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463" r:id="rId2"/>
    <p:sldId id="465" r:id="rId3"/>
    <p:sldId id="477" r:id="rId4"/>
    <p:sldId id="480" r:id="rId5"/>
    <p:sldId id="478" r:id="rId6"/>
    <p:sldId id="446" r:id="rId7"/>
    <p:sldId id="453" r:id="rId8"/>
    <p:sldId id="467" r:id="rId9"/>
    <p:sldId id="468" r:id="rId10"/>
    <p:sldId id="482" r:id="rId11"/>
    <p:sldId id="472" r:id="rId12"/>
    <p:sldId id="469" r:id="rId13"/>
    <p:sldId id="473" r:id="rId14"/>
    <p:sldId id="474" r:id="rId15"/>
    <p:sldId id="470" r:id="rId16"/>
    <p:sldId id="481" r:id="rId17"/>
    <p:sldId id="471" r:id="rId1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4" autoAdjust="0"/>
    <p:restoredTop sz="94660"/>
  </p:normalViewPr>
  <p:slideViewPr>
    <p:cSldViewPr>
      <p:cViewPr>
        <p:scale>
          <a:sx n="50" d="100"/>
          <a:sy n="50" d="100"/>
        </p:scale>
        <p:origin x="-1104" y="-12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A18D9F-2BAE-4396-9753-E20E774EE05D}" type="datetimeFigureOut">
              <a:rPr lang="tr-TR" smtClean="0"/>
              <a:pPr/>
              <a:t>17.12.2019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D4792-DD18-49D7-9D46-B4D02C6C3CE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368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92AD-FA03-4C2E-8D96-A5D47358839E}" type="datetimeFigureOut">
              <a:rPr lang="tr-TR" smtClean="0"/>
              <a:pPr/>
              <a:t>17.12.2019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0672C-9A2B-47DA-A46D-4F27063A6DF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92AD-FA03-4C2E-8D96-A5D47358839E}" type="datetimeFigureOut">
              <a:rPr lang="tr-TR" smtClean="0"/>
              <a:pPr/>
              <a:t>17.12.2019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0672C-9A2B-47DA-A46D-4F27063A6DF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92AD-FA03-4C2E-8D96-A5D47358839E}" type="datetimeFigureOut">
              <a:rPr lang="tr-TR" smtClean="0"/>
              <a:pPr/>
              <a:t>17.12.2019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0672C-9A2B-47DA-A46D-4F27063A6DF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92AD-FA03-4C2E-8D96-A5D47358839E}" type="datetimeFigureOut">
              <a:rPr lang="tr-TR" smtClean="0"/>
              <a:pPr/>
              <a:t>17.12.2019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0672C-9A2B-47DA-A46D-4F27063A6DF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92AD-FA03-4C2E-8D96-A5D47358839E}" type="datetimeFigureOut">
              <a:rPr lang="tr-TR" smtClean="0"/>
              <a:pPr/>
              <a:t>17.12.2019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0672C-9A2B-47DA-A46D-4F27063A6DF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92AD-FA03-4C2E-8D96-A5D47358839E}" type="datetimeFigureOut">
              <a:rPr lang="tr-TR" smtClean="0"/>
              <a:pPr/>
              <a:t>17.12.2019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0672C-9A2B-47DA-A46D-4F27063A6DF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92AD-FA03-4C2E-8D96-A5D47358839E}" type="datetimeFigureOut">
              <a:rPr lang="tr-TR" smtClean="0"/>
              <a:pPr/>
              <a:t>17.12.2019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0672C-9A2B-47DA-A46D-4F27063A6DF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92AD-FA03-4C2E-8D96-A5D47358839E}" type="datetimeFigureOut">
              <a:rPr lang="tr-TR" smtClean="0"/>
              <a:pPr/>
              <a:t>17.12.2019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0672C-9A2B-47DA-A46D-4F27063A6DF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92AD-FA03-4C2E-8D96-A5D47358839E}" type="datetimeFigureOut">
              <a:rPr lang="tr-TR" smtClean="0"/>
              <a:pPr/>
              <a:t>17.12.2019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0672C-9A2B-47DA-A46D-4F27063A6DF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92AD-FA03-4C2E-8D96-A5D47358839E}" type="datetimeFigureOut">
              <a:rPr lang="tr-TR" smtClean="0"/>
              <a:pPr/>
              <a:t>17.12.2019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0672C-9A2B-47DA-A46D-4F27063A6DF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92AD-FA03-4C2E-8D96-A5D47358839E}" type="datetimeFigureOut">
              <a:rPr lang="tr-TR" smtClean="0"/>
              <a:pPr/>
              <a:t>17.12.2019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0672C-9A2B-47DA-A46D-4F27063A6DF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592AD-FA03-4C2E-8D96-A5D47358839E}" type="datetimeFigureOut">
              <a:rPr lang="tr-TR" smtClean="0"/>
              <a:pPr/>
              <a:t>17.12.2019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0672C-9A2B-47DA-A46D-4F27063A6DF7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22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21088"/>
            <a:ext cx="9144000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/>
          <a:lstStyle/>
          <a:p>
            <a:r>
              <a:rPr lang="tr-TR" b="1" dirty="0" smtClean="0">
                <a:solidFill>
                  <a:srgbClr val="FFFF00"/>
                </a:solidFill>
              </a:rPr>
              <a:t>ORTA ÇAĞ’DA SİYASİ YAPILAR</a:t>
            </a:r>
            <a:endParaRPr lang="tr-TR" b="1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tr-TR" b="1" dirty="0" smtClean="0">
                <a:solidFill>
                  <a:schemeClr val="bg1"/>
                </a:solidFill>
              </a:rPr>
              <a:t>    </a:t>
            </a:r>
            <a:r>
              <a:rPr lang="tr-TR" b="1" dirty="0" smtClean="0">
                <a:solidFill>
                  <a:srgbClr val="FFFF00"/>
                </a:solidFill>
              </a:rPr>
              <a:t>ROMA İMPARATORLUĞU</a:t>
            </a:r>
            <a:endParaRPr lang="tr-TR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buNone/>
            </a:pPr>
            <a:r>
              <a:rPr lang="tr-TR" b="1" dirty="0" smtClean="0">
                <a:solidFill>
                  <a:schemeClr val="bg1"/>
                </a:solidFill>
              </a:rPr>
              <a:t>    Siyasal ömrü: M.Ö: 8. yüzyıl – M.S: 476</a:t>
            </a:r>
          </a:p>
          <a:p>
            <a:pPr>
              <a:lnSpc>
                <a:spcPct val="150000"/>
              </a:lnSpc>
              <a:buNone/>
            </a:pPr>
            <a:r>
              <a:rPr lang="tr-TR" b="1" dirty="0" smtClean="0">
                <a:solidFill>
                  <a:schemeClr val="bg1"/>
                </a:solidFill>
              </a:rPr>
              <a:t>    Coğrafya: Akdeniz ve çevresi.</a:t>
            </a:r>
          </a:p>
          <a:p>
            <a:pPr>
              <a:lnSpc>
                <a:spcPct val="150000"/>
              </a:lnSpc>
              <a:buNone/>
            </a:pPr>
            <a:r>
              <a:rPr lang="tr-TR" b="1" dirty="0" smtClean="0">
                <a:solidFill>
                  <a:schemeClr val="bg1"/>
                </a:solidFill>
              </a:rPr>
              <a:t>    Önemi: Tarihin en uzun süreli imparatorluğu.</a:t>
            </a:r>
          </a:p>
          <a:p>
            <a:pPr algn="ctr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DOĞU ROMA (Bizans) İMPARATORLUĞU</a:t>
            </a:r>
          </a:p>
          <a:p>
            <a:pPr>
              <a:lnSpc>
                <a:spcPct val="150000"/>
              </a:lnSpc>
              <a:buNone/>
            </a:pPr>
            <a:r>
              <a:rPr lang="tr-TR" b="1" dirty="0" smtClean="0">
                <a:solidFill>
                  <a:schemeClr val="bg1"/>
                </a:solidFill>
              </a:rPr>
              <a:t>    Siyasal ömrü: M.S: 376- 1453</a:t>
            </a:r>
          </a:p>
          <a:p>
            <a:pPr>
              <a:lnSpc>
                <a:spcPct val="150000"/>
              </a:lnSpc>
              <a:buNone/>
            </a:pPr>
            <a:r>
              <a:rPr lang="tr-TR" b="1" dirty="0" smtClean="0">
                <a:solidFill>
                  <a:schemeClr val="bg1"/>
                </a:solidFill>
              </a:rPr>
              <a:t>    Fatih Sultan Mehmet tarafından son verildi.</a:t>
            </a:r>
          </a:p>
          <a:p>
            <a:pPr>
              <a:lnSpc>
                <a:spcPct val="150000"/>
              </a:lnSpc>
              <a:buNone/>
            </a:pPr>
            <a:r>
              <a:rPr lang="tr-TR" b="1" dirty="0" smtClean="0">
                <a:solidFill>
                  <a:schemeClr val="bg1"/>
                </a:solidFill>
              </a:rPr>
              <a:t>    </a:t>
            </a:r>
            <a:endParaRPr lang="tr-TR" b="1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tr-TR" dirty="0"/>
          </a:p>
        </p:txBody>
      </p:sp>
      <p:pic>
        <p:nvPicPr>
          <p:cNvPr id="4" name="3 Resim" descr="roma-imparatorlug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28800"/>
            <a:ext cx="9144000" cy="5229200"/>
          </a:xfrm>
          <a:prstGeom prst="rect">
            <a:avLst/>
          </a:prstGeom>
        </p:spPr>
      </p:pic>
      <p:pic>
        <p:nvPicPr>
          <p:cNvPr id="5" name="4 Resim" descr="rDVtBdEt522vmqnI-63643769624805838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955" y="1628800"/>
            <a:ext cx="9113045" cy="522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80728"/>
          </a:xfrm>
        </p:spPr>
        <p:txBody>
          <a:bodyPr/>
          <a:lstStyle/>
          <a:p>
            <a:r>
              <a:rPr lang="tr-TR" b="1" dirty="0" smtClean="0">
                <a:solidFill>
                  <a:srgbClr val="FFFF00"/>
                </a:solidFill>
              </a:rPr>
              <a:t>FODALİTE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616624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3203848" y="908720"/>
            <a:ext cx="26486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solidFill>
                  <a:schemeClr val="bg1"/>
                </a:solidFill>
              </a:rPr>
              <a:t>Kavimler Göçü</a:t>
            </a:r>
            <a:endParaRPr lang="tr-TR" sz="3200" b="1" dirty="0">
              <a:solidFill>
                <a:schemeClr val="bg1"/>
              </a:solidFill>
            </a:endParaRPr>
          </a:p>
        </p:txBody>
      </p:sp>
      <p:sp>
        <p:nvSpPr>
          <p:cNvPr id="5" name="4 Aşağı Ok"/>
          <p:cNvSpPr/>
          <p:nvPr/>
        </p:nvSpPr>
        <p:spPr>
          <a:xfrm>
            <a:off x="4283968" y="1340768"/>
            <a:ext cx="484632" cy="79208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1043608" y="1988840"/>
            <a:ext cx="68731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200" b="1" dirty="0" smtClean="0">
                <a:solidFill>
                  <a:schemeClr val="bg1"/>
                </a:solidFill>
              </a:rPr>
              <a:t>Roma İmparatorluğunun ikiye ayrılması</a:t>
            </a:r>
            <a:endParaRPr lang="tr-TR" sz="3200" b="1" dirty="0">
              <a:solidFill>
                <a:schemeClr val="bg1"/>
              </a:solidFill>
            </a:endParaRPr>
          </a:p>
        </p:txBody>
      </p:sp>
      <p:sp>
        <p:nvSpPr>
          <p:cNvPr id="8" name="7 Aşağı Ok"/>
          <p:cNvSpPr/>
          <p:nvPr/>
        </p:nvSpPr>
        <p:spPr>
          <a:xfrm>
            <a:off x="4283968" y="2420888"/>
            <a:ext cx="484632" cy="72008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Dikdörtgen"/>
          <p:cNvSpPr/>
          <p:nvPr/>
        </p:nvSpPr>
        <p:spPr>
          <a:xfrm>
            <a:off x="1115616" y="2996952"/>
            <a:ext cx="6708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200" b="1" dirty="0" smtClean="0">
                <a:solidFill>
                  <a:schemeClr val="bg1"/>
                </a:solidFill>
              </a:rPr>
              <a:t>Batı Roma İmparatorluğunun yıkılması</a:t>
            </a:r>
            <a:endParaRPr lang="tr-TR" sz="3200" b="1" dirty="0">
              <a:solidFill>
                <a:schemeClr val="bg1"/>
              </a:solidFill>
            </a:endParaRPr>
          </a:p>
        </p:txBody>
      </p:sp>
      <p:sp>
        <p:nvSpPr>
          <p:cNvPr id="10" name="9 Dikdörtgen"/>
          <p:cNvSpPr/>
          <p:nvPr/>
        </p:nvSpPr>
        <p:spPr>
          <a:xfrm>
            <a:off x="3635896" y="4149080"/>
            <a:ext cx="17638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200" b="1" dirty="0" smtClean="0">
                <a:solidFill>
                  <a:schemeClr val="bg1"/>
                </a:solidFill>
              </a:rPr>
              <a:t>Feodalite</a:t>
            </a:r>
            <a:endParaRPr lang="tr-TR" sz="3200" b="1" dirty="0">
              <a:solidFill>
                <a:schemeClr val="bg1"/>
              </a:solidFill>
            </a:endParaRPr>
          </a:p>
        </p:txBody>
      </p:sp>
      <p:sp>
        <p:nvSpPr>
          <p:cNvPr id="11" name="10 Aşağı Ok"/>
          <p:cNvSpPr/>
          <p:nvPr/>
        </p:nvSpPr>
        <p:spPr>
          <a:xfrm>
            <a:off x="4283968" y="3429000"/>
            <a:ext cx="484632" cy="79208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Dikdörtgen"/>
          <p:cNvSpPr/>
          <p:nvPr/>
        </p:nvSpPr>
        <p:spPr>
          <a:xfrm>
            <a:off x="251520" y="4797152"/>
            <a:ext cx="88924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 smtClean="0">
                <a:solidFill>
                  <a:schemeClr val="bg1"/>
                </a:solidFill>
              </a:rPr>
              <a:t>Ortaçağ da Avrupa’da bölünmüşlük ve eşitsizlik temeline dayalı yapı</a:t>
            </a:r>
            <a:endParaRPr lang="tr-TR" sz="3200" b="1" dirty="0">
              <a:solidFill>
                <a:schemeClr val="bg1"/>
              </a:solidFill>
            </a:endParaRPr>
          </a:p>
        </p:txBody>
      </p:sp>
      <p:pic>
        <p:nvPicPr>
          <p:cNvPr id="13" name="12 Resim" descr="feudalism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08720"/>
            <a:ext cx="9144000" cy="5949280"/>
          </a:xfrm>
          <a:prstGeom prst="rect">
            <a:avLst/>
          </a:prstGeom>
        </p:spPr>
      </p:pic>
      <p:pic>
        <p:nvPicPr>
          <p:cNvPr id="14" name="13 Resim" descr="hohenzollerncast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08720"/>
            <a:ext cx="9144000" cy="5949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  <p:bldP spid="6" grpId="0"/>
      <p:bldP spid="8" grpId="0" animBg="1"/>
      <p:bldP spid="9" grpId="0"/>
      <p:bldP spid="10" grpId="0"/>
      <p:bldP spid="11" grpId="0" animBg="1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>
            <a:normAutofit/>
          </a:bodyPr>
          <a:lstStyle/>
          <a:p>
            <a:r>
              <a:rPr lang="tr-TR" sz="3600" b="1" dirty="0" smtClean="0">
                <a:solidFill>
                  <a:srgbClr val="FFFF00"/>
                </a:solidFill>
              </a:rPr>
              <a:t>SASANİLER</a:t>
            </a:r>
            <a:endParaRPr lang="tr-TR" sz="3600" b="1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76064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tr-TR" b="1" dirty="0" smtClean="0">
                <a:solidFill>
                  <a:schemeClr val="bg1"/>
                </a:solidFill>
              </a:rPr>
              <a:t>Kafkasya, Mezopotamya ve İran’a hükmetmişlerdir.</a:t>
            </a:r>
          </a:p>
          <a:p>
            <a:pPr>
              <a:lnSpc>
                <a:spcPct val="150000"/>
              </a:lnSpc>
            </a:pPr>
            <a:r>
              <a:rPr lang="tr-TR" b="1" dirty="0" smtClean="0">
                <a:solidFill>
                  <a:schemeClr val="bg1"/>
                </a:solidFill>
              </a:rPr>
              <a:t>Hz. Ömer döneminde ortadan kaldırılmıştır.</a:t>
            </a:r>
          </a:p>
          <a:p>
            <a:pPr algn="ctr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</a:rPr>
              <a:t>MOĞOL İMPARATORLUĞU</a:t>
            </a:r>
          </a:p>
          <a:p>
            <a:pPr>
              <a:lnSpc>
                <a:spcPct val="150000"/>
              </a:lnSpc>
              <a:buNone/>
            </a:pPr>
            <a:r>
              <a:rPr lang="tr-TR" b="1" dirty="0" smtClean="0">
                <a:solidFill>
                  <a:schemeClr val="bg1"/>
                </a:solidFill>
              </a:rPr>
              <a:t>    Moğol boylarını bir </a:t>
            </a:r>
            <a:r>
              <a:rPr lang="es-ES" b="1" dirty="0" smtClean="0">
                <a:solidFill>
                  <a:schemeClr val="bg1"/>
                </a:solidFill>
              </a:rPr>
              <a:t>araya toplayan Cengiz Han</a:t>
            </a:r>
            <a:endParaRPr lang="tr-TR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buNone/>
            </a:pPr>
            <a:r>
              <a:rPr lang="tr-TR" b="1" dirty="0" smtClean="0">
                <a:solidFill>
                  <a:schemeClr val="bg1"/>
                </a:solidFill>
              </a:rPr>
              <a:t>    tarafından kurulmuştur.</a:t>
            </a:r>
          </a:p>
          <a:p>
            <a:pPr>
              <a:lnSpc>
                <a:spcPct val="150000"/>
              </a:lnSpc>
              <a:buNone/>
            </a:pPr>
            <a:r>
              <a:rPr lang="tr-TR" b="1" dirty="0" smtClean="0">
                <a:solidFill>
                  <a:schemeClr val="bg1"/>
                </a:solidFill>
              </a:rPr>
              <a:t>    Dünyanın en geniş kara imparatorluğuna sahip olmuşlardır..</a:t>
            </a:r>
          </a:p>
          <a:p>
            <a:pPr>
              <a:buNone/>
            </a:pPr>
            <a:endParaRPr lang="tr-TR" b="1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tr-TR" dirty="0">
              <a:solidFill>
                <a:srgbClr val="FFFF00"/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980728"/>
            <a:ext cx="8820472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980728"/>
            <a:ext cx="8748464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/>
          </a:bodyPr>
          <a:lstStyle/>
          <a:p>
            <a:r>
              <a:rPr lang="tr-TR" sz="3200" b="1" dirty="0" smtClean="0">
                <a:solidFill>
                  <a:srgbClr val="FFFF00"/>
                </a:solidFill>
              </a:rPr>
              <a:t>İmparatorluklarda Askerî, Sosyal ve Ekonomik Durum</a:t>
            </a:r>
            <a:endParaRPr lang="tr-TR" sz="3200" b="1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237312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</a:rPr>
              <a:t>Roma İmparatorluğu kurulduğu coğrafya gereği deniz ticaretine yönelmiş, yayılmacı bir politika izlemiştir.</a:t>
            </a:r>
          </a:p>
          <a:p>
            <a:r>
              <a:rPr lang="tr-TR" sz="2800" b="1" dirty="0" smtClean="0">
                <a:solidFill>
                  <a:schemeClr val="bg1"/>
                </a:solidFill>
              </a:rPr>
              <a:t>1347’nin sonunda Sicilya’da görülen veba nedeniyle Avrupa nüfusunun neredeyse yarısına yakını ölmüştür.</a:t>
            </a:r>
          </a:p>
          <a:p>
            <a:r>
              <a:rPr lang="tr-TR" sz="2800" b="1" dirty="0" err="1" smtClean="0">
                <a:solidFill>
                  <a:schemeClr val="bg1"/>
                </a:solidFill>
              </a:rPr>
              <a:t>Sasani</a:t>
            </a:r>
            <a:r>
              <a:rPr lang="tr-TR" sz="2800" b="1" dirty="0" smtClean="0">
                <a:solidFill>
                  <a:schemeClr val="bg1"/>
                </a:solidFill>
              </a:rPr>
              <a:t> Devleti’nde ekonomi, topraktan alınan  vergilere dayanmaktaydı.</a:t>
            </a:r>
          </a:p>
          <a:p>
            <a:r>
              <a:rPr lang="tr-TR" sz="2800" b="1" dirty="0" smtClean="0">
                <a:solidFill>
                  <a:schemeClr val="bg1"/>
                </a:solidFill>
              </a:rPr>
              <a:t>Çin, dağlar ve nehirlerle bölünmüş çok geniş topraklara sahiptir.Tarıma büyük önem verilmiştir.</a:t>
            </a:r>
          </a:p>
          <a:p>
            <a:r>
              <a:rPr lang="tr-TR" sz="2800" b="1" dirty="0" smtClean="0">
                <a:solidFill>
                  <a:schemeClr val="bg1"/>
                </a:solidFill>
              </a:rPr>
              <a:t>Moğol İmparatorluğunda  halkın ana geçim kaynağı hayvancılık olmuştur.</a:t>
            </a:r>
          </a:p>
          <a:p>
            <a:r>
              <a:rPr lang="tr-TR" sz="2800" b="1" dirty="0" smtClean="0">
                <a:solidFill>
                  <a:schemeClr val="bg1"/>
                </a:solidFill>
              </a:rPr>
              <a:t>Roma ve Moğol İmparatorluklarının güçlü, düzenli ve disiplinli orduları vardır.</a:t>
            </a:r>
            <a:endParaRPr lang="tr-TR" sz="2800" b="1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548681"/>
            <a:ext cx="5652120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>
            <a:normAutofit/>
          </a:bodyPr>
          <a:lstStyle/>
          <a:p>
            <a:r>
              <a:rPr lang="tr-TR" sz="3600" b="1" dirty="0" smtClean="0">
                <a:solidFill>
                  <a:srgbClr val="FFFF00"/>
                </a:solidFill>
              </a:rPr>
              <a:t>TARIMDAN TİCARETE EKONOMİ</a:t>
            </a:r>
            <a:endParaRPr lang="tr-TR" sz="3600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 lnSpcReduction="10000"/>
          </a:bodyPr>
          <a:lstStyle/>
          <a:p>
            <a:r>
              <a:rPr lang="tr-TR" b="1" dirty="0" smtClean="0">
                <a:solidFill>
                  <a:schemeClr val="bg1"/>
                </a:solidFill>
              </a:rPr>
              <a:t>İlk ve orta çağlarda toprağın işlenmesinde köleler önemli rol oynamıştır.</a:t>
            </a:r>
          </a:p>
          <a:p>
            <a:r>
              <a:rPr lang="tr-TR" b="1" dirty="0" smtClean="0">
                <a:solidFill>
                  <a:schemeClr val="bg1"/>
                </a:solidFill>
              </a:rPr>
              <a:t>Tarım toplumlarında kuraklık kıtlığa yol açtığı için “</a:t>
            </a:r>
            <a:r>
              <a:rPr lang="tr-TR" b="1" dirty="0" smtClean="0">
                <a:solidFill>
                  <a:srgbClr val="FFFF00"/>
                </a:solidFill>
              </a:rPr>
              <a:t>artı ürün</a:t>
            </a:r>
            <a:r>
              <a:rPr lang="tr-TR" b="1" dirty="0" smtClean="0">
                <a:solidFill>
                  <a:schemeClr val="bg1"/>
                </a:solidFill>
              </a:rPr>
              <a:t>” önemliydi.</a:t>
            </a:r>
          </a:p>
          <a:p>
            <a:r>
              <a:rPr lang="tr-TR" b="1" dirty="0" smtClean="0">
                <a:solidFill>
                  <a:schemeClr val="bg1"/>
                </a:solidFill>
              </a:rPr>
              <a:t>Artı ürünlerin bir merkezde toplanması ve halka dağıtılması toplumda tabakalaşmayı ortaya çıkardı.</a:t>
            </a:r>
          </a:p>
          <a:p>
            <a:r>
              <a:rPr lang="tr-TR" b="1" dirty="0" smtClean="0">
                <a:solidFill>
                  <a:schemeClr val="bg1"/>
                </a:solidFill>
              </a:rPr>
              <a:t>İlk Çağ’da toplum; asiller, din adamları, hürler ve köleler gibi sınıflara ayrılırdı (Feodalite).</a:t>
            </a:r>
          </a:p>
          <a:p>
            <a:r>
              <a:rPr lang="tr-TR" b="1" dirty="0" smtClean="0">
                <a:solidFill>
                  <a:schemeClr val="bg1"/>
                </a:solidFill>
              </a:rPr>
              <a:t>Hindistan’daki </a:t>
            </a:r>
            <a:r>
              <a:rPr lang="tr-TR" b="1" dirty="0" smtClean="0">
                <a:solidFill>
                  <a:srgbClr val="FFFF00"/>
                </a:solidFill>
              </a:rPr>
              <a:t>Kast Sistemi</a:t>
            </a:r>
            <a:r>
              <a:rPr lang="tr-TR" b="1" dirty="0" smtClean="0">
                <a:solidFill>
                  <a:schemeClr val="bg1"/>
                </a:solidFill>
              </a:rPr>
              <a:t>’nde herkes, kast içinde doğar, bu kasttan eş seçer ve bu kast içinde ölürdü.</a:t>
            </a:r>
          </a:p>
          <a:p>
            <a:r>
              <a:rPr lang="tr-TR" b="1" dirty="0" smtClean="0">
                <a:solidFill>
                  <a:schemeClr val="bg1"/>
                </a:solidFill>
              </a:rPr>
              <a:t>ilk dönemlerde tarım aletleri oldukça ilkeldi.</a:t>
            </a:r>
            <a:endParaRPr lang="tr-TR" b="1" dirty="0">
              <a:solidFill>
                <a:schemeClr val="bg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1628800"/>
            <a:ext cx="5508104" cy="52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FF00"/>
                </a:solidFill>
              </a:rPr>
              <a:t>Orta Çağ’da Ticaret ve Ticaret Yolları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237312"/>
          </a:xfrm>
        </p:spPr>
        <p:txBody>
          <a:bodyPr/>
          <a:lstStyle/>
          <a:p>
            <a:r>
              <a:rPr lang="tr-TR" sz="2800" b="1" dirty="0" smtClean="0">
                <a:solidFill>
                  <a:schemeClr val="bg1"/>
                </a:solidFill>
              </a:rPr>
              <a:t>İlk ve Orta Çağlarda Asya ile Avrupa arasındaki ticaret genellikle ticaret yolları ile gerçekleşirdi.</a:t>
            </a:r>
          </a:p>
          <a:p>
            <a:r>
              <a:rPr lang="tr-TR" sz="2800" b="1" dirty="0" smtClean="0">
                <a:solidFill>
                  <a:schemeClr val="bg1"/>
                </a:solidFill>
              </a:rPr>
              <a:t>Ticaret yolları üzerindeki ulaşım, kervanlar ile sağlanırdı.</a:t>
            </a:r>
          </a:p>
          <a:p>
            <a:r>
              <a:rPr lang="tr-TR" sz="2800" b="1" dirty="0" smtClean="0">
                <a:solidFill>
                  <a:schemeClr val="bg1"/>
                </a:solidFill>
              </a:rPr>
              <a:t>Önceleri değiş-tokuş ile yapılan ticaret paranın bulunması ile gelişmiştir.</a:t>
            </a:r>
          </a:p>
          <a:p>
            <a:endParaRPr lang="tr-TR" sz="2800" b="1" dirty="0" smtClean="0">
              <a:solidFill>
                <a:schemeClr val="bg1"/>
              </a:solidFill>
            </a:endParaRPr>
          </a:p>
          <a:p>
            <a:endParaRPr lang="tr-TR" sz="2800" b="1" dirty="0" smtClean="0">
              <a:solidFill>
                <a:schemeClr val="bg1"/>
              </a:solidFill>
            </a:endParaRPr>
          </a:p>
          <a:p>
            <a:endParaRPr lang="tr-TR" sz="2800" b="1" dirty="0" smtClean="0">
              <a:solidFill>
                <a:schemeClr val="bg1"/>
              </a:solidFill>
            </a:endParaRPr>
          </a:p>
          <a:p>
            <a:endParaRPr lang="tr-TR" sz="2800" b="1" dirty="0" smtClean="0">
              <a:solidFill>
                <a:schemeClr val="bg1"/>
              </a:solidFill>
            </a:endParaRPr>
          </a:p>
          <a:p>
            <a:r>
              <a:rPr lang="tr-TR" sz="2800" b="1" dirty="0" smtClean="0">
                <a:solidFill>
                  <a:schemeClr val="bg1"/>
                </a:solidFill>
              </a:rPr>
              <a:t>Kral Yolu, İpek Yolu, Kürk Yolu ve Baharat Yolu</a:t>
            </a:r>
          </a:p>
          <a:p>
            <a:pPr>
              <a:buNone/>
            </a:pPr>
            <a:r>
              <a:rPr lang="tr-TR" sz="2800" b="1" dirty="0" smtClean="0">
                <a:solidFill>
                  <a:schemeClr val="bg1"/>
                </a:solidFill>
              </a:rPr>
              <a:t>    dünya ticaretinde hâkim rol oynamıştır.</a:t>
            </a:r>
          </a:p>
          <a:p>
            <a:endParaRPr lang="tr-TR" sz="2800" b="1" dirty="0" smtClean="0">
              <a:solidFill>
                <a:schemeClr val="bg1"/>
              </a:solidFill>
            </a:endParaRPr>
          </a:p>
          <a:p>
            <a:endParaRPr lang="tr-T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284984"/>
            <a:ext cx="6588224" cy="35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96952"/>
            <a:ext cx="9144000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996952"/>
            <a:ext cx="4499991" cy="386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2996952"/>
            <a:ext cx="4644008" cy="386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412776"/>
            <a:ext cx="9144000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92696"/>
            <a:ext cx="9144000" cy="6165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tr-TR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117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2411760" y="620688"/>
            <a:ext cx="67322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</a:rPr>
              <a:t>Aynı esnaf grubuna ait dükkânların sıralandığı sokak</a:t>
            </a:r>
            <a:endParaRPr lang="tr-TR" sz="2800" b="1" dirty="0">
              <a:solidFill>
                <a:schemeClr val="bg1"/>
              </a:solidFill>
            </a:endParaRPr>
          </a:p>
        </p:txBody>
      </p:sp>
      <p:sp>
        <p:nvSpPr>
          <p:cNvPr id="7" name="6 Dikdörtgen"/>
          <p:cNvSpPr/>
          <p:nvPr/>
        </p:nvSpPr>
        <p:spPr>
          <a:xfrm>
            <a:off x="2411760" y="3140968"/>
            <a:ext cx="37526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</a:rPr>
              <a:t>Ticari konaklama yerleri</a:t>
            </a:r>
          </a:p>
        </p:txBody>
      </p:sp>
      <p:sp>
        <p:nvSpPr>
          <p:cNvPr id="8" name="7 Dikdörtgen"/>
          <p:cNvSpPr/>
          <p:nvPr/>
        </p:nvSpPr>
        <p:spPr>
          <a:xfrm>
            <a:off x="2411760" y="2204864"/>
            <a:ext cx="67322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</a:rPr>
              <a:t>Şehirlerde bir ürünün depolandığı ve dağıtıldığı yer</a:t>
            </a:r>
            <a:endParaRPr lang="tr-TR" sz="2800" b="1" dirty="0">
              <a:solidFill>
                <a:schemeClr val="bg1"/>
              </a:solidFill>
            </a:endParaRPr>
          </a:p>
        </p:txBody>
      </p:sp>
      <p:sp>
        <p:nvSpPr>
          <p:cNvPr id="9" name="8 Dikdörtgen"/>
          <p:cNvSpPr/>
          <p:nvPr/>
        </p:nvSpPr>
        <p:spPr>
          <a:xfrm>
            <a:off x="2568674" y="3933056"/>
            <a:ext cx="65753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</a:rPr>
              <a:t>Kervanların konaklama ve dinlenme yerleri</a:t>
            </a:r>
            <a:endParaRPr lang="tr-TR" sz="2800" b="1" dirty="0">
              <a:solidFill>
                <a:schemeClr val="bg1"/>
              </a:solidFill>
            </a:endParaRPr>
          </a:p>
        </p:txBody>
      </p:sp>
      <p:sp>
        <p:nvSpPr>
          <p:cNvPr id="10" name="9 Dikdörtgen"/>
          <p:cNvSpPr/>
          <p:nvPr/>
        </p:nvSpPr>
        <p:spPr>
          <a:xfrm>
            <a:off x="2411760" y="4653136"/>
            <a:ext cx="63248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</a:rPr>
              <a:t>Açık havada haftanın belli günleri kurulur</a:t>
            </a:r>
            <a:endParaRPr lang="tr-TR" sz="2800" b="1" dirty="0">
              <a:solidFill>
                <a:schemeClr val="bg1"/>
              </a:solidFill>
            </a:endParaRPr>
          </a:p>
        </p:txBody>
      </p:sp>
      <p:sp>
        <p:nvSpPr>
          <p:cNvPr id="11" name="10 Dikdörtgen"/>
          <p:cNvSpPr/>
          <p:nvPr/>
        </p:nvSpPr>
        <p:spPr>
          <a:xfrm>
            <a:off x="2439921" y="5445224"/>
            <a:ext cx="67040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</a:rPr>
              <a:t>Gemilerin yük ve yolcu indirip bindirme yeri</a:t>
            </a:r>
            <a:endParaRPr lang="tr-TR" sz="2800" b="1" dirty="0">
              <a:solidFill>
                <a:schemeClr val="bg1"/>
              </a:solidFill>
            </a:endParaRPr>
          </a:p>
        </p:txBody>
      </p:sp>
      <p:sp>
        <p:nvSpPr>
          <p:cNvPr id="12" name="11 Dikdörtgen"/>
          <p:cNvSpPr/>
          <p:nvPr/>
        </p:nvSpPr>
        <p:spPr>
          <a:xfrm>
            <a:off x="2411760" y="6334780"/>
            <a:ext cx="67322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</a:rPr>
              <a:t>Günümüzdeki fuarlara benzer</a:t>
            </a:r>
            <a:endParaRPr lang="tr-TR" sz="2800" b="1" dirty="0">
              <a:solidFill>
                <a:schemeClr val="bg1"/>
              </a:solidFill>
            </a:endParaRPr>
          </a:p>
        </p:txBody>
      </p:sp>
      <p:sp>
        <p:nvSpPr>
          <p:cNvPr id="13" name="12 Dikdörtgen"/>
          <p:cNvSpPr/>
          <p:nvPr/>
        </p:nvSpPr>
        <p:spPr>
          <a:xfrm>
            <a:off x="2411760" y="1556792"/>
            <a:ext cx="52477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</a:rPr>
              <a:t>Çeşitli ş yerlerinin bulunduğu bina</a:t>
            </a:r>
            <a:endParaRPr lang="tr-TR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pPr algn="l"/>
            <a:r>
              <a:rPr lang="tr-TR" b="1" dirty="0" smtClean="0">
                <a:solidFill>
                  <a:srgbClr val="FFFF00"/>
                </a:solidFill>
              </a:rPr>
              <a:t>MOLA</a:t>
            </a:r>
            <a:endParaRPr lang="tr-TR" b="1" dirty="0">
              <a:solidFill>
                <a:srgbClr val="FFFF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Resim 69" descr="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4000" cy="623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4492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80728"/>
          </a:xfrm>
        </p:spPr>
        <p:txBody>
          <a:bodyPr/>
          <a:lstStyle/>
          <a:p>
            <a:r>
              <a:rPr lang="es-ES" b="1" dirty="0" smtClean="0">
                <a:solidFill>
                  <a:srgbClr val="FFFF00"/>
                </a:solidFill>
              </a:rPr>
              <a:t>ORTA ÇAĞ’DA ORDU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/>
          </a:bodyPr>
          <a:lstStyle/>
          <a:p>
            <a:r>
              <a:rPr lang="tr-TR" b="1" dirty="0" smtClean="0">
                <a:solidFill>
                  <a:schemeClr val="bg1"/>
                </a:solidFill>
              </a:rPr>
              <a:t>İlk Çağ’dan itibaren devletler; varlıklarını devam ettirebilmek için güçlü ordular kurmuşlardır.</a:t>
            </a:r>
          </a:p>
          <a:p>
            <a:r>
              <a:rPr lang="tr-TR" b="1" dirty="0" smtClean="0">
                <a:solidFill>
                  <a:schemeClr val="bg1"/>
                </a:solidFill>
              </a:rPr>
              <a:t>Avrupa’da şövalyeler,okçular ve kuşatma teknikleri  doğuda atlı okçular ön plana çıkmıştır.</a:t>
            </a:r>
          </a:p>
          <a:p>
            <a:r>
              <a:rPr lang="tr-TR" b="1" dirty="0" smtClean="0">
                <a:solidFill>
                  <a:schemeClr val="bg1"/>
                </a:solidFill>
              </a:rPr>
              <a:t>Orta Çağ’da ücretli askerlik sistemi birçok devlette görülmüştür.</a:t>
            </a:r>
          </a:p>
          <a:p>
            <a:r>
              <a:rPr lang="tr-TR" b="1" dirty="0" smtClean="0">
                <a:solidFill>
                  <a:schemeClr val="bg1"/>
                </a:solidFill>
              </a:rPr>
              <a:t>İlk kez Türklerin oluşturduğu onlu sistem bir çok devlet tarafından örnek alınmıştır.</a:t>
            </a:r>
          </a:p>
          <a:p>
            <a:r>
              <a:rPr lang="tr-TR" b="1" dirty="0" smtClean="0">
                <a:solidFill>
                  <a:schemeClr val="bg1"/>
                </a:solidFill>
              </a:rPr>
              <a:t>Savaş tarihini değiştirecek olan top tüfek gibi ateşli silahlar, 1331’den sonra kullanılmaya başlanmıştır.</a:t>
            </a:r>
          </a:p>
          <a:p>
            <a:pPr>
              <a:buNone/>
            </a:pPr>
            <a:endParaRPr lang="tr-TR" b="1" dirty="0" smtClean="0">
              <a:solidFill>
                <a:schemeClr val="bg1"/>
              </a:solidFill>
            </a:endParaRPr>
          </a:p>
          <a:p>
            <a:endParaRPr lang="tr-TR" b="1" dirty="0" smtClean="0">
              <a:solidFill>
                <a:schemeClr val="bg1"/>
              </a:solidFill>
            </a:endParaRPr>
          </a:p>
          <a:p>
            <a:endParaRPr lang="tr-TR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764704"/>
            <a:ext cx="313184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4704"/>
            <a:ext cx="3131840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Documents and Settings\Pc2009\Desktop\index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764704"/>
            <a:ext cx="2880320" cy="3645025"/>
          </a:xfrm>
          <a:prstGeom prst="rect">
            <a:avLst/>
          </a:prstGeom>
          <a:noFill/>
        </p:spPr>
      </p:pic>
      <p:pic>
        <p:nvPicPr>
          <p:cNvPr id="3075" name="Picture 3" descr="C:\Documents and Settings\Pc2009\Desktop\images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3645025"/>
            <a:ext cx="4716016" cy="3212976"/>
          </a:xfrm>
          <a:prstGeom prst="rect">
            <a:avLst/>
          </a:prstGeom>
          <a:noFill/>
        </p:spPr>
      </p:pic>
      <p:pic>
        <p:nvPicPr>
          <p:cNvPr id="3076" name="Picture 4" descr="C:\Documents and Settings\Pc2009\Desktop\index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3573016"/>
            <a:ext cx="3131840" cy="3284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/>
          </a:bodyPr>
          <a:lstStyle/>
          <a:p>
            <a:r>
              <a:rPr lang="tr-TR" sz="3600" b="1" dirty="0" smtClean="0">
                <a:solidFill>
                  <a:srgbClr val="FFFF00"/>
                </a:solidFill>
              </a:rPr>
              <a:t>Yerleşik ve Konar-göçerler Arasındaki Savaşlar</a:t>
            </a:r>
            <a:endParaRPr lang="tr-TR" sz="3600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</p:spPr>
        <p:txBody>
          <a:bodyPr>
            <a:normAutofit lnSpcReduction="10000"/>
          </a:bodyPr>
          <a:lstStyle/>
          <a:p>
            <a:r>
              <a:rPr lang="tr-TR" b="1" dirty="0" smtClean="0">
                <a:solidFill>
                  <a:schemeClr val="bg1"/>
                </a:solidFill>
              </a:rPr>
              <a:t>Yerleşikler üretimde, konar-göçerler ise askerlik alanında birbirlerine karşı üstünlük kurmuştur.</a:t>
            </a:r>
          </a:p>
          <a:p>
            <a:r>
              <a:rPr lang="tr-TR" b="1" dirty="0" smtClean="0">
                <a:solidFill>
                  <a:schemeClr val="bg1"/>
                </a:solidFill>
              </a:rPr>
              <a:t>Başlıca geçim kaynağı hayvancılık olan konar-göçerlerin ekonomileri ihtiyaçlarını karşılamakta yetersiz kalmıştır.</a:t>
            </a:r>
          </a:p>
          <a:p>
            <a:r>
              <a:rPr lang="tr-TR" b="1" dirty="0" smtClean="0">
                <a:solidFill>
                  <a:schemeClr val="bg1"/>
                </a:solidFill>
              </a:rPr>
              <a:t>Konar-göçerler ya yerleşiklerle ticaret yoluyla takas ya da savaş yoluyla onların  mallarına sahip olmak istemiştir.</a:t>
            </a:r>
          </a:p>
          <a:p>
            <a:r>
              <a:rPr lang="tr-TR" b="1" dirty="0" smtClean="0">
                <a:solidFill>
                  <a:schemeClr val="bg1"/>
                </a:solidFill>
              </a:rPr>
              <a:t>Konar-göçerler ile yerleşikler arasındaki savaşlarda genellikle konar-göçerler üstünlük sağlamıştır.</a:t>
            </a:r>
          </a:p>
          <a:p>
            <a:r>
              <a:rPr lang="tr-TR" b="1" dirty="0" smtClean="0">
                <a:solidFill>
                  <a:schemeClr val="bg1"/>
                </a:solidFill>
              </a:rPr>
              <a:t>Yenilen konar-göçerler kaçabilirken yerleşikler, topraklarında kalıp haraç ödemeyi kabullenmiştir.</a:t>
            </a:r>
          </a:p>
          <a:p>
            <a:endParaRPr lang="tr-TR" sz="2800" b="1" dirty="0" smtClean="0">
              <a:solidFill>
                <a:schemeClr val="bg1"/>
              </a:solidFill>
            </a:endParaRPr>
          </a:p>
          <a:p>
            <a:endParaRPr lang="tr-TR" sz="2800" b="1" dirty="0">
              <a:solidFill>
                <a:schemeClr val="bg1"/>
              </a:solidFill>
            </a:endParaRPr>
          </a:p>
        </p:txBody>
      </p:sp>
      <p:pic>
        <p:nvPicPr>
          <p:cNvPr id="2051" name="Picture 3" descr="C:\Documents and Settings\Pc2009\Desktop\image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9144000" cy="6093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/>
          <a:lstStyle/>
          <a:p>
            <a:r>
              <a:rPr lang="tr-TR" b="1" dirty="0" smtClean="0">
                <a:solidFill>
                  <a:srgbClr val="FFFF00"/>
                </a:solidFill>
              </a:rPr>
              <a:t>KANUNLAR GELİŞİYOR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5904656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9144000" cy="6165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Documents and Settings\Pc2009\Desktop\thinkin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5589240"/>
            <a:ext cx="1979712" cy="126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r>
              <a:rPr lang="tr-TR" b="1" dirty="0" smtClean="0">
                <a:solidFill>
                  <a:schemeClr val="bg1"/>
                </a:solidFill>
              </a:rPr>
              <a:t>Bugünkü Avrupa ülkelerinde hukuk sisteminin temelini Roma hukuku oluşturur.</a:t>
            </a:r>
          </a:p>
          <a:p>
            <a:r>
              <a:rPr lang="tr-TR" b="1" dirty="0" smtClean="0">
                <a:solidFill>
                  <a:schemeClr val="bg1"/>
                </a:solidFill>
              </a:rPr>
              <a:t>Bu hukuk sisteminin ilk basamağı  “</a:t>
            </a:r>
            <a:r>
              <a:rPr lang="tr-TR" b="1" dirty="0" smtClean="0">
                <a:solidFill>
                  <a:srgbClr val="FFFF00"/>
                </a:solidFill>
              </a:rPr>
              <a:t>12 Levha Kanunları</a:t>
            </a:r>
            <a:r>
              <a:rPr lang="tr-TR" b="1" dirty="0" smtClean="0">
                <a:solidFill>
                  <a:schemeClr val="bg1"/>
                </a:solidFill>
              </a:rPr>
              <a:t>”dır.</a:t>
            </a:r>
          </a:p>
          <a:p>
            <a:r>
              <a:rPr lang="tr-TR" b="1" dirty="0" smtClean="0">
                <a:solidFill>
                  <a:schemeClr val="bg1"/>
                </a:solidFill>
              </a:rPr>
              <a:t>Doğu Roma İmparatoru olan </a:t>
            </a:r>
            <a:r>
              <a:rPr lang="tr-TR" b="1" dirty="0" err="1" smtClean="0">
                <a:solidFill>
                  <a:schemeClr val="bg1"/>
                </a:solidFill>
              </a:rPr>
              <a:t>Justinianus</a:t>
            </a:r>
            <a:r>
              <a:rPr lang="tr-TR" b="1" dirty="0" smtClean="0">
                <a:solidFill>
                  <a:schemeClr val="bg1"/>
                </a:solidFill>
              </a:rPr>
              <a:t> Roma kanunlarını toplayarak  yeniden düzenlemiştir.</a:t>
            </a:r>
          </a:p>
          <a:p>
            <a:r>
              <a:rPr lang="tr-TR" b="1" dirty="0" smtClean="0">
                <a:solidFill>
                  <a:schemeClr val="bg1"/>
                </a:solidFill>
              </a:rPr>
              <a:t>Moğol İmparatorluğu'nda hukuk ve askerlik işlerini düzenleyen kanunlara “</a:t>
            </a:r>
            <a:r>
              <a:rPr lang="tr-TR" b="1" dirty="0" smtClean="0">
                <a:solidFill>
                  <a:srgbClr val="FFFF00"/>
                </a:solidFill>
              </a:rPr>
              <a:t>Cengiz Yasası</a:t>
            </a:r>
            <a:r>
              <a:rPr lang="tr-TR" b="1" dirty="0" smtClean="0">
                <a:solidFill>
                  <a:schemeClr val="bg1"/>
                </a:solidFill>
              </a:rPr>
              <a:t>” denilmiştir. </a:t>
            </a:r>
          </a:p>
          <a:p>
            <a:r>
              <a:rPr lang="tr-TR" b="1" dirty="0" smtClean="0">
                <a:solidFill>
                  <a:schemeClr val="bg1"/>
                </a:solidFill>
              </a:rPr>
              <a:t>Cengiz Yasası nesilden </a:t>
            </a:r>
            <a:r>
              <a:rPr lang="tr-TR" b="1" dirty="0" err="1" smtClean="0">
                <a:solidFill>
                  <a:schemeClr val="bg1"/>
                </a:solidFill>
              </a:rPr>
              <a:t>nesile</a:t>
            </a:r>
            <a:r>
              <a:rPr lang="tr-TR" b="1" dirty="0" smtClean="0">
                <a:solidFill>
                  <a:schemeClr val="bg1"/>
                </a:solidFill>
              </a:rPr>
              <a:t> aktarılan Türk ve Moğol törelerinin yazılı hâle getirilmiş şeklidir.</a:t>
            </a:r>
          </a:p>
          <a:p>
            <a:r>
              <a:rPr lang="tr-TR" b="1" dirty="0" smtClean="0">
                <a:solidFill>
                  <a:schemeClr val="bg1"/>
                </a:solidFill>
              </a:rPr>
              <a:t>İnsanoğlu tarih boyunca hukuk kurallarını da geliştirmiş, Böylece </a:t>
            </a:r>
            <a:r>
              <a:rPr lang="tr-TR" b="1" u="sng" dirty="0" smtClean="0">
                <a:solidFill>
                  <a:srgbClr val="FFFF00"/>
                </a:solidFill>
              </a:rPr>
              <a:t>evrensel hukuk ilkeleri </a:t>
            </a:r>
            <a:r>
              <a:rPr lang="tr-TR" b="1" dirty="0" smtClean="0">
                <a:solidFill>
                  <a:schemeClr val="bg1"/>
                </a:solidFill>
              </a:rPr>
              <a:t>doğmuştur.</a:t>
            </a:r>
          </a:p>
          <a:p>
            <a:endParaRPr lang="tr-TR" b="1" dirty="0" smtClean="0">
              <a:solidFill>
                <a:schemeClr val="bg1"/>
              </a:solidFill>
            </a:endParaRPr>
          </a:p>
          <a:p>
            <a:endParaRPr lang="tr-TR" dirty="0"/>
          </a:p>
        </p:txBody>
      </p:sp>
      <p:pic>
        <p:nvPicPr>
          <p:cNvPr id="5122" name="Picture 2" descr="C:\Documents and Settings\Pc2009\Desktop\833CCeMrBeI60YTx-6366830973021189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2276872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24945"/>
            <a:ext cx="4499992" cy="393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5" y="3861048"/>
            <a:ext cx="4067945" cy="299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276872"/>
            <a:ext cx="9144000" cy="458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Dikdörtgen"/>
          <p:cNvSpPr/>
          <p:nvPr/>
        </p:nvSpPr>
        <p:spPr>
          <a:xfrm>
            <a:off x="2267744" y="836712"/>
            <a:ext cx="68762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smtClean="0"/>
              <a:t>MS 375 tarihinde Hunların baskısı sonucu Avrupa'nın doğusundan batısına gerçekleşen göç hareketi</a:t>
            </a:r>
            <a:endParaRPr lang="tr-TR" sz="2800" b="1" dirty="0"/>
          </a:p>
        </p:txBody>
      </p:sp>
      <p:sp>
        <p:nvSpPr>
          <p:cNvPr id="7" name="6 Dikdörtgen"/>
          <p:cNvSpPr/>
          <p:nvPr/>
        </p:nvSpPr>
        <p:spPr>
          <a:xfrm>
            <a:off x="2267744" y="2348880"/>
            <a:ext cx="68762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smtClean="0"/>
              <a:t>Ortaçağ Avrupa’sında  eşitsizlik temeline dayalı yönetim  (Derebeylik)</a:t>
            </a:r>
            <a:endParaRPr lang="tr-TR" sz="2800" b="1" dirty="0"/>
          </a:p>
        </p:txBody>
      </p:sp>
      <p:sp>
        <p:nvSpPr>
          <p:cNvPr id="8" name="7 Dikdörtgen"/>
          <p:cNvSpPr/>
          <p:nvPr/>
        </p:nvSpPr>
        <p:spPr>
          <a:xfrm>
            <a:off x="2339752" y="3789040"/>
            <a:ext cx="40592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b="1" dirty="0" smtClean="0"/>
              <a:t>Sabit ve değişmez kurallar</a:t>
            </a:r>
            <a:endParaRPr lang="tr-TR" sz="2800" b="1" dirty="0"/>
          </a:p>
        </p:txBody>
      </p:sp>
      <p:sp>
        <p:nvSpPr>
          <p:cNvPr id="9" name="8 Dikdörtgen"/>
          <p:cNvSpPr/>
          <p:nvPr/>
        </p:nvSpPr>
        <p:spPr>
          <a:xfrm>
            <a:off x="2267744" y="5157192"/>
            <a:ext cx="46085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smtClean="0"/>
              <a:t>Toplum içerisindeki güç ve refahın bölümlenmesi</a:t>
            </a:r>
            <a:endParaRPr lang="tr-TR" sz="2800" b="1" dirty="0"/>
          </a:p>
        </p:txBody>
      </p:sp>
      <p:pic>
        <p:nvPicPr>
          <p:cNvPr id="2052" name="Picture 4" descr="C:\Documents and Settings\Pc2009\Desktop\TOPLUMSAL-YAPI-Toplumsal-Gruplar---Tabakalasma---Hareketlilik-ve-Kentlesme-Sorulari-2-soru-58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3175" y="4374654"/>
            <a:ext cx="2790825" cy="2483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6" y="8012"/>
            <a:ext cx="4413498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1" y="1970162"/>
            <a:ext cx="4403973" cy="488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970163"/>
            <a:ext cx="4716016" cy="488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8013"/>
            <a:ext cx="4687466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5-Nokta Yıldız 3"/>
          <p:cNvSpPr/>
          <p:nvPr/>
        </p:nvSpPr>
        <p:spPr>
          <a:xfrm>
            <a:off x="24011" y="1105509"/>
            <a:ext cx="514561" cy="481025"/>
          </a:xfrm>
          <a:prstGeom prst="star5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5-Nokta Yıldız 9"/>
          <p:cNvSpPr/>
          <p:nvPr/>
        </p:nvSpPr>
        <p:spPr>
          <a:xfrm>
            <a:off x="-80870" y="5805264"/>
            <a:ext cx="514561" cy="481025"/>
          </a:xfrm>
          <a:prstGeom prst="star5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5-Nokta Yıldız 10"/>
          <p:cNvSpPr/>
          <p:nvPr/>
        </p:nvSpPr>
        <p:spPr>
          <a:xfrm>
            <a:off x="6528711" y="965630"/>
            <a:ext cx="514561" cy="481025"/>
          </a:xfrm>
          <a:prstGeom prst="star5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5-Nokta Yıldız 11"/>
          <p:cNvSpPr/>
          <p:nvPr/>
        </p:nvSpPr>
        <p:spPr>
          <a:xfrm>
            <a:off x="4427984" y="6045776"/>
            <a:ext cx="514561" cy="481025"/>
          </a:xfrm>
          <a:prstGeom prst="star5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901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/>
          <a:lstStyle/>
          <a:p>
            <a:pPr algn="l"/>
            <a:r>
              <a:rPr lang="tr-TR" b="1" dirty="0" smtClean="0">
                <a:solidFill>
                  <a:srgbClr val="FFFF00"/>
                </a:solidFill>
              </a:rPr>
              <a:t>MOLA</a:t>
            </a:r>
            <a:endParaRPr lang="tr-TR" b="1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1026" name="Picture 2" descr="907b7803-b66d-482a-9b47-ee36fc92d8e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9144000" cy="6165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3195</TotalTime>
  <Words>620</Words>
  <Application>Microsoft Office PowerPoint</Application>
  <PresentationFormat>Ekran Gösterisi (4:3)</PresentationFormat>
  <Paragraphs>80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18" baseType="lpstr">
      <vt:lpstr>Ofis Teması</vt:lpstr>
      <vt:lpstr>PowerPoint Sunusu</vt:lpstr>
      <vt:lpstr>PowerPoint Sunusu</vt:lpstr>
      <vt:lpstr>ORTA ÇAĞ’DA SİYASİ YAPILAR</vt:lpstr>
      <vt:lpstr>FODALİTE</vt:lpstr>
      <vt:lpstr>SASANİLER</vt:lpstr>
      <vt:lpstr>İmparatorluklarda Askerî, Sosyal ve Ekonomik Durum</vt:lpstr>
      <vt:lpstr>TARIMDAN TİCARETE EKONOMİ</vt:lpstr>
      <vt:lpstr>Orta Çağ’da Ticaret ve Ticaret Yolları</vt:lpstr>
      <vt:lpstr>PowerPoint Sunusu</vt:lpstr>
      <vt:lpstr>MOLA</vt:lpstr>
      <vt:lpstr>ORTA ÇAĞ’DA ORDU</vt:lpstr>
      <vt:lpstr>Yerleşik ve Konar-göçerler Arasındaki Savaşlar</vt:lpstr>
      <vt:lpstr>KANUNLAR GELİŞİYOR</vt:lpstr>
      <vt:lpstr>PowerPoint Sunusu</vt:lpstr>
      <vt:lpstr>PowerPoint Sunusu</vt:lpstr>
      <vt:lpstr>PowerPoint Sunusu</vt:lpstr>
      <vt:lpstr>MOLA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METE</dc:creator>
  <cp:lastModifiedBy>Windows7</cp:lastModifiedBy>
  <cp:revision>307</cp:revision>
  <dcterms:created xsi:type="dcterms:W3CDTF">2011-11-09T08:56:03Z</dcterms:created>
  <dcterms:modified xsi:type="dcterms:W3CDTF">2019-12-17T09:23:56Z</dcterms:modified>
</cp:coreProperties>
</file>