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73" r:id="rId8"/>
    <p:sldId id="263" r:id="rId9"/>
    <p:sldId id="274" r:id="rId10"/>
    <p:sldId id="270" r:id="rId11"/>
    <p:sldId id="276" r:id="rId12"/>
    <p:sldId id="264" r:id="rId13"/>
    <p:sldId id="275" r:id="rId14"/>
    <p:sldId id="301" r:id="rId15"/>
    <p:sldId id="302" r:id="rId16"/>
    <p:sldId id="279" r:id="rId17"/>
    <p:sldId id="281" r:id="rId18"/>
    <p:sldId id="280" r:id="rId19"/>
    <p:sldId id="291" r:id="rId20"/>
    <p:sldId id="278" r:id="rId21"/>
    <p:sldId id="292" r:id="rId22"/>
    <p:sldId id="283" r:id="rId23"/>
    <p:sldId id="288" r:id="rId24"/>
    <p:sldId id="284" r:id="rId25"/>
    <p:sldId id="295" r:id="rId26"/>
    <p:sldId id="285" r:id="rId27"/>
    <p:sldId id="293" r:id="rId28"/>
    <p:sldId id="286" r:id="rId29"/>
    <p:sldId id="287" r:id="rId30"/>
    <p:sldId id="303" r:id="rId31"/>
    <p:sldId id="294" r:id="rId32"/>
    <p:sldId id="289" r:id="rId33"/>
    <p:sldId id="290" r:id="rId34"/>
    <p:sldId id="299" r:id="rId35"/>
    <p:sldId id="296" r:id="rId36"/>
    <p:sldId id="297" r:id="rId37"/>
    <p:sldId id="300" r:id="rId38"/>
    <p:sldId id="304" r:id="rId39"/>
    <p:sldId id="262"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CBA"/>
    <a:srgbClr val="E7F4D8"/>
    <a:srgbClr val="E6D5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Başlık"/>
          <p:cNvSpPr>
            <a:spLocks noGrp="1"/>
          </p:cNvSpPr>
          <p:nvPr>
            <p:ph type="ctrTitle"/>
          </p:nvPr>
        </p:nvSpPr>
        <p:spPr>
          <a:xfrm>
            <a:off x="381000" y="4853411"/>
            <a:ext cx="8458200" cy="1222375"/>
          </a:xfrm>
        </p:spPr>
        <p:txBody>
          <a:bodyPr anchor="t"/>
          <a:lstStyle/>
          <a:p>
            <a:r>
              <a:rPr kumimoji="0" lang="tr-TR"/>
              <a:t>Asıl başlık stili için tıklatın</a:t>
            </a:r>
            <a:endParaRPr kumimoji="0"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16" name="15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2" name="1 Altbilgi Yer Tutucusu"/>
          <p:cNvSpPr>
            <a:spLocks noGrp="1"/>
          </p:cNvSpPr>
          <p:nvPr>
            <p:ph type="ftr" sz="quarter" idx="11"/>
          </p:nvPr>
        </p:nvSpPr>
        <p:spPr/>
        <p:txBody>
          <a:bodyPr/>
          <a:lstStyle/>
          <a:p>
            <a:endParaRPr lang="tr-TR"/>
          </a:p>
        </p:txBody>
      </p:sp>
      <p:sp>
        <p:nvSpPr>
          <p:cNvPr id="15" name="14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kumimoji="0" lang="tr-TR"/>
              <a:t>Asıl başlık stili için tıklatın</a:t>
            </a:r>
            <a:endParaRPr kumimoji="0" lang="en-US"/>
          </a:p>
        </p:txBody>
      </p:sp>
      <p:sp>
        <p:nvSpPr>
          <p:cNvPr id="27" name="26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19" name="18 Altbilgi Yer Tutucusu"/>
          <p:cNvSpPr>
            <a:spLocks noGrp="1"/>
          </p:cNvSpPr>
          <p:nvPr>
            <p:ph type="ftr" sz="quarter" idx="11"/>
          </p:nvPr>
        </p:nvSpPr>
        <p:spPr>
          <a:xfrm>
            <a:off x="3581400" y="76200"/>
            <a:ext cx="2895600" cy="288925"/>
          </a:xfrm>
        </p:spPr>
        <p:txBody>
          <a:bodyPr/>
          <a:lstStyle/>
          <a:p>
            <a:endParaRPr lang="tr-TR"/>
          </a:p>
        </p:txBody>
      </p:sp>
      <p:sp>
        <p:nvSpPr>
          <p:cNvPr id="16" name="15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19" name="18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11" name="10 Altbilgi Yer Tutucusu"/>
          <p:cNvSpPr>
            <a:spLocks noGrp="1"/>
          </p:cNvSpPr>
          <p:nvPr>
            <p:ph type="ftr" sz="quarter" idx="11"/>
          </p:nvPr>
        </p:nvSpPr>
        <p:spPr/>
        <p:txBody>
          <a:bodyPr/>
          <a:lstStyle/>
          <a:p>
            <a:endParaRPr lang="tr-TR"/>
          </a:p>
        </p:txBody>
      </p:sp>
      <p:sp>
        <p:nvSpPr>
          <p:cNvPr id="16" name="1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kumimoji="0" lang="tr-TR"/>
              <a:t>Asıl başlık stili için tıklatın</a:t>
            </a:r>
            <a:endParaRPr kumimoji="0"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1" name="20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10" name="9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28 Başlık"/>
          <p:cNvSpPr>
            <a:spLocks noGrp="1"/>
          </p:cNvSpPr>
          <p:nvPr>
            <p:ph type="title"/>
          </p:nvPr>
        </p:nvSpPr>
        <p:spPr>
          <a:xfrm>
            <a:off x="304800" y="5410200"/>
            <a:ext cx="8610600" cy="882650"/>
          </a:xfrm>
        </p:spPr>
        <p:txBody>
          <a:bodyPr anchor="ctr"/>
          <a:lstStyle>
            <a:lvl1pPr>
              <a:defRPr/>
            </a:lvl1pPr>
          </a:lstStyle>
          <a:p>
            <a:r>
              <a:rPr kumimoji="0" lang="tr-TR"/>
              <a:t>Asıl başlık stili için tıklatın</a:t>
            </a:r>
            <a:endParaRPr kumimoji="0"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 name="9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229600" y="6477000"/>
            <a:ext cx="762000" cy="246888"/>
          </a:xfrm>
        </p:spPr>
        <p:txBody>
          <a:bodyPr/>
          <a:lstStyle/>
          <a:p>
            <a:fld id="{B1DEFA8C-F947-479F-BE07-76B6B3F80BF1}" type="slidenum">
              <a:rPr lang="tr-TR" smtClean="0"/>
              <a:pPr/>
              <a:t>‹#›</a:t>
            </a:fld>
            <a:endParaRPr lang="tr-TR"/>
          </a:p>
        </p:txBody>
      </p:sp>
      <p:sp>
        <p:nvSpPr>
          <p:cNvPr id="11" name="10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kumimoji="0" lang="tr-TR"/>
              <a:t>Asıl başlık stili için tıklatın</a:t>
            </a:r>
            <a:endParaRPr kumimoji="0" lang="en-US"/>
          </a:p>
        </p:txBody>
      </p:sp>
      <p:sp>
        <p:nvSpPr>
          <p:cNvPr id="12" name="11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21" name="20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24" name="23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7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Başlık"/>
          <p:cNvSpPr>
            <a:spLocks noGrp="1"/>
          </p:cNvSpPr>
          <p:nvPr>
            <p:ph type="title"/>
          </p:nvPr>
        </p:nvSpPr>
        <p:spPr>
          <a:xfrm>
            <a:off x="457200" y="5486400"/>
            <a:ext cx="8458200" cy="520700"/>
          </a:xfrm>
        </p:spPr>
        <p:txBody>
          <a:bodyPr anchor="ctr"/>
          <a:lstStyle>
            <a:lvl1pPr algn="l">
              <a:buNone/>
              <a:defRPr sz="2000" b="1"/>
            </a:lvl1pPr>
          </a:lstStyle>
          <a:p>
            <a:r>
              <a:rPr kumimoji="0" lang="tr-TR"/>
              <a:t>Asıl başlık stili için tıklatın</a:t>
            </a:r>
            <a:endParaRPr kumimoji="0"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29" name="28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a:t>Resim eklemek için simgeyi tıklatın</a:t>
            </a:r>
            <a:endParaRPr kumimoji="0" lang="en-US" dirty="0"/>
          </a:p>
        </p:txBody>
      </p:sp>
      <p:sp>
        <p:nvSpPr>
          <p:cNvPr id="7" name="6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5" name="4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7" name="16 Başlık"/>
          <p:cNvSpPr>
            <a:spLocks noGrp="1"/>
          </p:cNvSpPr>
          <p:nvPr>
            <p:ph type="title"/>
          </p:nvPr>
        </p:nvSpPr>
        <p:spPr>
          <a:xfrm>
            <a:off x="381000" y="4993760"/>
            <a:ext cx="5867400" cy="522288"/>
          </a:xfrm>
        </p:spPr>
        <p:txBody>
          <a:bodyPr anchor="ctr"/>
          <a:lstStyle>
            <a:lvl1pPr algn="l">
              <a:buNone/>
              <a:defRPr sz="2000" b="1"/>
            </a:lvl1pPr>
          </a:lstStyle>
          <a:p>
            <a:r>
              <a:rPr kumimoji="0" lang="tr-TR"/>
              <a:t>Asıl başlık stili için tıklatın</a:t>
            </a:r>
            <a:endParaRPr kumimoji="0"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23.09.2021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etin Yer Tutucusu"/>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9F75050-0E15-4C5B-92B0-66D068882F1F}" type="datetimeFigureOut">
              <a:rPr lang="tr-TR" smtClean="0"/>
              <a:pPr/>
              <a:t>23.09.2021</a:t>
            </a:fld>
            <a:endParaRPr lang="tr-TR"/>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DEFA8C-F947-479F-BE07-76B6B3F80BF1}" type="slidenum">
              <a:rPr lang="tr-TR" smtClean="0"/>
              <a:pPr/>
              <a:t>‹#›</a:t>
            </a:fld>
            <a:endParaRPr lang="tr-TR"/>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kumimoji="0" lang="tr-TR"/>
              <a:t>Asıl başlık stili için tıklatın</a:t>
            </a:r>
            <a:endParaRPr kumimoji="0"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Dikdörtgen"/>
          <p:cNvSpPr/>
          <p:nvPr/>
        </p:nvSpPr>
        <p:spPr>
          <a:xfrm>
            <a:off x="107504" y="188640"/>
            <a:ext cx="8928992" cy="6480720"/>
          </a:xfrm>
          <a:prstGeom prst="rect">
            <a:avLst/>
          </a:prstGeom>
          <a:solidFill>
            <a:srgbClr val="E6D5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a:solidFill>
                  <a:srgbClr val="0070C0"/>
                </a:solidFill>
                <a:latin typeface="Comic Sans MS" pitchFamily="66" charset="0"/>
              </a:rPr>
              <a:t>2. ÜNİTE</a:t>
            </a:r>
          </a:p>
          <a:p>
            <a:pPr algn="ctr"/>
            <a:endParaRPr lang="tr-TR" sz="4400" b="1" dirty="0">
              <a:solidFill>
                <a:srgbClr val="0070C0"/>
              </a:solidFill>
              <a:latin typeface="Comic Sans MS" pitchFamily="66" charset="0"/>
            </a:endParaRPr>
          </a:p>
          <a:p>
            <a:pPr algn="ctr"/>
            <a:endParaRPr lang="tr-TR" sz="3200" b="1" dirty="0">
              <a:solidFill>
                <a:srgbClr val="0070C0"/>
              </a:solidFill>
              <a:latin typeface="Comic Sans MS" pitchFamily="66" charset="0"/>
            </a:endParaRPr>
          </a:p>
          <a:p>
            <a:pPr algn="ctr"/>
            <a:r>
              <a:rPr lang="tr-TR" sz="5400" b="1" dirty="0">
                <a:solidFill>
                  <a:srgbClr val="FF0000"/>
                </a:solidFill>
                <a:latin typeface="Comic Sans MS" pitchFamily="66" charset="0"/>
              </a:rPr>
              <a:t>BİLGİNİN DEĞERİ, KAYNAĞI VE DOĞRULUĞU</a:t>
            </a:r>
            <a:endParaRPr lang="tr-TR" sz="32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NASA&amp;#39;s Earth Science Satellite Fleet"/>
          <p:cNvPicPr>
            <a:picLocks noChangeAspect="1" noChangeArrowheads="1"/>
          </p:cNvPicPr>
          <p:nvPr/>
        </p:nvPicPr>
        <p:blipFill>
          <a:blip r:embed="rId2" cstate="print"/>
          <a:srcRect/>
          <a:stretch>
            <a:fillRect/>
          </a:stretch>
        </p:blipFill>
        <p:spPr bwMode="auto">
          <a:xfrm>
            <a:off x="251520" y="620688"/>
            <a:ext cx="8767316" cy="584487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412776"/>
            <a:ext cx="8928992" cy="5262979"/>
          </a:xfrm>
          <a:prstGeom prst="rect">
            <a:avLst/>
          </a:prstGeom>
          <a:solidFill>
            <a:schemeClr val="accent1">
              <a:lumMod val="20000"/>
              <a:lumOff val="80000"/>
            </a:schemeClr>
          </a:solidFill>
          <a:ln>
            <a:solidFill>
              <a:schemeClr val="tx1"/>
            </a:solidFill>
          </a:ln>
          <a:effectLst>
            <a:innerShdw blurRad="114300">
              <a:prstClr val="black"/>
            </a:innerShdw>
          </a:effectLst>
        </p:spPr>
        <p:txBody>
          <a:bodyPr wrap="square">
            <a:spAutoFit/>
          </a:bodyPr>
          <a:lstStyle/>
          <a:p>
            <a:r>
              <a:rPr lang="tr-TR" sz="1600" dirty="0">
                <a:latin typeface="Comic Sans MS" pitchFamily="66" charset="0"/>
              </a:rPr>
              <a:t>	</a:t>
            </a:r>
            <a:r>
              <a:rPr lang="tr-TR" sz="1600" b="1" dirty="0">
                <a:solidFill>
                  <a:srgbClr val="002060"/>
                </a:solidFill>
                <a:latin typeface="Comic Sans MS" pitchFamily="66" charset="0"/>
              </a:rPr>
              <a:t>Kavram ve Terimler</a:t>
            </a:r>
          </a:p>
          <a:p>
            <a:endParaRPr lang="tr-TR" sz="1600" b="1" dirty="0">
              <a:solidFill>
                <a:srgbClr val="002060"/>
              </a:solidFill>
              <a:latin typeface="Comic Sans MS" pitchFamily="66" charset="0"/>
            </a:endParaRPr>
          </a:p>
          <a:p>
            <a:r>
              <a:rPr lang="tr-TR" sz="1600" b="1" dirty="0">
                <a:solidFill>
                  <a:srgbClr val="C00000"/>
                </a:solidFill>
                <a:latin typeface="Comic Sans MS" pitchFamily="66" charset="0"/>
              </a:rPr>
              <a:t>2.1</a:t>
            </a:r>
            <a:r>
              <a:rPr lang="tr-TR" sz="1600" dirty="0">
                <a:latin typeface="Comic Sans MS" pitchFamily="66" charset="0"/>
              </a:rPr>
              <a:t>. </a:t>
            </a:r>
            <a:r>
              <a:rPr lang="tr-TR" sz="1600" b="1" dirty="0">
                <a:solidFill>
                  <a:srgbClr val="7030A0"/>
                </a:solidFill>
                <a:latin typeface="Comic Sans MS" pitchFamily="66" charset="0"/>
              </a:rPr>
              <a:t>BİLGİNİN İMKÂNI</a:t>
            </a:r>
          </a:p>
          <a:p>
            <a:r>
              <a:rPr lang="tr-TR" sz="1600" b="1" dirty="0">
                <a:solidFill>
                  <a:srgbClr val="0070C0"/>
                </a:solidFill>
                <a:latin typeface="Comic Sans MS" pitchFamily="66" charset="0"/>
              </a:rPr>
              <a:t>	2.1.1.</a:t>
            </a:r>
            <a:r>
              <a:rPr lang="tr-TR" sz="1600" dirty="0">
                <a:latin typeface="Comic Sans MS" pitchFamily="66" charset="0"/>
              </a:rPr>
              <a:t> </a:t>
            </a:r>
            <a:r>
              <a:rPr lang="tr-TR" sz="1600" dirty="0">
                <a:solidFill>
                  <a:srgbClr val="002060"/>
                </a:solidFill>
                <a:latin typeface="Comic Sans MS" pitchFamily="66" charset="0"/>
              </a:rPr>
              <a:t>Dogmatizm</a:t>
            </a:r>
          </a:p>
          <a:p>
            <a:r>
              <a:rPr lang="tr-TR" sz="1600" b="1" dirty="0">
                <a:solidFill>
                  <a:srgbClr val="0070C0"/>
                </a:solidFill>
                <a:latin typeface="Comic Sans MS" pitchFamily="66" charset="0"/>
              </a:rPr>
              <a:t>	2.1.2.</a:t>
            </a:r>
            <a:r>
              <a:rPr lang="tr-TR" sz="1600" dirty="0">
                <a:latin typeface="Comic Sans MS" pitchFamily="66" charset="0"/>
              </a:rPr>
              <a:t> </a:t>
            </a:r>
            <a:r>
              <a:rPr lang="tr-TR" sz="1600" dirty="0">
                <a:solidFill>
                  <a:srgbClr val="002060"/>
                </a:solidFill>
                <a:latin typeface="Comic Sans MS" pitchFamily="66" charset="0"/>
              </a:rPr>
              <a:t>Septisizm</a:t>
            </a:r>
          </a:p>
          <a:p>
            <a:r>
              <a:rPr lang="tr-TR" sz="1600" b="1" dirty="0">
                <a:solidFill>
                  <a:srgbClr val="0070C0"/>
                </a:solidFill>
                <a:latin typeface="Comic Sans MS" pitchFamily="66" charset="0"/>
              </a:rPr>
              <a:t>	2.1.3.</a:t>
            </a:r>
            <a:r>
              <a:rPr lang="tr-TR" sz="1600" dirty="0">
                <a:latin typeface="Comic Sans MS" pitchFamily="66" charset="0"/>
              </a:rPr>
              <a:t> </a:t>
            </a:r>
            <a:r>
              <a:rPr lang="tr-TR" sz="1600" dirty="0">
                <a:solidFill>
                  <a:srgbClr val="002060"/>
                </a:solidFill>
                <a:latin typeface="Comic Sans MS" pitchFamily="66" charset="0"/>
              </a:rPr>
              <a:t>Kritisizm</a:t>
            </a:r>
          </a:p>
          <a:p>
            <a:r>
              <a:rPr lang="tr-TR" sz="1600" b="1" dirty="0">
                <a:solidFill>
                  <a:srgbClr val="C00000"/>
                </a:solidFill>
                <a:latin typeface="Comic Sans MS" pitchFamily="66" charset="0"/>
              </a:rPr>
              <a:t>2.2.</a:t>
            </a:r>
            <a:r>
              <a:rPr lang="tr-TR" sz="1600" dirty="0">
                <a:latin typeface="Comic Sans MS" pitchFamily="66" charset="0"/>
              </a:rPr>
              <a:t> </a:t>
            </a:r>
            <a:r>
              <a:rPr lang="tr-TR" sz="1600" b="1" dirty="0">
                <a:solidFill>
                  <a:srgbClr val="7030A0"/>
                </a:solidFill>
                <a:latin typeface="Comic Sans MS" pitchFamily="66" charset="0"/>
              </a:rPr>
              <a:t>BİLGİ EDİNME YOLLARI</a:t>
            </a:r>
          </a:p>
          <a:p>
            <a:r>
              <a:rPr lang="tr-TR" sz="1600" b="1" dirty="0">
                <a:solidFill>
                  <a:srgbClr val="0070C0"/>
                </a:solidFill>
                <a:latin typeface="Comic Sans MS" pitchFamily="66" charset="0"/>
              </a:rPr>
              <a:t>	2.2.1.</a:t>
            </a:r>
            <a:r>
              <a:rPr lang="tr-TR" sz="1600" dirty="0">
                <a:latin typeface="Comic Sans MS" pitchFamily="66" charset="0"/>
              </a:rPr>
              <a:t> </a:t>
            </a:r>
            <a:r>
              <a:rPr lang="tr-TR" sz="1600" dirty="0">
                <a:solidFill>
                  <a:srgbClr val="002060"/>
                </a:solidFill>
                <a:latin typeface="Comic Sans MS" pitchFamily="66" charset="0"/>
              </a:rPr>
              <a:t>Bilgi Kaynağı Olarak Deney</a:t>
            </a:r>
          </a:p>
          <a:p>
            <a:r>
              <a:rPr lang="tr-TR" sz="1600" b="1" dirty="0">
                <a:solidFill>
                  <a:srgbClr val="0070C0"/>
                </a:solidFill>
                <a:latin typeface="Comic Sans MS" pitchFamily="66" charset="0"/>
              </a:rPr>
              <a:t>	2.2.2.</a:t>
            </a:r>
            <a:r>
              <a:rPr lang="tr-TR" sz="1600" dirty="0">
                <a:latin typeface="Comic Sans MS" pitchFamily="66" charset="0"/>
              </a:rPr>
              <a:t> </a:t>
            </a:r>
            <a:r>
              <a:rPr lang="tr-TR" sz="1600" dirty="0">
                <a:solidFill>
                  <a:srgbClr val="002060"/>
                </a:solidFill>
                <a:latin typeface="Comic Sans MS" pitchFamily="66" charset="0"/>
              </a:rPr>
              <a:t>Bilgi Kaynağı Olarak Akıl</a:t>
            </a:r>
          </a:p>
          <a:p>
            <a:r>
              <a:rPr lang="tr-TR" sz="1600" b="1" dirty="0">
                <a:solidFill>
                  <a:srgbClr val="0070C0"/>
                </a:solidFill>
                <a:latin typeface="Comic Sans MS" pitchFamily="66" charset="0"/>
              </a:rPr>
              <a:t>	2.2.3.</a:t>
            </a:r>
            <a:r>
              <a:rPr lang="tr-TR" sz="1600" dirty="0">
                <a:latin typeface="Comic Sans MS" pitchFamily="66" charset="0"/>
              </a:rPr>
              <a:t> </a:t>
            </a:r>
            <a:r>
              <a:rPr lang="tr-TR" sz="1600" dirty="0">
                <a:solidFill>
                  <a:srgbClr val="002060"/>
                </a:solidFill>
                <a:latin typeface="Comic Sans MS" pitchFamily="66" charset="0"/>
              </a:rPr>
              <a:t>Bilgi Kaynakları Olarak Hem Deney Hem Akıl</a:t>
            </a:r>
          </a:p>
          <a:p>
            <a:r>
              <a:rPr lang="tr-TR" sz="1600" b="1" dirty="0">
                <a:solidFill>
                  <a:srgbClr val="0070C0"/>
                </a:solidFill>
                <a:latin typeface="Comic Sans MS" pitchFamily="66" charset="0"/>
              </a:rPr>
              <a:t>	2.2.4.</a:t>
            </a:r>
            <a:r>
              <a:rPr lang="tr-TR" sz="1600" dirty="0">
                <a:latin typeface="Comic Sans MS" pitchFamily="66" charset="0"/>
              </a:rPr>
              <a:t> </a:t>
            </a:r>
            <a:r>
              <a:rPr lang="tr-TR" sz="1600" dirty="0">
                <a:solidFill>
                  <a:srgbClr val="002060"/>
                </a:solidFill>
                <a:latin typeface="Comic Sans MS" pitchFamily="66" charset="0"/>
              </a:rPr>
              <a:t>Bilgi Kaynağı Olarak Sezgi</a:t>
            </a:r>
          </a:p>
          <a:p>
            <a:r>
              <a:rPr lang="tr-TR" sz="1600" b="1" dirty="0">
                <a:solidFill>
                  <a:srgbClr val="C00000"/>
                </a:solidFill>
                <a:latin typeface="Comic Sans MS" pitchFamily="66" charset="0"/>
              </a:rPr>
              <a:t>2.3.</a:t>
            </a:r>
            <a:r>
              <a:rPr lang="tr-TR" sz="1600" dirty="0">
                <a:latin typeface="Comic Sans MS" pitchFamily="66" charset="0"/>
              </a:rPr>
              <a:t> </a:t>
            </a:r>
            <a:r>
              <a:rPr lang="tr-TR" sz="1600" b="1" dirty="0">
                <a:solidFill>
                  <a:srgbClr val="7030A0"/>
                </a:solidFill>
                <a:latin typeface="Comic Sans MS" pitchFamily="66" charset="0"/>
              </a:rPr>
              <a:t>BİLGİ ELDE ETMEDE DUYUM VE DENEY</a:t>
            </a:r>
          </a:p>
          <a:p>
            <a:r>
              <a:rPr lang="tr-TR" sz="1600" b="1" dirty="0">
                <a:solidFill>
                  <a:srgbClr val="0070C0"/>
                </a:solidFill>
                <a:latin typeface="Comic Sans MS" pitchFamily="66" charset="0"/>
              </a:rPr>
              <a:t>	</a:t>
            </a:r>
            <a:r>
              <a:rPr lang="es-ES" sz="1600" b="1" dirty="0">
                <a:solidFill>
                  <a:srgbClr val="0070C0"/>
                </a:solidFill>
                <a:latin typeface="Comic Sans MS" pitchFamily="66" charset="0"/>
              </a:rPr>
              <a:t>2.3.1. </a:t>
            </a:r>
            <a:r>
              <a:rPr lang="es-ES" sz="1600" dirty="0">
                <a:solidFill>
                  <a:srgbClr val="002060"/>
                </a:solidFill>
                <a:latin typeface="Comic Sans MS" pitchFamily="66" charset="0"/>
              </a:rPr>
              <a:t>Duyu, Duyum ve Algı</a:t>
            </a:r>
          </a:p>
          <a:p>
            <a:r>
              <a:rPr lang="tr-TR" sz="1600" b="1" dirty="0">
                <a:solidFill>
                  <a:srgbClr val="0070C0"/>
                </a:solidFill>
                <a:latin typeface="Comic Sans MS" pitchFamily="66" charset="0"/>
              </a:rPr>
              <a:t>	2.3.2.</a:t>
            </a:r>
            <a:r>
              <a:rPr lang="tr-TR" sz="1600" dirty="0">
                <a:latin typeface="Comic Sans MS" pitchFamily="66" charset="0"/>
              </a:rPr>
              <a:t> </a:t>
            </a:r>
            <a:r>
              <a:rPr lang="tr-TR" sz="1600" dirty="0" err="1">
                <a:solidFill>
                  <a:srgbClr val="002060"/>
                </a:solidFill>
                <a:latin typeface="Comic Sans MS" pitchFamily="66" charset="0"/>
              </a:rPr>
              <a:t>Empirizm</a:t>
            </a:r>
            <a:endParaRPr lang="tr-TR" sz="1600" dirty="0">
              <a:solidFill>
                <a:srgbClr val="002060"/>
              </a:solidFill>
              <a:latin typeface="Comic Sans MS" pitchFamily="66" charset="0"/>
            </a:endParaRPr>
          </a:p>
          <a:p>
            <a:r>
              <a:rPr lang="nb-NO" sz="1600" b="1" dirty="0">
                <a:solidFill>
                  <a:srgbClr val="C00000"/>
                </a:solidFill>
                <a:latin typeface="Comic Sans MS" pitchFamily="66" charset="0"/>
              </a:rPr>
              <a:t>2.4.</a:t>
            </a:r>
            <a:r>
              <a:rPr lang="nb-NO" sz="1600" dirty="0">
                <a:latin typeface="Comic Sans MS" pitchFamily="66" charset="0"/>
              </a:rPr>
              <a:t> </a:t>
            </a:r>
            <a:r>
              <a:rPr lang="nb-NO" sz="1600" b="1" dirty="0">
                <a:solidFill>
                  <a:srgbClr val="7030A0"/>
                </a:solidFill>
                <a:latin typeface="Comic Sans MS" pitchFamily="66" charset="0"/>
              </a:rPr>
              <a:t>BİLGİ ELDE ETMEDE AKIL</a:t>
            </a:r>
          </a:p>
          <a:p>
            <a:r>
              <a:rPr lang="tr-TR" sz="1600" b="1" dirty="0">
                <a:solidFill>
                  <a:srgbClr val="0070C0"/>
                </a:solidFill>
                <a:latin typeface="Comic Sans MS" pitchFamily="66" charset="0"/>
              </a:rPr>
              <a:t>	2.4.1. </a:t>
            </a:r>
            <a:r>
              <a:rPr lang="tr-TR" sz="1600" dirty="0">
                <a:solidFill>
                  <a:srgbClr val="002060"/>
                </a:solidFill>
                <a:latin typeface="Comic Sans MS" pitchFamily="66" charset="0"/>
              </a:rPr>
              <a:t>Rasyonalizm (Akılcılık)</a:t>
            </a:r>
          </a:p>
          <a:p>
            <a:r>
              <a:rPr lang="nb-NO" sz="1600" b="1" dirty="0">
                <a:solidFill>
                  <a:srgbClr val="C00000"/>
                </a:solidFill>
                <a:latin typeface="Comic Sans MS" pitchFamily="66" charset="0"/>
              </a:rPr>
              <a:t>2.5. </a:t>
            </a:r>
            <a:r>
              <a:rPr lang="nb-NO" sz="1600" b="1" dirty="0">
                <a:solidFill>
                  <a:srgbClr val="7030A0"/>
                </a:solidFill>
                <a:latin typeface="Comic Sans MS" pitchFamily="66" charset="0"/>
              </a:rPr>
              <a:t>BİLGİ ELDE ETMEDE SEZGİ</a:t>
            </a:r>
          </a:p>
          <a:p>
            <a:r>
              <a:rPr lang="tr-TR" sz="1600" b="1" dirty="0">
                <a:solidFill>
                  <a:srgbClr val="0070C0"/>
                </a:solidFill>
                <a:latin typeface="Comic Sans MS" pitchFamily="66" charset="0"/>
              </a:rPr>
              <a:t>	2.5.1.</a:t>
            </a:r>
            <a:r>
              <a:rPr lang="tr-TR" sz="1600" dirty="0">
                <a:latin typeface="Comic Sans MS" pitchFamily="66" charset="0"/>
              </a:rPr>
              <a:t> </a:t>
            </a:r>
            <a:r>
              <a:rPr lang="tr-TR" sz="1600" dirty="0" err="1">
                <a:solidFill>
                  <a:srgbClr val="002060"/>
                </a:solidFill>
                <a:latin typeface="Comic Sans MS" pitchFamily="66" charset="0"/>
              </a:rPr>
              <a:t>Entüisyonizm</a:t>
            </a:r>
            <a:r>
              <a:rPr lang="tr-TR" sz="1600" dirty="0">
                <a:solidFill>
                  <a:srgbClr val="002060"/>
                </a:solidFill>
                <a:latin typeface="Comic Sans MS" pitchFamily="66" charset="0"/>
              </a:rPr>
              <a:t> (Sezgicilik)</a:t>
            </a:r>
          </a:p>
          <a:p>
            <a:r>
              <a:rPr lang="tr-TR" sz="1600" b="1" dirty="0">
                <a:solidFill>
                  <a:srgbClr val="C00000"/>
                </a:solidFill>
                <a:latin typeface="Comic Sans MS" pitchFamily="66" charset="0"/>
              </a:rPr>
              <a:t>2.6.</a:t>
            </a:r>
            <a:r>
              <a:rPr lang="tr-TR" sz="1600" dirty="0">
                <a:latin typeface="Comic Sans MS" pitchFamily="66" charset="0"/>
              </a:rPr>
              <a:t> </a:t>
            </a:r>
            <a:r>
              <a:rPr lang="tr-TR" sz="1600" b="1" dirty="0">
                <a:solidFill>
                  <a:srgbClr val="7030A0"/>
                </a:solidFill>
                <a:latin typeface="Comic Sans MS" pitchFamily="66" charset="0"/>
              </a:rPr>
              <a:t>DOĞRU BİLGİNİN ÖLÇÜTLERİ</a:t>
            </a:r>
          </a:p>
          <a:p>
            <a:endParaRPr lang="tr-TR" sz="1600" b="1" dirty="0">
              <a:solidFill>
                <a:srgbClr val="7030A0"/>
              </a:solidFill>
              <a:latin typeface="Comic Sans MS" pitchFamily="66" charset="0"/>
            </a:endParaRPr>
          </a:p>
          <a:p>
            <a:r>
              <a:rPr lang="tr-TR" sz="1600" b="1" dirty="0">
                <a:solidFill>
                  <a:srgbClr val="00B050"/>
                </a:solidFill>
                <a:latin typeface="Comic Sans MS" pitchFamily="66" charset="0"/>
              </a:rPr>
              <a:t>	OKUMA PARÇASI</a:t>
            </a:r>
            <a:endParaRPr lang="tr-TR" sz="1600" b="1" dirty="0">
              <a:solidFill>
                <a:srgbClr val="00B050"/>
              </a:solidFill>
              <a:latin typeface="Comic Sans MS" pitchFamily="66" charset="0"/>
              <a:cs typeface="Andalus" pitchFamily="18" charset="-78"/>
            </a:endParaRPr>
          </a:p>
        </p:txBody>
      </p:sp>
      <p:sp>
        <p:nvSpPr>
          <p:cNvPr id="3" name="2 Yuvarlatılmış Dikdörtgen"/>
          <p:cNvSpPr/>
          <p:nvPr/>
        </p:nvSpPr>
        <p:spPr>
          <a:xfrm>
            <a:off x="0" y="0"/>
            <a:ext cx="9144000" cy="1340768"/>
          </a:xfrm>
          <a:prstGeom prst="roundRect">
            <a:avLst/>
          </a:prstGeom>
          <a:solidFill>
            <a:srgbClr val="E6D5F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200" dirty="0">
                <a:solidFill>
                  <a:srgbClr val="C00000"/>
                </a:solidFill>
                <a:latin typeface="Comic Sans MS" pitchFamily="66" charset="0"/>
              </a:rPr>
              <a:t>BU ÜNİTENİN KONULARI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0" y="0"/>
            <a:ext cx="9144000" cy="6858000"/>
          </a:xfrm>
          <a:prstGeom prst="roundRect">
            <a:avLst/>
          </a:prstGeom>
          <a:solidFill>
            <a:srgbClr val="E6D5F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6000" dirty="0">
              <a:solidFill>
                <a:srgbClr val="C00000"/>
              </a:solidFill>
              <a:latin typeface="Comic Sans MS" pitchFamily="66" charset="0"/>
            </a:endParaRPr>
          </a:p>
        </p:txBody>
      </p:sp>
      <p:sp>
        <p:nvSpPr>
          <p:cNvPr id="3" name="2 Yuvarlatılmış Dikdörtgen"/>
          <p:cNvSpPr/>
          <p:nvPr/>
        </p:nvSpPr>
        <p:spPr>
          <a:xfrm>
            <a:off x="107504" y="116632"/>
            <a:ext cx="8928992" cy="6624736"/>
          </a:xfrm>
          <a:prstGeom prst="roundRect">
            <a:avLst/>
          </a:prstGeom>
          <a:solidFill>
            <a:srgbClr val="E7F4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dirty="0">
                <a:solidFill>
                  <a:srgbClr val="7030A0"/>
                </a:solidFill>
                <a:latin typeface="Comic Sans MS" pitchFamily="66" charset="0"/>
              </a:rPr>
              <a:t>Âlim unutmuş,</a:t>
            </a:r>
          </a:p>
          <a:p>
            <a:pPr algn="ctr"/>
            <a:r>
              <a:rPr lang="tr-TR" sz="7200" dirty="0">
                <a:solidFill>
                  <a:srgbClr val="7030A0"/>
                </a:solidFill>
                <a:latin typeface="Comic Sans MS" pitchFamily="66" charset="0"/>
              </a:rPr>
              <a:t>kalem unutmamış.</a:t>
            </a:r>
          </a:p>
          <a:p>
            <a:pPr algn="ctr"/>
            <a:endParaRPr lang="tr-TR" sz="6000" dirty="0">
              <a:solidFill>
                <a:srgbClr val="C00000"/>
              </a:solidFill>
              <a:latin typeface="Comic Sans MS" pitchFamily="66" charset="0"/>
            </a:endParaRPr>
          </a:p>
          <a:p>
            <a:pPr algn="ctr"/>
            <a:r>
              <a:rPr lang="tr-TR" sz="6000" dirty="0">
                <a:solidFill>
                  <a:srgbClr val="C00000"/>
                </a:solidFill>
                <a:latin typeface="Andalus" pitchFamily="18" charset="-78"/>
                <a:cs typeface="Andalus" pitchFamily="18" charset="-78"/>
              </a:rPr>
              <a:t>(Türk Atasözü)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92480" cy="659735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79512" y="260648"/>
            <a:ext cx="3888432"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dirty="0">
                <a:solidFill>
                  <a:srgbClr val="002060"/>
                </a:solidFill>
                <a:latin typeface="Comic Sans MS" pitchFamily="66" charset="0"/>
              </a:rPr>
              <a:t>"Hiçbir miras doğruluk kadar zengin değildir.“</a:t>
            </a:r>
          </a:p>
          <a:p>
            <a:pPr algn="ctr"/>
            <a:endParaRPr lang="tr-TR" sz="4400" dirty="0">
              <a:solidFill>
                <a:srgbClr val="002060"/>
              </a:solidFill>
              <a:latin typeface="Comic Sans MS" pitchFamily="66" charset="0"/>
            </a:endParaRPr>
          </a:p>
          <a:p>
            <a:pPr algn="ctr"/>
            <a:r>
              <a:rPr lang="tr-TR" sz="3600" b="1" dirty="0">
                <a:solidFill>
                  <a:srgbClr val="C00000"/>
                </a:solidFill>
                <a:latin typeface="Comic Sans MS" pitchFamily="66" charset="0"/>
              </a:rPr>
              <a:t>William Shakespeare</a:t>
            </a:r>
          </a:p>
        </p:txBody>
      </p:sp>
      <p:sp>
        <p:nvSpPr>
          <p:cNvPr id="4" name="3 Dikdörtgen"/>
          <p:cNvSpPr/>
          <p:nvPr/>
        </p:nvSpPr>
        <p:spPr>
          <a:xfrm>
            <a:off x="4283968" y="260648"/>
            <a:ext cx="4608512"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dirty="0">
              <a:solidFill>
                <a:srgbClr val="7030A0"/>
              </a:solidFill>
              <a:latin typeface="Comic Sans MS" pitchFamily="66" charset="0"/>
            </a:endParaRPr>
          </a:p>
        </p:txBody>
      </p:sp>
      <p:pic>
        <p:nvPicPr>
          <p:cNvPr id="11266" name="Picture 2" descr="undefined"/>
          <p:cNvPicPr>
            <a:picLocks noChangeAspect="1" noChangeArrowheads="1"/>
          </p:cNvPicPr>
          <p:nvPr/>
        </p:nvPicPr>
        <p:blipFill>
          <a:blip r:embed="rId2" cstate="print"/>
          <a:srcRect/>
          <a:stretch>
            <a:fillRect/>
          </a:stretch>
        </p:blipFill>
        <p:spPr bwMode="auto">
          <a:xfrm>
            <a:off x="4355976" y="476673"/>
            <a:ext cx="4482498" cy="597666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844824"/>
            <a:ext cx="4032448" cy="4832092"/>
          </a:xfrm>
          <a:prstGeom prst="rect">
            <a:avLst/>
          </a:prstGeom>
          <a:solidFill>
            <a:srgbClr val="E1CCF0"/>
          </a:solidFill>
          <a:ln>
            <a:solidFill>
              <a:schemeClr val="tx1"/>
            </a:solidFill>
          </a:ln>
          <a:effectLst>
            <a:innerShdw blurRad="114300">
              <a:prstClr val="black"/>
            </a:innerShdw>
          </a:effectLst>
        </p:spPr>
        <p:txBody>
          <a:bodyPr wrap="square">
            <a:spAutoFit/>
          </a:bodyPr>
          <a:lstStyle/>
          <a:p>
            <a:pPr algn="ctr"/>
            <a:endParaRPr lang="tr-TR" sz="4400" b="1" dirty="0">
              <a:solidFill>
                <a:srgbClr val="0070C0"/>
              </a:solidFill>
              <a:latin typeface="Comic Sans MS" pitchFamily="66" charset="0"/>
            </a:endParaRPr>
          </a:p>
          <a:p>
            <a:pPr algn="ctr"/>
            <a:r>
              <a:rPr lang="tr-TR" sz="6600" b="1" dirty="0">
                <a:solidFill>
                  <a:srgbClr val="0070C0"/>
                </a:solidFill>
                <a:latin typeface="Comic Sans MS" pitchFamily="66" charset="0"/>
              </a:rPr>
              <a:t>Kavram </a:t>
            </a:r>
          </a:p>
          <a:p>
            <a:pPr algn="ctr"/>
            <a:r>
              <a:rPr lang="tr-TR" sz="6600" b="1" dirty="0">
                <a:solidFill>
                  <a:srgbClr val="0070C0"/>
                </a:solidFill>
                <a:latin typeface="Comic Sans MS" pitchFamily="66" charset="0"/>
              </a:rPr>
              <a:t>ve </a:t>
            </a:r>
          </a:p>
          <a:p>
            <a:pPr algn="ctr"/>
            <a:r>
              <a:rPr lang="tr-TR" sz="6600" b="1" dirty="0">
                <a:solidFill>
                  <a:srgbClr val="0070C0"/>
                </a:solidFill>
                <a:latin typeface="Comic Sans MS" pitchFamily="66" charset="0"/>
              </a:rPr>
              <a:t>Terimler</a:t>
            </a:r>
            <a:endParaRPr lang="tr-TR" sz="6600" b="1" dirty="0">
              <a:solidFill>
                <a:srgbClr val="C00000"/>
              </a:solidFill>
              <a:latin typeface="Comic Sans MS" pitchFamily="66" charset="0"/>
            </a:endParaRPr>
          </a:p>
          <a:p>
            <a:pPr algn="ctr"/>
            <a:endParaRPr lang="tr-TR" sz="6600" dirty="0">
              <a:latin typeface="Comic Sans MS" pitchFamily="66" charset="0"/>
            </a:endParaRPr>
          </a:p>
        </p:txBody>
      </p:sp>
      <p:sp>
        <p:nvSpPr>
          <p:cNvPr id="3" name="2 Yuvarlatılmış Dikdörtgen"/>
          <p:cNvSpPr/>
          <p:nvPr/>
        </p:nvSpPr>
        <p:spPr>
          <a:xfrm>
            <a:off x="0" y="0"/>
            <a:ext cx="9144000" cy="162880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500" dirty="0">
                <a:solidFill>
                  <a:srgbClr val="C00000"/>
                </a:solidFill>
                <a:latin typeface="Comic Sans MS" pitchFamily="66" charset="0"/>
              </a:rPr>
              <a:t>BU BÖLÜMÜN KONULARI</a:t>
            </a:r>
          </a:p>
        </p:txBody>
      </p:sp>
      <p:pic>
        <p:nvPicPr>
          <p:cNvPr id="10242" name="Picture 2" descr="Themes as an opportunity: Teaching areas of knowledge through themes | IB  Theory of Knowledge"/>
          <p:cNvPicPr>
            <a:picLocks noChangeAspect="1" noChangeArrowheads="1"/>
          </p:cNvPicPr>
          <p:nvPr/>
        </p:nvPicPr>
        <p:blipFill>
          <a:blip r:embed="rId2" cstate="print"/>
          <a:srcRect/>
          <a:stretch>
            <a:fillRect/>
          </a:stretch>
        </p:blipFill>
        <p:spPr bwMode="auto">
          <a:xfrm>
            <a:off x="4355976" y="1844824"/>
            <a:ext cx="4571889" cy="485504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0" y="0"/>
            <a:ext cx="9144000" cy="548680"/>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rgbClr val="0070C0"/>
                </a:solidFill>
                <a:latin typeface="Comic Sans MS" pitchFamily="66" charset="0"/>
              </a:rPr>
              <a:t>TEMEL KAVRAMLAR</a:t>
            </a:r>
            <a:endParaRPr lang="tr-TR" sz="3200" dirty="0">
              <a:solidFill>
                <a:srgbClr val="0070C0"/>
              </a:solidFill>
              <a:latin typeface="Comic Sans MS" pitchFamily="66" charset="0"/>
            </a:endParaRPr>
          </a:p>
        </p:txBody>
      </p:sp>
      <p:sp>
        <p:nvSpPr>
          <p:cNvPr id="3" name="2 Oval"/>
          <p:cNvSpPr/>
          <p:nvPr/>
        </p:nvSpPr>
        <p:spPr>
          <a:xfrm>
            <a:off x="3275856" y="2708920"/>
            <a:ext cx="2448272" cy="1800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500" b="1" dirty="0">
                <a:latin typeface="Comic Sans MS" pitchFamily="66" charset="0"/>
              </a:rPr>
              <a:t>Temel</a:t>
            </a:r>
          </a:p>
          <a:p>
            <a:pPr algn="ctr"/>
            <a:r>
              <a:rPr lang="tr-TR" sz="2500" b="1" dirty="0">
                <a:latin typeface="Comic Sans MS" pitchFamily="66" charset="0"/>
              </a:rPr>
              <a:t>Kavramlar</a:t>
            </a:r>
          </a:p>
        </p:txBody>
      </p:sp>
      <p:sp>
        <p:nvSpPr>
          <p:cNvPr id="6" name="5 Oval"/>
          <p:cNvSpPr/>
          <p:nvPr/>
        </p:nvSpPr>
        <p:spPr>
          <a:xfrm>
            <a:off x="4788024" y="1052736"/>
            <a:ext cx="2016224" cy="1008112"/>
          </a:xfrm>
          <a:prstGeom prst="ellipse">
            <a:avLst/>
          </a:prstGeom>
          <a:solidFill>
            <a:srgbClr val="FF5D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Dogmatizm</a:t>
            </a:r>
          </a:p>
        </p:txBody>
      </p:sp>
      <p:sp>
        <p:nvSpPr>
          <p:cNvPr id="7" name="6 Oval"/>
          <p:cNvSpPr/>
          <p:nvPr/>
        </p:nvSpPr>
        <p:spPr>
          <a:xfrm>
            <a:off x="2051720" y="1196752"/>
            <a:ext cx="1728192" cy="1008112"/>
          </a:xfrm>
          <a:prstGeom prst="ellipse">
            <a:avLst/>
          </a:prstGeom>
          <a:solidFill>
            <a:srgbClr val="0BF9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Apaçıklık</a:t>
            </a:r>
          </a:p>
        </p:txBody>
      </p:sp>
      <p:sp>
        <p:nvSpPr>
          <p:cNvPr id="9" name="8 Oval"/>
          <p:cNvSpPr/>
          <p:nvPr/>
        </p:nvSpPr>
        <p:spPr>
          <a:xfrm>
            <a:off x="899592" y="3068960"/>
            <a:ext cx="1512168" cy="100811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Kritisizm</a:t>
            </a:r>
          </a:p>
        </p:txBody>
      </p:sp>
      <p:sp>
        <p:nvSpPr>
          <p:cNvPr id="10" name="9 Oval"/>
          <p:cNvSpPr/>
          <p:nvPr/>
        </p:nvSpPr>
        <p:spPr>
          <a:xfrm>
            <a:off x="6516216" y="2420888"/>
            <a:ext cx="1656184" cy="100811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Yarar</a:t>
            </a:r>
          </a:p>
        </p:txBody>
      </p:sp>
      <p:sp>
        <p:nvSpPr>
          <p:cNvPr id="11" name="10 Oval"/>
          <p:cNvSpPr/>
          <p:nvPr/>
        </p:nvSpPr>
        <p:spPr>
          <a:xfrm>
            <a:off x="6372200" y="4149080"/>
            <a:ext cx="1584176" cy="100811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Uygunluk</a:t>
            </a:r>
          </a:p>
        </p:txBody>
      </p:sp>
      <p:sp>
        <p:nvSpPr>
          <p:cNvPr id="14" name="13 Oval"/>
          <p:cNvSpPr/>
          <p:nvPr/>
        </p:nvSpPr>
        <p:spPr>
          <a:xfrm>
            <a:off x="4211960" y="5445224"/>
            <a:ext cx="2232248" cy="100811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Tümel uzlaşım</a:t>
            </a:r>
          </a:p>
        </p:txBody>
      </p:sp>
      <p:cxnSp>
        <p:nvCxnSpPr>
          <p:cNvPr id="22" name="21 Düz Bağlayıcı"/>
          <p:cNvCxnSpPr/>
          <p:nvPr/>
        </p:nvCxnSpPr>
        <p:spPr>
          <a:xfrm flipH="1">
            <a:off x="5220072" y="2132856"/>
            <a:ext cx="360040" cy="720080"/>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cxnSp>
        <p:nvCxnSpPr>
          <p:cNvPr id="24" name="23 Düz Bağlayıcı"/>
          <p:cNvCxnSpPr/>
          <p:nvPr/>
        </p:nvCxnSpPr>
        <p:spPr>
          <a:xfrm flipH="1">
            <a:off x="5796136" y="3212976"/>
            <a:ext cx="648072" cy="288032"/>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cxnSp>
        <p:nvCxnSpPr>
          <p:cNvPr id="26" name="25 Düz Bağlayıcı"/>
          <p:cNvCxnSpPr/>
          <p:nvPr/>
        </p:nvCxnSpPr>
        <p:spPr>
          <a:xfrm>
            <a:off x="3131840" y="2132856"/>
            <a:ext cx="504056" cy="720080"/>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cxnSp>
        <p:nvCxnSpPr>
          <p:cNvPr id="30" name="29 Düz Bağlayıcı"/>
          <p:cNvCxnSpPr/>
          <p:nvPr/>
        </p:nvCxnSpPr>
        <p:spPr>
          <a:xfrm>
            <a:off x="2483768" y="3573016"/>
            <a:ext cx="720080" cy="0"/>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cxnSp>
        <p:nvCxnSpPr>
          <p:cNvPr id="32" name="31 Düz Bağlayıcı"/>
          <p:cNvCxnSpPr/>
          <p:nvPr/>
        </p:nvCxnSpPr>
        <p:spPr>
          <a:xfrm flipH="1">
            <a:off x="3131840" y="4437112"/>
            <a:ext cx="576064" cy="792088"/>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cxnSp>
        <p:nvCxnSpPr>
          <p:cNvPr id="35" name="34 Düz Bağlayıcı"/>
          <p:cNvCxnSpPr/>
          <p:nvPr/>
        </p:nvCxnSpPr>
        <p:spPr>
          <a:xfrm>
            <a:off x="4860032" y="4509120"/>
            <a:ext cx="144016" cy="720080"/>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cxnSp>
        <p:nvCxnSpPr>
          <p:cNvPr id="38" name="37 Düz Bağlayıcı"/>
          <p:cNvCxnSpPr/>
          <p:nvPr/>
        </p:nvCxnSpPr>
        <p:spPr>
          <a:xfrm>
            <a:off x="5724128" y="4005064"/>
            <a:ext cx="648072" cy="288032"/>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sp>
        <p:nvSpPr>
          <p:cNvPr id="25" name="24 Oval"/>
          <p:cNvSpPr/>
          <p:nvPr/>
        </p:nvSpPr>
        <p:spPr>
          <a:xfrm>
            <a:off x="1619672" y="5301208"/>
            <a:ext cx="1656184" cy="1008112"/>
          </a:xfrm>
          <a:prstGeom prst="ellipse">
            <a:avLst/>
          </a:prstGeom>
          <a:solidFill>
            <a:srgbClr val="FD2FF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Tutarlılık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0" y="0"/>
            <a:ext cx="9144000" cy="69269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chemeClr val="bg1"/>
                </a:solidFill>
                <a:latin typeface="Comic Sans MS" pitchFamily="66" charset="0"/>
                <a:cs typeface="Andalus" pitchFamily="18" charset="-78"/>
              </a:rPr>
              <a:t>2.1.</a:t>
            </a:r>
            <a:r>
              <a:rPr lang="sv-SE" sz="3200" b="1" dirty="0">
                <a:solidFill>
                  <a:schemeClr val="bg1"/>
                </a:solidFill>
                <a:latin typeface="Comic Sans MS" pitchFamily="66" charset="0"/>
              </a:rPr>
              <a:t> </a:t>
            </a:r>
            <a:r>
              <a:rPr lang="tr-TR" sz="3200" b="1" dirty="0">
                <a:solidFill>
                  <a:schemeClr val="bg1"/>
                </a:solidFill>
                <a:latin typeface="Comic Sans MS" pitchFamily="66" charset="0"/>
              </a:rPr>
              <a:t>BİLGİNİN İMKÂNI</a:t>
            </a:r>
            <a:r>
              <a:rPr lang="tr-TR" sz="3200" b="1" dirty="0">
                <a:solidFill>
                  <a:schemeClr val="bg1"/>
                </a:solidFill>
                <a:latin typeface="Comic Sans MS" pitchFamily="66" charset="0"/>
                <a:cs typeface="Andalus" pitchFamily="18" charset="-78"/>
              </a:rPr>
              <a:t> </a:t>
            </a:r>
          </a:p>
        </p:txBody>
      </p:sp>
      <p:sp>
        <p:nvSpPr>
          <p:cNvPr id="6" name="5 Dikdörtgen"/>
          <p:cNvSpPr/>
          <p:nvPr/>
        </p:nvSpPr>
        <p:spPr>
          <a:xfrm>
            <a:off x="107504" y="764704"/>
            <a:ext cx="3451586" cy="646331"/>
          </a:xfrm>
          <a:prstGeom prst="rect">
            <a:avLst/>
          </a:prstGeom>
        </p:spPr>
        <p:txBody>
          <a:bodyPr wrap="square">
            <a:spAutoFit/>
          </a:bodyPr>
          <a:lstStyle/>
          <a:p>
            <a:r>
              <a:rPr lang="tr-TR" sz="3600" u="sng" dirty="0">
                <a:solidFill>
                  <a:srgbClr val="0070C0"/>
                </a:solidFill>
                <a:latin typeface="Bauhaus 93" pitchFamily="82" charset="0"/>
              </a:rPr>
              <a:t>Üniteye Hazırlık</a:t>
            </a:r>
          </a:p>
        </p:txBody>
      </p:sp>
      <p:sp>
        <p:nvSpPr>
          <p:cNvPr id="8" name="7 Dikdörtgen"/>
          <p:cNvSpPr/>
          <p:nvPr/>
        </p:nvSpPr>
        <p:spPr>
          <a:xfrm>
            <a:off x="179512" y="1484784"/>
            <a:ext cx="8784976" cy="5078313"/>
          </a:xfrm>
          <a:prstGeom prst="rect">
            <a:avLst/>
          </a:prstGeom>
          <a:solidFill>
            <a:schemeClr val="bg2"/>
          </a:solidFill>
          <a:ln>
            <a:solidFill>
              <a:schemeClr val="tx1"/>
            </a:solidFill>
          </a:ln>
        </p:spPr>
        <p:txBody>
          <a:bodyPr wrap="square">
            <a:spAutoFit/>
          </a:bodyPr>
          <a:lstStyle/>
          <a:p>
            <a:r>
              <a:rPr lang="tr-TR" sz="3600" dirty="0">
                <a:solidFill>
                  <a:srgbClr val="0070C0"/>
                </a:solidFill>
              </a:rPr>
              <a:t>1. </a:t>
            </a:r>
            <a:r>
              <a:rPr lang="tr-TR" sz="3600" dirty="0"/>
              <a:t>Size göre herkes için geçerli doğru bilgi var mıdır? Açıklayınız.</a:t>
            </a:r>
          </a:p>
          <a:p>
            <a:endParaRPr lang="tr-TR" sz="3600" dirty="0"/>
          </a:p>
          <a:p>
            <a:r>
              <a:rPr lang="tr-TR" sz="3600" dirty="0">
                <a:solidFill>
                  <a:srgbClr val="0070C0"/>
                </a:solidFill>
              </a:rPr>
              <a:t>2. </a:t>
            </a:r>
            <a:r>
              <a:rPr lang="tr-TR" sz="3600" dirty="0"/>
              <a:t>Doğru bilgi nasıl elde edilir?</a:t>
            </a:r>
          </a:p>
          <a:p>
            <a:endParaRPr lang="tr-TR" sz="3600" dirty="0"/>
          </a:p>
          <a:p>
            <a:r>
              <a:rPr lang="tr-TR" sz="3600" dirty="0">
                <a:solidFill>
                  <a:srgbClr val="0070C0"/>
                </a:solidFill>
              </a:rPr>
              <a:t>3. </a:t>
            </a:r>
            <a:r>
              <a:rPr lang="tr-TR" sz="3600" dirty="0"/>
              <a:t>Bir bilginin doğru olup olmadığı nasıl anlaşılır?</a:t>
            </a:r>
          </a:p>
          <a:p>
            <a:endParaRPr lang="tr-TR" sz="3600" dirty="0"/>
          </a:p>
          <a:p>
            <a:r>
              <a:rPr lang="tr-TR" sz="3600" dirty="0">
                <a:solidFill>
                  <a:srgbClr val="0070C0"/>
                </a:solidFill>
              </a:rPr>
              <a:t>4. </a:t>
            </a:r>
            <a:r>
              <a:rPr lang="tr-TR" sz="3600" dirty="0"/>
              <a:t>Bilgi elde edilirken nelerden yararlanılır?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3451586" cy="646331"/>
          </a:xfrm>
          <a:prstGeom prst="rect">
            <a:avLst/>
          </a:prstGeom>
        </p:spPr>
        <p:txBody>
          <a:bodyPr wrap="square">
            <a:spAutoFit/>
          </a:bodyPr>
          <a:lstStyle/>
          <a:p>
            <a:r>
              <a:rPr lang="tr-TR" sz="3600" u="sng" dirty="0">
                <a:solidFill>
                  <a:srgbClr val="0070C0"/>
                </a:solidFill>
                <a:latin typeface="Bauhaus 93" pitchFamily="82" charset="0"/>
              </a:rPr>
              <a:t>Üniteye Giriş</a:t>
            </a:r>
          </a:p>
        </p:txBody>
      </p:sp>
      <p:sp>
        <p:nvSpPr>
          <p:cNvPr id="3" name="2 Dikdörtgen"/>
          <p:cNvSpPr/>
          <p:nvPr/>
        </p:nvSpPr>
        <p:spPr>
          <a:xfrm>
            <a:off x="179512" y="908720"/>
            <a:ext cx="8856984" cy="5632311"/>
          </a:xfrm>
          <a:prstGeom prst="rect">
            <a:avLst/>
          </a:prstGeom>
          <a:solidFill>
            <a:schemeClr val="bg2"/>
          </a:solidFill>
          <a:ln>
            <a:solidFill>
              <a:schemeClr val="tx1"/>
            </a:solidFill>
          </a:ln>
        </p:spPr>
        <p:txBody>
          <a:bodyPr wrap="square">
            <a:spAutoFit/>
          </a:bodyPr>
          <a:lstStyle/>
          <a:p>
            <a:r>
              <a:rPr lang="tr-TR" sz="2000" dirty="0"/>
              <a:t>      Bireyler, hızla gelişip değişen dünyaya ayak uydurabilmek için sürekli olarak bilgi edinmek durumundadır. Toplumsal bir varlık olan insan, diğer insanlarla etkileşim hâlindeyken pek çok bilgi ile karşılaşır. Bilgi edinme süreci; “Bilginin kaynağı nedir?”, “Doğru bilgi nedir?” ve “Doğru bilginin ölçütleri nelerdir?” gibi soruları da beraberinde getirir. </a:t>
            </a:r>
          </a:p>
          <a:p>
            <a:endParaRPr lang="tr-TR" sz="2000" dirty="0"/>
          </a:p>
          <a:p>
            <a:r>
              <a:rPr lang="tr-TR" sz="2000" dirty="0"/>
              <a:t>      “Deney”, “akıl”, “sezgi” ve “hem deney hem akıl” bilginin temel kaynakları arasında gösterilir. Bu kaynaklardan hangisinin, insanı doğru bilgiye ulaştırabileceği meselesi ise felsefenin tartışma konuları arasında yer alır. </a:t>
            </a:r>
          </a:p>
          <a:p>
            <a:endParaRPr lang="tr-TR" sz="2000" dirty="0"/>
          </a:p>
          <a:p>
            <a:r>
              <a:rPr lang="tr-TR" sz="2000" dirty="0"/>
              <a:t>      Bu ünitede öncelikle dogmatizm, septisizm ve kritisizm gibi akımlar üzerinden bilginin imkânına ilişkin görüşler anlatılmıştır. Bilgi edinme yolları ve doğru bilginin kaynakları açıklanarak bilgi edinme sürecinde duyum ve deneyin etkisinden  söz edilmiştir. Duyu, duyum ve algı kavramlarına yer verilmiştir. </a:t>
            </a:r>
            <a:r>
              <a:rPr lang="tr-TR" sz="2000" dirty="0" err="1"/>
              <a:t>Empirizm</a:t>
            </a:r>
            <a:r>
              <a:rPr lang="tr-TR" sz="2000" dirty="0"/>
              <a:t> (deneycilik), rasyonalizm (akılcılık) ve </a:t>
            </a:r>
            <a:r>
              <a:rPr lang="tr-TR" sz="2000" dirty="0" err="1"/>
              <a:t>entüisyonizm</a:t>
            </a:r>
            <a:r>
              <a:rPr lang="tr-TR" sz="2000" dirty="0"/>
              <a:t> (sezgicilik) akımları anlatıldıktan sonra doğru bilgi ve ölçütleri hakkındaki bilgilerle ünite sonlandırılmıştır.</a:t>
            </a:r>
          </a:p>
          <a:p>
            <a:pPr lvl="8"/>
            <a:r>
              <a:rPr lang="tr-TR" sz="2000" dirty="0"/>
              <a:t>                                                          </a:t>
            </a:r>
            <a:r>
              <a:rPr lang="tr-TR" sz="2000" b="1" dirty="0">
                <a:solidFill>
                  <a:srgbClr val="0070C0"/>
                </a:solidFill>
              </a:rPr>
              <a:t>Komisyon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4932040"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APAÇIKLIK</a:t>
            </a:r>
          </a:p>
        </p:txBody>
      </p:sp>
      <p:sp>
        <p:nvSpPr>
          <p:cNvPr id="5" name="4 Dikdörtgen"/>
          <p:cNvSpPr/>
          <p:nvPr/>
        </p:nvSpPr>
        <p:spPr>
          <a:xfrm>
            <a:off x="107504" y="836712"/>
            <a:ext cx="8928992" cy="5632311"/>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3600" dirty="0">
                <a:solidFill>
                  <a:srgbClr val="0070C0"/>
                </a:solidFill>
              </a:rPr>
              <a:t> </a:t>
            </a:r>
            <a:r>
              <a:rPr lang="tr-TR" sz="3600" dirty="0"/>
              <a:t>Bir şeyin hiçbir kuşku ve anlaşmazlık ihtimaline yer bırakmaksızın muhataplarının hepsinde aynı etkiyi uyandırmasına ya da aynı düşünceleri çağrıştırmasına apaçıklık veya açık-seçik oluş denir.</a:t>
            </a:r>
          </a:p>
          <a:p>
            <a:endParaRPr lang="tr-TR" sz="3600" dirty="0"/>
          </a:p>
          <a:p>
            <a:r>
              <a:rPr lang="tr-TR" sz="3600" dirty="0">
                <a:solidFill>
                  <a:srgbClr val="C00000"/>
                </a:solidFill>
                <a:latin typeface="Comic Sans MS" pitchFamily="66" charset="0"/>
              </a:rPr>
              <a:t>Örneğin</a:t>
            </a:r>
            <a:r>
              <a:rPr lang="tr-TR" sz="3600" dirty="0"/>
              <a:t> dişimizin ağrıdığını bilmemize açık bilgi, hangi dişimizin ağrıdığını bilmemiz seçik bilgi; ikisinin bize bildirdiklerine ise apaçıklık denir.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xx\Desktop\1-13.jpg"/>
          <p:cNvPicPr>
            <a:picLocks noChangeAspect="1" noChangeArrowheads="1"/>
          </p:cNvPicPr>
          <p:nvPr/>
        </p:nvPicPr>
        <p:blipFill>
          <a:blip r:embed="rId2" cstate="print"/>
          <a:srcRect/>
          <a:stretch>
            <a:fillRect/>
          </a:stretch>
        </p:blipFill>
        <p:spPr bwMode="auto">
          <a:xfrm>
            <a:off x="323528" y="3429000"/>
            <a:ext cx="8572500" cy="3295650"/>
          </a:xfrm>
          <a:prstGeom prst="rect">
            <a:avLst/>
          </a:prstGeom>
          <a:noFill/>
        </p:spPr>
      </p:pic>
      <p:sp>
        <p:nvSpPr>
          <p:cNvPr id="4" name="3 Dikdörtgen"/>
          <p:cNvSpPr/>
          <p:nvPr/>
        </p:nvSpPr>
        <p:spPr>
          <a:xfrm>
            <a:off x="107504" y="116632"/>
            <a:ext cx="8928992" cy="3170099"/>
          </a:xfrm>
          <a:prstGeom prst="rect">
            <a:avLst/>
          </a:prstGeom>
          <a:solidFill>
            <a:schemeClr val="bg2"/>
          </a:solidFill>
          <a:ln>
            <a:solidFill>
              <a:schemeClr val="tx1"/>
            </a:solidFill>
          </a:ln>
        </p:spPr>
        <p:txBody>
          <a:bodyPr wrap="square">
            <a:spAutoFit/>
          </a:bodyPr>
          <a:lstStyle/>
          <a:p>
            <a:r>
              <a:rPr lang="tr-TR" b="1" dirty="0">
                <a:solidFill>
                  <a:srgbClr val="0070C0"/>
                </a:solidFill>
              </a:rPr>
              <a:t>Aksiyom</a:t>
            </a:r>
            <a:r>
              <a:rPr lang="tr-TR" b="1" dirty="0">
                <a:solidFill>
                  <a:srgbClr val="7030A0"/>
                </a:solidFill>
              </a:rPr>
              <a:t> “doğruluğu herhangi bir kanıt gerektirmeyecek kadar açık ve seçik önerme” demektir.</a:t>
            </a:r>
          </a:p>
          <a:p>
            <a:endParaRPr lang="tr-TR" sz="2800" dirty="0">
              <a:solidFill>
                <a:srgbClr val="C00000"/>
              </a:solidFill>
              <a:latin typeface="Comic Sans MS" pitchFamily="66" charset="0"/>
            </a:endParaRPr>
          </a:p>
          <a:p>
            <a:r>
              <a:rPr lang="tr-TR" sz="2800" dirty="0">
                <a:solidFill>
                  <a:srgbClr val="C00000"/>
                </a:solidFill>
                <a:latin typeface="Comic Sans MS" pitchFamily="66" charset="0"/>
              </a:rPr>
              <a:t>Öklid</a:t>
            </a:r>
            <a:r>
              <a:rPr lang="tr-TR" sz="2800" dirty="0"/>
              <a:t>’in </a:t>
            </a:r>
            <a:r>
              <a:rPr lang="tr-TR" sz="2800" b="1" dirty="0">
                <a:solidFill>
                  <a:srgbClr val="0070C0"/>
                </a:solidFill>
              </a:rPr>
              <a:t>aksiyom</a:t>
            </a:r>
            <a:r>
              <a:rPr lang="tr-TR" sz="2800" dirty="0"/>
              <a:t>ları şunlardır: </a:t>
            </a:r>
          </a:p>
          <a:p>
            <a:endParaRPr lang="tr-TR" dirty="0"/>
          </a:p>
          <a:p>
            <a:r>
              <a:rPr lang="tr-TR" b="1" dirty="0">
                <a:solidFill>
                  <a:srgbClr val="C00000"/>
                </a:solidFill>
              </a:rPr>
              <a:t>1. </a:t>
            </a:r>
            <a:r>
              <a:rPr lang="tr-TR" dirty="0"/>
              <a:t>Aynı şeye eşit olan şeyler birbirine de eşittir. </a:t>
            </a:r>
          </a:p>
          <a:p>
            <a:r>
              <a:rPr lang="tr-TR" b="1" dirty="0">
                <a:solidFill>
                  <a:srgbClr val="C00000"/>
                </a:solidFill>
              </a:rPr>
              <a:t>2. </a:t>
            </a:r>
            <a:r>
              <a:rPr lang="tr-TR" dirty="0"/>
              <a:t>Eşit miktarlara eşit miktarlar eklenirse eşitlik bozulmaz. </a:t>
            </a:r>
          </a:p>
          <a:p>
            <a:r>
              <a:rPr lang="tr-TR" b="1" dirty="0">
                <a:solidFill>
                  <a:srgbClr val="C00000"/>
                </a:solidFill>
              </a:rPr>
              <a:t>3. </a:t>
            </a:r>
            <a:r>
              <a:rPr lang="tr-TR" dirty="0"/>
              <a:t>Eşit miktarlardan eşit miktarlar çıkarılırsa eşitlik bozulmaz. </a:t>
            </a:r>
          </a:p>
          <a:p>
            <a:r>
              <a:rPr lang="tr-TR" b="1" dirty="0">
                <a:solidFill>
                  <a:srgbClr val="C00000"/>
                </a:solidFill>
              </a:rPr>
              <a:t>4. </a:t>
            </a:r>
            <a:r>
              <a:rPr lang="tr-TR" dirty="0"/>
              <a:t>Birbiriyle örtüşen şeyler birbirine eşittir. </a:t>
            </a:r>
          </a:p>
          <a:p>
            <a:r>
              <a:rPr lang="tr-TR" b="1" dirty="0">
                <a:solidFill>
                  <a:srgbClr val="C00000"/>
                </a:solidFill>
              </a:rPr>
              <a:t>5. </a:t>
            </a:r>
            <a:r>
              <a:rPr lang="tr-TR" dirty="0"/>
              <a:t>Bütün parçasından büyüktür.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928992" cy="6555641"/>
          </a:xfrm>
          <a:prstGeom prst="rect">
            <a:avLst/>
          </a:prstGeom>
          <a:solidFill>
            <a:schemeClr val="bg2"/>
          </a:solidFill>
          <a:ln>
            <a:solidFill>
              <a:schemeClr val="tx1"/>
            </a:solidFill>
          </a:ln>
        </p:spPr>
        <p:txBody>
          <a:bodyPr wrap="square">
            <a:spAutoFit/>
          </a:bodyPr>
          <a:lstStyle/>
          <a:p>
            <a:r>
              <a:rPr lang="tr-TR" sz="3000" b="1" dirty="0">
                <a:solidFill>
                  <a:srgbClr val="0070C0"/>
                </a:solidFill>
              </a:rPr>
              <a:t>Postulat, </a:t>
            </a:r>
            <a:r>
              <a:rPr lang="tr-TR" sz="3000" b="1" dirty="0">
                <a:solidFill>
                  <a:srgbClr val="7030A0"/>
                </a:solidFill>
              </a:rPr>
              <a:t>kanıtlanabilir olmasına karşılık kanıtlanmaksızın doğrudan benimsenen önermelerdir. </a:t>
            </a:r>
          </a:p>
          <a:p>
            <a:endParaRPr lang="tr-TR" sz="3000" dirty="0"/>
          </a:p>
          <a:p>
            <a:r>
              <a:rPr lang="tr-TR" sz="3000" dirty="0">
                <a:solidFill>
                  <a:srgbClr val="C00000"/>
                </a:solidFill>
                <a:latin typeface="Comic Sans MS" pitchFamily="66" charset="0"/>
              </a:rPr>
              <a:t>Öklid</a:t>
            </a:r>
            <a:r>
              <a:rPr lang="tr-TR" sz="3000" dirty="0"/>
              <a:t>’in </a:t>
            </a:r>
            <a:r>
              <a:rPr lang="tr-TR" sz="3000" dirty="0">
                <a:solidFill>
                  <a:srgbClr val="0070C0"/>
                </a:solidFill>
                <a:latin typeface="Comic Sans MS" pitchFamily="66" charset="0"/>
              </a:rPr>
              <a:t>postulat</a:t>
            </a:r>
            <a:r>
              <a:rPr lang="tr-TR" sz="3000" dirty="0"/>
              <a:t>ları şunlardır: </a:t>
            </a:r>
          </a:p>
          <a:p>
            <a:endParaRPr lang="tr-TR" sz="3000" dirty="0"/>
          </a:p>
          <a:p>
            <a:r>
              <a:rPr lang="tr-TR" sz="3000" b="1" dirty="0">
                <a:solidFill>
                  <a:srgbClr val="C00000"/>
                </a:solidFill>
              </a:rPr>
              <a:t>1. </a:t>
            </a:r>
            <a:r>
              <a:rPr lang="tr-TR" sz="3000" dirty="0"/>
              <a:t>İki nokta arasını birleştiren en kısa yol doğrudur. </a:t>
            </a:r>
          </a:p>
          <a:p>
            <a:r>
              <a:rPr lang="tr-TR" sz="3000" b="1" dirty="0">
                <a:solidFill>
                  <a:srgbClr val="C00000"/>
                </a:solidFill>
              </a:rPr>
              <a:t>2. </a:t>
            </a:r>
            <a:r>
              <a:rPr lang="tr-TR" sz="3000" dirty="0"/>
              <a:t>Bir doğru doğru olarak sonsuza kadar uzatılabilir. </a:t>
            </a:r>
          </a:p>
          <a:p>
            <a:r>
              <a:rPr lang="tr-TR" sz="3000" b="1" dirty="0">
                <a:solidFill>
                  <a:srgbClr val="C00000"/>
                </a:solidFill>
              </a:rPr>
              <a:t>3. </a:t>
            </a:r>
            <a:r>
              <a:rPr lang="tr-TR" sz="3000" dirty="0"/>
              <a:t>Bir noktaya eşit uzaklıkta bulunan noktaların geometrik yeri çemberdir. </a:t>
            </a:r>
          </a:p>
          <a:p>
            <a:r>
              <a:rPr lang="tr-TR" sz="3000" b="1" dirty="0">
                <a:solidFill>
                  <a:srgbClr val="C00000"/>
                </a:solidFill>
              </a:rPr>
              <a:t>4. </a:t>
            </a:r>
            <a:r>
              <a:rPr lang="tr-TR" sz="3000" dirty="0"/>
              <a:t>Bütün dik açılar birbirine eşittir. </a:t>
            </a:r>
          </a:p>
          <a:p>
            <a:r>
              <a:rPr lang="tr-TR" sz="3000" b="1" dirty="0">
                <a:solidFill>
                  <a:srgbClr val="C00000"/>
                </a:solidFill>
              </a:rPr>
              <a:t>5. </a:t>
            </a:r>
            <a:r>
              <a:rPr lang="tr-TR" sz="3000" dirty="0"/>
              <a:t>İki doğru üçüncü bir doğru tarafından kesilirse iç açılar toplamının 180 dereceden küçük olduğu yönde bu iki doğru kesişir.</a:t>
            </a:r>
          </a:p>
          <a:p>
            <a:endParaRPr lang="tr-TR"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4932040"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DOGMATİZM</a:t>
            </a:r>
          </a:p>
        </p:txBody>
      </p:sp>
      <p:sp>
        <p:nvSpPr>
          <p:cNvPr id="5" name="4 Dikdörtgen"/>
          <p:cNvSpPr/>
          <p:nvPr/>
        </p:nvSpPr>
        <p:spPr>
          <a:xfrm>
            <a:off x="107504" y="836713"/>
            <a:ext cx="8928992" cy="5847755"/>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3400" dirty="0">
                <a:solidFill>
                  <a:srgbClr val="0070C0"/>
                </a:solidFill>
                <a:latin typeface="Comic Sans MS" pitchFamily="66" charset="0"/>
              </a:rPr>
              <a:t> </a:t>
            </a:r>
            <a:r>
              <a:rPr lang="tr-TR" sz="3400" dirty="0">
                <a:solidFill>
                  <a:srgbClr val="C00000"/>
                </a:solidFill>
                <a:latin typeface="Comic Sans MS" pitchFamily="66" charset="0"/>
              </a:rPr>
              <a:t>İki</a:t>
            </a:r>
            <a:r>
              <a:rPr lang="tr-TR" sz="3400" dirty="0">
                <a:latin typeface="Comic Sans MS" pitchFamily="66" charset="0"/>
              </a:rPr>
              <a:t> </a:t>
            </a:r>
            <a:r>
              <a:rPr lang="tr-TR" sz="3400" dirty="0">
                <a:solidFill>
                  <a:srgbClr val="C00000"/>
                </a:solidFill>
                <a:latin typeface="Comic Sans MS" pitchFamily="66" charset="0"/>
              </a:rPr>
              <a:t>anlamı vardır:</a:t>
            </a:r>
          </a:p>
          <a:p>
            <a:pPr>
              <a:buFont typeface="Wingdings" pitchFamily="2" charset="2"/>
              <a:buChar char="ü"/>
            </a:pPr>
            <a:endParaRPr lang="tr-TR" sz="3400" dirty="0">
              <a:latin typeface="Comic Sans MS" pitchFamily="66" charset="0"/>
            </a:endParaRPr>
          </a:p>
          <a:p>
            <a:r>
              <a:rPr lang="tr-TR" sz="3400" b="1" dirty="0">
                <a:solidFill>
                  <a:srgbClr val="C00000"/>
                </a:solidFill>
                <a:latin typeface="Comic Sans MS" pitchFamily="66" charset="0"/>
              </a:rPr>
              <a:t>1) </a:t>
            </a:r>
            <a:r>
              <a:rPr lang="tr-TR" sz="3400" b="1" dirty="0">
                <a:solidFill>
                  <a:srgbClr val="C00000"/>
                </a:solidFill>
              </a:rPr>
              <a:t> </a:t>
            </a:r>
            <a:r>
              <a:rPr lang="tr-TR" sz="3400" dirty="0">
                <a:solidFill>
                  <a:srgbClr val="0070C0"/>
                </a:solidFill>
                <a:latin typeface="Comic Sans MS" pitchFamily="66" charset="0"/>
              </a:rPr>
              <a:t>A </a:t>
            </a:r>
            <a:r>
              <a:rPr lang="tr-TR" sz="3400" dirty="0" err="1">
                <a:solidFill>
                  <a:srgbClr val="0070C0"/>
                </a:solidFill>
                <a:latin typeface="Comic Sans MS" pitchFamily="66" charset="0"/>
              </a:rPr>
              <a:t>priori</a:t>
            </a:r>
            <a:r>
              <a:rPr lang="tr-TR" sz="3400" dirty="0">
                <a:solidFill>
                  <a:srgbClr val="0070C0"/>
                </a:solidFill>
                <a:latin typeface="Comic Sans MS" pitchFamily="66" charset="0"/>
              </a:rPr>
              <a:t> (önsel) </a:t>
            </a:r>
            <a:r>
              <a:rPr lang="tr-TR" sz="3400" dirty="0"/>
              <a:t>ilkeler, çeşitli öğretiler ve asla değişmeyeceği kabul edilen mutlak değerleri kabul eden, bu bilgilerin mutlak hakikat olduğunu, inceleme, tartışma yahut araştırmaya ihtiyacın olmadığını savunan anlayışa verilen isimdir. </a:t>
            </a:r>
          </a:p>
          <a:p>
            <a:endParaRPr lang="tr-TR" sz="3400" b="1" dirty="0">
              <a:solidFill>
                <a:srgbClr val="7030A0"/>
              </a:solidFill>
              <a:latin typeface="Andalus" pitchFamily="18" charset="-78"/>
              <a:cs typeface="Andalus" pitchFamily="18" charset="-78"/>
            </a:endParaRPr>
          </a:p>
          <a:p>
            <a:r>
              <a:rPr lang="tr-TR" sz="3400" b="1" dirty="0">
                <a:solidFill>
                  <a:srgbClr val="7030A0"/>
                </a:solidFill>
                <a:latin typeface="Andalus" pitchFamily="18" charset="-78"/>
                <a:cs typeface="Andalus" pitchFamily="18" charset="-78"/>
              </a:rPr>
              <a:t>     Bu tür savlara, öğretilere ve inançlara ise dogma denir.</a:t>
            </a:r>
            <a:endParaRPr lang="tr-TR" sz="3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gmatism - Search - Larastock Stock photos, royalty-free images, vectors"/>
          <p:cNvPicPr>
            <a:picLocks noChangeAspect="1" noChangeArrowheads="1"/>
          </p:cNvPicPr>
          <p:nvPr/>
        </p:nvPicPr>
        <p:blipFill>
          <a:blip r:embed="rId2" cstate="print"/>
          <a:srcRect/>
          <a:stretch>
            <a:fillRect/>
          </a:stretch>
        </p:blipFill>
        <p:spPr bwMode="auto">
          <a:xfrm>
            <a:off x="251520" y="836712"/>
            <a:ext cx="8663360" cy="550123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What are &amp;#39;A priori &amp;amp; A posteriori?&amp;#39; - Gentleman Thinker - YouTube"/>
          <p:cNvPicPr>
            <a:picLocks noChangeAspect="1" noChangeArrowheads="1"/>
          </p:cNvPicPr>
          <p:nvPr/>
        </p:nvPicPr>
        <p:blipFill>
          <a:blip r:embed="rId2" cstate="print"/>
          <a:srcRect/>
          <a:stretch>
            <a:fillRect/>
          </a:stretch>
        </p:blipFill>
        <p:spPr bwMode="auto">
          <a:xfrm>
            <a:off x="323528" y="1988840"/>
            <a:ext cx="8244409" cy="4668171"/>
          </a:xfrm>
          <a:prstGeom prst="rect">
            <a:avLst/>
          </a:prstGeom>
          <a:noFill/>
          <a:ln>
            <a:solidFill>
              <a:schemeClr val="tx1"/>
            </a:solidFill>
          </a:ln>
        </p:spPr>
      </p:pic>
      <p:sp>
        <p:nvSpPr>
          <p:cNvPr id="3" name="2 Dikdörtgen"/>
          <p:cNvSpPr/>
          <p:nvPr/>
        </p:nvSpPr>
        <p:spPr>
          <a:xfrm>
            <a:off x="179512" y="116632"/>
            <a:ext cx="8784976" cy="1323439"/>
          </a:xfrm>
          <a:prstGeom prst="rect">
            <a:avLst/>
          </a:prstGeom>
          <a:solidFill>
            <a:schemeClr val="bg2"/>
          </a:solidFill>
          <a:ln>
            <a:solidFill>
              <a:schemeClr val="tx1"/>
            </a:solidFill>
          </a:ln>
        </p:spPr>
        <p:txBody>
          <a:bodyPr wrap="square">
            <a:spAutoFit/>
          </a:bodyPr>
          <a:lstStyle/>
          <a:p>
            <a:r>
              <a:rPr lang="tr-TR" sz="4000" b="1" dirty="0">
                <a:solidFill>
                  <a:srgbClr val="C00000"/>
                </a:solidFill>
                <a:latin typeface="Comic Sans MS" pitchFamily="66" charset="0"/>
              </a:rPr>
              <a:t>2)</a:t>
            </a:r>
            <a:r>
              <a:rPr lang="tr-TR" sz="4000" b="1" dirty="0">
                <a:solidFill>
                  <a:srgbClr val="C00000"/>
                </a:solidFill>
              </a:rPr>
              <a:t> </a:t>
            </a:r>
            <a:r>
              <a:rPr lang="tr-TR" sz="4000" dirty="0">
                <a:solidFill>
                  <a:srgbClr val="0070C0"/>
                </a:solidFill>
                <a:latin typeface="Comic Sans MS" pitchFamily="66" charset="0"/>
              </a:rPr>
              <a:t>Doğru bilginin mümkün olduğunu savunan felsefi anlayış...</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4932040"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SEPTİSİZM</a:t>
            </a:r>
          </a:p>
        </p:txBody>
      </p:sp>
      <p:sp>
        <p:nvSpPr>
          <p:cNvPr id="5" name="4 Dikdörtgen"/>
          <p:cNvSpPr/>
          <p:nvPr/>
        </p:nvSpPr>
        <p:spPr>
          <a:xfrm>
            <a:off x="5004048" y="836712"/>
            <a:ext cx="3960440" cy="5704319"/>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3600" dirty="0">
                <a:solidFill>
                  <a:srgbClr val="0070C0"/>
                </a:solidFill>
              </a:rPr>
              <a:t> </a:t>
            </a:r>
            <a:r>
              <a:rPr lang="tr-TR" sz="3600" dirty="0"/>
              <a:t>Şüpheyi ilke yapıp her değer, anlatım, öğreti ve inançtan şüphe duyan ve gerçekliğin özünü bilmenin mümkün olmadığını ileri süren felsefi anlayış.</a:t>
            </a:r>
            <a:endParaRPr lang="tr-TR" sz="3600" dirty="0">
              <a:latin typeface="Comic Sans MS" pitchFamily="66" charset="0"/>
            </a:endParaRPr>
          </a:p>
        </p:txBody>
      </p:sp>
      <p:pic>
        <p:nvPicPr>
          <p:cNvPr id="35843" name="Picture 3" descr="C:\Users\xx\Desktop\DAXrVpwWsAUK_vq.jpg"/>
          <p:cNvPicPr>
            <a:picLocks noChangeAspect="1" noChangeArrowheads="1"/>
          </p:cNvPicPr>
          <p:nvPr/>
        </p:nvPicPr>
        <p:blipFill>
          <a:blip r:embed="rId2" cstate="print"/>
          <a:srcRect/>
          <a:stretch>
            <a:fillRect/>
          </a:stretch>
        </p:blipFill>
        <p:spPr bwMode="auto">
          <a:xfrm>
            <a:off x="251520" y="836712"/>
            <a:ext cx="4659389" cy="581385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92480" cy="659735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79512" y="260648"/>
            <a:ext cx="3960440"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a:solidFill>
                  <a:srgbClr val="002060"/>
                </a:solidFill>
                <a:latin typeface="Comic Sans MS" pitchFamily="66" charset="0"/>
              </a:rPr>
              <a:t>Eğer gerçeği gerçekten bilmek istiyorsan, yaşamında bir kez olsun bütün şeyler hakkında şüphe et.</a:t>
            </a:r>
            <a:r>
              <a:rPr lang="tr-TR" sz="3600" b="1" dirty="0"/>
              <a:t> </a:t>
            </a:r>
          </a:p>
          <a:p>
            <a:pPr algn="ctr"/>
            <a:endParaRPr lang="tr-TR" sz="3600" b="1" dirty="0"/>
          </a:p>
          <a:p>
            <a:pPr algn="ctr"/>
            <a:r>
              <a:rPr lang="tr-TR" sz="3600" b="1" dirty="0" err="1">
                <a:solidFill>
                  <a:srgbClr val="C00000"/>
                </a:solidFill>
                <a:latin typeface="Comic Sans MS" pitchFamily="66" charset="0"/>
              </a:rPr>
              <a:t>René</a:t>
            </a:r>
            <a:r>
              <a:rPr lang="tr-TR" sz="3600" b="1" dirty="0">
                <a:solidFill>
                  <a:srgbClr val="C00000"/>
                </a:solidFill>
                <a:latin typeface="Comic Sans MS" pitchFamily="66" charset="0"/>
              </a:rPr>
              <a:t> Descartes</a:t>
            </a:r>
          </a:p>
        </p:txBody>
      </p:sp>
      <p:sp>
        <p:nvSpPr>
          <p:cNvPr id="4" name="3 Dikdörtgen"/>
          <p:cNvSpPr/>
          <p:nvPr/>
        </p:nvSpPr>
        <p:spPr>
          <a:xfrm>
            <a:off x="4283968" y="260648"/>
            <a:ext cx="4608512"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dirty="0">
              <a:solidFill>
                <a:srgbClr val="7030A0"/>
              </a:solidFill>
              <a:latin typeface="Comic Sans MS" pitchFamily="66" charset="0"/>
            </a:endParaRPr>
          </a:p>
        </p:txBody>
      </p:sp>
      <p:pic>
        <p:nvPicPr>
          <p:cNvPr id="34818" name="Picture 2" descr="Rene Descartes Felsefesi | Psikologo | Bir Sosyal Bilimler Platformu"/>
          <p:cNvPicPr>
            <a:picLocks noChangeAspect="1" noChangeArrowheads="1"/>
          </p:cNvPicPr>
          <p:nvPr/>
        </p:nvPicPr>
        <p:blipFill>
          <a:blip r:embed="rId2" cstate="print"/>
          <a:srcRect/>
          <a:stretch>
            <a:fillRect/>
          </a:stretch>
        </p:blipFill>
        <p:spPr bwMode="auto">
          <a:xfrm>
            <a:off x="4355976" y="764704"/>
            <a:ext cx="4474600" cy="5486549"/>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Pin von ahmet auf karikatüristan"/>
          <p:cNvPicPr>
            <a:picLocks noChangeAspect="1" noChangeArrowheads="1"/>
          </p:cNvPicPr>
          <p:nvPr/>
        </p:nvPicPr>
        <p:blipFill>
          <a:blip r:embed="rId2" cstate="print"/>
          <a:srcRect/>
          <a:stretch>
            <a:fillRect/>
          </a:stretch>
        </p:blipFill>
        <p:spPr bwMode="auto">
          <a:xfrm>
            <a:off x="827584" y="116632"/>
            <a:ext cx="7375773" cy="648542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92480" cy="659735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79512" y="260648"/>
            <a:ext cx="4392488"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600" b="1" dirty="0"/>
          </a:p>
          <a:p>
            <a:pPr algn="ctr"/>
            <a:endParaRPr lang="tr-TR" sz="3600" b="1" dirty="0">
              <a:solidFill>
                <a:srgbClr val="C00000"/>
              </a:solidFill>
              <a:latin typeface="Comic Sans MS" pitchFamily="66" charset="0"/>
            </a:endParaRPr>
          </a:p>
        </p:txBody>
      </p:sp>
      <p:sp>
        <p:nvSpPr>
          <p:cNvPr id="4" name="3 Dikdörtgen"/>
          <p:cNvSpPr/>
          <p:nvPr/>
        </p:nvSpPr>
        <p:spPr>
          <a:xfrm>
            <a:off x="4716016" y="260648"/>
            <a:ext cx="4176464"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dirty="0">
                <a:solidFill>
                  <a:srgbClr val="002060"/>
                </a:solidFill>
                <a:latin typeface="Comic Sans MS" pitchFamily="66" charset="0"/>
              </a:rPr>
              <a:t>“Şüphecilik bir kriz halinden ibaret olup insan aklının bir öğreti değişikliğine geçişinde ortaya çıkan zihinsel bunalımın kaçınılmaz sonucudur.”</a:t>
            </a:r>
          </a:p>
          <a:p>
            <a:pPr algn="ctr"/>
            <a:endParaRPr lang="tr-TR" sz="3200" dirty="0">
              <a:solidFill>
                <a:srgbClr val="7030A0"/>
              </a:solidFill>
              <a:latin typeface="Comic Sans MS" pitchFamily="66" charset="0"/>
            </a:endParaRPr>
          </a:p>
          <a:p>
            <a:pPr algn="ctr"/>
            <a:r>
              <a:rPr lang="tr-TR" sz="3200" b="1" dirty="0">
                <a:solidFill>
                  <a:srgbClr val="C00000"/>
                </a:solidFill>
                <a:latin typeface="Comic Sans MS" pitchFamily="66" charset="0"/>
              </a:rPr>
              <a:t>Auguste Comte</a:t>
            </a:r>
          </a:p>
          <a:p>
            <a:pPr algn="ctr"/>
            <a:r>
              <a:rPr lang="tr-TR" sz="2800" b="1" dirty="0">
                <a:solidFill>
                  <a:srgbClr val="002060"/>
                </a:solidFill>
                <a:latin typeface="Comic Sans MS" pitchFamily="66" charset="0"/>
              </a:rPr>
              <a:t>(1798-1857)</a:t>
            </a:r>
          </a:p>
        </p:txBody>
      </p:sp>
      <p:pic>
        <p:nvPicPr>
          <p:cNvPr id="1026" name="Picture 2" descr="Credit: Getty Images/Hulton Archive"/>
          <p:cNvPicPr>
            <a:picLocks noChangeAspect="1" noChangeArrowheads="1"/>
          </p:cNvPicPr>
          <p:nvPr/>
        </p:nvPicPr>
        <p:blipFill>
          <a:blip r:embed="rId2" cstate="print"/>
          <a:srcRect/>
          <a:stretch>
            <a:fillRect/>
          </a:stretch>
        </p:blipFill>
        <p:spPr bwMode="auto">
          <a:xfrm>
            <a:off x="251520" y="620688"/>
            <a:ext cx="4281838" cy="550138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4932040"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KRİTİSİZM</a:t>
            </a:r>
          </a:p>
        </p:txBody>
      </p:sp>
      <p:sp>
        <p:nvSpPr>
          <p:cNvPr id="5" name="4 Dikdörtgen"/>
          <p:cNvSpPr/>
          <p:nvPr/>
        </p:nvSpPr>
        <p:spPr>
          <a:xfrm>
            <a:off x="107504" y="836713"/>
            <a:ext cx="8928992" cy="2246769"/>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2800" dirty="0">
                <a:solidFill>
                  <a:srgbClr val="0070C0"/>
                </a:solidFill>
              </a:rPr>
              <a:t> </a:t>
            </a:r>
            <a:r>
              <a:rPr lang="tr-TR" sz="2800" dirty="0"/>
              <a:t>Doğru bilginin kaynağının akıl ve deney olduğunu savunan görüş.</a:t>
            </a:r>
            <a:r>
              <a:rPr lang="tr-TR" sz="2800" b="1" dirty="0"/>
              <a:t> </a:t>
            </a:r>
          </a:p>
          <a:p>
            <a:pPr>
              <a:buFont typeface="Wingdings" pitchFamily="2" charset="2"/>
              <a:buChar char="ü"/>
            </a:pPr>
            <a:endParaRPr lang="tr-TR" sz="2800" b="1" dirty="0"/>
          </a:p>
          <a:p>
            <a:pPr>
              <a:buFont typeface="Wingdings" pitchFamily="2" charset="2"/>
              <a:buChar char="Ø"/>
            </a:pPr>
            <a:r>
              <a:rPr lang="tr-TR" sz="2800" b="1" dirty="0">
                <a:solidFill>
                  <a:srgbClr val="C00000"/>
                </a:solidFill>
              </a:rPr>
              <a:t> </a:t>
            </a:r>
            <a:r>
              <a:rPr lang="tr-TR" sz="2800" b="1" dirty="0">
                <a:solidFill>
                  <a:srgbClr val="7030A0"/>
                </a:solidFill>
                <a:latin typeface="Comic Sans MS" pitchFamily="66" charset="0"/>
              </a:rPr>
              <a:t>Kritisizm</a:t>
            </a:r>
            <a:r>
              <a:rPr lang="tr-TR" sz="2800" dirty="0"/>
              <a:t>, şüphecilik ve dogmatizmi birleşimiyle oluşan bir felsefi disiplin türüdür.</a:t>
            </a:r>
            <a:endParaRPr lang="tr-TR" sz="2800" dirty="0">
              <a:latin typeface="Comic Sans MS" pitchFamily="66" charset="0"/>
            </a:endParaRPr>
          </a:p>
        </p:txBody>
      </p:sp>
      <p:pic>
        <p:nvPicPr>
          <p:cNvPr id="36866" name="Picture 2" descr="DESCARTES&amp;#39;TEN MİRAS; KARTEZYEN AYRIM | GREENSEA"/>
          <p:cNvPicPr>
            <a:picLocks noChangeAspect="1" noChangeArrowheads="1"/>
          </p:cNvPicPr>
          <p:nvPr/>
        </p:nvPicPr>
        <p:blipFill>
          <a:blip r:embed="rId2" cstate="print"/>
          <a:srcRect/>
          <a:stretch>
            <a:fillRect/>
          </a:stretch>
        </p:blipFill>
        <p:spPr bwMode="auto">
          <a:xfrm>
            <a:off x="899592" y="3212976"/>
            <a:ext cx="7476970" cy="364502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92480" cy="659735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79512" y="260648"/>
            <a:ext cx="3960440"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000" b="1" dirty="0">
                <a:solidFill>
                  <a:srgbClr val="002060"/>
                </a:solidFill>
                <a:latin typeface="Comic Sans MS" pitchFamily="66" charset="0"/>
              </a:rPr>
              <a:t>“Bilgi deneyle başlar ama deneyden doğmaz. Deneyden gelen malzeme yoksa kavramlar </a:t>
            </a:r>
          </a:p>
          <a:p>
            <a:pPr algn="ctr"/>
            <a:r>
              <a:rPr lang="tr-TR" sz="3000" b="1" dirty="0">
                <a:solidFill>
                  <a:srgbClr val="002060"/>
                </a:solidFill>
                <a:latin typeface="Comic Sans MS" pitchFamily="66" charset="0"/>
              </a:rPr>
              <a:t>boştur. Kavramlar yoksa deneyden gelen hammadde kördür.”</a:t>
            </a:r>
          </a:p>
          <a:p>
            <a:pPr algn="ctr"/>
            <a:endParaRPr lang="tr-TR" sz="3000" b="1" dirty="0"/>
          </a:p>
          <a:p>
            <a:pPr algn="ctr"/>
            <a:r>
              <a:rPr lang="tr-TR" sz="3000" b="1" dirty="0">
                <a:solidFill>
                  <a:srgbClr val="C00000"/>
                </a:solidFill>
                <a:latin typeface="Comic Sans MS" pitchFamily="66" charset="0"/>
              </a:rPr>
              <a:t>Immanuel Kant</a:t>
            </a:r>
          </a:p>
          <a:p>
            <a:pPr algn="ctr"/>
            <a:r>
              <a:rPr lang="tr-TR" sz="2800" b="1" dirty="0">
                <a:solidFill>
                  <a:srgbClr val="002060"/>
                </a:solidFill>
                <a:latin typeface="Comic Sans MS" pitchFamily="66" charset="0"/>
              </a:rPr>
              <a:t>(1724-1804)</a:t>
            </a:r>
          </a:p>
        </p:txBody>
      </p:sp>
      <p:sp>
        <p:nvSpPr>
          <p:cNvPr id="4" name="3 Dikdörtgen"/>
          <p:cNvSpPr/>
          <p:nvPr/>
        </p:nvSpPr>
        <p:spPr>
          <a:xfrm>
            <a:off x="4283968" y="260648"/>
            <a:ext cx="4608512"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dirty="0">
              <a:solidFill>
                <a:srgbClr val="7030A0"/>
              </a:solidFill>
              <a:latin typeface="Comic Sans MS" pitchFamily="66" charset="0"/>
            </a:endParaRPr>
          </a:p>
        </p:txBody>
      </p:sp>
      <p:pic>
        <p:nvPicPr>
          <p:cNvPr id="34818" name="Picture 2" descr="Rene Descartes Felsefesi | Psikologo | Bir Sosyal Bilimler Platformu"/>
          <p:cNvPicPr>
            <a:picLocks noChangeAspect="1" noChangeArrowheads="1"/>
          </p:cNvPicPr>
          <p:nvPr/>
        </p:nvPicPr>
        <p:blipFill>
          <a:blip r:embed="rId2" cstate="print"/>
          <a:srcRect/>
          <a:stretch>
            <a:fillRect/>
          </a:stretch>
        </p:blipFill>
        <p:spPr bwMode="auto">
          <a:xfrm>
            <a:off x="4355976" y="764704"/>
            <a:ext cx="4474600" cy="548654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4932040"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TUTARLILIK</a:t>
            </a:r>
          </a:p>
        </p:txBody>
      </p:sp>
      <p:sp>
        <p:nvSpPr>
          <p:cNvPr id="5" name="4 Dikdörtgen"/>
          <p:cNvSpPr/>
          <p:nvPr/>
        </p:nvSpPr>
        <p:spPr>
          <a:xfrm>
            <a:off x="107504" y="836713"/>
            <a:ext cx="8928992" cy="954107"/>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2800" dirty="0">
                <a:solidFill>
                  <a:srgbClr val="0070C0"/>
                </a:solidFill>
              </a:rPr>
              <a:t> </a:t>
            </a:r>
            <a:r>
              <a:rPr lang="tr-TR" sz="2800" dirty="0"/>
              <a:t>Bir konu hakkında ileri sürülen düşünce ve önermelerin</a:t>
            </a:r>
          </a:p>
          <a:p>
            <a:r>
              <a:rPr lang="tr-TR" sz="2800" dirty="0"/>
              <a:t>birbiriyle çelişmemesi durumudur.</a:t>
            </a:r>
            <a:endParaRPr lang="tr-TR" sz="2800" dirty="0">
              <a:latin typeface="Comic Sans MS" pitchFamily="66" charset="0"/>
            </a:endParaRPr>
          </a:p>
        </p:txBody>
      </p:sp>
      <p:pic>
        <p:nvPicPr>
          <p:cNvPr id="40962" name="Picture 2" descr="Consistency is Key to a Successful Online Presence"/>
          <p:cNvPicPr>
            <a:picLocks noChangeAspect="1" noChangeArrowheads="1"/>
          </p:cNvPicPr>
          <p:nvPr/>
        </p:nvPicPr>
        <p:blipFill>
          <a:blip r:embed="rId2" cstate="print"/>
          <a:srcRect/>
          <a:stretch>
            <a:fillRect/>
          </a:stretch>
        </p:blipFill>
        <p:spPr bwMode="auto">
          <a:xfrm>
            <a:off x="467544" y="1988840"/>
            <a:ext cx="8136904" cy="473392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otoğraf açıklaması yok."/>
          <p:cNvPicPr>
            <a:picLocks noChangeAspect="1" noChangeArrowheads="1"/>
          </p:cNvPicPr>
          <p:nvPr/>
        </p:nvPicPr>
        <p:blipFill>
          <a:blip r:embed="rId2" cstate="print"/>
          <a:srcRect/>
          <a:stretch>
            <a:fillRect/>
          </a:stretch>
        </p:blipFill>
        <p:spPr bwMode="auto">
          <a:xfrm>
            <a:off x="1187624" y="0"/>
            <a:ext cx="6857998" cy="6858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5148064"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TÜMEL UZLAŞIM</a:t>
            </a:r>
          </a:p>
        </p:txBody>
      </p:sp>
      <p:sp>
        <p:nvSpPr>
          <p:cNvPr id="5" name="4 Dikdörtgen"/>
          <p:cNvSpPr/>
          <p:nvPr/>
        </p:nvSpPr>
        <p:spPr>
          <a:xfrm>
            <a:off x="107504" y="836713"/>
            <a:ext cx="8928992" cy="5509200"/>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3200" dirty="0">
                <a:solidFill>
                  <a:srgbClr val="0070C0"/>
                </a:solidFill>
              </a:rPr>
              <a:t> </a:t>
            </a:r>
            <a:r>
              <a:rPr lang="tr-TR" sz="3200" dirty="0"/>
              <a:t>Bir bilgi veya önermenin doğruluğu hakkında herkesin veya çoğunluğun aynı düşüncede birleşmesidir. </a:t>
            </a:r>
          </a:p>
          <a:p>
            <a:pPr>
              <a:buFont typeface="Wingdings" pitchFamily="2" charset="2"/>
              <a:buChar char="ü"/>
            </a:pPr>
            <a:endParaRPr lang="tr-TR" sz="3200" dirty="0"/>
          </a:p>
          <a:p>
            <a:pPr>
              <a:buFont typeface="Wingdings" pitchFamily="2" charset="2"/>
              <a:buChar char="Ø"/>
            </a:pPr>
            <a:r>
              <a:rPr lang="tr-TR" sz="3200" dirty="0">
                <a:solidFill>
                  <a:srgbClr val="C00000"/>
                </a:solidFill>
              </a:rPr>
              <a:t> </a:t>
            </a:r>
            <a:r>
              <a:rPr lang="tr-TR" sz="3200" dirty="0"/>
              <a:t>Bu daha ziyade kendisini toplumsal alanda hissettirir. Herkes büyüklere saygı duyulması gerektiği uzlaşmasını geleneksel bilgi aktarımı yoluyla benimsemiş ve kabul etmiştir. </a:t>
            </a:r>
          </a:p>
          <a:p>
            <a:pPr>
              <a:buFont typeface="Wingdings" pitchFamily="2" charset="2"/>
              <a:buChar char="Ø"/>
            </a:pPr>
            <a:endParaRPr lang="tr-TR" sz="3200" dirty="0"/>
          </a:p>
          <a:p>
            <a:pPr>
              <a:buFont typeface="Wingdings" pitchFamily="2" charset="2"/>
              <a:buChar char="Ø"/>
            </a:pPr>
            <a:r>
              <a:rPr lang="tr-TR" sz="3200" dirty="0">
                <a:solidFill>
                  <a:srgbClr val="C00000"/>
                </a:solidFill>
              </a:rPr>
              <a:t> </a:t>
            </a:r>
            <a:r>
              <a:rPr lang="tr-TR" sz="3200" dirty="0"/>
              <a:t>Hukukun, etiğin bilgilerinin uzlaşımın ürünü olduğu açıktır.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0" y="0"/>
            <a:ext cx="9144000" cy="6858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6000" dirty="0">
              <a:solidFill>
                <a:srgbClr val="C00000"/>
              </a:solidFill>
              <a:latin typeface="Comic Sans MS" pitchFamily="66" charset="0"/>
            </a:endParaRPr>
          </a:p>
        </p:txBody>
      </p:sp>
      <p:sp>
        <p:nvSpPr>
          <p:cNvPr id="3" name="2 Yuvarlatılmış Dikdörtgen"/>
          <p:cNvSpPr/>
          <p:nvPr/>
        </p:nvSpPr>
        <p:spPr>
          <a:xfrm>
            <a:off x="107504" y="116632"/>
            <a:ext cx="8928992" cy="6624736"/>
          </a:xfrm>
          <a:prstGeom prst="roundRect">
            <a:avLst/>
          </a:prstGeom>
          <a:solidFill>
            <a:srgbClr val="D2ECB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solidFill>
                  <a:srgbClr val="C00000"/>
                </a:solidFill>
                <a:latin typeface="Broadway" pitchFamily="82" charset="0"/>
              </a:rPr>
              <a:t>BİLGİ KUTUSU</a:t>
            </a:r>
          </a:p>
          <a:p>
            <a:pPr algn="ctr"/>
            <a:endParaRPr lang="tr-TR" sz="2000" dirty="0">
              <a:solidFill>
                <a:srgbClr val="C00000"/>
              </a:solidFill>
              <a:latin typeface="Comic Sans MS" pitchFamily="66" charset="0"/>
            </a:endParaRPr>
          </a:p>
          <a:p>
            <a:pPr algn="ctr"/>
            <a:r>
              <a:rPr lang="tr-TR" sz="3200" b="1" dirty="0">
                <a:solidFill>
                  <a:srgbClr val="7030A0"/>
                </a:solidFill>
                <a:latin typeface="Comic Sans MS" pitchFamily="66" charset="0"/>
              </a:rPr>
              <a:t>“İlk taşı günahsız olanınız atsın!”</a:t>
            </a:r>
          </a:p>
          <a:p>
            <a:pPr algn="ctr"/>
            <a:endParaRPr lang="tr-TR" sz="1400" b="1" dirty="0">
              <a:solidFill>
                <a:srgbClr val="7030A0"/>
              </a:solidFill>
              <a:latin typeface="Comic Sans MS" pitchFamily="66" charset="0"/>
            </a:endParaRPr>
          </a:p>
          <a:p>
            <a:pPr algn="ctr"/>
            <a:r>
              <a:rPr lang="tr-TR" sz="2800" dirty="0">
                <a:solidFill>
                  <a:schemeClr val="tx1"/>
                </a:solidFill>
              </a:rPr>
              <a:t>   İncil’de yazılı ünlü bir anekdottur: </a:t>
            </a:r>
          </a:p>
          <a:p>
            <a:pPr algn="ctr"/>
            <a:endParaRPr lang="tr-TR" sz="2800" dirty="0">
              <a:solidFill>
                <a:schemeClr val="tx1"/>
              </a:solidFill>
            </a:endParaRPr>
          </a:p>
          <a:p>
            <a:pPr algn="ctr"/>
            <a:r>
              <a:rPr lang="tr-TR" sz="2800" dirty="0">
                <a:solidFill>
                  <a:schemeClr val="tx1"/>
                </a:solidFill>
              </a:rPr>
              <a:t>Zina yaparken yakalanan bir kadın, İsa’nın huzuruna getirilir ve onun taşlanarak öldürülmesi talep edilir. İsa bunun üzerine şöyle der: “Aranızda günahsız olanınız, ona ilk taşı atsın!” (8. Bölüm, Zinada yakalanan kadın, Yuhanna İncili) </a:t>
            </a:r>
          </a:p>
          <a:p>
            <a:pPr algn="ctr"/>
            <a:r>
              <a:rPr lang="tr-TR" sz="2800" dirty="0">
                <a:solidFill>
                  <a:schemeClr val="tx1"/>
                </a:solidFill>
              </a:rPr>
              <a:t>Bunun üzerine hiç kimse kadını yargılayamaz ve İsa da kadını affederek gönderir.</a:t>
            </a:r>
            <a:endParaRPr lang="tr-TR" sz="2800" dirty="0">
              <a:solidFill>
                <a:schemeClr val="tx1"/>
              </a:solidFill>
              <a:latin typeface="Comic Sans MS" pitchFamily="66" charset="0"/>
              <a:cs typeface="Andalus" pitchFamily="18"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2017 yılının tek cümlelik özeti #1594993 - uludağ sözlük galeri"/>
          <p:cNvPicPr>
            <a:picLocks noChangeAspect="1" noChangeArrowheads="1"/>
          </p:cNvPicPr>
          <p:nvPr/>
        </p:nvPicPr>
        <p:blipFill>
          <a:blip r:embed="rId2" cstate="print"/>
          <a:srcRect/>
          <a:stretch>
            <a:fillRect/>
          </a:stretch>
        </p:blipFill>
        <p:spPr bwMode="auto">
          <a:xfrm>
            <a:off x="2651220" y="0"/>
            <a:ext cx="6492780" cy="6858000"/>
          </a:xfrm>
          <a:prstGeom prst="rect">
            <a:avLst/>
          </a:prstGeom>
          <a:noFill/>
        </p:spPr>
      </p:pic>
      <p:sp>
        <p:nvSpPr>
          <p:cNvPr id="3" name="2 Dikdörtgen"/>
          <p:cNvSpPr/>
          <p:nvPr/>
        </p:nvSpPr>
        <p:spPr>
          <a:xfrm>
            <a:off x="179512" y="3068960"/>
            <a:ext cx="1300356" cy="646331"/>
          </a:xfrm>
          <a:prstGeom prst="rect">
            <a:avLst/>
          </a:prstGeom>
          <a:solidFill>
            <a:srgbClr val="C00000"/>
          </a:solidFill>
        </p:spPr>
        <p:txBody>
          <a:bodyPr vert="horz" wrap="none">
            <a:spAutoFit/>
          </a:bodyPr>
          <a:lstStyle/>
          <a:p>
            <a:pPr algn="ctr"/>
            <a:r>
              <a:rPr lang="tr-TR" dirty="0">
                <a:solidFill>
                  <a:schemeClr val="bg1"/>
                </a:solidFill>
                <a:latin typeface="Comic Sans MS" pitchFamily="66" charset="0"/>
              </a:rPr>
              <a:t>TÜMEL </a:t>
            </a:r>
          </a:p>
          <a:p>
            <a:pPr algn="ctr"/>
            <a:r>
              <a:rPr lang="tr-TR" dirty="0">
                <a:solidFill>
                  <a:schemeClr val="bg1"/>
                </a:solidFill>
                <a:latin typeface="Comic Sans MS" pitchFamily="66" charset="0"/>
              </a:rPr>
              <a:t>UZLAŞIM</a:t>
            </a:r>
          </a:p>
        </p:txBody>
      </p:sp>
      <p:sp>
        <p:nvSpPr>
          <p:cNvPr id="4" name="3 Sağ Ok"/>
          <p:cNvSpPr/>
          <p:nvPr/>
        </p:nvSpPr>
        <p:spPr>
          <a:xfrm>
            <a:off x="1691680" y="3212976"/>
            <a:ext cx="864096"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915816" y="0"/>
            <a:ext cx="3398309" cy="584775"/>
          </a:xfrm>
          <a:prstGeom prst="rect">
            <a:avLst/>
          </a:prstGeom>
          <a:solidFill>
            <a:schemeClr val="tx1"/>
          </a:solidFill>
        </p:spPr>
        <p:txBody>
          <a:bodyPr wrap="square">
            <a:spAutoFit/>
          </a:bodyPr>
          <a:lstStyle/>
          <a:p>
            <a:pPr algn="ctr"/>
            <a:r>
              <a:rPr lang="tr-TR" sz="3200" dirty="0">
                <a:solidFill>
                  <a:srgbClr val="C00000"/>
                </a:solidFill>
                <a:latin typeface="Broadway" pitchFamily="82" charset="0"/>
              </a:rPr>
              <a:t>ÖRNEK SORU</a:t>
            </a:r>
          </a:p>
        </p:txBody>
      </p:sp>
      <p:sp>
        <p:nvSpPr>
          <p:cNvPr id="3" name="2 Dikdörtgen"/>
          <p:cNvSpPr/>
          <p:nvPr/>
        </p:nvSpPr>
        <p:spPr>
          <a:xfrm>
            <a:off x="179512" y="692696"/>
            <a:ext cx="8784976" cy="5478423"/>
          </a:xfrm>
          <a:prstGeom prst="rect">
            <a:avLst/>
          </a:prstGeom>
          <a:solidFill>
            <a:srgbClr val="D4ECBA"/>
          </a:solidFill>
          <a:ln>
            <a:solidFill>
              <a:schemeClr val="tx2"/>
            </a:solidFill>
          </a:ln>
        </p:spPr>
        <p:txBody>
          <a:bodyPr wrap="square">
            <a:spAutoFit/>
          </a:bodyPr>
          <a:lstStyle/>
          <a:p>
            <a:r>
              <a:rPr lang="tr-TR" sz="2500" dirty="0"/>
              <a:t>Bir fikrin başarısı, özünde var olan değerden ziyade çağdaşlarının tutumuna bağlıdır. Zamanlıysa hemen uygulamaya geçilir. Zamansızsa kabul görmez ve genelin kabulünü görmeyen fikirler güneşin sıcaklığına aldanıp topraktan baş veren bir filiz gibi bastıran doluyla büyümeden ölür. </a:t>
            </a:r>
          </a:p>
          <a:p>
            <a:endParaRPr lang="tr-TR" sz="2500" b="1" dirty="0"/>
          </a:p>
          <a:p>
            <a:r>
              <a:rPr lang="tr-TR" sz="2500" b="1" dirty="0"/>
              <a:t>Bu durum bilginin doğruluk ölçütlerinden hangisine uygun bir örnek olur?</a:t>
            </a:r>
          </a:p>
          <a:p>
            <a:endParaRPr lang="tr-TR" sz="2500" dirty="0"/>
          </a:p>
          <a:p>
            <a:r>
              <a:rPr lang="tr-TR" sz="2500" dirty="0"/>
              <a:t>A) Fayda                               </a:t>
            </a:r>
          </a:p>
          <a:p>
            <a:r>
              <a:rPr lang="tr-TR" sz="2500" dirty="0"/>
              <a:t>B) Uygunluk                        </a:t>
            </a:r>
          </a:p>
          <a:p>
            <a:r>
              <a:rPr lang="tr-TR" sz="2500" dirty="0"/>
              <a:t>C) Apaçıklık                         </a:t>
            </a:r>
          </a:p>
          <a:p>
            <a:r>
              <a:rPr lang="tr-TR" sz="2500" dirty="0"/>
              <a:t>D) Tutarlılık                          </a:t>
            </a:r>
          </a:p>
          <a:p>
            <a:r>
              <a:rPr lang="tr-TR" sz="2500" dirty="0"/>
              <a:t>E) Tümel uzlaşım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5148064"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UYGUNLUK</a:t>
            </a:r>
          </a:p>
        </p:txBody>
      </p:sp>
      <p:sp>
        <p:nvSpPr>
          <p:cNvPr id="5" name="4 Dikdörtgen"/>
          <p:cNvSpPr/>
          <p:nvPr/>
        </p:nvSpPr>
        <p:spPr>
          <a:xfrm>
            <a:off x="107504" y="836713"/>
            <a:ext cx="8928992" cy="5693866"/>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2800" dirty="0">
                <a:solidFill>
                  <a:srgbClr val="0070C0"/>
                </a:solidFill>
              </a:rPr>
              <a:t> </a:t>
            </a:r>
            <a:r>
              <a:rPr lang="tr-TR" sz="2800" dirty="0"/>
              <a:t>Bir yargı veya önermenin gerçeklikle uyuşması veya ifade edilen bilginin gerçekliğe denk gelmesi durumu. </a:t>
            </a:r>
          </a:p>
          <a:p>
            <a:pPr>
              <a:buFont typeface="Wingdings" pitchFamily="2" charset="2"/>
              <a:buChar char="ü"/>
            </a:pPr>
            <a:endParaRPr lang="tr-TR" sz="2800" dirty="0"/>
          </a:p>
          <a:p>
            <a:pPr>
              <a:buFont typeface="Wingdings" pitchFamily="2" charset="2"/>
              <a:buChar char="Ø"/>
            </a:pPr>
            <a:r>
              <a:rPr lang="tr-TR" sz="2800" dirty="0">
                <a:solidFill>
                  <a:srgbClr val="C00000"/>
                </a:solidFill>
              </a:rPr>
              <a:t> </a:t>
            </a:r>
            <a:r>
              <a:rPr lang="tr-TR" sz="2800" dirty="0"/>
              <a:t>Nesnelerin farklı olmalarından dolayı bilimin önermeleri ve bilim dışı önermeler birbirlerinden farklıdır. Olgusal alana dair önermelerin doğruluk ölçütü, uygunluk olacaktır. </a:t>
            </a:r>
          </a:p>
          <a:p>
            <a:pPr>
              <a:buFont typeface="Wingdings" pitchFamily="2" charset="2"/>
              <a:buChar char="Ø"/>
            </a:pPr>
            <a:endParaRPr lang="tr-TR" sz="2800" dirty="0"/>
          </a:p>
          <a:p>
            <a:pPr>
              <a:buFont typeface="Wingdings" pitchFamily="2" charset="2"/>
              <a:buChar char="Ø"/>
            </a:pPr>
            <a:r>
              <a:rPr lang="tr-TR" sz="2800" dirty="0">
                <a:solidFill>
                  <a:srgbClr val="C00000"/>
                </a:solidFill>
              </a:rPr>
              <a:t> </a:t>
            </a:r>
            <a:r>
              <a:rPr lang="tr-TR" sz="2800" dirty="0"/>
              <a:t>Edinilen ya da üretilen bilgiler nesnelerine uygunsa doğru, doğruysa uygun olacaklardır. Ancak nesnesi olgusal olmayan alana (felsefe, etik, sanat gibi) ait bilgilerin doğrulanmaları mümkün değildir. Bu yüzden kendi içlerinde tutarlı olup olmadıklarına bakılmalıdır.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eÇiftKarikatür: Romantik bir aşk yaşamak istiyor ve sizin duygularınızı  önemseyecek en uygun kişiyi mi arıyorsunuz. Aradığınız o kişiyi … |  Karikatür, Komik, Mizah"/>
          <p:cNvPicPr>
            <a:picLocks noChangeAspect="1" noChangeArrowheads="1"/>
          </p:cNvPicPr>
          <p:nvPr/>
        </p:nvPicPr>
        <p:blipFill>
          <a:blip r:embed="rId2" cstate="print"/>
          <a:srcRect/>
          <a:stretch>
            <a:fillRect/>
          </a:stretch>
        </p:blipFill>
        <p:spPr bwMode="auto">
          <a:xfrm>
            <a:off x="755576" y="548680"/>
            <a:ext cx="7968884" cy="597666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92480" cy="659735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79512" y="260648"/>
            <a:ext cx="4176464"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400" b="1" dirty="0">
                <a:solidFill>
                  <a:srgbClr val="002060"/>
                </a:solidFill>
                <a:latin typeface="Comic Sans MS" pitchFamily="66" charset="0"/>
              </a:rPr>
              <a:t>“Bilgi adası ne kadar büyük olursa, şaşma kıyısı da o kadar büyük olur.” </a:t>
            </a:r>
            <a:r>
              <a:rPr lang="tr-TR" sz="4400" b="1" dirty="0">
                <a:latin typeface="Comic Sans MS" pitchFamily="66" charset="0"/>
              </a:rPr>
              <a:t>  </a:t>
            </a:r>
          </a:p>
          <a:p>
            <a:pPr algn="ctr"/>
            <a:endParaRPr lang="tr-TR" sz="4400" b="1" dirty="0">
              <a:latin typeface="Comic Sans MS" pitchFamily="66" charset="0"/>
            </a:endParaRPr>
          </a:p>
          <a:p>
            <a:pPr algn="ctr"/>
            <a:r>
              <a:rPr lang="tr-TR" sz="4400" b="1" dirty="0">
                <a:solidFill>
                  <a:srgbClr val="C00000"/>
                </a:solidFill>
                <a:latin typeface="Comic Sans MS" pitchFamily="66" charset="0"/>
              </a:rPr>
              <a:t>Ralph W. Stockman</a:t>
            </a:r>
          </a:p>
        </p:txBody>
      </p:sp>
      <p:sp>
        <p:nvSpPr>
          <p:cNvPr id="4" name="3 Dikdörtgen"/>
          <p:cNvSpPr/>
          <p:nvPr/>
        </p:nvSpPr>
        <p:spPr>
          <a:xfrm>
            <a:off x="4427984" y="260648"/>
            <a:ext cx="4464496"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4800" dirty="0">
              <a:solidFill>
                <a:srgbClr val="C00000"/>
              </a:solidFill>
              <a:latin typeface="Comic Sans MS" pitchFamily="66" charset="0"/>
            </a:endParaRPr>
          </a:p>
        </p:txBody>
      </p:sp>
      <p:pic>
        <p:nvPicPr>
          <p:cNvPr id="29700" name="Picture 4" descr="Ralph Stockman - Wikipedia"/>
          <p:cNvPicPr>
            <a:picLocks noChangeAspect="1" noChangeArrowheads="1"/>
          </p:cNvPicPr>
          <p:nvPr/>
        </p:nvPicPr>
        <p:blipFill>
          <a:blip r:embed="rId2" cstate="print"/>
          <a:srcRect/>
          <a:stretch>
            <a:fillRect/>
          </a:stretch>
        </p:blipFill>
        <p:spPr bwMode="auto">
          <a:xfrm>
            <a:off x="4575126" y="476672"/>
            <a:ext cx="4218914" cy="583264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915816" y="0"/>
            <a:ext cx="3398309" cy="584775"/>
          </a:xfrm>
          <a:prstGeom prst="rect">
            <a:avLst/>
          </a:prstGeom>
          <a:solidFill>
            <a:schemeClr val="tx1"/>
          </a:solidFill>
        </p:spPr>
        <p:txBody>
          <a:bodyPr wrap="square">
            <a:spAutoFit/>
          </a:bodyPr>
          <a:lstStyle/>
          <a:p>
            <a:pPr algn="ctr"/>
            <a:r>
              <a:rPr lang="tr-TR" sz="3200" dirty="0">
                <a:solidFill>
                  <a:srgbClr val="C00000"/>
                </a:solidFill>
                <a:latin typeface="Broadway" pitchFamily="82" charset="0"/>
              </a:rPr>
              <a:t>ÖRNEK SORU</a:t>
            </a:r>
          </a:p>
        </p:txBody>
      </p:sp>
      <p:sp>
        <p:nvSpPr>
          <p:cNvPr id="3" name="2 Dikdörtgen"/>
          <p:cNvSpPr/>
          <p:nvPr/>
        </p:nvSpPr>
        <p:spPr>
          <a:xfrm>
            <a:off x="179512" y="692696"/>
            <a:ext cx="8784976" cy="6093976"/>
          </a:xfrm>
          <a:prstGeom prst="rect">
            <a:avLst/>
          </a:prstGeom>
          <a:solidFill>
            <a:srgbClr val="D4ECBA"/>
          </a:solidFill>
          <a:ln>
            <a:solidFill>
              <a:schemeClr val="tx2"/>
            </a:solidFill>
          </a:ln>
        </p:spPr>
        <p:txBody>
          <a:bodyPr wrap="square">
            <a:spAutoFit/>
          </a:bodyPr>
          <a:lstStyle/>
          <a:p>
            <a:r>
              <a:rPr lang="tr-TR" sz="2600" dirty="0"/>
              <a:t>Arabamın motoru çalışmıyor. Tamirciye gösterip; "Karbüratörde ne var?"diye sorduğumda, "Hiç." diyor. Bunun bir önerme olduğunu kabul edersek, bu önerme doğru olabilir mi? Elbette doğru olabilir. Ama bir önerme doğruysa gerçekliğin de onun söylediği gibi olması gerekir. Doğruluğun tanımı bu. Öyleyse karbüratörde bir hiç olması gerekir. </a:t>
            </a:r>
          </a:p>
          <a:p>
            <a:br>
              <a:rPr lang="tr-TR" sz="2600" b="1" dirty="0"/>
            </a:br>
            <a:r>
              <a:rPr lang="tr-TR" sz="2600" b="1" dirty="0"/>
              <a:t>Bu parçaya göre, doğru önermede bulunması gereken özellik aşağıdakilerden hangisidir?</a:t>
            </a:r>
          </a:p>
          <a:p>
            <a:br>
              <a:rPr lang="tr-TR" sz="2600" dirty="0"/>
            </a:br>
            <a:r>
              <a:rPr lang="tr-TR" sz="2600" dirty="0"/>
              <a:t>A) İfadesinin kısa ve basit olması</a:t>
            </a:r>
          </a:p>
          <a:p>
            <a:r>
              <a:rPr lang="tr-TR" sz="2600" dirty="0"/>
              <a:t>B) Yanlış yoruma kapalı olması</a:t>
            </a:r>
          </a:p>
          <a:p>
            <a:r>
              <a:rPr lang="tr-TR" sz="2600" dirty="0"/>
              <a:t>C) Akla uygun olması</a:t>
            </a:r>
          </a:p>
          <a:p>
            <a:r>
              <a:rPr lang="tr-TR" sz="2600" dirty="0"/>
              <a:t>D) Gerçeğe uygun olması</a:t>
            </a:r>
          </a:p>
          <a:p>
            <a:r>
              <a:rPr lang="tr-TR" sz="2600" dirty="0"/>
              <a:t>E) Duruma göre değişebilmesi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eşgen"/>
          <p:cNvSpPr/>
          <p:nvPr/>
        </p:nvSpPr>
        <p:spPr>
          <a:xfrm>
            <a:off x="0" y="0"/>
            <a:ext cx="5148064" cy="692696"/>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latin typeface="Comic Sans MS" pitchFamily="66" charset="0"/>
              </a:rPr>
              <a:t>YARAR</a:t>
            </a:r>
          </a:p>
        </p:txBody>
      </p:sp>
      <p:sp>
        <p:nvSpPr>
          <p:cNvPr id="5" name="4 Dikdörtgen"/>
          <p:cNvSpPr/>
          <p:nvPr/>
        </p:nvSpPr>
        <p:spPr>
          <a:xfrm>
            <a:off x="107504" y="836713"/>
            <a:ext cx="8928992" cy="5693866"/>
          </a:xfrm>
          <a:prstGeom prst="rect">
            <a:avLst/>
          </a:prstGeom>
          <a:solidFill>
            <a:schemeClr val="bg2"/>
          </a:solidFill>
          <a:ln>
            <a:solidFill>
              <a:schemeClr val="tx1"/>
            </a:solidFill>
          </a:ln>
        </p:spPr>
        <p:txBody>
          <a:bodyPr wrap="square">
            <a:spAutoFit/>
          </a:bodyPr>
          <a:lstStyle/>
          <a:p>
            <a:pPr>
              <a:buFont typeface="Wingdings" pitchFamily="2" charset="2"/>
              <a:buChar char="ü"/>
            </a:pPr>
            <a:r>
              <a:rPr lang="tr-TR" sz="2800" dirty="0">
                <a:solidFill>
                  <a:srgbClr val="0070C0"/>
                </a:solidFill>
              </a:rPr>
              <a:t> </a:t>
            </a:r>
            <a:r>
              <a:rPr lang="tr-TR" sz="2800" dirty="0"/>
              <a:t>Bilginin doğru ve yanlışlığını belirlemek üzere geliştirilen nesnel ölçüttür. </a:t>
            </a:r>
          </a:p>
          <a:p>
            <a:pPr>
              <a:buFont typeface="Wingdings" pitchFamily="2" charset="2"/>
              <a:buChar char="ü"/>
            </a:pPr>
            <a:endParaRPr lang="tr-TR" sz="2800" dirty="0"/>
          </a:p>
          <a:p>
            <a:pPr>
              <a:buFont typeface="Wingdings" pitchFamily="2" charset="2"/>
              <a:buChar char="Ø"/>
            </a:pPr>
            <a:r>
              <a:rPr lang="tr-TR" sz="2800" dirty="0">
                <a:solidFill>
                  <a:srgbClr val="C00000"/>
                </a:solidFill>
              </a:rPr>
              <a:t> </a:t>
            </a:r>
            <a:r>
              <a:rPr lang="tr-TR" sz="2800" dirty="0"/>
              <a:t>Eğer bir bilgi, sonuçta yarar sağlıyorsa doğru, sağlamıyorsa yanlıştır. </a:t>
            </a:r>
            <a:r>
              <a:rPr lang="tr-TR" sz="2800" dirty="0" err="1"/>
              <a:t>Jeremy</a:t>
            </a:r>
            <a:r>
              <a:rPr lang="tr-TR" sz="2800" dirty="0"/>
              <a:t> </a:t>
            </a:r>
            <a:r>
              <a:rPr lang="tr-TR" sz="2800" dirty="0" err="1"/>
              <a:t>Bentham</a:t>
            </a:r>
            <a:r>
              <a:rPr lang="tr-TR" sz="2800" dirty="0"/>
              <a:t>, J. </a:t>
            </a:r>
            <a:r>
              <a:rPr lang="tr-TR" sz="2800" dirty="0" err="1"/>
              <a:t>Stuart</a:t>
            </a:r>
            <a:r>
              <a:rPr lang="tr-TR" sz="2800" dirty="0"/>
              <a:t> </a:t>
            </a:r>
            <a:r>
              <a:rPr lang="tr-TR" sz="2800" dirty="0" err="1"/>
              <a:t>Mill</a:t>
            </a:r>
            <a:r>
              <a:rPr lang="tr-TR" sz="2800" dirty="0"/>
              <a:t> (1806-1873) gibi düşünürler tarafından geliştirilen ahlaki kuramın temelinde birden fazla insanın yararı vardır. </a:t>
            </a:r>
          </a:p>
          <a:p>
            <a:pPr>
              <a:buFont typeface="Wingdings" pitchFamily="2" charset="2"/>
              <a:buChar char="Ø"/>
            </a:pPr>
            <a:endParaRPr lang="tr-TR" sz="2800" dirty="0"/>
          </a:p>
          <a:p>
            <a:pPr>
              <a:buFont typeface="Wingdings" pitchFamily="2" charset="2"/>
              <a:buChar char="Ø"/>
            </a:pPr>
            <a:r>
              <a:rPr lang="tr-TR" sz="2800" dirty="0">
                <a:solidFill>
                  <a:srgbClr val="C00000"/>
                </a:solidFill>
              </a:rPr>
              <a:t> </a:t>
            </a:r>
            <a:r>
              <a:rPr lang="tr-TR" sz="2800" dirty="0"/>
              <a:t>Bu kurama göre en çok sayıda insana en büyük ölçüde mutluluk sağlayan bir bilgi ve eylem doğru ve yararlıdır.</a:t>
            </a:r>
          </a:p>
          <a:p>
            <a:pPr>
              <a:buFont typeface="Wingdings" pitchFamily="2" charset="2"/>
              <a:buChar char="Ø"/>
            </a:pPr>
            <a:endParaRPr lang="tr-TR" sz="2800" dirty="0"/>
          </a:p>
          <a:p>
            <a:r>
              <a:rPr lang="tr-TR" sz="2800" dirty="0">
                <a:solidFill>
                  <a:srgbClr val="C00000"/>
                </a:solidFill>
                <a:latin typeface="Comic Sans MS" pitchFamily="66" charset="0"/>
              </a:rPr>
              <a:t>Örneğin</a:t>
            </a:r>
            <a:r>
              <a:rPr lang="tr-TR" sz="2800" dirty="0"/>
              <a:t> ağaç dikmek doğa ile insana yarar sağlayacağı için doğrudur.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Tıp fakültesi burası dana | Karikatür, Komik capsler, Komik"/>
          <p:cNvPicPr>
            <a:picLocks noChangeAspect="1" noChangeArrowheads="1"/>
          </p:cNvPicPr>
          <p:nvPr/>
        </p:nvPicPr>
        <p:blipFill>
          <a:blip r:embed="rId2" cstate="print"/>
          <a:srcRect/>
          <a:stretch>
            <a:fillRect/>
          </a:stretch>
        </p:blipFill>
        <p:spPr bwMode="auto">
          <a:xfrm>
            <a:off x="1907704" y="0"/>
            <a:ext cx="5457293" cy="6858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Rahatsız eden gerçekler, mutlu eden yalanlar karikatürü. | Listelik ile  liste yapın, puan toplayın ve indirim kazanın."/>
          <p:cNvPicPr>
            <a:picLocks noChangeAspect="1" noChangeArrowheads="1"/>
          </p:cNvPicPr>
          <p:nvPr/>
        </p:nvPicPr>
        <p:blipFill>
          <a:blip r:embed="rId2" cstate="print"/>
          <a:srcRect/>
          <a:stretch>
            <a:fillRect/>
          </a:stretch>
        </p:blipFill>
        <p:spPr bwMode="auto">
          <a:xfrm>
            <a:off x="683568" y="476672"/>
            <a:ext cx="7892884" cy="5734422"/>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www.pamirkitabevi.com/wp-content/uploads/2020/06/Sofienin-D%C3%BCnyas%C4%B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Dikdörtgen"/>
          <p:cNvSpPr/>
          <p:nvPr/>
        </p:nvSpPr>
        <p:spPr>
          <a:xfrm>
            <a:off x="2401164" y="0"/>
            <a:ext cx="3629520" cy="646331"/>
          </a:xfrm>
          <a:prstGeom prst="rect">
            <a:avLst/>
          </a:prstGeom>
          <a:solidFill>
            <a:schemeClr val="tx2">
              <a:lumMod val="20000"/>
              <a:lumOff val="80000"/>
            </a:schemeClr>
          </a:solidFill>
          <a:ln>
            <a:solidFill>
              <a:srgbClr val="FF0000"/>
            </a:solidFill>
          </a:ln>
        </p:spPr>
        <p:txBody>
          <a:bodyPr wrap="square">
            <a:spAutoFit/>
          </a:bodyPr>
          <a:lstStyle/>
          <a:p>
            <a:pPr algn="ctr"/>
            <a:r>
              <a:rPr lang="tr-TR" sz="3600" dirty="0">
                <a:solidFill>
                  <a:srgbClr val="C00000"/>
                </a:solidFill>
                <a:latin typeface="Forte" pitchFamily="66" charset="0"/>
              </a:rPr>
              <a:t>Kitap Önerisi</a:t>
            </a:r>
          </a:p>
        </p:txBody>
      </p:sp>
      <p:pic>
        <p:nvPicPr>
          <p:cNvPr id="2050" name="Picture 2" descr="SOSYAL BİLİMLER SÖZLÜĞÜ – Literatürkacademia"/>
          <p:cNvPicPr>
            <a:picLocks noChangeAspect="1" noChangeArrowheads="1"/>
          </p:cNvPicPr>
          <p:nvPr/>
        </p:nvPicPr>
        <p:blipFill>
          <a:blip r:embed="rId2" cstate="print"/>
          <a:srcRect/>
          <a:stretch>
            <a:fillRect/>
          </a:stretch>
        </p:blipFill>
        <p:spPr bwMode="auto">
          <a:xfrm>
            <a:off x="395536" y="908720"/>
            <a:ext cx="3960440" cy="5719788"/>
          </a:xfrm>
          <a:prstGeom prst="rect">
            <a:avLst/>
          </a:prstGeom>
          <a:noFill/>
        </p:spPr>
      </p:pic>
      <p:pic>
        <p:nvPicPr>
          <p:cNvPr id="2052" name="Picture 4" descr="Say Büyük Felsefe Sözlüğü | Köln Kütüphane"/>
          <p:cNvPicPr>
            <a:picLocks noChangeAspect="1" noChangeArrowheads="1"/>
          </p:cNvPicPr>
          <p:nvPr/>
        </p:nvPicPr>
        <p:blipFill>
          <a:blip r:embed="rId3" cstate="print"/>
          <a:srcRect/>
          <a:stretch>
            <a:fillRect/>
          </a:stretch>
        </p:blipFill>
        <p:spPr bwMode="auto">
          <a:xfrm>
            <a:off x="4572000" y="900378"/>
            <a:ext cx="4152461" cy="5696974"/>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www.pamirkitabevi.com/wp-content/uploads/2020/06/Sofienin-D%C3%BCnyas%C4%B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Dikdörtgen"/>
          <p:cNvSpPr/>
          <p:nvPr/>
        </p:nvSpPr>
        <p:spPr>
          <a:xfrm>
            <a:off x="2401164" y="0"/>
            <a:ext cx="3629520" cy="646331"/>
          </a:xfrm>
          <a:prstGeom prst="rect">
            <a:avLst/>
          </a:prstGeom>
          <a:solidFill>
            <a:schemeClr val="tx2">
              <a:lumMod val="20000"/>
              <a:lumOff val="80000"/>
            </a:schemeClr>
          </a:solidFill>
          <a:ln>
            <a:solidFill>
              <a:srgbClr val="FF0000"/>
            </a:solidFill>
          </a:ln>
        </p:spPr>
        <p:txBody>
          <a:bodyPr wrap="square">
            <a:spAutoFit/>
          </a:bodyPr>
          <a:lstStyle/>
          <a:p>
            <a:pPr algn="ctr"/>
            <a:r>
              <a:rPr lang="tr-TR" sz="3600" dirty="0">
                <a:solidFill>
                  <a:srgbClr val="C00000"/>
                </a:solidFill>
                <a:latin typeface="Forte" pitchFamily="66" charset="0"/>
              </a:rPr>
              <a:t>Film Önerisi</a:t>
            </a:r>
          </a:p>
        </p:txBody>
      </p:sp>
      <p:pic>
        <p:nvPicPr>
          <p:cNvPr id="49156" name="Picture 4" descr="The Man from Earth – Dünyalı Altyazılı İzle | Kült Filmler"/>
          <p:cNvPicPr>
            <a:picLocks noChangeAspect="1" noChangeArrowheads="1"/>
          </p:cNvPicPr>
          <p:nvPr/>
        </p:nvPicPr>
        <p:blipFill>
          <a:blip r:embed="rId2" cstate="print"/>
          <a:srcRect/>
          <a:stretch>
            <a:fillRect/>
          </a:stretch>
        </p:blipFill>
        <p:spPr bwMode="auto">
          <a:xfrm>
            <a:off x="515549" y="836712"/>
            <a:ext cx="3888433" cy="5832648"/>
          </a:xfrm>
          <a:prstGeom prst="rect">
            <a:avLst/>
          </a:prstGeom>
          <a:noFill/>
        </p:spPr>
      </p:pic>
      <p:pic>
        <p:nvPicPr>
          <p:cNvPr id="49158" name="Picture 6" descr="COSMOS BİR UZAY SERÜVENİ - BELGESELSEMO"/>
          <p:cNvPicPr>
            <a:picLocks noChangeAspect="1" noChangeArrowheads="1"/>
          </p:cNvPicPr>
          <p:nvPr/>
        </p:nvPicPr>
        <p:blipFill>
          <a:blip r:embed="rId3" cstate="print"/>
          <a:srcRect/>
          <a:stretch>
            <a:fillRect/>
          </a:stretch>
        </p:blipFill>
        <p:spPr bwMode="auto">
          <a:xfrm>
            <a:off x="4716016" y="908720"/>
            <a:ext cx="3840017" cy="5689625"/>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92480" cy="659735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79512" y="260648"/>
            <a:ext cx="4392488"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3600" b="1" dirty="0">
              <a:solidFill>
                <a:srgbClr val="C00000"/>
              </a:solidFill>
              <a:latin typeface="Comic Sans MS" pitchFamily="66" charset="0"/>
            </a:endParaRPr>
          </a:p>
        </p:txBody>
      </p:sp>
      <p:sp>
        <p:nvSpPr>
          <p:cNvPr id="4" name="3 Dikdörtgen"/>
          <p:cNvSpPr/>
          <p:nvPr/>
        </p:nvSpPr>
        <p:spPr>
          <a:xfrm>
            <a:off x="4644008" y="260648"/>
            <a:ext cx="4248472" cy="626469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rgbClr val="7030A0"/>
                </a:solidFill>
                <a:latin typeface="Comic Sans MS" pitchFamily="66" charset="0"/>
              </a:rPr>
              <a:t>“Umutlarınız, hayalleriniz ve arzularınız akla uygundur.</a:t>
            </a:r>
          </a:p>
          <a:p>
            <a:pPr algn="ctr"/>
            <a:r>
              <a:rPr lang="tr-TR" sz="3200" b="1" dirty="0">
                <a:solidFill>
                  <a:srgbClr val="7030A0"/>
                </a:solidFill>
                <a:latin typeface="Comic Sans MS" pitchFamily="66" charset="0"/>
              </a:rPr>
              <a:t>Eğer onlara izin verirseniz, sizi bulutların ve fırtınaların üstünde havada tutmaya çalışırlar.”</a:t>
            </a:r>
          </a:p>
          <a:p>
            <a:pPr algn="ctr"/>
            <a:endParaRPr lang="tr-TR" sz="2400" b="1" dirty="0">
              <a:solidFill>
                <a:srgbClr val="7030A0"/>
              </a:solidFill>
              <a:latin typeface="Comic Sans MS" pitchFamily="66" charset="0"/>
            </a:endParaRPr>
          </a:p>
          <a:p>
            <a:pPr algn="ctr"/>
            <a:r>
              <a:rPr lang="tr-TR" sz="2800" b="1" dirty="0">
                <a:solidFill>
                  <a:srgbClr val="C00000"/>
                </a:solidFill>
                <a:latin typeface="Comic Sans MS" pitchFamily="66" charset="0"/>
              </a:rPr>
              <a:t>William James</a:t>
            </a:r>
          </a:p>
          <a:p>
            <a:pPr algn="ctr"/>
            <a:r>
              <a:rPr lang="tr-TR" sz="2800" b="1" dirty="0">
                <a:solidFill>
                  <a:srgbClr val="C00000"/>
                </a:solidFill>
                <a:latin typeface="Comic Sans MS" pitchFamily="66" charset="0"/>
              </a:rPr>
              <a:t>(1842-1910)</a:t>
            </a:r>
          </a:p>
        </p:txBody>
      </p:sp>
      <p:pic>
        <p:nvPicPr>
          <p:cNvPr id="2050" name="Picture 2" descr="William_James_b1842c - The Berkshire Edge"/>
          <p:cNvPicPr>
            <a:picLocks noChangeAspect="1" noChangeArrowheads="1"/>
          </p:cNvPicPr>
          <p:nvPr/>
        </p:nvPicPr>
        <p:blipFill>
          <a:blip r:embed="rId2" cstate="print"/>
          <a:srcRect/>
          <a:stretch>
            <a:fillRect/>
          </a:stretch>
        </p:blipFill>
        <p:spPr bwMode="auto">
          <a:xfrm>
            <a:off x="251520" y="692696"/>
            <a:ext cx="4279622" cy="548149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0" y="0"/>
            <a:ext cx="9144000" cy="6858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6000" dirty="0">
              <a:solidFill>
                <a:srgbClr val="C00000"/>
              </a:solidFill>
              <a:latin typeface="Comic Sans MS" pitchFamily="66" charset="0"/>
            </a:endParaRPr>
          </a:p>
        </p:txBody>
      </p:sp>
      <p:sp>
        <p:nvSpPr>
          <p:cNvPr id="3" name="2 Yuvarlatılmış Dikdörtgen"/>
          <p:cNvSpPr/>
          <p:nvPr/>
        </p:nvSpPr>
        <p:spPr>
          <a:xfrm>
            <a:off x="107504" y="116632"/>
            <a:ext cx="8928992" cy="6624736"/>
          </a:xfrm>
          <a:prstGeom prst="roundRect">
            <a:avLst/>
          </a:prstGeom>
          <a:solidFill>
            <a:srgbClr val="D2ECB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solidFill>
                  <a:srgbClr val="C00000"/>
                </a:solidFill>
                <a:latin typeface="Broadway" pitchFamily="82" charset="0"/>
              </a:rPr>
              <a:t>BİLGİ KUTUSU</a:t>
            </a:r>
          </a:p>
          <a:p>
            <a:pPr algn="ctr"/>
            <a:endParaRPr lang="tr-TR" sz="2000" dirty="0">
              <a:solidFill>
                <a:srgbClr val="C00000"/>
              </a:solidFill>
              <a:latin typeface="Comic Sans MS" pitchFamily="66" charset="0"/>
            </a:endParaRPr>
          </a:p>
          <a:p>
            <a:pPr algn="ctr"/>
            <a:r>
              <a:rPr lang="tr-TR" sz="3200" b="1" dirty="0">
                <a:solidFill>
                  <a:srgbClr val="7030A0"/>
                </a:solidFill>
                <a:latin typeface="Comic Sans MS" pitchFamily="66" charset="0"/>
              </a:rPr>
              <a:t>Kitap</a:t>
            </a:r>
          </a:p>
          <a:p>
            <a:pPr algn="ctr"/>
            <a:endParaRPr lang="tr-TR" sz="1400" b="1" dirty="0">
              <a:solidFill>
                <a:srgbClr val="7030A0"/>
              </a:solidFill>
              <a:latin typeface="Comic Sans MS" pitchFamily="66" charset="0"/>
            </a:endParaRPr>
          </a:p>
          <a:p>
            <a:r>
              <a:rPr lang="tr-TR" dirty="0">
                <a:solidFill>
                  <a:schemeClr val="tx1"/>
                </a:solidFill>
              </a:rPr>
              <a:t>~ Ar </a:t>
            </a:r>
            <a:r>
              <a:rPr lang="tr-TR" dirty="0" err="1">
                <a:solidFill>
                  <a:schemeClr val="tx1"/>
                </a:solidFill>
              </a:rPr>
              <a:t>kitāb</a:t>
            </a:r>
            <a:r>
              <a:rPr lang="tr-TR" dirty="0">
                <a:solidFill>
                  <a:schemeClr val="tx1"/>
                </a:solidFill>
              </a:rPr>
              <a:t> </a:t>
            </a:r>
            <a:r>
              <a:rPr lang="ar-AE" dirty="0">
                <a:solidFill>
                  <a:schemeClr val="tx1"/>
                </a:solidFill>
              </a:rPr>
              <a:t>كتاب [#</a:t>
            </a:r>
            <a:r>
              <a:rPr lang="tr-TR" dirty="0" err="1">
                <a:solidFill>
                  <a:schemeClr val="tx1"/>
                </a:solidFill>
              </a:rPr>
              <a:t>ktb</a:t>
            </a:r>
            <a:r>
              <a:rPr lang="tr-TR" dirty="0">
                <a:solidFill>
                  <a:schemeClr val="tx1"/>
                </a:solidFill>
              </a:rPr>
              <a:t> </a:t>
            </a:r>
            <a:r>
              <a:rPr lang="tr-TR" dirty="0" err="1">
                <a:solidFill>
                  <a:schemeClr val="tx1"/>
                </a:solidFill>
              </a:rPr>
              <a:t>msd</a:t>
            </a:r>
            <a:r>
              <a:rPr lang="tr-TR" dirty="0">
                <a:solidFill>
                  <a:schemeClr val="tx1"/>
                </a:solidFill>
              </a:rPr>
              <a:t>.] yazılı şey, belge, kitap &lt; Ar </a:t>
            </a:r>
            <a:r>
              <a:rPr lang="tr-TR" dirty="0" err="1">
                <a:solidFill>
                  <a:schemeClr val="tx1"/>
                </a:solidFill>
              </a:rPr>
              <a:t>katb</a:t>
            </a:r>
            <a:r>
              <a:rPr lang="tr-TR" dirty="0">
                <a:solidFill>
                  <a:schemeClr val="tx1"/>
                </a:solidFill>
              </a:rPr>
              <a:t>/</a:t>
            </a:r>
            <a:r>
              <a:rPr lang="tr-TR" dirty="0" err="1">
                <a:solidFill>
                  <a:schemeClr val="tx1"/>
                </a:solidFill>
              </a:rPr>
              <a:t>kitāba</a:t>
            </a:r>
            <a:r>
              <a:rPr lang="tr-TR" dirty="0">
                <a:solidFill>
                  <a:schemeClr val="tx1"/>
                </a:solidFill>
              </a:rPr>
              <a:t> ͭ </a:t>
            </a:r>
            <a:r>
              <a:rPr lang="ar-AE" dirty="0">
                <a:solidFill>
                  <a:schemeClr val="tx1"/>
                </a:solidFill>
              </a:rPr>
              <a:t>كتب/كتابة [</a:t>
            </a:r>
            <a:r>
              <a:rPr lang="tr-TR" dirty="0" err="1">
                <a:solidFill>
                  <a:schemeClr val="tx1"/>
                </a:solidFill>
              </a:rPr>
              <a:t>msd</a:t>
            </a:r>
            <a:r>
              <a:rPr lang="tr-TR" dirty="0">
                <a:solidFill>
                  <a:schemeClr val="tx1"/>
                </a:solidFill>
              </a:rPr>
              <a:t>.] yazı yazma (= Aram </a:t>
            </a:r>
            <a:r>
              <a:rPr lang="tr-TR" dirty="0" err="1">
                <a:solidFill>
                  <a:schemeClr val="tx1"/>
                </a:solidFill>
              </a:rPr>
              <a:t>kitābā</a:t>
            </a:r>
            <a:r>
              <a:rPr lang="tr-TR" dirty="0">
                <a:solidFill>
                  <a:schemeClr val="tx1"/>
                </a:solidFill>
              </a:rPr>
              <a:t> </a:t>
            </a:r>
            <a:r>
              <a:rPr lang="he-IL" dirty="0">
                <a:solidFill>
                  <a:schemeClr val="tx1"/>
                </a:solidFill>
              </a:rPr>
              <a:t>כתבא [</a:t>
            </a:r>
            <a:r>
              <a:rPr lang="tr-TR" dirty="0" err="1">
                <a:solidFill>
                  <a:schemeClr val="tx1"/>
                </a:solidFill>
              </a:rPr>
              <a:t>msd</a:t>
            </a:r>
            <a:r>
              <a:rPr lang="tr-TR" dirty="0">
                <a:solidFill>
                  <a:schemeClr val="tx1"/>
                </a:solidFill>
              </a:rPr>
              <a:t>.] </a:t>
            </a:r>
            <a:r>
              <a:rPr lang="tr-TR" b="1" dirty="0">
                <a:solidFill>
                  <a:srgbClr val="C00000"/>
                </a:solidFill>
              </a:rPr>
              <a:t>1.</a:t>
            </a:r>
            <a:r>
              <a:rPr lang="tr-TR" dirty="0">
                <a:solidFill>
                  <a:schemeClr val="tx1"/>
                </a:solidFill>
              </a:rPr>
              <a:t> dikiş dikme, bağlama, raptetme, </a:t>
            </a:r>
          </a:p>
          <a:p>
            <a:r>
              <a:rPr lang="tr-TR" b="1" dirty="0">
                <a:solidFill>
                  <a:srgbClr val="C00000"/>
                </a:solidFill>
              </a:rPr>
              <a:t>2.</a:t>
            </a:r>
            <a:r>
              <a:rPr lang="tr-TR" dirty="0">
                <a:solidFill>
                  <a:schemeClr val="tx1"/>
                </a:solidFill>
              </a:rPr>
              <a:t> yazı yazma )</a:t>
            </a:r>
          </a:p>
          <a:p>
            <a:pPr algn="ctr"/>
            <a:br>
              <a:rPr lang="tr-TR" b="1" dirty="0"/>
            </a:br>
            <a:r>
              <a:rPr lang="tr-TR" b="1" dirty="0">
                <a:solidFill>
                  <a:srgbClr val="0070C0"/>
                </a:solidFill>
                <a:latin typeface="Comic Sans MS" pitchFamily="66" charset="0"/>
              </a:rPr>
              <a:t>Tarihte En Eski Kaynak</a:t>
            </a:r>
          </a:p>
          <a:p>
            <a:r>
              <a:rPr lang="tr-TR" dirty="0">
                <a:solidFill>
                  <a:schemeClr val="tx1"/>
                </a:solidFill>
              </a:rPr>
              <a:t>[ </a:t>
            </a:r>
            <a:r>
              <a:rPr lang="tr-TR" dirty="0" err="1">
                <a:solidFill>
                  <a:srgbClr val="C00000"/>
                </a:solidFill>
                <a:latin typeface="Comic Sans MS" pitchFamily="66" charset="0"/>
              </a:rPr>
              <a:t>Atebet</a:t>
            </a:r>
            <a:r>
              <a:rPr lang="tr-TR" dirty="0">
                <a:solidFill>
                  <a:srgbClr val="C00000"/>
                </a:solidFill>
                <a:latin typeface="Comic Sans MS" pitchFamily="66" charset="0"/>
              </a:rPr>
              <a:t>-</a:t>
            </a:r>
            <a:r>
              <a:rPr lang="tr-TR" dirty="0" err="1">
                <a:solidFill>
                  <a:srgbClr val="C00000"/>
                </a:solidFill>
                <a:latin typeface="Comic Sans MS" pitchFamily="66" charset="0"/>
              </a:rPr>
              <a:t>ül</a:t>
            </a:r>
            <a:r>
              <a:rPr lang="tr-TR" dirty="0">
                <a:solidFill>
                  <a:srgbClr val="C00000"/>
                </a:solidFill>
                <a:latin typeface="Comic Sans MS" pitchFamily="66" charset="0"/>
              </a:rPr>
              <a:t> </a:t>
            </a:r>
            <a:r>
              <a:rPr lang="tr-TR" dirty="0" err="1">
                <a:solidFill>
                  <a:srgbClr val="C00000"/>
                </a:solidFill>
                <a:latin typeface="Comic Sans MS" pitchFamily="66" charset="0"/>
              </a:rPr>
              <a:t>Hakayık</a:t>
            </a:r>
            <a:r>
              <a:rPr lang="tr-TR" dirty="0">
                <a:solidFill>
                  <a:schemeClr val="tx1"/>
                </a:solidFill>
              </a:rPr>
              <a:t> (1300 yılından önce) ]</a:t>
            </a:r>
            <a:br>
              <a:rPr lang="tr-TR" dirty="0">
                <a:solidFill>
                  <a:schemeClr val="tx1"/>
                </a:solidFill>
              </a:rPr>
            </a:br>
            <a:endParaRPr lang="tr-TR" dirty="0">
              <a:solidFill>
                <a:schemeClr val="tx1"/>
              </a:solidFill>
            </a:endParaRPr>
          </a:p>
          <a:p>
            <a:pPr algn="ctr"/>
            <a:r>
              <a:rPr lang="tr-TR" b="1" dirty="0">
                <a:solidFill>
                  <a:srgbClr val="0070C0"/>
                </a:solidFill>
                <a:latin typeface="Comic Sans MS" pitchFamily="66" charset="0"/>
              </a:rPr>
              <a:t>Önemli Not: </a:t>
            </a:r>
            <a:endParaRPr lang="tr-TR" dirty="0"/>
          </a:p>
          <a:p>
            <a:r>
              <a:rPr lang="tr-TR" dirty="0">
                <a:solidFill>
                  <a:schemeClr val="tx1"/>
                </a:solidFill>
              </a:rPr>
              <a:t>Bu kaynak kayıtlara geçmiş ve bu kelimenin kullanıldığı yazılı ilk kaynaktır. Kullanımı daha öncesinde sözlü olarak veya günlük hayatta yaygın olabilir.</a:t>
            </a:r>
          </a:p>
          <a:p>
            <a:pPr algn="ctr"/>
            <a:br>
              <a:rPr lang="tr-TR" b="1" dirty="0"/>
            </a:br>
            <a:r>
              <a:rPr lang="tr-TR" b="1" dirty="0">
                <a:solidFill>
                  <a:srgbClr val="0070C0"/>
                </a:solidFill>
                <a:latin typeface="Comic Sans MS" pitchFamily="66" charset="0"/>
              </a:rPr>
              <a:t>Kelime Kökeni</a:t>
            </a:r>
          </a:p>
          <a:p>
            <a:r>
              <a:rPr lang="tr-TR" dirty="0">
                <a:solidFill>
                  <a:schemeClr val="tx1"/>
                </a:solidFill>
              </a:rPr>
              <a:t>Arapça </a:t>
            </a:r>
            <a:r>
              <a:rPr lang="tr-TR" dirty="0" err="1">
                <a:solidFill>
                  <a:schemeClr val="tx1"/>
                </a:solidFill>
              </a:rPr>
              <a:t>ktb</a:t>
            </a:r>
            <a:r>
              <a:rPr lang="tr-TR" dirty="0">
                <a:solidFill>
                  <a:schemeClr val="tx1"/>
                </a:solidFill>
              </a:rPr>
              <a:t> kökünden gelen </a:t>
            </a:r>
            <a:r>
              <a:rPr lang="tr-TR" dirty="0" err="1">
                <a:solidFill>
                  <a:schemeClr val="tx1"/>
                </a:solidFill>
              </a:rPr>
              <a:t>kitāb</a:t>
            </a:r>
            <a:r>
              <a:rPr lang="tr-TR" dirty="0">
                <a:solidFill>
                  <a:schemeClr val="tx1"/>
                </a:solidFill>
              </a:rPr>
              <a:t> </a:t>
            </a:r>
            <a:r>
              <a:rPr lang="ar-AE" dirty="0">
                <a:solidFill>
                  <a:schemeClr val="tx1"/>
                </a:solidFill>
              </a:rPr>
              <a:t>كتاب "</a:t>
            </a:r>
            <a:r>
              <a:rPr lang="tr-TR" dirty="0">
                <a:solidFill>
                  <a:schemeClr val="tx1"/>
                </a:solidFill>
              </a:rPr>
              <a:t>yazılı şey, belge, kitap" sözcüğünden alıntıdır. Arapça sözcük Arapça </a:t>
            </a:r>
            <a:r>
              <a:rPr lang="tr-TR" dirty="0" err="1">
                <a:solidFill>
                  <a:schemeClr val="tx1"/>
                </a:solidFill>
              </a:rPr>
              <a:t>katb</a:t>
            </a:r>
            <a:r>
              <a:rPr lang="tr-TR" dirty="0">
                <a:solidFill>
                  <a:schemeClr val="tx1"/>
                </a:solidFill>
              </a:rPr>
              <a:t> veya </a:t>
            </a:r>
            <a:r>
              <a:rPr lang="tr-TR" dirty="0" err="1">
                <a:solidFill>
                  <a:schemeClr val="tx1"/>
                </a:solidFill>
              </a:rPr>
              <a:t>kitābat</a:t>
            </a:r>
            <a:r>
              <a:rPr lang="tr-TR" dirty="0">
                <a:solidFill>
                  <a:schemeClr val="tx1"/>
                </a:solidFill>
              </a:rPr>
              <a:t> </a:t>
            </a:r>
            <a:r>
              <a:rPr lang="ar-AE" dirty="0">
                <a:solidFill>
                  <a:schemeClr val="tx1"/>
                </a:solidFill>
              </a:rPr>
              <a:t>كتب/كتابة "</a:t>
            </a:r>
            <a:r>
              <a:rPr lang="tr-TR" dirty="0">
                <a:solidFill>
                  <a:schemeClr val="tx1"/>
                </a:solidFill>
              </a:rPr>
              <a:t>yazı yazma" sözcüğünün </a:t>
            </a:r>
            <a:r>
              <a:rPr lang="tr-TR" dirty="0" err="1">
                <a:solidFill>
                  <a:schemeClr val="tx1"/>
                </a:solidFill>
              </a:rPr>
              <a:t>masdarıdır</a:t>
            </a:r>
            <a:r>
              <a:rPr lang="tr-TR" dirty="0">
                <a:solidFill>
                  <a:schemeClr val="tx1"/>
                </a:solidFill>
              </a:rPr>
              <a:t>. (NOT: Bu sözcük </a:t>
            </a:r>
            <a:r>
              <a:rPr lang="tr-TR" dirty="0" err="1">
                <a:solidFill>
                  <a:srgbClr val="C00000"/>
                </a:solidFill>
                <a:latin typeface="Comic Sans MS" pitchFamily="66" charset="0"/>
              </a:rPr>
              <a:t>Aramice</a:t>
            </a:r>
            <a:r>
              <a:rPr lang="tr-TR" dirty="0">
                <a:solidFill>
                  <a:schemeClr val="tx1"/>
                </a:solidFill>
              </a:rPr>
              <a:t>/Süryanice </a:t>
            </a:r>
            <a:r>
              <a:rPr lang="tr-TR" dirty="0" err="1">
                <a:solidFill>
                  <a:schemeClr val="tx1"/>
                </a:solidFill>
              </a:rPr>
              <a:t>kitābā</a:t>
            </a:r>
            <a:r>
              <a:rPr lang="tr-TR" dirty="0">
                <a:solidFill>
                  <a:schemeClr val="tx1"/>
                </a:solidFill>
              </a:rPr>
              <a:t> </a:t>
            </a:r>
            <a:r>
              <a:rPr lang="he-IL" dirty="0">
                <a:solidFill>
                  <a:schemeClr val="tx1"/>
                </a:solidFill>
              </a:rPr>
              <a:t>כתבא "1. </a:t>
            </a:r>
            <a:r>
              <a:rPr lang="tr-TR" dirty="0">
                <a:solidFill>
                  <a:schemeClr val="tx1"/>
                </a:solidFill>
              </a:rPr>
              <a:t>dikiş dikme, bağlama, raptetme, 2. yazı yazma " sözcüğü ile eş kökenlidir. )</a:t>
            </a:r>
            <a:endParaRPr lang="tr-TR" sz="2000" dirty="0">
              <a:solidFill>
                <a:srgbClr val="C00000"/>
              </a:solidFill>
              <a:latin typeface="Comic Sans MS" pitchFamily="66" charset="0"/>
              <a:cs typeface="Andalus" pitchFamily="18"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Yuvarlatılmış Dikdörtgen"/>
          <p:cNvSpPr/>
          <p:nvPr/>
        </p:nvSpPr>
        <p:spPr>
          <a:xfrm>
            <a:off x="0" y="5517232"/>
            <a:ext cx="9144000" cy="1340768"/>
          </a:xfrm>
          <a:prstGeom prst="roundRect">
            <a:avLst/>
          </a:prstGeom>
          <a:solidFill>
            <a:srgbClr val="E6D5F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200" dirty="0">
                <a:solidFill>
                  <a:srgbClr val="C00000"/>
                </a:solidFill>
                <a:latin typeface="Comic Sans MS" pitchFamily="66" charset="0"/>
              </a:rPr>
              <a:t>BU BÖLÜMÜN SONU</a:t>
            </a:r>
          </a:p>
        </p:txBody>
      </p:sp>
      <p:pic>
        <p:nvPicPr>
          <p:cNvPr id="1026" name="Picture 2" descr="Bütün Canlıların Ortak Amacı Neden Hayatta Kalmak ve Üremektir? - Evrim  Ağacı"/>
          <p:cNvPicPr>
            <a:picLocks noChangeAspect="1" noChangeArrowheads="1"/>
          </p:cNvPicPr>
          <p:nvPr/>
        </p:nvPicPr>
        <p:blipFill>
          <a:blip r:embed="rId2" cstate="print"/>
          <a:srcRect/>
          <a:stretch>
            <a:fillRect/>
          </a:stretch>
        </p:blipFill>
        <p:spPr bwMode="auto">
          <a:xfrm>
            <a:off x="467544" y="332656"/>
            <a:ext cx="7858125" cy="489585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476</TotalTime>
  <Words>1446</Words>
  <Application>Microsoft Office PowerPoint</Application>
  <PresentationFormat>Ekran Gösterisi (4:3)</PresentationFormat>
  <Paragraphs>185</Paragraphs>
  <Slides>39</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39</vt:i4>
      </vt:variant>
    </vt:vector>
  </HeadingPairs>
  <TitlesOfParts>
    <vt:vector size="49" baseType="lpstr">
      <vt:lpstr>Andalus</vt:lpstr>
      <vt:lpstr>Bauhaus 93</vt:lpstr>
      <vt:lpstr>Broadway</vt:lpstr>
      <vt:lpstr>Comic Sans MS</vt:lpstr>
      <vt:lpstr>Forte</vt:lpstr>
      <vt:lpstr>Franklin Gothic Book</vt:lpstr>
      <vt:lpstr>Franklin Gothic Medium</vt:lpstr>
      <vt:lpstr>Wingdings</vt:lpstr>
      <vt:lpstr>Wingdings 2</vt:lpstr>
      <vt:lpstr>Gezinti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Lenovo</dc:creator>
  <cp:lastModifiedBy>aydın taşan</cp:lastModifiedBy>
  <cp:revision>102</cp:revision>
  <dcterms:modified xsi:type="dcterms:W3CDTF">2021-09-23T16:13:14Z</dcterms:modified>
</cp:coreProperties>
</file>