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4" d="100"/>
          <a:sy n="84" d="100"/>
        </p:scale>
        <p:origin x="115" y="1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98D7BCB-09D4-4CC2-86D5-F3922A80F58D}"/>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FF50EDC5-CA9F-43BF-B947-6929B26865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D576199C-1F85-4AF1-BF66-02E81E409D0C}"/>
              </a:ext>
            </a:extLst>
          </p:cNvPr>
          <p:cNvSpPr>
            <a:spLocks noGrp="1"/>
          </p:cNvSpPr>
          <p:nvPr>
            <p:ph type="dt" sz="half" idx="10"/>
          </p:nvPr>
        </p:nvSpPr>
        <p:spPr/>
        <p:txBody>
          <a:bodyPr/>
          <a:lstStyle/>
          <a:p>
            <a:fld id="{FF5B31C7-4257-422A-AF2E-B02DA1E32267}" type="datetimeFigureOut">
              <a:rPr lang="tr-TR" smtClean="0"/>
              <a:t>4.12.2022</a:t>
            </a:fld>
            <a:endParaRPr lang="tr-TR"/>
          </a:p>
        </p:txBody>
      </p:sp>
      <p:sp>
        <p:nvSpPr>
          <p:cNvPr id="5" name="Alt Bilgi Yer Tutucusu 4">
            <a:extLst>
              <a:ext uri="{FF2B5EF4-FFF2-40B4-BE49-F238E27FC236}">
                <a16:creationId xmlns:a16="http://schemas.microsoft.com/office/drawing/2014/main" id="{4211717C-3134-409F-B651-03930D6417F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9D705C8-5167-4BC2-8DCA-66BDFA6E512A}"/>
              </a:ext>
            </a:extLst>
          </p:cNvPr>
          <p:cNvSpPr>
            <a:spLocks noGrp="1"/>
          </p:cNvSpPr>
          <p:nvPr>
            <p:ph type="sldNum" sz="quarter" idx="12"/>
          </p:nvPr>
        </p:nvSpPr>
        <p:spPr/>
        <p:txBody>
          <a:bodyPr/>
          <a:lstStyle/>
          <a:p>
            <a:fld id="{88E578BF-E285-448B-BA31-7BE4A158EACD}" type="slidenum">
              <a:rPr lang="tr-TR" smtClean="0"/>
              <a:t>‹#›</a:t>
            </a:fld>
            <a:endParaRPr lang="tr-TR"/>
          </a:p>
        </p:txBody>
      </p:sp>
    </p:spTree>
    <p:extLst>
      <p:ext uri="{BB962C8B-B14F-4D97-AF65-F5344CB8AC3E}">
        <p14:creationId xmlns:p14="http://schemas.microsoft.com/office/powerpoint/2010/main" val="135219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D69E72A-A373-4C14-B5F4-9421411D25B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BF3412F-2E7A-4486-92DA-6D5DAE8D24DE}"/>
              </a:ext>
            </a:extLst>
          </p:cNvPr>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731C8FF-299B-4EAA-8F5F-189DF47DD1A7}"/>
              </a:ext>
            </a:extLst>
          </p:cNvPr>
          <p:cNvSpPr>
            <a:spLocks noGrp="1"/>
          </p:cNvSpPr>
          <p:nvPr>
            <p:ph type="dt" sz="half" idx="10"/>
          </p:nvPr>
        </p:nvSpPr>
        <p:spPr/>
        <p:txBody>
          <a:bodyPr/>
          <a:lstStyle/>
          <a:p>
            <a:fld id="{FF5B31C7-4257-422A-AF2E-B02DA1E32267}" type="datetimeFigureOut">
              <a:rPr lang="tr-TR" smtClean="0"/>
              <a:t>4.12.2022</a:t>
            </a:fld>
            <a:endParaRPr lang="tr-TR"/>
          </a:p>
        </p:txBody>
      </p:sp>
      <p:sp>
        <p:nvSpPr>
          <p:cNvPr id="5" name="Alt Bilgi Yer Tutucusu 4">
            <a:extLst>
              <a:ext uri="{FF2B5EF4-FFF2-40B4-BE49-F238E27FC236}">
                <a16:creationId xmlns:a16="http://schemas.microsoft.com/office/drawing/2014/main" id="{CCC12D40-DDF8-474F-9E10-A3275A27883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41DB31C-FA87-4E3A-B88D-7E52B6ECD97B}"/>
              </a:ext>
            </a:extLst>
          </p:cNvPr>
          <p:cNvSpPr>
            <a:spLocks noGrp="1"/>
          </p:cNvSpPr>
          <p:nvPr>
            <p:ph type="sldNum" sz="quarter" idx="12"/>
          </p:nvPr>
        </p:nvSpPr>
        <p:spPr/>
        <p:txBody>
          <a:bodyPr/>
          <a:lstStyle/>
          <a:p>
            <a:fld id="{88E578BF-E285-448B-BA31-7BE4A158EACD}" type="slidenum">
              <a:rPr lang="tr-TR" smtClean="0"/>
              <a:t>‹#›</a:t>
            </a:fld>
            <a:endParaRPr lang="tr-TR"/>
          </a:p>
        </p:txBody>
      </p:sp>
    </p:spTree>
    <p:extLst>
      <p:ext uri="{BB962C8B-B14F-4D97-AF65-F5344CB8AC3E}">
        <p14:creationId xmlns:p14="http://schemas.microsoft.com/office/powerpoint/2010/main" val="3885008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BA9ECE6-85D5-4694-B30D-F64E19A9B241}"/>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473074A0-D4A4-4BDD-B087-965B31EF1E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a16="http://schemas.microsoft.com/office/drawing/2014/main" id="{2935D920-4E6F-49CA-88B4-02C574531BB4}"/>
              </a:ext>
            </a:extLst>
          </p:cNvPr>
          <p:cNvSpPr>
            <a:spLocks noGrp="1"/>
          </p:cNvSpPr>
          <p:nvPr>
            <p:ph type="dt" sz="half" idx="10"/>
          </p:nvPr>
        </p:nvSpPr>
        <p:spPr/>
        <p:txBody>
          <a:bodyPr/>
          <a:lstStyle/>
          <a:p>
            <a:fld id="{FF5B31C7-4257-422A-AF2E-B02DA1E32267}" type="datetimeFigureOut">
              <a:rPr lang="tr-TR" smtClean="0"/>
              <a:t>4.12.2022</a:t>
            </a:fld>
            <a:endParaRPr lang="tr-TR"/>
          </a:p>
        </p:txBody>
      </p:sp>
      <p:sp>
        <p:nvSpPr>
          <p:cNvPr id="5" name="Alt Bilgi Yer Tutucusu 4">
            <a:extLst>
              <a:ext uri="{FF2B5EF4-FFF2-40B4-BE49-F238E27FC236}">
                <a16:creationId xmlns:a16="http://schemas.microsoft.com/office/drawing/2014/main" id="{1DA624B5-1A6E-40A9-9701-DC3EFD521B5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4B76EF7-91A7-4E66-AA6A-1F1627C2A995}"/>
              </a:ext>
            </a:extLst>
          </p:cNvPr>
          <p:cNvSpPr>
            <a:spLocks noGrp="1"/>
          </p:cNvSpPr>
          <p:nvPr>
            <p:ph type="sldNum" sz="quarter" idx="12"/>
          </p:nvPr>
        </p:nvSpPr>
        <p:spPr/>
        <p:txBody>
          <a:bodyPr/>
          <a:lstStyle/>
          <a:p>
            <a:fld id="{88E578BF-E285-448B-BA31-7BE4A158EACD}" type="slidenum">
              <a:rPr lang="tr-TR" smtClean="0"/>
              <a:t>‹#›</a:t>
            </a:fld>
            <a:endParaRPr lang="tr-TR"/>
          </a:p>
        </p:txBody>
      </p:sp>
    </p:spTree>
    <p:extLst>
      <p:ext uri="{BB962C8B-B14F-4D97-AF65-F5344CB8AC3E}">
        <p14:creationId xmlns:p14="http://schemas.microsoft.com/office/powerpoint/2010/main" val="4058540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E5C1F7E-E7FE-4A4C-926A-68C53DF9523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D9C6140-10E4-4257-9D24-E68394A5861F}"/>
              </a:ext>
            </a:extLst>
          </p:cNvPr>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570E07FE-DAB3-4F4C-A45F-AB367874C29A}"/>
              </a:ext>
            </a:extLst>
          </p:cNvPr>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28FCD2A4-ECCB-43BF-BF19-844CD5338860}"/>
              </a:ext>
            </a:extLst>
          </p:cNvPr>
          <p:cNvSpPr>
            <a:spLocks noGrp="1"/>
          </p:cNvSpPr>
          <p:nvPr>
            <p:ph type="dt" sz="half" idx="10"/>
          </p:nvPr>
        </p:nvSpPr>
        <p:spPr/>
        <p:txBody>
          <a:bodyPr/>
          <a:lstStyle/>
          <a:p>
            <a:fld id="{FF5B31C7-4257-422A-AF2E-B02DA1E32267}" type="datetimeFigureOut">
              <a:rPr lang="tr-TR" smtClean="0"/>
              <a:t>4.12.2022</a:t>
            </a:fld>
            <a:endParaRPr lang="tr-TR"/>
          </a:p>
        </p:txBody>
      </p:sp>
      <p:sp>
        <p:nvSpPr>
          <p:cNvPr id="6" name="Alt Bilgi Yer Tutucusu 5">
            <a:extLst>
              <a:ext uri="{FF2B5EF4-FFF2-40B4-BE49-F238E27FC236}">
                <a16:creationId xmlns:a16="http://schemas.microsoft.com/office/drawing/2014/main" id="{57DD8CB8-D889-4340-A797-006B46B8E8A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6883FCE-AEDB-49D8-A1AF-D86475A26E24}"/>
              </a:ext>
            </a:extLst>
          </p:cNvPr>
          <p:cNvSpPr>
            <a:spLocks noGrp="1"/>
          </p:cNvSpPr>
          <p:nvPr>
            <p:ph type="sldNum" sz="quarter" idx="12"/>
          </p:nvPr>
        </p:nvSpPr>
        <p:spPr/>
        <p:txBody>
          <a:bodyPr/>
          <a:lstStyle/>
          <a:p>
            <a:fld id="{88E578BF-E285-448B-BA31-7BE4A158EACD}" type="slidenum">
              <a:rPr lang="tr-TR" smtClean="0"/>
              <a:t>‹#›</a:t>
            </a:fld>
            <a:endParaRPr lang="tr-TR"/>
          </a:p>
        </p:txBody>
      </p:sp>
    </p:spTree>
    <p:extLst>
      <p:ext uri="{BB962C8B-B14F-4D97-AF65-F5344CB8AC3E}">
        <p14:creationId xmlns:p14="http://schemas.microsoft.com/office/powerpoint/2010/main" val="1400555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6D14023-B15C-4D60-9DE1-52C68238C1D1}"/>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29438BE-437A-41CB-8F25-48823371E1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5066402B-8909-47CE-9F40-8236F2203B49}"/>
              </a:ext>
            </a:extLst>
          </p:cNvPr>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D4798122-D225-4F4D-94E4-997EEC04FB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45150938-20CE-4619-BFDC-CED4FA06094D}"/>
              </a:ext>
            </a:extLst>
          </p:cNvPr>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6610AC1F-7AE1-4B22-9BCB-C84F63926DC0}"/>
              </a:ext>
            </a:extLst>
          </p:cNvPr>
          <p:cNvSpPr>
            <a:spLocks noGrp="1"/>
          </p:cNvSpPr>
          <p:nvPr>
            <p:ph type="dt" sz="half" idx="10"/>
          </p:nvPr>
        </p:nvSpPr>
        <p:spPr/>
        <p:txBody>
          <a:bodyPr/>
          <a:lstStyle/>
          <a:p>
            <a:fld id="{FF5B31C7-4257-422A-AF2E-B02DA1E32267}" type="datetimeFigureOut">
              <a:rPr lang="tr-TR" smtClean="0"/>
              <a:t>4.12.2022</a:t>
            </a:fld>
            <a:endParaRPr lang="tr-TR"/>
          </a:p>
        </p:txBody>
      </p:sp>
      <p:sp>
        <p:nvSpPr>
          <p:cNvPr id="8" name="Alt Bilgi Yer Tutucusu 7">
            <a:extLst>
              <a:ext uri="{FF2B5EF4-FFF2-40B4-BE49-F238E27FC236}">
                <a16:creationId xmlns:a16="http://schemas.microsoft.com/office/drawing/2014/main" id="{462F92C1-9771-4CC2-85CC-8D44F23CE474}"/>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EC15F73F-4911-4D65-8CD5-CF66E9F39EA4}"/>
              </a:ext>
            </a:extLst>
          </p:cNvPr>
          <p:cNvSpPr>
            <a:spLocks noGrp="1"/>
          </p:cNvSpPr>
          <p:nvPr>
            <p:ph type="sldNum" sz="quarter" idx="12"/>
          </p:nvPr>
        </p:nvSpPr>
        <p:spPr/>
        <p:txBody>
          <a:bodyPr/>
          <a:lstStyle/>
          <a:p>
            <a:fld id="{88E578BF-E285-448B-BA31-7BE4A158EACD}" type="slidenum">
              <a:rPr lang="tr-TR" smtClean="0"/>
              <a:t>‹#›</a:t>
            </a:fld>
            <a:endParaRPr lang="tr-TR"/>
          </a:p>
        </p:txBody>
      </p:sp>
    </p:spTree>
    <p:extLst>
      <p:ext uri="{BB962C8B-B14F-4D97-AF65-F5344CB8AC3E}">
        <p14:creationId xmlns:p14="http://schemas.microsoft.com/office/powerpoint/2010/main" val="4066164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2B6EB12-C9C6-4F6E-B18A-7B29A44A57F0}"/>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C3477447-168E-4779-9278-01CD89BB8895}"/>
              </a:ext>
            </a:extLst>
          </p:cNvPr>
          <p:cNvSpPr>
            <a:spLocks noGrp="1"/>
          </p:cNvSpPr>
          <p:nvPr>
            <p:ph type="dt" sz="half" idx="10"/>
          </p:nvPr>
        </p:nvSpPr>
        <p:spPr/>
        <p:txBody>
          <a:bodyPr/>
          <a:lstStyle/>
          <a:p>
            <a:fld id="{FF5B31C7-4257-422A-AF2E-B02DA1E32267}" type="datetimeFigureOut">
              <a:rPr lang="tr-TR" smtClean="0"/>
              <a:t>4.12.2022</a:t>
            </a:fld>
            <a:endParaRPr lang="tr-TR"/>
          </a:p>
        </p:txBody>
      </p:sp>
      <p:sp>
        <p:nvSpPr>
          <p:cNvPr id="4" name="Alt Bilgi Yer Tutucusu 3">
            <a:extLst>
              <a:ext uri="{FF2B5EF4-FFF2-40B4-BE49-F238E27FC236}">
                <a16:creationId xmlns:a16="http://schemas.microsoft.com/office/drawing/2014/main" id="{1E8FFD4F-1ED5-4216-BFDE-09063DAFA89B}"/>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70C1B530-549B-41D8-948E-5FC21172691C}"/>
              </a:ext>
            </a:extLst>
          </p:cNvPr>
          <p:cNvSpPr>
            <a:spLocks noGrp="1"/>
          </p:cNvSpPr>
          <p:nvPr>
            <p:ph type="sldNum" sz="quarter" idx="12"/>
          </p:nvPr>
        </p:nvSpPr>
        <p:spPr/>
        <p:txBody>
          <a:bodyPr/>
          <a:lstStyle/>
          <a:p>
            <a:fld id="{88E578BF-E285-448B-BA31-7BE4A158EACD}" type="slidenum">
              <a:rPr lang="tr-TR" smtClean="0"/>
              <a:t>‹#›</a:t>
            </a:fld>
            <a:endParaRPr lang="tr-TR"/>
          </a:p>
        </p:txBody>
      </p:sp>
    </p:spTree>
    <p:extLst>
      <p:ext uri="{BB962C8B-B14F-4D97-AF65-F5344CB8AC3E}">
        <p14:creationId xmlns:p14="http://schemas.microsoft.com/office/powerpoint/2010/main" val="1830181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3BE8E52C-1C08-40E5-9073-9E87552F8E4F}"/>
              </a:ext>
            </a:extLst>
          </p:cNvPr>
          <p:cNvSpPr>
            <a:spLocks noGrp="1"/>
          </p:cNvSpPr>
          <p:nvPr>
            <p:ph type="dt" sz="half" idx="10"/>
          </p:nvPr>
        </p:nvSpPr>
        <p:spPr/>
        <p:txBody>
          <a:bodyPr/>
          <a:lstStyle/>
          <a:p>
            <a:fld id="{FF5B31C7-4257-422A-AF2E-B02DA1E32267}" type="datetimeFigureOut">
              <a:rPr lang="tr-TR" smtClean="0"/>
              <a:t>4.12.2022</a:t>
            </a:fld>
            <a:endParaRPr lang="tr-TR"/>
          </a:p>
        </p:txBody>
      </p:sp>
      <p:sp>
        <p:nvSpPr>
          <p:cNvPr id="3" name="Alt Bilgi Yer Tutucusu 2">
            <a:extLst>
              <a:ext uri="{FF2B5EF4-FFF2-40B4-BE49-F238E27FC236}">
                <a16:creationId xmlns:a16="http://schemas.microsoft.com/office/drawing/2014/main" id="{562A07B5-FB9F-47D5-BDC0-0EBF9EED1ADA}"/>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B3222BF3-17C9-403C-BEFD-4883135DCE24}"/>
              </a:ext>
            </a:extLst>
          </p:cNvPr>
          <p:cNvSpPr>
            <a:spLocks noGrp="1"/>
          </p:cNvSpPr>
          <p:nvPr>
            <p:ph type="sldNum" sz="quarter" idx="12"/>
          </p:nvPr>
        </p:nvSpPr>
        <p:spPr/>
        <p:txBody>
          <a:bodyPr/>
          <a:lstStyle/>
          <a:p>
            <a:fld id="{88E578BF-E285-448B-BA31-7BE4A158EACD}" type="slidenum">
              <a:rPr lang="tr-TR" smtClean="0"/>
              <a:t>‹#›</a:t>
            </a:fld>
            <a:endParaRPr lang="tr-TR"/>
          </a:p>
        </p:txBody>
      </p:sp>
    </p:spTree>
    <p:extLst>
      <p:ext uri="{BB962C8B-B14F-4D97-AF65-F5344CB8AC3E}">
        <p14:creationId xmlns:p14="http://schemas.microsoft.com/office/powerpoint/2010/main" val="2343359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2D4A7B8-FCDC-4DF8-ADA1-00C21B292DF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EBA6358A-A81F-4ED2-9A04-0D2845E398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F61A27EF-1F8C-443F-9DD0-1658CF6982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DA6B5454-1CE4-4DFC-B474-7918B4F8832A}"/>
              </a:ext>
            </a:extLst>
          </p:cNvPr>
          <p:cNvSpPr>
            <a:spLocks noGrp="1"/>
          </p:cNvSpPr>
          <p:nvPr>
            <p:ph type="dt" sz="half" idx="10"/>
          </p:nvPr>
        </p:nvSpPr>
        <p:spPr/>
        <p:txBody>
          <a:bodyPr/>
          <a:lstStyle/>
          <a:p>
            <a:fld id="{FF5B31C7-4257-422A-AF2E-B02DA1E32267}" type="datetimeFigureOut">
              <a:rPr lang="tr-TR" smtClean="0"/>
              <a:t>4.12.2022</a:t>
            </a:fld>
            <a:endParaRPr lang="tr-TR"/>
          </a:p>
        </p:txBody>
      </p:sp>
      <p:sp>
        <p:nvSpPr>
          <p:cNvPr id="6" name="Alt Bilgi Yer Tutucusu 5">
            <a:extLst>
              <a:ext uri="{FF2B5EF4-FFF2-40B4-BE49-F238E27FC236}">
                <a16:creationId xmlns:a16="http://schemas.microsoft.com/office/drawing/2014/main" id="{44278A4B-DE44-4524-B536-BCD59391DDA6}"/>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04C63B7E-7A52-40D1-BDE8-D96DA963F828}"/>
              </a:ext>
            </a:extLst>
          </p:cNvPr>
          <p:cNvSpPr>
            <a:spLocks noGrp="1"/>
          </p:cNvSpPr>
          <p:nvPr>
            <p:ph type="sldNum" sz="quarter" idx="12"/>
          </p:nvPr>
        </p:nvSpPr>
        <p:spPr/>
        <p:txBody>
          <a:bodyPr/>
          <a:lstStyle/>
          <a:p>
            <a:fld id="{88E578BF-E285-448B-BA31-7BE4A158EACD}" type="slidenum">
              <a:rPr lang="tr-TR" smtClean="0"/>
              <a:t>‹#›</a:t>
            </a:fld>
            <a:endParaRPr lang="tr-TR"/>
          </a:p>
        </p:txBody>
      </p:sp>
    </p:spTree>
    <p:extLst>
      <p:ext uri="{BB962C8B-B14F-4D97-AF65-F5344CB8AC3E}">
        <p14:creationId xmlns:p14="http://schemas.microsoft.com/office/powerpoint/2010/main" val="2825024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1967130-53B7-40AB-B864-FF5B635FAAF2}"/>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6394A55-553B-468E-A81E-EB69A460C6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F34D27EF-51EC-41AD-B3F7-EA890EA3F8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86D87DC3-F250-426D-8E77-02815F9D69C9}"/>
              </a:ext>
            </a:extLst>
          </p:cNvPr>
          <p:cNvSpPr>
            <a:spLocks noGrp="1"/>
          </p:cNvSpPr>
          <p:nvPr>
            <p:ph type="dt" sz="half" idx="10"/>
          </p:nvPr>
        </p:nvSpPr>
        <p:spPr/>
        <p:txBody>
          <a:bodyPr/>
          <a:lstStyle/>
          <a:p>
            <a:fld id="{FF5B31C7-4257-422A-AF2E-B02DA1E32267}" type="datetimeFigureOut">
              <a:rPr lang="tr-TR" smtClean="0"/>
              <a:t>4.12.2022</a:t>
            </a:fld>
            <a:endParaRPr lang="tr-TR"/>
          </a:p>
        </p:txBody>
      </p:sp>
      <p:sp>
        <p:nvSpPr>
          <p:cNvPr id="6" name="Alt Bilgi Yer Tutucusu 5">
            <a:extLst>
              <a:ext uri="{FF2B5EF4-FFF2-40B4-BE49-F238E27FC236}">
                <a16:creationId xmlns:a16="http://schemas.microsoft.com/office/drawing/2014/main" id="{D802D6C3-B24E-44F1-9564-C680503D618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B88640B-0774-4BE9-90EF-22E4B87C11B4}"/>
              </a:ext>
            </a:extLst>
          </p:cNvPr>
          <p:cNvSpPr>
            <a:spLocks noGrp="1"/>
          </p:cNvSpPr>
          <p:nvPr>
            <p:ph type="sldNum" sz="quarter" idx="12"/>
          </p:nvPr>
        </p:nvSpPr>
        <p:spPr/>
        <p:txBody>
          <a:bodyPr/>
          <a:lstStyle/>
          <a:p>
            <a:fld id="{88E578BF-E285-448B-BA31-7BE4A158EACD}" type="slidenum">
              <a:rPr lang="tr-TR" smtClean="0"/>
              <a:t>‹#›</a:t>
            </a:fld>
            <a:endParaRPr lang="tr-TR"/>
          </a:p>
        </p:txBody>
      </p:sp>
    </p:spTree>
    <p:extLst>
      <p:ext uri="{BB962C8B-B14F-4D97-AF65-F5344CB8AC3E}">
        <p14:creationId xmlns:p14="http://schemas.microsoft.com/office/powerpoint/2010/main" val="930616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73F4044-8FDA-402F-A05F-ED214AED6A1B}"/>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8CFB5E91-6818-4943-968D-804DEE045CE2}"/>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7391F9E-5ABF-440D-B8B8-8DD75AAF118D}"/>
              </a:ext>
            </a:extLst>
          </p:cNvPr>
          <p:cNvSpPr>
            <a:spLocks noGrp="1"/>
          </p:cNvSpPr>
          <p:nvPr>
            <p:ph type="dt" sz="half" idx="10"/>
          </p:nvPr>
        </p:nvSpPr>
        <p:spPr/>
        <p:txBody>
          <a:bodyPr/>
          <a:lstStyle/>
          <a:p>
            <a:fld id="{FF5B31C7-4257-422A-AF2E-B02DA1E32267}" type="datetimeFigureOut">
              <a:rPr lang="tr-TR" smtClean="0"/>
              <a:t>4.12.2022</a:t>
            </a:fld>
            <a:endParaRPr lang="tr-TR"/>
          </a:p>
        </p:txBody>
      </p:sp>
      <p:sp>
        <p:nvSpPr>
          <p:cNvPr id="5" name="Alt Bilgi Yer Tutucusu 4">
            <a:extLst>
              <a:ext uri="{FF2B5EF4-FFF2-40B4-BE49-F238E27FC236}">
                <a16:creationId xmlns:a16="http://schemas.microsoft.com/office/drawing/2014/main" id="{3826743E-FF45-4B1C-8E46-B36583BF3F4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0F7182C-A6CC-4907-802F-A2992231CC03}"/>
              </a:ext>
            </a:extLst>
          </p:cNvPr>
          <p:cNvSpPr>
            <a:spLocks noGrp="1"/>
          </p:cNvSpPr>
          <p:nvPr>
            <p:ph type="sldNum" sz="quarter" idx="12"/>
          </p:nvPr>
        </p:nvSpPr>
        <p:spPr/>
        <p:txBody>
          <a:bodyPr/>
          <a:lstStyle/>
          <a:p>
            <a:fld id="{88E578BF-E285-448B-BA31-7BE4A158EACD}" type="slidenum">
              <a:rPr lang="tr-TR" smtClean="0"/>
              <a:t>‹#›</a:t>
            </a:fld>
            <a:endParaRPr lang="tr-TR"/>
          </a:p>
        </p:txBody>
      </p:sp>
    </p:spTree>
    <p:extLst>
      <p:ext uri="{BB962C8B-B14F-4D97-AF65-F5344CB8AC3E}">
        <p14:creationId xmlns:p14="http://schemas.microsoft.com/office/powerpoint/2010/main" val="132786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D22DC7F7-F1B6-43CC-AC6B-2817854DF729}"/>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E04C40CB-F12D-4D64-9C91-EC80D6E11F19}"/>
              </a:ext>
            </a:extLst>
          </p:cNvPr>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057925E-8662-4730-880B-5CE8D61F681F}"/>
              </a:ext>
            </a:extLst>
          </p:cNvPr>
          <p:cNvSpPr>
            <a:spLocks noGrp="1"/>
          </p:cNvSpPr>
          <p:nvPr>
            <p:ph type="dt" sz="half" idx="10"/>
          </p:nvPr>
        </p:nvSpPr>
        <p:spPr/>
        <p:txBody>
          <a:bodyPr/>
          <a:lstStyle/>
          <a:p>
            <a:fld id="{FF5B31C7-4257-422A-AF2E-B02DA1E32267}" type="datetimeFigureOut">
              <a:rPr lang="tr-TR" smtClean="0"/>
              <a:t>4.12.2022</a:t>
            </a:fld>
            <a:endParaRPr lang="tr-TR"/>
          </a:p>
        </p:txBody>
      </p:sp>
      <p:sp>
        <p:nvSpPr>
          <p:cNvPr id="5" name="Alt Bilgi Yer Tutucusu 4">
            <a:extLst>
              <a:ext uri="{FF2B5EF4-FFF2-40B4-BE49-F238E27FC236}">
                <a16:creationId xmlns:a16="http://schemas.microsoft.com/office/drawing/2014/main" id="{E790FDCD-9D8A-43A8-B1B9-4AF33111051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5828859-A06F-4EC1-9B6D-08DF865F44CC}"/>
              </a:ext>
            </a:extLst>
          </p:cNvPr>
          <p:cNvSpPr>
            <a:spLocks noGrp="1"/>
          </p:cNvSpPr>
          <p:nvPr>
            <p:ph type="sldNum" sz="quarter" idx="12"/>
          </p:nvPr>
        </p:nvSpPr>
        <p:spPr/>
        <p:txBody>
          <a:bodyPr/>
          <a:lstStyle/>
          <a:p>
            <a:fld id="{88E578BF-E285-448B-BA31-7BE4A158EACD}" type="slidenum">
              <a:rPr lang="tr-TR" smtClean="0"/>
              <a:t>‹#›</a:t>
            </a:fld>
            <a:endParaRPr lang="tr-TR"/>
          </a:p>
        </p:txBody>
      </p:sp>
    </p:spTree>
    <p:extLst>
      <p:ext uri="{BB962C8B-B14F-4D97-AF65-F5344CB8AC3E}">
        <p14:creationId xmlns:p14="http://schemas.microsoft.com/office/powerpoint/2010/main" val="3304431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6B5F84F2-A732-4C35-8921-620D96265A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B6A1E69-3D0B-4FD5-9363-C215BC2338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C6731E7-5060-46A2-B09A-4ECABF5B79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5B31C7-4257-422A-AF2E-B02DA1E32267}" type="datetimeFigureOut">
              <a:rPr lang="tr-TR" smtClean="0"/>
              <a:t>4.12.2022</a:t>
            </a:fld>
            <a:endParaRPr lang="tr-TR"/>
          </a:p>
        </p:txBody>
      </p:sp>
      <p:sp>
        <p:nvSpPr>
          <p:cNvPr id="5" name="Alt Bilgi Yer Tutucusu 4">
            <a:extLst>
              <a:ext uri="{FF2B5EF4-FFF2-40B4-BE49-F238E27FC236}">
                <a16:creationId xmlns:a16="http://schemas.microsoft.com/office/drawing/2014/main" id="{976DD2CE-AD4F-4E0A-9145-141B2195FE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E4B8D14A-33B4-4342-847D-4F5ADAE7E9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E578BF-E285-448B-BA31-7BE4A158EACD}" type="slidenum">
              <a:rPr lang="tr-TR" smtClean="0"/>
              <a:t>‹#›</a:t>
            </a:fld>
            <a:endParaRPr lang="tr-TR"/>
          </a:p>
        </p:txBody>
      </p:sp>
    </p:spTree>
    <p:extLst>
      <p:ext uri="{BB962C8B-B14F-4D97-AF65-F5344CB8AC3E}">
        <p14:creationId xmlns:p14="http://schemas.microsoft.com/office/powerpoint/2010/main" val="17277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36D67E29-EDCF-4347-9200-BA612478D4C6}"/>
              </a:ext>
            </a:extLst>
          </p:cNvPr>
          <p:cNvSpPr txBox="1"/>
          <p:nvPr/>
        </p:nvSpPr>
        <p:spPr>
          <a:xfrm>
            <a:off x="2188958" y="1997839"/>
            <a:ext cx="7002238" cy="2862322"/>
          </a:xfrm>
          <a:prstGeom prst="rect">
            <a:avLst/>
          </a:prstGeom>
          <a:noFill/>
        </p:spPr>
        <p:txBody>
          <a:bodyPr wrap="none" rtlCol="0">
            <a:spAutoFit/>
          </a:bodyPr>
          <a:lstStyle/>
          <a:p>
            <a:pPr algn="ctr"/>
            <a:r>
              <a:rPr lang="tr-TR" sz="6000" dirty="0">
                <a:solidFill>
                  <a:srgbClr val="FF0000"/>
                </a:solidFill>
                <a:effectLst>
                  <a:outerShdw blurRad="38100" dist="38100" dir="2700000" algn="tl">
                    <a:srgbClr val="000000">
                      <a:alpha val="43137"/>
                    </a:srgbClr>
                  </a:outerShdw>
                </a:effectLst>
                <a:latin typeface="Androgyne" panose="05080000000003050000" pitchFamily="18" charset="-94"/>
              </a:rPr>
              <a:t>MEDYA</a:t>
            </a:r>
          </a:p>
          <a:p>
            <a:pPr algn="ctr"/>
            <a:r>
              <a:rPr lang="tr-TR" sz="6000" dirty="0">
                <a:solidFill>
                  <a:srgbClr val="FF0000"/>
                </a:solidFill>
                <a:effectLst>
                  <a:outerShdw blurRad="38100" dist="38100" dir="2700000" algn="tl">
                    <a:srgbClr val="000000">
                      <a:alpha val="43137"/>
                    </a:srgbClr>
                  </a:outerShdw>
                </a:effectLst>
                <a:latin typeface="Androgyne" panose="05080000000003050000" pitchFamily="18" charset="-94"/>
              </a:rPr>
              <a:t>METİNLERİNİN</a:t>
            </a:r>
          </a:p>
          <a:p>
            <a:pPr algn="ctr"/>
            <a:r>
              <a:rPr lang="tr-TR" sz="6000" dirty="0">
                <a:solidFill>
                  <a:srgbClr val="FF0000"/>
                </a:solidFill>
                <a:effectLst>
                  <a:outerShdw blurRad="38100" dist="38100" dir="2700000" algn="tl">
                    <a:srgbClr val="000000">
                      <a:alpha val="43137"/>
                    </a:srgbClr>
                  </a:outerShdw>
                </a:effectLst>
                <a:latin typeface="Androgyne" panose="05080000000003050000" pitchFamily="18" charset="-94"/>
              </a:rPr>
              <a:t>YAZILIŞ AMAÇLARI</a:t>
            </a:r>
          </a:p>
        </p:txBody>
      </p:sp>
    </p:spTree>
    <p:extLst>
      <p:ext uri="{BB962C8B-B14F-4D97-AF65-F5344CB8AC3E}">
        <p14:creationId xmlns:p14="http://schemas.microsoft.com/office/powerpoint/2010/main" val="2503604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6649F11-DB83-461E-B97C-1532C8BB2E75}"/>
              </a:ext>
            </a:extLst>
          </p:cNvPr>
          <p:cNvSpPr/>
          <p:nvPr/>
        </p:nvSpPr>
        <p:spPr>
          <a:xfrm>
            <a:off x="792480" y="1897519"/>
            <a:ext cx="10048840" cy="830997"/>
          </a:xfrm>
          <a:prstGeom prst="rect">
            <a:avLst/>
          </a:prstGeom>
        </p:spPr>
        <p:txBody>
          <a:bodyPr wrap="square">
            <a:spAutoFit/>
          </a:bodyPr>
          <a:lstStyle/>
          <a:p>
            <a:r>
              <a:rPr lang="tr-TR" sz="2400" dirty="0"/>
              <a:t>Televizyon, radyo, dergi ve gazete gibi iletişim araçlarındaki her türlü sözlü ve yazılı ifade metinlerine medya metinleri denir. </a:t>
            </a:r>
          </a:p>
        </p:txBody>
      </p:sp>
      <p:sp>
        <p:nvSpPr>
          <p:cNvPr id="3" name="Dikdörtgen 2">
            <a:extLst>
              <a:ext uri="{FF2B5EF4-FFF2-40B4-BE49-F238E27FC236}">
                <a16:creationId xmlns:a16="http://schemas.microsoft.com/office/drawing/2014/main" id="{C27D9DF7-BAD9-449C-8439-3A515BCDAF19}"/>
              </a:ext>
            </a:extLst>
          </p:cNvPr>
          <p:cNvSpPr/>
          <p:nvPr/>
        </p:nvSpPr>
        <p:spPr>
          <a:xfrm>
            <a:off x="792480" y="4129484"/>
            <a:ext cx="9292814" cy="830997"/>
          </a:xfrm>
          <a:prstGeom prst="rect">
            <a:avLst/>
          </a:prstGeom>
        </p:spPr>
        <p:txBody>
          <a:bodyPr wrap="square">
            <a:spAutoFit/>
          </a:bodyPr>
          <a:lstStyle/>
          <a:p>
            <a:r>
              <a:rPr lang="tr-TR" sz="2400" dirty="0"/>
              <a:t>Medya metinlerinde yorumlama, yazılış amaçlarının belirlenmesi ve metinde verilen mesajların yorumlanması şeklinde yapılır.</a:t>
            </a:r>
          </a:p>
        </p:txBody>
      </p:sp>
    </p:spTree>
    <p:extLst>
      <p:ext uri="{BB962C8B-B14F-4D97-AF65-F5344CB8AC3E}">
        <p14:creationId xmlns:p14="http://schemas.microsoft.com/office/powerpoint/2010/main" val="768473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A130FCC-FF38-4DD1-8A6E-42AACAB074A3}"/>
              </a:ext>
            </a:extLst>
          </p:cNvPr>
          <p:cNvSpPr/>
          <p:nvPr/>
        </p:nvSpPr>
        <p:spPr>
          <a:xfrm>
            <a:off x="728360" y="3244334"/>
            <a:ext cx="9010800" cy="707886"/>
          </a:xfrm>
          <a:prstGeom prst="rect">
            <a:avLst/>
          </a:prstGeom>
        </p:spPr>
        <p:txBody>
          <a:bodyPr wrap="none">
            <a:spAutoFit/>
          </a:bodyPr>
          <a:lstStyle/>
          <a:p>
            <a:r>
              <a:rPr lang="tr-TR" sz="4000" b="1" dirty="0">
                <a:solidFill>
                  <a:srgbClr val="FF0000"/>
                </a:solidFill>
                <a:effectLst>
                  <a:outerShdw blurRad="38100" dist="38100" dir="2700000" algn="tl">
                    <a:srgbClr val="000000">
                      <a:alpha val="43137"/>
                    </a:srgbClr>
                  </a:outerShdw>
                </a:effectLst>
                <a:latin typeface="Androgyne" panose="05080000000003050000" pitchFamily="18" charset="-94"/>
              </a:rPr>
              <a:t>Medya Metinlerinin Yazılış Amaçları: </a:t>
            </a:r>
          </a:p>
        </p:txBody>
      </p:sp>
    </p:spTree>
    <p:extLst>
      <p:ext uri="{BB962C8B-B14F-4D97-AF65-F5344CB8AC3E}">
        <p14:creationId xmlns:p14="http://schemas.microsoft.com/office/powerpoint/2010/main" val="94160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E13A058-A6D0-41B3-84B2-2FAD86AC05EC}"/>
              </a:ext>
            </a:extLst>
          </p:cNvPr>
          <p:cNvSpPr/>
          <p:nvPr/>
        </p:nvSpPr>
        <p:spPr>
          <a:xfrm>
            <a:off x="847076" y="2050365"/>
            <a:ext cx="10034284" cy="830997"/>
          </a:xfrm>
          <a:prstGeom prst="rect">
            <a:avLst/>
          </a:prstGeom>
        </p:spPr>
        <p:txBody>
          <a:bodyPr wrap="square">
            <a:spAutoFit/>
          </a:bodyPr>
          <a:lstStyle/>
          <a:p>
            <a:r>
              <a:rPr lang="tr-TR" sz="2400" dirty="0"/>
              <a:t>Bir durum ya da olay hakkında gördüklerine, duyduklarına ve okuduklarına dayanarak yorum yapmak ve çıkarımda bulunmadır.</a:t>
            </a:r>
          </a:p>
        </p:txBody>
      </p:sp>
      <p:sp>
        <p:nvSpPr>
          <p:cNvPr id="3" name="Dikdörtgen 2">
            <a:extLst>
              <a:ext uri="{FF2B5EF4-FFF2-40B4-BE49-F238E27FC236}">
                <a16:creationId xmlns:a16="http://schemas.microsoft.com/office/drawing/2014/main" id="{B9435CFD-96F7-4C24-98AC-57EE232C4766}"/>
              </a:ext>
            </a:extLst>
          </p:cNvPr>
          <p:cNvSpPr/>
          <p:nvPr/>
        </p:nvSpPr>
        <p:spPr>
          <a:xfrm>
            <a:off x="847076" y="1318062"/>
            <a:ext cx="10034284" cy="461665"/>
          </a:xfrm>
          <a:prstGeom prst="rect">
            <a:avLst/>
          </a:prstGeom>
          <a:solidFill>
            <a:schemeClr val="accent4">
              <a:lumMod val="40000"/>
              <a:lumOff val="60000"/>
            </a:schemeClr>
          </a:solidFill>
        </p:spPr>
        <p:txBody>
          <a:bodyPr wrap="square">
            <a:spAutoFit/>
          </a:bodyPr>
          <a:lstStyle/>
          <a:p>
            <a:r>
              <a:rPr lang="tr-TR" sz="2400" b="1" dirty="0">
                <a:solidFill>
                  <a:srgbClr val="0070C0"/>
                </a:solidFill>
              </a:rPr>
              <a:t>1. Olay yorumlama: </a:t>
            </a:r>
          </a:p>
        </p:txBody>
      </p:sp>
      <p:sp>
        <p:nvSpPr>
          <p:cNvPr id="4" name="Dikdörtgen 3">
            <a:extLst>
              <a:ext uri="{FF2B5EF4-FFF2-40B4-BE49-F238E27FC236}">
                <a16:creationId xmlns:a16="http://schemas.microsoft.com/office/drawing/2014/main" id="{5F59B8ED-975A-4FE2-8042-68DE76553546}"/>
              </a:ext>
            </a:extLst>
          </p:cNvPr>
          <p:cNvSpPr/>
          <p:nvPr/>
        </p:nvSpPr>
        <p:spPr>
          <a:xfrm>
            <a:off x="847076" y="3976639"/>
            <a:ext cx="10034284" cy="1569660"/>
          </a:xfrm>
          <a:prstGeom prst="rect">
            <a:avLst/>
          </a:prstGeom>
        </p:spPr>
        <p:txBody>
          <a:bodyPr wrap="square">
            <a:spAutoFit/>
          </a:bodyPr>
          <a:lstStyle/>
          <a:p>
            <a:r>
              <a:rPr lang="tr-TR" sz="2400" dirty="0"/>
              <a:t>Kitap satış sitelerinde yeni bir kitap gözümüze çarpıyor. Uçurtma Avcıları, </a:t>
            </a:r>
            <a:r>
              <a:rPr lang="tr-TR" sz="2400" dirty="0" err="1"/>
              <a:t>Linda</a:t>
            </a:r>
            <a:r>
              <a:rPr lang="tr-TR" sz="2400" dirty="0"/>
              <a:t> </a:t>
            </a:r>
            <a:r>
              <a:rPr lang="tr-TR" sz="2400" dirty="0" err="1"/>
              <a:t>Sue</a:t>
            </a:r>
            <a:r>
              <a:rPr lang="tr-TR" sz="2400" dirty="0"/>
              <a:t> Park’ın birçok dile çevrilmiş sürükleyici bir çocuk kitabı. Doğu kültürünün çocuklar gözünden yansımasını okuyacağınız kitap Beyaz Balina yayınlarından çıkmış. Kitap uyandırdığı etkiyle okuma listelerinde liste başı olmaya aday.</a:t>
            </a:r>
          </a:p>
        </p:txBody>
      </p:sp>
      <p:sp>
        <p:nvSpPr>
          <p:cNvPr id="5" name="Dikdörtgen 4">
            <a:extLst>
              <a:ext uri="{FF2B5EF4-FFF2-40B4-BE49-F238E27FC236}">
                <a16:creationId xmlns:a16="http://schemas.microsoft.com/office/drawing/2014/main" id="{3056A87E-56B7-4F56-874D-DE8FD87B9761}"/>
              </a:ext>
            </a:extLst>
          </p:cNvPr>
          <p:cNvSpPr/>
          <p:nvPr/>
        </p:nvSpPr>
        <p:spPr>
          <a:xfrm>
            <a:off x="847076" y="3176399"/>
            <a:ext cx="10034284" cy="461665"/>
          </a:xfrm>
          <a:prstGeom prst="rect">
            <a:avLst/>
          </a:prstGeom>
        </p:spPr>
        <p:txBody>
          <a:bodyPr wrap="square">
            <a:spAutoFit/>
          </a:bodyPr>
          <a:lstStyle/>
          <a:p>
            <a:r>
              <a:rPr lang="tr-TR" sz="2400" b="1" dirty="0">
                <a:solidFill>
                  <a:srgbClr val="00B050"/>
                </a:solidFill>
              </a:rPr>
              <a:t>Örnek: </a:t>
            </a:r>
          </a:p>
        </p:txBody>
      </p:sp>
    </p:spTree>
    <p:extLst>
      <p:ext uri="{BB962C8B-B14F-4D97-AF65-F5344CB8AC3E}">
        <p14:creationId xmlns:p14="http://schemas.microsoft.com/office/powerpoint/2010/main" val="3467689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4995B75-6324-449B-99C7-5A1B1E6B4F88}"/>
              </a:ext>
            </a:extLst>
          </p:cNvPr>
          <p:cNvSpPr/>
          <p:nvPr/>
        </p:nvSpPr>
        <p:spPr>
          <a:xfrm>
            <a:off x="720646" y="3605460"/>
            <a:ext cx="6096000" cy="461665"/>
          </a:xfrm>
          <a:prstGeom prst="rect">
            <a:avLst/>
          </a:prstGeom>
        </p:spPr>
        <p:txBody>
          <a:bodyPr>
            <a:spAutoFit/>
          </a:bodyPr>
          <a:lstStyle/>
          <a:p>
            <a:r>
              <a:rPr lang="tr-TR" sz="2400" b="1" dirty="0">
                <a:solidFill>
                  <a:srgbClr val="00B050"/>
                </a:solidFill>
              </a:rPr>
              <a:t>Örnek: </a:t>
            </a:r>
          </a:p>
        </p:txBody>
      </p:sp>
      <p:sp>
        <p:nvSpPr>
          <p:cNvPr id="3" name="Dikdörtgen 2">
            <a:extLst>
              <a:ext uri="{FF2B5EF4-FFF2-40B4-BE49-F238E27FC236}">
                <a16:creationId xmlns:a16="http://schemas.microsoft.com/office/drawing/2014/main" id="{0EDD125A-5780-43AA-9203-93E0883D9D75}"/>
              </a:ext>
            </a:extLst>
          </p:cNvPr>
          <p:cNvSpPr/>
          <p:nvPr/>
        </p:nvSpPr>
        <p:spPr>
          <a:xfrm>
            <a:off x="720646" y="1286422"/>
            <a:ext cx="10445194" cy="461665"/>
          </a:xfrm>
          <a:prstGeom prst="rect">
            <a:avLst/>
          </a:prstGeom>
          <a:solidFill>
            <a:schemeClr val="accent4">
              <a:lumMod val="40000"/>
              <a:lumOff val="60000"/>
            </a:schemeClr>
          </a:solidFill>
        </p:spPr>
        <p:txBody>
          <a:bodyPr wrap="square">
            <a:spAutoFit/>
          </a:bodyPr>
          <a:lstStyle/>
          <a:p>
            <a:r>
              <a:rPr lang="tr-TR" sz="2400" b="1" dirty="0">
                <a:solidFill>
                  <a:srgbClr val="0070C0"/>
                </a:solidFill>
              </a:rPr>
              <a:t>2. Bilgi Aktarma: </a:t>
            </a:r>
          </a:p>
        </p:txBody>
      </p:sp>
      <p:sp>
        <p:nvSpPr>
          <p:cNvPr id="4" name="Dikdörtgen 3">
            <a:extLst>
              <a:ext uri="{FF2B5EF4-FFF2-40B4-BE49-F238E27FC236}">
                <a16:creationId xmlns:a16="http://schemas.microsoft.com/office/drawing/2014/main" id="{58B3512A-B502-48F8-9152-0BE4EB5268F5}"/>
              </a:ext>
            </a:extLst>
          </p:cNvPr>
          <p:cNvSpPr/>
          <p:nvPr/>
        </p:nvSpPr>
        <p:spPr>
          <a:xfrm>
            <a:off x="720646" y="1880444"/>
            <a:ext cx="10445194" cy="1200329"/>
          </a:xfrm>
          <a:prstGeom prst="rect">
            <a:avLst/>
          </a:prstGeom>
        </p:spPr>
        <p:txBody>
          <a:bodyPr wrap="square">
            <a:spAutoFit/>
          </a:bodyPr>
          <a:lstStyle/>
          <a:p>
            <a:r>
              <a:rPr lang="tr-TR" sz="2400" dirty="0"/>
              <a:t>Bilgi aktarmak bir konuda bilgilendirmek amacıyla yazılmış medya metinleridir. Haberler, hava durumu, belgeseller en bilinen örnekleridir. Gerçeklere dayanır, kurgu yoktur.</a:t>
            </a:r>
          </a:p>
        </p:txBody>
      </p:sp>
      <p:sp>
        <p:nvSpPr>
          <p:cNvPr id="5" name="Dikdörtgen 4">
            <a:extLst>
              <a:ext uri="{FF2B5EF4-FFF2-40B4-BE49-F238E27FC236}">
                <a16:creationId xmlns:a16="http://schemas.microsoft.com/office/drawing/2014/main" id="{9D521CB6-6F98-4248-954A-4E190407F2AA}"/>
              </a:ext>
            </a:extLst>
          </p:cNvPr>
          <p:cNvSpPr/>
          <p:nvPr/>
        </p:nvSpPr>
        <p:spPr>
          <a:xfrm>
            <a:off x="720646" y="4154933"/>
            <a:ext cx="10445194" cy="1200329"/>
          </a:xfrm>
          <a:prstGeom prst="rect">
            <a:avLst/>
          </a:prstGeom>
        </p:spPr>
        <p:txBody>
          <a:bodyPr wrap="square">
            <a:spAutoFit/>
          </a:bodyPr>
          <a:lstStyle/>
          <a:p>
            <a:r>
              <a:rPr lang="tr-TR" sz="2400" dirty="0"/>
              <a:t>Kurtuluş Mahallesi’nde çıkan yangında korkulu anlar yaşandı. Bir evin çatı katında çıkan yangın kısa sürede her yeri sardı ve rüzgarında etkisiyle yan binaya sıçradı. İtfaiye ekiplerinin zamanında müdahalesiyle daha fazla büyümeden söndürüldü.</a:t>
            </a:r>
          </a:p>
        </p:txBody>
      </p:sp>
    </p:spTree>
    <p:extLst>
      <p:ext uri="{BB962C8B-B14F-4D97-AF65-F5344CB8AC3E}">
        <p14:creationId xmlns:p14="http://schemas.microsoft.com/office/powerpoint/2010/main" val="3713699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A50C7C5-00ED-4CF4-ADB0-C884ABE27879}"/>
              </a:ext>
            </a:extLst>
          </p:cNvPr>
          <p:cNvSpPr/>
          <p:nvPr/>
        </p:nvSpPr>
        <p:spPr>
          <a:xfrm>
            <a:off x="691795" y="4035997"/>
            <a:ext cx="10413081" cy="1200329"/>
          </a:xfrm>
          <a:prstGeom prst="rect">
            <a:avLst/>
          </a:prstGeom>
        </p:spPr>
        <p:txBody>
          <a:bodyPr wrap="square">
            <a:spAutoFit/>
          </a:bodyPr>
          <a:lstStyle/>
          <a:p>
            <a:r>
              <a:rPr lang="tr-TR" sz="2400" dirty="0"/>
              <a:t>Son zamanlarda yeni bir yapıştırıcı dilden dile dolaşmaya başladı. Mobilyacıların %60’ı zaten bu yapıştırıcıyı kullanmaya başlamış bile. Sizler de evinizdeki her türlü yapıştırma işleminde Reçine marka çok amaçlı yapıştırıcıyı kullanabilirsiniz.</a:t>
            </a:r>
          </a:p>
        </p:txBody>
      </p:sp>
      <p:sp>
        <p:nvSpPr>
          <p:cNvPr id="3" name="Dikdörtgen 2">
            <a:extLst>
              <a:ext uri="{FF2B5EF4-FFF2-40B4-BE49-F238E27FC236}">
                <a16:creationId xmlns:a16="http://schemas.microsoft.com/office/drawing/2014/main" id="{8A427812-D069-4347-BC69-F97C89095D90}"/>
              </a:ext>
            </a:extLst>
          </p:cNvPr>
          <p:cNvSpPr/>
          <p:nvPr/>
        </p:nvSpPr>
        <p:spPr>
          <a:xfrm>
            <a:off x="691796" y="1226622"/>
            <a:ext cx="10413083" cy="461665"/>
          </a:xfrm>
          <a:prstGeom prst="rect">
            <a:avLst/>
          </a:prstGeom>
          <a:solidFill>
            <a:schemeClr val="accent4">
              <a:lumMod val="40000"/>
              <a:lumOff val="60000"/>
            </a:schemeClr>
          </a:solidFill>
        </p:spPr>
        <p:txBody>
          <a:bodyPr wrap="square">
            <a:spAutoFit/>
          </a:bodyPr>
          <a:lstStyle/>
          <a:p>
            <a:r>
              <a:rPr lang="tr-TR" sz="2400" b="1" dirty="0">
                <a:solidFill>
                  <a:srgbClr val="0070C0"/>
                </a:solidFill>
              </a:rPr>
              <a:t>3. İkna Etme: </a:t>
            </a:r>
          </a:p>
        </p:txBody>
      </p:sp>
      <p:sp>
        <p:nvSpPr>
          <p:cNvPr id="4" name="Dikdörtgen 3">
            <a:extLst>
              <a:ext uri="{FF2B5EF4-FFF2-40B4-BE49-F238E27FC236}">
                <a16:creationId xmlns:a16="http://schemas.microsoft.com/office/drawing/2014/main" id="{2909E40F-18D9-4E32-AC92-7B228D78A81F}"/>
              </a:ext>
            </a:extLst>
          </p:cNvPr>
          <p:cNvSpPr/>
          <p:nvPr/>
        </p:nvSpPr>
        <p:spPr>
          <a:xfrm>
            <a:off x="691796" y="1807393"/>
            <a:ext cx="10413082" cy="1200329"/>
          </a:xfrm>
          <a:prstGeom prst="rect">
            <a:avLst/>
          </a:prstGeom>
        </p:spPr>
        <p:txBody>
          <a:bodyPr wrap="square">
            <a:spAutoFit/>
          </a:bodyPr>
          <a:lstStyle/>
          <a:p>
            <a:r>
              <a:rPr lang="tr-TR" sz="2400" dirty="0"/>
              <a:t>Okurun veya izleyicinin güvenini sağlayacak ikna edici ifadelerin öne sürüldüğü metinlerdir. </a:t>
            </a:r>
            <a:r>
              <a:rPr lang="tr-TR" sz="2400" u="sng" dirty="0"/>
              <a:t>Sayısal veriler inandırıcılık için önemlidir. </a:t>
            </a:r>
            <a:r>
              <a:rPr lang="tr-TR" sz="2400" dirty="0"/>
              <a:t>Reklam metinleri en iyi örnekleridir.</a:t>
            </a:r>
          </a:p>
        </p:txBody>
      </p:sp>
      <p:sp>
        <p:nvSpPr>
          <p:cNvPr id="5" name="Dikdörtgen 4">
            <a:extLst>
              <a:ext uri="{FF2B5EF4-FFF2-40B4-BE49-F238E27FC236}">
                <a16:creationId xmlns:a16="http://schemas.microsoft.com/office/drawing/2014/main" id="{26B39C95-7A7E-4F8A-AFCE-BE37E2112A6C}"/>
              </a:ext>
            </a:extLst>
          </p:cNvPr>
          <p:cNvSpPr/>
          <p:nvPr/>
        </p:nvSpPr>
        <p:spPr>
          <a:xfrm>
            <a:off x="691796" y="3291027"/>
            <a:ext cx="10413081" cy="461665"/>
          </a:xfrm>
          <a:prstGeom prst="rect">
            <a:avLst/>
          </a:prstGeom>
        </p:spPr>
        <p:txBody>
          <a:bodyPr wrap="square">
            <a:spAutoFit/>
          </a:bodyPr>
          <a:lstStyle/>
          <a:p>
            <a:r>
              <a:rPr lang="tr-TR" sz="2400" b="1" dirty="0">
                <a:solidFill>
                  <a:srgbClr val="00B050"/>
                </a:solidFill>
              </a:rPr>
              <a:t>Örnek: </a:t>
            </a:r>
          </a:p>
        </p:txBody>
      </p:sp>
    </p:spTree>
    <p:extLst>
      <p:ext uri="{BB962C8B-B14F-4D97-AF65-F5344CB8AC3E}">
        <p14:creationId xmlns:p14="http://schemas.microsoft.com/office/powerpoint/2010/main" val="1083410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4D2300C-FAB3-4DCA-8E79-DF9FA4AF269B}"/>
              </a:ext>
            </a:extLst>
          </p:cNvPr>
          <p:cNvSpPr/>
          <p:nvPr/>
        </p:nvSpPr>
        <p:spPr>
          <a:xfrm>
            <a:off x="682672" y="4171018"/>
            <a:ext cx="10442528" cy="1200329"/>
          </a:xfrm>
          <a:prstGeom prst="rect">
            <a:avLst/>
          </a:prstGeom>
        </p:spPr>
        <p:txBody>
          <a:bodyPr wrap="square">
            <a:spAutoFit/>
          </a:bodyPr>
          <a:lstStyle/>
          <a:p>
            <a:r>
              <a:rPr lang="tr-TR" sz="2400" dirty="0"/>
              <a:t>Cirit Erzurum - Kars yöresinde hala yaşatılmaya çalışılan milli sporumuzdur. Spor Bakanlığı tarafından yapılan yarışmalarla canlı tutulmaya çalışılan oyunumuz televizyon kanallarında belgesellere konu olmaktadır.</a:t>
            </a:r>
          </a:p>
        </p:txBody>
      </p:sp>
      <p:sp>
        <p:nvSpPr>
          <p:cNvPr id="3" name="Dikdörtgen 2">
            <a:extLst>
              <a:ext uri="{FF2B5EF4-FFF2-40B4-BE49-F238E27FC236}">
                <a16:creationId xmlns:a16="http://schemas.microsoft.com/office/drawing/2014/main" id="{F4194297-3E66-4965-A980-560AB371B7A0}"/>
              </a:ext>
            </a:extLst>
          </p:cNvPr>
          <p:cNvSpPr/>
          <p:nvPr/>
        </p:nvSpPr>
        <p:spPr>
          <a:xfrm>
            <a:off x="682672" y="1338045"/>
            <a:ext cx="10442528" cy="461665"/>
          </a:xfrm>
          <a:prstGeom prst="rect">
            <a:avLst/>
          </a:prstGeom>
          <a:solidFill>
            <a:schemeClr val="accent4">
              <a:lumMod val="40000"/>
              <a:lumOff val="60000"/>
            </a:schemeClr>
          </a:solidFill>
        </p:spPr>
        <p:txBody>
          <a:bodyPr wrap="square">
            <a:spAutoFit/>
          </a:bodyPr>
          <a:lstStyle/>
          <a:p>
            <a:r>
              <a:rPr lang="tr-TR" sz="2400" b="1" dirty="0">
                <a:solidFill>
                  <a:srgbClr val="0070C0"/>
                </a:solidFill>
              </a:rPr>
              <a:t>4. Kültür Aktarma: </a:t>
            </a:r>
          </a:p>
        </p:txBody>
      </p:sp>
      <p:sp>
        <p:nvSpPr>
          <p:cNvPr id="4" name="Dikdörtgen 3">
            <a:extLst>
              <a:ext uri="{FF2B5EF4-FFF2-40B4-BE49-F238E27FC236}">
                <a16:creationId xmlns:a16="http://schemas.microsoft.com/office/drawing/2014/main" id="{E38A8C47-3FB6-4F3C-B92A-A00C638F8205}"/>
              </a:ext>
            </a:extLst>
          </p:cNvPr>
          <p:cNvSpPr/>
          <p:nvPr/>
        </p:nvSpPr>
        <p:spPr>
          <a:xfrm>
            <a:off x="682672" y="2012365"/>
            <a:ext cx="10442528" cy="830997"/>
          </a:xfrm>
          <a:prstGeom prst="rect">
            <a:avLst/>
          </a:prstGeom>
        </p:spPr>
        <p:txBody>
          <a:bodyPr wrap="square">
            <a:spAutoFit/>
          </a:bodyPr>
          <a:lstStyle/>
          <a:p>
            <a:r>
              <a:rPr lang="tr-TR" sz="2400" dirty="0"/>
              <a:t>Kültürel değerleri aktaran metinlerdir. Evrensel kültür ögeleri de kültürler arası iletişim amaçlı aktarılabilirler.</a:t>
            </a:r>
          </a:p>
        </p:txBody>
      </p:sp>
      <p:sp>
        <p:nvSpPr>
          <p:cNvPr id="5" name="Dikdörtgen 4">
            <a:extLst>
              <a:ext uri="{FF2B5EF4-FFF2-40B4-BE49-F238E27FC236}">
                <a16:creationId xmlns:a16="http://schemas.microsoft.com/office/drawing/2014/main" id="{EA1A1291-997E-4BBF-8D3E-25417DE330F0}"/>
              </a:ext>
            </a:extLst>
          </p:cNvPr>
          <p:cNvSpPr/>
          <p:nvPr/>
        </p:nvSpPr>
        <p:spPr>
          <a:xfrm>
            <a:off x="682672" y="3362717"/>
            <a:ext cx="10442528" cy="461665"/>
          </a:xfrm>
          <a:prstGeom prst="rect">
            <a:avLst/>
          </a:prstGeom>
        </p:spPr>
        <p:txBody>
          <a:bodyPr wrap="square">
            <a:spAutoFit/>
          </a:bodyPr>
          <a:lstStyle/>
          <a:p>
            <a:r>
              <a:rPr lang="tr-TR" sz="2400" b="1" dirty="0">
                <a:solidFill>
                  <a:srgbClr val="00B050"/>
                </a:solidFill>
              </a:rPr>
              <a:t>Örnek: </a:t>
            </a:r>
          </a:p>
        </p:txBody>
      </p:sp>
    </p:spTree>
    <p:extLst>
      <p:ext uri="{BB962C8B-B14F-4D97-AF65-F5344CB8AC3E}">
        <p14:creationId xmlns:p14="http://schemas.microsoft.com/office/powerpoint/2010/main" val="2796039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8E58135-08A1-4247-9913-9E24DB6D96B4}"/>
              </a:ext>
            </a:extLst>
          </p:cNvPr>
          <p:cNvSpPr/>
          <p:nvPr/>
        </p:nvSpPr>
        <p:spPr>
          <a:xfrm>
            <a:off x="787154" y="4248557"/>
            <a:ext cx="10266925" cy="830997"/>
          </a:xfrm>
          <a:prstGeom prst="rect">
            <a:avLst/>
          </a:prstGeom>
        </p:spPr>
        <p:txBody>
          <a:bodyPr wrap="square">
            <a:spAutoFit/>
          </a:bodyPr>
          <a:lstStyle/>
          <a:p>
            <a:r>
              <a:rPr lang="tr-TR" sz="2400" dirty="0"/>
              <a:t>“Dal sarkar kartal kalkar, kartal kalkar dal sarkar.” Bir kerede en düzgün ve hızlı söyleyen siz olun büyük ödülü kazanın. Ayrıca sürpriz hediyeler sizleri bekliyor. </a:t>
            </a:r>
          </a:p>
        </p:txBody>
      </p:sp>
      <p:sp>
        <p:nvSpPr>
          <p:cNvPr id="3" name="Dikdörtgen 2">
            <a:extLst>
              <a:ext uri="{FF2B5EF4-FFF2-40B4-BE49-F238E27FC236}">
                <a16:creationId xmlns:a16="http://schemas.microsoft.com/office/drawing/2014/main" id="{410D38F0-BC35-48E9-B1AF-2F2B2787C15D}"/>
              </a:ext>
            </a:extLst>
          </p:cNvPr>
          <p:cNvSpPr/>
          <p:nvPr/>
        </p:nvSpPr>
        <p:spPr>
          <a:xfrm>
            <a:off x="787155" y="1328857"/>
            <a:ext cx="10266924" cy="461665"/>
          </a:xfrm>
          <a:prstGeom prst="rect">
            <a:avLst/>
          </a:prstGeom>
          <a:solidFill>
            <a:schemeClr val="accent4">
              <a:lumMod val="40000"/>
              <a:lumOff val="60000"/>
            </a:schemeClr>
          </a:solidFill>
        </p:spPr>
        <p:txBody>
          <a:bodyPr wrap="square">
            <a:spAutoFit/>
          </a:bodyPr>
          <a:lstStyle/>
          <a:p>
            <a:r>
              <a:rPr lang="tr-TR" sz="2400" b="1" dirty="0">
                <a:solidFill>
                  <a:srgbClr val="0070C0"/>
                </a:solidFill>
              </a:rPr>
              <a:t>5. Eğlendirme: </a:t>
            </a:r>
          </a:p>
        </p:txBody>
      </p:sp>
      <p:sp>
        <p:nvSpPr>
          <p:cNvPr id="4" name="Dikdörtgen 3">
            <a:extLst>
              <a:ext uri="{FF2B5EF4-FFF2-40B4-BE49-F238E27FC236}">
                <a16:creationId xmlns:a16="http://schemas.microsoft.com/office/drawing/2014/main" id="{88455C14-BDFE-40CC-ABC7-B79E85C33CEA}"/>
              </a:ext>
            </a:extLst>
          </p:cNvPr>
          <p:cNvSpPr/>
          <p:nvPr/>
        </p:nvSpPr>
        <p:spPr>
          <a:xfrm>
            <a:off x="787154" y="2020526"/>
            <a:ext cx="10266923" cy="830997"/>
          </a:xfrm>
          <a:prstGeom prst="rect">
            <a:avLst/>
          </a:prstGeom>
        </p:spPr>
        <p:txBody>
          <a:bodyPr wrap="square">
            <a:spAutoFit/>
          </a:bodyPr>
          <a:lstStyle/>
          <a:p>
            <a:r>
              <a:rPr lang="tr-TR" sz="2400" dirty="0"/>
              <a:t>Kişilerin eğlenmesini sağlamak amacıyla yazılmış metinlerdir. Yarışma programları ve bazı mizah dizileri bu medya metinlerinin faal olarak kullanıldığı yerlerdir.</a:t>
            </a:r>
          </a:p>
        </p:txBody>
      </p:sp>
      <p:sp>
        <p:nvSpPr>
          <p:cNvPr id="5" name="Dikdörtgen 4">
            <a:extLst>
              <a:ext uri="{FF2B5EF4-FFF2-40B4-BE49-F238E27FC236}">
                <a16:creationId xmlns:a16="http://schemas.microsoft.com/office/drawing/2014/main" id="{3442FDD4-4C80-438A-A760-74F139AEB825}"/>
              </a:ext>
            </a:extLst>
          </p:cNvPr>
          <p:cNvSpPr/>
          <p:nvPr/>
        </p:nvSpPr>
        <p:spPr>
          <a:xfrm>
            <a:off x="787155" y="3233740"/>
            <a:ext cx="10266922" cy="461665"/>
          </a:xfrm>
          <a:prstGeom prst="rect">
            <a:avLst/>
          </a:prstGeom>
        </p:spPr>
        <p:txBody>
          <a:bodyPr wrap="square">
            <a:spAutoFit/>
          </a:bodyPr>
          <a:lstStyle/>
          <a:p>
            <a:r>
              <a:rPr lang="tr-TR" sz="2400" b="1" dirty="0">
                <a:solidFill>
                  <a:srgbClr val="00B050"/>
                </a:solidFill>
              </a:rPr>
              <a:t>Örnek: </a:t>
            </a:r>
          </a:p>
        </p:txBody>
      </p:sp>
    </p:spTree>
    <p:extLst>
      <p:ext uri="{BB962C8B-B14F-4D97-AF65-F5344CB8AC3E}">
        <p14:creationId xmlns:p14="http://schemas.microsoft.com/office/powerpoint/2010/main" val="249310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E6C5D13D-53CD-4E52-9B82-9025679DACC1}"/>
              </a:ext>
            </a:extLst>
          </p:cNvPr>
          <p:cNvSpPr/>
          <p:nvPr/>
        </p:nvSpPr>
        <p:spPr>
          <a:xfrm>
            <a:off x="741680" y="1416040"/>
            <a:ext cx="10231120" cy="2677656"/>
          </a:xfrm>
          <a:prstGeom prst="rect">
            <a:avLst/>
          </a:prstGeom>
        </p:spPr>
        <p:txBody>
          <a:bodyPr wrap="square">
            <a:spAutoFit/>
          </a:bodyPr>
          <a:lstStyle/>
          <a:p>
            <a:pPr algn="just"/>
            <a:r>
              <a:rPr lang="tr-TR" sz="2400" dirty="0"/>
              <a:t>Avustralya’da yaşayan </a:t>
            </a:r>
            <a:r>
              <a:rPr lang="tr-TR" sz="2400" dirty="0" err="1"/>
              <a:t>Rebecca</a:t>
            </a:r>
            <a:r>
              <a:rPr lang="tr-TR" sz="2400" dirty="0"/>
              <a:t> isimli bir kadın, dünyada sadece 80 kişide görülen “süper otobiyografik </a:t>
            </a:r>
            <a:r>
              <a:rPr lang="tr-TR" sz="2400" dirty="0" err="1"/>
              <a:t>hafıza”ya</a:t>
            </a:r>
            <a:r>
              <a:rPr lang="tr-TR" sz="2400" dirty="0"/>
              <a:t> sahip. </a:t>
            </a:r>
            <a:r>
              <a:rPr lang="tr-TR" sz="2400" dirty="0" err="1"/>
              <a:t>Rebecca</a:t>
            </a:r>
            <a:r>
              <a:rPr lang="tr-TR" sz="2400" dirty="0"/>
              <a:t>, bugüne kadar yaşadığı en önemsiz olayları bile gayet net hatırlayabiliyor. Çocukken okuduğu kitapların hemen hepsini cümlesi cümlesine ezbere anlatabiliyor. Çoğu insanın gıpta edebileceği bu yetenek, sonradan olumsuz bir duruma dönüşebiliyor. Yeni şeyler öğrenme konusunda zaman zaman güçlükler çeken </a:t>
            </a:r>
            <a:r>
              <a:rPr lang="tr-TR" sz="2400" dirty="0" err="1"/>
              <a:t>Rebecca</a:t>
            </a:r>
            <a:r>
              <a:rPr lang="tr-TR" sz="2400" dirty="0"/>
              <a:t>, hatıralarıyla baş etmekte zorlanıyor.</a:t>
            </a:r>
          </a:p>
        </p:txBody>
      </p:sp>
      <p:sp>
        <p:nvSpPr>
          <p:cNvPr id="4" name="Metin kutusu 3">
            <a:extLst>
              <a:ext uri="{FF2B5EF4-FFF2-40B4-BE49-F238E27FC236}">
                <a16:creationId xmlns:a16="http://schemas.microsoft.com/office/drawing/2014/main" id="{C4B108CF-7FB5-4FE3-A775-B3BD4672B707}"/>
              </a:ext>
            </a:extLst>
          </p:cNvPr>
          <p:cNvSpPr txBox="1"/>
          <p:nvPr/>
        </p:nvSpPr>
        <p:spPr>
          <a:xfrm>
            <a:off x="741680" y="4439920"/>
            <a:ext cx="5618480" cy="461665"/>
          </a:xfrm>
          <a:prstGeom prst="rect">
            <a:avLst/>
          </a:prstGeom>
          <a:noFill/>
        </p:spPr>
        <p:txBody>
          <a:bodyPr wrap="square" rtlCol="0">
            <a:spAutoFit/>
          </a:bodyPr>
          <a:lstStyle/>
          <a:p>
            <a:r>
              <a:rPr lang="tr-TR" sz="2400" b="1" dirty="0">
                <a:solidFill>
                  <a:srgbClr val="FF0000"/>
                </a:solidFill>
              </a:rPr>
              <a:t>Metnin Yazılış Amacı:</a:t>
            </a:r>
          </a:p>
        </p:txBody>
      </p:sp>
      <p:sp>
        <p:nvSpPr>
          <p:cNvPr id="5" name="Metin kutusu 4">
            <a:extLst>
              <a:ext uri="{FF2B5EF4-FFF2-40B4-BE49-F238E27FC236}">
                <a16:creationId xmlns:a16="http://schemas.microsoft.com/office/drawing/2014/main" id="{4CEE1483-6C53-4970-B4C2-10FA9C75C286}"/>
              </a:ext>
            </a:extLst>
          </p:cNvPr>
          <p:cNvSpPr txBox="1"/>
          <p:nvPr/>
        </p:nvSpPr>
        <p:spPr>
          <a:xfrm>
            <a:off x="741680" y="5151676"/>
            <a:ext cx="5618480" cy="461665"/>
          </a:xfrm>
          <a:prstGeom prst="rect">
            <a:avLst/>
          </a:prstGeom>
          <a:noFill/>
        </p:spPr>
        <p:txBody>
          <a:bodyPr wrap="square" rtlCol="0">
            <a:spAutoFit/>
          </a:bodyPr>
          <a:lstStyle/>
          <a:p>
            <a:r>
              <a:rPr lang="tr-TR" sz="2400" b="1" dirty="0"/>
              <a:t>BİLGİ AKTARMA</a:t>
            </a:r>
          </a:p>
        </p:txBody>
      </p:sp>
    </p:spTree>
    <p:extLst>
      <p:ext uri="{BB962C8B-B14F-4D97-AF65-F5344CB8AC3E}">
        <p14:creationId xmlns:p14="http://schemas.microsoft.com/office/powerpoint/2010/main" val="1980461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E6C5D13D-53CD-4E52-9B82-9025679DACC1}"/>
              </a:ext>
            </a:extLst>
          </p:cNvPr>
          <p:cNvSpPr/>
          <p:nvPr/>
        </p:nvSpPr>
        <p:spPr>
          <a:xfrm>
            <a:off x="741680" y="1416040"/>
            <a:ext cx="10231120" cy="1938992"/>
          </a:xfrm>
          <a:prstGeom prst="rect">
            <a:avLst/>
          </a:prstGeom>
        </p:spPr>
        <p:txBody>
          <a:bodyPr wrap="square">
            <a:spAutoFit/>
          </a:bodyPr>
          <a:lstStyle/>
          <a:p>
            <a:pPr algn="just"/>
            <a:r>
              <a:rPr lang="tr-TR" sz="2400" dirty="0"/>
              <a:t>Sosyal medya uygulamaları sayesinde gözden uzak olan artık gönülden uzak olmuyor. Araya ne kadar mesafe girerse girsin -isterseniz dünyanın öbür ucuna gidin- fotoğraflarınızı, videolarınızı sevdiklerinizle paylaşabilir hatta onlara canlı yayın yapabilirsiniz. Bu durum sosyal medyanın çok etkin kullanımını açıklamaktadır.</a:t>
            </a:r>
          </a:p>
        </p:txBody>
      </p:sp>
      <p:sp>
        <p:nvSpPr>
          <p:cNvPr id="4" name="Metin kutusu 3">
            <a:extLst>
              <a:ext uri="{FF2B5EF4-FFF2-40B4-BE49-F238E27FC236}">
                <a16:creationId xmlns:a16="http://schemas.microsoft.com/office/drawing/2014/main" id="{C4B108CF-7FB5-4FE3-A775-B3BD4672B707}"/>
              </a:ext>
            </a:extLst>
          </p:cNvPr>
          <p:cNvSpPr txBox="1"/>
          <p:nvPr/>
        </p:nvSpPr>
        <p:spPr>
          <a:xfrm>
            <a:off x="741680" y="4439920"/>
            <a:ext cx="5618480" cy="461665"/>
          </a:xfrm>
          <a:prstGeom prst="rect">
            <a:avLst/>
          </a:prstGeom>
          <a:noFill/>
        </p:spPr>
        <p:txBody>
          <a:bodyPr wrap="square" rtlCol="0">
            <a:spAutoFit/>
          </a:bodyPr>
          <a:lstStyle/>
          <a:p>
            <a:r>
              <a:rPr lang="tr-TR" sz="2400" b="1" dirty="0">
                <a:solidFill>
                  <a:srgbClr val="FF0000"/>
                </a:solidFill>
              </a:rPr>
              <a:t>Metnin Yazılış Amacı:</a:t>
            </a:r>
          </a:p>
        </p:txBody>
      </p:sp>
      <p:sp>
        <p:nvSpPr>
          <p:cNvPr id="5" name="Metin kutusu 4">
            <a:extLst>
              <a:ext uri="{FF2B5EF4-FFF2-40B4-BE49-F238E27FC236}">
                <a16:creationId xmlns:a16="http://schemas.microsoft.com/office/drawing/2014/main" id="{4CEE1483-6C53-4970-B4C2-10FA9C75C286}"/>
              </a:ext>
            </a:extLst>
          </p:cNvPr>
          <p:cNvSpPr txBox="1"/>
          <p:nvPr/>
        </p:nvSpPr>
        <p:spPr>
          <a:xfrm>
            <a:off x="741680" y="5151676"/>
            <a:ext cx="5618480" cy="461665"/>
          </a:xfrm>
          <a:prstGeom prst="rect">
            <a:avLst/>
          </a:prstGeom>
          <a:noFill/>
        </p:spPr>
        <p:txBody>
          <a:bodyPr wrap="square" rtlCol="0">
            <a:spAutoFit/>
          </a:bodyPr>
          <a:lstStyle/>
          <a:p>
            <a:r>
              <a:rPr lang="tr-TR" sz="2400" b="1" dirty="0"/>
              <a:t>OLAY YORUMLAMA</a:t>
            </a:r>
          </a:p>
        </p:txBody>
      </p:sp>
    </p:spTree>
    <p:extLst>
      <p:ext uri="{BB962C8B-B14F-4D97-AF65-F5344CB8AC3E}">
        <p14:creationId xmlns:p14="http://schemas.microsoft.com/office/powerpoint/2010/main" val="2603473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E6C5D13D-53CD-4E52-9B82-9025679DACC1}"/>
              </a:ext>
            </a:extLst>
          </p:cNvPr>
          <p:cNvSpPr/>
          <p:nvPr/>
        </p:nvSpPr>
        <p:spPr>
          <a:xfrm>
            <a:off x="741680" y="1416040"/>
            <a:ext cx="10231120" cy="2308324"/>
          </a:xfrm>
          <a:prstGeom prst="rect">
            <a:avLst/>
          </a:prstGeom>
        </p:spPr>
        <p:txBody>
          <a:bodyPr wrap="square">
            <a:spAutoFit/>
          </a:bodyPr>
          <a:lstStyle/>
          <a:p>
            <a:pPr algn="just"/>
            <a:r>
              <a:rPr lang="tr-TR" sz="2400" dirty="0"/>
              <a:t>Gölge oyunu, geleneksel olarak hayvan derilerinden kesilerek hazırlanmış insan, hayvan, eşya gibi figürlerin bir ışık kaynağı önünde oynatılarak, gölgelerinin gerdirilmiş, beyaz bir perdeye düşürüldüğü gösteri sanatıdır. Karagöz en bilinen gölge oyunu türüdür. İki karakterin yanlış anlamalarından oluşan, eğlendiren, eğlendirirken düşündüren gösterilerden oluşur. Eskiden ramazan aylarının vazgeçilmezi olan bu gölge oyunu şimdilerde geçmişimizin bir parçası.</a:t>
            </a:r>
          </a:p>
        </p:txBody>
      </p:sp>
      <p:sp>
        <p:nvSpPr>
          <p:cNvPr id="4" name="Metin kutusu 3">
            <a:extLst>
              <a:ext uri="{FF2B5EF4-FFF2-40B4-BE49-F238E27FC236}">
                <a16:creationId xmlns:a16="http://schemas.microsoft.com/office/drawing/2014/main" id="{C4B108CF-7FB5-4FE3-A775-B3BD4672B707}"/>
              </a:ext>
            </a:extLst>
          </p:cNvPr>
          <p:cNvSpPr txBox="1"/>
          <p:nvPr/>
        </p:nvSpPr>
        <p:spPr>
          <a:xfrm>
            <a:off x="741680" y="4439920"/>
            <a:ext cx="5618480" cy="461665"/>
          </a:xfrm>
          <a:prstGeom prst="rect">
            <a:avLst/>
          </a:prstGeom>
          <a:noFill/>
        </p:spPr>
        <p:txBody>
          <a:bodyPr wrap="square" rtlCol="0">
            <a:spAutoFit/>
          </a:bodyPr>
          <a:lstStyle/>
          <a:p>
            <a:r>
              <a:rPr lang="tr-TR" sz="2400" b="1" dirty="0">
                <a:solidFill>
                  <a:srgbClr val="FF0000"/>
                </a:solidFill>
              </a:rPr>
              <a:t>Metnin Yazılış Amacı:</a:t>
            </a:r>
          </a:p>
        </p:txBody>
      </p:sp>
      <p:sp>
        <p:nvSpPr>
          <p:cNvPr id="5" name="Metin kutusu 4">
            <a:extLst>
              <a:ext uri="{FF2B5EF4-FFF2-40B4-BE49-F238E27FC236}">
                <a16:creationId xmlns:a16="http://schemas.microsoft.com/office/drawing/2014/main" id="{4CEE1483-6C53-4970-B4C2-10FA9C75C286}"/>
              </a:ext>
            </a:extLst>
          </p:cNvPr>
          <p:cNvSpPr txBox="1"/>
          <p:nvPr/>
        </p:nvSpPr>
        <p:spPr>
          <a:xfrm>
            <a:off x="741680" y="5151676"/>
            <a:ext cx="5618480" cy="461665"/>
          </a:xfrm>
          <a:prstGeom prst="rect">
            <a:avLst/>
          </a:prstGeom>
          <a:noFill/>
        </p:spPr>
        <p:txBody>
          <a:bodyPr wrap="square" rtlCol="0">
            <a:spAutoFit/>
          </a:bodyPr>
          <a:lstStyle/>
          <a:p>
            <a:r>
              <a:rPr lang="tr-TR" sz="2400" b="1" dirty="0"/>
              <a:t>KÜLTÜR AKTARMA</a:t>
            </a:r>
          </a:p>
        </p:txBody>
      </p:sp>
    </p:spTree>
    <p:extLst>
      <p:ext uri="{BB962C8B-B14F-4D97-AF65-F5344CB8AC3E}">
        <p14:creationId xmlns:p14="http://schemas.microsoft.com/office/powerpoint/2010/main" val="1960297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E6C5D13D-53CD-4E52-9B82-9025679DACC1}"/>
              </a:ext>
            </a:extLst>
          </p:cNvPr>
          <p:cNvSpPr/>
          <p:nvPr/>
        </p:nvSpPr>
        <p:spPr>
          <a:xfrm>
            <a:off x="741680" y="1416040"/>
            <a:ext cx="10231120" cy="1938992"/>
          </a:xfrm>
          <a:prstGeom prst="rect">
            <a:avLst/>
          </a:prstGeom>
        </p:spPr>
        <p:txBody>
          <a:bodyPr wrap="square">
            <a:spAutoFit/>
          </a:bodyPr>
          <a:lstStyle/>
          <a:p>
            <a:pPr algn="just"/>
            <a:r>
              <a:rPr lang="tr-TR" sz="2400" dirty="0" err="1"/>
              <a:t>Tecno</a:t>
            </a:r>
            <a:r>
              <a:rPr lang="tr-TR" sz="2400" dirty="0"/>
              <a:t> Garanti ile cihazınızın garantisini 5 yıla kadar uzatabilirsiniz. 2 yıl boyunca elektrik, rutubet, nem ve tozlanmaya karşı garantiniz olur. 1 yıl boyunca kırılmalara, sıvı temasına ve çalınmalara karşı koruma altına alabilirsiniz. Bu imkanlardan faydalanmak için yapmanız gereken ürün alırken </a:t>
            </a:r>
            <a:r>
              <a:rPr lang="tr-TR" sz="2400" dirty="0" err="1"/>
              <a:t>Tecno</a:t>
            </a:r>
            <a:r>
              <a:rPr lang="tr-TR" sz="2400" dirty="0"/>
              <a:t> Garanti isteğinde bulunmak.</a:t>
            </a:r>
          </a:p>
        </p:txBody>
      </p:sp>
      <p:sp>
        <p:nvSpPr>
          <p:cNvPr id="4" name="Metin kutusu 3">
            <a:extLst>
              <a:ext uri="{FF2B5EF4-FFF2-40B4-BE49-F238E27FC236}">
                <a16:creationId xmlns:a16="http://schemas.microsoft.com/office/drawing/2014/main" id="{C4B108CF-7FB5-4FE3-A775-B3BD4672B707}"/>
              </a:ext>
            </a:extLst>
          </p:cNvPr>
          <p:cNvSpPr txBox="1"/>
          <p:nvPr/>
        </p:nvSpPr>
        <p:spPr>
          <a:xfrm>
            <a:off x="741680" y="4439920"/>
            <a:ext cx="5618480" cy="461665"/>
          </a:xfrm>
          <a:prstGeom prst="rect">
            <a:avLst/>
          </a:prstGeom>
          <a:noFill/>
        </p:spPr>
        <p:txBody>
          <a:bodyPr wrap="square" rtlCol="0">
            <a:spAutoFit/>
          </a:bodyPr>
          <a:lstStyle/>
          <a:p>
            <a:r>
              <a:rPr lang="tr-TR" sz="2400" b="1" dirty="0">
                <a:solidFill>
                  <a:srgbClr val="FF0000"/>
                </a:solidFill>
              </a:rPr>
              <a:t>Metnin Yazılış Amacı:</a:t>
            </a:r>
          </a:p>
        </p:txBody>
      </p:sp>
      <p:sp>
        <p:nvSpPr>
          <p:cNvPr id="5" name="Metin kutusu 4">
            <a:extLst>
              <a:ext uri="{FF2B5EF4-FFF2-40B4-BE49-F238E27FC236}">
                <a16:creationId xmlns:a16="http://schemas.microsoft.com/office/drawing/2014/main" id="{4CEE1483-6C53-4970-B4C2-10FA9C75C286}"/>
              </a:ext>
            </a:extLst>
          </p:cNvPr>
          <p:cNvSpPr txBox="1"/>
          <p:nvPr/>
        </p:nvSpPr>
        <p:spPr>
          <a:xfrm>
            <a:off x="741680" y="5151676"/>
            <a:ext cx="5618480" cy="461665"/>
          </a:xfrm>
          <a:prstGeom prst="rect">
            <a:avLst/>
          </a:prstGeom>
          <a:noFill/>
        </p:spPr>
        <p:txBody>
          <a:bodyPr wrap="square" rtlCol="0">
            <a:spAutoFit/>
          </a:bodyPr>
          <a:lstStyle/>
          <a:p>
            <a:r>
              <a:rPr lang="tr-TR" sz="2400" b="1" dirty="0"/>
              <a:t>İKNA ETME</a:t>
            </a:r>
          </a:p>
        </p:txBody>
      </p:sp>
    </p:spTree>
    <p:extLst>
      <p:ext uri="{BB962C8B-B14F-4D97-AF65-F5344CB8AC3E}">
        <p14:creationId xmlns:p14="http://schemas.microsoft.com/office/powerpoint/2010/main" val="2603709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E6C5D13D-53CD-4E52-9B82-9025679DACC1}"/>
              </a:ext>
            </a:extLst>
          </p:cNvPr>
          <p:cNvSpPr/>
          <p:nvPr/>
        </p:nvSpPr>
        <p:spPr>
          <a:xfrm>
            <a:off x="741680" y="1416040"/>
            <a:ext cx="10231120" cy="1938992"/>
          </a:xfrm>
          <a:prstGeom prst="rect">
            <a:avLst/>
          </a:prstGeom>
        </p:spPr>
        <p:txBody>
          <a:bodyPr wrap="square">
            <a:spAutoFit/>
          </a:bodyPr>
          <a:lstStyle/>
          <a:p>
            <a:pPr algn="just"/>
            <a:r>
              <a:rPr lang="tr-TR" sz="2400" dirty="0"/>
              <a:t>Bu gün kelime hazinesi çok olan birinci olacak ve kutunun içindeki ödülün de sahibi olacak. Yarışmamız benim söyleyeceğim bir kelimeyle başlayacak. Sırasıyla herkes beş saniye içinde kelimesini söyleyecek ama bir kuralımız var her kes bir önceki kişinin söylediği kelimenin son harfiyle bir kelime </a:t>
            </a:r>
            <a:r>
              <a:rPr lang="tr-TR" sz="2400" dirty="0" err="1"/>
              <a:t>söylececek</a:t>
            </a:r>
            <a:r>
              <a:rPr lang="tr-TR" sz="2400" dirty="0"/>
              <a:t>. Aynı harf denk geldiğinde aynı kelimeyi söylemek yok. Ödülü almaya kimler hazır.</a:t>
            </a:r>
          </a:p>
        </p:txBody>
      </p:sp>
      <p:sp>
        <p:nvSpPr>
          <p:cNvPr id="4" name="Metin kutusu 3">
            <a:extLst>
              <a:ext uri="{FF2B5EF4-FFF2-40B4-BE49-F238E27FC236}">
                <a16:creationId xmlns:a16="http://schemas.microsoft.com/office/drawing/2014/main" id="{C4B108CF-7FB5-4FE3-A775-B3BD4672B707}"/>
              </a:ext>
            </a:extLst>
          </p:cNvPr>
          <p:cNvSpPr txBox="1"/>
          <p:nvPr/>
        </p:nvSpPr>
        <p:spPr>
          <a:xfrm>
            <a:off x="741680" y="4439920"/>
            <a:ext cx="5618480" cy="461665"/>
          </a:xfrm>
          <a:prstGeom prst="rect">
            <a:avLst/>
          </a:prstGeom>
          <a:noFill/>
        </p:spPr>
        <p:txBody>
          <a:bodyPr wrap="square" rtlCol="0">
            <a:spAutoFit/>
          </a:bodyPr>
          <a:lstStyle/>
          <a:p>
            <a:r>
              <a:rPr lang="tr-TR" sz="2400" b="1" dirty="0">
                <a:solidFill>
                  <a:srgbClr val="FF0000"/>
                </a:solidFill>
              </a:rPr>
              <a:t>Metnin Yazılış Amacı:</a:t>
            </a:r>
          </a:p>
        </p:txBody>
      </p:sp>
      <p:sp>
        <p:nvSpPr>
          <p:cNvPr id="5" name="Metin kutusu 4">
            <a:extLst>
              <a:ext uri="{FF2B5EF4-FFF2-40B4-BE49-F238E27FC236}">
                <a16:creationId xmlns:a16="http://schemas.microsoft.com/office/drawing/2014/main" id="{4CEE1483-6C53-4970-B4C2-10FA9C75C286}"/>
              </a:ext>
            </a:extLst>
          </p:cNvPr>
          <p:cNvSpPr txBox="1"/>
          <p:nvPr/>
        </p:nvSpPr>
        <p:spPr>
          <a:xfrm>
            <a:off x="741680" y="5151676"/>
            <a:ext cx="5618480" cy="461665"/>
          </a:xfrm>
          <a:prstGeom prst="rect">
            <a:avLst/>
          </a:prstGeom>
          <a:noFill/>
        </p:spPr>
        <p:txBody>
          <a:bodyPr wrap="square" rtlCol="0">
            <a:spAutoFit/>
          </a:bodyPr>
          <a:lstStyle/>
          <a:p>
            <a:r>
              <a:rPr lang="tr-TR" sz="2400" b="1" dirty="0"/>
              <a:t>EĞLENDİRME</a:t>
            </a:r>
          </a:p>
        </p:txBody>
      </p:sp>
    </p:spTree>
    <p:extLst>
      <p:ext uri="{BB962C8B-B14F-4D97-AF65-F5344CB8AC3E}">
        <p14:creationId xmlns:p14="http://schemas.microsoft.com/office/powerpoint/2010/main" val="266547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E6C5D13D-53CD-4E52-9B82-9025679DACC1}"/>
              </a:ext>
            </a:extLst>
          </p:cNvPr>
          <p:cNvSpPr/>
          <p:nvPr/>
        </p:nvSpPr>
        <p:spPr>
          <a:xfrm>
            <a:off x="741680" y="1416040"/>
            <a:ext cx="10231120" cy="1569660"/>
          </a:xfrm>
          <a:prstGeom prst="rect">
            <a:avLst/>
          </a:prstGeom>
        </p:spPr>
        <p:txBody>
          <a:bodyPr wrap="square">
            <a:spAutoFit/>
          </a:bodyPr>
          <a:lstStyle/>
          <a:p>
            <a:pPr algn="just"/>
            <a:r>
              <a:rPr lang="tr-TR" sz="2400" dirty="0"/>
              <a:t>Dünyadaki böcek türlerinin sayısı her geçen yıl azalıyor. Bu azalmaya zirai endüstri, doğal ortamların yok edilmesi, böcek ilacı kullanımı ve iklim değişikliği neden olmaktadır. Araştırmacılar Önümüzdeki 30-40 yıl içinde gıda üretme yöntemleri değiştirilmezse böceklerin yok olacağını vurguluyor.</a:t>
            </a:r>
          </a:p>
        </p:txBody>
      </p:sp>
      <p:sp>
        <p:nvSpPr>
          <p:cNvPr id="4" name="Metin kutusu 3">
            <a:extLst>
              <a:ext uri="{FF2B5EF4-FFF2-40B4-BE49-F238E27FC236}">
                <a16:creationId xmlns:a16="http://schemas.microsoft.com/office/drawing/2014/main" id="{C4B108CF-7FB5-4FE3-A775-B3BD4672B707}"/>
              </a:ext>
            </a:extLst>
          </p:cNvPr>
          <p:cNvSpPr txBox="1"/>
          <p:nvPr/>
        </p:nvSpPr>
        <p:spPr>
          <a:xfrm>
            <a:off x="741680" y="4439920"/>
            <a:ext cx="5618480" cy="461665"/>
          </a:xfrm>
          <a:prstGeom prst="rect">
            <a:avLst/>
          </a:prstGeom>
          <a:noFill/>
        </p:spPr>
        <p:txBody>
          <a:bodyPr wrap="square" rtlCol="0">
            <a:spAutoFit/>
          </a:bodyPr>
          <a:lstStyle/>
          <a:p>
            <a:r>
              <a:rPr lang="tr-TR" sz="2400" b="1" dirty="0">
                <a:solidFill>
                  <a:srgbClr val="FF0000"/>
                </a:solidFill>
              </a:rPr>
              <a:t>Metnin Yazılış Amacı:</a:t>
            </a:r>
          </a:p>
        </p:txBody>
      </p:sp>
      <p:sp>
        <p:nvSpPr>
          <p:cNvPr id="5" name="Metin kutusu 4">
            <a:extLst>
              <a:ext uri="{FF2B5EF4-FFF2-40B4-BE49-F238E27FC236}">
                <a16:creationId xmlns:a16="http://schemas.microsoft.com/office/drawing/2014/main" id="{4CEE1483-6C53-4970-B4C2-10FA9C75C286}"/>
              </a:ext>
            </a:extLst>
          </p:cNvPr>
          <p:cNvSpPr txBox="1"/>
          <p:nvPr/>
        </p:nvSpPr>
        <p:spPr>
          <a:xfrm>
            <a:off x="741680" y="5151676"/>
            <a:ext cx="5618480" cy="461665"/>
          </a:xfrm>
          <a:prstGeom prst="rect">
            <a:avLst/>
          </a:prstGeom>
          <a:noFill/>
        </p:spPr>
        <p:txBody>
          <a:bodyPr wrap="square" rtlCol="0">
            <a:spAutoFit/>
          </a:bodyPr>
          <a:lstStyle/>
          <a:p>
            <a:r>
              <a:rPr lang="tr-TR" sz="2400" b="1" dirty="0"/>
              <a:t>BİLGİ AKTARMA</a:t>
            </a:r>
          </a:p>
        </p:txBody>
      </p:sp>
    </p:spTree>
    <p:extLst>
      <p:ext uri="{BB962C8B-B14F-4D97-AF65-F5344CB8AC3E}">
        <p14:creationId xmlns:p14="http://schemas.microsoft.com/office/powerpoint/2010/main" val="306405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E6C5D13D-53CD-4E52-9B82-9025679DACC1}"/>
              </a:ext>
            </a:extLst>
          </p:cNvPr>
          <p:cNvSpPr/>
          <p:nvPr/>
        </p:nvSpPr>
        <p:spPr>
          <a:xfrm>
            <a:off x="741680" y="1416040"/>
            <a:ext cx="10231120" cy="1938992"/>
          </a:xfrm>
          <a:prstGeom prst="rect">
            <a:avLst/>
          </a:prstGeom>
        </p:spPr>
        <p:txBody>
          <a:bodyPr wrap="square">
            <a:spAutoFit/>
          </a:bodyPr>
          <a:lstStyle/>
          <a:p>
            <a:pPr algn="just"/>
            <a:r>
              <a:rPr lang="tr-TR" sz="2400" dirty="0"/>
              <a:t>Kahve. Anadolu'nun dillere destan konukseverliğinin en önemli göstergelerinden bindir. Anadolu'da sizi acı bir kahve içmeye çağıran kişiye "Neden acı kahve?* diyemezsiniz. Bu acılıkta, yıllar yılı sürecek bir tatlılık, yakın bir dostluk vardır. Bu yüzden “Bir fincan kahvenin kırk yıl hatırı vardır." sözü Anadolu'nun her yerinde, her zaman söylenir durur.</a:t>
            </a:r>
          </a:p>
        </p:txBody>
      </p:sp>
      <p:sp>
        <p:nvSpPr>
          <p:cNvPr id="4" name="Metin kutusu 3">
            <a:extLst>
              <a:ext uri="{FF2B5EF4-FFF2-40B4-BE49-F238E27FC236}">
                <a16:creationId xmlns:a16="http://schemas.microsoft.com/office/drawing/2014/main" id="{C4B108CF-7FB5-4FE3-A775-B3BD4672B707}"/>
              </a:ext>
            </a:extLst>
          </p:cNvPr>
          <p:cNvSpPr txBox="1"/>
          <p:nvPr/>
        </p:nvSpPr>
        <p:spPr>
          <a:xfrm>
            <a:off x="741680" y="4439920"/>
            <a:ext cx="5618480" cy="461665"/>
          </a:xfrm>
          <a:prstGeom prst="rect">
            <a:avLst/>
          </a:prstGeom>
          <a:noFill/>
        </p:spPr>
        <p:txBody>
          <a:bodyPr wrap="square" rtlCol="0">
            <a:spAutoFit/>
          </a:bodyPr>
          <a:lstStyle/>
          <a:p>
            <a:r>
              <a:rPr lang="tr-TR" sz="2400" b="1" dirty="0">
                <a:solidFill>
                  <a:srgbClr val="FF0000"/>
                </a:solidFill>
              </a:rPr>
              <a:t>Metnin Yazılış Amacı:</a:t>
            </a:r>
          </a:p>
        </p:txBody>
      </p:sp>
      <p:sp>
        <p:nvSpPr>
          <p:cNvPr id="5" name="Metin kutusu 4">
            <a:extLst>
              <a:ext uri="{FF2B5EF4-FFF2-40B4-BE49-F238E27FC236}">
                <a16:creationId xmlns:a16="http://schemas.microsoft.com/office/drawing/2014/main" id="{4CEE1483-6C53-4970-B4C2-10FA9C75C286}"/>
              </a:ext>
            </a:extLst>
          </p:cNvPr>
          <p:cNvSpPr txBox="1"/>
          <p:nvPr/>
        </p:nvSpPr>
        <p:spPr>
          <a:xfrm>
            <a:off x="741680" y="5151676"/>
            <a:ext cx="5618480" cy="461665"/>
          </a:xfrm>
          <a:prstGeom prst="rect">
            <a:avLst/>
          </a:prstGeom>
          <a:noFill/>
        </p:spPr>
        <p:txBody>
          <a:bodyPr wrap="square" rtlCol="0">
            <a:spAutoFit/>
          </a:bodyPr>
          <a:lstStyle/>
          <a:p>
            <a:r>
              <a:rPr lang="tr-TR" sz="2400" b="1" dirty="0"/>
              <a:t>KÜLTÜR AKTARMA</a:t>
            </a:r>
          </a:p>
        </p:txBody>
      </p:sp>
    </p:spTree>
    <p:extLst>
      <p:ext uri="{BB962C8B-B14F-4D97-AF65-F5344CB8AC3E}">
        <p14:creationId xmlns:p14="http://schemas.microsoft.com/office/powerpoint/2010/main" val="2163462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E6C5D13D-53CD-4E52-9B82-9025679DACC1}"/>
              </a:ext>
            </a:extLst>
          </p:cNvPr>
          <p:cNvSpPr/>
          <p:nvPr/>
        </p:nvSpPr>
        <p:spPr>
          <a:xfrm>
            <a:off x="741680" y="1416040"/>
            <a:ext cx="10231120" cy="1938992"/>
          </a:xfrm>
          <a:prstGeom prst="rect">
            <a:avLst/>
          </a:prstGeom>
        </p:spPr>
        <p:txBody>
          <a:bodyPr wrap="square">
            <a:spAutoFit/>
          </a:bodyPr>
          <a:lstStyle/>
          <a:p>
            <a:pPr algn="just"/>
            <a:r>
              <a:rPr lang="tr-TR" sz="2400" dirty="0"/>
              <a:t>Buğday unu tüketimi ile obezite arasında doğrudan bağlantı kurulamıyor. Dünya Sağlık örgütü nün açıklamalarına göre Fransa'da kişi başına düşen buğday tüketimi Amerika'dakinden %50 fazla olmasına rağmen obezite oranı Amerika'dan çok daha düşük. İtalya'da ise Amerika'dakinin iki katı buğday tüketilmesine rağmen obezite oranı Amerika'dakinin dörtte biri oranında. </a:t>
            </a:r>
          </a:p>
        </p:txBody>
      </p:sp>
      <p:sp>
        <p:nvSpPr>
          <p:cNvPr id="4" name="Metin kutusu 3">
            <a:extLst>
              <a:ext uri="{FF2B5EF4-FFF2-40B4-BE49-F238E27FC236}">
                <a16:creationId xmlns:a16="http://schemas.microsoft.com/office/drawing/2014/main" id="{C4B108CF-7FB5-4FE3-A775-B3BD4672B707}"/>
              </a:ext>
            </a:extLst>
          </p:cNvPr>
          <p:cNvSpPr txBox="1"/>
          <p:nvPr/>
        </p:nvSpPr>
        <p:spPr>
          <a:xfrm>
            <a:off x="741680" y="4439920"/>
            <a:ext cx="5618480" cy="461665"/>
          </a:xfrm>
          <a:prstGeom prst="rect">
            <a:avLst/>
          </a:prstGeom>
          <a:noFill/>
        </p:spPr>
        <p:txBody>
          <a:bodyPr wrap="square" rtlCol="0">
            <a:spAutoFit/>
          </a:bodyPr>
          <a:lstStyle/>
          <a:p>
            <a:r>
              <a:rPr lang="tr-TR" sz="2400" b="1" dirty="0">
                <a:solidFill>
                  <a:srgbClr val="FF0000"/>
                </a:solidFill>
              </a:rPr>
              <a:t>Metnin Yazılış Amacı:</a:t>
            </a:r>
          </a:p>
        </p:txBody>
      </p:sp>
      <p:sp>
        <p:nvSpPr>
          <p:cNvPr id="5" name="Metin kutusu 4">
            <a:extLst>
              <a:ext uri="{FF2B5EF4-FFF2-40B4-BE49-F238E27FC236}">
                <a16:creationId xmlns:a16="http://schemas.microsoft.com/office/drawing/2014/main" id="{4CEE1483-6C53-4970-B4C2-10FA9C75C286}"/>
              </a:ext>
            </a:extLst>
          </p:cNvPr>
          <p:cNvSpPr txBox="1"/>
          <p:nvPr/>
        </p:nvSpPr>
        <p:spPr>
          <a:xfrm>
            <a:off x="741680" y="5151676"/>
            <a:ext cx="5618480" cy="461665"/>
          </a:xfrm>
          <a:prstGeom prst="rect">
            <a:avLst/>
          </a:prstGeom>
          <a:noFill/>
        </p:spPr>
        <p:txBody>
          <a:bodyPr wrap="square" rtlCol="0">
            <a:spAutoFit/>
          </a:bodyPr>
          <a:lstStyle/>
          <a:p>
            <a:r>
              <a:rPr lang="tr-TR" sz="2400" b="1" dirty="0"/>
              <a:t>İKNA ETME</a:t>
            </a:r>
          </a:p>
        </p:txBody>
      </p:sp>
    </p:spTree>
    <p:extLst>
      <p:ext uri="{BB962C8B-B14F-4D97-AF65-F5344CB8AC3E}">
        <p14:creationId xmlns:p14="http://schemas.microsoft.com/office/powerpoint/2010/main" val="1071486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E6C5D13D-53CD-4E52-9B82-9025679DACC1}"/>
              </a:ext>
            </a:extLst>
          </p:cNvPr>
          <p:cNvSpPr/>
          <p:nvPr/>
        </p:nvSpPr>
        <p:spPr>
          <a:xfrm>
            <a:off x="741680" y="1244659"/>
            <a:ext cx="10231120" cy="2308324"/>
          </a:xfrm>
          <a:prstGeom prst="rect">
            <a:avLst/>
          </a:prstGeom>
        </p:spPr>
        <p:txBody>
          <a:bodyPr wrap="square">
            <a:spAutoFit/>
          </a:bodyPr>
          <a:lstStyle/>
          <a:p>
            <a:pPr algn="just"/>
            <a:r>
              <a:rPr lang="tr-TR" sz="2400" dirty="0"/>
              <a:t>Derviş </a:t>
            </a:r>
            <a:r>
              <a:rPr lang="tr-TR" sz="2400" dirty="0" err="1"/>
              <a:t>Mehmed</a:t>
            </a:r>
            <a:r>
              <a:rPr lang="tr-TR" sz="2400" dirty="0"/>
              <a:t> </a:t>
            </a:r>
            <a:r>
              <a:rPr lang="tr-TR" sz="2400" dirty="0" err="1"/>
              <a:t>Zillî</a:t>
            </a:r>
            <a:r>
              <a:rPr lang="tr-TR" sz="2400" dirty="0"/>
              <a:t> veya bilinen adıyla </a:t>
            </a:r>
            <a:r>
              <a:rPr lang="tr-TR" sz="2400" dirty="0" err="1"/>
              <a:t>Evliyâ</a:t>
            </a:r>
            <a:r>
              <a:rPr lang="tr-TR" sz="2400" dirty="0"/>
              <a:t> Çelebi, 17. yüzyılın önde gelen gezginlerinden ve az sayıdaki 17. yüzyıl nesir yazarlarındandır. Elli yılı aşkın süreyle Avrupa, Batı Asya ve Mısır topraklarını gezmiş, gördüklerini de Seyahatname adlı 10 ciltlik eserinde toplamıştır. Bu eser günümüz tarihçi ve edebiyatçılarını en önemli kaynaklarından biri olmuştur. Evliya Çelebi’nin eserinden dönemin yaşayış, ekonomi, kültür ve siyaseti öğrenilebiliyor.</a:t>
            </a:r>
          </a:p>
        </p:txBody>
      </p:sp>
      <p:sp>
        <p:nvSpPr>
          <p:cNvPr id="4" name="Metin kutusu 3">
            <a:extLst>
              <a:ext uri="{FF2B5EF4-FFF2-40B4-BE49-F238E27FC236}">
                <a16:creationId xmlns:a16="http://schemas.microsoft.com/office/drawing/2014/main" id="{C4B108CF-7FB5-4FE3-A775-B3BD4672B707}"/>
              </a:ext>
            </a:extLst>
          </p:cNvPr>
          <p:cNvSpPr txBox="1"/>
          <p:nvPr/>
        </p:nvSpPr>
        <p:spPr>
          <a:xfrm>
            <a:off x="741680" y="4439920"/>
            <a:ext cx="5618480" cy="461665"/>
          </a:xfrm>
          <a:prstGeom prst="rect">
            <a:avLst/>
          </a:prstGeom>
          <a:noFill/>
        </p:spPr>
        <p:txBody>
          <a:bodyPr wrap="square" rtlCol="0">
            <a:spAutoFit/>
          </a:bodyPr>
          <a:lstStyle/>
          <a:p>
            <a:r>
              <a:rPr lang="tr-TR" sz="2400" b="1" dirty="0">
                <a:solidFill>
                  <a:srgbClr val="FF0000"/>
                </a:solidFill>
              </a:rPr>
              <a:t>Metnin Yazılış Amacı:</a:t>
            </a:r>
          </a:p>
        </p:txBody>
      </p:sp>
      <p:sp>
        <p:nvSpPr>
          <p:cNvPr id="5" name="Metin kutusu 4">
            <a:extLst>
              <a:ext uri="{FF2B5EF4-FFF2-40B4-BE49-F238E27FC236}">
                <a16:creationId xmlns:a16="http://schemas.microsoft.com/office/drawing/2014/main" id="{4CEE1483-6C53-4970-B4C2-10FA9C75C286}"/>
              </a:ext>
            </a:extLst>
          </p:cNvPr>
          <p:cNvSpPr txBox="1"/>
          <p:nvPr/>
        </p:nvSpPr>
        <p:spPr>
          <a:xfrm>
            <a:off x="741680" y="5151676"/>
            <a:ext cx="5618480" cy="461665"/>
          </a:xfrm>
          <a:prstGeom prst="rect">
            <a:avLst/>
          </a:prstGeom>
          <a:noFill/>
        </p:spPr>
        <p:txBody>
          <a:bodyPr wrap="square" rtlCol="0">
            <a:spAutoFit/>
          </a:bodyPr>
          <a:lstStyle/>
          <a:p>
            <a:r>
              <a:rPr lang="tr-TR" sz="2400" b="1" dirty="0"/>
              <a:t>KÜLTÜR AKTARMA</a:t>
            </a:r>
          </a:p>
        </p:txBody>
      </p:sp>
    </p:spTree>
    <p:extLst>
      <p:ext uri="{BB962C8B-B14F-4D97-AF65-F5344CB8AC3E}">
        <p14:creationId xmlns:p14="http://schemas.microsoft.com/office/powerpoint/2010/main" val="3761450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TotalTime>
  <Words>922</Words>
  <Application>Microsoft Office PowerPoint</Application>
  <PresentationFormat>Geniş ekran</PresentationFormat>
  <Paragraphs>53</Paragraphs>
  <Slides>17</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17</vt:i4>
      </vt:variant>
    </vt:vector>
  </HeadingPairs>
  <TitlesOfParts>
    <vt:vector size="22" baseType="lpstr">
      <vt:lpstr>Androgyne</vt:lpstr>
      <vt:lpstr>Arial</vt:lpstr>
      <vt:lpstr>Calibri</vt:lpstr>
      <vt:lpstr>Calibri Light</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MUSTAFA KAFA</dc:creator>
  <cp:lastModifiedBy>MUSTAFA KAFA</cp:lastModifiedBy>
  <cp:revision>8</cp:revision>
  <dcterms:created xsi:type="dcterms:W3CDTF">2022-12-04T17:34:02Z</dcterms:created>
  <dcterms:modified xsi:type="dcterms:W3CDTF">2022-12-04T19:10:43Z</dcterms:modified>
</cp:coreProperties>
</file>