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7" r:id="rId3"/>
    <p:sldId id="259" r:id="rId4"/>
    <p:sldId id="260" r:id="rId5"/>
    <p:sldId id="262" r:id="rId6"/>
    <p:sldId id="263" r:id="rId7"/>
    <p:sldId id="272" r:id="rId8"/>
    <p:sldId id="265" r:id="rId9"/>
    <p:sldId id="266" r:id="rId10"/>
    <p:sldId id="268" r:id="rId11"/>
    <p:sldId id="267" r:id="rId1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9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766D77-B220-4FE9-B7A3-39632A9394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CC97187-A3A9-4C8F-98C0-F878A33F7D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530751B-90E4-48D5-B94D-FAD332259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6E2C-3539-4914-920A-574347497841}" type="datetimeFigureOut">
              <a:rPr lang="tr-TR" smtClean="0"/>
              <a:t>19.03.2022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CD6EB9B-312C-48C9-BC12-B31705141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59BBD48-1FE5-435B-8774-5BA2BB856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BBB6-BB1C-4203-B01E-AB14F09F0E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5170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8881AB-18AB-4AAA-BA2B-1B9CCE0BC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ABF8518-DD81-4790-88DE-B6F88022F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AD60A4A-3E0F-48D8-9E0B-3B2C28BEE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6E2C-3539-4914-920A-574347497841}" type="datetimeFigureOut">
              <a:rPr lang="tr-TR" smtClean="0"/>
              <a:t>19.03.2022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F30B6CE-9D75-4B92-B381-2737645B7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E8C77B8-57F7-426C-8A00-A99FC5C51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BBB6-BB1C-4203-B01E-AB14F09F0E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0701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A3D17C0-4E74-419C-BC2F-A4C3317E4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EB7A18F-66C1-4C81-A9FD-1484001CB1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6BC39EB-0C64-462E-80D1-17E65D813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6E2C-3539-4914-920A-574347497841}" type="datetimeFigureOut">
              <a:rPr lang="tr-TR" smtClean="0"/>
              <a:t>19.03.2022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2287F41-80CC-4CB9-8FD9-5940ED87A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32AFAA9-CD99-45AF-B8D6-E3903E6BE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BBB6-BB1C-4203-B01E-AB14F09F0E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746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81E581F-F425-4CD9-9D95-012B7E5DD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EFAD047-6BA7-4209-AB1A-686344ADC3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56597B1-8DAC-4CC9-B480-F1A7C0C318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C1AA75D-B640-4781-9EC6-FF0368054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6E2C-3539-4914-920A-574347497841}" type="datetimeFigureOut">
              <a:rPr lang="tr-TR" smtClean="0"/>
              <a:t>19.03.2022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A0F76B4-2ACF-4B08-9127-B0A25D311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55532FF-4201-401B-B5B7-49DA37688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BBB6-BB1C-4203-B01E-AB14F09F0E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743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44158E2-D924-4E1A-990F-BCE0334A2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C9069B0-1A68-4DEA-BCC6-31C214D7F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5C90BAE-385D-49A6-8D22-E322ABD6AB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7580D1B1-11B4-439F-BE56-CEC77263E8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30B7D18-5E98-48E1-8785-0523A1497B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72123E4-1768-43A1-8403-A2951F6A8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6E2C-3539-4914-920A-574347497841}" type="datetimeFigureOut">
              <a:rPr lang="tr-TR" smtClean="0"/>
              <a:t>19.03.2022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131DB53-FFF7-44CC-A44F-395DAAEAD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944EF0BF-E7DB-42F9-A08A-E118BDF6A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BBB6-BB1C-4203-B01E-AB14F09F0E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2244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ACAD33B-EC51-4D10-85C2-C833908F6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FEE7F41-9945-4BB2-8277-5DC1C5E9A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6E2C-3539-4914-920A-574347497841}" type="datetimeFigureOut">
              <a:rPr lang="tr-TR" smtClean="0"/>
              <a:t>19.03.2022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A1ECA70-6FDD-4C25-ADBE-426330954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E379E77-C995-4777-A678-85B94A913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BBB6-BB1C-4203-B01E-AB14F09F0E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72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1F0B221-3BFC-465A-95CD-9C15EDDAC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6E2C-3539-4914-920A-574347497841}" type="datetimeFigureOut">
              <a:rPr lang="tr-TR" smtClean="0"/>
              <a:t>19.03.2022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F10C91E0-9261-475C-8221-F9231DEF1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15DB77F-26A8-4821-BBBA-380E0AD45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BBB6-BB1C-4203-B01E-AB14F09F0E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8325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557EA0-1368-4E43-991C-9E3268573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05FF52-7453-43A0-AC7C-B976321B8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26A5851-F82A-4FB4-9A5A-618E916E7F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7BA4063-7E5D-47E5-AD5C-767E05E95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6E2C-3539-4914-920A-574347497841}" type="datetimeFigureOut">
              <a:rPr lang="tr-TR" smtClean="0"/>
              <a:t>19.03.2022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D61A717-6D74-42CA-9042-A58B85CBC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2981B5-D9A2-4433-B3E1-C9B7736F9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BBB6-BB1C-4203-B01E-AB14F09F0E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025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DDF6DC0-40DB-49E3-A34D-46AE5D33B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024F7EDE-3B61-402D-A7B1-16552AAE71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1FC62BCB-B7DE-41EC-B7E1-29BF4FE7B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7A29B53-8888-4067-83CE-8A3236D75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6E2C-3539-4914-920A-574347497841}" type="datetimeFigureOut">
              <a:rPr lang="tr-TR" smtClean="0"/>
              <a:t>19.03.2022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45E36D4-D750-49AB-9B44-60C725E87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937B1D0-BCBD-40B5-95E5-9A809C72A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BBB6-BB1C-4203-B01E-AB14F09F0E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7576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D76568-3A4F-4BAC-BF4C-972FEC36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DA5A876-DE62-4183-A8AE-CC55D76716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5E1A0C5-7821-4523-84B6-5FA59E322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6E2C-3539-4914-920A-574347497841}" type="datetimeFigureOut">
              <a:rPr lang="tr-TR" smtClean="0"/>
              <a:t>19.03.2022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B66B50D-F6B0-4C0A-A4D0-2BF7E00FC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D4841F9-D852-480A-944E-3B435D0A5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BBB6-BB1C-4203-B01E-AB14F09F0E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6647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027C5732-8A21-4D0A-A6E5-DD07583F4F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907E5C2-FEFB-4300-A0AF-81C07EA9E6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2E0A88D-7671-4AC7-ABEB-837933F44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6E2C-3539-4914-920A-574347497841}" type="datetimeFigureOut">
              <a:rPr lang="tr-TR" smtClean="0"/>
              <a:t>19.03.2022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5AC686E-CFF7-43AD-B3F7-E4D33E92B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E41FA50-B376-4186-BF9A-929236902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BBB6-BB1C-4203-B01E-AB14F09F0E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9683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C2C1AB6F-D1B4-430B-BBB6-27B746EDF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2FA88BE-56C9-4507-9CA5-2823F25270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3255633-3630-43A1-B142-CDCB1AEC11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36E2C-3539-4914-920A-574347497841}" type="datetimeFigureOut">
              <a:rPr lang="tr-TR" smtClean="0"/>
              <a:t>19.03.2022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B3653DD-197A-4CE5-80B7-2F0AB00ACB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DFA64FF-F1B4-41C5-B880-3D88CBE50B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2BBB6-BB1C-4203-B01E-AB14F09F0E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381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0E6AF3C8-3140-4D62-A5D3-966E9CA1396A}"/>
              </a:ext>
            </a:extLst>
          </p:cNvPr>
          <p:cNvSpPr txBox="1"/>
          <p:nvPr/>
        </p:nvSpPr>
        <p:spPr>
          <a:xfrm>
            <a:off x="2191407" y="1986455"/>
            <a:ext cx="672754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         10. SINIF COĞRAFYA</a:t>
            </a:r>
          </a:p>
          <a:p>
            <a:r>
              <a:rPr lang="tr-TR" sz="4000" b="1" dirty="0">
                <a:solidFill>
                  <a:srgbClr val="FF0000"/>
                </a:solidFill>
              </a:rPr>
              <a:t>2. DÖNEM 1. YAZILI ÇALIŞMASI</a:t>
            </a:r>
          </a:p>
        </p:txBody>
      </p:sp>
      <p:pic>
        <p:nvPicPr>
          <p:cNvPr id="3" name="Ekran Kaydı 2">
            <a:hlinkClick r:id="" action="ppaction://media"/>
            <a:extLst>
              <a:ext uri="{FF2B5EF4-FFF2-40B4-BE49-F238E27FC236}">
                <a16:creationId xmlns:a16="http://schemas.microsoft.com/office/drawing/2014/main" id="{5C915183-DF95-4FFB-BD5F-86B7280148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73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DB3B0C9D-27C6-47F9-B130-0A334FF4A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408" y="1363800"/>
            <a:ext cx="6726202" cy="3555041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89F0B08C-FAAB-4DA3-8326-BBECA1EC0B29}"/>
              </a:ext>
            </a:extLst>
          </p:cNvPr>
          <p:cNvSpPr txBox="1"/>
          <p:nvPr/>
        </p:nvSpPr>
        <p:spPr>
          <a:xfrm>
            <a:off x="721711" y="892941"/>
            <a:ext cx="9510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Aşağıdaki haritada numaralandırılarak gösterilen deniz, göl, akarsu ve körfezlerin isimlerini yazınız.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2FA6F150-2390-48A3-A2D5-0C6C1374A24C}"/>
              </a:ext>
            </a:extLst>
          </p:cNvPr>
          <p:cNvSpPr txBox="1"/>
          <p:nvPr/>
        </p:nvSpPr>
        <p:spPr>
          <a:xfrm>
            <a:off x="4542012" y="2721741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28DD320-A17E-4D52-96C9-5C839D9C4612}"/>
              </a:ext>
            </a:extLst>
          </p:cNvPr>
          <p:cNvSpPr txBox="1"/>
          <p:nvPr/>
        </p:nvSpPr>
        <p:spPr>
          <a:xfrm>
            <a:off x="4872212" y="2209311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A59DBA07-6109-450A-B0F4-310FEBF60B19}"/>
              </a:ext>
            </a:extLst>
          </p:cNvPr>
          <p:cNvSpPr txBox="1"/>
          <p:nvPr/>
        </p:nvSpPr>
        <p:spPr>
          <a:xfrm>
            <a:off x="4142302" y="1850771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E34016C6-79D5-430B-B10B-36BE5725A4F8}"/>
              </a:ext>
            </a:extLst>
          </p:cNvPr>
          <p:cNvSpPr txBox="1"/>
          <p:nvPr/>
        </p:nvSpPr>
        <p:spPr>
          <a:xfrm>
            <a:off x="4945592" y="261301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400" dirty="0">
                <a:solidFill>
                  <a:srgbClr val="FF0000"/>
                </a:solidFill>
                <a:latin typeface="Calibri" panose="020F0502020204030204"/>
              </a:rPr>
              <a:t>5</a:t>
            </a: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212D082C-72CE-4ABA-8ED3-ABFF513B072C}"/>
              </a:ext>
            </a:extLst>
          </p:cNvPr>
          <p:cNvSpPr txBox="1"/>
          <p:nvPr/>
        </p:nvSpPr>
        <p:spPr>
          <a:xfrm>
            <a:off x="4038100" y="239765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400" dirty="0">
                <a:solidFill>
                  <a:srgbClr val="FF0000"/>
                </a:solidFill>
                <a:latin typeface="Calibri" panose="020F0502020204030204"/>
              </a:rPr>
              <a:t>4</a:t>
            </a: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1DDC1333-BFE7-4C3D-A0F8-8DF69CD4E23D}"/>
              </a:ext>
            </a:extLst>
          </p:cNvPr>
          <p:cNvSpPr txBox="1"/>
          <p:nvPr/>
        </p:nvSpPr>
        <p:spPr>
          <a:xfrm>
            <a:off x="7791117" y="1474237"/>
            <a:ext cx="1811714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1-…………………………..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2-…………………………..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3-……………………………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4-……………………………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5-…………………………..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6-……………………………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7-………………………………</a:t>
            </a:r>
          </a:p>
        </p:txBody>
      </p:sp>
      <p:sp>
        <p:nvSpPr>
          <p:cNvPr id="2" name="Serbest Form: Şekil 1">
            <a:extLst>
              <a:ext uri="{FF2B5EF4-FFF2-40B4-BE49-F238E27FC236}">
                <a16:creationId xmlns:a16="http://schemas.microsoft.com/office/drawing/2014/main" id="{D9BE60E1-C3E3-42E7-88A2-6A7820309F44}"/>
              </a:ext>
            </a:extLst>
          </p:cNvPr>
          <p:cNvSpPr/>
          <p:nvPr/>
        </p:nvSpPr>
        <p:spPr>
          <a:xfrm>
            <a:off x="4411980" y="2636520"/>
            <a:ext cx="137160" cy="617220"/>
          </a:xfrm>
          <a:custGeom>
            <a:avLst/>
            <a:gdLst>
              <a:gd name="connsiteX0" fmla="*/ 137160 w 137160"/>
              <a:gd name="connsiteY0" fmla="*/ 617220 h 617220"/>
              <a:gd name="connsiteX1" fmla="*/ 99060 w 137160"/>
              <a:gd name="connsiteY1" fmla="*/ 548640 h 617220"/>
              <a:gd name="connsiteX2" fmla="*/ 68580 w 137160"/>
              <a:gd name="connsiteY2" fmla="*/ 449580 h 617220"/>
              <a:gd name="connsiteX3" fmla="*/ 30480 w 137160"/>
              <a:gd name="connsiteY3" fmla="*/ 251460 h 617220"/>
              <a:gd name="connsiteX4" fmla="*/ 7620 w 137160"/>
              <a:gd name="connsiteY4" fmla="*/ 137160 h 617220"/>
              <a:gd name="connsiteX5" fmla="*/ 0 w 137160"/>
              <a:gd name="connsiteY5" fmla="*/ 0 h 617220"/>
              <a:gd name="connsiteX6" fmla="*/ 0 w 137160"/>
              <a:gd name="connsiteY6" fmla="*/ 0 h 617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" h="617220">
                <a:moveTo>
                  <a:pt x="137160" y="617220"/>
                </a:moveTo>
                <a:cubicBezTo>
                  <a:pt x="123825" y="596900"/>
                  <a:pt x="110490" y="576580"/>
                  <a:pt x="99060" y="548640"/>
                </a:cubicBezTo>
                <a:cubicBezTo>
                  <a:pt x="87630" y="520700"/>
                  <a:pt x="80010" y="499110"/>
                  <a:pt x="68580" y="449580"/>
                </a:cubicBezTo>
                <a:cubicBezTo>
                  <a:pt x="57150" y="400050"/>
                  <a:pt x="40640" y="303530"/>
                  <a:pt x="30480" y="251460"/>
                </a:cubicBezTo>
                <a:cubicBezTo>
                  <a:pt x="20320" y="199390"/>
                  <a:pt x="12700" y="179070"/>
                  <a:pt x="7620" y="137160"/>
                </a:cubicBezTo>
                <a:cubicBezTo>
                  <a:pt x="2540" y="95250"/>
                  <a:pt x="0" y="0"/>
                  <a:pt x="0" y="0"/>
                </a:cubicBez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4" name="Düz Ok Bağlayıcısı 3">
            <a:extLst>
              <a:ext uri="{FF2B5EF4-FFF2-40B4-BE49-F238E27FC236}">
                <a16:creationId xmlns:a16="http://schemas.microsoft.com/office/drawing/2014/main" id="{86590DF1-18C9-4653-926D-9AFCEAA39CE8}"/>
              </a:ext>
            </a:extLst>
          </p:cNvPr>
          <p:cNvCxnSpPr>
            <a:stCxn id="2" idx="2"/>
            <a:endCxn id="2" idx="3"/>
          </p:cNvCxnSpPr>
          <p:nvPr/>
        </p:nvCxnSpPr>
        <p:spPr>
          <a:xfrm flipH="1" flipV="1">
            <a:off x="4442460" y="2887980"/>
            <a:ext cx="38100" cy="198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rbest Form: Şekil 4">
            <a:extLst>
              <a:ext uri="{FF2B5EF4-FFF2-40B4-BE49-F238E27FC236}">
                <a16:creationId xmlns:a16="http://schemas.microsoft.com/office/drawing/2014/main" id="{C1BE18E1-1D99-419B-9771-251FD3E91C53}"/>
              </a:ext>
            </a:extLst>
          </p:cNvPr>
          <p:cNvSpPr/>
          <p:nvPr/>
        </p:nvSpPr>
        <p:spPr>
          <a:xfrm>
            <a:off x="2567940" y="3482340"/>
            <a:ext cx="190500" cy="243840"/>
          </a:xfrm>
          <a:custGeom>
            <a:avLst/>
            <a:gdLst>
              <a:gd name="connsiteX0" fmla="*/ 0 w 190500"/>
              <a:gd name="connsiteY0" fmla="*/ 243840 h 243840"/>
              <a:gd name="connsiteX1" fmla="*/ 30480 w 190500"/>
              <a:gd name="connsiteY1" fmla="*/ 167640 h 243840"/>
              <a:gd name="connsiteX2" fmla="*/ 76200 w 190500"/>
              <a:gd name="connsiteY2" fmla="*/ 137160 h 243840"/>
              <a:gd name="connsiteX3" fmla="*/ 106680 w 190500"/>
              <a:gd name="connsiteY3" fmla="*/ 106680 h 243840"/>
              <a:gd name="connsiteX4" fmla="*/ 144780 w 190500"/>
              <a:gd name="connsiteY4" fmla="*/ 38100 h 243840"/>
              <a:gd name="connsiteX5" fmla="*/ 190500 w 190500"/>
              <a:gd name="connsiteY5" fmla="*/ 0 h 243840"/>
              <a:gd name="connsiteX6" fmla="*/ 190500 w 190500"/>
              <a:gd name="connsiteY6" fmla="*/ 0 h 24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0" h="243840">
                <a:moveTo>
                  <a:pt x="0" y="243840"/>
                </a:moveTo>
                <a:cubicBezTo>
                  <a:pt x="8890" y="214630"/>
                  <a:pt x="17780" y="185420"/>
                  <a:pt x="30480" y="167640"/>
                </a:cubicBezTo>
                <a:cubicBezTo>
                  <a:pt x="43180" y="149860"/>
                  <a:pt x="63500" y="147320"/>
                  <a:pt x="76200" y="137160"/>
                </a:cubicBezTo>
                <a:cubicBezTo>
                  <a:pt x="88900" y="127000"/>
                  <a:pt x="95250" y="123190"/>
                  <a:pt x="106680" y="106680"/>
                </a:cubicBezTo>
                <a:cubicBezTo>
                  <a:pt x="118110" y="90170"/>
                  <a:pt x="130810" y="55880"/>
                  <a:pt x="144780" y="38100"/>
                </a:cubicBezTo>
                <a:cubicBezTo>
                  <a:pt x="158750" y="20320"/>
                  <a:pt x="190500" y="0"/>
                  <a:pt x="190500" y="0"/>
                </a:cubicBezTo>
                <a:lnTo>
                  <a:pt x="19050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7" name="Düz Ok Bağlayıcısı 16">
            <a:extLst>
              <a:ext uri="{FF2B5EF4-FFF2-40B4-BE49-F238E27FC236}">
                <a16:creationId xmlns:a16="http://schemas.microsoft.com/office/drawing/2014/main" id="{5E222914-99A8-4002-823F-E61C3DC84D4F}"/>
              </a:ext>
            </a:extLst>
          </p:cNvPr>
          <p:cNvCxnSpPr>
            <a:stCxn id="5" idx="2"/>
            <a:endCxn id="5" idx="4"/>
          </p:cNvCxnSpPr>
          <p:nvPr/>
        </p:nvCxnSpPr>
        <p:spPr>
          <a:xfrm flipV="1">
            <a:off x="2644140" y="3520440"/>
            <a:ext cx="68580" cy="99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B8CABF2D-4711-4344-82FC-364A2D0C5630}"/>
              </a:ext>
            </a:extLst>
          </p:cNvPr>
          <p:cNvSpPr txBox="1"/>
          <p:nvPr/>
        </p:nvSpPr>
        <p:spPr>
          <a:xfrm>
            <a:off x="2424300" y="341840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D1EAAE6B-B891-42B0-8FD8-2DB41A0F6DA6}"/>
              </a:ext>
            </a:extLst>
          </p:cNvPr>
          <p:cNvSpPr txBox="1"/>
          <p:nvPr/>
        </p:nvSpPr>
        <p:spPr>
          <a:xfrm>
            <a:off x="4205767" y="287562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07500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F7EAA2E4-9012-4C82-A349-8FA15DD1B862}"/>
              </a:ext>
            </a:extLst>
          </p:cNvPr>
          <p:cNvSpPr txBox="1"/>
          <p:nvPr/>
        </p:nvSpPr>
        <p:spPr>
          <a:xfrm>
            <a:off x="806542" y="1179052"/>
            <a:ext cx="100229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Tuz gölü, Van gölü,  ve Burdur gölünün sularının tuzlu olmasının nedenini açıklayınız? </a:t>
            </a:r>
          </a:p>
        </p:txBody>
      </p:sp>
    </p:spTree>
    <p:extLst>
      <p:ext uri="{BB962C8B-B14F-4D97-AF65-F5344CB8AC3E}">
        <p14:creationId xmlns:p14="http://schemas.microsoft.com/office/powerpoint/2010/main" val="2273729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2AEFCA60-7B4C-45B5-8DD0-19F5E0414280}"/>
              </a:ext>
            </a:extLst>
          </p:cNvPr>
          <p:cNvSpPr txBox="1"/>
          <p:nvPr/>
        </p:nvSpPr>
        <p:spPr>
          <a:xfrm>
            <a:off x="425669" y="567559"/>
            <a:ext cx="6311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3. Türkiye’nin akarsularının genel özelliklerinden 4 tanesini yazınız.</a:t>
            </a:r>
          </a:p>
        </p:txBody>
      </p:sp>
    </p:spTree>
    <p:extLst>
      <p:ext uri="{BB962C8B-B14F-4D97-AF65-F5344CB8AC3E}">
        <p14:creationId xmlns:p14="http://schemas.microsoft.com/office/powerpoint/2010/main" val="3949705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0A032086-640E-4B17-9912-3DAB1FAD7D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645511"/>
              </p:ext>
            </p:extLst>
          </p:nvPr>
        </p:nvGraphicFramePr>
        <p:xfrm>
          <a:off x="711949" y="1298021"/>
          <a:ext cx="9132887" cy="3856050"/>
        </p:xfrm>
        <a:graphic>
          <a:graphicData uri="http://schemas.openxmlformats.org/drawingml/2006/table">
            <a:tbl>
              <a:tblPr firstRow="1" firstCol="1" bandRow="1"/>
              <a:tblGrid>
                <a:gridCol w="1532033">
                  <a:extLst>
                    <a:ext uri="{9D8B030D-6E8A-4147-A177-3AD203B41FA5}">
                      <a16:colId xmlns:a16="http://schemas.microsoft.com/office/drawing/2014/main" val="2060019328"/>
                    </a:ext>
                  </a:extLst>
                </a:gridCol>
                <a:gridCol w="1271668">
                  <a:extLst>
                    <a:ext uri="{9D8B030D-6E8A-4147-A177-3AD203B41FA5}">
                      <a16:colId xmlns:a16="http://schemas.microsoft.com/office/drawing/2014/main" val="1888720411"/>
                    </a:ext>
                  </a:extLst>
                </a:gridCol>
                <a:gridCol w="1238494">
                  <a:extLst>
                    <a:ext uri="{9D8B030D-6E8A-4147-A177-3AD203B41FA5}">
                      <a16:colId xmlns:a16="http://schemas.microsoft.com/office/drawing/2014/main" val="1522105815"/>
                    </a:ext>
                  </a:extLst>
                </a:gridCol>
                <a:gridCol w="1295794">
                  <a:extLst>
                    <a:ext uri="{9D8B030D-6E8A-4147-A177-3AD203B41FA5}">
                      <a16:colId xmlns:a16="http://schemas.microsoft.com/office/drawing/2014/main" val="1708162742"/>
                    </a:ext>
                  </a:extLst>
                </a:gridCol>
                <a:gridCol w="1287752">
                  <a:extLst>
                    <a:ext uri="{9D8B030D-6E8A-4147-A177-3AD203B41FA5}">
                      <a16:colId xmlns:a16="http://schemas.microsoft.com/office/drawing/2014/main" val="738283567"/>
                    </a:ext>
                  </a:extLst>
                </a:gridCol>
                <a:gridCol w="1403358">
                  <a:extLst>
                    <a:ext uri="{9D8B030D-6E8A-4147-A177-3AD203B41FA5}">
                      <a16:colId xmlns:a16="http://schemas.microsoft.com/office/drawing/2014/main" val="1164249690"/>
                    </a:ext>
                  </a:extLst>
                </a:gridCol>
                <a:gridCol w="1103788">
                  <a:extLst>
                    <a:ext uri="{9D8B030D-6E8A-4147-A177-3AD203B41FA5}">
                      <a16:colId xmlns:a16="http://schemas.microsoft.com/office/drawing/2014/main" val="3779829823"/>
                    </a:ext>
                  </a:extLst>
                </a:gridCol>
              </a:tblGrid>
              <a:tr h="1077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Alüvyal</a:t>
                      </a: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set gölü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Kıyı set gölü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Karstik göl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Volkanik göl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Tektonik göl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Heyelan set gölü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2524316"/>
                  </a:ext>
                </a:extLst>
              </a:tr>
              <a:tr h="3446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Uzungöl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277115"/>
                  </a:ext>
                </a:extLst>
              </a:tr>
              <a:tr h="7108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Büyük Çekmece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5844097"/>
                  </a:ext>
                </a:extLst>
              </a:tr>
              <a:tr h="3446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Salda gölü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2738528"/>
                  </a:ext>
                </a:extLst>
              </a:tr>
              <a:tr h="3446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Nemrut gölü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730675"/>
                  </a:ext>
                </a:extLst>
              </a:tr>
              <a:tr h="3446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Tuz gölü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0820473"/>
                  </a:ext>
                </a:extLst>
              </a:tr>
              <a:tr h="3446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Köyceğiz gölü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4195253"/>
                  </a:ext>
                </a:extLst>
              </a:tr>
              <a:tr h="3446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Abant gölü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6039173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A63543AA-2430-43B9-9478-B5A09BD89CEE}"/>
              </a:ext>
            </a:extLst>
          </p:cNvPr>
          <p:cNvSpPr txBox="1"/>
          <p:nvPr/>
        </p:nvSpPr>
        <p:spPr>
          <a:xfrm>
            <a:off x="711949" y="769149"/>
            <a:ext cx="100229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="1" dirty="0">
                <a:solidFill>
                  <a:prstClr val="black"/>
                </a:solidFill>
                <a:latin typeface="Calibri" panose="020F0502020204030204"/>
              </a:rPr>
              <a:t>4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.Aşağıdaki tabloda verilen gölleri oluşumlarına göre eşleştiriniz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3600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72FAF13A-AB70-408B-92F7-0AB45E1FBEAC}"/>
              </a:ext>
            </a:extLst>
          </p:cNvPr>
          <p:cNvSpPr txBox="1"/>
          <p:nvPr/>
        </p:nvSpPr>
        <p:spPr>
          <a:xfrm>
            <a:off x="406400" y="798149"/>
            <a:ext cx="11057634" cy="4285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tr-TR" b="1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.Aşağıdaki ifadelerdeki boşlukları doldurunuz.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kumimoji="0" 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1.Yeryüzündeki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tatlı su kaynakları içinde en büyük pay ……………………………………… aittir.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2. İki geçirimsiz tabaka arasında bulunan yer altı sularının genellikle insan müdahalesi sonucu yeryüzüne çıkması ile 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kaynaklar oluşur.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3. İzlanda, ABD ve Japonya gibi aktif volkanların bulunduğu ülkelerde 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………………………...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kaynakları oldukça yaygındır.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kumimoji="0" 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4.Meriç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nehri Türkiye ile 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arasındaki kara sınırını çizmektedir.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 5. Ülkemizde jeotermal kaynakların en yaygın olduğu bölge  …… bölgesidir.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6. Ülkemizde bulunan 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……….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Gölü’nün kapladığı alan mevsimden mevsime çok fazla değişir.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10…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Gölü,  …………gölü, …………..….. Gölü, ……..…………gölü kapalı havzalıdır.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11. Dünya’nın en büyük gölü 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………..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Gölü’dür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021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B2D9B10B-6D3B-4F01-9032-A28987C55692}"/>
              </a:ext>
            </a:extLst>
          </p:cNvPr>
          <p:cNvSpPr txBox="1"/>
          <p:nvPr/>
        </p:nvSpPr>
        <p:spPr>
          <a:xfrm>
            <a:off x="533400" y="762000"/>
            <a:ext cx="985673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>
                <a:solidFill>
                  <a:prstClr val="black"/>
                </a:solidFill>
                <a:latin typeface="Calibri" panose="020F0502020204030204"/>
              </a:rPr>
              <a:t>6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>
                <a:solidFill>
                  <a:prstClr val="black"/>
                </a:solidFill>
                <a:latin typeface="Calibri" panose="020F0502020204030204"/>
              </a:rPr>
              <a:t>A-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Toprak oluşumunu etkileyen faktörleri yazınız. Birini açıklayınız.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B-Ekvatoral iklimde bitki örtüsü gür olmasına rağmen toprağın humusça fakir olmasının nedenini yazınız.</a:t>
            </a:r>
          </a:p>
        </p:txBody>
      </p:sp>
    </p:spTree>
    <p:extLst>
      <p:ext uri="{BB962C8B-B14F-4D97-AF65-F5344CB8AC3E}">
        <p14:creationId xmlns:p14="http://schemas.microsoft.com/office/powerpoint/2010/main" val="350745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2EB3B8D8-0256-4DC3-B8FD-9159A4E4C1B5}"/>
              </a:ext>
            </a:extLst>
          </p:cNvPr>
          <p:cNvSpPr txBox="1"/>
          <p:nvPr/>
        </p:nvSpPr>
        <p:spPr>
          <a:xfrm>
            <a:off x="603342" y="512021"/>
            <a:ext cx="11299888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>
                <a:solidFill>
                  <a:prstClr val="black"/>
                </a:solidFill>
                <a:latin typeface="Calibri" panose="020F0502020204030204"/>
              </a:rPr>
              <a:t>7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Toprak tipleri ve oluşumu  ile ilgili verilen aşağıdaki ifadelerden doğru olanlarının karşısına D yanlış olanlarının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karşısına Y yazınız.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A-Sıcak ve nemli iklimlerde kimyasal çözülme fazladır. (      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defRPr/>
            </a:pPr>
            <a:r>
              <a:rPr lang="tr-TR" dirty="0">
                <a:solidFill>
                  <a:prstClr val="black"/>
                </a:solidFill>
                <a:latin typeface="Calibri" panose="020F0502020204030204"/>
              </a:rPr>
              <a:t>B-Çöllerde günlük sıcaklık farkı fazla olduğundan fiziksel çözülme fazladır.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      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defRPr/>
            </a:pPr>
            <a:r>
              <a:rPr lang="tr-TR" dirty="0">
                <a:solidFill>
                  <a:prstClr val="black"/>
                </a:solidFill>
                <a:latin typeface="Calibri" panose="020F0502020204030204"/>
              </a:rPr>
              <a:t>C-Ekvatoral bölgede yağmur ormanları altında oluşan, tuz ve kireç oranı az olan topraklara </a:t>
            </a:r>
            <a:r>
              <a:rPr lang="tr-TR" dirty="0" err="1">
                <a:solidFill>
                  <a:prstClr val="black"/>
                </a:solidFill>
                <a:latin typeface="Calibri" panose="020F0502020204030204"/>
              </a:rPr>
              <a:t>çernozyom</a:t>
            </a:r>
            <a:r>
              <a:rPr lang="tr-TR" dirty="0">
                <a:solidFill>
                  <a:prstClr val="black"/>
                </a:solidFill>
                <a:latin typeface="Calibri" panose="020F0502020204030204"/>
              </a:rPr>
              <a:t> denir.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      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D-Kimyasal çözülmenin yetersiz olduğu bölgelerde toprak oluşumu yavaştır. (      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defRPr/>
            </a:pPr>
            <a:r>
              <a:rPr lang="tr-TR" dirty="0">
                <a:solidFill>
                  <a:prstClr val="black"/>
                </a:solidFill>
                <a:latin typeface="Calibri" panose="020F0502020204030204"/>
              </a:rPr>
              <a:t>E-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Akarsuların taşıdığı malzemenin birikmesi sonucu oluşur. Kıyı ovalarında ve çöküntü alanlarda daha çok bulunur.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      )</a:t>
            </a:r>
          </a:p>
          <a:p>
            <a:pPr>
              <a:defRPr/>
            </a:pP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F-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Kalker üzerinde oluşan kırmızı renkli </a:t>
            </a:r>
            <a:r>
              <a:rPr lang="tr-T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akdeniz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topraklarına </a:t>
            </a:r>
            <a:r>
              <a:rPr lang="tr-T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terra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rossa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denir.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      )</a:t>
            </a:r>
          </a:p>
          <a:p>
            <a:pPr>
              <a:defRPr/>
            </a:pP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2833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D414E10-35B6-4734-9E48-70B89D046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573" y="754408"/>
            <a:ext cx="860415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altLang="tr-TR" b="1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kumimoji="0" lang="tr-TR" alt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Aşağıdaki haritada verilen numaralı alanlarda bulunan toprak türleri ve özellikleri ile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ilgili soruları cevaplayınız</a:t>
            </a:r>
            <a:r>
              <a:rPr kumimoji="0" lang="tr-TR" altLang="tr-T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tr-TR" altLang="tr-T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alt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169" name="Resim 271">
            <a:extLst>
              <a:ext uri="{FF2B5EF4-FFF2-40B4-BE49-F238E27FC236}">
                <a16:creationId xmlns:a16="http://schemas.microsoft.com/office/drawing/2014/main" id="{4A9BDD58-7DEA-4310-8564-03B8C63AB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10959" r="191" b="10278"/>
          <a:stretch>
            <a:fillRect/>
          </a:stretch>
        </p:blipFill>
        <p:spPr bwMode="auto">
          <a:xfrm>
            <a:off x="835573" y="1502805"/>
            <a:ext cx="7400144" cy="3316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54391409-9D66-457A-96F2-369AAE01A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064" y="4551553"/>
            <a:ext cx="10552997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a-1 numaralı bölgede bulunan toprağın ismini yazınız.  ……………………………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alt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b-Kahverengi bozkır toprakları kaç numaralı bölgelerde bulunur?..............................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alt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c-Kaç numaralı bölgede bulunan topraklarda humus az, tuz ve kireç fazladır?.........................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alt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d-Akarsuların biriktirmesi ile oluşan </a:t>
            </a:r>
            <a:r>
              <a:rPr kumimoji="0" lang="tr-TR" alt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alüvyal</a:t>
            </a:r>
            <a:r>
              <a:rPr kumimoji="0" lang="tr-TR" alt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topraklar hangisinde bulunur?............................</a:t>
            </a:r>
            <a:endParaRPr kumimoji="0" lang="tr-TR" altLang="tr-T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8208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B60951C8-465E-4A0C-828E-D78908F46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490" y="1405463"/>
            <a:ext cx="6868279" cy="3666073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BC65EBC2-258E-428D-B89D-D9487EB8B16C}"/>
              </a:ext>
            </a:extLst>
          </p:cNvPr>
          <p:cNvSpPr txBox="1"/>
          <p:nvPr/>
        </p:nvSpPr>
        <p:spPr>
          <a:xfrm>
            <a:off x="747210" y="894130"/>
            <a:ext cx="7559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>
                <a:solidFill>
                  <a:prstClr val="black"/>
                </a:solidFill>
                <a:latin typeface="Calibri" panose="020F0502020204030204"/>
              </a:rPr>
              <a:t>9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Aşağıdaki haritada verilen numaralı bölgelerin doğal bitki örtülerini yazınız.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6222EE7-D1D9-412A-A0C0-2D952F5443D5}"/>
              </a:ext>
            </a:extLst>
          </p:cNvPr>
          <p:cNvSpPr/>
          <p:nvPr/>
        </p:nvSpPr>
        <p:spPr>
          <a:xfrm>
            <a:off x="2506717" y="3429000"/>
            <a:ext cx="378373" cy="2522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C48D853C-1CE0-48C4-8FF4-DAB7677DDB2F}"/>
              </a:ext>
            </a:extLst>
          </p:cNvPr>
          <p:cNvSpPr txBox="1"/>
          <p:nvPr/>
        </p:nvSpPr>
        <p:spPr>
          <a:xfrm>
            <a:off x="2506717" y="36232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A6EA054-B5BF-4989-ACDB-D308D87F7723}"/>
              </a:ext>
            </a:extLst>
          </p:cNvPr>
          <p:cNvSpPr/>
          <p:nvPr/>
        </p:nvSpPr>
        <p:spPr>
          <a:xfrm>
            <a:off x="4073634" y="2768600"/>
            <a:ext cx="378373" cy="2522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8C501855-F9E9-47F7-A9F5-339AE856782F}"/>
              </a:ext>
            </a:extLst>
          </p:cNvPr>
          <p:cNvSpPr txBox="1"/>
          <p:nvPr/>
        </p:nvSpPr>
        <p:spPr>
          <a:xfrm>
            <a:off x="4073634" y="29628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983D719-0E3B-4892-B8F8-198A19EB26D6}"/>
              </a:ext>
            </a:extLst>
          </p:cNvPr>
          <p:cNvSpPr/>
          <p:nvPr/>
        </p:nvSpPr>
        <p:spPr>
          <a:xfrm>
            <a:off x="5427717" y="1993900"/>
            <a:ext cx="378373" cy="2522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93AB0B4F-53B3-493F-977D-F0245EC7D95C}"/>
              </a:ext>
            </a:extLst>
          </p:cNvPr>
          <p:cNvSpPr txBox="1"/>
          <p:nvPr/>
        </p:nvSpPr>
        <p:spPr>
          <a:xfrm>
            <a:off x="5427717" y="21881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EAD4B55-D8A4-4812-A73A-CC2EE8DA0602}"/>
              </a:ext>
            </a:extLst>
          </p:cNvPr>
          <p:cNvSpPr/>
          <p:nvPr/>
        </p:nvSpPr>
        <p:spPr>
          <a:xfrm>
            <a:off x="4186133" y="2357815"/>
            <a:ext cx="378373" cy="2522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E60DFF23-4423-4C27-82F7-B37149DA4F2D}"/>
              </a:ext>
            </a:extLst>
          </p:cNvPr>
          <p:cNvSpPr txBox="1"/>
          <p:nvPr/>
        </p:nvSpPr>
        <p:spPr>
          <a:xfrm>
            <a:off x="4301164" y="208561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B5D5DC6-21E5-4E9B-9AB9-58C6A477EC55}"/>
              </a:ext>
            </a:extLst>
          </p:cNvPr>
          <p:cNvSpPr/>
          <p:nvPr/>
        </p:nvSpPr>
        <p:spPr>
          <a:xfrm>
            <a:off x="4324130" y="3646903"/>
            <a:ext cx="378373" cy="2522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8C3D2FCD-E404-48EA-B523-B1248250997D}"/>
              </a:ext>
            </a:extLst>
          </p:cNvPr>
          <p:cNvSpPr txBox="1"/>
          <p:nvPr/>
        </p:nvSpPr>
        <p:spPr>
          <a:xfrm>
            <a:off x="4400233" y="38158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21145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A07945DB-984B-4B88-B438-448AE9FD7DB7}"/>
              </a:ext>
            </a:extLst>
          </p:cNvPr>
          <p:cNvGraphicFramePr>
            <a:graphicFrameLocks noGrp="1"/>
          </p:cNvGraphicFramePr>
          <p:nvPr/>
        </p:nvGraphicFramePr>
        <p:xfrm>
          <a:off x="949911" y="1310483"/>
          <a:ext cx="8518907" cy="3038550"/>
        </p:xfrm>
        <a:graphic>
          <a:graphicData uri="http://schemas.openxmlformats.org/drawingml/2006/table">
            <a:tbl>
              <a:tblPr firstRow="1" firstCol="1" bandRow="1"/>
              <a:tblGrid>
                <a:gridCol w="2160039">
                  <a:extLst>
                    <a:ext uri="{9D8B030D-6E8A-4147-A177-3AD203B41FA5}">
                      <a16:colId xmlns:a16="http://schemas.microsoft.com/office/drawing/2014/main" val="71343464"/>
                    </a:ext>
                  </a:extLst>
                </a:gridCol>
                <a:gridCol w="2034299">
                  <a:extLst>
                    <a:ext uri="{9D8B030D-6E8A-4147-A177-3AD203B41FA5}">
                      <a16:colId xmlns:a16="http://schemas.microsoft.com/office/drawing/2014/main" val="3892391603"/>
                    </a:ext>
                  </a:extLst>
                </a:gridCol>
                <a:gridCol w="2164530">
                  <a:extLst>
                    <a:ext uri="{9D8B030D-6E8A-4147-A177-3AD203B41FA5}">
                      <a16:colId xmlns:a16="http://schemas.microsoft.com/office/drawing/2014/main" val="413226991"/>
                    </a:ext>
                  </a:extLst>
                </a:gridCol>
                <a:gridCol w="2160039">
                  <a:extLst>
                    <a:ext uri="{9D8B030D-6E8A-4147-A177-3AD203B41FA5}">
                      <a16:colId xmlns:a16="http://schemas.microsoft.com/office/drawing/2014/main" val="1414678546"/>
                    </a:ext>
                  </a:extLst>
                </a:gridCol>
              </a:tblGrid>
              <a:tr h="50642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YERYÜZÜNDEKİ BİTKİ TOPLULUKLARI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02205"/>
                  </a:ext>
                </a:extLst>
              </a:tr>
              <a:tr h="506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AĞAÇ FORMASYONU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OT FORMASYONU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ÇALI FORMASYONU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ÇÖL FORMASYONU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8786900"/>
                  </a:ext>
                </a:extLst>
              </a:tr>
              <a:tr h="506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Yağmur ormanları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……………..……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………………..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Kaktüs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2662587"/>
                  </a:ext>
                </a:extLst>
              </a:tr>
              <a:tr h="506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Muson ormanları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…………….……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2472836"/>
                  </a:ext>
                </a:extLst>
              </a:tr>
              <a:tr h="506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Tayga ormanları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………………..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Psödomaki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4365123"/>
                  </a:ext>
                </a:extLst>
              </a:tr>
              <a:tr h="506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Karışık ormanlar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Antropojen</a:t>
                      </a: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bozkır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8877191"/>
                  </a:ext>
                </a:extLst>
              </a:tr>
            </a:tbl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F6F0EB72-09B2-44C5-93C9-8A1F39EDE584}"/>
              </a:ext>
            </a:extLst>
          </p:cNvPr>
          <p:cNvSpPr txBox="1"/>
          <p:nvPr/>
        </p:nvSpPr>
        <p:spPr>
          <a:xfrm>
            <a:off x="928914" y="783771"/>
            <a:ext cx="7763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Aşağıdaki tabloda verilen boşluklara yazılması gereken bitki örtülerini yazınız.</a:t>
            </a:r>
          </a:p>
        </p:txBody>
      </p:sp>
    </p:spTree>
    <p:extLst>
      <p:ext uri="{BB962C8B-B14F-4D97-AF65-F5344CB8AC3E}">
        <p14:creationId xmlns:p14="http://schemas.microsoft.com/office/powerpoint/2010/main" val="2317978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531</Words>
  <Application>Microsoft Office PowerPoint</Application>
  <PresentationFormat>Geniş ekran</PresentationFormat>
  <Paragraphs>156</Paragraphs>
  <Slides>11</Slides>
  <Notes>0</Notes>
  <HiddenSlides>0</HiddenSlides>
  <MMClips>1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HP</dc:creator>
  <cp:lastModifiedBy>HP</cp:lastModifiedBy>
  <cp:revision>8</cp:revision>
  <dcterms:created xsi:type="dcterms:W3CDTF">2022-03-15T17:14:01Z</dcterms:created>
  <dcterms:modified xsi:type="dcterms:W3CDTF">2022-03-19T19:22:24Z</dcterms:modified>
</cp:coreProperties>
</file>