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 /><Relationship Id="rId117" Type="http://schemas.openxmlformats.org/officeDocument/2006/relationships/slide" Target="slides/slide116.xml" /><Relationship Id="rId21" Type="http://schemas.openxmlformats.org/officeDocument/2006/relationships/slide" Target="slides/slide20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84" Type="http://schemas.openxmlformats.org/officeDocument/2006/relationships/slide" Target="slides/slide83.xml" /><Relationship Id="rId89" Type="http://schemas.openxmlformats.org/officeDocument/2006/relationships/slide" Target="slides/slide88.xml" /><Relationship Id="rId112" Type="http://schemas.openxmlformats.org/officeDocument/2006/relationships/slide" Target="slides/slide111.xml" /><Relationship Id="rId133" Type="http://schemas.openxmlformats.org/officeDocument/2006/relationships/slide" Target="slides/slide132.xml" /><Relationship Id="rId138" Type="http://schemas.openxmlformats.org/officeDocument/2006/relationships/slide" Target="slides/slide137.xml" /><Relationship Id="rId154" Type="http://schemas.openxmlformats.org/officeDocument/2006/relationships/viewProps" Target="viewProps.xml" /><Relationship Id="rId16" Type="http://schemas.openxmlformats.org/officeDocument/2006/relationships/slide" Target="slides/slide15.xml" /><Relationship Id="rId107" Type="http://schemas.openxmlformats.org/officeDocument/2006/relationships/slide" Target="slides/slide106.xml" /><Relationship Id="rId11" Type="http://schemas.openxmlformats.org/officeDocument/2006/relationships/slide" Target="slides/slide10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102" Type="http://schemas.openxmlformats.org/officeDocument/2006/relationships/slide" Target="slides/slide101.xml" /><Relationship Id="rId123" Type="http://schemas.openxmlformats.org/officeDocument/2006/relationships/slide" Target="slides/slide122.xml" /><Relationship Id="rId128" Type="http://schemas.openxmlformats.org/officeDocument/2006/relationships/slide" Target="slides/slide127.xml" /><Relationship Id="rId144" Type="http://schemas.openxmlformats.org/officeDocument/2006/relationships/slide" Target="slides/slide143.xml" /><Relationship Id="rId149" Type="http://schemas.openxmlformats.org/officeDocument/2006/relationships/slide" Target="slides/slide148.xml" /><Relationship Id="rId5" Type="http://schemas.openxmlformats.org/officeDocument/2006/relationships/slide" Target="slides/slide4.xml" /><Relationship Id="rId90" Type="http://schemas.openxmlformats.org/officeDocument/2006/relationships/slide" Target="slides/slide89.xml" /><Relationship Id="rId95" Type="http://schemas.openxmlformats.org/officeDocument/2006/relationships/slide" Target="slides/slide94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113" Type="http://schemas.openxmlformats.org/officeDocument/2006/relationships/slide" Target="slides/slide112.xml" /><Relationship Id="rId118" Type="http://schemas.openxmlformats.org/officeDocument/2006/relationships/slide" Target="slides/slide117.xml" /><Relationship Id="rId134" Type="http://schemas.openxmlformats.org/officeDocument/2006/relationships/slide" Target="slides/slide133.xml" /><Relationship Id="rId139" Type="http://schemas.openxmlformats.org/officeDocument/2006/relationships/slide" Target="slides/slide138.xml" /><Relationship Id="rId80" Type="http://schemas.openxmlformats.org/officeDocument/2006/relationships/slide" Target="slides/slide79.xml" /><Relationship Id="rId85" Type="http://schemas.openxmlformats.org/officeDocument/2006/relationships/slide" Target="slides/slide84.xml" /><Relationship Id="rId150" Type="http://schemas.openxmlformats.org/officeDocument/2006/relationships/slide" Target="slides/slide149.xml" /><Relationship Id="rId155" Type="http://schemas.openxmlformats.org/officeDocument/2006/relationships/theme" Target="theme/theme1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103" Type="http://schemas.openxmlformats.org/officeDocument/2006/relationships/slide" Target="slides/slide102.xml" /><Relationship Id="rId108" Type="http://schemas.openxmlformats.org/officeDocument/2006/relationships/slide" Target="slides/slide107.xml" /><Relationship Id="rId116" Type="http://schemas.openxmlformats.org/officeDocument/2006/relationships/slide" Target="slides/slide115.xml" /><Relationship Id="rId124" Type="http://schemas.openxmlformats.org/officeDocument/2006/relationships/slide" Target="slides/slide123.xml" /><Relationship Id="rId129" Type="http://schemas.openxmlformats.org/officeDocument/2006/relationships/slide" Target="slides/slide128.xml" /><Relationship Id="rId137" Type="http://schemas.openxmlformats.org/officeDocument/2006/relationships/slide" Target="slides/slide13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slide" Target="slides/slide87.xml" /><Relationship Id="rId91" Type="http://schemas.openxmlformats.org/officeDocument/2006/relationships/slide" Target="slides/slide90.xml" /><Relationship Id="rId96" Type="http://schemas.openxmlformats.org/officeDocument/2006/relationships/slide" Target="slides/slide95.xml" /><Relationship Id="rId111" Type="http://schemas.openxmlformats.org/officeDocument/2006/relationships/slide" Target="slides/slide110.xml" /><Relationship Id="rId132" Type="http://schemas.openxmlformats.org/officeDocument/2006/relationships/slide" Target="slides/slide131.xml" /><Relationship Id="rId140" Type="http://schemas.openxmlformats.org/officeDocument/2006/relationships/slide" Target="slides/slide139.xml" /><Relationship Id="rId145" Type="http://schemas.openxmlformats.org/officeDocument/2006/relationships/slide" Target="slides/slide144.xml" /><Relationship Id="rId15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6" Type="http://schemas.openxmlformats.org/officeDocument/2006/relationships/slide" Target="slides/slide105.xml" /><Relationship Id="rId114" Type="http://schemas.openxmlformats.org/officeDocument/2006/relationships/slide" Target="slides/slide113.xml" /><Relationship Id="rId119" Type="http://schemas.openxmlformats.org/officeDocument/2006/relationships/slide" Target="slides/slide118.xml" /><Relationship Id="rId127" Type="http://schemas.openxmlformats.org/officeDocument/2006/relationships/slide" Target="slides/slide12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slide" Target="slides/slide85.xml" /><Relationship Id="rId94" Type="http://schemas.openxmlformats.org/officeDocument/2006/relationships/slide" Target="slides/slide93.xml" /><Relationship Id="rId99" Type="http://schemas.openxmlformats.org/officeDocument/2006/relationships/slide" Target="slides/slide98.xml" /><Relationship Id="rId101" Type="http://schemas.openxmlformats.org/officeDocument/2006/relationships/slide" Target="slides/slide100.xml" /><Relationship Id="rId122" Type="http://schemas.openxmlformats.org/officeDocument/2006/relationships/slide" Target="slides/slide121.xml" /><Relationship Id="rId130" Type="http://schemas.openxmlformats.org/officeDocument/2006/relationships/slide" Target="slides/slide129.xml" /><Relationship Id="rId135" Type="http://schemas.openxmlformats.org/officeDocument/2006/relationships/slide" Target="slides/slide134.xml" /><Relationship Id="rId143" Type="http://schemas.openxmlformats.org/officeDocument/2006/relationships/slide" Target="slides/slide142.xml" /><Relationship Id="rId148" Type="http://schemas.openxmlformats.org/officeDocument/2006/relationships/slide" Target="slides/slide147.xml" /><Relationship Id="rId151" Type="http://schemas.openxmlformats.org/officeDocument/2006/relationships/slide" Target="slides/slide150.xml" /><Relationship Id="rId156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9" Type="http://schemas.openxmlformats.org/officeDocument/2006/relationships/slide" Target="slides/slide38.xml" /><Relationship Id="rId109" Type="http://schemas.openxmlformats.org/officeDocument/2006/relationships/slide" Target="slides/slide108.xml" /><Relationship Id="rId34" Type="http://schemas.openxmlformats.org/officeDocument/2006/relationships/slide" Target="slides/slide33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76" Type="http://schemas.openxmlformats.org/officeDocument/2006/relationships/slide" Target="slides/slide75.xml" /><Relationship Id="rId97" Type="http://schemas.openxmlformats.org/officeDocument/2006/relationships/slide" Target="slides/slide96.xml" /><Relationship Id="rId104" Type="http://schemas.openxmlformats.org/officeDocument/2006/relationships/slide" Target="slides/slide103.xml" /><Relationship Id="rId120" Type="http://schemas.openxmlformats.org/officeDocument/2006/relationships/slide" Target="slides/slide119.xml" /><Relationship Id="rId125" Type="http://schemas.openxmlformats.org/officeDocument/2006/relationships/slide" Target="slides/slide124.xml" /><Relationship Id="rId141" Type="http://schemas.openxmlformats.org/officeDocument/2006/relationships/slide" Target="slides/slide140.xml" /><Relationship Id="rId146" Type="http://schemas.openxmlformats.org/officeDocument/2006/relationships/slide" Target="slides/slide145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92" Type="http://schemas.openxmlformats.org/officeDocument/2006/relationships/slide" Target="slides/slide91.xml" /><Relationship Id="rId2" Type="http://schemas.openxmlformats.org/officeDocument/2006/relationships/slide" Target="slides/slide1.xml" /><Relationship Id="rId29" Type="http://schemas.openxmlformats.org/officeDocument/2006/relationships/slide" Target="slides/slide28.xml" /><Relationship Id="rId24" Type="http://schemas.openxmlformats.org/officeDocument/2006/relationships/slide" Target="slides/slide23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66" Type="http://schemas.openxmlformats.org/officeDocument/2006/relationships/slide" Target="slides/slide65.xml" /><Relationship Id="rId87" Type="http://schemas.openxmlformats.org/officeDocument/2006/relationships/slide" Target="slides/slide86.xml" /><Relationship Id="rId110" Type="http://schemas.openxmlformats.org/officeDocument/2006/relationships/slide" Target="slides/slide109.xml" /><Relationship Id="rId115" Type="http://schemas.openxmlformats.org/officeDocument/2006/relationships/slide" Target="slides/slide114.xml" /><Relationship Id="rId131" Type="http://schemas.openxmlformats.org/officeDocument/2006/relationships/slide" Target="slides/slide130.xml" /><Relationship Id="rId136" Type="http://schemas.openxmlformats.org/officeDocument/2006/relationships/slide" Target="slides/slide135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152" Type="http://schemas.openxmlformats.org/officeDocument/2006/relationships/slide" Target="slides/slide151.xml" /><Relationship Id="rId19" Type="http://schemas.openxmlformats.org/officeDocument/2006/relationships/slide" Target="slides/slide18.xml" /><Relationship Id="rId14" Type="http://schemas.openxmlformats.org/officeDocument/2006/relationships/slide" Target="slides/slide13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56" Type="http://schemas.openxmlformats.org/officeDocument/2006/relationships/slide" Target="slides/slide55.xml" /><Relationship Id="rId77" Type="http://schemas.openxmlformats.org/officeDocument/2006/relationships/slide" Target="slides/slide76.xml" /><Relationship Id="rId100" Type="http://schemas.openxmlformats.org/officeDocument/2006/relationships/slide" Target="slides/slide99.xml" /><Relationship Id="rId105" Type="http://schemas.openxmlformats.org/officeDocument/2006/relationships/slide" Target="slides/slide104.xml" /><Relationship Id="rId126" Type="http://schemas.openxmlformats.org/officeDocument/2006/relationships/slide" Target="slides/slide125.xml" /><Relationship Id="rId147" Type="http://schemas.openxmlformats.org/officeDocument/2006/relationships/slide" Target="slides/slide14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93" Type="http://schemas.openxmlformats.org/officeDocument/2006/relationships/slide" Target="slides/slide92.xml" /><Relationship Id="rId98" Type="http://schemas.openxmlformats.org/officeDocument/2006/relationships/slide" Target="slides/slide97.xml" /><Relationship Id="rId121" Type="http://schemas.openxmlformats.org/officeDocument/2006/relationships/slide" Target="slides/slide120.xml" /><Relationship Id="rId142" Type="http://schemas.openxmlformats.org/officeDocument/2006/relationships/slide" Target="slides/slide141.xml" /><Relationship Id="rId3" Type="http://schemas.openxmlformats.org/officeDocument/2006/relationships/slide" Target="slides/slid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02559" y="1045590"/>
            <a:ext cx="273888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5896" y="2367153"/>
            <a:ext cx="3827779" cy="414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7575" y="1353057"/>
            <a:ext cx="3609975" cy="3830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 u="heavy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7001">
              <a:schemeClr val="accent5">
                <a:lumMod val="40000"/>
                <a:lumOff val="60000"/>
              </a:schemeClr>
            </a:gs>
            <a:gs pos="32001">
              <a:srgbClr val="7D8496"/>
            </a:gs>
            <a:gs pos="47000">
              <a:srgbClr val="E6E6E6"/>
            </a:gs>
            <a:gs pos="85001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8062" y="58369"/>
            <a:ext cx="7027875" cy="1367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399" y="1608785"/>
            <a:ext cx="8077200" cy="4232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4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4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3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4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5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4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5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4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3.xml" 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3.xml" 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 /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5.xml" 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 /><Relationship Id="rId1" Type="http://schemas.openxmlformats.org/officeDocument/2006/relationships/slideLayout" Target="../slideLayouts/slideLayout5.xml" 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 /><Relationship Id="rId1" Type="http://schemas.openxmlformats.org/officeDocument/2006/relationships/slideLayout" Target="../slideLayouts/slideLayout4.xml" 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5.xml" 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4.xml" 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 /><Relationship Id="rId1" Type="http://schemas.openxmlformats.org/officeDocument/2006/relationships/slideLayout" Target="../slideLayouts/slideLayout2.xml" 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 /><Relationship Id="rId1" Type="http://schemas.openxmlformats.org/officeDocument/2006/relationships/slideLayout" Target="../slideLayouts/slideLayout2.xml" 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 /><Relationship Id="rId1" Type="http://schemas.openxmlformats.org/officeDocument/2006/relationships/slideLayout" Target="../slideLayouts/slideLayout5.xml" 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 /><Relationship Id="rId1" Type="http://schemas.openxmlformats.org/officeDocument/2006/relationships/slideLayout" Target="../slideLayouts/slideLayout5.xml" 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5.xml" 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5.xml" 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 /><Relationship Id="rId2" Type="http://schemas.openxmlformats.org/officeDocument/2006/relationships/image" Target="../media/image50.jpeg" /><Relationship Id="rId1" Type="http://schemas.openxmlformats.org/officeDocument/2006/relationships/slideLayout" Target="../slideLayouts/slideLayout4.xml" 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 /><Relationship Id="rId1" Type="http://schemas.openxmlformats.org/officeDocument/2006/relationships/slideLayout" Target="../slideLayouts/slideLayout3.xml" 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 /><Relationship Id="rId1" Type="http://schemas.openxmlformats.org/officeDocument/2006/relationships/slideLayout" Target="../slideLayouts/slideLayout5.xml" 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 /><Relationship Id="rId1" Type="http://schemas.openxmlformats.org/officeDocument/2006/relationships/slideLayout" Target="../slideLayouts/slideLayout5.xml" 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 /><Relationship Id="rId1" Type="http://schemas.openxmlformats.org/officeDocument/2006/relationships/slideLayout" Target="../slideLayouts/slideLayout3.xml" 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 /><Relationship Id="rId1" Type="http://schemas.openxmlformats.org/officeDocument/2006/relationships/slideLayout" Target="../slideLayouts/slideLayout3.xml" 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 /><Relationship Id="rId1" Type="http://schemas.openxmlformats.org/officeDocument/2006/relationships/slideLayout" Target="../slideLayouts/slideLayout3.xml" 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 /><Relationship Id="rId1" Type="http://schemas.openxmlformats.org/officeDocument/2006/relationships/slideLayout" Target="../slideLayouts/slideLayout2.xml" 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 /><Relationship Id="rId1" Type="http://schemas.openxmlformats.org/officeDocument/2006/relationships/slideLayout" Target="../slideLayouts/slideLayout5.xml" 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 /><Relationship Id="rId1" Type="http://schemas.openxmlformats.org/officeDocument/2006/relationships/slideLayout" Target="../slideLayouts/slideLayout5.xml" 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5.xml" 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 /><Relationship Id="rId2" Type="http://schemas.openxmlformats.org/officeDocument/2006/relationships/image" Target="../media/image62.jpe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65.jpeg" /><Relationship Id="rId4" Type="http://schemas.openxmlformats.org/officeDocument/2006/relationships/image" Target="../media/image64.jpeg" 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Metin kutusu"/>
          <p:cNvSpPr txBox="1"/>
          <p:nvPr/>
        </p:nvSpPr>
        <p:spPr>
          <a:xfrm>
            <a:off x="0" y="1752600"/>
            <a:ext cx="9144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rgbClr val="FF0000"/>
                </a:solidFill>
              </a:rPr>
              <a:t>10. SINIF FELSEFE</a:t>
            </a:r>
          </a:p>
        </p:txBody>
      </p:sp>
      <p:sp>
        <p:nvSpPr>
          <p:cNvPr id="28" name="27 Metin kutusu"/>
          <p:cNvSpPr txBox="1"/>
          <p:nvPr/>
        </p:nvSpPr>
        <p:spPr>
          <a:xfrm>
            <a:off x="2438400" y="4114800"/>
            <a:ext cx="411632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4000" b="1" dirty="0"/>
              <a:t>FETHULLAH TOPAL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273" y="461899"/>
            <a:ext cx="40138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0" dirty="0">
                <a:solidFill>
                  <a:srgbClr val="FF0000"/>
                </a:solidFill>
              </a:rPr>
              <a:t>10. </a:t>
            </a:r>
            <a:r>
              <a:rPr spc="-385" dirty="0">
                <a:solidFill>
                  <a:srgbClr val="FF0000"/>
                </a:solidFill>
              </a:rPr>
              <a:t>SINIF</a:t>
            </a:r>
            <a:r>
              <a:rPr spc="-375" dirty="0">
                <a:solidFill>
                  <a:srgbClr val="FF0000"/>
                </a:solidFill>
              </a:rPr>
              <a:t> </a:t>
            </a:r>
            <a:r>
              <a:rPr spc="-770" dirty="0">
                <a:solidFill>
                  <a:srgbClr val="FF0000"/>
                </a:solidFill>
              </a:rPr>
              <a:t>FELSEFE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610309"/>
            <a:ext cx="4231005" cy="47955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u="heavy" spc="-7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Times New Roman"/>
              </a:rPr>
              <a:t> </a:t>
            </a:r>
            <a:r>
              <a:rPr sz="2800" u="heavy" spc="-3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Arial"/>
              </a:rPr>
              <a:t>İÇİNDEKİLER</a:t>
            </a:r>
            <a:r>
              <a:rPr sz="2800" spc="-305" dirty="0">
                <a:solidFill>
                  <a:srgbClr val="FF0000"/>
                </a:solidFill>
                <a:cs typeface="Arial"/>
              </a:rPr>
              <a:t>:</a:t>
            </a:r>
            <a:endParaRPr sz="2800"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cs typeface="Arial"/>
            </a:endParaRPr>
          </a:p>
          <a:p>
            <a:pPr marL="368935" indent="-356870">
              <a:lnSpc>
                <a:spcPct val="100000"/>
              </a:lnSpc>
              <a:buAutoNum type="arabicPeriod"/>
              <a:tabLst>
                <a:tab pos="369570" algn="l"/>
              </a:tabLst>
            </a:pPr>
            <a:r>
              <a:rPr sz="2800" b="1" spc="-215" dirty="0">
                <a:solidFill>
                  <a:srgbClr val="E36C09"/>
                </a:solidFill>
                <a:cs typeface="Arial"/>
              </a:rPr>
              <a:t>ÜNİTE</a:t>
            </a:r>
            <a:r>
              <a:rPr sz="2800" spc="-215" dirty="0">
                <a:solidFill>
                  <a:srgbClr val="E36C09"/>
                </a:solidFill>
                <a:cs typeface="Arial"/>
              </a:rPr>
              <a:t>: </a:t>
            </a:r>
            <a:r>
              <a:rPr sz="2800" spc="-440" dirty="0">
                <a:solidFill>
                  <a:srgbClr val="001F5F"/>
                </a:solidFill>
                <a:cs typeface="Arial"/>
              </a:rPr>
              <a:t>FELSEFEYİ </a:t>
            </a:r>
            <a:r>
              <a:rPr sz="2800" spc="-434" dirty="0">
                <a:solidFill>
                  <a:srgbClr val="001F5F"/>
                </a:solidFill>
                <a:cs typeface="Arial"/>
              </a:rPr>
              <a:t> </a:t>
            </a:r>
            <a:r>
              <a:rPr sz="2800" spc="-220" dirty="0">
                <a:solidFill>
                  <a:srgbClr val="001F5F"/>
                </a:solidFill>
                <a:cs typeface="Arial"/>
              </a:rPr>
              <a:t>TANIMA</a:t>
            </a:r>
            <a:endParaRPr sz="2800">
              <a:cs typeface="Arial"/>
            </a:endParaRPr>
          </a:p>
          <a:p>
            <a:pPr marL="12700" marR="111442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68935" algn="l"/>
              </a:tabLst>
            </a:pPr>
            <a:r>
              <a:rPr sz="2800" b="1" spc="-215" dirty="0">
                <a:solidFill>
                  <a:srgbClr val="E36C09"/>
                </a:solidFill>
                <a:cs typeface="Arial"/>
              </a:rPr>
              <a:t>ÜNİTE</a:t>
            </a:r>
            <a:r>
              <a:rPr sz="2800" spc="-215" dirty="0">
                <a:solidFill>
                  <a:srgbClr val="E36C09"/>
                </a:solidFill>
                <a:cs typeface="Arial"/>
              </a:rPr>
              <a:t>: </a:t>
            </a:r>
            <a:r>
              <a:rPr sz="2800" spc="-480" dirty="0">
                <a:solidFill>
                  <a:srgbClr val="001F5F"/>
                </a:solidFill>
                <a:cs typeface="Arial"/>
              </a:rPr>
              <a:t>FELSEFE </a:t>
            </a:r>
            <a:r>
              <a:rPr sz="2800" spc="-320" dirty="0">
                <a:solidFill>
                  <a:srgbClr val="001F5F"/>
                </a:solidFill>
                <a:cs typeface="Arial"/>
              </a:rPr>
              <a:t>İLE  </a:t>
            </a:r>
            <a:r>
              <a:rPr sz="2800" spc="-295" dirty="0">
                <a:solidFill>
                  <a:srgbClr val="001F5F"/>
                </a:solidFill>
                <a:cs typeface="Arial"/>
              </a:rPr>
              <a:t>DÜŞÜNME</a:t>
            </a:r>
            <a:endParaRPr sz="2800">
              <a:cs typeface="Arial"/>
            </a:endParaRPr>
          </a:p>
          <a:p>
            <a:pPr marL="368935" indent="-35687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69570" algn="l"/>
              </a:tabLst>
            </a:pPr>
            <a:r>
              <a:rPr sz="2800" b="1" spc="-215" dirty="0">
                <a:solidFill>
                  <a:srgbClr val="E36C09"/>
                </a:solidFill>
                <a:cs typeface="Arial"/>
              </a:rPr>
              <a:t>ÜNİTE</a:t>
            </a:r>
            <a:r>
              <a:rPr sz="2800" spc="-215" dirty="0">
                <a:solidFill>
                  <a:srgbClr val="E36C09"/>
                </a:solidFill>
                <a:cs typeface="Arial"/>
              </a:rPr>
              <a:t>: </a:t>
            </a:r>
            <a:r>
              <a:rPr sz="2800" spc="-390" dirty="0">
                <a:solidFill>
                  <a:srgbClr val="001F5F"/>
                </a:solidFill>
                <a:cs typeface="Arial"/>
              </a:rPr>
              <a:t>FELSEFENİN</a:t>
            </a:r>
            <a:r>
              <a:rPr sz="2800" spc="-80" dirty="0">
                <a:solidFill>
                  <a:srgbClr val="001F5F"/>
                </a:solidFill>
                <a:cs typeface="Arial"/>
              </a:rPr>
              <a:t> </a:t>
            </a:r>
            <a:r>
              <a:rPr sz="2800" spc="-340" dirty="0">
                <a:solidFill>
                  <a:srgbClr val="001F5F"/>
                </a:solidFill>
                <a:cs typeface="Arial"/>
              </a:rPr>
              <a:t>TEMEL</a:t>
            </a:r>
            <a:endParaRPr sz="2800"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320" dirty="0">
                <a:solidFill>
                  <a:srgbClr val="001F5F"/>
                </a:solidFill>
                <a:cs typeface="Arial"/>
              </a:rPr>
              <a:t>KONULARI</a:t>
            </a:r>
            <a:r>
              <a:rPr sz="2800" spc="-135" dirty="0">
                <a:solidFill>
                  <a:srgbClr val="001F5F"/>
                </a:solidFill>
                <a:cs typeface="Arial"/>
              </a:rPr>
              <a:t> </a:t>
            </a:r>
            <a:r>
              <a:rPr sz="2800" spc="-400" dirty="0">
                <a:solidFill>
                  <a:srgbClr val="001F5F"/>
                </a:solidFill>
                <a:cs typeface="Arial"/>
              </a:rPr>
              <a:t>VE</a:t>
            </a:r>
            <a:endParaRPr sz="2800"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360" dirty="0">
                <a:solidFill>
                  <a:srgbClr val="001F5F"/>
                </a:solidFill>
                <a:cs typeface="Arial"/>
              </a:rPr>
              <a:t>PROBLEMLERİ</a:t>
            </a:r>
            <a:endParaRPr sz="2800">
              <a:cs typeface="Arial"/>
            </a:endParaRPr>
          </a:p>
          <a:p>
            <a:pPr marL="368935" indent="-356870">
              <a:lnSpc>
                <a:spcPct val="100000"/>
              </a:lnSpc>
              <a:spcBef>
                <a:spcPts val="670"/>
              </a:spcBef>
              <a:buAutoNum type="arabicPeriod" startAt="4"/>
              <a:tabLst>
                <a:tab pos="369570" algn="l"/>
              </a:tabLst>
            </a:pPr>
            <a:r>
              <a:rPr sz="2800" b="1" spc="-215" dirty="0">
                <a:solidFill>
                  <a:srgbClr val="E36C09"/>
                </a:solidFill>
                <a:cs typeface="Arial"/>
              </a:rPr>
              <a:t>ÜNİTE</a:t>
            </a:r>
            <a:r>
              <a:rPr sz="2800" spc="-215" dirty="0">
                <a:solidFill>
                  <a:srgbClr val="E36C09"/>
                </a:solidFill>
                <a:cs typeface="Arial"/>
              </a:rPr>
              <a:t>: </a:t>
            </a:r>
            <a:r>
              <a:rPr sz="2800" spc="-420" dirty="0">
                <a:solidFill>
                  <a:srgbClr val="001F5F"/>
                </a:solidFill>
                <a:cs typeface="Arial"/>
              </a:rPr>
              <a:t>FELSEFİ </a:t>
            </a:r>
            <a:r>
              <a:rPr sz="2800" spc="-280" dirty="0">
                <a:solidFill>
                  <a:srgbClr val="001F5F"/>
                </a:solidFill>
                <a:cs typeface="Arial"/>
              </a:rPr>
              <a:t>AKIL</a:t>
            </a:r>
            <a:endParaRPr sz="2800"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325" dirty="0">
                <a:solidFill>
                  <a:srgbClr val="001F5F"/>
                </a:solidFill>
                <a:cs typeface="Arial"/>
              </a:rPr>
              <a:t>YÜRÜTME </a:t>
            </a:r>
            <a:r>
              <a:rPr sz="2800" spc="-395" dirty="0">
                <a:solidFill>
                  <a:srgbClr val="001F5F"/>
                </a:solidFill>
                <a:cs typeface="Arial"/>
              </a:rPr>
              <a:t>VE</a:t>
            </a:r>
            <a:r>
              <a:rPr sz="2800" spc="-430" dirty="0">
                <a:solidFill>
                  <a:srgbClr val="001F5F"/>
                </a:solidFill>
                <a:cs typeface="Arial"/>
              </a:rPr>
              <a:t> </a:t>
            </a:r>
            <a:r>
              <a:rPr sz="2800" spc="-310" dirty="0">
                <a:solidFill>
                  <a:srgbClr val="001F5F"/>
                </a:solidFill>
                <a:cs typeface="Arial"/>
              </a:rPr>
              <a:t>YAZMA</a:t>
            </a:r>
            <a:endParaRPr sz="2800"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00371" y="1772410"/>
            <a:ext cx="4643628" cy="5085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1414" y="901953"/>
            <a:ext cx="32823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220" dirty="0">
                <a:solidFill>
                  <a:srgbClr val="001F5F"/>
                </a:solidFill>
                <a:latin typeface="Arial"/>
                <a:cs typeface="Arial"/>
              </a:rPr>
              <a:t>1.</a:t>
            </a:r>
            <a:r>
              <a:rPr sz="7200" b="1" spc="-4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7200" b="1" spc="-635" dirty="0">
                <a:solidFill>
                  <a:srgbClr val="001F5F"/>
                </a:solidFill>
                <a:latin typeface="Arial"/>
                <a:cs typeface="Arial"/>
              </a:rPr>
              <a:t>ÜNİTE</a:t>
            </a:r>
            <a:endParaRPr sz="7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3276600"/>
            <a:ext cx="914400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6000">
                <a:solidFill>
                  <a:srgbClr val="FF0000"/>
                </a:solidFill>
              </a:rPr>
              <a:t>FELS</a:t>
            </a:r>
            <a:r>
              <a:rPr lang="tr-TR" sz="6000" dirty="0">
                <a:solidFill>
                  <a:srgbClr val="FF0000"/>
                </a:solidFill>
              </a:rPr>
              <a:t>E</a:t>
            </a:r>
            <a:r>
              <a:rPr sz="6000">
                <a:solidFill>
                  <a:srgbClr val="FF0000"/>
                </a:solidFill>
              </a:rPr>
              <a:t>FEYİ </a:t>
            </a:r>
            <a:r>
              <a:rPr sz="6000" dirty="0">
                <a:solidFill>
                  <a:srgbClr val="FF0000"/>
                </a:solidFill>
              </a:rPr>
              <a:t>TANIMA</a:t>
            </a:r>
            <a:endParaRPr sz="6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848" y="236346"/>
            <a:ext cx="47015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</a:t>
            </a:r>
            <a:r>
              <a:rPr b="0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290" dirty="0">
                <a:solidFill>
                  <a:srgbClr val="FF0000"/>
                </a:solidFill>
                <a:latin typeface="Arial"/>
                <a:cs typeface="Arial"/>
              </a:rPr>
              <a:t>ANLAMI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41297"/>
            <a:ext cx="3783329" cy="486156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5080" indent="-342900">
              <a:lnSpc>
                <a:spcPts val="2810"/>
              </a:lnSpc>
              <a:spcBef>
                <a:spcPts val="45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275" dirty="0">
                <a:latin typeface="Arial"/>
                <a:cs typeface="Arial"/>
              </a:rPr>
              <a:t>En </a:t>
            </a:r>
            <a:r>
              <a:rPr sz="2600" spc="-150" dirty="0">
                <a:latin typeface="Arial"/>
                <a:cs typeface="Arial"/>
              </a:rPr>
              <a:t>geniş </a:t>
            </a:r>
            <a:r>
              <a:rPr sz="2600" spc="-120" dirty="0">
                <a:latin typeface="Arial"/>
                <a:cs typeface="Arial"/>
              </a:rPr>
              <a:t>anlamda </a:t>
            </a:r>
            <a:r>
              <a:rPr sz="2600" spc="-95" dirty="0">
                <a:latin typeface="Arial"/>
                <a:cs typeface="Arial"/>
              </a:rPr>
              <a:t>felsefe; </a:t>
            </a:r>
            <a:r>
              <a:rPr sz="2600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600" b="1" spc="-190" dirty="0">
                <a:solidFill>
                  <a:srgbClr val="001F5F"/>
                </a:solidFill>
                <a:latin typeface="Arial"/>
                <a:cs typeface="Arial"/>
              </a:rPr>
              <a:t>insanın </a:t>
            </a:r>
            <a:r>
              <a:rPr sz="2600" b="1" spc="-175" dirty="0">
                <a:solidFill>
                  <a:srgbClr val="001F5F"/>
                </a:solidFill>
                <a:latin typeface="Arial"/>
                <a:cs typeface="Arial"/>
              </a:rPr>
              <a:t>kendisini</a:t>
            </a:r>
            <a:r>
              <a:rPr sz="2600" b="1" spc="-175" dirty="0">
                <a:latin typeface="Arial"/>
                <a:cs typeface="Arial"/>
              </a:rPr>
              <a:t>, </a:t>
            </a:r>
            <a:r>
              <a:rPr sz="2600" b="1" spc="-180" dirty="0">
                <a:solidFill>
                  <a:srgbClr val="E36C09"/>
                </a:solidFill>
                <a:latin typeface="Arial"/>
                <a:cs typeface="Arial"/>
              </a:rPr>
              <a:t>içinde  </a:t>
            </a:r>
            <a:r>
              <a:rPr sz="2600" b="1" spc="-215" dirty="0">
                <a:solidFill>
                  <a:srgbClr val="E36C09"/>
                </a:solidFill>
                <a:latin typeface="Arial"/>
                <a:cs typeface="Arial"/>
              </a:rPr>
              <a:t>yaşadığı doğayı </a:t>
            </a:r>
            <a:r>
              <a:rPr sz="2600" b="1" spc="-190" dirty="0">
                <a:solidFill>
                  <a:srgbClr val="00AF50"/>
                </a:solidFill>
                <a:latin typeface="Arial"/>
                <a:cs typeface="Arial"/>
              </a:rPr>
              <a:t>ve </a:t>
            </a:r>
            <a:r>
              <a:rPr sz="2600" b="1" spc="-155" dirty="0">
                <a:solidFill>
                  <a:srgbClr val="00AF50"/>
                </a:solidFill>
                <a:latin typeface="Arial"/>
                <a:cs typeface="Arial"/>
              </a:rPr>
              <a:t>evreni  </a:t>
            </a:r>
            <a:r>
              <a:rPr sz="2600" b="1" spc="-160" dirty="0">
                <a:solidFill>
                  <a:srgbClr val="00AF50"/>
                </a:solidFill>
                <a:latin typeface="Arial"/>
                <a:cs typeface="Arial"/>
              </a:rPr>
              <a:t>anlama</a:t>
            </a:r>
            <a:r>
              <a:rPr sz="2600" b="1" spc="-1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600" b="1" spc="-200" dirty="0">
                <a:solidFill>
                  <a:srgbClr val="00AF50"/>
                </a:solidFill>
                <a:latin typeface="Arial"/>
                <a:cs typeface="Arial"/>
              </a:rPr>
              <a:t>çabasıdır.</a:t>
            </a:r>
            <a:endParaRPr sz="2600">
              <a:latin typeface="Arial"/>
              <a:cs typeface="Arial"/>
            </a:endParaRPr>
          </a:p>
          <a:p>
            <a:pPr marL="355600" marR="212725" indent="-342900">
              <a:lnSpc>
                <a:spcPct val="9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210" dirty="0">
                <a:latin typeface="Arial"/>
                <a:cs typeface="Arial"/>
              </a:rPr>
              <a:t>Yunanca </a:t>
            </a:r>
            <a:r>
              <a:rPr sz="2600" b="1" i="1" spc="-5" dirty="0">
                <a:solidFill>
                  <a:srgbClr val="0F243E"/>
                </a:solidFill>
                <a:latin typeface="Carlito"/>
                <a:cs typeface="Carlito"/>
              </a:rPr>
              <a:t>philo </a:t>
            </a:r>
            <a:r>
              <a:rPr sz="2600" spc="-140" dirty="0">
                <a:latin typeface="Arial"/>
                <a:cs typeface="Arial"/>
              </a:rPr>
              <a:t>(sevgi) </a:t>
            </a:r>
            <a:r>
              <a:rPr sz="2600" spc="-155" dirty="0">
                <a:latin typeface="Arial"/>
                <a:cs typeface="Arial"/>
              </a:rPr>
              <a:t>ve </a:t>
            </a:r>
            <a:r>
              <a:rPr sz="2600" spc="-1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600" b="1" i="1" spc="-5" dirty="0">
                <a:solidFill>
                  <a:srgbClr val="0F243E"/>
                </a:solidFill>
                <a:latin typeface="Carlito"/>
                <a:cs typeface="Carlito"/>
              </a:rPr>
              <a:t>sophia </a:t>
            </a:r>
            <a:r>
              <a:rPr sz="2600" spc="-70" dirty="0">
                <a:latin typeface="Arial"/>
                <a:cs typeface="Arial"/>
              </a:rPr>
              <a:t>(bilgelik)  </a:t>
            </a:r>
            <a:r>
              <a:rPr sz="2600" spc="-60" dirty="0">
                <a:latin typeface="Arial"/>
                <a:cs typeface="Arial"/>
              </a:rPr>
              <a:t>kelimelerinin </a:t>
            </a:r>
            <a:r>
              <a:rPr sz="2600" spc="-10" dirty="0">
                <a:latin typeface="Arial"/>
                <a:cs typeface="Arial"/>
              </a:rPr>
              <a:t>bir </a:t>
            </a:r>
            <a:r>
              <a:rPr sz="2600" spc="-165" dirty="0">
                <a:latin typeface="Arial"/>
                <a:cs typeface="Arial"/>
              </a:rPr>
              <a:t>araya  </a:t>
            </a:r>
            <a:r>
              <a:rPr sz="2600" spc="-114" dirty="0">
                <a:latin typeface="Arial"/>
                <a:cs typeface="Arial"/>
              </a:rPr>
              <a:t>gelmesiyle </a:t>
            </a:r>
            <a:r>
              <a:rPr sz="2600" b="1" i="1" spc="-5" dirty="0">
                <a:solidFill>
                  <a:srgbClr val="0F243E"/>
                </a:solidFill>
                <a:latin typeface="Carlito"/>
                <a:cs typeface="Carlito"/>
              </a:rPr>
              <a:t>philosophia </a:t>
            </a:r>
            <a:r>
              <a:rPr sz="2600" b="1" i="1" spc="-5" dirty="0">
                <a:latin typeface="Carlito"/>
                <a:cs typeface="Carlito"/>
              </a:rPr>
              <a:t> </a:t>
            </a:r>
            <a:r>
              <a:rPr sz="2600" spc="-65" dirty="0">
                <a:latin typeface="Arial"/>
                <a:cs typeface="Arial"/>
              </a:rPr>
              <a:t>(bilgelik </a:t>
            </a:r>
            <a:r>
              <a:rPr sz="2600" spc="-145" dirty="0">
                <a:latin typeface="Arial"/>
                <a:cs typeface="Arial"/>
              </a:rPr>
              <a:t>sevgisi) </a:t>
            </a:r>
            <a:r>
              <a:rPr sz="2600" spc="-100" dirty="0">
                <a:latin typeface="Arial"/>
                <a:cs typeface="Arial"/>
              </a:rPr>
              <a:t>olarak  </a:t>
            </a:r>
            <a:r>
              <a:rPr sz="2600" spc="-90" dirty="0">
                <a:latin typeface="Arial"/>
                <a:cs typeface="Arial"/>
              </a:rPr>
              <a:t>kullanılmıştır.</a:t>
            </a:r>
            <a:endParaRPr sz="2600">
              <a:latin typeface="Arial"/>
              <a:cs typeface="Arial"/>
            </a:endParaRPr>
          </a:p>
          <a:p>
            <a:pPr marL="355600" marR="620395" indent="-342900">
              <a:lnSpc>
                <a:spcPct val="9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65" dirty="0">
                <a:latin typeface="Arial"/>
                <a:cs typeface="Arial"/>
              </a:rPr>
              <a:t>Felsefe sözcüğünü </a:t>
            </a:r>
            <a:r>
              <a:rPr sz="2600" spc="-30" dirty="0">
                <a:latin typeface="Arial"/>
                <a:cs typeface="Arial"/>
              </a:rPr>
              <a:t>ilk  </a:t>
            </a:r>
            <a:r>
              <a:rPr sz="2600" spc="-95" dirty="0">
                <a:latin typeface="Arial"/>
                <a:cs typeface="Arial"/>
              </a:rPr>
              <a:t>kullanan </a:t>
            </a:r>
            <a:r>
              <a:rPr sz="2600" spc="-55" dirty="0">
                <a:latin typeface="Arial"/>
                <a:cs typeface="Arial"/>
              </a:rPr>
              <a:t>filozof </a:t>
            </a:r>
            <a:r>
              <a:rPr sz="2600" spc="-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600" i="1" spc="-50" dirty="0">
                <a:solidFill>
                  <a:srgbClr val="0F243E"/>
                </a:solidFill>
                <a:latin typeface="Carlito"/>
                <a:cs typeface="Carlito"/>
              </a:rPr>
              <a:t>Pisagor</a:t>
            </a:r>
            <a:r>
              <a:rPr sz="2600" spc="-50" dirty="0">
                <a:latin typeface="Arial"/>
                <a:cs typeface="Arial"/>
              </a:rPr>
              <a:t>’dur.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54296" y="1412747"/>
            <a:ext cx="4125467" cy="4896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848" y="279272"/>
            <a:ext cx="47015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605" dirty="0">
                <a:solidFill>
                  <a:srgbClr val="C00000"/>
                </a:solidFill>
                <a:latin typeface="Arial"/>
                <a:cs typeface="Arial"/>
              </a:rPr>
              <a:t>FELSEFENİN</a:t>
            </a:r>
            <a:r>
              <a:rPr b="0" spc="-2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290" dirty="0">
                <a:solidFill>
                  <a:srgbClr val="C00000"/>
                </a:solidFill>
                <a:latin typeface="Arial"/>
                <a:cs typeface="Arial"/>
              </a:rPr>
              <a:t>ANLAMI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1224534"/>
            <a:ext cx="3821429" cy="4786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200" dirty="0">
                <a:solidFill>
                  <a:srgbClr val="974707"/>
                </a:solidFill>
                <a:latin typeface="Arial"/>
                <a:cs typeface="Arial"/>
              </a:rPr>
              <a:t>Düşünme</a:t>
            </a:r>
            <a:r>
              <a:rPr sz="2200" b="1" spc="-10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200" b="1" spc="-150" dirty="0">
                <a:solidFill>
                  <a:srgbClr val="974707"/>
                </a:solidFill>
                <a:latin typeface="Arial"/>
                <a:cs typeface="Arial"/>
              </a:rPr>
              <a:t>Nedir?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74707"/>
              </a:buClr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641985" marR="240665" lvl="1" indent="-641985">
              <a:lnSpc>
                <a:spcPct val="80000"/>
              </a:lnSpc>
              <a:buChar char="•"/>
              <a:tabLst>
                <a:tab pos="641985" algn="l"/>
                <a:tab pos="642620" algn="l"/>
              </a:tabLst>
            </a:pPr>
            <a:r>
              <a:rPr sz="2200" spc="-140" dirty="0">
                <a:latin typeface="Arial"/>
                <a:cs typeface="Arial"/>
              </a:rPr>
              <a:t>“</a:t>
            </a:r>
            <a:r>
              <a:rPr sz="2200" b="1" spc="-140" dirty="0">
                <a:solidFill>
                  <a:srgbClr val="001F5F"/>
                </a:solidFill>
                <a:latin typeface="Arial"/>
                <a:cs typeface="Arial"/>
              </a:rPr>
              <a:t>Düşünmek, </a:t>
            </a:r>
            <a:r>
              <a:rPr sz="2200" b="1" spc="-130" dirty="0">
                <a:solidFill>
                  <a:srgbClr val="001F5F"/>
                </a:solidFill>
                <a:latin typeface="Arial"/>
                <a:cs typeface="Arial"/>
              </a:rPr>
              <a:t>yaşamaktır</a:t>
            </a:r>
            <a:r>
              <a:rPr sz="2200" spc="-130" dirty="0">
                <a:latin typeface="Arial"/>
                <a:cs typeface="Arial"/>
              </a:rPr>
              <a:t>.”  </a:t>
            </a:r>
            <a:r>
              <a:rPr sz="2200" spc="-105" dirty="0">
                <a:latin typeface="Arial"/>
                <a:cs typeface="Arial"/>
              </a:rPr>
              <a:t>demiş </a:t>
            </a:r>
            <a:r>
              <a:rPr sz="2200" spc="-180" dirty="0">
                <a:latin typeface="Arial"/>
                <a:cs typeface="Arial"/>
              </a:rPr>
              <a:t>Seneca.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İnsan</a:t>
            </a:r>
            <a:endParaRPr sz="2200">
              <a:latin typeface="Arial"/>
              <a:cs typeface="Arial"/>
            </a:endParaRPr>
          </a:p>
          <a:p>
            <a:pPr marL="396240" algn="ctr">
              <a:lnSpc>
                <a:spcPts val="1850"/>
              </a:lnSpc>
            </a:pPr>
            <a:r>
              <a:rPr sz="2200" spc="-110" dirty="0">
                <a:latin typeface="Arial"/>
                <a:cs typeface="Arial"/>
              </a:rPr>
              <a:t>düşündüğü </a:t>
            </a:r>
            <a:r>
              <a:rPr sz="2200" spc="-125" dirty="0">
                <a:latin typeface="Arial"/>
                <a:cs typeface="Arial"/>
              </a:rPr>
              <a:t>sürece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135" dirty="0">
                <a:latin typeface="Arial"/>
                <a:cs typeface="Arial"/>
              </a:rPr>
              <a:t>yaşadığının</a:t>
            </a:r>
            <a:endParaRPr sz="2200">
              <a:latin typeface="Arial"/>
              <a:cs typeface="Arial"/>
            </a:endParaRPr>
          </a:p>
          <a:p>
            <a:pPr marL="396240" algn="ctr">
              <a:lnSpc>
                <a:spcPts val="2375"/>
              </a:lnSpc>
            </a:pPr>
            <a:r>
              <a:rPr sz="2200" spc="-65" dirty="0">
                <a:latin typeface="Arial"/>
                <a:cs typeface="Arial"/>
              </a:rPr>
              <a:t>bilincindedir.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931544" lvl="2" indent="-343535">
              <a:lnSpc>
                <a:spcPts val="2375"/>
              </a:lnSpc>
              <a:spcBef>
                <a:spcPts val="5"/>
              </a:spcBef>
              <a:buChar char="•"/>
              <a:tabLst>
                <a:tab pos="931544" algn="l"/>
                <a:tab pos="932180" algn="l"/>
                <a:tab pos="2023745" algn="l"/>
              </a:tabLst>
            </a:pPr>
            <a:r>
              <a:rPr sz="2200" spc="-140" dirty="0">
                <a:latin typeface="Arial"/>
                <a:cs typeface="Arial"/>
              </a:rPr>
              <a:t>Sokrates	</a:t>
            </a:r>
            <a:r>
              <a:rPr sz="2200" spc="-75" dirty="0">
                <a:latin typeface="Arial"/>
                <a:cs typeface="Arial"/>
              </a:rPr>
              <a:t>bu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durumu</a:t>
            </a:r>
            <a:endParaRPr sz="2200">
              <a:latin typeface="Arial"/>
              <a:cs typeface="Arial"/>
            </a:endParaRPr>
          </a:p>
          <a:p>
            <a:pPr marL="398145" algn="ctr">
              <a:lnSpc>
                <a:spcPts val="2110"/>
              </a:lnSpc>
            </a:pPr>
            <a:r>
              <a:rPr sz="2200" spc="185" dirty="0">
                <a:latin typeface="Arial"/>
                <a:cs typeface="Arial"/>
              </a:rPr>
              <a:t>“ </a:t>
            </a:r>
            <a:r>
              <a:rPr sz="2200" b="1" spc="-195" dirty="0">
                <a:solidFill>
                  <a:srgbClr val="001F5F"/>
                </a:solidFill>
                <a:latin typeface="Arial"/>
                <a:cs typeface="Arial"/>
              </a:rPr>
              <a:t>Sorgulanmamış</a:t>
            </a:r>
            <a:r>
              <a:rPr sz="2200" b="1" spc="-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spc="-125" dirty="0">
                <a:solidFill>
                  <a:srgbClr val="001F5F"/>
                </a:solidFill>
                <a:latin typeface="Arial"/>
                <a:cs typeface="Arial"/>
              </a:rPr>
              <a:t>hayat,</a:t>
            </a:r>
            <a:endParaRPr sz="2200">
              <a:latin typeface="Arial"/>
              <a:cs typeface="Arial"/>
            </a:endParaRPr>
          </a:p>
          <a:p>
            <a:pPr marL="395605" algn="ctr">
              <a:lnSpc>
                <a:spcPts val="2115"/>
              </a:lnSpc>
            </a:pPr>
            <a:r>
              <a:rPr sz="2200" b="1" spc="-195" dirty="0">
                <a:solidFill>
                  <a:srgbClr val="001F5F"/>
                </a:solidFill>
                <a:latin typeface="Arial"/>
                <a:cs typeface="Arial"/>
              </a:rPr>
              <a:t>yaşanmaya </a:t>
            </a:r>
            <a:r>
              <a:rPr sz="2200" b="1" spc="-145" dirty="0">
                <a:solidFill>
                  <a:srgbClr val="001F5F"/>
                </a:solidFill>
                <a:latin typeface="Arial"/>
                <a:cs typeface="Arial"/>
              </a:rPr>
              <a:t>değmez</a:t>
            </a:r>
            <a:r>
              <a:rPr sz="2200" spc="-145" dirty="0">
                <a:latin typeface="Arial"/>
                <a:cs typeface="Arial"/>
              </a:rPr>
              <a:t>.”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sözüyle</a:t>
            </a:r>
            <a:endParaRPr sz="2200">
              <a:latin typeface="Arial"/>
              <a:cs typeface="Arial"/>
            </a:endParaRPr>
          </a:p>
          <a:p>
            <a:pPr marL="393065" algn="ctr">
              <a:lnSpc>
                <a:spcPts val="2375"/>
              </a:lnSpc>
            </a:pPr>
            <a:r>
              <a:rPr sz="2200" spc="-50" dirty="0">
                <a:latin typeface="Arial"/>
                <a:cs typeface="Arial"/>
              </a:rPr>
              <a:t>dile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getirir.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570230" marR="167005" indent="-134620">
              <a:lnSpc>
                <a:spcPts val="2110"/>
              </a:lnSpc>
              <a:buFont typeface="Arial"/>
              <a:buChar char="•"/>
              <a:tabLst>
                <a:tab pos="779145" algn="l"/>
                <a:tab pos="779780" algn="l"/>
              </a:tabLst>
            </a:pPr>
            <a:r>
              <a:rPr dirty="0"/>
              <a:t>	</a:t>
            </a:r>
            <a:r>
              <a:rPr sz="2200" spc="-70" dirty="0">
                <a:latin typeface="Arial"/>
                <a:cs typeface="Arial"/>
              </a:rPr>
              <a:t>Aristoteles </a:t>
            </a:r>
            <a:r>
              <a:rPr sz="2200" spc="-100" dirty="0">
                <a:latin typeface="Arial"/>
                <a:cs typeface="Arial"/>
              </a:rPr>
              <a:t>düşünmeyle  </a:t>
            </a:r>
            <a:r>
              <a:rPr sz="2200" spc="-55" dirty="0">
                <a:latin typeface="Arial"/>
                <a:cs typeface="Arial"/>
              </a:rPr>
              <a:t>bilmeyi </a:t>
            </a:r>
            <a:r>
              <a:rPr sz="2200" spc="-25" dirty="0">
                <a:latin typeface="Arial"/>
                <a:cs typeface="Arial"/>
              </a:rPr>
              <a:t>birlikte </a:t>
            </a:r>
            <a:r>
              <a:rPr sz="2200" spc="-85" dirty="0">
                <a:latin typeface="Arial"/>
                <a:cs typeface="Arial"/>
              </a:rPr>
              <a:t>ele </a:t>
            </a:r>
            <a:r>
              <a:rPr sz="2200" spc="-100" dirty="0">
                <a:latin typeface="Arial"/>
                <a:cs typeface="Arial"/>
              </a:rPr>
              <a:t>alır.</a:t>
            </a:r>
            <a:r>
              <a:rPr sz="2200" spc="-335" dirty="0">
                <a:latin typeface="Arial"/>
                <a:cs typeface="Arial"/>
              </a:rPr>
              <a:t> </a:t>
            </a:r>
            <a:r>
              <a:rPr sz="2200" spc="-175" dirty="0">
                <a:latin typeface="Arial"/>
                <a:cs typeface="Arial"/>
              </a:rPr>
              <a:t>Ona  </a:t>
            </a:r>
            <a:r>
              <a:rPr sz="2200" spc="-100" dirty="0">
                <a:latin typeface="Arial"/>
                <a:cs typeface="Arial"/>
              </a:rPr>
              <a:t>göre </a:t>
            </a:r>
            <a:r>
              <a:rPr sz="2200" spc="-114" dirty="0">
                <a:latin typeface="Arial"/>
                <a:cs typeface="Arial"/>
              </a:rPr>
              <a:t>“</a:t>
            </a:r>
            <a:r>
              <a:rPr sz="2200" b="1" spc="-114" dirty="0">
                <a:solidFill>
                  <a:srgbClr val="001F5F"/>
                </a:solidFill>
                <a:latin typeface="Arial"/>
                <a:cs typeface="Arial"/>
              </a:rPr>
              <a:t>İnsan </a:t>
            </a:r>
            <a:r>
              <a:rPr sz="2200" b="1" spc="-180" dirty="0">
                <a:solidFill>
                  <a:srgbClr val="001F5F"/>
                </a:solidFill>
                <a:latin typeface="Arial"/>
                <a:cs typeface="Arial"/>
              </a:rPr>
              <a:t>doğal</a:t>
            </a:r>
            <a:r>
              <a:rPr sz="2200" b="1" spc="-140" dirty="0">
                <a:solidFill>
                  <a:srgbClr val="001F5F"/>
                </a:solidFill>
                <a:latin typeface="Arial"/>
                <a:cs typeface="Arial"/>
              </a:rPr>
              <a:t> olarak</a:t>
            </a:r>
            <a:endParaRPr sz="2200">
              <a:latin typeface="Arial"/>
              <a:cs typeface="Arial"/>
            </a:endParaRPr>
          </a:p>
          <a:p>
            <a:pPr marL="1344930">
              <a:lnSpc>
                <a:spcPts val="2135"/>
              </a:lnSpc>
            </a:pPr>
            <a:r>
              <a:rPr sz="2200" b="1" spc="-130" dirty="0">
                <a:solidFill>
                  <a:srgbClr val="001F5F"/>
                </a:solidFill>
                <a:latin typeface="Arial"/>
                <a:cs typeface="Arial"/>
              </a:rPr>
              <a:t>bilmek</a:t>
            </a:r>
            <a:r>
              <a:rPr sz="220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spc="-100" dirty="0">
                <a:solidFill>
                  <a:srgbClr val="001F5F"/>
                </a:solidFill>
                <a:latin typeface="Arial"/>
                <a:cs typeface="Arial"/>
              </a:rPr>
              <a:t>ister</a:t>
            </a:r>
            <a:r>
              <a:rPr sz="2200" spc="-100" dirty="0">
                <a:latin typeface="Arial"/>
                <a:cs typeface="Arial"/>
              </a:rPr>
              <a:t>.”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1329" y="1224534"/>
            <a:ext cx="4151629" cy="505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80" dirty="0">
                <a:solidFill>
                  <a:srgbClr val="974707"/>
                </a:solidFill>
                <a:latin typeface="Arial"/>
                <a:cs typeface="Arial"/>
              </a:rPr>
              <a:t>Felsefe</a:t>
            </a:r>
            <a:r>
              <a:rPr sz="2200" b="1" spc="-9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200" b="1" spc="-160" dirty="0">
                <a:solidFill>
                  <a:srgbClr val="974707"/>
                </a:solidFill>
                <a:latin typeface="Arial"/>
                <a:cs typeface="Arial"/>
              </a:rPr>
              <a:t>nedir?</a:t>
            </a:r>
            <a:endParaRPr sz="2200">
              <a:latin typeface="Arial"/>
              <a:cs typeface="Arial"/>
            </a:endParaRPr>
          </a:p>
          <a:p>
            <a:pPr marL="355600" marR="15875" indent="-342900">
              <a:lnSpc>
                <a:spcPct val="8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1. </a:t>
            </a:r>
            <a:r>
              <a:rPr sz="2200" spc="-65" dirty="0">
                <a:latin typeface="Arial"/>
                <a:cs typeface="Arial"/>
              </a:rPr>
              <a:t>“Doğruyu </a:t>
            </a:r>
            <a:r>
              <a:rPr sz="2200" spc="-80" dirty="0">
                <a:latin typeface="Arial"/>
                <a:cs typeface="Arial"/>
              </a:rPr>
              <a:t>bulma yolunda,  </a:t>
            </a:r>
            <a:r>
              <a:rPr sz="2200" spc="-114" dirty="0">
                <a:latin typeface="Arial"/>
                <a:cs typeface="Arial"/>
              </a:rPr>
              <a:t>düşünsel </a:t>
            </a:r>
            <a:r>
              <a:rPr sz="2200" spc="-65" dirty="0">
                <a:latin typeface="Arial"/>
                <a:cs typeface="Arial"/>
              </a:rPr>
              <a:t>(idealist) </a:t>
            </a:r>
            <a:r>
              <a:rPr sz="2200" spc="-15" dirty="0">
                <a:latin typeface="Arial"/>
                <a:cs typeface="Arial"/>
              </a:rPr>
              <a:t>bir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çalışmadır.”  </a:t>
            </a:r>
            <a:r>
              <a:rPr sz="2200" spc="-90" dirty="0">
                <a:latin typeface="Arial"/>
                <a:cs typeface="Arial"/>
              </a:rPr>
              <a:t>(Platon)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ts val="2375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2. </a:t>
            </a:r>
            <a:r>
              <a:rPr sz="2200" spc="-100" dirty="0">
                <a:latin typeface="Arial"/>
                <a:cs typeface="Arial"/>
              </a:rPr>
              <a:t>“Felsefe, </a:t>
            </a:r>
            <a:r>
              <a:rPr sz="2200" spc="-55" dirty="0">
                <a:latin typeface="Arial"/>
                <a:cs typeface="Arial"/>
              </a:rPr>
              <a:t>ilkeler </a:t>
            </a:r>
            <a:r>
              <a:rPr sz="2200" spc="-160" dirty="0">
                <a:latin typeface="Arial"/>
                <a:cs typeface="Arial"/>
              </a:rPr>
              <a:t>ya </a:t>
            </a:r>
            <a:r>
              <a:rPr sz="2200" spc="-125" dirty="0">
                <a:latin typeface="Arial"/>
                <a:cs typeface="Arial"/>
              </a:rPr>
              <a:t>da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ilk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375"/>
              </a:lnSpc>
            </a:pPr>
            <a:r>
              <a:rPr sz="2200" spc="-75" dirty="0">
                <a:latin typeface="Arial"/>
                <a:cs typeface="Arial"/>
              </a:rPr>
              <a:t>nedenler </a:t>
            </a:r>
            <a:r>
              <a:rPr sz="2200" spc="-35" dirty="0">
                <a:latin typeface="Arial"/>
                <a:cs typeface="Arial"/>
              </a:rPr>
              <a:t>bilimidir.”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(Aristoteles)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ts val="2375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3. </a:t>
            </a:r>
            <a:r>
              <a:rPr sz="2200" spc="-105" dirty="0">
                <a:latin typeface="Arial"/>
                <a:cs typeface="Arial"/>
              </a:rPr>
              <a:t>“Felsefe </a:t>
            </a:r>
            <a:r>
              <a:rPr sz="2200" spc="-15" dirty="0">
                <a:latin typeface="Arial"/>
                <a:cs typeface="Arial"/>
              </a:rPr>
              <a:t>bir </a:t>
            </a:r>
            <a:r>
              <a:rPr sz="2200" spc="-80" dirty="0">
                <a:latin typeface="Arial"/>
                <a:cs typeface="Arial"/>
              </a:rPr>
              <a:t>yoldur,</a:t>
            </a:r>
            <a:r>
              <a:rPr sz="2200" spc="-25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yolda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375"/>
              </a:lnSpc>
            </a:pPr>
            <a:r>
              <a:rPr sz="2200" spc="-65" dirty="0">
                <a:latin typeface="Arial"/>
                <a:cs typeface="Arial"/>
              </a:rPr>
              <a:t>olmaktır.” </a:t>
            </a:r>
            <a:r>
              <a:rPr sz="2200" spc="-155" dirty="0">
                <a:latin typeface="Arial"/>
                <a:cs typeface="Arial"/>
              </a:rPr>
              <a:t>(K.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Jaspers)</a:t>
            </a:r>
            <a:endParaRPr sz="2200">
              <a:latin typeface="Arial"/>
              <a:cs typeface="Arial"/>
            </a:endParaRPr>
          </a:p>
          <a:p>
            <a:pPr marL="355600" marR="572770" indent="-342900">
              <a:lnSpc>
                <a:spcPts val="2110"/>
              </a:lnSpc>
              <a:spcBef>
                <a:spcPts val="509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4. </a:t>
            </a:r>
            <a:r>
              <a:rPr sz="2200" spc="-100" dirty="0">
                <a:latin typeface="Arial"/>
                <a:cs typeface="Arial"/>
              </a:rPr>
              <a:t>“Felsefe, </a:t>
            </a:r>
            <a:r>
              <a:rPr sz="2200" spc="-105" dirty="0">
                <a:latin typeface="Arial"/>
                <a:cs typeface="Arial"/>
              </a:rPr>
              <a:t>insanın </a:t>
            </a:r>
            <a:r>
              <a:rPr sz="2200" spc="-130" dirty="0">
                <a:latin typeface="Arial"/>
                <a:cs typeface="Arial"/>
              </a:rPr>
              <a:t>gücü  </a:t>
            </a:r>
            <a:r>
              <a:rPr sz="2200" spc="-70" dirty="0">
                <a:latin typeface="Arial"/>
                <a:cs typeface="Arial"/>
              </a:rPr>
              <a:t>nispetinde </a:t>
            </a:r>
            <a:r>
              <a:rPr sz="2200" spc="-165" dirty="0">
                <a:latin typeface="Arial"/>
                <a:cs typeface="Arial"/>
              </a:rPr>
              <a:t>eşyayı </a:t>
            </a:r>
            <a:r>
              <a:rPr sz="2200" spc="-70" dirty="0">
                <a:latin typeface="Arial"/>
                <a:cs typeface="Arial"/>
              </a:rPr>
              <a:t>hakikati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ile  </a:t>
            </a:r>
            <a:r>
              <a:rPr sz="2200" spc="-45" dirty="0">
                <a:latin typeface="Arial"/>
                <a:cs typeface="Arial"/>
              </a:rPr>
              <a:t>bilmektir.”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(el-Kindî)</a:t>
            </a:r>
            <a:endParaRPr sz="2200">
              <a:latin typeface="Arial"/>
              <a:cs typeface="Arial"/>
            </a:endParaRPr>
          </a:p>
          <a:p>
            <a:pPr marL="355600" marR="386080" indent="-342900">
              <a:lnSpc>
                <a:spcPct val="8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5. </a:t>
            </a:r>
            <a:r>
              <a:rPr sz="2200" spc="-105" dirty="0">
                <a:latin typeface="Arial"/>
                <a:cs typeface="Arial"/>
              </a:rPr>
              <a:t>“Felsefe </a:t>
            </a:r>
            <a:r>
              <a:rPr sz="2200" spc="-70" dirty="0">
                <a:latin typeface="Arial"/>
                <a:cs typeface="Arial"/>
              </a:rPr>
              <a:t>“insanın, </a:t>
            </a:r>
            <a:r>
              <a:rPr sz="2200" spc="-35" dirty="0">
                <a:latin typeface="Arial"/>
                <a:cs typeface="Arial"/>
              </a:rPr>
              <a:t>bütün</a:t>
            </a:r>
            <a:r>
              <a:rPr sz="2200" spc="-24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var  </a:t>
            </a:r>
            <a:r>
              <a:rPr sz="2200" spc="-70" dirty="0">
                <a:latin typeface="Arial"/>
                <a:cs typeface="Arial"/>
              </a:rPr>
              <a:t>olanların </a:t>
            </a:r>
            <a:r>
              <a:rPr sz="2200" spc="-65" dirty="0">
                <a:latin typeface="Arial"/>
                <a:cs typeface="Arial"/>
              </a:rPr>
              <a:t>hakikatini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bilerek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110"/>
              </a:lnSpc>
            </a:pPr>
            <a:r>
              <a:rPr sz="2200" spc="-80" dirty="0">
                <a:latin typeface="Arial"/>
                <a:cs typeface="Arial"/>
              </a:rPr>
              <a:t>yetkinleşmesi”dir. </a:t>
            </a:r>
            <a:r>
              <a:rPr sz="2200" spc="-70" dirty="0">
                <a:latin typeface="Arial"/>
                <a:cs typeface="Arial"/>
              </a:rPr>
              <a:t>(İbn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80" dirty="0">
                <a:latin typeface="Arial"/>
                <a:cs typeface="Arial"/>
              </a:rPr>
              <a:t>Sînâ)</a:t>
            </a:r>
            <a:endParaRPr sz="22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85" dirty="0">
                <a:latin typeface="Arial"/>
                <a:cs typeface="Arial"/>
              </a:rPr>
              <a:t>6. </a:t>
            </a:r>
            <a:r>
              <a:rPr sz="2200" spc="-100" dirty="0">
                <a:latin typeface="Arial"/>
                <a:cs typeface="Arial"/>
              </a:rPr>
              <a:t>“Felsefe, </a:t>
            </a:r>
            <a:r>
              <a:rPr sz="2200" spc="-65" dirty="0">
                <a:latin typeface="Arial"/>
                <a:cs typeface="Arial"/>
              </a:rPr>
              <a:t>kurallar </a:t>
            </a:r>
            <a:r>
              <a:rPr sz="2200" spc="-120" dirty="0">
                <a:latin typeface="Arial"/>
                <a:cs typeface="Arial"/>
              </a:rPr>
              <a:t>koymak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değil,  </a:t>
            </a:r>
            <a:r>
              <a:rPr sz="2200" spc="-45" dirty="0">
                <a:latin typeface="Arial"/>
                <a:cs typeface="Arial"/>
              </a:rPr>
              <a:t>ortak </a:t>
            </a:r>
            <a:r>
              <a:rPr sz="2200" spc="-90" dirty="0">
                <a:latin typeface="Arial"/>
                <a:cs typeface="Arial"/>
              </a:rPr>
              <a:t>aklın </a:t>
            </a:r>
            <a:r>
              <a:rPr sz="2200" spc="-125" dirty="0">
                <a:latin typeface="Arial"/>
                <a:cs typeface="Arial"/>
              </a:rPr>
              <a:t>özel </a:t>
            </a:r>
            <a:r>
              <a:rPr sz="2200" spc="-95" dirty="0">
                <a:latin typeface="Arial"/>
                <a:cs typeface="Arial"/>
              </a:rPr>
              <a:t>yargılarını  </a:t>
            </a:r>
            <a:r>
              <a:rPr sz="2200" spc="-85" dirty="0">
                <a:latin typeface="Arial"/>
                <a:cs typeface="Arial"/>
              </a:rPr>
              <a:t>çözmektir.”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(Kant)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848" y="236346"/>
            <a:ext cx="47015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</a:t>
            </a:r>
            <a:r>
              <a:rPr b="0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290" dirty="0">
                <a:solidFill>
                  <a:srgbClr val="FF0000"/>
                </a:solidFill>
                <a:latin typeface="Arial"/>
                <a:cs typeface="Arial"/>
              </a:rPr>
              <a:t>ANLAMI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79423"/>
            <a:ext cx="7987665" cy="542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24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5" dirty="0">
                <a:latin typeface="Arial"/>
                <a:cs typeface="Arial"/>
              </a:rPr>
              <a:t>“Felsefe </a:t>
            </a:r>
            <a:r>
              <a:rPr sz="3000" spc="-85" dirty="0">
                <a:latin typeface="Arial"/>
                <a:cs typeface="Arial"/>
              </a:rPr>
              <a:t>her </a:t>
            </a:r>
            <a:r>
              <a:rPr sz="3000" spc="-185" dirty="0">
                <a:latin typeface="Arial"/>
                <a:cs typeface="Arial"/>
              </a:rPr>
              <a:t>şeyden </a:t>
            </a:r>
            <a:r>
              <a:rPr sz="3000" spc="-155" dirty="0">
                <a:latin typeface="Arial"/>
                <a:cs typeface="Arial"/>
              </a:rPr>
              <a:t>önce</a:t>
            </a:r>
            <a:r>
              <a:rPr sz="3000" spc="-235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düşüncelere,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40" dirty="0">
                <a:latin typeface="Arial"/>
                <a:cs typeface="Arial"/>
              </a:rPr>
              <a:t>kavramlara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65" dirty="0">
                <a:latin typeface="Arial"/>
                <a:cs typeface="Arial"/>
              </a:rPr>
              <a:t>dile </a:t>
            </a:r>
            <a:r>
              <a:rPr sz="3000" spc="-145" dirty="0">
                <a:latin typeface="Arial"/>
                <a:cs typeface="Arial"/>
              </a:rPr>
              <a:t>açıklık </a:t>
            </a:r>
            <a:r>
              <a:rPr sz="3000" spc="-75" dirty="0">
                <a:latin typeface="Arial"/>
                <a:cs typeface="Arial"/>
              </a:rPr>
              <a:t>getirmeyi</a:t>
            </a:r>
            <a:r>
              <a:rPr sz="3000" spc="-35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amaçlar.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95" dirty="0">
                <a:latin typeface="Arial"/>
                <a:cs typeface="Arial"/>
              </a:rPr>
              <a:t>Felsefe </a:t>
            </a:r>
            <a:r>
              <a:rPr sz="3000" spc="-170" dirty="0">
                <a:latin typeface="Arial"/>
                <a:cs typeface="Arial"/>
              </a:rPr>
              <a:t>yapmak </a:t>
            </a:r>
            <a:r>
              <a:rPr sz="3000" spc="-190" dirty="0">
                <a:latin typeface="Arial"/>
                <a:cs typeface="Arial"/>
              </a:rPr>
              <a:t>açık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05" dirty="0">
                <a:latin typeface="Arial"/>
                <a:cs typeface="Arial"/>
              </a:rPr>
              <a:t>doğru</a:t>
            </a:r>
            <a:r>
              <a:rPr sz="3000" spc="-110" dirty="0">
                <a:latin typeface="Arial"/>
                <a:cs typeface="Arial"/>
              </a:rPr>
              <a:t> düşünmektir.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355600" marR="158115" indent="-342900">
              <a:lnSpc>
                <a:spcPts val="288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95" dirty="0">
                <a:latin typeface="Arial"/>
                <a:cs typeface="Arial"/>
              </a:rPr>
              <a:t>Felsefe </a:t>
            </a:r>
            <a:r>
              <a:rPr sz="3000" spc="-135" dirty="0">
                <a:latin typeface="Arial"/>
                <a:cs typeface="Arial"/>
              </a:rPr>
              <a:t>hem </a:t>
            </a:r>
            <a:r>
              <a:rPr sz="3000" spc="-145" dirty="0">
                <a:latin typeface="Arial"/>
                <a:cs typeface="Arial"/>
              </a:rPr>
              <a:t>akademik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75" dirty="0">
                <a:latin typeface="Arial"/>
                <a:cs typeface="Arial"/>
              </a:rPr>
              <a:t>disiplin </a:t>
            </a:r>
            <a:r>
              <a:rPr sz="3000" spc="-135" dirty="0">
                <a:latin typeface="Arial"/>
                <a:cs typeface="Arial"/>
              </a:rPr>
              <a:t>hem </a:t>
            </a:r>
            <a:r>
              <a:rPr sz="3000" spc="-140" dirty="0">
                <a:latin typeface="Arial"/>
                <a:cs typeface="Arial"/>
              </a:rPr>
              <a:t>de </a:t>
            </a:r>
            <a:r>
              <a:rPr sz="3000" spc="-130" dirty="0">
                <a:latin typeface="Arial"/>
                <a:cs typeface="Arial"/>
              </a:rPr>
              <a:t>asli</a:t>
            </a:r>
            <a:r>
              <a:rPr sz="3000" spc="-430" dirty="0">
                <a:latin typeface="Arial"/>
                <a:cs typeface="Arial"/>
              </a:rPr>
              <a:t> </a:t>
            </a:r>
            <a:r>
              <a:rPr sz="3000" spc="-20" dirty="0">
                <a:latin typeface="Arial"/>
                <a:cs typeface="Arial"/>
              </a:rPr>
              <a:t>bir  </a:t>
            </a:r>
            <a:r>
              <a:rPr sz="3000" spc="-135" dirty="0">
                <a:latin typeface="Arial"/>
                <a:cs typeface="Arial"/>
              </a:rPr>
              <a:t>hayat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becerisidir.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15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Bir </a:t>
            </a:r>
            <a:r>
              <a:rPr sz="3000" spc="-75" dirty="0">
                <a:latin typeface="Arial"/>
                <a:cs typeface="Arial"/>
              </a:rPr>
              <a:t>faaliyet </a:t>
            </a:r>
            <a:r>
              <a:rPr sz="3000" spc="-114" dirty="0">
                <a:latin typeface="Arial"/>
                <a:cs typeface="Arial"/>
              </a:rPr>
              <a:t>olarak </a:t>
            </a:r>
            <a:r>
              <a:rPr sz="3000" spc="-125" dirty="0">
                <a:latin typeface="Arial"/>
                <a:cs typeface="Arial"/>
              </a:rPr>
              <a:t>felsefe </a:t>
            </a:r>
            <a:r>
              <a:rPr sz="3000" spc="-95" dirty="0">
                <a:latin typeface="Arial"/>
                <a:cs typeface="Arial"/>
              </a:rPr>
              <a:t>sorular</a:t>
            </a:r>
            <a:r>
              <a:rPr sz="3000" spc="-409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sormak,</a:t>
            </a:r>
            <a:endParaRPr sz="30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spcBef>
                <a:spcPts val="360"/>
              </a:spcBef>
            </a:pPr>
            <a:r>
              <a:rPr sz="3000" spc="-160" dirty="0">
                <a:latin typeface="Arial"/>
                <a:cs typeface="Arial"/>
              </a:rPr>
              <a:t>varsayımlara </a:t>
            </a:r>
            <a:r>
              <a:rPr sz="3000" spc="-155" dirty="0">
                <a:latin typeface="Arial"/>
                <a:cs typeface="Arial"/>
              </a:rPr>
              <a:t>meydan </a:t>
            </a:r>
            <a:r>
              <a:rPr sz="3000" spc="-130" dirty="0">
                <a:latin typeface="Arial"/>
                <a:cs typeface="Arial"/>
              </a:rPr>
              <a:t>okumak, </a:t>
            </a:r>
            <a:r>
              <a:rPr sz="3000" spc="-155" dirty="0">
                <a:latin typeface="Arial"/>
                <a:cs typeface="Arial"/>
              </a:rPr>
              <a:t>gelenekselleşmiş  </a:t>
            </a:r>
            <a:r>
              <a:rPr sz="3000" spc="-10" dirty="0">
                <a:latin typeface="Arial"/>
                <a:cs typeface="Arial"/>
              </a:rPr>
              <a:t>fikirleri </a:t>
            </a:r>
            <a:r>
              <a:rPr sz="3000" spc="-195" dirty="0">
                <a:latin typeface="Arial"/>
                <a:cs typeface="Arial"/>
              </a:rPr>
              <a:t>gözden </a:t>
            </a:r>
            <a:r>
              <a:rPr sz="3000" spc="-130" dirty="0">
                <a:latin typeface="Arial"/>
                <a:cs typeface="Arial"/>
              </a:rPr>
              <a:t>geçirmek, </a:t>
            </a:r>
            <a:r>
              <a:rPr sz="3000" spc="-80" dirty="0">
                <a:latin typeface="Arial"/>
                <a:cs typeface="Arial"/>
              </a:rPr>
              <a:t>kelimelerin </a:t>
            </a:r>
            <a:r>
              <a:rPr sz="3000" spc="-130" dirty="0">
                <a:latin typeface="Arial"/>
                <a:cs typeface="Arial"/>
              </a:rPr>
              <a:t>anlamını  </a:t>
            </a:r>
            <a:r>
              <a:rPr sz="3000" spc="-105" dirty="0">
                <a:latin typeface="Arial"/>
                <a:cs typeface="Arial"/>
              </a:rPr>
              <a:t>ortaya </a:t>
            </a:r>
            <a:r>
              <a:rPr sz="3000" spc="-145" dirty="0">
                <a:latin typeface="Arial"/>
                <a:cs typeface="Arial"/>
              </a:rPr>
              <a:t>çıkarmak, </a:t>
            </a:r>
            <a:r>
              <a:rPr sz="3000" spc="-105" dirty="0">
                <a:latin typeface="Arial"/>
                <a:cs typeface="Arial"/>
              </a:rPr>
              <a:t>kanıtın </a:t>
            </a:r>
            <a:r>
              <a:rPr sz="3000" spc="-100" dirty="0">
                <a:latin typeface="Arial"/>
                <a:cs typeface="Arial"/>
              </a:rPr>
              <a:t>değerini </a:t>
            </a:r>
            <a:r>
              <a:rPr sz="3000" spc="-105" dirty="0">
                <a:latin typeface="Arial"/>
                <a:cs typeface="Arial"/>
              </a:rPr>
              <a:t>ölçüp </a:t>
            </a:r>
            <a:r>
              <a:rPr sz="3000" spc="-125" dirty="0">
                <a:latin typeface="Arial"/>
                <a:cs typeface="Arial"/>
              </a:rPr>
              <a:t>biçmek</a:t>
            </a:r>
            <a:r>
              <a:rPr sz="3000" spc="-400" dirty="0">
                <a:latin typeface="Arial"/>
                <a:cs typeface="Arial"/>
              </a:rPr>
              <a:t> </a:t>
            </a:r>
            <a:r>
              <a:rPr sz="3000" spc="-175" dirty="0">
                <a:latin typeface="Arial"/>
                <a:cs typeface="Arial"/>
              </a:rPr>
              <a:t>ve  </a:t>
            </a:r>
            <a:r>
              <a:rPr sz="3000" spc="-120" dirty="0">
                <a:latin typeface="Arial"/>
                <a:cs typeface="Arial"/>
              </a:rPr>
              <a:t>argümanların mantığını</a:t>
            </a:r>
            <a:r>
              <a:rPr sz="3000" spc="-22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incelemektir.”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0848" y="461899"/>
            <a:ext cx="47015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</a:t>
            </a:r>
            <a:r>
              <a:rPr b="0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290" dirty="0">
                <a:solidFill>
                  <a:srgbClr val="FF0000"/>
                </a:solidFill>
                <a:latin typeface="Arial"/>
                <a:cs typeface="Arial"/>
              </a:rPr>
              <a:t>ANLAMI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1389634"/>
            <a:ext cx="3795395" cy="4722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1739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D</a:t>
            </a:r>
            <a:r>
              <a:rPr sz="2400" b="1" spc="86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400" b="1" u="heavy" spc="-28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UR </a:t>
            </a:r>
            <a:r>
              <a:rPr sz="2400" b="1" u="heavy" spc="-31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VE</a:t>
            </a:r>
            <a:r>
              <a:rPr sz="2400" b="1" u="heavy" spc="-37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28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DÜŞÜN???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Arial"/>
              <a:cs typeface="Arial"/>
            </a:endParaRPr>
          </a:p>
          <a:p>
            <a:pPr marL="355600" marR="5080" indent="-343535">
              <a:lnSpc>
                <a:spcPct val="90000"/>
              </a:lnSpc>
              <a:spcBef>
                <a:spcPts val="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155" dirty="0">
                <a:solidFill>
                  <a:srgbClr val="001F5F"/>
                </a:solidFill>
                <a:latin typeface="Arial"/>
                <a:cs typeface="Arial"/>
              </a:rPr>
              <a:t>Felsefe </a:t>
            </a:r>
            <a:r>
              <a:rPr sz="2400" spc="-135" dirty="0">
                <a:solidFill>
                  <a:srgbClr val="001F5F"/>
                </a:solidFill>
                <a:latin typeface="Arial"/>
                <a:cs typeface="Arial"/>
              </a:rPr>
              <a:t>yapmak </a:t>
            </a:r>
            <a:r>
              <a:rPr sz="2400" spc="-150" dirty="0">
                <a:solidFill>
                  <a:srgbClr val="001F5F"/>
                </a:solidFill>
                <a:latin typeface="Arial"/>
                <a:cs typeface="Arial"/>
              </a:rPr>
              <a:t>açık </a:t>
            </a:r>
            <a:r>
              <a:rPr sz="2400" spc="-145" dirty="0">
                <a:solidFill>
                  <a:srgbClr val="001F5F"/>
                </a:solidFill>
                <a:latin typeface="Arial"/>
                <a:cs typeface="Arial"/>
              </a:rPr>
              <a:t>ve  </a:t>
            </a:r>
            <a:r>
              <a:rPr sz="2400" spc="-85" dirty="0">
                <a:solidFill>
                  <a:srgbClr val="001F5F"/>
                </a:solidFill>
                <a:latin typeface="Arial"/>
                <a:cs typeface="Arial"/>
              </a:rPr>
              <a:t>doğru </a:t>
            </a:r>
            <a:r>
              <a:rPr sz="2400" spc="-90" dirty="0">
                <a:solidFill>
                  <a:srgbClr val="001F5F"/>
                </a:solidFill>
                <a:latin typeface="Arial"/>
                <a:cs typeface="Arial"/>
              </a:rPr>
              <a:t>düşünmektir. </a:t>
            </a:r>
            <a:r>
              <a:rPr sz="2400" spc="-55" dirty="0">
                <a:solidFill>
                  <a:srgbClr val="001F5F"/>
                </a:solidFill>
                <a:latin typeface="Arial"/>
                <a:cs typeface="Arial"/>
              </a:rPr>
              <a:t>Dili </a:t>
            </a:r>
            <a:r>
              <a:rPr sz="2400" spc="-145" dirty="0">
                <a:solidFill>
                  <a:srgbClr val="001F5F"/>
                </a:solidFill>
                <a:latin typeface="Arial"/>
                <a:cs typeface="Arial"/>
              </a:rPr>
              <a:t>ve  </a:t>
            </a:r>
            <a:r>
              <a:rPr sz="2400" spc="-105" dirty="0">
                <a:solidFill>
                  <a:srgbClr val="001F5F"/>
                </a:solidFill>
                <a:latin typeface="Arial"/>
                <a:cs typeface="Arial"/>
              </a:rPr>
              <a:t>kavramları </a:t>
            </a:r>
            <a:r>
              <a:rPr sz="2400" spc="-85" dirty="0">
                <a:solidFill>
                  <a:srgbClr val="001F5F"/>
                </a:solidFill>
                <a:latin typeface="Arial"/>
                <a:cs typeface="Arial"/>
              </a:rPr>
              <a:t>doğru</a:t>
            </a:r>
            <a:r>
              <a:rPr sz="2400" spc="-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Arial"/>
                <a:cs typeface="Arial"/>
              </a:rPr>
              <a:t>kullanmak  </a:t>
            </a:r>
            <a:r>
              <a:rPr sz="2400" spc="-145" dirty="0">
                <a:solidFill>
                  <a:srgbClr val="001F5F"/>
                </a:solidFill>
                <a:latin typeface="Arial"/>
                <a:cs typeface="Arial"/>
              </a:rPr>
              <a:t>ve </a:t>
            </a:r>
            <a:r>
              <a:rPr sz="2400" spc="-80" dirty="0">
                <a:solidFill>
                  <a:srgbClr val="001F5F"/>
                </a:solidFill>
                <a:latin typeface="Arial"/>
                <a:cs typeface="Arial"/>
              </a:rPr>
              <a:t>bu </a:t>
            </a:r>
            <a:r>
              <a:rPr sz="2400" spc="-100" dirty="0">
                <a:solidFill>
                  <a:srgbClr val="001F5F"/>
                </a:solidFill>
                <a:latin typeface="Arial"/>
                <a:cs typeface="Arial"/>
              </a:rPr>
              <a:t>kavramlar </a:t>
            </a:r>
            <a:r>
              <a:rPr sz="2400" spc="-140" dirty="0">
                <a:solidFill>
                  <a:srgbClr val="001F5F"/>
                </a:solidFill>
                <a:latin typeface="Arial"/>
                <a:cs typeface="Arial"/>
              </a:rPr>
              <a:t>arasında  </a:t>
            </a:r>
            <a:r>
              <a:rPr sz="2400" spc="-85" dirty="0">
                <a:solidFill>
                  <a:srgbClr val="001F5F"/>
                </a:solidFill>
                <a:latin typeface="Arial"/>
                <a:cs typeface="Arial"/>
              </a:rPr>
              <a:t>doğru </a:t>
            </a:r>
            <a:r>
              <a:rPr sz="2400" spc="-80" dirty="0">
                <a:solidFill>
                  <a:srgbClr val="001F5F"/>
                </a:solidFill>
                <a:latin typeface="Arial"/>
                <a:cs typeface="Arial"/>
              </a:rPr>
              <a:t>bağlantılarla </a:t>
            </a:r>
            <a:r>
              <a:rPr sz="2400" spc="-85" dirty="0">
                <a:solidFill>
                  <a:srgbClr val="001F5F"/>
                </a:solidFill>
                <a:latin typeface="Arial"/>
                <a:cs typeface="Arial"/>
              </a:rPr>
              <a:t>yeni  </a:t>
            </a:r>
            <a:r>
              <a:rPr sz="2400" spc="-114" dirty="0">
                <a:solidFill>
                  <a:srgbClr val="001F5F"/>
                </a:solidFill>
                <a:latin typeface="Arial"/>
                <a:cs typeface="Arial"/>
              </a:rPr>
              <a:t>kavramlara </a:t>
            </a:r>
            <a:r>
              <a:rPr sz="2400" spc="-145" dirty="0">
                <a:solidFill>
                  <a:srgbClr val="001F5F"/>
                </a:solidFill>
                <a:latin typeface="Arial"/>
                <a:cs typeface="Arial"/>
              </a:rPr>
              <a:t>ve </a:t>
            </a:r>
            <a:r>
              <a:rPr sz="2400" spc="-110" dirty="0">
                <a:solidFill>
                  <a:srgbClr val="001F5F"/>
                </a:solidFill>
                <a:latin typeface="Arial"/>
                <a:cs typeface="Arial"/>
              </a:rPr>
              <a:t>düşüncelere  </a:t>
            </a:r>
            <a:r>
              <a:rPr sz="2400" spc="-130" dirty="0">
                <a:solidFill>
                  <a:srgbClr val="001F5F"/>
                </a:solidFill>
                <a:latin typeface="Arial"/>
                <a:cs typeface="Arial"/>
              </a:rPr>
              <a:t>ulaşmak </a:t>
            </a:r>
            <a:r>
              <a:rPr sz="2400" spc="-60" dirty="0">
                <a:solidFill>
                  <a:srgbClr val="001F5F"/>
                </a:solidFill>
                <a:latin typeface="Arial"/>
                <a:cs typeface="Arial"/>
              </a:rPr>
              <a:t>filozofun</a:t>
            </a:r>
            <a:r>
              <a:rPr sz="2400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001F5F"/>
                </a:solidFill>
                <a:latin typeface="Arial"/>
                <a:cs typeface="Arial"/>
              </a:rPr>
              <a:t>görevidir.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3000">
              <a:latin typeface="Arial"/>
              <a:cs typeface="Arial"/>
            </a:endParaRPr>
          </a:p>
          <a:p>
            <a:pPr marL="355600" indent="-343535">
              <a:lnSpc>
                <a:spcPts val="2965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600" b="1" spc="-280" dirty="0">
                <a:solidFill>
                  <a:srgbClr val="0D0D0D"/>
                </a:solidFill>
                <a:latin typeface="Arial"/>
                <a:cs typeface="Arial"/>
              </a:rPr>
              <a:t>Sizce </a:t>
            </a:r>
            <a:r>
              <a:rPr sz="2600" b="1" spc="-160" dirty="0">
                <a:solidFill>
                  <a:srgbClr val="0D0D0D"/>
                </a:solidFill>
                <a:latin typeface="Arial"/>
                <a:cs typeface="Arial"/>
              </a:rPr>
              <a:t>felsefe</a:t>
            </a:r>
            <a:r>
              <a:rPr sz="2600" b="1" spc="-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600" b="1" spc="-180" dirty="0">
                <a:solidFill>
                  <a:srgbClr val="0D0D0D"/>
                </a:solidFill>
                <a:latin typeface="Arial"/>
                <a:cs typeface="Arial"/>
              </a:rPr>
              <a:t>insanlara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sz="2600" b="1" spc="-175" dirty="0">
                <a:solidFill>
                  <a:srgbClr val="0D0D0D"/>
                </a:solidFill>
                <a:latin typeface="Arial"/>
                <a:cs typeface="Arial"/>
              </a:rPr>
              <a:t>neden </a:t>
            </a:r>
            <a:r>
              <a:rPr sz="2600" b="1" spc="-195" dirty="0">
                <a:solidFill>
                  <a:srgbClr val="0D0D0D"/>
                </a:solidFill>
                <a:latin typeface="Arial"/>
                <a:cs typeface="Arial"/>
              </a:rPr>
              <a:t>karmaşık</a:t>
            </a:r>
            <a:r>
              <a:rPr sz="2600" b="1" spc="-9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600" b="1" spc="-190" dirty="0">
                <a:solidFill>
                  <a:srgbClr val="0D0D0D"/>
                </a:solidFill>
                <a:latin typeface="Arial"/>
                <a:cs typeface="Arial"/>
              </a:rPr>
              <a:t>ve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965"/>
              </a:lnSpc>
            </a:pPr>
            <a:r>
              <a:rPr sz="2600" b="1" spc="-185" dirty="0">
                <a:solidFill>
                  <a:srgbClr val="0D0D0D"/>
                </a:solidFill>
                <a:latin typeface="Arial"/>
                <a:cs typeface="Arial"/>
              </a:rPr>
              <a:t>anlaşılmaz</a:t>
            </a:r>
            <a:r>
              <a:rPr sz="2600" b="1" spc="-1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600" b="1" spc="-195" dirty="0">
                <a:solidFill>
                  <a:srgbClr val="0D0D0D"/>
                </a:solidFill>
                <a:latin typeface="Arial"/>
                <a:cs typeface="Arial"/>
              </a:rPr>
              <a:t>gelir?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1577339"/>
            <a:ext cx="4104132" cy="4732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60192" y="1196339"/>
            <a:ext cx="1129283" cy="986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257072"/>
            <a:ext cx="4118610" cy="561657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15" dirty="0">
                <a:latin typeface="Arial"/>
                <a:cs typeface="Arial"/>
              </a:rPr>
              <a:t>Bir </a:t>
            </a:r>
            <a:r>
              <a:rPr sz="2800" b="1" spc="-135" dirty="0">
                <a:latin typeface="Arial"/>
                <a:cs typeface="Arial"/>
              </a:rPr>
              <a:t>faaliyet </a:t>
            </a:r>
            <a:r>
              <a:rPr sz="2800" b="1" spc="-175" dirty="0">
                <a:latin typeface="Arial"/>
                <a:cs typeface="Arial"/>
              </a:rPr>
              <a:t>olarak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felsefe;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ct val="100000"/>
              </a:lnSpc>
              <a:spcBef>
                <a:spcPts val="335"/>
              </a:spcBef>
              <a:buSzPct val="96428"/>
              <a:buAutoNum type="arabicPeriod"/>
              <a:tabLst>
                <a:tab pos="283210" algn="l"/>
              </a:tabLst>
            </a:pPr>
            <a:r>
              <a:rPr sz="2800" spc="-105" dirty="0">
                <a:solidFill>
                  <a:srgbClr val="001F5F"/>
                </a:solidFill>
                <a:latin typeface="Arial"/>
                <a:cs typeface="Arial"/>
              </a:rPr>
              <a:t>Derin</a:t>
            </a:r>
            <a:r>
              <a:rPr sz="2800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05" dirty="0">
                <a:solidFill>
                  <a:srgbClr val="001F5F"/>
                </a:solidFill>
                <a:latin typeface="Arial"/>
                <a:cs typeface="Arial"/>
              </a:rPr>
              <a:t>düşünmektir.</a:t>
            </a:r>
            <a:endParaRPr sz="2800">
              <a:latin typeface="Arial"/>
              <a:cs typeface="Arial"/>
            </a:endParaRPr>
          </a:p>
          <a:p>
            <a:pPr marL="12700" marR="215265">
              <a:lnSpc>
                <a:spcPct val="90000"/>
              </a:lnSpc>
              <a:spcBef>
                <a:spcPts val="675"/>
              </a:spcBef>
              <a:buSzPct val="96428"/>
              <a:buAutoNum type="arabicPeriod"/>
              <a:tabLst>
                <a:tab pos="283210" algn="l"/>
              </a:tabLst>
            </a:pPr>
            <a:r>
              <a:rPr sz="2800" spc="-155" dirty="0">
                <a:solidFill>
                  <a:srgbClr val="001F5F"/>
                </a:solidFill>
                <a:latin typeface="Arial"/>
                <a:cs typeface="Arial"/>
              </a:rPr>
              <a:t>İnsan </a:t>
            </a:r>
            <a:r>
              <a:rPr sz="2800" spc="-130" dirty="0">
                <a:solidFill>
                  <a:srgbClr val="001F5F"/>
                </a:solidFill>
                <a:latin typeface="Arial"/>
                <a:cs typeface="Arial"/>
              </a:rPr>
              <a:t>varlığına, </a:t>
            </a:r>
            <a:r>
              <a:rPr sz="2800" spc="-150" dirty="0">
                <a:solidFill>
                  <a:srgbClr val="001F5F"/>
                </a:solidFill>
                <a:latin typeface="Arial"/>
                <a:cs typeface="Arial"/>
              </a:rPr>
              <a:t>hayata </a:t>
            </a:r>
            <a:r>
              <a:rPr sz="2800" spc="-165" dirty="0">
                <a:solidFill>
                  <a:srgbClr val="001F5F"/>
                </a:solidFill>
                <a:latin typeface="Arial"/>
                <a:cs typeface="Arial"/>
              </a:rPr>
              <a:t>ve  </a:t>
            </a:r>
            <a:r>
              <a:rPr sz="2800" spc="-125" dirty="0">
                <a:solidFill>
                  <a:srgbClr val="001F5F"/>
                </a:solidFill>
                <a:latin typeface="Arial"/>
                <a:cs typeface="Arial"/>
              </a:rPr>
              <a:t>evrene </a:t>
            </a:r>
            <a:r>
              <a:rPr sz="2800" spc="-65" dirty="0">
                <a:solidFill>
                  <a:srgbClr val="001F5F"/>
                </a:solidFill>
                <a:latin typeface="Arial"/>
                <a:cs typeface="Arial"/>
              </a:rPr>
              <a:t>dair </a:t>
            </a:r>
            <a:r>
              <a:rPr sz="2800" spc="-90" dirty="0">
                <a:solidFill>
                  <a:srgbClr val="001F5F"/>
                </a:solidFill>
                <a:latin typeface="Arial"/>
                <a:cs typeface="Arial"/>
              </a:rPr>
              <a:t>sorular  </a:t>
            </a:r>
            <a:r>
              <a:rPr sz="2800" spc="-114" dirty="0">
                <a:solidFill>
                  <a:srgbClr val="001F5F"/>
                </a:solidFill>
                <a:latin typeface="Arial"/>
                <a:cs typeface="Arial"/>
              </a:rPr>
              <a:t>sormaktır.</a:t>
            </a:r>
            <a:endParaRPr sz="2800">
              <a:latin typeface="Arial"/>
              <a:cs typeface="Arial"/>
            </a:endParaRPr>
          </a:p>
          <a:p>
            <a:pPr marL="12700" marR="773430">
              <a:lnSpc>
                <a:spcPts val="3020"/>
              </a:lnSpc>
              <a:spcBef>
                <a:spcPts val="720"/>
              </a:spcBef>
              <a:buSzPct val="96428"/>
              <a:buAutoNum type="arabicPeriod"/>
              <a:tabLst>
                <a:tab pos="283210" algn="l"/>
              </a:tabLst>
            </a:pPr>
            <a:r>
              <a:rPr sz="2800" spc="-90" dirty="0">
                <a:solidFill>
                  <a:srgbClr val="001F5F"/>
                </a:solidFill>
                <a:latin typeface="Arial"/>
                <a:cs typeface="Arial"/>
              </a:rPr>
              <a:t>Bilginin </a:t>
            </a:r>
            <a:r>
              <a:rPr sz="2800" spc="-185" dirty="0">
                <a:solidFill>
                  <a:srgbClr val="001F5F"/>
                </a:solidFill>
                <a:latin typeface="Arial"/>
                <a:cs typeface="Arial"/>
              </a:rPr>
              <a:t>kaynağı </a:t>
            </a:r>
            <a:r>
              <a:rPr sz="2800" spc="-170" dirty="0">
                <a:solidFill>
                  <a:srgbClr val="001F5F"/>
                </a:solidFill>
                <a:latin typeface="Arial"/>
                <a:cs typeface="Arial"/>
              </a:rPr>
              <a:t>ve  </a:t>
            </a:r>
            <a:r>
              <a:rPr sz="2800" spc="-110" dirty="0">
                <a:solidFill>
                  <a:srgbClr val="001F5F"/>
                </a:solidFill>
                <a:latin typeface="Arial"/>
                <a:cs typeface="Arial"/>
              </a:rPr>
              <a:t>sınırlarını</a:t>
            </a:r>
            <a:r>
              <a:rPr sz="2800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10" dirty="0">
                <a:solidFill>
                  <a:srgbClr val="001F5F"/>
                </a:solidFill>
                <a:latin typeface="Arial"/>
                <a:cs typeface="Arial"/>
              </a:rPr>
              <a:t>araştırmaktır.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ts val="3190"/>
              </a:lnSpc>
              <a:spcBef>
                <a:spcPts val="295"/>
              </a:spcBef>
              <a:buSzPct val="96428"/>
              <a:buAutoNum type="arabicPeriod"/>
              <a:tabLst>
                <a:tab pos="283210" algn="l"/>
              </a:tabLst>
            </a:pPr>
            <a:r>
              <a:rPr sz="2800" spc="-70" dirty="0">
                <a:solidFill>
                  <a:srgbClr val="001F5F"/>
                </a:solidFill>
                <a:latin typeface="Arial"/>
                <a:cs typeface="Arial"/>
              </a:rPr>
              <a:t>Fikirleri </a:t>
            </a:r>
            <a:r>
              <a:rPr sz="2800" spc="-114" dirty="0">
                <a:solidFill>
                  <a:srgbClr val="001F5F"/>
                </a:solidFill>
                <a:latin typeface="Arial"/>
                <a:cs typeface="Arial"/>
              </a:rPr>
              <a:t>aklın</a:t>
            </a:r>
            <a:r>
              <a:rPr sz="2800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65" dirty="0">
                <a:solidFill>
                  <a:srgbClr val="001F5F"/>
                </a:solidFill>
                <a:latin typeface="Arial"/>
                <a:cs typeface="Arial"/>
              </a:rPr>
              <a:t>süzgecinden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95" dirty="0">
                <a:solidFill>
                  <a:srgbClr val="001F5F"/>
                </a:solidFill>
                <a:latin typeface="Arial"/>
                <a:cs typeface="Arial"/>
              </a:rPr>
              <a:t>geçirmektir.</a:t>
            </a:r>
            <a:endParaRPr sz="2800">
              <a:latin typeface="Arial"/>
              <a:cs typeface="Arial"/>
            </a:endParaRPr>
          </a:p>
          <a:p>
            <a:pPr marL="12700" marR="738505">
              <a:lnSpc>
                <a:spcPts val="3030"/>
              </a:lnSpc>
              <a:spcBef>
                <a:spcPts val="715"/>
              </a:spcBef>
              <a:buSzPct val="96428"/>
              <a:buAutoNum type="arabicPeriod" startAt="5"/>
              <a:tabLst>
                <a:tab pos="283210" algn="l"/>
              </a:tabLst>
            </a:pPr>
            <a:r>
              <a:rPr sz="2800" spc="-30" dirty="0">
                <a:solidFill>
                  <a:srgbClr val="001F5F"/>
                </a:solidFill>
                <a:latin typeface="Arial"/>
                <a:cs typeface="Arial"/>
              </a:rPr>
              <a:t>“İdeolojilerin  </a:t>
            </a:r>
            <a:r>
              <a:rPr sz="2800" spc="-5" dirty="0">
                <a:solidFill>
                  <a:srgbClr val="001F5F"/>
                </a:solidFill>
                <a:latin typeface="Arial"/>
                <a:cs typeface="Arial"/>
              </a:rPr>
              <a:t>tarihi”ni</a:t>
            </a:r>
            <a:r>
              <a:rPr sz="280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90" dirty="0">
                <a:solidFill>
                  <a:srgbClr val="001F5F"/>
                </a:solidFill>
                <a:latin typeface="Arial"/>
                <a:cs typeface="Arial"/>
              </a:rPr>
              <a:t>incelemektir.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ts val="3190"/>
              </a:lnSpc>
              <a:spcBef>
                <a:spcPts val="285"/>
              </a:spcBef>
              <a:buSzPct val="96428"/>
              <a:buAutoNum type="arabicPeriod" startAt="5"/>
              <a:tabLst>
                <a:tab pos="283210" algn="l"/>
              </a:tabLst>
            </a:pPr>
            <a:r>
              <a:rPr sz="2800" spc="-150" dirty="0">
                <a:solidFill>
                  <a:srgbClr val="001F5F"/>
                </a:solidFill>
                <a:latin typeface="Arial"/>
                <a:cs typeface="Arial"/>
              </a:rPr>
              <a:t>Kavramların </a:t>
            </a:r>
            <a:r>
              <a:rPr sz="2800" spc="-140" dirty="0">
                <a:solidFill>
                  <a:srgbClr val="001F5F"/>
                </a:solidFill>
                <a:latin typeface="Arial"/>
                <a:cs typeface="Arial"/>
              </a:rPr>
              <a:t>özünü</a:t>
            </a:r>
            <a:r>
              <a:rPr sz="2800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70" dirty="0">
                <a:solidFill>
                  <a:srgbClr val="001F5F"/>
                </a:solidFill>
                <a:latin typeface="Arial"/>
                <a:cs typeface="Arial"/>
              </a:rPr>
              <a:t>ve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125" dirty="0">
                <a:solidFill>
                  <a:srgbClr val="001F5F"/>
                </a:solidFill>
                <a:latin typeface="Arial"/>
                <a:cs typeface="Arial"/>
              </a:rPr>
              <a:t>anlamını </a:t>
            </a:r>
            <a:r>
              <a:rPr sz="2800" spc="-105" dirty="0">
                <a:solidFill>
                  <a:srgbClr val="001F5F"/>
                </a:solidFill>
                <a:latin typeface="Arial"/>
                <a:cs typeface="Arial"/>
              </a:rPr>
              <a:t>ortaya</a:t>
            </a:r>
            <a:r>
              <a:rPr sz="2800" spc="-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001F5F"/>
                </a:solidFill>
                <a:latin typeface="Arial"/>
                <a:cs typeface="Arial"/>
              </a:rPr>
              <a:t>çıkarmaktır.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7575" y="257072"/>
            <a:ext cx="4060190" cy="52324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95" dirty="0">
                <a:latin typeface="Arial"/>
                <a:cs typeface="Arial"/>
              </a:rPr>
              <a:t>Örnek</a:t>
            </a:r>
            <a:r>
              <a:rPr sz="2800" b="1" spc="-140" dirty="0">
                <a:latin typeface="Arial"/>
                <a:cs typeface="Arial"/>
              </a:rPr>
              <a:t> </a:t>
            </a:r>
            <a:r>
              <a:rPr sz="2800" b="1" spc="-185" dirty="0">
                <a:latin typeface="Arial"/>
                <a:cs typeface="Arial"/>
              </a:rPr>
              <a:t>sorular;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ts val="3190"/>
              </a:lnSpc>
              <a:spcBef>
                <a:spcPts val="335"/>
              </a:spcBef>
              <a:buSzPct val="96428"/>
              <a:buAutoNum type="arabicPeriod"/>
              <a:tabLst>
                <a:tab pos="283210" algn="l"/>
              </a:tabLst>
            </a:pPr>
            <a:r>
              <a:rPr sz="2800" spc="-170" dirty="0">
                <a:solidFill>
                  <a:srgbClr val="FF0000"/>
                </a:solidFill>
                <a:latin typeface="Arial"/>
                <a:cs typeface="Arial"/>
              </a:rPr>
              <a:t>Düşünme</a:t>
            </a:r>
            <a:r>
              <a:rPr sz="28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FF0000"/>
                </a:solidFill>
                <a:latin typeface="Arial"/>
                <a:cs typeface="Arial"/>
              </a:rPr>
              <a:t>üzerine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140" dirty="0">
                <a:solidFill>
                  <a:srgbClr val="FF0000"/>
                </a:solidFill>
                <a:latin typeface="Arial"/>
                <a:cs typeface="Arial"/>
              </a:rPr>
              <a:t>düşünmek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 nedir?</a:t>
            </a:r>
            <a:endParaRPr sz="2800">
              <a:latin typeface="Arial"/>
              <a:cs typeface="Arial"/>
            </a:endParaRPr>
          </a:p>
          <a:p>
            <a:pPr marL="12700" marR="817880">
              <a:lnSpc>
                <a:spcPts val="3020"/>
              </a:lnSpc>
              <a:spcBef>
                <a:spcPts val="725"/>
              </a:spcBef>
              <a:buSzPct val="96428"/>
              <a:buAutoNum type="arabicPeriod" startAt="2"/>
              <a:tabLst>
                <a:tab pos="283210" algn="l"/>
              </a:tabLst>
            </a:pPr>
            <a:r>
              <a:rPr sz="2800" spc="-160" dirty="0">
                <a:solidFill>
                  <a:srgbClr val="FF0000"/>
                </a:solidFill>
                <a:latin typeface="Arial"/>
                <a:cs typeface="Arial"/>
              </a:rPr>
              <a:t>İnsan 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nedir? </a:t>
            </a:r>
            <a:r>
              <a:rPr sz="2800" spc="-150" dirty="0">
                <a:solidFill>
                  <a:srgbClr val="FF0000"/>
                </a:solidFill>
                <a:latin typeface="Arial"/>
                <a:cs typeface="Arial"/>
              </a:rPr>
              <a:t>Hayatın  </a:t>
            </a:r>
            <a:r>
              <a:rPr sz="2800" spc="-125" dirty="0">
                <a:solidFill>
                  <a:srgbClr val="FF0000"/>
                </a:solidFill>
                <a:latin typeface="Arial"/>
                <a:cs typeface="Arial"/>
              </a:rPr>
              <a:t>anlamı</a:t>
            </a:r>
            <a:r>
              <a:rPr sz="2800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nedir?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ct val="100000"/>
              </a:lnSpc>
              <a:spcBef>
                <a:spcPts val="295"/>
              </a:spcBef>
              <a:buSzPct val="96428"/>
              <a:buAutoNum type="arabicPeriod" startAt="2"/>
              <a:tabLst>
                <a:tab pos="283210" algn="l"/>
              </a:tabLst>
            </a:pPr>
            <a:r>
              <a:rPr sz="2800" spc="-140" dirty="0">
                <a:solidFill>
                  <a:srgbClr val="FF0000"/>
                </a:solidFill>
                <a:latin typeface="Arial"/>
                <a:cs typeface="Arial"/>
              </a:rPr>
              <a:t>Doğru </a:t>
            </a:r>
            <a:r>
              <a:rPr sz="2800" spc="-60" dirty="0">
                <a:solidFill>
                  <a:srgbClr val="FF0000"/>
                </a:solidFill>
                <a:latin typeface="Arial"/>
                <a:cs typeface="Arial"/>
              </a:rPr>
              <a:t>bilgi </a:t>
            </a:r>
            <a:r>
              <a:rPr sz="2800" spc="-110" dirty="0">
                <a:solidFill>
                  <a:srgbClr val="FF0000"/>
                </a:solidFill>
                <a:latin typeface="Arial"/>
                <a:cs typeface="Arial"/>
              </a:rPr>
              <a:t>olanaklı</a:t>
            </a:r>
            <a:r>
              <a:rPr sz="2800" spc="-2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14" dirty="0">
                <a:solidFill>
                  <a:srgbClr val="FF0000"/>
                </a:solidFill>
                <a:latin typeface="Arial"/>
                <a:cs typeface="Arial"/>
              </a:rPr>
              <a:t>mıdır?</a:t>
            </a:r>
            <a:endParaRPr sz="2800">
              <a:latin typeface="Arial"/>
              <a:cs typeface="Arial"/>
            </a:endParaRPr>
          </a:p>
          <a:p>
            <a:pPr marL="12700" marR="1050290">
              <a:lnSpc>
                <a:spcPts val="3020"/>
              </a:lnSpc>
              <a:spcBef>
                <a:spcPts val="720"/>
              </a:spcBef>
              <a:buSzPct val="96428"/>
              <a:buAutoNum type="arabicPeriod" startAt="2"/>
              <a:tabLst>
                <a:tab pos="283210" algn="l"/>
              </a:tabLst>
            </a:pPr>
            <a:r>
              <a:rPr sz="2800" spc="-235" dirty="0">
                <a:solidFill>
                  <a:srgbClr val="FF0000"/>
                </a:solidFill>
                <a:latin typeface="Arial"/>
                <a:cs typeface="Arial"/>
              </a:rPr>
              <a:t>Eski </a:t>
            </a:r>
            <a:r>
              <a:rPr sz="2800" spc="-170" dirty="0">
                <a:solidFill>
                  <a:srgbClr val="FF0000"/>
                </a:solidFill>
                <a:latin typeface="Arial"/>
                <a:cs typeface="Arial"/>
              </a:rPr>
              <a:t>köye </a:t>
            </a: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yeni </a:t>
            </a:r>
            <a:r>
              <a:rPr sz="2800" spc="-85" dirty="0">
                <a:solidFill>
                  <a:srgbClr val="FF0000"/>
                </a:solidFill>
                <a:latin typeface="Arial"/>
                <a:cs typeface="Arial"/>
              </a:rPr>
              <a:t>âdet  </a:t>
            </a:r>
            <a:r>
              <a:rPr sz="2800" spc="-80" dirty="0">
                <a:solidFill>
                  <a:srgbClr val="FF0000"/>
                </a:solidFill>
                <a:latin typeface="Arial"/>
                <a:cs typeface="Arial"/>
              </a:rPr>
              <a:t>getirilse </a:t>
            </a:r>
            <a:r>
              <a:rPr sz="2800" spc="-130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r>
              <a:rPr sz="2800" spc="-2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80" dirty="0">
                <a:solidFill>
                  <a:srgbClr val="FF0000"/>
                </a:solidFill>
                <a:latin typeface="Arial"/>
                <a:cs typeface="Arial"/>
              </a:rPr>
              <a:t>olur?</a:t>
            </a:r>
            <a:endParaRPr sz="2800">
              <a:latin typeface="Arial"/>
              <a:cs typeface="Arial"/>
            </a:endParaRPr>
          </a:p>
          <a:p>
            <a:pPr marL="282575" indent="-270510">
              <a:lnSpc>
                <a:spcPts val="3190"/>
              </a:lnSpc>
              <a:spcBef>
                <a:spcPts val="300"/>
              </a:spcBef>
              <a:buSzPct val="96428"/>
              <a:buAutoNum type="arabicPeriod" startAt="2"/>
              <a:tabLst>
                <a:tab pos="283210" algn="l"/>
              </a:tabLst>
            </a:pPr>
            <a:r>
              <a:rPr sz="2800" spc="-125" dirty="0">
                <a:solidFill>
                  <a:srgbClr val="FF0000"/>
                </a:solidFill>
                <a:latin typeface="Arial"/>
                <a:cs typeface="Arial"/>
              </a:rPr>
              <a:t>Kapitalizm </a:t>
            </a:r>
            <a:r>
              <a:rPr sz="2800" spc="-170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2800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75" dirty="0">
                <a:solidFill>
                  <a:srgbClr val="FF0000"/>
                </a:solidFill>
                <a:latin typeface="Arial"/>
                <a:cs typeface="Arial"/>
              </a:rPr>
              <a:t>sosyalizm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145" dirty="0">
                <a:solidFill>
                  <a:srgbClr val="FF0000"/>
                </a:solidFill>
                <a:latin typeface="Arial"/>
                <a:cs typeface="Arial"/>
              </a:rPr>
              <a:t>arasındaki </a:t>
            </a:r>
            <a:r>
              <a:rPr sz="2800" spc="-70" dirty="0">
                <a:solidFill>
                  <a:srgbClr val="FF0000"/>
                </a:solidFill>
                <a:latin typeface="Arial"/>
                <a:cs typeface="Arial"/>
              </a:rPr>
              <a:t>farklar</a:t>
            </a:r>
            <a:r>
              <a:rPr sz="28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85" dirty="0">
                <a:solidFill>
                  <a:srgbClr val="FF0000"/>
                </a:solidFill>
                <a:latin typeface="Arial"/>
                <a:cs typeface="Arial"/>
              </a:rPr>
              <a:t>nelerdir?</a:t>
            </a:r>
            <a:endParaRPr sz="2800">
              <a:latin typeface="Arial"/>
              <a:cs typeface="Arial"/>
            </a:endParaRPr>
          </a:p>
          <a:p>
            <a:pPr marL="363855" indent="-351790">
              <a:lnSpc>
                <a:spcPts val="3190"/>
              </a:lnSpc>
              <a:spcBef>
                <a:spcPts val="335"/>
              </a:spcBef>
              <a:buSzPct val="96428"/>
              <a:buAutoNum type="arabicPeriod" startAt="6"/>
              <a:tabLst>
                <a:tab pos="364490" algn="l"/>
              </a:tabLst>
            </a:pPr>
            <a:r>
              <a:rPr sz="2800" spc="-215" dirty="0">
                <a:solidFill>
                  <a:srgbClr val="FF0000"/>
                </a:solidFill>
                <a:latin typeface="Arial"/>
                <a:cs typeface="Arial"/>
              </a:rPr>
              <a:t>Hak 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nedir? </a:t>
            </a:r>
            <a:r>
              <a:rPr sz="2800" spc="-95" dirty="0">
                <a:solidFill>
                  <a:srgbClr val="FF0000"/>
                </a:solidFill>
                <a:latin typeface="Arial"/>
                <a:cs typeface="Arial"/>
              </a:rPr>
              <a:t>Adalet 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nedir?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140" dirty="0">
                <a:solidFill>
                  <a:srgbClr val="FF0000"/>
                </a:solidFill>
                <a:latin typeface="Arial"/>
                <a:cs typeface="Arial"/>
              </a:rPr>
              <a:t>Doğru</a:t>
            </a:r>
            <a:r>
              <a:rPr sz="2800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0000"/>
                </a:solidFill>
                <a:latin typeface="Arial"/>
                <a:cs typeface="Arial"/>
              </a:rPr>
              <a:t>nedir?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6822" y="242442"/>
            <a:ext cx="361187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15" dirty="0">
                <a:solidFill>
                  <a:srgbClr val="FF0000"/>
                </a:solidFill>
                <a:latin typeface="Arial"/>
                <a:cs typeface="Arial"/>
              </a:rPr>
              <a:t>FİLOZOF</a:t>
            </a:r>
            <a:r>
              <a:rPr sz="4000" b="0" spc="-2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0" spc="-320" dirty="0">
                <a:solidFill>
                  <a:srgbClr val="FF0000"/>
                </a:solidFill>
                <a:latin typeface="Arial"/>
                <a:cs typeface="Arial"/>
              </a:rPr>
              <a:t>KİMDİR?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993724"/>
            <a:ext cx="7864475" cy="573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marR="76898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42265" algn="l"/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Filozof, </a:t>
            </a:r>
            <a:r>
              <a:rPr sz="2400" spc="-80" dirty="0">
                <a:latin typeface="Arial"/>
                <a:cs typeface="Arial"/>
              </a:rPr>
              <a:t>düşüncelerini </a:t>
            </a:r>
            <a:r>
              <a:rPr sz="2400" spc="-30" dirty="0">
                <a:latin typeface="Arial"/>
                <a:cs typeface="Arial"/>
              </a:rPr>
              <a:t>tutarlılık </a:t>
            </a:r>
            <a:r>
              <a:rPr sz="2400" spc="-75" dirty="0">
                <a:latin typeface="Arial"/>
                <a:cs typeface="Arial"/>
              </a:rPr>
              <a:t>içinde </a:t>
            </a:r>
            <a:r>
              <a:rPr sz="2400" spc="-50" dirty="0">
                <a:latin typeface="Arial"/>
                <a:cs typeface="Arial"/>
              </a:rPr>
              <a:t>dile </a:t>
            </a:r>
            <a:r>
              <a:rPr sz="2400" spc="-65" dirty="0">
                <a:latin typeface="Arial"/>
                <a:cs typeface="Arial"/>
              </a:rPr>
              <a:t>getiren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80" dirty="0">
                <a:latin typeface="Arial"/>
                <a:cs typeface="Arial"/>
              </a:rPr>
              <a:t>bu</a:t>
            </a:r>
            <a:endParaRPr sz="2400">
              <a:latin typeface="Arial"/>
              <a:cs typeface="Arial"/>
            </a:endParaRPr>
          </a:p>
          <a:p>
            <a:pPr marR="710565" algn="ctr">
              <a:lnSpc>
                <a:spcPct val="100000"/>
              </a:lnSpc>
              <a:spcBef>
                <a:spcPts val="5"/>
              </a:spcBef>
            </a:pPr>
            <a:r>
              <a:rPr sz="2400" spc="-105" dirty="0">
                <a:latin typeface="Arial"/>
                <a:cs typeface="Arial"/>
              </a:rPr>
              <a:t>düşüncelere </a:t>
            </a:r>
            <a:r>
              <a:rPr sz="2400" spc="-125" dirty="0">
                <a:latin typeface="Arial"/>
                <a:cs typeface="Arial"/>
              </a:rPr>
              <a:t>dayalı </a:t>
            </a:r>
            <a:r>
              <a:rPr sz="2400" spc="-70" dirty="0">
                <a:latin typeface="Arial"/>
                <a:cs typeface="Arial"/>
              </a:rPr>
              <a:t>felsefi </a:t>
            </a:r>
            <a:r>
              <a:rPr sz="2400" spc="-75" dirty="0">
                <a:latin typeface="Arial"/>
                <a:cs typeface="Arial"/>
              </a:rPr>
              <a:t>sorular </a:t>
            </a:r>
            <a:r>
              <a:rPr sz="2400" spc="-90" dirty="0">
                <a:latin typeface="Arial"/>
                <a:cs typeface="Arial"/>
              </a:rPr>
              <a:t>sorabilen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kimsedir.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10" dirty="0">
                <a:latin typeface="Arial"/>
                <a:cs typeface="Arial"/>
              </a:rPr>
              <a:t>Filozof </a:t>
            </a:r>
            <a:r>
              <a:rPr sz="2400" spc="-105" dirty="0">
                <a:latin typeface="Arial"/>
                <a:cs typeface="Arial"/>
              </a:rPr>
              <a:t>hayatı, </a:t>
            </a:r>
            <a:r>
              <a:rPr sz="2400" spc="-114" dirty="0">
                <a:latin typeface="Arial"/>
                <a:cs typeface="Arial"/>
              </a:rPr>
              <a:t>insanı, </a:t>
            </a:r>
            <a:r>
              <a:rPr sz="2400" spc="-80" dirty="0">
                <a:latin typeface="Arial"/>
                <a:cs typeface="Arial"/>
              </a:rPr>
              <a:t>evreni </a:t>
            </a:r>
            <a:r>
              <a:rPr sz="2400" spc="-120" dirty="0">
                <a:latin typeface="Arial"/>
                <a:cs typeface="Arial"/>
              </a:rPr>
              <a:t>sorgulayan, </a:t>
            </a:r>
            <a:r>
              <a:rPr sz="2400" spc="-95" dirty="0">
                <a:latin typeface="Arial"/>
                <a:cs typeface="Arial"/>
              </a:rPr>
              <a:t>kendi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düşünceleriyle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145" dirty="0">
                <a:latin typeface="Arial"/>
                <a:cs typeface="Arial"/>
              </a:rPr>
              <a:t>kavrayan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kişidir.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Her </a:t>
            </a:r>
            <a:r>
              <a:rPr sz="2400" spc="-95" dirty="0">
                <a:latin typeface="Arial"/>
                <a:cs typeface="Arial"/>
              </a:rPr>
              <a:t>dönem </a:t>
            </a:r>
            <a:r>
              <a:rPr sz="2400" spc="-90" dirty="0">
                <a:latin typeface="Arial"/>
                <a:cs typeface="Arial"/>
              </a:rPr>
              <a:t>ele </a:t>
            </a:r>
            <a:r>
              <a:rPr sz="2400" spc="-105" dirty="0">
                <a:latin typeface="Arial"/>
                <a:cs typeface="Arial"/>
              </a:rPr>
              <a:t>alınan konulara </a:t>
            </a:r>
            <a:r>
              <a:rPr sz="2400" spc="-55" dirty="0">
                <a:latin typeface="Arial"/>
                <a:cs typeface="Arial"/>
              </a:rPr>
              <a:t>dair </a:t>
            </a:r>
            <a:r>
              <a:rPr sz="2400" spc="-85" dirty="0">
                <a:latin typeface="Arial"/>
                <a:cs typeface="Arial"/>
              </a:rPr>
              <a:t>yeni </a:t>
            </a:r>
            <a:r>
              <a:rPr sz="2400" spc="-75" dirty="0">
                <a:latin typeface="Arial"/>
                <a:cs typeface="Arial"/>
              </a:rPr>
              <a:t>sorular </a:t>
            </a:r>
            <a:r>
              <a:rPr sz="2400" spc="-125" dirty="0">
                <a:latin typeface="Arial"/>
                <a:cs typeface="Arial"/>
              </a:rPr>
              <a:t>soran </a:t>
            </a:r>
            <a:r>
              <a:rPr sz="2400" spc="-145" dirty="0">
                <a:latin typeface="Arial"/>
                <a:cs typeface="Arial"/>
              </a:rPr>
              <a:t>ve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bu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-80" dirty="0">
                <a:latin typeface="Arial"/>
                <a:cs typeface="Arial"/>
              </a:rPr>
              <a:t>sorularla </a:t>
            </a:r>
            <a:r>
              <a:rPr sz="2400" spc="-85" dirty="0">
                <a:latin typeface="Arial"/>
                <a:cs typeface="Arial"/>
              </a:rPr>
              <a:t>yeni </a:t>
            </a: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150" dirty="0">
                <a:latin typeface="Arial"/>
                <a:cs typeface="Arial"/>
              </a:rPr>
              <a:t>bakış </a:t>
            </a:r>
            <a:r>
              <a:rPr sz="2400" spc="-175" dirty="0">
                <a:latin typeface="Arial"/>
                <a:cs typeface="Arial"/>
              </a:rPr>
              <a:t>açısı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geliştirebilendir.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Filozof, </a:t>
            </a:r>
            <a:r>
              <a:rPr sz="2400" spc="-60" dirty="0">
                <a:latin typeface="Arial"/>
                <a:cs typeface="Arial"/>
              </a:rPr>
              <a:t>eleştirel </a:t>
            </a:r>
            <a:r>
              <a:rPr sz="2400" spc="-114" dirty="0">
                <a:latin typeface="Arial"/>
                <a:cs typeface="Arial"/>
              </a:rPr>
              <a:t>düşünen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50" dirty="0">
                <a:latin typeface="Arial"/>
                <a:cs typeface="Arial"/>
              </a:rPr>
              <a:t>özgün </a:t>
            </a:r>
            <a:r>
              <a:rPr sz="2400" spc="-105" dirty="0">
                <a:latin typeface="Arial"/>
                <a:cs typeface="Arial"/>
              </a:rPr>
              <a:t>düşünceler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üretebilen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-100" dirty="0">
                <a:latin typeface="Arial"/>
                <a:cs typeface="Arial"/>
              </a:rPr>
              <a:t>kimsedir.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"/>
              <a:cs typeface="Arial"/>
            </a:endParaRPr>
          </a:p>
          <a:p>
            <a:pPr marL="355600" marR="106489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60" dirty="0">
                <a:latin typeface="Arial"/>
                <a:cs typeface="Arial"/>
              </a:rPr>
              <a:t>Wittgenstein’ın </a:t>
            </a:r>
            <a:r>
              <a:rPr sz="2400" spc="-10" dirty="0">
                <a:latin typeface="Arial"/>
                <a:cs typeface="Arial"/>
              </a:rPr>
              <a:t>belirttiği </a:t>
            </a:r>
            <a:r>
              <a:rPr sz="2400" spc="-65" dirty="0">
                <a:latin typeface="Arial"/>
                <a:cs typeface="Arial"/>
              </a:rPr>
              <a:t>gibi </a:t>
            </a:r>
            <a:r>
              <a:rPr sz="2400" spc="-90" dirty="0">
                <a:latin typeface="Arial"/>
                <a:cs typeface="Arial"/>
              </a:rPr>
              <a:t>“Filozof, </a:t>
            </a:r>
            <a:r>
              <a:rPr sz="2400" spc="-50" dirty="0">
                <a:latin typeface="Arial"/>
                <a:cs typeface="Arial"/>
              </a:rPr>
              <a:t>hiçbir</a:t>
            </a:r>
            <a:r>
              <a:rPr sz="2400" spc="-434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düşünce  </a:t>
            </a:r>
            <a:r>
              <a:rPr sz="2400" spc="-125" dirty="0">
                <a:latin typeface="Arial"/>
                <a:cs typeface="Arial"/>
              </a:rPr>
              <a:t>coğrafyasının </a:t>
            </a:r>
            <a:r>
              <a:rPr sz="2400" spc="-130" dirty="0">
                <a:latin typeface="Arial"/>
                <a:cs typeface="Arial"/>
              </a:rPr>
              <a:t>vatandaşı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olamaz.”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569" y="461899"/>
            <a:ext cx="77577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50" dirty="0">
                <a:solidFill>
                  <a:srgbClr val="FF0000"/>
                </a:solidFill>
                <a:latin typeface="Arial"/>
                <a:cs typeface="Arial"/>
              </a:rPr>
              <a:t>FELSEFİ </a:t>
            </a:r>
            <a:r>
              <a:rPr b="0" spc="-484" dirty="0">
                <a:solidFill>
                  <a:srgbClr val="FF0000"/>
                </a:solidFill>
                <a:latin typeface="Arial"/>
                <a:cs typeface="Arial"/>
              </a:rPr>
              <a:t>DÜŞÜNCENİN</a:t>
            </a:r>
            <a:r>
              <a:rPr b="0" spc="-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495" dirty="0">
                <a:solidFill>
                  <a:srgbClr val="FF0000"/>
                </a:solidFill>
                <a:latin typeface="Arial"/>
                <a:cs typeface="Arial"/>
              </a:rPr>
              <a:t>NİTELİKLERİ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6988"/>
            <a:ext cx="7628255" cy="446214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solidFill>
                  <a:srgbClr val="00AF50"/>
                </a:solidFill>
                <a:latin typeface="Arial"/>
                <a:cs typeface="Arial"/>
              </a:rPr>
              <a:t>Felsefi </a:t>
            </a:r>
            <a:r>
              <a:rPr sz="3000" b="1" spc="-275" dirty="0">
                <a:solidFill>
                  <a:srgbClr val="00AF50"/>
                </a:solidFill>
                <a:latin typeface="Arial"/>
                <a:cs typeface="Arial"/>
              </a:rPr>
              <a:t>düşünce </a:t>
            </a:r>
            <a:r>
              <a:rPr sz="3000" b="1" spc="-175" dirty="0">
                <a:solidFill>
                  <a:srgbClr val="00AF50"/>
                </a:solidFill>
                <a:latin typeface="Arial"/>
                <a:cs typeface="Arial"/>
              </a:rPr>
              <a:t>akla</a:t>
            </a:r>
            <a:r>
              <a:rPr sz="3000" b="1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000" b="1" spc="-190" dirty="0">
                <a:solidFill>
                  <a:srgbClr val="00AF50"/>
                </a:solidFill>
                <a:latin typeface="Arial"/>
                <a:cs typeface="Arial"/>
              </a:rPr>
              <a:t>dayalıdır.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ts val="324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60" dirty="0">
                <a:solidFill>
                  <a:srgbClr val="974707"/>
                </a:solidFill>
                <a:latin typeface="Arial"/>
                <a:cs typeface="Arial"/>
              </a:rPr>
              <a:t>Felsefi </a:t>
            </a:r>
            <a:r>
              <a:rPr sz="3000" spc="-165" dirty="0">
                <a:solidFill>
                  <a:srgbClr val="974707"/>
                </a:solidFill>
                <a:latin typeface="Arial"/>
                <a:cs typeface="Arial"/>
              </a:rPr>
              <a:t>düşünce </a:t>
            </a:r>
            <a:r>
              <a:rPr sz="3000" spc="-70" dirty="0">
                <a:solidFill>
                  <a:srgbClr val="974707"/>
                </a:solidFill>
                <a:latin typeface="Arial"/>
                <a:cs typeface="Arial"/>
              </a:rPr>
              <a:t>bilgi, </a:t>
            </a:r>
            <a:r>
              <a:rPr sz="3000" spc="-110" dirty="0">
                <a:solidFill>
                  <a:srgbClr val="974707"/>
                </a:solidFill>
                <a:latin typeface="Arial"/>
                <a:cs typeface="Arial"/>
              </a:rPr>
              <a:t>varlık </a:t>
            </a:r>
            <a:r>
              <a:rPr sz="3000" spc="-175" dirty="0">
                <a:solidFill>
                  <a:srgbClr val="974707"/>
                </a:solidFill>
                <a:latin typeface="Arial"/>
                <a:cs typeface="Arial"/>
              </a:rPr>
              <a:t>ve </a:t>
            </a:r>
            <a:r>
              <a:rPr sz="3000" spc="-140" dirty="0">
                <a:solidFill>
                  <a:srgbClr val="974707"/>
                </a:solidFill>
                <a:latin typeface="Arial"/>
                <a:cs typeface="Arial"/>
              </a:rPr>
              <a:t>değer </a:t>
            </a:r>
            <a:r>
              <a:rPr sz="3000" spc="-125" dirty="0">
                <a:solidFill>
                  <a:srgbClr val="974707"/>
                </a:solidFill>
                <a:latin typeface="Arial"/>
                <a:cs typeface="Arial"/>
              </a:rPr>
              <a:t>üzerine</a:t>
            </a:r>
            <a:r>
              <a:rPr sz="3000" spc="-26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spc="-15" dirty="0">
                <a:solidFill>
                  <a:srgbClr val="974707"/>
                </a:solidFill>
                <a:latin typeface="Arial"/>
                <a:cs typeface="Arial"/>
              </a:rPr>
              <a:t>bir  </a:t>
            </a:r>
            <a:r>
              <a:rPr sz="3000" spc="-145" dirty="0">
                <a:solidFill>
                  <a:srgbClr val="974707"/>
                </a:solidFill>
                <a:latin typeface="Arial"/>
                <a:cs typeface="Arial"/>
              </a:rPr>
              <a:t>sorgulamadır.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solidFill>
                  <a:srgbClr val="00AF50"/>
                </a:solidFill>
                <a:latin typeface="Arial"/>
                <a:cs typeface="Arial"/>
              </a:rPr>
              <a:t>Felsefi </a:t>
            </a:r>
            <a:r>
              <a:rPr sz="3000" b="1" spc="-275" dirty="0">
                <a:solidFill>
                  <a:srgbClr val="00AF50"/>
                </a:solidFill>
                <a:latin typeface="Arial"/>
                <a:cs typeface="Arial"/>
              </a:rPr>
              <a:t>düşünce</a:t>
            </a:r>
            <a:r>
              <a:rPr sz="3000" b="1" spc="-1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000" b="1" spc="-155" dirty="0">
                <a:solidFill>
                  <a:srgbClr val="00AF50"/>
                </a:solidFill>
                <a:latin typeface="Arial"/>
                <a:cs typeface="Arial"/>
              </a:rPr>
              <a:t>refleksiftir.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04" dirty="0">
                <a:solidFill>
                  <a:srgbClr val="974707"/>
                </a:solidFill>
                <a:latin typeface="Arial"/>
                <a:cs typeface="Arial"/>
              </a:rPr>
              <a:t>Yığılarak </a:t>
            </a:r>
            <a:r>
              <a:rPr sz="3000" spc="-75" dirty="0">
                <a:solidFill>
                  <a:srgbClr val="974707"/>
                </a:solidFill>
                <a:latin typeface="Arial"/>
                <a:cs typeface="Arial"/>
              </a:rPr>
              <a:t>ilerler. </a:t>
            </a:r>
            <a:r>
              <a:rPr sz="3000" spc="-90" dirty="0">
                <a:solidFill>
                  <a:srgbClr val="974707"/>
                </a:solidFill>
                <a:latin typeface="Arial"/>
                <a:cs typeface="Arial"/>
              </a:rPr>
              <a:t>(</a:t>
            </a:r>
            <a:r>
              <a:rPr sz="3000" spc="-21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spc="-45" dirty="0">
                <a:solidFill>
                  <a:srgbClr val="974707"/>
                </a:solidFill>
                <a:latin typeface="Arial"/>
                <a:cs typeface="Arial"/>
              </a:rPr>
              <a:t>kümülatif)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195" dirty="0">
                <a:solidFill>
                  <a:srgbClr val="00AF50"/>
                </a:solidFill>
                <a:latin typeface="Arial"/>
                <a:cs typeface="Arial"/>
              </a:rPr>
              <a:t>Eleştirel </a:t>
            </a:r>
            <a:r>
              <a:rPr sz="3000" b="1" spc="-220" dirty="0">
                <a:solidFill>
                  <a:srgbClr val="00AF50"/>
                </a:solidFill>
                <a:latin typeface="Arial"/>
                <a:cs typeface="Arial"/>
              </a:rPr>
              <a:t>ve</a:t>
            </a:r>
            <a:r>
              <a:rPr sz="3000" b="1" spc="-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000" b="1" spc="-229" dirty="0">
                <a:solidFill>
                  <a:srgbClr val="00AF50"/>
                </a:solidFill>
                <a:latin typeface="Arial"/>
                <a:cs typeface="Arial"/>
              </a:rPr>
              <a:t>sorgulayıcıdır.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0" dirty="0">
                <a:solidFill>
                  <a:srgbClr val="974707"/>
                </a:solidFill>
                <a:latin typeface="Arial"/>
                <a:cs typeface="Arial"/>
              </a:rPr>
              <a:t>Sistemlidir </a:t>
            </a:r>
            <a:r>
              <a:rPr sz="3000" spc="-175" dirty="0">
                <a:solidFill>
                  <a:srgbClr val="974707"/>
                </a:solidFill>
                <a:latin typeface="Arial"/>
                <a:cs typeface="Arial"/>
              </a:rPr>
              <a:t>ve</a:t>
            </a:r>
            <a:r>
              <a:rPr sz="3000" spc="-22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spc="-65" dirty="0">
                <a:solidFill>
                  <a:srgbClr val="974707"/>
                </a:solidFill>
                <a:latin typeface="Arial"/>
                <a:cs typeface="Arial"/>
              </a:rPr>
              <a:t>tutarlıdır.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solidFill>
                  <a:srgbClr val="00AF50"/>
                </a:solidFill>
                <a:latin typeface="Arial"/>
                <a:cs typeface="Arial"/>
              </a:rPr>
              <a:t>Felsefi </a:t>
            </a:r>
            <a:r>
              <a:rPr sz="3000" b="1" spc="-275" dirty="0">
                <a:solidFill>
                  <a:srgbClr val="00AF50"/>
                </a:solidFill>
                <a:latin typeface="Arial"/>
                <a:cs typeface="Arial"/>
              </a:rPr>
              <a:t>düşünce </a:t>
            </a:r>
            <a:r>
              <a:rPr sz="3000" b="1" spc="-200" dirty="0">
                <a:solidFill>
                  <a:srgbClr val="00AF50"/>
                </a:solidFill>
                <a:latin typeface="Arial"/>
                <a:cs typeface="Arial"/>
              </a:rPr>
              <a:t>özneldir.</a:t>
            </a:r>
            <a:r>
              <a:rPr sz="3000" b="1" spc="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000" b="1" spc="-150" dirty="0">
                <a:solidFill>
                  <a:srgbClr val="00AF50"/>
                </a:solidFill>
                <a:latin typeface="Arial"/>
                <a:cs typeface="Arial"/>
              </a:rPr>
              <a:t>(subjektif)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60" dirty="0">
                <a:solidFill>
                  <a:srgbClr val="974707"/>
                </a:solidFill>
                <a:latin typeface="Arial"/>
                <a:cs typeface="Arial"/>
              </a:rPr>
              <a:t>Evrenseldir.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6864" y="461899"/>
            <a:ext cx="59683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745" dirty="0">
                <a:solidFill>
                  <a:srgbClr val="FF0000"/>
                </a:solidFill>
                <a:latin typeface="Arial"/>
                <a:cs typeface="Arial"/>
              </a:rPr>
              <a:t>ORTAYA</a:t>
            </a:r>
            <a:r>
              <a:rPr b="0" spc="-4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459" dirty="0">
                <a:solidFill>
                  <a:srgbClr val="FF0000"/>
                </a:solidFill>
                <a:latin typeface="Arial"/>
                <a:cs typeface="Arial"/>
              </a:rPr>
              <a:t>ÇIKIŞI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493"/>
            <a:ext cx="8000365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365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Felsefe </a:t>
            </a:r>
            <a:r>
              <a:rPr sz="3200" spc="-35" dirty="0">
                <a:latin typeface="Arial"/>
                <a:cs typeface="Arial"/>
              </a:rPr>
              <a:t>ilk </a:t>
            </a:r>
            <a:r>
              <a:rPr sz="3200" spc="-120" dirty="0">
                <a:latin typeface="Arial"/>
                <a:cs typeface="Arial"/>
              </a:rPr>
              <a:t>olarak</a:t>
            </a:r>
            <a:r>
              <a:rPr sz="3200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MÖ </a:t>
            </a:r>
            <a:r>
              <a:rPr sz="3200" i="1" u="heavy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6.yy</a:t>
            </a:r>
            <a:r>
              <a:rPr sz="3200" i="1" u="heavy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’</a:t>
            </a:r>
            <a:r>
              <a:rPr sz="3200" i="1" u="heavy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da </a:t>
            </a:r>
            <a:r>
              <a:rPr sz="3200" i="1" u="heavy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Antik </a:t>
            </a:r>
            <a:r>
              <a:rPr sz="3200" i="1" u="heavy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Yunan</a:t>
            </a:r>
            <a:r>
              <a:rPr sz="3200" i="1" u="heavy" spc="-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 </a:t>
            </a:r>
            <a:r>
              <a:rPr sz="3200" i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ve</a:t>
            </a:r>
            <a:endParaRPr sz="3200">
              <a:latin typeface="Carlito"/>
              <a:cs typeface="Carlito"/>
            </a:endParaRPr>
          </a:p>
          <a:p>
            <a:pPr marL="355600">
              <a:lnSpc>
                <a:spcPts val="3650"/>
              </a:lnSpc>
            </a:pPr>
            <a:r>
              <a:rPr sz="3200" u="heavy" spc="-8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i="1" u="heavy" spc="-1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Batı </a:t>
            </a:r>
            <a:r>
              <a:rPr sz="3200" i="1" u="heavy" spc="-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Anadolu’</a:t>
            </a:r>
            <a:r>
              <a:rPr sz="3200" i="1" u="heavy" spc="-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rlito"/>
                <a:cs typeface="Carlito"/>
              </a:rPr>
              <a:t>da </a:t>
            </a:r>
            <a:r>
              <a:rPr sz="3200" spc="-110" dirty="0">
                <a:latin typeface="Arial"/>
                <a:cs typeface="Arial"/>
              </a:rPr>
              <a:t>ortaya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çıkmıştır.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Arial"/>
              <a:cs typeface="Arial"/>
            </a:endParaRPr>
          </a:p>
          <a:p>
            <a:pPr marL="355600" indent="-342900">
              <a:lnSpc>
                <a:spcPts val="365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Tarihte </a:t>
            </a:r>
            <a:r>
              <a:rPr sz="3200" spc="-65" dirty="0">
                <a:latin typeface="Arial"/>
                <a:cs typeface="Arial"/>
              </a:rPr>
              <a:t>bilinen </a:t>
            </a:r>
            <a:r>
              <a:rPr sz="3200" spc="-35" dirty="0">
                <a:latin typeface="Arial"/>
                <a:cs typeface="Arial"/>
              </a:rPr>
              <a:t>ilk </a:t>
            </a:r>
            <a:r>
              <a:rPr sz="3200" spc="-65" dirty="0">
                <a:latin typeface="Arial"/>
                <a:cs typeface="Arial"/>
              </a:rPr>
              <a:t>filozof </a:t>
            </a:r>
            <a:r>
              <a:rPr sz="3200" spc="-180" dirty="0">
                <a:latin typeface="Arial"/>
                <a:cs typeface="Arial"/>
              </a:rPr>
              <a:t>Aydın’da </a:t>
            </a:r>
            <a:r>
              <a:rPr sz="3200" spc="-240" dirty="0">
                <a:latin typeface="Arial"/>
                <a:cs typeface="Arial"/>
              </a:rPr>
              <a:t>yaşamış</a:t>
            </a:r>
            <a:r>
              <a:rPr sz="3200" spc="-42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olan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650"/>
              </a:lnSpc>
            </a:pPr>
            <a:r>
              <a:rPr sz="3200" spc="-125" dirty="0">
                <a:solidFill>
                  <a:srgbClr val="001F5F"/>
                </a:solidFill>
                <a:latin typeface="Arial"/>
                <a:cs typeface="Arial"/>
              </a:rPr>
              <a:t>Thales</a:t>
            </a:r>
            <a:r>
              <a:rPr sz="3200" spc="-125" dirty="0">
                <a:latin typeface="Arial"/>
                <a:cs typeface="Arial"/>
              </a:rPr>
              <a:t>’tir.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>
              <a:latin typeface="Arial"/>
              <a:cs typeface="Arial"/>
            </a:endParaRPr>
          </a:p>
          <a:p>
            <a:pPr marL="355600" marR="267970" indent="-342900">
              <a:lnSpc>
                <a:spcPct val="9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Ayrıca </a:t>
            </a:r>
            <a:r>
              <a:rPr sz="3200" spc="-145" dirty="0">
                <a:solidFill>
                  <a:srgbClr val="001F5F"/>
                </a:solidFill>
                <a:latin typeface="Arial"/>
                <a:cs typeface="Arial"/>
              </a:rPr>
              <a:t>Mezopotamya </a:t>
            </a:r>
            <a:r>
              <a:rPr sz="3200" spc="-120" dirty="0">
                <a:solidFill>
                  <a:srgbClr val="001F5F"/>
                </a:solidFill>
                <a:latin typeface="Arial"/>
                <a:cs typeface="Arial"/>
              </a:rPr>
              <a:t>uygarlıkları, </a:t>
            </a:r>
            <a:r>
              <a:rPr sz="3200" spc="-155" dirty="0">
                <a:solidFill>
                  <a:srgbClr val="001F5F"/>
                </a:solidFill>
                <a:latin typeface="Arial"/>
                <a:cs typeface="Arial"/>
              </a:rPr>
              <a:t>Mısır, </a:t>
            </a:r>
            <a:r>
              <a:rPr sz="3200" spc="-200" dirty="0">
                <a:solidFill>
                  <a:srgbClr val="001F5F"/>
                </a:solidFill>
                <a:latin typeface="Arial"/>
                <a:cs typeface="Arial"/>
              </a:rPr>
              <a:t>Çin,  </a:t>
            </a:r>
            <a:r>
              <a:rPr sz="3200" spc="-65" dirty="0">
                <a:solidFill>
                  <a:srgbClr val="001F5F"/>
                </a:solidFill>
                <a:latin typeface="Arial"/>
                <a:cs typeface="Arial"/>
              </a:rPr>
              <a:t>Hint </a:t>
            </a:r>
            <a:r>
              <a:rPr sz="3200" spc="-120" dirty="0">
                <a:latin typeface="Arial"/>
                <a:cs typeface="Arial"/>
              </a:rPr>
              <a:t>uygarlıklarının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135" dirty="0">
                <a:latin typeface="Arial"/>
                <a:cs typeface="Arial"/>
              </a:rPr>
              <a:t>felsefe </a:t>
            </a:r>
            <a:r>
              <a:rPr sz="3200" spc="-55" dirty="0">
                <a:latin typeface="Arial"/>
                <a:cs typeface="Arial"/>
              </a:rPr>
              <a:t>ile</a:t>
            </a:r>
            <a:r>
              <a:rPr sz="3200" spc="-27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ilgilendikleri  </a:t>
            </a:r>
            <a:r>
              <a:rPr sz="3200" spc="-80" dirty="0">
                <a:latin typeface="Arial"/>
                <a:cs typeface="Arial"/>
              </a:rPr>
              <a:t>bilinmektedir.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8157" y="127838"/>
            <a:ext cx="51066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95" dirty="0">
                <a:solidFill>
                  <a:srgbClr val="FF0000"/>
                </a:solidFill>
                <a:latin typeface="Arial"/>
                <a:cs typeface="Arial"/>
              </a:rPr>
              <a:t>Antik </a:t>
            </a:r>
            <a:r>
              <a:rPr b="0" spc="-300" dirty="0">
                <a:solidFill>
                  <a:srgbClr val="FF0000"/>
                </a:solidFill>
                <a:latin typeface="Arial"/>
                <a:cs typeface="Arial"/>
              </a:rPr>
              <a:t>Yunan’da</a:t>
            </a:r>
            <a:r>
              <a:rPr b="0" spc="-4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280" dirty="0">
                <a:solidFill>
                  <a:srgbClr val="FF0000"/>
                </a:solidFill>
                <a:latin typeface="Arial"/>
                <a:cs typeface="Arial"/>
              </a:rPr>
              <a:t>Felsefe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303" y="951052"/>
            <a:ext cx="7946390" cy="55410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25"/>
              </a:spcBef>
              <a:buChar char="•"/>
              <a:tabLst>
                <a:tab pos="354965" algn="l"/>
                <a:tab pos="355600" algn="l"/>
                <a:tab pos="6040755" algn="l"/>
              </a:tabLst>
            </a:pPr>
            <a:r>
              <a:rPr sz="2700" spc="-60" dirty="0">
                <a:latin typeface="Arial"/>
                <a:cs typeface="Arial"/>
              </a:rPr>
              <a:t>Antik </a:t>
            </a:r>
            <a:r>
              <a:rPr sz="2700" spc="-215" dirty="0">
                <a:latin typeface="Arial"/>
                <a:cs typeface="Arial"/>
              </a:rPr>
              <a:t>Yunan </a:t>
            </a:r>
            <a:r>
              <a:rPr sz="2700" spc="-95" dirty="0">
                <a:latin typeface="Arial"/>
                <a:cs typeface="Arial"/>
              </a:rPr>
              <a:t>döneminde </a:t>
            </a:r>
            <a:r>
              <a:rPr sz="2700" spc="-60" dirty="0">
                <a:latin typeface="Arial"/>
                <a:cs typeface="Arial"/>
              </a:rPr>
              <a:t>filozoflarla </a:t>
            </a:r>
            <a:r>
              <a:rPr sz="2700" spc="-25" dirty="0">
                <a:latin typeface="Arial"/>
                <a:cs typeface="Arial"/>
              </a:rPr>
              <a:t>birlikte </a:t>
            </a:r>
            <a:r>
              <a:rPr sz="2700" spc="-30" dirty="0">
                <a:latin typeface="Arial"/>
                <a:cs typeface="Arial"/>
              </a:rPr>
              <a:t>ilk</a:t>
            </a:r>
            <a:r>
              <a:rPr sz="2700" spc="-420" dirty="0">
                <a:latin typeface="Arial"/>
                <a:cs typeface="Arial"/>
              </a:rPr>
              <a:t> </a:t>
            </a:r>
            <a:r>
              <a:rPr sz="2700" spc="-229" dirty="0">
                <a:latin typeface="Arial"/>
                <a:cs typeface="Arial"/>
              </a:rPr>
              <a:t>kez </a:t>
            </a:r>
            <a:r>
              <a:rPr sz="2700" spc="-165" dirty="0">
                <a:latin typeface="Arial"/>
                <a:cs typeface="Arial"/>
              </a:rPr>
              <a:t>doğa  </a:t>
            </a:r>
            <a:r>
              <a:rPr sz="2700" spc="-95" dirty="0">
                <a:latin typeface="Arial"/>
                <a:cs typeface="Arial"/>
              </a:rPr>
              <a:t>olayları </a:t>
            </a:r>
            <a:r>
              <a:rPr sz="2700" spc="-65" dirty="0">
                <a:latin typeface="Arial"/>
                <a:cs typeface="Arial"/>
              </a:rPr>
              <a:t>mistik, </a:t>
            </a:r>
            <a:r>
              <a:rPr sz="2700" spc="-20" dirty="0">
                <a:latin typeface="Arial"/>
                <a:cs typeface="Arial"/>
              </a:rPr>
              <a:t>mitolojik</a:t>
            </a:r>
            <a:r>
              <a:rPr sz="2700" spc="-20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unsurlarla</a:t>
            </a:r>
            <a:r>
              <a:rPr sz="2700" spc="-130" dirty="0">
                <a:latin typeface="Arial"/>
                <a:cs typeface="Arial"/>
              </a:rPr>
              <a:t> </a:t>
            </a:r>
            <a:r>
              <a:rPr sz="2700" spc="-95" dirty="0">
                <a:latin typeface="Arial"/>
                <a:cs typeface="Arial"/>
              </a:rPr>
              <a:t>değil	</a:t>
            </a:r>
            <a:r>
              <a:rPr sz="2700" spc="-105" dirty="0">
                <a:latin typeface="Arial"/>
                <a:cs typeface="Arial"/>
              </a:rPr>
              <a:t>akılla  </a:t>
            </a:r>
            <a:r>
              <a:rPr sz="2700" spc="-155" dirty="0">
                <a:latin typeface="Arial"/>
                <a:cs typeface="Arial"/>
              </a:rPr>
              <a:t>açıklanmaya</a:t>
            </a:r>
            <a:r>
              <a:rPr sz="2700" spc="-180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çalışılmıştır.</a:t>
            </a:r>
            <a:endParaRPr sz="2700">
              <a:latin typeface="Arial"/>
              <a:cs typeface="Arial"/>
            </a:endParaRPr>
          </a:p>
          <a:p>
            <a:pPr marL="355600" marR="1311275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latin typeface="Arial"/>
                <a:cs typeface="Arial"/>
              </a:rPr>
              <a:t>Akıl; büyü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60" dirty="0">
                <a:latin typeface="Arial"/>
                <a:cs typeface="Arial"/>
              </a:rPr>
              <a:t>birtakım batıl </a:t>
            </a:r>
            <a:r>
              <a:rPr sz="2700" spc="-105" dirty="0">
                <a:latin typeface="Arial"/>
                <a:cs typeface="Arial"/>
              </a:rPr>
              <a:t>inançlardan</a:t>
            </a:r>
            <a:r>
              <a:rPr sz="2700" spc="-45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üstün  </a:t>
            </a:r>
            <a:r>
              <a:rPr sz="2700" spc="-65" dirty="0">
                <a:latin typeface="Arial"/>
                <a:cs typeface="Arial"/>
              </a:rPr>
              <a:t>tutulmaya</a:t>
            </a:r>
            <a:r>
              <a:rPr sz="2700" spc="-170" dirty="0">
                <a:latin typeface="Arial"/>
                <a:cs typeface="Arial"/>
              </a:rPr>
              <a:t> </a:t>
            </a:r>
            <a:r>
              <a:rPr sz="2700" spc="-140" dirty="0">
                <a:latin typeface="Arial"/>
                <a:cs typeface="Arial"/>
              </a:rPr>
              <a:t>başlamıştır.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Felsefenin </a:t>
            </a:r>
            <a:r>
              <a:rPr sz="27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özellikle </a:t>
            </a:r>
            <a:r>
              <a:rPr sz="2700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Antik </a:t>
            </a:r>
            <a:r>
              <a:rPr sz="2700" u="heavy" spc="-1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Yunan’da </a:t>
            </a:r>
            <a:r>
              <a:rPr sz="27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gelişmesinin</a:t>
            </a:r>
            <a:r>
              <a:rPr sz="2700" u="heavy" spc="-2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heavy" spc="-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endParaRPr sz="2700">
              <a:latin typeface="Arial"/>
              <a:cs typeface="Arial"/>
            </a:endParaRPr>
          </a:p>
          <a:p>
            <a:pPr marL="354965">
              <a:lnSpc>
                <a:spcPts val="3080"/>
              </a:lnSpc>
            </a:pPr>
            <a:r>
              <a:rPr sz="2700" u="heavy" spc="-6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önemli </a:t>
            </a:r>
            <a:r>
              <a:rPr sz="2700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sebepleri</a:t>
            </a:r>
            <a:r>
              <a:rPr sz="2700" u="heavy" spc="-2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şunlardır: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35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700" spc="-130" dirty="0">
                <a:solidFill>
                  <a:srgbClr val="001F5F"/>
                </a:solidFill>
                <a:latin typeface="Arial"/>
                <a:cs typeface="Arial"/>
              </a:rPr>
              <a:t>Yunanlıların </a:t>
            </a:r>
            <a:r>
              <a:rPr sz="2700" spc="-40" dirty="0">
                <a:solidFill>
                  <a:srgbClr val="001F5F"/>
                </a:solidFill>
                <a:latin typeface="Arial"/>
                <a:cs typeface="Arial"/>
              </a:rPr>
              <a:t>ticaret</a:t>
            </a:r>
            <a:r>
              <a:rPr sz="2700" spc="-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30" dirty="0">
                <a:solidFill>
                  <a:srgbClr val="001F5F"/>
                </a:solidFill>
                <a:latin typeface="Arial"/>
                <a:cs typeface="Arial"/>
              </a:rPr>
              <a:t>etkinlikleri</a:t>
            </a:r>
            <a:endParaRPr sz="27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700" spc="-150" dirty="0">
                <a:solidFill>
                  <a:srgbClr val="001F5F"/>
                </a:solidFill>
                <a:latin typeface="Arial"/>
                <a:cs typeface="Arial"/>
              </a:rPr>
              <a:t>Gelişmiş </a:t>
            </a:r>
            <a:r>
              <a:rPr sz="2700" spc="-100" dirty="0">
                <a:solidFill>
                  <a:srgbClr val="001F5F"/>
                </a:solidFill>
                <a:latin typeface="Arial"/>
                <a:cs typeface="Arial"/>
              </a:rPr>
              <a:t>uygarlıklarla </a:t>
            </a:r>
            <a:r>
              <a:rPr sz="2700" spc="-160" dirty="0">
                <a:solidFill>
                  <a:srgbClr val="001F5F"/>
                </a:solidFill>
                <a:latin typeface="Arial"/>
                <a:cs typeface="Arial"/>
              </a:rPr>
              <a:t>komşu</a:t>
            </a:r>
            <a:r>
              <a:rPr sz="2700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80" dirty="0">
                <a:solidFill>
                  <a:srgbClr val="001F5F"/>
                </a:solidFill>
                <a:latin typeface="Arial"/>
                <a:cs typeface="Arial"/>
              </a:rPr>
              <a:t>olmaları</a:t>
            </a:r>
            <a:endParaRPr sz="27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700" spc="-60" dirty="0">
                <a:solidFill>
                  <a:srgbClr val="001F5F"/>
                </a:solidFill>
                <a:latin typeface="Arial"/>
                <a:cs typeface="Arial"/>
              </a:rPr>
              <a:t>Antik </a:t>
            </a:r>
            <a:r>
              <a:rPr sz="2700" spc="-190" dirty="0">
                <a:solidFill>
                  <a:srgbClr val="001F5F"/>
                </a:solidFill>
                <a:latin typeface="Arial"/>
                <a:cs typeface="Arial"/>
              </a:rPr>
              <a:t>Yunan’da </a:t>
            </a:r>
            <a:r>
              <a:rPr sz="2700" spc="-140" dirty="0">
                <a:solidFill>
                  <a:srgbClr val="001F5F"/>
                </a:solidFill>
                <a:latin typeface="Arial"/>
                <a:cs typeface="Arial"/>
              </a:rPr>
              <a:t>özgür </a:t>
            </a:r>
            <a:r>
              <a:rPr sz="2700" spc="-155" dirty="0">
                <a:solidFill>
                  <a:srgbClr val="001F5F"/>
                </a:solidFill>
                <a:latin typeface="Arial"/>
                <a:cs typeface="Arial"/>
              </a:rPr>
              <a:t>düşünceye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önem</a:t>
            </a:r>
            <a:r>
              <a:rPr sz="2700" spc="-2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001F5F"/>
                </a:solidFill>
                <a:latin typeface="Arial"/>
                <a:cs typeface="Arial"/>
              </a:rPr>
              <a:t>verilmesi</a:t>
            </a:r>
            <a:endParaRPr sz="27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700" spc="-90" dirty="0">
                <a:solidFill>
                  <a:srgbClr val="001F5F"/>
                </a:solidFill>
                <a:latin typeface="Arial"/>
                <a:cs typeface="Arial"/>
              </a:rPr>
              <a:t>Atina </a:t>
            </a:r>
            <a:r>
              <a:rPr sz="2700" spc="-70" dirty="0">
                <a:solidFill>
                  <a:srgbClr val="001F5F"/>
                </a:solidFill>
                <a:latin typeface="Arial"/>
                <a:cs typeface="Arial"/>
              </a:rPr>
              <a:t>gibi </a:t>
            </a:r>
            <a:r>
              <a:rPr sz="2700" spc="-80" dirty="0">
                <a:solidFill>
                  <a:srgbClr val="001F5F"/>
                </a:solidFill>
                <a:latin typeface="Arial"/>
                <a:cs typeface="Arial"/>
              </a:rPr>
              <a:t>kentlerde </a:t>
            </a:r>
            <a:r>
              <a:rPr sz="2700" spc="-120" dirty="0">
                <a:solidFill>
                  <a:srgbClr val="001F5F"/>
                </a:solidFill>
                <a:latin typeface="Arial"/>
                <a:cs typeface="Arial"/>
              </a:rPr>
              <a:t>demokrasi </a:t>
            </a:r>
            <a:r>
              <a:rPr sz="2700" spc="-40" dirty="0">
                <a:solidFill>
                  <a:srgbClr val="001F5F"/>
                </a:solidFill>
                <a:latin typeface="Arial"/>
                <a:cs typeface="Arial"/>
              </a:rPr>
              <a:t>kültürünün</a:t>
            </a:r>
            <a:r>
              <a:rPr sz="2700" spc="-3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35" dirty="0">
                <a:solidFill>
                  <a:srgbClr val="001F5F"/>
                </a:solidFill>
                <a:latin typeface="Arial"/>
                <a:cs typeface="Arial"/>
              </a:rPr>
              <a:t>gelişmesi</a:t>
            </a:r>
            <a:endParaRPr sz="27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33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700" spc="-145" dirty="0">
                <a:solidFill>
                  <a:srgbClr val="001F5F"/>
                </a:solidFill>
                <a:latin typeface="Arial"/>
                <a:cs typeface="Arial"/>
              </a:rPr>
              <a:t>Ekonomik </a:t>
            </a:r>
            <a:r>
              <a:rPr sz="2700" spc="-90" dirty="0">
                <a:solidFill>
                  <a:srgbClr val="001F5F"/>
                </a:solidFill>
                <a:latin typeface="Arial"/>
                <a:cs typeface="Arial"/>
              </a:rPr>
              <a:t>refah seviyelerinin </a:t>
            </a:r>
            <a:r>
              <a:rPr sz="2700" spc="-160" dirty="0">
                <a:solidFill>
                  <a:srgbClr val="001F5F"/>
                </a:solidFill>
                <a:latin typeface="Arial"/>
                <a:cs typeface="Arial"/>
              </a:rPr>
              <a:t>yüksek</a:t>
            </a:r>
            <a:r>
              <a:rPr sz="2700" spc="-2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35" dirty="0">
                <a:solidFill>
                  <a:srgbClr val="001F5F"/>
                </a:solidFill>
                <a:latin typeface="Arial"/>
                <a:cs typeface="Arial"/>
              </a:rPr>
              <a:t>olması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846" rIns="0" bIns="0" rtlCol="0">
            <a:spAutoFit/>
          </a:bodyPr>
          <a:lstStyle/>
          <a:p>
            <a:pPr marL="492125" marR="5080" indent="-245745">
              <a:lnSpc>
                <a:spcPct val="100000"/>
              </a:lnSpc>
              <a:spcBef>
                <a:spcPts val="95"/>
              </a:spcBef>
            </a:pPr>
            <a:r>
              <a:rPr sz="4000" spc="-550" dirty="0"/>
              <a:t>FELSEFENİN </a:t>
            </a:r>
            <a:r>
              <a:rPr sz="4000" spc="-375" dirty="0"/>
              <a:t>İNSAN </a:t>
            </a:r>
            <a:r>
              <a:rPr sz="4000" spc="-515" dirty="0"/>
              <a:t>VE </a:t>
            </a:r>
            <a:r>
              <a:rPr sz="4000" spc="-420" dirty="0"/>
              <a:t>TOPLUM  </a:t>
            </a:r>
            <a:r>
              <a:rPr sz="4000" spc="-565" dirty="0"/>
              <a:t>HAYATI </a:t>
            </a:r>
            <a:r>
              <a:rPr sz="4000" spc="-434" dirty="0"/>
              <a:t>ÜZERİNDEKİ</a:t>
            </a:r>
            <a:r>
              <a:rPr sz="4000" spc="-425" dirty="0"/>
              <a:t> </a:t>
            </a:r>
            <a:r>
              <a:rPr sz="4000" spc="-515" dirty="0"/>
              <a:t>ETKİLERİ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043939" y="1656586"/>
            <a:ext cx="6839711" cy="5201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7270" y="461899"/>
            <a:ext cx="7505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745" dirty="0">
                <a:solidFill>
                  <a:srgbClr val="FF0000"/>
                </a:solidFill>
                <a:latin typeface="Arial"/>
                <a:cs typeface="Arial"/>
              </a:rPr>
              <a:t>FELSEFE </a:t>
            </a:r>
            <a:r>
              <a:rPr b="0" spc="-615" dirty="0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b="0" spc="-670" dirty="0">
                <a:solidFill>
                  <a:srgbClr val="FF0000"/>
                </a:solidFill>
                <a:latin typeface="Arial"/>
                <a:cs typeface="Arial"/>
              </a:rPr>
              <a:t>ELEŞTİREL</a:t>
            </a:r>
            <a:r>
              <a:rPr b="0" spc="-4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450" dirty="0">
                <a:solidFill>
                  <a:srgbClr val="FF0000"/>
                </a:solidFill>
                <a:latin typeface="Arial"/>
                <a:cs typeface="Arial"/>
              </a:rPr>
              <a:t>DÜŞÜNME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2513"/>
            <a:ext cx="3852545" cy="430657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5600" marR="640715" indent="-342900">
              <a:lnSpc>
                <a:spcPct val="90000"/>
              </a:lnSpc>
              <a:spcBef>
                <a:spcPts val="4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i="1" spc="-110" dirty="0">
                <a:latin typeface="Arial"/>
                <a:cs typeface="Arial"/>
              </a:rPr>
              <a:t>Eleştirel </a:t>
            </a:r>
            <a:r>
              <a:rPr sz="2600" i="1" spc="-150" dirty="0">
                <a:latin typeface="Arial"/>
                <a:cs typeface="Arial"/>
              </a:rPr>
              <a:t>düşünme  </a:t>
            </a:r>
            <a:r>
              <a:rPr sz="2600" i="1" spc="-5" dirty="0">
                <a:latin typeface="Carlito"/>
                <a:cs typeface="Carlito"/>
              </a:rPr>
              <a:t>günümüzde </a:t>
            </a:r>
            <a:r>
              <a:rPr sz="2600" i="1" dirty="0">
                <a:latin typeface="Carlito"/>
                <a:cs typeface="Carlito"/>
              </a:rPr>
              <a:t>daha</a:t>
            </a:r>
            <a:r>
              <a:rPr sz="2600" i="1" spc="-95" dirty="0">
                <a:latin typeface="Carlito"/>
                <a:cs typeface="Carlito"/>
              </a:rPr>
              <a:t> </a:t>
            </a:r>
            <a:r>
              <a:rPr sz="2600" i="1" spc="-15" dirty="0">
                <a:latin typeface="Carlito"/>
                <a:cs typeface="Carlito"/>
              </a:rPr>
              <a:t>çok  </a:t>
            </a:r>
            <a:r>
              <a:rPr sz="2600" i="1" dirty="0">
                <a:latin typeface="Carlito"/>
                <a:cs typeface="Carlito"/>
              </a:rPr>
              <a:t>önem</a:t>
            </a:r>
            <a:r>
              <a:rPr sz="2600" i="1" spc="-25" dirty="0">
                <a:latin typeface="Carlito"/>
                <a:cs typeface="Carlito"/>
              </a:rPr>
              <a:t> </a:t>
            </a:r>
            <a:r>
              <a:rPr sz="2600" i="1" spc="-135" dirty="0">
                <a:latin typeface="Arial"/>
                <a:cs typeface="Arial"/>
              </a:rPr>
              <a:t>kazanmıştır.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250">
              <a:latin typeface="Arial"/>
              <a:cs typeface="Arial"/>
            </a:endParaRPr>
          </a:p>
          <a:p>
            <a:pPr marL="355600" indent="-342900">
              <a:lnSpc>
                <a:spcPts val="296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i="1" spc="-10" dirty="0">
                <a:latin typeface="Carlito"/>
                <a:cs typeface="Carlito"/>
              </a:rPr>
              <a:t>Felsefe, </a:t>
            </a:r>
            <a:r>
              <a:rPr sz="2600" i="1" dirty="0">
                <a:latin typeface="Carlito"/>
                <a:cs typeface="Carlito"/>
              </a:rPr>
              <a:t>bireye</a:t>
            </a:r>
            <a:r>
              <a:rPr sz="2600" i="1" spc="-65" dirty="0">
                <a:latin typeface="Carlito"/>
                <a:cs typeface="Carlito"/>
              </a:rPr>
              <a:t> </a:t>
            </a:r>
            <a:r>
              <a:rPr sz="2600" i="1" spc="-15" dirty="0">
                <a:latin typeface="Carlito"/>
                <a:cs typeface="Carlito"/>
              </a:rPr>
              <a:t>özgün</a:t>
            </a:r>
            <a:endParaRPr sz="2600">
              <a:latin typeface="Carlito"/>
              <a:cs typeface="Carlito"/>
            </a:endParaRPr>
          </a:p>
          <a:p>
            <a:pPr marL="355600">
              <a:lnSpc>
                <a:spcPts val="2965"/>
              </a:lnSpc>
            </a:pPr>
            <a:r>
              <a:rPr sz="2600" i="1" spc="-150" dirty="0">
                <a:latin typeface="Arial"/>
                <a:cs typeface="Arial"/>
              </a:rPr>
              <a:t>düşünme </a:t>
            </a:r>
            <a:r>
              <a:rPr sz="2600" i="1" spc="-55" dirty="0">
                <a:latin typeface="Arial"/>
                <a:cs typeface="Arial"/>
              </a:rPr>
              <a:t>bilinci</a:t>
            </a:r>
            <a:r>
              <a:rPr sz="2600" i="1" spc="-155" dirty="0">
                <a:latin typeface="Arial"/>
                <a:cs typeface="Arial"/>
              </a:rPr>
              <a:t> </a:t>
            </a:r>
            <a:r>
              <a:rPr sz="2600" i="1" spc="-114" dirty="0">
                <a:latin typeface="Arial"/>
                <a:cs typeface="Arial"/>
              </a:rPr>
              <a:t>sağlar</a:t>
            </a:r>
            <a:r>
              <a:rPr sz="2600" i="1" spc="-114" dirty="0">
                <a:latin typeface="Carlito"/>
                <a:cs typeface="Carlito"/>
              </a:rPr>
              <a:t>.</a:t>
            </a:r>
            <a:endParaRPr sz="26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155" dirty="0">
                <a:latin typeface="Arial"/>
                <a:cs typeface="Arial"/>
              </a:rPr>
              <a:t>Felsefe, </a:t>
            </a:r>
            <a:r>
              <a:rPr sz="2600" spc="-125" dirty="0">
                <a:latin typeface="Arial"/>
                <a:cs typeface="Arial"/>
              </a:rPr>
              <a:t>insanı </a:t>
            </a:r>
            <a:r>
              <a:rPr sz="2600" spc="-150" dirty="0">
                <a:latin typeface="Arial"/>
                <a:cs typeface="Arial"/>
              </a:rPr>
              <a:t>ve</a:t>
            </a:r>
            <a:r>
              <a:rPr sz="2600" spc="-220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toplumu  </a:t>
            </a:r>
            <a:r>
              <a:rPr sz="2600" spc="-80" dirty="0">
                <a:latin typeface="Arial"/>
                <a:cs typeface="Arial"/>
              </a:rPr>
              <a:t>sabit </a:t>
            </a:r>
            <a:r>
              <a:rPr sz="2600" spc="-40" dirty="0">
                <a:latin typeface="Arial"/>
                <a:cs typeface="Arial"/>
              </a:rPr>
              <a:t>fikirlerden </a:t>
            </a:r>
            <a:r>
              <a:rPr sz="2600" spc="-110" dirty="0">
                <a:latin typeface="Arial"/>
                <a:cs typeface="Arial"/>
              </a:rPr>
              <a:t>koruyan  </a:t>
            </a:r>
            <a:r>
              <a:rPr sz="2600" spc="-60" dirty="0">
                <a:latin typeface="Arial"/>
                <a:cs typeface="Arial"/>
              </a:rPr>
              <a:t>eleştirel </a:t>
            </a:r>
            <a:r>
              <a:rPr sz="2600" spc="-10" dirty="0">
                <a:latin typeface="Arial"/>
                <a:cs typeface="Arial"/>
              </a:rPr>
              <a:t>bir </a:t>
            </a:r>
            <a:r>
              <a:rPr sz="2600" spc="-120" dirty="0">
                <a:latin typeface="Arial"/>
                <a:cs typeface="Arial"/>
              </a:rPr>
              <a:t>söylem  </a:t>
            </a:r>
            <a:r>
              <a:rPr sz="2600" spc="-70" dirty="0">
                <a:latin typeface="Arial"/>
                <a:cs typeface="Arial"/>
              </a:rPr>
              <a:t>biçimidir.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1412747"/>
            <a:ext cx="4171188" cy="4824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4742" y="461899"/>
            <a:ext cx="68129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345" dirty="0">
                <a:solidFill>
                  <a:srgbClr val="FF0000"/>
                </a:solidFill>
                <a:latin typeface="Arial"/>
                <a:cs typeface="Arial"/>
              </a:rPr>
              <a:t>BİLİME</a:t>
            </a:r>
            <a:r>
              <a:rPr b="0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15" dirty="0">
                <a:solidFill>
                  <a:srgbClr val="FF0000"/>
                </a:solidFill>
                <a:latin typeface="Arial"/>
                <a:cs typeface="Arial"/>
              </a:rPr>
              <a:t>KATKILARI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2138"/>
            <a:ext cx="3825240" cy="4148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65" dirty="0">
                <a:latin typeface="Arial"/>
                <a:cs typeface="Arial"/>
              </a:rPr>
              <a:t>Felsefe </a:t>
            </a:r>
            <a:r>
              <a:rPr sz="2600" spc="-150" dirty="0">
                <a:latin typeface="Arial"/>
                <a:cs typeface="Arial"/>
              </a:rPr>
              <a:t>ve </a:t>
            </a:r>
            <a:r>
              <a:rPr sz="2600" spc="-25" dirty="0">
                <a:latin typeface="Arial"/>
                <a:cs typeface="Arial"/>
              </a:rPr>
              <a:t>bilim;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amaçları,  </a:t>
            </a:r>
            <a:r>
              <a:rPr sz="2600" spc="-55" dirty="0">
                <a:latin typeface="Arial"/>
                <a:cs typeface="Arial"/>
              </a:rPr>
              <a:t>yöntemleri </a:t>
            </a:r>
            <a:r>
              <a:rPr sz="2600" spc="-155" dirty="0">
                <a:latin typeface="Arial"/>
                <a:cs typeface="Arial"/>
              </a:rPr>
              <a:t>ve  </a:t>
            </a:r>
            <a:r>
              <a:rPr sz="2600" spc="-65" dirty="0">
                <a:latin typeface="Arial"/>
                <a:cs typeface="Arial"/>
              </a:rPr>
              <a:t>sistematikleri </a:t>
            </a:r>
            <a:r>
              <a:rPr sz="2600" spc="-125" dirty="0">
                <a:latin typeface="Arial"/>
                <a:cs typeface="Arial"/>
              </a:rPr>
              <a:t>bakımından  </a:t>
            </a:r>
            <a:r>
              <a:rPr sz="2600" spc="-60" dirty="0">
                <a:latin typeface="Arial"/>
                <a:cs typeface="Arial"/>
              </a:rPr>
              <a:t>farklı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etkinliklerdir.</a:t>
            </a:r>
            <a:endParaRPr sz="2600">
              <a:latin typeface="Arial"/>
              <a:cs typeface="Arial"/>
            </a:endParaRPr>
          </a:p>
          <a:p>
            <a:pPr marL="355600" marR="15240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45" dirty="0">
                <a:latin typeface="Arial"/>
                <a:cs typeface="Arial"/>
              </a:rPr>
              <a:t>Modern </a:t>
            </a:r>
            <a:r>
              <a:rPr sz="2600" spc="-85" dirty="0">
                <a:latin typeface="Arial"/>
                <a:cs typeface="Arial"/>
              </a:rPr>
              <a:t>dönemlere</a:t>
            </a:r>
            <a:r>
              <a:rPr sz="2600" spc="-38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kadar  </a:t>
            </a:r>
            <a:r>
              <a:rPr sz="2600" spc="-60" dirty="0">
                <a:latin typeface="Arial"/>
                <a:cs typeface="Arial"/>
              </a:rPr>
              <a:t>filozofla </a:t>
            </a:r>
            <a:r>
              <a:rPr sz="2600" spc="-20" dirty="0">
                <a:latin typeface="Arial"/>
                <a:cs typeface="Arial"/>
              </a:rPr>
              <a:t>bilim </a:t>
            </a:r>
            <a:r>
              <a:rPr sz="2600" spc="-125" dirty="0">
                <a:latin typeface="Arial"/>
                <a:cs typeface="Arial"/>
              </a:rPr>
              <a:t>insanı </a:t>
            </a:r>
            <a:r>
              <a:rPr sz="2600" spc="-145" dirty="0">
                <a:latin typeface="Arial"/>
                <a:cs typeface="Arial"/>
              </a:rPr>
              <a:t>aynı  </a:t>
            </a:r>
            <a:r>
              <a:rPr sz="2600" spc="-65" dirty="0">
                <a:latin typeface="Arial"/>
                <a:cs typeface="Arial"/>
              </a:rPr>
              <a:t>kişiler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olmuştur.</a:t>
            </a:r>
            <a:endParaRPr sz="2600">
              <a:latin typeface="Arial"/>
              <a:cs typeface="Arial"/>
            </a:endParaRPr>
          </a:p>
          <a:p>
            <a:pPr marL="355600" marR="458470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70" dirty="0">
                <a:latin typeface="Arial"/>
                <a:cs typeface="Arial"/>
              </a:rPr>
              <a:t>Bilim </a:t>
            </a:r>
            <a:r>
              <a:rPr sz="2600" spc="-100" dirty="0">
                <a:latin typeface="Arial"/>
                <a:cs typeface="Arial"/>
              </a:rPr>
              <a:t>insanları </a:t>
            </a:r>
            <a:r>
              <a:rPr sz="2600" spc="-105" dirty="0">
                <a:latin typeface="Arial"/>
                <a:cs typeface="Arial"/>
              </a:rPr>
              <a:t>felsefe  </a:t>
            </a:r>
            <a:r>
              <a:rPr sz="2600" spc="-135" dirty="0">
                <a:latin typeface="Arial"/>
                <a:cs typeface="Arial"/>
              </a:rPr>
              <a:t>yapmışlar, </a:t>
            </a:r>
            <a:r>
              <a:rPr sz="2600" spc="-50" dirty="0">
                <a:latin typeface="Arial"/>
                <a:cs typeface="Arial"/>
              </a:rPr>
              <a:t>filozoflar</a:t>
            </a:r>
            <a:r>
              <a:rPr sz="2600" spc="-229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da  </a:t>
            </a:r>
            <a:r>
              <a:rPr sz="2600" spc="-35" dirty="0">
                <a:latin typeface="Arial"/>
                <a:cs typeface="Arial"/>
              </a:rPr>
              <a:t>bilimle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uğraşmışlardır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1557527"/>
            <a:ext cx="4571999" cy="53004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4742" y="461899"/>
            <a:ext cx="68129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345" dirty="0">
                <a:solidFill>
                  <a:srgbClr val="FF0000"/>
                </a:solidFill>
                <a:latin typeface="Arial"/>
                <a:cs typeface="Arial"/>
              </a:rPr>
              <a:t>BİLİME</a:t>
            </a:r>
            <a:r>
              <a:rPr b="0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15" dirty="0">
                <a:solidFill>
                  <a:srgbClr val="FF0000"/>
                </a:solidFill>
                <a:latin typeface="Arial"/>
                <a:cs typeface="Arial"/>
              </a:rPr>
              <a:t>KATKILARI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6489"/>
            <a:ext cx="8054975" cy="4142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24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50" dirty="0">
                <a:latin typeface="Arial"/>
                <a:cs typeface="Arial"/>
              </a:rPr>
              <a:t>Avrupa’da </a:t>
            </a:r>
            <a:r>
              <a:rPr sz="3000" spc="-185" dirty="0">
                <a:latin typeface="Arial"/>
                <a:cs typeface="Arial"/>
              </a:rPr>
              <a:t>başlayan </a:t>
            </a:r>
            <a:r>
              <a:rPr sz="3000" spc="-229" dirty="0">
                <a:latin typeface="Arial"/>
                <a:cs typeface="Arial"/>
              </a:rPr>
              <a:t>Sanayi</a:t>
            </a:r>
            <a:r>
              <a:rPr sz="3000" spc="-114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Devrimi'nin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60" dirty="0">
                <a:latin typeface="Arial"/>
                <a:cs typeface="Arial"/>
              </a:rPr>
              <a:t>oluşmasında </a:t>
            </a:r>
            <a:r>
              <a:rPr sz="3000" spc="-70" dirty="0">
                <a:latin typeface="Arial"/>
                <a:cs typeface="Arial"/>
              </a:rPr>
              <a:t>filozofların </a:t>
            </a:r>
            <a:r>
              <a:rPr sz="3000" spc="-95" dirty="0">
                <a:latin typeface="Arial"/>
                <a:cs typeface="Arial"/>
              </a:rPr>
              <a:t>görüşleri </a:t>
            </a:r>
            <a:r>
              <a:rPr sz="3000" spc="-15" dirty="0">
                <a:latin typeface="Arial"/>
                <a:cs typeface="Arial"/>
              </a:rPr>
              <a:t>etkili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olmuştur.</a:t>
            </a:r>
            <a:endParaRPr sz="3000">
              <a:latin typeface="Arial"/>
              <a:cs typeface="Arial"/>
            </a:endParaRPr>
          </a:p>
          <a:p>
            <a:pPr marL="355600" marR="250825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60" dirty="0">
                <a:latin typeface="Arial"/>
                <a:cs typeface="Arial"/>
              </a:rPr>
              <a:t>Bilimlerin </a:t>
            </a:r>
            <a:r>
              <a:rPr sz="3000" spc="-125" dirty="0">
                <a:latin typeface="Arial"/>
                <a:cs typeface="Arial"/>
              </a:rPr>
              <a:t>kullandığı </a:t>
            </a:r>
            <a:r>
              <a:rPr sz="3000" spc="-70" dirty="0">
                <a:latin typeface="Arial"/>
                <a:cs typeface="Arial"/>
              </a:rPr>
              <a:t>yöntemlerin, </a:t>
            </a:r>
            <a:r>
              <a:rPr sz="3000" spc="-114" dirty="0">
                <a:latin typeface="Arial"/>
                <a:cs typeface="Arial"/>
              </a:rPr>
              <a:t>elde </a:t>
            </a:r>
            <a:r>
              <a:rPr sz="3000" spc="-20" dirty="0">
                <a:latin typeface="Arial"/>
                <a:cs typeface="Arial"/>
              </a:rPr>
              <a:t>ettiği  </a:t>
            </a:r>
            <a:r>
              <a:rPr sz="3000" spc="-125" dirty="0">
                <a:latin typeface="Arial"/>
                <a:cs typeface="Arial"/>
              </a:rPr>
              <a:t>sonuçların, </a:t>
            </a:r>
            <a:r>
              <a:rPr sz="3000" spc="-140" dirty="0">
                <a:latin typeface="Arial"/>
                <a:cs typeface="Arial"/>
              </a:rPr>
              <a:t>insan, </a:t>
            </a:r>
            <a:r>
              <a:rPr sz="3000" spc="-40" dirty="0">
                <a:latin typeface="Arial"/>
                <a:cs typeface="Arial"/>
              </a:rPr>
              <a:t>toplum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204" dirty="0">
                <a:latin typeface="Arial"/>
                <a:cs typeface="Arial"/>
              </a:rPr>
              <a:t>doğaya </a:t>
            </a:r>
            <a:r>
              <a:rPr sz="3000" spc="-105" dirty="0">
                <a:latin typeface="Arial"/>
                <a:cs typeface="Arial"/>
              </a:rPr>
              <a:t>olan</a:t>
            </a:r>
            <a:r>
              <a:rPr sz="3000" spc="-265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etkileri  </a:t>
            </a:r>
            <a:r>
              <a:rPr sz="3000" spc="-254" dirty="0">
                <a:latin typeface="Arial"/>
                <a:cs typeface="Arial"/>
              </a:rPr>
              <a:t>söz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konusudur.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35" dirty="0">
                <a:latin typeface="Arial"/>
                <a:cs typeface="Arial"/>
              </a:rPr>
              <a:t>Bu </a:t>
            </a:r>
            <a:r>
              <a:rPr sz="3000" spc="-30" dirty="0">
                <a:latin typeface="Arial"/>
                <a:cs typeface="Arial"/>
              </a:rPr>
              <a:t>etkileri </a:t>
            </a:r>
            <a:r>
              <a:rPr sz="3000" spc="-160" dirty="0">
                <a:latin typeface="Arial"/>
                <a:cs typeface="Arial"/>
              </a:rPr>
              <a:t>sorgulayan </a:t>
            </a:r>
            <a:r>
              <a:rPr sz="3000" spc="-120" dirty="0">
                <a:latin typeface="Arial"/>
                <a:cs typeface="Arial"/>
              </a:rPr>
              <a:t>alanlardan </a:t>
            </a:r>
            <a:r>
              <a:rPr sz="3000" spc="-5" dirty="0">
                <a:latin typeface="Arial"/>
                <a:cs typeface="Arial"/>
              </a:rPr>
              <a:t>biri </a:t>
            </a:r>
            <a:r>
              <a:rPr sz="3000" spc="-140" dirty="0">
                <a:latin typeface="Arial"/>
                <a:cs typeface="Arial"/>
              </a:rPr>
              <a:t>de</a:t>
            </a:r>
            <a:r>
              <a:rPr sz="3000" spc="-36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felsefedir.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65" dirty="0">
                <a:latin typeface="Arial"/>
                <a:cs typeface="Arial"/>
              </a:rPr>
              <a:t>Bunu </a:t>
            </a:r>
            <a:r>
              <a:rPr sz="3000" spc="-155" dirty="0">
                <a:latin typeface="Arial"/>
                <a:cs typeface="Arial"/>
              </a:rPr>
              <a:t>dışarıdan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240" dirty="0">
                <a:latin typeface="Arial"/>
                <a:cs typeface="Arial"/>
              </a:rPr>
              <a:t>göz </a:t>
            </a:r>
            <a:r>
              <a:rPr sz="3000" spc="-120" dirty="0">
                <a:latin typeface="Arial"/>
                <a:cs typeface="Arial"/>
              </a:rPr>
              <a:t>olarak </a:t>
            </a:r>
            <a:r>
              <a:rPr sz="3000" spc="-130" dirty="0">
                <a:latin typeface="Arial"/>
                <a:cs typeface="Arial"/>
              </a:rPr>
              <a:t>felsefe</a:t>
            </a:r>
            <a:r>
              <a:rPr sz="3000" spc="-225" dirty="0">
                <a:latin typeface="Arial"/>
                <a:cs typeface="Arial"/>
              </a:rPr>
              <a:t> </a:t>
            </a:r>
            <a:r>
              <a:rPr sz="3000" spc="-190" dirty="0">
                <a:latin typeface="Arial"/>
                <a:cs typeface="Arial"/>
              </a:rPr>
              <a:t>yapmaya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80" dirty="0">
                <a:latin typeface="Arial"/>
                <a:cs typeface="Arial"/>
              </a:rPr>
              <a:t>çalışır.</a:t>
            </a:r>
            <a:endParaRPr sz="3000">
              <a:latin typeface="Arial"/>
              <a:cs typeface="Arial"/>
            </a:endParaRPr>
          </a:p>
          <a:p>
            <a:pPr marL="355600" marR="370840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70" dirty="0">
                <a:latin typeface="Arial"/>
                <a:cs typeface="Arial"/>
              </a:rPr>
              <a:t>Bilimin </a:t>
            </a:r>
            <a:r>
              <a:rPr sz="3000" spc="-165" dirty="0">
                <a:latin typeface="Arial"/>
                <a:cs typeface="Arial"/>
              </a:rPr>
              <a:t>yapısını, </a:t>
            </a:r>
            <a:r>
              <a:rPr sz="3000" spc="-120" dirty="0">
                <a:latin typeface="Arial"/>
                <a:cs typeface="Arial"/>
              </a:rPr>
              <a:t>mantığını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95" dirty="0">
                <a:latin typeface="Arial"/>
                <a:cs typeface="Arial"/>
              </a:rPr>
              <a:t>değerini</a:t>
            </a:r>
            <a:r>
              <a:rPr sz="3000" spc="-31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felsefenin 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20" dirty="0">
                <a:latin typeface="Arial"/>
                <a:cs typeface="Arial"/>
              </a:rPr>
              <a:t>dalı </a:t>
            </a:r>
            <a:r>
              <a:rPr sz="3000" spc="-105" dirty="0">
                <a:latin typeface="Arial"/>
                <a:cs typeface="Arial"/>
              </a:rPr>
              <a:t>olan </a:t>
            </a:r>
            <a:r>
              <a:rPr sz="3000" spc="-35" dirty="0">
                <a:latin typeface="Arial"/>
                <a:cs typeface="Arial"/>
              </a:rPr>
              <a:t>bilim </a:t>
            </a:r>
            <a:r>
              <a:rPr sz="3000" spc="-135" dirty="0">
                <a:latin typeface="Arial"/>
                <a:cs typeface="Arial"/>
              </a:rPr>
              <a:t>felsefesi</a:t>
            </a:r>
            <a:r>
              <a:rPr sz="3000" spc="-500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araştırır.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4742" y="461899"/>
            <a:ext cx="68129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345" dirty="0">
                <a:solidFill>
                  <a:srgbClr val="FF0000"/>
                </a:solidFill>
                <a:latin typeface="Arial"/>
                <a:cs typeface="Arial"/>
              </a:rPr>
              <a:t>BİLİME</a:t>
            </a:r>
            <a:r>
              <a:rPr b="0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15" dirty="0">
                <a:solidFill>
                  <a:srgbClr val="FF0000"/>
                </a:solidFill>
                <a:latin typeface="Arial"/>
                <a:cs typeface="Arial"/>
              </a:rPr>
              <a:t>KATKILARI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0509"/>
            <a:ext cx="3727450" cy="4385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81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70" dirty="0">
                <a:latin typeface="Arial"/>
                <a:cs typeface="Arial"/>
              </a:rPr>
              <a:t>Bilim </a:t>
            </a:r>
            <a:r>
              <a:rPr sz="2600" spc="-100" dirty="0">
                <a:latin typeface="Arial"/>
                <a:cs typeface="Arial"/>
              </a:rPr>
              <a:t>felsefesinin</a:t>
            </a:r>
            <a:r>
              <a:rPr sz="2600" spc="-240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amacı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500"/>
              </a:lnSpc>
            </a:pPr>
            <a:r>
              <a:rPr sz="2600" spc="-25" dirty="0">
                <a:latin typeface="Arial"/>
                <a:cs typeface="Arial"/>
              </a:rPr>
              <a:t>bilimin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etkilerini,</a:t>
            </a:r>
            <a:endParaRPr sz="26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spcBef>
                <a:spcPts val="310"/>
              </a:spcBef>
            </a:pPr>
            <a:r>
              <a:rPr sz="2600" spc="-110" dirty="0">
                <a:latin typeface="Arial"/>
                <a:cs typeface="Arial"/>
              </a:rPr>
              <a:t>sonuçlarını </a:t>
            </a:r>
            <a:r>
              <a:rPr sz="2600" spc="-155" dirty="0">
                <a:latin typeface="Arial"/>
                <a:cs typeface="Arial"/>
              </a:rPr>
              <a:t>ve </a:t>
            </a:r>
            <a:r>
              <a:rPr sz="2600" spc="-55" dirty="0">
                <a:latin typeface="Arial"/>
                <a:cs typeface="Arial"/>
              </a:rPr>
              <a:t>bilgiyi</a:t>
            </a:r>
            <a:r>
              <a:rPr sz="2600" spc="-229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elde  </a:t>
            </a:r>
            <a:r>
              <a:rPr sz="2600" spc="-100" dirty="0">
                <a:latin typeface="Arial"/>
                <a:cs typeface="Arial"/>
              </a:rPr>
              <a:t>edişinde </a:t>
            </a:r>
            <a:r>
              <a:rPr sz="2600" spc="-110" dirty="0">
                <a:latin typeface="Arial"/>
                <a:cs typeface="Arial"/>
              </a:rPr>
              <a:t>kullandığı  </a:t>
            </a:r>
            <a:r>
              <a:rPr sz="2600" spc="-65" dirty="0">
                <a:latin typeface="Arial"/>
                <a:cs typeface="Arial"/>
              </a:rPr>
              <a:t>yöntemin </a:t>
            </a:r>
            <a:r>
              <a:rPr sz="2600" spc="-75" dirty="0">
                <a:latin typeface="Arial"/>
                <a:cs typeface="Arial"/>
              </a:rPr>
              <a:t>geçerliliği</a:t>
            </a:r>
            <a:r>
              <a:rPr sz="2600" spc="-285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ve</a:t>
            </a:r>
            <a:endParaRPr sz="2600">
              <a:latin typeface="Arial"/>
              <a:cs typeface="Arial"/>
            </a:endParaRPr>
          </a:p>
          <a:p>
            <a:pPr marL="355600" marR="1460500">
              <a:lnSpc>
                <a:spcPct val="80000"/>
              </a:lnSpc>
            </a:pPr>
            <a:r>
              <a:rPr sz="2600" spc="-55" dirty="0">
                <a:latin typeface="Arial"/>
                <a:cs typeface="Arial"/>
              </a:rPr>
              <a:t>güvenirliliğini  </a:t>
            </a:r>
            <a:r>
              <a:rPr sz="2600" spc="-125" dirty="0">
                <a:latin typeface="Arial"/>
                <a:cs typeface="Arial"/>
              </a:rPr>
              <a:t>so</a:t>
            </a:r>
            <a:r>
              <a:rPr sz="2600" spc="-110" dirty="0">
                <a:latin typeface="Arial"/>
                <a:cs typeface="Arial"/>
              </a:rPr>
              <a:t>r</a:t>
            </a:r>
            <a:r>
              <a:rPr sz="2600" spc="-95" dirty="0">
                <a:latin typeface="Arial"/>
                <a:cs typeface="Arial"/>
              </a:rPr>
              <a:t>gulamaktı</a:t>
            </a:r>
            <a:r>
              <a:rPr sz="2600" spc="-250" dirty="0">
                <a:latin typeface="Arial"/>
                <a:cs typeface="Arial"/>
              </a:rPr>
              <a:t>r</a:t>
            </a:r>
            <a:r>
              <a:rPr sz="2600" spc="-65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Arial"/>
              <a:cs typeface="Arial"/>
            </a:endParaRPr>
          </a:p>
          <a:p>
            <a:pPr marL="355600" marR="13335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200" dirty="0">
                <a:latin typeface="Arial"/>
                <a:cs typeface="Arial"/>
              </a:rPr>
              <a:t>Bu </a:t>
            </a:r>
            <a:r>
              <a:rPr sz="2600" spc="-180" dirty="0">
                <a:latin typeface="Arial"/>
                <a:cs typeface="Arial"/>
              </a:rPr>
              <a:t>sayede </a:t>
            </a:r>
            <a:r>
              <a:rPr sz="2600" spc="-25" dirty="0">
                <a:latin typeface="Arial"/>
                <a:cs typeface="Arial"/>
              </a:rPr>
              <a:t>bilimin  </a:t>
            </a:r>
            <a:r>
              <a:rPr sz="2600" spc="-55" dirty="0">
                <a:latin typeface="Arial"/>
                <a:cs typeface="Arial"/>
              </a:rPr>
              <a:t>güvenirlilik </a:t>
            </a:r>
            <a:r>
              <a:rPr sz="2600" spc="-150" dirty="0">
                <a:latin typeface="Arial"/>
                <a:cs typeface="Arial"/>
              </a:rPr>
              <a:t>ve </a:t>
            </a:r>
            <a:r>
              <a:rPr sz="2600" spc="-75" dirty="0">
                <a:latin typeface="Arial"/>
                <a:cs typeface="Arial"/>
              </a:rPr>
              <a:t>geçerliliği  </a:t>
            </a:r>
            <a:r>
              <a:rPr sz="2600" spc="-140" dirty="0">
                <a:latin typeface="Arial"/>
                <a:cs typeface="Arial"/>
              </a:rPr>
              <a:t>daha </a:t>
            </a:r>
            <a:r>
              <a:rPr sz="2600" spc="-150" dirty="0">
                <a:latin typeface="Arial"/>
                <a:cs typeface="Arial"/>
              </a:rPr>
              <a:t>yüksek </a:t>
            </a:r>
            <a:r>
              <a:rPr sz="2600" spc="-130" dirty="0">
                <a:latin typeface="Arial"/>
                <a:cs typeface="Arial"/>
              </a:rPr>
              <a:t>olacak, </a:t>
            </a:r>
            <a:r>
              <a:rPr sz="2600" spc="-140" dirty="0">
                <a:latin typeface="Arial"/>
                <a:cs typeface="Arial"/>
              </a:rPr>
              <a:t>olası  </a:t>
            </a:r>
            <a:r>
              <a:rPr sz="2600" spc="-150" dirty="0">
                <a:latin typeface="Arial"/>
                <a:cs typeface="Arial"/>
              </a:rPr>
              <a:t>yan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etkileri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495"/>
              </a:lnSpc>
            </a:pPr>
            <a:r>
              <a:rPr sz="2600" spc="-85" dirty="0">
                <a:latin typeface="Arial"/>
                <a:cs typeface="Arial"/>
              </a:rPr>
              <a:t>azaltılabilecektir.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667255"/>
            <a:ext cx="4038600" cy="439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506" y="461899"/>
            <a:ext cx="75418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455" dirty="0">
                <a:solidFill>
                  <a:srgbClr val="FF0000"/>
                </a:solidFill>
                <a:latin typeface="Arial"/>
                <a:cs typeface="Arial"/>
              </a:rPr>
              <a:t>TOPLUMA</a:t>
            </a:r>
            <a:r>
              <a:rPr b="0" spc="-4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15" dirty="0">
                <a:solidFill>
                  <a:srgbClr val="FF0000"/>
                </a:solidFill>
                <a:latin typeface="Arial"/>
                <a:cs typeface="Arial"/>
              </a:rPr>
              <a:t>KATKILARI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9465"/>
            <a:ext cx="3841115" cy="41414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marR="22225" indent="-342900">
              <a:lnSpc>
                <a:spcPct val="8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10" dirty="0">
                <a:latin typeface="Arial"/>
                <a:cs typeface="Arial"/>
              </a:rPr>
              <a:t>Bugün </a:t>
            </a:r>
            <a:r>
              <a:rPr sz="1800" spc="-40" dirty="0">
                <a:latin typeface="Arial"/>
                <a:cs typeface="Arial"/>
              </a:rPr>
              <a:t>bilginin </a:t>
            </a:r>
            <a:r>
              <a:rPr sz="1800" spc="-50" dirty="0">
                <a:latin typeface="Arial"/>
                <a:cs typeface="Arial"/>
              </a:rPr>
              <a:t>kitlesel </a:t>
            </a:r>
            <a:r>
              <a:rPr sz="1800" spc="-75" dirty="0">
                <a:latin typeface="Arial"/>
                <a:cs typeface="Arial"/>
              </a:rPr>
              <a:t>olarak </a:t>
            </a:r>
            <a:r>
              <a:rPr sz="1800" spc="-95" dirty="0">
                <a:latin typeface="Arial"/>
                <a:cs typeface="Arial"/>
              </a:rPr>
              <a:t>yayıldığı 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35" dirty="0">
                <a:latin typeface="Arial"/>
                <a:cs typeface="Arial"/>
              </a:rPr>
              <a:t>toplumların </a:t>
            </a:r>
            <a:r>
              <a:rPr sz="1800" spc="-15" dirty="0">
                <a:latin typeface="Arial"/>
                <a:cs typeface="Arial"/>
              </a:rPr>
              <a:t>ürettiği </a:t>
            </a:r>
            <a:r>
              <a:rPr sz="1800" spc="-35" dirty="0">
                <a:latin typeface="Arial"/>
                <a:cs typeface="Arial"/>
              </a:rPr>
              <a:t>bilgi </a:t>
            </a:r>
            <a:r>
              <a:rPr sz="1800" spc="-85" dirty="0">
                <a:latin typeface="Arial"/>
                <a:cs typeface="Arial"/>
              </a:rPr>
              <a:t>kadar  </a:t>
            </a:r>
            <a:r>
              <a:rPr sz="1800" spc="-90" dirty="0">
                <a:latin typeface="Arial"/>
                <a:cs typeface="Arial"/>
              </a:rPr>
              <a:t>dünya </a:t>
            </a:r>
            <a:r>
              <a:rPr sz="1800" spc="-75" dirty="0">
                <a:latin typeface="Arial"/>
                <a:cs typeface="Arial"/>
              </a:rPr>
              <a:t>üzerinde </a:t>
            </a:r>
            <a:r>
              <a:rPr sz="1800" spc="-114" dirty="0">
                <a:latin typeface="Arial"/>
                <a:cs typeface="Arial"/>
              </a:rPr>
              <a:t>güç </a:t>
            </a:r>
            <a:r>
              <a:rPr sz="1800" spc="-75" dirty="0">
                <a:latin typeface="Arial"/>
                <a:cs typeface="Arial"/>
              </a:rPr>
              <a:t>sahibi </a:t>
            </a:r>
            <a:r>
              <a:rPr sz="1800" spc="-65" dirty="0">
                <a:latin typeface="Arial"/>
                <a:cs typeface="Arial"/>
              </a:rPr>
              <a:t>olduğu </a:t>
            </a:r>
            <a:r>
              <a:rPr sz="1800" spc="-10" dirty="0">
                <a:latin typeface="Arial"/>
                <a:cs typeface="Arial"/>
              </a:rPr>
              <a:t>bir  </a:t>
            </a:r>
            <a:r>
              <a:rPr sz="1800" spc="-75" dirty="0">
                <a:latin typeface="Arial"/>
                <a:cs typeface="Arial"/>
              </a:rPr>
              <a:t>dönemdeyiz.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250">
              <a:latin typeface="Arial"/>
              <a:cs typeface="Arial"/>
            </a:endParaRPr>
          </a:p>
          <a:p>
            <a:pPr marL="355600" marR="330200" indent="-342900" algn="just">
              <a:lnSpc>
                <a:spcPct val="80000"/>
              </a:lnSpc>
              <a:buChar char="•"/>
              <a:tabLst>
                <a:tab pos="355600" algn="l"/>
              </a:tabLst>
            </a:pPr>
            <a:r>
              <a:rPr sz="1800" spc="-80" dirty="0">
                <a:latin typeface="Arial"/>
                <a:cs typeface="Arial"/>
              </a:rPr>
              <a:t>Bilgiye </a:t>
            </a:r>
            <a:r>
              <a:rPr sz="1800" spc="-75" dirty="0">
                <a:latin typeface="Arial"/>
                <a:cs typeface="Arial"/>
              </a:rPr>
              <a:t>hükmeden </a:t>
            </a:r>
            <a:r>
              <a:rPr sz="1800" spc="-55" dirty="0">
                <a:latin typeface="Arial"/>
                <a:cs typeface="Arial"/>
              </a:rPr>
              <a:t>ülkelerle </a:t>
            </a:r>
            <a:r>
              <a:rPr sz="1800" spc="-40" dirty="0">
                <a:latin typeface="Arial"/>
                <a:cs typeface="Arial"/>
              </a:rPr>
              <a:t>bilgiyi  </a:t>
            </a:r>
            <a:r>
              <a:rPr sz="1800" spc="-15" dirty="0">
                <a:latin typeface="Arial"/>
                <a:cs typeface="Arial"/>
              </a:rPr>
              <a:t>ithal </a:t>
            </a:r>
            <a:r>
              <a:rPr sz="1800" spc="-85" dirty="0">
                <a:latin typeface="Arial"/>
                <a:cs typeface="Arial"/>
              </a:rPr>
              <a:t>eden </a:t>
            </a:r>
            <a:r>
              <a:rPr sz="1800" spc="-55" dirty="0">
                <a:latin typeface="Arial"/>
                <a:cs typeface="Arial"/>
              </a:rPr>
              <a:t>ülkeler </a:t>
            </a:r>
            <a:r>
              <a:rPr sz="1800" spc="-105" dirty="0">
                <a:latin typeface="Arial"/>
                <a:cs typeface="Arial"/>
              </a:rPr>
              <a:t>arasında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önemli  </a:t>
            </a:r>
            <a:r>
              <a:rPr sz="1800" spc="-40" dirty="0">
                <a:latin typeface="Arial"/>
                <a:cs typeface="Arial"/>
              </a:rPr>
              <a:t>farklar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mevcuttur.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355600" marR="5080" indent="-342900">
              <a:lnSpc>
                <a:spcPts val="173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Bunun </a:t>
            </a:r>
            <a:r>
              <a:rPr sz="1800" spc="-50" dirty="0">
                <a:latin typeface="Arial"/>
                <a:cs typeface="Arial"/>
              </a:rPr>
              <a:t>için </a:t>
            </a:r>
            <a:r>
              <a:rPr sz="1800" spc="-35" dirty="0">
                <a:latin typeface="Arial"/>
                <a:cs typeface="Arial"/>
              </a:rPr>
              <a:t>bilgi </a:t>
            </a:r>
            <a:r>
              <a:rPr sz="1800" spc="-40" dirty="0">
                <a:latin typeface="Arial"/>
                <a:cs typeface="Arial"/>
              </a:rPr>
              <a:t>üretme,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tasarımlama,  </a:t>
            </a:r>
            <a:r>
              <a:rPr sz="1800" spc="-75" dirty="0">
                <a:latin typeface="Arial"/>
                <a:cs typeface="Arial"/>
              </a:rPr>
              <a:t>planlama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50" dirty="0">
                <a:latin typeface="Arial"/>
                <a:cs typeface="Arial"/>
              </a:rPr>
              <a:t>yenilikçilik </a:t>
            </a:r>
            <a:r>
              <a:rPr sz="1800" spc="-75" dirty="0">
                <a:latin typeface="Arial"/>
                <a:cs typeface="Arial"/>
              </a:rPr>
              <a:t>önem  </a:t>
            </a:r>
            <a:r>
              <a:rPr sz="1800" spc="-105" dirty="0">
                <a:latin typeface="Arial"/>
                <a:cs typeface="Arial"/>
              </a:rPr>
              <a:t>kazanmıştır.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250">
              <a:latin typeface="Arial"/>
              <a:cs typeface="Arial"/>
            </a:endParaRPr>
          </a:p>
          <a:p>
            <a:pPr marL="355600" marR="142240" indent="-342900">
              <a:lnSpc>
                <a:spcPct val="8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20" dirty="0">
                <a:latin typeface="Arial"/>
                <a:cs typeface="Arial"/>
              </a:rPr>
              <a:t>Hem </a:t>
            </a:r>
            <a:r>
              <a:rPr sz="1800" spc="-70" dirty="0">
                <a:latin typeface="Arial"/>
                <a:cs typeface="Arial"/>
              </a:rPr>
              <a:t>ekonomik </a:t>
            </a:r>
            <a:r>
              <a:rPr sz="1800" spc="-75" dirty="0">
                <a:latin typeface="Arial"/>
                <a:cs typeface="Arial"/>
              </a:rPr>
              <a:t>olarak </a:t>
            </a:r>
            <a:r>
              <a:rPr sz="1800" spc="-80" dirty="0">
                <a:latin typeface="Arial"/>
                <a:cs typeface="Arial"/>
              </a:rPr>
              <a:t>güçlü </a:t>
            </a:r>
            <a:r>
              <a:rPr sz="1800" spc="-75" dirty="0">
                <a:latin typeface="Arial"/>
                <a:cs typeface="Arial"/>
              </a:rPr>
              <a:t>hem </a:t>
            </a:r>
            <a:r>
              <a:rPr sz="1800" spc="-85" dirty="0">
                <a:latin typeface="Arial"/>
                <a:cs typeface="Arial"/>
              </a:rPr>
              <a:t>de  </a:t>
            </a:r>
            <a:r>
              <a:rPr sz="1800" spc="-40" dirty="0">
                <a:latin typeface="Arial"/>
                <a:cs typeface="Arial"/>
              </a:rPr>
              <a:t>bilinç </a:t>
            </a:r>
            <a:r>
              <a:rPr sz="1800" spc="-70" dirty="0">
                <a:latin typeface="Arial"/>
                <a:cs typeface="Arial"/>
              </a:rPr>
              <a:t>sahibi, </a:t>
            </a:r>
            <a:r>
              <a:rPr sz="1800" spc="-95" dirty="0">
                <a:latin typeface="Arial"/>
                <a:cs typeface="Arial"/>
              </a:rPr>
              <a:t>aydınlanmış </a:t>
            </a:r>
            <a:r>
              <a:rPr sz="1800" spc="-10" dirty="0">
                <a:latin typeface="Arial"/>
                <a:cs typeface="Arial"/>
              </a:rPr>
              <a:t>bir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toplum  </a:t>
            </a:r>
            <a:r>
              <a:rPr sz="1800" spc="-75" dirty="0">
                <a:latin typeface="Arial"/>
                <a:cs typeface="Arial"/>
              </a:rPr>
              <a:t>olmada </a:t>
            </a:r>
            <a:r>
              <a:rPr sz="1800" spc="-65" dirty="0">
                <a:latin typeface="Arial"/>
                <a:cs typeface="Arial"/>
              </a:rPr>
              <a:t>felsefenin </a:t>
            </a:r>
            <a:r>
              <a:rPr sz="1800" spc="-70" dirty="0">
                <a:latin typeface="Arial"/>
                <a:cs typeface="Arial"/>
              </a:rPr>
              <a:t>büyük </a:t>
            </a:r>
            <a:r>
              <a:rPr sz="1800" spc="-65" dirty="0">
                <a:latin typeface="Arial"/>
                <a:cs typeface="Arial"/>
              </a:rPr>
              <a:t>katkıları  </a:t>
            </a:r>
            <a:r>
              <a:rPr sz="1800" spc="-85" dirty="0">
                <a:latin typeface="Arial"/>
                <a:cs typeface="Arial"/>
              </a:rPr>
              <a:t>vardır.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1484375"/>
            <a:ext cx="4280916" cy="4753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7790" y="461899"/>
            <a:ext cx="68078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60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b="0" spc="-640" dirty="0">
                <a:solidFill>
                  <a:srgbClr val="FF0000"/>
                </a:solidFill>
                <a:latin typeface="Arial"/>
                <a:cs typeface="Arial"/>
              </a:rPr>
              <a:t>BİREYE</a:t>
            </a:r>
            <a:r>
              <a:rPr b="0" spc="-4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0" spc="-515" dirty="0">
                <a:solidFill>
                  <a:srgbClr val="FF0000"/>
                </a:solidFill>
                <a:latin typeface="Arial"/>
                <a:cs typeface="Arial"/>
              </a:rPr>
              <a:t>KATKILARI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7085"/>
            <a:ext cx="3773170" cy="42329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422275" indent="-342900" algn="just">
              <a:lnSpc>
                <a:spcPct val="90100"/>
              </a:lnSpc>
              <a:spcBef>
                <a:spcPts val="385"/>
              </a:spcBef>
              <a:buChar char="•"/>
              <a:tabLst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Felsefe </a:t>
            </a:r>
            <a:r>
              <a:rPr sz="2400" spc="-114" dirty="0">
                <a:latin typeface="Arial"/>
                <a:cs typeface="Arial"/>
              </a:rPr>
              <a:t>insanın sorduğu  </a:t>
            </a:r>
            <a:r>
              <a:rPr sz="2400" spc="-95" dirty="0">
                <a:latin typeface="Arial"/>
                <a:cs typeface="Arial"/>
              </a:rPr>
              <a:t>sorulara </a:t>
            </a:r>
            <a:r>
              <a:rPr sz="2400" spc="-80" dirty="0">
                <a:latin typeface="Arial"/>
                <a:cs typeface="Arial"/>
              </a:rPr>
              <a:t>yanıt </a:t>
            </a:r>
            <a:r>
              <a:rPr sz="2400" spc="-140" dirty="0">
                <a:latin typeface="Arial"/>
                <a:cs typeface="Arial"/>
              </a:rPr>
              <a:t>arayan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bir  </a:t>
            </a:r>
            <a:r>
              <a:rPr sz="2400" spc="-65" dirty="0">
                <a:latin typeface="Arial"/>
                <a:cs typeface="Arial"/>
              </a:rPr>
              <a:t>disiplindir.</a:t>
            </a:r>
            <a:endParaRPr sz="2400">
              <a:latin typeface="Arial"/>
              <a:cs typeface="Arial"/>
            </a:endParaRPr>
          </a:p>
          <a:p>
            <a:pPr marL="355600" indent="-342900" algn="just">
              <a:lnSpc>
                <a:spcPts val="2735"/>
              </a:lnSpc>
              <a:spcBef>
                <a:spcPts val="285"/>
              </a:spcBef>
              <a:buChar char="•"/>
              <a:tabLst>
                <a:tab pos="355600" algn="l"/>
              </a:tabLst>
            </a:pPr>
            <a:r>
              <a:rPr sz="2400" spc="-135" dirty="0">
                <a:latin typeface="Arial"/>
                <a:cs typeface="Arial"/>
              </a:rPr>
              <a:t>İnsanda </a:t>
            </a:r>
            <a:r>
              <a:rPr sz="2400" spc="-60" dirty="0">
                <a:latin typeface="Arial"/>
                <a:cs typeface="Arial"/>
              </a:rPr>
              <a:t>bilme </a:t>
            </a:r>
            <a:r>
              <a:rPr sz="2400" spc="-85" dirty="0">
                <a:latin typeface="Arial"/>
                <a:cs typeface="Arial"/>
              </a:rPr>
              <a:t>isteği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doğal</a:t>
            </a:r>
            <a:endParaRPr sz="2400">
              <a:latin typeface="Arial"/>
              <a:cs typeface="Arial"/>
            </a:endParaRPr>
          </a:p>
          <a:p>
            <a:pPr marL="355600" algn="just">
              <a:lnSpc>
                <a:spcPts val="2735"/>
              </a:lnSpc>
            </a:pP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15" dirty="0">
                <a:latin typeface="Arial"/>
                <a:cs typeface="Arial"/>
              </a:rPr>
              <a:t>dürtü </a:t>
            </a:r>
            <a:r>
              <a:rPr sz="2400" spc="-95" dirty="0">
                <a:latin typeface="Arial"/>
                <a:cs typeface="Arial"/>
              </a:rPr>
              <a:t>olarak kabul</a:t>
            </a:r>
            <a:r>
              <a:rPr sz="2400" spc="-44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edilir.</a:t>
            </a:r>
            <a:endParaRPr sz="2400">
              <a:latin typeface="Arial"/>
              <a:cs typeface="Arial"/>
            </a:endParaRPr>
          </a:p>
          <a:p>
            <a:pPr marL="355600" marR="67310" indent="-342900">
              <a:lnSpc>
                <a:spcPct val="9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35" dirty="0">
                <a:latin typeface="Arial"/>
                <a:cs typeface="Arial"/>
              </a:rPr>
              <a:t>İnsan </a:t>
            </a:r>
            <a:r>
              <a:rPr sz="2400" spc="-95" dirty="0">
                <a:latin typeface="Arial"/>
                <a:cs typeface="Arial"/>
              </a:rPr>
              <a:t>aklının </a:t>
            </a:r>
            <a:r>
              <a:rPr sz="2400" spc="-120" dirty="0">
                <a:latin typeface="Arial"/>
                <a:cs typeface="Arial"/>
              </a:rPr>
              <a:t>doğal </a:t>
            </a:r>
            <a:r>
              <a:rPr sz="2400" spc="-95" dirty="0">
                <a:latin typeface="Arial"/>
                <a:cs typeface="Arial"/>
              </a:rPr>
              <a:t>olarak  </a:t>
            </a:r>
            <a:r>
              <a:rPr sz="2400" spc="-114" dirty="0">
                <a:latin typeface="Arial"/>
                <a:cs typeface="Arial"/>
              </a:rPr>
              <a:t>sorduğu </a:t>
            </a:r>
            <a:r>
              <a:rPr sz="2400" spc="-80" dirty="0">
                <a:latin typeface="Arial"/>
                <a:cs typeface="Arial"/>
              </a:rPr>
              <a:t>soruların </a:t>
            </a:r>
            <a:r>
              <a:rPr sz="2400" spc="-20" dirty="0">
                <a:latin typeface="Arial"/>
                <a:cs typeface="Arial"/>
              </a:rPr>
              <a:t>belirli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bir  </a:t>
            </a:r>
            <a:r>
              <a:rPr sz="2400" spc="-80" dirty="0">
                <a:latin typeface="Arial"/>
                <a:cs typeface="Arial"/>
              </a:rPr>
              <a:t>sistematik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85" dirty="0">
                <a:latin typeface="Arial"/>
                <a:cs typeface="Arial"/>
              </a:rPr>
              <a:t>iç </a:t>
            </a:r>
            <a:r>
              <a:rPr sz="2400" spc="-50" dirty="0">
                <a:latin typeface="Arial"/>
                <a:cs typeface="Arial"/>
              </a:rPr>
              <a:t>bütünlükle  </a:t>
            </a:r>
            <a:r>
              <a:rPr sz="2400" spc="-110" dirty="0">
                <a:latin typeface="Arial"/>
                <a:cs typeface="Arial"/>
              </a:rPr>
              <a:t>yanıtlanması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gerekir.</a:t>
            </a:r>
            <a:endParaRPr sz="2400">
              <a:latin typeface="Arial"/>
              <a:cs typeface="Arial"/>
            </a:endParaRPr>
          </a:p>
          <a:p>
            <a:pPr marL="355600" marR="427355" indent="-342900">
              <a:lnSpc>
                <a:spcPct val="9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200" dirty="0">
                <a:solidFill>
                  <a:srgbClr val="001F5F"/>
                </a:solidFill>
                <a:latin typeface="Arial"/>
                <a:cs typeface="Arial"/>
              </a:rPr>
              <a:t>İNSANIN </a:t>
            </a:r>
            <a:r>
              <a:rPr sz="2400" spc="-285" dirty="0">
                <a:solidFill>
                  <a:srgbClr val="001F5F"/>
                </a:solidFill>
                <a:latin typeface="Arial"/>
                <a:cs typeface="Arial"/>
              </a:rPr>
              <a:t>SORULARINA  </a:t>
            </a:r>
            <a:r>
              <a:rPr sz="2400" spc="-275" dirty="0">
                <a:solidFill>
                  <a:srgbClr val="001F5F"/>
                </a:solidFill>
                <a:latin typeface="Arial"/>
                <a:cs typeface="Arial"/>
              </a:rPr>
              <a:t>YANIT </a:t>
            </a:r>
            <a:r>
              <a:rPr sz="2400" spc="-195" dirty="0">
                <a:solidFill>
                  <a:srgbClr val="001F5F"/>
                </a:solidFill>
                <a:latin typeface="Arial"/>
                <a:cs typeface="Arial"/>
              </a:rPr>
              <a:t>BULMA </a:t>
            </a:r>
            <a:r>
              <a:rPr sz="2400" spc="-265" dirty="0">
                <a:solidFill>
                  <a:srgbClr val="001F5F"/>
                </a:solidFill>
                <a:latin typeface="Arial"/>
                <a:cs typeface="Arial"/>
              </a:rPr>
              <a:t>ARACIDIR  </a:t>
            </a:r>
            <a:r>
              <a:rPr sz="2400" spc="-450" dirty="0">
                <a:solidFill>
                  <a:srgbClr val="001F5F"/>
                </a:solidFill>
                <a:latin typeface="Arial"/>
                <a:cs typeface="Arial"/>
              </a:rPr>
              <a:t>FELSEFE…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89347" y="1600200"/>
            <a:ext cx="3932566" cy="4494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7632" y="461899"/>
            <a:ext cx="43472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745" dirty="0">
                <a:solidFill>
                  <a:srgbClr val="C00000"/>
                </a:solidFill>
                <a:latin typeface="Arial"/>
                <a:cs typeface="Arial"/>
              </a:rPr>
              <a:t>FELSEFE </a:t>
            </a:r>
            <a:r>
              <a:rPr b="0" spc="-615" dirty="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b="0" spc="-2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360" dirty="0">
                <a:solidFill>
                  <a:srgbClr val="C00000"/>
                </a:solidFill>
                <a:latin typeface="Arial"/>
                <a:cs typeface="Arial"/>
              </a:rPr>
              <a:t>EĞİTİM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1845"/>
            <a:ext cx="3752215" cy="4233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75" dirty="0">
                <a:latin typeface="Arial"/>
                <a:cs typeface="Arial"/>
              </a:rPr>
              <a:t>Bilgi </a:t>
            </a:r>
            <a:r>
              <a:rPr sz="2000" spc="-60" dirty="0">
                <a:latin typeface="Arial"/>
                <a:cs typeface="Arial"/>
              </a:rPr>
              <a:t>denilince </a:t>
            </a:r>
            <a:r>
              <a:rPr sz="2000" spc="-114" dirty="0">
                <a:latin typeface="Arial"/>
                <a:cs typeface="Arial"/>
              </a:rPr>
              <a:t>aklımıza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doğrudan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160"/>
              </a:lnSpc>
            </a:pPr>
            <a:r>
              <a:rPr sz="2000" spc="-35" dirty="0">
                <a:latin typeface="Arial"/>
                <a:cs typeface="Arial"/>
              </a:rPr>
              <a:t>eğitim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gelmektedir.</a:t>
            </a:r>
            <a:endParaRPr sz="2000">
              <a:latin typeface="Arial"/>
              <a:cs typeface="Arial"/>
            </a:endParaRPr>
          </a:p>
          <a:p>
            <a:pPr marL="355600" marR="720725" indent="-342900">
              <a:lnSpc>
                <a:spcPts val="1920"/>
              </a:lnSpc>
              <a:spcBef>
                <a:spcPts val="46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85" dirty="0">
                <a:latin typeface="Arial"/>
                <a:cs typeface="Arial"/>
              </a:rPr>
              <a:t>Toplumlar </a:t>
            </a:r>
            <a:r>
              <a:rPr sz="2000" spc="-15" dirty="0">
                <a:latin typeface="Arial"/>
                <a:cs typeface="Arial"/>
              </a:rPr>
              <a:t>nitelikli </a:t>
            </a:r>
            <a:r>
              <a:rPr sz="2000" spc="-95" dirty="0">
                <a:latin typeface="Arial"/>
                <a:cs typeface="Arial"/>
              </a:rPr>
              <a:t>insan  </a:t>
            </a:r>
            <a:r>
              <a:rPr sz="2000" spc="-45" dirty="0">
                <a:latin typeface="Arial"/>
                <a:cs typeface="Arial"/>
              </a:rPr>
              <a:t>yetiştirmek </a:t>
            </a:r>
            <a:r>
              <a:rPr sz="2000" spc="-120" dirty="0">
                <a:latin typeface="Arial"/>
                <a:cs typeface="Arial"/>
              </a:rPr>
              <a:t>ve </a:t>
            </a:r>
            <a:r>
              <a:rPr sz="2000" spc="-15" dirty="0">
                <a:latin typeface="Arial"/>
                <a:cs typeface="Arial"/>
              </a:rPr>
              <a:t>kültürlerini  </a:t>
            </a:r>
            <a:r>
              <a:rPr sz="2000" spc="-65" dirty="0">
                <a:latin typeface="Arial"/>
                <a:cs typeface="Arial"/>
              </a:rPr>
              <a:t>aktarabilmek </a:t>
            </a:r>
            <a:r>
              <a:rPr sz="2000" spc="-50" dirty="0">
                <a:latin typeface="Arial"/>
                <a:cs typeface="Arial"/>
              </a:rPr>
              <a:t>için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bireyleri  </a:t>
            </a:r>
            <a:r>
              <a:rPr sz="2000" spc="-65" dirty="0">
                <a:latin typeface="Arial"/>
                <a:cs typeface="Arial"/>
              </a:rPr>
              <a:t>eğitmek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zorundadırlar.</a:t>
            </a:r>
            <a:endParaRPr sz="2000">
              <a:latin typeface="Arial"/>
              <a:cs typeface="Arial"/>
            </a:endParaRPr>
          </a:p>
          <a:p>
            <a:pPr marL="355600" marR="63500" indent="-342900">
              <a:lnSpc>
                <a:spcPct val="800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70" dirty="0">
                <a:latin typeface="Arial"/>
                <a:cs typeface="Arial"/>
              </a:rPr>
              <a:t>Bir </a:t>
            </a:r>
            <a:r>
              <a:rPr sz="2000" spc="-45" dirty="0">
                <a:latin typeface="Arial"/>
                <a:cs typeface="Arial"/>
              </a:rPr>
              <a:t>toplumda </a:t>
            </a:r>
            <a:r>
              <a:rPr sz="2000" spc="-35" dirty="0">
                <a:latin typeface="Arial"/>
                <a:cs typeface="Arial"/>
              </a:rPr>
              <a:t>eğitim </a:t>
            </a:r>
            <a:r>
              <a:rPr sz="2000" spc="-65" dirty="0">
                <a:latin typeface="Arial"/>
                <a:cs typeface="Arial"/>
              </a:rPr>
              <a:t>sisteminin  </a:t>
            </a:r>
            <a:r>
              <a:rPr sz="2000" spc="-114" dirty="0">
                <a:latin typeface="Arial"/>
                <a:cs typeface="Arial"/>
              </a:rPr>
              <a:t>dayandığı </a:t>
            </a:r>
            <a:r>
              <a:rPr sz="2000" spc="-100" dirty="0">
                <a:latin typeface="Arial"/>
                <a:cs typeface="Arial"/>
              </a:rPr>
              <a:t>insan </a:t>
            </a:r>
            <a:r>
              <a:rPr sz="2000" spc="-90" dirty="0">
                <a:latin typeface="Arial"/>
                <a:cs typeface="Arial"/>
              </a:rPr>
              <a:t>görüşü, ahlak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ve  </a:t>
            </a:r>
            <a:r>
              <a:rPr sz="2000" spc="-40" dirty="0">
                <a:latin typeface="Arial"/>
                <a:cs typeface="Arial"/>
              </a:rPr>
              <a:t>bilgi </a:t>
            </a:r>
            <a:r>
              <a:rPr sz="2000" spc="-114" dirty="0">
                <a:latin typeface="Arial"/>
                <a:cs typeface="Arial"/>
              </a:rPr>
              <a:t>anlayışı </a:t>
            </a:r>
            <a:r>
              <a:rPr sz="2000" spc="-55" dirty="0">
                <a:latin typeface="Arial"/>
                <a:cs typeface="Arial"/>
              </a:rPr>
              <a:t>felsefi </a:t>
            </a:r>
            <a:r>
              <a:rPr sz="2000" spc="-80" dirty="0">
                <a:latin typeface="Arial"/>
                <a:cs typeface="Arial"/>
              </a:rPr>
              <a:t>görüşlerden  </a:t>
            </a:r>
            <a:r>
              <a:rPr sz="2000" spc="-50" dirty="0">
                <a:latin typeface="Arial"/>
                <a:cs typeface="Arial"/>
              </a:rPr>
              <a:t>etkilenir.</a:t>
            </a:r>
            <a:endParaRPr sz="2000">
              <a:latin typeface="Arial"/>
              <a:cs typeface="Arial"/>
            </a:endParaRPr>
          </a:p>
          <a:p>
            <a:pPr marL="355600" marR="306070" indent="-342900">
              <a:lnSpc>
                <a:spcPct val="8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75" dirty="0">
                <a:latin typeface="Arial"/>
                <a:cs typeface="Arial"/>
              </a:rPr>
              <a:t>Eğitim </a:t>
            </a:r>
            <a:r>
              <a:rPr sz="2000" spc="-60" dirty="0">
                <a:latin typeface="Arial"/>
                <a:cs typeface="Arial"/>
              </a:rPr>
              <a:t>sistemlerinin </a:t>
            </a:r>
            <a:r>
              <a:rPr sz="2000" spc="-114" dirty="0">
                <a:latin typeface="Arial"/>
                <a:cs typeface="Arial"/>
              </a:rPr>
              <a:t>dayandığı  </a:t>
            </a:r>
            <a:r>
              <a:rPr sz="2000" spc="-100" dirty="0">
                <a:latin typeface="Arial"/>
                <a:cs typeface="Arial"/>
              </a:rPr>
              <a:t>düşünsel </a:t>
            </a:r>
            <a:r>
              <a:rPr sz="2000" spc="-40" dirty="0">
                <a:latin typeface="Arial"/>
                <a:cs typeface="Arial"/>
              </a:rPr>
              <a:t>temel </a:t>
            </a:r>
            <a:r>
              <a:rPr sz="2000" spc="-35" dirty="0">
                <a:latin typeface="Arial"/>
                <a:cs typeface="Arial"/>
              </a:rPr>
              <a:t>eğitimin  </a:t>
            </a:r>
            <a:r>
              <a:rPr sz="2000" spc="-80" dirty="0">
                <a:latin typeface="Arial"/>
                <a:cs typeface="Arial"/>
              </a:rPr>
              <a:t>felsefesiyle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ilgilidir.</a:t>
            </a:r>
            <a:endParaRPr sz="2000">
              <a:latin typeface="Arial"/>
              <a:cs typeface="Arial"/>
            </a:endParaRPr>
          </a:p>
          <a:p>
            <a:pPr marL="355600" marR="504825" indent="-342900">
              <a:lnSpc>
                <a:spcPct val="801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75" dirty="0">
                <a:latin typeface="Arial"/>
                <a:cs typeface="Arial"/>
              </a:rPr>
              <a:t>Eğitim </a:t>
            </a:r>
            <a:r>
              <a:rPr sz="2000" spc="-85" dirty="0">
                <a:latin typeface="Arial"/>
                <a:cs typeface="Arial"/>
              </a:rPr>
              <a:t>felsefesi, </a:t>
            </a:r>
            <a:r>
              <a:rPr sz="2000" spc="-50" dirty="0">
                <a:latin typeface="Arial"/>
                <a:cs typeface="Arial"/>
              </a:rPr>
              <a:t>eğitime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yön  </a:t>
            </a:r>
            <a:r>
              <a:rPr sz="2000" spc="-85" dirty="0">
                <a:latin typeface="Arial"/>
                <a:cs typeface="Arial"/>
              </a:rPr>
              <a:t>veren </a:t>
            </a:r>
            <a:r>
              <a:rPr sz="2000" spc="-70" dirty="0">
                <a:latin typeface="Arial"/>
                <a:cs typeface="Arial"/>
              </a:rPr>
              <a:t>sistemli </a:t>
            </a:r>
            <a:r>
              <a:rPr sz="2000" spc="-105" dirty="0">
                <a:latin typeface="Arial"/>
                <a:cs typeface="Arial"/>
              </a:rPr>
              <a:t>düşünce </a:t>
            </a:r>
            <a:r>
              <a:rPr sz="2000" spc="-120" dirty="0">
                <a:latin typeface="Arial"/>
                <a:cs typeface="Arial"/>
              </a:rPr>
              <a:t>ve  </a:t>
            </a:r>
            <a:r>
              <a:rPr sz="2000" spc="-85" dirty="0">
                <a:latin typeface="Arial"/>
                <a:cs typeface="Arial"/>
              </a:rPr>
              <a:t>kavramlar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bütünüdür.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88408" y="1600200"/>
            <a:ext cx="4032503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846" rIns="0" bIns="0" rtlCol="0">
            <a:spAutoFit/>
          </a:bodyPr>
          <a:lstStyle/>
          <a:p>
            <a:pPr marL="2440305" marR="5080" indent="-2461895">
              <a:lnSpc>
                <a:spcPct val="100000"/>
              </a:lnSpc>
              <a:spcBef>
                <a:spcPts val="95"/>
              </a:spcBef>
            </a:pPr>
            <a:r>
              <a:rPr sz="4000" spc="-530" dirty="0">
                <a:solidFill>
                  <a:srgbClr val="FF0000"/>
                </a:solidFill>
              </a:rPr>
              <a:t>TÜRK </a:t>
            </a:r>
            <a:r>
              <a:rPr sz="4000" spc="-395" dirty="0">
                <a:solidFill>
                  <a:srgbClr val="FF0000"/>
                </a:solidFill>
              </a:rPr>
              <a:t>TOPLUMUNA </a:t>
            </a:r>
            <a:r>
              <a:rPr sz="4000" spc="-635" dirty="0">
                <a:solidFill>
                  <a:srgbClr val="FF0000"/>
                </a:solidFill>
              </a:rPr>
              <a:t>ELEŞTİREL </a:t>
            </a:r>
            <a:r>
              <a:rPr sz="4000" spc="-445" dirty="0">
                <a:solidFill>
                  <a:srgbClr val="FF0000"/>
                </a:solidFill>
              </a:rPr>
              <a:t>BİR  </a:t>
            </a:r>
            <a:r>
              <a:rPr sz="4000" spc="-500" dirty="0">
                <a:solidFill>
                  <a:srgbClr val="FF0000"/>
                </a:solidFill>
              </a:rPr>
              <a:t>YAKLAŞIM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0" y="1557526"/>
            <a:ext cx="9144000" cy="5300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24993"/>
            <a:ext cx="34016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40" dirty="0">
                <a:solidFill>
                  <a:srgbClr val="974707"/>
                </a:solidFill>
              </a:rPr>
              <a:t>HATIRLAYALIM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1179423"/>
            <a:ext cx="8390255" cy="29521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Philosophia </a:t>
            </a:r>
            <a:r>
              <a:rPr sz="3200" spc="-110" dirty="0">
                <a:latin typeface="Arial"/>
                <a:cs typeface="Arial"/>
              </a:rPr>
              <a:t>kelimesinin </a:t>
            </a:r>
            <a:r>
              <a:rPr sz="3200" spc="-140" dirty="0">
                <a:latin typeface="Arial"/>
                <a:cs typeface="Arial"/>
              </a:rPr>
              <a:t>anlamı </a:t>
            </a:r>
            <a:r>
              <a:rPr sz="3200" spc="-770" dirty="0">
                <a:latin typeface="Arial"/>
                <a:cs typeface="Arial"/>
              </a:rPr>
              <a:t>………………..</a:t>
            </a:r>
            <a:r>
              <a:rPr sz="3200" spc="-76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dir.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10" dirty="0">
                <a:latin typeface="Arial"/>
                <a:cs typeface="Arial"/>
              </a:rPr>
              <a:t>Felsefe </a:t>
            </a:r>
            <a:r>
              <a:rPr sz="3200" spc="-35" dirty="0">
                <a:latin typeface="Arial"/>
                <a:cs typeface="Arial"/>
              </a:rPr>
              <a:t>ilk </a:t>
            </a:r>
            <a:r>
              <a:rPr sz="3200" spc="-125" dirty="0">
                <a:latin typeface="Arial"/>
                <a:cs typeface="Arial"/>
              </a:rPr>
              <a:t>olarak </a:t>
            </a:r>
            <a:r>
              <a:rPr sz="3200" spc="-1000" dirty="0">
                <a:latin typeface="Arial"/>
                <a:cs typeface="Arial"/>
              </a:rPr>
              <a:t>…………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844" dirty="0">
                <a:latin typeface="Arial"/>
                <a:cs typeface="Arial"/>
              </a:rPr>
              <a:t>……………. </a:t>
            </a:r>
            <a:r>
              <a:rPr sz="3200" spc="-110" dirty="0">
                <a:latin typeface="Arial"/>
                <a:cs typeface="Arial"/>
              </a:rPr>
              <a:t>ortaya</a:t>
            </a:r>
            <a:r>
              <a:rPr sz="3200" spc="-27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çıktı.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5" dirty="0">
                <a:latin typeface="Arial"/>
                <a:cs typeface="Arial"/>
              </a:rPr>
              <a:t>Tarihte </a:t>
            </a:r>
            <a:r>
              <a:rPr sz="3200" spc="-65" dirty="0">
                <a:latin typeface="Arial"/>
                <a:cs typeface="Arial"/>
              </a:rPr>
              <a:t>bilinen </a:t>
            </a:r>
            <a:r>
              <a:rPr sz="3200" spc="-35" dirty="0">
                <a:latin typeface="Arial"/>
                <a:cs typeface="Arial"/>
              </a:rPr>
              <a:t>ilk </a:t>
            </a:r>
            <a:r>
              <a:rPr sz="3200" spc="-65" dirty="0">
                <a:latin typeface="Arial"/>
                <a:cs typeface="Arial"/>
              </a:rPr>
              <a:t>filozof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994" dirty="0">
                <a:latin typeface="Arial"/>
                <a:cs typeface="Arial"/>
              </a:rPr>
              <a:t>…………………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tir.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Felsefeye </a:t>
            </a:r>
            <a:r>
              <a:rPr sz="3200" spc="-125" dirty="0">
                <a:latin typeface="Arial"/>
                <a:cs typeface="Arial"/>
              </a:rPr>
              <a:t>katkı </a:t>
            </a:r>
            <a:r>
              <a:rPr sz="3200" spc="-215" dirty="0">
                <a:latin typeface="Arial"/>
                <a:cs typeface="Arial"/>
              </a:rPr>
              <a:t>sağlayan </a:t>
            </a:r>
            <a:r>
              <a:rPr sz="3200" spc="-120" dirty="0">
                <a:latin typeface="Arial"/>
                <a:cs typeface="Arial"/>
              </a:rPr>
              <a:t>uygarlıklar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880" dirty="0">
                <a:latin typeface="Arial"/>
                <a:cs typeface="Arial"/>
              </a:rPr>
              <a:t>………………….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Felsefi </a:t>
            </a:r>
            <a:r>
              <a:rPr sz="3200" spc="-140" dirty="0">
                <a:latin typeface="Arial"/>
                <a:cs typeface="Arial"/>
              </a:rPr>
              <a:t>düşüncenin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nitelikleri: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67" y="4106011"/>
            <a:ext cx="683260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1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2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3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4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5300" y="4106011"/>
            <a:ext cx="340360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spc="-165" dirty="0">
                <a:latin typeface="Arial"/>
                <a:cs typeface="Arial"/>
              </a:rPr>
              <a:t>5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spc="-165" dirty="0">
                <a:latin typeface="Arial"/>
                <a:cs typeface="Arial"/>
              </a:rPr>
              <a:t>6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spc="-160" dirty="0">
                <a:latin typeface="Arial"/>
                <a:cs typeface="Arial"/>
              </a:rPr>
              <a:t>7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3200" spc="-165" dirty="0">
                <a:latin typeface="Arial"/>
                <a:cs typeface="Arial"/>
              </a:rPr>
              <a:t>8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95928" y="117347"/>
            <a:ext cx="1130808" cy="986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4202" y="328371"/>
            <a:ext cx="7835900" cy="910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4020" marR="5080" indent="-2941955">
              <a:lnSpc>
                <a:spcPct val="100000"/>
              </a:lnSpc>
              <a:spcBef>
                <a:spcPts val="105"/>
              </a:spcBef>
            </a:pPr>
            <a:r>
              <a:rPr sz="2900" spc="-245" dirty="0">
                <a:solidFill>
                  <a:srgbClr val="FF0000"/>
                </a:solidFill>
              </a:rPr>
              <a:t>Aşağıdaki </a:t>
            </a:r>
            <a:r>
              <a:rPr sz="2900" spc="-175" dirty="0">
                <a:solidFill>
                  <a:srgbClr val="FF0000"/>
                </a:solidFill>
              </a:rPr>
              <a:t>cümleleri </a:t>
            </a:r>
            <a:r>
              <a:rPr sz="2900" spc="-240" dirty="0">
                <a:solidFill>
                  <a:srgbClr val="FF0000"/>
                </a:solidFill>
              </a:rPr>
              <a:t>Doğru </a:t>
            </a:r>
            <a:r>
              <a:rPr sz="2900" spc="-130" dirty="0">
                <a:solidFill>
                  <a:srgbClr val="FF0000"/>
                </a:solidFill>
              </a:rPr>
              <a:t>(D) </a:t>
            </a:r>
            <a:r>
              <a:rPr sz="2900" spc="-225" dirty="0">
                <a:solidFill>
                  <a:srgbClr val="FF0000"/>
                </a:solidFill>
              </a:rPr>
              <a:t>veya </a:t>
            </a:r>
            <a:r>
              <a:rPr sz="2900" spc="-280" dirty="0">
                <a:solidFill>
                  <a:srgbClr val="FF0000"/>
                </a:solidFill>
              </a:rPr>
              <a:t>Yanlış </a:t>
            </a:r>
            <a:r>
              <a:rPr sz="2900" spc="-185" dirty="0">
                <a:solidFill>
                  <a:srgbClr val="FF0000"/>
                </a:solidFill>
              </a:rPr>
              <a:t>(Y) </a:t>
            </a:r>
            <a:r>
              <a:rPr sz="2900" spc="-180" dirty="0">
                <a:solidFill>
                  <a:srgbClr val="FF0000"/>
                </a:solidFill>
              </a:rPr>
              <a:t>olarak  </a:t>
            </a:r>
            <a:r>
              <a:rPr sz="2900" spc="-165" dirty="0">
                <a:solidFill>
                  <a:srgbClr val="FF0000"/>
                </a:solidFill>
              </a:rPr>
              <a:t>işaretleyiniz.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535940" y="1206246"/>
            <a:ext cx="7986395" cy="545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1. </a:t>
            </a:r>
            <a:r>
              <a:rPr sz="2700" spc="-140" dirty="0">
                <a:latin typeface="Arial"/>
                <a:cs typeface="Arial"/>
              </a:rPr>
              <a:t>Felsefenin </a:t>
            </a:r>
            <a:r>
              <a:rPr sz="2700" spc="-100" dirty="0">
                <a:latin typeface="Arial"/>
                <a:cs typeface="Arial"/>
              </a:rPr>
              <a:t>kelime </a:t>
            </a:r>
            <a:r>
              <a:rPr sz="2700" spc="-120" dirty="0">
                <a:latin typeface="Arial"/>
                <a:cs typeface="Arial"/>
              </a:rPr>
              <a:t>anlamı </a:t>
            </a:r>
            <a:r>
              <a:rPr sz="2700" spc="-70" dirty="0">
                <a:latin typeface="Arial"/>
                <a:cs typeface="Arial"/>
              </a:rPr>
              <a:t>bilgelik </a:t>
            </a:r>
            <a:r>
              <a:rPr sz="2700" spc="-140" dirty="0">
                <a:latin typeface="Arial"/>
                <a:cs typeface="Arial"/>
              </a:rPr>
              <a:t>sevgisidir.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3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marR="901065" indent="-342900">
              <a:lnSpc>
                <a:spcPct val="8000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2. </a:t>
            </a:r>
            <a:r>
              <a:rPr sz="2700" spc="-140" dirty="0">
                <a:latin typeface="Arial"/>
                <a:cs typeface="Arial"/>
              </a:rPr>
              <a:t>Filozof, </a:t>
            </a:r>
            <a:r>
              <a:rPr sz="2700" spc="-75" dirty="0">
                <a:latin typeface="Arial"/>
                <a:cs typeface="Arial"/>
              </a:rPr>
              <a:t>felsefi </a:t>
            </a:r>
            <a:r>
              <a:rPr sz="2700" spc="-90" dirty="0">
                <a:latin typeface="Arial"/>
                <a:cs typeface="Arial"/>
              </a:rPr>
              <a:t>sistemini </a:t>
            </a:r>
            <a:r>
              <a:rPr sz="2700" spc="-114" dirty="0">
                <a:latin typeface="Arial"/>
                <a:cs typeface="Arial"/>
              </a:rPr>
              <a:t>kurarken</a:t>
            </a:r>
            <a:r>
              <a:rPr sz="2700" spc="-310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doğrulamaya  </a:t>
            </a:r>
            <a:r>
              <a:rPr sz="2700" spc="-135" dirty="0">
                <a:latin typeface="Arial"/>
                <a:cs typeface="Arial"/>
              </a:rPr>
              <a:t>başvurur.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1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3. </a:t>
            </a:r>
            <a:r>
              <a:rPr sz="2700" spc="-175" dirty="0">
                <a:latin typeface="Arial"/>
                <a:cs typeface="Arial"/>
              </a:rPr>
              <a:t>Felsefe </a:t>
            </a:r>
            <a:r>
              <a:rPr sz="2700" spc="-120" dirty="0">
                <a:latin typeface="Arial"/>
                <a:cs typeface="Arial"/>
              </a:rPr>
              <a:t>akla, </a:t>
            </a:r>
            <a:r>
              <a:rPr sz="2700" spc="-55" dirty="0">
                <a:latin typeface="Arial"/>
                <a:cs typeface="Arial"/>
              </a:rPr>
              <a:t>hikmet </a:t>
            </a:r>
            <a:r>
              <a:rPr sz="2700" spc="-145" dirty="0">
                <a:latin typeface="Arial"/>
                <a:cs typeface="Arial"/>
              </a:rPr>
              <a:t>ise </a:t>
            </a:r>
            <a:r>
              <a:rPr sz="2700" spc="-135" dirty="0">
                <a:latin typeface="Arial"/>
                <a:cs typeface="Arial"/>
              </a:rPr>
              <a:t>inanca dayalıdır</a:t>
            </a:r>
            <a:r>
              <a:rPr sz="2700" spc="-135" dirty="0">
                <a:solidFill>
                  <a:srgbClr val="375F92"/>
                </a:solidFill>
                <a:latin typeface="Arial"/>
                <a:cs typeface="Arial"/>
              </a:rPr>
              <a:t>. </a:t>
            </a:r>
            <a:r>
              <a:rPr sz="2700" spc="-80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3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0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marR="1513840" indent="-342900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4. </a:t>
            </a:r>
            <a:r>
              <a:rPr sz="2700" spc="-95" dirty="0">
                <a:latin typeface="Arial"/>
                <a:cs typeface="Arial"/>
              </a:rPr>
              <a:t>Bilinç </a:t>
            </a:r>
            <a:r>
              <a:rPr sz="2700" spc="-85" dirty="0">
                <a:latin typeface="Arial"/>
                <a:cs typeface="Arial"/>
              </a:rPr>
              <a:t>kendinin </a:t>
            </a:r>
            <a:r>
              <a:rPr sz="2700" spc="-100" dirty="0">
                <a:latin typeface="Arial"/>
                <a:cs typeface="Arial"/>
              </a:rPr>
              <a:t>farkında </a:t>
            </a:r>
            <a:r>
              <a:rPr sz="2700" spc="-90" dirty="0">
                <a:latin typeface="Arial"/>
                <a:cs typeface="Arial"/>
              </a:rPr>
              <a:t>olma, </a:t>
            </a:r>
            <a:r>
              <a:rPr sz="2700" spc="-204" dirty="0">
                <a:latin typeface="Arial"/>
                <a:cs typeface="Arial"/>
              </a:rPr>
              <a:t>öz </a:t>
            </a:r>
            <a:r>
              <a:rPr sz="2700" spc="-55" dirty="0">
                <a:latin typeface="Arial"/>
                <a:cs typeface="Arial"/>
              </a:rPr>
              <a:t>bilinç</a:t>
            </a:r>
            <a:r>
              <a:rPr sz="2700" spc="-409" dirty="0">
                <a:latin typeface="Arial"/>
                <a:cs typeface="Arial"/>
              </a:rPr>
              <a:t> </a:t>
            </a:r>
            <a:r>
              <a:rPr sz="2700" spc="-145" dirty="0">
                <a:latin typeface="Arial"/>
                <a:cs typeface="Arial"/>
              </a:rPr>
              <a:t>ise  </a:t>
            </a:r>
            <a:r>
              <a:rPr sz="2700" spc="-105" dirty="0">
                <a:latin typeface="Arial"/>
                <a:cs typeface="Arial"/>
              </a:rPr>
              <a:t>farkındalığı </a:t>
            </a:r>
            <a:r>
              <a:rPr sz="2700" spc="-65" dirty="0">
                <a:latin typeface="Arial"/>
                <a:cs typeface="Arial"/>
              </a:rPr>
              <a:t>fark </a:t>
            </a:r>
            <a:r>
              <a:rPr sz="2700" spc="-60" dirty="0">
                <a:latin typeface="Arial"/>
                <a:cs typeface="Arial"/>
              </a:rPr>
              <a:t>etmektir.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4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5. </a:t>
            </a:r>
            <a:r>
              <a:rPr sz="2700" spc="-165" dirty="0">
                <a:latin typeface="Arial"/>
                <a:cs typeface="Arial"/>
              </a:rPr>
              <a:t>Felsefede </a:t>
            </a:r>
            <a:r>
              <a:rPr sz="2700" spc="-125" dirty="0">
                <a:latin typeface="Arial"/>
                <a:cs typeface="Arial"/>
              </a:rPr>
              <a:t>cevaplar </a:t>
            </a:r>
            <a:r>
              <a:rPr sz="2700" spc="-105" dirty="0">
                <a:latin typeface="Arial"/>
                <a:cs typeface="Arial"/>
              </a:rPr>
              <a:t>sorulardan </a:t>
            </a:r>
            <a:r>
              <a:rPr sz="2700" spc="-150" dirty="0">
                <a:latin typeface="Arial"/>
                <a:cs typeface="Arial"/>
              </a:rPr>
              <a:t>daha </a:t>
            </a:r>
            <a:r>
              <a:rPr sz="2700" spc="-75" dirty="0">
                <a:latin typeface="Arial"/>
                <a:cs typeface="Arial"/>
              </a:rPr>
              <a:t>önemlidir</a:t>
            </a:r>
            <a:r>
              <a:rPr sz="2700" spc="-75" dirty="0">
                <a:solidFill>
                  <a:srgbClr val="375F92"/>
                </a:solidFill>
                <a:latin typeface="Arial"/>
                <a:cs typeface="Arial"/>
              </a:rPr>
              <a:t>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4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6. </a:t>
            </a:r>
            <a:r>
              <a:rPr sz="2700" spc="-155" dirty="0">
                <a:latin typeface="Arial"/>
                <a:cs typeface="Arial"/>
              </a:rPr>
              <a:t>Hayatı </a:t>
            </a:r>
            <a:r>
              <a:rPr sz="2700" spc="-130" dirty="0">
                <a:latin typeface="Arial"/>
                <a:cs typeface="Arial"/>
              </a:rPr>
              <a:t>sorgulamak </a:t>
            </a:r>
            <a:r>
              <a:rPr sz="2700" spc="-90" dirty="0">
                <a:latin typeface="Arial"/>
                <a:cs typeface="Arial"/>
              </a:rPr>
              <a:t>farkındalık, </a:t>
            </a:r>
            <a:r>
              <a:rPr sz="2700" spc="-95" dirty="0">
                <a:latin typeface="Arial"/>
                <a:cs typeface="Arial"/>
              </a:rPr>
              <a:t>farkındalık </a:t>
            </a:r>
            <a:r>
              <a:rPr sz="2700" spc="-145" dirty="0">
                <a:latin typeface="Arial"/>
                <a:cs typeface="Arial"/>
              </a:rPr>
              <a:t>ise</a:t>
            </a:r>
            <a:r>
              <a:rPr sz="2700" spc="-395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hayatın  </a:t>
            </a:r>
            <a:r>
              <a:rPr sz="2700" spc="-155" dirty="0">
                <a:latin typeface="Arial"/>
                <a:cs typeface="Arial"/>
              </a:rPr>
              <a:t>öznesi </a:t>
            </a:r>
            <a:r>
              <a:rPr sz="2700" spc="-125" dirty="0">
                <a:latin typeface="Arial"/>
                <a:cs typeface="Arial"/>
              </a:rPr>
              <a:t>olmamızı </a:t>
            </a:r>
            <a:r>
              <a:rPr sz="2700" spc="-180" dirty="0">
                <a:latin typeface="Arial"/>
                <a:cs typeface="Arial"/>
              </a:rPr>
              <a:t>sağlar</a:t>
            </a:r>
            <a:r>
              <a:rPr sz="2700" spc="-180" dirty="0">
                <a:solidFill>
                  <a:srgbClr val="375F92"/>
                </a:solidFill>
                <a:latin typeface="Arial"/>
                <a:cs typeface="Arial"/>
              </a:rPr>
              <a:t>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1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7. </a:t>
            </a:r>
            <a:r>
              <a:rPr sz="2700" spc="-175" dirty="0">
                <a:latin typeface="Arial"/>
                <a:cs typeface="Arial"/>
              </a:rPr>
              <a:t>Felsefe </a:t>
            </a:r>
            <a:r>
              <a:rPr sz="2700" spc="-125" dirty="0">
                <a:latin typeface="Arial"/>
                <a:cs typeface="Arial"/>
              </a:rPr>
              <a:t>evrensel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40" dirty="0">
                <a:latin typeface="Arial"/>
                <a:cs typeface="Arial"/>
              </a:rPr>
              <a:t>etkinliktir.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45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8. </a:t>
            </a:r>
            <a:r>
              <a:rPr sz="2700" spc="-175" dirty="0">
                <a:latin typeface="Arial"/>
                <a:cs typeface="Arial"/>
              </a:rPr>
              <a:t>Felsefe </a:t>
            </a:r>
            <a:r>
              <a:rPr sz="2700" spc="-125" dirty="0">
                <a:latin typeface="Arial"/>
                <a:cs typeface="Arial"/>
              </a:rPr>
              <a:t>insanın </a:t>
            </a:r>
            <a:r>
              <a:rPr sz="2700" spc="-90" dirty="0">
                <a:latin typeface="Arial"/>
                <a:cs typeface="Arial"/>
              </a:rPr>
              <a:t>salt </a:t>
            </a:r>
            <a:r>
              <a:rPr sz="2700" spc="-105" dirty="0">
                <a:latin typeface="Arial"/>
                <a:cs typeface="Arial"/>
              </a:rPr>
              <a:t>kendi </a:t>
            </a:r>
            <a:r>
              <a:rPr sz="2700" spc="-110" dirty="0">
                <a:latin typeface="Arial"/>
                <a:cs typeface="Arial"/>
              </a:rPr>
              <a:t>kendisiyle</a:t>
            </a:r>
            <a:r>
              <a:rPr sz="2700" spc="-315" dirty="0">
                <a:latin typeface="Arial"/>
                <a:cs typeface="Arial"/>
              </a:rPr>
              <a:t> </a:t>
            </a:r>
            <a:r>
              <a:rPr sz="2700" spc="-80" dirty="0">
                <a:latin typeface="Arial"/>
                <a:cs typeface="Arial"/>
              </a:rPr>
              <a:t>ilgilenmesini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120" dirty="0">
                <a:latin typeface="Arial"/>
                <a:cs typeface="Arial"/>
              </a:rPr>
              <a:t>konu </a:t>
            </a:r>
            <a:r>
              <a:rPr sz="2700" spc="-90" dirty="0">
                <a:latin typeface="Arial"/>
                <a:cs typeface="Arial"/>
              </a:rPr>
              <a:t>edinir</a:t>
            </a:r>
            <a:r>
              <a:rPr sz="2700" spc="-90" dirty="0">
                <a:solidFill>
                  <a:srgbClr val="375F92"/>
                </a:solidFill>
                <a:latin typeface="Arial"/>
                <a:cs typeface="Arial"/>
              </a:rPr>
              <a:t>. </a:t>
            </a:r>
            <a:r>
              <a:rPr sz="2700" spc="-80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229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0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85" dirty="0">
                <a:solidFill>
                  <a:srgbClr val="FF0000"/>
                </a:solidFill>
                <a:latin typeface="Arial"/>
                <a:cs typeface="Arial"/>
              </a:rPr>
              <a:t>9. </a:t>
            </a:r>
            <a:r>
              <a:rPr sz="2700" spc="-175" dirty="0">
                <a:latin typeface="Arial"/>
                <a:cs typeface="Arial"/>
              </a:rPr>
              <a:t>Felsefe </a:t>
            </a:r>
            <a:r>
              <a:rPr sz="2700" spc="-50" dirty="0">
                <a:latin typeface="Arial"/>
                <a:cs typeface="Arial"/>
              </a:rPr>
              <a:t>bilime </a:t>
            </a:r>
            <a:r>
              <a:rPr sz="2700" spc="-120" dirty="0">
                <a:latin typeface="Arial"/>
                <a:cs typeface="Arial"/>
              </a:rPr>
              <a:t>kılavuzluk </a:t>
            </a:r>
            <a:r>
              <a:rPr sz="2700" spc="-135" dirty="0">
                <a:latin typeface="Arial"/>
                <a:cs typeface="Arial"/>
              </a:rPr>
              <a:t>eder, </a:t>
            </a:r>
            <a:r>
              <a:rPr sz="2700" spc="-80" dirty="0">
                <a:latin typeface="Arial"/>
                <a:cs typeface="Arial"/>
              </a:rPr>
              <a:t>yol </a:t>
            </a:r>
            <a:r>
              <a:rPr sz="2700" spc="-110" dirty="0">
                <a:latin typeface="Arial"/>
                <a:cs typeface="Arial"/>
              </a:rPr>
              <a:t>gösterir.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39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05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2700" b="1" spc="-105" dirty="0">
                <a:latin typeface="Arial"/>
                <a:cs typeface="Arial"/>
              </a:rPr>
              <a:t>. </a:t>
            </a:r>
            <a:r>
              <a:rPr sz="2700" spc="-110" dirty="0">
                <a:latin typeface="Arial"/>
                <a:cs typeface="Arial"/>
              </a:rPr>
              <a:t>Doğruluk </a:t>
            </a:r>
            <a:r>
              <a:rPr sz="2700" spc="-190" dirty="0">
                <a:latin typeface="Arial"/>
                <a:cs typeface="Arial"/>
              </a:rPr>
              <a:t>sadece </a:t>
            </a:r>
            <a:r>
              <a:rPr sz="2700" spc="-95" dirty="0">
                <a:latin typeface="Arial"/>
                <a:cs typeface="Arial"/>
              </a:rPr>
              <a:t>felsefenin </a:t>
            </a:r>
            <a:r>
              <a:rPr sz="2700" spc="-140" dirty="0">
                <a:latin typeface="Arial"/>
                <a:cs typeface="Arial"/>
              </a:rPr>
              <a:t>konusudur.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2700" spc="-28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700" spc="-85" dirty="0">
                <a:solidFill>
                  <a:srgbClr val="375F92"/>
                </a:solidFill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59207"/>
            <a:ext cx="7985125" cy="578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heavy" spc="-2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Örnek</a:t>
            </a:r>
            <a:r>
              <a:rPr sz="3000" b="1" u="heavy" spc="-1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000" b="1" u="heavy" spc="-2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soru:</a:t>
            </a:r>
            <a:endParaRPr sz="3000">
              <a:latin typeface="Arial"/>
              <a:cs typeface="Arial"/>
            </a:endParaRPr>
          </a:p>
          <a:p>
            <a:pPr marL="290195" indent="-278130">
              <a:lnSpc>
                <a:spcPct val="100000"/>
              </a:lnSpc>
              <a:buAutoNum type="romanUcPeriod"/>
              <a:tabLst>
                <a:tab pos="290830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145" dirty="0">
                <a:latin typeface="Arial"/>
                <a:cs typeface="Arial"/>
              </a:rPr>
              <a:t>düşünme </a:t>
            </a:r>
            <a:r>
              <a:rPr sz="3000" spc="-130" dirty="0">
                <a:latin typeface="Arial"/>
                <a:cs typeface="Arial"/>
              </a:rPr>
              <a:t>üzerine düşünmedir.</a:t>
            </a:r>
            <a:endParaRPr sz="3000">
              <a:latin typeface="Arial"/>
              <a:cs typeface="Arial"/>
            </a:endParaRPr>
          </a:p>
          <a:p>
            <a:pPr marL="387350" indent="-375285">
              <a:lnSpc>
                <a:spcPct val="100000"/>
              </a:lnSpc>
              <a:buAutoNum type="romanUcPeriod"/>
              <a:tabLst>
                <a:tab pos="387985" algn="l"/>
              </a:tabLst>
            </a:pPr>
            <a:r>
              <a:rPr sz="3000" spc="-160" dirty="0">
                <a:latin typeface="Arial"/>
                <a:cs typeface="Arial"/>
              </a:rPr>
              <a:t>Felsefi </a:t>
            </a:r>
            <a:r>
              <a:rPr sz="3000" spc="-165" dirty="0">
                <a:latin typeface="Arial"/>
                <a:cs typeface="Arial"/>
              </a:rPr>
              <a:t>düşünce </a:t>
            </a:r>
            <a:r>
              <a:rPr sz="3000" spc="-70" dirty="0">
                <a:latin typeface="Arial"/>
                <a:cs typeface="Arial"/>
              </a:rPr>
              <a:t>filozofların </a:t>
            </a:r>
            <a:r>
              <a:rPr sz="3000" spc="-30" dirty="0">
                <a:latin typeface="Arial"/>
                <a:cs typeface="Arial"/>
              </a:rPr>
              <a:t>birikimi </a:t>
            </a:r>
            <a:r>
              <a:rPr sz="3000" spc="-50" dirty="0">
                <a:latin typeface="Arial"/>
                <a:cs typeface="Arial"/>
              </a:rPr>
              <a:t>ile</a:t>
            </a:r>
            <a:r>
              <a:rPr sz="3000" spc="-385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oluşur.</a:t>
            </a:r>
            <a:endParaRPr sz="3000">
              <a:latin typeface="Arial"/>
              <a:cs typeface="Arial"/>
            </a:endParaRPr>
          </a:p>
          <a:p>
            <a:pPr marL="12700" marR="394970">
              <a:lnSpc>
                <a:spcPts val="2880"/>
              </a:lnSpc>
              <a:spcBef>
                <a:spcPts val="695"/>
              </a:spcBef>
              <a:buAutoNum type="romanUcPeriod"/>
              <a:tabLst>
                <a:tab pos="481330" algn="l"/>
              </a:tabLst>
            </a:pPr>
            <a:r>
              <a:rPr sz="3000" spc="-160" dirty="0">
                <a:latin typeface="Arial"/>
                <a:cs typeface="Arial"/>
              </a:rPr>
              <a:t>Felsefi </a:t>
            </a:r>
            <a:r>
              <a:rPr sz="3000" spc="-165" dirty="0">
                <a:latin typeface="Arial"/>
                <a:cs typeface="Arial"/>
              </a:rPr>
              <a:t>düşünce </a:t>
            </a:r>
            <a:r>
              <a:rPr sz="3000" spc="-75" dirty="0">
                <a:latin typeface="Arial"/>
                <a:cs typeface="Arial"/>
              </a:rPr>
              <a:t>çeşitli </a:t>
            </a:r>
            <a:r>
              <a:rPr sz="3000" spc="-105" dirty="0">
                <a:latin typeface="Arial"/>
                <a:cs typeface="Arial"/>
              </a:rPr>
              <a:t>konuların </a:t>
            </a:r>
            <a:r>
              <a:rPr sz="3000" spc="-40" dirty="0">
                <a:latin typeface="Arial"/>
                <a:cs typeface="Arial"/>
              </a:rPr>
              <a:t>birbirine</a:t>
            </a:r>
            <a:r>
              <a:rPr sz="3000" spc="-290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bağlı  </a:t>
            </a:r>
            <a:r>
              <a:rPr sz="3000" spc="-105" dirty="0">
                <a:latin typeface="Arial"/>
                <a:cs typeface="Arial"/>
              </a:rPr>
              <a:t>olduğu </a:t>
            </a:r>
            <a:r>
              <a:rPr sz="3000" spc="-15" dirty="0">
                <a:latin typeface="Arial"/>
                <a:cs typeface="Arial"/>
              </a:rPr>
              <a:t>bir</a:t>
            </a:r>
            <a:r>
              <a:rPr sz="3000" spc="-204" dirty="0">
                <a:latin typeface="Arial"/>
                <a:cs typeface="Arial"/>
              </a:rPr>
              <a:t> </a:t>
            </a:r>
            <a:r>
              <a:rPr sz="3000" spc="-160" dirty="0">
                <a:latin typeface="Arial"/>
                <a:cs typeface="Arial"/>
              </a:rPr>
              <a:t>yapıdır.</a:t>
            </a:r>
            <a:endParaRPr sz="3000">
              <a:latin typeface="Arial"/>
              <a:cs typeface="Arial"/>
            </a:endParaRPr>
          </a:p>
          <a:p>
            <a:pPr marL="468630" indent="-456565">
              <a:lnSpc>
                <a:spcPct val="100000"/>
              </a:lnSpc>
              <a:spcBef>
                <a:spcPts val="25"/>
              </a:spcBef>
              <a:buAutoNum type="romanUcPeriod"/>
              <a:tabLst>
                <a:tab pos="469265" algn="l"/>
              </a:tabLst>
            </a:pPr>
            <a:r>
              <a:rPr sz="3000" spc="-160" dirty="0">
                <a:latin typeface="Arial"/>
                <a:cs typeface="Arial"/>
              </a:rPr>
              <a:t>Felsefi </a:t>
            </a:r>
            <a:r>
              <a:rPr sz="3000" spc="-165" dirty="0">
                <a:latin typeface="Arial"/>
                <a:cs typeface="Arial"/>
              </a:rPr>
              <a:t>düşünce </a:t>
            </a:r>
            <a:r>
              <a:rPr sz="3000" spc="-120" dirty="0">
                <a:latin typeface="Arial"/>
                <a:cs typeface="Arial"/>
              </a:rPr>
              <a:t>çelişkiden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uzaktır.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240"/>
              </a:lnSpc>
              <a:spcBef>
                <a:spcPts val="5"/>
              </a:spcBef>
            </a:pPr>
            <a:r>
              <a:rPr sz="3000" b="1" spc="-225" dirty="0">
                <a:latin typeface="Arial"/>
                <a:cs typeface="Arial"/>
              </a:rPr>
              <a:t>Yukarıdaki </a:t>
            </a:r>
            <a:r>
              <a:rPr sz="3000" b="1" spc="-160" dirty="0">
                <a:latin typeface="Arial"/>
                <a:cs typeface="Arial"/>
              </a:rPr>
              <a:t>ifadelerde </a:t>
            </a:r>
            <a:r>
              <a:rPr sz="3000" b="1" spc="-225" dirty="0">
                <a:latin typeface="Arial"/>
                <a:cs typeface="Arial"/>
              </a:rPr>
              <a:t>açıklaması </a:t>
            </a:r>
            <a:r>
              <a:rPr sz="3000" b="1" u="heavy" spc="-1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verilmeyen</a:t>
            </a:r>
            <a:r>
              <a:rPr sz="3000" b="1" u="heavy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b="1" spc="-170" dirty="0">
                <a:latin typeface="Arial"/>
                <a:cs typeface="Arial"/>
              </a:rPr>
              <a:t>felsefi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240"/>
              </a:lnSpc>
            </a:pPr>
            <a:r>
              <a:rPr sz="3000" b="1" spc="-250" dirty="0">
                <a:latin typeface="Arial"/>
                <a:cs typeface="Arial"/>
              </a:rPr>
              <a:t>düşüncenin </a:t>
            </a:r>
            <a:r>
              <a:rPr sz="3000" b="1" spc="-155" dirty="0">
                <a:latin typeface="Arial"/>
                <a:cs typeface="Arial"/>
              </a:rPr>
              <a:t>niteliği </a:t>
            </a:r>
            <a:r>
              <a:rPr sz="3000" b="1" spc="-210" dirty="0">
                <a:latin typeface="Arial"/>
                <a:cs typeface="Arial"/>
              </a:rPr>
              <a:t>aşağıdakilerden</a:t>
            </a:r>
            <a:r>
              <a:rPr sz="3000" b="1" spc="-30" dirty="0">
                <a:latin typeface="Arial"/>
                <a:cs typeface="Arial"/>
              </a:rPr>
              <a:t> </a:t>
            </a:r>
            <a:r>
              <a:rPr sz="3000" b="1" spc="-240" dirty="0">
                <a:latin typeface="Arial"/>
                <a:cs typeface="Arial"/>
              </a:rPr>
              <a:t>hangisidir?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AutoNum type="alphaUcParenR"/>
              <a:tabLst>
                <a:tab pos="527685" algn="l"/>
                <a:tab pos="528320" algn="l"/>
              </a:tabLst>
            </a:pPr>
            <a:r>
              <a:rPr sz="3000" spc="-180" dirty="0">
                <a:latin typeface="Arial"/>
                <a:cs typeface="Arial"/>
              </a:rPr>
              <a:t>Yığılımlı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olma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AutoNum type="alphaUcParenR"/>
              <a:tabLst>
                <a:tab pos="527685" algn="l"/>
                <a:tab pos="528320" algn="l"/>
              </a:tabLst>
            </a:pPr>
            <a:r>
              <a:rPr sz="3000" spc="-140" dirty="0">
                <a:latin typeface="Arial"/>
                <a:cs typeface="Arial"/>
              </a:rPr>
              <a:t>Sistemli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olma</a:t>
            </a: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AutoNum type="alphaUcParenR"/>
              <a:tabLst>
                <a:tab pos="527685" algn="l"/>
                <a:tab pos="528320" algn="l"/>
              </a:tabLst>
            </a:pPr>
            <a:r>
              <a:rPr sz="3000" spc="-145" dirty="0">
                <a:latin typeface="Arial"/>
                <a:cs typeface="Arial"/>
              </a:rPr>
              <a:t>Refleksif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olma</a:t>
            </a:r>
            <a:endParaRPr sz="3000">
              <a:latin typeface="Arial"/>
              <a:cs typeface="Arial"/>
            </a:endParaRPr>
          </a:p>
          <a:p>
            <a:pPr marL="535305" indent="-523240">
              <a:lnSpc>
                <a:spcPct val="100000"/>
              </a:lnSpc>
              <a:buAutoNum type="alphaUcParenR"/>
              <a:tabLst>
                <a:tab pos="535305" algn="l"/>
                <a:tab pos="535940" algn="l"/>
              </a:tabLst>
            </a:pPr>
            <a:r>
              <a:rPr sz="3000" spc="-114" dirty="0">
                <a:latin typeface="Arial"/>
                <a:cs typeface="Arial"/>
              </a:rPr>
              <a:t>Eleştirel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olma</a:t>
            </a:r>
            <a:endParaRPr sz="3000">
              <a:latin typeface="Arial"/>
              <a:cs typeface="Arial"/>
            </a:endParaRPr>
          </a:p>
          <a:p>
            <a:pPr marL="572135" indent="-560070">
              <a:lnSpc>
                <a:spcPct val="100000"/>
              </a:lnSpc>
              <a:buAutoNum type="alphaUcParenR"/>
              <a:tabLst>
                <a:tab pos="572135" algn="l"/>
                <a:tab pos="572770" algn="l"/>
              </a:tabLst>
            </a:pPr>
            <a:r>
              <a:rPr sz="3000" spc="-120" dirty="0">
                <a:latin typeface="Arial"/>
                <a:cs typeface="Arial"/>
              </a:rPr>
              <a:t>Tutarlı</a:t>
            </a:r>
            <a:r>
              <a:rPr sz="3000" spc="-180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olma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8053"/>
            <a:ext cx="7705725" cy="569595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3000" b="1" u="heavy" spc="-2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Örnek</a:t>
            </a:r>
            <a:r>
              <a:rPr sz="3000" b="1" u="heavy" spc="-1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000" b="1" u="heavy" spc="-2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soru: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000" b="1" spc="-280" dirty="0">
                <a:latin typeface="Arial"/>
                <a:cs typeface="Arial"/>
              </a:rPr>
              <a:t>Aşağıda </a:t>
            </a:r>
            <a:r>
              <a:rPr sz="3000" b="1" spc="-155" dirty="0">
                <a:latin typeface="Arial"/>
                <a:cs typeface="Arial"/>
              </a:rPr>
              <a:t>verilen, </a:t>
            </a:r>
            <a:r>
              <a:rPr sz="3000" b="1" spc="-185" dirty="0">
                <a:latin typeface="Arial"/>
                <a:cs typeface="Arial"/>
              </a:rPr>
              <a:t>felsefenin </a:t>
            </a:r>
            <a:r>
              <a:rPr sz="3000" b="1" spc="-210" dirty="0">
                <a:latin typeface="Arial"/>
                <a:cs typeface="Arial"/>
              </a:rPr>
              <a:t>bireysel </a:t>
            </a:r>
            <a:r>
              <a:rPr sz="3000" b="1" spc="-220" dirty="0">
                <a:latin typeface="Arial"/>
                <a:cs typeface="Arial"/>
              </a:rPr>
              <a:t>ve</a:t>
            </a:r>
            <a:r>
              <a:rPr sz="3000" b="1" spc="55" dirty="0">
                <a:latin typeface="Arial"/>
                <a:cs typeface="Arial"/>
              </a:rPr>
              <a:t> </a:t>
            </a:r>
            <a:r>
              <a:rPr sz="3000" b="1" spc="-195" dirty="0">
                <a:latin typeface="Arial"/>
                <a:cs typeface="Arial"/>
              </a:rPr>
              <a:t>toplumsal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b="1" spc="-185" dirty="0">
                <a:latin typeface="Arial"/>
                <a:cs typeface="Arial"/>
              </a:rPr>
              <a:t>işlevlerinden </a:t>
            </a:r>
            <a:r>
              <a:rPr sz="3000" b="1" spc="-250" dirty="0">
                <a:latin typeface="Arial"/>
                <a:cs typeface="Arial"/>
              </a:rPr>
              <a:t>hangisi </a:t>
            </a:r>
            <a:r>
              <a:rPr sz="3000" b="1" spc="-185" dirty="0">
                <a:latin typeface="Arial"/>
                <a:cs typeface="Arial"/>
              </a:rPr>
              <a:t>diğerlerinden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spc="-170" dirty="0">
                <a:latin typeface="Arial"/>
                <a:cs typeface="Arial"/>
              </a:rPr>
              <a:t>farklıdır?</a:t>
            </a:r>
            <a:endParaRPr sz="3000">
              <a:latin typeface="Arial"/>
              <a:cs typeface="Arial"/>
            </a:endParaRPr>
          </a:p>
          <a:p>
            <a:pPr marL="434975" indent="-422909">
              <a:lnSpc>
                <a:spcPct val="100000"/>
              </a:lnSpc>
              <a:spcBef>
                <a:spcPts val="720"/>
              </a:spcBef>
              <a:buAutoNum type="alphaUcParenR"/>
              <a:tabLst>
                <a:tab pos="435609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135" dirty="0">
                <a:latin typeface="Arial"/>
                <a:cs typeface="Arial"/>
              </a:rPr>
              <a:t>insanlara </a:t>
            </a:r>
            <a:r>
              <a:rPr sz="3000" spc="-145" dirty="0">
                <a:latin typeface="Arial"/>
                <a:cs typeface="Arial"/>
              </a:rPr>
              <a:t>sorgulama </a:t>
            </a:r>
            <a:r>
              <a:rPr sz="3000" spc="-120" dirty="0">
                <a:latin typeface="Arial"/>
                <a:cs typeface="Arial"/>
              </a:rPr>
              <a:t>becerisi</a:t>
            </a:r>
            <a:r>
              <a:rPr sz="3000" spc="-190" dirty="0">
                <a:latin typeface="Arial"/>
                <a:cs typeface="Arial"/>
              </a:rPr>
              <a:t> </a:t>
            </a:r>
            <a:r>
              <a:rPr sz="3000" spc="-165" dirty="0">
                <a:latin typeface="Arial"/>
                <a:cs typeface="Arial"/>
              </a:rPr>
              <a:t>kazandırır.</a:t>
            </a:r>
            <a:endParaRPr sz="3000">
              <a:latin typeface="Arial"/>
              <a:cs typeface="Arial"/>
            </a:endParaRPr>
          </a:p>
          <a:p>
            <a:pPr marL="422275" indent="-410209">
              <a:lnSpc>
                <a:spcPct val="100000"/>
              </a:lnSpc>
              <a:spcBef>
                <a:spcPts val="720"/>
              </a:spcBef>
              <a:buAutoNum type="alphaUcParenR"/>
              <a:tabLst>
                <a:tab pos="422909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145" dirty="0">
                <a:latin typeface="Arial"/>
                <a:cs typeface="Arial"/>
              </a:rPr>
              <a:t>insanın </a:t>
            </a:r>
            <a:r>
              <a:rPr sz="3000" spc="-100" dirty="0">
                <a:latin typeface="Arial"/>
                <a:cs typeface="Arial"/>
              </a:rPr>
              <a:t>kendini </a:t>
            </a:r>
            <a:r>
              <a:rPr sz="3000" spc="-150" dirty="0">
                <a:latin typeface="Arial"/>
                <a:cs typeface="Arial"/>
              </a:rPr>
              <a:t>tanımasına </a:t>
            </a:r>
            <a:r>
              <a:rPr sz="3000" spc="-130" dirty="0">
                <a:latin typeface="Arial"/>
                <a:cs typeface="Arial"/>
              </a:rPr>
              <a:t>yardım</a:t>
            </a:r>
            <a:r>
              <a:rPr sz="3000" spc="-195" dirty="0">
                <a:latin typeface="Arial"/>
                <a:cs typeface="Arial"/>
              </a:rPr>
              <a:t> </a:t>
            </a:r>
            <a:r>
              <a:rPr sz="3000" spc="-160" dirty="0">
                <a:latin typeface="Arial"/>
                <a:cs typeface="Arial"/>
              </a:rPr>
              <a:t>eder.</a:t>
            </a:r>
            <a:endParaRPr sz="3000">
              <a:latin typeface="Arial"/>
              <a:cs typeface="Arial"/>
            </a:endParaRPr>
          </a:p>
          <a:p>
            <a:pPr marL="12700" marR="62230">
              <a:lnSpc>
                <a:spcPct val="100000"/>
              </a:lnSpc>
              <a:spcBef>
                <a:spcPts val="720"/>
              </a:spcBef>
              <a:buAutoNum type="alphaUcParenR"/>
              <a:tabLst>
                <a:tab pos="417830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120" dirty="0">
                <a:latin typeface="Arial"/>
                <a:cs typeface="Arial"/>
              </a:rPr>
              <a:t>kendi </a:t>
            </a:r>
            <a:r>
              <a:rPr sz="3000" spc="-95" dirty="0">
                <a:latin typeface="Arial"/>
                <a:cs typeface="Arial"/>
              </a:rPr>
              <a:t>deneyimlerimiz </a:t>
            </a:r>
            <a:r>
              <a:rPr sz="3000" spc="-130" dirty="0">
                <a:latin typeface="Arial"/>
                <a:cs typeface="Arial"/>
              </a:rPr>
              <a:t>üzerine </a:t>
            </a:r>
            <a:r>
              <a:rPr sz="3000" spc="-145" dirty="0">
                <a:latin typeface="Arial"/>
                <a:cs typeface="Arial"/>
              </a:rPr>
              <a:t>düşünme  </a:t>
            </a:r>
            <a:r>
              <a:rPr sz="3000" spc="-195" dirty="0">
                <a:latin typeface="Arial"/>
                <a:cs typeface="Arial"/>
              </a:rPr>
              <a:t>sağlar.</a:t>
            </a:r>
            <a:endParaRPr sz="3000">
              <a:latin typeface="Arial"/>
              <a:cs typeface="Arial"/>
            </a:endParaRPr>
          </a:p>
          <a:p>
            <a:pPr marL="12700" marR="327025">
              <a:lnSpc>
                <a:spcPct val="100000"/>
              </a:lnSpc>
              <a:spcBef>
                <a:spcPts val="725"/>
              </a:spcBef>
              <a:buAutoNum type="alphaUcParenR"/>
              <a:tabLst>
                <a:tab pos="448945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90" dirty="0">
                <a:latin typeface="Arial"/>
                <a:cs typeface="Arial"/>
              </a:rPr>
              <a:t>toplumsal </a:t>
            </a:r>
            <a:r>
              <a:rPr sz="3000" spc="-120" dirty="0">
                <a:latin typeface="Arial"/>
                <a:cs typeface="Arial"/>
              </a:rPr>
              <a:t>sorunlara </a:t>
            </a:r>
            <a:r>
              <a:rPr sz="3000" spc="-95" dirty="0">
                <a:latin typeface="Arial"/>
                <a:cs typeface="Arial"/>
              </a:rPr>
              <a:t>yönelik </a:t>
            </a:r>
            <a:r>
              <a:rPr sz="3000" spc="-100" dirty="0">
                <a:latin typeface="Arial"/>
                <a:cs typeface="Arial"/>
              </a:rPr>
              <a:t>duyarlılık  </a:t>
            </a:r>
            <a:r>
              <a:rPr sz="3000" spc="-165" dirty="0">
                <a:latin typeface="Arial"/>
                <a:cs typeface="Arial"/>
              </a:rPr>
              <a:t>kazandırır.</a:t>
            </a:r>
            <a:endParaRPr sz="3000">
              <a:latin typeface="Arial"/>
              <a:cs typeface="Arial"/>
            </a:endParaRPr>
          </a:p>
          <a:p>
            <a:pPr marL="12700" marR="398145">
              <a:lnSpc>
                <a:spcPct val="100000"/>
              </a:lnSpc>
              <a:spcBef>
                <a:spcPts val="720"/>
              </a:spcBef>
              <a:buAutoNum type="alphaUcParenR"/>
              <a:tabLst>
                <a:tab pos="400050" algn="l"/>
              </a:tabLst>
            </a:pPr>
            <a:r>
              <a:rPr sz="3000" spc="-200" dirty="0">
                <a:latin typeface="Arial"/>
                <a:cs typeface="Arial"/>
              </a:rPr>
              <a:t>Felsefe </a:t>
            </a:r>
            <a:r>
              <a:rPr sz="3000" spc="-160" dirty="0">
                <a:latin typeface="Arial"/>
                <a:cs typeface="Arial"/>
              </a:rPr>
              <a:t>karşılaşılan </a:t>
            </a:r>
            <a:r>
              <a:rPr sz="3000" spc="-120" dirty="0">
                <a:latin typeface="Arial"/>
                <a:cs typeface="Arial"/>
              </a:rPr>
              <a:t>sorunlara </a:t>
            </a:r>
            <a:r>
              <a:rPr sz="3000" spc="-75" dirty="0">
                <a:latin typeface="Arial"/>
                <a:cs typeface="Arial"/>
              </a:rPr>
              <a:t>farklı </a:t>
            </a:r>
            <a:r>
              <a:rPr sz="3000" spc="-105" dirty="0">
                <a:latin typeface="Arial"/>
                <a:cs typeface="Arial"/>
              </a:rPr>
              <a:t>yönlerden  </a:t>
            </a:r>
            <a:r>
              <a:rPr sz="3000" spc="-114" dirty="0">
                <a:latin typeface="Arial"/>
                <a:cs typeface="Arial"/>
              </a:rPr>
              <a:t>bakabilmeyi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195" dirty="0">
                <a:latin typeface="Arial"/>
                <a:cs typeface="Arial"/>
              </a:rPr>
              <a:t>sağlar.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24022" y="721563"/>
            <a:ext cx="2696845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900" b="1" spc="-180" dirty="0">
                <a:solidFill>
                  <a:srgbClr val="001F5F"/>
                </a:solidFill>
                <a:latin typeface="Arial"/>
                <a:cs typeface="Arial"/>
              </a:rPr>
              <a:t>2.</a:t>
            </a:r>
            <a:r>
              <a:rPr sz="5900" b="1" spc="-4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5900" b="1" spc="-515" dirty="0">
                <a:solidFill>
                  <a:srgbClr val="001F5F"/>
                </a:solidFill>
                <a:latin typeface="Arial"/>
                <a:cs typeface="Arial"/>
              </a:rPr>
              <a:t>ÜNİTE</a:t>
            </a:r>
            <a:endParaRPr sz="5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8969" y="2324176"/>
            <a:ext cx="430530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</a:pPr>
            <a:r>
              <a:rPr sz="7200" b="1" spc="-1260" dirty="0">
                <a:solidFill>
                  <a:srgbClr val="FF0000"/>
                </a:solidFill>
                <a:latin typeface="Arial"/>
                <a:cs typeface="Arial"/>
              </a:rPr>
              <a:t>FELSEFE </a:t>
            </a:r>
            <a:r>
              <a:rPr sz="7200" b="1" spc="-905" dirty="0">
                <a:solidFill>
                  <a:srgbClr val="FF0000"/>
                </a:solidFill>
                <a:latin typeface="Arial"/>
                <a:cs typeface="Arial"/>
              </a:rPr>
              <a:t>İLE  </a:t>
            </a:r>
            <a:r>
              <a:rPr sz="7200" b="1" spc="-650" dirty="0">
                <a:solidFill>
                  <a:srgbClr val="FF0000"/>
                </a:solidFill>
                <a:latin typeface="Arial"/>
                <a:cs typeface="Arial"/>
              </a:rPr>
              <a:t>DÜŞÜNME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6529" y="461899"/>
            <a:ext cx="5247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75" dirty="0">
                <a:solidFill>
                  <a:srgbClr val="FF0000"/>
                </a:solidFill>
              </a:rPr>
              <a:t>FELSEFE </a:t>
            </a:r>
            <a:r>
              <a:rPr spc="-555" dirty="0">
                <a:solidFill>
                  <a:srgbClr val="FF0000"/>
                </a:solidFill>
              </a:rPr>
              <a:t>İLE</a:t>
            </a:r>
            <a:r>
              <a:rPr spc="-150" dirty="0">
                <a:solidFill>
                  <a:srgbClr val="FF0000"/>
                </a:solidFill>
              </a:rPr>
              <a:t> </a:t>
            </a:r>
            <a:r>
              <a:rPr spc="-400" dirty="0">
                <a:solidFill>
                  <a:srgbClr val="FF0000"/>
                </a:solidFill>
              </a:rPr>
              <a:t>DÜŞÜNME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7575" y="1523998"/>
            <a:ext cx="2912745" cy="425196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50" dirty="0">
                <a:solidFill>
                  <a:srgbClr val="001F5F"/>
                </a:solidFill>
                <a:latin typeface="Arial"/>
                <a:cs typeface="Arial"/>
              </a:rPr>
              <a:t>AKIL</a:t>
            </a:r>
            <a:r>
              <a:rPr sz="2800" b="1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001F5F"/>
                </a:solidFill>
                <a:latin typeface="Arial"/>
                <a:cs typeface="Arial"/>
              </a:rPr>
              <a:t>YÜRÜTME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65" dirty="0">
                <a:solidFill>
                  <a:srgbClr val="974707"/>
                </a:solidFill>
                <a:latin typeface="Arial"/>
                <a:cs typeface="Arial"/>
              </a:rPr>
              <a:t>ARGÜMAN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80" dirty="0">
                <a:solidFill>
                  <a:srgbClr val="FF0000"/>
                </a:solidFill>
                <a:latin typeface="Arial"/>
                <a:cs typeface="Arial"/>
              </a:rPr>
              <a:t>GÖRÜŞ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15" dirty="0">
                <a:solidFill>
                  <a:srgbClr val="00AF50"/>
                </a:solidFill>
                <a:latin typeface="Arial"/>
                <a:cs typeface="Arial"/>
              </a:rPr>
              <a:t>KAVRAM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10" dirty="0">
                <a:solidFill>
                  <a:srgbClr val="001F5F"/>
                </a:solidFill>
                <a:latin typeface="Arial"/>
                <a:cs typeface="Arial"/>
              </a:rPr>
              <a:t>ÖNERME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25" dirty="0">
                <a:solidFill>
                  <a:srgbClr val="FF0000"/>
                </a:solidFill>
                <a:latin typeface="Arial"/>
                <a:cs typeface="Arial"/>
              </a:rPr>
              <a:t>TÜMEVARIM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54" dirty="0">
                <a:solidFill>
                  <a:srgbClr val="00AF50"/>
                </a:solidFill>
                <a:latin typeface="Arial"/>
                <a:cs typeface="Arial"/>
              </a:rPr>
              <a:t>TÜMDENGELİM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20" dirty="0">
                <a:solidFill>
                  <a:srgbClr val="E36C09"/>
                </a:solidFill>
                <a:latin typeface="Arial"/>
                <a:cs typeface="Arial"/>
              </a:rPr>
              <a:t>TEMELLENDİRME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340" dirty="0">
                <a:solidFill>
                  <a:srgbClr val="001F5F"/>
                </a:solidFill>
                <a:latin typeface="Arial"/>
                <a:cs typeface="Arial"/>
              </a:rPr>
              <a:t>ANOLOJİ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6240" y="1588821"/>
            <a:ext cx="4137660" cy="35829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6529" y="461899"/>
            <a:ext cx="5247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75" dirty="0">
                <a:solidFill>
                  <a:srgbClr val="FF0000"/>
                </a:solidFill>
              </a:rPr>
              <a:t>FELSEFE </a:t>
            </a:r>
            <a:r>
              <a:rPr spc="-555" dirty="0">
                <a:solidFill>
                  <a:srgbClr val="FF0000"/>
                </a:solidFill>
              </a:rPr>
              <a:t>İLE</a:t>
            </a:r>
            <a:r>
              <a:rPr spc="-150" dirty="0">
                <a:solidFill>
                  <a:srgbClr val="FF0000"/>
                </a:solidFill>
              </a:rPr>
              <a:t> </a:t>
            </a:r>
            <a:r>
              <a:rPr spc="-400" dirty="0">
                <a:solidFill>
                  <a:srgbClr val="FF0000"/>
                </a:solidFill>
              </a:rPr>
              <a:t>DÜŞÜNME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140" marR="10477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7505" algn="l"/>
                <a:tab pos="358140" algn="l"/>
              </a:tabLst>
            </a:pPr>
            <a:r>
              <a:rPr sz="3200" spc="-190" dirty="0"/>
              <a:t>Düşünme </a:t>
            </a:r>
            <a:r>
              <a:rPr sz="3200" spc="-170" dirty="0"/>
              <a:t>nesne, </a:t>
            </a:r>
            <a:r>
              <a:rPr sz="3200" spc="-135" dirty="0"/>
              <a:t>olay </a:t>
            </a:r>
            <a:r>
              <a:rPr sz="3200" spc="-210" dirty="0"/>
              <a:t>veya </a:t>
            </a:r>
            <a:r>
              <a:rPr sz="3200" spc="-110" dirty="0"/>
              <a:t>semboller </a:t>
            </a:r>
            <a:r>
              <a:rPr sz="3200" spc="-185" dirty="0"/>
              <a:t>arasında  </a:t>
            </a:r>
            <a:r>
              <a:rPr sz="3200" spc="-210" dirty="0"/>
              <a:t>bağ </a:t>
            </a:r>
            <a:r>
              <a:rPr sz="3200" spc="-120" dirty="0"/>
              <a:t>kurma</a:t>
            </a:r>
            <a:r>
              <a:rPr sz="3200" spc="-110" dirty="0"/>
              <a:t> </a:t>
            </a:r>
            <a:r>
              <a:rPr sz="3200" spc="-105" dirty="0"/>
              <a:t>eylemidir.</a:t>
            </a:r>
            <a:endParaRPr sz="3200"/>
          </a:p>
          <a:p>
            <a:pPr marL="35814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7505" algn="l"/>
                <a:tab pos="358140" algn="l"/>
              </a:tabLst>
            </a:pPr>
            <a:r>
              <a:rPr sz="3200" spc="-155" dirty="0"/>
              <a:t>Her </a:t>
            </a:r>
            <a:r>
              <a:rPr sz="3200" spc="-114" dirty="0"/>
              <a:t>olgu </a:t>
            </a:r>
            <a:r>
              <a:rPr sz="3200" spc="-80" dirty="0"/>
              <a:t>gibi </a:t>
            </a:r>
            <a:r>
              <a:rPr sz="3200" spc="-130" dirty="0"/>
              <a:t>düşünmenin </a:t>
            </a:r>
            <a:r>
              <a:rPr sz="3200" spc="-145" dirty="0"/>
              <a:t>de </a:t>
            </a:r>
            <a:r>
              <a:rPr sz="3200" spc="-130" dirty="0"/>
              <a:t>kendine </a:t>
            </a:r>
            <a:r>
              <a:rPr sz="3200" spc="-215" dirty="0"/>
              <a:t>özgü</a:t>
            </a:r>
            <a:r>
              <a:rPr sz="3200" spc="-345" dirty="0"/>
              <a:t> </a:t>
            </a:r>
            <a:r>
              <a:rPr sz="3200" spc="-15" dirty="0"/>
              <a:t>bir</a:t>
            </a:r>
            <a:endParaRPr sz="3200"/>
          </a:p>
          <a:p>
            <a:pPr marL="358140">
              <a:lnSpc>
                <a:spcPct val="100000"/>
              </a:lnSpc>
            </a:pPr>
            <a:r>
              <a:rPr sz="3200" spc="-215" dirty="0"/>
              <a:t>doğası</a:t>
            </a:r>
            <a:r>
              <a:rPr sz="3200" spc="-170" dirty="0"/>
              <a:t> </a:t>
            </a:r>
            <a:r>
              <a:rPr sz="3200" spc="-150" dirty="0"/>
              <a:t>vardır.</a:t>
            </a:r>
            <a:endParaRPr sz="3200"/>
          </a:p>
          <a:p>
            <a:pPr marL="35814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7505" algn="l"/>
                <a:tab pos="358140" algn="l"/>
              </a:tabLst>
            </a:pPr>
            <a:r>
              <a:rPr sz="3200" spc="-125" dirty="0"/>
              <a:t>Doğruluk </a:t>
            </a:r>
            <a:r>
              <a:rPr sz="3200" spc="-185" dirty="0"/>
              <a:t>ve </a:t>
            </a:r>
            <a:r>
              <a:rPr sz="3200" spc="-130" dirty="0"/>
              <a:t>gerçeklik </a:t>
            </a:r>
            <a:r>
              <a:rPr sz="3200" spc="-125" dirty="0"/>
              <a:t>düşünmenin</a:t>
            </a:r>
            <a:r>
              <a:rPr sz="3200" spc="-240" dirty="0"/>
              <a:t> </a:t>
            </a:r>
            <a:r>
              <a:rPr sz="3200" spc="-195" dirty="0"/>
              <a:t>doğasında</a:t>
            </a:r>
            <a:endParaRPr sz="3200"/>
          </a:p>
          <a:p>
            <a:pPr marL="358140">
              <a:lnSpc>
                <a:spcPct val="100000"/>
              </a:lnSpc>
            </a:pPr>
            <a:r>
              <a:rPr sz="3200" spc="-110" dirty="0"/>
              <a:t>yer </a:t>
            </a:r>
            <a:r>
              <a:rPr sz="3200" spc="-145" dirty="0"/>
              <a:t>alan </a:t>
            </a:r>
            <a:r>
              <a:rPr sz="3200" spc="-65" dirty="0"/>
              <a:t>temel</a:t>
            </a:r>
            <a:r>
              <a:rPr sz="3200" spc="-265" dirty="0"/>
              <a:t> </a:t>
            </a:r>
            <a:r>
              <a:rPr sz="3200" spc="-145" dirty="0"/>
              <a:t>kavramlardır.</a:t>
            </a:r>
            <a:endParaRPr sz="3200"/>
          </a:p>
          <a:p>
            <a:pPr marL="35814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z="3200" b="1" u="heavy" spc="-22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Olgular </a:t>
            </a:r>
            <a:r>
              <a:rPr sz="3200" b="1" u="heavy" spc="-204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gerçeklikle, </a:t>
            </a:r>
            <a:r>
              <a:rPr sz="3200" b="1" u="heavy" spc="-21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olgulara </a:t>
            </a:r>
            <a:r>
              <a:rPr sz="3200" b="1" u="heavy" spc="-20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ilişkin </a:t>
            </a:r>
            <a:r>
              <a:rPr sz="3200" b="1" u="heavy" spc="-204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bilgimiz</a:t>
            </a:r>
            <a:r>
              <a:rPr sz="3200" b="1" u="heavy" spc="-15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26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ise</a:t>
            </a:r>
            <a:endParaRPr sz="3200">
              <a:latin typeface="Arial"/>
              <a:cs typeface="Arial"/>
            </a:endParaRPr>
          </a:p>
          <a:p>
            <a:pPr marL="358140">
              <a:lnSpc>
                <a:spcPct val="100000"/>
              </a:lnSpc>
            </a:pPr>
            <a:r>
              <a:rPr sz="3200" u="heavy" spc="-80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21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doğrulukla</a:t>
            </a:r>
            <a:r>
              <a:rPr sz="3200" b="1" u="heavy" spc="-18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 ilişkilidir.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1892" y="278384"/>
            <a:ext cx="4759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05" dirty="0">
                <a:solidFill>
                  <a:srgbClr val="FF0000"/>
                </a:solidFill>
              </a:rPr>
              <a:t>FELSEFE </a:t>
            </a:r>
            <a:r>
              <a:rPr sz="4000" spc="-509" dirty="0">
                <a:solidFill>
                  <a:srgbClr val="FF0000"/>
                </a:solidFill>
              </a:rPr>
              <a:t>İLE</a:t>
            </a:r>
            <a:r>
              <a:rPr sz="4000" spc="-175" dirty="0">
                <a:solidFill>
                  <a:srgbClr val="FF0000"/>
                </a:solidFill>
              </a:rPr>
              <a:t> </a:t>
            </a:r>
            <a:r>
              <a:rPr sz="4000" spc="-370" dirty="0">
                <a:solidFill>
                  <a:srgbClr val="FF0000"/>
                </a:solidFill>
              </a:rPr>
              <a:t>DÜŞÜNME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290420"/>
            <a:ext cx="7933690" cy="496506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04" dirty="0">
                <a:solidFill>
                  <a:srgbClr val="974707"/>
                </a:solidFill>
                <a:latin typeface="Arial"/>
                <a:cs typeface="Arial"/>
              </a:rPr>
              <a:t>Doğruluk </a:t>
            </a:r>
            <a:r>
              <a:rPr sz="2700" b="1" spc="-170" dirty="0">
                <a:solidFill>
                  <a:srgbClr val="974707"/>
                </a:solidFill>
                <a:latin typeface="Arial"/>
                <a:cs typeface="Arial"/>
              </a:rPr>
              <a:t>denilince aklımıza </a:t>
            </a:r>
            <a:r>
              <a:rPr sz="2700" b="1" spc="-135" dirty="0">
                <a:solidFill>
                  <a:srgbClr val="974707"/>
                </a:solidFill>
                <a:latin typeface="Arial"/>
                <a:cs typeface="Arial"/>
              </a:rPr>
              <a:t>mantıklı </a:t>
            </a:r>
            <a:r>
              <a:rPr sz="2700" b="1" spc="-225" dirty="0">
                <a:solidFill>
                  <a:srgbClr val="974707"/>
                </a:solidFill>
                <a:latin typeface="Arial"/>
                <a:cs typeface="Arial"/>
              </a:rPr>
              <a:t>düşünme</a:t>
            </a:r>
            <a:r>
              <a:rPr sz="2700" b="1" spc="3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700" b="1" spc="-185" dirty="0">
                <a:solidFill>
                  <a:srgbClr val="974707"/>
                </a:solidFill>
                <a:latin typeface="Arial"/>
                <a:cs typeface="Arial"/>
              </a:rPr>
              <a:t>gelir.</a:t>
            </a:r>
            <a:endParaRPr sz="2700">
              <a:latin typeface="Arial"/>
              <a:cs typeface="Arial"/>
            </a:endParaRPr>
          </a:p>
          <a:p>
            <a:pPr marL="355600" marR="1061720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60" dirty="0">
                <a:solidFill>
                  <a:srgbClr val="001F5F"/>
                </a:solidFill>
                <a:latin typeface="Arial"/>
                <a:cs typeface="Arial"/>
              </a:rPr>
              <a:t>Mantıklı </a:t>
            </a:r>
            <a:r>
              <a:rPr sz="2700" spc="-125" dirty="0">
                <a:solidFill>
                  <a:srgbClr val="001F5F"/>
                </a:solidFill>
                <a:latin typeface="Arial"/>
                <a:cs typeface="Arial"/>
              </a:rPr>
              <a:t>düşünme, </a:t>
            </a:r>
            <a:r>
              <a:rPr sz="2700" spc="-90" dirty="0">
                <a:solidFill>
                  <a:srgbClr val="001F5F"/>
                </a:solidFill>
                <a:latin typeface="Arial"/>
                <a:cs typeface="Arial"/>
              </a:rPr>
              <a:t>doğru </a:t>
            </a:r>
            <a:r>
              <a:rPr sz="2700" spc="-130" dirty="0">
                <a:solidFill>
                  <a:srgbClr val="001F5F"/>
                </a:solidFill>
                <a:latin typeface="Arial"/>
                <a:cs typeface="Arial"/>
              </a:rPr>
              <a:t>düşünme </a:t>
            </a:r>
            <a:r>
              <a:rPr sz="2700" spc="-175" dirty="0">
                <a:solidFill>
                  <a:srgbClr val="001F5F"/>
                </a:solidFill>
                <a:latin typeface="Arial"/>
                <a:cs typeface="Arial"/>
              </a:rPr>
              <a:t>veya</a:t>
            </a:r>
            <a:r>
              <a:rPr sz="2700" spc="-4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5" dirty="0">
                <a:solidFill>
                  <a:srgbClr val="001F5F"/>
                </a:solidFill>
                <a:latin typeface="Arial"/>
                <a:cs typeface="Arial"/>
              </a:rPr>
              <a:t>tutarlı  </a:t>
            </a:r>
            <a:r>
              <a:rPr sz="2700" spc="-130" dirty="0">
                <a:solidFill>
                  <a:srgbClr val="001F5F"/>
                </a:solidFill>
                <a:latin typeface="Arial"/>
                <a:cs typeface="Arial"/>
              </a:rPr>
              <a:t>düşünme </a:t>
            </a:r>
            <a:r>
              <a:rPr sz="2700" spc="-70" dirty="0">
                <a:solidFill>
                  <a:srgbClr val="001F5F"/>
                </a:solidFill>
                <a:latin typeface="Arial"/>
                <a:cs typeface="Arial"/>
              </a:rPr>
              <a:t>gibi </a:t>
            </a:r>
            <a:r>
              <a:rPr sz="2700" spc="-30" dirty="0">
                <a:solidFill>
                  <a:srgbClr val="001F5F"/>
                </a:solidFill>
                <a:latin typeface="Arial"/>
                <a:cs typeface="Arial"/>
              </a:rPr>
              <a:t>terimlerle </a:t>
            </a:r>
            <a:r>
              <a:rPr sz="2700" spc="-125" dirty="0">
                <a:solidFill>
                  <a:srgbClr val="001F5F"/>
                </a:solidFill>
                <a:latin typeface="Arial"/>
                <a:cs typeface="Arial"/>
              </a:rPr>
              <a:t>de </a:t>
            </a:r>
            <a:r>
              <a:rPr sz="2700" spc="-80" dirty="0">
                <a:solidFill>
                  <a:srgbClr val="001F5F"/>
                </a:solidFill>
                <a:latin typeface="Arial"/>
                <a:cs typeface="Arial"/>
              </a:rPr>
              <a:t>ifade</a:t>
            </a:r>
            <a:r>
              <a:rPr sz="2700" spc="-4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65" dirty="0">
                <a:solidFill>
                  <a:srgbClr val="001F5F"/>
                </a:solidFill>
                <a:latin typeface="Arial"/>
                <a:cs typeface="Arial"/>
              </a:rPr>
              <a:t>edilebilir.</a:t>
            </a:r>
            <a:endParaRPr sz="2700">
              <a:latin typeface="Arial"/>
              <a:cs typeface="Arial"/>
            </a:endParaRPr>
          </a:p>
          <a:p>
            <a:pPr marL="355600" marR="448945" indent="-342900">
              <a:lnSpc>
                <a:spcPts val="292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04" dirty="0">
                <a:solidFill>
                  <a:srgbClr val="974707"/>
                </a:solidFill>
                <a:latin typeface="Arial"/>
                <a:cs typeface="Arial"/>
              </a:rPr>
              <a:t>Felsefi </a:t>
            </a:r>
            <a:r>
              <a:rPr sz="2700" b="1" spc="-225" dirty="0">
                <a:solidFill>
                  <a:srgbClr val="974707"/>
                </a:solidFill>
                <a:latin typeface="Arial"/>
                <a:cs typeface="Arial"/>
              </a:rPr>
              <a:t>düşünme </a:t>
            </a:r>
            <a:r>
              <a:rPr sz="2700" b="1" spc="-105" dirty="0">
                <a:solidFill>
                  <a:srgbClr val="974707"/>
                </a:solidFill>
                <a:latin typeface="Arial"/>
                <a:cs typeface="Arial"/>
              </a:rPr>
              <a:t>ile </a:t>
            </a:r>
            <a:r>
              <a:rPr sz="2700" b="1" spc="-145" dirty="0">
                <a:solidFill>
                  <a:srgbClr val="974707"/>
                </a:solidFill>
                <a:latin typeface="Arial"/>
                <a:cs typeface="Arial"/>
              </a:rPr>
              <a:t>mantık </a:t>
            </a:r>
            <a:r>
              <a:rPr sz="2700" b="1" spc="-200" dirty="0">
                <a:solidFill>
                  <a:srgbClr val="974707"/>
                </a:solidFill>
                <a:latin typeface="Arial"/>
                <a:cs typeface="Arial"/>
              </a:rPr>
              <a:t>arasında </a:t>
            </a:r>
            <a:r>
              <a:rPr sz="2700" b="1" spc="-245" dirty="0">
                <a:solidFill>
                  <a:srgbClr val="974707"/>
                </a:solidFill>
                <a:latin typeface="Arial"/>
                <a:cs typeface="Arial"/>
              </a:rPr>
              <a:t>güçlü </a:t>
            </a:r>
            <a:r>
              <a:rPr sz="2700" b="1" spc="-130" dirty="0">
                <a:solidFill>
                  <a:srgbClr val="974707"/>
                </a:solidFill>
                <a:latin typeface="Arial"/>
                <a:cs typeface="Arial"/>
              </a:rPr>
              <a:t>bir </a:t>
            </a:r>
            <a:r>
              <a:rPr sz="2700" b="1" spc="-165" dirty="0">
                <a:solidFill>
                  <a:srgbClr val="974707"/>
                </a:solidFill>
                <a:latin typeface="Arial"/>
                <a:cs typeface="Arial"/>
              </a:rPr>
              <a:t>ilişki 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vardır.</a:t>
            </a:r>
            <a:endParaRPr sz="2700">
              <a:latin typeface="Arial"/>
              <a:cs typeface="Arial"/>
            </a:endParaRPr>
          </a:p>
          <a:p>
            <a:pPr marL="355600" marR="5080" indent="-342900">
              <a:lnSpc>
                <a:spcPts val="2920"/>
              </a:lnSpc>
              <a:spcBef>
                <a:spcPts val="64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solidFill>
                  <a:srgbClr val="001F5F"/>
                </a:solidFill>
                <a:latin typeface="Arial"/>
                <a:cs typeface="Arial"/>
              </a:rPr>
              <a:t>Mantıksal </a:t>
            </a:r>
            <a:r>
              <a:rPr sz="2700" spc="-114" dirty="0">
                <a:solidFill>
                  <a:srgbClr val="001F5F"/>
                </a:solidFill>
                <a:latin typeface="Arial"/>
                <a:cs typeface="Arial"/>
              </a:rPr>
              <a:t>akıl </a:t>
            </a:r>
            <a:r>
              <a:rPr sz="2700" spc="-55" dirty="0">
                <a:solidFill>
                  <a:srgbClr val="001F5F"/>
                </a:solidFill>
                <a:latin typeface="Arial"/>
                <a:cs typeface="Arial"/>
              </a:rPr>
              <a:t>yürütme, </a:t>
            </a:r>
            <a:r>
              <a:rPr sz="2700" spc="-114" dirty="0">
                <a:solidFill>
                  <a:srgbClr val="001F5F"/>
                </a:solidFill>
                <a:latin typeface="Arial"/>
                <a:cs typeface="Arial"/>
              </a:rPr>
              <a:t>düşünceler </a:t>
            </a:r>
            <a:r>
              <a:rPr sz="2700" spc="-40" dirty="0">
                <a:solidFill>
                  <a:srgbClr val="001F5F"/>
                </a:solidFill>
                <a:latin typeface="Arial"/>
                <a:cs typeface="Arial"/>
              </a:rPr>
              <a:t>birbirine, </a:t>
            </a:r>
            <a:r>
              <a:rPr sz="2700" spc="-75" dirty="0">
                <a:solidFill>
                  <a:srgbClr val="001F5F"/>
                </a:solidFill>
                <a:latin typeface="Arial"/>
                <a:cs typeface="Arial"/>
              </a:rPr>
              <a:t>öncüller  </a:t>
            </a:r>
            <a:r>
              <a:rPr sz="2700" spc="-155" dirty="0">
                <a:solidFill>
                  <a:srgbClr val="001F5F"/>
                </a:solidFill>
                <a:latin typeface="Arial"/>
                <a:cs typeface="Arial"/>
              </a:rPr>
              <a:t>ve sonuç </a:t>
            </a:r>
            <a:r>
              <a:rPr sz="2700" spc="-105" dirty="0">
                <a:solidFill>
                  <a:srgbClr val="001F5F"/>
                </a:solidFill>
                <a:latin typeface="Arial"/>
                <a:cs typeface="Arial"/>
              </a:rPr>
              <a:t>olarak </a:t>
            </a:r>
            <a:r>
              <a:rPr sz="2700" spc="-15" dirty="0">
                <a:solidFill>
                  <a:srgbClr val="001F5F"/>
                </a:solidFill>
                <a:latin typeface="Arial"/>
                <a:cs typeface="Arial"/>
              </a:rPr>
              <a:t>tutarlı </a:t>
            </a:r>
            <a:r>
              <a:rPr sz="2700" spc="-10" dirty="0">
                <a:solidFill>
                  <a:srgbClr val="001F5F"/>
                </a:solidFill>
                <a:latin typeface="Arial"/>
                <a:cs typeface="Arial"/>
              </a:rPr>
              <a:t>bir </a:t>
            </a:r>
            <a:r>
              <a:rPr sz="2700" spc="-90" dirty="0">
                <a:solidFill>
                  <a:srgbClr val="001F5F"/>
                </a:solidFill>
                <a:latin typeface="Arial"/>
                <a:cs typeface="Arial"/>
              </a:rPr>
              <a:t>biçimde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bağlandıkları</a:t>
            </a:r>
            <a:r>
              <a:rPr sz="2700" spc="-5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85" dirty="0">
                <a:solidFill>
                  <a:srgbClr val="001F5F"/>
                </a:solidFill>
                <a:latin typeface="Arial"/>
                <a:cs typeface="Arial"/>
              </a:rPr>
              <a:t>zaman  </a:t>
            </a:r>
            <a:r>
              <a:rPr sz="2700" spc="-95" dirty="0">
                <a:solidFill>
                  <a:srgbClr val="001F5F"/>
                </a:solidFill>
                <a:latin typeface="Arial"/>
                <a:cs typeface="Arial"/>
              </a:rPr>
              <a:t>ortaya</a:t>
            </a:r>
            <a:r>
              <a:rPr sz="2700" spc="-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75" dirty="0">
                <a:solidFill>
                  <a:srgbClr val="001F5F"/>
                </a:solidFill>
                <a:latin typeface="Arial"/>
                <a:cs typeface="Arial"/>
              </a:rPr>
              <a:t>çıkar.</a:t>
            </a:r>
            <a:endParaRPr sz="2700">
              <a:latin typeface="Arial"/>
              <a:cs typeface="Arial"/>
            </a:endParaRPr>
          </a:p>
          <a:p>
            <a:pPr marL="355600" marR="303530" indent="-342900">
              <a:lnSpc>
                <a:spcPts val="292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10" dirty="0">
                <a:solidFill>
                  <a:srgbClr val="974707"/>
                </a:solidFill>
                <a:latin typeface="Arial"/>
                <a:cs typeface="Arial"/>
              </a:rPr>
              <a:t>Düşünmenin </a:t>
            </a:r>
            <a:r>
              <a:rPr sz="2700" b="1" spc="-120" dirty="0">
                <a:solidFill>
                  <a:srgbClr val="974707"/>
                </a:solidFill>
                <a:latin typeface="Arial"/>
                <a:cs typeface="Arial"/>
              </a:rPr>
              <a:t>temel </a:t>
            </a:r>
            <a:r>
              <a:rPr sz="2700" b="1" spc="-220" dirty="0">
                <a:solidFill>
                  <a:srgbClr val="974707"/>
                </a:solidFill>
                <a:latin typeface="Arial"/>
                <a:cs typeface="Arial"/>
              </a:rPr>
              <a:t>unsuru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kavramlardır. </a:t>
            </a:r>
            <a:r>
              <a:rPr sz="2700" b="1" spc="-204" dirty="0">
                <a:solidFill>
                  <a:srgbClr val="974707"/>
                </a:solidFill>
                <a:latin typeface="Arial"/>
                <a:cs typeface="Arial"/>
              </a:rPr>
              <a:t>Kavramlar  </a:t>
            </a:r>
            <a:r>
              <a:rPr sz="2700" b="1" spc="-160" dirty="0">
                <a:solidFill>
                  <a:srgbClr val="974707"/>
                </a:solidFill>
                <a:latin typeface="Arial"/>
                <a:cs typeface="Arial"/>
              </a:rPr>
              <a:t>filozofun </a:t>
            </a:r>
            <a:r>
              <a:rPr sz="2700" b="1" spc="-235" dirty="0">
                <a:solidFill>
                  <a:srgbClr val="974707"/>
                </a:solidFill>
                <a:latin typeface="Arial"/>
                <a:cs typeface="Arial"/>
              </a:rPr>
              <a:t>düşüncesinde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renk </a:t>
            </a:r>
            <a:r>
              <a:rPr sz="2700" b="1" spc="-204" dirty="0">
                <a:solidFill>
                  <a:srgbClr val="974707"/>
                </a:solidFill>
                <a:latin typeface="Arial"/>
                <a:cs typeface="Arial"/>
              </a:rPr>
              <a:t>ve </a:t>
            </a:r>
            <a:r>
              <a:rPr sz="2700" b="1" spc="-195" dirty="0">
                <a:solidFill>
                  <a:srgbClr val="974707"/>
                </a:solidFill>
                <a:latin typeface="Arial"/>
                <a:cs typeface="Arial"/>
              </a:rPr>
              <a:t>biçim</a:t>
            </a:r>
            <a:r>
              <a:rPr sz="2700" b="1" spc="5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700" b="1" spc="-195" dirty="0">
                <a:solidFill>
                  <a:srgbClr val="974707"/>
                </a:solidFill>
                <a:latin typeface="Arial"/>
                <a:cs typeface="Arial"/>
              </a:rPr>
              <a:t>kazanır.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20" dirty="0">
                <a:solidFill>
                  <a:srgbClr val="001F5F"/>
                </a:solidFill>
                <a:latin typeface="Arial"/>
                <a:cs typeface="Arial"/>
              </a:rPr>
              <a:t>Filozof kavramları </a:t>
            </a:r>
            <a:r>
              <a:rPr sz="2700" spc="-15" dirty="0">
                <a:solidFill>
                  <a:srgbClr val="001F5F"/>
                </a:solidFill>
                <a:latin typeface="Arial"/>
                <a:cs typeface="Arial"/>
              </a:rPr>
              <a:t>bir </a:t>
            </a:r>
            <a:r>
              <a:rPr sz="2700" spc="-220" dirty="0">
                <a:solidFill>
                  <a:srgbClr val="001F5F"/>
                </a:solidFill>
                <a:latin typeface="Arial"/>
                <a:cs typeface="Arial"/>
              </a:rPr>
              <a:t>ağ </a:t>
            </a:r>
            <a:r>
              <a:rPr sz="2700" spc="-70" dirty="0">
                <a:solidFill>
                  <a:srgbClr val="001F5F"/>
                </a:solidFill>
                <a:latin typeface="Arial"/>
                <a:cs typeface="Arial"/>
              </a:rPr>
              <a:t>gibi </a:t>
            </a:r>
            <a:r>
              <a:rPr sz="2700" spc="-50" dirty="0">
                <a:solidFill>
                  <a:srgbClr val="001F5F"/>
                </a:solidFill>
                <a:latin typeface="Arial"/>
                <a:cs typeface="Arial"/>
              </a:rPr>
              <a:t>örer </a:t>
            </a:r>
            <a:r>
              <a:rPr sz="2700" spc="-160" dirty="0">
                <a:solidFill>
                  <a:srgbClr val="001F5F"/>
                </a:solidFill>
                <a:latin typeface="Arial"/>
                <a:cs typeface="Arial"/>
              </a:rPr>
              <a:t>ve</a:t>
            </a:r>
            <a:r>
              <a:rPr sz="2700" spc="-4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95" dirty="0">
                <a:solidFill>
                  <a:srgbClr val="001F5F"/>
                </a:solidFill>
                <a:latin typeface="Arial"/>
                <a:cs typeface="Arial"/>
              </a:rPr>
              <a:t>düşüncelerini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spc="-65" dirty="0">
                <a:solidFill>
                  <a:srgbClr val="001F5F"/>
                </a:solidFill>
                <a:latin typeface="Arial"/>
                <a:cs typeface="Arial"/>
              </a:rPr>
              <a:t>biçimlendirir.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5776" y="279272"/>
            <a:ext cx="50901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0" dirty="0"/>
              <a:t>Gerçeklik </a:t>
            </a:r>
            <a:r>
              <a:rPr spc="-315" dirty="0"/>
              <a:t>ve</a:t>
            </a:r>
            <a:r>
              <a:rPr spc="-235" dirty="0"/>
              <a:t> </a:t>
            </a:r>
            <a:r>
              <a:rPr spc="-335" dirty="0"/>
              <a:t>Doğruluk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83309"/>
            <a:ext cx="7858125" cy="52939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1123315" indent="-342900">
              <a:lnSpc>
                <a:spcPts val="346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Gerçeklik; </a:t>
            </a:r>
            <a:r>
              <a:rPr sz="3200" spc="-175" dirty="0">
                <a:latin typeface="Arial"/>
                <a:cs typeface="Arial"/>
              </a:rPr>
              <a:t>nesne, </a:t>
            </a:r>
            <a:r>
              <a:rPr sz="3200" spc="-75" dirty="0">
                <a:latin typeface="Arial"/>
                <a:cs typeface="Arial"/>
              </a:rPr>
              <a:t>durum </a:t>
            </a:r>
            <a:r>
              <a:rPr sz="3200" spc="-210" dirty="0">
                <a:latin typeface="Arial"/>
                <a:cs typeface="Arial"/>
              </a:rPr>
              <a:t>veya </a:t>
            </a:r>
            <a:r>
              <a:rPr sz="3200" spc="-110" dirty="0">
                <a:latin typeface="Arial"/>
                <a:cs typeface="Arial"/>
              </a:rPr>
              <a:t>olayların  </a:t>
            </a:r>
            <a:r>
              <a:rPr sz="3200" spc="-135" dirty="0">
                <a:latin typeface="Arial"/>
                <a:cs typeface="Arial"/>
              </a:rPr>
              <a:t>varlığını </a:t>
            </a:r>
            <a:r>
              <a:rPr sz="3200" spc="-45" dirty="0">
                <a:latin typeface="Arial"/>
                <a:cs typeface="Arial"/>
              </a:rPr>
              <a:t>belirten </a:t>
            </a:r>
            <a:r>
              <a:rPr sz="3200" spc="-10" dirty="0">
                <a:latin typeface="Arial"/>
                <a:cs typeface="Arial"/>
              </a:rPr>
              <a:t>bir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kavramdır.</a:t>
            </a:r>
            <a:endParaRPr sz="3200">
              <a:latin typeface="Arial"/>
              <a:cs typeface="Arial"/>
            </a:endParaRPr>
          </a:p>
          <a:p>
            <a:pPr marL="355600" marR="427355" indent="-342900">
              <a:lnSpc>
                <a:spcPts val="346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5" dirty="0">
                <a:latin typeface="Arial"/>
                <a:cs typeface="Arial"/>
              </a:rPr>
              <a:t>Diğer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40" dirty="0">
                <a:latin typeface="Arial"/>
                <a:cs typeface="Arial"/>
              </a:rPr>
              <a:t>deyişle </a:t>
            </a:r>
            <a:r>
              <a:rPr sz="3200" spc="-125" dirty="0">
                <a:latin typeface="Arial"/>
                <a:cs typeface="Arial"/>
              </a:rPr>
              <a:t>gerçeklik,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60" dirty="0">
                <a:latin typeface="Arial"/>
                <a:cs typeface="Arial"/>
              </a:rPr>
              <a:t>şeyin</a:t>
            </a:r>
            <a:r>
              <a:rPr sz="3200" spc="-57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varoluş  </a:t>
            </a:r>
            <a:r>
              <a:rPr sz="3200" spc="-114" dirty="0">
                <a:latin typeface="Arial"/>
                <a:cs typeface="Arial"/>
              </a:rPr>
              <a:t>tarzını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belirtir.</a:t>
            </a:r>
            <a:endParaRPr sz="3200">
              <a:latin typeface="Arial"/>
              <a:cs typeface="Arial"/>
            </a:endParaRPr>
          </a:p>
          <a:p>
            <a:pPr marL="355600" marR="294005" indent="-342900">
              <a:lnSpc>
                <a:spcPts val="346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45" dirty="0">
                <a:latin typeface="Arial"/>
                <a:cs typeface="Arial"/>
              </a:rPr>
              <a:t>Bu </a:t>
            </a:r>
            <a:r>
              <a:rPr sz="3200" spc="-145" dirty="0">
                <a:latin typeface="Arial"/>
                <a:cs typeface="Arial"/>
              </a:rPr>
              <a:t>anlamda </a:t>
            </a:r>
            <a:r>
              <a:rPr sz="3200" spc="-85" dirty="0">
                <a:latin typeface="Arial"/>
                <a:cs typeface="Arial"/>
              </a:rPr>
              <a:t>reel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95" dirty="0">
                <a:latin typeface="Arial"/>
                <a:cs typeface="Arial"/>
              </a:rPr>
              <a:t>ideal </a:t>
            </a:r>
            <a:r>
              <a:rPr sz="3200" spc="-114" dirty="0">
                <a:latin typeface="Arial"/>
                <a:cs typeface="Arial"/>
              </a:rPr>
              <a:t>olmak </a:t>
            </a:r>
            <a:r>
              <a:rPr sz="3200" spc="-175" dirty="0">
                <a:latin typeface="Arial"/>
                <a:cs typeface="Arial"/>
              </a:rPr>
              <a:t>üzere </a:t>
            </a:r>
            <a:r>
              <a:rPr sz="3200" spc="-35" dirty="0">
                <a:latin typeface="Arial"/>
                <a:cs typeface="Arial"/>
              </a:rPr>
              <a:t>iki</a:t>
            </a:r>
            <a:r>
              <a:rPr sz="3200" spc="-370" dirty="0">
                <a:latin typeface="Arial"/>
                <a:cs typeface="Arial"/>
              </a:rPr>
              <a:t> </a:t>
            </a:r>
            <a:r>
              <a:rPr sz="3200" spc="45" dirty="0">
                <a:latin typeface="Arial"/>
                <a:cs typeface="Arial"/>
              </a:rPr>
              <a:t>tür  </a:t>
            </a:r>
            <a:r>
              <a:rPr sz="3200" spc="-110" dirty="0">
                <a:latin typeface="Arial"/>
                <a:cs typeface="Arial"/>
              </a:rPr>
              <a:t>gerçeklikten </a:t>
            </a:r>
            <a:r>
              <a:rPr sz="3200" spc="-275" dirty="0">
                <a:latin typeface="Arial"/>
                <a:cs typeface="Arial"/>
              </a:rPr>
              <a:t>söz</a:t>
            </a:r>
            <a:r>
              <a:rPr sz="3200" spc="-270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edebiliriz.</a:t>
            </a:r>
            <a:endParaRPr sz="3200">
              <a:latin typeface="Arial"/>
              <a:cs typeface="Arial"/>
            </a:endParaRPr>
          </a:p>
          <a:p>
            <a:pPr marL="447040" indent="-434975">
              <a:lnSpc>
                <a:spcPts val="3650"/>
              </a:lnSpc>
              <a:spcBef>
                <a:spcPts val="325"/>
              </a:spcBef>
              <a:buChar char="•"/>
              <a:tabLst>
                <a:tab pos="447040" algn="l"/>
                <a:tab pos="447675" algn="l"/>
              </a:tabLst>
            </a:pPr>
            <a:r>
              <a:rPr sz="3200" spc="-375" dirty="0">
                <a:latin typeface="Arial"/>
                <a:cs typeface="Arial"/>
              </a:rPr>
              <a:t>Söz </a:t>
            </a:r>
            <a:r>
              <a:rPr sz="3200" spc="-90" dirty="0">
                <a:latin typeface="Arial"/>
                <a:cs typeface="Arial"/>
              </a:rPr>
              <a:t>gelimi </a:t>
            </a:r>
            <a:r>
              <a:rPr sz="3200" spc="10" dirty="0">
                <a:solidFill>
                  <a:srgbClr val="001F5F"/>
                </a:solidFill>
                <a:latin typeface="Arial"/>
                <a:cs typeface="Arial"/>
              </a:rPr>
              <a:t>“peri </a:t>
            </a:r>
            <a:r>
              <a:rPr sz="3200" spc="-155" dirty="0">
                <a:solidFill>
                  <a:srgbClr val="001F5F"/>
                </a:solidFill>
                <a:latin typeface="Arial"/>
                <a:cs typeface="Arial"/>
              </a:rPr>
              <a:t>kızı”, </a:t>
            </a:r>
            <a:r>
              <a:rPr sz="3200" spc="-170" dirty="0">
                <a:solidFill>
                  <a:srgbClr val="001F5F"/>
                </a:solidFill>
                <a:latin typeface="Arial"/>
                <a:cs typeface="Arial"/>
              </a:rPr>
              <a:t>“Anka </a:t>
            </a:r>
            <a:r>
              <a:rPr sz="3200" spc="-145" dirty="0">
                <a:solidFill>
                  <a:srgbClr val="001F5F"/>
                </a:solidFill>
                <a:latin typeface="Arial"/>
                <a:cs typeface="Arial"/>
              </a:rPr>
              <a:t>kuşu”,</a:t>
            </a:r>
            <a:r>
              <a:rPr sz="3200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spc="-85" dirty="0">
                <a:solidFill>
                  <a:srgbClr val="001F5F"/>
                </a:solidFill>
                <a:latin typeface="Arial"/>
                <a:cs typeface="Arial"/>
              </a:rPr>
              <a:t>“Keloğlan”</a:t>
            </a:r>
            <a:endParaRPr sz="3200">
              <a:latin typeface="Arial"/>
              <a:cs typeface="Arial"/>
            </a:endParaRPr>
          </a:p>
          <a:p>
            <a:pPr marL="355600" marR="254000">
              <a:lnSpc>
                <a:spcPts val="3460"/>
              </a:lnSpc>
              <a:spcBef>
                <a:spcPts val="244"/>
              </a:spcBef>
            </a:pPr>
            <a:r>
              <a:rPr sz="3200" spc="-95" dirty="0">
                <a:latin typeface="Arial"/>
                <a:cs typeface="Arial"/>
              </a:rPr>
              <a:t>somut </a:t>
            </a:r>
            <a:r>
              <a:rPr sz="3200" spc="-125" dirty="0">
                <a:latin typeface="Arial"/>
                <a:cs typeface="Arial"/>
              </a:rPr>
              <a:t>olarak </a:t>
            </a:r>
            <a:r>
              <a:rPr sz="3200" spc="-130" dirty="0">
                <a:latin typeface="Arial"/>
                <a:cs typeface="Arial"/>
              </a:rPr>
              <a:t>var </a:t>
            </a:r>
            <a:r>
              <a:rPr sz="3200" spc="-105" dirty="0">
                <a:latin typeface="Arial"/>
                <a:cs typeface="Arial"/>
              </a:rPr>
              <a:t>olan varlıkları değil</a:t>
            </a:r>
            <a:r>
              <a:rPr sz="3200" spc="-470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zihinde  </a:t>
            </a:r>
            <a:r>
              <a:rPr sz="3200" spc="-40" dirty="0">
                <a:latin typeface="Arial"/>
                <a:cs typeface="Arial"/>
              </a:rPr>
              <a:t>türetilmiş, </a:t>
            </a:r>
            <a:r>
              <a:rPr sz="3200" spc="-100" dirty="0">
                <a:solidFill>
                  <a:srgbClr val="FF0000"/>
                </a:solidFill>
                <a:latin typeface="Arial"/>
                <a:cs typeface="Arial"/>
              </a:rPr>
              <a:t>ideal varlıkları </a:t>
            </a:r>
            <a:r>
              <a:rPr sz="3200" spc="-100" dirty="0">
                <a:latin typeface="Arial"/>
                <a:cs typeface="Arial"/>
              </a:rPr>
              <a:t>ifade</a:t>
            </a:r>
            <a:r>
              <a:rPr sz="3200" spc="-41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eder.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ts val="3650"/>
              </a:lnSpc>
              <a:spcBef>
                <a:spcPts val="33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85" dirty="0">
                <a:latin typeface="Arial"/>
                <a:cs typeface="Arial"/>
              </a:rPr>
              <a:t>Oysa </a:t>
            </a:r>
            <a:r>
              <a:rPr sz="3200" spc="-125" dirty="0">
                <a:solidFill>
                  <a:srgbClr val="001F5F"/>
                </a:solidFill>
                <a:latin typeface="Arial"/>
                <a:cs typeface="Arial"/>
              </a:rPr>
              <a:t>“gökyüzü”, </a:t>
            </a:r>
            <a:r>
              <a:rPr sz="3200" spc="-85" dirty="0">
                <a:solidFill>
                  <a:srgbClr val="001F5F"/>
                </a:solidFill>
                <a:latin typeface="Arial"/>
                <a:cs typeface="Arial"/>
              </a:rPr>
              <a:t>“ay </a:t>
            </a:r>
            <a:r>
              <a:rPr sz="3200" spc="-175" dirty="0">
                <a:solidFill>
                  <a:srgbClr val="001F5F"/>
                </a:solidFill>
                <a:latin typeface="Arial"/>
                <a:cs typeface="Arial"/>
              </a:rPr>
              <a:t>ışığı”, </a:t>
            </a:r>
            <a:r>
              <a:rPr sz="3200" spc="-100" dirty="0">
                <a:solidFill>
                  <a:srgbClr val="001F5F"/>
                </a:solidFill>
                <a:latin typeface="Arial"/>
                <a:cs typeface="Arial"/>
              </a:rPr>
              <a:t>“ağaç”</a:t>
            </a:r>
            <a:r>
              <a:rPr sz="3200" spc="-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spc="-85" dirty="0">
                <a:solidFill>
                  <a:srgbClr val="FF0000"/>
                </a:solidFill>
                <a:latin typeface="Arial"/>
                <a:cs typeface="Arial"/>
              </a:rPr>
              <a:t>reel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650"/>
              </a:lnSpc>
            </a:pPr>
            <a:r>
              <a:rPr sz="3200" spc="-114" dirty="0">
                <a:solidFill>
                  <a:srgbClr val="FF0000"/>
                </a:solidFill>
                <a:latin typeface="Arial"/>
                <a:cs typeface="Arial"/>
              </a:rPr>
              <a:t>varlıklara </a:t>
            </a:r>
            <a:r>
              <a:rPr sz="3200" spc="-100" dirty="0">
                <a:latin typeface="Arial"/>
                <a:cs typeface="Arial"/>
              </a:rPr>
              <a:t>işaret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eder.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5776" y="461899"/>
            <a:ext cx="50901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20" dirty="0"/>
              <a:t>Gerçeklik </a:t>
            </a:r>
            <a:r>
              <a:rPr spc="-315" dirty="0"/>
              <a:t>ve</a:t>
            </a:r>
            <a:r>
              <a:rPr spc="-235" dirty="0"/>
              <a:t> </a:t>
            </a:r>
            <a:r>
              <a:rPr spc="-335" dirty="0"/>
              <a:t>Doğruluk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8035925" cy="431927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25" dirty="0">
                <a:latin typeface="Arial"/>
                <a:cs typeface="Arial"/>
              </a:rPr>
              <a:t>Doğruluk </a:t>
            </a:r>
            <a:r>
              <a:rPr sz="3200" spc="-65" dirty="0">
                <a:latin typeface="Arial"/>
                <a:cs typeface="Arial"/>
              </a:rPr>
              <a:t>bilginin </a:t>
            </a:r>
            <a:r>
              <a:rPr sz="3200" spc="-175" dirty="0">
                <a:latin typeface="Arial"/>
                <a:cs typeface="Arial"/>
              </a:rPr>
              <a:t>nesnesine</a:t>
            </a:r>
            <a:r>
              <a:rPr sz="3200" spc="-26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uygunluğudur.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Örneğin </a:t>
            </a:r>
            <a:r>
              <a:rPr sz="3200" spc="-110" dirty="0">
                <a:latin typeface="Arial"/>
                <a:cs typeface="Arial"/>
              </a:rPr>
              <a:t>«</a:t>
            </a:r>
            <a:r>
              <a:rPr sz="3200" spc="-110" dirty="0">
                <a:solidFill>
                  <a:srgbClr val="FF0000"/>
                </a:solidFill>
                <a:latin typeface="Arial"/>
                <a:cs typeface="Arial"/>
              </a:rPr>
              <a:t>Bütün </a:t>
            </a:r>
            <a:r>
              <a:rPr sz="3200" spc="-65" dirty="0">
                <a:solidFill>
                  <a:srgbClr val="FF0000"/>
                </a:solidFill>
                <a:latin typeface="Arial"/>
                <a:cs typeface="Arial"/>
              </a:rPr>
              <a:t>metaller </a:t>
            </a:r>
            <a:r>
              <a:rPr sz="3200" spc="-95" dirty="0">
                <a:solidFill>
                  <a:srgbClr val="FF0000"/>
                </a:solidFill>
                <a:latin typeface="Arial"/>
                <a:cs typeface="Arial"/>
              </a:rPr>
              <a:t>iletkendir</a:t>
            </a:r>
            <a:r>
              <a:rPr sz="3200" spc="-95" dirty="0">
                <a:latin typeface="Arial"/>
                <a:cs typeface="Arial"/>
              </a:rPr>
              <a:t>.»</a:t>
            </a:r>
            <a:r>
              <a:rPr sz="3200" spc="-31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önermesi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40" dirty="0">
                <a:latin typeface="Arial"/>
                <a:cs typeface="Arial"/>
              </a:rPr>
              <a:t>yanlıştır.</a:t>
            </a:r>
            <a:endParaRPr sz="3200">
              <a:latin typeface="Arial"/>
              <a:cs typeface="Arial"/>
            </a:endParaRPr>
          </a:p>
          <a:p>
            <a:pPr marL="355600" marR="101917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Örneğin « </a:t>
            </a:r>
            <a:r>
              <a:rPr sz="3200" spc="-195" dirty="0">
                <a:solidFill>
                  <a:srgbClr val="FF0000"/>
                </a:solidFill>
                <a:latin typeface="Arial"/>
                <a:cs typeface="Arial"/>
              </a:rPr>
              <a:t>Karpuz, dışı </a:t>
            </a:r>
            <a:r>
              <a:rPr sz="3200" spc="-140" dirty="0">
                <a:solidFill>
                  <a:srgbClr val="FF0000"/>
                </a:solidFill>
                <a:latin typeface="Arial"/>
                <a:cs typeface="Arial"/>
              </a:rPr>
              <a:t>yeşil </a:t>
            </a:r>
            <a:r>
              <a:rPr sz="3200" spc="-65" dirty="0">
                <a:solidFill>
                  <a:srgbClr val="FF0000"/>
                </a:solidFill>
                <a:latin typeface="Arial"/>
                <a:cs typeface="Arial"/>
              </a:rPr>
              <a:t>içi </a:t>
            </a:r>
            <a:r>
              <a:rPr sz="3200" spc="-150" dirty="0">
                <a:solidFill>
                  <a:srgbClr val="FF0000"/>
                </a:solidFill>
                <a:latin typeface="Arial"/>
                <a:cs typeface="Arial"/>
              </a:rPr>
              <a:t>kırmızı </a:t>
            </a:r>
            <a:r>
              <a:rPr sz="3200" spc="-190" dirty="0">
                <a:solidFill>
                  <a:srgbClr val="FF0000"/>
                </a:solidFill>
                <a:latin typeface="Arial"/>
                <a:cs typeface="Arial"/>
              </a:rPr>
              <a:t>ve  </a:t>
            </a:r>
            <a:r>
              <a:rPr sz="3200" spc="-125" dirty="0">
                <a:solidFill>
                  <a:srgbClr val="FF0000"/>
                </a:solidFill>
                <a:latin typeface="Arial"/>
                <a:cs typeface="Arial"/>
              </a:rPr>
              <a:t>yuvarlak </a:t>
            </a:r>
            <a:r>
              <a:rPr sz="3200" spc="-55" dirty="0">
                <a:solidFill>
                  <a:srgbClr val="FF0000"/>
                </a:solidFill>
                <a:latin typeface="Arial"/>
                <a:cs typeface="Arial"/>
              </a:rPr>
              <a:t>biçimli </a:t>
            </a:r>
            <a:r>
              <a:rPr sz="3200" spc="-15" dirty="0">
                <a:solidFill>
                  <a:srgbClr val="FF0000"/>
                </a:solidFill>
                <a:latin typeface="Arial"/>
                <a:cs typeface="Arial"/>
              </a:rPr>
              <a:t>bir </a:t>
            </a:r>
            <a:r>
              <a:rPr sz="3200" spc="-140" dirty="0">
                <a:solidFill>
                  <a:srgbClr val="FF0000"/>
                </a:solidFill>
                <a:latin typeface="Arial"/>
                <a:cs typeface="Arial"/>
              </a:rPr>
              <a:t>meyvedir</a:t>
            </a:r>
            <a:r>
              <a:rPr sz="3200" spc="-140" dirty="0">
                <a:latin typeface="Arial"/>
                <a:cs typeface="Arial"/>
              </a:rPr>
              <a:t>.»</a:t>
            </a:r>
            <a:r>
              <a:rPr sz="3200" spc="-49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önermesi  </a:t>
            </a:r>
            <a:r>
              <a:rPr sz="3200" spc="-120" dirty="0">
                <a:latin typeface="Arial"/>
                <a:cs typeface="Arial"/>
              </a:rPr>
              <a:t>doğrudur.</a:t>
            </a:r>
            <a:endParaRPr sz="3200">
              <a:latin typeface="Arial"/>
              <a:cs typeface="Arial"/>
            </a:endParaRPr>
          </a:p>
          <a:p>
            <a:pPr marL="355600" marR="142049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spc="-285" dirty="0">
                <a:latin typeface="Arial"/>
                <a:cs typeface="Arial"/>
              </a:rPr>
              <a:t>Kısacası </a:t>
            </a:r>
            <a:r>
              <a:rPr sz="3200" spc="-90" dirty="0">
                <a:latin typeface="Arial"/>
                <a:cs typeface="Arial"/>
              </a:rPr>
              <a:t>doğruluk </a:t>
            </a:r>
            <a:r>
              <a:rPr sz="3200" spc="-85" dirty="0">
                <a:latin typeface="Arial"/>
                <a:cs typeface="Arial"/>
              </a:rPr>
              <a:t>önermelerle </a:t>
            </a:r>
            <a:r>
              <a:rPr sz="3200" spc="-25" dirty="0">
                <a:latin typeface="Arial"/>
                <a:cs typeface="Arial"/>
              </a:rPr>
              <a:t>ilgili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bir  </a:t>
            </a:r>
            <a:r>
              <a:rPr sz="3200" spc="-165" dirty="0">
                <a:latin typeface="Arial"/>
                <a:cs typeface="Arial"/>
              </a:rPr>
              <a:t>kavramdır.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045" y="255473"/>
            <a:ext cx="2349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360" dirty="0"/>
              <a:t>Önerme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535940" y="1861566"/>
            <a:ext cx="8039100" cy="4220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5" dirty="0">
                <a:latin typeface="Arial"/>
                <a:cs typeface="Arial"/>
              </a:rPr>
              <a:t>Herhangi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75" dirty="0">
                <a:latin typeface="Arial"/>
                <a:cs typeface="Arial"/>
              </a:rPr>
              <a:t>durum </a:t>
            </a:r>
            <a:r>
              <a:rPr sz="3200" spc="-160" dirty="0">
                <a:latin typeface="Arial"/>
                <a:cs typeface="Arial"/>
              </a:rPr>
              <a:t>hakkında </a:t>
            </a:r>
            <a:r>
              <a:rPr sz="3200" spc="-105" dirty="0">
                <a:latin typeface="Arial"/>
                <a:cs typeface="Arial"/>
              </a:rPr>
              <a:t>doğru </a:t>
            </a:r>
            <a:r>
              <a:rPr sz="3200" spc="-210" dirty="0">
                <a:latin typeface="Arial"/>
                <a:cs typeface="Arial"/>
              </a:rPr>
              <a:t>veya  </a:t>
            </a:r>
            <a:r>
              <a:rPr sz="3200" spc="-170" dirty="0">
                <a:latin typeface="Arial"/>
                <a:cs typeface="Arial"/>
              </a:rPr>
              <a:t>yanlış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175" dirty="0">
                <a:latin typeface="Arial"/>
                <a:cs typeface="Arial"/>
              </a:rPr>
              <a:t>yargı </a:t>
            </a:r>
            <a:r>
              <a:rPr sz="3200" spc="-55" dirty="0">
                <a:latin typeface="Arial"/>
                <a:cs typeface="Arial"/>
              </a:rPr>
              <a:t>bildiren </a:t>
            </a:r>
            <a:r>
              <a:rPr sz="3200" spc="-95" dirty="0">
                <a:latin typeface="Arial"/>
                <a:cs typeface="Arial"/>
              </a:rPr>
              <a:t>ifadelere </a:t>
            </a:r>
            <a:r>
              <a:rPr sz="3200" spc="-110" dirty="0">
                <a:latin typeface="Arial"/>
                <a:cs typeface="Arial"/>
              </a:rPr>
              <a:t>önerme</a:t>
            </a:r>
            <a:r>
              <a:rPr sz="3200" spc="-47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denir.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14" dirty="0">
                <a:latin typeface="Arial"/>
                <a:cs typeface="Arial"/>
              </a:rPr>
              <a:t>Önermeler</a:t>
            </a:r>
            <a:r>
              <a:rPr sz="3200" u="heavy" spc="-114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15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bir </a:t>
            </a:r>
            <a:r>
              <a:rPr sz="3200" b="1" u="heavy" spc="-21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özne, </a:t>
            </a:r>
            <a:r>
              <a:rPr sz="3200" b="1" u="heavy" spc="-15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bir </a:t>
            </a:r>
            <a:r>
              <a:rPr sz="3200" b="1" u="heavy" spc="-21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yüklem </a:t>
            </a:r>
            <a:r>
              <a:rPr sz="3200" b="1" u="heavy" spc="-23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ve </a:t>
            </a:r>
            <a:r>
              <a:rPr sz="3200" b="1" u="heavy" spc="-150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bir</a:t>
            </a:r>
            <a:r>
              <a:rPr sz="3200" b="1" u="heavy" spc="-12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265" dirty="0">
                <a:solidFill>
                  <a:srgbClr val="974707"/>
                </a:solidFill>
                <a:uFill>
                  <a:solidFill>
                    <a:srgbClr val="974707"/>
                  </a:solidFill>
                </a:uFill>
                <a:latin typeface="Arial"/>
                <a:cs typeface="Arial"/>
              </a:rPr>
              <a:t>bağdan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50" dirty="0">
                <a:latin typeface="Arial"/>
                <a:cs typeface="Arial"/>
              </a:rPr>
              <a:t>oluşan </a:t>
            </a:r>
            <a:r>
              <a:rPr sz="3200" spc="-105" dirty="0">
                <a:latin typeface="Arial"/>
                <a:cs typeface="Arial"/>
              </a:rPr>
              <a:t>cümlelerdir.</a:t>
            </a:r>
            <a:endParaRPr sz="3200">
              <a:latin typeface="Arial"/>
              <a:cs typeface="Arial"/>
            </a:endParaRPr>
          </a:p>
          <a:p>
            <a:pPr marL="447040" indent="-434975">
              <a:lnSpc>
                <a:spcPct val="100000"/>
              </a:lnSpc>
              <a:spcBef>
                <a:spcPts val="765"/>
              </a:spcBef>
              <a:buChar char="•"/>
              <a:tabLst>
                <a:tab pos="447040" algn="l"/>
                <a:tab pos="447675" algn="l"/>
              </a:tabLst>
            </a:pPr>
            <a:r>
              <a:rPr sz="3200" spc="-140" dirty="0">
                <a:latin typeface="Arial"/>
                <a:cs typeface="Arial"/>
              </a:rPr>
              <a:t>Önermeler, </a:t>
            </a:r>
            <a:r>
              <a:rPr sz="3200" spc="-95" dirty="0">
                <a:latin typeface="Arial"/>
                <a:cs typeface="Arial"/>
              </a:rPr>
              <a:t>mantıkta </a:t>
            </a:r>
            <a:r>
              <a:rPr sz="3200" spc="-65" dirty="0">
                <a:latin typeface="Arial"/>
                <a:cs typeface="Arial"/>
              </a:rPr>
              <a:t>“akıl </a:t>
            </a:r>
            <a:r>
              <a:rPr sz="3200" spc="-20" dirty="0">
                <a:latin typeface="Arial"/>
                <a:cs typeface="Arial"/>
              </a:rPr>
              <a:t>yürütme”</a:t>
            </a:r>
            <a:r>
              <a:rPr sz="3200" spc="-350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denilen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75" dirty="0">
                <a:latin typeface="Arial"/>
                <a:cs typeface="Arial"/>
              </a:rPr>
              <a:t>yapı </a:t>
            </a:r>
            <a:r>
              <a:rPr sz="3200" spc="-105" dirty="0">
                <a:latin typeface="Arial"/>
                <a:cs typeface="Arial"/>
              </a:rPr>
              <a:t>içerisinde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200" dirty="0">
                <a:latin typeface="Arial"/>
                <a:cs typeface="Arial"/>
              </a:rPr>
              <a:t>araya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spc="-55" dirty="0">
                <a:latin typeface="Arial"/>
                <a:cs typeface="Arial"/>
              </a:rPr>
              <a:t>getirilebilir.</a:t>
            </a:r>
            <a:endParaRPr sz="3200">
              <a:latin typeface="Arial"/>
              <a:cs typeface="Arial"/>
            </a:endParaRPr>
          </a:p>
          <a:p>
            <a:pPr marL="355600" marR="86995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10" dirty="0">
                <a:latin typeface="Arial"/>
                <a:cs typeface="Arial"/>
              </a:rPr>
              <a:t>Bir </a:t>
            </a:r>
            <a:r>
              <a:rPr sz="3200" spc="-130" dirty="0">
                <a:latin typeface="Arial"/>
                <a:cs typeface="Arial"/>
              </a:rPr>
              <a:t>akıl </a:t>
            </a:r>
            <a:r>
              <a:rPr sz="3200" spc="-65" dirty="0">
                <a:latin typeface="Arial"/>
                <a:cs typeface="Arial"/>
              </a:rPr>
              <a:t>yürütme, </a:t>
            </a:r>
            <a:r>
              <a:rPr sz="3200" spc="-35" dirty="0">
                <a:latin typeface="Arial"/>
                <a:cs typeface="Arial"/>
              </a:rPr>
              <a:t>iki </a:t>
            </a:r>
            <a:r>
              <a:rPr sz="3200" spc="-220" dirty="0">
                <a:latin typeface="Arial"/>
                <a:cs typeface="Arial"/>
              </a:rPr>
              <a:t>ya </a:t>
            </a:r>
            <a:r>
              <a:rPr sz="3200" spc="-175" dirty="0">
                <a:latin typeface="Arial"/>
                <a:cs typeface="Arial"/>
              </a:rPr>
              <a:t>da daha </a:t>
            </a:r>
            <a:r>
              <a:rPr sz="3200" spc="-160" dirty="0">
                <a:latin typeface="Arial"/>
                <a:cs typeface="Arial"/>
              </a:rPr>
              <a:t>fazla</a:t>
            </a:r>
            <a:r>
              <a:rPr sz="3200" spc="-409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önermeyi  </a:t>
            </a:r>
            <a:r>
              <a:rPr sz="3200" spc="-114" dirty="0">
                <a:latin typeface="Arial"/>
                <a:cs typeface="Arial"/>
              </a:rPr>
              <a:t>içeren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85" dirty="0">
                <a:latin typeface="Arial"/>
                <a:cs typeface="Arial"/>
              </a:rPr>
              <a:t>önermeler</a:t>
            </a:r>
            <a:r>
              <a:rPr sz="3200" spc="-450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zinciridir.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1117" y="461899"/>
            <a:ext cx="192023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90" dirty="0"/>
              <a:t>Önerme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95424"/>
            <a:ext cx="3903345" cy="5231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Her </a:t>
            </a:r>
            <a:r>
              <a:rPr sz="2800" spc="-114" dirty="0">
                <a:latin typeface="Arial"/>
                <a:cs typeface="Arial"/>
              </a:rPr>
              <a:t>cümle </a:t>
            </a:r>
            <a:r>
              <a:rPr sz="2800" spc="-15" dirty="0">
                <a:latin typeface="Arial"/>
                <a:cs typeface="Arial"/>
              </a:rPr>
              <a:t>bir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önerme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spc="-100" dirty="0">
                <a:latin typeface="Arial"/>
                <a:cs typeface="Arial"/>
              </a:rPr>
              <a:t>değildir.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i="1" spc="-10" dirty="0">
                <a:solidFill>
                  <a:srgbClr val="FF0000"/>
                </a:solidFill>
                <a:latin typeface="Carlito"/>
                <a:cs typeface="Carlito"/>
              </a:rPr>
              <a:t>Soru, ünlem, </a:t>
            </a:r>
            <a:r>
              <a:rPr sz="2800" b="1" i="1" spc="-15" dirty="0">
                <a:solidFill>
                  <a:srgbClr val="FF0000"/>
                </a:solidFill>
                <a:latin typeface="Carlito"/>
                <a:cs typeface="Carlito"/>
              </a:rPr>
              <a:t>istek, </a:t>
            </a:r>
            <a:r>
              <a:rPr sz="2800" b="1" i="1" spc="-40" dirty="0">
                <a:solidFill>
                  <a:srgbClr val="FF0000"/>
                </a:solidFill>
                <a:latin typeface="Carlito"/>
                <a:cs typeface="Carlito"/>
              </a:rPr>
              <a:t>emir,  </a:t>
            </a:r>
            <a:r>
              <a:rPr sz="2800" b="1" i="1" spc="-5" dirty="0">
                <a:solidFill>
                  <a:srgbClr val="FF0000"/>
                </a:solidFill>
                <a:latin typeface="Carlito"/>
                <a:cs typeface="Carlito"/>
              </a:rPr>
              <a:t>dua ve </a:t>
            </a:r>
            <a:r>
              <a:rPr sz="2800" b="1" i="1" spc="-10" dirty="0">
                <a:solidFill>
                  <a:srgbClr val="FF0000"/>
                </a:solidFill>
                <a:latin typeface="Carlito"/>
                <a:cs typeface="Carlito"/>
              </a:rPr>
              <a:t>eksiltili cümleler </a:t>
            </a:r>
            <a:r>
              <a:rPr sz="2800" b="1" i="1" spc="-10" dirty="0">
                <a:latin typeface="Carlito"/>
                <a:cs typeface="Carlito"/>
              </a:rPr>
              <a:t> </a:t>
            </a:r>
            <a:r>
              <a:rPr sz="2800" spc="-100" dirty="0">
                <a:latin typeface="Arial"/>
                <a:cs typeface="Arial"/>
              </a:rPr>
              <a:t>önerme </a:t>
            </a:r>
            <a:r>
              <a:rPr sz="2800" spc="-110" dirty="0">
                <a:latin typeface="Arial"/>
                <a:cs typeface="Arial"/>
              </a:rPr>
              <a:t>kabul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edilmez.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solidFill>
                  <a:srgbClr val="001F5F"/>
                </a:solidFill>
                <a:latin typeface="Arial"/>
                <a:cs typeface="Arial"/>
              </a:rPr>
              <a:t>Ahmet</a:t>
            </a:r>
            <a:r>
              <a:rPr sz="2800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10" dirty="0">
                <a:solidFill>
                  <a:srgbClr val="001F5F"/>
                </a:solidFill>
                <a:latin typeface="Arial"/>
                <a:cs typeface="Arial"/>
              </a:rPr>
              <a:t>öğrencidir.</a:t>
            </a:r>
            <a:endParaRPr sz="2800">
              <a:latin typeface="Arial"/>
              <a:cs typeface="Arial"/>
            </a:endParaRPr>
          </a:p>
          <a:p>
            <a:pPr marL="335280">
              <a:lnSpc>
                <a:spcPct val="100000"/>
              </a:lnSpc>
              <a:spcBef>
                <a:spcPts val="675"/>
              </a:spcBef>
            </a:pPr>
            <a:r>
              <a:rPr sz="2800" spc="-95" dirty="0">
                <a:latin typeface="Arial"/>
                <a:cs typeface="Arial"/>
              </a:rPr>
              <a:t>(önerme)</a:t>
            </a:r>
            <a:endParaRPr sz="2800">
              <a:latin typeface="Arial"/>
              <a:cs typeface="Arial"/>
            </a:endParaRPr>
          </a:p>
          <a:p>
            <a:pPr marL="355600" marR="63627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65" dirty="0">
                <a:solidFill>
                  <a:srgbClr val="001F5F"/>
                </a:solidFill>
                <a:latin typeface="Arial"/>
                <a:cs typeface="Arial"/>
              </a:rPr>
              <a:t>Keşke </a:t>
            </a:r>
            <a:r>
              <a:rPr sz="2800" spc="-85" dirty="0">
                <a:solidFill>
                  <a:srgbClr val="001F5F"/>
                </a:solidFill>
                <a:latin typeface="Arial"/>
                <a:cs typeface="Arial"/>
              </a:rPr>
              <a:t>okul </a:t>
            </a:r>
            <a:r>
              <a:rPr sz="2800" spc="15" dirty="0">
                <a:solidFill>
                  <a:srgbClr val="001F5F"/>
                </a:solidFill>
                <a:latin typeface="Arial"/>
                <a:cs typeface="Arial"/>
              </a:rPr>
              <a:t>tatil</a:t>
            </a:r>
            <a:r>
              <a:rPr sz="2800" spc="-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40" dirty="0">
                <a:solidFill>
                  <a:srgbClr val="001F5F"/>
                </a:solidFill>
                <a:latin typeface="Arial"/>
                <a:cs typeface="Arial"/>
              </a:rPr>
              <a:t>olsa. 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(önerme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değil)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25" dirty="0">
                <a:solidFill>
                  <a:srgbClr val="001F5F"/>
                </a:solidFill>
                <a:latin typeface="Arial"/>
                <a:cs typeface="Arial"/>
              </a:rPr>
              <a:t>Saat </a:t>
            </a:r>
            <a:r>
              <a:rPr sz="2800" spc="-204" dirty="0">
                <a:solidFill>
                  <a:srgbClr val="001F5F"/>
                </a:solidFill>
                <a:latin typeface="Arial"/>
                <a:cs typeface="Arial"/>
              </a:rPr>
              <a:t>kaç</a:t>
            </a:r>
            <a:r>
              <a:rPr sz="280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110" dirty="0">
                <a:solidFill>
                  <a:srgbClr val="001F5F"/>
                </a:solidFill>
                <a:latin typeface="Arial"/>
                <a:cs typeface="Arial"/>
              </a:rPr>
              <a:t>oldu?</a:t>
            </a:r>
            <a:endParaRPr sz="2800">
              <a:latin typeface="Arial"/>
              <a:cs typeface="Arial"/>
            </a:endParaRPr>
          </a:p>
          <a:p>
            <a:pPr marL="417830">
              <a:lnSpc>
                <a:spcPct val="100000"/>
              </a:lnSpc>
              <a:spcBef>
                <a:spcPts val="675"/>
              </a:spcBef>
            </a:pPr>
            <a:r>
              <a:rPr sz="2800" spc="-100" dirty="0">
                <a:latin typeface="Arial"/>
                <a:cs typeface="Arial"/>
              </a:rPr>
              <a:t>(önerme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değil)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1484375"/>
            <a:ext cx="4572000" cy="5373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1117" y="461899"/>
            <a:ext cx="192023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90" dirty="0"/>
              <a:t>Önerme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7908925" cy="4217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90" dirty="0">
                <a:latin typeface="Arial"/>
                <a:cs typeface="Arial"/>
              </a:rPr>
              <a:t>Önermeler </a:t>
            </a:r>
            <a:r>
              <a:rPr sz="2500" spc="-85" dirty="0">
                <a:latin typeface="Arial"/>
                <a:cs typeface="Arial"/>
              </a:rPr>
              <a:t>doğru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35" dirty="0">
                <a:latin typeface="Arial"/>
                <a:cs typeface="Arial"/>
              </a:rPr>
              <a:t>yanlış </a:t>
            </a:r>
            <a:r>
              <a:rPr sz="2500" spc="-95" dirty="0">
                <a:latin typeface="Arial"/>
                <a:cs typeface="Arial"/>
              </a:rPr>
              <a:t>olmak </a:t>
            </a:r>
            <a:r>
              <a:rPr sz="2500" spc="-140" dirty="0">
                <a:latin typeface="Arial"/>
                <a:cs typeface="Arial"/>
              </a:rPr>
              <a:t>üzere </a:t>
            </a:r>
            <a:r>
              <a:rPr sz="2500" spc="-30" dirty="0">
                <a:latin typeface="Arial"/>
                <a:cs typeface="Arial"/>
              </a:rPr>
              <a:t>iki </a:t>
            </a:r>
            <a:r>
              <a:rPr sz="2500" spc="-114" dirty="0">
                <a:latin typeface="Arial"/>
                <a:cs typeface="Arial"/>
              </a:rPr>
              <a:t>değer</a:t>
            </a:r>
            <a:r>
              <a:rPr sz="2500" spc="-250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alabilir.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u="heavy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Örnekler: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70" dirty="0">
                <a:latin typeface="Arial"/>
                <a:cs typeface="Arial"/>
              </a:rPr>
              <a:t>Dünya </a:t>
            </a:r>
            <a:r>
              <a:rPr sz="2500" spc="-110" dirty="0">
                <a:latin typeface="Arial"/>
                <a:cs typeface="Arial"/>
              </a:rPr>
              <a:t>Ay’ın </a:t>
            </a:r>
            <a:r>
              <a:rPr sz="2500" spc="-125" dirty="0">
                <a:latin typeface="Arial"/>
                <a:cs typeface="Arial"/>
              </a:rPr>
              <a:t>uydusudur.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spc="-210" dirty="0">
                <a:solidFill>
                  <a:srgbClr val="FF0000"/>
                </a:solidFill>
                <a:latin typeface="Arial"/>
                <a:cs typeface="Arial"/>
              </a:rPr>
              <a:t>(Y)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85" dirty="0">
                <a:latin typeface="Arial"/>
                <a:cs typeface="Arial"/>
              </a:rPr>
              <a:t>Bir </a:t>
            </a:r>
            <a:r>
              <a:rPr sz="2500" spc="-125" dirty="0">
                <a:latin typeface="Arial"/>
                <a:cs typeface="Arial"/>
              </a:rPr>
              <a:t>gün </a:t>
            </a:r>
            <a:r>
              <a:rPr sz="2500" spc="-130" dirty="0">
                <a:latin typeface="Arial"/>
                <a:cs typeface="Arial"/>
              </a:rPr>
              <a:t>24</a:t>
            </a:r>
            <a:r>
              <a:rPr sz="2500" spc="-195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saattir</a:t>
            </a:r>
            <a:r>
              <a:rPr sz="2500" spc="-95" dirty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r>
              <a:rPr sz="2500" b="1" spc="-95" dirty="0">
                <a:solidFill>
                  <a:srgbClr val="00AF50"/>
                </a:solidFill>
                <a:latin typeface="Arial"/>
                <a:cs typeface="Arial"/>
              </a:rPr>
              <a:t>(D)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55" dirty="0">
                <a:latin typeface="Arial"/>
                <a:cs typeface="Arial"/>
              </a:rPr>
              <a:t>Sokrates </a:t>
            </a:r>
            <a:r>
              <a:rPr sz="2500" spc="-15" dirty="0">
                <a:latin typeface="Arial"/>
                <a:cs typeface="Arial"/>
              </a:rPr>
              <a:t>bir</a:t>
            </a:r>
            <a:r>
              <a:rPr sz="2500" spc="-110" dirty="0">
                <a:latin typeface="Arial"/>
                <a:cs typeface="Arial"/>
              </a:rPr>
              <a:t> </a:t>
            </a:r>
            <a:r>
              <a:rPr sz="2500" spc="-70" dirty="0">
                <a:latin typeface="Arial"/>
                <a:cs typeface="Arial"/>
              </a:rPr>
              <a:t>filozoftur.</a:t>
            </a:r>
            <a:r>
              <a:rPr sz="2500" b="1" spc="-70" dirty="0">
                <a:solidFill>
                  <a:srgbClr val="00AF50"/>
                </a:solidFill>
                <a:latin typeface="Arial"/>
                <a:cs typeface="Arial"/>
              </a:rPr>
              <a:t>(D)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00" dirty="0">
                <a:latin typeface="Arial"/>
                <a:cs typeface="Arial"/>
              </a:rPr>
              <a:t>Türkiye’nin </a:t>
            </a:r>
            <a:r>
              <a:rPr sz="2500" spc="-110" dirty="0">
                <a:latin typeface="Arial"/>
                <a:cs typeface="Arial"/>
              </a:rPr>
              <a:t>başkenti</a:t>
            </a:r>
            <a:r>
              <a:rPr sz="2500" spc="-125" dirty="0">
                <a:latin typeface="Arial"/>
                <a:cs typeface="Arial"/>
              </a:rPr>
              <a:t> </a:t>
            </a:r>
            <a:r>
              <a:rPr sz="2500" spc="-100" dirty="0">
                <a:latin typeface="Arial"/>
                <a:cs typeface="Arial"/>
              </a:rPr>
              <a:t>İstanbul’dur.</a:t>
            </a:r>
            <a:r>
              <a:rPr sz="2500" b="1" spc="-100" dirty="0">
                <a:solidFill>
                  <a:srgbClr val="00AF50"/>
                </a:solidFill>
                <a:latin typeface="Arial"/>
                <a:cs typeface="Arial"/>
              </a:rPr>
              <a:t>(D)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65" dirty="0">
                <a:latin typeface="Arial"/>
                <a:cs typeface="Arial"/>
              </a:rPr>
              <a:t>Filler; </a:t>
            </a:r>
            <a:r>
              <a:rPr sz="2500" spc="-110" dirty="0">
                <a:latin typeface="Arial"/>
                <a:cs typeface="Arial"/>
              </a:rPr>
              <a:t>küçük, </a:t>
            </a:r>
            <a:r>
              <a:rPr sz="2500" spc="-114" dirty="0">
                <a:latin typeface="Arial"/>
                <a:cs typeface="Arial"/>
              </a:rPr>
              <a:t>pembe</a:t>
            </a:r>
            <a:r>
              <a:rPr sz="2500" spc="-180" dirty="0">
                <a:latin typeface="Arial"/>
                <a:cs typeface="Arial"/>
              </a:rPr>
              <a:t> </a:t>
            </a:r>
            <a:r>
              <a:rPr sz="2500" spc="-135" dirty="0">
                <a:latin typeface="Arial"/>
                <a:cs typeface="Arial"/>
              </a:rPr>
              <a:t>hayvanlardır.</a:t>
            </a:r>
            <a:r>
              <a:rPr sz="2500" spc="-135" dirty="0">
                <a:solidFill>
                  <a:srgbClr val="FF0000"/>
                </a:solidFill>
                <a:latin typeface="Arial"/>
                <a:cs typeface="Arial"/>
              </a:rPr>
              <a:t>(Y)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marL="1083945">
              <a:lnSpc>
                <a:spcPct val="100000"/>
              </a:lnSpc>
              <a:spcBef>
                <a:spcPts val="5"/>
              </a:spcBef>
            </a:pPr>
            <a:r>
              <a:rPr sz="2500" b="1" spc="-260" dirty="0">
                <a:solidFill>
                  <a:srgbClr val="FF0000"/>
                </a:solidFill>
                <a:latin typeface="Arial"/>
                <a:cs typeface="Arial"/>
              </a:rPr>
              <a:t>NOT: </a:t>
            </a:r>
            <a:r>
              <a:rPr sz="2500" b="1" spc="-185" dirty="0">
                <a:solidFill>
                  <a:srgbClr val="FF0000"/>
                </a:solidFill>
                <a:latin typeface="Arial"/>
                <a:cs typeface="Arial"/>
              </a:rPr>
              <a:t>Yukarıdaki </a:t>
            </a:r>
            <a:r>
              <a:rPr sz="2500" b="1" spc="-160" dirty="0">
                <a:solidFill>
                  <a:srgbClr val="FF0000"/>
                </a:solidFill>
                <a:latin typeface="Arial"/>
                <a:cs typeface="Arial"/>
              </a:rPr>
              <a:t>cümlelerin </a:t>
            </a:r>
            <a:r>
              <a:rPr sz="2500" b="1" spc="-200" dirty="0">
                <a:solidFill>
                  <a:srgbClr val="FF0000"/>
                </a:solidFill>
                <a:latin typeface="Arial"/>
                <a:cs typeface="Arial"/>
              </a:rPr>
              <a:t>hepsi </a:t>
            </a:r>
            <a:r>
              <a:rPr sz="2500" b="1" spc="-120" dirty="0">
                <a:solidFill>
                  <a:srgbClr val="FF0000"/>
                </a:solidFill>
                <a:latin typeface="Arial"/>
                <a:cs typeface="Arial"/>
              </a:rPr>
              <a:t>birer</a:t>
            </a:r>
            <a:r>
              <a:rPr sz="2500" b="1" spc="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b="1" spc="-114" dirty="0">
                <a:solidFill>
                  <a:srgbClr val="FF0000"/>
                </a:solidFill>
                <a:latin typeface="Arial"/>
                <a:cs typeface="Arial"/>
              </a:rPr>
              <a:t>önermedir!!!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1940" y="5085588"/>
            <a:ext cx="966547" cy="1078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277495"/>
            <a:ext cx="209296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940" dirty="0"/>
              <a:t>G</a:t>
            </a:r>
            <a:r>
              <a:rPr sz="6600" spc="-560" dirty="0"/>
              <a:t>örüş</a:t>
            </a:r>
            <a:endParaRPr sz="6600"/>
          </a:p>
        </p:txBody>
      </p:sp>
      <p:sp>
        <p:nvSpPr>
          <p:cNvPr id="3" name="object 3"/>
          <p:cNvSpPr txBox="1"/>
          <p:nvPr/>
        </p:nvSpPr>
        <p:spPr>
          <a:xfrm>
            <a:off x="535940" y="1567637"/>
            <a:ext cx="4500245" cy="40805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300990" indent="-342900">
              <a:lnSpc>
                <a:spcPct val="9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Arial"/>
                <a:cs typeface="Arial"/>
              </a:rPr>
              <a:t>Bir </a:t>
            </a:r>
            <a:r>
              <a:rPr sz="2800" spc="-110" dirty="0">
                <a:latin typeface="Arial"/>
                <a:cs typeface="Arial"/>
              </a:rPr>
              <a:t>kimsenin herhangi </a:t>
            </a:r>
            <a:r>
              <a:rPr sz="2800" spc="-15" dirty="0">
                <a:latin typeface="Arial"/>
                <a:cs typeface="Arial"/>
              </a:rPr>
              <a:t>bir  </a:t>
            </a:r>
            <a:r>
              <a:rPr sz="2800" spc="-75" dirty="0">
                <a:latin typeface="Arial"/>
                <a:cs typeface="Arial"/>
              </a:rPr>
              <a:t>durum, </a:t>
            </a:r>
            <a:r>
              <a:rPr sz="2800" spc="-120" dirty="0">
                <a:latin typeface="Arial"/>
                <a:cs typeface="Arial"/>
              </a:rPr>
              <a:t>olay </a:t>
            </a:r>
            <a:r>
              <a:rPr sz="2800" spc="-190" dirty="0">
                <a:latin typeface="Arial"/>
                <a:cs typeface="Arial"/>
              </a:rPr>
              <a:t>veya </a:t>
            </a:r>
            <a:r>
              <a:rPr sz="2800" spc="-170" dirty="0">
                <a:latin typeface="Arial"/>
                <a:cs typeface="Arial"/>
              </a:rPr>
              <a:t>nesne </a:t>
            </a:r>
            <a:r>
              <a:rPr sz="2800" spc="-50" dirty="0">
                <a:latin typeface="Arial"/>
                <a:cs typeface="Arial"/>
              </a:rPr>
              <a:t>ile  </a:t>
            </a:r>
            <a:r>
              <a:rPr sz="2800" spc="-30" dirty="0">
                <a:latin typeface="Arial"/>
                <a:cs typeface="Arial"/>
              </a:rPr>
              <a:t>ilgili </a:t>
            </a:r>
            <a:r>
              <a:rPr sz="2800" spc="-155" dirty="0">
                <a:latin typeface="Arial"/>
                <a:cs typeface="Arial"/>
              </a:rPr>
              <a:t>henüz </a:t>
            </a:r>
            <a:r>
              <a:rPr sz="2800" spc="-125" dirty="0">
                <a:latin typeface="Arial"/>
                <a:cs typeface="Arial"/>
              </a:rPr>
              <a:t>kanıtlanmamış  yargılarıdır.</a:t>
            </a:r>
            <a:endParaRPr sz="2800">
              <a:latin typeface="Arial"/>
              <a:cs typeface="Arial"/>
            </a:endParaRPr>
          </a:p>
          <a:p>
            <a:pPr marL="355600" marR="278765" indent="-342900">
              <a:lnSpc>
                <a:spcPct val="9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5" dirty="0">
                <a:latin typeface="Arial"/>
                <a:cs typeface="Arial"/>
              </a:rPr>
              <a:t>Felsefi </a:t>
            </a:r>
            <a:r>
              <a:rPr sz="2800" spc="-130" dirty="0">
                <a:latin typeface="Arial"/>
                <a:cs typeface="Arial"/>
              </a:rPr>
              <a:t>anlamda </a:t>
            </a:r>
            <a:r>
              <a:rPr sz="2800" spc="-70" dirty="0">
                <a:latin typeface="Arial"/>
                <a:cs typeface="Arial"/>
              </a:rPr>
              <a:t>filozofların  </a:t>
            </a:r>
            <a:r>
              <a:rPr sz="2800" spc="-110" dirty="0">
                <a:latin typeface="Arial"/>
                <a:cs typeface="Arial"/>
              </a:rPr>
              <a:t>kendi </a:t>
            </a:r>
            <a:r>
              <a:rPr sz="2800" spc="-80" dirty="0">
                <a:latin typeface="Arial"/>
                <a:cs typeface="Arial"/>
              </a:rPr>
              <a:t>felsefi </a:t>
            </a:r>
            <a:r>
              <a:rPr sz="2800" spc="-110" dirty="0">
                <a:latin typeface="Arial"/>
                <a:cs typeface="Arial"/>
              </a:rPr>
              <a:t>sistemi  </a:t>
            </a:r>
            <a:r>
              <a:rPr sz="2800" spc="-95" dirty="0">
                <a:latin typeface="Arial"/>
                <a:cs typeface="Arial"/>
              </a:rPr>
              <a:t>içerisinde </a:t>
            </a:r>
            <a:r>
              <a:rPr sz="2800" spc="-60" dirty="0">
                <a:latin typeface="Arial"/>
                <a:cs typeface="Arial"/>
              </a:rPr>
              <a:t>dile </a:t>
            </a:r>
            <a:r>
              <a:rPr sz="2800" spc="-80" dirty="0">
                <a:latin typeface="Arial"/>
                <a:cs typeface="Arial"/>
              </a:rPr>
              <a:t>getirmiş  </a:t>
            </a:r>
            <a:r>
              <a:rPr sz="2800" spc="-100" dirty="0">
                <a:latin typeface="Arial"/>
                <a:cs typeface="Arial"/>
              </a:rPr>
              <a:t>olduğu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düşünceleridir.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3195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10" dirty="0">
                <a:solidFill>
                  <a:srgbClr val="FF0000"/>
                </a:solidFill>
                <a:latin typeface="Arial"/>
                <a:cs typeface="Arial"/>
              </a:rPr>
              <a:t>Filozofun </a:t>
            </a:r>
            <a:r>
              <a:rPr sz="2800" b="1" spc="-204" dirty="0">
                <a:solidFill>
                  <a:srgbClr val="FF0000"/>
                </a:solidFill>
                <a:latin typeface="Arial"/>
                <a:cs typeface="Arial"/>
              </a:rPr>
              <a:t>görüşleri</a:t>
            </a:r>
            <a:r>
              <a:rPr sz="2800" b="1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40" dirty="0">
                <a:solidFill>
                  <a:srgbClr val="FF0000"/>
                </a:solidFill>
                <a:latin typeface="Arial"/>
                <a:cs typeface="Arial"/>
              </a:rPr>
              <a:t>kapsayıcı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195"/>
              </a:lnSpc>
            </a:pPr>
            <a:r>
              <a:rPr sz="2800" b="1" spc="-210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2800" b="1" spc="-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65" dirty="0">
                <a:solidFill>
                  <a:srgbClr val="FF0000"/>
                </a:solidFill>
                <a:latin typeface="Arial"/>
                <a:cs typeface="Arial"/>
              </a:rPr>
              <a:t>sistematiktir.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48071" y="1557527"/>
            <a:ext cx="3995927" cy="4680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2966" y="2794"/>
            <a:ext cx="321564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775" dirty="0"/>
              <a:t>A</a:t>
            </a:r>
            <a:r>
              <a:rPr sz="6600" spc="-290" dirty="0"/>
              <a:t>r</a:t>
            </a:r>
            <a:r>
              <a:rPr sz="6600" spc="-565" dirty="0"/>
              <a:t>güman</a:t>
            </a:r>
            <a:endParaRPr sz="6600"/>
          </a:p>
        </p:txBody>
      </p:sp>
      <p:sp>
        <p:nvSpPr>
          <p:cNvPr id="3" name="object 3"/>
          <p:cNvSpPr txBox="1"/>
          <p:nvPr/>
        </p:nvSpPr>
        <p:spPr>
          <a:xfrm>
            <a:off x="535940" y="979423"/>
            <a:ext cx="7998459" cy="52387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53720" indent="-342900">
              <a:lnSpc>
                <a:spcPct val="8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04" dirty="0">
                <a:latin typeface="Arial"/>
                <a:cs typeface="Arial"/>
              </a:rPr>
              <a:t>Thomas </a:t>
            </a:r>
            <a:r>
              <a:rPr sz="3000" spc="-195" dirty="0">
                <a:latin typeface="Arial"/>
                <a:cs typeface="Arial"/>
              </a:rPr>
              <a:t>Kuhn’a </a:t>
            </a:r>
            <a:r>
              <a:rPr sz="3000" spc="-140" dirty="0">
                <a:latin typeface="Arial"/>
                <a:cs typeface="Arial"/>
              </a:rPr>
              <a:t>göre </a:t>
            </a:r>
            <a:r>
              <a:rPr sz="3000" spc="-145" dirty="0">
                <a:latin typeface="Arial"/>
                <a:cs typeface="Arial"/>
              </a:rPr>
              <a:t>argüman </a:t>
            </a:r>
            <a:r>
              <a:rPr sz="3000" spc="-120" dirty="0">
                <a:latin typeface="Arial"/>
                <a:cs typeface="Arial"/>
              </a:rPr>
              <a:t>insanların  </a:t>
            </a:r>
            <a:r>
              <a:rPr sz="3000" spc="-150" dirty="0">
                <a:latin typeface="Arial"/>
                <a:cs typeface="Arial"/>
              </a:rPr>
              <a:t>yaşamlarında muhakeme </a:t>
            </a:r>
            <a:r>
              <a:rPr sz="3000" spc="-75" dirty="0">
                <a:latin typeface="Arial"/>
                <a:cs typeface="Arial"/>
              </a:rPr>
              <a:t>etmelerinde </a:t>
            </a:r>
            <a:r>
              <a:rPr sz="3000" spc="-175" dirty="0">
                <a:latin typeface="Arial"/>
                <a:cs typeface="Arial"/>
              </a:rPr>
              <a:t>ve  </a:t>
            </a:r>
            <a:r>
              <a:rPr sz="3000" spc="-105" dirty="0">
                <a:latin typeface="Arial"/>
                <a:cs typeface="Arial"/>
              </a:rPr>
              <a:t>düşüncelerini </a:t>
            </a:r>
            <a:r>
              <a:rPr sz="3000" spc="-60" dirty="0">
                <a:latin typeface="Arial"/>
                <a:cs typeface="Arial"/>
              </a:rPr>
              <a:t>belirtmede </a:t>
            </a:r>
            <a:r>
              <a:rPr sz="3000" spc="-105" dirty="0">
                <a:latin typeface="Arial"/>
                <a:cs typeface="Arial"/>
              </a:rPr>
              <a:t>kullanılan </a:t>
            </a:r>
            <a:r>
              <a:rPr sz="3000" spc="-135" dirty="0">
                <a:latin typeface="Arial"/>
                <a:cs typeface="Arial"/>
              </a:rPr>
              <a:t>en</a:t>
            </a:r>
            <a:r>
              <a:rPr sz="3000" spc="-340" dirty="0">
                <a:latin typeface="Arial"/>
                <a:cs typeface="Arial"/>
              </a:rPr>
              <a:t> </a:t>
            </a:r>
            <a:r>
              <a:rPr sz="3000" spc="-75" dirty="0">
                <a:latin typeface="Arial"/>
                <a:cs typeface="Arial"/>
              </a:rPr>
              <a:t>önemli  </a:t>
            </a:r>
            <a:r>
              <a:rPr sz="3000" spc="-114" dirty="0">
                <a:latin typeface="Arial"/>
                <a:cs typeface="Arial"/>
              </a:rPr>
              <a:t>yoldur.</a:t>
            </a:r>
            <a:endParaRPr sz="3000">
              <a:latin typeface="Arial"/>
              <a:cs typeface="Arial"/>
            </a:endParaRPr>
          </a:p>
          <a:p>
            <a:pPr marL="355600" marR="349885" indent="-342900">
              <a:lnSpc>
                <a:spcPct val="8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60" dirty="0">
                <a:latin typeface="Arial"/>
                <a:cs typeface="Arial"/>
              </a:rPr>
              <a:t>Stephen </a:t>
            </a:r>
            <a:r>
              <a:rPr sz="3000" spc="-150" dirty="0">
                <a:latin typeface="Arial"/>
                <a:cs typeface="Arial"/>
              </a:rPr>
              <a:t>Toulmin’e </a:t>
            </a:r>
            <a:r>
              <a:rPr sz="3000" spc="-140" dirty="0">
                <a:latin typeface="Arial"/>
                <a:cs typeface="Arial"/>
              </a:rPr>
              <a:t>göre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10" dirty="0">
                <a:latin typeface="Arial"/>
                <a:cs typeface="Arial"/>
              </a:rPr>
              <a:t>iddiayı</a:t>
            </a:r>
            <a:r>
              <a:rPr sz="3000" spc="-315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desteklemek  </a:t>
            </a:r>
            <a:r>
              <a:rPr sz="3000" spc="-70" dirty="0">
                <a:latin typeface="Arial"/>
                <a:cs typeface="Arial"/>
              </a:rPr>
              <a:t>için </a:t>
            </a:r>
            <a:r>
              <a:rPr sz="3000" spc="-125" dirty="0">
                <a:latin typeface="Arial"/>
                <a:cs typeface="Arial"/>
              </a:rPr>
              <a:t>öne </a:t>
            </a:r>
            <a:r>
              <a:rPr sz="3000" spc="-105" dirty="0">
                <a:latin typeface="Arial"/>
                <a:cs typeface="Arial"/>
              </a:rPr>
              <a:t>sürülen </a:t>
            </a:r>
            <a:r>
              <a:rPr sz="3000" spc="-120" dirty="0">
                <a:latin typeface="Arial"/>
                <a:cs typeface="Arial"/>
              </a:rPr>
              <a:t>haklı </a:t>
            </a:r>
            <a:r>
              <a:rPr sz="3000" spc="-145" dirty="0">
                <a:latin typeface="Arial"/>
                <a:cs typeface="Arial"/>
              </a:rPr>
              <a:t>gerekçelere </a:t>
            </a:r>
            <a:r>
              <a:rPr sz="3000" spc="-65" dirty="0">
                <a:latin typeface="Arial"/>
                <a:cs typeface="Arial"/>
              </a:rPr>
              <a:t>“</a:t>
            </a:r>
            <a:r>
              <a:rPr sz="3000" spc="-65" dirty="0">
                <a:solidFill>
                  <a:srgbClr val="FF0000"/>
                </a:solidFill>
                <a:latin typeface="Arial"/>
                <a:cs typeface="Arial"/>
              </a:rPr>
              <a:t>argüman” </a:t>
            </a:r>
            <a:r>
              <a:rPr sz="3000" spc="-6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 marL="355600" marR="300355" indent="-342900">
              <a:lnSpc>
                <a:spcPts val="288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90" dirty="0">
                <a:latin typeface="Arial"/>
                <a:cs typeface="Arial"/>
              </a:rPr>
              <a:t>İddiaları </a:t>
            </a:r>
            <a:r>
              <a:rPr sz="3000" spc="-135" dirty="0">
                <a:latin typeface="Arial"/>
                <a:cs typeface="Arial"/>
              </a:rPr>
              <a:t>dayandıkları </a:t>
            </a:r>
            <a:r>
              <a:rPr sz="3000" spc="-60" dirty="0">
                <a:latin typeface="Arial"/>
                <a:cs typeface="Arial"/>
              </a:rPr>
              <a:t>veriler </a:t>
            </a:r>
            <a:r>
              <a:rPr sz="3000" spc="-50" dirty="0">
                <a:latin typeface="Arial"/>
                <a:cs typeface="Arial"/>
              </a:rPr>
              <a:t>ile </a:t>
            </a:r>
            <a:r>
              <a:rPr sz="3000" spc="-75" dirty="0">
                <a:latin typeface="Arial"/>
                <a:cs typeface="Arial"/>
              </a:rPr>
              <a:t>ilişkilendirme</a:t>
            </a:r>
            <a:r>
              <a:rPr sz="3000" spc="-400" dirty="0">
                <a:latin typeface="Arial"/>
                <a:cs typeface="Arial"/>
              </a:rPr>
              <a:t> </a:t>
            </a:r>
            <a:r>
              <a:rPr sz="3000" spc="-175" dirty="0">
                <a:latin typeface="Arial"/>
                <a:cs typeface="Arial"/>
              </a:rPr>
              <a:t>ve  </a:t>
            </a:r>
            <a:r>
              <a:rPr sz="3000" spc="-145" dirty="0">
                <a:latin typeface="Arial"/>
                <a:cs typeface="Arial"/>
              </a:rPr>
              <a:t>uygun </a:t>
            </a:r>
            <a:r>
              <a:rPr sz="3000" spc="-120" dirty="0">
                <a:latin typeface="Arial"/>
                <a:cs typeface="Arial"/>
              </a:rPr>
              <a:t>gerekçeleri </a:t>
            </a:r>
            <a:r>
              <a:rPr sz="3000" spc="-125" dirty="0">
                <a:latin typeface="Arial"/>
                <a:cs typeface="Arial"/>
              </a:rPr>
              <a:t>yapılandırma </a:t>
            </a:r>
            <a:r>
              <a:rPr sz="3000" spc="-135" dirty="0">
                <a:latin typeface="Arial"/>
                <a:cs typeface="Arial"/>
              </a:rPr>
              <a:t>sürecine </a:t>
            </a:r>
            <a:r>
              <a:rPr sz="3000" spc="-165" dirty="0">
                <a:latin typeface="Arial"/>
                <a:cs typeface="Arial"/>
              </a:rPr>
              <a:t>ise </a:t>
            </a:r>
            <a:r>
              <a:rPr sz="3000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spc="-95" dirty="0">
                <a:solidFill>
                  <a:srgbClr val="FF0000"/>
                </a:solidFill>
                <a:latin typeface="Arial"/>
                <a:cs typeface="Arial"/>
              </a:rPr>
              <a:t>“argümantasyon”</a:t>
            </a:r>
            <a:r>
              <a:rPr sz="3000" spc="-1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150">
              <a:latin typeface="Arial"/>
              <a:cs typeface="Arial"/>
            </a:endParaRPr>
          </a:p>
          <a:p>
            <a:pPr marL="1299210">
              <a:lnSpc>
                <a:spcPts val="3240"/>
              </a:lnSpc>
            </a:pPr>
            <a:r>
              <a:rPr sz="3000" b="1" i="1" spc="-15" dirty="0">
                <a:solidFill>
                  <a:srgbClr val="622422"/>
                </a:solidFill>
                <a:latin typeface="Carlito"/>
                <a:cs typeface="Carlito"/>
              </a:rPr>
              <a:t>Filozoflar </a:t>
            </a:r>
            <a:r>
              <a:rPr sz="3000" b="1" i="1" dirty="0">
                <a:solidFill>
                  <a:srgbClr val="622422"/>
                </a:solidFill>
                <a:latin typeface="Carlito"/>
                <a:cs typeface="Carlito"/>
              </a:rPr>
              <a:t>akıl </a:t>
            </a:r>
            <a:r>
              <a:rPr sz="3000" b="1" i="1" spc="-5" dirty="0">
                <a:solidFill>
                  <a:srgbClr val="622422"/>
                </a:solidFill>
                <a:latin typeface="Carlito"/>
                <a:cs typeface="Carlito"/>
              </a:rPr>
              <a:t>yürütme ve </a:t>
            </a:r>
            <a:r>
              <a:rPr sz="3000" b="1" i="1" dirty="0">
                <a:solidFill>
                  <a:srgbClr val="622422"/>
                </a:solidFill>
                <a:latin typeface="Carlito"/>
                <a:cs typeface="Carlito"/>
              </a:rPr>
              <a:t>argüman</a:t>
            </a:r>
            <a:r>
              <a:rPr sz="3000" b="1" i="1" spc="5" dirty="0">
                <a:solidFill>
                  <a:srgbClr val="622422"/>
                </a:solidFill>
                <a:latin typeface="Carlito"/>
                <a:cs typeface="Carlito"/>
              </a:rPr>
              <a:t> </a:t>
            </a:r>
            <a:r>
              <a:rPr sz="3000" b="1" i="1" spc="-5" dirty="0">
                <a:solidFill>
                  <a:srgbClr val="622422"/>
                </a:solidFill>
                <a:latin typeface="Carlito"/>
                <a:cs typeface="Carlito"/>
              </a:rPr>
              <a:t>yolunu</a:t>
            </a:r>
            <a:endParaRPr sz="3000">
              <a:latin typeface="Carlito"/>
              <a:cs typeface="Carlito"/>
            </a:endParaRPr>
          </a:p>
          <a:p>
            <a:pPr marL="12700">
              <a:lnSpc>
                <a:spcPts val="3240"/>
              </a:lnSpc>
            </a:pPr>
            <a:r>
              <a:rPr sz="3000" b="1" i="1" spc="-10" dirty="0">
                <a:solidFill>
                  <a:srgbClr val="622422"/>
                </a:solidFill>
                <a:latin typeface="Carlito"/>
                <a:cs typeface="Carlito"/>
              </a:rPr>
              <a:t>izleyerek </a:t>
            </a:r>
            <a:r>
              <a:rPr sz="3000" b="1" i="1" spc="-5" dirty="0">
                <a:solidFill>
                  <a:srgbClr val="622422"/>
                </a:solidFill>
                <a:latin typeface="Carlito"/>
                <a:cs typeface="Carlito"/>
              </a:rPr>
              <a:t>görüşlerini </a:t>
            </a:r>
            <a:r>
              <a:rPr sz="3000" b="1" i="1" spc="-10" dirty="0">
                <a:solidFill>
                  <a:srgbClr val="622422"/>
                </a:solidFill>
                <a:latin typeface="Carlito"/>
                <a:cs typeface="Carlito"/>
              </a:rPr>
              <a:t>oluştururlar</a:t>
            </a:r>
            <a:r>
              <a:rPr sz="3000" spc="-10" dirty="0">
                <a:solidFill>
                  <a:srgbClr val="622422"/>
                </a:solidFill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5904" y="4943855"/>
            <a:ext cx="1080515" cy="954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5294" y="461899"/>
            <a:ext cx="21526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75" dirty="0"/>
              <a:t>Argüman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8069580" cy="504698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65" dirty="0">
                <a:latin typeface="Arial"/>
                <a:cs typeface="Arial"/>
              </a:rPr>
              <a:t>Felsefede </a:t>
            </a:r>
            <a:r>
              <a:rPr sz="2700" spc="-125" dirty="0">
                <a:latin typeface="Arial"/>
                <a:cs typeface="Arial"/>
              </a:rPr>
              <a:t>argüman, </a:t>
            </a:r>
            <a:r>
              <a:rPr sz="2700" spc="-60" dirty="0">
                <a:latin typeface="Arial"/>
                <a:cs typeface="Arial"/>
              </a:rPr>
              <a:t>filozofun </a:t>
            </a:r>
            <a:r>
              <a:rPr sz="2700" spc="-120" dirty="0">
                <a:latin typeface="Arial"/>
                <a:cs typeface="Arial"/>
              </a:rPr>
              <a:t>görüşünü </a:t>
            </a:r>
            <a:r>
              <a:rPr sz="2700" spc="-65" dirty="0">
                <a:latin typeface="Arial"/>
                <a:cs typeface="Arial"/>
              </a:rPr>
              <a:t>temellendirmek  için </a:t>
            </a:r>
            <a:r>
              <a:rPr sz="2700" spc="-114" dirty="0">
                <a:latin typeface="Arial"/>
                <a:cs typeface="Arial"/>
              </a:rPr>
              <a:t>kullanmış </a:t>
            </a:r>
            <a:r>
              <a:rPr sz="2700" spc="-95" dirty="0">
                <a:latin typeface="Arial"/>
                <a:cs typeface="Arial"/>
              </a:rPr>
              <a:t>olduğu</a:t>
            </a:r>
            <a:r>
              <a:rPr sz="2700" spc="-250" dirty="0">
                <a:latin typeface="Arial"/>
                <a:cs typeface="Arial"/>
              </a:rPr>
              <a:t> </a:t>
            </a:r>
            <a:r>
              <a:rPr sz="2700" spc="-100" dirty="0">
                <a:latin typeface="Arial"/>
                <a:cs typeface="Arial"/>
              </a:rPr>
              <a:t>kanıtlardır.</a:t>
            </a:r>
            <a:endParaRPr sz="2700">
              <a:latin typeface="Arial"/>
              <a:cs typeface="Arial"/>
            </a:endParaRPr>
          </a:p>
          <a:p>
            <a:pPr marL="355600" marR="621030" indent="-342900">
              <a:lnSpc>
                <a:spcPct val="8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10" dirty="0">
                <a:latin typeface="Arial"/>
                <a:cs typeface="Arial"/>
              </a:rPr>
              <a:t>Argümanlar </a:t>
            </a:r>
            <a:r>
              <a:rPr sz="2700" spc="-114" dirty="0">
                <a:latin typeface="Arial"/>
                <a:cs typeface="Arial"/>
              </a:rPr>
              <a:t>akıl </a:t>
            </a:r>
            <a:r>
              <a:rPr sz="2700" spc="-50" dirty="0">
                <a:latin typeface="Arial"/>
                <a:cs typeface="Arial"/>
              </a:rPr>
              <a:t>yürütme </a:t>
            </a:r>
            <a:r>
              <a:rPr sz="2700" spc="-65" dirty="0">
                <a:latin typeface="Arial"/>
                <a:cs typeface="Arial"/>
              </a:rPr>
              <a:t>ilkelerine </a:t>
            </a:r>
            <a:r>
              <a:rPr sz="2700" spc="-130" dirty="0">
                <a:latin typeface="Arial"/>
                <a:cs typeface="Arial"/>
              </a:rPr>
              <a:t>uygun </a:t>
            </a:r>
            <a:r>
              <a:rPr sz="2700" spc="-80" dirty="0">
                <a:latin typeface="Arial"/>
                <a:cs typeface="Arial"/>
              </a:rPr>
              <a:t>olmalı</a:t>
            </a:r>
            <a:r>
              <a:rPr sz="2700" spc="-390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ve  </a:t>
            </a:r>
            <a:r>
              <a:rPr sz="2700" spc="-105" dirty="0">
                <a:latin typeface="Arial"/>
                <a:cs typeface="Arial"/>
              </a:rPr>
              <a:t>kendi </a:t>
            </a:r>
            <a:r>
              <a:rPr sz="2700" spc="-85" dirty="0">
                <a:latin typeface="Arial"/>
                <a:cs typeface="Arial"/>
              </a:rPr>
              <a:t>içinde </a:t>
            </a:r>
            <a:r>
              <a:rPr sz="2700" spc="-35" dirty="0">
                <a:latin typeface="Arial"/>
                <a:cs typeface="Arial"/>
              </a:rPr>
              <a:t>tutarlılık</a:t>
            </a:r>
            <a:r>
              <a:rPr sz="2700" spc="-229" dirty="0">
                <a:latin typeface="Arial"/>
                <a:cs typeface="Arial"/>
              </a:rPr>
              <a:t> </a:t>
            </a:r>
            <a:r>
              <a:rPr sz="2700" spc="-95" dirty="0">
                <a:latin typeface="Arial"/>
                <a:cs typeface="Arial"/>
              </a:rPr>
              <a:t>göstermelidir.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40" dirty="0">
                <a:solidFill>
                  <a:srgbClr val="622422"/>
                </a:solidFill>
                <a:latin typeface="Arial"/>
                <a:cs typeface="Arial"/>
              </a:rPr>
              <a:t>Analitik </a:t>
            </a:r>
            <a:r>
              <a:rPr sz="2700" b="1" spc="-180" dirty="0">
                <a:solidFill>
                  <a:srgbClr val="622422"/>
                </a:solidFill>
                <a:latin typeface="Arial"/>
                <a:cs typeface="Arial"/>
              </a:rPr>
              <a:t>argümanlar: </a:t>
            </a: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120" dirty="0">
                <a:latin typeface="Arial"/>
                <a:cs typeface="Arial"/>
              </a:rPr>
              <a:t>argümanlarda</a:t>
            </a:r>
            <a:r>
              <a:rPr sz="2700" spc="-45" dirty="0">
                <a:latin typeface="Arial"/>
                <a:cs typeface="Arial"/>
              </a:rPr>
              <a:t> </a:t>
            </a:r>
            <a:r>
              <a:rPr sz="2700" spc="-75" dirty="0">
                <a:latin typeface="Arial"/>
                <a:cs typeface="Arial"/>
              </a:rPr>
              <a:t>tümdengelim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175" dirty="0">
                <a:latin typeface="Arial"/>
                <a:cs typeface="Arial"/>
              </a:rPr>
              <a:t>veya </a:t>
            </a:r>
            <a:r>
              <a:rPr sz="2700" spc="-85" dirty="0">
                <a:latin typeface="Arial"/>
                <a:cs typeface="Arial"/>
              </a:rPr>
              <a:t>tümevarım </a:t>
            </a:r>
            <a:r>
              <a:rPr sz="2700" spc="-95" dirty="0">
                <a:latin typeface="Arial"/>
                <a:cs typeface="Arial"/>
              </a:rPr>
              <a:t>yoluyla </a:t>
            </a:r>
            <a:r>
              <a:rPr sz="2700" spc="-170" dirty="0">
                <a:latin typeface="Arial"/>
                <a:cs typeface="Arial"/>
              </a:rPr>
              <a:t>sonuca</a:t>
            </a:r>
            <a:r>
              <a:rPr sz="2700" spc="-285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ulaşılır.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75" dirty="0">
                <a:solidFill>
                  <a:srgbClr val="006FC0"/>
                </a:solidFill>
                <a:latin typeface="Arial"/>
                <a:cs typeface="Arial"/>
              </a:rPr>
              <a:t>Retorik </a:t>
            </a:r>
            <a:r>
              <a:rPr sz="2700" b="1" spc="-180" dirty="0">
                <a:solidFill>
                  <a:srgbClr val="006FC0"/>
                </a:solidFill>
                <a:latin typeface="Arial"/>
                <a:cs typeface="Arial"/>
              </a:rPr>
              <a:t>argümanlar: </a:t>
            </a: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105" dirty="0">
                <a:latin typeface="Arial"/>
                <a:cs typeface="Arial"/>
              </a:rPr>
              <a:t>argümanlar </a:t>
            </a:r>
            <a:r>
              <a:rPr sz="2700" spc="-145" dirty="0">
                <a:latin typeface="Arial"/>
                <a:cs typeface="Arial"/>
              </a:rPr>
              <a:t>ise </a:t>
            </a:r>
            <a:r>
              <a:rPr sz="2700" spc="-70" dirty="0">
                <a:latin typeface="Arial"/>
                <a:cs typeface="Arial"/>
              </a:rPr>
              <a:t>iddia</a:t>
            </a:r>
            <a:r>
              <a:rPr sz="2700" spc="-65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ve</a:t>
            </a:r>
            <a:endParaRPr sz="2700">
              <a:latin typeface="Arial"/>
              <a:cs typeface="Arial"/>
            </a:endParaRPr>
          </a:p>
          <a:p>
            <a:pPr marL="355600" marR="408940">
              <a:lnSpc>
                <a:spcPct val="80000"/>
              </a:lnSpc>
              <a:spcBef>
                <a:spcPts val="325"/>
              </a:spcBef>
            </a:pPr>
            <a:r>
              <a:rPr sz="2700" spc="-100" dirty="0">
                <a:latin typeface="Arial"/>
                <a:cs typeface="Arial"/>
              </a:rPr>
              <a:t>gerekçelendirmelerden </a:t>
            </a:r>
            <a:r>
              <a:rPr sz="2700" spc="-125" dirty="0">
                <a:latin typeface="Arial"/>
                <a:cs typeface="Arial"/>
              </a:rPr>
              <a:t>oluşur. </a:t>
            </a:r>
            <a:r>
              <a:rPr sz="2700" spc="-110" dirty="0">
                <a:latin typeface="Arial"/>
                <a:cs typeface="Arial"/>
              </a:rPr>
              <a:t>İnandırıcı </a:t>
            </a:r>
            <a:r>
              <a:rPr sz="2700" spc="-155" dirty="0">
                <a:latin typeface="Arial"/>
                <a:cs typeface="Arial"/>
              </a:rPr>
              <a:t>ve</a:t>
            </a:r>
            <a:r>
              <a:rPr sz="2700" spc="-330" dirty="0">
                <a:latin typeface="Arial"/>
                <a:cs typeface="Arial"/>
              </a:rPr>
              <a:t> </a:t>
            </a:r>
            <a:r>
              <a:rPr sz="2700" spc="-60" dirty="0">
                <a:latin typeface="Arial"/>
                <a:cs typeface="Arial"/>
              </a:rPr>
              <a:t>etkileyici  </a:t>
            </a:r>
            <a:r>
              <a:rPr sz="2700" spc="-130" dirty="0">
                <a:latin typeface="Arial"/>
                <a:cs typeface="Arial"/>
              </a:rPr>
              <a:t>konuşmalardır. </a:t>
            </a:r>
            <a:r>
              <a:rPr sz="2700" spc="-85" dirty="0">
                <a:latin typeface="Arial"/>
                <a:cs typeface="Arial"/>
              </a:rPr>
              <a:t>Dinleyiciyi </a:t>
            </a:r>
            <a:r>
              <a:rPr sz="2700" spc="-100" dirty="0">
                <a:latin typeface="Arial"/>
                <a:cs typeface="Arial"/>
              </a:rPr>
              <a:t>ikna </a:t>
            </a:r>
            <a:r>
              <a:rPr sz="2700" spc="-80" dirty="0">
                <a:latin typeface="Arial"/>
                <a:cs typeface="Arial"/>
              </a:rPr>
              <a:t>etmek </a:t>
            </a:r>
            <a:r>
              <a:rPr sz="2700" spc="-65" dirty="0">
                <a:latin typeface="Arial"/>
                <a:cs typeface="Arial"/>
              </a:rPr>
              <a:t>için</a:t>
            </a:r>
            <a:r>
              <a:rPr sz="2700" spc="-36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birçok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700" spc="-60" dirty="0">
                <a:latin typeface="Arial"/>
                <a:cs typeface="Arial"/>
              </a:rPr>
              <a:t>teknikle </a:t>
            </a:r>
            <a:r>
              <a:rPr sz="2700" spc="-25" dirty="0">
                <a:latin typeface="Arial"/>
                <a:cs typeface="Arial"/>
              </a:rPr>
              <a:t>birlikte</a:t>
            </a:r>
            <a:r>
              <a:rPr sz="2700" spc="-225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sunulmaktadır.</a:t>
            </a:r>
            <a:endParaRPr sz="2700">
              <a:latin typeface="Arial"/>
              <a:cs typeface="Arial"/>
            </a:endParaRPr>
          </a:p>
          <a:p>
            <a:pPr marL="355600" marR="11747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50" dirty="0">
                <a:solidFill>
                  <a:srgbClr val="974707"/>
                </a:solidFill>
                <a:latin typeface="Arial"/>
                <a:cs typeface="Arial"/>
              </a:rPr>
              <a:t>Diyalektik </a:t>
            </a:r>
            <a:r>
              <a:rPr sz="2700" b="1" spc="-180" dirty="0">
                <a:solidFill>
                  <a:srgbClr val="974707"/>
                </a:solidFill>
                <a:latin typeface="Arial"/>
                <a:cs typeface="Arial"/>
              </a:rPr>
              <a:t>argümanlar: </a:t>
            </a:r>
            <a:r>
              <a:rPr sz="2700" spc="-90" dirty="0">
                <a:latin typeface="Arial"/>
                <a:cs typeface="Arial"/>
              </a:rPr>
              <a:t>Diyalektik </a:t>
            </a:r>
            <a:r>
              <a:rPr sz="2700" spc="-125" dirty="0">
                <a:latin typeface="Arial"/>
                <a:cs typeface="Arial"/>
              </a:rPr>
              <a:t>argümanlar, </a:t>
            </a:r>
            <a:r>
              <a:rPr sz="2700" spc="-120" dirty="0">
                <a:latin typeface="Arial"/>
                <a:cs typeface="Arial"/>
              </a:rPr>
              <a:t>karşılıklı  </a:t>
            </a:r>
            <a:r>
              <a:rPr sz="2700" spc="-95" dirty="0">
                <a:latin typeface="Arial"/>
                <a:cs typeface="Arial"/>
              </a:rPr>
              <a:t>tartışmada </a:t>
            </a:r>
            <a:r>
              <a:rPr sz="2700" spc="-100" dirty="0">
                <a:latin typeface="Arial"/>
                <a:cs typeface="Arial"/>
              </a:rPr>
              <a:t>kullanılır. </a:t>
            </a:r>
            <a:r>
              <a:rPr sz="2700" spc="-165" dirty="0">
                <a:latin typeface="Arial"/>
                <a:cs typeface="Arial"/>
              </a:rPr>
              <a:t>Tartışma sırasında </a:t>
            </a:r>
            <a:r>
              <a:rPr sz="2700" spc="-70" dirty="0">
                <a:latin typeface="Arial"/>
                <a:cs typeface="Arial"/>
              </a:rPr>
              <a:t>her </a:t>
            </a:r>
            <a:r>
              <a:rPr sz="2700" spc="-80" dirty="0">
                <a:latin typeface="Arial"/>
                <a:cs typeface="Arial"/>
              </a:rPr>
              <a:t>birey </a:t>
            </a:r>
            <a:r>
              <a:rPr sz="2700" spc="-105" dirty="0">
                <a:latin typeface="Arial"/>
                <a:cs typeface="Arial"/>
              </a:rPr>
              <a:t>kendi  </a:t>
            </a:r>
            <a:r>
              <a:rPr sz="2700" spc="-120" dirty="0">
                <a:latin typeface="Arial"/>
                <a:cs typeface="Arial"/>
              </a:rPr>
              <a:t>görüşünü </a:t>
            </a:r>
            <a:r>
              <a:rPr sz="2700" spc="-110" dirty="0">
                <a:latin typeface="Arial"/>
                <a:cs typeface="Arial"/>
              </a:rPr>
              <a:t>gerekçelendirmek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130" dirty="0">
                <a:latin typeface="Arial"/>
                <a:cs typeface="Arial"/>
              </a:rPr>
              <a:t>karşısındakinin  </a:t>
            </a:r>
            <a:r>
              <a:rPr sz="2700" spc="-120" dirty="0">
                <a:latin typeface="Arial"/>
                <a:cs typeface="Arial"/>
              </a:rPr>
              <a:t>görüşünü </a:t>
            </a:r>
            <a:r>
              <a:rPr sz="2700" spc="-75" dirty="0">
                <a:latin typeface="Arial"/>
                <a:cs typeface="Arial"/>
              </a:rPr>
              <a:t>çürütmek </a:t>
            </a:r>
            <a:r>
              <a:rPr sz="2700" spc="-65" dirty="0">
                <a:latin typeface="Arial"/>
                <a:cs typeface="Arial"/>
              </a:rPr>
              <a:t>için </a:t>
            </a:r>
            <a:r>
              <a:rPr sz="2700" spc="-75" dirty="0">
                <a:latin typeface="Arial"/>
                <a:cs typeface="Arial"/>
              </a:rPr>
              <a:t>kanıtlar</a:t>
            </a:r>
            <a:r>
              <a:rPr sz="2700" spc="-315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kullanır.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098" y="272288"/>
            <a:ext cx="79768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5" dirty="0"/>
              <a:t>Tümdengelim, </a:t>
            </a:r>
            <a:r>
              <a:rPr spc="-305" dirty="0"/>
              <a:t>Tümevarım,</a:t>
            </a:r>
            <a:r>
              <a:rPr spc="-265" dirty="0"/>
              <a:t> </a:t>
            </a:r>
            <a:r>
              <a:rPr spc="-270" dirty="0"/>
              <a:t>Anoloji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5661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098" y="461899"/>
            <a:ext cx="79775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25" dirty="0"/>
              <a:t>Tümdengelim, </a:t>
            </a:r>
            <a:r>
              <a:rPr spc="-305" dirty="0"/>
              <a:t>Tümevarım,</a:t>
            </a:r>
            <a:r>
              <a:rPr spc="-254" dirty="0"/>
              <a:t> </a:t>
            </a:r>
            <a:r>
              <a:rPr spc="-270" dirty="0"/>
              <a:t>Anoloji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412746"/>
            <a:ext cx="9143999" cy="544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098" y="461899"/>
            <a:ext cx="79775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25" dirty="0"/>
              <a:t>Tümdengelim, </a:t>
            </a:r>
            <a:r>
              <a:rPr spc="-305" dirty="0"/>
              <a:t>Tümevarım,</a:t>
            </a:r>
            <a:r>
              <a:rPr spc="-254" dirty="0"/>
              <a:t> </a:t>
            </a:r>
            <a:r>
              <a:rPr spc="-270" dirty="0"/>
              <a:t>Anoloji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0509"/>
            <a:ext cx="3673475" cy="422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81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60" dirty="0">
                <a:solidFill>
                  <a:srgbClr val="FF0000"/>
                </a:solidFill>
                <a:latin typeface="Arial"/>
                <a:cs typeface="Arial"/>
              </a:rPr>
              <a:t>Anoloji</a:t>
            </a:r>
            <a:r>
              <a:rPr sz="2600" spc="-60" dirty="0">
                <a:latin typeface="Arial"/>
                <a:cs typeface="Arial"/>
              </a:rPr>
              <a:t>, </a:t>
            </a:r>
            <a:r>
              <a:rPr sz="2600" spc="-30" dirty="0">
                <a:latin typeface="Arial"/>
                <a:cs typeface="Arial"/>
              </a:rPr>
              <a:t>iki </a:t>
            </a:r>
            <a:r>
              <a:rPr sz="2600" spc="-195" dirty="0">
                <a:latin typeface="Arial"/>
                <a:cs typeface="Arial"/>
              </a:rPr>
              <a:t>şey</a:t>
            </a:r>
            <a:r>
              <a:rPr sz="2600" spc="-355" dirty="0">
                <a:latin typeface="Arial"/>
                <a:cs typeface="Arial"/>
              </a:rPr>
              <a:t> </a:t>
            </a:r>
            <a:r>
              <a:rPr sz="2600" spc="-150" dirty="0">
                <a:latin typeface="Arial"/>
                <a:cs typeface="Arial"/>
              </a:rPr>
              <a:t>arasında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500"/>
              </a:lnSpc>
            </a:pPr>
            <a:r>
              <a:rPr sz="2600" spc="-75" dirty="0">
                <a:latin typeface="Arial"/>
                <a:cs typeface="Arial"/>
              </a:rPr>
              <a:t>kurulan </a:t>
            </a:r>
            <a:r>
              <a:rPr sz="2600" spc="-85" dirty="0">
                <a:latin typeface="Arial"/>
                <a:cs typeface="Arial"/>
              </a:rPr>
              <a:t>basit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bir</a:t>
            </a:r>
            <a:endParaRPr sz="26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spcBef>
                <a:spcPts val="310"/>
              </a:spcBef>
            </a:pPr>
            <a:r>
              <a:rPr sz="2600" spc="-80" dirty="0">
                <a:latin typeface="Arial"/>
                <a:cs typeface="Arial"/>
              </a:rPr>
              <a:t>benzerlikten </a:t>
            </a:r>
            <a:r>
              <a:rPr sz="2600" spc="-110" dirty="0">
                <a:latin typeface="Arial"/>
                <a:cs typeface="Arial"/>
              </a:rPr>
              <a:t>yola</a:t>
            </a:r>
            <a:r>
              <a:rPr sz="2600" spc="-240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çıkarak  </a:t>
            </a:r>
            <a:r>
              <a:rPr sz="2600" spc="-170" dirty="0">
                <a:latin typeface="Arial"/>
                <a:cs typeface="Arial"/>
              </a:rPr>
              <a:t>bağ </a:t>
            </a:r>
            <a:r>
              <a:rPr sz="2600" spc="-100" dirty="0">
                <a:latin typeface="Arial"/>
                <a:cs typeface="Arial"/>
              </a:rPr>
              <a:t>kurma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işlemidir.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Arial"/>
              <a:cs typeface="Arial"/>
            </a:endParaRPr>
          </a:p>
          <a:p>
            <a:pPr marL="355600" marR="155575" indent="-342900">
              <a:lnSpc>
                <a:spcPct val="8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80" dirty="0">
                <a:latin typeface="Arial"/>
                <a:cs typeface="Arial"/>
              </a:rPr>
              <a:t>Birinde </a:t>
            </a:r>
            <a:r>
              <a:rPr sz="2600" spc="-135" dirty="0">
                <a:latin typeface="Arial"/>
                <a:cs typeface="Arial"/>
              </a:rPr>
              <a:t>gerçekleşen </a:t>
            </a:r>
            <a:r>
              <a:rPr sz="2600" spc="-10" dirty="0">
                <a:latin typeface="Arial"/>
                <a:cs typeface="Arial"/>
              </a:rPr>
              <a:t>bir  </a:t>
            </a:r>
            <a:r>
              <a:rPr sz="2600" spc="-65" dirty="0">
                <a:latin typeface="Arial"/>
                <a:cs typeface="Arial"/>
              </a:rPr>
              <a:t>durumun </a:t>
            </a:r>
            <a:r>
              <a:rPr sz="2600" spc="-120" dirty="0">
                <a:latin typeface="Arial"/>
                <a:cs typeface="Arial"/>
              </a:rPr>
              <a:t>ona </a:t>
            </a:r>
            <a:r>
              <a:rPr sz="2600" spc="-125" dirty="0">
                <a:latin typeface="Arial"/>
                <a:cs typeface="Arial"/>
              </a:rPr>
              <a:t>benzer  </a:t>
            </a:r>
            <a:r>
              <a:rPr sz="2600" spc="-85" dirty="0">
                <a:latin typeface="Arial"/>
                <a:cs typeface="Arial"/>
              </a:rPr>
              <a:t>diğer diğer durumda</a:t>
            </a:r>
            <a:r>
              <a:rPr sz="2600" spc="-305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da  </a:t>
            </a:r>
            <a:r>
              <a:rPr sz="2600" spc="-125" dirty="0">
                <a:latin typeface="Arial"/>
                <a:cs typeface="Arial"/>
              </a:rPr>
              <a:t>gerçekleşeceğinin </a:t>
            </a:r>
            <a:r>
              <a:rPr sz="2600" spc="-110" dirty="0">
                <a:latin typeface="Arial"/>
                <a:cs typeface="Arial"/>
              </a:rPr>
              <a:t>var  </a:t>
            </a:r>
            <a:r>
              <a:rPr sz="2600" spc="-150" dirty="0">
                <a:latin typeface="Arial"/>
                <a:cs typeface="Arial"/>
              </a:rPr>
              <a:t>sayılmasıdır.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105" dirty="0">
                <a:solidFill>
                  <a:srgbClr val="FF0000"/>
                </a:solidFill>
                <a:latin typeface="Arial"/>
                <a:cs typeface="Arial"/>
              </a:rPr>
              <a:t>Örnek:</a:t>
            </a:r>
            <a:r>
              <a:rPr sz="2600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spc="-240" dirty="0">
                <a:solidFill>
                  <a:srgbClr val="FF0000"/>
                </a:solidFill>
                <a:latin typeface="Arial"/>
                <a:cs typeface="Arial"/>
              </a:rPr>
              <a:t>????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629154"/>
            <a:ext cx="4495799" cy="5228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4545" y="461899"/>
            <a:ext cx="49942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85" dirty="0"/>
              <a:t>Tutarlılık-Çelişik</a:t>
            </a:r>
            <a:r>
              <a:rPr spc="-305" dirty="0"/>
              <a:t> </a:t>
            </a:r>
            <a:r>
              <a:rPr spc="-270" dirty="0"/>
              <a:t>olma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22857"/>
            <a:ext cx="5090160" cy="489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273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spc="-105" dirty="0">
                <a:solidFill>
                  <a:srgbClr val="FF0000"/>
                </a:solidFill>
                <a:latin typeface="Arial"/>
                <a:cs typeface="Arial"/>
              </a:rPr>
              <a:t>Tutarlılık</a:t>
            </a:r>
            <a:r>
              <a:rPr sz="2800" spc="-105" dirty="0">
                <a:latin typeface="Arial"/>
                <a:cs typeface="Arial"/>
              </a:rPr>
              <a:t>, </a:t>
            </a:r>
            <a:r>
              <a:rPr sz="2800" spc="-20" dirty="0">
                <a:latin typeface="Arial"/>
                <a:cs typeface="Arial"/>
              </a:rPr>
              <a:t>bir </a:t>
            </a:r>
            <a:r>
              <a:rPr sz="2800" spc="-85" dirty="0">
                <a:latin typeface="Arial"/>
                <a:cs typeface="Arial"/>
              </a:rPr>
              <a:t>felsefi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sistemin,  </a:t>
            </a:r>
            <a:r>
              <a:rPr sz="2800" spc="-85" dirty="0">
                <a:latin typeface="Arial"/>
                <a:cs typeface="Arial"/>
              </a:rPr>
              <a:t>felsefi </a:t>
            </a:r>
            <a:r>
              <a:rPr sz="2800" spc="-114" dirty="0">
                <a:latin typeface="Arial"/>
                <a:cs typeface="Arial"/>
              </a:rPr>
              <a:t>argümanların </a:t>
            </a:r>
            <a:r>
              <a:rPr sz="2800" spc="-110" dirty="0">
                <a:latin typeface="Arial"/>
                <a:cs typeface="Arial"/>
              </a:rPr>
              <a:t>kendi </a:t>
            </a:r>
            <a:r>
              <a:rPr sz="2800" spc="-100" dirty="0">
                <a:latin typeface="Arial"/>
                <a:cs typeface="Arial"/>
              </a:rPr>
              <a:t>iç  </a:t>
            </a:r>
            <a:r>
              <a:rPr sz="2800" spc="-105" dirty="0">
                <a:latin typeface="Arial"/>
                <a:cs typeface="Arial"/>
              </a:rPr>
              <a:t>uyumunu </a:t>
            </a:r>
            <a:r>
              <a:rPr sz="2800" spc="-90" dirty="0">
                <a:latin typeface="Arial"/>
                <a:cs typeface="Arial"/>
              </a:rPr>
              <a:t>ifade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eder.</a:t>
            </a:r>
            <a:endParaRPr sz="2800">
              <a:latin typeface="Arial"/>
              <a:cs typeface="Arial"/>
            </a:endParaRPr>
          </a:p>
          <a:p>
            <a:pPr marL="355600" marR="51371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60" dirty="0">
                <a:solidFill>
                  <a:srgbClr val="FF0000"/>
                </a:solidFill>
                <a:latin typeface="Arial"/>
                <a:cs typeface="Arial"/>
              </a:rPr>
              <a:t>Çelişik 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olma </a:t>
            </a:r>
            <a:r>
              <a:rPr sz="2800" spc="-155" dirty="0">
                <a:latin typeface="Arial"/>
                <a:cs typeface="Arial"/>
              </a:rPr>
              <a:t>ise </a:t>
            </a:r>
            <a:r>
              <a:rPr sz="2800" spc="-110" dirty="0">
                <a:latin typeface="Arial"/>
                <a:cs typeface="Arial"/>
              </a:rPr>
              <a:t>sistemin </a:t>
            </a:r>
            <a:r>
              <a:rPr sz="2800" spc="-190" dirty="0">
                <a:latin typeface="Arial"/>
                <a:cs typeface="Arial"/>
              </a:rPr>
              <a:t>veya  </a:t>
            </a:r>
            <a:r>
              <a:rPr sz="2800" spc="-85" dirty="0">
                <a:latin typeface="Arial"/>
                <a:cs typeface="Arial"/>
              </a:rPr>
              <a:t>felsefi </a:t>
            </a:r>
            <a:r>
              <a:rPr sz="2800" spc="-114" dirty="0">
                <a:latin typeface="Arial"/>
                <a:cs typeface="Arial"/>
              </a:rPr>
              <a:t>argümanların </a:t>
            </a:r>
            <a:r>
              <a:rPr sz="2800" spc="-100" dirty="0">
                <a:latin typeface="Arial"/>
                <a:cs typeface="Arial"/>
              </a:rPr>
              <a:t>iç  uyumlarının </a:t>
            </a:r>
            <a:r>
              <a:rPr sz="2800" spc="-150" dirty="0">
                <a:latin typeface="Arial"/>
                <a:cs typeface="Arial"/>
              </a:rPr>
              <a:t>bozulması, </a:t>
            </a:r>
            <a:r>
              <a:rPr sz="2800" spc="-110" dirty="0">
                <a:latin typeface="Arial"/>
                <a:cs typeface="Arial"/>
              </a:rPr>
              <a:t>kendi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spc="-145" dirty="0">
                <a:latin typeface="Arial"/>
                <a:cs typeface="Arial"/>
              </a:rPr>
              <a:t>arasındaki </a:t>
            </a:r>
            <a:r>
              <a:rPr sz="2800" spc="-100" dirty="0">
                <a:latin typeface="Arial"/>
                <a:cs typeface="Arial"/>
              </a:rPr>
              <a:t>tutarsızlık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durumudur.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5" dirty="0">
                <a:latin typeface="Arial"/>
                <a:cs typeface="Arial"/>
              </a:rPr>
              <a:t>Örneğin, </a:t>
            </a:r>
            <a:r>
              <a:rPr sz="2800" spc="-155" dirty="0">
                <a:latin typeface="Arial"/>
                <a:cs typeface="Arial"/>
              </a:rPr>
              <a:t>“</a:t>
            </a:r>
            <a:r>
              <a:rPr sz="2800" b="1" spc="-155" dirty="0">
                <a:solidFill>
                  <a:srgbClr val="006FC0"/>
                </a:solidFill>
                <a:latin typeface="Arial"/>
                <a:cs typeface="Arial"/>
              </a:rPr>
              <a:t>Bazı</a:t>
            </a:r>
            <a:r>
              <a:rPr sz="28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800" b="1" spc="-190" dirty="0">
                <a:solidFill>
                  <a:srgbClr val="006FC0"/>
                </a:solidFill>
                <a:latin typeface="Arial"/>
                <a:cs typeface="Arial"/>
              </a:rPr>
              <a:t>insanlar</a:t>
            </a:r>
            <a:endParaRPr sz="2800">
              <a:latin typeface="Arial"/>
              <a:cs typeface="Arial"/>
            </a:endParaRPr>
          </a:p>
          <a:p>
            <a:pPr marL="355600" marR="509905">
              <a:lnSpc>
                <a:spcPct val="100000"/>
              </a:lnSpc>
              <a:spcBef>
                <a:spcPts val="5"/>
              </a:spcBef>
            </a:pPr>
            <a:r>
              <a:rPr sz="2800" b="1" spc="-225" dirty="0">
                <a:solidFill>
                  <a:srgbClr val="006FC0"/>
                </a:solidFill>
                <a:latin typeface="Arial"/>
                <a:cs typeface="Arial"/>
              </a:rPr>
              <a:t>öğrencidir.” </a:t>
            </a:r>
            <a:r>
              <a:rPr sz="2800" spc="-114" dirty="0">
                <a:latin typeface="Arial"/>
                <a:cs typeface="Arial"/>
              </a:rPr>
              <a:t>önermesi </a:t>
            </a:r>
            <a:r>
              <a:rPr sz="2800" spc="-130" dirty="0">
                <a:latin typeface="Arial"/>
                <a:cs typeface="Arial"/>
              </a:rPr>
              <a:t>“</a:t>
            </a:r>
            <a:r>
              <a:rPr sz="2800" b="1" spc="-130" dirty="0">
                <a:solidFill>
                  <a:srgbClr val="006FC0"/>
                </a:solidFill>
                <a:latin typeface="Arial"/>
                <a:cs typeface="Arial"/>
              </a:rPr>
              <a:t>Hiçbir  </a:t>
            </a:r>
            <a:r>
              <a:rPr sz="2800" b="1" spc="-229" dirty="0">
                <a:solidFill>
                  <a:srgbClr val="006FC0"/>
                </a:solidFill>
                <a:latin typeface="Arial"/>
                <a:cs typeface="Arial"/>
              </a:rPr>
              <a:t>insan öğrenci </a:t>
            </a:r>
            <a:r>
              <a:rPr sz="2800" b="1" spc="-204" dirty="0">
                <a:solidFill>
                  <a:srgbClr val="006FC0"/>
                </a:solidFill>
                <a:latin typeface="Arial"/>
                <a:cs typeface="Arial"/>
              </a:rPr>
              <a:t>değildir.”  </a:t>
            </a:r>
            <a:r>
              <a:rPr sz="2800" spc="-110" dirty="0">
                <a:latin typeface="Arial"/>
                <a:cs typeface="Arial"/>
              </a:rPr>
              <a:t>önermesiyle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çelişiktir.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52871" y="1557526"/>
            <a:ext cx="3657600" cy="5300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1541" y="461899"/>
            <a:ext cx="58166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40" dirty="0"/>
              <a:t>Felsefede</a:t>
            </a:r>
            <a:r>
              <a:rPr spc="-305" dirty="0"/>
              <a:t> </a:t>
            </a:r>
            <a:r>
              <a:rPr spc="-290" dirty="0"/>
              <a:t>Temellendirme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0509"/>
            <a:ext cx="3811270" cy="4069079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205740" indent="-342900">
              <a:lnSpc>
                <a:spcPct val="800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05" dirty="0">
                <a:solidFill>
                  <a:srgbClr val="FF0000"/>
                </a:solidFill>
                <a:latin typeface="Arial"/>
                <a:cs typeface="Arial"/>
              </a:rPr>
              <a:t>Temellendirme, </a:t>
            </a:r>
            <a:r>
              <a:rPr sz="2600" spc="-15" dirty="0">
                <a:latin typeface="Arial"/>
                <a:cs typeface="Arial"/>
              </a:rPr>
              <a:t>bir  </a:t>
            </a:r>
            <a:r>
              <a:rPr sz="2600" spc="-114" dirty="0">
                <a:latin typeface="Arial"/>
                <a:cs typeface="Arial"/>
              </a:rPr>
              <a:t>düşünceyi, </a:t>
            </a:r>
            <a:r>
              <a:rPr sz="2600" spc="-65" dirty="0">
                <a:latin typeface="Arial"/>
                <a:cs typeface="Arial"/>
              </a:rPr>
              <a:t>iddia </a:t>
            </a:r>
            <a:r>
              <a:rPr sz="2600" spc="-170" dirty="0">
                <a:latin typeface="Arial"/>
                <a:cs typeface="Arial"/>
              </a:rPr>
              <a:t>veya  </a:t>
            </a:r>
            <a:r>
              <a:rPr sz="2600" spc="-70" dirty="0">
                <a:latin typeface="Arial"/>
                <a:cs typeface="Arial"/>
              </a:rPr>
              <a:t>felsefi </a:t>
            </a:r>
            <a:r>
              <a:rPr sz="2600" spc="-135" dirty="0">
                <a:latin typeface="Arial"/>
                <a:cs typeface="Arial"/>
              </a:rPr>
              <a:t>yargıyı </a:t>
            </a:r>
            <a:r>
              <a:rPr sz="2600" spc="-155" dirty="0">
                <a:latin typeface="Arial"/>
                <a:cs typeface="Arial"/>
              </a:rPr>
              <a:t>gerekçe</a:t>
            </a:r>
            <a:r>
              <a:rPr sz="2600" spc="-350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ve  dayanak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göstererek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495"/>
              </a:lnSpc>
            </a:pPr>
            <a:r>
              <a:rPr sz="2600" spc="-140" dirty="0">
                <a:latin typeface="Arial"/>
                <a:cs typeface="Arial"/>
              </a:rPr>
              <a:t>açıklama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yöntemidir.</a:t>
            </a:r>
            <a:endParaRPr sz="2600">
              <a:latin typeface="Arial"/>
              <a:cs typeface="Arial"/>
            </a:endParaRPr>
          </a:p>
          <a:p>
            <a:pPr marL="355600" marR="5080" indent="-342900">
              <a:lnSpc>
                <a:spcPts val="2500"/>
              </a:lnSpc>
              <a:spcBef>
                <a:spcPts val="60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35" dirty="0">
                <a:latin typeface="Arial"/>
                <a:cs typeface="Arial"/>
              </a:rPr>
              <a:t>Felsefi </a:t>
            </a:r>
            <a:r>
              <a:rPr sz="2600" spc="-125" dirty="0">
                <a:latin typeface="Arial"/>
                <a:cs typeface="Arial"/>
              </a:rPr>
              <a:t>yargının</a:t>
            </a:r>
            <a:r>
              <a:rPr sz="2600" spc="-22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doğruluğu  </a:t>
            </a:r>
            <a:r>
              <a:rPr sz="2600" spc="-55" dirty="0">
                <a:latin typeface="Arial"/>
                <a:cs typeface="Arial"/>
              </a:rPr>
              <a:t>temellendirme </a:t>
            </a:r>
            <a:r>
              <a:rPr sz="2600" spc="-90" dirty="0">
                <a:latin typeface="Arial"/>
                <a:cs typeface="Arial"/>
              </a:rPr>
              <a:t>yoluyla  ortaya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konulur.</a:t>
            </a:r>
            <a:endParaRPr sz="2600">
              <a:latin typeface="Arial"/>
              <a:cs typeface="Arial"/>
            </a:endParaRPr>
          </a:p>
          <a:p>
            <a:pPr marL="355600" marR="447675" indent="-342900">
              <a:lnSpc>
                <a:spcPct val="80000"/>
              </a:lnSpc>
              <a:spcBef>
                <a:spcPts val="64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30" dirty="0">
                <a:latin typeface="Arial"/>
                <a:cs typeface="Arial"/>
              </a:rPr>
              <a:t>Bunun </a:t>
            </a:r>
            <a:r>
              <a:rPr sz="2600" spc="-60" dirty="0">
                <a:latin typeface="Arial"/>
                <a:cs typeface="Arial"/>
              </a:rPr>
              <a:t>için </a:t>
            </a:r>
            <a:r>
              <a:rPr sz="2600" spc="-140" dirty="0">
                <a:latin typeface="Arial"/>
                <a:cs typeface="Arial"/>
              </a:rPr>
              <a:t>düşünce</a:t>
            </a:r>
            <a:r>
              <a:rPr sz="2600" spc="-330" dirty="0">
                <a:latin typeface="Arial"/>
                <a:cs typeface="Arial"/>
              </a:rPr>
              <a:t> </a:t>
            </a:r>
            <a:r>
              <a:rPr sz="2600" spc="-150" dirty="0">
                <a:latin typeface="Arial"/>
                <a:cs typeface="Arial"/>
              </a:rPr>
              <a:t>ve  </a:t>
            </a:r>
            <a:r>
              <a:rPr sz="2600" spc="-110" dirty="0">
                <a:latin typeface="Arial"/>
                <a:cs typeface="Arial"/>
              </a:rPr>
              <a:t>kavramlar </a:t>
            </a:r>
            <a:r>
              <a:rPr sz="2600" spc="-150" dirty="0">
                <a:latin typeface="Arial"/>
                <a:cs typeface="Arial"/>
              </a:rPr>
              <a:t>arasında  </a:t>
            </a:r>
            <a:r>
              <a:rPr sz="2600" spc="-85" dirty="0">
                <a:latin typeface="Arial"/>
                <a:cs typeface="Arial"/>
              </a:rPr>
              <a:t>bağlantılar </a:t>
            </a:r>
            <a:r>
              <a:rPr sz="2600" spc="-110" dirty="0">
                <a:latin typeface="Arial"/>
                <a:cs typeface="Arial"/>
              </a:rPr>
              <a:t>kurulmaya  </a:t>
            </a:r>
            <a:r>
              <a:rPr sz="2600" spc="-135" dirty="0">
                <a:latin typeface="Arial"/>
                <a:cs typeface="Arial"/>
              </a:rPr>
              <a:t>çalışılır.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54455">
              <a:lnSpc>
                <a:spcPct val="100000"/>
              </a:lnSpc>
              <a:spcBef>
                <a:spcPts val="105"/>
              </a:spcBef>
            </a:pPr>
            <a:r>
              <a:rPr b="0" spc="-645" dirty="0">
                <a:latin typeface="Times New Roman"/>
                <a:cs typeface="Times New Roman"/>
              </a:rPr>
              <a:t> </a:t>
            </a:r>
            <a:r>
              <a:rPr spc="-175" dirty="0"/>
              <a:t>Dur </a:t>
            </a:r>
            <a:r>
              <a:rPr spc="-190" dirty="0"/>
              <a:t>ve</a:t>
            </a:r>
            <a:r>
              <a:rPr spc="-135" dirty="0"/>
              <a:t> </a:t>
            </a:r>
            <a:r>
              <a:rPr spc="-225" dirty="0"/>
              <a:t>düşün: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/>
          </a:p>
          <a:p>
            <a:pPr marL="355600" indent="-343535">
              <a:lnSpc>
                <a:spcPts val="281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u="none" spc="-210" dirty="0">
                <a:solidFill>
                  <a:srgbClr val="974707"/>
                </a:solidFill>
              </a:rPr>
              <a:t>Günlük</a:t>
            </a:r>
            <a:r>
              <a:rPr u="none" spc="-114" dirty="0">
                <a:solidFill>
                  <a:srgbClr val="974707"/>
                </a:solidFill>
              </a:rPr>
              <a:t> </a:t>
            </a:r>
            <a:r>
              <a:rPr u="none" spc="-145" dirty="0">
                <a:solidFill>
                  <a:srgbClr val="974707"/>
                </a:solidFill>
              </a:rPr>
              <a:t>hayatta</a:t>
            </a:r>
          </a:p>
          <a:p>
            <a:pPr marL="355600" marR="5080">
              <a:lnSpc>
                <a:spcPts val="2500"/>
              </a:lnSpc>
              <a:spcBef>
                <a:spcPts val="290"/>
              </a:spcBef>
            </a:pPr>
            <a:r>
              <a:rPr u="none" spc="-190" dirty="0">
                <a:solidFill>
                  <a:srgbClr val="974707"/>
                </a:solidFill>
              </a:rPr>
              <a:t>konuşmalarınızda </a:t>
            </a:r>
            <a:r>
              <a:rPr u="none" spc="-180" dirty="0">
                <a:solidFill>
                  <a:srgbClr val="974707"/>
                </a:solidFill>
              </a:rPr>
              <a:t>kendi  </a:t>
            </a:r>
            <a:r>
              <a:rPr u="none" spc="-185" dirty="0">
                <a:solidFill>
                  <a:srgbClr val="974707"/>
                </a:solidFill>
              </a:rPr>
              <a:t>düşüncelerinizi  </a:t>
            </a:r>
            <a:r>
              <a:rPr u="none" spc="-215" dirty="0">
                <a:solidFill>
                  <a:srgbClr val="974707"/>
                </a:solidFill>
              </a:rPr>
              <a:t>savunurken</a:t>
            </a:r>
            <a:r>
              <a:rPr u="none" spc="-125" dirty="0">
                <a:solidFill>
                  <a:srgbClr val="974707"/>
                </a:solidFill>
              </a:rPr>
              <a:t> </a:t>
            </a:r>
            <a:r>
              <a:rPr u="none" spc="-145" dirty="0">
                <a:solidFill>
                  <a:srgbClr val="974707"/>
                </a:solidFill>
              </a:rPr>
              <a:t>kanıtlama</a:t>
            </a:r>
          </a:p>
          <a:p>
            <a:pPr marL="355600">
              <a:lnSpc>
                <a:spcPts val="2200"/>
              </a:lnSpc>
            </a:pPr>
            <a:r>
              <a:rPr u="none" spc="-155" dirty="0">
                <a:solidFill>
                  <a:srgbClr val="974707"/>
                </a:solidFill>
              </a:rPr>
              <a:t>ihtiyacı</a:t>
            </a:r>
            <a:r>
              <a:rPr u="none" spc="-135" dirty="0">
                <a:solidFill>
                  <a:srgbClr val="974707"/>
                </a:solidFill>
              </a:rPr>
              <a:t> </a:t>
            </a:r>
            <a:r>
              <a:rPr u="none" spc="-204" dirty="0">
                <a:solidFill>
                  <a:srgbClr val="974707"/>
                </a:solidFill>
              </a:rPr>
              <a:t>hissediyor</a:t>
            </a:r>
          </a:p>
          <a:p>
            <a:pPr marL="355600">
              <a:lnSpc>
                <a:spcPts val="2810"/>
              </a:lnSpc>
            </a:pPr>
            <a:r>
              <a:rPr u="none" spc="-260" dirty="0">
                <a:solidFill>
                  <a:srgbClr val="974707"/>
                </a:solidFill>
              </a:rPr>
              <a:t>musunuz?</a:t>
            </a:r>
          </a:p>
          <a:p>
            <a:pPr marL="355600" indent="-343535">
              <a:lnSpc>
                <a:spcPts val="281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u="none" spc="-190" dirty="0">
                <a:solidFill>
                  <a:srgbClr val="403052"/>
                </a:solidFill>
              </a:rPr>
              <a:t>Düşüncelerinizi</a:t>
            </a:r>
          </a:p>
          <a:p>
            <a:pPr marL="355600">
              <a:lnSpc>
                <a:spcPts val="2495"/>
              </a:lnSpc>
            </a:pPr>
            <a:r>
              <a:rPr u="none" spc="-145" dirty="0">
                <a:solidFill>
                  <a:srgbClr val="403052"/>
                </a:solidFill>
              </a:rPr>
              <a:t>kanıtlamak </a:t>
            </a:r>
            <a:r>
              <a:rPr u="none" spc="-180" dirty="0">
                <a:solidFill>
                  <a:srgbClr val="403052"/>
                </a:solidFill>
              </a:rPr>
              <a:t>için </a:t>
            </a:r>
            <a:r>
              <a:rPr u="none" spc="-190" dirty="0">
                <a:solidFill>
                  <a:srgbClr val="403052"/>
                </a:solidFill>
              </a:rPr>
              <a:t>nasıl</a:t>
            </a:r>
            <a:r>
              <a:rPr u="none" spc="-150" dirty="0">
                <a:solidFill>
                  <a:srgbClr val="403052"/>
                </a:solidFill>
              </a:rPr>
              <a:t> </a:t>
            </a:r>
            <a:r>
              <a:rPr u="none" spc="-120" dirty="0">
                <a:solidFill>
                  <a:srgbClr val="403052"/>
                </a:solidFill>
              </a:rPr>
              <a:t>bir</a:t>
            </a:r>
          </a:p>
          <a:p>
            <a:pPr marL="355600">
              <a:lnSpc>
                <a:spcPts val="2810"/>
              </a:lnSpc>
            </a:pPr>
            <a:r>
              <a:rPr u="none" spc="-170" dirty="0">
                <a:solidFill>
                  <a:srgbClr val="403052"/>
                </a:solidFill>
              </a:rPr>
              <a:t>yol</a:t>
            </a:r>
            <a:r>
              <a:rPr u="none" spc="-140" dirty="0">
                <a:solidFill>
                  <a:srgbClr val="403052"/>
                </a:solidFill>
              </a:rPr>
              <a:t> </a:t>
            </a:r>
            <a:r>
              <a:rPr u="none" spc="-215" dirty="0">
                <a:solidFill>
                  <a:srgbClr val="403052"/>
                </a:solidFill>
              </a:rPr>
              <a:t>izliyorsunuz?</a:t>
            </a:r>
          </a:p>
        </p:txBody>
      </p:sp>
      <p:sp>
        <p:nvSpPr>
          <p:cNvPr id="5" name="object 5"/>
          <p:cNvSpPr/>
          <p:nvPr/>
        </p:nvSpPr>
        <p:spPr>
          <a:xfrm>
            <a:off x="4860035" y="1412747"/>
            <a:ext cx="1007363" cy="879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6894" y="564007"/>
            <a:ext cx="74275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95" dirty="0">
                <a:solidFill>
                  <a:srgbClr val="FF0000"/>
                </a:solidFill>
              </a:rPr>
              <a:t>AKIL </a:t>
            </a:r>
            <a:r>
              <a:rPr sz="3200" spc="-350" dirty="0">
                <a:solidFill>
                  <a:srgbClr val="FF0000"/>
                </a:solidFill>
              </a:rPr>
              <a:t>YÜRÜTMEDE </a:t>
            </a:r>
            <a:r>
              <a:rPr sz="3200" spc="-240" dirty="0">
                <a:solidFill>
                  <a:srgbClr val="FF0000"/>
                </a:solidFill>
              </a:rPr>
              <a:t>DİLİN </a:t>
            </a:r>
            <a:r>
              <a:rPr sz="3200" spc="-365" dirty="0">
                <a:solidFill>
                  <a:srgbClr val="FF0000"/>
                </a:solidFill>
              </a:rPr>
              <a:t>DOĞRU</a:t>
            </a:r>
            <a:r>
              <a:rPr sz="3200" spc="-260" dirty="0">
                <a:solidFill>
                  <a:srgbClr val="FF0000"/>
                </a:solidFill>
              </a:rPr>
              <a:t> </a:t>
            </a:r>
            <a:r>
              <a:rPr sz="3200" spc="-280" dirty="0">
                <a:solidFill>
                  <a:srgbClr val="FF0000"/>
                </a:solidFill>
              </a:rPr>
              <a:t>KULLANIMI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643628" y="1557527"/>
            <a:ext cx="4104131" cy="4680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088" y="1563624"/>
            <a:ext cx="4177284" cy="4674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6894" y="564007"/>
            <a:ext cx="74275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95" dirty="0">
                <a:solidFill>
                  <a:srgbClr val="FF0000"/>
                </a:solidFill>
              </a:rPr>
              <a:t>AKIL </a:t>
            </a:r>
            <a:r>
              <a:rPr sz="3200" spc="-350" dirty="0">
                <a:solidFill>
                  <a:srgbClr val="FF0000"/>
                </a:solidFill>
              </a:rPr>
              <a:t>YÜRÜTMEDE </a:t>
            </a:r>
            <a:r>
              <a:rPr sz="3200" spc="-240" dirty="0">
                <a:solidFill>
                  <a:srgbClr val="FF0000"/>
                </a:solidFill>
              </a:rPr>
              <a:t>DİLİN </a:t>
            </a:r>
            <a:r>
              <a:rPr sz="3200" spc="-365" dirty="0">
                <a:solidFill>
                  <a:srgbClr val="FF0000"/>
                </a:solidFill>
              </a:rPr>
              <a:t>DOĞRU</a:t>
            </a:r>
            <a:r>
              <a:rPr sz="3200" spc="-260" dirty="0">
                <a:solidFill>
                  <a:srgbClr val="FF0000"/>
                </a:solidFill>
              </a:rPr>
              <a:t> </a:t>
            </a:r>
            <a:r>
              <a:rPr sz="3200" spc="-280" dirty="0">
                <a:solidFill>
                  <a:srgbClr val="FF0000"/>
                </a:solidFill>
              </a:rPr>
              <a:t>KULLANIMI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548129"/>
            <a:ext cx="3676650" cy="470852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264795" indent="-342900">
              <a:lnSpc>
                <a:spcPct val="8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80" dirty="0">
                <a:latin typeface="Arial"/>
                <a:cs typeface="Arial"/>
              </a:rPr>
              <a:t>Dil </a:t>
            </a:r>
            <a:r>
              <a:rPr sz="2400" spc="-90" dirty="0">
                <a:latin typeface="Arial"/>
                <a:cs typeface="Arial"/>
              </a:rPr>
              <a:t>insanların </a:t>
            </a:r>
            <a:r>
              <a:rPr sz="2400" spc="-114" dirty="0">
                <a:latin typeface="Arial"/>
                <a:cs typeface="Arial"/>
              </a:rPr>
              <a:t>duygu </a:t>
            </a:r>
            <a:r>
              <a:rPr sz="2400" spc="-145" dirty="0">
                <a:latin typeface="Arial"/>
                <a:cs typeface="Arial"/>
              </a:rPr>
              <a:t>ve  </a:t>
            </a:r>
            <a:r>
              <a:rPr sz="2400" spc="-80" dirty="0">
                <a:latin typeface="Arial"/>
                <a:cs typeface="Arial"/>
              </a:rPr>
              <a:t>düşüncelerini </a:t>
            </a:r>
            <a:r>
              <a:rPr sz="2400" spc="-85" dirty="0">
                <a:latin typeface="Arial"/>
                <a:cs typeface="Arial"/>
              </a:rPr>
              <a:t>anlatmak,  </a:t>
            </a:r>
            <a:r>
              <a:rPr sz="2400" spc="-35" dirty="0">
                <a:latin typeface="Arial"/>
                <a:cs typeface="Arial"/>
              </a:rPr>
              <a:t>iletişim </a:t>
            </a:r>
            <a:r>
              <a:rPr sz="2400" spc="-100" dirty="0">
                <a:latin typeface="Arial"/>
                <a:cs typeface="Arial"/>
              </a:rPr>
              <a:t>kurmak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amacıyla  </a:t>
            </a:r>
            <a:r>
              <a:rPr sz="2400" spc="-80" dirty="0">
                <a:latin typeface="Arial"/>
                <a:cs typeface="Arial"/>
              </a:rPr>
              <a:t>kullandıkları semboller  </a:t>
            </a:r>
            <a:r>
              <a:rPr sz="2400" spc="-65" dirty="0">
                <a:latin typeface="Arial"/>
                <a:cs typeface="Arial"/>
              </a:rPr>
              <a:t>bütünüdür.</a:t>
            </a:r>
            <a:endParaRPr sz="2400">
              <a:latin typeface="Arial"/>
              <a:cs typeface="Arial"/>
            </a:endParaRPr>
          </a:p>
          <a:p>
            <a:pPr marL="355600" marR="120014" indent="-342900">
              <a:lnSpc>
                <a:spcPct val="8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Duygularımızı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60" dirty="0">
                <a:latin typeface="Arial"/>
                <a:cs typeface="Arial"/>
              </a:rPr>
              <a:t>her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türlü  </a:t>
            </a:r>
            <a:r>
              <a:rPr sz="2400" spc="-110" dirty="0">
                <a:latin typeface="Arial"/>
                <a:cs typeface="Arial"/>
              </a:rPr>
              <a:t>düşüncemizi </a:t>
            </a:r>
            <a:r>
              <a:rPr sz="2400" spc="-40" dirty="0">
                <a:latin typeface="Arial"/>
                <a:cs typeface="Arial"/>
              </a:rPr>
              <a:t>dille </a:t>
            </a:r>
            <a:r>
              <a:rPr sz="2400" spc="-75" dirty="0">
                <a:latin typeface="Arial"/>
                <a:cs typeface="Arial"/>
              </a:rPr>
              <a:t>ifade  etmekteyiz.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ts val="23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Dilsiz, </a:t>
            </a:r>
            <a:r>
              <a:rPr sz="2400" spc="-110" dirty="0">
                <a:latin typeface="Arial"/>
                <a:cs typeface="Arial"/>
              </a:rPr>
              <a:t>ne </a:t>
            </a:r>
            <a:r>
              <a:rPr sz="2400" spc="-114" dirty="0">
                <a:latin typeface="Arial"/>
                <a:cs typeface="Arial"/>
              </a:rPr>
              <a:t>geçmişten ne  </a:t>
            </a:r>
            <a:r>
              <a:rPr sz="2400" spc="-105" dirty="0">
                <a:latin typeface="Arial"/>
                <a:cs typeface="Arial"/>
              </a:rPr>
              <a:t>gelecekten </a:t>
            </a:r>
            <a:r>
              <a:rPr sz="2400" spc="-110" dirty="0">
                <a:latin typeface="Arial"/>
                <a:cs typeface="Arial"/>
              </a:rPr>
              <a:t>ne de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şimdiden  </a:t>
            </a:r>
            <a:r>
              <a:rPr sz="2400" spc="-210" dirty="0">
                <a:latin typeface="Arial"/>
                <a:cs typeface="Arial"/>
              </a:rPr>
              <a:t>söz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edebiliriz.</a:t>
            </a:r>
            <a:endParaRPr sz="2400">
              <a:latin typeface="Arial"/>
              <a:cs typeface="Arial"/>
            </a:endParaRPr>
          </a:p>
          <a:p>
            <a:pPr marL="355600" marR="473075" indent="-342900" algn="just">
              <a:lnSpc>
                <a:spcPct val="80000"/>
              </a:lnSpc>
              <a:spcBef>
                <a:spcPts val="605"/>
              </a:spcBef>
              <a:buChar char="•"/>
              <a:tabLst>
                <a:tab pos="355600" algn="l"/>
              </a:tabLst>
            </a:pPr>
            <a:r>
              <a:rPr sz="2400" spc="-135" dirty="0">
                <a:latin typeface="Arial"/>
                <a:cs typeface="Arial"/>
              </a:rPr>
              <a:t>İnsan </a:t>
            </a:r>
            <a:r>
              <a:rPr sz="2400" spc="-85" dirty="0">
                <a:latin typeface="Arial"/>
                <a:cs typeface="Arial"/>
              </a:rPr>
              <a:t>emeğinin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sonucu  </a:t>
            </a:r>
            <a:r>
              <a:rPr sz="2400" spc="-85" dirty="0">
                <a:latin typeface="Arial"/>
                <a:cs typeface="Arial"/>
              </a:rPr>
              <a:t>ortaya </a:t>
            </a:r>
            <a:r>
              <a:rPr sz="2400" spc="-110" dirty="0">
                <a:latin typeface="Arial"/>
                <a:cs typeface="Arial"/>
              </a:rPr>
              <a:t>koyulmuş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bütün  </a:t>
            </a:r>
            <a:r>
              <a:rPr sz="2400" spc="-85" dirty="0">
                <a:latin typeface="Arial"/>
                <a:cs typeface="Arial"/>
              </a:rPr>
              <a:t>eserler </a:t>
            </a:r>
            <a:r>
              <a:rPr sz="2400" spc="-20" dirty="0">
                <a:latin typeface="Arial"/>
                <a:cs typeface="Arial"/>
              </a:rPr>
              <a:t>dil </a:t>
            </a:r>
            <a:r>
              <a:rPr sz="2400" spc="-40" dirty="0">
                <a:latin typeface="Arial"/>
                <a:cs typeface="Arial"/>
              </a:rPr>
              <a:t>ile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ifade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305"/>
              </a:lnSpc>
            </a:pPr>
            <a:r>
              <a:rPr sz="2400" spc="-60" dirty="0">
                <a:latin typeface="Arial"/>
                <a:cs typeface="Arial"/>
              </a:rPr>
              <a:t>edilmiştir.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60035" y="1629155"/>
            <a:ext cx="3860174" cy="4535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2501" y="461899"/>
            <a:ext cx="56934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30" dirty="0">
                <a:solidFill>
                  <a:srgbClr val="FF0000"/>
                </a:solidFill>
              </a:rPr>
              <a:t>DİL </a:t>
            </a:r>
            <a:r>
              <a:rPr spc="-565" dirty="0">
                <a:solidFill>
                  <a:srgbClr val="FF0000"/>
                </a:solidFill>
              </a:rPr>
              <a:t>VE </a:t>
            </a:r>
            <a:r>
              <a:rPr spc="-545" dirty="0">
                <a:solidFill>
                  <a:srgbClr val="FF0000"/>
                </a:solidFill>
              </a:rPr>
              <a:t>DÜŞÜNCE</a:t>
            </a:r>
            <a:r>
              <a:rPr spc="-425" dirty="0">
                <a:solidFill>
                  <a:srgbClr val="FF0000"/>
                </a:solidFill>
              </a:rPr>
              <a:t> </a:t>
            </a:r>
            <a:r>
              <a:rPr spc="-440" dirty="0">
                <a:solidFill>
                  <a:srgbClr val="FF0000"/>
                </a:solidFill>
              </a:rPr>
              <a:t>İLİŞKİSİ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2513"/>
            <a:ext cx="3874770" cy="4148454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1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60" dirty="0">
                <a:latin typeface="Arial"/>
                <a:cs typeface="Arial"/>
              </a:rPr>
              <a:t>Dilin </a:t>
            </a:r>
            <a:r>
              <a:rPr sz="2600" spc="-155" dirty="0">
                <a:latin typeface="Arial"/>
                <a:cs typeface="Arial"/>
              </a:rPr>
              <a:t>yapısı, </a:t>
            </a:r>
            <a:r>
              <a:rPr sz="2600" spc="-140" dirty="0">
                <a:latin typeface="Arial"/>
                <a:cs typeface="Arial"/>
              </a:rPr>
              <a:t>düşünce </a:t>
            </a:r>
            <a:r>
              <a:rPr sz="2600" spc="-150" dirty="0">
                <a:latin typeface="Arial"/>
                <a:cs typeface="Arial"/>
              </a:rPr>
              <a:t>ve</a:t>
            </a:r>
            <a:r>
              <a:rPr sz="2600" spc="-26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dil  </a:t>
            </a:r>
            <a:r>
              <a:rPr sz="2600" spc="-130" dirty="0">
                <a:latin typeface="Arial"/>
                <a:cs typeface="Arial"/>
              </a:rPr>
              <a:t>arasındaki </a:t>
            </a:r>
            <a:r>
              <a:rPr sz="2600" spc="-55" dirty="0">
                <a:latin typeface="Arial"/>
                <a:cs typeface="Arial"/>
              </a:rPr>
              <a:t>ilişki </a:t>
            </a:r>
            <a:r>
              <a:rPr sz="2600" spc="-20" dirty="0">
                <a:latin typeface="Arial"/>
                <a:cs typeface="Arial"/>
              </a:rPr>
              <a:t>dil  </a:t>
            </a:r>
            <a:r>
              <a:rPr sz="2600" spc="-100" dirty="0">
                <a:latin typeface="Arial"/>
                <a:cs typeface="Arial"/>
              </a:rPr>
              <a:t>felsefesinin </a:t>
            </a:r>
            <a:r>
              <a:rPr sz="2600" spc="-65" dirty="0">
                <a:latin typeface="Arial"/>
                <a:cs typeface="Arial"/>
              </a:rPr>
              <a:t>önemli  </a:t>
            </a:r>
            <a:r>
              <a:rPr sz="2600" spc="-95" dirty="0">
                <a:latin typeface="Arial"/>
                <a:cs typeface="Arial"/>
              </a:rPr>
              <a:t>konularından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biridir.</a:t>
            </a:r>
            <a:endParaRPr sz="2600">
              <a:latin typeface="Arial"/>
              <a:cs typeface="Arial"/>
            </a:endParaRPr>
          </a:p>
          <a:p>
            <a:pPr marL="355600" marR="52069" indent="-342900">
              <a:lnSpc>
                <a:spcPct val="9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Arial"/>
                <a:cs typeface="Arial"/>
              </a:rPr>
              <a:t>Martin </a:t>
            </a:r>
            <a:r>
              <a:rPr sz="2600" spc="-135" dirty="0">
                <a:latin typeface="Arial"/>
                <a:cs typeface="Arial"/>
              </a:rPr>
              <a:t>Heidegger</a:t>
            </a:r>
            <a:r>
              <a:rPr sz="2600" spc="-35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(Martin  </a:t>
            </a:r>
            <a:r>
              <a:rPr sz="2600" spc="-145" dirty="0">
                <a:latin typeface="Arial"/>
                <a:cs typeface="Arial"/>
              </a:rPr>
              <a:t>Haydeger), </a:t>
            </a:r>
            <a:r>
              <a:rPr sz="2600" spc="55" dirty="0">
                <a:latin typeface="Arial"/>
                <a:cs typeface="Arial"/>
              </a:rPr>
              <a:t>“</a:t>
            </a:r>
            <a:r>
              <a:rPr sz="2600" b="1" i="1" spc="55" dirty="0">
                <a:solidFill>
                  <a:srgbClr val="974707"/>
                </a:solidFill>
                <a:latin typeface="Carlito"/>
                <a:cs typeface="Carlito"/>
              </a:rPr>
              <a:t>Dil </a:t>
            </a:r>
            <a:r>
              <a:rPr sz="2600" b="1" i="1" dirty="0">
                <a:solidFill>
                  <a:srgbClr val="974707"/>
                </a:solidFill>
                <a:latin typeface="Carlito"/>
                <a:cs typeface="Carlito"/>
              </a:rPr>
              <a:t>varlığın  </a:t>
            </a:r>
            <a:r>
              <a:rPr sz="2600" b="1" i="1" spc="-55" dirty="0">
                <a:solidFill>
                  <a:srgbClr val="974707"/>
                </a:solidFill>
                <a:latin typeface="Carlito"/>
                <a:cs typeface="Carlito"/>
              </a:rPr>
              <a:t>evidir.”</a:t>
            </a:r>
            <a:r>
              <a:rPr sz="2600" b="1" i="1" spc="-10" dirty="0">
                <a:solidFill>
                  <a:srgbClr val="974707"/>
                </a:solidFill>
                <a:latin typeface="Carlito"/>
                <a:cs typeface="Carlito"/>
              </a:rPr>
              <a:t> </a:t>
            </a:r>
            <a:r>
              <a:rPr sz="2600" spc="-85" dirty="0">
                <a:latin typeface="Arial"/>
                <a:cs typeface="Arial"/>
              </a:rPr>
              <a:t>demiştir.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ts val="2965"/>
              </a:lnSpc>
              <a:spcBef>
                <a:spcPts val="31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215" dirty="0">
                <a:latin typeface="Arial"/>
                <a:cs typeface="Arial"/>
              </a:rPr>
              <a:t>L. </a:t>
            </a:r>
            <a:r>
              <a:rPr sz="2600" spc="-65" dirty="0">
                <a:latin typeface="Arial"/>
                <a:cs typeface="Arial"/>
              </a:rPr>
              <a:t>Wittgenstein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spc="-140" dirty="0">
                <a:latin typeface="Arial"/>
                <a:cs typeface="Arial"/>
              </a:rPr>
              <a:t>ise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sz="2600" spc="20" dirty="0">
                <a:latin typeface="Arial"/>
                <a:cs typeface="Arial"/>
              </a:rPr>
              <a:t>“</a:t>
            </a:r>
            <a:r>
              <a:rPr sz="2600" b="1" i="1" spc="20" dirty="0">
                <a:solidFill>
                  <a:srgbClr val="006FC0"/>
                </a:solidFill>
                <a:latin typeface="Carlito"/>
                <a:cs typeface="Carlito"/>
              </a:rPr>
              <a:t>Dilimin</a:t>
            </a:r>
            <a:r>
              <a:rPr sz="2600" b="1" i="1" spc="-10" dirty="0">
                <a:solidFill>
                  <a:srgbClr val="006FC0"/>
                </a:solidFill>
                <a:latin typeface="Carlito"/>
                <a:cs typeface="Carlito"/>
              </a:rPr>
              <a:t> </a:t>
            </a:r>
            <a:r>
              <a:rPr sz="2600" b="1" i="1" spc="-5" dirty="0">
                <a:solidFill>
                  <a:srgbClr val="006FC0"/>
                </a:solidFill>
                <a:latin typeface="Carlito"/>
                <a:cs typeface="Carlito"/>
              </a:rPr>
              <a:t>sınırları,</a:t>
            </a:r>
            <a:endParaRPr sz="2600">
              <a:latin typeface="Carlito"/>
              <a:cs typeface="Carlito"/>
            </a:endParaRPr>
          </a:p>
          <a:p>
            <a:pPr marL="355600">
              <a:lnSpc>
                <a:spcPts val="2810"/>
              </a:lnSpc>
            </a:pPr>
            <a:r>
              <a:rPr sz="2600" b="1" i="1" dirty="0">
                <a:solidFill>
                  <a:srgbClr val="006FC0"/>
                </a:solidFill>
                <a:latin typeface="Carlito"/>
                <a:cs typeface="Carlito"/>
              </a:rPr>
              <a:t>varlığımın da</a:t>
            </a:r>
            <a:r>
              <a:rPr sz="2600" b="1" i="1" spc="-35" dirty="0">
                <a:solidFill>
                  <a:srgbClr val="006FC0"/>
                </a:solidFill>
                <a:latin typeface="Carlito"/>
                <a:cs typeface="Carlito"/>
              </a:rPr>
              <a:t> sınırlarıdır.”</a:t>
            </a:r>
            <a:endParaRPr sz="2600">
              <a:latin typeface="Carlito"/>
              <a:cs typeface="Carlito"/>
            </a:endParaRPr>
          </a:p>
          <a:p>
            <a:pPr marL="355600">
              <a:lnSpc>
                <a:spcPts val="2965"/>
              </a:lnSpc>
            </a:pPr>
            <a:r>
              <a:rPr sz="2600" spc="-80" dirty="0">
                <a:latin typeface="Arial"/>
                <a:cs typeface="Arial"/>
              </a:rPr>
              <a:t>ifadesini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kullanmıştır.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60035" y="1629155"/>
            <a:ext cx="3887723" cy="4247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2501" y="350977"/>
            <a:ext cx="5692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30" dirty="0">
                <a:solidFill>
                  <a:srgbClr val="FF0000"/>
                </a:solidFill>
              </a:rPr>
              <a:t>DİL </a:t>
            </a:r>
            <a:r>
              <a:rPr spc="-560" dirty="0">
                <a:solidFill>
                  <a:srgbClr val="FF0000"/>
                </a:solidFill>
              </a:rPr>
              <a:t>VE </a:t>
            </a:r>
            <a:r>
              <a:rPr spc="-545" dirty="0">
                <a:solidFill>
                  <a:srgbClr val="FF0000"/>
                </a:solidFill>
              </a:rPr>
              <a:t>DÜŞÜNCE</a:t>
            </a:r>
            <a:r>
              <a:rPr spc="-445" dirty="0">
                <a:solidFill>
                  <a:srgbClr val="FF0000"/>
                </a:solidFill>
              </a:rPr>
              <a:t> </a:t>
            </a:r>
            <a:r>
              <a:rPr spc="-440" dirty="0">
                <a:solidFill>
                  <a:srgbClr val="FF0000"/>
                </a:solidFill>
              </a:rPr>
              <a:t>İLİŞKİSİ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51305"/>
            <a:ext cx="7844155" cy="505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95" dirty="0">
                <a:latin typeface="Arial"/>
                <a:cs typeface="Arial"/>
              </a:rPr>
              <a:t>Dil, </a:t>
            </a:r>
            <a:r>
              <a:rPr sz="3000" spc="-225" dirty="0">
                <a:latin typeface="Arial"/>
                <a:cs typeface="Arial"/>
              </a:rPr>
              <a:t>yaşayan </a:t>
            </a:r>
            <a:r>
              <a:rPr sz="3000" spc="-140" dirty="0">
                <a:latin typeface="Arial"/>
                <a:cs typeface="Arial"/>
              </a:rPr>
              <a:t>canlı </a:t>
            </a:r>
            <a:r>
              <a:rPr sz="3000" spc="-15" dirty="0">
                <a:latin typeface="Arial"/>
                <a:cs typeface="Arial"/>
              </a:rPr>
              <a:t>bir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varlıktır.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95" dirty="0">
                <a:latin typeface="Arial"/>
                <a:cs typeface="Arial"/>
              </a:rPr>
              <a:t>Dil, </a:t>
            </a:r>
            <a:r>
              <a:rPr sz="3000" spc="-40" dirty="0">
                <a:latin typeface="Arial"/>
                <a:cs typeface="Arial"/>
              </a:rPr>
              <a:t>toplum </a:t>
            </a:r>
            <a:r>
              <a:rPr sz="3000" spc="-105" dirty="0">
                <a:latin typeface="Arial"/>
                <a:cs typeface="Arial"/>
              </a:rPr>
              <a:t>içerisinde</a:t>
            </a:r>
            <a:r>
              <a:rPr sz="3000" spc="-345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gelişir.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95" dirty="0">
                <a:latin typeface="Arial"/>
                <a:cs typeface="Arial"/>
              </a:rPr>
              <a:t>Felsefe </a:t>
            </a:r>
            <a:r>
              <a:rPr sz="3000" spc="-50" dirty="0">
                <a:latin typeface="Arial"/>
                <a:cs typeface="Arial"/>
              </a:rPr>
              <a:t>dille </a:t>
            </a:r>
            <a:r>
              <a:rPr sz="3000" spc="-140" dirty="0">
                <a:latin typeface="Arial"/>
                <a:cs typeface="Arial"/>
              </a:rPr>
              <a:t>yapılır, </a:t>
            </a:r>
            <a:r>
              <a:rPr sz="3000" spc="-165" dirty="0">
                <a:latin typeface="Arial"/>
                <a:cs typeface="Arial"/>
              </a:rPr>
              <a:t>düşünce </a:t>
            </a:r>
            <a:r>
              <a:rPr sz="3000" spc="-50" dirty="0">
                <a:latin typeface="Arial"/>
                <a:cs typeface="Arial"/>
              </a:rPr>
              <a:t>dille </a:t>
            </a:r>
            <a:r>
              <a:rPr sz="3000" spc="-95" dirty="0">
                <a:latin typeface="Arial"/>
                <a:cs typeface="Arial"/>
              </a:rPr>
              <a:t>ifade</a:t>
            </a:r>
            <a:r>
              <a:rPr sz="3000" spc="-340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edilir.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i="1" spc="-85" dirty="0">
                <a:solidFill>
                  <a:srgbClr val="001F5F"/>
                </a:solidFill>
                <a:latin typeface="Arial"/>
                <a:cs typeface="Arial"/>
              </a:rPr>
              <a:t>Dilin </a:t>
            </a:r>
            <a:r>
              <a:rPr sz="3000" i="1" spc="-55" dirty="0">
                <a:solidFill>
                  <a:srgbClr val="001F5F"/>
                </a:solidFill>
                <a:latin typeface="Arial"/>
                <a:cs typeface="Arial"/>
              </a:rPr>
              <a:t>yetkinliği </a:t>
            </a:r>
            <a:r>
              <a:rPr sz="3000" i="1" spc="-20" dirty="0">
                <a:solidFill>
                  <a:srgbClr val="001F5F"/>
                </a:solidFill>
                <a:latin typeface="Carlito"/>
                <a:cs typeface="Carlito"/>
              </a:rPr>
              <a:t>felsefe </a:t>
            </a:r>
            <a:r>
              <a:rPr sz="3000" i="1" dirty="0">
                <a:solidFill>
                  <a:srgbClr val="001F5F"/>
                </a:solidFill>
                <a:latin typeface="Carlito"/>
                <a:cs typeface="Carlito"/>
              </a:rPr>
              <a:t>ve </a:t>
            </a:r>
            <a:r>
              <a:rPr sz="3000" i="1" spc="-170" dirty="0">
                <a:solidFill>
                  <a:srgbClr val="001F5F"/>
                </a:solidFill>
                <a:latin typeface="Arial"/>
                <a:cs typeface="Arial"/>
              </a:rPr>
              <a:t>düşünceyi </a:t>
            </a:r>
            <a:r>
              <a:rPr sz="3000" i="1" spc="-90" dirty="0">
                <a:solidFill>
                  <a:srgbClr val="001F5F"/>
                </a:solidFill>
                <a:latin typeface="Arial"/>
                <a:cs typeface="Arial"/>
              </a:rPr>
              <a:t>ifade </a:t>
            </a:r>
            <a:r>
              <a:rPr sz="3000" i="1" spc="-5" dirty="0">
                <a:solidFill>
                  <a:srgbClr val="001F5F"/>
                </a:solidFill>
                <a:latin typeface="Carlito"/>
                <a:cs typeface="Carlito"/>
              </a:rPr>
              <a:t>etme</a:t>
            </a:r>
            <a:r>
              <a:rPr sz="3000" i="1" spc="-315" dirty="0">
                <a:solidFill>
                  <a:srgbClr val="001F5F"/>
                </a:solidFill>
                <a:latin typeface="Carlito"/>
                <a:cs typeface="Carlito"/>
              </a:rPr>
              <a:t> </a:t>
            </a:r>
            <a:r>
              <a:rPr sz="3000" i="1" dirty="0">
                <a:solidFill>
                  <a:srgbClr val="001F5F"/>
                </a:solidFill>
                <a:latin typeface="Carlito"/>
                <a:cs typeface="Carlito"/>
              </a:rPr>
              <a:t>ve  </a:t>
            </a:r>
            <a:r>
              <a:rPr sz="3000" i="1" spc="-15" dirty="0">
                <a:solidFill>
                  <a:srgbClr val="001F5F"/>
                </a:solidFill>
                <a:latin typeface="Carlito"/>
                <a:cs typeface="Carlito"/>
              </a:rPr>
              <a:t>sistem </a:t>
            </a:r>
            <a:r>
              <a:rPr sz="3000" i="1" spc="-125" dirty="0">
                <a:solidFill>
                  <a:srgbClr val="001F5F"/>
                </a:solidFill>
                <a:latin typeface="Arial"/>
                <a:cs typeface="Arial"/>
              </a:rPr>
              <a:t>kurmayı </a:t>
            </a:r>
            <a:r>
              <a:rPr sz="3000" i="1" spc="-130" dirty="0">
                <a:solidFill>
                  <a:srgbClr val="001F5F"/>
                </a:solidFill>
                <a:latin typeface="Arial"/>
                <a:cs typeface="Arial"/>
              </a:rPr>
              <a:t>da</a:t>
            </a:r>
            <a:r>
              <a:rPr sz="3000" i="1" spc="-22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i="1" spc="-105" dirty="0">
                <a:solidFill>
                  <a:srgbClr val="001F5F"/>
                </a:solidFill>
                <a:latin typeface="Arial"/>
                <a:cs typeface="Arial"/>
              </a:rPr>
              <a:t>kolaylaştırır</a:t>
            </a:r>
            <a:r>
              <a:rPr sz="3000" i="1" spc="-105" dirty="0">
                <a:solidFill>
                  <a:srgbClr val="001F5F"/>
                </a:solidFill>
                <a:latin typeface="Carlito"/>
                <a:cs typeface="Carlito"/>
              </a:rPr>
              <a:t>.</a:t>
            </a:r>
            <a:endParaRPr sz="3000">
              <a:latin typeface="Carlito"/>
              <a:cs typeface="Carlito"/>
            </a:endParaRPr>
          </a:p>
          <a:p>
            <a:pPr marL="355600" marR="196215" indent="-342900">
              <a:lnSpc>
                <a:spcPts val="288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10" dirty="0">
                <a:latin typeface="Arial"/>
                <a:cs typeface="Arial"/>
              </a:rPr>
              <a:t>Kavram </a:t>
            </a:r>
            <a:r>
              <a:rPr sz="3000" spc="-175" dirty="0">
                <a:latin typeface="Arial"/>
                <a:cs typeface="Arial"/>
              </a:rPr>
              <a:t>açısından </a:t>
            </a:r>
            <a:r>
              <a:rPr sz="3000" spc="-105" dirty="0">
                <a:latin typeface="Arial"/>
                <a:cs typeface="Arial"/>
              </a:rPr>
              <a:t>fakir, </a:t>
            </a:r>
            <a:r>
              <a:rPr sz="3000" spc="-120" dirty="0">
                <a:latin typeface="Arial"/>
                <a:cs typeface="Arial"/>
              </a:rPr>
              <a:t>kendi </a:t>
            </a:r>
            <a:r>
              <a:rPr sz="3000" spc="-100" dirty="0">
                <a:latin typeface="Arial"/>
                <a:cs typeface="Arial"/>
              </a:rPr>
              <a:t>kendini  </a:t>
            </a:r>
            <a:r>
              <a:rPr sz="3000" spc="-135" dirty="0">
                <a:latin typeface="Arial"/>
                <a:cs typeface="Arial"/>
              </a:rPr>
              <a:t>yenileyemeyen </a:t>
            </a:r>
            <a:r>
              <a:rPr sz="3000" spc="-65" dirty="0">
                <a:latin typeface="Arial"/>
                <a:cs typeface="Arial"/>
              </a:rPr>
              <a:t>dillerde </a:t>
            </a:r>
            <a:r>
              <a:rPr sz="3000" spc="-125" dirty="0">
                <a:latin typeface="Arial"/>
                <a:cs typeface="Arial"/>
              </a:rPr>
              <a:t>felsefe, </a:t>
            </a:r>
            <a:r>
              <a:rPr sz="3000" spc="-45" dirty="0">
                <a:latin typeface="Arial"/>
                <a:cs typeface="Arial"/>
              </a:rPr>
              <a:t>bilim, </a:t>
            </a:r>
            <a:r>
              <a:rPr sz="3000" spc="-150" dirty="0">
                <a:latin typeface="Arial"/>
                <a:cs typeface="Arial"/>
              </a:rPr>
              <a:t>sanat</a:t>
            </a:r>
            <a:r>
              <a:rPr sz="3000" spc="-409" dirty="0"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gibi  </a:t>
            </a:r>
            <a:r>
              <a:rPr sz="3000" spc="-40" dirty="0">
                <a:latin typeface="Arial"/>
                <a:cs typeface="Arial"/>
              </a:rPr>
              <a:t>etkinlikler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65" dirty="0">
                <a:latin typeface="Arial"/>
                <a:cs typeface="Arial"/>
              </a:rPr>
              <a:t>zorlaşır.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5" dirty="0">
                <a:latin typeface="Arial"/>
                <a:cs typeface="Arial"/>
              </a:rPr>
              <a:t>Diğer </a:t>
            </a:r>
            <a:r>
              <a:rPr sz="3000" spc="-55" dirty="0">
                <a:latin typeface="Arial"/>
                <a:cs typeface="Arial"/>
              </a:rPr>
              <a:t>taraftan </a:t>
            </a:r>
            <a:r>
              <a:rPr sz="3000" spc="-90" dirty="0">
                <a:latin typeface="Arial"/>
                <a:cs typeface="Arial"/>
              </a:rPr>
              <a:t>felsefi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55" dirty="0">
                <a:latin typeface="Arial"/>
                <a:cs typeface="Arial"/>
              </a:rPr>
              <a:t>düşünsel </a:t>
            </a:r>
            <a:r>
              <a:rPr sz="3000" spc="-45" dirty="0">
                <a:latin typeface="Arial"/>
                <a:cs typeface="Arial"/>
              </a:rPr>
              <a:t>etkinlikler</a:t>
            </a:r>
            <a:r>
              <a:rPr sz="3000" spc="-380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dilin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45" dirty="0">
                <a:latin typeface="Arial"/>
                <a:cs typeface="Arial"/>
              </a:rPr>
              <a:t>zenginleşmesini </a:t>
            </a:r>
            <a:r>
              <a:rPr sz="3000" spc="-140" dirty="0">
                <a:latin typeface="Arial"/>
                <a:cs typeface="Arial"/>
              </a:rPr>
              <a:t>de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spc="-200" dirty="0">
                <a:latin typeface="Arial"/>
                <a:cs typeface="Arial"/>
              </a:rPr>
              <a:t>sağlar.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Bir </a:t>
            </a:r>
            <a:r>
              <a:rPr sz="3000" spc="-55" dirty="0">
                <a:latin typeface="Arial"/>
                <a:cs typeface="Arial"/>
              </a:rPr>
              <a:t>kültürde </a:t>
            </a:r>
            <a:r>
              <a:rPr sz="3000" spc="-140" dirty="0">
                <a:latin typeface="Arial"/>
                <a:cs typeface="Arial"/>
              </a:rPr>
              <a:t>ne </a:t>
            </a:r>
            <a:r>
              <a:rPr sz="3000" spc="-200" dirty="0">
                <a:latin typeface="Arial"/>
                <a:cs typeface="Arial"/>
              </a:rPr>
              <a:t>varsa </a:t>
            </a:r>
            <a:r>
              <a:rPr sz="3000" spc="-70" dirty="0">
                <a:latin typeface="Arial"/>
                <a:cs typeface="Arial"/>
              </a:rPr>
              <a:t>dilde </a:t>
            </a:r>
            <a:r>
              <a:rPr sz="3000" spc="-160" dirty="0">
                <a:latin typeface="Arial"/>
                <a:cs typeface="Arial"/>
              </a:rPr>
              <a:t>karşılığı </a:t>
            </a:r>
            <a:r>
              <a:rPr sz="3000" spc="-145" dirty="0">
                <a:latin typeface="Arial"/>
                <a:cs typeface="Arial"/>
              </a:rPr>
              <a:t>vardır.</a:t>
            </a:r>
            <a:r>
              <a:rPr sz="3000" spc="-415" dirty="0">
                <a:latin typeface="Arial"/>
                <a:cs typeface="Arial"/>
              </a:rPr>
              <a:t> </a:t>
            </a:r>
            <a:r>
              <a:rPr sz="3000" spc="-235" dirty="0">
                <a:latin typeface="Arial"/>
                <a:cs typeface="Arial"/>
              </a:rPr>
              <a:t>Bu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40" dirty="0">
                <a:latin typeface="Arial"/>
                <a:cs typeface="Arial"/>
              </a:rPr>
              <a:t>anlamda </a:t>
            </a:r>
            <a:r>
              <a:rPr sz="3000" spc="-20" dirty="0">
                <a:latin typeface="Arial"/>
                <a:cs typeface="Arial"/>
              </a:rPr>
              <a:t>dil </a:t>
            </a:r>
            <a:r>
              <a:rPr sz="3000" spc="-145" dirty="0">
                <a:latin typeface="Arial"/>
                <a:cs typeface="Arial"/>
              </a:rPr>
              <a:t>demek </a:t>
            </a:r>
            <a:r>
              <a:rPr sz="3000" spc="-15" dirty="0">
                <a:latin typeface="Arial"/>
                <a:cs typeface="Arial"/>
              </a:rPr>
              <a:t>kültür</a:t>
            </a:r>
            <a:r>
              <a:rPr sz="3000" spc="-35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demektir.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6529" y="461899"/>
            <a:ext cx="37077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30" dirty="0">
                <a:solidFill>
                  <a:srgbClr val="FF0000"/>
                </a:solidFill>
              </a:rPr>
              <a:t>DİL </a:t>
            </a:r>
            <a:r>
              <a:rPr spc="-565" dirty="0">
                <a:solidFill>
                  <a:srgbClr val="FF0000"/>
                </a:solidFill>
              </a:rPr>
              <a:t>VE</a:t>
            </a:r>
            <a:r>
              <a:rPr spc="-110" dirty="0">
                <a:solidFill>
                  <a:srgbClr val="FF0000"/>
                </a:solidFill>
              </a:rPr>
              <a:t> </a:t>
            </a:r>
            <a:r>
              <a:rPr spc="-480" dirty="0">
                <a:solidFill>
                  <a:srgbClr val="FF0000"/>
                </a:solidFill>
              </a:rPr>
              <a:t>KAVRAM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7637"/>
            <a:ext cx="3809365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lnSpc>
                <a:spcPts val="3195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spc="-185" dirty="0">
                <a:solidFill>
                  <a:srgbClr val="FF0000"/>
                </a:solidFill>
                <a:latin typeface="Arial"/>
                <a:cs typeface="Arial"/>
              </a:rPr>
              <a:t>Kavram</a:t>
            </a:r>
            <a:r>
              <a:rPr sz="2800" spc="-185" dirty="0">
                <a:latin typeface="Arial"/>
                <a:cs typeface="Arial"/>
              </a:rPr>
              <a:t>,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nesnelerin</a:t>
            </a:r>
            <a:endParaRPr sz="2800">
              <a:latin typeface="Arial"/>
              <a:cs typeface="Arial"/>
            </a:endParaRPr>
          </a:p>
          <a:p>
            <a:pPr marL="355600" algn="just">
              <a:lnSpc>
                <a:spcPts val="3195"/>
              </a:lnSpc>
            </a:pPr>
            <a:r>
              <a:rPr sz="2800" spc="-95" dirty="0">
                <a:latin typeface="Arial"/>
                <a:cs typeface="Arial"/>
              </a:rPr>
              <a:t>zihindeki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tasarımıdır.</a:t>
            </a:r>
            <a:endParaRPr sz="2800">
              <a:latin typeface="Arial"/>
              <a:cs typeface="Arial"/>
            </a:endParaRPr>
          </a:p>
          <a:p>
            <a:pPr marL="355600" indent="-342900" algn="just">
              <a:lnSpc>
                <a:spcPts val="3190"/>
              </a:lnSpc>
              <a:spcBef>
                <a:spcPts val="340"/>
              </a:spcBef>
              <a:buChar char="•"/>
              <a:tabLst>
                <a:tab pos="355600" algn="l"/>
              </a:tabLst>
            </a:pPr>
            <a:r>
              <a:rPr sz="2800" spc="-160" dirty="0">
                <a:solidFill>
                  <a:srgbClr val="FF0000"/>
                </a:solidFill>
                <a:latin typeface="Arial"/>
                <a:cs typeface="Arial"/>
              </a:rPr>
              <a:t>Terim </a:t>
            </a:r>
            <a:r>
              <a:rPr sz="2800" spc="-155" dirty="0">
                <a:latin typeface="Arial"/>
                <a:cs typeface="Arial"/>
              </a:rPr>
              <a:t>ise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bu</a:t>
            </a:r>
            <a:endParaRPr sz="2800">
              <a:latin typeface="Arial"/>
              <a:cs typeface="Arial"/>
            </a:endParaRPr>
          </a:p>
          <a:p>
            <a:pPr marL="355600" marR="645160" algn="just">
              <a:lnSpc>
                <a:spcPct val="90000"/>
              </a:lnSpc>
              <a:spcBef>
                <a:spcPts val="165"/>
              </a:spcBef>
            </a:pPr>
            <a:r>
              <a:rPr sz="2800" spc="-100" dirty="0">
                <a:latin typeface="Arial"/>
                <a:cs typeface="Arial"/>
              </a:rPr>
              <a:t>tasarımların </a:t>
            </a:r>
            <a:r>
              <a:rPr sz="2800" spc="-55" dirty="0">
                <a:latin typeface="Arial"/>
                <a:cs typeface="Arial"/>
              </a:rPr>
              <a:t>tek </a:t>
            </a:r>
            <a:r>
              <a:rPr sz="2800" spc="-15" dirty="0">
                <a:latin typeface="Arial"/>
                <a:cs typeface="Arial"/>
              </a:rPr>
              <a:t>bir  </a:t>
            </a:r>
            <a:r>
              <a:rPr sz="2800" spc="-170" dirty="0">
                <a:latin typeface="Arial"/>
                <a:cs typeface="Arial"/>
              </a:rPr>
              <a:t>sözcükle </a:t>
            </a:r>
            <a:r>
              <a:rPr sz="2800" spc="-70" dirty="0">
                <a:latin typeface="Arial"/>
                <a:cs typeface="Arial"/>
              </a:rPr>
              <a:t>dilde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ifade  </a:t>
            </a:r>
            <a:r>
              <a:rPr sz="2800" spc="-100" dirty="0">
                <a:latin typeface="Arial"/>
                <a:cs typeface="Arial"/>
              </a:rPr>
              <a:t>edilmesidir.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90" dirty="0">
                <a:solidFill>
                  <a:srgbClr val="974707"/>
                </a:solidFill>
                <a:latin typeface="Arial"/>
                <a:cs typeface="Arial"/>
              </a:rPr>
              <a:t>Örneğin, </a:t>
            </a:r>
            <a:r>
              <a:rPr sz="2800" b="1" spc="-300" dirty="0">
                <a:solidFill>
                  <a:srgbClr val="006FC0"/>
                </a:solidFill>
                <a:latin typeface="Arial"/>
                <a:cs typeface="Arial"/>
              </a:rPr>
              <a:t>ağaç </a:t>
            </a:r>
            <a:r>
              <a:rPr sz="2800" b="1" spc="-195" dirty="0">
                <a:solidFill>
                  <a:srgbClr val="974707"/>
                </a:solidFill>
                <a:latin typeface="Arial"/>
                <a:cs typeface="Arial"/>
              </a:rPr>
              <a:t>kavramı  </a:t>
            </a:r>
            <a:r>
              <a:rPr sz="2800" b="1" spc="-295" dirty="0">
                <a:solidFill>
                  <a:srgbClr val="974707"/>
                </a:solidFill>
                <a:latin typeface="Arial"/>
                <a:cs typeface="Arial"/>
              </a:rPr>
              <a:t>ağaç </a:t>
            </a:r>
            <a:r>
              <a:rPr sz="2800" b="1" spc="-245" dirty="0">
                <a:solidFill>
                  <a:srgbClr val="974707"/>
                </a:solidFill>
                <a:latin typeface="Arial"/>
                <a:cs typeface="Arial"/>
              </a:rPr>
              <a:t>nesnesi </a:t>
            </a:r>
            <a:r>
              <a:rPr sz="2800" b="1" spc="-190" dirty="0">
                <a:solidFill>
                  <a:srgbClr val="974707"/>
                </a:solidFill>
                <a:latin typeface="Arial"/>
                <a:cs typeface="Arial"/>
              </a:rPr>
              <a:t>hakkında  </a:t>
            </a:r>
            <a:r>
              <a:rPr sz="2800" b="1" spc="-150" dirty="0">
                <a:solidFill>
                  <a:srgbClr val="974707"/>
                </a:solidFill>
                <a:latin typeface="Arial"/>
                <a:cs typeface="Arial"/>
              </a:rPr>
              <a:t>bildiklerimizin</a:t>
            </a:r>
            <a:r>
              <a:rPr sz="2800" b="1" spc="-19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800" b="1" spc="-155" dirty="0">
                <a:solidFill>
                  <a:srgbClr val="974707"/>
                </a:solidFill>
                <a:latin typeface="Arial"/>
                <a:cs typeface="Arial"/>
              </a:rPr>
              <a:t>tümünü,  </a:t>
            </a:r>
            <a:r>
              <a:rPr sz="2800" b="1" spc="-125" dirty="0">
                <a:solidFill>
                  <a:srgbClr val="974707"/>
                </a:solidFill>
                <a:latin typeface="Arial"/>
                <a:cs typeface="Arial"/>
              </a:rPr>
              <a:t>tek </a:t>
            </a:r>
            <a:r>
              <a:rPr sz="2800" b="1" spc="-135" dirty="0">
                <a:solidFill>
                  <a:srgbClr val="974707"/>
                </a:solidFill>
                <a:latin typeface="Arial"/>
                <a:cs typeface="Arial"/>
              </a:rPr>
              <a:t>bir </a:t>
            </a:r>
            <a:r>
              <a:rPr sz="2800" b="1" spc="-265" dirty="0">
                <a:solidFill>
                  <a:srgbClr val="974707"/>
                </a:solidFill>
                <a:latin typeface="Arial"/>
                <a:cs typeface="Arial"/>
              </a:rPr>
              <a:t>sözcükle </a:t>
            </a:r>
            <a:r>
              <a:rPr sz="2800" b="1" spc="-150" dirty="0">
                <a:solidFill>
                  <a:srgbClr val="974707"/>
                </a:solidFill>
                <a:latin typeface="Arial"/>
                <a:cs typeface="Arial"/>
              </a:rPr>
              <a:t>ifade  </a:t>
            </a:r>
            <a:r>
              <a:rPr sz="2800" b="1" spc="-180" dirty="0">
                <a:solidFill>
                  <a:srgbClr val="974707"/>
                </a:solidFill>
                <a:latin typeface="Arial"/>
                <a:cs typeface="Arial"/>
              </a:rPr>
              <a:t>eder.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1557527"/>
            <a:ext cx="4177283" cy="4680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7964" y="461899"/>
            <a:ext cx="36099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30" dirty="0">
                <a:solidFill>
                  <a:srgbClr val="FF0000"/>
                </a:solidFill>
              </a:rPr>
              <a:t>DİL </a:t>
            </a:r>
            <a:r>
              <a:rPr spc="-565" dirty="0">
                <a:solidFill>
                  <a:srgbClr val="FF0000"/>
                </a:solidFill>
              </a:rPr>
              <a:t>VE</a:t>
            </a:r>
            <a:r>
              <a:rPr spc="-105" dirty="0">
                <a:solidFill>
                  <a:srgbClr val="FF0000"/>
                </a:solidFill>
              </a:rPr>
              <a:t> </a:t>
            </a:r>
            <a:r>
              <a:rPr spc="-365" dirty="0">
                <a:solidFill>
                  <a:srgbClr val="FF0000"/>
                </a:solidFill>
              </a:rPr>
              <a:t>İLETİŞİM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309"/>
            <a:ext cx="3842385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7495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75" dirty="0">
                <a:latin typeface="Arial"/>
                <a:cs typeface="Arial"/>
              </a:rPr>
              <a:t>Dilin </a:t>
            </a:r>
            <a:r>
              <a:rPr sz="2800" spc="-55" dirty="0">
                <a:latin typeface="Arial"/>
                <a:cs typeface="Arial"/>
              </a:rPr>
              <a:t>temel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işlevlerinin  </a:t>
            </a:r>
            <a:r>
              <a:rPr sz="2800" spc="-170" dirty="0">
                <a:latin typeface="Arial"/>
                <a:cs typeface="Arial"/>
              </a:rPr>
              <a:t>başında </a:t>
            </a:r>
            <a:r>
              <a:rPr sz="2800" spc="-50" dirty="0">
                <a:latin typeface="Arial"/>
                <a:cs typeface="Arial"/>
              </a:rPr>
              <a:t>iletişim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gelir.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55" dirty="0">
                <a:latin typeface="Arial"/>
                <a:cs typeface="Arial"/>
              </a:rPr>
              <a:t>İnsan </a:t>
            </a:r>
            <a:r>
              <a:rPr sz="2800" spc="-195" dirty="0">
                <a:latin typeface="Arial"/>
                <a:cs typeface="Arial"/>
              </a:rPr>
              <a:t>sosyal </a:t>
            </a:r>
            <a:r>
              <a:rPr sz="2800" spc="-20" dirty="0">
                <a:latin typeface="Arial"/>
                <a:cs typeface="Arial"/>
              </a:rPr>
              <a:t>bir </a:t>
            </a:r>
            <a:r>
              <a:rPr sz="2800" spc="-105" dirty="0">
                <a:latin typeface="Arial"/>
                <a:cs typeface="Arial"/>
              </a:rPr>
              <a:t>varlık  </a:t>
            </a:r>
            <a:r>
              <a:rPr sz="2800" spc="-110" dirty="0">
                <a:latin typeface="Arial"/>
                <a:cs typeface="Arial"/>
              </a:rPr>
              <a:t>olarak </a:t>
            </a:r>
            <a:r>
              <a:rPr sz="2800" spc="-95" dirty="0">
                <a:latin typeface="Arial"/>
                <a:cs typeface="Arial"/>
              </a:rPr>
              <a:t>diğer </a:t>
            </a:r>
            <a:r>
              <a:rPr sz="2800" spc="-125" dirty="0">
                <a:latin typeface="Arial"/>
                <a:cs typeface="Arial"/>
              </a:rPr>
              <a:t>insanlardan  </a:t>
            </a:r>
            <a:r>
              <a:rPr sz="2800" spc="-110" dirty="0">
                <a:latin typeface="Arial"/>
                <a:cs typeface="Arial"/>
              </a:rPr>
              <a:t>haberdar olmak </a:t>
            </a:r>
            <a:r>
              <a:rPr sz="2800" spc="-165" dirty="0">
                <a:latin typeface="Arial"/>
                <a:cs typeface="Arial"/>
              </a:rPr>
              <a:t>ve  </a:t>
            </a:r>
            <a:r>
              <a:rPr sz="2800" spc="-110" dirty="0">
                <a:latin typeface="Arial"/>
                <a:cs typeface="Arial"/>
              </a:rPr>
              <a:t>kendi </a:t>
            </a:r>
            <a:r>
              <a:rPr sz="2800" spc="-80" dirty="0">
                <a:latin typeface="Arial"/>
                <a:cs typeface="Arial"/>
              </a:rPr>
              <a:t>ihtiyaç, </a:t>
            </a:r>
            <a:r>
              <a:rPr sz="2800" spc="-145" dirty="0">
                <a:latin typeface="Arial"/>
                <a:cs typeface="Arial"/>
              </a:rPr>
              <a:t>duygu </a:t>
            </a:r>
            <a:r>
              <a:rPr sz="2800" spc="-170" dirty="0">
                <a:latin typeface="Arial"/>
                <a:cs typeface="Arial"/>
              </a:rPr>
              <a:t>ve  </a:t>
            </a:r>
            <a:r>
              <a:rPr sz="2800" spc="-95" dirty="0">
                <a:latin typeface="Arial"/>
                <a:cs typeface="Arial"/>
              </a:rPr>
              <a:t>düşüncelerini  </a:t>
            </a:r>
            <a:r>
              <a:rPr sz="2800" spc="-55" dirty="0">
                <a:latin typeface="Arial"/>
                <a:cs typeface="Arial"/>
              </a:rPr>
              <a:t>ötekilerine iletmek</a:t>
            </a:r>
            <a:r>
              <a:rPr sz="2800" spc="-27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ister.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60035" y="1629155"/>
            <a:ext cx="4104132" cy="4535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7964" y="164338"/>
            <a:ext cx="36099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>
                <a:solidFill>
                  <a:srgbClr val="FF0000"/>
                </a:solidFill>
              </a:rPr>
              <a:t>DİL </a:t>
            </a:r>
            <a:r>
              <a:rPr spc="-565" dirty="0">
                <a:solidFill>
                  <a:srgbClr val="FF0000"/>
                </a:solidFill>
              </a:rPr>
              <a:t>VE</a:t>
            </a:r>
            <a:r>
              <a:rPr spc="-105" dirty="0">
                <a:solidFill>
                  <a:srgbClr val="FF0000"/>
                </a:solidFill>
              </a:rPr>
              <a:t> </a:t>
            </a:r>
            <a:r>
              <a:rPr spc="-365" dirty="0">
                <a:solidFill>
                  <a:srgbClr val="FF0000"/>
                </a:solidFill>
              </a:rPr>
              <a:t>İLETİŞİM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53567"/>
            <a:ext cx="7841615" cy="2845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20" dirty="0">
                <a:latin typeface="Arial"/>
                <a:cs typeface="Arial"/>
              </a:rPr>
              <a:t>Her </a:t>
            </a:r>
            <a:r>
              <a:rPr sz="2500" spc="-15" dirty="0">
                <a:latin typeface="Arial"/>
                <a:cs typeface="Arial"/>
              </a:rPr>
              <a:t>kültür </a:t>
            </a:r>
            <a:r>
              <a:rPr sz="2500" spc="-85" dirty="0">
                <a:latin typeface="Arial"/>
                <a:cs typeface="Arial"/>
              </a:rPr>
              <a:t>içerisinde </a:t>
            </a:r>
            <a:r>
              <a:rPr sz="2500" spc="-170" dirty="0">
                <a:latin typeface="Arial"/>
                <a:cs typeface="Arial"/>
              </a:rPr>
              <a:t>bazı </a:t>
            </a:r>
            <a:r>
              <a:rPr sz="2500" spc="-140" dirty="0">
                <a:latin typeface="Arial"/>
                <a:cs typeface="Arial"/>
              </a:rPr>
              <a:t>simge, </a:t>
            </a:r>
            <a:r>
              <a:rPr sz="2500" spc="-114" dirty="0">
                <a:latin typeface="Arial"/>
                <a:cs typeface="Arial"/>
              </a:rPr>
              <a:t>sembol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5" dirty="0">
                <a:latin typeface="Arial"/>
                <a:cs typeface="Arial"/>
              </a:rPr>
              <a:t>ritüeller</a:t>
            </a:r>
            <a:r>
              <a:rPr sz="2500" spc="-160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vardır.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85" dirty="0">
                <a:latin typeface="Arial"/>
                <a:cs typeface="Arial"/>
              </a:rPr>
              <a:t>Dil </a:t>
            </a:r>
            <a:r>
              <a:rPr sz="2500" spc="-140" dirty="0">
                <a:latin typeface="Arial"/>
                <a:cs typeface="Arial"/>
              </a:rPr>
              <a:t>zengin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05" dirty="0">
                <a:latin typeface="Arial"/>
                <a:cs typeface="Arial"/>
              </a:rPr>
              <a:t>kavramlar</a:t>
            </a:r>
            <a:r>
              <a:rPr sz="2500" spc="-280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bütünüdür.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7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95" dirty="0">
                <a:latin typeface="Arial"/>
                <a:cs typeface="Arial"/>
              </a:rPr>
              <a:t>Kültür, </a:t>
            </a:r>
            <a:r>
              <a:rPr sz="2500" spc="-15" dirty="0">
                <a:latin typeface="Arial"/>
                <a:cs typeface="Arial"/>
              </a:rPr>
              <a:t>dil </a:t>
            </a:r>
            <a:r>
              <a:rPr sz="2500" spc="-155" dirty="0">
                <a:latin typeface="Arial"/>
                <a:cs typeface="Arial"/>
              </a:rPr>
              <a:t>sayesinde </a:t>
            </a:r>
            <a:r>
              <a:rPr sz="2500" spc="-110" dirty="0">
                <a:latin typeface="Arial"/>
                <a:cs typeface="Arial"/>
              </a:rPr>
              <a:t>gelişir. </a:t>
            </a:r>
            <a:r>
              <a:rPr sz="2500" spc="-100" dirty="0">
                <a:latin typeface="Arial"/>
                <a:cs typeface="Arial"/>
              </a:rPr>
              <a:t>Deneyimler </a:t>
            </a:r>
            <a:r>
              <a:rPr sz="2500" spc="-20" dirty="0">
                <a:latin typeface="Arial"/>
                <a:cs typeface="Arial"/>
              </a:rPr>
              <a:t>dil</a:t>
            </a:r>
            <a:r>
              <a:rPr sz="2500" spc="-285" dirty="0">
                <a:latin typeface="Arial"/>
                <a:cs typeface="Arial"/>
              </a:rPr>
              <a:t> </a:t>
            </a:r>
            <a:r>
              <a:rPr sz="2500" spc="-155" dirty="0">
                <a:latin typeface="Arial"/>
                <a:cs typeface="Arial"/>
              </a:rPr>
              <a:t>sayesinde</a:t>
            </a:r>
            <a:endParaRPr sz="2500">
              <a:latin typeface="Arial"/>
              <a:cs typeface="Arial"/>
            </a:endParaRPr>
          </a:p>
          <a:p>
            <a:pPr marL="355600">
              <a:lnSpc>
                <a:spcPts val="2700"/>
              </a:lnSpc>
            </a:pPr>
            <a:r>
              <a:rPr sz="2500" spc="-85" dirty="0">
                <a:latin typeface="Arial"/>
                <a:cs typeface="Arial"/>
              </a:rPr>
              <a:t>aktarılır.</a:t>
            </a:r>
            <a:endParaRPr sz="2500">
              <a:latin typeface="Arial"/>
              <a:cs typeface="Arial"/>
            </a:endParaRPr>
          </a:p>
          <a:p>
            <a:pPr marL="355600" marR="542925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75" dirty="0">
                <a:latin typeface="Arial"/>
                <a:cs typeface="Arial"/>
              </a:rPr>
              <a:t>Dille </a:t>
            </a:r>
            <a:r>
              <a:rPr sz="2500" spc="-114" dirty="0">
                <a:latin typeface="Arial"/>
                <a:cs typeface="Arial"/>
              </a:rPr>
              <a:t>yapılan </a:t>
            </a:r>
            <a:r>
              <a:rPr sz="2500" spc="-50" dirty="0">
                <a:latin typeface="Arial"/>
                <a:cs typeface="Arial"/>
              </a:rPr>
              <a:t>iletişime </a:t>
            </a:r>
            <a:r>
              <a:rPr sz="2500" spc="-125" dirty="0">
                <a:latin typeface="Arial"/>
                <a:cs typeface="Arial"/>
              </a:rPr>
              <a:t>yardımcı </a:t>
            </a:r>
            <a:r>
              <a:rPr sz="2500" spc="-100" dirty="0">
                <a:latin typeface="Arial"/>
                <a:cs typeface="Arial"/>
              </a:rPr>
              <a:t>olarak </a:t>
            </a:r>
            <a:r>
              <a:rPr sz="2500" spc="-70" dirty="0">
                <a:latin typeface="Arial"/>
                <a:cs typeface="Arial"/>
              </a:rPr>
              <a:t>jest </a:t>
            </a:r>
            <a:r>
              <a:rPr sz="2500" spc="-150" dirty="0">
                <a:latin typeface="Arial"/>
                <a:cs typeface="Arial"/>
              </a:rPr>
              <a:t>ve</a:t>
            </a:r>
            <a:r>
              <a:rPr sz="2500" spc="-380" dirty="0">
                <a:latin typeface="Arial"/>
                <a:cs typeface="Arial"/>
              </a:rPr>
              <a:t> </a:t>
            </a:r>
            <a:r>
              <a:rPr sz="2500" spc="-70" dirty="0">
                <a:latin typeface="Arial"/>
                <a:cs typeface="Arial"/>
              </a:rPr>
              <a:t>mimikler,  </a:t>
            </a:r>
            <a:r>
              <a:rPr sz="2500" spc="-110" dirty="0">
                <a:latin typeface="Arial"/>
                <a:cs typeface="Arial"/>
              </a:rPr>
              <a:t>beden </a:t>
            </a:r>
            <a:r>
              <a:rPr sz="2500" spc="-15" dirty="0">
                <a:latin typeface="Arial"/>
                <a:cs typeface="Arial"/>
              </a:rPr>
              <a:t>dili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90" dirty="0">
                <a:latin typeface="Arial"/>
                <a:cs typeface="Arial"/>
              </a:rPr>
              <a:t>diğer </a:t>
            </a:r>
            <a:r>
              <a:rPr sz="2500" spc="-100" dirty="0">
                <a:latin typeface="Arial"/>
                <a:cs typeface="Arial"/>
              </a:rPr>
              <a:t>göstergeler </a:t>
            </a:r>
            <a:r>
              <a:rPr sz="2500" spc="-120" dirty="0">
                <a:latin typeface="Arial"/>
                <a:cs typeface="Arial"/>
              </a:rPr>
              <a:t>de </a:t>
            </a:r>
            <a:r>
              <a:rPr sz="2500" spc="-65" dirty="0">
                <a:latin typeface="Arial"/>
                <a:cs typeface="Arial"/>
              </a:rPr>
              <a:t>önemli </a:t>
            </a:r>
            <a:r>
              <a:rPr sz="2500" spc="-20" dirty="0">
                <a:latin typeface="Arial"/>
                <a:cs typeface="Arial"/>
              </a:rPr>
              <a:t>rol</a:t>
            </a:r>
            <a:r>
              <a:rPr sz="2500" spc="-370" dirty="0">
                <a:latin typeface="Arial"/>
                <a:cs typeface="Arial"/>
              </a:rPr>
              <a:t> </a:t>
            </a:r>
            <a:r>
              <a:rPr sz="2500" spc="-125" dirty="0">
                <a:latin typeface="Arial"/>
                <a:cs typeface="Arial"/>
              </a:rPr>
              <a:t>oynar.</a:t>
            </a:r>
            <a:endParaRPr sz="2500">
              <a:latin typeface="Arial"/>
              <a:cs typeface="Arial"/>
            </a:endParaRPr>
          </a:p>
          <a:p>
            <a:pPr marL="355600" marR="60960" indent="-342900">
              <a:lnSpc>
                <a:spcPts val="2400"/>
              </a:lnSpc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75" dirty="0">
                <a:latin typeface="Arial"/>
                <a:cs typeface="Arial"/>
              </a:rPr>
              <a:t>Ne </a:t>
            </a:r>
            <a:r>
              <a:rPr sz="2500" spc="-90" dirty="0">
                <a:latin typeface="Arial"/>
                <a:cs typeface="Arial"/>
              </a:rPr>
              <a:t>anlatmak </a:t>
            </a:r>
            <a:r>
              <a:rPr sz="2500" spc="-85" dirty="0">
                <a:latin typeface="Arial"/>
                <a:cs typeface="Arial"/>
              </a:rPr>
              <a:t>istediğimiz </a:t>
            </a:r>
            <a:r>
              <a:rPr sz="2500" spc="-120" dirty="0">
                <a:latin typeface="Arial"/>
                <a:cs typeface="Arial"/>
              </a:rPr>
              <a:t>kadar </a:t>
            </a:r>
            <a:r>
              <a:rPr sz="2500" spc="-135" dirty="0">
                <a:latin typeface="Arial"/>
                <a:cs typeface="Arial"/>
              </a:rPr>
              <a:t>nasıl </a:t>
            </a:r>
            <a:r>
              <a:rPr sz="2500" spc="-95" dirty="0">
                <a:latin typeface="Arial"/>
                <a:cs typeface="Arial"/>
              </a:rPr>
              <a:t>anlattığımız, </a:t>
            </a:r>
            <a:r>
              <a:rPr sz="2500" spc="-125" dirty="0">
                <a:latin typeface="Arial"/>
                <a:cs typeface="Arial"/>
              </a:rPr>
              <a:t>sesimizin  </a:t>
            </a:r>
            <a:r>
              <a:rPr sz="2500" spc="-40" dirty="0">
                <a:latin typeface="Arial"/>
                <a:cs typeface="Arial"/>
              </a:rPr>
              <a:t>tonu, </a:t>
            </a:r>
            <a:r>
              <a:rPr sz="2500" spc="-95" dirty="0">
                <a:latin typeface="Arial"/>
                <a:cs typeface="Arial"/>
              </a:rPr>
              <a:t>tınısı, </a:t>
            </a:r>
            <a:r>
              <a:rPr sz="2500" spc="-105" dirty="0">
                <a:latin typeface="Arial"/>
                <a:cs typeface="Arial"/>
              </a:rPr>
              <a:t>üslup </a:t>
            </a:r>
            <a:r>
              <a:rPr sz="2500" spc="-140" dirty="0">
                <a:latin typeface="Arial"/>
                <a:cs typeface="Arial"/>
              </a:rPr>
              <a:t>da</a:t>
            </a:r>
            <a:r>
              <a:rPr sz="2500" spc="-265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önemlidir.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816855"/>
            <a:ext cx="7954009" cy="10160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indent="1642745">
              <a:lnSpc>
                <a:spcPct val="80000"/>
              </a:lnSpc>
              <a:spcBef>
                <a:spcPts val="695"/>
              </a:spcBef>
            </a:pPr>
            <a:r>
              <a:rPr sz="2500" u="heavy" spc="-1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Dur </a:t>
            </a:r>
            <a:r>
              <a:rPr sz="2500" u="heavy" spc="-1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ve </a:t>
            </a:r>
            <a:r>
              <a:rPr sz="2500" u="heavy" spc="-1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düşün</a:t>
            </a:r>
            <a:r>
              <a:rPr sz="2500" spc="-110" dirty="0">
                <a:solidFill>
                  <a:srgbClr val="FF0000"/>
                </a:solidFill>
                <a:latin typeface="Arial"/>
                <a:cs typeface="Arial"/>
              </a:rPr>
              <a:t>: </a:t>
            </a:r>
            <a:r>
              <a:rPr sz="2500" b="1" spc="-190" dirty="0">
                <a:solidFill>
                  <a:srgbClr val="974707"/>
                </a:solidFill>
                <a:latin typeface="Arial"/>
                <a:cs typeface="Arial"/>
              </a:rPr>
              <a:t>Dünyadaki </a:t>
            </a:r>
            <a:r>
              <a:rPr sz="2500" b="1" spc="-120" dirty="0">
                <a:solidFill>
                  <a:srgbClr val="974707"/>
                </a:solidFill>
                <a:latin typeface="Arial"/>
                <a:cs typeface="Arial"/>
              </a:rPr>
              <a:t>dillerin </a:t>
            </a:r>
            <a:r>
              <a:rPr sz="2500" b="1" spc="-204" dirty="0">
                <a:solidFill>
                  <a:srgbClr val="974707"/>
                </a:solidFill>
                <a:latin typeface="Arial"/>
                <a:cs typeface="Arial"/>
              </a:rPr>
              <a:t>sayısının  </a:t>
            </a:r>
            <a:r>
              <a:rPr sz="2500" b="1" spc="-140" dirty="0">
                <a:solidFill>
                  <a:srgbClr val="974707"/>
                </a:solidFill>
                <a:latin typeface="Arial"/>
                <a:cs typeface="Arial"/>
              </a:rPr>
              <a:t>6.000’den </a:t>
            </a:r>
            <a:r>
              <a:rPr sz="2500" b="1" spc="-150" dirty="0">
                <a:solidFill>
                  <a:srgbClr val="974707"/>
                </a:solidFill>
                <a:latin typeface="Arial"/>
                <a:cs typeface="Arial"/>
              </a:rPr>
              <a:t>fazla </a:t>
            </a:r>
            <a:r>
              <a:rPr sz="2500" b="1" spc="-195" dirty="0">
                <a:solidFill>
                  <a:srgbClr val="974707"/>
                </a:solidFill>
                <a:latin typeface="Arial"/>
                <a:cs typeface="Arial"/>
              </a:rPr>
              <a:t>olduğunu </a:t>
            </a:r>
            <a:r>
              <a:rPr sz="2500" b="1" spc="-190" dirty="0">
                <a:solidFill>
                  <a:srgbClr val="974707"/>
                </a:solidFill>
                <a:latin typeface="Arial"/>
                <a:cs typeface="Arial"/>
              </a:rPr>
              <a:t>ve bu </a:t>
            </a:r>
            <a:r>
              <a:rPr sz="2500" b="1" spc="-120" dirty="0">
                <a:solidFill>
                  <a:srgbClr val="974707"/>
                </a:solidFill>
                <a:latin typeface="Arial"/>
                <a:cs typeface="Arial"/>
              </a:rPr>
              <a:t>dillerin </a:t>
            </a:r>
            <a:r>
              <a:rPr sz="2500" b="1" spc="-190" dirty="0">
                <a:solidFill>
                  <a:srgbClr val="974707"/>
                </a:solidFill>
                <a:latin typeface="Arial"/>
                <a:cs typeface="Arial"/>
              </a:rPr>
              <a:t>yaklaşık </a:t>
            </a:r>
            <a:r>
              <a:rPr sz="2500" b="1" spc="-170" dirty="0">
                <a:solidFill>
                  <a:srgbClr val="974707"/>
                </a:solidFill>
                <a:latin typeface="Arial"/>
                <a:cs typeface="Arial"/>
              </a:rPr>
              <a:t>yarısının </a:t>
            </a:r>
            <a:r>
              <a:rPr sz="2500" b="1" spc="-204" dirty="0">
                <a:solidFill>
                  <a:srgbClr val="974707"/>
                </a:solidFill>
                <a:latin typeface="Arial"/>
                <a:cs typeface="Arial"/>
              </a:rPr>
              <a:t>yok  </a:t>
            </a:r>
            <a:r>
              <a:rPr sz="2500" b="1" spc="-155" dirty="0">
                <a:solidFill>
                  <a:srgbClr val="974707"/>
                </a:solidFill>
                <a:latin typeface="Arial"/>
                <a:cs typeface="Arial"/>
              </a:rPr>
              <a:t>olma tehlikesiyle </a:t>
            </a:r>
            <a:r>
              <a:rPr sz="2500" b="1" spc="-200" dirty="0">
                <a:solidFill>
                  <a:srgbClr val="974707"/>
                </a:solidFill>
                <a:latin typeface="Arial"/>
                <a:cs typeface="Arial"/>
              </a:rPr>
              <a:t>karşı karşıya </a:t>
            </a:r>
            <a:r>
              <a:rPr sz="2500" b="1" spc="-195" dirty="0">
                <a:solidFill>
                  <a:srgbClr val="974707"/>
                </a:solidFill>
                <a:latin typeface="Arial"/>
                <a:cs typeface="Arial"/>
              </a:rPr>
              <a:t>olduğunu </a:t>
            </a:r>
            <a:r>
              <a:rPr sz="2500" b="1" spc="-135" dirty="0">
                <a:solidFill>
                  <a:srgbClr val="974707"/>
                </a:solidFill>
                <a:latin typeface="Arial"/>
                <a:cs typeface="Arial"/>
              </a:rPr>
              <a:t>biliyor</a:t>
            </a:r>
            <a:r>
              <a:rPr sz="2500" b="1" spc="18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500" b="1" spc="-250" dirty="0">
                <a:solidFill>
                  <a:srgbClr val="974707"/>
                </a:solidFill>
                <a:latin typeface="Arial"/>
                <a:cs typeface="Arial"/>
              </a:rPr>
              <a:t>musunuz?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8596" y="4293108"/>
            <a:ext cx="1008888" cy="879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3564" y="461899"/>
            <a:ext cx="54387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0" dirty="0">
                <a:solidFill>
                  <a:srgbClr val="FF0000"/>
                </a:solidFill>
              </a:rPr>
              <a:t>Kavram </a:t>
            </a:r>
            <a:r>
              <a:rPr spc="-380" dirty="0">
                <a:solidFill>
                  <a:srgbClr val="FF0000"/>
                </a:solidFill>
              </a:rPr>
              <a:t>Yanılgısı</a:t>
            </a:r>
            <a:r>
              <a:rPr spc="-145" dirty="0">
                <a:solidFill>
                  <a:srgbClr val="FF0000"/>
                </a:solidFill>
              </a:rPr>
              <a:t> </a:t>
            </a:r>
            <a:r>
              <a:rPr spc="-295" dirty="0">
                <a:solidFill>
                  <a:srgbClr val="FF0000"/>
                </a:solidFill>
              </a:rPr>
              <a:t>Nedir?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7917815" cy="422402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196850" indent="-342900">
              <a:lnSpc>
                <a:spcPct val="8000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14" dirty="0">
                <a:latin typeface="Arial"/>
                <a:cs typeface="Arial"/>
              </a:rPr>
              <a:t>Kişinin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145" dirty="0">
                <a:latin typeface="Arial"/>
                <a:cs typeface="Arial"/>
              </a:rPr>
              <a:t>kavramı </a:t>
            </a:r>
            <a:r>
              <a:rPr sz="2700" spc="-135" dirty="0">
                <a:latin typeface="Arial"/>
                <a:cs typeface="Arial"/>
              </a:rPr>
              <a:t>anladığı </a:t>
            </a:r>
            <a:r>
              <a:rPr sz="2700" spc="-105" dirty="0">
                <a:latin typeface="Arial"/>
                <a:cs typeface="Arial"/>
              </a:rPr>
              <a:t>şeklin, </a:t>
            </a:r>
            <a:r>
              <a:rPr sz="2700" spc="-135" dirty="0">
                <a:latin typeface="Arial"/>
                <a:cs typeface="Arial"/>
              </a:rPr>
              <a:t>kavramın</a:t>
            </a:r>
            <a:r>
              <a:rPr sz="2700" spc="-385" dirty="0">
                <a:latin typeface="Arial"/>
                <a:cs typeface="Arial"/>
              </a:rPr>
              <a:t> </a:t>
            </a:r>
            <a:r>
              <a:rPr sz="2700" spc="-110" dirty="0">
                <a:latin typeface="Arial"/>
                <a:cs typeface="Arial"/>
              </a:rPr>
              <a:t>ortaklaşa  kabul </a:t>
            </a:r>
            <a:r>
              <a:rPr sz="2700" spc="-75" dirty="0">
                <a:latin typeface="Arial"/>
                <a:cs typeface="Arial"/>
              </a:rPr>
              <a:t>edilen </a:t>
            </a:r>
            <a:r>
              <a:rPr sz="2700" spc="-114" dirty="0">
                <a:latin typeface="Arial"/>
                <a:cs typeface="Arial"/>
              </a:rPr>
              <a:t>anlamından </a:t>
            </a:r>
            <a:r>
              <a:rPr sz="2700" spc="-65" dirty="0">
                <a:latin typeface="Arial"/>
                <a:cs typeface="Arial"/>
              </a:rPr>
              <a:t>önemli </a:t>
            </a:r>
            <a:r>
              <a:rPr sz="2700" spc="-130" dirty="0">
                <a:latin typeface="Arial"/>
                <a:cs typeface="Arial"/>
              </a:rPr>
              <a:t>derecede </a:t>
            </a:r>
            <a:r>
              <a:rPr sz="2700" spc="-70" dirty="0">
                <a:latin typeface="Arial"/>
                <a:cs typeface="Arial"/>
              </a:rPr>
              <a:t>farklılık  </a:t>
            </a:r>
            <a:r>
              <a:rPr sz="2700" spc="-120" dirty="0">
                <a:latin typeface="Arial"/>
                <a:cs typeface="Arial"/>
              </a:rPr>
              <a:t>göstermesi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95" dirty="0">
                <a:latin typeface="Arial"/>
                <a:cs typeface="Arial"/>
              </a:rPr>
              <a:t>durumudur.</a:t>
            </a:r>
            <a:endParaRPr sz="270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63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10" dirty="0">
                <a:latin typeface="Arial"/>
                <a:cs typeface="Arial"/>
              </a:rPr>
              <a:t>Örneğin; </a:t>
            </a:r>
            <a:r>
              <a:rPr sz="2700" b="1" spc="-275" dirty="0">
                <a:latin typeface="Arial"/>
                <a:cs typeface="Arial"/>
              </a:rPr>
              <a:t>“</a:t>
            </a:r>
            <a:r>
              <a:rPr sz="2700" b="1" spc="-275" dirty="0">
                <a:solidFill>
                  <a:srgbClr val="001F5F"/>
                </a:solidFill>
                <a:latin typeface="Arial"/>
                <a:cs typeface="Arial"/>
              </a:rPr>
              <a:t>Bu </a:t>
            </a:r>
            <a:r>
              <a:rPr sz="2700" b="1" spc="-175" dirty="0">
                <a:solidFill>
                  <a:srgbClr val="001F5F"/>
                </a:solidFill>
                <a:latin typeface="Arial"/>
                <a:cs typeface="Arial"/>
              </a:rPr>
              <a:t>söylediklerin </a:t>
            </a:r>
            <a:r>
              <a:rPr sz="2700" b="1" spc="-235" dirty="0">
                <a:solidFill>
                  <a:srgbClr val="001F5F"/>
                </a:solidFill>
                <a:latin typeface="Arial"/>
                <a:cs typeface="Arial"/>
              </a:rPr>
              <a:t>gerçek </a:t>
            </a:r>
            <a:r>
              <a:rPr sz="2700" b="1" spc="-190" dirty="0">
                <a:solidFill>
                  <a:srgbClr val="001F5F"/>
                </a:solidFill>
                <a:latin typeface="Arial"/>
                <a:cs typeface="Arial"/>
              </a:rPr>
              <a:t>olamaz.” </a:t>
            </a:r>
            <a:r>
              <a:rPr sz="2700" spc="-100" dirty="0">
                <a:latin typeface="Arial"/>
                <a:cs typeface="Arial"/>
              </a:rPr>
              <a:t>ifadesinde  </a:t>
            </a:r>
            <a:r>
              <a:rPr sz="2700" spc="-90" dirty="0">
                <a:latin typeface="Arial"/>
                <a:cs typeface="Arial"/>
              </a:rPr>
              <a:t>kullanılan </a:t>
            </a:r>
            <a:r>
              <a:rPr sz="2700" spc="-85" dirty="0">
                <a:latin typeface="Arial"/>
                <a:cs typeface="Arial"/>
              </a:rPr>
              <a:t>"gerçek" </a:t>
            </a:r>
            <a:r>
              <a:rPr sz="2700" spc="-150" dirty="0">
                <a:latin typeface="Arial"/>
                <a:cs typeface="Arial"/>
              </a:rPr>
              <a:t>kavramı </a:t>
            </a:r>
            <a:r>
              <a:rPr sz="2700" spc="-105" dirty="0">
                <a:latin typeface="Arial"/>
                <a:cs typeface="Arial"/>
              </a:rPr>
              <a:t>hatalıdır. </a:t>
            </a:r>
            <a:r>
              <a:rPr sz="2700" spc="-185" dirty="0">
                <a:latin typeface="Arial"/>
                <a:cs typeface="Arial"/>
              </a:rPr>
              <a:t>Çünkü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135" dirty="0">
                <a:latin typeface="Arial"/>
                <a:cs typeface="Arial"/>
              </a:rPr>
              <a:t>şeyin  </a:t>
            </a:r>
            <a:r>
              <a:rPr sz="2700" spc="-150" dirty="0">
                <a:latin typeface="Arial"/>
                <a:cs typeface="Arial"/>
              </a:rPr>
              <a:t>gerçek </a:t>
            </a:r>
            <a:r>
              <a:rPr sz="2700" spc="-130" dirty="0">
                <a:latin typeface="Arial"/>
                <a:cs typeface="Arial"/>
              </a:rPr>
              <a:t>olması </a:t>
            </a:r>
            <a:r>
              <a:rPr sz="2700" spc="-110" dirty="0">
                <a:latin typeface="Arial"/>
                <a:cs typeface="Arial"/>
              </a:rPr>
              <a:t>var </a:t>
            </a:r>
            <a:r>
              <a:rPr sz="2700" spc="-135" dirty="0">
                <a:latin typeface="Arial"/>
                <a:cs typeface="Arial"/>
              </a:rPr>
              <a:t>olması</a:t>
            </a:r>
            <a:r>
              <a:rPr sz="2700" spc="-245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demektir.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45" dirty="0">
                <a:solidFill>
                  <a:srgbClr val="FF0000"/>
                </a:solidFill>
                <a:latin typeface="Arial"/>
                <a:cs typeface="Arial"/>
              </a:rPr>
              <a:t>Kavram </a:t>
            </a:r>
            <a:r>
              <a:rPr sz="2700" b="1" spc="-155" dirty="0">
                <a:solidFill>
                  <a:srgbClr val="FF0000"/>
                </a:solidFill>
                <a:latin typeface="Arial"/>
                <a:cs typeface="Arial"/>
              </a:rPr>
              <a:t>yanılgılarının</a:t>
            </a:r>
            <a:r>
              <a:rPr sz="27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700" b="1" spc="-150" dirty="0">
                <a:solidFill>
                  <a:srgbClr val="FF0000"/>
                </a:solidFill>
                <a:latin typeface="Arial"/>
                <a:cs typeface="Arial"/>
              </a:rPr>
              <a:t>nedenleri: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204" dirty="0">
                <a:solidFill>
                  <a:srgbClr val="001F5F"/>
                </a:solidFill>
                <a:latin typeface="Arial"/>
                <a:cs typeface="Arial"/>
              </a:rPr>
              <a:t>Ön</a:t>
            </a:r>
            <a:r>
              <a:rPr sz="2700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yargılar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60" dirty="0">
                <a:solidFill>
                  <a:srgbClr val="001F5F"/>
                </a:solidFill>
                <a:latin typeface="Arial"/>
                <a:cs typeface="Arial"/>
              </a:rPr>
              <a:t>Temeli ve </a:t>
            </a:r>
            <a:r>
              <a:rPr sz="2700" spc="-100" dirty="0">
                <a:solidFill>
                  <a:srgbClr val="001F5F"/>
                </a:solidFill>
                <a:latin typeface="Arial"/>
                <a:cs typeface="Arial"/>
              </a:rPr>
              <a:t>kesinliği </a:t>
            </a:r>
            <a:r>
              <a:rPr sz="2700" spc="-125" dirty="0">
                <a:solidFill>
                  <a:srgbClr val="001F5F"/>
                </a:solidFill>
                <a:latin typeface="Arial"/>
                <a:cs typeface="Arial"/>
              </a:rPr>
              <a:t>olmayan</a:t>
            </a:r>
            <a:r>
              <a:rPr sz="2700" spc="-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5" dirty="0">
                <a:solidFill>
                  <a:srgbClr val="001F5F"/>
                </a:solidFill>
                <a:latin typeface="Arial"/>
                <a:cs typeface="Arial"/>
              </a:rPr>
              <a:t>fikirler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225" dirty="0">
                <a:solidFill>
                  <a:srgbClr val="001F5F"/>
                </a:solidFill>
                <a:latin typeface="Arial"/>
                <a:cs typeface="Arial"/>
              </a:rPr>
              <a:t>Yanlış</a:t>
            </a:r>
            <a:r>
              <a:rPr sz="2700" spc="-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05" dirty="0">
                <a:solidFill>
                  <a:srgbClr val="001F5F"/>
                </a:solidFill>
                <a:latin typeface="Arial"/>
                <a:cs typeface="Arial"/>
              </a:rPr>
              <a:t>anlamalar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45" dirty="0">
                <a:solidFill>
                  <a:srgbClr val="001F5F"/>
                </a:solidFill>
                <a:latin typeface="Arial"/>
                <a:cs typeface="Arial"/>
              </a:rPr>
              <a:t>Gerçekliğe </a:t>
            </a:r>
            <a:r>
              <a:rPr sz="2700" spc="-65" dirty="0">
                <a:solidFill>
                  <a:srgbClr val="001F5F"/>
                </a:solidFill>
                <a:latin typeface="Arial"/>
                <a:cs typeface="Arial"/>
              </a:rPr>
              <a:t>dair </a:t>
            </a:r>
            <a:r>
              <a:rPr sz="2700" spc="-145" dirty="0">
                <a:solidFill>
                  <a:srgbClr val="001F5F"/>
                </a:solidFill>
                <a:latin typeface="Arial"/>
                <a:cs typeface="Arial"/>
              </a:rPr>
              <a:t>yanlış</a:t>
            </a:r>
            <a:r>
              <a:rPr sz="2700" spc="-2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00" dirty="0">
                <a:solidFill>
                  <a:srgbClr val="001F5F"/>
                </a:solidFill>
                <a:latin typeface="Arial"/>
                <a:cs typeface="Arial"/>
              </a:rPr>
              <a:t>algılar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605" y="200406"/>
            <a:ext cx="63195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65" dirty="0">
                <a:solidFill>
                  <a:srgbClr val="FF0000"/>
                </a:solidFill>
              </a:rPr>
              <a:t>FELSEFİ </a:t>
            </a:r>
            <a:r>
              <a:rPr spc="-575" dirty="0">
                <a:solidFill>
                  <a:srgbClr val="FF0000"/>
                </a:solidFill>
              </a:rPr>
              <a:t>SORU</a:t>
            </a:r>
            <a:r>
              <a:rPr spc="-420" dirty="0">
                <a:solidFill>
                  <a:srgbClr val="FF0000"/>
                </a:solidFill>
              </a:rPr>
              <a:t> </a:t>
            </a:r>
            <a:r>
              <a:rPr spc="-495" dirty="0">
                <a:solidFill>
                  <a:srgbClr val="FF0000"/>
                </a:solidFill>
              </a:rPr>
              <a:t>OLUŞTURMA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33678"/>
            <a:ext cx="7982584" cy="545846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5600" marR="499745" indent="-342900">
              <a:lnSpc>
                <a:spcPct val="800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45" dirty="0">
                <a:latin typeface="Arial"/>
                <a:cs typeface="Arial"/>
              </a:rPr>
              <a:t>“</a:t>
            </a:r>
            <a:r>
              <a:rPr sz="2700" spc="-45" dirty="0">
                <a:solidFill>
                  <a:srgbClr val="001F5F"/>
                </a:solidFill>
                <a:latin typeface="Arial"/>
                <a:cs typeface="Arial"/>
              </a:rPr>
              <a:t>Öteki </a:t>
            </a:r>
            <a:r>
              <a:rPr sz="2700" spc="-35" dirty="0">
                <a:solidFill>
                  <a:srgbClr val="001F5F"/>
                </a:solidFill>
                <a:latin typeface="Arial"/>
                <a:cs typeface="Arial"/>
              </a:rPr>
              <a:t>bilimlerin </a:t>
            </a:r>
            <a:r>
              <a:rPr sz="2700" spc="-95" dirty="0">
                <a:solidFill>
                  <a:srgbClr val="001F5F"/>
                </a:solidFill>
                <a:latin typeface="Arial"/>
                <a:cs typeface="Arial"/>
              </a:rPr>
              <a:t>durduğu,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soru </a:t>
            </a:r>
            <a:r>
              <a:rPr sz="2700" spc="-140" dirty="0">
                <a:solidFill>
                  <a:srgbClr val="001F5F"/>
                </a:solidFill>
                <a:latin typeface="Arial"/>
                <a:cs typeface="Arial"/>
              </a:rPr>
              <a:t>sormayı </a:t>
            </a:r>
            <a:r>
              <a:rPr sz="2700" spc="-114" dirty="0">
                <a:solidFill>
                  <a:srgbClr val="001F5F"/>
                </a:solidFill>
                <a:latin typeface="Arial"/>
                <a:cs typeface="Arial"/>
              </a:rPr>
              <a:t>bırakıp  </a:t>
            </a:r>
            <a:r>
              <a:rPr sz="2700" spc="-130" dirty="0">
                <a:solidFill>
                  <a:srgbClr val="001F5F"/>
                </a:solidFill>
                <a:latin typeface="Arial"/>
                <a:cs typeface="Arial"/>
              </a:rPr>
              <a:t>varsayımları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kabul </a:t>
            </a:r>
            <a:r>
              <a:rPr sz="2700" spc="-20" dirty="0">
                <a:solidFill>
                  <a:srgbClr val="001F5F"/>
                </a:solidFill>
                <a:latin typeface="Arial"/>
                <a:cs typeface="Arial"/>
              </a:rPr>
              <a:t>ettiği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yerde, </a:t>
            </a:r>
            <a:r>
              <a:rPr sz="2700" spc="-55" dirty="0">
                <a:solidFill>
                  <a:srgbClr val="001F5F"/>
                </a:solidFill>
                <a:latin typeface="Arial"/>
                <a:cs typeface="Arial"/>
              </a:rPr>
              <a:t>filozof </a:t>
            </a:r>
            <a:r>
              <a:rPr sz="2700" spc="-110" dirty="0">
                <a:solidFill>
                  <a:srgbClr val="001F5F"/>
                </a:solidFill>
                <a:latin typeface="Arial"/>
                <a:cs typeface="Arial"/>
              </a:rPr>
              <a:t>soru</a:t>
            </a:r>
            <a:r>
              <a:rPr sz="2700" spc="-45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700" spc="-155" dirty="0">
                <a:solidFill>
                  <a:srgbClr val="001F5F"/>
                </a:solidFill>
                <a:latin typeface="Arial"/>
                <a:cs typeface="Arial"/>
              </a:rPr>
              <a:t>sormaya  başlar.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55" dirty="0">
                <a:solidFill>
                  <a:srgbClr val="00AF50"/>
                </a:solidFill>
                <a:latin typeface="Arial"/>
                <a:cs typeface="Arial"/>
              </a:rPr>
              <a:t>Bilimler </a:t>
            </a:r>
            <a:r>
              <a:rPr sz="2700" b="1" spc="-170" dirty="0">
                <a:solidFill>
                  <a:srgbClr val="00AF50"/>
                </a:solidFill>
                <a:latin typeface="Arial"/>
                <a:cs typeface="Arial"/>
              </a:rPr>
              <a:t>bilgi </a:t>
            </a:r>
            <a:r>
              <a:rPr sz="2700" b="1" spc="-155" dirty="0">
                <a:solidFill>
                  <a:srgbClr val="00AF50"/>
                </a:solidFill>
                <a:latin typeface="Arial"/>
                <a:cs typeface="Arial"/>
              </a:rPr>
              <a:t>ortaya </a:t>
            </a:r>
            <a:r>
              <a:rPr sz="2700" b="1" spc="-210" dirty="0">
                <a:solidFill>
                  <a:srgbClr val="00AF50"/>
                </a:solidFill>
                <a:latin typeface="Arial"/>
                <a:cs typeface="Arial"/>
              </a:rPr>
              <a:t>koyar, </a:t>
            </a:r>
            <a:r>
              <a:rPr sz="2700" b="1" spc="-150" dirty="0">
                <a:solidFill>
                  <a:srgbClr val="00AF50"/>
                </a:solidFill>
                <a:latin typeface="Arial"/>
                <a:cs typeface="Arial"/>
              </a:rPr>
              <a:t>filozof </a:t>
            </a:r>
            <a:r>
              <a:rPr sz="2700" b="1" spc="-145" dirty="0">
                <a:solidFill>
                  <a:srgbClr val="00AF50"/>
                </a:solidFill>
                <a:latin typeface="Arial"/>
                <a:cs typeface="Arial"/>
              </a:rPr>
              <a:t>bilinenin</a:t>
            </a:r>
            <a:r>
              <a:rPr sz="27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700" b="1" spc="-175" dirty="0">
                <a:solidFill>
                  <a:srgbClr val="00AF50"/>
                </a:solidFill>
                <a:latin typeface="Arial"/>
                <a:cs typeface="Arial"/>
              </a:rPr>
              <a:t>ne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b="1" spc="-210" dirty="0">
                <a:solidFill>
                  <a:srgbClr val="00AF50"/>
                </a:solidFill>
                <a:latin typeface="Arial"/>
                <a:cs typeface="Arial"/>
              </a:rPr>
              <a:t>olduğunu</a:t>
            </a:r>
            <a:r>
              <a:rPr sz="2700" b="1" spc="-1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700" b="1" spc="-215" dirty="0">
                <a:solidFill>
                  <a:srgbClr val="00AF50"/>
                </a:solidFill>
                <a:latin typeface="Arial"/>
                <a:cs typeface="Arial"/>
              </a:rPr>
              <a:t>sorar.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60" dirty="0">
                <a:solidFill>
                  <a:srgbClr val="006FC0"/>
                </a:solidFill>
                <a:latin typeface="Arial"/>
                <a:cs typeface="Arial"/>
              </a:rPr>
              <a:t>Bilimler </a:t>
            </a:r>
            <a:r>
              <a:rPr sz="2700" spc="-145" dirty="0">
                <a:solidFill>
                  <a:srgbClr val="006FC0"/>
                </a:solidFill>
                <a:latin typeface="Arial"/>
                <a:cs typeface="Arial"/>
              </a:rPr>
              <a:t>yasalar </a:t>
            </a:r>
            <a:r>
              <a:rPr sz="2700" spc="-95" dirty="0">
                <a:solidFill>
                  <a:srgbClr val="006FC0"/>
                </a:solidFill>
                <a:latin typeface="Arial"/>
                <a:cs typeface="Arial"/>
              </a:rPr>
              <a:t>ortaya </a:t>
            </a:r>
            <a:r>
              <a:rPr sz="2700" spc="-160" dirty="0">
                <a:solidFill>
                  <a:srgbClr val="006FC0"/>
                </a:solidFill>
                <a:latin typeface="Arial"/>
                <a:cs typeface="Arial"/>
              </a:rPr>
              <a:t>koyar, </a:t>
            </a:r>
            <a:r>
              <a:rPr sz="2700" spc="-55" dirty="0">
                <a:solidFill>
                  <a:srgbClr val="006FC0"/>
                </a:solidFill>
                <a:latin typeface="Arial"/>
                <a:cs typeface="Arial"/>
              </a:rPr>
              <a:t>filozof </a:t>
            </a:r>
            <a:r>
              <a:rPr sz="2700" spc="-170" dirty="0">
                <a:solidFill>
                  <a:srgbClr val="006FC0"/>
                </a:solidFill>
                <a:latin typeface="Arial"/>
                <a:cs typeface="Arial"/>
              </a:rPr>
              <a:t>yasanın </a:t>
            </a:r>
            <a:r>
              <a:rPr sz="2700" spc="-125" dirty="0">
                <a:solidFill>
                  <a:srgbClr val="006FC0"/>
                </a:solidFill>
                <a:latin typeface="Arial"/>
                <a:cs typeface="Arial"/>
              </a:rPr>
              <a:t>ne</a:t>
            </a:r>
            <a:r>
              <a:rPr sz="2700" spc="-4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700" spc="-95" dirty="0">
                <a:solidFill>
                  <a:srgbClr val="006FC0"/>
                </a:solidFill>
                <a:latin typeface="Arial"/>
                <a:cs typeface="Arial"/>
              </a:rPr>
              <a:t>olduğu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120" dirty="0">
                <a:solidFill>
                  <a:srgbClr val="006FC0"/>
                </a:solidFill>
                <a:latin typeface="Arial"/>
                <a:cs typeface="Arial"/>
              </a:rPr>
              <a:t>sorusunu </a:t>
            </a:r>
            <a:r>
              <a:rPr sz="2700" spc="-95" dirty="0">
                <a:solidFill>
                  <a:srgbClr val="006FC0"/>
                </a:solidFill>
                <a:latin typeface="Arial"/>
                <a:cs typeface="Arial"/>
              </a:rPr>
              <a:t>ortaya</a:t>
            </a:r>
            <a:r>
              <a:rPr sz="2700" spc="-1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700" spc="-130" dirty="0">
                <a:solidFill>
                  <a:srgbClr val="006FC0"/>
                </a:solidFill>
                <a:latin typeface="Arial"/>
                <a:cs typeface="Arial"/>
              </a:rPr>
              <a:t>atar.</a:t>
            </a:r>
            <a:endParaRPr sz="2700">
              <a:latin typeface="Arial"/>
              <a:cs typeface="Arial"/>
            </a:endParaRPr>
          </a:p>
          <a:p>
            <a:pPr marL="355600" marR="54419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00" dirty="0">
                <a:solidFill>
                  <a:srgbClr val="974707"/>
                </a:solidFill>
                <a:latin typeface="Arial"/>
                <a:cs typeface="Arial"/>
              </a:rPr>
              <a:t>Sokaktaki </a:t>
            </a:r>
            <a:r>
              <a:rPr sz="2700" b="1" spc="-220" dirty="0">
                <a:solidFill>
                  <a:srgbClr val="974707"/>
                </a:solidFill>
                <a:latin typeface="Arial"/>
                <a:cs typeface="Arial"/>
              </a:rPr>
              <a:t>insan </a:t>
            </a:r>
            <a:r>
              <a:rPr sz="2700" b="1" spc="-110" dirty="0">
                <a:solidFill>
                  <a:srgbClr val="974707"/>
                </a:solidFill>
                <a:latin typeface="Arial"/>
                <a:cs typeface="Arial"/>
              </a:rPr>
              <a:t>ile </a:t>
            </a:r>
            <a:r>
              <a:rPr sz="2700" b="1" spc="-150" dirty="0">
                <a:solidFill>
                  <a:srgbClr val="974707"/>
                </a:solidFill>
                <a:latin typeface="Arial"/>
                <a:cs typeface="Arial"/>
              </a:rPr>
              <a:t>politikacı </a:t>
            </a:r>
            <a:r>
              <a:rPr sz="2700" b="1" spc="-190" dirty="0">
                <a:solidFill>
                  <a:srgbClr val="974707"/>
                </a:solidFill>
                <a:latin typeface="Arial"/>
                <a:cs typeface="Arial"/>
              </a:rPr>
              <a:t>hazdan, </a:t>
            </a:r>
            <a:r>
              <a:rPr sz="2700" b="1" spc="-180" dirty="0">
                <a:solidFill>
                  <a:srgbClr val="974707"/>
                </a:solidFill>
                <a:latin typeface="Arial"/>
                <a:cs typeface="Arial"/>
              </a:rPr>
              <a:t>yarardan </a:t>
            </a:r>
            <a:r>
              <a:rPr sz="2700" b="1" spc="-310" dirty="0">
                <a:solidFill>
                  <a:srgbClr val="974707"/>
                </a:solidFill>
                <a:latin typeface="Arial"/>
                <a:cs typeface="Arial"/>
              </a:rPr>
              <a:t>söz  </a:t>
            </a:r>
            <a:r>
              <a:rPr sz="2700" b="1" spc="-150" dirty="0">
                <a:solidFill>
                  <a:srgbClr val="974707"/>
                </a:solidFill>
                <a:latin typeface="Arial"/>
                <a:cs typeface="Arial"/>
              </a:rPr>
              <a:t>eder; filozof </a:t>
            </a:r>
            <a:r>
              <a:rPr sz="2700" b="1" spc="-220" dirty="0">
                <a:solidFill>
                  <a:srgbClr val="974707"/>
                </a:solidFill>
                <a:latin typeface="Arial"/>
                <a:cs typeface="Arial"/>
              </a:rPr>
              <a:t>ise </a:t>
            </a:r>
            <a:r>
              <a:rPr sz="2700" b="1" spc="-215" dirty="0">
                <a:solidFill>
                  <a:srgbClr val="974707"/>
                </a:solidFill>
                <a:latin typeface="Arial"/>
                <a:cs typeface="Arial"/>
              </a:rPr>
              <a:t>haz </a:t>
            </a:r>
            <a:r>
              <a:rPr sz="2700" b="1" spc="-110" dirty="0">
                <a:solidFill>
                  <a:srgbClr val="974707"/>
                </a:solidFill>
                <a:latin typeface="Arial"/>
                <a:cs typeface="Arial"/>
              </a:rPr>
              <a:t>ile </a:t>
            </a:r>
            <a:r>
              <a:rPr sz="2700" b="1" spc="-180" dirty="0">
                <a:solidFill>
                  <a:srgbClr val="974707"/>
                </a:solidFill>
                <a:latin typeface="Arial"/>
                <a:cs typeface="Arial"/>
              </a:rPr>
              <a:t>yarardan </a:t>
            </a:r>
            <a:r>
              <a:rPr sz="2700" b="1" spc="-195" dirty="0">
                <a:solidFill>
                  <a:srgbClr val="974707"/>
                </a:solidFill>
                <a:latin typeface="Arial"/>
                <a:cs typeface="Arial"/>
              </a:rPr>
              <a:t>gerçekte</a:t>
            </a:r>
            <a:r>
              <a:rPr sz="2700" b="1" spc="11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ne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700" b="1" spc="-195" dirty="0">
                <a:solidFill>
                  <a:srgbClr val="974707"/>
                </a:solidFill>
                <a:latin typeface="Arial"/>
                <a:cs typeface="Arial"/>
              </a:rPr>
              <a:t>anlaşılması </a:t>
            </a:r>
            <a:r>
              <a:rPr sz="2700" b="1" spc="-170" dirty="0">
                <a:solidFill>
                  <a:srgbClr val="974707"/>
                </a:solidFill>
                <a:latin typeface="Arial"/>
                <a:cs typeface="Arial"/>
              </a:rPr>
              <a:t>gerektiğini</a:t>
            </a:r>
            <a:r>
              <a:rPr sz="2700" b="1" spc="-12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700" b="1" spc="-220" dirty="0">
                <a:solidFill>
                  <a:srgbClr val="974707"/>
                </a:solidFill>
                <a:latin typeface="Arial"/>
                <a:cs typeface="Arial"/>
              </a:rPr>
              <a:t>sorar.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solidFill>
                  <a:srgbClr val="17375E"/>
                </a:solidFill>
                <a:latin typeface="Arial"/>
                <a:cs typeface="Arial"/>
              </a:rPr>
              <a:t>Demek </a:t>
            </a:r>
            <a:r>
              <a:rPr sz="2700" spc="-55" dirty="0">
                <a:solidFill>
                  <a:srgbClr val="17375E"/>
                </a:solidFill>
                <a:latin typeface="Arial"/>
                <a:cs typeface="Arial"/>
              </a:rPr>
              <a:t>ki </a:t>
            </a:r>
            <a:r>
              <a:rPr sz="2700" spc="-110" dirty="0">
                <a:solidFill>
                  <a:srgbClr val="17375E"/>
                </a:solidFill>
                <a:latin typeface="Arial"/>
                <a:cs typeface="Arial"/>
              </a:rPr>
              <a:t>felsefe, köklere </a:t>
            </a:r>
            <a:r>
              <a:rPr sz="2700" spc="-85" dirty="0">
                <a:solidFill>
                  <a:srgbClr val="17375E"/>
                </a:solidFill>
                <a:latin typeface="Arial"/>
                <a:cs typeface="Arial"/>
              </a:rPr>
              <a:t>gitmesi </a:t>
            </a:r>
            <a:r>
              <a:rPr sz="2700" spc="-125" dirty="0">
                <a:solidFill>
                  <a:srgbClr val="17375E"/>
                </a:solidFill>
                <a:latin typeface="Arial"/>
                <a:cs typeface="Arial"/>
              </a:rPr>
              <a:t>bakımından</a:t>
            </a:r>
            <a:r>
              <a:rPr sz="2700" spc="-355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700" spc="-150" dirty="0">
                <a:solidFill>
                  <a:srgbClr val="17375E"/>
                </a:solidFill>
                <a:latin typeface="Arial"/>
                <a:cs typeface="Arial"/>
              </a:rPr>
              <a:t>aynı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175" dirty="0">
                <a:solidFill>
                  <a:srgbClr val="17375E"/>
                </a:solidFill>
                <a:latin typeface="Arial"/>
                <a:cs typeface="Arial"/>
              </a:rPr>
              <a:t>zamanda </a:t>
            </a:r>
            <a:r>
              <a:rPr sz="2700" spc="-15" dirty="0">
                <a:solidFill>
                  <a:srgbClr val="17375E"/>
                </a:solidFill>
                <a:latin typeface="Arial"/>
                <a:cs typeface="Arial"/>
              </a:rPr>
              <a:t>bir </a:t>
            </a:r>
            <a:r>
              <a:rPr sz="2700" spc="-145" dirty="0">
                <a:solidFill>
                  <a:srgbClr val="17375E"/>
                </a:solidFill>
                <a:latin typeface="Arial"/>
                <a:cs typeface="Arial"/>
              </a:rPr>
              <a:t>kök</a:t>
            </a:r>
            <a:r>
              <a:rPr sz="2700" spc="-250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700" spc="-50" dirty="0">
                <a:solidFill>
                  <a:srgbClr val="17375E"/>
                </a:solidFill>
                <a:latin typeface="Arial"/>
                <a:cs typeface="Arial"/>
              </a:rPr>
              <a:t>bilimidir.</a:t>
            </a:r>
            <a:endParaRPr sz="2700">
              <a:latin typeface="Arial"/>
              <a:cs typeface="Arial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sz="2700" b="1" spc="-145" dirty="0">
                <a:solidFill>
                  <a:srgbClr val="974707"/>
                </a:solidFill>
                <a:latin typeface="Arial"/>
                <a:cs typeface="Arial"/>
              </a:rPr>
              <a:t>Öteki </a:t>
            </a:r>
            <a:r>
              <a:rPr sz="2700" b="1" spc="-130" dirty="0">
                <a:solidFill>
                  <a:srgbClr val="974707"/>
                </a:solidFill>
                <a:latin typeface="Arial"/>
                <a:cs typeface="Arial"/>
              </a:rPr>
              <a:t>bilimlerin </a:t>
            </a:r>
            <a:r>
              <a:rPr sz="2700" b="1" spc="-125" dirty="0">
                <a:solidFill>
                  <a:srgbClr val="974707"/>
                </a:solidFill>
                <a:latin typeface="Arial"/>
                <a:cs typeface="Arial"/>
              </a:rPr>
              <a:t>yeterli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gördükleri </a:t>
            </a:r>
            <a:r>
              <a:rPr sz="2700" b="1" spc="-180" dirty="0">
                <a:solidFill>
                  <a:srgbClr val="974707"/>
                </a:solidFill>
                <a:latin typeface="Arial"/>
                <a:cs typeface="Arial"/>
              </a:rPr>
              <a:t>yerde </a:t>
            </a:r>
            <a:r>
              <a:rPr sz="2700" b="1" spc="-229" dirty="0">
                <a:solidFill>
                  <a:srgbClr val="974707"/>
                </a:solidFill>
                <a:latin typeface="Arial"/>
                <a:cs typeface="Arial"/>
              </a:rPr>
              <a:t>soru </a:t>
            </a:r>
            <a:r>
              <a:rPr sz="2700" b="1" spc="-225" dirty="0">
                <a:solidFill>
                  <a:srgbClr val="974707"/>
                </a:solidFill>
                <a:latin typeface="Arial"/>
                <a:cs typeface="Arial"/>
              </a:rPr>
              <a:t>sormaya  </a:t>
            </a:r>
            <a:r>
              <a:rPr sz="2700" b="1" spc="-200" dirty="0">
                <a:solidFill>
                  <a:srgbClr val="974707"/>
                </a:solidFill>
                <a:latin typeface="Arial"/>
                <a:cs typeface="Arial"/>
              </a:rPr>
              <a:t>ve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araştırmaya </a:t>
            </a:r>
            <a:r>
              <a:rPr sz="2700" b="1" spc="-200" dirty="0">
                <a:solidFill>
                  <a:srgbClr val="974707"/>
                </a:solidFill>
                <a:latin typeface="Arial"/>
                <a:cs typeface="Arial"/>
              </a:rPr>
              <a:t>devam </a:t>
            </a:r>
            <a:r>
              <a:rPr sz="2700" b="1" spc="-140" dirty="0">
                <a:solidFill>
                  <a:srgbClr val="974707"/>
                </a:solidFill>
                <a:latin typeface="Arial"/>
                <a:cs typeface="Arial"/>
              </a:rPr>
              <a:t>etmek </a:t>
            </a:r>
            <a:r>
              <a:rPr sz="2700" b="1" spc="-195" dirty="0">
                <a:solidFill>
                  <a:srgbClr val="974707"/>
                </a:solidFill>
                <a:latin typeface="Arial"/>
                <a:cs typeface="Arial"/>
              </a:rPr>
              <a:t>istemesi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bakımından </a:t>
            </a:r>
            <a:r>
              <a:rPr sz="2700" b="1" spc="-185" dirty="0">
                <a:solidFill>
                  <a:srgbClr val="974707"/>
                </a:solidFill>
                <a:latin typeface="Arial"/>
                <a:cs typeface="Arial"/>
              </a:rPr>
              <a:t>da  </a:t>
            </a:r>
            <a:r>
              <a:rPr sz="2700" b="1" spc="-145" dirty="0">
                <a:solidFill>
                  <a:srgbClr val="974707"/>
                </a:solidFill>
                <a:latin typeface="Arial"/>
                <a:cs typeface="Arial"/>
              </a:rPr>
              <a:t>ötekilerden </a:t>
            </a:r>
            <a:r>
              <a:rPr sz="2700" b="1" spc="-185" dirty="0">
                <a:solidFill>
                  <a:srgbClr val="974707"/>
                </a:solidFill>
                <a:latin typeface="Arial"/>
                <a:cs typeface="Arial"/>
              </a:rPr>
              <a:t>daha</a:t>
            </a:r>
            <a:r>
              <a:rPr sz="2700" b="1" spc="-114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700" b="1" spc="-175" dirty="0">
                <a:solidFill>
                  <a:srgbClr val="974707"/>
                </a:solidFill>
                <a:latin typeface="Arial"/>
                <a:cs typeface="Arial"/>
              </a:rPr>
              <a:t>derindir.”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798" y="461899"/>
            <a:ext cx="66795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5" dirty="0"/>
              <a:t>Felsefe </a:t>
            </a:r>
            <a:r>
              <a:rPr spc="-409" dirty="0"/>
              <a:t>Sorusunun</a:t>
            </a:r>
            <a:r>
              <a:rPr spc="-135" dirty="0"/>
              <a:t> </a:t>
            </a:r>
            <a:r>
              <a:rPr spc="-250" dirty="0"/>
              <a:t>Özellikleri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78"/>
            <a:ext cx="5721350" cy="43186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Günlük </a:t>
            </a:r>
            <a:r>
              <a:rPr sz="3200" spc="-85" dirty="0">
                <a:latin typeface="Arial"/>
                <a:cs typeface="Arial"/>
              </a:rPr>
              <a:t>ihtiyaçların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dışındadır.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75">
                <a:latin typeface="Arial"/>
                <a:cs typeface="Arial"/>
              </a:rPr>
              <a:t>Kalıcıdır</a:t>
            </a:r>
            <a:r>
              <a:rPr sz="3200" spc="-275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0">
                <a:latin typeface="Arial"/>
                <a:cs typeface="Arial"/>
              </a:rPr>
              <a:t>Dil </a:t>
            </a:r>
            <a:r>
              <a:rPr sz="3200" spc="-50" dirty="0">
                <a:latin typeface="Arial"/>
                <a:cs typeface="Arial"/>
              </a:rPr>
              <a:t>ile </a:t>
            </a:r>
            <a:r>
              <a:rPr sz="3200" spc="-110" dirty="0">
                <a:latin typeface="Arial"/>
                <a:cs typeface="Arial"/>
              </a:rPr>
              <a:t>ortaya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konur.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35">
                <a:latin typeface="Arial"/>
                <a:cs typeface="Arial"/>
              </a:rPr>
              <a:t>Yanıtı </a:t>
            </a:r>
            <a:r>
              <a:rPr sz="3200" spc="-175" dirty="0">
                <a:latin typeface="Arial"/>
                <a:cs typeface="Arial"/>
              </a:rPr>
              <a:t>düşünce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75" dirty="0">
                <a:latin typeface="Arial"/>
                <a:cs typeface="Arial"/>
              </a:rPr>
              <a:t>dilden</a:t>
            </a:r>
            <a:r>
              <a:rPr sz="3200" spc="-484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geçer.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45">
                <a:latin typeface="Arial"/>
                <a:cs typeface="Arial"/>
              </a:rPr>
              <a:t>Refleksif </a:t>
            </a:r>
            <a:r>
              <a:rPr sz="3200" spc="-130" dirty="0">
                <a:latin typeface="Arial"/>
                <a:cs typeface="Arial"/>
              </a:rPr>
              <a:t>düşünmenin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ürünüdür.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15">
                <a:latin typeface="Arial"/>
                <a:cs typeface="Arial"/>
              </a:rPr>
              <a:t>Öze</a:t>
            </a:r>
            <a:r>
              <a:rPr sz="3200" spc="-17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ilişkindir.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75">
                <a:latin typeface="Arial"/>
                <a:cs typeface="Arial"/>
              </a:rPr>
              <a:t>İdeal </a:t>
            </a:r>
            <a:r>
              <a:rPr sz="3200" spc="-120" dirty="0">
                <a:latin typeface="Arial"/>
                <a:cs typeface="Arial"/>
              </a:rPr>
              <a:t>olanı </a:t>
            </a:r>
            <a:r>
              <a:rPr sz="3200" spc="-180" dirty="0">
                <a:latin typeface="Arial"/>
                <a:cs typeface="Arial"/>
              </a:rPr>
              <a:t>anlamaya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yöneliktir.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30">
                <a:latin typeface="Arial"/>
                <a:cs typeface="Arial"/>
              </a:rPr>
              <a:t>Genel</a:t>
            </a:r>
            <a:r>
              <a:rPr sz="3200" spc="-185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niteliktedir.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6382" y="314909"/>
            <a:ext cx="30327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20" dirty="0"/>
              <a:t>Bilimsel </a:t>
            </a:r>
            <a:r>
              <a:rPr spc="-420" dirty="0"/>
              <a:t>Soru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79423"/>
            <a:ext cx="7612380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24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60" dirty="0">
                <a:solidFill>
                  <a:srgbClr val="FF0000"/>
                </a:solidFill>
                <a:latin typeface="Arial"/>
                <a:cs typeface="Arial"/>
              </a:rPr>
              <a:t>“Nasıl” </a:t>
            </a:r>
            <a:r>
              <a:rPr sz="3000" spc="-155" dirty="0">
                <a:latin typeface="Arial"/>
                <a:cs typeface="Arial"/>
              </a:rPr>
              <a:t>sorusu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10" dirty="0">
                <a:latin typeface="Arial"/>
                <a:cs typeface="Arial"/>
              </a:rPr>
              <a:t>olgu </a:t>
            </a:r>
            <a:r>
              <a:rPr sz="3000" spc="-150" dirty="0">
                <a:latin typeface="Arial"/>
                <a:cs typeface="Arial"/>
              </a:rPr>
              <a:t>hakkında</a:t>
            </a:r>
            <a:r>
              <a:rPr sz="3000" spc="-45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sorulduğunda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05" dirty="0">
                <a:latin typeface="Arial"/>
                <a:cs typeface="Arial"/>
              </a:rPr>
              <a:t>olgunun </a:t>
            </a:r>
            <a:r>
              <a:rPr sz="3000" spc="-85" dirty="0">
                <a:latin typeface="Arial"/>
                <a:cs typeface="Arial"/>
              </a:rPr>
              <a:t>görünür </a:t>
            </a:r>
            <a:r>
              <a:rPr sz="3000" spc="-80" dirty="0">
                <a:latin typeface="Arial"/>
                <a:cs typeface="Arial"/>
              </a:rPr>
              <a:t>özelliklerinin </a:t>
            </a:r>
            <a:r>
              <a:rPr sz="3000" spc="-90" dirty="0">
                <a:latin typeface="Arial"/>
                <a:cs typeface="Arial"/>
              </a:rPr>
              <a:t>tasvirine</a:t>
            </a:r>
            <a:r>
              <a:rPr sz="3000" spc="-300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yönelir.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240" dirty="0">
                <a:latin typeface="Arial"/>
                <a:cs typeface="Arial"/>
              </a:rPr>
              <a:t>Doğa </a:t>
            </a:r>
            <a:r>
              <a:rPr sz="3000" spc="-30" dirty="0">
                <a:latin typeface="Arial"/>
                <a:cs typeface="Arial"/>
              </a:rPr>
              <a:t>bilimleri </a:t>
            </a:r>
            <a:r>
              <a:rPr sz="3000" spc="-175" dirty="0">
                <a:latin typeface="Arial"/>
                <a:cs typeface="Arial"/>
              </a:rPr>
              <a:t>çoğu </a:t>
            </a:r>
            <a:r>
              <a:rPr sz="3000" spc="-204" dirty="0">
                <a:latin typeface="Arial"/>
                <a:cs typeface="Arial"/>
              </a:rPr>
              <a:t>zaman </a:t>
            </a:r>
            <a:r>
              <a:rPr sz="3000" spc="-100" dirty="0">
                <a:latin typeface="Arial"/>
                <a:cs typeface="Arial"/>
              </a:rPr>
              <a:t>bu </a:t>
            </a:r>
            <a:r>
              <a:rPr sz="3000" spc="-50" dirty="0">
                <a:latin typeface="Arial"/>
                <a:cs typeface="Arial"/>
              </a:rPr>
              <a:t>türden</a:t>
            </a:r>
            <a:r>
              <a:rPr sz="3000" spc="-21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soruları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65" dirty="0">
                <a:latin typeface="Arial"/>
                <a:cs typeface="Arial"/>
              </a:rPr>
              <a:t>cevaplama</a:t>
            </a:r>
            <a:r>
              <a:rPr sz="3000" spc="-190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gayretindedir.</a:t>
            </a:r>
            <a:endParaRPr sz="3000">
              <a:latin typeface="Arial"/>
              <a:cs typeface="Arial"/>
            </a:endParaRPr>
          </a:p>
          <a:p>
            <a:pPr marL="355600" marR="356870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14" dirty="0">
                <a:latin typeface="Arial"/>
                <a:cs typeface="Arial"/>
              </a:rPr>
              <a:t>Bilimsel </a:t>
            </a:r>
            <a:r>
              <a:rPr sz="3000" spc="-95" dirty="0">
                <a:latin typeface="Arial"/>
                <a:cs typeface="Arial"/>
              </a:rPr>
              <a:t>sorular </a:t>
            </a:r>
            <a:r>
              <a:rPr sz="3000" spc="-120" dirty="0">
                <a:latin typeface="Arial"/>
                <a:cs typeface="Arial"/>
              </a:rPr>
              <a:t>sınırlı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20" dirty="0">
                <a:latin typeface="Arial"/>
                <a:cs typeface="Arial"/>
              </a:rPr>
              <a:t>gerçekliğin</a:t>
            </a:r>
            <a:r>
              <a:rPr sz="3000" spc="-39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bilgisine  </a:t>
            </a:r>
            <a:r>
              <a:rPr sz="3000" spc="-85" dirty="0">
                <a:latin typeface="Arial"/>
                <a:cs typeface="Arial"/>
              </a:rPr>
              <a:t>ilişkindir.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solidFill>
                  <a:srgbClr val="001F5F"/>
                </a:solidFill>
                <a:latin typeface="Arial"/>
                <a:cs typeface="Arial"/>
              </a:rPr>
              <a:t>Felsefi</a:t>
            </a:r>
            <a:r>
              <a:rPr sz="3000" b="1" spc="-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b="1" spc="-254" dirty="0">
                <a:solidFill>
                  <a:srgbClr val="001F5F"/>
                </a:solidFill>
                <a:latin typeface="Arial"/>
                <a:cs typeface="Arial"/>
              </a:rPr>
              <a:t>soru</a:t>
            </a:r>
            <a:endParaRPr sz="3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3000" spc="-95" dirty="0">
                <a:latin typeface="Arial"/>
                <a:cs typeface="Arial"/>
              </a:rPr>
              <a:t>“İnsan</a:t>
            </a:r>
            <a:r>
              <a:rPr sz="3000" spc="-195" dirty="0">
                <a:latin typeface="Arial"/>
                <a:cs typeface="Arial"/>
              </a:rPr>
              <a:t> </a:t>
            </a:r>
            <a:r>
              <a:rPr sz="3000" spc="-45" dirty="0">
                <a:latin typeface="Arial"/>
                <a:cs typeface="Arial"/>
              </a:rPr>
              <a:t>nedir?”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0" dirty="0">
                <a:solidFill>
                  <a:srgbClr val="974707"/>
                </a:solidFill>
                <a:latin typeface="Arial"/>
                <a:cs typeface="Arial"/>
              </a:rPr>
              <a:t>Bilimsel</a:t>
            </a:r>
            <a:r>
              <a:rPr sz="3000" b="1" spc="-14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b="1" spc="-254" dirty="0">
                <a:solidFill>
                  <a:srgbClr val="974707"/>
                </a:solidFill>
                <a:latin typeface="Arial"/>
                <a:cs typeface="Arial"/>
              </a:rPr>
              <a:t>soru</a:t>
            </a:r>
            <a:endParaRPr sz="3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3000" spc="-100" dirty="0">
                <a:latin typeface="Arial"/>
                <a:cs typeface="Arial"/>
              </a:rPr>
              <a:t>“İnsanın </a:t>
            </a:r>
            <a:r>
              <a:rPr sz="3000" spc="-145" dirty="0">
                <a:latin typeface="Arial"/>
                <a:cs typeface="Arial"/>
              </a:rPr>
              <a:t>canlı </a:t>
            </a:r>
            <a:r>
              <a:rPr sz="3000" spc="-195" dirty="0">
                <a:latin typeface="Arial"/>
                <a:cs typeface="Arial"/>
              </a:rPr>
              <a:t>yapısı</a:t>
            </a:r>
            <a:r>
              <a:rPr sz="3000" spc="-28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nasıldır?”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15" dirty="0">
                <a:solidFill>
                  <a:srgbClr val="006FC0"/>
                </a:solidFill>
                <a:latin typeface="Arial"/>
                <a:cs typeface="Arial"/>
              </a:rPr>
              <a:t>Gündelik</a:t>
            </a:r>
            <a:r>
              <a:rPr sz="3000" b="1" spc="-1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000" b="1" spc="-254" dirty="0">
                <a:solidFill>
                  <a:srgbClr val="006FC0"/>
                </a:solidFill>
                <a:latin typeface="Arial"/>
                <a:cs typeface="Arial"/>
              </a:rPr>
              <a:t>soru</a:t>
            </a:r>
            <a:endParaRPr sz="3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3000" spc="-140" dirty="0">
                <a:latin typeface="Arial"/>
                <a:cs typeface="Arial"/>
              </a:rPr>
              <a:t>“Kapı </a:t>
            </a:r>
            <a:r>
              <a:rPr sz="3000" spc="-190" dirty="0">
                <a:latin typeface="Arial"/>
                <a:cs typeface="Arial"/>
              </a:rPr>
              <a:t>açık</a:t>
            </a:r>
            <a:r>
              <a:rPr sz="3000" spc="-220" dirty="0">
                <a:latin typeface="Arial"/>
                <a:cs typeface="Arial"/>
              </a:rPr>
              <a:t> </a:t>
            </a:r>
            <a:r>
              <a:rPr sz="3000" spc="-55" dirty="0">
                <a:latin typeface="Arial"/>
                <a:cs typeface="Arial"/>
              </a:rPr>
              <a:t>mı?”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07735" y="3212592"/>
            <a:ext cx="3313175" cy="3025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1342" y="496950"/>
            <a:ext cx="78790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610" dirty="0">
                <a:solidFill>
                  <a:srgbClr val="FF0000"/>
                </a:solidFill>
              </a:rPr>
              <a:t>FELSEFİ </a:t>
            </a:r>
            <a:r>
              <a:rPr sz="4000" spc="-445" dirty="0">
                <a:solidFill>
                  <a:srgbClr val="FF0000"/>
                </a:solidFill>
              </a:rPr>
              <a:t>BİR </a:t>
            </a:r>
            <a:r>
              <a:rPr sz="4000" spc="-330" dirty="0">
                <a:solidFill>
                  <a:srgbClr val="FF0000"/>
                </a:solidFill>
              </a:rPr>
              <a:t>ARGÜMANI</a:t>
            </a:r>
            <a:r>
              <a:rPr sz="4000" spc="-90" dirty="0">
                <a:solidFill>
                  <a:srgbClr val="FF0000"/>
                </a:solidFill>
              </a:rPr>
              <a:t> </a:t>
            </a:r>
            <a:r>
              <a:rPr sz="4000" spc="-480" dirty="0">
                <a:solidFill>
                  <a:srgbClr val="FF0000"/>
                </a:solidFill>
              </a:rPr>
              <a:t>SORGULAMA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 indent="-3429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8140" algn="l"/>
              </a:tabLst>
            </a:pPr>
            <a:r>
              <a:rPr spc="-114" dirty="0"/>
              <a:t>Verilen </a:t>
            </a:r>
            <a:r>
              <a:rPr spc="-120" dirty="0"/>
              <a:t>argümanlar </a:t>
            </a:r>
            <a:r>
              <a:rPr spc="-150" dirty="0"/>
              <a:t>savunulan </a:t>
            </a:r>
            <a:r>
              <a:rPr spc="-145" dirty="0"/>
              <a:t>görüşü</a:t>
            </a:r>
            <a:r>
              <a:rPr spc="-220" dirty="0"/>
              <a:t> </a:t>
            </a:r>
            <a:r>
              <a:rPr spc="-95" dirty="0"/>
              <a:t>destekliyor</a:t>
            </a:r>
          </a:p>
          <a:p>
            <a:pPr marL="358140">
              <a:lnSpc>
                <a:spcPct val="100000"/>
              </a:lnSpc>
              <a:spcBef>
                <a:spcPts val="5"/>
              </a:spcBef>
            </a:pPr>
            <a:r>
              <a:rPr spc="-160" dirty="0"/>
              <a:t>mu?</a:t>
            </a:r>
          </a:p>
          <a:p>
            <a:pPr marL="35814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8140" algn="l"/>
              </a:tabLst>
            </a:pPr>
            <a:r>
              <a:rPr spc="-185" dirty="0"/>
              <a:t>Savunulan </a:t>
            </a:r>
            <a:r>
              <a:rPr spc="-155" dirty="0"/>
              <a:t>görüş </a:t>
            </a:r>
            <a:r>
              <a:rPr spc="-170" dirty="0"/>
              <a:t>ve </a:t>
            </a:r>
            <a:r>
              <a:rPr spc="-120" dirty="0"/>
              <a:t>argümanlar </a:t>
            </a:r>
            <a:r>
              <a:rPr spc="-25" dirty="0"/>
              <a:t>birlikte </a:t>
            </a:r>
            <a:r>
              <a:rPr spc="-15" dirty="0"/>
              <a:t>tutarlı</a:t>
            </a:r>
            <a:r>
              <a:rPr spc="-245" dirty="0"/>
              <a:t> </a:t>
            </a:r>
            <a:r>
              <a:rPr spc="-180" dirty="0"/>
              <a:t>mı?</a:t>
            </a:r>
          </a:p>
          <a:p>
            <a:pPr marL="35814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8140" algn="l"/>
              </a:tabLst>
            </a:pPr>
            <a:r>
              <a:rPr spc="-200"/>
              <a:t>Argümanlar </a:t>
            </a:r>
            <a:r>
              <a:rPr spc="-120" dirty="0"/>
              <a:t>kendi </a:t>
            </a:r>
            <a:r>
              <a:rPr spc="-105" dirty="0"/>
              <a:t>içerisinde </a:t>
            </a:r>
            <a:r>
              <a:rPr spc="-15" dirty="0"/>
              <a:t>tutarlı</a:t>
            </a:r>
            <a:r>
              <a:rPr spc="-235" dirty="0"/>
              <a:t> </a:t>
            </a:r>
            <a:r>
              <a:rPr spc="-180" dirty="0"/>
              <a:t>mı?</a:t>
            </a:r>
          </a:p>
          <a:p>
            <a:pPr marL="35814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8140" algn="l"/>
              </a:tabLst>
            </a:pPr>
            <a:r>
              <a:rPr spc="-200"/>
              <a:t>Argümanlar </a:t>
            </a:r>
            <a:r>
              <a:rPr spc="-95" dirty="0"/>
              <a:t>bizi </a:t>
            </a:r>
            <a:r>
              <a:rPr spc="-85" dirty="0"/>
              <a:t>istenilen </a:t>
            </a:r>
            <a:r>
              <a:rPr spc="-185" dirty="0"/>
              <a:t>sonuca </a:t>
            </a:r>
            <a:r>
              <a:rPr spc="-95" dirty="0"/>
              <a:t>ulaştırıyor</a:t>
            </a:r>
            <a:r>
              <a:rPr spc="-190" dirty="0"/>
              <a:t> </a:t>
            </a:r>
            <a:r>
              <a:rPr spc="-160" dirty="0"/>
              <a:t>mu?</a:t>
            </a:r>
          </a:p>
          <a:p>
            <a:pPr marL="35814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8140" algn="l"/>
              </a:tabLst>
            </a:pPr>
            <a:r>
              <a:rPr spc="-200"/>
              <a:t>Argümanlar </a:t>
            </a:r>
            <a:r>
              <a:rPr spc="-135" dirty="0"/>
              <a:t>hangi </a:t>
            </a:r>
            <a:r>
              <a:rPr spc="-125" dirty="0"/>
              <a:t>kavramlarla </a:t>
            </a:r>
            <a:r>
              <a:rPr spc="-105" dirty="0"/>
              <a:t>ortaya</a:t>
            </a:r>
            <a:r>
              <a:rPr spc="-190" dirty="0"/>
              <a:t> </a:t>
            </a:r>
            <a:r>
              <a:rPr spc="-145" dirty="0"/>
              <a:t>konulmuş?</a:t>
            </a:r>
          </a:p>
          <a:p>
            <a:pPr marL="35814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8140" algn="l"/>
              </a:tabLst>
            </a:pPr>
            <a:r>
              <a:rPr spc="-114" dirty="0"/>
              <a:t>Verilen </a:t>
            </a:r>
            <a:r>
              <a:rPr spc="-120" dirty="0"/>
              <a:t>argümanlar </a:t>
            </a:r>
            <a:r>
              <a:rPr spc="-105" dirty="0"/>
              <a:t>doğru</a:t>
            </a:r>
            <a:r>
              <a:rPr spc="-235" dirty="0"/>
              <a:t> </a:t>
            </a:r>
            <a:r>
              <a:rPr spc="-105" dirty="0"/>
              <a:t>mudur?</a:t>
            </a:r>
          </a:p>
          <a:p>
            <a:pPr marL="358140" indent="-342900">
              <a:lnSpc>
                <a:spcPct val="100000"/>
              </a:lnSpc>
              <a:spcBef>
                <a:spcPts val="725"/>
              </a:spcBef>
              <a:buFont typeface="Wingdings"/>
              <a:buChar char=""/>
              <a:tabLst>
                <a:tab pos="358140" algn="l"/>
              </a:tabLst>
            </a:pPr>
            <a:r>
              <a:rPr spc="-245"/>
              <a:t>Kavramlar </a:t>
            </a:r>
            <a:r>
              <a:rPr spc="-105" dirty="0"/>
              <a:t>doğru </a:t>
            </a:r>
            <a:r>
              <a:rPr spc="-120" dirty="0"/>
              <a:t>kullanılmış</a:t>
            </a:r>
            <a:r>
              <a:rPr spc="-130" dirty="0"/>
              <a:t> </a:t>
            </a:r>
            <a:r>
              <a:rPr spc="-180" dirty="0"/>
              <a:t>mı?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52170"/>
            <a:ext cx="355155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0" dirty="0">
                <a:solidFill>
                  <a:srgbClr val="974707"/>
                </a:solidFill>
              </a:rPr>
              <a:t>HATIRLAYALIM</a:t>
            </a:r>
            <a:r>
              <a:rPr b="0" spc="-500" dirty="0">
                <a:solidFill>
                  <a:srgbClr val="974707"/>
                </a:solidFill>
                <a:latin typeface="Arial"/>
                <a:cs typeface="Arial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7459"/>
            <a:ext cx="8029575" cy="505587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259715" indent="-342900">
              <a:lnSpc>
                <a:spcPts val="288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95" dirty="0">
                <a:latin typeface="Arial"/>
                <a:cs typeface="Arial"/>
              </a:rPr>
              <a:t>Bütünün </a:t>
            </a:r>
            <a:r>
              <a:rPr sz="3000" spc="-100" dirty="0">
                <a:latin typeface="Arial"/>
                <a:cs typeface="Arial"/>
              </a:rPr>
              <a:t>bilgisinden </a:t>
            </a:r>
            <a:r>
              <a:rPr sz="3000" spc="-105" dirty="0">
                <a:latin typeface="Arial"/>
                <a:cs typeface="Arial"/>
              </a:rPr>
              <a:t>hareketle </a:t>
            </a:r>
            <a:r>
              <a:rPr sz="3000" spc="-145" dirty="0">
                <a:latin typeface="Arial"/>
                <a:cs typeface="Arial"/>
              </a:rPr>
              <a:t>parçanın</a:t>
            </a:r>
            <a:r>
              <a:rPr sz="3000" spc="-31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bilgisine  </a:t>
            </a:r>
            <a:r>
              <a:rPr sz="3000" spc="-185" dirty="0">
                <a:latin typeface="Arial"/>
                <a:cs typeface="Arial"/>
              </a:rPr>
              <a:t>ulaşmaya </a:t>
            </a:r>
            <a:r>
              <a:rPr sz="3000" spc="-690" dirty="0">
                <a:latin typeface="Arial"/>
                <a:cs typeface="Arial"/>
              </a:rPr>
              <a:t>……………..</a:t>
            </a:r>
            <a:r>
              <a:rPr sz="3000" spc="-55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 marL="355600" marR="704215" indent="-342900">
              <a:lnSpc>
                <a:spcPts val="288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0" dirty="0">
                <a:latin typeface="Arial"/>
                <a:cs typeface="Arial"/>
              </a:rPr>
              <a:t>Bir </a:t>
            </a:r>
            <a:r>
              <a:rPr sz="3000" spc="-150" dirty="0">
                <a:latin typeface="Arial"/>
                <a:cs typeface="Arial"/>
              </a:rPr>
              <a:t>kavramın </a:t>
            </a:r>
            <a:r>
              <a:rPr sz="3000" spc="-20" dirty="0">
                <a:latin typeface="Arial"/>
                <a:cs typeface="Arial"/>
              </a:rPr>
              <a:t>dil </a:t>
            </a:r>
            <a:r>
              <a:rPr sz="3000" spc="-45" dirty="0">
                <a:latin typeface="Arial"/>
                <a:cs typeface="Arial"/>
              </a:rPr>
              <a:t>ile </a:t>
            </a:r>
            <a:r>
              <a:rPr sz="3000" spc="-95" dirty="0">
                <a:latin typeface="Arial"/>
                <a:cs typeface="Arial"/>
              </a:rPr>
              <a:t>ifade </a:t>
            </a:r>
            <a:r>
              <a:rPr sz="3000" spc="-114" dirty="0">
                <a:latin typeface="Arial"/>
                <a:cs typeface="Arial"/>
              </a:rPr>
              <a:t>edilmesine</a:t>
            </a:r>
            <a:r>
              <a:rPr sz="3000" spc="-600" dirty="0">
                <a:latin typeface="Arial"/>
                <a:cs typeface="Arial"/>
              </a:rPr>
              <a:t> </a:t>
            </a:r>
            <a:r>
              <a:rPr sz="3000" spc="-785" dirty="0">
                <a:latin typeface="Arial"/>
                <a:cs typeface="Arial"/>
              </a:rPr>
              <a:t>……………. 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Bir </a:t>
            </a:r>
            <a:r>
              <a:rPr sz="3000" spc="-150" dirty="0">
                <a:latin typeface="Arial"/>
                <a:cs typeface="Arial"/>
              </a:rPr>
              <a:t>kavramın </a:t>
            </a:r>
            <a:r>
              <a:rPr sz="3000" spc="-170" dirty="0">
                <a:latin typeface="Arial"/>
                <a:cs typeface="Arial"/>
              </a:rPr>
              <a:t>nesnesine </a:t>
            </a:r>
            <a:r>
              <a:rPr sz="3000" spc="-135" dirty="0">
                <a:latin typeface="Arial"/>
                <a:cs typeface="Arial"/>
              </a:rPr>
              <a:t>uygunluğuna</a:t>
            </a:r>
            <a:r>
              <a:rPr sz="3000" spc="-265" dirty="0">
                <a:latin typeface="Arial"/>
                <a:cs typeface="Arial"/>
              </a:rPr>
              <a:t> </a:t>
            </a:r>
            <a:r>
              <a:rPr sz="3000" spc="-930" dirty="0">
                <a:latin typeface="Arial"/>
                <a:cs typeface="Arial"/>
              </a:rPr>
              <a:t>……………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70" dirty="0">
                <a:latin typeface="Arial"/>
                <a:cs typeface="Arial"/>
              </a:rPr>
              <a:t>Parçalardan </a:t>
            </a:r>
            <a:r>
              <a:rPr sz="3000" spc="-105" dirty="0">
                <a:latin typeface="Arial"/>
                <a:cs typeface="Arial"/>
              </a:rPr>
              <a:t>hareketle </a:t>
            </a:r>
            <a:r>
              <a:rPr sz="3000" spc="-60" dirty="0">
                <a:latin typeface="Arial"/>
                <a:cs typeface="Arial"/>
              </a:rPr>
              <a:t>bütünün </a:t>
            </a:r>
            <a:r>
              <a:rPr sz="3000" spc="-100" dirty="0">
                <a:latin typeface="Arial"/>
                <a:cs typeface="Arial"/>
              </a:rPr>
              <a:t>bilgisine</a:t>
            </a:r>
            <a:r>
              <a:rPr sz="3000" spc="-300" dirty="0">
                <a:latin typeface="Arial"/>
                <a:cs typeface="Arial"/>
              </a:rPr>
              <a:t> </a:t>
            </a:r>
            <a:r>
              <a:rPr sz="3000" spc="-185" dirty="0">
                <a:latin typeface="Arial"/>
                <a:cs typeface="Arial"/>
              </a:rPr>
              <a:t>ulaşmaya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459" dirty="0">
                <a:latin typeface="Arial"/>
                <a:cs typeface="Arial"/>
              </a:rPr>
              <a:t>………………..denir.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05" dirty="0">
                <a:latin typeface="Arial"/>
                <a:cs typeface="Arial"/>
              </a:rPr>
              <a:t>Bir </a:t>
            </a:r>
            <a:r>
              <a:rPr sz="3000" spc="-160" dirty="0">
                <a:latin typeface="Arial"/>
                <a:cs typeface="Arial"/>
              </a:rPr>
              <a:t>özne,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05" dirty="0">
                <a:latin typeface="Arial"/>
                <a:cs typeface="Arial"/>
              </a:rPr>
              <a:t>yüklem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75" dirty="0">
                <a:latin typeface="Arial"/>
                <a:cs typeface="Arial"/>
              </a:rPr>
              <a:t>bağdan</a:t>
            </a:r>
            <a:r>
              <a:rPr sz="3000" spc="-530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oluşan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05" dirty="0">
                <a:latin typeface="Arial"/>
                <a:cs typeface="Arial"/>
              </a:rPr>
              <a:t>cümlelere</a:t>
            </a:r>
            <a:r>
              <a:rPr sz="3000" spc="-190" dirty="0">
                <a:latin typeface="Arial"/>
                <a:cs typeface="Arial"/>
              </a:rPr>
              <a:t> </a:t>
            </a:r>
            <a:r>
              <a:rPr sz="3000" spc="-930" dirty="0">
                <a:latin typeface="Arial"/>
                <a:cs typeface="Arial"/>
              </a:rPr>
              <a:t>………………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20" dirty="0">
                <a:latin typeface="Arial"/>
                <a:cs typeface="Arial"/>
              </a:rPr>
              <a:t>Öncüllerden </a:t>
            </a:r>
            <a:r>
              <a:rPr sz="3000" spc="-100" dirty="0">
                <a:latin typeface="Arial"/>
                <a:cs typeface="Arial"/>
              </a:rPr>
              <a:t>hareketle </a:t>
            </a:r>
            <a:r>
              <a:rPr sz="3000" spc="-170" dirty="0">
                <a:latin typeface="Arial"/>
                <a:cs typeface="Arial"/>
              </a:rPr>
              <a:t>sonuç </a:t>
            </a:r>
            <a:r>
              <a:rPr sz="3000" spc="-155" dirty="0">
                <a:latin typeface="Arial"/>
                <a:cs typeface="Arial"/>
              </a:rPr>
              <a:t>çıkarma</a:t>
            </a:r>
            <a:r>
              <a:rPr sz="3000" spc="-27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işlemine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835" dirty="0">
                <a:latin typeface="Arial"/>
                <a:cs typeface="Arial"/>
              </a:rPr>
              <a:t>…………………….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denir.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34611" y="188976"/>
            <a:ext cx="1007363" cy="879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84174"/>
            <a:ext cx="75730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40" dirty="0">
                <a:solidFill>
                  <a:srgbClr val="FF0000"/>
                </a:solidFill>
              </a:rPr>
              <a:t>Aşağıdaki </a:t>
            </a:r>
            <a:r>
              <a:rPr sz="2800" spc="-170" dirty="0">
                <a:solidFill>
                  <a:srgbClr val="FF0000"/>
                </a:solidFill>
              </a:rPr>
              <a:t>cümleleri </a:t>
            </a:r>
            <a:r>
              <a:rPr sz="2800" spc="-240" dirty="0">
                <a:solidFill>
                  <a:srgbClr val="FF0000"/>
                </a:solidFill>
              </a:rPr>
              <a:t>Doğru </a:t>
            </a:r>
            <a:r>
              <a:rPr sz="2800" spc="-130" dirty="0">
                <a:solidFill>
                  <a:srgbClr val="FF0000"/>
                </a:solidFill>
              </a:rPr>
              <a:t>(D) </a:t>
            </a:r>
            <a:r>
              <a:rPr sz="2800" spc="-229" dirty="0">
                <a:solidFill>
                  <a:srgbClr val="FF0000"/>
                </a:solidFill>
              </a:rPr>
              <a:t>veya </a:t>
            </a:r>
            <a:r>
              <a:rPr sz="2800" spc="-275" dirty="0">
                <a:solidFill>
                  <a:srgbClr val="FF0000"/>
                </a:solidFill>
              </a:rPr>
              <a:t>Yanlış </a:t>
            </a:r>
            <a:r>
              <a:rPr sz="2800" spc="-180" dirty="0">
                <a:solidFill>
                  <a:srgbClr val="FF0000"/>
                </a:solidFill>
              </a:rPr>
              <a:t>(Y) </a:t>
            </a:r>
            <a:r>
              <a:rPr sz="2800" spc="-175" dirty="0">
                <a:solidFill>
                  <a:srgbClr val="FF0000"/>
                </a:solidFill>
              </a:rPr>
              <a:t>olarak  </a:t>
            </a:r>
            <a:r>
              <a:rPr sz="2800" spc="-160" dirty="0">
                <a:solidFill>
                  <a:srgbClr val="FF0000"/>
                </a:solidFill>
              </a:rPr>
              <a:t>işaretleyiniz.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570685"/>
            <a:ext cx="7792720" cy="418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08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50" dirty="0">
                <a:latin typeface="Arial"/>
                <a:cs typeface="Arial"/>
              </a:rPr>
              <a:t>Düşünme, nesne, </a:t>
            </a:r>
            <a:r>
              <a:rPr sz="2700" spc="-110" dirty="0">
                <a:latin typeface="Arial"/>
                <a:cs typeface="Arial"/>
              </a:rPr>
              <a:t>olay </a:t>
            </a:r>
            <a:r>
              <a:rPr sz="2700" spc="-175" dirty="0">
                <a:latin typeface="Arial"/>
                <a:cs typeface="Arial"/>
              </a:rPr>
              <a:t>veya </a:t>
            </a:r>
            <a:r>
              <a:rPr sz="2700" spc="-90" dirty="0">
                <a:latin typeface="Arial"/>
                <a:cs typeface="Arial"/>
              </a:rPr>
              <a:t>semboller </a:t>
            </a:r>
            <a:r>
              <a:rPr sz="2700" spc="-155" dirty="0">
                <a:latin typeface="Arial"/>
                <a:cs typeface="Arial"/>
              </a:rPr>
              <a:t>arasında</a:t>
            </a:r>
            <a:r>
              <a:rPr sz="2700" spc="-270" dirty="0">
                <a:latin typeface="Arial"/>
                <a:cs typeface="Arial"/>
              </a:rPr>
              <a:t> </a:t>
            </a:r>
            <a:r>
              <a:rPr sz="2700" spc="-180" dirty="0">
                <a:latin typeface="Arial"/>
                <a:cs typeface="Arial"/>
              </a:rPr>
              <a:t>bağ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  <a:tabLst>
                <a:tab pos="3014980" algn="l"/>
              </a:tabLst>
            </a:pPr>
            <a:r>
              <a:rPr sz="2700" spc="-105" dirty="0">
                <a:latin typeface="Arial"/>
                <a:cs typeface="Arial"/>
              </a:rPr>
              <a:t>kurma</a:t>
            </a:r>
            <a:r>
              <a:rPr sz="2700" spc="-13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eylemidir.</a:t>
            </a:r>
            <a:r>
              <a:rPr sz="2700" spc="-135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(	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  <a:tab pos="7447915" algn="l"/>
              </a:tabLst>
            </a:pPr>
            <a:r>
              <a:rPr sz="2700" spc="-90" dirty="0">
                <a:latin typeface="Arial"/>
                <a:cs typeface="Arial"/>
              </a:rPr>
              <a:t>Dil </a:t>
            </a:r>
            <a:r>
              <a:rPr sz="2700" spc="-155" dirty="0">
                <a:latin typeface="Arial"/>
                <a:cs typeface="Arial"/>
              </a:rPr>
              <a:t>ve </a:t>
            </a:r>
            <a:r>
              <a:rPr sz="2700" spc="-130" dirty="0">
                <a:latin typeface="Arial"/>
                <a:cs typeface="Arial"/>
              </a:rPr>
              <a:t>düşünme </a:t>
            </a:r>
            <a:r>
              <a:rPr sz="2700" spc="-155" dirty="0">
                <a:latin typeface="Arial"/>
                <a:cs typeface="Arial"/>
              </a:rPr>
              <a:t>arasında </a:t>
            </a:r>
            <a:r>
              <a:rPr sz="2700" spc="-55" dirty="0">
                <a:latin typeface="Arial"/>
                <a:cs typeface="Arial"/>
              </a:rPr>
              <a:t>tek </a:t>
            </a:r>
            <a:r>
              <a:rPr sz="2700" spc="-80" dirty="0">
                <a:latin typeface="Arial"/>
                <a:cs typeface="Arial"/>
              </a:rPr>
              <a:t>yönlü </a:t>
            </a:r>
            <a:r>
              <a:rPr sz="2700" spc="-15" dirty="0">
                <a:latin typeface="Arial"/>
                <a:cs typeface="Arial"/>
              </a:rPr>
              <a:t>bir</a:t>
            </a:r>
            <a:r>
              <a:rPr sz="2700" spc="-290" dirty="0">
                <a:latin typeface="Arial"/>
                <a:cs typeface="Arial"/>
              </a:rPr>
              <a:t> </a:t>
            </a:r>
            <a:r>
              <a:rPr sz="2700" spc="-60" dirty="0">
                <a:latin typeface="Arial"/>
                <a:cs typeface="Arial"/>
              </a:rPr>
              <a:t>ilişki</a:t>
            </a:r>
            <a:r>
              <a:rPr sz="2700" spc="-130" dirty="0">
                <a:latin typeface="Arial"/>
                <a:cs typeface="Arial"/>
              </a:rPr>
              <a:t> vardır.(	</a:t>
            </a:r>
            <a:r>
              <a:rPr sz="2700" spc="-85" dirty="0"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  <a:tab pos="7675245" algn="l"/>
              </a:tabLst>
            </a:pPr>
            <a:r>
              <a:rPr sz="2700" spc="-110" dirty="0">
                <a:latin typeface="Arial"/>
                <a:cs typeface="Arial"/>
              </a:rPr>
              <a:t>Di</a:t>
            </a:r>
            <a:r>
              <a:rPr sz="2700" spc="-50" dirty="0">
                <a:latin typeface="Arial"/>
                <a:cs typeface="Arial"/>
              </a:rPr>
              <a:t>l</a:t>
            </a:r>
            <a:r>
              <a:rPr sz="2700" spc="15" dirty="0">
                <a:latin typeface="Arial"/>
                <a:cs typeface="Arial"/>
              </a:rPr>
              <a:t>i</a:t>
            </a:r>
            <a:r>
              <a:rPr sz="2700" spc="-12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d</a:t>
            </a:r>
            <a:r>
              <a:rPr sz="2700" spc="-85" dirty="0">
                <a:latin typeface="Arial"/>
                <a:cs typeface="Arial"/>
              </a:rPr>
              <a:t>o</a:t>
            </a:r>
            <a:r>
              <a:rPr sz="2700" spc="-95" dirty="0">
                <a:latin typeface="Arial"/>
                <a:cs typeface="Arial"/>
              </a:rPr>
              <a:t>ğru</a:t>
            </a:r>
            <a:r>
              <a:rPr sz="2700" spc="-140" dirty="0">
                <a:latin typeface="Arial"/>
                <a:cs typeface="Arial"/>
              </a:rPr>
              <a:t> </a:t>
            </a:r>
            <a:r>
              <a:rPr sz="2700" spc="-170" dirty="0">
                <a:latin typeface="Arial"/>
                <a:cs typeface="Arial"/>
              </a:rPr>
              <a:t>k</a:t>
            </a:r>
            <a:r>
              <a:rPr sz="2700" spc="-25" dirty="0">
                <a:latin typeface="Arial"/>
                <a:cs typeface="Arial"/>
              </a:rPr>
              <a:t>ul</a:t>
            </a:r>
            <a:r>
              <a:rPr sz="2700" spc="-5" dirty="0">
                <a:latin typeface="Arial"/>
                <a:cs typeface="Arial"/>
              </a:rPr>
              <a:t>l</a:t>
            </a:r>
            <a:r>
              <a:rPr sz="2700" spc="-110" dirty="0">
                <a:latin typeface="Arial"/>
                <a:cs typeface="Arial"/>
              </a:rPr>
              <a:t>an</a:t>
            </a:r>
            <a:r>
              <a:rPr sz="2700" spc="-160" dirty="0">
                <a:latin typeface="Arial"/>
                <a:cs typeface="Arial"/>
              </a:rPr>
              <a:t>m</a:t>
            </a:r>
            <a:r>
              <a:rPr sz="2700" spc="-170" dirty="0">
                <a:latin typeface="Arial"/>
                <a:cs typeface="Arial"/>
              </a:rPr>
              <a:t>ak</a:t>
            </a:r>
            <a:r>
              <a:rPr sz="2700" spc="-140" dirty="0">
                <a:latin typeface="Arial"/>
                <a:cs typeface="Arial"/>
              </a:rPr>
              <a:t> </a:t>
            </a:r>
            <a:r>
              <a:rPr sz="2700" spc="-190" dirty="0">
                <a:latin typeface="Arial"/>
                <a:cs typeface="Arial"/>
              </a:rPr>
              <a:t>sadec</a:t>
            </a:r>
            <a:r>
              <a:rPr sz="2700" spc="-195" dirty="0">
                <a:latin typeface="Arial"/>
                <a:cs typeface="Arial"/>
              </a:rPr>
              <a:t>e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25" dirty="0">
                <a:latin typeface="Arial"/>
                <a:cs typeface="Arial"/>
              </a:rPr>
              <a:t>bi</a:t>
            </a:r>
            <a:r>
              <a:rPr sz="2700" spc="-5" dirty="0">
                <a:latin typeface="Arial"/>
                <a:cs typeface="Arial"/>
              </a:rPr>
              <a:t>l</a:t>
            </a:r>
            <a:r>
              <a:rPr sz="2700" spc="-20" dirty="0">
                <a:latin typeface="Arial"/>
                <a:cs typeface="Arial"/>
              </a:rPr>
              <a:t>i</a:t>
            </a:r>
            <a:r>
              <a:rPr sz="2700" spc="-55" dirty="0">
                <a:latin typeface="Arial"/>
                <a:cs typeface="Arial"/>
              </a:rPr>
              <a:t>m</a:t>
            </a:r>
            <a:r>
              <a:rPr sz="2700" spc="-35" dirty="0">
                <a:latin typeface="Arial"/>
                <a:cs typeface="Arial"/>
              </a:rPr>
              <a:t>ler</a:t>
            </a:r>
            <a:r>
              <a:rPr sz="2700" spc="-140" dirty="0">
                <a:latin typeface="Arial"/>
                <a:cs typeface="Arial"/>
              </a:rPr>
              <a:t> </a:t>
            </a:r>
            <a:r>
              <a:rPr sz="2700" spc="25" dirty="0">
                <a:latin typeface="Arial"/>
                <a:cs typeface="Arial"/>
              </a:rPr>
              <a:t>i</a:t>
            </a:r>
            <a:r>
              <a:rPr sz="2700" spc="-95" dirty="0">
                <a:latin typeface="Arial"/>
                <a:cs typeface="Arial"/>
              </a:rPr>
              <a:t>çin</a:t>
            </a:r>
            <a:r>
              <a:rPr sz="2700" spc="-135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ö</a:t>
            </a:r>
            <a:r>
              <a:rPr sz="2700" spc="-85" dirty="0">
                <a:latin typeface="Arial"/>
                <a:cs typeface="Arial"/>
              </a:rPr>
              <a:t>n</a:t>
            </a:r>
            <a:r>
              <a:rPr sz="2700" spc="-100" dirty="0">
                <a:latin typeface="Arial"/>
                <a:cs typeface="Arial"/>
              </a:rPr>
              <a:t>em</a:t>
            </a:r>
            <a:r>
              <a:rPr sz="2700" spc="-25" dirty="0">
                <a:latin typeface="Arial"/>
                <a:cs typeface="Arial"/>
              </a:rPr>
              <a:t>l</a:t>
            </a:r>
            <a:r>
              <a:rPr sz="2700" spc="-20" dirty="0">
                <a:latin typeface="Arial"/>
                <a:cs typeface="Arial"/>
              </a:rPr>
              <a:t>id</a:t>
            </a:r>
            <a:r>
              <a:rPr sz="2700" spc="-5" dirty="0">
                <a:latin typeface="Arial"/>
                <a:cs typeface="Arial"/>
              </a:rPr>
              <a:t>i</a:t>
            </a:r>
            <a:r>
              <a:rPr sz="2700" spc="-315" dirty="0">
                <a:latin typeface="Arial"/>
                <a:cs typeface="Arial"/>
              </a:rPr>
              <a:t>r</a:t>
            </a:r>
            <a:r>
              <a:rPr sz="2700" spc="-75" dirty="0">
                <a:latin typeface="Arial"/>
                <a:cs typeface="Arial"/>
              </a:rPr>
              <a:t>.</a:t>
            </a:r>
            <a:r>
              <a:rPr sz="2700" spc="-85" dirty="0">
                <a:latin typeface="Arial"/>
                <a:cs typeface="Arial"/>
              </a:rPr>
              <a:t>(</a:t>
            </a:r>
            <a:r>
              <a:rPr sz="2700" dirty="0">
                <a:latin typeface="Arial"/>
                <a:cs typeface="Arial"/>
              </a:rPr>
              <a:t>	</a:t>
            </a:r>
            <a:r>
              <a:rPr sz="2700" spc="-85" dirty="0"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marR="299085" indent="-342900">
              <a:lnSpc>
                <a:spcPts val="292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  <a:tab pos="1271905" algn="l"/>
              </a:tabLst>
            </a:pPr>
            <a:r>
              <a:rPr sz="2700" spc="-140" dirty="0">
                <a:latin typeface="Arial"/>
                <a:cs typeface="Arial"/>
              </a:rPr>
              <a:t>Felsefi </a:t>
            </a:r>
            <a:r>
              <a:rPr sz="2700" spc="-35" dirty="0">
                <a:latin typeface="Arial"/>
                <a:cs typeface="Arial"/>
              </a:rPr>
              <a:t>metinler </a:t>
            </a:r>
            <a:r>
              <a:rPr sz="2700" spc="-10" dirty="0">
                <a:latin typeface="Arial"/>
                <a:cs typeface="Arial"/>
              </a:rPr>
              <a:t>bir </a:t>
            </a:r>
            <a:r>
              <a:rPr sz="2700" spc="-130" dirty="0">
                <a:latin typeface="Arial"/>
                <a:cs typeface="Arial"/>
              </a:rPr>
              <a:t>düşünceyi </a:t>
            </a:r>
            <a:r>
              <a:rPr sz="2700" spc="-60" dirty="0">
                <a:latin typeface="Arial"/>
                <a:cs typeface="Arial"/>
              </a:rPr>
              <a:t>temellendirme</a:t>
            </a:r>
            <a:r>
              <a:rPr sz="2700" spc="-415" dirty="0">
                <a:latin typeface="Arial"/>
                <a:cs typeface="Arial"/>
              </a:rPr>
              <a:t> </a:t>
            </a:r>
            <a:r>
              <a:rPr sz="2700" spc="-170" dirty="0">
                <a:latin typeface="Arial"/>
                <a:cs typeface="Arial"/>
              </a:rPr>
              <a:t>amacı  </a:t>
            </a:r>
            <a:r>
              <a:rPr sz="2700" spc="-135" dirty="0">
                <a:latin typeface="Arial"/>
                <a:cs typeface="Arial"/>
              </a:rPr>
              <a:t>taşır.(	</a:t>
            </a:r>
            <a:r>
              <a:rPr sz="2700" spc="-85" dirty="0"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28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30" dirty="0">
                <a:latin typeface="Arial"/>
                <a:cs typeface="Arial"/>
              </a:rPr>
              <a:t>Doğru </a:t>
            </a:r>
            <a:r>
              <a:rPr sz="2700" spc="-175" dirty="0">
                <a:latin typeface="Arial"/>
                <a:cs typeface="Arial"/>
              </a:rPr>
              <a:t>veya </a:t>
            </a:r>
            <a:r>
              <a:rPr sz="2700" spc="-145" dirty="0">
                <a:latin typeface="Arial"/>
                <a:cs typeface="Arial"/>
              </a:rPr>
              <a:t>yanlış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145" dirty="0">
                <a:latin typeface="Arial"/>
                <a:cs typeface="Arial"/>
              </a:rPr>
              <a:t>yargı </a:t>
            </a:r>
            <a:r>
              <a:rPr sz="2700" spc="-50" dirty="0">
                <a:latin typeface="Arial"/>
                <a:cs typeface="Arial"/>
              </a:rPr>
              <a:t>bildiren </a:t>
            </a:r>
            <a:r>
              <a:rPr sz="2700" spc="-80" dirty="0">
                <a:latin typeface="Arial"/>
                <a:cs typeface="Arial"/>
              </a:rPr>
              <a:t>ifadelere</a:t>
            </a:r>
            <a:r>
              <a:rPr sz="2700" spc="-360" dirty="0">
                <a:latin typeface="Arial"/>
                <a:cs typeface="Arial"/>
              </a:rPr>
              <a:t> </a:t>
            </a:r>
            <a:r>
              <a:rPr sz="2700" spc="-110" dirty="0">
                <a:latin typeface="Arial"/>
                <a:cs typeface="Arial"/>
              </a:rPr>
              <a:t>akıl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  <a:tabLst>
                <a:tab pos="2662555" algn="l"/>
              </a:tabLst>
            </a:pPr>
            <a:r>
              <a:rPr sz="2700" spc="-50" dirty="0">
                <a:latin typeface="Arial"/>
                <a:cs typeface="Arial"/>
              </a:rPr>
              <a:t>yürütme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denir.(	</a:t>
            </a:r>
            <a:r>
              <a:rPr sz="2700" spc="-85" dirty="0">
                <a:latin typeface="Arial"/>
                <a:cs typeface="Arial"/>
              </a:rPr>
              <a:t>)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60" dirty="0">
                <a:latin typeface="Arial"/>
                <a:cs typeface="Arial"/>
              </a:rPr>
              <a:t>Kavramlar, </a:t>
            </a:r>
            <a:r>
              <a:rPr sz="2700" spc="-125" dirty="0">
                <a:latin typeface="Arial"/>
                <a:cs typeface="Arial"/>
              </a:rPr>
              <a:t>düşüncemizi </a:t>
            </a:r>
            <a:r>
              <a:rPr sz="2700" spc="-90" dirty="0">
                <a:latin typeface="Arial"/>
                <a:cs typeface="Arial"/>
              </a:rPr>
              <a:t>içerisine </a:t>
            </a:r>
            <a:r>
              <a:rPr sz="2700" spc="-145" dirty="0">
                <a:latin typeface="Arial"/>
                <a:cs typeface="Arial"/>
              </a:rPr>
              <a:t>koyduğumuz</a:t>
            </a:r>
            <a:r>
              <a:rPr sz="2700" spc="-250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kaplar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  <a:tabLst>
                <a:tab pos="1622425" algn="l"/>
              </a:tabLst>
            </a:pPr>
            <a:r>
              <a:rPr sz="2700" spc="-85" dirty="0">
                <a:latin typeface="Arial"/>
                <a:cs typeface="Arial"/>
              </a:rPr>
              <a:t>gibidir.</a:t>
            </a:r>
            <a:r>
              <a:rPr sz="2700" spc="-12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(	)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93419"/>
            <a:ext cx="6703695" cy="546798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3000" b="1" u="heavy" spc="-2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Örnek</a:t>
            </a:r>
            <a:r>
              <a:rPr sz="3000" b="1" u="heavy" spc="-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000" b="1" u="heavy" spc="-2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soru:</a:t>
            </a:r>
            <a:endParaRPr sz="3000">
              <a:latin typeface="Arial"/>
              <a:cs typeface="Arial"/>
            </a:endParaRPr>
          </a:p>
          <a:p>
            <a:pPr marL="12700" marR="2771775">
              <a:lnSpc>
                <a:spcPct val="110000"/>
              </a:lnSpc>
            </a:pPr>
            <a:r>
              <a:rPr sz="3000" spc="-95" dirty="0">
                <a:latin typeface="Arial"/>
                <a:cs typeface="Arial"/>
              </a:rPr>
              <a:t>Bütün </a:t>
            </a:r>
            <a:r>
              <a:rPr sz="3000" spc="-114" dirty="0">
                <a:latin typeface="Arial"/>
                <a:cs typeface="Arial"/>
              </a:rPr>
              <a:t>insanlar </a:t>
            </a:r>
            <a:r>
              <a:rPr sz="3000" spc="-125" dirty="0">
                <a:latin typeface="Arial"/>
                <a:cs typeface="Arial"/>
              </a:rPr>
              <a:t>akıllıdır.  </a:t>
            </a:r>
            <a:r>
              <a:rPr sz="3000" spc="-145" dirty="0">
                <a:latin typeface="Arial"/>
                <a:cs typeface="Arial"/>
              </a:rPr>
              <a:t>Ömer </a:t>
            </a:r>
            <a:r>
              <a:rPr sz="3000" spc="-180" dirty="0">
                <a:latin typeface="Arial"/>
                <a:cs typeface="Arial"/>
              </a:rPr>
              <a:t>ve </a:t>
            </a:r>
            <a:r>
              <a:rPr sz="3000" spc="-204" dirty="0">
                <a:latin typeface="Arial"/>
                <a:cs typeface="Arial"/>
              </a:rPr>
              <a:t>Zeynep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insandır.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000" spc="-350" dirty="0">
                <a:latin typeface="Arial"/>
                <a:cs typeface="Arial"/>
              </a:rPr>
              <a:t>O </a:t>
            </a:r>
            <a:r>
              <a:rPr sz="3000" spc="-120" dirty="0">
                <a:latin typeface="Arial"/>
                <a:cs typeface="Arial"/>
              </a:rPr>
              <a:t>hâlde </a:t>
            </a:r>
            <a:r>
              <a:rPr sz="3000" spc="-145" dirty="0">
                <a:latin typeface="Arial"/>
                <a:cs typeface="Arial"/>
              </a:rPr>
              <a:t>Ömer </a:t>
            </a:r>
            <a:r>
              <a:rPr sz="3000" spc="-180" dirty="0">
                <a:latin typeface="Arial"/>
                <a:cs typeface="Arial"/>
              </a:rPr>
              <a:t>ve </a:t>
            </a:r>
            <a:r>
              <a:rPr sz="3000" spc="-200" dirty="0">
                <a:latin typeface="Arial"/>
                <a:cs typeface="Arial"/>
              </a:rPr>
              <a:t>Zeynep</a:t>
            </a:r>
            <a:r>
              <a:rPr sz="3000" spc="-52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akıllıdır.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420"/>
              </a:lnSpc>
              <a:spcBef>
                <a:spcPts val="360"/>
              </a:spcBef>
            </a:pPr>
            <a:r>
              <a:rPr sz="3000" b="1" spc="-355" dirty="0">
                <a:latin typeface="Arial"/>
                <a:cs typeface="Arial"/>
              </a:rPr>
              <a:t>Bu </a:t>
            </a:r>
            <a:r>
              <a:rPr sz="3000" b="1" spc="-160" dirty="0">
                <a:latin typeface="Arial"/>
                <a:cs typeface="Arial"/>
              </a:rPr>
              <a:t>akıl </a:t>
            </a:r>
            <a:r>
              <a:rPr sz="3000" b="1" spc="-170" dirty="0">
                <a:latin typeface="Arial"/>
                <a:cs typeface="Arial"/>
              </a:rPr>
              <a:t>yürütme </a:t>
            </a:r>
            <a:r>
              <a:rPr sz="3000" b="1" spc="-210" dirty="0">
                <a:latin typeface="Arial"/>
                <a:cs typeface="Arial"/>
              </a:rPr>
              <a:t>aşağıdakilerden</a:t>
            </a:r>
            <a:r>
              <a:rPr sz="3000" b="1" spc="-425" dirty="0">
                <a:latin typeface="Arial"/>
                <a:cs typeface="Arial"/>
              </a:rPr>
              <a:t> </a:t>
            </a:r>
            <a:r>
              <a:rPr sz="3000" b="1" spc="-235" dirty="0">
                <a:latin typeface="Arial"/>
                <a:cs typeface="Arial"/>
              </a:rPr>
              <a:t>hangisine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420"/>
              </a:lnSpc>
            </a:pPr>
            <a:r>
              <a:rPr sz="3000" b="1" spc="-175" dirty="0">
                <a:latin typeface="Arial"/>
                <a:cs typeface="Arial"/>
              </a:rPr>
              <a:t>örnektir?</a:t>
            </a:r>
            <a:endParaRPr sz="3000">
              <a:latin typeface="Arial"/>
              <a:cs typeface="Arial"/>
            </a:endParaRPr>
          </a:p>
          <a:p>
            <a:pPr marL="434975" indent="-422909">
              <a:lnSpc>
                <a:spcPct val="100000"/>
              </a:lnSpc>
              <a:spcBef>
                <a:spcPts val="360"/>
              </a:spcBef>
              <a:buAutoNum type="alphaUcParenR"/>
              <a:tabLst>
                <a:tab pos="435609" algn="l"/>
              </a:tabLst>
            </a:pPr>
            <a:r>
              <a:rPr sz="3000" spc="-155" dirty="0">
                <a:latin typeface="Arial"/>
                <a:cs typeface="Arial"/>
              </a:rPr>
              <a:t>Tümdengelim</a:t>
            </a:r>
            <a:endParaRPr sz="3000">
              <a:latin typeface="Arial"/>
              <a:cs typeface="Arial"/>
            </a:endParaRPr>
          </a:p>
          <a:p>
            <a:pPr marL="422275" indent="-410209">
              <a:lnSpc>
                <a:spcPct val="100000"/>
              </a:lnSpc>
              <a:spcBef>
                <a:spcPts val="365"/>
              </a:spcBef>
              <a:buAutoNum type="alphaUcParenR"/>
              <a:tabLst>
                <a:tab pos="422909" algn="l"/>
              </a:tabLst>
            </a:pPr>
            <a:r>
              <a:rPr sz="3000" spc="-180" dirty="0">
                <a:latin typeface="Arial"/>
                <a:cs typeface="Arial"/>
              </a:rPr>
              <a:t>Tümevarım</a:t>
            </a:r>
            <a:endParaRPr sz="3000">
              <a:latin typeface="Arial"/>
              <a:cs typeface="Arial"/>
            </a:endParaRPr>
          </a:p>
          <a:p>
            <a:pPr marL="416559" indent="-404495">
              <a:lnSpc>
                <a:spcPct val="100000"/>
              </a:lnSpc>
              <a:spcBef>
                <a:spcPts val="360"/>
              </a:spcBef>
              <a:buAutoNum type="alphaUcParenR"/>
              <a:tabLst>
                <a:tab pos="417195" algn="l"/>
              </a:tabLst>
            </a:pPr>
            <a:r>
              <a:rPr sz="3000" spc="-90" dirty="0">
                <a:latin typeface="Arial"/>
                <a:cs typeface="Arial"/>
              </a:rPr>
              <a:t>Analoji</a:t>
            </a:r>
            <a:endParaRPr sz="3000">
              <a:latin typeface="Arial"/>
              <a:cs typeface="Arial"/>
            </a:endParaRPr>
          </a:p>
          <a:p>
            <a:pPr marL="448309" indent="-436245">
              <a:lnSpc>
                <a:spcPct val="100000"/>
              </a:lnSpc>
              <a:spcBef>
                <a:spcPts val="360"/>
              </a:spcBef>
              <a:buAutoNum type="alphaUcParenR"/>
              <a:tabLst>
                <a:tab pos="448945" algn="l"/>
              </a:tabLst>
            </a:pPr>
            <a:r>
              <a:rPr sz="3000" spc="-114" dirty="0">
                <a:latin typeface="Arial"/>
                <a:cs typeface="Arial"/>
              </a:rPr>
              <a:t>Tutarlılık</a:t>
            </a:r>
            <a:endParaRPr sz="3000">
              <a:latin typeface="Arial"/>
              <a:cs typeface="Arial"/>
            </a:endParaRPr>
          </a:p>
          <a:p>
            <a:pPr marL="399415" indent="-387350">
              <a:lnSpc>
                <a:spcPct val="100000"/>
              </a:lnSpc>
              <a:spcBef>
                <a:spcPts val="360"/>
              </a:spcBef>
              <a:buAutoNum type="alphaUcParenR"/>
              <a:tabLst>
                <a:tab pos="400050" algn="l"/>
              </a:tabLst>
            </a:pPr>
            <a:r>
              <a:rPr sz="3000" spc="-135" dirty="0">
                <a:latin typeface="Arial"/>
                <a:cs typeface="Arial"/>
              </a:rPr>
              <a:t>Çelişiklik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76444" y="3357371"/>
            <a:ext cx="2951988" cy="288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43429"/>
            <a:ext cx="7889875" cy="50977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u="heavy" spc="-2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Örnek</a:t>
            </a:r>
            <a:r>
              <a:rPr sz="3200" b="1" u="heavy" spc="-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25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soru: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65"/>
              </a:spcBef>
            </a:pPr>
            <a:r>
              <a:rPr sz="3200" b="1" spc="-235" dirty="0">
                <a:latin typeface="Arial"/>
                <a:cs typeface="Arial"/>
              </a:rPr>
              <a:t>Aşağıdakilerden </a:t>
            </a:r>
            <a:r>
              <a:rPr sz="3200" b="1" spc="-265" dirty="0">
                <a:latin typeface="Arial"/>
                <a:cs typeface="Arial"/>
              </a:rPr>
              <a:t>hangisi </a:t>
            </a:r>
            <a:r>
              <a:rPr sz="3200" b="1" spc="-180" dirty="0">
                <a:latin typeface="Arial"/>
                <a:cs typeface="Arial"/>
              </a:rPr>
              <a:t>felsefi </a:t>
            </a:r>
            <a:r>
              <a:rPr sz="3200" b="1" spc="-150" dirty="0">
                <a:latin typeface="Arial"/>
                <a:cs typeface="Arial"/>
              </a:rPr>
              <a:t>bir </a:t>
            </a:r>
            <a:r>
              <a:rPr sz="3200" b="1" spc="-165" dirty="0">
                <a:latin typeface="Arial"/>
                <a:cs typeface="Arial"/>
              </a:rPr>
              <a:t>metinde  </a:t>
            </a:r>
            <a:r>
              <a:rPr sz="3200" b="1" spc="-300" dirty="0">
                <a:latin typeface="Arial"/>
                <a:cs typeface="Arial"/>
              </a:rPr>
              <a:t>geçen </a:t>
            </a:r>
            <a:r>
              <a:rPr sz="3200" b="1" spc="-210" dirty="0">
                <a:latin typeface="Arial"/>
                <a:cs typeface="Arial"/>
              </a:rPr>
              <a:t>argümanların </a:t>
            </a:r>
            <a:r>
              <a:rPr sz="3200" b="1" spc="-235" dirty="0">
                <a:latin typeface="Arial"/>
                <a:cs typeface="Arial"/>
              </a:rPr>
              <a:t>taşıması </a:t>
            </a:r>
            <a:r>
              <a:rPr sz="3200" b="1" spc="-245" dirty="0">
                <a:latin typeface="Arial"/>
                <a:cs typeface="Arial"/>
              </a:rPr>
              <a:t>gereken </a:t>
            </a:r>
            <a:r>
              <a:rPr sz="3200" b="1" spc="-180" dirty="0">
                <a:latin typeface="Arial"/>
                <a:cs typeface="Arial"/>
              </a:rPr>
              <a:t>özellikler  </a:t>
            </a:r>
            <a:r>
              <a:rPr sz="3200" b="1" spc="-229" dirty="0">
                <a:latin typeface="Arial"/>
                <a:cs typeface="Arial"/>
              </a:rPr>
              <a:t>arasında </a:t>
            </a:r>
            <a:r>
              <a:rPr sz="3200" b="1" spc="-200" dirty="0">
                <a:latin typeface="Arial"/>
                <a:cs typeface="Arial"/>
              </a:rPr>
              <a:t>yer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u="heavy" spc="-2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almaz</a:t>
            </a:r>
            <a:r>
              <a:rPr sz="3200" b="1" spc="-260" dirty="0"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  <a:p>
            <a:pPr marL="464184" indent="-452120">
              <a:lnSpc>
                <a:spcPct val="100000"/>
              </a:lnSpc>
              <a:spcBef>
                <a:spcPts val="770"/>
              </a:spcBef>
              <a:buAutoNum type="alphaUcParenR"/>
              <a:tabLst>
                <a:tab pos="464820" algn="l"/>
              </a:tabLst>
            </a:pPr>
            <a:r>
              <a:rPr sz="3200" spc="-130" dirty="0">
                <a:latin typeface="Arial"/>
                <a:cs typeface="Arial"/>
              </a:rPr>
              <a:t>Argümanların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doğruluğu</a:t>
            </a:r>
            <a:endParaRPr sz="3200">
              <a:latin typeface="Arial"/>
              <a:cs typeface="Arial"/>
            </a:endParaRPr>
          </a:p>
          <a:p>
            <a:pPr marL="448945" indent="-436880">
              <a:lnSpc>
                <a:spcPct val="100000"/>
              </a:lnSpc>
              <a:spcBef>
                <a:spcPts val="770"/>
              </a:spcBef>
              <a:buAutoNum type="alphaUcParenR"/>
              <a:tabLst>
                <a:tab pos="449580" algn="l"/>
              </a:tabLst>
            </a:pPr>
            <a:r>
              <a:rPr sz="3200" spc="-130" dirty="0">
                <a:latin typeface="Arial"/>
                <a:cs typeface="Arial"/>
              </a:rPr>
              <a:t>Argümanların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spc="-65" dirty="0">
                <a:latin typeface="Arial"/>
                <a:cs typeface="Arial"/>
              </a:rPr>
              <a:t>tutarlılığı</a:t>
            </a:r>
            <a:endParaRPr sz="3200">
              <a:latin typeface="Arial"/>
              <a:cs typeface="Arial"/>
            </a:endParaRPr>
          </a:p>
          <a:p>
            <a:pPr marL="444500" indent="-432434">
              <a:lnSpc>
                <a:spcPct val="100000"/>
              </a:lnSpc>
              <a:spcBef>
                <a:spcPts val="770"/>
              </a:spcBef>
              <a:buAutoNum type="alphaUcParenR"/>
              <a:tabLst>
                <a:tab pos="445134" algn="l"/>
              </a:tabLst>
            </a:pPr>
            <a:r>
              <a:rPr sz="3200" spc="-130" dirty="0">
                <a:latin typeface="Arial"/>
                <a:cs typeface="Arial"/>
              </a:rPr>
              <a:t>Argümanların </a:t>
            </a:r>
            <a:r>
              <a:rPr sz="3200" spc="-150" dirty="0">
                <a:latin typeface="Arial"/>
                <a:cs typeface="Arial"/>
              </a:rPr>
              <a:t>görüşü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desteklemesi</a:t>
            </a:r>
            <a:endParaRPr sz="3200">
              <a:latin typeface="Arial"/>
              <a:cs typeface="Arial"/>
            </a:endParaRPr>
          </a:p>
          <a:p>
            <a:pPr marL="478155" indent="-466090">
              <a:lnSpc>
                <a:spcPct val="100000"/>
              </a:lnSpc>
              <a:spcBef>
                <a:spcPts val="770"/>
              </a:spcBef>
              <a:buAutoNum type="alphaUcParenR"/>
              <a:tabLst>
                <a:tab pos="478790" algn="l"/>
              </a:tabLst>
            </a:pPr>
            <a:r>
              <a:rPr sz="3200" spc="-160" dirty="0">
                <a:latin typeface="Arial"/>
                <a:cs typeface="Arial"/>
              </a:rPr>
              <a:t>Kavramların </a:t>
            </a:r>
            <a:r>
              <a:rPr sz="3200" spc="-105" dirty="0">
                <a:latin typeface="Arial"/>
                <a:cs typeface="Arial"/>
              </a:rPr>
              <a:t>doğru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kullanılması</a:t>
            </a:r>
            <a:endParaRPr sz="3200">
              <a:latin typeface="Arial"/>
              <a:cs typeface="Arial"/>
            </a:endParaRPr>
          </a:p>
          <a:p>
            <a:pPr marL="426084" indent="-414020">
              <a:lnSpc>
                <a:spcPct val="100000"/>
              </a:lnSpc>
              <a:spcBef>
                <a:spcPts val="770"/>
              </a:spcBef>
              <a:buAutoNum type="alphaUcParenR"/>
              <a:tabLst>
                <a:tab pos="426720" algn="l"/>
              </a:tabLst>
            </a:pPr>
            <a:r>
              <a:rPr sz="3200" spc="-130" dirty="0">
                <a:latin typeface="Arial"/>
                <a:cs typeface="Arial"/>
              </a:rPr>
              <a:t>Argümanların </a:t>
            </a:r>
            <a:r>
              <a:rPr sz="3200" spc="-145" dirty="0">
                <a:latin typeface="Arial"/>
                <a:cs typeface="Arial"/>
              </a:rPr>
              <a:t>kişisel </a:t>
            </a:r>
            <a:r>
              <a:rPr sz="3200" spc="-150" dirty="0">
                <a:latin typeface="Arial"/>
                <a:cs typeface="Arial"/>
              </a:rPr>
              <a:t>kanılara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204" dirty="0">
                <a:latin typeface="Arial"/>
                <a:cs typeface="Arial"/>
              </a:rPr>
              <a:t>dayanması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5" dirty="0"/>
              <a:t>3.</a:t>
            </a:r>
            <a:r>
              <a:rPr spc="-390" dirty="0"/>
              <a:t> </a:t>
            </a:r>
            <a:r>
              <a:rPr spc="-530" dirty="0"/>
              <a:t>ÜNİTE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549" y="2893516"/>
            <a:ext cx="8068309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7150">
              <a:lnSpc>
                <a:spcPct val="100000"/>
              </a:lnSpc>
              <a:spcBef>
                <a:spcPts val="100"/>
              </a:spcBef>
            </a:pPr>
            <a:r>
              <a:rPr sz="5400" b="1" spc="-735" dirty="0">
                <a:solidFill>
                  <a:srgbClr val="FF0000"/>
                </a:solidFill>
                <a:latin typeface="Arial"/>
                <a:cs typeface="Arial"/>
              </a:rPr>
              <a:t>FELSEFENİN </a:t>
            </a:r>
            <a:r>
              <a:rPr sz="5400" b="1" spc="-675" dirty="0">
                <a:solidFill>
                  <a:srgbClr val="FF0000"/>
                </a:solidFill>
                <a:latin typeface="Arial"/>
                <a:cs typeface="Arial"/>
              </a:rPr>
              <a:t>TEMEL  </a:t>
            </a:r>
            <a:r>
              <a:rPr sz="5400" b="1" spc="-635" dirty="0">
                <a:solidFill>
                  <a:srgbClr val="FF0000"/>
                </a:solidFill>
                <a:latin typeface="Arial"/>
                <a:cs typeface="Arial"/>
              </a:rPr>
              <a:t>KONULARI </a:t>
            </a:r>
            <a:r>
              <a:rPr sz="5400" b="1" spc="-695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5400" b="1" spc="-7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400" b="1" spc="-710" dirty="0">
                <a:solidFill>
                  <a:srgbClr val="FF0000"/>
                </a:solidFill>
                <a:latin typeface="Arial"/>
                <a:cs typeface="Arial"/>
              </a:rPr>
              <a:t>PROBLEMLERİ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846" rIns="0" bIns="0" rtlCol="0">
            <a:spAutoFit/>
          </a:bodyPr>
          <a:lstStyle/>
          <a:p>
            <a:pPr marL="2030095" marR="5080" indent="-2047239">
              <a:lnSpc>
                <a:spcPct val="100000"/>
              </a:lnSpc>
              <a:spcBef>
                <a:spcPts val="95"/>
              </a:spcBef>
            </a:pPr>
            <a:r>
              <a:rPr sz="4000" spc="-525" dirty="0">
                <a:solidFill>
                  <a:srgbClr val="FF0000"/>
                </a:solidFill>
              </a:rPr>
              <a:t>VARLIK </a:t>
            </a:r>
            <a:r>
              <a:rPr sz="4000" spc="-535" dirty="0">
                <a:solidFill>
                  <a:srgbClr val="FF0000"/>
                </a:solidFill>
              </a:rPr>
              <a:t>FELSEFESİNİN </a:t>
            </a:r>
            <a:r>
              <a:rPr sz="4000" spc="-490" dirty="0">
                <a:solidFill>
                  <a:srgbClr val="FF0000"/>
                </a:solidFill>
              </a:rPr>
              <a:t>KONUSU </a:t>
            </a:r>
            <a:r>
              <a:rPr sz="4000" spc="-520" dirty="0">
                <a:solidFill>
                  <a:srgbClr val="FF0000"/>
                </a:solidFill>
              </a:rPr>
              <a:t>VE  </a:t>
            </a:r>
            <a:r>
              <a:rPr sz="4000" spc="-530" dirty="0">
                <a:solidFill>
                  <a:srgbClr val="FF0000"/>
                </a:solidFill>
              </a:rPr>
              <a:t>PROBLEMLERİ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0" y="1629154"/>
            <a:ext cx="9144000" cy="5228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39978"/>
            <a:ext cx="7959725" cy="5293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959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65" dirty="0">
                <a:latin typeface="Arial"/>
                <a:cs typeface="Arial"/>
              </a:rPr>
              <a:t>Yaşadığımız </a:t>
            </a:r>
            <a:r>
              <a:rPr sz="3200" spc="-190" dirty="0">
                <a:latin typeface="Arial"/>
                <a:cs typeface="Arial"/>
              </a:rPr>
              <a:t>dünyaya </a:t>
            </a:r>
            <a:r>
              <a:rPr sz="3200" spc="-165" dirty="0">
                <a:latin typeface="Arial"/>
                <a:cs typeface="Arial"/>
              </a:rPr>
              <a:t>baktığımızda </a:t>
            </a:r>
            <a:r>
              <a:rPr sz="3200" spc="-150" dirty="0">
                <a:latin typeface="Arial"/>
                <a:cs typeface="Arial"/>
              </a:rPr>
              <a:t>pek </a:t>
            </a:r>
            <a:r>
              <a:rPr sz="3200" spc="-175" dirty="0">
                <a:latin typeface="Arial"/>
                <a:cs typeface="Arial"/>
              </a:rPr>
              <a:t>çok  </a:t>
            </a:r>
            <a:r>
              <a:rPr sz="3200" spc="-114" dirty="0">
                <a:latin typeface="Arial"/>
                <a:cs typeface="Arial"/>
              </a:rPr>
              <a:t>varlıkla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karşılaşırız.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marR="8445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Binalar, </a:t>
            </a:r>
            <a:r>
              <a:rPr sz="3200" spc="-200" dirty="0">
                <a:latin typeface="Arial"/>
                <a:cs typeface="Arial"/>
              </a:rPr>
              <a:t>ağaçlar, </a:t>
            </a:r>
            <a:r>
              <a:rPr sz="3200" spc="-145" dirty="0">
                <a:latin typeface="Arial"/>
                <a:cs typeface="Arial"/>
              </a:rPr>
              <a:t>insanlar, </a:t>
            </a:r>
            <a:r>
              <a:rPr sz="3200" spc="-50" dirty="0">
                <a:latin typeface="Arial"/>
                <a:cs typeface="Arial"/>
              </a:rPr>
              <a:t>teknolojik </a:t>
            </a:r>
            <a:r>
              <a:rPr sz="3200" spc="-160" dirty="0">
                <a:latin typeface="Arial"/>
                <a:cs typeface="Arial"/>
              </a:rPr>
              <a:t>cihazlar,  </a:t>
            </a:r>
            <a:r>
              <a:rPr sz="3200" spc="-165" dirty="0">
                <a:latin typeface="Arial"/>
                <a:cs typeface="Arial"/>
              </a:rPr>
              <a:t>gökyüzü, </a:t>
            </a:r>
            <a:r>
              <a:rPr sz="3200" spc="-170" dirty="0">
                <a:latin typeface="Arial"/>
                <a:cs typeface="Arial"/>
              </a:rPr>
              <a:t>kuşlar, </a:t>
            </a:r>
            <a:r>
              <a:rPr sz="3200" spc="-240" dirty="0">
                <a:latin typeface="Arial"/>
                <a:cs typeface="Arial"/>
              </a:rPr>
              <a:t>Güneş </a:t>
            </a:r>
            <a:r>
              <a:rPr sz="3200" spc="-110" dirty="0">
                <a:latin typeface="Arial"/>
                <a:cs typeface="Arial"/>
              </a:rPr>
              <a:t>vb. </a:t>
            </a:r>
            <a:r>
              <a:rPr sz="3200" spc="-100" dirty="0">
                <a:latin typeface="Arial"/>
                <a:cs typeface="Arial"/>
              </a:rPr>
              <a:t>Bütün </a:t>
            </a:r>
            <a:r>
              <a:rPr sz="3200" spc="-80" dirty="0">
                <a:latin typeface="Arial"/>
                <a:cs typeface="Arial"/>
              </a:rPr>
              <a:t>bunlar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duyu  </a:t>
            </a:r>
            <a:r>
              <a:rPr sz="3200" spc="-140" dirty="0">
                <a:latin typeface="Arial"/>
                <a:cs typeface="Arial"/>
              </a:rPr>
              <a:t>organlarımızla </a:t>
            </a:r>
            <a:r>
              <a:rPr sz="3200" spc="-180" dirty="0">
                <a:latin typeface="Arial"/>
                <a:cs typeface="Arial"/>
              </a:rPr>
              <a:t>duyumsadığımız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şeylerdir.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Fiziksel </a:t>
            </a:r>
            <a:r>
              <a:rPr sz="3200" spc="-105" dirty="0">
                <a:latin typeface="Arial"/>
                <a:cs typeface="Arial"/>
              </a:rPr>
              <a:t>varlıkların </a:t>
            </a:r>
            <a:r>
              <a:rPr sz="3200" spc="-165" dirty="0">
                <a:latin typeface="Arial"/>
                <a:cs typeface="Arial"/>
              </a:rPr>
              <a:t>dışında,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145" dirty="0">
                <a:latin typeface="Arial"/>
                <a:cs typeface="Arial"/>
              </a:rPr>
              <a:t>de </a:t>
            </a:r>
            <a:r>
              <a:rPr sz="3200" spc="-175" dirty="0">
                <a:latin typeface="Arial"/>
                <a:cs typeface="Arial"/>
              </a:rPr>
              <a:t>düşünce  </a:t>
            </a:r>
            <a:r>
              <a:rPr sz="3200" spc="-190" dirty="0">
                <a:latin typeface="Arial"/>
                <a:cs typeface="Arial"/>
              </a:rPr>
              <a:t>dünyası </a:t>
            </a:r>
            <a:r>
              <a:rPr sz="3200" spc="-155" dirty="0">
                <a:latin typeface="Arial"/>
                <a:cs typeface="Arial"/>
              </a:rPr>
              <a:t>vardır. </a:t>
            </a:r>
            <a:r>
              <a:rPr sz="3200" spc="-204" dirty="0">
                <a:latin typeface="Arial"/>
                <a:cs typeface="Arial"/>
              </a:rPr>
              <a:t>Temelde </a:t>
            </a:r>
            <a:r>
              <a:rPr sz="3200" spc="-120" dirty="0">
                <a:latin typeface="Arial"/>
                <a:cs typeface="Arial"/>
              </a:rPr>
              <a:t>fiziksel </a:t>
            </a:r>
            <a:r>
              <a:rPr sz="3200" spc="-225" dirty="0">
                <a:latin typeface="Arial"/>
                <a:cs typeface="Arial"/>
              </a:rPr>
              <a:t>ya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160" dirty="0">
                <a:latin typeface="Arial"/>
                <a:cs typeface="Arial"/>
              </a:rPr>
              <a:t>düşünsel  </a:t>
            </a:r>
            <a:r>
              <a:rPr sz="3200" spc="-45" dirty="0">
                <a:latin typeface="Arial"/>
                <a:cs typeface="Arial"/>
              </a:rPr>
              <a:t>bütün </a:t>
            </a:r>
            <a:r>
              <a:rPr sz="3200" spc="-114" dirty="0">
                <a:latin typeface="Arial"/>
                <a:cs typeface="Arial"/>
              </a:rPr>
              <a:t>şeylerin </a:t>
            </a:r>
            <a:r>
              <a:rPr sz="3200" spc="-60" dirty="0">
                <a:latin typeface="Arial"/>
                <a:cs typeface="Arial"/>
              </a:rPr>
              <a:t>ortak </a:t>
            </a:r>
            <a:r>
              <a:rPr sz="3200" spc="-114" dirty="0">
                <a:latin typeface="Arial"/>
                <a:cs typeface="Arial"/>
              </a:rPr>
              <a:t>özelliği </a:t>
            </a:r>
            <a:r>
              <a:rPr sz="3200" spc="-130" dirty="0">
                <a:latin typeface="Arial"/>
                <a:cs typeface="Arial"/>
              </a:rPr>
              <a:t>var</a:t>
            </a:r>
            <a:r>
              <a:rPr sz="3200" spc="-48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olmalarıdır.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004" y="461899"/>
            <a:ext cx="37318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70" dirty="0"/>
              <a:t>VARLIK</a:t>
            </a:r>
            <a:r>
              <a:rPr spc="-295" dirty="0"/>
              <a:t> </a:t>
            </a:r>
            <a:r>
              <a:rPr spc="-555" dirty="0"/>
              <a:t>TÜRLERİ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0769"/>
            <a:ext cx="7795259" cy="450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24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55" dirty="0">
                <a:latin typeface="Arial"/>
                <a:cs typeface="Arial"/>
              </a:rPr>
              <a:t>Varlık </a:t>
            </a:r>
            <a:r>
              <a:rPr sz="3000" spc="-130" dirty="0">
                <a:latin typeface="Arial"/>
                <a:cs typeface="Arial"/>
              </a:rPr>
              <a:t>felsefesinde </a:t>
            </a:r>
            <a:r>
              <a:rPr sz="3000" spc="-35" dirty="0">
                <a:latin typeface="Arial"/>
                <a:cs typeface="Arial"/>
              </a:rPr>
              <a:t>iki </a:t>
            </a:r>
            <a:r>
              <a:rPr sz="3000" spc="40" dirty="0">
                <a:latin typeface="Arial"/>
                <a:cs typeface="Arial"/>
              </a:rPr>
              <a:t>tür </a:t>
            </a:r>
            <a:r>
              <a:rPr sz="3000" spc="-110" dirty="0">
                <a:latin typeface="Arial"/>
                <a:cs typeface="Arial"/>
              </a:rPr>
              <a:t>varlık </a:t>
            </a:r>
            <a:r>
              <a:rPr sz="3000" spc="-95" dirty="0">
                <a:latin typeface="Arial"/>
                <a:cs typeface="Arial"/>
              </a:rPr>
              <a:t>vardır:</a:t>
            </a:r>
            <a:r>
              <a:rPr sz="3000" spc="-525" dirty="0">
                <a:latin typeface="Arial"/>
                <a:cs typeface="Arial"/>
              </a:rPr>
              <a:t> </a:t>
            </a:r>
            <a:r>
              <a:rPr sz="3000" spc="-235" dirty="0">
                <a:solidFill>
                  <a:srgbClr val="FF0000"/>
                </a:solidFill>
                <a:latin typeface="Arial"/>
                <a:cs typeface="Arial"/>
              </a:rPr>
              <a:t>Reel </a:t>
            </a:r>
            <a:r>
              <a:rPr sz="3000" spc="-110" dirty="0">
                <a:solidFill>
                  <a:srgbClr val="FF0000"/>
                </a:solidFill>
                <a:latin typeface="Arial"/>
                <a:cs typeface="Arial"/>
              </a:rPr>
              <a:t>varlık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95" dirty="0">
                <a:solidFill>
                  <a:srgbClr val="001F5F"/>
                </a:solidFill>
                <a:latin typeface="Arial"/>
                <a:cs typeface="Arial"/>
              </a:rPr>
              <a:t>ideal</a:t>
            </a:r>
            <a:r>
              <a:rPr sz="3000" spc="-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000" spc="-105" dirty="0">
                <a:solidFill>
                  <a:srgbClr val="001F5F"/>
                </a:solidFill>
                <a:latin typeface="Arial"/>
                <a:cs typeface="Arial"/>
              </a:rPr>
              <a:t>varlık.</a:t>
            </a:r>
            <a:endParaRPr sz="3000">
              <a:latin typeface="Arial"/>
              <a:cs typeface="Arial"/>
            </a:endParaRPr>
          </a:p>
          <a:p>
            <a:pPr marL="355600" marR="196215" indent="-342900">
              <a:lnSpc>
                <a:spcPct val="8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29" dirty="0">
                <a:solidFill>
                  <a:srgbClr val="FF0000"/>
                </a:solidFill>
                <a:latin typeface="Arial"/>
                <a:cs typeface="Arial"/>
              </a:rPr>
              <a:t>Reel </a:t>
            </a:r>
            <a:r>
              <a:rPr sz="3000" spc="-150" dirty="0">
                <a:solidFill>
                  <a:srgbClr val="FF0000"/>
                </a:solidFill>
                <a:latin typeface="Arial"/>
                <a:cs typeface="Arial"/>
              </a:rPr>
              <a:t>(gerçek) </a:t>
            </a:r>
            <a:r>
              <a:rPr sz="3000" spc="-110" dirty="0">
                <a:latin typeface="Arial"/>
                <a:cs typeface="Arial"/>
              </a:rPr>
              <a:t>varlık </a:t>
            </a:r>
            <a:r>
              <a:rPr sz="3000" spc="-150" dirty="0">
                <a:latin typeface="Arial"/>
                <a:cs typeface="Arial"/>
              </a:rPr>
              <a:t>kavramı, </a:t>
            </a:r>
            <a:r>
              <a:rPr sz="3000" spc="-135" dirty="0">
                <a:latin typeface="Arial"/>
                <a:cs typeface="Arial"/>
              </a:rPr>
              <a:t>varlığı  </a:t>
            </a:r>
            <a:r>
              <a:rPr sz="3000" spc="-125" dirty="0">
                <a:latin typeface="Arial"/>
                <a:cs typeface="Arial"/>
              </a:rPr>
              <a:t>duyumsanabilen, </a:t>
            </a:r>
            <a:r>
              <a:rPr sz="3000" spc="-195" dirty="0">
                <a:latin typeface="Arial"/>
                <a:cs typeface="Arial"/>
              </a:rPr>
              <a:t>dış </a:t>
            </a:r>
            <a:r>
              <a:rPr sz="3000" spc="-160" dirty="0">
                <a:latin typeface="Arial"/>
                <a:cs typeface="Arial"/>
              </a:rPr>
              <a:t>dünyada </a:t>
            </a:r>
            <a:r>
              <a:rPr sz="3000" spc="-130" dirty="0">
                <a:latin typeface="Arial"/>
                <a:cs typeface="Arial"/>
              </a:rPr>
              <a:t>var </a:t>
            </a:r>
            <a:r>
              <a:rPr sz="3000" spc="-100" dirty="0">
                <a:latin typeface="Arial"/>
                <a:cs typeface="Arial"/>
              </a:rPr>
              <a:t>olan </a:t>
            </a:r>
            <a:r>
              <a:rPr sz="3000" spc="-90" dirty="0">
                <a:latin typeface="Arial"/>
                <a:cs typeface="Arial"/>
              </a:rPr>
              <a:t>varlıklar  </a:t>
            </a:r>
            <a:r>
              <a:rPr sz="3000" spc="-70" dirty="0">
                <a:latin typeface="Arial"/>
                <a:cs typeface="Arial"/>
              </a:rPr>
              <a:t>için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kullanılır.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30" dirty="0">
                <a:latin typeface="Arial"/>
                <a:cs typeface="Arial"/>
              </a:rPr>
              <a:t>Örneğin </a:t>
            </a:r>
            <a:r>
              <a:rPr sz="3000" b="1" spc="-235" dirty="0">
                <a:solidFill>
                  <a:srgbClr val="974707"/>
                </a:solidFill>
                <a:latin typeface="Arial"/>
                <a:cs typeface="Arial"/>
              </a:rPr>
              <a:t>masa, </a:t>
            </a:r>
            <a:r>
              <a:rPr sz="3000" b="1" spc="-135" dirty="0">
                <a:solidFill>
                  <a:srgbClr val="974707"/>
                </a:solidFill>
                <a:latin typeface="Arial"/>
                <a:cs typeface="Arial"/>
              </a:rPr>
              <a:t>kitap, </a:t>
            </a:r>
            <a:r>
              <a:rPr sz="3000" b="1" spc="-235" dirty="0">
                <a:solidFill>
                  <a:srgbClr val="974707"/>
                </a:solidFill>
                <a:latin typeface="Arial"/>
                <a:cs typeface="Arial"/>
              </a:rPr>
              <a:t>kuşlar, </a:t>
            </a:r>
            <a:r>
              <a:rPr sz="3000" b="1" spc="-204" dirty="0">
                <a:solidFill>
                  <a:srgbClr val="974707"/>
                </a:solidFill>
                <a:latin typeface="Arial"/>
                <a:cs typeface="Arial"/>
              </a:rPr>
              <a:t>insanlar</a:t>
            </a:r>
            <a:r>
              <a:rPr sz="3000" b="1" spc="-7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b="1" spc="-260" dirty="0">
                <a:solidFill>
                  <a:srgbClr val="974707"/>
                </a:solidFill>
                <a:latin typeface="Arial"/>
                <a:cs typeface="Arial"/>
              </a:rPr>
              <a:t>gerçek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10" dirty="0">
                <a:latin typeface="Arial"/>
                <a:cs typeface="Arial"/>
              </a:rPr>
              <a:t>varlıklardır.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14" dirty="0">
                <a:solidFill>
                  <a:srgbClr val="FF0000"/>
                </a:solidFill>
                <a:latin typeface="Arial"/>
                <a:cs typeface="Arial"/>
              </a:rPr>
              <a:t>İdeal </a:t>
            </a:r>
            <a:r>
              <a:rPr sz="3000" spc="-110" dirty="0">
                <a:solidFill>
                  <a:srgbClr val="FF0000"/>
                </a:solidFill>
                <a:latin typeface="Arial"/>
                <a:cs typeface="Arial"/>
              </a:rPr>
              <a:t>varlık </a:t>
            </a:r>
            <a:r>
              <a:rPr sz="3000" spc="-160" dirty="0">
                <a:latin typeface="Arial"/>
                <a:cs typeface="Arial"/>
              </a:rPr>
              <a:t>ise </a:t>
            </a:r>
            <a:r>
              <a:rPr sz="3000" spc="-150" dirty="0">
                <a:latin typeface="Arial"/>
                <a:cs typeface="Arial"/>
              </a:rPr>
              <a:t>insan </a:t>
            </a:r>
            <a:r>
              <a:rPr sz="3000" spc="-110" dirty="0">
                <a:latin typeface="Arial"/>
                <a:cs typeface="Arial"/>
              </a:rPr>
              <a:t>zihninde </a:t>
            </a:r>
            <a:r>
              <a:rPr sz="3000" spc="-125" dirty="0">
                <a:latin typeface="Arial"/>
                <a:cs typeface="Arial"/>
              </a:rPr>
              <a:t>var </a:t>
            </a:r>
            <a:r>
              <a:rPr sz="3000" spc="-100" dirty="0">
                <a:latin typeface="Arial"/>
                <a:cs typeface="Arial"/>
              </a:rPr>
              <a:t>olan,</a:t>
            </a:r>
            <a:r>
              <a:rPr sz="3000" spc="-380" dirty="0">
                <a:latin typeface="Arial"/>
                <a:cs typeface="Arial"/>
              </a:rPr>
              <a:t> </a:t>
            </a:r>
            <a:r>
              <a:rPr sz="3000" spc="-195" dirty="0">
                <a:latin typeface="Arial"/>
                <a:cs typeface="Arial"/>
              </a:rPr>
              <a:t>dış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60" dirty="0">
                <a:latin typeface="Arial"/>
                <a:cs typeface="Arial"/>
              </a:rPr>
              <a:t>dünyada </a:t>
            </a:r>
            <a:r>
              <a:rPr sz="3000" spc="-125" dirty="0">
                <a:latin typeface="Arial"/>
                <a:cs typeface="Arial"/>
              </a:rPr>
              <a:t>var </a:t>
            </a:r>
            <a:r>
              <a:rPr sz="3000" spc="-145" dirty="0">
                <a:latin typeface="Arial"/>
                <a:cs typeface="Arial"/>
              </a:rPr>
              <a:t>olmayan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varlıklardır.</a:t>
            </a:r>
            <a:endParaRPr sz="3000">
              <a:latin typeface="Arial"/>
              <a:cs typeface="Arial"/>
            </a:endParaRPr>
          </a:p>
          <a:p>
            <a:pPr marL="355600" marR="1027430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30" dirty="0">
                <a:latin typeface="Arial"/>
                <a:cs typeface="Arial"/>
              </a:rPr>
              <a:t>Örneğin </a:t>
            </a:r>
            <a:r>
              <a:rPr sz="3000" b="1" spc="-229" dirty="0">
                <a:solidFill>
                  <a:srgbClr val="974707"/>
                </a:solidFill>
                <a:latin typeface="Arial"/>
                <a:cs typeface="Arial"/>
              </a:rPr>
              <a:t>Ekvator </a:t>
            </a:r>
            <a:r>
              <a:rPr sz="3000" b="1" spc="-254" dirty="0">
                <a:solidFill>
                  <a:srgbClr val="974707"/>
                </a:solidFill>
                <a:latin typeface="Arial"/>
                <a:cs typeface="Arial"/>
              </a:rPr>
              <a:t>çizgisi, </a:t>
            </a:r>
            <a:r>
              <a:rPr sz="3000" b="1" spc="-160" dirty="0">
                <a:solidFill>
                  <a:srgbClr val="974707"/>
                </a:solidFill>
                <a:latin typeface="Arial"/>
                <a:cs typeface="Arial"/>
              </a:rPr>
              <a:t>pi </a:t>
            </a:r>
            <a:r>
              <a:rPr sz="3000" b="1" spc="-245" dirty="0">
                <a:solidFill>
                  <a:srgbClr val="974707"/>
                </a:solidFill>
                <a:latin typeface="Arial"/>
                <a:cs typeface="Arial"/>
              </a:rPr>
              <a:t>sayısı, </a:t>
            </a:r>
            <a:r>
              <a:rPr sz="3000" b="1" spc="-235" dirty="0">
                <a:solidFill>
                  <a:srgbClr val="974707"/>
                </a:solidFill>
                <a:latin typeface="Arial"/>
                <a:cs typeface="Arial"/>
              </a:rPr>
              <a:t>Kafdağı,  </a:t>
            </a:r>
            <a:r>
              <a:rPr sz="3000" b="1" spc="-225" dirty="0">
                <a:solidFill>
                  <a:srgbClr val="974707"/>
                </a:solidFill>
                <a:latin typeface="Arial"/>
                <a:cs typeface="Arial"/>
              </a:rPr>
              <a:t>enflasyon canavarı</a:t>
            </a:r>
            <a:r>
              <a:rPr sz="3000" b="1" spc="-9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gibi.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0850" y="254000"/>
          <a:ext cx="8229600" cy="640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Gerçek(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Reel)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varlıklar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İdeal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(düşünsel)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varlıklar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6350" y="2270505"/>
          <a:ext cx="9144000" cy="1483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ağaç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Pi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sayısı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insan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üçgen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25" dirty="0">
                          <a:latin typeface="Arial"/>
                          <a:cs typeface="Arial"/>
                        </a:rPr>
                        <a:t>dağ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Trafik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canavarı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35" dirty="0">
                          <a:latin typeface="Arial"/>
                          <a:cs typeface="Arial"/>
                        </a:rPr>
                        <a:t>vazo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35" dirty="0">
                          <a:latin typeface="Arial"/>
                          <a:cs typeface="Arial"/>
                        </a:rPr>
                        <a:t>Kaf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dağı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2327148" y="1040891"/>
            <a:ext cx="510540" cy="1004569"/>
            <a:chOff x="2327148" y="1040891"/>
            <a:chExt cx="510540" cy="1004569"/>
          </a:xfrm>
        </p:grpSpPr>
        <p:sp>
          <p:nvSpPr>
            <p:cNvPr id="5" name="object 5"/>
            <p:cNvSpPr/>
            <p:nvPr/>
          </p:nvSpPr>
          <p:spPr>
            <a:xfrm>
              <a:off x="2340102" y="1053845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363474" y="0"/>
                  </a:moveTo>
                  <a:lnTo>
                    <a:pt x="121158" y="0"/>
                  </a:lnTo>
                  <a:lnTo>
                    <a:pt x="121158" y="736091"/>
                  </a:lnTo>
                  <a:lnTo>
                    <a:pt x="0" y="736091"/>
                  </a:lnTo>
                  <a:lnTo>
                    <a:pt x="242316" y="978407"/>
                  </a:lnTo>
                  <a:lnTo>
                    <a:pt x="484631" y="736091"/>
                  </a:lnTo>
                  <a:lnTo>
                    <a:pt x="363474" y="736091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40102" y="1053845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0" y="736091"/>
                  </a:moveTo>
                  <a:lnTo>
                    <a:pt x="121158" y="736091"/>
                  </a:lnTo>
                  <a:lnTo>
                    <a:pt x="121158" y="0"/>
                  </a:lnTo>
                  <a:lnTo>
                    <a:pt x="363474" y="0"/>
                  </a:lnTo>
                  <a:lnTo>
                    <a:pt x="363474" y="736091"/>
                  </a:lnTo>
                  <a:lnTo>
                    <a:pt x="484631" y="736091"/>
                  </a:lnTo>
                  <a:lnTo>
                    <a:pt x="242316" y="978407"/>
                  </a:lnTo>
                  <a:lnTo>
                    <a:pt x="0" y="736091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216396" y="1118616"/>
            <a:ext cx="510540" cy="1004569"/>
            <a:chOff x="6216396" y="1118616"/>
            <a:chExt cx="510540" cy="1004569"/>
          </a:xfrm>
        </p:grpSpPr>
        <p:sp>
          <p:nvSpPr>
            <p:cNvPr id="8" name="object 8"/>
            <p:cNvSpPr/>
            <p:nvPr/>
          </p:nvSpPr>
          <p:spPr>
            <a:xfrm>
              <a:off x="6229350" y="1131570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40" h="978535">
                  <a:moveTo>
                    <a:pt x="363474" y="0"/>
                  </a:moveTo>
                  <a:lnTo>
                    <a:pt x="121158" y="0"/>
                  </a:lnTo>
                  <a:lnTo>
                    <a:pt x="121158" y="736091"/>
                  </a:lnTo>
                  <a:lnTo>
                    <a:pt x="0" y="736091"/>
                  </a:lnTo>
                  <a:lnTo>
                    <a:pt x="242315" y="978407"/>
                  </a:lnTo>
                  <a:lnTo>
                    <a:pt x="484631" y="736091"/>
                  </a:lnTo>
                  <a:lnTo>
                    <a:pt x="363474" y="736091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29350" y="1131570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40" h="978535">
                  <a:moveTo>
                    <a:pt x="0" y="736091"/>
                  </a:moveTo>
                  <a:lnTo>
                    <a:pt x="121158" y="736091"/>
                  </a:lnTo>
                  <a:lnTo>
                    <a:pt x="121158" y="0"/>
                  </a:lnTo>
                  <a:lnTo>
                    <a:pt x="363474" y="0"/>
                  </a:lnTo>
                  <a:lnTo>
                    <a:pt x="363474" y="736091"/>
                  </a:lnTo>
                  <a:lnTo>
                    <a:pt x="484631" y="736091"/>
                  </a:lnTo>
                  <a:lnTo>
                    <a:pt x="242315" y="978407"/>
                  </a:lnTo>
                  <a:lnTo>
                    <a:pt x="0" y="736091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0" y="3933442"/>
            <a:ext cx="9144000" cy="2924810"/>
            <a:chOff x="0" y="3933442"/>
            <a:chExt cx="9144000" cy="2924810"/>
          </a:xfrm>
        </p:grpSpPr>
        <p:sp>
          <p:nvSpPr>
            <p:cNvPr id="11" name="object 11"/>
            <p:cNvSpPr/>
            <p:nvPr/>
          </p:nvSpPr>
          <p:spPr>
            <a:xfrm>
              <a:off x="0" y="3933443"/>
              <a:ext cx="4607052" cy="29245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07052" y="3933442"/>
              <a:ext cx="4536948" cy="28986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080" y="461899"/>
            <a:ext cx="55632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30" dirty="0"/>
              <a:t>Felsefenin </a:t>
            </a:r>
            <a:r>
              <a:rPr spc="-320" dirty="0"/>
              <a:t>Varlığa</a:t>
            </a:r>
            <a:r>
              <a:rPr spc="-215" dirty="0"/>
              <a:t> </a:t>
            </a:r>
            <a:r>
              <a:rPr spc="-385" dirty="0"/>
              <a:t>Bakışı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493"/>
            <a:ext cx="7922895" cy="4758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365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75" dirty="0">
                <a:latin typeface="Arial"/>
                <a:cs typeface="Arial"/>
              </a:rPr>
              <a:t>Varlık, </a:t>
            </a:r>
            <a:r>
              <a:rPr sz="3200" b="1" spc="-204" dirty="0">
                <a:latin typeface="Arial"/>
                <a:cs typeface="Arial"/>
              </a:rPr>
              <a:t>zihnimizin </a:t>
            </a:r>
            <a:r>
              <a:rPr sz="3200" b="1" spc="-215" dirty="0">
                <a:latin typeface="Arial"/>
                <a:cs typeface="Arial"/>
              </a:rPr>
              <a:t>ulaşabildiği </a:t>
            </a:r>
            <a:r>
              <a:rPr sz="3200" b="1" spc="-204" dirty="0">
                <a:latin typeface="Arial"/>
                <a:cs typeface="Arial"/>
              </a:rPr>
              <a:t>en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genel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650"/>
              </a:lnSpc>
            </a:pPr>
            <a:r>
              <a:rPr sz="3200" b="1" spc="-215" dirty="0">
                <a:latin typeface="Arial"/>
                <a:cs typeface="Arial"/>
              </a:rPr>
              <a:t>kavramdır.</a:t>
            </a:r>
            <a:endParaRPr sz="3200">
              <a:latin typeface="Arial"/>
              <a:cs typeface="Arial"/>
            </a:endParaRPr>
          </a:p>
          <a:p>
            <a:pPr marL="355600" marR="1497330" indent="-342900">
              <a:lnSpc>
                <a:spcPts val="346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Varlık </a:t>
            </a:r>
            <a:r>
              <a:rPr sz="3200" spc="-140" dirty="0">
                <a:latin typeface="Arial"/>
                <a:cs typeface="Arial"/>
              </a:rPr>
              <a:t>felsefesi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45" dirty="0">
                <a:latin typeface="Arial"/>
                <a:cs typeface="Arial"/>
              </a:rPr>
              <a:t>bütün </a:t>
            </a:r>
            <a:r>
              <a:rPr sz="3200" spc="-120" dirty="0">
                <a:latin typeface="Arial"/>
                <a:cs typeface="Arial"/>
              </a:rPr>
              <a:t>olarak</a:t>
            </a:r>
            <a:r>
              <a:rPr sz="3200" spc="-42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varlık  </a:t>
            </a:r>
            <a:r>
              <a:rPr sz="3200" spc="-155" dirty="0">
                <a:latin typeface="Arial"/>
                <a:cs typeface="Arial"/>
              </a:rPr>
              <a:t>konusunu </a:t>
            </a:r>
            <a:r>
              <a:rPr sz="3200" spc="-120" dirty="0">
                <a:latin typeface="Arial"/>
                <a:cs typeface="Arial"/>
              </a:rPr>
              <a:t>ele</a:t>
            </a:r>
            <a:r>
              <a:rPr sz="3200" spc="-150" dirty="0">
                <a:latin typeface="Arial"/>
                <a:cs typeface="Arial"/>
              </a:rPr>
              <a:t> alır.</a:t>
            </a:r>
            <a:endParaRPr sz="3200">
              <a:latin typeface="Arial"/>
              <a:cs typeface="Arial"/>
            </a:endParaRPr>
          </a:p>
          <a:p>
            <a:pPr marL="355600" marR="568960" indent="-342900">
              <a:lnSpc>
                <a:spcPts val="346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Varlık </a:t>
            </a:r>
            <a:r>
              <a:rPr sz="3200" spc="-140" dirty="0">
                <a:latin typeface="Arial"/>
                <a:cs typeface="Arial"/>
              </a:rPr>
              <a:t>felsefesi </a:t>
            </a:r>
            <a:r>
              <a:rPr sz="3200" spc="-135" dirty="0">
                <a:latin typeface="Arial"/>
                <a:cs typeface="Arial"/>
              </a:rPr>
              <a:t>varlığın var </a:t>
            </a:r>
            <a:r>
              <a:rPr sz="3200" spc="-70" dirty="0">
                <a:latin typeface="Arial"/>
                <a:cs typeface="Arial"/>
              </a:rPr>
              <a:t>olup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olmadığını,  </a:t>
            </a:r>
            <a:r>
              <a:rPr sz="3200" spc="-155" dirty="0">
                <a:latin typeface="Arial"/>
                <a:cs typeface="Arial"/>
              </a:rPr>
              <a:t>eğer </a:t>
            </a:r>
            <a:r>
              <a:rPr sz="3200" spc="-210" dirty="0">
                <a:latin typeface="Arial"/>
                <a:cs typeface="Arial"/>
              </a:rPr>
              <a:t>varsa </a:t>
            </a:r>
            <a:r>
              <a:rPr sz="3200" spc="-70" dirty="0">
                <a:latin typeface="Arial"/>
                <a:cs typeface="Arial"/>
              </a:rPr>
              <a:t>mahiyetini </a:t>
            </a:r>
            <a:r>
              <a:rPr sz="3200" spc="-135" dirty="0">
                <a:latin typeface="Arial"/>
                <a:cs typeface="Arial"/>
              </a:rPr>
              <a:t>(özünü), </a:t>
            </a:r>
            <a:r>
              <a:rPr sz="3200" spc="-95" dirty="0">
                <a:latin typeface="Arial"/>
                <a:cs typeface="Arial"/>
              </a:rPr>
              <a:t>nicelik </a:t>
            </a:r>
            <a:r>
              <a:rPr sz="3200" spc="-185" dirty="0">
                <a:latin typeface="Arial"/>
                <a:cs typeface="Arial"/>
              </a:rPr>
              <a:t>ve  </a:t>
            </a:r>
            <a:r>
              <a:rPr sz="3200" spc="-40" dirty="0">
                <a:latin typeface="Arial"/>
                <a:cs typeface="Arial"/>
              </a:rPr>
              <a:t>niteliğini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sorgular.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7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90" dirty="0">
                <a:latin typeface="Arial"/>
                <a:cs typeface="Arial"/>
              </a:rPr>
              <a:t>Ayrıca </a:t>
            </a:r>
            <a:r>
              <a:rPr sz="3200" spc="-130" dirty="0">
                <a:latin typeface="Arial"/>
                <a:cs typeface="Arial"/>
              </a:rPr>
              <a:t>evrende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210" dirty="0">
                <a:latin typeface="Arial"/>
                <a:cs typeface="Arial"/>
              </a:rPr>
              <a:t>amaç </a:t>
            </a:r>
            <a:r>
              <a:rPr sz="3200" spc="-120" dirty="0">
                <a:latin typeface="Arial"/>
                <a:cs typeface="Arial"/>
              </a:rPr>
              <a:t>(erek) </a:t>
            </a:r>
            <a:r>
              <a:rPr sz="3200" spc="-70" dirty="0">
                <a:latin typeface="Arial"/>
                <a:cs typeface="Arial"/>
              </a:rPr>
              <a:t>olup  </a:t>
            </a:r>
            <a:r>
              <a:rPr sz="3200" spc="-135" dirty="0">
                <a:latin typeface="Arial"/>
                <a:cs typeface="Arial"/>
              </a:rPr>
              <a:t>olmadığını, </a:t>
            </a:r>
            <a:r>
              <a:rPr sz="3200" spc="-130" dirty="0">
                <a:latin typeface="Arial"/>
                <a:cs typeface="Arial"/>
              </a:rPr>
              <a:t>evrende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215" dirty="0">
                <a:latin typeface="Arial"/>
                <a:cs typeface="Arial"/>
              </a:rPr>
              <a:t>amaç </a:t>
            </a:r>
            <a:r>
              <a:rPr sz="3200" spc="-210" dirty="0">
                <a:latin typeface="Arial"/>
                <a:cs typeface="Arial"/>
              </a:rPr>
              <a:t>varsa </a:t>
            </a:r>
            <a:r>
              <a:rPr sz="3200" spc="-100" dirty="0">
                <a:latin typeface="Arial"/>
                <a:cs typeface="Arial"/>
              </a:rPr>
              <a:t>bu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amacın  </a:t>
            </a:r>
            <a:r>
              <a:rPr sz="3200" spc="-145" dirty="0">
                <a:latin typeface="Arial"/>
                <a:cs typeface="Arial"/>
              </a:rPr>
              <a:t>ne </a:t>
            </a:r>
            <a:r>
              <a:rPr sz="3200" spc="-110" dirty="0">
                <a:latin typeface="Arial"/>
                <a:cs typeface="Arial"/>
              </a:rPr>
              <a:t>olduğunu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140" dirty="0">
                <a:latin typeface="Arial"/>
                <a:cs typeface="Arial"/>
              </a:rPr>
              <a:t>konu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edinir.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522478"/>
            <a:ext cx="2579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65" dirty="0"/>
              <a:t>VARLIK</a:t>
            </a:r>
            <a:r>
              <a:rPr sz="2800" spc="-200" dirty="0"/>
              <a:t> </a:t>
            </a:r>
            <a:r>
              <a:rPr sz="2800" spc="-450" dirty="0"/>
              <a:t>FELSEFESİ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8739" y="1459953"/>
            <a:ext cx="4057650" cy="489204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0" dirty="0">
                <a:latin typeface="Arial"/>
                <a:cs typeface="Arial"/>
              </a:rPr>
              <a:t>"Varlık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nedir?</a:t>
            </a:r>
            <a:endParaRPr sz="2800">
              <a:latin typeface="Arial"/>
              <a:cs typeface="Arial"/>
            </a:endParaRPr>
          </a:p>
          <a:p>
            <a:pPr marL="355600" marR="50736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0" dirty="0">
                <a:latin typeface="Arial"/>
                <a:cs typeface="Arial"/>
              </a:rPr>
              <a:t>"Gerçekten </a:t>
            </a:r>
            <a:r>
              <a:rPr sz="2800" spc="-20" dirty="0">
                <a:latin typeface="Arial"/>
                <a:cs typeface="Arial"/>
              </a:rPr>
              <a:t>bir </a:t>
            </a:r>
            <a:r>
              <a:rPr sz="2800" spc="-210" dirty="0">
                <a:latin typeface="Arial"/>
                <a:cs typeface="Arial"/>
              </a:rPr>
              <a:t>şey</a:t>
            </a:r>
            <a:r>
              <a:rPr sz="2800" spc="-36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var  mıdır?«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5" dirty="0">
                <a:latin typeface="Arial"/>
                <a:cs typeface="Arial"/>
              </a:rPr>
              <a:t>«Varlık </a:t>
            </a:r>
            <a:r>
              <a:rPr sz="2800" spc="-190" dirty="0">
                <a:latin typeface="Arial"/>
                <a:cs typeface="Arial"/>
              </a:rPr>
              <a:t>varsa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ne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spc="-70" dirty="0">
                <a:latin typeface="Arial"/>
                <a:cs typeface="Arial"/>
              </a:rPr>
              <a:t>türdendir?»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5" dirty="0">
                <a:latin typeface="Arial"/>
                <a:cs typeface="Arial"/>
              </a:rPr>
              <a:t>"Varlığın </a:t>
            </a:r>
            <a:r>
              <a:rPr sz="2800" spc="-75" dirty="0">
                <a:latin typeface="Arial"/>
                <a:cs typeface="Arial"/>
              </a:rPr>
              <a:t>mahiyeti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nedir?"</a:t>
            </a:r>
            <a:endParaRPr sz="2800">
              <a:latin typeface="Arial"/>
              <a:cs typeface="Arial"/>
            </a:endParaRPr>
          </a:p>
          <a:p>
            <a:pPr marL="355600" marR="507365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"Evrende </a:t>
            </a:r>
            <a:r>
              <a:rPr sz="2800" spc="-130" dirty="0">
                <a:latin typeface="Arial"/>
                <a:cs typeface="Arial"/>
              </a:rPr>
              <a:t>amaçlılık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var  </a:t>
            </a:r>
            <a:r>
              <a:rPr sz="2800" spc="-125" dirty="0">
                <a:latin typeface="Arial"/>
                <a:cs typeface="Arial"/>
              </a:rPr>
              <a:t>mıdır?«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120" dirty="0">
                <a:latin typeface="Arial"/>
                <a:cs typeface="Arial"/>
              </a:rPr>
              <a:t>şeklinde </a:t>
            </a:r>
            <a:r>
              <a:rPr sz="2800" spc="-90" dirty="0">
                <a:latin typeface="Arial"/>
                <a:cs typeface="Arial"/>
              </a:rPr>
              <a:t>sorular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sorar.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55591" y="0"/>
            <a:ext cx="4788407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552" y="141554"/>
            <a:ext cx="63900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0" dirty="0"/>
              <a:t>Metafizik </a:t>
            </a:r>
            <a:r>
              <a:rPr spc="-315" dirty="0"/>
              <a:t>ve </a:t>
            </a:r>
            <a:r>
              <a:rPr spc="-235" dirty="0"/>
              <a:t>Ontoloji</a:t>
            </a:r>
            <a:r>
              <a:rPr spc="-254" dirty="0"/>
              <a:t> </a:t>
            </a:r>
            <a:r>
              <a:rPr spc="-310" dirty="0"/>
              <a:t>ilişkisi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06856"/>
            <a:ext cx="7940040" cy="578802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488950" indent="-342900">
              <a:lnSpc>
                <a:spcPts val="288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95" dirty="0">
                <a:latin typeface="Arial"/>
                <a:cs typeface="Arial"/>
              </a:rPr>
              <a:t>Aristoteles, </a:t>
            </a:r>
            <a:r>
              <a:rPr sz="3000" spc="-80" dirty="0">
                <a:latin typeface="Arial"/>
                <a:cs typeface="Arial"/>
              </a:rPr>
              <a:t>metafizikle </a:t>
            </a:r>
            <a:r>
              <a:rPr sz="3000" spc="-30" dirty="0">
                <a:latin typeface="Arial"/>
                <a:cs typeface="Arial"/>
              </a:rPr>
              <a:t>ilgili </a:t>
            </a:r>
            <a:r>
              <a:rPr sz="3000" spc="-105" dirty="0">
                <a:latin typeface="Arial"/>
                <a:cs typeface="Arial"/>
              </a:rPr>
              <a:t>konuları </a:t>
            </a:r>
            <a:r>
              <a:rPr sz="3000" spc="-35" dirty="0">
                <a:latin typeface="Arial"/>
                <a:cs typeface="Arial"/>
              </a:rPr>
              <a:t>ilk</a:t>
            </a:r>
            <a:r>
              <a:rPr sz="3000" spc="-560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felsefe  </a:t>
            </a:r>
            <a:r>
              <a:rPr sz="3000" spc="-114" dirty="0">
                <a:latin typeface="Arial"/>
                <a:cs typeface="Arial"/>
              </a:rPr>
              <a:t>diye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adlandırmıştır.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65" dirty="0">
                <a:latin typeface="Arial"/>
                <a:cs typeface="Arial"/>
              </a:rPr>
              <a:t>İlk </a:t>
            </a:r>
            <a:r>
              <a:rPr sz="3000" spc="-125" dirty="0">
                <a:latin typeface="Arial"/>
                <a:cs typeface="Arial"/>
              </a:rPr>
              <a:t>felsefe </a:t>
            </a:r>
            <a:r>
              <a:rPr sz="3000" spc="-114" dirty="0">
                <a:latin typeface="Arial"/>
                <a:cs typeface="Arial"/>
              </a:rPr>
              <a:t>olarak </a:t>
            </a:r>
            <a:r>
              <a:rPr sz="3000" spc="-85" dirty="0">
                <a:latin typeface="Arial"/>
                <a:cs typeface="Arial"/>
              </a:rPr>
              <a:t>metafizik, </a:t>
            </a:r>
            <a:r>
              <a:rPr sz="3000" spc="-130" dirty="0">
                <a:latin typeface="Arial"/>
                <a:cs typeface="Arial"/>
              </a:rPr>
              <a:t>varlığın </a:t>
            </a:r>
            <a:r>
              <a:rPr sz="3000" spc="-40" dirty="0">
                <a:latin typeface="Arial"/>
                <a:cs typeface="Arial"/>
              </a:rPr>
              <a:t>ilk </a:t>
            </a:r>
            <a:r>
              <a:rPr sz="3000" spc="-180" dirty="0">
                <a:latin typeface="Arial"/>
                <a:cs typeface="Arial"/>
              </a:rPr>
              <a:t>ve </a:t>
            </a:r>
            <a:r>
              <a:rPr sz="3000" spc="-135" dirty="0">
                <a:latin typeface="Arial"/>
                <a:cs typeface="Arial"/>
              </a:rPr>
              <a:t>en</a:t>
            </a:r>
            <a:r>
              <a:rPr sz="3000" spc="-570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genel  </a:t>
            </a:r>
            <a:r>
              <a:rPr sz="3000" spc="-55" dirty="0">
                <a:latin typeface="Arial"/>
                <a:cs typeface="Arial"/>
              </a:rPr>
              <a:t>ilkelerini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araştırmaktadır.</a:t>
            </a:r>
            <a:endParaRPr sz="3000">
              <a:latin typeface="Arial"/>
              <a:cs typeface="Arial"/>
            </a:endParaRPr>
          </a:p>
          <a:p>
            <a:pPr marL="355600" marR="118745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65" dirty="0">
                <a:latin typeface="Arial"/>
                <a:cs typeface="Arial"/>
              </a:rPr>
              <a:t>Metafizik, </a:t>
            </a:r>
            <a:r>
              <a:rPr sz="3000" spc="-125" dirty="0">
                <a:latin typeface="Arial"/>
                <a:cs typeface="Arial"/>
              </a:rPr>
              <a:t>varlığın </a:t>
            </a:r>
            <a:r>
              <a:rPr sz="3000" spc="-150" dirty="0">
                <a:latin typeface="Arial"/>
                <a:cs typeface="Arial"/>
              </a:rPr>
              <a:t>özünü </a:t>
            </a:r>
            <a:r>
              <a:rPr sz="3000" spc="-70" dirty="0">
                <a:latin typeface="Arial"/>
                <a:cs typeface="Arial"/>
              </a:rPr>
              <a:t>bilme </a:t>
            </a:r>
            <a:r>
              <a:rPr sz="3000" spc="-195" dirty="0">
                <a:latin typeface="Arial"/>
                <a:cs typeface="Arial"/>
              </a:rPr>
              <a:t>uğraşısı </a:t>
            </a:r>
            <a:r>
              <a:rPr sz="3000" spc="-200" dirty="0">
                <a:latin typeface="Arial"/>
                <a:cs typeface="Arial"/>
              </a:rPr>
              <a:t>veya</a:t>
            </a:r>
            <a:r>
              <a:rPr sz="3000" spc="-415" dirty="0">
                <a:latin typeface="Arial"/>
                <a:cs typeface="Arial"/>
              </a:rPr>
              <a:t> </a:t>
            </a:r>
            <a:r>
              <a:rPr sz="3000" spc="-75" dirty="0">
                <a:latin typeface="Arial"/>
                <a:cs typeface="Arial"/>
              </a:rPr>
              <a:t>fizik  ötesini </a:t>
            </a:r>
            <a:r>
              <a:rPr sz="3000" spc="-145" dirty="0">
                <a:latin typeface="Arial"/>
                <a:cs typeface="Arial"/>
              </a:rPr>
              <a:t>anlama </a:t>
            </a:r>
            <a:r>
              <a:rPr sz="3000" spc="-215" dirty="0">
                <a:latin typeface="Arial"/>
                <a:cs typeface="Arial"/>
              </a:rPr>
              <a:t>çabası </a:t>
            </a:r>
            <a:r>
              <a:rPr sz="3000" spc="-120" dirty="0">
                <a:latin typeface="Arial"/>
                <a:cs typeface="Arial"/>
              </a:rPr>
              <a:t>olarak </a:t>
            </a:r>
            <a:r>
              <a:rPr sz="3000" spc="-165" dirty="0">
                <a:latin typeface="Arial"/>
                <a:cs typeface="Arial"/>
              </a:rPr>
              <a:t>da</a:t>
            </a:r>
            <a:r>
              <a:rPr sz="3000" spc="-275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anlaşılabilir.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5" dirty="0">
                <a:latin typeface="Arial"/>
                <a:cs typeface="Arial"/>
              </a:rPr>
              <a:t>Varlık, </a:t>
            </a:r>
            <a:r>
              <a:rPr sz="3000" spc="-125" dirty="0">
                <a:latin typeface="Arial"/>
                <a:cs typeface="Arial"/>
              </a:rPr>
              <a:t>felsefede </a:t>
            </a:r>
            <a:r>
              <a:rPr sz="3000" spc="-85" dirty="0">
                <a:latin typeface="Arial"/>
                <a:cs typeface="Arial"/>
              </a:rPr>
              <a:t>metafiziğin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35" dirty="0">
                <a:latin typeface="Arial"/>
                <a:cs typeface="Arial"/>
              </a:rPr>
              <a:t>ontolojinin</a:t>
            </a:r>
            <a:r>
              <a:rPr sz="3000" spc="-350" dirty="0">
                <a:latin typeface="Arial"/>
                <a:cs typeface="Arial"/>
              </a:rPr>
              <a:t> </a:t>
            </a:r>
            <a:r>
              <a:rPr sz="3000" spc="-55" dirty="0">
                <a:latin typeface="Arial"/>
                <a:cs typeface="Arial"/>
              </a:rPr>
              <a:t>ilgi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45" dirty="0">
                <a:latin typeface="Arial"/>
                <a:cs typeface="Arial"/>
              </a:rPr>
              <a:t>alanına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girer.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55" dirty="0">
                <a:latin typeface="Arial"/>
                <a:cs typeface="Arial"/>
              </a:rPr>
              <a:t>Ontoloji, </a:t>
            </a:r>
            <a:r>
              <a:rPr sz="3000" spc="-125" dirty="0">
                <a:latin typeface="Arial"/>
                <a:cs typeface="Arial"/>
              </a:rPr>
              <a:t>felsefede </a:t>
            </a:r>
            <a:r>
              <a:rPr sz="3000" spc="-130" dirty="0">
                <a:latin typeface="Arial"/>
                <a:cs typeface="Arial"/>
              </a:rPr>
              <a:t>varlığı araştıran</a:t>
            </a:r>
            <a:r>
              <a:rPr sz="3000" spc="-39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metafiziğin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60" dirty="0">
                <a:latin typeface="Arial"/>
                <a:cs typeface="Arial"/>
              </a:rPr>
              <a:t>yerini </a:t>
            </a:r>
            <a:r>
              <a:rPr sz="3000" spc="-150" dirty="0">
                <a:latin typeface="Arial"/>
                <a:cs typeface="Arial"/>
              </a:rPr>
              <a:t>sonradan</a:t>
            </a:r>
            <a:r>
              <a:rPr sz="3000" spc="-27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almıştır.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5" dirty="0">
                <a:latin typeface="Arial"/>
                <a:cs typeface="Arial"/>
              </a:rPr>
              <a:t>“Ontoloji” </a:t>
            </a:r>
            <a:r>
              <a:rPr sz="3000" spc="-15" dirty="0">
                <a:latin typeface="Arial"/>
                <a:cs typeface="Arial"/>
              </a:rPr>
              <a:t>terimi </a:t>
            </a:r>
            <a:r>
              <a:rPr sz="3000" spc="-180" dirty="0">
                <a:latin typeface="Arial"/>
                <a:cs typeface="Arial"/>
              </a:rPr>
              <a:t>çoğu </a:t>
            </a:r>
            <a:r>
              <a:rPr sz="3000" spc="-204" dirty="0">
                <a:latin typeface="Arial"/>
                <a:cs typeface="Arial"/>
              </a:rPr>
              <a:t>zaman</a:t>
            </a:r>
            <a:r>
              <a:rPr sz="3000" spc="-480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“metafizik”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40" dirty="0">
                <a:latin typeface="Arial"/>
                <a:cs typeface="Arial"/>
              </a:rPr>
              <a:t>terimiyle </a:t>
            </a:r>
            <a:r>
              <a:rPr sz="3000" spc="-254" dirty="0">
                <a:latin typeface="Arial"/>
                <a:cs typeface="Arial"/>
              </a:rPr>
              <a:t>eş </a:t>
            </a:r>
            <a:r>
              <a:rPr sz="3000" spc="-110" dirty="0">
                <a:latin typeface="Arial"/>
                <a:cs typeface="Arial"/>
              </a:rPr>
              <a:t>anlamlı </a:t>
            </a:r>
            <a:r>
              <a:rPr sz="3000" spc="-120" dirty="0">
                <a:latin typeface="Arial"/>
                <a:cs typeface="Arial"/>
              </a:rPr>
              <a:t>olarak</a:t>
            </a:r>
            <a:r>
              <a:rPr sz="3000" spc="-245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kullanılır.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70" dirty="0">
                <a:latin typeface="Arial"/>
                <a:cs typeface="Arial"/>
              </a:rPr>
              <a:t>Metafiziğin </a:t>
            </a:r>
            <a:r>
              <a:rPr sz="3000" spc="-204" dirty="0">
                <a:latin typeface="Arial"/>
                <a:cs typeface="Arial"/>
              </a:rPr>
              <a:t>kapsama </a:t>
            </a:r>
            <a:r>
              <a:rPr sz="3000" spc="-140" dirty="0">
                <a:latin typeface="Arial"/>
                <a:cs typeface="Arial"/>
              </a:rPr>
              <a:t>alanı </a:t>
            </a:r>
            <a:r>
              <a:rPr sz="3000" spc="-50" dirty="0">
                <a:latin typeface="Arial"/>
                <a:cs typeface="Arial"/>
              </a:rPr>
              <a:t>ontolojiye </a:t>
            </a:r>
            <a:r>
              <a:rPr sz="3000" spc="-105" dirty="0">
                <a:latin typeface="Arial"/>
                <a:cs typeface="Arial"/>
              </a:rPr>
              <a:t>oranla</a:t>
            </a:r>
            <a:r>
              <a:rPr sz="3000" spc="-43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daha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spc="-114" dirty="0">
                <a:latin typeface="Arial"/>
                <a:cs typeface="Arial"/>
              </a:rPr>
              <a:t>geniştir.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5713" y="350977"/>
            <a:ext cx="45916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70" dirty="0"/>
              <a:t>VARLIK </a:t>
            </a:r>
            <a:r>
              <a:rPr spc="-590" dirty="0"/>
              <a:t>VAR</a:t>
            </a:r>
            <a:r>
              <a:rPr spc="-635" dirty="0"/>
              <a:t> </a:t>
            </a:r>
            <a:r>
              <a:rPr spc="-285" dirty="0"/>
              <a:t>MIDIR?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196338"/>
            <a:ext cx="9144000" cy="5661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5569" y="350977"/>
            <a:ext cx="5372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470" dirty="0">
                <a:latin typeface="Arial"/>
                <a:cs typeface="Arial"/>
              </a:rPr>
              <a:t>REALİZM</a:t>
            </a:r>
            <a:r>
              <a:rPr b="0" spc="-240" dirty="0">
                <a:latin typeface="Arial"/>
                <a:cs typeface="Arial"/>
              </a:rPr>
              <a:t> </a:t>
            </a:r>
            <a:r>
              <a:rPr b="0" spc="-565" dirty="0">
                <a:latin typeface="Arial"/>
                <a:cs typeface="Arial"/>
              </a:rPr>
              <a:t>(GERÇEKÇİLİK)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41298"/>
            <a:ext cx="8058784" cy="4979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65" dirty="0">
                <a:latin typeface="Arial"/>
                <a:cs typeface="Arial"/>
              </a:rPr>
              <a:t>Realizme </a:t>
            </a:r>
            <a:r>
              <a:rPr sz="2500" spc="-114" dirty="0">
                <a:latin typeface="Arial"/>
                <a:cs typeface="Arial"/>
              </a:rPr>
              <a:t>göre </a:t>
            </a:r>
            <a:r>
              <a:rPr sz="2500" spc="-90" dirty="0">
                <a:latin typeface="Arial"/>
                <a:cs typeface="Arial"/>
              </a:rPr>
              <a:t>varlık </a:t>
            </a:r>
            <a:r>
              <a:rPr sz="2500" spc="-120" dirty="0">
                <a:latin typeface="Arial"/>
                <a:cs typeface="Arial"/>
              </a:rPr>
              <a:t>vardır.</a:t>
            </a:r>
            <a:endParaRPr sz="2500">
              <a:latin typeface="Arial"/>
              <a:cs typeface="Arial"/>
            </a:endParaRPr>
          </a:p>
          <a:p>
            <a:pPr marL="355600" marR="5080" indent="-342900">
              <a:lnSpc>
                <a:spcPts val="2400"/>
              </a:lnSpc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35" dirty="0">
                <a:latin typeface="Arial"/>
                <a:cs typeface="Arial"/>
              </a:rPr>
              <a:t>Varlığın </a:t>
            </a:r>
            <a:r>
              <a:rPr sz="2500" spc="-105" dirty="0">
                <a:latin typeface="Arial"/>
                <a:cs typeface="Arial"/>
              </a:rPr>
              <a:t>var </a:t>
            </a:r>
            <a:r>
              <a:rPr sz="2500" spc="-90" dirty="0">
                <a:latin typeface="Arial"/>
                <a:cs typeface="Arial"/>
              </a:rPr>
              <a:t>olduğu </a:t>
            </a:r>
            <a:r>
              <a:rPr sz="2500" spc="-40" dirty="0">
                <a:latin typeface="Arial"/>
                <a:cs typeface="Arial"/>
              </a:rPr>
              <a:t>ile </a:t>
            </a:r>
            <a:r>
              <a:rPr sz="2500" spc="-25" dirty="0">
                <a:latin typeface="Arial"/>
                <a:cs typeface="Arial"/>
              </a:rPr>
              <a:t>ilgili </a:t>
            </a:r>
            <a:r>
              <a:rPr sz="2500" spc="-130" dirty="0">
                <a:latin typeface="Arial"/>
                <a:cs typeface="Arial"/>
              </a:rPr>
              <a:t>gerek </a:t>
            </a:r>
            <a:r>
              <a:rPr sz="2500" spc="-125" dirty="0">
                <a:latin typeface="Arial"/>
                <a:cs typeface="Arial"/>
              </a:rPr>
              <a:t>duyusal </a:t>
            </a:r>
            <a:r>
              <a:rPr sz="2500" spc="-155" dirty="0">
                <a:latin typeface="Arial"/>
                <a:cs typeface="Arial"/>
              </a:rPr>
              <a:t>gerekse </a:t>
            </a:r>
            <a:r>
              <a:rPr sz="2500" spc="-125" dirty="0">
                <a:latin typeface="Arial"/>
                <a:cs typeface="Arial"/>
              </a:rPr>
              <a:t>akla</a:t>
            </a:r>
            <a:r>
              <a:rPr sz="2500" spc="-275" dirty="0">
                <a:latin typeface="Arial"/>
                <a:cs typeface="Arial"/>
              </a:rPr>
              <a:t> </a:t>
            </a:r>
            <a:r>
              <a:rPr sz="2500" spc="-135" dirty="0">
                <a:latin typeface="Arial"/>
                <a:cs typeface="Arial"/>
              </a:rPr>
              <a:t>dayalı  </a:t>
            </a:r>
            <a:r>
              <a:rPr sz="2500" spc="-70" dirty="0">
                <a:latin typeface="Arial"/>
                <a:cs typeface="Arial"/>
              </a:rPr>
              <a:t>kanıtlar</a:t>
            </a:r>
            <a:r>
              <a:rPr sz="2500" spc="-125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vardır.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95" dirty="0">
                <a:latin typeface="Arial"/>
                <a:cs typeface="Arial"/>
              </a:rPr>
              <a:t>Bu </a:t>
            </a:r>
            <a:r>
              <a:rPr sz="2500" spc="-100" dirty="0">
                <a:latin typeface="Arial"/>
                <a:cs typeface="Arial"/>
              </a:rPr>
              <a:t>nedenle </a:t>
            </a:r>
            <a:r>
              <a:rPr sz="2500" spc="-105" dirty="0">
                <a:latin typeface="Arial"/>
                <a:cs typeface="Arial"/>
              </a:rPr>
              <a:t>varlığın var </a:t>
            </a:r>
            <a:r>
              <a:rPr sz="2500" spc="-90" dirty="0">
                <a:latin typeface="Arial"/>
                <a:cs typeface="Arial"/>
              </a:rPr>
              <a:t>olduğunun </a:t>
            </a:r>
            <a:r>
              <a:rPr sz="2500" spc="-140" dirty="0">
                <a:latin typeface="Arial"/>
                <a:cs typeface="Arial"/>
              </a:rPr>
              <a:t>kesin </a:t>
            </a:r>
            <a:r>
              <a:rPr sz="2500" spc="-90" dirty="0">
                <a:latin typeface="Arial"/>
                <a:cs typeface="Arial"/>
              </a:rPr>
              <a:t>ispatı</a:t>
            </a:r>
            <a:r>
              <a:rPr sz="2500" spc="-150" dirty="0">
                <a:latin typeface="Arial"/>
                <a:cs typeface="Arial"/>
              </a:rPr>
              <a:t> </a:t>
            </a:r>
            <a:r>
              <a:rPr sz="2500" spc="-105" dirty="0">
                <a:latin typeface="Arial"/>
                <a:cs typeface="Arial"/>
              </a:rPr>
              <a:t>olanaklıdır.</a:t>
            </a:r>
            <a:endParaRPr sz="2500">
              <a:latin typeface="Arial"/>
              <a:cs typeface="Arial"/>
            </a:endParaRPr>
          </a:p>
          <a:p>
            <a:pPr marL="355600" marR="140970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05" dirty="0">
                <a:latin typeface="Arial"/>
                <a:cs typeface="Arial"/>
              </a:rPr>
              <a:t>Örneğin, </a:t>
            </a:r>
            <a:r>
              <a:rPr sz="2500" spc="-100" dirty="0">
                <a:latin typeface="Arial"/>
                <a:cs typeface="Arial"/>
              </a:rPr>
              <a:t>ateşin </a:t>
            </a:r>
            <a:r>
              <a:rPr sz="2500" spc="-105" dirty="0">
                <a:latin typeface="Arial"/>
                <a:cs typeface="Arial"/>
              </a:rPr>
              <a:t>var </a:t>
            </a:r>
            <a:r>
              <a:rPr sz="2500" spc="-100" dirty="0">
                <a:latin typeface="Arial"/>
                <a:cs typeface="Arial"/>
              </a:rPr>
              <a:t>olduğuna </a:t>
            </a:r>
            <a:r>
              <a:rPr sz="2500" spc="-55" dirty="0">
                <a:latin typeface="Arial"/>
                <a:cs typeface="Arial"/>
              </a:rPr>
              <a:t>ilişki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40" dirty="0">
                <a:latin typeface="Arial"/>
                <a:cs typeface="Arial"/>
              </a:rPr>
              <a:t>kuşkuyu </a:t>
            </a:r>
            <a:r>
              <a:rPr sz="2500" spc="-65" dirty="0">
                <a:latin typeface="Arial"/>
                <a:cs typeface="Arial"/>
              </a:rPr>
              <a:t>elimizi</a:t>
            </a:r>
            <a:r>
              <a:rPr sz="2500" spc="-385" dirty="0">
                <a:latin typeface="Arial"/>
                <a:cs typeface="Arial"/>
              </a:rPr>
              <a:t> </a:t>
            </a:r>
            <a:r>
              <a:rPr sz="2500" spc="-135" dirty="0">
                <a:latin typeface="Arial"/>
                <a:cs typeface="Arial"/>
              </a:rPr>
              <a:t>ateşe  </a:t>
            </a:r>
            <a:r>
              <a:rPr sz="2500" spc="-110" dirty="0">
                <a:latin typeface="Arial"/>
                <a:cs typeface="Arial"/>
              </a:rPr>
              <a:t>yaklaştırarak</a:t>
            </a:r>
            <a:r>
              <a:rPr sz="2500" spc="-135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çözebiliriz.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05" dirty="0">
                <a:latin typeface="Arial"/>
                <a:cs typeface="Arial"/>
              </a:rPr>
              <a:t>Elimizin </a:t>
            </a:r>
            <a:r>
              <a:rPr sz="2500" spc="-160" dirty="0">
                <a:latin typeface="Arial"/>
                <a:cs typeface="Arial"/>
              </a:rPr>
              <a:t>yanması </a:t>
            </a:r>
            <a:r>
              <a:rPr sz="2500" spc="-140" dirty="0">
                <a:latin typeface="Arial"/>
                <a:cs typeface="Arial"/>
              </a:rPr>
              <a:t>bize </a:t>
            </a:r>
            <a:r>
              <a:rPr sz="2500" spc="-100" dirty="0">
                <a:latin typeface="Arial"/>
                <a:cs typeface="Arial"/>
              </a:rPr>
              <a:t>ateşin </a:t>
            </a:r>
            <a:r>
              <a:rPr sz="2500" spc="-105" dirty="0">
                <a:latin typeface="Arial"/>
                <a:cs typeface="Arial"/>
              </a:rPr>
              <a:t>var </a:t>
            </a:r>
            <a:r>
              <a:rPr sz="2500" spc="-90" dirty="0">
                <a:latin typeface="Arial"/>
                <a:cs typeface="Arial"/>
              </a:rPr>
              <a:t>olduğunu</a:t>
            </a:r>
            <a:r>
              <a:rPr sz="2500" spc="-130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kanıtlar.</a:t>
            </a:r>
            <a:endParaRPr sz="2500">
              <a:latin typeface="Arial"/>
              <a:cs typeface="Arial"/>
            </a:endParaRPr>
          </a:p>
          <a:p>
            <a:pPr marL="355600" marR="615950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215" dirty="0">
                <a:latin typeface="Arial"/>
                <a:cs typeface="Arial"/>
              </a:rPr>
              <a:t>Bazen </a:t>
            </a:r>
            <a:r>
              <a:rPr sz="2500" spc="-120" dirty="0">
                <a:latin typeface="Arial"/>
                <a:cs typeface="Arial"/>
              </a:rPr>
              <a:t>de </a:t>
            </a:r>
            <a:r>
              <a:rPr sz="2500" spc="-85" dirty="0">
                <a:latin typeface="Arial"/>
                <a:cs typeface="Arial"/>
              </a:rPr>
              <a:t>salt </a:t>
            </a:r>
            <a:r>
              <a:rPr sz="2500" spc="-95" dirty="0">
                <a:latin typeface="Arial"/>
                <a:cs typeface="Arial"/>
              </a:rPr>
              <a:t>duyu </a:t>
            </a:r>
            <a:r>
              <a:rPr sz="2500" spc="-40" dirty="0">
                <a:latin typeface="Arial"/>
                <a:cs typeface="Arial"/>
              </a:rPr>
              <a:t>ile </a:t>
            </a:r>
            <a:r>
              <a:rPr sz="2500" spc="-90" dirty="0">
                <a:latin typeface="Arial"/>
                <a:cs typeface="Arial"/>
              </a:rPr>
              <a:t>değil </a:t>
            </a:r>
            <a:r>
              <a:rPr sz="2500" spc="-100" dirty="0">
                <a:latin typeface="Arial"/>
                <a:cs typeface="Arial"/>
              </a:rPr>
              <a:t>akılla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05" dirty="0">
                <a:latin typeface="Arial"/>
                <a:cs typeface="Arial"/>
              </a:rPr>
              <a:t>varlığın var</a:t>
            </a:r>
            <a:r>
              <a:rPr sz="2500" spc="-380" dirty="0">
                <a:latin typeface="Arial"/>
                <a:cs typeface="Arial"/>
              </a:rPr>
              <a:t> </a:t>
            </a:r>
            <a:r>
              <a:rPr sz="2500" spc="-90" dirty="0">
                <a:latin typeface="Arial"/>
                <a:cs typeface="Arial"/>
              </a:rPr>
              <a:t>olduğu  </a:t>
            </a:r>
            <a:r>
              <a:rPr sz="2500" spc="-80" dirty="0">
                <a:latin typeface="Arial"/>
                <a:cs typeface="Arial"/>
              </a:rPr>
              <a:t>kanıtlanabilir.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10" dirty="0">
                <a:latin typeface="Arial"/>
                <a:cs typeface="Arial"/>
              </a:rPr>
              <a:t>Örneğin </a:t>
            </a:r>
            <a:r>
              <a:rPr sz="2500" spc="-35" dirty="0">
                <a:latin typeface="Arial"/>
                <a:cs typeface="Arial"/>
              </a:rPr>
              <a:t>pi </a:t>
            </a:r>
            <a:r>
              <a:rPr sz="2500" spc="-195" dirty="0">
                <a:latin typeface="Arial"/>
                <a:cs typeface="Arial"/>
              </a:rPr>
              <a:t>sayısı </a:t>
            </a:r>
            <a:r>
              <a:rPr sz="2500" spc="-140" dirty="0">
                <a:latin typeface="Arial"/>
                <a:cs typeface="Arial"/>
              </a:rPr>
              <a:t>da</a:t>
            </a:r>
            <a:r>
              <a:rPr sz="2500" spc="-170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vardır.</a:t>
            </a:r>
            <a:endParaRPr sz="2500">
              <a:latin typeface="Arial"/>
              <a:cs typeface="Arial"/>
            </a:endParaRPr>
          </a:p>
          <a:p>
            <a:pPr marL="355600" marR="928369" indent="-342900">
              <a:lnSpc>
                <a:spcPts val="2400"/>
              </a:lnSpc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75" dirty="0">
                <a:latin typeface="Arial"/>
                <a:cs typeface="Arial"/>
              </a:rPr>
              <a:t>Fakat </a:t>
            </a:r>
            <a:r>
              <a:rPr sz="2500" spc="-85" dirty="0">
                <a:latin typeface="Arial"/>
                <a:cs typeface="Arial"/>
              </a:rPr>
              <a:t>onun </a:t>
            </a:r>
            <a:r>
              <a:rPr sz="2500" spc="-110" dirty="0">
                <a:latin typeface="Arial"/>
                <a:cs typeface="Arial"/>
              </a:rPr>
              <a:t>varlığı </a:t>
            </a:r>
            <a:r>
              <a:rPr sz="2500" spc="-170" dirty="0">
                <a:latin typeface="Arial"/>
                <a:cs typeface="Arial"/>
              </a:rPr>
              <a:t>bazı </a:t>
            </a:r>
            <a:r>
              <a:rPr sz="2500" spc="-70" dirty="0">
                <a:latin typeface="Arial"/>
                <a:cs typeface="Arial"/>
              </a:rPr>
              <a:t>geometrik </a:t>
            </a:r>
            <a:r>
              <a:rPr sz="2500" spc="-90" dirty="0">
                <a:latin typeface="Arial"/>
                <a:cs typeface="Arial"/>
              </a:rPr>
              <a:t>işlemlerde </a:t>
            </a:r>
            <a:r>
              <a:rPr sz="2500" spc="-160" dirty="0">
                <a:latin typeface="Arial"/>
                <a:cs typeface="Arial"/>
              </a:rPr>
              <a:t>sonuca  </a:t>
            </a:r>
            <a:r>
              <a:rPr sz="2500" spc="-140" dirty="0">
                <a:latin typeface="Arial"/>
                <a:cs typeface="Arial"/>
              </a:rPr>
              <a:t>ulaşmak </a:t>
            </a:r>
            <a:r>
              <a:rPr sz="2500" spc="-60" dirty="0">
                <a:latin typeface="Arial"/>
                <a:cs typeface="Arial"/>
              </a:rPr>
              <a:t>için </a:t>
            </a:r>
            <a:r>
              <a:rPr sz="2500" spc="-90" dirty="0">
                <a:latin typeface="Arial"/>
                <a:cs typeface="Arial"/>
              </a:rPr>
              <a:t>kullanılan matematiksel </a:t>
            </a:r>
            <a:r>
              <a:rPr sz="2500" spc="-105" dirty="0">
                <a:latin typeface="Arial"/>
                <a:cs typeface="Arial"/>
              </a:rPr>
              <a:t>yani zihinsel </a:t>
            </a:r>
            <a:r>
              <a:rPr sz="2500" spc="-15" dirty="0">
                <a:latin typeface="Arial"/>
                <a:cs typeface="Arial"/>
              </a:rPr>
              <a:t>bir  </a:t>
            </a:r>
            <a:r>
              <a:rPr sz="2500" spc="-120" dirty="0">
                <a:latin typeface="Arial"/>
                <a:cs typeface="Arial"/>
              </a:rPr>
              <a:t>varoluşa</a:t>
            </a:r>
            <a:r>
              <a:rPr sz="2500" spc="-140" dirty="0">
                <a:latin typeface="Arial"/>
                <a:cs typeface="Arial"/>
              </a:rPr>
              <a:t> </a:t>
            </a:r>
            <a:r>
              <a:rPr sz="2500" spc="-145" dirty="0">
                <a:latin typeface="Arial"/>
                <a:cs typeface="Arial"/>
              </a:rPr>
              <a:t>dayanır.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85" dirty="0">
                <a:latin typeface="Arial"/>
                <a:cs typeface="Arial"/>
              </a:rPr>
              <a:t>Tıpkı </a:t>
            </a:r>
            <a:r>
              <a:rPr sz="2500" spc="-125" dirty="0">
                <a:latin typeface="Arial"/>
                <a:cs typeface="Arial"/>
              </a:rPr>
              <a:t>Ekvator çizgisi, </a:t>
            </a:r>
            <a:r>
              <a:rPr sz="2500" spc="-70" dirty="0">
                <a:latin typeface="Arial"/>
                <a:cs typeface="Arial"/>
              </a:rPr>
              <a:t>meridyenler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spc="-65" dirty="0">
                <a:latin typeface="Arial"/>
                <a:cs typeface="Arial"/>
              </a:rPr>
              <a:t>gibi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004" y="461899"/>
            <a:ext cx="44919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285" dirty="0">
                <a:latin typeface="Arial"/>
                <a:cs typeface="Arial"/>
              </a:rPr>
              <a:t>NİHİLİZM</a:t>
            </a:r>
            <a:r>
              <a:rPr b="0" spc="-265" dirty="0">
                <a:latin typeface="Arial"/>
                <a:cs typeface="Arial"/>
              </a:rPr>
              <a:t> </a:t>
            </a:r>
            <a:r>
              <a:rPr b="0" spc="-400" dirty="0">
                <a:latin typeface="Arial"/>
                <a:cs typeface="Arial"/>
              </a:rPr>
              <a:t>(HİÇÇİLİK)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800989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Nihilizm, </a:t>
            </a:r>
            <a:r>
              <a:rPr sz="2500" spc="-105" dirty="0">
                <a:latin typeface="Arial"/>
                <a:cs typeface="Arial"/>
              </a:rPr>
              <a:t>var </a:t>
            </a:r>
            <a:r>
              <a:rPr sz="2500" spc="-95" dirty="0">
                <a:latin typeface="Arial"/>
                <a:cs typeface="Arial"/>
              </a:rPr>
              <a:t>diyebileceğimiz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05" dirty="0">
                <a:latin typeface="Arial"/>
                <a:cs typeface="Arial"/>
              </a:rPr>
              <a:t>varlığın </a:t>
            </a:r>
            <a:r>
              <a:rPr sz="2500" spc="-110" dirty="0">
                <a:latin typeface="Arial"/>
                <a:cs typeface="Arial"/>
              </a:rPr>
              <a:t>olmadığını</a:t>
            </a:r>
            <a:r>
              <a:rPr sz="2500" spc="-409" dirty="0">
                <a:latin typeface="Arial"/>
                <a:cs typeface="Arial"/>
              </a:rPr>
              <a:t> </a:t>
            </a:r>
            <a:r>
              <a:rPr sz="2500" spc="-145" dirty="0">
                <a:latin typeface="Arial"/>
                <a:cs typeface="Arial"/>
              </a:rPr>
              <a:t>savunur.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7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60" dirty="0">
                <a:latin typeface="Arial"/>
                <a:cs typeface="Arial"/>
              </a:rPr>
              <a:t>Antik </a:t>
            </a:r>
            <a:r>
              <a:rPr sz="2500" spc="-204" dirty="0">
                <a:latin typeface="Arial"/>
                <a:cs typeface="Arial"/>
              </a:rPr>
              <a:t>Yunan </a:t>
            </a:r>
            <a:r>
              <a:rPr sz="2500" spc="-110" dirty="0">
                <a:latin typeface="Arial"/>
                <a:cs typeface="Arial"/>
              </a:rPr>
              <a:t>felsefesinde </a:t>
            </a:r>
            <a:r>
              <a:rPr sz="2500" spc="-114" dirty="0">
                <a:latin typeface="Arial"/>
                <a:cs typeface="Arial"/>
              </a:rPr>
              <a:t>Sofist </a:t>
            </a:r>
            <a:r>
              <a:rPr sz="2500" spc="-55" dirty="0">
                <a:latin typeface="Arial"/>
                <a:cs typeface="Arial"/>
              </a:rPr>
              <a:t>filozoflar </a:t>
            </a:r>
            <a:r>
              <a:rPr sz="2500" spc="-85" dirty="0">
                <a:latin typeface="Arial"/>
                <a:cs typeface="Arial"/>
              </a:rPr>
              <a:t>bu</a:t>
            </a:r>
            <a:r>
              <a:rPr sz="2500" spc="-175" dirty="0">
                <a:latin typeface="Arial"/>
                <a:cs typeface="Arial"/>
              </a:rPr>
              <a:t> </a:t>
            </a:r>
            <a:r>
              <a:rPr sz="2500" spc="-114" dirty="0">
                <a:latin typeface="Arial"/>
                <a:cs typeface="Arial"/>
              </a:rPr>
              <a:t>düşüncenin</a:t>
            </a:r>
            <a:endParaRPr sz="2500">
              <a:latin typeface="Arial"/>
              <a:cs typeface="Arial"/>
            </a:endParaRPr>
          </a:p>
          <a:p>
            <a:pPr marL="355600">
              <a:lnSpc>
                <a:spcPts val="2700"/>
              </a:lnSpc>
            </a:pPr>
            <a:r>
              <a:rPr sz="2500" spc="-35" dirty="0">
                <a:latin typeface="Arial"/>
                <a:cs typeface="Arial"/>
              </a:rPr>
              <a:t>temelini</a:t>
            </a:r>
            <a:r>
              <a:rPr sz="2500" spc="-130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atmıştır.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14" dirty="0">
                <a:latin typeface="Arial"/>
                <a:cs typeface="Arial"/>
              </a:rPr>
              <a:t>Sofist </a:t>
            </a:r>
            <a:r>
              <a:rPr sz="2500" spc="-70" dirty="0">
                <a:latin typeface="Arial"/>
                <a:cs typeface="Arial"/>
              </a:rPr>
              <a:t>filozoflardan </a:t>
            </a:r>
            <a:r>
              <a:rPr sz="2500" spc="-160" dirty="0">
                <a:latin typeface="Arial"/>
                <a:cs typeface="Arial"/>
              </a:rPr>
              <a:t>Georgias </a:t>
            </a:r>
            <a:r>
              <a:rPr sz="2500" spc="-140" dirty="0">
                <a:latin typeface="Arial"/>
                <a:cs typeface="Arial"/>
              </a:rPr>
              <a:t>(Gorgias) </a:t>
            </a:r>
            <a:r>
              <a:rPr sz="2500" spc="-110" dirty="0">
                <a:latin typeface="Arial"/>
                <a:cs typeface="Arial"/>
              </a:rPr>
              <a:t>(MÖ </a:t>
            </a:r>
            <a:r>
              <a:rPr sz="2500" spc="-130" dirty="0">
                <a:latin typeface="Arial"/>
                <a:cs typeface="Arial"/>
              </a:rPr>
              <a:t>483 </a:t>
            </a:r>
            <a:r>
              <a:rPr sz="2500" spc="-70" dirty="0">
                <a:latin typeface="Arial"/>
                <a:cs typeface="Arial"/>
              </a:rPr>
              <a:t>-</a:t>
            </a:r>
            <a:r>
              <a:rPr sz="2500" spc="-195" dirty="0">
                <a:latin typeface="Arial"/>
                <a:cs typeface="Arial"/>
              </a:rPr>
              <a:t> </a:t>
            </a:r>
            <a:r>
              <a:rPr sz="2500" spc="-125" dirty="0">
                <a:latin typeface="Arial"/>
                <a:cs typeface="Arial"/>
              </a:rPr>
              <a:t>374)</a:t>
            </a:r>
            <a:endParaRPr sz="2500">
              <a:latin typeface="Arial"/>
              <a:cs typeface="Arial"/>
            </a:endParaRPr>
          </a:p>
          <a:p>
            <a:pPr marL="355600" marR="192405" indent="-34290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170" dirty="0">
                <a:solidFill>
                  <a:srgbClr val="974707"/>
                </a:solidFill>
                <a:latin typeface="Arial"/>
                <a:cs typeface="Arial"/>
              </a:rPr>
              <a:t>“Hiçbir </a:t>
            </a:r>
            <a:r>
              <a:rPr sz="2500" b="1" spc="-254" dirty="0">
                <a:solidFill>
                  <a:srgbClr val="974707"/>
                </a:solidFill>
                <a:latin typeface="Arial"/>
                <a:cs typeface="Arial"/>
              </a:rPr>
              <a:t>şey </a:t>
            </a:r>
            <a:r>
              <a:rPr sz="2500" b="1" spc="-160" dirty="0">
                <a:solidFill>
                  <a:srgbClr val="974707"/>
                </a:solidFill>
                <a:latin typeface="Arial"/>
                <a:cs typeface="Arial"/>
              </a:rPr>
              <a:t>yoktur. </a:t>
            </a:r>
            <a:r>
              <a:rPr sz="2500" b="1" spc="-265" dirty="0">
                <a:solidFill>
                  <a:srgbClr val="974707"/>
                </a:solidFill>
                <a:latin typeface="Arial"/>
                <a:cs typeface="Arial"/>
              </a:rPr>
              <a:t>Eğer </a:t>
            </a:r>
            <a:r>
              <a:rPr sz="2500" b="1" spc="-195" dirty="0">
                <a:solidFill>
                  <a:srgbClr val="974707"/>
                </a:solidFill>
                <a:latin typeface="Arial"/>
                <a:cs typeface="Arial"/>
              </a:rPr>
              <a:t>olsaydı </a:t>
            </a:r>
            <a:r>
              <a:rPr sz="2500" b="1" spc="-175" dirty="0">
                <a:solidFill>
                  <a:srgbClr val="974707"/>
                </a:solidFill>
                <a:latin typeface="Arial"/>
                <a:cs typeface="Arial"/>
              </a:rPr>
              <a:t>da </a:t>
            </a:r>
            <a:r>
              <a:rPr sz="2500" b="1" spc="-145" dirty="0">
                <a:solidFill>
                  <a:srgbClr val="974707"/>
                </a:solidFill>
                <a:latin typeface="Arial"/>
                <a:cs typeface="Arial"/>
              </a:rPr>
              <a:t>bilinemezdi. </a:t>
            </a:r>
            <a:r>
              <a:rPr sz="2500" b="1" spc="-190" dirty="0">
                <a:solidFill>
                  <a:srgbClr val="974707"/>
                </a:solidFill>
                <a:latin typeface="Arial"/>
                <a:cs typeface="Arial"/>
              </a:rPr>
              <a:t>Bilinseydi  </a:t>
            </a:r>
            <a:r>
              <a:rPr sz="2500" b="1" spc="-125" dirty="0">
                <a:solidFill>
                  <a:srgbClr val="974707"/>
                </a:solidFill>
                <a:latin typeface="Arial"/>
                <a:cs typeface="Arial"/>
              </a:rPr>
              <a:t>bile </a:t>
            </a:r>
            <a:r>
              <a:rPr sz="2500" b="1" spc="-170" dirty="0">
                <a:solidFill>
                  <a:srgbClr val="974707"/>
                </a:solidFill>
                <a:latin typeface="Arial"/>
                <a:cs typeface="Arial"/>
              </a:rPr>
              <a:t>başkalarına </a:t>
            </a:r>
            <a:r>
              <a:rPr sz="2500" b="1" spc="-150" dirty="0">
                <a:solidFill>
                  <a:srgbClr val="974707"/>
                </a:solidFill>
                <a:latin typeface="Arial"/>
                <a:cs typeface="Arial"/>
              </a:rPr>
              <a:t>aktarılamazdı.” </a:t>
            </a:r>
            <a:r>
              <a:rPr sz="2500" spc="-85" dirty="0">
                <a:latin typeface="Arial"/>
                <a:cs typeface="Arial"/>
              </a:rPr>
              <a:t>görüşleriyle</a:t>
            </a:r>
            <a:r>
              <a:rPr sz="2500" spc="-90" dirty="0">
                <a:latin typeface="Arial"/>
                <a:cs typeface="Arial"/>
              </a:rPr>
              <a:t> </a:t>
            </a:r>
            <a:r>
              <a:rPr sz="2500" spc="-105" dirty="0">
                <a:latin typeface="Arial"/>
                <a:cs typeface="Arial"/>
              </a:rPr>
              <a:t>varlığın</a:t>
            </a:r>
            <a:endParaRPr sz="2500">
              <a:latin typeface="Arial"/>
              <a:cs typeface="Arial"/>
            </a:endParaRPr>
          </a:p>
          <a:p>
            <a:pPr marL="355600">
              <a:lnSpc>
                <a:spcPts val="2420"/>
              </a:lnSpc>
            </a:pPr>
            <a:r>
              <a:rPr sz="2500" spc="-110" dirty="0">
                <a:latin typeface="Arial"/>
                <a:cs typeface="Arial"/>
              </a:rPr>
              <a:t>olmadığını</a:t>
            </a:r>
            <a:r>
              <a:rPr sz="2500" spc="-125" dirty="0">
                <a:latin typeface="Arial"/>
                <a:cs typeface="Arial"/>
              </a:rPr>
              <a:t> </a:t>
            </a:r>
            <a:r>
              <a:rPr sz="2500" spc="-130" dirty="0">
                <a:latin typeface="Arial"/>
                <a:cs typeface="Arial"/>
              </a:rPr>
              <a:t>savunmuştur.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60" dirty="0">
                <a:latin typeface="Arial"/>
                <a:cs typeface="Arial"/>
              </a:rPr>
              <a:t>Nihilizmi temsil </a:t>
            </a:r>
            <a:r>
              <a:rPr sz="2500" spc="-114" dirty="0">
                <a:latin typeface="Arial"/>
                <a:cs typeface="Arial"/>
              </a:rPr>
              <a:t>eden </a:t>
            </a:r>
            <a:r>
              <a:rPr sz="2500" spc="-90" dirty="0">
                <a:latin typeface="Arial"/>
                <a:cs typeface="Arial"/>
              </a:rPr>
              <a:t>diğer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40" dirty="0">
                <a:latin typeface="Arial"/>
                <a:cs typeface="Arial"/>
              </a:rPr>
              <a:t>düşünce</a:t>
            </a:r>
            <a:r>
              <a:rPr sz="2500" spc="-405" dirty="0">
                <a:latin typeface="Arial"/>
                <a:cs typeface="Arial"/>
              </a:rPr>
              <a:t> </a:t>
            </a:r>
            <a:r>
              <a:rPr sz="2500" spc="-125" dirty="0">
                <a:latin typeface="Arial"/>
                <a:cs typeface="Arial"/>
              </a:rPr>
              <a:t>Taoculuktur.</a:t>
            </a:r>
            <a:endParaRPr sz="2500">
              <a:latin typeface="Arial"/>
              <a:cs typeface="Arial"/>
            </a:endParaRPr>
          </a:p>
          <a:p>
            <a:pPr marL="355600" marR="334645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50" dirty="0">
                <a:latin typeface="Arial"/>
                <a:cs typeface="Arial"/>
              </a:rPr>
              <a:t>Taoculuğun </a:t>
            </a:r>
            <a:r>
              <a:rPr sz="2500" spc="-114" dirty="0">
                <a:latin typeface="Arial"/>
                <a:cs typeface="Arial"/>
              </a:rPr>
              <a:t>kurucusu </a:t>
            </a:r>
            <a:r>
              <a:rPr sz="2500" spc="-85" dirty="0">
                <a:latin typeface="Arial"/>
                <a:cs typeface="Arial"/>
              </a:rPr>
              <a:t>olan </a:t>
            </a:r>
            <a:r>
              <a:rPr sz="2500" spc="-210" dirty="0">
                <a:latin typeface="Arial"/>
                <a:cs typeface="Arial"/>
              </a:rPr>
              <a:t>Lao </a:t>
            </a:r>
            <a:r>
              <a:rPr sz="2500" spc="-265" dirty="0">
                <a:latin typeface="Arial"/>
                <a:cs typeface="Arial"/>
              </a:rPr>
              <a:t>Tau </a:t>
            </a:r>
            <a:r>
              <a:rPr sz="2500" spc="-180" dirty="0">
                <a:latin typeface="Arial"/>
                <a:cs typeface="Arial"/>
              </a:rPr>
              <a:t>(Lao </a:t>
            </a:r>
            <a:r>
              <a:rPr sz="2500" spc="-170" dirty="0">
                <a:latin typeface="Arial"/>
                <a:cs typeface="Arial"/>
              </a:rPr>
              <a:t>Tuzu)’ya </a:t>
            </a:r>
            <a:r>
              <a:rPr sz="2500" spc="-114" dirty="0">
                <a:latin typeface="Arial"/>
                <a:cs typeface="Arial"/>
              </a:rPr>
              <a:t>göre </a:t>
            </a:r>
            <a:r>
              <a:rPr sz="2500" spc="-265" dirty="0">
                <a:latin typeface="Arial"/>
                <a:cs typeface="Arial"/>
              </a:rPr>
              <a:t>Tao  </a:t>
            </a:r>
            <a:r>
              <a:rPr sz="2500" spc="-80" dirty="0">
                <a:latin typeface="Arial"/>
                <a:cs typeface="Arial"/>
              </a:rPr>
              <a:t>evrenin</a:t>
            </a:r>
            <a:r>
              <a:rPr sz="2500" spc="-125" dirty="0">
                <a:latin typeface="Arial"/>
                <a:cs typeface="Arial"/>
              </a:rPr>
              <a:t> </a:t>
            </a:r>
            <a:r>
              <a:rPr sz="2500" spc="-130" dirty="0">
                <a:latin typeface="Arial"/>
                <a:cs typeface="Arial"/>
              </a:rPr>
              <a:t>özüdür.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80" dirty="0">
                <a:latin typeface="Arial"/>
                <a:cs typeface="Arial"/>
              </a:rPr>
              <a:t>Bütün </a:t>
            </a:r>
            <a:r>
              <a:rPr sz="2500" spc="-65" dirty="0">
                <a:latin typeface="Arial"/>
                <a:cs typeface="Arial"/>
              </a:rPr>
              <a:t>zıtlar </a:t>
            </a:r>
            <a:r>
              <a:rPr sz="2500" spc="-110" dirty="0">
                <a:latin typeface="Arial"/>
                <a:cs typeface="Arial"/>
              </a:rPr>
              <a:t>onda</a:t>
            </a:r>
            <a:r>
              <a:rPr sz="2500" spc="-265" dirty="0">
                <a:latin typeface="Arial"/>
                <a:cs typeface="Arial"/>
              </a:rPr>
              <a:t> </a:t>
            </a:r>
            <a:r>
              <a:rPr sz="2500" spc="-80" dirty="0">
                <a:latin typeface="Arial"/>
                <a:cs typeface="Arial"/>
              </a:rPr>
              <a:t>birleşir.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260" dirty="0">
                <a:latin typeface="Arial"/>
                <a:cs typeface="Arial"/>
              </a:rPr>
              <a:t>Tao </a:t>
            </a:r>
            <a:r>
              <a:rPr sz="2500" spc="-114" dirty="0">
                <a:latin typeface="Arial"/>
                <a:cs typeface="Arial"/>
              </a:rPr>
              <a:t>tanımlanamaz, </a:t>
            </a:r>
            <a:r>
              <a:rPr sz="2500" spc="-110" dirty="0">
                <a:latin typeface="Arial"/>
                <a:cs typeface="Arial"/>
              </a:rPr>
              <a:t>anlatılamaz </a:t>
            </a:r>
            <a:r>
              <a:rPr sz="2500" spc="-165" dirty="0">
                <a:latin typeface="Arial"/>
                <a:cs typeface="Arial"/>
              </a:rPr>
              <a:t>ancak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yaşanılabilir.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1457" y="461899"/>
            <a:ext cx="56426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0" dirty="0"/>
              <a:t>Varlığın </a:t>
            </a:r>
            <a:r>
              <a:rPr spc="-165" dirty="0"/>
              <a:t>Mahiyeti</a:t>
            </a:r>
            <a:r>
              <a:rPr spc="-260" dirty="0"/>
              <a:t> </a:t>
            </a:r>
            <a:r>
              <a:rPr spc="-295" dirty="0"/>
              <a:t>Nedir?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93850"/>
          <a:ext cx="82296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A) </a:t>
                      </a:r>
                      <a:r>
                        <a:rPr sz="24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VARLIĞIN </a:t>
                      </a:r>
                      <a:r>
                        <a:rPr sz="24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NİCELİĞİ</a:t>
                      </a:r>
                      <a:r>
                        <a:rPr sz="24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SORUNU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2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B) </a:t>
                      </a:r>
                      <a:r>
                        <a:rPr sz="24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VARLIĞIN </a:t>
                      </a:r>
                      <a:r>
                        <a:rPr sz="24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NİTELİĞİ</a:t>
                      </a:r>
                      <a:r>
                        <a:rPr sz="240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SORUNU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205" y="3062604"/>
          <a:ext cx="3672204" cy="15121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2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 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MONİZM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(TEKÇİLİK)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2. 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DÜALİZM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(İKİCİLİK)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3. 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PLÜRALİZM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40" dirty="0">
                          <a:latin typeface="Arial"/>
                          <a:cs typeface="Arial"/>
                        </a:rPr>
                        <a:t>ÇOKÇULUK)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781677" y="3062604"/>
          <a:ext cx="3744595" cy="2150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4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014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1.VARLIK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OLUŞTUR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14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2. </a:t>
                      </a:r>
                      <a:r>
                        <a:rPr sz="1800" spc="-220" dirty="0">
                          <a:latin typeface="Arial"/>
                          <a:cs typeface="Arial"/>
                        </a:rPr>
                        <a:t>VARLIK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İDEADIR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02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0" dirty="0">
                          <a:latin typeface="Arial"/>
                          <a:cs typeface="Arial"/>
                        </a:rPr>
                        <a:t>3.VARLIK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80" dirty="0">
                          <a:latin typeface="Arial"/>
                          <a:cs typeface="Arial"/>
                        </a:rPr>
                        <a:t>MADDEDİR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14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0" dirty="0">
                          <a:latin typeface="Arial"/>
                          <a:cs typeface="Arial"/>
                        </a:rPr>
                        <a:t>4.VARLIK 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HEM 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MADDE 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HEM</a:t>
                      </a:r>
                      <a:r>
                        <a:rPr sz="180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29" dirty="0">
                          <a:latin typeface="Arial"/>
                          <a:cs typeface="Arial"/>
                        </a:rPr>
                        <a:t>RUHTUR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14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5. 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VALIK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FENOMENDİR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2157983" y="2138172"/>
            <a:ext cx="510540" cy="818515"/>
            <a:chOff x="2157983" y="2138172"/>
            <a:chExt cx="510540" cy="818515"/>
          </a:xfrm>
        </p:grpSpPr>
        <p:sp>
          <p:nvSpPr>
            <p:cNvPr id="7" name="object 7"/>
            <p:cNvSpPr/>
            <p:nvPr/>
          </p:nvSpPr>
          <p:spPr>
            <a:xfrm>
              <a:off x="2170937" y="2151126"/>
              <a:ext cx="485140" cy="792480"/>
            </a:xfrm>
            <a:custGeom>
              <a:avLst/>
              <a:gdLst/>
              <a:ahLst/>
              <a:cxnLst/>
              <a:rect l="l" t="t" r="r" b="b"/>
              <a:pathLst>
                <a:path w="485139" h="792480">
                  <a:moveTo>
                    <a:pt x="363474" y="0"/>
                  </a:moveTo>
                  <a:lnTo>
                    <a:pt x="121157" y="0"/>
                  </a:lnTo>
                  <a:lnTo>
                    <a:pt x="121157" y="550163"/>
                  </a:lnTo>
                  <a:lnTo>
                    <a:pt x="0" y="550163"/>
                  </a:lnTo>
                  <a:lnTo>
                    <a:pt x="242316" y="792479"/>
                  </a:lnTo>
                  <a:lnTo>
                    <a:pt x="484631" y="550163"/>
                  </a:lnTo>
                  <a:lnTo>
                    <a:pt x="363474" y="550163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70937" y="2151126"/>
              <a:ext cx="485140" cy="792480"/>
            </a:xfrm>
            <a:custGeom>
              <a:avLst/>
              <a:gdLst/>
              <a:ahLst/>
              <a:cxnLst/>
              <a:rect l="l" t="t" r="r" b="b"/>
              <a:pathLst>
                <a:path w="485139" h="792480">
                  <a:moveTo>
                    <a:pt x="0" y="550163"/>
                  </a:moveTo>
                  <a:lnTo>
                    <a:pt x="121157" y="550163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550163"/>
                  </a:lnTo>
                  <a:lnTo>
                    <a:pt x="484631" y="550163"/>
                  </a:lnTo>
                  <a:lnTo>
                    <a:pt x="242316" y="792479"/>
                  </a:lnTo>
                  <a:lnTo>
                    <a:pt x="0" y="55016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333744" y="2139695"/>
            <a:ext cx="510540" cy="817244"/>
            <a:chOff x="6333744" y="2139695"/>
            <a:chExt cx="510540" cy="817244"/>
          </a:xfrm>
        </p:grpSpPr>
        <p:sp>
          <p:nvSpPr>
            <p:cNvPr id="10" name="object 10"/>
            <p:cNvSpPr/>
            <p:nvPr/>
          </p:nvSpPr>
          <p:spPr>
            <a:xfrm>
              <a:off x="6346698" y="2152649"/>
              <a:ext cx="485140" cy="791210"/>
            </a:xfrm>
            <a:custGeom>
              <a:avLst/>
              <a:gdLst/>
              <a:ahLst/>
              <a:cxnLst/>
              <a:rect l="l" t="t" r="r" b="b"/>
              <a:pathLst>
                <a:path w="485140" h="791210">
                  <a:moveTo>
                    <a:pt x="363474" y="0"/>
                  </a:moveTo>
                  <a:lnTo>
                    <a:pt x="121157" y="0"/>
                  </a:lnTo>
                  <a:lnTo>
                    <a:pt x="121157" y="548639"/>
                  </a:lnTo>
                  <a:lnTo>
                    <a:pt x="0" y="548639"/>
                  </a:lnTo>
                  <a:lnTo>
                    <a:pt x="242316" y="790955"/>
                  </a:lnTo>
                  <a:lnTo>
                    <a:pt x="484631" y="548639"/>
                  </a:lnTo>
                  <a:lnTo>
                    <a:pt x="363474" y="548639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46698" y="2152649"/>
              <a:ext cx="485140" cy="791210"/>
            </a:xfrm>
            <a:custGeom>
              <a:avLst/>
              <a:gdLst/>
              <a:ahLst/>
              <a:cxnLst/>
              <a:rect l="l" t="t" r="r" b="b"/>
              <a:pathLst>
                <a:path w="485140" h="791210">
                  <a:moveTo>
                    <a:pt x="0" y="548639"/>
                  </a:moveTo>
                  <a:lnTo>
                    <a:pt x="121157" y="548639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548639"/>
                  </a:lnTo>
                  <a:lnTo>
                    <a:pt x="484631" y="548639"/>
                  </a:lnTo>
                  <a:lnTo>
                    <a:pt x="242316" y="790955"/>
                  </a:lnTo>
                  <a:lnTo>
                    <a:pt x="0" y="54863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516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772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 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MONİZM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(TEKÇİLİK)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2.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DÜALİZM 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İKİCİLİK)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3. </a:t>
                      </a:r>
                      <a:r>
                        <a:rPr sz="1800" b="1" spc="-2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PLÜRALİZM 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800" b="1" spc="-3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ÇOKÇULUK)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9876">
                <a:tc>
                  <a:txBody>
                    <a:bodyPr/>
                    <a:lstStyle/>
                    <a:p>
                      <a:pPr marL="88265" marR="4343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Varlığın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tek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töz(Öz)den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meydana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geldiğini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savunur.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228600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görüşte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filozoflardan; 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Thales’e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varlık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»dan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meydana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gelir.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Anaksimenes’e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varlık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hava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»dan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oluşur.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Demokritos’a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varlık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atom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»lardan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oluşur.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Herakleitos’a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varlık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ateş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»ten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meydana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gelir.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Pisagor’a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varlık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sayı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»lardan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oluşur.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933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Varlığın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ruh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madde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iki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ayrı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tözden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meydana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geldiğini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görüştür.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tabLst>
                          <a:tab pos="509270" algn="l"/>
                          <a:tab pos="1446530" algn="l"/>
                          <a:tab pos="2386965" algn="l"/>
                        </a:tabLst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	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felsefeyi	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	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Descartes’tir.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327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Ruh=soyut 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öz 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Madde=somut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öz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35" dirty="0">
                          <a:latin typeface="Arial"/>
                          <a:cs typeface="Arial"/>
                        </a:rPr>
                        <a:t>Ruh+madde=varlık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3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Varlığın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ikiden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fazla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töze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dayandığını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görüştür.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80975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görüşü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 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Empedokles’e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varlık; 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Ateş, </a:t>
                      </a:r>
                      <a:r>
                        <a:rPr sz="1800" b="1" spc="-150" dirty="0">
                          <a:latin typeface="Arial"/>
                          <a:cs typeface="Arial"/>
                        </a:rPr>
                        <a:t>su,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hava,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toprak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dört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ayrı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tözden</a:t>
                      </a:r>
                      <a:r>
                        <a:rPr sz="1800" spc="-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oluşur.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243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3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39875">
                <a:tc>
                  <a:txBody>
                    <a:bodyPr/>
                    <a:lstStyle/>
                    <a:p>
                      <a:pPr marL="431165" marR="761365" indent="-34290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430530" algn="l"/>
                        </a:tabLst>
                      </a:pPr>
                      <a:r>
                        <a:rPr sz="18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	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Varlığı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kabul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eden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Herakleitos’tur.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Ona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varlık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sürekli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 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halindedir. </a:t>
                      </a:r>
                      <a:r>
                        <a:rPr sz="18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Sonsuz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biçimde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kendini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tekrar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eder.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Evrende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değişmeden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kalan hiçbir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şey 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yoktur.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Her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şey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akış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içindedir. 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2000" b="1" spc="-8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iki </a:t>
                      </a:r>
                      <a:r>
                        <a:rPr sz="2000" b="1" spc="-18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kez </a:t>
                      </a:r>
                      <a:r>
                        <a:rPr sz="2000" b="1" spc="-14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aynı </a:t>
                      </a:r>
                      <a:r>
                        <a:rPr sz="2000" b="1" spc="-114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nehirde </a:t>
                      </a:r>
                      <a:r>
                        <a:rPr sz="2000" b="1" spc="-1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yıkanılmaz, ne </a:t>
                      </a:r>
                      <a:r>
                        <a:rPr sz="2000" b="1" spc="-19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sen</a:t>
                      </a:r>
                      <a:r>
                        <a:rPr sz="2000" b="1" spc="14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aynı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431165">
                        <a:lnSpc>
                          <a:spcPts val="2395"/>
                        </a:lnSpc>
                      </a:pPr>
                      <a:r>
                        <a:rPr sz="2000" b="1" spc="-15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sensindir </a:t>
                      </a:r>
                      <a:r>
                        <a:rPr sz="2000" b="1" spc="-1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ne de </a:t>
                      </a:r>
                      <a:r>
                        <a:rPr sz="2000" b="1" spc="-14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akan sular </a:t>
                      </a:r>
                      <a:r>
                        <a:rPr sz="2000" b="1" spc="-14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aynı</a:t>
                      </a:r>
                      <a:r>
                        <a:rPr sz="2000" b="1" spc="2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sulardır.»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3989">
                <a:tc>
                  <a:txBody>
                    <a:bodyPr/>
                    <a:lstStyle/>
                    <a:p>
                      <a:pPr marL="88265" marR="3505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2.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Varlığı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idea olarak kabul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eden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Platon’dur.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Gerçek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varlıklar ideal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(düşünsel)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varlıklardır.  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varlıklar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kaynağını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yüce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mutlak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idea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İYİ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ideasından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alırlar.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İki 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tür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alem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vardır: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 marR="165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85" dirty="0">
                          <a:latin typeface="Arial"/>
                          <a:cs typeface="Arial"/>
                        </a:rPr>
                        <a:t>İdealar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alemi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nesneler 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alemi.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Gerçek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alem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idealar alemidir.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Nesneler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alemi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ise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ideaların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birer 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yansımasıdır.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Gerçeklikleri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yoktur.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88265" marR="1809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3.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Varlığı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hem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madde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hem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ruh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kabul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eden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ise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Descartes’tir. 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Ona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birbirine 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indirgenemeyen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iki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töz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vardır: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ruh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madde.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Varlık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iki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töz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sayesinde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oluşur.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Birinin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olmaması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demek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varlığın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olmayacağı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anlamına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gelir.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39">
                <a:tc>
                  <a:txBody>
                    <a:bodyPr/>
                    <a:lstStyle/>
                    <a:p>
                      <a:pPr marL="88265" marR="2578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4.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Varlık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maddedir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görüşünü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filozoflar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arasında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Thomas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Hobbes, 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mettrie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Karl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Marx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gibi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filozoflar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sayılabilir.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Bilinen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ilk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maddeci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(materyalist)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ise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Demokritos’tur.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Varlık 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maddeseldir.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Somuttur. 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Beş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duyu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organınca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algılanabilir.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Maddeci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filozoflar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metafiziksel(fizikötesi)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unsurları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kabul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etmezler.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5.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Varlığı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fenomen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kabul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eden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Edmund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Husserl’dir.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Fenomenoloji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görüngü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bilimi,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öz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 marR="351790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bilimi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bilinir.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Varlığın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görünen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şeylerden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yola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çıkarak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onların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ardındaki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gerçekliğe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ulaşılmasıyla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kavranabileceğini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savunur.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Bunun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için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paranteze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alma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yöntemi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kullanılır.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Örneğin 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elmanın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özü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onun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içindeki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çekirdektir.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806" y="307924"/>
            <a:ext cx="73145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60" dirty="0">
                <a:solidFill>
                  <a:srgbClr val="244060"/>
                </a:solidFill>
              </a:rPr>
              <a:t>Varoluşçuluk </a:t>
            </a:r>
            <a:r>
              <a:rPr spc="-95" dirty="0">
                <a:solidFill>
                  <a:srgbClr val="244060"/>
                </a:solidFill>
              </a:rPr>
              <a:t>(</a:t>
            </a:r>
            <a:r>
              <a:rPr spc="-175" dirty="0">
                <a:solidFill>
                  <a:srgbClr val="244060"/>
                </a:solidFill>
              </a:rPr>
              <a:t> </a:t>
            </a:r>
            <a:r>
              <a:rPr spc="-355" dirty="0">
                <a:solidFill>
                  <a:srgbClr val="244060"/>
                </a:solidFill>
              </a:rPr>
              <a:t>Egzistansiyalizm)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1262380"/>
            <a:ext cx="9156700" cy="5485765"/>
            <a:chOff x="-6350" y="1262380"/>
            <a:chExt cx="9156700" cy="5485765"/>
          </a:xfrm>
        </p:grpSpPr>
        <p:sp>
          <p:nvSpPr>
            <p:cNvPr id="4" name="object 4"/>
            <p:cNvSpPr/>
            <p:nvPr/>
          </p:nvSpPr>
          <p:spPr>
            <a:xfrm>
              <a:off x="0" y="1268810"/>
              <a:ext cx="9144000" cy="5473065"/>
            </a:xfrm>
            <a:custGeom>
              <a:avLst/>
              <a:gdLst/>
              <a:ahLst/>
              <a:cxnLst/>
              <a:rect l="l" t="t" r="r" b="b"/>
              <a:pathLst>
                <a:path w="9144000" h="5473065">
                  <a:moveTo>
                    <a:pt x="9144000" y="0"/>
                  </a:moveTo>
                  <a:lnTo>
                    <a:pt x="0" y="0"/>
                  </a:lnTo>
                  <a:lnTo>
                    <a:pt x="0" y="5472557"/>
                  </a:lnTo>
                  <a:lnTo>
                    <a:pt x="9144000" y="547255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EF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262380"/>
              <a:ext cx="9144000" cy="5485765"/>
            </a:xfrm>
            <a:custGeom>
              <a:avLst/>
              <a:gdLst/>
              <a:ahLst/>
              <a:cxnLst/>
              <a:rect l="l" t="t" r="r" b="b"/>
              <a:pathLst>
                <a:path w="9144000" h="5485765">
                  <a:moveTo>
                    <a:pt x="0" y="0"/>
                  </a:moveTo>
                  <a:lnTo>
                    <a:pt x="0" y="5485337"/>
                  </a:lnTo>
                </a:path>
                <a:path w="9144000" h="5485765">
                  <a:moveTo>
                    <a:pt x="9144000" y="0"/>
                  </a:moveTo>
                  <a:lnTo>
                    <a:pt x="9144000" y="5485337"/>
                  </a:lnTo>
                </a:path>
              </a:pathLst>
            </a:custGeom>
            <a:ln w="1270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262379"/>
              <a:ext cx="9144000" cy="5485765"/>
            </a:xfrm>
            <a:custGeom>
              <a:avLst/>
              <a:gdLst/>
              <a:ahLst/>
              <a:cxnLst/>
              <a:rect l="l" t="t" r="r" b="b"/>
              <a:pathLst>
                <a:path w="9144000" h="5485765">
                  <a:moveTo>
                    <a:pt x="9144000" y="5472646"/>
                  </a:moveTo>
                  <a:lnTo>
                    <a:pt x="0" y="5472646"/>
                  </a:lnTo>
                  <a:lnTo>
                    <a:pt x="0" y="5485346"/>
                  </a:lnTo>
                  <a:lnTo>
                    <a:pt x="9144000" y="5485346"/>
                  </a:lnTo>
                  <a:lnTo>
                    <a:pt x="9144000" y="5472646"/>
                  </a:lnTo>
                  <a:close/>
                </a:path>
                <a:path w="9144000" h="5485765">
                  <a:moveTo>
                    <a:pt x="91440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9144000" y="127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39" y="1282446"/>
            <a:ext cx="8594725" cy="524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">
              <a:lnSpc>
                <a:spcPct val="100000"/>
              </a:lnSpc>
              <a:spcBef>
                <a:spcPts val="100"/>
              </a:spcBef>
            </a:pPr>
            <a:r>
              <a:rPr sz="2400" b="1" spc="-150" dirty="0">
                <a:latin typeface="Arial"/>
                <a:cs typeface="Arial"/>
              </a:rPr>
              <a:t>İkinci </a:t>
            </a:r>
            <a:r>
              <a:rPr sz="2400" b="1" spc="-210" dirty="0">
                <a:latin typeface="Arial"/>
                <a:cs typeface="Arial"/>
              </a:rPr>
              <a:t>Dünya Savaşı’ndan </a:t>
            </a:r>
            <a:r>
              <a:rPr sz="2400" b="1" spc="-204" dirty="0">
                <a:latin typeface="Arial"/>
                <a:cs typeface="Arial"/>
              </a:rPr>
              <a:t>sonra </a:t>
            </a:r>
            <a:r>
              <a:rPr sz="2400" b="1" spc="-175" dirty="0">
                <a:latin typeface="Arial"/>
                <a:cs typeface="Arial"/>
              </a:rPr>
              <a:t>Avrupa’da, </a:t>
            </a:r>
            <a:r>
              <a:rPr sz="2400" b="1" spc="-145" dirty="0">
                <a:latin typeface="Arial"/>
                <a:cs typeface="Arial"/>
              </a:rPr>
              <a:t>özellikle </a:t>
            </a:r>
            <a:r>
              <a:rPr sz="2400" b="1" spc="-210" dirty="0">
                <a:latin typeface="Arial"/>
                <a:cs typeface="Arial"/>
              </a:rPr>
              <a:t>Fransa’da </a:t>
            </a:r>
            <a:r>
              <a:rPr sz="2400" b="1" spc="-140" dirty="0">
                <a:latin typeface="Arial"/>
                <a:cs typeface="Arial"/>
              </a:rPr>
              <a:t>ortaya  </a:t>
            </a:r>
            <a:r>
              <a:rPr sz="2400" b="1" spc="-210" dirty="0">
                <a:latin typeface="Arial"/>
                <a:cs typeface="Arial"/>
              </a:rPr>
              <a:t>çıkmış </a:t>
            </a:r>
            <a:r>
              <a:rPr sz="2400" b="1" spc="-120" dirty="0">
                <a:latin typeface="Arial"/>
                <a:cs typeface="Arial"/>
              </a:rPr>
              <a:t>bir </a:t>
            </a:r>
            <a:r>
              <a:rPr sz="2400" b="1" spc="-150" dirty="0">
                <a:latin typeface="Arial"/>
                <a:cs typeface="Arial"/>
              </a:rPr>
              <a:t>felsefe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akımıdır.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305" dirty="0">
                <a:latin typeface="Arial"/>
                <a:cs typeface="Arial"/>
              </a:rPr>
              <a:t>En </a:t>
            </a:r>
            <a:r>
              <a:rPr sz="2400" b="1" spc="-140" dirty="0">
                <a:latin typeface="Arial"/>
                <a:cs typeface="Arial"/>
              </a:rPr>
              <a:t>önemli temsilcileri </a:t>
            </a:r>
            <a:r>
              <a:rPr sz="2400" b="1" spc="-175" dirty="0">
                <a:latin typeface="Arial"/>
                <a:cs typeface="Arial"/>
              </a:rPr>
              <a:t>arasında </a:t>
            </a:r>
            <a:r>
              <a:rPr sz="2400" b="1" spc="-254" dirty="0">
                <a:latin typeface="Arial"/>
                <a:cs typeface="Arial"/>
              </a:rPr>
              <a:t>Jean </a:t>
            </a:r>
            <a:r>
              <a:rPr sz="2400" b="1" spc="-200" dirty="0">
                <a:latin typeface="Arial"/>
                <a:cs typeface="Arial"/>
              </a:rPr>
              <a:t>Paul </a:t>
            </a:r>
            <a:r>
              <a:rPr sz="2400" b="1" spc="-140" dirty="0">
                <a:latin typeface="Arial"/>
                <a:cs typeface="Arial"/>
              </a:rPr>
              <a:t>Sartre, </a:t>
            </a:r>
            <a:r>
              <a:rPr sz="2400" b="1" spc="-120" dirty="0">
                <a:latin typeface="Arial"/>
                <a:cs typeface="Arial"/>
              </a:rPr>
              <a:t>Albert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Camus,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80" dirty="0">
                <a:latin typeface="Arial"/>
                <a:cs typeface="Arial"/>
              </a:rPr>
              <a:t>Heiddegger </a:t>
            </a:r>
            <a:r>
              <a:rPr sz="2400" b="1" spc="-170" dirty="0">
                <a:latin typeface="Arial"/>
                <a:cs typeface="Arial"/>
              </a:rPr>
              <a:t>gibi </a:t>
            </a:r>
            <a:r>
              <a:rPr sz="2400" b="1" spc="-125" dirty="0">
                <a:latin typeface="Arial"/>
                <a:cs typeface="Arial"/>
              </a:rPr>
              <a:t>filozoflar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gelir.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150" dirty="0">
                <a:latin typeface="Arial"/>
                <a:cs typeface="Arial"/>
              </a:rPr>
              <a:t>Varlığın, </a:t>
            </a:r>
            <a:r>
              <a:rPr sz="2400" b="1" spc="-185" dirty="0">
                <a:latin typeface="Arial"/>
                <a:cs typeface="Arial"/>
              </a:rPr>
              <a:t>varoluşun </a:t>
            </a:r>
            <a:r>
              <a:rPr sz="2400" b="1" spc="-175" dirty="0">
                <a:latin typeface="Arial"/>
                <a:cs typeface="Arial"/>
              </a:rPr>
              <a:t>özden, </a:t>
            </a:r>
            <a:r>
              <a:rPr sz="2400" b="1" spc="-135" dirty="0">
                <a:latin typeface="Arial"/>
                <a:cs typeface="Arial"/>
              </a:rPr>
              <a:t>içerikten </a:t>
            </a:r>
            <a:r>
              <a:rPr sz="2400" b="1" spc="-204" dirty="0">
                <a:latin typeface="Arial"/>
                <a:cs typeface="Arial"/>
              </a:rPr>
              <a:t>önce </a:t>
            </a:r>
            <a:r>
              <a:rPr sz="2400" b="1" spc="-160" dirty="0">
                <a:latin typeface="Arial"/>
                <a:cs typeface="Arial"/>
              </a:rPr>
              <a:t>geldiğini, yani </a:t>
            </a:r>
            <a:r>
              <a:rPr sz="2400" b="1" spc="-180" dirty="0">
                <a:latin typeface="Arial"/>
                <a:cs typeface="Arial"/>
              </a:rPr>
              <a:t>insanın </a:t>
            </a:r>
            <a:r>
              <a:rPr sz="2400" b="1" spc="-204" dirty="0">
                <a:latin typeface="Arial"/>
                <a:cs typeface="Arial"/>
              </a:rPr>
              <a:t>önce  </a:t>
            </a:r>
            <a:r>
              <a:rPr sz="2400" b="1" spc="-155" dirty="0">
                <a:latin typeface="Arial"/>
                <a:cs typeface="Arial"/>
              </a:rPr>
              <a:t>var </a:t>
            </a:r>
            <a:r>
              <a:rPr sz="2400" b="1" spc="-175" dirty="0">
                <a:latin typeface="Arial"/>
                <a:cs typeface="Arial"/>
              </a:rPr>
              <a:t>olduğunu, </a:t>
            </a:r>
            <a:r>
              <a:rPr sz="2400" b="1" spc="-170" dirty="0">
                <a:latin typeface="Arial"/>
                <a:cs typeface="Arial"/>
              </a:rPr>
              <a:t>daha </a:t>
            </a:r>
            <a:r>
              <a:rPr sz="2400" b="1" spc="-204" dirty="0">
                <a:latin typeface="Arial"/>
                <a:cs typeface="Arial"/>
              </a:rPr>
              <a:t>sonra </a:t>
            </a:r>
            <a:r>
              <a:rPr sz="2400" b="1" spc="-100" dirty="0">
                <a:latin typeface="Arial"/>
                <a:cs typeface="Arial"/>
              </a:rPr>
              <a:t>tutum </a:t>
            </a:r>
            <a:r>
              <a:rPr sz="2400" b="1" spc="-175" dirty="0">
                <a:latin typeface="Arial"/>
                <a:cs typeface="Arial"/>
              </a:rPr>
              <a:t>ve </a:t>
            </a:r>
            <a:r>
              <a:rPr sz="2400" b="1" spc="-150" dirty="0">
                <a:latin typeface="Arial"/>
                <a:cs typeface="Arial"/>
              </a:rPr>
              <a:t>davranışlarıyla, </a:t>
            </a:r>
            <a:r>
              <a:rPr sz="2400" b="1" spc="-125" dirty="0">
                <a:latin typeface="Arial"/>
                <a:cs typeface="Arial"/>
              </a:rPr>
              <a:t>eylemleriyle  </a:t>
            </a:r>
            <a:r>
              <a:rPr sz="2400" b="1" spc="-155" dirty="0">
                <a:latin typeface="Arial"/>
                <a:cs typeface="Arial"/>
              </a:rPr>
              <a:t>kendini </a:t>
            </a:r>
            <a:r>
              <a:rPr sz="2400" b="1" spc="-165" dirty="0">
                <a:latin typeface="Arial"/>
                <a:cs typeface="Arial"/>
              </a:rPr>
              <a:t>sürekli </a:t>
            </a:r>
            <a:r>
              <a:rPr sz="2400" b="1" spc="-145" dirty="0">
                <a:latin typeface="Arial"/>
                <a:cs typeface="Arial"/>
              </a:rPr>
              <a:t>olarak </a:t>
            </a:r>
            <a:r>
              <a:rPr sz="2400" b="1" spc="-125" dirty="0">
                <a:latin typeface="Arial"/>
                <a:cs typeface="Arial"/>
              </a:rPr>
              <a:t>yarattığını, </a:t>
            </a:r>
            <a:r>
              <a:rPr sz="2400" b="1" spc="-150" dirty="0">
                <a:latin typeface="Arial"/>
                <a:cs typeface="Arial"/>
              </a:rPr>
              <a:t>biçimlendirdiğini </a:t>
            </a:r>
            <a:r>
              <a:rPr sz="2400" b="1" spc="-165" dirty="0">
                <a:latin typeface="Arial"/>
                <a:cs typeface="Arial"/>
              </a:rPr>
              <a:t>öne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sürer.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 marR="1863725">
              <a:lnSpc>
                <a:spcPct val="100000"/>
              </a:lnSpc>
              <a:spcBef>
                <a:spcPts val="5"/>
              </a:spcBef>
            </a:pPr>
            <a:r>
              <a:rPr sz="2400" b="1" spc="-195" dirty="0">
                <a:latin typeface="Arial"/>
                <a:cs typeface="Arial"/>
              </a:rPr>
              <a:t>insan </a:t>
            </a:r>
            <a:r>
              <a:rPr sz="2400" b="1" spc="-160" dirty="0">
                <a:latin typeface="Arial"/>
                <a:cs typeface="Arial"/>
              </a:rPr>
              <a:t>ne </a:t>
            </a:r>
            <a:r>
              <a:rPr sz="2400" b="1" spc="-195" dirty="0">
                <a:latin typeface="Arial"/>
                <a:cs typeface="Arial"/>
              </a:rPr>
              <a:t>ise </a:t>
            </a:r>
            <a:r>
              <a:rPr sz="2400" b="1" spc="-180" dirty="0">
                <a:latin typeface="Arial"/>
                <a:cs typeface="Arial"/>
              </a:rPr>
              <a:t>o </a:t>
            </a:r>
            <a:r>
              <a:rPr sz="2400" b="1" spc="-140" dirty="0">
                <a:latin typeface="Arial"/>
                <a:cs typeface="Arial"/>
              </a:rPr>
              <a:t>değil, </a:t>
            </a:r>
            <a:r>
              <a:rPr sz="2400" b="1" spc="-155" dirty="0">
                <a:latin typeface="Arial"/>
                <a:cs typeface="Arial"/>
              </a:rPr>
              <a:t>ne </a:t>
            </a:r>
            <a:r>
              <a:rPr sz="2400" b="1" spc="-220" dirty="0">
                <a:latin typeface="Arial"/>
                <a:cs typeface="Arial"/>
              </a:rPr>
              <a:t>olmuşsa </a:t>
            </a:r>
            <a:r>
              <a:rPr sz="2400" b="1" spc="-155" dirty="0">
                <a:latin typeface="Arial"/>
                <a:cs typeface="Arial"/>
              </a:rPr>
              <a:t>odur </a:t>
            </a:r>
            <a:r>
              <a:rPr sz="2400" b="1" spc="-160" dirty="0">
                <a:latin typeface="Arial"/>
                <a:cs typeface="Arial"/>
              </a:rPr>
              <a:t>diyen </a:t>
            </a:r>
            <a:r>
              <a:rPr sz="2400" b="1" spc="-150" dirty="0">
                <a:latin typeface="Arial"/>
                <a:cs typeface="Arial"/>
              </a:rPr>
              <a:t>felsefedir.  </a:t>
            </a:r>
            <a:r>
              <a:rPr sz="2400" b="1" spc="-235" dirty="0">
                <a:latin typeface="Arial"/>
                <a:cs typeface="Arial"/>
              </a:rPr>
              <a:t>Yani </a:t>
            </a:r>
            <a:r>
              <a:rPr sz="2400" b="1" spc="-195" dirty="0">
                <a:latin typeface="Arial"/>
                <a:cs typeface="Arial"/>
              </a:rPr>
              <a:t>insan </a:t>
            </a:r>
            <a:r>
              <a:rPr sz="2400" b="1" spc="-165" dirty="0">
                <a:latin typeface="Arial"/>
                <a:cs typeface="Arial"/>
              </a:rPr>
              <a:t>kendi </a:t>
            </a:r>
            <a:r>
              <a:rPr sz="2400" b="1" spc="-200" dirty="0">
                <a:latin typeface="Arial"/>
                <a:cs typeface="Arial"/>
              </a:rPr>
              <a:t>özünü </a:t>
            </a:r>
            <a:r>
              <a:rPr sz="2400" b="1" spc="-165" dirty="0">
                <a:latin typeface="Arial"/>
                <a:cs typeface="Arial"/>
              </a:rPr>
              <a:t>kendi </a:t>
            </a:r>
            <a:r>
              <a:rPr sz="2400" b="1" spc="-200" dirty="0">
                <a:latin typeface="Arial"/>
                <a:cs typeface="Arial"/>
              </a:rPr>
              <a:t>inşa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eder.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80" dirty="0">
                <a:latin typeface="Arial"/>
                <a:cs typeface="Arial"/>
              </a:rPr>
              <a:t>İnsanoğlu </a:t>
            </a:r>
            <a:r>
              <a:rPr sz="1800" i="1" spc="-90" dirty="0">
                <a:latin typeface="Arial"/>
                <a:cs typeface="Arial"/>
              </a:rPr>
              <a:t>özgürlüğe </a:t>
            </a:r>
            <a:r>
              <a:rPr sz="1800" i="1" spc="-80" dirty="0">
                <a:latin typeface="Arial"/>
                <a:cs typeface="Arial"/>
              </a:rPr>
              <a:t>yazgılıdır; </a:t>
            </a:r>
            <a:r>
              <a:rPr sz="1800" i="1" spc="-95" dirty="0">
                <a:latin typeface="Arial"/>
                <a:cs typeface="Arial"/>
              </a:rPr>
              <a:t>çünkü, </a:t>
            </a:r>
            <a:r>
              <a:rPr sz="1800" i="1" spc="-20" dirty="0">
                <a:latin typeface="Arial"/>
                <a:cs typeface="Arial"/>
              </a:rPr>
              <a:t>bir </a:t>
            </a:r>
            <a:r>
              <a:rPr sz="1800" i="1" spc="-105" dirty="0">
                <a:latin typeface="Arial"/>
                <a:cs typeface="Arial"/>
              </a:rPr>
              <a:t>kere </a:t>
            </a:r>
            <a:r>
              <a:rPr sz="1800" i="1" spc="-95" dirty="0">
                <a:latin typeface="Arial"/>
                <a:cs typeface="Arial"/>
              </a:rPr>
              <a:t>dünyaya </a:t>
            </a:r>
            <a:r>
              <a:rPr sz="1800" i="1" spc="-45" dirty="0">
                <a:latin typeface="Arial"/>
                <a:cs typeface="Arial"/>
              </a:rPr>
              <a:t>atıldıktan </a:t>
            </a:r>
            <a:r>
              <a:rPr sz="1800" i="1" spc="-90" dirty="0">
                <a:latin typeface="Arial"/>
                <a:cs typeface="Arial"/>
              </a:rPr>
              <a:t>sonra </a:t>
            </a:r>
            <a:r>
              <a:rPr sz="1800" i="1" spc="-65" dirty="0">
                <a:latin typeface="Arial"/>
                <a:cs typeface="Arial"/>
              </a:rPr>
              <a:t>yaptığı </a:t>
            </a:r>
            <a:r>
              <a:rPr sz="1800" i="1" spc="-70" dirty="0">
                <a:latin typeface="Arial"/>
                <a:cs typeface="Arial"/>
              </a:rPr>
              <a:t>her</a:t>
            </a:r>
            <a:r>
              <a:rPr sz="1800" i="1" spc="-110" dirty="0">
                <a:latin typeface="Arial"/>
                <a:cs typeface="Arial"/>
              </a:rPr>
              <a:t> </a:t>
            </a:r>
            <a:r>
              <a:rPr sz="1800" i="1" spc="-130" dirty="0">
                <a:latin typeface="Arial"/>
                <a:cs typeface="Arial"/>
              </a:rPr>
              <a:t>şeyden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20" dirty="0">
                <a:latin typeface="Carlito"/>
                <a:cs typeface="Carlito"/>
              </a:rPr>
              <a:t>sorumludur. </a:t>
            </a:r>
            <a:r>
              <a:rPr sz="1800" i="1" spc="-5" dirty="0">
                <a:latin typeface="Carlito"/>
                <a:cs typeface="Carlito"/>
              </a:rPr>
              <a:t>(Jean </a:t>
            </a:r>
            <a:r>
              <a:rPr sz="1800" i="1" spc="-15" dirty="0">
                <a:latin typeface="Carlito"/>
                <a:cs typeface="Carlito"/>
              </a:rPr>
              <a:t>Paul</a:t>
            </a:r>
            <a:r>
              <a:rPr sz="1800" i="1" spc="45" dirty="0">
                <a:latin typeface="Carlito"/>
                <a:cs typeface="Carlito"/>
              </a:rPr>
              <a:t> </a:t>
            </a:r>
            <a:r>
              <a:rPr sz="1800" i="1" spc="-5" dirty="0">
                <a:latin typeface="Carlito"/>
                <a:cs typeface="Carlito"/>
              </a:rPr>
              <a:t>Sartre)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1196339"/>
            <a:ext cx="7772400" cy="1873250"/>
          </a:xfrm>
          <a:prstGeom prst="rect">
            <a:avLst/>
          </a:prstGeom>
          <a:solidFill>
            <a:srgbClr val="DBEDF4"/>
          </a:solidFill>
        </p:spPr>
        <p:txBody>
          <a:bodyPr vert="horz" wrap="square" lIns="0" tIns="0" rIns="0" bIns="0" rtlCol="0">
            <a:spAutoFit/>
          </a:bodyPr>
          <a:lstStyle/>
          <a:p>
            <a:pPr marL="1210945">
              <a:lnSpc>
                <a:spcPts val="7000"/>
              </a:lnSpc>
            </a:pPr>
            <a:r>
              <a:rPr sz="5900" b="1" spc="-215" dirty="0">
                <a:solidFill>
                  <a:srgbClr val="FF0000"/>
                </a:solidFill>
                <a:latin typeface="Arial"/>
                <a:cs typeface="Arial"/>
              </a:rPr>
              <a:t>10. </a:t>
            </a:r>
            <a:r>
              <a:rPr sz="5900" b="1" spc="-509" dirty="0">
                <a:solidFill>
                  <a:srgbClr val="FF0000"/>
                </a:solidFill>
                <a:latin typeface="Arial"/>
                <a:cs typeface="Arial"/>
              </a:rPr>
              <a:t>SINIF</a:t>
            </a:r>
            <a:r>
              <a:rPr sz="5900" b="1" spc="-4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900" b="1" spc="-1030" dirty="0">
                <a:solidFill>
                  <a:srgbClr val="FF0000"/>
                </a:solidFill>
                <a:latin typeface="Arial"/>
                <a:cs typeface="Arial"/>
              </a:rPr>
              <a:t>FELSEFE</a:t>
            </a:r>
            <a:endParaRPr sz="5900">
              <a:latin typeface="Arial"/>
              <a:cs typeface="Arial"/>
            </a:endParaRPr>
          </a:p>
          <a:p>
            <a:pPr marL="2550795">
              <a:lnSpc>
                <a:spcPct val="100000"/>
              </a:lnSpc>
            </a:pPr>
            <a:r>
              <a:rPr sz="5900" b="1" spc="-175" dirty="0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sz="5900" b="1" spc="-3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5900" b="1" spc="-515" dirty="0">
                <a:solidFill>
                  <a:srgbClr val="FF0000"/>
                </a:solidFill>
                <a:latin typeface="Arial"/>
                <a:cs typeface="Arial"/>
              </a:rPr>
              <a:t>ÜNİTE</a:t>
            </a:r>
            <a:endParaRPr sz="5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600" y="3212592"/>
            <a:ext cx="6400800" cy="2426335"/>
          </a:xfrm>
          <a:prstGeom prst="rect">
            <a:avLst/>
          </a:prstGeom>
          <a:solidFill>
            <a:srgbClr val="B8CDE4"/>
          </a:solidFill>
        </p:spPr>
        <p:txBody>
          <a:bodyPr vert="horz" wrap="square" lIns="0" tIns="27305" rIns="0" bIns="0" rtlCol="0">
            <a:spAutoFit/>
          </a:bodyPr>
          <a:lstStyle/>
          <a:p>
            <a:pPr marL="443865" marR="436880" indent="88265">
              <a:lnSpc>
                <a:spcPts val="7920"/>
              </a:lnSpc>
              <a:spcBef>
                <a:spcPts val="215"/>
              </a:spcBef>
            </a:pPr>
            <a:r>
              <a:rPr sz="6600" b="1" spc="-705" dirty="0">
                <a:solidFill>
                  <a:srgbClr val="001F5F"/>
                </a:solidFill>
                <a:latin typeface="Arial"/>
                <a:cs typeface="Arial"/>
              </a:rPr>
              <a:t>BİLGİ </a:t>
            </a:r>
            <a:r>
              <a:rPr sz="6600" b="1" spc="-1060" dirty="0">
                <a:solidFill>
                  <a:srgbClr val="001F5F"/>
                </a:solidFill>
                <a:latin typeface="Arial"/>
                <a:cs typeface="Arial"/>
              </a:rPr>
              <a:t>FELSEFESİ  </a:t>
            </a:r>
            <a:r>
              <a:rPr sz="6600" b="1" spc="-665" dirty="0">
                <a:solidFill>
                  <a:srgbClr val="001F5F"/>
                </a:solidFill>
                <a:latin typeface="Arial"/>
                <a:cs typeface="Arial"/>
              </a:rPr>
              <a:t>(EPİ</a:t>
            </a:r>
            <a:r>
              <a:rPr sz="6600" b="1" spc="-980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sz="6600" b="1" spc="-595" dirty="0">
                <a:solidFill>
                  <a:srgbClr val="001F5F"/>
                </a:solidFill>
                <a:latin typeface="Arial"/>
                <a:cs typeface="Arial"/>
              </a:rPr>
              <a:t>TEMO</a:t>
            </a:r>
            <a:r>
              <a:rPr sz="6600" b="1" spc="-136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6600" b="1" spc="-740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6600" b="1" spc="-575" dirty="0">
                <a:solidFill>
                  <a:srgbClr val="001F5F"/>
                </a:solidFill>
                <a:latin typeface="Arial"/>
                <a:cs typeface="Arial"/>
              </a:rPr>
              <a:t>Jİ)</a:t>
            </a:r>
            <a:endParaRPr sz="6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5885" y="386918"/>
            <a:ext cx="64122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70" dirty="0"/>
              <a:t>BİLGİ </a:t>
            </a:r>
            <a:r>
              <a:rPr spc="-509" dirty="0"/>
              <a:t>NASIL </a:t>
            </a:r>
            <a:r>
              <a:rPr spc="-745" dirty="0"/>
              <a:t>ORTAYA</a:t>
            </a:r>
            <a:r>
              <a:rPr spc="-465" dirty="0"/>
              <a:t> </a:t>
            </a:r>
            <a:r>
              <a:rPr spc="-595" dirty="0"/>
              <a:t>ÇIKAR?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334388"/>
            <a:ext cx="9144000" cy="5523865"/>
            <a:chOff x="0" y="1334388"/>
            <a:chExt cx="9144000" cy="5523865"/>
          </a:xfrm>
        </p:grpSpPr>
        <p:sp>
          <p:nvSpPr>
            <p:cNvPr id="4" name="object 4"/>
            <p:cNvSpPr/>
            <p:nvPr/>
          </p:nvSpPr>
          <p:spPr>
            <a:xfrm>
              <a:off x="0" y="1340738"/>
              <a:ext cx="4311015" cy="5517515"/>
            </a:xfrm>
            <a:custGeom>
              <a:avLst/>
              <a:gdLst/>
              <a:ahLst/>
              <a:cxnLst/>
              <a:rect l="l" t="t" r="r" b="b"/>
              <a:pathLst>
                <a:path w="4311015" h="5517515">
                  <a:moveTo>
                    <a:pt x="4310888" y="0"/>
                  </a:moveTo>
                  <a:lnTo>
                    <a:pt x="0" y="0"/>
                  </a:lnTo>
                  <a:lnTo>
                    <a:pt x="0" y="5517261"/>
                  </a:lnTo>
                  <a:lnTo>
                    <a:pt x="4310888" y="5517261"/>
                  </a:lnTo>
                  <a:lnTo>
                    <a:pt x="4310888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10888" y="1340738"/>
              <a:ext cx="4833620" cy="5517515"/>
            </a:xfrm>
            <a:custGeom>
              <a:avLst/>
              <a:gdLst/>
              <a:ahLst/>
              <a:cxnLst/>
              <a:rect l="l" t="t" r="r" b="b"/>
              <a:pathLst>
                <a:path w="4833620" h="5517515">
                  <a:moveTo>
                    <a:pt x="4833112" y="0"/>
                  </a:moveTo>
                  <a:lnTo>
                    <a:pt x="0" y="0"/>
                  </a:lnTo>
                  <a:lnTo>
                    <a:pt x="0" y="5517261"/>
                  </a:lnTo>
                  <a:lnTo>
                    <a:pt x="4833112" y="5517261"/>
                  </a:lnTo>
                  <a:lnTo>
                    <a:pt x="4833112" y="0"/>
                  </a:lnTo>
                  <a:close/>
                </a:path>
              </a:pathLst>
            </a:custGeom>
            <a:solidFill>
              <a:srgbClr val="DB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334388"/>
              <a:ext cx="9144000" cy="5523865"/>
            </a:xfrm>
            <a:custGeom>
              <a:avLst/>
              <a:gdLst/>
              <a:ahLst/>
              <a:cxnLst/>
              <a:rect l="l" t="t" r="r" b="b"/>
              <a:pathLst>
                <a:path w="9144000" h="5523865">
                  <a:moveTo>
                    <a:pt x="9144000" y="0"/>
                  </a:moveTo>
                  <a:lnTo>
                    <a:pt x="9137650" y="0"/>
                  </a:lnTo>
                  <a:lnTo>
                    <a:pt x="9137650" y="12700"/>
                  </a:lnTo>
                  <a:lnTo>
                    <a:pt x="9137650" y="5504561"/>
                  </a:lnTo>
                  <a:lnTo>
                    <a:pt x="4317238" y="5504561"/>
                  </a:lnTo>
                  <a:lnTo>
                    <a:pt x="4317238" y="12700"/>
                  </a:lnTo>
                  <a:lnTo>
                    <a:pt x="9137650" y="12700"/>
                  </a:lnTo>
                  <a:lnTo>
                    <a:pt x="9137650" y="0"/>
                  </a:lnTo>
                  <a:lnTo>
                    <a:pt x="4317238" y="0"/>
                  </a:lnTo>
                  <a:lnTo>
                    <a:pt x="4304538" y="0"/>
                  </a:lnTo>
                  <a:lnTo>
                    <a:pt x="4304538" y="12700"/>
                  </a:lnTo>
                  <a:lnTo>
                    <a:pt x="4304538" y="5504561"/>
                  </a:lnTo>
                  <a:lnTo>
                    <a:pt x="6350" y="5504561"/>
                  </a:lnTo>
                  <a:lnTo>
                    <a:pt x="6350" y="12700"/>
                  </a:lnTo>
                  <a:lnTo>
                    <a:pt x="4304538" y="12700"/>
                  </a:lnTo>
                  <a:lnTo>
                    <a:pt x="4304538" y="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5504561"/>
                  </a:lnTo>
                  <a:lnTo>
                    <a:pt x="0" y="5523611"/>
                  </a:lnTo>
                  <a:lnTo>
                    <a:pt x="6350" y="5523611"/>
                  </a:lnTo>
                  <a:lnTo>
                    <a:pt x="4304538" y="5523611"/>
                  </a:lnTo>
                  <a:lnTo>
                    <a:pt x="4317238" y="5523611"/>
                  </a:lnTo>
                  <a:lnTo>
                    <a:pt x="9137650" y="5523611"/>
                  </a:lnTo>
                  <a:lnTo>
                    <a:pt x="9144000" y="5523611"/>
                  </a:lnTo>
                  <a:lnTo>
                    <a:pt x="9144000" y="5504561"/>
                  </a:lnTo>
                  <a:lnTo>
                    <a:pt x="9144000" y="127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880" y="1294892"/>
            <a:ext cx="4168775" cy="217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1345">
              <a:lnSpc>
                <a:spcPct val="114999"/>
              </a:lnSpc>
              <a:spcBef>
                <a:spcPts val="100"/>
              </a:spcBef>
            </a:pPr>
            <a:r>
              <a:rPr sz="1800" b="1" spc="-120" dirty="0">
                <a:solidFill>
                  <a:srgbClr val="001F5F"/>
                </a:solidFill>
                <a:latin typeface="Arial"/>
                <a:cs typeface="Arial"/>
              </a:rPr>
              <a:t>İnsan, </a:t>
            </a:r>
            <a:r>
              <a:rPr sz="1800" b="1" spc="-125" dirty="0">
                <a:solidFill>
                  <a:srgbClr val="001F5F"/>
                </a:solidFill>
                <a:latin typeface="Arial"/>
                <a:cs typeface="Arial"/>
              </a:rPr>
              <a:t>içinde </a:t>
            </a:r>
            <a:r>
              <a:rPr sz="1800" b="1" spc="-150" dirty="0">
                <a:solidFill>
                  <a:srgbClr val="001F5F"/>
                </a:solidFill>
                <a:latin typeface="Arial"/>
                <a:cs typeface="Arial"/>
              </a:rPr>
              <a:t>yaşadığı </a:t>
            </a:r>
            <a:r>
              <a:rPr sz="1800" b="1" spc="-140" dirty="0">
                <a:solidFill>
                  <a:srgbClr val="001F5F"/>
                </a:solidFill>
                <a:latin typeface="Arial"/>
                <a:cs typeface="Arial"/>
              </a:rPr>
              <a:t>dünyada </a:t>
            </a:r>
            <a:r>
              <a:rPr sz="1800" b="1" spc="-125" dirty="0">
                <a:solidFill>
                  <a:srgbClr val="001F5F"/>
                </a:solidFill>
                <a:latin typeface="Arial"/>
                <a:cs typeface="Arial"/>
              </a:rPr>
              <a:t>sürekli  </a:t>
            </a:r>
            <a:r>
              <a:rPr sz="1800" b="1" spc="-114" dirty="0">
                <a:solidFill>
                  <a:srgbClr val="001F5F"/>
                </a:solidFill>
                <a:latin typeface="Arial"/>
                <a:cs typeface="Arial"/>
              </a:rPr>
              <a:t>çeşitli </a:t>
            </a:r>
            <a:r>
              <a:rPr sz="1800" b="1" spc="-155" dirty="0">
                <a:solidFill>
                  <a:srgbClr val="001F5F"/>
                </a:solidFill>
                <a:latin typeface="Arial"/>
                <a:cs typeface="Arial"/>
              </a:rPr>
              <a:t>nesne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ve </a:t>
            </a:r>
            <a:r>
              <a:rPr sz="1800" b="1" spc="-105" dirty="0">
                <a:solidFill>
                  <a:srgbClr val="001F5F"/>
                </a:solidFill>
                <a:latin typeface="Arial"/>
                <a:cs typeface="Arial"/>
              </a:rPr>
              <a:t>olaylarla</a:t>
            </a:r>
            <a:r>
              <a:rPr sz="18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karşılaşır.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800" b="1" spc="-145" dirty="0">
                <a:solidFill>
                  <a:srgbClr val="001F5F"/>
                </a:solidFill>
                <a:latin typeface="Arial"/>
                <a:cs typeface="Arial"/>
              </a:rPr>
              <a:t>Bilinç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sahibi </a:t>
            </a:r>
            <a:r>
              <a:rPr sz="1800" b="1" spc="-114" dirty="0">
                <a:solidFill>
                  <a:srgbClr val="001F5F"/>
                </a:solidFill>
                <a:latin typeface="Arial"/>
                <a:cs typeface="Arial"/>
              </a:rPr>
              <a:t>olan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insan, </a:t>
            </a: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bu </a:t>
            </a:r>
            <a:r>
              <a:rPr sz="1800" b="1" spc="-150" dirty="0">
                <a:solidFill>
                  <a:srgbClr val="001F5F"/>
                </a:solidFill>
                <a:latin typeface="Arial"/>
                <a:cs typeface="Arial"/>
              </a:rPr>
              <a:t>nesne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ve</a:t>
            </a:r>
            <a:r>
              <a:rPr sz="18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0" dirty="0">
                <a:solidFill>
                  <a:srgbClr val="001F5F"/>
                </a:solidFill>
                <a:latin typeface="Arial"/>
                <a:cs typeface="Arial"/>
              </a:rPr>
              <a:t>olayları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b="1" spc="-155" dirty="0">
                <a:solidFill>
                  <a:srgbClr val="001F5F"/>
                </a:solidFill>
                <a:latin typeface="Arial"/>
                <a:cs typeface="Arial"/>
              </a:rPr>
              <a:t>önce </a:t>
            </a:r>
            <a:r>
              <a:rPr sz="1800" b="1" spc="-95" dirty="0">
                <a:solidFill>
                  <a:srgbClr val="001F5F"/>
                </a:solidFill>
                <a:latin typeface="Arial"/>
                <a:cs typeface="Arial"/>
              </a:rPr>
              <a:t>fark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001F5F"/>
                </a:solidFill>
                <a:latin typeface="Arial"/>
                <a:cs typeface="Arial"/>
              </a:rPr>
              <a:t>eder.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Daha </a:t>
            </a:r>
            <a:r>
              <a:rPr sz="1800" b="1" spc="-155" dirty="0">
                <a:solidFill>
                  <a:srgbClr val="001F5F"/>
                </a:solidFill>
                <a:latin typeface="Arial"/>
                <a:cs typeface="Arial"/>
              </a:rPr>
              <a:t>sonra </a:t>
            </a:r>
            <a:r>
              <a:rPr sz="1800" b="1" spc="-110" dirty="0">
                <a:solidFill>
                  <a:srgbClr val="001F5F"/>
                </a:solidFill>
                <a:latin typeface="Arial"/>
                <a:cs typeface="Arial"/>
              </a:rPr>
              <a:t>bilmeye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çalışır.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b="1" spc="-215" dirty="0">
                <a:solidFill>
                  <a:srgbClr val="001F5F"/>
                </a:solidFill>
                <a:latin typeface="Arial"/>
                <a:cs typeface="Arial"/>
              </a:rPr>
              <a:t>Bu </a:t>
            </a:r>
            <a:r>
              <a:rPr sz="1800" b="1" spc="-140" dirty="0">
                <a:solidFill>
                  <a:srgbClr val="001F5F"/>
                </a:solidFill>
                <a:latin typeface="Arial"/>
                <a:cs typeface="Arial"/>
              </a:rPr>
              <a:t>karşılaşmada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insan, </a:t>
            </a:r>
            <a:r>
              <a:rPr sz="1800" b="1" spc="-95" dirty="0">
                <a:solidFill>
                  <a:srgbClr val="001F5F"/>
                </a:solidFill>
                <a:latin typeface="Arial"/>
                <a:cs typeface="Arial"/>
              </a:rPr>
              <a:t>bilen </a:t>
            </a:r>
            <a:r>
              <a:rPr sz="1800" b="1" spc="-120" dirty="0">
                <a:solidFill>
                  <a:srgbClr val="001F5F"/>
                </a:solidFill>
                <a:latin typeface="Arial"/>
                <a:cs typeface="Arial"/>
              </a:rPr>
              <a:t>yani</a:t>
            </a:r>
            <a:r>
              <a:rPr sz="1800" b="1" spc="-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özne;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50" dirty="0">
                <a:solidFill>
                  <a:srgbClr val="001F5F"/>
                </a:solidFill>
                <a:latin typeface="Arial"/>
                <a:cs typeface="Arial"/>
              </a:rPr>
              <a:t>nesne </a:t>
            </a:r>
            <a:r>
              <a:rPr sz="1800" b="1" spc="-130" dirty="0">
                <a:solidFill>
                  <a:srgbClr val="001F5F"/>
                </a:solidFill>
                <a:latin typeface="Arial"/>
                <a:cs typeface="Arial"/>
              </a:rPr>
              <a:t>ve </a:t>
            </a:r>
            <a:r>
              <a:rPr sz="1800" b="1" spc="-110" dirty="0">
                <a:solidFill>
                  <a:srgbClr val="001F5F"/>
                </a:solidFill>
                <a:latin typeface="Arial"/>
                <a:cs typeface="Arial"/>
              </a:rPr>
              <a:t>durumlar </a:t>
            </a:r>
            <a:r>
              <a:rPr sz="1800" b="1" spc="-150" dirty="0">
                <a:solidFill>
                  <a:srgbClr val="001F5F"/>
                </a:solidFill>
                <a:latin typeface="Arial"/>
                <a:cs typeface="Arial"/>
              </a:rPr>
              <a:t>ise </a:t>
            </a:r>
            <a:r>
              <a:rPr sz="1800" b="1" spc="-100" dirty="0">
                <a:solidFill>
                  <a:srgbClr val="001F5F"/>
                </a:solidFill>
                <a:latin typeface="Arial"/>
                <a:cs typeface="Arial"/>
              </a:rPr>
              <a:t>bilinen </a:t>
            </a:r>
            <a:r>
              <a:rPr sz="1800" b="1" spc="-120" dirty="0">
                <a:solidFill>
                  <a:srgbClr val="001F5F"/>
                </a:solidFill>
                <a:latin typeface="Arial"/>
                <a:cs typeface="Arial"/>
              </a:rPr>
              <a:t>yani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5" dirty="0">
                <a:solidFill>
                  <a:srgbClr val="001F5F"/>
                </a:solidFill>
                <a:latin typeface="Arial"/>
                <a:cs typeface="Arial"/>
              </a:rPr>
              <a:t>objedir.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80" y="4537075"/>
            <a:ext cx="32283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1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DUR </a:t>
            </a:r>
            <a:r>
              <a:rPr sz="1800" b="1" u="heavy" spc="-2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DÜŞÜN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40" dirty="0">
                <a:latin typeface="Arial"/>
                <a:cs typeface="Arial"/>
              </a:rPr>
              <a:t>Bir </a:t>
            </a:r>
            <a:r>
              <a:rPr sz="1800" b="1" spc="-150" dirty="0">
                <a:latin typeface="Arial"/>
                <a:cs typeface="Arial"/>
              </a:rPr>
              <a:t>şeyi </a:t>
            </a:r>
            <a:r>
              <a:rPr sz="1800" b="1" spc="-110" dirty="0">
                <a:latin typeface="Arial"/>
                <a:cs typeface="Arial"/>
              </a:rPr>
              <a:t>“biliyorum”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dediğimiz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25" dirty="0">
                <a:latin typeface="Arial"/>
                <a:cs typeface="Arial"/>
              </a:rPr>
              <a:t>zaman, </a:t>
            </a:r>
            <a:r>
              <a:rPr sz="1800" b="1" spc="-114" dirty="0">
                <a:latin typeface="Arial"/>
                <a:cs typeface="Arial"/>
              </a:rPr>
              <a:t>en </a:t>
            </a:r>
            <a:r>
              <a:rPr sz="1800" b="1" spc="-150" dirty="0">
                <a:latin typeface="Arial"/>
                <a:cs typeface="Arial"/>
              </a:rPr>
              <a:t>az </a:t>
            </a:r>
            <a:r>
              <a:rPr sz="1800" b="1" spc="-85" dirty="0">
                <a:latin typeface="Arial"/>
                <a:cs typeface="Arial"/>
              </a:rPr>
              <a:t>iki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kavram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35" dirty="0">
                <a:latin typeface="Arial"/>
                <a:cs typeface="Arial"/>
              </a:rPr>
              <a:t>arasında </a:t>
            </a:r>
            <a:r>
              <a:rPr sz="1800" b="1" spc="-110" dirty="0">
                <a:latin typeface="Arial"/>
                <a:cs typeface="Arial"/>
              </a:rPr>
              <a:t>ilişki </a:t>
            </a:r>
            <a:r>
              <a:rPr sz="1800" b="1" spc="-135" dirty="0">
                <a:latin typeface="Arial"/>
                <a:cs typeface="Arial"/>
              </a:rPr>
              <a:t>kuruyoruz</a:t>
            </a:r>
            <a:r>
              <a:rPr sz="1800" b="1" spc="-14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demektir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79467" y="1602866"/>
            <a:ext cx="32384" cy="15240"/>
          </a:xfrm>
          <a:custGeom>
            <a:avLst/>
            <a:gdLst/>
            <a:ahLst/>
            <a:cxnLst/>
            <a:rect l="l" t="t" r="r" b="b"/>
            <a:pathLst>
              <a:path w="32385" h="15240">
                <a:moveTo>
                  <a:pt x="32003" y="0"/>
                </a:moveTo>
                <a:lnTo>
                  <a:pt x="0" y="0"/>
                </a:lnTo>
                <a:lnTo>
                  <a:pt x="0" y="15239"/>
                </a:lnTo>
                <a:lnTo>
                  <a:pt x="32003" y="15239"/>
                </a:lnTo>
                <a:lnTo>
                  <a:pt x="32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67276" y="1294892"/>
            <a:ext cx="456501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115">
              <a:lnSpc>
                <a:spcPct val="114999"/>
              </a:lnSpc>
              <a:spcBef>
                <a:spcPts val="100"/>
              </a:spcBef>
            </a:pPr>
            <a:r>
              <a:rPr sz="1800"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1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BİLGİ</a:t>
            </a:r>
            <a:r>
              <a:rPr sz="1800" b="1" spc="-180" dirty="0">
                <a:latin typeface="Arial"/>
                <a:cs typeface="Arial"/>
              </a:rPr>
              <a:t>: </a:t>
            </a:r>
            <a:r>
              <a:rPr sz="1800" spc="-200" dirty="0">
                <a:latin typeface="Arial"/>
                <a:cs typeface="Arial"/>
              </a:rPr>
              <a:t>BİLEN </a:t>
            </a:r>
            <a:r>
              <a:rPr sz="1800" spc="-245" dirty="0">
                <a:latin typeface="Arial"/>
                <a:cs typeface="Arial"/>
              </a:rPr>
              <a:t>ÖZNE </a:t>
            </a:r>
            <a:r>
              <a:rPr sz="1800" spc="-204" dirty="0">
                <a:latin typeface="Arial"/>
                <a:cs typeface="Arial"/>
              </a:rPr>
              <a:t>İLE </a:t>
            </a:r>
            <a:r>
              <a:rPr sz="1800" spc="-170" dirty="0">
                <a:latin typeface="Arial"/>
                <a:cs typeface="Arial"/>
              </a:rPr>
              <a:t>BİLİNEN </a:t>
            </a:r>
            <a:r>
              <a:rPr sz="1800" spc="-265" dirty="0">
                <a:latin typeface="Arial"/>
                <a:cs typeface="Arial"/>
              </a:rPr>
              <a:t>NESNE </a:t>
            </a:r>
            <a:r>
              <a:rPr sz="1800" spc="-200" dirty="0">
                <a:latin typeface="Arial"/>
                <a:cs typeface="Arial"/>
              </a:rPr>
              <a:t>ARASINDA  </a:t>
            </a:r>
            <a:r>
              <a:rPr sz="1800" spc="-210" dirty="0">
                <a:latin typeface="Arial"/>
                <a:cs typeface="Arial"/>
              </a:rPr>
              <a:t>KURULAN </a:t>
            </a:r>
            <a:r>
              <a:rPr sz="1800" spc="-225" dirty="0">
                <a:latin typeface="Arial"/>
                <a:cs typeface="Arial"/>
              </a:rPr>
              <a:t>BAĞ </a:t>
            </a:r>
            <a:r>
              <a:rPr sz="1800" spc="-229" dirty="0">
                <a:latin typeface="Arial"/>
                <a:cs typeface="Arial"/>
              </a:rPr>
              <a:t>SONUCU </a:t>
            </a:r>
            <a:r>
              <a:rPr sz="1800" spc="-275" dirty="0">
                <a:latin typeface="Arial"/>
                <a:cs typeface="Arial"/>
              </a:rPr>
              <a:t>ELDE </a:t>
            </a:r>
            <a:r>
              <a:rPr sz="1800" spc="-215" dirty="0">
                <a:latin typeface="Arial"/>
                <a:cs typeface="Arial"/>
              </a:rPr>
              <a:t>EDİLEN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85" dirty="0">
                <a:latin typeface="Arial"/>
                <a:cs typeface="Arial"/>
              </a:rPr>
              <a:t>ÜRÜNDÜR</a:t>
            </a:r>
            <a:r>
              <a:rPr sz="1100" spc="-18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18609" y="2480182"/>
            <a:ext cx="1130935" cy="830580"/>
            <a:chOff x="4618609" y="2480182"/>
            <a:chExt cx="1130935" cy="830580"/>
          </a:xfrm>
        </p:grpSpPr>
        <p:sp>
          <p:nvSpPr>
            <p:cNvPr id="12" name="object 12"/>
            <p:cNvSpPr/>
            <p:nvPr/>
          </p:nvSpPr>
          <p:spPr>
            <a:xfrm>
              <a:off x="4644009" y="2492895"/>
              <a:ext cx="1080135" cy="792480"/>
            </a:xfrm>
            <a:custGeom>
              <a:avLst/>
              <a:gdLst/>
              <a:ahLst/>
              <a:cxnLst/>
              <a:rect l="l" t="t" r="r" b="b"/>
              <a:pathLst>
                <a:path w="1080135" h="792479">
                  <a:moveTo>
                    <a:pt x="1080122" y="0"/>
                  </a:moveTo>
                  <a:lnTo>
                    <a:pt x="0" y="0"/>
                  </a:lnTo>
                  <a:lnTo>
                    <a:pt x="0" y="792086"/>
                  </a:lnTo>
                  <a:lnTo>
                    <a:pt x="1080122" y="792086"/>
                  </a:lnTo>
                  <a:lnTo>
                    <a:pt x="1080122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44009" y="2486532"/>
              <a:ext cx="1080135" cy="817880"/>
            </a:xfrm>
            <a:custGeom>
              <a:avLst/>
              <a:gdLst/>
              <a:ahLst/>
              <a:cxnLst/>
              <a:rect l="l" t="t" r="r" b="b"/>
              <a:pathLst>
                <a:path w="1080135" h="817879">
                  <a:moveTo>
                    <a:pt x="0" y="0"/>
                  </a:moveTo>
                  <a:lnTo>
                    <a:pt x="0" y="817499"/>
                  </a:lnTo>
                </a:path>
                <a:path w="1080135" h="817879">
                  <a:moveTo>
                    <a:pt x="1080135" y="0"/>
                  </a:moveTo>
                  <a:lnTo>
                    <a:pt x="1080135" y="81749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7659" y="2486532"/>
              <a:ext cx="1092835" cy="12700"/>
            </a:xfrm>
            <a:custGeom>
              <a:avLst/>
              <a:gdLst/>
              <a:ahLst/>
              <a:cxnLst/>
              <a:rect l="l" t="t" r="r" b="b"/>
              <a:pathLst>
                <a:path w="1092835" h="12700">
                  <a:moveTo>
                    <a:pt x="0" y="12700"/>
                  </a:moveTo>
                  <a:lnTo>
                    <a:pt x="1092835" y="12700"/>
                  </a:lnTo>
                  <a:lnTo>
                    <a:pt x="1092835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37659" y="3284981"/>
              <a:ext cx="1092835" cy="0"/>
            </a:xfrm>
            <a:custGeom>
              <a:avLst/>
              <a:gdLst/>
              <a:ahLst/>
              <a:cxnLst/>
              <a:rect l="l" t="t" r="r" b="b"/>
              <a:pathLst>
                <a:path w="1092835">
                  <a:moveTo>
                    <a:pt x="0" y="0"/>
                  </a:moveTo>
                  <a:lnTo>
                    <a:pt x="109283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650359" y="2511297"/>
            <a:ext cx="1067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0">
              <a:lnSpc>
                <a:spcPct val="100000"/>
              </a:lnSpc>
              <a:spcBef>
                <a:spcPts val="100"/>
              </a:spcBef>
            </a:pPr>
            <a:r>
              <a:rPr sz="1800" b="1" spc="-225" dirty="0">
                <a:solidFill>
                  <a:srgbClr val="FFFFFF"/>
                </a:solidFill>
                <a:latin typeface="Arial"/>
                <a:cs typeface="Arial"/>
              </a:rPr>
              <a:t>ÖZNE</a:t>
            </a:r>
            <a:endParaRPr sz="18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(suje)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354951" y="2480182"/>
            <a:ext cx="1130935" cy="830580"/>
            <a:chOff x="7354951" y="2480182"/>
            <a:chExt cx="1130935" cy="830580"/>
          </a:xfrm>
        </p:grpSpPr>
        <p:sp>
          <p:nvSpPr>
            <p:cNvPr id="18" name="object 18"/>
            <p:cNvSpPr/>
            <p:nvPr/>
          </p:nvSpPr>
          <p:spPr>
            <a:xfrm>
              <a:off x="7380351" y="2492895"/>
              <a:ext cx="1080135" cy="792480"/>
            </a:xfrm>
            <a:custGeom>
              <a:avLst/>
              <a:gdLst/>
              <a:ahLst/>
              <a:cxnLst/>
              <a:rect l="l" t="t" r="r" b="b"/>
              <a:pathLst>
                <a:path w="1080134" h="792479">
                  <a:moveTo>
                    <a:pt x="1080122" y="0"/>
                  </a:moveTo>
                  <a:lnTo>
                    <a:pt x="0" y="0"/>
                  </a:lnTo>
                  <a:lnTo>
                    <a:pt x="0" y="792086"/>
                  </a:lnTo>
                  <a:lnTo>
                    <a:pt x="1080122" y="792086"/>
                  </a:lnTo>
                  <a:lnTo>
                    <a:pt x="108012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80351" y="2486532"/>
              <a:ext cx="1080135" cy="817880"/>
            </a:xfrm>
            <a:custGeom>
              <a:avLst/>
              <a:gdLst/>
              <a:ahLst/>
              <a:cxnLst/>
              <a:rect l="l" t="t" r="r" b="b"/>
              <a:pathLst>
                <a:path w="1080134" h="817879">
                  <a:moveTo>
                    <a:pt x="0" y="0"/>
                  </a:moveTo>
                  <a:lnTo>
                    <a:pt x="0" y="817499"/>
                  </a:lnTo>
                </a:path>
                <a:path w="1080134" h="817879">
                  <a:moveTo>
                    <a:pt x="1080134" y="0"/>
                  </a:moveTo>
                  <a:lnTo>
                    <a:pt x="1080134" y="81749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74001" y="2486532"/>
              <a:ext cx="1092835" cy="12700"/>
            </a:xfrm>
            <a:custGeom>
              <a:avLst/>
              <a:gdLst/>
              <a:ahLst/>
              <a:cxnLst/>
              <a:rect l="l" t="t" r="r" b="b"/>
              <a:pathLst>
                <a:path w="1092834" h="12700">
                  <a:moveTo>
                    <a:pt x="0" y="12700"/>
                  </a:moveTo>
                  <a:lnTo>
                    <a:pt x="1092834" y="12700"/>
                  </a:lnTo>
                  <a:lnTo>
                    <a:pt x="1092834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74001" y="3284981"/>
              <a:ext cx="1092835" cy="0"/>
            </a:xfrm>
            <a:custGeom>
              <a:avLst/>
              <a:gdLst/>
              <a:ahLst/>
              <a:cxnLst/>
              <a:rect l="l" t="t" r="r" b="b"/>
              <a:pathLst>
                <a:path w="1092834">
                  <a:moveTo>
                    <a:pt x="0" y="0"/>
                  </a:moveTo>
                  <a:lnTo>
                    <a:pt x="109283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86701" y="2511297"/>
            <a:ext cx="1067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100"/>
              </a:spcBef>
            </a:pPr>
            <a:r>
              <a:rPr sz="1800" b="1" spc="-250" dirty="0">
                <a:solidFill>
                  <a:srgbClr val="FFFFFF"/>
                </a:solidFill>
                <a:latin typeface="Arial"/>
                <a:cs typeface="Arial"/>
              </a:rPr>
              <a:t>NESNE</a:t>
            </a:r>
            <a:endParaRPr sz="18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(obje)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914771" y="2768111"/>
            <a:ext cx="1419225" cy="1838960"/>
            <a:chOff x="5914771" y="2768111"/>
            <a:chExt cx="1419225" cy="1838960"/>
          </a:xfrm>
        </p:grpSpPr>
        <p:sp>
          <p:nvSpPr>
            <p:cNvPr id="24" name="object 24"/>
            <p:cNvSpPr/>
            <p:nvPr/>
          </p:nvSpPr>
          <p:spPr>
            <a:xfrm>
              <a:off x="5940171" y="2768117"/>
              <a:ext cx="1368425" cy="1813560"/>
            </a:xfrm>
            <a:custGeom>
              <a:avLst/>
              <a:gdLst/>
              <a:ahLst/>
              <a:cxnLst/>
              <a:rect l="l" t="t" r="r" b="b"/>
              <a:pathLst>
                <a:path w="1368425" h="1813560">
                  <a:moveTo>
                    <a:pt x="1225423" y="85572"/>
                  </a:moveTo>
                  <a:lnTo>
                    <a:pt x="1192758" y="66522"/>
                  </a:lnTo>
                  <a:lnTo>
                    <a:pt x="1082802" y="2387"/>
                  </a:lnTo>
                  <a:lnTo>
                    <a:pt x="1075677" y="0"/>
                  </a:lnTo>
                  <a:lnTo>
                    <a:pt x="1068400" y="482"/>
                  </a:lnTo>
                  <a:lnTo>
                    <a:pt x="1061808" y="3644"/>
                  </a:lnTo>
                  <a:lnTo>
                    <a:pt x="1056767" y="9245"/>
                  </a:lnTo>
                  <a:lnTo>
                    <a:pt x="1054366" y="16446"/>
                  </a:lnTo>
                  <a:lnTo>
                    <a:pt x="1054862" y="23761"/>
                  </a:lnTo>
                  <a:lnTo>
                    <a:pt x="1058011" y="30365"/>
                  </a:lnTo>
                  <a:lnTo>
                    <a:pt x="1063625" y="35407"/>
                  </a:lnTo>
                  <a:lnTo>
                    <a:pt x="1116952" y="66522"/>
                  </a:lnTo>
                  <a:lnTo>
                    <a:pt x="109474" y="66522"/>
                  </a:lnTo>
                  <a:lnTo>
                    <a:pt x="162814" y="35407"/>
                  </a:lnTo>
                  <a:lnTo>
                    <a:pt x="168414" y="30365"/>
                  </a:lnTo>
                  <a:lnTo>
                    <a:pt x="171577" y="23761"/>
                  </a:lnTo>
                  <a:lnTo>
                    <a:pt x="172059" y="16446"/>
                  </a:lnTo>
                  <a:lnTo>
                    <a:pt x="169672" y="9245"/>
                  </a:lnTo>
                  <a:lnTo>
                    <a:pt x="164617" y="3644"/>
                  </a:lnTo>
                  <a:lnTo>
                    <a:pt x="158013" y="482"/>
                  </a:lnTo>
                  <a:lnTo>
                    <a:pt x="150698" y="0"/>
                  </a:lnTo>
                  <a:lnTo>
                    <a:pt x="143510" y="2387"/>
                  </a:lnTo>
                  <a:lnTo>
                    <a:pt x="1016" y="85572"/>
                  </a:lnTo>
                  <a:lnTo>
                    <a:pt x="143510" y="168757"/>
                  </a:lnTo>
                  <a:lnTo>
                    <a:pt x="150698" y="171157"/>
                  </a:lnTo>
                  <a:lnTo>
                    <a:pt x="158013" y="170675"/>
                  </a:lnTo>
                  <a:lnTo>
                    <a:pt x="164617" y="167513"/>
                  </a:lnTo>
                  <a:lnTo>
                    <a:pt x="169672" y="161899"/>
                  </a:lnTo>
                  <a:lnTo>
                    <a:pt x="172059" y="154711"/>
                  </a:lnTo>
                  <a:lnTo>
                    <a:pt x="171577" y="147396"/>
                  </a:lnTo>
                  <a:lnTo>
                    <a:pt x="168414" y="140792"/>
                  </a:lnTo>
                  <a:lnTo>
                    <a:pt x="162814" y="135737"/>
                  </a:lnTo>
                  <a:lnTo>
                    <a:pt x="109474" y="104622"/>
                  </a:lnTo>
                  <a:lnTo>
                    <a:pt x="1116952" y="104622"/>
                  </a:lnTo>
                  <a:lnTo>
                    <a:pt x="1063625" y="135737"/>
                  </a:lnTo>
                  <a:lnTo>
                    <a:pt x="1058011" y="140792"/>
                  </a:lnTo>
                  <a:lnTo>
                    <a:pt x="1054862" y="147396"/>
                  </a:lnTo>
                  <a:lnTo>
                    <a:pt x="1054366" y="154711"/>
                  </a:lnTo>
                  <a:lnTo>
                    <a:pt x="1056767" y="161899"/>
                  </a:lnTo>
                  <a:lnTo>
                    <a:pt x="1061808" y="167513"/>
                  </a:lnTo>
                  <a:lnTo>
                    <a:pt x="1068400" y="170675"/>
                  </a:lnTo>
                  <a:lnTo>
                    <a:pt x="1075677" y="171157"/>
                  </a:lnTo>
                  <a:lnTo>
                    <a:pt x="1082802" y="168757"/>
                  </a:lnTo>
                  <a:lnTo>
                    <a:pt x="1192758" y="104622"/>
                  </a:lnTo>
                  <a:lnTo>
                    <a:pt x="1225423" y="85572"/>
                  </a:lnTo>
                  <a:close/>
                </a:path>
                <a:path w="1368425" h="1813560">
                  <a:moveTo>
                    <a:pt x="1368171" y="1164958"/>
                  </a:moveTo>
                  <a:lnTo>
                    <a:pt x="0" y="1164958"/>
                  </a:lnTo>
                  <a:lnTo>
                    <a:pt x="0" y="1813026"/>
                  </a:lnTo>
                  <a:lnTo>
                    <a:pt x="1368171" y="1813026"/>
                  </a:lnTo>
                  <a:lnTo>
                    <a:pt x="1368171" y="1164958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40171" y="3926713"/>
              <a:ext cx="1368425" cy="673735"/>
            </a:xfrm>
            <a:custGeom>
              <a:avLst/>
              <a:gdLst/>
              <a:ahLst/>
              <a:cxnLst/>
              <a:rect l="l" t="t" r="r" b="b"/>
              <a:pathLst>
                <a:path w="1368425" h="673735">
                  <a:moveTo>
                    <a:pt x="0" y="0"/>
                  </a:moveTo>
                  <a:lnTo>
                    <a:pt x="0" y="673481"/>
                  </a:lnTo>
                </a:path>
                <a:path w="1368425" h="673735">
                  <a:moveTo>
                    <a:pt x="1368171" y="0"/>
                  </a:moveTo>
                  <a:lnTo>
                    <a:pt x="1368171" y="67348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33821" y="3926713"/>
              <a:ext cx="1381125" cy="12700"/>
            </a:xfrm>
            <a:custGeom>
              <a:avLst/>
              <a:gdLst/>
              <a:ahLst/>
              <a:cxnLst/>
              <a:rect l="l" t="t" r="r" b="b"/>
              <a:pathLst>
                <a:path w="1381125" h="12700">
                  <a:moveTo>
                    <a:pt x="0" y="12700"/>
                  </a:moveTo>
                  <a:lnTo>
                    <a:pt x="1380871" y="12700"/>
                  </a:lnTo>
                  <a:lnTo>
                    <a:pt x="138087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33821" y="4581144"/>
              <a:ext cx="1381125" cy="0"/>
            </a:xfrm>
            <a:custGeom>
              <a:avLst/>
              <a:gdLst/>
              <a:ahLst/>
              <a:cxnLst/>
              <a:rect l="l" t="t" r="r" b="b"/>
              <a:pathLst>
                <a:path w="1381125">
                  <a:moveTo>
                    <a:pt x="0" y="0"/>
                  </a:moveTo>
                  <a:lnTo>
                    <a:pt x="138087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946521" y="3951173"/>
            <a:ext cx="1355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solidFill>
                  <a:srgbClr val="FFFFFF"/>
                </a:solidFill>
                <a:latin typeface="Arial"/>
                <a:cs typeface="Arial"/>
              </a:rPr>
              <a:t>BİLGİ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763267" y="2998470"/>
            <a:ext cx="4874895" cy="2280920"/>
            <a:chOff x="1763267" y="2998470"/>
            <a:chExt cx="4874895" cy="2280920"/>
          </a:xfrm>
        </p:grpSpPr>
        <p:sp>
          <p:nvSpPr>
            <p:cNvPr id="30" name="object 30"/>
            <p:cNvSpPr/>
            <p:nvPr/>
          </p:nvSpPr>
          <p:spPr>
            <a:xfrm>
              <a:off x="6466859" y="2998470"/>
              <a:ext cx="171450" cy="792480"/>
            </a:xfrm>
            <a:custGeom>
              <a:avLst/>
              <a:gdLst/>
              <a:ahLst/>
              <a:cxnLst/>
              <a:rect l="l" t="t" r="r" b="b"/>
              <a:pathLst>
                <a:path w="171450" h="792479">
                  <a:moveTo>
                    <a:pt x="16446" y="621176"/>
                  </a:moveTo>
                  <a:lnTo>
                    <a:pt x="9251" y="623569"/>
                  </a:lnTo>
                  <a:lnTo>
                    <a:pt x="3643" y="628620"/>
                  </a:lnTo>
                  <a:lnTo>
                    <a:pt x="488" y="635206"/>
                  </a:lnTo>
                  <a:lnTo>
                    <a:pt x="0" y="642483"/>
                  </a:lnTo>
                  <a:lnTo>
                    <a:pt x="2393" y="649604"/>
                  </a:lnTo>
                  <a:lnTo>
                    <a:pt x="85578" y="792225"/>
                  </a:lnTo>
                  <a:lnTo>
                    <a:pt x="107652" y="754379"/>
                  </a:lnTo>
                  <a:lnTo>
                    <a:pt x="66528" y="754379"/>
                  </a:lnTo>
                  <a:lnTo>
                    <a:pt x="66528" y="683768"/>
                  </a:lnTo>
                  <a:lnTo>
                    <a:pt x="35413" y="630427"/>
                  </a:lnTo>
                  <a:lnTo>
                    <a:pt x="30360" y="624820"/>
                  </a:lnTo>
                  <a:lnTo>
                    <a:pt x="23760" y="621664"/>
                  </a:lnTo>
                  <a:lnTo>
                    <a:pt x="16446" y="621176"/>
                  </a:lnTo>
                  <a:close/>
                </a:path>
                <a:path w="171450" h="792479">
                  <a:moveTo>
                    <a:pt x="66528" y="683768"/>
                  </a:moveTo>
                  <a:lnTo>
                    <a:pt x="66528" y="754379"/>
                  </a:lnTo>
                  <a:lnTo>
                    <a:pt x="104628" y="754379"/>
                  </a:lnTo>
                  <a:lnTo>
                    <a:pt x="104628" y="744727"/>
                  </a:lnTo>
                  <a:lnTo>
                    <a:pt x="69068" y="744727"/>
                  </a:lnTo>
                  <a:lnTo>
                    <a:pt x="85578" y="716425"/>
                  </a:lnTo>
                  <a:lnTo>
                    <a:pt x="66528" y="683768"/>
                  </a:lnTo>
                  <a:close/>
                </a:path>
                <a:path w="171450" h="792479">
                  <a:moveTo>
                    <a:pt x="154709" y="621176"/>
                  </a:moveTo>
                  <a:lnTo>
                    <a:pt x="147395" y="621664"/>
                  </a:lnTo>
                  <a:lnTo>
                    <a:pt x="140795" y="624820"/>
                  </a:lnTo>
                  <a:lnTo>
                    <a:pt x="135743" y="630427"/>
                  </a:lnTo>
                  <a:lnTo>
                    <a:pt x="104628" y="683768"/>
                  </a:lnTo>
                  <a:lnTo>
                    <a:pt x="104628" y="754379"/>
                  </a:lnTo>
                  <a:lnTo>
                    <a:pt x="107652" y="754379"/>
                  </a:lnTo>
                  <a:lnTo>
                    <a:pt x="168763" y="649604"/>
                  </a:lnTo>
                  <a:lnTo>
                    <a:pt x="171156" y="642483"/>
                  </a:lnTo>
                  <a:lnTo>
                    <a:pt x="170668" y="635206"/>
                  </a:lnTo>
                  <a:lnTo>
                    <a:pt x="167512" y="628620"/>
                  </a:lnTo>
                  <a:lnTo>
                    <a:pt x="161905" y="623569"/>
                  </a:lnTo>
                  <a:lnTo>
                    <a:pt x="154709" y="621176"/>
                  </a:lnTo>
                  <a:close/>
                </a:path>
                <a:path w="171450" h="792479">
                  <a:moveTo>
                    <a:pt x="85578" y="716425"/>
                  </a:moveTo>
                  <a:lnTo>
                    <a:pt x="69068" y="744727"/>
                  </a:lnTo>
                  <a:lnTo>
                    <a:pt x="102088" y="744727"/>
                  </a:lnTo>
                  <a:lnTo>
                    <a:pt x="85578" y="716425"/>
                  </a:lnTo>
                  <a:close/>
                </a:path>
                <a:path w="171450" h="792479">
                  <a:moveTo>
                    <a:pt x="104628" y="683768"/>
                  </a:moveTo>
                  <a:lnTo>
                    <a:pt x="85578" y="716425"/>
                  </a:lnTo>
                  <a:lnTo>
                    <a:pt x="102088" y="744727"/>
                  </a:lnTo>
                  <a:lnTo>
                    <a:pt x="104628" y="744727"/>
                  </a:lnTo>
                  <a:lnTo>
                    <a:pt x="104628" y="683768"/>
                  </a:lnTo>
                  <a:close/>
                </a:path>
                <a:path w="171450" h="792479">
                  <a:moveTo>
                    <a:pt x="104628" y="0"/>
                  </a:moveTo>
                  <a:lnTo>
                    <a:pt x="66528" y="0"/>
                  </a:lnTo>
                  <a:lnTo>
                    <a:pt x="66528" y="683768"/>
                  </a:lnTo>
                  <a:lnTo>
                    <a:pt x="85578" y="716425"/>
                  </a:lnTo>
                  <a:lnTo>
                    <a:pt x="104628" y="683768"/>
                  </a:lnTo>
                  <a:lnTo>
                    <a:pt x="104628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63267" y="4293108"/>
              <a:ext cx="1130808" cy="9860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8285" cy="6851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4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3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000" b="1" spc="-229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2000" b="1" spc="-215" dirty="0">
                          <a:latin typeface="Arial"/>
                          <a:cs typeface="Arial"/>
                        </a:rPr>
                        <a:t>BİLGİ </a:t>
                      </a:r>
                      <a:r>
                        <a:rPr sz="2000" b="1" spc="-245" dirty="0">
                          <a:latin typeface="Arial"/>
                          <a:cs typeface="Arial"/>
                        </a:rPr>
                        <a:t>OLANAKLI</a:t>
                      </a:r>
                      <a:r>
                        <a:rPr sz="2000" b="1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MIDIR?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4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90" dirty="0">
                          <a:latin typeface="Arial"/>
                          <a:cs typeface="Arial"/>
                        </a:rPr>
                        <a:t>SEPTİSİZM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(MÜMKÜN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DEĞİLDİR)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45" dirty="0">
                          <a:latin typeface="Arial"/>
                          <a:cs typeface="Arial"/>
                        </a:rPr>
                        <a:t>DOGMATİZM 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MÜMKÜNDÜR)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0268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bilginin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mümkün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olmadığını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savunan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görüşe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septisizm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denir.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5405" marR="463550">
                        <a:lnSpc>
                          <a:spcPct val="114999"/>
                        </a:lnSpc>
                      </a:pP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Septik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filozoflar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arasında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Pyrhon,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Timon, 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Gorgias,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Protogoras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gibi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sayılabilir.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5405" marR="616585">
                        <a:lnSpc>
                          <a:spcPct val="114999"/>
                        </a:lnSpc>
                      </a:pP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görüşe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herkes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için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geçerli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kesin 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bilgilere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ulaşmak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mümkün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değildir.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görecelidir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özneldir.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5405" marR="306070">
                        <a:lnSpc>
                          <a:spcPct val="114999"/>
                        </a:lnSpc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Protogoras,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‘’İnsan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her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şeyin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ölçüsüdür. 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‘’ 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diyerek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bilginin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değişebilen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yapısına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vurgu 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yapmıştır.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5405" marR="1268730">
                        <a:lnSpc>
                          <a:spcPct val="114999"/>
                        </a:lnSpc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Gorgias’ın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ise </a:t>
                      </a: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şu </a:t>
                      </a: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sözü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önemlidir:  ‘’Hiçbir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şey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değildir.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olsa </a:t>
                      </a:r>
                      <a:r>
                        <a:rPr sz="18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bile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bilinemez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Bilinse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başkasına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aktarılamaz.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‘’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Dogmatik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filozoflar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bilgiye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ulaşmanın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mümkün olduğunu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savunur.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 marR="200025">
                        <a:lnSpc>
                          <a:spcPts val="2490"/>
                        </a:lnSpc>
                        <a:spcBef>
                          <a:spcPts val="130"/>
                        </a:spcBef>
                      </a:pPr>
                      <a:r>
                        <a:rPr sz="1800" spc="-120" dirty="0">
                          <a:latin typeface="Arial"/>
                          <a:cs typeface="Arial"/>
                        </a:rPr>
                        <a:t>Rasyonalizm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emprizm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görüşleri doğru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bilginin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var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olduğunu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temel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felsefi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akımlardır.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bilgiye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ulaşılabileceğini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görüşler: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9215" marR="2453005">
                        <a:lnSpc>
                          <a:spcPct val="114999"/>
                        </a:lnSpc>
                      </a:pPr>
                      <a:r>
                        <a:rPr sz="1800" spc="-210" dirty="0">
                          <a:latin typeface="Arial"/>
                          <a:cs typeface="Arial"/>
                        </a:rPr>
                        <a:t>RASYONALİZM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(Akılcılık)  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EMPİRİZM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(Deneycilik)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 marR="2094864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175" dirty="0">
                          <a:latin typeface="Arial"/>
                          <a:cs typeface="Arial"/>
                        </a:rPr>
                        <a:t>KRİTİSİZM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(Eleştiri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Felsefesi)  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ENTÜİSYONİZM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(Sezgicilik)  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POZİTİVİZM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(Olguculuk)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 marR="1041400">
                        <a:lnSpc>
                          <a:spcPct val="114999"/>
                        </a:lnSpc>
                      </a:pPr>
                      <a:r>
                        <a:rPr sz="1800" spc="-165" dirty="0">
                          <a:latin typeface="Arial"/>
                          <a:cs typeface="Arial"/>
                        </a:rPr>
                        <a:t>ANALİTİK </a:t>
                      </a:r>
                      <a:r>
                        <a:rPr sz="1800" spc="-310" dirty="0">
                          <a:latin typeface="Arial"/>
                          <a:cs typeface="Arial"/>
                        </a:rPr>
                        <a:t>FELSEFE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(Çözümleyici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Felsefe)  </a:t>
                      </a:r>
                      <a:r>
                        <a:rPr sz="1800" spc="-185" dirty="0">
                          <a:latin typeface="Arial"/>
                          <a:cs typeface="Arial"/>
                        </a:rPr>
                        <a:t>PRAGMATİZM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(Faydacılık)  </a:t>
                      </a:r>
                      <a:r>
                        <a:rPr sz="1800" spc="-210" dirty="0">
                          <a:latin typeface="Arial"/>
                          <a:cs typeface="Arial"/>
                        </a:rPr>
                        <a:t>FENOMENOLOJİ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(Görüngübilim)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6380" cy="6854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4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8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202">
                <a:tc gridSpan="3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</a:pPr>
                      <a:r>
                        <a:rPr sz="2000" b="1" spc="-22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 </a:t>
                      </a:r>
                      <a:r>
                        <a:rPr sz="20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BİLGİNİN </a:t>
                      </a: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SINIRI </a:t>
                      </a:r>
                      <a:r>
                        <a:rPr sz="2000" b="1" spc="-2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ÖLÇÜTÜ</a:t>
                      </a:r>
                      <a:r>
                        <a:rPr sz="2000" b="1" spc="-4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SORUNU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511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EMPİRİZM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(DENEYCİLİK)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7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210" dirty="0">
                          <a:latin typeface="Arial"/>
                          <a:cs typeface="Arial"/>
                        </a:rPr>
                        <a:t>RASYONALİZM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(AKILCILIK)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60" dirty="0">
                          <a:latin typeface="Arial"/>
                          <a:cs typeface="Arial"/>
                        </a:rPr>
                        <a:t>KRİTİSİZM 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( </a:t>
                      </a:r>
                      <a:r>
                        <a:rPr sz="1800" b="1" spc="-245" dirty="0">
                          <a:latin typeface="Arial"/>
                          <a:cs typeface="Arial"/>
                        </a:rPr>
                        <a:t>ELEŞTİRİ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65" dirty="0">
                          <a:latin typeface="Arial"/>
                          <a:cs typeface="Arial"/>
                        </a:rPr>
                        <a:t>FELSEFESİ</a:t>
                      </a:r>
                      <a:r>
                        <a:rPr sz="1000" b="1" spc="-265" dirty="0">
                          <a:latin typeface="Arial"/>
                          <a:cs typeface="Arial"/>
                        </a:rPr>
                        <a:t>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1109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2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J.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Locke’a</a:t>
                      </a:r>
                      <a:r>
                        <a:rPr sz="1800" b="1" spc="-2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“Zihin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dünyaya 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boş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levha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85" dirty="0">
                          <a:solidFill>
                            <a:srgbClr val="E36C09"/>
                          </a:solidFill>
                          <a:latin typeface="Arial"/>
                          <a:cs typeface="Arial"/>
                        </a:rPr>
                        <a:t>(tabula </a:t>
                      </a:r>
                      <a:r>
                        <a:rPr sz="1800" b="1" spc="-135" dirty="0">
                          <a:solidFill>
                            <a:srgbClr val="E36C09"/>
                          </a:solidFill>
                          <a:latin typeface="Arial"/>
                          <a:cs typeface="Arial"/>
                        </a:rPr>
                        <a:t>rasa)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olarak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gelir.”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anlamda</a:t>
                      </a:r>
                      <a:r>
                        <a:rPr sz="1800" b="1" spc="-2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zihnimizde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doğuştan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gelen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yoktur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ancak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deneyimlerin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80645">
                        <a:lnSpc>
                          <a:spcPct val="114999"/>
                        </a:lnSpc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oluşturduğu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düşünceler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vardır.  </a:t>
                      </a:r>
                      <a:r>
                        <a:rPr sz="1800" b="1" spc="-120" dirty="0">
                          <a:solidFill>
                            <a:srgbClr val="E36C09"/>
                          </a:solidFill>
                          <a:latin typeface="Arial"/>
                          <a:cs typeface="Arial"/>
                        </a:rPr>
                        <a:t>Deneyimler,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duyumlarla 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gerçekleşir.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Duyu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verileri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sonucunda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285115">
                        <a:lnSpc>
                          <a:spcPct val="114999"/>
                        </a:lnSpc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oluşan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ilk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izlenimler,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anlama 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yetimiz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sayesinde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bilgiyi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oluşturur.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7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ancak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akıl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yoluyla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elde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edilebilir.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261620">
                        <a:lnSpc>
                          <a:spcPct val="114999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görüşe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 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ancak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değişmez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varlığın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bilgisidir.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14680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Böyle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nesne</a:t>
                      </a:r>
                      <a:r>
                        <a:rPr sz="18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deneyim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yoluyla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bilinemez.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2865">
                        <a:lnSpc>
                          <a:spcPct val="114999"/>
                        </a:lnSpc>
                      </a:pPr>
                      <a:r>
                        <a:rPr sz="1800" spc="-130" dirty="0">
                          <a:latin typeface="Arial"/>
                          <a:cs typeface="Arial"/>
                        </a:rPr>
                        <a:t>Değişmez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sabit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varlığın 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bilgisini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yalnız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bilebilir.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20" dirty="0">
                          <a:latin typeface="Arial"/>
                          <a:cs typeface="Arial"/>
                        </a:rPr>
                        <a:t>Çünkü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deneyden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967105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114" dirty="0">
                          <a:latin typeface="Arial"/>
                          <a:cs typeface="Arial"/>
                        </a:rPr>
                        <a:t>bağımsız,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doğuştan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getirdiğimiz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bilgilerin 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kaynağıdır.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14" dirty="0">
                          <a:latin typeface="Arial"/>
                          <a:cs typeface="Arial"/>
                        </a:rPr>
                        <a:t>Sokrates’e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kimse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kimseye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şey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öğretemez.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Ona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göre insan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bilgiye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doğuştan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sahiptir.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Alman Filozof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Kant’a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75565">
                        <a:lnSpc>
                          <a:spcPct val="114999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bilginin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kaynağı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hem 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hem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akıldır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Tek 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başına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bilginin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kaynağı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olamaz.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Duyumlarla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başlayıp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deneyle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73660">
                        <a:lnSpc>
                          <a:spcPct val="114999"/>
                        </a:lnSpc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elde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edilen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veriler,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tarafından işlenmelidir.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Deneyle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gelen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malzeme,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aklın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kavram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kategorileriyle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işlenerek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bilgiyi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oluşturur.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Kant’a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deneyimle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aklın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sentezinin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sonucudur.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Deneyimle gelen 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veriler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olmasaydı,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nesneleri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fark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edemezdik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ama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öte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yandan,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olmasaydı,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bilgiyi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oluşturamazdık.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6603"/>
          <a:ext cx="9109075" cy="68418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459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229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BİLGİNİN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SINIRI </a:t>
                      </a:r>
                      <a:r>
                        <a:rPr sz="2000" b="1" spc="-26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250" dirty="0">
                          <a:latin typeface="Arial"/>
                          <a:cs typeface="Arial"/>
                        </a:rPr>
                        <a:t>ÖLÇÜTÜ</a:t>
                      </a:r>
                      <a:r>
                        <a:rPr sz="2000" b="1" spc="-4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20" dirty="0">
                          <a:latin typeface="Arial"/>
                          <a:cs typeface="Arial"/>
                        </a:rPr>
                        <a:t>SORUNU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172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ENTÜİSYONİZM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b="1" spc="-2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(SEZGİCİLİK)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6128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30" dirty="0">
                          <a:latin typeface="Arial"/>
                          <a:cs typeface="Arial"/>
                        </a:rPr>
                        <a:t>POZİTİVİZM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215" dirty="0">
                          <a:latin typeface="Arial"/>
                          <a:cs typeface="Arial"/>
                        </a:rPr>
                        <a:t>(OLGUCULUK)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85" dirty="0">
                          <a:latin typeface="Arial"/>
                          <a:cs typeface="Arial"/>
                        </a:rPr>
                        <a:t>ANALİTİK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25" dirty="0">
                          <a:latin typeface="Arial"/>
                          <a:cs typeface="Arial"/>
                        </a:rPr>
                        <a:t>ELSEFE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90" dirty="0">
                          <a:latin typeface="Arial"/>
                          <a:cs typeface="Arial"/>
                        </a:rPr>
                        <a:t>(ÇÖZÜMLEYİCİ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85" dirty="0">
                          <a:latin typeface="Arial"/>
                          <a:cs typeface="Arial"/>
                        </a:rPr>
                        <a:t>FELSEFE)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0238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Henri </a:t>
                      </a: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Bergson’a</a:t>
                      </a:r>
                      <a:r>
                        <a:rPr sz="1800" b="1" spc="-2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bilgilerimizin</a:t>
                      </a: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kaynağı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SEZGİlerimizdir.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177800">
                        <a:lnSpc>
                          <a:spcPct val="114999"/>
                        </a:lnSpc>
                      </a:pPr>
                      <a:r>
                        <a:rPr sz="18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Akış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oluş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hâlindeki hayatı 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ise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yalnızca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bilebilir.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akıldan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daha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440055">
                        <a:lnSpc>
                          <a:spcPct val="114999"/>
                        </a:lnSpc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üstün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bilme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yetisidir.  </a:t>
                      </a:r>
                      <a:r>
                        <a:rPr sz="1800" b="1" spc="-1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aklın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kavrayamadığı 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şeyleri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doğrudan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375920">
                        <a:lnSpc>
                          <a:spcPct val="114999"/>
                        </a:lnSpc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aracısız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şekilde</a:t>
                      </a: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bilmeyi 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sağlayan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yetidir.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Akıl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ise 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zaman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mekânla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sınırlı 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bilme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yetisidir.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 marR="622300">
                        <a:lnSpc>
                          <a:spcPct val="114999"/>
                        </a:lnSpc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Gazali’ye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 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bilginin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kaynağı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insanın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sezgisidir. </a:t>
                      </a:r>
                      <a:r>
                        <a:rPr sz="1800" b="1" spc="-1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Sezgi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akıldan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daha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üstün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özelliktir</a:t>
                      </a:r>
                      <a:r>
                        <a:rPr sz="10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4F6128"/>
                    </a:solidFill>
                  </a:tcPr>
                </a:tc>
                <a:tc>
                  <a:txBody>
                    <a:bodyPr/>
                    <a:lstStyle/>
                    <a:p>
                      <a:pPr marL="64769" algn="just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Auguste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Comte’a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göre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226060" algn="just">
                        <a:lnSpc>
                          <a:spcPct val="114999"/>
                        </a:lnSpc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gerçeklik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olgulardan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ibarettir.  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OLGU,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gözlenebilen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somut 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verilere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dayandırılabilen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595630">
                        <a:lnSpc>
                          <a:spcPct val="114999"/>
                        </a:lnSpc>
                      </a:pPr>
                      <a:r>
                        <a:rPr sz="1800" spc="-30" dirty="0">
                          <a:latin typeface="Arial"/>
                          <a:cs typeface="Arial"/>
                        </a:rPr>
                        <a:t>türden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değişimlerin</a:t>
                      </a:r>
                      <a:r>
                        <a:rPr sz="180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ortak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adıdır.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12140">
                        <a:lnSpc>
                          <a:spcPct val="114999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çerçevede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bilgi,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olguların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bilgisidir.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292735">
                        <a:lnSpc>
                          <a:spcPct val="114999"/>
                        </a:lnSpc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Comte,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dünyası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içinde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bulunmayan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varlıkları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140335">
                        <a:lnSpc>
                          <a:spcPct val="114999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araştırmayı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gereksiz 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sayar. 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konusuna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giren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olay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olgularla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felsefe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yapılmalıdır.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nedenle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metafizik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türden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açıklamaları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değersiz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bulur.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görüşe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göre,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doğrulanabilir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28015">
                        <a:lnSpc>
                          <a:spcPct val="114999"/>
                        </a:lnSpc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önermeler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anlamlıdır.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bilgi,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doğruluğu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test 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edilebilen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bilgidir.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589915">
                        <a:lnSpc>
                          <a:spcPct val="114999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Doğruluğu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test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edilemeyen 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türden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metafizik</a:t>
                      </a:r>
                      <a:r>
                        <a:rPr sz="18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görüşler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ileri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sürülmemelidir.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5405">
                        <a:lnSpc>
                          <a:spcPct val="114999"/>
                        </a:lnSpc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Felsefenin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görevi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dilin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yapısını</a:t>
                      </a:r>
                      <a:r>
                        <a:rPr sz="180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mantığını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analiz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etmek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olmalıdır.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154305">
                        <a:lnSpc>
                          <a:spcPct val="114999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doğrultuda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felsefe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dildeki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kavramları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çözümlemelidir.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Eğer 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dilin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mantığını anlayabilirsek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bilgiye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ulaşabiliriz.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Witgenstein’a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göre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dil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ile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 marR="625475">
                        <a:lnSpc>
                          <a:spcPct val="114999"/>
                        </a:lnSpc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gerçek aynı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yapıya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sahiptir. 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Dilin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yapısının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analizi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aynı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20" dirty="0">
                          <a:latin typeface="Arial"/>
                          <a:cs typeface="Arial"/>
                        </a:rPr>
                        <a:t>zamanda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gerçekliğin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analizidir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859"/>
            <a:ext cx="9144635" cy="6835140"/>
            <a:chOff x="0" y="22859"/>
            <a:chExt cx="9144635" cy="6835140"/>
          </a:xfrm>
        </p:grpSpPr>
        <p:sp>
          <p:nvSpPr>
            <p:cNvPr id="3" name="object 3"/>
            <p:cNvSpPr/>
            <p:nvPr/>
          </p:nvSpPr>
          <p:spPr>
            <a:xfrm>
              <a:off x="4297045" y="633857"/>
              <a:ext cx="4739640" cy="527685"/>
            </a:xfrm>
            <a:custGeom>
              <a:avLst/>
              <a:gdLst/>
              <a:ahLst/>
              <a:cxnLst/>
              <a:rect l="l" t="t" r="r" b="b"/>
              <a:pathLst>
                <a:path w="4739640" h="527685">
                  <a:moveTo>
                    <a:pt x="0" y="527176"/>
                  </a:moveTo>
                  <a:lnTo>
                    <a:pt x="4739512" y="527176"/>
                  </a:lnTo>
                  <a:lnTo>
                    <a:pt x="4739512" y="0"/>
                  </a:lnTo>
                  <a:lnTo>
                    <a:pt x="0" y="0"/>
                  </a:lnTo>
                  <a:lnTo>
                    <a:pt x="0" y="527176"/>
                  </a:lnTo>
                  <a:close/>
                </a:path>
              </a:pathLst>
            </a:custGeom>
            <a:solidFill>
              <a:srgbClr val="C4BC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036557" y="633857"/>
              <a:ext cx="107950" cy="527685"/>
            </a:xfrm>
            <a:custGeom>
              <a:avLst/>
              <a:gdLst/>
              <a:ahLst/>
              <a:cxnLst/>
              <a:rect l="l" t="t" r="r" b="b"/>
              <a:pathLst>
                <a:path w="107950" h="527685">
                  <a:moveTo>
                    <a:pt x="0" y="527176"/>
                  </a:moveTo>
                  <a:lnTo>
                    <a:pt x="107505" y="527176"/>
                  </a:lnTo>
                  <a:lnTo>
                    <a:pt x="107505" y="0"/>
                  </a:lnTo>
                  <a:lnTo>
                    <a:pt x="0" y="0"/>
                  </a:lnTo>
                  <a:lnTo>
                    <a:pt x="0" y="527176"/>
                  </a:lnTo>
                  <a:close/>
                </a:path>
              </a:pathLst>
            </a:custGeom>
            <a:solidFill>
              <a:srgbClr val="D0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97045" y="1161081"/>
              <a:ext cx="4739640" cy="5697220"/>
            </a:xfrm>
            <a:custGeom>
              <a:avLst/>
              <a:gdLst/>
              <a:ahLst/>
              <a:cxnLst/>
              <a:rect l="l" t="t" r="r" b="b"/>
              <a:pathLst>
                <a:path w="4739640" h="5697220">
                  <a:moveTo>
                    <a:pt x="4739512" y="0"/>
                  </a:moveTo>
                  <a:lnTo>
                    <a:pt x="0" y="0"/>
                  </a:lnTo>
                  <a:lnTo>
                    <a:pt x="0" y="5696915"/>
                  </a:lnTo>
                  <a:lnTo>
                    <a:pt x="4739512" y="5696915"/>
                  </a:lnTo>
                  <a:lnTo>
                    <a:pt x="4739512" y="0"/>
                  </a:lnTo>
                  <a:close/>
                </a:path>
              </a:pathLst>
            </a:custGeom>
            <a:solidFill>
              <a:srgbClr val="DD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6557" y="1161081"/>
              <a:ext cx="107950" cy="5697220"/>
            </a:xfrm>
            <a:custGeom>
              <a:avLst/>
              <a:gdLst/>
              <a:ahLst/>
              <a:cxnLst/>
              <a:rect l="l" t="t" r="r" b="b"/>
              <a:pathLst>
                <a:path w="107950" h="5697220">
                  <a:moveTo>
                    <a:pt x="107441" y="0"/>
                  </a:moveTo>
                  <a:lnTo>
                    <a:pt x="0" y="0"/>
                  </a:lnTo>
                  <a:lnTo>
                    <a:pt x="0" y="5696915"/>
                  </a:lnTo>
                  <a:lnTo>
                    <a:pt x="107441" y="5696915"/>
                  </a:lnTo>
                  <a:lnTo>
                    <a:pt x="107441" y="0"/>
                  </a:lnTo>
                  <a:close/>
                </a:path>
              </a:pathLst>
            </a:custGeom>
            <a:solidFill>
              <a:srgbClr val="E9E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2859"/>
              <a:ext cx="9144000" cy="6835140"/>
            </a:xfrm>
            <a:custGeom>
              <a:avLst/>
              <a:gdLst/>
              <a:ahLst/>
              <a:cxnLst/>
              <a:rect l="l" t="t" r="r" b="b"/>
              <a:pathLst>
                <a:path w="9144000" h="6835140">
                  <a:moveTo>
                    <a:pt x="9143987" y="0"/>
                  </a:moveTo>
                  <a:lnTo>
                    <a:pt x="9137650" y="0"/>
                  </a:lnTo>
                  <a:lnTo>
                    <a:pt x="9137650" y="572897"/>
                  </a:lnTo>
                  <a:lnTo>
                    <a:pt x="9137650" y="610997"/>
                  </a:lnTo>
                  <a:lnTo>
                    <a:pt x="9137650" y="1131824"/>
                  </a:lnTo>
                  <a:lnTo>
                    <a:pt x="9042908" y="1131824"/>
                  </a:lnTo>
                  <a:lnTo>
                    <a:pt x="9042908" y="610997"/>
                  </a:lnTo>
                  <a:lnTo>
                    <a:pt x="9137650" y="610997"/>
                  </a:lnTo>
                  <a:lnTo>
                    <a:pt x="9137650" y="572897"/>
                  </a:lnTo>
                  <a:lnTo>
                    <a:pt x="9042908" y="572897"/>
                  </a:lnTo>
                  <a:lnTo>
                    <a:pt x="9030208" y="572897"/>
                  </a:lnTo>
                  <a:lnTo>
                    <a:pt x="9030208" y="610997"/>
                  </a:lnTo>
                  <a:lnTo>
                    <a:pt x="9030208" y="1131824"/>
                  </a:lnTo>
                  <a:lnTo>
                    <a:pt x="4303395" y="1131824"/>
                  </a:lnTo>
                  <a:lnTo>
                    <a:pt x="4303395" y="610997"/>
                  </a:lnTo>
                  <a:lnTo>
                    <a:pt x="9030208" y="610997"/>
                  </a:lnTo>
                  <a:lnTo>
                    <a:pt x="9030208" y="572897"/>
                  </a:lnTo>
                  <a:lnTo>
                    <a:pt x="4303395" y="572897"/>
                  </a:lnTo>
                  <a:lnTo>
                    <a:pt x="4290695" y="572897"/>
                  </a:lnTo>
                  <a:lnTo>
                    <a:pt x="0" y="572897"/>
                  </a:lnTo>
                  <a:lnTo>
                    <a:pt x="0" y="610997"/>
                  </a:lnTo>
                  <a:lnTo>
                    <a:pt x="4290695" y="610997"/>
                  </a:lnTo>
                  <a:lnTo>
                    <a:pt x="4290695" y="1131824"/>
                  </a:lnTo>
                  <a:lnTo>
                    <a:pt x="0" y="1131824"/>
                  </a:lnTo>
                  <a:lnTo>
                    <a:pt x="0" y="1144524"/>
                  </a:lnTo>
                  <a:lnTo>
                    <a:pt x="4290695" y="1144524"/>
                  </a:lnTo>
                  <a:lnTo>
                    <a:pt x="4290695" y="6835140"/>
                  </a:lnTo>
                  <a:lnTo>
                    <a:pt x="4303395" y="6835140"/>
                  </a:lnTo>
                  <a:lnTo>
                    <a:pt x="4303395" y="1144524"/>
                  </a:lnTo>
                  <a:lnTo>
                    <a:pt x="9030208" y="1144524"/>
                  </a:lnTo>
                  <a:lnTo>
                    <a:pt x="9030208" y="6835140"/>
                  </a:lnTo>
                  <a:lnTo>
                    <a:pt x="9042908" y="6835140"/>
                  </a:lnTo>
                  <a:lnTo>
                    <a:pt x="9042908" y="1144524"/>
                  </a:lnTo>
                  <a:lnTo>
                    <a:pt x="9137650" y="1144524"/>
                  </a:lnTo>
                  <a:lnTo>
                    <a:pt x="9137650" y="6835140"/>
                  </a:lnTo>
                  <a:lnTo>
                    <a:pt x="9143987" y="6835140"/>
                  </a:lnTo>
                  <a:lnTo>
                    <a:pt x="9143987" y="1144524"/>
                  </a:lnTo>
                  <a:lnTo>
                    <a:pt x="9143987" y="1131824"/>
                  </a:lnTo>
                  <a:lnTo>
                    <a:pt x="9143987" y="610997"/>
                  </a:lnTo>
                  <a:lnTo>
                    <a:pt x="9143987" y="572897"/>
                  </a:lnTo>
                  <a:lnTo>
                    <a:pt x="9143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0" y="22859"/>
          <a:ext cx="9140825" cy="6828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3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597">
                <a:tc gridSpan="2"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400" b="1" spc="-2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 </a:t>
                      </a:r>
                      <a:r>
                        <a:rPr sz="24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BİLGİNİN </a:t>
                      </a:r>
                      <a:r>
                        <a:rPr sz="24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SINIRI </a:t>
                      </a:r>
                      <a:r>
                        <a:rPr sz="2400" b="1" spc="-3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2400" b="1" spc="-3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ÖLÇÜTÜ</a:t>
                      </a:r>
                      <a:r>
                        <a:rPr sz="2400" b="1" spc="-4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SORUNU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226"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PRAGMATİZM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(FAYDACILIK)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solidFill>
                      <a:srgbClr val="49452A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204" dirty="0">
                          <a:latin typeface="Arial"/>
                          <a:cs typeface="Arial"/>
                        </a:rPr>
                        <a:t>FENOMENOLOJİ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(GÖRÜNGÜBİLİMİ)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696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Bazı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filozoflara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ise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önermenin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olmasının 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tek </a:t>
                      </a:r>
                      <a:r>
                        <a:rPr sz="18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ölçüsü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onun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işe</a:t>
                      </a:r>
                      <a:r>
                        <a:rPr sz="18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yaramasıdır.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Pratikte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işe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yarayan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doğrudur.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İnsanın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edinme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eylemi,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problemle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başlar.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İnsan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problemin </a:t>
                      </a: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çözümü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için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bilgilerini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kullanır.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Problemi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çözmede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başarılı olan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doğrudur.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 marR="462915">
                        <a:lnSpc>
                          <a:spcPct val="114999"/>
                        </a:lnSpc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deneyimler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arasında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karşılıklı 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bir 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ilişkinin </a:t>
                      </a: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kurulduğu bu </a:t>
                      </a: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görüşte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 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keşfedilemez,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icat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 marR="388620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durumda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sürekli, </a:t>
                      </a:r>
                      <a:r>
                        <a:rPr sz="18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değişmeyen, 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mutlak 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bilgilerden </a:t>
                      </a: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söz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edilemez.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7940" marR="913765">
                        <a:lnSpc>
                          <a:spcPct val="114999"/>
                        </a:lnSpc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W. </a:t>
                      </a: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James </a:t>
                      </a: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John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Dewey 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 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önemli 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temsilcileridir.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solidFill>
                      <a:srgbClr val="49452A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Edmund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Husserl’e (Edmund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Husser)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40" dirty="0">
                          <a:latin typeface="Arial"/>
                          <a:cs typeface="Arial"/>
                        </a:rPr>
                        <a:t>bilgi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öznenin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bilinci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içerisinde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saklıdır.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çerçevede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önce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şeylerin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kendisi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özü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görebilmek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gerekir.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1800" spc="-160" dirty="0">
                          <a:latin typeface="Arial"/>
                          <a:cs typeface="Arial"/>
                        </a:rPr>
                        <a:t>Özü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bilmenin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ilk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koşulu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daha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önceki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inançları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paranteze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(epocheye)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almaktır.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tabLst>
                          <a:tab pos="873125" algn="l"/>
                        </a:tabLst>
                      </a:pPr>
                      <a:r>
                        <a:rPr sz="4400" b="1" spc="-95" dirty="0">
                          <a:latin typeface="Arial"/>
                          <a:cs typeface="Arial"/>
                        </a:rPr>
                        <a:t>(	)</a:t>
                      </a:r>
                      <a:endParaRPr sz="4400">
                        <a:latin typeface="Arial"/>
                        <a:cs typeface="Arial"/>
                      </a:endParaRPr>
                    </a:p>
                    <a:p>
                      <a:pPr marL="64769" marR="488315">
                        <a:lnSpc>
                          <a:spcPct val="114999"/>
                        </a:lnSpc>
                        <a:spcBef>
                          <a:spcPts val="2855"/>
                        </a:spcBef>
                      </a:pPr>
                      <a:r>
                        <a:rPr sz="1800" spc="-160" dirty="0">
                          <a:latin typeface="Arial"/>
                          <a:cs typeface="Arial"/>
                        </a:rPr>
                        <a:t>Özü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görebilmek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için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saf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bilince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sahip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olmak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gerekir.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4572000" y="520179"/>
                  </a:moveTo>
                  <a:lnTo>
                    <a:pt x="0" y="520179"/>
                  </a:lnTo>
                  <a:lnTo>
                    <a:pt x="0" y="6857987"/>
                  </a:lnTo>
                  <a:lnTo>
                    <a:pt x="4572000" y="6857987"/>
                  </a:lnTo>
                  <a:lnTo>
                    <a:pt x="4572000" y="520179"/>
                  </a:lnTo>
                  <a:close/>
                </a:path>
                <a:path w="9144000" h="6858000">
                  <a:moveTo>
                    <a:pt x="9144000" y="0"/>
                  </a:moveTo>
                  <a:lnTo>
                    <a:pt x="4572000" y="0"/>
                  </a:lnTo>
                  <a:lnTo>
                    <a:pt x="0" y="0"/>
                  </a:lnTo>
                  <a:lnTo>
                    <a:pt x="0" y="482079"/>
                  </a:lnTo>
                  <a:lnTo>
                    <a:pt x="4572000" y="482079"/>
                  </a:lnTo>
                  <a:lnTo>
                    <a:pt x="9144000" y="48207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0" y="520191"/>
              <a:ext cx="4572000" cy="6337935"/>
            </a:xfrm>
            <a:custGeom>
              <a:avLst/>
              <a:gdLst/>
              <a:ahLst/>
              <a:cxnLst/>
              <a:rect l="l" t="t" r="r" b="b"/>
              <a:pathLst>
                <a:path w="4572000" h="6337934">
                  <a:moveTo>
                    <a:pt x="0" y="6337807"/>
                  </a:moveTo>
                  <a:lnTo>
                    <a:pt x="4572000" y="6337807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6337807"/>
                  </a:lnTo>
                  <a:close/>
                </a:path>
              </a:pathLst>
            </a:custGeom>
            <a:solidFill>
              <a:srgbClr val="D0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9137650" y="0"/>
                  </a:lnTo>
                  <a:lnTo>
                    <a:pt x="9137650" y="6350"/>
                  </a:lnTo>
                  <a:lnTo>
                    <a:pt x="9137650" y="482092"/>
                  </a:lnTo>
                  <a:lnTo>
                    <a:pt x="9137650" y="520192"/>
                  </a:lnTo>
                  <a:lnTo>
                    <a:pt x="9137650" y="6851650"/>
                  </a:lnTo>
                  <a:lnTo>
                    <a:pt x="4578350" y="6851650"/>
                  </a:lnTo>
                  <a:lnTo>
                    <a:pt x="4578350" y="520192"/>
                  </a:lnTo>
                  <a:lnTo>
                    <a:pt x="9137650" y="520192"/>
                  </a:lnTo>
                  <a:lnTo>
                    <a:pt x="9137650" y="482092"/>
                  </a:lnTo>
                  <a:lnTo>
                    <a:pt x="4578350" y="482092"/>
                  </a:lnTo>
                  <a:lnTo>
                    <a:pt x="4578350" y="6350"/>
                  </a:lnTo>
                  <a:lnTo>
                    <a:pt x="9137650" y="6350"/>
                  </a:lnTo>
                  <a:lnTo>
                    <a:pt x="9137650" y="0"/>
                  </a:lnTo>
                  <a:lnTo>
                    <a:pt x="4578350" y="0"/>
                  </a:lnTo>
                  <a:lnTo>
                    <a:pt x="4565650" y="0"/>
                  </a:lnTo>
                  <a:lnTo>
                    <a:pt x="4565650" y="6350"/>
                  </a:lnTo>
                  <a:lnTo>
                    <a:pt x="4565650" y="482092"/>
                  </a:lnTo>
                  <a:lnTo>
                    <a:pt x="4565650" y="520192"/>
                  </a:lnTo>
                  <a:lnTo>
                    <a:pt x="4565650" y="6851650"/>
                  </a:lnTo>
                  <a:lnTo>
                    <a:pt x="6350" y="6851650"/>
                  </a:lnTo>
                  <a:lnTo>
                    <a:pt x="6350" y="520192"/>
                  </a:lnTo>
                  <a:lnTo>
                    <a:pt x="4565650" y="520192"/>
                  </a:lnTo>
                  <a:lnTo>
                    <a:pt x="4565650" y="482092"/>
                  </a:lnTo>
                  <a:lnTo>
                    <a:pt x="6350" y="482092"/>
                  </a:lnTo>
                  <a:lnTo>
                    <a:pt x="6350" y="6350"/>
                  </a:lnTo>
                  <a:lnTo>
                    <a:pt x="4565650" y="6350"/>
                  </a:lnTo>
                  <a:lnTo>
                    <a:pt x="4565650" y="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482092"/>
                  </a:lnTo>
                  <a:lnTo>
                    <a:pt x="0" y="520192"/>
                  </a:lnTo>
                  <a:lnTo>
                    <a:pt x="0" y="6851650"/>
                  </a:lnTo>
                  <a:lnTo>
                    <a:pt x="0" y="6858000"/>
                  </a:lnTo>
                  <a:lnTo>
                    <a:pt x="6350" y="6858000"/>
                  </a:lnTo>
                  <a:lnTo>
                    <a:pt x="4565650" y="6858000"/>
                  </a:lnTo>
                  <a:lnTo>
                    <a:pt x="4578350" y="6858000"/>
                  </a:lnTo>
                  <a:lnTo>
                    <a:pt x="9137650" y="6858000"/>
                  </a:lnTo>
                  <a:lnTo>
                    <a:pt x="9144000" y="6858000"/>
                  </a:lnTo>
                  <a:lnTo>
                    <a:pt x="9144000" y="6851650"/>
                  </a:lnTo>
                  <a:lnTo>
                    <a:pt x="9144000" y="520192"/>
                  </a:lnTo>
                  <a:lnTo>
                    <a:pt x="9144000" y="482092"/>
                  </a:lnTo>
                  <a:lnTo>
                    <a:pt x="9144000" y="6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1349" y="711"/>
            <a:ext cx="28873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65" dirty="0">
                <a:solidFill>
                  <a:srgbClr val="FFFFFF"/>
                </a:solidFill>
              </a:rPr>
              <a:t>DOĞRULUK</a:t>
            </a:r>
            <a:r>
              <a:rPr sz="2800" spc="-190" dirty="0">
                <a:solidFill>
                  <a:srgbClr val="FFFFFF"/>
                </a:solidFill>
              </a:rPr>
              <a:t> </a:t>
            </a:r>
            <a:r>
              <a:rPr sz="2800" spc="-310" dirty="0">
                <a:solidFill>
                  <a:srgbClr val="FFFFFF"/>
                </a:solidFill>
              </a:rPr>
              <a:t>NEDİR?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5462778" y="711"/>
            <a:ext cx="2791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445" dirty="0">
                <a:solidFill>
                  <a:srgbClr val="FFFFFF"/>
                </a:solidFill>
                <a:latin typeface="Arial"/>
                <a:cs typeface="Arial"/>
              </a:rPr>
              <a:t>GERÇEKLİK</a:t>
            </a:r>
            <a:r>
              <a:rPr sz="28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310" dirty="0">
                <a:solidFill>
                  <a:srgbClr val="FFFFFF"/>
                </a:solidFill>
                <a:latin typeface="Arial"/>
                <a:cs typeface="Arial"/>
              </a:rPr>
              <a:t>NEDİR?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80" y="455167"/>
            <a:ext cx="4185920" cy="1918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0840" algn="just">
              <a:lnSpc>
                <a:spcPct val="114999"/>
              </a:lnSpc>
              <a:spcBef>
                <a:spcPts val="100"/>
              </a:spcBef>
            </a:pP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bilginin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nesnesiyle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uyumlu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olmasına, 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nesneyi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olumlu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anlamada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karşılamasına  doğruluk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denir.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14999"/>
              </a:lnSpc>
            </a:pP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Örneğin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‘’Kar 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beyazdır.’’ önermesi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doğrudur.  </a:t>
            </a:r>
            <a:r>
              <a:rPr sz="1800" b="1" spc="-180" dirty="0">
                <a:solidFill>
                  <a:srgbClr val="FFFFFF"/>
                </a:solidFill>
                <a:latin typeface="Arial"/>
                <a:cs typeface="Arial"/>
              </a:rPr>
              <a:t>Çünkü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beyazlık 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bilgisi 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ile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kar </a:t>
            </a: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nesne </a:t>
            </a:r>
            <a:r>
              <a:rPr sz="1800" b="1" spc="-90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uyum 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göstermektedir.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80" y="4557246"/>
            <a:ext cx="4274185" cy="16027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Doğruluk, yargıda, </a:t>
            </a: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düşüncede,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önermede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var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olan </a:t>
            </a: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durumdur.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yargının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veya</a:t>
            </a:r>
            <a:endParaRPr sz="1800">
              <a:latin typeface="Arial"/>
              <a:cs typeface="Arial"/>
            </a:endParaRPr>
          </a:p>
          <a:p>
            <a:pPr marL="12700" marR="125095">
              <a:lnSpc>
                <a:spcPct val="114999"/>
              </a:lnSpc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önermenin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doğruluk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değeri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vardır.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konu,  yargı, </a:t>
            </a:r>
            <a:r>
              <a:rPr sz="1800" b="1" spc="-170" dirty="0">
                <a:solidFill>
                  <a:srgbClr val="FFFFFF"/>
                </a:solidFill>
                <a:latin typeface="Arial"/>
                <a:cs typeface="Arial"/>
              </a:rPr>
              <a:t>düşünce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hakkında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doğru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veya yanlış  </a:t>
            </a:r>
            <a:r>
              <a:rPr sz="1800" b="1" spc="-95" dirty="0">
                <a:solidFill>
                  <a:srgbClr val="FFFFFF"/>
                </a:solidFill>
                <a:latin typeface="Arial"/>
                <a:cs typeface="Arial"/>
              </a:rPr>
              <a:t>diyebiliriz.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8515" y="452729"/>
            <a:ext cx="4387850" cy="45834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spc="-90" dirty="0">
                <a:latin typeface="Arial"/>
                <a:cs typeface="Arial"/>
              </a:rPr>
              <a:t>Gerçeklik, </a:t>
            </a:r>
            <a:r>
              <a:rPr sz="2000" spc="-100" dirty="0">
                <a:latin typeface="Arial"/>
                <a:cs typeface="Arial"/>
              </a:rPr>
              <a:t>düşünceden </a:t>
            </a:r>
            <a:r>
              <a:rPr sz="2000" spc="-140" dirty="0">
                <a:latin typeface="Arial"/>
                <a:cs typeface="Arial"/>
              </a:rPr>
              <a:t>bağımsız </a:t>
            </a:r>
            <a:r>
              <a:rPr sz="2000" spc="-80" dirty="0">
                <a:latin typeface="Arial"/>
                <a:cs typeface="Arial"/>
              </a:rPr>
              <a:t>olarak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var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000" spc="-70" dirty="0">
                <a:latin typeface="Arial"/>
                <a:cs typeface="Arial"/>
              </a:rPr>
              <a:t>olan </a:t>
            </a:r>
            <a:r>
              <a:rPr sz="2000" spc="-10" dirty="0">
                <a:latin typeface="Arial"/>
                <a:cs typeface="Arial"/>
              </a:rPr>
              <a:t>bir </a:t>
            </a:r>
            <a:r>
              <a:rPr sz="2000" spc="-50" dirty="0">
                <a:latin typeface="Arial"/>
                <a:cs typeface="Arial"/>
              </a:rPr>
              <a:t>durum, </a:t>
            </a:r>
            <a:r>
              <a:rPr sz="2000" spc="-75" dirty="0">
                <a:latin typeface="Arial"/>
                <a:cs typeface="Arial"/>
              </a:rPr>
              <a:t>olgu </a:t>
            </a:r>
            <a:r>
              <a:rPr sz="2000" spc="-140" dirty="0">
                <a:latin typeface="Arial"/>
                <a:cs typeface="Arial"/>
              </a:rPr>
              <a:t>veya</a:t>
            </a:r>
            <a:r>
              <a:rPr sz="2000" spc="-36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nesnedir.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000" spc="-90" dirty="0">
                <a:latin typeface="Arial"/>
                <a:cs typeface="Arial"/>
              </a:rPr>
              <a:t>Gerçeklik, </a:t>
            </a:r>
            <a:r>
              <a:rPr sz="2000" spc="-70" dirty="0">
                <a:latin typeface="Arial"/>
                <a:cs typeface="Arial"/>
              </a:rPr>
              <a:t>doğruluğu </a:t>
            </a:r>
            <a:r>
              <a:rPr sz="2000" spc="-135" dirty="0">
                <a:latin typeface="Arial"/>
                <a:cs typeface="Arial"/>
              </a:rPr>
              <a:t>sağlayan </a:t>
            </a:r>
            <a:r>
              <a:rPr sz="2000" spc="-85" dirty="0">
                <a:latin typeface="Arial"/>
                <a:cs typeface="Arial"/>
              </a:rPr>
              <a:t>varlığın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bir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000" spc="-75" dirty="0">
                <a:latin typeface="Arial"/>
                <a:cs typeface="Arial"/>
              </a:rPr>
              <a:t>özelliğidir.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spc="-80" dirty="0">
                <a:latin typeface="Arial"/>
                <a:cs typeface="Arial"/>
              </a:rPr>
              <a:t>Doğruluk </a:t>
            </a:r>
            <a:r>
              <a:rPr sz="2000" spc="-85" dirty="0">
                <a:latin typeface="Arial"/>
                <a:cs typeface="Arial"/>
              </a:rPr>
              <a:t>düşüncenin </a:t>
            </a:r>
            <a:r>
              <a:rPr sz="2000" spc="-10" dirty="0">
                <a:latin typeface="Arial"/>
                <a:cs typeface="Arial"/>
              </a:rPr>
              <a:t>bir </a:t>
            </a:r>
            <a:r>
              <a:rPr sz="2000" spc="-75" dirty="0">
                <a:latin typeface="Arial"/>
                <a:cs typeface="Arial"/>
              </a:rPr>
              <a:t>özelliği</a:t>
            </a:r>
            <a:r>
              <a:rPr sz="2000" spc="-30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iken</a:t>
            </a:r>
            <a:endParaRPr sz="2000">
              <a:latin typeface="Arial"/>
              <a:cs typeface="Arial"/>
            </a:endParaRPr>
          </a:p>
          <a:p>
            <a:pPr marL="12700" marR="42545">
              <a:lnSpc>
                <a:spcPct val="114999"/>
              </a:lnSpc>
            </a:pPr>
            <a:r>
              <a:rPr sz="2000" spc="-75" dirty="0">
                <a:latin typeface="Arial"/>
                <a:cs typeface="Arial"/>
              </a:rPr>
              <a:t>gerçeklik; </a:t>
            </a:r>
            <a:r>
              <a:rPr sz="2000" spc="-100" dirty="0">
                <a:latin typeface="Arial"/>
                <a:cs typeface="Arial"/>
              </a:rPr>
              <a:t>düşünceden </a:t>
            </a:r>
            <a:r>
              <a:rPr sz="2000" spc="-140" dirty="0">
                <a:latin typeface="Arial"/>
                <a:cs typeface="Arial"/>
              </a:rPr>
              <a:t>bağımsız </a:t>
            </a:r>
            <a:r>
              <a:rPr sz="2000" spc="-80" dirty="0">
                <a:latin typeface="Arial"/>
                <a:cs typeface="Arial"/>
              </a:rPr>
              <a:t>olarak </a:t>
            </a:r>
            <a:r>
              <a:rPr sz="2000" spc="-85" dirty="0">
                <a:latin typeface="Arial"/>
                <a:cs typeface="Arial"/>
              </a:rPr>
              <a:t>var  </a:t>
            </a:r>
            <a:r>
              <a:rPr sz="2000" spc="-70" dirty="0">
                <a:latin typeface="Arial"/>
                <a:cs typeface="Arial"/>
              </a:rPr>
              <a:t>olan </a:t>
            </a:r>
            <a:r>
              <a:rPr sz="2000" spc="-10" dirty="0">
                <a:latin typeface="Arial"/>
                <a:cs typeface="Arial"/>
              </a:rPr>
              <a:t>bir </a:t>
            </a:r>
            <a:r>
              <a:rPr sz="2000" spc="-100" dirty="0">
                <a:latin typeface="Arial"/>
                <a:cs typeface="Arial"/>
              </a:rPr>
              <a:t>şeyin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özelliğidir.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spc="-90" dirty="0">
                <a:latin typeface="Arial"/>
                <a:cs typeface="Arial"/>
              </a:rPr>
              <a:t>Örneğin </a:t>
            </a:r>
            <a:r>
              <a:rPr sz="2000" spc="-50" dirty="0">
                <a:latin typeface="Arial"/>
                <a:cs typeface="Arial"/>
              </a:rPr>
              <a:t>‘’Altın </a:t>
            </a:r>
            <a:r>
              <a:rPr sz="2000" spc="-90" dirty="0">
                <a:latin typeface="Arial"/>
                <a:cs typeface="Arial"/>
              </a:rPr>
              <a:t>sarıdır.’’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Önermesinde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spc="-50" dirty="0">
                <a:latin typeface="Arial"/>
                <a:cs typeface="Arial"/>
              </a:rPr>
              <a:t>altının </a:t>
            </a:r>
            <a:r>
              <a:rPr sz="2000" spc="-45" dirty="0">
                <a:latin typeface="Arial"/>
                <a:cs typeface="Arial"/>
              </a:rPr>
              <a:t>‘’sarı’’ </a:t>
            </a:r>
            <a:r>
              <a:rPr sz="2000" spc="-100" dirty="0">
                <a:latin typeface="Arial"/>
                <a:cs typeface="Arial"/>
              </a:rPr>
              <a:t>olması </a:t>
            </a:r>
            <a:r>
              <a:rPr sz="2000" spc="-75" dirty="0">
                <a:latin typeface="Arial"/>
                <a:cs typeface="Arial"/>
              </a:rPr>
              <a:t>doğrudur.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Aynı</a:t>
            </a:r>
            <a:endParaRPr sz="2000">
              <a:latin typeface="Arial"/>
              <a:cs typeface="Arial"/>
            </a:endParaRPr>
          </a:p>
          <a:p>
            <a:pPr marL="12700" marR="59055">
              <a:lnSpc>
                <a:spcPct val="114999"/>
              </a:lnSpc>
              <a:spcBef>
                <a:spcPts val="5"/>
              </a:spcBef>
            </a:pPr>
            <a:r>
              <a:rPr sz="2000" spc="-130" dirty="0">
                <a:latin typeface="Arial"/>
                <a:cs typeface="Arial"/>
              </a:rPr>
              <a:t>zamanda </a:t>
            </a:r>
            <a:r>
              <a:rPr sz="2000" spc="-30" dirty="0">
                <a:latin typeface="Arial"/>
                <a:cs typeface="Arial"/>
              </a:rPr>
              <a:t>‘’altın’’ın </a:t>
            </a:r>
            <a:r>
              <a:rPr sz="2000" spc="-85" dirty="0">
                <a:latin typeface="Arial"/>
                <a:cs typeface="Arial"/>
              </a:rPr>
              <a:t>kendisi </a:t>
            </a:r>
            <a:r>
              <a:rPr sz="2000" spc="-90" dirty="0">
                <a:latin typeface="Arial"/>
                <a:cs typeface="Arial"/>
              </a:rPr>
              <a:t>de </a:t>
            </a:r>
            <a:r>
              <a:rPr sz="2000" spc="-10" dirty="0">
                <a:latin typeface="Arial"/>
                <a:cs typeface="Arial"/>
              </a:rPr>
              <a:t>bir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gerçektir.  Doğruluk </a:t>
            </a:r>
            <a:r>
              <a:rPr sz="2000" spc="-85" dirty="0">
                <a:latin typeface="Arial"/>
                <a:cs typeface="Arial"/>
              </a:rPr>
              <a:t>öznenin </a:t>
            </a:r>
            <a:r>
              <a:rPr sz="2000" spc="-10" dirty="0">
                <a:latin typeface="Arial"/>
                <a:cs typeface="Arial"/>
              </a:rPr>
              <a:t>ileri </a:t>
            </a:r>
            <a:r>
              <a:rPr sz="2000" spc="-90" dirty="0">
                <a:latin typeface="Arial"/>
                <a:cs typeface="Arial"/>
              </a:rPr>
              <a:t>sürdüğü </a:t>
            </a:r>
            <a:r>
              <a:rPr sz="2000" spc="-10" dirty="0">
                <a:latin typeface="Arial"/>
                <a:cs typeface="Arial"/>
              </a:rPr>
              <a:t>bir  </a:t>
            </a:r>
            <a:r>
              <a:rPr sz="2000" spc="-85" dirty="0">
                <a:latin typeface="Arial"/>
                <a:cs typeface="Arial"/>
              </a:rPr>
              <a:t>değerdir. </a:t>
            </a:r>
            <a:r>
              <a:rPr sz="2000" spc="-95" dirty="0">
                <a:latin typeface="Arial"/>
                <a:cs typeface="Arial"/>
              </a:rPr>
              <a:t>Gerçeklik </a:t>
            </a:r>
            <a:r>
              <a:rPr sz="2000" spc="-110" dirty="0">
                <a:latin typeface="Arial"/>
                <a:cs typeface="Arial"/>
              </a:rPr>
              <a:t>ise </a:t>
            </a:r>
            <a:r>
              <a:rPr sz="2000" spc="-10" dirty="0">
                <a:latin typeface="Arial"/>
                <a:cs typeface="Arial"/>
              </a:rPr>
              <a:t>bir </a:t>
            </a:r>
            <a:r>
              <a:rPr sz="2000" spc="-85" dirty="0">
                <a:latin typeface="Arial"/>
                <a:cs typeface="Arial"/>
              </a:rPr>
              <a:t>var </a:t>
            </a:r>
            <a:r>
              <a:rPr sz="2000" spc="-75" dirty="0">
                <a:latin typeface="Arial"/>
                <a:cs typeface="Arial"/>
              </a:rPr>
              <a:t>olma  </a:t>
            </a:r>
            <a:r>
              <a:rPr sz="2000" spc="-45" dirty="0">
                <a:latin typeface="Arial"/>
                <a:cs typeface="Arial"/>
              </a:rPr>
              <a:t>durumudur</a:t>
            </a:r>
            <a:r>
              <a:rPr sz="1100" spc="-4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2421635"/>
            <a:ext cx="9144000" cy="4436745"/>
            <a:chOff x="0" y="2421635"/>
            <a:chExt cx="9144000" cy="4436745"/>
          </a:xfrm>
        </p:grpSpPr>
        <p:sp>
          <p:nvSpPr>
            <p:cNvPr id="12" name="object 12"/>
            <p:cNvSpPr/>
            <p:nvPr/>
          </p:nvSpPr>
          <p:spPr>
            <a:xfrm>
              <a:off x="0" y="2421635"/>
              <a:ext cx="4572000" cy="20878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2000" y="5085586"/>
              <a:ext cx="4571999" cy="17724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693419"/>
            <a:ext cx="7772400" cy="2087880"/>
          </a:xfrm>
          <a:prstGeom prst="rect">
            <a:avLst/>
          </a:prstGeom>
          <a:solidFill>
            <a:srgbClr val="DDD9C3"/>
          </a:solidFill>
        </p:spPr>
        <p:txBody>
          <a:bodyPr vert="horz" wrap="square" lIns="0" tIns="337185" rIns="0" bIns="0" rtlCol="0">
            <a:spAutoFit/>
          </a:bodyPr>
          <a:lstStyle/>
          <a:p>
            <a:pPr marL="1891664">
              <a:lnSpc>
                <a:spcPct val="100000"/>
              </a:lnSpc>
              <a:spcBef>
                <a:spcPts val="2655"/>
              </a:spcBef>
            </a:pPr>
            <a:r>
              <a:rPr sz="4400" b="1" spc="-160" dirty="0">
                <a:solidFill>
                  <a:srgbClr val="FF0000"/>
                </a:solidFill>
                <a:latin typeface="Arial"/>
                <a:cs typeface="Arial"/>
              </a:rPr>
              <a:t>10. </a:t>
            </a:r>
            <a:r>
              <a:rPr sz="4400" b="1" spc="-385" dirty="0">
                <a:solidFill>
                  <a:srgbClr val="FF0000"/>
                </a:solidFill>
                <a:latin typeface="Arial"/>
                <a:cs typeface="Arial"/>
              </a:rPr>
              <a:t>SINIF</a:t>
            </a:r>
            <a:r>
              <a:rPr sz="4400" b="1" spc="-3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770" dirty="0">
                <a:solidFill>
                  <a:srgbClr val="FF0000"/>
                </a:solidFill>
                <a:latin typeface="Arial"/>
                <a:cs typeface="Arial"/>
              </a:rPr>
              <a:t>FELSEFE</a:t>
            </a:r>
            <a:endParaRPr sz="4400">
              <a:latin typeface="Arial"/>
              <a:cs typeface="Arial"/>
            </a:endParaRPr>
          </a:p>
          <a:p>
            <a:pPr marL="2889250">
              <a:lnSpc>
                <a:spcPct val="100000"/>
              </a:lnSpc>
            </a:pPr>
            <a:r>
              <a:rPr sz="4400" b="1" spc="-135" dirty="0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sz="4400" b="1" spc="-2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385" dirty="0">
                <a:solidFill>
                  <a:srgbClr val="FF0000"/>
                </a:solidFill>
                <a:latin typeface="Arial"/>
                <a:cs typeface="Arial"/>
              </a:rPr>
              <a:t>ÜNİTE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904" y="2852927"/>
            <a:ext cx="7632700" cy="2916696"/>
          </a:xfrm>
          <a:prstGeom prst="rect">
            <a:avLst/>
          </a:prstGeom>
          <a:solidFill>
            <a:srgbClr val="B7DEE8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865"/>
              </a:lnSpc>
            </a:pPr>
            <a:r>
              <a:rPr sz="6600" spc="-380" dirty="0">
                <a:solidFill>
                  <a:srgbClr val="001F5F"/>
                </a:solidFill>
                <a:latin typeface="Arial"/>
                <a:cs typeface="Arial"/>
              </a:rPr>
              <a:t>BİLİM</a:t>
            </a:r>
            <a:r>
              <a:rPr sz="6600" spc="-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6600" spc="-1050" dirty="0">
                <a:solidFill>
                  <a:srgbClr val="001F5F"/>
                </a:solidFill>
                <a:latin typeface="Arial"/>
                <a:cs typeface="Arial"/>
              </a:rPr>
              <a:t>FELSEFESİ</a:t>
            </a:r>
            <a:endParaRPr sz="6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850">
              <a:latin typeface="Arial"/>
              <a:cs typeface="Arial"/>
            </a:endParaRPr>
          </a:p>
          <a:p>
            <a:pPr marR="83185" algn="r">
              <a:lnSpc>
                <a:spcPct val="100000"/>
              </a:lnSpc>
            </a:pPr>
            <a:r>
              <a:rPr lang="tr-TR" sz="1600" spc="-235" dirty="0">
                <a:solidFill>
                  <a:srgbClr val="974707"/>
                </a:solidFill>
                <a:latin typeface="Arial"/>
                <a:cs typeface="Arial"/>
              </a:rPr>
              <a:t>FETHULLAH TOPAL</a:t>
            </a:r>
            <a:endParaRPr sz="1600">
              <a:latin typeface="Arial"/>
              <a:cs typeface="Arial"/>
            </a:endParaRPr>
          </a:p>
          <a:p>
            <a:pPr marL="3782695" marR="85090" indent="1362710" algn="r">
              <a:lnSpc>
                <a:spcPct val="120000"/>
              </a:lnSpc>
              <a:spcBef>
                <a:spcPts val="5"/>
              </a:spcBef>
            </a:pPr>
            <a:r>
              <a:rPr sz="1600" spc="-280" dirty="0">
                <a:solidFill>
                  <a:srgbClr val="974707"/>
                </a:solidFill>
                <a:latin typeface="Arial"/>
                <a:cs typeface="Arial"/>
              </a:rPr>
              <a:t>FELSEFE</a:t>
            </a:r>
            <a:r>
              <a:rPr sz="1600" spc="-220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1600" spc="-200">
                <a:solidFill>
                  <a:srgbClr val="974707"/>
                </a:solidFill>
                <a:latin typeface="Arial"/>
                <a:cs typeface="Arial"/>
              </a:rPr>
              <a:t>GRUBU</a:t>
            </a:r>
            <a:r>
              <a:rPr sz="1600" spc="-75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1600" spc="-190">
                <a:solidFill>
                  <a:srgbClr val="974707"/>
                </a:solidFill>
                <a:latin typeface="Arial"/>
                <a:cs typeface="Arial"/>
              </a:rPr>
              <a:t>ÖĞRETMENİ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17375E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4000" b="1" spc="-270" dirty="0">
                <a:solidFill>
                  <a:srgbClr val="FFFFFF"/>
                </a:solidFill>
                <a:latin typeface="Arial"/>
                <a:cs typeface="Arial"/>
              </a:rPr>
              <a:t>BİLİM </a:t>
            </a:r>
            <a:r>
              <a:rPr sz="4000" b="1" spc="-535" dirty="0">
                <a:solidFill>
                  <a:srgbClr val="FFFFFF"/>
                </a:solidFill>
                <a:latin typeface="Arial"/>
                <a:cs typeface="Arial"/>
              </a:rPr>
              <a:t>FELSEFESİNİN </a:t>
            </a:r>
            <a:r>
              <a:rPr sz="4000" b="1" spc="-490" dirty="0">
                <a:solidFill>
                  <a:srgbClr val="FFFFFF"/>
                </a:solidFill>
                <a:latin typeface="Arial"/>
                <a:cs typeface="Arial"/>
              </a:rPr>
              <a:t>KONUSU</a:t>
            </a:r>
            <a:r>
              <a:rPr sz="4000" b="1" spc="-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520" dirty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ts val="4750"/>
              </a:lnSpc>
            </a:pPr>
            <a:r>
              <a:rPr sz="4000" b="1" spc="-530" dirty="0">
                <a:solidFill>
                  <a:srgbClr val="FFFFFF"/>
                </a:solidFill>
                <a:latin typeface="Arial"/>
                <a:cs typeface="Arial"/>
              </a:rPr>
              <a:t>PROBLEMLERİ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37461"/>
            <a:ext cx="8058784" cy="422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85" dirty="0">
                <a:latin typeface="Arial"/>
                <a:cs typeface="Arial"/>
              </a:rPr>
              <a:t>Bilim</a:t>
            </a:r>
            <a:r>
              <a:rPr sz="2700" b="1" spc="-140" dirty="0">
                <a:latin typeface="Arial"/>
                <a:cs typeface="Arial"/>
              </a:rPr>
              <a:t> </a:t>
            </a:r>
            <a:r>
              <a:rPr sz="2700" b="1" spc="-185" dirty="0">
                <a:latin typeface="Arial"/>
                <a:cs typeface="Arial"/>
              </a:rPr>
              <a:t>Nedir?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35" dirty="0">
                <a:latin typeface="Arial"/>
                <a:cs typeface="Arial"/>
              </a:rPr>
              <a:t>İnsan, </a:t>
            </a:r>
            <a:r>
              <a:rPr sz="2700" spc="-75" dirty="0">
                <a:latin typeface="Arial"/>
                <a:cs typeface="Arial"/>
              </a:rPr>
              <a:t>bilmek </a:t>
            </a:r>
            <a:r>
              <a:rPr sz="2700" spc="-110" dirty="0">
                <a:latin typeface="Arial"/>
                <a:cs typeface="Arial"/>
              </a:rPr>
              <a:t>isteyen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90" dirty="0">
                <a:latin typeface="Arial"/>
                <a:cs typeface="Arial"/>
              </a:rPr>
              <a:t>bu istekle </a:t>
            </a:r>
            <a:r>
              <a:rPr sz="2700" spc="-55" dirty="0">
                <a:latin typeface="Arial"/>
                <a:cs typeface="Arial"/>
              </a:rPr>
              <a:t>bilgi </a:t>
            </a:r>
            <a:r>
              <a:rPr sz="2700" spc="-65" dirty="0">
                <a:latin typeface="Arial"/>
                <a:cs typeface="Arial"/>
              </a:rPr>
              <a:t>üreten</a:t>
            </a:r>
            <a:r>
              <a:rPr sz="2700" spc="-520" dirty="0">
                <a:latin typeface="Arial"/>
                <a:cs typeface="Arial"/>
              </a:rPr>
              <a:t> </a:t>
            </a:r>
            <a:r>
              <a:rPr sz="2700" spc="-15" dirty="0">
                <a:latin typeface="Arial"/>
                <a:cs typeface="Arial"/>
              </a:rPr>
              <a:t>bir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90" dirty="0">
                <a:latin typeface="Arial"/>
                <a:cs typeface="Arial"/>
              </a:rPr>
              <a:t>varlıktır.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125" dirty="0">
                <a:latin typeface="Arial"/>
                <a:cs typeface="Arial"/>
              </a:rPr>
              <a:t>anlamda </a:t>
            </a:r>
            <a:r>
              <a:rPr sz="2700" spc="-35" dirty="0">
                <a:latin typeface="Arial"/>
                <a:cs typeface="Arial"/>
              </a:rPr>
              <a:t>bilim, </a:t>
            </a:r>
            <a:r>
              <a:rPr sz="2700" spc="-130" dirty="0">
                <a:latin typeface="Arial"/>
                <a:cs typeface="Arial"/>
              </a:rPr>
              <a:t>doğal </a:t>
            </a:r>
            <a:r>
              <a:rPr sz="2700" spc="-110" dirty="0">
                <a:latin typeface="Arial"/>
                <a:cs typeface="Arial"/>
              </a:rPr>
              <a:t>gerçekliği </a:t>
            </a:r>
            <a:r>
              <a:rPr sz="2700" spc="-65" dirty="0">
                <a:latin typeface="Arial"/>
                <a:cs typeface="Arial"/>
              </a:rPr>
              <a:t>bilme</a:t>
            </a:r>
            <a:r>
              <a:rPr sz="2700" spc="-250" dirty="0">
                <a:latin typeface="Arial"/>
                <a:cs typeface="Arial"/>
              </a:rPr>
              <a:t> </a:t>
            </a:r>
            <a:r>
              <a:rPr sz="2700" spc="-165" dirty="0">
                <a:latin typeface="Arial"/>
                <a:cs typeface="Arial"/>
              </a:rPr>
              <a:t>çabasının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90" dirty="0">
                <a:latin typeface="Arial"/>
                <a:cs typeface="Arial"/>
              </a:rPr>
              <a:t>ürünüdür.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75" dirty="0">
                <a:latin typeface="Arial"/>
                <a:cs typeface="Arial"/>
              </a:rPr>
              <a:t>Bilim, </a:t>
            </a:r>
            <a:r>
              <a:rPr sz="2700" spc="-180" dirty="0">
                <a:latin typeface="Arial"/>
                <a:cs typeface="Arial"/>
              </a:rPr>
              <a:t>yaşadığımız </a:t>
            </a:r>
            <a:r>
              <a:rPr sz="2700" spc="-120" dirty="0">
                <a:latin typeface="Arial"/>
                <a:cs typeface="Arial"/>
              </a:rPr>
              <a:t>dünyadaki </a:t>
            </a:r>
            <a:r>
              <a:rPr sz="2700" spc="-85" dirty="0">
                <a:latin typeface="Arial"/>
                <a:cs typeface="Arial"/>
              </a:rPr>
              <a:t>olguları</a:t>
            </a:r>
            <a:r>
              <a:rPr sz="2700" spc="-240" dirty="0">
                <a:latin typeface="Arial"/>
                <a:cs typeface="Arial"/>
              </a:rPr>
              <a:t> </a:t>
            </a:r>
            <a:r>
              <a:rPr sz="2700" spc="-145" dirty="0">
                <a:latin typeface="Arial"/>
                <a:cs typeface="Arial"/>
              </a:rPr>
              <a:t>anlamamızı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80" dirty="0">
                <a:latin typeface="Arial"/>
                <a:cs typeface="Arial"/>
              </a:rPr>
              <a:t>sağlar.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30" dirty="0">
                <a:latin typeface="Arial"/>
                <a:cs typeface="Arial"/>
              </a:rPr>
              <a:t>Diğer </a:t>
            </a:r>
            <a:r>
              <a:rPr sz="2700" spc="-55" dirty="0">
                <a:latin typeface="Arial"/>
                <a:cs typeface="Arial"/>
              </a:rPr>
              <a:t>bilgi </a:t>
            </a:r>
            <a:r>
              <a:rPr sz="2700" spc="-35" dirty="0">
                <a:latin typeface="Arial"/>
                <a:cs typeface="Arial"/>
              </a:rPr>
              <a:t>türlerinden </a:t>
            </a:r>
            <a:r>
              <a:rPr sz="2700" spc="-65" dirty="0">
                <a:latin typeface="Arial"/>
                <a:cs typeface="Arial"/>
              </a:rPr>
              <a:t>farklı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35" dirty="0">
                <a:latin typeface="Arial"/>
                <a:cs typeface="Arial"/>
              </a:rPr>
              <a:t>bilim,</a:t>
            </a:r>
            <a:r>
              <a:rPr sz="2700" spc="-545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sistemli </a:t>
            </a:r>
            <a:r>
              <a:rPr sz="2700" spc="-160" dirty="0">
                <a:latin typeface="Arial"/>
                <a:cs typeface="Arial"/>
              </a:rPr>
              <a:t>ve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55" dirty="0">
                <a:latin typeface="Arial"/>
                <a:cs typeface="Arial"/>
              </a:rPr>
              <a:t>yöntemli </a:t>
            </a:r>
            <a:r>
              <a:rPr sz="2700" spc="-110" dirty="0">
                <a:latin typeface="Arial"/>
                <a:cs typeface="Arial"/>
              </a:rPr>
              <a:t>araştırmalara</a:t>
            </a:r>
            <a:r>
              <a:rPr sz="2700" spc="-245" dirty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dayanır.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10" dirty="0">
                <a:latin typeface="Arial"/>
                <a:cs typeface="Arial"/>
              </a:rPr>
              <a:t>Olgular </a:t>
            </a:r>
            <a:r>
              <a:rPr sz="2700" spc="-135" dirty="0">
                <a:latin typeface="Arial"/>
                <a:cs typeface="Arial"/>
              </a:rPr>
              <a:t>arasındaki </a:t>
            </a:r>
            <a:r>
              <a:rPr sz="2700" spc="-105" dirty="0">
                <a:latin typeface="Arial"/>
                <a:cs typeface="Arial"/>
              </a:rPr>
              <a:t>nedensellik </a:t>
            </a:r>
            <a:r>
              <a:rPr sz="2700" spc="-60" dirty="0">
                <a:latin typeface="Arial"/>
                <a:cs typeface="Arial"/>
              </a:rPr>
              <a:t>ilişkilerinden </a:t>
            </a:r>
            <a:r>
              <a:rPr sz="2700" spc="-110" dirty="0">
                <a:latin typeface="Arial"/>
                <a:cs typeface="Arial"/>
              </a:rPr>
              <a:t>yola</a:t>
            </a:r>
            <a:r>
              <a:rPr sz="2700" spc="-400" dirty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çıkarak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spc="-65" dirty="0">
                <a:latin typeface="Arial"/>
                <a:cs typeface="Arial"/>
              </a:rPr>
              <a:t>düzenliliklerin </a:t>
            </a:r>
            <a:r>
              <a:rPr sz="2700" spc="-155" dirty="0">
                <a:latin typeface="Arial"/>
                <a:cs typeface="Arial"/>
              </a:rPr>
              <a:t>dayandığı </a:t>
            </a:r>
            <a:r>
              <a:rPr sz="2700" spc="-160" dirty="0">
                <a:latin typeface="Arial"/>
                <a:cs typeface="Arial"/>
              </a:rPr>
              <a:t>yasalara </a:t>
            </a:r>
            <a:r>
              <a:rPr sz="2700" spc="-150" dirty="0">
                <a:latin typeface="Arial"/>
                <a:cs typeface="Arial"/>
              </a:rPr>
              <a:t>ulaşmayı</a:t>
            </a:r>
            <a:r>
              <a:rPr sz="2700" spc="-325" dirty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amaçlar.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40825" cy="6854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4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4377055">
                        <a:lnSpc>
                          <a:spcPct val="100000"/>
                        </a:lnSpc>
                      </a:pPr>
                      <a:r>
                        <a:rPr sz="2400" b="1" spc="-160" dirty="0">
                          <a:latin typeface="Arial"/>
                          <a:cs typeface="Arial"/>
                        </a:rPr>
                        <a:t>BİLİM</a:t>
                      </a:r>
                      <a:r>
                        <a:rPr sz="24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305" dirty="0">
                          <a:latin typeface="Arial"/>
                          <a:cs typeface="Arial"/>
                        </a:rPr>
                        <a:t>TÜRLERİ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4AACC5"/>
                      </a:solidFill>
                      <a:prstDash val="solid"/>
                    </a:lnL>
                    <a:lnT w="6350">
                      <a:solidFill>
                        <a:srgbClr val="4AACC5"/>
                      </a:solidFill>
                      <a:prstDash val="solid"/>
                    </a:lnT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0764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120" dirty="0">
                          <a:latin typeface="Arial"/>
                          <a:cs typeface="Arial"/>
                        </a:rPr>
                        <a:t>Bilim,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konu,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amaç,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yöntem bakımından </a:t>
                      </a:r>
                      <a:r>
                        <a:rPr sz="2000" b="1" spc="-210" dirty="0">
                          <a:latin typeface="Arial"/>
                          <a:cs typeface="Arial"/>
                        </a:rPr>
                        <a:t>üç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bölüme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ayrılır.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1" u="heavy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Formel </a:t>
                      </a:r>
                      <a:r>
                        <a:rPr sz="2400" b="1" u="heavy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bilimler</a:t>
                      </a:r>
                      <a:r>
                        <a:rPr sz="24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diğer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bilimlere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kaynaklık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eden,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kural </a:t>
                      </a:r>
                      <a:r>
                        <a:rPr sz="2000" b="1" spc="-185" dirty="0">
                          <a:latin typeface="Arial"/>
                          <a:cs typeface="Arial"/>
                        </a:rPr>
                        <a:t>koyucu</a:t>
                      </a:r>
                      <a:r>
                        <a:rPr sz="20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bilimlerdir.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spc="-100" dirty="0">
                          <a:latin typeface="Arial"/>
                          <a:cs typeface="Arial"/>
                        </a:rPr>
                        <a:t>Matematiksel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ispat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yöntemi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mantığın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düşünme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ilkeleri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2000" b="1" spc="-155" dirty="0">
                          <a:latin typeface="Arial"/>
                          <a:cs typeface="Arial"/>
                        </a:rPr>
                        <a:t>gruba</a:t>
                      </a:r>
                      <a:r>
                        <a:rPr sz="2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girer.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u="heavy" spc="-60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u="heavy" spc="-229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Doğa </a:t>
                      </a:r>
                      <a:r>
                        <a:rPr sz="2400" b="1" u="heavy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bilimleri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gözleme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dayanan,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insan</a:t>
                      </a:r>
                      <a:r>
                        <a:rPr sz="2000" b="1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dışındaki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nesne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olgular </a:t>
                      </a:r>
                      <a:r>
                        <a:rPr sz="2000" b="1" spc="-155" dirty="0">
                          <a:latin typeface="Arial"/>
                          <a:cs typeface="Arial"/>
                        </a:rPr>
                        <a:t>dünyasını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inceleme </a:t>
                      </a:r>
                      <a:r>
                        <a:rPr sz="2000" b="1" spc="-185" dirty="0">
                          <a:latin typeface="Arial"/>
                          <a:cs typeface="Arial"/>
                        </a:rPr>
                        <a:t>konusu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yapan</a:t>
                      </a:r>
                      <a:r>
                        <a:rPr sz="20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bilimlerdir.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1" u="heavy" spc="-254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Sosyal </a:t>
                      </a:r>
                      <a:r>
                        <a:rPr sz="2400" b="1" u="heavy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bilimler</a:t>
                      </a:r>
                      <a:r>
                        <a:rPr sz="24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ise 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konusu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insan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özellikle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kültür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bilimlerdir.</a:t>
                      </a:r>
                      <a:r>
                        <a:rPr sz="2000" b="1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15" dirty="0">
                          <a:latin typeface="Arial"/>
                          <a:cs typeface="Arial"/>
                        </a:rPr>
                        <a:t>Sosyal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2000" b="1" spc="-105" dirty="0">
                          <a:latin typeface="Arial"/>
                          <a:cs typeface="Arial"/>
                        </a:rPr>
                        <a:t>bilimler, </a:t>
                      </a:r>
                      <a:r>
                        <a:rPr sz="2000" b="1" spc="-185" dirty="0">
                          <a:latin typeface="Arial"/>
                          <a:cs typeface="Arial"/>
                        </a:rPr>
                        <a:t>doğa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bilimlerinden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farklı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yöntem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teknikler</a:t>
                      </a:r>
                      <a:r>
                        <a:rPr sz="2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kullanır.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b="1" spc="-150" dirty="0">
                          <a:latin typeface="Arial"/>
                          <a:cs typeface="Arial"/>
                        </a:rPr>
                        <a:t>Örneğin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anket,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görüşme,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monografi,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vaka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incelemesi,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istatistik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gibi.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4AACC5"/>
                      </a:solidFill>
                      <a:prstDash val="solid"/>
                    </a:lnL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6379" cy="2478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7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08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BİLİM</a:t>
                      </a:r>
                      <a:r>
                        <a:rPr sz="2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3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TÜRLERİ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92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FORMEL</a:t>
                      </a: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BİLİMLER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Mantık </a:t>
                      </a: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</a:t>
                      </a:r>
                      <a:r>
                        <a:rPr sz="20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229" dirty="0">
                          <a:latin typeface="Arial"/>
                          <a:cs typeface="Arial"/>
                        </a:rPr>
                        <a:t>DOĞA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BİLİMLERİ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110" dirty="0">
                          <a:latin typeface="Arial"/>
                          <a:cs typeface="Arial"/>
                        </a:rPr>
                        <a:t>Fizik, 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Kimya,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Biyoloji,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0" dirty="0">
                          <a:latin typeface="Arial"/>
                          <a:cs typeface="Arial"/>
                        </a:rPr>
                        <a:t>Tıp,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spc="-65" dirty="0">
                          <a:latin typeface="Arial"/>
                          <a:cs typeface="Arial"/>
                        </a:rPr>
                        <a:t>Astronomi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350" dirty="0">
                          <a:latin typeface="Arial"/>
                          <a:cs typeface="Arial"/>
                        </a:rPr>
                        <a:t>SOSYAL</a:t>
                      </a:r>
                      <a:r>
                        <a:rPr sz="2000" b="1" spc="-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15" dirty="0">
                          <a:latin typeface="Arial"/>
                          <a:cs typeface="Arial"/>
                        </a:rPr>
                        <a:t>BİLİMLER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100" dirty="0">
                          <a:latin typeface="Arial"/>
                          <a:cs typeface="Arial"/>
                        </a:rPr>
                        <a:t>Sosyoloji,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Psikoloji,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Tarih,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spc="-130" dirty="0">
                          <a:latin typeface="Arial"/>
                          <a:cs typeface="Arial"/>
                        </a:rPr>
                        <a:t>Coğrafya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0" y="2467355"/>
            <a:ext cx="9144000" cy="4391025"/>
            <a:chOff x="0" y="2467355"/>
            <a:chExt cx="9144000" cy="4391025"/>
          </a:xfrm>
        </p:grpSpPr>
        <p:sp>
          <p:nvSpPr>
            <p:cNvPr id="4" name="object 4"/>
            <p:cNvSpPr/>
            <p:nvPr/>
          </p:nvSpPr>
          <p:spPr>
            <a:xfrm>
              <a:off x="4428744" y="2493263"/>
              <a:ext cx="4715255" cy="43647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467355"/>
              <a:ext cx="4428744" cy="43906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51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6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9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6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ÖZELLİKLER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6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AÇIKLAMALAR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3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Nesnellik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Bilim,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bilim</a:t>
                      </a:r>
                      <a:r>
                        <a:rPr sz="16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insanlarının</a:t>
                      </a:r>
                      <a:r>
                        <a:rPr sz="16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kişisel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görüşlerini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değil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bilimsel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araştırmaların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75" dirty="0">
                          <a:latin typeface="Arial"/>
                          <a:cs typeface="Arial"/>
                        </a:rPr>
                        <a:t>sonuçlarını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yansıtır.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Yöntemli</a:t>
                      </a:r>
                      <a:r>
                        <a:rPr sz="16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olma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5" dirty="0">
                          <a:latin typeface="Arial"/>
                          <a:cs typeface="Arial"/>
                        </a:rPr>
                        <a:t>Bilimde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sonuçlara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belirli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yol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izlenerek</a:t>
                      </a:r>
                      <a:r>
                        <a:rPr sz="1600" spc="-3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ulaşılır.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Evrensellik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40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gelişme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ilerlemesinde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bütün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dünya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milletleri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uygarlıklarının</a:t>
                      </a:r>
                      <a:r>
                        <a:rPr sz="1600" spc="-3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katkıları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80" dirty="0">
                          <a:latin typeface="Arial"/>
                          <a:cs typeface="Arial"/>
                        </a:rPr>
                        <a:t>vardır.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3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Eleştirel</a:t>
                      </a:r>
                      <a:r>
                        <a:rPr sz="16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olma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4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insanları 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sonuca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çabuk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varma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eğiliminden </a:t>
                      </a:r>
                      <a:r>
                        <a:rPr sz="1600" spc="-114" dirty="0">
                          <a:latin typeface="Arial"/>
                          <a:cs typeface="Arial"/>
                        </a:rPr>
                        <a:t>uzak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durarak</a:t>
                      </a:r>
                      <a:r>
                        <a:rPr sz="16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her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114" dirty="0">
                          <a:latin typeface="Arial"/>
                          <a:cs typeface="Arial"/>
                        </a:rPr>
                        <a:t>aşamada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ulaştıkları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sonuçları</a:t>
                      </a:r>
                      <a:r>
                        <a:rPr sz="16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değerlendirir.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3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Kesinlik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40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sonuçları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şüphe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içermez.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uzun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araştırma</a:t>
                      </a:r>
                      <a:r>
                        <a:rPr sz="1600" spc="-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sonucu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elde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edilmiş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bilgilere</a:t>
                      </a:r>
                      <a:r>
                        <a:rPr sz="16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dayanır.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39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Tutarlılık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4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kendi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iç 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yapısında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çelişki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taşımaz.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ortaya</a:t>
                      </a:r>
                      <a:r>
                        <a:rPr sz="160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koyduğu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75" dirty="0">
                          <a:latin typeface="Arial"/>
                          <a:cs typeface="Arial"/>
                        </a:rPr>
                        <a:t>sonuçlar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birbiriyle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çelişmez.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80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Sistemli</a:t>
                      </a:r>
                      <a:r>
                        <a:rPr sz="16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olma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4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iç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bütünlüğe,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yapı ve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işleyişe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dayanır. </a:t>
                      </a:r>
                      <a:r>
                        <a:rPr sz="1600" spc="-13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yapı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onun</a:t>
                      </a:r>
                      <a:r>
                        <a:rPr sz="16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belirli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çerçeve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içerisinde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üretilmesini</a:t>
                      </a:r>
                      <a:r>
                        <a:rPr sz="16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10" dirty="0">
                          <a:latin typeface="Arial"/>
                          <a:cs typeface="Arial"/>
                        </a:rPr>
                        <a:t>sağlar.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516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3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97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Bilim felsefesinin</a:t>
                      </a:r>
                      <a:r>
                        <a:rPr sz="28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konusu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1939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Bilim felsefesinin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2000" b="1" spc="-180" dirty="0">
                          <a:latin typeface="Arial"/>
                          <a:cs typeface="Arial"/>
                        </a:rPr>
                        <a:t>kısaca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bilimi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anlamaktır.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 marR="762000">
                        <a:lnSpc>
                          <a:spcPct val="114999"/>
                        </a:lnSpc>
                      </a:pPr>
                      <a:r>
                        <a:rPr sz="2000" b="1" spc="-15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2000" b="1" spc="-180" dirty="0">
                          <a:latin typeface="Arial"/>
                          <a:cs typeface="Arial"/>
                        </a:rPr>
                        <a:t>başka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yaklaşım,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bilimsel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araştırmalarda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bulunan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kişilerin, </a:t>
                      </a:r>
                      <a:r>
                        <a:rPr sz="2000" b="1" spc="-85" dirty="0">
                          <a:latin typeface="Arial"/>
                          <a:cs typeface="Arial"/>
                        </a:rPr>
                        <a:t>tek tek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grup 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taşıdıkları </a:t>
                      </a:r>
                      <a:r>
                        <a:rPr sz="2000" b="1" spc="-85" dirty="0">
                          <a:latin typeface="Arial"/>
                          <a:cs typeface="Arial"/>
                        </a:rPr>
                        <a:t>nitelikleri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içinde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bulundukları </a:t>
                      </a:r>
                      <a:r>
                        <a:rPr sz="2000" b="1" spc="-200" dirty="0">
                          <a:latin typeface="Arial"/>
                          <a:cs typeface="Arial"/>
                        </a:rPr>
                        <a:t>sosyal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kültürel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koşulları 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inceleyerek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bilimi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anlamaya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çalışmaktır.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15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bilime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yönelik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felsefi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bakış </a:t>
                      </a:r>
                      <a:r>
                        <a:rPr sz="2000" b="1" spc="-175" dirty="0">
                          <a:latin typeface="Arial"/>
                          <a:cs typeface="Arial"/>
                        </a:rPr>
                        <a:t>açısı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vardır.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 marR="549910">
                        <a:lnSpc>
                          <a:spcPct val="114999"/>
                        </a:lnSpc>
                      </a:pPr>
                      <a:r>
                        <a:rPr sz="2000" b="1" spc="-130" dirty="0">
                          <a:latin typeface="Arial"/>
                          <a:cs typeface="Arial"/>
                        </a:rPr>
                        <a:t>Birer dilsel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ifade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olan kavramları,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bilimsel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önermeleri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bu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önermeler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arasındaki 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ilişkileri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sistemleri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felsefesi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inceler.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000" b="1" spc="-23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anlamda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felsefesi,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dilsel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yapısını çözümleme,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eleştirme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2000" b="1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aydınlatma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çabasından </a:t>
                      </a:r>
                      <a:r>
                        <a:rPr sz="2000" b="1" spc="-180" dirty="0">
                          <a:latin typeface="Arial"/>
                          <a:cs typeface="Arial"/>
                        </a:rPr>
                        <a:t>başka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2000" b="1" spc="-200" dirty="0">
                          <a:latin typeface="Arial"/>
                          <a:cs typeface="Arial"/>
                        </a:rPr>
                        <a:t>şey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değildir.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felsefesi,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bilimin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mantıksal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çözümlemeye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elverişli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yapı</a:t>
                      </a:r>
                      <a:r>
                        <a:rPr sz="2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ve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b="1" spc="-140" dirty="0">
                          <a:latin typeface="Arial"/>
                          <a:cs typeface="Arial"/>
                        </a:rPr>
                        <a:t>işleyişini açıklama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dışında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hiçbir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işlevi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olmayan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düşünme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biçimidir.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Bilim felsefesinin 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yegâne </a:t>
                      </a:r>
                      <a:r>
                        <a:rPr sz="2000" b="1" spc="-155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bilimi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anlamaktır.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"Bilim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nedir?"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"Bilimsel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30" dirty="0">
                          <a:latin typeface="Arial"/>
                          <a:cs typeface="Arial"/>
                        </a:rPr>
                        <a:t>yöntem nedir?"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"Bilimsel </a:t>
                      </a:r>
                      <a:r>
                        <a:rPr sz="2000" b="1" spc="-90" dirty="0">
                          <a:latin typeface="Arial"/>
                          <a:cs typeface="Arial"/>
                        </a:rPr>
                        <a:t>faaliyeti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diğer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etkinliklerden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ayıran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özellikler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nedir?"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094" y="0"/>
          <a:ext cx="9113520" cy="6851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1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4765">
                <a:tc>
                  <a:txBody>
                    <a:bodyPr/>
                    <a:lstStyle/>
                    <a:p>
                      <a:pPr marL="654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6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Doğa </a:t>
                      </a:r>
                      <a:r>
                        <a:rPr sz="26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Bilimlerinde </a:t>
                      </a:r>
                      <a:r>
                        <a:rPr sz="2600" b="1" spc="-2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Yöntem</a:t>
                      </a:r>
                      <a:r>
                        <a:rPr sz="2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Aşamaları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6882">
                <a:tc>
                  <a:txBody>
                    <a:bodyPr/>
                    <a:lstStyle/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Arial"/>
                        <a:buAutoNum type="arabicPeriod"/>
                        <a:tabLst>
                          <a:tab pos="297180" algn="l"/>
                        </a:tabLst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15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Sorunun </a:t>
                      </a:r>
                      <a:r>
                        <a:rPr sz="1800" b="1" u="heavy" spc="-1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Saptanması: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insanı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aşamada </a:t>
                      </a:r>
                      <a:r>
                        <a:rPr sz="1800" b="1" spc="-80" dirty="0">
                          <a:latin typeface="Arial"/>
                          <a:cs typeface="Arial"/>
                        </a:rPr>
                        <a:t>temel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sorunu,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kavramları,</a:t>
                      </a:r>
                      <a:r>
                        <a:rPr sz="18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kullanacağı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5" dirty="0">
                          <a:latin typeface="Arial"/>
                          <a:cs typeface="Arial"/>
                        </a:rPr>
                        <a:t>araç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gereçleri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inceleme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evrenini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oluşturur.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buFont typeface="Arial"/>
                        <a:buAutoNum type="arabicPeriod" startAt="2"/>
                        <a:tabLst>
                          <a:tab pos="297180" algn="l"/>
                        </a:tabLst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114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Hipotez </a:t>
                      </a:r>
                      <a:r>
                        <a:rPr sz="1800" b="1" u="heavy" spc="-16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Aşaması:</a:t>
                      </a:r>
                      <a:r>
                        <a:rPr sz="1800" b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1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aşamada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insanı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incelemek istediği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soruna/ilişkiye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ait</a:t>
                      </a:r>
                      <a:r>
                        <a:rPr sz="1800" b="1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5" dirty="0">
                          <a:latin typeface="Arial"/>
                          <a:cs typeface="Arial"/>
                        </a:rPr>
                        <a:t>geçici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8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hipotez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geliştirir.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Hipotez, </a:t>
                      </a:r>
                      <a:r>
                        <a:rPr sz="1800" b="1" spc="-150" dirty="0">
                          <a:latin typeface="Arial"/>
                          <a:cs typeface="Arial"/>
                        </a:rPr>
                        <a:t>kısa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öz,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kavramlar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açık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seçik</a:t>
                      </a:r>
                      <a:r>
                        <a:rPr sz="18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olmalıdır.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8580" marR="655955">
                        <a:lnSpc>
                          <a:spcPct val="114999"/>
                        </a:lnSpc>
                        <a:buAutoNum type="arabicPeriod" startAt="3"/>
                        <a:tabLst>
                          <a:tab pos="297815" algn="l"/>
                        </a:tabLst>
                      </a:pPr>
                      <a:r>
                        <a:rPr sz="1800" b="1" u="heavy" spc="-1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Deney: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insanı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hipotezle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öne </a:t>
                      </a:r>
                      <a:r>
                        <a:rPr sz="1800" b="1" spc="-165" dirty="0">
                          <a:latin typeface="Arial"/>
                          <a:cs typeface="Arial"/>
                        </a:rPr>
                        <a:t>sürdüğü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ilişkinin/etkileşimin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olup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olmadığını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bulmak  için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b="1" spc="-165" dirty="0">
                          <a:latin typeface="Arial"/>
                          <a:cs typeface="Arial"/>
                        </a:rPr>
                        <a:t>saha </a:t>
                      </a:r>
                      <a:r>
                        <a:rPr sz="1800" b="1" spc="-155" dirty="0">
                          <a:latin typeface="Arial"/>
                          <a:cs typeface="Arial"/>
                        </a:rPr>
                        <a:t>çalışması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yapar.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Arial"/>
                        <a:buAutoNum type="arabicPeriod" startAt="3"/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buAutoNum type="arabicPeriod" startAt="3"/>
                        <a:tabLst>
                          <a:tab pos="297815" algn="l"/>
                        </a:tabLst>
                      </a:pPr>
                      <a:r>
                        <a:rPr sz="1800" b="1" u="heavy" spc="-1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Teori: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Deney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b="1" spc="-160" dirty="0">
                          <a:latin typeface="Arial"/>
                          <a:cs typeface="Arial"/>
                        </a:rPr>
                        <a:t>saha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çalışmalarından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elde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edilen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sonuçlar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hipotezi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doğrularsa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farklı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14" dirty="0">
                          <a:latin typeface="Arial"/>
                          <a:cs typeface="Arial"/>
                        </a:rPr>
                        <a:t>yapılan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araştırmalarla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desteklenirse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hipotez 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teori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biçimini</a:t>
                      </a:r>
                      <a:r>
                        <a:rPr sz="18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alır.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8580" marR="704215">
                        <a:lnSpc>
                          <a:spcPct val="114999"/>
                        </a:lnSpc>
                        <a:buAutoNum type="arabicPeriod" startAt="5"/>
                        <a:tabLst>
                          <a:tab pos="297815" algn="l"/>
                        </a:tabLst>
                      </a:pPr>
                      <a:r>
                        <a:rPr sz="1800" b="1" u="heavy" spc="-16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Kanun:</a:t>
                      </a:r>
                      <a:r>
                        <a:rPr sz="18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Kanunlar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formel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65" dirty="0">
                          <a:latin typeface="Arial"/>
                          <a:cs typeface="Arial"/>
                        </a:rPr>
                        <a:t>doğa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bilimlerinde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geçerlidir. 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Sosyal 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bilimlerde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kesinlikte  </a:t>
                      </a:r>
                      <a:r>
                        <a:rPr sz="1800" b="1" spc="-150" dirty="0">
                          <a:latin typeface="Arial"/>
                          <a:cs typeface="Arial"/>
                        </a:rPr>
                        <a:t>sonuçlara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ulaşmak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zordur.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Kanunlar,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her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durumda aynı biçimde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ortaya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çıkan </a:t>
                      </a:r>
                      <a:r>
                        <a:rPr sz="1800" b="1" spc="-155" dirty="0">
                          <a:latin typeface="Arial"/>
                          <a:cs typeface="Arial"/>
                        </a:rPr>
                        <a:t>kesin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matematikle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formüle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edilmiş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ilişkileri</a:t>
                      </a:r>
                      <a:r>
                        <a:rPr sz="18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5" dirty="0">
                          <a:latin typeface="Arial"/>
                          <a:cs typeface="Arial"/>
                        </a:rPr>
                        <a:t>kapsar.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484630"/>
          </a:xfrm>
          <a:custGeom>
            <a:avLst/>
            <a:gdLst/>
            <a:ahLst/>
            <a:cxnLst/>
            <a:rect l="l" t="t" r="r" b="b"/>
            <a:pathLst>
              <a:path w="9144000" h="1484630">
                <a:moveTo>
                  <a:pt x="9144000" y="0"/>
                </a:moveTo>
                <a:lnTo>
                  <a:pt x="0" y="0"/>
                </a:lnTo>
                <a:lnTo>
                  <a:pt x="0" y="1484376"/>
                </a:lnTo>
                <a:lnTo>
                  <a:pt x="9144000" y="1484376"/>
                </a:lnTo>
                <a:lnTo>
                  <a:pt x="9144000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0517" y="357581"/>
            <a:ext cx="8583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25" dirty="0">
                <a:solidFill>
                  <a:srgbClr val="000000"/>
                </a:solidFill>
              </a:rPr>
              <a:t>Mantıksal </a:t>
            </a:r>
            <a:r>
              <a:rPr spc="-305" dirty="0">
                <a:solidFill>
                  <a:srgbClr val="000000"/>
                </a:solidFill>
              </a:rPr>
              <a:t>Pozitivizm</a:t>
            </a:r>
            <a:r>
              <a:rPr spc="-325" dirty="0">
                <a:solidFill>
                  <a:srgbClr val="000000"/>
                </a:solidFill>
              </a:rPr>
              <a:t> </a:t>
            </a:r>
            <a:r>
              <a:rPr spc="-245" dirty="0">
                <a:solidFill>
                  <a:srgbClr val="000000"/>
                </a:solidFill>
              </a:rPr>
              <a:t>(Neopozitivizm)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84375"/>
            <a:ext cx="9144000" cy="5374005"/>
          </a:xfrm>
          <a:custGeom>
            <a:avLst/>
            <a:gdLst/>
            <a:ahLst/>
            <a:cxnLst/>
            <a:rect l="l" t="t" r="r" b="b"/>
            <a:pathLst>
              <a:path w="9144000" h="5374005">
                <a:moveTo>
                  <a:pt x="9144000" y="0"/>
                </a:moveTo>
                <a:lnTo>
                  <a:pt x="0" y="0"/>
                </a:lnTo>
                <a:lnTo>
                  <a:pt x="0" y="5373624"/>
                </a:lnTo>
                <a:lnTo>
                  <a:pt x="9144000" y="5373624"/>
                </a:lnTo>
                <a:lnTo>
                  <a:pt x="9144000" y="0"/>
                </a:lnTo>
                <a:close/>
              </a:path>
            </a:pathLst>
          </a:custGeom>
          <a:solidFill>
            <a:srgbClr val="FBD4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414653"/>
            <a:ext cx="8448675" cy="512889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95" dirty="0">
                <a:latin typeface="Arial"/>
                <a:cs typeface="Arial"/>
              </a:rPr>
              <a:t>“Onlara </a:t>
            </a:r>
            <a:r>
              <a:rPr sz="2700" spc="-125" dirty="0">
                <a:latin typeface="Arial"/>
                <a:cs typeface="Arial"/>
              </a:rPr>
              <a:t>göre </a:t>
            </a:r>
            <a:r>
              <a:rPr sz="2700" spc="-30" dirty="0">
                <a:latin typeface="Arial"/>
                <a:cs typeface="Arial"/>
              </a:rPr>
              <a:t>iki </a:t>
            </a:r>
            <a:r>
              <a:rPr sz="2700" spc="35" dirty="0">
                <a:latin typeface="Arial"/>
                <a:cs typeface="Arial"/>
              </a:rPr>
              <a:t>tür </a:t>
            </a:r>
            <a:r>
              <a:rPr sz="2700" spc="-55" dirty="0">
                <a:latin typeface="Arial"/>
                <a:cs typeface="Arial"/>
              </a:rPr>
              <a:t>bilgi</a:t>
            </a:r>
            <a:r>
              <a:rPr sz="2700" spc="-505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vardır.</a:t>
            </a:r>
            <a:endParaRPr sz="2700">
              <a:latin typeface="Arial"/>
              <a:cs typeface="Arial"/>
            </a:endParaRPr>
          </a:p>
          <a:p>
            <a:pPr marL="433070" indent="-421005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433070" algn="l"/>
                <a:tab pos="433705" algn="l"/>
              </a:tabLst>
            </a:pPr>
            <a:r>
              <a:rPr sz="2700" b="1" spc="-200" dirty="0">
                <a:latin typeface="Arial"/>
                <a:cs typeface="Arial"/>
              </a:rPr>
              <a:t>Bilimsel </a:t>
            </a:r>
            <a:r>
              <a:rPr sz="2700" b="1" spc="-170" dirty="0">
                <a:latin typeface="Arial"/>
                <a:cs typeface="Arial"/>
              </a:rPr>
              <a:t>bilgi </a:t>
            </a:r>
            <a:r>
              <a:rPr sz="2700" spc="-155" dirty="0">
                <a:latin typeface="Arial"/>
                <a:cs typeface="Arial"/>
              </a:rPr>
              <a:t>ve </a:t>
            </a:r>
            <a:r>
              <a:rPr sz="2700" b="1" spc="-170" dirty="0">
                <a:latin typeface="Arial"/>
                <a:cs typeface="Arial"/>
              </a:rPr>
              <a:t>bilimsel </a:t>
            </a:r>
            <a:r>
              <a:rPr sz="2700" b="1" spc="-195" dirty="0">
                <a:latin typeface="Arial"/>
                <a:cs typeface="Arial"/>
              </a:rPr>
              <a:t>olmayan</a:t>
            </a:r>
            <a:r>
              <a:rPr sz="2700" b="1" spc="-10" dirty="0">
                <a:latin typeface="Arial"/>
                <a:cs typeface="Arial"/>
              </a:rPr>
              <a:t> </a:t>
            </a:r>
            <a:r>
              <a:rPr sz="2700" b="1" spc="-145" dirty="0">
                <a:latin typeface="Arial"/>
                <a:cs typeface="Arial"/>
              </a:rPr>
              <a:t>bilgi.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latin typeface="Arial"/>
                <a:cs typeface="Arial"/>
              </a:rPr>
              <a:t>Bilimsel </a:t>
            </a:r>
            <a:r>
              <a:rPr sz="2700" spc="-125" dirty="0">
                <a:latin typeface="Arial"/>
                <a:cs typeface="Arial"/>
              </a:rPr>
              <a:t>olmayan </a:t>
            </a:r>
            <a:r>
              <a:rPr sz="2700" spc="-45" dirty="0">
                <a:latin typeface="Arial"/>
                <a:cs typeface="Arial"/>
              </a:rPr>
              <a:t>bilgilerin </a:t>
            </a:r>
            <a:r>
              <a:rPr sz="2700" spc="-105" dirty="0">
                <a:latin typeface="Arial"/>
                <a:cs typeface="Arial"/>
              </a:rPr>
              <a:t>herhangi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110" dirty="0">
                <a:latin typeface="Arial"/>
                <a:cs typeface="Arial"/>
              </a:rPr>
              <a:t>önem </a:t>
            </a:r>
            <a:r>
              <a:rPr sz="2700" spc="-160" dirty="0">
                <a:latin typeface="Arial"/>
                <a:cs typeface="Arial"/>
              </a:rPr>
              <a:t>ve</a:t>
            </a:r>
            <a:r>
              <a:rPr sz="2700" spc="-500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değeri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spc="-90" dirty="0">
                <a:latin typeface="Arial"/>
                <a:cs typeface="Arial"/>
              </a:rPr>
              <a:t>yoktur.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80" dirty="0">
                <a:latin typeface="Arial"/>
                <a:cs typeface="Arial"/>
              </a:rPr>
              <a:t>yönelim, onların </a:t>
            </a:r>
            <a:r>
              <a:rPr sz="2700" spc="-45" dirty="0">
                <a:latin typeface="Arial"/>
                <a:cs typeface="Arial"/>
              </a:rPr>
              <a:t>ilgi </a:t>
            </a:r>
            <a:r>
              <a:rPr sz="2700" spc="-100" dirty="0">
                <a:latin typeface="Arial"/>
                <a:cs typeface="Arial"/>
              </a:rPr>
              <a:t>alanlarını, </a:t>
            </a:r>
            <a:r>
              <a:rPr sz="2700" spc="-55" dirty="0">
                <a:latin typeface="Arial"/>
                <a:cs typeface="Arial"/>
              </a:rPr>
              <a:t>tümüyle </a:t>
            </a:r>
            <a:r>
              <a:rPr sz="2700" spc="-95" dirty="0">
                <a:latin typeface="Arial"/>
                <a:cs typeface="Arial"/>
              </a:rPr>
              <a:t>olgu </a:t>
            </a:r>
            <a:r>
              <a:rPr sz="2700" spc="-160" dirty="0">
                <a:latin typeface="Arial"/>
                <a:cs typeface="Arial"/>
              </a:rPr>
              <a:t>dünyası</a:t>
            </a:r>
            <a:r>
              <a:rPr sz="2700" spc="-515" dirty="0">
                <a:latin typeface="Arial"/>
                <a:cs typeface="Arial"/>
              </a:rPr>
              <a:t> </a:t>
            </a:r>
            <a:r>
              <a:rPr sz="2700" spc="-40" dirty="0">
                <a:latin typeface="Arial"/>
                <a:cs typeface="Arial"/>
              </a:rPr>
              <a:t>ile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10" dirty="0">
                <a:latin typeface="Arial"/>
                <a:cs typeface="Arial"/>
              </a:rPr>
              <a:t>sınırlamaları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95" dirty="0">
                <a:latin typeface="Arial"/>
                <a:cs typeface="Arial"/>
              </a:rPr>
              <a:t>olgu </a:t>
            </a:r>
            <a:r>
              <a:rPr sz="2700" spc="-165" dirty="0">
                <a:latin typeface="Arial"/>
                <a:cs typeface="Arial"/>
              </a:rPr>
              <a:t>dışı </a:t>
            </a:r>
            <a:r>
              <a:rPr sz="2700" spc="-10" dirty="0">
                <a:latin typeface="Arial"/>
                <a:cs typeface="Arial"/>
              </a:rPr>
              <a:t>tüm </a:t>
            </a:r>
            <a:r>
              <a:rPr sz="2700" spc="-110" dirty="0">
                <a:latin typeface="Arial"/>
                <a:cs typeface="Arial"/>
              </a:rPr>
              <a:t>gerçeklik </a:t>
            </a:r>
            <a:r>
              <a:rPr sz="2700" spc="-65" dirty="0">
                <a:latin typeface="Arial"/>
                <a:cs typeface="Arial"/>
              </a:rPr>
              <a:t>kategorilerini</a:t>
            </a:r>
            <a:r>
              <a:rPr sz="2700" spc="-365" dirty="0">
                <a:latin typeface="Arial"/>
                <a:cs typeface="Arial"/>
              </a:rPr>
              <a:t> </a:t>
            </a:r>
            <a:r>
              <a:rPr sz="2700" spc="-125" dirty="0">
                <a:latin typeface="Arial"/>
                <a:cs typeface="Arial"/>
              </a:rPr>
              <a:t>yok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spc="-135" dirty="0">
                <a:latin typeface="Arial"/>
                <a:cs typeface="Arial"/>
              </a:rPr>
              <a:t>saymalarıyla</a:t>
            </a:r>
            <a:r>
              <a:rPr sz="2700" spc="-175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sonuçlanmıştır.</a:t>
            </a:r>
            <a:endParaRPr sz="2700">
              <a:latin typeface="Arial"/>
              <a:cs typeface="Arial"/>
            </a:endParaRPr>
          </a:p>
          <a:p>
            <a:pPr marL="355600" marR="655320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latin typeface="Arial"/>
                <a:cs typeface="Arial"/>
              </a:rPr>
              <a:t>Bilgi </a:t>
            </a:r>
            <a:r>
              <a:rPr sz="2700" spc="-150" dirty="0">
                <a:latin typeface="Arial"/>
                <a:cs typeface="Arial"/>
              </a:rPr>
              <a:t>dünyası, </a:t>
            </a:r>
            <a:r>
              <a:rPr sz="2700" spc="-100" dirty="0">
                <a:latin typeface="Arial"/>
                <a:cs typeface="Arial"/>
              </a:rPr>
              <a:t>olgu </a:t>
            </a:r>
            <a:r>
              <a:rPr sz="2700" spc="-160" dirty="0">
                <a:latin typeface="Arial"/>
                <a:cs typeface="Arial"/>
              </a:rPr>
              <a:t>dünyası </a:t>
            </a:r>
            <a:r>
              <a:rPr sz="2700" spc="-40" dirty="0">
                <a:latin typeface="Arial"/>
                <a:cs typeface="Arial"/>
              </a:rPr>
              <a:t>ile </a:t>
            </a:r>
            <a:r>
              <a:rPr sz="2700" spc="-55" dirty="0">
                <a:latin typeface="Arial"/>
                <a:cs typeface="Arial"/>
              </a:rPr>
              <a:t>bilgi </a:t>
            </a:r>
            <a:r>
              <a:rPr sz="2700" spc="-125" dirty="0">
                <a:latin typeface="Arial"/>
                <a:cs typeface="Arial"/>
              </a:rPr>
              <a:t>süreci de</a:t>
            </a:r>
            <a:r>
              <a:rPr sz="2700" spc="-465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mantıksal  </a:t>
            </a:r>
            <a:r>
              <a:rPr sz="2700" spc="-125" dirty="0">
                <a:latin typeface="Arial"/>
                <a:cs typeface="Arial"/>
              </a:rPr>
              <a:t>çıkarımla</a:t>
            </a:r>
            <a:r>
              <a:rPr sz="2700" spc="-14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sınırlanmıştır.</a:t>
            </a:r>
            <a:endParaRPr sz="2700">
              <a:latin typeface="Arial"/>
              <a:cs typeface="Arial"/>
            </a:endParaRPr>
          </a:p>
          <a:p>
            <a:pPr marL="355600" marR="162560" indent="-342900">
              <a:lnSpc>
                <a:spcPts val="2920"/>
              </a:lnSpc>
              <a:spcBef>
                <a:spcPts val="64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140" dirty="0">
                <a:latin typeface="Arial"/>
                <a:cs typeface="Arial"/>
              </a:rPr>
              <a:t>yüzden, </a:t>
            </a:r>
            <a:r>
              <a:rPr sz="2700" spc="-105" dirty="0">
                <a:latin typeface="Arial"/>
                <a:cs typeface="Arial"/>
              </a:rPr>
              <a:t>onlara </a:t>
            </a:r>
            <a:r>
              <a:rPr sz="2700" spc="-120" dirty="0">
                <a:latin typeface="Arial"/>
                <a:cs typeface="Arial"/>
              </a:rPr>
              <a:t>göre, </a:t>
            </a:r>
            <a:r>
              <a:rPr sz="2700" spc="-85" dirty="0">
                <a:latin typeface="Arial"/>
                <a:cs typeface="Arial"/>
              </a:rPr>
              <a:t>mantık </a:t>
            </a:r>
            <a:r>
              <a:rPr sz="2700" spc="-190" dirty="0">
                <a:latin typeface="Arial"/>
                <a:cs typeface="Arial"/>
              </a:rPr>
              <a:t>sadece </a:t>
            </a:r>
            <a:r>
              <a:rPr sz="2700" spc="-95" dirty="0">
                <a:latin typeface="Arial"/>
                <a:cs typeface="Arial"/>
              </a:rPr>
              <a:t>olgu </a:t>
            </a:r>
            <a:r>
              <a:rPr sz="2700" spc="-135" dirty="0">
                <a:latin typeface="Arial"/>
                <a:cs typeface="Arial"/>
              </a:rPr>
              <a:t>dünyasındaki  </a:t>
            </a:r>
            <a:r>
              <a:rPr sz="2700" spc="-50" dirty="0">
                <a:latin typeface="Arial"/>
                <a:cs typeface="Arial"/>
              </a:rPr>
              <a:t>ilişkilerin </a:t>
            </a:r>
            <a:r>
              <a:rPr sz="2700" spc="-150" dirty="0">
                <a:latin typeface="Arial"/>
                <a:cs typeface="Arial"/>
              </a:rPr>
              <a:t>açıklanmasında</a:t>
            </a:r>
            <a:r>
              <a:rPr sz="2700" spc="-265" dirty="0">
                <a:latin typeface="Arial"/>
                <a:cs typeface="Arial"/>
              </a:rPr>
              <a:t> </a:t>
            </a:r>
            <a:r>
              <a:rPr sz="2700" spc="-100" dirty="0">
                <a:latin typeface="Arial"/>
                <a:cs typeface="Arial"/>
              </a:rPr>
              <a:t>kullanılmalıdır.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latin typeface="Arial"/>
                <a:cs typeface="Arial"/>
              </a:rPr>
              <a:t>Mantıksal </a:t>
            </a:r>
            <a:r>
              <a:rPr sz="2700" spc="-85" dirty="0">
                <a:latin typeface="Arial"/>
                <a:cs typeface="Arial"/>
              </a:rPr>
              <a:t>pozitivizm </a:t>
            </a:r>
            <a:r>
              <a:rPr sz="2700" spc="-75" dirty="0">
                <a:latin typeface="Arial"/>
                <a:cs typeface="Arial"/>
              </a:rPr>
              <a:t>nitelemesinin </a:t>
            </a:r>
            <a:r>
              <a:rPr sz="2700" spc="-95" dirty="0">
                <a:latin typeface="Arial"/>
                <a:cs typeface="Arial"/>
              </a:rPr>
              <a:t>özeti</a:t>
            </a:r>
            <a:r>
              <a:rPr sz="2700" spc="-34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budur.”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273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8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4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32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Bilime </a:t>
                      </a:r>
                      <a:r>
                        <a:rPr sz="3200" b="1" spc="-2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Farklı</a:t>
                      </a:r>
                      <a:r>
                        <a:rPr sz="32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200" b="1" spc="-2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Yaklaşımlar</a:t>
                      </a:r>
                      <a:endParaRPr sz="32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3843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u="heavy" spc="-50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u="heavy" spc="-1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Ürün olarak </a:t>
                      </a:r>
                      <a:r>
                        <a:rPr sz="20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b="1" u="heavy" spc="-1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yaklaşımına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90" dirty="0">
                          <a:latin typeface="Arial"/>
                          <a:cs typeface="Arial"/>
                        </a:rPr>
                        <a:t>bilim,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25" dirty="0">
                          <a:latin typeface="Arial"/>
                          <a:cs typeface="Arial"/>
                        </a:rPr>
                        <a:t>bilimsel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çalışmaların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sonucu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ortaya</a:t>
                      </a:r>
                      <a:r>
                        <a:rPr sz="20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çıkan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üründür.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5405" marR="565150">
                        <a:lnSpc>
                          <a:spcPct val="114999"/>
                        </a:lnSpc>
                      </a:pPr>
                      <a:r>
                        <a:rPr sz="2000" b="1" spc="-15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önermeler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topluluğudur.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Kesinlik 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değeri 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kazanmış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nesnel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bilgilerden  </a:t>
                      </a:r>
                      <a:r>
                        <a:rPr sz="2000" b="1" spc="-155" dirty="0">
                          <a:latin typeface="Arial"/>
                          <a:cs typeface="Arial"/>
                        </a:rPr>
                        <a:t>oluşur.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5405" marR="138430">
                        <a:lnSpc>
                          <a:spcPct val="114999"/>
                        </a:lnSpc>
                      </a:pPr>
                      <a:r>
                        <a:rPr sz="2000" b="1" spc="-23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anlamda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bilimi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anlamak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için,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yalnızca 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ortaya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konulmuş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bilgilerin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özelliklerine 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bakmak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gerekir.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5405" marR="93980">
                        <a:lnSpc>
                          <a:spcPct val="114999"/>
                        </a:lnSpc>
                      </a:pPr>
                      <a:r>
                        <a:rPr sz="2000" b="1" spc="-23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yaklaşımın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önemli temsilcileri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yeni 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pozitivizm 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akımını </a:t>
                      </a:r>
                      <a:r>
                        <a:rPr sz="2000" b="1" spc="-175" dirty="0">
                          <a:latin typeface="Arial"/>
                          <a:cs typeface="Arial"/>
                        </a:rPr>
                        <a:t>savunun 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H.Reichenbach </a:t>
                      </a:r>
                      <a:r>
                        <a:rPr sz="2000" b="1" spc="-80" dirty="0">
                          <a:latin typeface="Arial"/>
                          <a:cs typeface="Arial"/>
                        </a:rPr>
                        <a:t>ile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R.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Carnap’tır.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25" dirty="0">
                          <a:latin typeface="Arial"/>
                          <a:cs typeface="Arial"/>
                        </a:rPr>
                        <a:t>Ürün olarak </a:t>
                      </a:r>
                      <a:r>
                        <a:rPr sz="2000" b="1" spc="-90" dirty="0">
                          <a:latin typeface="Arial"/>
                          <a:cs typeface="Arial"/>
                        </a:rPr>
                        <a:t>bilim, 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klasik </a:t>
                      </a:r>
                      <a:r>
                        <a:rPr sz="2000" b="1" spc="-100" dirty="0">
                          <a:latin typeface="Arial"/>
                          <a:cs typeface="Arial"/>
                        </a:rPr>
                        <a:t>bilim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anlayışı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125" dirty="0">
                          <a:latin typeface="Arial"/>
                          <a:cs typeface="Arial"/>
                        </a:rPr>
                        <a:t>olarak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5" dirty="0">
                          <a:latin typeface="Arial"/>
                          <a:cs typeface="Arial"/>
                        </a:rPr>
                        <a:t>bilinir.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u="heavy" spc="-50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u="heavy" spc="-6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Etkinlik </a:t>
                      </a:r>
                      <a:r>
                        <a:rPr sz="2000" u="heavy" spc="-8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olarak </a:t>
                      </a:r>
                      <a:r>
                        <a:rPr sz="2000" u="heavy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u="heavy" spc="-114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yaklaşımına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göre</a:t>
                      </a:r>
                      <a:r>
                        <a:rPr sz="20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bilim,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 marR="391160">
                        <a:lnSpc>
                          <a:spcPct val="114999"/>
                        </a:lnSpc>
                      </a:pPr>
                      <a:r>
                        <a:rPr sz="2000" spc="-2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insanlarından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oluşan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topluluğun</a:t>
                      </a:r>
                      <a:r>
                        <a:rPr sz="20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bir 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etkinliğidir.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000" spc="-45" dirty="0">
                          <a:latin typeface="Arial"/>
                          <a:cs typeface="Arial"/>
                        </a:rPr>
                        <a:t>Bilimi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anlamak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için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tarihî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2000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toplumsal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5" dirty="0">
                          <a:latin typeface="Arial"/>
                          <a:cs typeface="Arial"/>
                        </a:rPr>
                        <a:t>boyutlarıyla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ele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almak</a:t>
                      </a:r>
                      <a:r>
                        <a:rPr sz="2000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gerekir.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000" spc="-70" dirty="0">
                          <a:latin typeface="Arial"/>
                          <a:cs typeface="Arial"/>
                        </a:rPr>
                        <a:t>Bilimde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insanlarının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özellikleri</a:t>
                      </a:r>
                      <a:r>
                        <a:rPr sz="20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ve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kişilikleri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etkilidir.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8580" marR="207010">
                        <a:lnSpc>
                          <a:spcPct val="114999"/>
                        </a:lnSpc>
                      </a:pPr>
                      <a:r>
                        <a:rPr sz="2000" spc="-55" dirty="0">
                          <a:latin typeface="Arial"/>
                          <a:cs typeface="Arial"/>
                        </a:rPr>
                        <a:t>Bilim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insanları,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içinde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bulundukları</a:t>
                      </a:r>
                      <a:r>
                        <a:rPr sz="2000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bilimsel 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topluluğun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sosyolojik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20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kültürel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60" dirty="0">
                          <a:latin typeface="Arial"/>
                          <a:cs typeface="Arial"/>
                        </a:rPr>
                        <a:t>özelliklerinden </a:t>
                      </a:r>
                      <a:r>
                        <a:rPr sz="2000" spc="-140" dirty="0">
                          <a:latin typeface="Arial"/>
                          <a:cs typeface="Arial"/>
                        </a:rPr>
                        <a:t>bağımsız</a:t>
                      </a:r>
                      <a:r>
                        <a:rPr sz="20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düşünülemez.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000" spc="-155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yaklaşımın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önemli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temsilcileri: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140" dirty="0">
                          <a:latin typeface="Arial"/>
                          <a:cs typeface="Arial"/>
                        </a:rPr>
                        <a:t>Thomas </a:t>
                      </a:r>
                      <a:r>
                        <a:rPr sz="2000" spc="-114" dirty="0">
                          <a:latin typeface="Arial"/>
                          <a:cs typeface="Arial"/>
                        </a:rPr>
                        <a:t>Kuhn,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Stephen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Toulmin’dir.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341120"/>
          </a:xfrm>
          <a:custGeom>
            <a:avLst/>
            <a:gdLst/>
            <a:ahLst/>
            <a:cxnLst/>
            <a:rect l="l" t="t" r="r" b="b"/>
            <a:pathLst>
              <a:path w="9144000" h="1341120">
                <a:moveTo>
                  <a:pt x="9144000" y="0"/>
                </a:moveTo>
                <a:lnTo>
                  <a:pt x="0" y="0"/>
                </a:lnTo>
                <a:lnTo>
                  <a:pt x="0" y="1341120"/>
                </a:lnTo>
                <a:lnTo>
                  <a:pt x="9144000" y="13411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BD4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82748" y="286003"/>
            <a:ext cx="47809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>
                <a:solidFill>
                  <a:srgbClr val="000000"/>
                </a:solidFill>
              </a:rPr>
              <a:t>Bilim </a:t>
            </a:r>
            <a:r>
              <a:rPr spc="-120" dirty="0">
                <a:solidFill>
                  <a:srgbClr val="000000"/>
                </a:solidFill>
              </a:rPr>
              <a:t>- </a:t>
            </a:r>
            <a:r>
              <a:rPr spc="-355" dirty="0">
                <a:solidFill>
                  <a:srgbClr val="000000"/>
                </a:solidFill>
              </a:rPr>
              <a:t>Felsefe</a:t>
            </a:r>
            <a:r>
              <a:rPr spc="-370" dirty="0">
                <a:solidFill>
                  <a:srgbClr val="000000"/>
                </a:solidFill>
              </a:rPr>
              <a:t> </a:t>
            </a:r>
            <a:r>
              <a:rPr spc="-295" dirty="0">
                <a:solidFill>
                  <a:srgbClr val="000000"/>
                </a:solidFill>
              </a:rPr>
              <a:t>İlişkisi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341119"/>
            <a:ext cx="9144000" cy="5516880"/>
          </a:xfrm>
          <a:custGeom>
            <a:avLst/>
            <a:gdLst/>
            <a:ahLst/>
            <a:cxnLst/>
            <a:rect l="l" t="t" r="r" b="b"/>
            <a:pathLst>
              <a:path w="9144000" h="5516880">
                <a:moveTo>
                  <a:pt x="9144000" y="0"/>
                </a:moveTo>
                <a:lnTo>
                  <a:pt x="0" y="0"/>
                </a:lnTo>
                <a:lnTo>
                  <a:pt x="0" y="5516880"/>
                </a:lnTo>
                <a:lnTo>
                  <a:pt x="9144000" y="55168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285748"/>
            <a:ext cx="8830945" cy="53600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362585" indent="-342900">
              <a:lnSpc>
                <a:spcPts val="24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Bilim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05" dirty="0">
                <a:latin typeface="Arial"/>
                <a:cs typeface="Arial"/>
              </a:rPr>
              <a:t>felsefe </a:t>
            </a:r>
            <a:r>
              <a:rPr sz="2500" spc="-120" dirty="0">
                <a:latin typeface="Arial"/>
                <a:cs typeface="Arial"/>
              </a:rPr>
              <a:t>amaçları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85" dirty="0">
                <a:latin typeface="Arial"/>
                <a:cs typeface="Arial"/>
              </a:rPr>
              <a:t>kullandıkları </a:t>
            </a:r>
            <a:r>
              <a:rPr sz="2500" spc="-60" dirty="0">
                <a:latin typeface="Arial"/>
                <a:cs typeface="Arial"/>
              </a:rPr>
              <a:t>yöntemler </a:t>
            </a:r>
            <a:r>
              <a:rPr sz="2500" spc="-120" dirty="0">
                <a:latin typeface="Arial"/>
                <a:cs typeface="Arial"/>
              </a:rPr>
              <a:t>bakımından  </a:t>
            </a:r>
            <a:r>
              <a:rPr sz="2500" spc="-60" dirty="0">
                <a:latin typeface="Arial"/>
                <a:cs typeface="Arial"/>
              </a:rPr>
              <a:t>farklı </a:t>
            </a:r>
            <a:r>
              <a:rPr sz="2500" spc="-30" dirty="0">
                <a:latin typeface="Arial"/>
                <a:cs typeface="Arial"/>
              </a:rPr>
              <a:t>iki</a:t>
            </a:r>
            <a:r>
              <a:rPr sz="2500" spc="-210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alandır.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7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Bilim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05" dirty="0">
                <a:latin typeface="Arial"/>
                <a:cs typeface="Arial"/>
              </a:rPr>
              <a:t>felsefe </a:t>
            </a:r>
            <a:r>
              <a:rPr sz="2500" spc="-125" dirty="0">
                <a:latin typeface="Arial"/>
                <a:cs typeface="Arial"/>
              </a:rPr>
              <a:t>rasyonel </a:t>
            </a:r>
            <a:r>
              <a:rPr sz="2500" spc="-90" dirty="0">
                <a:latin typeface="Arial"/>
                <a:cs typeface="Arial"/>
              </a:rPr>
              <a:t>olmakla </a:t>
            </a:r>
            <a:r>
              <a:rPr sz="2500" spc="-25" dirty="0">
                <a:latin typeface="Arial"/>
                <a:cs typeface="Arial"/>
              </a:rPr>
              <a:t>birlikte </a:t>
            </a:r>
            <a:r>
              <a:rPr sz="2500" spc="-70" dirty="0">
                <a:latin typeface="Arial"/>
                <a:cs typeface="Arial"/>
              </a:rPr>
              <a:t>bilimsel </a:t>
            </a:r>
            <a:r>
              <a:rPr sz="2500" spc="-85" dirty="0">
                <a:latin typeface="Arial"/>
                <a:cs typeface="Arial"/>
              </a:rPr>
              <a:t>yöntemde</a:t>
            </a:r>
            <a:r>
              <a:rPr sz="2500" spc="-315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deney</a:t>
            </a:r>
            <a:endParaRPr sz="2500">
              <a:latin typeface="Arial"/>
              <a:cs typeface="Arial"/>
            </a:endParaRPr>
          </a:p>
          <a:p>
            <a:pPr marL="355600">
              <a:lnSpc>
                <a:spcPts val="2700"/>
              </a:lnSpc>
            </a:pP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40" dirty="0">
                <a:latin typeface="Arial"/>
                <a:cs typeface="Arial"/>
              </a:rPr>
              <a:t>gözlem </a:t>
            </a:r>
            <a:r>
              <a:rPr sz="2500" spc="-85" dirty="0">
                <a:latin typeface="Arial"/>
                <a:cs typeface="Arial"/>
              </a:rPr>
              <a:t>kullanılırken </a:t>
            </a:r>
            <a:r>
              <a:rPr sz="2500" spc="-110" dirty="0">
                <a:latin typeface="Arial"/>
                <a:cs typeface="Arial"/>
              </a:rPr>
              <a:t>felsefede </a:t>
            </a:r>
            <a:r>
              <a:rPr sz="2500" spc="-85" dirty="0">
                <a:latin typeface="Arial"/>
                <a:cs typeface="Arial"/>
              </a:rPr>
              <a:t>salt </a:t>
            </a:r>
            <a:r>
              <a:rPr sz="2500" spc="-125" dirty="0">
                <a:latin typeface="Arial"/>
                <a:cs typeface="Arial"/>
              </a:rPr>
              <a:t>akla</a:t>
            </a:r>
            <a:r>
              <a:rPr sz="2500" spc="-160" dirty="0">
                <a:latin typeface="Arial"/>
                <a:cs typeface="Arial"/>
              </a:rPr>
              <a:t> </a:t>
            </a:r>
            <a:r>
              <a:rPr sz="2500" spc="-130" dirty="0">
                <a:latin typeface="Arial"/>
                <a:cs typeface="Arial"/>
              </a:rPr>
              <a:t>dayanılır.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75" dirty="0">
                <a:latin typeface="Arial"/>
                <a:cs typeface="Arial"/>
              </a:rPr>
              <a:t>Fakat </a:t>
            </a:r>
            <a:r>
              <a:rPr sz="2500" spc="-65" dirty="0">
                <a:latin typeface="Arial"/>
                <a:cs typeface="Arial"/>
              </a:rPr>
              <a:t>ikisinin </a:t>
            </a:r>
            <a:r>
              <a:rPr sz="2500" spc="-120" dirty="0">
                <a:latin typeface="Arial"/>
                <a:cs typeface="Arial"/>
              </a:rPr>
              <a:t>de </a:t>
            </a:r>
            <a:r>
              <a:rPr sz="2500" spc="-15" dirty="0">
                <a:latin typeface="Arial"/>
                <a:cs typeface="Arial"/>
              </a:rPr>
              <a:t>birbirini </a:t>
            </a:r>
            <a:r>
              <a:rPr sz="2500" spc="-114" dirty="0">
                <a:latin typeface="Arial"/>
                <a:cs typeface="Arial"/>
              </a:rPr>
              <a:t>tamamlayan </a:t>
            </a:r>
            <a:r>
              <a:rPr sz="2500" spc="-100" dirty="0">
                <a:latin typeface="Arial"/>
                <a:cs typeface="Arial"/>
              </a:rPr>
              <a:t>yanları</a:t>
            </a:r>
            <a:r>
              <a:rPr sz="2500" spc="-215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vardır.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Bilim </a:t>
            </a:r>
            <a:r>
              <a:rPr sz="2500" spc="-120" dirty="0">
                <a:latin typeface="Arial"/>
                <a:cs typeface="Arial"/>
              </a:rPr>
              <a:t>olgusal </a:t>
            </a:r>
            <a:r>
              <a:rPr sz="2500" spc="-135" dirty="0">
                <a:latin typeface="Arial"/>
                <a:cs typeface="Arial"/>
              </a:rPr>
              <a:t>dünyada </a:t>
            </a:r>
            <a:r>
              <a:rPr sz="2500" spc="-130" dirty="0">
                <a:latin typeface="Arial"/>
                <a:cs typeface="Arial"/>
              </a:rPr>
              <a:t>iş</a:t>
            </a:r>
            <a:r>
              <a:rPr sz="2500" spc="-140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görür.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65" dirty="0">
                <a:latin typeface="Arial"/>
                <a:cs typeface="Arial"/>
              </a:rPr>
              <a:t>Felsefe </a:t>
            </a:r>
            <a:r>
              <a:rPr sz="2500" spc="-135" dirty="0">
                <a:latin typeface="Arial"/>
                <a:cs typeface="Arial"/>
              </a:rPr>
              <a:t>ise </a:t>
            </a:r>
            <a:r>
              <a:rPr sz="2500" spc="-110" dirty="0">
                <a:latin typeface="Arial"/>
                <a:cs typeface="Arial"/>
              </a:rPr>
              <a:t>hem </a:t>
            </a:r>
            <a:r>
              <a:rPr sz="2500" spc="-120" dirty="0">
                <a:latin typeface="Arial"/>
                <a:cs typeface="Arial"/>
              </a:rPr>
              <a:t>olgusal </a:t>
            </a:r>
            <a:r>
              <a:rPr sz="2500" spc="-110" dirty="0">
                <a:latin typeface="Arial"/>
                <a:cs typeface="Arial"/>
              </a:rPr>
              <a:t>hem </a:t>
            </a:r>
            <a:r>
              <a:rPr sz="2500" spc="-120" dirty="0">
                <a:latin typeface="Arial"/>
                <a:cs typeface="Arial"/>
              </a:rPr>
              <a:t>de </a:t>
            </a:r>
            <a:r>
              <a:rPr sz="2500" spc="-75" dirty="0">
                <a:latin typeface="Arial"/>
                <a:cs typeface="Arial"/>
              </a:rPr>
              <a:t>metafizik </a:t>
            </a:r>
            <a:r>
              <a:rPr sz="2500" spc="-140" dirty="0">
                <a:latin typeface="Arial"/>
                <a:cs typeface="Arial"/>
              </a:rPr>
              <a:t>dünyayı </a:t>
            </a:r>
            <a:r>
              <a:rPr sz="2500" spc="-110" dirty="0">
                <a:latin typeface="Arial"/>
                <a:cs typeface="Arial"/>
              </a:rPr>
              <a:t>konu</a:t>
            </a:r>
            <a:r>
              <a:rPr sz="2500" spc="-105" dirty="0">
                <a:latin typeface="Arial"/>
                <a:cs typeface="Arial"/>
              </a:rPr>
              <a:t> </a:t>
            </a:r>
            <a:r>
              <a:rPr sz="2500" spc="-80" dirty="0">
                <a:latin typeface="Arial"/>
                <a:cs typeface="Arial"/>
              </a:rPr>
              <a:t>edinir.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Bilim </a:t>
            </a:r>
            <a:r>
              <a:rPr sz="2500" spc="-85" dirty="0">
                <a:latin typeface="Arial"/>
                <a:cs typeface="Arial"/>
              </a:rPr>
              <a:t>kanıt </a:t>
            </a:r>
            <a:r>
              <a:rPr sz="2500" spc="-150" dirty="0">
                <a:latin typeface="Arial"/>
                <a:cs typeface="Arial"/>
              </a:rPr>
              <a:t>ve </a:t>
            </a:r>
            <a:r>
              <a:rPr sz="2500" spc="-110" dirty="0">
                <a:latin typeface="Arial"/>
                <a:cs typeface="Arial"/>
              </a:rPr>
              <a:t>ispata</a:t>
            </a:r>
            <a:r>
              <a:rPr sz="2500" spc="-180" dirty="0">
                <a:latin typeface="Arial"/>
                <a:cs typeface="Arial"/>
              </a:rPr>
              <a:t> </a:t>
            </a:r>
            <a:r>
              <a:rPr sz="2500" spc="-145" dirty="0">
                <a:latin typeface="Arial"/>
                <a:cs typeface="Arial"/>
              </a:rPr>
              <a:t>dayanır.</a:t>
            </a:r>
            <a:endParaRPr sz="2500">
              <a:latin typeface="Arial"/>
              <a:cs typeface="Arial"/>
            </a:endParaRPr>
          </a:p>
          <a:p>
            <a:pPr marL="355600" marR="209550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70" dirty="0">
                <a:latin typeface="Arial"/>
                <a:cs typeface="Arial"/>
              </a:rPr>
              <a:t>Bilim </a:t>
            </a:r>
            <a:r>
              <a:rPr sz="2500" spc="-125" dirty="0">
                <a:latin typeface="Arial"/>
                <a:cs typeface="Arial"/>
              </a:rPr>
              <a:t>insanı </a:t>
            </a:r>
            <a:r>
              <a:rPr sz="2500" spc="-100" dirty="0">
                <a:latin typeface="Arial"/>
                <a:cs typeface="Arial"/>
              </a:rPr>
              <a:t>herhangi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110" dirty="0">
                <a:latin typeface="Arial"/>
                <a:cs typeface="Arial"/>
              </a:rPr>
              <a:t>kanıta </a:t>
            </a:r>
            <a:r>
              <a:rPr sz="2500" spc="-155" dirty="0">
                <a:latin typeface="Arial"/>
                <a:cs typeface="Arial"/>
              </a:rPr>
              <a:t>dayanmayan </a:t>
            </a:r>
            <a:r>
              <a:rPr sz="2500" spc="-105" dirty="0">
                <a:latin typeface="Arial"/>
                <a:cs typeface="Arial"/>
              </a:rPr>
              <a:t>konularda </a:t>
            </a:r>
            <a:r>
              <a:rPr sz="2500" spc="-95" dirty="0">
                <a:latin typeface="Arial"/>
                <a:cs typeface="Arial"/>
              </a:rPr>
              <a:t>yorumda  </a:t>
            </a:r>
            <a:r>
              <a:rPr sz="2500" spc="-105" dirty="0">
                <a:latin typeface="Arial"/>
                <a:cs typeface="Arial"/>
              </a:rPr>
              <a:t>bulunmaz.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55" dirty="0">
                <a:latin typeface="Arial"/>
                <a:cs typeface="Arial"/>
              </a:rPr>
              <a:t>Felsefede </a:t>
            </a:r>
            <a:r>
              <a:rPr sz="2500" spc="-135" dirty="0">
                <a:latin typeface="Arial"/>
                <a:cs typeface="Arial"/>
              </a:rPr>
              <a:t>ise </a:t>
            </a:r>
            <a:r>
              <a:rPr sz="2500" spc="-140" dirty="0">
                <a:latin typeface="Arial"/>
                <a:cs typeface="Arial"/>
              </a:rPr>
              <a:t>spekülasyon </a:t>
            </a:r>
            <a:r>
              <a:rPr sz="2500" spc="-65" dirty="0">
                <a:latin typeface="Arial"/>
                <a:cs typeface="Arial"/>
              </a:rPr>
              <a:t>önemli </a:t>
            </a:r>
            <a:r>
              <a:rPr sz="2500" spc="-15" dirty="0">
                <a:latin typeface="Arial"/>
                <a:cs typeface="Arial"/>
              </a:rPr>
              <a:t>bir </a:t>
            </a:r>
            <a:r>
              <a:rPr sz="2500" spc="-95" dirty="0">
                <a:latin typeface="Arial"/>
                <a:cs typeface="Arial"/>
              </a:rPr>
              <a:t>yer</a:t>
            </a:r>
            <a:r>
              <a:rPr sz="2500" spc="-185" dirty="0">
                <a:latin typeface="Arial"/>
                <a:cs typeface="Arial"/>
              </a:rPr>
              <a:t> </a:t>
            </a:r>
            <a:r>
              <a:rPr sz="2500" spc="-50" dirty="0">
                <a:latin typeface="Arial"/>
                <a:cs typeface="Arial"/>
              </a:rPr>
              <a:t>tutar.</a:t>
            </a: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700"/>
              </a:lnSpc>
              <a:buChar char="•"/>
              <a:tabLst>
                <a:tab pos="354965" algn="l"/>
                <a:tab pos="355600" algn="l"/>
              </a:tabLst>
            </a:pPr>
            <a:r>
              <a:rPr sz="2500" spc="-114" dirty="0">
                <a:latin typeface="Arial"/>
                <a:cs typeface="Arial"/>
              </a:rPr>
              <a:t>Filozof </a:t>
            </a:r>
            <a:r>
              <a:rPr sz="2500" spc="-100" dirty="0">
                <a:latin typeface="Arial"/>
                <a:cs typeface="Arial"/>
              </a:rPr>
              <a:t>kendi </a:t>
            </a:r>
            <a:r>
              <a:rPr sz="2500" spc="-125" dirty="0">
                <a:latin typeface="Arial"/>
                <a:cs typeface="Arial"/>
              </a:rPr>
              <a:t>rasyonel </a:t>
            </a:r>
            <a:r>
              <a:rPr sz="2500" spc="-130" dirty="0">
                <a:latin typeface="Arial"/>
                <a:cs typeface="Arial"/>
              </a:rPr>
              <a:t>kurgusu </a:t>
            </a:r>
            <a:r>
              <a:rPr sz="2500" spc="-40" dirty="0">
                <a:latin typeface="Arial"/>
                <a:cs typeface="Arial"/>
              </a:rPr>
              <a:t>ile </a:t>
            </a:r>
            <a:r>
              <a:rPr sz="2500" spc="-30" dirty="0">
                <a:latin typeface="Arial"/>
                <a:cs typeface="Arial"/>
              </a:rPr>
              <a:t>iyi </a:t>
            </a:r>
            <a:r>
              <a:rPr sz="2500" spc="-55" dirty="0">
                <a:latin typeface="Arial"/>
                <a:cs typeface="Arial"/>
              </a:rPr>
              <a:t>temellendirilmiş</a:t>
            </a:r>
            <a:r>
              <a:rPr sz="2500" spc="-310" dirty="0">
                <a:latin typeface="Arial"/>
                <a:cs typeface="Arial"/>
              </a:rPr>
              <a:t> </a:t>
            </a:r>
            <a:r>
              <a:rPr sz="2500" spc="-105" dirty="0">
                <a:latin typeface="Arial"/>
                <a:cs typeface="Arial"/>
              </a:rPr>
              <a:t>yargıları</a:t>
            </a:r>
            <a:endParaRPr sz="2500">
              <a:latin typeface="Arial"/>
              <a:cs typeface="Arial"/>
            </a:endParaRPr>
          </a:p>
          <a:p>
            <a:pPr marL="355600">
              <a:lnSpc>
                <a:spcPts val="2700"/>
              </a:lnSpc>
            </a:pPr>
            <a:r>
              <a:rPr sz="2500" spc="-110" dirty="0">
                <a:latin typeface="Arial"/>
                <a:cs typeface="Arial"/>
              </a:rPr>
              <a:t>savunabilir.</a:t>
            </a:r>
            <a:endParaRPr sz="2500">
              <a:latin typeface="Arial"/>
              <a:cs typeface="Arial"/>
            </a:endParaRPr>
          </a:p>
          <a:p>
            <a:pPr marL="355600" marR="669290" indent="-342900">
              <a:lnSpc>
                <a:spcPts val="24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90" dirty="0">
                <a:latin typeface="Arial"/>
                <a:cs typeface="Arial"/>
              </a:rPr>
              <a:t>B. </a:t>
            </a:r>
            <a:r>
              <a:rPr sz="2500" spc="-175" dirty="0">
                <a:latin typeface="Arial"/>
                <a:cs typeface="Arial"/>
              </a:rPr>
              <a:t>Russell </a:t>
            </a:r>
            <a:r>
              <a:rPr sz="2500" spc="-170" dirty="0">
                <a:latin typeface="Arial"/>
                <a:cs typeface="Arial"/>
              </a:rPr>
              <a:t>(Rasıl)’a </a:t>
            </a:r>
            <a:r>
              <a:rPr sz="2500" spc="-114" dirty="0">
                <a:latin typeface="Arial"/>
                <a:cs typeface="Arial"/>
              </a:rPr>
              <a:t>göre </a:t>
            </a:r>
            <a:r>
              <a:rPr sz="2500" b="1" spc="-155" dirty="0">
                <a:latin typeface="Arial"/>
                <a:cs typeface="Arial"/>
              </a:rPr>
              <a:t>“Genellikle </a:t>
            </a:r>
            <a:r>
              <a:rPr sz="2500" b="1" spc="-114" dirty="0">
                <a:latin typeface="Arial"/>
                <a:cs typeface="Arial"/>
              </a:rPr>
              <a:t>bilim, </a:t>
            </a:r>
            <a:r>
              <a:rPr sz="2500" b="1" spc="-165" dirty="0">
                <a:latin typeface="Arial"/>
                <a:cs typeface="Arial"/>
              </a:rPr>
              <a:t>ne </a:t>
            </a:r>
            <a:r>
              <a:rPr sz="2500" b="1" spc="-175" dirty="0">
                <a:latin typeface="Arial"/>
                <a:cs typeface="Arial"/>
              </a:rPr>
              <a:t>biliyorsak </a:t>
            </a:r>
            <a:r>
              <a:rPr sz="2500" b="1" spc="-160" dirty="0">
                <a:latin typeface="Arial"/>
                <a:cs typeface="Arial"/>
              </a:rPr>
              <a:t>odur;  felsefe </a:t>
            </a:r>
            <a:r>
              <a:rPr sz="2500" b="1" spc="-165" dirty="0">
                <a:latin typeface="Arial"/>
                <a:cs typeface="Arial"/>
              </a:rPr>
              <a:t>de</a:t>
            </a:r>
            <a:r>
              <a:rPr sz="2500" b="1" spc="-80" dirty="0">
                <a:latin typeface="Arial"/>
                <a:cs typeface="Arial"/>
              </a:rPr>
              <a:t> </a:t>
            </a:r>
            <a:r>
              <a:rPr sz="2500" b="1" spc="-150" dirty="0">
                <a:latin typeface="Arial"/>
                <a:cs typeface="Arial"/>
              </a:rPr>
              <a:t>bilmediğimiz.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49" cy="37858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3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6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759">
                <a:tc>
                  <a:txBody>
                    <a:bodyPr/>
                    <a:lstStyle/>
                    <a:p>
                      <a:pPr marL="60071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0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Bilimin</a:t>
                      </a:r>
                      <a:r>
                        <a:rPr sz="20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Özellikleri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3624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Felsefenin</a:t>
                      </a:r>
                      <a:r>
                        <a:rPr sz="20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Özellikleri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054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Ortak</a:t>
                      </a:r>
                      <a:r>
                        <a:rPr sz="20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Özellikler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110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İlerleme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30" dirty="0">
                          <a:latin typeface="Arial"/>
                          <a:cs typeface="Arial"/>
                        </a:rPr>
                        <a:t>-Olgusallık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40" dirty="0">
                          <a:latin typeface="Arial"/>
                          <a:cs typeface="Arial"/>
                        </a:rPr>
                        <a:t>-Kesinlik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10" dirty="0">
                          <a:latin typeface="Arial"/>
                          <a:cs typeface="Arial"/>
                        </a:rPr>
                        <a:t>-Nesnellik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35" dirty="0">
                          <a:latin typeface="Arial"/>
                          <a:cs typeface="Arial"/>
                        </a:rPr>
                        <a:t>-Tekrar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edilebilirlik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10" dirty="0">
                          <a:latin typeface="Arial"/>
                          <a:cs typeface="Arial"/>
                        </a:rPr>
                        <a:t>-Varlığı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parçalara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bölerek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20" dirty="0">
                          <a:latin typeface="Arial"/>
                          <a:cs typeface="Arial"/>
                        </a:rPr>
                        <a:t>inceleme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05" dirty="0">
                          <a:latin typeface="Arial"/>
                          <a:cs typeface="Arial"/>
                        </a:rPr>
                        <a:t>-Olanı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olduğu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gibi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inceleme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3D59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-Öznellik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-Kümülatif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olma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-Refleksif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olma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-Somut+soyut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alan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-Varlığı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bütün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inceleme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 marR="722630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-Olanın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yanında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olması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gerekeni de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inceleme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araştırma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-Evrensellik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-Tutarlılık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0" dirty="0">
                          <a:latin typeface="Arial"/>
                          <a:cs typeface="Arial"/>
                        </a:rPr>
                        <a:t>-Eleştirellik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-Sorgulayıcılık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20" dirty="0">
                          <a:latin typeface="Arial"/>
                          <a:cs typeface="Arial"/>
                        </a:rPr>
                        <a:t>-Şüphe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merak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duygusu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-Sistemli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olma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3782695"/>
            <a:ext cx="9144000" cy="3075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405384"/>
            <a:ext cx="7772400" cy="2376170"/>
          </a:xfrm>
          <a:prstGeom prst="rect">
            <a:avLst/>
          </a:prstGeom>
          <a:solidFill>
            <a:srgbClr val="FCEADA"/>
          </a:solidFill>
        </p:spPr>
        <p:txBody>
          <a:bodyPr vert="horz" wrap="square" lIns="0" tIns="145415" rIns="0" bIns="0" rtlCol="0">
            <a:spAutoFit/>
          </a:bodyPr>
          <a:lstStyle/>
          <a:p>
            <a:pPr marL="1891664">
              <a:lnSpc>
                <a:spcPct val="100000"/>
              </a:lnSpc>
              <a:spcBef>
                <a:spcPts val="1145"/>
              </a:spcBef>
            </a:pPr>
            <a:r>
              <a:rPr sz="4400" b="1" spc="-160" dirty="0">
                <a:solidFill>
                  <a:srgbClr val="FF0000"/>
                </a:solidFill>
                <a:latin typeface="Arial"/>
                <a:cs typeface="Arial"/>
              </a:rPr>
              <a:t>10. </a:t>
            </a:r>
            <a:r>
              <a:rPr sz="4400" b="1" spc="-380" dirty="0">
                <a:solidFill>
                  <a:srgbClr val="FF0000"/>
                </a:solidFill>
                <a:latin typeface="Arial"/>
                <a:cs typeface="Arial"/>
              </a:rPr>
              <a:t>SINIF</a:t>
            </a:r>
            <a:r>
              <a:rPr sz="4400" b="1" spc="-3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770" dirty="0">
                <a:solidFill>
                  <a:srgbClr val="FF0000"/>
                </a:solidFill>
                <a:latin typeface="Arial"/>
                <a:cs typeface="Arial"/>
              </a:rPr>
              <a:t>FELSEFE</a:t>
            </a:r>
            <a:endParaRPr sz="4400">
              <a:latin typeface="Arial"/>
              <a:cs typeface="Arial"/>
            </a:endParaRPr>
          </a:p>
          <a:p>
            <a:pPr marL="2889250">
              <a:lnSpc>
                <a:spcPct val="100000"/>
              </a:lnSpc>
            </a:pPr>
            <a:r>
              <a:rPr sz="4400" b="1" spc="-135" dirty="0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sz="4400" b="1" spc="-2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spc="-385" dirty="0">
                <a:solidFill>
                  <a:srgbClr val="FF0000"/>
                </a:solidFill>
                <a:latin typeface="Arial"/>
                <a:cs typeface="Arial"/>
              </a:rPr>
              <a:t>ÜNİTE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904" y="3069335"/>
            <a:ext cx="7632700" cy="2942472"/>
          </a:xfrm>
          <a:prstGeom prst="rect">
            <a:avLst/>
          </a:prstGeom>
          <a:solidFill>
            <a:srgbClr val="B8CDE4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200" b="1" spc="-580" dirty="0">
                <a:solidFill>
                  <a:srgbClr val="001F5F"/>
                </a:solidFill>
                <a:latin typeface="Arial"/>
                <a:cs typeface="Arial"/>
              </a:rPr>
              <a:t>AHLAK </a:t>
            </a:r>
            <a:r>
              <a:rPr sz="4200" b="1" spc="-670" dirty="0">
                <a:solidFill>
                  <a:srgbClr val="001F5F"/>
                </a:solidFill>
                <a:latin typeface="Arial"/>
                <a:cs typeface="Arial"/>
              </a:rPr>
              <a:t>FELSEFESİ</a:t>
            </a:r>
            <a:r>
              <a:rPr sz="4200" b="1" spc="-4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4200" b="1" spc="-370" dirty="0">
                <a:solidFill>
                  <a:srgbClr val="001F5F"/>
                </a:solidFill>
                <a:latin typeface="Arial"/>
                <a:cs typeface="Arial"/>
              </a:rPr>
              <a:t>(ETİK)</a:t>
            </a:r>
            <a:endParaRPr sz="4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Arial"/>
              <a:cs typeface="Arial"/>
            </a:endParaRPr>
          </a:p>
          <a:p>
            <a:pPr marR="83185" algn="r">
              <a:lnSpc>
                <a:spcPct val="100000"/>
              </a:lnSpc>
            </a:pPr>
            <a:r>
              <a:rPr lang="tr-TR" sz="1200" b="1" spc="-155" dirty="0">
                <a:solidFill>
                  <a:srgbClr val="001F5F"/>
                </a:solidFill>
                <a:latin typeface="Arial"/>
                <a:cs typeface="Arial"/>
              </a:rPr>
              <a:t>FETHULLAH  TOPAL</a:t>
            </a:r>
            <a:endParaRPr sz="1200">
              <a:latin typeface="Arial"/>
              <a:cs typeface="Arial"/>
            </a:endParaRPr>
          </a:p>
          <a:p>
            <a:pPr marL="4646930" marR="84455" indent="1069340" algn="r">
              <a:lnSpc>
                <a:spcPct val="100000"/>
              </a:lnSpc>
            </a:pPr>
            <a:r>
              <a:rPr sz="1200" b="1" spc="-210" dirty="0">
                <a:solidFill>
                  <a:srgbClr val="001F5F"/>
                </a:solidFill>
                <a:latin typeface="Arial"/>
                <a:cs typeface="Arial"/>
              </a:rPr>
              <a:t>FELSEFE </a:t>
            </a:r>
            <a:r>
              <a:rPr sz="1200" b="1" spc="-150">
                <a:solidFill>
                  <a:srgbClr val="001F5F"/>
                </a:solidFill>
                <a:latin typeface="Arial"/>
                <a:cs typeface="Arial"/>
              </a:rPr>
              <a:t>GRUBU</a:t>
            </a:r>
            <a:r>
              <a:rPr sz="12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125">
                <a:solidFill>
                  <a:srgbClr val="001F5F"/>
                </a:solidFill>
                <a:latin typeface="Arial"/>
                <a:cs typeface="Arial"/>
              </a:rPr>
              <a:t>ÖĞRETMENİ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C5D9F0"/>
          </a:solidFill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605" dirty="0"/>
              <a:t>AHLAK </a:t>
            </a:r>
            <a:r>
              <a:rPr spc="-710" dirty="0"/>
              <a:t>FELSEFESİ</a:t>
            </a:r>
            <a:r>
              <a:rPr spc="-465" dirty="0"/>
              <a:t> </a:t>
            </a:r>
            <a:r>
              <a:rPr spc="-385" dirty="0"/>
              <a:t>(ETİK)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280"/>
                </a:lnTo>
                <a:lnTo>
                  <a:pt x="8229600" y="4526280"/>
                </a:lnTo>
                <a:lnTo>
                  <a:pt x="8229600" y="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09978"/>
            <a:ext cx="7994015" cy="43675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Ahlak </a:t>
            </a:r>
            <a:r>
              <a:rPr sz="3200" spc="-135" dirty="0">
                <a:latin typeface="Arial"/>
                <a:cs typeface="Arial"/>
              </a:rPr>
              <a:t>felsefesi, </a:t>
            </a:r>
            <a:r>
              <a:rPr sz="3200" spc="-155" dirty="0">
                <a:latin typeface="Arial"/>
                <a:cs typeface="Arial"/>
              </a:rPr>
              <a:t>insan </a:t>
            </a:r>
            <a:r>
              <a:rPr sz="3200" spc="-75" dirty="0">
                <a:latin typeface="Arial"/>
                <a:cs typeface="Arial"/>
              </a:rPr>
              <a:t>eylemlerini </a:t>
            </a:r>
            <a:r>
              <a:rPr sz="3200" spc="-140" dirty="0">
                <a:latin typeface="Arial"/>
                <a:cs typeface="Arial"/>
              </a:rPr>
              <a:t>konu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edinir.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50" dirty="0">
                <a:latin typeface="Arial"/>
                <a:cs typeface="Arial"/>
              </a:rPr>
              <a:t>Bu </a:t>
            </a:r>
            <a:r>
              <a:rPr sz="3200" spc="-85" dirty="0">
                <a:latin typeface="Arial"/>
                <a:cs typeface="Arial"/>
              </a:rPr>
              <a:t>eylemlerin </a:t>
            </a:r>
            <a:r>
              <a:rPr sz="3200" spc="-185" dirty="0">
                <a:latin typeface="Arial"/>
                <a:cs typeface="Arial"/>
              </a:rPr>
              <a:t>dayandığı </a:t>
            </a:r>
            <a:r>
              <a:rPr sz="3200" spc="-50" dirty="0">
                <a:latin typeface="Arial"/>
                <a:cs typeface="Arial"/>
              </a:rPr>
              <a:t>temelleri, </a:t>
            </a:r>
            <a:r>
              <a:rPr sz="3200" spc="-35" dirty="0">
                <a:latin typeface="Arial"/>
                <a:cs typeface="Arial"/>
              </a:rPr>
              <a:t>iyi </a:t>
            </a:r>
            <a:r>
              <a:rPr sz="3200" spc="-185" dirty="0">
                <a:latin typeface="Arial"/>
                <a:cs typeface="Arial"/>
              </a:rPr>
              <a:t>ve </a:t>
            </a:r>
            <a:r>
              <a:rPr sz="3200" spc="-70" dirty="0">
                <a:latin typeface="Arial"/>
                <a:cs typeface="Arial"/>
              </a:rPr>
              <a:t>kötü  </a:t>
            </a:r>
            <a:r>
              <a:rPr sz="3200" spc="-80" dirty="0">
                <a:latin typeface="Arial"/>
                <a:cs typeface="Arial"/>
              </a:rPr>
              <a:t>gibi </a:t>
            </a:r>
            <a:r>
              <a:rPr sz="3200" spc="-130" dirty="0">
                <a:latin typeface="Arial"/>
                <a:cs typeface="Arial"/>
              </a:rPr>
              <a:t>kavramları, </a:t>
            </a:r>
            <a:r>
              <a:rPr sz="3200" spc="-145" dirty="0">
                <a:latin typeface="Arial"/>
                <a:cs typeface="Arial"/>
              </a:rPr>
              <a:t>hangi </a:t>
            </a:r>
            <a:r>
              <a:rPr sz="3200" spc="-85" dirty="0">
                <a:latin typeface="Arial"/>
                <a:cs typeface="Arial"/>
              </a:rPr>
              <a:t>eylemlerin </a:t>
            </a:r>
            <a:r>
              <a:rPr sz="3200" spc="-175" dirty="0">
                <a:latin typeface="Arial"/>
                <a:cs typeface="Arial"/>
              </a:rPr>
              <a:t>daha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erdemli  </a:t>
            </a:r>
            <a:r>
              <a:rPr sz="3200" spc="-110" dirty="0">
                <a:latin typeface="Arial"/>
                <a:cs typeface="Arial"/>
              </a:rPr>
              <a:t>olduğu </a:t>
            </a:r>
            <a:r>
              <a:rPr sz="3200" spc="-80" dirty="0">
                <a:latin typeface="Arial"/>
                <a:cs typeface="Arial"/>
              </a:rPr>
              <a:t>gibi </a:t>
            </a:r>
            <a:r>
              <a:rPr sz="3200" spc="-105" dirty="0">
                <a:latin typeface="Arial"/>
                <a:cs typeface="Arial"/>
              </a:rPr>
              <a:t>soruları</a:t>
            </a:r>
            <a:r>
              <a:rPr sz="3200" spc="-24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sorar.</a:t>
            </a:r>
            <a:endParaRPr sz="3200">
              <a:latin typeface="Arial"/>
              <a:cs typeface="Arial"/>
            </a:endParaRPr>
          </a:p>
          <a:p>
            <a:pPr marL="355600" marR="932815" indent="-342900">
              <a:lnSpc>
                <a:spcPts val="346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00" dirty="0">
                <a:latin typeface="Arial"/>
                <a:cs typeface="Arial"/>
              </a:rPr>
              <a:t>Evrensel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45" dirty="0">
                <a:latin typeface="Arial"/>
                <a:cs typeface="Arial"/>
              </a:rPr>
              <a:t>ahlak </a:t>
            </a:r>
            <a:r>
              <a:rPr sz="3200" spc="-210" dirty="0">
                <a:latin typeface="Arial"/>
                <a:cs typeface="Arial"/>
              </a:rPr>
              <a:t>yasasının </a:t>
            </a:r>
            <a:r>
              <a:rPr sz="3200" spc="-120" dirty="0">
                <a:latin typeface="Arial"/>
                <a:cs typeface="Arial"/>
              </a:rPr>
              <a:t>olanaklı</a:t>
            </a:r>
            <a:r>
              <a:rPr sz="3200" spc="-245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olup  </a:t>
            </a:r>
            <a:r>
              <a:rPr sz="3200" spc="-140" dirty="0">
                <a:latin typeface="Arial"/>
                <a:cs typeface="Arial"/>
              </a:rPr>
              <a:t>olmadığını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araştırır.</a:t>
            </a:r>
            <a:endParaRPr sz="3200">
              <a:latin typeface="Arial"/>
              <a:cs typeface="Arial"/>
            </a:endParaRPr>
          </a:p>
          <a:p>
            <a:pPr marL="355600" marR="384175" indent="-342900">
              <a:lnSpc>
                <a:spcPct val="9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0" dirty="0">
                <a:latin typeface="Arial"/>
                <a:cs typeface="Arial"/>
              </a:rPr>
              <a:t>Ahlak </a:t>
            </a:r>
            <a:r>
              <a:rPr sz="3200" spc="-140" dirty="0">
                <a:latin typeface="Arial"/>
                <a:cs typeface="Arial"/>
              </a:rPr>
              <a:t>felsefesi </a:t>
            </a:r>
            <a:r>
              <a:rPr sz="3200" spc="-105" dirty="0">
                <a:latin typeface="Arial"/>
                <a:cs typeface="Arial"/>
              </a:rPr>
              <a:t>diğer </a:t>
            </a:r>
            <a:r>
              <a:rPr sz="3200" spc="-150" dirty="0">
                <a:latin typeface="Arial"/>
                <a:cs typeface="Arial"/>
              </a:rPr>
              <a:t>adıyla </a:t>
            </a:r>
            <a:r>
              <a:rPr sz="3200" spc="-50" dirty="0">
                <a:latin typeface="Arial"/>
                <a:cs typeface="Arial"/>
              </a:rPr>
              <a:t>etik, </a:t>
            </a:r>
            <a:r>
              <a:rPr sz="3200" spc="-200" dirty="0">
                <a:latin typeface="Arial"/>
                <a:cs typeface="Arial"/>
              </a:rPr>
              <a:t>Sokrates  </a:t>
            </a:r>
            <a:r>
              <a:rPr sz="3200" spc="-175" dirty="0">
                <a:latin typeface="Arial"/>
                <a:cs typeface="Arial"/>
              </a:rPr>
              <a:t>sonrasında </a:t>
            </a:r>
            <a:r>
              <a:rPr sz="3200" spc="-110" dirty="0">
                <a:latin typeface="Arial"/>
                <a:cs typeface="Arial"/>
              </a:rPr>
              <a:t>felsefenin </a:t>
            </a:r>
            <a:r>
              <a:rPr sz="3200" spc="-65" dirty="0">
                <a:latin typeface="Arial"/>
                <a:cs typeface="Arial"/>
              </a:rPr>
              <a:t>temel </a:t>
            </a:r>
            <a:r>
              <a:rPr sz="3200" spc="-55" dirty="0">
                <a:latin typeface="Arial"/>
                <a:cs typeface="Arial"/>
              </a:rPr>
              <a:t>ilgi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alanlarından  </a:t>
            </a:r>
            <a:r>
              <a:rPr sz="3200" spc="-5" dirty="0">
                <a:latin typeface="Arial"/>
                <a:cs typeface="Arial"/>
              </a:rPr>
              <a:t>biri </a:t>
            </a:r>
            <a:r>
              <a:rPr sz="3200" spc="-100" dirty="0">
                <a:latin typeface="Arial"/>
                <a:cs typeface="Arial"/>
              </a:rPr>
              <a:t>hâline</a:t>
            </a:r>
            <a:r>
              <a:rPr sz="3200" spc="-30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gelmiştir.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05384"/>
            <a:ext cx="8229600" cy="5721350"/>
          </a:xfrm>
          <a:custGeom>
            <a:avLst/>
            <a:gdLst/>
            <a:ahLst/>
            <a:cxnLst/>
            <a:rect l="l" t="t" r="r" b="b"/>
            <a:pathLst>
              <a:path w="8229600" h="5721350">
                <a:moveTo>
                  <a:pt x="8229600" y="0"/>
                </a:moveTo>
                <a:lnTo>
                  <a:pt x="0" y="0"/>
                </a:lnTo>
                <a:lnTo>
                  <a:pt x="0" y="5721096"/>
                </a:lnTo>
                <a:lnTo>
                  <a:pt x="8229600" y="5721096"/>
                </a:lnTo>
                <a:lnTo>
                  <a:pt x="8229600" y="0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411861"/>
            <a:ext cx="7997190" cy="5099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1818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Sokrates, </a:t>
            </a:r>
            <a:r>
              <a:rPr sz="3200" spc="-145" dirty="0">
                <a:latin typeface="Arial"/>
                <a:cs typeface="Arial"/>
              </a:rPr>
              <a:t>ahlakı </a:t>
            </a:r>
            <a:r>
              <a:rPr sz="3200" spc="-204" dirty="0">
                <a:latin typeface="Arial"/>
                <a:cs typeface="Arial"/>
              </a:rPr>
              <a:t>sağlam </a:t>
            </a:r>
            <a:r>
              <a:rPr sz="3200" spc="-75" dirty="0">
                <a:latin typeface="Arial"/>
                <a:cs typeface="Arial"/>
              </a:rPr>
              <a:t>temellere  </a:t>
            </a:r>
            <a:r>
              <a:rPr sz="3200" spc="-170" dirty="0">
                <a:latin typeface="Arial"/>
                <a:cs typeface="Arial"/>
              </a:rPr>
              <a:t>dayandırmaya </a:t>
            </a:r>
            <a:r>
              <a:rPr sz="3200" spc="-195" dirty="0">
                <a:latin typeface="Arial"/>
                <a:cs typeface="Arial"/>
              </a:rPr>
              <a:t>çalışmış, </a:t>
            </a:r>
            <a:r>
              <a:rPr sz="3200" spc="-150" dirty="0">
                <a:latin typeface="Arial"/>
                <a:cs typeface="Arial"/>
              </a:rPr>
              <a:t>insanın </a:t>
            </a:r>
            <a:r>
              <a:rPr sz="3200" spc="-80" dirty="0">
                <a:latin typeface="Arial"/>
                <a:cs typeface="Arial"/>
              </a:rPr>
              <a:t>erdemli </a:t>
            </a:r>
            <a:r>
              <a:rPr sz="3200" spc="-190" dirty="0">
                <a:latin typeface="Arial"/>
                <a:cs typeface="Arial"/>
              </a:rPr>
              <a:t>ve  </a:t>
            </a:r>
            <a:r>
              <a:rPr sz="3200" spc="-140" dirty="0">
                <a:latin typeface="Arial"/>
                <a:cs typeface="Arial"/>
              </a:rPr>
              <a:t>bilgece </a:t>
            </a:r>
            <a:r>
              <a:rPr sz="3200" spc="-210" dirty="0">
                <a:latin typeface="Arial"/>
                <a:cs typeface="Arial"/>
              </a:rPr>
              <a:t>yaşamasının </a:t>
            </a:r>
            <a:r>
              <a:rPr sz="3200" spc="-95" dirty="0">
                <a:latin typeface="Arial"/>
                <a:cs typeface="Arial"/>
              </a:rPr>
              <a:t>önemi </a:t>
            </a:r>
            <a:r>
              <a:rPr sz="3200" spc="-130" dirty="0">
                <a:latin typeface="Arial"/>
                <a:cs typeface="Arial"/>
              </a:rPr>
              <a:t>üzerinde  </a:t>
            </a:r>
            <a:r>
              <a:rPr sz="3200" spc="-105" dirty="0">
                <a:latin typeface="Arial"/>
                <a:cs typeface="Arial"/>
              </a:rPr>
              <a:t>durmuştur.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70" dirty="0">
                <a:latin typeface="Arial"/>
                <a:cs typeface="Arial"/>
              </a:rPr>
              <a:t>Onun </a:t>
            </a:r>
            <a:r>
              <a:rPr sz="3200" spc="-120" dirty="0">
                <a:latin typeface="Arial"/>
                <a:cs typeface="Arial"/>
              </a:rPr>
              <a:t>bıraktığı </a:t>
            </a:r>
            <a:r>
              <a:rPr sz="3200" spc="-130" dirty="0">
                <a:latin typeface="Arial"/>
                <a:cs typeface="Arial"/>
              </a:rPr>
              <a:t>yerden </a:t>
            </a:r>
            <a:r>
              <a:rPr sz="3200" spc="-175" dirty="0">
                <a:latin typeface="Arial"/>
                <a:cs typeface="Arial"/>
              </a:rPr>
              <a:t>devam </a:t>
            </a:r>
            <a:r>
              <a:rPr sz="3200" spc="-145" dirty="0">
                <a:latin typeface="Arial"/>
                <a:cs typeface="Arial"/>
              </a:rPr>
              <a:t>eden </a:t>
            </a:r>
            <a:r>
              <a:rPr sz="3200" spc="-130" dirty="0">
                <a:latin typeface="Arial"/>
                <a:cs typeface="Arial"/>
              </a:rPr>
              <a:t>Platon,  </a:t>
            </a:r>
            <a:r>
              <a:rPr sz="3200" spc="-145" dirty="0">
                <a:latin typeface="Arial"/>
                <a:cs typeface="Arial"/>
              </a:rPr>
              <a:t>ahlakı </a:t>
            </a:r>
            <a:r>
              <a:rPr sz="3200" spc="-170" dirty="0">
                <a:latin typeface="Arial"/>
                <a:cs typeface="Arial"/>
              </a:rPr>
              <a:t>değişmeyen </a:t>
            </a:r>
            <a:r>
              <a:rPr sz="3200" spc="-105" dirty="0">
                <a:latin typeface="Arial"/>
                <a:cs typeface="Arial"/>
              </a:rPr>
              <a:t>ideaların </a:t>
            </a:r>
            <a:r>
              <a:rPr sz="3200" spc="-110" dirty="0">
                <a:latin typeface="Arial"/>
                <a:cs typeface="Arial"/>
              </a:rPr>
              <a:t>bilgisine  </a:t>
            </a:r>
            <a:r>
              <a:rPr sz="3200" spc="-155" dirty="0">
                <a:latin typeface="Arial"/>
                <a:cs typeface="Arial"/>
              </a:rPr>
              <a:t>dayandırarak </a:t>
            </a:r>
            <a:r>
              <a:rPr sz="3200" spc="-145" dirty="0">
                <a:latin typeface="Arial"/>
                <a:cs typeface="Arial"/>
              </a:rPr>
              <a:t>evrensel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90" dirty="0">
                <a:latin typeface="Arial"/>
                <a:cs typeface="Arial"/>
              </a:rPr>
              <a:t>biçim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kazandırmıştır.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95" dirty="0">
                <a:latin typeface="Arial"/>
                <a:cs typeface="Arial"/>
              </a:rPr>
              <a:t>Bugün </a:t>
            </a:r>
            <a:r>
              <a:rPr sz="3200" spc="-210" dirty="0">
                <a:latin typeface="Arial"/>
                <a:cs typeface="Arial"/>
              </a:rPr>
              <a:t>yaşadığımız </a:t>
            </a:r>
            <a:r>
              <a:rPr sz="3200" spc="-165" dirty="0">
                <a:latin typeface="Arial"/>
                <a:cs typeface="Arial"/>
              </a:rPr>
              <a:t>dünyada </a:t>
            </a:r>
            <a:r>
              <a:rPr sz="3200" spc="-175" dirty="0">
                <a:latin typeface="Arial"/>
                <a:cs typeface="Arial"/>
              </a:rPr>
              <a:t>da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ahlaki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50" dirty="0">
                <a:latin typeface="Arial"/>
                <a:cs typeface="Arial"/>
              </a:rPr>
              <a:t>davranmak, </a:t>
            </a:r>
            <a:r>
              <a:rPr sz="3200" spc="-15" dirty="0">
                <a:latin typeface="Arial"/>
                <a:cs typeface="Arial"/>
              </a:rPr>
              <a:t>tutarlı </a:t>
            </a:r>
            <a:r>
              <a:rPr sz="3200" spc="-114" dirty="0">
                <a:latin typeface="Arial"/>
                <a:cs typeface="Arial"/>
              </a:rPr>
              <a:t>olmak, </a:t>
            </a:r>
            <a:r>
              <a:rPr sz="3200" spc="-120" dirty="0">
                <a:latin typeface="Arial"/>
                <a:cs typeface="Arial"/>
              </a:rPr>
              <a:t>fedakârlık,</a:t>
            </a:r>
            <a:r>
              <a:rPr sz="3200" spc="-36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özveri,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80" dirty="0">
                <a:latin typeface="Arial"/>
                <a:cs typeface="Arial"/>
              </a:rPr>
              <a:t>paylaşmak </a:t>
            </a:r>
            <a:r>
              <a:rPr sz="3200" spc="-80" dirty="0">
                <a:latin typeface="Arial"/>
                <a:cs typeface="Arial"/>
              </a:rPr>
              <a:t>gibi </a:t>
            </a:r>
            <a:r>
              <a:rPr sz="3200" spc="-105" dirty="0">
                <a:latin typeface="Arial"/>
                <a:cs typeface="Arial"/>
              </a:rPr>
              <a:t>değerler </a:t>
            </a:r>
            <a:r>
              <a:rPr sz="3200" spc="-185" dirty="0">
                <a:latin typeface="Arial"/>
                <a:cs typeface="Arial"/>
              </a:rPr>
              <a:t>son </a:t>
            </a:r>
            <a:r>
              <a:rPr sz="3200" spc="-150" dirty="0">
                <a:latin typeface="Arial"/>
                <a:cs typeface="Arial"/>
              </a:rPr>
              <a:t>derece</a:t>
            </a:r>
            <a:r>
              <a:rPr sz="3200" spc="-375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önemlidir.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631" y="1982470"/>
            <a:ext cx="1812925" cy="1659889"/>
            <a:chOff x="376631" y="1982470"/>
            <a:chExt cx="1812925" cy="1659889"/>
          </a:xfrm>
        </p:grpSpPr>
        <p:sp>
          <p:nvSpPr>
            <p:cNvPr id="3" name="object 3"/>
            <p:cNvSpPr/>
            <p:nvPr/>
          </p:nvSpPr>
          <p:spPr>
            <a:xfrm>
              <a:off x="382981" y="1988820"/>
              <a:ext cx="1800225" cy="1634489"/>
            </a:xfrm>
            <a:custGeom>
              <a:avLst/>
              <a:gdLst/>
              <a:ahLst/>
              <a:cxnLst/>
              <a:rect l="l" t="t" r="r" b="b"/>
              <a:pathLst>
                <a:path w="1800225" h="1634489">
                  <a:moveTo>
                    <a:pt x="1800225" y="0"/>
                  </a:moveTo>
                  <a:lnTo>
                    <a:pt x="0" y="0"/>
                  </a:lnTo>
                  <a:lnTo>
                    <a:pt x="0" y="1634489"/>
                  </a:lnTo>
                  <a:lnTo>
                    <a:pt x="1800225" y="1634489"/>
                  </a:lnTo>
                  <a:lnTo>
                    <a:pt x="1800225" y="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981" y="1982470"/>
              <a:ext cx="1800225" cy="1659889"/>
            </a:xfrm>
            <a:custGeom>
              <a:avLst/>
              <a:gdLst/>
              <a:ahLst/>
              <a:cxnLst/>
              <a:rect l="l" t="t" r="r" b="b"/>
              <a:pathLst>
                <a:path w="1800225" h="1659889">
                  <a:moveTo>
                    <a:pt x="0" y="0"/>
                  </a:moveTo>
                  <a:lnTo>
                    <a:pt x="0" y="1659889"/>
                  </a:lnTo>
                </a:path>
                <a:path w="1800225" h="1659889">
                  <a:moveTo>
                    <a:pt x="1800148" y="0"/>
                  </a:moveTo>
                  <a:lnTo>
                    <a:pt x="1800148" y="165988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6631" y="1982470"/>
              <a:ext cx="1812925" cy="12700"/>
            </a:xfrm>
            <a:custGeom>
              <a:avLst/>
              <a:gdLst/>
              <a:ahLst/>
              <a:cxnLst/>
              <a:rect l="l" t="t" r="r" b="b"/>
              <a:pathLst>
                <a:path w="1812925" h="12700">
                  <a:moveTo>
                    <a:pt x="0" y="12700"/>
                  </a:moveTo>
                  <a:lnTo>
                    <a:pt x="1812848" y="12700"/>
                  </a:lnTo>
                  <a:lnTo>
                    <a:pt x="1812848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631" y="3623310"/>
              <a:ext cx="1812925" cy="0"/>
            </a:xfrm>
            <a:custGeom>
              <a:avLst/>
              <a:gdLst/>
              <a:ahLst/>
              <a:cxnLst/>
              <a:rect l="l" t="t" r="r" b="b"/>
              <a:pathLst>
                <a:path w="1812925">
                  <a:moveTo>
                    <a:pt x="0" y="0"/>
                  </a:moveTo>
                  <a:lnTo>
                    <a:pt x="181284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9331" y="2281554"/>
            <a:ext cx="17875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545" marR="290830" algn="ctr">
              <a:lnSpc>
                <a:spcPct val="100000"/>
              </a:lnSpc>
              <a:spcBef>
                <a:spcPts val="100"/>
              </a:spcBef>
            </a:pPr>
            <a:r>
              <a:rPr sz="1800" b="1" spc="-220" dirty="0">
                <a:solidFill>
                  <a:srgbClr val="FFFFFF"/>
                </a:solidFill>
                <a:latin typeface="Arial"/>
                <a:cs typeface="Arial"/>
              </a:rPr>
              <a:t>ETİK</a:t>
            </a:r>
            <a:r>
              <a:rPr sz="18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80" dirty="0">
                <a:solidFill>
                  <a:srgbClr val="FFFFFF"/>
                </a:solidFill>
                <a:latin typeface="Arial"/>
                <a:cs typeface="Arial"/>
              </a:rPr>
              <a:t>İLKELER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40" dirty="0">
                <a:solidFill>
                  <a:srgbClr val="FFFFFF"/>
                </a:solidFill>
                <a:latin typeface="Arial"/>
                <a:cs typeface="Arial"/>
              </a:rPr>
              <a:t>NİYETLER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(Eylemin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amacı)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17650" y="542290"/>
            <a:ext cx="6108700" cy="1177925"/>
            <a:chOff x="1517650" y="542290"/>
            <a:chExt cx="6108700" cy="1177925"/>
          </a:xfrm>
        </p:grpSpPr>
        <p:sp>
          <p:nvSpPr>
            <p:cNvPr id="9" name="object 9"/>
            <p:cNvSpPr/>
            <p:nvPr/>
          </p:nvSpPr>
          <p:spPr>
            <a:xfrm>
              <a:off x="1524000" y="548652"/>
              <a:ext cx="6096000" cy="1152525"/>
            </a:xfrm>
            <a:custGeom>
              <a:avLst/>
              <a:gdLst/>
              <a:ahLst/>
              <a:cxnLst/>
              <a:rect l="l" t="t" r="r" b="b"/>
              <a:pathLst>
                <a:path w="6096000" h="1152525">
                  <a:moveTo>
                    <a:pt x="6096000" y="0"/>
                  </a:moveTo>
                  <a:lnTo>
                    <a:pt x="0" y="0"/>
                  </a:lnTo>
                  <a:lnTo>
                    <a:pt x="0" y="1152131"/>
                  </a:lnTo>
                  <a:lnTo>
                    <a:pt x="6096000" y="1152131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7792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24000" y="542290"/>
              <a:ext cx="6096000" cy="1177925"/>
            </a:xfrm>
            <a:custGeom>
              <a:avLst/>
              <a:gdLst/>
              <a:ahLst/>
              <a:cxnLst/>
              <a:rect l="l" t="t" r="r" b="b"/>
              <a:pathLst>
                <a:path w="6096000" h="1177925">
                  <a:moveTo>
                    <a:pt x="0" y="0"/>
                  </a:moveTo>
                  <a:lnTo>
                    <a:pt x="0" y="1177544"/>
                  </a:lnTo>
                </a:path>
                <a:path w="6096000" h="1177925">
                  <a:moveTo>
                    <a:pt x="6096000" y="0"/>
                  </a:moveTo>
                  <a:lnTo>
                    <a:pt x="6096000" y="117754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17650" y="542290"/>
              <a:ext cx="6108700" cy="12700"/>
            </a:xfrm>
            <a:custGeom>
              <a:avLst/>
              <a:gdLst/>
              <a:ahLst/>
              <a:cxnLst/>
              <a:rect l="l" t="t" r="r" b="b"/>
              <a:pathLst>
                <a:path w="6108700" h="12700">
                  <a:moveTo>
                    <a:pt x="0" y="12700"/>
                  </a:moveTo>
                  <a:lnTo>
                    <a:pt x="6108700" y="12700"/>
                  </a:lnTo>
                  <a:lnTo>
                    <a:pt x="61087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17650" y="1700784"/>
              <a:ext cx="6108700" cy="0"/>
            </a:xfrm>
            <a:custGeom>
              <a:avLst/>
              <a:gdLst/>
              <a:ahLst/>
              <a:cxnLst/>
              <a:rect l="l" t="t" r="r" b="b"/>
              <a:pathLst>
                <a:path w="6108700">
                  <a:moveTo>
                    <a:pt x="0" y="0"/>
                  </a:moveTo>
                  <a:lnTo>
                    <a:pt x="610870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192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100"/>
              </a:spcBef>
            </a:pPr>
            <a:r>
              <a:rPr sz="2400" spc="-185" dirty="0">
                <a:solidFill>
                  <a:srgbClr val="FFFFFF"/>
                </a:solidFill>
              </a:rPr>
              <a:t>Etiğin </a:t>
            </a:r>
            <a:r>
              <a:rPr sz="2400" spc="-105" dirty="0">
                <a:solidFill>
                  <a:srgbClr val="FFFFFF"/>
                </a:solidFill>
              </a:rPr>
              <a:t>temel </a:t>
            </a:r>
            <a:r>
              <a:rPr sz="2400" spc="-225" dirty="0">
                <a:solidFill>
                  <a:srgbClr val="FFFFFF"/>
                </a:solidFill>
              </a:rPr>
              <a:t>konusu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spc="-135" dirty="0">
                <a:solidFill>
                  <a:srgbClr val="FFFFFF"/>
                </a:solidFill>
              </a:rPr>
              <a:t>eylemlerdir.</a:t>
            </a:r>
            <a:endParaRPr sz="2400"/>
          </a:p>
        </p:txBody>
      </p:sp>
      <p:grpSp>
        <p:nvGrpSpPr>
          <p:cNvPr id="14" name="object 14"/>
          <p:cNvGrpSpPr/>
          <p:nvPr/>
        </p:nvGrpSpPr>
        <p:grpSpPr>
          <a:xfrm>
            <a:off x="3485515" y="2054479"/>
            <a:ext cx="1885314" cy="1609725"/>
            <a:chOff x="3485515" y="2054479"/>
            <a:chExt cx="1885314" cy="1609725"/>
          </a:xfrm>
        </p:grpSpPr>
        <p:sp>
          <p:nvSpPr>
            <p:cNvPr id="15" name="object 15"/>
            <p:cNvSpPr/>
            <p:nvPr/>
          </p:nvSpPr>
          <p:spPr>
            <a:xfrm>
              <a:off x="3491865" y="2060829"/>
              <a:ext cx="1872614" cy="1584325"/>
            </a:xfrm>
            <a:custGeom>
              <a:avLst/>
              <a:gdLst/>
              <a:ahLst/>
              <a:cxnLst/>
              <a:rect l="l" t="t" r="r" b="b"/>
              <a:pathLst>
                <a:path w="1872614" h="1584325">
                  <a:moveTo>
                    <a:pt x="1872234" y="0"/>
                  </a:moveTo>
                  <a:lnTo>
                    <a:pt x="0" y="0"/>
                  </a:lnTo>
                  <a:lnTo>
                    <a:pt x="0" y="1584198"/>
                  </a:lnTo>
                  <a:lnTo>
                    <a:pt x="1872234" y="1584198"/>
                  </a:lnTo>
                  <a:lnTo>
                    <a:pt x="1872234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1865" y="2054479"/>
              <a:ext cx="1872614" cy="1609725"/>
            </a:xfrm>
            <a:custGeom>
              <a:avLst/>
              <a:gdLst/>
              <a:ahLst/>
              <a:cxnLst/>
              <a:rect l="l" t="t" r="r" b="b"/>
              <a:pathLst>
                <a:path w="1872614" h="1609725">
                  <a:moveTo>
                    <a:pt x="0" y="0"/>
                  </a:moveTo>
                  <a:lnTo>
                    <a:pt x="0" y="1609598"/>
                  </a:lnTo>
                </a:path>
                <a:path w="1872614" h="1609725">
                  <a:moveTo>
                    <a:pt x="1872234" y="0"/>
                  </a:moveTo>
                  <a:lnTo>
                    <a:pt x="1872234" y="160959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5515" y="2054479"/>
              <a:ext cx="1885314" cy="12700"/>
            </a:xfrm>
            <a:custGeom>
              <a:avLst/>
              <a:gdLst/>
              <a:ahLst/>
              <a:cxnLst/>
              <a:rect l="l" t="t" r="r" b="b"/>
              <a:pathLst>
                <a:path w="1885314" h="12700">
                  <a:moveTo>
                    <a:pt x="0" y="12700"/>
                  </a:moveTo>
                  <a:lnTo>
                    <a:pt x="1884934" y="12700"/>
                  </a:lnTo>
                  <a:lnTo>
                    <a:pt x="1884934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85515" y="3645027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4">
                  <a:moveTo>
                    <a:pt x="0" y="0"/>
                  </a:moveTo>
                  <a:lnTo>
                    <a:pt x="188493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98215" y="2627757"/>
            <a:ext cx="1859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100"/>
              </a:spcBef>
            </a:pPr>
            <a:r>
              <a:rPr sz="1800" b="1" spc="-215" dirty="0">
                <a:solidFill>
                  <a:srgbClr val="FFFFFF"/>
                </a:solidFill>
                <a:latin typeface="Arial"/>
                <a:cs typeface="Arial"/>
              </a:rPr>
              <a:t>AHLAKİ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40" dirty="0">
                <a:solidFill>
                  <a:srgbClr val="FFFFFF"/>
                </a:solidFill>
                <a:latin typeface="Arial"/>
                <a:cs typeface="Arial"/>
              </a:rPr>
              <a:t>EYLEM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653910" y="2054479"/>
            <a:ext cx="1837055" cy="1609725"/>
            <a:chOff x="6653910" y="2054479"/>
            <a:chExt cx="1837055" cy="1609725"/>
          </a:xfrm>
        </p:grpSpPr>
        <p:sp>
          <p:nvSpPr>
            <p:cNvPr id="21" name="object 21"/>
            <p:cNvSpPr/>
            <p:nvPr/>
          </p:nvSpPr>
          <p:spPr>
            <a:xfrm>
              <a:off x="6660260" y="2060829"/>
              <a:ext cx="1824355" cy="1584325"/>
            </a:xfrm>
            <a:custGeom>
              <a:avLst/>
              <a:gdLst/>
              <a:ahLst/>
              <a:cxnLst/>
              <a:rect l="l" t="t" r="r" b="b"/>
              <a:pathLst>
                <a:path w="1824354" h="1584325">
                  <a:moveTo>
                    <a:pt x="1823847" y="0"/>
                  </a:moveTo>
                  <a:lnTo>
                    <a:pt x="0" y="0"/>
                  </a:lnTo>
                  <a:lnTo>
                    <a:pt x="0" y="1584198"/>
                  </a:lnTo>
                  <a:lnTo>
                    <a:pt x="1823847" y="1584198"/>
                  </a:lnTo>
                  <a:lnTo>
                    <a:pt x="1823847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60260" y="2054479"/>
              <a:ext cx="1824355" cy="1609725"/>
            </a:xfrm>
            <a:custGeom>
              <a:avLst/>
              <a:gdLst/>
              <a:ahLst/>
              <a:cxnLst/>
              <a:rect l="l" t="t" r="r" b="b"/>
              <a:pathLst>
                <a:path w="1824354" h="1609725">
                  <a:moveTo>
                    <a:pt x="0" y="0"/>
                  </a:moveTo>
                  <a:lnTo>
                    <a:pt x="0" y="1609598"/>
                  </a:lnTo>
                </a:path>
                <a:path w="1824354" h="1609725">
                  <a:moveTo>
                    <a:pt x="1823847" y="0"/>
                  </a:moveTo>
                  <a:lnTo>
                    <a:pt x="1823847" y="160959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53910" y="2054479"/>
              <a:ext cx="1837055" cy="12700"/>
            </a:xfrm>
            <a:custGeom>
              <a:avLst/>
              <a:gdLst/>
              <a:ahLst/>
              <a:cxnLst/>
              <a:rect l="l" t="t" r="r" b="b"/>
              <a:pathLst>
                <a:path w="1837054" h="12700">
                  <a:moveTo>
                    <a:pt x="0" y="12700"/>
                  </a:moveTo>
                  <a:lnTo>
                    <a:pt x="1836547" y="12700"/>
                  </a:lnTo>
                  <a:lnTo>
                    <a:pt x="183654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53910" y="3645027"/>
              <a:ext cx="1837055" cy="0"/>
            </a:xfrm>
            <a:custGeom>
              <a:avLst/>
              <a:gdLst/>
              <a:ahLst/>
              <a:cxnLst/>
              <a:rect l="l" t="t" r="r" b="b"/>
              <a:pathLst>
                <a:path w="1837054">
                  <a:moveTo>
                    <a:pt x="0" y="0"/>
                  </a:moveTo>
                  <a:lnTo>
                    <a:pt x="1836547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666610" y="2353436"/>
            <a:ext cx="18116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b="1" spc="-180" dirty="0">
                <a:solidFill>
                  <a:srgbClr val="001F5F"/>
                </a:solidFill>
                <a:latin typeface="Arial"/>
                <a:cs typeface="Arial"/>
              </a:rPr>
              <a:t>AMAÇ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800" b="1" spc="-135" dirty="0">
                <a:solidFill>
                  <a:srgbClr val="001F5F"/>
                </a:solidFill>
                <a:latin typeface="Arial"/>
                <a:cs typeface="Arial"/>
              </a:rPr>
              <a:t>(Eylemin</a:t>
            </a:r>
            <a:r>
              <a:rPr sz="1800" b="1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60" dirty="0">
                <a:solidFill>
                  <a:srgbClr val="001F5F"/>
                </a:solidFill>
                <a:latin typeface="Arial"/>
                <a:cs typeface="Arial"/>
              </a:rPr>
              <a:t>sonucu)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507735" y="2724588"/>
            <a:ext cx="1008380" cy="257175"/>
          </a:xfrm>
          <a:custGeom>
            <a:avLst/>
            <a:gdLst/>
            <a:ahLst/>
            <a:cxnLst/>
            <a:rect l="l" t="t" r="r" b="b"/>
            <a:pathLst>
              <a:path w="1008379" h="257175">
                <a:moveTo>
                  <a:pt x="894869" y="128339"/>
                </a:moveTo>
                <a:lnTo>
                  <a:pt x="765683" y="203650"/>
                </a:lnTo>
                <a:lnTo>
                  <a:pt x="757217" y="211226"/>
                </a:lnTo>
                <a:lnTo>
                  <a:pt x="752443" y="221112"/>
                </a:lnTo>
                <a:lnTo>
                  <a:pt x="751716" y="232046"/>
                </a:lnTo>
                <a:lnTo>
                  <a:pt x="755396" y="242766"/>
                </a:lnTo>
                <a:lnTo>
                  <a:pt x="762954" y="251213"/>
                </a:lnTo>
                <a:lnTo>
                  <a:pt x="772810" y="255958"/>
                </a:lnTo>
                <a:lnTo>
                  <a:pt x="783738" y="256678"/>
                </a:lnTo>
                <a:lnTo>
                  <a:pt x="794512" y="253053"/>
                </a:lnTo>
                <a:lnTo>
                  <a:pt x="959279" y="156914"/>
                </a:lnTo>
                <a:lnTo>
                  <a:pt x="951484" y="156914"/>
                </a:lnTo>
                <a:lnTo>
                  <a:pt x="951484" y="152977"/>
                </a:lnTo>
                <a:lnTo>
                  <a:pt x="937133" y="152977"/>
                </a:lnTo>
                <a:lnTo>
                  <a:pt x="894869" y="128339"/>
                </a:lnTo>
                <a:close/>
              </a:path>
              <a:path w="1008379" h="257175">
                <a:moveTo>
                  <a:pt x="845852" y="99764"/>
                </a:moveTo>
                <a:lnTo>
                  <a:pt x="0" y="99764"/>
                </a:lnTo>
                <a:lnTo>
                  <a:pt x="0" y="156914"/>
                </a:lnTo>
                <a:lnTo>
                  <a:pt x="845852" y="156914"/>
                </a:lnTo>
                <a:lnTo>
                  <a:pt x="894869" y="128339"/>
                </a:lnTo>
                <a:lnTo>
                  <a:pt x="845852" y="99764"/>
                </a:lnTo>
                <a:close/>
              </a:path>
              <a:path w="1008379" h="257175">
                <a:moveTo>
                  <a:pt x="959279" y="99764"/>
                </a:moveTo>
                <a:lnTo>
                  <a:pt x="951484" y="99764"/>
                </a:lnTo>
                <a:lnTo>
                  <a:pt x="951484" y="156914"/>
                </a:lnTo>
                <a:lnTo>
                  <a:pt x="959279" y="156914"/>
                </a:lnTo>
                <a:lnTo>
                  <a:pt x="1008253" y="128339"/>
                </a:lnTo>
                <a:lnTo>
                  <a:pt x="959279" y="99764"/>
                </a:lnTo>
                <a:close/>
              </a:path>
              <a:path w="1008379" h="257175">
                <a:moveTo>
                  <a:pt x="937133" y="103701"/>
                </a:moveTo>
                <a:lnTo>
                  <a:pt x="894869" y="128339"/>
                </a:lnTo>
                <a:lnTo>
                  <a:pt x="937133" y="152977"/>
                </a:lnTo>
                <a:lnTo>
                  <a:pt x="937133" y="103701"/>
                </a:lnTo>
                <a:close/>
              </a:path>
              <a:path w="1008379" h="257175">
                <a:moveTo>
                  <a:pt x="951484" y="103701"/>
                </a:moveTo>
                <a:lnTo>
                  <a:pt x="937133" y="103701"/>
                </a:lnTo>
                <a:lnTo>
                  <a:pt x="937133" y="152977"/>
                </a:lnTo>
                <a:lnTo>
                  <a:pt x="951484" y="152977"/>
                </a:lnTo>
                <a:lnTo>
                  <a:pt x="951484" y="103701"/>
                </a:lnTo>
                <a:close/>
              </a:path>
              <a:path w="1008379" h="257175">
                <a:moveTo>
                  <a:pt x="783738" y="0"/>
                </a:moveTo>
                <a:lnTo>
                  <a:pt x="772810" y="720"/>
                </a:lnTo>
                <a:lnTo>
                  <a:pt x="762954" y="5464"/>
                </a:lnTo>
                <a:lnTo>
                  <a:pt x="755396" y="13912"/>
                </a:lnTo>
                <a:lnTo>
                  <a:pt x="751716" y="24632"/>
                </a:lnTo>
                <a:lnTo>
                  <a:pt x="752443" y="35565"/>
                </a:lnTo>
                <a:lnTo>
                  <a:pt x="757217" y="45452"/>
                </a:lnTo>
                <a:lnTo>
                  <a:pt x="765683" y="53028"/>
                </a:lnTo>
                <a:lnTo>
                  <a:pt x="894869" y="128339"/>
                </a:lnTo>
                <a:lnTo>
                  <a:pt x="937133" y="103701"/>
                </a:lnTo>
                <a:lnTo>
                  <a:pt x="951484" y="103701"/>
                </a:lnTo>
                <a:lnTo>
                  <a:pt x="951484" y="99764"/>
                </a:lnTo>
                <a:lnTo>
                  <a:pt x="959279" y="99764"/>
                </a:lnTo>
                <a:lnTo>
                  <a:pt x="794512" y="3625"/>
                </a:lnTo>
                <a:lnTo>
                  <a:pt x="783738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10257" y="2738751"/>
            <a:ext cx="1038225" cy="257175"/>
          </a:xfrm>
          <a:custGeom>
            <a:avLst/>
            <a:gdLst/>
            <a:ahLst/>
            <a:cxnLst/>
            <a:rect l="l" t="t" r="r" b="b"/>
            <a:pathLst>
              <a:path w="1038225" h="257175">
                <a:moveTo>
                  <a:pt x="222232" y="0"/>
                </a:moveTo>
                <a:lnTo>
                  <a:pt x="211581" y="3813"/>
                </a:lnTo>
                <a:lnTo>
                  <a:pt x="0" y="132210"/>
                </a:lnTo>
                <a:lnTo>
                  <a:pt x="215900" y="253241"/>
                </a:lnTo>
                <a:lnTo>
                  <a:pt x="226669" y="256676"/>
                </a:lnTo>
                <a:lnTo>
                  <a:pt x="237569" y="255766"/>
                </a:lnTo>
                <a:lnTo>
                  <a:pt x="247350" y="250830"/>
                </a:lnTo>
                <a:lnTo>
                  <a:pt x="254762" y="242192"/>
                </a:lnTo>
                <a:lnTo>
                  <a:pt x="258252" y="231423"/>
                </a:lnTo>
                <a:lnTo>
                  <a:pt x="257349" y="220523"/>
                </a:lnTo>
                <a:lnTo>
                  <a:pt x="252422" y="210742"/>
                </a:lnTo>
                <a:lnTo>
                  <a:pt x="243840" y="203330"/>
                </a:lnTo>
                <a:lnTo>
                  <a:pt x="166068" y="159769"/>
                </a:lnTo>
                <a:lnTo>
                  <a:pt x="57150" y="159769"/>
                </a:lnTo>
                <a:lnTo>
                  <a:pt x="56261" y="102619"/>
                </a:lnTo>
                <a:lnTo>
                  <a:pt x="161973" y="100785"/>
                </a:lnTo>
                <a:lnTo>
                  <a:pt x="241173" y="52708"/>
                </a:lnTo>
                <a:lnTo>
                  <a:pt x="254638" y="24116"/>
                </a:lnTo>
                <a:lnTo>
                  <a:pt x="250825" y="13465"/>
                </a:lnTo>
                <a:lnTo>
                  <a:pt x="243103" y="5135"/>
                </a:lnTo>
                <a:lnTo>
                  <a:pt x="233156" y="543"/>
                </a:lnTo>
                <a:lnTo>
                  <a:pt x="222232" y="0"/>
                </a:lnTo>
                <a:close/>
              </a:path>
              <a:path w="1038225" h="257175">
                <a:moveTo>
                  <a:pt x="161973" y="100785"/>
                </a:moveTo>
                <a:lnTo>
                  <a:pt x="56261" y="102619"/>
                </a:lnTo>
                <a:lnTo>
                  <a:pt x="57150" y="159769"/>
                </a:lnTo>
                <a:lnTo>
                  <a:pt x="162796" y="157937"/>
                </a:lnTo>
                <a:lnTo>
                  <a:pt x="158813" y="155705"/>
                </a:lnTo>
                <a:lnTo>
                  <a:pt x="71500" y="155705"/>
                </a:lnTo>
                <a:lnTo>
                  <a:pt x="70612" y="106302"/>
                </a:lnTo>
                <a:lnTo>
                  <a:pt x="152884" y="106302"/>
                </a:lnTo>
                <a:lnTo>
                  <a:pt x="161973" y="100785"/>
                </a:lnTo>
                <a:close/>
              </a:path>
              <a:path w="1038225" h="257175">
                <a:moveTo>
                  <a:pt x="162796" y="157937"/>
                </a:moveTo>
                <a:lnTo>
                  <a:pt x="57150" y="159769"/>
                </a:lnTo>
                <a:lnTo>
                  <a:pt x="166068" y="159769"/>
                </a:lnTo>
                <a:lnTo>
                  <a:pt x="162796" y="157937"/>
                </a:lnTo>
                <a:close/>
              </a:path>
              <a:path w="1038225" h="257175">
                <a:moveTo>
                  <a:pt x="1037082" y="85601"/>
                </a:moveTo>
                <a:lnTo>
                  <a:pt x="161973" y="100785"/>
                </a:lnTo>
                <a:lnTo>
                  <a:pt x="113402" y="130270"/>
                </a:lnTo>
                <a:lnTo>
                  <a:pt x="162796" y="157937"/>
                </a:lnTo>
                <a:lnTo>
                  <a:pt x="1038097" y="142751"/>
                </a:lnTo>
                <a:lnTo>
                  <a:pt x="1037082" y="85601"/>
                </a:lnTo>
                <a:close/>
              </a:path>
              <a:path w="1038225" h="257175">
                <a:moveTo>
                  <a:pt x="70612" y="106302"/>
                </a:moveTo>
                <a:lnTo>
                  <a:pt x="71500" y="155705"/>
                </a:lnTo>
                <a:lnTo>
                  <a:pt x="113402" y="130270"/>
                </a:lnTo>
                <a:lnTo>
                  <a:pt x="70612" y="106302"/>
                </a:lnTo>
                <a:close/>
              </a:path>
              <a:path w="1038225" h="257175">
                <a:moveTo>
                  <a:pt x="113402" y="130270"/>
                </a:moveTo>
                <a:lnTo>
                  <a:pt x="71500" y="155705"/>
                </a:lnTo>
                <a:lnTo>
                  <a:pt x="158813" y="155705"/>
                </a:lnTo>
                <a:lnTo>
                  <a:pt x="113402" y="130270"/>
                </a:lnTo>
                <a:close/>
              </a:path>
              <a:path w="1038225" h="257175">
                <a:moveTo>
                  <a:pt x="152884" y="106302"/>
                </a:moveTo>
                <a:lnTo>
                  <a:pt x="70612" y="106302"/>
                </a:lnTo>
                <a:lnTo>
                  <a:pt x="113402" y="130270"/>
                </a:lnTo>
                <a:lnTo>
                  <a:pt x="152884" y="106302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86155" y="4114038"/>
            <a:ext cx="7828280" cy="2653030"/>
            <a:chOff x="586155" y="4114038"/>
            <a:chExt cx="7828280" cy="2653030"/>
          </a:xfrm>
        </p:grpSpPr>
        <p:sp>
          <p:nvSpPr>
            <p:cNvPr id="29" name="object 29"/>
            <p:cNvSpPr/>
            <p:nvPr/>
          </p:nvSpPr>
          <p:spPr>
            <a:xfrm>
              <a:off x="611555" y="4126691"/>
              <a:ext cx="7776845" cy="2614930"/>
            </a:xfrm>
            <a:custGeom>
              <a:avLst/>
              <a:gdLst/>
              <a:ahLst/>
              <a:cxnLst/>
              <a:rect l="l" t="t" r="r" b="b"/>
              <a:pathLst>
                <a:path w="7776845" h="2614929">
                  <a:moveTo>
                    <a:pt x="7776845" y="0"/>
                  </a:moveTo>
                  <a:lnTo>
                    <a:pt x="0" y="0"/>
                  </a:lnTo>
                  <a:lnTo>
                    <a:pt x="0" y="2614676"/>
                  </a:lnTo>
                  <a:lnTo>
                    <a:pt x="7776845" y="2614676"/>
                  </a:lnTo>
                  <a:lnTo>
                    <a:pt x="7776845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1555" y="4120388"/>
              <a:ext cx="7777480" cy="2640330"/>
            </a:xfrm>
            <a:custGeom>
              <a:avLst/>
              <a:gdLst/>
              <a:ahLst/>
              <a:cxnLst/>
              <a:rect l="l" t="t" r="r" b="b"/>
              <a:pathLst>
                <a:path w="7777480" h="2640329">
                  <a:moveTo>
                    <a:pt x="0" y="0"/>
                  </a:moveTo>
                  <a:lnTo>
                    <a:pt x="0" y="2640029"/>
                  </a:lnTo>
                </a:path>
                <a:path w="7777480" h="2640329">
                  <a:moveTo>
                    <a:pt x="7776921" y="0"/>
                  </a:moveTo>
                  <a:lnTo>
                    <a:pt x="7776921" y="264002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5205" y="4120388"/>
              <a:ext cx="7790180" cy="12700"/>
            </a:xfrm>
            <a:custGeom>
              <a:avLst/>
              <a:gdLst/>
              <a:ahLst/>
              <a:cxnLst/>
              <a:rect l="l" t="t" r="r" b="b"/>
              <a:pathLst>
                <a:path w="7790180" h="12700">
                  <a:moveTo>
                    <a:pt x="0" y="12700"/>
                  </a:moveTo>
                  <a:lnTo>
                    <a:pt x="7789621" y="12700"/>
                  </a:lnTo>
                  <a:lnTo>
                    <a:pt x="778962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5205" y="6741367"/>
              <a:ext cx="7790180" cy="0"/>
            </a:xfrm>
            <a:custGeom>
              <a:avLst/>
              <a:gdLst/>
              <a:ahLst/>
              <a:cxnLst/>
              <a:rect l="l" t="t" r="r" b="b"/>
              <a:pathLst>
                <a:path w="7790180">
                  <a:moveTo>
                    <a:pt x="0" y="0"/>
                  </a:moveTo>
                  <a:lnTo>
                    <a:pt x="778962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90473" y="4694046"/>
            <a:ext cx="75304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6845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latin typeface="Arial"/>
                <a:cs typeface="Arial"/>
              </a:rPr>
              <a:t>DUR </a:t>
            </a:r>
            <a:r>
              <a:rPr sz="1800" b="1" spc="-229" dirty="0">
                <a:latin typeface="Arial"/>
                <a:cs typeface="Arial"/>
              </a:rPr>
              <a:t>VE </a:t>
            </a:r>
            <a:r>
              <a:rPr sz="1800" b="1" spc="-165" dirty="0">
                <a:latin typeface="Arial"/>
                <a:cs typeface="Arial"/>
              </a:rPr>
              <a:t>DÜŞÜN: </a:t>
            </a:r>
            <a:r>
              <a:rPr sz="1800" spc="-85" dirty="0">
                <a:latin typeface="Arial"/>
                <a:cs typeface="Arial"/>
              </a:rPr>
              <a:t>Etik </a:t>
            </a:r>
            <a:r>
              <a:rPr sz="1800" spc="-125" dirty="0">
                <a:latin typeface="Arial"/>
                <a:cs typeface="Arial"/>
              </a:rPr>
              <a:t>sözcüğü, </a:t>
            </a:r>
            <a:r>
              <a:rPr sz="1800" spc="-150" dirty="0">
                <a:latin typeface="Arial"/>
                <a:cs typeface="Arial"/>
              </a:rPr>
              <a:t>Yunanca </a:t>
            </a:r>
            <a:r>
              <a:rPr sz="1800" spc="-15" dirty="0">
                <a:latin typeface="Arial"/>
                <a:cs typeface="Arial"/>
              </a:rPr>
              <a:t>“karakter” </a:t>
            </a:r>
            <a:r>
              <a:rPr sz="1800" spc="-85" dirty="0">
                <a:latin typeface="Arial"/>
                <a:cs typeface="Arial"/>
              </a:rPr>
              <a:t>anlamına</a:t>
            </a:r>
            <a:r>
              <a:rPr sz="1800" spc="-30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gelen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Arial"/>
                <a:cs typeface="Arial"/>
              </a:rPr>
              <a:t>“ethos” </a:t>
            </a:r>
            <a:r>
              <a:rPr sz="1800" spc="-110" dirty="0">
                <a:latin typeface="Arial"/>
                <a:cs typeface="Arial"/>
              </a:rPr>
              <a:t>sözcüğünden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türetilmiştir.</a:t>
            </a:r>
            <a:endParaRPr sz="1800">
              <a:latin typeface="Arial"/>
              <a:cs typeface="Arial"/>
            </a:endParaRPr>
          </a:p>
          <a:p>
            <a:pPr marL="12700" marR="219710">
              <a:lnSpc>
                <a:spcPct val="100000"/>
              </a:lnSpc>
            </a:pPr>
            <a:r>
              <a:rPr sz="1800" spc="-85" dirty="0">
                <a:latin typeface="Arial"/>
                <a:cs typeface="Arial"/>
              </a:rPr>
              <a:t>Etik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85" dirty="0">
                <a:latin typeface="Arial"/>
                <a:cs typeface="Arial"/>
              </a:rPr>
              <a:t>ahlak </a:t>
            </a:r>
            <a:r>
              <a:rPr sz="1800" spc="-80" dirty="0">
                <a:latin typeface="Arial"/>
                <a:cs typeface="Arial"/>
              </a:rPr>
              <a:t>kavramları </a:t>
            </a:r>
            <a:r>
              <a:rPr sz="1800" spc="-120" dirty="0">
                <a:latin typeface="Arial"/>
                <a:cs typeface="Arial"/>
              </a:rPr>
              <a:t>bazı </a:t>
            </a:r>
            <a:r>
              <a:rPr sz="1800" spc="-55" dirty="0">
                <a:latin typeface="Arial"/>
                <a:cs typeface="Arial"/>
              </a:rPr>
              <a:t>durumlarda </a:t>
            </a:r>
            <a:r>
              <a:rPr sz="1800" spc="-20" dirty="0">
                <a:latin typeface="Arial"/>
                <a:cs typeface="Arial"/>
              </a:rPr>
              <a:t>birbirlerinin </a:t>
            </a:r>
            <a:r>
              <a:rPr sz="1800" spc="-60" dirty="0">
                <a:latin typeface="Arial"/>
                <a:cs typeface="Arial"/>
              </a:rPr>
              <a:t>yerine </a:t>
            </a:r>
            <a:r>
              <a:rPr sz="1800" spc="-55" dirty="0">
                <a:latin typeface="Arial"/>
                <a:cs typeface="Arial"/>
              </a:rPr>
              <a:t>kullanılabildiği </a:t>
            </a:r>
            <a:r>
              <a:rPr sz="1800" spc="-50" dirty="0">
                <a:latin typeface="Arial"/>
                <a:cs typeface="Arial"/>
              </a:rPr>
              <a:t>gibi  </a:t>
            </a:r>
            <a:r>
              <a:rPr sz="1800" spc="-45" dirty="0">
                <a:latin typeface="Arial"/>
                <a:cs typeface="Arial"/>
              </a:rPr>
              <a:t>farklı </a:t>
            </a:r>
            <a:r>
              <a:rPr sz="1800" spc="-75" dirty="0">
                <a:latin typeface="Arial"/>
                <a:cs typeface="Arial"/>
              </a:rPr>
              <a:t>anlamlarda </a:t>
            </a:r>
            <a:r>
              <a:rPr sz="1800" spc="-100" dirty="0">
                <a:latin typeface="Arial"/>
                <a:cs typeface="Arial"/>
              </a:rPr>
              <a:t>da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kullanılabilmektedir.</a:t>
            </a:r>
            <a:endParaRPr sz="1800">
              <a:latin typeface="Arial"/>
              <a:cs typeface="Arial"/>
            </a:endParaRPr>
          </a:p>
          <a:p>
            <a:pPr marL="12700" marR="405130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Etik, </a:t>
            </a:r>
            <a:r>
              <a:rPr sz="1800" spc="-65" dirty="0">
                <a:latin typeface="Arial"/>
                <a:cs typeface="Arial"/>
              </a:rPr>
              <a:t>ahlaki konularla </a:t>
            </a:r>
            <a:r>
              <a:rPr sz="1800" spc="-20" dirty="0">
                <a:latin typeface="Arial"/>
                <a:cs typeface="Arial"/>
              </a:rPr>
              <a:t>ilgili </a:t>
            </a:r>
            <a:r>
              <a:rPr sz="1800" spc="-75" dirty="0">
                <a:latin typeface="Arial"/>
                <a:cs typeface="Arial"/>
              </a:rPr>
              <a:t>felsefe </a:t>
            </a:r>
            <a:r>
              <a:rPr sz="1800" spc="-70" dirty="0">
                <a:latin typeface="Arial"/>
                <a:cs typeface="Arial"/>
              </a:rPr>
              <a:t>dalı </a:t>
            </a:r>
            <a:r>
              <a:rPr sz="1800" spc="-75" dirty="0">
                <a:latin typeface="Arial"/>
                <a:cs typeface="Arial"/>
              </a:rPr>
              <a:t>olarak </a:t>
            </a:r>
            <a:r>
              <a:rPr sz="1800" spc="-60" dirty="0">
                <a:latin typeface="Arial"/>
                <a:cs typeface="Arial"/>
              </a:rPr>
              <a:t>tanımlanabilir. </a:t>
            </a:r>
            <a:r>
              <a:rPr sz="1800" spc="-80" dirty="0">
                <a:latin typeface="Arial"/>
                <a:cs typeface="Arial"/>
              </a:rPr>
              <a:t>Ahlak, </a:t>
            </a:r>
            <a:r>
              <a:rPr sz="1800" spc="-45" dirty="0">
                <a:latin typeface="Arial"/>
                <a:cs typeface="Arial"/>
              </a:rPr>
              <a:t>toplumda  </a:t>
            </a:r>
            <a:r>
              <a:rPr sz="1800" spc="-40" dirty="0">
                <a:latin typeface="Arial"/>
                <a:cs typeface="Arial"/>
              </a:rPr>
              <a:t>bireylerin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55" dirty="0">
                <a:latin typeface="Arial"/>
                <a:cs typeface="Arial"/>
              </a:rPr>
              <a:t>grupların </a:t>
            </a:r>
            <a:r>
              <a:rPr sz="1800" spc="-85" dirty="0">
                <a:latin typeface="Arial"/>
                <a:cs typeface="Arial"/>
              </a:rPr>
              <a:t>davranışlarını </a:t>
            </a:r>
            <a:r>
              <a:rPr sz="1800" spc="-55" dirty="0">
                <a:latin typeface="Arial"/>
                <a:cs typeface="Arial"/>
              </a:rPr>
              <a:t>yönlendiren </a:t>
            </a:r>
            <a:r>
              <a:rPr sz="1800" spc="-65" dirty="0">
                <a:latin typeface="Arial"/>
                <a:cs typeface="Arial"/>
              </a:rPr>
              <a:t>kural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60" dirty="0">
                <a:latin typeface="Arial"/>
                <a:cs typeface="Arial"/>
              </a:rPr>
              <a:t>değerler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sistemidir.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55904" y="4174235"/>
            <a:ext cx="1033271" cy="720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12885" cy="6854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12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044">
                <a:tc>
                  <a:txBody>
                    <a:bodyPr/>
                    <a:lstStyle/>
                    <a:p>
                      <a:pPr algn="ctr">
                        <a:lnSpc>
                          <a:spcPts val="2420"/>
                        </a:lnSpc>
                      </a:pPr>
                      <a:r>
                        <a:rPr sz="24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Ahlak </a:t>
                      </a:r>
                      <a:r>
                        <a:rPr sz="24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Felsefesinin </a:t>
                      </a:r>
                      <a:r>
                        <a:rPr sz="2400" b="1" spc="-20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Temel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Kavramları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158">
                <a:tc>
                  <a:txBody>
                    <a:bodyPr/>
                    <a:lstStyle/>
                    <a:p>
                      <a:pPr marL="65405">
                        <a:lnSpc>
                          <a:spcPts val="2070"/>
                        </a:lnSpc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İYİ: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Yapılması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uygun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görülen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önerilen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davranıştır.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386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u="heavy" spc="-2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KÖTÜ:</a:t>
                      </a:r>
                      <a:r>
                        <a:rPr sz="1800" b="1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Yapılması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yasaklanmış,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istenmeyen,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ahlakın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uygun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görmediği</a:t>
                      </a:r>
                      <a:r>
                        <a:rPr sz="18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davranıştır.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96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u="heavy" spc="-2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ÖZGÜRLÜK: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Ahlak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felsefesinin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temel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kavramlarından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biridir.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Özgürlük,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kişinin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kendi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irade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isteğiyle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davranışta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bulunabilmesidir.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6753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b="1" u="heavy" spc="-2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SORUMLULUK:</a:t>
                      </a:r>
                      <a:r>
                        <a:rPr sz="1800" b="1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insanın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yaptığı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yapmadığı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davranışların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sonuçlarını</a:t>
                      </a:r>
                      <a:r>
                        <a:rPr sz="1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üstlenmesine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sorumluluk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denir.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Sorumlu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olacak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bireylerin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kısıtlanmamış, davranışlarında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zorlama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baskı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görmemiş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ergin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olması</a:t>
                      </a:r>
                      <a:r>
                        <a:rPr sz="1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gerekir.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834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16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VİCDAN: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İnsanda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iyiyi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kötüyü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ayırt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etmeye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yarayan,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insanın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kendi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öz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eleştirisini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yapıp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değerlendirmede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bulunmasını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sağlayan,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iç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yeti,</a:t>
                      </a:r>
                      <a:r>
                        <a:rPr sz="1800" u="heavy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İÇ</a:t>
                      </a:r>
                      <a:r>
                        <a:rPr sz="1800" b="1" u="heavy" spc="-1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TERAZİDİR</a:t>
                      </a:r>
                      <a:r>
                        <a:rPr sz="1800" spc="-185" dirty="0">
                          <a:latin typeface="Arial"/>
                          <a:cs typeface="Arial"/>
                        </a:rPr>
                        <a:t>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4544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b="1" u="heavy" spc="-1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ÖDEV</a:t>
                      </a:r>
                      <a:r>
                        <a:rPr sz="1800" b="1" spc="-19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Yapmak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zorunda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olduğumuz,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yapmamız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gereken,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ahlakça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yükümlü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olduğumuz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şeyleri</a:t>
                      </a:r>
                      <a:r>
                        <a:rPr sz="18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dile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getirir.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3D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386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b="1" u="heavy" spc="-25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AHLAK </a:t>
                      </a:r>
                      <a:r>
                        <a:rPr sz="1800" b="1" u="heavy" spc="-2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YASASI</a:t>
                      </a:r>
                      <a:r>
                        <a:rPr sz="1800" b="1" spc="-245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Ahlaki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eylemleri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belirleyen,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herkes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için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gerekli olan</a:t>
                      </a:r>
                      <a:r>
                        <a:rPr sz="18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kurallardır.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4532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2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AHLAKİ </a:t>
                      </a:r>
                      <a:r>
                        <a:rPr sz="1800" b="1" u="heavy" spc="-2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KARAR: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Bireyin kendi iradesiyle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iyiyi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isteyerek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ahlak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yasasına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uygun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verdiği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karardır.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522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u="heavy" spc="-45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heavy" spc="-2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AHLAKİ EYLEM: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Ahlaki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açıdan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iyi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yada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kötü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değerlendirilen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davranışlarımızdır.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40824" cy="6851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6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4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974"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FİLOZOFLAR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AHLAKİ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YARGILAR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0701"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İMMANUEL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İnsan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için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ahlak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yasasına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uygun davranmak,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ödev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duygusu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ile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 marR="153670">
                        <a:lnSpc>
                          <a:spcPct val="114999"/>
                        </a:lnSpc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hareket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etmek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daima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iyiyi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istemek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iyidir.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Ödev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duygusu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taşımadan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iyiyi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istemeden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yapılan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eylemler</a:t>
                      </a:r>
                      <a:r>
                        <a:rPr sz="18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kötüdür.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301">
                <a:tc>
                  <a:txBody>
                    <a:bodyPr/>
                    <a:lstStyle/>
                    <a:p>
                      <a:pPr marR="1028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2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ARİSTOTELES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İnsan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daima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ölçülü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olmalıdır.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Orta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yolu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tercih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etmeli,</a:t>
                      </a:r>
                      <a:r>
                        <a:rPr sz="1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kararında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dengeli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olmalıdır.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Orta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yolu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amaçlayan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eylemler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iyi,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aşırı</a:t>
                      </a:r>
                      <a:r>
                        <a:rPr sz="18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uçlardaki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5" dirty="0">
                          <a:latin typeface="Arial"/>
                          <a:cs typeface="Arial"/>
                        </a:rPr>
                        <a:t>eylemler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kötüdür.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0574"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b="1" spc="-25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PLATON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İnsan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eylemlerini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belirleyen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bizim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dışımızda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ezelî ve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ebedî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idealardır. 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yüksek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iyi,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iyi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ideasına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uygun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olandır.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Kötü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ise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ideadan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pay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almamış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eylemlerdir.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R="10160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EPİKÜROS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spc="-40" dirty="0">
                          <a:latin typeface="Arial"/>
                          <a:cs typeface="Arial"/>
                        </a:rPr>
                        <a:t>İyinin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mutluluktur.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Mutluluk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hayatın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gerçek</a:t>
                      </a:r>
                      <a:r>
                        <a:rPr sz="18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amacıdır.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Mutluluk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veren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şey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iyi,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acı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veren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şey</a:t>
                      </a:r>
                      <a:r>
                        <a:rPr sz="1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kötüdür.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0437"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b="1" spc="-3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SOKRATES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spc="-19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yüksek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iyi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bilgece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yaşamaktır.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Bunun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yolu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bilmektir.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İnsan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bilerek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hata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yapmaz.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Bilmek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bize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doğru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seçimler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yapmayı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sağlar.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235"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b="1" spc="-2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JEREMY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BENTHAM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spc="-19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yüksek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iyi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faydalı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olandır. OIabildiğince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çok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insanın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faydasını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65" dirty="0">
                          <a:latin typeface="Arial"/>
                          <a:cs typeface="Arial"/>
                        </a:rPr>
                        <a:t>ölçü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alan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eylemler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iyi,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bunu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sağlayamayanlar</a:t>
                      </a:r>
                      <a:r>
                        <a:rPr sz="18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kötüdür.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E36C09"/>
          </a:solidFill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pc="-575" dirty="0"/>
              <a:t>STOACILIK </a:t>
            </a:r>
            <a:r>
              <a:rPr spc="-565" dirty="0"/>
              <a:t>VE</a:t>
            </a:r>
            <a:r>
              <a:rPr spc="-545" dirty="0"/>
              <a:t> </a:t>
            </a:r>
            <a:r>
              <a:rPr spc="-415" dirty="0"/>
              <a:t>EPİKÜRİZM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3196" y="2342514"/>
            <a:ext cx="3853179" cy="4418330"/>
            <a:chOff x="533196" y="2342514"/>
            <a:chExt cx="3853179" cy="4418330"/>
          </a:xfrm>
        </p:grpSpPr>
        <p:sp>
          <p:nvSpPr>
            <p:cNvPr id="4" name="object 4"/>
            <p:cNvSpPr/>
            <p:nvPr/>
          </p:nvSpPr>
          <p:spPr>
            <a:xfrm>
              <a:off x="539546" y="2348817"/>
              <a:ext cx="3840479" cy="4392930"/>
            </a:xfrm>
            <a:custGeom>
              <a:avLst/>
              <a:gdLst/>
              <a:ahLst/>
              <a:cxnLst/>
              <a:rect l="l" t="t" r="r" b="b"/>
              <a:pathLst>
                <a:path w="3840479" h="4392930">
                  <a:moveTo>
                    <a:pt x="3840099" y="0"/>
                  </a:moveTo>
                  <a:lnTo>
                    <a:pt x="0" y="0"/>
                  </a:lnTo>
                  <a:lnTo>
                    <a:pt x="0" y="4392549"/>
                  </a:lnTo>
                  <a:lnTo>
                    <a:pt x="3840099" y="4392549"/>
                  </a:lnTo>
                  <a:lnTo>
                    <a:pt x="3840099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546" y="2342514"/>
              <a:ext cx="3840479" cy="4418330"/>
            </a:xfrm>
            <a:custGeom>
              <a:avLst/>
              <a:gdLst/>
              <a:ahLst/>
              <a:cxnLst/>
              <a:rect l="l" t="t" r="r" b="b"/>
              <a:pathLst>
                <a:path w="3840479" h="4418330">
                  <a:moveTo>
                    <a:pt x="0" y="0"/>
                  </a:moveTo>
                  <a:lnTo>
                    <a:pt x="0" y="4417902"/>
                  </a:lnTo>
                </a:path>
                <a:path w="3840479" h="4418330">
                  <a:moveTo>
                    <a:pt x="3840048" y="0"/>
                  </a:moveTo>
                  <a:lnTo>
                    <a:pt x="3840048" y="441790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3196" y="2342514"/>
              <a:ext cx="3853179" cy="12700"/>
            </a:xfrm>
            <a:custGeom>
              <a:avLst/>
              <a:gdLst/>
              <a:ahLst/>
              <a:cxnLst/>
              <a:rect l="l" t="t" r="r" b="b"/>
              <a:pathLst>
                <a:path w="3853179" h="12700">
                  <a:moveTo>
                    <a:pt x="0" y="12700"/>
                  </a:moveTo>
                  <a:lnTo>
                    <a:pt x="3852748" y="12700"/>
                  </a:lnTo>
                  <a:lnTo>
                    <a:pt x="3852748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196" y="6741367"/>
              <a:ext cx="3853179" cy="0"/>
            </a:xfrm>
            <a:custGeom>
              <a:avLst/>
              <a:gdLst/>
              <a:ahLst/>
              <a:cxnLst/>
              <a:rect l="l" t="t" r="r" b="b"/>
              <a:pathLst>
                <a:path w="3853179">
                  <a:moveTo>
                    <a:pt x="0" y="0"/>
                  </a:moveTo>
                  <a:lnTo>
                    <a:pt x="385274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Stoacı </a:t>
            </a:r>
            <a:r>
              <a:rPr spc="-165" dirty="0"/>
              <a:t>görüşe </a:t>
            </a:r>
            <a:r>
              <a:rPr spc="-150" dirty="0"/>
              <a:t>göre </a:t>
            </a:r>
            <a:r>
              <a:rPr spc="-145" dirty="0"/>
              <a:t>insan</a:t>
            </a:r>
            <a:r>
              <a:rPr spc="5" dirty="0"/>
              <a:t> </a:t>
            </a:r>
            <a:r>
              <a:rPr spc="-145" dirty="0"/>
              <a:t>dünya</a:t>
            </a:r>
          </a:p>
          <a:p>
            <a:pPr marL="85090">
              <a:lnSpc>
                <a:spcPct val="100000"/>
              </a:lnSpc>
            </a:pPr>
            <a:r>
              <a:rPr spc="-150" dirty="0"/>
              <a:t>sahnesinde </a:t>
            </a:r>
            <a:r>
              <a:rPr spc="-145" dirty="0"/>
              <a:t>yalnızca </a:t>
            </a:r>
            <a:r>
              <a:rPr spc="-85" dirty="0"/>
              <a:t>bir</a:t>
            </a:r>
            <a:r>
              <a:rPr spc="-70" dirty="0"/>
              <a:t> </a:t>
            </a:r>
            <a:r>
              <a:rPr spc="-150" dirty="0"/>
              <a:t>oyuncudur.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/>
          </a:p>
          <a:p>
            <a:pPr marL="85090">
              <a:lnSpc>
                <a:spcPct val="100000"/>
              </a:lnSpc>
            </a:pPr>
            <a:r>
              <a:rPr spc="-160" dirty="0"/>
              <a:t>Oynayacağı </a:t>
            </a:r>
            <a:r>
              <a:rPr spc="-105" dirty="0"/>
              <a:t>rolü </a:t>
            </a:r>
            <a:r>
              <a:rPr spc="-155" dirty="0"/>
              <a:t>seçemez,</a:t>
            </a:r>
            <a:r>
              <a:rPr spc="-85" dirty="0"/>
              <a:t> </a:t>
            </a:r>
            <a:r>
              <a:rPr spc="-135" dirty="0"/>
              <a:t>oyuna</a:t>
            </a:r>
          </a:p>
          <a:p>
            <a:pPr marL="85090">
              <a:lnSpc>
                <a:spcPct val="100000"/>
              </a:lnSpc>
            </a:pPr>
            <a:r>
              <a:rPr spc="-114" dirty="0"/>
              <a:t>müdahale</a:t>
            </a:r>
            <a:r>
              <a:rPr spc="-135" dirty="0"/>
              <a:t> </a:t>
            </a:r>
            <a:r>
              <a:rPr spc="-114" dirty="0"/>
              <a:t>edemez.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/>
          </a:p>
          <a:p>
            <a:pPr marL="85090" marR="721995">
              <a:lnSpc>
                <a:spcPct val="100000"/>
              </a:lnSpc>
            </a:pPr>
            <a:r>
              <a:rPr spc="-105" dirty="0"/>
              <a:t>Her </a:t>
            </a:r>
            <a:r>
              <a:rPr spc="-130" dirty="0"/>
              <a:t>insanın </a:t>
            </a:r>
            <a:r>
              <a:rPr spc="-135" dirty="0"/>
              <a:t>bu </a:t>
            </a:r>
            <a:r>
              <a:rPr spc="-155" dirty="0"/>
              <a:t>sahne </a:t>
            </a:r>
            <a:r>
              <a:rPr spc="-125" dirty="0"/>
              <a:t>içinde </a:t>
            </a:r>
            <a:r>
              <a:rPr spc="-114" dirty="0"/>
              <a:t>ne  </a:t>
            </a:r>
            <a:r>
              <a:rPr spc="-140" dirty="0"/>
              <a:t>yapacağını </a:t>
            </a:r>
            <a:r>
              <a:rPr spc="-130" dirty="0"/>
              <a:t>evrensel </a:t>
            </a:r>
            <a:r>
              <a:rPr spc="-95" dirty="0"/>
              <a:t>akıl</a:t>
            </a:r>
            <a:r>
              <a:rPr spc="-105" dirty="0"/>
              <a:t> </a:t>
            </a:r>
            <a:r>
              <a:rPr spc="-95" dirty="0"/>
              <a:t>belirler.</a:t>
            </a:r>
          </a:p>
          <a:p>
            <a:pPr marL="85090">
              <a:lnSpc>
                <a:spcPct val="100000"/>
              </a:lnSpc>
            </a:pPr>
            <a:r>
              <a:rPr spc="-150" dirty="0"/>
              <a:t>Kişinin </a:t>
            </a:r>
            <a:r>
              <a:rPr spc="-110" dirty="0"/>
              <a:t>kontrol </a:t>
            </a:r>
            <a:r>
              <a:rPr spc="-125" dirty="0"/>
              <a:t>edebileceği </a:t>
            </a:r>
            <a:r>
              <a:rPr spc="-80" dirty="0"/>
              <a:t>tek</a:t>
            </a:r>
            <a:r>
              <a:rPr spc="-100" dirty="0"/>
              <a:t> </a:t>
            </a:r>
            <a:r>
              <a:rPr spc="-180" dirty="0"/>
              <a:t>şey</a:t>
            </a:r>
          </a:p>
          <a:p>
            <a:pPr marL="85090">
              <a:lnSpc>
                <a:spcPct val="100000"/>
              </a:lnSpc>
              <a:spcBef>
                <a:spcPts val="5"/>
              </a:spcBef>
            </a:pPr>
            <a:r>
              <a:rPr spc="-105" dirty="0"/>
              <a:t>vardır: </a:t>
            </a:r>
            <a:r>
              <a:rPr spc="-125" dirty="0"/>
              <a:t>kendi </a:t>
            </a:r>
            <a:r>
              <a:rPr spc="-80" dirty="0"/>
              <a:t>tavırları </a:t>
            </a:r>
            <a:r>
              <a:rPr spc="-130" dirty="0"/>
              <a:t>ve</a:t>
            </a:r>
            <a:r>
              <a:rPr spc="-185" dirty="0"/>
              <a:t> </a:t>
            </a:r>
            <a:r>
              <a:rPr spc="-70" dirty="0"/>
              <a:t>tutkuları.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/>
          </a:p>
          <a:p>
            <a:pPr marL="85090">
              <a:lnSpc>
                <a:spcPct val="100000"/>
              </a:lnSpc>
            </a:pPr>
            <a:r>
              <a:rPr spc="-140" dirty="0"/>
              <a:t>İnsan </a:t>
            </a:r>
            <a:r>
              <a:rPr spc="-135" dirty="0"/>
              <a:t>kendisine </a:t>
            </a:r>
            <a:r>
              <a:rPr spc="-114" dirty="0"/>
              <a:t>ne </a:t>
            </a:r>
            <a:r>
              <a:rPr spc="-95" dirty="0"/>
              <a:t>rol</a:t>
            </a:r>
            <a:r>
              <a:rPr spc="-60" dirty="0"/>
              <a:t> </a:t>
            </a:r>
            <a:r>
              <a:rPr spc="-135" dirty="0"/>
              <a:t>verilmişse</a:t>
            </a:r>
          </a:p>
          <a:p>
            <a:pPr marL="85090" marR="295275">
              <a:lnSpc>
                <a:spcPct val="100000"/>
              </a:lnSpc>
            </a:pPr>
            <a:r>
              <a:rPr spc="-120" dirty="0"/>
              <a:t>onunla </a:t>
            </a:r>
            <a:r>
              <a:rPr spc="-90" dirty="0"/>
              <a:t>yetinmeli, </a:t>
            </a:r>
            <a:r>
              <a:rPr spc="-145" dirty="0"/>
              <a:t>sahip olamayacağı  </a:t>
            </a:r>
            <a:r>
              <a:rPr spc="-125" dirty="0"/>
              <a:t>şeyler için açlık </a:t>
            </a:r>
            <a:r>
              <a:rPr spc="-130" dirty="0"/>
              <a:t>ve</a:t>
            </a:r>
            <a:r>
              <a:rPr spc="-90" dirty="0"/>
              <a:t> </a:t>
            </a:r>
            <a:r>
              <a:rPr spc="-140" dirty="0"/>
              <a:t>kıskançlık</a:t>
            </a:r>
          </a:p>
          <a:p>
            <a:pPr marL="85090">
              <a:lnSpc>
                <a:spcPct val="100000"/>
              </a:lnSpc>
            </a:pPr>
            <a:r>
              <a:rPr spc="-120" dirty="0"/>
              <a:t>duymamalıdır.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644009" y="2336164"/>
            <a:ext cx="4032885" cy="4418330"/>
            <a:chOff x="4644009" y="2336164"/>
            <a:chExt cx="4032885" cy="4418330"/>
          </a:xfrm>
        </p:grpSpPr>
        <p:sp>
          <p:nvSpPr>
            <p:cNvPr id="10" name="object 10"/>
            <p:cNvSpPr/>
            <p:nvPr/>
          </p:nvSpPr>
          <p:spPr>
            <a:xfrm>
              <a:off x="4644009" y="2348817"/>
              <a:ext cx="4032885" cy="4392930"/>
            </a:xfrm>
            <a:custGeom>
              <a:avLst/>
              <a:gdLst/>
              <a:ahLst/>
              <a:cxnLst/>
              <a:rect l="l" t="t" r="r" b="b"/>
              <a:pathLst>
                <a:path w="4032884" h="4392930">
                  <a:moveTo>
                    <a:pt x="4032504" y="0"/>
                  </a:moveTo>
                  <a:lnTo>
                    <a:pt x="0" y="0"/>
                  </a:lnTo>
                  <a:lnTo>
                    <a:pt x="0" y="4392549"/>
                  </a:lnTo>
                  <a:lnTo>
                    <a:pt x="4032504" y="4392549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44009" y="2336164"/>
              <a:ext cx="4032885" cy="4418330"/>
            </a:xfrm>
            <a:custGeom>
              <a:avLst/>
              <a:gdLst/>
              <a:ahLst/>
              <a:cxnLst/>
              <a:rect l="l" t="t" r="r" b="b"/>
              <a:pathLst>
                <a:path w="4032884" h="4418330">
                  <a:moveTo>
                    <a:pt x="4032504" y="4392511"/>
                  </a:moveTo>
                  <a:lnTo>
                    <a:pt x="0" y="4392511"/>
                  </a:lnTo>
                  <a:lnTo>
                    <a:pt x="0" y="4417911"/>
                  </a:lnTo>
                  <a:lnTo>
                    <a:pt x="4032504" y="4417911"/>
                  </a:lnTo>
                  <a:lnTo>
                    <a:pt x="4032504" y="4392511"/>
                  </a:lnTo>
                  <a:close/>
                </a:path>
                <a:path w="4032884" h="4418330">
                  <a:moveTo>
                    <a:pt x="4032504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4032504" y="2540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644009" y="2367153"/>
            <a:ext cx="403288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00"/>
              </a:spcBef>
            </a:pP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Epikürizm’e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göre insan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hayatının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amacı</a:t>
            </a:r>
            <a:endParaRPr sz="18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800" b="1" spc="-95" dirty="0">
                <a:solidFill>
                  <a:srgbClr val="FFFFFF"/>
                </a:solidFill>
                <a:latin typeface="Arial"/>
                <a:cs typeface="Arial"/>
              </a:rPr>
              <a:t>mutluluktur.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92075" marR="310515">
              <a:lnSpc>
                <a:spcPct val="100000"/>
              </a:lnSpc>
            </a:pPr>
            <a:r>
              <a:rPr sz="1800" b="1" spc="-155" dirty="0">
                <a:solidFill>
                  <a:srgbClr val="FFFFFF"/>
                </a:solidFill>
                <a:latin typeface="Arial"/>
                <a:cs typeface="Arial"/>
              </a:rPr>
              <a:t>Temel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felsefeleri </a:t>
            </a:r>
            <a:r>
              <a:rPr sz="1800" b="1" spc="-155" dirty="0">
                <a:solidFill>
                  <a:srgbClr val="FFFFFF"/>
                </a:solidFill>
                <a:latin typeface="Arial"/>
                <a:cs typeface="Arial"/>
              </a:rPr>
              <a:t>“Hazza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yaklaş, acıdan 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uzaklaş.”tır.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92075" marR="207010" algn="just">
              <a:lnSpc>
                <a:spcPct val="100000"/>
              </a:lnSpc>
            </a:pP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Aristippos </a:t>
            </a: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gibi </a:t>
            </a:r>
            <a:r>
              <a:rPr sz="1800" b="1" spc="-95" dirty="0">
                <a:solidFill>
                  <a:srgbClr val="FFFFFF"/>
                </a:solidFill>
                <a:latin typeface="Arial"/>
                <a:cs typeface="Arial"/>
              </a:rPr>
              <a:t>filozoflar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hazlar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arasında 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ayırım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yapmazken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Epiküros’a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göre </a:t>
            </a: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uzun  süre 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mutluluk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sağlayan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hazları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tercih</a:t>
            </a:r>
            <a:endParaRPr sz="1800">
              <a:latin typeface="Arial"/>
              <a:cs typeface="Arial"/>
            </a:endParaRPr>
          </a:p>
          <a:p>
            <a:pPr marL="92075" algn="just">
              <a:lnSpc>
                <a:spcPct val="100000"/>
              </a:lnSpc>
              <a:spcBef>
                <a:spcPts val="5"/>
              </a:spcBef>
            </a:pP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etmeli,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hesapçı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davranmalıyız.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55620" y="1532255"/>
            <a:ext cx="1165860" cy="638175"/>
          </a:xfrm>
          <a:custGeom>
            <a:avLst/>
            <a:gdLst/>
            <a:ahLst/>
            <a:cxnLst/>
            <a:rect l="l" t="t" r="r" b="b"/>
            <a:pathLst>
              <a:path w="1165860" h="638175">
                <a:moveTo>
                  <a:pt x="160597" y="404155"/>
                </a:moveTo>
                <a:lnTo>
                  <a:pt x="149653" y="404479"/>
                </a:lnTo>
                <a:lnTo>
                  <a:pt x="139638" y="408874"/>
                </a:lnTo>
                <a:lnTo>
                  <a:pt x="131826" y="417068"/>
                </a:lnTo>
                <a:lnTo>
                  <a:pt x="0" y="626491"/>
                </a:lnTo>
                <a:lnTo>
                  <a:pt x="247269" y="638175"/>
                </a:lnTo>
                <a:lnTo>
                  <a:pt x="258468" y="636464"/>
                </a:lnTo>
                <a:lnTo>
                  <a:pt x="267811" y="630777"/>
                </a:lnTo>
                <a:lnTo>
                  <a:pt x="271660" y="625602"/>
                </a:lnTo>
                <a:lnTo>
                  <a:pt x="63500" y="625602"/>
                </a:lnTo>
                <a:lnTo>
                  <a:pt x="37084" y="574929"/>
                </a:lnTo>
                <a:lnTo>
                  <a:pt x="130792" y="526038"/>
                </a:lnTo>
                <a:lnTo>
                  <a:pt x="180212" y="447548"/>
                </a:lnTo>
                <a:lnTo>
                  <a:pt x="184233" y="436949"/>
                </a:lnTo>
                <a:lnTo>
                  <a:pt x="183896" y="426005"/>
                </a:lnTo>
                <a:lnTo>
                  <a:pt x="179462" y="415990"/>
                </a:lnTo>
                <a:lnTo>
                  <a:pt x="171196" y="408178"/>
                </a:lnTo>
                <a:lnTo>
                  <a:pt x="160597" y="404155"/>
                </a:lnTo>
                <a:close/>
              </a:path>
              <a:path w="1165860" h="638175">
                <a:moveTo>
                  <a:pt x="130792" y="526038"/>
                </a:moveTo>
                <a:lnTo>
                  <a:pt x="37084" y="574929"/>
                </a:lnTo>
                <a:lnTo>
                  <a:pt x="63500" y="625602"/>
                </a:lnTo>
                <a:lnTo>
                  <a:pt x="82726" y="615569"/>
                </a:lnTo>
                <a:lnTo>
                  <a:pt x="74422" y="615569"/>
                </a:lnTo>
                <a:lnTo>
                  <a:pt x="51689" y="571754"/>
                </a:lnTo>
                <a:lnTo>
                  <a:pt x="102009" y="571754"/>
                </a:lnTo>
                <a:lnTo>
                  <a:pt x="130792" y="526038"/>
                </a:lnTo>
                <a:close/>
              </a:path>
              <a:path w="1165860" h="638175">
                <a:moveTo>
                  <a:pt x="157111" y="576751"/>
                </a:moveTo>
                <a:lnTo>
                  <a:pt x="63500" y="625602"/>
                </a:lnTo>
                <a:lnTo>
                  <a:pt x="271660" y="625602"/>
                </a:lnTo>
                <a:lnTo>
                  <a:pt x="274343" y="621994"/>
                </a:lnTo>
                <a:lnTo>
                  <a:pt x="277114" y="610997"/>
                </a:lnTo>
                <a:lnTo>
                  <a:pt x="275403" y="599797"/>
                </a:lnTo>
                <a:lnTo>
                  <a:pt x="269716" y="590454"/>
                </a:lnTo>
                <a:lnTo>
                  <a:pt x="260933" y="583922"/>
                </a:lnTo>
                <a:lnTo>
                  <a:pt x="249936" y="581152"/>
                </a:lnTo>
                <a:lnTo>
                  <a:pt x="157111" y="576751"/>
                </a:lnTo>
                <a:close/>
              </a:path>
              <a:path w="1165860" h="638175">
                <a:moveTo>
                  <a:pt x="51689" y="571754"/>
                </a:moveTo>
                <a:lnTo>
                  <a:pt x="74422" y="615569"/>
                </a:lnTo>
                <a:lnTo>
                  <a:pt x="100550" y="574070"/>
                </a:lnTo>
                <a:lnTo>
                  <a:pt x="51689" y="571754"/>
                </a:lnTo>
                <a:close/>
              </a:path>
              <a:path w="1165860" h="638175">
                <a:moveTo>
                  <a:pt x="100550" y="574070"/>
                </a:moveTo>
                <a:lnTo>
                  <a:pt x="74422" y="615569"/>
                </a:lnTo>
                <a:lnTo>
                  <a:pt x="82726" y="615569"/>
                </a:lnTo>
                <a:lnTo>
                  <a:pt x="157111" y="576751"/>
                </a:lnTo>
                <a:lnTo>
                  <a:pt x="100550" y="574070"/>
                </a:lnTo>
                <a:close/>
              </a:path>
              <a:path w="1165860" h="638175">
                <a:moveTo>
                  <a:pt x="1139063" y="0"/>
                </a:moveTo>
                <a:lnTo>
                  <a:pt x="130792" y="526038"/>
                </a:lnTo>
                <a:lnTo>
                  <a:pt x="100550" y="574070"/>
                </a:lnTo>
                <a:lnTo>
                  <a:pt x="157111" y="576751"/>
                </a:lnTo>
                <a:lnTo>
                  <a:pt x="1165479" y="50546"/>
                </a:lnTo>
                <a:lnTo>
                  <a:pt x="1139063" y="0"/>
                </a:lnTo>
                <a:close/>
              </a:path>
              <a:path w="1165860" h="638175">
                <a:moveTo>
                  <a:pt x="102009" y="571754"/>
                </a:moveTo>
                <a:lnTo>
                  <a:pt x="51689" y="571754"/>
                </a:lnTo>
                <a:lnTo>
                  <a:pt x="100550" y="574070"/>
                </a:lnTo>
                <a:lnTo>
                  <a:pt x="102009" y="57175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4736" y="1532255"/>
            <a:ext cx="1165860" cy="643890"/>
          </a:xfrm>
          <a:custGeom>
            <a:avLst/>
            <a:gdLst/>
            <a:ahLst/>
            <a:cxnLst/>
            <a:rect l="l" t="t" r="r" b="b"/>
            <a:pathLst>
              <a:path w="1165860" h="643889">
                <a:moveTo>
                  <a:pt x="1008582" y="582381"/>
                </a:moveTo>
                <a:lnTo>
                  <a:pt x="915924" y="586359"/>
                </a:lnTo>
                <a:lnTo>
                  <a:pt x="888618" y="616077"/>
                </a:lnTo>
                <a:lnTo>
                  <a:pt x="891315" y="627094"/>
                </a:lnTo>
                <a:lnTo>
                  <a:pt x="897810" y="635920"/>
                </a:lnTo>
                <a:lnTo>
                  <a:pt x="907139" y="641651"/>
                </a:lnTo>
                <a:lnTo>
                  <a:pt x="918337" y="643382"/>
                </a:lnTo>
                <a:lnTo>
                  <a:pt x="1165605" y="632841"/>
                </a:lnTo>
                <a:lnTo>
                  <a:pt x="1164893" y="631698"/>
                </a:lnTo>
                <a:lnTo>
                  <a:pt x="1102105" y="631698"/>
                </a:lnTo>
                <a:lnTo>
                  <a:pt x="1008582" y="582381"/>
                </a:lnTo>
                <a:close/>
              </a:path>
              <a:path w="1165860" h="643889">
                <a:moveTo>
                  <a:pt x="1065265" y="579949"/>
                </a:moveTo>
                <a:lnTo>
                  <a:pt x="1008582" y="582381"/>
                </a:lnTo>
                <a:lnTo>
                  <a:pt x="1102105" y="631698"/>
                </a:lnTo>
                <a:lnTo>
                  <a:pt x="1107466" y="621538"/>
                </a:lnTo>
                <a:lnTo>
                  <a:pt x="1091184" y="621538"/>
                </a:lnTo>
                <a:lnTo>
                  <a:pt x="1065265" y="579949"/>
                </a:lnTo>
                <a:close/>
              </a:path>
              <a:path w="1165860" h="643889">
                <a:moveTo>
                  <a:pt x="1005897" y="409763"/>
                </a:moveTo>
                <a:lnTo>
                  <a:pt x="995299" y="413766"/>
                </a:lnTo>
                <a:lnTo>
                  <a:pt x="987012" y="421505"/>
                </a:lnTo>
                <a:lnTo>
                  <a:pt x="982535" y="431482"/>
                </a:lnTo>
                <a:lnTo>
                  <a:pt x="982154" y="442412"/>
                </a:lnTo>
                <a:lnTo>
                  <a:pt x="986154" y="453009"/>
                </a:lnTo>
                <a:lnTo>
                  <a:pt x="1035294" y="531858"/>
                </a:lnTo>
                <a:lnTo>
                  <a:pt x="1128776" y="581152"/>
                </a:lnTo>
                <a:lnTo>
                  <a:pt x="1102105" y="631698"/>
                </a:lnTo>
                <a:lnTo>
                  <a:pt x="1164893" y="631698"/>
                </a:lnTo>
                <a:lnTo>
                  <a:pt x="1034668" y="422783"/>
                </a:lnTo>
                <a:lnTo>
                  <a:pt x="1026856" y="414569"/>
                </a:lnTo>
                <a:lnTo>
                  <a:pt x="1016841" y="410130"/>
                </a:lnTo>
                <a:lnTo>
                  <a:pt x="1005897" y="409763"/>
                </a:lnTo>
                <a:close/>
              </a:path>
              <a:path w="1165860" h="643889">
                <a:moveTo>
                  <a:pt x="1114171" y="577850"/>
                </a:moveTo>
                <a:lnTo>
                  <a:pt x="1065265" y="579949"/>
                </a:lnTo>
                <a:lnTo>
                  <a:pt x="1091184" y="621538"/>
                </a:lnTo>
                <a:lnTo>
                  <a:pt x="1114171" y="577850"/>
                </a:lnTo>
                <a:close/>
              </a:path>
              <a:path w="1165860" h="643889">
                <a:moveTo>
                  <a:pt x="1122514" y="577850"/>
                </a:moveTo>
                <a:lnTo>
                  <a:pt x="1114171" y="577850"/>
                </a:lnTo>
                <a:lnTo>
                  <a:pt x="1091184" y="621538"/>
                </a:lnTo>
                <a:lnTo>
                  <a:pt x="1107466" y="621538"/>
                </a:lnTo>
                <a:lnTo>
                  <a:pt x="1128776" y="581152"/>
                </a:lnTo>
                <a:lnTo>
                  <a:pt x="1122514" y="577850"/>
                </a:lnTo>
                <a:close/>
              </a:path>
              <a:path w="1165860" h="643889">
                <a:moveTo>
                  <a:pt x="26670" y="0"/>
                </a:moveTo>
                <a:lnTo>
                  <a:pt x="0" y="50546"/>
                </a:lnTo>
                <a:lnTo>
                  <a:pt x="1008582" y="582381"/>
                </a:lnTo>
                <a:lnTo>
                  <a:pt x="1065265" y="579949"/>
                </a:lnTo>
                <a:lnTo>
                  <a:pt x="1035294" y="531858"/>
                </a:lnTo>
                <a:lnTo>
                  <a:pt x="26670" y="0"/>
                </a:lnTo>
                <a:close/>
              </a:path>
              <a:path w="1165860" h="643889">
                <a:moveTo>
                  <a:pt x="1035294" y="531858"/>
                </a:moveTo>
                <a:lnTo>
                  <a:pt x="1065265" y="579949"/>
                </a:lnTo>
                <a:lnTo>
                  <a:pt x="1114171" y="577850"/>
                </a:lnTo>
                <a:lnTo>
                  <a:pt x="1122514" y="577850"/>
                </a:lnTo>
                <a:lnTo>
                  <a:pt x="1035294" y="53185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1685" y="631063"/>
            <a:ext cx="5036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5" dirty="0">
                <a:solidFill>
                  <a:srgbClr val="000000"/>
                </a:solidFill>
              </a:rPr>
              <a:t>İNSAN </a:t>
            </a:r>
            <a:r>
              <a:rPr sz="2400" spc="-305" dirty="0">
                <a:solidFill>
                  <a:srgbClr val="000000"/>
                </a:solidFill>
              </a:rPr>
              <a:t>EYLEMLERİNDE </a:t>
            </a:r>
            <a:r>
              <a:rPr sz="2400" spc="-310" dirty="0">
                <a:solidFill>
                  <a:srgbClr val="000000"/>
                </a:solidFill>
              </a:rPr>
              <a:t>ÖZGÜR</a:t>
            </a:r>
            <a:r>
              <a:rPr sz="2400" spc="-300" dirty="0">
                <a:solidFill>
                  <a:srgbClr val="000000"/>
                </a:solidFill>
              </a:rPr>
              <a:t> </a:t>
            </a:r>
            <a:r>
              <a:rPr sz="2400" spc="-204" dirty="0">
                <a:solidFill>
                  <a:srgbClr val="000000"/>
                </a:solidFill>
              </a:rPr>
              <a:t>MÜDÜR?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251459" y="1629155"/>
            <a:ext cx="8290686" cy="4524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88976"/>
            <a:ext cx="8229600" cy="792480"/>
          </a:xfrm>
          <a:custGeom>
            <a:avLst/>
            <a:gdLst/>
            <a:ahLst/>
            <a:cxnLst/>
            <a:rect l="l" t="t" r="r" b="b"/>
            <a:pathLst>
              <a:path w="8229600" h="792480">
                <a:moveTo>
                  <a:pt x="8229600" y="0"/>
                </a:moveTo>
                <a:lnTo>
                  <a:pt x="0" y="0"/>
                </a:lnTo>
                <a:lnTo>
                  <a:pt x="0" y="792479"/>
                </a:lnTo>
                <a:lnTo>
                  <a:pt x="8229600" y="792479"/>
                </a:lnTo>
                <a:lnTo>
                  <a:pt x="82296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3886" y="302513"/>
            <a:ext cx="67989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500" dirty="0">
                <a:solidFill>
                  <a:srgbClr val="000000"/>
                </a:solidFill>
                <a:latin typeface="Arial"/>
                <a:cs typeface="Arial"/>
              </a:rPr>
              <a:t>EVRENSEL </a:t>
            </a:r>
            <a:r>
              <a:rPr sz="3200" b="0" spc="-350" dirty="0">
                <a:solidFill>
                  <a:srgbClr val="000000"/>
                </a:solidFill>
                <a:latin typeface="Arial"/>
                <a:cs typeface="Arial"/>
              </a:rPr>
              <a:t>BİR </a:t>
            </a:r>
            <a:r>
              <a:rPr sz="3200" b="0" spc="-360" dirty="0">
                <a:solidFill>
                  <a:srgbClr val="000000"/>
                </a:solidFill>
                <a:latin typeface="Arial"/>
                <a:cs typeface="Arial"/>
              </a:rPr>
              <a:t>AHLAK </a:t>
            </a:r>
            <a:r>
              <a:rPr sz="3200" b="0" spc="-470" dirty="0">
                <a:solidFill>
                  <a:srgbClr val="000000"/>
                </a:solidFill>
                <a:latin typeface="Arial"/>
                <a:cs typeface="Arial"/>
              </a:rPr>
              <a:t>YASASI </a:t>
            </a:r>
            <a:r>
              <a:rPr sz="3200" b="0" spc="-440" dirty="0">
                <a:solidFill>
                  <a:srgbClr val="000000"/>
                </a:solidFill>
                <a:latin typeface="Arial"/>
                <a:cs typeface="Arial"/>
              </a:rPr>
              <a:t>VAR</a:t>
            </a:r>
            <a:r>
              <a:rPr sz="3200" b="0" spc="-5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0" spc="-220" dirty="0">
                <a:solidFill>
                  <a:srgbClr val="000000"/>
                </a:solidFill>
                <a:latin typeface="Arial"/>
                <a:cs typeface="Arial"/>
              </a:rPr>
              <a:t>MIDIR?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9104" y="1169587"/>
            <a:ext cx="6668057" cy="55181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9153525" cy="6863080"/>
            <a:chOff x="-4762" y="0"/>
            <a:chExt cx="9153525" cy="686308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981710"/>
            </a:xfrm>
            <a:custGeom>
              <a:avLst/>
              <a:gdLst/>
              <a:ahLst/>
              <a:cxnLst/>
              <a:rect l="l" t="t" r="r" b="b"/>
              <a:pathLst>
                <a:path w="9144000" h="981710">
                  <a:moveTo>
                    <a:pt x="9144000" y="0"/>
                  </a:moveTo>
                  <a:lnTo>
                    <a:pt x="0" y="0"/>
                  </a:lnTo>
                  <a:lnTo>
                    <a:pt x="0" y="981455"/>
                  </a:lnTo>
                  <a:lnTo>
                    <a:pt x="9144000" y="98145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981455"/>
              <a:ext cx="9144000" cy="5876925"/>
            </a:xfrm>
            <a:custGeom>
              <a:avLst/>
              <a:gdLst/>
              <a:ahLst/>
              <a:cxnLst/>
              <a:rect l="l" t="t" r="r" b="b"/>
              <a:pathLst>
                <a:path w="9144000" h="5876925">
                  <a:moveTo>
                    <a:pt x="9144000" y="0"/>
                  </a:moveTo>
                  <a:lnTo>
                    <a:pt x="0" y="0"/>
                  </a:lnTo>
                  <a:lnTo>
                    <a:pt x="0" y="5876544"/>
                  </a:lnTo>
                  <a:lnTo>
                    <a:pt x="9144000" y="587654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81455"/>
              <a:ext cx="9144000" cy="5876925"/>
            </a:xfrm>
            <a:custGeom>
              <a:avLst/>
              <a:gdLst/>
              <a:ahLst/>
              <a:cxnLst/>
              <a:rect l="l" t="t" r="r" b="b"/>
              <a:pathLst>
                <a:path w="9144000" h="5876925">
                  <a:moveTo>
                    <a:pt x="0" y="5876544"/>
                  </a:moveTo>
                  <a:lnTo>
                    <a:pt x="9144000" y="5876544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876544"/>
                  </a:lnTo>
                  <a:close/>
                </a:path>
              </a:pathLst>
            </a:custGeom>
            <a:ln w="9525">
              <a:solidFill>
                <a:srgbClr val="C3D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739" y="241554"/>
            <a:ext cx="8957945" cy="5357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4560">
              <a:lnSpc>
                <a:spcPct val="100000"/>
              </a:lnSpc>
              <a:spcBef>
                <a:spcPts val="95"/>
              </a:spcBef>
            </a:pPr>
            <a:r>
              <a:rPr sz="2800" spc="-275" dirty="0">
                <a:solidFill>
                  <a:srgbClr val="001F5F"/>
                </a:solidFill>
                <a:latin typeface="Arial"/>
                <a:cs typeface="Arial"/>
              </a:rPr>
              <a:t>J</a:t>
            </a:r>
            <a:r>
              <a:rPr sz="2800" b="1" spc="-275" dirty="0">
                <a:solidFill>
                  <a:srgbClr val="001F5F"/>
                </a:solidFill>
                <a:latin typeface="Arial"/>
                <a:cs typeface="Arial"/>
              </a:rPr>
              <a:t>. </a:t>
            </a:r>
            <a:r>
              <a:rPr sz="2800" b="1" spc="-425" dirty="0">
                <a:solidFill>
                  <a:srgbClr val="001F5F"/>
                </a:solidFill>
                <a:latin typeface="Arial"/>
                <a:cs typeface="Arial"/>
              </a:rPr>
              <a:t>PAUL </a:t>
            </a:r>
            <a:r>
              <a:rPr sz="2800" b="1" spc="-450" dirty="0">
                <a:solidFill>
                  <a:srgbClr val="001F5F"/>
                </a:solidFill>
                <a:latin typeface="Arial"/>
                <a:cs typeface="Arial"/>
              </a:rPr>
              <a:t>SARTRE </a:t>
            </a:r>
            <a:r>
              <a:rPr sz="2800" b="1" spc="-165" dirty="0">
                <a:solidFill>
                  <a:srgbClr val="001F5F"/>
                </a:solidFill>
                <a:latin typeface="Arial"/>
                <a:cs typeface="Arial"/>
              </a:rPr>
              <a:t>– </a:t>
            </a:r>
            <a:r>
              <a:rPr sz="2800" b="1" spc="-405" dirty="0">
                <a:solidFill>
                  <a:srgbClr val="001F5F"/>
                </a:solidFill>
                <a:latin typeface="Arial"/>
                <a:cs typeface="Arial"/>
              </a:rPr>
              <a:t>VAROLUŞÇULUK </a:t>
            </a:r>
            <a:r>
              <a:rPr sz="2800" b="1" spc="-365" dirty="0">
                <a:solidFill>
                  <a:srgbClr val="001F5F"/>
                </a:solidFill>
                <a:latin typeface="Arial"/>
                <a:cs typeface="Arial"/>
              </a:rPr>
              <a:t>VE</a:t>
            </a:r>
            <a:r>
              <a:rPr sz="2800" b="1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390" dirty="0">
                <a:solidFill>
                  <a:srgbClr val="001F5F"/>
                </a:solidFill>
                <a:latin typeface="Arial"/>
                <a:cs typeface="Arial"/>
              </a:rPr>
              <a:t>ÖZGÜRLÜK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Arial"/>
              <a:cs typeface="Arial"/>
            </a:endParaRPr>
          </a:p>
          <a:p>
            <a:pPr marL="355600" marR="17462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35" dirty="0">
                <a:latin typeface="Arial"/>
                <a:cs typeface="Arial"/>
              </a:rPr>
              <a:t>20. </a:t>
            </a:r>
            <a:r>
              <a:rPr sz="3200" spc="-145" dirty="0">
                <a:latin typeface="Arial"/>
                <a:cs typeface="Arial"/>
              </a:rPr>
              <a:t>yüzyılın en </a:t>
            </a:r>
            <a:r>
              <a:rPr sz="3200" spc="-195" dirty="0">
                <a:latin typeface="Arial"/>
                <a:cs typeface="Arial"/>
              </a:rPr>
              <a:t>sıra dışı </a:t>
            </a:r>
            <a:r>
              <a:rPr sz="3200" spc="-90" dirty="0">
                <a:latin typeface="Arial"/>
                <a:cs typeface="Arial"/>
              </a:rPr>
              <a:t>filozoflarından </a:t>
            </a:r>
            <a:r>
              <a:rPr sz="3200" spc="-5" dirty="0">
                <a:latin typeface="Arial"/>
                <a:cs typeface="Arial"/>
              </a:rPr>
              <a:t>biri </a:t>
            </a:r>
            <a:r>
              <a:rPr sz="3200" spc="-110" dirty="0">
                <a:latin typeface="Arial"/>
                <a:cs typeface="Arial"/>
              </a:rPr>
              <a:t>olan</a:t>
            </a:r>
            <a:r>
              <a:rPr sz="3200" spc="-315" dirty="0">
                <a:latin typeface="Arial"/>
                <a:cs typeface="Arial"/>
              </a:rPr>
              <a:t> </a:t>
            </a:r>
            <a:r>
              <a:rPr sz="3200" spc="-280" dirty="0">
                <a:latin typeface="Arial"/>
                <a:cs typeface="Arial"/>
              </a:rPr>
              <a:t>Jean  </a:t>
            </a:r>
            <a:r>
              <a:rPr sz="3200" spc="-220" dirty="0">
                <a:latin typeface="Arial"/>
                <a:cs typeface="Arial"/>
              </a:rPr>
              <a:t>Paul </a:t>
            </a:r>
            <a:r>
              <a:rPr sz="3200" spc="-125" dirty="0">
                <a:latin typeface="Arial"/>
                <a:cs typeface="Arial"/>
              </a:rPr>
              <a:t>Sartre’ın </a:t>
            </a:r>
            <a:r>
              <a:rPr sz="3200" spc="-90" dirty="0">
                <a:latin typeface="Arial"/>
                <a:cs typeface="Arial"/>
              </a:rPr>
              <a:t>felsefi </a:t>
            </a:r>
            <a:r>
              <a:rPr sz="3200" spc="-150" dirty="0">
                <a:latin typeface="Arial"/>
                <a:cs typeface="Arial"/>
              </a:rPr>
              <a:t>görüşü </a:t>
            </a:r>
            <a:r>
              <a:rPr sz="3200" spc="-160" dirty="0">
                <a:latin typeface="Arial"/>
                <a:cs typeface="Arial"/>
              </a:rPr>
              <a:t>egzistansiyalizm  </a:t>
            </a:r>
            <a:r>
              <a:rPr sz="3200" spc="-125" dirty="0">
                <a:latin typeface="Arial"/>
                <a:cs typeface="Arial"/>
              </a:rPr>
              <a:t>(varoluşçuluk) olarak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adlandırılmıştır.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Sartre’a </a:t>
            </a:r>
            <a:r>
              <a:rPr sz="3200" spc="-145" dirty="0">
                <a:latin typeface="Arial"/>
                <a:cs typeface="Arial"/>
              </a:rPr>
              <a:t>göre </a:t>
            </a:r>
            <a:r>
              <a:rPr sz="3200" spc="-160" dirty="0">
                <a:latin typeface="Arial"/>
                <a:cs typeface="Arial"/>
              </a:rPr>
              <a:t>insanda </a:t>
            </a:r>
            <a:r>
              <a:rPr sz="3200" b="1" spc="-250" dirty="0">
                <a:latin typeface="Arial"/>
                <a:cs typeface="Arial"/>
              </a:rPr>
              <a:t>“Varoluş </a:t>
            </a:r>
            <a:r>
              <a:rPr sz="3200" b="1" spc="-260" dirty="0">
                <a:latin typeface="Arial"/>
                <a:cs typeface="Arial"/>
              </a:rPr>
              <a:t>özden </a:t>
            </a:r>
            <a:r>
              <a:rPr sz="3200" b="1" spc="-270" dirty="0">
                <a:latin typeface="Arial"/>
                <a:cs typeface="Arial"/>
              </a:rPr>
              <a:t>önce </a:t>
            </a:r>
            <a:r>
              <a:rPr sz="3200" b="1" spc="-250" dirty="0">
                <a:latin typeface="Arial"/>
                <a:cs typeface="Arial"/>
              </a:rPr>
              <a:t>gelir.”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spc="-250" dirty="0">
                <a:latin typeface="Arial"/>
                <a:cs typeface="Arial"/>
              </a:rPr>
              <a:t>Bu</a:t>
            </a:r>
            <a:endParaRPr sz="3200">
              <a:latin typeface="Arial"/>
              <a:cs typeface="Arial"/>
            </a:endParaRPr>
          </a:p>
          <a:p>
            <a:pPr marL="355600" marR="1149350">
              <a:lnSpc>
                <a:spcPct val="100000"/>
              </a:lnSpc>
            </a:pPr>
            <a:r>
              <a:rPr sz="3200" spc="-155" dirty="0">
                <a:latin typeface="Arial"/>
                <a:cs typeface="Arial"/>
              </a:rPr>
              <a:t>yargıyla </a:t>
            </a:r>
            <a:r>
              <a:rPr sz="3200" spc="-85" dirty="0">
                <a:latin typeface="Arial"/>
                <a:cs typeface="Arial"/>
              </a:rPr>
              <a:t>kastettiği </a:t>
            </a:r>
            <a:r>
              <a:rPr sz="3200" spc="-175" dirty="0">
                <a:latin typeface="Arial"/>
                <a:cs typeface="Arial"/>
              </a:rPr>
              <a:t>hayatımızda </a:t>
            </a:r>
            <a:r>
              <a:rPr sz="3200" spc="-145" dirty="0">
                <a:latin typeface="Arial"/>
                <a:cs typeface="Arial"/>
              </a:rPr>
              <a:t>ne </a:t>
            </a:r>
            <a:r>
              <a:rPr sz="3200" spc="-190" dirty="0">
                <a:latin typeface="Arial"/>
                <a:cs typeface="Arial"/>
              </a:rPr>
              <a:t>yapmamız  </a:t>
            </a:r>
            <a:r>
              <a:rPr sz="3200" spc="-85" dirty="0">
                <a:latin typeface="Arial"/>
                <a:cs typeface="Arial"/>
              </a:rPr>
              <a:t>gerektiğini </a:t>
            </a:r>
            <a:r>
              <a:rPr sz="3200" spc="-175" dirty="0">
                <a:latin typeface="Arial"/>
                <a:cs typeface="Arial"/>
              </a:rPr>
              <a:t>bize </a:t>
            </a:r>
            <a:r>
              <a:rPr sz="3200" spc="-114" dirty="0">
                <a:latin typeface="Arial"/>
                <a:cs typeface="Arial"/>
              </a:rPr>
              <a:t>anlatan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35" dirty="0">
                <a:latin typeface="Arial"/>
                <a:cs typeface="Arial"/>
              </a:rPr>
              <a:t>yaratıcı</a:t>
            </a:r>
            <a:r>
              <a:rPr sz="3200" spc="-409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tarafından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70" dirty="0">
                <a:latin typeface="Arial"/>
                <a:cs typeface="Arial"/>
              </a:rPr>
              <a:t>konmuş </a:t>
            </a:r>
            <a:r>
              <a:rPr sz="3200" spc="-65" dirty="0">
                <a:latin typeface="Arial"/>
                <a:cs typeface="Arial"/>
              </a:rPr>
              <a:t>hiçbir </a:t>
            </a:r>
            <a:r>
              <a:rPr sz="3200" spc="-55" dirty="0">
                <a:latin typeface="Arial"/>
                <a:cs typeface="Arial"/>
              </a:rPr>
              <a:t>ilahi </a:t>
            </a:r>
            <a:r>
              <a:rPr sz="3200" spc="-60" dirty="0">
                <a:latin typeface="Arial"/>
                <a:cs typeface="Arial"/>
              </a:rPr>
              <a:t>fikir, </a:t>
            </a:r>
            <a:r>
              <a:rPr sz="3200" spc="-65" dirty="0">
                <a:latin typeface="Arial"/>
                <a:cs typeface="Arial"/>
              </a:rPr>
              <a:t>hiçbir </a:t>
            </a:r>
            <a:r>
              <a:rPr sz="3200" spc="-145" dirty="0">
                <a:latin typeface="Arial"/>
                <a:cs typeface="Arial"/>
              </a:rPr>
              <a:t>değer</a:t>
            </a:r>
            <a:r>
              <a:rPr sz="3200" spc="-53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olmadığıdır.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0" dirty="0">
                <a:latin typeface="Arial"/>
                <a:cs typeface="Arial"/>
              </a:rPr>
              <a:t>Hiçbir </a:t>
            </a:r>
            <a:r>
              <a:rPr sz="3200" spc="-155" dirty="0">
                <a:latin typeface="Arial"/>
                <a:cs typeface="Arial"/>
              </a:rPr>
              <a:t>nesnel </a:t>
            </a:r>
            <a:r>
              <a:rPr sz="3200" spc="-65" dirty="0">
                <a:latin typeface="Arial"/>
                <a:cs typeface="Arial"/>
              </a:rPr>
              <a:t>norm </a:t>
            </a:r>
            <a:r>
              <a:rPr sz="3200" spc="-220" dirty="0">
                <a:latin typeface="Arial"/>
                <a:cs typeface="Arial"/>
              </a:rPr>
              <a:t>ya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40" dirty="0">
                <a:latin typeface="Arial"/>
                <a:cs typeface="Arial"/>
              </a:rPr>
              <a:t>talimat</a:t>
            </a:r>
            <a:r>
              <a:rPr sz="3200" spc="-24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olmadığından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80" dirty="0">
                <a:latin typeface="Arial"/>
                <a:cs typeface="Arial"/>
              </a:rPr>
              <a:t>özgürüz </a:t>
            </a:r>
            <a:r>
              <a:rPr sz="3200" spc="-105" dirty="0">
                <a:latin typeface="Arial"/>
                <a:cs typeface="Arial"/>
              </a:rPr>
              <a:t>demektir.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0"/>
            <a:ext cx="8977630" cy="6473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42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20" dirty="0">
                <a:latin typeface="Arial"/>
                <a:cs typeface="Arial"/>
              </a:rPr>
              <a:t>Sartre’ın </a:t>
            </a:r>
            <a:r>
              <a:rPr sz="3000" spc="-135" dirty="0">
                <a:latin typeface="Arial"/>
                <a:cs typeface="Arial"/>
              </a:rPr>
              <a:t>varoluşçuluğunda </a:t>
            </a:r>
            <a:r>
              <a:rPr sz="3000" spc="-150" dirty="0">
                <a:latin typeface="Arial"/>
                <a:cs typeface="Arial"/>
              </a:rPr>
              <a:t>insan </a:t>
            </a:r>
            <a:r>
              <a:rPr sz="3000" spc="-60" dirty="0">
                <a:latin typeface="Arial"/>
                <a:cs typeface="Arial"/>
              </a:rPr>
              <a:t>tercih </a:t>
            </a:r>
            <a:r>
              <a:rPr sz="3000" spc="-160" dirty="0">
                <a:latin typeface="Arial"/>
                <a:cs typeface="Arial"/>
              </a:rPr>
              <a:t>yapan,</a:t>
            </a:r>
            <a:r>
              <a:rPr sz="3000" spc="-30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seçim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420"/>
              </a:lnSpc>
            </a:pPr>
            <a:r>
              <a:rPr sz="3000" spc="-170" dirty="0">
                <a:latin typeface="Arial"/>
                <a:cs typeface="Arial"/>
              </a:rPr>
              <a:t>yapan </a:t>
            </a:r>
            <a:r>
              <a:rPr sz="3000" spc="-15" dirty="0">
                <a:latin typeface="Arial"/>
                <a:cs typeface="Arial"/>
              </a:rPr>
              <a:t>bir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varlıktır.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latin typeface="Arial"/>
                <a:cs typeface="Arial"/>
              </a:rPr>
              <a:t>“İnsan </a:t>
            </a:r>
            <a:r>
              <a:rPr sz="3000" b="1" spc="-254" dirty="0">
                <a:latin typeface="Arial"/>
                <a:cs typeface="Arial"/>
              </a:rPr>
              <a:t>özgürlüğe</a:t>
            </a:r>
            <a:r>
              <a:rPr sz="3000" b="1" spc="-114" dirty="0">
                <a:latin typeface="Arial"/>
                <a:cs typeface="Arial"/>
              </a:rPr>
              <a:t> </a:t>
            </a:r>
            <a:r>
              <a:rPr sz="3000" b="1" spc="-260" dirty="0">
                <a:latin typeface="Arial"/>
                <a:cs typeface="Arial"/>
              </a:rPr>
              <a:t>mahkûmdur.”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0" dirty="0">
                <a:latin typeface="Arial"/>
                <a:cs typeface="Arial"/>
              </a:rPr>
              <a:t>Seçimlerimiz </a:t>
            </a:r>
            <a:r>
              <a:rPr sz="3000" spc="-165" dirty="0">
                <a:latin typeface="Arial"/>
                <a:cs typeface="Arial"/>
              </a:rPr>
              <a:t>bize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aittir.</a:t>
            </a:r>
            <a:endParaRPr sz="3000">
              <a:latin typeface="Arial"/>
              <a:cs typeface="Arial"/>
            </a:endParaRPr>
          </a:p>
          <a:p>
            <a:pPr marL="355600" marR="1564640" indent="-342900">
              <a:lnSpc>
                <a:spcPts val="324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29" dirty="0">
                <a:latin typeface="Arial"/>
                <a:cs typeface="Arial"/>
              </a:rPr>
              <a:t>Ona </a:t>
            </a:r>
            <a:r>
              <a:rPr sz="3000" spc="-140" dirty="0">
                <a:latin typeface="Arial"/>
                <a:cs typeface="Arial"/>
              </a:rPr>
              <a:t>göre </a:t>
            </a:r>
            <a:r>
              <a:rPr sz="3000" spc="-135" dirty="0">
                <a:latin typeface="Arial"/>
                <a:cs typeface="Arial"/>
              </a:rPr>
              <a:t>biz </a:t>
            </a:r>
            <a:r>
              <a:rPr sz="3000" spc="-120" dirty="0">
                <a:latin typeface="Arial"/>
                <a:cs typeface="Arial"/>
              </a:rPr>
              <a:t>seçtiğimiz </a:t>
            </a:r>
            <a:r>
              <a:rPr sz="3000" spc="-75" dirty="0">
                <a:latin typeface="Arial"/>
                <a:cs typeface="Arial"/>
              </a:rPr>
              <a:t>için </a:t>
            </a:r>
            <a:r>
              <a:rPr sz="3000" spc="-114" dirty="0">
                <a:latin typeface="Arial"/>
                <a:cs typeface="Arial"/>
              </a:rPr>
              <a:t>sorumluluğuna </a:t>
            </a:r>
            <a:r>
              <a:rPr sz="3000" spc="-170" dirty="0">
                <a:latin typeface="Arial"/>
                <a:cs typeface="Arial"/>
              </a:rPr>
              <a:t>da  </a:t>
            </a:r>
            <a:r>
              <a:rPr sz="3000" spc="-120" dirty="0">
                <a:latin typeface="Arial"/>
                <a:cs typeface="Arial"/>
              </a:rPr>
              <a:t>katlanmak</a:t>
            </a:r>
            <a:r>
              <a:rPr sz="3000" spc="-185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zorundayız.</a:t>
            </a:r>
            <a:endParaRPr sz="3000">
              <a:latin typeface="Arial"/>
              <a:cs typeface="Arial"/>
            </a:endParaRPr>
          </a:p>
          <a:p>
            <a:pPr marL="440690" indent="-428625">
              <a:lnSpc>
                <a:spcPts val="3420"/>
              </a:lnSpc>
              <a:spcBef>
                <a:spcPts val="315"/>
              </a:spcBef>
              <a:buChar char="•"/>
              <a:tabLst>
                <a:tab pos="440690" algn="l"/>
                <a:tab pos="441325" algn="l"/>
              </a:tabLst>
            </a:pPr>
            <a:r>
              <a:rPr sz="3000" spc="-229" dirty="0">
                <a:latin typeface="Arial"/>
                <a:cs typeface="Arial"/>
              </a:rPr>
              <a:t>Ona </a:t>
            </a:r>
            <a:r>
              <a:rPr sz="3000" spc="-140" dirty="0">
                <a:latin typeface="Arial"/>
                <a:cs typeface="Arial"/>
              </a:rPr>
              <a:t>göre </a:t>
            </a:r>
            <a:r>
              <a:rPr sz="3000" spc="-165" dirty="0">
                <a:latin typeface="Arial"/>
                <a:cs typeface="Arial"/>
              </a:rPr>
              <a:t>herkes </a:t>
            </a:r>
            <a:r>
              <a:rPr sz="3000" spc="-175" dirty="0">
                <a:latin typeface="Arial"/>
                <a:cs typeface="Arial"/>
              </a:rPr>
              <a:t>özgürce </a:t>
            </a:r>
            <a:r>
              <a:rPr sz="3000" spc="-160" dirty="0">
                <a:latin typeface="Arial"/>
                <a:cs typeface="Arial"/>
              </a:rPr>
              <a:t>seçimde </a:t>
            </a:r>
            <a:r>
              <a:rPr sz="3000" spc="-114" dirty="0">
                <a:latin typeface="Arial"/>
                <a:cs typeface="Arial"/>
              </a:rPr>
              <a:t>bulunarak</a:t>
            </a:r>
            <a:r>
              <a:rPr sz="3000" spc="-90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dünyanın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420"/>
              </a:lnSpc>
            </a:pPr>
            <a:r>
              <a:rPr sz="3000" spc="-165" dirty="0">
                <a:latin typeface="Arial"/>
                <a:cs typeface="Arial"/>
              </a:rPr>
              <a:t>daha </a:t>
            </a:r>
            <a:r>
              <a:rPr sz="3000" spc="-120" dirty="0">
                <a:latin typeface="Arial"/>
                <a:cs typeface="Arial"/>
              </a:rPr>
              <a:t>yaşanabilir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05" dirty="0">
                <a:latin typeface="Arial"/>
                <a:cs typeface="Arial"/>
              </a:rPr>
              <a:t>yer </a:t>
            </a:r>
            <a:r>
              <a:rPr sz="3000" spc="-100" dirty="0">
                <a:latin typeface="Arial"/>
                <a:cs typeface="Arial"/>
              </a:rPr>
              <a:t>hâline </a:t>
            </a:r>
            <a:r>
              <a:rPr sz="3000" spc="-125" dirty="0">
                <a:latin typeface="Arial"/>
                <a:cs typeface="Arial"/>
              </a:rPr>
              <a:t>gelmesini</a:t>
            </a:r>
            <a:r>
              <a:rPr sz="3000" spc="-470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sağlayabilir.</a:t>
            </a:r>
            <a:endParaRPr sz="3000">
              <a:latin typeface="Arial"/>
              <a:cs typeface="Arial"/>
            </a:endParaRPr>
          </a:p>
          <a:p>
            <a:pPr marL="355600" marR="793115" indent="-342900">
              <a:lnSpc>
                <a:spcPts val="324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50" dirty="0">
                <a:latin typeface="Arial"/>
                <a:cs typeface="Arial"/>
              </a:rPr>
              <a:t>Sartre’a </a:t>
            </a:r>
            <a:r>
              <a:rPr sz="3000" spc="-140" dirty="0">
                <a:latin typeface="Arial"/>
                <a:cs typeface="Arial"/>
              </a:rPr>
              <a:t>göre doğuştan </a:t>
            </a:r>
            <a:r>
              <a:rPr sz="3000" spc="-60" dirty="0">
                <a:latin typeface="Arial"/>
                <a:cs typeface="Arial"/>
              </a:rPr>
              <a:t>rollerimizin </a:t>
            </a:r>
            <a:r>
              <a:rPr sz="3000" spc="-170" dirty="0">
                <a:latin typeface="Arial"/>
                <a:cs typeface="Arial"/>
              </a:rPr>
              <a:t>yazılı </a:t>
            </a:r>
            <a:r>
              <a:rPr sz="3000" spc="-105" dirty="0">
                <a:latin typeface="Arial"/>
                <a:cs typeface="Arial"/>
              </a:rPr>
              <a:t>olduğu </a:t>
            </a:r>
            <a:r>
              <a:rPr sz="3000" spc="-15" dirty="0">
                <a:latin typeface="Arial"/>
                <a:cs typeface="Arial"/>
              </a:rPr>
              <a:t>bir  </a:t>
            </a:r>
            <a:r>
              <a:rPr sz="3000" spc="-155" dirty="0">
                <a:latin typeface="Arial"/>
                <a:cs typeface="Arial"/>
              </a:rPr>
              <a:t>senaryo</a:t>
            </a:r>
            <a:r>
              <a:rPr sz="3000" spc="-14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yoktur.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ts val="324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75" dirty="0">
                <a:latin typeface="Arial"/>
                <a:cs typeface="Arial"/>
              </a:rPr>
              <a:t>Kim </a:t>
            </a:r>
            <a:r>
              <a:rPr sz="3000" spc="-130" dirty="0">
                <a:latin typeface="Arial"/>
                <a:cs typeface="Arial"/>
              </a:rPr>
              <a:t>olduğumuzu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40" dirty="0">
                <a:latin typeface="Arial"/>
                <a:cs typeface="Arial"/>
              </a:rPr>
              <a:t>ne </a:t>
            </a:r>
            <a:r>
              <a:rPr sz="3000" spc="-110" dirty="0">
                <a:latin typeface="Arial"/>
                <a:cs typeface="Arial"/>
              </a:rPr>
              <a:t>olmak </a:t>
            </a:r>
            <a:r>
              <a:rPr sz="3000" spc="-140" dirty="0">
                <a:latin typeface="Arial"/>
                <a:cs typeface="Arial"/>
              </a:rPr>
              <a:t>zorunda </a:t>
            </a:r>
            <a:r>
              <a:rPr sz="3000" spc="-125" dirty="0">
                <a:latin typeface="Arial"/>
                <a:cs typeface="Arial"/>
              </a:rPr>
              <a:t>olduğumuzu </a:t>
            </a:r>
            <a:r>
              <a:rPr sz="3000" spc="-165" dirty="0">
                <a:latin typeface="Arial"/>
                <a:cs typeface="Arial"/>
              </a:rPr>
              <a:t>bize  </a:t>
            </a:r>
            <a:r>
              <a:rPr sz="3000" spc="-110" dirty="0">
                <a:latin typeface="Arial"/>
                <a:cs typeface="Arial"/>
              </a:rPr>
              <a:t>anlatan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b="1" spc="-265" dirty="0">
                <a:latin typeface="Arial"/>
                <a:cs typeface="Arial"/>
              </a:rPr>
              <a:t>“öz”</a:t>
            </a:r>
            <a:r>
              <a:rPr sz="3000" b="1" spc="-35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yoktur.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42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40" dirty="0">
                <a:latin typeface="Arial"/>
                <a:cs typeface="Arial"/>
              </a:rPr>
              <a:t>Hepimiz </a:t>
            </a:r>
            <a:r>
              <a:rPr sz="3000" spc="-170" dirty="0">
                <a:latin typeface="Arial"/>
                <a:cs typeface="Arial"/>
              </a:rPr>
              <a:t>özgürüz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14" dirty="0">
                <a:latin typeface="Arial"/>
                <a:cs typeface="Arial"/>
              </a:rPr>
              <a:t>hepimiz </a:t>
            </a:r>
            <a:r>
              <a:rPr sz="3000" spc="-95" dirty="0">
                <a:latin typeface="Arial"/>
                <a:cs typeface="Arial"/>
              </a:rPr>
              <a:t>bu </a:t>
            </a:r>
            <a:r>
              <a:rPr sz="3000" spc="-145" dirty="0">
                <a:latin typeface="Arial"/>
                <a:cs typeface="Arial"/>
              </a:rPr>
              <a:t>varoluşçu</a:t>
            </a:r>
            <a:r>
              <a:rPr sz="3000" spc="-245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muammaya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420"/>
              </a:lnSpc>
            </a:pP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90" dirty="0">
                <a:latin typeface="Arial"/>
                <a:cs typeface="Arial"/>
              </a:rPr>
              <a:t>cevap </a:t>
            </a:r>
            <a:r>
              <a:rPr sz="3000" spc="-105" dirty="0">
                <a:latin typeface="Arial"/>
                <a:cs typeface="Arial"/>
              </a:rPr>
              <a:t>bulma </a:t>
            </a:r>
            <a:r>
              <a:rPr sz="3000" spc="-95" dirty="0">
                <a:latin typeface="Arial"/>
                <a:cs typeface="Arial"/>
              </a:rPr>
              <a:t>sorumluluğunu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taşıyoruz.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9747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4713" y="178053"/>
            <a:ext cx="53536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20" dirty="0">
                <a:solidFill>
                  <a:srgbClr val="FFFFFF"/>
                </a:solidFill>
              </a:rPr>
              <a:t>KANT </a:t>
            </a:r>
            <a:r>
              <a:rPr spc="-565" dirty="0">
                <a:solidFill>
                  <a:srgbClr val="FFFFFF"/>
                </a:solidFill>
              </a:rPr>
              <a:t>VE </a:t>
            </a:r>
            <a:r>
              <a:rPr spc="-495" dirty="0">
                <a:solidFill>
                  <a:srgbClr val="FFFFFF"/>
                </a:solidFill>
              </a:rPr>
              <a:t>ÖDEV</a:t>
            </a:r>
            <a:r>
              <a:rPr spc="-335" dirty="0">
                <a:solidFill>
                  <a:srgbClr val="FFFFFF"/>
                </a:solidFill>
              </a:rPr>
              <a:t> </a:t>
            </a:r>
            <a:r>
              <a:rPr spc="-509" dirty="0">
                <a:solidFill>
                  <a:srgbClr val="FFFFFF"/>
                </a:solidFill>
              </a:rPr>
              <a:t>AHLAKI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124711"/>
            <a:ext cx="9144000" cy="5733415"/>
          </a:xfrm>
          <a:custGeom>
            <a:avLst/>
            <a:gdLst/>
            <a:ahLst/>
            <a:cxnLst/>
            <a:rect l="l" t="t" r="r" b="b"/>
            <a:pathLst>
              <a:path w="9144000" h="5733415">
                <a:moveTo>
                  <a:pt x="9144000" y="0"/>
                </a:moveTo>
                <a:lnTo>
                  <a:pt x="0" y="0"/>
                </a:lnTo>
                <a:lnTo>
                  <a:pt x="0" y="5733288"/>
                </a:lnTo>
                <a:lnTo>
                  <a:pt x="9144000" y="5733288"/>
                </a:lnTo>
                <a:lnTo>
                  <a:pt x="9144000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132077"/>
            <a:ext cx="8896350" cy="5489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12494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spc="-90" dirty="0">
                <a:latin typeface="Arial"/>
                <a:cs typeface="Arial"/>
              </a:rPr>
              <a:t>“Kant, </a:t>
            </a:r>
            <a:r>
              <a:rPr sz="3200" spc="-140" dirty="0">
                <a:latin typeface="Arial"/>
                <a:cs typeface="Arial"/>
              </a:rPr>
              <a:t>ödev </a:t>
            </a:r>
            <a:r>
              <a:rPr sz="3200" spc="-80" dirty="0">
                <a:latin typeface="Arial"/>
                <a:cs typeface="Arial"/>
              </a:rPr>
              <a:t>etiğinde, </a:t>
            </a:r>
            <a:r>
              <a:rPr sz="3200" spc="-285" dirty="0">
                <a:latin typeface="Arial"/>
                <a:cs typeface="Arial"/>
              </a:rPr>
              <a:t>esas </a:t>
            </a:r>
            <a:r>
              <a:rPr sz="3200" spc="-125" dirty="0">
                <a:latin typeface="Arial"/>
                <a:cs typeface="Arial"/>
              </a:rPr>
              <a:t>olarak </a:t>
            </a:r>
            <a:r>
              <a:rPr sz="3200" spc="-120" dirty="0">
                <a:latin typeface="Arial"/>
                <a:cs typeface="Arial"/>
              </a:rPr>
              <a:t>ahlaki</a:t>
            </a:r>
            <a:r>
              <a:rPr sz="3200" spc="-265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açıdan  </a:t>
            </a:r>
            <a:r>
              <a:rPr sz="3200" spc="-105" dirty="0">
                <a:latin typeface="Arial"/>
                <a:cs typeface="Arial"/>
              </a:rPr>
              <a:t>doğru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165" dirty="0">
                <a:latin typeface="Arial"/>
                <a:cs typeface="Arial"/>
              </a:rPr>
              <a:t>yanlışın </a:t>
            </a:r>
            <a:r>
              <a:rPr sz="3200" spc="-140" dirty="0">
                <a:latin typeface="Arial"/>
                <a:cs typeface="Arial"/>
              </a:rPr>
              <a:t>anlamını </a:t>
            </a:r>
            <a:r>
              <a:rPr sz="3200" spc="-85" dirty="0">
                <a:latin typeface="Arial"/>
                <a:cs typeface="Arial"/>
              </a:rPr>
              <a:t>belirlemek,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“nasıl</a:t>
            </a:r>
            <a:endParaRPr sz="3200">
              <a:latin typeface="Arial"/>
              <a:cs typeface="Arial"/>
            </a:endParaRPr>
          </a:p>
          <a:p>
            <a:pPr marL="355600" marR="5080" algn="just">
              <a:lnSpc>
                <a:spcPct val="100000"/>
              </a:lnSpc>
            </a:pPr>
            <a:r>
              <a:rPr sz="3200" b="1" spc="-229" dirty="0">
                <a:latin typeface="Arial"/>
                <a:cs typeface="Arial"/>
              </a:rPr>
              <a:t>davranmak” </a:t>
            </a:r>
            <a:r>
              <a:rPr sz="3200" b="1" spc="-254" dirty="0">
                <a:latin typeface="Arial"/>
                <a:cs typeface="Arial"/>
              </a:rPr>
              <a:t>veya </a:t>
            </a:r>
            <a:r>
              <a:rPr sz="3200" b="1" spc="-210" dirty="0">
                <a:latin typeface="Arial"/>
                <a:cs typeface="Arial"/>
              </a:rPr>
              <a:t>“ne </a:t>
            </a:r>
            <a:r>
              <a:rPr sz="3200" b="1" spc="-240" dirty="0">
                <a:latin typeface="Arial"/>
                <a:cs typeface="Arial"/>
              </a:rPr>
              <a:t>yapmak” </a:t>
            </a:r>
            <a:r>
              <a:rPr sz="3200" spc="-100" dirty="0">
                <a:latin typeface="Arial"/>
                <a:cs typeface="Arial"/>
              </a:rPr>
              <a:t>gerektiği </a:t>
            </a:r>
            <a:r>
              <a:rPr sz="3200" spc="-120" dirty="0">
                <a:latin typeface="Arial"/>
                <a:cs typeface="Arial"/>
              </a:rPr>
              <a:t>sorularına 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200" dirty="0">
                <a:latin typeface="Arial"/>
                <a:cs typeface="Arial"/>
              </a:rPr>
              <a:t>cevap </a:t>
            </a:r>
            <a:r>
              <a:rPr sz="3200" spc="-130" dirty="0">
                <a:latin typeface="Arial"/>
                <a:cs typeface="Arial"/>
              </a:rPr>
              <a:t>vermek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130" dirty="0">
                <a:latin typeface="Arial"/>
                <a:cs typeface="Arial"/>
              </a:rPr>
              <a:t>bundan </a:t>
            </a:r>
            <a:r>
              <a:rPr sz="3200" spc="-165" dirty="0">
                <a:latin typeface="Arial"/>
                <a:cs typeface="Arial"/>
              </a:rPr>
              <a:t>sonra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130" dirty="0">
                <a:latin typeface="Arial"/>
                <a:cs typeface="Arial"/>
              </a:rPr>
              <a:t>ahlaklılığın </a:t>
            </a:r>
            <a:r>
              <a:rPr sz="3200" spc="-145" dirty="0">
                <a:latin typeface="Arial"/>
                <a:cs typeface="Arial"/>
              </a:rPr>
              <a:t>en  </a:t>
            </a:r>
            <a:r>
              <a:rPr sz="3200" spc="-185" dirty="0">
                <a:latin typeface="Arial"/>
                <a:cs typeface="Arial"/>
              </a:rPr>
              <a:t>yüksek </a:t>
            </a:r>
            <a:r>
              <a:rPr sz="3200" spc="-105" dirty="0">
                <a:latin typeface="Arial"/>
                <a:cs typeface="Arial"/>
              </a:rPr>
              <a:t>ilkesini </a:t>
            </a:r>
            <a:r>
              <a:rPr sz="3200" spc="-110" dirty="0">
                <a:latin typeface="Arial"/>
                <a:cs typeface="Arial"/>
              </a:rPr>
              <a:t>ortaya </a:t>
            </a:r>
            <a:r>
              <a:rPr sz="3200" spc="-170" dirty="0">
                <a:latin typeface="Arial"/>
                <a:cs typeface="Arial"/>
              </a:rPr>
              <a:t>koymak</a:t>
            </a:r>
            <a:r>
              <a:rPr sz="3200" spc="-27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ister.</a:t>
            </a:r>
            <a:endParaRPr sz="3200">
              <a:latin typeface="Arial"/>
              <a:cs typeface="Arial"/>
            </a:endParaRPr>
          </a:p>
          <a:p>
            <a:pPr marL="355600" marR="4508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70" dirty="0">
                <a:latin typeface="Arial"/>
                <a:cs typeface="Arial"/>
              </a:rPr>
              <a:t>O, </a:t>
            </a:r>
            <a:r>
              <a:rPr sz="3200" spc="-100" dirty="0">
                <a:latin typeface="Arial"/>
                <a:cs typeface="Arial"/>
              </a:rPr>
              <a:t>bu </a:t>
            </a:r>
            <a:r>
              <a:rPr sz="3200" spc="-160" dirty="0">
                <a:latin typeface="Arial"/>
                <a:cs typeface="Arial"/>
              </a:rPr>
              <a:t>bağlamda,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60" dirty="0">
                <a:latin typeface="Arial"/>
                <a:cs typeface="Arial"/>
              </a:rPr>
              <a:t>bakkal </a:t>
            </a:r>
            <a:r>
              <a:rPr sz="3200" spc="-100" dirty="0">
                <a:latin typeface="Arial"/>
                <a:cs typeface="Arial"/>
              </a:rPr>
              <a:t>örneği </a:t>
            </a:r>
            <a:r>
              <a:rPr sz="3200" spc="-125" dirty="0">
                <a:latin typeface="Arial"/>
                <a:cs typeface="Arial"/>
              </a:rPr>
              <a:t>üzerinden </a:t>
            </a:r>
            <a:r>
              <a:rPr sz="3200" spc="-175" dirty="0">
                <a:latin typeface="Arial"/>
                <a:cs typeface="Arial"/>
              </a:rPr>
              <a:t>üç </a:t>
            </a:r>
            <a:r>
              <a:rPr sz="3200" spc="45" dirty="0">
                <a:latin typeface="Arial"/>
                <a:cs typeface="Arial"/>
              </a:rPr>
              <a:t>tür  </a:t>
            </a:r>
            <a:r>
              <a:rPr sz="3200" spc="-105" dirty="0">
                <a:latin typeface="Arial"/>
                <a:cs typeface="Arial"/>
              </a:rPr>
              <a:t>eylemi </a:t>
            </a:r>
            <a:r>
              <a:rPr sz="3200" spc="-55" dirty="0">
                <a:latin typeface="Arial"/>
                <a:cs typeface="Arial"/>
              </a:rPr>
              <a:t>birbirinden </a:t>
            </a:r>
            <a:r>
              <a:rPr sz="3200" spc="-155" dirty="0">
                <a:latin typeface="Arial"/>
                <a:cs typeface="Arial"/>
              </a:rPr>
              <a:t>ayırır. </a:t>
            </a:r>
            <a:r>
              <a:rPr sz="3200" spc="-145" dirty="0">
                <a:latin typeface="Arial"/>
                <a:cs typeface="Arial"/>
              </a:rPr>
              <a:t>Bunlardan </a:t>
            </a:r>
            <a:r>
              <a:rPr sz="3200" spc="-80" dirty="0">
                <a:latin typeface="Arial"/>
                <a:cs typeface="Arial"/>
              </a:rPr>
              <a:t>birincisi,  </a:t>
            </a:r>
            <a:r>
              <a:rPr sz="3200" spc="-150" dirty="0">
                <a:latin typeface="Arial"/>
                <a:cs typeface="Arial"/>
              </a:rPr>
              <a:t>bakkalın </a:t>
            </a:r>
            <a:r>
              <a:rPr sz="3200" spc="-75" dirty="0">
                <a:latin typeface="Arial"/>
                <a:cs typeface="Arial"/>
              </a:rPr>
              <a:t>müşterilerine </a:t>
            </a:r>
            <a:r>
              <a:rPr sz="3200" spc="-80" dirty="0">
                <a:latin typeface="Arial"/>
                <a:cs typeface="Arial"/>
              </a:rPr>
              <a:t>farklı </a:t>
            </a:r>
            <a:r>
              <a:rPr sz="3200" spc="-40" dirty="0">
                <a:latin typeface="Arial"/>
                <a:cs typeface="Arial"/>
              </a:rPr>
              <a:t>fiyat </a:t>
            </a:r>
            <a:r>
              <a:rPr sz="3200" spc="-170" dirty="0">
                <a:latin typeface="Arial"/>
                <a:cs typeface="Arial"/>
              </a:rPr>
              <a:t>uygulamasında  </a:t>
            </a:r>
            <a:r>
              <a:rPr sz="3200" spc="-160" dirty="0">
                <a:latin typeface="Arial"/>
                <a:cs typeface="Arial"/>
              </a:rPr>
              <a:t>karşılık </a:t>
            </a:r>
            <a:r>
              <a:rPr sz="3200" spc="-110" dirty="0">
                <a:latin typeface="Arial"/>
                <a:cs typeface="Arial"/>
              </a:rPr>
              <a:t>bulan </a:t>
            </a:r>
            <a:r>
              <a:rPr sz="3200" spc="-155" dirty="0">
                <a:latin typeface="Arial"/>
                <a:cs typeface="Arial"/>
              </a:rPr>
              <a:t>ödeve </a:t>
            </a:r>
            <a:r>
              <a:rPr sz="3200" spc="-145" dirty="0">
                <a:latin typeface="Arial"/>
                <a:cs typeface="Arial"/>
              </a:rPr>
              <a:t>aykırı </a:t>
            </a:r>
            <a:r>
              <a:rPr sz="3200" spc="-120" dirty="0">
                <a:latin typeface="Arial"/>
                <a:cs typeface="Arial"/>
              </a:rPr>
              <a:t>eylemdir. </a:t>
            </a:r>
            <a:r>
              <a:rPr sz="3200" spc="-270" dirty="0">
                <a:latin typeface="Arial"/>
                <a:cs typeface="Arial"/>
              </a:rPr>
              <a:t>O, </a:t>
            </a:r>
            <a:r>
              <a:rPr sz="3200" spc="-275" dirty="0">
                <a:latin typeface="Arial"/>
                <a:cs typeface="Arial"/>
              </a:rPr>
              <a:t>söz </a:t>
            </a:r>
            <a:r>
              <a:rPr sz="3200" spc="-170" dirty="0">
                <a:latin typeface="Arial"/>
                <a:cs typeface="Arial"/>
              </a:rPr>
              <a:t>konusu  </a:t>
            </a:r>
            <a:r>
              <a:rPr sz="3200" spc="-105" dirty="0">
                <a:latin typeface="Arial"/>
                <a:cs typeface="Arial"/>
              </a:rPr>
              <a:t>eylemin </a:t>
            </a:r>
            <a:r>
              <a:rPr sz="3200" spc="-80" dirty="0">
                <a:latin typeface="Arial"/>
                <a:cs typeface="Arial"/>
              </a:rPr>
              <a:t>dürüstlük </a:t>
            </a:r>
            <a:r>
              <a:rPr sz="3200" spc="-105" dirty="0">
                <a:latin typeface="Arial"/>
                <a:cs typeface="Arial"/>
              </a:rPr>
              <a:t>ilkesini </a:t>
            </a:r>
            <a:r>
              <a:rPr sz="3200" spc="-160" dirty="0">
                <a:latin typeface="Arial"/>
                <a:cs typeface="Arial"/>
              </a:rPr>
              <a:t>çiğneyen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30" dirty="0">
                <a:latin typeface="Arial"/>
                <a:cs typeface="Arial"/>
              </a:rPr>
              <a:t>eylem</a:t>
            </a:r>
            <a:r>
              <a:rPr sz="3200" spc="-459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olarak  </a:t>
            </a:r>
            <a:r>
              <a:rPr sz="3200" spc="-120" dirty="0">
                <a:latin typeface="Arial"/>
                <a:cs typeface="Arial"/>
              </a:rPr>
              <a:t>ahlaki </a:t>
            </a:r>
            <a:r>
              <a:rPr sz="3200" spc="-140" dirty="0">
                <a:latin typeface="Arial"/>
                <a:cs typeface="Arial"/>
              </a:rPr>
              <a:t>olmadığını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söyler.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383794"/>
            <a:ext cx="8960485" cy="606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85" dirty="0">
                <a:latin typeface="Arial"/>
                <a:cs typeface="Arial"/>
              </a:rPr>
              <a:t>İkinci </a:t>
            </a:r>
            <a:r>
              <a:rPr sz="3000" spc="-125" dirty="0">
                <a:latin typeface="Arial"/>
                <a:cs typeface="Arial"/>
              </a:rPr>
              <a:t>eylem </a:t>
            </a:r>
            <a:r>
              <a:rPr sz="3000" spc="30" dirty="0">
                <a:latin typeface="Arial"/>
                <a:cs typeface="Arial"/>
              </a:rPr>
              <a:t>tipi </a:t>
            </a:r>
            <a:r>
              <a:rPr sz="3000" spc="-150" dirty="0">
                <a:latin typeface="Arial"/>
                <a:cs typeface="Arial"/>
              </a:rPr>
              <a:t>ödeve uygun</a:t>
            </a:r>
            <a:r>
              <a:rPr sz="3000" spc="-480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eylemdir.</a:t>
            </a:r>
            <a:endParaRPr sz="3000">
              <a:latin typeface="Arial"/>
              <a:cs typeface="Arial"/>
            </a:endParaRPr>
          </a:p>
          <a:p>
            <a:pPr marL="355600" marR="208279" indent="-342900">
              <a:lnSpc>
                <a:spcPct val="8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35" dirty="0">
                <a:latin typeface="Arial"/>
                <a:cs typeface="Arial"/>
              </a:rPr>
              <a:t>Bu </a:t>
            </a:r>
            <a:r>
              <a:rPr sz="3000" spc="-155" dirty="0">
                <a:latin typeface="Arial"/>
                <a:cs typeface="Arial"/>
              </a:rPr>
              <a:t>bağlamda </a:t>
            </a:r>
            <a:r>
              <a:rPr sz="3000" spc="-140" dirty="0">
                <a:latin typeface="Arial"/>
                <a:cs typeface="Arial"/>
              </a:rPr>
              <a:t>bakkalın </a:t>
            </a:r>
            <a:r>
              <a:rPr sz="3000" spc="-90" dirty="0">
                <a:latin typeface="Arial"/>
                <a:cs typeface="Arial"/>
              </a:rPr>
              <a:t>dürüstlüğü </a:t>
            </a:r>
            <a:r>
              <a:rPr sz="3000" spc="-175" dirty="0">
                <a:latin typeface="Arial"/>
                <a:cs typeface="Arial"/>
              </a:rPr>
              <a:t>ve </a:t>
            </a:r>
            <a:r>
              <a:rPr sz="3000" spc="-140" dirty="0">
                <a:latin typeface="Arial"/>
                <a:cs typeface="Arial"/>
              </a:rPr>
              <a:t>dolayısıyla, </a:t>
            </a:r>
            <a:r>
              <a:rPr sz="3000" spc="-45" dirty="0">
                <a:latin typeface="Arial"/>
                <a:cs typeface="Arial"/>
              </a:rPr>
              <a:t>bütün  </a:t>
            </a:r>
            <a:r>
              <a:rPr sz="3000" spc="-75" dirty="0">
                <a:latin typeface="Arial"/>
                <a:cs typeface="Arial"/>
              </a:rPr>
              <a:t>müşterilerine </a:t>
            </a:r>
            <a:r>
              <a:rPr sz="3000" spc="-170" dirty="0">
                <a:latin typeface="Arial"/>
                <a:cs typeface="Arial"/>
              </a:rPr>
              <a:t>aynı </a:t>
            </a:r>
            <a:r>
              <a:rPr sz="3000" spc="-60" dirty="0">
                <a:latin typeface="Arial"/>
                <a:cs typeface="Arial"/>
              </a:rPr>
              <a:t>fiyatı </a:t>
            </a:r>
            <a:r>
              <a:rPr sz="3000" spc="-165" dirty="0">
                <a:latin typeface="Arial"/>
                <a:cs typeface="Arial"/>
              </a:rPr>
              <a:t>uygulaması </a:t>
            </a:r>
            <a:r>
              <a:rPr sz="3000" spc="-150" dirty="0">
                <a:latin typeface="Arial"/>
                <a:cs typeface="Arial"/>
              </a:rPr>
              <a:t>ödeve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uygun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2880"/>
              </a:lnSpc>
            </a:pPr>
            <a:r>
              <a:rPr sz="3000" spc="-100" dirty="0">
                <a:latin typeface="Arial"/>
                <a:cs typeface="Arial"/>
              </a:rPr>
              <a:t>eylemin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95" dirty="0">
                <a:latin typeface="Arial"/>
                <a:cs typeface="Arial"/>
              </a:rPr>
              <a:t>örneği </a:t>
            </a:r>
            <a:r>
              <a:rPr sz="3000" spc="-120" dirty="0">
                <a:latin typeface="Arial"/>
                <a:cs typeface="Arial"/>
              </a:rPr>
              <a:t>olarak </a:t>
            </a:r>
            <a:r>
              <a:rPr sz="3000" spc="-200" dirty="0">
                <a:latin typeface="Arial"/>
                <a:cs typeface="Arial"/>
              </a:rPr>
              <a:t>karşımıza</a:t>
            </a:r>
            <a:r>
              <a:rPr sz="3000" spc="-455" dirty="0">
                <a:latin typeface="Arial"/>
                <a:cs typeface="Arial"/>
              </a:rPr>
              <a:t> </a:t>
            </a:r>
            <a:r>
              <a:rPr sz="3000" spc="-190" dirty="0">
                <a:latin typeface="Arial"/>
                <a:cs typeface="Arial"/>
              </a:rPr>
              <a:t>çıkar.</a:t>
            </a:r>
            <a:endParaRPr sz="3000">
              <a:latin typeface="Arial"/>
              <a:cs typeface="Arial"/>
            </a:endParaRPr>
          </a:p>
          <a:p>
            <a:pPr marL="355600" marR="218440" indent="-342900">
              <a:lnSpc>
                <a:spcPts val="288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355" dirty="0">
                <a:latin typeface="Arial"/>
                <a:cs typeface="Arial"/>
              </a:rPr>
              <a:t>Söz </a:t>
            </a:r>
            <a:r>
              <a:rPr sz="3000" spc="-160" dirty="0">
                <a:latin typeface="Arial"/>
                <a:cs typeface="Arial"/>
              </a:rPr>
              <a:t>konusu </a:t>
            </a:r>
            <a:r>
              <a:rPr sz="3000" spc="-100" dirty="0">
                <a:latin typeface="Arial"/>
                <a:cs typeface="Arial"/>
              </a:rPr>
              <a:t>eylemin </a:t>
            </a:r>
            <a:r>
              <a:rPr sz="3000" spc="-150" dirty="0">
                <a:latin typeface="Arial"/>
                <a:cs typeface="Arial"/>
              </a:rPr>
              <a:t>ödeve </a:t>
            </a:r>
            <a:r>
              <a:rPr sz="3000" spc="-125" dirty="0">
                <a:latin typeface="Arial"/>
                <a:cs typeface="Arial"/>
              </a:rPr>
              <a:t>uygunluğu, </a:t>
            </a:r>
            <a:r>
              <a:rPr sz="3000" spc="-105" dirty="0">
                <a:latin typeface="Arial"/>
                <a:cs typeface="Arial"/>
              </a:rPr>
              <a:t>bununla </a:t>
            </a:r>
            <a:r>
              <a:rPr sz="3000" spc="-25" dirty="0">
                <a:latin typeface="Arial"/>
                <a:cs typeface="Arial"/>
              </a:rPr>
              <a:t>birlikte  </a:t>
            </a:r>
            <a:r>
              <a:rPr sz="3000" spc="-140" dirty="0">
                <a:latin typeface="Arial"/>
                <a:cs typeface="Arial"/>
              </a:rPr>
              <a:t>bakkalın </a:t>
            </a:r>
            <a:r>
              <a:rPr sz="3000" spc="-145" dirty="0">
                <a:latin typeface="Arial"/>
                <a:cs typeface="Arial"/>
              </a:rPr>
              <a:t>çıkarından </a:t>
            </a:r>
            <a:r>
              <a:rPr sz="3000" spc="-215" dirty="0">
                <a:latin typeface="Arial"/>
                <a:cs typeface="Arial"/>
              </a:rPr>
              <a:t>ya </a:t>
            </a:r>
            <a:r>
              <a:rPr sz="3000" spc="-165" dirty="0">
                <a:latin typeface="Arial"/>
                <a:cs typeface="Arial"/>
              </a:rPr>
              <a:t>da </a:t>
            </a:r>
            <a:r>
              <a:rPr sz="3000" spc="-215" dirty="0">
                <a:latin typeface="Arial"/>
                <a:cs typeface="Arial"/>
              </a:rPr>
              <a:t>başka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45" dirty="0">
                <a:latin typeface="Arial"/>
                <a:cs typeface="Arial"/>
              </a:rPr>
              <a:t>doğal </a:t>
            </a:r>
            <a:r>
              <a:rPr sz="3000" spc="-100" dirty="0">
                <a:latin typeface="Arial"/>
                <a:cs typeface="Arial"/>
              </a:rPr>
              <a:t>eğilimden  </a:t>
            </a:r>
            <a:r>
              <a:rPr sz="3000" spc="-125" dirty="0">
                <a:latin typeface="Arial"/>
                <a:cs typeface="Arial"/>
              </a:rPr>
              <a:t>kaynaklanabilir.</a:t>
            </a:r>
            <a:endParaRPr sz="3000">
              <a:latin typeface="Arial"/>
              <a:cs typeface="Arial"/>
            </a:endParaRPr>
          </a:p>
          <a:p>
            <a:pPr marL="355600" marR="735965" indent="-342900">
              <a:lnSpc>
                <a:spcPts val="288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155" dirty="0">
                <a:latin typeface="Arial"/>
                <a:cs typeface="Arial"/>
              </a:rPr>
              <a:t>Kant, </a:t>
            </a:r>
            <a:r>
              <a:rPr sz="3000" spc="-95" dirty="0">
                <a:latin typeface="Arial"/>
                <a:cs typeface="Arial"/>
              </a:rPr>
              <a:t>bu </a:t>
            </a:r>
            <a:r>
              <a:rPr sz="3000" spc="-170" dirty="0">
                <a:latin typeface="Arial"/>
                <a:cs typeface="Arial"/>
              </a:rPr>
              <a:t>yüzden </a:t>
            </a:r>
            <a:r>
              <a:rPr sz="3000" spc="-95" dirty="0">
                <a:latin typeface="Arial"/>
                <a:cs typeface="Arial"/>
              </a:rPr>
              <a:t>onun </a:t>
            </a:r>
            <a:r>
              <a:rPr sz="3000" spc="-170" dirty="0">
                <a:latin typeface="Arial"/>
                <a:cs typeface="Arial"/>
              </a:rPr>
              <a:t>gerçek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10" dirty="0">
                <a:latin typeface="Arial"/>
                <a:cs typeface="Arial"/>
              </a:rPr>
              <a:t>ahlaki </a:t>
            </a:r>
            <a:r>
              <a:rPr sz="3000" spc="-114" dirty="0">
                <a:latin typeface="Arial"/>
                <a:cs typeface="Arial"/>
              </a:rPr>
              <a:t>içeriğe</a:t>
            </a:r>
            <a:r>
              <a:rPr sz="3000" spc="-490" dirty="0">
                <a:latin typeface="Arial"/>
                <a:cs typeface="Arial"/>
              </a:rPr>
              <a:t> </a:t>
            </a:r>
            <a:r>
              <a:rPr sz="3000" spc="-200" dirty="0">
                <a:latin typeface="Arial"/>
                <a:cs typeface="Arial"/>
              </a:rPr>
              <a:t>veya  </a:t>
            </a:r>
            <a:r>
              <a:rPr sz="3000" spc="-155" dirty="0">
                <a:latin typeface="Arial"/>
                <a:cs typeface="Arial"/>
              </a:rPr>
              <a:t>değere </a:t>
            </a:r>
            <a:r>
              <a:rPr sz="3000" spc="-150" dirty="0">
                <a:latin typeface="Arial"/>
                <a:cs typeface="Arial"/>
              </a:rPr>
              <a:t>sahip </a:t>
            </a:r>
            <a:r>
              <a:rPr sz="3000" spc="-135" dirty="0">
                <a:latin typeface="Arial"/>
                <a:cs typeface="Arial"/>
              </a:rPr>
              <a:t>olmadığını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söyler.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3240"/>
              </a:lnSpc>
              <a:spcBef>
                <a:spcPts val="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85" dirty="0">
                <a:latin typeface="Arial"/>
                <a:cs typeface="Arial"/>
              </a:rPr>
              <a:t>Üçüncü </a:t>
            </a:r>
            <a:r>
              <a:rPr sz="3000" b="1" spc="-220" dirty="0">
                <a:latin typeface="Arial"/>
                <a:cs typeface="Arial"/>
              </a:rPr>
              <a:t>ve </a:t>
            </a:r>
            <a:r>
              <a:rPr sz="3000" b="1" spc="-190" dirty="0">
                <a:latin typeface="Arial"/>
                <a:cs typeface="Arial"/>
              </a:rPr>
              <a:t>Kant’ın </a:t>
            </a:r>
            <a:r>
              <a:rPr sz="3000" b="1" spc="-200" dirty="0">
                <a:latin typeface="Arial"/>
                <a:cs typeface="Arial"/>
              </a:rPr>
              <a:t>aradığı </a:t>
            </a:r>
            <a:r>
              <a:rPr sz="3000" b="1" spc="-190" dirty="0">
                <a:latin typeface="Arial"/>
                <a:cs typeface="Arial"/>
              </a:rPr>
              <a:t>eylem </a:t>
            </a:r>
            <a:r>
              <a:rPr sz="3000" b="1" spc="-130" dirty="0">
                <a:latin typeface="Arial"/>
                <a:cs typeface="Arial"/>
              </a:rPr>
              <a:t>türü </a:t>
            </a:r>
            <a:r>
              <a:rPr sz="3000" b="1" spc="-220" dirty="0">
                <a:latin typeface="Arial"/>
                <a:cs typeface="Arial"/>
              </a:rPr>
              <a:t>ödevden</a:t>
            </a:r>
            <a:r>
              <a:rPr sz="3000" b="1" spc="125" dirty="0">
                <a:latin typeface="Arial"/>
                <a:cs typeface="Arial"/>
              </a:rPr>
              <a:t> </a:t>
            </a:r>
            <a:r>
              <a:rPr sz="3000" b="1" spc="-195" dirty="0">
                <a:latin typeface="Arial"/>
                <a:cs typeface="Arial"/>
              </a:rPr>
              <a:t>dolayı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3240"/>
              </a:lnSpc>
            </a:pPr>
            <a:r>
              <a:rPr sz="3000" b="1" spc="-190" dirty="0">
                <a:latin typeface="Arial"/>
                <a:cs typeface="Arial"/>
              </a:rPr>
              <a:t>olan</a:t>
            </a:r>
            <a:r>
              <a:rPr sz="3000" b="1" spc="-170" dirty="0">
                <a:latin typeface="Arial"/>
                <a:cs typeface="Arial"/>
              </a:rPr>
              <a:t> </a:t>
            </a:r>
            <a:r>
              <a:rPr sz="3000" b="1" spc="-185" dirty="0">
                <a:latin typeface="Arial"/>
                <a:cs typeface="Arial"/>
              </a:rPr>
              <a:t>eylemdir.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200" dirty="0">
                <a:latin typeface="Arial"/>
                <a:cs typeface="Arial"/>
              </a:rPr>
              <a:t>Buna </a:t>
            </a:r>
            <a:r>
              <a:rPr sz="3000" spc="-130" dirty="0">
                <a:latin typeface="Arial"/>
                <a:cs typeface="Arial"/>
              </a:rPr>
              <a:t>göre, </a:t>
            </a:r>
            <a:r>
              <a:rPr sz="3000" spc="-145" dirty="0">
                <a:latin typeface="Arial"/>
                <a:cs typeface="Arial"/>
              </a:rPr>
              <a:t>bakkal </a:t>
            </a:r>
            <a:r>
              <a:rPr sz="3000" spc="-165" dirty="0">
                <a:latin typeface="Arial"/>
                <a:cs typeface="Arial"/>
              </a:rPr>
              <a:t>herkese </a:t>
            </a:r>
            <a:r>
              <a:rPr sz="3000" spc="-135" dirty="0">
                <a:latin typeface="Arial"/>
                <a:cs typeface="Arial"/>
              </a:rPr>
              <a:t>ödev </a:t>
            </a:r>
            <a:r>
              <a:rPr sz="3000" spc="-80" dirty="0">
                <a:latin typeface="Arial"/>
                <a:cs typeface="Arial"/>
              </a:rPr>
              <a:t>bilincinden </a:t>
            </a:r>
            <a:r>
              <a:rPr sz="3000" spc="-130" dirty="0">
                <a:latin typeface="Arial"/>
                <a:cs typeface="Arial"/>
              </a:rPr>
              <a:t>dolayı </a:t>
            </a:r>
            <a:r>
              <a:rPr sz="3000" spc="-175" dirty="0">
                <a:latin typeface="Arial"/>
                <a:cs typeface="Arial"/>
              </a:rPr>
              <a:t>ve  </a:t>
            </a:r>
            <a:r>
              <a:rPr sz="3000" spc="-75" dirty="0">
                <a:latin typeface="Arial"/>
                <a:cs typeface="Arial"/>
              </a:rPr>
              <a:t>dürüstlük </a:t>
            </a:r>
            <a:r>
              <a:rPr sz="3000" spc="-95" dirty="0">
                <a:latin typeface="Arial"/>
                <a:cs typeface="Arial"/>
              </a:rPr>
              <a:t>ilkesinin </a:t>
            </a:r>
            <a:r>
              <a:rPr sz="3000" spc="-15" dirty="0">
                <a:latin typeface="Arial"/>
                <a:cs typeface="Arial"/>
              </a:rPr>
              <a:t>bir </a:t>
            </a:r>
            <a:r>
              <a:rPr sz="3000" spc="-145" dirty="0">
                <a:latin typeface="Arial"/>
                <a:cs typeface="Arial"/>
              </a:rPr>
              <a:t>gereği </a:t>
            </a:r>
            <a:r>
              <a:rPr sz="3000" spc="-120" dirty="0">
                <a:latin typeface="Arial"/>
                <a:cs typeface="Arial"/>
              </a:rPr>
              <a:t>olarak </a:t>
            </a:r>
            <a:r>
              <a:rPr sz="3000" spc="-80" dirty="0">
                <a:latin typeface="Arial"/>
                <a:cs typeface="Arial"/>
              </a:rPr>
              <a:t>eşit </a:t>
            </a:r>
            <a:r>
              <a:rPr sz="3000" spc="-160" dirty="0">
                <a:latin typeface="Arial"/>
                <a:cs typeface="Arial"/>
              </a:rPr>
              <a:t>davranırsa</a:t>
            </a:r>
            <a:r>
              <a:rPr sz="3000" spc="-605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onun  eylemi </a:t>
            </a:r>
            <a:r>
              <a:rPr sz="3000" spc="-210" dirty="0">
                <a:latin typeface="Arial"/>
                <a:cs typeface="Arial"/>
              </a:rPr>
              <a:t>sadece </a:t>
            </a:r>
            <a:r>
              <a:rPr sz="3000" spc="-150" dirty="0">
                <a:latin typeface="Arial"/>
                <a:cs typeface="Arial"/>
              </a:rPr>
              <a:t>ödeve uygun </a:t>
            </a:r>
            <a:r>
              <a:rPr sz="3000" spc="-114" dirty="0">
                <a:latin typeface="Arial"/>
                <a:cs typeface="Arial"/>
              </a:rPr>
              <a:t>olmakla </a:t>
            </a:r>
            <a:r>
              <a:rPr sz="3000" spc="-165" dirty="0">
                <a:latin typeface="Arial"/>
                <a:cs typeface="Arial"/>
              </a:rPr>
              <a:t>kalmaz, </a:t>
            </a:r>
            <a:r>
              <a:rPr sz="3000" spc="-170" dirty="0">
                <a:latin typeface="Arial"/>
                <a:cs typeface="Arial"/>
              </a:rPr>
              <a:t>aynı  </a:t>
            </a:r>
            <a:r>
              <a:rPr sz="3000" spc="-195" dirty="0">
                <a:latin typeface="Arial"/>
                <a:cs typeface="Arial"/>
              </a:rPr>
              <a:t>zamanda </a:t>
            </a:r>
            <a:r>
              <a:rPr sz="3000" spc="-135" dirty="0">
                <a:latin typeface="Arial"/>
                <a:cs typeface="Arial"/>
              </a:rPr>
              <a:t>ödevden </a:t>
            </a:r>
            <a:r>
              <a:rPr sz="3000" spc="-130" dirty="0">
                <a:latin typeface="Arial"/>
                <a:cs typeface="Arial"/>
              </a:rPr>
              <a:t>dolayı </a:t>
            </a:r>
            <a:r>
              <a:rPr sz="3000" spc="-155" dirty="0">
                <a:latin typeface="Arial"/>
                <a:cs typeface="Arial"/>
              </a:rPr>
              <a:t>yapılmış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olur.”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7253" y="182245"/>
            <a:ext cx="6108700" cy="665480"/>
            <a:chOff x="1397253" y="182245"/>
            <a:chExt cx="6108700" cy="665480"/>
          </a:xfrm>
        </p:grpSpPr>
        <p:sp>
          <p:nvSpPr>
            <p:cNvPr id="3" name="object 3"/>
            <p:cNvSpPr/>
            <p:nvPr/>
          </p:nvSpPr>
          <p:spPr>
            <a:xfrm>
              <a:off x="1403603" y="188595"/>
              <a:ext cx="6096000" cy="640080"/>
            </a:xfrm>
            <a:custGeom>
              <a:avLst/>
              <a:gdLst/>
              <a:ahLst/>
              <a:cxnLst/>
              <a:rect l="l" t="t" r="r" b="b"/>
              <a:pathLst>
                <a:path w="6096000" h="640080">
                  <a:moveTo>
                    <a:pt x="6096000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6096000" y="640079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03603" y="182245"/>
              <a:ext cx="6096000" cy="665480"/>
            </a:xfrm>
            <a:custGeom>
              <a:avLst/>
              <a:gdLst/>
              <a:ahLst/>
              <a:cxnLst/>
              <a:rect l="l" t="t" r="r" b="b"/>
              <a:pathLst>
                <a:path w="6096000" h="665480">
                  <a:moveTo>
                    <a:pt x="0" y="0"/>
                  </a:moveTo>
                  <a:lnTo>
                    <a:pt x="0" y="665479"/>
                  </a:lnTo>
                </a:path>
                <a:path w="6096000" h="665480">
                  <a:moveTo>
                    <a:pt x="6096000" y="0"/>
                  </a:moveTo>
                  <a:lnTo>
                    <a:pt x="6096000" y="66547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253" y="182245"/>
              <a:ext cx="6108700" cy="12700"/>
            </a:xfrm>
            <a:custGeom>
              <a:avLst/>
              <a:gdLst/>
              <a:ahLst/>
              <a:cxnLst/>
              <a:rect l="l" t="t" r="r" b="b"/>
              <a:pathLst>
                <a:path w="6108700" h="12700">
                  <a:moveTo>
                    <a:pt x="0" y="12700"/>
                  </a:moveTo>
                  <a:lnTo>
                    <a:pt x="6108700" y="12700"/>
                  </a:lnTo>
                  <a:lnTo>
                    <a:pt x="61087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7253" y="828675"/>
              <a:ext cx="6108700" cy="0"/>
            </a:xfrm>
            <a:custGeom>
              <a:avLst/>
              <a:gdLst/>
              <a:ahLst/>
              <a:cxnLst/>
              <a:rect l="l" t="t" r="r" b="b"/>
              <a:pathLst>
                <a:path w="6108700">
                  <a:moveTo>
                    <a:pt x="0" y="0"/>
                  </a:moveTo>
                  <a:lnTo>
                    <a:pt x="610870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09953" y="192481"/>
            <a:ext cx="6083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490">
              <a:lnSpc>
                <a:spcPct val="100000"/>
              </a:lnSpc>
              <a:spcBef>
                <a:spcPts val="100"/>
              </a:spcBef>
            </a:pPr>
            <a:r>
              <a:rPr sz="3600" spc="-400" dirty="0">
                <a:solidFill>
                  <a:srgbClr val="FFFFFF"/>
                </a:solidFill>
              </a:rPr>
              <a:t>MUTLULUK </a:t>
            </a:r>
            <a:r>
              <a:rPr sz="3600" spc="-459" dirty="0">
                <a:solidFill>
                  <a:srgbClr val="FFFFFF"/>
                </a:solidFill>
              </a:rPr>
              <a:t>VE </a:t>
            </a:r>
            <a:r>
              <a:rPr sz="3600" spc="-330" dirty="0">
                <a:solidFill>
                  <a:srgbClr val="FFFFFF"/>
                </a:solidFill>
              </a:rPr>
              <a:t>İYİLİK</a:t>
            </a:r>
            <a:r>
              <a:rPr sz="3600" spc="-254" dirty="0">
                <a:solidFill>
                  <a:srgbClr val="FFFFFF"/>
                </a:solidFill>
              </a:rPr>
              <a:t> </a:t>
            </a:r>
            <a:r>
              <a:rPr sz="3600" spc="-360" dirty="0">
                <a:solidFill>
                  <a:srgbClr val="FFFFFF"/>
                </a:solidFill>
              </a:rPr>
              <a:t>İLİŞKİSİ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749223" y="902335"/>
            <a:ext cx="7261225" cy="1762760"/>
            <a:chOff x="749223" y="902335"/>
            <a:chExt cx="7261225" cy="1762760"/>
          </a:xfrm>
        </p:grpSpPr>
        <p:sp>
          <p:nvSpPr>
            <p:cNvPr id="9" name="object 9"/>
            <p:cNvSpPr/>
            <p:nvPr/>
          </p:nvSpPr>
          <p:spPr>
            <a:xfrm>
              <a:off x="755573" y="908685"/>
              <a:ext cx="7248525" cy="1737360"/>
            </a:xfrm>
            <a:custGeom>
              <a:avLst/>
              <a:gdLst/>
              <a:ahLst/>
              <a:cxnLst/>
              <a:rect l="l" t="t" r="r" b="b"/>
              <a:pathLst>
                <a:path w="7248525" h="1737360">
                  <a:moveTo>
                    <a:pt x="7248144" y="0"/>
                  </a:moveTo>
                  <a:lnTo>
                    <a:pt x="0" y="0"/>
                  </a:lnTo>
                  <a:lnTo>
                    <a:pt x="0" y="1737360"/>
                  </a:lnTo>
                  <a:lnTo>
                    <a:pt x="7248144" y="1737360"/>
                  </a:lnTo>
                  <a:lnTo>
                    <a:pt x="7248144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5573" y="902335"/>
              <a:ext cx="7248525" cy="1762760"/>
            </a:xfrm>
            <a:custGeom>
              <a:avLst/>
              <a:gdLst/>
              <a:ahLst/>
              <a:cxnLst/>
              <a:rect l="l" t="t" r="r" b="b"/>
              <a:pathLst>
                <a:path w="7248525" h="1762760">
                  <a:moveTo>
                    <a:pt x="0" y="0"/>
                  </a:moveTo>
                  <a:lnTo>
                    <a:pt x="0" y="1762760"/>
                  </a:lnTo>
                </a:path>
                <a:path w="7248525" h="1762760">
                  <a:moveTo>
                    <a:pt x="7248093" y="0"/>
                  </a:moveTo>
                  <a:lnTo>
                    <a:pt x="7248093" y="176276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9223" y="902335"/>
              <a:ext cx="7261225" cy="12700"/>
            </a:xfrm>
            <a:custGeom>
              <a:avLst/>
              <a:gdLst/>
              <a:ahLst/>
              <a:cxnLst/>
              <a:rect l="l" t="t" r="r" b="b"/>
              <a:pathLst>
                <a:path w="7261225" h="12700">
                  <a:moveTo>
                    <a:pt x="0" y="12700"/>
                  </a:moveTo>
                  <a:lnTo>
                    <a:pt x="7260793" y="12700"/>
                  </a:lnTo>
                  <a:lnTo>
                    <a:pt x="726079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9223" y="2646045"/>
              <a:ext cx="7261225" cy="0"/>
            </a:xfrm>
            <a:custGeom>
              <a:avLst/>
              <a:gdLst/>
              <a:ahLst/>
              <a:cxnLst/>
              <a:rect l="l" t="t" r="r" b="b"/>
              <a:pathLst>
                <a:path w="7261225">
                  <a:moveTo>
                    <a:pt x="0" y="0"/>
                  </a:moveTo>
                  <a:lnTo>
                    <a:pt x="726079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61923" y="926719"/>
            <a:ext cx="72358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14097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Arial"/>
                <a:cs typeface="Arial"/>
              </a:rPr>
              <a:t>İnsan </a:t>
            </a:r>
            <a:r>
              <a:rPr sz="1800" spc="-50" dirty="0">
                <a:latin typeface="Arial"/>
                <a:cs typeface="Arial"/>
              </a:rPr>
              <a:t>eylemleri, her </a:t>
            </a:r>
            <a:r>
              <a:rPr sz="1800" spc="-125" dirty="0">
                <a:latin typeface="Arial"/>
                <a:cs typeface="Arial"/>
              </a:rPr>
              <a:t>zaman </a:t>
            </a:r>
            <a:r>
              <a:rPr sz="1800" spc="-25" dirty="0">
                <a:latin typeface="Arial"/>
                <a:cs typeface="Arial"/>
              </a:rPr>
              <a:t>iyilik </a:t>
            </a:r>
            <a:r>
              <a:rPr sz="1800" spc="-114" dirty="0">
                <a:latin typeface="Arial"/>
                <a:cs typeface="Arial"/>
              </a:rPr>
              <a:t>amacı </a:t>
            </a:r>
            <a:r>
              <a:rPr sz="1800" spc="-100" dirty="0">
                <a:latin typeface="Arial"/>
                <a:cs typeface="Arial"/>
              </a:rPr>
              <a:t>taşımaz. </a:t>
            </a:r>
            <a:r>
              <a:rPr sz="1800" spc="-70" dirty="0">
                <a:latin typeface="Arial"/>
                <a:cs typeface="Arial"/>
              </a:rPr>
              <a:t>Ahlaki </a:t>
            </a:r>
            <a:r>
              <a:rPr sz="1800" spc="-60" dirty="0">
                <a:latin typeface="Arial"/>
                <a:cs typeface="Arial"/>
              </a:rPr>
              <a:t>eylemin </a:t>
            </a:r>
            <a:r>
              <a:rPr sz="1800" spc="-114" dirty="0">
                <a:latin typeface="Arial"/>
                <a:cs typeface="Arial"/>
              </a:rPr>
              <a:t>amacı </a:t>
            </a:r>
            <a:r>
              <a:rPr sz="1800" spc="-120" dirty="0">
                <a:latin typeface="Arial"/>
                <a:cs typeface="Arial"/>
              </a:rPr>
              <a:t>bazen  </a:t>
            </a:r>
            <a:r>
              <a:rPr sz="1800" spc="-65" dirty="0">
                <a:latin typeface="Arial"/>
                <a:cs typeface="Arial"/>
              </a:rPr>
              <a:t>elde </a:t>
            </a:r>
            <a:r>
              <a:rPr sz="1800" spc="-90" dirty="0">
                <a:latin typeface="Arial"/>
                <a:cs typeface="Arial"/>
              </a:rPr>
              <a:t>edeceğimiz </a:t>
            </a:r>
            <a:r>
              <a:rPr sz="1800" spc="-100" dirty="0">
                <a:latin typeface="Arial"/>
                <a:cs typeface="Arial"/>
              </a:rPr>
              <a:t>yarar, </a:t>
            </a:r>
            <a:r>
              <a:rPr sz="1800" spc="-120" dirty="0">
                <a:latin typeface="Arial"/>
                <a:cs typeface="Arial"/>
              </a:rPr>
              <a:t>bazen </a:t>
            </a:r>
            <a:r>
              <a:rPr sz="1800" spc="-100" dirty="0">
                <a:latin typeface="Arial"/>
                <a:cs typeface="Arial"/>
              </a:rPr>
              <a:t>ise </a:t>
            </a:r>
            <a:r>
              <a:rPr sz="1800" spc="-130" dirty="0">
                <a:latin typeface="Arial"/>
                <a:cs typeface="Arial"/>
              </a:rPr>
              <a:t>haz </a:t>
            </a:r>
            <a:r>
              <a:rPr sz="1800" spc="-75" dirty="0">
                <a:latin typeface="Arial"/>
                <a:cs typeface="Arial"/>
              </a:rPr>
              <a:t>yani </a:t>
            </a:r>
            <a:r>
              <a:rPr sz="1800" spc="-25" dirty="0">
                <a:latin typeface="Arial"/>
                <a:cs typeface="Arial"/>
              </a:rPr>
              <a:t>mutluluk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olabilir.</a:t>
            </a:r>
            <a:endParaRPr sz="1800">
              <a:latin typeface="Arial"/>
              <a:cs typeface="Arial"/>
            </a:endParaRPr>
          </a:p>
          <a:p>
            <a:pPr marL="85090" marR="314325">
              <a:lnSpc>
                <a:spcPct val="100000"/>
              </a:lnSpc>
            </a:pPr>
            <a:r>
              <a:rPr sz="1800" spc="-114" dirty="0">
                <a:latin typeface="Arial"/>
                <a:cs typeface="Arial"/>
              </a:rPr>
              <a:t>Felsefe </a:t>
            </a:r>
            <a:r>
              <a:rPr sz="1800" spc="-35" dirty="0">
                <a:latin typeface="Arial"/>
                <a:cs typeface="Arial"/>
              </a:rPr>
              <a:t>tarihinde </a:t>
            </a:r>
            <a:r>
              <a:rPr sz="1800" spc="-90" dirty="0">
                <a:latin typeface="Arial"/>
                <a:cs typeface="Arial"/>
              </a:rPr>
              <a:t>insan </a:t>
            </a:r>
            <a:r>
              <a:rPr sz="1800" spc="-45" dirty="0">
                <a:latin typeface="Arial"/>
                <a:cs typeface="Arial"/>
              </a:rPr>
              <a:t>eylemlerini </a:t>
            </a:r>
            <a:r>
              <a:rPr sz="1800" spc="-95" dirty="0">
                <a:latin typeface="Arial"/>
                <a:cs typeface="Arial"/>
              </a:rPr>
              <a:t>yarara </a:t>
            </a:r>
            <a:r>
              <a:rPr sz="1800" spc="-90" dirty="0">
                <a:latin typeface="Arial"/>
                <a:cs typeface="Arial"/>
              </a:rPr>
              <a:t>dayandıran görüş </a:t>
            </a:r>
            <a:r>
              <a:rPr sz="1800" spc="-35" dirty="0">
                <a:latin typeface="Arial"/>
                <a:cs typeface="Arial"/>
              </a:rPr>
              <a:t>utilitarizmdir.  Utilitarizm, </a:t>
            </a:r>
            <a:r>
              <a:rPr sz="1800" spc="-60" dirty="0">
                <a:latin typeface="Arial"/>
                <a:cs typeface="Arial"/>
              </a:rPr>
              <a:t>olabildiğince </a:t>
            </a:r>
            <a:r>
              <a:rPr sz="1800" spc="-100" dirty="0">
                <a:latin typeface="Arial"/>
                <a:cs typeface="Arial"/>
              </a:rPr>
              <a:t>çok </a:t>
            </a:r>
            <a:r>
              <a:rPr sz="1800" spc="-85" dirty="0">
                <a:latin typeface="Arial"/>
                <a:cs typeface="Arial"/>
              </a:rPr>
              <a:t>insanın, </a:t>
            </a:r>
            <a:r>
              <a:rPr sz="1800" spc="-60" dirty="0">
                <a:latin typeface="Arial"/>
                <a:cs typeface="Arial"/>
              </a:rPr>
              <a:t>olabildiğince </a:t>
            </a:r>
            <a:r>
              <a:rPr sz="1800" spc="-100" dirty="0">
                <a:latin typeface="Arial"/>
                <a:cs typeface="Arial"/>
              </a:rPr>
              <a:t>çok </a:t>
            </a:r>
            <a:r>
              <a:rPr sz="1800" spc="-80" dirty="0">
                <a:latin typeface="Arial"/>
                <a:cs typeface="Arial"/>
              </a:rPr>
              <a:t>yararını </a:t>
            </a:r>
            <a:r>
              <a:rPr sz="1800" spc="-70" dirty="0">
                <a:latin typeface="Arial"/>
                <a:cs typeface="Arial"/>
              </a:rPr>
              <a:t>hedefleyen  </a:t>
            </a:r>
            <a:r>
              <a:rPr sz="1800" spc="-10" dirty="0">
                <a:latin typeface="Arial"/>
                <a:cs typeface="Arial"/>
              </a:rPr>
              <a:t>bir </a:t>
            </a:r>
            <a:r>
              <a:rPr sz="1800" spc="-70" dirty="0">
                <a:latin typeface="Arial"/>
                <a:cs typeface="Arial"/>
              </a:rPr>
              <a:t>felsefedir. </a:t>
            </a:r>
            <a:r>
              <a:rPr sz="1800" spc="-135" dirty="0">
                <a:latin typeface="Arial"/>
                <a:cs typeface="Arial"/>
              </a:rPr>
              <a:t>Başlıca </a:t>
            </a:r>
            <a:r>
              <a:rPr sz="1800" spc="-25" dirty="0">
                <a:latin typeface="Arial"/>
                <a:cs typeface="Arial"/>
              </a:rPr>
              <a:t>iki </a:t>
            </a:r>
            <a:r>
              <a:rPr sz="1800" spc="-60" dirty="0">
                <a:latin typeface="Arial"/>
                <a:cs typeface="Arial"/>
              </a:rPr>
              <a:t>temsilcisi </a:t>
            </a:r>
            <a:r>
              <a:rPr sz="1800" spc="-90" dirty="0">
                <a:latin typeface="Arial"/>
                <a:cs typeface="Arial"/>
              </a:rPr>
              <a:t>vardır. </a:t>
            </a:r>
            <a:r>
              <a:rPr sz="1800" spc="-120" dirty="0">
                <a:latin typeface="Arial"/>
                <a:cs typeface="Arial"/>
              </a:rPr>
              <a:t>Jeremy </a:t>
            </a:r>
            <a:r>
              <a:rPr sz="1800" spc="-80" dirty="0">
                <a:latin typeface="Arial"/>
                <a:cs typeface="Arial"/>
              </a:rPr>
              <a:t>Bentham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195" dirty="0">
                <a:latin typeface="Arial"/>
                <a:cs typeface="Arial"/>
              </a:rPr>
              <a:t>J. </a:t>
            </a:r>
            <a:r>
              <a:rPr sz="1800" spc="-60" dirty="0">
                <a:latin typeface="Arial"/>
                <a:cs typeface="Arial"/>
              </a:rPr>
              <a:t>Stuart </a:t>
            </a:r>
            <a:r>
              <a:rPr sz="1800" spc="15" dirty="0">
                <a:latin typeface="Arial"/>
                <a:cs typeface="Arial"/>
              </a:rPr>
              <a:t>Mill  </a:t>
            </a:r>
            <a:r>
              <a:rPr sz="1800" spc="-110" dirty="0">
                <a:latin typeface="Arial"/>
                <a:cs typeface="Arial"/>
              </a:rPr>
              <a:t>[Ceyn </a:t>
            </a:r>
            <a:r>
              <a:rPr sz="1800" spc="-135" dirty="0">
                <a:latin typeface="Arial"/>
                <a:cs typeface="Arial"/>
              </a:rPr>
              <a:t>(Can) </a:t>
            </a:r>
            <a:r>
              <a:rPr sz="1800" spc="-55" dirty="0">
                <a:latin typeface="Arial"/>
                <a:cs typeface="Arial"/>
              </a:rPr>
              <a:t>Stuırt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Mil].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3350640"/>
            <a:ext cx="4146550" cy="3507740"/>
            <a:chOff x="0" y="3350640"/>
            <a:chExt cx="4146550" cy="3507740"/>
          </a:xfrm>
        </p:grpSpPr>
        <p:sp>
          <p:nvSpPr>
            <p:cNvPr id="15" name="object 15"/>
            <p:cNvSpPr/>
            <p:nvPr/>
          </p:nvSpPr>
          <p:spPr>
            <a:xfrm>
              <a:off x="0" y="3356990"/>
              <a:ext cx="4140200" cy="3501390"/>
            </a:xfrm>
            <a:custGeom>
              <a:avLst/>
              <a:gdLst/>
              <a:ahLst/>
              <a:cxnLst/>
              <a:rect l="l" t="t" r="r" b="b"/>
              <a:pathLst>
                <a:path w="4140200" h="3501390">
                  <a:moveTo>
                    <a:pt x="4139946" y="0"/>
                  </a:moveTo>
                  <a:lnTo>
                    <a:pt x="0" y="0"/>
                  </a:lnTo>
                  <a:lnTo>
                    <a:pt x="0" y="3501009"/>
                  </a:lnTo>
                  <a:lnTo>
                    <a:pt x="4139946" y="3501009"/>
                  </a:lnTo>
                  <a:lnTo>
                    <a:pt x="4139946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3350640"/>
              <a:ext cx="4146550" cy="3507740"/>
            </a:xfrm>
            <a:custGeom>
              <a:avLst/>
              <a:gdLst/>
              <a:ahLst/>
              <a:cxnLst/>
              <a:rect l="l" t="t" r="r" b="b"/>
              <a:pathLst>
                <a:path w="4146550" h="3507740">
                  <a:moveTo>
                    <a:pt x="4146296" y="0"/>
                  </a:moveTo>
                  <a:lnTo>
                    <a:pt x="4133596" y="0"/>
                  </a:lnTo>
                  <a:lnTo>
                    <a:pt x="4133596" y="12700"/>
                  </a:lnTo>
                  <a:lnTo>
                    <a:pt x="4133596" y="3488309"/>
                  </a:lnTo>
                  <a:lnTo>
                    <a:pt x="6350" y="3488309"/>
                  </a:lnTo>
                  <a:lnTo>
                    <a:pt x="6350" y="12700"/>
                  </a:lnTo>
                  <a:lnTo>
                    <a:pt x="4133596" y="12700"/>
                  </a:lnTo>
                  <a:lnTo>
                    <a:pt x="4133596" y="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3488309"/>
                  </a:lnTo>
                  <a:lnTo>
                    <a:pt x="0" y="3507359"/>
                  </a:lnTo>
                  <a:lnTo>
                    <a:pt x="6350" y="3507359"/>
                  </a:lnTo>
                  <a:lnTo>
                    <a:pt x="4133596" y="3507359"/>
                  </a:lnTo>
                  <a:lnTo>
                    <a:pt x="4146296" y="3507359"/>
                  </a:lnTo>
                  <a:lnTo>
                    <a:pt x="4146296" y="3488309"/>
                  </a:lnTo>
                  <a:lnTo>
                    <a:pt x="4146296" y="12700"/>
                  </a:lnTo>
                  <a:lnTo>
                    <a:pt x="41462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350" y="3375405"/>
            <a:ext cx="412750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 marR="583565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latin typeface="Arial"/>
                <a:cs typeface="Arial"/>
              </a:rPr>
              <a:t>J. </a:t>
            </a:r>
            <a:r>
              <a:rPr sz="1800" spc="-85" dirty="0">
                <a:latin typeface="Arial"/>
                <a:cs typeface="Arial"/>
              </a:rPr>
              <a:t>Bentham’a </a:t>
            </a:r>
            <a:r>
              <a:rPr sz="1800" spc="-70" dirty="0">
                <a:latin typeface="Arial"/>
                <a:cs typeface="Arial"/>
              </a:rPr>
              <a:t>(Bentım) </a:t>
            </a:r>
            <a:r>
              <a:rPr sz="1800" spc="-85" dirty="0">
                <a:latin typeface="Arial"/>
                <a:cs typeface="Arial"/>
              </a:rPr>
              <a:t>göre </a:t>
            </a:r>
            <a:r>
              <a:rPr sz="1800" spc="-95" dirty="0">
                <a:latin typeface="Arial"/>
                <a:cs typeface="Arial"/>
              </a:rPr>
              <a:t>yasaların  </a:t>
            </a:r>
            <a:r>
              <a:rPr sz="1800" spc="-40" dirty="0">
                <a:latin typeface="Arial"/>
                <a:cs typeface="Arial"/>
              </a:rPr>
              <a:t>temel </a:t>
            </a:r>
            <a:r>
              <a:rPr sz="1800" spc="-114" dirty="0">
                <a:latin typeface="Arial"/>
                <a:cs typeface="Arial"/>
              </a:rPr>
              <a:t>amacı </a:t>
            </a:r>
            <a:r>
              <a:rPr sz="1800" spc="-60" dirty="0">
                <a:latin typeface="Arial"/>
                <a:cs typeface="Arial"/>
              </a:rPr>
              <a:t>olabildiğince </a:t>
            </a:r>
            <a:r>
              <a:rPr sz="1800" spc="-100" dirty="0">
                <a:latin typeface="Arial"/>
                <a:cs typeface="Arial"/>
              </a:rPr>
              <a:t>çok </a:t>
            </a:r>
            <a:r>
              <a:rPr sz="1800" spc="-85" dirty="0">
                <a:latin typeface="Arial"/>
                <a:cs typeface="Arial"/>
              </a:rPr>
              <a:t>insanın  </a:t>
            </a:r>
            <a:r>
              <a:rPr sz="1800" spc="-60" dirty="0">
                <a:latin typeface="Arial"/>
                <a:cs typeface="Arial"/>
              </a:rPr>
              <a:t>olabildiğince </a:t>
            </a:r>
            <a:r>
              <a:rPr sz="1800" spc="-100" dirty="0">
                <a:latin typeface="Arial"/>
                <a:cs typeface="Arial"/>
              </a:rPr>
              <a:t>çok </a:t>
            </a:r>
            <a:r>
              <a:rPr sz="1800" spc="-40" dirty="0">
                <a:latin typeface="Arial"/>
                <a:cs typeface="Arial"/>
              </a:rPr>
              <a:t>mutluluğu </a:t>
            </a:r>
            <a:r>
              <a:rPr sz="1800" spc="-60" dirty="0">
                <a:latin typeface="Arial"/>
                <a:cs typeface="Arial"/>
              </a:rPr>
              <a:t>hedef  </a:t>
            </a:r>
            <a:r>
              <a:rPr sz="1800" spc="-100" dirty="0">
                <a:latin typeface="Arial"/>
                <a:cs typeface="Arial"/>
              </a:rPr>
              <a:t>almasıdır.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Kanunlar, </a:t>
            </a:r>
            <a:r>
              <a:rPr sz="1800" spc="-35" dirty="0">
                <a:latin typeface="Arial"/>
                <a:cs typeface="Arial"/>
              </a:rPr>
              <a:t>toplumun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yararını</a:t>
            </a:r>
            <a:endParaRPr sz="18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</a:pPr>
            <a:r>
              <a:rPr sz="1800" spc="-55" dirty="0">
                <a:latin typeface="Arial"/>
                <a:cs typeface="Arial"/>
              </a:rPr>
              <a:t>hedeflemelidir.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85090" marR="1111250">
              <a:lnSpc>
                <a:spcPct val="100000"/>
              </a:lnSpc>
            </a:pPr>
            <a:r>
              <a:rPr sz="1800" spc="-145" dirty="0">
                <a:latin typeface="Arial"/>
                <a:cs typeface="Arial"/>
              </a:rPr>
              <a:t>Cezalar, </a:t>
            </a:r>
            <a:r>
              <a:rPr sz="1800" spc="-100" dirty="0">
                <a:latin typeface="Arial"/>
                <a:cs typeface="Arial"/>
              </a:rPr>
              <a:t>daha </a:t>
            </a:r>
            <a:r>
              <a:rPr sz="1800" spc="-165" dirty="0">
                <a:latin typeface="Arial"/>
                <a:cs typeface="Arial"/>
              </a:rPr>
              <a:t>az </a:t>
            </a:r>
            <a:r>
              <a:rPr sz="1800" spc="-135" dirty="0">
                <a:latin typeface="Arial"/>
                <a:cs typeface="Arial"/>
              </a:rPr>
              <a:t>suç </a:t>
            </a:r>
            <a:r>
              <a:rPr sz="1800" spc="-70" dirty="0">
                <a:latin typeface="Arial"/>
                <a:cs typeface="Arial"/>
              </a:rPr>
              <a:t>işlenmesini  </a:t>
            </a:r>
            <a:r>
              <a:rPr sz="1800" spc="-95" dirty="0">
                <a:latin typeface="Arial"/>
                <a:cs typeface="Arial"/>
              </a:rPr>
              <a:t>amaçlamalıdır.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09667" y="3350640"/>
            <a:ext cx="4405630" cy="3526790"/>
            <a:chOff x="4709667" y="3350640"/>
            <a:chExt cx="4405630" cy="3526790"/>
          </a:xfrm>
        </p:grpSpPr>
        <p:sp>
          <p:nvSpPr>
            <p:cNvPr id="19" name="object 19"/>
            <p:cNvSpPr/>
            <p:nvPr/>
          </p:nvSpPr>
          <p:spPr>
            <a:xfrm>
              <a:off x="4716017" y="3356990"/>
              <a:ext cx="4392930" cy="3501390"/>
            </a:xfrm>
            <a:custGeom>
              <a:avLst/>
              <a:gdLst/>
              <a:ahLst/>
              <a:cxnLst/>
              <a:rect l="l" t="t" r="r" b="b"/>
              <a:pathLst>
                <a:path w="4392930" h="3501390">
                  <a:moveTo>
                    <a:pt x="4392549" y="0"/>
                  </a:moveTo>
                  <a:lnTo>
                    <a:pt x="0" y="0"/>
                  </a:lnTo>
                  <a:lnTo>
                    <a:pt x="0" y="3501009"/>
                  </a:lnTo>
                  <a:lnTo>
                    <a:pt x="4392549" y="3501009"/>
                  </a:lnTo>
                  <a:lnTo>
                    <a:pt x="4392549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09668" y="3350640"/>
              <a:ext cx="4405630" cy="3507740"/>
            </a:xfrm>
            <a:custGeom>
              <a:avLst/>
              <a:gdLst/>
              <a:ahLst/>
              <a:cxnLst/>
              <a:rect l="l" t="t" r="r" b="b"/>
              <a:pathLst>
                <a:path w="4405630" h="3507740">
                  <a:moveTo>
                    <a:pt x="4405249" y="0"/>
                  </a:moveTo>
                  <a:lnTo>
                    <a:pt x="4392549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3507359"/>
                  </a:lnTo>
                  <a:lnTo>
                    <a:pt x="12700" y="3507359"/>
                  </a:lnTo>
                  <a:lnTo>
                    <a:pt x="12700" y="12700"/>
                  </a:lnTo>
                  <a:lnTo>
                    <a:pt x="4392549" y="12700"/>
                  </a:lnTo>
                  <a:lnTo>
                    <a:pt x="4392549" y="3507359"/>
                  </a:lnTo>
                  <a:lnTo>
                    <a:pt x="4405249" y="3507359"/>
                  </a:lnTo>
                  <a:lnTo>
                    <a:pt x="4405249" y="12700"/>
                  </a:lnTo>
                  <a:lnTo>
                    <a:pt x="44052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9667" y="6858000"/>
              <a:ext cx="4405630" cy="0"/>
            </a:xfrm>
            <a:custGeom>
              <a:avLst/>
              <a:gdLst/>
              <a:ahLst/>
              <a:cxnLst/>
              <a:rect l="l" t="t" r="r" b="b"/>
              <a:pathLst>
                <a:path w="4405630">
                  <a:moveTo>
                    <a:pt x="0" y="0"/>
                  </a:moveTo>
                  <a:lnTo>
                    <a:pt x="440524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22367" y="3375405"/>
            <a:ext cx="438023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Mutluluk </a:t>
            </a:r>
            <a:r>
              <a:rPr sz="1800" spc="-80" dirty="0">
                <a:latin typeface="Arial"/>
                <a:cs typeface="Arial"/>
              </a:rPr>
              <a:t>felsefesi </a:t>
            </a:r>
            <a:r>
              <a:rPr sz="1800" spc="-85" dirty="0">
                <a:latin typeface="Arial"/>
                <a:cs typeface="Arial"/>
              </a:rPr>
              <a:t>yukarıda </a:t>
            </a:r>
            <a:r>
              <a:rPr sz="1800" spc="-60" dirty="0">
                <a:latin typeface="Arial"/>
                <a:cs typeface="Arial"/>
              </a:rPr>
              <a:t>ifade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ettiğimiz</a:t>
            </a:r>
            <a:endParaRPr sz="18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800" spc="-50" dirty="0">
                <a:latin typeface="Arial"/>
                <a:cs typeface="Arial"/>
              </a:rPr>
              <a:t>gibi </a:t>
            </a:r>
            <a:r>
              <a:rPr sz="1800" spc="-75" dirty="0">
                <a:latin typeface="Arial"/>
                <a:cs typeface="Arial"/>
              </a:rPr>
              <a:t>hedonizm </a:t>
            </a:r>
            <a:r>
              <a:rPr sz="1800" spc="-100" dirty="0">
                <a:latin typeface="Arial"/>
                <a:cs typeface="Arial"/>
              </a:rPr>
              <a:t>(hazcılık)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90" dirty="0">
                <a:latin typeface="Arial"/>
                <a:cs typeface="Arial"/>
              </a:rPr>
              <a:t>Epikurizm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olarak</a:t>
            </a:r>
            <a:endParaRPr sz="18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800" spc="-70" dirty="0">
                <a:latin typeface="Arial"/>
                <a:cs typeface="Arial"/>
              </a:rPr>
              <a:t>adlandırılmıştır.</a:t>
            </a:r>
            <a:endParaRPr sz="1800">
              <a:latin typeface="Arial"/>
              <a:cs typeface="Arial"/>
            </a:endParaRPr>
          </a:p>
          <a:p>
            <a:pPr marL="85725" marR="641350">
              <a:lnSpc>
                <a:spcPct val="100000"/>
              </a:lnSpc>
            </a:pPr>
            <a:r>
              <a:rPr sz="1800" spc="-140" dirty="0">
                <a:latin typeface="Arial"/>
                <a:cs typeface="Arial"/>
              </a:rPr>
              <a:t>Bu </a:t>
            </a:r>
            <a:r>
              <a:rPr sz="1800" spc="-85" dirty="0">
                <a:latin typeface="Arial"/>
                <a:cs typeface="Arial"/>
              </a:rPr>
              <a:t>felsefeye </a:t>
            </a:r>
            <a:r>
              <a:rPr sz="1800" spc="-80" dirty="0">
                <a:latin typeface="Arial"/>
                <a:cs typeface="Arial"/>
              </a:rPr>
              <a:t>göre </a:t>
            </a:r>
            <a:r>
              <a:rPr sz="1800" spc="-90" dirty="0">
                <a:latin typeface="Arial"/>
                <a:cs typeface="Arial"/>
              </a:rPr>
              <a:t>insan </a:t>
            </a:r>
            <a:r>
              <a:rPr sz="1800" spc="-80" dirty="0">
                <a:latin typeface="Arial"/>
                <a:cs typeface="Arial"/>
              </a:rPr>
              <a:t>hayatının </a:t>
            </a:r>
            <a:r>
              <a:rPr sz="1800" spc="-114" dirty="0">
                <a:latin typeface="Arial"/>
                <a:cs typeface="Arial"/>
              </a:rPr>
              <a:t>amacı  </a:t>
            </a:r>
            <a:r>
              <a:rPr sz="1800" spc="-15" dirty="0">
                <a:latin typeface="Arial"/>
                <a:cs typeface="Arial"/>
              </a:rPr>
              <a:t>mutlu </a:t>
            </a:r>
            <a:r>
              <a:rPr sz="1800" spc="-65" dirty="0">
                <a:latin typeface="Arial"/>
                <a:cs typeface="Arial"/>
              </a:rPr>
              <a:t>olmak, </a:t>
            </a:r>
            <a:r>
              <a:rPr sz="1800" spc="-110" dirty="0">
                <a:latin typeface="Arial"/>
                <a:cs typeface="Arial"/>
              </a:rPr>
              <a:t>acıdan </a:t>
            </a:r>
            <a:r>
              <a:rPr sz="1800" spc="-125" dirty="0">
                <a:latin typeface="Arial"/>
                <a:cs typeface="Arial"/>
              </a:rPr>
              <a:t>uzak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durmaktır.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85725" marR="451484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Hedonizm </a:t>
            </a:r>
            <a:r>
              <a:rPr sz="1800" spc="-85" dirty="0">
                <a:latin typeface="Arial"/>
                <a:cs typeface="Arial"/>
              </a:rPr>
              <a:t>hazlar </a:t>
            </a:r>
            <a:r>
              <a:rPr sz="1800" spc="-105" dirty="0">
                <a:latin typeface="Arial"/>
                <a:cs typeface="Arial"/>
              </a:rPr>
              <a:t>arasında </a:t>
            </a:r>
            <a:r>
              <a:rPr sz="1800" spc="-10" dirty="0">
                <a:latin typeface="Arial"/>
                <a:cs typeface="Arial"/>
              </a:rPr>
              <a:t>bir </a:t>
            </a:r>
            <a:r>
              <a:rPr sz="1800" spc="-80" dirty="0">
                <a:latin typeface="Arial"/>
                <a:cs typeface="Arial"/>
              </a:rPr>
              <a:t>ayrım  </a:t>
            </a:r>
            <a:r>
              <a:rPr sz="1800" spc="-114" dirty="0">
                <a:latin typeface="Arial"/>
                <a:cs typeface="Arial"/>
              </a:rPr>
              <a:t>yapmazken </a:t>
            </a:r>
            <a:r>
              <a:rPr sz="1800" spc="-85" dirty="0">
                <a:latin typeface="Arial"/>
                <a:cs typeface="Arial"/>
              </a:rPr>
              <a:t>(bedensel hazlar </a:t>
            </a:r>
            <a:r>
              <a:rPr sz="1800" spc="-120" dirty="0">
                <a:latin typeface="Arial"/>
                <a:cs typeface="Arial"/>
              </a:rPr>
              <a:t>veya </a:t>
            </a:r>
            <a:r>
              <a:rPr sz="1800" spc="-75" dirty="0">
                <a:latin typeface="Arial"/>
                <a:cs typeface="Arial"/>
              </a:rPr>
              <a:t>manevi  </a:t>
            </a:r>
            <a:r>
              <a:rPr sz="1800" spc="-80" dirty="0">
                <a:latin typeface="Arial"/>
                <a:cs typeface="Arial"/>
              </a:rPr>
              <a:t>hazlar), </a:t>
            </a:r>
            <a:r>
              <a:rPr sz="1800" spc="-105" dirty="0">
                <a:latin typeface="Arial"/>
                <a:cs typeface="Arial"/>
              </a:rPr>
              <a:t>Epikuros </a:t>
            </a:r>
            <a:r>
              <a:rPr sz="1800" spc="-75" dirty="0">
                <a:latin typeface="Arial"/>
                <a:cs typeface="Arial"/>
              </a:rPr>
              <a:t>manevi </a:t>
            </a:r>
            <a:r>
              <a:rPr sz="1800" spc="-90" dirty="0">
                <a:latin typeface="Arial"/>
                <a:cs typeface="Arial"/>
              </a:rPr>
              <a:t>hazları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yüceltir.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800" spc="-120" dirty="0">
                <a:latin typeface="Arial"/>
                <a:cs typeface="Arial"/>
              </a:rPr>
              <a:t>Çünkü </a:t>
            </a:r>
            <a:r>
              <a:rPr sz="1800" spc="-60" dirty="0">
                <a:latin typeface="Arial"/>
                <a:cs typeface="Arial"/>
              </a:rPr>
              <a:t>bu </a:t>
            </a:r>
            <a:r>
              <a:rPr sz="1800" spc="25" dirty="0">
                <a:latin typeface="Arial"/>
                <a:cs typeface="Arial"/>
              </a:rPr>
              <a:t>tür </a:t>
            </a:r>
            <a:r>
              <a:rPr sz="1800" spc="-85" dirty="0">
                <a:latin typeface="Arial"/>
                <a:cs typeface="Arial"/>
              </a:rPr>
              <a:t>hazlar </a:t>
            </a:r>
            <a:r>
              <a:rPr sz="1800" spc="-100" dirty="0">
                <a:latin typeface="Arial"/>
                <a:cs typeface="Arial"/>
              </a:rPr>
              <a:t>daha </a:t>
            </a:r>
            <a:r>
              <a:rPr sz="1800" spc="-95" dirty="0">
                <a:latin typeface="Arial"/>
                <a:cs typeface="Arial"/>
              </a:rPr>
              <a:t>uzun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süreli</a:t>
            </a:r>
            <a:endParaRPr sz="18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</a:pPr>
            <a:r>
              <a:rPr sz="1800" spc="-25" dirty="0">
                <a:latin typeface="Arial"/>
                <a:cs typeface="Arial"/>
              </a:rPr>
              <a:t>mutluluk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sağlar.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979548" y="2754376"/>
            <a:ext cx="1017905" cy="433070"/>
          </a:xfrm>
          <a:custGeom>
            <a:avLst/>
            <a:gdLst/>
            <a:ahLst/>
            <a:cxnLst/>
            <a:rect l="l" t="t" r="r" b="b"/>
            <a:pathLst>
              <a:path w="1017905" h="433069">
                <a:moveTo>
                  <a:pt x="178800" y="187579"/>
                </a:moveTo>
                <a:lnTo>
                  <a:pt x="168265" y="190611"/>
                </a:lnTo>
                <a:lnTo>
                  <a:pt x="159384" y="197738"/>
                </a:lnTo>
                <a:lnTo>
                  <a:pt x="0" y="386969"/>
                </a:lnTo>
                <a:lnTo>
                  <a:pt x="243205" y="432562"/>
                </a:lnTo>
                <a:lnTo>
                  <a:pt x="254603" y="432401"/>
                </a:lnTo>
                <a:lnTo>
                  <a:pt x="264667" y="428037"/>
                </a:lnTo>
                <a:lnTo>
                  <a:pt x="272351" y="420221"/>
                </a:lnTo>
                <a:lnTo>
                  <a:pt x="276606" y="409701"/>
                </a:lnTo>
                <a:lnTo>
                  <a:pt x="276445" y="398359"/>
                </a:lnTo>
                <a:lnTo>
                  <a:pt x="274919" y="394843"/>
                </a:lnTo>
                <a:lnTo>
                  <a:pt x="62992" y="394843"/>
                </a:lnTo>
                <a:lnTo>
                  <a:pt x="43814" y="340995"/>
                </a:lnTo>
                <a:lnTo>
                  <a:pt x="143347" y="305447"/>
                </a:lnTo>
                <a:lnTo>
                  <a:pt x="203073" y="234441"/>
                </a:lnTo>
                <a:lnTo>
                  <a:pt x="208520" y="224490"/>
                </a:lnTo>
                <a:lnTo>
                  <a:pt x="209692" y="213598"/>
                </a:lnTo>
                <a:lnTo>
                  <a:pt x="206698" y="203063"/>
                </a:lnTo>
                <a:lnTo>
                  <a:pt x="199644" y="194183"/>
                </a:lnTo>
                <a:lnTo>
                  <a:pt x="189692" y="188737"/>
                </a:lnTo>
                <a:lnTo>
                  <a:pt x="178800" y="187579"/>
                </a:lnTo>
                <a:close/>
              </a:path>
              <a:path w="1017905" h="433069">
                <a:moveTo>
                  <a:pt x="143347" y="305447"/>
                </a:moveTo>
                <a:lnTo>
                  <a:pt x="43814" y="340995"/>
                </a:lnTo>
                <a:lnTo>
                  <a:pt x="62992" y="394843"/>
                </a:lnTo>
                <a:lnTo>
                  <a:pt x="86820" y="386334"/>
                </a:lnTo>
                <a:lnTo>
                  <a:pt x="75311" y="386334"/>
                </a:lnTo>
                <a:lnTo>
                  <a:pt x="58674" y="339851"/>
                </a:lnTo>
                <a:lnTo>
                  <a:pt x="114408" y="339851"/>
                </a:lnTo>
                <a:lnTo>
                  <a:pt x="143347" y="305447"/>
                </a:lnTo>
                <a:close/>
              </a:path>
              <a:path w="1017905" h="433069">
                <a:moveTo>
                  <a:pt x="162481" y="359315"/>
                </a:moveTo>
                <a:lnTo>
                  <a:pt x="62992" y="394843"/>
                </a:lnTo>
                <a:lnTo>
                  <a:pt x="274919" y="394843"/>
                </a:lnTo>
                <a:lnTo>
                  <a:pt x="272081" y="388302"/>
                </a:lnTo>
                <a:lnTo>
                  <a:pt x="264265" y="380626"/>
                </a:lnTo>
                <a:lnTo>
                  <a:pt x="253745" y="376427"/>
                </a:lnTo>
                <a:lnTo>
                  <a:pt x="162481" y="359315"/>
                </a:lnTo>
                <a:close/>
              </a:path>
              <a:path w="1017905" h="433069">
                <a:moveTo>
                  <a:pt x="58674" y="339851"/>
                </a:moveTo>
                <a:lnTo>
                  <a:pt x="75311" y="386334"/>
                </a:lnTo>
                <a:lnTo>
                  <a:pt x="106816" y="348878"/>
                </a:lnTo>
                <a:lnTo>
                  <a:pt x="58674" y="339851"/>
                </a:lnTo>
                <a:close/>
              </a:path>
              <a:path w="1017905" h="433069">
                <a:moveTo>
                  <a:pt x="106816" y="348878"/>
                </a:moveTo>
                <a:lnTo>
                  <a:pt x="75311" y="386334"/>
                </a:lnTo>
                <a:lnTo>
                  <a:pt x="86820" y="386334"/>
                </a:lnTo>
                <a:lnTo>
                  <a:pt x="162481" y="359315"/>
                </a:lnTo>
                <a:lnTo>
                  <a:pt x="106816" y="348878"/>
                </a:lnTo>
                <a:close/>
              </a:path>
              <a:path w="1017905" h="433069">
                <a:moveTo>
                  <a:pt x="998601" y="0"/>
                </a:moveTo>
                <a:lnTo>
                  <a:pt x="143347" y="305447"/>
                </a:lnTo>
                <a:lnTo>
                  <a:pt x="106816" y="348878"/>
                </a:lnTo>
                <a:lnTo>
                  <a:pt x="162481" y="359315"/>
                </a:lnTo>
                <a:lnTo>
                  <a:pt x="1017905" y="53848"/>
                </a:lnTo>
                <a:lnTo>
                  <a:pt x="998601" y="0"/>
                </a:lnTo>
                <a:close/>
              </a:path>
              <a:path w="1017905" h="433069">
                <a:moveTo>
                  <a:pt x="114408" y="339851"/>
                </a:moveTo>
                <a:lnTo>
                  <a:pt x="58674" y="339851"/>
                </a:lnTo>
                <a:lnTo>
                  <a:pt x="106816" y="348878"/>
                </a:lnTo>
                <a:lnTo>
                  <a:pt x="114408" y="339851"/>
                </a:lnTo>
                <a:close/>
              </a:path>
            </a:pathLst>
          </a:custGeom>
          <a:solidFill>
            <a:srgbClr val="9747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39054" y="2754248"/>
            <a:ext cx="1089660" cy="438150"/>
          </a:xfrm>
          <a:custGeom>
            <a:avLst/>
            <a:gdLst/>
            <a:ahLst/>
            <a:cxnLst/>
            <a:rect l="l" t="t" r="r" b="b"/>
            <a:pathLst>
              <a:path w="1089660" h="438150">
                <a:moveTo>
                  <a:pt x="926057" y="362902"/>
                </a:moveTo>
                <a:lnTo>
                  <a:pt x="835279" y="381888"/>
                </a:lnTo>
                <a:lnTo>
                  <a:pt x="824896" y="386345"/>
                </a:lnTo>
                <a:lnTo>
                  <a:pt x="817276" y="394208"/>
                </a:lnTo>
                <a:lnTo>
                  <a:pt x="813133" y="404356"/>
                </a:lnTo>
                <a:lnTo>
                  <a:pt x="813181" y="415671"/>
                </a:lnTo>
                <a:lnTo>
                  <a:pt x="817693" y="426124"/>
                </a:lnTo>
                <a:lnTo>
                  <a:pt x="825563" y="433768"/>
                </a:lnTo>
                <a:lnTo>
                  <a:pt x="835719" y="437888"/>
                </a:lnTo>
                <a:lnTo>
                  <a:pt x="847090" y="437768"/>
                </a:lnTo>
                <a:lnTo>
                  <a:pt x="1044968" y="396366"/>
                </a:lnTo>
                <a:lnTo>
                  <a:pt x="1026414" y="396366"/>
                </a:lnTo>
                <a:lnTo>
                  <a:pt x="926057" y="362902"/>
                </a:lnTo>
                <a:close/>
              </a:path>
              <a:path w="1089660" h="438150">
                <a:moveTo>
                  <a:pt x="981623" y="351281"/>
                </a:moveTo>
                <a:lnTo>
                  <a:pt x="926057" y="362902"/>
                </a:lnTo>
                <a:lnTo>
                  <a:pt x="1026414" y="396366"/>
                </a:lnTo>
                <a:lnTo>
                  <a:pt x="1029159" y="388112"/>
                </a:lnTo>
                <a:lnTo>
                  <a:pt x="1013968" y="388112"/>
                </a:lnTo>
                <a:lnTo>
                  <a:pt x="981623" y="351281"/>
                </a:lnTo>
                <a:close/>
              </a:path>
              <a:path w="1089660" h="438150">
                <a:moveTo>
                  <a:pt x="906287" y="191579"/>
                </a:moveTo>
                <a:lnTo>
                  <a:pt x="895399" y="192972"/>
                </a:lnTo>
                <a:lnTo>
                  <a:pt x="885571" y="198627"/>
                </a:lnTo>
                <a:lnTo>
                  <a:pt x="878709" y="207652"/>
                </a:lnTo>
                <a:lnTo>
                  <a:pt x="875919" y="218249"/>
                </a:lnTo>
                <a:lnTo>
                  <a:pt x="877319" y="229131"/>
                </a:lnTo>
                <a:lnTo>
                  <a:pt x="883031" y="239013"/>
                </a:lnTo>
                <a:lnTo>
                  <a:pt x="944268" y="308744"/>
                </a:lnTo>
                <a:lnTo>
                  <a:pt x="1044448" y="342138"/>
                </a:lnTo>
                <a:lnTo>
                  <a:pt x="1026414" y="396366"/>
                </a:lnTo>
                <a:lnTo>
                  <a:pt x="1044968" y="396366"/>
                </a:lnTo>
                <a:lnTo>
                  <a:pt x="1089279" y="387096"/>
                </a:lnTo>
                <a:lnTo>
                  <a:pt x="925957" y="201295"/>
                </a:lnTo>
                <a:lnTo>
                  <a:pt x="916914" y="194377"/>
                </a:lnTo>
                <a:lnTo>
                  <a:pt x="906287" y="191579"/>
                </a:lnTo>
                <a:close/>
              </a:path>
              <a:path w="1089660" h="438150">
                <a:moveTo>
                  <a:pt x="1029589" y="341249"/>
                </a:moveTo>
                <a:lnTo>
                  <a:pt x="981623" y="351281"/>
                </a:lnTo>
                <a:lnTo>
                  <a:pt x="1013968" y="388112"/>
                </a:lnTo>
                <a:lnTo>
                  <a:pt x="1029589" y="341249"/>
                </a:lnTo>
                <a:close/>
              </a:path>
              <a:path w="1089660" h="438150">
                <a:moveTo>
                  <a:pt x="1041781" y="341249"/>
                </a:moveTo>
                <a:lnTo>
                  <a:pt x="1029589" y="341249"/>
                </a:lnTo>
                <a:lnTo>
                  <a:pt x="1013968" y="388112"/>
                </a:lnTo>
                <a:lnTo>
                  <a:pt x="1029159" y="388112"/>
                </a:lnTo>
                <a:lnTo>
                  <a:pt x="1044448" y="342138"/>
                </a:lnTo>
                <a:lnTo>
                  <a:pt x="1041781" y="341249"/>
                </a:lnTo>
                <a:close/>
              </a:path>
              <a:path w="1089660" h="438150">
                <a:moveTo>
                  <a:pt x="18034" y="0"/>
                </a:moveTo>
                <a:lnTo>
                  <a:pt x="0" y="54101"/>
                </a:lnTo>
                <a:lnTo>
                  <a:pt x="926057" y="362902"/>
                </a:lnTo>
                <a:lnTo>
                  <a:pt x="981623" y="351281"/>
                </a:lnTo>
                <a:lnTo>
                  <a:pt x="944268" y="308744"/>
                </a:lnTo>
                <a:lnTo>
                  <a:pt x="18034" y="0"/>
                </a:lnTo>
                <a:close/>
              </a:path>
              <a:path w="1089660" h="438150">
                <a:moveTo>
                  <a:pt x="944268" y="308744"/>
                </a:moveTo>
                <a:lnTo>
                  <a:pt x="981623" y="351281"/>
                </a:lnTo>
                <a:lnTo>
                  <a:pt x="1029589" y="341249"/>
                </a:lnTo>
                <a:lnTo>
                  <a:pt x="1041781" y="341249"/>
                </a:lnTo>
                <a:lnTo>
                  <a:pt x="944268" y="308744"/>
                </a:lnTo>
                <a:close/>
              </a:path>
            </a:pathLst>
          </a:custGeom>
          <a:solidFill>
            <a:srgbClr val="4F612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850900"/>
          </a:xfrm>
          <a:prstGeom prst="rect">
            <a:avLst/>
          </a:prstGeom>
          <a:solidFill>
            <a:srgbClr val="974707"/>
          </a:solidFill>
        </p:spPr>
        <p:txBody>
          <a:bodyPr vert="horz" wrap="square" lIns="0" tIns="121920" rIns="0" bIns="0" rtlCol="0">
            <a:spAutoFit/>
          </a:bodyPr>
          <a:lstStyle/>
          <a:p>
            <a:pPr marL="319405">
              <a:lnSpc>
                <a:spcPct val="100000"/>
              </a:lnSpc>
              <a:spcBef>
                <a:spcPts val="960"/>
              </a:spcBef>
            </a:pPr>
            <a:r>
              <a:rPr sz="3600" spc="-495" dirty="0">
                <a:solidFill>
                  <a:srgbClr val="FFFFFF"/>
                </a:solidFill>
              </a:rPr>
              <a:t>ÖZGÜRLÜK </a:t>
            </a:r>
            <a:r>
              <a:rPr sz="3600" spc="-440" dirty="0">
                <a:solidFill>
                  <a:srgbClr val="FFFFFF"/>
                </a:solidFill>
              </a:rPr>
              <a:t>SORUMLULUK </a:t>
            </a:r>
            <a:r>
              <a:rPr sz="3600" spc="-470" dirty="0">
                <a:solidFill>
                  <a:srgbClr val="FFFFFF"/>
                </a:solidFill>
              </a:rPr>
              <a:t>VE</a:t>
            </a:r>
            <a:r>
              <a:rPr sz="3600" spc="-715" dirty="0">
                <a:solidFill>
                  <a:srgbClr val="FFFFFF"/>
                </a:solidFill>
              </a:rPr>
              <a:t> </a:t>
            </a:r>
            <a:r>
              <a:rPr sz="3600" spc="-535" dirty="0">
                <a:solidFill>
                  <a:srgbClr val="FFFFFF"/>
                </a:solidFill>
              </a:rPr>
              <a:t>KURALLAR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-6350" y="1190371"/>
            <a:ext cx="9156700" cy="2289175"/>
            <a:chOff x="-6350" y="1190371"/>
            <a:chExt cx="9156700" cy="2289175"/>
          </a:xfrm>
        </p:grpSpPr>
        <p:sp>
          <p:nvSpPr>
            <p:cNvPr id="4" name="object 4"/>
            <p:cNvSpPr/>
            <p:nvPr/>
          </p:nvSpPr>
          <p:spPr>
            <a:xfrm>
              <a:off x="0" y="1196721"/>
              <a:ext cx="9144000" cy="2244725"/>
            </a:xfrm>
            <a:custGeom>
              <a:avLst/>
              <a:gdLst/>
              <a:ahLst/>
              <a:cxnLst/>
              <a:rect l="l" t="t" r="r" b="b"/>
              <a:pathLst>
                <a:path w="9144000" h="2244725">
                  <a:moveTo>
                    <a:pt x="0" y="2244470"/>
                  </a:moveTo>
                  <a:lnTo>
                    <a:pt x="9144000" y="224447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24447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190371"/>
              <a:ext cx="9144000" cy="2289175"/>
            </a:xfrm>
            <a:custGeom>
              <a:avLst/>
              <a:gdLst/>
              <a:ahLst/>
              <a:cxnLst/>
              <a:rect l="l" t="t" r="r" b="b"/>
              <a:pathLst>
                <a:path w="9144000" h="2289175">
                  <a:moveTo>
                    <a:pt x="0" y="0"/>
                  </a:moveTo>
                  <a:lnTo>
                    <a:pt x="0" y="2288920"/>
                  </a:lnTo>
                </a:path>
                <a:path w="9144000" h="2289175">
                  <a:moveTo>
                    <a:pt x="9144000" y="0"/>
                  </a:moveTo>
                  <a:lnTo>
                    <a:pt x="9144000" y="22889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190370"/>
              <a:ext cx="9144000" cy="2289175"/>
            </a:xfrm>
            <a:custGeom>
              <a:avLst/>
              <a:gdLst/>
              <a:ahLst/>
              <a:cxnLst/>
              <a:rect l="l" t="t" r="r" b="b"/>
              <a:pathLst>
                <a:path w="9144000" h="2289175">
                  <a:moveTo>
                    <a:pt x="9144000" y="2250821"/>
                  </a:moveTo>
                  <a:lnTo>
                    <a:pt x="0" y="2250821"/>
                  </a:lnTo>
                  <a:lnTo>
                    <a:pt x="0" y="2288921"/>
                  </a:lnTo>
                  <a:lnTo>
                    <a:pt x="9144000" y="2288921"/>
                  </a:lnTo>
                  <a:lnTo>
                    <a:pt x="9144000" y="2250821"/>
                  </a:lnTo>
                  <a:close/>
                </a:path>
                <a:path w="9144000" h="2289175">
                  <a:moveTo>
                    <a:pt x="91440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9144000" y="127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50" y="1212926"/>
            <a:ext cx="913130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5"/>
              </a:spcBef>
            </a:pP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İnsan 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eylemlerini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seçmekte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özgürdür.</a:t>
            </a:r>
            <a:endParaRPr sz="2000">
              <a:latin typeface="Arial"/>
              <a:cs typeface="Arial"/>
            </a:endParaRPr>
          </a:p>
          <a:p>
            <a:pPr marL="85090" marR="3121025">
              <a:lnSpc>
                <a:spcPct val="100000"/>
              </a:lnSpc>
            </a:pP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Elbette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bu özgürlük, 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mutlak 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özgürlük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değildir. 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Özgürlük,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daima 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sorumlulukla </a:t>
            </a:r>
            <a:r>
              <a:rPr sz="2000" b="1" spc="-85" dirty="0">
                <a:solidFill>
                  <a:srgbClr val="FFFFFF"/>
                </a:solidFill>
                <a:latin typeface="Arial"/>
                <a:cs typeface="Arial"/>
              </a:rPr>
              <a:t>birlikte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olmak 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zorundadır.  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Özgür 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insan,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sorumlu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insandır.</a:t>
            </a:r>
            <a:endParaRPr sz="20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</a:pP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Sorumlu insan ise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toplumsal 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norm, 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değer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ilkelere 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bağlılık</a:t>
            </a:r>
            <a:r>
              <a:rPr sz="20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gösterir.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9411" y="3566667"/>
            <a:ext cx="9084945" cy="3291840"/>
            <a:chOff x="59411" y="3566667"/>
            <a:chExt cx="9084945" cy="3291840"/>
          </a:xfrm>
        </p:grpSpPr>
        <p:sp>
          <p:nvSpPr>
            <p:cNvPr id="9" name="object 9"/>
            <p:cNvSpPr/>
            <p:nvPr/>
          </p:nvSpPr>
          <p:spPr>
            <a:xfrm>
              <a:off x="65761" y="3573017"/>
              <a:ext cx="9078595" cy="3285490"/>
            </a:xfrm>
            <a:custGeom>
              <a:avLst/>
              <a:gdLst/>
              <a:ahLst/>
              <a:cxnLst/>
              <a:rect l="l" t="t" r="r" b="b"/>
              <a:pathLst>
                <a:path w="9078595" h="3285490">
                  <a:moveTo>
                    <a:pt x="9078214" y="0"/>
                  </a:moveTo>
                  <a:lnTo>
                    <a:pt x="0" y="0"/>
                  </a:lnTo>
                  <a:lnTo>
                    <a:pt x="0" y="3284982"/>
                  </a:lnTo>
                  <a:lnTo>
                    <a:pt x="9078214" y="3284982"/>
                  </a:lnTo>
                  <a:lnTo>
                    <a:pt x="9078214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410" y="3566667"/>
              <a:ext cx="9084945" cy="3291840"/>
            </a:xfrm>
            <a:custGeom>
              <a:avLst/>
              <a:gdLst/>
              <a:ahLst/>
              <a:cxnLst/>
              <a:rect l="l" t="t" r="r" b="b"/>
              <a:pathLst>
                <a:path w="9084945" h="3291840">
                  <a:moveTo>
                    <a:pt x="9084577" y="0"/>
                  </a:moveTo>
                  <a:lnTo>
                    <a:pt x="9078239" y="0"/>
                  </a:lnTo>
                  <a:lnTo>
                    <a:pt x="9078239" y="12700"/>
                  </a:lnTo>
                  <a:lnTo>
                    <a:pt x="9078239" y="3272282"/>
                  </a:lnTo>
                  <a:lnTo>
                    <a:pt x="12700" y="3272282"/>
                  </a:lnTo>
                  <a:lnTo>
                    <a:pt x="12700" y="12700"/>
                  </a:lnTo>
                  <a:lnTo>
                    <a:pt x="9078239" y="12700"/>
                  </a:lnTo>
                  <a:lnTo>
                    <a:pt x="9078239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3272282"/>
                  </a:lnTo>
                  <a:lnTo>
                    <a:pt x="0" y="3291332"/>
                  </a:lnTo>
                  <a:lnTo>
                    <a:pt x="12700" y="3291332"/>
                  </a:lnTo>
                  <a:lnTo>
                    <a:pt x="9078239" y="3291332"/>
                  </a:lnTo>
                  <a:lnTo>
                    <a:pt x="9084577" y="3291332"/>
                  </a:lnTo>
                  <a:lnTo>
                    <a:pt x="9084577" y="3272282"/>
                  </a:lnTo>
                  <a:lnTo>
                    <a:pt x="9084577" y="12700"/>
                  </a:lnTo>
                  <a:lnTo>
                    <a:pt x="9084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4576" y="4135323"/>
            <a:ext cx="88969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>
              <a:lnSpc>
                <a:spcPct val="100000"/>
              </a:lnSpc>
              <a:spcBef>
                <a:spcPts val="100"/>
              </a:spcBef>
            </a:pPr>
            <a:r>
              <a:rPr sz="2400" b="1" spc="-260" dirty="0">
                <a:solidFill>
                  <a:srgbClr val="FFFFFF"/>
                </a:solidFill>
                <a:latin typeface="Arial"/>
                <a:cs typeface="Arial"/>
              </a:rPr>
              <a:t>DUR </a:t>
            </a:r>
            <a:r>
              <a:rPr sz="2400" b="1" spc="-31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2400" b="1" spc="-225" dirty="0">
                <a:solidFill>
                  <a:srgbClr val="FFFFFF"/>
                </a:solidFill>
                <a:latin typeface="Arial"/>
                <a:cs typeface="Arial"/>
              </a:rPr>
              <a:t>DÜŞÜN: </a:t>
            </a:r>
            <a:r>
              <a:rPr sz="2400" b="1" spc="-180" dirty="0">
                <a:solidFill>
                  <a:srgbClr val="FFFFFF"/>
                </a:solidFill>
                <a:latin typeface="Arial"/>
                <a:cs typeface="Arial"/>
              </a:rPr>
              <a:t>Felsefenin </a:t>
            </a:r>
            <a:r>
              <a:rPr sz="2400" b="1" spc="-155" dirty="0">
                <a:solidFill>
                  <a:srgbClr val="FFFFFF"/>
                </a:solidFill>
                <a:latin typeface="Arial"/>
                <a:cs typeface="Arial"/>
              </a:rPr>
              <a:t>insanları </a:t>
            </a:r>
            <a:r>
              <a:rPr sz="2400" b="1" spc="-150" dirty="0">
                <a:solidFill>
                  <a:srgbClr val="FFFFFF"/>
                </a:solidFill>
                <a:latin typeface="Arial"/>
                <a:cs typeface="Arial"/>
              </a:rPr>
              <a:t>hür </a:t>
            </a:r>
            <a:r>
              <a:rPr sz="2400" b="1" spc="-135" dirty="0">
                <a:solidFill>
                  <a:srgbClr val="FFFFFF"/>
                </a:solidFill>
                <a:latin typeface="Arial"/>
                <a:cs typeface="Arial"/>
              </a:rPr>
              <a:t>kişilikli </a:t>
            </a:r>
            <a:r>
              <a:rPr sz="2400" b="1" spc="-130" dirty="0">
                <a:solidFill>
                  <a:srgbClr val="FFFFFF"/>
                </a:solidFill>
                <a:latin typeface="Arial"/>
                <a:cs typeface="Arial"/>
              </a:rPr>
              <a:t>bireyler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Arial"/>
                <a:cs typeface="Arial"/>
              </a:rPr>
              <a:t>hâline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45" dirty="0">
                <a:solidFill>
                  <a:srgbClr val="FFFFFF"/>
                </a:solidFill>
                <a:latin typeface="Arial"/>
                <a:cs typeface="Arial"/>
              </a:rPr>
              <a:t>getirmek </a:t>
            </a:r>
            <a:r>
              <a:rPr sz="2400" b="1" spc="-170" dirty="0">
                <a:solidFill>
                  <a:srgbClr val="FFFFFF"/>
                </a:solidFill>
                <a:latin typeface="Arial"/>
                <a:cs typeface="Arial"/>
              </a:rPr>
              <a:t>gibi </a:t>
            </a:r>
            <a:r>
              <a:rPr sz="2400" b="1" spc="-120" dirty="0">
                <a:solidFill>
                  <a:srgbClr val="FFFFFF"/>
                </a:solidFill>
                <a:latin typeface="Arial"/>
                <a:cs typeface="Arial"/>
              </a:rPr>
              <a:t>bir </a:t>
            </a:r>
            <a:r>
              <a:rPr sz="2400" b="1" spc="-185" dirty="0">
                <a:solidFill>
                  <a:srgbClr val="FFFFFF"/>
                </a:solidFill>
                <a:latin typeface="Arial"/>
                <a:cs typeface="Arial"/>
              </a:rPr>
              <a:t>sorumluluğu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olabilir</a:t>
            </a:r>
            <a:r>
              <a:rPr sz="2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Arial"/>
                <a:cs typeface="Arial"/>
              </a:rPr>
              <a:t>mi?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9831" y="3717035"/>
            <a:ext cx="906780" cy="792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332231"/>
            <a:ext cx="7772400" cy="2377440"/>
          </a:xfrm>
          <a:prstGeom prst="rect">
            <a:avLst/>
          </a:prstGeom>
          <a:solidFill>
            <a:srgbClr val="EBF0DE"/>
          </a:solidFill>
        </p:spPr>
        <p:txBody>
          <a:bodyPr vert="horz" wrap="square" lIns="0" tIns="356235" rIns="0" bIns="0" rtlCol="0">
            <a:spAutoFit/>
          </a:bodyPr>
          <a:lstStyle/>
          <a:p>
            <a:pPr marL="1710689">
              <a:lnSpc>
                <a:spcPct val="100000"/>
              </a:lnSpc>
              <a:spcBef>
                <a:spcPts val="2805"/>
              </a:spcBef>
            </a:pPr>
            <a:r>
              <a:rPr sz="4800" b="1" spc="-175" dirty="0">
                <a:solidFill>
                  <a:srgbClr val="FF0000"/>
                </a:solidFill>
                <a:latin typeface="Arial"/>
                <a:cs typeface="Arial"/>
              </a:rPr>
              <a:t>10. </a:t>
            </a:r>
            <a:r>
              <a:rPr sz="4800" b="1" spc="-415" dirty="0">
                <a:solidFill>
                  <a:srgbClr val="FF0000"/>
                </a:solidFill>
                <a:latin typeface="Arial"/>
                <a:cs typeface="Arial"/>
              </a:rPr>
              <a:t>SINIF</a:t>
            </a:r>
            <a:r>
              <a:rPr sz="4800" b="1" spc="-3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840" dirty="0">
                <a:solidFill>
                  <a:srgbClr val="FF0000"/>
                </a:solidFill>
                <a:latin typeface="Arial"/>
                <a:cs typeface="Arial"/>
              </a:rPr>
              <a:t>FELSEFE</a:t>
            </a:r>
            <a:endParaRPr sz="4800">
              <a:latin typeface="Arial"/>
              <a:cs typeface="Arial"/>
            </a:endParaRPr>
          </a:p>
          <a:p>
            <a:pPr marL="2800350">
              <a:lnSpc>
                <a:spcPct val="100000"/>
              </a:lnSpc>
              <a:spcBef>
                <a:spcPts val="5"/>
              </a:spcBef>
            </a:pPr>
            <a:r>
              <a:rPr sz="4800" b="1" spc="-145" dirty="0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sz="4800" b="1" spc="-2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800" b="1" spc="-425" dirty="0">
                <a:solidFill>
                  <a:srgbClr val="FF0000"/>
                </a:solidFill>
                <a:latin typeface="Arial"/>
                <a:cs typeface="Arial"/>
              </a:rPr>
              <a:t>ÜNİTE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781298"/>
            <a:ext cx="9144000" cy="3959860"/>
          </a:xfrm>
          <a:custGeom>
            <a:avLst/>
            <a:gdLst/>
            <a:ahLst/>
            <a:cxnLst/>
            <a:rect l="l" t="t" r="r" b="b"/>
            <a:pathLst>
              <a:path w="9144000" h="3959859">
                <a:moveTo>
                  <a:pt x="9144000" y="0"/>
                </a:moveTo>
                <a:lnTo>
                  <a:pt x="0" y="0"/>
                </a:lnTo>
                <a:lnTo>
                  <a:pt x="0" y="3959352"/>
                </a:lnTo>
                <a:lnTo>
                  <a:pt x="9144000" y="3959352"/>
                </a:lnTo>
                <a:lnTo>
                  <a:pt x="91440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33345" y="2760929"/>
            <a:ext cx="487426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370" dirty="0">
                <a:solidFill>
                  <a:srgbClr val="001F5F"/>
                </a:solidFill>
                <a:latin typeface="Arial"/>
                <a:cs typeface="Arial"/>
              </a:rPr>
              <a:t>DİN</a:t>
            </a:r>
            <a:r>
              <a:rPr sz="6600" b="1" spc="-4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6600" b="1" spc="-1060" dirty="0">
                <a:solidFill>
                  <a:srgbClr val="001F5F"/>
                </a:solidFill>
                <a:latin typeface="Arial"/>
                <a:cs typeface="Arial"/>
              </a:rPr>
              <a:t>FELSEFESİ</a:t>
            </a:r>
            <a:endParaRPr sz="6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44566" y="5563615"/>
            <a:ext cx="4028440" cy="611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8120" marR="10160" indent="537845" algn="r">
              <a:lnSpc>
                <a:spcPct val="120000"/>
              </a:lnSpc>
              <a:spcBef>
                <a:spcPts val="100"/>
              </a:spcBef>
            </a:pPr>
            <a:r>
              <a:rPr lang="tr-TR" sz="1700" spc="-240" dirty="0">
                <a:solidFill>
                  <a:srgbClr val="974707"/>
                </a:solidFill>
                <a:latin typeface="Arial"/>
                <a:cs typeface="Arial"/>
              </a:rPr>
              <a:t>FETHULLAH TOPAL</a:t>
            </a:r>
            <a:br>
              <a:rPr lang="tr-TR" sz="1700" spc="-240" dirty="0">
                <a:solidFill>
                  <a:srgbClr val="974707"/>
                </a:solidFill>
                <a:latin typeface="Arial"/>
                <a:cs typeface="Arial"/>
              </a:rPr>
            </a:br>
            <a:r>
              <a:rPr sz="1700" spc="-295">
                <a:solidFill>
                  <a:srgbClr val="974707"/>
                </a:solidFill>
                <a:latin typeface="Arial"/>
                <a:cs typeface="Arial"/>
              </a:rPr>
              <a:t>FELSEFE  </a:t>
            </a:r>
            <a:r>
              <a:rPr sz="1700" spc="-210">
                <a:solidFill>
                  <a:srgbClr val="974707"/>
                </a:solidFill>
                <a:latin typeface="Arial"/>
                <a:cs typeface="Arial"/>
              </a:rPr>
              <a:t>GRUBU</a:t>
            </a:r>
            <a:r>
              <a:rPr sz="1700" spc="-14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1700" spc="-195">
                <a:solidFill>
                  <a:srgbClr val="974707"/>
                </a:solidFill>
                <a:latin typeface="Arial"/>
                <a:cs typeface="Arial"/>
              </a:rPr>
              <a:t>ÖĞRETMENİ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417320"/>
          </a:xfrm>
          <a:custGeom>
            <a:avLst/>
            <a:gdLst/>
            <a:ahLst/>
            <a:cxnLst/>
            <a:rect l="l" t="t" r="r" b="b"/>
            <a:pathLst>
              <a:path w="9144000" h="1417320">
                <a:moveTo>
                  <a:pt x="9144000" y="0"/>
                </a:moveTo>
                <a:lnTo>
                  <a:pt x="0" y="0"/>
                </a:lnTo>
                <a:lnTo>
                  <a:pt x="0" y="1417320"/>
                </a:lnTo>
                <a:lnTo>
                  <a:pt x="9144000" y="1417320"/>
                </a:lnTo>
                <a:lnTo>
                  <a:pt x="9144000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949" y="392938"/>
            <a:ext cx="8521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4" dirty="0">
                <a:solidFill>
                  <a:srgbClr val="FFFFFF"/>
                </a:solidFill>
              </a:rPr>
              <a:t>DİN </a:t>
            </a:r>
            <a:r>
              <a:rPr sz="3600" spc="-475" dirty="0">
                <a:solidFill>
                  <a:srgbClr val="FFFFFF"/>
                </a:solidFill>
              </a:rPr>
              <a:t>FELSEFESİNİN </a:t>
            </a:r>
            <a:r>
              <a:rPr sz="3600" spc="-434" dirty="0">
                <a:solidFill>
                  <a:srgbClr val="FFFFFF"/>
                </a:solidFill>
              </a:rPr>
              <a:t>KONUSU </a:t>
            </a:r>
            <a:r>
              <a:rPr sz="3600" spc="-465" dirty="0">
                <a:solidFill>
                  <a:srgbClr val="FFFFFF"/>
                </a:solidFill>
              </a:rPr>
              <a:t>VE</a:t>
            </a:r>
            <a:r>
              <a:rPr sz="3600" spc="-220" dirty="0">
                <a:solidFill>
                  <a:srgbClr val="FFFFFF"/>
                </a:solidFill>
              </a:rPr>
              <a:t> </a:t>
            </a:r>
            <a:r>
              <a:rPr sz="3600" spc="-475" dirty="0">
                <a:solidFill>
                  <a:srgbClr val="FFFFFF"/>
                </a:solidFill>
              </a:rPr>
              <a:t>PROBLEMLERİ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0" y="1412747"/>
            <a:ext cx="9144000" cy="5445760"/>
          </a:xfrm>
          <a:custGeom>
            <a:avLst/>
            <a:gdLst/>
            <a:ahLst/>
            <a:cxnLst/>
            <a:rect l="l" t="t" r="r" b="b"/>
            <a:pathLst>
              <a:path w="9144000" h="5445759">
                <a:moveTo>
                  <a:pt x="9144000" y="0"/>
                </a:moveTo>
                <a:lnTo>
                  <a:pt x="0" y="0"/>
                </a:lnTo>
                <a:lnTo>
                  <a:pt x="0" y="5445252"/>
                </a:lnTo>
                <a:lnTo>
                  <a:pt x="9144000" y="5445252"/>
                </a:lnTo>
                <a:lnTo>
                  <a:pt x="91440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322489"/>
            <a:ext cx="8822055" cy="383095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Din </a:t>
            </a:r>
            <a:r>
              <a:rPr sz="3200" spc="-135" dirty="0">
                <a:latin typeface="Arial"/>
                <a:cs typeface="Arial"/>
              </a:rPr>
              <a:t>felsefesi, </a:t>
            </a:r>
            <a:r>
              <a:rPr sz="3200" spc="-45" dirty="0">
                <a:latin typeface="Arial"/>
                <a:cs typeface="Arial"/>
              </a:rPr>
              <a:t>dini </a:t>
            </a:r>
            <a:r>
              <a:rPr sz="3200" spc="-140" dirty="0">
                <a:latin typeface="Arial"/>
                <a:cs typeface="Arial"/>
              </a:rPr>
              <a:t>konu </a:t>
            </a:r>
            <a:r>
              <a:rPr sz="3200" spc="-110" dirty="0">
                <a:latin typeface="Arial"/>
                <a:cs typeface="Arial"/>
              </a:rPr>
              <a:t>edinen </a:t>
            </a:r>
            <a:r>
              <a:rPr sz="3200" spc="-135" dirty="0">
                <a:latin typeface="Arial"/>
                <a:cs typeface="Arial"/>
              </a:rPr>
              <a:t>felsefe</a:t>
            </a:r>
            <a:r>
              <a:rPr sz="3200" spc="-420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dalıdır.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05" dirty="0">
                <a:latin typeface="Arial"/>
                <a:cs typeface="Arial"/>
              </a:rPr>
              <a:t>Dinin </a:t>
            </a:r>
            <a:r>
              <a:rPr sz="3200" spc="-65" dirty="0">
                <a:latin typeface="Arial"/>
                <a:cs typeface="Arial"/>
              </a:rPr>
              <a:t>temel </a:t>
            </a:r>
            <a:r>
              <a:rPr sz="3200" spc="-135" dirty="0">
                <a:latin typeface="Arial"/>
                <a:cs typeface="Arial"/>
              </a:rPr>
              <a:t>kavramları </a:t>
            </a:r>
            <a:r>
              <a:rPr sz="3200" spc="-185" dirty="0">
                <a:latin typeface="Arial"/>
                <a:cs typeface="Arial"/>
              </a:rPr>
              <a:t>ve </a:t>
            </a:r>
            <a:r>
              <a:rPr sz="3200" spc="-135" dirty="0">
                <a:latin typeface="Arial"/>
                <a:cs typeface="Arial"/>
              </a:rPr>
              <a:t>inancın </a:t>
            </a:r>
            <a:r>
              <a:rPr sz="3200" spc="-90" dirty="0">
                <a:latin typeface="Arial"/>
                <a:cs typeface="Arial"/>
              </a:rPr>
              <a:t>felsefi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boyutlarını  </a:t>
            </a:r>
            <a:r>
              <a:rPr sz="3200" spc="-130" dirty="0">
                <a:latin typeface="Arial"/>
                <a:cs typeface="Arial"/>
              </a:rPr>
              <a:t>akılla </a:t>
            </a:r>
            <a:r>
              <a:rPr sz="3200" spc="-90" dirty="0">
                <a:latin typeface="Arial"/>
                <a:cs typeface="Arial"/>
              </a:rPr>
              <a:t>temellendirmeye</a:t>
            </a:r>
            <a:r>
              <a:rPr sz="3200" spc="-190" dirty="0">
                <a:latin typeface="Arial"/>
                <a:cs typeface="Arial"/>
              </a:rPr>
              <a:t> çalışır.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40" dirty="0">
                <a:latin typeface="Arial"/>
                <a:cs typeface="Arial"/>
              </a:rPr>
              <a:t>Din felsefesi </a:t>
            </a:r>
            <a:r>
              <a:rPr sz="3200" spc="-95" dirty="0">
                <a:latin typeface="Arial"/>
                <a:cs typeface="Arial"/>
              </a:rPr>
              <a:t>dinden </a:t>
            </a:r>
            <a:r>
              <a:rPr sz="3200" spc="-80" dirty="0">
                <a:latin typeface="Arial"/>
                <a:cs typeface="Arial"/>
              </a:rPr>
              <a:t>farklı </a:t>
            </a:r>
            <a:r>
              <a:rPr sz="3200" spc="-120" dirty="0">
                <a:latin typeface="Arial"/>
                <a:cs typeface="Arial"/>
              </a:rPr>
              <a:t>olarak</a:t>
            </a:r>
            <a:r>
              <a:rPr sz="3200" spc="-409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inanmayı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35" dirty="0">
                <a:latin typeface="Arial"/>
                <a:cs typeface="Arial"/>
              </a:rPr>
              <a:t>destekleme </a:t>
            </a:r>
            <a:r>
              <a:rPr sz="3200" spc="-215" dirty="0">
                <a:latin typeface="Arial"/>
                <a:cs typeface="Arial"/>
              </a:rPr>
              <a:t>veya </a:t>
            </a:r>
            <a:r>
              <a:rPr sz="3200" spc="-85" dirty="0">
                <a:latin typeface="Arial"/>
                <a:cs typeface="Arial"/>
              </a:rPr>
              <a:t>reddetme </a:t>
            </a:r>
            <a:r>
              <a:rPr sz="3200" spc="-200" dirty="0">
                <a:latin typeface="Arial"/>
                <a:cs typeface="Arial"/>
              </a:rPr>
              <a:t>amacı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taşımaz.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İnanmayı </a:t>
            </a:r>
            <a:r>
              <a:rPr sz="3200" spc="-155" dirty="0">
                <a:latin typeface="Arial"/>
                <a:cs typeface="Arial"/>
              </a:rPr>
              <a:t>rasyonel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65" dirty="0">
                <a:latin typeface="Arial"/>
                <a:cs typeface="Arial"/>
              </a:rPr>
              <a:t>temel </a:t>
            </a:r>
            <a:r>
              <a:rPr sz="3200" spc="-125" dirty="0">
                <a:latin typeface="Arial"/>
                <a:cs typeface="Arial"/>
              </a:rPr>
              <a:t>üzerinden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incelemeye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95" dirty="0">
                <a:latin typeface="Arial"/>
                <a:cs typeface="Arial"/>
              </a:rPr>
              <a:t>çalışır.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557655"/>
          </a:xfrm>
          <a:custGeom>
            <a:avLst/>
            <a:gdLst/>
            <a:ahLst/>
            <a:cxnLst/>
            <a:rect l="l" t="t" r="r" b="b"/>
            <a:pathLst>
              <a:path w="9144000" h="1557655">
                <a:moveTo>
                  <a:pt x="9144000" y="0"/>
                </a:moveTo>
                <a:lnTo>
                  <a:pt x="0" y="0"/>
                </a:lnTo>
                <a:lnTo>
                  <a:pt x="0" y="1484376"/>
                </a:lnTo>
                <a:lnTo>
                  <a:pt x="0" y="1557528"/>
                </a:lnTo>
                <a:lnTo>
                  <a:pt x="9144000" y="1557528"/>
                </a:lnTo>
                <a:lnTo>
                  <a:pt x="9144000" y="1484376"/>
                </a:lnTo>
                <a:lnTo>
                  <a:pt x="91440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8330" marR="5080" indent="-1866264">
              <a:lnSpc>
                <a:spcPct val="100000"/>
              </a:lnSpc>
              <a:spcBef>
                <a:spcPts val="105"/>
              </a:spcBef>
            </a:pPr>
            <a:r>
              <a:rPr spc="-245" dirty="0"/>
              <a:t>DİN </a:t>
            </a:r>
            <a:r>
              <a:rPr spc="-580" dirty="0"/>
              <a:t>FELSEFESİNİN </a:t>
            </a:r>
            <a:r>
              <a:rPr spc="-525" dirty="0"/>
              <a:t>KONUSU </a:t>
            </a:r>
            <a:r>
              <a:rPr spc="-565" dirty="0"/>
              <a:t>VE  </a:t>
            </a:r>
            <a:r>
              <a:rPr spc="-580" dirty="0"/>
              <a:t>PROBLEMLERİ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84374"/>
            <a:ext cx="4788535" cy="5256530"/>
          </a:xfrm>
          <a:custGeom>
            <a:avLst/>
            <a:gdLst/>
            <a:ahLst/>
            <a:cxnLst/>
            <a:rect l="l" t="t" r="r" b="b"/>
            <a:pathLst>
              <a:path w="4788535" h="5256530">
                <a:moveTo>
                  <a:pt x="4788408" y="0"/>
                </a:moveTo>
                <a:lnTo>
                  <a:pt x="0" y="0"/>
                </a:lnTo>
                <a:lnTo>
                  <a:pt x="0" y="5256276"/>
                </a:lnTo>
                <a:lnTo>
                  <a:pt x="4788408" y="5256276"/>
                </a:lnTo>
                <a:lnTo>
                  <a:pt x="4788408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480184"/>
            <a:ext cx="4537710" cy="485457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55600" marR="5080" indent="-342900">
              <a:lnSpc>
                <a:spcPts val="2740"/>
              </a:lnSpc>
              <a:spcBef>
                <a:spcPts val="3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İnanç </a:t>
            </a: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45" dirty="0">
                <a:latin typeface="Arial"/>
                <a:cs typeface="Arial"/>
              </a:rPr>
              <a:t>fikir, </a:t>
            </a:r>
            <a:r>
              <a:rPr sz="2400" spc="-125" dirty="0">
                <a:latin typeface="Arial"/>
                <a:cs typeface="Arial"/>
              </a:rPr>
              <a:t>aksiyom </a:t>
            </a:r>
            <a:r>
              <a:rPr sz="2400" spc="-160" dirty="0">
                <a:latin typeface="Arial"/>
                <a:cs typeface="Arial"/>
              </a:rPr>
              <a:t>veya </a:t>
            </a:r>
            <a:r>
              <a:rPr sz="2400" spc="-130" dirty="0">
                <a:latin typeface="Arial"/>
                <a:cs typeface="Arial"/>
              </a:rPr>
              <a:t>kesin  </a:t>
            </a: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80" dirty="0">
                <a:latin typeface="Arial"/>
                <a:cs typeface="Arial"/>
              </a:rPr>
              <a:t>bilgiye </a:t>
            </a:r>
            <a:r>
              <a:rPr sz="2400" spc="-85" dirty="0">
                <a:latin typeface="Arial"/>
                <a:cs typeface="Arial"/>
              </a:rPr>
              <a:t>olan </a:t>
            </a:r>
            <a:r>
              <a:rPr sz="2400" spc="-155" dirty="0">
                <a:latin typeface="Arial"/>
                <a:cs typeface="Arial"/>
              </a:rPr>
              <a:t>koşulsuz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bağlılıktır.</a:t>
            </a:r>
            <a:endParaRPr sz="2400">
              <a:latin typeface="Arial"/>
              <a:cs typeface="Arial"/>
            </a:endParaRPr>
          </a:p>
          <a:p>
            <a:pPr marL="355600" marR="657860" indent="-342900">
              <a:lnSpc>
                <a:spcPts val="274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Felsefe </a:t>
            </a:r>
            <a:r>
              <a:rPr sz="2400" spc="-130" dirty="0">
                <a:latin typeface="Arial"/>
                <a:cs typeface="Arial"/>
              </a:rPr>
              <a:t>ise şüphe </a:t>
            </a:r>
            <a:r>
              <a:rPr sz="2400" spc="-145" dirty="0">
                <a:latin typeface="Arial"/>
                <a:cs typeface="Arial"/>
              </a:rPr>
              <a:t>ve </a:t>
            </a:r>
            <a:r>
              <a:rPr sz="2400" spc="-100" dirty="0">
                <a:latin typeface="Arial"/>
                <a:cs typeface="Arial"/>
              </a:rPr>
              <a:t>merakla  </a:t>
            </a:r>
            <a:r>
              <a:rPr sz="2400" spc="-140" dirty="0">
                <a:latin typeface="Arial"/>
                <a:cs typeface="Arial"/>
              </a:rPr>
              <a:t>başlar.</a:t>
            </a:r>
            <a:endParaRPr sz="2400">
              <a:latin typeface="Arial"/>
              <a:cs typeface="Arial"/>
            </a:endParaRPr>
          </a:p>
          <a:p>
            <a:pPr marL="355600" marR="80645" indent="-342900">
              <a:lnSpc>
                <a:spcPts val="274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85" dirty="0">
                <a:latin typeface="Arial"/>
                <a:cs typeface="Arial"/>
              </a:rPr>
              <a:t>Bu </a:t>
            </a:r>
            <a:r>
              <a:rPr sz="2400" spc="-90" dirty="0">
                <a:latin typeface="Arial"/>
                <a:cs typeface="Arial"/>
              </a:rPr>
              <a:t>yönüyle </a:t>
            </a:r>
            <a:r>
              <a:rPr sz="2400" spc="-100" dirty="0">
                <a:latin typeface="Arial"/>
                <a:cs typeface="Arial"/>
              </a:rPr>
              <a:t>felsefe </a:t>
            </a:r>
            <a:r>
              <a:rPr sz="2400" spc="-120" dirty="0">
                <a:latin typeface="Arial"/>
                <a:cs typeface="Arial"/>
              </a:rPr>
              <a:t>arayıştır, </a:t>
            </a:r>
            <a:r>
              <a:rPr sz="2400" spc="-105" dirty="0">
                <a:latin typeface="Arial"/>
                <a:cs typeface="Arial"/>
              </a:rPr>
              <a:t>inanç  </a:t>
            </a:r>
            <a:r>
              <a:rPr sz="2400" spc="-130" dirty="0">
                <a:latin typeface="Arial"/>
                <a:cs typeface="Arial"/>
              </a:rPr>
              <a:t>ise </a:t>
            </a:r>
            <a:r>
              <a:rPr sz="2400" spc="-120" dirty="0">
                <a:latin typeface="Arial"/>
                <a:cs typeface="Arial"/>
              </a:rPr>
              <a:t>aradığını </a:t>
            </a:r>
            <a:r>
              <a:rPr sz="2400" spc="-85" dirty="0">
                <a:latin typeface="Arial"/>
                <a:cs typeface="Arial"/>
              </a:rPr>
              <a:t>bulan </a:t>
            </a:r>
            <a:r>
              <a:rPr sz="2400" spc="-75" dirty="0">
                <a:latin typeface="Arial"/>
                <a:cs typeface="Arial"/>
              </a:rPr>
              <a:t>zihnin, kalbin  </a:t>
            </a:r>
            <a:r>
              <a:rPr sz="2400" spc="-114" dirty="0">
                <a:latin typeface="Arial"/>
                <a:cs typeface="Arial"/>
              </a:rPr>
              <a:t>bağlılığıdır.</a:t>
            </a:r>
            <a:endParaRPr sz="2400">
              <a:latin typeface="Arial"/>
              <a:cs typeface="Arial"/>
            </a:endParaRPr>
          </a:p>
          <a:p>
            <a:pPr marL="355600" marR="302895" indent="-342900">
              <a:lnSpc>
                <a:spcPts val="274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Felsefe </a:t>
            </a:r>
            <a:r>
              <a:rPr sz="2400" spc="-40" dirty="0">
                <a:latin typeface="Arial"/>
                <a:cs typeface="Arial"/>
              </a:rPr>
              <a:t>ile </a:t>
            </a:r>
            <a:r>
              <a:rPr sz="2400" spc="-45" dirty="0">
                <a:latin typeface="Arial"/>
                <a:cs typeface="Arial"/>
              </a:rPr>
              <a:t>dinin </a:t>
            </a:r>
            <a:r>
              <a:rPr sz="2400" spc="-70" dirty="0">
                <a:latin typeface="Arial"/>
                <a:cs typeface="Arial"/>
              </a:rPr>
              <a:t>ilişkisi </a:t>
            </a:r>
            <a:r>
              <a:rPr sz="2400" spc="-110" dirty="0">
                <a:latin typeface="Arial"/>
                <a:cs typeface="Arial"/>
              </a:rPr>
              <a:t>en </a:t>
            </a:r>
            <a:r>
              <a:rPr sz="2400" spc="-120" dirty="0">
                <a:latin typeface="Arial"/>
                <a:cs typeface="Arial"/>
              </a:rPr>
              <a:t>fazla  </a:t>
            </a:r>
            <a:r>
              <a:rPr sz="2400" spc="-85" dirty="0">
                <a:latin typeface="Arial"/>
                <a:cs typeface="Arial"/>
              </a:rPr>
              <a:t>Orta </a:t>
            </a:r>
            <a:r>
              <a:rPr sz="2400" spc="-285" dirty="0">
                <a:latin typeface="Arial"/>
                <a:cs typeface="Arial"/>
              </a:rPr>
              <a:t>Çağ </a:t>
            </a:r>
            <a:r>
              <a:rPr sz="2400" spc="-135" dirty="0">
                <a:latin typeface="Arial"/>
                <a:cs typeface="Arial"/>
              </a:rPr>
              <a:t>Skolastik </a:t>
            </a:r>
            <a:r>
              <a:rPr sz="2400" spc="-120" dirty="0">
                <a:latin typeface="Arial"/>
                <a:cs typeface="Arial"/>
              </a:rPr>
              <a:t>Felsefesi'nde  </a:t>
            </a:r>
            <a:r>
              <a:rPr sz="2400" spc="-85" dirty="0">
                <a:latin typeface="Arial"/>
                <a:cs typeface="Arial"/>
              </a:rPr>
              <a:t>görülür.</a:t>
            </a:r>
            <a:endParaRPr sz="2400">
              <a:latin typeface="Arial"/>
              <a:cs typeface="Arial"/>
            </a:endParaRPr>
          </a:p>
          <a:p>
            <a:pPr marL="355600" marR="36195" indent="-342900">
              <a:lnSpc>
                <a:spcPts val="274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85" dirty="0">
                <a:latin typeface="Arial"/>
                <a:cs typeface="Arial"/>
              </a:rPr>
              <a:t>Bu </a:t>
            </a:r>
            <a:r>
              <a:rPr sz="2400" spc="-100" dirty="0">
                <a:latin typeface="Arial"/>
                <a:cs typeface="Arial"/>
              </a:rPr>
              <a:t>dönemde felsefe </a:t>
            </a:r>
            <a:r>
              <a:rPr sz="2400" spc="-45" dirty="0">
                <a:latin typeface="Arial"/>
                <a:cs typeface="Arial"/>
              </a:rPr>
              <a:t>dinin  </a:t>
            </a:r>
            <a:r>
              <a:rPr sz="2400" spc="-60" dirty="0">
                <a:latin typeface="Arial"/>
                <a:cs typeface="Arial"/>
              </a:rPr>
              <a:t>temellendirilmesinde </a:t>
            </a:r>
            <a:r>
              <a:rPr sz="2400" spc="-10" dirty="0">
                <a:latin typeface="Arial"/>
                <a:cs typeface="Arial"/>
              </a:rPr>
              <a:t>bir </a:t>
            </a:r>
            <a:r>
              <a:rPr sz="2400" spc="-145" dirty="0">
                <a:latin typeface="Arial"/>
                <a:cs typeface="Arial"/>
              </a:rPr>
              <a:t>araç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gibi  </a:t>
            </a:r>
            <a:r>
              <a:rPr sz="2400" spc="-90" dirty="0">
                <a:latin typeface="Arial"/>
                <a:cs typeface="Arial"/>
              </a:rPr>
              <a:t>kullanılmıştır.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88408" y="1484374"/>
            <a:ext cx="4355592" cy="5373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557655"/>
          </a:xfrm>
          <a:custGeom>
            <a:avLst/>
            <a:gdLst/>
            <a:ahLst/>
            <a:cxnLst/>
            <a:rect l="l" t="t" r="r" b="b"/>
            <a:pathLst>
              <a:path w="9144000" h="1557655">
                <a:moveTo>
                  <a:pt x="9144000" y="0"/>
                </a:moveTo>
                <a:lnTo>
                  <a:pt x="0" y="0"/>
                </a:lnTo>
                <a:lnTo>
                  <a:pt x="0" y="1484376"/>
                </a:lnTo>
                <a:lnTo>
                  <a:pt x="0" y="1557528"/>
                </a:lnTo>
                <a:lnTo>
                  <a:pt x="9144000" y="1557528"/>
                </a:lnTo>
                <a:lnTo>
                  <a:pt x="9144000" y="1484376"/>
                </a:lnTo>
                <a:lnTo>
                  <a:pt x="91440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8330" marR="5080" indent="-1866264">
              <a:lnSpc>
                <a:spcPct val="100000"/>
              </a:lnSpc>
              <a:spcBef>
                <a:spcPts val="105"/>
              </a:spcBef>
            </a:pPr>
            <a:r>
              <a:rPr spc="-245" dirty="0"/>
              <a:t>DİN </a:t>
            </a:r>
            <a:r>
              <a:rPr spc="-580" dirty="0"/>
              <a:t>FELSEFESİNİN </a:t>
            </a:r>
            <a:r>
              <a:rPr spc="-525" dirty="0"/>
              <a:t>KONUSU </a:t>
            </a:r>
            <a:r>
              <a:rPr spc="-565" dirty="0"/>
              <a:t>VE  </a:t>
            </a:r>
            <a:r>
              <a:rPr spc="-580" dirty="0"/>
              <a:t>PROBLEMLERİ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84375"/>
            <a:ext cx="4572000" cy="5374005"/>
          </a:xfrm>
          <a:custGeom>
            <a:avLst/>
            <a:gdLst/>
            <a:ahLst/>
            <a:cxnLst/>
            <a:rect l="l" t="t" r="r" b="b"/>
            <a:pathLst>
              <a:path w="4572000" h="5374005">
                <a:moveTo>
                  <a:pt x="4572000" y="0"/>
                </a:moveTo>
                <a:lnTo>
                  <a:pt x="0" y="0"/>
                </a:lnTo>
                <a:lnTo>
                  <a:pt x="0" y="5373624"/>
                </a:lnTo>
                <a:lnTo>
                  <a:pt x="4572000" y="5373624"/>
                </a:lnTo>
                <a:lnTo>
                  <a:pt x="4572000" y="0"/>
                </a:lnTo>
                <a:close/>
              </a:path>
            </a:pathLst>
          </a:custGeom>
          <a:solidFill>
            <a:srgbClr val="FBD4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480184"/>
            <a:ext cx="4306570" cy="485457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55600" marR="259715" indent="-342900">
              <a:lnSpc>
                <a:spcPts val="2740"/>
              </a:lnSpc>
              <a:spcBef>
                <a:spcPts val="3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95" dirty="0">
                <a:latin typeface="Arial"/>
                <a:cs typeface="Arial"/>
              </a:rPr>
              <a:t>Filozoflar </a:t>
            </a:r>
            <a:r>
              <a:rPr sz="2400" spc="-80" dirty="0">
                <a:latin typeface="Arial"/>
                <a:cs typeface="Arial"/>
              </a:rPr>
              <a:t>genellikle </a:t>
            </a:r>
            <a:r>
              <a:rPr sz="2400" spc="-105" dirty="0">
                <a:latin typeface="Arial"/>
                <a:cs typeface="Arial"/>
              </a:rPr>
              <a:t>inanç  </a:t>
            </a:r>
            <a:r>
              <a:rPr sz="2400" spc="-114" dirty="0">
                <a:latin typeface="Arial"/>
                <a:cs typeface="Arial"/>
              </a:rPr>
              <a:t>konusundaki </a:t>
            </a:r>
            <a:r>
              <a:rPr sz="2400" spc="-70" dirty="0">
                <a:latin typeface="Arial"/>
                <a:cs typeface="Arial"/>
              </a:rPr>
              <a:t>görüşlerini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kendi  </a:t>
            </a:r>
            <a:r>
              <a:rPr sz="2400" spc="-70" dirty="0">
                <a:latin typeface="Arial"/>
                <a:cs typeface="Arial"/>
              </a:rPr>
              <a:t>felsefi </a:t>
            </a:r>
            <a:r>
              <a:rPr sz="2400" spc="-95" dirty="0">
                <a:latin typeface="Arial"/>
                <a:cs typeface="Arial"/>
              </a:rPr>
              <a:t>kuramlarına </a:t>
            </a:r>
            <a:r>
              <a:rPr sz="2400" spc="-120" dirty="0">
                <a:latin typeface="Arial"/>
                <a:cs typeface="Arial"/>
              </a:rPr>
              <a:t>uygun  </a:t>
            </a:r>
            <a:r>
              <a:rPr sz="2400" spc="-80" dirty="0">
                <a:latin typeface="Arial"/>
                <a:cs typeface="Arial"/>
              </a:rPr>
              <a:t>biçimde </a:t>
            </a:r>
            <a:r>
              <a:rPr sz="2400" spc="-50" dirty="0">
                <a:latin typeface="Arial"/>
                <a:cs typeface="Arial"/>
              </a:rPr>
              <a:t>formüle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etmişlerdir.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2810"/>
              </a:lnSpc>
              <a:spcBef>
                <a:spcPts val="3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Platon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170" dirty="0">
                <a:latin typeface="Arial"/>
                <a:cs typeface="Arial"/>
              </a:rPr>
              <a:t>Tanrı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ideaların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sz="2400" spc="-125" dirty="0">
                <a:latin typeface="Arial"/>
                <a:cs typeface="Arial"/>
              </a:rPr>
              <a:t>ideasıdır.</a:t>
            </a:r>
            <a:endParaRPr sz="2400">
              <a:latin typeface="Arial"/>
              <a:cs typeface="Arial"/>
            </a:endParaRPr>
          </a:p>
          <a:p>
            <a:pPr marL="355600" marR="553720" indent="-342900">
              <a:lnSpc>
                <a:spcPts val="2740"/>
              </a:lnSpc>
              <a:spcBef>
                <a:spcPts val="64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85" dirty="0">
                <a:latin typeface="Arial"/>
                <a:cs typeface="Arial"/>
              </a:rPr>
              <a:t>Plotinos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50" dirty="0">
                <a:latin typeface="Arial"/>
                <a:cs typeface="Arial"/>
              </a:rPr>
              <a:t>mutlak</a:t>
            </a:r>
            <a:r>
              <a:rPr sz="2400" spc="-35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varlığın  </a:t>
            </a:r>
            <a:r>
              <a:rPr sz="2400" spc="-120" dirty="0">
                <a:latin typeface="Arial"/>
                <a:cs typeface="Arial"/>
              </a:rPr>
              <a:t>insan </a:t>
            </a:r>
            <a:r>
              <a:rPr sz="2400" spc="-70" dirty="0">
                <a:latin typeface="Arial"/>
                <a:cs typeface="Arial"/>
              </a:rPr>
              <a:t>ruhundaki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yansıması.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281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0" dirty="0">
                <a:latin typeface="Arial"/>
                <a:cs typeface="Arial"/>
              </a:rPr>
              <a:t>Hegel </a:t>
            </a:r>
            <a:r>
              <a:rPr sz="2400" spc="-60" dirty="0">
                <a:latin typeface="Arial"/>
                <a:cs typeface="Arial"/>
              </a:rPr>
              <a:t>için </a:t>
            </a:r>
            <a:r>
              <a:rPr sz="2400" spc="-50" dirty="0">
                <a:latin typeface="Arial"/>
                <a:cs typeface="Arial"/>
              </a:rPr>
              <a:t>mutlak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varlığın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sz="2400" spc="-95" dirty="0">
                <a:latin typeface="Arial"/>
                <a:cs typeface="Arial"/>
              </a:rPr>
              <a:t>deneyimlenmesidir.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ts val="2740"/>
              </a:lnSpc>
              <a:spcBef>
                <a:spcPts val="64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35" dirty="0">
                <a:latin typeface="Arial"/>
                <a:cs typeface="Arial"/>
              </a:rPr>
              <a:t>Kant </a:t>
            </a:r>
            <a:r>
              <a:rPr sz="2400" spc="-105" dirty="0">
                <a:latin typeface="Arial"/>
                <a:cs typeface="Arial"/>
              </a:rPr>
              <a:t>içinse </a:t>
            </a:r>
            <a:r>
              <a:rPr sz="2400" spc="-100" dirty="0">
                <a:latin typeface="Arial"/>
                <a:cs typeface="Arial"/>
              </a:rPr>
              <a:t>inancın </a:t>
            </a:r>
            <a:r>
              <a:rPr sz="2400" spc="-50" dirty="0">
                <a:latin typeface="Arial"/>
                <a:cs typeface="Arial"/>
              </a:rPr>
              <a:t>tek </a:t>
            </a:r>
            <a:r>
              <a:rPr sz="2400" spc="-160" dirty="0">
                <a:latin typeface="Arial"/>
                <a:cs typeface="Arial"/>
              </a:rPr>
              <a:t>çıkış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yolu  </a:t>
            </a:r>
            <a:r>
              <a:rPr sz="2400" spc="-80" dirty="0">
                <a:latin typeface="Arial"/>
                <a:cs typeface="Arial"/>
              </a:rPr>
              <a:t>onu </a:t>
            </a:r>
            <a:r>
              <a:rPr sz="2400" spc="-95" dirty="0">
                <a:latin typeface="Arial"/>
                <a:cs typeface="Arial"/>
              </a:rPr>
              <a:t>aklın </a:t>
            </a:r>
            <a:r>
              <a:rPr sz="2400" spc="-85" dirty="0">
                <a:latin typeface="Arial"/>
                <a:cs typeface="Arial"/>
              </a:rPr>
              <a:t>değil </a:t>
            </a:r>
            <a:r>
              <a:rPr sz="2400" spc="-105" dirty="0">
                <a:latin typeface="Arial"/>
                <a:cs typeface="Arial"/>
              </a:rPr>
              <a:t>vicdanın </a:t>
            </a:r>
            <a:r>
              <a:rPr sz="2400" spc="-15" dirty="0">
                <a:latin typeface="Arial"/>
                <a:cs typeface="Arial"/>
              </a:rPr>
              <a:t>bir  </a:t>
            </a:r>
            <a:r>
              <a:rPr sz="2400" spc="-110" dirty="0">
                <a:latin typeface="Arial"/>
                <a:cs typeface="Arial"/>
              </a:rPr>
              <a:t>seçimi </a:t>
            </a:r>
            <a:r>
              <a:rPr sz="2400" spc="-80" dirty="0">
                <a:latin typeface="Arial"/>
                <a:cs typeface="Arial"/>
              </a:rPr>
              <a:t>hâline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getirmektir.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1484374"/>
            <a:ext cx="4571999" cy="53736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70000"/>
          </a:xfrm>
          <a:custGeom>
            <a:avLst/>
            <a:gdLst/>
            <a:ahLst/>
            <a:cxnLst/>
            <a:rect l="l" t="t" r="r" b="b"/>
            <a:pathLst>
              <a:path w="9144000" h="1270000">
                <a:moveTo>
                  <a:pt x="0" y="1269491"/>
                </a:moveTo>
                <a:lnTo>
                  <a:pt x="9144000" y="1269491"/>
                </a:lnTo>
                <a:lnTo>
                  <a:pt x="9144000" y="0"/>
                </a:lnTo>
                <a:lnTo>
                  <a:pt x="0" y="0"/>
                </a:lnTo>
                <a:lnTo>
                  <a:pt x="0" y="1269491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0077" y="324053"/>
            <a:ext cx="80029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95" dirty="0">
                <a:solidFill>
                  <a:srgbClr val="FFFFFF"/>
                </a:solidFill>
              </a:rPr>
              <a:t>Din </a:t>
            </a:r>
            <a:r>
              <a:rPr spc="-345" dirty="0">
                <a:solidFill>
                  <a:srgbClr val="FFFFFF"/>
                </a:solidFill>
              </a:rPr>
              <a:t>Felsefesinin </a:t>
            </a:r>
            <a:r>
              <a:rPr spc="-365" dirty="0">
                <a:solidFill>
                  <a:srgbClr val="FFFFFF"/>
                </a:solidFill>
              </a:rPr>
              <a:t>Temel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spc="-265" dirty="0">
                <a:solidFill>
                  <a:srgbClr val="FFFFFF"/>
                </a:solidFill>
              </a:rPr>
              <a:t>Problemleri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269491"/>
            <a:ext cx="9144000" cy="5588635"/>
          </a:xfrm>
          <a:custGeom>
            <a:avLst/>
            <a:gdLst/>
            <a:ahLst/>
            <a:cxnLst/>
            <a:rect l="l" t="t" r="r" b="b"/>
            <a:pathLst>
              <a:path w="9144000" h="5588634">
                <a:moveTo>
                  <a:pt x="9144000" y="0"/>
                </a:moveTo>
                <a:lnTo>
                  <a:pt x="0" y="0"/>
                </a:lnTo>
                <a:lnTo>
                  <a:pt x="0" y="5588508"/>
                </a:lnTo>
                <a:lnTo>
                  <a:pt x="9144000" y="55885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239773"/>
            <a:ext cx="8937625" cy="5375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08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25" dirty="0">
                <a:latin typeface="Arial"/>
                <a:cs typeface="Arial"/>
              </a:rPr>
              <a:t>Din </a:t>
            </a:r>
            <a:r>
              <a:rPr sz="2700" spc="-120" dirty="0">
                <a:latin typeface="Arial"/>
                <a:cs typeface="Arial"/>
              </a:rPr>
              <a:t>felsefesi </a:t>
            </a:r>
            <a:r>
              <a:rPr sz="2700" spc="-130" dirty="0">
                <a:latin typeface="Arial"/>
                <a:cs typeface="Arial"/>
              </a:rPr>
              <a:t>genel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50" dirty="0">
                <a:latin typeface="Arial"/>
                <a:cs typeface="Arial"/>
              </a:rPr>
              <a:t>dinin </a:t>
            </a:r>
            <a:r>
              <a:rPr sz="2700" spc="-55" dirty="0">
                <a:latin typeface="Arial"/>
                <a:cs typeface="Arial"/>
              </a:rPr>
              <a:t>temel </a:t>
            </a:r>
            <a:r>
              <a:rPr sz="2700" spc="-114" dirty="0">
                <a:latin typeface="Arial"/>
                <a:cs typeface="Arial"/>
              </a:rPr>
              <a:t>kavramlarını,</a:t>
            </a:r>
            <a:r>
              <a:rPr sz="2700" spc="-45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bu</a:t>
            </a:r>
            <a:endParaRPr sz="2700">
              <a:latin typeface="Arial"/>
              <a:cs typeface="Arial"/>
            </a:endParaRPr>
          </a:p>
          <a:p>
            <a:pPr marL="355600" marR="167005">
              <a:lnSpc>
                <a:spcPts val="2920"/>
              </a:lnSpc>
              <a:spcBef>
                <a:spcPts val="200"/>
              </a:spcBef>
            </a:pPr>
            <a:r>
              <a:rPr sz="2700" spc="-114" dirty="0">
                <a:latin typeface="Arial"/>
                <a:cs typeface="Arial"/>
              </a:rPr>
              <a:t>kavramların </a:t>
            </a:r>
            <a:r>
              <a:rPr sz="2700" spc="-95" dirty="0">
                <a:latin typeface="Arial"/>
                <a:cs typeface="Arial"/>
              </a:rPr>
              <a:t>anlamlarını, </a:t>
            </a:r>
            <a:r>
              <a:rPr sz="2700" spc="-130" dirty="0">
                <a:latin typeface="Arial"/>
                <a:cs typeface="Arial"/>
              </a:rPr>
              <a:t>insan </a:t>
            </a:r>
            <a:r>
              <a:rPr sz="2700" spc="-114" dirty="0">
                <a:latin typeface="Arial"/>
                <a:cs typeface="Arial"/>
              </a:rPr>
              <a:t>hayatındaki </a:t>
            </a:r>
            <a:r>
              <a:rPr sz="2700" spc="-55" dirty="0">
                <a:latin typeface="Arial"/>
                <a:cs typeface="Arial"/>
              </a:rPr>
              <a:t>yerini </a:t>
            </a:r>
            <a:r>
              <a:rPr sz="2700" spc="-145" dirty="0">
                <a:latin typeface="Arial"/>
                <a:cs typeface="Arial"/>
              </a:rPr>
              <a:t>açıklama</a:t>
            </a:r>
            <a:r>
              <a:rPr sz="2700" spc="-440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ve  </a:t>
            </a:r>
            <a:r>
              <a:rPr sz="2700" spc="-135" dirty="0">
                <a:latin typeface="Arial"/>
                <a:cs typeface="Arial"/>
              </a:rPr>
              <a:t>sorgulama </a:t>
            </a:r>
            <a:r>
              <a:rPr sz="2700" spc="-155" dirty="0">
                <a:latin typeface="Arial"/>
                <a:cs typeface="Arial"/>
              </a:rPr>
              <a:t>amacını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140" dirty="0">
                <a:latin typeface="Arial"/>
                <a:cs typeface="Arial"/>
              </a:rPr>
              <a:t>taşır.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20" dirty="0">
                <a:latin typeface="Arial"/>
                <a:cs typeface="Arial"/>
              </a:rPr>
              <a:t>Din felsefesi </a:t>
            </a:r>
            <a:r>
              <a:rPr sz="2700" spc="-135" dirty="0">
                <a:latin typeface="Arial"/>
                <a:cs typeface="Arial"/>
              </a:rPr>
              <a:t>neye, </a:t>
            </a:r>
            <a:r>
              <a:rPr sz="2700" spc="-145" dirty="0">
                <a:latin typeface="Arial"/>
                <a:cs typeface="Arial"/>
              </a:rPr>
              <a:t>nasıl </a:t>
            </a:r>
            <a:r>
              <a:rPr sz="2700" spc="-120" dirty="0">
                <a:latin typeface="Arial"/>
                <a:cs typeface="Arial"/>
              </a:rPr>
              <a:t>inanılması </a:t>
            </a:r>
            <a:r>
              <a:rPr sz="2700" spc="-85" dirty="0">
                <a:latin typeface="Arial"/>
                <a:cs typeface="Arial"/>
              </a:rPr>
              <a:t>gerektiği</a:t>
            </a:r>
            <a:r>
              <a:rPr sz="2700" spc="-260" dirty="0">
                <a:latin typeface="Arial"/>
                <a:cs typeface="Arial"/>
              </a:rPr>
              <a:t> </a:t>
            </a:r>
            <a:r>
              <a:rPr sz="2700" spc="-140" dirty="0">
                <a:latin typeface="Arial"/>
                <a:cs typeface="Arial"/>
              </a:rPr>
              <a:t>konusunda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spc="-80" dirty="0">
                <a:latin typeface="Arial"/>
                <a:cs typeface="Arial"/>
              </a:rPr>
              <a:t>kurallar</a:t>
            </a:r>
            <a:r>
              <a:rPr sz="2700" spc="-160" dirty="0">
                <a:latin typeface="Arial"/>
                <a:cs typeface="Arial"/>
              </a:rPr>
              <a:t> koymaz.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90" dirty="0">
                <a:latin typeface="Arial"/>
                <a:cs typeface="Arial"/>
              </a:rPr>
              <a:t>Bütün </a:t>
            </a:r>
            <a:r>
              <a:rPr sz="2700" spc="-40" dirty="0">
                <a:latin typeface="Arial"/>
                <a:cs typeface="Arial"/>
              </a:rPr>
              <a:t>dinleri </a:t>
            </a:r>
            <a:r>
              <a:rPr sz="2700" spc="-150" dirty="0">
                <a:latin typeface="Arial"/>
                <a:cs typeface="Arial"/>
              </a:rPr>
              <a:t>aynı </a:t>
            </a:r>
            <a:r>
              <a:rPr sz="2700" spc="-125" dirty="0">
                <a:latin typeface="Arial"/>
                <a:cs typeface="Arial"/>
              </a:rPr>
              <a:t>düzlemde </a:t>
            </a:r>
            <a:r>
              <a:rPr sz="2700" spc="-135" dirty="0">
                <a:latin typeface="Arial"/>
                <a:cs typeface="Arial"/>
              </a:rPr>
              <a:t>rasyonel </a:t>
            </a:r>
            <a:r>
              <a:rPr sz="2700" spc="-90" dirty="0">
                <a:latin typeface="Arial"/>
                <a:cs typeface="Arial"/>
              </a:rPr>
              <a:t>biçimde</a:t>
            </a:r>
            <a:r>
              <a:rPr sz="2700" spc="-36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değerlendirir.</a:t>
            </a:r>
            <a:endParaRPr sz="2700">
              <a:latin typeface="Arial"/>
              <a:cs typeface="Arial"/>
            </a:endParaRPr>
          </a:p>
          <a:p>
            <a:pPr marL="355600" marR="668020" indent="-342900">
              <a:lnSpc>
                <a:spcPts val="2920"/>
              </a:lnSpc>
              <a:spcBef>
                <a:spcPts val="69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25" dirty="0">
                <a:latin typeface="Arial"/>
                <a:cs typeface="Arial"/>
              </a:rPr>
              <a:t>Din </a:t>
            </a:r>
            <a:r>
              <a:rPr sz="2700" spc="-120" dirty="0">
                <a:latin typeface="Arial"/>
                <a:cs typeface="Arial"/>
              </a:rPr>
              <a:t>felsefesi </a:t>
            </a:r>
            <a:r>
              <a:rPr sz="2700" spc="-130" dirty="0">
                <a:latin typeface="Arial"/>
                <a:cs typeface="Arial"/>
              </a:rPr>
              <a:t>genel </a:t>
            </a:r>
            <a:r>
              <a:rPr sz="2700" spc="-105" dirty="0">
                <a:latin typeface="Arial"/>
                <a:cs typeface="Arial"/>
              </a:rPr>
              <a:t>olarak </a:t>
            </a:r>
            <a:r>
              <a:rPr sz="2700" spc="-40" dirty="0">
                <a:latin typeface="Arial"/>
                <a:cs typeface="Arial"/>
              </a:rPr>
              <a:t>dini </a:t>
            </a:r>
            <a:r>
              <a:rPr sz="2700" spc="-120" dirty="0">
                <a:latin typeface="Arial"/>
                <a:cs typeface="Arial"/>
              </a:rPr>
              <a:t>sorgularken </a:t>
            </a:r>
            <a:r>
              <a:rPr sz="2700" spc="-185" dirty="0">
                <a:latin typeface="Arial"/>
                <a:cs typeface="Arial"/>
              </a:rPr>
              <a:t>bazı</a:t>
            </a:r>
            <a:r>
              <a:rPr sz="2700" spc="-350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kavramları  </a:t>
            </a:r>
            <a:r>
              <a:rPr sz="2700" spc="-215" dirty="0">
                <a:latin typeface="Arial"/>
                <a:cs typeface="Arial"/>
              </a:rPr>
              <a:t>sıkça </a:t>
            </a:r>
            <a:r>
              <a:rPr sz="2700" spc="-110" dirty="0">
                <a:latin typeface="Arial"/>
                <a:cs typeface="Arial"/>
              </a:rPr>
              <a:t>kullanmak </a:t>
            </a:r>
            <a:r>
              <a:rPr sz="2700" spc="-105" dirty="0">
                <a:latin typeface="Arial"/>
                <a:cs typeface="Arial"/>
              </a:rPr>
              <a:t>durumundadır.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00" dirty="0">
                <a:latin typeface="Arial"/>
                <a:cs typeface="Arial"/>
              </a:rPr>
              <a:t>Bunlar; </a:t>
            </a:r>
            <a:r>
              <a:rPr sz="2700" b="1" spc="-145" dirty="0">
                <a:latin typeface="Arial"/>
                <a:cs typeface="Arial"/>
              </a:rPr>
              <a:t>iman, </a:t>
            </a:r>
            <a:r>
              <a:rPr sz="2700" b="1" spc="-190" dirty="0">
                <a:latin typeface="Arial"/>
                <a:cs typeface="Arial"/>
              </a:rPr>
              <a:t>Tanrı, </a:t>
            </a:r>
            <a:r>
              <a:rPr sz="2700" b="1" spc="-210" dirty="0">
                <a:latin typeface="Arial"/>
                <a:cs typeface="Arial"/>
              </a:rPr>
              <a:t>peygamber, </a:t>
            </a:r>
            <a:r>
              <a:rPr sz="2700" b="1" spc="-200" dirty="0">
                <a:latin typeface="Arial"/>
                <a:cs typeface="Arial"/>
              </a:rPr>
              <a:t>vahiy, </a:t>
            </a:r>
            <a:r>
              <a:rPr sz="2700" b="1" spc="-150" dirty="0">
                <a:latin typeface="Arial"/>
                <a:cs typeface="Arial"/>
              </a:rPr>
              <a:t>yaratılış, </a:t>
            </a:r>
            <a:r>
              <a:rPr sz="2700" b="1" spc="-125" dirty="0">
                <a:latin typeface="Arial"/>
                <a:cs typeface="Arial"/>
              </a:rPr>
              <a:t>ibadet,</a:t>
            </a:r>
            <a:r>
              <a:rPr sz="2700" b="1" spc="85" dirty="0">
                <a:latin typeface="Arial"/>
                <a:cs typeface="Arial"/>
              </a:rPr>
              <a:t> </a:t>
            </a:r>
            <a:r>
              <a:rPr sz="2700" b="1" spc="-235" dirty="0">
                <a:latin typeface="Arial"/>
                <a:cs typeface="Arial"/>
              </a:rPr>
              <a:t>yüce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b="1" spc="-204" dirty="0">
                <a:latin typeface="Arial"/>
                <a:cs typeface="Arial"/>
              </a:rPr>
              <a:t>ve </a:t>
            </a:r>
            <a:r>
              <a:rPr sz="2700" b="1" spc="-185" dirty="0">
                <a:latin typeface="Arial"/>
                <a:cs typeface="Arial"/>
              </a:rPr>
              <a:t>kutsal</a:t>
            </a:r>
            <a:r>
              <a:rPr sz="2700" b="1" spc="-60" dirty="0">
                <a:latin typeface="Arial"/>
                <a:cs typeface="Arial"/>
              </a:rPr>
              <a:t> </a:t>
            </a:r>
            <a:r>
              <a:rPr sz="2700" spc="-125" dirty="0">
                <a:latin typeface="Arial"/>
                <a:cs typeface="Arial"/>
              </a:rPr>
              <a:t>kavramlarıdır.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210" dirty="0">
                <a:latin typeface="Arial"/>
                <a:cs typeface="Arial"/>
              </a:rPr>
              <a:t>Bu </a:t>
            </a:r>
            <a:r>
              <a:rPr sz="2700" spc="-114" dirty="0">
                <a:latin typeface="Arial"/>
                <a:cs typeface="Arial"/>
              </a:rPr>
              <a:t>kavramların </a:t>
            </a:r>
            <a:r>
              <a:rPr sz="2700" spc="-70" dirty="0">
                <a:latin typeface="Arial"/>
                <a:cs typeface="Arial"/>
              </a:rPr>
              <a:t>her </a:t>
            </a:r>
            <a:r>
              <a:rPr sz="2700" spc="-25" dirty="0">
                <a:latin typeface="Arial"/>
                <a:cs typeface="Arial"/>
              </a:rPr>
              <a:t>birinin </a:t>
            </a:r>
            <a:r>
              <a:rPr sz="2700" spc="-120" dirty="0">
                <a:latin typeface="Arial"/>
                <a:cs typeface="Arial"/>
              </a:rPr>
              <a:t>anlamı </a:t>
            </a:r>
            <a:r>
              <a:rPr sz="2700" spc="-55" dirty="0">
                <a:latin typeface="Arial"/>
                <a:cs typeface="Arial"/>
              </a:rPr>
              <a:t>din </a:t>
            </a:r>
            <a:r>
              <a:rPr sz="2700" spc="-120" dirty="0">
                <a:latin typeface="Arial"/>
                <a:cs typeface="Arial"/>
              </a:rPr>
              <a:t>felsefesi </a:t>
            </a:r>
            <a:r>
              <a:rPr sz="2700" spc="-65" dirty="0">
                <a:latin typeface="Arial"/>
                <a:cs typeface="Arial"/>
              </a:rPr>
              <a:t>için </a:t>
            </a:r>
            <a:r>
              <a:rPr sz="2700" spc="-10" dirty="0">
                <a:latin typeface="Arial"/>
                <a:cs typeface="Arial"/>
              </a:rPr>
              <a:t>bir</a:t>
            </a:r>
            <a:r>
              <a:rPr sz="2700" spc="-52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sorudur.</a:t>
            </a: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ts val="3080"/>
              </a:lnSpc>
              <a:spcBef>
                <a:spcPts val="3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10" dirty="0">
                <a:latin typeface="Arial"/>
                <a:cs typeface="Arial"/>
              </a:rPr>
              <a:t>Örneğin; </a:t>
            </a:r>
            <a:r>
              <a:rPr sz="2700" spc="-160" dirty="0">
                <a:latin typeface="Arial"/>
                <a:cs typeface="Arial"/>
              </a:rPr>
              <a:t>“Yüce </a:t>
            </a:r>
            <a:r>
              <a:rPr sz="2700" spc="-80" dirty="0">
                <a:latin typeface="Arial"/>
                <a:cs typeface="Arial"/>
              </a:rPr>
              <a:t>nedir?”, </a:t>
            </a:r>
            <a:r>
              <a:rPr sz="2700" spc="-40" dirty="0">
                <a:latin typeface="Arial"/>
                <a:cs typeface="Arial"/>
              </a:rPr>
              <a:t>“İbadet </a:t>
            </a:r>
            <a:r>
              <a:rPr sz="2700" spc="-80" dirty="0">
                <a:latin typeface="Arial"/>
                <a:cs typeface="Arial"/>
              </a:rPr>
              <a:t>nedir?”, </a:t>
            </a:r>
            <a:r>
              <a:rPr sz="2700" spc="-30" dirty="0">
                <a:latin typeface="Arial"/>
                <a:cs typeface="Arial"/>
              </a:rPr>
              <a:t>“İbadet</a:t>
            </a:r>
            <a:r>
              <a:rPr sz="2700" spc="-495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ve </a:t>
            </a:r>
            <a:r>
              <a:rPr sz="2700" spc="-90" dirty="0">
                <a:latin typeface="Arial"/>
                <a:cs typeface="Arial"/>
              </a:rPr>
              <a:t>iman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080"/>
              </a:lnSpc>
            </a:pPr>
            <a:r>
              <a:rPr sz="2700" spc="-155" dirty="0">
                <a:latin typeface="Arial"/>
                <a:cs typeface="Arial"/>
              </a:rPr>
              <a:t>arasında </a:t>
            </a:r>
            <a:r>
              <a:rPr sz="2700" spc="-145" dirty="0">
                <a:latin typeface="Arial"/>
                <a:cs typeface="Arial"/>
              </a:rPr>
              <a:t>nasıl </a:t>
            </a:r>
            <a:r>
              <a:rPr sz="2700" spc="-15" dirty="0">
                <a:latin typeface="Arial"/>
                <a:cs typeface="Arial"/>
              </a:rPr>
              <a:t>bir </a:t>
            </a:r>
            <a:r>
              <a:rPr sz="2700" spc="-60" dirty="0">
                <a:latin typeface="Arial"/>
                <a:cs typeface="Arial"/>
              </a:rPr>
              <a:t>ilişki </a:t>
            </a:r>
            <a:r>
              <a:rPr sz="2700" spc="-70" dirty="0">
                <a:latin typeface="Arial"/>
                <a:cs typeface="Arial"/>
              </a:rPr>
              <a:t>vardır?”</a:t>
            </a:r>
            <a:r>
              <a:rPr sz="2700" spc="-385" dirty="0">
                <a:latin typeface="Arial"/>
                <a:cs typeface="Arial"/>
              </a:rPr>
              <a:t> </a:t>
            </a:r>
            <a:r>
              <a:rPr sz="2700" spc="-70" dirty="0">
                <a:latin typeface="Arial"/>
                <a:cs typeface="Arial"/>
              </a:rPr>
              <a:t>gibi.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417320"/>
          </a:xfrm>
          <a:custGeom>
            <a:avLst/>
            <a:gdLst/>
            <a:ahLst/>
            <a:cxnLst/>
            <a:rect l="l" t="t" r="r" b="b"/>
            <a:pathLst>
              <a:path w="9144000" h="1417320">
                <a:moveTo>
                  <a:pt x="9144000" y="0"/>
                </a:moveTo>
                <a:lnTo>
                  <a:pt x="0" y="0"/>
                </a:lnTo>
                <a:lnTo>
                  <a:pt x="0" y="1417320"/>
                </a:lnTo>
                <a:lnTo>
                  <a:pt x="9144000" y="1417320"/>
                </a:lnTo>
                <a:lnTo>
                  <a:pt x="9144000" y="0"/>
                </a:lnTo>
                <a:close/>
              </a:path>
            </a:pathLst>
          </a:custGeom>
          <a:solidFill>
            <a:srgbClr val="3085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2082" y="324053"/>
            <a:ext cx="326262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15" dirty="0">
                <a:solidFill>
                  <a:srgbClr val="FFFFFF"/>
                </a:solidFill>
              </a:rPr>
              <a:t>İnanç ve</a:t>
            </a:r>
            <a:r>
              <a:rPr spc="-245" dirty="0">
                <a:solidFill>
                  <a:srgbClr val="FFFFFF"/>
                </a:solidFill>
              </a:rPr>
              <a:t> İman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12747"/>
            <a:ext cx="9144000" cy="5445760"/>
          </a:xfrm>
          <a:custGeom>
            <a:avLst/>
            <a:gdLst/>
            <a:ahLst/>
            <a:cxnLst/>
            <a:rect l="l" t="t" r="r" b="b"/>
            <a:pathLst>
              <a:path w="9144000" h="5445759">
                <a:moveTo>
                  <a:pt x="9144000" y="0"/>
                </a:moveTo>
                <a:lnTo>
                  <a:pt x="0" y="0"/>
                </a:lnTo>
                <a:lnTo>
                  <a:pt x="0" y="5445252"/>
                </a:lnTo>
                <a:lnTo>
                  <a:pt x="9144000" y="5445252"/>
                </a:lnTo>
                <a:lnTo>
                  <a:pt x="9144000" y="0"/>
                </a:lnTo>
                <a:close/>
              </a:path>
            </a:pathLst>
          </a:custGeom>
          <a:solidFill>
            <a:srgbClr val="B7DE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908175"/>
            <a:ext cx="8901430" cy="48552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33274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İnanç </a:t>
            </a:r>
            <a:r>
              <a:rPr sz="3200" spc="-135" dirty="0">
                <a:latin typeface="Arial"/>
                <a:cs typeface="Arial"/>
              </a:rPr>
              <a:t>dediğimizde </a:t>
            </a:r>
            <a:r>
              <a:rPr sz="3200" spc="-155" dirty="0">
                <a:latin typeface="Arial"/>
                <a:cs typeface="Arial"/>
              </a:rPr>
              <a:t>akla </a:t>
            </a:r>
            <a:r>
              <a:rPr sz="3200" spc="-130" dirty="0">
                <a:latin typeface="Arial"/>
                <a:cs typeface="Arial"/>
              </a:rPr>
              <a:t>imanda </a:t>
            </a:r>
            <a:r>
              <a:rPr sz="3200" spc="-110" dirty="0">
                <a:latin typeface="Arial"/>
                <a:cs typeface="Arial"/>
              </a:rPr>
              <a:t>olduğu </a:t>
            </a:r>
            <a:r>
              <a:rPr sz="3200" spc="-80" dirty="0">
                <a:latin typeface="Arial"/>
                <a:cs typeface="Arial"/>
              </a:rPr>
              <a:t>gibi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güven,  </a:t>
            </a:r>
            <a:r>
              <a:rPr sz="3200" spc="-125" dirty="0">
                <a:latin typeface="Arial"/>
                <a:cs typeface="Arial"/>
              </a:rPr>
              <a:t>inanma, </a:t>
            </a:r>
            <a:r>
              <a:rPr sz="3200" spc="-165" dirty="0">
                <a:latin typeface="Arial"/>
                <a:cs typeface="Arial"/>
              </a:rPr>
              <a:t>bağlanma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gelir.</a:t>
            </a:r>
            <a:endParaRPr sz="3200">
              <a:latin typeface="Arial"/>
              <a:cs typeface="Arial"/>
            </a:endParaRPr>
          </a:p>
          <a:p>
            <a:pPr marL="355600" marR="678815" indent="-342900">
              <a:lnSpc>
                <a:spcPts val="346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5" dirty="0">
                <a:latin typeface="Arial"/>
                <a:cs typeface="Arial"/>
              </a:rPr>
              <a:t>İnanç </a:t>
            </a:r>
            <a:r>
              <a:rPr sz="3200" spc="-180" dirty="0">
                <a:latin typeface="Arial"/>
                <a:cs typeface="Arial"/>
              </a:rPr>
              <a:t>aynı </a:t>
            </a:r>
            <a:r>
              <a:rPr sz="3200" spc="-204" dirty="0">
                <a:latin typeface="Arial"/>
                <a:cs typeface="Arial"/>
              </a:rPr>
              <a:t>zamanda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35" dirty="0">
                <a:latin typeface="Arial"/>
                <a:cs typeface="Arial"/>
              </a:rPr>
              <a:t>sistemdir. </a:t>
            </a:r>
            <a:r>
              <a:rPr sz="3200" spc="-120" dirty="0">
                <a:latin typeface="Arial"/>
                <a:cs typeface="Arial"/>
              </a:rPr>
              <a:t>İçinde </a:t>
            </a:r>
            <a:r>
              <a:rPr sz="3200" spc="-75" dirty="0">
                <a:latin typeface="Arial"/>
                <a:cs typeface="Arial"/>
              </a:rPr>
              <a:t>ibadet  </a:t>
            </a:r>
            <a:r>
              <a:rPr sz="3200" spc="-65" dirty="0">
                <a:latin typeface="Arial"/>
                <a:cs typeface="Arial"/>
              </a:rPr>
              <a:t>biçimleri, </a:t>
            </a:r>
            <a:r>
              <a:rPr sz="3200" spc="-130" dirty="0">
                <a:latin typeface="Arial"/>
                <a:cs typeface="Arial"/>
              </a:rPr>
              <a:t>dünyevi </a:t>
            </a:r>
            <a:r>
              <a:rPr sz="3200" spc="-95" dirty="0">
                <a:latin typeface="Arial"/>
                <a:cs typeface="Arial"/>
              </a:rPr>
              <a:t>kuralları </a:t>
            </a:r>
            <a:r>
              <a:rPr sz="3200" spc="-175" dirty="0">
                <a:latin typeface="Arial"/>
                <a:cs typeface="Arial"/>
              </a:rPr>
              <a:t>da </a:t>
            </a:r>
            <a:r>
              <a:rPr sz="3200" spc="-110" dirty="0">
                <a:latin typeface="Arial"/>
                <a:cs typeface="Arial"/>
              </a:rPr>
              <a:t>olan </a:t>
            </a:r>
            <a:r>
              <a:rPr sz="3200" spc="-15" dirty="0">
                <a:latin typeface="Arial"/>
                <a:cs typeface="Arial"/>
              </a:rPr>
              <a:t>bir</a:t>
            </a:r>
            <a:r>
              <a:rPr sz="3200" spc="-36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sistemdir.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55" dirty="0">
                <a:latin typeface="Arial"/>
                <a:cs typeface="Arial"/>
              </a:rPr>
              <a:t>İnanç </a:t>
            </a:r>
            <a:r>
              <a:rPr sz="3200" spc="-95" dirty="0">
                <a:latin typeface="Arial"/>
                <a:cs typeface="Arial"/>
              </a:rPr>
              <a:t>toplumsal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130" dirty="0">
                <a:latin typeface="Arial"/>
                <a:cs typeface="Arial"/>
              </a:rPr>
              <a:t>eylem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biçimidir.</a:t>
            </a:r>
            <a:endParaRPr sz="3200">
              <a:latin typeface="Arial"/>
              <a:cs typeface="Arial"/>
            </a:endParaRPr>
          </a:p>
          <a:p>
            <a:pPr marL="355600" marR="564515" indent="-342900" algn="just">
              <a:lnSpc>
                <a:spcPct val="9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80" dirty="0">
                <a:latin typeface="Arial"/>
                <a:cs typeface="Arial"/>
              </a:rPr>
              <a:t>İman </a:t>
            </a:r>
            <a:r>
              <a:rPr sz="3200" spc="-95" dirty="0">
                <a:latin typeface="Arial"/>
                <a:cs typeface="Arial"/>
              </a:rPr>
              <a:t>denildiğinde </a:t>
            </a:r>
            <a:r>
              <a:rPr sz="3200" spc="-175" dirty="0">
                <a:latin typeface="Arial"/>
                <a:cs typeface="Arial"/>
              </a:rPr>
              <a:t>daha </a:t>
            </a:r>
            <a:r>
              <a:rPr sz="3200" spc="-170" dirty="0">
                <a:latin typeface="Arial"/>
                <a:cs typeface="Arial"/>
              </a:rPr>
              <a:t>çok </a:t>
            </a:r>
            <a:r>
              <a:rPr sz="3200" spc="-110" dirty="0">
                <a:latin typeface="Arial"/>
                <a:cs typeface="Arial"/>
              </a:rPr>
              <a:t>bireyde </a:t>
            </a:r>
            <a:r>
              <a:rPr sz="3200" spc="-114" dirty="0">
                <a:latin typeface="Arial"/>
                <a:cs typeface="Arial"/>
              </a:rPr>
              <a:t>ortaya </a:t>
            </a:r>
            <a:r>
              <a:rPr sz="3200" spc="-195" dirty="0">
                <a:latin typeface="Arial"/>
                <a:cs typeface="Arial"/>
              </a:rPr>
              <a:t>çıkan  </a:t>
            </a:r>
            <a:r>
              <a:rPr sz="3200" spc="-70" dirty="0">
                <a:latin typeface="Arial"/>
                <a:cs typeface="Arial"/>
              </a:rPr>
              <a:t>derin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130" dirty="0">
                <a:latin typeface="Arial"/>
                <a:cs typeface="Arial"/>
              </a:rPr>
              <a:t>bağlılık, </a:t>
            </a:r>
            <a:r>
              <a:rPr sz="3200" spc="-145" dirty="0">
                <a:latin typeface="Arial"/>
                <a:cs typeface="Arial"/>
              </a:rPr>
              <a:t>kişisel </a:t>
            </a:r>
            <a:r>
              <a:rPr sz="3200" spc="-10" dirty="0">
                <a:latin typeface="Arial"/>
                <a:cs typeface="Arial"/>
              </a:rPr>
              <a:t>bir </a:t>
            </a:r>
            <a:r>
              <a:rPr sz="3200" spc="-130" dirty="0">
                <a:latin typeface="Arial"/>
                <a:cs typeface="Arial"/>
              </a:rPr>
              <a:t>inanma </a:t>
            </a:r>
            <a:r>
              <a:rPr sz="3200" spc="-175" dirty="0">
                <a:latin typeface="Arial"/>
                <a:cs typeface="Arial"/>
              </a:rPr>
              <a:t>duygusu</a:t>
            </a:r>
            <a:r>
              <a:rPr sz="3200" spc="-60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akla  </a:t>
            </a:r>
            <a:r>
              <a:rPr sz="3200" spc="-135" dirty="0">
                <a:latin typeface="Arial"/>
                <a:cs typeface="Arial"/>
              </a:rPr>
              <a:t>gelir.</a:t>
            </a:r>
            <a:endParaRPr sz="3200">
              <a:latin typeface="Arial"/>
              <a:cs typeface="Arial"/>
            </a:endParaRPr>
          </a:p>
          <a:p>
            <a:pPr marL="355600" marR="5080" indent="-342900" algn="just">
              <a:lnSpc>
                <a:spcPts val="3460"/>
              </a:lnSpc>
              <a:spcBef>
                <a:spcPts val="820"/>
              </a:spcBef>
              <a:buChar char="•"/>
              <a:tabLst>
                <a:tab pos="355600" algn="l"/>
              </a:tabLst>
            </a:pPr>
            <a:r>
              <a:rPr sz="3200" spc="-135" dirty="0">
                <a:latin typeface="Arial"/>
                <a:cs typeface="Arial"/>
              </a:rPr>
              <a:t>İman </a:t>
            </a:r>
            <a:r>
              <a:rPr sz="3200" spc="-175" dirty="0">
                <a:latin typeface="Arial"/>
                <a:cs typeface="Arial"/>
              </a:rPr>
              <a:t>daha </a:t>
            </a:r>
            <a:r>
              <a:rPr sz="3200" spc="-180" dirty="0">
                <a:latin typeface="Arial"/>
                <a:cs typeface="Arial"/>
              </a:rPr>
              <a:t>ziyade </a:t>
            </a:r>
            <a:r>
              <a:rPr sz="3200" spc="-100" dirty="0">
                <a:latin typeface="Arial"/>
                <a:cs typeface="Arial"/>
              </a:rPr>
              <a:t>kalpte </a:t>
            </a:r>
            <a:r>
              <a:rPr sz="3200" spc="-110" dirty="0">
                <a:latin typeface="Arial"/>
                <a:cs typeface="Arial"/>
              </a:rPr>
              <a:t>ortaya </a:t>
            </a:r>
            <a:r>
              <a:rPr sz="3200" spc="-195" dirty="0">
                <a:latin typeface="Arial"/>
                <a:cs typeface="Arial"/>
              </a:rPr>
              <a:t>çıkan </a:t>
            </a:r>
            <a:r>
              <a:rPr sz="3200" spc="-15" dirty="0">
                <a:latin typeface="Arial"/>
                <a:cs typeface="Arial"/>
              </a:rPr>
              <a:t>bir </a:t>
            </a:r>
            <a:r>
              <a:rPr sz="3200" spc="-85" dirty="0">
                <a:latin typeface="Arial"/>
                <a:cs typeface="Arial"/>
              </a:rPr>
              <a:t>emniyet</a:t>
            </a:r>
            <a:r>
              <a:rPr sz="3200" spc="-315" dirty="0">
                <a:latin typeface="Arial"/>
                <a:cs typeface="Arial"/>
              </a:rPr>
              <a:t> </a:t>
            </a:r>
            <a:r>
              <a:rPr sz="3200" spc="-195" dirty="0">
                <a:latin typeface="Arial"/>
                <a:cs typeface="Arial"/>
              </a:rPr>
              <a:t>ve  </a:t>
            </a:r>
            <a:r>
              <a:rPr sz="3200" spc="-145" dirty="0">
                <a:latin typeface="Arial"/>
                <a:cs typeface="Arial"/>
              </a:rPr>
              <a:t>güvendir.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8419" y="164711"/>
            <a:ext cx="8764858" cy="6648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54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12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46990" algn="ctr">
                        <a:lnSpc>
                          <a:spcPct val="100000"/>
                        </a:lnSpc>
                      </a:pP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(TANRICILIK)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PANTEİZM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(TÜM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TANRICILIK)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PANENTEİZM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(KAMUTANRICILIK)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470">
                <a:tc>
                  <a:txBody>
                    <a:bodyPr/>
                    <a:lstStyle/>
                    <a:p>
                      <a:pPr marL="88265" marR="1828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35" dirty="0">
                          <a:latin typeface="Arial"/>
                          <a:cs typeface="Arial"/>
                        </a:rPr>
                        <a:t>Teizm,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evrende var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her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şeyin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Tanrı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tarafından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yaratıldığını,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Tanrı'nın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mutlak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hakimi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olduğunu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kabul</a:t>
                      </a:r>
                      <a:r>
                        <a:rPr sz="1800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eder.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457200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anlayışa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göre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Tanrı,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evrende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mutlak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güç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sahibi,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üstün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aşkın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varlıktır.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341630">
                        <a:lnSpc>
                          <a:spcPct val="100000"/>
                        </a:lnSpc>
                      </a:pPr>
                      <a:r>
                        <a:rPr sz="1800" spc="-150" dirty="0">
                          <a:latin typeface="Arial"/>
                          <a:cs typeface="Arial"/>
                        </a:rPr>
                        <a:t>Teizm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içerisinde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monoteizm  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(tek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tanrıcılık)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politeizm 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(çok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tanrıcılık)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görülmüştür.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311150">
                        <a:lnSpc>
                          <a:spcPct val="100000"/>
                        </a:lnSpc>
                      </a:pPr>
                      <a:r>
                        <a:rPr sz="1800" spc="-114" dirty="0">
                          <a:latin typeface="Arial"/>
                          <a:cs typeface="Arial"/>
                        </a:rPr>
                        <a:t>Ksenophanes,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Sokrates,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Platon, 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Rene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Descartes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teist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filozoflardır.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ED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25" dirty="0">
                          <a:latin typeface="Arial"/>
                          <a:cs typeface="Arial"/>
                        </a:rPr>
                        <a:t>Tanrı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ile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bir,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aynı</a:t>
                      </a:r>
                      <a:r>
                        <a:rPr sz="18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spc="-180" dirty="0">
                          <a:latin typeface="Arial"/>
                          <a:cs typeface="Arial"/>
                        </a:rPr>
                        <a:t>özdeş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kılan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anlayıştır.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anlayışa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göre,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Tanrı’nın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 marR="243840">
                        <a:lnSpc>
                          <a:spcPct val="100000"/>
                        </a:lnSpc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evrenden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ayrı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bağımsız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varlığı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yoktur.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10489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Panteizm, Tanrı’nın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doğanın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kendisi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doğal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düzenin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parçası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olduğunu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savunur.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346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Panteizmin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Tanrı’sı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evrendir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ya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tüm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evrene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yayılmış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olan 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Tanrı’dır.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419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Plotinos,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Bruno, </a:t>
                      </a:r>
                      <a:r>
                        <a:rPr sz="1800" spc="-135" dirty="0">
                          <a:latin typeface="Arial"/>
                          <a:cs typeface="Arial"/>
                        </a:rPr>
                        <a:t>Spinoza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en 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önemli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temsilcileridir.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686435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Tanrı’yı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soyut,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mutlak</a:t>
                      </a:r>
                      <a:r>
                        <a:rPr sz="18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değişmez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gibi yönleriyle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evrenin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üstünde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(aşkın);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somut,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göreli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değişen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 marR="38798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latin typeface="Arial"/>
                          <a:cs typeface="Arial"/>
                        </a:rPr>
                        <a:t>yönleriyle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evrenin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içinde  (içkin)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gören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anlayıştır.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408940" algn="just">
                        <a:lnSpc>
                          <a:spcPct val="100000"/>
                        </a:lnSpc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Panenteizm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Tanrı 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ile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evreni  </a:t>
                      </a:r>
                      <a:r>
                        <a:rPr sz="1800" b="1" spc="-180" dirty="0">
                          <a:latin typeface="Arial"/>
                          <a:cs typeface="Arial"/>
                        </a:rPr>
                        <a:t>özdeş </a:t>
                      </a:r>
                      <a:r>
                        <a:rPr sz="1800" b="1" spc="-140" dirty="0">
                          <a:latin typeface="Arial"/>
                          <a:cs typeface="Arial"/>
                        </a:rPr>
                        <a:t>görmez;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var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olan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her 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şeyin Tanrı’da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anlam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800" b="1" spc="-140" dirty="0">
                          <a:latin typeface="Arial"/>
                          <a:cs typeface="Arial"/>
                        </a:rPr>
                        <a:t>bulduğunu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iddia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eder.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871855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İslam düşüncesindeki 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“vahdetivücud”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(varlığın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birliği)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görüşü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buna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örnek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verilebilir.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C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462" y="-6350"/>
          <a:ext cx="9020175" cy="6857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5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AGNOSTİSİZM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(BİLİNEMEZCİLİK)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2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(YARADANCILIK)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ATEİZM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(TANRITANIMAZLIK)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5471">
                <a:tc>
                  <a:txBody>
                    <a:bodyPr/>
                    <a:lstStyle/>
                    <a:p>
                      <a:pPr marL="91440" marR="447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90" dirty="0">
                          <a:latin typeface="Arial"/>
                          <a:cs typeface="Arial"/>
                        </a:rPr>
                        <a:t>Agnostisizm, Tanrı'nın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varlığının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yokluğunun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bilinemeyeceğini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savunan 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görüştür.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182245">
                        <a:lnSpc>
                          <a:spcPct val="100000"/>
                        </a:lnSpc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görüşü savunanlar  Tanrı'nın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varlığı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yokluğu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hakkında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kesin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hüküm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vermezler.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133985">
                        <a:lnSpc>
                          <a:spcPct val="100000"/>
                        </a:lnSpc>
                      </a:pPr>
                      <a:r>
                        <a:rPr sz="1800" spc="-19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azından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konuda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bilgi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sağlayabilecek kesin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kanıtların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olmadığını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düşünürler.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0" dirty="0">
                          <a:latin typeface="Arial"/>
                          <a:cs typeface="Arial"/>
                        </a:rPr>
                        <a:t>Protagoras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Huxley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görüşün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temsilcilerindendir.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991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5" dirty="0">
                          <a:latin typeface="Arial"/>
                          <a:cs typeface="Arial"/>
                        </a:rPr>
                        <a:t>Deizm,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evrenin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Tanrı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tarafından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yaratıldığını  kabul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eder fakat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Tanrı’nın 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dünyaya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hükmedebileceği 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inancında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değildir.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41605">
                        <a:lnSpc>
                          <a:spcPct val="100000"/>
                        </a:lnSpc>
                      </a:pPr>
                      <a:r>
                        <a:rPr sz="1800" spc="-125" dirty="0">
                          <a:latin typeface="Arial"/>
                          <a:cs typeface="Arial"/>
                        </a:rPr>
                        <a:t>Tanrı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evreni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yaratmış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sonra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geri çekilmiştir.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Evrene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10" dirty="0">
                          <a:latin typeface="Arial"/>
                          <a:cs typeface="Arial"/>
                        </a:rPr>
                        <a:t>değişmez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kurallar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koymuştur.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274955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Herhangi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kitap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elçi 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göndermemiştir.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Dolayısıyla 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deizme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tür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peygambersiz 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tanrıcılık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denilebilir.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210820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Temsilcileri, 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J. </a:t>
                      </a:r>
                      <a:r>
                        <a:rPr sz="1800" spc="-130" dirty="0">
                          <a:latin typeface="Arial"/>
                          <a:cs typeface="Arial"/>
                        </a:rPr>
                        <a:t>Locke, 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J. J.  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Rousseau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Voltaire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gibi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filozoflardır.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Deizm,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18.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yüzyıl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Aydınlanma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Dönemi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felsefesinin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anlayışıdır.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Ateizm,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teizm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karşıtı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demektir.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Ateizm,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evrende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üstün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güç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 marR="777875">
                        <a:lnSpc>
                          <a:spcPct val="100000"/>
                        </a:lnSpc>
                      </a:pPr>
                      <a:r>
                        <a:rPr sz="1800" spc="-75" dirty="0">
                          <a:latin typeface="Arial"/>
                          <a:cs typeface="Arial"/>
                        </a:rPr>
                        <a:t>olduğuna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dair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inançları 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reddetmiştir.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327025">
                        <a:lnSpc>
                          <a:spcPct val="100000"/>
                        </a:lnSpc>
                      </a:pPr>
                      <a:r>
                        <a:rPr sz="1800" spc="-155" dirty="0">
                          <a:latin typeface="Arial"/>
                          <a:cs typeface="Arial"/>
                        </a:rPr>
                        <a:t>Sadece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üstün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gücü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değil 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bütün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metafizik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varlıkları</a:t>
                      </a:r>
                      <a:r>
                        <a:rPr sz="18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da 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reddeder.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40" dirty="0">
                          <a:latin typeface="Arial"/>
                          <a:cs typeface="Arial"/>
                        </a:rPr>
                        <a:t>Bu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yönüyle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ateizm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 materyalist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felsefi 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dizgeye</a:t>
                      </a:r>
                      <a:r>
                        <a:rPr sz="18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dayanır.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075" marR="182245">
                        <a:lnSpc>
                          <a:spcPct val="100000"/>
                        </a:lnSpc>
                      </a:pPr>
                      <a:r>
                        <a:rPr sz="1800" spc="-245" dirty="0">
                          <a:latin typeface="Arial"/>
                          <a:cs typeface="Arial"/>
                        </a:rPr>
                        <a:t>F.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Nietzsche,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Karl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Marks, 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Feurbach, 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J. 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Paul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Sartre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ateist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filozoflardır.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866" y="255260"/>
            <a:ext cx="8957133" cy="6568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0"/>
          <a:ext cx="9137650" cy="6854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3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026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5"/>
                        </a:spcBef>
                      </a:pPr>
                      <a:r>
                        <a:rPr sz="3200" b="1" spc="-4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TEOLOJİ </a:t>
                      </a:r>
                      <a:r>
                        <a:rPr sz="3200" b="1" spc="-40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 </a:t>
                      </a:r>
                      <a:r>
                        <a:rPr sz="3200" b="1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DİN</a:t>
                      </a:r>
                      <a:r>
                        <a:rPr sz="3200" b="1" spc="-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200" b="1" spc="-5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FELSEFESİ</a:t>
                      </a:r>
                      <a:endParaRPr sz="3200">
                        <a:latin typeface="Arial"/>
                        <a:cs typeface="Arial"/>
                      </a:endParaRPr>
                    </a:p>
                  </a:txBody>
                  <a:tcPr marL="0" marR="0" marT="29146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36C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4558">
                <a:tc>
                  <a:txBody>
                    <a:bodyPr/>
                    <a:lstStyle/>
                    <a:p>
                      <a:pPr marL="88265" marR="2933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Teoloji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(tanrıbilim 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veya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ilahiyat)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ile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felsefesi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amacı,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yöntemi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ulaştığı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sonuçlar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bakımından 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farklı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alanlardır.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Öncelikle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her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dinin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belirli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teolojisi</a:t>
                      </a:r>
                      <a:r>
                        <a:rPr sz="1800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vardır.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160" dirty="0">
                          <a:latin typeface="Arial"/>
                          <a:cs typeface="Arial"/>
                        </a:rPr>
                        <a:t>Yani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teoloji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belirli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merkezlidir.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Örneğin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İslam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teolojisi,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Hristiyan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teolojisi</a:t>
                      </a:r>
                      <a:r>
                        <a:rPr sz="1800" spc="-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gibi.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176530">
                        <a:lnSpc>
                          <a:spcPct val="100000"/>
                        </a:lnSpc>
                      </a:pPr>
                      <a:r>
                        <a:rPr sz="1800" spc="-165" dirty="0">
                          <a:latin typeface="Arial"/>
                          <a:cs typeface="Arial"/>
                        </a:rPr>
                        <a:t>Oysa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felsefesi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belirli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merkezli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değildir,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bütün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dinlere eşit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mesafede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durur.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İkinci</a:t>
                      </a:r>
                      <a:r>
                        <a:rPr sz="18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teolojinin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temel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belirli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dinin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anlaşılmasını</a:t>
                      </a:r>
                      <a:r>
                        <a:rPr sz="1800" spc="-3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sağlamaktır.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122555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felsefesinin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amacı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inanç,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Tanrı,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vahiy,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hayatın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anlamı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gibi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konuları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akıl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temelinde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ele almaktır. 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Üçüncü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teolojide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dogmatik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bir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yapı </a:t>
                      </a:r>
                      <a:r>
                        <a:rPr sz="1800" spc="-155" dirty="0">
                          <a:latin typeface="Arial"/>
                          <a:cs typeface="Arial"/>
                        </a:rPr>
                        <a:t>söz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konusu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iken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din 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felsefesi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eleştiriye</a:t>
                      </a:r>
                      <a:r>
                        <a:rPr sz="18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açıktır.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 marR="624840">
                        <a:lnSpc>
                          <a:spcPct val="100000"/>
                        </a:lnSpc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Teologlar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kutsal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kitaplarının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verilerini,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temel bilgi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sayarlar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bunların doğru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anlaşılması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için 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çalışırlar.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Arial"/>
                          <a:cs typeface="Arial"/>
                        </a:rPr>
                        <a:t>Örneğin 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İslam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teologları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ele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aldıkları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konuları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tartışırken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temel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veri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olarak </a:t>
                      </a:r>
                      <a:r>
                        <a:rPr sz="1800" b="1" spc="-145" dirty="0">
                          <a:latin typeface="Arial"/>
                          <a:cs typeface="Arial"/>
                        </a:rPr>
                        <a:t>Kur’an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sünneti </a:t>
                      </a:r>
                      <a:r>
                        <a:rPr sz="1800" spc="-160" dirty="0">
                          <a:latin typeface="Arial"/>
                          <a:cs typeface="Arial"/>
                        </a:rPr>
                        <a:t>esas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alırlar.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sz="1800" spc="-85" dirty="0">
                          <a:latin typeface="Arial"/>
                          <a:cs typeface="Arial"/>
                        </a:rPr>
                        <a:t>Filozof 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ise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dini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dinle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ilgili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soruları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salt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akla </a:t>
                      </a:r>
                      <a:r>
                        <a:rPr sz="1800" spc="-95" dirty="0">
                          <a:latin typeface="Arial"/>
                          <a:cs typeface="Arial"/>
                        </a:rPr>
                        <a:t>dayalı 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anlamaya</a:t>
                      </a:r>
                      <a:r>
                        <a:rPr sz="18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14" dirty="0">
                          <a:latin typeface="Arial"/>
                          <a:cs typeface="Arial"/>
                        </a:rPr>
                        <a:t>çalışır.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06562" y="479742"/>
            <a:ext cx="6544945" cy="3185795"/>
            <a:chOff x="1706562" y="479742"/>
            <a:chExt cx="6544945" cy="3185795"/>
          </a:xfrm>
        </p:grpSpPr>
        <p:sp>
          <p:nvSpPr>
            <p:cNvPr id="3" name="object 3"/>
            <p:cNvSpPr/>
            <p:nvPr/>
          </p:nvSpPr>
          <p:spPr>
            <a:xfrm>
              <a:off x="1719579" y="492760"/>
              <a:ext cx="6518909" cy="3159760"/>
            </a:xfrm>
            <a:custGeom>
              <a:avLst/>
              <a:gdLst/>
              <a:ahLst/>
              <a:cxnLst/>
              <a:rect l="l" t="t" r="r" b="b"/>
              <a:pathLst>
                <a:path w="6518909" h="3159760">
                  <a:moveTo>
                    <a:pt x="6019800" y="0"/>
                  </a:moveTo>
                  <a:lnTo>
                    <a:pt x="499109" y="0"/>
                  </a:lnTo>
                  <a:lnTo>
                    <a:pt x="472439" y="2539"/>
                  </a:lnTo>
                  <a:lnTo>
                    <a:pt x="417830" y="11429"/>
                  </a:lnTo>
                  <a:lnTo>
                    <a:pt x="364489" y="25400"/>
                  </a:lnTo>
                  <a:lnTo>
                    <a:pt x="312419" y="44450"/>
                  </a:lnTo>
                  <a:lnTo>
                    <a:pt x="264159" y="69850"/>
                  </a:lnTo>
                  <a:lnTo>
                    <a:pt x="217169" y="100329"/>
                  </a:lnTo>
                  <a:lnTo>
                    <a:pt x="175259" y="134619"/>
                  </a:lnTo>
                  <a:lnTo>
                    <a:pt x="135889" y="173989"/>
                  </a:lnTo>
                  <a:lnTo>
                    <a:pt x="100330" y="217169"/>
                  </a:lnTo>
                  <a:lnTo>
                    <a:pt x="71119" y="262889"/>
                  </a:lnTo>
                  <a:lnTo>
                    <a:pt x="45719" y="312419"/>
                  </a:lnTo>
                  <a:lnTo>
                    <a:pt x="26669" y="363219"/>
                  </a:lnTo>
                  <a:lnTo>
                    <a:pt x="11430" y="416560"/>
                  </a:lnTo>
                  <a:lnTo>
                    <a:pt x="3809" y="471169"/>
                  </a:lnTo>
                  <a:lnTo>
                    <a:pt x="0" y="525779"/>
                  </a:lnTo>
                  <a:lnTo>
                    <a:pt x="0" y="2633979"/>
                  </a:lnTo>
                  <a:lnTo>
                    <a:pt x="6350" y="2716529"/>
                  </a:lnTo>
                  <a:lnTo>
                    <a:pt x="26669" y="2796540"/>
                  </a:lnTo>
                  <a:lnTo>
                    <a:pt x="45719" y="2847340"/>
                  </a:lnTo>
                  <a:lnTo>
                    <a:pt x="85089" y="2921000"/>
                  </a:lnTo>
                  <a:lnTo>
                    <a:pt x="118109" y="2965450"/>
                  </a:lnTo>
                  <a:lnTo>
                    <a:pt x="154939" y="3006090"/>
                  </a:lnTo>
                  <a:lnTo>
                    <a:pt x="195580" y="3042919"/>
                  </a:lnTo>
                  <a:lnTo>
                    <a:pt x="240030" y="3074669"/>
                  </a:lnTo>
                  <a:lnTo>
                    <a:pt x="312419" y="3115310"/>
                  </a:lnTo>
                  <a:lnTo>
                    <a:pt x="364489" y="3134360"/>
                  </a:lnTo>
                  <a:lnTo>
                    <a:pt x="417830" y="3148329"/>
                  </a:lnTo>
                  <a:lnTo>
                    <a:pt x="472439" y="3157220"/>
                  </a:lnTo>
                  <a:lnTo>
                    <a:pt x="499109" y="3159760"/>
                  </a:lnTo>
                  <a:lnTo>
                    <a:pt x="5991860" y="3159760"/>
                  </a:lnTo>
                  <a:lnTo>
                    <a:pt x="6047740" y="3157220"/>
                  </a:lnTo>
                  <a:lnTo>
                    <a:pt x="6102350" y="3148329"/>
                  </a:lnTo>
                  <a:lnTo>
                    <a:pt x="6155690" y="3134360"/>
                  </a:lnTo>
                  <a:lnTo>
                    <a:pt x="6231890" y="3102610"/>
                  </a:lnTo>
                  <a:lnTo>
                    <a:pt x="6278880" y="3074669"/>
                  </a:lnTo>
                  <a:lnTo>
                    <a:pt x="6323330" y="3042919"/>
                  </a:lnTo>
                  <a:lnTo>
                    <a:pt x="6363970" y="3004819"/>
                  </a:lnTo>
                  <a:lnTo>
                    <a:pt x="6384290" y="2985769"/>
                  </a:lnTo>
                  <a:lnTo>
                    <a:pt x="6418580" y="2942590"/>
                  </a:lnTo>
                  <a:lnTo>
                    <a:pt x="6449060" y="2896869"/>
                  </a:lnTo>
                  <a:lnTo>
                    <a:pt x="6484620" y="2821940"/>
                  </a:lnTo>
                  <a:lnTo>
                    <a:pt x="6501130" y="2769869"/>
                  </a:lnTo>
                  <a:lnTo>
                    <a:pt x="6512560" y="2715260"/>
                  </a:lnTo>
                  <a:lnTo>
                    <a:pt x="6518910" y="2660650"/>
                  </a:lnTo>
                  <a:lnTo>
                    <a:pt x="6518910" y="525779"/>
                  </a:lnTo>
                  <a:lnTo>
                    <a:pt x="6517640" y="499110"/>
                  </a:lnTo>
                  <a:lnTo>
                    <a:pt x="6516370" y="471169"/>
                  </a:lnTo>
                  <a:lnTo>
                    <a:pt x="6507480" y="416560"/>
                  </a:lnTo>
                  <a:lnTo>
                    <a:pt x="6492240" y="363219"/>
                  </a:lnTo>
                  <a:lnTo>
                    <a:pt x="6473190" y="312419"/>
                  </a:lnTo>
                  <a:lnTo>
                    <a:pt x="6447790" y="262889"/>
                  </a:lnTo>
                  <a:lnTo>
                    <a:pt x="6418580" y="217169"/>
                  </a:lnTo>
                  <a:lnTo>
                    <a:pt x="6383020" y="173989"/>
                  </a:lnTo>
                  <a:lnTo>
                    <a:pt x="6344920" y="134619"/>
                  </a:lnTo>
                  <a:lnTo>
                    <a:pt x="6301740" y="100329"/>
                  </a:lnTo>
                  <a:lnTo>
                    <a:pt x="6256020" y="69850"/>
                  </a:lnTo>
                  <a:lnTo>
                    <a:pt x="6230620" y="57150"/>
                  </a:lnTo>
                  <a:lnTo>
                    <a:pt x="6206490" y="44450"/>
                  </a:lnTo>
                  <a:lnTo>
                    <a:pt x="6154420" y="25400"/>
                  </a:lnTo>
                  <a:lnTo>
                    <a:pt x="6101080" y="11429"/>
                  </a:lnTo>
                  <a:lnTo>
                    <a:pt x="6046470" y="2539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1341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19579" y="492760"/>
              <a:ext cx="6518909" cy="3159760"/>
            </a:xfrm>
            <a:custGeom>
              <a:avLst/>
              <a:gdLst/>
              <a:ahLst/>
              <a:cxnLst/>
              <a:rect l="l" t="t" r="r" b="b"/>
              <a:pathLst>
                <a:path w="6518909" h="3159760">
                  <a:moveTo>
                    <a:pt x="0" y="525779"/>
                  </a:moveTo>
                  <a:lnTo>
                    <a:pt x="1269" y="499110"/>
                  </a:lnTo>
                  <a:lnTo>
                    <a:pt x="3809" y="471169"/>
                  </a:lnTo>
                  <a:lnTo>
                    <a:pt x="6350" y="444500"/>
                  </a:lnTo>
                  <a:lnTo>
                    <a:pt x="11430" y="416560"/>
                  </a:lnTo>
                  <a:lnTo>
                    <a:pt x="19050" y="389889"/>
                  </a:lnTo>
                  <a:lnTo>
                    <a:pt x="26669" y="363219"/>
                  </a:lnTo>
                  <a:lnTo>
                    <a:pt x="45719" y="312419"/>
                  </a:lnTo>
                  <a:lnTo>
                    <a:pt x="71119" y="262889"/>
                  </a:lnTo>
                  <a:lnTo>
                    <a:pt x="100330" y="217169"/>
                  </a:lnTo>
                  <a:lnTo>
                    <a:pt x="135889" y="173989"/>
                  </a:lnTo>
                  <a:lnTo>
                    <a:pt x="175259" y="134619"/>
                  </a:lnTo>
                  <a:lnTo>
                    <a:pt x="217169" y="100329"/>
                  </a:lnTo>
                  <a:lnTo>
                    <a:pt x="264159" y="69850"/>
                  </a:lnTo>
                  <a:lnTo>
                    <a:pt x="288289" y="57150"/>
                  </a:lnTo>
                  <a:lnTo>
                    <a:pt x="312419" y="44450"/>
                  </a:lnTo>
                  <a:lnTo>
                    <a:pt x="364489" y="25400"/>
                  </a:lnTo>
                  <a:lnTo>
                    <a:pt x="417830" y="11429"/>
                  </a:lnTo>
                  <a:lnTo>
                    <a:pt x="472439" y="2539"/>
                  </a:lnTo>
                  <a:lnTo>
                    <a:pt x="499109" y="0"/>
                  </a:lnTo>
                  <a:lnTo>
                    <a:pt x="527050" y="0"/>
                  </a:lnTo>
                  <a:lnTo>
                    <a:pt x="5991860" y="0"/>
                  </a:lnTo>
                  <a:lnTo>
                    <a:pt x="6019800" y="0"/>
                  </a:lnTo>
                  <a:lnTo>
                    <a:pt x="6046470" y="2539"/>
                  </a:lnTo>
                  <a:lnTo>
                    <a:pt x="6101080" y="11429"/>
                  </a:lnTo>
                  <a:lnTo>
                    <a:pt x="6154420" y="25400"/>
                  </a:lnTo>
                  <a:lnTo>
                    <a:pt x="6206490" y="44450"/>
                  </a:lnTo>
                  <a:lnTo>
                    <a:pt x="6230620" y="57150"/>
                  </a:lnTo>
                  <a:lnTo>
                    <a:pt x="6256020" y="69850"/>
                  </a:lnTo>
                  <a:lnTo>
                    <a:pt x="6278880" y="85089"/>
                  </a:lnTo>
                  <a:lnTo>
                    <a:pt x="6301740" y="100329"/>
                  </a:lnTo>
                  <a:lnTo>
                    <a:pt x="6323330" y="116839"/>
                  </a:lnTo>
                  <a:lnTo>
                    <a:pt x="6363970" y="153669"/>
                  </a:lnTo>
                  <a:lnTo>
                    <a:pt x="6400800" y="194310"/>
                  </a:lnTo>
                  <a:lnTo>
                    <a:pt x="6433820" y="240029"/>
                  </a:lnTo>
                  <a:lnTo>
                    <a:pt x="6461760" y="287019"/>
                  </a:lnTo>
                  <a:lnTo>
                    <a:pt x="6483350" y="337819"/>
                  </a:lnTo>
                  <a:lnTo>
                    <a:pt x="6501130" y="389889"/>
                  </a:lnTo>
                  <a:lnTo>
                    <a:pt x="6512560" y="444500"/>
                  </a:lnTo>
                  <a:lnTo>
                    <a:pt x="6517640" y="499110"/>
                  </a:lnTo>
                  <a:lnTo>
                    <a:pt x="6518910" y="525779"/>
                  </a:lnTo>
                  <a:lnTo>
                    <a:pt x="6518910" y="2632710"/>
                  </a:lnTo>
                  <a:lnTo>
                    <a:pt x="6518910" y="2660650"/>
                  </a:lnTo>
                  <a:lnTo>
                    <a:pt x="6516370" y="2688590"/>
                  </a:lnTo>
                  <a:lnTo>
                    <a:pt x="6507480" y="2741929"/>
                  </a:lnTo>
                  <a:lnTo>
                    <a:pt x="6493510" y="2795269"/>
                  </a:lnTo>
                  <a:lnTo>
                    <a:pt x="6473190" y="2847340"/>
                  </a:lnTo>
                  <a:lnTo>
                    <a:pt x="6461760" y="2872740"/>
                  </a:lnTo>
                  <a:lnTo>
                    <a:pt x="6449060" y="2896869"/>
                  </a:lnTo>
                  <a:lnTo>
                    <a:pt x="6433820" y="2919729"/>
                  </a:lnTo>
                  <a:lnTo>
                    <a:pt x="6418580" y="2942590"/>
                  </a:lnTo>
                  <a:lnTo>
                    <a:pt x="6402070" y="2964179"/>
                  </a:lnTo>
                  <a:lnTo>
                    <a:pt x="6384290" y="2985769"/>
                  </a:lnTo>
                  <a:lnTo>
                    <a:pt x="6363970" y="3004819"/>
                  </a:lnTo>
                  <a:lnTo>
                    <a:pt x="6344920" y="3023869"/>
                  </a:lnTo>
                  <a:lnTo>
                    <a:pt x="6301740" y="3059429"/>
                  </a:lnTo>
                  <a:lnTo>
                    <a:pt x="6256020" y="3088640"/>
                  </a:lnTo>
                  <a:lnTo>
                    <a:pt x="6206490" y="3114040"/>
                  </a:lnTo>
                  <a:lnTo>
                    <a:pt x="6181090" y="3125470"/>
                  </a:lnTo>
                  <a:lnTo>
                    <a:pt x="6129020" y="3141979"/>
                  </a:lnTo>
                  <a:lnTo>
                    <a:pt x="6074410" y="3153410"/>
                  </a:lnTo>
                  <a:lnTo>
                    <a:pt x="6019800" y="3158490"/>
                  </a:lnTo>
                  <a:lnTo>
                    <a:pt x="5991860" y="3159760"/>
                  </a:lnTo>
                  <a:lnTo>
                    <a:pt x="527050" y="3159760"/>
                  </a:lnTo>
                  <a:lnTo>
                    <a:pt x="499109" y="3159760"/>
                  </a:lnTo>
                  <a:lnTo>
                    <a:pt x="472439" y="3157220"/>
                  </a:lnTo>
                  <a:lnTo>
                    <a:pt x="417830" y="3148329"/>
                  </a:lnTo>
                  <a:lnTo>
                    <a:pt x="364489" y="3134360"/>
                  </a:lnTo>
                  <a:lnTo>
                    <a:pt x="312419" y="3115310"/>
                  </a:lnTo>
                  <a:lnTo>
                    <a:pt x="264159" y="3089910"/>
                  </a:lnTo>
                  <a:lnTo>
                    <a:pt x="217169" y="3059429"/>
                  </a:lnTo>
                  <a:lnTo>
                    <a:pt x="175259" y="3025140"/>
                  </a:lnTo>
                  <a:lnTo>
                    <a:pt x="135889" y="2985769"/>
                  </a:lnTo>
                  <a:lnTo>
                    <a:pt x="100330" y="2942590"/>
                  </a:lnTo>
                  <a:lnTo>
                    <a:pt x="71119" y="2896869"/>
                  </a:lnTo>
                  <a:lnTo>
                    <a:pt x="57150" y="2872740"/>
                  </a:lnTo>
                  <a:lnTo>
                    <a:pt x="45719" y="2847340"/>
                  </a:lnTo>
                  <a:lnTo>
                    <a:pt x="35559" y="2821940"/>
                  </a:lnTo>
                  <a:lnTo>
                    <a:pt x="26669" y="2796540"/>
                  </a:lnTo>
                  <a:lnTo>
                    <a:pt x="19050" y="2769869"/>
                  </a:lnTo>
                  <a:lnTo>
                    <a:pt x="11430" y="2743200"/>
                  </a:lnTo>
                  <a:lnTo>
                    <a:pt x="6350" y="2716529"/>
                  </a:lnTo>
                  <a:lnTo>
                    <a:pt x="3809" y="2688590"/>
                  </a:lnTo>
                  <a:lnTo>
                    <a:pt x="1269" y="2660650"/>
                  </a:lnTo>
                  <a:lnTo>
                    <a:pt x="0" y="2633979"/>
                  </a:lnTo>
                  <a:lnTo>
                    <a:pt x="0" y="525779"/>
                  </a:lnTo>
                  <a:close/>
                </a:path>
                <a:path w="6518909" h="3159760">
                  <a:moveTo>
                    <a:pt x="0" y="0"/>
                  </a:moveTo>
                  <a:lnTo>
                    <a:pt x="0" y="0"/>
                  </a:lnTo>
                </a:path>
                <a:path w="6518909" h="3159760">
                  <a:moveTo>
                    <a:pt x="6518910" y="3159760"/>
                  </a:moveTo>
                  <a:lnTo>
                    <a:pt x="6518910" y="3159760"/>
                  </a:lnTo>
                </a:path>
              </a:pathLst>
            </a:custGeom>
            <a:ln w="255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64279" y="844550"/>
            <a:ext cx="3476625" cy="16751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marR="5080" indent="3810">
              <a:lnSpc>
                <a:spcPts val="6150"/>
              </a:lnSpc>
              <a:spcBef>
                <a:spcPts val="880"/>
              </a:spcBef>
            </a:pPr>
            <a:r>
              <a:rPr sz="5700" spc="-5" dirty="0">
                <a:solidFill>
                  <a:srgbClr val="FFFFFF"/>
                </a:solidFill>
                <a:latin typeface="DejaVu Sans"/>
                <a:cs typeface="DejaVu Sans"/>
              </a:rPr>
              <a:t>10.</a:t>
            </a:r>
            <a:r>
              <a:rPr sz="5700" spc="-15" dirty="0">
                <a:solidFill>
                  <a:srgbClr val="FFFFFF"/>
                </a:solidFill>
                <a:latin typeface="DejaVu Sans"/>
                <a:cs typeface="DejaVu Sans"/>
              </a:rPr>
              <a:t>S</a:t>
            </a:r>
            <a:r>
              <a:rPr sz="5700" spc="5" dirty="0">
                <a:solidFill>
                  <a:srgbClr val="FFFFFF"/>
                </a:solidFill>
                <a:latin typeface="DejaVu Sans"/>
                <a:cs typeface="DejaVu Sans"/>
              </a:rPr>
              <a:t>I</a:t>
            </a:r>
            <a:r>
              <a:rPr sz="5700" spc="-10" dirty="0">
                <a:solidFill>
                  <a:srgbClr val="FFFFFF"/>
                </a:solidFill>
                <a:latin typeface="DejaVu Sans"/>
                <a:cs typeface="DejaVu Sans"/>
              </a:rPr>
              <a:t>N</a:t>
            </a:r>
            <a:r>
              <a:rPr sz="5700" dirty="0">
                <a:solidFill>
                  <a:srgbClr val="FFFFFF"/>
                </a:solidFill>
                <a:latin typeface="DejaVu Sans"/>
                <a:cs typeface="DejaVu Sans"/>
              </a:rPr>
              <a:t>IF  </a:t>
            </a:r>
            <a:r>
              <a:rPr sz="5700" spc="-15" dirty="0">
                <a:solidFill>
                  <a:srgbClr val="FFFFFF"/>
                </a:solidFill>
                <a:latin typeface="DejaVu Sans"/>
                <a:cs typeface="DejaVu Sans"/>
              </a:rPr>
              <a:t>F</a:t>
            </a:r>
            <a:r>
              <a:rPr sz="5700" spc="-10" dirty="0">
                <a:solidFill>
                  <a:srgbClr val="FFFFFF"/>
                </a:solidFill>
                <a:latin typeface="DejaVu Sans"/>
                <a:cs typeface="DejaVu Sans"/>
              </a:rPr>
              <a:t>E</a:t>
            </a:r>
            <a:r>
              <a:rPr sz="5700" dirty="0">
                <a:solidFill>
                  <a:srgbClr val="FFFFFF"/>
                </a:solidFill>
                <a:latin typeface="DejaVu Sans"/>
                <a:cs typeface="DejaVu Sans"/>
              </a:rPr>
              <a:t>L</a:t>
            </a:r>
            <a:r>
              <a:rPr sz="5700" spc="-10" dirty="0">
                <a:solidFill>
                  <a:srgbClr val="FFFFFF"/>
                </a:solidFill>
                <a:latin typeface="DejaVu Sans"/>
                <a:cs typeface="DejaVu Sans"/>
              </a:rPr>
              <a:t>SEF</a:t>
            </a:r>
            <a:r>
              <a:rPr sz="5700" dirty="0">
                <a:solidFill>
                  <a:srgbClr val="FFFFFF"/>
                </a:solidFill>
                <a:latin typeface="DejaVu Sans"/>
                <a:cs typeface="DejaVu Sans"/>
              </a:rPr>
              <a:t>E</a:t>
            </a:r>
            <a:endParaRPr sz="57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6640" y="11370"/>
            <a:ext cx="2455545" cy="2455545"/>
            <a:chOff x="266640" y="11370"/>
            <a:chExt cx="2455545" cy="2455545"/>
          </a:xfrm>
        </p:grpSpPr>
        <p:sp>
          <p:nvSpPr>
            <p:cNvPr id="7" name="object 7"/>
            <p:cNvSpPr/>
            <p:nvPr/>
          </p:nvSpPr>
          <p:spPr>
            <a:xfrm>
              <a:off x="279399" y="24129"/>
              <a:ext cx="2429510" cy="242951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9399" y="24129"/>
              <a:ext cx="2429510" cy="2429510"/>
            </a:xfrm>
            <a:custGeom>
              <a:avLst/>
              <a:gdLst/>
              <a:ahLst/>
              <a:cxnLst/>
              <a:rect l="l" t="t" r="r" b="b"/>
              <a:pathLst>
                <a:path w="2429510" h="2429510">
                  <a:moveTo>
                    <a:pt x="0" y="1215390"/>
                  </a:moveTo>
                  <a:lnTo>
                    <a:pt x="1270" y="1153160"/>
                  </a:lnTo>
                  <a:lnTo>
                    <a:pt x="6350" y="1092200"/>
                  </a:lnTo>
                  <a:lnTo>
                    <a:pt x="13970" y="1031240"/>
                  </a:lnTo>
                  <a:lnTo>
                    <a:pt x="25400" y="970280"/>
                  </a:lnTo>
                  <a:lnTo>
                    <a:pt x="39370" y="910590"/>
                  </a:lnTo>
                  <a:lnTo>
                    <a:pt x="55879" y="850900"/>
                  </a:lnTo>
                  <a:lnTo>
                    <a:pt x="76200" y="792480"/>
                  </a:lnTo>
                  <a:lnTo>
                    <a:pt x="99060" y="735330"/>
                  </a:lnTo>
                  <a:lnTo>
                    <a:pt x="124460" y="679450"/>
                  </a:lnTo>
                  <a:lnTo>
                    <a:pt x="152400" y="624840"/>
                  </a:lnTo>
                  <a:lnTo>
                    <a:pt x="184150" y="572770"/>
                  </a:lnTo>
                  <a:lnTo>
                    <a:pt x="217170" y="520700"/>
                  </a:lnTo>
                  <a:lnTo>
                    <a:pt x="254000" y="471170"/>
                  </a:lnTo>
                  <a:lnTo>
                    <a:pt x="293370" y="424180"/>
                  </a:lnTo>
                  <a:lnTo>
                    <a:pt x="334009" y="378460"/>
                  </a:lnTo>
                  <a:lnTo>
                    <a:pt x="378459" y="334010"/>
                  </a:lnTo>
                  <a:lnTo>
                    <a:pt x="424180" y="293370"/>
                  </a:lnTo>
                  <a:lnTo>
                    <a:pt x="471170" y="254000"/>
                  </a:lnTo>
                  <a:lnTo>
                    <a:pt x="520700" y="217170"/>
                  </a:lnTo>
                  <a:lnTo>
                    <a:pt x="572769" y="184150"/>
                  </a:lnTo>
                  <a:lnTo>
                    <a:pt x="624840" y="152400"/>
                  </a:lnTo>
                  <a:lnTo>
                    <a:pt x="679450" y="124460"/>
                  </a:lnTo>
                  <a:lnTo>
                    <a:pt x="735330" y="99060"/>
                  </a:lnTo>
                  <a:lnTo>
                    <a:pt x="792480" y="76200"/>
                  </a:lnTo>
                  <a:lnTo>
                    <a:pt x="850900" y="55879"/>
                  </a:lnTo>
                  <a:lnTo>
                    <a:pt x="910590" y="39370"/>
                  </a:lnTo>
                  <a:lnTo>
                    <a:pt x="970280" y="25400"/>
                  </a:lnTo>
                  <a:lnTo>
                    <a:pt x="1031240" y="13970"/>
                  </a:lnTo>
                  <a:lnTo>
                    <a:pt x="1092200" y="6350"/>
                  </a:lnTo>
                  <a:lnTo>
                    <a:pt x="1153160" y="1270"/>
                  </a:lnTo>
                  <a:lnTo>
                    <a:pt x="1215390" y="0"/>
                  </a:lnTo>
                  <a:lnTo>
                    <a:pt x="1278890" y="1270"/>
                  </a:lnTo>
                  <a:lnTo>
                    <a:pt x="1342390" y="6350"/>
                  </a:lnTo>
                  <a:lnTo>
                    <a:pt x="1404620" y="15240"/>
                  </a:lnTo>
                  <a:lnTo>
                    <a:pt x="1466850" y="26670"/>
                  </a:lnTo>
                  <a:lnTo>
                    <a:pt x="1529080" y="41910"/>
                  </a:lnTo>
                  <a:lnTo>
                    <a:pt x="1590039" y="59690"/>
                  </a:lnTo>
                  <a:lnTo>
                    <a:pt x="1649730" y="80010"/>
                  </a:lnTo>
                  <a:lnTo>
                    <a:pt x="1709420" y="105410"/>
                  </a:lnTo>
                  <a:lnTo>
                    <a:pt x="1766570" y="132079"/>
                  </a:lnTo>
                  <a:lnTo>
                    <a:pt x="1822450" y="162560"/>
                  </a:lnTo>
                  <a:lnTo>
                    <a:pt x="1875789" y="195579"/>
                  </a:lnTo>
                  <a:lnTo>
                    <a:pt x="1929130" y="232410"/>
                  </a:lnTo>
                  <a:lnTo>
                    <a:pt x="1978660" y="270510"/>
                  </a:lnTo>
                  <a:lnTo>
                    <a:pt x="2026920" y="312420"/>
                  </a:lnTo>
                  <a:lnTo>
                    <a:pt x="2073910" y="355600"/>
                  </a:lnTo>
                  <a:lnTo>
                    <a:pt x="2117090" y="401320"/>
                  </a:lnTo>
                  <a:lnTo>
                    <a:pt x="2159000" y="450850"/>
                  </a:lnTo>
                  <a:lnTo>
                    <a:pt x="2197100" y="500380"/>
                  </a:lnTo>
                  <a:lnTo>
                    <a:pt x="2233930" y="552450"/>
                  </a:lnTo>
                  <a:lnTo>
                    <a:pt x="2266950" y="607060"/>
                  </a:lnTo>
                  <a:lnTo>
                    <a:pt x="2297430" y="662940"/>
                  </a:lnTo>
                  <a:lnTo>
                    <a:pt x="2324100" y="720090"/>
                  </a:lnTo>
                  <a:lnTo>
                    <a:pt x="2349500" y="779780"/>
                  </a:lnTo>
                  <a:lnTo>
                    <a:pt x="2369820" y="839470"/>
                  </a:lnTo>
                  <a:lnTo>
                    <a:pt x="2387600" y="900430"/>
                  </a:lnTo>
                  <a:lnTo>
                    <a:pt x="2402840" y="961390"/>
                  </a:lnTo>
                  <a:lnTo>
                    <a:pt x="2414270" y="1024890"/>
                  </a:lnTo>
                  <a:lnTo>
                    <a:pt x="2423160" y="1087120"/>
                  </a:lnTo>
                  <a:lnTo>
                    <a:pt x="2428240" y="1150620"/>
                  </a:lnTo>
                  <a:lnTo>
                    <a:pt x="2429510" y="1214120"/>
                  </a:lnTo>
                  <a:lnTo>
                    <a:pt x="2426970" y="1278890"/>
                  </a:lnTo>
                  <a:lnTo>
                    <a:pt x="2423160" y="1341120"/>
                  </a:lnTo>
                  <a:lnTo>
                    <a:pt x="2414270" y="1404620"/>
                  </a:lnTo>
                  <a:lnTo>
                    <a:pt x="2402840" y="1466850"/>
                  </a:lnTo>
                  <a:lnTo>
                    <a:pt x="2387600" y="1529080"/>
                  </a:lnTo>
                  <a:lnTo>
                    <a:pt x="2369820" y="1590040"/>
                  </a:lnTo>
                  <a:lnTo>
                    <a:pt x="2348230" y="1649730"/>
                  </a:lnTo>
                  <a:lnTo>
                    <a:pt x="2324100" y="1708150"/>
                  </a:lnTo>
                  <a:lnTo>
                    <a:pt x="2296160" y="1766570"/>
                  </a:lnTo>
                  <a:lnTo>
                    <a:pt x="2266950" y="1822450"/>
                  </a:lnTo>
                  <a:lnTo>
                    <a:pt x="2233930" y="1875790"/>
                  </a:lnTo>
                  <a:lnTo>
                    <a:pt x="2197100" y="1929130"/>
                  </a:lnTo>
                  <a:lnTo>
                    <a:pt x="2159000" y="1978660"/>
                  </a:lnTo>
                  <a:lnTo>
                    <a:pt x="2117090" y="2026920"/>
                  </a:lnTo>
                  <a:lnTo>
                    <a:pt x="2073910" y="2073910"/>
                  </a:lnTo>
                  <a:lnTo>
                    <a:pt x="2026920" y="2117090"/>
                  </a:lnTo>
                  <a:lnTo>
                    <a:pt x="1978660" y="2159000"/>
                  </a:lnTo>
                  <a:lnTo>
                    <a:pt x="1929130" y="2197100"/>
                  </a:lnTo>
                  <a:lnTo>
                    <a:pt x="1875789" y="2233930"/>
                  </a:lnTo>
                  <a:lnTo>
                    <a:pt x="1822450" y="2266950"/>
                  </a:lnTo>
                  <a:lnTo>
                    <a:pt x="1766570" y="2297430"/>
                  </a:lnTo>
                  <a:lnTo>
                    <a:pt x="1709420" y="2324100"/>
                  </a:lnTo>
                  <a:lnTo>
                    <a:pt x="1649730" y="2349500"/>
                  </a:lnTo>
                  <a:lnTo>
                    <a:pt x="1590039" y="2369820"/>
                  </a:lnTo>
                  <a:lnTo>
                    <a:pt x="1529080" y="2387600"/>
                  </a:lnTo>
                  <a:lnTo>
                    <a:pt x="1466850" y="2402840"/>
                  </a:lnTo>
                  <a:lnTo>
                    <a:pt x="1404620" y="2414270"/>
                  </a:lnTo>
                  <a:lnTo>
                    <a:pt x="1342390" y="2423160"/>
                  </a:lnTo>
                  <a:lnTo>
                    <a:pt x="1278890" y="2428240"/>
                  </a:lnTo>
                  <a:lnTo>
                    <a:pt x="1215390" y="2429510"/>
                  </a:lnTo>
                  <a:lnTo>
                    <a:pt x="1150620" y="2428240"/>
                  </a:lnTo>
                  <a:lnTo>
                    <a:pt x="1088390" y="2423160"/>
                  </a:lnTo>
                  <a:lnTo>
                    <a:pt x="1024890" y="2414270"/>
                  </a:lnTo>
                  <a:lnTo>
                    <a:pt x="962660" y="2402840"/>
                  </a:lnTo>
                  <a:lnTo>
                    <a:pt x="900430" y="2387600"/>
                  </a:lnTo>
                  <a:lnTo>
                    <a:pt x="839469" y="2369820"/>
                  </a:lnTo>
                  <a:lnTo>
                    <a:pt x="779780" y="2349500"/>
                  </a:lnTo>
                  <a:lnTo>
                    <a:pt x="721360" y="2324100"/>
                  </a:lnTo>
                  <a:lnTo>
                    <a:pt x="664210" y="2297430"/>
                  </a:lnTo>
                  <a:lnTo>
                    <a:pt x="607060" y="2266950"/>
                  </a:lnTo>
                  <a:lnTo>
                    <a:pt x="553719" y="2233930"/>
                  </a:lnTo>
                  <a:lnTo>
                    <a:pt x="501650" y="2198370"/>
                  </a:lnTo>
                  <a:lnTo>
                    <a:pt x="450850" y="2159000"/>
                  </a:lnTo>
                  <a:lnTo>
                    <a:pt x="402590" y="2117090"/>
                  </a:lnTo>
                  <a:lnTo>
                    <a:pt x="356870" y="2073910"/>
                  </a:lnTo>
                  <a:lnTo>
                    <a:pt x="312420" y="2028190"/>
                  </a:lnTo>
                  <a:lnTo>
                    <a:pt x="270509" y="1978660"/>
                  </a:lnTo>
                  <a:lnTo>
                    <a:pt x="232409" y="1929130"/>
                  </a:lnTo>
                  <a:lnTo>
                    <a:pt x="196850" y="1877060"/>
                  </a:lnTo>
                  <a:lnTo>
                    <a:pt x="162559" y="1822450"/>
                  </a:lnTo>
                  <a:lnTo>
                    <a:pt x="133350" y="1766570"/>
                  </a:lnTo>
                  <a:lnTo>
                    <a:pt x="105410" y="1709420"/>
                  </a:lnTo>
                  <a:lnTo>
                    <a:pt x="81279" y="1649730"/>
                  </a:lnTo>
                  <a:lnTo>
                    <a:pt x="59689" y="1590040"/>
                  </a:lnTo>
                  <a:lnTo>
                    <a:pt x="41910" y="1529080"/>
                  </a:lnTo>
                  <a:lnTo>
                    <a:pt x="26670" y="1468120"/>
                  </a:lnTo>
                  <a:lnTo>
                    <a:pt x="15239" y="1404620"/>
                  </a:lnTo>
                  <a:lnTo>
                    <a:pt x="7620" y="1342390"/>
                  </a:lnTo>
                  <a:lnTo>
                    <a:pt x="2539" y="1278890"/>
                  </a:lnTo>
                  <a:lnTo>
                    <a:pt x="0" y="1215390"/>
                  </a:lnTo>
                  <a:close/>
                </a:path>
                <a:path w="2429510" h="2429510">
                  <a:moveTo>
                    <a:pt x="0" y="0"/>
                  </a:moveTo>
                  <a:lnTo>
                    <a:pt x="0" y="0"/>
                  </a:lnTo>
                </a:path>
                <a:path w="2429510" h="2429510">
                  <a:moveTo>
                    <a:pt x="2429510" y="2429510"/>
                  </a:moveTo>
                  <a:lnTo>
                    <a:pt x="2429510" y="2429510"/>
                  </a:lnTo>
                </a:path>
              </a:pathLst>
            </a:custGeom>
            <a:ln w="255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2919" y="2406650"/>
            <a:ext cx="8093075" cy="31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8185">
              <a:lnSpc>
                <a:spcPct val="100000"/>
              </a:lnSpc>
              <a:spcBef>
                <a:spcPts val="100"/>
              </a:spcBef>
            </a:pPr>
            <a:r>
              <a:rPr sz="5700" b="1" spc="-5" dirty="0">
                <a:solidFill>
                  <a:srgbClr val="FFFFFF"/>
                </a:solidFill>
                <a:latin typeface="DejaVu Sans"/>
                <a:cs typeface="DejaVu Sans"/>
              </a:rPr>
              <a:t>3.</a:t>
            </a:r>
            <a:r>
              <a:rPr sz="5700" b="1" spc="-3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5700" b="1" spc="-5" dirty="0">
                <a:solidFill>
                  <a:srgbClr val="FFFFFF"/>
                </a:solidFill>
                <a:latin typeface="DejaVu Sans"/>
                <a:cs typeface="DejaVu Sans"/>
              </a:rPr>
              <a:t>ÜNİTE</a:t>
            </a:r>
            <a:endParaRPr sz="57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5090"/>
              </a:spcBef>
            </a:pPr>
            <a:r>
              <a:rPr sz="5850" b="1" spc="-80" dirty="0">
                <a:solidFill>
                  <a:srgbClr val="001F5F"/>
                </a:solidFill>
                <a:latin typeface="DejaVu Sans"/>
                <a:cs typeface="DejaVu Sans"/>
              </a:rPr>
              <a:t>SİYASET</a:t>
            </a:r>
            <a:r>
              <a:rPr sz="5850" b="1" spc="-35" dirty="0">
                <a:solidFill>
                  <a:srgbClr val="001F5F"/>
                </a:solidFill>
                <a:latin typeface="DejaVu Sans"/>
                <a:cs typeface="DejaVu Sans"/>
              </a:rPr>
              <a:t> </a:t>
            </a:r>
            <a:r>
              <a:rPr sz="5850" b="1" dirty="0">
                <a:solidFill>
                  <a:srgbClr val="001F5F"/>
                </a:solidFill>
                <a:latin typeface="DejaVu Sans"/>
                <a:cs typeface="DejaVu Sans"/>
              </a:rPr>
              <a:t>FELSEFESİ</a:t>
            </a:r>
            <a:endParaRPr sz="5850">
              <a:latin typeface="DejaVu Sans"/>
              <a:cs typeface="DejaVu Sans"/>
            </a:endParaRPr>
          </a:p>
          <a:p>
            <a:pPr marL="5911850" marR="5080" indent="458470" algn="r">
              <a:lnSpc>
                <a:spcPct val="119600"/>
              </a:lnSpc>
              <a:spcBef>
                <a:spcPts val="2280"/>
              </a:spcBef>
            </a:pPr>
            <a:r>
              <a:rPr lang="tr-TR" sz="1100" b="1" spc="-155" dirty="0">
                <a:solidFill>
                  <a:srgbClr val="001F5F"/>
                </a:solidFill>
                <a:latin typeface="Arial"/>
                <a:cs typeface="Arial"/>
              </a:rPr>
              <a:t>FETHULLAH  TOPAL</a:t>
            </a:r>
            <a:br>
              <a:rPr lang="tr-TR" sz="1100" b="1" spc="-155" dirty="0">
                <a:solidFill>
                  <a:srgbClr val="001F5F"/>
                </a:solidFill>
                <a:latin typeface="Arial"/>
                <a:cs typeface="Arial"/>
              </a:rPr>
            </a:br>
            <a:r>
              <a:rPr sz="1150" spc="10">
                <a:solidFill>
                  <a:srgbClr val="BF0000"/>
                </a:solidFill>
                <a:latin typeface="DejaVu Sans"/>
                <a:cs typeface="DejaVu Sans"/>
              </a:rPr>
              <a:t>FELSEFE GRUBU</a:t>
            </a:r>
            <a:r>
              <a:rPr sz="1150" spc="-2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150" spc="10">
                <a:solidFill>
                  <a:srgbClr val="BF0000"/>
                </a:solidFill>
                <a:latin typeface="DejaVu Sans"/>
                <a:cs typeface="DejaVu Sans"/>
              </a:rPr>
              <a:t>ÖĞRETMENİ</a:t>
            </a:r>
            <a:endParaRPr sz="115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6839"/>
            <a:ext cx="9144000" cy="6479540"/>
            <a:chOff x="0" y="116839"/>
            <a:chExt cx="9144000" cy="6479540"/>
          </a:xfrm>
        </p:grpSpPr>
        <p:sp>
          <p:nvSpPr>
            <p:cNvPr id="3" name="object 3"/>
            <p:cNvSpPr/>
            <p:nvPr/>
          </p:nvSpPr>
          <p:spPr>
            <a:xfrm>
              <a:off x="0" y="116839"/>
              <a:ext cx="9144000" cy="464820"/>
            </a:xfrm>
            <a:custGeom>
              <a:avLst/>
              <a:gdLst/>
              <a:ahLst/>
              <a:cxnLst/>
              <a:rect l="l" t="t" r="r" b="b"/>
              <a:pathLst>
                <a:path w="9144000" h="464820">
                  <a:moveTo>
                    <a:pt x="9144000" y="0"/>
                  </a:moveTo>
                  <a:lnTo>
                    <a:pt x="0" y="0"/>
                  </a:lnTo>
                  <a:lnTo>
                    <a:pt x="0" y="447040"/>
                  </a:lnTo>
                  <a:lnTo>
                    <a:pt x="0" y="464820"/>
                  </a:lnTo>
                  <a:lnTo>
                    <a:pt x="9144000" y="464820"/>
                  </a:lnTo>
                  <a:lnTo>
                    <a:pt x="9144000" y="44704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F7E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81659"/>
              <a:ext cx="4620260" cy="6014720"/>
            </a:xfrm>
            <a:custGeom>
              <a:avLst/>
              <a:gdLst/>
              <a:ahLst/>
              <a:cxnLst/>
              <a:rect l="l" t="t" r="r" b="b"/>
              <a:pathLst>
                <a:path w="4620260" h="6014720">
                  <a:moveTo>
                    <a:pt x="4620260" y="0"/>
                  </a:moveTo>
                  <a:lnTo>
                    <a:pt x="0" y="0"/>
                  </a:lnTo>
                  <a:lnTo>
                    <a:pt x="0" y="6014720"/>
                  </a:lnTo>
                  <a:lnTo>
                    <a:pt x="4620260" y="6014720"/>
                  </a:lnTo>
                  <a:lnTo>
                    <a:pt x="4620260" y="0"/>
                  </a:lnTo>
                  <a:close/>
                </a:path>
              </a:pathLst>
            </a:custGeom>
            <a:solidFill>
              <a:srgbClr val="E5D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5880" y="87630"/>
            <a:ext cx="7725409" cy="6252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8895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FFFF"/>
                </a:solidFill>
                <a:latin typeface="DejaVu Sans"/>
                <a:cs typeface="DejaVu Sans"/>
              </a:rPr>
              <a:t>SİYASET </a:t>
            </a: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FELSEFESİNİN </a:t>
            </a:r>
            <a:r>
              <a:rPr sz="1800" b="1" spc="-15" dirty="0">
                <a:solidFill>
                  <a:srgbClr val="FFFFFF"/>
                </a:solidFill>
                <a:latin typeface="DejaVu Sans"/>
                <a:cs typeface="DejaVu Sans"/>
              </a:rPr>
              <a:t>KONUSU </a:t>
            </a: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VE</a:t>
            </a:r>
            <a:r>
              <a:rPr sz="1800" b="1" spc="-3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PROBLEMLERİ</a:t>
            </a:r>
            <a:endParaRPr sz="1800">
              <a:latin typeface="DejaVu Sans"/>
              <a:cs typeface="DejaVu Sans"/>
            </a:endParaRPr>
          </a:p>
          <a:p>
            <a:pPr marL="12700" marR="3909695">
              <a:lnSpc>
                <a:spcPct val="111600"/>
              </a:lnSpc>
              <a:spcBef>
                <a:spcPts val="1240"/>
              </a:spcBef>
            </a:pPr>
            <a:r>
              <a:rPr sz="1800" spc="-5" dirty="0">
                <a:latin typeface="DejaVu Sans"/>
                <a:cs typeface="DejaVu Sans"/>
              </a:rPr>
              <a:t>Arapça bir </a:t>
            </a:r>
            <a:r>
              <a:rPr sz="1800" spc="-15" dirty="0">
                <a:latin typeface="DejaVu Sans"/>
                <a:cs typeface="DejaVu Sans"/>
              </a:rPr>
              <a:t>kelime </a:t>
            </a:r>
            <a:r>
              <a:rPr sz="1800" spc="-5" dirty="0">
                <a:latin typeface="DejaVu Sans"/>
                <a:cs typeface="DejaVu Sans"/>
              </a:rPr>
              <a:t>olan </a:t>
            </a:r>
            <a:r>
              <a:rPr sz="1800" dirty="0">
                <a:latin typeface="DejaVu Sans"/>
                <a:cs typeface="DejaVu Sans"/>
              </a:rPr>
              <a:t>“</a:t>
            </a:r>
            <a:r>
              <a:rPr sz="1800" b="1" dirty="0">
                <a:latin typeface="DejaVu Sans"/>
                <a:cs typeface="DejaVu Sans"/>
              </a:rPr>
              <a:t>siyaset</a:t>
            </a:r>
            <a:r>
              <a:rPr sz="1800" dirty="0">
                <a:latin typeface="DejaVu Sans"/>
                <a:cs typeface="DejaVu Sans"/>
              </a:rPr>
              <a:t>”  </a:t>
            </a:r>
            <a:r>
              <a:rPr sz="1800" spc="-5" dirty="0">
                <a:latin typeface="DejaVu Sans"/>
                <a:cs typeface="DejaVu Sans"/>
              </a:rPr>
              <a:t>teriminin</a:t>
            </a:r>
            <a:endParaRPr sz="1800">
              <a:latin typeface="DejaVu Sans"/>
              <a:cs typeface="DejaVu Sans"/>
            </a:endParaRPr>
          </a:p>
          <a:p>
            <a:pPr marL="12700" marR="3512820">
              <a:lnSpc>
                <a:spcPct val="111100"/>
              </a:lnSpc>
            </a:pPr>
            <a:r>
              <a:rPr sz="1800" spc="-5" dirty="0">
                <a:latin typeface="DejaVu Sans"/>
                <a:cs typeface="DejaVu Sans"/>
              </a:rPr>
              <a:t>Batı dillerindeki </a:t>
            </a:r>
            <a:r>
              <a:rPr sz="1800" spc="-10" dirty="0">
                <a:latin typeface="DejaVu Sans"/>
                <a:cs typeface="DejaVu Sans"/>
              </a:rPr>
              <a:t>karşılığı </a:t>
            </a:r>
            <a:r>
              <a:rPr sz="1800" spc="-25" dirty="0">
                <a:latin typeface="DejaVu Sans"/>
                <a:cs typeface="DejaVu Sans"/>
              </a:rPr>
              <a:t>Yunancadan  </a:t>
            </a:r>
            <a:r>
              <a:rPr sz="1800" spc="-5" dirty="0">
                <a:latin typeface="DejaVu Sans"/>
                <a:cs typeface="DejaVu Sans"/>
              </a:rPr>
              <a:t>alınmış olan </a:t>
            </a:r>
            <a:r>
              <a:rPr sz="1800" spc="-15" dirty="0">
                <a:latin typeface="DejaVu Sans"/>
                <a:cs typeface="DejaVu Sans"/>
              </a:rPr>
              <a:t>“</a:t>
            </a:r>
            <a:r>
              <a:rPr sz="1800" b="1" spc="-15" dirty="0">
                <a:latin typeface="DejaVu Sans"/>
                <a:cs typeface="DejaVu Sans"/>
              </a:rPr>
              <a:t>politika</a:t>
            </a:r>
            <a:r>
              <a:rPr sz="1800" spc="-15" dirty="0">
                <a:latin typeface="DejaVu Sans"/>
                <a:cs typeface="DejaVu Sans"/>
              </a:rPr>
              <a:t>”dır. Politika,  </a:t>
            </a:r>
            <a:r>
              <a:rPr sz="1800" spc="-5" dirty="0">
                <a:latin typeface="DejaVu Sans"/>
                <a:cs typeface="DejaVu Sans"/>
              </a:rPr>
              <a:t>polis yani şehirle ilgili işler anlamına  </a:t>
            </a:r>
            <a:r>
              <a:rPr sz="1800" spc="-30" dirty="0">
                <a:latin typeface="DejaVu Sans"/>
                <a:cs typeface="DejaVu Sans"/>
              </a:rPr>
              <a:t>gelir. </a:t>
            </a:r>
            <a:r>
              <a:rPr sz="1800" spc="-5" dirty="0">
                <a:latin typeface="DejaVu Sans"/>
                <a:cs typeface="DejaVu Sans"/>
              </a:rPr>
              <a:t>Siyaset denildiğinde </a:t>
            </a:r>
            <a:r>
              <a:rPr sz="1800" b="1" spc="-5" dirty="0">
                <a:latin typeface="DejaVu Sans"/>
                <a:cs typeface="DejaVu Sans"/>
              </a:rPr>
              <a:t>yönetim,  </a:t>
            </a:r>
            <a:r>
              <a:rPr sz="1800" b="1" spc="-40" dirty="0">
                <a:latin typeface="DejaVu Sans"/>
                <a:cs typeface="DejaVu Sans"/>
              </a:rPr>
              <a:t>iktidar, </a:t>
            </a:r>
            <a:r>
              <a:rPr sz="1800" b="1" spc="-5" dirty="0">
                <a:latin typeface="DejaVu Sans"/>
                <a:cs typeface="DejaVu Sans"/>
              </a:rPr>
              <a:t>egemenlik </a:t>
            </a:r>
            <a:r>
              <a:rPr sz="1800" spc="-5" dirty="0">
                <a:latin typeface="DejaVu Sans"/>
                <a:cs typeface="DejaVu Sans"/>
              </a:rPr>
              <a:t>gibi kavramlar  akla </a:t>
            </a:r>
            <a:r>
              <a:rPr sz="1800" spc="-30" dirty="0">
                <a:latin typeface="DejaVu Sans"/>
                <a:cs typeface="DejaVu Sans"/>
              </a:rPr>
              <a:t>gelir.</a:t>
            </a:r>
            <a:endParaRPr sz="1800">
              <a:latin typeface="DejaVu Sans"/>
              <a:cs typeface="DejaVu Sans"/>
            </a:endParaRPr>
          </a:p>
          <a:p>
            <a:pPr marL="12700" marR="4007485">
              <a:lnSpc>
                <a:spcPct val="111100"/>
              </a:lnSpc>
            </a:pPr>
            <a:r>
              <a:rPr sz="1800" spc="-5" dirty="0">
                <a:latin typeface="DejaVu Sans"/>
                <a:cs typeface="DejaVu Sans"/>
              </a:rPr>
              <a:t>Siyaset temelde farklı </a:t>
            </a:r>
            <a:r>
              <a:rPr sz="1800" spc="-10" dirty="0">
                <a:latin typeface="DejaVu Sans"/>
                <a:cs typeface="DejaVu Sans"/>
              </a:rPr>
              <a:t>çıkarların,  </a:t>
            </a:r>
            <a:r>
              <a:rPr sz="1800" spc="-5" dirty="0">
                <a:latin typeface="DejaVu Sans"/>
                <a:cs typeface="DejaVu Sans"/>
              </a:rPr>
              <a:t>öncelik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ihtiyaçların temini,  </a:t>
            </a:r>
            <a:r>
              <a:rPr sz="1800" spc="-15" dirty="0">
                <a:latin typeface="DejaVu Sans"/>
                <a:cs typeface="DejaVu Sans"/>
              </a:rPr>
              <a:t>ülke/şehir </a:t>
            </a:r>
            <a:r>
              <a:rPr sz="1800" spc="-10" dirty="0">
                <a:latin typeface="DejaVu Sans"/>
                <a:cs typeface="DejaVu Sans"/>
              </a:rPr>
              <a:t>idaresi</a:t>
            </a:r>
            <a:r>
              <a:rPr sz="1800" spc="2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demektir.</a:t>
            </a:r>
            <a:endParaRPr sz="1800">
              <a:latin typeface="DejaVu Sans"/>
              <a:cs typeface="DejaVu Sans"/>
            </a:endParaRPr>
          </a:p>
          <a:p>
            <a:pPr marL="12700" marR="3834765">
              <a:lnSpc>
                <a:spcPct val="111100"/>
              </a:lnSpc>
              <a:spcBef>
                <a:spcPts val="1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Siyaset felsefesi,</a:t>
            </a:r>
            <a:r>
              <a:rPr sz="1800" b="1" u="heavy" spc="-8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egemenliğin </a:t>
            </a:r>
            <a:r>
              <a:rPr sz="1800" b="1" spc="-5" dirty="0">
                <a:latin typeface="DejaVu Sans"/>
                <a:cs typeface="DejaVu Sans"/>
              </a:rPr>
              <a:t> 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kaynağı,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meşruiyet biçimleri, </a:t>
            </a:r>
            <a:r>
              <a:rPr sz="1800" b="1" spc="-5" dirty="0">
                <a:latin typeface="DejaVu Sans"/>
                <a:cs typeface="DejaVu Sans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otorite türleri, ideal yönetim </a:t>
            </a:r>
            <a:r>
              <a:rPr sz="1800" b="1" spc="-5" dirty="0">
                <a:latin typeface="DejaVu Sans"/>
                <a:cs typeface="DejaVu Sans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biçimleri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üzerinde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durur</a:t>
            </a:r>
            <a:r>
              <a:rPr sz="1800" b="1" dirty="0">
                <a:latin typeface="DejaVu Sans"/>
                <a:cs typeface="DejaVu Sans"/>
              </a:rPr>
              <a:t>.</a:t>
            </a:r>
            <a:endParaRPr sz="1800">
              <a:latin typeface="DejaVu Sans"/>
              <a:cs typeface="DejaVu Sans"/>
            </a:endParaRPr>
          </a:p>
          <a:p>
            <a:pPr marL="12700" marR="3353435">
              <a:lnSpc>
                <a:spcPct val="111100"/>
              </a:lnSpc>
            </a:pPr>
            <a:r>
              <a:rPr sz="1800" spc="-65" dirty="0">
                <a:latin typeface="DejaVu Sans"/>
                <a:cs typeface="DejaVu Sans"/>
              </a:rPr>
              <a:t>Temel </a:t>
            </a:r>
            <a:r>
              <a:rPr sz="1800" spc="-5" dirty="0">
                <a:latin typeface="DejaVu Sans"/>
                <a:cs typeface="DejaVu Sans"/>
              </a:rPr>
              <a:t>amacı siyasal </a:t>
            </a:r>
            <a:r>
              <a:rPr sz="1800" spc="-10" dirty="0">
                <a:latin typeface="DejaVu Sans"/>
                <a:cs typeface="DejaVu Sans"/>
              </a:rPr>
              <a:t>süreçleri,  </a:t>
            </a:r>
            <a:r>
              <a:rPr sz="1800" spc="-5" dirty="0">
                <a:latin typeface="DejaVu Sans"/>
                <a:cs typeface="DejaVu Sans"/>
              </a:rPr>
              <a:t>siyasetin </a:t>
            </a:r>
            <a:r>
              <a:rPr sz="1800" spc="-10" dirty="0">
                <a:latin typeface="DejaVu Sans"/>
                <a:cs typeface="DejaVu Sans"/>
              </a:rPr>
              <a:t>kaynağı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egemenliği akılla  </a:t>
            </a:r>
            <a:r>
              <a:rPr sz="1800" spc="-10" dirty="0">
                <a:latin typeface="DejaVu Sans"/>
                <a:cs typeface="DejaVu Sans"/>
              </a:rPr>
              <a:t>temellendirmek, </a:t>
            </a:r>
            <a:r>
              <a:rPr sz="1800" spc="-5" dirty="0">
                <a:latin typeface="DejaVu Sans"/>
                <a:cs typeface="DejaVu Sans"/>
              </a:rPr>
              <a:t>daha yaşanabilir </a:t>
            </a:r>
            <a:r>
              <a:rPr sz="1800" dirty="0">
                <a:latin typeface="DejaVu Sans"/>
                <a:cs typeface="DejaVu Sans"/>
              </a:rPr>
              <a:t>bir  </a:t>
            </a:r>
            <a:r>
              <a:rPr sz="1800" spc="-5" dirty="0">
                <a:latin typeface="DejaVu Sans"/>
                <a:cs typeface="DejaVu Sans"/>
              </a:rPr>
              <a:t>dünya için çaba </a:t>
            </a:r>
            <a:r>
              <a:rPr sz="1800" spc="-20" dirty="0">
                <a:latin typeface="DejaVu Sans"/>
                <a:cs typeface="DejaVu Sans"/>
              </a:rPr>
              <a:t>göstermektir.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11760"/>
            <a:ext cx="9144000" cy="6557009"/>
            <a:chOff x="0" y="111760"/>
            <a:chExt cx="9144000" cy="6557009"/>
          </a:xfrm>
        </p:grpSpPr>
        <p:sp>
          <p:nvSpPr>
            <p:cNvPr id="7" name="object 7"/>
            <p:cNvSpPr/>
            <p:nvPr/>
          </p:nvSpPr>
          <p:spPr>
            <a:xfrm>
              <a:off x="4620259" y="581660"/>
              <a:ext cx="4523740" cy="6014720"/>
            </a:xfrm>
            <a:custGeom>
              <a:avLst/>
              <a:gdLst/>
              <a:ahLst/>
              <a:cxnLst/>
              <a:rect l="l" t="t" r="r" b="b"/>
              <a:pathLst>
                <a:path w="4523739" h="6014720">
                  <a:moveTo>
                    <a:pt x="0" y="0"/>
                  </a:moveTo>
                  <a:lnTo>
                    <a:pt x="4523740" y="0"/>
                  </a:lnTo>
                  <a:lnTo>
                    <a:pt x="4523740" y="6014720"/>
                  </a:lnTo>
                  <a:lnTo>
                    <a:pt x="0" y="6014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11759"/>
              <a:ext cx="9144000" cy="6490970"/>
            </a:xfrm>
            <a:custGeom>
              <a:avLst/>
              <a:gdLst/>
              <a:ahLst/>
              <a:cxnLst/>
              <a:rect l="l" t="t" r="r" b="b"/>
              <a:pathLst>
                <a:path w="9144000" h="6490970">
                  <a:moveTo>
                    <a:pt x="914400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469900"/>
                  </a:lnTo>
                  <a:lnTo>
                    <a:pt x="2540" y="461010"/>
                  </a:lnTo>
                  <a:lnTo>
                    <a:pt x="2540" y="469900"/>
                  </a:lnTo>
                  <a:lnTo>
                    <a:pt x="2527" y="478116"/>
                  </a:lnTo>
                  <a:lnTo>
                    <a:pt x="0" y="469900"/>
                  </a:lnTo>
                  <a:lnTo>
                    <a:pt x="0" y="6484620"/>
                  </a:lnTo>
                  <a:lnTo>
                    <a:pt x="0" y="6490970"/>
                  </a:lnTo>
                  <a:lnTo>
                    <a:pt x="4625340" y="6490970"/>
                  </a:lnTo>
                  <a:lnTo>
                    <a:pt x="4625340" y="6479540"/>
                  </a:lnTo>
                  <a:lnTo>
                    <a:pt x="4625340" y="486410"/>
                  </a:lnTo>
                  <a:lnTo>
                    <a:pt x="4625340" y="458470"/>
                  </a:lnTo>
                  <a:lnTo>
                    <a:pt x="4624070" y="458470"/>
                  </a:lnTo>
                  <a:lnTo>
                    <a:pt x="4622800" y="462280"/>
                  </a:lnTo>
                  <a:lnTo>
                    <a:pt x="4622800" y="452120"/>
                  </a:lnTo>
                  <a:lnTo>
                    <a:pt x="4620260" y="452120"/>
                  </a:lnTo>
                  <a:lnTo>
                    <a:pt x="4620260" y="469900"/>
                  </a:lnTo>
                  <a:lnTo>
                    <a:pt x="4617720" y="478155"/>
                  </a:lnTo>
                  <a:lnTo>
                    <a:pt x="4617720" y="469900"/>
                  </a:lnTo>
                  <a:lnTo>
                    <a:pt x="4620260" y="469900"/>
                  </a:lnTo>
                  <a:lnTo>
                    <a:pt x="4620260" y="452120"/>
                  </a:lnTo>
                  <a:lnTo>
                    <a:pt x="4615180" y="452120"/>
                  </a:lnTo>
                  <a:lnTo>
                    <a:pt x="4615180" y="486410"/>
                  </a:lnTo>
                  <a:lnTo>
                    <a:pt x="4615180" y="6479540"/>
                  </a:lnTo>
                  <a:lnTo>
                    <a:pt x="5080" y="6479540"/>
                  </a:lnTo>
                  <a:lnTo>
                    <a:pt x="5080" y="486410"/>
                  </a:lnTo>
                  <a:lnTo>
                    <a:pt x="4615180" y="486410"/>
                  </a:lnTo>
                  <a:lnTo>
                    <a:pt x="4615180" y="452120"/>
                  </a:lnTo>
                  <a:lnTo>
                    <a:pt x="5080" y="452120"/>
                  </a:lnTo>
                  <a:lnTo>
                    <a:pt x="5080" y="10160"/>
                  </a:lnTo>
                  <a:lnTo>
                    <a:pt x="9142730" y="10160"/>
                  </a:lnTo>
                  <a:lnTo>
                    <a:pt x="9144000" y="914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5179" y="563879"/>
              <a:ext cx="4528820" cy="610489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9"/>
            <a:ext cx="4572000" cy="6624320"/>
          </a:xfrm>
          <a:custGeom>
            <a:avLst/>
            <a:gdLst/>
            <a:ahLst/>
            <a:cxnLst/>
            <a:rect l="l" t="t" r="r" b="b"/>
            <a:pathLst>
              <a:path w="4572000" h="6624320">
                <a:moveTo>
                  <a:pt x="4572000" y="0"/>
                </a:moveTo>
                <a:lnTo>
                  <a:pt x="0" y="0"/>
                </a:lnTo>
                <a:lnTo>
                  <a:pt x="0" y="6624319"/>
                </a:lnTo>
                <a:lnTo>
                  <a:pt x="4572000" y="6624319"/>
                </a:lnTo>
                <a:lnTo>
                  <a:pt x="4572000" y="0"/>
                </a:lnTo>
                <a:close/>
              </a:path>
            </a:pathLst>
          </a:custGeom>
          <a:solidFill>
            <a:srgbClr val="F8B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427990"/>
            <a:ext cx="4404995" cy="534162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latin typeface="DejaVu Sans"/>
                <a:cs typeface="DejaVu Sans"/>
              </a:rPr>
              <a:t>Devlet, </a:t>
            </a:r>
            <a:r>
              <a:rPr sz="1800" dirty="0">
                <a:latin typeface="DejaVu Sans"/>
                <a:cs typeface="DejaVu Sans"/>
              </a:rPr>
              <a:t>bir </a:t>
            </a:r>
            <a:r>
              <a:rPr sz="1800" spc="-20" dirty="0">
                <a:latin typeface="DejaVu Sans"/>
                <a:cs typeface="DejaVu Sans"/>
              </a:rPr>
              <a:t>ülke </a:t>
            </a:r>
            <a:r>
              <a:rPr sz="1800" spc="-5" dirty="0">
                <a:latin typeface="DejaVu Sans"/>
                <a:cs typeface="DejaVu Sans"/>
              </a:rPr>
              <a:t>üzerinde yaşayan  insan topluluğuna dayanan, meşru </a:t>
            </a:r>
            <a:r>
              <a:rPr sz="1800" dirty="0">
                <a:latin typeface="DejaVu Sans"/>
                <a:cs typeface="DejaVu Sans"/>
              </a:rPr>
              <a:t>bir  </a:t>
            </a:r>
            <a:r>
              <a:rPr sz="1800" spc="-5" dirty="0">
                <a:latin typeface="DejaVu Sans"/>
                <a:cs typeface="DejaVu Sans"/>
              </a:rPr>
              <a:t>güç </a:t>
            </a:r>
            <a:r>
              <a:rPr sz="1800" spc="-10" dirty="0">
                <a:latin typeface="DejaVu Sans"/>
                <a:cs typeface="DejaVu Sans"/>
              </a:rPr>
              <a:t>kullanımına </a:t>
            </a:r>
            <a:r>
              <a:rPr sz="1800" spc="-5" dirty="0">
                <a:latin typeface="DejaVu Sans"/>
                <a:cs typeface="DejaVu Sans"/>
              </a:rPr>
              <a:t>sahip siyasi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15" dirty="0">
                <a:latin typeface="DejaVu Sans"/>
                <a:cs typeface="DejaVu Sans"/>
              </a:rPr>
              <a:t>hukuki  </a:t>
            </a:r>
            <a:r>
              <a:rPr sz="1800" spc="-10" dirty="0">
                <a:latin typeface="DejaVu Sans"/>
                <a:cs typeface="DejaVu Sans"/>
              </a:rPr>
              <a:t>örgütlenme </a:t>
            </a:r>
            <a:r>
              <a:rPr sz="1800" spc="-5" dirty="0">
                <a:latin typeface="DejaVu Sans"/>
                <a:cs typeface="DejaVu Sans"/>
              </a:rPr>
              <a:t>biçimidir</a:t>
            </a:r>
            <a:endParaRPr sz="1800">
              <a:latin typeface="DejaVu Sans"/>
              <a:cs typeface="DejaVu Sans"/>
            </a:endParaRPr>
          </a:p>
          <a:p>
            <a:pPr marL="12700" marR="99060">
              <a:lnSpc>
                <a:spcPts val="2090"/>
              </a:lnSpc>
            </a:pPr>
            <a:r>
              <a:rPr sz="1800" spc="-5" dirty="0">
                <a:latin typeface="DejaVu Sans"/>
                <a:cs typeface="DejaVu Sans"/>
              </a:rPr>
              <a:t>Geçmişten bugüne devletin nitelikleri 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işlevleri</a:t>
            </a:r>
            <a:r>
              <a:rPr sz="1800" spc="-1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değişmiştir.</a:t>
            </a:r>
            <a:endParaRPr sz="1800">
              <a:latin typeface="DejaVu Sans"/>
              <a:cs typeface="DejaVu Sans"/>
            </a:endParaRPr>
          </a:p>
          <a:p>
            <a:pPr marL="12700" marR="113030">
              <a:lnSpc>
                <a:spcPts val="2090"/>
              </a:lnSpc>
            </a:pPr>
            <a:r>
              <a:rPr sz="1800" spc="-5" dirty="0">
                <a:latin typeface="DejaVu Sans"/>
                <a:cs typeface="DejaVu Sans"/>
              </a:rPr>
              <a:t>“Devletin </a:t>
            </a:r>
            <a:r>
              <a:rPr sz="1800" spc="-30" dirty="0">
                <a:latin typeface="DejaVu Sans"/>
                <a:cs typeface="DejaVu Sans"/>
              </a:rPr>
              <a:t>kökeni </a:t>
            </a:r>
            <a:r>
              <a:rPr sz="1800" spc="-5" dirty="0">
                <a:latin typeface="DejaVu Sans"/>
                <a:cs typeface="DejaVu Sans"/>
              </a:rPr>
              <a:t>yani var oluş nedeni  nedir?” sorusu siyaset felsefesinin  önemli </a:t>
            </a:r>
            <a:r>
              <a:rPr sz="1800" dirty="0">
                <a:latin typeface="DejaVu Sans"/>
                <a:cs typeface="DejaVu Sans"/>
              </a:rPr>
              <a:t>bir</a:t>
            </a:r>
            <a:r>
              <a:rPr sz="1800" spc="1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sorusudur.</a:t>
            </a:r>
            <a:endParaRPr sz="1800">
              <a:latin typeface="DejaVu Sans"/>
              <a:cs typeface="DejaVu Sans"/>
            </a:endParaRPr>
          </a:p>
          <a:p>
            <a:pPr marL="12700">
              <a:lnSpc>
                <a:spcPts val="1985"/>
              </a:lnSpc>
            </a:pPr>
            <a:r>
              <a:rPr sz="1800" b="1" spc="-5" dirty="0">
                <a:solidFill>
                  <a:srgbClr val="BF0000"/>
                </a:solidFill>
                <a:latin typeface="DejaVu Sans"/>
                <a:cs typeface="DejaVu Sans"/>
              </a:rPr>
              <a:t>Devletin insan </a:t>
            </a:r>
            <a:r>
              <a:rPr sz="1800" b="1" spc="-10" dirty="0">
                <a:solidFill>
                  <a:srgbClr val="BF0000"/>
                </a:solidFill>
                <a:latin typeface="DejaVu Sans"/>
                <a:cs typeface="DejaVu Sans"/>
              </a:rPr>
              <a:t>gelişiminin</a:t>
            </a:r>
            <a:r>
              <a:rPr sz="1800" b="1" spc="-2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800" b="1" spc="-5" dirty="0">
                <a:solidFill>
                  <a:srgbClr val="BF0000"/>
                </a:solidFill>
                <a:latin typeface="DejaVu Sans"/>
                <a:cs typeface="DejaVu Sans"/>
              </a:rPr>
              <a:t>doğal</a:t>
            </a:r>
            <a:endParaRPr sz="1800">
              <a:latin typeface="DejaVu Sans"/>
              <a:cs typeface="DejaVu Sans"/>
            </a:endParaRPr>
          </a:p>
          <a:p>
            <a:pPr marL="12700" marR="306070">
              <a:lnSpc>
                <a:spcPts val="2090"/>
              </a:lnSpc>
              <a:spcBef>
                <a:spcPts val="95"/>
              </a:spcBef>
            </a:pPr>
            <a:r>
              <a:rPr sz="1800" b="1" spc="-5" dirty="0">
                <a:solidFill>
                  <a:srgbClr val="BF0000"/>
                </a:solidFill>
                <a:latin typeface="DejaVu Sans"/>
                <a:cs typeface="DejaVu Sans"/>
              </a:rPr>
              <a:t>bir devamı olarak</a:t>
            </a:r>
            <a:r>
              <a:rPr sz="1800" b="1" spc="-8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800" b="1" spc="-10" dirty="0">
                <a:solidFill>
                  <a:srgbClr val="BF0000"/>
                </a:solidFill>
                <a:latin typeface="DejaVu Sans"/>
                <a:cs typeface="DejaVu Sans"/>
              </a:rPr>
              <a:t>kendiliğinden  </a:t>
            </a:r>
            <a:r>
              <a:rPr sz="1800" b="1" spc="-15" dirty="0">
                <a:solidFill>
                  <a:srgbClr val="BF0000"/>
                </a:solidFill>
                <a:latin typeface="DejaVu Sans"/>
                <a:cs typeface="DejaVu Sans"/>
              </a:rPr>
              <a:t>ortaya </a:t>
            </a:r>
            <a:r>
              <a:rPr sz="1800" b="1" spc="-5" dirty="0">
                <a:solidFill>
                  <a:srgbClr val="BF0000"/>
                </a:solidFill>
                <a:latin typeface="DejaVu Sans"/>
                <a:cs typeface="DejaVu Sans"/>
              </a:rPr>
              <a:t>çıktığını savunanlar;  </a:t>
            </a:r>
            <a:r>
              <a:rPr sz="1800" spc="-5" dirty="0">
                <a:solidFill>
                  <a:srgbClr val="BF0000"/>
                </a:solidFill>
                <a:latin typeface="DejaVu Sans"/>
                <a:cs typeface="DejaVu Sans"/>
              </a:rPr>
              <a:t>Platon, Aristo, </a:t>
            </a:r>
            <a:r>
              <a:rPr sz="1800" spc="-35" dirty="0">
                <a:solidFill>
                  <a:srgbClr val="BF0000"/>
                </a:solidFill>
                <a:latin typeface="DejaVu Sans"/>
                <a:cs typeface="DejaVu Sans"/>
              </a:rPr>
              <a:t>Farabi </a:t>
            </a:r>
            <a:r>
              <a:rPr sz="1800" dirty="0">
                <a:solidFill>
                  <a:srgbClr val="BF0000"/>
                </a:solidFill>
                <a:latin typeface="DejaVu Sans"/>
                <a:cs typeface="DejaVu Sans"/>
              </a:rPr>
              <a:t>ve </a:t>
            </a:r>
            <a:r>
              <a:rPr sz="1800" spc="-5" dirty="0">
                <a:solidFill>
                  <a:srgbClr val="BF0000"/>
                </a:solidFill>
                <a:latin typeface="DejaVu Sans"/>
                <a:cs typeface="DejaVu Sans"/>
              </a:rPr>
              <a:t>İbn-i  </a:t>
            </a:r>
            <a:r>
              <a:rPr sz="1800" spc="-20" dirty="0">
                <a:solidFill>
                  <a:srgbClr val="BF0000"/>
                </a:solidFill>
                <a:latin typeface="DejaVu Sans"/>
                <a:cs typeface="DejaVu Sans"/>
              </a:rPr>
              <a:t>Hâldun’dur.</a:t>
            </a:r>
            <a:endParaRPr sz="1800">
              <a:latin typeface="DejaVu Sans"/>
              <a:cs typeface="DejaVu Sans"/>
            </a:endParaRPr>
          </a:p>
          <a:p>
            <a:pPr marL="12700" marR="370205">
              <a:lnSpc>
                <a:spcPts val="2090"/>
              </a:lnSpc>
            </a:pPr>
            <a:r>
              <a:rPr sz="1800" b="1" spc="-5" dirty="0">
                <a:solidFill>
                  <a:srgbClr val="001F5F"/>
                </a:solidFill>
                <a:latin typeface="DejaVu Sans"/>
                <a:cs typeface="DejaVu Sans"/>
              </a:rPr>
              <a:t>Devletin sonradan </a:t>
            </a:r>
            <a:r>
              <a:rPr sz="1800" b="1" spc="-10" dirty="0">
                <a:solidFill>
                  <a:srgbClr val="001F5F"/>
                </a:solidFill>
                <a:latin typeface="DejaVu Sans"/>
                <a:cs typeface="DejaVu Sans"/>
              </a:rPr>
              <a:t>belirli  </a:t>
            </a:r>
            <a:r>
              <a:rPr sz="1800" b="1" spc="-5" dirty="0">
                <a:solidFill>
                  <a:srgbClr val="001F5F"/>
                </a:solidFill>
                <a:latin typeface="DejaVu Sans"/>
                <a:cs typeface="DejaVu Sans"/>
              </a:rPr>
              <a:t>görevleri yerine getirmek  amacıyla ortak bir sözleşme ile  kurulduğunu savunan </a:t>
            </a:r>
            <a:r>
              <a:rPr sz="1800" b="1" spc="-20" dirty="0">
                <a:solidFill>
                  <a:srgbClr val="001F5F"/>
                </a:solidFill>
                <a:latin typeface="DejaVu Sans"/>
                <a:cs typeface="DejaVu Sans"/>
              </a:rPr>
              <a:t>filozoflar  </a:t>
            </a:r>
            <a:r>
              <a:rPr sz="1800" b="1" spc="-5" dirty="0">
                <a:solidFill>
                  <a:srgbClr val="001F5F"/>
                </a:solidFill>
                <a:latin typeface="DejaVu Sans"/>
                <a:cs typeface="DejaVu Sans"/>
              </a:rPr>
              <a:t>ise </a:t>
            </a:r>
            <a:r>
              <a:rPr sz="1800" spc="-110" dirty="0">
                <a:solidFill>
                  <a:srgbClr val="001F5F"/>
                </a:solidFill>
                <a:latin typeface="DejaVu Sans"/>
                <a:cs typeface="DejaVu Sans"/>
              </a:rPr>
              <a:t>T. </a:t>
            </a:r>
            <a:r>
              <a:rPr sz="1800" spc="-5" dirty="0">
                <a:solidFill>
                  <a:srgbClr val="001F5F"/>
                </a:solidFill>
                <a:latin typeface="DejaVu Sans"/>
                <a:cs typeface="DejaVu Sans"/>
              </a:rPr>
              <a:t>Hobbes, J. </a:t>
            </a:r>
            <a:r>
              <a:rPr sz="1800" spc="-25" dirty="0">
                <a:solidFill>
                  <a:srgbClr val="001F5F"/>
                </a:solidFill>
                <a:latin typeface="DejaVu Sans"/>
                <a:cs typeface="DejaVu Sans"/>
              </a:rPr>
              <a:t>Locke </a:t>
            </a:r>
            <a:r>
              <a:rPr sz="1800" dirty="0">
                <a:solidFill>
                  <a:srgbClr val="001F5F"/>
                </a:solidFill>
                <a:latin typeface="DejaVu Sans"/>
                <a:cs typeface="DejaVu Sans"/>
              </a:rPr>
              <a:t>ve </a:t>
            </a:r>
            <a:r>
              <a:rPr sz="1800" spc="-5" dirty="0">
                <a:solidFill>
                  <a:srgbClr val="001F5F"/>
                </a:solidFill>
                <a:latin typeface="DejaVu Sans"/>
                <a:cs typeface="DejaVu Sans"/>
              </a:rPr>
              <a:t>J. J.  </a:t>
            </a:r>
            <a:r>
              <a:rPr sz="1800" spc="-15" dirty="0">
                <a:solidFill>
                  <a:srgbClr val="001F5F"/>
                </a:solidFill>
                <a:latin typeface="DejaVu Sans"/>
                <a:cs typeface="DejaVu Sans"/>
              </a:rPr>
              <a:t>Rousseau’dur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30059"/>
            <a:chOff x="0" y="0"/>
            <a:chExt cx="9144000" cy="6830059"/>
          </a:xfrm>
        </p:grpSpPr>
        <p:sp>
          <p:nvSpPr>
            <p:cNvPr id="5" name="object 5"/>
            <p:cNvSpPr/>
            <p:nvPr/>
          </p:nvSpPr>
          <p:spPr>
            <a:xfrm>
              <a:off x="4572000" y="116839"/>
              <a:ext cx="4572000" cy="6624320"/>
            </a:xfrm>
            <a:custGeom>
              <a:avLst/>
              <a:gdLst/>
              <a:ahLst/>
              <a:cxnLst/>
              <a:rect l="l" t="t" r="r" b="b"/>
              <a:pathLst>
                <a:path w="4572000" h="6624320">
                  <a:moveTo>
                    <a:pt x="4572000" y="0"/>
                  </a:moveTo>
                  <a:lnTo>
                    <a:pt x="0" y="0"/>
                  </a:lnTo>
                  <a:lnTo>
                    <a:pt x="0" y="6624319"/>
                  </a:lnTo>
                  <a:lnTo>
                    <a:pt x="4572000" y="6624319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FBE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11759"/>
              <a:ext cx="9144000" cy="6634480"/>
            </a:xfrm>
            <a:custGeom>
              <a:avLst/>
              <a:gdLst/>
              <a:ahLst/>
              <a:cxnLst/>
              <a:rect l="l" t="t" r="r" b="b"/>
              <a:pathLst>
                <a:path w="9144000" h="6634480">
                  <a:moveTo>
                    <a:pt x="9144000" y="5080"/>
                  </a:moveTo>
                  <a:lnTo>
                    <a:pt x="9138920" y="10160"/>
                  </a:lnTo>
                  <a:lnTo>
                    <a:pt x="9138920" y="6624320"/>
                  </a:lnTo>
                  <a:lnTo>
                    <a:pt x="4577080" y="6624320"/>
                  </a:lnTo>
                  <a:lnTo>
                    <a:pt x="4577080" y="10160"/>
                  </a:lnTo>
                  <a:lnTo>
                    <a:pt x="4577080" y="0"/>
                  </a:lnTo>
                  <a:lnTo>
                    <a:pt x="4574527" y="2552"/>
                  </a:lnTo>
                  <a:lnTo>
                    <a:pt x="4574527" y="0"/>
                  </a:lnTo>
                  <a:lnTo>
                    <a:pt x="4572000" y="0"/>
                  </a:lnTo>
                  <a:lnTo>
                    <a:pt x="4572000" y="5080"/>
                  </a:lnTo>
                  <a:lnTo>
                    <a:pt x="4572000" y="6629400"/>
                  </a:lnTo>
                  <a:lnTo>
                    <a:pt x="4569460" y="6629400"/>
                  </a:lnTo>
                  <a:lnTo>
                    <a:pt x="4569460" y="6626860"/>
                  </a:lnTo>
                  <a:lnTo>
                    <a:pt x="4572000" y="6629400"/>
                  </a:lnTo>
                  <a:lnTo>
                    <a:pt x="4572000" y="5080"/>
                  </a:lnTo>
                  <a:lnTo>
                    <a:pt x="4569460" y="7620"/>
                  </a:lnTo>
                  <a:lnTo>
                    <a:pt x="4569460" y="5080"/>
                  </a:lnTo>
                  <a:lnTo>
                    <a:pt x="4572000" y="5080"/>
                  </a:lnTo>
                  <a:lnTo>
                    <a:pt x="4572000" y="0"/>
                  </a:lnTo>
                  <a:lnTo>
                    <a:pt x="4566920" y="0"/>
                  </a:lnTo>
                  <a:lnTo>
                    <a:pt x="4566920" y="10160"/>
                  </a:lnTo>
                  <a:lnTo>
                    <a:pt x="4566920" y="6624320"/>
                  </a:lnTo>
                  <a:lnTo>
                    <a:pt x="5080" y="6624320"/>
                  </a:lnTo>
                  <a:lnTo>
                    <a:pt x="5080" y="10160"/>
                  </a:lnTo>
                  <a:lnTo>
                    <a:pt x="4566920" y="10160"/>
                  </a:lnTo>
                  <a:lnTo>
                    <a:pt x="456692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527" y="5080"/>
                  </a:lnTo>
                  <a:lnTo>
                    <a:pt x="2527" y="7607"/>
                  </a:lnTo>
                  <a:lnTo>
                    <a:pt x="0" y="5080"/>
                  </a:lnTo>
                  <a:lnTo>
                    <a:pt x="0" y="6629400"/>
                  </a:lnTo>
                  <a:lnTo>
                    <a:pt x="2540" y="6626860"/>
                  </a:lnTo>
                  <a:lnTo>
                    <a:pt x="2540" y="6629400"/>
                  </a:lnTo>
                  <a:lnTo>
                    <a:pt x="0" y="6629400"/>
                  </a:lnTo>
                  <a:lnTo>
                    <a:pt x="0" y="6634480"/>
                  </a:lnTo>
                  <a:lnTo>
                    <a:pt x="4569460" y="6634480"/>
                  </a:lnTo>
                  <a:lnTo>
                    <a:pt x="4574540" y="6634480"/>
                  </a:lnTo>
                  <a:lnTo>
                    <a:pt x="4577080" y="6634480"/>
                  </a:lnTo>
                  <a:lnTo>
                    <a:pt x="9144000" y="6634480"/>
                  </a:lnTo>
                  <a:lnTo>
                    <a:pt x="9144000" y="6629400"/>
                  </a:lnTo>
                  <a:lnTo>
                    <a:pt x="9141460" y="6629400"/>
                  </a:lnTo>
                  <a:lnTo>
                    <a:pt x="9141460" y="6626860"/>
                  </a:lnTo>
                  <a:lnTo>
                    <a:pt x="9144000" y="6629400"/>
                  </a:lnTo>
                  <a:lnTo>
                    <a:pt x="9144000" y="5080"/>
                  </a:lnTo>
                  <a:close/>
                </a:path>
              </a:pathLst>
            </a:custGeom>
            <a:solidFill>
              <a:srgbClr val="EF7E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9459" y="0"/>
              <a:ext cx="4574539" cy="68300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3250"/>
          </a:xfrm>
          <a:custGeom>
            <a:avLst/>
            <a:gdLst/>
            <a:ahLst/>
            <a:cxnLst/>
            <a:rect l="l" t="t" r="r" b="b"/>
            <a:pathLst>
              <a:path w="9144000" h="603250">
                <a:moveTo>
                  <a:pt x="9144000" y="0"/>
                </a:moveTo>
                <a:lnTo>
                  <a:pt x="0" y="0"/>
                </a:lnTo>
                <a:lnTo>
                  <a:pt x="0" y="603250"/>
                </a:lnTo>
                <a:lnTo>
                  <a:pt x="9144000" y="603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0160" y="11430"/>
            <a:ext cx="6580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000000"/>
                </a:solidFill>
                <a:latin typeface="DejaVu Sans"/>
                <a:cs typeface="DejaVu Sans"/>
              </a:rPr>
              <a:t>SİYASET </a:t>
            </a:r>
            <a:r>
              <a:rPr sz="2400" spc="-10" dirty="0">
                <a:solidFill>
                  <a:srgbClr val="000000"/>
                </a:solidFill>
                <a:latin typeface="DejaVu Sans"/>
                <a:cs typeface="DejaVu Sans"/>
              </a:rPr>
              <a:t>İLE İLGİLİ </a:t>
            </a:r>
            <a:r>
              <a:rPr sz="2400" spc="-5" dirty="0">
                <a:solidFill>
                  <a:srgbClr val="000000"/>
                </a:solidFill>
                <a:latin typeface="DejaVu Sans"/>
                <a:cs typeface="DejaVu Sans"/>
              </a:rPr>
              <a:t>TEMEL</a:t>
            </a:r>
            <a:r>
              <a:rPr sz="2400" spc="3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DejaVu Sans"/>
                <a:cs typeface="DejaVu Sans"/>
              </a:rPr>
              <a:t>KAVRAMLAR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03250"/>
            <a:ext cx="9144000" cy="1042669"/>
          </a:xfrm>
          <a:custGeom>
            <a:avLst/>
            <a:gdLst/>
            <a:ahLst/>
            <a:cxnLst/>
            <a:rect l="l" t="t" r="r" b="b"/>
            <a:pathLst>
              <a:path w="9144000" h="1042669">
                <a:moveTo>
                  <a:pt x="9144000" y="0"/>
                </a:moveTo>
                <a:lnTo>
                  <a:pt x="0" y="0"/>
                </a:lnTo>
                <a:lnTo>
                  <a:pt x="0" y="1042670"/>
                </a:lnTo>
                <a:lnTo>
                  <a:pt x="9144000" y="10426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8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619759"/>
            <a:ext cx="6732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DejaVu Sans"/>
                <a:cs typeface="DejaVu Sans"/>
              </a:rPr>
              <a:t>Birey, </a:t>
            </a:r>
            <a:r>
              <a:rPr sz="1800" dirty="0">
                <a:latin typeface="DejaVu Sans"/>
                <a:cs typeface="DejaVu Sans"/>
              </a:rPr>
              <a:t>bir </a:t>
            </a:r>
            <a:r>
              <a:rPr sz="1800" spc="-5" dirty="0">
                <a:latin typeface="DejaVu Sans"/>
                <a:cs typeface="DejaVu Sans"/>
              </a:rPr>
              <a:t>toplumun üyesi olan, belirli hakları olan</a:t>
            </a:r>
            <a:r>
              <a:rPr sz="1800" spc="90" dirty="0">
                <a:latin typeface="DejaVu Sans"/>
                <a:cs typeface="DejaVu Sans"/>
              </a:rPr>
              <a:t> </a:t>
            </a:r>
            <a:r>
              <a:rPr sz="1800" spc="-5" dirty="0">
                <a:latin typeface="DejaVu Sans"/>
                <a:cs typeface="DejaVu Sans"/>
              </a:rPr>
              <a:t>insandır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645920"/>
            <a:ext cx="9144000" cy="1042669"/>
          </a:xfrm>
          <a:custGeom>
            <a:avLst/>
            <a:gdLst/>
            <a:ahLst/>
            <a:cxnLst/>
            <a:rect l="l" t="t" r="r" b="b"/>
            <a:pathLst>
              <a:path w="9144000" h="1042669">
                <a:moveTo>
                  <a:pt x="9144000" y="0"/>
                </a:moveTo>
                <a:lnTo>
                  <a:pt x="0" y="0"/>
                </a:lnTo>
                <a:lnTo>
                  <a:pt x="0" y="1042669"/>
                </a:lnTo>
                <a:lnTo>
                  <a:pt x="9144000" y="1042669"/>
                </a:lnTo>
                <a:lnTo>
                  <a:pt x="9144000" y="0"/>
                </a:lnTo>
                <a:close/>
              </a:path>
            </a:pathLst>
          </a:custGeom>
          <a:solidFill>
            <a:srgbClr val="FBE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1662429"/>
            <a:ext cx="8641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DejaVu Sans"/>
                <a:cs typeface="DejaVu Sans"/>
              </a:rPr>
              <a:t>Toplum, </a:t>
            </a:r>
            <a:r>
              <a:rPr sz="1800" spc="-5" dirty="0">
                <a:latin typeface="DejaVu Sans"/>
                <a:cs typeface="DejaVu Sans"/>
              </a:rPr>
              <a:t>temel ihtiyaçlarını karşılamak amacıyla bir araya gelmiş, ortak</a:t>
            </a:r>
            <a:r>
              <a:rPr sz="1800" spc="105" dirty="0">
                <a:latin typeface="DejaVu Sans"/>
                <a:cs typeface="DejaVu Sans"/>
              </a:rPr>
              <a:t> </a:t>
            </a:r>
            <a:r>
              <a:rPr sz="1800" dirty="0">
                <a:latin typeface="DejaVu Sans"/>
                <a:cs typeface="DejaVu Sans"/>
              </a:rPr>
              <a:t>bir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2688589"/>
            <a:ext cx="9144000" cy="2084070"/>
            <a:chOff x="0" y="2688589"/>
            <a:chExt cx="9144000" cy="2084070"/>
          </a:xfrm>
        </p:grpSpPr>
        <p:sp>
          <p:nvSpPr>
            <p:cNvPr id="9" name="object 9"/>
            <p:cNvSpPr/>
            <p:nvPr/>
          </p:nvSpPr>
          <p:spPr>
            <a:xfrm>
              <a:off x="0" y="2688589"/>
              <a:ext cx="9144000" cy="1041400"/>
            </a:xfrm>
            <a:custGeom>
              <a:avLst/>
              <a:gdLst/>
              <a:ahLst/>
              <a:cxnLst/>
              <a:rect l="l" t="t" r="r" b="b"/>
              <a:pathLst>
                <a:path w="9144000" h="1041400">
                  <a:moveTo>
                    <a:pt x="9144000" y="0"/>
                  </a:moveTo>
                  <a:lnTo>
                    <a:pt x="0" y="0"/>
                  </a:lnTo>
                  <a:lnTo>
                    <a:pt x="0" y="1041400"/>
                  </a:lnTo>
                  <a:lnTo>
                    <a:pt x="9144000" y="1041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3729989"/>
              <a:ext cx="9144000" cy="1042669"/>
            </a:xfrm>
            <a:custGeom>
              <a:avLst/>
              <a:gdLst/>
              <a:ahLst/>
              <a:cxnLst/>
              <a:rect l="l" t="t" r="r" b="b"/>
              <a:pathLst>
                <a:path w="9144000" h="1042670">
                  <a:moveTo>
                    <a:pt x="9144000" y="0"/>
                  </a:moveTo>
                  <a:lnTo>
                    <a:pt x="0" y="0"/>
                  </a:lnTo>
                  <a:lnTo>
                    <a:pt x="0" y="1042670"/>
                  </a:lnTo>
                  <a:lnTo>
                    <a:pt x="9144000" y="10426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BE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8739" y="2703829"/>
            <a:ext cx="7592695" cy="13423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latin typeface="DejaVu Sans"/>
                <a:cs typeface="DejaVu Sans"/>
              </a:rPr>
              <a:t>Devlet, </a:t>
            </a:r>
            <a:r>
              <a:rPr sz="1800" spc="-5" dirty="0">
                <a:latin typeface="DejaVu Sans"/>
                <a:cs typeface="DejaVu Sans"/>
              </a:rPr>
              <a:t>toplum üzerinde yönetim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denetim gücüne sahip siyasi  </a:t>
            </a:r>
            <a:r>
              <a:rPr sz="1800" spc="-10" dirty="0">
                <a:latin typeface="DejaVu Sans"/>
                <a:cs typeface="DejaVu Sans"/>
              </a:rPr>
              <a:t>örgütlenme </a:t>
            </a:r>
            <a:r>
              <a:rPr sz="1800" spc="-20" dirty="0">
                <a:latin typeface="DejaVu Sans"/>
                <a:cs typeface="DejaVu Sans"/>
              </a:rPr>
              <a:t>biçimidir.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21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1800" b="1" spc="-40" dirty="0">
                <a:latin typeface="DejaVu Sans"/>
                <a:cs typeface="DejaVu Sans"/>
              </a:rPr>
              <a:t>İktidar, </a:t>
            </a:r>
            <a:r>
              <a:rPr sz="1800" spc="-5" dirty="0">
                <a:latin typeface="DejaVu Sans"/>
                <a:cs typeface="DejaVu Sans"/>
              </a:rPr>
              <a:t>halkı yönetme gücüne sahip olan kişi </a:t>
            </a:r>
            <a:r>
              <a:rPr sz="1800" dirty="0">
                <a:latin typeface="DejaVu Sans"/>
                <a:cs typeface="DejaVu Sans"/>
              </a:rPr>
              <a:t>ya da</a:t>
            </a:r>
            <a:r>
              <a:rPr sz="1800" spc="65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gruplardır.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4772659"/>
            <a:ext cx="9144000" cy="2085339"/>
            <a:chOff x="0" y="4772659"/>
            <a:chExt cx="9144000" cy="2085339"/>
          </a:xfrm>
        </p:grpSpPr>
        <p:sp>
          <p:nvSpPr>
            <p:cNvPr id="13" name="object 13"/>
            <p:cNvSpPr/>
            <p:nvPr/>
          </p:nvSpPr>
          <p:spPr>
            <a:xfrm>
              <a:off x="0" y="4772659"/>
              <a:ext cx="9144000" cy="1042669"/>
            </a:xfrm>
            <a:custGeom>
              <a:avLst/>
              <a:gdLst/>
              <a:ahLst/>
              <a:cxnLst/>
              <a:rect l="l" t="t" r="r" b="b"/>
              <a:pathLst>
                <a:path w="9144000" h="1042670">
                  <a:moveTo>
                    <a:pt x="9144000" y="0"/>
                  </a:moveTo>
                  <a:lnTo>
                    <a:pt x="0" y="0"/>
                  </a:lnTo>
                  <a:lnTo>
                    <a:pt x="0" y="1042669"/>
                  </a:lnTo>
                  <a:lnTo>
                    <a:pt x="9144000" y="104266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5815329"/>
              <a:ext cx="9144000" cy="1042669"/>
            </a:xfrm>
            <a:custGeom>
              <a:avLst/>
              <a:gdLst/>
              <a:ahLst/>
              <a:cxnLst/>
              <a:rect l="l" t="t" r="r" b="b"/>
              <a:pathLst>
                <a:path w="9144000" h="1042670">
                  <a:moveTo>
                    <a:pt x="9144000" y="0"/>
                  </a:moveTo>
                  <a:lnTo>
                    <a:pt x="0" y="0"/>
                  </a:lnTo>
                  <a:lnTo>
                    <a:pt x="0" y="1042670"/>
                  </a:lnTo>
                  <a:lnTo>
                    <a:pt x="9144000" y="10426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BE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8739" y="4789170"/>
            <a:ext cx="8437245" cy="160655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317500">
              <a:lnSpc>
                <a:spcPts val="2080"/>
              </a:lnSpc>
              <a:spcBef>
                <a:spcPts val="235"/>
              </a:spcBef>
            </a:pPr>
            <a:r>
              <a:rPr sz="1800" b="1" spc="-25" dirty="0">
                <a:latin typeface="DejaVu Sans"/>
                <a:cs typeface="DejaVu Sans"/>
              </a:rPr>
              <a:t>Yönetim, </a:t>
            </a:r>
            <a:r>
              <a:rPr sz="1800" spc="-5" dirty="0">
                <a:latin typeface="DejaVu Sans"/>
                <a:cs typeface="DejaVu Sans"/>
              </a:rPr>
              <a:t>iktidarı elinde bulunduran kişi </a:t>
            </a:r>
            <a:r>
              <a:rPr sz="1800" dirty="0">
                <a:latin typeface="DejaVu Sans"/>
                <a:cs typeface="DejaVu Sans"/>
              </a:rPr>
              <a:t>ya </a:t>
            </a:r>
            <a:r>
              <a:rPr sz="1800" spc="-5" dirty="0">
                <a:latin typeface="DejaVu Sans"/>
                <a:cs typeface="DejaVu Sans"/>
              </a:rPr>
              <a:t>da grupların toplumu </a:t>
            </a:r>
            <a:r>
              <a:rPr sz="1800" spc="-10" dirty="0">
                <a:latin typeface="DejaVu Sans"/>
                <a:cs typeface="DejaVu Sans"/>
              </a:rPr>
              <a:t>idare  </a:t>
            </a:r>
            <a:r>
              <a:rPr sz="1800" spc="-20" dirty="0">
                <a:latin typeface="DejaVu Sans"/>
                <a:cs typeface="DejaVu Sans"/>
              </a:rPr>
              <a:t>etmesidir.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2100">
              <a:latin typeface="DejaVu Sans"/>
              <a:cs typeface="DejaVu Sans"/>
            </a:endParaRPr>
          </a:p>
          <a:p>
            <a:pPr marL="12700" marR="5080">
              <a:lnSpc>
                <a:spcPts val="2090"/>
              </a:lnSpc>
              <a:spcBef>
                <a:spcPts val="1585"/>
              </a:spcBef>
            </a:pPr>
            <a:r>
              <a:rPr sz="1800" b="1" spc="-5" dirty="0">
                <a:latin typeface="DejaVu Sans"/>
                <a:cs typeface="DejaVu Sans"/>
              </a:rPr>
              <a:t>Egemenlik, </a:t>
            </a:r>
            <a:r>
              <a:rPr sz="1800" spc="-5" dirty="0">
                <a:latin typeface="DejaVu Sans"/>
                <a:cs typeface="DejaVu Sans"/>
              </a:rPr>
              <a:t>toplumda iktidar olmaktan doğan </a:t>
            </a:r>
            <a:r>
              <a:rPr sz="1800" spc="-10" dirty="0">
                <a:latin typeface="DejaVu Sans"/>
                <a:cs typeface="DejaVu Sans"/>
              </a:rPr>
              <a:t>gücü </a:t>
            </a:r>
            <a:r>
              <a:rPr sz="1800" spc="-5" dirty="0">
                <a:latin typeface="DejaVu Sans"/>
                <a:cs typeface="DejaVu Sans"/>
              </a:rPr>
              <a:t>hiçbir baskı olmadan  </a:t>
            </a:r>
            <a:r>
              <a:rPr sz="1800" spc="-20" dirty="0">
                <a:latin typeface="DejaVu Sans"/>
                <a:cs typeface="DejaVu Sans"/>
              </a:rPr>
              <a:t>kullanabilmektir.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9138920" y="0"/>
                </a:lnTo>
                <a:lnTo>
                  <a:pt x="9138920" y="5080"/>
                </a:lnTo>
                <a:lnTo>
                  <a:pt x="9138920" y="586740"/>
                </a:lnTo>
                <a:lnTo>
                  <a:pt x="9138920" y="6851650"/>
                </a:lnTo>
                <a:lnTo>
                  <a:pt x="5080" y="6851650"/>
                </a:lnTo>
                <a:lnTo>
                  <a:pt x="5080" y="5820410"/>
                </a:lnTo>
                <a:lnTo>
                  <a:pt x="9138920" y="5820410"/>
                </a:lnTo>
                <a:lnTo>
                  <a:pt x="9138920" y="5808980"/>
                </a:lnTo>
                <a:lnTo>
                  <a:pt x="5080" y="5808980"/>
                </a:lnTo>
                <a:lnTo>
                  <a:pt x="5080" y="4777740"/>
                </a:lnTo>
                <a:lnTo>
                  <a:pt x="9138920" y="4777740"/>
                </a:lnTo>
                <a:lnTo>
                  <a:pt x="9138920" y="4767580"/>
                </a:lnTo>
                <a:lnTo>
                  <a:pt x="5080" y="4767580"/>
                </a:lnTo>
                <a:lnTo>
                  <a:pt x="5080" y="3736340"/>
                </a:lnTo>
                <a:lnTo>
                  <a:pt x="9138920" y="3736340"/>
                </a:lnTo>
                <a:lnTo>
                  <a:pt x="9138920" y="3724910"/>
                </a:lnTo>
                <a:lnTo>
                  <a:pt x="5080" y="3724910"/>
                </a:lnTo>
                <a:lnTo>
                  <a:pt x="5080" y="2693670"/>
                </a:lnTo>
                <a:lnTo>
                  <a:pt x="9138920" y="2693670"/>
                </a:lnTo>
                <a:lnTo>
                  <a:pt x="9138920" y="2682240"/>
                </a:lnTo>
                <a:lnTo>
                  <a:pt x="5080" y="2682240"/>
                </a:lnTo>
                <a:lnTo>
                  <a:pt x="5080" y="1651000"/>
                </a:lnTo>
                <a:lnTo>
                  <a:pt x="9138920" y="1651000"/>
                </a:lnTo>
                <a:lnTo>
                  <a:pt x="9138920" y="1640840"/>
                </a:lnTo>
                <a:lnTo>
                  <a:pt x="5080" y="1640840"/>
                </a:lnTo>
                <a:lnTo>
                  <a:pt x="5080" y="621030"/>
                </a:lnTo>
                <a:lnTo>
                  <a:pt x="9138920" y="621030"/>
                </a:lnTo>
                <a:lnTo>
                  <a:pt x="9138920" y="586740"/>
                </a:lnTo>
                <a:lnTo>
                  <a:pt x="5080" y="586740"/>
                </a:lnTo>
                <a:lnTo>
                  <a:pt x="5080" y="5080"/>
                </a:lnTo>
                <a:lnTo>
                  <a:pt x="9138920" y="5080"/>
                </a:lnTo>
                <a:lnTo>
                  <a:pt x="9138920" y="0"/>
                </a:lnTo>
                <a:lnTo>
                  <a:pt x="0" y="0"/>
                </a:lnTo>
                <a:lnTo>
                  <a:pt x="0" y="603250"/>
                </a:lnTo>
                <a:lnTo>
                  <a:pt x="2527" y="595045"/>
                </a:lnTo>
                <a:lnTo>
                  <a:pt x="2527" y="603250"/>
                </a:lnTo>
                <a:lnTo>
                  <a:pt x="2540" y="612140"/>
                </a:lnTo>
                <a:lnTo>
                  <a:pt x="0" y="603250"/>
                </a:lnTo>
                <a:lnTo>
                  <a:pt x="0" y="1645920"/>
                </a:lnTo>
                <a:lnTo>
                  <a:pt x="2540" y="1643380"/>
                </a:lnTo>
                <a:lnTo>
                  <a:pt x="2540" y="1645920"/>
                </a:lnTo>
                <a:lnTo>
                  <a:pt x="2527" y="1648447"/>
                </a:lnTo>
                <a:lnTo>
                  <a:pt x="0" y="1645920"/>
                </a:lnTo>
                <a:lnTo>
                  <a:pt x="0" y="2688590"/>
                </a:lnTo>
                <a:lnTo>
                  <a:pt x="2540" y="2685415"/>
                </a:lnTo>
                <a:lnTo>
                  <a:pt x="2540" y="2688590"/>
                </a:lnTo>
                <a:lnTo>
                  <a:pt x="2527" y="2691117"/>
                </a:lnTo>
                <a:lnTo>
                  <a:pt x="0" y="2688590"/>
                </a:lnTo>
                <a:lnTo>
                  <a:pt x="0" y="3729990"/>
                </a:lnTo>
                <a:lnTo>
                  <a:pt x="2527" y="3727462"/>
                </a:lnTo>
                <a:lnTo>
                  <a:pt x="2527" y="3729990"/>
                </a:lnTo>
                <a:lnTo>
                  <a:pt x="2540" y="3733165"/>
                </a:lnTo>
                <a:lnTo>
                  <a:pt x="0" y="3729990"/>
                </a:lnTo>
                <a:lnTo>
                  <a:pt x="0" y="4772660"/>
                </a:lnTo>
                <a:lnTo>
                  <a:pt x="2540" y="4770120"/>
                </a:lnTo>
                <a:lnTo>
                  <a:pt x="2540" y="4772660"/>
                </a:lnTo>
                <a:lnTo>
                  <a:pt x="2540" y="4775200"/>
                </a:lnTo>
                <a:lnTo>
                  <a:pt x="0" y="4772660"/>
                </a:lnTo>
                <a:lnTo>
                  <a:pt x="0" y="5815330"/>
                </a:lnTo>
                <a:lnTo>
                  <a:pt x="2540" y="5812155"/>
                </a:lnTo>
                <a:lnTo>
                  <a:pt x="2540" y="5815330"/>
                </a:lnTo>
                <a:lnTo>
                  <a:pt x="2527" y="5817857"/>
                </a:lnTo>
                <a:lnTo>
                  <a:pt x="0" y="581533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5815330"/>
                </a:lnTo>
                <a:lnTo>
                  <a:pt x="9141460" y="5817870"/>
                </a:lnTo>
                <a:lnTo>
                  <a:pt x="9141460" y="5815330"/>
                </a:lnTo>
                <a:lnTo>
                  <a:pt x="9141460" y="5812155"/>
                </a:lnTo>
                <a:lnTo>
                  <a:pt x="9144000" y="5815330"/>
                </a:lnTo>
                <a:lnTo>
                  <a:pt x="9144000" y="4772660"/>
                </a:lnTo>
                <a:lnTo>
                  <a:pt x="9141460" y="4775200"/>
                </a:lnTo>
                <a:lnTo>
                  <a:pt x="9141460" y="4772660"/>
                </a:lnTo>
                <a:lnTo>
                  <a:pt x="9141460" y="4770120"/>
                </a:lnTo>
                <a:lnTo>
                  <a:pt x="9144000" y="4772660"/>
                </a:lnTo>
                <a:lnTo>
                  <a:pt x="9144000" y="3729990"/>
                </a:lnTo>
                <a:lnTo>
                  <a:pt x="9141460" y="3733165"/>
                </a:lnTo>
                <a:lnTo>
                  <a:pt x="9141460" y="3729990"/>
                </a:lnTo>
                <a:lnTo>
                  <a:pt x="9141460" y="3727450"/>
                </a:lnTo>
                <a:lnTo>
                  <a:pt x="9144000" y="3729990"/>
                </a:lnTo>
                <a:lnTo>
                  <a:pt x="9144000" y="2688590"/>
                </a:lnTo>
                <a:lnTo>
                  <a:pt x="9141460" y="2691130"/>
                </a:lnTo>
                <a:lnTo>
                  <a:pt x="9141460" y="2688590"/>
                </a:lnTo>
                <a:lnTo>
                  <a:pt x="9141460" y="2685415"/>
                </a:lnTo>
                <a:lnTo>
                  <a:pt x="9144000" y="2688590"/>
                </a:lnTo>
                <a:lnTo>
                  <a:pt x="9144000" y="1645920"/>
                </a:lnTo>
                <a:lnTo>
                  <a:pt x="9141460" y="1648460"/>
                </a:lnTo>
                <a:lnTo>
                  <a:pt x="9141460" y="1645920"/>
                </a:lnTo>
                <a:lnTo>
                  <a:pt x="9141460" y="1643380"/>
                </a:lnTo>
                <a:lnTo>
                  <a:pt x="9144000" y="1645920"/>
                </a:lnTo>
                <a:lnTo>
                  <a:pt x="9144000" y="603250"/>
                </a:lnTo>
                <a:lnTo>
                  <a:pt x="9141460" y="612140"/>
                </a:lnTo>
                <a:lnTo>
                  <a:pt x="9141460" y="603250"/>
                </a:lnTo>
                <a:lnTo>
                  <a:pt x="9141460" y="594995"/>
                </a:lnTo>
                <a:lnTo>
                  <a:pt x="9144000" y="603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96619"/>
          </a:xfrm>
          <a:custGeom>
            <a:avLst/>
            <a:gdLst/>
            <a:ahLst/>
            <a:cxnLst/>
            <a:rect l="l" t="t" r="r" b="b"/>
            <a:pathLst>
              <a:path w="9144000" h="896619">
                <a:moveTo>
                  <a:pt x="9144000" y="0"/>
                </a:moveTo>
                <a:lnTo>
                  <a:pt x="0" y="0"/>
                </a:lnTo>
                <a:lnTo>
                  <a:pt x="0" y="896620"/>
                </a:lnTo>
                <a:lnTo>
                  <a:pt x="9144000" y="8966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0160" y="11430"/>
            <a:ext cx="6580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000000"/>
                </a:solidFill>
                <a:latin typeface="DejaVu Sans"/>
                <a:cs typeface="DejaVu Sans"/>
              </a:rPr>
              <a:t>SİYASET </a:t>
            </a:r>
            <a:r>
              <a:rPr sz="2400" spc="-10" dirty="0">
                <a:solidFill>
                  <a:srgbClr val="000000"/>
                </a:solidFill>
                <a:latin typeface="DejaVu Sans"/>
                <a:cs typeface="DejaVu Sans"/>
              </a:rPr>
              <a:t>İLE İLGİLİ </a:t>
            </a:r>
            <a:r>
              <a:rPr sz="2400" spc="-5" dirty="0">
                <a:solidFill>
                  <a:srgbClr val="000000"/>
                </a:solidFill>
                <a:latin typeface="DejaVu Sans"/>
                <a:cs typeface="DejaVu Sans"/>
              </a:rPr>
              <a:t>TEMEL</a:t>
            </a:r>
            <a:r>
              <a:rPr sz="2400" spc="3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DejaVu Sans"/>
                <a:cs typeface="DejaVu Sans"/>
              </a:rPr>
              <a:t>KAVRAMLAR</a:t>
            </a:r>
            <a:endParaRPr sz="2400">
              <a:latin typeface="DejaVu Sans"/>
              <a:cs typeface="DejaVu San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96619"/>
            <a:ext cx="9144000" cy="2555240"/>
            <a:chOff x="0" y="896619"/>
            <a:chExt cx="9144000" cy="2555240"/>
          </a:xfrm>
        </p:grpSpPr>
        <p:sp>
          <p:nvSpPr>
            <p:cNvPr id="5" name="object 5"/>
            <p:cNvSpPr/>
            <p:nvPr/>
          </p:nvSpPr>
          <p:spPr>
            <a:xfrm>
              <a:off x="0" y="896619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91440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9144000" y="990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887219"/>
              <a:ext cx="9144000" cy="574040"/>
            </a:xfrm>
            <a:custGeom>
              <a:avLst/>
              <a:gdLst/>
              <a:ahLst/>
              <a:cxnLst/>
              <a:rect l="l" t="t" r="r" b="b"/>
              <a:pathLst>
                <a:path w="9144000" h="574039">
                  <a:moveTo>
                    <a:pt x="9144000" y="0"/>
                  </a:moveTo>
                  <a:lnTo>
                    <a:pt x="0" y="0"/>
                  </a:lnTo>
                  <a:lnTo>
                    <a:pt x="0" y="574039"/>
                  </a:lnTo>
                  <a:lnTo>
                    <a:pt x="9144000" y="574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BE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461259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91440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9144000" y="990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913129"/>
            <a:ext cx="7355205" cy="186308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sz="1800" b="1" spc="-5" dirty="0">
                <a:latin typeface="DejaVu Sans"/>
                <a:cs typeface="DejaVu Sans"/>
              </a:rPr>
              <a:t>Meşruiyet, </a:t>
            </a:r>
            <a:r>
              <a:rPr sz="1800" spc="-5" dirty="0">
                <a:latin typeface="DejaVu Sans"/>
                <a:cs typeface="DejaVu Sans"/>
              </a:rPr>
              <a:t>iktidarın </a:t>
            </a:r>
            <a:r>
              <a:rPr sz="1800" spc="-15" dirty="0">
                <a:latin typeface="DejaVu Sans"/>
                <a:cs typeface="DejaVu Sans"/>
              </a:rPr>
              <a:t>kendisini </a:t>
            </a:r>
            <a:r>
              <a:rPr sz="1800" spc="-5" dirty="0">
                <a:latin typeface="DejaVu Sans"/>
                <a:cs typeface="DejaVu Sans"/>
              </a:rPr>
              <a:t>meydana </a:t>
            </a:r>
            <a:r>
              <a:rPr sz="1800" spc="-10" dirty="0">
                <a:latin typeface="DejaVu Sans"/>
                <a:cs typeface="DejaVu Sans"/>
              </a:rPr>
              <a:t>getiren kaynağa </a:t>
            </a:r>
            <a:r>
              <a:rPr sz="1800" spc="-5" dirty="0">
                <a:latin typeface="DejaVu Sans"/>
                <a:cs typeface="DejaVu Sans"/>
              </a:rPr>
              <a:t>uygun  </a:t>
            </a:r>
            <a:r>
              <a:rPr sz="1800" spc="-15" dirty="0">
                <a:latin typeface="DejaVu Sans"/>
                <a:cs typeface="DejaVu Sans"/>
              </a:rPr>
              <a:t>davranmasıdır.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DejaVu Sans"/>
                <a:cs typeface="DejaVu Sans"/>
              </a:rPr>
              <a:t>Hak, </a:t>
            </a:r>
            <a:r>
              <a:rPr sz="1800" spc="-20" dirty="0">
                <a:latin typeface="DejaVu Sans"/>
                <a:cs typeface="DejaVu Sans"/>
              </a:rPr>
              <a:t>hukukun </a:t>
            </a:r>
            <a:r>
              <a:rPr sz="1800" spc="-15" dirty="0">
                <a:latin typeface="DejaVu Sans"/>
                <a:cs typeface="DejaVu Sans"/>
              </a:rPr>
              <a:t>bireylere </a:t>
            </a:r>
            <a:r>
              <a:rPr sz="1800" spc="-5" dirty="0">
                <a:latin typeface="DejaVu Sans"/>
                <a:cs typeface="DejaVu Sans"/>
              </a:rPr>
              <a:t>tanıdığı</a:t>
            </a:r>
            <a:r>
              <a:rPr sz="1800" spc="3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yetkidir.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DejaVu Sans"/>
                <a:cs typeface="DejaVu Sans"/>
              </a:rPr>
              <a:t>Hukuk, </a:t>
            </a:r>
            <a:r>
              <a:rPr sz="1800" spc="-5" dirty="0">
                <a:latin typeface="DejaVu Sans"/>
                <a:cs typeface="DejaVu Sans"/>
              </a:rPr>
              <a:t>toplum içerisinde uyulması zorunlu </a:t>
            </a:r>
            <a:r>
              <a:rPr sz="1800" spc="-10" dirty="0">
                <a:latin typeface="DejaVu Sans"/>
                <a:cs typeface="DejaVu Sans"/>
              </a:rPr>
              <a:t>kurallar</a:t>
            </a:r>
            <a:r>
              <a:rPr sz="1800" spc="5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sistemidir.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451859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9144000" y="0"/>
                </a:moveTo>
                <a:lnTo>
                  <a:pt x="0" y="0"/>
                </a:lnTo>
                <a:lnTo>
                  <a:pt x="0" y="990600"/>
                </a:lnTo>
                <a:lnTo>
                  <a:pt x="9144000" y="990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BE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739" y="3468370"/>
            <a:ext cx="83223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DejaVu Sans"/>
                <a:cs typeface="DejaVu Sans"/>
              </a:rPr>
              <a:t>Yasa, </a:t>
            </a:r>
            <a:r>
              <a:rPr sz="1800" spc="-10" dirty="0">
                <a:latin typeface="DejaVu Sans"/>
                <a:cs typeface="DejaVu Sans"/>
              </a:rPr>
              <a:t>bireylerin </a:t>
            </a:r>
            <a:r>
              <a:rPr sz="1800" spc="-5" dirty="0">
                <a:latin typeface="DejaVu Sans"/>
                <a:cs typeface="DejaVu Sans"/>
              </a:rPr>
              <a:t>ilişkilerini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davranışlarını düzenleyen yazılı</a:t>
            </a:r>
            <a:r>
              <a:rPr sz="1800" spc="13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kurallardır.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4442459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9144000" y="0"/>
                </a:moveTo>
                <a:lnTo>
                  <a:pt x="0" y="0"/>
                </a:lnTo>
                <a:lnTo>
                  <a:pt x="0" y="990599"/>
                </a:lnTo>
                <a:lnTo>
                  <a:pt x="9144000" y="990599"/>
                </a:lnTo>
                <a:lnTo>
                  <a:pt x="9144000" y="0"/>
                </a:lnTo>
                <a:close/>
              </a:path>
            </a:pathLst>
          </a:custGeom>
          <a:solidFill>
            <a:srgbClr val="F8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739" y="4458970"/>
            <a:ext cx="8849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DejaVu Sans"/>
                <a:cs typeface="DejaVu Sans"/>
              </a:rPr>
              <a:t>Bürokrasi, </a:t>
            </a:r>
            <a:r>
              <a:rPr sz="1800" spc="-5" dirty="0">
                <a:latin typeface="DejaVu Sans"/>
                <a:cs typeface="DejaVu Sans"/>
              </a:rPr>
              <a:t>devlet işlerini yürüten </a:t>
            </a:r>
            <a:r>
              <a:rPr sz="1800" spc="-10" dirty="0">
                <a:latin typeface="DejaVu Sans"/>
                <a:cs typeface="DejaVu Sans"/>
              </a:rPr>
              <a:t>görevlilerin oluşturduğu </a:t>
            </a:r>
            <a:r>
              <a:rPr sz="1800" spc="-5" dirty="0">
                <a:latin typeface="DejaVu Sans"/>
                <a:cs typeface="DejaVu Sans"/>
              </a:rPr>
              <a:t>hiyerarşik</a:t>
            </a:r>
            <a:r>
              <a:rPr sz="1800" spc="13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yapıdır.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5433059"/>
            <a:ext cx="9144000" cy="1417320"/>
          </a:xfrm>
          <a:custGeom>
            <a:avLst/>
            <a:gdLst/>
            <a:ahLst/>
            <a:cxnLst/>
            <a:rect l="l" t="t" r="r" b="b"/>
            <a:pathLst>
              <a:path w="9144000" h="1417320">
                <a:moveTo>
                  <a:pt x="9144000" y="0"/>
                </a:moveTo>
                <a:lnTo>
                  <a:pt x="0" y="0"/>
                </a:lnTo>
                <a:lnTo>
                  <a:pt x="0" y="1417320"/>
                </a:lnTo>
                <a:lnTo>
                  <a:pt x="9144000" y="14173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BE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39" y="5449570"/>
            <a:ext cx="8877300" cy="83058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latin typeface="DejaVu Sans"/>
                <a:cs typeface="DejaVu Sans"/>
              </a:rPr>
              <a:t>Sivil toplum, </a:t>
            </a:r>
            <a:r>
              <a:rPr sz="1800" spc="-10" dirty="0">
                <a:latin typeface="DejaVu Sans"/>
                <a:cs typeface="DejaVu Sans"/>
              </a:rPr>
              <a:t>bireylerin </a:t>
            </a:r>
            <a:r>
              <a:rPr sz="1800" spc="-5" dirty="0">
                <a:latin typeface="DejaVu Sans"/>
                <a:cs typeface="DejaVu Sans"/>
              </a:rPr>
              <a:t>ve toplumsal grupların haklarını savunmak amacıyla  oluşturdukları </a:t>
            </a:r>
            <a:r>
              <a:rPr sz="1800" spc="-15" dirty="0">
                <a:latin typeface="DejaVu Sans"/>
                <a:cs typeface="DejaVu Sans"/>
              </a:rPr>
              <a:t>resmî</a:t>
            </a:r>
            <a:endParaRPr sz="1800">
              <a:latin typeface="DejaVu Sans"/>
              <a:cs typeface="DejaVu Sans"/>
            </a:endParaRPr>
          </a:p>
          <a:p>
            <a:pPr marL="12700">
              <a:lnSpc>
                <a:spcPts val="2030"/>
              </a:lnSpc>
            </a:pPr>
            <a:r>
              <a:rPr sz="1800" spc="-5" dirty="0">
                <a:latin typeface="DejaVu Sans"/>
                <a:cs typeface="DejaVu Sans"/>
              </a:rPr>
              <a:t>olmayan</a:t>
            </a:r>
            <a:r>
              <a:rPr sz="1800" spc="-1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örgütlenmelerdir.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6855459"/>
          </a:xfrm>
          <a:custGeom>
            <a:avLst/>
            <a:gdLst/>
            <a:ahLst/>
            <a:cxnLst/>
            <a:rect l="l" t="t" r="r" b="b"/>
            <a:pathLst>
              <a:path w="9144000" h="6855459">
                <a:moveTo>
                  <a:pt x="9144000" y="0"/>
                </a:moveTo>
                <a:lnTo>
                  <a:pt x="9139276" y="0"/>
                </a:lnTo>
                <a:lnTo>
                  <a:pt x="9139276" y="880110"/>
                </a:lnTo>
                <a:lnTo>
                  <a:pt x="9138920" y="880110"/>
                </a:lnTo>
                <a:lnTo>
                  <a:pt x="9138920" y="6845300"/>
                </a:lnTo>
                <a:lnTo>
                  <a:pt x="5080" y="6845300"/>
                </a:lnTo>
                <a:lnTo>
                  <a:pt x="5080" y="5438140"/>
                </a:lnTo>
                <a:lnTo>
                  <a:pt x="9138920" y="5438140"/>
                </a:lnTo>
                <a:lnTo>
                  <a:pt x="9138920" y="5427980"/>
                </a:lnTo>
                <a:lnTo>
                  <a:pt x="5080" y="5427980"/>
                </a:lnTo>
                <a:lnTo>
                  <a:pt x="5080" y="4447540"/>
                </a:lnTo>
                <a:lnTo>
                  <a:pt x="9138920" y="4447540"/>
                </a:lnTo>
                <a:lnTo>
                  <a:pt x="9138920" y="4437380"/>
                </a:lnTo>
                <a:lnTo>
                  <a:pt x="5080" y="4437380"/>
                </a:lnTo>
                <a:lnTo>
                  <a:pt x="5080" y="3456940"/>
                </a:lnTo>
                <a:lnTo>
                  <a:pt x="9138920" y="3456940"/>
                </a:lnTo>
                <a:lnTo>
                  <a:pt x="9138920" y="3446780"/>
                </a:lnTo>
                <a:lnTo>
                  <a:pt x="5080" y="3446780"/>
                </a:lnTo>
                <a:lnTo>
                  <a:pt x="5080" y="2466340"/>
                </a:lnTo>
                <a:lnTo>
                  <a:pt x="9138920" y="2466340"/>
                </a:lnTo>
                <a:lnTo>
                  <a:pt x="9138920" y="2456180"/>
                </a:lnTo>
                <a:lnTo>
                  <a:pt x="5080" y="2456180"/>
                </a:lnTo>
                <a:lnTo>
                  <a:pt x="5080" y="1892300"/>
                </a:lnTo>
                <a:lnTo>
                  <a:pt x="9138920" y="1892300"/>
                </a:lnTo>
                <a:lnTo>
                  <a:pt x="9138920" y="1882140"/>
                </a:lnTo>
                <a:lnTo>
                  <a:pt x="5080" y="1882140"/>
                </a:lnTo>
                <a:lnTo>
                  <a:pt x="5080" y="913130"/>
                </a:lnTo>
                <a:lnTo>
                  <a:pt x="9138920" y="913130"/>
                </a:lnTo>
                <a:lnTo>
                  <a:pt x="9138920" y="880110"/>
                </a:lnTo>
                <a:lnTo>
                  <a:pt x="4711" y="880110"/>
                </a:lnTo>
                <a:lnTo>
                  <a:pt x="5080" y="878840"/>
                </a:lnTo>
                <a:lnTo>
                  <a:pt x="5080" y="5080"/>
                </a:lnTo>
                <a:lnTo>
                  <a:pt x="9138920" y="5080"/>
                </a:lnTo>
                <a:lnTo>
                  <a:pt x="9138920" y="878840"/>
                </a:lnTo>
                <a:lnTo>
                  <a:pt x="9139276" y="880110"/>
                </a:lnTo>
                <a:lnTo>
                  <a:pt x="9139276" y="0"/>
                </a:lnTo>
                <a:lnTo>
                  <a:pt x="0" y="0"/>
                </a:lnTo>
                <a:lnTo>
                  <a:pt x="0" y="896620"/>
                </a:lnTo>
                <a:lnTo>
                  <a:pt x="2540" y="887730"/>
                </a:lnTo>
                <a:lnTo>
                  <a:pt x="2540" y="896620"/>
                </a:lnTo>
                <a:lnTo>
                  <a:pt x="2540" y="904875"/>
                </a:lnTo>
                <a:lnTo>
                  <a:pt x="0" y="896620"/>
                </a:lnTo>
                <a:lnTo>
                  <a:pt x="0" y="1887220"/>
                </a:lnTo>
                <a:lnTo>
                  <a:pt x="2540" y="1884680"/>
                </a:lnTo>
                <a:lnTo>
                  <a:pt x="2540" y="1887220"/>
                </a:lnTo>
                <a:lnTo>
                  <a:pt x="2527" y="1889747"/>
                </a:lnTo>
                <a:lnTo>
                  <a:pt x="0" y="1887220"/>
                </a:lnTo>
                <a:lnTo>
                  <a:pt x="0" y="2461260"/>
                </a:lnTo>
                <a:lnTo>
                  <a:pt x="2540" y="2458720"/>
                </a:lnTo>
                <a:lnTo>
                  <a:pt x="2540" y="2461260"/>
                </a:lnTo>
                <a:lnTo>
                  <a:pt x="2540" y="2463800"/>
                </a:lnTo>
                <a:lnTo>
                  <a:pt x="0" y="2461260"/>
                </a:lnTo>
                <a:lnTo>
                  <a:pt x="0" y="3451860"/>
                </a:lnTo>
                <a:lnTo>
                  <a:pt x="2527" y="3449332"/>
                </a:lnTo>
                <a:lnTo>
                  <a:pt x="2527" y="3451860"/>
                </a:lnTo>
                <a:lnTo>
                  <a:pt x="2540" y="3454400"/>
                </a:lnTo>
                <a:lnTo>
                  <a:pt x="0" y="3451860"/>
                </a:lnTo>
                <a:lnTo>
                  <a:pt x="0" y="4442460"/>
                </a:lnTo>
                <a:lnTo>
                  <a:pt x="2540" y="4439920"/>
                </a:lnTo>
                <a:lnTo>
                  <a:pt x="2540" y="4442460"/>
                </a:lnTo>
                <a:lnTo>
                  <a:pt x="2540" y="4445000"/>
                </a:lnTo>
                <a:lnTo>
                  <a:pt x="0" y="4442460"/>
                </a:lnTo>
                <a:lnTo>
                  <a:pt x="0" y="5433060"/>
                </a:lnTo>
                <a:lnTo>
                  <a:pt x="2540" y="5430520"/>
                </a:lnTo>
                <a:lnTo>
                  <a:pt x="2540" y="5433060"/>
                </a:lnTo>
                <a:lnTo>
                  <a:pt x="2540" y="5435600"/>
                </a:lnTo>
                <a:lnTo>
                  <a:pt x="0" y="5433060"/>
                </a:lnTo>
                <a:lnTo>
                  <a:pt x="0" y="6850380"/>
                </a:lnTo>
                <a:lnTo>
                  <a:pt x="0" y="6855460"/>
                </a:lnTo>
                <a:lnTo>
                  <a:pt x="9144000" y="6855460"/>
                </a:lnTo>
                <a:lnTo>
                  <a:pt x="9144000" y="6850380"/>
                </a:lnTo>
                <a:lnTo>
                  <a:pt x="9144000" y="5433060"/>
                </a:lnTo>
                <a:lnTo>
                  <a:pt x="9141460" y="5435600"/>
                </a:lnTo>
                <a:lnTo>
                  <a:pt x="9141460" y="5433060"/>
                </a:lnTo>
                <a:lnTo>
                  <a:pt x="9141460" y="5430520"/>
                </a:lnTo>
                <a:lnTo>
                  <a:pt x="9144000" y="5433060"/>
                </a:lnTo>
                <a:lnTo>
                  <a:pt x="9144000" y="4442460"/>
                </a:lnTo>
                <a:lnTo>
                  <a:pt x="9141460" y="4445000"/>
                </a:lnTo>
                <a:lnTo>
                  <a:pt x="9141460" y="4442460"/>
                </a:lnTo>
                <a:lnTo>
                  <a:pt x="9141460" y="4439920"/>
                </a:lnTo>
                <a:lnTo>
                  <a:pt x="9144000" y="4442460"/>
                </a:lnTo>
                <a:lnTo>
                  <a:pt x="9144000" y="3451860"/>
                </a:lnTo>
                <a:lnTo>
                  <a:pt x="9141460" y="3454400"/>
                </a:lnTo>
                <a:lnTo>
                  <a:pt x="9141460" y="3451860"/>
                </a:lnTo>
                <a:lnTo>
                  <a:pt x="9141460" y="3449320"/>
                </a:lnTo>
                <a:lnTo>
                  <a:pt x="9144000" y="3451860"/>
                </a:lnTo>
                <a:lnTo>
                  <a:pt x="9144000" y="2461260"/>
                </a:lnTo>
                <a:lnTo>
                  <a:pt x="9141460" y="2463800"/>
                </a:lnTo>
                <a:lnTo>
                  <a:pt x="9141460" y="2461260"/>
                </a:lnTo>
                <a:lnTo>
                  <a:pt x="9141460" y="2458720"/>
                </a:lnTo>
                <a:lnTo>
                  <a:pt x="9144000" y="2461260"/>
                </a:lnTo>
                <a:lnTo>
                  <a:pt x="9144000" y="1887220"/>
                </a:lnTo>
                <a:lnTo>
                  <a:pt x="9141460" y="1889760"/>
                </a:lnTo>
                <a:lnTo>
                  <a:pt x="9141460" y="1887220"/>
                </a:lnTo>
                <a:lnTo>
                  <a:pt x="9141460" y="1884680"/>
                </a:lnTo>
                <a:lnTo>
                  <a:pt x="9144000" y="1887220"/>
                </a:lnTo>
                <a:lnTo>
                  <a:pt x="9144000" y="896620"/>
                </a:lnTo>
                <a:lnTo>
                  <a:pt x="9141460" y="904875"/>
                </a:lnTo>
                <a:lnTo>
                  <a:pt x="9141460" y="896620"/>
                </a:lnTo>
                <a:lnTo>
                  <a:pt x="9141460" y="887730"/>
                </a:lnTo>
                <a:lnTo>
                  <a:pt x="9144000" y="8966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4289"/>
            <a:ext cx="9144000" cy="355600"/>
          </a:xfrm>
          <a:custGeom>
            <a:avLst/>
            <a:gdLst/>
            <a:ahLst/>
            <a:cxnLst/>
            <a:rect l="l" t="t" r="r" b="b"/>
            <a:pathLst>
              <a:path w="9144000" h="355600">
                <a:moveTo>
                  <a:pt x="9144000" y="0"/>
                </a:moveTo>
                <a:lnTo>
                  <a:pt x="0" y="0"/>
                </a:lnTo>
                <a:lnTo>
                  <a:pt x="0" y="337820"/>
                </a:lnTo>
                <a:lnTo>
                  <a:pt x="0" y="355600"/>
                </a:lnTo>
                <a:lnTo>
                  <a:pt x="9144000" y="355600"/>
                </a:lnTo>
                <a:lnTo>
                  <a:pt x="9144000" y="3378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5920" y="0"/>
            <a:ext cx="8386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000000"/>
                </a:solidFill>
                <a:latin typeface="DejaVu Sans"/>
                <a:cs typeface="DejaVu Sans"/>
              </a:rPr>
              <a:t>PLATON </a:t>
            </a:r>
            <a:r>
              <a:rPr sz="2400" dirty="0">
                <a:solidFill>
                  <a:srgbClr val="000000"/>
                </a:solidFill>
                <a:latin typeface="DejaVu Sans"/>
                <a:cs typeface="DejaVu Sans"/>
              </a:rPr>
              <a:t>VE </a:t>
            </a:r>
            <a:r>
              <a:rPr sz="2400" spc="-10" dirty="0">
                <a:solidFill>
                  <a:srgbClr val="000000"/>
                </a:solidFill>
                <a:latin typeface="DejaVu Sans"/>
                <a:cs typeface="DejaVu Sans"/>
              </a:rPr>
              <a:t>ARİSTOTELES’İN </a:t>
            </a:r>
            <a:r>
              <a:rPr sz="2400" spc="-40" dirty="0">
                <a:solidFill>
                  <a:srgbClr val="000000"/>
                </a:solidFill>
                <a:latin typeface="DejaVu Sans"/>
                <a:cs typeface="DejaVu Sans"/>
              </a:rPr>
              <a:t>SİYASET</a:t>
            </a:r>
            <a:r>
              <a:rPr sz="2400" spc="7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DejaVu Sans"/>
                <a:cs typeface="DejaVu Sans"/>
              </a:rPr>
              <a:t>GÖRÜŞLERİ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89890"/>
            <a:ext cx="4427220" cy="6436360"/>
          </a:xfrm>
          <a:custGeom>
            <a:avLst/>
            <a:gdLst/>
            <a:ahLst/>
            <a:cxnLst/>
            <a:rect l="l" t="t" r="r" b="b"/>
            <a:pathLst>
              <a:path w="4427220" h="6436359">
                <a:moveTo>
                  <a:pt x="4427220" y="0"/>
                </a:moveTo>
                <a:lnTo>
                  <a:pt x="0" y="0"/>
                </a:lnTo>
                <a:lnTo>
                  <a:pt x="0" y="6436360"/>
                </a:lnTo>
                <a:lnTo>
                  <a:pt x="4427220" y="6436360"/>
                </a:lnTo>
                <a:lnTo>
                  <a:pt x="4427220" y="0"/>
                </a:lnTo>
                <a:close/>
              </a:path>
            </a:pathLst>
          </a:custGeom>
          <a:solidFill>
            <a:srgbClr val="EF7E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69" y="330199"/>
            <a:ext cx="4258310" cy="36537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2710" algn="ctr">
              <a:lnSpc>
                <a:spcPct val="100000"/>
              </a:lnSpc>
              <a:spcBef>
                <a:spcPts val="340"/>
              </a:spcBef>
            </a:pPr>
            <a:r>
              <a:rPr sz="1600" b="1" spc="-30" dirty="0">
                <a:latin typeface="DejaVu Sans"/>
                <a:cs typeface="DejaVu Sans"/>
              </a:rPr>
              <a:t>PLATON</a:t>
            </a:r>
            <a:endParaRPr sz="1600">
              <a:latin typeface="DejaVu Sans"/>
              <a:cs typeface="DejaVu Sans"/>
            </a:endParaRPr>
          </a:p>
          <a:p>
            <a:pPr marL="12700" marR="448309">
              <a:lnSpc>
                <a:spcPct val="112500"/>
              </a:lnSpc>
            </a:pPr>
            <a:r>
              <a:rPr sz="1200" b="1" spc="-5" dirty="0">
                <a:latin typeface="DejaVu Sans"/>
                <a:cs typeface="DejaVu Sans"/>
              </a:rPr>
              <a:t>Platon’a göre devlet </a:t>
            </a:r>
            <a:r>
              <a:rPr sz="1200" b="1" spc="-10" dirty="0">
                <a:latin typeface="DejaVu Sans"/>
                <a:cs typeface="DejaVu Sans"/>
              </a:rPr>
              <a:t>insanların kendi  kendilerine </a:t>
            </a:r>
            <a:r>
              <a:rPr sz="1200" b="1" spc="-5" dirty="0">
                <a:latin typeface="DejaVu Sans"/>
                <a:cs typeface="DejaVu Sans"/>
              </a:rPr>
              <a:t>yetmemeleri sonucu</a:t>
            </a:r>
            <a:r>
              <a:rPr sz="1200" b="1" spc="-25" dirty="0">
                <a:latin typeface="DejaVu Sans"/>
                <a:cs typeface="DejaVu Sans"/>
              </a:rPr>
              <a:t> </a:t>
            </a:r>
            <a:r>
              <a:rPr sz="1200" b="1" spc="-20" dirty="0">
                <a:latin typeface="DejaVu Sans"/>
                <a:cs typeface="DejaVu Sans"/>
              </a:rPr>
              <a:t>doğmuştur.</a:t>
            </a:r>
            <a:endParaRPr sz="1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DejaVu Sans"/>
                <a:cs typeface="DejaVu Sans"/>
              </a:rPr>
              <a:t>Platon’a göre </a:t>
            </a:r>
            <a:r>
              <a:rPr sz="1200" b="1" spc="-10" dirty="0">
                <a:latin typeface="DejaVu Sans"/>
                <a:cs typeface="DejaVu Sans"/>
              </a:rPr>
              <a:t>insanlar </a:t>
            </a:r>
            <a:r>
              <a:rPr sz="1200" b="1" spc="-5" dirty="0">
                <a:latin typeface="DejaVu Sans"/>
                <a:cs typeface="DejaVu Sans"/>
              </a:rPr>
              <a:t>yaradılışta eşit</a:t>
            </a:r>
            <a:r>
              <a:rPr sz="1200" b="1" spc="10" dirty="0">
                <a:latin typeface="DejaVu Sans"/>
                <a:cs typeface="DejaVu Sans"/>
              </a:rPr>
              <a:t> </a:t>
            </a:r>
            <a:r>
              <a:rPr sz="1200" b="1" spc="-25" dirty="0">
                <a:latin typeface="DejaVu Sans"/>
                <a:cs typeface="DejaVu Sans"/>
              </a:rPr>
              <a:t>değildir.</a:t>
            </a:r>
            <a:endParaRPr sz="1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DejaVu Sans"/>
              <a:cs typeface="DejaVu Sans"/>
            </a:endParaRPr>
          </a:p>
          <a:p>
            <a:pPr marL="12700" marR="5080" algn="just">
              <a:lnSpc>
                <a:spcPct val="112200"/>
              </a:lnSpc>
            </a:pPr>
            <a:r>
              <a:rPr sz="1200" b="1" spc="-40" dirty="0">
                <a:latin typeface="DejaVu Sans"/>
                <a:cs typeface="DejaVu Sans"/>
              </a:rPr>
              <a:t>Tanrı </a:t>
            </a:r>
            <a:r>
              <a:rPr sz="1200" b="1" spc="-5" dirty="0">
                <a:latin typeface="DejaVu Sans"/>
                <a:cs typeface="DejaVu Sans"/>
              </a:rPr>
              <a:t>kiminin </a:t>
            </a:r>
            <a:r>
              <a:rPr sz="1200" b="1" spc="-10" dirty="0">
                <a:latin typeface="DejaVu Sans"/>
                <a:cs typeface="DejaVu Sans"/>
              </a:rPr>
              <a:t>mayasına altın </a:t>
            </a:r>
            <a:r>
              <a:rPr sz="1200" b="1" spc="-5" dirty="0">
                <a:latin typeface="DejaVu Sans"/>
                <a:cs typeface="DejaVu Sans"/>
              </a:rPr>
              <a:t>(yönetenler), kimine  gümüş (yardımcılar), kimine ise bakır (çalışanlar)  </a:t>
            </a:r>
            <a:r>
              <a:rPr sz="1200" b="1" spc="-25" dirty="0">
                <a:latin typeface="DejaVu Sans"/>
                <a:cs typeface="DejaVu Sans"/>
              </a:rPr>
              <a:t>katmıştır.</a:t>
            </a:r>
            <a:endParaRPr sz="1200">
              <a:latin typeface="DejaVu Sans"/>
              <a:cs typeface="DejaVu Sans"/>
            </a:endParaRPr>
          </a:p>
          <a:p>
            <a:pPr marL="12700" marR="27940">
              <a:lnSpc>
                <a:spcPts val="3240"/>
              </a:lnSpc>
              <a:spcBef>
                <a:spcPts val="400"/>
              </a:spcBef>
            </a:pPr>
            <a:r>
              <a:rPr sz="1200" b="1" spc="-10" dirty="0">
                <a:latin typeface="DejaVu Sans"/>
                <a:cs typeface="DejaVu Sans"/>
              </a:rPr>
              <a:t>Herkes kendi </a:t>
            </a:r>
            <a:r>
              <a:rPr sz="1200" b="1" spc="-5" dirty="0">
                <a:latin typeface="DejaVu Sans"/>
                <a:cs typeface="DejaVu Sans"/>
              </a:rPr>
              <a:t>doğasına uygun olan işi </a:t>
            </a:r>
            <a:r>
              <a:rPr sz="1200" b="1" spc="-25" dirty="0">
                <a:latin typeface="DejaVu Sans"/>
                <a:cs typeface="DejaVu Sans"/>
              </a:rPr>
              <a:t>yapmalıdır.  </a:t>
            </a:r>
            <a:r>
              <a:rPr sz="1200" b="1" spc="-5" dirty="0">
                <a:latin typeface="DejaVu Sans"/>
                <a:cs typeface="DejaVu Sans"/>
              </a:rPr>
              <a:t>Platon, üç temel sınıftan </a:t>
            </a:r>
            <a:r>
              <a:rPr sz="1200" b="1" dirty="0">
                <a:latin typeface="DejaVu Sans"/>
                <a:cs typeface="DejaVu Sans"/>
              </a:rPr>
              <a:t>söz</a:t>
            </a:r>
            <a:r>
              <a:rPr sz="1200" b="1" spc="-20" dirty="0">
                <a:latin typeface="DejaVu Sans"/>
                <a:cs typeface="DejaVu Sans"/>
              </a:rPr>
              <a:t> </a:t>
            </a:r>
            <a:r>
              <a:rPr sz="1200" b="1" spc="-25" dirty="0">
                <a:latin typeface="DejaVu Sans"/>
                <a:cs typeface="DejaVu Sans"/>
              </a:rPr>
              <a:t>etmiştir.</a:t>
            </a:r>
            <a:endParaRPr sz="1200">
              <a:latin typeface="DejaVu Sans"/>
              <a:cs typeface="DejaVu Sans"/>
            </a:endParaRPr>
          </a:p>
          <a:p>
            <a:pPr marL="12700" marR="1084580">
              <a:lnSpc>
                <a:spcPct val="112500"/>
              </a:lnSpc>
              <a:spcBef>
                <a:spcPts val="1190"/>
              </a:spcBef>
            </a:pPr>
            <a:r>
              <a:rPr sz="1200" b="1" spc="-35" dirty="0">
                <a:latin typeface="DejaVu Sans"/>
                <a:cs typeface="DejaVu Sans"/>
              </a:rPr>
              <a:t>Bunlar, </a:t>
            </a:r>
            <a:r>
              <a:rPr sz="1400" b="1" spc="-25" dirty="0">
                <a:solidFill>
                  <a:srgbClr val="FFFFFF"/>
                </a:solidFill>
                <a:latin typeface="DejaVu Sans"/>
                <a:cs typeface="DejaVu Sans"/>
              </a:rPr>
              <a:t>çalışanlar, </a:t>
            </a:r>
            <a:r>
              <a:rPr sz="1400" b="1" spc="-5" dirty="0">
                <a:solidFill>
                  <a:srgbClr val="FFFFFF"/>
                </a:solidFill>
                <a:latin typeface="DejaVu Sans"/>
                <a:cs typeface="DejaVu Sans"/>
              </a:rPr>
              <a:t>yardımcılar ve  yöneticilerdir</a:t>
            </a:r>
            <a:r>
              <a:rPr sz="1400" b="1" spc="-5" dirty="0">
                <a:latin typeface="DejaVu Sans"/>
                <a:cs typeface="DejaVu Sans"/>
              </a:rPr>
              <a:t>.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 spc="-25" dirty="0">
                <a:latin typeface="DejaVu Sans"/>
                <a:cs typeface="DejaVu Sans"/>
              </a:rPr>
              <a:t>Çalışanlar, </a:t>
            </a:r>
            <a:r>
              <a:rPr sz="1200" b="1" spc="-10" dirty="0">
                <a:latin typeface="DejaVu Sans"/>
                <a:cs typeface="DejaVu Sans"/>
              </a:rPr>
              <a:t>kendilerine </a:t>
            </a:r>
            <a:r>
              <a:rPr sz="1200" b="1" spc="-5" dirty="0">
                <a:latin typeface="DejaVu Sans"/>
                <a:cs typeface="DejaVu Sans"/>
              </a:rPr>
              <a:t>verilen görevi</a:t>
            </a:r>
            <a:r>
              <a:rPr sz="1200" b="1" spc="35" dirty="0">
                <a:latin typeface="DejaVu Sans"/>
                <a:cs typeface="DejaVu Sans"/>
              </a:rPr>
              <a:t> </a:t>
            </a:r>
            <a:r>
              <a:rPr sz="1200" b="1" spc="-25" dirty="0">
                <a:latin typeface="DejaVu Sans"/>
                <a:cs typeface="DejaVu Sans"/>
              </a:rPr>
              <a:t>yaparlar.</a:t>
            </a:r>
            <a:endParaRPr sz="12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27220" y="389890"/>
            <a:ext cx="4716780" cy="6436360"/>
          </a:xfrm>
          <a:custGeom>
            <a:avLst/>
            <a:gdLst/>
            <a:ahLst/>
            <a:cxnLst/>
            <a:rect l="l" t="t" r="r" b="b"/>
            <a:pathLst>
              <a:path w="4716780" h="6436359">
                <a:moveTo>
                  <a:pt x="4716780" y="0"/>
                </a:moveTo>
                <a:lnTo>
                  <a:pt x="0" y="0"/>
                </a:lnTo>
                <a:lnTo>
                  <a:pt x="0" y="6436360"/>
                </a:lnTo>
                <a:lnTo>
                  <a:pt x="4716780" y="6436360"/>
                </a:lnTo>
                <a:lnTo>
                  <a:pt x="4716780" y="0"/>
                </a:lnTo>
                <a:close/>
              </a:path>
            </a:pathLst>
          </a:custGeom>
          <a:solidFill>
            <a:srgbClr val="F8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66590" y="334009"/>
            <a:ext cx="4542790" cy="6228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5530" indent="63500">
              <a:lnSpc>
                <a:spcPct val="110900"/>
              </a:lnSpc>
              <a:spcBef>
                <a:spcPts val="100"/>
              </a:spcBef>
            </a:pPr>
            <a:r>
              <a:rPr sz="1600" spc="-5" dirty="0">
                <a:latin typeface="DejaVu Sans"/>
                <a:cs typeface="DejaVu Sans"/>
              </a:rPr>
              <a:t>Mülk edinebilir ve evlenirler</a:t>
            </a:r>
            <a:r>
              <a:rPr sz="1600" spc="-9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fakat  </a:t>
            </a:r>
            <a:r>
              <a:rPr sz="1600" spc="-5" dirty="0">
                <a:latin typeface="DejaVu Sans"/>
                <a:cs typeface="DejaVu Sans"/>
              </a:rPr>
              <a:t>hırs onlar için</a:t>
            </a:r>
            <a:r>
              <a:rPr sz="1600" spc="-30" dirty="0">
                <a:latin typeface="DejaVu Sans"/>
                <a:cs typeface="DejaVu Sans"/>
              </a:rPr>
              <a:t> </a:t>
            </a:r>
            <a:r>
              <a:rPr sz="1600" spc="-35" dirty="0">
                <a:latin typeface="DejaVu Sans"/>
                <a:cs typeface="DejaVu Sans"/>
              </a:rPr>
              <a:t>kötüdür.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DejaVu Sans"/>
              <a:cs typeface="DejaVu Sans"/>
            </a:endParaRPr>
          </a:p>
          <a:p>
            <a:pPr marL="12700" marR="156845">
              <a:lnSpc>
                <a:spcPct val="110900"/>
              </a:lnSpc>
            </a:pPr>
            <a:r>
              <a:rPr sz="1600" spc="-30" dirty="0">
                <a:latin typeface="DejaVu Sans"/>
                <a:cs typeface="DejaVu Sans"/>
              </a:rPr>
              <a:t>Yardımcılar </a:t>
            </a:r>
            <a:r>
              <a:rPr sz="1600" spc="-15" dirty="0">
                <a:latin typeface="DejaVu Sans"/>
                <a:cs typeface="DejaVu Sans"/>
              </a:rPr>
              <a:t>asker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10" dirty="0">
                <a:latin typeface="DejaVu Sans"/>
                <a:cs typeface="DejaVu Sans"/>
              </a:rPr>
              <a:t>yardımcı </a:t>
            </a:r>
            <a:r>
              <a:rPr sz="1600" spc="-15" dirty="0">
                <a:latin typeface="DejaVu Sans"/>
                <a:cs typeface="DejaVu Sans"/>
              </a:rPr>
              <a:t>görevlilerden  </a:t>
            </a:r>
            <a:r>
              <a:rPr sz="1600" spc="-30" dirty="0">
                <a:latin typeface="DejaVu Sans"/>
                <a:cs typeface="DejaVu Sans"/>
              </a:rPr>
              <a:t>oluşur.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DejaVu Sans"/>
                <a:cs typeface="DejaVu Sans"/>
              </a:rPr>
              <a:t>Evlenemez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mülk sahibi</a:t>
            </a:r>
            <a:r>
              <a:rPr sz="1600" spc="-55" dirty="0">
                <a:latin typeface="DejaVu Sans"/>
                <a:cs typeface="DejaVu Sans"/>
              </a:rPr>
              <a:t> </a:t>
            </a:r>
            <a:r>
              <a:rPr sz="1600" spc="-20" dirty="0">
                <a:latin typeface="DejaVu Sans"/>
                <a:cs typeface="DejaVu Sans"/>
              </a:rPr>
              <a:t>olamazlar.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DejaVu Sans"/>
              <a:cs typeface="DejaVu Sans"/>
            </a:endParaRPr>
          </a:p>
          <a:p>
            <a:pPr marL="12700" marR="5080">
              <a:lnSpc>
                <a:spcPct val="110400"/>
              </a:lnSpc>
            </a:pPr>
            <a:r>
              <a:rPr sz="1600" spc="-5" dirty="0">
                <a:latin typeface="DejaVu Sans"/>
                <a:cs typeface="DejaVu Sans"/>
              </a:rPr>
              <a:t>Platon, filozofları ise </a:t>
            </a:r>
            <a:r>
              <a:rPr sz="1600" spc="-10" dirty="0">
                <a:latin typeface="DejaVu Sans"/>
                <a:cs typeface="DejaVu Sans"/>
              </a:rPr>
              <a:t>yöneticiler </a:t>
            </a:r>
            <a:r>
              <a:rPr sz="1600" spc="-5" dirty="0">
                <a:latin typeface="DejaVu Sans"/>
                <a:cs typeface="DejaVu Sans"/>
              </a:rPr>
              <a:t>sınıfına </a:t>
            </a:r>
            <a:r>
              <a:rPr sz="1600" spc="-10" dirty="0">
                <a:latin typeface="DejaVu Sans"/>
                <a:cs typeface="DejaVu Sans"/>
              </a:rPr>
              <a:t>dâhil  </a:t>
            </a:r>
            <a:r>
              <a:rPr sz="1600" spc="-25" dirty="0">
                <a:latin typeface="DejaVu Sans"/>
                <a:cs typeface="DejaVu Sans"/>
              </a:rPr>
              <a:t>etmiştir.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DejaVu Sans"/>
              <a:cs typeface="DejaVu Sans"/>
            </a:endParaRPr>
          </a:p>
          <a:p>
            <a:pPr marL="12700" marR="90805">
              <a:lnSpc>
                <a:spcPct val="110600"/>
              </a:lnSpc>
            </a:pPr>
            <a:r>
              <a:rPr sz="1600" spc="-15" dirty="0">
                <a:latin typeface="DejaVu Sans"/>
                <a:cs typeface="DejaVu Sans"/>
              </a:rPr>
              <a:t>Filozoflar </a:t>
            </a:r>
            <a:r>
              <a:rPr sz="1600" spc="-10" dirty="0">
                <a:latin typeface="DejaVu Sans"/>
                <a:cs typeface="DejaVu Sans"/>
              </a:rPr>
              <a:t>gerçek </a:t>
            </a:r>
            <a:r>
              <a:rPr sz="1600" spc="-5" dirty="0">
                <a:latin typeface="DejaVu Sans"/>
                <a:cs typeface="DejaVu Sans"/>
              </a:rPr>
              <a:t>bilgiye, </a:t>
            </a:r>
            <a:r>
              <a:rPr sz="1600" spc="-15" dirty="0">
                <a:latin typeface="DejaVu Sans"/>
                <a:cs typeface="DejaVu Sans"/>
              </a:rPr>
              <a:t>erdeme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adalete  </a:t>
            </a:r>
            <a:r>
              <a:rPr sz="1600" spc="-20" dirty="0">
                <a:latin typeface="DejaVu Sans"/>
                <a:cs typeface="DejaVu Sans"/>
              </a:rPr>
              <a:t>sahiptirler. </a:t>
            </a:r>
            <a:r>
              <a:rPr sz="1600" spc="-5" dirty="0">
                <a:latin typeface="DejaVu Sans"/>
                <a:cs typeface="DejaVu Sans"/>
              </a:rPr>
              <a:t>Onlar </a:t>
            </a:r>
            <a:r>
              <a:rPr sz="1600" spc="-10" dirty="0">
                <a:latin typeface="DejaVu Sans"/>
                <a:cs typeface="DejaVu Sans"/>
              </a:rPr>
              <a:t>dünya </a:t>
            </a:r>
            <a:r>
              <a:rPr sz="1600" spc="-5" dirty="0">
                <a:latin typeface="DejaVu Sans"/>
                <a:cs typeface="DejaVu Sans"/>
              </a:rPr>
              <a:t>hayatının gelip  </a:t>
            </a:r>
            <a:r>
              <a:rPr sz="1600" spc="-10" dirty="0">
                <a:latin typeface="DejaVu Sans"/>
                <a:cs typeface="DejaVu Sans"/>
              </a:rPr>
              <a:t>geçiciliğinin arkasındaki </a:t>
            </a:r>
            <a:r>
              <a:rPr sz="1600" spc="-5" dirty="0">
                <a:latin typeface="DejaVu Sans"/>
                <a:cs typeface="DejaVu Sans"/>
              </a:rPr>
              <a:t>asıl amacı  </a:t>
            </a:r>
            <a:r>
              <a:rPr sz="1600" spc="-20" dirty="0">
                <a:latin typeface="DejaVu Sans"/>
                <a:cs typeface="DejaVu Sans"/>
              </a:rPr>
              <a:t>kavramışlardır.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DejaVu Sans"/>
                <a:cs typeface="DejaVu Sans"/>
              </a:rPr>
              <a:t>Yöneticiler </a:t>
            </a:r>
            <a:r>
              <a:rPr sz="1600" spc="-5" dirty="0">
                <a:latin typeface="DejaVu Sans"/>
                <a:cs typeface="DejaVu Sans"/>
              </a:rPr>
              <a:t>mutlak </a:t>
            </a:r>
            <a:r>
              <a:rPr sz="1600" spc="-10" dirty="0">
                <a:latin typeface="DejaVu Sans"/>
                <a:cs typeface="DejaVu Sans"/>
              </a:rPr>
              <a:t>bir </a:t>
            </a:r>
            <a:r>
              <a:rPr sz="1600" spc="-5" dirty="0">
                <a:latin typeface="DejaVu Sans"/>
                <a:cs typeface="DejaVu Sans"/>
              </a:rPr>
              <a:t>güce</a:t>
            </a:r>
            <a:r>
              <a:rPr sz="1600" spc="-20" dirty="0">
                <a:latin typeface="DejaVu Sans"/>
                <a:cs typeface="DejaVu Sans"/>
              </a:rPr>
              <a:t> </a:t>
            </a:r>
            <a:r>
              <a:rPr sz="1600" spc="-25" dirty="0">
                <a:latin typeface="DejaVu Sans"/>
                <a:cs typeface="DejaVu Sans"/>
              </a:rPr>
              <a:t>sahiptir.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DejaVu Sans"/>
              <a:cs typeface="DejaVu Sans"/>
            </a:endParaRPr>
          </a:p>
          <a:p>
            <a:pPr marL="12700" marR="298450">
              <a:lnSpc>
                <a:spcPct val="110700"/>
              </a:lnSpc>
            </a:pPr>
            <a:r>
              <a:rPr sz="1600" spc="-5" dirty="0">
                <a:latin typeface="DejaVu Sans"/>
                <a:cs typeface="DejaVu Sans"/>
              </a:rPr>
              <a:t>Onlar </a:t>
            </a:r>
            <a:r>
              <a:rPr sz="1600" spc="-15" dirty="0">
                <a:latin typeface="DejaVu Sans"/>
                <a:cs typeface="DejaVu Sans"/>
              </a:rPr>
              <a:t>kaba </a:t>
            </a:r>
            <a:r>
              <a:rPr sz="1600" spc="-5" dirty="0">
                <a:latin typeface="DejaVu Sans"/>
                <a:cs typeface="DejaVu Sans"/>
              </a:rPr>
              <a:t>arzularını </a:t>
            </a:r>
            <a:r>
              <a:rPr sz="1600" spc="-10" dirty="0">
                <a:latin typeface="DejaVu Sans"/>
                <a:cs typeface="DejaVu Sans"/>
              </a:rPr>
              <a:t>denetler </a:t>
            </a:r>
            <a:r>
              <a:rPr sz="1600" spc="-5" dirty="0">
                <a:latin typeface="DejaVu Sans"/>
                <a:cs typeface="DejaVu Sans"/>
              </a:rPr>
              <a:t>ve adaletle  yönetmelerini </a:t>
            </a:r>
            <a:r>
              <a:rPr sz="1600" spc="-15" dirty="0">
                <a:latin typeface="DejaVu Sans"/>
                <a:cs typeface="DejaVu Sans"/>
              </a:rPr>
              <a:t>mümkün </a:t>
            </a:r>
            <a:r>
              <a:rPr sz="1600" spc="-5" dirty="0">
                <a:latin typeface="DejaVu Sans"/>
                <a:cs typeface="DejaVu Sans"/>
              </a:rPr>
              <a:t>kılan </a:t>
            </a:r>
            <a:r>
              <a:rPr sz="1600" spc="-10" dirty="0">
                <a:latin typeface="DejaVu Sans"/>
                <a:cs typeface="DejaVu Sans"/>
              </a:rPr>
              <a:t>bilgiye  </a:t>
            </a:r>
            <a:r>
              <a:rPr sz="1600" spc="-20" dirty="0">
                <a:latin typeface="DejaVu Sans"/>
                <a:cs typeface="DejaVu Sans"/>
              </a:rPr>
              <a:t>sahiptirler.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DejaVu Sans"/>
                <a:cs typeface="DejaVu Sans"/>
              </a:rPr>
              <a:t>Yöneticiler </a:t>
            </a:r>
            <a:r>
              <a:rPr sz="1600" spc="-5" dirty="0">
                <a:latin typeface="DejaVu Sans"/>
                <a:cs typeface="DejaVu Sans"/>
              </a:rPr>
              <a:t>de mülk sahibi</a:t>
            </a:r>
            <a:r>
              <a:rPr sz="1600" spc="-20" dirty="0">
                <a:latin typeface="DejaVu Sans"/>
                <a:cs typeface="DejaVu Sans"/>
              </a:rPr>
              <a:t> olamazlar.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4289"/>
            <a:ext cx="9144000" cy="6797040"/>
          </a:xfrm>
          <a:custGeom>
            <a:avLst/>
            <a:gdLst/>
            <a:ahLst/>
            <a:cxnLst/>
            <a:rect l="l" t="t" r="r" b="b"/>
            <a:pathLst>
              <a:path w="9144000" h="6797040">
                <a:moveTo>
                  <a:pt x="9144000" y="0"/>
                </a:moveTo>
                <a:lnTo>
                  <a:pt x="9140825" y="2540"/>
                </a:lnTo>
                <a:lnTo>
                  <a:pt x="9140825" y="0"/>
                </a:lnTo>
                <a:lnTo>
                  <a:pt x="9137650" y="0"/>
                </a:lnTo>
                <a:lnTo>
                  <a:pt x="9137650" y="5080"/>
                </a:lnTo>
                <a:lnTo>
                  <a:pt x="9137650" y="337820"/>
                </a:lnTo>
                <a:lnTo>
                  <a:pt x="9137650" y="372110"/>
                </a:lnTo>
                <a:lnTo>
                  <a:pt x="9137650" y="6786880"/>
                </a:lnTo>
                <a:lnTo>
                  <a:pt x="4433570" y="6786880"/>
                </a:lnTo>
                <a:lnTo>
                  <a:pt x="4433570" y="372110"/>
                </a:lnTo>
                <a:lnTo>
                  <a:pt x="9137650" y="372110"/>
                </a:lnTo>
                <a:lnTo>
                  <a:pt x="9137650" y="337820"/>
                </a:lnTo>
                <a:lnTo>
                  <a:pt x="4430395" y="337820"/>
                </a:lnTo>
                <a:lnTo>
                  <a:pt x="4427220" y="337820"/>
                </a:lnTo>
                <a:lnTo>
                  <a:pt x="4427220" y="355600"/>
                </a:lnTo>
                <a:lnTo>
                  <a:pt x="4424680" y="363855"/>
                </a:lnTo>
                <a:lnTo>
                  <a:pt x="4424680" y="355600"/>
                </a:lnTo>
                <a:lnTo>
                  <a:pt x="4427220" y="355600"/>
                </a:lnTo>
                <a:lnTo>
                  <a:pt x="4427220" y="337820"/>
                </a:lnTo>
                <a:lnTo>
                  <a:pt x="4422140" y="337820"/>
                </a:lnTo>
                <a:lnTo>
                  <a:pt x="4422140" y="372110"/>
                </a:lnTo>
                <a:lnTo>
                  <a:pt x="4422140" y="6786880"/>
                </a:lnTo>
                <a:lnTo>
                  <a:pt x="5080" y="6786880"/>
                </a:lnTo>
                <a:lnTo>
                  <a:pt x="5080" y="372110"/>
                </a:lnTo>
                <a:lnTo>
                  <a:pt x="4422140" y="372110"/>
                </a:lnTo>
                <a:lnTo>
                  <a:pt x="4422140" y="337820"/>
                </a:lnTo>
                <a:lnTo>
                  <a:pt x="5080" y="337820"/>
                </a:lnTo>
                <a:lnTo>
                  <a:pt x="5080" y="5080"/>
                </a:lnTo>
                <a:lnTo>
                  <a:pt x="9137650" y="5080"/>
                </a:lnTo>
                <a:lnTo>
                  <a:pt x="9137650" y="0"/>
                </a:lnTo>
                <a:lnTo>
                  <a:pt x="2527" y="0"/>
                </a:lnTo>
                <a:lnTo>
                  <a:pt x="2527" y="2527"/>
                </a:lnTo>
                <a:lnTo>
                  <a:pt x="0" y="0"/>
                </a:lnTo>
                <a:lnTo>
                  <a:pt x="0" y="355600"/>
                </a:lnTo>
                <a:lnTo>
                  <a:pt x="2540" y="346710"/>
                </a:lnTo>
                <a:lnTo>
                  <a:pt x="2540" y="355600"/>
                </a:lnTo>
                <a:lnTo>
                  <a:pt x="2540" y="363855"/>
                </a:lnTo>
                <a:lnTo>
                  <a:pt x="0" y="355600"/>
                </a:lnTo>
                <a:lnTo>
                  <a:pt x="0" y="6791960"/>
                </a:lnTo>
                <a:lnTo>
                  <a:pt x="0" y="6797040"/>
                </a:lnTo>
                <a:lnTo>
                  <a:pt x="4422140" y="6797040"/>
                </a:lnTo>
                <a:lnTo>
                  <a:pt x="4433570" y="6797040"/>
                </a:lnTo>
                <a:lnTo>
                  <a:pt x="9144000" y="6797040"/>
                </a:lnTo>
                <a:lnTo>
                  <a:pt x="9144000" y="6791960"/>
                </a:lnTo>
                <a:lnTo>
                  <a:pt x="9144000" y="355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80" y="27939"/>
            <a:ext cx="9126220" cy="462280"/>
          </a:xfrm>
          <a:custGeom>
            <a:avLst/>
            <a:gdLst/>
            <a:ahLst/>
            <a:cxnLst/>
            <a:rect l="l" t="t" r="r" b="b"/>
            <a:pathLst>
              <a:path w="9126220" h="462280">
                <a:moveTo>
                  <a:pt x="9126220" y="0"/>
                </a:moveTo>
                <a:lnTo>
                  <a:pt x="0" y="0"/>
                </a:lnTo>
                <a:lnTo>
                  <a:pt x="0" y="444500"/>
                </a:lnTo>
                <a:lnTo>
                  <a:pt x="0" y="462280"/>
                </a:lnTo>
                <a:lnTo>
                  <a:pt x="9126220" y="462280"/>
                </a:lnTo>
                <a:lnTo>
                  <a:pt x="9126220" y="444500"/>
                </a:lnTo>
                <a:lnTo>
                  <a:pt x="912622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53260" y="0"/>
            <a:ext cx="52539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latin typeface="DejaVu Sans"/>
                <a:cs typeface="DejaVu Sans"/>
              </a:rPr>
              <a:t>PLATON </a:t>
            </a:r>
            <a:r>
              <a:rPr sz="1600" b="1" dirty="0">
                <a:latin typeface="DejaVu Sans"/>
                <a:cs typeface="DejaVu Sans"/>
              </a:rPr>
              <a:t>VE </a:t>
            </a:r>
            <a:r>
              <a:rPr sz="1600" b="1" spc="-5" dirty="0">
                <a:latin typeface="DejaVu Sans"/>
                <a:cs typeface="DejaVu Sans"/>
              </a:rPr>
              <a:t>ARİSTOTELES’İN </a:t>
            </a:r>
            <a:r>
              <a:rPr sz="1600" b="1" spc="-30" dirty="0">
                <a:latin typeface="DejaVu Sans"/>
                <a:cs typeface="DejaVu Sans"/>
              </a:rPr>
              <a:t>SİYASET</a:t>
            </a:r>
            <a:r>
              <a:rPr sz="1600" b="1" spc="-60" dirty="0">
                <a:latin typeface="DejaVu Sans"/>
                <a:cs typeface="DejaVu Sans"/>
              </a:rPr>
              <a:t> </a:t>
            </a:r>
            <a:r>
              <a:rPr sz="1600" b="1" spc="-5" dirty="0">
                <a:latin typeface="DejaVu Sans"/>
                <a:cs typeface="DejaVu Sans"/>
              </a:rPr>
              <a:t>GÖRÜŞÜ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779" y="490219"/>
            <a:ext cx="4436110" cy="6367780"/>
          </a:xfrm>
          <a:custGeom>
            <a:avLst/>
            <a:gdLst/>
            <a:ahLst/>
            <a:cxnLst/>
            <a:rect l="l" t="t" r="r" b="b"/>
            <a:pathLst>
              <a:path w="4436110" h="6367780">
                <a:moveTo>
                  <a:pt x="4436110" y="0"/>
                </a:moveTo>
                <a:lnTo>
                  <a:pt x="0" y="0"/>
                </a:lnTo>
                <a:lnTo>
                  <a:pt x="0" y="6367780"/>
                </a:lnTo>
                <a:lnTo>
                  <a:pt x="4436110" y="6367780"/>
                </a:lnTo>
                <a:lnTo>
                  <a:pt x="4436110" y="0"/>
                </a:lnTo>
                <a:close/>
              </a:path>
            </a:pathLst>
          </a:custGeom>
          <a:solidFill>
            <a:srgbClr val="EF7E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660" y="430529"/>
            <a:ext cx="4028440" cy="12598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5910" algn="ctr">
              <a:lnSpc>
                <a:spcPct val="100000"/>
              </a:lnSpc>
              <a:spcBef>
                <a:spcPts val="340"/>
              </a:spcBef>
            </a:pPr>
            <a:r>
              <a:rPr sz="1600" b="1" spc="-5" dirty="0">
                <a:latin typeface="DejaVu Sans"/>
                <a:cs typeface="DejaVu Sans"/>
              </a:rPr>
              <a:t>ARİSTOTELES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00" dirty="0">
                <a:latin typeface="DejaVu Sans"/>
                <a:cs typeface="DejaVu Sans"/>
              </a:rPr>
              <a:t>Aristoteles'in </a:t>
            </a:r>
            <a:r>
              <a:rPr sz="1400" spc="-5" dirty="0">
                <a:latin typeface="DejaVu Sans"/>
                <a:cs typeface="DejaVu Sans"/>
              </a:rPr>
              <a:t>siyasetle </a:t>
            </a:r>
            <a:r>
              <a:rPr sz="1400" dirty="0">
                <a:latin typeface="DejaVu Sans"/>
                <a:cs typeface="DejaVu Sans"/>
              </a:rPr>
              <a:t>ilgili temel</a:t>
            </a:r>
            <a:r>
              <a:rPr sz="1400" spc="-20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kavramları</a:t>
            </a:r>
            <a:endParaRPr sz="1400">
              <a:latin typeface="DejaVu Sans"/>
              <a:cs typeface="DejaVu Sans"/>
            </a:endParaRPr>
          </a:p>
          <a:p>
            <a:pPr marL="12700" marR="1929764">
              <a:lnSpc>
                <a:spcPct val="112500"/>
              </a:lnSpc>
            </a:pPr>
            <a:r>
              <a:rPr sz="1400" b="1" dirty="0">
                <a:solidFill>
                  <a:srgbClr val="FCE4CC"/>
                </a:solidFill>
                <a:latin typeface="DejaVu Sans"/>
                <a:cs typeface="DejaVu Sans"/>
              </a:rPr>
              <a:t>siyasal katılım,  </a:t>
            </a:r>
            <a:r>
              <a:rPr sz="1400" b="1" spc="-10" dirty="0">
                <a:solidFill>
                  <a:srgbClr val="FCE4CC"/>
                </a:solidFill>
                <a:latin typeface="DejaVu Sans"/>
                <a:cs typeface="DejaVu Sans"/>
              </a:rPr>
              <a:t>anayasal </a:t>
            </a:r>
            <a:r>
              <a:rPr sz="1400" b="1" spc="-5" dirty="0">
                <a:solidFill>
                  <a:srgbClr val="FCE4CC"/>
                </a:solidFill>
                <a:latin typeface="DejaVu Sans"/>
                <a:cs typeface="DejaVu Sans"/>
              </a:rPr>
              <a:t>yönetim ve  </a:t>
            </a:r>
            <a:r>
              <a:rPr sz="1400" b="1" spc="-10" dirty="0">
                <a:solidFill>
                  <a:srgbClr val="FCE4CC"/>
                </a:solidFill>
                <a:latin typeface="DejaVu Sans"/>
                <a:cs typeface="DejaVu Sans"/>
              </a:rPr>
              <a:t>ekonomik</a:t>
            </a:r>
            <a:r>
              <a:rPr sz="1400" b="1" spc="-50" dirty="0">
                <a:solidFill>
                  <a:srgbClr val="FCE4CC"/>
                </a:solidFill>
                <a:latin typeface="DejaVu Sans"/>
                <a:cs typeface="DejaVu Sans"/>
              </a:rPr>
              <a:t> </a:t>
            </a:r>
            <a:r>
              <a:rPr sz="1400" b="1" spc="-20" dirty="0">
                <a:solidFill>
                  <a:srgbClr val="FCE4CC"/>
                </a:solidFill>
                <a:latin typeface="DejaVu Sans"/>
                <a:cs typeface="DejaVu Sans"/>
              </a:rPr>
              <a:t>istikrardır.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660" y="1905000"/>
            <a:ext cx="4307840" cy="290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Aristoteles </a:t>
            </a:r>
            <a:r>
              <a:rPr sz="1400" dirty="0">
                <a:latin typeface="DejaVu Sans"/>
                <a:cs typeface="DejaVu Sans"/>
              </a:rPr>
              <a:t>“</a:t>
            </a:r>
            <a:r>
              <a:rPr sz="1400" b="1" dirty="0">
                <a:latin typeface="DejaVu Sans"/>
                <a:cs typeface="DejaVu Sans"/>
              </a:rPr>
              <a:t>Tıpkı </a:t>
            </a:r>
            <a:r>
              <a:rPr sz="1400" b="1" spc="-5" dirty="0">
                <a:latin typeface="DejaVu Sans"/>
                <a:cs typeface="DejaVu Sans"/>
              </a:rPr>
              <a:t>birçok kimsenin  masrafına katıldığı ziyafetin </a:t>
            </a:r>
            <a:r>
              <a:rPr sz="1400" b="1" dirty="0">
                <a:latin typeface="DejaVu Sans"/>
                <a:cs typeface="DejaVu Sans"/>
              </a:rPr>
              <a:t>tek </a:t>
            </a:r>
            <a:r>
              <a:rPr sz="1400" b="1" spc="-10" dirty="0">
                <a:latin typeface="DejaVu Sans"/>
                <a:cs typeface="DejaVu Sans"/>
              </a:rPr>
              <a:t>keseden  </a:t>
            </a:r>
            <a:r>
              <a:rPr sz="1400" b="1" spc="-5" dirty="0">
                <a:latin typeface="DejaVu Sans"/>
                <a:cs typeface="DejaVu Sans"/>
              </a:rPr>
              <a:t>karşılanan </a:t>
            </a:r>
            <a:r>
              <a:rPr sz="1400" b="1" dirty="0">
                <a:latin typeface="DejaVu Sans"/>
                <a:cs typeface="DejaVu Sans"/>
              </a:rPr>
              <a:t>akşam </a:t>
            </a:r>
            <a:r>
              <a:rPr sz="1400" b="1" spc="-5" dirty="0">
                <a:latin typeface="DejaVu Sans"/>
                <a:cs typeface="DejaVu Sans"/>
              </a:rPr>
              <a:t>yemeğinden daha iyi  oluşu </a:t>
            </a:r>
            <a:r>
              <a:rPr sz="1400" b="1" dirty="0">
                <a:latin typeface="DejaVu Sans"/>
                <a:cs typeface="DejaVu Sans"/>
              </a:rPr>
              <a:t>gibi.</a:t>
            </a:r>
            <a:r>
              <a:rPr sz="1400" dirty="0">
                <a:latin typeface="DejaVu Sans"/>
                <a:cs typeface="DejaVu Sans"/>
              </a:rPr>
              <a:t>” </a:t>
            </a:r>
            <a:r>
              <a:rPr sz="1400" spc="-5" dirty="0">
                <a:latin typeface="DejaVu Sans"/>
                <a:cs typeface="DejaVu Sans"/>
              </a:rPr>
              <a:t>örneğiyle </a:t>
            </a:r>
            <a:r>
              <a:rPr sz="1400" dirty="0">
                <a:latin typeface="DejaVu Sans"/>
                <a:cs typeface="DejaVu Sans"/>
              </a:rPr>
              <a:t>siyasal </a:t>
            </a:r>
            <a:r>
              <a:rPr sz="1400" spc="-5" dirty="0">
                <a:latin typeface="DejaVu Sans"/>
                <a:cs typeface="DejaVu Sans"/>
              </a:rPr>
              <a:t>katılımın  insanlarda </a:t>
            </a:r>
            <a:r>
              <a:rPr sz="1400" dirty="0">
                <a:latin typeface="DejaVu Sans"/>
                <a:cs typeface="DejaVu Sans"/>
              </a:rPr>
              <a:t>aidiyet hissi yaratacağını</a:t>
            </a:r>
            <a:r>
              <a:rPr sz="1400" spc="-75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belirtmiştir.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182880" algn="just">
              <a:lnSpc>
                <a:spcPct val="112799"/>
              </a:lnSpc>
            </a:pPr>
            <a:r>
              <a:rPr sz="1400" dirty="0">
                <a:latin typeface="DejaVu Sans"/>
                <a:cs typeface="DejaVu Sans"/>
              </a:rPr>
              <a:t>Anayasal </a:t>
            </a:r>
            <a:r>
              <a:rPr sz="1400" spc="-5" dirty="0">
                <a:latin typeface="DejaVu Sans"/>
                <a:cs typeface="DejaVu Sans"/>
              </a:rPr>
              <a:t>sistem tüm </a:t>
            </a:r>
            <a:r>
              <a:rPr sz="1400" dirty="0">
                <a:latin typeface="DejaVu Sans"/>
                <a:cs typeface="DejaVu Sans"/>
              </a:rPr>
              <a:t>farklılıkları </a:t>
            </a:r>
            <a:r>
              <a:rPr sz="1400" spc="5" dirty="0">
                <a:latin typeface="DejaVu Sans"/>
                <a:cs typeface="DejaVu Sans"/>
              </a:rPr>
              <a:t>iş </a:t>
            </a:r>
            <a:r>
              <a:rPr sz="1400" dirty="0">
                <a:latin typeface="DejaVu Sans"/>
                <a:cs typeface="DejaVu Sans"/>
              </a:rPr>
              <a:t>bölümü ve  uzmanlaşma temelinde bir araya </a:t>
            </a:r>
            <a:r>
              <a:rPr sz="1400" spc="-5" dirty="0">
                <a:latin typeface="DejaVu Sans"/>
                <a:cs typeface="DejaVu Sans"/>
              </a:rPr>
              <a:t>getirecek</a:t>
            </a:r>
            <a:r>
              <a:rPr sz="1400" spc="-10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ve  </a:t>
            </a:r>
            <a:r>
              <a:rPr sz="1400" spc="-5" dirty="0">
                <a:latin typeface="DejaVu Sans"/>
                <a:cs typeface="DejaVu Sans"/>
              </a:rPr>
              <a:t>organik </a:t>
            </a:r>
            <a:r>
              <a:rPr sz="1400" dirty="0">
                <a:latin typeface="DejaVu Sans"/>
                <a:cs typeface="DejaVu Sans"/>
              </a:rPr>
              <a:t>bir toplum</a:t>
            </a:r>
            <a:r>
              <a:rPr sz="1400" spc="-10" dirty="0">
                <a:latin typeface="DejaVu Sans"/>
                <a:cs typeface="DejaVu Sans"/>
              </a:rPr>
              <a:t> oluşturacaktır.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386080">
              <a:lnSpc>
                <a:spcPct val="112500"/>
              </a:lnSpc>
            </a:pPr>
            <a:r>
              <a:rPr sz="1400" dirty="0">
                <a:latin typeface="DejaVu Sans"/>
                <a:cs typeface="DejaVu Sans"/>
              </a:rPr>
              <a:t>Aristoteles'in Platon’dan ayrılan bir yönü</a:t>
            </a:r>
            <a:r>
              <a:rPr sz="1400" spc="-10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de  </a:t>
            </a:r>
            <a:r>
              <a:rPr sz="1400" spc="-5" dirty="0">
                <a:latin typeface="DejaVu Sans"/>
                <a:cs typeface="DejaVu Sans"/>
              </a:rPr>
              <a:t>özel </a:t>
            </a:r>
            <a:r>
              <a:rPr sz="1400" dirty="0">
                <a:latin typeface="DejaVu Sans"/>
                <a:cs typeface="DejaVu Sans"/>
              </a:rPr>
              <a:t>mülkiyet </a:t>
            </a:r>
            <a:r>
              <a:rPr sz="1400" spc="-5" dirty="0">
                <a:latin typeface="DejaVu Sans"/>
                <a:cs typeface="DejaVu Sans"/>
              </a:rPr>
              <a:t>taraftarı </a:t>
            </a:r>
            <a:r>
              <a:rPr sz="1400" spc="-15" dirty="0">
                <a:latin typeface="DejaVu Sans"/>
                <a:cs typeface="DejaVu Sans"/>
              </a:rPr>
              <a:t>olmasıdır.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53890" y="490219"/>
            <a:ext cx="4690110" cy="6367780"/>
          </a:xfrm>
          <a:custGeom>
            <a:avLst/>
            <a:gdLst/>
            <a:ahLst/>
            <a:cxnLst/>
            <a:rect l="l" t="t" r="r" b="b"/>
            <a:pathLst>
              <a:path w="4690109" h="6367780">
                <a:moveTo>
                  <a:pt x="4690110" y="0"/>
                </a:moveTo>
                <a:lnTo>
                  <a:pt x="0" y="0"/>
                </a:lnTo>
                <a:lnTo>
                  <a:pt x="0" y="6367780"/>
                </a:lnTo>
                <a:lnTo>
                  <a:pt x="4690110" y="6367780"/>
                </a:lnTo>
                <a:lnTo>
                  <a:pt x="4690110" y="0"/>
                </a:lnTo>
                <a:close/>
              </a:path>
            </a:pathLst>
          </a:custGeom>
          <a:solidFill>
            <a:srgbClr val="F8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09770" y="429260"/>
            <a:ext cx="45173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b="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Aristo’nun özel mülkiyeti savunmasının </a:t>
            </a:r>
            <a:r>
              <a:rPr sz="1800" b="0" spc="-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1800" b="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dört temel </a:t>
            </a:r>
            <a:r>
              <a:rPr sz="1800" b="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gerekçesi</a:t>
            </a:r>
            <a:r>
              <a:rPr sz="1800" b="0" u="heavy" spc="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sz="1800" b="0" u="heavy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vardır: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9770" y="1366519"/>
            <a:ext cx="4498975" cy="33947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93370" indent="-280670">
              <a:lnSpc>
                <a:spcPct val="100000"/>
              </a:lnSpc>
              <a:spcBef>
                <a:spcPts val="140"/>
              </a:spcBef>
              <a:buSzPct val="114285"/>
              <a:buFont typeface="DejaVu Sans"/>
              <a:buAutoNum type="alphaLcParenR"/>
              <a:tabLst>
                <a:tab pos="293370" algn="l"/>
              </a:tabLst>
            </a:pPr>
            <a:r>
              <a:rPr sz="1400" spc="-10" dirty="0">
                <a:latin typeface="DejaVu Sans"/>
                <a:cs typeface="DejaVu Sans"/>
              </a:rPr>
              <a:t>Herkes kendine </a:t>
            </a:r>
            <a:r>
              <a:rPr sz="1400" dirty="0">
                <a:latin typeface="DejaVu Sans"/>
                <a:cs typeface="DejaVu Sans"/>
              </a:rPr>
              <a:t>ayrılmış bir </a:t>
            </a:r>
            <a:r>
              <a:rPr sz="1400" spc="-10" dirty="0">
                <a:latin typeface="DejaVu Sans"/>
                <a:cs typeface="DejaVu Sans"/>
              </a:rPr>
              <a:t>kâra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sahip</a:t>
            </a:r>
            <a:endParaRPr sz="1400">
              <a:latin typeface="DejaVu Sans"/>
              <a:cs typeface="DejaVu Sans"/>
            </a:endParaRPr>
          </a:p>
          <a:p>
            <a:pPr marL="12700" marR="217170">
              <a:lnSpc>
                <a:spcPts val="1889"/>
              </a:lnSpc>
              <a:spcBef>
                <a:spcPts val="85"/>
              </a:spcBef>
            </a:pPr>
            <a:r>
              <a:rPr sz="1400" dirty="0">
                <a:latin typeface="DejaVu Sans"/>
                <a:cs typeface="DejaVu Sans"/>
              </a:rPr>
              <a:t>olursa </a:t>
            </a:r>
            <a:r>
              <a:rPr sz="1400" spc="-5" dirty="0">
                <a:latin typeface="DejaVu Sans"/>
                <a:cs typeface="DejaVu Sans"/>
              </a:rPr>
              <a:t>şikâyet </a:t>
            </a:r>
            <a:r>
              <a:rPr sz="1400" dirty="0">
                <a:latin typeface="DejaVu Sans"/>
                <a:cs typeface="DejaVu Sans"/>
              </a:rPr>
              <a:t>daha </a:t>
            </a:r>
            <a:r>
              <a:rPr sz="1400" spc="5" dirty="0">
                <a:latin typeface="DejaVu Sans"/>
                <a:cs typeface="DejaVu Sans"/>
              </a:rPr>
              <a:t>az </a:t>
            </a:r>
            <a:r>
              <a:rPr sz="1400" dirty="0">
                <a:latin typeface="DejaVu Sans"/>
                <a:cs typeface="DejaVu Sans"/>
              </a:rPr>
              <a:t>olur ve ilerleme</a:t>
            </a:r>
            <a:r>
              <a:rPr sz="1400" spc="-9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sağlanır.  </a:t>
            </a:r>
            <a:r>
              <a:rPr sz="1400" spc="-55" dirty="0">
                <a:latin typeface="DejaVu Sans"/>
                <a:cs typeface="DejaVu Sans"/>
              </a:rPr>
              <a:t>Yani </a:t>
            </a:r>
            <a:r>
              <a:rPr sz="1400" spc="-15" dirty="0">
                <a:latin typeface="DejaVu Sans"/>
                <a:cs typeface="DejaVu Sans"/>
              </a:rPr>
              <a:t>herkes </a:t>
            </a:r>
            <a:r>
              <a:rPr sz="1400" dirty="0">
                <a:latin typeface="DejaVu Sans"/>
                <a:cs typeface="DejaVu Sans"/>
              </a:rPr>
              <a:t>işin </a:t>
            </a:r>
            <a:r>
              <a:rPr sz="1400" spc="-5" dirty="0">
                <a:latin typeface="DejaVu Sans"/>
                <a:cs typeface="DejaVu Sans"/>
              </a:rPr>
              <a:t>sonucunda </a:t>
            </a:r>
            <a:r>
              <a:rPr sz="1400" dirty="0">
                <a:latin typeface="DejaVu Sans"/>
                <a:cs typeface="DejaVu Sans"/>
              </a:rPr>
              <a:t>bir menfaat  sağlayacağını </a:t>
            </a:r>
            <a:r>
              <a:rPr sz="1400" spc="-5" dirty="0">
                <a:latin typeface="DejaVu Sans"/>
                <a:cs typeface="DejaVu Sans"/>
              </a:rPr>
              <a:t>düşünürse </a:t>
            </a:r>
            <a:r>
              <a:rPr sz="1400" dirty="0">
                <a:latin typeface="DejaVu Sans"/>
                <a:cs typeface="DejaVu Sans"/>
              </a:rPr>
              <a:t>daha </a:t>
            </a:r>
            <a:r>
              <a:rPr sz="1400" spc="-5" dirty="0">
                <a:latin typeface="DejaVu Sans"/>
                <a:cs typeface="DejaVu Sans"/>
              </a:rPr>
              <a:t>hırslı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30" dirty="0">
                <a:latin typeface="DejaVu Sans"/>
                <a:cs typeface="DejaVu Sans"/>
              </a:rPr>
              <a:t>olur.</a:t>
            </a:r>
            <a:endParaRPr sz="1400">
              <a:latin typeface="DejaVu Sans"/>
              <a:cs typeface="DejaVu Sans"/>
            </a:endParaRPr>
          </a:p>
          <a:p>
            <a:pPr marL="284480" indent="-271780">
              <a:lnSpc>
                <a:spcPct val="100000"/>
              </a:lnSpc>
              <a:spcBef>
                <a:spcPts val="114"/>
              </a:spcBef>
              <a:buFont typeface="DejaVu Sans"/>
              <a:buAutoNum type="alphaLcParenR" startAt="2"/>
              <a:tabLst>
                <a:tab pos="284480" algn="l"/>
              </a:tabLst>
            </a:pPr>
            <a:r>
              <a:rPr sz="1400" dirty="0">
                <a:latin typeface="DejaVu Sans"/>
                <a:cs typeface="DejaVu Sans"/>
              </a:rPr>
              <a:t>Mülkiyet insana haz </a:t>
            </a:r>
            <a:r>
              <a:rPr sz="1400" spc="-25" dirty="0">
                <a:latin typeface="DejaVu Sans"/>
                <a:cs typeface="DejaVu Sans"/>
              </a:rPr>
              <a:t>verir.</a:t>
            </a:r>
            <a:r>
              <a:rPr sz="1400" spc="-35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“</a:t>
            </a:r>
            <a:r>
              <a:rPr sz="1400" b="1" spc="-5" dirty="0">
                <a:latin typeface="DejaVu Sans"/>
                <a:cs typeface="DejaVu Sans"/>
              </a:rPr>
              <a:t>Herkes,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112500"/>
              </a:lnSpc>
              <a:spcBef>
                <a:spcPts val="10"/>
              </a:spcBef>
            </a:pPr>
            <a:r>
              <a:rPr sz="1400" b="1" spc="-5" dirty="0">
                <a:latin typeface="DejaVu Sans"/>
                <a:cs typeface="DejaVu Sans"/>
              </a:rPr>
              <a:t>hemen hemen </a:t>
            </a:r>
            <a:r>
              <a:rPr sz="1400" b="1" spc="-15" dirty="0">
                <a:latin typeface="DejaVu Sans"/>
                <a:cs typeface="DejaVu Sans"/>
              </a:rPr>
              <a:t>herkes </a:t>
            </a:r>
            <a:r>
              <a:rPr sz="1400" b="1" dirty="0">
                <a:latin typeface="DejaVu Sans"/>
                <a:cs typeface="DejaVu Sans"/>
              </a:rPr>
              <a:t>kabul </a:t>
            </a:r>
            <a:r>
              <a:rPr sz="1400" b="1" spc="-5" dirty="0">
                <a:latin typeface="DejaVu Sans"/>
                <a:cs typeface="DejaVu Sans"/>
              </a:rPr>
              <a:t>eder </a:t>
            </a:r>
            <a:r>
              <a:rPr sz="1400" b="1" dirty="0">
                <a:latin typeface="DejaVu Sans"/>
                <a:cs typeface="DejaVu Sans"/>
              </a:rPr>
              <a:t>ki, </a:t>
            </a:r>
            <a:r>
              <a:rPr sz="1400" b="1" spc="-5" dirty="0">
                <a:latin typeface="DejaVu Sans"/>
                <a:cs typeface="DejaVu Sans"/>
              </a:rPr>
              <a:t>insanlar  </a:t>
            </a:r>
            <a:r>
              <a:rPr sz="1400" b="1" spc="-10" dirty="0">
                <a:latin typeface="DejaVu Sans"/>
                <a:cs typeface="DejaVu Sans"/>
              </a:rPr>
              <a:t>parayı </a:t>
            </a:r>
            <a:r>
              <a:rPr sz="1400" b="1" spc="-5" dirty="0">
                <a:latin typeface="DejaVu Sans"/>
                <a:cs typeface="DejaVu Sans"/>
              </a:rPr>
              <a:t>ve hesaba katılan diğer şeyleri  </a:t>
            </a:r>
            <a:r>
              <a:rPr sz="1400" b="1" spc="-35" dirty="0">
                <a:latin typeface="DejaVu Sans"/>
                <a:cs typeface="DejaVu Sans"/>
              </a:rPr>
              <a:t>sever.</a:t>
            </a:r>
            <a:r>
              <a:rPr sz="1400" spc="-35" dirty="0">
                <a:latin typeface="DejaVu Sans"/>
                <a:cs typeface="DejaVu Sans"/>
              </a:rPr>
              <a:t>” </a:t>
            </a:r>
            <a:r>
              <a:rPr sz="1400" dirty="0">
                <a:latin typeface="DejaVu Sans"/>
                <a:cs typeface="DejaVu Sans"/>
              </a:rPr>
              <a:t>Bu paranın </a:t>
            </a:r>
            <a:r>
              <a:rPr sz="1400" spc="-10" dirty="0">
                <a:latin typeface="DejaVu Sans"/>
                <a:cs typeface="DejaVu Sans"/>
              </a:rPr>
              <a:t>bireysel </a:t>
            </a:r>
            <a:r>
              <a:rPr sz="1400" dirty="0">
                <a:latin typeface="DejaVu Sans"/>
                <a:cs typeface="DejaVu Sans"/>
              </a:rPr>
              <a:t>tatmin</a:t>
            </a:r>
            <a:r>
              <a:rPr sz="1400" spc="3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yönüdür.</a:t>
            </a:r>
            <a:endParaRPr sz="1400">
              <a:latin typeface="DejaVu Sans"/>
              <a:cs typeface="DejaVu Sans"/>
            </a:endParaRPr>
          </a:p>
          <a:p>
            <a:pPr marL="12700" marR="858519" algn="just">
              <a:lnSpc>
                <a:spcPct val="112500"/>
              </a:lnSpc>
              <a:buFont typeface="DejaVu Sans"/>
              <a:buAutoNum type="alphaLcParenR" startAt="3"/>
              <a:tabLst>
                <a:tab pos="261620" algn="l"/>
              </a:tabLst>
            </a:pPr>
            <a:r>
              <a:rPr sz="1400" spc="-5" dirty="0">
                <a:latin typeface="DejaVu Sans"/>
                <a:cs typeface="DejaVu Sans"/>
              </a:rPr>
              <a:t>Özel </a:t>
            </a:r>
            <a:r>
              <a:rPr sz="1400" dirty="0">
                <a:latin typeface="DejaVu Sans"/>
                <a:cs typeface="DejaVu Sans"/>
              </a:rPr>
              <a:t>mülkiyet </a:t>
            </a:r>
            <a:r>
              <a:rPr sz="1400" spc="-5" dirty="0">
                <a:latin typeface="DejaVu Sans"/>
                <a:cs typeface="DejaVu Sans"/>
              </a:rPr>
              <a:t>serbestlik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özgürlüğü  </a:t>
            </a:r>
            <a:r>
              <a:rPr sz="1400" spc="-20" dirty="0">
                <a:latin typeface="DejaVu Sans"/>
                <a:cs typeface="DejaVu Sans"/>
              </a:rPr>
              <a:t>sağlar. </a:t>
            </a:r>
            <a:r>
              <a:rPr sz="1400" dirty="0">
                <a:latin typeface="DejaVu Sans"/>
                <a:cs typeface="DejaVu Sans"/>
              </a:rPr>
              <a:t>Mülkiyeti ortadan </a:t>
            </a:r>
            <a:r>
              <a:rPr sz="1400" spc="-5" dirty="0">
                <a:latin typeface="DejaVu Sans"/>
                <a:cs typeface="DejaVu Sans"/>
              </a:rPr>
              <a:t>kaldıran sistem  özgürlük </a:t>
            </a:r>
            <a:r>
              <a:rPr sz="1400" dirty="0">
                <a:latin typeface="DejaVu Sans"/>
                <a:cs typeface="DejaVu Sans"/>
              </a:rPr>
              <a:t>için de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tehdittir.</a:t>
            </a:r>
            <a:endParaRPr sz="1400">
              <a:latin typeface="DejaVu Sans"/>
              <a:cs typeface="DejaVu Sans"/>
            </a:endParaRPr>
          </a:p>
          <a:p>
            <a:pPr marL="12700" marR="599440">
              <a:lnSpc>
                <a:spcPct val="112500"/>
              </a:lnSpc>
            </a:pPr>
            <a:r>
              <a:rPr sz="1400" b="1" spc="-5" dirty="0">
                <a:latin typeface="DejaVu Sans"/>
                <a:cs typeface="DejaVu Sans"/>
              </a:rPr>
              <a:t>ç) </a:t>
            </a:r>
            <a:r>
              <a:rPr sz="1400" spc="-5" dirty="0">
                <a:latin typeface="DejaVu Sans"/>
                <a:cs typeface="DejaVu Sans"/>
              </a:rPr>
              <a:t>Özel </a:t>
            </a:r>
            <a:r>
              <a:rPr sz="1400" dirty="0">
                <a:latin typeface="DejaVu Sans"/>
                <a:cs typeface="DejaVu Sans"/>
              </a:rPr>
              <a:t>mülkiyetin </a:t>
            </a:r>
            <a:r>
              <a:rPr sz="1400" spc="-5" dirty="0">
                <a:latin typeface="DejaVu Sans"/>
                <a:cs typeface="DejaVu Sans"/>
              </a:rPr>
              <a:t>her </a:t>
            </a:r>
            <a:r>
              <a:rPr sz="1400" dirty="0">
                <a:latin typeface="DejaVu Sans"/>
                <a:cs typeface="DejaVu Sans"/>
              </a:rPr>
              <a:t>toplumda var olması  ve </a:t>
            </a:r>
            <a:r>
              <a:rPr sz="1400" spc="-5" dirty="0">
                <a:latin typeface="DejaVu Sans"/>
                <a:cs typeface="DejaVu Sans"/>
              </a:rPr>
              <a:t>süregelmesi </a:t>
            </a:r>
            <a:r>
              <a:rPr sz="1400" dirty="0">
                <a:latin typeface="DejaVu Sans"/>
                <a:cs typeface="DejaVu Sans"/>
              </a:rPr>
              <a:t>onun </a:t>
            </a:r>
            <a:r>
              <a:rPr sz="1400" spc="-5" dirty="0">
                <a:latin typeface="DejaVu Sans"/>
                <a:cs typeface="DejaVu Sans"/>
              </a:rPr>
              <a:t>gerekli </a:t>
            </a:r>
            <a:r>
              <a:rPr sz="1400" dirty="0">
                <a:latin typeface="DejaVu Sans"/>
                <a:cs typeface="DejaVu Sans"/>
              </a:rPr>
              <a:t>olduğunun  </a:t>
            </a:r>
            <a:r>
              <a:rPr sz="1400" spc="-15" dirty="0">
                <a:latin typeface="DejaVu Sans"/>
                <a:cs typeface="DejaVu Sans"/>
              </a:rPr>
              <a:t>kanıtıdır.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700" y="22859"/>
            <a:ext cx="9131300" cy="6835140"/>
          </a:xfrm>
          <a:custGeom>
            <a:avLst/>
            <a:gdLst/>
            <a:ahLst/>
            <a:cxnLst/>
            <a:rect l="l" t="t" r="r" b="b"/>
            <a:pathLst>
              <a:path w="9131300" h="6835140">
                <a:moveTo>
                  <a:pt x="9131300" y="0"/>
                </a:moveTo>
                <a:lnTo>
                  <a:pt x="9124950" y="0"/>
                </a:lnTo>
                <a:lnTo>
                  <a:pt x="9124950" y="10160"/>
                </a:lnTo>
                <a:lnTo>
                  <a:pt x="9124950" y="449580"/>
                </a:lnTo>
                <a:lnTo>
                  <a:pt x="9124950" y="483870"/>
                </a:lnTo>
                <a:lnTo>
                  <a:pt x="9124950" y="6828790"/>
                </a:lnTo>
                <a:lnTo>
                  <a:pt x="4447540" y="6828790"/>
                </a:lnTo>
                <a:lnTo>
                  <a:pt x="4447540" y="483870"/>
                </a:lnTo>
                <a:lnTo>
                  <a:pt x="9124950" y="483870"/>
                </a:lnTo>
                <a:lnTo>
                  <a:pt x="9124950" y="449580"/>
                </a:lnTo>
                <a:lnTo>
                  <a:pt x="4444365" y="449580"/>
                </a:lnTo>
                <a:lnTo>
                  <a:pt x="4441190" y="449580"/>
                </a:lnTo>
                <a:lnTo>
                  <a:pt x="4441190" y="467360"/>
                </a:lnTo>
                <a:lnTo>
                  <a:pt x="4438650" y="475615"/>
                </a:lnTo>
                <a:lnTo>
                  <a:pt x="4438650" y="467360"/>
                </a:lnTo>
                <a:lnTo>
                  <a:pt x="4441190" y="467360"/>
                </a:lnTo>
                <a:lnTo>
                  <a:pt x="4441190" y="449580"/>
                </a:lnTo>
                <a:lnTo>
                  <a:pt x="4436110" y="449580"/>
                </a:lnTo>
                <a:lnTo>
                  <a:pt x="4436110" y="483870"/>
                </a:lnTo>
                <a:lnTo>
                  <a:pt x="4436110" y="6828790"/>
                </a:lnTo>
                <a:lnTo>
                  <a:pt x="10160" y="6828790"/>
                </a:lnTo>
                <a:lnTo>
                  <a:pt x="10160" y="483870"/>
                </a:lnTo>
                <a:lnTo>
                  <a:pt x="4436110" y="483870"/>
                </a:lnTo>
                <a:lnTo>
                  <a:pt x="4436110" y="449580"/>
                </a:lnTo>
                <a:lnTo>
                  <a:pt x="10160" y="449580"/>
                </a:lnTo>
                <a:lnTo>
                  <a:pt x="10160" y="10160"/>
                </a:lnTo>
                <a:lnTo>
                  <a:pt x="9124950" y="10160"/>
                </a:lnTo>
                <a:lnTo>
                  <a:pt x="9124950" y="0"/>
                </a:lnTo>
                <a:lnTo>
                  <a:pt x="7620" y="0"/>
                </a:lnTo>
                <a:lnTo>
                  <a:pt x="7620" y="458470"/>
                </a:lnTo>
                <a:lnTo>
                  <a:pt x="7620" y="467360"/>
                </a:lnTo>
                <a:lnTo>
                  <a:pt x="7620" y="483870"/>
                </a:lnTo>
                <a:lnTo>
                  <a:pt x="7607" y="467360"/>
                </a:lnTo>
                <a:lnTo>
                  <a:pt x="5080" y="467360"/>
                </a:lnTo>
                <a:lnTo>
                  <a:pt x="7620" y="458470"/>
                </a:lnTo>
                <a:lnTo>
                  <a:pt x="7620" y="0"/>
                </a:lnTo>
                <a:lnTo>
                  <a:pt x="7607" y="5080"/>
                </a:lnTo>
                <a:lnTo>
                  <a:pt x="7607" y="7607"/>
                </a:lnTo>
                <a:lnTo>
                  <a:pt x="5080" y="5080"/>
                </a:lnTo>
                <a:lnTo>
                  <a:pt x="7607" y="5080"/>
                </a:lnTo>
                <a:lnTo>
                  <a:pt x="7607" y="0"/>
                </a:lnTo>
                <a:lnTo>
                  <a:pt x="2540" y="0"/>
                </a:lnTo>
                <a:lnTo>
                  <a:pt x="2540" y="2540"/>
                </a:lnTo>
                <a:lnTo>
                  <a:pt x="0" y="0"/>
                </a:lnTo>
                <a:lnTo>
                  <a:pt x="0" y="6835140"/>
                </a:lnTo>
                <a:lnTo>
                  <a:pt x="5080" y="6835140"/>
                </a:lnTo>
                <a:lnTo>
                  <a:pt x="10160" y="6835140"/>
                </a:lnTo>
                <a:lnTo>
                  <a:pt x="4441190" y="6835140"/>
                </a:lnTo>
                <a:lnTo>
                  <a:pt x="4447540" y="6835140"/>
                </a:lnTo>
                <a:lnTo>
                  <a:pt x="9131300" y="6835140"/>
                </a:lnTo>
                <a:lnTo>
                  <a:pt x="9131300" y="467360"/>
                </a:lnTo>
                <a:lnTo>
                  <a:pt x="9131300" y="5080"/>
                </a:lnTo>
                <a:lnTo>
                  <a:pt x="9128125" y="7620"/>
                </a:lnTo>
                <a:lnTo>
                  <a:pt x="9128125" y="5080"/>
                </a:lnTo>
                <a:lnTo>
                  <a:pt x="9131300" y="5080"/>
                </a:lnTo>
                <a:lnTo>
                  <a:pt x="9131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417320"/>
          </a:xfrm>
          <a:custGeom>
            <a:avLst/>
            <a:gdLst/>
            <a:ahLst/>
            <a:cxnLst/>
            <a:rect l="l" t="t" r="r" b="b"/>
            <a:pathLst>
              <a:path w="9144000" h="1417320">
                <a:moveTo>
                  <a:pt x="9144000" y="0"/>
                </a:moveTo>
                <a:lnTo>
                  <a:pt x="0" y="0"/>
                </a:lnTo>
                <a:lnTo>
                  <a:pt x="0" y="1417320"/>
                </a:lnTo>
                <a:lnTo>
                  <a:pt x="9144000" y="141732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1490" y="463550"/>
            <a:ext cx="8156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45" dirty="0">
                <a:solidFill>
                  <a:srgbClr val="000000"/>
                </a:solidFill>
                <a:latin typeface="DejaVu Sans"/>
                <a:cs typeface="DejaVu Sans"/>
              </a:rPr>
              <a:t>SİYASET </a:t>
            </a:r>
            <a:r>
              <a:rPr sz="2800" spc="-10" dirty="0">
                <a:solidFill>
                  <a:srgbClr val="000000"/>
                </a:solidFill>
                <a:latin typeface="DejaVu Sans"/>
                <a:cs typeface="DejaVu Sans"/>
              </a:rPr>
              <a:t>FELSEFESİNİN TEMEL</a:t>
            </a:r>
            <a:r>
              <a:rPr sz="2800" spc="1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DejaVu Sans"/>
                <a:cs typeface="DejaVu Sans"/>
              </a:rPr>
              <a:t>SORULARI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1668" y="1712476"/>
            <a:ext cx="8557005" cy="1873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764279"/>
            <a:ext cx="9144000" cy="3092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61060"/>
          </a:xfrm>
          <a:custGeom>
            <a:avLst/>
            <a:gdLst/>
            <a:ahLst/>
            <a:cxnLst/>
            <a:rect l="l" t="t" r="r" b="b"/>
            <a:pathLst>
              <a:path w="9144000" h="861060">
                <a:moveTo>
                  <a:pt x="0" y="861060"/>
                </a:moveTo>
                <a:lnTo>
                  <a:pt x="9144000" y="861060"/>
                </a:lnTo>
                <a:lnTo>
                  <a:pt x="9144000" y="0"/>
                </a:lnTo>
                <a:lnTo>
                  <a:pt x="0" y="0"/>
                </a:lnTo>
                <a:lnTo>
                  <a:pt x="0" y="861060"/>
                </a:lnTo>
                <a:close/>
              </a:path>
            </a:pathLst>
          </a:custGeom>
          <a:solidFill>
            <a:srgbClr val="3A63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60979" y="213359"/>
            <a:ext cx="36233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600" b="1" spc="-5" dirty="0">
                <a:solidFill>
                  <a:srgbClr val="FFFFFF"/>
                </a:solidFill>
                <a:latin typeface="DejaVu Sans"/>
                <a:cs typeface="DejaVu Sans"/>
              </a:rPr>
              <a:t>1.	</a:t>
            </a:r>
            <a:r>
              <a:rPr sz="1600" b="1" spc="-10" dirty="0">
                <a:solidFill>
                  <a:srgbClr val="FFFFFF"/>
                </a:solidFill>
                <a:latin typeface="DejaVu Sans"/>
                <a:cs typeface="DejaVu Sans"/>
              </a:rPr>
              <a:t>İKTİDARIN </a:t>
            </a:r>
            <a:r>
              <a:rPr sz="1600" b="1" spc="-30" dirty="0">
                <a:solidFill>
                  <a:srgbClr val="FFFFFF"/>
                </a:solidFill>
                <a:latin typeface="DejaVu Sans"/>
                <a:cs typeface="DejaVu Sans"/>
              </a:rPr>
              <a:t>KAYNAĞI</a:t>
            </a:r>
            <a:r>
              <a:rPr sz="1600" b="1" spc="-5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DejaVu Sans"/>
                <a:cs typeface="DejaVu Sans"/>
              </a:rPr>
              <a:t>NEDİR?</a:t>
            </a:r>
            <a:endParaRPr sz="1600">
              <a:latin typeface="DejaVu Sans"/>
              <a:cs typeface="DejaVu San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894080"/>
            </a:xfrm>
            <a:custGeom>
              <a:avLst/>
              <a:gdLst/>
              <a:ahLst/>
              <a:cxnLst/>
              <a:rect l="l" t="t" r="r" b="b"/>
              <a:pathLst>
                <a:path w="9144000" h="894080">
                  <a:moveTo>
                    <a:pt x="5080" y="0"/>
                  </a:moveTo>
                  <a:lnTo>
                    <a:pt x="0" y="0"/>
                  </a:lnTo>
                  <a:lnTo>
                    <a:pt x="0" y="877570"/>
                  </a:lnTo>
                  <a:lnTo>
                    <a:pt x="5080" y="859790"/>
                  </a:lnTo>
                  <a:lnTo>
                    <a:pt x="5080" y="0"/>
                  </a:lnTo>
                  <a:close/>
                </a:path>
                <a:path w="9144000" h="894080">
                  <a:moveTo>
                    <a:pt x="9144000" y="877570"/>
                  </a:moveTo>
                  <a:lnTo>
                    <a:pt x="9138920" y="861060"/>
                  </a:lnTo>
                  <a:lnTo>
                    <a:pt x="5080" y="861060"/>
                  </a:lnTo>
                  <a:lnTo>
                    <a:pt x="0" y="877570"/>
                  </a:lnTo>
                  <a:lnTo>
                    <a:pt x="0" y="894080"/>
                  </a:lnTo>
                  <a:lnTo>
                    <a:pt x="9144000" y="894080"/>
                  </a:lnTo>
                  <a:lnTo>
                    <a:pt x="9144000" y="877570"/>
                  </a:lnTo>
                  <a:close/>
                </a:path>
                <a:path w="9144000" h="894080">
                  <a:moveTo>
                    <a:pt x="9144000" y="0"/>
                  </a:moveTo>
                  <a:lnTo>
                    <a:pt x="9138920" y="0"/>
                  </a:lnTo>
                  <a:lnTo>
                    <a:pt x="9138920" y="859790"/>
                  </a:lnTo>
                  <a:lnTo>
                    <a:pt x="9144000" y="8775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08050"/>
              <a:ext cx="3048000" cy="5949950"/>
            </a:xfrm>
            <a:custGeom>
              <a:avLst/>
              <a:gdLst/>
              <a:ahLst/>
              <a:cxnLst/>
              <a:rect l="l" t="t" r="r" b="b"/>
              <a:pathLst>
                <a:path w="3048000" h="5949950">
                  <a:moveTo>
                    <a:pt x="3048000" y="0"/>
                  </a:moveTo>
                  <a:lnTo>
                    <a:pt x="0" y="0"/>
                  </a:lnTo>
                  <a:lnTo>
                    <a:pt x="0" y="5949950"/>
                  </a:lnTo>
                  <a:lnTo>
                    <a:pt x="3048000" y="5949950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C3E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39" y="1139190"/>
            <a:ext cx="2677795" cy="329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5335">
              <a:lnSpc>
                <a:spcPts val="1645"/>
              </a:lnSpc>
              <a:spcBef>
                <a:spcPts val="100"/>
              </a:spcBef>
            </a:pPr>
            <a:r>
              <a:rPr sz="1400" b="1" spc="-40" dirty="0">
                <a:latin typeface="DejaVu Sans"/>
                <a:cs typeface="DejaVu Sans"/>
              </a:rPr>
              <a:t>ORTAK</a:t>
            </a:r>
            <a:r>
              <a:rPr sz="1400" b="1" spc="-5" dirty="0">
                <a:latin typeface="DejaVu Sans"/>
                <a:cs typeface="DejaVu Sans"/>
              </a:rPr>
              <a:t> </a:t>
            </a:r>
            <a:r>
              <a:rPr sz="1400" b="1" dirty="0">
                <a:latin typeface="DejaVu Sans"/>
                <a:cs typeface="DejaVu Sans"/>
              </a:rPr>
              <a:t>İRADE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96300"/>
              </a:lnSpc>
              <a:spcBef>
                <a:spcPts val="35"/>
              </a:spcBef>
            </a:pPr>
            <a:r>
              <a:rPr sz="1600" spc="-5" dirty="0">
                <a:latin typeface="DejaVu Sans"/>
                <a:cs typeface="DejaVu Sans"/>
              </a:rPr>
              <a:t>Bu yaklaşıma </a:t>
            </a:r>
            <a:r>
              <a:rPr sz="1600" spc="-15" dirty="0">
                <a:latin typeface="DejaVu Sans"/>
                <a:cs typeface="DejaVu Sans"/>
              </a:rPr>
              <a:t>göre</a:t>
            </a:r>
            <a:r>
              <a:rPr sz="1600" spc="-80" dirty="0">
                <a:latin typeface="DejaVu Sans"/>
                <a:cs typeface="DejaVu Sans"/>
              </a:rPr>
              <a:t> </a:t>
            </a:r>
            <a:r>
              <a:rPr sz="1600" spc="-5" dirty="0">
                <a:latin typeface="DejaVu Sans"/>
                <a:cs typeface="DejaVu Sans"/>
              </a:rPr>
              <a:t>iktidar,  </a:t>
            </a:r>
            <a:r>
              <a:rPr sz="1600" spc="-10" dirty="0">
                <a:latin typeface="DejaVu Sans"/>
                <a:cs typeface="DejaVu Sans"/>
              </a:rPr>
              <a:t>kaynağını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meşruiyetini  </a:t>
            </a:r>
            <a:r>
              <a:rPr sz="1600" spc="-10" dirty="0">
                <a:latin typeface="DejaVu Sans"/>
                <a:cs typeface="DejaVu Sans"/>
              </a:rPr>
              <a:t>toplumdaki bireylerin </a:t>
            </a:r>
            <a:r>
              <a:rPr sz="1600" spc="-5" dirty="0">
                <a:latin typeface="DejaVu Sans"/>
                <a:cs typeface="DejaVu Sans"/>
              </a:rPr>
              <a:t>bir  arada yaşama </a:t>
            </a:r>
            <a:r>
              <a:rPr sz="1600" spc="-10" dirty="0">
                <a:latin typeface="DejaVu Sans"/>
                <a:cs typeface="DejaVu Sans"/>
              </a:rPr>
              <a:t>isteğini </a:t>
            </a:r>
            <a:r>
              <a:rPr sz="1600" spc="-5" dirty="0">
                <a:latin typeface="DejaVu Sans"/>
                <a:cs typeface="DejaVu Sans"/>
              </a:rPr>
              <a:t>bir  sözleşmeye dayalı olarak  ortaya </a:t>
            </a:r>
            <a:r>
              <a:rPr sz="1600" spc="-10" dirty="0">
                <a:latin typeface="DejaVu Sans"/>
                <a:cs typeface="DejaVu Sans"/>
              </a:rPr>
              <a:t>koymasından</a:t>
            </a:r>
            <a:r>
              <a:rPr sz="1600" spc="-55" dirty="0">
                <a:latin typeface="DejaVu Sans"/>
                <a:cs typeface="DejaVu Sans"/>
              </a:rPr>
              <a:t> </a:t>
            </a:r>
            <a:r>
              <a:rPr sz="1600" spc="-35" dirty="0">
                <a:latin typeface="DejaVu Sans"/>
                <a:cs typeface="DejaVu Sans"/>
              </a:rPr>
              <a:t>alır.</a:t>
            </a:r>
            <a:endParaRPr sz="1600">
              <a:latin typeface="DejaVu Sans"/>
              <a:cs typeface="DejaVu Sans"/>
            </a:endParaRPr>
          </a:p>
          <a:p>
            <a:pPr marL="12700" marR="503555">
              <a:lnSpc>
                <a:spcPts val="1850"/>
              </a:lnSpc>
              <a:spcBef>
                <a:spcPts val="50"/>
              </a:spcBef>
            </a:pPr>
            <a:r>
              <a:rPr sz="1600" spc="-5" dirty="0">
                <a:latin typeface="DejaVu Sans"/>
                <a:cs typeface="DejaVu Sans"/>
              </a:rPr>
              <a:t>Meşruiyetin </a:t>
            </a:r>
            <a:r>
              <a:rPr sz="1600" spc="-10" dirty="0">
                <a:latin typeface="DejaVu Sans"/>
                <a:cs typeface="DejaVu Sans"/>
              </a:rPr>
              <a:t>ölçütü  </a:t>
            </a:r>
            <a:r>
              <a:rPr sz="1600" spc="-5" dirty="0">
                <a:latin typeface="DejaVu Sans"/>
                <a:cs typeface="DejaVu Sans"/>
              </a:rPr>
              <a:t>de halkın ortak</a:t>
            </a:r>
            <a:r>
              <a:rPr sz="1600" spc="-8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özgür  </a:t>
            </a:r>
            <a:r>
              <a:rPr sz="1600" spc="-20" dirty="0">
                <a:latin typeface="DejaVu Sans"/>
                <a:cs typeface="DejaVu Sans"/>
              </a:rPr>
              <a:t>iradesidir.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755"/>
              </a:lnSpc>
            </a:pPr>
            <a:r>
              <a:rPr sz="1600" spc="-5" dirty="0">
                <a:latin typeface="DejaVu Sans"/>
                <a:cs typeface="DejaVu Sans"/>
              </a:rPr>
              <a:t>Önemli</a:t>
            </a:r>
            <a:r>
              <a:rPr sz="1600" spc="-15" dirty="0">
                <a:latin typeface="DejaVu Sans"/>
                <a:cs typeface="DejaVu Sans"/>
              </a:rPr>
              <a:t> </a:t>
            </a:r>
            <a:r>
              <a:rPr sz="1600" spc="-5" dirty="0">
                <a:latin typeface="DejaVu Sans"/>
                <a:cs typeface="DejaVu Sans"/>
              </a:rPr>
              <a:t>temsilcileri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850"/>
              </a:lnSpc>
            </a:pPr>
            <a:r>
              <a:rPr sz="1600" spc="-100" dirty="0">
                <a:solidFill>
                  <a:srgbClr val="BF0000"/>
                </a:solidFill>
                <a:latin typeface="DejaVu Sans"/>
                <a:cs typeface="DejaVu Sans"/>
              </a:rPr>
              <a:t>T.</a:t>
            </a:r>
            <a:r>
              <a:rPr sz="1600" spc="-1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Hobbes,</a:t>
            </a:r>
            <a:endParaRPr sz="1600">
              <a:latin typeface="DejaVu Sans"/>
              <a:cs typeface="DejaVu Sans"/>
            </a:endParaRPr>
          </a:p>
          <a:p>
            <a:pPr marL="75565">
              <a:lnSpc>
                <a:spcPts val="1850"/>
              </a:lnSpc>
            </a:pP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J. </a:t>
            </a:r>
            <a:r>
              <a:rPr sz="1600" spc="-30" dirty="0">
                <a:solidFill>
                  <a:srgbClr val="BF0000"/>
                </a:solidFill>
                <a:latin typeface="DejaVu Sans"/>
                <a:cs typeface="DejaVu Sans"/>
              </a:rPr>
              <a:t>Locke</a:t>
            </a:r>
            <a:r>
              <a:rPr sz="1600" spc="-2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ve</a:t>
            </a:r>
            <a:endParaRPr sz="1600">
              <a:latin typeface="DejaVu Sans"/>
              <a:cs typeface="DejaVu Sans"/>
            </a:endParaRPr>
          </a:p>
          <a:p>
            <a:pPr marL="75565">
              <a:lnSpc>
                <a:spcPts val="1885"/>
              </a:lnSpc>
            </a:pP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Jean J.</a:t>
            </a:r>
            <a:r>
              <a:rPr sz="1600" spc="-3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spc="-25" dirty="0">
                <a:solidFill>
                  <a:srgbClr val="BF0000"/>
                </a:solidFill>
                <a:latin typeface="DejaVu Sans"/>
                <a:cs typeface="DejaVu Sans"/>
              </a:rPr>
              <a:t>Rousseau’dur.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8000" y="908050"/>
            <a:ext cx="3048000" cy="5949950"/>
          </a:xfrm>
          <a:custGeom>
            <a:avLst/>
            <a:gdLst/>
            <a:ahLst/>
            <a:cxnLst/>
            <a:rect l="l" t="t" r="r" b="b"/>
            <a:pathLst>
              <a:path w="3048000" h="5949950">
                <a:moveTo>
                  <a:pt x="3048000" y="0"/>
                </a:moveTo>
                <a:lnTo>
                  <a:pt x="0" y="0"/>
                </a:lnTo>
                <a:lnTo>
                  <a:pt x="0" y="5949950"/>
                </a:lnTo>
                <a:lnTo>
                  <a:pt x="3048000" y="5949950"/>
                </a:lnTo>
                <a:lnTo>
                  <a:pt x="3048000" y="0"/>
                </a:lnTo>
                <a:close/>
              </a:path>
            </a:pathLst>
          </a:custGeom>
          <a:solidFill>
            <a:srgbClr val="8DC0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126739" y="1139190"/>
            <a:ext cx="2751455" cy="329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709">
              <a:lnSpc>
                <a:spcPts val="1645"/>
              </a:lnSpc>
              <a:spcBef>
                <a:spcPts val="100"/>
              </a:spcBef>
            </a:pPr>
            <a:r>
              <a:rPr sz="1400" b="1" spc="-15" dirty="0">
                <a:latin typeface="DejaVu Sans"/>
                <a:cs typeface="DejaVu Sans"/>
              </a:rPr>
              <a:t>KORUNMA</a:t>
            </a:r>
            <a:r>
              <a:rPr sz="1400" b="1" spc="5" dirty="0">
                <a:latin typeface="DejaVu Sans"/>
                <a:cs typeface="DejaVu Sans"/>
              </a:rPr>
              <a:t> </a:t>
            </a:r>
            <a:r>
              <a:rPr sz="1400" b="1" spc="-20" dirty="0">
                <a:latin typeface="DejaVu Sans"/>
                <a:cs typeface="DejaVu Sans"/>
              </a:rPr>
              <a:t>İHTİYACI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96300"/>
              </a:lnSpc>
              <a:spcBef>
                <a:spcPts val="35"/>
              </a:spcBef>
            </a:pPr>
            <a:r>
              <a:rPr sz="1600" spc="-5" dirty="0">
                <a:latin typeface="DejaVu Sans"/>
                <a:cs typeface="DejaVu Sans"/>
              </a:rPr>
              <a:t>Bu yaklaşıma </a:t>
            </a:r>
            <a:r>
              <a:rPr sz="1600" spc="-15" dirty="0">
                <a:latin typeface="DejaVu Sans"/>
                <a:cs typeface="DejaVu Sans"/>
              </a:rPr>
              <a:t>göre </a:t>
            </a:r>
            <a:r>
              <a:rPr sz="1600" spc="-5" dirty="0">
                <a:latin typeface="DejaVu Sans"/>
                <a:cs typeface="DejaVu Sans"/>
              </a:rPr>
              <a:t>iktidar  </a:t>
            </a:r>
            <a:r>
              <a:rPr sz="1600" spc="-10" dirty="0">
                <a:latin typeface="DejaVu Sans"/>
                <a:cs typeface="DejaVu Sans"/>
              </a:rPr>
              <a:t>kaynağını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meşruiyetini;  </a:t>
            </a:r>
            <a:r>
              <a:rPr sz="1600" spc="-10" dirty="0">
                <a:latin typeface="DejaVu Sans"/>
                <a:cs typeface="DejaVu Sans"/>
              </a:rPr>
              <a:t>toplumu </a:t>
            </a:r>
            <a:r>
              <a:rPr sz="1600" spc="-15" dirty="0">
                <a:latin typeface="DejaVu Sans"/>
                <a:cs typeface="DejaVu Sans"/>
              </a:rPr>
              <a:t>tehlikelere </a:t>
            </a:r>
            <a:r>
              <a:rPr sz="1600" spc="-10" dirty="0">
                <a:latin typeface="DejaVu Sans"/>
                <a:cs typeface="DejaVu Sans"/>
              </a:rPr>
              <a:t>karşı  </a:t>
            </a:r>
            <a:r>
              <a:rPr sz="1600" spc="-5" dirty="0">
                <a:latin typeface="DejaVu Sans"/>
                <a:cs typeface="DejaVu Sans"/>
              </a:rPr>
              <a:t>savunma, insanların temel  ve sosyal ihtiyaçlarını  </a:t>
            </a:r>
            <a:r>
              <a:rPr sz="1600" spc="-10" dirty="0">
                <a:latin typeface="DejaVu Sans"/>
                <a:cs typeface="DejaVu Sans"/>
              </a:rPr>
              <a:t>karşılama, </a:t>
            </a:r>
            <a:r>
              <a:rPr sz="1600" spc="-5" dirty="0">
                <a:latin typeface="DejaVu Sans"/>
                <a:cs typeface="DejaVu Sans"/>
              </a:rPr>
              <a:t>ahlaki olarak  </a:t>
            </a:r>
            <a:r>
              <a:rPr sz="1600" spc="-10" dirty="0">
                <a:latin typeface="DejaVu Sans"/>
                <a:cs typeface="DejaVu Sans"/>
              </a:rPr>
              <a:t>erdemli </a:t>
            </a:r>
            <a:r>
              <a:rPr sz="1600" spc="-5" dirty="0">
                <a:latin typeface="DejaVu Sans"/>
                <a:cs typeface="DejaVu Sans"/>
              </a:rPr>
              <a:t>insanlar </a:t>
            </a:r>
            <a:r>
              <a:rPr sz="1600" spc="-10" dirty="0">
                <a:latin typeface="DejaVu Sans"/>
                <a:cs typeface="DejaVu Sans"/>
              </a:rPr>
              <a:t>yetiştirme  gibi </a:t>
            </a:r>
            <a:r>
              <a:rPr sz="1600" spc="-5" dirty="0">
                <a:latin typeface="DejaVu Sans"/>
                <a:cs typeface="DejaVu Sans"/>
              </a:rPr>
              <a:t>işlevleri yerine  </a:t>
            </a:r>
            <a:r>
              <a:rPr sz="1600" spc="-10" dirty="0">
                <a:latin typeface="DejaVu Sans"/>
                <a:cs typeface="DejaVu Sans"/>
              </a:rPr>
              <a:t>getirmesinden</a:t>
            </a:r>
            <a:r>
              <a:rPr sz="1600" spc="-20" dirty="0">
                <a:latin typeface="DejaVu Sans"/>
                <a:cs typeface="DejaVu Sans"/>
              </a:rPr>
              <a:t> </a:t>
            </a:r>
            <a:r>
              <a:rPr sz="1600" spc="-35" dirty="0">
                <a:latin typeface="DejaVu Sans"/>
                <a:cs typeface="DejaVu Sans"/>
              </a:rPr>
              <a:t>alır.</a:t>
            </a:r>
            <a:endParaRPr sz="1600">
              <a:latin typeface="DejaVu Sans"/>
              <a:cs typeface="DejaVu Sans"/>
            </a:endParaRPr>
          </a:p>
          <a:p>
            <a:pPr marL="12700" marR="1503680">
              <a:lnSpc>
                <a:spcPts val="1850"/>
              </a:lnSpc>
              <a:spcBef>
                <a:spcPts val="40"/>
              </a:spcBef>
            </a:pP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Platon,  Aristoteles,  </a:t>
            </a:r>
            <a:r>
              <a:rPr sz="1600" spc="-30" dirty="0">
                <a:solidFill>
                  <a:srgbClr val="BF0000"/>
                </a:solidFill>
                <a:latin typeface="DejaVu Sans"/>
                <a:cs typeface="DejaVu Sans"/>
              </a:rPr>
              <a:t>Farabi 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ve  </a:t>
            </a: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İbn-i</a:t>
            </a:r>
            <a:r>
              <a:rPr sz="1600" spc="-8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Haldun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6000" y="908050"/>
            <a:ext cx="3048000" cy="5949950"/>
          </a:xfrm>
          <a:custGeom>
            <a:avLst/>
            <a:gdLst/>
            <a:ahLst/>
            <a:cxnLst/>
            <a:rect l="l" t="t" r="r" b="b"/>
            <a:pathLst>
              <a:path w="3048000" h="5949950">
                <a:moveTo>
                  <a:pt x="3048000" y="0"/>
                </a:moveTo>
                <a:lnTo>
                  <a:pt x="0" y="0"/>
                </a:lnTo>
                <a:lnTo>
                  <a:pt x="0" y="5949950"/>
                </a:lnTo>
                <a:lnTo>
                  <a:pt x="3048000" y="5949950"/>
                </a:lnTo>
                <a:lnTo>
                  <a:pt x="3048000" y="0"/>
                </a:lnTo>
                <a:close/>
              </a:path>
            </a:pathLst>
          </a:custGeom>
          <a:solidFill>
            <a:srgbClr val="D9C0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74740" y="1139190"/>
            <a:ext cx="2691130" cy="3525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>
              <a:lnSpc>
                <a:spcPts val="1645"/>
              </a:lnSpc>
              <a:spcBef>
                <a:spcPts val="100"/>
              </a:spcBef>
            </a:pPr>
            <a:r>
              <a:rPr sz="1400" b="1" spc="-25" dirty="0">
                <a:latin typeface="DejaVu Sans"/>
                <a:cs typeface="DejaVu Sans"/>
              </a:rPr>
              <a:t>TANRI</a:t>
            </a:r>
            <a:r>
              <a:rPr sz="1400" b="1" spc="-5" dirty="0">
                <a:latin typeface="DejaVu Sans"/>
                <a:cs typeface="DejaVu Sans"/>
              </a:rPr>
              <a:t> İRADESİ</a:t>
            </a:r>
            <a:endParaRPr sz="1400">
              <a:latin typeface="DejaVu Sans"/>
              <a:cs typeface="DejaVu Sans"/>
            </a:endParaRPr>
          </a:p>
          <a:p>
            <a:pPr marL="12700" marR="83185">
              <a:lnSpc>
                <a:spcPts val="1850"/>
              </a:lnSpc>
              <a:spcBef>
                <a:spcPts val="85"/>
              </a:spcBef>
            </a:pPr>
            <a:r>
              <a:rPr sz="1600" spc="-5" dirty="0">
                <a:latin typeface="DejaVu Sans"/>
                <a:cs typeface="DejaVu Sans"/>
              </a:rPr>
              <a:t>Bu yaklaşıma </a:t>
            </a:r>
            <a:r>
              <a:rPr sz="1600" spc="-15" dirty="0">
                <a:latin typeface="DejaVu Sans"/>
                <a:cs typeface="DejaVu Sans"/>
              </a:rPr>
              <a:t>göre</a:t>
            </a:r>
            <a:r>
              <a:rPr sz="1600" spc="-80" dirty="0">
                <a:latin typeface="DejaVu Sans"/>
                <a:cs typeface="DejaVu Sans"/>
              </a:rPr>
              <a:t> </a:t>
            </a:r>
            <a:r>
              <a:rPr sz="1600" spc="-5" dirty="0">
                <a:latin typeface="DejaVu Sans"/>
                <a:cs typeface="DejaVu Sans"/>
              </a:rPr>
              <a:t>iktidar  yeryüzünde </a:t>
            </a:r>
            <a:r>
              <a:rPr sz="1600" spc="-35" dirty="0">
                <a:latin typeface="DejaVu Sans"/>
                <a:cs typeface="DejaVu Sans"/>
              </a:rPr>
              <a:t>Tanrı’nın  </a:t>
            </a:r>
            <a:r>
              <a:rPr sz="1600" spc="-20" dirty="0">
                <a:latin typeface="DejaVu Sans"/>
                <a:cs typeface="DejaVu Sans"/>
              </a:rPr>
              <a:t>temsilcisidir.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755"/>
              </a:lnSpc>
            </a:pPr>
            <a:r>
              <a:rPr sz="1600" spc="-5" dirty="0">
                <a:latin typeface="DejaVu Sans"/>
                <a:cs typeface="DejaVu Sans"/>
              </a:rPr>
              <a:t>İktidarı</a:t>
            </a:r>
            <a:r>
              <a:rPr sz="1600" spc="-10" dirty="0">
                <a:latin typeface="DejaVu Sans"/>
                <a:cs typeface="DejaVu Sans"/>
              </a:rPr>
              <a:t> elinde</a:t>
            </a:r>
            <a:endParaRPr sz="1600">
              <a:latin typeface="DejaVu Sans"/>
              <a:cs typeface="DejaVu Sans"/>
            </a:endParaRPr>
          </a:p>
          <a:p>
            <a:pPr marL="12700" marR="5080">
              <a:lnSpc>
                <a:spcPts val="1850"/>
              </a:lnSpc>
              <a:spcBef>
                <a:spcPts val="85"/>
              </a:spcBef>
            </a:pPr>
            <a:r>
              <a:rPr sz="1600" spc="-10" dirty="0">
                <a:latin typeface="DejaVu Sans"/>
                <a:cs typeface="DejaVu Sans"/>
              </a:rPr>
              <a:t>bulunduranlar </a:t>
            </a:r>
            <a:r>
              <a:rPr sz="1600" spc="-5" dirty="0">
                <a:latin typeface="DejaVu Sans"/>
                <a:cs typeface="DejaVu Sans"/>
              </a:rPr>
              <a:t>da </a:t>
            </a:r>
            <a:r>
              <a:rPr sz="1600" spc="-35" dirty="0">
                <a:latin typeface="DejaVu Sans"/>
                <a:cs typeface="DejaVu Sans"/>
              </a:rPr>
              <a:t>Tanrı’nın  </a:t>
            </a:r>
            <a:r>
              <a:rPr sz="1600" spc="-5" dirty="0">
                <a:latin typeface="DejaVu Sans"/>
                <a:cs typeface="DejaVu Sans"/>
              </a:rPr>
              <a:t>yeryüzündeki  </a:t>
            </a:r>
            <a:r>
              <a:rPr sz="1600" spc="-15" dirty="0">
                <a:latin typeface="DejaVu Sans"/>
                <a:cs typeface="DejaVu Sans"/>
              </a:rPr>
              <a:t>temsilcileridirler.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764"/>
              </a:lnSpc>
            </a:pPr>
            <a:r>
              <a:rPr sz="1600" spc="-5" dirty="0">
                <a:latin typeface="DejaVu Sans"/>
                <a:cs typeface="DejaVu Sans"/>
              </a:rPr>
              <a:t>Dolayısıyla iktidara</a:t>
            </a:r>
            <a:r>
              <a:rPr sz="1600" spc="-5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karşı</a:t>
            </a:r>
            <a:endParaRPr sz="1600">
              <a:latin typeface="DejaVu Sans"/>
              <a:cs typeface="DejaVu Sans"/>
            </a:endParaRPr>
          </a:p>
          <a:p>
            <a:pPr marL="12700" marR="470534">
              <a:lnSpc>
                <a:spcPts val="1839"/>
              </a:lnSpc>
              <a:spcBef>
                <a:spcPts val="90"/>
              </a:spcBef>
            </a:pPr>
            <a:r>
              <a:rPr sz="1600" spc="-10" dirty="0">
                <a:latin typeface="DejaVu Sans"/>
                <a:cs typeface="DejaVu Sans"/>
              </a:rPr>
              <a:t>çıkanlar </a:t>
            </a:r>
            <a:r>
              <a:rPr sz="1600" spc="-40" dirty="0">
                <a:latin typeface="DejaVu Sans"/>
                <a:cs typeface="DejaVu Sans"/>
              </a:rPr>
              <a:t>Tanrı’ya </a:t>
            </a:r>
            <a:r>
              <a:rPr sz="1600" spc="-10" dirty="0">
                <a:latin typeface="DejaVu Sans"/>
                <a:cs typeface="DejaVu Sans"/>
              </a:rPr>
              <a:t>karşı  </a:t>
            </a:r>
            <a:r>
              <a:rPr sz="1600" spc="-5" dirty="0">
                <a:latin typeface="DejaVu Sans"/>
                <a:cs typeface="DejaVu Sans"/>
              </a:rPr>
              <a:t>çıkmış</a:t>
            </a:r>
            <a:r>
              <a:rPr sz="1600" spc="-25" dirty="0">
                <a:latin typeface="DejaVu Sans"/>
                <a:cs typeface="DejaVu Sans"/>
              </a:rPr>
              <a:t> olurlar.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764"/>
              </a:lnSpc>
            </a:pP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St. Augustinus</a:t>
            </a:r>
            <a:r>
              <a:rPr sz="1600" spc="-1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,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850"/>
              </a:lnSpc>
            </a:pPr>
            <a:r>
              <a:rPr sz="1600" spc="-100" dirty="0">
                <a:solidFill>
                  <a:srgbClr val="BF0000"/>
                </a:solidFill>
                <a:latin typeface="DejaVu Sans"/>
                <a:cs typeface="DejaVu Sans"/>
              </a:rPr>
              <a:t>T.</a:t>
            </a:r>
            <a:r>
              <a:rPr sz="1600" spc="-2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spc="-15" dirty="0">
                <a:solidFill>
                  <a:srgbClr val="BF0000"/>
                </a:solidFill>
                <a:latin typeface="DejaVu Sans"/>
                <a:cs typeface="DejaVu Sans"/>
              </a:rPr>
              <a:t>Aquinas</a:t>
            </a:r>
            <a:endParaRPr sz="1600">
              <a:latin typeface="DejaVu Sans"/>
              <a:cs typeface="DejaVu Sans"/>
            </a:endParaRPr>
          </a:p>
          <a:p>
            <a:pPr marL="12700" marR="740410">
              <a:lnSpc>
                <a:spcPts val="1850"/>
              </a:lnSpc>
              <a:spcBef>
                <a:spcPts val="85"/>
              </a:spcBef>
            </a:pP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bu yaklaşımın  </a:t>
            </a: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te</a:t>
            </a:r>
            <a:r>
              <a:rPr sz="1600" spc="5" dirty="0">
                <a:solidFill>
                  <a:srgbClr val="BF0000"/>
                </a:solidFill>
                <a:latin typeface="DejaVu Sans"/>
                <a:cs typeface="DejaVu Sans"/>
              </a:rPr>
              <a:t>m</a:t>
            </a:r>
            <a:r>
              <a:rPr sz="1600" spc="-15" dirty="0">
                <a:solidFill>
                  <a:srgbClr val="BF0000"/>
                </a:solidFill>
                <a:latin typeface="DejaVu Sans"/>
                <a:cs typeface="DejaVu Sans"/>
              </a:rPr>
              <a:t>s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i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lcil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er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in</a:t>
            </a: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de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n</a:t>
            </a: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d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i</a:t>
            </a:r>
            <a:r>
              <a:rPr sz="1600" spc="-150" dirty="0">
                <a:solidFill>
                  <a:srgbClr val="BF0000"/>
                </a:solidFill>
                <a:latin typeface="DejaVu Sans"/>
                <a:cs typeface="DejaVu Sans"/>
              </a:rPr>
              <a:t>r</a:t>
            </a:r>
            <a:r>
              <a:rPr sz="1600" dirty="0">
                <a:solidFill>
                  <a:srgbClr val="BF0000"/>
                </a:solidFill>
                <a:latin typeface="DejaVu Sans"/>
                <a:cs typeface="DejaVu Sans"/>
              </a:rPr>
              <a:t>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902969"/>
            <a:ext cx="9144000" cy="5955030"/>
          </a:xfrm>
          <a:custGeom>
            <a:avLst/>
            <a:gdLst/>
            <a:ahLst/>
            <a:cxnLst/>
            <a:rect l="l" t="t" r="r" b="b"/>
            <a:pathLst>
              <a:path w="9144000" h="5955030">
                <a:moveTo>
                  <a:pt x="9144000" y="0"/>
                </a:moveTo>
                <a:lnTo>
                  <a:pt x="9137650" y="0"/>
                </a:lnTo>
                <a:lnTo>
                  <a:pt x="9137650" y="11430"/>
                </a:lnTo>
                <a:lnTo>
                  <a:pt x="9137650" y="5937250"/>
                </a:lnTo>
                <a:lnTo>
                  <a:pt x="6101080" y="5937250"/>
                </a:lnTo>
                <a:lnTo>
                  <a:pt x="6101080" y="11430"/>
                </a:lnTo>
                <a:lnTo>
                  <a:pt x="9137650" y="11430"/>
                </a:lnTo>
                <a:lnTo>
                  <a:pt x="9137650" y="0"/>
                </a:lnTo>
                <a:lnTo>
                  <a:pt x="6101080" y="0"/>
                </a:lnTo>
                <a:lnTo>
                  <a:pt x="6098540" y="0"/>
                </a:lnTo>
                <a:lnTo>
                  <a:pt x="6095365" y="0"/>
                </a:lnTo>
                <a:lnTo>
                  <a:pt x="6095365" y="5080"/>
                </a:lnTo>
                <a:lnTo>
                  <a:pt x="6095365" y="5715"/>
                </a:lnTo>
                <a:lnTo>
                  <a:pt x="6092825" y="8255"/>
                </a:lnTo>
                <a:lnTo>
                  <a:pt x="6092825" y="5080"/>
                </a:lnTo>
                <a:lnTo>
                  <a:pt x="6095365" y="5080"/>
                </a:lnTo>
                <a:lnTo>
                  <a:pt x="6095365" y="0"/>
                </a:lnTo>
                <a:lnTo>
                  <a:pt x="6089650" y="0"/>
                </a:lnTo>
                <a:lnTo>
                  <a:pt x="6089650" y="11430"/>
                </a:lnTo>
                <a:lnTo>
                  <a:pt x="6089650" y="5937250"/>
                </a:lnTo>
                <a:lnTo>
                  <a:pt x="3053080" y="5937250"/>
                </a:lnTo>
                <a:lnTo>
                  <a:pt x="3053080" y="11430"/>
                </a:lnTo>
                <a:lnTo>
                  <a:pt x="6089650" y="11430"/>
                </a:lnTo>
                <a:lnTo>
                  <a:pt x="6089650" y="0"/>
                </a:lnTo>
                <a:lnTo>
                  <a:pt x="3050540" y="0"/>
                </a:lnTo>
                <a:lnTo>
                  <a:pt x="3050540" y="5080"/>
                </a:lnTo>
                <a:lnTo>
                  <a:pt x="3050540" y="8255"/>
                </a:lnTo>
                <a:lnTo>
                  <a:pt x="3048000" y="5080"/>
                </a:lnTo>
                <a:lnTo>
                  <a:pt x="3045460" y="8255"/>
                </a:lnTo>
                <a:lnTo>
                  <a:pt x="3045460" y="5080"/>
                </a:lnTo>
                <a:lnTo>
                  <a:pt x="3048000" y="5080"/>
                </a:lnTo>
                <a:lnTo>
                  <a:pt x="3050540" y="5080"/>
                </a:lnTo>
                <a:lnTo>
                  <a:pt x="3050540" y="0"/>
                </a:lnTo>
                <a:lnTo>
                  <a:pt x="3045447" y="0"/>
                </a:lnTo>
                <a:lnTo>
                  <a:pt x="3045447" y="5080"/>
                </a:lnTo>
                <a:lnTo>
                  <a:pt x="3042920" y="5080"/>
                </a:lnTo>
                <a:lnTo>
                  <a:pt x="3042920" y="11430"/>
                </a:lnTo>
                <a:lnTo>
                  <a:pt x="3042920" y="5937250"/>
                </a:lnTo>
                <a:lnTo>
                  <a:pt x="5080" y="5937250"/>
                </a:lnTo>
                <a:lnTo>
                  <a:pt x="5080" y="11430"/>
                </a:lnTo>
                <a:lnTo>
                  <a:pt x="3042920" y="11430"/>
                </a:lnTo>
                <a:lnTo>
                  <a:pt x="3042920" y="5080"/>
                </a:lnTo>
                <a:lnTo>
                  <a:pt x="2540" y="5080"/>
                </a:lnTo>
                <a:lnTo>
                  <a:pt x="2540" y="8255"/>
                </a:lnTo>
                <a:lnTo>
                  <a:pt x="0" y="5080"/>
                </a:lnTo>
                <a:lnTo>
                  <a:pt x="0" y="5955030"/>
                </a:lnTo>
                <a:lnTo>
                  <a:pt x="3048000" y="5955030"/>
                </a:lnTo>
                <a:lnTo>
                  <a:pt x="6092825" y="5955030"/>
                </a:lnTo>
                <a:lnTo>
                  <a:pt x="6096000" y="5955030"/>
                </a:lnTo>
                <a:lnTo>
                  <a:pt x="6101080" y="5955030"/>
                </a:lnTo>
                <a:lnTo>
                  <a:pt x="9144000" y="5955030"/>
                </a:lnTo>
                <a:lnTo>
                  <a:pt x="9144000" y="50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08050"/>
          </a:xfrm>
          <a:custGeom>
            <a:avLst/>
            <a:gdLst/>
            <a:ahLst/>
            <a:cxnLst/>
            <a:rect l="l" t="t" r="r" b="b"/>
            <a:pathLst>
              <a:path w="9144000" h="908050">
                <a:moveTo>
                  <a:pt x="9144000" y="0"/>
                </a:moveTo>
                <a:lnTo>
                  <a:pt x="0" y="0"/>
                </a:lnTo>
                <a:lnTo>
                  <a:pt x="0" y="908050"/>
                </a:lnTo>
                <a:lnTo>
                  <a:pt x="9144000" y="90805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0160" y="243840"/>
            <a:ext cx="3936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0000"/>
                </a:solidFill>
                <a:latin typeface="DejaVu Sans"/>
                <a:cs typeface="DejaVu Sans"/>
              </a:rPr>
              <a:t>NİCCOLO</a:t>
            </a:r>
            <a:r>
              <a:rPr sz="2400" spc="-6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DejaVu Sans"/>
                <a:cs typeface="DejaVu Sans"/>
              </a:rPr>
              <a:t>MACHİAVELLİ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08050"/>
            <a:ext cx="4572000" cy="5760720"/>
          </a:xfrm>
          <a:custGeom>
            <a:avLst/>
            <a:gdLst/>
            <a:ahLst/>
            <a:cxnLst/>
            <a:rect l="l" t="t" r="r" b="b"/>
            <a:pathLst>
              <a:path w="4572000" h="5760720">
                <a:moveTo>
                  <a:pt x="4572000" y="0"/>
                </a:moveTo>
                <a:lnTo>
                  <a:pt x="0" y="0"/>
                </a:lnTo>
                <a:lnTo>
                  <a:pt x="0" y="5760720"/>
                </a:lnTo>
                <a:lnTo>
                  <a:pt x="4572000" y="5760720"/>
                </a:lnTo>
                <a:lnTo>
                  <a:pt x="4572000" y="0"/>
                </a:lnTo>
                <a:close/>
              </a:path>
            </a:pathLst>
          </a:custGeom>
          <a:solidFill>
            <a:srgbClr val="C3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925829"/>
            <a:ext cx="4404360" cy="5433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850"/>
              </a:lnSpc>
              <a:spcBef>
                <a:spcPts val="219"/>
              </a:spcBef>
            </a:pPr>
            <a:r>
              <a:rPr sz="1600" spc="-15" dirty="0">
                <a:latin typeface="DejaVu Sans"/>
                <a:cs typeface="DejaVu Sans"/>
              </a:rPr>
              <a:t>Modern </a:t>
            </a:r>
            <a:r>
              <a:rPr sz="1600" spc="-5" dirty="0">
                <a:latin typeface="DejaVu Sans"/>
                <a:cs typeface="DejaVu Sans"/>
              </a:rPr>
              <a:t>anlamıyla siyaset teorisinin mimarı  </a:t>
            </a:r>
            <a:r>
              <a:rPr sz="1600" spc="-15" dirty="0">
                <a:latin typeface="DejaVu Sans"/>
                <a:cs typeface="DejaVu Sans"/>
              </a:rPr>
              <a:t>Machiavelli’dir. </a:t>
            </a:r>
            <a:r>
              <a:rPr sz="1600" spc="-5" dirty="0">
                <a:latin typeface="DejaVu Sans"/>
                <a:cs typeface="DejaVu Sans"/>
              </a:rPr>
              <a:t>Machiavelli </a:t>
            </a:r>
            <a:r>
              <a:rPr sz="1600" spc="-10" dirty="0">
                <a:latin typeface="DejaVu Sans"/>
                <a:cs typeface="DejaVu Sans"/>
              </a:rPr>
              <a:t>gerçekçi  (realist) </a:t>
            </a:r>
            <a:r>
              <a:rPr sz="1600" spc="-5" dirty="0">
                <a:latin typeface="DejaVu Sans"/>
                <a:cs typeface="DejaVu Sans"/>
              </a:rPr>
              <a:t>bir siyaset</a:t>
            </a:r>
            <a:r>
              <a:rPr sz="1600" spc="-3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kuramcısıydı.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DejaVu Sans"/>
              <a:cs typeface="DejaVu Sans"/>
            </a:endParaRPr>
          </a:p>
          <a:p>
            <a:pPr marL="12700" marR="186055">
              <a:lnSpc>
                <a:spcPts val="1850"/>
              </a:lnSpc>
            </a:pPr>
            <a:r>
              <a:rPr sz="1600" spc="-5" dirty="0">
                <a:latin typeface="DejaVu Sans"/>
                <a:cs typeface="DejaVu Sans"/>
              </a:rPr>
              <a:t>Siyasetin Platon, Aristoteles ve Aziz  </a:t>
            </a:r>
            <a:r>
              <a:rPr sz="1600" spc="-10" dirty="0">
                <a:latin typeface="DejaVu Sans"/>
                <a:cs typeface="DejaVu Sans"/>
              </a:rPr>
              <a:t>Augustinos’un </a:t>
            </a:r>
            <a:r>
              <a:rPr sz="1600" spc="-5" dirty="0">
                <a:latin typeface="DejaVu Sans"/>
                <a:cs typeface="DejaVu Sans"/>
              </a:rPr>
              <a:t>görüşlerindeki </a:t>
            </a:r>
            <a:r>
              <a:rPr sz="1600" spc="-10" dirty="0">
                <a:latin typeface="DejaVu Sans"/>
                <a:cs typeface="DejaVu Sans"/>
              </a:rPr>
              <a:t>gibi </a:t>
            </a:r>
            <a:r>
              <a:rPr sz="1600" spc="-5" dirty="0">
                <a:latin typeface="DejaVu Sans"/>
                <a:cs typeface="DejaVu Sans"/>
              </a:rPr>
              <a:t>idealler  üzerine yapılamayacağını </a:t>
            </a:r>
            <a:r>
              <a:rPr sz="1600" spc="-10" dirty="0">
                <a:latin typeface="DejaVu Sans"/>
                <a:cs typeface="DejaVu Sans"/>
              </a:rPr>
              <a:t>iddia</a:t>
            </a:r>
            <a:r>
              <a:rPr sz="1600" spc="-20" dirty="0">
                <a:latin typeface="DejaVu Sans"/>
                <a:cs typeface="DejaVu Sans"/>
              </a:rPr>
              <a:t> </a:t>
            </a:r>
            <a:r>
              <a:rPr sz="1600" spc="-25" dirty="0">
                <a:latin typeface="DejaVu Sans"/>
                <a:cs typeface="DejaVu Sans"/>
              </a:rPr>
              <a:t>etmiştir.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550">
              <a:latin typeface="DejaVu Sans"/>
              <a:cs typeface="DejaVu Sans"/>
            </a:endParaRPr>
          </a:p>
          <a:p>
            <a:pPr marL="12700" marR="37465">
              <a:lnSpc>
                <a:spcPct val="96100"/>
              </a:lnSpc>
            </a:pPr>
            <a:r>
              <a:rPr sz="1600" spc="-5" dirty="0">
                <a:latin typeface="DejaVu Sans"/>
                <a:cs typeface="DejaVu Sans"/>
              </a:rPr>
              <a:t>İnsanı ahlaki olarak </a:t>
            </a:r>
            <a:r>
              <a:rPr sz="1600" spc="-10" dirty="0">
                <a:latin typeface="DejaVu Sans"/>
                <a:cs typeface="DejaVu Sans"/>
              </a:rPr>
              <a:t>yüceltmeyi </a:t>
            </a:r>
            <a:r>
              <a:rPr sz="1600" spc="-5" dirty="0">
                <a:latin typeface="DejaVu Sans"/>
                <a:cs typeface="DejaVu Sans"/>
              </a:rPr>
              <a:t>hedefleyen  bir </a:t>
            </a:r>
            <a:r>
              <a:rPr sz="1600" spc="-10" dirty="0">
                <a:latin typeface="DejaVu Sans"/>
                <a:cs typeface="DejaVu Sans"/>
              </a:rPr>
              <a:t>devlet </a:t>
            </a:r>
            <a:r>
              <a:rPr sz="1600" spc="-5" dirty="0">
                <a:latin typeface="DejaVu Sans"/>
                <a:cs typeface="DejaVu Sans"/>
              </a:rPr>
              <a:t>teorisi eksik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yetersiz  </a:t>
            </a:r>
            <a:r>
              <a:rPr sz="1600" spc="-10" dirty="0">
                <a:latin typeface="DejaVu Sans"/>
                <a:cs typeface="DejaVu Sans"/>
              </a:rPr>
              <a:t>kalacaktı.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DejaVu Sans"/>
              <a:cs typeface="DejaVu Sans"/>
            </a:endParaRPr>
          </a:p>
          <a:p>
            <a:pPr marL="12700" marR="429895">
              <a:lnSpc>
                <a:spcPct val="96200"/>
              </a:lnSpc>
              <a:spcBef>
                <a:spcPts val="5"/>
              </a:spcBef>
            </a:pPr>
            <a:r>
              <a:rPr sz="1600" spc="-5" dirty="0">
                <a:latin typeface="DejaVu Sans"/>
                <a:cs typeface="DejaVu Sans"/>
              </a:rPr>
              <a:t>Ona </a:t>
            </a:r>
            <a:r>
              <a:rPr sz="1600" spc="-15" dirty="0">
                <a:latin typeface="DejaVu Sans"/>
                <a:cs typeface="DejaVu Sans"/>
              </a:rPr>
              <a:t>göre </a:t>
            </a:r>
            <a:r>
              <a:rPr sz="1600" spc="-5" dirty="0">
                <a:latin typeface="DejaVu Sans"/>
                <a:cs typeface="DejaVu Sans"/>
              </a:rPr>
              <a:t>insan; </a:t>
            </a:r>
            <a:r>
              <a:rPr sz="1600" spc="-10" dirty="0">
                <a:latin typeface="DejaVu Sans"/>
                <a:cs typeface="DejaVu Sans"/>
              </a:rPr>
              <a:t>doğası </a:t>
            </a:r>
            <a:r>
              <a:rPr sz="1600" spc="-15" dirty="0">
                <a:latin typeface="DejaVu Sans"/>
                <a:cs typeface="DejaVu Sans"/>
              </a:rPr>
              <a:t>gereği </a:t>
            </a:r>
            <a:r>
              <a:rPr sz="1600" spc="-10" dirty="0">
                <a:latin typeface="DejaVu Sans"/>
                <a:cs typeface="DejaVu Sans"/>
              </a:rPr>
              <a:t>bencil,  </a:t>
            </a:r>
            <a:r>
              <a:rPr sz="1600" spc="-15" dirty="0">
                <a:latin typeface="DejaVu Sans"/>
                <a:cs typeface="DejaVu Sans"/>
              </a:rPr>
              <a:t>çıkarcı, kendini </a:t>
            </a:r>
            <a:r>
              <a:rPr sz="1600" spc="-10" dirty="0">
                <a:latin typeface="DejaVu Sans"/>
                <a:cs typeface="DejaVu Sans"/>
              </a:rPr>
              <a:t>düşünen, </a:t>
            </a:r>
            <a:r>
              <a:rPr sz="1600" spc="-5" dirty="0">
                <a:latin typeface="DejaVu Sans"/>
                <a:cs typeface="DejaVu Sans"/>
              </a:rPr>
              <a:t>ihtiraslı, mal  mülk </a:t>
            </a:r>
            <a:r>
              <a:rPr sz="1600" spc="-10" dirty="0">
                <a:latin typeface="DejaVu Sans"/>
                <a:cs typeface="DejaVu Sans"/>
              </a:rPr>
              <a:t>biriktirmeyi, </a:t>
            </a:r>
            <a:r>
              <a:rPr sz="1600" spc="-5" dirty="0">
                <a:latin typeface="DejaVu Sans"/>
                <a:cs typeface="DejaVu Sans"/>
              </a:rPr>
              <a:t>rakiplerini </a:t>
            </a:r>
            <a:r>
              <a:rPr sz="1600" dirty="0">
                <a:latin typeface="DejaVu Sans"/>
                <a:cs typeface="DejaVu Sans"/>
              </a:rPr>
              <a:t>alt </a:t>
            </a:r>
            <a:r>
              <a:rPr sz="1600" spc="-5" dirty="0">
                <a:latin typeface="DejaVu Sans"/>
                <a:cs typeface="DejaVu Sans"/>
              </a:rPr>
              <a:t>etmeyi  isteyen bir</a:t>
            </a:r>
            <a:r>
              <a:rPr sz="1600" spc="-25" dirty="0">
                <a:latin typeface="DejaVu Sans"/>
                <a:cs typeface="DejaVu Sans"/>
              </a:rPr>
              <a:t> </a:t>
            </a:r>
            <a:r>
              <a:rPr sz="1600" spc="-20" dirty="0">
                <a:latin typeface="DejaVu Sans"/>
                <a:cs typeface="DejaVu Sans"/>
              </a:rPr>
              <a:t>varlıktır.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384810" algn="just">
              <a:lnSpc>
                <a:spcPts val="1850"/>
              </a:lnSpc>
            </a:pPr>
            <a:r>
              <a:rPr sz="1600" spc="-5" dirty="0">
                <a:latin typeface="DejaVu Sans"/>
                <a:cs typeface="DejaVu Sans"/>
              </a:rPr>
              <a:t>Machiavelli, insanı böyle tanımladıktan  sonra siyasetin </a:t>
            </a:r>
            <a:r>
              <a:rPr sz="1600" spc="-10" dirty="0">
                <a:latin typeface="DejaVu Sans"/>
                <a:cs typeface="DejaVu Sans"/>
              </a:rPr>
              <a:t>(politika) </a:t>
            </a:r>
            <a:r>
              <a:rPr sz="1600" spc="-5" dirty="0">
                <a:latin typeface="DejaVu Sans"/>
                <a:cs typeface="DejaVu Sans"/>
              </a:rPr>
              <a:t>temel amacını  kişisel</a:t>
            </a:r>
            <a:endParaRPr sz="1600">
              <a:latin typeface="DejaVu Sans"/>
              <a:cs typeface="DejaVu Sans"/>
            </a:endParaRPr>
          </a:p>
          <a:p>
            <a:pPr marL="12700" marR="605790">
              <a:lnSpc>
                <a:spcPts val="1839"/>
              </a:lnSpc>
              <a:spcBef>
                <a:spcPts val="10"/>
              </a:spcBef>
            </a:pPr>
            <a:r>
              <a:rPr sz="1600" spc="-5" dirty="0">
                <a:latin typeface="DejaVu Sans"/>
                <a:cs typeface="DejaVu Sans"/>
              </a:rPr>
              <a:t>ihtiras, </a:t>
            </a:r>
            <a:r>
              <a:rPr sz="1600" spc="-15" dirty="0">
                <a:latin typeface="DejaVu Sans"/>
                <a:cs typeface="DejaVu Sans"/>
              </a:rPr>
              <a:t>çıkar </a:t>
            </a:r>
            <a:r>
              <a:rPr sz="1600" spc="-5" dirty="0">
                <a:latin typeface="DejaVu Sans"/>
                <a:cs typeface="DejaVu Sans"/>
              </a:rPr>
              <a:t>olarak </a:t>
            </a:r>
            <a:r>
              <a:rPr sz="1600" spc="-15" dirty="0">
                <a:latin typeface="DejaVu Sans"/>
                <a:cs typeface="DejaVu Sans"/>
              </a:rPr>
              <a:t>gördü. </a:t>
            </a:r>
            <a:r>
              <a:rPr sz="1600" spc="-10" dirty="0">
                <a:latin typeface="DejaVu Sans"/>
                <a:cs typeface="DejaVu Sans"/>
              </a:rPr>
              <a:t>Siyaset </a:t>
            </a:r>
            <a:r>
              <a:rPr sz="1600" spc="-5" dirty="0">
                <a:latin typeface="DejaVu Sans"/>
                <a:cs typeface="DejaVu Sans"/>
              </a:rPr>
              <a:t>de  temelde bu farklı</a:t>
            </a:r>
            <a:r>
              <a:rPr sz="1600" spc="-25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çıkarların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800"/>
              </a:lnSpc>
            </a:pPr>
            <a:r>
              <a:rPr sz="1600" spc="-5" dirty="0">
                <a:latin typeface="DejaVu Sans"/>
                <a:cs typeface="DejaVu Sans"/>
              </a:rPr>
              <a:t>uzlaştırılmasıydı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908050"/>
            <a:ext cx="4572000" cy="5760720"/>
          </a:xfrm>
          <a:custGeom>
            <a:avLst/>
            <a:gdLst/>
            <a:ahLst/>
            <a:cxnLst/>
            <a:rect l="l" t="t" r="r" b="b"/>
            <a:pathLst>
              <a:path w="4572000" h="5760720">
                <a:moveTo>
                  <a:pt x="4572000" y="0"/>
                </a:moveTo>
                <a:lnTo>
                  <a:pt x="0" y="0"/>
                </a:lnTo>
                <a:lnTo>
                  <a:pt x="0" y="5760720"/>
                </a:lnTo>
                <a:lnTo>
                  <a:pt x="4572000" y="5760720"/>
                </a:lnTo>
                <a:lnTo>
                  <a:pt x="4572000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0740" y="925829"/>
            <a:ext cx="4267200" cy="194183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245745">
              <a:lnSpc>
                <a:spcPct val="96200"/>
              </a:lnSpc>
              <a:spcBef>
                <a:spcPts val="170"/>
              </a:spcBef>
            </a:pPr>
            <a:r>
              <a:rPr sz="1600" spc="-60" dirty="0">
                <a:latin typeface="DejaVu Sans"/>
                <a:cs typeface="DejaVu Sans"/>
              </a:rPr>
              <a:t>Yani </a:t>
            </a:r>
            <a:r>
              <a:rPr sz="1600" spc="-5" dirty="0">
                <a:latin typeface="DejaVu Sans"/>
                <a:cs typeface="DejaVu Sans"/>
              </a:rPr>
              <a:t>farklı sınıf, toplumsal grup, aile </a:t>
            </a:r>
            <a:r>
              <a:rPr sz="1600" dirty="0">
                <a:latin typeface="DejaVu Sans"/>
                <a:cs typeface="DejaVu Sans"/>
              </a:rPr>
              <a:t>ve  </a:t>
            </a:r>
            <a:r>
              <a:rPr sz="1600" spc="-10" dirty="0">
                <a:latin typeface="DejaVu Sans"/>
                <a:cs typeface="DejaVu Sans"/>
              </a:rPr>
              <a:t>diğer </a:t>
            </a:r>
            <a:r>
              <a:rPr sz="1600" spc="-5" dirty="0">
                <a:latin typeface="DejaVu Sans"/>
                <a:cs typeface="DejaVu Sans"/>
              </a:rPr>
              <a:t>yapılar </a:t>
            </a:r>
            <a:r>
              <a:rPr sz="1600" spc="-20" dirty="0">
                <a:latin typeface="DejaVu Sans"/>
                <a:cs typeface="DejaVu Sans"/>
              </a:rPr>
              <a:t>kendi </a:t>
            </a:r>
            <a:r>
              <a:rPr sz="1600" spc="-10" dirty="0">
                <a:latin typeface="DejaVu Sans"/>
                <a:cs typeface="DejaVu Sans"/>
              </a:rPr>
              <a:t>çıkarlarını </a:t>
            </a:r>
            <a:r>
              <a:rPr sz="1600" spc="-5" dirty="0">
                <a:latin typeface="DejaVu Sans"/>
                <a:cs typeface="DejaVu Sans"/>
              </a:rPr>
              <a:t>sağlamak  için mücadele </a:t>
            </a:r>
            <a:r>
              <a:rPr sz="1600" spc="-10" dirty="0">
                <a:latin typeface="DejaVu Sans"/>
                <a:cs typeface="DejaVu Sans"/>
              </a:rPr>
              <a:t>verecek </a:t>
            </a:r>
            <a:r>
              <a:rPr sz="1600" spc="-5" dirty="0">
                <a:latin typeface="DejaVu Sans"/>
                <a:cs typeface="DejaVu Sans"/>
              </a:rPr>
              <a:t>ve bu </a:t>
            </a:r>
            <a:r>
              <a:rPr sz="1600" spc="-10" dirty="0">
                <a:latin typeface="DejaVu Sans"/>
                <a:cs typeface="DejaVu Sans"/>
              </a:rPr>
              <a:t>noktada  </a:t>
            </a:r>
            <a:r>
              <a:rPr sz="1600" spc="-5" dirty="0">
                <a:latin typeface="DejaVu Sans"/>
                <a:cs typeface="DejaVu Sans"/>
              </a:rPr>
              <a:t>hedeflerinden maksimum </a:t>
            </a:r>
            <a:r>
              <a:rPr sz="1600" spc="-10" dirty="0">
                <a:latin typeface="DejaVu Sans"/>
                <a:cs typeface="DejaVu Sans"/>
              </a:rPr>
              <a:t>sonuç </a:t>
            </a:r>
            <a:r>
              <a:rPr sz="1600" spc="-5" dirty="0">
                <a:latin typeface="DejaVu Sans"/>
                <a:cs typeface="DejaVu Sans"/>
              </a:rPr>
              <a:t>almayı  </a:t>
            </a:r>
            <a:r>
              <a:rPr sz="1600" spc="-20" dirty="0">
                <a:latin typeface="DejaVu Sans"/>
                <a:cs typeface="DejaVu Sans"/>
              </a:rPr>
              <a:t>umacaktır.</a:t>
            </a:r>
            <a:endParaRPr sz="1600">
              <a:latin typeface="DejaVu Sans"/>
              <a:cs typeface="DejaVu Sans"/>
            </a:endParaRPr>
          </a:p>
          <a:p>
            <a:pPr marL="12700" marR="5080">
              <a:lnSpc>
                <a:spcPct val="96300"/>
              </a:lnSpc>
              <a:spcBef>
                <a:spcPts val="5"/>
              </a:spcBef>
            </a:pPr>
            <a:r>
              <a:rPr sz="1600" b="1" spc="-5" dirty="0">
                <a:latin typeface="DejaVu Sans"/>
                <a:cs typeface="DejaVu Sans"/>
              </a:rPr>
              <a:t>Siyaset; testiyi kırmadan sonuca  </a:t>
            </a:r>
            <a:r>
              <a:rPr sz="1600" b="1" spc="-10" dirty="0">
                <a:latin typeface="DejaVu Sans"/>
                <a:cs typeface="DejaVu Sans"/>
              </a:rPr>
              <a:t>ulaşmayı, </a:t>
            </a:r>
            <a:r>
              <a:rPr sz="1600" b="1" spc="-5" dirty="0">
                <a:latin typeface="DejaVu Sans"/>
                <a:cs typeface="DejaVu Sans"/>
              </a:rPr>
              <a:t>farklı çıkarları </a:t>
            </a:r>
            <a:r>
              <a:rPr sz="1600" b="1" spc="-10" dirty="0">
                <a:latin typeface="DejaVu Sans"/>
                <a:cs typeface="DejaVu Sans"/>
              </a:rPr>
              <a:t>uzlaştırmayı  sağlayacaktır</a:t>
            </a:r>
            <a:r>
              <a:rPr sz="1800" b="1" spc="-10" dirty="0">
                <a:latin typeface="DejaVu Sans"/>
                <a:cs typeface="DejaVu Sans"/>
              </a:rPr>
              <a:t>.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902969"/>
            <a:ext cx="9144000" cy="5783580"/>
            <a:chOff x="0" y="902969"/>
            <a:chExt cx="9144000" cy="5783580"/>
          </a:xfrm>
        </p:grpSpPr>
        <p:sp>
          <p:nvSpPr>
            <p:cNvPr id="9" name="object 9"/>
            <p:cNvSpPr/>
            <p:nvPr/>
          </p:nvSpPr>
          <p:spPr>
            <a:xfrm>
              <a:off x="0" y="902969"/>
              <a:ext cx="9144000" cy="5783580"/>
            </a:xfrm>
            <a:custGeom>
              <a:avLst/>
              <a:gdLst/>
              <a:ahLst/>
              <a:cxnLst/>
              <a:rect l="l" t="t" r="r" b="b"/>
              <a:pathLst>
                <a:path w="9144000" h="5783580">
                  <a:moveTo>
                    <a:pt x="9144000" y="0"/>
                  </a:moveTo>
                  <a:lnTo>
                    <a:pt x="9138920" y="0"/>
                  </a:lnTo>
                  <a:lnTo>
                    <a:pt x="9138920" y="11430"/>
                  </a:lnTo>
                  <a:lnTo>
                    <a:pt x="9138920" y="5749290"/>
                  </a:lnTo>
                  <a:lnTo>
                    <a:pt x="4577080" y="5749290"/>
                  </a:lnTo>
                  <a:lnTo>
                    <a:pt x="4577080" y="11430"/>
                  </a:lnTo>
                  <a:lnTo>
                    <a:pt x="9138920" y="11430"/>
                  </a:lnTo>
                  <a:lnTo>
                    <a:pt x="9138920" y="0"/>
                  </a:lnTo>
                  <a:lnTo>
                    <a:pt x="4577080" y="0"/>
                  </a:lnTo>
                  <a:lnTo>
                    <a:pt x="4574540" y="0"/>
                  </a:lnTo>
                  <a:lnTo>
                    <a:pt x="4572000" y="0"/>
                  </a:lnTo>
                  <a:lnTo>
                    <a:pt x="4572000" y="5080"/>
                  </a:lnTo>
                  <a:lnTo>
                    <a:pt x="4569460" y="8255"/>
                  </a:lnTo>
                  <a:lnTo>
                    <a:pt x="4569460" y="5080"/>
                  </a:lnTo>
                  <a:lnTo>
                    <a:pt x="4572000" y="5080"/>
                  </a:lnTo>
                  <a:lnTo>
                    <a:pt x="4572000" y="0"/>
                  </a:lnTo>
                  <a:lnTo>
                    <a:pt x="4566920" y="0"/>
                  </a:lnTo>
                  <a:lnTo>
                    <a:pt x="4566920" y="11430"/>
                  </a:lnTo>
                  <a:lnTo>
                    <a:pt x="4566920" y="5749290"/>
                  </a:lnTo>
                  <a:lnTo>
                    <a:pt x="5080" y="5749290"/>
                  </a:lnTo>
                  <a:lnTo>
                    <a:pt x="5080" y="11430"/>
                  </a:lnTo>
                  <a:lnTo>
                    <a:pt x="4566920" y="11430"/>
                  </a:lnTo>
                  <a:lnTo>
                    <a:pt x="456692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540" y="5080"/>
                  </a:lnTo>
                  <a:lnTo>
                    <a:pt x="2540" y="8255"/>
                  </a:lnTo>
                  <a:lnTo>
                    <a:pt x="0" y="5080"/>
                  </a:lnTo>
                  <a:lnTo>
                    <a:pt x="0" y="5765800"/>
                  </a:lnTo>
                  <a:lnTo>
                    <a:pt x="0" y="5783580"/>
                  </a:lnTo>
                  <a:lnTo>
                    <a:pt x="4566920" y="5783580"/>
                  </a:lnTo>
                  <a:lnTo>
                    <a:pt x="4577080" y="5783580"/>
                  </a:lnTo>
                  <a:lnTo>
                    <a:pt x="9144000" y="5783580"/>
                  </a:lnTo>
                  <a:lnTo>
                    <a:pt x="9144000" y="5765800"/>
                  </a:lnTo>
                  <a:lnTo>
                    <a:pt x="9144000" y="508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51400" y="2924809"/>
              <a:ext cx="4032250" cy="35280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92759"/>
          </a:xfrm>
          <a:custGeom>
            <a:avLst/>
            <a:gdLst/>
            <a:ahLst/>
            <a:cxnLst/>
            <a:rect l="l" t="t" r="r" b="b"/>
            <a:pathLst>
              <a:path w="9144000" h="492759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0" y="492760"/>
                </a:lnTo>
                <a:lnTo>
                  <a:pt x="4907280" y="492760"/>
                </a:lnTo>
                <a:lnTo>
                  <a:pt x="490728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4D8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0920" y="0"/>
            <a:ext cx="4614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2. HAK, </a:t>
            </a:r>
            <a:r>
              <a:rPr sz="1800" b="1" spc="-45" dirty="0">
                <a:solidFill>
                  <a:srgbClr val="FFFFFF"/>
                </a:solidFill>
                <a:latin typeface="DejaVu Sans"/>
                <a:cs typeface="DejaVu Sans"/>
              </a:rPr>
              <a:t>ADALET, </a:t>
            </a:r>
            <a:r>
              <a:rPr sz="1800" b="1" spc="-10" dirty="0">
                <a:solidFill>
                  <a:srgbClr val="FFFFFF"/>
                </a:solidFill>
                <a:latin typeface="DejaVu Sans"/>
                <a:cs typeface="DejaVu Sans"/>
              </a:rPr>
              <a:t>ÖZGÜRLÜK</a:t>
            </a: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 NEDİR?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92759"/>
            <a:ext cx="2456180" cy="2908300"/>
          </a:xfrm>
          <a:custGeom>
            <a:avLst/>
            <a:gdLst/>
            <a:ahLst/>
            <a:cxnLst/>
            <a:rect l="l" t="t" r="r" b="b"/>
            <a:pathLst>
              <a:path w="2456180" h="2908300">
                <a:moveTo>
                  <a:pt x="2456180" y="0"/>
                </a:moveTo>
                <a:lnTo>
                  <a:pt x="0" y="0"/>
                </a:lnTo>
                <a:lnTo>
                  <a:pt x="0" y="2908300"/>
                </a:lnTo>
                <a:lnTo>
                  <a:pt x="2456180" y="2908300"/>
                </a:lnTo>
                <a:lnTo>
                  <a:pt x="2456180" y="0"/>
                </a:lnTo>
                <a:close/>
              </a:path>
            </a:pathLst>
          </a:custGeom>
          <a:solidFill>
            <a:srgbClr val="8DC0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80" y="433069"/>
            <a:ext cx="222948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spc="-5" dirty="0">
                <a:latin typeface="DejaVu Sans"/>
                <a:cs typeface="DejaVu Sans"/>
              </a:rPr>
              <a:t>Sosyalizme </a:t>
            </a:r>
            <a:r>
              <a:rPr sz="1800" spc="-15" dirty="0">
                <a:latin typeface="DejaVu Sans"/>
                <a:cs typeface="DejaVu Sans"/>
              </a:rPr>
              <a:t>göre  </a:t>
            </a:r>
            <a:r>
              <a:rPr sz="1800" spc="-5" dirty="0">
                <a:latin typeface="DejaVu Sans"/>
                <a:cs typeface="DejaVu Sans"/>
              </a:rPr>
              <a:t>ideal düzenin  temelinde </a:t>
            </a:r>
            <a:r>
              <a:rPr sz="1800" b="1" spc="-5" dirty="0">
                <a:latin typeface="DejaVu Sans"/>
                <a:cs typeface="DejaVu Sans"/>
              </a:rPr>
              <a:t>eşitlik  </a:t>
            </a:r>
            <a:r>
              <a:rPr sz="1800" spc="-35" dirty="0">
                <a:latin typeface="DejaVu Sans"/>
                <a:cs typeface="DejaVu Sans"/>
              </a:rPr>
              <a:t>vardır. </a:t>
            </a:r>
            <a:r>
              <a:rPr sz="1800" spc="-5" dirty="0">
                <a:latin typeface="DejaVu Sans"/>
                <a:cs typeface="DejaVu Sans"/>
              </a:rPr>
              <a:t>Bütün  insanların sınıfsal  olarak  eşitlenmesiyle  adalet</a:t>
            </a:r>
            <a:r>
              <a:rPr sz="1800" spc="-80" dirty="0">
                <a:latin typeface="DejaVu Sans"/>
                <a:cs typeface="DejaVu Sans"/>
              </a:rPr>
              <a:t> </a:t>
            </a:r>
            <a:r>
              <a:rPr sz="1800" dirty="0">
                <a:latin typeface="DejaVu Sans"/>
                <a:cs typeface="DejaVu Sans"/>
              </a:rPr>
              <a:t>sağlanabilir</a:t>
            </a:r>
            <a:r>
              <a:rPr sz="1800" b="1" dirty="0">
                <a:latin typeface="DejaVu Sans"/>
                <a:cs typeface="DejaVu Sans"/>
              </a:rPr>
              <a:t>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56179" y="492759"/>
            <a:ext cx="2457450" cy="2908300"/>
          </a:xfrm>
          <a:custGeom>
            <a:avLst/>
            <a:gdLst/>
            <a:ahLst/>
            <a:cxnLst/>
            <a:rect l="l" t="t" r="r" b="b"/>
            <a:pathLst>
              <a:path w="2457450" h="2908300">
                <a:moveTo>
                  <a:pt x="2457449" y="0"/>
                </a:moveTo>
                <a:lnTo>
                  <a:pt x="0" y="0"/>
                </a:lnTo>
                <a:lnTo>
                  <a:pt x="0" y="2908300"/>
                </a:lnTo>
                <a:lnTo>
                  <a:pt x="2457449" y="2908300"/>
                </a:lnTo>
                <a:lnTo>
                  <a:pt x="2457449" y="0"/>
                </a:lnTo>
                <a:close/>
              </a:path>
            </a:pathLst>
          </a:custGeom>
          <a:solidFill>
            <a:srgbClr val="F8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12060" y="433069"/>
            <a:ext cx="221678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spc="-5" dirty="0">
                <a:latin typeface="DejaVu Sans"/>
                <a:cs typeface="DejaVu Sans"/>
              </a:rPr>
              <a:t>Liberalizme </a:t>
            </a:r>
            <a:r>
              <a:rPr sz="1800" spc="-15" dirty="0">
                <a:latin typeface="DejaVu Sans"/>
                <a:cs typeface="DejaVu Sans"/>
              </a:rPr>
              <a:t>göre  </a:t>
            </a:r>
            <a:r>
              <a:rPr sz="1800" spc="-5" dirty="0">
                <a:latin typeface="DejaVu Sans"/>
                <a:cs typeface="DejaVu Sans"/>
              </a:rPr>
              <a:t>ideal düzenin  temelinde  </a:t>
            </a:r>
            <a:r>
              <a:rPr sz="1800" b="1" spc="-5" dirty="0">
                <a:latin typeface="DejaVu Sans"/>
                <a:cs typeface="DejaVu Sans"/>
              </a:rPr>
              <a:t>özgürlük </a:t>
            </a:r>
            <a:r>
              <a:rPr sz="1800" spc="-35" dirty="0">
                <a:latin typeface="DejaVu Sans"/>
                <a:cs typeface="DejaVu Sans"/>
              </a:rPr>
              <a:t>vardır.  </a:t>
            </a:r>
            <a:r>
              <a:rPr sz="1800" spc="-15" dirty="0">
                <a:latin typeface="DejaVu Sans"/>
                <a:cs typeface="DejaVu Sans"/>
              </a:rPr>
              <a:t>Herkes özgürce  </a:t>
            </a:r>
            <a:r>
              <a:rPr sz="1800" spc="-5" dirty="0">
                <a:latin typeface="DejaVu Sans"/>
                <a:cs typeface="DejaVu Sans"/>
              </a:rPr>
              <a:t>eylemde</a:t>
            </a:r>
            <a:r>
              <a:rPr sz="1800" spc="-80" dirty="0">
                <a:latin typeface="DejaVu Sans"/>
                <a:cs typeface="DejaVu Sans"/>
              </a:rPr>
              <a:t> </a:t>
            </a:r>
            <a:r>
              <a:rPr sz="1800" spc="-5" dirty="0">
                <a:latin typeface="DejaVu Sans"/>
                <a:cs typeface="DejaVu Sans"/>
              </a:rPr>
              <a:t>bulunmalı 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hak ettiğini  </a:t>
            </a:r>
            <a:r>
              <a:rPr sz="1800" spc="-20" dirty="0">
                <a:latin typeface="DejaVu Sans"/>
                <a:cs typeface="DejaVu Sans"/>
              </a:rPr>
              <a:t>almalıdır.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13629" y="492759"/>
            <a:ext cx="4230370" cy="2908300"/>
          </a:xfrm>
          <a:custGeom>
            <a:avLst/>
            <a:gdLst/>
            <a:ahLst/>
            <a:cxnLst/>
            <a:rect l="l" t="t" r="r" b="b"/>
            <a:pathLst>
              <a:path w="4230370" h="2908300">
                <a:moveTo>
                  <a:pt x="0" y="0"/>
                </a:moveTo>
                <a:lnTo>
                  <a:pt x="4230370" y="0"/>
                </a:lnTo>
                <a:lnTo>
                  <a:pt x="4230370" y="2908300"/>
                </a:lnTo>
                <a:lnTo>
                  <a:pt x="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F8B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69509" y="433069"/>
            <a:ext cx="389191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spc="-5" dirty="0">
                <a:latin typeface="DejaVu Sans"/>
                <a:cs typeface="DejaVu Sans"/>
              </a:rPr>
              <a:t>Özgürlük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eşitliğin dışında ideal  toplumu belirleyen diğer bir </a:t>
            </a:r>
            <a:r>
              <a:rPr sz="1800" spc="-20" dirty="0">
                <a:latin typeface="DejaVu Sans"/>
                <a:cs typeface="DejaVu Sans"/>
              </a:rPr>
              <a:t>ilke  </a:t>
            </a:r>
            <a:r>
              <a:rPr sz="1800" b="1" spc="-5" dirty="0">
                <a:latin typeface="DejaVu Sans"/>
                <a:cs typeface="DejaVu Sans"/>
              </a:rPr>
              <a:t>adalettir</a:t>
            </a:r>
            <a:r>
              <a:rPr sz="1800" spc="-5" dirty="0">
                <a:latin typeface="DejaVu Sans"/>
                <a:cs typeface="DejaVu Sans"/>
              </a:rPr>
              <a:t>. </a:t>
            </a:r>
            <a:r>
              <a:rPr sz="1800" spc="-10" dirty="0">
                <a:latin typeface="DejaVu Sans"/>
                <a:cs typeface="DejaVu Sans"/>
              </a:rPr>
              <a:t>Adalet, </a:t>
            </a:r>
            <a:r>
              <a:rPr sz="1800" spc="-15" dirty="0">
                <a:latin typeface="DejaVu Sans"/>
                <a:cs typeface="DejaVu Sans"/>
              </a:rPr>
              <a:t>herkese </a:t>
            </a:r>
            <a:r>
              <a:rPr sz="1800" dirty="0">
                <a:latin typeface="DejaVu Sans"/>
                <a:cs typeface="DejaVu Sans"/>
              </a:rPr>
              <a:t>hak  </a:t>
            </a:r>
            <a:r>
              <a:rPr sz="1800" spc="-5" dirty="0">
                <a:latin typeface="DejaVu Sans"/>
                <a:cs typeface="DejaVu Sans"/>
              </a:rPr>
              <a:t>ettiğini </a:t>
            </a:r>
            <a:r>
              <a:rPr sz="1800" spc="-25" dirty="0">
                <a:latin typeface="DejaVu Sans"/>
                <a:cs typeface="DejaVu Sans"/>
              </a:rPr>
              <a:t>vermektir. </a:t>
            </a:r>
            <a:r>
              <a:rPr sz="1800" spc="-10" dirty="0">
                <a:latin typeface="DejaVu Sans"/>
                <a:cs typeface="DejaVu Sans"/>
              </a:rPr>
              <a:t>Adaletin </a:t>
            </a:r>
            <a:r>
              <a:rPr sz="1800" spc="-5" dirty="0">
                <a:latin typeface="DejaVu Sans"/>
                <a:cs typeface="DejaVu Sans"/>
              </a:rPr>
              <a:t>olması  için hem özgürlük hem de eşitlik  </a:t>
            </a:r>
            <a:r>
              <a:rPr sz="1800" spc="-20" dirty="0">
                <a:latin typeface="DejaVu Sans"/>
                <a:cs typeface="DejaVu Sans"/>
              </a:rPr>
              <a:t>zorunludur.</a:t>
            </a:r>
            <a:endParaRPr sz="1800">
              <a:latin typeface="DejaVu Sans"/>
              <a:cs typeface="DejaVu Sans"/>
            </a:endParaRPr>
          </a:p>
          <a:p>
            <a:pPr marL="12700" marR="206375">
              <a:lnSpc>
                <a:spcPct val="111100"/>
              </a:lnSpc>
            </a:pPr>
            <a:r>
              <a:rPr sz="1800" spc="-5" dirty="0">
                <a:latin typeface="DejaVu Sans"/>
                <a:cs typeface="DejaVu Sans"/>
              </a:rPr>
              <a:t>Bu anlayış demokratik </a:t>
            </a:r>
            <a:r>
              <a:rPr sz="1800" spc="-20" dirty="0">
                <a:latin typeface="DejaVu Sans"/>
                <a:cs typeface="DejaVu Sans"/>
              </a:rPr>
              <a:t>hukuk  </a:t>
            </a:r>
            <a:r>
              <a:rPr sz="1800" spc="-5" dirty="0">
                <a:latin typeface="DejaVu Sans"/>
                <a:cs typeface="DejaVu Sans"/>
              </a:rPr>
              <a:t>devletlerince </a:t>
            </a:r>
            <a:r>
              <a:rPr sz="1800" spc="-10" dirty="0">
                <a:latin typeface="DejaVu Sans"/>
                <a:cs typeface="DejaVu Sans"/>
              </a:rPr>
              <a:t>gerçekleştirilmeye  </a:t>
            </a:r>
            <a:r>
              <a:rPr sz="1800" spc="-15" dirty="0">
                <a:latin typeface="DejaVu Sans"/>
                <a:cs typeface="DejaVu Sans"/>
              </a:rPr>
              <a:t>çalışılmaktadır.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9144000" cy="3406140"/>
          </a:xfrm>
          <a:custGeom>
            <a:avLst/>
            <a:gdLst/>
            <a:ahLst/>
            <a:cxnLst/>
            <a:rect l="l" t="t" r="r" b="b"/>
            <a:pathLst>
              <a:path w="9144000" h="3406140">
                <a:moveTo>
                  <a:pt x="9144000" y="0"/>
                </a:moveTo>
                <a:lnTo>
                  <a:pt x="0" y="0"/>
                </a:lnTo>
                <a:lnTo>
                  <a:pt x="0" y="492760"/>
                </a:lnTo>
                <a:lnTo>
                  <a:pt x="2540" y="483870"/>
                </a:lnTo>
                <a:lnTo>
                  <a:pt x="2540" y="492760"/>
                </a:lnTo>
                <a:lnTo>
                  <a:pt x="2527" y="501611"/>
                </a:lnTo>
                <a:lnTo>
                  <a:pt x="0" y="492760"/>
                </a:lnTo>
                <a:lnTo>
                  <a:pt x="0" y="3401060"/>
                </a:lnTo>
                <a:lnTo>
                  <a:pt x="2527" y="3398532"/>
                </a:lnTo>
                <a:lnTo>
                  <a:pt x="2527" y="3401060"/>
                </a:lnTo>
                <a:lnTo>
                  <a:pt x="2453640" y="3401060"/>
                </a:lnTo>
                <a:lnTo>
                  <a:pt x="2453640" y="3398520"/>
                </a:lnTo>
                <a:lnTo>
                  <a:pt x="2456180" y="3401060"/>
                </a:lnTo>
                <a:lnTo>
                  <a:pt x="2458707" y="3398532"/>
                </a:lnTo>
                <a:lnTo>
                  <a:pt x="2458707" y="3401060"/>
                </a:lnTo>
                <a:lnTo>
                  <a:pt x="4910455" y="3401060"/>
                </a:lnTo>
                <a:lnTo>
                  <a:pt x="4910455" y="3398520"/>
                </a:lnTo>
                <a:lnTo>
                  <a:pt x="4913630" y="3401060"/>
                </a:lnTo>
                <a:lnTo>
                  <a:pt x="4910455" y="3401060"/>
                </a:lnTo>
                <a:lnTo>
                  <a:pt x="4910455" y="3406140"/>
                </a:lnTo>
                <a:lnTo>
                  <a:pt x="4918710" y="3406140"/>
                </a:lnTo>
                <a:lnTo>
                  <a:pt x="9144000" y="3406140"/>
                </a:lnTo>
                <a:lnTo>
                  <a:pt x="9144000" y="3401060"/>
                </a:lnTo>
                <a:lnTo>
                  <a:pt x="9144000" y="3395980"/>
                </a:lnTo>
                <a:lnTo>
                  <a:pt x="4918710" y="3395980"/>
                </a:lnTo>
                <a:lnTo>
                  <a:pt x="4918710" y="510540"/>
                </a:lnTo>
                <a:lnTo>
                  <a:pt x="4918710" y="509270"/>
                </a:lnTo>
                <a:lnTo>
                  <a:pt x="9144000" y="509270"/>
                </a:lnTo>
                <a:lnTo>
                  <a:pt x="9144000" y="476250"/>
                </a:lnTo>
                <a:lnTo>
                  <a:pt x="4918710" y="476250"/>
                </a:lnTo>
                <a:lnTo>
                  <a:pt x="4913630" y="476250"/>
                </a:lnTo>
                <a:lnTo>
                  <a:pt x="4913630" y="492760"/>
                </a:lnTo>
                <a:lnTo>
                  <a:pt x="4907280" y="510540"/>
                </a:lnTo>
                <a:lnTo>
                  <a:pt x="4907280" y="3395980"/>
                </a:lnTo>
                <a:lnTo>
                  <a:pt x="2461260" y="3395980"/>
                </a:lnTo>
                <a:lnTo>
                  <a:pt x="2461260" y="510540"/>
                </a:lnTo>
                <a:lnTo>
                  <a:pt x="2456180" y="492760"/>
                </a:lnTo>
                <a:lnTo>
                  <a:pt x="2453640" y="501650"/>
                </a:lnTo>
                <a:lnTo>
                  <a:pt x="2453640" y="492760"/>
                </a:lnTo>
                <a:lnTo>
                  <a:pt x="2456180" y="492760"/>
                </a:lnTo>
                <a:lnTo>
                  <a:pt x="2461260" y="509270"/>
                </a:lnTo>
                <a:lnTo>
                  <a:pt x="4907280" y="509270"/>
                </a:lnTo>
                <a:lnTo>
                  <a:pt x="4913630" y="492760"/>
                </a:lnTo>
                <a:lnTo>
                  <a:pt x="4913630" y="476250"/>
                </a:lnTo>
                <a:lnTo>
                  <a:pt x="4907280" y="476250"/>
                </a:lnTo>
                <a:lnTo>
                  <a:pt x="2458720" y="476250"/>
                </a:lnTo>
                <a:lnTo>
                  <a:pt x="2451455" y="476250"/>
                </a:lnTo>
                <a:lnTo>
                  <a:pt x="2451455" y="509270"/>
                </a:lnTo>
                <a:lnTo>
                  <a:pt x="2451100" y="510540"/>
                </a:lnTo>
                <a:lnTo>
                  <a:pt x="2451100" y="3395980"/>
                </a:lnTo>
                <a:lnTo>
                  <a:pt x="5080" y="3395980"/>
                </a:lnTo>
                <a:lnTo>
                  <a:pt x="5080" y="510540"/>
                </a:lnTo>
                <a:lnTo>
                  <a:pt x="4711" y="509270"/>
                </a:lnTo>
                <a:lnTo>
                  <a:pt x="2451455" y="509270"/>
                </a:lnTo>
                <a:lnTo>
                  <a:pt x="2451455" y="476250"/>
                </a:lnTo>
                <a:lnTo>
                  <a:pt x="2451100" y="476250"/>
                </a:lnTo>
                <a:lnTo>
                  <a:pt x="4711" y="476250"/>
                </a:lnTo>
                <a:lnTo>
                  <a:pt x="5080" y="474980"/>
                </a:lnTo>
                <a:lnTo>
                  <a:pt x="5080" y="5080"/>
                </a:lnTo>
                <a:lnTo>
                  <a:pt x="9144000" y="50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3572509"/>
            <a:ext cx="9144000" cy="3284220"/>
            <a:chOff x="0" y="3572509"/>
            <a:chExt cx="9144000" cy="3284220"/>
          </a:xfrm>
        </p:grpSpPr>
        <p:sp>
          <p:nvSpPr>
            <p:cNvPr id="12" name="object 12"/>
            <p:cNvSpPr/>
            <p:nvPr/>
          </p:nvSpPr>
          <p:spPr>
            <a:xfrm>
              <a:off x="0" y="3572509"/>
              <a:ext cx="9144000" cy="32842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88310" y="3783329"/>
              <a:ext cx="1295400" cy="340360"/>
            </a:xfrm>
            <a:custGeom>
              <a:avLst/>
              <a:gdLst/>
              <a:ahLst/>
              <a:cxnLst/>
              <a:rect l="l" t="t" r="r" b="b"/>
              <a:pathLst>
                <a:path w="1295400" h="340360">
                  <a:moveTo>
                    <a:pt x="0" y="340360"/>
                  </a:moveTo>
                  <a:lnTo>
                    <a:pt x="1295400" y="340360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340360"/>
                  </a:lnTo>
                  <a:close/>
                </a:path>
              </a:pathLst>
            </a:custGeom>
            <a:solidFill>
              <a:srgbClr val="1A5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93389" y="3799840"/>
            <a:ext cx="128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EŞİTLİK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83229" y="3717290"/>
            <a:ext cx="3388360" cy="439420"/>
            <a:chOff x="2983229" y="3717290"/>
            <a:chExt cx="3388360" cy="439420"/>
          </a:xfrm>
        </p:grpSpPr>
        <p:sp>
          <p:nvSpPr>
            <p:cNvPr id="16" name="object 16"/>
            <p:cNvSpPr/>
            <p:nvPr/>
          </p:nvSpPr>
          <p:spPr>
            <a:xfrm>
              <a:off x="2983230" y="3778250"/>
              <a:ext cx="1305560" cy="378460"/>
            </a:xfrm>
            <a:custGeom>
              <a:avLst/>
              <a:gdLst/>
              <a:ahLst/>
              <a:cxnLst/>
              <a:rect l="l" t="t" r="r" b="b"/>
              <a:pathLst>
                <a:path w="1305560" h="378460">
                  <a:moveTo>
                    <a:pt x="1305560" y="0"/>
                  </a:moveTo>
                  <a:lnTo>
                    <a:pt x="1302385" y="0"/>
                  </a:lnTo>
                  <a:lnTo>
                    <a:pt x="1302385" y="361950"/>
                  </a:lnTo>
                  <a:lnTo>
                    <a:pt x="1302385" y="368147"/>
                  </a:lnTo>
                  <a:lnTo>
                    <a:pt x="1300467" y="361950"/>
                  </a:lnTo>
                  <a:lnTo>
                    <a:pt x="1302385" y="361950"/>
                  </a:lnTo>
                  <a:lnTo>
                    <a:pt x="1302385" y="0"/>
                  </a:lnTo>
                  <a:lnTo>
                    <a:pt x="1300480" y="0"/>
                  </a:lnTo>
                  <a:lnTo>
                    <a:pt x="5067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345440"/>
                  </a:lnTo>
                  <a:lnTo>
                    <a:pt x="10160" y="345440"/>
                  </a:lnTo>
                  <a:lnTo>
                    <a:pt x="10160" y="10160"/>
                  </a:lnTo>
                  <a:lnTo>
                    <a:pt x="5067" y="10160"/>
                  </a:lnTo>
                  <a:lnTo>
                    <a:pt x="5067" y="5067"/>
                  </a:lnTo>
                  <a:lnTo>
                    <a:pt x="10160" y="10160"/>
                  </a:lnTo>
                  <a:lnTo>
                    <a:pt x="1295400" y="10160"/>
                  </a:lnTo>
                  <a:lnTo>
                    <a:pt x="1300480" y="5080"/>
                  </a:lnTo>
                  <a:lnTo>
                    <a:pt x="1300480" y="10160"/>
                  </a:lnTo>
                  <a:lnTo>
                    <a:pt x="1295400" y="10160"/>
                  </a:lnTo>
                  <a:lnTo>
                    <a:pt x="1295400" y="345440"/>
                  </a:lnTo>
                  <a:lnTo>
                    <a:pt x="1297940" y="345440"/>
                  </a:lnTo>
                  <a:lnTo>
                    <a:pt x="1297940" y="353707"/>
                  </a:lnTo>
                  <a:lnTo>
                    <a:pt x="1295400" y="345440"/>
                  </a:lnTo>
                  <a:lnTo>
                    <a:pt x="10160" y="345440"/>
                  </a:lnTo>
                  <a:lnTo>
                    <a:pt x="0" y="378460"/>
                  </a:lnTo>
                  <a:lnTo>
                    <a:pt x="1305560" y="378460"/>
                  </a:lnTo>
                  <a:lnTo>
                    <a:pt x="1303985" y="373380"/>
                  </a:lnTo>
                  <a:lnTo>
                    <a:pt x="1305560" y="373380"/>
                  </a:lnTo>
                  <a:lnTo>
                    <a:pt x="1305560" y="361950"/>
                  </a:lnTo>
                  <a:lnTo>
                    <a:pt x="1305560" y="345440"/>
                  </a:lnTo>
                  <a:lnTo>
                    <a:pt x="1305560" y="10160"/>
                  </a:lnTo>
                  <a:lnTo>
                    <a:pt x="1305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03800" y="3717290"/>
              <a:ext cx="1367790" cy="417830"/>
            </a:xfrm>
            <a:custGeom>
              <a:avLst/>
              <a:gdLst/>
              <a:ahLst/>
              <a:cxnLst/>
              <a:rect l="l" t="t" r="r" b="b"/>
              <a:pathLst>
                <a:path w="1367789" h="417829">
                  <a:moveTo>
                    <a:pt x="0" y="417830"/>
                  </a:moveTo>
                  <a:lnTo>
                    <a:pt x="1367789" y="417830"/>
                  </a:lnTo>
                  <a:lnTo>
                    <a:pt x="1367789" y="0"/>
                  </a:lnTo>
                  <a:lnTo>
                    <a:pt x="0" y="0"/>
                  </a:lnTo>
                  <a:lnTo>
                    <a:pt x="0" y="417830"/>
                  </a:lnTo>
                  <a:close/>
                </a:path>
              </a:pathLst>
            </a:custGeom>
            <a:solidFill>
              <a:srgbClr val="EF7E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008879" y="3732529"/>
            <a:ext cx="1357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DejaVu Sans"/>
                <a:cs typeface="DejaVu Sans"/>
              </a:rPr>
              <a:t>ADALET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998720" y="3712209"/>
            <a:ext cx="1379220" cy="457200"/>
          </a:xfrm>
          <a:custGeom>
            <a:avLst/>
            <a:gdLst/>
            <a:ahLst/>
            <a:cxnLst/>
            <a:rect l="l" t="t" r="r" b="b"/>
            <a:pathLst>
              <a:path w="1379220" h="457200">
                <a:moveTo>
                  <a:pt x="1379220" y="0"/>
                </a:moveTo>
                <a:lnTo>
                  <a:pt x="1376045" y="2540"/>
                </a:lnTo>
                <a:lnTo>
                  <a:pt x="1376045" y="0"/>
                </a:lnTo>
                <a:lnTo>
                  <a:pt x="1372870" y="0"/>
                </a:lnTo>
                <a:lnTo>
                  <a:pt x="1372870" y="5080"/>
                </a:lnTo>
                <a:lnTo>
                  <a:pt x="1370330" y="7620"/>
                </a:lnTo>
                <a:lnTo>
                  <a:pt x="1370330" y="5080"/>
                </a:lnTo>
                <a:lnTo>
                  <a:pt x="1372870" y="5080"/>
                </a:lnTo>
                <a:lnTo>
                  <a:pt x="1372870" y="0"/>
                </a:lnTo>
                <a:lnTo>
                  <a:pt x="7620" y="0"/>
                </a:lnTo>
                <a:lnTo>
                  <a:pt x="7620" y="5080"/>
                </a:lnTo>
                <a:lnTo>
                  <a:pt x="7620" y="10160"/>
                </a:lnTo>
                <a:lnTo>
                  <a:pt x="5080" y="10160"/>
                </a:lnTo>
                <a:lnTo>
                  <a:pt x="5080" y="5080"/>
                </a:lnTo>
                <a:lnTo>
                  <a:pt x="7620" y="5080"/>
                </a:lnTo>
                <a:lnTo>
                  <a:pt x="7620" y="0"/>
                </a:lnTo>
                <a:lnTo>
                  <a:pt x="5080" y="0"/>
                </a:lnTo>
                <a:lnTo>
                  <a:pt x="2540" y="0"/>
                </a:lnTo>
                <a:lnTo>
                  <a:pt x="0" y="0"/>
                </a:lnTo>
                <a:lnTo>
                  <a:pt x="0" y="10160"/>
                </a:lnTo>
                <a:lnTo>
                  <a:pt x="0" y="422910"/>
                </a:lnTo>
                <a:lnTo>
                  <a:pt x="10160" y="422910"/>
                </a:lnTo>
                <a:lnTo>
                  <a:pt x="10160" y="10160"/>
                </a:lnTo>
                <a:lnTo>
                  <a:pt x="1367790" y="10160"/>
                </a:lnTo>
                <a:lnTo>
                  <a:pt x="1367790" y="422910"/>
                </a:lnTo>
                <a:lnTo>
                  <a:pt x="10160" y="422910"/>
                </a:lnTo>
                <a:lnTo>
                  <a:pt x="5080" y="440690"/>
                </a:lnTo>
                <a:lnTo>
                  <a:pt x="0" y="457200"/>
                </a:lnTo>
                <a:lnTo>
                  <a:pt x="1379220" y="457200"/>
                </a:lnTo>
                <a:lnTo>
                  <a:pt x="1376768" y="450850"/>
                </a:lnTo>
                <a:lnTo>
                  <a:pt x="1379220" y="450850"/>
                </a:lnTo>
                <a:lnTo>
                  <a:pt x="13792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66090"/>
          </a:xfrm>
          <a:custGeom>
            <a:avLst/>
            <a:gdLst/>
            <a:ahLst/>
            <a:cxnLst/>
            <a:rect l="l" t="t" r="r" b="b"/>
            <a:pathLst>
              <a:path w="9144000" h="466090">
                <a:moveTo>
                  <a:pt x="9144000" y="0"/>
                </a:moveTo>
                <a:lnTo>
                  <a:pt x="0" y="0"/>
                </a:lnTo>
                <a:lnTo>
                  <a:pt x="0" y="448310"/>
                </a:lnTo>
                <a:lnTo>
                  <a:pt x="0" y="466090"/>
                </a:lnTo>
                <a:lnTo>
                  <a:pt x="6149340" y="466090"/>
                </a:lnTo>
                <a:lnTo>
                  <a:pt x="6149340" y="448310"/>
                </a:lnTo>
                <a:lnTo>
                  <a:pt x="9144000" y="448310"/>
                </a:lnTo>
                <a:lnTo>
                  <a:pt x="9144000" y="0"/>
                </a:lnTo>
                <a:close/>
              </a:path>
            </a:pathLst>
          </a:custGeom>
          <a:solidFill>
            <a:srgbClr val="3A63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6010" y="0"/>
            <a:ext cx="44107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DejaVu Sans"/>
                <a:cs typeface="DejaVu Sans"/>
              </a:rPr>
              <a:t>2. </a:t>
            </a:r>
            <a:r>
              <a:rPr sz="1600" b="1" spc="-5" dirty="0">
                <a:solidFill>
                  <a:srgbClr val="FFFFFF"/>
                </a:solidFill>
                <a:latin typeface="DejaVu Sans"/>
                <a:cs typeface="DejaVu Sans"/>
              </a:rPr>
              <a:t>HAK, ADALET VE </a:t>
            </a:r>
            <a:r>
              <a:rPr sz="1600" b="1" spc="-15" dirty="0">
                <a:solidFill>
                  <a:srgbClr val="FFFFFF"/>
                </a:solidFill>
                <a:latin typeface="DejaVu Sans"/>
                <a:cs typeface="DejaVu Sans"/>
              </a:rPr>
              <a:t>ÖZGÜRLÜK</a:t>
            </a:r>
            <a:r>
              <a:rPr sz="1600" b="1" spc="-7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DejaVu Sans"/>
                <a:cs typeface="DejaVu Sans"/>
              </a:rPr>
              <a:t>NEDİR?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66090"/>
            <a:ext cx="3237230" cy="6391910"/>
          </a:xfrm>
          <a:custGeom>
            <a:avLst/>
            <a:gdLst/>
            <a:ahLst/>
            <a:cxnLst/>
            <a:rect l="l" t="t" r="r" b="b"/>
            <a:pathLst>
              <a:path w="3237230" h="6391909">
                <a:moveTo>
                  <a:pt x="3237230" y="0"/>
                </a:moveTo>
                <a:lnTo>
                  <a:pt x="0" y="0"/>
                </a:lnTo>
                <a:lnTo>
                  <a:pt x="0" y="6391910"/>
                </a:lnTo>
                <a:lnTo>
                  <a:pt x="3237230" y="6391910"/>
                </a:lnTo>
                <a:lnTo>
                  <a:pt x="3237230" y="0"/>
                </a:lnTo>
                <a:close/>
              </a:path>
            </a:pathLst>
          </a:custGeom>
          <a:solidFill>
            <a:srgbClr val="B2D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80" y="412750"/>
            <a:ext cx="2740025" cy="748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2799"/>
              </a:lnSpc>
              <a:spcBef>
                <a:spcPts val="105"/>
              </a:spcBef>
            </a:pPr>
            <a:r>
              <a:rPr sz="1400" b="1" spc="-5" dirty="0">
                <a:latin typeface="DejaVu Sans"/>
                <a:cs typeface="DejaVu Sans"/>
              </a:rPr>
              <a:t>Hak </a:t>
            </a:r>
            <a:r>
              <a:rPr sz="1400" spc="-5" dirty="0">
                <a:latin typeface="DejaVu Sans"/>
                <a:cs typeface="DejaVu Sans"/>
              </a:rPr>
              <a:t>her </a:t>
            </a:r>
            <a:r>
              <a:rPr sz="1400" dirty="0">
                <a:latin typeface="DejaVu Sans"/>
                <a:cs typeface="DejaVu Sans"/>
              </a:rPr>
              <a:t>insanın </a:t>
            </a:r>
            <a:r>
              <a:rPr sz="1400" spc="-5" dirty="0">
                <a:latin typeface="DejaVu Sans"/>
                <a:cs typeface="DejaVu Sans"/>
              </a:rPr>
              <a:t>sadece </a:t>
            </a:r>
            <a:r>
              <a:rPr sz="1400" dirty="0">
                <a:latin typeface="DejaVu Sans"/>
                <a:cs typeface="DejaVu Sans"/>
              </a:rPr>
              <a:t>insan  olması nedeniyle sahip</a:t>
            </a:r>
            <a:r>
              <a:rPr sz="1400" spc="-9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olduğu  </a:t>
            </a:r>
            <a:r>
              <a:rPr sz="1400" spc="-15" dirty="0">
                <a:latin typeface="DejaVu Sans"/>
                <a:cs typeface="DejaVu Sans"/>
              </a:rPr>
              <a:t>kazanımlardır.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80" y="1375410"/>
            <a:ext cx="282765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dirty="0">
                <a:latin typeface="DejaVu Sans"/>
                <a:cs typeface="DejaVu Sans"/>
              </a:rPr>
              <a:t>Hak; </a:t>
            </a:r>
            <a:r>
              <a:rPr sz="1400" b="1" spc="-5" dirty="0">
                <a:latin typeface="DejaVu Sans"/>
                <a:cs typeface="DejaVu Sans"/>
              </a:rPr>
              <a:t>dini, dili, rengi, ırkı,  cinsiyeti ne olursa olsun </a:t>
            </a:r>
            <a:r>
              <a:rPr sz="1400" spc="-5" dirty="0">
                <a:latin typeface="DejaVu Sans"/>
                <a:cs typeface="DejaVu Sans"/>
              </a:rPr>
              <a:t>her  </a:t>
            </a:r>
            <a:r>
              <a:rPr sz="1400" dirty="0">
                <a:latin typeface="DejaVu Sans"/>
                <a:cs typeface="DejaVu Sans"/>
              </a:rPr>
              <a:t>insanın yapma </a:t>
            </a:r>
            <a:r>
              <a:rPr sz="1400" spc="-5" dirty="0">
                <a:latin typeface="DejaVu Sans"/>
                <a:cs typeface="DejaVu Sans"/>
              </a:rPr>
              <a:t>özgürlüğündeki  </a:t>
            </a:r>
            <a:r>
              <a:rPr sz="1400" dirty="0">
                <a:latin typeface="DejaVu Sans"/>
                <a:cs typeface="DejaVu Sans"/>
              </a:rPr>
              <a:t>eylemleri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kapsar.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80" y="2575560"/>
            <a:ext cx="3119755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spc="-30" dirty="0">
                <a:latin typeface="DejaVu Sans"/>
                <a:cs typeface="DejaVu Sans"/>
              </a:rPr>
              <a:t>Yaşama, </a:t>
            </a:r>
            <a:r>
              <a:rPr sz="1400" dirty="0">
                <a:latin typeface="DejaVu Sans"/>
                <a:cs typeface="DejaVu Sans"/>
              </a:rPr>
              <a:t>mülkiyet, </a:t>
            </a:r>
            <a:r>
              <a:rPr sz="1400" spc="-5" dirty="0">
                <a:latin typeface="DejaVu Sans"/>
                <a:cs typeface="DejaVu Sans"/>
              </a:rPr>
              <a:t>düşündüğünü  </a:t>
            </a:r>
            <a:r>
              <a:rPr sz="1400" dirty="0">
                <a:latin typeface="DejaVu Sans"/>
                <a:cs typeface="DejaVu Sans"/>
              </a:rPr>
              <a:t>ifade etme, inanç </a:t>
            </a:r>
            <a:r>
              <a:rPr sz="1400" spc="-5" dirty="0">
                <a:latin typeface="DejaVu Sans"/>
                <a:cs typeface="DejaVu Sans"/>
              </a:rPr>
              <a:t>özgürlüğü,</a:t>
            </a:r>
            <a:r>
              <a:rPr sz="1400" spc="-7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basın  </a:t>
            </a:r>
            <a:r>
              <a:rPr sz="1400" spc="-5" dirty="0">
                <a:latin typeface="DejaVu Sans"/>
                <a:cs typeface="DejaVu Sans"/>
              </a:rPr>
              <a:t>özgürlüğü </a:t>
            </a:r>
            <a:r>
              <a:rPr sz="1400" dirty="0">
                <a:latin typeface="DejaVu Sans"/>
                <a:cs typeface="DejaVu Sans"/>
              </a:rPr>
              <a:t>vb. İnsanların sahip  olduğu bu haklar, </a:t>
            </a:r>
            <a:r>
              <a:rPr sz="1400" spc="-5" dirty="0">
                <a:latin typeface="DejaVu Sans"/>
                <a:cs typeface="DejaVu Sans"/>
              </a:rPr>
              <a:t>ödev </a:t>
            </a:r>
            <a:r>
              <a:rPr sz="1400" dirty="0">
                <a:latin typeface="DejaVu Sans"/>
                <a:cs typeface="DejaVu Sans"/>
              </a:rPr>
              <a:t>ve  sorumluluktan ayrı</a:t>
            </a:r>
            <a:r>
              <a:rPr sz="1400" spc="-30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düşünülemez.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80" y="4017009"/>
            <a:ext cx="306959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dirty="0">
                <a:latin typeface="DejaVu Sans"/>
                <a:cs typeface="DejaVu Sans"/>
              </a:rPr>
              <a:t>Hakların </a:t>
            </a:r>
            <a:r>
              <a:rPr sz="1400" spc="-5" dirty="0">
                <a:latin typeface="DejaVu Sans"/>
                <a:cs typeface="DejaVu Sans"/>
              </a:rPr>
              <a:t>kullanımı </a:t>
            </a:r>
            <a:r>
              <a:rPr sz="1400" dirty="0">
                <a:latin typeface="DejaVu Sans"/>
                <a:cs typeface="DejaVu Sans"/>
              </a:rPr>
              <a:t>bu hakları  </a:t>
            </a:r>
            <a:r>
              <a:rPr sz="1400" spc="-5" dirty="0">
                <a:latin typeface="DejaVu Sans"/>
                <a:cs typeface="DejaVu Sans"/>
              </a:rPr>
              <a:t>seçebilme </a:t>
            </a:r>
            <a:r>
              <a:rPr sz="1400" dirty="0">
                <a:latin typeface="DejaVu Sans"/>
                <a:cs typeface="DejaVu Sans"/>
              </a:rPr>
              <a:t>iradesine </a:t>
            </a:r>
            <a:r>
              <a:rPr sz="1400" spc="-15" dirty="0">
                <a:latin typeface="DejaVu Sans"/>
                <a:cs typeface="DejaVu Sans"/>
              </a:rPr>
              <a:t>dayanır.  </a:t>
            </a:r>
            <a:r>
              <a:rPr sz="1400" spc="-5" dirty="0">
                <a:latin typeface="DejaVu Sans"/>
                <a:cs typeface="DejaVu Sans"/>
              </a:rPr>
              <a:t>Düşünceyi </a:t>
            </a:r>
            <a:r>
              <a:rPr sz="1400" dirty="0">
                <a:latin typeface="DejaVu Sans"/>
                <a:cs typeface="DejaVu Sans"/>
              </a:rPr>
              <a:t>ifade hakkı, </a:t>
            </a:r>
            <a:r>
              <a:rPr sz="1400" spc="-5" dirty="0">
                <a:latin typeface="DejaVu Sans"/>
                <a:cs typeface="DejaVu Sans"/>
              </a:rPr>
              <a:t>önce </a:t>
            </a:r>
            <a:r>
              <a:rPr sz="1400" spc="-15" dirty="0">
                <a:latin typeface="DejaVu Sans"/>
                <a:cs typeface="DejaVu Sans"/>
              </a:rPr>
              <a:t>kendi  </a:t>
            </a:r>
            <a:r>
              <a:rPr sz="1400" spc="-5" dirty="0">
                <a:latin typeface="DejaVu Sans"/>
                <a:cs typeface="DejaVu Sans"/>
              </a:rPr>
              <a:t>düşüncemize </a:t>
            </a:r>
            <a:r>
              <a:rPr sz="1400" dirty="0">
                <a:latin typeface="DejaVu Sans"/>
                <a:cs typeface="DejaVu Sans"/>
              </a:rPr>
              <a:t>sahip olma  </a:t>
            </a:r>
            <a:r>
              <a:rPr sz="1400" spc="-5" dirty="0">
                <a:latin typeface="DejaVu Sans"/>
                <a:cs typeface="DejaVu Sans"/>
              </a:rPr>
              <a:t>özürlüğüne </a:t>
            </a:r>
            <a:r>
              <a:rPr sz="1400" spc="-20" dirty="0">
                <a:latin typeface="DejaVu Sans"/>
                <a:cs typeface="DejaVu Sans"/>
              </a:rPr>
              <a:t>dayanır.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7229" y="466090"/>
            <a:ext cx="2917190" cy="6391910"/>
          </a:xfrm>
          <a:custGeom>
            <a:avLst/>
            <a:gdLst/>
            <a:ahLst/>
            <a:cxnLst/>
            <a:rect l="l" t="t" r="r" b="b"/>
            <a:pathLst>
              <a:path w="2917190" h="6391909">
                <a:moveTo>
                  <a:pt x="2917190" y="0"/>
                </a:moveTo>
                <a:lnTo>
                  <a:pt x="0" y="0"/>
                </a:lnTo>
                <a:lnTo>
                  <a:pt x="0" y="6391910"/>
                </a:lnTo>
                <a:lnTo>
                  <a:pt x="2917190" y="6391910"/>
                </a:lnTo>
                <a:lnTo>
                  <a:pt x="2917190" y="0"/>
                </a:lnTo>
                <a:close/>
              </a:path>
            </a:pathLst>
          </a:custGeom>
          <a:solidFill>
            <a:srgbClr val="F8B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93109" y="412750"/>
            <a:ext cx="2777490" cy="1228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2799"/>
              </a:lnSpc>
              <a:spcBef>
                <a:spcPts val="105"/>
              </a:spcBef>
            </a:pPr>
            <a:r>
              <a:rPr sz="1400" b="1" spc="-5" dirty="0">
                <a:latin typeface="DejaVu Sans"/>
                <a:cs typeface="DejaVu Sans"/>
              </a:rPr>
              <a:t>Özgürlük</a:t>
            </a:r>
            <a:r>
              <a:rPr sz="1400" spc="-5" dirty="0">
                <a:latin typeface="DejaVu Sans"/>
                <a:cs typeface="DejaVu Sans"/>
              </a:rPr>
              <a:t>, </a:t>
            </a:r>
            <a:r>
              <a:rPr sz="1400" dirty="0">
                <a:latin typeface="DejaVu Sans"/>
                <a:cs typeface="DejaVu Sans"/>
              </a:rPr>
              <a:t>dış </a:t>
            </a:r>
            <a:r>
              <a:rPr sz="1400" spc="-5" dirty="0">
                <a:latin typeface="DejaVu Sans"/>
                <a:cs typeface="DejaVu Sans"/>
              </a:rPr>
              <a:t>veya </a:t>
            </a:r>
            <a:r>
              <a:rPr sz="1400" dirty="0">
                <a:latin typeface="DejaVu Sans"/>
                <a:cs typeface="DejaVu Sans"/>
              </a:rPr>
              <a:t>iç baskı  olmadan </a:t>
            </a:r>
            <a:r>
              <a:rPr sz="1400" spc="-5" dirty="0">
                <a:latin typeface="DejaVu Sans"/>
                <a:cs typeface="DejaVu Sans"/>
              </a:rPr>
              <a:t>seçimlerde</a:t>
            </a:r>
            <a:r>
              <a:rPr sz="1400" spc="-7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bulunmak  </a:t>
            </a:r>
            <a:r>
              <a:rPr sz="1400" spc="-15" dirty="0">
                <a:latin typeface="DejaVu Sans"/>
                <a:cs typeface="DejaVu Sans"/>
              </a:rPr>
              <a:t>demektir.</a:t>
            </a:r>
            <a:endParaRPr sz="1400">
              <a:latin typeface="DejaVu Sans"/>
              <a:cs typeface="DejaVu Sans"/>
            </a:endParaRPr>
          </a:p>
          <a:p>
            <a:pPr marL="12700" marR="570865">
              <a:lnSpc>
                <a:spcPct val="112500"/>
              </a:lnSpc>
            </a:pPr>
            <a:r>
              <a:rPr sz="1400" dirty="0">
                <a:latin typeface="DejaVu Sans"/>
                <a:cs typeface="DejaVu Sans"/>
              </a:rPr>
              <a:t>Elbette </a:t>
            </a:r>
            <a:r>
              <a:rPr sz="1400" spc="-5" dirty="0">
                <a:latin typeface="DejaVu Sans"/>
                <a:cs typeface="DejaVu Sans"/>
              </a:rPr>
              <a:t>özgürlük,</a:t>
            </a:r>
            <a:r>
              <a:rPr sz="1400" spc="-7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sınırsız  </a:t>
            </a:r>
            <a:r>
              <a:rPr sz="1400" spc="-15" dirty="0">
                <a:latin typeface="DejaVu Sans"/>
                <a:cs typeface="DejaVu Sans"/>
              </a:rPr>
              <a:t>değildir.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3109" y="1855470"/>
            <a:ext cx="2650490" cy="745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Özgürlükler, </a:t>
            </a:r>
            <a:r>
              <a:rPr sz="1400" dirty="0">
                <a:latin typeface="DejaVu Sans"/>
                <a:cs typeface="DejaVu Sans"/>
              </a:rPr>
              <a:t>doğa, canlı ve  </a:t>
            </a:r>
            <a:r>
              <a:rPr sz="1400" spc="-5" dirty="0">
                <a:latin typeface="DejaVu Sans"/>
                <a:cs typeface="DejaVu Sans"/>
              </a:rPr>
              <a:t>diğer </a:t>
            </a:r>
            <a:r>
              <a:rPr sz="1400" dirty="0">
                <a:latin typeface="DejaVu Sans"/>
                <a:cs typeface="DejaVu Sans"/>
              </a:rPr>
              <a:t>insanlara zarar</a:t>
            </a:r>
            <a:r>
              <a:rPr sz="1400" spc="-55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vermeyi  </a:t>
            </a:r>
            <a:r>
              <a:rPr sz="1400" spc="-5" dirty="0">
                <a:latin typeface="DejaVu Sans"/>
                <a:cs typeface="DejaVu Sans"/>
              </a:rPr>
              <a:t>kapsamaz.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3109" y="2815589"/>
            <a:ext cx="269875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Özgürlük hem </a:t>
            </a:r>
            <a:r>
              <a:rPr sz="1400" dirty="0">
                <a:latin typeface="DejaVu Sans"/>
                <a:cs typeface="DejaVu Sans"/>
              </a:rPr>
              <a:t>dışsal</a:t>
            </a:r>
            <a:r>
              <a:rPr sz="1400" spc="-4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baskıdan  </a:t>
            </a:r>
            <a:r>
              <a:rPr sz="1400" spc="-5" dirty="0">
                <a:latin typeface="DejaVu Sans"/>
                <a:cs typeface="DejaVu Sans"/>
              </a:rPr>
              <a:t>uzak kalabilmek hem </a:t>
            </a:r>
            <a:r>
              <a:rPr sz="1400" dirty="0">
                <a:latin typeface="DejaVu Sans"/>
                <a:cs typeface="DejaVu Sans"/>
              </a:rPr>
              <a:t>de  </a:t>
            </a:r>
            <a:r>
              <a:rPr sz="1400" spc="-5" dirty="0">
                <a:latin typeface="DejaVu Sans"/>
                <a:cs typeface="DejaVu Sans"/>
              </a:rPr>
              <a:t>içeriden </a:t>
            </a:r>
            <a:r>
              <a:rPr sz="1400" dirty="0">
                <a:latin typeface="DejaVu Sans"/>
                <a:cs typeface="DejaVu Sans"/>
              </a:rPr>
              <a:t>bizi </a:t>
            </a:r>
            <a:r>
              <a:rPr sz="1400" spc="-5" dirty="0">
                <a:latin typeface="DejaVu Sans"/>
                <a:cs typeface="DejaVu Sans"/>
              </a:rPr>
              <a:t>yönlendiren,  </a:t>
            </a:r>
            <a:r>
              <a:rPr sz="1400" dirty="0">
                <a:latin typeface="DejaVu Sans"/>
                <a:cs typeface="DejaVu Sans"/>
              </a:rPr>
              <a:t>manipüle eden iktidara </a:t>
            </a:r>
            <a:r>
              <a:rPr sz="1400" spc="-10" dirty="0">
                <a:latin typeface="DejaVu Sans"/>
                <a:cs typeface="DejaVu Sans"/>
              </a:rPr>
              <a:t>karşı  kendini </a:t>
            </a:r>
            <a:r>
              <a:rPr sz="1400" dirty="0">
                <a:latin typeface="DejaVu Sans"/>
                <a:cs typeface="DejaVu Sans"/>
              </a:rPr>
              <a:t>ifade </a:t>
            </a:r>
            <a:r>
              <a:rPr sz="1400" spc="-5" dirty="0">
                <a:latin typeface="DejaVu Sans"/>
                <a:cs typeface="DejaVu Sans"/>
              </a:rPr>
              <a:t>etmeyi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içerir.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54420" y="466090"/>
            <a:ext cx="2989580" cy="6391910"/>
          </a:xfrm>
          <a:custGeom>
            <a:avLst/>
            <a:gdLst/>
            <a:ahLst/>
            <a:cxnLst/>
            <a:rect l="l" t="t" r="r" b="b"/>
            <a:pathLst>
              <a:path w="2989579" h="6391909">
                <a:moveTo>
                  <a:pt x="2989579" y="0"/>
                </a:moveTo>
                <a:lnTo>
                  <a:pt x="0" y="0"/>
                </a:lnTo>
                <a:lnTo>
                  <a:pt x="0" y="6391910"/>
                </a:lnTo>
                <a:lnTo>
                  <a:pt x="2989579" y="6391910"/>
                </a:lnTo>
                <a:lnTo>
                  <a:pt x="2989579" y="0"/>
                </a:lnTo>
                <a:close/>
              </a:path>
            </a:pathLst>
          </a:custGeom>
          <a:solidFill>
            <a:srgbClr val="E5D5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10300" y="412750"/>
            <a:ext cx="2861945" cy="194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4465">
              <a:lnSpc>
                <a:spcPct val="113100"/>
              </a:lnSpc>
              <a:spcBef>
                <a:spcPts val="100"/>
              </a:spcBef>
            </a:pPr>
            <a:r>
              <a:rPr sz="1400" b="1" dirty="0">
                <a:latin typeface="DejaVu Sans"/>
                <a:cs typeface="DejaVu Sans"/>
              </a:rPr>
              <a:t>Adalet </a:t>
            </a:r>
            <a:r>
              <a:rPr sz="1400" spc="-5" dirty="0">
                <a:latin typeface="DejaVu Sans"/>
                <a:cs typeface="DejaVu Sans"/>
              </a:rPr>
              <a:t>kavramı felsefede çok  </a:t>
            </a:r>
            <a:r>
              <a:rPr sz="1400" dirty="0">
                <a:latin typeface="DejaVu Sans"/>
                <a:cs typeface="DejaVu Sans"/>
              </a:rPr>
              <a:t>tartışılmış bir</a:t>
            </a:r>
            <a:r>
              <a:rPr sz="1400" spc="-2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kavramdır.</a:t>
            </a:r>
            <a:endParaRPr sz="1400">
              <a:latin typeface="DejaVu Sans"/>
              <a:cs typeface="DejaVu Sans"/>
            </a:endParaRPr>
          </a:p>
          <a:p>
            <a:pPr marL="12700" marR="375285">
              <a:lnSpc>
                <a:spcPct val="112500"/>
              </a:lnSpc>
            </a:pPr>
            <a:r>
              <a:rPr sz="1400" dirty="0">
                <a:latin typeface="DejaVu Sans"/>
                <a:cs typeface="DejaVu Sans"/>
              </a:rPr>
              <a:t>Platon’a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adalet</a:t>
            </a:r>
            <a:r>
              <a:rPr sz="1400" spc="-8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siyasal  hayatın en </a:t>
            </a:r>
            <a:r>
              <a:rPr sz="1400" spc="-5" dirty="0">
                <a:latin typeface="DejaVu Sans"/>
                <a:cs typeface="DejaVu Sans"/>
              </a:rPr>
              <a:t>yüce</a:t>
            </a:r>
            <a:r>
              <a:rPr sz="1400" spc="-4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amacıdır.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400" dirty="0">
                <a:latin typeface="DejaVu Sans"/>
                <a:cs typeface="DejaVu Sans"/>
              </a:rPr>
              <a:t>Hepimizin aradığı</a:t>
            </a:r>
            <a:r>
              <a:rPr sz="1400" spc="-20" dirty="0">
                <a:latin typeface="DejaVu Sans"/>
                <a:cs typeface="DejaVu Sans"/>
              </a:rPr>
              <a:t> şeydir.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112500"/>
              </a:lnSpc>
            </a:pPr>
            <a:r>
              <a:rPr sz="1400" dirty="0">
                <a:latin typeface="DejaVu Sans"/>
                <a:cs typeface="DejaVu Sans"/>
              </a:rPr>
              <a:t>Bu </a:t>
            </a:r>
            <a:r>
              <a:rPr sz="1400" spc="-10" dirty="0">
                <a:latin typeface="DejaVu Sans"/>
                <a:cs typeface="DejaVu Sans"/>
              </a:rPr>
              <a:t>konuda </a:t>
            </a:r>
            <a:r>
              <a:rPr sz="1400" dirty="0">
                <a:latin typeface="DejaVu Sans"/>
                <a:cs typeface="DejaVu Sans"/>
              </a:rPr>
              <a:t>öncülük </a:t>
            </a:r>
            <a:r>
              <a:rPr sz="1400" spc="-5" dirty="0">
                <a:latin typeface="DejaVu Sans"/>
                <a:cs typeface="DejaVu Sans"/>
              </a:rPr>
              <a:t>edecek</a:t>
            </a:r>
            <a:r>
              <a:rPr sz="1400" spc="-85" dirty="0">
                <a:latin typeface="DejaVu Sans"/>
                <a:cs typeface="DejaVu Sans"/>
              </a:rPr>
              <a:t> </a:t>
            </a:r>
            <a:r>
              <a:rPr sz="1400" spc="5" dirty="0">
                <a:latin typeface="DejaVu Sans"/>
                <a:cs typeface="DejaVu Sans"/>
              </a:rPr>
              <a:t>olan  </a:t>
            </a:r>
            <a:r>
              <a:rPr sz="1400" spc="-5" dirty="0">
                <a:latin typeface="DejaVu Sans"/>
                <a:cs typeface="DejaVu Sans"/>
              </a:rPr>
              <a:t>hakikatin </a:t>
            </a:r>
            <a:r>
              <a:rPr sz="1400" dirty="0">
                <a:latin typeface="DejaVu Sans"/>
                <a:cs typeface="DejaVu Sans"/>
              </a:rPr>
              <a:t>bilgisini </a:t>
            </a:r>
            <a:r>
              <a:rPr sz="1400" spc="-5" dirty="0">
                <a:latin typeface="DejaVu Sans"/>
                <a:cs typeface="DejaVu Sans"/>
              </a:rPr>
              <a:t>doğrudan  kavrayan </a:t>
            </a:r>
            <a:r>
              <a:rPr sz="1400" dirty="0">
                <a:latin typeface="DejaVu Sans"/>
                <a:cs typeface="DejaVu Sans"/>
              </a:rPr>
              <a:t>filozoflar</a:t>
            </a:r>
            <a:r>
              <a:rPr sz="1400" spc="-15" dirty="0">
                <a:latin typeface="DejaVu Sans"/>
                <a:cs typeface="DejaVu Sans"/>
              </a:rPr>
              <a:t> olmalıdır.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10300" y="2575560"/>
            <a:ext cx="2840355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Adalet, </a:t>
            </a:r>
            <a:r>
              <a:rPr sz="1400" spc="-15" dirty="0">
                <a:latin typeface="DejaVu Sans"/>
                <a:cs typeface="DejaVu Sans"/>
              </a:rPr>
              <a:t>hukuka </a:t>
            </a:r>
            <a:r>
              <a:rPr sz="1400" spc="-5" dirty="0">
                <a:latin typeface="DejaVu Sans"/>
                <a:cs typeface="DejaVu Sans"/>
              </a:rPr>
              <a:t>uygunluk </a:t>
            </a:r>
            <a:r>
              <a:rPr sz="1400" dirty="0">
                <a:latin typeface="DejaVu Sans"/>
                <a:cs typeface="DejaVu Sans"/>
              </a:rPr>
              <a:t>olarak  tanımlanabilir </a:t>
            </a:r>
            <a:r>
              <a:rPr sz="1400" spc="-10" dirty="0">
                <a:latin typeface="DejaVu Sans"/>
                <a:cs typeface="DejaVu Sans"/>
              </a:rPr>
              <a:t>fakat </a:t>
            </a:r>
            <a:r>
              <a:rPr sz="1400" dirty="0">
                <a:latin typeface="DejaVu Sans"/>
                <a:cs typeface="DejaVu Sans"/>
              </a:rPr>
              <a:t>bu tanım  eksik</a:t>
            </a:r>
            <a:r>
              <a:rPr sz="1400" spc="-5" dirty="0">
                <a:latin typeface="DejaVu Sans"/>
                <a:cs typeface="DejaVu Sans"/>
              </a:rPr>
              <a:t> </a:t>
            </a:r>
            <a:r>
              <a:rPr sz="1400" spc="-30" dirty="0">
                <a:latin typeface="DejaVu Sans"/>
                <a:cs typeface="DejaVu Sans"/>
              </a:rPr>
              <a:t>kalır.</a:t>
            </a:r>
            <a:endParaRPr sz="1400">
              <a:latin typeface="DejaVu Sans"/>
              <a:cs typeface="DejaVu Sans"/>
            </a:endParaRPr>
          </a:p>
          <a:p>
            <a:pPr marL="12700" marR="940435">
              <a:lnSpc>
                <a:spcPct val="112500"/>
              </a:lnSpc>
            </a:pPr>
            <a:r>
              <a:rPr sz="1400" spc="-10" dirty="0">
                <a:latin typeface="DejaVu Sans"/>
                <a:cs typeface="DejaVu Sans"/>
              </a:rPr>
              <a:t>Çünkü hukuk,</a:t>
            </a:r>
            <a:r>
              <a:rPr sz="1400" spc="-8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adaleti  </a:t>
            </a:r>
            <a:r>
              <a:rPr sz="1400" spc="-10" dirty="0">
                <a:latin typeface="DejaVu Sans"/>
                <a:cs typeface="DejaVu Sans"/>
              </a:rPr>
              <a:t>sağlamayabilir.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10300" y="4017009"/>
            <a:ext cx="266128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Adalet, </a:t>
            </a:r>
            <a:r>
              <a:rPr sz="1400" b="1" spc="-10" dirty="0">
                <a:latin typeface="DejaVu Sans"/>
                <a:cs typeface="DejaVu Sans"/>
              </a:rPr>
              <a:t>herkesin </a:t>
            </a:r>
            <a:r>
              <a:rPr sz="1400" b="1" spc="-5" dirty="0">
                <a:latin typeface="DejaVu Sans"/>
                <a:cs typeface="DejaVu Sans"/>
              </a:rPr>
              <a:t>emeğinin  karşılığını</a:t>
            </a:r>
            <a:r>
              <a:rPr sz="1400" b="1" dirty="0">
                <a:latin typeface="DejaVu Sans"/>
                <a:cs typeface="DejaVu Sans"/>
              </a:rPr>
              <a:t> </a:t>
            </a:r>
            <a:r>
              <a:rPr sz="1400" b="1" spc="-25" dirty="0">
                <a:latin typeface="DejaVu Sans"/>
                <a:cs typeface="DejaVu Sans"/>
              </a:rPr>
              <a:t>almasıdır.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9137650" y="0"/>
                </a:lnTo>
                <a:lnTo>
                  <a:pt x="9137650" y="5080"/>
                </a:lnTo>
                <a:lnTo>
                  <a:pt x="9137650" y="448310"/>
                </a:lnTo>
                <a:lnTo>
                  <a:pt x="9137650" y="482600"/>
                </a:lnTo>
                <a:lnTo>
                  <a:pt x="9137650" y="6851650"/>
                </a:lnTo>
                <a:lnTo>
                  <a:pt x="6159500" y="6851650"/>
                </a:lnTo>
                <a:lnTo>
                  <a:pt x="6159500" y="482600"/>
                </a:lnTo>
                <a:lnTo>
                  <a:pt x="9137650" y="482600"/>
                </a:lnTo>
                <a:lnTo>
                  <a:pt x="9137650" y="448310"/>
                </a:lnTo>
                <a:lnTo>
                  <a:pt x="6159500" y="448310"/>
                </a:lnTo>
                <a:lnTo>
                  <a:pt x="6149340" y="448310"/>
                </a:lnTo>
                <a:lnTo>
                  <a:pt x="6149340" y="482600"/>
                </a:lnTo>
                <a:lnTo>
                  <a:pt x="6149340" y="6851650"/>
                </a:lnTo>
                <a:lnTo>
                  <a:pt x="3242310" y="6851650"/>
                </a:lnTo>
                <a:lnTo>
                  <a:pt x="3242310" y="482600"/>
                </a:lnTo>
                <a:lnTo>
                  <a:pt x="6149340" y="482600"/>
                </a:lnTo>
                <a:lnTo>
                  <a:pt x="6149340" y="448310"/>
                </a:lnTo>
                <a:lnTo>
                  <a:pt x="3239770" y="448310"/>
                </a:lnTo>
                <a:lnTo>
                  <a:pt x="3237230" y="448310"/>
                </a:lnTo>
                <a:lnTo>
                  <a:pt x="3237230" y="466090"/>
                </a:lnTo>
                <a:lnTo>
                  <a:pt x="3234690" y="474345"/>
                </a:lnTo>
                <a:lnTo>
                  <a:pt x="3234690" y="466090"/>
                </a:lnTo>
                <a:lnTo>
                  <a:pt x="3237230" y="466090"/>
                </a:lnTo>
                <a:lnTo>
                  <a:pt x="3237230" y="448310"/>
                </a:lnTo>
                <a:lnTo>
                  <a:pt x="3232150" y="448310"/>
                </a:lnTo>
                <a:lnTo>
                  <a:pt x="3232150" y="482600"/>
                </a:lnTo>
                <a:lnTo>
                  <a:pt x="3232150" y="6851650"/>
                </a:lnTo>
                <a:lnTo>
                  <a:pt x="5080" y="6851650"/>
                </a:lnTo>
                <a:lnTo>
                  <a:pt x="5080" y="482600"/>
                </a:lnTo>
                <a:lnTo>
                  <a:pt x="3232150" y="482600"/>
                </a:lnTo>
                <a:lnTo>
                  <a:pt x="3232150" y="448310"/>
                </a:lnTo>
                <a:lnTo>
                  <a:pt x="5080" y="448310"/>
                </a:lnTo>
                <a:lnTo>
                  <a:pt x="5080" y="5080"/>
                </a:lnTo>
                <a:lnTo>
                  <a:pt x="9137650" y="5080"/>
                </a:lnTo>
                <a:lnTo>
                  <a:pt x="9137650" y="0"/>
                </a:lnTo>
                <a:lnTo>
                  <a:pt x="0" y="0"/>
                </a:lnTo>
                <a:lnTo>
                  <a:pt x="0" y="466090"/>
                </a:lnTo>
                <a:lnTo>
                  <a:pt x="2540" y="457200"/>
                </a:lnTo>
                <a:lnTo>
                  <a:pt x="2540" y="466090"/>
                </a:lnTo>
                <a:lnTo>
                  <a:pt x="2540" y="474345"/>
                </a:lnTo>
                <a:lnTo>
                  <a:pt x="0" y="466090"/>
                </a:lnTo>
                <a:lnTo>
                  <a:pt x="0" y="6858000"/>
                </a:lnTo>
                <a:lnTo>
                  <a:pt x="3237230" y="6858000"/>
                </a:lnTo>
                <a:lnTo>
                  <a:pt x="6154420" y="6858000"/>
                </a:lnTo>
                <a:lnTo>
                  <a:pt x="6159500" y="6858000"/>
                </a:lnTo>
                <a:lnTo>
                  <a:pt x="9144000" y="6858000"/>
                </a:lnTo>
                <a:lnTo>
                  <a:pt x="9144000" y="46609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835660"/>
            </a:xfrm>
            <a:custGeom>
              <a:avLst/>
              <a:gdLst/>
              <a:ahLst/>
              <a:cxnLst/>
              <a:rect l="l" t="t" r="r" b="b"/>
              <a:pathLst>
                <a:path w="9144000" h="835660">
                  <a:moveTo>
                    <a:pt x="9144000" y="0"/>
                  </a:moveTo>
                  <a:lnTo>
                    <a:pt x="0" y="0"/>
                  </a:lnTo>
                  <a:lnTo>
                    <a:pt x="0" y="835660"/>
                  </a:lnTo>
                  <a:lnTo>
                    <a:pt x="9144000" y="835660"/>
                  </a:lnTo>
                  <a:close/>
                </a:path>
              </a:pathLst>
            </a:custGeom>
            <a:solidFill>
              <a:srgbClr val="4D8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40200" y="835660"/>
              <a:ext cx="4966970" cy="60210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36930"/>
              <a:ext cx="4140200" cy="6021070"/>
            </a:xfrm>
            <a:custGeom>
              <a:avLst/>
              <a:gdLst/>
              <a:ahLst/>
              <a:cxnLst/>
              <a:rect l="l" t="t" r="r" b="b"/>
              <a:pathLst>
                <a:path w="4140200" h="6021070">
                  <a:moveTo>
                    <a:pt x="414020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4140200" y="6021070"/>
                  </a:lnTo>
                  <a:lnTo>
                    <a:pt x="4140200" y="0"/>
                  </a:lnTo>
                  <a:close/>
                </a:path>
              </a:pathLst>
            </a:custGeom>
            <a:solidFill>
              <a:srgbClr val="FCE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739" y="240029"/>
            <a:ext cx="7270750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3389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DejaVu Sans"/>
                <a:cs typeface="DejaVu Sans"/>
              </a:rPr>
              <a:t>3. İDEAL DEVLET </a:t>
            </a:r>
            <a:r>
              <a:rPr sz="2000" b="1" dirty="0">
                <a:solidFill>
                  <a:srgbClr val="FFFFFF"/>
                </a:solidFill>
                <a:latin typeface="DejaVu Sans"/>
                <a:cs typeface="DejaVu Sans"/>
              </a:rPr>
              <a:t>DÜZENİ </a:t>
            </a:r>
            <a:r>
              <a:rPr sz="2000" b="1" spc="-5" dirty="0">
                <a:solidFill>
                  <a:srgbClr val="FFFFFF"/>
                </a:solidFill>
                <a:latin typeface="DejaVu Sans"/>
                <a:cs typeface="DejaVu Sans"/>
              </a:rPr>
              <a:t>OLABİLİR</a:t>
            </a:r>
            <a:r>
              <a:rPr sz="2000" b="1" spc="-30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DejaVu Sans"/>
                <a:cs typeface="DejaVu Sans"/>
              </a:rPr>
              <a:t>Mİ?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DejaVu Sans"/>
              <a:cs typeface="DejaVu Sans"/>
            </a:endParaRPr>
          </a:p>
          <a:p>
            <a:pPr marL="12700" marR="3719829">
              <a:lnSpc>
                <a:spcPct val="96900"/>
              </a:lnSpc>
              <a:spcBef>
                <a:spcPts val="5"/>
              </a:spcBef>
            </a:pPr>
            <a:r>
              <a:rPr sz="2000" spc="-5" dirty="0">
                <a:latin typeface="DejaVu Sans"/>
                <a:cs typeface="DejaVu Sans"/>
              </a:rPr>
              <a:t>İdeal bir düzenin olanaklı  olmadığını savunanlar  </a:t>
            </a:r>
            <a:r>
              <a:rPr sz="2000" b="1" spc="-15" dirty="0">
                <a:latin typeface="DejaVu Sans"/>
                <a:cs typeface="DejaVu Sans"/>
              </a:rPr>
              <a:t>sofistler </a:t>
            </a:r>
            <a:r>
              <a:rPr sz="2000" b="1" dirty="0">
                <a:latin typeface="DejaVu Sans"/>
                <a:cs typeface="DejaVu Sans"/>
              </a:rPr>
              <a:t>ve</a:t>
            </a:r>
            <a:r>
              <a:rPr sz="2000" b="1" spc="-5" dirty="0">
                <a:latin typeface="DejaVu Sans"/>
                <a:cs typeface="DejaVu Sans"/>
              </a:rPr>
              <a:t> nihilistlerdir</a:t>
            </a:r>
            <a:r>
              <a:rPr sz="2000" spc="-5" dirty="0">
                <a:latin typeface="DejaVu Sans"/>
                <a:cs typeface="DejaVu Sans"/>
              </a:rPr>
              <a:t>.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DejaVu Sans"/>
              <a:cs typeface="DejaVu Sans"/>
            </a:endParaRPr>
          </a:p>
          <a:p>
            <a:pPr marL="12700" marR="3700145">
              <a:lnSpc>
                <a:spcPct val="96900"/>
              </a:lnSpc>
            </a:pPr>
            <a:r>
              <a:rPr sz="2000" b="1" spc="-10" dirty="0">
                <a:latin typeface="DejaVu Sans"/>
                <a:cs typeface="DejaVu Sans"/>
              </a:rPr>
              <a:t>Sofistlere </a:t>
            </a:r>
            <a:r>
              <a:rPr sz="2000" spc="-15" dirty="0">
                <a:latin typeface="DejaVu Sans"/>
                <a:cs typeface="DejaVu Sans"/>
              </a:rPr>
              <a:t>göre </a:t>
            </a:r>
            <a:r>
              <a:rPr sz="2000" dirty="0">
                <a:latin typeface="DejaVu Sans"/>
                <a:cs typeface="DejaVu Sans"/>
              </a:rPr>
              <a:t>nesnel </a:t>
            </a:r>
            <a:r>
              <a:rPr sz="2000" spc="-5" dirty="0">
                <a:latin typeface="DejaVu Sans"/>
                <a:cs typeface="DejaVu Sans"/>
              </a:rPr>
              <a:t>bir  doğru olmadığı için ideal bir  </a:t>
            </a:r>
            <a:r>
              <a:rPr sz="2000" dirty="0">
                <a:latin typeface="DejaVu Sans"/>
                <a:cs typeface="DejaVu Sans"/>
              </a:rPr>
              <a:t>düzen de</a:t>
            </a:r>
            <a:r>
              <a:rPr sz="2000" spc="-20" dirty="0">
                <a:latin typeface="DejaVu Sans"/>
                <a:cs typeface="DejaVu Sans"/>
              </a:rPr>
              <a:t> </a:t>
            </a:r>
            <a:r>
              <a:rPr sz="2000" spc="-30" dirty="0">
                <a:latin typeface="DejaVu Sans"/>
                <a:cs typeface="DejaVu Sans"/>
              </a:rPr>
              <a:t>yoktur.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DejaVu Sans"/>
              <a:cs typeface="DejaVu Sans"/>
            </a:endParaRPr>
          </a:p>
          <a:p>
            <a:pPr marL="12700" marR="3575050">
              <a:lnSpc>
                <a:spcPct val="96900"/>
              </a:lnSpc>
            </a:pPr>
            <a:r>
              <a:rPr sz="2000" spc="-5" dirty="0">
                <a:latin typeface="DejaVu Sans"/>
                <a:cs typeface="DejaVu Sans"/>
              </a:rPr>
              <a:t>Siyasi görüşleri anarşizme  yakın olan </a:t>
            </a:r>
            <a:r>
              <a:rPr sz="2000" b="1" spc="-5" dirty="0">
                <a:latin typeface="DejaVu Sans"/>
                <a:cs typeface="DejaVu Sans"/>
              </a:rPr>
              <a:t>nihilizm</a:t>
            </a:r>
            <a:r>
              <a:rPr sz="2000" spc="-5" dirty="0">
                <a:latin typeface="DejaVu Sans"/>
                <a:cs typeface="DejaVu Sans"/>
              </a:rPr>
              <a:t>, insanı  sınırlandıran </a:t>
            </a:r>
            <a:r>
              <a:rPr sz="2000" dirty="0">
                <a:latin typeface="DejaVu Sans"/>
                <a:cs typeface="DejaVu Sans"/>
              </a:rPr>
              <a:t>ve </a:t>
            </a:r>
            <a:r>
              <a:rPr sz="2000" spc="-5" dirty="0">
                <a:latin typeface="DejaVu Sans"/>
                <a:cs typeface="DejaVu Sans"/>
              </a:rPr>
              <a:t>itaat etmeye  zorlayan bir devlete </a:t>
            </a:r>
            <a:r>
              <a:rPr sz="2000" spc="-10" dirty="0">
                <a:latin typeface="DejaVu Sans"/>
                <a:cs typeface="DejaVu Sans"/>
              </a:rPr>
              <a:t>karşı  </a:t>
            </a:r>
            <a:r>
              <a:rPr sz="2000" spc="-25" dirty="0">
                <a:latin typeface="DejaVu Sans"/>
                <a:cs typeface="DejaVu Sans"/>
              </a:rPr>
              <a:t>çıkmıştır.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831849"/>
            <a:ext cx="4145279" cy="6026150"/>
          </a:xfrm>
          <a:custGeom>
            <a:avLst/>
            <a:gdLst/>
            <a:ahLst/>
            <a:cxnLst/>
            <a:rect l="l" t="t" r="r" b="b"/>
            <a:pathLst>
              <a:path w="4145279" h="6026150">
                <a:moveTo>
                  <a:pt x="4145280" y="0"/>
                </a:moveTo>
                <a:lnTo>
                  <a:pt x="4142740" y="2540"/>
                </a:lnTo>
                <a:lnTo>
                  <a:pt x="4142740" y="0"/>
                </a:lnTo>
                <a:lnTo>
                  <a:pt x="4140200" y="0"/>
                </a:lnTo>
                <a:lnTo>
                  <a:pt x="4140200" y="5080"/>
                </a:lnTo>
                <a:lnTo>
                  <a:pt x="4137025" y="7620"/>
                </a:lnTo>
                <a:lnTo>
                  <a:pt x="4137025" y="5080"/>
                </a:lnTo>
                <a:lnTo>
                  <a:pt x="4140200" y="5080"/>
                </a:lnTo>
                <a:lnTo>
                  <a:pt x="4140200" y="0"/>
                </a:lnTo>
                <a:lnTo>
                  <a:pt x="4133850" y="0"/>
                </a:lnTo>
                <a:lnTo>
                  <a:pt x="4133850" y="10160"/>
                </a:lnTo>
                <a:lnTo>
                  <a:pt x="4133850" y="6008370"/>
                </a:lnTo>
                <a:lnTo>
                  <a:pt x="5080" y="6008370"/>
                </a:lnTo>
                <a:lnTo>
                  <a:pt x="5080" y="10160"/>
                </a:lnTo>
                <a:lnTo>
                  <a:pt x="4133850" y="10160"/>
                </a:lnTo>
                <a:lnTo>
                  <a:pt x="4133850" y="0"/>
                </a:lnTo>
                <a:lnTo>
                  <a:pt x="0" y="0"/>
                </a:lnTo>
                <a:lnTo>
                  <a:pt x="0" y="5080"/>
                </a:lnTo>
                <a:lnTo>
                  <a:pt x="2527" y="5080"/>
                </a:lnTo>
                <a:lnTo>
                  <a:pt x="2527" y="7607"/>
                </a:lnTo>
                <a:lnTo>
                  <a:pt x="0" y="5080"/>
                </a:lnTo>
                <a:lnTo>
                  <a:pt x="0" y="6026150"/>
                </a:lnTo>
                <a:lnTo>
                  <a:pt x="4140200" y="6026150"/>
                </a:lnTo>
                <a:lnTo>
                  <a:pt x="4145280" y="6026150"/>
                </a:lnTo>
                <a:lnTo>
                  <a:pt x="41452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2290"/>
          </a:xfrm>
          <a:custGeom>
            <a:avLst/>
            <a:gdLst/>
            <a:ahLst/>
            <a:cxnLst/>
            <a:rect l="l" t="t" r="r" b="b"/>
            <a:pathLst>
              <a:path w="9144000" h="542290">
                <a:moveTo>
                  <a:pt x="9144000" y="0"/>
                </a:moveTo>
                <a:lnTo>
                  <a:pt x="0" y="0"/>
                </a:lnTo>
                <a:lnTo>
                  <a:pt x="0" y="525780"/>
                </a:lnTo>
                <a:lnTo>
                  <a:pt x="0" y="542290"/>
                </a:lnTo>
                <a:lnTo>
                  <a:pt x="9144000" y="542290"/>
                </a:lnTo>
                <a:lnTo>
                  <a:pt x="9144000" y="525780"/>
                </a:lnTo>
                <a:lnTo>
                  <a:pt x="9144000" y="0"/>
                </a:lnTo>
                <a:close/>
              </a:path>
            </a:pathLst>
          </a:custGeom>
          <a:solidFill>
            <a:srgbClr val="4D84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2050" y="16509"/>
            <a:ext cx="6815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DejaVu Sans"/>
                <a:cs typeface="DejaVu Sans"/>
              </a:rPr>
              <a:t>3. </a:t>
            </a:r>
            <a:r>
              <a:rPr sz="1800" spc="-5" dirty="0">
                <a:solidFill>
                  <a:srgbClr val="FFFFFF"/>
                </a:solidFill>
                <a:latin typeface="DejaVu Sans"/>
                <a:cs typeface="DejaVu Sans"/>
              </a:rPr>
              <a:t>İDEAL DEVLET DÜZENİ OLABİLİR Mİ?</a:t>
            </a:r>
            <a:r>
              <a:rPr sz="1800" spc="25" dirty="0">
                <a:solidFill>
                  <a:srgbClr val="FFFFFF"/>
                </a:solidFill>
                <a:latin typeface="DejaVu Sans"/>
                <a:cs typeface="DejaVu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DejaVu Sans"/>
                <a:cs typeface="DejaVu Sans"/>
              </a:rPr>
              <a:t>(ÜTOPYALAR)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42290"/>
            <a:ext cx="4715510" cy="6315710"/>
          </a:xfrm>
          <a:custGeom>
            <a:avLst/>
            <a:gdLst/>
            <a:ahLst/>
            <a:cxnLst/>
            <a:rect l="l" t="t" r="r" b="b"/>
            <a:pathLst>
              <a:path w="4715510" h="6315709">
                <a:moveTo>
                  <a:pt x="4715510" y="0"/>
                </a:moveTo>
                <a:lnTo>
                  <a:pt x="0" y="0"/>
                </a:lnTo>
                <a:lnTo>
                  <a:pt x="0" y="6315710"/>
                </a:lnTo>
                <a:lnTo>
                  <a:pt x="4715510" y="6315710"/>
                </a:lnTo>
                <a:lnTo>
                  <a:pt x="4715510" y="0"/>
                </a:lnTo>
                <a:close/>
              </a:path>
            </a:pathLst>
          </a:custGeom>
          <a:solidFill>
            <a:srgbClr val="F2E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563879"/>
            <a:ext cx="4472305" cy="42062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dirty="0">
                <a:latin typeface="DejaVu Sans"/>
                <a:cs typeface="DejaVu Sans"/>
              </a:rPr>
              <a:t>Çoğu insan gibi filozoflar da yaşadıkları</a:t>
            </a:r>
            <a:r>
              <a:rPr sz="1400" spc="-7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dünyadan  memnun olmayınca ideal </a:t>
            </a:r>
            <a:r>
              <a:rPr sz="1400" spc="-5" dirty="0">
                <a:latin typeface="DejaVu Sans"/>
                <a:cs typeface="DejaVu Sans"/>
              </a:rPr>
              <a:t>(mükemmel) düzen,  </a:t>
            </a:r>
            <a:r>
              <a:rPr sz="1400" dirty="0">
                <a:latin typeface="DejaVu Sans"/>
                <a:cs typeface="DejaVu Sans"/>
              </a:rPr>
              <a:t>devletler hayal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etmişlerdir.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274320">
              <a:lnSpc>
                <a:spcPct val="97900"/>
              </a:lnSpc>
            </a:pPr>
            <a:r>
              <a:rPr sz="1400" b="1" spc="-5" dirty="0">
                <a:latin typeface="DejaVu Sans"/>
                <a:cs typeface="DejaVu Sans"/>
              </a:rPr>
              <a:t>“Ütopya” </a:t>
            </a:r>
            <a:r>
              <a:rPr sz="1400" dirty="0">
                <a:latin typeface="DejaVu Sans"/>
                <a:cs typeface="DejaVu Sans"/>
              </a:rPr>
              <a:t>adı verilen ve aslında bir </a:t>
            </a:r>
            <a:r>
              <a:rPr sz="1400" spc="-10" dirty="0">
                <a:latin typeface="DejaVu Sans"/>
                <a:cs typeface="DejaVu Sans"/>
              </a:rPr>
              <a:t>yerde  </a:t>
            </a:r>
            <a:r>
              <a:rPr sz="1400" dirty="0">
                <a:latin typeface="DejaVu Sans"/>
                <a:cs typeface="DejaVu Sans"/>
              </a:rPr>
              <a:t>olmayan anlamına gelen bu </a:t>
            </a:r>
            <a:r>
              <a:rPr sz="1400" spc="-10" dirty="0">
                <a:latin typeface="DejaVu Sans"/>
                <a:cs typeface="DejaVu Sans"/>
              </a:rPr>
              <a:t>kelime, </a:t>
            </a:r>
            <a:r>
              <a:rPr sz="1400" dirty="0">
                <a:latin typeface="DejaVu Sans"/>
                <a:cs typeface="DejaVu Sans"/>
              </a:rPr>
              <a:t>filozofların  zihinsel </a:t>
            </a:r>
            <a:r>
              <a:rPr sz="1400" spc="-10" dirty="0">
                <a:latin typeface="DejaVu Sans"/>
                <a:cs typeface="DejaVu Sans"/>
              </a:rPr>
              <a:t>kurgularına </a:t>
            </a:r>
            <a:r>
              <a:rPr sz="1400" dirty="0">
                <a:latin typeface="DejaVu Sans"/>
                <a:cs typeface="DejaVu Sans"/>
              </a:rPr>
              <a:t>verilen</a:t>
            </a:r>
            <a:r>
              <a:rPr sz="1400" spc="-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isimdir.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180340">
              <a:lnSpc>
                <a:spcPct val="97900"/>
              </a:lnSpc>
            </a:pPr>
            <a:r>
              <a:rPr sz="1400" dirty="0">
                <a:latin typeface="DejaVu Sans"/>
                <a:cs typeface="DejaVu Sans"/>
              </a:rPr>
              <a:t>Ütopyalar, </a:t>
            </a:r>
            <a:r>
              <a:rPr sz="1400" spc="-5" dirty="0">
                <a:latin typeface="DejaVu Sans"/>
                <a:cs typeface="DejaVu Sans"/>
              </a:rPr>
              <a:t>çoğu zaman </a:t>
            </a:r>
            <a:r>
              <a:rPr sz="1400" dirty="0">
                <a:latin typeface="DejaVu Sans"/>
                <a:cs typeface="DejaVu Sans"/>
              </a:rPr>
              <a:t>dönemin </a:t>
            </a:r>
            <a:r>
              <a:rPr sz="1400" spc="-5" dirty="0">
                <a:latin typeface="DejaVu Sans"/>
                <a:cs typeface="DejaVu Sans"/>
              </a:rPr>
              <a:t>koşullarını, </a:t>
            </a:r>
            <a:r>
              <a:rPr sz="1400" dirty="0">
                <a:latin typeface="DejaVu Sans"/>
                <a:cs typeface="DejaVu Sans"/>
              </a:rPr>
              <a:t>var  olan </a:t>
            </a:r>
            <a:r>
              <a:rPr sz="1400" spc="-5" dirty="0">
                <a:latin typeface="DejaVu Sans"/>
                <a:cs typeface="DejaVu Sans"/>
              </a:rPr>
              <a:t>haksızca tutumlara </a:t>
            </a:r>
            <a:r>
              <a:rPr sz="1400" spc="-10" dirty="0">
                <a:latin typeface="DejaVu Sans"/>
                <a:cs typeface="DejaVu Sans"/>
              </a:rPr>
              <a:t>karşı </a:t>
            </a:r>
            <a:r>
              <a:rPr sz="1400" spc="-15" dirty="0">
                <a:latin typeface="DejaVu Sans"/>
                <a:cs typeface="DejaVu Sans"/>
              </a:rPr>
              <a:t>öfke </a:t>
            </a:r>
            <a:r>
              <a:rPr sz="1400" spc="-5" dirty="0">
                <a:latin typeface="DejaVu Sans"/>
                <a:cs typeface="DejaVu Sans"/>
              </a:rPr>
              <a:t>ve </a:t>
            </a:r>
            <a:r>
              <a:rPr sz="1400" dirty="0">
                <a:latin typeface="DejaVu Sans"/>
                <a:cs typeface="DejaVu Sans"/>
              </a:rPr>
              <a:t>çıkış yolu  arayışını da</a:t>
            </a:r>
            <a:r>
              <a:rPr sz="1400" spc="-10" dirty="0">
                <a:latin typeface="DejaVu Sans"/>
                <a:cs typeface="DejaVu Sans"/>
              </a:rPr>
              <a:t> yansıtmıştır.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156845">
              <a:lnSpc>
                <a:spcPct val="97900"/>
              </a:lnSpc>
            </a:pPr>
            <a:r>
              <a:rPr sz="1400" dirty="0">
                <a:latin typeface="DejaVu Sans"/>
                <a:cs typeface="DejaVu Sans"/>
              </a:rPr>
              <a:t>Platon’un “</a:t>
            </a:r>
            <a:r>
              <a:rPr sz="1400" b="1" dirty="0">
                <a:latin typeface="DejaVu Sans"/>
                <a:cs typeface="DejaVu Sans"/>
              </a:rPr>
              <a:t>Devlet</a:t>
            </a:r>
            <a:r>
              <a:rPr sz="1400" dirty="0">
                <a:latin typeface="DejaVu Sans"/>
                <a:cs typeface="DejaVu Sans"/>
              </a:rPr>
              <a:t>”i, </a:t>
            </a:r>
            <a:r>
              <a:rPr sz="1400" spc="-5" dirty="0">
                <a:latin typeface="DejaVu Sans"/>
                <a:cs typeface="DejaVu Sans"/>
              </a:rPr>
              <a:t>Atina’nın </a:t>
            </a:r>
            <a:r>
              <a:rPr sz="1400" dirty="0">
                <a:latin typeface="DejaVu Sans"/>
                <a:cs typeface="DejaVu Sans"/>
              </a:rPr>
              <a:t>Spartalılar  tarafından işgal edildiği ve </a:t>
            </a:r>
            <a:r>
              <a:rPr sz="1400" spc="-10" dirty="0">
                <a:latin typeface="DejaVu Sans"/>
                <a:cs typeface="DejaVu Sans"/>
              </a:rPr>
              <a:t>Atina </a:t>
            </a:r>
            <a:r>
              <a:rPr sz="1400" dirty="0">
                <a:latin typeface="DejaVu Sans"/>
                <a:cs typeface="DejaVu Sans"/>
              </a:rPr>
              <a:t>demokrasisinin  içten içe yozlaştığı bir döneme</a:t>
            </a:r>
            <a:r>
              <a:rPr sz="1400" spc="-4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rastlar.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330200">
              <a:lnSpc>
                <a:spcPct val="97800"/>
              </a:lnSpc>
              <a:spcBef>
                <a:spcPts val="5"/>
              </a:spcBef>
            </a:pPr>
            <a:r>
              <a:rPr sz="1400" dirty="0">
                <a:latin typeface="DejaVu Sans"/>
                <a:cs typeface="DejaVu Sans"/>
              </a:rPr>
              <a:t>Aziz </a:t>
            </a:r>
            <a:r>
              <a:rPr sz="1400" spc="-5" dirty="0">
                <a:latin typeface="DejaVu Sans"/>
                <a:cs typeface="DejaVu Sans"/>
              </a:rPr>
              <a:t>Augustinos’un </a:t>
            </a:r>
            <a:r>
              <a:rPr sz="1400" spc="-30" dirty="0">
                <a:latin typeface="DejaVu Sans"/>
                <a:cs typeface="DejaVu Sans"/>
              </a:rPr>
              <a:t>“</a:t>
            </a:r>
            <a:r>
              <a:rPr sz="1400" b="1" spc="-30" dirty="0">
                <a:latin typeface="DejaVu Sans"/>
                <a:cs typeface="DejaVu Sans"/>
              </a:rPr>
              <a:t>Tanrı </a:t>
            </a:r>
            <a:r>
              <a:rPr sz="1400" b="1" spc="-5" dirty="0">
                <a:latin typeface="DejaVu Sans"/>
                <a:cs typeface="DejaVu Sans"/>
              </a:rPr>
              <a:t>Devleti” </a:t>
            </a:r>
            <a:r>
              <a:rPr sz="1400" spc="-10" dirty="0">
                <a:latin typeface="DejaVu Sans"/>
                <a:cs typeface="DejaVu Sans"/>
              </a:rPr>
              <a:t>Roma’nın  çöküşü </a:t>
            </a:r>
            <a:r>
              <a:rPr sz="1400" dirty="0">
                <a:latin typeface="DejaVu Sans"/>
                <a:cs typeface="DejaVu Sans"/>
              </a:rPr>
              <a:t>ve dış saldırı altında </a:t>
            </a:r>
            <a:r>
              <a:rPr sz="1400" spc="-5" dirty="0">
                <a:latin typeface="DejaVu Sans"/>
                <a:cs typeface="DejaVu Sans"/>
              </a:rPr>
              <a:t>kalan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direncini  kaybeden </a:t>
            </a:r>
            <a:r>
              <a:rPr sz="1400" dirty="0">
                <a:latin typeface="DejaVu Sans"/>
                <a:cs typeface="DejaVu Sans"/>
              </a:rPr>
              <a:t>insanların ümitsizliğine verilen bir  </a:t>
            </a:r>
            <a:r>
              <a:rPr sz="1400" spc="-15" dirty="0">
                <a:latin typeface="DejaVu Sans"/>
                <a:cs typeface="DejaVu Sans"/>
              </a:rPr>
              <a:t>yanıttır.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15509" y="542290"/>
            <a:ext cx="4428490" cy="6315710"/>
          </a:xfrm>
          <a:custGeom>
            <a:avLst/>
            <a:gdLst/>
            <a:ahLst/>
            <a:cxnLst/>
            <a:rect l="l" t="t" r="r" b="b"/>
            <a:pathLst>
              <a:path w="4428490" h="6315709">
                <a:moveTo>
                  <a:pt x="4428490" y="0"/>
                </a:moveTo>
                <a:lnTo>
                  <a:pt x="0" y="0"/>
                </a:lnTo>
                <a:lnTo>
                  <a:pt x="0" y="6315710"/>
                </a:lnTo>
                <a:lnTo>
                  <a:pt x="4428490" y="6315710"/>
                </a:lnTo>
                <a:lnTo>
                  <a:pt x="4428490" y="0"/>
                </a:lnTo>
                <a:close/>
              </a:path>
            </a:pathLst>
          </a:custGeom>
          <a:solidFill>
            <a:srgbClr val="CFD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94250" y="563879"/>
            <a:ext cx="4135120" cy="211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</a:pPr>
            <a:r>
              <a:rPr sz="1400" dirty="0">
                <a:latin typeface="DejaVu Sans"/>
                <a:cs typeface="DejaVu Sans"/>
              </a:rPr>
              <a:t>Platon’un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Devlet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45"/>
              </a:lnSpc>
            </a:pPr>
            <a:r>
              <a:rPr sz="1400" dirty="0">
                <a:latin typeface="DejaVu Sans"/>
                <a:cs typeface="DejaVu Sans"/>
              </a:rPr>
              <a:t>Aristoteles’in</a:t>
            </a:r>
            <a:r>
              <a:rPr sz="1400" spc="10" dirty="0"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Politika</a:t>
            </a:r>
            <a:endParaRPr sz="1400">
              <a:latin typeface="DejaVu Sans"/>
              <a:cs typeface="DejaVu Sans"/>
            </a:endParaRPr>
          </a:p>
          <a:p>
            <a:pPr marL="12700" marR="1104265">
              <a:lnSpc>
                <a:spcPct val="97900"/>
              </a:lnSpc>
              <a:spcBef>
                <a:spcPts val="15"/>
              </a:spcBef>
            </a:pPr>
            <a:r>
              <a:rPr sz="1400" dirty="0">
                <a:latin typeface="DejaVu Sans"/>
                <a:cs typeface="DejaVu Sans"/>
              </a:rPr>
              <a:t>Aziz </a:t>
            </a:r>
            <a:r>
              <a:rPr sz="1400" spc="-5" dirty="0">
                <a:latin typeface="DejaVu Sans"/>
                <a:cs typeface="DejaVu Sans"/>
              </a:rPr>
              <a:t>Augustinos’ün </a:t>
            </a:r>
            <a:r>
              <a:rPr sz="1400" b="1" spc="-40" dirty="0">
                <a:solidFill>
                  <a:srgbClr val="BF0000"/>
                </a:solidFill>
                <a:latin typeface="DejaVu Sans"/>
                <a:cs typeface="DejaVu Sans"/>
              </a:rPr>
              <a:t>Tanrı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Devleti  </a:t>
            </a:r>
            <a:r>
              <a:rPr sz="1400" spc="-15" dirty="0">
                <a:latin typeface="DejaVu Sans"/>
                <a:cs typeface="DejaVu Sans"/>
              </a:rPr>
              <a:t>Farabi’nin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Erdemliler </a:t>
            </a:r>
            <a:r>
              <a:rPr sz="1400" b="1" spc="-10" dirty="0">
                <a:solidFill>
                  <a:srgbClr val="BF0000"/>
                </a:solidFill>
                <a:latin typeface="DejaVu Sans"/>
                <a:cs typeface="DejaVu Sans"/>
              </a:rPr>
              <a:t>Kenti  </a:t>
            </a:r>
            <a:r>
              <a:rPr sz="1400" dirty="0">
                <a:latin typeface="DejaVu Sans"/>
                <a:cs typeface="DejaVu Sans"/>
              </a:rPr>
              <a:t>Thomas </a:t>
            </a:r>
            <a:r>
              <a:rPr sz="1400" spc="-10" dirty="0">
                <a:latin typeface="DejaVu Sans"/>
                <a:cs typeface="DejaVu Sans"/>
              </a:rPr>
              <a:t>More’un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b="1" dirty="0">
                <a:solidFill>
                  <a:srgbClr val="BF0000"/>
                </a:solidFill>
                <a:latin typeface="DejaVu Sans"/>
                <a:cs typeface="DejaVu Sans"/>
              </a:rPr>
              <a:t>Ütopya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25"/>
              </a:lnSpc>
            </a:pPr>
            <a:r>
              <a:rPr sz="1400" spc="-35" dirty="0">
                <a:latin typeface="DejaVu Sans"/>
                <a:cs typeface="DejaVu Sans"/>
              </a:rPr>
              <a:t>Tommaso </a:t>
            </a:r>
            <a:r>
              <a:rPr sz="1400" dirty="0">
                <a:latin typeface="DejaVu Sans"/>
                <a:cs typeface="DejaVu Sans"/>
              </a:rPr>
              <a:t>Campenella’nın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Güneş</a:t>
            </a:r>
            <a:r>
              <a:rPr sz="1400" b="1" spc="5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400" b="1" spc="-10" dirty="0">
                <a:solidFill>
                  <a:srgbClr val="BF0000"/>
                </a:solidFill>
                <a:latin typeface="DejaVu Sans"/>
                <a:cs typeface="DejaVu Sans"/>
              </a:rPr>
              <a:t>Ülkes</a:t>
            </a:r>
            <a:r>
              <a:rPr sz="1400" spc="-10" dirty="0">
                <a:solidFill>
                  <a:srgbClr val="BF0000"/>
                </a:solidFill>
                <a:latin typeface="DejaVu Sans"/>
                <a:cs typeface="DejaVu Sans"/>
              </a:rPr>
              <a:t>i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45"/>
              </a:lnSpc>
            </a:pPr>
            <a:r>
              <a:rPr sz="1400" spc="-114" dirty="0">
                <a:latin typeface="DejaVu Sans"/>
                <a:cs typeface="DejaVu Sans"/>
              </a:rPr>
              <a:t>F. </a:t>
            </a:r>
            <a:r>
              <a:rPr sz="1400" spc="-5" dirty="0">
                <a:latin typeface="DejaVu Sans"/>
                <a:cs typeface="DejaVu Sans"/>
              </a:rPr>
              <a:t>Bacon’ın </a:t>
            </a:r>
            <a:r>
              <a:rPr sz="1400" b="1" spc="-35" dirty="0">
                <a:solidFill>
                  <a:srgbClr val="BF0000"/>
                </a:solidFill>
                <a:latin typeface="DejaVu Sans"/>
                <a:cs typeface="DejaVu Sans"/>
              </a:rPr>
              <a:t>Yeni</a:t>
            </a:r>
            <a:r>
              <a:rPr sz="1400" b="1" spc="114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Atlantis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97900"/>
              </a:lnSpc>
              <a:spcBef>
                <a:spcPts val="15"/>
              </a:spcBef>
            </a:pPr>
            <a:r>
              <a:rPr sz="1400" dirty="0">
                <a:latin typeface="DejaVu Sans"/>
                <a:cs typeface="DejaVu Sans"/>
              </a:rPr>
              <a:t>adlı </a:t>
            </a:r>
            <a:r>
              <a:rPr sz="1400" spc="-5" dirty="0">
                <a:latin typeface="DejaVu Sans"/>
                <a:cs typeface="DejaVu Sans"/>
              </a:rPr>
              <a:t>eserleri bunlardan sadece </a:t>
            </a:r>
            <a:r>
              <a:rPr sz="1400" dirty="0">
                <a:latin typeface="DejaVu Sans"/>
                <a:cs typeface="DejaVu Sans"/>
              </a:rPr>
              <a:t>bazılarıdır  </a:t>
            </a:r>
            <a:r>
              <a:rPr sz="1400" b="1" spc="-5" dirty="0">
                <a:latin typeface="DejaVu Sans"/>
                <a:cs typeface="DejaVu Sans"/>
              </a:rPr>
              <a:t>Thomas Moore’un </a:t>
            </a:r>
            <a:r>
              <a:rPr sz="1400" b="1" dirty="0">
                <a:latin typeface="DejaVu Sans"/>
                <a:cs typeface="DejaVu Sans"/>
              </a:rPr>
              <a:t>ütopyası adada </a:t>
            </a:r>
            <a:r>
              <a:rPr sz="1400" b="1" spc="-5" dirty="0">
                <a:latin typeface="DejaVu Sans"/>
                <a:cs typeface="DejaVu Sans"/>
              </a:rPr>
              <a:t>kurulu  </a:t>
            </a:r>
            <a:r>
              <a:rPr sz="1400" b="1" dirty="0">
                <a:latin typeface="DejaVu Sans"/>
                <a:cs typeface="DejaVu Sans"/>
              </a:rPr>
              <a:t>bir </a:t>
            </a:r>
            <a:r>
              <a:rPr sz="1400" b="1" spc="-5" dirty="0">
                <a:latin typeface="DejaVu Sans"/>
                <a:cs typeface="DejaVu Sans"/>
              </a:rPr>
              <a:t>devlettir:</a:t>
            </a:r>
            <a:endParaRPr sz="1400">
              <a:latin typeface="DejaVu Sans"/>
              <a:cs typeface="DejaVu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9137650" y="0"/>
                  </a:lnTo>
                  <a:lnTo>
                    <a:pt x="9137650" y="5080"/>
                  </a:lnTo>
                  <a:lnTo>
                    <a:pt x="9137650" y="525780"/>
                  </a:lnTo>
                  <a:lnTo>
                    <a:pt x="9137650" y="560070"/>
                  </a:lnTo>
                  <a:lnTo>
                    <a:pt x="9137650" y="6851650"/>
                  </a:lnTo>
                  <a:lnTo>
                    <a:pt x="4721860" y="6851650"/>
                  </a:lnTo>
                  <a:lnTo>
                    <a:pt x="4721860" y="560070"/>
                  </a:lnTo>
                  <a:lnTo>
                    <a:pt x="9137650" y="560070"/>
                  </a:lnTo>
                  <a:lnTo>
                    <a:pt x="9137650" y="525780"/>
                  </a:lnTo>
                  <a:lnTo>
                    <a:pt x="4718685" y="525780"/>
                  </a:lnTo>
                  <a:lnTo>
                    <a:pt x="4715510" y="525780"/>
                  </a:lnTo>
                  <a:lnTo>
                    <a:pt x="4715510" y="542290"/>
                  </a:lnTo>
                  <a:lnTo>
                    <a:pt x="4712970" y="551180"/>
                  </a:lnTo>
                  <a:lnTo>
                    <a:pt x="4712970" y="542290"/>
                  </a:lnTo>
                  <a:lnTo>
                    <a:pt x="4715510" y="542290"/>
                  </a:lnTo>
                  <a:lnTo>
                    <a:pt x="4715510" y="525780"/>
                  </a:lnTo>
                  <a:lnTo>
                    <a:pt x="4710430" y="525780"/>
                  </a:lnTo>
                  <a:lnTo>
                    <a:pt x="4710430" y="560070"/>
                  </a:lnTo>
                  <a:lnTo>
                    <a:pt x="4710430" y="6851650"/>
                  </a:lnTo>
                  <a:lnTo>
                    <a:pt x="5080" y="6851650"/>
                  </a:lnTo>
                  <a:lnTo>
                    <a:pt x="5080" y="560070"/>
                  </a:lnTo>
                  <a:lnTo>
                    <a:pt x="4710430" y="560070"/>
                  </a:lnTo>
                  <a:lnTo>
                    <a:pt x="4710430" y="525780"/>
                  </a:lnTo>
                  <a:lnTo>
                    <a:pt x="5080" y="525780"/>
                  </a:lnTo>
                  <a:lnTo>
                    <a:pt x="5080" y="5080"/>
                  </a:lnTo>
                  <a:lnTo>
                    <a:pt x="9137650" y="5080"/>
                  </a:lnTo>
                  <a:lnTo>
                    <a:pt x="9137650" y="0"/>
                  </a:lnTo>
                  <a:lnTo>
                    <a:pt x="0" y="0"/>
                  </a:lnTo>
                  <a:lnTo>
                    <a:pt x="0" y="542290"/>
                  </a:lnTo>
                  <a:lnTo>
                    <a:pt x="2540" y="534035"/>
                  </a:lnTo>
                  <a:lnTo>
                    <a:pt x="2540" y="542290"/>
                  </a:lnTo>
                  <a:lnTo>
                    <a:pt x="2527" y="551141"/>
                  </a:lnTo>
                  <a:lnTo>
                    <a:pt x="0" y="542290"/>
                  </a:lnTo>
                  <a:lnTo>
                    <a:pt x="0" y="6858000"/>
                  </a:lnTo>
                  <a:lnTo>
                    <a:pt x="4715510" y="6858000"/>
                  </a:lnTo>
                  <a:lnTo>
                    <a:pt x="4721860" y="6858000"/>
                  </a:lnTo>
                  <a:lnTo>
                    <a:pt x="9144000" y="6858000"/>
                  </a:lnTo>
                  <a:lnTo>
                    <a:pt x="9144000" y="54229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60290" y="3644900"/>
              <a:ext cx="4103369" cy="32118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80" y="22859"/>
            <a:ext cx="4569460" cy="6835140"/>
          </a:xfrm>
          <a:custGeom>
            <a:avLst/>
            <a:gdLst/>
            <a:ahLst/>
            <a:cxnLst/>
            <a:rect l="l" t="t" r="r" b="b"/>
            <a:pathLst>
              <a:path w="4569460" h="6835140">
                <a:moveTo>
                  <a:pt x="4569460" y="0"/>
                </a:moveTo>
                <a:lnTo>
                  <a:pt x="0" y="0"/>
                </a:lnTo>
                <a:lnTo>
                  <a:pt x="0" y="6835140"/>
                </a:lnTo>
                <a:lnTo>
                  <a:pt x="4569460" y="6835140"/>
                </a:lnTo>
                <a:lnTo>
                  <a:pt x="4569460" y="0"/>
                </a:lnTo>
                <a:close/>
              </a:path>
            </a:pathLst>
          </a:custGeom>
          <a:solidFill>
            <a:srgbClr val="F8B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819" y="38100"/>
            <a:ext cx="4223385" cy="24142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91820" indent="774700" algn="just">
              <a:lnSpc>
                <a:spcPct val="96600"/>
              </a:lnSpc>
              <a:spcBef>
                <a:spcPts val="170"/>
              </a:spcBef>
            </a:pPr>
            <a:r>
              <a:rPr sz="1800" b="1" spc="-5" dirty="0">
                <a:latin typeface="DejaVu Sans"/>
                <a:cs typeface="DejaVu Sans"/>
              </a:rPr>
              <a:t>Ütopyaların </a:t>
            </a:r>
            <a:r>
              <a:rPr sz="1800" b="1" spc="-10" dirty="0">
                <a:latin typeface="DejaVu Sans"/>
                <a:cs typeface="DejaVu Sans"/>
              </a:rPr>
              <a:t>özellikleri  </a:t>
            </a:r>
            <a:r>
              <a:rPr sz="1600" spc="-5" dirty="0">
                <a:latin typeface="DejaVu Sans"/>
                <a:cs typeface="DejaVu Sans"/>
              </a:rPr>
              <a:t>1.Ütopyalar, ideal </a:t>
            </a:r>
            <a:r>
              <a:rPr sz="1600" spc="-10" dirty="0">
                <a:latin typeface="DejaVu Sans"/>
                <a:cs typeface="DejaVu Sans"/>
              </a:rPr>
              <a:t>toplum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devlet  </a:t>
            </a:r>
            <a:r>
              <a:rPr sz="1600" spc="-15" dirty="0">
                <a:latin typeface="DejaVu Sans"/>
                <a:cs typeface="DejaVu Sans"/>
              </a:rPr>
              <a:t>tasarımlarıdır.</a:t>
            </a:r>
            <a:endParaRPr sz="1600">
              <a:latin typeface="DejaVu Sans"/>
              <a:cs typeface="DejaVu Sans"/>
            </a:endParaRPr>
          </a:p>
          <a:p>
            <a:pPr marL="12700" marR="681990">
              <a:lnSpc>
                <a:spcPts val="1850"/>
              </a:lnSpc>
              <a:spcBef>
                <a:spcPts val="50"/>
              </a:spcBef>
              <a:buSzPct val="93750"/>
              <a:buAutoNum type="arabicPeriod" startAt="2"/>
              <a:tabLst>
                <a:tab pos="207645" algn="l"/>
              </a:tabLst>
            </a:pPr>
            <a:r>
              <a:rPr sz="1600" spc="-5" dirty="0">
                <a:latin typeface="DejaVu Sans"/>
                <a:cs typeface="DejaVu Sans"/>
              </a:rPr>
              <a:t>Ulaşılması </a:t>
            </a:r>
            <a:r>
              <a:rPr sz="1600" dirty="0">
                <a:latin typeface="DejaVu Sans"/>
                <a:cs typeface="DejaVu Sans"/>
              </a:rPr>
              <a:t>arzu </a:t>
            </a:r>
            <a:r>
              <a:rPr sz="1600" spc="-10" dirty="0">
                <a:latin typeface="DejaVu Sans"/>
                <a:cs typeface="DejaVu Sans"/>
              </a:rPr>
              <a:t>edilen </a:t>
            </a:r>
            <a:r>
              <a:rPr sz="1600" spc="-5" dirty="0">
                <a:latin typeface="DejaVu Sans"/>
                <a:cs typeface="DejaVu Sans"/>
              </a:rPr>
              <a:t>bir</a:t>
            </a:r>
            <a:r>
              <a:rPr sz="1600" spc="-8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toplum  modelini </a:t>
            </a:r>
            <a:r>
              <a:rPr sz="1600" spc="-25" dirty="0">
                <a:latin typeface="DejaVu Sans"/>
                <a:cs typeface="DejaVu Sans"/>
              </a:rPr>
              <a:t>konu</a:t>
            </a:r>
            <a:r>
              <a:rPr sz="1600" spc="-15" dirty="0">
                <a:latin typeface="DejaVu Sans"/>
                <a:cs typeface="DejaVu Sans"/>
              </a:rPr>
              <a:t> </a:t>
            </a:r>
            <a:r>
              <a:rPr sz="1600" spc="-20" dirty="0">
                <a:latin typeface="DejaVu Sans"/>
                <a:cs typeface="DejaVu Sans"/>
              </a:rPr>
              <a:t>edinirler.</a:t>
            </a:r>
            <a:endParaRPr sz="1600">
              <a:latin typeface="DejaVu Sans"/>
              <a:cs typeface="DejaVu Sans"/>
            </a:endParaRPr>
          </a:p>
          <a:p>
            <a:pPr marL="207010" indent="-194945">
              <a:lnSpc>
                <a:spcPts val="1755"/>
              </a:lnSpc>
              <a:buSzPct val="93750"/>
              <a:buAutoNum type="arabicPeriod" startAt="2"/>
              <a:tabLst>
                <a:tab pos="207645" algn="l"/>
              </a:tabLst>
            </a:pPr>
            <a:r>
              <a:rPr sz="1600" spc="-5" dirty="0">
                <a:latin typeface="DejaVu Sans"/>
                <a:cs typeface="DejaVu Sans"/>
              </a:rPr>
              <a:t>Ütopyalar var olan toplumsal</a:t>
            </a:r>
            <a:r>
              <a:rPr sz="1600" spc="-90" dirty="0">
                <a:latin typeface="DejaVu Sans"/>
                <a:cs typeface="DejaVu Sans"/>
              </a:rPr>
              <a:t> </a:t>
            </a:r>
            <a:r>
              <a:rPr sz="1600" spc="-10" dirty="0">
                <a:latin typeface="DejaVu Sans"/>
                <a:cs typeface="DejaVu Sans"/>
              </a:rPr>
              <a:t>düzenlere</a:t>
            </a:r>
            <a:endParaRPr sz="1600">
              <a:latin typeface="DejaVu Sans"/>
              <a:cs typeface="DejaVu Sans"/>
            </a:endParaRPr>
          </a:p>
          <a:p>
            <a:pPr marL="12700">
              <a:lnSpc>
                <a:spcPts val="1850"/>
              </a:lnSpc>
            </a:pPr>
            <a:r>
              <a:rPr sz="1600" spc="-10" dirty="0">
                <a:latin typeface="DejaVu Sans"/>
                <a:cs typeface="DejaVu Sans"/>
              </a:rPr>
              <a:t>eleştirel</a:t>
            </a:r>
            <a:r>
              <a:rPr sz="1600" spc="-20" dirty="0">
                <a:latin typeface="DejaVu Sans"/>
                <a:cs typeface="DejaVu Sans"/>
              </a:rPr>
              <a:t> yaklaşır.</a:t>
            </a:r>
            <a:endParaRPr sz="1600">
              <a:latin typeface="DejaVu Sans"/>
              <a:cs typeface="DejaVu Sans"/>
            </a:endParaRPr>
          </a:p>
          <a:p>
            <a:pPr marL="12700" marR="202565">
              <a:lnSpc>
                <a:spcPts val="1850"/>
              </a:lnSpc>
              <a:spcBef>
                <a:spcPts val="85"/>
              </a:spcBef>
              <a:buSzPct val="93750"/>
              <a:buAutoNum type="arabicPeriod" startAt="4"/>
              <a:tabLst>
                <a:tab pos="207645" algn="l"/>
              </a:tabLst>
            </a:pPr>
            <a:r>
              <a:rPr sz="1600" spc="-5" dirty="0">
                <a:latin typeface="DejaVu Sans"/>
                <a:cs typeface="DejaVu Sans"/>
              </a:rPr>
              <a:t>Ütopyalar </a:t>
            </a:r>
            <a:r>
              <a:rPr sz="1600" spc="-10" dirty="0">
                <a:latin typeface="DejaVu Sans"/>
                <a:cs typeface="DejaVu Sans"/>
              </a:rPr>
              <a:t>Batı </a:t>
            </a:r>
            <a:r>
              <a:rPr sz="1600" spc="-5" dirty="0">
                <a:latin typeface="DejaVu Sans"/>
                <a:cs typeface="DejaVu Sans"/>
              </a:rPr>
              <a:t>felsefesine </a:t>
            </a:r>
            <a:r>
              <a:rPr sz="1600" spc="-20" dirty="0">
                <a:latin typeface="DejaVu Sans"/>
                <a:cs typeface="DejaVu Sans"/>
              </a:rPr>
              <a:t>özgüdürler.  </a:t>
            </a:r>
            <a:r>
              <a:rPr sz="1600" spc="-5" dirty="0">
                <a:latin typeface="DejaVu Sans"/>
                <a:cs typeface="DejaVu Sans"/>
              </a:rPr>
              <a:t>5.İlk </a:t>
            </a:r>
            <a:r>
              <a:rPr sz="1600" spc="-10" dirty="0">
                <a:latin typeface="DejaVu Sans"/>
                <a:cs typeface="DejaVu Sans"/>
              </a:rPr>
              <a:t>örnekleri </a:t>
            </a:r>
            <a:r>
              <a:rPr sz="1600" spc="-15" dirty="0">
                <a:latin typeface="DejaVu Sans"/>
                <a:cs typeface="DejaVu Sans"/>
              </a:rPr>
              <a:t>Rönesans </a:t>
            </a:r>
            <a:r>
              <a:rPr sz="1600" spc="-5" dirty="0">
                <a:latin typeface="DejaVu Sans"/>
                <a:cs typeface="DejaVu Sans"/>
              </a:rPr>
              <a:t>felsefesinde  </a:t>
            </a:r>
            <a:r>
              <a:rPr sz="1600" spc="-10" dirty="0">
                <a:latin typeface="DejaVu Sans"/>
                <a:cs typeface="DejaVu Sans"/>
              </a:rPr>
              <a:t>karşımıza </a:t>
            </a:r>
            <a:r>
              <a:rPr sz="1600" spc="-40" dirty="0">
                <a:latin typeface="DejaVu Sans"/>
                <a:cs typeface="DejaVu Sans"/>
              </a:rPr>
              <a:t>çıkar.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4540" y="22859"/>
            <a:ext cx="4569460" cy="6835140"/>
          </a:xfrm>
          <a:custGeom>
            <a:avLst/>
            <a:gdLst/>
            <a:ahLst/>
            <a:cxnLst/>
            <a:rect l="l" t="t" r="r" b="b"/>
            <a:pathLst>
              <a:path w="4569459" h="6835140">
                <a:moveTo>
                  <a:pt x="4569460" y="0"/>
                </a:moveTo>
                <a:lnTo>
                  <a:pt x="0" y="0"/>
                </a:lnTo>
                <a:lnTo>
                  <a:pt x="0" y="6835140"/>
                </a:lnTo>
                <a:lnTo>
                  <a:pt x="4569460" y="6835140"/>
                </a:lnTo>
                <a:lnTo>
                  <a:pt x="4569460" y="0"/>
                </a:lnTo>
                <a:close/>
              </a:path>
            </a:pathLst>
          </a:custGeom>
          <a:solidFill>
            <a:srgbClr val="FC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3279" y="38100"/>
            <a:ext cx="434975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algn="ctr">
              <a:lnSpc>
                <a:spcPts val="2145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  <a:latin typeface="DejaVu Sans"/>
                <a:cs typeface="DejaVu Sans"/>
              </a:rPr>
              <a:t>Distopya</a:t>
            </a:r>
            <a:endParaRPr sz="1800">
              <a:latin typeface="DejaVu Sans"/>
              <a:cs typeface="DejaVu Sans"/>
            </a:endParaRPr>
          </a:p>
          <a:p>
            <a:pPr marL="12700" marR="5080">
              <a:lnSpc>
                <a:spcPct val="97800"/>
              </a:lnSpc>
              <a:spcBef>
                <a:spcPts val="20"/>
              </a:spcBef>
            </a:pPr>
            <a:r>
              <a:rPr sz="1400" b="0" spc="5" dirty="0">
                <a:solidFill>
                  <a:srgbClr val="000000"/>
                </a:solidFill>
                <a:latin typeface="DejaVu Sans"/>
                <a:cs typeface="DejaVu Sans"/>
              </a:rPr>
              <a:t>“Ütopyalar” </a:t>
            </a:r>
            <a:r>
              <a:rPr sz="1400" b="0" dirty="0">
                <a:solidFill>
                  <a:srgbClr val="000000"/>
                </a:solidFill>
                <a:latin typeface="DejaVu Sans"/>
                <a:cs typeface="DejaVu Sans"/>
              </a:rPr>
              <a:t>filozofların olmasını hayal ettikleri  dünyaları </a:t>
            </a:r>
            <a:r>
              <a:rPr sz="1400" b="0" spc="-5" dirty="0">
                <a:solidFill>
                  <a:srgbClr val="000000"/>
                </a:solidFill>
                <a:latin typeface="DejaVu Sans"/>
                <a:cs typeface="DejaVu Sans"/>
              </a:rPr>
              <a:t>betimlerken </a:t>
            </a:r>
            <a:r>
              <a:rPr sz="1400" b="0" dirty="0">
                <a:solidFill>
                  <a:srgbClr val="000000"/>
                </a:solidFill>
                <a:latin typeface="DejaVu Sans"/>
                <a:cs typeface="DejaVu Sans"/>
              </a:rPr>
              <a:t>“</a:t>
            </a:r>
            <a:r>
              <a:rPr sz="1400" dirty="0">
                <a:solidFill>
                  <a:srgbClr val="000000"/>
                </a:solidFill>
                <a:latin typeface="DejaVu Sans"/>
                <a:cs typeface="DejaVu Sans"/>
              </a:rPr>
              <a:t>distopyalar</a:t>
            </a:r>
            <a:r>
              <a:rPr sz="1400" b="0" dirty="0">
                <a:solidFill>
                  <a:srgbClr val="000000"/>
                </a:solidFill>
                <a:latin typeface="DejaVu Sans"/>
                <a:cs typeface="DejaVu Sans"/>
              </a:rPr>
              <a:t>”, </a:t>
            </a:r>
            <a:r>
              <a:rPr sz="1400" b="0" spc="-5" dirty="0">
                <a:solidFill>
                  <a:srgbClr val="000000"/>
                </a:solidFill>
                <a:latin typeface="DejaVu Sans"/>
                <a:cs typeface="DejaVu Sans"/>
              </a:rPr>
              <a:t>gelecekte  </a:t>
            </a:r>
            <a:r>
              <a:rPr sz="1400" b="0" dirty="0">
                <a:solidFill>
                  <a:srgbClr val="000000"/>
                </a:solidFill>
                <a:latin typeface="DejaVu Sans"/>
                <a:cs typeface="DejaVu Sans"/>
              </a:rPr>
              <a:t>olabilecek baskıcı/totaliter yönetim modellerini  tasvir</a:t>
            </a:r>
            <a:r>
              <a:rPr sz="1400" b="0" spc="-1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1400" b="0" spc="-15" dirty="0">
                <a:solidFill>
                  <a:srgbClr val="000000"/>
                </a:solidFill>
                <a:latin typeface="DejaVu Sans"/>
                <a:cs typeface="DejaVu Sans"/>
              </a:rPr>
              <a:t>etmiştir.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53279" y="1352550"/>
            <a:ext cx="4325620" cy="1074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dirty="0">
                <a:latin typeface="DejaVu Sans"/>
                <a:cs typeface="DejaVu Sans"/>
              </a:rPr>
              <a:t>Bilimin hızlı gelişimi </a:t>
            </a:r>
            <a:r>
              <a:rPr sz="1400" spc="-5" dirty="0">
                <a:latin typeface="DejaVu Sans"/>
                <a:cs typeface="DejaVu Sans"/>
              </a:rPr>
              <a:t>de </a:t>
            </a:r>
            <a:r>
              <a:rPr sz="1400" dirty="0">
                <a:latin typeface="DejaVu Sans"/>
                <a:cs typeface="DejaVu Sans"/>
              </a:rPr>
              <a:t>distopyalara verimli bir  alan </a:t>
            </a:r>
            <a:r>
              <a:rPr sz="1400" spc="-15" dirty="0">
                <a:latin typeface="DejaVu Sans"/>
                <a:cs typeface="DejaVu Sans"/>
              </a:rPr>
              <a:t>açmıştır. </a:t>
            </a:r>
            <a:r>
              <a:rPr sz="1400" b="1" spc="-5" dirty="0">
                <a:latin typeface="DejaVu Sans"/>
                <a:cs typeface="DejaVu Sans"/>
              </a:rPr>
              <a:t>20. yüzyılda yaşanan </a:t>
            </a:r>
            <a:r>
              <a:rPr sz="1400" b="1" spc="-25" dirty="0">
                <a:latin typeface="DejaVu Sans"/>
                <a:cs typeface="DejaVu Sans"/>
              </a:rPr>
              <a:t>savaşlar,  </a:t>
            </a:r>
            <a:r>
              <a:rPr sz="1400" b="1" spc="-5" dirty="0">
                <a:latin typeface="DejaVu Sans"/>
                <a:cs typeface="DejaVu Sans"/>
              </a:rPr>
              <a:t>insan ve toplumların geleceğini tehdit  eden teknolojik </a:t>
            </a:r>
            <a:r>
              <a:rPr sz="1400" b="1" spc="-25" dirty="0">
                <a:latin typeface="DejaVu Sans"/>
                <a:cs typeface="DejaVu Sans"/>
              </a:rPr>
              <a:t>gelişmeler, </a:t>
            </a:r>
            <a:r>
              <a:rPr sz="1400" b="1" spc="-5" dirty="0">
                <a:latin typeface="DejaVu Sans"/>
                <a:cs typeface="DejaVu Sans"/>
              </a:rPr>
              <a:t>silahlar  </a:t>
            </a:r>
            <a:r>
              <a:rPr sz="1400" dirty="0">
                <a:latin typeface="DejaVu Sans"/>
                <a:cs typeface="DejaVu Sans"/>
              </a:rPr>
              <a:t>filozofların </a:t>
            </a:r>
            <a:r>
              <a:rPr sz="1400" spc="-5" dirty="0">
                <a:latin typeface="DejaVu Sans"/>
                <a:cs typeface="DejaVu Sans"/>
              </a:rPr>
              <a:t>kaygılarını</a:t>
            </a:r>
            <a:r>
              <a:rPr sz="140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artırmıştır.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3279" y="2606040"/>
            <a:ext cx="3793490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dirty="0">
                <a:latin typeface="DejaVu Sans"/>
                <a:cs typeface="DejaVu Sans"/>
              </a:rPr>
              <a:t>Gelecekte olabilecek </a:t>
            </a:r>
            <a:r>
              <a:rPr sz="1400" spc="-15" dirty="0">
                <a:latin typeface="DejaVu Sans"/>
                <a:cs typeface="DejaVu Sans"/>
              </a:rPr>
              <a:t>kötü </a:t>
            </a:r>
            <a:r>
              <a:rPr sz="1400" spc="-5" dirty="0">
                <a:latin typeface="DejaVu Sans"/>
                <a:cs typeface="DejaVu Sans"/>
              </a:rPr>
              <a:t>durumları </a:t>
            </a:r>
            <a:r>
              <a:rPr sz="1400" dirty="0">
                <a:latin typeface="DejaVu Sans"/>
                <a:cs typeface="DejaVu Sans"/>
              </a:rPr>
              <a:t>hayal  </a:t>
            </a:r>
            <a:r>
              <a:rPr sz="1400" spc="-10" dirty="0">
                <a:latin typeface="DejaVu Sans"/>
                <a:cs typeface="DejaVu Sans"/>
              </a:rPr>
              <a:t>ederek </a:t>
            </a:r>
            <a:r>
              <a:rPr sz="1400" dirty="0">
                <a:latin typeface="DejaVu Sans"/>
                <a:cs typeface="DejaVu Sans"/>
              </a:rPr>
              <a:t>eserler </a:t>
            </a:r>
            <a:r>
              <a:rPr sz="1400" spc="-15" dirty="0">
                <a:latin typeface="DejaVu Sans"/>
                <a:cs typeface="DejaVu Sans"/>
              </a:rPr>
              <a:t>yazmışlardır.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3279" y="3232150"/>
            <a:ext cx="4212590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dirty="0">
                <a:latin typeface="DejaVu Sans"/>
                <a:cs typeface="DejaVu Sans"/>
              </a:rPr>
              <a:t>Distopya adı verilen </a:t>
            </a:r>
            <a:r>
              <a:rPr sz="1400" spc="-5" dirty="0">
                <a:latin typeface="DejaVu Sans"/>
                <a:cs typeface="DejaVu Sans"/>
              </a:rPr>
              <a:t>bu </a:t>
            </a:r>
            <a:r>
              <a:rPr sz="1400" spc="-25" dirty="0">
                <a:latin typeface="DejaVu Sans"/>
                <a:cs typeface="DejaVu Sans"/>
              </a:rPr>
              <a:t>korku </a:t>
            </a:r>
            <a:r>
              <a:rPr sz="1400" dirty="0">
                <a:latin typeface="DejaVu Sans"/>
                <a:cs typeface="DejaVu Sans"/>
              </a:rPr>
              <a:t>ütopyaları  insanları gelecekte olması </a:t>
            </a:r>
            <a:r>
              <a:rPr sz="1400" spc="-5" dirty="0">
                <a:latin typeface="DejaVu Sans"/>
                <a:cs typeface="DejaVu Sans"/>
              </a:rPr>
              <a:t>muhtemel </a:t>
            </a:r>
            <a:r>
              <a:rPr sz="1400" spc="-20" dirty="0">
                <a:latin typeface="DejaVu Sans"/>
                <a:cs typeface="DejaVu Sans"/>
              </a:rPr>
              <a:t>kötü  </a:t>
            </a:r>
            <a:r>
              <a:rPr sz="1400" dirty="0">
                <a:latin typeface="DejaVu Sans"/>
                <a:cs typeface="DejaVu Sans"/>
              </a:rPr>
              <a:t>senaryolara </a:t>
            </a:r>
            <a:r>
              <a:rPr sz="1400" spc="-10" dirty="0">
                <a:latin typeface="DejaVu Sans"/>
                <a:cs typeface="DejaVu Sans"/>
              </a:rPr>
              <a:t>karşı </a:t>
            </a:r>
            <a:r>
              <a:rPr sz="1400" dirty="0">
                <a:latin typeface="DejaVu Sans"/>
                <a:cs typeface="DejaVu Sans"/>
              </a:rPr>
              <a:t>uyanık </a:t>
            </a:r>
            <a:r>
              <a:rPr sz="1400" spc="-5" dirty="0">
                <a:latin typeface="DejaVu Sans"/>
                <a:cs typeface="DejaVu Sans"/>
              </a:rPr>
              <a:t>tutmayı</a:t>
            </a:r>
            <a:r>
              <a:rPr sz="1400" spc="-30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amaçlamıştır.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3279" y="4067809"/>
            <a:ext cx="3753485" cy="920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George </a:t>
            </a:r>
            <a:r>
              <a:rPr sz="1400" dirty="0">
                <a:latin typeface="DejaVu Sans"/>
                <a:cs typeface="DejaVu Sans"/>
              </a:rPr>
              <a:t>Orwell’ın</a:t>
            </a:r>
            <a:r>
              <a:rPr sz="1400" spc="25" dirty="0"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1984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39"/>
              </a:lnSpc>
            </a:pPr>
            <a:r>
              <a:rPr sz="1400" dirty="0">
                <a:latin typeface="DejaVu Sans"/>
                <a:cs typeface="DejaVu Sans"/>
              </a:rPr>
              <a:t>Aldoux Huxley’in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Cesur </a:t>
            </a:r>
            <a:r>
              <a:rPr sz="1400" b="1" spc="-35" dirty="0">
                <a:solidFill>
                  <a:srgbClr val="BF0000"/>
                </a:solidFill>
                <a:latin typeface="DejaVu Sans"/>
                <a:cs typeface="DejaVu Sans"/>
              </a:rPr>
              <a:t>Yeni</a:t>
            </a:r>
            <a:r>
              <a:rPr sz="1400" b="1" spc="-1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Dünya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25"/>
              </a:lnSpc>
            </a:pPr>
            <a:r>
              <a:rPr sz="1400" spc="-15" dirty="0">
                <a:latin typeface="DejaVu Sans"/>
                <a:cs typeface="DejaVu Sans"/>
              </a:rPr>
              <a:t>Ray </a:t>
            </a:r>
            <a:r>
              <a:rPr sz="1400" spc="-5" dirty="0">
                <a:latin typeface="DejaVu Sans"/>
                <a:cs typeface="DejaVu Sans"/>
              </a:rPr>
              <a:t>Bradbury’nin </a:t>
            </a:r>
            <a:r>
              <a:rPr sz="1400" b="1" spc="-15" dirty="0">
                <a:solidFill>
                  <a:srgbClr val="BF0000"/>
                </a:solidFill>
                <a:latin typeface="DejaVu Sans"/>
                <a:cs typeface="DejaVu Sans"/>
              </a:rPr>
              <a:t>Fahrenheit</a:t>
            </a:r>
            <a:r>
              <a:rPr sz="1400" b="1" spc="2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451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2125"/>
              </a:lnSpc>
            </a:pPr>
            <a:r>
              <a:rPr sz="1400" dirty="0">
                <a:latin typeface="DejaVu Sans"/>
                <a:cs typeface="DejaVu Sans"/>
              </a:rPr>
              <a:t>adlı </a:t>
            </a:r>
            <a:r>
              <a:rPr sz="1400" spc="-5" dirty="0">
                <a:latin typeface="DejaVu Sans"/>
                <a:cs typeface="DejaVu Sans"/>
              </a:rPr>
              <a:t>eserleri </a:t>
            </a:r>
            <a:r>
              <a:rPr sz="1400" dirty="0">
                <a:latin typeface="DejaVu Sans"/>
                <a:cs typeface="DejaVu Sans"/>
              </a:rPr>
              <a:t>başarılı </a:t>
            </a:r>
            <a:r>
              <a:rPr sz="1400" spc="-5" dirty="0">
                <a:latin typeface="DejaVu Sans"/>
                <a:cs typeface="DejaVu Sans"/>
              </a:rPr>
              <a:t>distopya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örnekleridir</a:t>
            </a:r>
            <a:r>
              <a:rPr sz="1800" dirty="0">
                <a:latin typeface="DejaVu Sans"/>
                <a:cs typeface="DejaVu Sans"/>
              </a:rPr>
              <a:t>.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6509"/>
            <a:ext cx="9144000" cy="6841490"/>
            <a:chOff x="0" y="16509"/>
            <a:chExt cx="9144000" cy="6841490"/>
          </a:xfrm>
        </p:grpSpPr>
        <p:sp>
          <p:nvSpPr>
            <p:cNvPr id="11" name="object 11"/>
            <p:cNvSpPr/>
            <p:nvPr/>
          </p:nvSpPr>
          <p:spPr>
            <a:xfrm>
              <a:off x="0" y="16509"/>
              <a:ext cx="9144000" cy="6841490"/>
            </a:xfrm>
            <a:custGeom>
              <a:avLst/>
              <a:gdLst/>
              <a:ahLst/>
              <a:cxnLst/>
              <a:rect l="l" t="t" r="r" b="b"/>
              <a:pathLst>
                <a:path w="9144000" h="6841490">
                  <a:moveTo>
                    <a:pt x="10160" y="11430"/>
                  </a:moveTo>
                  <a:lnTo>
                    <a:pt x="0" y="11430"/>
                  </a:lnTo>
                  <a:lnTo>
                    <a:pt x="0" y="6823710"/>
                  </a:lnTo>
                  <a:lnTo>
                    <a:pt x="10160" y="6823710"/>
                  </a:lnTo>
                  <a:lnTo>
                    <a:pt x="10160" y="11430"/>
                  </a:lnTo>
                  <a:close/>
                </a:path>
                <a:path w="9144000" h="6841490">
                  <a:moveTo>
                    <a:pt x="9144000" y="0"/>
                  </a:moveTo>
                  <a:lnTo>
                    <a:pt x="9138920" y="0"/>
                  </a:lnTo>
                  <a:lnTo>
                    <a:pt x="9138920" y="11430"/>
                  </a:lnTo>
                  <a:lnTo>
                    <a:pt x="9138920" y="6823710"/>
                  </a:lnTo>
                  <a:lnTo>
                    <a:pt x="4579620" y="6823710"/>
                  </a:lnTo>
                  <a:lnTo>
                    <a:pt x="4579620" y="11430"/>
                  </a:lnTo>
                  <a:lnTo>
                    <a:pt x="9138920" y="11430"/>
                  </a:lnTo>
                  <a:lnTo>
                    <a:pt x="9138920" y="0"/>
                  </a:lnTo>
                  <a:lnTo>
                    <a:pt x="4579620" y="0"/>
                  </a:lnTo>
                  <a:lnTo>
                    <a:pt x="4569460" y="0"/>
                  </a:lnTo>
                  <a:lnTo>
                    <a:pt x="0" y="0"/>
                  </a:lnTo>
                  <a:lnTo>
                    <a:pt x="5080" y="6350"/>
                  </a:lnTo>
                  <a:lnTo>
                    <a:pt x="10160" y="11430"/>
                  </a:lnTo>
                  <a:lnTo>
                    <a:pt x="4569460" y="11430"/>
                  </a:lnTo>
                  <a:lnTo>
                    <a:pt x="4569460" y="6823710"/>
                  </a:lnTo>
                  <a:lnTo>
                    <a:pt x="10160" y="6823710"/>
                  </a:lnTo>
                  <a:lnTo>
                    <a:pt x="5080" y="6841490"/>
                  </a:lnTo>
                  <a:lnTo>
                    <a:pt x="4574540" y="6841490"/>
                  </a:lnTo>
                  <a:lnTo>
                    <a:pt x="4579620" y="6841490"/>
                  </a:lnTo>
                  <a:lnTo>
                    <a:pt x="9144000" y="6841490"/>
                  </a:lnTo>
                  <a:lnTo>
                    <a:pt x="9144000" y="6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50" y="3356609"/>
              <a:ext cx="4565650" cy="35001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009900"/>
          </a:xfrm>
          <a:custGeom>
            <a:avLst/>
            <a:gdLst/>
            <a:ahLst/>
            <a:cxnLst/>
            <a:rect l="l" t="t" r="r" b="b"/>
            <a:pathLst>
              <a:path w="9144000" h="3009900">
                <a:moveTo>
                  <a:pt x="9144000" y="0"/>
                </a:moveTo>
                <a:lnTo>
                  <a:pt x="0" y="0"/>
                </a:lnTo>
                <a:lnTo>
                  <a:pt x="0" y="3009900"/>
                </a:lnTo>
                <a:lnTo>
                  <a:pt x="9144000" y="30099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9559" y="16509"/>
            <a:ext cx="945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000000"/>
                </a:solidFill>
                <a:latin typeface="DejaVu Sans"/>
                <a:cs typeface="DejaVu Sans"/>
              </a:rPr>
              <a:t>Ü</a:t>
            </a:r>
            <a:r>
              <a:rPr sz="1800" dirty="0">
                <a:solidFill>
                  <a:srgbClr val="000000"/>
                </a:solidFill>
                <a:latin typeface="DejaVu Sans"/>
                <a:cs typeface="DejaVu Sans"/>
              </a:rPr>
              <a:t>to</a:t>
            </a:r>
            <a:r>
              <a:rPr sz="1800" spc="-10" dirty="0">
                <a:solidFill>
                  <a:srgbClr val="000000"/>
                </a:solidFill>
                <a:latin typeface="DejaVu Sans"/>
                <a:cs typeface="DejaVu Sans"/>
              </a:rPr>
              <a:t>p</a:t>
            </a:r>
            <a:r>
              <a:rPr sz="1800" spc="5" dirty="0">
                <a:solidFill>
                  <a:srgbClr val="000000"/>
                </a:solidFill>
                <a:latin typeface="DejaVu Sans"/>
                <a:cs typeface="DejaVu Sans"/>
              </a:rPr>
              <a:t>y</a:t>
            </a:r>
            <a:r>
              <a:rPr sz="1800" dirty="0">
                <a:solidFill>
                  <a:srgbClr val="000000"/>
                </a:solidFill>
                <a:latin typeface="DejaVu Sans"/>
                <a:cs typeface="DejaVu Sans"/>
              </a:rPr>
              <a:t>a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009900"/>
            <a:ext cx="9144000" cy="3848100"/>
          </a:xfrm>
          <a:custGeom>
            <a:avLst/>
            <a:gdLst/>
            <a:ahLst/>
            <a:cxnLst/>
            <a:rect l="l" t="t" r="r" b="b"/>
            <a:pathLst>
              <a:path w="9144000" h="3848100">
                <a:moveTo>
                  <a:pt x="9144000" y="0"/>
                </a:moveTo>
                <a:lnTo>
                  <a:pt x="0" y="0"/>
                </a:lnTo>
                <a:lnTo>
                  <a:pt x="0" y="3848100"/>
                </a:lnTo>
                <a:lnTo>
                  <a:pt x="9144000" y="38481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C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547370"/>
            <a:ext cx="8984615" cy="62280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66040">
              <a:lnSpc>
                <a:spcPct val="96700"/>
              </a:lnSpc>
              <a:spcBef>
                <a:spcPts val="170"/>
              </a:spcBef>
            </a:pPr>
            <a:r>
              <a:rPr sz="1800" b="1" spc="-5" dirty="0">
                <a:latin typeface="DejaVu Sans"/>
                <a:cs typeface="DejaVu Sans"/>
              </a:rPr>
              <a:t>“Ütopya” </a:t>
            </a:r>
            <a:r>
              <a:rPr sz="1800" spc="-5" dirty="0">
                <a:latin typeface="DejaVu Sans"/>
                <a:cs typeface="DejaVu Sans"/>
              </a:rPr>
              <a:t>bir adadır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bu </a:t>
            </a:r>
            <a:r>
              <a:rPr sz="1800" dirty="0">
                <a:latin typeface="DejaVu Sans"/>
                <a:cs typeface="DejaVu Sans"/>
              </a:rPr>
              <a:t>adada </a:t>
            </a:r>
            <a:r>
              <a:rPr sz="1800" spc="-5" dirty="0">
                <a:latin typeface="DejaVu Sans"/>
                <a:cs typeface="DejaVu Sans"/>
              </a:rPr>
              <a:t>54 büyük şehir </a:t>
            </a:r>
            <a:r>
              <a:rPr sz="1800" spc="-30" dirty="0">
                <a:latin typeface="DejaVu Sans"/>
                <a:cs typeface="DejaVu Sans"/>
              </a:rPr>
              <a:t>vardır. </a:t>
            </a:r>
            <a:r>
              <a:rPr sz="1800" spc="-35" dirty="0">
                <a:latin typeface="DejaVu Sans"/>
                <a:cs typeface="DejaVu Sans"/>
              </a:rPr>
              <a:t>Aynı </a:t>
            </a:r>
            <a:r>
              <a:rPr sz="1800" spc="-5" dirty="0">
                <a:latin typeface="DejaVu Sans"/>
                <a:cs typeface="DejaVu Sans"/>
              </a:rPr>
              <a:t>dil </a:t>
            </a:r>
            <a:r>
              <a:rPr sz="1800" spc="-30" dirty="0">
                <a:latin typeface="DejaVu Sans"/>
                <a:cs typeface="DejaVu Sans"/>
              </a:rPr>
              <a:t>konuşulur.  </a:t>
            </a:r>
            <a:r>
              <a:rPr sz="1800" spc="-35" dirty="0">
                <a:latin typeface="DejaVu Sans"/>
                <a:cs typeface="DejaVu Sans"/>
              </a:rPr>
              <a:t>Aynı </a:t>
            </a:r>
            <a:r>
              <a:rPr sz="1800" spc="-5" dirty="0">
                <a:latin typeface="DejaVu Sans"/>
                <a:cs typeface="DejaVu Sans"/>
              </a:rPr>
              <a:t>yasalar </a:t>
            </a:r>
            <a:r>
              <a:rPr sz="1800" spc="-20" dirty="0">
                <a:latin typeface="DejaVu Sans"/>
                <a:cs typeface="DejaVu Sans"/>
              </a:rPr>
              <a:t>geçerlidir. </a:t>
            </a:r>
            <a:r>
              <a:rPr sz="1800" spc="-35" dirty="0">
                <a:latin typeface="DejaVu Sans"/>
                <a:cs typeface="DejaVu Sans"/>
              </a:rPr>
              <a:t>Aynı </a:t>
            </a:r>
            <a:r>
              <a:rPr sz="1800" dirty="0">
                <a:latin typeface="DejaVu Sans"/>
                <a:cs typeface="DejaVu Sans"/>
              </a:rPr>
              <a:t>örf ve </a:t>
            </a:r>
            <a:r>
              <a:rPr sz="1800" spc="-5" dirty="0">
                <a:latin typeface="DejaVu Sans"/>
                <a:cs typeface="DejaVu Sans"/>
              </a:rPr>
              <a:t>âdetler takip </a:t>
            </a:r>
            <a:r>
              <a:rPr sz="1800" spc="-30" dirty="0">
                <a:latin typeface="DejaVu Sans"/>
                <a:cs typeface="DejaVu Sans"/>
              </a:rPr>
              <a:t>edilir. </a:t>
            </a:r>
            <a:r>
              <a:rPr sz="1800" spc="-5" dirty="0">
                <a:latin typeface="DejaVu Sans"/>
                <a:cs typeface="DejaVu Sans"/>
              </a:rPr>
              <a:t>Özel mülkiyet </a:t>
            </a:r>
            <a:r>
              <a:rPr sz="1800" spc="-30" dirty="0">
                <a:latin typeface="DejaVu Sans"/>
                <a:cs typeface="DejaVu Sans"/>
              </a:rPr>
              <a:t>yoktur.  </a:t>
            </a:r>
            <a:r>
              <a:rPr sz="1800" spc="-15" dirty="0">
                <a:latin typeface="DejaVu Sans"/>
                <a:cs typeface="DejaVu Sans"/>
              </a:rPr>
              <a:t>Ada </a:t>
            </a:r>
            <a:r>
              <a:rPr sz="1800" spc="-5" dirty="0">
                <a:latin typeface="DejaVu Sans"/>
                <a:cs typeface="DejaVu Sans"/>
              </a:rPr>
              <a:t>halkı parayı bilmez. </a:t>
            </a:r>
            <a:r>
              <a:rPr sz="1800" dirty="0">
                <a:latin typeface="DejaVu Sans"/>
                <a:cs typeface="DejaVu Sans"/>
              </a:rPr>
              <a:t>Aile </a:t>
            </a:r>
            <a:r>
              <a:rPr sz="1800" spc="-10" dirty="0">
                <a:latin typeface="DejaVu Sans"/>
                <a:cs typeface="DejaVu Sans"/>
              </a:rPr>
              <a:t>reisleri </a:t>
            </a:r>
            <a:r>
              <a:rPr sz="1800" spc="-5" dirty="0">
                <a:latin typeface="DejaVu Sans"/>
                <a:cs typeface="DejaVu Sans"/>
              </a:rPr>
              <a:t>ihtiyaçları olan eşyayı parasız olarak  şehrin çarşılarından temin </a:t>
            </a:r>
            <a:r>
              <a:rPr sz="1800" spc="-25" dirty="0">
                <a:latin typeface="DejaVu Sans"/>
                <a:cs typeface="DejaVu Sans"/>
              </a:rPr>
              <a:t>ederler. </a:t>
            </a:r>
            <a:r>
              <a:rPr sz="1800" spc="-5" dirty="0">
                <a:latin typeface="DejaVu Sans"/>
                <a:cs typeface="DejaVu Sans"/>
              </a:rPr>
              <a:t>Her aile </a:t>
            </a:r>
            <a:r>
              <a:rPr sz="1800" dirty="0">
                <a:latin typeface="DejaVu Sans"/>
                <a:cs typeface="DejaVu Sans"/>
              </a:rPr>
              <a:t>20 </a:t>
            </a:r>
            <a:r>
              <a:rPr sz="1800" spc="-5" dirty="0">
                <a:latin typeface="DejaVu Sans"/>
                <a:cs typeface="DejaVu Sans"/>
              </a:rPr>
              <a:t>kişiden oluşur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aileyi en yaşlı  </a:t>
            </a:r>
            <a:r>
              <a:rPr sz="1800" spc="-20" dirty="0">
                <a:latin typeface="DejaVu Sans"/>
                <a:cs typeface="DejaVu Sans"/>
              </a:rPr>
              <a:t>erkek </a:t>
            </a:r>
            <a:r>
              <a:rPr sz="1800" spc="-25" dirty="0">
                <a:latin typeface="DejaVu Sans"/>
                <a:cs typeface="DejaVu Sans"/>
              </a:rPr>
              <a:t>yönetir. </a:t>
            </a:r>
            <a:r>
              <a:rPr sz="1800" spc="-45" dirty="0">
                <a:latin typeface="DejaVu Sans"/>
                <a:cs typeface="DejaVu Sans"/>
              </a:rPr>
              <a:t>Toplumda </a:t>
            </a:r>
            <a:r>
              <a:rPr sz="1800" spc="-15" dirty="0">
                <a:latin typeface="DejaVu Sans"/>
                <a:cs typeface="DejaVu Sans"/>
              </a:rPr>
              <a:t>herkes </a:t>
            </a:r>
            <a:r>
              <a:rPr sz="1800" spc="-25" dirty="0">
                <a:latin typeface="DejaVu Sans"/>
                <a:cs typeface="DejaVu Sans"/>
              </a:rPr>
              <a:t>eşittir. </a:t>
            </a:r>
            <a:r>
              <a:rPr sz="1800" spc="-10" dirty="0">
                <a:latin typeface="DejaVu Sans"/>
                <a:cs typeface="DejaVu Sans"/>
              </a:rPr>
              <a:t>Adanın </a:t>
            </a:r>
            <a:r>
              <a:rPr sz="1800" spc="-5" dirty="0">
                <a:latin typeface="DejaVu Sans"/>
                <a:cs typeface="DejaVu Sans"/>
              </a:rPr>
              <a:t>insanları günde </a:t>
            </a:r>
            <a:r>
              <a:rPr sz="1800" dirty="0">
                <a:latin typeface="DejaVu Sans"/>
                <a:cs typeface="DejaVu Sans"/>
              </a:rPr>
              <a:t>altı </a:t>
            </a:r>
            <a:r>
              <a:rPr sz="1800" spc="-5" dirty="0">
                <a:latin typeface="DejaVu Sans"/>
                <a:cs typeface="DejaVu Sans"/>
              </a:rPr>
              <a:t>saat  çalışarak toplum için </a:t>
            </a:r>
            <a:r>
              <a:rPr sz="1800" spc="-10" dirty="0">
                <a:latin typeface="DejaVu Sans"/>
                <a:cs typeface="DejaVu Sans"/>
              </a:rPr>
              <a:t>gerekli </a:t>
            </a:r>
            <a:r>
              <a:rPr sz="1800" spc="-5" dirty="0">
                <a:latin typeface="DejaVu Sans"/>
                <a:cs typeface="DejaVu Sans"/>
              </a:rPr>
              <a:t>ürünleri </a:t>
            </a:r>
            <a:r>
              <a:rPr sz="1800" spc="-25" dirty="0">
                <a:latin typeface="DejaVu Sans"/>
                <a:cs typeface="DejaVu Sans"/>
              </a:rPr>
              <a:t>üretirler. </a:t>
            </a:r>
            <a:r>
              <a:rPr sz="1800" spc="-5" dirty="0">
                <a:latin typeface="DejaVu Sans"/>
                <a:cs typeface="DejaVu Sans"/>
              </a:rPr>
              <a:t>Asıl amaç, çalışmadan  artakalan </a:t>
            </a:r>
            <a:r>
              <a:rPr sz="1800" spc="-10" dirty="0">
                <a:latin typeface="DejaVu Sans"/>
                <a:cs typeface="DejaVu Sans"/>
              </a:rPr>
              <a:t>zamanlarda, </a:t>
            </a:r>
            <a:r>
              <a:rPr sz="1800" spc="-15" dirty="0">
                <a:latin typeface="DejaVu Sans"/>
                <a:cs typeface="DejaVu Sans"/>
              </a:rPr>
              <a:t>herkesin </a:t>
            </a:r>
            <a:r>
              <a:rPr sz="1800" spc="-5" dirty="0">
                <a:latin typeface="DejaVu Sans"/>
                <a:cs typeface="DejaVu Sans"/>
              </a:rPr>
              <a:t>manevi gelişimini sağlamak ve ruhunu  olgunlaştırmak için güzel sanatlarla ve bilimle meşgul</a:t>
            </a:r>
            <a:r>
              <a:rPr sz="1800" spc="3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olmasıdır.</a:t>
            </a:r>
            <a:endParaRPr sz="1800">
              <a:latin typeface="DejaVu Sans"/>
              <a:cs typeface="DejaVu Sans"/>
            </a:endParaRPr>
          </a:p>
          <a:p>
            <a:pPr marL="5138420">
              <a:lnSpc>
                <a:spcPts val="2090"/>
              </a:lnSpc>
            </a:pPr>
            <a:r>
              <a:rPr sz="1800" b="1" spc="-15" dirty="0">
                <a:latin typeface="DejaVu Sans"/>
                <a:cs typeface="DejaVu Sans"/>
              </a:rPr>
              <a:t>Kaynak: </a:t>
            </a:r>
            <a:r>
              <a:rPr sz="1800" spc="-5" dirty="0">
                <a:latin typeface="DejaVu Sans"/>
                <a:cs typeface="DejaVu Sans"/>
              </a:rPr>
              <a:t>Thomas </a:t>
            </a:r>
            <a:r>
              <a:rPr sz="1800" spc="-10" dirty="0">
                <a:latin typeface="DejaVu Sans"/>
                <a:cs typeface="DejaVu Sans"/>
              </a:rPr>
              <a:t>Moore,</a:t>
            </a:r>
            <a:r>
              <a:rPr sz="1800" spc="-45" dirty="0">
                <a:latin typeface="DejaVu Sans"/>
                <a:cs typeface="DejaVu Sans"/>
              </a:rPr>
              <a:t> </a:t>
            </a:r>
            <a:r>
              <a:rPr sz="1800" dirty="0">
                <a:latin typeface="DejaVu Sans"/>
                <a:cs typeface="DejaVu Sans"/>
              </a:rPr>
              <a:t>Ütopya.</a:t>
            </a:r>
            <a:endParaRPr sz="1800">
              <a:latin typeface="DejaVu Sans"/>
              <a:cs typeface="DejaVu Sans"/>
            </a:endParaRPr>
          </a:p>
          <a:p>
            <a:pPr marL="3681729">
              <a:lnSpc>
                <a:spcPct val="100000"/>
              </a:lnSpc>
              <a:spcBef>
                <a:spcPts val="650"/>
              </a:spcBef>
            </a:pPr>
            <a:r>
              <a:rPr sz="1800" b="1" spc="-45" dirty="0">
                <a:latin typeface="DejaVu Sans"/>
                <a:cs typeface="DejaVu Sans"/>
              </a:rPr>
              <a:t>Yeni</a:t>
            </a:r>
            <a:r>
              <a:rPr sz="1800" b="1" spc="-15" dirty="0">
                <a:latin typeface="DejaVu Sans"/>
                <a:cs typeface="DejaVu Sans"/>
              </a:rPr>
              <a:t> </a:t>
            </a:r>
            <a:r>
              <a:rPr sz="1800" b="1" spc="-5" dirty="0">
                <a:latin typeface="DejaVu Sans"/>
                <a:cs typeface="DejaVu Sans"/>
              </a:rPr>
              <a:t>Atlantis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DejaVu Sans"/>
              <a:cs typeface="DejaVu Sans"/>
            </a:endParaRPr>
          </a:p>
          <a:p>
            <a:pPr marL="12700" marR="80645">
              <a:lnSpc>
                <a:spcPct val="96700"/>
              </a:lnSpc>
            </a:pPr>
            <a:r>
              <a:rPr sz="1800" spc="-25" dirty="0">
                <a:latin typeface="DejaVu Sans"/>
                <a:cs typeface="DejaVu Sans"/>
              </a:rPr>
              <a:t>Francis </a:t>
            </a:r>
            <a:r>
              <a:rPr sz="1800" spc="-5" dirty="0">
                <a:latin typeface="DejaVu Sans"/>
                <a:cs typeface="DejaVu Sans"/>
              </a:rPr>
              <a:t>Bacon </a:t>
            </a:r>
            <a:r>
              <a:rPr sz="1800" spc="-20" dirty="0">
                <a:latin typeface="DejaVu Sans"/>
                <a:cs typeface="DejaVu Sans"/>
              </a:rPr>
              <a:t>(Fransis </a:t>
            </a:r>
            <a:r>
              <a:rPr sz="1800" spc="-5" dirty="0">
                <a:latin typeface="DejaVu Sans"/>
                <a:cs typeface="DejaVu Sans"/>
              </a:rPr>
              <a:t>Beykın) </a:t>
            </a:r>
            <a:r>
              <a:rPr sz="1800" spc="-10" dirty="0">
                <a:latin typeface="DejaVu Sans"/>
                <a:cs typeface="DejaVu Sans"/>
              </a:rPr>
              <a:t>(1561-1626) </a:t>
            </a:r>
            <a:r>
              <a:rPr sz="1800" spc="-65" dirty="0">
                <a:latin typeface="DejaVu Sans"/>
                <a:cs typeface="DejaVu Sans"/>
              </a:rPr>
              <a:t>Yeni </a:t>
            </a:r>
            <a:r>
              <a:rPr sz="1800" spc="-10" dirty="0">
                <a:latin typeface="DejaVu Sans"/>
                <a:cs typeface="DejaVu Sans"/>
              </a:rPr>
              <a:t>Atlantis </a:t>
            </a:r>
            <a:r>
              <a:rPr sz="1800" spc="-5" dirty="0">
                <a:latin typeface="DejaVu Sans"/>
                <a:cs typeface="DejaVu Sans"/>
              </a:rPr>
              <a:t>adlı yapıtında  bilimsel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teknik gelişmelerin toplum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devlet yapısını belirlediği bir ütopya  </a:t>
            </a:r>
            <a:r>
              <a:rPr sz="1800" spc="-10" dirty="0">
                <a:latin typeface="DejaVu Sans"/>
                <a:cs typeface="DejaVu Sans"/>
              </a:rPr>
              <a:t>kaleme </a:t>
            </a:r>
            <a:r>
              <a:rPr sz="1800" spc="-25" dirty="0">
                <a:latin typeface="DejaVu Sans"/>
                <a:cs typeface="DejaVu Sans"/>
              </a:rPr>
              <a:t>almıştır. </a:t>
            </a:r>
            <a:r>
              <a:rPr sz="1800" spc="-5" dirty="0">
                <a:latin typeface="DejaVu Sans"/>
                <a:cs typeface="DejaVu Sans"/>
              </a:rPr>
              <a:t>Güney </a:t>
            </a:r>
            <a:r>
              <a:rPr sz="1800" spc="-50" dirty="0">
                <a:latin typeface="DejaVu Sans"/>
                <a:cs typeface="DejaVu Sans"/>
              </a:rPr>
              <a:t>Yarım </a:t>
            </a:r>
            <a:r>
              <a:rPr sz="1800" spc="-25" dirty="0">
                <a:latin typeface="DejaVu Sans"/>
                <a:cs typeface="DejaVu Sans"/>
              </a:rPr>
              <a:t>Küre'de </a:t>
            </a:r>
            <a:r>
              <a:rPr sz="1800" spc="-5" dirty="0">
                <a:latin typeface="DejaVu Sans"/>
                <a:cs typeface="DejaVu Sans"/>
              </a:rPr>
              <a:t>Büyük </a:t>
            </a:r>
            <a:r>
              <a:rPr sz="1800" spc="-10" dirty="0">
                <a:latin typeface="DejaVu Sans"/>
                <a:cs typeface="DejaVu Sans"/>
              </a:rPr>
              <a:t>Okyanus'un </a:t>
            </a:r>
            <a:r>
              <a:rPr sz="1800" spc="-5" dirty="0">
                <a:latin typeface="DejaVu Sans"/>
                <a:cs typeface="DejaVu Sans"/>
              </a:rPr>
              <a:t>ortalarında yer alan  Ben Salem isimli bir adada </a:t>
            </a:r>
            <a:r>
              <a:rPr sz="1800" spc="-15" dirty="0">
                <a:latin typeface="DejaVu Sans"/>
                <a:cs typeface="DejaVu Sans"/>
              </a:rPr>
              <a:t>kurulmuş </a:t>
            </a:r>
            <a:r>
              <a:rPr sz="1800" spc="-5" dirty="0">
                <a:latin typeface="DejaVu Sans"/>
                <a:cs typeface="DejaVu Sans"/>
              </a:rPr>
              <a:t>olan bu devlet </a:t>
            </a:r>
            <a:r>
              <a:rPr sz="1800" dirty="0">
                <a:latin typeface="DejaVu Sans"/>
                <a:cs typeface="DejaVu Sans"/>
              </a:rPr>
              <a:t>dış </a:t>
            </a:r>
            <a:r>
              <a:rPr sz="1800" spc="-5" dirty="0">
                <a:latin typeface="DejaVu Sans"/>
                <a:cs typeface="DejaVu Sans"/>
              </a:rPr>
              <a:t>dünyadan </a:t>
            </a:r>
            <a:r>
              <a:rPr sz="1800" spc="-20" dirty="0">
                <a:latin typeface="DejaVu Sans"/>
                <a:cs typeface="DejaVu Sans"/>
              </a:rPr>
              <a:t>kopuk </a:t>
            </a:r>
            <a:r>
              <a:rPr sz="1800" spc="-5" dirty="0">
                <a:latin typeface="DejaVu Sans"/>
                <a:cs typeface="DejaVu Sans"/>
              </a:rPr>
              <a:t>bir  yaşam </a:t>
            </a:r>
            <a:r>
              <a:rPr sz="1800" spc="-20" dirty="0">
                <a:latin typeface="DejaVu Sans"/>
                <a:cs typeface="DejaVu Sans"/>
              </a:rPr>
              <a:t>sürdürmektedir. </a:t>
            </a:r>
            <a:r>
              <a:rPr sz="1800" spc="-10" dirty="0">
                <a:latin typeface="DejaVu Sans"/>
                <a:cs typeface="DejaVu Sans"/>
              </a:rPr>
              <a:t>Adada dikkati </a:t>
            </a:r>
            <a:r>
              <a:rPr sz="1800" spc="-20" dirty="0">
                <a:latin typeface="DejaVu Sans"/>
                <a:cs typeface="DejaVu Sans"/>
              </a:rPr>
              <a:t>çeken </a:t>
            </a:r>
            <a:r>
              <a:rPr sz="1800" spc="-5" dirty="0">
                <a:latin typeface="DejaVu Sans"/>
                <a:cs typeface="DejaVu Sans"/>
              </a:rPr>
              <a:t>en temel nokta; bilimsel  aydınlanmanın, bilimsel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teknik gelişmenin ulaştığı yüksek düzey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buna  bağlı olarak sağlıklı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10" dirty="0">
                <a:latin typeface="DejaVu Sans"/>
                <a:cs typeface="DejaVu Sans"/>
              </a:rPr>
              <a:t>kültürlü </a:t>
            </a:r>
            <a:r>
              <a:rPr sz="1800" spc="-5" dirty="0">
                <a:latin typeface="DejaVu Sans"/>
                <a:cs typeface="DejaVu Sans"/>
              </a:rPr>
              <a:t>bir toplum yetiştirilmiş </a:t>
            </a:r>
            <a:r>
              <a:rPr sz="1800" spc="-20" dirty="0">
                <a:latin typeface="DejaVu Sans"/>
                <a:cs typeface="DejaVu Sans"/>
              </a:rPr>
              <a:t>olmasıdır. </a:t>
            </a:r>
            <a:r>
              <a:rPr sz="1800" spc="-15" dirty="0">
                <a:latin typeface="DejaVu Sans"/>
                <a:cs typeface="DejaVu Sans"/>
              </a:rPr>
              <a:t>Ülkeyi </a:t>
            </a:r>
            <a:r>
              <a:rPr sz="1800" spc="-5" dirty="0">
                <a:latin typeface="DejaVu Sans"/>
                <a:cs typeface="DejaVu Sans"/>
              </a:rPr>
              <a:t>bir  bilim </a:t>
            </a:r>
            <a:r>
              <a:rPr sz="1800" spc="-15" dirty="0">
                <a:latin typeface="DejaVu Sans"/>
                <a:cs typeface="DejaVu Sans"/>
              </a:rPr>
              <a:t>kurulu yönetmektedir. </a:t>
            </a:r>
            <a:r>
              <a:rPr sz="1800" spc="-25" dirty="0">
                <a:latin typeface="DejaVu Sans"/>
                <a:cs typeface="DejaVu Sans"/>
              </a:rPr>
              <a:t>Kurul </a:t>
            </a:r>
            <a:r>
              <a:rPr sz="1800" spc="-5" dirty="0">
                <a:latin typeface="DejaVu Sans"/>
                <a:cs typeface="DejaVu Sans"/>
              </a:rPr>
              <a:t>36 kişiden oluşur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üyelerinin her biri  bilimin belli bir alanında derin bir uzmanlığa </a:t>
            </a:r>
            <a:r>
              <a:rPr sz="1800" spc="-25" dirty="0">
                <a:latin typeface="DejaVu Sans"/>
                <a:cs typeface="DejaVu Sans"/>
              </a:rPr>
              <a:t>sahiptir. </a:t>
            </a:r>
            <a:r>
              <a:rPr sz="1800" spc="-5" dirty="0">
                <a:latin typeface="DejaVu Sans"/>
                <a:cs typeface="DejaVu Sans"/>
              </a:rPr>
              <a:t>Ben Salem’in bilim  </a:t>
            </a:r>
            <a:r>
              <a:rPr sz="1800" spc="-10" dirty="0">
                <a:latin typeface="DejaVu Sans"/>
                <a:cs typeface="DejaVu Sans"/>
              </a:rPr>
              <a:t>kurulunun </a:t>
            </a:r>
            <a:r>
              <a:rPr sz="1800" spc="-5" dirty="0">
                <a:latin typeface="DejaVu Sans"/>
                <a:cs typeface="DejaVu Sans"/>
              </a:rPr>
              <a:t>asli </a:t>
            </a:r>
            <a:r>
              <a:rPr sz="1800" spc="-10" dirty="0">
                <a:latin typeface="DejaVu Sans"/>
                <a:cs typeface="DejaVu Sans"/>
              </a:rPr>
              <a:t>görevi </a:t>
            </a:r>
            <a:r>
              <a:rPr sz="1800" dirty="0">
                <a:latin typeface="DejaVu Sans"/>
                <a:cs typeface="DejaVu Sans"/>
              </a:rPr>
              <a:t>olayların </a:t>
            </a:r>
            <a:r>
              <a:rPr sz="1800" spc="-5" dirty="0">
                <a:latin typeface="DejaVu Sans"/>
                <a:cs typeface="DejaVu Sans"/>
              </a:rPr>
              <a:t>sebepleri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gizli nedenlerini </a:t>
            </a:r>
            <a:r>
              <a:rPr sz="1800" spc="-10" dirty="0">
                <a:latin typeface="DejaVu Sans"/>
                <a:cs typeface="DejaVu Sans"/>
              </a:rPr>
              <a:t>öğrenmek </a:t>
            </a:r>
            <a:r>
              <a:rPr sz="1800" dirty="0">
                <a:latin typeface="DejaVu Sans"/>
                <a:cs typeface="DejaVu Sans"/>
              </a:rPr>
              <a:t>ve  </a:t>
            </a:r>
            <a:r>
              <a:rPr sz="1800" spc="-5" dirty="0">
                <a:latin typeface="DejaVu Sans"/>
                <a:cs typeface="DejaVu Sans"/>
              </a:rPr>
              <a:t>insanın doğa üzerindeki egemenliğinin sınırlarını</a:t>
            </a:r>
            <a:r>
              <a:rPr sz="1800" spc="10" dirty="0">
                <a:latin typeface="DejaVu Sans"/>
                <a:cs typeface="DejaVu Sans"/>
              </a:rPr>
              <a:t> </a:t>
            </a:r>
            <a:r>
              <a:rPr sz="1800" spc="-15" dirty="0">
                <a:latin typeface="DejaVu Sans"/>
                <a:cs typeface="DejaVu Sans"/>
              </a:rPr>
              <a:t>genişletmektir.</a:t>
            </a:r>
            <a:endParaRPr sz="1800">
              <a:latin typeface="DejaVu Sans"/>
              <a:cs typeface="DejaVu Sans"/>
            </a:endParaRPr>
          </a:p>
          <a:p>
            <a:pPr marL="5283200">
              <a:lnSpc>
                <a:spcPts val="2090"/>
              </a:lnSpc>
            </a:pPr>
            <a:r>
              <a:rPr sz="1800" b="1" i="1" spc="-15" dirty="0">
                <a:latin typeface="DejaVu Sans"/>
                <a:cs typeface="DejaVu Sans"/>
              </a:rPr>
              <a:t>Kaynak: </a:t>
            </a:r>
            <a:r>
              <a:rPr sz="1800" i="1" spc="-125" dirty="0">
                <a:latin typeface="DejaVu Sans"/>
                <a:cs typeface="DejaVu Sans"/>
              </a:rPr>
              <a:t>F. </a:t>
            </a:r>
            <a:r>
              <a:rPr sz="1800" i="1" spc="-5" dirty="0">
                <a:latin typeface="DejaVu Sans"/>
                <a:cs typeface="DejaVu Sans"/>
              </a:rPr>
              <a:t>Bacon, </a:t>
            </a:r>
            <a:r>
              <a:rPr sz="1800" i="1" spc="-55" dirty="0">
                <a:latin typeface="DejaVu Sans"/>
                <a:cs typeface="DejaVu Sans"/>
              </a:rPr>
              <a:t>Yeni</a:t>
            </a:r>
            <a:r>
              <a:rPr sz="1800" i="1" spc="125" dirty="0">
                <a:latin typeface="DejaVu Sans"/>
                <a:cs typeface="DejaVu Sans"/>
              </a:rPr>
              <a:t> </a:t>
            </a:r>
            <a:r>
              <a:rPr sz="1800" i="1" spc="-5" dirty="0">
                <a:latin typeface="DejaVu Sans"/>
                <a:cs typeface="DejaVu Sans"/>
              </a:rPr>
              <a:t>Atlantis.</a:t>
            </a:r>
            <a:endParaRPr sz="1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08000"/>
          </a:xfrm>
          <a:custGeom>
            <a:avLst/>
            <a:gdLst/>
            <a:ahLst/>
            <a:cxnLst/>
            <a:rect l="l" t="t" r="r" b="b"/>
            <a:pathLst>
              <a:path w="9144000" h="508000">
                <a:moveTo>
                  <a:pt x="9144000" y="0"/>
                </a:moveTo>
                <a:lnTo>
                  <a:pt x="0" y="0"/>
                </a:lnTo>
                <a:lnTo>
                  <a:pt x="0" y="508000"/>
                </a:lnTo>
                <a:lnTo>
                  <a:pt x="9144000" y="50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4070" y="15240"/>
            <a:ext cx="49714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000000"/>
                </a:solidFill>
                <a:latin typeface="DejaVu Sans"/>
                <a:cs typeface="DejaVu Sans"/>
              </a:rPr>
              <a:t>PANOPTİKON </a:t>
            </a:r>
            <a:r>
              <a:rPr sz="2000" dirty="0">
                <a:solidFill>
                  <a:srgbClr val="000000"/>
                </a:solidFill>
                <a:latin typeface="DejaVu Sans"/>
                <a:cs typeface="DejaVu Sans"/>
              </a:rPr>
              <a:t>– </a:t>
            </a:r>
            <a:r>
              <a:rPr sz="2000" spc="-5" dirty="0">
                <a:solidFill>
                  <a:srgbClr val="000000"/>
                </a:solidFill>
                <a:latin typeface="DejaVu Sans"/>
                <a:cs typeface="DejaVu Sans"/>
              </a:rPr>
              <a:t>GÖZETİM</a:t>
            </a:r>
            <a:r>
              <a:rPr sz="2000" spc="3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000" spc="-15" dirty="0">
                <a:solidFill>
                  <a:srgbClr val="000000"/>
                </a:solidFill>
                <a:latin typeface="DejaVu Sans"/>
                <a:cs typeface="DejaVu Sans"/>
              </a:rPr>
              <a:t>TOPLUMU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08000"/>
            <a:ext cx="4572000" cy="6327140"/>
          </a:xfrm>
          <a:custGeom>
            <a:avLst/>
            <a:gdLst/>
            <a:ahLst/>
            <a:cxnLst/>
            <a:rect l="l" t="t" r="r" b="b"/>
            <a:pathLst>
              <a:path w="4572000" h="6327140">
                <a:moveTo>
                  <a:pt x="4572000" y="0"/>
                </a:moveTo>
                <a:lnTo>
                  <a:pt x="0" y="0"/>
                </a:lnTo>
                <a:lnTo>
                  <a:pt x="0" y="6327140"/>
                </a:lnTo>
                <a:lnTo>
                  <a:pt x="4572000" y="6327140"/>
                </a:lnTo>
                <a:lnTo>
                  <a:pt x="4572000" y="0"/>
                </a:lnTo>
                <a:close/>
              </a:path>
            </a:pathLst>
          </a:custGeom>
          <a:solidFill>
            <a:srgbClr val="F1CD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524509"/>
            <a:ext cx="4244340" cy="285115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850"/>
              </a:lnSpc>
              <a:spcBef>
                <a:spcPts val="219"/>
              </a:spcBef>
            </a:pPr>
            <a:r>
              <a:rPr sz="1600" spc="-15" dirty="0">
                <a:latin typeface="DejaVu Sans"/>
                <a:cs typeface="DejaVu Sans"/>
              </a:rPr>
              <a:t>Modern </a:t>
            </a:r>
            <a:r>
              <a:rPr sz="1600" spc="-20" dirty="0">
                <a:latin typeface="DejaVu Sans"/>
                <a:cs typeface="DejaVu Sans"/>
              </a:rPr>
              <a:t>Fransız </a:t>
            </a:r>
            <a:r>
              <a:rPr sz="1600" spc="-5" dirty="0">
                <a:latin typeface="DejaVu Sans"/>
                <a:cs typeface="DejaVu Sans"/>
              </a:rPr>
              <a:t>felsefesinin </a:t>
            </a:r>
            <a:r>
              <a:rPr sz="1600" spc="-10" dirty="0">
                <a:latin typeface="DejaVu Sans"/>
                <a:cs typeface="DejaVu Sans"/>
              </a:rPr>
              <a:t>postyapısalcı  </a:t>
            </a:r>
            <a:r>
              <a:rPr sz="1600" spc="-5" dirty="0">
                <a:latin typeface="DejaVu Sans"/>
                <a:cs typeface="DejaVu Sans"/>
              </a:rPr>
              <a:t>filozofları içerisinde Michel </a:t>
            </a:r>
            <a:r>
              <a:rPr sz="1600" spc="-15" dirty="0">
                <a:latin typeface="DejaVu Sans"/>
                <a:cs typeface="DejaVu Sans"/>
              </a:rPr>
              <a:t>Foucault </a:t>
            </a:r>
            <a:r>
              <a:rPr sz="1600" spc="-5" dirty="0">
                <a:latin typeface="DejaVu Sans"/>
                <a:cs typeface="DejaVu Sans"/>
              </a:rPr>
              <a:t>haklı  bir </a:t>
            </a:r>
            <a:r>
              <a:rPr sz="1600" spc="-10" dirty="0">
                <a:latin typeface="DejaVu Sans"/>
                <a:cs typeface="DejaVu Sans"/>
              </a:rPr>
              <a:t>üne</a:t>
            </a:r>
            <a:r>
              <a:rPr sz="1600" spc="-5" dirty="0">
                <a:latin typeface="DejaVu Sans"/>
                <a:cs typeface="DejaVu Sans"/>
              </a:rPr>
              <a:t> </a:t>
            </a:r>
            <a:r>
              <a:rPr sz="1600" spc="-25" dirty="0">
                <a:latin typeface="DejaVu Sans"/>
                <a:cs typeface="DejaVu Sans"/>
              </a:rPr>
              <a:t>sahiptir.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DejaVu Sans"/>
              <a:cs typeface="DejaVu Sans"/>
            </a:endParaRPr>
          </a:p>
          <a:p>
            <a:pPr marL="12700" marR="450850" indent="63500">
              <a:lnSpc>
                <a:spcPct val="96200"/>
              </a:lnSpc>
            </a:pPr>
            <a:r>
              <a:rPr sz="1600" spc="-10" dirty="0">
                <a:latin typeface="DejaVu Sans"/>
                <a:cs typeface="DejaVu Sans"/>
              </a:rPr>
              <a:t>Foucault, </a:t>
            </a:r>
            <a:r>
              <a:rPr sz="1600" spc="-5" dirty="0">
                <a:latin typeface="DejaVu Sans"/>
                <a:cs typeface="DejaVu Sans"/>
              </a:rPr>
              <a:t>iktidarın işleyiş </a:t>
            </a:r>
            <a:r>
              <a:rPr sz="1600" spc="-10" dirty="0">
                <a:latin typeface="DejaVu Sans"/>
                <a:cs typeface="DejaVu Sans"/>
              </a:rPr>
              <a:t>biçimini  </a:t>
            </a:r>
            <a:r>
              <a:rPr sz="1600" spc="-20" dirty="0">
                <a:latin typeface="DejaVu Sans"/>
                <a:cs typeface="DejaVu Sans"/>
              </a:rPr>
              <a:t>araştırmıştır. </a:t>
            </a:r>
            <a:r>
              <a:rPr sz="1600" spc="-5" dirty="0">
                <a:latin typeface="DejaVu Sans"/>
                <a:cs typeface="DejaVu Sans"/>
              </a:rPr>
              <a:t>Özellikle iktidar ile  </a:t>
            </a:r>
            <a:r>
              <a:rPr sz="1600" spc="-10" dirty="0">
                <a:latin typeface="DejaVu Sans"/>
                <a:cs typeface="DejaVu Sans"/>
              </a:rPr>
              <a:t>bilgi/söylem </a:t>
            </a:r>
            <a:r>
              <a:rPr sz="1600" spc="-5" dirty="0">
                <a:latin typeface="DejaVu Sans"/>
                <a:cs typeface="DejaVu Sans"/>
              </a:rPr>
              <a:t>arasındaki ilişkiye </a:t>
            </a:r>
            <a:r>
              <a:rPr sz="1600" spc="-15" dirty="0">
                <a:latin typeface="DejaVu Sans"/>
                <a:cs typeface="DejaVu Sans"/>
              </a:rPr>
              <a:t>dikkat  </a:t>
            </a:r>
            <a:r>
              <a:rPr sz="1600" spc="-20" dirty="0">
                <a:latin typeface="DejaVu Sans"/>
                <a:cs typeface="DejaVu Sans"/>
              </a:rPr>
              <a:t>çekmiştir.</a:t>
            </a:r>
            <a:endParaRPr sz="1600">
              <a:latin typeface="DejaVu Sans"/>
              <a:cs typeface="DejaVu Sans"/>
            </a:endParaRPr>
          </a:p>
          <a:p>
            <a:pPr marL="12700" marR="19050">
              <a:lnSpc>
                <a:spcPct val="96200"/>
              </a:lnSpc>
              <a:spcBef>
                <a:spcPts val="5"/>
              </a:spcBef>
            </a:pPr>
            <a:r>
              <a:rPr sz="1600" spc="-15" dirty="0">
                <a:latin typeface="DejaVu Sans"/>
                <a:cs typeface="DejaVu Sans"/>
              </a:rPr>
              <a:t>Foucault’nun </a:t>
            </a:r>
            <a:r>
              <a:rPr sz="1600" spc="-5" dirty="0">
                <a:latin typeface="DejaVu Sans"/>
                <a:cs typeface="DejaVu Sans"/>
              </a:rPr>
              <a:t>iktidarın </a:t>
            </a:r>
            <a:r>
              <a:rPr sz="1600" spc="-10" dirty="0">
                <a:latin typeface="DejaVu Sans"/>
                <a:cs typeface="DejaVu Sans"/>
              </a:rPr>
              <a:t>bireyleri </a:t>
            </a:r>
            <a:r>
              <a:rPr sz="1600" spc="-5" dirty="0">
                <a:latin typeface="DejaVu Sans"/>
                <a:cs typeface="DejaVu Sans"/>
              </a:rPr>
              <a:t>nasıl  </a:t>
            </a:r>
            <a:r>
              <a:rPr sz="1600" spc="-10" dirty="0">
                <a:latin typeface="DejaVu Sans"/>
                <a:cs typeface="DejaVu Sans"/>
              </a:rPr>
              <a:t>izlediğine </a:t>
            </a:r>
            <a:r>
              <a:rPr sz="1600" spc="-5" dirty="0">
                <a:latin typeface="DejaVu Sans"/>
                <a:cs typeface="DejaVu Sans"/>
              </a:rPr>
              <a:t>ilişkin </a:t>
            </a:r>
            <a:r>
              <a:rPr sz="1600" spc="-10" dirty="0">
                <a:latin typeface="DejaVu Sans"/>
                <a:cs typeface="DejaVu Sans"/>
              </a:rPr>
              <a:t>verdiği </a:t>
            </a:r>
            <a:r>
              <a:rPr sz="1600" spc="-15" dirty="0">
                <a:latin typeface="DejaVu Sans"/>
                <a:cs typeface="DejaVu Sans"/>
              </a:rPr>
              <a:t>örnek </a:t>
            </a:r>
            <a:r>
              <a:rPr sz="1600" spc="-5" dirty="0">
                <a:latin typeface="DejaVu Sans"/>
                <a:cs typeface="DejaVu Sans"/>
              </a:rPr>
              <a:t>J.  Bentham’ın </a:t>
            </a:r>
            <a:r>
              <a:rPr sz="1600" spc="-30" dirty="0">
                <a:latin typeface="DejaVu Sans"/>
                <a:cs typeface="DejaVu Sans"/>
              </a:rPr>
              <a:t>“Panoptikon” örneğidir.  </a:t>
            </a:r>
            <a:r>
              <a:rPr sz="1600" b="1" spc="-15" dirty="0">
                <a:solidFill>
                  <a:srgbClr val="BF0000"/>
                </a:solidFill>
                <a:latin typeface="DejaVu Sans"/>
                <a:cs typeface="DejaVu Sans"/>
              </a:rPr>
              <a:t>Panoptikon, </a:t>
            </a:r>
            <a:r>
              <a:rPr sz="1600" b="1" spc="-5" dirty="0">
                <a:solidFill>
                  <a:srgbClr val="BF0000"/>
                </a:solidFill>
                <a:latin typeface="DejaVu Sans"/>
                <a:cs typeface="DejaVu Sans"/>
              </a:rPr>
              <a:t>bir hapishane</a:t>
            </a:r>
            <a:r>
              <a:rPr sz="1600" b="1" spc="-20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600" b="1" spc="-30" dirty="0">
                <a:solidFill>
                  <a:srgbClr val="BF0000"/>
                </a:solidFill>
                <a:latin typeface="DejaVu Sans"/>
                <a:cs typeface="DejaVu Sans"/>
              </a:rPr>
              <a:t>modelidir.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508000"/>
            <a:ext cx="4572000" cy="6327140"/>
          </a:xfrm>
          <a:custGeom>
            <a:avLst/>
            <a:gdLst/>
            <a:ahLst/>
            <a:cxnLst/>
            <a:rect l="l" t="t" r="r" b="b"/>
            <a:pathLst>
              <a:path w="4572000" h="6327140">
                <a:moveTo>
                  <a:pt x="4572000" y="0"/>
                </a:moveTo>
                <a:lnTo>
                  <a:pt x="0" y="0"/>
                </a:lnTo>
                <a:lnTo>
                  <a:pt x="0" y="6327140"/>
                </a:lnTo>
                <a:lnTo>
                  <a:pt x="4572000" y="6327140"/>
                </a:lnTo>
                <a:lnTo>
                  <a:pt x="4572000" y="0"/>
                </a:lnTo>
                <a:close/>
              </a:path>
            </a:pathLst>
          </a:custGeom>
          <a:solidFill>
            <a:srgbClr val="F1CD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0740" y="524509"/>
            <a:ext cx="4385310" cy="472948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1072515">
              <a:lnSpc>
                <a:spcPts val="1850"/>
              </a:lnSpc>
              <a:spcBef>
                <a:spcPts val="219"/>
              </a:spcBef>
            </a:pPr>
            <a:r>
              <a:rPr sz="1600" spc="-15" dirty="0">
                <a:latin typeface="DejaVu Sans"/>
                <a:cs typeface="DejaVu Sans"/>
              </a:rPr>
              <a:t>Merkezde </a:t>
            </a:r>
            <a:r>
              <a:rPr sz="1600" spc="-10" dirty="0">
                <a:latin typeface="DejaVu Sans"/>
                <a:cs typeface="DejaVu Sans"/>
              </a:rPr>
              <a:t>büyük </a:t>
            </a:r>
            <a:r>
              <a:rPr sz="1600" spc="-5" dirty="0">
                <a:latin typeface="DejaVu Sans"/>
                <a:cs typeface="DejaVu Sans"/>
              </a:rPr>
              <a:t>bir </a:t>
            </a:r>
            <a:r>
              <a:rPr sz="1600" spc="-20" dirty="0">
                <a:latin typeface="DejaVu Sans"/>
                <a:cs typeface="DejaVu Sans"/>
              </a:rPr>
              <a:t>kule </a:t>
            </a:r>
            <a:r>
              <a:rPr sz="1600" spc="-30" dirty="0">
                <a:latin typeface="DejaVu Sans"/>
                <a:cs typeface="DejaVu Sans"/>
              </a:rPr>
              <a:t>vardır.  </a:t>
            </a:r>
            <a:r>
              <a:rPr sz="1600" spc="-5" dirty="0">
                <a:latin typeface="DejaVu Sans"/>
                <a:cs typeface="DejaVu Sans"/>
              </a:rPr>
              <a:t>Bu </a:t>
            </a:r>
            <a:r>
              <a:rPr sz="1600" spc="-15" dirty="0">
                <a:latin typeface="DejaVu Sans"/>
                <a:cs typeface="DejaVu Sans"/>
              </a:rPr>
              <a:t>kuleden </a:t>
            </a:r>
            <a:r>
              <a:rPr sz="1600" spc="-10" dirty="0">
                <a:latin typeface="DejaVu Sans"/>
                <a:cs typeface="DejaVu Sans"/>
              </a:rPr>
              <a:t>mahkûmların</a:t>
            </a:r>
            <a:r>
              <a:rPr sz="1600" spc="-85" dirty="0">
                <a:latin typeface="DejaVu Sans"/>
                <a:cs typeface="DejaVu Sans"/>
              </a:rPr>
              <a:t> </a:t>
            </a:r>
            <a:r>
              <a:rPr sz="1600" spc="-5" dirty="0">
                <a:latin typeface="DejaVu Sans"/>
                <a:cs typeface="DejaVu Sans"/>
              </a:rPr>
              <a:t>odaları  </a:t>
            </a:r>
            <a:r>
              <a:rPr sz="1600" spc="-20" dirty="0">
                <a:latin typeface="DejaVu Sans"/>
                <a:cs typeface="DejaVu Sans"/>
              </a:rPr>
              <a:t>görülebilir.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DejaVu Sans"/>
              <a:cs typeface="DejaVu Sans"/>
            </a:endParaRPr>
          </a:p>
          <a:p>
            <a:pPr marL="12700" marR="339725">
              <a:lnSpc>
                <a:spcPct val="96200"/>
              </a:lnSpc>
            </a:pPr>
            <a:r>
              <a:rPr sz="1600" spc="-10" dirty="0">
                <a:latin typeface="DejaVu Sans"/>
                <a:cs typeface="DejaVu Sans"/>
              </a:rPr>
              <a:t>Mahkümların </a:t>
            </a:r>
            <a:r>
              <a:rPr sz="1600" spc="-5" dirty="0">
                <a:latin typeface="DejaVu Sans"/>
                <a:cs typeface="DejaVu Sans"/>
              </a:rPr>
              <a:t>odaları bu </a:t>
            </a:r>
            <a:r>
              <a:rPr sz="1600" spc="-15" dirty="0">
                <a:latin typeface="DejaVu Sans"/>
                <a:cs typeface="DejaVu Sans"/>
              </a:rPr>
              <a:t>kulenin  </a:t>
            </a:r>
            <a:r>
              <a:rPr sz="1600" spc="-20" dirty="0">
                <a:latin typeface="DejaVu Sans"/>
                <a:cs typeface="DejaVu Sans"/>
              </a:rPr>
              <a:t>etrafındadır. </a:t>
            </a:r>
            <a:r>
              <a:rPr sz="1600" spc="-5" dirty="0">
                <a:latin typeface="DejaVu Sans"/>
                <a:cs typeface="DejaVu Sans"/>
              </a:rPr>
              <a:t>İktidar, </a:t>
            </a:r>
            <a:r>
              <a:rPr sz="1600" spc="-10" dirty="0">
                <a:latin typeface="DejaVu Sans"/>
                <a:cs typeface="DejaVu Sans"/>
              </a:rPr>
              <a:t>bütün mahkûmları  </a:t>
            </a:r>
            <a:r>
              <a:rPr sz="1600" spc="-15" dirty="0">
                <a:latin typeface="DejaVu Sans"/>
                <a:cs typeface="DejaVu Sans"/>
              </a:rPr>
              <a:t>görebilirken, mahkûmlar kuledekini  </a:t>
            </a:r>
            <a:r>
              <a:rPr sz="1600" spc="-10" dirty="0">
                <a:latin typeface="DejaVu Sans"/>
                <a:cs typeface="DejaVu Sans"/>
              </a:rPr>
              <a:t>göremez. </a:t>
            </a:r>
            <a:r>
              <a:rPr sz="1600" spc="-40" dirty="0">
                <a:latin typeface="DejaVu Sans"/>
                <a:cs typeface="DejaVu Sans"/>
              </a:rPr>
              <a:t>Fakat </a:t>
            </a:r>
            <a:r>
              <a:rPr sz="1600" spc="-10" dirty="0">
                <a:latin typeface="DejaVu Sans"/>
                <a:cs typeface="DejaVu Sans"/>
              </a:rPr>
              <a:t>sürekli gözetlendiklerini  </a:t>
            </a:r>
            <a:r>
              <a:rPr sz="1600" spc="-25" dirty="0">
                <a:latin typeface="DejaVu Sans"/>
                <a:cs typeface="DejaVu Sans"/>
              </a:rPr>
              <a:t>bilirler.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DejaVu Sans"/>
              <a:cs typeface="DejaVu Sans"/>
            </a:endParaRPr>
          </a:p>
          <a:p>
            <a:pPr marL="12700" marR="114300">
              <a:lnSpc>
                <a:spcPct val="96200"/>
              </a:lnSpc>
            </a:pPr>
            <a:r>
              <a:rPr sz="1600" spc="-10" dirty="0">
                <a:solidFill>
                  <a:srgbClr val="BF0000"/>
                </a:solidFill>
                <a:latin typeface="DejaVu Sans"/>
                <a:cs typeface="DejaVu Sans"/>
              </a:rPr>
              <a:t>“</a:t>
            </a:r>
            <a:r>
              <a:rPr sz="1600" b="1" spc="-10" dirty="0">
                <a:solidFill>
                  <a:srgbClr val="BF0000"/>
                </a:solidFill>
                <a:latin typeface="DejaVu Sans"/>
                <a:cs typeface="DejaVu Sans"/>
              </a:rPr>
              <a:t>Panoptikon’un </a:t>
            </a:r>
            <a:r>
              <a:rPr sz="1600" b="1" spc="-5" dirty="0">
                <a:solidFill>
                  <a:srgbClr val="BF0000"/>
                </a:solidFill>
                <a:latin typeface="DejaVu Sans"/>
                <a:cs typeface="DejaVu Sans"/>
              </a:rPr>
              <a:t>büyük etkisi </a:t>
            </a:r>
            <a:r>
              <a:rPr sz="1600" b="1" spc="-10" dirty="0">
                <a:solidFill>
                  <a:srgbClr val="BF0000"/>
                </a:solidFill>
                <a:latin typeface="DejaVu Sans"/>
                <a:cs typeface="DejaVu Sans"/>
              </a:rPr>
              <a:t>buradan  </a:t>
            </a:r>
            <a:r>
              <a:rPr sz="1600" b="1" spc="-25" dirty="0">
                <a:solidFill>
                  <a:srgbClr val="BF0000"/>
                </a:solidFill>
                <a:latin typeface="DejaVu Sans"/>
                <a:cs typeface="DejaVu Sans"/>
              </a:rPr>
              <a:t>kaynaklanmaktadır, </a:t>
            </a:r>
            <a:r>
              <a:rPr sz="1600" b="1" spc="-5" dirty="0">
                <a:solidFill>
                  <a:srgbClr val="BF0000"/>
                </a:solidFill>
                <a:latin typeface="DejaVu Sans"/>
                <a:cs typeface="DejaVu Sans"/>
              </a:rPr>
              <a:t>tutukluda  iktidarın otomatik işleyişini </a:t>
            </a:r>
            <a:r>
              <a:rPr sz="1600" b="1" spc="-15" dirty="0">
                <a:solidFill>
                  <a:srgbClr val="BF0000"/>
                </a:solidFill>
                <a:latin typeface="DejaVu Sans"/>
                <a:cs typeface="DejaVu Sans"/>
              </a:rPr>
              <a:t>sağlayan  </a:t>
            </a:r>
            <a:r>
              <a:rPr sz="1600" b="1" spc="-5" dirty="0">
                <a:solidFill>
                  <a:srgbClr val="BF0000"/>
                </a:solidFill>
                <a:latin typeface="DejaVu Sans"/>
                <a:cs typeface="DejaVu Sans"/>
              </a:rPr>
              <a:t>bilinçli ve sürekli görülebilirlik </a:t>
            </a:r>
            <a:r>
              <a:rPr sz="1600" b="1" dirty="0">
                <a:solidFill>
                  <a:srgbClr val="BF0000"/>
                </a:solidFill>
                <a:latin typeface="DejaVu Sans"/>
                <a:cs typeface="DejaVu Sans"/>
              </a:rPr>
              <a:t>hâli  </a:t>
            </a:r>
            <a:r>
              <a:rPr sz="1600" b="1" spc="-5" dirty="0">
                <a:solidFill>
                  <a:srgbClr val="BF0000"/>
                </a:solidFill>
                <a:latin typeface="DejaVu Sans"/>
                <a:cs typeface="DejaVu Sans"/>
              </a:rPr>
              <a:t>yaratmak</a:t>
            </a:r>
            <a:r>
              <a:rPr sz="1600" spc="-5" dirty="0">
                <a:solidFill>
                  <a:srgbClr val="BF0000"/>
                </a:solidFill>
                <a:latin typeface="DejaVu Sans"/>
                <a:cs typeface="DejaVu Sans"/>
              </a:rPr>
              <a:t>.”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5080">
              <a:lnSpc>
                <a:spcPts val="1850"/>
              </a:lnSpc>
            </a:pPr>
            <a:r>
              <a:rPr sz="1600" spc="-60" dirty="0">
                <a:latin typeface="DejaVu Sans"/>
                <a:cs typeface="DejaVu Sans"/>
              </a:rPr>
              <a:t>Yani </a:t>
            </a:r>
            <a:r>
              <a:rPr sz="1600" spc="-10" dirty="0">
                <a:latin typeface="DejaVu Sans"/>
                <a:cs typeface="DejaVu Sans"/>
              </a:rPr>
              <a:t>iktidar Foucault’ya </a:t>
            </a:r>
            <a:r>
              <a:rPr sz="1600" spc="-15" dirty="0">
                <a:latin typeface="DejaVu Sans"/>
                <a:cs typeface="DejaVu Sans"/>
              </a:rPr>
              <a:t>göre </a:t>
            </a:r>
            <a:r>
              <a:rPr sz="1600" spc="-10" dirty="0">
                <a:latin typeface="DejaVu Sans"/>
                <a:cs typeface="DejaVu Sans"/>
              </a:rPr>
              <a:t>sürekli  </a:t>
            </a:r>
            <a:r>
              <a:rPr sz="1600" spc="-5" dirty="0">
                <a:latin typeface="DejaVu Sans"/>
                <a:cs typeface="DejaVu Sans"/>
              </a:rPr>
              <a:t>gözetleyen, </a:t>
            </a:r>
            <a:r>
              <a:rPr sz="1600" spc="-10" dirty="0">
                <a:latin typeface="DejaVu Sans"/>
                <a:cs typeface="DejaVu Sans"/>
              </a:rPr>
              <a:t>söyleme </a:t>
            </a:r>
            <a:r>
              <a:rPr sz="1600" spc="-5" dirty="0">
                <a:latin typeface="DejaVu Sans"/>
                <a:cs typeface="DejaVu Sans"/>
              </a:rPr>
              <a:t>müdahale eden,  nüfus </a:t>
            </a:r>
            <a:r>
              <a:rPr sz="1600" spc="-10" dirty="0">
                <a:latin typeface="DejaVu Sans"/>
                <a:cs typeface="DejaVu Sans"/>
              </a:rPr>
              <a:t>politikası </a:t>
            </a:r>
            <a:r>
              <a:rPr sz="1600" spc="-5" dirty="0">
                <a:latin typeface="DejaVu Sans"/>
                <a:cs typeface="DejaVu Sans"/>
              </a:rPr>
              <a:t>ile </a:t>
            </a:r>
            <a:r>
              <a:rPr sz="1600" spc="-10" dirty="0">
                <a:latin typeface="DejaVu Sans"/>
                <a:cs typeface="DejaVu Sans"/>
              </a:rPr>
              <a:t>beden </a:t>
            </a:r>
            <a:r>
              <a:rPr sz="1600" spc="-5" dirty="0">
                <a:latin typeface="DejaVu Sans"/>
                <a:cs typeface="DejaVu Sans"/>
              </a:rPr>
              <a:t>üzerinde </a:t>
            </a:r>
            <a:r>
              <a:rPr sz="1600" spc="-10" dirty="0">
                <a:latin typeface="DejaVu Sans"/>
                <a:cs typeface="DejaVu Sans"/>
              </a:rPr>
              <a:t>egemen  </a:t>
            </a:r>
            <a:r>
              <a:rPr sz="1600" spc="-5" dirty="0">
                <a:latin typeface="DejaVu Sans"/>
                <a:cs typeface="DejaVu Sans"/>
              </a:rPr>
              <a:t>olan yeni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5" dirty="0">
                <a:latin typeface="DejaVu Sans"/>
                <a:cs typeface="DejaVu Sans"/>
              </a:rPr>
              <a:t>farklı bir</a:t>
            </a:r>
            <a:r>
              <a:rPr sz="1600" spc="-35" dirty="0">
                <a:latin typeface="DejaVu Sans"/>
                <a:cs typeface="DejaVu Sans"/>
              </a:rPr>
              <a:t> </a:t>
            </a:r>
            <a:r>
              <a:rPr sz="1600" spc="-25" dirty="0">
                <a:latin typeface="DejaVu Sans"/>
                <a:cs typeface="DejaVu Sans"/>
              </a:rPr>
              <a:t>iktidardır.</a:t>
            </a:r>
            <a:endParaRPr sz="16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075429"/>
            <a:ext cx="4572000" cy="2752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48970"/>
          </a:xfrm>
          <a:custGeom>
            <a:avLst/>
            <a:gdLst/>
            <a:ahLst/>
            <a:cxnLst/>
            <a:rect l="l" t="t" r="r" b="b"/>
            <a:pathLst>
              <a:path w="9144000" h="648970">
                <a:moveTo>
                  <a:pt x="9144000" y="0"/>
                </a:moveTo>
                <a:lnTo>
                  <a:pt x="0" y="0"/>
                </a:lnTo>
                <a:lnTo>
                  <a:pt x="0" y="648970"/>
                </a:lnTo>
                <a:lnTo>
                  <a:pt x="9144000" y="6489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2750" y="16509"/>
            <a:ext cx="5775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00"/>
                </a:solidFill>
                <a:latin typeface="DejaVu Sans"/>
                <a:cs typeface="DejaVu Sans"/>
              </a:rPr>
              <a:t>EGEMENLİK SORUNU, HAK VE</a:t>
            </a:r>
            <a:r>
              <a:rPr sz="1800" spc="-3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DejaVu Sans"/>
                <a:cs typeface="DejaVu Sans"/>
              </a:rPr>
              <a:t>ÖZGÜRLÜKLER</a:t>
            </a:r>
            <a:endParaRPr sz="1800">
              <a:latin typeface="DejaVu Sans"/>
              <a:cs typeface="DejaVu San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48969"/>
            <a:ext cx="9144000" cy="3604260"/>
            <a:chOff x="0" y="648969"/>
            <a:chExt cx="9144000" cy="3604260"/>
          </a:xfrm>
        </p:grpSpPr>
        <p:sp>
          <p:nvSpPr>
            <p:cNvPr id="5" name="object 5"/>
            <p:cNvSpPr/>
            <p:nvPr/>
          </p:nvSpPr>
          <p:spPr>
            <a:xfrm>
              <a:off x="0" y="648969"/>
              <a:ext cx="9144000" cy="711200"/>
            </a:xfrm>
            <a:custGeom>
              <a:avLst/>
              <a:gdLst/>
              <a:ahLst/>
              <a:cxnLst/>
              <a:rect l="l" t="t" r="r" b="b"/>
              <a:pathLst>
                <a:path w="9144000" h="711200">
                  <a:moveTo>
                    <a:pt x="9144000" y="0"/>
                  </a:moveTo>
                  <a:lnTo>
                    <a:pt x="0" y="0"/>
                  </a:lnTo>
                  <a:lnTo>
                    <a:pt x="0" y="711200"/>
                  </a:lnTo>
                  <a:lnTo>
                    <a:pt x="9144000" y="711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3E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360169"/>
              <a:ext cx="9144000" cy="1320800"/>
            </a:xfrm>
            <a:custGeom>
              <a:avLst/>
              <a:gdLst/>
              <a:ahLst/>
              <a:cxnLst/>
              <a:rect l="l" t="t" r="r" b="b"/>
              <a:pathLst>
                <a:path w="9144000" h="1320800">
                  <a:moveTo>
                    <a:pt x="9144000" y="0"/>
                  </a:moveTo>
                  <a:lnTo>
                    <a:pt x="0" y="0"/>
                  </a:lnTo>
                  <a:lnTo>
                    <a:pt x="0" y="1320800"/>
                  </a:lnTo>
                  <a:lnTo>
                    <a:pt x="9144000" y="1320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680969"/>
              <a:ext cx="9144000" cy="1572260"/>
            </a:xfrm>
            <a:custGeom>
              <a:avLst/>
              <a:gdLst/>
              <a:ahLst/>
              <a:cxnLst/>
              <a:rect l="l" t="t" r="r" b="b"/>
              <a:pathLst>
                <a:path w="9144000" h="1572260">
                  <a:moveTo>
                    <a:pt x="9144000" y="0"/>
                  </a:moveTo>
                  <a:lnTo>
                    <a:pt x="0" y="0"/>
                  </a:lnTo>
                  <a:lnTo>
                    <a:pt x="0" y="1572259"/>
                  </a:lnTo>
                  <a:lnTo>
                    <a:pt x="9144000" y="157225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A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669290"/>
            <a:ext cx="8719185" cy="28981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122045">
              <a:lnSpc>
                <a:spcPts val="1650"/>
              </a:lnSpc>
              <a:spcBef>
                <a:spcPts val="180"/>
              </a:spcBef>
            </a:pPr>
            <a:r>
              <a:rPr sz="1400" spc="-50" dirty="0">
                <a:latin typeface="DejaVu Sans"/>
                <a:cs typeface="DejaVu Sans"/>
              </a:rPr>
              <a:t>Tarih </a:t>
            </a:r>
            <a:r>
              <a:rPr sz="1400" spc="-5" dirty="0">
                <a:latin typeface="DejaVu Sans"/>
                <a:cs typeface="DejaVu Sans"/>
              </a:rPr>
              <a:t>boyunca </a:t>
            </a:r>
            <a:r>
              <a:rPr sz="1400" dirty="0">
                <a:latin typeface="DejaVu Sans"/>
                <a:cs typeface="DejaVu Sans"/>
              </a:rPr>
              <a:t>egemen güçler (iktidar/ </a:t>
            </a:r>
            <a:r>
              <a:rPr sz="1400" spc="-5" dirty="0">
                <a:latin typeface="DejaVu Sans"/>
                <a:cs typeface="DejaVu Sans"/>
              </a:rPr>
              <a:t>devlet) </a:t>
            </a:r>
            <a:r>
              <a:rPr sz="1400" dirty="0">
                <a:latin typeface="DejaVu Sans"/>
                <a:cs typeface="DejaVu Sans"/>
              </a:rPr>
              <a:t>otoritesini belirli </a:t>
            </a:r>
            <a:r>
              <a:rPr sz="1400" spc="-5" dirty="0">
                <a:latin typeface="DejaVu Sans"/>
                <a:cs typeface="DejaVu Sans"/>
              </a:rPr>
              <a:t>meşruiyet </a:t>
            </a:r>
            <a:r>
              <a:rPr sz="1400" dirty="0">
                <a:latin typeface="DejaVu Sans"/>
                <a:cs typeface="DejaVu Sans"/>
              </a:rPr>
              <a:t>biçimlerine  </a:t>
            </a:r>
            <a:r>
              <a:rPr sz="1400" spc="-15" dirty="0">
                <a:latin typeface="DejaVu Sans"/>
                <a:cs typeface="DejaVu Sans"/>
              </a:rPr>
              <a:t>dayandırmıştır. </a:t>
            </a:r>
            <a:r>
              <a:rPr sz="1400" dirty="0">
                <a:latin typeface="DejaVu Sans"/>
                <a:cs typeface="DejaVu Sans"/>
              </a:rPr>
              <a:t>Max </a:t>
            </a:r>
            <a:r>
              <a:rPr sz="1400" spc="-15" dirty="0">
                <a:latin typeface="DejaVu Sans"/>
                <a:cs typeface="DejaVu Sans"/>
              </a:rPr>
              <a:t>Weber’e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bunlar; </a:t>
            </a:r>
            <a:r>
              <a:rPr sz="1400" b="1" spc="-5" dirty="0">
                <a:latin typeface="DejaVu Sans"/>
                <a:cs typeface="DejaVu Sans"/>
              </a:rPr>
              <a:t>gelenek, karizma ve</a:t>
            </a:r>
            <a:r>
              <a:rPr sz="1400" b="1" spc="70" dirty="0">
                <a:latin typeface="DejaVu Sans"/>
                <a:cs typeface="DejaVu Sans"/>
              </a:rPr>
              <a:t> </a:t>
            </a:r>
            <a:r>
              <a:rPr sz="1400" b="1" spc="-25" dirty="0">
                <a:latin typeface="DejaVu Sans"/>
                <a:cs typeface="DejaVu Sans"/>
              </a:rPr>
              <a:t>yasadır.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DejaVu Sans"/>
              <a:cs typeface="DejaVu Sans"/>
            </a:endParaRPr>
          </a:p>
          <a:p>
            <a:pPr marL="12700">
              <a:lnSpc>
                <a:spcPts val="1660"/>
              </a:lnSpc>
            </a:pPr>
            <a:r>
              <a:rPr sz="1400" b="1" spc="-5" dirty="0">
                <a:latin typeface="DejaVu Sans"/>
                <a:cs typeface="DejaVu Sans"/>
              </a:rPr>
              <a:t>Geleneksel egemenlik </a:t>
            </a:r>
            <a:r>
              <a:rPr sz="1400" spc="-5" dirty="0">
                <a:latin typeface="DejaVu Sans"/>
                <a:cs typeface="DejaVu Sans"/>
              </a:rPr>
              <a:t>kaynağını </a:t>
            </a:r>
            <a:r>
              <a:rPr sz="1400" spc="-10" dirty="0">
                <a:latin typeface="DejaVu Sans"/>
                <a:cs typeface="DejaVu Sans"/>
              </a:rPr>
              <a:t>töre, </a:t>
            </a:r>
            <a:r>
              <a:rPr sz="1400" spc="-5" dirty="0">
                <a:latin typeface="DejaVu Sans"/>
                <a:cs typeface="DejaVu Sans"/>
              </a:rPr>
              <a:t>gelenek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âdetlerden </a:t>
            </a:r>
            <a:r>
              <a:rPr sz="1400" spc="-25" dirty="0">
                <a:latin typeface="DejaVu Sans"/>
                <a:cs typeface="DejaVu Sans"/>
              </a:rPr>
              <a:t>alır. </a:t>
            </a:r>
            <a:r>
              <a:rPr sz="1400" spc="-60" dirty="0">
                <a:latin typeface="DejaVu Sans"/>
                <a:cs typeface="DejaVu Sans"/>
              </a:rPr>
              <a:t>Töre </a:t>
            </a:r>
            <a:r>
              <a:rPr sz="1400" dirty="0">
                <a:latin typeface="DejaVu Sans"/>
                <a:cs typeface="DejaVu Sans"/>
              </a:rPr>
              <a:t>yasanın</a:t>
            </a:r>
            <a:r>
              <a:rPr sz="1400" spc="15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kendisidir.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39"/>
              </a:lnSpc>
            </a:pPr>
            <a:r>
              <a:rPr sz="1400" spc="-10" dirty="0">
                <a:latin typeface="DejaVu Sans"/>
                <a:cs typeface="DejaVu Sans"/>
              </a:rPr>
              <a:t>Örneğin </a:t>
            </a:r>
            <a:r>
              <a:rPr sz="1400" spc="-5" dirty="0">
                <a:latin typeface="DejaVu Sans"/>
                <a:cs typeface="DejaVu Sans"/>
              </a:rPr>
              <a:t>krallıklarda </a:t>
            </a:r>
            <a:r>
              <a:rPr sz="1400" dirty="0">
                <a:latin typeface="DejaVu Sans"/>
                <a:cs typeface="DejaVu Sans"/>
              </a:rPr>
              <a:t>padişah hanedanlığın, </a:t>
            </a:r>
            <a:r>
              <a:rPr sz="1400" spc="-5" dirty="0">
                <a:latin typeface="DejaVu Sans"/>
                <a:cs typeface="DejaVu Sans"/>
              </a:rPr>
              <a:t>soyun, geleneğin </a:t>
            </a:r>
            <a:r>
              <a:rPr sz="1400" spc="-10" dirty="0">
                <a:latin typeface="DejaVu Sans"/>
                <a:cs typeface="DejaVu Sans"/>
              </a:rPr>
              <a:t>kendine</a:t>
            </a:r>
            <a:r>
              <a:rPr sz="1400" spc="20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verdiği</a:t>
            </a:r>
            <a:endParaRPr sz="1400">
              <a:latin typeface="DejaVu Sans"/>
              <a:cs typeface="DejaVu Sans"/>
            </a:endParaRPr>
          </a:p>
          <a:p>
            <a:pPr marL="12700" marR="584835">
              <a:lnSpc>
                <a:spcPts val="1650"/>
              </a:lnSpc>
              <a:spcBef>
                <a:spcPts val="60"/>
              </a:spcBef>
            </a:pPr>
            <a:r>
              <a:rPr sz="1400" dirty="0">
                <a:latin typeface="DejaVu Sans"/>
                <a:cs typeface="DejaVu Sans"/>
              </a:rPr>
              <a:t>ayrıcalığı </a:t>
            </a:r>
            <a:r>
              <a:rPr sz="1400" spc="-20" dirty="0">
                <a:latin typeface="DejaVu Sans"/>
                <a:cs typeface="DejaVu Sans"/>
              </a:rPr>
              <a:t>kullanır. </a:t>
            </a:r>
            <a:r>
              <a:rPr sz="1400" spc="-10" dirty="0">
                <a:latin typeface="DejaVu Sans"/>
                <a:cs typeface="DejaVu Sans"/>
              </a:rPr>
              <a:t>Örneğin Habsburg </a:t>
            </a:r>
            <a:r>
              <a:rPr sz="1400" dirty="0">
                <a:latin typeface="DejaVu Sans"/>
                <a:cs typeface="DejaVu Sans"/>
              </a:rPr>
              <a:t>Hanedanlığı, </a:t>
            </a:r>
            <a:r>
              <a:rPr sz="1400" spc="-45" dirty="0">
                <a:latin typeface="DejaVu Sans"/>
                <a:cs typeface="DejaVu Sans"/>
              </a:rPr>
              <a:t>Tudor </a:t>
            </a:r>
            <a:r>
              <a:rPr sz="1400" dirty="0">
                <a:latin typeface="DejaVu Sans"/>
                <a:cs typeface="DejaVu Sans"/>
              </a:rPr>
              <a:t>Hanedanlığı gibi. İnsanlar </a:t>
            </a:r>
            <a:r>
              <a:rPr sz="1400" spc="-5" dirty="0">
                <a:latin typeface="DejaVu Sans"/>
                <a:cs typeface="DejaVu Sans"/>
              </a:rPr>
              <a:t>üzerinde  </a:t>
            </a:r>
            <a:r>
              <a:rPr sz="1400" dirty="0">
                <a:latin typeface="DejaVu Sans"/>
                <a:cs typeface="DejaVu Sans"/>
              </a:rPr>
              <a:t>iktidar </a:t>
            </a:r>
            <a:r>
              <a:rPr sz="1400" spc="5" dirty="0">
                <a:latin typeface="DejaVu Sans"/>
                <a:cs typeface="DejaVu Sans"/>
              </a:rPr>
              <a:t>olan </a:t>
            </a:r>
            <a:r>
              <a:rPr sz="1400" dirty="0">
                <a:latin typeface="DejaVu Sans"/>
                <a:cs typeface="DejaVu Sans"/>
              </a:rPr>
              <a:t>kral, bu hakkı </a:t>
            </a:r>
            <a:r>
              <a:rPr sz="1400" spc="-5" dirty="0">
                <a:latin typeface="DejaVu Sans"/>
                <a:cs typeface="DejaVu Sans"/>
              </a:rPr>
              <a:t>geleneklerden </a:t>
            </a:r>
            <a:r>
              <a:rPr sz="1400" spc="-25" dirty="0">
                <a:latin typeface="DejaVu Sans"/>
                <a:cs typeface="DejaVu Sans"/>
              </a:rPr>
              <a:t>alır. </a:t>
            </a:r>
            <a:r>
              <a:rPr sz="1400" spc="-5" dirty="0">
                <a:latin typeface="DejaVu Sans"/>
                <a:cs typeface="DejaVu Sans"/>
              </a:rPr>
              <a:t>Gelenek/töre sorgulanamaz.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5080">
              <a:lnSpc>
                <a:spcPct val="97800"/>
              </a:lnSpc>
            </a:pPr>
            <a:r>
              <a:rPr sz="1400" b="1" spc="-5" dirty="0">
                <a:latin typeface="DejaVu Sans"/>
                <a:cs typeface="DejaVu Sans"/>
              </a:rPr>
              <a:t>Karizmatik egemenlik </a:t>
            </a:r>
            <a:r>
              <a:rPr sz="1400" dirty="0">
                <a:latin typeface="DejaVu Sans"/>
                <a:cs typeface="DejaVu Sans"/>
              </a:rPr>
              <a:t>özellikle kriz zamanlarında </a:t>
            </a:r>
            <a:r>
              <a:rPr sz="1400" spc="-5" dirty="0">
                <a:latin typeface="DejaVu Sans"/>
                <a:cs typeface="DejaVu Sans"/>
              </a:rPr>
              <a:t>ortaya </a:t>
            </a:r>
            <a:r>
              <a:rPr sz="1400" spc="-30" dirty="0">
                <a:latin typeface="DejaVu Sans"/>
                <a:cs typeface="DejaVu Sans"/>
              </a:rPr>
              <a:t>çıkar. </a:t>
            </a:r>
            <a:r>
              <a:rPr sz="1400" dirty="0">
                <a:latin typeface="DejaVu Sans"/>
                <a:cs typeface="DejaVu Sans"/>
              </a:rPr>
              <a:t>Meşruiyetin </a:t>
            </a:r>
            <a:r>
              <a:rPr sz="1400" spc="-5" dirty="0">
                <a:latin typeface="DejaVu Sans"/>
                <a:cs typeface="DejaVu Sans"/>
              </a:rPr>
              <a:t>kaybolduğu  kaybolduğu, ülke/milletin </a:t>
            </a:r>
            <a:r>
              <a:rPr sz="1400" dirty="0">
                <a:latin typeface="DejaVu Sans"/>
                <a:cs typeface="DejaVu Sans"/>
              </a:rPr>
              <a:t>yok olma </a:t>
            </a:r>
            <a:r>
              <a:rPr sz="1400" spc="-10" dirty="0">
                <a:latin typeface="DejaVu Sans"/>
                <a:cs typeface="DejaVu Sans"/>
              </a:rPr>
              <a:t>tehlikesi </a:t>
            </a:r>
            <a:r>
              <a:rPr sz="1400" dirty="0">
                <a:latin typeface="DejaVu Sans"/>
                <a:cs typeface="DejaVu Sans"/>
              </a:rPr>
              <a:t>ile </a:t>
            </a:r>
            <a:r>
              <a:rPr sz="1400" spc="-10" dirty="0">
                <a:latin typeface="DejaVu Sans"/>
                <a:cs typeface="DejaVu Sans"/>
              </a:rPr>
              <a:t>karşı </a:t>
            </a:r>
            <a:r>
              <a:rPr sz="1400" spc="-5" dirty="0">
                <a:latin typeface="DejaVu Sans"/>
                <a:cs typeface="DejaVu Sans"/>
              </a:rPr>
              <a:t>karşıya kaldığı durumlarda </a:t>
            </a:r>
            <a:r>
              <a:rPr sz="1400" spc="-45" dirty="0">
                <a:latin typeface="DejaVu Sans"/>
                <a:cs typeface="DejaVu Sans"/>
              </a:rPr>
              <a:t>“Tanrı </a:t>
            </a:r>
            <a:r>
              <a:rPr sz="1400" spc="-5" dirty="0">
                <a:latin typeface="DejaVu Sans"/>
                <a:cs typeface="DejaVu Sans"/>
              </a:rPr>
              <a:t>vergisi”  </a:t>
            </a:r>
            <a:r>
              <a:rPr sz="1400" dirty="0">
                <a:latin typeface="DejaVu Sans"/>
                <a:cs typeface="DejaVu Sans"/>
              </a:rPr>
              <a:t>nitelikleri </a:t>
            </a:r>
            <a:r>
              <a:rPr sz="1400" spc="5" dirty="0">
                <a:latin typeface="DejaVu Sans"/>
                <a:cs typeface="DejaVu Sans"/>
              </a:rPr>
              <a:t>ile </a:t>
            </a:r>
            <a:r>
              <a:rPr sz="1400" dirty="0">
                <a:latin typeface="DejaVu Sans"/>
                <a:cs typeface="DejaVu Sans"/>
              </a:rPr>
              <a:t>ortaya </a:t>
            </a:r>
            <a:r>
              <a:rPr sz="1400" spc="-10" dirty="0">
                <a:latin typeface="DejaVu Sans"/>
                <a:cs typeface="DejaVu Sans"/>
              </a:rPr>
              <a:t>çıkan </a:t>
            </a:r>
            <a:r>
              <a:rPr sz="1400" dirty="0">
                <a:latin typeface="DejaVu Sans"/>
                <a:cs typeface="DejaVu Sans"/>
              </a:rPr>
              <a:t>lider, toplumu </a:t>
            </a:r>
            <a:r>
              <a:rPr sz="1400" spc="-15" dirty="0">
                <a:latin typeface="DejaVu Sans"/>
                <a:cs typeface="DejaVu Sans"/>
              </a:rPr>
              <a:t>birleştirir. </a:t>
            </a:r>
            <a:r>
              <a:rPr sz="1400" spc="-55" dirty="0">
                <a:latin typeface="DejaVu Sans"/>
                <a:cs typeface="DejaVu Sans"/>
              </a:rPr>
              <a:t>Yasa </a:t>
            </a:r>
            <a:r>
              <a:rPr sz="1400" spc="-15" dirty="0">
                <a:latin typeface="DejaVu Sans"/>
                <a:cs typeface="DejaVu Sans"/>
              </a:rPr>
              <a:t>koyucu </a:t>
            </a:r>
            <a:r>
              <a:rPr sz="1400" spc="-20" dirty="0">
                <a:latin typeface="DejaVu Sans"/>
                <a:cs typeface="DejaVu Sans"/>
              </a:rPr>
              <a:t>kendidir. </a:t>
            </a:r>
            <a:r>
              <a:rPr sz="1400" dirty="0">
                <a:latin typeface="DejaVu Sans"/>
                <a:cs typeface="DejaVu Sans"/>
              </a:rPr>
              <a:t>Gelenek ve </a:t>
            </a:r>
            <a:r>
              <a:rPr sz="1400" spc="-15" dirty="0">
                <a:latin typeface="DejaVu Sans"/>
                <a:cs typeface="DejaVu Sans"/>
              </a:rPr>
              <a:t>töre </a:t>
            </a:r>
            <a:r>
              <a:rPr sz="1400" dirty="0">
                <a:latin typeface="DejaVu Sans"/>
                <a:cs typeface="DejaVu Sans"/>
              </a:rPr>
              <a:t>onu  bağlamaz. </a:t>
            </a:r>
            <a:r>
              <a:rPr sz="1400" spc="-35" dirty="0">
                <a:latin typeface="DejaVu Sans"/>
                <a:cs typeface="DejaVu Sans"/>
              </a:rPr>
              <a:t>Yasayı </a:t>
            </a:r>
            <a:r>
              <a:rPr sz="1400" spc="-10" dirty="0">
                <a:latin typeface="DejaVu Sans"/>
                <a:cs typeface="DejaVu Sans"/>
              </a:rPr>
              <a:t>kendisi </a:t>
            </a:r>
            <a:r>
              <a:rPr sz="1400" spc="-25" dirty="0">
                <a:latin typeface="DejaVu Sans"/>
                <a:cs typeface="DejaVu Sans"/>
              </a:rPr>
              <a:t>yapar. </a:t>
            </a:r>
            <a:r>
              <a:rPr sz="1400" spc="-5" dirty="0">
                <a:latin typeface="DejaVu Sans"/>
                <a:cs typeface="DejaVu Sans"/>
              </a:rPr>
              <a:t>Karizmatik </a:t>
            </a:r>
            <a:r>
              <a:rPr sz="1400" dirty="0">
                <a:latin typeface="DejaVu Sans"/>
                <a:cs typeface="DejaVu Sans"/>
              </a:rPr>
              <a:t>lider </a:t>
            </a:r>
            <a:r>
              <a:rPr sz="1400" spc="-5" dirty="0">
                <a:latin typeface="DejaVu Sans"/>
                <a:cs typeface="DejaVu Sans"/>
              </a:rPr>
              <a:t>başarı kazandığı müddetçe </a:t>
            </a:r>
            <a:r>
              <a:rPr sz="1400" dirty="0">
                <a:latin typeface="DejaVu Sans"/>
                <a:cs typeface="DejaVu Sans"/>
              </a:rPr>
              <a:t>otoritesi </a:t>
            </a:r>
            <a:r>
              <a:rPr sz="1400" spc="-5" dirty="0">
                <a:latin typeface="DejaVu Sans"/>
                <a:cs typeface="DejaVu Sans"/>
              </a:rPr>
              <a:t>devam</a:t>
            </a:r>
            <a:r>
              <a:rPr sz="1400" spc="125" dirty="0">
                <a:latin typeface="DejaVu Sans"/>
                <a:cs typeface="DejaVu Sans"/>
              </a:rPr>
              <a:t> </a:t>
            </a:r>
            <a:r>
              <a:rPr sz="1400" spc="-30" dirty="0">
                <a:latin typeface="DejaVu Sans"/>
                <a:cs typeface="DejaVu Sans"/>
              </a:rPr>
              <a:t>eder.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4253229"/>
            <a:ext cx="9144000" cy="1301750"/>
          </a:xfrm>
          <a:custGeom>
            <a:avLst/>
            <a:gdLst/>
            <a:ahLst/>
            <a:cxnLst/>
            <a:rect l="l" t="t" r="r" b="b"/>
            <a:pathLst>
              <a:path w="9144000" h="1301750">
                <a:moveTo>
                  <a:pt x="9144000" y="0"/>
                </a:moveTo>
                <a:lnTo>
                  <a:pt x="0" y="0"/>
                </a:lnTo>
                <a:lnTo>
                  <a:pt x="0" y="1301750"/>
                </a:lnTo>
                <a:lnTo>
                  <a:pt x="9144000" y="1301750"/>
                </a:lnTo>
                <a:lnTo>
                  <a:pt x="9144000" y="0"/>
                </a:lnTo>
                <a:close/>
              </a:path>
            </a:pathLst>
          </a:custGeom>
          <a:solidFill>
            <a:srgbClr val="D8E9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739" y="4274820"/>
            <a:ext cx="8423275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b="1" spc="-30" dirty="0">
                <a:latin typeface="DejaVu Sans"/>
                <a:cs typeface="DejaVu Sans"/>
              </a:rPr>
              <a:t>Yasal </a:t>
            </a:r>
            <a:r>
              <a:rPr sz="1400" b="1" spc="-5" dirty="0">
                <a:latin typeface="DejaVu Sans"/>
                <a:cs typeface="DejaVu Sans"/>
              </a:rPr>
              <a:t>egemenlik </a:t>
            </a:r>
            <a:r>
              <a:rPr sz="1400" dirty="0">
                <a:latin typeface="DejaVu Sans"/>
                <a:cs typeface="DejaVu Sans"/>
              </a:rPr>
              <a:t>ise olağan </a:t>
            </a:r>
            <a:r>
              <a:rPr sz="1400" spc="-5" dirty="0">
                <a:latin typeface="DejaVu Sans"/>
                <a:cs typeface="DejaVu Sans"/>
              </a:rPr>
              <a:t>dönemlere </a:t>
            </a:r>
            <a:r>
              <a:rPr sz="1400" spc="-20" dirty="0">
                <a:latin typeface="DejaVu Sans"/>
                <a:cs typeface="DejaVu Sans"/>
              </a:rPr>
              <a:t>özgüdür. </a:t>
            </a:r>
            <a:r>
              <a:rPr sz="1400" dirty="0">
                <a:latin typeface="DejaVu Sans"/>
                <a:cs typeface="DejaVu Sans"/>
              </a:rPr>
              <a:t>Hak ve </a:t>
            </a:r>
            <a:r>
              <a:rPr sz="1400" spc="-5" dirty="0">
                <a:latin typeface="DejaVu Sans"/>
                <a:cs typeface="DejaVu Sans"/>
              </a:rPr>
              <a:t>özgürlükler </a:t>
            </a:r>
            <a:r>
              <a:rPr sz="1400" dirty="0">
                <a:latin typeface="DejaVu Sans"/>
                <a:cs typeface="DejaVu Sans"/>
              </a:rPr>
              <a:t>yasalar tarafından  </a:t>
            </a:r>
            <a:r>
              <a:rPr sz="1400" spc="-5" dirty="0">
                <a:latin typeface="DejaVu Sans"/>
                <a:cs typeface="DejaVu Sans"/>
              </a:rPr>
              <a:t>garanti </a:t>
            </a:r>
            <a:r>
              <a:rPr sz="1400" dirty="0">
                <a:latin typeface="DejaVu Sans"/>
                <a:cs typeface="DejaVu Sans"/>
              </a:rPr>
              <a:t>altına </a:t>
            </a:r>
            <a:r>
              <a:rPr sz="1400" spc="-15" dirty="0">
                <a:latin typeface="DejaVu Sans"/>
                <a:cs typeface="DejaVu Sans"/>
              </a:rPr>
              <a:t>alınmıştır. </a:t>
            </a:r>
            <a:r>
              <a:rPr sz="1400" dirty="0">
                <a:latin typeface="DejaVu Sans"/>
                <a:cs typeface="DejaVu Sans"/>
              </a:rPr>
              <a:t>Kimse </a:t>
            </a:r>
            <a:r>
              <a:rPr sz="1400" spc="-15" dirty="0">
                <a:latin typeface="DejaVu Sans"/>
                <a:cs typeface="DejaVu Sans"/>
              </a:rPr>
              <a:t>keyfi </a:t>
            </a:r>
            <a:r>
              <a:rPr sz="1400" dirty="0">
                <a:latin typeface="DejaVu Sans"/>
                <a:cs typeface="DejaVu Sans"/>
              </a:rPr>
              <a:t>davranamaz. </a:t>
            </a:r>
            <a:r>
              <a:rPr sz="1400" spc="-15" dirty="0">
                <a:latin typeface="DejaVu Sans"/>
                <a:cs typeface="DejaVu Sans"/>
              </a:rPr>
              <a:t>Herkes </a:t>
            </a:r>
            <a:r>
              <a:rPr sz="1400" spc="-10" dirty="0">
                <a:latin typeface="DejaVu Sans"/>
                <a:cs typeface="DejaVu Sans"/>
              </a:rPr>
              <a:t>kendine </a:t>
            </a:r>
            <a:r>
              <a:rPr sz="1400" spc="-5" dirty="0">
                <a:latin typeface="DejaVu Sans"/>
                <a:cs typeface="DejaVu Sans"/>
              </a:rPr>
              <a:t>düşen </a:t>
            </a:r>
            <a:r>
              <a:rPr sz="1400" dirty="0">
                <a:latin typeface="DejaVu Sans"/>
                <a:cs typeface="DejaVu Sans"/>
              </a:rPr>
              <a:t>sorumlulukları </a:t>
            </a:r>
            <a:r>
              <a:rPr sz="1400" spc="-5" dirty="0">
                <a:latin typeface="DejaVu Sans"/>
                <a:cs typeface="DejaVu Sans"/>
              </a:rPr>
              <a:t>yerine  </a:t>
            </a:r>
            <a:r>
              <a:rPr sz="1400" spc="-20" dirty="0">
                <a:latin typeface="DejaVu Sans"/>
                <a:cs typeface="DejaVu Sans"/>
              </a:rPr>
              <a:t>getirir.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554979"/>
            <a:ext cx="9144000" cy="1303020"/>
          </a:xfrm>
          <a:custGeom>
            <a:avLst/>
            <a:gdLst/>
            <a:ahLst/>
            <a:cxnLst/>
            <a:rect l="l" t="t" r="r" b="b"/>
            <a:pathLst>
              <a:path w="9144000" h="1303020">
                <a:moveTo>
                  <a:pt x="9144000" y="0"/>
                </a:moveTo>
                <a:lnTo>
                  <a:pt x="0" y="0"/>
                </a:lnTo>
                <a:lnTo>
                  <a:pt x="0" y="1303020"/>
                </a:lnTo>
                <a:lnTo>
                  <a:pt x="9144000" y="1303020"/>
                </a:lnTo>
                <a:lnTo>
                  <a:pt x="9144000" y="0"/>
                </a:lnTo>
                <a:close/>
              </a:path>
            </a:pathLst>
          </a:custGeom>
          <a:solidFill>
            <a:srgbClr val="C3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739" y="5575300"/>
            <a:ext cx="8844280" cy="86486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73355">
              <a:lnSpc>
                <a:spcPts val="1650"/>
              </a:lnSpc>
              <a:spcBef>
                <a:spcPts val="180"/>
              </a:spcBef>
            </a:pPr>
            <a:r>
              <a:rPr sz="1400" dirty="0">
                <a:latin typeface="DejaVu Sans"/>
                <a:cs typeface="DejaVu Sans"/>
              </a:rPr>
              <a:t>Halk egemenliği </a:t>
            </a:r>
            <a:r>
              <a:rPr sz="1400" spc="-5" dirty="0">
                <a:latin typeface="DejaVu Sans"/>
                <a:cs typeface="DejaVu Sans"/>
              </a:rPr>
              <a:t>düşüncesi, kaynağını </a:t>
            </a:r>
            <a:r>
              <a:rPr sz="1400" dirty="0">
                <a:latin typeface="DejaVu Sans"/>
                <a:cs typeface="DejaVu Sans"/>
              </a:rPr>
              <a:t>Jean Jacques </a:t>
            </a:r>
            <a:r>
              <a:rPr sz="1400" spc="-10" dirty="0">
                <a:latin typeface="DejaVu Sans"/>
                <a:cs typeface="DejaVu Sans"/>
              </a:rPr>
              <a:t>Rousseau’nun </a:t>
            </a:r>
            <a:r>
              <a:rPr sz="1400" spc="-15" dirty="0">
                <a:latin typeface="DejaVu Sans"/>
                <a:cs typeface="DejaVu Sans"/>
              </a:rPr>
              <a:t>“</a:t>
            </a:r>
            <a:r>
              <a:rPr sz="1400" b="1" spc="-15" dirty="0">
                <a:latin typeface="DejaVu Sans"/>
                <a:cs typeface="DejaVu Sans"/>
              </a:rPr>
              <a:t>Toplumsal </a:t>
            </a:r>
            <a:r>
              <a:rPr sz="1400" b="1" spc="-5" dirty="0">
                <a:latin typeface="DejaVu Sans"/>
                <a:cs typeface="DejaVu Sans"/>
              </a:rPr>
              <a:t>Sözleşme</a:t>
            </a:r>
            <a:r>
              <a:rPr sz="1400" spc="-5" dirty="0">
                <a:latin typeface="DejaVu Sans"/>
                <a:cs typeface="DejaVu Sans"/>
              </a:rPr>
              <a:t>” </a:t>
            </a:r>
            <a:r>
              <a:rPr sz="1400" dirty="0">
                <a:latin typeface="DejaVu Sans"/>
                <a:cs typeface="DejaVu Sans"/>
              </a:rPr>
              <a:t>isimli  </a:t>
            </a:r>
            <a:r>
              <a:rPr sz="1400" spc="-5" dirty="0">
                <a:latin typeface="DejaVu Sans"/>
                <a:cs typeface="DejaVu Sans"/>
              </a:rPr>
              <a:t>eserinde </a:t>
            </a:r>
            <a:r>
              <a:rPr sz="1400" spc="-25" dirty="0">
                <a:latin typeface="DejaVu Sans"/>
                <a:cs typeface="DejaVu Sans"/>
              </a:rPr>
              <a:t>bulur. </a:t>
            </a:r>
            <a:r>
              <a:rPr sz="1400" spc="-5" dirty="0">
                <a:latin typeface="DejaVu Sans"/>
                <a:cs typeface="DejaVu Sans"/>
              </a:rPr>
              <a:t>Ona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spc="-5" dirty="0">
                <a:latin typeface="DejaVu Sans"/>
                <a:cs typeface="DejaVu Sans"/>
              </a:rPr>
              <a:t>genel </a:t>
            </a:r>
            <a:r>
              <a:rPr sz="1400" dirty="0">
                <a:latin typeface="DejaVu Sans"/>
                <a:cs typeface="DejaVu Sans"/>
              </a:rPr>
              <a:t>irade halk iradesi olup</a:t>
            </a:r>
            <a:r>
              <a:rPr sz="1400" spc="30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bölünemez.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570"/>
              </a:lnSpc>
            </a:pPr>
            <a:r>
              <a:rPr sz="1400" u="sng" spc="-5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Günümüzde </a:t>
            </a:r>
            <a:r>
              <a:rPr sz="1400" u="sng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ise egemenlik, devlet iktidar </a:t>
            </a:r>
            <a:r>
              <a:rPr sz="1400" u="sng" spc="-5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gücünün </a:t>
            </a:r>
            <a:r>
              <a:rPr sz="1400" u="sng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halkın adına </a:t>
            </a:r>
            <a:r>
              <a:rPr sz="1400" u="sng" spc="-5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yürütülmesi </a:t>
            </a:r>
            <a:r>
              <a:rPr sz="1400" u="sng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anlamına</a:t>
            </a:r>
            <a:r>
              <a:rPr sz="1400" u="sng" spc="80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 </a:t>
            </a:r>
            <a:r>
              <a:rPr sz="1400" u="sng" spc="-15" dirty="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DejaVu Sans"/>
                <a:cs typeface="DejaVu Sans"/>
              </a:rPr>
              <a:t>gelmektedir.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60"/>
              </a:lnSpc>
            </a:pPr>
            <a:r>
              <a:rPr sz="1400" dirty="0">
                <a:latin typeface="DejaVu Sans"/>
                <a:cs typeface="DejaVu Sans"/>
              </a:rPr>
              <a:t>Bu </a:t>
            </a:r>
            <a:r>
              <a:rPr sz="1400" spc="-5" dirty="0">
                <a:latin typeface="DejaVu Sans"/>
                <a:cs typeface="DejaVu Sans"/>
              </a:rPr>
              <a:t>durum </a:t>
            </a:r>
            <a:r>
              <a:rPr sz="1400" dirty="0">
                <a:latin typeface="DejaVu Sans"/>
                <a:cs typeface="DejaVu Sans"/>
              </a:rPr>
              <a:t>ise </a:t>
            </a:r>
            <a:r>
              <a:rPr sz="1400" spc="-5" dirty="0">
                <a:latin typeface="DejaVu Sans"/>
                <a:cs typeface="DejaVu Sans"/>
              </a:rPr>
              <a:t>ancak </a:t>
            </a:r>
            <a:r>
              <a:rPr sz="1400" dirty="0">
                <a:latin typeface="DejaVu Sans"/>
                <a:cs typeface="DejaVu Sans"/>
              </a:rPr>
              <a:t>temsili </a:t>
            </a:r>
            <a:r>
              <a:rPr sz="1400" spc="-5" dirty="0">
                <a:latin typeface="DejaVu Sans"/>
                <a:cs typeface="DejaVu Sans"/>
              </a:rPr>
              <a:t>sistem sayesinde</a:t>
            </a:r>
            <a:r>
              <a:rPr sz="1400" spc="10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gerçekleşmektedir.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9138920" y="0"/>
                </a:lnTo>
                <a:lnTo>
                  <a:pt x="9138920" y="5080"/>
                </a:lnTo>
                <a:lnTo>
                  <a:pt x="9138920" y="631190"/>
                </a:lnTo>
                <a:lnTo>
                  <a:pt x="9138920" y="6851650"/>
                </a:lnTo>
                <a:lnTo>
                  <a:pt x="5080" y="6851650"/>
                </a:lnTo>
                <a:lnTo>
                  <a:pt x="5080" y="5560060"/>
                </a:lnTo>
                <a:lnTo>
                  <a:pt x="9138920" y="5560060"/>
                </a:lnTo>
                <a:lnTo>
                  <a:pt x="9138920" y="5548630"/>
                </a:lnTo>
                <a:lnTo>
                  <a:pt x="5080" y="5548630"/>
                </a:lnTo>
                <a:lnTo>
                  <a:pt x="5080" y="4258310"/>
                </a:lnTo>
                <a:lnTo>
                  <a:pt x="9138920" y="4258310"/>
                </a:lnTo>
                <a:lnTo>
                  <a:pt x="9138920" y="4248150"/>
                </a:lnTo>
                <a:lnTo>
                  <a:pt x="5080" y="4248150"/>
                </a:lnTo>
                <a:lnTo>
                  <a:pt x="5080" y="2686050"/>
                </a:lnTo>
                <a:lnTo>
                  <a:pt x="9138920" y="2686050"/>
                </a:lnTo>
                <a:lnTo>
                  <a:pt x="9138920" y="2675890"/>
                </a:lnTo>
                <a:lnTo>
                  <a:pt x="5080" y="2675890"/>
                </a:lnTo>
                <a:lnTo>
                  <a:pt x="5080" y="1365250"/>
                </a:lnTo>
                <a:lnTo>
                  <a:pt x="9138920" y="1365250"/>
                </a:lnTo>
                <a:lnTo>
                  <a:pt x="9138920" y="1355090"/>
                </a:lnTo>
                <a:lnTo>
                  <a:pt x="5080" y="1355090"/>
                </a:lnTo>
                <a:lnTo>
                  <a:pt x="5080" y="665480"/>
                </a:lnTo>
                <a:lnTo>
                  <a:pt x="9138920" y="665480"/>
                </a:lnTo>
                <a:lnTo>
                  <a:pt x="9138920" y="631190"/>
                </a:lnTo>
                <a:lnTo>
                  <a:pt x="5080" y="631190"/>
                </a:lnTo>
                <a:lnTo>
                  <a:pt x="5080" y="5080"/>
                </a:lnTo>
                <a:lnTo>
                  <a:pt x="9138920" y="5080"/>
                </a:lnTo>
                <a:lnTo>
                  <a:pt x="9138920" y="0"/>
                </a:lnTo>
                <a:lnTo>
                  <a:pt x="0" y="0"/>
                </a:lnTo>
                <a:lnTo>
                  <a:pt x="0" y="648970"/>
                </a:lnTo>
                <a:lnTo>
                  <a:pt x="2540" y="640080"/>
                </a:lnTo>
                <a:lnTo>
                  <a:pt x="2540" y="648970"/>
                </a:lnTo>
                <a:lnTo>
                  <a:pt x="2540" y="657225"/>
                </a:lnTo>
                <a:lnTo>
                  <a:pt x="0" y="648970"/>
                </a:lnTo>
                <a:lnTo>
                  <a:pt x="0" y="1360170"/>
                </a:lnTo>
                <a:lnTo>
                  <a:pt x="2540" y="1357630"/>
                </a:lnTo>
                <a:lnTo>
                  <a:pt x="2540" y="1360170"/>
                </a:lnTo>
                <a:lnTo>
                  <a:pt x="2527" y="1362697"/>
                </a:lnTo>
                <a:lnTo>
                  <a:pt x="0" y="1360170"/>
                </a:lnTo>
                <a:lnTo>
                  <a:pt x="0" y="2680970"/>
                </a:lnTo>
                <a:lnTo>
                  <a:pt x="2540" y="2678430"/>
                </a:lnTo>
                <a:lnTo>
                  <a:pt x="2540" y="2680970"/>
                </a:lnTo>
                <a:lnTo>
                  <a:pt x="2527" y="2683497"/>
                </a:lnTo>
                <a:lnTo>
                  <a:pt x="0" y="2680970"/>
                </a:lnTo>
                <a:lnTo>
                  <a:pt x="0" y="4253230"/>
                </a:lnTo>
                <a:lnTo>
                  <a:pt x="2540" y="4250690"/>
                </a:lnTo>
                <a:lnTo>
                  <a:pt x="2540" y="4253230"/>
                </a:lnTo>
                <a:lnTo>
                  <a:pt x="2527" y="4255757"/>
                </a:lnTo>
                <a:lnTo>
                  <a:pt x="0" y="4253230"/>
                </a:lnTo>
                <a:lnTo>
                  <a:pt x="0" y="5554980"/>
                </a:lnTo>
                <a:lnTo>
                  <a:pt x="2540" y="5551805"/>
                </a:lnTo>
                <a:lnTo>
                  <a:pt x="2540" y="5554980"/>
                </a:lnTo>
                <a:lnTo>
                  <a:pt x="2527" y="5557507"/>
                </a:lnTo>
                <a:lnTo>
                  <a:pt x="0" y="555498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5554980"/>
                </a:lnTo>
                <a:lnTo>
                  <a:pt x="9141460" y="5557520"/>
                </a:lnTo>
                <a:lnTo>
                  <a:pt x="9141460" y="5554980"/>
                </a:lnTo>
                <a:lnTo>
                  <a:pt x="9141460" y="5551805"/>
                </a:lnTo>
                <a:lnTo>
                  <a:pt x="9144000" y="5554980"/>
                </a:lnTo>
                <a:lnTo>
                  <a:pt x="9144000" y="4253230"/>
                </a:lnTo>
                <a:lnTo>
                  <a:pt x="9141460" y="4255770"/>
                </a:lnTo>
                <a:lnTo>
                  <a:pt x="9141460" y="4253230"/>
                </a:lnTo>
                <a:lnTo>
                  <a:pt x="9141460" y="4250690"/>
                </a:lnTo>
                <a:lnTo>
                  <a:pt x="9144000" y="4253230"/>
                </a:lnTo>
                <a:lnTo>
                  <a:pt x="9144000" y="2680970"/>
                </a:lnTo>
                <a:lnTo>
                  <a:pt x="9141460" y="2683510"/>
                </a:lnTo>
                <a:lnTo>
                  <a:pt x="9141460" y="2680970"/>
                </a:lnTo>
                <a:lnTo>
                  <a:pt x="9141460" y="2678430"/>
                </a:lnTo>
                <a:lnTo>
                  <a:pt x="9144000" y="2680970"/>
                </a:lnTo>
                <a:lnTo>
                  <a:pt x="9144000" y="1360170"/>
                </a:lnTo>
                <a:lnTo>
                  <a:pt x="9141460" y="1362710"/>
                </a:lnTo>
                <a:lnTo>
                  <a:pt x="9141460" y="1360170"/>
                </a:lnTo>
                <a:lnTo>
                  <a:pt x="9141460" y="1357630"/>
                </a:lnTo>
                <a:lnTo>
                  <a:pt x="9144000" y="1360170"/>
                </a:lnTo>
                <a:lnTo>
                  <a:pt x="9144000" y="648970"/>
                </a:lnTo>
                <a:lnTo>
                  <a:pt x="9141460" y="657225"/>
                </a:lnTo>
                <a:lnTo>
                  <a:pt x="9141460" y="648970"/>
                </a:lnTo>
                <a:lnTo>
                  <a:pt x="9141460" y="640080"/>
                </a:lnTo>
                <a:lnTo>
                  <a:pt x="9144000" y="6489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90550"/>
          </a:xfrm>
          <a:custGeom>
            <a:avLst/>
            <a:gdLst/>
            <a:ahLst/>
            <a:cxnLst/>
            <a:rect l="l" t="t" r="r" b="b"/>
            <a:pathLst>
              <a:path w="9144000" h="590550">
                <a:moveTo>
                  <a:pt x="9144000" y="0"/>
                </a:moveTo>
                <a:lnTo>
                  <a:pt x="0" y="0"/>
                </a:lnTo>
                <a:lnTo>
                  <a:pt x="0" y="574040"/>
                </a:lnTo>
                <a:lnTo>
                  <a:pt x="0" y="590550"/>
                </a:lnTo>
                <a:lnTo>
                  <a:pt x="9144000" y="590550"/>
                </a:lnTo>
                <a:lnTo>
                  <a:pt x="9144000" y="57404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49680" y="15240"/>
            <a:ext cx="66382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00"/>
                </a:solidFill>
                <a:latin typeface="DejaVu Sans"/>
                <a:cs typeface="DejaVu Sans"/>
              </a:rPr>
              <a:t>MONTESQUİEU </a:t>
            </a:r>
            <a:r>
              <a:rPr sz="2000" dirty="0">
                <a:solidFill>
                  <a:srgbClr val="000000"/>
                </a:solidFill>
                <a:latin typeface="DejaVu Sans"/>
                <a:cs typeface="DejaVu Sans"/>
              </a:rPr>
              <a:t>VE </a:t>
            </a:r>
            <a:r>
              <a:rPr sz="2000" spc="-5" dirty="0">
                <a:solidFill>
                  <a:srgbClr val="000000"/>
                </a:solidFill>
                <a:latin typeface="DejaVu Sans"/>
                <a:cs typeface="DejaVu Sans"/>
              </a:rPr>
              <a:t>KUVVETLER </a:t>
            </a:r>
            <a:r>
              <a:rPr sz="2000" spc="-30" dirty="0">
                <a:solidFill>
                  <a:srgbClr val="000000"/>
                </a:solidFill>
                <a:latin typeface="DejaVu Sans"/>
                <a:cs typeface="DejaVu Sans"/>
              </a:rPr>
              <a:t>AYRILIĞI</a:t>
            </a:r>
            <a:r>
              <a:rPr sz="2000" spc="-1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DejaVu Sans"/>
                <a:cs typeface="DejaVu Sans"/>
              </a:rPr>
              <a:t>İLKESİ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90550"/>
            <a:ext cx="4499610" cy="6267450"/>
          </a:xfrm>
          <a:custGeom>
            <a:avLst/>
            <a:gdLst/>
            <a:ahLst/>
            <a:cxnLst/>
            <a:rect l="l" t="t" r="r" b="b"/>
            <a:pathLst>
              <a:path w="4499610" h="6267450">
                <a:moveTo>
                  <a:pt x="4499610" y="0"/>
                </a:moveTo>
                <a:lnTo>
                  <a:pt x="0" y="0"/>
                </a:lnTo>
                <a:lnTo>
                  <a:pt x="0" y="6267450"/>
                </a:lnTo>
                <a:lnTo>
                  <a:pt x="4499610" y="6267450"/>
                </a:lnTo>
                <a:lnTo>
                  <a:pt x="4499610" y="0"/>
                </a:lnTo>
                <a:close/>
              </a:path>
            </a:pathLst>
          </a:custGeom>
          <a:solidFill>
            <a:srgbClr val="D8E9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608329"/>
            <a:ext cx="4307840" cy="461518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105410">
              <a:lnSpc>
                <a:spcPct val="96100"/>
              </a:lnSpc>
              <a:spcBef>
                <a:spcPts val="175"/>
              </a:spcBef>
            </a:pPr>
            <a:r>
              <a:rPr sz="1600" spc="-5" dirty="0">
                <a:latin typeface="DejaVu Sans"/>
                <a:cs typeface="DejaVu Sans"/>
              </a:rPr>
              <a:t>Geleneksel egemenlik anlayışında  iktidarlar </a:t>
            </a:r>
            <a:r>
              <a:rPr sz="1600" spc="-10" dirty="0">
                <a:latin typeface="DejaVu Sans"/>
                <a:cs typeface="DejaVu Sans"/>
              </a:rPr>
              <a:t>egemenliği </a:t>
            </a:r>
            <a:r>
              <a:rPr sz="1600" spc="-5" dirty="0">
                <a:latin typeface="DejaVu Sans"/>
                <a:cs typeface="DejaVu Sans"/>
              </a:rPr>
              <a:t>tek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1600" spc="-10" dirty="0">
                <a:latin typeface="DejaVu Sans"/>
                <a:cs typeface="DejaVu Sans"/>
              </a:rPr>
              <a:t>bölünmez </a:t>
            </a:r>
            <a:r>
              <a:rPr sz="1600" spc="-5" dirty="0">
                <a:latin typeface="DejaVu Sans"/>
                <a:cs typeface="DejaVu Sans"/>
              </a:rPr>
              <a:t>bir  güç olarak ellerinde</a:t>
            </a:r>
            <a:r>
              <a:rPr sz="1600" spc="-40" dirty="0">
                <a:latin typeface="DejaVu Sans"/>
                <a:cs typeface="DejaVu Sans"/>
              </a:rPr>
              <a:t> </a:t>
            </a:r>
            <a:r>
              <a:rPr sz="1600" spc="-20" dirty="0">
                <a:latin typeface="DejaVu Sans"/>
                <a:cs typeface="DejaVu Sans"/>
              </a:rPr>
              <a:t>bulundurur.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DejaVu Sans"/>
              <a:cs typeface="DejaVu Sans"/>
            </a:endParaRPr>
          </a:p>
          <a:p>
            <a:pPr marL="12700" marR="456565">
              <a:lnSpc>
                <a:spcPct val="97300"/>
              </a:lnSpc>
              <a:tabLst>
                <a:tab pos="1749425" algn="l"/>
              </a:tabLst>
            </a:pPr>
            <a:r>
              <a:rPr sz="1600" spc="-10" dirty="0">
                <a:latin typeface="DejaVu Sans"/>
                <a:cs typeface="DejaVu Sans"/>
              </a:rPr>
              <a:t>Montesquieu’ya	</a:t>
            </a:r>
            <a:r>
              <a:rPr sz="1600" spc="-15" dirty="0">
                <a:latin typeface="DejaVu Sans"/>
                <a:cs typeface="DejaVu Sans"/>
              </a:rPr>
              <a:t>göre </a:t>
            </a:r>
            <a:r>
              <a:rPr sz="2000" b="1" dirty="0">
                <a:solidFill>
                  <a:srgbClr val="BF0000"/>
                </a:solidFill>
                <a:latin typeface="DejaVu Sans"/>
                <a:cs typeface="DejaVu Sans"/>
              </a:rPr>
              <a:t>yasama</a:t>
            </a:r>
            <a:r>
              <a:rPr sz="2000" b="1" dirty="0">
                <a:latin typeface="DejaVu Sans"/>
                <a:cs typeface="DejaVu Sans"/>
              </a:rPr>
              <a:t>,  </a:t>
            </a:r>
            <a:r>
              <a:rPr sz="2000" b="1" spc="-5" dirty="0">
                <a:solidFill>
                  <a:srgbClr val="006FBF"/>
                </a:solidFill>
                <a:latin typeface="DejaVu Sans"/>
                <a:cs typeface="DejaVu Sans"/>
              </a:rPr>
              <a:t>yürütme </a:t>
            </a:r>
            <a:r>
              <a:rPr sz="1600" dirty="0">
                <a:latin typeface="DejaVu Sans"/>
                <a:cs typeface="DejaVu Sans"/>
              </a:rPr>
              <a:t>ve </a:t>
            </a:r>
            <a:r>
              <a:rPr sz="2000" b="1" spc="-5" dirty="0">
                <a:solidFill>
                  <a:srgbClr val="B35E06"/>
                </a:solidFill>
                <a:latin typeface="DejaVu Sans"/>
                <a:cs typeface="DejaVu Sans"/>
              </a:rPr>
              <a:t>yargı </a:t>
            </a:r>
            <a:r>
              <a:rPr sz="1600" spc="-5" dirty="0">
                <a:latin typeface="DejaVu Sans"/>
                <a:cs typeface="DejaVu Sans"/>
              </a:rPr>
              <a:t>iktidarları</a:t>
            </a:r>
            <a:r>
              <a:rPr sz="1600" spc="-145" dirty="0">
                <a:latin typeface="DejaVu Sans"/>
                <a:cs typeface="DejaVu Sans"/>
              </a:rPr>
              <a:t> </a:t>
            </a:r>
            <a:r>
              <a:rPr sz="1600" spc="-5" dirty="0">
                <a:latin typeface="DejaVu Sans"/>
                <a:cs typeface="DejaVu Sans"/>
              </a:rPr>
              <a:t>ayrı  </a:t>
            </a:r>
            <a:r>
              <a:rPr sz="1600" spc="-10" dirty="0">
                <a:latin typeface="DejaVu Sans"/>
                <a:cs typeface="DejaVu Sans"/>
              </a:rPr>
              <a:t>ellerde </a:t>
            </a:r>
            <a:r>
              <a:rPr sz="1600" spc="-20" dirty="0">
                <a:latin typeface="DejaVu Sans"/>
                <a:cs typeface="DejaVu Sans"/>
              </a:rPr>
              <a:t>toplanmalıdır.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DejaVu Sans"/>
              <a:cs typeface="DejaVu Sans"/>
            </a:endParaRPr>
          </a:p>
          <a:p>
            <a:pPr marL="12700" marR="247650">
              <a:lnSpc>
                <a:spcPts val="1850"/>
              </a:lnSpc>
            </a:pPr>
            <a:r>
              <a:rPr sz="1600" b="1" spc="-30" dirty="0">
                <a:latin typeface="DejaVu Sans"/>
                <a:cs typeface="DejaVu Sans"/>
              </a:rPr>
              <a:t>Yasama, </a:t>
            </a:r>
            <a:r>
              <a:rPr sz="1600" b="1" spc="-5" dirty="0">
                <a:latin typeface="DejaVu Sans"/>
                <a:cs typeface="DejaVu Sans"/>
              </a:rPr>
              <a:t>yürütme ve yargı gücünün  </a:t>
            </a:r>
            <a:r>
              <a:rPr sz="1600" b="1" spc="-20" dirty="0">
                <a:latin typeface="DejaVu Sans"/>
                <a:cs typeface="DejaVu Sans"/>
              </a:rPr>
              <a:t>ayrı </a:t>
            </a:r>
            <a:r>
              <a:rPr sz="1600" b="1" spc="-5" dirty="0">
                <a:latin typeface="DejaVu Sans"/>
                <a:cs typeface="DejaVu Sans"/>
              </a:rPr>
              <a:t>ellerde toplanması hak ve  özgürlüklerin</a:t>
            </a:r>
            <a:r>
              <a:rPr sz="1600" b="1" spc="-15" dirty="0">
                <a:latin typeface="DejaVu Sans"/>
                <a:cs typeface="DejaVu Sans"/>
              </a:rPr>
              <a:t> </a:t>
            </a:r>
            <a:r>
              <a:rPr sz="1600" b="1" spc="-25" dirty="0">
                <a:latin typeface="DejaVu Sans"/>
                <a:cs typeface="DejaVu Sans"/>
              </a:rPr>
              <a:t>güvencesidir.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DejaVu Sans"/>
              <a:cs typeface="DejaVu Sans"/>
            </a:endParaRPr>
          </a:p>
          <a:p>
            <a:pPr marL="12700" marR="378460">
              <a:lnSpc>
                <a:spcPts val="1850"/>
              </a:lnSpc>
            </a:pPr>
            <a:r>
              <a:rPr sz="1600" spc="-10" dirty="0">
                <a:latin typeface="DejaVu Sans"/>
                <a:cs typeface="DejaVu Sans"/>
              </a:rPr>
              <a:t>Günümüzdeki </a:t>
            </a:r>
            <a:r>
              <a:rPr sz="1600" spc="-5" dirty="0">
                <a:latin typeface="DejaVu Sans"/>
                <a:cs typeface="DejaVu Sans"/>
              </a:rPr>
              <a:t>insan hakları anlayışının  temelinde </a:t>
            </a:r>
            <a:r>
              <a:rPr sz="1600" spc="-10" dirty="0">
                <a:latin typeface="DejaVu Sans"/>
                <a:cs typeface="DejaVu Sans"/>
              </a:rPr>
              <a:t>bireyin </a:t>
            </a:r>
            <a:r>
              <a:rPr sz="1600" spc="-5" dirty="0">
                <a:latin typeface="DejaVu Sans"/>
                <a:cs typeface="DejaVu Sans"/>
              </a:rPr>
              <a:t>haklarını devlet  </a:t>
            </a:r>
            <a:r>
              <a:rPr sz="1600" spc="-10" dirty="0">
                <a:latin typeface="DejaVu Sans"/>
                <a:cs typeface="DejaVu Sans"/>
              </a:rPr>
              <a:t>karşısında </a:t>
            </a:r>
            <a:r>
              <a:rPr sz="1600" spc="-15" dirty="0">
                <a:latin typeface="DejaVu Sans"/>
                <a:cs typeface="DejaVu Sans"/>
              </a:rPr>
              <a:t>koruma </a:t>
            </a:r>
            <a:r>
              <a:rPr sz="1600" spc="-10" dirty="0">
                <a:latin typeface="DejaVu Sans"/>
                <a:cs typeface="DejaVu Sans"/>
              </a:rPr>
              <a:t>düşüncesi</a:t>
            </a:r>
            <a:r>
              <a:rPr sz="1600" spc="-15" dirty="0">
                <a:latin typeface="DejaVu Sans"/>
                <a:cs typeface="DejaVu Sans"/>
              </a:rPr>
              <a:t> </a:t>
            </a:r>
            <a:r>
              <a:rPr sz="1600" spc="-30" dirty="0">
                <a:latin typeface="DejaVu Sans"/>
                <a:cs typeface="DejaVu Sans"/>
              </a:rPr>
              <a:t>vardır.</a:t>
            </a: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550">
              <a:latin typeface="DejaVu Sans"/>
              <a:cs typeface="DejaVu Sans"/>
            </a:endParaRPr>
          </a:p>
          <a:p>
            <a:pPr marL="12700" marR="5080">
              <a:lnSpc>
                <a:spcPct val="96100"/>
              </a:lnSpc>
              <a:spcBef>
                <a:spcPts val="5"/>
              </a:spcBef>
            </a:pPr>
            <a:r>
              <a:rPr sz="1600" spc="-5" dirty="0">
                <a:latin typeface="DejaVu Sans"/>
                <a:cs typeface="DejaVu Sans"/>
              </a:rPr>
              <a:t>Bu anlayış </a:t>
            </a:r>
            <a:r>
              <a:rPr sz="1600" spc="-15" dirty="0">
                <a:latin typeface="DejaVu Sans"/>
                <a:cs typeface="DejaVu Sans"/>
              </a:rPr>
              <a:t>birey </a:t>
            </a:r>
            <a:r>
              <a:rPr sz="1600" spc="-5" dirty="0">
                <a:latin typeface="DejaVu Sans"/>
                <a:cs typeface="DejaVu Sans"/>
              </a:rPr>
              <a:t>hakları açısından devletin  </a:t>
            </a:r>
            <a:r>
              <a:rPr sz="1600" spc="-10" dirty="0">
                <a:latin typeface="DejaVu Sans"/>
                <a:cs typeface="DejaVu Sans"/>
              </a:rPr>
              <a:t>denetlenmesi gerektiği düşüncesine  </a:t>
            </a:r>
            <a:r>
              <a:rPr sz="1600" spc="-25" dirty="0">
                <a:latin typeface="DejaVu Sans"/>
                <a:cs typeface="DejaVu Sans"/>
              </a:rPr>
              <a:t>dayanır.</a:t>
            </a:r>
            <a:endParaRPr sz="16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object 7"/>
            <p:cNvSpPr/>
            <p:nvPr/>
          </p:nvSpPr>
          <p:spPr>
            <a:xfrm>
              <a:off x="4499609" y="590550"/>
              <a:ext cx="4644390" cy="6267450"/>
            </a:xfrm>
            <a:custGeom>
              <a:avLst/>
              <a:gdLst/>
              <a:ahLst/>
              <a:cxnLst/>
              <a:rect l="l" t="t" r="r" b="b"/>
              <a:pathLst>
                <a:path w="4644390" h="6267450">
                  <a:moveTo>
                    <a:pt x="4644390" y="0"/>
                  </a:moveTo>
                  <a:lnTo>
                    <a:pt x="0" y="0"/>
                  </a:lnTo>
                  <a:lnTo>
                    <a:pt x="0" y="6267450"/>
                  </a:lnTo>
                  <a:lnTo>
                    <a:pt x="4644390" y="6267450"/>
                  </a:lnTo>
                  <a:lnTo>
                    <a:pt x="4644390" y="0"/>
                  </a:lnTo>
                  <a:close/>
                </a:path>
              </a:pathLst>
            </a:custGeom>
            <a:solidFill>
              <a:srgbClr val="F8D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9137650" y="0"/>
                  </a:lnTo>
                  <a:lnTo>
                    <a:pt x="9137650" y="5080"/>
                  </a:lnTo>
                  <a:lnTo>
                    <a:pt x="9137650" y="574040"/>
                  </a:lnTo>
                  <a:lnTo>
                    <a:pt x="4502150" y="574040"/>
                  </a:lnTo>
                  <a:lnTo>
                    <a:pt x="4499610" y="574040"/>
                  </a:lnTo>
                  <a:lnTo>
                    <a:pt x="4499610" y="590550"/>
                  </a:lnTo>
                  <a:lnTo>
                    <a:pt x="4497057" y="599490"/>
                  </a:lnTo>
                  <a:lnTo>
                    <a:pt x="4497057" y="590550"/>
                  </a:lnTo>
                  <a:lnTo>
                    <a:pt x="4499610" y="590550"/>
                  </a:lnTo>
                  <a:lnTo>
                    <a:pt x="4499610" y="574040"/>
                  </a:lnTo>
                  <a:lnTo>
                    <a:pt x="4494885" y="574040"/>
                  </a:lnTo>
                  <a:lnTo>
                    <a:pt x="4494885" y="607060"/>
                  </a:lnTo>
                  <a:lnTo>
                    <a:pt x="4494530" y="608330"/>
                  </a:lnTo>
                  <a:lnTo>
                    <a:pt x="4494530" y="6851650"/>
                  </a:lnTo>
                  <a:lnTo>
                    <a:pt x="5080" y="6851650"/>
                  </a:lnTo>
                  <a:lnTo>
                    <a:pt x="5080" y="608330"/>
                  </a:lnTo>
                  <a:lnTo>
                    <a:pt x="4711" y="607060"/>
                  </a:lnTo>
                  <a:lnTo>
                    <a:pt x="4494885" y="607060"/>
                  </a:lnTo>
                  <a:lnTo>
                    <a:pt x="4494885" y="574040"/>
                  </a:lnTo>
                  <a:lnTo>
                    <a:pt x="4494530" y="574040"/>
                  </a:lnTo>
                  <a:lnTo>
                    <a:pt x="5080" y="574040"/>
                  </a:lnTo>
                  <a:lnTo>
                    <a:pt x="5080" y="5080"/>
                  </a:lnTo>
                  <a:lnTo>
                    <a:pt x="9137650" y="5080"/>
                  </a:lnTo>
                  <a:lnTo>
                    <a:pt x="9137650" y="0"/>
                  </a:lnTo>
                  <a:lnTo>
                    <a:pt x="0" y="0"/>
                  </a:lnTo>
                  <a:lnTo>
                    <a:pt x="0" y="590550"/>
                  </a:lnTo>
                  <a:lnTo>
                    <a:pt x="2527" y="582345"/>
                  </a:lnTo>
                  <a:lnTo>
                    <a:pt x="2527" y="590550"/>
                  </a:lnTo>
                  <a:lnTo>
                    <a:pt x="2527" y="599401"/>
                  </a:lnTo>
                  <a:lnTo>
                    <a:pt x="0" y="590550"/>
                  </a:lnTo>
                  <a:lnTo>
                    <a:pt x="0" y="6858000"/>
                  </a:lnTo>
                  <a:lnTo>
                    <a:pt x="4499610" y="6858000"/>
                  </a:lnTo>
                  <a:lnTo>
                    <a:pt x="4504690" y="6858000"/>
                  </a:lnTo>
                  <a:lnTo>
                    <a:pt x="9144000" y="6858000"/>
                  </a:lnTo>
                  <a:lnTo>
                    <a:pt x="9144000" y="590550"/>
                  </a:lnTo>
                  <a:lnTo>
                    <a:pt x="9137650" y="608330"/>
                  </a:lnTo>
                  <a:lnTo>
                    <a:pt x="9137650" y="6851650"/>
                  </a:lnTo>
                  <a:lnTo>
                    <a:pt x="4504690" y="6851650"/>
                  </a:lnTo>
                  <a:lnTo>
                    <a:pt x="4504690" y="608330"/>
                  </a:lnTo>
                  <a:lnTo>
                    <a:pt x="4504690" y="607060"/>
                  </a:lnTo>
                  <a:lnTo>
                    <a:pt x="9137650" y="607060"/>
                  </a:lnTo>
                  <a:lnTo>
                    <a:pt x="9144000" y="5905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99609" y="909319"/>
              <a:ext cx="4643120" cy="58318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40690"/>
          </a:xfrm>
          <a:custGeom>
            <a:avLst/>
            <a:gdLst/>
            <a:ahLst/>
            <a:cxnLst/>
            <a:rect l="l" t="t" r="r" b="b"/>
            <a:pathLst>
              <a:path w="9144000" h="440690">
                <a:moveTo>
                  <a:pt x="9144000" y="0"/>
                </a:moveTo>
                <a:lnTo>
                  <a:pt x="0" y="0"/>
                </a:lnTo>
                <a:lnTo>
                  <a:pt x="0" y="424180"/>
                </a:lnTo>
                <a:lnTo>
                  <a:pt x="0" y="440690"/>
                </a:lnTo>
                <a:lnTo>
                  <a:pt x="9144000" y="440690"/>
                </a:lnTo>
                <a:lnTo>
                  <a:pt x="9144000" y="4241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3819" y="5080"/>
            <a:ext cx="6432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75" dirty="0">
                <a:solidFill>
                  <a:srgbClr val="000000"/>
                </a:solidFill>
                <a:latin typeface="DejaVu Sans"/>
                <a:cs typeface="DejaVu Sans"/>
              </a:rPr>
              <a:t>BİREY, </a:t>
            </a:r>
            <a:r>
              <a:rPr sz="2400" spc="-25" dirty="0">
                <a:solidFill>
                  <a:srgbClr val="000000"/>
                </a:solidFill>
                <a:latin typeface="DejaVu Sans"/>
                <a:cs typeface="DejaVu Sans"/>
              </a:rPr>
              <a:t>TOPLUM </a:t>
            </a:r>
            <a:r>
              <a:rPr sz="2400" dirty="0">
                <a:solidFill>
                  <a:srgbClr val="000000"/>
                </a:solidFill>
                <a:latin typeface="DejaVu Sans"/>
                <a:cs typeface="DejaVu Sans"/>
              </a:rPr>
              <a:t>VE </a:t>
            </a:r>
            <a:r>
              <a:rPr sz="2400" spc="-5" dirty="0">
                <a:solidFill>
                  <a:srgbClr val="000000"/>
                </a:solidFill>
                <a:latin typeface="DejaVu Sans"/>
                <a:cs typeface="DejaVu Sans"/>
              </a:rPr>
              <a:t>DEVLET</a:t>
            </a:r>
            <a:r>
              <a:rPr sz="2400" spc="85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DejaVu Sans"/>
                <a:cs typeface="DejaVu Sans"/>
              </a:rPr>
              <a:t>İLİŞKİLERİ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40690"/>
            <a:ext cx="4572000" cy="3275329"/>
          </a:xfrm>
          <a:custGeom>
            <a:avLst/>
            <a:gdLst/>
            <a:ahLst/>
            <a:cxnLst/>
            <a:rect l="l" t="t" r="r" b="b"/>
            <a:pathLst>
              <a:path w="4572000" h="3275329">
                <a:moveTo>
                  <a:pt x="4572000" y="0"/>
                </a:moveTo>
                <a:lnTo>
                  <a:pt x="0" y="0"/>
                </a:lnTo>
                <a:lnTo>
                  <a:pt x="0" y="3275329"/>
                </a:lnTo>
                <a:lnTo>
                  <a:pt x="4572000" y="3275329"/>
                </a:lnTo>
                <a:lnTo>
                  <a:pt x="4572000" y="0"/>
                </a:lnTo>
                <a:close/>
              </a:path>
            </a:pathLst>
          </a:custGeom>
          <a:solidFill>
            <a:srgbClr val="B2D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57200"/>
            <a:ext cx="3792854" cy="8293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6500"/>
              </a:lnSpc>
              <a:spcBef>
                <a:spcPts val="175"/>
              </a:spcBef>
            </a:pPr>
            <a:r>
              <a:rPr sz="1800" spc="-10" dirty="0">
                <a:latin typeface="DejaVu Sans"/>
                <a:cs typeface="DejaVu Sans"/>
              </a:rPr>
              <a:t>Birey, </a:t>
            </a:r>
            <a:r>
              <a:rPr sz="1800" spc="-5" dirty="0">
                <a:latin typeface="DejaVu Sans"/>
                <a:cs typeface="DejaVu Sans"/>
              </a:rPr>
              <a:t>siyasetin </a:t>
            </a:r>
            <a:r>
              <a:rPr sz="1800" spc="-20" dirty="0">
                <a:latin typeface="DejaVu Sans"/>
                <a:cs typeface="DejaVu Sans"/>
              </a:rPr>
              <a:t>öznesidir. </a:t>
            </a:r>
            <a:r>
              <a:rPr sz="1800" dirty="0">
                <a:latin typeface="DejaVu Sans"/>
                <a:cs typeface="DejaVu Sans"/>
              </a:rPr>
              <a:t>Hak ve  </a:t>
            </a:r>
            <a:r>
              <a:rPr sz="1800" spc="-5" dirty="0">
                <a:latin typeface="DejaVu Sans"/>
                <a:cs typeface="DejaVu Sans"/>
              </a:rPr>
              <a:t>yetki sahibi, </a:t>
            </a:r>
            <a:r>
              <a:rPr sz="1800" dirty="0">
                <a:latin typeface="DejaVu Sans"/>
                <a:cs typeface="DejaVu Sans"/>
              </a:rPr>
              <a:t>aynı </a:t>
            </a:r>
            <a:r>
              <a:rPr sz="1800" spc="-5" dirty="0">
                <a:latin typeface="DejaVu Sans"/>
                <a:cs typeface="DejaVu Sans"/>
              </a:rPr>
              <a:t>zamanda  sorumluluk yüklenen</a:t>
            </a:r>
            <a:r>
              <a:rPr sz="1800" spc="-1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kişidir.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1517650"/>
            <a:ext cx="408686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0" dirty="0">
                <a:latin typeface="DejaVu Sans"/>
                <a:cs typeface="DejaVu Sans"/>
              </a:rPr>
              <a:t>Toplum, </a:t>
            </a:r>
            <a:r>
              <a:rPr sz="1800" spc="-10" dirty="0">
                <a:latin typeface="DejaVu Sans"/>
                <a:cs typeface="DejaVu Sans"/>
              </a:rPr>
              <a:t>bireylerden </a:t>
            </a:r>
            <a:r>
              <a:rPr sz="1800" spc="-5" dirty="0">
                <a:latin typeface="DejaVu Sans"/>
                <a:cs typeface="DejaVu Sans"/>
              </a:rPr>
              <a:t>oluşsa da onun  da </a:t>
            </a:r>
            <a:r>
              <a:rPr sz="1800" dirty="0">
                <a:latin typeface="DejaVu Sans"/>
                <a:cs typeface="DejaVu Sans"/>
              </a:rPr>
              <a:t>ayrı </a:t>
            </a:r>
            <a:r>
              <a:rPr sz="1800" spc="-5" dirty="0">
                <a:latin typeface="DejaVu Sans"/>
                <a:cs typeface="DejaVu Sans"/>
              </a:rPr>
              <a:t>bir yapısı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işleyişi</a:t>
            </a:r>
            <a:r>
              <a:rPr sz="1800" spc="-30" dirty="0">
                <a:latin typeface="DejaVu Sans"/>
                <a:cs typeface="DejaVu Sans"/>
              </a:rPr>
              <a:t> vardır.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2313940"/>
            <a:ext cx="421830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latin typeface="DejaVu Sans"/>
                <a:cs typeface="DejaVu Sans"/>
              </a:rPr>
              <a:t>Ne </a:t>
            </a:r>
            <a:r>
              <a:rPr sz="1800" spc="-15" dirty="0">
                <a:latin typeface="DejaVu Sans"/>
                <a:cs typeface="DejaVu Sans"/>
              </a:rPr>
              <a:t>birey </a:t>
            </a:r>
            <a:r>
              <a:rPr sz="1800" spc="-5" dirty="0">
                <a:latin typeface="DejaVu Sans"/>
                <a:cs typeface="DejaVu Sans"/>
              </a:rPr>
              <a:t>toplum olmadan var olabilir  ne de toplum </a:t>
            </a:r>
            <a:r>
              <a:rPr sz="1800" spc="-15" dirty="0">
                <a:latin typeface="DejaVu Sans"/>
                <a:cs typeface="DejaVu Sans"/>
              </a:rPr>
              <a:t>birey </a:t>
            </a:r>
            <a:r>
              <a:rPr sz="1800" spc="-5" dirty="0">
                <a:latin typeface="DejaVu Sans"/>
                <a:cs typeface="DejaVu Sans"/>
              </a:rPr>
              <a:t>olmadan.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0" y="440690"/>
            <a:ext cx="4572000" cy="3275329"/>
          </a:xfrm>
          <a:custGeom>
            <a:avLst/>
            <a:gdLst/>
            <a:ahLst/>
            <a:cxnLst/>
            <a:rect l="l" t="t" r="r" b="b"/>
            <a:pathLst>
              <a:path w="4572000" h="3275329">
                <a:moveTo>
                  <a:pt x="4572000" y="0"/>
                </a:moveTo>
                <a:lnTo>
                  <a:pt x="0" y="0"/>
                </a:lnTo>
                <a:lnTo>
                  <a:pt x="0" y="3275329"/>
                </a:lnTo>
                <a:lnTo>
                  <a:pt x="4572000" y="3275329"/>
                </a:lnTo>
                <a:lnTo>
                  <a:pt x="4572000" y="0"/>
                </a:lnTo>
                <a:close/>
              </a:path>
            </a:pathLst>
          </a:custGeom>
          <a:solidFill>
            <a:srgbClr val="B2D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650740" y="457200"/>
            <a:ext cx="4391025" cy="8293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96500"/>
              </a:lnSpc>
              <a:spcBef>
                <a:spcPts val="175"/>
              </a:spcBef>
            </a:pPr>
            <a:r>
              <a:rPr sz="1800" spc="-5" dirty="0">
                <a:latin typeface="DejaVu Sans"/>
                <a:cs typeface="DejaVu Sans"/>
              </a:rPr>
              <a:t>Devlet ise siyaset </a:t>
            </a:r>
            <a:r>
              <a:rPr sz="1800" spc="-10" dirty="0">
                <a:latin typeface="DejaVu Sans"/>
                <a:cs typeface="DejaVu Sans"/>
              </a:rPr>
              <a:t>kurumunun örgütlü,  </a:t>
            </a:r>
            <a:r>
              <a:rPr sz="1800" spc="-5" dirty="0">
                <a:latin typeface="DejaVu Sans"/>
                <a:cs typeface="DejaVu Sans"/>
              </a:rPr>
              <a:t>uzmanlaşmış, gücünü yasadan </a:t>
            </a:r>
            <a:r>
              <a:rPr sz="1800" dirty="0">
                <a:latin typeface="DejaVu Sans"/>
                <a:cs typeface="DejaVu Sans"/>
              </a:rPr>
              <a:t>alan  </a:t>
            </a:r>
            <a:r>
              <a:rPr sz="1800" spc="-5" dirty="0">
                <a:latin typeface="DejaVu Sans"/>
                <a:cs typeface="DejaVu Sans"/>
              </a:rPr>
              <a:t>meşru güç </a:t>
            </a:r>
            <a:r>
              <a:rPr sz="1800" spc="-15" dirty="0">
                <a:latin typeface="DejaVu Sans"/>
                <a:cs typeface="DejaVu Sans"/>
              </a:rPr>
              <a:t>tekeline </a:t>
            </a:r>
            <a:r>
              <a:rPr sz="1800" spc="-5" dirty="0">
                <a:latin typeface="DejaVu Sans"/>
                <a:cs typeface="DejaVu Sans"/>
              </a:rPr>
              <a:t>sahip</a:t>
            </a:r>
            <a:r>
              <a:rPr sz="1800" dirty="0">
                <a:latin typeface="DejaVu Sans"/>
                <a:cs typeface="DejaVu Sans"/>
              </a:rPr>
              <a:t> </a:t>
            </a:r>
            <a:r>
              <a:rPr sz="1800" spc="-25" dirty="0">
                <a:latin typeface="DejaVu Sans"/>
                <a:cs typeface="DejaVu Sans"/>
              </a:rPr>
              <a:t>yapıdır.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0740" y="1517650"/>
            <a:ext cx="415226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latin typeface="DejaVu Sans"/>
                <a:cs typeface="DejaVu Sans"/>
              </a:rPr>
              <a:t>Devlet, </a:t>
            </a:r>
            <a:r>
              <a:rPr sz="1800" spc="-15" dirty="0">
                <a:latin typeface="DejaVu Sans"/>
                <a:cs typeface="DejaVu Sans"/>
              </a:rPr>
              <a:t>birey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toplum arasında </a:t>
            </a:r>
            <a:r>
              <a:rPr sz="1800" dirty="0">
                <a:latin typeface="DejaVu Sans"/>
                <a:cs typeface="DejaVu Sans"/>
              </a:rPr>
              <a:t>bir  </a:t>
            </a:r>
            <a:r>
              <a:rPr sz="1800" spc="-5" dirty="0">
                <a:latin typeface="DejaVu Sans"/>
                <a:cs typeface="DejaVu Sans"/>
              </a:rPr>
              <a:t>denge gözetmek</a:t>
            </a:r>
            <a:r>
              <a:rPr sz="1800" dirty="0">
                <a:latin typeface="DejaVu Sans"/>
                <a:cs typeface="DejaVu Sans"/>
              </a:rPr>
              <a:t> </a:t>
            </a:r>
            <a:r>
              <a:rPr sz="1800" spc="-20" dirty="0">
                <a:latin typeface="DejaVu Sans"/>
                <a:cs typeface="DejaVu Sans"/>
              </a:rPr>
              <a:t>zorundadır.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0740" y="2313940"/>
            <a:ext cx="4305300" cy="136144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latin typeface="DejaVu Sans"/>
                <a:cs typeface="DejaVu Sans"/>
              </a:rPr>
              <a:t>Ne </a:t>
            </a:r>
            <a:r>
              <a:rPr sz="1800" spc="-10" dirty="0">
                <a:latin typeface="DejaVu Sans"/>
                <a:cs typeface="DejaVu Sans"/>
              </a:rPr>
              <a:t>bireyin </a:t>
            </a:r>
            <a:r>
              <a:rPr sz="1800" spc="-5" dirty="0">
                <a:latin typeface="DejaVu Sans"/>
                <a:cs typeface="DejaVu Sans"/>
              </a:rPr>
              <a:t>özgürlüğünü toplumsal  </a:t>
            </a:r>
            <a:r>
              <a:rPr sz="1800" spc="-10" dirty="0">
                <a:latin typeface="DejaVu Sans"/>
                <a:cs typeface="DejaVu Sans"/>
              </a:rPr>
              <a:t>çıkarlar </a:t>
            </a:r>
            <a:r>
              <a:rPr sz="1800" spc="-5" dirty="0">
                <a:latin typeface="DejaVu Sans"/>
                <a:cs typeface="DejaVu Sans"/>
              </a:rPr>
              <a:t>için ortadan kaldırabilir ne de  </a:t>
            </a:r>
            <a:r>
              <a:rPr sz="1800" spc="-10" dirty="0">
                <a:latin typeface="DejaVu Sans"/>
                <a:cs typeface="DejaVu Sans"/>
              </a:rPr>
              <a:t>bireyin </a:t>
            </a:r>
            <a:r>
              <a:rPr sz="1800" spc="-20" dirty="0">
                <a:latin typeface="DejaVu Sans"/>
                <a:cs typeface="DejaVu Sans"/>
              </a:rPr>
              <a:t>kendi </a:t>
            </a:r>
            <a:r>
              <a:rPr sz="1800" spc="-10" dirty="0">
                <a:latin typeface="DejaVu Sans"/>
                <a:cs typeface="DejaVu Sans"/>
              </a:rPr>
              <a:t>çıkarları </a:t>
            </a:r>
            <a:r>
              <a:rPr sz="1800" spc="-5" dirty="0">
                <a:latin typeface="DejaVu Sans"/>
                <a:cs typeface="DejaVu Sans"/>
              </a:rPr>
              <a:t>için toplumsal  bütünleşmeyi tahrip etmesine </a:t>
            </a:r>
            <a:r>
              <a:rPr sz="1800" dirty="0">
                <a:latin typeface="DejaVu Sans"/>
                <a:cs typeface="DejaVu Sans"/>
              </a:rPr>
              <a:t>izin  </a:t>
            </a:r>
            <a:r>
              <a:rPr sz="1800" spc="-25" dirty="0">
                <a:latin typeface="DejaVu Sans"/>
                <a:cs typeface="DejaVu Sans"/>
              </a:rPr>
              <a:t>verebilir.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3721100"/>
          </a:xfrm>
          <a:custGeom>
            <a:avLst/>
            <a:gdLst/>
            <a:ahLst/>
            <a:cxnLst/>
            <a:rect l="l" t="t" r="r" b="b"/>
            <a:pathLst>
              <a:path w="9144000" h="3721100">
                <a:moveTo>
                  <a:pt x="9144000" y="440690"/>
                </a:moveTo>
                <a:lnTo>
                  <a:pt x="9138920" y="458470"/>
                </a:lnTo>
                <a:lnTo>
                  <a:pt x="9138920" y="3710940"/>
                </a:lnTo>
                <a:lnTo>
                  <a:pt x="4577080" y="3710940"/>
                </a:lnTo>
                <a:lnTo>
                  <a:pt x="4577080" y="458470"/>
                </a:lnTo>
                <a:lnTo>
                  <a:pt x="4577080" y="457200"/>
                </a:lnTo>
                <a:lnTo>
                  <a:pt x="9138920" y="457200"/>
                </a:lnTo>
                <a:lnTo>
                  <a:pt x="9144000" y="440690"/>
                </a:lnTo>
                <a:lnTo>
                  <a:pt x="9138920" y="424180"/>
                </a:lnTo>
                <a:lnTo>
                  <a:pt x="4574540" y="424180"/>
                </a:lnTo>
                <a:lnTo>
                  <a:pt x="4566920" y="424180"/>
                </a:lnTo>
                <a:lnTo>
                  <a:pt x="4566920" y="457200"/>
                </a:lnTo>
                <a:lnTo>
                  <a:pt x="4566920" y="458470"/>
                </a:lnTo>
                <a:lnTo>
                  <a:pt x="4566920" y="3710940"/>
                </a:lnTo>
                <a:lnTo>
                  <a:pt x="5080" y="3710940"/>
                </a:lnTo>
                <a:lnTo>
                  <a:pt x="5080" y="458470"/>
                </a:lnTo>
                <a:lnTo>
                  <a:pt x="4711" y="457200"/>
                </a:lnTo>
                <a:lnTo>
                  <a:pt x="4566920" y="457200"/>
                </a:lnTo>
                <a:lnTo>
                  <a:pt x="4566920" y="424180"/>
                </a:lnTo>
                <a:lnTo>
                  <a:pt x="4711" y="424180"/>
                </a:lnTo>
                <a:lnTo>
                  <a:pt x="5080" y="422910"/>
                </a:lnTo>
                <a:lnTo>
                  <a:pt x="5080" y="0"/>
                </a:lnTo>
                <a:lnTo>
                  <a:pt x="0" y="0"/>
                </a:lnTo>
                <a:lnTo>
                  <a:pt x="0" y="440690"/>
                </a:lnTo>
                <a:lnTo>
                  <a:pt x="2540" y="431800"/>
                </a:lnTo>
                <a:lnTo>
                  <a:pt x="2540" y="440690"/>
                </a:lnTo>
                <a:lnTo>
                  <a:pt x="2540" y="449580"/>
                </a:lnTo>
                <a:lnTo>
                  <a:pt x="0" y="440690"/>
                </a:lnTo>
                <a:lnTo>
                  <a:pt x="0" y="3716020"/>
                </a:lnTo>
                <a:lnTo>
                  <a:pt x="2540" y="3713480"/>
                </a:lnTo>
                <a:lnTo>
                  <a:pt x="2540" y="3716020"/>
                </a:lnTo>
                <a:lnTo>
                  <a:pt x="4569460" y="3716020"/>
                </a:lnTo>
                <a:lnTo>
                  <a:pt x="4569460" y="3713480"/>
                </a:lnTo>
                <a:lnTo>
                  <a:pt x="4572000" y="3716020"/>
                </a:lnTo>
                <a:lnTo>
                  <a:pt x="4569460" y="3716020"/>
                </a:lnTo>
                <a:lnTo>
                  <a:pt x="4569460" y="3721100"/>
                </a:lnTo>
                <a:lnTo>
                  <a:pt x="4572000" y="3721100"/>
                </a:lnTo>
                <a:lnTo>
                  <a:pt x="4577080" y="3721100"/>
                </a:lnTo>
                <a:lnTo>
                  <a:pt x="9144000" y="3721100"/>
                </a:lnTo>
                <a:lnTo>
                  <a:pt x="9144000" y="3716020"/>
                </a:lnTo>
                <a:lnTo>
                  <a:pt x="9141460" y="3716020"/>
                </a:lnTo>
                <a:lnTo>
                  <a:pt x="9141460" y="3713480"/>
                </a:lnTo>
                <a:lnTo>
                  <a:pt x="9144000" y="3716020"/>
                </a:lnTo>
                <a:lnTo>
                  <a:pt x="9144000" y="440690"/>
                </a:lnTo>
                <a:close/>
              </a:path>
              <a:path w="9144000" h="3721100">
                <a:moveTo>
                  <a:pt x="9144000" y="0"/>
                </a:moveTo>
                <a:lnTo>
                  <a:pt x="9138920" y="0"/>
                </a:lnTo>
                <a:lnTo>
                  <a:pt x="9138920" y="422910"/>
                </a:lnTo>
                <a:lnTo>
                  <a:pt x="9144000" y="44069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3933190"/>
            <a:ext cx="9144000" cy="2735580"/>
          </a:xfrm>
          <a:custGeom>
            <a:avLst/>
            <a:gdLst/>
            <a:ahLst/>
            <a:cxnLst/>
            <a:rect l="l" t="t" r="r" b="b"/>
            <a:pathLst>
              <a:path w="9144000" h="2735579">
                <a:moveTo>
                  <a:pt x="9144000" y="0"/>
                </a:moveTo>
                <a:lnTo>
                  <a:pt x="0" y="0"/>
                </a:lnTo>
                <a:lnTo>
                  <a:pt x="0" y="2735580"/>
                </a:lnTo>
                <a:lnTo>
                  <a:pt x="9144000" y="27355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A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39" y="3949700"/>
            <a:ext cx="8884920" cy="242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20"/>
              </a:lnSpc>
              <a:spcBef>
                <a:spcPts val="10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DUR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VE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DÜŞÜN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:</a:t>
            </a:r>
            <a:endParaRPr sz="1800">
              <a:latin typeface="DejaVu Sans"/>
              <a:cs typeface="DejaVu Sans"/>
            </a:endParaRPr>
          </a:p>
          <a:p>
            <a:pPr marL="12700" marR="5080">
              <a:lnSpc>
                <a:spcPts val="2090"/>
              </a:lnSpc>
              <a:spcBef>
                <a:spcPts val="85"/>
              </a:spcBef>
            </a:pPr>
            <a:r>
              <a:rPr sz="1800" spc="-5" dirty="0">
                <a:latin typeface="DejaVu Sans"/>
                <a:cs typeface="DejaVu Sans"/>
              </a:rPr>
              <a:t>Devlet ve </a:t>
            </a:r>
            <a:r>
              <a:rPr sz="1800" spc="-15" dirty="0">
                <a:latin typeface="DejaVu Sans"/>
                <a:cs typeface="DejaVu Sans"/>
              </a:rPr>
              <a:t>birey </a:t>
            </a:r>
            <a:r>
              <a:rPr sz="1800" spc="-5" dirty="0">
                <a:latin typeface="DejaVu Sans"/>
                <a:cs typeface="DejaVu Sans"/>
              </a:rPr>
              <a:t>arasındaki ilişki her çağda önemli </a:t>
            </a:r>
            <a:r>
              <a:rPr sz="1800" spc="-25" dirty="0">
                <a:latin typeface="DejaVu Sans"/>
                <a:cs typeface="DejaVu Sans"/>
              </a:rPr>
              <a:t>olmuştur. </a:t>
            </a:r>
            <a:r>
              <a:rPr sz="1800" spc="-5" dirty="0">
                <a:latin typeface="DejaVu Sans"/>
                <a:cs typeface="DejaVu Sans"/>
              </a:rPr>
              <a:t>İlk </a:t>
            </a:r>
            <a:r>
              <a:rPr sz="1800" dirty="0">
                <a:latin typeface="DejaVu Sans"/>
                <a:cs typeface="DejaVu Sans"/>
              </a:rPr>
              <a:t>Çağ ve </a:t>
            </a:r>
            <a:r>
              <a:rPr sz="1800" spc="-5" dirty="0">
                <a:latin typeface="DejaVu Sans"/>
                <a:cs typeface="DejaVu Sans"/>
              </a:rPr>
              <a:t>Orta  Çağ’da devlet önemli </a:t>
            </a:r>
            <a:r>
              <a:rPr sz="1800" spc="-10" dirty="0">
                <a:latin typeface="DejaVu Sans"/>
                <a:cs typeface="DejaVu Sans"/>
              </a:rPr>
              <a:t>görülürken </a:t>
            </a:r>
            <a:r>
              <a:rPr sz="1800" spc="-15" dirty="0">
                <a:latin typeface="DejaVu Sans"/>
                <a:cs typeface="DejaVu Sans"/>
              </a:rPr>
              <a:t>birey </a:t>
            </a:r>
            <a:r>
              <a:rPr sz="1800" spc="-5" dirty="0">
                <a:latin typeface="DejaVu Sans"/>
                <a:cs typeface="DejaVu Sans"/>
              </a:rPr>
              <a:t>hakları </a:t>
            </a:r>
            <a:r>
              <a:rPr sz="1800" spc="-10" dirty="0">
                <a:latin typeface="DejaVu Sans"/>
                <a:cs typeface="DejaVu Sans"/>
              </a:rPr>
              <a:t>sınırlandırılmıştır. </a:t>
            </a:r>
            <a:r>
              <a:rPr sz="1800" spc="-15" dirty="0">
                <a:latin typeface="DejaVu Sans"/>
                <a:cs typeface="DejaVu Sans"/>
              </a:rPr>
              <a:t>Rönesans  </a:t>
            </a:r>
            <a:r>
              <a:rPr sz="1800" spc="-5" dirty="0">
                <a:latin typeface="DejaVu Sans"/>
                <a:cs typeface="DejaVu Sans"/>
              </a:rPr>
              <a:t>sonrası demokratik düşüncenin gelişmesiyle birlikte </a:t>
            </a:r>
            <a:r>
              <a:rPr sz="1800" spc="-10" dirty="0">
                <a:latin typeface="DejaVu Sans"/>
                <a:cs typeface="DejaVu Sans"/>
              </a:rPr>
              <a:t>bireyin </a:t>
            </a:r>
            <a:r>
              <a:rPr sz="1800" spc="-5" dirty="0">
                <a:latin typeface="DejaVu Sans"/>
                <a:cs typeface="DejaVu Sans"/>
              </a:rPr>
              <a:t>varlığı </a:t>
            </a:r>
            <a:r>
              <a:rPr sz="1800" dirty="0">
                <a:latin typeface="DejaVu Sans"/>
                <a:cs typeface="DejaVu Sans"/>
              </a:rPr>
              <a:t>ve </a:t>
            </a:r>
            <a:r>
              <a:rPr sz="1800" spc="-5" dirty="0">
                <a:latin typeface="DejaVu Sans"/>
                <a:cs typeface="DejaVu Sans"/>
              </a:rPr>
              <a:t>hakları  önemli hâle </a:t>
            </a:r>
            <a:r>
              <a:rPr sz="1800" spc="-20" dirty="0">
                <a:latin typeface="DejaVu Sans"/>
                <a:cs typeface="DejaVu Sans"/>
              </a:rPr>
              <a:t>gelmiştir. </a:t>
            </a:r>
            <a:r>
              <a:rPr sz="1800" spc="-5" dirty="0">
                <a:latin typeface="DejaVu Sans"/>
                <a:cs typeface="DejaVu Sans"/>
              </a:rPr>
              <a:t>Çağımızda ise devleti </a:t>
            </a:r>
            <a:r>
              <a:rPr sz="1800" dirty="0">
                <a:latin typeface="DejaVu Sans"/>
                <a:cs typeface="DejaVu Sans"/>
              </a:rPr>
              <a:t>bir </a:t>
            </a:r>
            <a:r>
              <a:rPr sz="1800" spc="-5" dirty="0">
                <a:latin typeface="DejaVu Sans"/>
                <a:cs typeface="DejaVu Sans"/>
              </a:rPr>
              <a:t>sivil beraberlik olarak </a:t>
            </a:r>
            <a:r>
              <a:rPr sz="1800" spc="-15" dirty="0">
                <a:latin typeface="DejaVu Sans"/>
                <a:cs typeface="DejaVu Sans"/>
              </a:rPr>
              <a:t>gören  </a:t>
            </a:r>
            <a:r>
              <a:rPr sz="1800" spc="-5" dirty="0">
                <a:latin typeface="DejaVu Sans"/>
                <a:cs typeface="DejaVu Sans"/>
              </a:rPr>
              <a:t>düşünceler </a:t>
            </a:r>
            <a:r>
              <a:rPr sz="1800" spc="-15" dirty="0">
                <a:latin typeface="DejaVu Sans"/>
                <a:cs typeface="DejaVu Sans"/>
              </a:rPr>
              <a:t>tartışılmaktadır. </a:t>
            </a:r>
            <a:r>
              <a:rPr sz="1800" spc="-5" dirty="0">
                <a:latin typeface="DejaVu Sans"/>
                <a:cs typeface="DejaVu Sans"/>
              </a:rPr>
              <a:t>Sivilleşmeye önem </a:t>
            </a:r>
            <a:r>
              <a:rPr sz="1800" spc="-15" dirty="0">
                <a:latin typeface="DejaVu Sans"/>
                <a:cs typeface="DejaVu Sans"/>
              </a:rPr>
              <a:t>veren </a:t>
            </a:r>
            <a:r>
              <a:rPr sz="1800" spc="-5" dirty="0">
                <a:latin typeface="DejaVu Sans"/>
                <a:cs typeface="DejaVu Sans"/>
              </a:rPr>
              <a:t>düşünceler devleti sivil  bir beraberli biçimi olarak </a:t>
            </a:r>
            <a:r>
              <a:rPr sz="1800" spc="-20" dirty="0">
                <a:latin typeface="DejaVu Sans"/>
                <a:cs typeface="DejaVu Sans"/>
              </a:rPr>
              <a:t>görmektedir. </a:t>
            </a:r>
            <a:r>
              <a:rPr sz="1800" spc="-5" dirty="0">
                <a:latin typeface="DejaVu Sans"/>
                <a:cs typeface="DejaVu Sans"/>
              </a:rPr>
              <a:t>Bununla birlikte devletin varlığını tüm  </a:t>
            </a:r>
            <a:r>
              <a:rPr sz="1800" spc="-10" dirty="0">
                <a:latin typeface="DejaVu Sans"/>
                <a:cs typeface="DejaVu Sans"/>
              </a:rPr>
              <a:t>bireylerin</a:t>
            </a:r>
            <a:r>
              <a:rPr sz="1800" spc="-5" dirty="0">
                <a:latin typeface="DejaVu Sans"/>
                <a:cs typeface="DejaVu Sans"/>
              </a:rPr>
              <a:t> onu</a:t>
            </a:r>
            <a:endParaRPr sz="1800">
              <a:latin typeface="DejaVu Sans"/>
              <a:cs typeface="DejaVu Sans"/>
            </a:endParaRPr>
          </a:p>
          <a:p>
            <a:pPr marL="12700">
              <a:lnSpc>
                <a:spcPts val="2030"/>
              </a:lnSpc>
            </a:pPr>
            <a:r>
              <a:rPr sz="1800" spc="-5" dirty="0">
                <a:latin typeface="DejaVu Sans"/>
                <a:cs typeface="DejaVu Sans"/>
              </a:rPr>
              <a:t>benimsemesine</a:t>
            </a:r>
            <a:r>
              <a:rPr sz="1800" spc="-10" dirty="0">
                <a:latin typeface="DejaVu Sans"/>
                <a:cs typeface="DejaVu Sans"/>
              </a:rPr>
              <a:t> </a:t>
            </a:r>
            <a:r>
              <a:rPr sz="1800" spc="-15" dirty="0">
                <a:latin typeface="DejaVu Sans"/>
                <a:cs typeface="DejaVu Sans"/>
              </a:rPr>
              <a:t>bağlamaktadır.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933189"/>
            <a:ext cx="9144000" cy="2753360"/>
          </a:xfrm>
          <a:custGeom>
            <a:avLst/>
            <a:gdLst/>
            <a:ahLst/>
            <a:cxnLst/>
            <a:rect l="l" t="t" r="r" b="b"/>
            <a:pathLst>
              <a:path w="9144000" h="2753359">
                <a:moveTo>
                  <a:pt x="9144000" y="0"/>
                </a:moveTo>
                <a:lnTo>
                  <a:pt x="9141460" y="2540"/>
                </a:lnTo>
                <a:lnTo>
                  <a:pt x="9141460" y="0"/>
                </a:lnTo>
                <a:lnTo>
                  <a:pt x="9138920" y="0"/>
                </a:lnTo>
                <a:lnTo>
                  <a:pt x="9138920" y="5080"/>
                </a:lnTo>
                <a:lnTo>
                  <a:pt x="9138920" y="2719070"/>
                </a:lnTo>
                <a:lnTo>
                  <a:pt x="5080" y="2719070"/>
                </a:lnTo>
                <a:lnTo>
                  <a:pt x="5080" y="5080"/>
                </a:lnTo>
                <a:lnTo>
                  <a:pt x="9138920" y="5080"/>
                </a:lnTo>
                <a:lnTo>
                  <a:pt x="9138920" y="0"/>
                </a:lnTo>
                <a:lnTo>
                  <a:pt x="2527" y="0"/>
                </a:lnTo>
                <a:lnTo>
                  <a:pt x="2527" y="2527"/>
                </a:lnTo>
                <a:lnTo>
                  <a:pt x="0" y="0"/>
                </a:lnTo>
                <a:lnTo>
                  <a:pt x="0" y="2735580"/>
                </a:lnTo>
                <a:lnTo>
                  <a:pt x="0" y="2753360"/>
                </a:lnTo>
                <a:lnTo>
                  <a:pt x="9144000" y="2753360"/>
                </a:lnTo>
                <a:lnTo>
                  <a:pt x="9144000" y="273558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6052" y="8572"/>
            <a:ext cx="1659255" cy="2359025"/>
            <a:chOff x="166052" y="8572"/>
            <a:chExt cx="1659255" cy="2359025"/>
          </a:xfrm>
        </p:grpSpPr>
        <p:sp>
          <p:nvSpPr>
            <p:cNvPr id="3" name="object 3"/>
            <p:cNvSpPr/>
            <p:nvPr/>
          </p:nvSpPr>
          <p:spPr>
            <a:xfrm>
              <a:off x="179069" y="21589"/>
              <a:ext cx="1633220" cy="2332990"/>
            </a:xfrm>
            <a:custGeom>
              <a:avLst/>
              <a:gdLst/>
              <a:ahLst/>
              <a:cxnLst/>
              <a:rect l="l" t="t" r="r" b="b"/>
              <a:pathLst>
                <a:path w="1633220" h="2332990">
                  <a:moveTo>
                    <a:pt x="0" y="0"/>
                  </a:moveTo>
                  <a:lnTo>
                    <a:pt x="0" y="1516379"/>
                  </a:lnTo>
                  <a:lnTo>
                    <a:pt x="816610" y="2332989"/>
                  </a:lnTo>
                  <a:lnTo>
                    <a:pt x="1633220" y="1516379"/>
                  </a:lnTo>
                  <a:lnTo>
                    <a:pt x="1633220" y="816609"/>
                  </a:lnTo>
                  <a:lnTo>
                    <a:pt x="816610" y="816609"/>
                  </a:lnTo>
                  <a:lnTo>
                    <a:pt x="0" y="0"/>
                  </a:lnTo>
                  <a:close/>
                </a:path>
                <a:path w="1633220" h="2332990">
                  <a:moveTo>
                    <a:pt x="1633220" y="0"/>
                  </a:moveTo>
                  <a:lnTo>
                    <a:pt x="816610" y="816609"/>
                  </a:lnTo>
                  <a:lnTo>
                    <a:pt x="1633220" y="816609"/>
                  </a:lnTo>
                  <a:lnTo>
                    <a:pt x="163322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9069" y="21589"/>
              <a:ext cx="1633220" cy="2332990"/>
            </a:xfrm>
            <a:custGeom>
              <a:avLst/>
              <a:gdLst/>
              <a:ahLst/>
              <a:cxnLst/>
              <a:rect l="l" t="t" r="r" b="b"/>
              <a:pathLst>
                <a:path w="1633220" h="2332990">
                  <a:moveTo>
                    <a:pt x="1633220" y="0"/>
                  </a:moveTo>
                  <a:lnTo>
                    <a:pt x="1633220" y="1516379"/>
                  </a:lnTo>
                  <a:lnTo>
                    <a:pt x="816610" y="2332989"/>
                  </a:lnTo>
                  <a:lnTo>
                    <a:pt x="0" y="1516379"/>
                  </a:lnTo>
                  <a:lnTo>
                    <a:pt x="0" y="0"/>
                  </a:lnTo>
                  <a:lnTo>
                    <a:pt x="816610" y="816609"/>
                  </a:lnTo>
                  <a:lnTo>
                    <a:pt x="1633220" y="0"/>
                  </a:lnTo>
                  <a:close/>
                </a:path>
                <a:path w="1633220" h="2332990">
                  <a:moveTo>
                    <a:pt x="1633220" y="0"/>
                  </a:moveTo>
                  <a:lnTo>
                    <a:pt x="1633220" y="0"/>
                  </a:lnTo>
                </a:path>
                <a:path w="1633220" h="2332990">
                  <a:moveTo>
                    <a:pt x="0" y="2332989"/>
                  </a:moveTo>
                  <a:lnTo>
                    <a:pt x="0" y="2332989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1470" y="1000759"/>
            <a:ext cx="13284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DejaVu Sans"/>
                <a:cs typeface="DejaVu Sans"/>
              </a:rPr>
              <a:t>10.</a:t>
            </a:r>
            <a:r>
              <a:rPr sz="2300" spc="-85" dirty="0">
                <a:latin typeface="DejaVu Sans"/>
                <a:cs typeface="DejaVu Sans"/>
              </a:rPr>
              <a:t> </a:t>
            </a:r>
            <a:r>
              <a:rPr sz="2300" dirty="0">
                <a:latin typeface="DejaVu Sans"/>
                <a:cs typeface="DejaVu Sans"/>
              </a:rPr>
              <a:t>SINIF</a:t>
            </a:r>
            <a:endParaRPr sz="23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92922" y="75882"/>
            <a:ext cx="7185025" cy="1541145"/>
            <a:chOff x="1792922" y="75882"/>
            <a:chExt cx="7185025" cy="1541145"/>
          </a:xfrm>
        </p:grpSpPr>
        <p:sp>
          <p:nvSpPr>
            <p:cNvPr id="7" name="object 7"/>
            <p:cNvSpPr/>
            <p:nvPr/>
          </p:nvSpPr>
          <p:spPr>
            <a:xfrm>
              <a:off x="1805940" y="88899"/>
              <a:ext cx="7158990" cy="1515110"/>
            </a:xfrm>
            <a:custGeom>
              <a:avLst/>
              <a:gdLst/>
              <a:ahLst/>
              <a:cxnLst/>
              <a:rect l="l" t="t" r="r" b="b"/>
              <a:pathLst>
                <a:path w="7158990" h="1515110">
                  <a:moveTo>
                    <a:pt x="6920230" y="0"/>
                  </a:moveTo>
                  <a:lnTo>
                    <a:pt x="0" y="0"/>
                  </a:lnTo>
                  <a:lnTo>
                    <a:pt x="0" y="1515110"/>
                  </a:lnTo>
                  <a:lnTo>
                    <a:pt x="6920230" y="1515110"/>
                  </a:lnTo>
                  <a:lnTo>
                    <a:pt x="6945630" y="1512570"/>
                  </a:lnTo>
                  <a:lnTo>
                    <a:pt x="6959600" y="1510029"/>
                  </a:lnTo>
                  <a:lnTo>
                    <a:pt x="6971030" y="1506220"/>
                  </a:lnTo>
                  <a:lnTo>
                    <a:pt x="6985000" y="1502410"/>
                  </a:lnTo>
                  <a:lnTo>
                    <a:pt x="6996430" y="1498600"/>
                  </a:lnTo>
                  <a:lnTo>
                    <a:pt x="7009130" y="1493520"/>
                  </a:lnTo>
                  <a:lnTo>
                    <a:pt x="7020559" y="1488439"/>
                  </a:lnTo>
                  <a:lnTo>
                    <a:pt x="7031990" y="1480820"/>
                  </a:lnTo>
                  <a:lnTo>
                    <a:pt x="7043419" y="1474470"/>
                  </a:lnTo>
                  <a:lnTo>
                    <a:pt x="7085330" y="1441450"/>
                  </a:lnTo>
                  <a:lnTo>
                    <a:pt x="7118350" y="1400810"/>
                  </a:lnTo>
                  <a:lnTo>
                    <a:pt x="7137400" y="1365250"/>
                  </a:lnTo>
                  <a:lnTo>
                    <a:pt x="7153909" y="1315720"/>
                  </a:lnTo>
                  <a:lnTo>
                    <a:pt x="7155180" y="1303020"/>
                  </a:lnTo>
                  <a:lnTo>
                    <a:pt x="7157719" y="1289050"/>
                  </a:lnTo>
                  <a:lnTo>
                    <a:pt x="7158990" y="1276350"/>
                  </a:lnTo>
                  <a:lnTo>
                    <a:pt x="7158990" y="238759"/>
                  </a:lnTo>
                  <a:lnTo>
                    <a:pt x="7157719" y="226059"/>
                  </a:lnTo>
                  <a:lnTo>
                    <a:pt x="7155180" y="212090"/>
                  </a:lnTo>
                  <a:lnTo>
                    <a:pt x="7153909" y="199390"/>
                  </a:lnTo>
                  <a:lnTo>
                    <a:pt x="7142480" y="161290"/>
                  </a:lnTo>
                  <a:lnTo>
                    <a:pt x="7118350" y="114300"/>
                  </a:lnTo>
                  <a:lnTo>
                    <a:pt x="7110730" y="104140"/>
                  </a:lnTo>
                  <a:lnTo>
                    <a:pt x="7103109" y="92709"/>
                  </a:lnTo>
                  <a:lnTo>
                    <a:pt x="7065009" y="55879"/>
                  </a:lnTo>
                  <a:lnTo>
                    <a:pt x="7043419" y="40640"/>
                  </a:lnTo>
                  <a:lnTo>
                    <a:pt x="7033259" y="33020"/>
                  </a:lnTo>
                  <a:lnTo>
                    <a:pt x="7020559" y="26670"/>
                  </a:lnTo>
                  <a:lnTo>
                    <a:pt x="7009130" y="21590"/>
                  </a:lnTo>
                  <a:lnTo>
                    <a:pt x="6996430" y="16509"/>
                  </a:lnTo>
                  <a:lnTo>
                    <a:pt x="6985000" y="11429"/>
                  </a:lnTo>
                  <a:lnTo>
                    <a:pt x="6971030" y="8890"/>
                  </a:lnTo>
                  <a:lnTo>
                    <a:pt x="6959600" y="5079"/>
                  </a:lnTo>
                  <a:lnTo>
                    <a:pt x="6945630" y="2540"/>
                  </a:lnTo>
                  <a:lnTo>
                    <a:pt x="6920230" y="0"/>
                  </a:lnTo>
                  <a:close/>
                </a:path>
              </a:pathLst>
            </a:custGeom>
            <a:solidFill>
              <a:srgbClr val="FFBF00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05940" y="88899"/>
              <a:ext cx="7158990" cy="1515110"/>
            </a:xfrm>
            <a:custGeom>
              <a:avLst/>
              <a:gdLst/>
              <a:ahLst/>
              <a:cxnLst/>
              <a:rect l="l" t="t" r="r" b="b"/>
              <a:pathLst>
                <a:path w="7158990" h="1515110">
                  <a:moveTo>
                    <a:pt x="7158990" y="251459"/>
                  </a:moveTo>
                  <a:lnTo>
                    <a:pt x="7158990" y="1262379"/>
                  </a:lnTo>
                  <a:lnTo>
                    <a:pt x="7158990" y="1276350"/>
                  </a:lnTo>
                  <a:lnTo>
                    <a:pt x="7157719" y="1289050"/>
                  </a:lnTo>
                  <a:lnTo>
                    <a:pt x="7155180" y="1303020"/>
                  </a:lnTo>
                  <a:lnTo>
                    <a:pt x="7153909" y="1315720"/>
                  </a:lnTo>
                  <a:lnTo>
                    <a:pt x="7150100" y="1328420"/>
                  </a:lnTo>
                  <a:lnTo>
                    <a:pt x="7146290" y="1341120"/>
                  </a:lnTo>
                  <a:lnTo>
                    <a:pt x="7142480" y="1353820"/>
                  </a:lnTo>
                  <a:lnTo>
                    <a:pt x="7137400" y="1365250"/>
                  </a:lnTo>
                  <a:lnTo>
                    <a:pt x="7131050" y="1377950"/>
                  </a:lnTo>
                  <a:lnTo>
                    <a:pt x="7124700" y="1389379"/>
                  </a:lnTo>
                  <a:lnTo>
                    <a:pt x="7118350" y="1400810"/>
                  </a:lnTo>
                  <a:lnTo>
                    <a:pt x="7110730" y="1410970"/>
                  </a:lnTo>
                  <a:lnTo>
                    <a:pt x="7103109" y="1421129"/>
                  </a:lnTo>
                  <a:lnTo>
                    <a:pt x="7094219" y="1431289"/>
                  </a:lnTo>
                  <a:lnTo>
                    <a:pt x="7085330" y="1441450"/>
                  </a:lnTo>
                  <a:lnTo>
                    <a:pt x="7075169" y="1450339"/>
                  </a:lnTo>
                  <a:lnTo>
                    <a:pt x="7065009" y="1459229"/>
                  </a:lnTo>
                  <a:lnTo>
                    <a:pt x="7054850" y="1466850"/>
                  </a:lnTo>
                  <a:lnTo>
                    <a:pt x="7043419" y="1474470"/>
                  </a:lnTo>
                  <a:lnTo>
                    <a:pt x="7031990" y="1480820"/>
                  </a:lnTo>
                  <a:lnTo>
                    <a:pt x="7020559" y="1488439"/>
                  </a:lnTo>
                  <a:lnTo>
                    <a:pt x="7009130" y="1493520"/>
                  </a:lnTo>
                  <a:lnTo>
                    <a:pt x="6996430" y="1498600"/>
                  </a:lnTo>
                  <a:lnTo>
                    <a:pt x="6985000" y="1502410"/>
                  </a:lnTo>
                  <a:lnTo>
                    <a:pt x="6971030" y="1506220"/>
                  </a:lnTo>
                  <a:lnTo>
                    <a:pt x="6959600" y="1510029"/>
                  </a:lnTo>
                  <a:lnTo>
                    <a:pt x="6945630" y="1512570"/>
                  </a:lnTo>
                  <a:lnTo>
                    <a:pt x="6932930" y="1513839"/>
                  </a:lnTo>
                  <a:lnTo>
                    <a:pt x="6920230" y="1515110"/>
                  </a:lnTo>
                  <a:lnTo>
                    <a:pt x="6906259" y="1515110"/>
                  </a:lnTo>
                  <a:lnTo>
                    <a:pt x="0" y="1515110"/>
                  </a:lnTo>
                  <a:lnTo>
                    <a:pt x="0" y="0"/>
                  </a:lnTo>
                  <a:lnTo>
                    <a:pt x="6906259" y="0"/>
                  </a:lnTo>
                  <a:lnTo>
                    <a:pt x="6920230" y="0"/>
                  </a:lnTo>
                  <a:lnTo>
                    <a:pt x="6932930" y="1270"/>
                  </a:lnTo>
                  <a:lnTo>
                    <a:pt x="6945630" y="2540"/>
                  </a:lnTo>
                  <a:lnTo>
                    <a:pt x="6959600" y="5079"/>
                  </a:lnTo>
                  <a:lnTo>
                    <a:pt x="6971030" y="8890"/>
                  </a:lnTo>
                  <a:lnTo>
                    <a:pt x="6985000" y="11429"/>
                  </a:lnTo>
                  <a:lnTo>
                    <a:pt x="6996430" y="16509"/>
                  </a:lnTo>
                  <a:lnTo>
                    <a:pt x="7009130" y="21590"/>
                  </a:lnTo>
                  <a:lnTo>
                    <a:pt x="7020559" y="26670"/>
                  </a:lnTo>
                  <a:lnTo>
                    <a:pt x="7033259" y="33020"/>
                  </a:lnTo>
                  <a:lnTo>
                    <a:pt x="7043419" y="40640"/>
                  </a:lnTo>
                  <a:lnTo>
                    <a:pt x="7054850" y="48259"/>
                  </a:lnTo>
                  <a:lnTo>
                    <a:pt x="7065009" y="55879"/>
                  </a:lnTo>
                  <a:lnTo>
                    <a:pt x="7075169" y="64770"/>
                  </a:lnTo>
                  <a:lnTo>
                    <a:pt x="7085330" y="73659"/>
                  </a:lnTo>
                  <a:lnTo>
                    <a:pt x="7094219" y="82550"/>
                  </a:lnTo>
                  <a:lnTo>
                    <a:pt x="7103109" y="92709"/>
                  </a:lnTo>
                  <a:lnTo>
                    <a:pt x="7110730" y="104140"/>
                  </a:lnTo>
                  <a:lnTo>
                    <a:pt x="7118350" y="114300"/>
                  </a:lnTo>
                  <a:lnTo>
                    <a:pt x="7124700" y="125729"/>
                  </a:lnTo>
                  <a:lnTo>
                    <a:pt x="7131050" y="137159"/>
                  </a:lnTo>
                  <a:lnTo>
                    <a:pt x="7137400" y="149859"/>
                  </a:lnTo>
                  <a:lnTo>
                    <a:pt x="7142480" y="161290"/>
                  </a:lnTo>
                  <a:lnTo>
                    <a:pt x="7146290" y="173990"/>
                  </a:lnTo>
                  <a:lnTo>
                    <a:pt x="7150100" y="186690"/>
                  </a:lnTo>
                  <a:lnTo>
                    <a:pt x="7153909" y="199390"/>
                  </a:lnTo>
                  <a:lnTo>
                    <a:pt x="7155180" y="212090"/>
                  </a:lnTo>
                  <a:lnTo>
                    <a:pt x="7157719" y="226059"/>
                  </a:lnTo>
                  <a:lnTo>
                    <a:pt x="7158990" y="238759"/>
                  </a:lnTo>
                  <a:lnTo>
                    <a:pt x="7158990" y="251459"/>
                  </a:lnTo>
                  <a:close/>
                </a:path>
                <a:path w="7158990" h="1515110">
                  <a:moveTo>
                    <a:pt x="7158990" y="0"/>
                  </a:moveTo>
                  <a:lnTo>
                    <a:pt x="7158990" y="0"/>
                  </a:lnTo>
                </a:path>
                <a:path w="7158990" h="1515110">
                  <a:moveTo>
                    <a:pt x="0" y="1515110"/>
                  </a:moveTo>
                  <a:lnTo>
                    <a:pt x="0" y="1515110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20109" y="402590"/>
            <a:ext cx="4037329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50" indent="-285750">
              <a:lnSpc>
                <a:spcPct val="100000"/>
              </a:lnSpc>
              <a:spcBef>
                <a:spcPts val="100"/>
              </a:spcBef>
              <a:buFont typeface="OpenSymbol"/>
              <a:buChar char="•"/>
              <a:tabLst>
                <a:tab pos="323850" algn="l"/>
              </a:tabLst>
            </a:pPr>
            <a:r>
              <a:rPr sz="2800" b="1" spc="-30" dirty="0">
                <a:latin typeface="DejaVu Sans"/>
                <a:cs typeface="DejaVu Sans"/>
              </a:rPr>
              <a:t>1O. </a:t>
            </a:r>
            <a:r>
              <a:rPr sz="2800" b="1" spc="-5" dirty="0">
                <a:latin typeface="DejaVu Sans"/>
                <a:cs typeface="DejaVu Sans"/>
              </a:rPr>
              <a:t>SINIF</a:t>
            </a:r>
            <a:r>
              <a:rPr sz="2800" b="1" spc="-40" dirty="0">
                <a:latin typeface="DejaVu Sans"/>
                <a:cs typeface="DejaVu Sans"/>
              </a:rPr>
              <a:t> </a:t>
            </a:r>
            <a:r>
              <a:rPr sz="2800" b="1" spc="-10" dirty="0">
                <a:latin typeface="DejaVu Sans"/>
                <a:cs typeface="DejaVu Sans"/>
              </a:rPr>
              <a:t>FELSEFE</a:t>
            </a:r>
            <a:endParaRPr sz="2800">
              <a:latin typeface="DejaVu Sans"/>
              <a:cs typeface="DejaVu Sans"/>
            </a:endParaRPr>
          </a:p>
          <a:p>
            <a:pPr marL="1306830" lvl="1" indent="-284480">
              <a:lnSpc>
                <a:spcPct val="100000"/>
              </a:lnSpc>
              <a:spcBef>
                <a:spcPts val="80"/>
              </a:spcBef>
              <a:buFont typeface="OpenSymbol"/>
              <a:buChar char="•"/>
              <a:tabLst>
                <a:tab pos="1306830" algn="l"/>
              </a:tabLst>
            </a:pPr>
            <a:r>
              <a:rPr sz="2800" b="1" spc="-5" dirty="0">
                <a:latin typeface="DejaVu Sans"/>
                <a:cs typeface="DejaVu Sans"/>
              </a:rPr>
              <a:t>4.</a:t>
            </a:r>
            <a:r>
              <a:rPr sz="2800" b="1" spc="-15" dirty="0">
                <a:latin typeface="DejaVu Sans"/>
                <a:cs typeface="DejaVu Sans"/>
              </a:rPr>
              <a:t> </a:t>
            </a:r>
            <a:r>
              <a:rPr sz="2800" b="1" spc="-10" dirty="0">
                <a:latin typeface="DejaVu Sans"/>
                <a:cs typeface="DejaVu Sans"/>
              </a:rPr>
              <a:t>ÜNİTE</a:t>
            </a:r>
            <a:endParaRPr sz="2800">
              <a:latin typeface="DejaVu Sans"/>
              <a:cs typeface="DejaVu San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6052" y="2152332"/>
            <a:ext cx="1659255" cy="2357755"/>
            <a:chOff x="166052" y="2152332"/>
            <a:chExt cx="1659255" cy="2357755"/>
          </a:xfrm>
        </p:grpSpPr>
        <p:sp>
          <p:nvSpPr>
            <p:cNvPr id="11" name="object 11"/>
            <p:cNvSpPr/>
            <p:nvPr/>
          </p:nvSpPr>
          <p:spPr>
            <a:xfrm>
              <a:off x="179069" y="2165350"/>
              <a:ext cx="1633220" cy="2331720"/>
            </a:xfrm>
            <a:custGeom>
              <a:avLst/>
              <a:gdLst/>
              <a:ahLst/>
              <a:cxnLst/>
              <a:rect l="l" t="t" r="r" b="b"/>
              <a:pathLst>
                <a:path w="1633220" h="2331720">
                  <a:moveTo>
                    <a:pt x="0" y="0"/>
                  </a:moveTo>
                  <a:lnTo>
                    <a:pt x="0" y="1515110"/>
                  </a:lnTo>
                  <a:lnTo>
                    <a:pt x="816610" y="2331720"/>
                  </a:lnTo>
                  <a:lnTo>
                    <a:pt x="1633220" y="1515110"/>
                  </a:lnTo>
                  <a:lnTo>
                    <a:pt x="1633220" y="816610"/>
                  </a:lnTo>
                  <a:lnTo>
                    <a:pt x="816610" y="816610"/>
                  </a:lnTo>
                  <a:lnTo>
                    <a:pt x="0" y="0"/>
                  </a:lnTo>
                  <a:close/>
                </a:path>
                <a:path w="1633220" h="2331720">
                  <a:moveTo>
                    <a:pt x="1633220" y="0"/>
                  </a:moveTo>
                  <a:lnTo>
                    <a:pt x="816610" y="816610"/>
                  </a:lnTo>
                  <a:lnTo>
                    <a:pt x="1633220" y="816610"/>
                  </a:lnTo>
                  <a:lnTo>
                    <a:pt x="1633220" y="0"/>
                  </a:lnTo>
                  <a:close/>
                </a:path>
              </a:pathLst>
            </a:custGeom>
            <a:solidFill>
              <a:srgbClr val="E36B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069" y="2165350"/>
              <a:ext cx="1633220" cy="2331720"/>
            </a:xfrm>
            <a:custGeom>
              <a:avLst/>
              <a:gdLst/>
              <a:ahLst/>
              <a:cxnLst/>
              <a:rect l="l" t="t" r="r" b="b"/>
              <a:pathLst>
                <a:path w="1633220" h="2331720">
                  <a:moveTo>
                    <a:pt x="1633220" y="0"/>
                  </a:moveTo>
                  <a:lnTo>
                    <a:pt x="1633220" y="1515110"/>
                  </a:lnTo>
                  <a:lnTo>
                    <a:pt x="816610" y="2331720"/>
                  </a:lnTo>
                  <a:lnTo>
                    <a:pt x="0" y="1515110"/>
                  </a:lnTo>
                  <a:lnTo>
                    <a:pt x="0" y="0"/>
                  </a:lnTo>
                  <a:lnTo>
                    <a:pt x="816610" y="816610"/>
                  </a:lnTo>
                  <a:lnTo>
                    <a:pt x="1633220" y="0"/>
                  </a:lnTo>
                  <a:close/>
                </a:path>
                <a:path w="1633220" h="2331720">
                  <a:moveTo>
                    <a:pt x="1633220" y="0"/>
                  </a:moveTo>
                  <a:lnTo>
                    <a:pt x="1633220" y="0"/>
                  </a:lnTo>
                </a:path>
                <a:path w="1633220" h="2331720">
                  <a:moveTo>
                    <a:pt x="0" y="2331720"/>
                  </a:moveTo>
                  <a:lnTo>
                    <a:pt x="0" y="2331720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4490" y="3143250"/>
            <a:ext cx="12623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DejaVu Sans"/>
                <a:cs typeface="DejaVu Sans"/>
              </a:rPr>
              <a:t>FE</a:t>
            </a:r>
            <a:r>
              <a:rPr sz="2300" spc="5" dirty="0">
                <a:latin typeface="DejaVu Sans"/>
                <a:cs typeface="DejaVu Sans"/>
              </a:rPr>
              <a:t>L</a:t>
            </a:r>
            <a:r>
              <a:rPr sz="2300" spc="-5" dirty="0">
                <a:latin typeface="DejaVu Sans"/>
                <a:cs typeface="DejaVu Sans"/>
              </a:rPr>
              <a:t>SEF</a:t>
            </a:r>
            <a:r>
              <a:rPr sz="2300" dirty="0">
                <a:latin typeface="DejaVu Sans"/>
                <a:cs typeface="DejaVu Sans"/>
              </a:rPr>
              <a:t>E</a:t>
            </a:r>
            <a:endParaRPr sz="2300">
              <a:latin typeface="DejaVu Sans"/>
              <a:cs typeface="DejaVu San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99272" y="2152332"/>
            <a:ext cx="7185025" cy="1542415"/>
            <a:chOff x="1799272" y="2152332"/>
            <a:chExt cx="7185025" cy="1542415"/>
          </a:xfrm>
        </p:grpSpPr>
        <p:sp>
          <p:nvSpPr>
            <p:cNvPr id="15" name="object 15"/>
            <p:cNvSpPr/>
            <p:nvPr/>
          </p:nvSpPr>
          <p:spPr>
            <a:xfrm>
              <a:off x="1812290" y="2165350"/>
              <a:ext cx="7158990" cy="1516380"/>
            </a:xfrm>
            <a:custGeom>
              <a:avLst/>
              <a:gdLst/>
              <a:ahLst/>
              <a:cxnLst/>
              <a:rect l="l" t="t" r="r" b="b"/>
              <a:pathLst>
                <a:path w="7158990" h="1516379">
                  <a:moveTo>
                    <a:pt x="6906259" y="0"/>
                  </a:moveTo>
                  <a:lnTo>
                    <a:pt x="0" y="0"/>
                  </a:lnTo>
                  <a:lnTo>
                    <a:pt x="0" y="1516380"/>
                  </a:lnTo>
                  <a:lnTo>
                    <a:pt x="6906259" y="1516380"/>
                  </a:lnTo>
                  <a:lnTo>
                    <a:pt x="6920230" y="1515110"/>
                  </a:lnTo>
                  <a:lnTo>
                    <a:pt x="6932930" y="1515110"/>
                  </a:lnTo>
                  <a:lnTo>
                    <a:pt x="6945630" y="1512570"/>
                  </a:lnTo>
                  <a:lnTo>
                    <a:pt x="6959600" y="1510030"/>
                  </a:lnTo>
                  <a:lnTo>
                    <a:pt x="6972300" y="1507489"/>
                  </a:lnTo>
                  <a:lnTo>
                    <a:pt x="6985000" y="1503680"/>
                  </a:lnTo>
                  <a:lnTo>
                    <a:pt x="6996430" y="1498600"/>
                  </a:lnTo>
                  <a:lnTo>
                    <a:pt x="7009130" y="1493520"/>
                  </a:lnTo>
                  <a:lnTo>
                    <a:pt x="7020559" y="1488439"/>
                  </a:lnTo>
                  <a:lnTo>
                    <a:pt x="7031990" y="1482089"/>
                  </a:lnTo>
                  <a:lnTo>
                    <a:pt x="7044690" y="1475739"/>
                  </a:lnTo>
                  <a:lnTo>
                    <a:pt x="7054850" y="1468120"/>
                  </a:lnTo>
                  <a:lnTo>
                    <a:pt x="7065009" y="1459230"/>
                  </a:lnTo>
                  <a:lnTo>
                    <a:pt x="7075169" y="1451610"/>
                  </a:lnTo>
                  <a:lnTo>
                    <a:pt x="7103109" y="1422400"/>
                  </a:lnTo>
                  <a:lnTo>
                    <a:pt x="7137400" y="1366520"/>
                  </a:lnTo>
                  <a:lnTo>
                    <a:pt x="7150100" y="1328420"/>
                  </a:lnTo>
                  <a:lnTo>
                    <a:pt x="7153909" y="1315720"/>
                  </a:lnTo>
                  <a:lnTo>
                    <a:pt x="7155180" y="1303020"/>
                  </a:lnTo>
                  <a:lnTo>
                    <a:pt x="7157719" y="1290320"/>
                  </a:lnTo>
                  <a:lnTo>
                    <a:pt x="7158990" y="1276350"/>
                  </a:lnTo>
                  <a:lnTo>
                    <a:pt x="7158990" y="240029"/>
                  </a:lnTo>
                  <a:lnTo>
                    <a:pt x="7157719" y="226060"/>
                  </a:lnTo>
                  <a:lnTo>
                    <a:pt x="7155180" y="213360"/>
                  </a:lnTo>
                  <a:lnTo>
                    <a:pt x="7153909" y="200660"/>
                  </a:lnTo>
                  <a:lnTo>
                    <a:pt x="7142480" y="162560"/>
                  </a:lnTo>
                  <a:lnTo>
                    <a:pt x="7118350" y="115570"/>
                  </a:lnTo>
                  <a:lnTo>
                    <a:pt x="7085330" y="73660"/>
                  </a:lnTo>
                  <a:lnTo>
                    <a:pt x="7065009" y="57150"/>
                  </a:lnTo>
                  <a:lnTo>
                    <a:pt x="7054850" y="48260"/>
                  </a:lnTo>
                  <a:lnTo>
                    <a:pt x="7020559" y="27939"/>
                  </a:lnTo>
                  <a:lnTo>
                    <a:pt x="6996430" y="17779"/>
                  </a:lnTo>
                  <a:lnTo>
                    <a:pt x="6985000" y="12700"/>
                  </a:lnTo>
                  <a:lnTo>
                    <a:pt x="6972300" y="8889"/>
                  </a:lnTo>
                  <a:lnTo>
                    <a:pt x="6959600" y="6350"/>
                  </a:lnTo>
                  <a:lnTo>
                    <a:pt x="6945630" y="3810"/>
                  </a:lnTo>
                  <a:lnTo>
                    <a:pt x="6932930" y="1270"/>
                  </a:lnTo>
                  <a:lnTo>
                    <a:pt x="6920230" y="1270"/>
                  </a:lnTo>
                  <a:lnTo>
                    <a:pt x="6906259" y="0"/>
                  </a:lnTo>
                  <a:close/>
                </a:path>
              </a:pathLst>
            </a:custGeom>
            <a:solidFill>
              <a:srgbClr val="E36B09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12290" y="2165350"/>
              <a:ext cx="7158990" cy="1516380"/>
            </a:xfrm>
            <a:custGeom>
              <a:avLst/>
              <a:gdLst/>
              <a:ahLst/>
              <a:cxnLst/>
              <a:rect l="l" t="t" r="r" b="b"/>
              <a:pathLst>
                <a:path w="7158990" h="1516379">
                  <a:moveTo>
                    <a:pt x="7158990" y="252729"/>
                  </a:moveTo>
                  <a:lnTo>
                    <a:pt x="7158990" y="1263650"/>
                  </a:lnTo>
                  <a:lnTo>
                    <a:pt x="7158990" y="1276350"/>
                  </a:lnTo>
                  <a:lnTo>
                    <a:pt x="7157719" y="1290320"/>
                  </a:lnTo>
                  <a:lnTo>
                    <a:pt x="7155180" y="1303020"/>
                  </a:lnTo>
                  <a:lnTo>
                    <a:pt x="7153909" y="1315720"/>
                  </a:lnTo>
                  <a:lnTo>
                    <a:pt x="7150100" y="1328420"/>
                  </a:lnTo>
                  <a:lnTo>
                    <a:pt x="7146290" y="1342389"/>
                  </a:lnTo>
                  <a:lnTo>
                    <a:pt x="7142480" y="1353820"/>
                  </a:lnTo>
                  <a:lnTo>
                    <a:pt x="7137400" y="1366520"/>
                  </a:lnTo>
                  <a:lnTo>
                    <a:pt x="7131050" y="1377950"/>
                  </a:lnTo>
                  <a:lnTo>
                    <a:pt x="7124700" y="1389379"/>
                  </a:lnTo>
                  <a:lnTo>
                    <a:pt x="7118350" y="1400810"/>
                  </a:lnTo>
                  <a:lnTo>
                    <a:pt x="7110730" y="1412239"/>
                  </a:lnTo>
                  <a:lnTo>
                    <a:pt x="7103109" y="1422400"/>
                  </a:lnTo>
                  <a:lnTo>
                    <a:pt x="7094219" y="1432560"/>
                  </a:lnTo>
                  <a:lnTo>
                    <a:pt x="7085330" y="1442720"/>
                  </a:lnTo>
                  <a:lnTo>
                    <a:pt x="7075169" y="1451610"/>
                  </a:lnTo>
                  <a:lnTo>
                    <a:pt x="7065009" y="1459230"/>
                  </a:lnTo>
                  <a:lnTo>
                    <a:pt x="7054850" y="1468120"/>
                  </a:lnTo>
                  <a:lnTo>
                    <a:pt x="7044690" y="1475739"/>
                  </a:lnTo>
                  <a:lnTo>
                    <a:pt x="7031990" y="1482089"/>
                  </a:lnTo>
                  <a:lnTo>
                    <a:pt x="7020559" y="1488439"/>
                  </a:lnTo>
                  <a:lnTo>
                    <a:pt x="7009130" y="1493520"/>
                  </a:lnTo>
                  <a:lnTo>
                    <a:pt x="6996430" y="1498600"/>
                  </a:lnTo>
                  <a:lnTo>
                    <a:pt x="6985000" y="1503680"/>
                  </a:lnTo>
                  <a:lnTo>
                    <a:pt x="6972300" y="1507489"/>
                  </a:lnTo>
                  <a:lnTo>
                    <a:pt x="6959600" y="1510030"/>
                  </a:lnTo>
                  <a:lnTo>
                    <a:pt x="6945630" y="1512570"/>
                  </a:lnTo>
                  <a:lnTo>
                    <a:pt x="6932930" y="1515110"/>
                  </a:lnTo>
                  <a:lnTo>
                    <a:pt x="6920230" y="1515110"/>
                  </a:lnTo>
                  <a:lnTo>
                    <a:pt x="6906259" y="1516380"/>
                  </a:lnTo>
                  <a:lnTo>
                    <a:pt x="0" y="1516380"/>
                  </a:lnTo>
                  <a:lnTo>
                    <a:pt x="0" y="0"/>
                  </a:lnTo>
                  <a:lnTo>
                    <a:pt x="6906259" y="0"/>
                  </a:lnTo>
                  <a:lnTo>
                    <a:pt x="6920230" y="1270"/>
                  </a:lnTo>
                  <a:lnTo>
                    <a:pt x="6932930" y="1270"/>
                  </a:lnTo>
                  <a:lnTo>
                    <a:pt x="6945630" y="3810"/>
                  </a:lnTo>
                  <a:lnTo>
                    <a:pt x="6959600" y="6350"/>
                  </a:lnTo>
                  <a:lnTo>
                    <a:pt x="6972300" y="8889"/>
                  </a:lnTo>
                  <a:lnTo>
                    <a:pt x="6985000" y="12700"/>
                  </a:lnTo>
                  <a:lnTo>
                    <a:pt x="6996430" y="17779"/>
                  </a:lnTo>
                  <a:lnTo>
                    <a:pt x="7009130" y="22860"/>
                  </a:lnTo>
                  <a:lnTo>
                    <a:pt x="7044690" y="40639"/>
                  </a:lnTo>
                  <a:lnTo>
                    <a:pt x="7065009" y="57150"/>
                  </a:lnTo>
                  <a:lnTo>
                    <a:pt x="7075169" y="64770"/>
                  </a:lnTo>
                  <a:lnTo>
                    <a:pt x="7085330" y="73660"/>
                  </a:lnTo>
                  <a:lnTo>
                    <a:pt x="7094219" y="83820"/>
                  </a:lnTo>
                  <a:lnTo>
                    <a:pt x="7103109" y="93979"/>
                  </a:lnTo>
                  <a:lnTo>
                    <a:pt x="7110730" y="104139"/>
                  </a:lnTo>
                  <a:lnTo>
                    <a:pt x="7118350" y="115570"/>
                  </a:lnTo>
                  <a:lnTo>
                    <a:pt x="7124700" y="127000"/>
                  </a:lnTo>
                  <a:lnTo>
                    <a:pt x="7131050" y="138429"/>
                  </a:lnTo>
                  <a:lnTo>
                    <a:pt x="7137400" y="149860"/>
                  </a:lnTo>
                  <a:lnTo>
                    <a:pt x="7142480" y="162560"/>
                  </a:lnTo>
                  <a:lnTo>
                    <a:pt x="7146290" y="175260"/>
                  </a:lnTo>
                  <a:lnTo>
                    <a:pt x="7150100" y="187960"/>
                  </a:lnTo>
                  <a:lnTo>
                    <a:pt x="7153909" y="200660"/>
                  </a:lnTo>
                  <a:lnTo>
                    <a:pt x="7155180" y="213360"/>
                  </a:lnTo>
                  <a:lnTo>
                    <a:pt x="7157719" y="226060"/>
                  </a:lnTo>
                  <a:lnTo>
                    <a:pt x="7158990" y="240029"/>
                  </a:lnTo>
                  <a:lnTo>
                    <a:pt x="7158990" y="252729"/>
                  </a:lnTo>
                  <a:close/>
                </a:path>
                <a:path w="7158990" h="1516379">
                  <a:moveTo>
                    <a:pt x="7158990" y="0"/>
                  </a:moveTo>
                  <a:lnTo>
                    <a:pt x="7158990" y="0"/>
                  </a:lnTo>
                </a:path>
                <a:path w="7158990" h="1516379">
                  <a:moveTo>
                    <a:pt x="0" y="1516380"/>
                  </a:moveTo>
                  <a:lnTo>
                    <a:pt x="0" y="1516380"/>
                  </a:lnTo>
                </a:path>
              </a:pathLst>
            </a:custGeom>
            <a:ln w="25518">
              <a:solidFill>
                <a:srgbClr val="DAED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71750" y="2575559"/>
            <a:ext cx="58458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OpenSymbol"/>
              <a:buChar char="•"/>
              <a:tabLst>
                <a:tab pos="298450" algn="l"/>
              </a:tabLst>
            </a:pPr>
            <a:r>
              <a:rPr sz="4400" b="1" i="1" spc="-90" dirty="0">
                <a:latin typeface="DejaVu Sans"/>
                <a:cs typeface="DejaVu Sans"/>
              </a:rPr>
              <a:t>SANAT</a:t>
            </a:r>
            <a:r>
              <a:rPr sz="4400" b="1" i="1" spc="-75" dirty="0">
                <a:latin typeface="DejaVu Sans"/>
                <a:cs typeface="DejaVu Sans"/>
              </a:rPr>
              <a:t> </a:t>
            </a:r>
            <a:r>
              <a:rPr sz="4400" b="1" i="1" spc="-5" dirty="0">
                <a:latin typeface="DejaVu Sans"/>
                <a:cs typeface="DejaVu Sans"/>
              </a:rPr>
              <a:t>FELSEFESİ</a:t>
            </a:r>
            <a:endParaRPr sz="4400">
              <a:latin typeface="DejaVu Sans"/>
              <a:cs typeface="DejaVu San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66052" y="4296092"/>
            <a:ext cx="1659255" cy="2357755"/>
            <a:chOff x="166052" y="4296092"/>
            <a:chExt cx="1659255" cy="2357755"/>
          </a:xfrm>
        </p:grpSpPr>
        <p:sp>
          <p:nvSpPr>
            <p:cNvPr id="19" name="object 19"/>
            <p:cNvSpPr/>
            <p:nvPr/>
          </p:nvSpPr>
          <p:spPr>
            <a:xfrm>
              <a:off x="179069" y="4309109"/>
              <a:ext cx="1633220" cy="2331720"/>
            </a:xfrm>
            <a:custGeom>
              <a:avLst/>
              <a:gdLst/>
              <a:ahLst/>
              <a:cxnLst/>
              <a:rect l="l" t="t" r="r" b="b"/>
              <a:pathLst>
                <a:path w="1633220" h="2331720">
                  <a:moveTo>
                    <a:pt x="0" y="0"/>
                  </a:moveTo>
                  <a:lnTo>
                    <a:pt x="0" y="1515109"/>
                  </a:lnTo>
                  <a:lnTo>
                    <a:pt x="816610" y="2331720"/>
                  </a:lnTo>
                  <a:lnTo>
                    <a:pt x="1633220" y="1515109"/>
                  </a:lnTo>
                  <a:lnTo>
                    <a:pt x="1633220" y="816609"/>
                  </a:lnTo>
                  <a:lnTo>
                    <a:pt x="816610" y="816609"/>
                  </a:lnTo>
                  <a:lnTo>
                    <a:pt x="0" y="0"/>
                  </a:lnTo>
                  <a:close/>
                </a:path>
                <a:path w="1633220" h="2331720">
                  <a:moveTo>
                    <a:pt x="1633220" y="0"/>
                  </a:moveTo>
                  <a:lnTo>
                    <a:pt x="816610" y="816609"/>
                  </a:lnTo>
                  <a:lnTo>
                    <a:pt x="1633220" y="816609"/>
                  </a:lnTo>
                  <a:lnTo>
                    <a:pt x="1633220" y="0"/>
                  </a:lnTo>
                  <a:close/>
                </a:path>
              </a:pathLst>
            </a:custGeom>
            <a:solidFill>
              <a:srgbClr val="FBD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9069" y="4309109"/>
              <a:ext cx="1633220" cy="2331720"/>
            </a:xfrm>
            <a:custGeom>
              <a:avLst/>
              <a:gdLst/>
              <a:ahLst/>
              <a:cxnLst/>
              <a:rect l="l" t="t" r="r" b="b"/>
              <a:pathLst>
                <a:path w="1633220" h="2331720">
                  <a:moveTo>
                    <a:pt x="1633220" y="0"/>
                  </a:moveTo>
                  <a:lnTo>
                    <a:pt x="1633220" y="1515109"/>
                  </a:lnTo>
                  <a:lnTo>
                    <a:pt x="816610" y="2331720"/>
                  </a:lnTo>
                  <a:lnTo>
                    <a:pt x="0" y="1515109"/>
                  </a:lnTo>
                  <a:lnTo>
                    <a:pt x="0" y="0"/>
                  </a:lnTo>
                  <a:lnTo>
                    <a:pt x="816610" y="816609"/>
                  </a:lnTo>
                  <a:lnTo>
                    <a:pt x="1633220" y="0"/>
                  </a:lnTo>
                  <a:close/>
                </a:path>
                <a:path w="1633220" h="2331720">
                  <a:moveTo>
                    <a:pt x="1633220" y="0"/>
                  </a:moveTo>
                  <a:lnTo>
                    <a:pt x="1633220" y="0"/>
                  </a:lnTo>
                </a:path>
                <a:path w="1633220" h="2331720">
                  <a:moveTo>
                    <a:pt x="0" y="2331720"/>
                  </a:moveTo>
                  <a:lnTo>
                    <a:pt x="0" y="2331720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28600" y="5129529"/>
            <a:ext cx="1533525" cy="6908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273050">
              <a:lnSpc>
                <a:spcPts val="2480"/>
              </a:lnSpc>
              <a:spcBef>
                <a:spcPts val="415"/>
              </a:spcBef>
            </a:pPr>
            <a:r>
              <a:rPr sz="2300" spc="-35" dirty="0">
                <a:latin typeface="DejaVu Sans"/>
                <a:cs typeface="DejaVu Sans"/>
              </a:rPr>
              <a:t>SANAT  </a:t>
            </a:r>
            <a:r>
              <a:rPr sz="2300" spc="-5" dirty="0">
                <a:latin typeface="DejaVu Sans"/>
                <a:cs typeface="DejaVu Sans"/>
              </a:rPr>
              <a:t>FEL</a:t>
            </a:r>
            <a:r>
              <a:rPr sz="2300" spc="5" dirty="0">
                <a:latin typeface="DejaVu Sans"/>
                <a:cs typeface="DejaVu Sans"/>
              </a:rPr>
              <a:t>S</a:t>
            </a:r>
            <a:r>
              <a:rPr sz="2300" spc="-5" dirty="0">
                <a:latin typeface="DejaVu Sans"/>
                <a:cs typeface="DejaVu Sans"/>
              </a:rPr>
              <a:t>EFESİ</a:t>
            </a:r>
            <a:endParaRPr sz="2300">
              <a:latin typeface="DejaVu Sans"/>
              <a:cs typeface="DejaVu San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99530" y="4296350"/>
            <a:ext cx="7185025" cy="1542415"/>
            <a:chOff x="1799530" y="4296350"/>
            <a:chExt cx="7185025" cy="1542415"/>
          </a:xfrm>
        </p:grpSpPr>
        <p:sp>
          <p:nvSpPr>
            <p:cNvPr id="23" name="object 23"/>
            <p:cNvSpPr/>
            <p:nvPr/>
          </p:nvSpPr>
          <p:spPr>
            <a:xfrm>
              <a:off x="1812289" y="4309109"/>
              <a:ext cx="7158990" cy="1516380"/>
            </a:xfrm>
            <a:custGeom>
              <a:avLst/>
              <a:gdLst/>
              <a:ahLst/>
              <a:cxnLst/>
              <a:rect l="l" t="t" r="r" b="b"/>
              <a:pathLst>
                <a:path w="7158990" h="1516379">
                  <a:moveTo>
                    <a:pt x="6906259" y="0"/>
                  </a:moveTo>
                  <a:lnTo>
                    <a:pt x="0" y="0"/>
                  </a:lnTo>
                  <a:lnTo>
                    <a:pt x="0" y="1516380"/>
                  </a:lnTo>
                  <a:lnTo>
                    <a:pt x="6906259" y="1516380"/>
                  </a:lnTo>
                  <a:lnTo>
                    <a:pt x="6920230" y="1515109"/>
                  </a:lnTo>
                  <a:lnTo>
                    <a:pt x="6932930" y="1515109"/>
                  </a:lnTo>
                  <a:lnTo>
                    <a:pt x="6945630" y="1512570"/>
                  </a:lnTo>
                  <a:lnTo>
                    <a:pt x="6959600" y="1510030"/>
                  </a:lnTo>
                  <a:lnTo>
                    <a:pt x="6972300" y="1507489"/>
                  </a:lnTo>
                  <a:lnTo>
                    <a:pt x="6985000" y="1503680"/>
                  </a:lnTo>
                  <a:lnTo>
                    <a:pt x="6996430" y="1498599"/>
                  </a:lnTo>
                  <a:lnTo>
                    <a:pt x="7009130" y="1493520"/>
                  </a:lnTo>
                  <a:lnTo>
                    <a:pt x="7020559" y="1488439"/>
                  </a:lnTo>
                  <a:lnTo>
                    <a:pt x="7031990" y="1482089"/>
                  </a:lnTo>
                  <a:lnTo>
                    <a:pt x="7044690" y="1475739"/>
                  </a:lnTo>
                  <a:lnTo>
                    <a:pt x="7085330" y="1442720"/>
                  </a:lnTo>
                  <a:lnTo>
                    <a:pt x="7110730" y="1412239"/>
                  </a:lnTo>
                  <a:lnTo>
                    <a:pt x="7131050" y="1377949"/>
                  </a:lnTo>
                  <a:lnTo>
                    <a:pt x="7137400" y="1366520"/>
                  </a:lnTo>
                  <a:lnTo>
                    <a:pt x="7142480" y="1353820"/>
                  </a:lnTo>
                  <a:lnTo>
                    <a:pt x="7146290" y="1342389"/>
                  </a:lnTo>
                  <a:lnTo>
                    <a:pt x="7150100" y="1328420"/>
                  </a:lnTo>
                  <a:lnTo>
                    <a:pt x="7153909" y="1315720"/>
                  </a:lnTo>
                  <a:lnTo>
                    <a:pt x="7155180" y="1303020"/>
                  </a:lnTo>
                  <a:lnTo>
                    <a:pt x="7157719" y="1290320"/>
                  </a:lnTo>
                  <a:lnTo>
                    <a:pt x="7158990" y="1277620"/>
                  </a:lnTo>
                  <a:lnTo>
                    <a:pt x="7158990" y="240029"/>
                  </a:lnTo>
                  <a:lnTo>
                    <a:pt x="7157719" y="226059"/>
                  </a:lnTo>
                  <a:lnTo>
                    <a:pt x="7155180" y="213359"/>
                  </a:lnTo>
                  <a:lnTo>
                    <a:pt x="7153909" y="200659"/>
                  </a:lnTo>
                  <a:lnTo>
                    <a:pt x="7142480" y="162559"/>
                  </a:lnTo>
                  <a:lnTo>
                    <a:pt x="7118350" y="115569"/>
                  </a:lnTo>
                  <a:lnTo>
                    <a:pt x="7085330" y="73659"/>
                  </a:lnTo>
                  <a:lnTo>
                    <a:pt x="7065009" y="57150"/>
                  </a:lnTo>
                  <a:lnTo>
                    <a:pt x="7054850" y="48259"/>
                  </a:lnTo>
                  <a:lnTo>
                    <a:pt x="7020559" y="27939"/>
                  </a:lnTo>
                  <a:lnTo>
                    <a:pt x="6996430" y="17779"/>
                  </a:lnTo>
                  <a:lnTo>
                    <a:pt x="6985000" y="12700"/>
                  </a:lnTo>
                  <a:lnTo>
                    <a:pt x="6972300" y="8889"/>
                  </a:lnTo>
                  <a:lnTo>
                    <a:pt x="6959600" y="6350"/>
                  </a:lnTo>
                  <a:lnTo>
                    <a:pt x="6945630" y="3809"/>
                  </a:lnTo>
                  <a:lnTo>
                    <a:pt x="6932930" y="1269"/>
                  </a:lnTo>
                  <a:lnTo>
                    <a:pt x="6920230" y="1269"/>
                  </a:lnTo>
                  <a:lnTo>
                    <a:pt x="6906259" y="0"/>
                  </a:lnTo>
                  <a:close/>
                </a:path>
              </a:pathLst>
            </a:custGeom>
            <a:solidFill>
              <a:srgbClr val="FBD4B4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12289" y="4309109"/>
              <a:ext cx="7158990" cy="1516380"/>
            </a:xfrm>
            <a:custGeom>
              <a:avLst/>
              <a:gdLst/>
              <a:ahLst/>
              <a:cxnLst/>
              <a:rect l="l" t="t" r="r" b="b"/>
              <a:pathLst>
                <a:path w="7158990" h="1516379">
                  <a:moveTo>
                    <a:pt x="7158990" y="252729"/>
                  </a:moveTo>
                  <a:lnTo>
                    <a:pt x="7158990" y="1263649"/>
                  </a:lnTo>
                  <a:lnTo>
                    <a:pt x="7158990" y="1277620"/>
                  </a:lnTo>
                  <a:lnTo>
                    <a:pt x="7157719" y="1290320"/>
                  </a:lnTo>
                  <a:lnTo>
                    <a:pt x="7155180" y="1303020"/>
                  </a:lnTo>
                  <a:lnTo>
                    <a:pt x="7153909" y="1315720"/>
                  </a:lnTo>
                  <a:lnTo>
                    <a:pt x="7150100" y="1328420"/>
                  </a:lnTo>
                  <a:lnTo>
                    <a:pt x="7146290" y="1342389"/>
                  </a:lnTo>
                  <a:lnTo>
                    <a:pt x="7142480" y="1353820"/>
                  </a:lnTo>
                  <a:lnTo>
                    <a:pt x="7137400" y="1366520"/>
                  </a:lnTo>
                  <a:lnTo>
                    <a:pt x="7131050" y="1377949"/>
                  </a:lnTo>
                  <a:lnTo>
                    <a:pt x="7124700" y="1390649"/>
                  </a:lnTo>
                  <a:lnTo>
                    <a:pt x="7118350" y="1400809"/>
                  </a:lnTo>
                  <a:lnTo>
                    <a:pt x="7110730" y="1412239"/>
                  </a:lnTo>
                  <a:lnTo>
                    <a:pt x="7103109" y="1422399"/>
                  </a:lnTo>
                  <a:lnTo>
                    <a:pt x="7094219" y="1432559"/>
                  </a:lnTo>
                  <a:lnTo>
                    <a:pt x="7085330" y="1442720"/>
                  </a:lnTo>
                  <a:lnTo>
                    <a:pt x="7075169" y="1451609"/>
                  </a:lnTo>
                  <a:lnTo>
                    <a:pt x="7065009" y="1460499"/>
                  </a:lnTo>
                  <a:lnTo>
                    <a:pt x="7054850" y="1468120"/>
                  </a:lnTo>
                  <a:lnTo>
                    <a:pt x="7044690" y="1475739"/>
                  </a:lnTo>
                  <a:lnTo>
                    <a:pt x="7031990" y="1482089"/>
                  </a:lnTo>
                  <a:lnTo>
                    <a:pt x="7020559" y="1488439"/>
                  </a:lnTo>
                  <a:lnTo>
                    <a:pt x="7009130" y="1493520"/>
                  </a:lnTo>
                  <a:lnTo>
                    <a:pt x="6996430" y="1498599"/>
                  </a:lnTo>
                  <a:lnTo>
                    <a:pt x="6985000" y="1503680"/>
                  </a:lnTo>
                  <a:lnTo>
                    <a:pt x="6972300" y="1507489"/>
                  </a:lnTo>
                  <a:lnTo>
                    <a:pt x="6959600" y="1510030"/>
                  </a:lnTo>
                  <a:lnTo>
                    <a:pt x="6945630" y="1512570"/>
                  </a:lnTo>
                  <a:lnTo>
                    <a:pt x="6932930" y="1515109"/>
                  </a:lnTo>
                  <a:lnTo>
                    <a:pt x="6920230" y="1515109"/>
                  </a:lnTo>
                  <a:lnTo>
                    <a:pt x="6906259" y="1516380"/>
                  </a:lnTo>
                  <a:lnTo>
                    <a:pt x="0" y="1516380"/>
                  </a:lnTo>
                  <a:lnTo>
                    <a:pt x="0" y="0"/>
                  </a:lnTo>
                  <a:lnTo>
                    <a:pt x="6906259" y="0"/>
                  </a:lnTo>
                  <a:lnTo>
                    <a:pt x="6920230" y="1269"/>
                  </a:lnTo>
                  <a:lnTo>
                    <a:pt x="6932930" y="1269"/>
                  </a:lnTo>
                  <a:lnTo>
                    <a:pt x="6945630" y="3809"/>
                  </a:lnTo>
                  <a:lnTo>
                    <a:pt x="6959600" y="6350"/>
                  </a:lnTo>
                  <a:lnTo>
                    <a:pt x="6972300" y="8889"/>
                  </a:lnTo>
                  <a:lnTo>
                    <a:pt x="6985000" y="12700"/>
                  </a:lnTo>
                  <a:lnTo>
                    <a:pt x="6996430" y="17779"/>
                  </a:lnTo>
                  <a:lnTo>
                    <a:pt x="7009130" y="22859"/>
                  </a:lnTo>
                  <a:lnTo>
                    <a:pt x="7044690" y="40639"/>
                  </a:lnTo>
                  <a:lnTo>
                    <a:pt x="7065009" y="57150"/>
                  </a:lnTo>
                  <a:lnTo>
                    <a:pt x="7075169" y="64769"/>
                  </a:lnTo>
                  <a:lnTo>
                    <a:pt x="7085330" y="73659"/>
                  </a:lnTo>
                  <a:lnTo>
                    <a:pt x="7094219" y="83819"/>
                  </a:lnTo>
                  <a:lnTo>
                    <a:pt x="7103109" y="93979"/>
                  </a:lnTo>
                  <a:lnTo>
                    <a:pt x="7110730" y="104139"/>
                  </a:lnTo>
                  <a:lnTo>
                    <a:pt x="7118350" y="115569"/>
                  </a:lnTo>
                  <a:lnTo>
                    <a:pt x="7124700" y="127000"/>
                  </a:lnTo>
                  <a:lnTo>
                    <a:pt x="7131050" y="138429"/>
                  </a:lnTo>
                  <a:lnTo>
                    <a:pt x="7137400" y="149859"/>
                  </a:lnTo>
                  <a:lnTo>
                    <a:pt x="7142480" y="162559"/>
                  </a:lnTo>
                  <a:lnTo>
                    <a:pt x="7146290" y="175259"/>
                  </a:lnTo>
                  <a:lnTo>
                    <a:pt x="7150100" y="187959"/>
                  </a:lnTo>
                  <a:lnTo>
                    <a:pt x="7153909" y="200659"/>
                  </a:lnTo>
                  <a:lnTo>
                    <a:pt x="7155180" y="213359"/>
                  </a:lnTo>
                  <a:lnTo>
                    <a:pt x="7157719" y="226059"/>
                  </a:lnTo>
                  <a:lnTo>
                    <a:pt x="7158990" y="240029"/>
                  </a:lnTo>
                  <a:lnTo>
                    <a:pt x="7158990" y="252729"/>
                  </a:lnTo>
                  <a:close/>
                </a:path>
                <a:path w="7158990" h="1516379">
                  <a:moveTo>
                    <a:pt x="7158990" y="0"/>
                  </a:moveTo>
                  <a:lnTo>
                    <a:pt x="7158990" y="0"/>
                  </a:lnTo>
                </a:path>
                <a:path w="7158990" h="1516379">
                  <a:moveTo>
                    <a:pt x="0" y="1516380"/>
                  </a:moveTo>
                  <a:lnTo>
                    <a:pt x="0" y="1516380"/>
                  </a:lnTo>
                </a:path>
              </a:pathLst>
            </a:custGeom>
            <a:ln w="25518">
              <a:solidFill>
                <a:srgbClr val="4E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145529" y="4729479"/>
            <a:ext cx="278066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3185" algn="r">
              <a:lnSpc>
                <a:spcPct val="100000"/>
              </a:lnSpc>
            </a:pPr>
            <a:r>
              <a:rPr lang="tr-TR" sz="1400" b="1" spc="-155" dirty="0">
                <a:solidFill>
                  <a:srgbClr val="001F5F"/>
                </a:solidFill>
                <a:latin typeface="Arial"/>
                <a:cs typeface="Arial"/>
              </a:rPr>
              <a:t>FETHULLAH  TOPAL</a:t>
            </a:r>
            <a:endParaRPr lang="tr-TR" sz="1400" dirty="0">
              <a:latin typeface="Arial"/>
              <a:cs typeface="Arial"/>
            </a:endParaRPr>
          </a:p>
          <a:p>
            <a:pPr marL="114300" marR="31750" indent="-114300" algn="r">
              <a:lnSpc>
                <a:spcPct val="100000"/>
              </a:lnSpc>
              <a:spcBef>
                <a:spcPts val="40"/>
              </a:spcBef>
              <a:buFont typeface="OpenSymbol"/>
              <a:buChar char="•"/>
              <a:tabLst>
                <a:tab pos="114300" algn="l"/>
              </a:tabLst>
            </a:pPr>
            <a:r>
              <a:rPr sz="1400" spc="-5">
                <a:solidFill>
                  <a:srgbClr val="974706"/>
                </a:solidFill>
                <a:latin typeface="DejaVu Sans"/>
                <a:cs typeface="DejaVu Sans"/>
              </a:rPr>
              <a:t>FELSEFE </a:t>
            </a:r>
            <a:r>
              <a:rPr sz="1400">
                <a:solidFill>
                  <a:srgbClr val="974706"/>
                </a:solidFill>
                <a:latin typeface="DejaVu Sans"/>
                <a:cs typeface="DejaVu Sans"/>
              </a:rPr>
              <a:t>GRUBU</a:t>
            </a:r>
            <a:r>
              <a:rPr sz="1400" spc="-40">
                <a:solidFill>
                  <a:srgbClr val="974706"/>
                </a:solidFill>
                <a:latin typeface="DejaVu Sans"/>
                <a:cs typeface="DejaVu Sans"/>
              </a:rPr>
              <a:t> </a:t>
            </a:r>
            <a:r>
              <a:rPr sz="1400" spc="-5">
                <a:solidFill>
                  <a:srgbClr val="974706"/>
                </a:solidFill>
                <a:latin typeface="DejaVu Sans"/>
                <a:cs typeface="DejaVu Sans"/>
              </a:rPr>
              <a:t>ÖĞRETMENİ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" y="0"/>
            <a:ext cx="9117330" cy="6841490"/>
            <a:chOff x="26669" y="0"/>
            <a:chExt cx="9117330" cy="6841490"/>
          </a:xfrm>
        </p:grpSpPr>
        <p:sp>
          <p:nvSpPr>
            <p:cNvPr id="3" name="object 3"/>
            <p:cNvSpPr/>
            <p:nvPr/>
          </p:nvSpPr>
          <p:spPr>
            <a:xfrm>
              <a:off x="26669" y="0"/>
              <a:ext cx="9117330" cy="553720"/>
            </a:xfrm>
            <a:custGeom>
              <a:avLst/>
              <a:gdLst/>
              <a:ahLst/>
              <a:cxnLst/>
              <a:rect l="l" t="t" r="r" b="b"/>
              <a:pathLst>
                <a:path w="9117330" h="553720">
                  <a:moveTo>
                    <a:pt x="9117330" y="0"/>
                  </a:moveTo>
                  <a:lnTo>
                    <a:pt x="0" y="0"/>
                  </a:lnTo>
                  <a:lnTo>
                    <a:pt x="0" y="553720"/>
                  </a:lnTo>
                  <a:lnTo>
                    <a:pt x="9117330" y="553720"/>
                  </a:lnTo>
                  <a:lnTo>
                    <a:pt x="911733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669" y="553719"/>
              <a:ext cx="9117330" cy="6287770"/>
            </a:xfrm>
            <a:custGeom>
              <a:avLst/>
              <a:gdLst/>
              <a:ahLst/>
              <a:cxnLst/>
              <a:rect l="l" t="t" r="r" b="b"/>
              <a:pathLst>
                <a:path w="9117330" h="6287770">
                  <a:moveTo>
                    <a:pt x="9117330" y="0"/>
                  </a:moveTo>
                  <a:lnTo>
                    <a:pt x="0" y="0"/>
                  </a:lnTo>
                  <a:lnTo>
                    <a:pt x="0" y="6287770"/>
                  </a:lnTo>
                  <a:lnTo>
                    <a:pt x="9117330" y="6287770"/>
                  </a:lnTo>
                  <a:lnTo>
                    <a:pt x="9117330" y="0"/>
                  </a:lnTo>
                  <a:close/>
                </a:path>
              </a:pathLst>
            </a:custGeom>
            <a:solidFill>
              <a:srgbClr val="F9B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5410" y="21590"/>
            <a:ext cx="8855710" cy="371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" algn="ctr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DejaVu Sans"/>
                <a:cs typeface="DejaVu Sans"/>
              </a:rPr>
              <a:t>SANAT </a:t>
            </a:r>
            <a:r>
              <a:rPr sz="1400" b="1" spc="-5" dirty="0">
                <a:latin typeface="DejaVu Sans"/>
                <a:cs typeface="DejaVu Sans"/>
              </a:rPr>
              <a:t>FELSEFESİNİN </a:t>
            </a:r>
            <a:r>
              <a:rPr sz="1400" b="1" spc="-15" dirty="0">
                <a:latin typeface="DejaVu Sans"/>
                <a:cs typeface="DejaVu Sans"/>
              </a:rPr>
              <a:t>KONUSU </a:t>
            </a:r>
            <a:r>
              <a:rPr sz="1400" b="1" dirty="0">
                <a:latin typeface="DejaVu Sans"/>
                <a:cs typeface="DejaVu Sans"/>
              </a:rPr>
              <a:t>VE</a:t>
            </a:r>
            <a:r>
              <a:rPr sz="1400" b="1" spc="60" dirty="0">
                <a:latin typeface="DejaVu Sans"/>
                <a:cs typeface="DejaVu Sans"/>
              </a:rPr>
              <a:t> </a:t>
            </a:r>
            <a:r>
              <a:rPr sz="1400" b="1" dirty="0">
                <a:latin typeface="DejaVu Sans"/>
                <a:cs typeface="DejaVu Sans"/>
              </a:rPr>
              <a:t>PROBLEMLERİ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2300">
              <a:latin typeface="DejaVu Sans"/>
              <a:cs typeface="DejaVu Sans"/>
            </a:endParaRPr>
          </a:p>
          <a:p>
            <a:pPr marL="12700">
              <a:lnSpc>
                <a:spcPts val="1660"/>
              </a:lnSpc>
            </a:pPr>
            <a:r>
              <a:rPr sz="1400" b="1" spc="-5" dirty="0">
                <a:latin typeface="DejaVu Sans"/>
                <a:cs typeface="DejaVu Sans"/>
              </a:rPr>
              <a:t>Sanat Nedir?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60"/>
              </a:lnSpc>
            </a:pPr>
            <a:r>
              <a:rPr sz="1400" dirty="0">
                <a:latin typeface="DejaVu Sans"/>
                <a:cs typeface="DejaVu Sans"/>
              </a:rPr>
              <a:t>Sanat, insan hayatının ayrılmaz bir</a:t>
            </a:r>
            <a:r>
              <a:rPr sz="1400" spc="-4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parçasıdır.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450">
              <a:latin typeface="DejaVu Sans"/>
              <a:cs typeface="DejaVu Sans"/>
            </a:endParaRPr>
          </a:p>
          <a:p>
            <a:pPr marL="12700" marR="257175">
              <a:lnSpc>
                <a:spcPts val="1650"/>
              </a:lnSpc>
              <a:spcBef>
                <a:spcPts val="5"/>
              </a:spcBef>
            </a:pPr>
            <a:r>
              <a:rPr sz="1400" spc="-5" dirty="0">
                <a:latin typeface="DejaVu Sans"/>
                <a:cs typeface="DejaVu Sans"/>
              </a:rPr>
              <a:t>Eski dönemlerde </a:t>
            </a:r>
            <a:r>
              <a:rPr sz="1400" dirty="0">
                <a:latin typeface="DejaVu Sans"/>
                <a:cs typeface="DejaVu Sans"/>
              </a:rPr>
              <a:t>insanların </a:t>
            </a:r>
            <a:r>
              <a:rPr sz="1400" spc="-5" dirty="0">
                <a:latin typeface="DejaVu Sans"/>
                <a:cs typeface="DejaVu Sans"/>
              </a:rPr>
              <a:t>mağara </a:t>
            </a:r>
            <a:r>
              <a:rPr sz="1400" dirty="0">
                <a:latin typeface="DejaVu Sans"/>
                <a:cs typeface="DejaVu Sans"/>
              </a:rPr>
              <a:t>duvarlarına </a:t>
            </a:r>
            <a:r>
              <a:rPr sz="1400" spc="-5" dirty="0">
                <a:latin typeface="DejaVu Sans"/>
                <a:cs typeface="DejaVu Sans"/>
              </a:rPr>
              <a:t>çizdiği resimler; büyü, </a:t>
            </a:r>
            <a:r>
              <a:rPr sz="1400" dirty="0">
                <a:latin typeface="DejaVu Sans"/>
                <a:cs typeface="DejaVu Sans"/>
              </a:rPr>
              <a:t>dinsel semboller gibi bazı  anlamlar taşır </a:t>
            </a:r>
            <a:r>
              <a:rPr sz="1400" spc="-10" dirty="0">
                <a:latin typeface="DejaVu Sans"/>
                <a:cs typeface="DejaVu Sans"/>
              </a:rPr>
              <a:t>fakat </a:t>
            </a:r>
            <a:r>
              <a:rPr sz="1400" dirty="0">
                <a:latin typeface="DejaVu Sans"/>
                <a:cs typeface="DejaVu Sans"/>
              </a:rPr>
              <a:t>temelde insanın </a:t>
            </a:r>
            <a:r>
              <a:rPr sz="1400" spc="-5" dirty="0">
                <a:latin typeface="DejaVu Sans"/>
                <a:cs typeface="DejaVu Sans"/>
              </a:rPr>
              <a:t>sanat </a:t>
            </a:r>
            <a:r>
              <a:rPr sz="1400" dirty="0">
                <a:latin typeface="DejaVu Sans"/>
                <a:cs typeface="DejaVu Sans"/>
              </a:rPr>
              <a:t>eğiliminin bir </a:t>
            </a:r>
            <a:r>
              <a:rPr sz="1400" spc="-5" dirty="0">
                <a:latin typeface="DejaVu Sans"/>
                <a:cs typeface="DejaVu Sans"/>
              </a:rPr>
              <a:t>tür </a:t>
            </a:r>
            <a:r>
              <a:rPr sz="1400" dirty="0">
                <a:latin typeface="DejaVu Sans"/>
                <a:cs typeface="DejaVu Sans"/>
              </a:rPr>
              <a:t>dışa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vurumudur.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DejaVu Sans"/>
                <a:cs typeface="DejaVu Sans"/>
              </a:rPr>
              <a:t>Sanat, düşünce ve duyguların yetenek ve </a:t>
            </a:r>
            <a:r>
              <a:rPr sz="1400" b="1" dirty="0">
                <a:latin typeface="DejaVu Sans"/>
                <a:cs typeface="DejaVu Sans"/>
              </a:rPr>
              <a:t>düş </a:t>
            </a:r>
            <a:r>
              <a:rPr sz="1400" b="1" spc="-5" dirty="0">
                <a:latin typeface="DejaVu Sans"/>
                <a:cs typeface="DejaVu Sans"/>
              </a:rPr>
              <a:t>gücü kullanılarak</a:t>
            </a:r>
            <a:r>
              <a:rPr sz="1400" b="1" spc="70" dirty="0">
                <a:latin typeface="DejaVu Sans"/>
                <a:cs typeface="DejaVu Sans"/>
              </a:rPr>
              <a:t> </a:t>
            </a:r>
            <a:r>
              <a:rPr sz="1400" b="1" spc="-15" dirty="0">
                <a:latin typeface="DejaVu Sans"/>
                <a:cs typeface="DejaVu Sans"/>
              </a:rPr>
              <a:t>yorumlanmasıdır.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450">
              <a:latin typeface="DejaVu Sans"/>
              <a:cs typeface="DejaVu Sans"/>
            </a:endParaRPr>
          </a:p>
          <a:p>
            <a:pPr marL="12700" marR="425450">
              <a:lnSpc>
                <a:spcPts val="1650"/>
              </a:lnSpc>
            </a:pPr>
            <a:r>
              <a:rPr sz="1400" dirty="0">
                <a:latin typeface="DejaVu Sans"/>
                <a:cs typeface="DejaVu Sans"/>
              </a:rPr>
              <a:t>İnsanın güzellik amacıyla doğaya yönelmesi, onu yeniden ele </a:t>
            </a:r>
            <a:r>
              <a:rPr sz="1400" spc="5" dirty="0">
                <a:latin typeface="DejaVu Sans"/>
                <a:cs typeface="DejaVu Sans"/>
              </a:rPr>
              <a:t>alıp </a:t>
            </a:r>
            <a:r>
              <a:rPr sz="1400" spc="-5" dirty="0">
                <a:latin typeface="DejaVu Sans"/>
                <a:cs typeface="DejaVu Sans"/>
              </a:rPr>
              <a:t>beğenisine uygun </a:t>
            </a:r>
            <a:r>
              <a:rPr sz="1400" spc="-10" dirty="0">
                <a:latin typeface="DejaVu Sans"/>
                <a:cs typeface="DejaVu Sans"/>
              </a:rPr>
              <a:t>formlarda  </a:t>
            </a:r>
            <a:r>
              <a:rPr sz="1400" spc="-5" dirty="0">
                <a:latin typeface="DejaVu Sans"/>
                <a:cs typeface="DejaVu Sans"/>
              </a:rPr>
              <a:t>estetize </a:t>
            </a:r>
            <a:r>
              <a:rPr sz="1400" spc="-15" dirty="0">
                <a:latin typeface="DejaVu Sans"/>
                <a:cs typeface="DejaVu Sans"/>
              </a:rPr>
              <a:t>etmesidir.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ts val="1650"/>
              </a:lnSpc>
            </a:pPr>
            <a:r>
              <a:rPr sz="1400" b="1" spc="-5" dirty="0">
                <a:latin typeface="DejaVu Sans"/>
                <a:cs typeface="DejaVu Sans"/>
              </a:rPr>
              <a:t>Sanatçı </a:t>
            </a:r>
            <a:r>
              <a:rPr sz="1400" b="1" spc="-10" dirty="0">
                <a:latin typeface="DejaVu Sans"/>
                <a:cs typeface="DejaVu Sans"/>
              </a:rPr>
              <a:t>kendine </a:t>
            </a:r>
            <a:r>
              <a:rPr sz="1400" b="1" spc="-5" dirty="0">
                <a:latin typeface="DejaVu Sans"/>
                <a:cs typeface="DejaVu Sans"/>
              </a:rPr>
              <a:t>özgü </a:t>
            </a:r>
            <a:r>
              <a:rPr sz="1400" b="1" dirty="0">
                <a:latin typeface="DejaVu Sans"/>
                <a:cs typeface="DejaVu Sans"/>
              </a:rPr>
              <a:t>bir duyuş, </a:t>
            </a:r>
            <a:r>
              <a:rPr sz="1400" b="1" spc="-5" dirty="0">
                <a:latin typeface="DejaVu Sans"/>
                <a:cs typeface="DejaVu Sans"/>
              </a:rPr>
              <a:t>düşünüş ve </a:t>
            </a:r>
            <a:r>
              <a:rPr sz="1400" b="1" dirty="0">
                <a:latin typeface="DejaVu Sans"/>
                <a:cs typeface="DejaVu Sans"/>
              </a:rPr>
              <a:t>hissedişi </a:t>
            </a:r>
            <a:r>
              <a:rPr sz="1400" b="1" spc="-5" dirty="0">
                <a:latin typeface="DejaVu Sans"/>
                <a:cs typeface="DejaVu Sans"/>
              </a:rPr>
              <a:t>olan </a:t>
            </a:r>
            <a:r>
              <a:rPr sz="1400" b="1" spc="-30" dirty="0">
                <a:latin typeface="DejaVu Sans"/>
                <a:cs typeface="DejaVu Sans"/>
              </a:rPr>
              <a:t>kişidir. </a:t>
            </a:r>
            <a:r>
              <a:rPr sz="1400" b="1" spc="-5" dirty="0">
                <a:latin typeface="DejaVu Sans"/>
                <a:cs typeface="DejaVu Sans"/>
              </a:rPr>
              <a:t>Sanatçı bizim her </a:t>
            </a:r>
            <a:r>
              <a:rPr sz="1400" b="1" dirty="0">
                <a:latin typeface="DejaVu Sans"/>
                <a:cs typeface="DejaVu Sans"/>
              </a:rPr>
              <a:t>gün  </a:t>
            </a:r>
            <a:r>
              <a:rPr sz="1400" b="1" spc="-5" dirty="0">
                <a:latin typeface="DejaVu Sans"/>
                <a:cs typeface="DejaVu Sans"/>
              </a:rPr>
              <a:t>gördüğümüz nesnelere </a:t>
            </a:r>
            <a:r>
              <a:rPr sz="1400" b="1" spc="-15" dirty="0">
                <a:latin typeface="DejaVu Sans"/>
                <a:cs typeface="DejaVu Sans"/>
              </a:rPr>
              <a:t>ayrı </a:t>
            </a:r>
            <a:r>
              <a:rPr sz="1400" b="1" dirty="0">
                <a:latin typeface="DejaVu Sans"/>
                <a:cs typeface="DejaVu Sans"/>
              </a:rPr>
              <a:t>bir </a:t>
            </a:r>
            <a:r>
              <a:rPr sz="1400" b="1" spc="-5" dirty="0">
                <a:latin typeface="DejaVu Sans"/>
                <a:cs typeface="DejaVu Sans"/>
              </a:rPr>
              <a:t>biçim, renk ve musiki </a:t>
            </a:r>
            <a:r>
              <a:rPr sz="1400" b="1" dirty="0">
                <a:latin typeface="DejaVu Sans"/>
                <a:cs typeface="DejaVu Sans"/>
              </a:rPr>
              <a:t>katan</a:t>
            </a:r>
            <a:r>
              <a:rPr sz="1400" b="1" spc="65" dirty="0">
                <a:latin typeface="DejaVu Sans"/>
                <a:cs typeface="DejaVu Sans"/>
              </a:rPr>
              <a:t> </a:t>
            </a:r>
            <a:r>
              <a:rPr sz="1400" b="1" spc="-30" dirty="0">
                <a:latin typeface="DejaVu Sans"/>
                <a:cs typeface="DejaVu Sans"/>
              </a:rPr>
              <a:t>kişidir.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DejaVu Sans"/>
                <a:cs typeface="DejaVu Sans"/>
              </a:rPr>
              <a:t>Estetik </a:t>
            </a:r>
            <a:r>
              <a:rPr sz="1400" dirty="0">
                <a:latin typeface="DejaVu Sans"/>
                <a:cs typeface="DejaVu Sans"/>
              </a:rPr>
              <a:t>duygu uyandıran nesneler kişiden kişiye </a:t>
            </a:r>
            <a:r>
              <a:rPr sz="1400" spc="-5" dirty="0">
                <a:latin typeface="DejaVu Sans"/>
                <a:cs typeface="DejaVu Sans"/>
              </a:rPr>
              <a:t>değişiyorsa sanatı </a:t>
            </a:r>
            <a:r>
              <a:rPr sz="1400" dirty="0">
                <a:latin typeface="DejaVu Sans"/>
                <a:cs typeface="DejaVu Sans"/>
              </a:rPr>
              <a:t>nasıl</a:t>
            </a:r>
            <a:r>
              <a:rPr sz="1400" spc="1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tanımlayabiliriz?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590" y="0"/>
            <a:ext cx="9122410" cy="6846570"/>
          </a:xfrm>
          <a:custGeom>
            <a:avLst/>
            <a:gdLst/>
            <a:ahLst/>
            <a:cxnLst/>
            <a:rect l="l" t="t" r="r" b="b"/>
            <a:pathLst>
              <a:path w="9122410" h="6846570">
                <a:moveTo>
                  <a:pt x="9122410" y="0"/>
                </a:moveTo>
                <a:lnTo>
                  <a:pt x="9116060" y="0"/>
                </a:lnTo>
                <a:lnTo>
                  <a:pt x="9116060" y="5080"/>
                </a:lnTo>
                <a:lnTo>
                  <a:pt x="9116060" y="537210"/>
                </a:lnTo>
                <a:lnTo>
                  <a:pt x="9116060" y="571500"/>
                </a:lnTo>
                <a:lnTo>
                  <a:pt x="9116060" y="6836410"/>
                </a:lnTo>
                <a:lnTo>
                  <a:pt x="10160" y="6836410"/>
                </a:lnTo>
                <a:lnTo>
                  <a:pt x="10160" y="571500"/>
                </a:lnTo>
                <a:lnTo>
                  <a:pt x="9116060" y="571500"/>
                </a:lnTo>
                <a:lnTo>
                  <a:pt x="9116060" y="537210"/>
                </a:lnTo>
                <a:lnTo>
                  <a:pt x="10160" y="537210"/>
                </a:lnTo>
                <a:lnTo>
                  <a:pt x="10160" y="5080"/>
                </a:lnTo>
                <a:lnTo>
                  <a:pt x="9116060" y="5080"/>
                </a:lnTo>
                <a:lnTo>
                  <a:pt x="9116060" y="0"/>
                </a:lnTo>
                <a:lnTo>
                  <a:pt x="7620" y="0"/>
                </a:lnTo>
                <a:lnTo>
                  <a:pt x="7620" y="545465"/>
                </a:lnTo>
                <a:lnTo>
                  <a:pt x="7620" y="553720"/>
                </a:lnTo>
                <a:lnTo>
                  <a:pt x="7620" y="6838950"/>
                </a:lnTo>
                <a:lnTo>
                  <a:pt x="7620" y="6841490"/>
                </a:lnTo>
                <a:lnTo>
                  <a:pt x="5080" y="6841490"/>
                </a:lnTo>
                <a:lnTo>
                  <a:pt x="7620" y="6838950"/>
                </a:lnTo>
                <a:lnTo>
                  <a:pt x="7620" y="553720"/>
                </a:lnTo>
                <a:lnTo>
                  <a:pt x="7607" y="562571"/>
                </a:lnTo>
                <a:lnTo>
                  <a:pt x="5080" y="553720"/>
                </a:lnTo>
                <a:lnTo>
                  <a:pt x="7620" y="545465"/>
                </a:lnTo>
                <a:lnTo>
                  <a:pt x="7620" y="0"/>
                </a:lnTo>
                <a:lnTo>
                  <a:pt x="5080" y="0"/>
                </a:lnTo>
                <a:lnTo>
                  <a:pt x="0" y="0"/>
                </a:lnTo>
                <a:lnTo>
                  <a:pt x="0" y="543560"/>
                </a:lnTo>
                <a:lnTo>
                  <a:pt x="0" y="565150"/>
                </a:lnTo>
                <a:lnTo>
                  <a:pt x="0" y="6846570"/>
                </a:lnTo>
                <a:lnTo>
                  <a:pt x="2540" y="6844030"/>
                </a:lnTo>
                <a:lnTo>
                  <a:pt x="2540" y="6846570"/>
                </a:lnTo>
                <a:lnTo>
                  <a:pt x="9122410" y="6846570"/>
                </a:lnTo>
                <a:lnTo>
                  <a:pt x="9122410" y="6841490"/>
                </a:lnTo>
                <a:lnTo>
                  <a:pt x="9119235" y="6841490"/>
                </a:lnTo>
                <a:lnTo>
                  <a:pt x="9119235" y="6838950"/>
                </a:lnTo>
                <a:lnTo>
                  <a:pt x="9122410" y="6841490"/>
                </a:lnTo>
                <a:lnTo>
                  <a:pt x="9122410" y="553720"/>
                </a:lnTo>
                <a:lnTo>
                  <a:pt x="9119235" y="562610"/>
                </a:lnTo>
                <a:lnTo>
                  <a:pt x="9119235" y="553720"/>
                </a:lnTo>
                <a:lnTo>
                  <a:pt x="9119235" y="545465"/>
                </a:lnTo>
                <a:lnTo>
                  <a:pt x="9122410" y="553720"/>
                </a:lnTo>
                <a:lnTo>
                  <a:pt x="91224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55320"/>
            </a:xfrm>
            <a:custGeom>
              <a:avLst/>
              <a:gdLst/>
              <a:ahLst/>
              <a:cxnLst/>
              <a:rect l="l" t="t" r="r" b="b"/>
              <a:pathLst>
                <a:path w="9144000" h="655320">
                  <a:moveTo>
                    <a:pt x="9144000" y="0"/>
                  </a:moveTo>
                  <a:lnTo>
                    <a:pt x="0" y="0"/>
                  </a:lnTo>
                  <a:lnTo>
                    <a:pt x="0" y="638810"/>
                  </a:lnTo>
                  <a:lnTo>
                    <a:pt x="0" y="655320"/>
                  </a:lnTo>
                  <a:lnTo>
                    <a:pt x="9144000" y="655320"/>
                  </a:lnTo>
                  <a:lnTo>
                    <a:pt x="9144000" y="63881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55319"/>
              <a:ext cx="4572000" cy="6202680"/>
            </a:xfrm>
            <a:custGeom>
              <a:avLst/>
              <a:gdLst/>
              <a:ahLst/>
              <a:cxnLst/>
              <a:rect l="l" t="t" r="r" b="b"/>
              <a:pathLst>
                <a:path w="4572000" h="6202680">
                  <a:moveTo>
                    <a:pt x="4572000" y="0"/>
                  </a:moveTo>
                  <a:lnTo>
                    <a:pt x="0" y="0"/>
                  </a:lnTo>
                  <a:lnTo>
                    <a:pt x="0" y="6202680"/>
                  </a:lnTo>
                  <a:lnTo>
                    <a:pt x="4572000" y="6202680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C2D5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21590"/>
            <a:ext cx="6026785" cy="632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053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DejaVu Sans"/>
                <a:cs typeface="DejaVu Sans"/>
              </a:rPr>
              <a:t>SANAT </a:t>
            </a:r>
            <a:r>
              <a:rPr sz="1400" b="1" spc="-5" dirty="0">
                <a:latin typeface="DejaVu Sans"/>
                <a:cs typeface="DejaVu Sans"/>
              </a:rPr>
              <a:t>FELSEFESİNİN</a:t>
            </a:r>
            <a:r>
              <a:rPr sz="1400" b="1" spc="20" dirty="0">
                <a:latin typeface="DejaVu Sans"/>
                <a:cs typeface="DejaVu Sans"/>
              </a:rPr>
              <a:t> </a:t>
            </a:r>
            <a:r>
              <a:rPr sz="1400" b="1" spc="-15" dirty="0">
                <a:latin typeface="DejaVu Sans"/>
                <a:cs typeface="DejaVu Sans"/>
              </a:rPr>
              <a:t>KONUSU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DejaVu Sans"/>
              <a:cs typeface="DejaVu Sans"/>
            </a:endParaRPr>
          </a:p>
          <a:p>
            <a:pPr marL="12700" marR="1659255">
              <a:lnSpc>
                <a:spcPts val="1650"/>
              </a:lnSpc>
              <a:spcBef>
                <a:spcPts val="5"/>
              </a:spcBef>
            </a:pP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felsefesi, </a:t>
            </a:r>
            <a:r>
              <a:rPr sz="1400" dirty="0">
                <a:latin typeface="DejaVu Sans"/>
                <a:cs typeface="DejaVu Sans"/>
              </a:rPr>
              <a:t>sanatın ne olduğunu </a:t>
            </a:r>
            <a:r>
              <a:rPr sz="1400" spc="-5" dirty="0">
                <a:latin typeface="DejaVu Sans"/>
                <a:cs typeface="DejaVu Sans"/>
              </a:rPr>
              <a:t>sorgulayan,  </a:t>
            </a:r>
            <a:r>
              <a:rPr sz="1400" dirty="0">
                <a:latin typeface="DejaVu Sans"/>
                <a:cs typeface="DejaVu Sans"/>
              </a:rPr>
              <a:t>sanatçının etkinliğini inceleyen </a:t>
            </a:r>
            <a:r>
              <a:rPr sz="1400" spc="-5" dirty="0">
                <a:latin typeface="DejaVu Sans"/>
                <a:cs typeface="DejaVu Sans"/>
              </a:rPr>
              <a:t>felsefe</a:t>
            </a:r>
            <a:r>
              <a:rPr sz="1400" spc="-3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dalıdır.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DejaVu Sans"/>
              <a:cs typeface="DejaVu Sans"/>
            </a:endParaRPr>
          </a:p>
          <a:p>
            <a:pPr marL="12700">
              <a:lnSpc>
                <a:spcPts val="1664"/>
              </a:lnSpc>
            </a:pPr>
            <a:r>
              <a:rPr sz="1400" b="1" dirty="0">
                <a:solidFill>
                  <a:srgbClr val="001F5F"/>
                </a:solidFill>
                <a:latin typeface="DejaVu Sans"/>
                <a:cs typeface="DejaVu Sans"/>
              </a:rPr>
              <a:t>Estetik, </a:t>
            </a:r>
            <a:r>
              <a:rPr sz="1400" b="1" spc="-5" dirty="0">
                <a:solidFill>
                  <a:srgbClr val="001F5F"/>
                </a:solidFill>
                <a:latin typeface="DejaVu Sans"/>
                <a:cs typeface="DejaVu Sans"/>
              </a:rPr>
              <a:t>güzelliği </a:t>
            </a:r>
            <a:r>
              <a:rPr sz="1400" b="1" spc="-15" dirty="0">
                <a:solidFill>
                  <a:srgbClr val="001F5F"/>
                </a:solidFill>
                <a:latin typeface="DejaVu Sans"/>
                <a:cs typeface="DejaVu Sans"/>
              </a:rPr>
              <a:t>konu</a:t>
            </a:r>
            <a:r>
              <a:rPr sz="1400" b="1" dirty="0">
                <a:solidFill>
                  <a:srgbClr val="001F5F"/>
                </a:solidFill>
                <a:latin typeface="DejaVu Sans"/>
                <a:cs typeface="DejaVu Sans"/>
              </a:rPr>
              <a:t> </a:t>
            </a:r>
            <a:r>
              <a:rPr sz="1400" b="1" spc="-35" dirty="0">
                <a:solidFill>
                  <a:srgbClr val="001F5F"/>
                </a:solidFill>
                <a:latin typeface="DejaVu Sans"/>
                <a:cs typeface="DejaVu Sans"/>
              </a:rPr>
              <a:t>edinir.</a:t>
            </a:r>
            <a:endParaRPr sz="1400">
              <a:latin typeface="DejaVu Sans"/>
              <a:cs typeface="DejaVu Sans"/>
            </a:endParaRPr>
          </a:p>
          <a:p>
            <a:pPr marL="12700" marR="2205990">
              <a:lnSpc>
                <a:spcPts val="1639"/>
              </a:lnSpc>
              <a:spcBef>
                <a:spcPts val="75"/>
              </a:spcBef>
            </a:pPr>
            <a:r>
              <a:rPr sz="1400" b="1" spc="-5" dirty="0">
                <a:solidFill>
                  <a:srgbClr val="FF0000"/>
                </a:solidFill>
                <a:latin typeface="DejaVu Sans"/>
                <a:cs typeface="DejaVu Sans"/>
              </a:rPr>
              <a:t>Oysa sanat felsefesi 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DejaVu Sans"/>
                <a:cs typeface="DejaVu Sans"/>
              </a:rPr>
              <a:t>sadece sanattaki </a:t>
            </a:r>
            <a:r>
              <a:rPr sz="1400" b="1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DejaVu Sans"/>
                <a:cs typeface="DejaVu Sans"/>
              </a:rPr>
              <a:t>güzelliği inceleme </a:t>
            </a:r>
            <a:r>
              <a:rPr sz="1400" b="1" spc="-10" dirty="0">
                <a:solidFill>
                  <a:srgbClr val="FF0000"/>
                </a:solidFill>
                <a:latin typeface="DejaVu Sans"/>
                <a:cs typeface="DejaVu Sans"/>
              </a:rPr>
              <a:t>konusu</a:t>
            </a:r>
            <a:r>
              <a:rPr sz="1400" b="1" spc="-15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1400" b="1" spc="-35" dirty="0">
                <a:solidFill>
                  <a:srgbClr val="FF0000"/>
                </a:solidFill>
                <a:latin typeface="DejaVu Sans"/>
                <a:cs typeface="DejaVu Sans"/>
              </a:rPr>
              <a:t>yapar.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2504440">
              <a:lnSpc>
                <a:spcPts val="1639"/>
              </a:lnSpc>
              <a:spcBef>
                <a:spcPts val="5"/>
              </a:spcBef>
            </a:pPr>
            <a:r>
              <a:rPr sz="1400" dirty="0">
                <a:latin typeface="DejaVu Sans"/>
                <a:cs typeface="DejaVu Sans"/>
              </a:rPr>
              <a:t>Bu yönüyle estetik, sanat </a:t>
            </a:r>
            <a:r>
              <a:rPr sz="1400" spc="-5" dirty="0">
                <a:latin typeface="DejaVu Sans"/>
                <a:cs typeface="DejaVu Sans"/>
              </a:rPr>
              <a:t>felsefesini </a:t>
            </a:r>
            <a:r>
              <a:rPr sz="1400" dirty="0">
                <a:latin typeface="DejaVu Sans"/>
                <a:cs typeface="DejaVu Sans"/>
              </a:rPr>
              <a:t>de  </a:t>
            </a:r>
            <a:r>
              <a:rPr sz="1400" spc="-5" dirty="0">
                <a:latin typeface="DejaVu Sans"/>
                <a:cs typeface="DejaVu Sans"/>
              </a:rPr>
              <a:t>kapsayan </a:t>
            </a:r>
            <a:r>
              <a:rPr sz="1400" dirty="0">
                <a:latin typeface="DejaVu Sans"/>
                <a:cs typeface="DejaVu Sans"/>
              </a:rPr>
              <a:t>daha geniş bir</a:t>
            </a:r>
            <a:r>
              <a:rPr sz="1400" spc="-4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alandır.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DejaVu Sans"/>
              <a:cs typeface="DejaVu Sans"/>
            </a:endParaRPr>
          </a:p>
          <a:p>
            <a:pPr marL="12700" marR="1908810">
              <a:lnSpc>
                <a:spcPct val="97800"/>
              </a:lnSpc>
            </a:pP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felsefesi, </a:t>
            </a: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eserinin </a:t>
            </a:r>
            <a:r>
              <a:rPr sz="1400" dirty="0">
                <a:latin typeface="DejaVu Sans"/>
                <a:cs typeface="DejaVu Sans"/>
              </a:rPr>
              <a:t>biçimsel  yönlerini, üslup ve işleniş biçimini, içerik ve  detaylarını inceleme </a:t>
            </a:r>
            <a:r>
              <a:rPr sz="1400" spc="-10" dirty="0">
                <a:latin typeface="DejaVu Sans"/>
                <a:cs typeface="DejaVu Sans"/>
              </a:rPr>
              <a:t>konusu </a:t>
            </a:r>
            <a:r>
              <a:rPr sz="1400" spc="-25" dirty="0">
                <a:latin typeface="DejaVu Sans"/>
                <a:cs typeface="DejaVu Sans"/>
              </a:rPr>
              <a:t>yapar. </a:t>
            </a:r>
            <a:r>
              <a:rPr sz="1400" dirty="0">
                <a:latin typeface="DejaVu Sans"/>
                <a:cs typeface="DejaVu Sans"/>
              </a:rPr>
              <a:t>İlgilendiği  şey</a:t>
            </a:r>
            <a:r>
              <a:rPr sz="1400" spc="-15" dirty="0">
                <a:latin typeface="DejaVu Sans"/>
                <a:cs typeface="DejaVu Sans"/>
              </a:rPr>
              <a:t> güzelliktir.</a:t>
            </a:r>
            <a:endParaRPr sz="1400">
              <a:latin typeface="DejaVu Sans"/>
              <a:cs typeface="DejaVu Sans"/>
            </a:endParaRPr>
          </a:p>
          <a:p>
            <a:pPr marL="12700" marR="2223135">
              <a:lnSpc>
                <a:spcPts val="1639"/>
              </a:lnSpc>
              <a:spcBef>
                <a:spcPts val="60"/>
              </a:spcBef>
            </a:pPr>
            <a:r>
              <a:rPr sz="1400" dirty="0">
                <a:latin typeface="DejaVu Sans"/>
                <a:cs typeface="DejaVu Sans"/>
              </a:rPr>
              <a:t>Dolayısıyla </a:t>
            </a:r>
            <a:r>
              <a:rPr sz="1400" spc="-5" dirty="0">
                <a:latin typeface="DejaVu Sans"/>
                <a:cs typeface="DejaVu Sans"/>
              </a:rPr>
              <a:t>sanat felsefesi, estetiğin </a:t>
            </a:r>
            <a:r>
              <a:rPr sz="1400" dirty="0">
                <a:latin typeface="DejaVu Sans"/>
                <a:cs typeface="DejaVu Sans"/>
              </a:rPr>
              <a:t>bir alt  </a:t>
            </a:r>
            <a:r>
              <a:rPr sz="1400" spc="-15" dirty="0">
                <a:latin typeface="DejaVu Sans"/>
                <a:cs typeface="DejaVu Sans"/>
              </a:rPr>
              <a:t>dalıdır.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DejaVu Sans"/>
              <a:cs typeface="DejaVu Sans"/>
            </a:endParaRPr>
          </a:p>
          <a:p>
            <a:pPr marL="12700" marR="1809750">
              <a:lnSpc>
                <a:spcPct val="97800"/>
              </a:lnSpc>
            </a:pP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“Estetik” </a:t>
            </a:r>
            <a:r>
              <a:rPr sz="1400" spc="-5" dirty="0">
                <a:latin typeface="DejaVu Sans"/>
                <a:cs typeface="DejaVu Sans"/>
              </a:rPr>
              <a:t>sözcüğü </a:t>
            </a:r>
            <a:r>
              <a:rPr sz="1400" spc="-10" dirty="0">
                <a:latin typeface="DejaVu Sans"/>
                <a:cs typeface="DejaVu Sans"/>
              </a:rPr>
              <a:t>Grekçe </a:t>
            </a:r>
            <a:r>
              <a:rPr sz="1400" spc="-5" dirty="0">
                <a:latin typeface="DejaVu Sans"/>
                <a:cs typeface="DejaVu Sans"/>
              </a:rPr>
              <a:t>“aısthesıs”  sözcüğünden </a:t>
            </a:r>
            <a:r>
              <a:rPr sz="1400" spc="-25" dirty="0">
                <a:latin typeface="DejaVu Sans"/>
                <a:cs typeface="DejaVu Sans"/>
              </a:rPr>
              <a:t>gelir. </a:t>
            </a:r>
            <a:r>
              <a:rPr sz="1400" spc="-20" dirty="0">
                <a:latin typeface="DejaVu Sans"/>
                <a:cs typeface="DejaVu Sans"/>
              </a:rPr>
              <a:t>“Aısthesıs” </a:t>
            </a:r>
            <a:r>
              <a:rPr sz="1400" spc="-5" dirty="0">
                <a:latin typeface="DejaVu Sans"/>
                <a:cs typeface="DejaVu Sans"/>
              </a:rPr>
              <a:t>sözcüğü duyum,  </a:t>
            </a:r>
            <a:r>
              <a:rPr sz="1400" dirty="0">
                <a:latin typeface="DejaVu Sans"/>
                <a:cs typeface="DejaVu Sans"/>
              </a:rPr>
              <a:t>duyulur algı anlamına, “aısthanesthaı” </a:t>
            </a:r>
            <a:r>
              <a:rPr sz="1400" spc="-5" dirty="0">
                <a:latin typeface="DejaVu Sans"/>
                <a:cs typeface="DejaVu Sans"/>
              </a:rPr>
              <a:t>ise  </a:t>
            </a:r>
            <a:r>
              <a:rPr sz="1400" dirty="0">
                <a:latin typeface="DejaVu Sans"/>
                <a:cs typeface="DejaVu Sans"/>
              </a:rPr>
              <a:t>duygularla algılamak anlamına </a:t>
            </a:r>
            <a:r>
              <a:rPr sz="1400" spc="-25" dirty="0">
                <a:latin typeface="DejaVu Sans"/>
                <a:cs typeface="DejaVu Sans"/>
              </a:rPr>
              <a:t>gelir.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1637030">
              <a:lnSpc>
                <a:spcPct val="97900"/>
              </a:lnSpc>
            </a:pPr>
            <a:r>
              <a:rPr sz="1400" spc="-5" dirty="0">
                <a:latin typeface="DejaVu Sans"/>
                <a:cs typeface="DejaVu Sans"/>
              </a:rPr>
              <a:t>Estetik </a:t>
            </a:r>
            <a:r>
              <a:rPr sz="1400" dirty="0">
                <a:latin typeface="DejaVu Sans"/>
                <a:cs typeface="DejaVu Sans"/>
              </a:rPr>
              <a:t>bu anlamda </a:t>
            </a:r>
            <a:r>
              <a:rPr sz="1400" spc="-5" dirty="0">
                <a:latin typeface="DejaVu Sans"/>
                <a:cs typeface="DejaVu Sans"/>
              </a:rPr>
              <a:t>duyulur, </a:t>
            </a:r>
            <a:r>
              <a:rPr sz="1400" dirty="0">
                <a:latin typeface="DejaVu Sans"/>
                <a:cs typeface="DejaVu Sans"/>
              </a:rPr>
              <a:t>algılanır ya </a:t>
            </a:r>
            <a:r>
              <a:rPr sz="1400" spc="-5" dirty="0">
                <a:latin typeface="DejaVu Sans"/>
                <a:cs typeface="DejaVu Sans"/>
              </a:rPr>
              <a:t>da  </a:t>
            </a:r>
            <a:r>
              <a:rPr sz="1400" dirty="0">
                <a:latin typeface="DejaVu Sans"/>
                <a:cs typeface="DejaVu Sans"/>
              </a:rPr>
              <a:t>duyusallığın sağladığı bilgiyle </a:t>
            </a:r>
            <a:r>
              <a:rPr sz="1400" spc="5" dirty="0">
                <a:latin typeface="DejaVu Sans"/>
                <a:cs typeface="DejaVu Sans"/>
              </a:rPr>
              <a:t>ilgili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5" dirty="0">
                <a:latin typeface="DejaVu Sans"/>
                <a:cs typeface="DejaVu Sans"/>
              </a:rPr>
              <a:t>felsefe </a:t>
            </a:r>
            <a:r>
              <a:rPr sz="1400" dirty="0">
                <a:latin typeface="DejaVu Sans"/>
                <a:cs typeface="DejaVu Sans"/>
              </a:rPr>
              <a:t>dalı  olarak </a:t>
            </a:r>
            <a:r>
              <a:rPr sz="1400" spc="-15" dirty="0">
                <a:latin typeface="DejaVu Sans"/>
                <a:cs typeface="DejaVu Sans"/>
              </a:rPr>
              <a:t>düşünülür.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Bu</a:t>
            </a:r>
            <a:endParaRPr sz="1400">
              <a:latin typeface="DejaVu Sans"/>
              <a:cs typeface="DejaVu Sans"/>
            </a:endParaRPr>
          </a:p>
          <a:p>
            <a:pPr marL="12700" marR="2403475">
              <a:lnSpc>
                <a:spcPts val="1650"/>
              </a:lnSpc>
              <a:spcBef>
                <a:spcPts val="40"/>
              </a:spcBef>
            </a:pPr>
            <a:r>
              <a:rPr sz="1400" dirty="0">
                <a:latin typeface="DejaVu Sans"/>
                <a:cs typeface="DejaVu Sans"/>
              </a:rPr>
              <a:t>alanı </a:t>
            </a:r>
            <a:r>
              <a:rPr sz="1400" spc="-10" dirty="0">
                <a:latin typeface="DejaVu Sans"/>
                <a:cs typeface="DejaVu Sans"/>
              </a:rPr>
              <a:t>kuran </a:t>
            </a:r>
            <a:r>
              <a:rPr sz="1400" dirty="0">
                <a:latin typeface="DejaVu Sans"/>
                <a:cs typeface="DejaVu Sans"/>
              </a:rPr>
              <a:t>ve ona </a:t>
            </a:r>
            <a:r>
              <a:rPr sz="1400" spc="-5" dirty="0">
                <a:latin typeface="DejaVu Sans"/>
                <a:cs typeface="DejaVu Sans"/>
              </a:rPr>
              <a:t>bu </a:t>
            </a:r>
            <a:r>
              <a:rPr sz="1400" dirty="0">
                <a:latin typeface="DejaVu Sans"/>
                <a:cs typeface="DejaVu Sans"/>
              </a:rPr>
              <a:t>adı </a:t>
            </a:r>
            <a:r>
              <a:rPr sz="1400" spc="-10" dirty="0">
                <a:latin typeface="DejaVu Sans"/>
                <a:cs typeface="DejaVu Sans"/>
              </a:rPr>
              <a:t>veren </a:t>
            </a:r>
            <a:r>
              <a:rPr sz="1400" dirty="0">
                <a:latin typeface="DejaVu Sans"/>
                <a:cs typeface="DejaVu Sans"/>
              </a:rPr>
              <a:t>kişi </a:t>
            </a:r>
            <a:r>
              <a:rPr sz="1400" spc="-10" dirty="0">
                <a:latin typeface="DejaVu Sans"/>
                <a:cs typeface="DejaVu Sans"/>
              </a:rPr>
              <a:t>A.G.  Baumgarten’dır.</a:t>
            </a:r>
            <a:endParaRPr sz="14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object 7"/>
            <p:cNvSpPr/>
            <p:nvPr/>
          </p:nvSpPr>
          <p:spPr>
            <a:xfrm>
              <a:off x="4572000" y="655319"/>
              <a:ext cx="4572000" cy="6202680"/>
            </a:xfrm>
            <a:custGeom>
              <a:avLst/>
              <a:gdLst/>
              <a:ahLst/>
              <a:cxnLst/>
              <a:rect l="l" t="t" r="r" b="b"/>
              <a:pathLst>
                <a:path w="4572000" h="6202680">
                  <a:moveTo>
                    <a:pt x="4572000" y="0"/>
                  </a:moveTo>
                  <a:lnTo>
                    <a:pt x="0" y="0"/>
                  </a:lnTo>
                  <a:lnTo>
                    <a:pt x="0" y="6202680"/>
                  </a:lnTo>
                  <a:lnTo>
                    <a:pt x="4572000" y="6202680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F9B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9138920" y="0"/>
                  </a:lnTo>
                  <a:lnTo>
                    <a:pt x="9138920" y="5080"/>
                  </a:lnTo>
                  <a:lnTo>
                    <a:pt x="9138920" y="638810"/>
                  </a:lnTo>
                  <a:lnTo>
                    <a:pt x="9138920" y="673100"/>
                  </a:lnTo>
                  <a:lnTo>
                    <a:pt x="9138920" y="6851650"/>
                  </a:lnTo>
                  <a:lnTo>
                    <a:pt x="4577080" y="6851650"/>
                  </a:lnTo>
                  <a:lnTo>
                    <a:pt x="4577080" y="673100"/>
                  </a:lnTo>
                  <a:lnTo>
                    <a:pt x="9138920" y="673100"/>
                  </a:lnTo>
                  <a:lnTo>
                    <a:pt x="9138920" y="638810"/>
                  </a:lnTo>
                  <a:lnTo>
                    <a:pt x="4574540" y="638810"/>
                  </a:lnTo>
                  <a:lnTo>
                    <a:pt x="4572000" y="638810"/>
                  </a:lnTo>
                  <a:lnTo>
                    <a:pt x="4572000" y="655320"/>
                  </a:lnTo>
                  <a:lnTo>
                    <a:pt x="4569460" y="664210"/>
                  </a:lnTo>
                  <a:lnTo>
                    <a:pt x="4569460" y="655320"/>
                  </a:lnTo>
                  <a:lnTo>
                    <a:pt x="4572000" y="655320"/>
                  </a:lnTo>
                  <a:lnTo>
                    <a:pt x="4572000" y="638810"/>
                  </a:lnTo>
                  <a:lnTo>
                    <a:pt x="4566920" y="638810"/>
                  </a:lnTo>
                  <a:lnTo>
                    <a:pt x="4566920" y="673100"/>
                  </a:lnTo>
                  <a:lnTo>
                    <a:pt x="4566920" y="6851650"/>
                  </a:lnTo>
                  <a:lnTo>
                    <a:pt x="5080" y="6851650"/>
                  </a:lnTo>
                  <a:lnTo>
                    <a:pt x="5080" y="673100"/>
                  </a:lnTo>
                  <a:lnTo>
                    <a:pt x="4566920" y="673100"/>
                  </a:lnTo>
                  <a:lnTo>
                    <a:pt x="4566920" y="638810"/>
                  </a:lnTo>
                  <a:lnTo>
                    <a:pt x="5080" y="638810"/>
                  </a:lnTo>
                  <a:lnTo>
                    <a:pt x="5080" y="5080"/>
                  </a:lnTo>
                  <a:lnTo>
                    <a:pt x="9138920" y="5080"/>
                  </a:lnTo>
                  <a:lnTo>
                    <a:pt x="9138920" y="0"/>
                  </a:lnTo>
                  <a:lnTo>
                    <a:pt x="0" y="0"/>
                  </a:lnTo>
                  <a:lnTo>
                    <a:pt x="0" y="655320"/>
                  </a:lnTo>
                  <a:lnTo>
                    <a:pt x="2540" y="647065"/>
                  </a:lnTo>
                  <a:lnTo>
                    <a:pt x="2540" y="655320"/>
                  </a:lnTo>
                  <a:lnTo>
                    <a:pt x="2527" y="664171"/>
                  </a:lnTo>
                  <a:lnTo>
                    <a:pt x="0" y="655320"/>
                  </a:lnTo>
                  <a:lnTo>
                    <a:pt x="0" y="6858000"/>
                  </a:lnTo>
                  <a:lnTo>
                    <a:pt x="4572000" y="6858000"/>
                  </a:lnTo>
                  <a:lnTo>
                    <a:pt x="4577080" y="6858000"/>
                  </a:lnTo>
                  <a:lnTo>
                    <a:pt x="9144000" y="6858000"/>
                  </a:lnTo>
                  <a:lnTo>
                    <a:pt x="9144000" y="65532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4420" y="1412239"/>
              <a:ext cx="4032250" cy="50406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81660"/>
          </a:xfrm>
          <a:custGeom>
            <a:avLst/>
            <a:gdLst/>
            <a:ahLst/>
            <a:cxnLst/>
            <a:rect l="l" t="t" r="r" b="b"/>
            <a:pathLst>
              <a:path w="9144000" h="581660">
                <a:moveTo>
                  <a:pt x="9144000" y="0"/>
                </a:moveTo>
                <a:lnTo>
                  <a:pt x="0" y="0"/>
                </a:lnTo>
                <a:lnTo>
                  <a:pt x="0" y="565150"/>
                </a:lnTo>
                <a:lnTo>
                  <a:pt x="0" y="581660"/>
                </a:lnTo>
                <a:lnTo>
                  <a:pt x="9144000" y="581660"/>
                </a:lnTo>
                <a:lnTo>
                  <a:pt x="9144000" y="56515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31770" y="229870"/>
            <a:ext cx="3677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Sanat </a:t>
            </a:r>
            <a:r>
              <a:rPr sz="1400" b="1" spc="-10" dirty="0">
                <a:latin typeface="DejaVu Sans"/>
                <a:cs typeface="DejaVu Sans"/>
              </a:rPr>
              <a:t>Felsefesinin </a:t>
            </a:r>
            <a:r>
              <a:rPr sz="1400" b="1" spc="-40" dirty="0">
                <a:latin typeface="DejaVu Sans"/>
                <a:cs typeface="DejaVu Sans"/>
              </a:rPr>
              <a:t>Temel</a:t>
            </a:r>
            <a:r>
              <a:rPr sz="1400" b="1" spc="-5" dirty="0">
                <a:latin typeface="DejaVu Sans"/>
                <a:cs typeface="DejaVu Sans"/>
              </a:rPr>
              <a:t> Kavramları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81659"/>
            <a:ext cx="4572000" cy="1148080"/>
          </a:xfrm>
          <a:custGeom>
            <a:avLst/>
            <a:gdLst/>
            <a:ahLst/>
            <a:cxnLst/>
            <a:rect l="l" t="t" r="r" b="b"/>
            <a:pathLst>
              <a:path w="4572000" h="1148080">
                <a:moveTo>
                  <a:pt x="4572000" y="0"/>
                </a:moveTo>
                <a:lnTo>
                  <a:pt x="0" y="0"/>
                </a:lnTo>
                <a:lnTo>
                  <a:pt x="0" y="1148079"/>
                </a:lnTo>
                <a:lnTo>
                  <a:pt x="4572000" y="1148079"/>
                </a:lnTo>
                <a:lnTo>
                  <a:pt x="457200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603250"/>
            <a:ext cx="4006850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b="1" spc="-5" dirty="0">
                <a:latin typeface="DejaVu Sans"/>
                <a:cs typeface="DejaVu Sans"/>
              </a:rPr>
              <a:t>Sanat: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5" dirty="0">
                <a:latin typeface="DejaVu Sans"/>
                <a:cs typeface="DejaVu Sans"/>
              </a:rPr>
              <a:t>duygunun </a:t>
            </a:r>
            <a:r>
              <a:rPr sz="1400" dirty="0">
                <a:latin typeface="DejaVu Sans"/>
                <a:cs typeface="DejaVu Sans"/>
              </a:rPr>
              <a:t>ya da güzelliğin  anlatımında </a:t>
            </a:r>
            <a:r>
              <a:rPr sz="1400" spc="-5" dirty="0">
                <a:latin typeface="DejaVu Sans"/>
                <a:cs typeface="DejaVu Sans"/>
              </a:rPr>
              <a:t>kullanılan yöntem </a:t>
            </a:r>
            <a:r>
              <a:rPr sz="1400" dirty="0">
                <a:latin typeface="DejaVu Sans"/>
                <a:cs typeface="DejaVu Sans"/>
              </a:rPr>
              <a:t>ve tekniklerin  </a:t>
            </a:r>
            <a:r>
              <a:rPr sz="1400" spc="-20" dirty="0">
                <a:latin typeface="DejaVu Sans"/>
                <a:cs typeface="DejaVu Sans"/>
              </a:rPr>
              <a:t>tümüdür.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0" y="599440"/>
            <a:ext cx="4572000" cy="1130300"/>
          </a:xfrm>
          <a:custGeom>
            <a:avLst/>
            <a:gdLst/>
            <a:ahLst/>
            <a:cxnLst/>
            <a:rect l="l" t="t" r="r" b="b"/>
            <a:pathLst>
              <a:path w="4572000" h="1130300">
                <a:moveTo>
                  <a:pt x="0" y="1130300"/>
                </a:moveTo>
                <a:lnTo>
                  <a:pt x="4572000" y="1130300"/>
                </a:lnTo>
                <a:lnTo>
                  <a:pt x="4572000" y="0"/>
                </a:lnTo>
                <a:lnTo>
                  <a:pt x="0" y="0"/>
                </a:lnTo>
                <a:lnTo>
                  <a:pt x="0" y="113030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0740" y="603250"/>
            <a:ext cx="3792854" cy="8648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800"/>
              </a:lnSpc>
              <a:spcBef>
                <a:spcPts val="135"/>
              </a:spcBef>
            </a:pPr>
            <a:r>
              <a:rPr sz="1400" b="1" dirty="0">
                <a:latin typeface="DejaVu Sans"/>
                <a:cs typeface="DejaVu Sans"/>
              </a:rPr>
              <a:t>Estetik </a:t>
            </a:r>
            <a:r>
              <a:rPr sz="1400" b="1" spc="-5" dirty="0">
                <a:latin typeface="DejaVu Sans"/>
                <a:cs typeface="DejaVu Sans"/>
              </a:rPr>
              <a:t>yargı: </a:t>
            </a:r>
            <a:r>
              <a:rPr sz="1400" dirty="0">
                <a:latin typeface="DejaVu Sans"/>
                <a:cs typeface="DejaVu Sans"/>
              </a:rPr>
              <a:t>Sujenin </a:t>
            </a:r>
            <a:r>
              <a:rPr sz="1400" spc="-5" dirty="0">
                <a:latin typeface="DejaVu Sans"/>
                <a:cs typeface="DejaVu Sans"/>
              </a:rPr>
              <a:t>(öznenin) güzel  değerlendirmesine </a:t>
            </a:r>
            <a:r>
              <a:rPr sz="1400" dirty="0">
                <a:latin typeface="DejaVu Sans"/>
                <a:cs typeface="DejaVu Sans"/>
              </a:rPr>
              <a:t>söz </a:t>
            </a:r>
            <a:r>
              <a:rPr sz="1400" spc="-10" dirty="0">
                <a:latin typeface="DejaVu Sans"/>
                <a:cs typeface="DejaVu Sans"/>
              </a:rPr>
              <a:t>konusu </a:t>
            </a:r>
            <a:r>
              <a:rPr sz="1400" dirty="0">
                <a:latin typeface="DejaVu Sans"/>
                <a:cs typeface="DejaVu Sans"/>
              </a:rPr>
              <a:t>olan </a:t>
            </a:r>
            <a:r>
              <a:rPr sz="1400" spc="-5" dirty="0">
                <a:latin typeface="DejaVu Sans"/>
                <a:cs typeface="DejaVu Sans"/>
              </a:rPr>
              <a:t>şey  </a:t>
            </a:r>
            <a:r>
              <a:rPr sz="1400" dirty="0">
                <a:latin typeface="DejaVu Sans"/>
                <a:cs typeface="DejaVu Sans"/>
              </a:rPr>
              <a:t>hakkında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ya da hoş olduğu</a:t>
            </a:r>
            <a:r>
              <a:rPr sz="1400" spc="-9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yönünde  </a:t>
            </a:r>
            <a:r>
              <a:rPr sz="1400" spc="-5" dirty="0">
                <a:latin typeface="DejaVu Sans"/>
                <a:cs typeface="DejaVu Sans"/>
              </a:rPr>
              <a:t>verdiği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hükümdür.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1729739"/>
            <a:ext cx="4572000" cy="814069"/>
          </a:xfrm>
          <a:custGeom>
            <a:avLst/>
            <a:gdLst/>
            <a:ahLst/>
            <a:cxnLst/>
            <a:rect l="l" t="t" r="r" b="b"/>
            <a:pathLst>
              <a:path w="4572000" h="814069">
                <a:moveTo>
                  <a:pt x="4572000" y="0"/>
                </a:moveTo>
                <a:lnTo>
                  <a:pt x="0" y="0"/>
                </a:lnTo>
                <a:lnTo>
                  <a:pt x="0" y="814070"/>
                </a:lnTo>
                <a:lnTo>
                  <a:pt x="4572000" y="81407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739" y="1751329"/>
            <a:ext cx="4151629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b="1" spc="-5" dirty="0">
                <a:latin typeface="DejaVu Sans"/>
                <a:cs typeface="DejaVu Sans"/>
              </a:rPr>
              <a:t>Zanaat: </a:t>
            </a:r>
            <a:r>
              <a:rPr sz="1400" dirty="0">
                <a:latin typeface="DejaVu Sans"/>
                <a:cs typeface="DejaVu Sans"/>
              </a:rPr>
              <a:t>İnsanların maddesel </a:t>
            </a:r>
            <a:r>
              <a:rPr sz="1400" spc="-5" dirty="0">
                <a:latin typeface="DejaVu Sans"/>
                <a:cs typeface="DejaVu Sans"/>
              </a:rPr>
              <a:t>gereksinimlerini  karşılamak </a:t>
            </a:r>
            <a:r>
              <a:rPr sz="1400" dirty="0">
                <a:latin typeface="DejaVu Sans"/>
                <a:cs typeface="DejaVu Sans"/>
              </a:rPr>
              <a:t>için yapılan eğitim ve ustalık  </a:t>
            </a:r>
            <a:r>
              <a:rPr sz="1400" spc="-10" dirty="0">
                <a:latin typeface="DejaVu Sans"/>
                <a:cs typeface="DejaVu Sans"/>
              </a:rPr>
              <a:t>gerektiren </a:t>
            </a:r>
            <a:r>
              <a:rPr sz="1400" spc="-5" dirty="0">
                <a:latin typeface="DejaVu Sans"/>
                <a:cs typeface="DejaVu Sans"/>
              </a:rPr>
              <a:t>işe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denir.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0" y="1729739"/>
            <a:ext cx="4572000" cy="814069"/>
          </a:xfrm>
          <a:custGeom>
            <a:avLst/>
            <a:gdLst/>
            <a:ahLst/>
            <a:cxnLst/>
            <a:rect l="l" t="t" r="r" b="b"/>
            <a:pathLst>
              <a:path w="4572000" h="814069">
                <a:moveTo>
                  <a:pt x="4572000" y="0"/>
                </a:moveTo>
                <a:lnTo>
                  <a:pt x="0" y="0"/>
                </a:lnTo>
                <a:lnTo>
                  <a:pt x="0" y="814070"/>
                </a:lnTo>
                <a:lnTo>
                  <a:pt x="4572000" y="81407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50740" y="1751329"/>
            <a:ext cx="3705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Sanatçı: </a:t>
            </a: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eserini ortaya </a:t>
            </a:r>
            <a:r>
              <a:rPr sz="1400" spc="-15" dirty="0">
                <a:latin typeface="DejaVu Sans"/>
                <a:cs typeface="DejaVu Sans"/>
              </a:rPr>
              <a:t>koyan</a:t>
            </a:r>
            <a:r>
              <a:rPr sz="1400" spc="2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kişi.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2543810"/>
            <a:ext cx="4572000" cy="1148080"/>
          </a:xfrm>
          <a:custGeom>
            <a:avLst/>
            <a:gdLst/>
            <a:ahLst/>
            <a:cxnLst/>
            <a:rect l="l" t="t" r="r" b="b"/>
            <a:pathLst>
              <a:path w="4572000" h="1148079">
                <a:moveTo>
                  <a:pt x="4572000" y="0"/>
                </a:moveTo>
                <a:lnTo>
                  <a:pt x="0" y="0"/>
                </a:lnTo>
                <a:lnTo>
                  <a:pt x="0" y="1148079"/>
                </a:lnTo>
                <a:lnTo>
                  <a:pt x="4572000" y="1148079"/>
                </a:lnTo>
                <a:lnTo>
                  <a:pt x="457200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2564129"/>
            <a:ext cx="390652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dirty="0">
                <a:latin typeface="DejaVu Sans"/>
                <a:cs typeface="DejaVu Sans"/>
              </a:rPr>
              <a:t>Estetik tavır: </a:t>
            </a:r>
            <a:r>
              <a:rPr sz="1400" spc="-5" dirty="0">
                <a:latin typeface="DejaVu Sans"/>
                <a:cs typeface="DejaVu Sans"/>
              </a:rPr>
              <a:t>Çıkar </a:t>
            </a:r>
            <a:r>
              <a:rPr sz="1400" dirty="0">
                <a:latin typeface="DejaVu Sans"/>
                <a:cs typeface="DejaVu Sans"/>
              </a:rPr>
              <a:t>amacı </a:t>
            </a:r>
            <a:r>
              <a:rPr sz="1400" spc="-5" dirty="0">
                <a:latin typeface="DejaVu Sans"/>
                <a:cs typeface="DejaVu Sans"/>
              </a:rPr>
              <a:t>gözetmeden </a:t>
            </a:r>
            <a:r>
              <a:rPr sz="1400" dirty="0">
                <a:latin typeface="DejaVu Sans"/>
                <a:cs typeface="DejaVu Sans"/>
              </a:rPr>
              <a:t>bir  </a:t>
            </a:r>
            <a:r>
              <a:rPr sz="1400" spc="-5" dirty="0">
                <a:latin typeface="DejaVu Sans"/>
                <a:cs typeface="DejaVu Sans"/>
              </a:rPr>
              <a:t>nesneye </a:t>
            </a:r>
            <a:r>
              <a:rPr sz="1400" spc="-10" dirty="0">
                <a:latin typeface="DejaVu Sans"/>
                <a:cs typeface="DejaVu Sans"/>
              </a:rPr>
              <a:t>yaklaşmadır.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72000" y="2543810"/>
            <a:ext cx="4572000" cy="1148080"/>
          </a:xfrm>
          <a:custGeom>
            <a:avLst/>
            <a:gdLst/>
            <a:ahLst/>
            <a:cxnLst/>
            <a:rect l="l" t="t" r="r" b="b"/>
            <a:pathLst>
              <a:path w="4572000" h="1148079">
                <a:moveTo>
                  <a:pt x="4572000" y="0"/>
                </a:moveTo>
                <a:lnTo>
                  <a:pt x="0" y="0"/>
                </a:lnTo>
                <a:lnTo>
                  <a:pt x="0" y="1148079"/>
                </a:lnTo>
                <a:lnTo>
                  <a:pt x="4572000" y="1148079"/>
                </a:lnTo>
                <a:lnTo>
                  <a:pt x="457200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50740" y="2564129"/>
            <a:ext cx="4359275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b="1" spc="-5" dirty="0">
                <a:latin typeface="DejaVu Sans"/>
                <a:cs typeface="DejaVu Sans"/>
              </a:rPr>
              <a:t>Sanat eseri: </a:t>
            </a:r>
            <a:r>
              <a:rPr sz="1400" dirty="0">
                <a:latin typeface="DejaVu Sans"/>
                <a:cs typeface="DejaVu Sans"/>
              </a:rPr>
              <a:t>Sanatçının </a:t>
            </a:r>
            <a:r>
              <a:rPr sz="1400" spc="-5" dirty="0">
                <a:latin typeface="DejaVu Sans"/>
                <a:cs typeface="DejaVu Sans"/>
              </a:rPr>
              <a:t>hiçbir </a:t>
            </a:r>
            <a:r>
              <a:rPr sz="1400" spc="-10" dirty="0">
                <a:latin typeface="DejaVu Sans"/>
                <a:cs typeface="DejaVu Sans"/>
              </a:rPr>
              <a:t>çıkar </a:t>
            </a:r>
            <a:r>
              <a:rPr sz="1400" spc="-5" dirty="0">
                <a:latin typeface="DejaVu Sans"/>
                <a:cs typeface="DejaVu Sans"/>
              </a:rPr>
              <a:t>veya  </a:t>
            </a:r>
            <a:r>
              <a:rPr sz="1400" dirty="0">
                <a:latin typeface="DejaVu Sans"/>
                <a:cs typeface="DejaVu Sans"/>
              </a:rPr>
              <a:t>beklenti </a:t>
            </a:r>
            <a:r>
              <a:rPr sz="1400" spc="-5" dirty="0">
                <a:latin typeface="DejaVu Sans"/>
                <a:cs typeface="DejaVu Sans"/>
              </a:rPr>
              <a:t>içine girmeden estetik yargıyla ortaya  </a:t>
            </a:r>
            <a:r>
              <a:rPr sz="1400" spc="-10" dirty="0">
                <a:latin typeface="DejaVu Sans"/>
                <a:cs typeface="DejaVu Sans"/>
              </a:rPr>
              <a:t>koyduğu </a:t>
            </a:r>
            <a:r>
              <a:rPr sz="1400" dirty="0">
                <a:latin typeface="DejaVu Sans"/>
                <a:cs typeface="DejaVu Sans"/>
              </a:rPr>
              <a:t>somut, </a:t>
            </a:r>
            <a:r>
              <a:rPr sz="1400" spc="-5" dirty="0">
                <a:latin typeface="DejaVu Sans"/>
                <a:cs typeface="DejaVu Sans"/>
              </a:rPr>
              <a:t>özgün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benzersiz ürüne</a:t>
            </a:r>
            <a:r>
              <a:rPr sz="1400" spc="-30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denir.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691890"/>
            <a:ext cx="4572000" cy="812800"/>
          </a:xfrm>
          <a:custGeom>
            <a:avLst/>
            <a:gdLst/>
            <a:ahLst/>
            <a:cxnLst/>
            <a:rect l="l" t="t" r="r" b="b"/>
            <a:pathLst>
              <a:path w="4572000" h="812800">
                <a:moveTo>
                  <a:pt x="4572000" y="0"/>
                </a:moveTo>
                <a:lnTo>
                  <a:pt x="0" y="0"/>
                </a:lnTo>
                <a:lnTo>
                  <a:pt x="0" y="812800"/>
                </a:lnTo>
                <a:lnTo>
                  <a:pt x="4572000" y="81280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739" y="3712209"/>
            <a:ext cx="4155440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b="1" dirty="0">
                <a:latin typeface="DejaVu Sans"/>
                <a:cs typeface="DejaVu Sans"/>
              </a:rPr>
              <a:t>Estetik </a:t>
            </a:r>
            <a:r>
              <a:rPr sz="1400" b="1" spc="-5" dirty="0">
                <a:latin typeface="DejaVu Sans"/>
                <a:cs typeface="DejaVu Sans"/>
              </a:rPr>
              <a:t>haz: </a:t>
            </a:r>
            <a:r>
              <a:rPr sz="1400" dirty="0">
                <a:latin typeface="DejaVu Sans"/>
                <a:cs typeface="DejaVu Sans"/>
              </a:rPr>
              <a:t>İnsanın </a:t>
            </a:r>
            <a:r>
              <a:rPr sz="1400" spc="-5" dirty="0">
                <a:latin typeface="DejaVu Sans"/>
                <a:cs typeface="DejaVu Sans"/>
              </a:rPr>
              <a:t>estetik </a:t>
            </a:r>
            <a:r>
              <a:rPr sz="1400" dirty="0">
                <a:latin typeface="DejaVu Sans"/>
                <a:cs typeface="DejaVu Sans"/>
              </a:rPr>
              <a:t>bir tavırla </a:t>
            </a:r>
            <a:r>
              <a:rPr sz="1400" spc="-5" dirty="0">
                <a:latin typeface="DejaVu Sans"/>
                <a:cs typeface="DejaVu Sans"/>
              </a:rPr>
              <a:t>estetik 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5" dirty="0">
                <a:latin typeface="DejaVu Sans"/>
                <a:cs typeface="DejaVu Sans"/>
              </a:rPr>
              <a:t>nesneye </a:t>
            </a:r>
            <a:r>
              <a:rPr sz="1400" dirty="0">
                <a:latin typeface="DejaVu Sans"/>
                <a:cs typeface="DejaVu Sans"/>
              </a:rPr>
              <a:t>yaklaşması </a:t>
            </a:r>
            <a:r>
              <a:rPr sz="1400" spc="-5" dirty="0">
                <a:latin typeface="DejaVu Sans"/>
                <a:cs typeface="DejaVu Sans"/>
              </a:rPr>
              <a:t>sonucu duyduğu  heyecan </a:t>
            </a:r>
            <a:r>
              <a:rPr sz="1400" dirty="0">
                <a:latin typeface="DejaVu Sans"/>
                <a:cs typeface="DejaVu Sans"/>
              </a:rPr>
              <a:t>ve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duygudur.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2000" y="3691890"/>
            <a:ext cx="4572000" cy="812800"/>
          </a:xfrm>
          <a:custGeom>
            <a:avLst/>
            <a:gdLst/>
            <a:ahLst/>
            <a:cxnLst/>
            <a:rect l="l" t="t" r="r" b="b"/>
            <a:pathLst>
              <a:path w="4572000" h="812800">
                <a:moveTo>
                  <a:pt x="4572000" y="0"/>
                </a:moveTo>
                <a:lnTo>
                  <a:pt x="0" y="0"/>
                </a:lnTo>
                <a:lnTo>
                  <a:pt x="0" y="812800"/>
                </a:lnTo>
                <a:lnTo>
                  <a:pt x="4572000" y="81280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50740" y="3712209"/>
            <a:ext cx="399224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30" dirty="0">
                <a:latin typeface="DejaVu Sans"/>
                <a:cs typeface="DejaVu Sans"/>
              </a:rPr>
              <a:t>Taklit: </a:t>
            </a:r>
            <a:r>
              <a:rPr sz="1400" dirty="0">
                <a:latin typeface="DejaVu Sans"/>
                <a:cs typeface="DejaVu Sans"/>
              </a:rPr>
              <a:t>Sanatçının bir </a:t>
            </a:r>
            <a:r>
              <a:rPr sz="1400" spc="-5" dirty="0">
                <a:latin typeface="DejaVu Sans"/>
                <a:cs typeface="DejaVu Sans"/>
              </a:rPr>
              <a:t>şeyi benzetme </a:t>
            </a:r>
            <a:r>
              <a:rPr sz="1400" dirty="0">
                <a:latin typeface="DejaVu Sans"/>
                <a:cs typeface="DejaVu Sans"/>
              </a:rPr>
              <a:t>yoluyla  </a:t>
            </a:r>
            <a:r>
              <a:rPr sz="1400" spc="-5" dirty="0">
                <a:latin typeface="DejaVu Sans"/>
                <a:cs typeface="DejaVu Sans"/>
              </a:rPr>
              <a:t>eserine </a:t>
            </a:r>
            <a:r>
              <a:rPr sz="1400" spc="-15" dirty="0">
                <a:latin typeface="DejaVu Sans"/>
                <a:cs typeface="DejaVu Sans"/>
              </a:rPr>
              <a:t>aktarmasıdır.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4504690"/>
            <a:ext cx="4572000" cy="812800"/>
          </a:xfrm>
          <a:custGeom>
            <a:avLst/>
            <a:gdLst/>
            <a:ahLst/>
            <a:cxnLst/>
            <a:rect l="l" t="t" r="r" b="b"/>
            <a:pathLst>
              <a:path w="4572000" h="812800">
                <a:moveTo>
                  <a:pt x="4572000" y="0"/>
                </a:moveTo>
                <a:lnTo>
                  <a:pt x="0" y="0"/>
                </a:lnTo>
                <a:lnTo>
                  <a:pt x="0" y="812800"/>
                </a:lnTo>
                <a:lnTo>
                  <a:pt x="4572000" y="812800"/>
                </a:lnTo>
                <a:lnTo>
                  <a:pt x="457200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8739" y="4526279"/>
            <a:ext cx="3815079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b="1" dirty="0">
                <a:latin typeface="DejaVu Sans"/>
                <a:cs typeface="DejaVu Sans"/>
              </a:rPr>
              <a:t>Estetik </a:t>
            </a:r>
            <a:r>
              <a:rPr sz="1400" b="1" spc="-5" dirty="0">
                <a:latin typeface="DejaVu Sans"/>
                <a:cs typeface="DejaVu Sans"/>
              </a:rPr>
              <a:t>suje: </a:t>
            </a:r>
            <a:r>
              <a:rPr sz="1400" dirty="0">
                <a:latin typeface="DejaVu Sans"/>
                <a:cs typeface="DejaVu Sans"/>
              </a:rPr>
              <a:t>Alımlayıcı, </a:t>
            </a:r>
            <a:r>
              <a:rPr sz="1400" spc="-5" dirty="0">
                <a:latin typeface="DejaVu Sans"/>
                <a:cs typeface="DejaVu Sans"/>
              </a:rPr>
              <a:t>güzelle </a:t>
            </a:r>
            <a:r>
              <a:rPr sz="1400" dirty="0">
                <a:latin typeface="DejaVu Sans"/>
                <a:cs typeface="DejaVu Sans"/>
              </a:rPr>
              <a:t>ilgilenen,  </a:t>
            </a:r>
            <a:r>
              <a:rPr sz="1400" spc="-5" dirty="0">
                <a:latin typeface="DejaVu Sans"/>
                <a:cs typeface="DejaVu Sans"/>
              </a:rPr>
              <a:t>güzelden </a:t>
            </a:r>
            <a:r>
              <a:rPr sz="1400" dirty="0">
                <a:latin typeface="DejaVu Sans"/>
                <a:cs typeface="DejaVu Sans"/>
              </a:rPr>
              <a:t>anlayan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kişi.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0" y="4504690"/>
            <a:ext cx="4572000" cy="812800"/>
          </a:xfrm>
          <a:custGeom>
            <a:avLst/>
            <a:gdLst/>
            <a:ahLst/>
            <a:cxnLst/>
            <a:rect l="l" t="t" r="r" b="b"/>
            <a:pathLst>
              <a:path w="4572000" h="812800">
                <a:moveTo>
                  <a:pt x="4572000" y="0"/>
                </a:moveTo>
                <a:lnTo>
                  <a:pt x="0" y="0"/>
                </a:lnTo>
                <a:lnTo>
                  <a:pt x="0" y="812800"/>
                </a:lnTo>
                <a:lnTo>
                  <a:pt x="4572000" y="812800"/>
                </a:lnTo>
                <a:lnTo>
                  <a:pt x="457200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650740" y="4526279"/>
            <a:ext cx="4218305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b="1" spc="-25" dirty="0">
                <a:latin typeface="DejaVu Sans"/>
                <a:cs typeface="DejaVu Sans"/>
              </a:rPr>
              <a:t>Yüce: </a:t>
            </a:r>
            <a:r>
              <a:rPr sz="1400" spc="-5" dirty="0">
                <a:latin typeface="DejaVu Sans"/>
                <a:cs typeface="DejaVu Sans"/>
              </a:rPr>
              <a:t>Büyük, </a:t>
            </a:r>
            <a:r>
              <a:rPr sz="1400" dirty="0">
                <a:latin typeface="DejaVu Sans"/>
                <a:cs typeface="DejaVu Sans"/>
              </a:rPr>
              <a:t>ulu, hayranlık uyandıran, insanın  sınırlarını</a:t>
            </a:r>
            <a:r>
              <a:rPr sz="1400" spc="-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aşan.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5317490"/>
            <a:ext cx="4572000" cy="1136650"/>
          </a:xfrm>
          <a:custGeom>
            <a:avLst/>
            <a:gdLst/>
            <a:ahLst/>
            <a:cxnLst/>
            <a:rect l="l" t="t" r="r" b="b"/>
            <a:pathLst>
              <a:path w="4572000" h="1136650">
                <a:moveTo>
                  <a:pt x="4572000" y="0"/>
                </a:moveTo>
                <a:lnTo>
                  <a:pt x="0" y="0"/>
                </a:lnTo>
                <a:lnTo>
                  <a:pt x="0" y="1136650"/>
                </a:lnTo>
                <a:lnTo>
                  <a:pt x="4572000" y="113665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8739" y="5339079"/>
            <a:ext cx="42595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DejaVu Sans"/>
                <a:cs typeface="DejaVu Sans"/>
              </a:rPr>
              <a:t>Estetik </a:t>
            </a:r>
            <a:r>
              <a:rPr sz="1400" b="1" spc="-5" dirty="0">
                <a:latin typeface="DejaVu Sans"/>
                <a:cs typeface="DejaVu Sans"/>
              </a:rPr>
              <a:t>obje: </a:t>
            </a:r>
            <a:r>
              <a:rPr sz="1400" spc="-5" dirty="0">
                <a:latin typeface="DejaVu Sans"/>
                <a:cs typeface="DejaVu Sans"/>
              </a:rPr>
              <a:t>Estetiğe </a:t>
            </a:r>
            <a:r>
              <a:rPr sz="1400" spc="-15" dirty="0">
                <a:latin typeface="DejaVu Sans"/>
                <a:cs typeface="DejaVu Sans"/>
              </a:rPr>
              <a:t>konu </a:t>
            </a:r>
            <a:r>
              <a:rPr sz="1400" dirty="0">
                <a:latin typeface="DejaVu Sans"/>
                <a:cs typeface="DejaVu Sans"/>
              </a:rPr>
              <a:t>olan </a:t>
            </a:r>
            <a:r>
              <a:rPr sz="1400" spc="-5" dirty="0">
                <a:latin typeface="DejaVu Sans"/>
                <a:cs typeface="DejaVu Sans"/>
              </a:rPr>
              <a:t>nesne,</a:t>
            </a:r>
            <a:r>
              <a:rPr sz="1400" spc="3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varlık.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72000" y="5317490"/>
            <a:ext cx="4572000" cy="1136650"/>
          </a:xfrm>
          <a:custGeom>
            <a:avLst/>
            <a:gdLst/>
            <a:ahLst/>
            <a:cxnLst/>
            <a:rect l="l" t="t" r="r" b="b"/>
            <a:pathLst>
              <a:path w="4572000" h="1136650">
                <a:moveTo>
                  <a:pt x="4572000" y="0"/>
                </a:moveTo>
                <a:lnTo>
                  <a:pt x="0" y="0"/>
                </a:lnTo>
                <a:lnTo>
                  <a:pt x="0" y="1136650"/>
                </a:lnTo>
                <a:lnTo>
                  <a:pt x="4572000" y="1136650"/>
                </a:lnTo>
                <a:lnTo>
                  <a:pt x="4572000" y="0"/>
                </a:lnTo>
                <a:close/>
              </a:path>
            </a:pathLst>
          </a:custGeom>
          <a:solidFill>
            <a:srgbClr val="E8EB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650740" y="5339079"/>
            <a:ext cx="4211320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b="1" spc="-5" dirty="0">
                <a:latin typeface="DejaVu Sans"/>
                <a:cs typeface="DejaVu Sans"/>
              </a:rPr>
              <a:t>Güzellik: </a:t>
            </a:r>
            <a:r>
              <a:rPr sz="1400" spc="-15" dirty="0">
                <a:latin typeface="DejaVu Sans"/>
                <a:cs typeface="DejaVu Sans"/>
              </a:rPr>
              <a:t>Varlığın </a:t>
            </a:r>
            <a:r>
              <a:rPr sz="1400" dirty="0">
                <a:latin typeface="DejaVu Sans"/>
                <a:cs typeface="DejaVu Sans"/>
              </a:rPr>
              <a:t>onu algılayan kişi tarafından  hoş olarak </a:t>
            </a:r>
            <a:r>
              <a:rPr sz="1400" spc="-10" dirty="0">
                <a:latin typeface="DejaVu Sans"/>
                <a:cs typeface="DejaVu Sans"/>
              </a:rPr>
              <a:t>değerlendirilmesidir.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9144000" cy="6459220"/>
          </a:xfrm>
          <a:custGeom>
            <a:avLst/>
            <a:gdLst/>
            <a:ahLst/>
            <a:cxnLst/>
            <a:rect l="l" t="t" r="r" b="b"/>
            <a:pathLst>
              <a:path w="9144000" h="6459220">
                <a:moveTo>
                  <a:pt x="9144000" y="0"/>
                </a:moveTo>
                <a:lnTo>
                  <a:pt x="9138920" y="0"/>
                </a:lnTo>
                <a:lnTo>
                  <a:pt x="9138920" y="5080"/>
                </a:lnTo>
                <a:lnTo>
                  <a:pt x="9138920" y="565150"/>
                </a:lnTo>
                <a:lnTo>
                  <a:pt x="9138920" y="6447803"/>
                </a:lnTo>
                <a:lnTo>
                  <a:pt x="4577080" y="6447803"/>
                </a:lnTo>
                <a:lnTo>
                  <a:pt x="4577080" y="5323840"/>
                </a:lnTo>
                <a:lnTo>
                  <a:pt x="9138920" y="5323840"/>
                </a:lnTo>
                <a:lnTo>
                  <a:pt x="9138920" y="5312410"/>
                </a:lnTo>
                <a:lnTo>
                  <a:pt x="4577080" y="5312410"/>
                </a:lnTo>
                <a:lnTo>
                  <a:pt x="4577080" y="4509770"/>
                </a:lnTo>
                <a:lnTo>
                  <a:pt x="9138920" y="4509770"/>
                </a:lnTo>
                <a:lnTo>
                  <a:pt x="9138920" y="4499610"/>
                </a:lnTo>
                <a:lnTo>
                  <a:pt x="4577080" y="4499610"/>
                </a:lnTo>
                <a:lnTo>
                  <a:pt x="4577080" y="3696970"/>
                </a:lnTo>
                <a:lnTo>
                  <a:pt x="9138920" y="3696970"/>
                </a:lnTo>
                <a:lnTo>
                  <a:pt x="9138920" y="3685540"/>
                </a:lnTo>
                <a:lnTo>
                  <a:pt x="4577080" y="3685540"/>
                </a:lnTo>
                <a:lnTo>
                  <a:pt x="4577080" y="2548890"/>
                </a:lnTo>
                <a:lnTo>
                  <a:pt x="9138920" y="2548890"/>
                </a:lnTo>
                <a:lnTo>
                  <a:pt x="9138920" y="2537460"/>
                </a:lnTo>
                <a:lnTo>
                  <a:pt x="4577080" y="2537460"/>
                </a:lnTo>
                <a:lnTo>
                  <a:pt x="4577080" y="1736090"/>
                </a:lnTo>
                <a:lnTo>
                  <a:pt x="9138920" y="1736090"/>
                </a:lnTo>
                <a:lnTo>
                  <a:pt x="9138920" y="1724660"/>
                </a:lnTo>
                <a:lnTo>
                  <a:pt x="4577080" y="1724660"/>
                </a:lnTo>
                <a:lnTo>
                  <a:pt x="4577080" y="599440"/>
                </a:lnTo>
                <a:lnTo>
                  <a:pt x="9138920" y="599440"/>
                </a:lnTo>
                <a:lnTo>
                  <a:pt x="9138920" y="565150"/>
                </a:lnTo>
                <a:lnTo>
                  <a:pt x="4574540" y="565150"/>
                </a:lnTo>
                <a:lnTo>
                  <a:pt x="4572000" y="565150"/>
                </a:lnTo>
                <a:lnTo>
                  <a:pt x="4572000" y="581660"/>
                </a:lnTo>
                <a:lnTo>
                  <a:pt x="4572000" y="1729740"/>
                </a:lnTo>
                <a:lnTo>
                  <a:pt x="4572000" y="2543810"/>
                </a:lnTo>
                <a:lnTo>
                  <a:pt x="4569460" y="2543810"/>
                </a:lnTo>
                <a:lnTo>
                  <a:pt x="4569447" y="2540622"/>
                </a:lnTo>
                <a:lnTo>
                  <a:pt x="4572000" y="2543810"/>
                </a:lnTo>
                <a:lnTo>
                  <a:pt x="4572000" y="1729740"/>
                </a:lnTo>
                <a:lnTo>
                  <a:pt x="4569460" y="1732915"/>
                </a:lnTo>
                <a:lnTo>
                  <a:pt x="4569460" y="1729740"/>
                </a:lnTo>
                <a:lnTo>
                  <a:pt x="4569460" y="1727200"/>
                </a:lnTo>
                <a:lnTo>
                  <a:pt x="4572000" y="1729740"/>
                </a:lnTo>
                <a:lnTo>
                  <a:pt x="4572000" y="581660"/>
                </a:lnTo>
                <a:lnTo>
                  <a:pt x="4569460" y="590550"/>
                </a:lnTo>
                <a:lnTo>
                  <a:pt x="4569460" y="581660"/>
                </a:lnTo>
                <a:lnTo>
                  <a:pt x="4572000" y="581660"/>
                </a:lnTo>
                <a:lnTo>
                  <a:pt x="4572000" y="565150"/>
                </a:lnTo>
                <a:lnTo>
                  <a:pt x="4566920" y="565150"/>
                </a:lnTo>
                <a:lnTo>
                  <a:pt x="4566920" y="599440"/>
                </a:lnTo>
                <a:lnTo>
                  <a:pt x="4566920" y="1724660"/>
                </a:lnTo>
                <a:lnTo>
                  <a:pt x="4566920" y="6447803"/>
                </a:lnTo>
                <a:lnTo>
                  <a:pt x="5080" y="6447803"/>
                </a:lnTo>
                <a:lnTo>
                  <a:pt x="5080" y="5323840"/>
                </a:lnTo>
                <a:lnTo>
                  <a:pt x="4566920" y="5323840"/>
                </a:lnTo>
                <a:lnTo>
                  <a:pt x="4566920" y="5312410"/>
                </a:lnTo>
                <a:lnTo>
                  <a:pt x="5080" y="5312410"/>
                </a:lnTo>
                <a:lnTo>
                  <a:pt x="5080" y="4509770"/>
                </a:lnTo>
                <a:lnTo>
                  <a:pt x="4566920" y="4509770"/>
                </a:lnTo>
                <a:lnTo>
                  <a:pt x="4566920" y="4499610"/>
                </a:lnTo>
                <a:lnTo>
                  <a:pt x="5080" y="4499610"/>
                </a:lnTo>
                <a:lnTo>
                  <a:pt x="5080" y="3696970"/>
                </a:lnTo>
                <a:lnTo>
                  <a:pt x="4566920" y="3696970"/>
                </a:lnTo>
                <a:lnTo>
                  <a:pt x="4566920" y="3685540"/>
                </a:lnTo>
                <a:lnTo>
                  <a:pt x="5080" y="3685540"/>
                </a:lnTo>
                <a:lnTo>
                  <a:pt x="5080" y="2548890"/>
                </a:lnTo>
                <a:lnTo>
                  <a:pt x="4566920" y="2548890"/>
                </a:lnTo>
                <a:lnTo>
                  <a:pt x="4566920" y="2537460"/>
                </a:lnTo>
                <a:lnTo>
                  <a:pt x="5080" y="2537460"/>
                </a:lnTo>
                <a:lnTo>
                  <a:pt x="5080" y="1736090"/>
                </a:lnTo>
                <a:lnTo>
                  <a:pt x="4566920" y="1736090"/>
                </a:lnTo>
                <a:lnTo>
                  <a:pt x="4566920" y="1724660"/>
                </a:lnTo>
                <a:lnTo>
                  <a:pt x="5080" y="1724660"/>
                </a:lnTo>
                <a:lnTo>
                  <a:pt x="5080" y="599440"/>
                </a:lnTo>
                <a:lnTo>
                  <a:pt x="4566920" y="599440"/>
                </a:lnTo>
                <a:lnTo>
                  <a:pt x="4566920" y="565150"/>
                </a:lnTo>
                <a:lnTo>
                  <a:pt x="5080" y="565150"/>
                </a:lnTo>
                <a:lnTo>
                  <a:pt x="5080" y="5080"/>
                </a:lnTo>
                <a:lnTo>
                  <a:pt x="9138920" y="5080"/>
                </a:lnTo>
                <a:lnTo>
                  <a:pt x="9138920" y="0"/>
                </a:lnTo>
                <a:lnTo>
                  <a:pt x="0" y="0"/>
                </a:lnTo>
                <a:lnTo>
                  <a:pt x="0" y="581660"/>
                </a:lnTo>
                <a:lnTo>
                  <a:pt x="2540" y="573405"/>
                </a:lnTo>
                <a:lnTo>
                  <a:pt x="2540" y="581660"/>
                </a:lnTo>
                <a:lnTo>
                  <a:pt x="2540" y="590550"/>
                </a:lnTo>
                <a:lnTo>
                  <a:pt x="0" y="581660"/>
                </a:lnTo>
                <a:lnTo>
                  <a:pt x="0" y="1729740"/>
                </a:lnTo>
                <a:lnTo>
                  <a:pt x="2527" y="1727212"/>
                </a:lnTo>
                <a:lnTo>
                  <a:pt x="2527" y="1729740"/>
                </a:lnTo>
                <a:lnTo>
                  <a:pt x="2540" y="1732915"/>
                </a:lnTo>
                <a:lnTo>
                  <a:pt x="0" y="1729740"/>
                </a:lnTo>
                <a:lnTo>
                  <a:pt x="0" y="2543810"/>
                </a:lnTo>
                <a:lnTo>
                  <a:pt x="2540" y="2540635"/>
                </a:lnTo>
                <a:lnTo>
                  <a:pt x="2540" y="2543810"/>
                </a:lnTo>
                <a:lnTo>
                  <a:pt x="2540" y="2546350"/>
                </a:lnTo>
                <a:lnTo>
                  <a:pt x="0" y="2543810"/>
                </a:lnTo>
                <a:lnTo>
                  <a:pt x="0" y="3691890"/>
                </a:lnTo>
                <a:lnTo>
                  <a:pt x="2540" y="3688715"/>
                </a:lnTo>
                <a:lnTo>
                  <a:pt x="2540" y="3691890"/>
                </a:lnTo>
                <a:lnTo>
                  <a:pt x="2527" y="3694417"/>
                </a:lnTo>
                <a:lnTo>
                  <a:pt x="0" y="3691890"/>
                </a:lnTo>
                <a:lnTo>
                  <a:pt x="0" y="4504690"/>
                </a:lnTo>
                <a:lnTo>
                  <a:pt x="2527" y="4502162"/>
                </a:lnTo>
                <a:lnTo>
                  <a:pt x="2527" y="4504690"/>
                </a:lnTo>
                <a:lnTo>
                  <a:pt x="2527" y="4507217"/>
                </a:lnTo>
                <a:lnTo>
                  <a:pt x="0" y="4504690"/>
                </a:lnTo>
                <a:lnTo>
                  <a:pt x="0" y="5317490"/>
                </a:lnTo>
                <a:lnTo>
                  <a:pt x="2540" y="5314950"/>
                </a:lnTo>
                <a:lnTo>
                  <a:pt x="2540" y="5317490"/>
                </a:lnTo>
                <a:lnTo>
                  <a:pt x="2527" y="5320652"/>
                </a:lnTo>
                <a:lnTo>
                  <a:pt x="0" y="5317490"/>
                </a:lnTo>
                <a:lnTo>
                  <a:pt x="0" y="6454140"/>
                </a:lnTo>
                <a:lnTo>
                  <a:pt x="0" y="6459220"/>
                </a:lnTo>
                <a:lnTo>
                  <a:pt x="4566920" y="6459220"/>
                </a:lnTo>
                <a:lnTo>
                  <a:pt x="4577080" y="6459220"/>
                </a:lnTo>
                <a:lnTo>
                  <a:pt x="9144000" y="6459220"/>
                </a:lnTo>
                <a:lnTo>
                  <a:pt x="9144000" y="6454140"/>
                </a:lnTo>
                <a:lnTo>
                  <a:pt x="9144000" y="5317490"/>
                </a:lnTo>
                <a:lnTo>
                  <a:pt x="9141460" y="5320665"/>
                </a:lnTo>
                <a:lnTo>
                  <a:pt x="9141460" y="5317490"/>
                </a:lnTo>
                <a:lnTo>
                  <a:pt x="9141460" y="5314950"/>
                </a:lnTo>
                <a:lnTo>
                  <a:pt x="9144000" y="5317490"/>
                </a:lnTo>
                <a:lnTo>
                  <a:pt x="9144000" y="4504690"/>
                </a:lnTo>
                <a:lnTo>
                  <a:pt x="9141460" y="4507230"/>
                </a:lnTo>
                <a:lnTo>
                  <a:pt x="9141460" y="4504690"/>
                </a:lnTo>
                <a:lnTo>
                  <a:pt x="9141460" y="4502150"/>
                </a:lnTo>
                <a:lnTo>
                  <a:pt x="9144000" y="4504690"/>
                </a:lnTo>
                <a:lnTo>
                  <a:pt x="9144000" y="3691890"/>
                </a:lnTo>
                <a:lnTo>
                  <a:pt x="9141460" y="3694430"/>
                </a:lnTo>
                <a:lnTo>
                  <a:pt x="9141460" y="3691890"/>
                </a:lnTo>
                <a:lnTo>
                  <a:pt x="9141460" y="3688715"/>
                </a:lnTo>
                <a:lnTo>
                  <a:pt x="9144000" y="3691890"/>
                </a:lnTo>
                <a:lnTo>
                  <a:pt x="9144000" y="2543810"/>
                </a:lnTo>
                <a:lnTo>
                  <a:pt x="9141460" y="2546350"/>
                </a:lnTo>
                <a:lnTo>
                  <a:pt x="9141460" y="2543810"/>
                </a:lnTo>
                <a:lnTo>
                  <a:pt x="9141460" y="2540635"/>
                </a:lnTo>
                <a:lnTo>
                  <a:pt x="9144000" y="2543810"/>
                </a:lnTo>
                <a:lnTo>
                  <a:pt x="9144000" y="1729740"/>
                </a:lnTo>
                <a:lnTo>
                  <a:pt x="9141460" y="1732915"/>
                </a:lnTo>
                <a:lnTo>
                  <a:pt x="9141460" y="1729740"/>
                </a:lnTo>
                <a:lnTo>
                  <a:pt x="9141460" y="1727200"/>
                </a:lnTo>
                <a:lnTo>
                  <a:pt x="9144000" y="1729740"/>
                </a:lnTo>
                <a:lnTo>
                  <a:pt x="9144000" y="58166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2288" y="702252"/>
            <a:ext cx="8459403" cy="5526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13520" cy="655320"/>
          </a:xfrm>
          <a:custGeom>
            <a:avLst/>
            <a:gdLst/>
            <a:ahLst/>
            <a:cxnLst/>
            <a:rect l="l" t="t" r="r" b="b"/>
            <a:pathLst>
              <a:path w="9113520" h="655320">
                <a:moveTo>
                  <a:pt x="9113520" y="0"/>
                </a:moveTo>
                <a:lnTo>
                  <a:pt x="0" y="0"/>
                </a:lnTo>
                <a:lnTo>
                  <a:pt x="0" y="638810"/>
                </a:lnTo>
                <a:lnTo>
                  <a:pt x="0" y="655320"/>
                </a:lnTo>
                <a:lnTo>
                  <a:pt x="6070600" y="655320"/>
                </a:lnTo>
                <a:lnTo>
                  <a:pt x="6070600" y="638810"/>
                </a:lnTo>
                <a:lnTo>
                  <a:pt x="9113520" y="638810"/>
                </a:lnTo>
                <a:lnTo>
                  <a:pt x="911352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02279" y="229870"/>
            <a:ext cx="31076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latin typeface="DejaVu Sans"/>
                <a:cs typeface="DejaVu Sans"/>
              </a:rPr>
              <a:t>SANATI </a:t>
            </a:r>
            <a:r>
              <a:rPr sz="1400" b="1" spc="-30" dirty="0">
                <a:latin typeface="DejaVu Sans"/>
                <a:cs typeface="DejaVu Sans"/>
              </a:rPr>
              <a:t>AÇIKLAYAN</a:t>
            </a:r>
            <a:r>
              <a:rPr sz="1400" b="1" spc="-10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KURAMLAR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5319"/>
            <a:ext cx="3037840" cy="6202680"/>
          </a:xfrm>
          <a:custGeom>
            <a:avLst/>
            <a:gdLst/>
            <a:ahLst/>
            <a:cxnLst/>
            <a:rect l="l" t="t" r="r" b="b"/>
            <a:pathLst>
              <a:path w="3037840" h="6202680">
                <a:moveTo>
                  <a:pt x="3037840" y="0"/>
                </a:moveTo>
                <a:lnTo>
                  <a:pt x="0" y="0"/>
                </a:lnTo>
                <a:lnTo>
                  <a:pt x="0" y="6202680"/>
                </a:lnTo>
                <a:lnTo>
                  <a:pt x="3037840" y="6202680"/>
                </a:lnTo>
                <a:lnTo>
                  <a:pt x="3037840" y="0"/>
                </a:lnTo>
                <a:close/>
              </a:path>
            </a:pathLst>
          </a:custGeom>
          <a:solidFill>
            <a:srgbClr val="CFD7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678179"/>
            <a:ext cx="1974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001F5F"/>
                </a:solidFill>
                <a:latin typeface="DejaVu Sans"/>
                <a:cs typeface="DejaVu Sans"/>
              </a:rPr>
              <a:t>TAKLİT </a:t>
            </a:r>
            <a:r>
              <a:rPr sz="1200" b="1" spc="-5" dirty="0">
                <a:solidFill>
                  <a:srgbClr val="001F5F"/>
                </a:solidFill>
                <a:latin typeface="DejaVu Sans"/>
                <a:cs typeface="DejaVu Sans"/>
              </a:rPr>
              <a:t>OLARAK</a:t>
            </a:r>
            <a:r>
              <a:rPr sz="1200" b="1" spc="-30" dirty="0">
                <a:solidFill>
                  <a:srgbClr val="001F5F"/>
                </a:solidFill>
                <a:latin typeface="DejaVu Sans"/>
                <a:cs typeface="DejaVu Sans"/>
              </a:rPr>
              <a:t> </a:t>
            </a:r>
            <a:r>
              <a:rPr sz="1200" b="1" spc="-25" dirty="0">
                <a:solidFill>
                  <a:srgbClr val="001F5F"/>
                </a:solidFill>
                <a:latin typeface="DejaVu Sans"/>
                <a:cs typeface="DejaVu Sans"/>
              </a:rPr>
              <a:t>SANAT</a:t>
            </a:r>
            <a:endParaRPr sz="12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1064259"/>
            <a:ext cx="2564130" cy="8648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800"/>
              </a:lnSpc>
              <a:spcBef>
                <a:spcPts val="135"/>
              </a:spcBef>
            </a:pPr>
            <a:r>
              <a:rPr sz="1400" dirty="0">
                <a:latin typeface="DejaVu Sans"/>
                <a:cs typeface="DejaVu Sans"/>
              </a:rPr>
              <a:t>Platon’a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içinde  yaşadığımız </a:t>
            </a:r>
            <a:r>
              <a:rPr sz="1400" spc="-5" dirty="0">
                <a:latin typeface="DejaVu Sans"/>
                <a:cs typeface="DejaVu Sans"/>
              </a:rPr>
              <a:t>duyulur </a:t>
            </a:r>
            <a:r>
              <a:rPr sz="1400" dirty="0">
                <a:latin typeface="DejaVu Sans"/>
                <a:cs typeface="DejaVu Sans"/>
              </a:rPr>
              <a:t>dünya  </a:t>
            </a:r>
            <a:r>
              <a:rPr sz="1400" spc="-10" dirty="0">
                <a:latin typeface="DejaVu Sans"/>
                <a:cs typeface="DejaVu Sans"/>
              </a:rPr>
              <a:t>gerçek </a:t>
            </a:r>
            <a:r>
              <a:rPr sz="1400" dirty="0">
                <a:latin typeface="DejaVu Sans"/>
                <a:cs typeface="DejaVu Sans"/>
              </a:rPr>
              <a:t>dünya, olan</a:t>
            </a:r>
            <a:r>
              <a:rPr sz="1400" spc="-6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ideaların  </a:t>
            </a:r>
            <a:r>
              <a:rPr sz="1400" spc="-20" dirty="0">
                <a:latin typeface="DejaVu Sans"/>
                <a:cs typeface="DejaVu Sans"/>
              </a:rPr>
              <a:t>kopyasıdır.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2108200"/>
            <a:ext cx="28422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‘’Sanat, taklidin</a:t>
            </a:r>
            <a:r>
              <a:rPr sz="1400" b="1" spc="465" dirty="0">
                <a:solidFill>
                  <a:srgbClr val="BF0000"/>
                </a:solidFill>
                <a:latin typeface="DejaVu Sans"/>
                <a:cs typeface="DejaVu Sans"/>
              </a:rPr>
              <a:t> </a:t>
            </a:r>
            <a:r>
              <a:rPr sz="1400" b="1" spc="-20" dirty="0">
                <a:solidFill>
                  <a:srgbClr val="BF0000"/>
                </a:solidFill>
                <a:latin typeface="DejaVu Sans"/>
                <a:cs typeface="DejaVu Sans"/>
              </a:rPr>
              <a:t>taklididir.’’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2526029"/>
            <a:ext cx="2261870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dirty="0">
                <a:latin typeface="DejaVu Sans"/>
                <a:cs typeface="DejaVu Sans"/>
              </a:rPr>
              <a:t>En iyi </a:t>
            </a: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en iyi taklit  </a:t>
            </a:r>
            <a:r>
              <a:rPr sz="1400" spc="-5" dirty="0">
                <a:latin typeface="DejaVu Sans"/>
                <a:cs typeface="DejaVu Sans"/>
              </a:rPr>
              <a:t>yeteneği </a:t>
            </a:r>
            <a:r>
              <a:rPr sz="1400" dirty="0">
                <a:latin typeface="DejaVu Sans"/>
                <a:cs typeface="DejaVu Sans"/>
              </a:rPr>
              <a:t>olan</a:t>
            </a:r>
            <a:r>
              <a:rPr sz="1400" spc="-2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sanatçıdır.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3152140"/>
            <a:ext cx="2753360" cy="1074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nesneler</a:t>
            </a:r>
            <a:r>
              <a:rPr sz="1400" spc="-7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dünyasındaki  varlıkları </a:t>
            </a:r>
            <a:r>
              <a:rPr sz="1400" spc="-20" dirty="0">
                <a:latin typeface="DejaVu Sans"/>
                <a:cs typeface="DejaVu Sans"/>
              </a:rPr>
              <a:t>kopyalar. </a:t>
            </a:r>
            <a:r>
              <a:rPr sz="1400" spc="-55" dirty="0">
                <a:latin typeface="DejaVu Sans"/>
                <a:cs typeface="DejaVu Sans"/>
              </a:rPr>
              <a:t>Yani  </a:t>
            </a:r>
            <a:r>
              <a:rPr sz="1400" spc="-10" dirty="0">
                <a:latin typeface="DejaVu Sans"/>
                <a:cs typeface="DejaVu Sans"/>
              </a:rPr>
              <a:t>kopyanın kopyasını </a:t>
            </a:r>
            <a:r>
              <a:rPr sz="1400" spc="-25" dirty="0">
                <a:latin typeface="DejaVu Sans"/>
                <a:cs typeface="DejaVu Sans"/>
              </a:rPr>
              <a:t>yapar. </a:t>
            </a:r>
            <a:r>
              <a:rPr sz="1400" dirty="0">
                <a:latin typeface="DejaVu Sans"/>
                <a:cs typeface="DejaVu Sans"/>
              </a:rPr>
              <a:t>Bu  nedenle sanat ile zanaat  arasında bir </a:t>
            </a:r>
            <a:r>
              <a:rPr sz="1400" spc="-5" dirty="0">
                <a:latin typeface="DejaVu Sans"/>
                <a:cs typeface="DejaVu Sans"/>
              </a:rPr>
              <a:t>fark</a:t>
            </a:r>
            <a:r>
              <a:rPr sz="1400" spc="-25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yoktur.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7839" y="655319"/>
            <a:ext cx="3037840" cy="6202680"/>
          </a:xfrm>
          <a:custGeom>
            <a:avLst/>
            <a:gdLst/>
            <a:ahLst/>
            <a:cxnLst/>
            <a:rect l="l" t="t" r="r" b="b"/>
            <a:pathLst>
              <a:path w="3037840" h="6202680">
                <a:moveTo>
                  <a:pt x="3037840" y="0"/>
                </a:moveTo>
                <a:lnTo>
                  <a:pt x="0" y="0"/>
                </a:lnTo>
                <a:lnTo>
                  <a:pt x="0" y="6202680"/>
                </a:lnTo>
                <a:lnTo>
                  <a:pt x="3037840" y="6202680"/>
                </a:lnTo>
                <a:lnTo>
                  <a:pt x="3037840" y="0"/>
                </a:lnTo>
                <a:close/>
              </a:path>
            </a:pathLst>
          </a:custGeom>
          <a:solidFill>
            <a:srgbClr val="F9B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16579" y="678179"/>
            <a:ext cx="2200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5" dirty="0">
                <a:solidFill>
                  <a:srgbClr val="FF0000"/>
                </a:solidFill>
                <a:latin typeface="DejaVu Sans"/>
                <a:cs typeface="DejaVu Sans"/>
              </a:rPr>
              <a:t>YARATMA </a:t>
            </a:r>
            <a:r>
              <a:rPr sz="1200" b="1" spc="-5" dirty="0">
                <a:solidFill>
                  <a:srgbClr val="FF0000"/>
                </a:solidFill>
                <a:latin typeface="DejaVu Sans"/>
                <a:cs typeface="DejaVu Sans"/>
              </a:rPr>
              <a:t>OLARAK</a:t>
            </a:r>
            <a:r>
              <a:rPr sz="1200" b="1" spc="-45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1200" b="1" spc="-25" dirty="0">
                <a:solidFill>
                  <a:srgbClr val="FF0000"/>
                </a:solidFill>
                <a:latin typeface="DejaVu Sans"/>
                <a:cs typeface="DejaVu Sans"/>
              </a:rPr>
              <a:t>SANAT</a:t>
            </a:r>
            <a:endParaRPr sz="1200">
              <a:latin typeface="DejaVu Sans"/>
              <a:cs typeface="DejaVu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16579" y="1064259"/>
            <a:ext cx="2851785" cy="8648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spc="-5" dirty="0">
                <a:latin typeface="DejaVu Sans"/>
                <a:cs typeface="DejaVu Sans"/>
              </a:rPr>
              <a:t>Benedetto </a:t>
            </a:r>
            <a:r>
              <a:rPr sz="1400" spc="-10" dirty="0">
                <a:latin typeface="DejaVu Sans"/>
                <a:cs typeface="DejaVu Sans"/>
              </a:rPr>
              <a:t>Croce’ye göre </a:t>
            </a:r>
            <a:r>
              <a:rPr sz="1400" spc="-5" dirty="0">
                <a:latin typeface="DejaVu Sans"/>
                <a:cs typeface="DejaVu Sans"/>
              </a:rPr>
              <a:t>sanat,  </a:t>
            </a:r>
            <a:r>
              <a:rPr sz="1400" dirty="0">
                <a:latin typeface="DejaVu Sans"/>
                <a:cs typeface="DejaVu Sans"/>
              </a:rPr>
              <a:t>insanın </a:t>
            </a:r>
            <a:r>
              <a:rPr sz="1400" spc="-5" dirty="0">
                <a:latin typeface="DejaVu Sans"/>
                <a:cs typeface="DejaVu Sans"/>
              </a:rPr>
              <a:t>diğer </a:t>
            </a:r>
            <a:r>
              <a:rPr sz="1400" dirty="0">
                <a:latin typeface="DejaVu Sans"/>
                <a:cs typeface="DejaVu Sans"/>
              </a:rPr>
              <a:t>etkinliklerine  </a:t>
            </a:r>
            <a:r>
              <a:rPr sz="1400" spc="-5" dirty="0">
                <a:latin typeface="DejaVu Sans"/>
                <a:cs typeface="DejaVu Sans"/>
              </a:rPr>
              <a:t>benzemeyen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39"/>
              </a:lnSpc>
            </a:pPr>
            <a:r>
              <a:rPr sz="1400" spc="-5" dirty="0">
                <a:latin typeface="DejaVu Sans"/>
                <a:cs typeface="DejaVu Sans"/>
              </a:rPr>
              <a:t>çok özel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15" dirty="0">
                <a:latin typeface="DejaVu Sans"/>
                <a:cs typeface="DejaVu Sans"/>
              </a:rPr>
              <a:t>etkinliktir.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16579" y="2108200"/>
            <a:ext cx="180340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Sanat, manevi bir  </a:t>
            </a:r>
            <a:r>
              <a:rPr sz="1400" b="1" spc="-20" dirty="0">
                <a:solidFill>
                  <a:srgbClr val="BF0000"/>
                </a:solidFill>
                <a:latin typeface="DejaVu Sans"/>
                <a:cs typeface="DejaVu Sans"/>
              </a:rPr>
              <a:t>yaratmadır.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16579" y="2734309"/>
            <a:ext cx="2873375" cy="1074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spc="-5" dirty="0">
                <a:latin typeface="DejaVu Sans"/>
                <a:cs typeface="DejaVu Sans"/>
              </a:rPr>
              <a:t>Aristoteles’e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spc="-5" dirty="0">
                <a:latin typeface="DejaVu Sans"/>
                <a:cs typeface="DejaVu Sans"/>
              </a:rPr>
              <a:t>sanatçı  </a:t>
            </a:r>
            <a:r>
              <a:rPr sz="1400" dirty="0">
                <a:latin typeface="DejaVu Sans"/>
                <a:cs typeface="DejaVu Sans"/>
              </a:rPr>
              <a:t>doğayı taklit </a:t>
            </a:r>
            <a:r>
              <a:rPr sz="1400" spc="-30" dirty="0">
                <a:latin typeface="DejaVu Sans"/>
                <a:cs typeface="DejaVu Sans"/>
              </a:rPr>
              <a:t>eder. </a:t>
            </a:r>
            <a:r>
              <a:rPr sz="1400" spc="-5" dirty="0">
                <a:latin typeface="DejaVu Sans"/>
                <a:cs typeface="DejaVu Sans"/>
              </a:rPr>
              <a:t>Ama </a:t>
            </a:r>
            <a:r>
              <a:rPr sz="1400" dirty="0">
                <a:latin typeface="DejaVu Sans"/>
                <a:cs typeface="DejaVu Sans"/>
              </a:rPr>
              <a:t>olanları  </a:t>
            </a:r>
            <a:r>
              <a:rPr sz="1400" spc="-5" dirty="0">
                <a:latin typeface="DejaVu Sans"/>
                <a:cs typeface="DejaVu Sans"/>
              </a:rPr>
              <a:t>sadece </a:t>
            </a:r>
            <a:r>
              <a:rPr sz="1400" dirty="0">
                <a:latin typeface="DejaVu Sans"/>
                <a:cs typeface="DejaVu Sans"/>
              </a:rPr>
              <a:t>oldukları gibi değil,  olmaları </a:t>
            </a:r>
            <a:r>
              <a:rPr sz="1400" spc="-5" dirty="0">
                <a:latin typeface="DejaVu Sans"/>
                <a:cs typeface="DejaVu Sans"/>
              </a:rPr>
              <a:t>gerektiği </a:t>
            </a:r>
            <a:r>
              <a:rPr sz="1400" dirty="0">
                <a:latin typeface="DejaVu Sans"/>
                <a:cs typeface="DejaVu Sans"/>
              </a:rPr>
              <a:t>gibi  </a:t>
            </a:r>
            <a:r>
              <a:rPr sz="1400" spc="-10" dirty="0">
                <a:latin typeface="DejaVu Sans"/>
                <a:cs typeface="DejaVu Sans"/>
              </a:rPr>
              <a:t>yansıtabilmelidir.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16579" y="3987800"/>
            <a:ext cx="2839085" cy="1074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dirty="0">
                <a:latin typeface="DejaVu Sans"/>
                <a:cs typeface="DejaVu Sans"/>
              </a:rPr>
              <a:t>Bu bakımdan sanat ahlaksal</a:t>
            </a:r>
            <a:r>
              <a:rPr sz="1400" spc="-8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bir  yön </a:t>
            </a:r>
            <a:r>
              <a:rPr sz="1400" spc="-5" dirty="0">
                <a:latin typeface="DejaVu Sans"/>
                <a:cs typeface="DejaVu Sans"/>
              </a:rPr>
              <a:t>taşır, </a:t>
            </a:r>
            <a:r>
              <a:rPr sz="1400" dirty="0">
                <a:latin typeface="DejaVu Sans"/>
                <a:cs typeface="DejaVu Sans"/>
              </a:rPr>
              <a:t>insanlar, </a:t>
            </a:r>
            <a:r>
              <a:rPr sz="1400" spc="-5" dirty="0">
                <a:latin typeface="DejaVu Sans"/>
                <a:cs typeface="DejaVu Sans"/>
              </a:rPr>
              <a:t>sanat  </a:t>
            </a:r>
            <a:r>
              <a:rPr sz="1400" dirty="0">
                <a:latin typeface="DejaVu Sans"/>
                <a:cs typeface="DejaVu Sans"/>
              </a:rPr>
              <a:t>yapıtları </a:t>
            </a:r>
            <a:r>
              <a:rPr sz="1400" spc="-5" dirty="0">
                <a:latin typeface="DejaVu Sans"/>
                <a:cs typeface="DejaVu Sans"/>
              </a:rPr>
              <a:t>karşısında yoğun  </a:t>
            </a:r>
            <a:r>
              <a:rPr sz="1400" dirty="0">
                <a:latin typeface="DejaVu Sans"/>
                <a:cs typeface="DejaVu Sans"/>
              </a:rPr>
              <a:t>duygular yaşayarak ruhlarını  arandırırlar</a:t>
            </a:r>
            <a:r>
              <a:rPr sz="1400" spc="-20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(katharsis).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75679" y="655319"/>
            <a:ext cx="3037840" cy="6202680"/>
          </a:xfrm>
          <a:custGeom>
            <a:avLst/>
            <a:gdLst/>
            <a:ahLst/>
            <a:cxnLst/>
            <a:rect l="l" t="t" r="r" b="b"/>
            <a:pathLst>
              <a:path w="3037840" h="6202680">
                <a:moveTo>
                  <a:pt x="3037840" y="0"/>
                </a:moveTo>
                <a:lnTo>
                  <a:pt x="0" y="0"/>
                </a:lnTo>
                <a:lnTo>
                  <a:pt x="0" y="6202680"/>
                </a:lnTo>
                <a:lnTo>
                  <a:pt x="3037840" y="6202680"/>
                </a:lnTo>
                <a:lnTo>
                  <a:pt x="3037840" y="0"/>
                </a:lnTo>
                <a:close/>
              </a:path>
            </a:pathLst>
          </a:custGeom>
          <a:solidFill>
            <a:srgbClr val="FCE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54420" y="678179"/>
            <a:ext cx="1877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974706"/>
                </a:solidFill>
                <a:latin typeface="DejaVu Sans"/>
                <a:cs typeface="DejaVu Sans"/>
              </a:rPr>
              <a:t>OYUN </a:t>
            </a:r>
            <a:r>
              <a:rPr sz="1200" b="1" spc="-5" dirty="0">
                <a:solidFill>
                  <a:srgbClr val="974706"/>
                </a:solidFill>
                <a:latin typeface="DejaVu Sans"/>
                <a:cs typeface="DejaVu Sans"/>
              </a:rPr>
              <a:t>OLARAK</a:t>
            </a:r>
            <a:r>
              <a:rPr sz="1200" b="1" spc="-55" dirty="0">
                <a:solidFill>
                  <a:srgbClr val="974706"/>
                </a:solidFill>
                <a:latin typeface="DejaVu Sans"/>
                <a:cs typeface="DejaVu Sans"/>
              </a:rPr>
              <a:t> </a:t>
            </a:r>
            <a:r>
              <a:rPr sz="1200" b="1" spc="-25" dirty="0">
                <a:solidFill>
                  <a:srgbClr val="974706"/>
                </a:solidFill>
                <a:latin typeface="DejaVu Sans"/>
                <a:cs typeface="DejaVu Sans"/>
              </a:rPr>
              <a:t>SANAT</a:t>
            </a:r>
            <a:endParaRPr sz="1200">
              <a:latin typeface="DejaVu Sans"/>
              <a:cs typeface="DejaVu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54420" y="1064259"/>
            <a:ext cx="2683510" cy="8648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5"/>
              </a:spcBef>
            </a:pPr>
            <a:r>
              <a:rPr sz="1400" spc="-114" dirty="0">
                <a:latin typeface="DejaVu Sans"/>
                <a:cs typeface="DejaVu Sans"/>
              </a:rPr>
              <a:t>F. </a:t>
            </a:r>
            <a:r>
              <a:rPr sz="1400" spc="-5" dirty="0">
                <a:latin typeface="DejaVu Sans"/>
                <a:cs typeface="DejaVu Sans"/>
              </a:rPr>
              <a:t>Schiller’e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sanat bir  </a:t>
            </a:r>
            <a:r>
              <a:rPr sz="1400" spc="-20" dirty="0">
                <a:latin typeface="DejaVu Sans"/>
                <a:cs typeface="DejaVu Sans"/>
              </a:rPr>
              <a:t>oyundur. </a:t>
            </a:r>
            <a:r>
              <a:rPr sz="1400" dirty="0">
                <a:latin typeface="DejaVu Sans"/>
                <a:cs typeface="DejaVu Sans"/>
              </a:rPr>
              <a:t>Sanat ve </a:t>
            </a:r>
            <a:r>
              <a:rPr sz="1400" spc="-5" dirty="0">
                <a:latin typeface="DejaVu Sans"/>
                <a:cs typeface="DejaVu Sans"/>
              </a:rPr>
              <a:t>oyun</a:t>
            </a:r>
            <a:r>
              <a:rPr sz="1400" spc="-5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hayal  </a:t>
            </a:r>
            <a:r>
              <a:rPr sz="1400" spc="-5" dirty="0">
                <a:latin typeface="DejaVu Sans"/>
                <a:cs typeface="DejaVu Sans"/>
              </a:rPr>
              <a:t>gücüne </a:t>
            </a:r>
            <a:r>
              <a:rPr sz="1400" dirty="0">
                <a:latin typeface="DejaVu Sans"/>
                <a:cs typeface="DejaVu Sans"/>
              </a:rPr>
              <a:t>dayanır,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639"/>
              </a:lnSpc>
            </a:pPr>
            <a:r>
              <a:rPr sz="1400" dirty="0">
                <a:latin typeface="DejaVu Sans"/>
                <a:cs typeface="DejaVu Sans"/>
              </a:rPr>
              <a:t>yarar amacı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gütmez.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54420" y="2108200"/>
            <a:ext cx="2416810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DejaVu Sans"/>
                <a:cs typeface="DejaVu Sans"/>
              </a:rPr>
              <a:t>‘</a:t>
            </a:r>
            <a:r>
              <a:rPr sz="1400" b="1" spc="-5" dirty="0">
                <a:solidFill>
                  <a:srgbClr val="BF0000"/>
                </a:solidFill>
                <a:latin typeface="DejaVu Sans"/>
                <a:cs typeface="DejaVu Sans"/>
              </a:rPr>
              <a:t>’İnsan, oynadığı sürece  </a:t>
            </a:r>
            <a:r>
              <a:rPr sz="1400" b="1" spc="-25" dirty="0">
                <a:solidFill>
                  <a:srgbClr val="BF0000"/>
                </a:solidFill>
                <a:latin typeface="DejaVu Sans"/>
                <a:cs typeface="DejaVu Sans"/>
              </a:rPr>
              <a:t>insandır.’’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54420" y="2734309"/>
            <a:ext cx="2834005" cy="866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8000"/>
              </a:lnSpc>
              <a:spcBef>
                <a:spcPts val="130"/>
              </a:spcBef>
            </a:pPr>
            <a:r>
              <a:rPr sz="1400" dirty="0">
                <a:latin typeface="DejaVu Sans"/>
                <a:cs typeface="DejaVu Sans"/>
              </a:rPr>
              <a:t>Sanat da tıpkı oyun gibi </a:t>
            </a:r>
            <a:r>
              <a:rPr sz="1400" spc="-5" dirty="0">
                <a:latin typeface="DejaVu Sans"/>
                <a:cs typeface="DejaVu Sans"/>
              </a:rPr>
              <a:t>insanı  </a:t>
            </a:r>
            <a:r>
              <a:rPr sz="1400" dirty="0">
                <a:latin typeface="DejaVu Sans"/>
                <a:cs typeface="DejaVu Sans"/>
              </a:rPr>
              <a:t>günlük yaşamıın</a:t>
            </a:r>
            <a:r>
              <a:rPr sz="1400" spc="-85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sorunlarından,  sıkıntılı </a:t>
            </a:r>
            <a:r>
              <a:rPr sz="1400" spc="-5" dirty="0">
                <a:latin typeface="DejaVu Sans"/>
                <a:cs typeface="DejaVu Sans"/>
              </a:rPr>
              <a:t>düşüncelerinden  </a:t>
            </a:r>
            <a:r>
              <a:rPr sz="1400" spc="-10" dirty="0">
                <a:latin typeface="DejaVu Sans"/>
                <a:cs typeface="DejaVu Sans"/>
              </a:rPr>
              <a:t>uzaklaştırır.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9119870" cy="6858000"/>
          </a:xfrm>
          <a:custGeom>
            <a:avLst/>
            <a:gdLst/>
            <a:ahLst/>
            <a:cxnLst/>
            <a:rect l="l" t="t" r="r" b="b"/>
            <a:pathLst>
              <a:path w="9119870" h="6858000">
                <a:moveTo>
                  <a:pt x="9119870" y="0"/>
                </a:moveTo>
                <a:lnTo>
                  <a:pt x="9113520" y="0"/>
                </a:lnTo>
                <a:lnTo>
                  <a:pt x="9108440" y="0"/>
                </a:lnTo>
                <a:lnTo>
                  <a:pt x="9108440" y="5080"/>
                </a:lnTo>
                <a:lnTo>
                  <a:pt x="9108440" y="638810"/>
                </a:lnTo>
                <a:lnTo>
                  <a:pt x="9108440" y="673100"/>
                </a:lnTo>
                <a:lnTo>
                  <a:pt x="9108440" y="6851650"/>
                </a:lnTo>
                <a:lnTo>
                  <a:pt x="6082030" y="6851650"/>
                </a:lnTo>
                <a:lnTo>
                  <a:pt x="6082030" y="673100"/>
                </a:lnTo>
                <a:lnTo>
                  <a:pt x="9108440" y="673100"/>
                </a:lnTo>
                <a:lnTo>
                  <a:pt x="9108440" y="638810"/>
                </a:lnTo>
                <a:lnTo>
                  <a:pt x="6082030" y="638810"/>
                </a:lnTo>
                <a:lnTo>
                  <a:pt x="6070600" y="638810"/>
                </a:lnTo>
                <a:lnTo>
                  <a:pt x="6070600" y="673100"/>
                </a:lnTo>
                <a:lnTo>
                  <a:pt x="6070600" y="6851650"/>
                </a:lnTo>
                <a:lnTo>
                  <a:pt x="3042920" y="6851650"/>
                </a:lnTo>
                <a:lnTo>
                  <a:pt x="3042920" y="673100"/>
                </a:lnTo>
                <a:lnTo>
                  <a:pt x="6070600" y="673100"/>
                </a:lnTo>
                <a:lnTo>
                  <a:pt x="6070600" y="638810"/>
                </a:lnTo>
                <a:lnTo>
                  <a:pt x="3040380" y="638810"/>
                </a:lnTo>
                <a:lnTo>
                  <a:pt x="3037840" y="638810"/>
                </a:lnTo>
                <a:lnTo>
                  <a:pt x="3037840" y="655320"/>
                </a:lnTo>
                <a:lnTo>
                  <a:pt x="3035300" y="664210"/>
                </a:lnTo>
                <a:lnTo>
                  <a:pt x="3035300" y="655320"/>
                </a:lnTo>
                <a:lnTo>
                  <a:pt x="3037840" y="655320"/>
                </a:lnTo>
                <a:lnTo>
                  <a:pt x="3037840" y="638810"/>
                </a:lnTo>
                <a:lnTo>
                  <a:pt x="3032760" y="638810"/>
                </a:lnTo>
                <a:lnTo>
                  <a:pt x="3032760" y="673100"/>
                </a:lnTo>
                <a:lnTo>
                  <a:pt x="3032760" y="6851650"/>
                </a:lnTo>
                <a:lnTo>
                  <a:pt x="5080" y="6851650"/>
                </a:lnTo>
                <a:lnTo>
                  <a:pt x="5080" y="673100"/>
                </a:lnTo>
                <a:lnTo>
                  <a:pt x="3032760" y="673100"/>
                </a:lnTo>
                <a:lnTo>
                  <a:pt x="3032760" y="638810"/>
                </a:lnTo>
                <a:lnTo>
                  <a:pt x="5080" y="638810"/>
                </a:lnTo>
                <a:lnTo>
                  <a:pt x="5080" y="5080"/>
                </a:lnTo>
                <a:lnTo>
                  <a:pt x="9108440" y="5080"/>
                </a:lnTo>
                <a:lnTo>
                  <a:pt x="9108440" y="0"/>
                </a:lnTo>
                <a:lnTo>
                  <a:pt x="0" y="0"/>
                </a:lnTo>
                <a:lnTo>
                  <a:pt x="0" y="655320"/>
                </a:lnTo>
                <a:lnTo>
                  <a:pt x="2540" y="647065"/>
                </a:lnTo>
                <a:lnTo>
                  <a:pt x="2540" y="655320"/>
                </a:lnTo>
                <a:lnTo>
                  <a:pt x="2527" y="664171"/>
                </a:lnTo>
                <a:lnTo>
                  <a:pt x="0" y="655320"/>
                </a:lnTo>
                <a:lnTo>
                  <a:pt x="0" y="6858000"/>
                </a:lnTo>
                <a:lnTo>
                  <a:pt x="3037840" y="6858000"/>
                </a:lnTo>
                <a:lnTo>
                  <a:pt x="6075680" y="6858000"/>
                </a:lnTo>
                <a:lnTo>
                  <a:pt x="6082030" y="6858000"/>
                </a:lnTo>
                <a:lnTo>
                  <a:pt x="9113520" y="6858000"/>
                </a:lnTo>
                <a:lnTo>
                  <a:pt x="9119870" y="6858000"/>
                </a:lnTo>
                <a:lnTo>
                  <a:pt x="9119870" y="666750"/>
                </a:lnTo>
                <a:lnTo>
                  <a:pt x="9119870" y="645160"/>
                </a:lnTo>
                <a:lnTo>
                  <a:pt x="91198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70" y="0"/>
            <a:ext cx="9130030" cy="6858000"/>
            <a:chOff x="13970" y="0"/>
            <a:chExt cx="9130030" cy="6858000"/>
          </a:xfrm>
        </p:grpSpPr>
        <p:sp>
          <p:nvSpPr>
            <p:cNvPr id="3" name="object 3"/>
            <p:cNvSpPr/>
            <p:nvPr/>
          </p:nvSpPr>
          <p:spPr>
            <a:xfrm>
              <a:off x="13970" y="0"/>
              <a:ext cx="9130030" cy="741680"/>
            </a:xfrm>
            <a:custGeom>
              <a:avLst/>
              <a:gdLst/>
              <a:ahLst/>
              <a:cxnLst/>
              <a:rect l="l" t="t" r="r" b="b"/>
              <a:pathLst>
                <a:path w="9130030" h="741680">
                  <a:moveTo>
                    <a:pt x="0" y="0"/>
                  </a:moveTo>
                  <a:lnTo>
                    <a:pt x="9130030" y="0"/>
                  </a:lnTo>
                  <a:lnTo>
                    <a:pt x="9130030" y="741679"/>
                  </a:lnTo>
                  <a:lnTo>
                    <a:pt x="0" y="7416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970" y="741680"/>
              <a:ext cx="9130030" cy="741680"/>
            </a:xfrm>
            <a:custGeom>
              <a:avLst/>
              <a:gdLst/>
              <a:ahLst/>
              <a:cxnLst/>
              <a:rect l="l" t="t" r="r" b="b"/>
              <a:pathLst>
                <a:path w="9130030" h="741680">
                  <a:moveTo>
                    <a:pt x="0" y="0"/>
                  </a:moveTo>
                  <a:lnTo>
                    <a:pt x="9130030" y="0"/>
                  </a:lnTo>
                  <a:lnTo>
                    <a:pt x="9130030" y="741680"/>
                  </a:lnTo>
                  <a:lnTo>
                    <a:pt x="0" y="7416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0" y="1483360"/>
              <a:ext cx="9130030" cy="742950"/>
            </a:xfrm>
            <a:custGeom>
              <a:avLst/>
              <a:gdLst/>
              <a:ahLst/>
              <a:cxnLst/>
              <a:rect l="l" t="t" r="r" b="b"/>
              <a:pathLst>
                <a:path w="9130030" h="742950">
                  <a:moveTo>
                    <a:pt x="0" y="0"/>
                  </a:moveTo>
                  <a:lnTo>
                    <a:pt x="9130030" y="0"/>
                  </a:lnTo>
                  <a:lnTo>
                    <a:pt x="9130030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70" y="2226310"/>
              <a:ext cx="9130030" cy="994410"/>
            </a:xfrm>
            <a:custGeom>
              <a:avLst/>
              <a:gdLst/>
              <a:ahLst/>
              <a:cxnLst/>
              <a:rect l="l" t="t" r="r" b="b"/>
              <a:pathLst>
                <a:path w="9130030" h="994410">
                  <a:moveTo>
                    <a:pt x="0" y="0"/>
                  </a:moveTo>
                  <a:lnTo>
                    <a:pt x="9130030" y="0"/>
                  </a:lnTo>
                  <a:lnTo>
                    <a:pt x="9130030" y="994410"/>
                  </a:lnTo>
                  <a:lnTo>
                    <a:pt x="0" y="994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70" y="3220720"/>
              <a:ext cx="9130030" cy="741680"/>
            </a:xfrm>
            <a:custGeom>
              <a:avLst/>
              <a:gdLst/>
              <a:ahLst/>
              <a:cxnLst/>
              <a:rect l="l" t="t" r="r" b="b"/>
              <a:pathLst>
                <a:path w="9130030" h="741679">
                  <a:moveTo>
                    <a:pt x="0" y="0"/>
                  </a:moveTo>
                  <a:lnTo>
                    <a:pt x="9130030" y="0"/>
                  </a:lnTo>
                  <a:lnTo>
                    <a:pt x="9130030" y="741679"/>
                  </a:lnTo>
                  <a:lnTo>
                    <a:pt x="0" y="7416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70" y="3962400"/>
              <a:ext cx="9130030" cy="742950"/>
            </a:xfrm>
            <a:custGeom>
              <a:avLst/>
              <a:gdLst/>
              <a:ahLst/>
              <a:cxnLst/>
              <a:rect l="l" t="t" r="r" b="b"/>
              <a:pathLst>
                <a:path w="9130030" h="742950">
                  <a:moveTo>
                    <a:pt x="0" y="0"/>
                  </a:moveTo>
                  <a:lnTo>
                    <a:pt x="9130030" y="0"/>
                  </a:lnTo>
                  <a:lnTo>
                    <a:pt x="9130030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970" y="4705350"/>
              <a:ext cx="9130030" cy="741680"/>
            </a:xfrm>
            <a:custGeom>
              <a:avLst/>
              <a:gdLst/>
              <a:ahLst/>
              <a:cxnLst/>
              <a:rect l="l" t="t" r="r" b="b"/>
              <a:pathLst>
                <a:path w="9130030" h="741679">
                  <a:moveTo>
                    <a:pt x="0" y="0"/>
                  </a:moveTo>
                  <a:lnTo>
                    <a:pt x="9130030" y="0"/>
                  </a:lnTo>
                  <a:lnTo>
                    <a:pt x="9130030" y="741680"/>
                  </a:lnTo>
                  <a:lnTo>
                    <a:pt x="0" y="7416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970" y="5447029"/>
              <a:ext cx="9130030" cy="704850"/>
            </a:xfrm>
            <a:custGeom>
              <a:avLst/>
              <a:gdLst/>
              <a:ahLst/>
              <a:cxnLst/>
              <a:rect l="l" t="t" r="r" b="b"/>
              <a:pathLst>
                <a:path w="9130030" h="704850">
                  <a:moveTo>
                    <a:pt x="0" y="0"/>
                  </a:moveTo>
                  <a:lnTo>
                    <a:pt x="9130030" y="0"/>
                  </a:lnTo>
                  <a:lnTo>
                    <a:pt x="9130030" y="704850"/>
                  </a:lnTo>
                  <a:lnTo>
                    <a:pt x="0" y="704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970" y="6151879"/>
              <a:ext cx="9130030" cy="706120"/>
            </a:xfrm>
            <a:custGeom>
              <a:avLst/>
              <a:gdLst/>
              <a:ahLst/>
              <a:cxnLst/>
              <a:rect l="l" t="t" r="r" b="b"/>
              <a:pathLst>
                <a:path w="9130030" h="706120">
                  <a:moveTo>
                    <a:pt x="0" y="0"/>
                  </a:moveTo>
                  <a:lnTo>
                    <a:pt x="9130030" y="0"/>
                  </a:lnTo>
                  <a:lnTo>
                    <a:pt x="9130030" y="706120"/>
                  </a:lnTo>
                  <a:lnTo>
                    <a:pt x="0" y="706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2710" y="229870"/>
            <a:ext cx="8876030" cy="618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Güzel Nedir?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DejaVu Sans"/>
              <a:cs typeface="DejaVu Sans"/>
            </a:endParaRPr>
          </a:p>
          <a:p>
            <a:pPr marL="12700" marR="21590">
              <a:lnSpc>
                <a:spcPct val="97900"/>
              </a:lnSpc>
            </a:pP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felsefesi ve estetiğin ortak </a:t>
            </a:r>
            <a:r>
              <a:rPr sz="1400" spc="-10" dirty="0">
                <a:latin typeface="DejaVu Sans"/>
                <a:cs typeface="DejaVu Sans"/>
              </a:rPr>
              <a:t>konusu </a:t>
            </a:r>
            <a:r>
              <a:rPr sz="1400" spc="-15" dirty="0">
                <a:latin typeface="DejaVu Sans"/>
                <a:cs typeface="DejaVu Sans"/>
              </a:rPr>
              <a:t>güzelliktir. </a:t>
            </a:r>
            <a:r>
              <a:rPr sz="1400" b="1" dirty="0">
                <a:latin typeface="DejaVu Sans"/>
                <a:cs typeface="DejaVu Sans"/>
              </a:rPr>
              <a:t>O </a:t>
            </a:r>
            <a:r>
              <a:rPr sz="1400" b="1" spc="-5" dirty="0">
                <a:latin typeface="DejaVu Sans"/>
                <a:cs typeface="DejaVu Sans"/>
              </a:rPr>
              <a:t>hâlde güzellik nedir? Güzelin nesnel,  akla uygun </a:t>
            </a:r>
            <a:r>
              <a:rPr sz="1400" b="1" dirty="0">
                <a:latin typeface="DejaVu Sans"/>
                <a:cs typeface="DejaVu Sans"/>
              </a:rPr>
              <a:t>bir </a:t>
            </a:r>
            <a:r>
              <a:rPr sz="1400" b="1" spc="-5" dirty="0">
                <a:latin typeface="DejaVu Sans"/>
                <a:cs typeface="DejaVu Sans"/>
              </a:rPr>
              <a:t>yönü var </a:t>
            </a:r>
            <a:r>
              <a:rPr sz="1400" b="1" spc="-40" dirty="0">
                <a:latin typeface="DejaVu Sans"/>
                <a:cs typeface="DejaVu Sans"/>
              </a:rPr>
              <a:t>mıdır, </a:t>
            </a:r>
            <a:r>
              <a:rPr sz="1400" b="1" dirty="0">
                <a:latin typeface="DejaVu Sans"/>
                <a:cs typeface="DejaVu Sans"/>
              </a:rPr>
              <a:t>yoksa </a:t>
            </a:r>
            <a:r>
              <a:rPr sz="1400" b="1" spc="-5" dirty="0">
                <a:latin typeface="DejaVu Sans"/>
                <a:cs typeface="DejaVu Sans"/>
              </a:rPr>
              <a:t>güzellik </a:t>
            </a:r>
            <a:r>
              <a:rPr sz="1400" b="1" dirty="0">
                <a:latin typeface="DejaVu Sans"/>
                <a:cs typeface="DejaVu Sans"/>
              </a:rPr>
              <a:t>şahsi </a:t>
            </a:r>
            <a:r>
              <a:rPr sz="1400" b="1" spc="-5" dirty="0">
                <a:latin typeface="DejaVu Sans"/>
                <a:cs typeface="DejaVu Sans"/>
              </a:rPr>
              <a:t>midir? </a:t>
            </a:r>
            <a:r>
              <a:rPr sz="1400" b="1" spc="-35" dirty="0">
                <a:latin typeface="DejaVu Sans"/>
                <a:cs typeface="DejaVu Sans"/>
              </a:rPr>
              <a:t>Yani </a:t>
            </a:r>
            <a:r>
              <a:rPr sz="1400" b="1" spc="-5" dirty="0">
                <a:latin typeface="DejaVu Sans"/>
                <a:cs typeface="DejaVu Sans"/>
              </a:rPr>
              <a:t>güzellik </a:t>
            </a:r>
            <a:r>
              <a:rPr sz="1400" b="1" spc="-10" dirty="0">
                <a:latin typeface="DejaVu Sans"/>
                <a:cs typeface="DejaVu Sans"/>
              </a:rPr>
              <a:t>herkes </a:t>
            </a:r>
            <a:r>
              <a:rPr sz="1400" b="1" spc="-5" dirty="0">
                <a:latin typeface="DejaVu Sans"/>
                <a:cs typeface="DejaVu Sans"/>
              </a:rPr>
              <a:t>için farklı  mıdır?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ts val="1650"/>
              </a:lnSpc>
              <a:spcBef>
                <a:spcPts val="950"/>
              </a:spcBef>
            </a:pPr>
            <a:r>
              <a:rPr sz="1400" spc="-10" dirty="0">
                <a:latin typeface="DejaVu Sans"/>
                <a:cs typeface="DejaVu Sans"/>
              </a:rPr>
              <a:t>Filozoflar </a:t>
            </a:r>
            <a:r>
              <a:rPr sz="1400" dirty="0">
                <a:latin typeface="DejaVu Sans"/>
                <a:cs typeface="DejaVu Sans"/>
              </a:rPr>
              <a:t>güzelliğin ortak bir biçim ve </a:t>
            </a:r>
            <a:r>
              <a:rPr sz="1400" spc="-5" dirty="0">
                <a:latin typeface="DejaVu Sans"/>
                <a:cs typeface="DejaVu Sans"/>
              </a:rPr>
              <a:t>öze </a:t>
            </a:r>
            <a:r>
              <a:rPr sz="1400" dirty="0">
                <a:latin typeface="DejaVu Sans"/>
                <a:cs typeface="DejaVu Sans"/>
              </a:rPr>
              <a:t>sahip olduğunu </a:t>
            </a:r>
            <a:r>
              <a:rPr sz="1400" spc="-15" dirty="0">
                <a:latin typeface="DejaVu Sans"/>
                <a:cs typeface="DejaVu Sans"/>
              </a:rPr>
              <a:t>düşünmüşlerdir. </a:t>
            </a:r>
            <a:r>
              <a:rPr sz="1400" spc="-5" dirty="0">
                <a:latin typeface="DejaVu Sans"/>
                <a:cs typeface="DejaVu Sans"/>
              </a:rPr>
              <a:t>Bu </a:t>
            </a:r>
            <a:r>
              <a:rPr sz="1400" dirty="0">
                <a:latin typeface="DejaVu Sans"/>
                <a:cs typeface="DejaVu Sans"/>
              </a:rPr>
              <a:t>güzelliğin akla </a:t>
            </a:r>
            <a:r>
              <a:rPr sz="1400" spc="-5" dirty="0">
                <a:latin typeface="DejaVu Sans"/>
                <a:cs typeface="DejaVu Sans"/>
              </a:rPr>
              <a:t>uygun  </a:t>
            </a:r>
            <a:r>
              <a:rPr sz="1400" dirty="0">
                <a:latin typeface="DejaVu Sans"/>
                <a:cs typeface="DejaVu Sans"/>
              </a:rPr>
              <a:t>tasarımını yapmaya</a:t>
            </a:r>
            <a:r>
              <a:rPr sz="1400" spc="-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çalışmışlardır.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DejaVu Sans"/>
              <a:cs typeface="DejaVu Sans"/>
            </a:endParaRPr>
          </a:p>
          <a:p>
            <a:pPr marL="12700" marR="86360">
              <a:lnSpc>
                <a:spcPct val="97900"/>
              </a:lnSpc>
            </a:pPr>
            <a:r>
              <a:rPr sz="1400" b="1" dirty="0">
                <a:solidFill>
                  <a:srgbClr val="BF0000"/>
                </a:solidFill>
                <a:latin typeface="DejaVu Sans"/>
                <a:cs typeface="DejaVu Sans"/>
              </a:rPr>
              <a:t>Pythogoras </a:t>
            </a:r>
            <a:r>
              <a:rPr sz="1400" spc="-10" dirty="0">
                <a:latin typeface="DejaVu Sans"/>
                <a:cs typeface="DejaVu Sans"/>
              </a:rPr>
              <a:t>evrenin </a:t>
            </a:r>
            <a:r>
              <a:rPr sz="1400" spc="-5" dirty="0">
                <a:latin typeface="DejaVu Sans"/>
                <a:cs typeface="DejaVu Sans"/>
              </a:rPr>
              <a:t>özünün </a:t>
            </a:r>
            <a:r>
              <a:rPr sz="1400" dirty="0">
                <a:latin typeface="DejaVu Sans"/>
                <a:cs typeface="DejaVu Sans"/>
              </a:rPr>
              <a:t>matematik olduğunu </a:t>
            </a:r>
            <a:r>
              <a:rPr sz="1400" spc="-15" dirty="0">
                <a:latin typeface="DejaVu Sans"/>
                <a:cs typeface="DejaVu Sans"/>
              </a:rPr>
              <a:t>savunmuştur. </a:t>
            </a:r>
            <a:r>
              <a:rPr sz="1400" dirty="0">
                <a:latin typeface="DejaVu Sans"/>
                <a:cs typeface="DejaVu Sans"/>
              </a:rPr>
              <a:t>Ona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b="1" dirty="0">
                <a:latin typeface="DejaVu Sans"/>
                <a:cs typeface="DejaVu Sans"/>
              </a:rPr>
              <a:t>matematik </a:t>
            </a:r>
            <a:r>
              <a:rPr sz="1400" b="1" spc="-5" dirty="0">
                <a:latin typeface="DejaVu Sans"/>
                <a:cs typeface="DejaVu Sans"/>
              </a:rPr>
              <a:t>denge ve  </a:t>
            </a:r>
            <a:r>
              <a:rPr sz="1400" b="1" spc="-25" dirty="0">
                <a:latin typeface="DejaVu Sans"/>
                <a:cs typeface="DejaVu Sans"/>
              </a:rPr>
              <a:t>ahenktir. </a:t>
            </a:r>
            <a:r>
              <a:rPr sz="1400" dirty="0">
                <a:latin typeface="DejaVu Sans"/>
                <a:cs typeface="DejaVu Sans"/>
              </a:rPr>
              <a:t>Bu aynı </a:t>
            </a:r>
            <a:r>
              <a:rPr sz="1400" spc="-5" dirty="0">
                <a:latin typeface="DejaVu Sans"/>
                <a:cs typeface="DejaVu Sans"/>
              </a:rPr>
              <a:t>zamanda </a:t>
            </a:r>
            <a:r>
              <a:rPr sz="1400" spc="-15" dirty="0">
                <a:latin typeface="DejaVu Sans"/>
                <a:cs typeface="DejaVu Sans"/>
              </a:rPr>
              <a:t>güzeldir. </a:t>
            </a:r>
            <a:r>
              <a:rPr sz="1400" spc="-5" dirty="0">
                <a:latin typeface="DejaVu Sans"/>
                <a:cs typeface="DejaVu Sans"/>
              </a:rPr>
              <a:t>Bu uyumu </a:t>
            </a:r>
            <a:r>
              <a:rPr sz="1400" dirty="0">
                <a:latin typeface="DejaVu Sans"/>
                <a:cs typeface="DejaVu Sans"/>
              </a:rPr>
              <a:t>hissetmek </a:t>
            </a:r>
            <a:r>
              <a:rPr sz="1400" spc="-5" dirty="0">
                <a:latin typeface="DejaVu Sans"/>
                <a:cs typeface="DejaVu Sans"/>
              </a:rPr>
              <a:t>ve </a:t>
            </a:r>
            <a:r>
              <a:rPr sz="1400" dirty="0">
                <a:latin typeface="DejaVu Sans"/>
                <a:cs typeface="DejaVu Sans"/>
              </a:rPr>
              <a:t>onu müzikle dile </a:t>
            </a:r>
            <a:r>
              <a:rPr sz="1400" spc="-5" dirty="0">
                <a:latin typeface="DejaVu Sans"/>
                <a:cs typeface="DejaVu Sans"/>
              </a:rPr>
              <a:t>getirmek </a:t>
            </a:r>
            <a:r>
              <a:rPr sz="1400" spc="-20" dirty="0">
                <a:latin typeface="DejaVu Sans"/>
                <a:cs typeface="DejaVu Sans"/>
              </a:rPr>
              <a:t>sanattır.  </a:t>
            </a:r>
            <a:r>
              <a:rPr sz="1400" dirty="0">
                <a:latin typeface="DejaVu Sans"/>
                <a:cs typeface="DejaVu Sans"/>
              </a:rPr>
              <a:t>Müzik </a:t>
            </a:r>
            <a:r>
              <a:rPr sz="1400" spc="5" dirty="0">
                <a:latin typeface="DejaVu Sans"/>
                <a:cs typeface="DejaVu Sans"/>
              </a:rPr>
              <a:t>de </a:t>
            </a:r>
            <a:r>
              <a:rPr sz="1400" dirty="0">
                <a:latin typeface="DejaVu Sans"/>
                <a:cs typeface="DejaVu Sans"/>
              </a:rPr>
              <a:t>matematik gibi </a:t>
            </a:r>
            <a:r>
              <a:rPr sz="1400" spc="-5" dirty="0">
                <a:latin typeface="DejaVu Sans"/>
                <a:cs typeface="DejaVu Sans"/>
              </a:rPr>
              <a:t>uyum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dengeye </a:t>
            </a:r>
            <a:r>
              <a:rPr sz="1400" spc="-20" dirty="0">
                <a:latin typeface="DejaVu Sans"/>
                <a:cs typeface="DejaVu Sans"/>
              </a:rPr>
              <a:t>dayanır. </a:t>
            </a:r>
            <a:r>
              <a:rPr sz="1400" dirty="0">
                <a:latin typeface="DejaVu Sans"/>
                <a:cs typeface="DejaVu Sans"/>
              </a:rPr>
              <a:t>Ritim, tını, </a:t>
            </a:r>
            <a:r>
              <a:rPr sz="1400" spc="-5" dirty="0">
                <a:latin typeface="DejaVu Sans"/>
                <a:cs typeface="DejaVu Sans"/>
              </a:rPr>
              <a:t>ses </a:t>
            </a:r>
            <a:r>
              <a:rPr sz="1400" dirty="0">
                <a:latin typeface="DejaVu Sans"/>
                <a:cs typeface="DejaVu Sans"/>
              </a:rPr>
              <a:t>uyumu müziğin</a:t>
            </a:r>
            <a:r>
              <a:rPr sz="1400" spc="-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temelidir.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6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DejaVu Sans"/>
                <a:cs typeface="DejaVu Sans"/>
              </a:rPr>
              <a:t>Platon için güzellik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ideasına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dayanır.</a:t>
            </a:r>
            <a:endParaRPr sz="1400">
              <a:latin typeface="DejaVu Sans"/>
              <a:cs typeface="DejaVu Sans"/>
            </a:endParaRPr>
          </a:p>
          <a:p>
            <a:pPr marL="12700" marR="5301615">
              <a:lnSpc>
                <a:spcPct val="347600"/>
              </a:lnSpc>
            </a:pPr>
            <a:r>
              <a:rPr sz="1400" spc="-5" dirty="0">
                <a:latin typeface="DejaVu Sans"/>
                <a:cs typeface="DejaVu Sans"/>
              </a:rPr>
              <a:t>Aristoteles </a:t>
            </a:r>
            <a:r>
              <a:rPr sz="1400" dirty="0">
                <a:latin typeface="DejaVu Sans"/>
                <a:cs typeface="DejaVu Sans"/>
              </a:rPr>
              <a:t>için </a:t>
            </a:r>
            <a:r>
              <a:rPr sz="1400" spc="-5" dirty="0">
                <a:latin typeface="DejaVu Sans"/>
                <a:cs typeface="DejaVu Sans"/>
              </a:rPr>
              <a:t>denge, uyum, </a:t>
            </a:r>
            <a:r>
              <a:rPr sz="1400" spc="-15" dirty="0">
                <a:latin typeface="DejaVu Sans"/>
                <a:cs typeface="DejaVu Sans"/>
              </a:rPr>
              <a:t>simetridir.  </a:t>
            </a:r>
            <a:r>
              <a:rPr sz="1400" dirty="0">
                <a:latin typeface="DejaVu Sans"/>
                <a:cs typeface="DejaVu Sans"/>
              </a:rPr>
              <a:t>Plotinos için </a:t>
            </a:r>
            <a:r>
              <a:rPr sz="1400" spc="-30" dirty="0">
                <a:latin typeface="DejaVu Sans"/>
                <a:cs typeface="DejaVu Sans"/>
              </a:rPr>
              <a:t>Tanrısal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15" dirty="0">
                <a:latin typeface="DejaVu Sans"/>
                <a:cs typeface="DejaVu Sans"/>
              </a:rPr>
              <a:t>yansımadır.</a:t>
            </a:r>
            <a:endParaRPr sz="1400">
              <a:latin typeface="DejaVu Sans"/>
              <a:cs typeface="DejaVu Sans"/>
            </a:endParaRPr>
          </a:p>
          <a:p>
            <a:pPr marL="12700" marR="3270250">
              <a:lnSpc>
                <a:spcPct val="331000"/>
              </a:lnSpc>
              <a:spcBef>
                <a:spcPts val="280"/>
              </a:spcBef>
            </a:pP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dirty="0">
                <a:latin typeface="DejaVu Sans"/>
                <a:cs typeface="DejaVu Sans"/>
              </a:rPr>
              <a:t>için </a:t>
            </a:r>
            <a:r>
              <a:rPr sz="1400" spc="-5" dirty="0">
                <a:latin typeface="DejaVu Sans"/>
                <a:cs typeface="DejaVu Sans"/>
              </a:rPr>
              <a:t>karşılıksız </a:t>
            </a:r>
            <a:r>
              <a:rPr sz="1400" dirty="0">
                <a:latin typeface="DejaVu Sans"/>
                <a:cs typeface="DejaVu Sans"/>
              </a:rPr>
              <a:t>hoşlanılan, objenin amacına </a:t>
            </a:r>
            <a:r>
              <a:rPr sz="1400" spc="-15" dirty="0">
                <a:latin typeface="DejaVu Sans"/>
                <a:cs typeface="DejaVu Sans"/>
              </a:rPr>
              <a:t>uygunluğudur.  </a:t>
            </a:r>
            <a:r>
              <a:rPr sz="1400" spc="-5" dirty="0">
                <a:latin typeface="DejaVu Sans"/>
                <a:cs typeface="DejaVu Sans"/>
              </a:rPr>
              <a:t>Hegel’e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ise mutlak varlığın </a:t>
            </a:r>
            <a:r>
              <a:rPr sz="1400" spc="-5" dirty="0">
                <a:latin typeface="DejaVu Sans"/>
                <a:cs typeface="DejaVu Sans"/>
              </a:rPr>
              <a:t>(geist) </a:t>
            </a:r>
            <a:r>
              <a:rPr sz="1400" dirty="0">
                <a:latin typeface="DejaVu Sans"/>
                <a:cs typeface="DejaVu Sans"/>
              </a:rPr>
              <a:t>dışa </a:t>
            </a:r>
            <a:r>
              <a:rPr sz="1400" spc="-15" dirty="0">
                <a:latin typeface="DejaVu Sans"/>
                <a:cs typeface="DejaVu Sans"/>
              </a:rPr>
              <a:t>vurumudur.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90" y="0"/>
            <a:ext cx="9135110" cy="6858000"/>
          </a:xfrm>
          <a:custGeom>
            <a:avLst/>
            <a:gdLst/>
            <a:ahLst/>
            <a:cxnLst/>
            <a:rect l="l" t="t" r="r" b="b"/>
            <a:pathLst>
              <a:path w="9135110" h="6858000">
                <a:moveTo>
                  <a:pt x="9135110" y="6851650"/>
                </a:moveTo>
                <a:lnTo>
                  <a:pt x="10160" y="6851650"/>
                </a:lnTo>
                <a:lnTo>
                  <a:pt x="5080" y="6858000"/>
                </a:lnTo>
                <a:lnTo>
                  <a:pt x="9135110" y="6858000"/>
                </a:lnTo>
                <a:lnTo>
                  <a:pt x="9135110" y="6851650"/>
                </a:lnTo>
                <a:close/>
              </a:path>
              <a:path w="9135110" h="6858000">
                <a:moveTo>
                  <a:pt x="9135110" y="0"/>
                </a:moveTo>
                <a:lnTo>
                  <a:pt x="7620" y="0"/>
                </a:lnTo>
                <a:lnTo>
                  <a:pt x="7620" y="733425"/>
                </a:lnTo>
                <a:lnTo>
                  <a:pt x="7620" y="741680"/>
                </a:lnTo>
                <a:lnTo>
                  <a:pt x="7620" y="1480820"/>
                </a:lnTo>
                <a:lnTo>
                  <a:pt x="7620" y="1483360"/>
                </a:lnTo>
                <a:lnTo>
                  <a:pt x="7620" y="2223135"/>
                </a:lnTo>
                <a:lnTo>
                  <a:pt x="7620" y="2226310"/>
                </a:lnTo>
                <a:lnTo>
                  <a:pt x="5080" y="2226310"/>
                </a:lnTo>
                <a:lnTo>
                  <a:pt x="7620" y="2223135"/>
                </a:lnTo>
                <a:lnTo>
                  <a:pt x="7620" y="1483360"/>
                </a:lnTo>
                <a:lnTo>
                  <a:pt x="7607" y="1486522"/>
                </a:lnTo>
                <a:lnTo>
                  <a:pt x="5080" y="1483360"/>
                </a:lnTo>
                <a:lnTo>
                  <a:pt x="7620" y="1480820"/>
                </a:lnTo>
                <a:lnTo>
                  <a:pt x="7620" y="741680"/>
                </a:lnTo>
                <a:lnTo>
                  <a:pt x="7607" y="750531"/>
                </a:lnTo>
                <a:lnTo>
                  <a:pt x="5080" y="741680"/>
                </a:lnTo>
                <a:lnTo>
                  <a:pt x="7620" y="733425"/>
                </a:lnTo>
                <a:lnTo>
                  <a:pt x="7620" y="0"/>
                </a:lnTo>
                <a:lnTo>
                  <a:pt x="5080" y="0"/>
                </a:lnTo>
                <a:lnTo>
                  <a:pt x="0" y="0"/>
                </a:lnTo>
                <a:lnTo>
                  <a:pt x="0" y="3215640"/>
                </a:lnTo>
                <a:lnTo>
                  <a:pt x="7620" y="3215640"/>
                </a:lnTo>
                <a:lnTo>
                  <a:pt x="7620" y="3220720"/>
                </a:lnTo>
                <a:lnTo>
                  <a:pt x="7607" y="3225800"/>
                </a:lnTo>
                <a:lnTo>
                  <a:pt x="0" y="3225800"/>
                </a:lnTo>
                <a:lnTo>
                  <a:pt x="0" y="3957320"/>
                </a:lnTo>
                <a:lnTo>
                  <a:pt x="7607" y="3957320"/>
                </a:lnTo>
                <a:lnTo>
                  <a:pt x="7607" y="3962400"/>
                </a:lnTo>
                <a:lnTo>
                  <a:pt x="7620" y="3965575"/>
                </a:lnTo>
                <a:lnTo>
                  <a:pt x="7620" y="4702175"/>
                </a:lnTo>
                <a:lnTo>
                  <a:pt x="7620" y="4705350"/>
                </a:lnTo>
                <a:lnTo>
                  <a:pt x="5080" y="4705350"/>
                </a:lnTo>
                <a:lnTo>
                  <a:pt x="7620" y="4702175"/>
                </a:lnTo>
                <a:lnTo>
                  <a:pt x="7620" y="3965575"/>
                </a:lnTo>
                <a:lnTo>
                  <a:pt x="5080" y="3962400"/>
                </a:lnTo>
                <a:lnTo>
                  <a:pt x="0" y="3957320"/>
                </a:lnTo>
                <a:lnTo>
                  <a:pt x="0" y="4699000"/>
                </a:lnTo>
                <a:lnTo>
                  <a:pt x="0" y="4705350"/>
                </a:lnTo>
                <a:lnTo>
                  <a:pt x="0" y="4710430"/>
                </a:lnTo>
                <a:lnTo>
                  <a:pt x="0" y="5441950"/>
                </a:lnTo>
                <a:lnTo>
                  <a:pt x="7620" y="5441950"/>
                </a:lnTo>
                <a:lnTo>
                  <a:pt x="7620" y="5447030"/>
                </a:lnTo>
                <a:lnTo>
                  <a:pt x="7607" y="5449557"/>
                </a:lnTo>
                <a:lnTo>
                  <a:pt x="7607" y="6149352"/>
                </a:lnTo>
                <a:lnTo>
                  <a:pt x="7607" y="6151880"/>
                </a:lnTo>
                <a:lnTo>
                  <a:pt x="7607" y="6156960"/>
                </a:lnTo>
                <a:lnTo>
                  <a:pt x="5080" y="6156960"/>
                </a:lnTo>
                <a:lnTo>
                  <a:pt x="5080" y="6151880"/>
                </a:lnTo>
                <a:lnTo>
                  <a:pt x="7607" y="6149352"/>
                </a:lnTo>
                <a:lnTo>
                  <a:pt x="7607" y="5449557"/>
                </a:lnTo>
                <a:lnTo>
                  <a:pt x="0" y="5441950"/>
                </a:lnTo>
                <a:lnTo>
                  <a:pt x="0" y="6146800"/>
                </a:lnTo>
                <a:lnTo>
                  <a:pt x="0" y="6156960"/>
                </a:lnTo>
                <a:lnTo>
                  <a:pt x="0" y="6851650"/>
                </a:lnTo>
                <a:lnTo>
                  <a:pt x="10160" y="6851650"/>
                </a:lnTo>
                <a:lnTo>
                  <a:pt x="10160" y="6156960"/>
                </a:lnTo>
                <a:lnTo>
                  <a:pt x="9135110" y="6156960"/>
                </a:lnTo>
                <a:lnTo>
                  <a:pt x="9135110" y="6151880"/>
                </a:lnTo>
                <a:lnTo>
                  <a:pt x="9135110" y="6146800"/>
                </a:lnTo>
                <a:lnTo>
                  <a:pt x="10160" y="6146800"/>
                </a:lnTo>
                <a:lnTo>
                  <a:pt x="10160" y="5452110"/>
                </a:lnTo>
                <a:lnTo>
                  <a:pt x="9135110" y="5452110"/>
                </a:lnTo>
                <a:lnTo>
                  <a:pt x="9135110" y="5447030"/>
                </a:lnTo>
                <a:lnTo>
                  <a:pt x="9135110" y="5441950"/>
                </a:lnTo>
                <a:lnTo>
                  <a:pt x="10160" y="5441950"/>
                </a:lnTo>
                <a:lnTo>
                  <a:pt x="10160" y="4710430"/>
                </a:lnTo>
                <a:lnTo>
                  <a:pt x="9135110" y="4710430"/>
                </a:lnTo>
                <a:lnTo>
                  <a:pt x="9135110" y="4705350"/>
                </a:lnTo>
                <a:lnTo>
                  <a:pt x="9135110" y="4699000"/>
                </a:lnTo>
                <a:lnTo>
                  <a:pt x="10160" y="4699000"/>
                </a:lnTo>
                <a:lnTo>
                  <a:pt x="10160" y="3968750"/>
                </a:lnTo>
                <a:lnTo>
                  <a:pt x="9135110" y="3968750"/>
                </a:lnTo>
                <a:lnTo>
                  <a:pt x="9135110" y="3962400"/>
                </a:lnTo>
                <a:lnTo>
                  <a:pt x="9135110" y="3957320"/>
                </a:lnTo>
                <a:lnTo>
                  <a:pt x="10160" y="3957320"/>
                </a:lnTo>
                <a:lnTo>
                  <a:pt x="10160" y="3225800"/>
                </a:lnTo>
                <a:lnTo>
                  <a:pt x="9135110" y="3225800"/>
                </a:lnTo>
                <a:lnTo>
                  <a:pt x="9135110" y="3220720"/>
                </a:lnTo>
                <a:lnTo>
                  <a:pt x="9135110" y="3215640"/>
                </a:lnTo>
                <a:lnTo>
                  <a:pt x="10160" y="3215640"/>
                </a:lnTo>
                <a:lnTo>
                  <a:pt x="10160" y="2231390"/>
                </a:lnTo>
                <a:lnTo>
                  <a:pt x="9135110" y="2231390"/>
                </a:lnTo>
                <a:lnTo>
                  <a:pt x="9135110" y="2226310"/>
                </a:lnTo>
                <a:lnTo>
                  <a:pt x="9135110" y="2219960"/>
                </a:lnTo>
                <a:lnTo>
                  <a:pt x="10160" y="2219960"/>
                </a:lnTo>
                <a:lnTo>
                  <a:pt x="10160" y="1489710"/>
                </a:lnTo>
                <a:lnTo>
                  <a:pt x="9135110" y="1489710"/>
                </a:lnTo>
                <a:lnTo>
                  <a:pt x="9135110" y="1483360"/>
                </a:lnTo>
                <a:lnTo>
                  <a:pt x="9135110" y="1478280"/>
                </a:lnTo>
                <a:lnTo>
                  <a:pt x="10160" y="1478280"/>
                </a:lnTo>
                <a:lnTo>
                  <a:pt x="10160" y="759460"/>
                </a:lnTo>
                <a:lnTo>
                  <a:pt x="9135110" y="759460"/>
                </a:lnTo>
                <a:lnTo>
                  <a:pt x="9135110" y="741680"/>
                </a:lnTo>
                <a:lnTo>
                  <a:pt x="9135110" y="725170"/>
                </a:lnTo>
                <a:lnTo>
                  <a:pt x="10160" y="725170"/>
                </a:lnTo>
                <a:lnTo>
                  <a:pt x="10160" y="5080"/>
                </a:lnTo>
                <a:lnTo>
                  <a:pt x="9135110" y="5080"/>
                </a:lnTo>
                <a:lnTo>
                  <a:pt x="91351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" y="0"/>
            <a:ext cx="9117330" cy="5887720"/>
            <a:chOff x="26669" y="0"/>
            <a:chExt cx="9117330" cy="5887720"/>
          </a:xfrm>
        </p:grpSpPr>
        <p:sp>
          <p:nvSpPr>
            <p:cNvPr id="3" name="object 3"/>
            <p:cNvSpPr/>
            <p:nvPr/>
          </p:nvSpPr>
          <p:spPr>
            <a:xfrm>
              <a:off x="26669" y="0"/>
              <a:ext cx="9117330" cy="1135380"/>
            </a:xfrm>
            <a:custGeom>
              <a:avLst/>
              <a:gdLst/>
              <a:ahLst/>
              <a:cxnLst/>
              <a:rect l="l" t="t" r="r" b="b"/>
              <a:pathLst>
                <a:path w="9117330" h="1135380">
                  <a:moveTo>
                    <a:pt x="0" y="0"/>
                  </a:moveTo>
                  <a:lnTo>
                    <a:pt x="9117330" y="0"/>
                  </a:lnTo>
                  <a:lnTo>
                    <a:pt x="9117330" y="1135379"/>
                  </a:lnTo>
                  <a:lnTo>
                    <a:pt x="0" y="11353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95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669" y="1135380"/>
              <a:ext cx="9117330" cy="718820"/>
            </a:xfrm>
            <a:custGeom>
              <a:avLst/>
              <a:gdLst/>
              <a:ahLst/>
              <a:cxnLst/>
              <a:rect l="l" t="t" r="r" b="b"/>
              <a:pathLst>
                <a:path w="9117330" h="718819">
                  <a:moveTo>
                    <a:pt x="0" y="0"/>
                  </a:moveTo>
                  <a:lnTo>
                    <a:pt x="9117330" y="0"/>
                  </a:lnTo>
                  <a:lnTo>
                    <a:pt x="9117330" y="718820"/>
                  </a:lnTo>
                  <a:lnTo>
                    <a:pt x="0" y="718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669" y="1854200"/>
              <a:ext cx="9117330" cy="1135380"/>
            </a:xfrm>
            <a:custGeom>
              <a:avLst/>
              <a:gdLst/>
              <a:ahLst/>
              <a:cxnLst/>
              <a:rect l="l" t="t" r="r" b="b"/>
              <a:pathLst>
                <a:path w="9117330" h="1135380">
                  <a:moveTo>
                    <a:pt x="0" y="0"/>
                  </a:moveTo>
                  <a:lnTo>
                    <a:pt x="9117330" y="0"/>
                  </a:lnTo>
                  <a:lnTo>
                    <a:pt x="9117330" y="1135379"/>
                  </a:lnTo>
                  <a:lnTo>
                    <a:pt x="0" y="11353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669" y="2989579"/>
              <a:ext cx="9117330" cy="718820"/>
            </a:xfrm>
            <a:custGeom>
              <a:avLst/>
              <a:gdLst/>
              <a:ahLst/>
              <a:cxnLst/>
              <a:rect l="l" t="t" r="r" b="b"/>
              <a:pathLst>
                <a:path w="9117330" h="718820">
                  <a:moveTo>
                    <a:pt x="0" y="0"/>
                  </a:moveTo>
                  <a:lnTo>
                    <a:pt x="9117330" y="0"/>
                  </a:lnTo>
                  <a:lnTo>
                    <a:pt x="9117330" y="718820"/>
                  </a:lnTo>
                  <a:lnTo>
                    <a:pt x="0" y="718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669" y="3708400"/>
              <a:ext cx="9117330" cy="2179320"/>
            </a:xfrm>
            <a:custGeom>
              <a:avLst/>
              <a:gdLst/>
              <a:ahLst/>
              <a:cxnLst/>
              <a:rect l="l" t="t" r="r" b="b"/>
              <a:pathLst>
                <a:path w="9117330" h="2179320">
                  <a:moveTo>
                    <a:pt x="0" y="0"/>
                  </a:moveTo>
                  <a:lnTo>
                    <a:pt x="9117330" y="0"/>
                  </a:lnTo>
                  <a:lnTo>
                    <a:pt x="911733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5410" y="229870"/>
            <a:ext cx="8886190" cy="457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9590">
              <a:lnSpc>
                <a:spcPts val="166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Güzel ve Hakikat</a:t>
            </a:r>
            <a:r>
              <a:rPr sz="1400" b="1" spc="15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(Doğruluk)</a:t>
            </a: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97900"/>
              </a:lnSpc>
              <a:spcBef>
                <a:spcPts val="15"/>
              </a:spcBef>
            </a:pPr>
            <a:r>
              <a:rPr sz="1400" dirty="0">
                <a:latin typeface="DejaVu Sans"/>
                <a:cs typeface="DejaVu Sans"/>
              </a:rPr>
              <a:t>Platon’a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hakikat </a:t>
            </a:r>
            <a:r>
              <a:rPr sz="1400" dirty="0">
                <a:latin typeface="DejaVu Sans"/>
                <a:cs typeface="DejaVu Sans"/>
              </a:rPr>
              <a:t>aynıdır, </a:t>
            </a:r>
            <a:r>
              <a:rPr sz="1400" spc="-15" dirty="0">
                <a:latin typeface="DejaVu Sans"/>
                <a:cs typeface="DejaVu Sans"/>
              </a:rPr>
              <a:t>çünkü </a:t>
            </a:r>
            <a:r>
              <a:rPr sz="1400" spc="-5" dirty="0">
                <a:latin typeface="DejaVu Sans"/>
                <a:cs typeface="DejaVu Sans"/>
              </a:rPr>
              <a:t>her </a:t>
            </a:r>
            <a:r>
              <a:rPr sz="1400" dirty="0">
                <a:latin typeface="DejaVu Sans"/>
                <a:cs typeface="DejaVu Sans"/>
              </a:rPr>
              <a:t>ikisi de varlığın </a:t>
            </a:r>
            <a:r>
              <a:rPr sz="1400" spc="-5" dirty="0">
                <a:latin typeface="DejaVu Sans"/>
                <a:cs typeface="DejaVu Sans"/>
              </a:rPr>
              <a:t>özünü </a:t>
            </a:r>
            <a:r>
              <a:rPr sz="1400" dirty="0">
                <a:latin typeface="DejaVu Sans"/>
                <a:cs typeface="DejaVu Sans"/>
              </a:rPr>
              <a:t>ifade </a:t>
            </a:r>
            <a:r>
              <a:rPr sz="1400" spc="-30" dirty="0">
                <a:latin typeface="DejaVu Sans"/>
                <a:cs typeface="DejaVu Sans"/>
              </a:rPr>
              <a:t>eder. </a:t>
            </a: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spc="5" dirty="0">
                <a:latin typeface="DejaVu Sans"/>
                <a:cs typeface="DejaVu Sans"/>
              </a:rPr>
              <a:t>iki </a:t>
            </a:r>
            <a:r>
              <a:rPr sz="1400" spc="-5" dirty="0">
                <a:latin typeface="DejaVu Sans"/>
                <a:cs typeface="DejaVu Sans"/>
              </a:rPr>
              <a:t>kavramı  birbirinden </a:t>
            </a:r>
            <a:r>
              <a:rPr sz="1400" spc="-20" dirty="0">
                <a:latin typeface="DejaVu Sans"/>
                <a:cs typeface="DejaVu Sans"/>
              </a:rPr>
              <a:t>ayırır. </a:t>
            </a:r>
            <a:r>
              <a:rPr sz="1400" dirty="0">
                <a:latin typeface="DejaVu Sans"/>
                <a:cs typeface="DejaVu Sans"/>
              </a:rPr>
              <a:t>İkisi arasında bir ilişki bulunmadığını </a:t>
            </a:r>
            <a:r>
              <a:rPr sz="1400" spc="-20" dirty="0">
                <a:latin typeface="DejaVu Sans"/>
                <a:cs typeface="DejaVu Sans"/>
              </a:rPr>
              <a:t>söyler. </a:t>
            </a:r>
            <a:r>
              <a:rPr sz="1400" spc="-5" dirty="0">
                <a:latin typeface="DejaVu Sans"/>
                <a:cs typeface="DejaVu Sans"/>
              </a:rPr>
              <a:t>Ona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spc="-5" dirty="0">
                <a:latin typeface="DejaVu Sans"/>
                <a:cs typeface="DejaVu Sans"/>
              </a:rPr>
              <a:t>hakikat </a:t>
            </a:r>
            <a:r>
              <a:rPr sz="1400" spc="5" dirty="0">
                <a:latin typeface="DejaVu Sans"/>
                <a:cs typeface="DejaVu Sans"/>
              </a:rPr>
              <a:t>akılla, </a:t>
            </a:r>
            <a:r>
              <a:rPr sz="1400" dirty="0">
                <a:latin typeface="DejaVu Sans"/>
                <a:cs typeface="DejaVu Sans"/>
              </a:rPr>
              <a:t>güzellik  duyular ve hayal </a:t>
            </a:r>
            <a:r>
              <a:rPr sz="1400" spc="-5" dirty="0">
                <a:latin typeface="DejaVu Sans"/>
                <a:cs typeface="DejaVu Sans"/>
              </a:rPr>
              <a:t>gücü </a:t>
            </a:r>
            <a:r>
              <a:rPr sz="1400" spc="5" dirty="0">
                <a:latin typeface="DejaVu Sans"/>
                <a:cs typeface="DejaVu Sans"/>
              </a:rPr>
              <a:t>ile</a:t>
            </a:r>
            <a:r>
              <a:rPr sz="1400" spc="-20" dirty="0">
                <a:latin typeface="DejaVu Sans"/>
                <a:cs typeface="DejaVu Sans"/>
              </a:rPr>
              <a:t> </a:t>
            </a:r>
            <a:r>
              <a:rPr sz="1400" spc="-10" dirty="0">
                <a:latin typeface="DejaVu Sans"/>
                <a:cs typeface="DejaVu Sans"/>
              </a:rPr>
              <a:t>ilgilidir.</a:t>
            </a:r>
            <a:endParaRPr sz="1400">
              <a:latin typeface="DejaVu Sans"/>
              <a:cs typeface="DejaVu Sans"/>
            </a:endParaRPr>
          </a:p>
          <a:p>
            <a:pPr marL="3905885">
              <a:lnSpc>
                <a:spcPts val="1660"/>
              </a:lnSpc>
              <a:spcBef>
                <a:spcPts val="690"/>
              </a:spcBef>
            </a:pPr>
            <a:r>
              <a:rPr sz="1400" b="1" spc="-5" dirty="0">
                <a:latin typeface="DejaVu Sans"/>
                <a:cs typeface="DejaVu Sans"/>
              </a:rPr>
              <a:t>Güzel ve</a:t>
            </a:r>
            <a:r>
              <a:rPr sz="1400" b="1" spc="5" dirty="0">
                <a:latin typeface="DejaVu Sans"/>
                <a:cs typeface="DejaVu Sans"/>
              </a:rPr>
              <a:t> </a:t>
            </a:r>
            <a:r>
              <a:rPr sz="1400" b="1" dirty="0">
                <a:latin typeface="DejaVu Sans"/>
                <a:cs typeface="DejaVu Sans"/>
              </a:rPr>
              <a:t>İyi</a:t>
            </a:r>
            <a:endParaRPr sz="1400">
              <a:latin typeface="DejaVu Sans"/>
              <a:cs typeface="DejaVu Sans"/>
            </a:endParaRPr>
          </a:p>
          <a:p>
            <a:pPr marL="12700" marR="234950">
              <a:lnSpc>
                <a:spcPts val="1650"/>
              </a:lnSpc>
              <a:spcBef>
                <a:spcPts val="60"/>
              </a:spcBef>
            </a:pPr>
            <a:r>
              <a:rPr sz="1400" dirty="0">
                <a:latin typeface="DejaVu Sans"/>
                <a:cs typeface="DejaVu Sans"/>
              </a:rPr>
              <a:t>Bu iki değer daima birbiriyle aynı </a:t>
            </a:r>
            <a:r>
              <a:rPr sz="1400" spc="-15" dirty="0">
                <a:latin typeface="DejaVu Sans"/>
                <a:cs typeface="DejaVu Sans"/>
              </a:rPr>
              <a:t>görülmüştür. </a:t>
            </a: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dirty="0">
                <a:latin typeface="DejaVu Sans"/>
                <a:cs typeface="DejaVu Sans"/>
              </a:rPr>
              <a:t>iki </a:t>
            </a:r>
            <a:r>
              <a:rPr sz="1400" spc="-5" dirty="0">
                <a:latin typeface="DejaVu Sans"/>
                <a:cs typeface="DejaVu Sans"/>
              </a:rPr>
              <a:t>kavramın kesinlikle </a:t>
            </a:r>
            <a:r>
              <a:rPr sz="1400" dirty="0">
                <a:latin typeface="DejaVu Sans"/>
                <a:cs typeface="DejaVu Sans"/>
              </a:rPr>
              <a:t>farklı </a:t>
            </a:r>
            <a:r>
              <a:rPr sz="1400" spc="-5" dirty="0">
                <a:latin typeface="DejaVu Sans"/>
                <a:cs typeface="DejaVu Sans"/>
              </a:rPr>
              <a:t>şeyler </a:t>
            </a:r>
            <a:r>
              <a:rPr sz="1400" dirty="0">
                <a:latin typeface="DejaVu Sans"/>
                <a:cs typeface="DejaVu Sans"/>
              </a:rPr>
              <a:t>olduğunu  </a:t>
            </a:r>
            <a:r>
              <a:rPr sz="1400" spc="-20" dirty="0">
                <a:latin typeface="DejaVu Sans"/>
                <a:cs typeface="DejaVu Sans"/>
              </a:rPr>
              <a:t>söyler.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bir yasaya bağlı değildir ama iyi, ahlak </a:t>
            </a:r>
            <a:r>
              <a:rPr sz="1400" spc="-5" dirty="0">
                <a:latin typeface="DejaVu Sans"/>
                <a:cs typeface="DejaVu Sans"/>
              </a:rPr>
              <a:t>yasasına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bağlıdır.</a:t>
            </a:r>
            <a:endParaRPr sz="1400">
              <a:latin typeface="DejaVu Sans"/>
              <a:cs typeface="DejaVu Sans"/>
            </a:endParaRPr>
          </a:p>
          <a:p>
            <a:pPr marL="3839210">
              <a:lnSpc>
                <a:spcPts val="1660"/>
              </a:lnSpc>
              <a:spcBef>
                <a:spcPts val="640"/>
              </a:spcBef>
            </a:pPr>
            <a:r>
              <a:rPr sz="1400" b="1" spc="-5" dirty="0">
                <a:latin typeface="DejaVu Sans"/>
                <a:cs typeface="DejaVu Sans"/>
              </a:rPr>
              <a:t>Güzel ve</a:t>
            </a:r>
            <a:r>
              <a:rPr sz="1400" b="1" spc="5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Hoş</a:t>
            </a:r>
            <a:endParaRPr sz="1400">
              <a:latin typeface="DejaVu Sans"/>
              <a:cs typeface="DejaVu Sans"/>
            </a:endParaRPr>
          </a:p>
          <a:p>
            <a:pPr marL="12700" marR="197485">
              <a:lnSpc>
                <a:spcPct val="97800"/>
              </a:lnSpc>
              <a:spcBef>
                <a:spcPts val="15"/>
              </a:spcBef>
            </a:pPr>
            <a:r>
              <a:rPr sz="1400" spc="-20" dirty="0">
                <a:latin typeface="DejaVu Sans"/>
                <a:cs typeface="DejaVu Sans"/>
              </a:rPr>
              <a:t>Kuşkusuz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spc="5" dirty="0">
                <a:latin typeface="DejaVu Sans"/>
                <a:cs typeface="DejaVu Sans"/>
              </a:rPr>
              <a:t>olan </a:t>
            </a:r>
            <a:r>
              <a:rPr sz="1400" dirty="0">
                <a:latin typeface="DejaVu Sans"/>
                <a:cs typeface="DejaVu Sans"/>
              </a:rPr>
              <a:t>aynı </a:t>
            </a:r>
            <a:r>
              <a:rPr sz="1400" spc="-5" dirty="0">
                <a:latin typeface="DejaVu Sans"/>
                <a:cs typeface="DejaVu Sans"/>
              </a:rPr>
              <a:t>zamanda </a:t>
            </a:r>
            <a:r>
              <a:rPr sz="1400" spc="-20" dirty="0">
                <a:latin typeface="DejaVu Sans"/>
                <a:cs typeface="DejaVu Sans"/>
              </a:rPr>
              <a:t>hoştur. </a:t>
            </a:r>
            <a:r>
              <a:rPr sz="1400" dirty="0">
                <a:latin typeface="DejaVu Sans"/>
                <a:cs typeface="DejaVu Sans"/>
              </a:rPr>
              <a:t>Ancak </a:t>
            </a:r>
            <a:r>
              <a:rPr sz="1400" spc="-5" dirty="0">
                <a:latin typeface="DejaVu Sans"/>
                <a:cs typeface="DejaVu Sans"/>
              </a:rPr>
              <a:t>güzel, </a:t>
            </a:r>
            <a:r>
              <a:rPr sz="1400" dirty="0">
                <a:latin typeface="DejaVu Sans"/>
                <a:cs typeface="DejaVu Sans"/>
              </a:rPr>
              <a:t>hoş olandan </a:t>
            </a:r>
            <a:r>
              <a:rPr sz="1400" spc="-5" dirty="0">
                <a:latin typeface="DejaVu Sans"/>
                <a:cs typeface="DejaVu Sans"/>
              </a:rPr>
              <a:t>ibaret </a:t>
            </a:r>
            <a:r>
              <a:rPr sz="1400" spc="-15" dirty="0">
                <a:latin typeface="DejaVu Sans"/>
                <a:cs typeface="DejaVu Sans"/>
              </a:rPr>
              <a:t>değildir.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bir şey  </a:t>
            </a:r>
            <a:r>
              <a:rPr sz="1400" spc="-5" dirty="0">
                <a:latin typeface="DejaVu Sans"/>
                <a:cs typeface="DejaVu Sans"/>
              </a:rPr>
              <a:t>her </a:t>
            </a:r>
            <a:r>
              <a:rPr sz="1400" dirty="0">
                <a:latin typeface="DejaVu Sans"/>
                <a:cs typeface="DejaVu Sans"/>
              </a:rPr>
              <a:t>zaman hoş </a:t>
            </a:r>
            <a:r>
              <a:rPr sz="1400" spc="-10" dirty="0">
                <a:latin typeface="DejaVu Sans"/>
                <a:cs typeface="DejaVu Sans"/>
              </a:rPr>
              <a:t>olmayabilir. Kant’a göre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spc="5" dirty="0">
                <a:latin typeface="DejaVu Sans"/>
                <a:cs typeface="DejaVu Sans"/>
              </a:rPr>
              <a:t>ile </a:t>
            </a:r>
            <a:r>
              <a:rPr sz="1400" dirty="0">
                <a:latin typeface="DejaVu Sans"/>
                <a:cs typeface="DejaVu Sans"/>
              </a:rPr>
              <a:t>hoş ve yararlı </a:t>
            </a:r>
            <a:r>
              <a:rPr sz="1400" spc="5" dirty="0">
                <a:latin typeface="DejaVu Sans"/>
                <a:cs typeface="DejaVu Sans"/>
              </a:rPr>
              <a:t>olan </a:t>
            </a:r>
            <a:r>
              <a:rPr sz="1400" dirty="0">
                <a:latin typeface="DejaVu Sans"/>
                <a:cs typeface="DejaVu Sans"/>
              </a:rPr>
              <a:t>aynı </a:t>
            </a:r>
            <a:r>
              <a:rPr sz="1400" spc="-5" dirty="0">
                <a:latin typeface="DejaVu Sans"/>
                <a:cs typeface="DejaVu Sans"/>
              </a:rPr>
              <a:t>şey </a:t>
            </a:r>
            <a:r>
              <a:rPr sz="1400" spc="-15" dirty="0">
                <a:latin typeface="DejaVu Sans"/>
                <a:cs typeface="DejaVu Sans"/>
              </a:rPr>
              <a:t>değildir. </a:t>
            </a:r>
            <a:r>
              <a:rPr sz="1400" spc="-5" dirty="0">
                <a:latin typeface="DejaVu Sans"/>
                <a:cs typeface="DejaVu Sans"/>
              </a:rPr>
              <a:t>Hoş </a:t>
            </a:r>
            <a:r>
              <a:rPr sz="1400" dirty="0">
                <a:latin typeface="DejaVu Sans"/>
                <a:cs typeface="DejaVu Sans"/>
              </a:rPr>
              <a:t>olarak  değerlendirilen şeyler kişiden kişiye </a:t>
            </a:r>
            <a:r>
              <a:rPr sz="1400" spc="-15" dirty="0">
                <a:latin typeface="DejaVu Sans"/>
                <a:cs typeface="DejaVu Sans"/>
              </a:rPr>
              <a:t>değişebilir. </a:t>
            </a:r>
            <a:r>
              <a:rPr sz="1400" spc="-5" dirty="0">
                <a:latin typeface="DejaVu Sans"/>
                <a:cs typeface="DejaVu Sans"/>
              </a:rPr>
              <a:t>Oysa güzel </a:t>
            </a:r>
            <a:r>
              <a:rPr sz="1400" dirty="0">
                <a:latin typeface="DejaVu Sans"/>
                <a:cs typeface="DejaVu Sans"/>
              </a:rPr>
              <a:t>olan </a:t>
            </a:r>
            <a:r>
              <a:rPr sz="1400" spc="-5" dirty="0">
                <a:latin typeface="DejaVu Sans"/>
                <a:cs typeface="DejaVu Sans"/>
              </a:rPr>
              <a:t>kişisel değerlendirmelerden  </a:t>
            </a:r>
            <a:r>
              <a:rPr sz="1400" spc="-15" dirty="0">
                <a:latin typeface="DejaVu Sans"/>
                <a:cs typeface="DejaVu Sans"/>
              </a:rPr>
              <a:t>bağımsızdır.</a:t>
            </a:r>
            <a:endParaRPr sz="1400">
              <a:latin typeface="DejaVu Sans"/>
              <a:cs typeface="DejaVu Sans"/>
            </a:endParaRPr>
          </a:p>
          <a:p>
            <a:pPr marL="3672840">
              <a:lnSpc>
                <a:spcPts val="1660"/>
              </a:lnSpc>
              <a:spcBef>
                <a:spcPts val="690"/>
              </a:spcBef>
            </a:pPr>
            <a:r>
              <a:rPr sz="1400" b="1" spc="-5" dirty="0">
                <a:latin typeface="DejaVu Sans"/>
                <a:cs typeface="DejaVu Sans"/>
              </a:rPr>
              <a:t>Güzel </a:t>
            </a:r>
            <a:r>
              <a:rPr sz="1400" b="1" dirty="0">
                <a:latin typeface="DejaVu Sans"/>
                <a:cs typeface="DejaVu Sans"/>
              </a:rPr>
              <a:t>ve </a:t>
            </a:r>
            <a:r>
              <a:rPr sz="1400" b="1" spc="-25" dirty="0">
                <a:latin typeface="DejaVu Sans"/>
                <a:cs typeface="DejaVu Sans"/>
              </a:rPr>
              <a:t>Faydalı</a:t>
            </a:r>
            <a:endParaRPr sz="1400">
              <a:latin typeface="DejaVu Sans"/>
              <a:cs typeface="DejaVu Sans"/>
            </a:endParaRPr>
          </a:p>
          <a:p>
            <a:pPr marL="12700" marR="443865">
              <a:lnSpc>
                <a:spcPts val="1650"/>
              </a:lnSpc>
              <a:spcBef>
                <a:spcPts val="60"/>
              </a:spcBef>
            </a:pP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dirty="0">
                <a:latin typeface="DejaVu Sans"/>
                <a:cs typeface="DejaVu Sans"/>
              </a:rPr>
              <a:t>yine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spc="5" dirty="0">
                <a:latin typeface="DejaVu Sans"/>
                <a:cs typeface="DejaVu Sans"/>
              </a:rPr>
              <a:t>ile </a:t>
            </a:r>
            <a:r>
              <a:rPr sz="1400" dirty="0">
                <a:latin typeface="DejaVu Sans"/>
                <a:cs typeface="DejaVu Sans"/>
              </a:rPr>
              <a:t>faydalıyı birbirinden </a:t>
            </a:r>
            <a:r>
              <a:rPr sz="1400" spc="-20" dirty="0">
                <a:latin typeface="DejaVu Sans"/>
                <a:cs typeface="DejaVu Sans"/>
              </a:rPr>
              <a:t>ayırır. </a:t>
            </a:r>
            <a:r>
              <a:rPr sz="1400" spc="-5" dirty="0">
                <a:latin typeface="DejaVu Sans"/>
                <a:cs typeface="DejaVu Sans"/>
              </a:rPr>
              <a:t>Güzel, </a:t>
            </a:r>
            <a:r>
              <a:rPr sz="1400" dirty="0">
                <a:latin typeface="DejaVu Sans"/>
                <a:cs typeface="DejaVu Sans"/>
              </a:rPr>
              <a:t>daima güzeldir ama faydalı olan </a:t>
            </a:r>
            <a:r>
              <a:rPr sz="1400" spc="-15" dirty="0">
                <a:latin typeface="DejaVu Sans"/>
                <a:cs typeface="DejaVu Sans"/>
              </a:rPr>
              <a:t>geçicidir.  </a:t>
            </a:r>
            <a:r>
              <a:rPr sz="1400" dirty="0">
                <a:latin typeface="DejaVu Sans"/>
                <a:cs typeface="DejaVu Sans"/>
              </a:rPr>
              <a:t>Schiller ve </a:t>
            </a:r>
            <a:r>
              <a:rPr sz="1400" spc="-5" dirty="0">
                <a:latin typeface="DejaVu Sans"/>
                <a:cs typeface="DejaVu Sans"/>
              </a:rPr>
              <a:t>Spencer </a:t>
            </a:r>
            <a:r>
              <a:rPr sz="1400" dirty="0">
                <a:latin typeface="DejaVu Sans"/>
                <a:cs typeface="DejaVu Sans"/>
              </a:rPr>
              <a:t>gibi filozoflar </a:t>
            </a:r>
            <a:r>
              <a:rPr sz="1400" spc="-5" dirty="0">
                <a:latin typeface="DejaVu Sans"/>
                <a:cs typeface="DejaVu Sans"/>
              </a:rPr>
              <a:t>güzelin </a:t>
            </a:r>
            <a:r>
              <a:rPr sz="1400" dirty="0">
                <a:latin typeface="DejaVu Sans"/>
                <a:cs typeface="DejaVu Sans"/>
              </a:rPr>
              <a:t>ve faydalının birbirine aykırı olduklarını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savunurlar.</a:t>
            </a:r>
            <a:endParaRPr sz="1400">
              <a:latin typeface="DejaVu Sans"/>
              <a:cs typeface="DejaVu Sans"/>
            </a:endParaRPr>
          </a:p>
          <a:p>
            <a:pPr marL="3794760">
              <a:lnSpc>
                <a:spcPts val="1664"/>
              </a:lnSpc>
              <a:spcBef>
                <a:spcPts val="630"/>
              </a:spcBef>
            </a:pPr>
            <a:r>
              <a:rPr sz="1400" b="1" spc="-5" dirty="0">
                <a:latin typeface="DejaVu Sans"/>
                <a:cs typeface="DejaVu Sans"/>
              </a:rPr>
              <a:t>Güzel </a:t>
            </a:r>
            <a:r>
              <a:rPr sz="1400" b="1" dirty="0">
                <a:latin typeface="DejaVu Sans"/>
                <a:cs typeface="DejaVu Sans"/>
              </a:rPr>
              <a:t>ve</a:t>
            </a:r>
            <a:r>
              <a:rPr sz="1400" b="1" spc="-5" dirty="0">
                <a:latin typeface="DejaVu Sans"/>
                <a:cs typeface="DejaVu Sans"/>
              </a:rPr>
              <a:t> </a:t>
            </a:r>
            <a:r>
              <a:rPr sz="1400" b="1" spc="-30" dirty="0">
                <a:latin typeface="DejaVu Sans"/>
                <a:cs typeface="DejaVu Sans"/>
              </a:rPr>
              <a:t>Yüce</a:t>
            </a:r>
            <a:endParaRPr sz="1400">
              <a:latin typeface="DejaVu Sans"/>
              <a:cs typeface="DejaVu Sans"/>
            </a:endParaRPr>
          </a:p>
          <a:p>
            <a:pPr marL="12700" marR="263525">
              <a:lnSpc>
                <a:spcPct val="97800"/>
              </a:lnSpc>
              <a:spcBef>
                <a:spcPts val="25"/>
              </a:spcBef>
            </a:pPr>
            <a:r>
              <a:rPr sz="1400" dirty="0">
                <a:latin typeface="DejaVu Sans"/>
                <a:cs typeface="DejaVu Sans"/>
              </a:rPr>
              <a:t>Bu </a:t>
            </a:r>
            <a:r>
              <a:rPr sz="1400" spc="-5" dirty="0">
                <a:latin typeface="DejaVu Sans"/>
                <a:cs typeface="DejaVu Sans"/>
              </a:rPr>
              <a:t>kavramları </a:t>
            </a:r>
            <a:r>
              <a:rPr sz="1400" dirty="0">
                <a:latin typeface="DejaVu Sans"/>
                <a:cs typeface="DejaVu Sans"/>
              </a:rPr>
              <a:t>Aristoteles ve </a:t>
            </a: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spc="-5" dirty="0">
                <a:latin typeface="DejaVu Sans"/>
                <a:cs typeface="DejaVu Sans"/>
              </a:rPr>
              <a:t>birbirinden ayrı </a:t>
            </a:r>
            <a:r>
              <a:rPr sz="1400" dirty="0">
                <a:latin typeface="DejaVu Sans"/>
                <a:cs typeface="DejaVu Sans"/>
              </a:rPr>
              <a:t>olarak ele </a:t>
            </a:r>
            <a:r>
              <a:rPr sz="1400" spc="-25" dirty="0">
                <a:latin typeface="DejaVu Sans"/>
                <a:cs typeface="DejaVu Sans"/>
              </a:rPr>
              <a:t>alır. </a:t>
            </a:r>
            <a:r>
              <a:rPr sz="1200" spc="-5" dirty="0">
                <a:latin typeface="DejaVu Sans"/>
                <a:cs typeface="DejaVu Sans"/>
              </a:rPr>
              <a:t>Aristoteles </a:t>
            </a:r>
            <a:r>
              <a:rPr sz="1400" spc="-5" dirty="0">
                <a:latin typeface="DejaVu Sans"/>
                <a:cs typeface="DejaVu Sans"/>
              </a:rPr>
              <a:t>güzel </a:t>
            </a:r>
            <a:r>
              <a:rPr sz="1400" dirty="0">
                <a:latin typeface="DejaVu Sans"/>
                <a:cs typeface="DejaVu Sans"/>
              </a:rPr>
              <a:t>olanda </a:t>
            </a:r>
            <a:r>
              <a:rPr sz="1400" spc="-5" dirty="0">
                <a:latin typeface="DejaVu Sans"/>
                <a:cs typeface="DejaVu Sans"/>
              </a:rPr>
              <a:t>düzen,  uyum, </a:t>
            </a:r>
            <a:r>
              <a:rPr sz="1400" dirty="0">
                <a:latin typeface="DejaVu Sans"/>
                <a:cs typeface="DejaVu Sans"/>
              </a:rPr>
              <a:t>oran gibi özellikler </a:t>
            </a:r>
            <a:r>
              <a:rPr sz="1400" spc="-25" dirty="0">
                <a:latin typeface="DejaVu Sans"/>
                <a:cs typeface="DejaVu Sans"/>
              </a:rPr>
              <a:t>bulur. </a:t>
            </a:r>
            <a:r>
              <a:rPr sz="1400" spc="-45" dirty="0">
                <a:latin typeface="DejaVu Sans"/>
                <a:cs typeface="DejaVu Sans"/>
              </a:rPr>
              <a:t>Yüce </a:t>
            </a:r>
            <a:r>
              <a:rPr sz="1400" spc="-5" dirty="0">
                <a:latin typeface="DejaVu Sans"/>
                <a:cs typeface="DejaVu Sans"/>
              </a:rPr>
              <a:t>kavramında sonsuzluk </a:t>
            </a:r>
            <a:r>
              <a:rPr sz="1400" dirty="0">
                <a:latin typeface="DejaVu Sans"/>
                <a:cs typeface="DejaVu Sans"/>
              </a:rPr>
              <a:t>ve sınırsızlık dile </a:t>
            </a:r>
            <a:r>
              <a:rPr sz="1400" spc="-15" dirty="0">
                <a:latin typeface="DejaVu Sans"/>
                <a:cs typeface="DejaVu Sans"/>
              </a:rPr>
              <a:t>getirilir. </a:t>
            </a:r>
            <a:r>
              <a:rPr sz="1400" spc="-10" dirty="0">
                <a:latin typeface="DejaVu Sans"/>
                <a:cs typeface="DejaVu Sans"/>
              </a:rPr>
              <a:t>Kant </a:t>
            </a:r>
            <a:r>
              <a:rPr sz="1400" spc="-5" dirty="0">
                <a:latin typeface="DejaVu Sans"/>
                <a:cs typeface="DejaVu Sans"/>
              </a:rPr>
              <a:t>yüce  kavramını </a:t>
            </a:r>
            <a:r>
              <a:rPr sz="1400" dirty="0">
                <a:latin typeface="DejaVu Sans"/>
                <a:cs typeface="DejaVu Sans"/>
              </a:rPr>
              <a:t>ikiye </a:t>
            </a:r>
            <a:r>
              <a:rPr sz="1400" spc="-5" dirty="0">
                <a:latin typeface="DejaVu Sans"/>
                <a:cs typeface="DejaVu Sans"/>
              </a:rPr>
              <a:t>ayırır: </a:t>
            </a:r>
            <a:r>
              <a:rPr sz="1400" dirty="0">
                <a:latin typeface="DejaVu Sans"/>
                <a:cs typeface="DejaVu Sans"/>
              </a:rPr>
              <a:t>matematik </a:t>
            </a:r>
            <a:r>
              <a:rPr sz="1400" spc="-5" dirty="0">
                <a:latin typeface="DejaVu Sans"/>
                <a:cs typeface="DejaVu Sans"/>
              </a:rPr>
              <a:t>yüce (kavranamayan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5" dirty="0">
                <a:latin typeface="DejaVu Sans"/>
                <a:cs typeface="DejaVu Sans"/>
              </a:rPr>
              <a:t>büyüklüktür) </a:t>
            </a:r>
            <a:r>
              <a:rPr sz="1400" dirty="0">
                <a:latin typeface="DejaVu Sans"/>
                <a:cs typeface="DejaVu Sans"/>
              </a:rPr>
              <a:t>ve dinamik </a:t>
            </a:r>
            <a:r>
              <a:rPr sz="1400" spc="-5" dirty="0">
                <a:latin typeface="DejaVu Sans"/>
                <a:cs typeface="DejaVu Sans"/>
              </a:rPr>
              <a:t>yüce </a:t>
            </a:r>
            <a:r>
              <a:rPr sz="1400" dirty="0">
                <a:latin typeface="DejaVu Sans"/>
                <a:cs typeface="DejaVu Sans"/>
              </a:rPr>
              <a:t>( </a:t>
            </a:r>
            <a:r>
              <a:rPr sz="1400" spc="-5" dirty="0">
                <a:latin typeface="DejaVu Sans"/>
                <a:cs typeface="DejaVu Sans"/>
              </a:rPr>
              <a:t>bütün  </a:t>
            </a:r>
            <a:r>
              <a:rPr sz="1400" dirty="0">
                <a:latin typeface="DejaVu Sans"/>
                <a:cs typeface="DejaVu Sans"/>
              </a:rPr>
              <a:t>ölçüleri aşan bir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büyüklüktür)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320" y="0"/>
            <a:ext cx="9123680" cy="5887720"/>
          </a:xfrm>
          <a:custGeom>
            <a:avLst/>
            <a:gdLst/>
            <a:ahLst/>
            <a:cxnLst/>
            <a:rect l="l" t="t" r="r" b="b"/>
            <a:pathLst>
              <a:path w="9123680" h="5887720">
                <a:moveTo>
                  <a:pt x="9123680" y="0"/>
                </a:moveTo>
                <a:lnTo>
                  <a:pt x="8890" y="0"/>
                </a:lnTo>
                <a:lnTo>
                  <a:pt x="8890" y="1127125"/>
                </a:lnTo>
                <a:lnTo>
                  <a:pt x="8890" y="1135380"/>
                </a:lnTo>
                <a:lnTo>
                  <a:pt x="8890" y="3708400"/>
                </a:lnTo>
                <a:lnTo>
                  <a:pt x="8877" y="3713480"/>
                </a:lnTo>
                <a:lnTo>
                  <a:pt x="5702" y="3713480"/>
                </a:lnTo>
                <a:lnTo>
                  <a:pt x="5702" y="3708920"/>
                </a:lnTo>
                <a:lnTo>
                  <a:pt x="6350" y="3708400"/>
                </a:lnTo>
                <a:lnTo>
                  <a:pt x="8890" y="3705225"/>
                </a:lnTo>
                <a:lnTo>
                  <a:pt x="8890" y="2992120"/>
                </a:lnTo>
                <a:lnTo>
                  <a:pt x="6350" y="2989580"/>
                </a:lnTo>
                <a:lnTo>
                  <a:pt x="8890" y="2987040"/>
                </a:lnTo>
                <a:lnTo>
                  <a:pt x="8890" y="1856740"/>
                </a:lnTo>
                <a:lnTo>
                  <a:pt x="6350" y="1854200"/>
                </a:lnTo>
                <a:lnTo>
                  <a:pt x="8890" y="1851660"/>
                </a:lnTo>
                <a:lnTo>
                  <a:pt x="8890" y="1135380"/>
                </a:lnTo>
                <a:lnTo>
                  <a:pt x="8877" y="1144231"/>
                </a:lnTo>
                <a:lnTo>
                  <a:pt x="6350" y="1135380"/>
                </a:lnTo>
                <a:lnTo>
                  <a:pt x="8890" y="1127125"/>
                </a:lnTo>
                <a:lnTo>
                  <a:pt x="8890" y="0"/>
                </a:lnTo>
                <a:lnTo>
                  <a:pt x="6350" y="0"/>
                </a:lnTo>
                <a:lnTo>
                  <a:pt x="0" y="0"/>
                </a:lnTo>
                <a:lnTo>
                  <a:pt x="0" y="5887720"/>
                </a:lnTo>
                <a:lnTo>
                  <a:pt x="8890" y="5887720"/>
                </a:lnTo>
                <a:lnTo>
                  <a:pt x="11430" y="5887720"/>
                </a:lnTo>
                <a:lnTo>
                  <a:pt x="9123680" y="5887720"/>
                </a:lnTo>
                <a:lnTo>
                  <a:pt x="9123680" y="5882640"/>
                </a:lnTo>
                <a:lnTo>
                  <a:pt x="11430" y="5882640"/>
                </a:lnTo>
                <a:lnTo>
                  <a:pt x="11430" y="3713480"/>
                </a:lnTo>
                <a:lnTo>
                  <a:pt x="9123680" y="3713480"/>
                </a:lnTo>
                <a:lnTo>
                  <a:pt x="9123680" y="3708400"/>
                </a:lnTo>
                <a:lnTo>
                  <a:pt x="9123680" y="3702050"/>
                </a:lnTo>
                <a:lnTo>
                  <a:pt x="11430" y="3702050"/>
                </a:lnTo>
                <a:lnTo>
                  <a:pt x="11430" y="2994660"/>
                </a:lnTo>
                <a:lnTo>
                  <a:pt x="9123680" y="2994660"/>
                </a:lnTo>
                <a:lnTo>
                  <a:pt x="9123680" y="2989580"/>
                </a:lnTo>
                <a:lnTo>
                  <a:pt x="9123680" y="2984500"/>
                </a:lnTo>
                <a:lnTo>
                  <a:pt x="11430" y="2984500"/>
                </a:lnTo>
                <a:lnTo>
                  <a:pt x="11430" y="1859280"/>
                </a:lnTo>
                <a:lnTo>
                  <a:pt x="9123680" y="1859280"/>
                </a:lnTo>
                <a:lnTo>
                  <a:pt x="9123680" y="1854200"/>
                </a:lnTo>
                <a:lnTo>
                  <a:pt x="9123680" y="1849120"/>
                </a:lnTo>
                <a:lnTo>
                  <a:pt x="11430" y="1849120"/>
                </a:lnTo>
                <a:lnTo>
                  <a:pt x="11430" y="1153160"/>
                </a:lnTo>
                <a:lnTo>
                  <a:pt x="9123680" y="1153160"/>
                </a:lnTo>
                <a:lnTo>
                  <a:pt x="9123680" y="1135380"/>
                </a:lnTo>
                <a:lnTo>
                  <a:pt x="9123680" y="1118870"/>
                </a:lnTo>
                <a:lnTo>
                  <a:pt x="11430" y="1118870"/>
                </a:lnTo>
                <a:lnTo>
                  <a:pt x="11430" y="5080"/>
                </a:lnTo>
                <a:lnTo>
                  <a:pt x="9123680" y="5080"/>
                </a:lnTo>
                <a:lnTo>
                  <a:pt x="9123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" y="0"/>
            <a:ext cx="9140190" cy="6858000"/>
            <a:chOff x="3810" y="0"/>
            <a:chExt cx="9140190" cy="6858000"/>
          </a:xfrm>
        </p:grpSpPr>
        <p:sp>
          <p:nvSpPr>
            <p:cNvPr id="3" name="object 3"/>
            <p:cNvSpPr/>
            <p:nvPr/>
          </p:nvSpPr>
          <p:spPr>
            <a:xfrm>
              <a:off x="3810" y="0"/>
              <a:ext cx="9140190" cy="496570"/>
            </a:xfrm>
            <a:custGeom>
              <a:avLst/>
              <a:gdLst/>
              <a:ahLst/>
              <a:cxnLst/>
              <a:rect l="l" t="t" r="r" b="b"/>
              <a:pathLst>
                <a:path w="9140190" h="496570">
                  <a:moveTo>
                    <a:pt x="9140190" y="0"/>
                  </a:moveTo>
                  <a:lnTo>
                    <a:pt x="0" y="0"/>
                  </a:lnTo>
                  <a:lnTo>
                    <a:pt x="0" y="478790"/>
                  </a:lnTo>
                  <a:lnTo>
                    <a:pt x="0" y="496570"/>
                  </a:lnTo>
                  <a:lnTo>
                    <a:pt x="9140190" y="496570"/>
                  </a:lnTo>
                  <a:lnTo>
                    <a:pt x="9140190" y="478790"/>
                  </a:lnTo>
                  <a:lnTo>
                    <a:pt x="914019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0" y="496569"/>
              <a:ext cx="4569460" cy="6361430"/>
            </a:xfrm>
            <a:custGeom>
              <a:avLst/>
              <a:gdLst/>
              <a:ahLst/>
              <a:cxnLst/>
              <a:rect l="l" t="t" r="r" b="b"/>
              <a:pathLst>
                <a:path w="4569460" h="6361430">
                  <a:moveTo>
                    <a:pt x="4569460" y="0"/>
                  </a:moveTo>
                  <a:lnTo>
                    <a:pt x="0" y="0"/>
                  </a:lnTo>
                  <a:lnTo>
                    <a:pt x="0" y="6361430"/>
                  </a:lnTo>
                  <a:lnTo>
                    <a:pt x="4569460" y="6361430"/>
                  </a:lnTo>
                  <a:lnTo>
                    <a:pt x="4569460" y="0"/>
                  </a:lnTo>
                  <a:close/>
                </a:path>
              </a:pathLst>
            </a:custGeom>
            <a:solidFill>
              <a:srgbClr val="FBD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2550" y="21590"/>
            <a:ext cx="5153025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DejaVu Sans"/>
                <a:cs typeface="DejaVu Sans"/>
              </a:rPr>
              <a:t>SANAT</a:t>
            </a:r>
            <a:r>
              <a:rPr sz="1400" b="1" spc="-60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ESERİ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6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DejaVu Sans"/>
              <a:cs typeface="DejaVu Sans"/>
            </a:endParaRPr>
          </a:p>
          <a:p>
            <a:pPr marL="12700" marR="758825">
              <a:lnSpc>
                <a:spcPct val="97800"/>
              </a:lnSpc>
            </a:pPr>
            <a:r>
              <a:rPr sz="1400" b="1" spc="-5" dirty="0">
                <a:latin typeface="DejaVu Sans"/>
                <a:cs typeface="DejaVu Sans"/>
              </a:rPr>
              <a:t>Sanat eseri; sanatçının </a:t>
            </a:r>
            <a:r>
              <a:rPr sz="1400" b="1" dirty="0">
                <a:latin typeface="DejaVu Sans"/>
                <a:cs typeface="DejaVu Sans"/>
              </a:rPr>
              <a:t>estetik </a:t>
            </a:r>
            <a:r>
              <a:rPr sz="1400" b="1" spc="-5" dirty="0">
                <a:latin typeface="DejaVu Sans"/>
                <a:cs typeface="DejaVu Sans"/>
              </a:rPr>
              <a:t>bir </a:t>
            </a:r>
            <a:r>
              <a:rPr sz="1400" b="1" spc="-10" dirty="0">
                <a:latin typeface="DejaVu Sans"/>
                <a:cs typeface="DejaVu Sans"/>
              </a:rPr>
              <a:t>kaygıyla,  </a:t>
            </a:r>
            <a:r>
              <a:rPr sz="1400" b="1" spc="-5" dirty="0">
                <a:latin typeface="DejaVu Sans"/>
                <a:cs typeface="DejaVu Sans"/>
              </a:rPr>
              <a:t>güzeli </a:t>
            </a:r>
            <a:r>
              <a:rPr sz="1400" b="1" spc="-10" dirty="0">
                <a:latin typeface="DejaVu Sans"/>
                <a:cs typeface="DejaVu Sans"/>
              </a:rPr>
              <a:t>amaçlayan </a:t>
            </a:r>
            <a:r>
              <a:rPr sz="1400" b="1" spc="-5" dirty="0">
                <a:latin typeface="DejaVu Sans"/>
                <a:cs typeface="DejaVu Sans"/>
              </a:rPr>
              <a:t>tavırla biçimle, üslupla,  </a:t>
            </a:r>
            <a:r>
              <a:rPr sz="1400" b="1" spc="-10" dirty="0">
                <a:latin typeface="DejaVu Sans"/>
                <a:cs typeface="DejaVu Sans"/>
              </a:rPr>
              <a:t>kendine </a:t>
            </a:r>
            <a:r>
              <a:rPr sz="1400" b="1" spc="-5" dirty="0">
                <a:latin typeface="DejaVu Sans"/>
                <a:cs typeface="DejaVu Sans"/>
              </a:rPr>
              <a:t>özgü </a:t>
            </a:r>
            <a:r>
              <a:rPr sz="1400" b="1" dirty="0">
                <a:latin typeface="DejaVu Sans"/>
                <a:cs typeface="DejaVu Sans"/>
              </a:rPr>
              <a:t>bir </a:t>
            </a:r>
            <a:r>
              <a:rPr sz="1400" b="1" spc="-5" dirty="0">
                <a:latin typeface="DejaVu Sans"/>
                <a:cs typeface="DejaVu Sans"/>
              </a:rPr>
              <a:t>tarzla dile getirmiş  olduğu </a:t>
            </a:r>
            <a:r>
              <a:rPr sz="1400" b="1" spc="-30" dirty="0">
                <a:latin typeface="DejaVu Sans"/>
                <a:cs typeface="DejaVu Sans"/>
              </a:rPr>
              <a:t>eserdir.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891540">
              <a:lnSpc>
                <a:spcPct val="97900"/>
              </a:lnSpc>
            </a:pPr>
            <a:r>
              <a:rPr sz="1400" dirty="0">
                <a:latin typeface="DejaVu Sans"/>
                <a:cs typeface="DejaVu Sans"/>
              </a:rPr>
              <a:t>Sanatın zanaattan </a:t>
            </a:r>
            <a:r>
              <a:rPr sz="1400" spc="-5" dirty="0">
                <a:latin typeface="DejaVu Sans"/>
                <a:cs typeface="DejaVu Sans"/>
              </a:rPr>
              <a:t>temel farkı </a:t>
            </a:r>
            <a:r>
              <a:rPr sz="1400" dirty="0">
                <a:latin typeface="DejaVu Sans"/>
                <a:cs typeface="DejaVu Sans"/>
              </a:rPr>
              <a:t>sanatın amacının  para </a:t>
            </a:r>
            <a:r>
              <a:rPr sz="1400" spc="-5" dirty="0">
                <a:latin typeface="DejaVu Sans"/>
                <a:cs typeface="DejaVu Sans"/>
              </a:rPr>
              <a:t>kazanma, </a:t>
            </a:r>
            <a:r>
              <a:rPr sz="1400" dirty="0">
                <a:latin typeface="DejaVu Sans"/>
                <a:cs typeface="DejaVu Sans"/>
              </a:rPr>
              <a:t>işlevsellik, ticari bir </a:t>
            </a:r>
            <a:r>
              <a:rPr sz="1400" spc="-10" dirty="0">
                <a:latin typeface="DejaVu Sans"/>
                <a:cs typeface="DejaVu Sans"/>
              </a:rPr>
              <a:t>kaygı  olmamasıdır.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1527810">
              <a:lnSpc>
                <a:spcPts val="1650"/>
              </a:lnSpc>
            </a:pPr>
            <a:r>
              <a:rPr sz="1400" dirty="0">
                <a:latin typeface="DejaVu Sans"/>
                <a:cs typeface="DejaVu Sans"/>
              </a:rPr>
              <a:t>Bu amaçla </a:t>
            </a:r>
            <a:r>
              <a:rPr sz="1400" spc="-5" dirty="0">
                <a:latin typeface="DejaVu Sans"/>
                <a:cs typeface="DejaVu Sans"/>
              </a:rPr>
              <a:t>üretilen </a:t>
            </a:r>
            <a:r>
              <a:rPr sz="1400" dirty="0">
                <a:latin typeface="DejaVu Sans"/>
                <a:cs typeface="DejaVu Sans"/>
              </a:rPr>
              <a:t>eserler </a:t>
            </a:r>
            <a:r>
              <a:rPr sz="1400" spc="-5" dirty="0">
                <a:latin typeface="DejaVu Sans"/>
                <a:cs typeface="DejaVu Sans"/>
              </a:rPr>
              <a:t>ancak </a:t>
            </a:r>
            <a:r>
              <a:rPr sz="1400" dirty="0">
                <a:latin typeface="DejaVu Sans"/>
                <a:cs typeface="DejaVu Sans"/>
              </a:rPr>
              <a:t>zanaat  hükmünde</a:t>
            </a:r>
            <a:r>
              <a:rPr sz="1400" spc="-15" dirty="0">
                <a:latin typeface="DejaVu Sans"/>
                <a:cs typeface="DejaVu Sans"/>
              </a:rPr>
              <a:t> olabilir.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960755">
              <a:lnSpc>
                <a:spcPts val="1639"/>
              </a:lnSpc>
            </a:pP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eserleri </a:t>
            </a:r>
            <a:r>
              <a:rPr sz="1400" dirty="0">
                <a:latin typeface="DejaVu Sans"/>
                <a:cs typeface="DejaVu Sans"/>
              </a:rPr>
              <a:t>toplumların </a:t>
            </a:r>
            <a:r>
              <a:rPr sz="1400" spc="-10" dirty="0">
                <a:latin typeface="DejaVu Sans"/>
                <a:cs typeface="DejaVu Sans"/>
              </a:rPr>
              <a:t>kültür </a:t>
            </a:r>
            <a:r>
              <a:rPr sz="1400" spc="-5" dirty="0">
                <a:latin typeface="DejaVu Sans"/>
                <a:cs typeface="DejaVu Sans"/>
              </a:rPr>
              <a:t>ve </a:t>
            </a:r>
            <a:r>
              <a:rPr sz="1400" dirty="0">
                <a:latin typeface="DejaVu Sans"/>
                <a:cs typeface="DejaVu Sans"/>
              </a:rPr>
              <a:t>medeniyet  </a:t>
            </a:r>
            <a:r>
              <a:rPr sz="1400" spc="-5" dirty="0">
                <a:latin typeface="DejaVu Sans"/>
                <a:cs typeface="DejaVu Sans"/>
              </a:rPr>
              <a:t>düzeyleri</a:t>
            </a:r>
            <a:endParaRPr sz="1400">
              <a:latin typeface="DejaVu Sans"/>
              <a:cs typeface="DejaVu Sans"/>
            </a:endParaRPr>
          </a:p>
          <a:p>
            <a:pPr marL="12700">
              <a:lnSpc>
                <a:spcPts val="1590"/>
              </a:lnSpc>
            </a:pPr>
            <a:r>
              <a:rPr sz="1400" dirty="0">
                <a:latin typeface="DejaVu Sans"/>
                <a:cs typeface="DejaVu Sans"/>
              </a:rPr>
              <a:t>hakkında bilgi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verir.</a:t>
            </a:r>
            <a:endParaRPr sz="1400">
              <a:latin typeface="DejaVu Sans"/>
              <a:cs typeface="DejaVu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object 7"/>
            <p:cNvSpPr/>
            <p:nvPr/>
          </p:nvSpPr>
          <p:spPr>
            <a:xfrm>
              <a:off x="4573270" y="496569"/>
              <a:ext cx="4570730" cy="6361430"/>
            </a:xfrm>
            <a:custGeom>
              <a:avLst/>
              <a:gdLst/>
              <a:ahLst/>
              <a:cxnLst/>
              <a:rect l="l" t="t" r="r" b="b"/>
              <a:pathLst>
                <a:path w="4570730" h="6361430">
                  <a:moveTo>
                    <a:pt x="4570730" y="0"/>
                  </a:moveTo>
                  <a:lnTo>
                    <a:pt x="0" y="0"/>
                  </a:lnTo>
                  <a:lnTo>
                    <a:pt x="0" y="6361430"/>
                  </a:lnTo>
                  <a:lnTo>
                    <a:pt x="4570730" y="6361430"/>
                  </a:lnTo>
                  <a:lnTo>
                    <a:pt x="4570730" y="0"/>
                  </a:lnTo>
                  <a:close/>
                </a:path>
              </a:pathLst>
            </a:custGeom>
            <a:solidFill>
              <a:srgbClr val="CFD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9137650" y="0"/>
                  </a:lnTo>
                  <a:lnTo>
                    <a:pt x="9137650" y="5080"/>
                  </a:lnTo>
                  <a:lnTo>
                    <a:pt x="9137650" y="478790"/>
                  </a:lnTo>
                  <a:lnTo>
                    <a:pt x="9137650" y="513080"/>
                  </a:lnTo>
                  <a:lnTo>
                    <a:pt x="9137650" y="6851650"/>
                  </a:lnTo>
                  <a:lnTo>
                    <a:pt x="4579620" y="6851650"/>
                  </a:lnTo>
                  <a:lnTo>
                    <a:pt x="4579620" y="513080"/>
                  </a:lnTo>
                  <a:lnTo>
                    <a:pt x="9137650" y="513080"/>
                  </a:lnTo>
                  <a:lnTo>
                    <a:pt x="9137650" y="478790"/>
                  </a:lnTo>
                  <a:lnTo>
                    <a:pt x="4576445" y="478790"/>
                  </a:lnTo>
                  <a:lnTo>
                    <a:pt x="4573270" y="478790"/>
                  </a:lnTo>
                  <a:lnTo>
                    <a:pt x="4573270" y="496570"/>
                  </a:lnTo>
                  <a:lnTo>
                    <a:pt x="4570730" y="504825"/>
                  </a:lnTo>
                  <a:lnTo>
                    <a:pt x="4570730" y="496570"/>
                  </a:lnTo>
                  <a:lnTo>
                    <a:pt x="4573270" y="496570"/>
                  </a:lnTo>
                  <a:lnTo>
                    <a:pt x="4573270" y="478790"/>
                  </a:lnTo>
                  <a:lnTo>
                    <a:pt x="4568190" y="478790"/>
                  </a:lnTo>
                  <a:lnTo>
                    <a:pt x="8890" y="478790"/>
                  </a:lnTo>
                  <a:lnTo>
                    <a:pt x="8890" y="5080"/>
                  </a:lnTo>
                  <a:lnTo>
                    <a:pt x="9137650" y="5080"/>
                  </a:lnTo>
                  <a:lnTo>
                    <a:pt x="9137650" y="0"/>
                  </a:lnTo>
                  <a:lnTo>
                    <a:pt x="8890" y="0"/>
                  </a:lnTo>
                  <a:lnTo>
                    <a:pt x="3810" y="0"/>
                  </a:lnTo>
                  <a:lnTo>
                    <a:pt x="0" y="0"/>
                  </a:lnTo>
                  <a:lnTo>
                    <a:pt x="0" y="6851650"/>
                  </a:lnTo>
                  <a:lnTo>
                    <a:pt x="8890" y="6851650"/>
                  </a:lnTo>
                  <a:lnTo>
                    <a:pt x="8890" y="513080"/>
                  </a:lnTo>
                  <a:lnTo>
                    <a:pt x="4568190" y="513080"/>
                  </a:lnTo>
                  <a:lnTo>
                    <a:pt x="4568190" y="6851650"/>
                  </a:lnTo>
                  <a:lnTo>
                    <a:pt x="8890" y="6851650"/>
                  </a:lnTo>
                  <a:lnTo>
                    <a:pt x="3810" y="6858000"/>
                  </a:lnTo>
                  <a:lnTo>
                    <a:pt x="4573270" y="6858000"/>
                  </a:lnTo>
                  <a:lnTo>
                    <a:pt x="4579620" y="6858000"/>
                  </a:lnTo>
                  <a:lnTo>
                    <a:pt x="9144000" y="6858000"/>
                  </a:lnTo>
                  <a:lnTo>
                    <a:pt x="9144000" y="4965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15509" y="1123950"/>
              <a:ext cx="4320540" cy="55232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9250" y="260350"/>
            <a:ext cx="6096000" cy="622300"/>
          </a:xfrm>
          <a:custGeom>
            <a:avLst/>
            <a:gdLst/>
            <a:ahLst/>
            <a:cxnLst/>
            <a:rect l="l" t="t" r="r" b="b"/>
            <a:pathLst>
              <a:path w="6096000" h="622300">
                <a:moveTo>
                  <a:pt x="6096000" y="0"/>
                </a:moveTo>
                <a:lnTo>
                  <a:pt x="0" y="0"/>
                </a:lnTo>
                <a:lnTo>
                  <a:pt x="0" y="622300"/>
                </a:lnTo>
                <a:lnTo>
                  <a:pt x="6096000" y="622300"/>
                </a:lnTo>
                <a:lnTo>
                  <a:pt x="6096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25600" y="276859"/>
            <a:ext cx="608457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84455" marR="776605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latin typeface="DejaVu Sans"/>
                <a:cs typeface="DejaVu Sans"/>
              </a:rPr>
              <a:t>AŞAĞIDAKİ GÖRSELLERDEN HANGİSİ BİR  </a:t>
            </a:r>
            <a:r>
              <a:rPr sz="1800" b="1" spc="-30" dirty="0">
                <a:latin typeface="DejaVu Sans"/>
                <a:cs typeface="DejaVu Sans"/>
              </a:rPr>
              <a:t>SANAT</a:t>
            </a:r>
            <a:r>
              <a:rPr sz="1800" b="1" spc="-15" dirty="0">
                <a:latin typeface="DejaVu Sans"/>
                <a:cs typeface="DejaVu Sans"/>
              </a:rPr>
              <a:t> </a:t>
            </a:r>
            <a:r>
              <a:rPr sz="1800" b="1" spc="-5" dirty="0">
                <a:latin typeface="DejaVu Sans"/>
                <a:cs typeface="DejaVu Sans"/>
              </a:rPr>
              <a:t>ESERİDİR?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4170" y="255269"/>
            <a:ext cx="6106160" cy="645160"/>
          </a:xfrm>
          <a:custGeom>
            <a:avLst/>
            <a:gdLst/>
            <a:ahLst/>
            <a:cxnLst/>
            <a:rect l="l" t="t" r="r" b="b"/>
            <a:pathLst>
              <a:path w="6106159" h="645160">
                <a:moveTo>
                  <a:pt x="6106160" y="0"/>
                </a:moveTo>
                <a:lnTo>
                  <a:pt x="6103620" y="2540"/>
                </a:lnTo>
                <a:lnTo>
                  <a:pt x="6103620" y="0"/>
                </a:lnTo>
                <a:lnTo>
                  <a:pt x="6101080" y="0"/>
                </a:lnTo>
                <a:lnTo>
                  <a:pt x="6101080" y="5080"/>
                </a:lnTo>
                <a:lnTo>
                  <a:pt x="6098540" y="7620"/>
                </a:lnTo>
                <a:lnTo>
                  <a:pt x="6098540" y="5080"/>
                </a:lnTo>
                <a:lnTo>
                  <a:pt x="6101080" y="5080"/>
                </a:lnTo>
                <a:lnTo>
                  <a:pt x="6101080" y="0"/>
                </a:lnTo>
                <a:lnTo>
                  <a:pt x="6096000" y="0"/>
                </a:lnTo>
                <a:lnTo>
                  <a:pt x="6096000" y="10160"/>
                </a:lnTo>
                <a:lnTo>
                  <a:pt x="6096000" y="610870"/>
                </a:lnTo>
                <a:lnTo>
                  <a:pt x="11430" y="610870"/>
                </a:lnTo>
                <a:lnTo>
                  <a:pt x="11430" y="10160"/>
                </a:lnTo>
                <a:lnTo>
                  <a:pt x="6096000" y="10160"/>
                </a:lnTo>
                <a:lnTo>
                  <a:pt x="6096000" y="0"/>
                </a:lnTo>
                <a:lnTo>
                  <a:pt x="8255" y="0"/>
                </a:lnTo>
                <a:lnTo>
                  <a:pt x="8255" y="5080"/>
                </a:lnTo>
                <a:lnTo>
                  <a:pt x="8255" y="7620"/>
                </a:lnTo>
                <a:lnTo>
                  <a:pt x="5080" y="5080"/>
                </a:lnTo>
                <a:lnTo>
                  <a:pt x="8255" y="5080"/>
                </a:lnTo>
                <a:lnTo>
                  <a:pt x="8255" y="0"/>
                </a:lnTo>
                <a:lnTo>
                  <a:pt x="2527" y="0"/>
                </a:lnTo>
                <a:lnTo>
                  <a:pt x="2527" y="2527"/>
                </a:lnTo>
                <a:lnTo>
                  <a:pt x="0" y="0"/>
                </a:lnTo>
                <a:lnTo>
                  <a:pt x="0" y="638810"/>
                </a:lnTo>
                <a:lnTo>
                  <a:pt x="1270" y="638810"/>
                </a:lnTo>
                <a:lnTo>
                  <a:pt x="5080" y="627380"/>
                </a:lnTo>
                <a:lnTo>
                  <a:pt x="0" y="645160"/>
                </a:lnTo>
                <a:lnTo>
                  <a:pt x="6106160" y="645160"/>
                </a:lnTo>
                <a:lnTo>
                  <a:pt x="6101080" y="627380"/>
                </a:lnTo>
                <a:lnTo>
                  <a:pt x="6104890" y="638810"/>
                </a:lnTo>
                <a:lnTo>
                  <a:pt x="6106160" y="638810"/>
                </a:lnTo>
                <a:lnTo>
                  <a:pt x="61061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9190" y="3813809"/>
            <a:ext cx="3291840" cy="2744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2810" y="3813809"/>
            <a:ext cx="3319779" cy="27444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2810" y="1052830"/>
            <a:ext cx="3286760" cy="25920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49190" y="1052830"/>
            <a:ext cx="3291840" cy="2592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0" y="0"/>
            <a:ext cx="9131300" cy="1283970"/>
          </a:xfrm>
          <a:custGeom>
            <a:avLst/>
            <a:gdLst/>
            <a:ahLst/>
            <a:cxnLst/>
            <a:rect l="l" t="t" r="r" b="b"/>
            <a:pathLst>
              <a:path w="9131300" h="1283970">
                <a:moveTo>
                  <a:pt x="9131300" y="0"/>
                </a:moveTo>
                <a:lnTo>
                  <a:pt x="0" y="0"/>
                </a:lnTo>
                <a:lnTo>
                  <a:pt x="0" y="1267460"/>
                </a:lnTo>
                <a:lnTo>
                  <a:pt x="0" y="1283970"/>
                </a:lnTo>
                <a:lnTo>
                  <a:pt x="9131300" y="1283970"/>
                </a:lnTo>
                <a:lnTo>
                  <a:pt x="9131300" y="1267460"/>
                </a:lnTo>
                <a:lnTo>
                  <a:pt x="91313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63239" y="438150"/>
            <a:ext cx="30264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DejaVu Sans"/>
                <a:cs typeface="DejaVu Sans"/>
              </a:rPr>
              <a:t>SANAT </a:t>
            </a:r>
            <a:r>
              <a:rPr sz="1400" b="1" dirty="0">
                <a:latin typeface="DejaVu Sans"/>
                <a:cs typeface="DejaVu Sans"/>
              </a:rPr>
              <a:t>ESERİNİN</a:t>
            </a:r>
            <a:r>
              <a:rPr sz="1400" b="1" spc="-30" dirty="0">
                <a:latin typeface="DejaVu Sans"/>
                <a:cs typeface="DejaVu Sans"/>
              </a:rPr>
              <a:t> </a:t>
            </a:r>
            <a:r>
              <a:rPr sz="1400" b="1" dirty="0">
                <a:latin typeface="DejaVu Sans"/>
                <a:cs typeface="DejaVu Sans"/>
              </a:rPr>
              <a:t>ÖZELLİKLERİ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700" y="1283969"/>
            <a:ext cx="4565650" cy="1113790"/>
          </a:xfrm>
          <a:custGeom>
            <a:avLst/>
            <a:gdLst/>
            <a:ahLst/>
            <a:cxnLst/>
            <a:rect l="l" t="t" r="r" b="b"/>
            <a:pathLst>
              <a:path w="4565650" h="1113789">
                <a:moveTo>
                  <a:pt x="4565650" y="0"/>
                </a:moveTo>
                <a:lnTo>
                  <a:pt x="0" y="0"/>
                </a:lnTo>
                <a:lnTo>
                  <a:pt x="0" y="1113789"/>
                </a:lnTo>
                <a:lnTo>
                  <a:pt x="4565650" y="1113789"/>
                </a:lnTo>
                <a:lnTo>
                  <a:pt x="456565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439" y="1305559"/>
            <a:ext cx="9613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1.</a:t>
            </a:r>
            <a:r>
              <a:rPr sz="1400" spc="-80" dirty="0">
                <a:latin typeface="DejaVu Sans"/>
                <a:cs typeface="DejaVu Sans"/>
              </a:rPr>
              <a:t> </a:t>
            </a:r>
            <a:r>
              <a:rPr sz="1400" dirty="0">
                <a:latin typeface="DejaVu Sans"/>
                <a:cs typeface="DejaVu Sans"/>
              </a:rPr>
              <a:t>özneldir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8350" y="1300480"/>
            <a:ext cx="4565650" cy="1097280"/>
          </a:xfrm>
          <a:custGeom>
            <a:avLst/>
            <a:gdLst/>
            <a:ahLst/>
            <a:cxnLst/>
            <a:rect l="l" t="t" r="r" b="b"/>
            <a:pathLst>
              <a:path w="4565650" h="1097280">
                <a:moveTo>
                  <a:pt x="0" y="1097280"/>
                </a:moveTo>
                <a:lnTo>
                  <a:pt x="4565650" y="1097280"/>
                </a:lnTo>
                <a:lnTo>
                  <a:pt x="4565650" y="0"/>
                </a:lnTo>
                <a:lnTo>
                  <a:pt x="0" y="0"/>
                </a:lnTo>
                <a:lnTo>
                  <a:pt x="0" y="109728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7090" y="1305559"/>
            <a:ext cx="30981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6. </a:t>
            </a:r>
            <a:r>
              <a:rPr sz="1400" dirty="0">
                <a:latin typeface="DejaVu Sans"/>
                <a:cs typeface="DejaVu Sans"/>
              </a:rPr>
              <a:t>Doğa </a:t>
            </a:r>
            <a:r>
              <a:rPr sz="1400" spc="-5" dirty="0">
                <a:latin typeface="DejaVu Sans"/>
                <a:cs typeface="DejaVu Sans"/>
              </a:rPr>
              <a:t>eseri </a:t>
            </a:r>
            <a:r>
              <a:rPr sz="1400" dirty="0">
                <a:latin typeface="DejaVu Sans"/>
                <a:cs typeface="DejaVu Sans"/>
              </a:rPr>
              <a:t>değil, insan</a:t>
            </a:r>
            <a:r>
              <a:rPr sz="1400" spc="-7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üründür.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00" y="2397760"/>
            <a:ext cx="4565650" cy="1115060"/>
          </a:xfrm>
          <a:custGeom>
            <a:avLst/>
            <a:gdLst/>
            <a:ahLst/>
            <a:cxnLst/>
            <a:rect l="l" t="t" r="r" b="b"/>
            <a:pathLst>
              <a:path w="4565650" h="1115060">
                <a:moveTo>
                  <a:pt x="4565650" y="0"/>
                </a:moveTo>
                <a:lnTo>
                  <a:pt x="0" y="0"/>
                </a:lnTo>
                <a:lnTo>
                  <a:pt x="0" y="1115060"/>
                </a:lnTo>
                <a:lnTo>
                  <a:pt x="4565650" y="1115060"/>
                </a:lnTo>
                <a:lnTo>
                  <a:pt x="4565650" y="0"/>
                </a:lnTo>
                <a:close/>
              </a:path>
            </a:pathLst>
          </a:custGeom>
          <a:solidFill>
            <a:srgbClr val="F9B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439" y="2419350"/>
            <a:ext cx="201231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2. </a:t>
            </a:r>
            <a:r>
              <a:rPr sz="1400" spc="-20" dirty="0">
                <a:latin typeface="DejaVu Sans"/>
                <a:cs typeface="DejaVu Sans"/>
              </a:rPr>
              <a:t>Yaratıcılık gerektirir.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8350" y="2397760"/>
            <a:ext cx="4565650" cy="1115060"/>
          </a:xfrm>
          <a:custGeom>
            <a:avLst/>
            <a:gdLst/>
            <a:ahLst/>
            <a:cxnLst/>
            <a:rect l="l" t="t" r="r" b="b"/>
            <a:pathLst>
              <a:path w="4565650" h="1115060">
                <a:moveTo>
                  <a:pt x="4565650" y="0"/>
                </a:moveTo>
                <a:lnTo>
                  <a:pt x="0" y="0"/>
                </a:lnTo>
                <a:lnTo>
                  <a:pt x="0" y="1115060"/>
                </a:lnTo>
                <a:lnTo>
                  <a:pt x="4565650" y="1115060"/>
                </a:lnTo>
                <a:lnTo>
                  <a:pt x="4565650" y="0"/>
                </a:lnTo>
                <a:close/>
              </a:path>
            </a:pathLst>
          </a:custGeom>
          <a:solidFill>
            <a:srgbClr val="F9B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57090" y="2419350"/>
            <a:ext cx="3895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7. </a:t>
            </a:r>
            <a:r>
              <a:rPr sz="1400" dirty="0">
                <a:latin typeface="DejaVu Sans"/>
                <a:cs typeface="DejaVu Sans"/>
              </a:rPr>
              <a:t>Biçim </a:t>
            </a:r>
            <a:r>
              <a:rPr sz="1400" spc="-5" dirty="0">
                <a:latin typeface="DejaVu Sans"/>
                <a:cs typeface="DejaVu Sans"/>
              </a:rPr>
              <a:t>ve </a:t>
            </a:r>
            <a:r>
              <a:rPr sz="1400" dirty="0">
                <a:latin typeface="DejaVu Sans"/>
                <a:cs typeface="DejaVu Sans"/>
              </a:rPr>
              <a:t>içeriğin </a:t>
            </a:r>
            <a:r>
              <a:rPr sz="1400" spc="-5" dirty="0">
                <a:latin typeface="DejaVu Sans"/>
                <a:cs typeface="DejaVu Sans"/>
              </a:rPr>
              <a:t>bütünleşmesi </a:t>
            </a:r>
            <a:r>
              <a:rPr sz="1400" dirty="0">
                <a:latin typeface="DejaVu Sans"/>
                <a:cs typeface="DejaVu Sans"/>
              </a:rPr>
              <a:t>ile</a:t>
            </a:r>
            <a:r>
              <a:rPr sz="1400" spc="-20" dirty="0">
                <a:latin typeface="DejaVu Sans"/>
                <a:cs typeface="DejaVu Sans"/>
              </a:rPr>
              <a:t> oluşur.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700" y="3512820"/>
            <a:ext cx="4565650" cy="1115060"/>
          </a:xfrm>
          <a:custGeom>
            <a:avLst/>
            <a:gdLst/>
            <a:ahLst/>
            <a:cxnLst/>
            <a:rect l="l" t="t" r="r" b="b"/>
            <a:pathLst>
              <a:path w="4565650" h="1115060">
                <a:moveTo>
                  <a:pt x="4565650" y="0"/>
                </a:moveTo>
                <a:lnTo>
                  <a:pt x="0" y="0"/>
                </a:lnTo>
                <a:lnTo>
                  <a:pt x="0" y="1115059"/>
                </a:lnTo>
                <a:lnTo>
                  <a:pt x="4565650" y="1115059"/>
                </a:lnTo>
                <a:lnTo>
                  <a:pt x="456565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439" y="3534409"/>
            <a:ext cx="2153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3. </a:t>
            </a:r>
            <a:r>
              <a:rPr sz="1400" spc="-25" dirty="0">
                <a:latin typeface="DejaVu Sans"/>
                <a:cs typeface="DejaVu Sans"/>
              </a:rPr>
              <a:t>Fayda </a:t>
            </a:r>
            <a:r>
              <a:rPr sz="1400" dirty="0">
                <a:latin typeface="DejaVu Sans"/>
                <a:cs typeface="DejaVu Sans"/>
              </a:rPr>
              <a:t>amacı</a:t>
            </a:r>
            <a:r>
              <a:rPr sz="1400" spc="-40" dirty="0">
                <a:latin typeface="DejaVu Sans"/>
                <a:cs typeface="DejaVu Sans"/>
              </a:rPr>
              <a:t> </a:t>
            </a:r>
            <a:r>
              <a:rPr sz="1400" spc="-5" dirty="0">
                <a:latin typeface="DejaVu Sans"/>
                <a:cs typeface="DejaVu Sans"/>
              </a:rPr>
              <a:t>gütmez.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78350" y="3512820"/>
            <a:ext cx="4565650" cy="1115060"/>
          </a:xfrm>
          <a:custGeom>
            <a:avLst/>
            <a:gdLst/>
            <a:ahLst/>
            <a:cxnLst/>
            <a:rect l="l" t="t" r="r" b="b"/>
            <a:pathLst>
              <a:path w="4565650" h="1115060">
                <a:moveTo>
                  <a:pt x="4565650" y="0"/>
                </a:moveTo>
                <a:lnTo>
                  <a:pt x="0" y="0"/>
                </a:lnTo>
                <a:lnTo>
                  <a:pt x="0" y="1115059"/>
                </a:lnTo>
                <a:lnTo>
                  <a:pt x="4565650" y="1115059"/>
                </a:lnTo>
                <a:lnTo>
                  <a:pt x="456565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57090" y="3534409"/>
            <a:ext cx="1949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8. Benzersiz </a:t>
            </a:r>
            <a:r>
              <a:rPr sz="1400" dirty="0">
                <a:latin typeface="DejaVu Sans"/>
                <a:cs typeface="DejaVu Sans"/>
              </a:rPr>
              <a:t>ve</a:t>
            </a:r>
            <a:r>
              <a:rPr sz="1400" spc="-7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tektir.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700" y="4627879"/>
            <a:ext cx="4565650" cy="1113790"/>
          </a:xfrm>
          <a:custGeom>
            <a:avLst/>
            <a:gdLst/>
            <a:ahLst/>
            <a:cxnLst/>
            <a:rect l="l" t="t" r="r" b="b"/>
            <a:pathLst>
              <a:path w="4565650" h="1113789">
                <a:moveTo>
                  <a:pt x="4565650" y="0"/>
                </a:moveTo>
                <a:lnTo>
                  <a:pt x="0" y="0"/>
                </a:lnTo>
                <a:lnTo>
                  <a:pt x="0" y="1113790"/>
                </a:lnTo>
                <a:lnTo>
                  <a:pt x="4565650" y="1113790"/>
                </a:lnTo>
                <a:lnTo>
                  <a:pt x="4565650" y="0"/>
                </a:lnTo>
                <a:close/>
              </a:path>
            </a:pathLst>
          </a:custGeom>
          <a:solidFill>
            <a:srgbClr val="F9B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1439" y="4648200"/>
            <a:ext cx="11595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4.</a:t>
            </a:r>
            <a:r>
              <a:rPr sz="1400" spc="-60" dirty="0">
                <a:latin typeface="DejaVu Sans"/>
                <a:cs typeface="DejaVu Sans"/>
              </a:rPr>
              <a:t> </a:t>
            </a:r>
            <a:r>
              <a:rPr sz="1400" spc="-20" dirty="0">
                <a:latin typeface="DejaVu Sans"/>
                <a:cs typeface="DejaVu Sans"/>
              </a:rPr>
              <a:t>Özgündür.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8350" y="4627879"/>
            <a:ext cx="4565650" cy="1113790"/>
          </a:xfrm>
          <a:custGeom>
            <a:avLst/>
            <a:gdLst/>
            <a:ahLst/>
            <a:cxnLst/>
            <a:rect l="l" t="t" r="r" b="b"/>
            <a:pathLst>
              <a:path w="4565650" h="1113789">
                <a:moveTo>
                  <a:pt x="4565650" y="0"/>
                </a:moveTo>
                <a:lnTo>
                  <a:pt x="0" y="0"/>
                </a:lnTo>
                <a:lnTo>
                  <a:pt x="0" y="1113790"/>
                </a:lnTo>
                <a:lnTo>
                  <a:pt x="4565650" y="1113790"/>
                </a:lnTo>
                <a:lnTo>
                  <a:pt x="4565650" y="0"/>
                </a:lnTo>
                <a:close/>
              </a:path>
            </a:pathLst>
          </a:custGeom>
          <a:solidFill>
            <a:srgbClr val="F9B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57090" y="4648200"/>
            <a:ext cx="42157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9. Ona </a:t>
            </a:r>
            <a:r>
              <a:rPr sz="1400" dirty="0">
                <a:latin typeface="DejaVu Sans"/>
                <a:cs typeface="DejaVu Sans"/>
              </a:rPr>
              <a:t>yönelen ve </a:t>
            </a:r>
            <a:r>
              <a:rPr sz="1400" spc="-5" dirty="0">
                <a:latin typeface="DejaVu Sans"/>
                <a:cs typeface="DejaVu Sans"/>
              </a:rPr>
              <a:t>zevk </a:t>
            </a:r>
            <a:r>
              <a:rPr sz="1400" spc="5" dirty="0">
                <a:latin typeface="DejaVu Sans"/>
                <a:cs typeface="DejaVu Sans"/>
              </a:rPr>
              <a:t>alan </a:t>
            </a:r>
            <a:r>
              <a:rPr sz="1400" dirty="0">
                <a:latin typeface="DejaVu Sans"/>
                <a:cs typeface="DejaVu Sans"/>
              </a:rPr>
              <a:t>alımlayıcısı</a:t>
            </a:r>
            <a:r>
              <a:rPr sz="1400" spc="-50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vardır.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700" y="5741670"/>
            <a:ext cx="4565650" cy="1116330"/>
          </a:xfrm>
          <a:custGeom>
            <a:avLst/>
            <a:gdLst/>
            <a:ahLst/>
            <a:cxnLst/>
            <a:rect l="l" t="t" r="r" b="b"/>
            <a:pathLst>
              <a:path w="4565650" h="1116329">
                <a:moveTo>
                  <a:pt x="4565650" y="0"/>
                </a:moveTo>
                <a:lnTo>
                  <a:pt x="0" y="0"/>
                </a:lnTo>
                <a:lnTo>
                  <a:pt x="0" y="1116329"/>
                </a:lnTo>
                <a:lnTo>
                  <a:pt x="4565650" y="1116329"/>
                </a:lnTo>
                <a:lnTo>
                  <a:pt x="456565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1439" y="5763259"/>
            <a:ext cx="9969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DejaVu Sans"/>
                <a:cs typeface="DejaVu Sans"/>
              </a:rPr>
              <a:t>5.</a:t>
            </a:r>
            <a:r>
              <a:rPr sz="1400" spc="-7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Kalıcıdır.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8350" y="5741670"/>
            <a:ext cx="4565650" cy="1116330"/>
          </a:xfrm>
          <a:custGeom>
            <a:avLst/>
            <a:gdLst/>
            <a:ahLst/>
            <a:cxnLst/>
            <a:rect l="l" t="t" r="r" b="b"/>
            <a:pathLst>
              <a:path w="4565650" h="1116329">
                <a:moveTo>
                  <a:pt x="4565650" y="0"/>
                </a:moveTo>
                <a:lnTo>
                  <a:pt x="0" y="0"/>
                </a:lnTo>
                <a:lnTo>
                  <a:pt x="0" y="1116329"/>
                </a:lnTo>
                <a:lnTo>
                  <a:pt x="4565650" y="1116329"/>
                </a:lnTo>
                <a:lnTo>
                  <a:pt x="4565650" y="0"/>
                </a:lnTo>
                <a:close/>
              </a:path>
            </a:pathLst>
          </a:custGeom>
          <a:solidFill>
            <a:srgbClr val="C2D5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657090" y="5763259"/>
            <a:ext cx="30556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DejaVu Sans"/>
                <a:cs typeface="DejaVu Sans"/>
              </a:rPr>
              <a:t>10. </a:t>
            </a:r>
            <a:r>
              <a:rPr sz="1400" dirty="0">
                <a:latin typeface="DejaVu Sans"/>
                <a:cs typeface="DejaVu Sans"/>
              </a:rPr>
              <a:t>Estetik </a:t>
            </a:r>
            <a:r>
              <a:rPr sz="1400" spc="-5" dirty="0">
                <a:latin typeface="DejaVu Sans"/>
                <a:cs typeface="DejaVu Sans"/>
              </a:rPr>
              <a:t>kaygılarla </a:t>
            </a:r>
            <a:r>
              <a:rPr sz="1400" dirty="0">
                <a:latin typeface="DejaVu Sans"/>
                <a:cs typeface="DejaVu Sans"/>
              </a:rPr>
              <a:t>ortaya</a:t>
            </a:r>
            <a:r>
              <a:rPr sz="1400" spc="-50" dirty="0">
                <a:latin typeface="DejaVu Sans"/>
                <a:cs typeface="DejaVu Sans"/>
              </a:rPr>
              <a:t> </a:t>
            </a:r>
            <a:r>
              <a:rPr sz="1400" spc="-30" dirty="0">
                <a:latin typeface="DejaVu Sans"/>
                <a:cs typeface="DejaVu Sans"/>
              </a:rPr>
              <a:t>çıkar.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50" y="0"/>
            <a:ext cx="9137650" cy="6858000"/>
          </a:xfrm>
          <a:custGeom>
            <a:avLst/>
            <a:gdLst/>
            <a:ahLst/>
            <a:cxnLst/>
            <a:rect l="l" t="t" r="r" b="b"/>
            <a:pathLst>
              <a:path w="9137650" h="6858000">
                <a:moveTo>
                  <a:pt x="9137650" y="0"/>
                </a:moveTo>
                <a:lnTo>
                  <a:pt x="8890" y="0"/>
                </a:lnTo>
                <a:lnTo>
                  <a:pt x="8890" y="1275080"/>
                </a:lnTo>
                <a:lnTo>
                  <a:pt x="8890" y="1283970"/>
                </a:lnTo>
                <a:lnTo>
                  <a:pt x="8890" y="3512820"/>
                </a:lnTo>
                <a:lnTo>
                  <a:pt x="8877" y="3515347"/>
                </a:lnTo>
                <a:lnTo>
                  <a:pt x="6350" y="3512820"/>
                </a:lnTo>
                <a:lnTo>
                  <a:pt x="8890" y="3510280"/>
                </a:lnTo>
                <a:lnTo>
                  <a:pt x="8890" y="2397760"/>
                </a:lnTo>
                <a:lnTo>
                  <a:pt x="8877" y="2400922"/>
                </a:lnTo>
                <a:lnTo>
                  <a:pt x="6350" y="2397760"/>
                </a:lnTo>
                <a:lnTo>
                  <a:pt x="8890" y="2395220"/>
                </a:lnTo>
                <a:lnTo>
                  <a:pt x="8890" y="1292225"/>
                </a:lnTo>
                <a:lnTo>
                  <a:pt x="6350" y="1283970"/>
                </a:lnTo>
                <a:lnTo>
                  <a:pt x="8890" y="1275080"/>
                </a:lnTo>
                <a:lnTo>
                  <a:pt x="8890" y="0"/>
                </a:lnTo>
                <a:lnTo>
                  <a:pt x="6350" y="0"/>
                </a:lnTo>
                <a:lnTo>
                  <a:pt x="0" y="0"/>
                </a:lnTo>
                <a:lnTo>
                  <a:pt x="0" y="6851650"/>
                </a:lnTo>
                <a:lnTo>
                  <a:pt x="11430" y="6851650"/>
                </a:lnTo>
                <a:lnTo>
                  <a:pt x="11430" y="5748020"/>
                </a:lnTo>
                <a:lnTo>
                  <a:pt x="4566920" y="5748020"/>
                </a:lnTo>
                <a:lnTo>
                  <a:pt x="4566920" y="6851650"/>
                </a:lnTo>
                <a:lnTo>
                  <a:pt x="11430" y="6851650"/>
                </a:lnTo>
                <a:lnTo>
                  <a:pt x="6350" y="6858000"/>
                </a:lnTo>
                <a:lnTo>
                  <a:pt x="4566920" y="6858000"/>
                </a:lnTo>
                <a:lnTo>
                  <a:pt x="4572000" y="6858000"/>
                </a:lnTo>
                <a:lnTo>
                  <a:pt x="4577080" y="6858000"/>
                </a:lnTo>
                <a:lnTo>
                  <a:pt x="9137650" y="6858000"/>
                </a:lnTo>
                <a:lnTo>
                  <a:pt x="9137650" y="5741670"/>
                </a:lnTo>
                <a:lnTo>
                  <a:pt x="9135110" y="5744845"/>
                </a:lnTo>
                <a:lnTo>
                  <a:pt x="9135110" y="5741670"/>
                </a:lnTo>
                <a:lnTo>
                  <a:pt x="9135110" y="5739130"/>
                </a:lnTo>
                <a:lnTo>
                  <a:pt x="9137650" y="5741670"/>
                </a:lnTo>
                <a:lnTo>
                  <a:pt x="9137650" y="4627880"/>
                </a:lnTo>
                <a:lnTo>
                  <a:pt x="9135110" y="4630420"/>
                </a:lnTo>
                <a:lnTo>
                  <a:pt x="9135110" y="4627880"/>
                </a:lnTo>
                <a:lnTo>
                  <a:pt x="9135110" y="4624705"/>
                </a:lnTo>
                <a:lnTo>
                  <a:pt x="9137650" y="4627880"/>
                </a:lnTo>
                <a:lnTo>
                  <a:pt x="9137650" y="3512820"/>
                </a:lnTo>
                <a:lnTo>
                  <a:pt x="9135110" y="3515360"/>
                </a:lnTo>
                <a:lnTo>
                  <a:pt x="9135110" y="3512820"/>
                </a:lnTo>
                <a:lnTo>
                  <a:pt x="9135110" y="3510280"/>
                </a:lnTo>
                <a:lnTo>
                  <a:pt x="9137650" y="3512820"/>
                </a:lnTo>
                <a:lnTo>
                  <a:pt x="9137650" y="2397760"/>
                </a:lnTo>
                <a:lnTo>
                  <a:pt x="9135110" y="2400935"/>
                </a:lnTo>
                <a:lnTo>
                  <a:pt x="9135110" y="2397760"/>
                </a:lnTo>
                <a:lnTo>
                  <a:pt x="9135110" y="2395220"/>
                </a:lnTo>
                <a:lnTo>
                  <a:pt x="9137650" y="2397760"/>
                </a:lnTo>
                <a:lnTo>
                  <a:pt x="9137650" y="1283970"/>
                </a:lnTo>
                <a:lnTo>
                  <a:pt x="9132570" y="1267460"/>
                </a:lnTo>
                <a:lnTo>
                  <a:pt x="9132570" y="1300480"/>
                </a:lnTo>
                <a:lnTo>
                  <a:pt x="9132570" y="2392680"/>
                </a:lnTo>
                <a:lnTo>
                  <a:pt x="9132570" y="6851650"/>
                </a:lnTo>
                <a:lnTo>
                  <a:pt x="4577080" y="6851650"/>
                </a:lnTo>
                <a:lnTo>
                  <a:pt x="4577080" y="5748020"/>
                </a:lnTo>
                <a:lnTo>
                  <a:pt x="9132570" y="5748020"/>
                </a:lnTo>
                <a:lnTo>
                  <a:pt x="9132570" y="5736590"/>
                </a:lnTo>
                <a:lnTo>
                  <a:pt x="4577080" y="5736590"/>
                </a:lnTo>
                <a:lnTo>
                  <a:pt x="4577080" y="4632960"/>
                </a:lnTo>
                <a:lnTo>
                  <a:pt x="9132570" y="4632960"/>
                </a:lnTo>
                <a:lnTo>
                  <a:pt x="9132570" y="4621530"/>
                </a:lnTo>
                <a:lnTo>
                  <a:pt x="4577080" y="4621530"/>
                </a:lnTo>
                <a:lnTo>
                  <a:pt x="4577080" y="3517900"/>
                </a:lnTo>
                <a:lnTo>
                  <a:pt x="9132570" y="3517900"/>
                </a:lnTo>
                <a:lnTo>
                  <a:pt x="9132570" y="3507740"/>
                </a:lnTo>
                <a:lnTo>
                  <a:pt x="4577080" y="3507740"/>
                </a:lnTo>
                <a:lnTo>
                  <a:pt x="4577080" y="2404110"/>
                </a:lnTo>
                <a:lnTo>
                  <a:pt x="9132570" y="2404110"/>
                </a:lnTo>
                <a:lnTo>
                  <a:pt x="9132570" y="2392680"/>
                </a:lnTo>
                <a:lnTo>
                  <a:pt x="4577080" y="2392680"/>
                </a:lnTo>
                <a:lnTo>
                  <a:pt x="4577080" y="1300480"/>
                </a:lnTo>
                <a:lnTo>
                  <a:pt x="9132570" y="1300480"/>
                </a:lnTo>
                <a:lnTo>
                  <a:pt x="9132570" y="1267460"/>
                </a:lnTo>
                <a:lnTo>
                  <a:pt x="4574540" y="1267460"/>
                </a:lnTo>
                <a:lnTo>
                  <a:pt x="4572000" y="1267460"/>
                </a:lnTo>
                <a:lnTo>
                  <a:pt x="4572000" y="1283970"/>
                </a:lnTo>
                <a:lnTo>
                  <a:pt x="4572000" y="2397760"/>
                </a:lnTo>
                <a:lnTo>
                  <a:pt x="4572000" y="3512820"/>
                </a:lnTo>
                <a:lnTo>
                  <a:pt x="4569460" y="3515360"/>
                </a:lnTo>
                <a:lnTo>
                  <a:pt x="4569460" y="3512820"/>
                </a:lnTo>
                <a:lnTo>
                  <a:pt x="4569447" y="3510267"/>
                </a:lnTo>
                <a:lnTo>
                  <a:pt x="4572000" y="3512820"/>
                </a:lnTo>
                <a:lnTo>
                  <a:pt x="4572000" y="2397760"/>
                </a:lnTo>
                <a:lnTo>
                  <a:pt x="4569460" y="2397760"/>
                </a:lnTo>
                <a:lnTo>
                  <a:pt x="4569447" y="2395207"/>
                </a:lnTo>
                <a:lnTo>
                  <a:pt x="4572000" y="2397760"/>
                </a:lnTo>
                <a:lnTo>
                  <a:pt x="4572000" y="1283970"/>
                </a:lnTo>
                <a:lnTo>
                  <a:pt x="4569460" y="1292225"/>
                </a:lnTo>
                <a:lnTo>
                  <a:pt x="4569460" y="1283970"/>
                </a:lnTo>
                <a:lnTo>
                  <a:pt x="4572000" y="1283970"/>
                </a:lnTo>
                <a:lnTo>
                  <a:pt x="4572000" y="1267460"/>
                </a:lnTo>
                <a:lnTo>
                  <a:pt x="4566920" y="1267460"/>
                </a:lnTo>
                <a:lnTo>
                  <a:pt x="4566920" y="1300480"/>
                </a:lnTo>
                <a:lnTo>
                  <a:pt x="4566920" y="2392680"/>
                </a:lnTo>
                <a:lnTo>
                  <a:pt x="4566920" y="5736590"/>
                </a:lnTo>
                <a:lnTo>
                  <a:pt x="11430" y="5736590"/>
                </a:lnTo>
                <a:lnTo>
                  <a:pt x="11430" y="4632960"/>
                </a:lnTo>
                <a:lnTo>
                  <a:pt x="4566920" y="4632960"/>
                </a:lnTo>
                <a:lnTo>
                  <a:pt x="4566920" y="4621530"/>
                </a:lnTo>
                <a:lnTo>
                  <a:pt x="11430" y="4621530"/>
                </a:lnTo>
                <a:lnTo>
                  <a:pt x="11430" y="3517900"/>
                </a:lnTo>
                <a:lnTo>
                  <a:pt x="4566920" y="3517900"/>
                </a:lnTo>
                <a:lnTo>
                  <a:pt x="4566920" y="3507740"/>
                </a:lnTo>
                <a:lnTo>
                  <a:pt x="11430" y="3507740"/>
                </a:lnTo>
                <a:lnTo>
                  <a:pt x="11430" y="2404110"/>
                </a:lnTo>
                <a:lnTo>
                  <a:pt x="4566920" y="2404110"/>
                </a:lnTo>
                <a:lnTo>
                  <a:pt x="4566920" y="2392680"/>
                </a:lnTo>
                <a:lnTo>
                  <a:pt x="11430" y="2392680"/>
                </a:lnTo>
                <a:lnTo>
                  <a:pt x="11430" y="1300480"/>
                </a:lnTo>
                <a:lnTo>
                  <a:pt x="4566920" y="1300480"/>
                </a:lnTo>
                <a:lnTo>
                  <a:pt x="4566920" y="1267460"/>
                </a:lnTo>
                <a:lnTo>
                  <a:pt x="11061" y="1267460"/>
                </a:lnTo>
                <a:lnTo>
                  <a:pt x="11430" y="1266190"/>
                </a:lnTo>
                <a:lnTo>
                  <a:pt x="11430" y="5080"/>
                </a:lnTo>
                <a:lnTo>
                  <a:pt x="9132570" y="5080"/>
                </a:lnTo>
                <a:lnTo>
                  <a:pt x="9132570" y="1266190"/>
                </a:lnTo>
                <a:lnTo>
                  <a:pt x="9137650" y="1283970"/>
                </a:lnTo>
                <a:lnTo>
                  <a:pt x="9137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" y="0"/>
            <a:ext cx="9140190" cy="957580"/>
          </a:xfrm>
          <a:custGeom>
            <a:avLst/>
            <a:gdLst/>
            <a:ahLst/>
            <a:cxnLst/>
            <a:rect l="l" t="t" r="r" b="b"/>
            <a:pathLst>
              <a:path w="9140190" h="957580">
                <a:moveTo>
                  <a:pt x="9140190" y="0"/>
                </a:moveTo>
                <a:lnTo>
                  <a:pt x="0" y="0"/>
                </a:lnTo>
                <a:lnTo>
                  <a:pt x="0" y="941070"/>
                </a:lnTo>
                <a:lnTo>
                  <a:pt x="0" y="957580"/>
                </a:lnTo>
                <a:lnTo>
                  <a:pt x="9140190" y="957580"/>
                </a:lnTo>
                <a:lnTo>
                  <a:pt x="9140190" y="941070"/>
                </a:lnTo>
                <a:lnTo>
                  <a:pt x="914019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50489" y="229870"/>
            <a:ext cx="37788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Sanat </a:t>
            </a:r>
            <a:r>
              <a:rPr sz="1400" b="1" dirty="0">
                <a:latin typeface="DejaVu Sans"/>
                <a:cs typeface="DejaVu Sans"/>
              </a:rPr>
              <a:t>ve </a:t>
            </a:r>
            <a:r>
              <a:rPr sz="1400" b="1" spc="-5" dirty="0">
                <a:latin typeface="DejaVu Sans"/>
                <a:cs typeface="DejaVu Sans"/>
              </a:rPr>
              <a:t>Sanatçıyı Etkileyen</a:t>
            </a:r>
            <a:r>
              <a:rPr sz="1400" b="1" spc="-15" dirty="0">
                <a:latin typeface="DejaVu Sans"/>
                <a:cs typeface="DejaVu Sans"/>
              </a:rPr>
              <a:t> </a:t>
            </a:r>
            <a:r>
              <a:rPr sz="1400" b="1" spc="-10" dirty="0">
                <a:latin typeface="DejaVu Sans"/>
                <a:cs typeface="DejaVu Sans"/>
              </a:rPr>
              <a:t>Etkenler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" y="957580"/>
            <a:ext cx="2626360" cy="1338580"/>
          </a:xfrm>
          <a:custGeom>
            <a:avLst/>
            <a:gdLst/>
            <a:ahLst/>
            <a:cxnLst/>
            <a:rect l="l" t="t" r="r" b="b"/>
            <a:pathLst>
              <a:path w="2626360" h="1338580">
                <a:moveTo>
                  <a:pt x="2626360" y="0"/>
                </a:moveTo>
                <a:lnTo>
                  <a:pt x="0" y="0"/>
                </a:lnTo>
                <a:lnTo>
                  <a:pt x="0" y="1338580"/>
                </a:lnTo>
                <a:lnTo>
                  <a:pt x="2626360" y="1338580"/>
                </a:lnTo>
                <a:lnTo>
                  <a:pt x="2626360" y="0"/>
                </a:lnTo>
                <a:close/>
              </a:path>
            </a:pathLst>
          </a:custGeom>
          <a:solidFill>
            <a:srgbClr val="FADB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4059" y="1504950"/>
            <a:ext cx="1163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DejaVu Sans"/>
                <a:cs typeface="DejaVu Sans"/>
              </a:rPr>
              <a:t>Toplumsal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30170" y="974089"/>
            <a:ext cx="6513830" cy="1322070"/>
          </a:xfrm>
          <a:custGeom>
            <a:avLst/>
            <a:gdLst/>
            <a:ahLst/>
            <a:cxnLst/>
            <a:rect l="l" t="t" r="r" b="b"/>
            <a:pathLst>
              <a:path w="6513830" h="1322070">
                <a:moveTo>
                  <a:pt x="0" y="1322070"/>
                </a:moveTo>
                <a:lnTo>
                  <a:pt x="6513830" y="1322070"/>
                </a:lnTo>
                <a:lnTo>
                  <a:pt x="6513830" y="0"/>
                </a:lnTo>
                <a:lnTo>
                  <a:pt x="0" y="0"/>
                </a:lnTo>
                <a:lnTo>
                  <a:pt x="0" y="1322070"/>
                </a:lnTo>
                <a:close/>
              </a:path>
            </a:pathLst>
          </a:custGeom>
          <a:solidFill>
            <a:srgbClr val="FADB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08910" y="1397000"/>
            <a:ext cx="5847080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içinde yaşadığı mahalle, şehir ve </a:t>
            </a:r>
            <a:r>
              <a:rPr sz="1400" spc="-10" dirty="0">
                <a:latin typeface="DejaVu Sans"/>
                <a:cs typeface="DejaVu Sans"/>
              </a:rPr>
              <a:t>ülkenin </a:t>
            </a:r>
            <a:r>
              <a:rPr sz="1400" dirty="0">
                <a:latin typeface="DejaVu Sans"/>
                <a:cs typeface="DejaVu Sans"/>
              </a:rPr>
              <a:t>etkisi </a:t>
            </a:r>
            <a:r>
              <a:rPr sz="1400" spc="-15" dirty="0">
                <a:latin typeface="DejaVu Sans"/>
                <a:cs typeface="DejaVu Sans"/>
              </a:rPr>
              <a:t>altındadır.  </a:t>
            </a:r>
            <a:r>
              <a:rPr sz="1400" spc="-5" dirty="0">
                <a:latin typeface="DejaVu Sans"/>
                <a:cs typeface="DejaVu Sans"/>
              </a:rPr>
              <a:t>Eserinde </a:t>
            </a:r>
            <a:r>
              <a:rPr sz="1400" dirty="0">
                <a:latin typeface="DejaVu Sans"/>
                <a:cs typeface="DejaVu Sans"/>
              </a:rPr>
              <a:t>bunları </a:t>
            </a:r>
            <a:r>
              <a:rPr sz="1400" spc="-5" dirty="0">
                <a:latin typeface="DejaVu Sans"/>
                <a:cs typeface="DejaVu Sans"/>
              </a:rPr>
              <a:t>da</a:t>
            </a:r>
            <a:r>
              <a:rPr sz="140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yansıtır.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10" y="2296160"/>
            <a:ext cx="2626360" cy="1337310"/>
          </a:xfrm>
          <a:custGeom>
            <a:avLst/>
            <a:gdLst/>
            <a:ahLst/>
            <a:cxnLst/>
            <a:rect l="l" t="t" r="r" b="b"/>
            <a:pathLst>
              <a:path w="2626360" h="1337310">
                <a:moveTo>
                  <a:pt x="2626360" y="0"/>
                </a:moveTo>
                <a:lnTo>
                  <a:pt x="0" y="0"/>
                </a:lnTo>
                <a:lnTo>
                  <a:pt x="0" y="1337309"/>
                </a:lnTo>
                <a:lnTo>
                  <a:pt x="2626360" y="1337309"/>
                </a:lnTo>
                <a:lnTo>
                  <a:pt x="2626360" y="0"/>
                </a:lnTo>
                <a:close/>
              </a:path>
            </a:pathLst>
          </a:custGeom>
          <a:solidFill>
            <a:srgbClr val="FC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2319" y="2842259"/>
            <a:ext cx="106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DejaVu Sans"/>
                <a:cs typeface="DejaVu Sans"/>
              </a:rPr>
              <a:t>P</a:t>
            </a:r>
            <a:r>
              <a:rPr sz="1800" dirty="0">
                <a:latin typeface="DejaVu Sans"/>
                <a:cs typeface="DejaVu Sans"/>
              </a:rPr>
              <a:t>s</a:t>
            </a:r>
            <a:r>
              <a:rPr sz="1800" spc="-5" dirty="0">
                <a:latin typeface="DejaVu Sans"/>
                <a:cs typeface="DejaVu Sans"/>
              </a:rPr>
              <a:t>i</a:t>
            </a:r>
            <a:r>
              <a:rPr sz="1800" spc="-75" dirty="0">
                <a:latin typeface="DejaVu Sans"/>
                <a:cs typeface="DejaVu Sans"/>
              </a:rPr>
              <a:t>k</a:t>
            </a:r>
            <a:r>
              <a:rPr sz="1800" spc="5" dirty="0">
                <a:latin typeface="DejaVu Sans"/>
                <a:cs typeface="DejaVu Sans"/>
              </a:rPr>
              <a:t>o</a:t>
            </a:r>
            <a:r>
              <a:rPr sz="1800" spc="-5" dirty="0">
                <a:latin typeface="DejaVu Sans"/>
                <a:cs typeface="DejaVu Sans"/>
              </a:rPr>
              <a:t>lo</a:t>
            </a:r>
            <a:r>
              <a:rPr sz="1800" spc="5" dirty="0">
                <a:latin typeface="DejaVu Sans"/>
                <a:cs typeface="DejaVu Sans"/>
              </a:rPr>
              <a:t>j</a:t>
            </a:r>
            <a:r>
              <a:rPr sz="1800" spc="-5" dirty="0">
                <a:latin typeface="DejaVu Sans"/>
                <a:cs typeface="DejaVu Sans"/>
              </a:rPr>
              <a:t>ik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30170" y="2296160"/>
            <a:ext cx="6513830" cy="1337310"/>
          </a:xfrm>
          <a:custGeom>
            <a:avLst/>
            <a:gdLst/>
            <a:ahLst/>
            <a:cxnLst/>
            <a:rect l="l" t="t" r="r" b="b"/>
            <a:pathLst>
              <a:path w="6513830" h="1337310">
                <a:moveTo>
                  <a:pt x="6513830" y="0"/>
                </a:moveTo>
                <a:lnTo>
                  <a:pt x="0" y="0"/>
                </a:lnTo>
                <a:lnTo>
                  <a:pt x="0" y="1337309"/>
                </a:lnTo>
                <a:lnTo>
                  <a:pt x="6513830" y="1337309"/>
                </a:lnTo>
                <a:lnTo>
                  <a:pt x="6513830" y="0"/>
                </a:lnTo>
                <a:close/>
              </a:path>
            </a:pathLst>
          </a:custGeom>
          <a:solidFill>
            <a:srgbClr val="FC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08910" y="2734309"/>
            <a:ext cx="5832475" cy="44830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spc="-15" dirty="0">
                <a:latin typeface="DejaVu Sans"/>
                <a:cs typeface="DejaVu Sans"/>
              </a:rPr>
              <a:t>kendi </a:t>
            </a:r>
            <a:r>
              <a:rPr sz="1400" dirty="0">
                <a:latin typeface="DejaVu Sans"/>
                <a:cs typeface="DejaVu Sans"/>
              </a:rPr>
              <a:t>iç </a:t>
            </a:r>
            <a:r>
              <a:rPr sz="1400" spc="-5" dirty="0">
                <a:latin typeface="DejaVu Sans"/>
                <a:cs typeface="DejaVu Sans"/>
              </a:rPr>
              <a:t>dünyası, </a:t>
            </a:r>
            <a:r>
              <a:rPr sz="1400" dirty="0">
                <a:latin typeface="DejaVu Sans"/>
                <a:cs typeface="DejaVu Sans"/>
              </a:rPr>
              <a:t>hayal </a:t>
            </a:r>
            <a:r>
              <a:rPr sz="1400" spc="-5" dirty="0">
                <a:latin typeface="DejaVu Sans"/>
                <a:cs typeface="DejaVu Sans"/>
              </a:rPr>
              <a:t>gücü ve </a:t>
            </a:r>
            <a:r>
              <a:rPr sz="1400" dirty="0">
                <a:latin typeface="DejaVu Sans"/>
                <a:cs typeface="DejaVu Sans"/>
              </a:rPr>
              <a:t>sezgilerini </a:t>
            </a:r>
            <a:r>
              <a:rPr sz="1400" spc="-15" dirty="0">
                <a:latin typeface="DejaVu Sans"/>
                <a:cs typeface="DejaVu Sans"/>
              </a:rPr>
              <a:t>yansıtır. </a:t>
            </a:r>
            <a:r>
              <a:rPr sz="1400" dirty="0">
                <a:latin typeface="DejaVu Sans"/>
                <a:cs typeface="DejaVu Sans"/>
              </a:rPr>
              <a:t>Sanat  benliğin, kişiliğin </a:t>
            </a:r>
            <a:r>
              <a:rPr sz="1400" spc="-5" dirty="0">
                <a:latin typeface="DejaVu Sans"/>
                <a:cs typeface="DejaVu Sans"/>
              </a:rPr>
              <a:t>dışa</a:t>
            </a:r>
            <a:r>
              <a:rPr sz="1400" spc="-10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vurumudur.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10" y="3633470"/>
            <a:ext cx="2626360" cy="1338580"/>
          </a:xfrm>
          <a:custGeom>
            <a:avLst/>
            <a:gdLst/>
            <a:ahLst/>
            <a:cxnLst/>
            <a:rect l="l" t="t" r="r" b="b"/>
            <a:pathLst>
              <a:path w="2626360" h="1338579">
                <a:moveTo>
                  <a:pt x="2626360" y="0"/>
                </a:moveTo>
                <a:lnTo>
                  <a:pt x="0" y="0"/>
                </a:lnTo>
                <a:lnTo>
                  <a:pt x="0" y="1338579"/>
                </a:lnTo>
                <a:lnTo>
                  <a:pt x="2626360" y="1338579"/>
                </a:lnTo>
                <a:lnTo>
                  <a:pt x="2626360" y="0"/>
                </a:lnTo>
                <a:close/>
              </a:path>
            </a:pathLst>
          </a:custGeom>
          <a:solidFill>
            <a:srgbClr val="FADB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48030" y="4180840"/>
            <a:ext cx="1136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DejaVu Sans"/>
                <a:cs typeface="DejaVu Sans"/>
              </a:rPr>
              <a:t>Ekonomik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30170" y="3633470"/>
            <a:ext cx="6513830" cy="1338580"/>
          </a:xfrm>
          <a:custGeom>
            <a:avLst/>
            <a:gdLst/>
            <a:ahLst/>
            <a:cxnLst/>
            <a:rect l="l" t="t" r="r" b="b"/>
            <a:pathLst>
              <a:path w="6513830" h="1338579">
                <a:moveTo>
                  <a:pt x="6513830" y="0"/>
                </a:moveTo>
                <a:lnTo>
                  <a:pt x="0" y="0"/>
                </a:lnTo>
                <a:lnTo>
                  <a:pt x="0" y="1338579"/>
                </a:lnTo>
                <a:lnTo>
                  <a:pt x="6513830" y="1338579"/>
                </a:lnTo>
                <a:lnTo>
                  <a:pt x="6513830" y="0"/>
                </a:lnTo>
                <a:close/>
              </a:path>
            </a:pathLst>
          </a:custGeom>
          <a:solidFill>
            <a:srgbClr val="FADB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08910" y="4072890"/>
            <a:ext cx="6311265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dirty="0">
                <a:latin typeface="DejaVu Sans"/>
                <a:cs typeface="DejaVu Sans"/>
              </a:rPr>
              <a:t>Sanatçının </a:t>
            </a:r>
            <a:r>
              <a:rPr sz="1400" spc="-5" dirty="0">
                <a:latin typeface="DejaVu Sans"/>
                <a:cs typeface="DejaVu Sans"/>
              </a:rPr>
              <a:t>üretiminde </a:t>
            </a:r>
            <a:r>
              <a:rPr sz="1400" dirty="0">
                <a:latin typeface="DejaVu Sans"/>
                <a:cs typeface="DejaVu Sans"/>
              </a:rPr>
              <a:t>yoksulluk, sınıf çatışmaları, zenginlik ve </a:t>
            </a:r>
            <a:r>
              <a:rPr sz="1400" spc="-5" dirty="0">
                <a:latin typeface="DejaVu Sans"/>
                <a:cs typeface="DejaVu Sans"/>
              </a:rPr>
              <a:t>servete  </a:t>
            </a:r>
            <a:r>
              <a:rPr sz="1400" dirty="0">
                <a:latin typeface="DejaVu Sans"/>
                <a:cs typeface="DejaVu Sans"/>
              </a:rPr>
              <a:t>ulaşma, eşitlik gibi talepler de </a:t>
            </a:r>
            <a:r>
              <a:rPr sz="1400" spc="-5" dirty="0">
                <a:latin typeface="DejaVu Sans"/>
                <a:cs typeface="DejaVu Sans"/>
              </a:rPr>
              <a:t>yer</a:t>
            </a:r>
            <a:r>
              <a:rPr sz="1400" spc="-15" dirty="0">
                <a:latin typeface="DejaVu Sans"/>
                <a:cs typeface="DejaVu Sans"/>
              </a:rPr>
              <a:t> </a:t>
            </a:r>
            <a:r>
              <a:rPr sz="1400" spc="-25" dirty="0">
                <a:latin typeface="DejaVu Sans"/>
                <a:cs typeface="DejaVu Sans"/>
              </a:rPr>
              <a:t>alır.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10" y="4972050"/>
            <a:ext cx="2626360" cy="1553210"/>
          </a:xfrm>
          <a:custGeom>
            <a:avLst/>
            <a:gdLst/>
            <a:ahLst/>
            <a:cxnLst/>
            <a:rect l="l" t="t" r="r" b="b"/>
            <a:pathLst>
              <a:path w="2626360" h="1553209">
                <a:moveTo>
                  <a:pt x="2626360" y="0"/>
                </a:moveTo>
                <a:lnTo>
                  <a:pt x="0" y="0"/>
                </a:lnTo>
                <a:lnTo>
                  <a:pt x="0" y="1553210"/>
                </a:lnTo>
                <a:lnTo>
                  <a:pt x="2626360" y="1553210"/>
                </a:lnTo>
                <a:lnTo>
                  <a:pt x="2626360" y="0"/>
                </a:lnTo>
                <a:close/>
              </a:path>
            </a:pathLst>
          </a:custGeom>
          <a:solidFill>
            <a:srgbClr val="FC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7410" y="5253990"/>
            <a:ext cx="897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DejaVu Sans"/>
                <a:cs typeface="DejaVu Sans"/>
              </a:rPr>
              <a:t>Kültürel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30170" y="4972050"/>
            <a:ext cx="6513830" cy="1553210"/>
          </a:xfrm>
          <a:custGeom>
            <a:avLst/>
            <a:gdLst/>
            <a:ahLst/>
            <a:cxnLst/>
            <a:rect l="l" t="t" r="r" b="b"/>
            <a:pathLst>
              <a:path w="6513830" h="1553209">
                <a:moveTo>
                  <a:pt x="6513830" y="0"/>
                </a:moveTo>
                <a:lnTo>
                  <a:pt x="0" y="0"/>
                </a:lnTo>
                <a:lnTo>
                  <a:pt x="0" y="1553210"/>
                </a:lnTo>
                <a:lnTo>
                  <a:pt x="6513830" y="1553210"/>
                </a:lnTo>
                <a:lnTo>
                  <a:pt x="6513830" y="0"/>
                </a:lnTo>
                <a:close/>
              </a:path>
            </a:pathLst>
          </a:custGeom>
          <a:solidFill>
            <a:srgbClr val="FC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708910" y="5201920"/>
            <a:ext cx="5807710" cy="447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dil içerisinde var olur, dil </a:t>
            </a:r>
            <a:r>
              <a:rPr sz="1400" spc="-5" dirty="0">
                <a:latin typeface="DejaVu Sans"/>
                <a:cs typeface="DejaVu Sans"/>
              </a:rPr>
              <a:t>içerisinde </a:t>
            </a:r>
            <a:r>
              <a:rPr sz="1400" spc="-30" dirty="0">
                <a:latin typeface="DejaVu Sans"/>
                <a:cs typeface="DejaVu Sans"/>
              </a:rPr>
              <a:t>üretir. </a:t>
            </a:r>
            <a:r>
              <a:rPr sz="1400" spc="-10" dirty="0">
                <a:latin typeface="DejaVu Sans"/>
                <a:cs typeface="DejaVu Sans"/>
              </a:rPr>
              <a:t>Örneğin </a:t>
            </a:r>
            <a:r>
              <a:rPr sz="1400" dirty="0">
                <a:latin typeface="DejaVu Sans"/>
                <a:cs typeface="DejaVu Sans"/>
              </a:rPr>
              <a:t>yetkin  olmayan bir dilde şiir, </a:t>
            </a:r>
            <a:r>
              <a:rPr sz="1400" spc="-5" dirty="0">
                <a:latin typeface="DejaVu Sans"/>
                <a:cs typeface="DejaVu Sans"/>
              </a:rPr>
              <a:t>roman, </a:t>
            </a:r>
            <a:r>
              <a:rPr sz="1400" spc="-15" dirty="0">
                <a:latin typeface="DejaVu Sans"/>
                <a:cs typeface="DejaVu Sans"/>
              </a:rPr>
              <a:t>öykü </a:t>
            </a:r>
            <a:r>
              <a:rPr sz="1400" spc="-10" dirty="0">
                <a:latin typeface="DejaVu Sans"/>
                <a:cs typeface="DejaVu Sans"/>
              </a:rPr>
              <a:t>üretmek </a:t>
            </a:r>
            <a:r>
              <a:rPr sz="1400" spc="-5" dirty="0">
                <a:latin typeface="DejaVu Sans"/>
                <a:cs typeface="DejaVu Sans"/>
              </a:rPr>
              <a:t>çok</a:t>
            </a:r>
            <a:r>
              <a:rPr sz="1400" dirty="0">
                <a:latin typeface="DejaVu Sans"/>
                <a:cs typeface="DejaVu Sans"/>
              </a:rPr>
              <a:t> </a:t>
            </a:r>
            <a:r>
              <a:rPr sz="1400" spc="-30" dirty="0">
                <a:latin typeface="DejaVu Sans"/>
                <a:cs typeface="DejaVu Sans"/>
              </a:rPr>
              <a:t>zordur.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-2540" y="0"/>
            <a:ext cx="9146540" cy="6530340"/>
          </a:xfrm>
          <a:custGeom>
            <a:avLst/>
            <a:gdLst/>
            <a:ahLst/>
            <a:cxnLst/>
            <a:rect l="l" t="t" r="r" b="b"/>
            <a:pathLst>
              <a:path w="9146540" h="6530340">
                <a:moveTo>
                  <a:pt x="9146540" y="0"/>
                </a:moveTo>
                <a:lnTo>
                  <a:pt x="8890" y="0"/>
                </a:lnTo>
                <a:lnTo>
                  <a:pt x="8890" y="2292985"/>
                </a:lnTo>
                <a:lnTo>
                  <a:pt x="8890" y="2296160"/>
                </a:lnTo>
                <a:lnTo>
                  <a:pt x="8890" y="2298700"/>
                </a:lnTo>
                <a:lnTo>
                  <a:pt x="8890" y="3630930"/>
                </a:lnTo>
                <a:lnTo>
                  <a:pt x="8890" y="3633470"/>
                </a:lnTo>
                <a:lnTo>
                  <a:pt x="8890" y="3636645"/>
                </a:lnTo>
                <a:lnTo>
                  <a:pt x="8877" y="4969522"/>
                </a:lnTo>
                <a:lnTo>
                  <a:pt x="8877" y="4972050"/>
                </a:lnTo>
                <a:lnTo>
                  <a:pt x="8877" y="4974577"/>
                </a:lnTo>
                <a:lnTo>
                  <a:pt x="6350" y="4972050"/>
                </a:lnTo>
                <a:lnTo>
                  <a:pt x="8877" y="4969522"/>
                </a:lnTo>
                <a:lnTo>
                  <a:pt x="8877" y="3636632"/>
                </a:lnTo>
                <a:lnTo>
                  <a:pt x="6350" y="3633470"/>
                </a:lnTo>
                <a:lnTo>
                  <a:pt x="8890" y="3630930"/>
                </a:lnTo>
                <a:lnTo>
                  <a:pt x="8890" y="2298700"/>
                </a:lnTo>
                <a:lnTo>
                  <a:pt x="6350" y="2296160"/>
                </a:lnTo>
                <a:lnTo>
                  <a:pt x="8890" y="2292985"/>
                </a:lnTo>
                <a:lnTo>
                  <a:pt x="8890" y="0"/>
                </a:lnTo>
                <a:lnTo>
                  <a:pt x="8877" y="948740"/>
                </a:lnTo>
                <a:lnTo>
                  <a:pt x="8877" y="957580"/>
                </a:lnTo>
                <a:lnTo>
                  <a:pt x="8877" y="966431"/>
                </a:lnTo>
                <a:lnTo>
                  <a:pt x="6350" y="957580"/>
                </a:lnTo>
                <a:lnTo>
                  <a:pt x="8877" y="948740"/>
                </a:lnTo>
                <a:lnTo>
                  <a:pt x="8877" y="0"/>
                </a:lnTo>
                <a:lnTo>
                  <a:pt x="6350" y="0"/>
                </a:lnTo>
                <a:lnTo>
                  <a:pt x="2540" y="0"/>
                </a:lnTo>
                <a:lnTo>
                  <a:pt x="2540" y="947420"/>
                </a:lnTo>
                <a:lnTo>
                  <a:pt x="0" y="947420"/>
                </a:lnTo>
                <a:lnTo>
                  <a:pt x="0" y="2289810"/>
                </a:lnTo>
                <a:lnTo>
                  <a:pt x="0" y="2301240"/>
                </a:lnTo>
                <a:lnTo>
                  <a:pt x="0" y="6530340"/>
                </a:lnTo>
                <a:lnTo>
                  <a:pt x="2626360" y="6530340"/>
                </a:lnTo>
                <a:lnTo>
                  <a:pt x="2637790" y="6530340"/>
                </a:lnTo>
                <a:lnTo>
                  <a:pt x="9146540" y="6530340"/>
                </a:lnTo>
                <a:lnTo>
                  <a:pt x="9146540" y="6525260"/>
                </a:lnTo>
                <a:lnTo>
                  <a:pt x="9146540" y="4972050"/>
                </a:lnTo>
                <a:lnTo>
                  <a:pt x="9143365" y="4974590"/>
                </a:lnTo>
                <a:lnTo>
                  <a:pt x="9143365" y="4972050"/>
                </a:lnTo>
                <a:lnTo>
                  <a:pt x="9143365" y="4969510"/>
                </a:lnTo>
                <a:lnTo>
                  <a:pt x="9146540" y="4972050"/>
                </a:lnTo>
                <a:lnTo>
                  <a:pt x="9146540" y="3633470"/>
                </a:lnTo>
                <a:lnTo>
                  <a:pt x="9143365" y="3636645"/>
                </a:lnTo>
                <a:lnTo>
                  <a:pt x="9143365" y="3633470"/>
                </a:lnTo>
                <a:lnTo>
                  <a:pt x="9143365" y="3630930"/>
                </a:lnTo>
                <a:lnTo>
                  <a:pt x="9146540" y="3633470"/>
                </a:lnTo>
                <a:lnTo>
                  <a:pt x="9146540" y="2296160"/>
                </a:lnTo>
                <a:lnTo>
                  <a:pt x="9143365" y="2298700"/>
                </a:lnTo>
                <a:lnTo>
                  <a:pt x="9143365" y="2296160"/>
                </a:lnTo>
                <a:lnTo>
                  <a:pt x="9143365" y="2292985"/>
                </a:lnTo>
                <a:lnTo>
                  <a:pt x="9146540" y="2296160"/>
                </a:lnTo>
                <a:lnTo>
                  <a:pt x="9146540" y="957580"/>
                </a:lnTo>
                <a:lnTo>
                  <a:pt x="9140190" y="975360"/>
                </a:lnTo>
                <a:lnTo>
                  <a:pt x="9140190" y="2289810"/>
                </a:lnTo>
                <a:lnTo>
                  <a:pt x="9140190" y="2301240"/>
                </a:lnTo>
                <a:lnTo>
                  <a:pt x="9140190" y="6520180"/>
                </a:lnTo>
                <a:lnTo>
                  <a:pt x="2637790" y="6520180"/>
                </a:lnTo>
                <a:lnTo>
                  <a:pt x="2637790" y="4977130"/>
                </a:lnTo>
                <a:lnTo>
                  <a:pt x="9140190" y="4977130"/>
                </a:lnTo>
                <a:lnTo>
                  <a:pt x="9140190" y="4966970"/>
                </a:lnTo>
                <a:lnTo>
                  <a:pt x="2637790" y="4966970"/>
                </a:lnTo>
                <a:lnTo>
                  <a:pt x="2637790" y="3639820"/>
                </a:lnTo>
                <a:lnTo>
                  <a:pt x="9140190" y="3639820"/>
                </a:lnTo>
                <a:lnTo>
                  <a:pt x="9140190" y="3628390"/>
                </a:lnTo>
                <a:lnTo>
                  <a:pt x="2637790" y="3628390"/>
                </a:lnTo>
                <a:lnTo>
                  <a:pt x="2637790" y="2301240"/>
                </a:lnTo>
                <a:lnTo>
                  <a:pt x="9140190" y="2301240"/>
                </a:lnTo>
                <a:lnTo>
                  <a:pt x="9140190" y="2289810"/>
                </a:lnTo>
                <a:lnTo>
                  <a:pt x="2637790" y="2289810"/>
                </a:lnTo>
                <a:lnTo>
                  <a:pt x="2637790" y="975360"/>
                </a:lnTo>
                <a:lnTo>
                  <a:pt x="2637790" y="974090"/>
                </a:lnTo>
                <a:lnTo>
                  <a:pt x="9140190" y="974090"/>
                </a:lnTo>
                <a:lnTo>
                  <a:pt x="9146540" y="957580"/>
                </a:lnTo>
                <a:lnTo>
                  <a:pt x="9140190" y="941070"/>
                </a:lnTo>
                <a:lnTo>
                  <a:pt x="2635250" y="941070"/>
                </a:lnTo>
                <a:lnTo>
                  <a:pt x="2632710" y="941070"/>
                </a:lnTo>
                <a:lnTo>
                  <a:pt x="2632710" y="4972050"/>
                </a:lnTo>
                <a:lnTo>
                  <a:pt x="2629535" y="4974590"/>
                </a:lnTo>
                <a:lnTo>
                  <a:pt x="2629535" y="4972050"/>
                </a:lnTo>
                <a:lnTo>
                  <a:pt x="2632710" y="4972050"/>
                </a:lnTo>
                <a:lnTo>
                  <a:pt x="2632710" y="941070"/>
                </a:lnTo>
                <a:lnTo>
                  <a:pt x="2632075" y="941070"/>
                </a:lnTo>
                <a:lnTo>
                  <a:pt x="2632075" y="2295525"/>
                </a:lnTo>
                <a:lnTo>
                  <a:pt x="2632075" y="2296668"/>
                </a:lnTo>
                <a:lnTo>
                  <a:pt x="2632075" y="3632962"/>
                </a:lnTo>
                <a:lnTo>
                  <a:pt x="2632075" y="3634105"/>
                </a:lnTo>
                <a:lnTo>
                  <a:pt x="2629535" y="3636645"/>
                </a:lnTo>
                <a:lnTo>
                  <a:pt x="2629535" y="3633470"/>
                </a:lnTo>
                <a:lnTo>
                  <a:pt x="2629522" y="3630930"/>
                </a:lnTo>
                <a:lnTo>
                  <a:pt x="2632075" y="3632962"/>
                </a:lnTo>
                <a:lnTo>
                  <a:pt x="2632075" y="2296668"/>
                </a:lnTo>
                <a:lnTo>
                  <a:pt x="2629535" y="2298700"/>
                </a:lnTo>
                <a:lnTo>
                  <a:pt x="2629535" y="2296160"/>
                </a:lnTo>
                <a:lnTo>
                  <a:pt x="2629522" y="2292972"/>
                </a:lnTo>
                <a:lnTo>
                  <a:pt x="2632075" y="2295525"/>
                </a:lnTo>
                <a:lnTo>
                  <a:pt x="2632075" y="941070"/>
                </a:lnTo>
                <a:lnTo>
                  <a:pt x="2631440" y="941070"/>
                </a:lnTo>
                <a:lnTo>
                  <a:pt x="2631440" y="957580"/>
                </a:lnTo>
                <a:lnTo>
                  <a:pt x="2631440" y="961136"/>
                </a:lnTo>
                <a:lnTo>
                  <a:pt x="2629535" y="966470"/>
                </a:lnTo>
                <a:lnTo>
                  <a:pt x="2629535" y="957580"/>
                </a:lnTo>
                <a:lnTo>
                  <a:pt x="2631440" y="957580"/>
                </a:lnTo>
                <a:lnTo>
                  <a:pt x="2631440" y="941070"/>
                </a:lnTo>
                <a:lnTo>
                  <a:pt x="2626804" y="941070"/>
                </a:lnTo>
                <a:lnTo>
                  <a:pt x="2626804" y="974090"/>
                </a:lnTo>
                <a:lnTo>
                  <a:pt x="2626360" y="975360"/>
                </a:lnTo>
                <a:lnTo>
                  <a:pt x="2626360" y="6520180"/>
                </a:lnTo>
                <a:lnTo>
                  <a:pt x="11430" y="6520180"/>
                </a:lnTo>
                <a:lnTo>
                  <a:pt x="11430" y="4977130"/>
                </a:lnTo>
                <a:lnTo>
                  <a:pt x="2626360" y="4977130"/>
                </a:lnTo>
                <a:lnTo>
                  <a:pt x="2626360" y="4966970"/>
                </a:lnTo>
                <a:lnTo>
                  <a:pt x="11430" y="4966970"/>
                </a:lnTo>
                <a:lnTo>
                  <a:pt x="11430" y="3639820"/>
                </a:lnTo>
                <a:lnTo>
                  <a:pt x="2626360" y="3639820"/>
                </a:lnTo>
                <a:lnTo>
                  <a:pt x="2626360" y="3628390"/>
                </a:lnTo>
                <a:lnTo>
                  <a:pt x="11430" y="3628390"/>
                </a:lnTo>
                <a:lnTo>
                  <a:pt x="11430" y="2301240"/>
                </a:lnTo>
                <a:lnTo>
                  <a:pt x="2626360" y="2301240"/>
                </a:lnTo>
                <a:lnTo>
                  <a:pt x="2626360" y="2289810"/>
                </a:lnTo>
                <a:lnTo>
                  <a:pt x="11430" y="2289810"/>
                </a:lnTo>
                <a:lnTo>
                  <a:pt x="11430" y="975360"/>
                </a:lnTo>
                <a:lnTo>
                  <a:pt x="11061" y="974090"/>
                </a:lnTo>
                <a:lnTo>
                  <a:pt x="2626804" y="974090"/>
                </a:lnTo>
                <a:lnTo>
                  <a:pt x="2626804" y="941070"/>
                </a:lnTo>
                <a:lnTo>
                  <a:pt x="2626360" y="941070"/>
                </a:lnTo>
                <a:lnTo>
                  <a:pt x="11061" y="941070"/>
                </a:lnTo>
                <a:lnTo>
                  <a:pt x="11430" y="939800"/>
                </a:lnTo>
                <a:lnTo>
                  <a:pt x="11430" y="5080"/>
                </a:lnTo>
                <a:lnTo>
                  <a:pt x="9140190" y="5080"/>
                </a:lnTo>
                <a:lnTo>
                  <a:pt x="9140190" y="939800"/>
                </a:lnTo>
                <a:lnTo>
                  <a:pt x="9146540" y="957580"/>
                </a:lnTo>
                <a:lnTo>
                  <a:pt x="91465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69" y="0"/>
            <a:ext cx="9117330" cy="3014980"/>
          </a:xfrm>
          <a:custGeom>
            <a:avLst/>
            <a:gdLst/>
            <a:ahLst/>
            <a:cxnLst/>
            <a:rect l="l" t="t" r="r" b="b"/>
            <a:pathLst>
              <a:path w="9117330" h="3014980">
                <a:moveTo>
                  <a:pt x="9117330" y="0"/>
                </a:moveTo>
                <a:lnTo>
                  <a:pt x="0" y="0"/>
                </a:lnTo>
                <a:lnTo>
                  <a:pt x="0" y="3014979"/>
                </a:lnTo>
                <a:lnTo>
                  <a:pt x="9117330" y="3014979"/>
                </a:lnTo>
                <a:lnTo>
                  <a:pt x="9117330" y="0"/>
                </a:lnTo>
                <a:close/>
              </a:path>
            </a:pathLst>
          </a:custGeom>
          <a:solidFill>
            <a:srgbClr val="DB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5410" y="438150"/>
            <a:ext cx="8886190" cy="170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Sanat ve</a:t>
            </a:r>
            <a:r>
              <a:rPr sz="1400" b="1" spc="10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Duyarlılık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5080">
              <a:lnSpc>
                <a:spcPct val="97900"/>
              </a:lnSpc>
            </a:pPr>
            <a:r>
              <a:rPr sz="1400" dirty="0">
                <a:latin typeface="DejaVu Sans"/>
                <a:cs typeface="DejaVu Sans"/>
              </a:rPr>
              <a:t>Sanat ve </a:t>
            </a: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yaşanılan toplumun bir </a:t>
            </a:r>
            <a:r>
              <a:rPr sz="1400" spc="-15" dirty="0">
                <a:latin typeface="DejaVu Sans"/>
                <a:cs typeface="DejaVu Sans"/>
              </a:rPr>
              <a:t>aynasıdır. </a:t>
            </a:r>
            <a:r>
              <a:rPr sz="1400" spc="-5" dirty="0">
                <a:latin typeface="DejaVu Sans"/>
                <a:cs typeface="DejaVu Sans"/>
              </a:rPr>
              <a:t>Sanatçı </a:t>
            </a:r>
            <a:r>
              <a:rPr sz="1400" dirty="0">
                <a:latin typeface="DejaVu Sans"/>
                <a:cs typeface="DejaVu Sans"/>
              </a:rPr>
              <a:t>yaşadığı toplumun sorunlarından, </a:t>
            </a:r>
            <a:r>
              <a:rPr sz="1400" spc="-5" dirty="0">
                <a:latin typeface="DejaVu Sans"/>
                <a:cs typeface="DejaVu Sans"/>
              </a:rPr>
              <a:t>acı ve  </a:t>
            </a:r>
            <a:r>
              <a:rPr sz="1400" dirty="0">
                <a:latin typeface="DejaVu Sans"/>
                <a:cs typeface="DejaVu Sans"/>
              </a:rPr>
              <a:t>dramlarından ayrı </a:t>
            </a:r>
            <a:r>
              <a:rPr sz="1400" spc="-5" dirty="0">
                <a:latin typeface="DejaVu Sans"/>
                <a:cs typeface="DejaVu Sans"/>
              </a:rPr>
              <a:t>düşünülemez. </a:t>
            </a:r>
            <a:r>
              <a:rPr sz="1400" dirty="0">
                <a:latin typeface="DejaVu Sans"/>
                <a:cs typeface="DejaVu Sans"/>
              </a:rPr>
              <a:t>Sanatçı bu yönüyle yaşayan bir </a:t>
            </a:r>
            <a:r>
              <a:rPr sz="1400" spc="-15" dirty="0">
                <a:latin typeface="DejaVu Sans"/>
                <a:cs typeface="DejaVu Sans"/>
              </a:rPr>
              <a:t>vicdandır. </a:t>
            </a:r>
            <a:r>
              <a:rPr sz="1400" spc="-5" dirty="0">
                <a:latin typeface="DejaVu Sans"/>
                <a:cs typeface="DejaVu Sans"/>
              </a:rPr>
              <a:t>İnsani </a:t>
            </a:r>
            <a:r>
              <a:rPr sz="1400" dirty="0">
                <a:latin typeface="DejaVu Sans"/>
                <a:cs typeface="DejaVu Sans"/>
              </a:rPr>
              <a:t>duyarlılığı ile  topluma yol </a:t>
            </a:r>
            <a:r>
              <a:rPr sz="1400" spc="-20" dirty="0">
                <a:latin typeface="DejaVu Sans"/>
                <a:cs typeface="DejaVu Sans"/>
              </a:rPr>
              <a:t>gösterir. </a:t>
            </a:r>
            <a:r>
              <a:rPr sz="1400" spc="-10" dirty="0">
                <a:latin typeface="DejaVu Sans"/>
                <a:cs typeface="DejaVu Sans"/>
              </a:rPr>
              <a:t>Örneğin </a:t>
            </a:r>
            <a:r>
              <a:rPr sz="1400" spc="-5" dirty="0">
                <a:latin typeface="DejaVu Sans"/>
                <a:cs typeface="DejaVu Sans"/>
              </a:rPr>
              <a:t>şehirlerin estetik </a:t>
            </a:r>
            <a:r>
              <a:rPr sz="1400" spc="-10" dirty="0">
                <a:latin typeface="DejaVu Sans"/>
                <a:cs typeface="DejaVu Sans"/>
              </a:rPr>
              <a:t>çöküşüne </a:t>
            </a:r>
            <a:r>
              <a:rPr sz="1400" spc="-5" dirty="0">
                <a:latin typeface="DejaVu Sans"/>
                <a:cs typeface="DejaVu Sans"/>
              </a:rPr>
              <a:t>duyarsız </a:t>
            </a:r>
            <a:r>
              <a:rPr sz="1400" dirty="0">
                <a:latin typeface="DejaVu Sans"/>
                <a:cs typeface="DejaVu Sans"/>
              </a:rPr>
              <a:t>olamaz. </a:t>
            </a:r>
            <a:r>
              <a:rPr sz="1400" spc="-10" dirty="0">
                <a:latin typeface="DejaVu Sans"/>
                <a:cs typeface="DejaVu Sans"/>
              </a:rPr>
              <a:t>Popüler kültürün gerçek  </a:t>
            </a:r>
            <a:r>
              <a:rPr sz="1400" dirty="0">
                <a:latin typeface="DejaVu Sans"/>
                <a:cs typeface="DejaVu Sans"/>
              </a:rPr>
              <a:t>sanat </a:t>
            </a:r>
            <a:r>
              <a:rPr sz="1400" spc="-5" dirty="0">
                <a:latin typeface="DejaVu Sans"/>
                <a:cs typeface="DejaVu Sans"/>
              </a:rPr>
              <a:t>ürünlerini </a:t>
            </a:r>
            <a:r>
              <a:rPr sz="1400" spc="-10" dirty="0">
                <a:latin typeface="DejaVu Sans"/>
                <a:cs typeface="DejaVu Sans"/>
              </a:rPr>
              <a:t>tüketmesine </a:t>
            </a:r>
            <a:r>
              <a:rPr sz="1400" spc="-5" dirty="0">
                <a:latin typeface="DejaVu Sans"/>
                <a:cs typeface="DejaVu Sans"/>
              </a:rPr>
              <a:t>sessiz kalamaz. </a:t>
            </a:r>
            <a:r>
              <a:rPr sz="1400" spc="-10" dirty="0">
                <a:latin typeface="DejaVu Sans"/>
                <a:cs typeface="DejaVu Sans"/>
              </a:rPr>
              <a:t>Kültürün </a:t>
            </a:r>
            <a:r>
              <a:rPr sz="1400" dirty="0">
                <a:latin typeface="DejaVu Sans"/>
                <a:cs typeface="DejaVu Sans"/>
              </a:rPr>
              <a:t>tahrip edilmesine göz yumamaz. </a:t>
            </a:r>
            <a:r>
              <a:rPr sz="1400" spc="-5" dirty="0">
                <a:latin typeface="DejaVu Sans"/>
                <a:cs typeface="DejaVu Sans"/>
              </a:rPr>
              <a:t>Dünya  üzerinde </a:t>
            </a:r>
            <a:r>
              <a:rPr sz="1400" dirty="0">
                <a:latin typeface="DejaVu Sans"/>
                <a:cs typeface="DejaVu Sans"/>
              </a:rPr>
              <a:t>haksızlık ve </a:t>
            </a:r>
            <a:r>
              <a:rPr sz="1400" spc="-10" dirty="0">
                <a:latin typeface="DejaVu Sans"/>
                <a:cs typeface="DejaVu Sans"/>
              </a:rPr>
              <a:t>hukuksuzluğa </a:t>
            </a:r>
            <a:r>
              <a:rPr sz="1400" spc="-5" dirty="0">
                <a:latin typeface="DejaVu Sans"/>
                <a:cs typeface="DejaVu Sans"/>
              </a:rPr>
              <a:t>duyarsız kalamaz. </a:t>
            </a:r>
            <a:r>
              <a:rPr sz="1400" dirty="0">
                <a:latin typeface="DejaVu Sans"/>
                <a:cs typeface="DejaVu Sans"/>
              </a:rPr>
              <a:t>Sanatçı </a:t>
            </a:r>
            <a:r>
              <a:rPr sz="1400" spc="-5" dirty="0">
                <a:latin typeface="DejaVu Sans"/>
                <a:cs typeface="DejaVu Sans"/>
              </a:rPr>
              <a:t>bu </a:t>
            </a:r>
            <a:r>
              <a:rPr sz="1400" dirty="0">
                <a:latin typeface="DejaVu Sans"/>
                <a:cs typeface="DejaVu Sans"/>
              </a:rPr>
              <a:t>yönüyle </a:t>
            </a:r>
            <a:r>
              <a:rPr sz="1400" spc="-15" dirty="0">
                <a:latin typeface="DejaVu Sans"/>
                <a:cs typeface="DejaVu Sans"/>
              </a:rPr>
              <a:t>suskun </a:t>
            </a:r>
            <a:r>
              <a:rPr sz="1400" spc="-5" dirty="0">
                <a:latin typeface="DejaVu Sans"/>
                <a:cs typeface="DejaVu Sans"/>
              </a:rPr>
              <a:t>değil </a:t>
            </a:r>
            <a:r>
              <a:rPr sz="1400" dirty="0">
                <a:latin typeface="DejaVu Sans"/>
                <a:cs typeface="DejaVu Sans"/>
              </a:rPr>
              <a:t>toplumun  </a:t>
            </a:r>
            <a:r>
              <a:rPr sz="1400" spc="-10" dirty="0">
                <a:latin typeface="DejaVu Sans"/>
                <a:cs typeface="DejaVu Sans"/>
              </a:rPr>
              <a:t>rehberi </a:t>
            </a:r>
            <a:r>
              <a:rPr sz="1400" dirty="0">
                <a:latin typeface="DejaVu Sans"/>
                <a:cs typeface="DejaVu Sans"/>
              </a:rPr>
              <a:t>yani</a:t>
            </a:r>
            <a:r>
              <a:rPr sz="1400" spc="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kılavuzudur.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669" y="3014979"/>
            <a:ext cx="9117330" cy="3843020"/>
          </a:xfrm>
          <a:custGeom>
            <a:avLst/>
            <a:gdLst/>
            <a:ahLst/>
            <a:cxnLst/>
            <a:rect l="l" t="t" r="r" b="b"/>
            <a:pathLst>
              <a:path w="9117330" h="3843020">
                <a:moveTo>
                  <a:pt x="0" y="0"/>
                </a:moveTo>
                <a:lnTo>
                  <a:pt x="9117330" y="0"/>
                </a:lnTo>
                <a:lnTo>
                  <a:pt x="9117330" y="3843020"/>
                </a:lnTo>
                <a:lnTo>
                  <a:pt x="0" y="3843020"/>
                </a:lnTo>
                <a:lnTo>
                  <a:pt x="0" y="0"/>
                </a:lnTo>
                <a:close/>
              </a:path>
            </a:pathLst>
          </a:custGeom>
          <a:solidFill>
            <a:srgbClr val="FBD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5410" y="3244850"/>
            <a:ext cx="8955405" cy="2536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DejaVu Sans"/>
                <a:cs typeface="DejaVu Sans"/>
              </a:rPr>
              <a:t>Mimari ve Estetik</a:t>
            </a:r>
            <a:r>
              <a:rPr sz="1400" b="1" spc="5" dirty="0">
                <a:latin typeface="DejaVu Sans"/>
                <a:cs typeface="DejaVu Sans"/>
              </a:rPr>
              <a:t> </a:t>
            </a:r>
            <a:r>
              <a:rPr sz="1400" b="1" spc="-5" dirty="0">
                <a:latin typeface="DejaVu Sans"/>
                <a:cs typeface="DejaVu Sans"/>
              </a:rPr>
              <a:t>Duyarlılık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DejaVu Sans"/>
              <a:cs typeface="DejaVu Sans"/>
            </a:endParaRPr>
          </a:p>
          <a:p>
            <a:pPr marL="12700" marR="10160" algn="just">
              <a:lnSpc>
                <a:spcPct val="97900"/>
              </a:lnSpc>
            </a:pPr>
            <a:r>
              <a:rPr sz="1400" spc="-45" dirty="0">
                <a:latin typeface="DejaVu Sans"/>
                <a:cs typeface="DejaVu Sans"/>
              </a:rPr>
              <a:t>Turgut </a:t>
            </a:r>
            <a:r>
              <a:rPr sz="1400" spc="-5" dirty="0">
                <a:latin typeface="DejaVu Sans"/>
                <a:cs typeface="DejaVu Sans"/>
              </a:rPr>
              <a:t>Cansever’e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mimari, “İnsan ile varlık arasındaki ilişkiyi, maddi, </a:t>
            </a:r>
            <a:r>
              <a:rPr sz="1400" spc="-5" dirty="0">
                <a:latin typeface="DejaVu Sans"/>
                <a:cs typeface="DejaVu Sans"/>
              </a:rPr>
              <a:t>organik, ruhi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fikrî  </a:t>
            </a:r>
            <a:r>
              <a:rPr sz="1400" dirty="0">
                <a:latin typeface="DejaVu Sans"/>
                <a:cs typeface="DejaVu Sans"/>
              </a:rPr>
              <a:t>olarak </a:t>
            </a:r>
            <a:r>
              <a:rPr sz="1400" spc="5" dirty="0">
                <a:latin typeface="DejaVu Sans"/>
                <a:cs typeface="DejaVu Sans"/>
              </a:rPr>
              <a:t>alan </a:t>
            </a:r>
            <a:r>
              <a:rPr sz="1400" spc="-5" dirty="0">
                <a:latin typeface="DejaVu Sans"/>
                <a:cs typeface="DejaVu Sans"/>
              </a:rPr>
              <a:t>ve tabakalarında düzenleyen </a:t>
            </a:r>
            <a:r>
              <a:rPr sz="1400" spc="-10" dirty="0">
                <a:latin typeface="DejaVu Sans"/>
                <a:cs typeface="DejaVu Sans"/>
              </a:rPr>
              <a:t>disiplindir.” </a:t>
            </a:r>
            <a:r>
              <a:rPr sz="1400" dirty="0">
                <a:latin typeface="DejaVu Sans"/>
                <a:cs typeface="DejaVu Sans"/>
              </a:rPr>
              <a:t>İnsan varlıkla ilişkisini bilinçle </a:t>
            </a:r>
            <a:r>
              <a:rPr sz="1400" spc="-5" dirty="0">
                <a:latin typeface="DejaVu Sans"/>
                <a:cs typeface="DejaVu Sans"/>
              </a:rPr>
              <a:t>düzenleyerek  şehirlere </a:t>
            </a:r>
            <a:r>
              <a:rPr sz="1400" spc="-15" dirty="0">
                <a:latin typeface="DejaVu Sans"/>
                <a:cs typeface="DejaVu Sans"/>
              </a:rPr>
              <a:t>kendi </a:t>
            </a:r>
            <a:r>
              <a:rPr sz="1400" spc="-10" dirty="0">
                <a:latin typeface="DejaVu Sans"/>
                <a:cs typeface="DejaVu Sans"/>
              </a:rPr>
              <a:t>kültürünü </a:t>
            </a:r>
            <a:r>
              <a:rPr sz="1400" spc="-15" dirty="0">
                <a:latin typeface="DejaVu Sans"/>
                <a:cs typeface="DejaVu Sans"/>
              </a:rPr>
              <a:t>yansıtır. </a:t>
            </a:r>
            <a:r>
              <a:rPr sz="1400" spc="-5" dirty="0">
                <a:latin typeface="DejaVu Sans"/>
                <a:cs typeface="DejaVu Sans"/>
              </a:rPr>
              <a:t>Ona </a:t>
            </a:r>
            <a:r>
              <a:rPr sz="1400" spc="-10" dirty="0">
                <a:latin typeface="DejaVu Sans"/>
                <a:cs typeface="DejaVu Sans"/>
              </a:rPr>
              <a:t>göre </a:t>
            </a:r>
            <a:r>
              <a:rPr sz="1400" dirty="0">
                <a:latin typeface="DejaVu Sans"/>
                <a:cs typeface="DejaVu Sans"/>
              </a:rPr>
              <a:t>mimarinin </a:t>
            </a:r>
            <a:r>
              <a:rPr sz="1400" spc="-10" dirty="0">
                <a:latin typeface="DejaVu Sans"/>
                <a:cs typeface="DejaVu Sans"/>
              </a:rPr>
              <a:t>görevi </a:t>
            </a:r>
            <a:r>
              <a:rPr sz="1400" dirty="0">
                <a:latin typeface="DejaVu Sans"/>
                <a:cs typeface="DejaVu Sans"/>
              </a:rPr>
              <a:t>büyük </a:t>
            </a:r>
            <a:r>
              <a:rPr sz="1400" spc="-5" dirty="0">
                <a:latin typeface="DejaVu Sans"/>
                <a:cs typeface="DejaVu Sans"/>
              </a:rPr>
              <a:t>ve </a:t>
            </a:r>
            <a:r>
              <a:rPr sz="1400" dirty="0">
                <a:latin typeface="DejaVu Sans"/>
                <a:cs typeface="DejaVu Sans"/>
              </a:rPr>
              <a:t>önemli yapıtlar </a:t>
            </a:r>
            <a:r>
              <a:rPr sz="1400" spc="-5" dirty="0">
                <a:latin typeface="DejaVu Sans"/>
                <a:cs typeface="DejaVu Sans"/>
              </a:rPr>
              <a:t>üretmekle  </a:t>
            </a:r>
            <a:r>
              <a:rPr sz="1400" dirty="0">
                <a:latin typeface="DejaVu Sans"/>
                <a:cs typeface="DejaVu Sans"/>
              </a:rPr>
              <a:t>sınırlı </a:t>
            </a:r>
            <a:r>
              <a:rPr sz="1400" spc="-15" dirty="0">
                <a:latin typeface="DejaVu Sans"/>
                <a:cs typeface="DejaVu Sans"/>
              </a:rPr>
              <a:t>değildir. </a:t>
            </a:r>
            <a:r>
              <a:rPr sz="1400" dirty="0">
                <a:latin typeface="DejaVu Sans"/>
                <a:cs typeface="DejaVu Sans"/>
              </a:rPr>
              <a:t>Mimarinin </a:t>
            </a:r>
            <a:r>
              <a:rPr sz="1400" spc="-5" dirty="0">
                <a:latin typeface="DejaVu Sans"/>
                <a:cs typeface="DejaVu Sans"/>
              </a:rPr>
              <a:t>görevi, </a:t>
            </a:r>
            <a:r>
              <a:rPr sz="1400" dirty="0">
                <a:latin typeface="DejaVu Sans"/>
                <a:cs typeface="DejaVu Sans"/>
              </a:rPr>
              <a:t>“dünyayı </a:t>
            </a:r>
            <a:r>
              <a:rPr sz="1400" spc="-5" dirty="0">
                <a:latin typeface="DejaVu Sans"/>
                <a:cs typeface="DejaVu Sans"/>
              </a:rPr>
              <a:t>güzelleştirmek” </a:t>
            </a:r>
            <a:r>
              <a:rPr sz="1400" spc="-35" dirty="0">
                <a:latin typeface="DejaVu Sans"/>
                <a:cs typeface="DejaVu Sans"/>
              </a:rPr>
              <a:t>tir. </a:t>
            </a:r>
            <a:r>
              <a:rPr sz="1400" spc="-5" dirty="0">
                <a:latin typeface="DejaVu Sans"/>
                <a:cs typeface="DejaVu Sans"/>
              </a:rPr>
              <a:t>Dünyayı güzelleştirme </a:t>
            </a:r>
            <a:r>
              <a:rPr sz="1400" dirty="0">
                <a:latin typeface="DejaVu Sans"/>
                <a:cs typeface="DejaVu Sans"/>
              </a:rPr>
              <a:t>amacını  taşıyan mimari </a:t>
            </a:r>
            <a:r>
              <a:rPr sz="1400" spc="-5" dirty="0">
                <a:latin typeface="DejaVu Sans"/>
                <a:cs typeface="DejaVu Sans"/>
              </a:rPr>
              <a:t>özgün </a:t>
            </a:r>
            <a:r>
              <a:rPr sz="1400" dirty="0">
                <a:latin typeface="DejaVu Sans"/>
                <a:cs typeface="DejaVu Sans"/>
              </a:rPr>
              <a:t>bir </a:t>
            </a:r>
            <a:r>
              <a:rPr sz="1400" spc="-5" dirty="0">
                <a:latin typeface="DejaVu Sans"/>
                <a:cs typeface="DejaVu Sans"/>
              </a:rPr>
              <a:t>tarz </a:t>
            </a:r>
            <a:r>
              <a:rPr sz="1400" dirty="0">
                <a:latin typeface="DejaVu Sans"/>
                <a:cs typeface="DejaVu Sans"/>
              </a:rPr>
              <a:t>ve </a:t>
            </a:r>
            <a:r>
              <a:rPr sz="1400" spc="-5" dirty="0">
                <a:latin typeface="DejaVu Sans"/>
                <a:cs typeface="DejaVu Sans"/>
              </a:rPr>
              <a:t>üslup </a:t>
            </a:r>
            <a:r>
              <a:rPr sz="1400" dirty="0">
                <a:latin typeface="DejaVu Sans"/>
                <a:cs typeface="DejaVu Sans"/>
              </a:rPr>
              <a:t>olarak milletlerin dünya </a:t>
            </a:r>
            <a:r>
              <a:rPr sz="1400" spc="-5" dirty="0">
                <a:latin typeface="DejaVu Sans"/>
                <a:cs typeface="DejaVu Sans"/>
              </a:rPr>
              <a:t>görüşünü </a:t>
            </a:r>
            <a:r>
              <a:rPr sz="1400" spc="-15" dirty="0">
                <a:latin typeface="DejaVu Sans"/>
                <a:cs typeface="DejaVu Sans"/>
              </a:rPr>
              <a:t>yansıtır. Kendine </a:t>
            </a:r>
            <a:r>
              <a:rPr sz="1400" spc="-5" dirty="0">
                <a:latin typeface="DejaVu Sans"/>
                <a:cs typeface="DejaVu Sans"/>
              </a:rPr>
              <a:t>özgü </a:t>
            </a:r>
            <a:r>
              <a:rPr sz="1400" dirty="0">
                <a:latin typeface="DejaVu Sans"/>
                <a:cs typeface="DejaVu Sans"/>
              </a:rPr>
              <a:t>bir  tarz ve üslup olarak Osmanlı mimarisi, </a:t>
            </a:r>
            <a:r>
              <a:rPr sz="1400" spc="-40" dirty="0">
                <a:latin typeface="DejaVu Sans"/>
                <a:cs typeface="DejaVu Sans"/>
              </a:rPr>
              <a:t>“Asya </a:t>
            </a:r>
            <a:r>
              <a:rPr sz="1400" spc="5" dirty="0">
                <a:latin typeface="DejaVu Sans"/>
                <a:cs typeface="DejaVu Sans"/>
              </a:rPr>
              <a:t>ile </a:t>
            </a:r>
            <a:r>
              <a:rPr sz="1400" spc="-15" dirty="0">
                <a:latin typeface="DejaVu Sans"/>
                <a:cs typeface="DejaVu Sans"/>
              </a:rPr>
              <a:t>Avrupa, </a:t>
            </a:r>
            <a:r>
              <a:rPr sz="1400" dirty="0">
                <a:latin typeface="DejaVu Sans"/>
                <a:cs typeface="DejaVu Sans"/>
              </a:rPr>
              <a:t>İslam </a:t>
            </a:r>
            <a:r>
              <a:rPr sz="1400" spc="-5" dirty="0">
                <a:latin typeface="DejaVu Sans"/>
                <a:cs typeface="DejaVu Sans"/>
              </a:rPr>
              <a:t>dünyası </a:t>
            </a:r>
            <a:r>
              <a:rPr sz="1400" dirty="0">
                <a:latin typeface="DejaVu Sans"/>
                <a:cs typeface="DejaVu Sans"/>
              </a:rPr>
              <a:t>ile Hristiyan </a:t>
            </a:r>
            <a:r>
              <a:rPr sz="1400" spc="-5" dirty="0">
                <a:latin typeface="DejaVu Sans"/>
                <a:cs typeface="DejaVu Sans"/>
              </a:rPr>
              <a:t>dünyası  arakesitinde </a:t>
            </a:r>
            <a:r>
              <a:rPr sz="1400" dirty="0">
                <a:latin typeface="DejaVu Sans"/>
                <a:cs typeface="DejaVu Sans"/>
              </a:rPr>
              <a:t>gelişmiş, Akdeniz </a:t>
            </a:r>
            <a:r>
              <a:rPr sz="1400" spc="-10" dirty="0">
                <a:latin typeface="DejaVu Sans"/>
                <a:cs typeface="DejaVu Sans"/>
              </a:rPr>
              <a:t>çevresi </a:t>
            </a:r>
            <a:r>
              <a:rPr sz="1400" dirty="0">
                <a:latin typeface="DejaVu Sans"/>
                <a:cs typeface="DejaVu Sans"/>
              </a:rPr>
              <a:t>geleneklerini </a:t>
            </a:r>
            <a:r>
              <a:rPr sz="1400" spc="-5" dirty="0">
                <a:latin typeface="DejaVu Sans"/>
                <a:cs typeface="DejaVu Sans"/>
              </a:rPr>
              <a:t>Orta ve </a:t>
            </a:r>
            <a:r>
              <a:rPr sz="1400" spc="-45" dirty="0">
                <a:latin typeface="DejaVu Sans"/>
                <a:cs typeface="DejaVu Sans"/>
              </a:rPr>
              <a:t>Yakın </a:t>
            </a:r>
            <a:r>
              <a:rPr sz="1400" dirty="0">
                <a:latin typeface="DejaVu Sans"/>
                <a:cs typeface="DejaVu Sans"/>
              </a:rPr>
              <a:t>Doğu </a:t>
            </a:r>
            <a:r>
              <a:rPr sz="1400" spc="-5" dirty="0">
                <a:latin typeface="DejaVu Sans"/>
                <a:cs typeface="DejaVu Sans"/>
              </a:rPr>
              <a:t>gelenekleri </a:t>
            </a:r>
            <a:r>
              <a:rPr sz="1400" dirty="0">
                <a:latin typeface="DejaVu Sans"/>
                <a:cs typeface="DejaVu Sans"/>
              </a:rPr>
              <a:t>ile buluşturan  </a:t>
            </a:r>
            <a:r>
              <a:rPr sz="1400" spc="-5" dirty="0">
                <a:latin typeface="DejaVu Sans"/>
                <a:cs typeface="DejaVu Sans"/>
              </a:rPr>
              <a:t>uzun nefesli </a:t>
            </a:r>
            <a:r>
              <a:rPr sz="1400" dirty="0">
                <a:latin typeface="DejaVu Sans"/>
                <a:cs typeface="DejaVu Sans"/>
              </a:rPr>
              <a:t>ve özgün bir mimari üslup”</a:t>
            </a:r>
            <a:r>
              <a:rPr sz="1400" spc="-25" dirty="0">
                <a:latin typeface="DejaVu Sans"/>
                <a:cs typeface="DejaVu Sans"/>
              </a:rPr>
              <a:t> </a:t>
            </a:r>
            <a:r>
              <a:rPr sz="1400" spc="-15" dirty="0">
                <a:latin typeface="DejaVu Sans"/>
                <a:cs typeface="DejaVu Sans"/>
              </a:rPr>
              <a:t>olmuştur.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DejaVu Sans"/>
              <a:cs typeface="DejaVu Sans"/>
            </a:endParaRPr>
          </a:p>
          <a:p>
            <a:pPr marL="3524885">
              <a:lnSpc>
                <a:spcPct val="100000"/>
              </a:lnSpc>
              <a:spcBef>
                <a:spcPts val="5"/>
              </a:spcBef>
            </a:pPr>
            <a:r>
              <a:rPr sz="1400" i="1" spc="-10" dirty="0">
                <a:latin typeface="DejaVu Sans"/>
                <a:cs typeface="DejaVu Sans"/>
              </a:rPr>
              <a:t>Kaynak: </a:t>
            </a:r>
            <a:r>
              <a:rPr sz="1400" i="1" spc="-30" dirty="0">
                <a:latin typeface="DejaVu Sans"/>
                <a:cs typeface="DejaVu Sans"/>
              </a:rPr>
              <a:t>Turgut </a:t>
            </a:r>
            <a:r>
              <a:rPr sz="1400" i="1" spc="-20" dirty="0">
                <a:latin typeface="DejaVu Sans"/>
                <a:cs typeface="DejaVu Sans"/>
              </a:rPr>
              <a:t>Cansever, </a:t>
            </a:r>
            <a:r>
              <a:rPr sz="1400" i="1" spc="-10" dirty="0">
                <a:latin typeface="DejaVu Sans"/>
                <a:cs typeface="DejaVu Sans"/>
              </a:rPr>
              <a:t>Kubbeyi </a:t>
            </a:r>
            <a:r>
              <a:rPr sz="1400" i="1" spc="-45" dirty="0">
                <a:latin typeface="DejaVu Sans"/>
                <a:cs typeface="DejaVu Sans"/>
              </a:rPr>
              <a:t>Yere </a:t>
            </a:r>
            <a:r>
              <a:rPr sz="1400" i="1" spc="-5" dirty="0">
                <a:latin typeface="DejaVu Sans"/>
                <a:cs typeface="DejaVu Sans"/>
              </a:rPr>
              <a:t>Koymamak, s.</a:t>
            </a:r>
            <a:r>
              <a:rPr sz="1400" i="1" spc="100" dirty="0">
                <a:latin typeface="DejaVu Sans"/>
                <a:cs typeface="DejaVu Sans"/>
              </a:rPr>
              <a:t> </a:t>
            </a:r>
            <a:r>
              <a:rPr sz="1400" i="1" spc="-5" dirty="0">
                <a:latin typeface="DejaVu Sans"/>
                <a:cs typeface="DejaVu Sans"/>
              </a:rPr>
              <a:t>57-58.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590" y="0"/>
            <a:ext cx="9122410" cy="6858000"/>
          </a:xfrm>
          <a:custGeom>
            <a:avLst/>
            <a:gdLst/>
            <a:ahLst/>
            <a:cxnLst/>
            <a:rect l="l" t="t" r="r" b="b"/>
            <a:pathLst>
              <a:path w="9122410" h="6858000">
                <a:moveTo>
                  <a:pt x="9122410" y="0"/>
                </a:moveTo>
                <a:lnTo>
                  <a:pt x="9117686" y="0"/>
                </a:lnTo>
                <a:lnTo>
                  <a:pt x="9117686" y="2998470"/>
                </a:lnTo>
                <a:lnTo>
                  <a:pt x="10972" y="2998470"/>
                </a:lnTo>
                <a:lnTo>
                  <a:pt x="11430" y="2997200"/>
                </a:lnTo>
                <a:lnTo>
                  <a:pt x="11430" y="5080"/>
                </a:lnTo>
                <a:lnTo>
                  <a:pt x="9117330" y="5080"/>
                </a:lnTo>
                <a:lnTo>
                  <a:pt x="9117330" y="2997200"/>
                </a:lnTo>
                <a:lnTo>
                  <a:pt x="9117686" y="2998470"/>
                </a:lnTo>
                <a:lnTo>
                  <a:pt x="9117686" y="0"/>
                </a:lnTo>
                <a:lnTo>
                  <a:pt x="8255" y="0"/>
                </a:lnTo>
                <a:lnTo>
                  <a:pt x="8255" y="3006090"/>
                </a:lnTo>
                <a:lnTo>
                  <a:pt x="8255" y="3014980"/>
                </a:lnTo>
                <a:lnTo>
                  <a:pt x="5080" y="3014980"/>
                </a:lnTo>
                <a:lnTo>
                  <a:pt x="8255" y="3006090"/>
                </a:lnTo>
                <a:lnTo>
                  <a:pt x="8255" y="0"/>
                </a:lnTo>
                <a:lnTo>
                  <a:pt x="5080" y="0"/>
                </a:lnTo>
                <a:lnTo>
                  <a:pt x="0" y="0"/>
                </a:lnTo>
                <a:lnTo>
                  <a:pt x="0" y="6858000"/>
                </a:lnTo>
                <a:lnTo>
                  <a:pt x="11430" y="6858000"/>
                </a:lnTo>
                <a:lnTo>
                  <a:pt x="11430" y="3032760"/>
                </a:lnTo>
                <a:lnTo>
                  <a:pt x="8255" y="3032760"/>
                </a:lnTo>
                <a:lnTo>
                  <a:pt x="8255" y="3031490"/>
                </a:lnTo>
                <a:lnTo>
                  <a:pt x="9117686" y="3031490"/>
                </a:lnTo>
                <a:lnTo>
                  <a:pt x="9117330" y="3032760"/>
                </a:lnTo>
                <a:lnTo>
                  <a:pt x="9117330" y="6858000"/>
                </a:lnTo>
                <a:lnTo>
                  <a:pt x="9122410" y="6858000"/>
                </a:lnTo>
                <a:lnTo>
                  <a:pt x="9122410" y="3014980"/>
                </a:lnTo>
                <a:lnTo>
                  <a:pt x="9119870" y="3023870"/>
                </a:lnTo>
                <a:lnTo>
                  <a:pt x="9119870" y="3014980"/>
                </a:lnTo>
                <a:lnTo>
                  <a:pt x="9119870" y="3006090"/>
                </a:lnTo>
                <a:lnTo>
                  <a:pt x="9122410" y="3014980"/>
                </a:lnTo>
                <a:lnTo>
                  <a:pt x="91224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11404</Words>
  <Application>Microsoft Office PowerPoint</Application>
  <PresentationFormat>Ekran Gösterisi (4:3)</PresentationFormat>
  <Paragraphs>1550</Paragraphs>
  <Slides>151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151</vt:i4>
      </vt:variant>
    </vt:vector>
  </HeadingPairs>
  <TitlesOfParts>
    <vt:vector size="152" baseType="lpstr">
      <vt:lpstr>Office Theme</vt:lpstr>
      <vt:lpstr>PowerPoint Sunusu</vt:lpstr>
      <vt:lpstr>10. SINIF FELSEFE</vt:lpstr>
      <vt:lpstr>PowerPoint Sunusu</vt:lpstr>
      <vt:lpstr>FELSEFENİN ANLAMI</vt:lpstr>
      <vt:lpstr>FELSEFENİN ANLAMI</vt:lpstr>
      <vt:lpstr>FELSEFENİN ANLAMI</vt:lpstr>
      <vt:lpstr>FELSEFENİN ANLAMI</vt:lpstr>
      <vt:lpstr>PowerPoint Sunusu</vt:lpstr>
      <vt:lpstr>FİLOZOF KİMDİR?</vt:lpstr>
      <vt:lpstr>FELSEFİ DÜŞÜNCENİN NİTELİKLERİ</vt:lpstr>
      <vt:lpstr>FELSEFENİN ORTAYA ÇIKIŞI</vt:lpstr>
      <vt:lpstr>Antik Yunan’da Felsefe</vt:lpstr>
      <vt:lpstr>FELSEFENİN İNSAN VE TOPLUM  HAYATI ÜZERİNDEKİ ETKİLERİ</vt:lpstr>
      <vt:lpstr>FELSEFE VE ELEŞTİREL DÜŞÜNME</vt:lpstr>
      <vt:lpstr>FELSEFENİN BİLİME KATKILARI</vt:lpstr>
      <vt:lpstr>FELSEFENİN BİLİME KATKILARI</vt:lpstr>
      <vt:lpstr>FELSEFENİN BİLİME KATKILARI</vt:lpstr>
      <vt:lpstr>FELSEFENİN TOPLUMA KATKILARI</vt:lpstr>
      <vt:lpstr>FELSEFENİN BİREYE KATKILARI</vt:lpstr>
      <vt:lpstr>FELSEFE VE EĞİTİM</vt:lpstr>
      <vt:lpstr>TÜRK TOPLUMUNA ELEŞTİREL BİR  YAKLAŞIM</vt:lpstr>
      <vt:lpstr>HATIRLAYALIM</vt:lpstr>
      <vt:lpstr>Aşağıdaki cümleleri Doğru (D) veya Yanlış (Y) olarak  işaretleyiniz.</vt:lpstr>
      <vt:lpstr>PowerPoint Sunusu</vt:lpstr>
      <vt:lpstr>PowerPoint Sunusu</vt:lpstr>
      <vt:lpstr>PowerPoint Sunusu</vt:lpstr>
      <vt:lpstr>FELSEFE İLE DÜŞÜNME</vt:lpstr>
      <vt:lpstr>FELSEFE İLE DÜŞÜNME</vt:lpstr>
      <vt:lpstr>FELSEFE İLE DÜŞÜNME</vt:lpstr>
      <vt:lpstr>Gerçeklik ve Doğruluk</vt:lpstr>
      <vt:lpstr>Gerçeklik ve Doğruluk</vt:lpstr>
      <vt:lpstr>Önerme</vt:lpstr>
      <vt:lpstr>Önerme</vt:lpstr>
      <vt:lpstr>Önerme</vt:lpstr>
      <vt:lpstr>Görüş</vt:lpstr>
      <vt:lpstr>Argüman</vt:lpstr>
      <vt:lpstr>Argüman</vt:lpstr>
      <vt:lpstr>Tümdengelim, Tümevarım, Anoloji</vt:lpstr>
      <vt:lpstr>Tümdengelim, Tümevarım, Anoloji</vt:lpstr>
      <vt:lpstr>Tümdengelim, Tümevarım, Anoloji</vt:lpstr>
      <vt:lpstr>Tutarlılık-Çelişik olma</vt:lpstr>
      <vt:lpstr>Felsefede Temellendirme</vt:lpstr>
      <vt:lpstr>AKIL YÜRÜTMEDE DİLİN DOĞRU KULLANIMI</vt:lpstr>
      <vt:lpstr>AKIL YÜRÜTMEDE DİLİN DOĞRU KULLANIMI</vt:lpstr>
      <vt:lpstr>DİL VE DÜŞÜNCE İLİŞKİSİ</vt:lpstr>
      <vt:lpstr>DİL VE DÜŞÜNCE İLİŞKİSİ</vt:lpstr>
      <vt:lpstr>DİL VE KAVRAM</vt:lpstr>
      <vt:lpstr>DİL VE İLETİŞİM</vt:lpstr>
      <vt:lpstr>DİL VE İLETİŞİM</vt:lpstr>
      <vt:lpstr>Kavram Yanılgısı Nedir?</vt:lpstr>
      <vt:lpstr>FELSEFİ SORU OLUŞTURMA</vt:lpstr>
      <vt:lpstr>Felsefe Sorusunun Özellikleri</vt:lpstr>
      <vt:lpstr>Bilimsel Soru</vt:lpstr>
      <vt:lpstr>FELSEFİ BİR ARGÜMANI SORGULAMA</vt:lpstr>
      <vt:lpstr>HATIRLAYALIM:</vt:lpstr>
      <vt:lpstr>Aşağıdaki cümleleri Doğru (D) veya Yanlış (Y) olarak  işaretleyiniz.</vt:lpstr>
      <vt:lpstr>PowerPoint Sunusu</vt:lpstr>
      <vt:lpstr>PowerPoint Sunusu</vt:lpstr>
      <vt:lpstr>3. ÜNİTE</vt:lpstr>
      <vt:lpstr>VARLIK FELSEFESİNİN KONUSU VE  PROBLEMLERİ</vt:lpstr>
      <vt:lpstr>PowerPoint Sunusu</vt:lpstr>
      <vt:lpstr>VARLIK TÜRLERİ</vt:lpstr>
      <vt:lpstr>PowerPoint Sunusu</vt:lpstr>
      <vt:lpstr>Felsefenin Varlığa Bakışı</vt:lpstr>
      <vt:lpstr>VARLIK FELSEFESİ</vt:lpstr>
      <vt:lpstr>Metafizik ve Ontoloji ilişkisi</vt:lpstr>
      <vt:lpstr>VARLIK VAR MIDIR?</vt:lpstr>
      <vt:lpstr>REALİZM (GERÇEKÇİLİK)</vt:lpstr>
      <vt:lpstr>NİHİLİZM (HİÇÇİLİK)</vt:lpstr>
      <vt:lpstr>Varlığın Mahiyeti Nedir?</vt:lpstr>
      <vt:lpstr>PowerPoint Sunusu</vt:lpstr>
      <vt:lpstr>PowerPoint Sunusu</vt:lpstr>
      <vt:lpstr>Varoluşçuluk ( Egzistansiyalizm)</vt:lpstr>
      <vt:lpstr>PowerPoint Sunusu</vt:lpstr>
      <vt:lpstr>BİLGİ NASIL ORTAYA ÇIKAR?</vt:lpstr>
      <vt:lpstr>PowerPoint Sunusu</vt:lpstr>
      <vt:lpstr>PowerPoint Sunusu</vt:lpstr>
      <vt:lpstr>PowerPoint Sunusu</vt:lpstr>
      <vt:lpstr>PowerPoint Sunusu</vt:lpstr>
      <vt:lpstr>DOĞRULUK NEDİR?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Mantıksal Pozitivizm (Neopozitivizm)</vt:lpstr>
      <vt:lpstr>PowerPoint Sunusu</vt:lpstr>
      <vt:lpstr>Bilim - Felsefe İlişkisi</vt:lpstr>
      <vt:lpstr>PowerPoint Sunusu</vt:lpstr>
      <vt:lpstr>PowerPoint Sunusu</vt:lpstr>
      <vt:lpstr>AHLAK FELSEFESİ (ETİK)</vt:lpstr>
      <vt:lpstr>PowerPoint Sunusu</vt:lpstr>
      <vt:lpstr>Etiğin temel konusu eylemlerdir.</vt:lpstr>
      <vt:lpstr>PowerPoint Sunusu</vt:lpstr>
      <vt:lpstr>PowerPoint Sunusu</vt:lpstr>
      <vt:lpstr>STOACILIK VE EPİKÜRİZM</vt:lpstr>
      <vt:lpstr>İNSAN EYLEMLERİNDE ÖZGÜR MÜDÜR?</vt:lpstr>
      <vt:lpstr>PowerPoint Sunusu</vt:lpstr>
      <vt:lpstr>EVRENSEL BİR AHLAK YASASI VAR MIDIR?</vt:lpstr>
      <vt:lpstr>PowerPoint Sunusu</vt:lpstr>
      <vt:lpstr>PowerPoint Sunusu</vt:lpstr>
      <vt:lpstr>KANT VE ÖDEV AHLAKI</vt:lpstr>
      <vt:lpstr>PowerPoint Sunusu</vt:lpstr>
      <vt:lpstr>MUTLULUK VE İYİLİK İLİŞKİSİ</vt:lpstr>
      <vt:lpstr>ÖZGÜRLÜK SORUMLULUK VE KURALLAR</vt:lpstr>
      <vt:lpstr>PowerPoint Sunusu</vt:lpstr>
      <vt:lpstr>DİN FELSEFESİNİN KONUSU VE PROBLEMLERİ</vt:lpstr>
      <vt:lpstr>DİN FELSEFESİNİN KONUSU VE  PROBLEMLERİ</vt:lpstr>
      <vt:lpstr>DİN FELSEFESİNİN KONUSU VE  PROBLEMLERİ</vt:lpstr>
      <vt:lpstr>Din Felsefesinin Temel Problemleri</vt:lpstr>
      <vt:lpstr>İnanç ve İman</vt:lpstr>
      <vt:lpstr>PowerPoint Sunusu</vt:lpstr>
      <vt:lpstr>PowerPoint Sunusu</vt:lpstr>
      <vt:lpstr>PowerPoint Sunusu</vt:lpstr>
      <vt:lpstr>PowerPoint Sunusu</vt:lpstr>
      <vt:lpstr>PowerPoint Sunusu</vt:lpstr>
      <vt:lpstr>10.SINIF  FELSEFE</vt:lpstr>
      <vt:lpstr>PowerPoint Sunusu</vt:lpstr>
      <vt:lpstr>PowerPoint Sunusu</vt:lpstr>
      <vt:lpstr>SİYASET İLE İLGİLİ TEMEL KAVRAMLAR</vt:lpstr>
      <vt:lpstr>SİYASET İLE İLGİLİ TEMEL KAVRAMLAR</vt:lpstr>
      <vt:lpstr>PLATON VE ARİSTOTELES’İN SİYASET GÖRÜŞLERİ</vt:lpstr>
      <vt:lpstr>Aristo’nun özel mülkiyeti savunmasının  dört temel gerekçesi vardır:</vt:lpstr>
      <vt:lpstr>SİYASET FELSEFESİNİN TEMEL SORULARI</vt:lpstr>
      <vt:lpstr>PowerPoint Sunusu</vt:lpstr>
      <vt:lpstr>NİCCOLO MACHİAVELLİ</vt:lpstr>
      <vt:lpstr>PowerPoint Sunusu</vt:lpstr>
      <vt:lpstr>PowerPoint Sunusu</vt:lpstr>
      <vt:lpstr>PowerPoint Sunusu</vt:lpstr>
      <vt:lpstr>3. İDEAL DEVLET DÜZENİ OLABİLİR Mİ? (ÜTOPYALAR)</vt:lpstr>
      <vt:lpstr>Distopya “Ütopyalar” filozofların olmasını hayal ettikleri  dünyaları betimlerken “distopyalar”, gelecekte  olabilecek baskıcı/totaliter yönetim modellerini  tasvir etmiştir.</vt:lpstr>
      <vt:lpstr>Ütopya</vt:lpstr>
      <vt:lpstr>PANOPTİKON – GÖZETİM TOPLUMU</vt:lpstr>
      <vt:lpstr>EGEMENLİK SORUNU, HAK VE ÖZGÜRLÜKLER</vt:lpstr>
      <vt:lpstr>MONTESQUİEU VE KUVVETLER AYRILIĞI İLKESİ</vt:lpstr>
      <vt:lpstr>BİREY, TOPLUM VE DEVLET İLİŞKİLERİ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Desire Zuzu</cp:lastModifiedBy>
  <cp:revision>3</cp:revision>
  <dcterms:created xsi:type="dcterms:W3CDTF">2022-02-04T14:16:13Z</dcterms:created>
  <dcterms:modified xsi:type="dcterms:W3CDTF">2022-10-15T15:13:04Z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2022-02-04T00:00:00Z</vt:filetime>
  </property>
</Properties>
</file>