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89" r:id="rId17"/>
    <p:sldId id="291" r:id="rId18"/>
    <p:sldId id="292" r:id="rId19"/>
    <p:sldId id="272" r:id="rId20"/>
    <p:sldId id="273" r:id="rId21"/>
    <p:sldId id="282" r:id="rId22"/>
    <p:sldId id="274" r:id="rId23"/>
    <p:sldId id="275" r:id="rId24"/>
    <p:sldId id="276" r:id="rId25"/>
    <p:sldId id="277" r:id="rId26"/>
    <p:sldId id="278" r:id="rId27"/>
    <p:sldId id="279" r:id="rId28"/>
    <p:sldId id="280" r:id="rId29"/>
    <p:sldId id="281" r:id="rId30"/>
    <p:sldId id="283" r:id="rId31"/>
    <p:sldId id="284" r:id="rId32"/>
    <p:sldId id="285" r:id="rId33"/>
    <p:sldId id="286" r:id="rId34"/>
    <p:sldId id="287" r:id="rId35"/>
    <p:sldId id="288" r:id="rId36"/>
    <p:sldId id="294" r:id="rId37"/>
    <p:sldId id="297" r:id="rId38"/>
    <p:sldId id="295" r:id="rId39"/>
    <p:sldId id="296" r:id="rId40"/>
    <p:sldId id="298" r:id="rId41"/>
    <p:sldId id="299" r:id="rId42"/>
    <p:sldId id="293" r:id="rId43"/>
    <p:sldId id="301" r:id="rId44"/>
    <p:sldId id="300" r:id="rId45"/>
    <p:sldId id="302" r:id="rId46"/>
    <p:sldId id="305" r:id="rId47"/>
    <p:sldId id="306" r:id="rId48"/>
    <p:sldId id="307" r:id="rId49"/>
    <p:sldId id="308" r:id="rId50"/>
    <p:sldId id="309" r:id="rId51"/>
    <p:sldId id="310" r:id="rId52"/>
    <p:sldId id="311" r:id="rId53"/>
    <p:sldId id="334" r:id="rId54"/>
    <p:sldId id="313" r:id="rId55"/>
    <p:sldId id="336" r:id="rId56"/>
    <p:sldId id="337" r:id="rId57"/>
    <p:sldId id="338" r:id="rId58"/>
    <p:sldId id="339" r:id="rId59"/>
    <p:sldId id="340" r:id="rId60"/>
    <p:sldId id="341" r:id="rId61"/>
    <p:sldId id="314" r:id="rId62"/>
    <p:sldId id="316" r:id="rId63"/>
    <p:sldId id="319" r:id="rId64"/>
    <p:sldId id="317" r:id="rId65"/>
    <p:sldId id="322" r:id="rId66"/>
    <p:sldId id="323" r:id="rId67"/>
    <p:sldId id="324" r:id="rId68"/>
    <p:sldId id="325" r:id="rId69"/>
    <p:sldId id="326" r:id="rId70"/>
    <p:sldId id="327" r:id="rId71"/>
    <p:sldId id="328" r:id="rId72"/>
    <p:sldId id="331" r:id="rId73"/>
    <p:sldId id="329" r:id="rId74"/>
    <p:sldId id="330" r:id="rId75"/>
    <p:sldId id="332" r:id="rId76"/>
    <p:sldId id="333" r:id="rId77"/>
    <p:sldId id="343" r:id="rId78"/>
    <p:sldId id="344" r:id="rId79"/>
    <p:sldId id="345" r:id="rId80"/>
    <p:sldId id="346" r:id="rId81"/>
    <p:sldId id="347" r:id="rId82"/>
    <p:sldId id="348" r:id="rId83"/>
    <p:sldId id="349" r:id="rId84"/>
    <p:sldId id="350" r:id="rId85"/>
    <p:sldId id="351" r:id="rId86"/>
    <p:sldId id="352" r:id="rId87"/>
    <p:sldId id="354" r:id="rId88"/>
    <p:sldId id="355" r:id="rId89"/>
    <p:sldId id="356" r:id="rId90"/>
    <p:sldId id="357" r:id="rId91"/>
    <p:sldId id="358" r:id="rId92"/>
    <p:sldId id="359" r:id="rId93"/>
    <p:sldId id="360" r:id="rId94"/>
    <p:sldId id="361" r:id="rId95"/>
    <p:sldId id="362" r:id="rId96"/>
    <p:sldId id="363" r:id="rId97"/>
    <p:sldId id="364" r:id="rId98"/>
    <p:sldId id="365" r:id="rId99"/>
    <p:sldId id="366" r:id="rId100"/>
    <p:sldId id="367" r:id="rId101"/>
    <p:sldId id="369" r:id="rId102"/>
    <p:sldId id="370" r:id="rId103"/>
    <p:sldId id="371" r:id="rId104"/>
    <p:sldId id="372" r:id="rId105"/>
    <p:sldId id="373" r:id="rId106"/>
    <p:sldId id="374" r:id="rId107"/>
    <p:sldId id="379" r:id="rId108"/>
    <p:sldId id="375" r:id="rId109"/>
    <p:sldId id="376" r:id="rId110"/>
    <p:sldId id="377" r:id="rId111"/>
    <p:sldId id="378" r:id="rId112"/>
    <p:sldId id="380" r:id="rId113"/>
    <p:sldId id="381" r:id="rId114"/>
    <p:sldId id="382" r:id="rId11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Orta Stil 4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Orta Stil 4 - Vurgu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Orta Stil 4 - Vurgu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D27102A9-8310-4765-A935-A1911B00CA55}" styleName="Açık Stil 1 - Vurgu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799B23B-EC83-4686-B30A-512413B5E67A}" styleName="Açık Stil 3 - Vurgu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Orta Stil 4 - Vurgu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81" d="100"/>
          <a:sy n="81" d="100"/>
        </p:scale>
        <p:origin x="-105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slide" Target="slides/slide114.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3B1C5B-60A7-4C2B-994C-1355BC1CED84}" type="doc">
      <dgm:prSet loTypeId="urn:microsoft.com/office/officeart/2005/8/layout/chevron2" loCatId="process" qsTypeId="urn:microsoft.com/office/officeart/2005/8/quickstyle/simple1" qsCatId="simple" csTypeId="urn:microsoft.com/office/officeart/2005/8/colors/colorful5" csCatId="colorful" phldr="1"/>
      <dgm:spPr/>
      <dgm:t>
        <a:bodyPr/>
        <a:lstStyle/>
        <a:p>
          <a:endParaRPr lang="tr-TR"/>
        </a:p>
      </dgm:t>
    </dgm:pt>
    <dgm:pt modelId="{051EB3D7-FF60-497A-9B8F-3F87D013D14D}">
      <dgm:prSet phldrT="[Metin]" custT="1"/>
      <dgm:spPr/>
      <dgm:t>
        <a:bodyPr/>
        <a:lstStyle/>
        <a:p>
          <a:pPr algn="ctr"/>
          <a:r>
            <a:rPr lang="tr-TR" sz="2000" b="1" dirty="0" smtClean="0">
              <a:solidFill>
                <a:srgbClr val="FF0000"/>
              </a:solidFill>
              <a:latin typeface="Times New Roman" panose="02020603050405020304" pitchFamily="18" charset="0"/>
              <a:cs typeface="Times New Roman" panose="02020603050405020304" pitchFamily="18" charset="0"/>
            </a:rPr>
            <a:t>1-</a:t>
          </a:r>
          <a:endParaRPr lang="tr-TR" sz="2000" b="1" dirty="0">
            <a:solidFill>
              <a:srgbClr val="FF0000"/>
            </a:solidFill>
            <a:latin typeface="Times New Roman" panose="02020603050405020304" pitchFamily="18" charset="0"/>
            <a:cs typeface="Times New Roman" panose="02020603050405020304" pitchFamily="18" charset="0"/>
          </a:endParaRPr>
        </a:p>
      </dgm:t>
    </dgm:pt>
    <dgm:pt modelId="{7D32209B-6CFB-41E4-8141-9059C1868096}" type="parTrans" cxnId="{9A7D050B-450C-4A88-9350-7E71D8EFD084}">
      <dgm:prSet/>
      <dgm:spPr/>
      <dgm:t>
        <a:bodyPr/>
        <a:lstStyle/>
        <a:p>
          <a:endParaRPr lang="tr-TR"/>
        </a:p>
      </dgm:t>
    </dgm:pt>
    <dgm:pt modelId="{26353672-E03F-412E-84F5-5460335FCE94}" type="sibTrans" cxnId="{9A7D050B-450C-4A88-9350-7E71D8EFD084}">
      <dgm:prSet/>
      <dgm:spPr/>
      <dgm:t>
        <a:bodyPr/>
        <a:lstStyle/>
        <a:p>
          <a:endParaRPr lang="tr-TR"/>
        </a:p>
      </dgm:t>
    </dgm:pt>
    <dgm:pt modelId="{78ED7434-988C-4264-B71E-961CB9A589DB}">
      <dgm:prSet phldrT="[Metin]" custT="1"/>
      <dgm:spPr/>
      <dgm:t>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Pozitif Hukuk: </a:t>
          </a:r>
          <a:r>
            <a:rPr lang="tr-TR" sz="1800" dirty="0" smtClean="0">
              <a:latin typeface="Times New Roman" panose="02020603050405020304" pitchFamily="18" charset="0"/>
              <a:cs typeface="Times New Roman" panose="02020603050405020304" pitchFamily="18" charset="0"/>
            </a:rPr>
            <a:t>Bir ülkede yürürlükte olan ve uygulanan yazılı ve yazısız hukuktur</a:t>
          </a:r>
          <a:endParaRPr lang="tr-TR" sz="1800" dirty="0">
            <a:latin typeface="Times New Roman" panose="02020603050405020304" pitchFamily="18" charset="0"/>
            <a:cs typeface="Times New Roman" panose="02020603050405020304" pitchFamily="18" charset="0"/>
          </a:endParaRPr>
        </a:p>
      </dgm:t>
    </dgm:pt>
    <dgm:pt modelId="{DE88EED3-A35F-43E5-9F1B-5FD0759DF397}" type="parTrans" cxnId="{9036213B-33B6-4727-B5B9-5CFFDED720BB}">
      <dgm:prSet/>
      <dgm:spPr/>
      <dgm:t>
        <a:bodyPr/>
        <a:lstStyle/>
        <a:p>
          <a:endParaRPr lang="tr-TR"/>
        </a:p>
      </dgm:t>
    </dgm:pt>
    <dgm:pt modelId="{52680B79-A057-4014-97EE-EB0150A73F4F}" type="sibTrans" cxnId="{9036213B-33B6-4727-B5B9-5CFFDED720BB}">
      <dgm:prSet/>
      <dgm:spPr/>
      <dgm:t>
        <a:bodyPr/>
        <a:lstStyle/>
        <a:p>
          <a:endParaRPr lang="tr-TR"/>
        </a:p>
      </dgm:t>
    </dgm:pt>
    <dgm:pt modelId="{6F4EA27A-1A9B-4C2F-92F6-EB299CCB071D}">
      <dgm:prSet phldrT="[Metin]" custT="1"/>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2-</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5597198B-0EFB-49C5-B9C7-5CFB3F7D9E62}" type="parTrans" cxnId="{C4663FB2-9AAE-4104-A08B-524E2E86C42D}">
      <dgm:prSet/>
      <dgm:spPr/>
      <dgm:t>
        <a:bodyPr/>
        <a:lstStyle/>
        <a:p>
          <a:endParaRPr lang="tr-TR"/>
        </a:p>
      </dgm:t>
    </dgm:pt>
    <dgm:pt modelId="{95FB331B-52DA-4547-9358-CC643358B17E}" type="sibTrans" cxnId="{C4663FB2-9AAE-4104-A08B-524E2E86C42D}">
      <dgm:prSet/>
      <dgm:spPr/>
      <dgm:t>
        <a:bodyPr/>
        <a:lstStyle/>
        <a:p>
          <a:endParaRPr lang="tr-TR"/>
        </a:p>
      </dgm:t>
    </dgm:pt>
    <dgm:pt modelId="{F5ABCC60-2BB6-4CFE-8CA0-F38959D57975}">
      <dgm:prSet phldrT="[Metin]" custT="1"/>
      <dgm:spPr/>
      <dgm:t>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Mevzu Hukuk: </a:t>
          </a:r>
          <a:r>
            <a:rPr lang="tr-TR" sz="1800" dirty="0" smtClean="0">
              <a:latin typeface="Times New Roman" panose="02020603050405020304" pitchFamily="18" charset="0"/>
              <a:cs typeface="Times New Roman" panose="02020603050405020304" pitchFamily="18" charset="0"/>
            </a:rPr>
            <a:t>Bir ülkede yürürlükte olan hukukun yazılı olan bölümüdür</a:t>
          </a:r>
          <a:endParaRPr lang="tr-TR" sz="1800" dirty="0">
            <a:latin typeface="Times New Roman" panose="02020603050405020304" pitchFamily="18" charset="0"/>
            <a:cs typeface="Times New Roman" panose="02020603050405020304" pitchFamily="18" charset="0"/>
          </a:endParaRPr>
        </a:p>
      </dgm:t>
    </dgm:pt>
    <dgm:pt modelId="{DD36A7A8-AFF1-4EF8-985D-F8A9CA437B38}" type="parTrans" cxnId="{AA412707-B93E-4C9C-9C4B-4D6FB8E24A36}">
      <dgm:prSet/>
      <dgm:spPr/>
      <dgm:t>
        <a:bodyPr/>
        <a:lstStyle/>
        <a:p>
          <a:endParaRPr lang="tr-TR"/>
        </a:p>
      </dgm:t>
    </dgm:pt>
    <dgm:pt modelId="{A58CAED9-83DD-4E8C-8FD2-61E59DA07A67}" type="sibTrans" cxnId="{AA412707-B93E-4C9C-9C4B-4D6FB8E24A36}">
      <dgm:prSet/>
      <dgm:spPr/>
      <dgm:t>
        <a:bodyPr/>
        <a:lstStyle/>
        <a:p>
          <a:endParaRPr lang="tr-TR"/>
        </a:p>
      </dgm:t>
    </dgm:pt>
    <dgm:pt modelId="{14FB33FE-611F-4DE1-8C00-E6F11E5E8FD6}">
      <dgm:prSet phldrT="[Metin]" custT="1"/>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3-</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CB891690-4F64-4B91-9CDD-163CA5BF6CBD}" type="parTrans" cxnId="{0EAF5B5E-5997-4C5F-AD59-E202F34929BB}">
      <dgm:prSet/>
      <dgm:spPr/>
      <dgm:t>
        <a:bodyPr/>
        <a:lstStyle/>
        <a:p>
          <a:endParaRPr lang="tr-TR"/>
        </a:p>
      </dgm:t>
    </dgm:pt>
    <dgm:pt modelId="{85F0D071-6F0A-43A4-A76B-9937717D93A5}" type="sibTrans" cxnId="{0EAF5B5E-5997-4C5F-AD59-E202F34929BB}">
      <dgm:prSet/>
      <dgm:spPr/>
      <dgm:t>
        <a:bodyPr/>
        <a:lstStyle/>
        <a:p>
          <a:endParaRPr lang="tr-TR"/>
        </a:p>
      </dgm:t>
    </dgm:pt>
    <dgm:pt modelId="{C19E2E2B-41C0-4FAF-B9E8-B0F6185E010C}">
      <dgm:prSet phldrT="[Metin]" custT="1"/>
      <dgm:spPr/>
      <dgm:t>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Doğa (Tabi) Hukuk: </a:t>
          </a:r>
          <a:r>
            <a:rPr lang="tr-TR" sz="1800" dirty="0" smtClean="0">
              <a:latin typeface="Times New Roman" panose="02020603050405020304" pitchFamily="18" charset="0"/>
              <a:cs typeface="Times New Roman" panose="02020603050405020304" pitchFamily="18" charset="0"/>
            </a:rPr>
            <a:t>Olan değil, olması gerekeni düzenleyen hukuktur. </a:t>
          </a:r>
          <a:endParaRPr lang="tr-TR" sz="1800" dirty="0">
            <a:latin typeface="Times New Roman" panose="02020603050405020304" pitchFamily="18" charset="0"/>
            <a:cs typeface="Times New Roman" panose="02020603050405020304" pitchFamily="18" charset="0"/>
          </a:endParaRPr>
        </a:p>
      </dgm:t>
    </dgm:pt>
    <dgm:pt modelId="{16AD2AC7-A19B-4BDE-8C82-21AD736B0C25}" type="parTrans" cxnId="{11C035DE-CFF2-4812-8389-E6E5DDCD60E8}">
      <dgm:prSet/>
      <dgm:spPr/>
      <dgm:t>
        <a:bodyPr/>
        <a:lstStyle/>
        <a:p>
          <a:endParaRPr lang="tr-TR"/>
        </a:p>
      </dgm:t>
    </dgm:pt>
    <dgm:pt modelId="{F885412F-04E4-4F65-B15B-2C9BA06F8DBC}" type="sibTrans" cxnId="{11C035DE-CFF2-4812-8389-E6E5DDCD60E8}">
      <dgm:prSet/>
      <dgm:spPr/>
      <dgm:t>
        <a:bodyPr/>
        <a:lstStyle/>
        <a:p>
          <a:endParaRPr lang="tr-TR"/>
        </a:p>
      </dgm:t>
    </dgm:pt>
    <dgm:pt modelId="{17AC26C2-E87E-4648-9305-89AD3C49AE2A}">
      <dgm:prSet custT="1"/>
      <dgm:spPr/>
      <dgm:t>
        <a:bodyPr/>
        <a:lstStyle/>
        <a:p>
          <a:pPr algn="ctr"/>
          <a:r>
            <a:rPr lang="tr-TR" sz="2000" b="1" dirty="0" smtClean="0">
              <a:solidFill>
                <a:srgbClr val="FF0000"/>
              </a:solidFill>
              <a:latin typeface="Times New Roman" panose="02020603050405020304" pitchFamily="18" charset="0"/>
              <a:cs typeface="Times New Roman" panose="02020603050405020304" pitchFamily="18" charset="0"/>
            </a:rPr>
            <a:t>4-</a:t>
          </a:r>
          <a:endParaRPr lang="tr-TR" sz="2000" b="1" dirty="0">
            <a:solidFill>
              <a:srgbClr val="FF0000"/>
            </a:solidFill>
            <a:latin typeface="Times New Roman" panose="02020603050405020304" pitchFamily="18" charset="0"/>
            <a:cs typeface="Times New Roman" panose="02020603050405020304" pitchFamily="18" charset="0"/>
          </a:endParaRPr>
        </a:p>
      </dgm:t>
    </dgm:pt>
    <dgm:pt modelId="{6AE5E3B0-D303-4415-B70E-D1EB9E88A2FC}" type="parTrans" cxnId="{20C8BC93-586B-454A-8028-3D6FDC1C8DFF}">
      <dgm:prSet/>
      <dgm:spPr/>
      <dgm:t>
        <a:bodyPr/>
        <a:lstStyle/>
        <a:p>
          <a:endParaRPr lang="tr-TR"/>
        </a:p>
      </dgm:t>
    </dgm:pt>
    <dgm:pt modelId="{26E58C44-2333-41F4-9BEC-B5F86B982403}" type="sibTrans" cxnId="{20C8BC93-586B-454A-8028-3D6FDC1C8DFF}">
      <dgm:prSet/>
      <dgm:spPr/>
      <dgm:t>
        <a:bodyPr/>
        <a:lstStyle/>
        <a:p>
          <a:endParaRPr lang="tr-TR"/>
        </a:p>
      </dgm:t>
    </dgm:pt>
    <dgm:pt modelId="{E50B30EE-86E7-4332-B81C-A657B57E9A4B}">
      <dgm:prSet custT="1"/>
      <dgm:spPr/>
      <dgm:t>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Medeni Hukuk: </a:t>
          </a:r>
          <a:r>
            <a:rPr lang="tr-TR" sz="1800" dirty="0" smtClean="0">
              <a:latin typeface="Times New Roman" panose="02020603050405020304" pitchFamily="18" charset="0"/>
              <a:cs typeface="Times New Roman" panose="02020603050405020304" pitchFamily="18" charset="0"/>
            </a:rPr>
            <a:t>Özel hukukun temeli sayılan ve düzenlediği ilişkiler bakımından en kapsamlı olan hukuktur.</a:t>
          </a:r>
          <a:endParaRPr lang="tr-TR" sz="1800" dirty="0">
            <a:latin typeface="Times New Roman" panose="02020603050405020304" pitchFamily="18" charset="0"/>
            <a:cs typeface="Times New Roman" panose="02020603050405020304" pitchFamily="18" charset="0"/>
          </a:endParaRPr>
        </a:p>
      </dgm:t>
    </dgm:pt>
    <dgm:pt modelId="{1A3C30E1-039D-422C-A75F-CE62B527A3B3}" type="parTrans" cxnId="{88233F8C-D794-4BDE-8C19-6542ABD48D01}">
      <dgm:prSet/>
      <dgm:spPr/>
      <dgm:t>
        <a:bodyPr/>
        <a:lstStyle/>
        <a:p>
          <a:endParaRPr lang="tr-TR"/>
        </a:p>
      </dgm:t>
    </dgm:pt>
    <dgm:pt modelId="{95B7F583-0565-4834-B8B6-1624BF97278D}" type="sibTrans" cxnId="{88233F8C-D794-4BDE-8C19-6542ABD48D01}">
      <dgm:prSet/>
      <dgm:spPr/>
      <dgm:t>
        <a:bodyPr/>
        <a:lstStyle/>
        <a:p>
          <a:endParaRPr lang="tr-TR"/>
        </a:p>
      </dgm:t>
    </dgm:pt>
    <dgm:pt modelId="{F2DFF6A3-36D1-4DE3-B095-93545ED30182}" type="pres">
      <dgm:prSet presAssocID="{2D3B1C5B-60A7-4C2B-994C-1355BC1CED84}" presName="linearFlow" presStyleCnt="0">
        <dgm:presLayoutVars>
          <dgm:dir/>
          <dgm:animLvl val="lvl"/>
          <dgm:resizeHandles val="exact"/>
        </dgm:presLayoutVars>
      </dgm:prSet>
      <dgm:spPr/>
      <dgm:t>
        <a:bodyPr/>
        <a:lstStyle/>
        <a:p>
          <a:endParaRPr lang="tr-TR"/>
        </a:p>
      </dgm:t>
    </dgm:pt>
    <dgm:pt modelId="{41355D18-A551-4230-B015-AD2307477413}" type="pres">
      <dgm:prSet presAssocID="{051EB3D7-FF60-497A-9B8F-3F87D013D14D}" presName="composite" presStyleCnt="0"/>
      <dgm:spPr/>
    </dgm:pt>
    <dgm:pt modelId="{DC1E4964-A446-4826-8E2C-CD861577B25F}" type="pres">
      <dgm:prSet presAssocID="{051EB3D7-FF60-497A-9B8F-3F87D013D14D}" presName="parentText" presStyleLbl="alignNode1" presStyleIdx="0" presStyleCnt="4">
        <dgm:presLayoutVars>
          <dgm:chMax val="1"/>
          <dgm:bulletEnabled val="1"/>
        </dgm:presLayoutVars>
      </dgm:prSet>
      <dgm:spPr/>
      <dgm:t>
        <a:bodyPr/>
        <a:lstStyle/>
        <a:p>
          <a:endParaRPr lang="tr-TR"/>
        </a:p>
      </dgm:t>
    </dgm:pt>
    <dgm:pt modelId="{627B1C8F-D900-4867-A92B-B02230114FA4}" type="pres">
      <dgm:prSet presAssocID="{051EB3D7-FF60-497A-9B8F-3F87D013D14D}" presName="descendantText" presStyleLbl="alignAcc1" presStyleIdx="0" presStyleCnt="4">
        <dgm:presLayoutVars>
          <dgm:bulletEnabled val="1"/>
        </dgm:presLayoutVars>
      </dgm:prSet>
      <dgm:spPr/>
      <dgm:t>
        <a:bodyPr/>
        <a:lstStyle/>
        <a:p>
          <a:endParaRPr lang="tr-TR"/>
        </a:p>
      </dgm:t>
    </dgm:pt>
    <dgm:pt modelId="{B48DF953-7E0E-4F4D-97A7-A5165A171FF6}" type="pres">
      <dgm:prSet presAssocID="{26353672-E03F-412E-84F5-5460335FCE94}" presName="sp" presStyleCnt="0"/>
      <dgm:spPr/>
    </dgm:pt>
    <dgm:pt modelId="{9C807EB9-B2EC-47D3-BECA-09462A4F8571}" type="pres">
      <dgm:prSet presAssocID="{6F4EA27A-1A9B-4C2F-92F6-EB299CCB071D}" presName="composite" presStyleCnt="0"/>
      <dgm:spPr/>
    </dgm:pt>
    <dgm:pt modelId="{67AE3490-09E2-47A7-9A16-956FF3BB9EF7}" type="pres">
      <dgm:prSet presAssocID="{6F4EA27A-1A9B-4C2F-92F6-EB299CCB071D}" presName="parentText" presStyleLbl="alignNode1" presStyleIdx="1" presStyleCnt="4">
        <dgm:presLayoutVars>
          <dgm:chMax val="1"/>
          <dgm:bulletEnabled val="1"/>
        </dgm:presLayoutVars>
      </dgm:prSet>
      <dgm:spPr/>
      <dgm:t>
        <a:bodyPr/>
        <a:lstStyle/>
        <a:p>
          <a:endParaRPr lang="tr-TR"/>
        </a:p>
      </dgm:t>
    </dgm:pt>
    <dgm:pt modelId="{09ED995A-D4FB-4C1B-AC35-D148918342BF}" type="pres">
      <dgm:prSet presAssocID="{6F4EA27A-1A9B-4C2F-92F6-EB299CCB071D}" presName="descendantText" presStyleLbl="alignAcc1" presStyleIdx="1" presStyleCnt="4">
        <dgm:presLayoutVars>
          <dgm:bulletEnabled val="1"/>
        </dgm:presLayoutVars>
      </dgm:prSet>
      <dgm:spPr/>
      <dgm:t>
        <a:bodyPr/>
        <a:lstStyle/>
        <a:p>
          <a:endParaRPr lang="tr-TR"/>
        </a:p>
      </dgm:t>
    </dgm:pt>
    <dgm:pt modelId="{CB2C8184-3A59-4344-8276-3D9B36D47E96}" type="pres">
      <dgm:prSet presAssocID="{95FB331B-52DA-4547-9358-CC643358B17E}" presName="sp" presStyleCnt="0"/>
      <dgm:spPr/>
    </dgm:pt>
    <dgm:pt modelId="{BA35C5E9-2A7A-44BB-A0A4-9F8B1ADEFEB9}" type="pres">
      <dgm:prSet presAssocID="{14FB33FE-611F-4DE1-8C00-E6F11E5E8FD6}" presName="composite" presStyleCnt="0"/>
      <dgm:spPr/>
    </dgm:pt>
    <dgm:pt modelId="{5C353451-E7A7-41A0-9B95-C4EAF13550AA}" type="pres">
      <dgm:prSet presAssocID="{14FB33FE-611F-4DE1-8C00-E6F11E5E8FD6}" presName="parentText" presStyleLbl="alignNode1" presStyleIdx="2" presStyleCnt="4">
        <dgm:presLayoutVars>
          <dgm:chMax val="1"/>
          <dgm:bulletEnabled val="1"/>
        </dgm:presLayoutVars>
      </dgm:prSet>
      <dgm:spPr/>
      <dgm:t>
        <a:bodyPr/>
        <a:lstStyle/>
        <a:p>
          <a:endParaRPr lang="tr-TR"/>
        </a:p>
      </dgm:t>
    </dgm:pt>
    <dgm:pt modelId="{ED97FF03-0BCA-4ABB-8474-ECA60A8557C7}" type="pres">
      <dgm:prSet presAssocID="{14FB33FE-611F-4DE1-8C00-E6F11E5E8FD6}" presName="descendantText" presStyleLbl="alignAcc1" presStyleIdx="2" presStyleCnt="4">
        <dgm:presLayoutVars>
          <dgm:bulletEnabled val="1"/>
        </dgm:presLayoutVars>
      </dgm:prSet>
      <dgm:spPr/>
      <dgm:t>
        <a:bodyPr/>
        <a:lstStyle/>
        <a:p>
          <a:endParaRPr lang="tr-TR"/>
        </a:p>
      </dgm:t>
    </dgm:pt>
    <dgm:pt modelId="{040E2DF3-2BBA-4450-A592-20F71F504E29}" type="pres">
      <dgm:prSet presAssocID="{85F0D071-6F0A-43A4-A76B-9937717D93A5}" presName="sp" presStyleCnt="0"/>
      <dgm:spPr/>
    </dgm:pt>
    <dgm:pt modelId="{CC09523E-A491-4AEA-9C67-B75950D506C3}" type="pres">
      <dgm:prSet presAssocID="{17AC26C2-E87E-4648-9305-89AD3C49AE2A}" presName="composite" presStyleCnt="0"/>
      <dgm:spPr/>
    </dgm:pt>
    <dgm:pt modelId="{18C2B006-584D-4C83-883C-0F19EEBE6093}" type="pres">
      <dgm:prSet presAssocID="{17AC26C2-E87E-4648-9305-89AD3C49AE2A}" presName="parentText" presStyleLbl="alignNode1" presStyleIdx="3" presStyleCnt="4">
        <dgm:presLayoutVars>
          <dgm:chMax val="1"/>
          <dgm:bulletEnabled val="1"/>
        </dgm:presLayoutVars>
      </dgm:prSet>
      <dgm:spPr/>
      <dgm:t>
        <a:bodyPr/>
        <a:lstStyle/>
        <a:p>
          <a:endParaRPr lang="tr-TR"/>
        </a:p>
      </dgm:t>
    </dgm:pt>
    <dgm:pt modelId="{A945E62D-3686-441F-8BFB-607489220DDC}" type="pres">
      <dgm:prSet presAssocID="{17AC26C2-E87E-4648-9305-89AD3C49AE2A}" presName="descendantText" presStyleLbl="alignAcc1" presStyleIdx="3" presStyleCnt="4">
        <dgm:presLayoutVars>
          <dgm:bulletEnabled val="1"/>
        </dgm:presLayoutVars>
      </dgm:prSet>
      <dgm:spPr/>
      <dgm:t>
        <a:bodyPr/>
        <a:lstStyle/>
        <a:p>
          <a:endParaRPr lang="tr-TR"/>
        </a:p>
      </dgm:t>
    </dgm:pt>
  </dgm:ptLst>
  <dgm:cxnLst>
    <dgm:cxn modelId="{9A7D050B-450C-4A88-9350-7E71D8EFD084}" srcId="{2D3B1C5B-60A7-4C2B-994C-1355BC1CED84}" destId="{051EB3D7-FF60-497A-9B8F-3F87D013D14D}" srcOrd="0" destOrd="0" parTransId="{7D32209B-6CFB-41E4-8141-9059C1868096}" sibTransId="{26353672-E03F-412E-84F5-5460335FCE94}"/>
    <dgm:cxn modelId="{9036213B-33B6-4727-B5B9-5CFFDED720BB}" srcId="{051EB3D7-FF60-497A-9B8F-3F87D013D14D}" destId="{78ED7434-988C-4264-B71E-961CB9A589DB}" srcOrd="0" destOrd="0" parTransId="{DE88EED3-A35F-43E5-9F1B-5FD0759DF397}" sibTransId="{52680B79-A057-4014-97EE-EB0150A73F4F}"/>
    <dgm:cxn modelId="{EB79D79C-1CF0-4364-97A4-33790E5755F6}" type="presOf" srcId="{6F4EA27A-1A9B-4C2F-92F6-EB299CCB071D}" destId="{67AE3490-09E2-47A7-9A16-956FF3BB9EF7}" srcOrd="0" destOrd="0" presId="urn:microsoft.com/office/officeart/2005/8/layout/chevron2"/>
    <dgm:cxn modelId="{C4663FB2-9AAE-4104-A08B-524E2E86C42D}" srcId="{2D3B1C5B-60A7-4C2B-994C-1355BC1CED84}" destId="{6F4EA27A-1A9B-4C2F-92F6-EB299CCB071D}" srcOrd="1" destOrd="0" parTransId="{5597198B-0EFB-49C5-B9C7-5CFB3F7D9E62}" sibTransId="{95FB331B-52DA-4547-9358-CC643358B17E}"/>
    <dgm:cxn modelId="{88233F8C-D794-4BDE-8C19-6542ABD48D01}" srcId="{17AC26C2-E87E-4648-9305-89AD3C49AE2A}" destId="{E50B30EE-86E7-4332-B81C-A657B57E9A4B}" srcOrd="0" destOrd="0" parTransId="{1A3C30E1-039D-422C-A75F-CE62B527A3B3}" sibTransId="{95B7F583-0565-4834-B8B6-1624BF97278D}"/>
    <dgm:cxn modelId="{E4B74B08-333B-48FB-954A-5EA216F91067}" type="presOf" srcId="{17AC26C2-E87E-4648-9305-89AD3C49AE2A}" destId="{18C2B006-584D-4C83-883C-0F19EEBE6093}" srcOrd="0" destOrd="0" presId="urn:microsoft.com/office/officeart/2005/8/layout/chevron2"/>
    <dgm:cxn modelId="{20C8BC93-586B-454A-8028-3D6FDC1C8DFF}" srcId="{2D3B1C5B-60A7-4C2B-994C-1355BC1CED84}" destId="{17AC26C2-E87E-4648-9305-89AD3C49AE2A}" srcOrd="3" destOrd="0" parTransId="{6AE5E3B0-D303-4415-B70E-D1EB9E88A2FC}" sibTransId="{26E58C44-2333-41F4-9BEC-B5F86B982403}"/>
    <dgm:cxn modelId="{845ADCA2-BEBD-4EA1-AC53-4AEB14D49173}" type="presOf" srcId="{14FB33FE-611F-4DE1-8C00-E6F11E5E8FD6}" destId="{5C353451-E7A7-41A0-9B95-C4EAF13550AA}" srcOrd="0" destOrd="0" presId="urn:microsoft.com/office/officeart/2005/8/layout/chevron2"/>
    <dgm:cxn modelId="{11C035DE-CFF2-4812-8389-E6E5DDCD60E8}" srcId="{14FB33FE-611F-4DE1-8C00-E6F11E5E8FD6}" destId="{C19E2E2B-41C0-4FAF-B9E8-B0F6185E010C}" srcOrd="0" destOrd="0" parTransId="{16AD2AC7-A19B-4BDE-8C82-21AD736B0C25}" sibTransId="{F885412F-04E4-4F65-B15B-2C9BA06F8DBC}"/>
    <dgm:cxn modelId="{F098B3B9-12E9-4CC8-AE5C-8A92FB241794}" type="presOf" srcId="{051EB3D7-FF60-497A-9B8F-3F87D013D14D}" destId="{DC1E4964-A446-4826-8E2C-CD861577B25F}" srcOrd="0" destOrd="0" presId="urn:microsoft.com/office/officeart/2005/8/layout/chevron2"/>
    <dgm:cxn modelId="{2A8BA328-7F19-47EA-BD4A-AFAB03ECA03C}" type="presOf" srcId="{C19E2E2B-41C0-4FAF-B9E8-B0F6185E010C}" destId="{ED97FF03-0BCA-4ABB-8474-ECA60A8557C7}" srcOrd="0" destOrd="0" presId="urn:microsoft.com/office/officeart/2005/8/layout/chevron2"/>
    <dgm:cxn modelId="{0DB88F94-0735-48FC-9F49-08CCD75A1FC5}" type="presOf" srcId="{F5ABCC60-2BB6-4CFE-8CA0-F38959D57975}" destId="{09ED995A-D4FB-4C1B-AC35-D148918342BF}" srcOrd="0" destOrd="0" presId="urn:microsoft.com/office/officeart/2005/8/layout/chevron2"/>
    <dgm:cxn modelId="{826F3ADA-FC95-4CEE-97C7-42E7D8B3555B}" type="presOf" srcId="{2D3B1C5B-60A7-4C2B-994C-1355BC1CED84}" destId="{F2DFF6A3-36D1-4DE3-B095-93545ED30182}" srcOrd="0" destOrd="0" presId="urn:microsoft.com/office/officeart/2005/8/layout/chevron2"/>
    <dgm:cxn modelId="{0EAF5B5E-5997-4C5F-AD59-E202F34929BB}" srcId="{2D3B1C5B-60A7-4C2B-994C-1355BC1CED84}" destId="{14FB33FE-611F-4DE1-8C00-E6F11E5E8FD6}" srcOrd="2" destOrd="0" parTransId="{CB891690-4F64-4B91-9CDD-163CA5BF6CBD}" sibTransId="{85F0D071-6F0A-43A4-A76B-9937717D93A5}"/>
    <dgm:cxn modelId="{A1E9FB6F-866B-4671-987D-11F2624106D9}" type="presOf" srcId="{78ED7434-988C-4264-B71E-961CB9A589DB}" destId="{627B1C8F-D900-4867-A92B-B02230114FA4}" srcOrd="0" destOrd="0" presId="urn:microsoft.com/office/officeart/2005/8/layout/chevron2"/>
    <dgm:cxn modelId="{AA412707-B93E-4C9C-9C4B-4D6FB8E24A36}" srcId="{6F4EA27A-1A9B-4C2F-92F6-EB299CCB071D}" destId="{F5ABCC60-2BB6-4CFE-8CA0-F38959D57975}" srcOrd="0" destOrd="0" parTransId="{DD36A7A8-AFF1-4EF8-985D-F8A9CA437B38}" sibTransId="{A58CAED9-83DD-4E8C-8FD2-61E59DA07A67}"/>
    <dgm:cxn modelId="{6FDAA276-6F08-45E4-ADD3-19F40A3DCC72}" type="presOf" srcId="{E50B30EE-86E7-4332-B81C-A657B57E9A4B}" destId="{A945E62D-3686-441F-8BFB-607489220DDC}" srcOrd="0" destOrd="0" presId="urn:microsoft.com/office/officeart/2005/8/layout/chevron2"/>
    <dgm:cxn modelId="{83837A47-D6AD-46DF-A832-4C3D43EC38F3}" type="presParOf" srcId="{F2DFF6A3-36D1-4DE3-B095-93545ED30182}" destId="{41355D18-A551-4230-B015-AD2307477413}" srcOrd="0" destOrd="0" presId="urn:microsoft.com/office/officeart/2005/8/layout/chevron2"/>
    <dgm:cxn modelId="{3B9C42F1-70EB-42E8-B7D1-68AD854AE4DB}" type="presParOf" srcId="{41355D18-A551-4230-B015-AD2307477413}" destId="{DC1E4964-A446-4826-8E2C-CD861577B25F}" srcOrd="0" destOrd="0" presId="urn:microsoft.com/office/officeart/2005/8/layout/chevron2"/>
    <dgm:cxn modelId="{80D51B93-43C4-4B87-A798-7C24AF744D18}" type="presParOf" srcId="{41355D18-A551-4230-B015-AD2307477413}" destId="{627B1C8F-D900-4867-A92B-B02230114FA4}" srcOrd="1" destOrd="0" presId="urn:microsoft.com/office/officeart/2005/8/layout/chevron2"/>
    <dgm:cxn modelId="{C45E0436-1387-499D-ADE8-DDDB591BF0C5}" type="presParOf" srcId="{F2DFF6A3-36D1-4DE3-B095-93545ED30182}" destId="{B48DF953-7E0E-4F4D-97A7-A5165A171FF6}" srcOrd="1" destOrd="0" presId="urn:microsoft.com/office/officeart/2005/8/layout/chevron2"/>
    <dgm:cxn modelId="{8BF07B19-7E0C-44CD-8849-83E9CE2C3C1C}" type="presParOf" srcId="{F2DFF6A3-36D1-4DE3-B095-93545ED30182}" destId="{9C807EB9-B2EC-47D3-BECA-09462A4F8571}" srcOrd="2" destOrd="0" presId="urn:microsoft.com/office/officeart/2005/8/layout/chevron2"/>
    <dgm:cxn modelId="{0D92D787-050A-4B8D-9BFF-4BCAB8B3497B}" type="presParOf" srcId="{9C807EB9-B2EC-47D3-BECA-09462A4F8571}" destId="{67AE3490-09E2-47A7-9A16-956FF3BB9EF7}" srcOrd="0" destOrd="0" presId="urn:microsoft.com/office/officeart/2005/8/layout/chevron2"/>
    <dgm:cxn modelId="{89A8BB9E-8448-4CBE-95FC-471F919B77DE}" type="presParOf" srcId="{9C807EB9-B2EC-47D3-BECA-09462A4F8571}" destId="{09ED995A-D4FB-4C1B-AC35-D148918342BF}" srcOrd="1" destOrd="0" presId="urn:microsoft.com/office/officeart/2005/8/layout/chevron2"/>
    <dgm:cxn modelId="{3B1A44B0-E9F5-4D7F-9007-3F5999933890}" type="presParOf" srcId="{F2DFF6A3-36D1-4DE3-B095-93545ED30182}" destId="{CB2C8184-3A59-4344-8276-3D9B36D47E96}" srcOrd="3" destOrd="0" presId="urn:microsoft.com/office/officeart/2005/8/layout/chevron2"/>
    <dgm:cxn modelId="{E9B4FF8C-00E2-47B1-A28F-79BF450F53EC}" type="presParOf" srcId="{F2DFF6A3-36D1-4DE3-B095-93545ED30182}" destId="{BA35C5E9-2A7A-44BB-A0A4-9F8B1ADEFEB9}" srcOrd="4" destOrd="0" presId="urn:microsoft.com/office/officeart/2005/8/layout/chevron2"/>
    <dgm:cxn modelId="{B1BFBE90-662A-4484-AE8A-DF16E132D794}" type="presParOf" srcId="{BA35C5E9-2A7A-44BB-A0A4-9F8B1ADEFEB9}" destId="{5C353451-E7A7-41A0-9B95-C4EAF13550AA}" srcOrd="0" destOrd="0" presId="urn:microsoft.com/office/officeart/2005/8/layout/chevron2"/>
    <dgm:cxn modelId="{3047A3F1-4468-49DA-B47B-1E4185F4473C}" type="presParOf" srcId="{BA35C5E9-2A7A-44BB-A0A4-9F8B1ADEFEB9}" destId="{ED97FF03-0BCA-4ABB-8474-ECA60A8557C7}" srcOrd="1" destOrd="0" presId="urn:microsoft.com/office/officeart/2005/8/layout/chevron2"/>
    <dgm:cxn modelId="{86340362-FE46-4B6F-8E61-D9AFA0B297B7}" type="presParOf" srcId="{F2DFF6A3-36D1-4DE3-B095-93545ED30182}" destId="{040E2DF3-2BBA-4450-A592-20F71F504E29}" srcOrd="5" destOrd="0" presId="urn:microsoft.com/office/officeart/2005/8/layout/chevron2"/>
    <dgm:cxn modelId="{0AA5D3C6-BCDF-49A4-9613-019E028ED544}" type="presParOf" srcId="{F2DFF6A3-36D1-4DE3-B095-93545ED30182}" destId="{CC09523E-A491-4AEA-9C67-B75950D506C3}" srcOrd="6" destOrd="0" presId="urn:microsoft.com/office/officeart/2005/8/layout/chevron2"/>
    <dgm:cxn modelId="{1F66A87A-AB8B-43FA-9442-300049AFAAC6}" type="presParOf" srcId="{CC09523E-A491-4AEA-9C67-B75950D506C3}" destId="{18C2B006-584D-4C83-883C-0F19EEBE6093}" srcOrd="0" destOrd="0" presId="urn:microsoft.com/office/officeart/2005/8/layout/chevron2"/>
    <dgm:cxn modelId="{E407A5DA-650A-44BF-A2FA-94BFD4857CDC}" type="presParOf" srcId="{CC09523E-A491-4AEA-9C67-B75950D506C3}" destId="{A945E62D-3686-441F-8BFB-607489220DD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B1F424-BB05-4FC4-BBCC-5A7EDD1B84FC}" type="doc">
      <dgm:prSet loTypeId="urn:microsoft.com/office/officeart/2005/8/layout/chevron2" loCatId="process" qsTypeId="urn:microsoft.com/office/officeart/2005/8/quickstyle/simple1" qsCatId="simple" csTypeId="urn:microsoft.com/office/officeart/2005/8/colors/colorful5" csCatId="colorful" phldr="1"/>
      <dgm:spPr/>
      <dgm:t>
        <a:bodyPr/>
        <a:lstStyle/>
        <a:p>
          <a:endParaRPr lang="tr-TR"/>
        </a:p>
      </dgm:t>
    </dgm:pt>
    <dgm:pt modelId="{AD19C905-7FDF-4749-837B-4AA8FF962AA3}">
      <dgm:prSet phldrT="[Metin]" custT="1"/>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1-</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0BEEDA67-051B-42A4-8423-6001AF03EE96}" type="parTrans" cxnId="{167F1A8D-8381-40BF-BB56-67A0E16DBA49}">
      <dgm:prSet/>
      <dgm:spPr/>
      <dgm:t>
        <a:bodyPr/>
        <a:lstStyle/>
        <a:p>
          <a:endParaRPr lang="tr-TR"/>
        </a:p>
      </dgm:t>
    </dgm:pt>
    <dgm:pt modelId="{78624750-7ED2-4675-A199-DA5CB9B6EFF6}" type="sibTrans" cxnId="{167F1A8D-8381-40BF-BB56-67A0E16DBA49}">
      <dgm:prSet/>
      <dgm:spPr/>
      <dgm:t>
        <a:bodyPr/>
        <a:lstStyle/>
        <a:p>
          <a:endParaRPr lang="tr-TR"/>
        </a:p>
      </dgm:t>
    </dgm:pt>
    <dgm:pt modelId="{2E0F89F5-33DF-4FEC-9239-18B9278AEAE1}">
      <dgm:prSet phldrT="[Metin]" custT="1"/>
      <dgm:spPr/>
      <dgm:t>
        <a:bodyPr/>
        <a:lstStyle/>
        <a:p>
          <a:r>
            <a:rPr lang="tr-TR" sz="1800" dirty="0" smtClean="0">
              <a:latin typeface="Times New Roman" panose="02020603050405020304" pitchFamily="18" charset="0"/>
              <a:cs typeface="Times New Roman" panose="02020603050405020304" pitchFamily="18" charset="0"/>
            </a:rPr>
            <a:t>Kişi Hukuku</a:t>
          </a:r>
          <a:endParaRPr lang="tr-TR" sz="1800" dirty="0">
            <a:latin typeface="Times New Roman" panose="02020603050405020304" pitchFamily="18" charset="0"/>
            <a:cs typeface="Times New Roman" panose="02020603050405020304" pitchFamily="18" charset="0"/>
          </a:endParaRPr>
        </a:p>
      </dgm:t>
    </dgm:pt>
    <dgm:pt modelId="{43DF9C79-81CF-4A08-9960-BDC6ECFA796C}" type="parTrans" cxnId="{51BB50A0-C950-4A07-8FCC-3C06AD9E36A0}">
      <dgm:prSet/>
      <dgm:spPr/>
      <dgm:t>
        <a:bodyPr/>
        <a:lstStyle/>
        <a:p>
          <a:endParaRPr lang="tr-TR"/>
        </a:p>
      </dgm:t>
    </dgm:pt>
    <dgm:pt modelId="{C5DDE949-395D-4AE2-A59C-CC85253E0346}" type="sibTrans" cxnId="{51BB50A0-C950-4A07-8FCC-3C06AD9E36A0}">
      <dgm:prSet/>
      <dgm:spPr/>
      <dgm:t>
        <a:bodyPr/>
        <a:lstStyle/>
        <a:p>
          <a:endParaRPr lang="tr-TR"/>
        </a:p>
      </dgm:t>
    </dgm:pt>
    <dgm:pt modelId="{8144E1E0-8336-4730-932E-D6F3B8E2C6B2}">
      <dgm:prSet phldrT="[Metin]" custT="1"/>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2-</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997FC53D-E487-4D5F-BCFA-DD742978F562}" type="parTrans" cxnId="{743C548C-8170-4DA1-AD7D-52FECB41D81A}">
      <dgm:prSet/>
      <dgm:spPr/>
      <dgm:t>
        <a:bodyPr/>
        <a:lstStyle/>
        <a:p>
          <a:endParaRPr lang="tr-TR"/>
        </a:p>
      </dgm:t>
    </dgm:pt>
    <dgm:pt modelId="{B940A7AB-B176-4279-BBBC-ECE9EEE4F03A}" type="sibTrans" cxnId="{743C548C-8170-4DA1-AD7D-52FECB41D81A}">
      <dgm:prSet/>
      <dgm:spPr/>
      <dgm:t>
        <a:bodyPr/>
        <a:lstStyle/>
        <a:p>
          <a:endParaRPr lang="tr-TR"/>
        </a:p>
      </dgm:t>
    </dgm:pt>
    <dgm:pt modelId="{4A4974FC-EC58-4E7E-AB00-244DA1A27292}">
      <dgm:prSet phldrT="[Metin]" custT="1"/>
      <dgm:spPr/>
      <dgm:t>
        <a:bodyPr/>
        <a:lstStyle/>
        <a:p>
          <a:r>
            <a:rPr lang="tr-TR" sz="1800" dirty="0" smtClean="0">
              <a:latin typeface="Times New Roman" panose="02020603050405020304" pitchFamily="18" charset="0"/>
              <a:cs typeface="Times New Roman" panose="02020603050405020304" pitchFamily="18" charset="0"/>
            </a:rPr>
            <a:t>Aile Hukuku</a:t>
          </a:r>
          <a:endParaRPr lang="tr-TR" sz="1800" dirty="0">
            <a:latin typeface="Times New Roman" panose="02020603050405020304" pitchFamily="18" charset="0"/>
            <a:cs typeface="Times New Roman" panose="02020603050405020304" pitchFamily="18" charset="0"/>
          </a:endParaRPr>
        </a:p>
      </dgm:t>
    </dgm:pt>
    <dgm:pt modelId="{3DD674FE-8E98-4C73-BE8F-B0088DD101D1}" type="parTrans" cxnId="{BFE749E7-60F4-4078-9791-DF7C3BBF71BC}">
      <dgm:prSet/>
      <dgm:spPr/>
      <dgm:t>
        <a:bodyPr/>
        <a:lstStyle/>
        <a:p>
          <a:endParaRPr lang="tr-TR"/>
        </a:p>
      </dgm:t>
    </dgm:pt>
    <dgm:pt modelId="{0B27CDBE-C04A-448C-A029-57A88DE078D1}" type="sibTrans" cxnId="{BFE749E7-60F4-4078-9791-DF7C3BBF71BC}">
      <dgm:prSet/>
      <dgm:spPr/>
      <dgm:t>
        <a:bodyPr/>
        <a:lstStyle/>
        <a:p>
          <a:endParaRPr lang="tr-TR"/>
        </a:p>
      </dgm:t>
    </dgm:pt>
    <dgm:pt modelId="{A06DD3A4-F856-4528-9B2B-A06A2E25974F}">
      <dgm:prSet phldrT="[Metin]" custT="1"/>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3-</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28EB5F24-4ACA-4D16-9DCE-D133EB74A1F0}" type="parTrans" cxnId="{37D4065B-6D8D-4D87-A53A-E36FAF7BFC6B}">
      <dgm:prSet/>
      <dgm:spPr/>
      <dgm:t>
        <a:bodyPr/>
        <a:lstStyle/>
        <a:p>
          <a:endParaRPr lang="tr-TR"/>
        </a:p>
      </dgm:t>
    </dgm:pt>
    <dgm:pt modelId="{12A261CB-8701-4333-B09E-AA926CC58587}" type="sibTrans" cxnId="{37D4065B-6D8D-4D87-A53A-E36FAF7BFC6B}">
      <dgm:prSet/>
      <dgm:spPr/>
      <dgm:t>
        <a:bodyPr/>
        <a:lstStyle/>
        <a:p>
          <a:endParaRPr lang="tr-TR"/>
        </a:p>
      </dgm:t>
    </dgm:pt>
    <dgm:pt modelId="{E6AEE123-B374-450D-9462-B3E3B1CEEACE}">
      <dgm:prSet phldrT="[Metin]" custT="1"/>
      <dgm:spPr/>
      <dgm:t>
        <a:bodyPr/>
        <a:lstStyle/>
        <a:p>
          <a:r>
            <a:rPr lang="tr-TR" sz="1800" dirty="0" smtClean="0">
              <a:latin typeface="Times New Roman" panose="02020603050405020304" pitchFamily="18" charset="0"/>
              <a:cs typeface="Times New Roman" panose="02020603050405020304" pitchFamily="18" charset="0"/>
            </a:rPr>
            <a:t>Eşya Hukuku</a:t>
          </a:r>
          <a:endParaRPr lang="tr-TR" sz="1800" dirty="0">
            <a:latin typeface="Times New Roman" panose="02020603050405020304" pitchFamily="18" charset="0"/>
            <a:cs typeface="Times New Roman" panose="02020603050405020304" pitchFamily="18" charset="0"/>
          </a:endParaRPr>
        </a:p>
      </dgm:t>
    </dgm:pt>
    <dgm:pt modelId="{5D8597EA-E108-4223-BF82-171A6346CC1E}" type="parTrans" cxnId="{9429B6E8-E660-438F-8429-629581CF1839}">
      <dgm:prSet/>
      <dgm:spPr/>
      <dgm:t>
        <a:bodyPr/>
        <a:lstStyle/>
        <a:p>
          <a:endParaRPr lang="tr-TR"/>
        </a:p>
      </dgm:t>
    </dgm:pt>
    <dgm:pt modelId="{72E86C0C-535A-43D6-9A8E-7505948C7835}" type="sibTrans" cxnId="{9429B6E8-E660-438F-8429-629581CF1839}">
      <dgm:prSet/>
      <dgm:spPr/>
      <dgm:t>
        <a:bodyPr/>
        <a:lstStyle/>
        <a:p>
          <a:endParaRPr lang="tr-TR"/>
        </a:p>
      </dgm:t>
    </dgm:pt>
    <dgm:pt modelId="{BE5D8892-E0BD-4062-B8C8-3D2456345264}">
      <dgm:prSet custT="1"/>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4-</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7A56321C-D970-41B5-A409-3131A1EE7DB5}" type="parTrans" cxnId="{C21833DE-3CBA-4CF2-9FAB-3E449155EC07}">
      <dgm:prSet/>
      <dgm:spPr/>
      <dgm:t>
        <a:bodyPr/>
        <a:lstStyle/>
        <a:p>
          <a:endParaRPr lang="tr-TR"/>
        </a:p>
      </dgm:t>
    </dgm:pt>
    <dgm:pt modelId="{3661AB37-7358-4047-9EB6-42D3A3B6F781}" type="sibTrans" cxnId="{C21833DE-3CBA-4CF2-9FAB-3E449155EC07}">
      <dgm:prSet/>
      <dgm:spPr/>
      <dgm:t>
        <a:bodyPr/>
        <a:lstStyle/>
        <a:p>
          <a:endParaRPr lang="tr-TR"/>
        </a:p>
      </dgm:t>
    </dgm:pt>
    <dgm:pt modelId="{279BF4EF-5C87-490E-8591-9FC28905B064}">
      <dgm:prSet custT="1"/>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5-</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7D880776-BBC5-4C24-A4A8-D0F1250A2DB6}" type="parTrans" cxnId="{395BD1D3-EF77-4FCA-9C58-602AC90BF772}">
      <dgm:prSet/>
      <dgm:spPr/>
      <dgm:t>
        <a:bodyPr/>
        <a:lstStyle/>
        <a:p>
          <a:endParaRPr lang="tr-TR"/>
        </a:p>
      </dgm:t>
    </dgm:pt>
    <dgm:pt modelId="{6DE0EDB1-CF86-47F9-BADD-032366F490BD}" type="sibTrans" cxnId="{395BD1D3-EF77-4FCA-9C58-602AC90BF772}">
      <dgm:prSet/>
      <dgm:spPr/>
      <dgm:t>
        <a:bodyPr/>
        <a:lstStyle/>
        <a:p>
          <a:endParaRPr lang="tr-TR"/>
        </a:p>
      </dgm:t>
    </dgm:pt>
    <dgm:pt modelId="{90164756-7928-4528-8B9A-507942212334}">
      <dgm:prSet custT="1"/>
      <dgm:spPr/>
      <dgm:t>
        <a:bodyPr/>
        <a:lstStyle/>
        <a:p>
          <a:r>
            <a:rPr lang="tr-TR" sz="1800" dirty="0" smtClean="0">
              <a:latin typeface="Times New Roman" panose="02020603050405020304" pitchFamily="18" charset="0"/>
              <a:cs typeface="Times New Roman" panose="02020603050405020304" pitchFamily="18" charset="0"/>
            </a:rPr>
            <a:t>Miras Hukuku</a:t>
          </a:r>
          <a:endParaRPr lang="tr-TR" sz="1800" dirty="0">
            <a:latin typeface="Times New Roman" panose="02020603050405020304" pitchFamily="18" charset="0"/>
            <a:cs typeface="Times New Roman" panose="02020603050405020304" pitchFamily="18" charset="0"/>
          </a:endParaRPr>
        </a:p>
      </dgm:t>
    </dgm:pt>
    <dgm:pt modelId="{94B2BA32-93C2-4861-A85C-4F0CDB62EB2A}" type="parTrans" cxnId="{38859B0E-EE94-4DEE-8D57-CD82C07BCF50}">
      <dgm:prSet/>
      <dgm:spPr/>
      <dgm:t>
        <a:bodyPr/>
        <a:lstStyle/>
        <a:p>
          <a:endParaRPr lang="tr-TR"/>
        </a:p>
      </dgm:t>
    </dgm:pt>
    <dgm:pt modelId="{11525FC4-3937-456E-9A96-EFBC04704321}" type="sibTrans" cxnId="{38859B0E-EE94-4DEE-8D57-CD82C07BCF50}">
      <dgm:prSet/>
      <dgm:spPr/>
      <dgm:t>
        <a:bodyPr/>
        <a:lstStyle/>
        <a:p>
          <a:endParaRPr lang="tr-TR"/>
        </a:p>
      </dgm:t>
    </dgm:pt>
    <dgm:pt modelId="{6975B83B-9165-4C6E-BB09-D280951B7F62}">
      <dgm:prSet custT="1"/>
      <dgm:spPr/>
      <dgm:t>
        <a:bodyPr/>
        <a:lstStyle/>
        <a:p>
          <a:pPr algn="just"/>
          <a:r>
            <a:rPr lang="tr-TR" sz="1800" dirty="0" smtClean="0">
              <a:latin typeface="Times New Roman" panose="02020603050405020304" pitchFamily="18" charset="0"/>
              <a:cs typeface="Times New Roman" panose="02020603050405020304" pitchFamily="18" charset="0"/>
            </a:rPr>
            <a:t>Borçlar Hukuku</a:t>
          </a:r>
          <a:endParaRPr lang="tr-TR" sz="1800" dirty="0">
            <a:latin typeface="Times New Roman" panose="02020603050405020304" pitchFamily="18" charset="0"/>
            <a:cs typeface="Times New Roman" panose="02020603050405020304" pitchFamily="18" charset="0"/>
          </a:endParaRPr>
        </a:p>
      </dgm:t>
    </dgm:pt>
    <dgm:pt modelId="{D0F954A6-27C5-40F4-BE9A-DDE863665ED9}" type="parTrans" cxnId="{8E4A9A4C-BF13-4719-A5AE-4F7A1B7BA2A2}">
      <dgm:prSet/>
      <dgm:spPr/>
      <dgm:t>
        <a:bodyPr/>
        <a:lstStyle/>
        <a:p>
          <a:endParaRPr lang="tr-TR"/>
        </a:p>
      </dgm:t>
    </dgm:pt>
    <dgm:pt modelId="{598EBFC8-F410-4DDE-80DB-A2A58A744253}" type="sibTrans" cxnId="{8E4A9A4C-BF13-4719-A5AE-4F7A1B7BA2A2}">
      <dgm:prSet/>
      <dgm:spPr/>
      <dgm:t>
        <a:bodyPr/>
        <a:lstStyle/>
        <a:p>
          <a:endParaRPr lang="tr-TR"/>
        </a:p>
      </dgm:t>
    </dgm:pt>
    <dgm:pt modelId="{DE7501A7-BAF6-42B2-B556-1A044BE22BF0}" type="pres">
      <dgm:prSet presAssocID="{E8B1F424-BB05-4FC4-BBCC-5A7EDD1B84FC}" presName="linearFlow" presStyleCnt="0">
        <dgm:presLayoutVars>
          <dgm:dir/>
          <dgm:animLvl val="lvl"/>
          <dgm:resizeHandles val="exact"/>
        </dgm:presLayoutVars>
      </dgm:prSet>
      <dgm:spPr/>
      <dgm:t>
        <a:bodyPr/>
        <a:lstStyle/>
        <a:p>
          <a:endParaRPr lang="tr-TR"/>
        </a:p>
      </dgm:t>
    </dgm:pt>
    <dgm:pt modelId="{B2FB741E-93CA-4501-B476-860A2F7584D3}" type="pres">
      <dgm:prSet presAssocID="{AD19C905-7FDF-4749-837B-4AA8FF962AA3}" presName="composite" presStyleCnt="0"/>
      <dgm:spPr/>
    </dgm:pt>
    <dgm:pt modelId="{639F77FC-0ABC-49DA-B35F-9D9BBC0D3BD2}" type="pres">
      <dgm:prSet presAssocID="{AD19C905-7FDF-4749-837B-4AA8FF962AA3}" presName="parentText" presStyleLbl="alignNode1" presStyleIdx="0" presStyleCnt="5">
        <dgm:presLayoutVars>
          <dgm:chMax val="1"/>
          <dgm:bulletEnabled val="1"/>
        </dgm:presLayoutVars>
      </dgm:prSet>
      <dgm:spPr/>
      <dgm:t>
        <a:bodyPr/>
        <a:lstStyle/>
        <a:p>
          <a:endParaRPr lang="tr-TR"/>
        </a:p>
      </dgm:t>
    </dgm:pt>
    <dgm:pt modelId="{DDAA4FA8-F4CB-4938-AC57-ABD471965646}" type="pres">
      <dgm:prSet presAssocID="{AD19C905-7FDF-4749-837B-4AA8FF962AA3}" presName="descendantText" presStyleLbl="alignAcc1" presStyleIdx="0" presStyleCnt="5">
        <dgm:presLayoutVars>
          <dgm:bulletEnabled val="1"/>
        </dgm:presLayoutVars>
      </dgm:prSet>
      <dgm:spPr/>
      <dgm:t>
        <a:bodyPr/>
        <a:lstStyle/>
        <a:p>
          <a:endParaRPr lang="tr-TR"/>
        </a:p>
      </dgm:t>
    </dgm:pt>
    <dgm:pt modelId="{3228BBF0-B418-4013-8874-1AA374BF53EF}" type="pres">
      <dgm:prSet presAssocID="{78624750-7ED2-4675-A199-DA5CB9B6EFF6}" presName="sp" presStyleCnt="0"/>
      <dgm:spPr/>
    </dgm:pt>
    <dgm:pt modelId="{139560C0-B66E-467A-ABF1-CDC807CD2B69}" type="pres">
      <dgm:prSet presAssocID="{8144E1E0-8336-4730-932E-D6F3B8E2C6B2}" presName="composite" presStyleCnt="0"/>
      <dgm:spPr/>
    </dgm:pt>
    <dgm:pt modelId="{111A6EC5-BAF8-484B-A7A8-0807683E5A2A}" type="pres">
      <dgm:prSet presAssocID="{8144E1E0-8336-4730-932E-D6F3B8E2C6B2}" presName="parentText" presStyleLbl="alignNode1" presStyleIdx="1" presStyleCnt="5">
        <dgm:presLayoutVars>
          <dgm:chMax val="1"/>
          <dgm:bulletEnabled val="1"/>
        </dgm:presLayoutVars>
      </dgm:prSet>
      <dgm:spPr/>
      <dgm:t>
        <a:bodyPr/>
        <a:lstStyle/>
        <a:p>
          <a:endParaRPr lang="tr-TR"/>
        </a:p>
      </dgm:t>
    </dgm:pt>
    <dgm:pt modelId="{BDAD2376-FCE9-4FB2-B9E2-543463FAF842}" type="pres">
      <dgm:prSet presAssocID="{8144E1E0-8336-4730-932E-D6F3B8E2C6B2}" presName="descendantText" presStyleLbl="alignAcc1" presStyleIdx="1" presStyleCnt="5">
        <dgm:presLayoutVars>
          <dgm:bulletEnabled val="1"/>
        </dgm:presLayoutVars>
      </dgm:prSet>
      <dgm:spPr/>
      <dgm:t>
        <a:bodyPr/>
        <a:lstStyle/>
        <a:p>
          <a:endParaRPr lang="tr-TR"/>
        </a:p>
      </dgm:t>
    </dgm:pt>
    <dgm:pt modelId="{555D6DE3-8A7B-4E33-880A-3ACE19D1A3F8}" type="pres">
      <dgm:prSet presAssocID="{B940A7AB-B176-4279-BBBC-ECE9EEE4F03A}" presName="sp" presStyleCnt="0"/>
      <dgm:spPr/>
    </dgm:pt>
    <dgm:pt modelId="{C8DF9A3B-BA7A-4282-8F66-521BB5D02C7E}" type="pres">
      <dgm:prSet presAssocID="{A06DD3A4-F856-4528-9B2B-A06A2E25974F}" presName="composite" presStyleCnt="0"/>
      <dgm:spPr/>
    </dgm:pt>
    <dgm:pt modelId="{96F408F1-3F02-45C9-BB4C-47EE072B2999}" type="pres">
      <dgm:prSet presAssocID="{A06DD3A4-F856-4528-9B2B-A06A2E25974F}" presName="parentText" presStyleLbl="alignNode1" presStyleIdx="2" presStyleCnt="5">
        <dgm:presLayoutVars>
          <dgm:chMax val="1"/>
          <dgm:bulletEnabled val="1"/>
        </dgm:presLayoutVars>
      </dgm:prSet>
      <dgm:spPr/>
      <dgm:t>
        <a:bodyPr/>
        <a:lstStyle/>
        <a:p>
          <a:endParaRPr lang="tr-TR"/>
        </a:p>
      </dgm:t>
    </dgm:pt>
    <dgm:pt modelId="{C89C9A59-975D-46A3-AA30-76FACCADEFAE}" type="pres">
      <dgm:prSet presAssocID="{A06DD3A4-F856-4528-9B2B-A06A2E25974F}" presName="descendantText" presStyleLbl="alignAcc1" presStyleIdx="2" presStyleCnt="5">
        <dgm:presLayoutVars>
          <dgm:bulletEnabled val="1"/>
        </dgm:presLayoutVars>
      </dgm:prSet>
      <dgm:spPr/>
      <dgm:t>
        <a:bodyPr/>
        <a:lstStyle/>
        <a:p>
          <a:endParaRPr lang="tr-TR"/>
        </a:p>
      </dgm:t>
    </dgm:pt>
    <dgm:pt modelId="{747610E7-8E0F-497D-B53B-5E97861E7D85}" type="pres">
      <dgm:prSet presAssocID="{12A261CB-8701-4333-B09E-AA926CC58587}" presName="sp" presStyleCnt="0"/>
      <dgm:spPr/>
    </dgm:pt>
    <dgm:pt modelId="{B48DD5BE-6DA6-4BAB-8C09-0C5BC18B1437}" type="pres">
      <dgm:prSet presAssocID="{BE5D8892-E0BD-4062-B8C8-3D2456345264}" presName="composite" presStyleCnt="0"/>
      <dgm:spPr/>
    </dgm:pt>
    <dgm:pt modelId="{456F62A5-04FC-4B01-8C32-AC4506B8CBB6}" type="pres">
      <dgm:prSet presAssocID="{BE5D8892-E0BD-4062-B8C8-3D2456345264}" presName="parentText" presStyleLbl="alignNode1" presStyleIdx="3" presStyleCnt="5">
        <dgm:presLayoutVars>
          <dgm:chMax val="1"/>
          <dgm:bulletEnabled val="1"/>
        </dgm:presLayoutVars>
      </dgm:prSet>
      <dgm:spPr/>
      <dgm:t>
        <a:bodyPr/>
        <a:lstStyle/>
        <a:p>
          <a:endParaRPr lang="tr-TR"/>
        </a:p>
      </dgm:t>
    </dgm:pt>
    <dgm:pt modelId="{174EE483-2550-4630-96EF-D131D1FD13F9}" type="pres">
      <dgm:prSet presAssocID="{BE5D8892-E0BD-4062-B8C8-3D2456345264}" presName="descendantText" presStyleLbl="alignAcc1" presStyleIdx="3" presStyleCnt="5">
        <dgm:presLayoutVars>
          <dgm:bulletEnabled val="1"/>
        </dgm:presLayoutVars>
      </dgm:prSet>
      <dgm:spPr/>
      <dgm:t>
        <a:bodyPr/>
        <a:lstStyle/>
        <a:p>
          <a:endParaRPr lang="tr-TR"/>
        </a:p>
      </dgm:t>
    </dgm:pt>
    <dgm:pt modelId="{02D4CD4B-8714-4F46-B91B-9069E3E032FA}" type="pres">
      <dgm:prSet presAssocID="{3661AB37-7358-4047-9EB6-42D3A3B6F781}" presName="sp" presStyleCnt="0"/>
      <dgm:spPr/>
    </dgm:pt>
    <dgm:pt modelId="{A340F1DD-E430-4AD0-9900-C46AC379CED4}" type="pres">
      <dgm:prSet presAssocID="{279BF4EF-5C87-490E-8591-9FC28905B064}" presName="composite" presStyleCnt="0"/>
      <dgm:spPr/>
    </dgm:pt>
    <dgm:pt modelId="{836D7752-3651-4545-8211-21C4438395EC}" type="pres">
      <dgm:prSet presAssocID="{279BF4EF-5C87-490E-8591-9FC28905B064}" presName="parentText" presStyleLbl="alignNode1" presStyleIdx="4" presStyleCnt="5">
        <dgm:presLayoutVars>
          <dgm:chMax val="1"/>
          <dgm:bulletEnabled val="1"/>
        </dgm:presLayoutVars>
      </dgm:prSet>
      <dgm:spPr/>
      <dgm:t>
        <a:bodyPr/>
        <a:lstStyle/>
        <a:p>
          <a:endParaRPr lang="tr-TR"/>
        </a:p>
      </dgm:t>
    </dgm:pt>
    <dgm:pt modelId="{C7278D40-40E4-4AE8-9924-C74D238B0F96}" type="pres">
      <dgm:prSet presAssocID="{279BF4EF-5C87-490E-8591-9FC28905B064}" presName="descendantText" presStyleLbl="alignAcc1" presStyleIdx="4" presStyleCnt="5">
        <dgm:presLayoutVars>
          <dgm:bulletEnabled val="1"/>
        </dgm:presLayoutVars>
      </dgm:prSet>
      <dgm:spPr/>
      <dgm:t>
        <a:bodyPr/>
        <a:lstStyle/>
        <a:p>
          <a:endParaRPr lang="tr-TR"/>
        </a:p>
      </dgm:t>
    </dgm:pt>
  </dgm:ptLst>
  <dgm:cxnLst>
    <dgm:cxn modelId="{A0828FE7-3720-4F0C-A320-11B3F2DC02CF}" type="presOf" srcId="{2E0F89F5-33DF-4FEC-9239-18B9278AEAE1}" destId="{DDAA4FA8-F4CB-4938-AC57-ABD471965646}" srcOrd="0" destOrd="0" presId="urn:microsoft.com/office/officeart/2005/8/layout/chevron2"/>
    <dgm:cxn modelId="{12A50DFB-277B-44C5-9557-86936977CEFD}" type="presOf" srcId="{E8B1F424-BB05-4FC4-BBCC-5A7EDD1B84FC}" destId="{DE7501A7-BAF6-42B2-B556-1A044BE22BF0}" srcOrd="0" destOrd="0" presId="urn:microsoft.com/office/officeart/2005/8/layout/chevron2"/>
    <dgm:cxn modelId="{BFE749E7-60F4-4078-9791-DF7C3BBF71BC}" srcId="{8144E1E0-8336-4730-932E-D6F3B8E2C6B2}" destId="{4A4974FC-EC58-4E7E-AB00-244DA1A27292}" srcOrd="0" destOrd="0" parTransId="{3DD674FE-8E98-4C73-BE8F-B0088DD101D1}" sibTransId="{0B27CDBE-C04A-448C-A029-57A88DE078D1}"/>
    <dgm:cxn modelId="{A4BB2D9D-3E0A-4045-87DA-1A96E4B90CED}" type="presOf" srcId="{6975B83B-9165-4C6E-BB09-D280951B7F62}" destId="{C7278D40-40E4-4AE8-9924-C74D238B0F96}" srcOrd="0" destOrd="0" presId="urn:microsoft.com/office/officeart/2005/8/layout/chevron2"/>
    <dgm:cxn modelId="{38859B0E-EE94-4DEE-8D57-CD82C07BCF50}" srcId="{BE5D8892-E0BD-4062-B8C8-3D2456345264}" destId="{90164756-7928-4528-8B9A-507942212334}" srcOrd="0" destOrd="0" parTransId="{94B2BA32-93C2-4861-A85C-4F0CDB62EB2A}" sibTransId="{11525FC4-3937-456E-9A96-EFBC04704321}"/>
    <dgm:cxn modelId="{C21833DE-3CBA-4CF2-9FAB-3E449155EC07}" srcId="{E8B1F424-BB05-4FC4-BBCC-5A7EDD1B84FC}" destId="{BE5D8892-E0BD-4062-B8C8-3D2456345264}" srcOrd="3" destOrd="0" parTransId="{7A56321C-D970-41B5-A409-3131A1EE7DB5}" sibTransId="{3661AB37-7358-4047-9EB6-42D3A3B6F781}"/>
    <dgm:cxn modelId="{51BB50A0-C950-4A07-8FCC-3C06AD9E36A0}" srcId="{AD19C905-7FDF-4749-837B-4AA8FF962AA3}" destId="{2E0F89F5-33DF-4FEC-9239-18B9278AEAE1}" srcOrd="0" destOrd="0" parTransId="{43DF9C79-81CF-4A08-9960-BDC6ECFA796C}" sibTransId="{C5DDE949-395D-4AE2-A59C-CC85253E0346}"/>
    <dgm:cxn modelId="{A02A7188-808E-45CF-AE8A-D37CCB3A9802}" type="presOf" srcId="{BE5D8892-E0BD-4062-B8C8-3D2456345264}" destId="{456F62A5-04FC-4B01-8C32-AC4506B8CBB6}" srcOrd="0" destOrd="0" presId="urn:microsoft.com/office/officeart/2005/8/layout/chevron2"/>
    <dgm:cxn modelId="{167F1A8D-8381-40BF-BB56-67A0E16DBA49}" srcId="{E8B1F424-BB05-4FC4-BBCC-5A7EDD1B84FC}" destId="{AD19C905-7FDF-4749-837B-4AA8FF962AA3}" srcOrd="0" destOrd="0" parTransId="{0BEEDA67-051B-42A4-8423-6001AF03EE96}" sibTransId="{78624750-7ED2-4675-A199-DA5CB9B6EFF6}"/>
    <dgm:cxn modelId="{FA2AE769-7DEE-4822-9B9D-35F97CACF038}" type="presOf" srcId="{8144E1E0-8336-4730-932E-D6F3B8E2C6B2}" destId="{111A6EC5-BAF8-484B-A7A8-0807683E5A2A}" srcOrd="0" destOrd="0" presId="urn:microsoft.com/office/officeart/2005/8/layout/chevron2"/>
    <dgm:cxn modelId="{A2F1771F-9671-454B-999D-C7C1B511EFCC}" type="presOf" srcId="{A06DD3A4-F856-4528-9B2B-A06A2E25974F}" destId="{96F408F1-3F02-45C9-BB4C-47EE072B2999}" srcOrd="0" destOrd="0" presId="urn:microsoft.com/office/officeart/2005/8/layout/chevron2"/>
    <dgm:cxn modelId="{743C548C-8170-4DA1-AD7D-52FECB41D81A}" srcId="{E8B1F424-BB05-4FC4-BBCC-5A7EDD1B84FC}" destId="{8144E1E0-8336-4730-932E-D6F3B8E2C6B2}" srcOrd="1" destOrd="0" parTransId="{997FC53D-E487-4D5F-BCFA-DD742978F562}" sibTransId="{B940A7AB-B176-4279-BBBC-ECE9EEE4F03A}"/>
    <dgm:cxn modelId="{37D4065B-6D8D-4D87-A53A-E36FAF7BFC6B}" srcId="{E8B1F424-BB05-4FC4-BBCC-5A7EDD1B84FC}" destId="{A06DD3A4-F856-4528-9B2B-A06A2E25974F}" srcOrd="2" destOrd="0" parTransId="{28EB5F24-4ACA-4D16-9DCE-D133EB74A1F0}" sibTransId="{12A261CB-8701-4333-B09E-AA926CC58587}"/>
    <dgm:cxn modelId="{F92405F2-07A8-4F1A-AFFF-32607164449D}" type="presOf" srcId="{4A4974FC-EC58-4E7E-AB00-244DA1A27292}" destId="{BDAD2376-FCE9-4FB2-B9E2-543463FAF842}" srcOrd="0" destOrd="0" presId="urn:microsoft.com/office/officeart/2005/8/layout/chevron2"/>
    <dgm:cxn modelId="{395BD1D3-EF77-4FCA-9C58-602AC90BF772}" srcId="{E8B1F424-BB05-4FC4-BBCC-5A7EDD1B84FC}" destId="{279BF4EF-5C87-490E-8591-9FC28905B064}" srcOrd="4" destOrd="0" parTransId="{7D880776-BBC5-4C24-A4A8-D0F1250A2DB6}" sibTransId="{6DE0EDB1-CF86-47F9-BADD-032366F490BD}"/>
    <dgm:cxn modelId="{229F30D5-7BD3-4B86-8463-69EBF0EFAECB}" type="presOf" srcId="{279BF4EF-5C87-490E-8591-9FC28905B064}" destId="{836D7752-3651-4545-8211-21C4438395EC}" srcOrd="0" destOrd="0" presId="urn:microsoft.com/office/officeart/2005/8/layout/chevron2"/>
    <dgm:cxn modelId="{018D5914-E323-4865-96C0-D7D7304A4158}" type="presOf" srcId="{90164756-7928-4528-8B9A-507942212334}" destId="{174EE483-2550-4630-96EF-D131D1FD13F9}" srcOrd="0" destOrd="0" presId="urn:microsoft.com/office/officeart/2005/8/layout/chevron2"/>
    <dgm:cxn modelId="{35ACFB43-6480-4B74-A3A8-ED8C5FE04A77}" type="presOf" srcId="{E6AEE123-B374-450D-9462-B3E3B1CEEACE}" destId="{C89C9A59-975D-46A3-AA30-76FACCADEFAE}" srcOrd="0" destOrd="0" presId="urn:microsoft.com/office/officeart/2005/8/layout/chevron2"/>
    <dgm:cxn modelId="{9429B6E8-E660-438F-8429-629581CF1839}" srcId="{A06DD3A4-F856-4528-9B2B-A06A2E25974F}" destId="{E6AEE123-B374-450D-9462-B3E3B1CEEACE}" srcOrd="0" destOrd="0" parTransId="{5D8597EA-E108-4223-BF82-171A6346CC1E}" sibTransId="{72E86C0C-535A-43D6-9A8E-7505948C7835}"/>
    <dgm:cxn modelId="{ED6A297E-7F82-42E7-B3D6-CAE71088686C}" type="presOf" srcId="{AD19C905-7FDF-4749-837B-4AA8FF962AA3}" destId="{639F77FC-0ABC-49DA-B35F-9D9BBC0D3BD2}" srcOrd="0" destOrd="0" presId="urn:microsoft.com/office/officeart/2005/8/layout/chevron2"/>
    <dgm:cxn modelId="{8E4A9A4C-BF13-4719-A5AE-4F7A1B7BA2A2}" srcId="{279BF4EF-5C87-490E-8591-9FC28905B064}" destId="{6975B83B-9165-4C6E-BB09-D280951B7F62}" srcOrd="0" destOrd="0" parTransId="{D0F954A6-27C5-40F4-BE9A-DDE863665ED9}" sibTransId="{598EBFC8-F410-4DDE-80DB-A2A58A744253}"/>
    <dgm:cxn modelId="{60E1C1C4-31B2-4613-AC7C-133D48BCD255}" type="presParOf" srcId="{DE7501A7-BAF6-42B2-B556-1A044BE22BF0}" destId="{B2FB741E-93CA-4501-B476-860A2F7584D3}" srcOrd="0" destOrd="0" presId="urn:microsoft.com/office/officeart/2005/8/layout/chevron2"/>
    <dgm:cxn modelId="{07F1259B-C884-4AB3-9870-91F00FD61FD2}" type="presParOf" srcId="{B2FB741E-93CA-4501-B476-860A2F7584D3}" destId="{639F77FC-0ABC-49DA-B35F-9D9BBC0D3BD2}" srcOrd="0" destOrd="0" presId="urn:microsoft.com/office/officeart/2005/8/layout/chevron2"/>
    <dgm:cxn modelId="{4D654098-DD0A-4CD4-BD38-27E6F3CA2FEB}" type="presParOf" srcId="{B2FB741E-93CA-4501-B476-860A2F7584D3}" destId="{DDAA4FA8-F4CB-4938-AC57-ABD471965646}" srcOrd="1" destOrd="0" presId="urn:microsoft.com/office/officeart/2005/8/layout/chevron2"/>
    <dgm:cxn modelId="{7D75DD90-B083-4102-B318-D960DB9C846D}" type="presParOf" srcId="{DE7501A7-BAF6-42B2-B556-1A044BE22BF0}" destId="{3228BBF0-B418-4013-8874-1AA374BF53EF}" srcOrd="1" destOrd="0" presId="urn:microsoft.com/office/officeart/2005/8/layout/chevron2"/>
    <dgm:cxn modelId="{8D07F5B0-2669-4793-B3AC-CF7D2C4B3E48}" type="presParOf" srcId="{DE7501A7-BAF6-42B2-B556-1A044BE22BF0}" destId="{139560C0-B66E-467A-ABF1-CDC807CD2B69}" srcOrd="2" destOrd="0" presId="urn:microsoft.com/office/officeart/2005/8/layout/chevron2"/>
    <dgm:cxn modelId="{74B0E327-CAAE-4766-B3CE-C4290915AAE6}" type="presParOf" srcId="{139560C0-B66E-467A-ABF1-CDC807CD2B69}" destId="{111A6EC5-BAF8-484B-A7A8-0807683E5A2A}" srcOrd="0" destOrd="0" presId="urn:microsoft.com/office/officeart/2005/8/layout/chevron2"/>
    <dgm:cxn modelId="{FA03C4E3-0F0F-4F92-9116-9F2F7C1038CC}" type="presParOf" srcId="{139560C0-B66E-467A-ABF1-CDC807CD2B69}" destId="{BDAD2376-FCE9-4FB2-B9E2-543463FAF842}" srcOrd="1" destOrd="0" presId="urn:microsoft.com/office/officeart/2005/8/layout/chevron2"/>
    <dgm:cxn modelId="{213DB8DA-1FCD-4093-8161-7FC42DAC484F}" type="presParOf" srcId="{DE7501A7-BAF6-42B2-B556-1A044BE22BF0}" destId="{555D6DE3-8A7B-4E33-880A-3ACE19D1A3F8}" srcOrd="3" destOrd="0" presId="urn:microsoft.com/office/officeart/2005/8/layout/chevron2"/>
    <dgm:cxn modelId="{D31CAFD0-4B59-4EB4-9172-200189D23C4C}" type="presParOf" srcId="{DE7501A7-BAF6-42B2-B556-1A044BE22BF0}" destId="{C8DF9A3B-BA7A-4282-8F66-521BB5D02C7E}" srcOrd="4" destOrd="0" presId="urn:microsoft.com/office/officeart/2005/8/layout/chevron2"/>
    <dgm:cxn modelId="{A4AB3EA8-92E7-40AC-A534-1CEFB3FBCE87}" type="presParOf" srcId="{C8DF9A3B-BA7A-4282-8F66-521BB5D02C7E}" destId="{96F408F1-3F02-45C9-BB4C-47EE072B2999}" srcOrd="0" destOrd="0" presId="urn:microsoft.com/office/officeart/2005/8/layout/chevron2"/>
    <dgm:cxn modelId="{005B1E83-DC41-46C0-9A56-07740D341744}" type="presParOf" srcId="{C8DF9A3B-BA7A-4282-8F66-521BB5D02C7E}" destId="{C89C9A59-975D-46A3-AA30-76FACCADEFAE}" srcOrd="1" destOrd="0" presId="urn:microsoft.com/office/officeart/2005/8/layout/chevron2"/>
    <dgm:cxn modelId="{D51B8D03-CC31-48E7-B604-1357EE4E77E6}" type="presParOf" srcId="{DE7501A7-BAF6-42B2-B556-1A044BE22BF0}" destId="{747610E7-8E0F-497D-B53B-5E97861E7D85}" srcOrd="5" destOrd="0" presId="urn:microsoft.com/office/officeart/2005/8/layout/chevron2"/>
    <dgm:cxn modelId="{4F6CA0D3-7134-46C2-ABAF-D6EEA60B6679}" type="presParOf" srcId="{DE7501A7-BAF6-42B2-B556-1A044BE22BF0}" destId="{B48DD5BE-6DA6-4BAB-8C09-0C5BC18B1437}" srcOrd="6" destOrd="0" presId="urn:microsoft.com/office/officeart/2005/8/layout/chevron2"/>
    <dgm:cxn modelId="{DC667B75-A6F8-4B2E-8A79-F34AEAAC35AE}" type="presParOf" srcId="{B48DD5BE-6DA6-4BAB-8C09-0C5BC18B1437}" destId="{456F62A5-04FC-4B01-8C32-AC4506B8CBB6}" srcOrd="0" destOrd="0" presId="urn:microsoft.com/office/officeart/2005/8/layout/chevron2"/>
    <dgm:cxn modelId="{900F0A2B-B62B-45EB-9758-0CC65F36A5A8}" type="presParOf" srcId="{B48DD5BE-6DA6-4BAB-8C09-0C5BC18B1437}" destId="{174EE483-2550-4630-96EF-D131D1FD13F9}" srcOrd="1" destOrd="0" presId="urn:microsoft.com/office/officeart/2005/8/layout/chevron2"/>
    <dgm:cxn modelId="{E8D9892D-4005-4942-AAED-20D540635C97}" type="presParOf" srcId="{DE7501A7-BAF6-42B2-B556-1A044BE22BF0}" destId="{02D4CD4B-8714-4F46-B91B-9069E3E032FA}" srcOrd="7" destOrd="0" presId="urn:microsoft.com/office/officeart/2005/8/layout/chevron2"/>
    <dgm:cxn modelId="{5884A2AF-761D-4025-9357-83B6A8F8EEA6}" type="presParOf" srcId="{DE7501A7-BAF6-42B2-B556-1A044BE22BF0}" destId="{A340F1DD-E430-4AD0-9900-C46AC379CED4}" srcOrd="8" destOrd="0" presId="urn:microsoft.com/office/officeart/2005/8/layout/chevron2"/>
    <dgm:cxn modelId="{3DDF7651-1D73-4809-8FCE-11C1C4A340D6}" type="presParOf" srcId="{A340F1DD-E430-4AD0-9900-C46AC379CED4}" destId="{836D7752-3651-4545-8211-21C4438395EC}" srcOrd="0" destOrd="0" presId="urn:microsoft.com/office/officeart/2005/8/layout/chevron2"/>
    <dgm:cxn modelId="{2B271C21-499C-47CF-82E4-31F17D928469}" type="presParOf" srcId="{A340F1DD-E430-4AD0-9900-C46AC379CED4}" destId="{C7278D40-40E4-4AE8-9924-C74D238B0F96}"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CDCC614-9BE2-4A4E-87CD-AE9C719377F0}"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tr-TR"/>
        </a:p>
      </dgm:t>
    </dgm:pt>
    <dgm:pt modelId="{43DDC94C-AA82-468C-B86B-F2066B05FA20}">
      <dgm:prSet phldrT="[Metin]" custT="1"/>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1-</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7A9D6274-0EA2-4B84-8E86-D184BA28130E}" type="parTrans" cxnId="{427D7D21-D5D0-4F0E-AF4C-39DDA6C04BB1}">
      <dgm:prSet/>
      <dgm:spPr/>
      <dgm:t>
        <a:bodyPr/>
        <a:lstStyle/>
        <a:p>
          <a:endParaRPr lang="tr-TR"/>
        </a:p>
      </dgm:t>
    </dgm:pt>
    <dgm:pt modelId="{1882B437-F138-4BB2-918D-015D8686560B}" type="sibTrans" cxnId="{427D7D21-D5D0-4F0E-AF4C-39DDA6C04BB1}">
      <dgm:prSet/>
      <dgm:spPr/>
      <dgm:t>
        <a:bodyPr/>
        <a:lstStyle/>
        <a:p>
          <a:endParaRPr lang="tr-TR"/>
        </a:p>
      </dgm:t>
    </dgm:pt>
    <dgm:pt modelId="{8DC025E6-E0F5-474E-95BF-B0942C7C15B6}">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Yazılı Hukuk</a:t>
          </a:r>
          <a:endParaRPr lang="tr-TR" sz="1800" dirty="0">
            <a:latin typeface="Times New Roman" panose="02020603050405020304" pitchFamily="18" charset="0"/>
            <a:cs typeface="Times New Roman" panose="02020603050405020304" pitchFamily="18" charset="0"/>
          </a:endParaRPr>
        </a:p>
      </dgm:t>
    </dgm:pt>
    <dgm:pt modelId="{80C818AE-9E80-4289-AC54-2536D6F8FF17}" type="parTrans" cxnId="{1DA7B76F-D075-4117-A8CD-395EA5D7916A}">
      <dgm:prSet/>
      <dgm:spPr/>
      <dgm:t>
        <a:bodyPr/>
        <a:lstStyle/>
        <a:p>
          <a:endParaRPr lang="tr-TR"/>
        </a:p>
      </dgm:t>
    </dgm:pt>
    <dgm:pt modelId="{491759CB-1E90-4D45-B071-239F34361E28}" type="sibTrans" cxnId="{1DA7B76F-D075-4117-A8CD-395EA5D7916A}">
      <dgm:prSet/>
      <dgm:spPr/>
      <dgm:t>
        <a:bodyPr/>
        <a:lstStyle/>
        <a:p>
          <a:endParaRPr lang="tr-TR"/>
        </a:p>
      </dgm:t>
    </dgm:pt>
    <dgm:pt modelId="{DCD36920-70AF-46C5-96E5-23B417C6F2F7}">
      <dgm:prSet phldrT="[Metin]" custT="1"/>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2-</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7D44AABA-3B52-4684-85E4-80EA62590A50}" type="parTrans" cxnId="{C477FBFC-F217-484D-AAF5-8321FDE7F360}">
      <dgm:prSet/>
      <dgm:spPr/>
      <dgm:t>
        <a:bodyPr/>
        <a:lstStyle/>
        <a:p>
          <a:endParaRPr lang="tr-TR"/>
        </a:p>
      </dgm:t>
    </dgm:pt>
    <dgm:pt modelId="{526F9770-A9E2-4E97-95EC-72DC0CF62398}" type="sibTrans" cxnId="{C477FBFC-F217-484D-AAF5-8321FDE7F360}">
      <dgm:prSet/>
      <dgm:spPr/>
      <dgm:t>
        <a:bodyPr/>
        <a:lstStyle/>
        <a:p>
          <a:endParaRPr lang="tr-TR"/>
        </a:p>
      </dgm:t>
    </dgm:pt>
    <dgm:pt modelId="{3DB554C9-7E52-4566-B020-D299D6D17C4C}">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Örf ve Adet Hukuku</a:t>
          </a:r>
          <a:endParaRPr lang="tr-TR" sz="1800" dirty="0">
            <a:latin typeface="Times New Roman" panose="02020603050405020304" pitchFamily="18" charset="0"/>
            <a:cs typeface="Times New Roman" panose="02020603050405020304" pitchFamily="18" charset="0"/>
          </a:endParaRPr>
        </a:p>
      </dgm:t>
    </dgm:pt>
    <dgm:pt modelId="{2AF65BF0-38AF-4839-A916-179554B0A934}" type="parTrans" cxnId="{A71F4A69-79DD-4A3C-AA2E-E476C7B8C841}">
      <dgm:prSet/>
      <dgm:spPr/>
      <dgm:t>
        <a:bodyPr/>
        <a:lstStyle/>
        <a:p>
          <a:endParaRPr lang="tr-TR"/>
        </a:p>
      </dgm:t>
    </dgm:pt>
    <dgm:pt modelId="{7B84D10A-3189-4087-9063-53D45CF5A615}" type="sibTrans" cxnId="{A71F4A69-79DD-4A3C-AA2E-E476C7B8C841}">
      <dgm:prSet/>
      <dgm:spPr/>
      <dgm:t>
        <a:bodyPr/>
        <a:lstStyle/>
        <a:p>
          <a:endParaRPr lang="tr-TR"/>
        </a:p>
      </dgm:t>
    </dgm:pt>
    <dgm:pt modelId="{271A688F-EF7D-46FD-BCFF-49956CC9666A}">
      <dgm:prSet phldrT="[Metin]" custT="1"/>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3-</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BE46F6D0-85C5-4B74-8E0F-9DB710525A1D}" type="parTrans" cxnId="{6CC05452-752D-4696-8BF2-9D83DD090E66}">
      <dgm:prSet/>
      <dgm:spPr/>
      <dgm:t>
        <a:bodyPr/>
        <a:lstStyle/>
        <a:p>
          <a:endParaRPr lang="tr-TR"/>
        </a:p>
      </dgm:t>
    </dgm:pt>
    <dgm:pt modelId="{797224CD-C671-413D-8B81-575BC7F1E1A0}" type="sibTrans" cxnId="{6CC05452-752D-4696-8BF2-9D83DD090E66}">
      <dgm:prSet/>
      <dgm:spPr/>
      <dgm:t>
        <a:bodyPr/>
        <a:lstStyle/>
        <a:p>
          <a:endParaRPr lang="tr-TR"/>
        </a:p>
      </dgm:t>
    </dgm:pt>
    <dgm:pt modelId="{D0C29EF5-3618-40B4-A139-B0B3FE5574A2}">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Hakimin Yarattığı Hukuk</a:t>
          </a:r>
          <a:endParaRPr lang="tr-TR" sz="1800" dirty="0">
            <a:latin typeface="Times New Roman" panose="02020603050405020304" pitchFamily="18" charset="0"/>
            <a:cs typeface="Times New Roman" panose="02020603050405020304" pitchFamily="18" charset="0"/>
          </a:endParaRPr>
        </a:p>
      </dgm:t>
    </dgm:pt>
    <dgm:pt modelId="{17D14A27-8E1C-4FC7-B969-749613B804C1}" type="parTrans" cxnId="{3FD83957-A902-4BFC-9BDA-37B531109C81}">
      <dgm:prSet/>
      <dgm:spPr/>
      <dgm:t>
        <a:bodyPr/>
        <a:lstStyle/>
        <a:p>
          <a:endParaRPr lang="tr-TR"/>
        </a:p>
      </dgm:t>
    </dgm:pt>
    <dgm:pt modelId="{48FFECB3-6630-4842-885A-1A67BBFA0FE3}" type="sibTrans" cxnId="{3FD83957-A902-4BFC-9BDA-37B531109C81}">
      <dgm:prSet/>
      <dgm:spPr/>
      <dgm:t>
        <a:bodyPr/>
        <a:lstStyle/>
        <a:p>
          <a:endParaRPr lang="tr-TR"/>
        </a:p>
      </dgm:t>
    </dgm:pt>
    <dgm:pt modelId="{CC0C354F-C280-4211-8147-3043D6130A5A}" type="pres">
      <dgm:prSet presAssocID="{6CDCC614-9BE2-4A4E-87CD-AE9C719377F0}" presName="linearFlow" presStyleCnt="0">
        <dgm:presLayoutVars>
          <dgm:dir/>
          <dgm:animLvl val="lvl"/>
          <dgm:resizeHandles val="exact"/>
        </dgm:presLayoutVars>
      </dgm:prSet>
      <dgm:spPr/>
      <dgm:t>
        <a:bodyPr/>
        <a:lstStyle/>
        <a:p>
          <a:endParaRPr lang="tr-TR"/>
        </a:p>
      </dgm:t>
    </dgm:pt>
    <dgm:pt modelId="{9EE0C345-A94F-474F-8E91-0C19E831A1CA}" type="pres">
      <dgm:prSet presAssocID="{43DDC94C-AA82-468C-B86B-F2066B05FA20}" presName="composite" presStyleCnt="0"/>
      <dgm:spPr/>
    </dgm:pt>
    <dgm:pt modelId="{E9E27DA7-AB50-4EF8-A566-54C197A11C10}" type="pres">
      <dgm:prSet presAssocID="{43DDC94C-AA82-468C-B86B-F2066B05FA20}" presName="parentText" presStyleLbl="alignNode1" presStyleIdx="0" presStyleCnt="3">
        <dgm:presLayoutVars>
          <dgm:chMax val="1"/>
          <dgm:bulletEnabled val="1"/>
        </dgm:presLayoutVars>
      </dgm:prSet>
      <dgm:spPr/>
      <dgm:t>
        <a:bodyPr/>
        <a:lstStyle/>
        <a:p>
          <a:endParaRPr lang="tr-TR"/>
        </a:p>
      </dgm:t>
    </dgm:pt>
    <dgm:pt modelId="{02D35B61-200A-4A9C-B309-FB2C94559BDE}" type="pres">
      <dgm:prSet presAssocID="{43DDC94C-AA82-468C-B86B-F2066B05FA20}" presName="descendantText" presStyleLbl="alignAcc1" presStyleIdx="0" presStyleCnt="3">
        <dgm:presLayoutVars>
          <dgm:bulletEnabled val="1"/>
        </dgm:presLayoutVars>
      </dgm:prSet>
      <dgm:spPr/>
      <dgm:t>
        <a:bodyPr/>
        <a:lstStyle/>
        <a:p>
          <a:endParaRPr lang="tr-TR"/>
        </a:p>
      </dgm:t>
    </dgm:pt>
    <dgm:pt modelId="{8D881B7E-AF23-44EE-9703-663573DF9E26}" type="pres">
      <dgm:prSet presAssocID="{1882B437-F138-4BB2-918D-015D8686560B}" presName="sp" presStyleCnt="0"/>
      <dgm:spPr/>
    </dgm:pt>
    <dgm:pt modelId="{12112282-8803-400C-BEBF-792794DB58EA}" type="pres">
      <dgm:prSet presAssocID="{DCD36920-70AF-46C5-96E5-23B417C6F2F7}" presName="composite" presStyleCnt="0"/>
      <dgm:spPr/>
    </dgm:pt>
    <dgm:pt modelId="{DF47BA90-4869-42EB-A5DE-628AE7830690}" type="pres">
      <dgm:prSet presAssocID="{DCD36920-70AF-46C5-96E5-23B417C6F2F7}" presName="parentText" presStyleLbl="alignNode1" presStyleIdx="1" presStyleCnt="3">
        <dgm:presLayoutVars>
          <dgm:chMax val="1"/>
          <dgm:bulletEnabled val="1"/>
        </dgm:presLayoutVars>
      </dgm:prSet>
      <dgm:spPr/>
      <dgm:t>
        <a:bodyPr/>
        <a:lstStyle/>
        <a:p>
          <a:endParaRPr lang="tr-TR"/>
        </a:p>
      </dgm:t>
    </dgm:pt>
    <dgm:pt modelId="{502671C2-91D6-4E0C-B8BE-DBB0B37E1B0A}" type="pres">
      <dgm:prSet presAssocID="{DCD36920-70AF-46C5-96E5-23B417C6F2F7}" presName="descendantText" presStyleLbl="alignAcc1" presStyleIdx="1" presStyleCnt="3">
        <dgm:presLayoutVars>
          <dgm:bulletEnabled val="1"/>
        </dgm:presLayoutVars>
      </dgm:prSet>
      <dgm:spPr/>
      <dgm:t>
        <a:bodyPr/>
        <a:lstStyle/>
        <a:p>
          <a:endParaRPr lang="tr-TR"/>
        </a:p>
      </dgm:t>
    </dgm:pt>
    <dgm:pt modelId="{D955E39A-8D52-49FB-9E98-EC1EF242BC81}" type="pres">
      <dgm:prSet presAssocID="{526F9770-A9E2-4E97-95EC-72DC0CF62398}" presName="sp" presStyleCnt="0"/>
      <dgm:spPr/>
    </dgm:pt>
    <dgm:pt modelId="{9C289182-5E39-42A1-AF53-50D71207B239}" type="pres">
      <dgm:prSet presAssocID="{271A688F-EF7D-46FD-BCFF-49956CC9666A}" presName="composite" presStyleCnt="0"/>
      <dgm:spPr/>
    </dgm:pt>
    <dgm:pt modelId="{08223D7A-2256-4D75-810E-C4C19D197637}" type="pres">
      <dgm:prSet presAssocID="{271A688F-EF7D-46FD-BCFF-49956CC9666A}" presName="parentText" presStyleLbl="alignNode1" presStyleIdx="2" presStyleCnt="3">
        <dgm:presLayoutVars>
          <dgm:chMax val="1"/>
          <dgm:bulletEnabled val="1"/>
        </dgm:presLayoutVars>
      </dgm:prSet>
      <dgm:spPr/>
      <dgm:t>
        <a:bodyPr/>
        <a:lstStyle/>
        <a:p>
          <a:endParaRPr lang="tr-TR"/>
        </a:p>
      </dgm:t>
    </dgm:pt>
    <dgm:pt modelId="{CECD90C0-9DBB-45AD-B7F1-803E6048C96D}" type="pres">
      <dgm:prSet presAssocID="{271A688F-EF7D-46FD-BCFF-49956CC9666A}" presName="descendantText" presStyleLbl="alignAcc1" presStyleIdx="2" presStyleCnt="3">
        <dgm:presLayoutVars>
          <dgm:bulletEnabled val="1"/>
        </dgm:presLayoutVars>
      </dgm:prSet>
      <dgm:spPr/>
      <dgm:t>
        <a:bodyPr/>
        <a:lstStyle/>
        <a:p>
          <a:endParaRPr lang="tr-TR"/>
        </a:p>
      </dgm:t>
    </dgm:pt>
  </dgm:ptLst>
  <dgm:cxnLst>
    <dgm:cxn modelId="{205427AB-564A-4551-88E9-396C8CE9D270}" type="presOf" srcId="{D0C29EF5-3618-40B4-A139-B0B3FE5574A2}" destId="{CECD90C0-9DBB-45AD-B7F1-803E6048C96D}" srcOrd="0" destOrd="0" presId="urn:microsoft.com/office/officeart/2005/8/layout/chevron2"/>
    <dgm:cxn modelId="{7C48E1D8-AE31-48BE-ACE2-324E0AC70833}" type="presOf" srcId="{8DC025E6-E0F5-474E-95BF-B0942C7C15B6}" destId="{02D35B61-200A-4A9C-B309-FB2C94559BDE}" srcOrd="0" destOrd="0" presId="urn:microsoft.com/office/officeart/2005/8/layout/chevron2"/>
    <dgm:cxn modelId="{1DA7B76F-D075-4117-A8CD-395EA5D7916A}" srcId="{43DDC94C-AA82-468C-B86B-F2066B05FA20}" destId="{8DC025E6-E0F5-474E-95BF-B0942C7C15B6}" srcOrd="0" destOrd="0" parTransId="{80C818AE-9E80-4289-AC54-2536D6F8FF17}" sibTransId="{491759CB-1E90-4D45-B071-239F34361E28}"/>
    <dgm:cxn modelId="{9A91DB43-FCCD-448C-B2BF-61CE3E689C5B}" type="presOf" srcId="{271A688F-EF7D-46FD-BCFF-49956CC9666A}" destId="{08223D7A-2256-4D75-810E-C4C19D197637}" srcOrd="0" destOrd="0" presId="urn:microsoft.com/office/officeart/2005/8/layout/chevron2"/>
    <dgm:cxn modelId="{427D7D21-D5D0-4F0E-AF4C-39DDA6C04BB1}" srcId="{6CDCC614-9BE2-4A4E-87CD-AE9C719377F0}" destId="{43DDC94C-AA82-468C-B86B-F2066B05FA20}" srcOrd="0" destOrd="0" parTransId="{7A9D6274-0EA2-4B84-8E86-D184BA28130E}" sibTransId="{1882B437-F138-4BB2-918D-015D8686560B}"/>
    <dgm:cxn modelId="{2F86BEC3-26DE-488D-9EF8-738FBEBC422C}" type="presOf" srcId="{3DB554C9-7E52-4566-B020-D299D6D17C4C}" destId="{502671C2-91D6-4E0C-B8BE-DBB0B37E1B0A}" srcOrd="0" destOrd="0" presId="urn:microsoft.com/office/officeart/2005/8/layout/chevron2"/>
    <dgm:cxn modelId="{D7C6B799-FC6A-4BE7-A8D5-F2D3171E5FCB}" type="presOf" srcId="{6CDCC614-9BE2-4A4E-87CD-AE9C719377F0}" destId="{CC0C354F-C280-4211-8147-3043D6130A5A}" srcOrd="0" destOrd="0" presId="urn:microsoft.com/office/officeart/2005/8/layout/chevron2"/>
    <dgm:cxn modelId="{7CCF1FFD-6D50-4BAB-A661-E1C18D600C06}" type="presOf" srcId="{43DDC94C-AA82-468C-B86B-F2066B05FA20}" destId="{E9E27DA7-AB50-4EF8-A566-54C197A11C10}" srcOrd="0" destOrd="0" presId="urn:microsoft.com/office/officeart/2005/8/layout/chevron2"/>
    <dgm:cxn modelId="{3FD83957-A902-4BFC-9BDA-37B531109C81}" srcId="{271A688F-EF7D-46FD-BCFF-49956CC9666A}" destId="{D0C29EF5-3618-40B4-A139-B0B3FE5574A2}" srcOrd="0" destOrd="0" parTransId="{17D14A27-8E1C-4FC7-B969-749613B804C1}" sibTransId="{48FFECB3-6630-4842-885A-1A67BBFA0FE3}"/>
    <dgm:cxn modelId="{6CC05452-752D-4696-8BF2-9D83DD090E66}" srcId="{6CDCC614-9BE2-4A4E-87CD-AE9C719377F0}" destId="{271A688F-EF7D-46FD-BCFF-49956CC9666A}" srcOrd="2" destOrd="0" parTransId="{BE46F6D0-85C5-4B74-8E0F-9DB710525A1D}" sibTransId="{797224CD-C671-413D-8B81-575BC7F1E1A0}"/>
    <dgm:cxn modelId="{C477FBFC-F217-484D-AAF5-8321FDE7F360}" srcId="{6CDCC614-9BE2-4A4E-87CD-AE9C719377F0}" destId="{DCD36920-70AF-46C5-96E5-23B417C6F2F7}" srcOrd="1" destOrd="0" parTransId="{7D44AABA-3B52-4684-85E4-80EA62590A50}" sibTransId="{526F9770-A9E2-4E97-95EC-72DC0CF62398}"/>
    <dgm:cxn modelId="{A71F4A69-79DD-4A3C-AA2E-E476C7B8C841}" srcId="{DCD36920-70AF-46C5-96E5-23B417C6F2F7}" destId="{3DB554C9-7E52-4566-B020-D299D6D17C4C}" srcOrd="0" destOrd="0" parTransId="{2AF65BF0-38AF-4839-A916-179554B0A934}" sibTransId="{7B84D10A-3189-4087-9063-53D45CF5A615}"/>
    <dgm:cxn modelId="{39AAE8C2-C33C-4840-82C6-1366277FD767}" type="presOf" srcId="{DCD36920-70AF-46C5-96E5-23B417C6F2F7}" destId="{DF47BA90-4869-42EB-A5DE-628AE7830690}" srcOrd="0" destOrd="0" presId="urn:microsoft.com/office/officeart/2005/8/layout/chevron2"/>
    <dgm:cxn modelId="{25DC38C3-7EA0-4ABE-BF06-4E37CE0DFC52}" type="presParOf" srcId="{CC0C354F-C280-4211-8147-3043D6130A5A}" destId="{9EE0C345-A94F-474F-8E91-0C19E831A1CA}" srcOrd="0" destOrd="0" presId="urn:microsoft.com/office/officeart/2005/8/layout/chevron2"/>
    <dgm:cxn modelId="{90485E18-9B48-45EF-9DB9-6047CB102E8A}" type="presParOf" srcId="{9EE0C345-A94F-474F-8E91-0C19E831A1CA}" destId="{E9E27DA7-AB50-4EF8-A566-54C197A11C10}" srcOrd="0" destOrd="0" presId="urn:microsoft.com/office/officeart/2005/8/layout/chevron2"/>
    <dgm:cxn modelId="{4671EF68-AF47-4C0B-8DA3-58185A691D27}" type="presParOf" srcId="{9EE0C345-A94F-474F-8E91-0C19E831A1CA}" destId="{02D35B61-200A-4A9C-B309-FB2C94559BDE}" srcOrd="1" destOrd="0" presId="urn:microsoft.com/office/officeart/2005/8/layout/chevron2"/>
    <dgm:cxn modelId="{18CDF078-7D84-4269-A6F3-5958DFD7BAD8}" type="presParOf" srcId="{CC0C354F-C280-4211-8147-3043D6130A5A}" destId="{8D881B7E-AF23-44EE-9703-663573DF9E26}" srcOrd="1" destOrd="0" presId="urn:microsoft.com/office/officeart/2005/8/layout/chevron2"/>
    <dgm:cxn modelId="{635773EB-0711-4D84-8EBF-70F7E3BEF745}" type="presParOf" srcId="{CC0C354F-C280-4211-8147-3043D6130A5A}" destId="{12112282-8803-400C-BEBF-792794DB58EA}" srcOrd="2" destOrd="0" presId="urn:microsoft.com/office/officeart/2005/8/layout/chevron2"/>
    <dgm:cxn modelId="{D0E8E611-E385-476C-A24F-5CF359AF0B02}" type="presParOf" srcId="{12112282-8803-400C-BEBF-792794DB58EA}" destId="{DF47BA90-4869-42EB-A5DE-628AE7830690}" srcOrd="0" destOrd="0" presId="urn:microsoft.com/office/officeart/2005/8/layout/chevron2"/>
    <dgm:cxn modelId="{0384F7DC-FA73-454A-AB7C-7D2B7EE99C91}" type="presParOf" srcId="{12112282-8803-400C-BEBF-792794DB58EA}" destId="{502671C2-91D6-4E0C-B8BE-DBB0B37E1B0A}" srcOrd="1" destOrd="0" presId="urn:microsoft.com/office/officeart/2005/8/layout/chevron2"/>
    <dgm:cxn modelId="{13082B3F-7407-4ABC-A85B-787CCA24F6B5}" type="presParOf" srcId="{CC0C354F-C280-4211-8147-3043D6130A5A}" destId="{D955E39A-8D52-49FB-9E98-EC1EF242BC81}" srcOrd="3" destOrd="0" presId="urn:microsoft.com/office/officeart/2005/8/layout/chevron2"/>
    <dgm:cxn modelId="{33FB4326-B094-47EC-844A-0D478178DB05}" type="presParOf" srcId="{CC0C354F-C280-4211-8147-3043D6130A5A}" destId="{9C289182-5E39-42A1-AF53-50D71207B239}" srcOrd="4" destOrd="0" presId="urn:microsoft.com/office/officeart/2005/8/layout/chevron2"/>
    <dgm:cxn modelId="{D358BA5B-1BCF-4335-8BF0-7A9119BD600D}" type="presParOf" srcId="{9C289182-5E39-42A1-AF53-50D71207B239}" destId="{08223D7A-2256-4D75-810E-C4C19D197637}" srcOrd="0" destOrd="0" presId="urn:microsoft.com/office/officeart/2005/8/layout/chevron2"/>
    <dgm:cxn modelId="{BE9B2CE6-7C04-4661-B5F3-C3D545CF7426}" type="presParOf" srcId="{9C289182-5E39-42A1-AF53-50D71207B239}" destId="{CECD90C0-9DBB-45AD-B7F1-803E6048C96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366BD7-3BB1-427B-BA41-4C330F909CA9}" type="doc">
      <dgm:prSet loTypeId="urn:microsoft.com/office/officeart/2005/8/layout/pyramid2" loCatId="list" qsTypeId="urn:microsoft.com/office/officeart/2005/8/quickstyle/simple1" qsCatId="simple" csTypeId="urn:microsoft.com/office/officeart/2005/8/colors/colorful5" csCatId="colorful" phldr="1"/>
      <dgm:spPr/>
    </dgm:pt>
    <dgm:pt modelId="{344F05F1-7571-4F14-9AFE-8C6CAB463638}">
      <dgm:prSet phldrT="[Metin]" custT="1"/>
      <dgm:spPr/>
      <dgm:t>
        <a:bodyPr/>
        <a:lstStyle/>
        <a:p>
          <a:pPr algn="ctr"/>
          <a:r>
            <a:rPr lang="tr-TR" sz="1800" dirty="0" smtClean="0">
              <a:latin typeface="Times New Roman" panose="02020603050405020304" pitchFamily="18" charset="0"/>
              <a:cs typeface="Times New Roman" panose="02020603050405020304" pitchFamily="18" charset="0"/>
            </a:rPr>
            <a:t>Anayasa</a:t>
          </a:r>
          <a:endParaRPr lang="tr-TR" sz="1800" dirty="0">
            <a:latin typeface="Times New Roman" panose="02020603050405020304" pitchFamily="18" charset="0"/>
            <a:cs typeface="Times New Roman" panose="02020603050405020304" pitchFamily="18" charset="0"/>
          </a:endParaRPr>
        </a:p>
      </dgm:t>
    </dgm:pt>
    <dgm:pt modelId="{A7DF7C97-0E2B-4163-8869-04F90E79DCA1}" type="parTrans" cxnId="{D7FAAC0B-B0CC-4559-8B86-5C4F474020F3}">
      <dgm:prSet/>
      <dgm:spPr/>
      <dgm:t>
        <a:bodyPr/>
        <a:lstStyle/>
        <a:p>
          <a:endParaRPr lang="tr-TR"/>
        </a:p>
      </dgm:t>
    </dgm:pt>
    <dgm:pt modelId="{160B005D-8DB1-4639-BC22-2CD5889B5480}" type="sibTrans" cxnId="{D7FAAC0B-B0CC-4559-8B86-5C4F474020F3}">
      <dgm:prSet/>
      <dgm:spPr/>
      <dgm:t>
        <a:bodyPr/>
        <a:lstStyle/>
        <a:p>
          <a:endParaRPr lang="tr-TR"/>
        </a:p>
      </dgm:t>
    </dgm:pt>
    <dgm:pt modelId="{8D47CE5E-5BA0-4B7E-A6A0-1D10DDBF71E3}">
      <dgm:prSet phldrT="[Metin]" custT="1"/>
      <dgm:spPr/>
      <dgm:t>
        <a:bodyPr/>
        <a:lstStyle/>
        <a:p>
          <a:r>
            <a:rPr lang="tr-TR" sz="1800" dirty="0" smtClean="0">
              <a:latin typeface="Times New Roman" panose="02020603050405020304" pitchFamily="18" charset="0"/>
              <a:cs typeface="Times New Roman" panose="02020603050405020304" pitchFamily="18" charset="0"/>
            </a:rPr>
            <a:t>Kanun</a:t>
          </a:r>
          <a:endParaRPr lang="tr-TR" sz="1800" dirty="0">
            <a:latin typeface="Times New Roman" panose="02020603050405020304" pitchFamily="18" charset="0"/>
            <a:cs typeface="Times New Roman" panose="02020603050405020304" pitchFamily="18" charset="0"/>
          </a:endParaRPr>
        </a:p>
      </dgm:t>
    </dgm:pt>
    <dgm:pt modelId="{AE9D0745-E5A8-4F0F-89CE-EB6D300D60CC}" type="parTrans" cxnId="{1A97896C-5ADD-4D69-9254-6D6D6DC59EC1}">
      <dgm:prSet/>
      <dgm:spPr/>
      <dgm:t>
        <a:bodyPr/>
        <a:lstStyle/>
        <a:p>
          <a:endParaRPr lang="tr-TR"/>
        </a:p>
      </dgm:t>
    </dgm:pt>
    <dgm:pt modelId="{98639451-721E-47A7-BE08-C70D8E8C8C3E}" type="sibTrans" cxnId="{1A97896C-5ADD-4D69-9254-6D6D6DC59EC1}">
      <dgm:prSet/>
      <dgm:spPr/>
      <dgm:t>
        <a:bodyPr/>
        <a:lstStyle/>
        <a:p>
          <a:endParaRPr lang="tr-TR"/>
        </a:p>
      </dgm:t>
    </dgm:pt>
    <dgm:pt modelId="{EA1FEB32-8EF2-46BA-8A17-D0E8EEE5ED1C}">
      <dgm:prSet phldrT="[Metin]" custT="1"/>
      <dgm:spPr/>
      <dgm:t>
        <a:bodyPr/>
        <a:lstStyle/>
        <a:p>
          <a:r>
            <a:rPr lang="tr-TR" sz="1800" dirty="0" smtClean="0">
              <a:latin typeface="Times New Roman" panose="02020603050405020304" pitchFamily="18" charset="0"/>
              <a:cs typeface="Times New Roman" panose="02020603050405020304" pitchFamily="18" charset="0"/>
            </a:rPr>
            <a:t>Kanuna Eşdeğer Metinler </a:t>
          </a:r>
          <a:endParaRPr lang="tr-TR" sz="1800" dirty="0">
            <a:latin typeface="Times New Roman" panose="02020603050405020304" pitchFamily="18" charset="0"/>
            <a:cs typeface="Times New Roman" panose="02020603050405020304" pitchFamily="18" charset="0"/>
          </a:endParaRPr>
        </a:p>
      </dgm:t>
    </dgm:pt>
    <dgm:pt modelId="{FBA50DF5-A569-4E49-B9A2-3829CD2D88DF}" type="parTrans" cxnId="{2520F3E9-74A7-4411-9738-7A2DEC09091C}">
      <dgm:prSet/>
      <dgm:spPr/>
      <dgm:t>
        <a:bodyPr/>
        <a:lstStyle/>
        <a:p>
          <a:endParaRPr lang="tr-TR"/>
        </a:p>
      </dgm:t>
    </dgm:pt>
    <dgm:pt modelId="{2C2EB4C9-7C18-4B77-B848-EDF7C276D2ED}" type="sibTrans" cxnId="{2520F3E9-74A7-4411-9738-7A2DEC09091C}">
      <dgm:prSet/>
      <dgm:spPr/>
      <dgm:t>
        <a:bodyPr/>
        <a:lstStyle/>
        <a:p>
          <a:endParaRPr lang="tr-TR"/>
        </a:p>
      </dgm:t>
    </dgm:pt>
    <dgm:pt modelId="{996D793E-550B-4437-AFD7-751D3B1A53C7}">
      <dgm:prSet custT="1"/>
      <dgm:spPr/>
      <dgm:t>
        <a:bodyPr/>
        <a:lstStyle/>
        <a:p>
          <a:r>
            <a:rPr lang="tr-TR" sz="1800" dirty="0" smtClean="0">
              <a:latin typeface="Times New Roman" panose="02020603050405020304" pitchFamily="18" charset="0"/>
              <a:cs typeface="Times New Roman" panose="02020603050405020304" pitchFamily="18" charset="0"/>
            </a:rPr>
            <a:t>Tüzük</a:t>
          </a:r>
          <a:endParaRPr lang="tr-TR" sz="1800" dirty="0">
            <a:latin typeface="Times New Roman" panose="02020603050405020304" pitchFamily="18" charset="0"/>
            <a:cs typeface="Times New Roman" panose="02020603050405020304" pitchFamily="18" charset="0"/>
          </a:endParaRPr>
        </a:p>
      </dgm:t>
    </dgm:pt>
    <dgm:pt modelId="{761842A1-B8E6-4CC7-A9A0-FD6A2F0F1C00}" type="parTrans" cxnId="{564F3022-053E-4052-A7E8-77B7900A6E98}">
      <dgm:prSet/>
      <dgm:spPr/>
      <dgm:t>
        <a:bodyPr/>
        <a:lstStyle/>
        <a:p>
          <a:endParaRPr lang="tr-TR"/>
        </a:p>
      </dgm:t>
    </dgm:pt>
    <dgm:pt modelId="{4DD899F5-2757-423F-A656-7E6977AC2A2B}" type="sibTrans" cxnId="{564F3022-053E-4052-A7E8-77B7900A6E98}">
      <dgm:prSet/>
      <dgm:spPr/>
      <dgm:t>
        <a:bodyPr/>
        <a:lstStyle/>
        <a:p>
          <a:endParaRPr lang="tr-TR"/>
        </a:p>
      </dgm:t>
    </dgm:pt>
    <dgm:pt modelId="{19D60624-5A02-4976-B864-31F671FA5EB4}">
      <dgm:prSet custT="1"/>
      <dgm:spPr/>
      <dgm:t>
        <a:bodyPr/>
        <a:lstStyle/>
        <a:p>
          <a:r>
            <a:rPr lang="tr-TR" sz="1800" dirty="0" smtClean="0">
              <a:latin typeface="Times New Roman" panose="02020603050405020304" pitchFamily="18" charset="0"/>
              <a:cs typeface="Times New Roman" panose="02020603050405020304" pitchFamily="18" charset="0"/>
            </a:rPr>
            <a:t>Yönetmelik</a:t>
          </a:r>
          <a:endParaRPr lang="tr-TR" sz="1800" dirty="0">
            <a:latin typeface="Times New Roman" panose="02020603050405020304" pitchFamily="18" charset="0"/>
            <a:cs typeface="Times New Roman" panose="02020603050405020304" pitchFamily="18" charset="0"/>
          </a:endParaRPr>
        </a:p>
      </dgm:t>
    </dgm:pt>
    <dgm:pt modelId="{5B95D09E-F536-4BD5-9894-10457E33C2AD}" type="parTrans" cxnId="{423F2258-4401-4E85-9507-8A316EF53329}">
      <dgm:prSet/>
      <dgm:spPr/>
      <dgm:t>
        <a:bodyPr/>
        <a:lstStyle/>
        <a:p>
          <a:endParaRPr lang="tr-TR"/>
        </a:p>
      </dgm:t>
    </dgm:pt>
    <dgm:pt modelId="{22149C8D-F75D-44FA-B8AF-0AD64A6139F6}" type="sibTrans" cxnId="{423F2258-4401-4E85-9507-8A316EF53329}">
      <dgm:prSet/>
      <dgm:spPr/>
      <dgm:t>
        <a:bodyPr/>
        <a:lstStyle/>
        <a:p>
          <a:endParaRPr lang="tr-TR"/>
        </a:p>
      </dgm:t>
    </dgm:pt>
    <dgm:pt modelId="{66690F03-5371-4071-AAEA-60F5957303E9}">
      <dgm:prSet custT="1"/>
      <dgm:spPr/>
      <dgm:t>
        <a:bodyPr/>
        <a:lstStyle/>
        <a:p>
          <a:r>
            <a:rPr lang="tr-TR" sz="1800" dirty="0" smtClean="0">
              <a:latin typeface="Times New Roman" panose="02020603050405020304" pitchFamily="18" charset="0"/>
              <a:cs typeface="Times New Roman" panose="02020603050405020304" pitchFamily="18" charset="0"/>
            </a:rPr>
            <a:t>Düzenleyici idari İşlemler</a:t>
          </a:r>
          <a:endParaRPr lang="tr-TR" sz="1800" dirty="0">
            <a:latin typeface="Times New Roman" panose="02020603050405020304" pitchFamily="18" charset="0"/>
            <a:cs typeface="Times New Roman" panose="02020603050405020304" pitchFamily="18" charset="0"/>
          </a:endParaRPr>
        </a:p>
      </dgm:t>
    </dgm:pt>
    <dgm:pt modelId="{91087BEB-4B25-42CC-A6DB-1D54EFD35EF0}" type="parTrans" cxnId="{A0008DD0-96F9-4753-8BE3-838E705D2F6B}">
      <dgm:prSet/>
      <dgm:spPr/>
      <dgm:t>
        <a:bodyPr/>
        <a:lstStyle/>
        <a:p>
          <a:endParaRPr lang="tr-TR"/>
        </a:p>
      </dgm:t>
    </dgm:pt>
    <dgm:pt modelId="{9FDE5E46-D49F-494D-8BA2-34D96CDAE7DE}" type="sibTrans" cxnId="{A0008DD0-96F9-4753-8BE3-838E705D2F6B}">
      <dgm:prSet/>
      <dgm:spPr/>
      <dgm:t>
        <a:bodyPr/>
        <a:lstStyle/>
        <a:p>
          <a:endParaRPr lang="tr-TR"/>
        </a:p>
      </dgm:t>
    </dgm:pt>
    <dgm:pt modelId="{E4CEBFB6-7684-444D-A898-1DCC0C5922E2}" type="pres">
      <dgm:prSet presAssocID="{92366BD7-3BB1-427B-BA41-4C330F909CA9}" presName="compositeShape" presStyleCnt="0">
        <dgm:presLayoutVars>
          <dgm:dir/>
          <dgm:resizeHandles/>
        </dgm:presLayoutVars>
      </dgm:prSet>
      <dgm:spPr/>
    </dgm:pt>
    <dgm:pt modelId="{93B6E6E3-0509-4E45-8975-2840ED2A8978}" type="pres">
      <dgm:prSet presAssocID="{92366BD7-3BB1-427B-BA41-4C330F909CA9}" presName="pyramid" presStyleLbl="node1" presStyleIdx="0" presStyleCnt="1" custScaleX="137309">
        <dgm:style>
          <a:lnRef idx="2">
            <a:schemeClr val="accent6">
              <a:shade val="50000"/>
            </a:schemeClr>
          </a:lnRef>
          <a:fillRef idx="1">
            <a:schemeClr val="accent6"/>
          </a:fillRef>
          <a:effectRef idx="0">
            <a:schemeClr val="accent6"/>
          </a:effectRef>
          <a:fontRef idx="minor">
            <a:schemeClr val="lt1"/>
          </a:fontRef>
        </dgm:style>
      </dgm:prSet>
      <dgm:spPr/>
    </dgm:pt>
    <dgm:pt modelId="{A2069846-F2A2-4393-9702-562AE0AE5FFC}" type="pres">
      <dgm:prSet presAssocID="{92366BD7-3BB1-427B-BA41-4C330F909CA9}" presName="theList" presStyleCnt="0"/>
      <dgm:spPr/>
    </dgm:pt>
    <dgm:pt modelId="{44B509B8-8907-48A4-9F4B-2D5DE29E8E6D}" type="pres">
      <dgm:prSet presAssocID="{344F05F1-7571-4F14-9AFE-8C6CAB463638}" presName="aNode" presStyleLbl="fgAcc1" presStyleIdx="0" presStyleCnt="6">
        <dgm:presLayoutVars>
          <dgm:bulletEnabled val="1"/>
        </dgm:presLayoutVars>
      </dgm:prSet>
      <dgm:spPr/>
      <dgm:t>
        <a:bodyPr/>
        <a:lstStyle/>
        <a:p>
          <a:endParaRPr lang="tr-TR"/>
        </a:p>
      </dgm:t>
    </dgm:pt>
    <dgm:pt modelId="{72A6A531-4A38-4D35-A802-AE5BA47389E6}" type="pres">
      <dgm:prSet presAssocID="{344F05F1-7571-4F14-9AFE-8C6CAB463638}" presName="aSpace" presStyleCnt="0"/>
      <dgm:spPr/>
    </dgm:pt>
    <dgm:pt modelId="{70509070-C339-4323-ADC5-8653D3D1106B}" type="pres">
      <dgm:prSet presAssocID="{8D47CE5E-5BA0-4B7E-A6A0-1D10DDBF71E3}" presName="aNode" presStyleLbl="fgAcc1" presStyleIdx="1" presStyleCnt="6">
        <dgm:presLayoutVars>
          <dgm:bulletEnabled val="1"/>
        </dgm:presLayoutVars>
      </dgm:prSet>
      <dgm:spPr/>
      <dgm:t>
        <a:bodyPr/>
        <a:lstStyle/>
        <a:p>
          <a:endParaRPr lang="tr-TR"/>
        </a:p>
      </dgm:t>
    </dgm:pt>
    <dgm:pt modelId="{1ABF0607-2616-4A4D-BA84-CBC9926D7AD4}" type="pres">
      <dgm:prSet presAssocID="{8D47CE5E-5BA0-4B7E-A6A0-1D10DDBF71E3}" presName="aSpace" presStyleCnt="0"/>
      <dgm:spPr/>
    </dgm:pt>
    <dgm:pt modelId="{5B514C5E-DB22-437F-B44E-AE47216F2A39}" type="pres">
      <dgm:prSet presAssocID="{EA1FEB32-8EF2-46BA-8A17-D0E8EEE5ED1C}" presName="aNode" presStyleLbl="fgAcc1" presStyleIdx="2" presStyleCnt="6" custScaleX="104628">
        <dgm:presLayoutVars>
          <dgm:bulletEnabled val="1"/>
        </dgm:presLayoutVars>
      </dgm:prSet>
      <dgm:spPr/>
      <dgm:t>
        <a:bodyPr/>
        <a:lstStyle/>
        <a:p>
          <a:endParaRPr lang="tr-TR"/>
        </a:p>
      </dgm:t>
    </dgm:pt>
    <dgm:pt modelId="{E320FF68-A195-4704-B44E-AD32D0095473}" type="pres">
      <dgm:prSet presAssocID="{EA1FEB32-8EF2-46BA-8A17-D0E8EEE5ED1C}" presName="aSpace" presStyleCnt="0"/>
      <dgm:spPr/>
    </dgm:pt>
    <dgm:pt modelId="{7AEC49D4-B9B3-4878-BF4F-B1F33BBE4C09}" type="pres">
      <dgm:prSet presAssocID="{996D793E-550B-4437-AFD7-751D3B1A53C7}" presName="aNode" presStyleLbl="fgAcc1" presStyleIdx="3" presStyleCnt="6">
        <dgm:presLayoutVars>
          <dgm:bulletEnabled val="1"/>
        </dgm:presLayoutVars>
      </dgm:prSet>
      <dgm:spPr/>
      <dgm:t>
        <a:bodyPr/>
        <a:lstStyle/>
        <a:p>
          <a:endParaRPr lang="tr-TR"/>
        </a:p>
      </dgm:t>
    </dgm:pt>
    <dgm:pt modelId="{16FD0E71-63DC-4E0A-80C2-9831284820FD}" type="pres">
      <dgm:prSet presAssocID="{996D793E-550B-4437-AFD7-751D3B1A53C7}" presName="aSpace" presStyleCnt="0"/>
      <dgm:spPr/>
    </dgm:pt>
    <dgm:pt modelId="{6D87644B-3635-4580-8BBA-4D607F2D56E0}" type="pres">
      <dgm:prSet presAssocID="{19D60624-5A02-4976-B864-31F671FA5EB4}" presName="aNode" presStyleLbl="fgAcc1" presStyleIdx="4" presStyleCnt="6">
        <dgm:presLayoutVars>
          <dgm:bulletEnabled val="1"/>
        </dgm:presLayoutVars>
      </dgm:prSet>
      <dgm:spPr/>
      <dgm:t>
        <a:bodyPr/>
        <a:lstStyle/>
        <a:p>
          <a:endParaRPr lang="tr-TR"/>
        </a:p>
      </dgm:t>
    </dgm:pt>
    <dgm:pt modelId="{A8259F92-33D8-4B7E-8DD4-C6433F6D51C6}" type="pres">
      <dgm:prSet presAssocID="{19D60624-5A02-4976-B864-31F671FA5EB4}" presName="aSpace" presStyleCnt="0"/>
      <dgm:spPr/>
    </dgm:pt>
    <dgm:pt modelId="{96D3B983-3855-4775-AE8B-1AD5694249AC}" type="pres">
      <dgm:prSet presAssocID="{66690F03-5371-4071-AAEA-60F5957303E9}" presName="aNode" presStyleLbl="fgAcc1" presStyleIdx="5" presStyleCnt="6">
        <dgm:presLayoutVars>
          <dgm:bulletEnabled val="1"/>
        </dgm:presLayoutVars>
      </dgm:prSet>
      <dgm:spPr/>
      <dgm:t>
        <a:bodyPr/>
        <a:lstStyle/>
        <a:p>
          <a:endParaRPr lang="tr-TR"/>
        </a:p>
      </dgm:t>
    </dgm:pt>
    <dgm:pt modelId="{E52F9099-F209-4C0E-AE9E-7FCF87306F20}" type="pres">
      <dgm:prSet presAssocID="{66690F03-5371-4071-AAEA-60F5957303E9}" presName="aSpace" presStyleCnt="0"/>
      <dgm:spPr/>
    </dgm:pt>
  </dgm:ptLst>
  <dgm:cxnLst>
    <dgm:cxn modelId="{31CA8D27-7BAE-473C-BC48-37031DE1BA0A}" type="presOf" srcId="{EA1FEB32-8EF2-46BA-8A17-D0E8EEE5ED1C}" destId="{5B514C5E-DB22-437F-B44E-AE47216F2A39}" srcOrd="0" destOrd="0" presId="urn:microsoft.com/office/officeart/2005/8/layout/pyramid2"/>
    <dgm:cxn modelId="{423F2258-4401-4E85-9507-8A316EF53329}" srcId="{92366BD7-3BB1-427B-BA41-4C330F909CA9}" destId="{19D60624-5A02-4976-B864-31F671FA5EB4}" srcOrd="4" destOrd="0" parTransId="{5B95D09E-F536-4BD5-9894-10457E33C2AD}" sibTransId="{22149C8D-F75D-44FA-B8AF-0AD64A6139F6}"/>
    <dgm:cxn modelId="{2520F3E9-74A7-4411-9738-7A2DEC09091C}" srcId="{92366BD7-3BB1-427B-BA41-4C330F909CA9}" destId="{EA1FEB32-8EF2-46BA-8A17-D0E8EEE5ED1C}" srcOrd="2" destOrd="0" parTransId="{FBA50DF5-A569-4E49-B9A2-3829CD2D88DF}" sibTransId="{2C2EB4C9-7C18-4B77-B848-EDF7C276D2ED}"/>
    <dgm:cxn modelId="{77D3E5E9-5CAD-49B7-8A8C-E8AF82D388D0}" type="presOf" srcId="{8D47CE5E-5BA0-4B7E-A6A0-1D10DDBF71E3}" destId="{70509070-C339-4323-ADC5-8653D3D1106B}" srcOrd="0" destOrd="0" presId="urn:microsoft.com/office/officeart/2005/8/layout/pyramid2"/>
    <dgm:cxn modelId="{31B1DE8D-B569-451D-9417-B3918FC20AAD}" type="presOf" srcId="{92366BD7-3BB1-427B-BA41-4C330F909CA9}" destId="{E4CEBFB6-7684-444D-A898-1DCC0C5922E2}" srcOrd="0" destOrd="0" presId="urn:microsoft.com/office/officeart/2005/8/layout/pyramid2"/>
    <dgm:cxn modelId="{1A97896C-5ADD-4D69-9254-6D6D6DC59EC1}" srcId="{92366BD7-3BB1-427B-BA41-4C330F909CA9}" destId="{8D47CE5E-5BA0-4B7E-A6A0-1D10DDBF71E3}" srcOrd="1" destOrd="0" parTransId="{AE9D0745-E5A8-4F0F-89CE-EB6D300D60CC}" sibTransId="{98639451-721E-47A7-BE08-C70D8E8C8C3E}"/>
    <dgm:cxn modelId="{A0008DD0-96F9-4753-8BE3-838E705D2F6B}" srcId="{92366BD7-3BB1-427B-BA41-4C330F909CA9}" destId="{66690F03-5371-4071-AAEA-60F5957303E9}" srcOrd="5" destOrd="0" parTransId="{91087BEB-4B25-42CC-A6DB-1D54EFD35EF0}" sibTransId="{9FDE5E46-D49F-494D-8BA2-34D96CDAE7DE}"/>
    <dgm:cxn modelId="{D7FAAC0B-B0CC-4559-8B86-5C4F474020F3}" srcId="{92366BD7-3BB1-427B-BA41-4C330F909CA9}" destId="{344F05F1-7571-4F14-9AFE-8C6CAB463638}" srcOrd="0" destOrd="0" parTransId="{A7DF7C97-0E2B-4163-8869-04F90E79DCA1}" sibTransId="{160B005D-8DB1-4639-BC22-2CD5889B5480}"/>
    <dgm:cxn modelId="{33E15AE8-36A0-47D3-B087-FAB062B430A8}" type="presOf" srcId="{19D60624-5A02-4976-B864-31F671FA5EB4}" destId="{6D87644B-3635-4580-8BBA-4D607F2D56E0}" srcOrd="0" destOrd="0" presId="urn:microsoft.com/office/officeart/2005/8/layout/pyramid2"/>
    <dgm:cxn modelId="{5C37F5B1-BAB9-44FD-9F55-57D2CAD2EA26}" type="presOf" srcId="{344F05F1-7571-4F14-9AFE-8C6CAB463638}" destId="{44B509B8-8907-48A4-9F4B-2D5DE29E8E6D}" srcOrd="0" destOrd="0" presId="urn:microsoft.com/office/officeart/2005/8/layout/pyramid2"/>
    <dgm:cxn modelId="{04430E7F-7C6B-4CA5-B97A-E95DF7DBB37C}" type="presOf" srcId="{996D793E-550B-4437-AFD7-751D3B1A53C7}" destId="{7AEC49D4-B9B3-4878-BF4F-B1F33BBE4C09}" srcOrd="0" destOrd="0" presId="urn:microsoft.com/office/officeart/2005/8/layout/pyramid2"/>
    <dgm:cxn modelId="{564F3022-053E-4052-A7E8-77B7900A6E98}" srcId="{92366BD7-3BB1-427B-BA41-4C330F909CA9}" destId="{996D793E-550B-4437-AFD7-751D3B1A53C7}" srcOrd="3" destOrd="0" parTransId="{761842A1-B8E6-4CC7-A9A0-FD6A2F0F1C00}" sibTransId="{4DD899F5-2757-423F-A656-7E6977AC2A2B}"/>
    <dgm:cxn modelId="{BD08F6A5-9EB9-4FE9-BB41-B361E2C88749}" type="presOf" srcId="{66690F03-5371-4071-AAEA-60F5957303E9}" destId="{96D3B983-3855-4775-AE8B-1AD5694249AC}" srcOrd="0" destOrd="0" presId="urn:microsoft.com/office/officeart/2005/8/layout/pyramid2"/>
    <dgm:cxn modelId="{6B691414-A95F-4953-BF05-9E1CD0C899E1}" type="presParOf" srcId="{E4CEBFB6-7684-444D-A898-1DCC0C5922E2}" destId="{93B6E6E3-0509-4E45-8975-2840ED2A8978}" srcOrd="0" destOrd="0" presId="urn:microsoft.com/office/officeart/2005/8/layout/pyramid2"/>
    <dgm:cxn modelId="{C28109F6-B8D2-4A5E-82BD-6A7900F63DF7}" type="presParOf" srcId="{E4CEBFB6-7684-444D-A898-1DCC0C5922E2}" destId="{A2069846-F2A2-4393-9702-562AE0AE5FFC}" srcOrd="1" destOrd="0" presId="urn:microsoft.com/office/officeart/2005/8/layout/pyramid2"/>
    <dgm:cxn modelId="{03152672-D14E-43E6-8055-400214D55838}" type="presParOf" srcId="{A2069846-F2A2-4393-9702-562AE0AE5FFC}" destId="{44B509B8-8907-48A4-9F4B-2D5DE29E8E6D}" srcOrd="0" destOrd="0" presId="urn:microsoft.com/office/officeart/2005/8/layout/pyramid2"/>
    <dgm:cxn modelId="{58022173-A601-4C1E-AC04-C732021A2554}" type="presParOf" srcId="{A2069846-F2A2-4393-9702-562AE0AE5FFC}" destId="{72A6A531-4A38-4D35-A802-AE5BA47389E6}" srcOrd="1" destOrd="0" presId="urn:microsoft.com/office/officeart/2005/8/layout/pyramid2"/>
    <dgm:cxn modelId="{327CDE5E-A79B-4E40-AE3B-B62DD467D853}" type="presParOf" srcId="{A2069846-F2A2-4393-9702-562AE0AE5FFC}" destId="{70509070-C339-4323-ADC5-8653D3D1106B}" srcOrd="2" destOrd="0" presId="urn:microsoft.com/office/officeart/2005/8/layout/pyramid2"/>
    <dgm:cxn modelId="{36554B86-5743-4D97-9038-513CBD856E0D}" type="presParOf" srcId="{A2069846-F2A2-4393-9702-562AE0AE5FFC}" destId="{1ABF0607-2616-4A4D-BA84-CBC9926D7AD4}" srcOrd="3" destOrd="0" presId="urn:microsoft.com/office/officeart/2005/8/layout/pyramid2"/>
    <dgm:cxn modelId="{80A5E127-D503-43F0-85F2-BB6F51A77027}" type="presParOf" srcId="{A2069846-F2A2-4393-9702-562AE0AE5FFC}" destId="{5B514C5E-DB22-437F-B44E-AE47216F2A39}" srcOrd="4" destOrd="0" presId="urn:microsoft.com/office/officeart/2005/8/layout/pyramid2"/>
    <dgm:cxn modelId="{8236AC7B-44C2-4DC9-A150-1EDCA60EC477}" type="presParOf" srcId="{A2069846-F2A2-4393-9702-562AE0AE5FFC}" destId="{E320FF68-A195-4704-B44E-AD32D0095473}" srcOrd="5" destOrd="0" presId="urn:microsoft.com/office/officeart/2005/8/layout/pyramid2"/>
    <dgm:cxn modelId="{BB9B0427-C12B-4F6C-8588-699A12EB7D53}" type="presParOf" srcId="{A2069846-F2A2-4393-9702-562AE0AE5FFC}" destId="{7AEC49D4-B9B3-4878-BF4F-B1F33BBE4C09}" srcOrd="6" destOrd="0" presId="urn:microsoft.com/office/officeart/2005/8/layout/pyramid2"/>
    <dgm:cxn modelId="{AC508EB8-DA2B-42C2-9C9B-EE40CAA5FBF3}" type="presParOf" srcId="{A2069846-F2A2-4393-9702-562AE0AE5FFC}" destId="{16FD0E71-63DC-4E0A-80C2-9831284820FD}" srcOrd="7" destOrd="0" presId="urn:microsoft.com/office/officeart/2005/8/layout/pyramid2"/>
    <dgm:cxn modelId="{40ECCD78-08C4-4EDC-A599-05D75D84BDBA}" type="presParOf" srcId="{A2069846-F2A2-4393-9702-562AE0AE5FFC}" destId="{6D87644B-3635-4580-8BBA-4D607F2D56E0}" srcOrd="8" destOrd="0" presId="urn:microsoft.com/office/officeart/2005/8/layout/pyramid2"/>
    <dgm:cxn modelId="{1F0EB9B1-5C15-4AED-B4CA-8986D97CFA33}" type="presParOf" srcId="{A2069846-F2A2-4393-9702-562AE0AE5FFC}" destId="{A8259F92-33D8-4B7E-8DD4-C6433F6D51C6}" srcOrd="9" destOrd="0" presId="urn:microsoft.com/office/officeart/2005/8/layout/pyramid2"/>
    <dgm:cxn modelId="{7661EC16-BB1D-49EC-8416-6F3B61A810B5}" type="presParOf" srcId="{A2069846-F2A2-4393-9702-562AE0AE5FFC}" destId="{96D3B983-3855-4775-AE8B-1AD5694249AC}" srcOrd="10" destOrd="0" presId="urn:microsoft.com/office/officeart/2005/8/layout/pyramid2"/>
    <dgm:cxn modelId="{3E60EDFB-3E1E-4868-B930-6C928025D045}" type="presParOf" srcId="{A2069846-F2A2-4393-9702-562AE0AE5FFC}" destId="{E52F9099-F209-4C0E-AE9E-7FCF87306F20}" srcOrd="1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EE16477-29BA-447B-9D09-A357049E7E6E}"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tr-TR"/>
        </a:p>
      </dgm:t>
    </dgm:pt>
    <dgm:pt modelId="{17622BC7-BDDF-4A49-A7A1-BC608EDAD2A3}">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1-</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580016B2-3199-4548-B68F-6DF4FD07E199}" type="parTrans" cxnId="{3D5D945E-79A1-4F52-907A-04888E6BE7BF}">
      <dgm:prSet/>
      <dgm:spPr/>
      <dgm:t>
        <a:bodyPr/>
        <a:lstStyle/>
        <a:p>
          <a:endParaRPr lang="tr-TR"/>
        </a:p>
      </dgm:t>
    </dgm:pt>
    <dgm:pt modelId="{12DD0C4E-88E2-4409-923F-E164C11BA836}" type="sibTrans" cxnId="{3D5D945E-79A1-4F52-907A-04888E6BE7BF}">
      <dgm:prSet/>
      <dgm:spPr/>
      <dgm:t>
        <a:bodyPr/>
        <a:lstStyle/>
        <a:p>
          <a:endParaRPr lang="tr-TR"/>
        </a:p>
      </dgm:t>
    </dgm:pt>
    <dgm:pt modelId="{815749FC-8FA7-4912-B067-13185DD94D9F}">
      <dgm:prSet phldrT="[Metin]" custT="1"/>
      <dgm:spPr/>
      <dgm:t>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Maddi Unsur: </a:t>
          </a:r>
          <a:r>
            <a:rPr lang="tr-TR" sz="1800" dirty="0" smtClean="0">
              <a:latin typeface="Times New Roman" panose="02020603050405020304" pitchFamily="18" charset="0"/>
              <a:cs typeface="Times New Roman" panose="02020603050405020304" pitchFamily="18" charset="0"/>
            </a:rPr>
            <a:t>Halk arasında devamlılık / Tekrarlanma</a:t>
          </a:r>
          <a:endParaRPr lang="tr-TR" sz="1800" dirty="0">
            <a:latin typeface="Times New Roman" panose="02020603050405020304" pitchFamily="18" charset="0"/>
            <a:cs typeface="Times New Roman" panose="02020603050405020304" pitchFamily="18" charset="0"/>
          </a:endParaRPr>
        </a:p>
      </dgm:t>
    </dgm:pt>
    <dgm:pt modelId="{BA55F352-A429-4B9D-B4B9-C64BB5BE9CA5}" type="parTrans" cxnId="{A7A9F18F-BAB7-40E3-A513-656E7C963BF7}">
      <dgm:prSet/>
      <dgm:spPr/>
      <dgm:t>
        <a:bodyPr/>
        <a:lstStyle/>
        <a:p>
          <a:endParaRPr lang="tr-TR"/>
        </a:p>
      </dgm:t>
    </dgm:pt>
    <dgm:pt modelId="{40F5E5B8-F55E-40D8-9EA2-179A0515649C}" type="sibTrans" cxnId="{A7A9F18F-BAB7-40E3-A513-656E7C963BF7}">
      <dgm:prSet/>
      <dgm:spPr/>
      <dgm:t>
        <a:bodyPr/>
        <a:lstStyle/>
        <a:p>
          <a:endParaRPr lang="tr-TR"/>
        </a:p>
      </dgm:t>
    </dgm:pt>
    <dgm:pt modelId="{7135DF00-9328-4229-843E-F21A79478268}">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2-</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B0BDABBB-DBFD-40C9-BAF9-732263509E12}" type="parTrans" cxnId="{EB5CE06F-0F3C-48B1-A6FD-8D5A36422B76}">
      <dgm:prSet/>
      <dgm:spPr/>
      <dgm:t>
        <a:bodyPr/>
        <a:lstStyle/>
        <a:p>
          <a:endParaRPr lang="tr-TR"/>
        </a:p>
      </dgm:t>
    </dgm:pt>
    <dgm:pt modelId="{899276B0-1ADE-49D1-A05E-8A50C52F437F}" type="sibTrans" cxnId="{EB5CE06F-0F3C-48B1-A6FD-8D5A36422B76}">
      <dgm:prSet/>
      <dgm:spPr/>
      <dgm:t>
        <a:bodyPr/>
        <a:lstStyle/>
        <a:p>
          <a:endParaRPr lang="tr-TR"/>
        </a:p>
      </dgm:t>
    </dgm:pt>
    <dgm:pt modelId="{C728BDD8-DD88-4B20-ABB5-C20062ABCC80}">
      <dgm:prSet phldrT="[Metin]" custT="1"/>
      <dgm:spPr/>
      <dgm:t>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Manevi Unsur: </a:t>
          </a:r>
          <a:r>
            <a:rPr lang="tr-TR" sz="1800" dirty="0" smtClean="0">
              <a:latin typeface="Times New Roman" panose="02020603050405020304" pitchFamily="18" charset="0"/>
              <a:cs typeface="Times New Roman" panose="02020603050405020304" pitchFamily="18" charset="0"/>
            </a:rPr>
            <a:t>Halk arasında kurala uyulması konusunda toplumda genel inanış</a:t>
          </a:r>
          <a:endParaRPr lang="tr-TR" sz="1800" dirty="0">
            <a:latin typeface="Times New Roman" panose="02020603050405020304" pitchFamily="18" charset="0"/>
            <a:cs typeface="Times New Roman" panose="02020603050405020304" pitchFamily="18" charset="0"/>
          </a:endParaRPr>
        </a:p>
      </dgm:t>
    </dgm:pt>
    <dgm:pt modelId="{7EEA859B-79FE-4D9D-9A2D-515E16527EC0}" type="parTrans" cxnId="{613E63E2-009C-4EE9-972C-769AF4575099}">
      <dgm:prSet/>
      <dgm:spPr/>
      <dgm:t>
        <a:bodyPr/>
        <a:lstStyle/>
        <a:p>
          <a:endParaRPr lang="tr-TR"/>
        </a:p>
      </dgm:t>
    </dgm:pt>
    <dgm:pt modelId="{95D0B457-622B-4B4C-B63A-6512E01E4400}" type="sibTrans" cxnId="{613E63E2-009C-4EE9-972C-769AF4575099}">
      <dgm:prSet/>
      <dgm:spPr/>
      <dgm:t>
        <a:bodyPr/>
        <a:lstStyle/>
        <a:p>
          <a:endParaRPr lang="tr-TR"/>
        </a:p>
      </dgm:t>
    </dgm:pt>
    <dgm:pt modelId="{69FF47A4-501C-495C-B9CB-7B8F75EFD056}">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3-</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E2B3FF4E-C6FA-4572-83EC-E8B356B10E4C}" type="parTrans" cxnId="{61F5DA8C-B8E7-4819-A7A4-15B53C4415FF}">
      <dgm:prSet/>
      <dgm:spPr/>
      <dgm:t>
        <a:bodyPr/>
        <a:lstStyle/>
        <a:p>
          <a:endParaRPr lang="tr-TR"/>
        </a:p>
      </dgm:t>
    </dgm:pt>
    <dgm:pt modelId="{423806DA-11B4-48A1-9A58-3A89401045A6}" type="sibTrans" cxnId="{61F5DA8C-B8E7-4819-A7A4-15B53C4415FF}">
      <dgm:prSet/>
      <dgm:spPr/>
      <dgm:t>
        <a:bodyPr/>
        <a:lstStyle/>
        <a:p>
          <a:endParaRPr lang="tr-TR"/>
        </a:p>
      </dgm:t>
    </dgm:pt>
    <dgm:pt modelId="{0BE1FBC6-DF8C-4F42-B4C0-743A12AD99C0}">
      <dgm:prSet phldrT="[Metin]" custT="1"/>
      <dgm:spPr/>
      <dgm:t>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 Hukuki Unsur: </a:t>
          </a:r>
          <a:r>
            <a:rPr lang="tr-TR" sz="1800" dirty="0" smtClean="0">
              <a:latin typeface="Times New Roman" panose="02020603050405020304" pitchFamily="18" charset="0"/>
              <a:cs typeface="Times New Roman" panose="02020603050405020304" pitchFamily="18" charset="0"/>
            </a:rPr>
            <a:t>Devlet gücüyle desteklenme</a:t>
          </a:r>
          <a:endParaRPr lang="tr-TR" sz="1800" dirty="0">
            <a:latin typeface="Times New Roman" panose="02020603050405020304" pitchFamily="18" charset="0"/>
            <a:cs typeface="Times New Roman" panose="02020603050405020304" pitchFamily="18" charset="0"/>
          </a:endParaRPr>
        </a:p>
      </dgm:t>
    </dgm:pt>
    <dgm:pt modelId="{2B88ABE6-E3CB-4D0D-AD31-67B2CFFAAC8B}" type="parTrans" cxnId="{BA306378-FA0F-4029-876D-2F7CB490BA0E}">
      <dgm:prSet/>
      <dgm:spPr/>
      <dgm:t>
        <a:bodyPr/>
        <a:lstStyle/>
        <a:p>
          <a:endParaRPr lang="tr-TR"/>
        </a:p>
      </dgm:t>
    </dgm:pt>
    <dgm:pt modelId="{C9BD00DC-201A-4A16-B4B6-EA9F5B46C8CB}" type="sibTrans" cxnId="{BA306378-FA0F-4029-876D-2F7CB490BA0E}">
      <dgm:prSet/>
      <dgm:spPr/>
      <dgm:t>
        <a:bodyPr/>
        <a:lstStyle/>
        <a:p>
          <a:endParaRPr lang="tr-TR"/>
        </a:p>
      </dgm:t>
    </dgm:pt>
    <dgm:pt modelId="{4BDF676F-6CFE-43A0-99E5-3190D5F542AE}" type="pres">
      <dgm:prSet presAssocID="{5EE16477-29BA-447B-9D09-A357049E7E6E}" presName="linearFlow" presStyleCnt="0">
        <dgm:presLayoutVars>
          <dgm:dir/>
          <dgm:animLvl val="lvl"/>
          <dgm:resizeHandles val="exact"/>
        </dgm:presLayoutVars>
      </dgm:prSet>
      <dgm:spPr/>
      <dgm:t>
        <a:bodyPr/>
        <a:lstStyle/>
        <a:p>
          <a:endParaRPr lang="tr-TR"/>
        </a:p>
      </dgm:t>
    </dgm:pt>
    <dgm:pt modelId="{63870A8B-3F82-47C6-BB5D-848E5FB35EEC}" type="pres">
      <dgm:prSet presAssocID="{17622BC7-BDDF-4A49-A7A1-BC608EDAD2A3}" presName="composite" presStyleCnt="0"/>
      <dgm:spPr/>
    </dgm:pt>
    <dgm:pt modelId="{3BFDB48D-E33D-45C1-8EB3-5C5AC2B5E8D4}" type="pres">
      <dgm:prSet presAssocID="{17622BC7-BDDF-4A49-A7A1-BC608EDAD2A3}" presName="parentText" presStyleLbl="alignNode1" presStyleIdx="0" presStyleCnt="3">
        <dgm:presLayoutVars>
          <dgm:chMax val="1"/>
          <dgm:bulletEnabled val="1"/>
        </dgm:presLayoutVars>
      </dgm:prSet>
      <dgm:spPr/>
      <dgm:t>
        <a:bodyPr/>
        <a:lstStyle/>
        <a:p>
          <a:endParaRPr lang="tr-TR"/>
        </a:p>
      </dgm:t>
    </dgm:pt>
    <dgm:pt modelId="{6506F98B-D8CE-4FC7-8677-3249C5917DD7}" type="pres">
      <dgm:prSet presAssocID="{17622BC7-BDDF-4A49-A7A1-BC608EDAD2A3}" presName="descendantText" presStyleLbl="alignAcc1" presStyleIdx="0" presStyleCnt="3">
        <dgm:presLayoutVars>
          <dgm:bulletEnabled val="1"/>
        </dgm:presLayoutVars>
      </dgm:prSet>
      <dgm:spPr/>
      <dgm:t>
        <a:bodyPr/>
        <a:lstStyle/>
        <a:p>
          <a:endParaRPr lang="tr-TR"/>
        </a:p>
      </dgm:t>
    </dgm:pt>
    <dgm:pt modelId="{6F440817-A6F0-47ED-98EE-678BADFD9C8A}" type="pres">
      <dgm:prSet presAssocID="{12DD0C4E-88E2-4409-923F-E164C11BA836}" presName="sp" presStyleCnt="0"/>
      <dgm:spPr/>
    </dgm:pt>
    <dgm:pt modelId="{08EF9335-90A1-4C48-8331-500F8DA8E4DA}" type="pres">
      <dgm:prSet presAssocID="{7135DF00-9328-4229-843E-F21A79478268}" presName="composite" presStyleCnt="0"/>
      <dgm:spPr/>
    </dgm:pt>
    <dgm:pt modelId="{1BDA34C3-D997-4BEC-8ED7-062CA7FDEAE1}" type="pres">
      <dgm:prSet presAssocID="{7135DF00-9328-4229-843E-F21A79478268}" presName="parentText" presStyleLbl="alignNode1" presStyleIdx="1" presStyleCnt="3">
        <dgm:presLayoutVars>
          <dgm:chMax val="1"/>
          <dgm:bulletEnabled val="1"/>
        </dgm:presLayoutVars>
      </dgm:prSet>
      <dgm:spPr/>
      <dgm:t>
        <a:bodyPr/>
        <a:lstStyle/>
        <a:p>
          <a:endParaRPr lang="tr-TR"/>
        </a:p>
      </dgm:t>
    </dgm:pt>
    <dgm:pt modelId="{228976D0-551D-4F41-8C55-D19F95D0AB8A}" type="pres">
      <dgm:prSet presAssocID="{7135DF00-9328-4229-843E-F21A79478268}" presName="descendantText" presStyleLbl="alignAcc1" presStyleIdx="1" presStyleCnt="3">
        <dgm:presLayoutVars>
          <dgm:bulletEnabled val="1"/>
        </dgm:presLayoutVars>
      </dgm:prSet>
      <dgm:spPr/>
      <dgm:t>
        <a:bodyPr/>
        <a:lstStyle/>
        <a:p>
          <a:endParaRPr lang="tr-TR"/>
        </a:p>
      </dgm:t>
    </dgm:pt>
    <dgm:pt modelId="{F8259675-9A26-4314-8A52-076FED88A71B}" type="pres">
      <dgm:prSet presAssocID="{899276B0-1ADE-49D1-A05E-8A50C52F437F}" presName="sp" presStyleCnt="0"/>
      <dgm:spPr/>
    </dgm:pt>
    <dgm:pt modelId="{B7D9D7AE-F94B-4847-BB3B-6A38A5A47A3A}" type="pres">
      <dgm:prSet presAssocID="{69FF47A4-501C-495C-B9CB-7B8F75EFD056}" presName="composite" presStyleCnt="0"/>
      <dgm:spPr/>
    </dgm:pt>
    <dgm:pt modelId="{F1AD15B3-5787-4AF1-89B0-154BC8B66491}" type="pres">
      <dgm:prSet presAssocID="{69FF47A4-501C-495C-B9CB-7B8F75EFD056}" presName="parentText" presStyleLbl="alignNode1" presStyleIdx="2" presStyleCnt="3">
        <dgm:presLayoutVars>
          <dgm:chMax val="1"/>
          <dgm:bulletEnabled val="1"/>
        </dgm:presLayoutVars>
      </dgm:prSet>
      <dgm:spPr/>
      <dgm:t>
        <a:bodyPr/>
        <a:lstStyle/>
        <a:p>
          <a:endParaRPr lang="tr-TR"/>
        </a:p>
      </dgm:t>
    </dgm:pt>
    <dgm:pt modelId="{0C36BA0C-7A39-4223-A2A1-95F8F0560965}" type="pres">
      <dgm:prSet presAssocID="{69FF47A4-501C-495C-B9CB-7B8F75EFD056}" presName="descendantText" presStyleLbl="alignAcc1" presStyleIdx="2" presStyleCnt="3">
        <dgm:presLayoutVars>
          <dgm:bulletEnabled val="1"/>
        </dgm:presLayoutVars>
      </dgm:prSet>
      <dgm:spPr/>
      <dgm:t>
        <a:bodyPr/>
        <a:lstStyle/>
        <a:p>
          <a:endParaRPr lang="tr-TR"/>
        </a:p>
      </dgm:t>
    </dgm:pt>
  </dgm:ptLst>
  <dgm:cxnLst>
    <dgm:cxn modelId="{EB5CE06F-0F3C-48B1-A6FD-8D5A36422B76}" srcId="{5EE16477-29BA-447B-9D09-A357049E7E6E}" destId="{7135DF00-9328-4229-843E-F21A79478268}" srcOrd="1" destOrd="0" parTransId="{B0BDABBB-DBFD-40C9-BAF9-732263509E12}" sibTransId="{899276B0-1ADE-49D1-A05E-8A50C52F437F}"/>
    <dgm:cxn modelId="{BA306378-FA0F-4029-876D-2F7CB490BA0E}" srcId="{69FF47A4-501C-495C-B9CB-7B8F75EFD056}" destId="{0BE1FBC6-DF8C-4F42-B4C0-743A12AD99C0}" srcOrd="0" destOrd="0" parTransId="{2B88ABE6-E3CB-4D0D-AD31-67B2CFFAAC8B}" sibTransId="{C9BD00DC-201A-4A16-B4B6-EA9F5B46C8CB}"/>
    <dgm:cxn modelId="{372E3066-4C79-4D6D-BE83-EAD6D6FCE511}" type="presOf" srcId="{815749FC-8FA7-4912-B067-13185DD94D9F}" destId="{6506F98B-D8CE-4FC7-8677-3249C5917DD7}" srcOrd="0" destOrd="0" presId="urn:microsoft.com/office/officeart/2005/8/layout/chevron2"/>
    <dgm:cxn modelId="{545C0EFF-7B6B-4A35-BB34-A19C9E8EEB32}" type="presOf" srcId="{0BE1FBC6-DF8C-4F42-B4C0-743A12AD99C0}" destId="{0C36BA0C-7A39-4223-A2A1-95F8F0560965}" srcOrd="0" destOrd="0" presId="urn:microsoft.com/office/officeart/2005/8/layout/chevron2"/>
    <dgm:cxn modelId="{00414B73-5C9A-424A-B803-7787DC27EF7F}" type="presOf" srcId="{17622BC7-BDDF-4A49-A7A1-BC608EDAD2A3}" destId="{3BFDB48D-E33D-45C1-8EB3-5C5AC2B5E8D4}" srcOrd="0" destOrd="0" presId="urn:microsoft.com/office/officeart/2005/8/layout/chevron2"/>
    <dgm:cxn modelId="{868D42DD-5206-439D-8464-5476812BC58F}" type="presOf" srcId="{7135DF00-9328-4229-843E-F21A79478268}" destId="{1BDA34C3-D997-4BEC-8ED7-062CA7FDEAE1}" srcOrd="0" destOrd="0" presId="urn:microsoft.com/office/officeart/2005/8/layout/chevron2"/>
    <dgm:cxn modelId="{613E63E2-009C-4EE9-972C-769AF4575099}" srcId="{7135DF00-9328-4229-843E-F21A79478268}" destId="{C728BDD8-DD88-4B20-ABB5-C20062ABCC80}" srcOrd="0" destOrd="0" parTransId="{7EEA859B-79FE-4D9D-9A2D-515E16527EC0}" sibTransId="{95D0B457-622B-4B4C-B63A-6512E01E4400}"/>
    <dgm:cxn modelId="{1A17CA16-CACF-4E4F-80E5-6B7D1A192627}" type="presOf" srcId="{69FF47A4-501C-495C-B9CB-7B8F75EFD056}" destId="{F1AD15B3-5787-4AF1-89B0-154BC8B66491}" srcOrd="0" destOrd="0" presId="urn:microsoft.com/office/officeart/2005/8/layout/chevron2"/>
    <dgm:cxn modelId="{4F00A34C-300C-4CCD-B46D-E90D639E42A9}" type="presOf" srcId="{C728BDD8-DD88-4B20-ABB5-C20062ABCC80}" destId="{228976D0-551D-4F41-8C55-D19F95D0AB8A}" srcOrd="0" destOrd="0" presId="urn:microsoft.com/office/officeart/2005/8/layout/chevron2"/>
    <dgm:cxn modelId="{3D5D945E-79A1-4F52-907A-04888E6BE7BF}" srcId="{5EE16477-29BA-447B-9D09-A357049E7E6E}" destId="{17622BC7-BDDF-4A49-A7A1-BC608EDAD2A3}" srcOrd="0" destOrd="0" parTransId="{580016B2-3199-4548-B68F-6DF4FD07E199}" sibTransId="{12DD0C4E-88E2-4409-923F-E164C11BA836}"/>
    <dgm:cxn modelId="{D1650840-9758-42D4-A62E-B746064A3888}" type="presOf" srcId="{5EE16477-29BA-447B-9D09-A357049E7E6E}" destId="{4BDF676F-6CFE-43A0-99E5-3190D5F542AE}" srcOrd="0" destOrd="0" presId="urn:microsoft.com/office/officeart/2005/8/layout/chevron2"/>
    <dgm:cxn modelId="{A7A9F18F-BAB7-40E3-A513-656E7C963BF7}" srcId="{17622BC7-BDDF-4A49-A7A1-BC608EDAD2A3}" destId="{815749FC-8FA7-4912-B067-13185DD94D9F}" srcOrd="0" destOrd="0" parTransId="{BA55F352-A429-4B9D-B4B9-C64BB5BE9CA5}" sibTransId="{40F5E5B8-F55E-40D8-9EA2-179A0515649C}"/>
    <dgm:cxn modelId="{61F5DA8C-B8E7-4819-A7A4-15B53C4415FF}" srcId="{5EE16477-29BA-447B-9D09-A357049E7E6E}" destId="{69FF47A4-501C-495C-B9CB-7B8F75EFD056}" srcOrd="2" destOrd="0" parTransId="{E2B3FF4E-C6FA-4572-83EC-E8B356B10E4C}" sibTransId="{423806DA-11B4-48A1-9A58-3A89401045A6}"/>
    <dgm:cxn modelId="{35327FA0-71D4-4EA5-8145-9031B25463E4}" type="presParOf" srcId="{4BDF676F-6CFE-43A0-99E5-3190D5F542AE}" destId="{63870A8B-3F82-47C6-BB5D-848E5FB35EEC}" srcOrd="0" destOrd="0" presId="urn:microsoft.com/office/officeart/2005/8/layout/chevron2"/>
    <dgm:cxn modelId="{9B94F827-9DAD-458C-A656-92D399182B65}" type="presParOf" srcId="{63870A8B-3F82-47C6-BB5D-848E5FB35EEC}" destId="{3BFDB48D-E33D-45C1-8EB3-5C5AC2B5E8D4}" srcOrd="0" destOrd="0" presId="urn:microsoft.com/office/officeart/2005/8/layout/chevron2"/>
    <dgm:cxn modelId="{9B24AA1E-FBE7-4341-81BF-49C8D105CBF0}" type="presParOf" srcId="{63870A8B-3F82-47C6-BB5D-848E5FB35EEC}" destId="{6506F98B-D8CE-4FC7-8677-3249C5917DD7}" srcOrd="1" destOrd="0" presId="urn:microsoft.com/office/officeart/2005/8/layout/chevron2"/>
    <dgm:cxn modelId="{3639F492-E502-42AE-A999-E64359096BA7}" type="presParOf" srcId="{4BDF676F-6CFE-43A0-99E5-3190D5F542AE}" destId="{6F440817-A6F0-47ED-98EE-678BADFD9C8A}" srcOrd="1" destOrd="0" presId="urn:microsoft.com/office/officeart/2005/8/layout/chevron2"/>
    <dgm:cxn modelId="{587F3F8F-3B9A-4AEB-BEF5-C1EEE048078C}" type="presParOf" srcId="{4BDF676F-6CFE-43A0-99E5-3190D5F542AE}" destId="{08EF9335-90A1-4C48-8331-500F8DA8E4DA}" srcOrd="2" destOrd="0" presId="urn:microsoft.com/office/officeart/2005/8/layout/chevron2"/>
    <dgm:cxn modelId="{574EC1DA-29A4-453D-BE72-D7495B9BC5F9}" type="presParOf" srcId="{08EF9335-90A1-4C48-8331-500F8DA8E4DA}" destId="{1BDA34C3-D997-4BEC-8ED7-062CA7FDEAE1}" srcOrd="0" destOrd="0" presId="urn:microsoft.com/office/officeart/2005/8/layout/chevron2"/>
    <dgm:cxn modelId="{4F7C9A10-D5C8-42F7-A602-4689D8452495}" type="presParOf" srcId="{08EF9335-90A1-4C48-8331-500F8DA8E4DA}" destId="{228976D0-551D-4F41-8C55-D19F95D0AB8A}" srcOrd="1" destOrd="0" presId="urn:microsoft.com/office/officeart/2005/8/layout/chevron2"/>
    <dgm:cxn modelId="{4A802361-AD65-45C0-98E5-FC1E7B930765}" type="presParOf" srcId="{4BDF676F-6CFE-43A0-99E5-3190D5F542AE}" destId="{F8259675-9A26-4314-8A52-076FED88A71B}" srcOrd="3" destOrd="0" presId="urn:microsoft.com/office/officeart/2005/8/layout/chevron2"/>
    <dgm:cxn modelId="{513432A7-1E80-4ECC-B4D7-9996D79ECBB7}" type="presParOf" srcId="{4BDF676F-6CFE-43A0-99E5-3190D5F542AE}" destId="{B7D9D7AE-F94B-4847-BB3B-6A38A5A47A3A}" srcOrd="4" destOrd="0" presId="urn:microsoft.com/office/officeart/2005/8/layout/chevron2"/>
    <dgm:cxn modelId="{79ADD306-FE40-4AA9-AECB-6223913BE5AE}" type="presParOf" srcId="{B7D9D7AE-F94B-4847-BB3B-6A38A5A47A3A}" destId="{F1AD15B3-5787-4AF1-89B0-154BC8B66491}" srcOrd="0" destOrd="0" presId="urn:microsoft.com/office/officeart/2005/8/layout/chevron2"/>
    <dgm:cxn modelId="{BE3079DD-C9DD-497B-8A6E-7E524AE86F60}" type="presParOf" srcId="{B7D9D7AE-F94B-4847-BB3B-6A38A5A47A3A}" destId="{0C36BA0C-7A39-4223-A2A1-95F8F0560965}"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669439E-B262-4819-BC54-880CC4AEC282}"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tr-TR"/>
        </a:p>
      </dgm:t>
    </dgm:pt>
    <dgm:pt modelId="{BD529583-4FED-4718-A3B5-6689C2F26DB4}">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1-</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39BA02AF-AFB5-457B-B748-C1B04CB25A98}" type="parTrans" cxnId="{00063C0D-79E4-4699-85DD-322774D4A328}">
      <dgm:prSet/>
      <dgm:spPr/>
      <dgm:t>
        <a:bodyPr/>
        <a:lstStyle/>
        <a:p>
          <a:endParaRPr lang="tr-TR"/>
        </a:p>
      </dgm:t>
    </dgm:pt>
    <dgm:pt modelId="{9B25E09D-84A1-40C9-84AE-B905322CE278}" type="sibTrans" cxnId="{00063C0D-79E4-4699-85DD-322774D4A328}">
      <dgm:prSet/>
      <dgm:spPr/>
      <dgm:t>
        <a:bodyPr/>
        <a:lstStyle/>
        <a:p>
          <a:endParaRPr lang="tr-TR"/>
        </a:p>
      </dgm:t>
    </dgm:pt>
    <dgm:pt modelId="{E2841DED-11CA-40E9-AAE6-A0643CD4797C}">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Kanun hükmünün düz ve zıt anlamını karşılaştırma</a:t>
          </a:r>
          <a:endParaRPr lang="tr-TR" sz="1800" dirty="0">
            <a:latin typeface="Times New Roman" panose="02020603050405020304" pitchFamily="18" charset="0"/>
            <a:cs typeface="Times New Roman" panose="02020603050405020304" pitchFamily="18" charset="0"/>
          </a:endParaRPr>
        </a:p>
      </dgm:t>
    </dgm:pt>
    <dgm:pt modelId="{E2EB71C6-F53F-4921-A5AA-798315049711}" type="parTrans" cxnId="{A188FCF8-3E29-4D38-8630-F10006F17614}">
      <dgm:prSet/>
      <dgm:spPr/>
      <dgm:t>
        <a:bodyPr/>
        <a:lstStyle/>
        <a:p>
          <a:endParaRPr lang="tr-TR"/>
        </a:p>
      </dgm:t>
    </dgm:pt>
    <dgm:pt modelId="{B2A79107-2170-4D6E-868F-C315B69ED31F}" type="sibTrans" cxnId="{A188FCF8-3E29-4D38-8630-F10006F17614}">
      <dgm:prSet/>
      <dgm:spPr/>
      <dgm:t>
        <a:bodyPr/>
        <a:lstStyle/>
        <a:p>
          <a:endParaRPr lang="tr-TR"/>
        </a:p>
      </dgm:t>
    </dgm:pt>
    <dgm:pt modelId="{6C57D1E1-453F-401D-8038-19A18C38A5CF}">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2-</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482078EF-BDC6-45A3-8A2E-4F0FC5A8A2CF}" type="parTrans" cxnId="{52987229-82E3-4019-9344-D141E1AA365D}">
      <dgm:prSet/>
      <dgm:spPr/>
      <dgm:t>
        <a:bodyPr/>
        <a:lstStyle/>
        <a:p>
          <a:endParaRPr lang="tr-TR"/>
        </a:p>
      </dgm:t>
    </dgm:pt>
    <dgm:pt modelId="{E94FBF9F-EBB9-43BB-A53B-0474763C5714}" type="sibTrans" cxnId="{52987229-82E3-4019-9344-D141E1AA365D}">
      <dgm:prSet/>
      <dgm:spPr/>
      <dgm:t>
        <a:bodyPr/>
        <a:lstStyle/>
        <a:p>
          <a:endParaRPr lang="tr-TR"/>
        </a:p>
      </dgm:t>
    </dgm:pt>
    <dgm:pt modelId="{CCD8508C-5447-4F47-BC73-9429B47B9067}">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Bulduğu yazılı hukuk kuralının zaman bakımından uygulanabilir olup olmadığını tespit</a:t>
          </a:r>
          <a:endParaRPr lang="tr-TR" sz="1800" dirty="0">
            <a:latin typeface="Times New Roman" panose="02020603050405020304" pitchFamily="18" charset="0"/>
            <a:cs typeface="Times New Roman" panose="02020603050405020304" pitchFamily="18" charset="0"/>
          </a:endParaRPr>
        </a:p>
      </dgm:t>
    </dgm:pt>
    <dgm:pt modelId="{A24EE079-C246-4FEE-9AB2-6657DA3CE378}" type="parTrans" cxnId="{D5F69C6A-31EF-41C9-9585-487CE9F04E13}">
      <dgm:prSet/>
      <dgm:spPr/>
      <dgm:t>
        <a:bodyPr/>
        <a:lstStyle/>
        <a:p>
          <a:endParaRPr lang="tr-TR"/>
        </a:p>
      </dgm:t>
    </dgm:pt>
    <dgm:pt modelId="{E6C6E141-9A4E-4BCC-B0C1-60ED5E398B5C}" type="sibTrans" cxnId="{D5F69C6A-31EF-41C9-9585-487CE9F04E13}">
      <dgm:prSet/>
      <dgm:spPr/>
      <dgm:t>
        <a:bodyPr/>
        <a:lstStyle/>
        <a:p>
          <a:endParaRPr lang="tr-TR"/>
        </a:p>
      </dgm:t>
    </dgm:pt>
    <dgm:pt modelId="{06916917-7399-4718-BE07-8483CAC1BF6E}">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3-</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62770C96-F63C-4008-9FF5-091C43B7B2DE}" type="parTrans" cxnId="{0BD73144-2AB2-4A1F-8158-9B7C362B313C}">
      <dgm:prSet/>
      <dgm:spPr/>
      <dgm:t>
        <a:bodyPr/>
        <a:lstStyle/>
        <a:p>
          <a:endParaRPr lang="tr-TR"/>
        </a:p>
      </dgm:t>
    </dgm:pt>
    <dgm:pt modelId="{2E77BB70-F754-48B7-9B6B-3E493F3EB121}" type="sibTrans" cxnId="{0BD73144-2AB2-4A1F-8158-9B7C362B313C}">
      <dgm:prSet/>
      <dgm:spPr/>
      <dgm:t>
        <a:bodyPr/>
        <a:lstStyle/>
        <a:p>
          <a:endParaRPr lang="tr-TR"/>
        </a:p>
      </dgm:t>
    </dgm:pt>
    <dgm:pt modelId="{55F7F595-D1E4-4462-968D-DE9302B4AAD3}">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Bulduğu Kanun hükmünün düz ve zıt anlamını karşılaştırma olup olmadığını tespit</a:t>
          </a:r>
          <a:endParaRPr lang="tr-TR" sz="1800" dirty="0">
            <a:latin typeface="Times New Roman" panose="02020603050405020304" pitchFamily="18" charset="0"/>
            <a:cs typeface="Times New Roman" panose="02020603050405020304" pitchFamily="18" charset="0"/>
          </a:endParaRPr>
        </a:p>
      </dgm:t>
    </dgm:pt>
    <dgm:pt modelId="{7CDDDACD-75D8-45B5-B37C-7D42513ADE16}" type="parTrans" cxnId="{660597D0-993F-4513-9059-659B3E01ED15}">
      <dgm:prSet/>
      <dgm:spPr/>
      <dgm:t>
        <a:bodyPr/>
        <a:lstStyle/>
        <a:p>
          <a:endParaRPr lang="tr-TR"/>
        </a:p>
      </dgm:t>
    </dgm:pt>
    <dgm:pt modelId="{A2F23471-C957-41A9-87B4-1783368ED9D1}" type="sibTrans" cxnId="{660597D0-993F-4513-9059-659B3E01ED15}">
      <dgm:prSet/>
      <dgm:spPr/>
      <dgm:t>
        <a:bodyPr/>
        <a:lstStyle/>
        <a:p>
          <a:endParaRPr lang="tr-TR"/>
        </a:p>
      </dgm:t>
    </dgm:pt>
    <dgm:pt modelId="{E4100FF9-2BF3-493B-9730-18FAC5EC4401}" type="pres">
      <dgm:prSet presAssocID="{4669439E-B262-4819-BC54-880CC4AEC282}" presName="linearFlow" presStyleCnt="0">
        <dgm:presLayoutVars>
          <dgm:dir/>
          <dgm:animLvl val="lvl"/>
          <dgm:resizeHandles val="exact"/>
        </dgm:presLayoutVars>
      </dgm:prSet>
      <dgm:spPr/>
      <dgm:t>
        <a:bodyPr/>
        <a:lstStyle/>
        <a:p>
          <a:endParaRPr lang="tr-TR"/>
        </a:p>
      </dgm:t>
    </dgm:pt>
    <dgm:pt modelId="{7BD320FA-09A7-41C3-942D-0BA1609D2084}" type="pres">
      <dgm:prSet presAssocID="{BD529583-4FED-4718-A3B5-6689C2F26DB4}" presName="composite" presStyleCnt="0"/>
      <dgm:spPr/>
    </dgm:pt>
    <dgm:pt modelId="{132418E4-4211-4E43-87F1-7E026A9BC3F2}" type="pres">
      <dgm:prSet presAssocID="{BD529583-4FED-4718-A3B5-6689C2F26DB4}" presName="parentText" presStyleLbl="alignNode1" presStyleIdx="0" presStyleCnt="3">
        <dgm:presLayoutVars>
          <dgm:chMax val="1"/>
          <dgm:bulletEnabled val="1"/>
        </dgm:presLayoutVars>
      </dgm:prSet>
      <dgm:spPr/>
      <dgm:t>
        <a:bodyPr/>
        <a:lstStyle/>
        <a:p>
          <a:endParaRPr lang="tr-TR"/>
        </a:p>
      </dgm:t>
    </dgm:pt>
    <dgm:pt modelId="{60B00259-99ED-4B89-BBC2-37A069882FBC}" type="pres">
      <dgm:prSet presAssocID="{BD529583-4FED-4718-A3B5-6689C2F26DB4}" presName="descendantText" presStyleLbl="alignAcc1" presStyleIdx="0" presStyleCnt="3">
        <dgm:presLayoutVars>
          <dgm:bulletEnabled val="1"/>
        </dgm:presLayoutVars>
      </dgm:prSet>
      <dgm:spPr/>
      <dgm:t>
        <a:bodyPr/>
        <a:lstStyle/>
        <a:p>
          <a:endParaRPr lang="tr-TR"/>
        </a:p>
      </dgm:t>
    </dgm:pt>
    <dgm:pt modelId="{859EF2B3-2E91-4C78-B03A-BE2FD0C9BCF6}" type="pres">
      <dgm:prSet presAssocID="{9B25E09D-84A1-40C9-84AE-B905322CE278}" presName="sp" presStyleCnt="0"/>
      <dgm:spPr/>
    </dgm:pt>
    <dgm:pt modelId="{372009C4-7396-4422-A7B7-8E594CC05E26}" type="pres">
      <dgm:prSet presAssocID="{6C57D1E1-453F-401D-8038-19A18C38A5CF}" presName="composite" presStyleCnt="0"/>
      <dgm:spPr/>
    </dgm:pt>
    <dgm:pt modelId="{647C4F98-84B9-4A18-A7AE-5BD0160AC273}" type="pres">
      <dgm:prSet presAssocID="{6C57D1E1-453F-401D-8038-19A18C38A5CF}" presName="parentText" presStyleLbl="alignNode1" presStyleIdx="1" presStyleCnt="3">
        <dgm:presLayoutVars>
          <dgm:chMax val="1"/>
          <dgm:bulletEnabled val="1"/>
        </dgm:presLayoutVars>
      </dgm:prSet>
      <dgm:spPr/>
      <dgm:t>
        <a:bodyPr/>
        <a:lstStyle/>
        <a:p>
          <a:endParaRPr lang="tr-TR"/>
        </a:p>
      </dgm:t>
    </dgm:pt>
    <dgm:pt modelId="{15DFE633-A7CF-4CC7-972D-EFF5C0BF18A3}" type="pres">
      <dgm:prSet presAssocID="{6C57D1E1-453F-401D-8038-19A18C38A5CF}" presName="descendantText" presStyleLbl="alignAcc1" presStyleIdx="1" presStyleCnt="3">
        <dgm:presLayoutVars>
          <dgm:bulletEnabled val="1"/>
        </dgm:presLayoutVars>
      </dgm:prSet>
      <dgm:spPr/>
      <dgm:t>
        <a:bodyPr/>
        <a:lstStyle/>
        <a:p>
          <a:endParaRPr lang="tr-TR"/>
        </a:p>
      </dgm:t>
    </dgm:pt>
    <dgm:pt modelId="{0A33E28F-CA43-4A32-8810-EB345EE007C7}" type="pres">
      <dgm:prSet presAssocID="{E94FBF9F-EBB9-43BB-A53B-0474763C5714}" presName="sp" presStyleCnt="0"/>
      <dgm:spPr/>
    </dgm:pt>
    <dgm:pt modelId="{2645970C-2543-4247-934E-80EB7CF4B5B8}" type="pres">
      <dgm:prSet presAssocID="{06916917-7399-4718-BE07-8483CAC1BF6E}" presName="composite" presStyleCnt="0"/>
      <dgm:spPr/>
    </dgm:pt>
    <dgm:pt modelId="{DE0509F4-FD87-445A-AF40-0A83A716155B}" type="pres">
      <dgm:prSet presAssocID="{06916917-7399-4718-BE07-8483CAC1BF6E}" presName="parentText" presStyleLbl="alignNode1" presStyleIdx="2" presStyleCnt="3">
        <dgm:presLayoutVars>
          <dgm:chMax val="1"/>
          <dgm:bulletEnabled val="1"/>
        </dgm:presLayoutVars>
      </dgm:prSet>
      <dgm:spPr/>
      <dgm:t>
        <a:bodyPr/>
        <a:lstStyle/>
        <a:p>
          <a:endParaRPr lang="tr-TR"/>
        </a:p>
      </dgm:t>
    </dgm:pt>
    <dgm:pt modelId="{98BA0F0A-20C5-4B88-8F76-0AF1C278ABCC}" type="pres">
      <dgm:prSet presAssocID="{06916917-7399-4718-BE07-8483CAC1BF6E}" presName="descendantText" presStyleLbl="alignAcc1" presStyleIdx="2" presStyleCnt="3">
        <dgm:presLayoutVars>
          <dgm:bulletEnabled val="1"/>
        </dgm:presLayoutVars>
      </dgm:prSet>
      <dgm:spPr/>
      <dgm:t>
        <a:bodyPr/>
        <a:lstStyle/>
        <a:p>
          <a:endParaRPr lang="tr-TR"/>
        </a:p>
      </dgm:t>
    </dgm:pt>
  </dgm:ptLst>
  <dgm:cxnLst>
    <dgm:cxn modelId="{E7979550-DD32-4FBE-BBC6-5438E9FFEBA6}" type="presOf" srcId="{CCD8508C-5447-4F47-BC73-9429B47B9067}" destId="{15DFE633-A7CF-4CC7-972D-EFF5C0BF18A3}" srcOrd="0" destOrd="0" presId="urn:microsoft.com/office/officeart/2005/8/layout/chevron2"/>
    <dgm:cxn modelId="{CD728724-46F0-4CA7-B948-BD54288DED0F}" type="presOf" srcId="{E2841DED-11CA-40E9-AAE6-A0643CD4797C}" destId="{60B00259-99ED-4B89-BBC2-37A069882FBC}" srcOrd="0" destOrd="0" presId="urn:microsoft.com/office/officeart/2005/8/layout/chevron2"/>
    <dgm:cxn modelId="{00063C0D-79E4-4699-85DD-322774D4A328}" srcId="{4669439E-B262-4819-BC54-880CC4AEC282}" destId="{BD529583-4FED-4718-A3B5-6689C2F26DB4}" srcOrd="0" destOrd="0" parTransId="{39BA02AF-AFB5-457B-B748-C1B04CB25A98}" sibTransId="{9B25E09D-84A1-40C9-84AE-B905322CE278}"/>
    <dgm:cxn modelId="{025969B1-5C1C-4B27-A191-DE5E2122BB34}" type="presOf" srcId="{4669439E-B262-4819-BC54-880CC4AEC282}" destId="{E4100FF9-2BF3-493B-9730-18FAC5EC4401}" srcOrd="0" destOrd="0" presId="urn:microsoft.com/office/officeart/2005/8/layout/chevron2"/>
    <dgm:cxn modelId="{0BD73144-2AB2-4A1F-8158-9B7C362B313C}" srcId="{4669439E-B262-4819-BC54-880CC4AEC282}" destId="{06916917-7399-4718-BE07-8483CAC1BF6E}" srcOrd="2" destOrd="0" parTransId="{62770C96-F63C-4008-9FF5-091C43B7B2DE}" sibTransId="{2E77BB70-F754-48B7-9B6B-3E493F3EB121}"/>
    <dgm:cxn modelId="{660597D0-993F-4513-9059-659B3E01ED15}" srcId="{06916917-7399-4718-BE07-8483CAC1BF6E}" destId="{55F7F595-D1E4-4462-968D-DE9302B4AAD3}" srcOrd="0" destOrd="0" parTransId="{7CDDDACD-75D8-45B5-B37C-7D42513ADE16}" sibTransId="{A2F23471-C957-41A9-87B4-1783368ED9D1}"/>
    <dgm:cxn modelId="{D5F69C6A-31EF-41C9-9585-487CE9F04E13}" srcId="{6C57D1E1-453F-401D-8038-19A18C38A5CF}" destId="{CCD8508C-5447-4F47-BC73-9429B47B9067}" srcOrd="0" destOrd="0" parTransId="{A24EE079-C246-4FEE-9AB2-6657DA3CE378}" sibTransId="{E6C6E141-9A4E-4BCC-B0C1-60ED5E398B5C}"/>
    <dgm:cxn modelId="{79753066-3773-4E3F-A7C7-215D9D896E7E}" type="presOf" srcId="{06916917-7399-4718-BE07-8483CAC1BF6E}" destId="{DE0509F4-FD87-445A-AF40-0A83A716155B}" srcOrd="0" destOrd="0" presId="urn:microsoft.com/office/officeart/2005/8/layout/chevron2"/>
    <dgm:cxn modelId="{52987229-82E3-4019-9344-D141E1AA365D}" srcId="{4669439E-B262-4819-BC54-880CC4AEC282}" destId="{6C57D1E1-453F-401D-8038-19A18C38A5CF}" srcOrd="1" destOrd="0" parTransId="{482078EF-BDC6-45A3-8A2E-4F0FC5A8A2CF}" sibTransId="{E94FBF9F-EBB9-43BB-A53B-0474763C5714}"/>
    <dgm:cxn modelId="{4494BBB2-D7ED-459E-9F74-7FFA9286CDC3}" type="presOf" srcId="{BD529583-4FED-4718-A3B5-6689C2F26DB4}" destId="{132418E4-4211-4E43-87F1-7E026A9BC3F2}" srcOrd="0" destOrd="0" presId="urn:microsoft.com/office/officeart/2005/8/layout/chevron2"/>
    <dgm:cxn modelId="{C3285837-71CC-4A38-BC7C-B40B42DB999D}" type="presOf" srcId="{55F7F595-D1E4-4462-968D-DE9302B4AAD3}" destId="{98BA0F0A-20C5-4B88-8F76-0AF1C278ABCC}" srcOrd="0" destOrd="0" presId="urn:microsoft.com/office/officeart/2005/8/layout/chevron2"/>
    <dgm:cxn modelId="{6948F757-F356-4E5E-A55B-E481AE09A88E}" type="presOf" srcId="{6C57D1E1-453F-401D-8038-19A18C38A5CF}" destId="{647C4F98-84B9-4A18-A7AE-5BD0160AC273}" srcOrd="0" destOrd="0" presId="urn:microsoft.com/office/officeart/2005/8/layout/chevron2"/>
    <dgm:cxn modelId="{A188FCF8-3E29-4D38-8630-F10006F17614}" srcId="{BD529583-4FED-4718-A3B5-6689C2F26DB4}" destId="{E2841DED-11CA-40E9-AAE6-A0643CD4797C}" srcOrd="0" destOrd="0" parTransId="{E2EB71C6-F53F-4921-A5AA-798315049711}" sibTransId="{B2A79107-2170-4D6E-868F-C315B69ED31F}"/>
    <dgm:cxn modelId="{1B590D57-33E6-406F-855A-9F77E01BEEE4}" type="presParOf" srcId="{E4100FF9-2BF3-493B-9730-18FAC5EC4401}" destId="{7BD320FA-09A7-41C3-942D-0BA1609D2084}" srcOrd="0" destOrd="0" presId="urn:microsoft.com/office/officeart/2005/8/layout/chevron2"/>
    <dgm:cxn modelId="{27A45A7D-3CFF-40D0-80E2-38D978D795AA}" type="presParOf" srcId="{7BD320FA-09A7-41C3-942D-0BA1609D2084}" destId="{132418E4-4211-4E43-87F1-7E026A9BC3F2}" srcOrd="0" destOrd="0" presId="urn:microsoft.com/office/officeart/2005/8/layout/chevron2"/>
    <dgm:cxn modelId="{8F50124C-005C-4E21-9EDB-CD2D642A9544}" type="presParOf" srcId="{7BD320FA-09A7-41C3-942D-0BA1609D2084}" destId="{60B00259-99ED-4B89-BBC2-37A069882FBC}" srcOrd="1" destOrd="0" presId="urn:microsoft.com/office/officeart/2005/8/layout/chevron2"/>
    <dgm:cxn modelId="{B8766EB6-F639-46DC-8526-BDCC6109181F}" type="presParOf" srcId="{E4100FF9-2BF3-493B-9730-18FAC5EC4401}" destId="{859EF2B3-2E91-4C78-B03A-BE2FD0C9BCF6}" srcOrd="1" destOrd="0" presId="urn:microsoft.com/office/officeart/2005/8/layout/chevron2"/>
    <dgm:cxn modelId="{D560A714-6D82-478A-AC1C-670EFC5A3023}" type="presParOf" srcId="{E4100FF9-2BF3-493B-9730-18FAC5EC4401}" destId="{372009C4-7396-4422-A7B7-8E594CC05E26}" srcOrd="2" destOrd="0" presId="urn:microsoft.com/office/officeart/2005/8/layout/chevron2"/>
    <dgm:cxn modelId="{5448300D-C112-4643-A9E7-43190972B6A9}" type="presParOf" srcId="{372009C4-7396-4422-A7B7-8E594CC05E26}" destId="{647C4F98-84B9-4A18-A7AE-5BD0160AC273}" srcOrd="0" destOrd="0" presId="urn:microsoft.com/office/officeart/2005/8/layout/chevron2"/>
    <dgm:cxn modelId="{1F7F9AD7-09DD-4E06-AF81-144153489598}" type="presParOf" srcId="{372009C4-7396-4422-A7B7-8E594CC05E26}" destId="{15DFE633-A7CF-4CC7-972D-EFF5C0BF18A3}" srcOrd="1" destOrd="0" presId="urn:microsoft.com/office/officeart/2005/8/layout/chevron2"/>
    <dgm:cxn modelId="{3B782C28-E5AD-4FB0-B0D2-9F1E1578422F}" type="presParOf" srcId="{E4100FF9-2BF3-493B-9730-18FAC5EC4401}" destId="{0A33E28F-CA43-4A32-8810-EB345EE007C7}" srcOrd="3" destOrd="0" presId="urn:microsoft.com/office/officeart/2005/8/layout/chevron2"/>
    <dgm:cxn modelId="{0C0E7584-C4FA-4881-8E9F-6660ED267F95}" type="presParOf" srcId="{E4100FF9-2BF3-493B-9730-18FAC5EC4401}" destId="{2645970C-2543-4247-934E-80EB7CF4B5B8}" srcOrd="4" destOrd="0" presId="urn:microsoft.com/office/officeart/2005/8/layout/chevron2"/>
    <dgm:cxn modelId="{8AFB39FB-85D0-4246-B4EF-3BC5D3BDCE0B}" type="presParOf" srcId="{2645970C-2543-4247-934E-80EB7CF4B5B8}" destId="{DE0509F4-FD87-445A-AF40-0A83A716155B}" srcOrd="0" destOrd="0" presId="urn:microsoft.com/office/officeart/2005/8/layout/chevron2"/>
    <dgm:cxn modelId="{4C1B2E9B-E79C-47FB-B1AA-33AB481E8B42}" type="presParOf" srcId="{2645970C-2543-4247-934E-80EB7CF4B5B8}" destId="{98BA0F0A-20C5-4B88-8F76-0AF1C278ABC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2D22B73-8DDA-4BBA-8FCA-0EBD7DA9A82A}"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tr-TR"/>
        </a:p>
      </dgm:t>
    </dgm:pt>
    <dgm:pt modelId="{6DB6D803-21BA-4EE2-92A6-531B89171353}">
      <dgm:prSet phldrT="[Metin]" custT="1"/>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Kazandırıcı Hak İlkesi</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B6A23265-F6C7-4F30-ACBB-D44F5A6A9922}" type="parTrans" cxnId="{6056172C-5A00-417E-B2F6-B4F7102B3B5F}">
      <dgm:prSet/>
      <dgm:spPr/>
      <dgm:t>
        <a:bodyPr/>
        <a:lstStyle/>
        <a:p>
          <a:endParaRPr lang="tr-TR"/>
        </a:p>
      </dgm:t>
    </dgm:pt>
    <dgm:pt modelId="{C1EEA583-BB36-4F8C-9514-FCD9D9AD43C2}" type="sibTrans" cxnId="{6056172C-5A00-417E-B2F6-B4F7102B3B5F}">
      <dgm:prSet/>
      <dgm:spPr/>
      <dgm:t>
        <a:bodyPr/>
        <a:lstStyle/>
        <a:p>
          <a:endParaRPr lang="tr-TR"/>
        </a:p>
      </dgm:t>
    </dgm:pt>
    <dgm:pt modelId="{4ED528D8-88F8-4A18-85A7-CEDE13C20E0E}">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Bazen hakim bir yazılı hukuk kuralı tespit eder ancak bu kural kazanılmış hakların korunması ilkesine aykırı olduğundan uygulanamayabilir</a:t>
          </a:r>
          <a:endParaRPr lang="tr-TR" sz="1800" dirty="0">
            <a:latin typeface="Times New Roman" panose="02020603050405020304" pitchFamily="18" charset="0"/>
            <a:cs typeface="Times New Roman" panose="02020603050405020304" pitchFamily="18" charset="0"/>
          </a:endParaRPr>
        </a:p>
      </dgm:t>
    </dgm:pt>
    <dgm:pt modelId="{7F07AAFC-A6B3-4CDB-94B8-86BDCC8CF6CF}" type="parTrans" cxnId="{AD159591-6E1A-418B-8BAA-7D68AC5BB5EF}">
      <dgm:prSet/>
      <dgm:spPr/>
      <dgm:t>
        <a:bodyPr/>
        <a:lstStyle/>
        <a:p>
          <a:endParaRPr lang="tr-TR"/>
        </a:p>
      </dgm:t>
    </dgm:pt>
    <dgm:pt modelId="{9027DFD0-C8D0-4CB4-A10A-0BBA614DBC4A}" type="sibTrans" cxnId="{AD159591-6E1A-418B-8BAA-7D68AC5BB5EF}">
      <dgm:prSet/>
      <dgm:spPr/>
      <dgm:t>
        <a:bodyPr/>
        <a:lstStyle/>
        <a:p>
          <a:endParaRPr lang="tr-TR"/>
        </a:p>
      </dgm:t>
    </dgm:pt>
    <dgm:pt modelId="{EB0A0240-8D8E-41A1-B3FB-8237CB92F04A}">
      <dgm:prSet phldrT="[Metin]" custT="1">
        <dgm:style>
          <a:lnRef idx="3">
            <a:schemeClr val="lt1"/>
          </a:lnRef>
          <a:fillRef idx="1">
            <a:schemeClr val="accent6"/>
          </a:fillRef>
          <a:effectRef idx="1">
            <a:schemeClr val="accent6"/>
          </a:effectRef>
          <a:fontRef idx="minor">
            <a:schemeClr val="lt1"/>
          </a:fontRef>
        </dgm:style>
      </dgm:prSet>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Emredici Kurallara Aykırılık</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203D28BD-DE6E-4BC5-8293-03548CA2C589}" type="parTrans" cxnId="{A47DF5F5-A809-49BA-982A-26D54D5D119A}">
      <dgm:prSet/>
      <dgm:spPr/>
      <dgm:t>
        <a:bodyPr/>
        <a:lstStyle/>
        <a:p>
          <a:endParaRPr lang="tr-TR"/>
        </a:p>
      </dgm:t>
    </dgm:pt>
    <dgm:pt modelId="{DC7419C8-6D4B-4F79-8522-881CB4033C26}" type="sibTrans" cxnId="{A47DF5F5-A809-49BA-982A-26D54D5D119A}">
      <dgm:prSet/>
      <dgm:spPr/>
      <dgm:t>
        <a:bodyPr/>
        <a:lstStyle/>
        <a:p>
          <a:endParaRPr lang="tr-TR"/>
        </a:p>
      </dgm:t>
    </dgm:pt>
    <dgm:pt modelId="{DC024578-0D9D-4521-891D-E85B3E50257B}">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Bazen hakim yazılı bir hukuk kuralı tespit eder ancak bu kural emredici hukuk kurallarına aykırı olduğu için uygulanamayabilir</a:t>
          </a:r>
          <a:endParaRPr lang="tr-TR" sz="1800" dirty="0">
            <a:latin typeface="Times New Roman" panose="02020603050405020304" pitchFamily="18" charset="0"/>
            <a:cs typeface="Times New Roman" panose="02020603050405020304" pitchFamily="18" charset="0"/>
          </a:endParaRPr>
        </a:p>
      </dgm:t>
    </dgm:pt>
    <dgm:pt modelId="{8EB8D3C8-01A6-495F-A7A6-2C77F1AFC3AA}" type="parTrans" cxnId="{DCD92D95-D1A2-44BE-B6C2-766CE1D98813}">
      <dgm:prSet/>
      <dgm:spPr/>
      <dgm:t>
        <a:bodyPr/>
        <a:lstStyle/>
        <a:p>
          <a:endParaRPr lang="tr-TR"/>
        </a:p>
      </dgm:t>
    </dgm:pt>
    <dgm:pt modelId="{41C5B023-687C-4752-A3D2-84A0F0C63720}" type="sibTrans" cxnId="{DCD92D95-D1A2-44BE-B6C2-766CE1D98813}">
      <dgm:prSet/>
      <dgm:spPr/>
      <dgm:t>
        <a:bodyPr/>
        <a:lstStyle/>
        <a:p>
          <a:endParaRPr lang="tr-TR"/>
        </a:p>
      </dgm:t>
    </dgm:pt>
    <dgm:pt modelId="{9C864ECC-9044-44BF-9C40-13953BC4EF21}">
      <dgm:prSet phldrT="[Metin]" custT="1">
        <dgm:style>
          <a:lnRef idx="3">
            <a:schemeClr val="lt1"/>
          </a:lnRef>
          <a:fillRef idx="1">
            <a:schemeClr val="accent6"/>
          </a:fillRef>
          <a:effectRef idx="1">
            <a:schemeClr val="accent6"/>
          </a:effectRef>
          <a:fontRef idx="minor">
            <a:schemeClr val="lt1"/>
          </a:fontRef>
        </dgm:style>
      </dgm:prSet>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Kanun Çatışması</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DD5AFA3F-F835-471D-BEB1-F914F7C5465C}" type="parTrans" cxnId="{F1DE2AB1-7DDF-47CA-B356-86C2B266E740}">
      <dgm:prSet/>
      <dgm:spPr/>
      <dgm:t>
        <a:bodyPr/>
        <a:lstStyle/>
        <a:p>
          <a:endParaRPr lang="tr-TR"/>
        </a:p>
      </dgm:t>
    </dgm:pt>
    <dgm:pt modelId="{277DCB72-C0B0-4C9B-A77C-DBAA1896D222}" type="sibTrans" cxnId="{F1DE2AB1-7DDF-47CA-B356-86C2B266E740}">
      <dgm:prSet/>
      <dgm:spPr/>
      <dgm:t>
        <a:bodyPr/>
        <a:lstStyle/>
        <a:p>
          <a:endParaRPr lang="tr-TR"/>
        </a:p>
      </dgm:t>
    </dgm:pt>
    <dgm:pt modelId="{17777332-17B3-4F49-BC49-0438B88A7273}">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Bazen hakim yazılı bir hukuk kuralı tespit eder ancak bu kural başka bir kanun hükmü ile çatıştığı için uygulanamayabilir</a:t>
          </a:r>
          <a:endParaRPr lang="tr-TR" sz="1800" dirty="0">
            <a:latin typeface="Times New Roman" panose="02020603050405020304" pitchFamily="18" charset="0"/>
            <a:cs typeface="Times New Roman" panose="02020603050405020304" pitchFamily="18" charset="0"/>
          </a:endParaRPr>
        </a:p>
      </dgm:t>
    </dgm:pt>
    <dgm:pt modelId="{2AB77B60-453F-441A-BEFA-5AB463DB855E}" type="parTrans" cxnId="{6FF11760-45C3-4B53-9695-BABA771A9BC5}">
      <dgm:prSet/>
      <dgm:spPr/>
      <dgm:t>
        <a:bodyPr/>
        <a:lstStyle/>
        <a:p>
          <a:endParaRPr lang="tr-TR"/>
        </a:p>
      </dgm:t>
    </dgm:pt>
    <dgm:pt modelId="{4C1D9662-44CB-4EB9-ADEC-F8DA80E847AF}" type="sibTrans" cxnId="{6FF11760-45C3-4B53-9695-BABA771A9BC5}">
      <dgm:prSet/>
      <dgm:spPr/>
      <dgm:t>
        <a:bodyPr/>
        <a:lstStyle/>
        <a:p>
          <a:endParaRPr lang="tr-TR"/>
        </a:p>
      </dgm:t>
    </dgm:pt>
    <dgm:pt modelId="{B12157DA-2E2B-4458-B646-68507B454BD3}" type="pres">
      <dgm:prSet presAssocID="{D2D22B73-8DDA-4BBA-8FCA-0EBD7DA9A82A}" presName="Name0" presStyleCnt="0">
        <dgm:presLayoutVars>
          <dgm:dir/>
          <dgm:animLvl val="lvl"/>
          <dgm:resizeHandles val="exact"/>
        </dgm:presLayoutVars>
      </dgm:prSet>
      <dgm:spPr/>
      <dgm:t>
        <a:bodyPr/>
        <a:lstStyle/>
        <a:p>
          <a:endParaRPr lang="tr-TR"/>
        </a:p>
      </dgm:t>
    </dgm:pt>
    <dgm:pt modelId="{80D01F3A-734E-482B-BCC7-D95737C96A20}" type="pres">
      <dgm:prSet presAssocID="{9C864ECC-9044-44BF-9C40-13953BC4EF21}" presName="boxAndChildren" presStyleCnt="0"/>
      <dgm:spPr/>
    </dgm:pt>
    <dgm:pt modelId="{6E29B3D7-D82C-460D-AF5A-580AC37E8FE3}" type="pres">
      <dgm:prSet presAssocID="{9C864ECC-9044-44BF-9C40-13953BC4EF21}" presName="parentTextBox" presStyleLbl="node1" presStyleIdx="0" presStyleCnt="3"/>
      <dgm:spPr/>
      <dgm:t>
        <a:bodyPr/>
        <a:lstStyle/>
        <a:p>
          <a:endParaRPr lang="tr-TR"/>
        </a:p>
      </dgm:t>
    </dgm:pt>
    <dgm:pt modelId="{A377FE02-1A01-4F30-8F97-B7A409447259}" type="pres">
      <dgm:prSet presAssocID="{9C864ECC-9044-44BF-9C40-13953BC4EF21}" presName="entireBox" presStyleLbl="node1" presStyleIdx="0" presStyleCnt="3"/>
      <dgm:spPr/>
      <dgm:t>
        <a:bodyPr/>
        <a:lstStyle/>
        <a:p>
          <a:endParaRPr lang="tr-TR"/>
        </a:p>
      </dgm:t>
    </dgm:pt>
    <dgm:pt modelId="{C9A66A9D-33D4-45C2-A11F-71E68B453B86}" type="pres">
      <dgm:prSet presAssocID="{9C864ECC-9044-44BF-9C40-13953BC4EF21}" presName="descendantBox" presStyleCnt="0"/>
      <dgm:spPr/>
    </dgm:pt>
    <dgm:pt modelId="{D96F7D9D-987A-46AD-8C24-EEAB2334D4A1}" type="pres">
      <dgm:prSet presAssocID="{17777332-17B3-4F49-BC49-0438B88A7273}" presName="childTextBox" presStyleLbl="fgAccFollowNode1" presStyleIdx="0" presStyleCnt="3" custScaleY="130973">
        <dgm:presLayoutVars>
          <dgm:bulletEnabled val="1"/>
        </dgm:presLayoutVars>
      </dgm:prSet>
      <dgm:spPr/>
      <dgm:t>
        <a:bodyPr/>
        <a:lstStyle/>
        <a:p>
          <a:endParaRPr lang="tr-TR"/>
        </a:p>
      </dgm:t>
    </dgm:pt>
    <dgm:pt modelId="{AD4FA4E2-16F1-48BB-A108-04FDE134B817}" type="pres">
      <dgm:prSet presAssocID="{DC7419C8-6D4B-4F79-8522-881CB4033C26}" presName="sp" presStyleCnt="0"/>
      <dgm:spPr/>
    </dgm:pt>
    <dgm:pt modelId="{CE2A20B4-4BDB-4AE3-8109-FCEBD65AB88A}" type="pres">
      <dgm:prSet presAssocID="{EB0A0240-8D8E-41A1-B3FB-8237CB92F04A}" presName="arrowAndChildren" presStyleCnt="0"/>
      <dgm:spPr/>
    </dgm:pt>
    <dgm:pt modelId="{0BE14CBF-3909-480F-B639-D3DFE4E84A13}" type="pres">
      <dgm:prSet presAssocID="{EB0A0240-8D8E-41A1-B3FB-8237CB92F04A}" presName="parentTextArrow" presStyleLbl="node1" presStyleIdx="0" presStyleCnt="3"/>
      <dgm:spPr/>
      <dgm:t>
        <a:bodyPr/>
        <a:lstStyle/>
        <a:p>
          <a:endParaRPr lang="tr-TR"/>
        </a:p>
      </dgm:t>
    </dgm:pt>
    <dgm:pt modelId="{DAB09468-FE89-4125-8196-54B6A2377D91}" type="pres">
      <dgm:prSet presAssocID="{EB0A0240-8D8E-41A1-B3FB-8237CB92F04A}" presName="arrow" presStyleLbl="node1" presStyleIdx="1" presStyleCnt="3"/>
      <dgm:spPr/>
      <dgm:t>
        <a:bodyPr/>
        <a:lstStyle/>
        <a:p>
          <a:endParaRPr lang="tr-TR"/>
        </a:p>
      </dgm:t>
    </dgm:pt>
    <dgm:pt modelId="{76A80762-D5B2-477C-B077-2493E38AD32C}" type="pres">
      <dgm:prSet presAssocID="{EB0A0240-8D8E-41A1-B3FB-8237CB92F04A}" presName="descendantArrow" presStyleCnt="0"/>
      <dgm:spPr/>
    </dgm:pt>
    <dgm:pt modelId="{94D2055B-3A72-48F9-801B-5DD5FEB67E2C}" type="pres">
      <dgm:prSet presAssocID="{DC024578-0D9D-4521-891D-E85B3E50257B}" presName="childTextArrow" presStyleLbl="fgAccFollowNode1" presStyleIdx="1" presStyleCnt="3" custScaleY="159369">
        <dgm:presLayoutVars>
          <dgm:bulletEnabled val="1"/>
        </dgm:presLayoutVars>
      </dgm:prSet>
      <dgm:spPr/>
      <dgm:t>
        <a:bodyPr/>
        <a:lstStyle/>
        <a:p>
          <a:endParaRPr lang="tr-TR"/>
        </a:p>
      </dgm:t>
    </dgm:pt>
    <dgm:pt modelId="{1CEB08F9-B71B-443E-8D5B-E725630A49EE}" type="pres">
      <dgm:prSet presAssocID="{C1EEA583-BB36-4F8C-9514-FCD9D9AD43C2}" presName="sp" presStyleCnt="0"/>
      <dgm:spPr/>
    </dgm:pt>
    <dgm:pt modelId="{EBE2C909-F2F2-4704-8906-998DE60D0AF2}" type="pres">
      <dgm:prSet presAssocID="{6DB6D803-21BA-4EE2-92A6-531B89171353}" presName="arrowAndChildren" presStyleCnt="0"/>
      <dgm:spPr/>
    </dgm:pt>
    <dgm:pt modelId="{682BA06C-84CB-4F16-81CB-A92688A7E997}" type="pres">
      <dgm:prSet presAssocID="{6DB6D803-21BA-4EE2-92A6-531B89171353}" presName="parentTextArrow" presStyleLbl="node1" presStyleIdx="1" presStyleCnt="3"/>
      <dgm:spPr/>
      <dgm:t>
        <a:bodyPr/>
        <a:lstStyle/>
        <a:p>
          <a:endParaRPr lang="tr-TR"/>
        </a:p>
      </dgm:t>
    </dgm:pt>
    <dgm:pt modelId="{A6C5AAD3-9F59-44FD-8ACB-C58852074380}" type="pres">
      <dgm:prSet presAssocID="{6DB6D803-21BA-4EE2-92A6-531B89171353}" presName="arrow" presStyleLbl="node1" presStyleIdx="2" presStyleCnt="3"/>
      <dgm:spPr/>
      <dgm:t>
        <a:bodyPr/>
        <a:lstStyle/>
        <a:p>
          <a:endParaRPr lang="tr-TR"/>
        </a:p>
      </dgm:t>
    </dgm:pt>
    <dgm:pt modelId="{CC4F8F1E-2EFF-4314-B08A-44ECB720A69C}" type="pres">
      <dgm:prSet presAssocID="{6DB6D803-21BA-4EE2-92A6-531B89171353}" presName="descendantArrow" presStyleCnt="0"/>
      <dgm:spPr/>
    </dgm:pt>
    <dgm:pt modelId="{7F67D277-F315-4EA1-9151-BEDB7ED4CC5A}" type="pres">
      <dgm:prSet presAssocID="{4ED528D8-88F8-4A18-85A7-CEDE13C20E0E}" presName="childTextArrow" presStyleLbl="fgAccFollowNode1" presStyleIdx="2" presStyleCnt="3" custScaleY="167613">
        <dgm:presLayoutVars>
          <dgm:bulletEnabled val="1"/>
        </dgm:presLayoutVars>
      </dgm:prSet>
      <dgm:spPr/>
      <dgm:t>
        <a:bodyPr/>
        <a:lstStyle/>
        <a:p>
          <a:endParaRPr lang="tr-TR"/>
        </a:p>
      </dgm:t>
    </dgm:pt>
  </dgm:ptLst>
  <dgm:cxnLst>
    <dgm:cxn modelId="{6056172C-5A00-417E-B2F6-B4F7102B3B5F}" srcId="{D2D22B73-8DDA-4BBA-8FCA-0EBD7DA9A82A}" destId="{6DB6D803-21BA-4EE2-92A6-531B89171353}" srcOrd="0" destOrd="0" parTransId="{B6A23265-F6C7-4F30-ACBB-D44F5A6A9922}" sibTransId="{C1EEA583-BB36-4F8C-9514-FCD9D9AD43C2}"/>
    <dgm:cxn modelId="{AF6451DF-B1E6-4402-A830-1BE189D2B17D}" type="presOf" srcId="{17777332-17B3-4F49-BC49-0438B88A7273}" destId="{D96F7D9D-987A-46AD-8C24-EEAB2334D4A1}" srcOrd="0" destOrd="0" presId="urn:microsoft.com/office/officeart/2005/8/layout/process4"/>
    <dgm:cxn modelId="{AD159591-6E1A-418B-8BAA-7D68AC5BB5EF}" srcId="{6DB6D803-21BA-4EE2-92A6-531B89171353}" destId="{4ED528D8-88F8-4A18-85A7-CEDE13C20E0E}" srcOrd="0" destOrd="0" parTransId="{7F07AAFC-A6B3-4CDB-94B8-86BDCC8CF6CF}" sibTransId="{9027DFD0-C8D0-4CB4-A10A-0BBA614DBC4A}"/>
    <dgm:cxn modelId="{6DCFDF72-063D-4C19-94B8-EA2520A33831}" type="presOf" srcId="{9C864ECC-9044-44BF-9C40-13953BC4EF21}" destId="{A377FE02-1A01-4F30-8F97-B7A409447259}" srcOrd="1" destOrd="0" presId="urn:microsoft.com/office/officeart/2005/8/layout/process4"/>
    <dgm:cxn modelId="{A47DF5F5-A809-49BA-982A-26D54D5D119A}" srcId="{D2D22B73-8DDA-4BBA-8FCA-0EBD7DA9A82A}" destId="{EB0A0240-8D8E-41A1-B3FB-8237CB92F04A}" srcOrd="1" destOrd="0" parTransId="{203D28BD-DE6E-4BC5-8293-03548CA2C589}" sibTransId="{DC7419C8-6D4B-4F79-8522-881CB4033C26}"/>
    <dgm:cxn modelId="{EF044E5D-290A-4E07-AC26-28D64A17A7C5}" type="presOf" srcId="{EB0A0240-8D8E-41A1-B3FB-8237CB92F04A}" destId="{DAB09468-FE89-4125-8196-54B6A2377D91}" srcOrd="1" destOrd="0" presId="urn:microsoft.com/office/officeart/2005/8/layout/process4"/>
    <dgm:cxn modelId="{D2850338-9F1D-4A60-94A9-4202C9790258}" type="presOf" srcId="{4ED528D8-88F8-4A18-85A7-CEDE13C20E0E}" destId="{7F67D277-F315-4EA1-9151-BEDB7ED4CC5A}" srcOrd="0" destOrd="0" presId="urn:microsoft.com/office/officeart/2005/8/layout/process4"/>
    <dgm:cxn modelId="{94C29FE7-63FB-490B-9228-5BEFF5AAF41D}" type="presOf" srcId="{EB0A0240-8D8E-41A1-B3FB-8237CB92F04A}" destId="{0BE14CBF-3909-480F-B639-D3DFE4E84A13}" srcOrd="0" destOrd="0" presId="urn:microsoft.com/office/officeart/2005/8/layout/process4"/>
    <dgm:cxn modelId="{F41637BE-B195-484F-AF1C-49DF96E79AD2}" type="presOf" srcId="{DC024578-0D9D-4521-891D-E85B3E50257B}" destId="{94D2055B-3A72-48F9-801B-5DD5FEB67E2C}" srcOrd="0" destOrd="0" presId="urn:microsoft.com/office/officeart/2005/8/layout/process4"/>
    <dgm:cxn modelId="{D722B2CA-5F0B-44BB-8830-0DCC18E7C1D6}" type="presOf" srcId="{6DB6D803-21BA-4EE2-92A6-531B89171353}" destId="{682BA06C-84CB-4F16-81CB-A92688A7E997}" srcOrd="0" destOrd="0" presId="urn:microsoft.com/office/officeart/2005/8/layout/process4"/>
    <dgm:cxn modelId="{DCD92D95-D1A2-44BE-B6C2-766CE1D98813}" srcId="{EB0A0240-8D8E-41A1-B3FB-8237CB92F04A}" destId="{DC024578-0D9D-4521-891D-E85B3E50257B}" srcOrd="0" destOrd="0" parTransId="{8EB8D3C8-01A6-495F-A7A6-2C77F1AFC3AA}" sibTransId="{41C5B023-687C-4752-A3D2-84A0F0C63720}"/>
    <dgm:cxn modelId="{2EAB777A-DF91-4C72-B2E6-AE38DF893144}" type="presOf" srcId="{6DB6D803-21BA-4EE2-92A6-531B89171353}" destId="{A6C5AAD3-9F59-44FD-8ACB-C58852074380}" srcOrd="1" destOrd="0" presId="urn:microsoft.com/office/officeart/2005/8/layout/process4"/>
    <dgm:cxn modelId="{09F11BB4-957D-4419-AD95-1FB1E8F27AFA}" type="presOf" srcId="{D2D22B73-8DDA-4BBA-8FCA-0EBD7DA9A82A}" destId="{B12157DA-2E2B-4458-B646-68507B454BD3}" srcOrd="0" destOrd="0" presId="urn:microsoft.com/office/officeart/2005/8/layout/process4"/>
    <dgm:cxn modelId="{8A555343-E577-4CB2-9BBA-940347B3DF7D}" type="presOf" srcId="{9C864ECC-9044-44BF-9C40-13953BC4EF21}" destId="{6E29B3D7-D82C-460D-AF5A-580AC37E8FE3}" srcOrd="0" destOrd="0" presId="urn:microsoft.com/office/officeart/2005/8/layout/process4"/>
    <dgm:cxn modelId="{6FF11760-45C3-4B53-9695-BABA771A9BC5}" srcId="{9C864ECC-9044-44BF-9C40-13953BC4EF21}" destId="{17777332-17B3-4F49-BC49-0438B88A7273}" srcOrd="0" destOrd="0" parTransId="{2AB77B60-453F-441A-BEFA-5AB463DB855E}" sibTransId="{4C1D9662-44CB-4EB9-ADEC-F8DA80E847AF}"/>
    <dgm:cxn modelId="{F1DE2AB1-7DDF-47CA-B356-86C2B266E740}" srcId="{D2D22B73-8DDA-4BBA-8FCA-0EBD7DA9A82A}" destId="{9C864ECC-9044-44BF-9C40-13953BC4EF21}" srcOrd="2" destOrd="0" parTransId="{DD5AFA3F-F835-471D-BEB1-F914F7C5465C}" sibTransId="{277DCB72-C0B0-4C9B-A77C-DBAA1896D222}"/>
    <dgm:cxn modelId="{55CF856C-414D-4ED0-ABCE-6C0D1C8DEDFA}" type="presParOf" srcId="{B12157DA-2E2B-4458-B646-68507B454BD3}" destId="{80D01F3A-734E-482B-BCC7-D95737C96A20}" srcOrd="0" destOrd="0" presId="urn:microsoft.com/office/officeart/2005/8/layout/process4"/>
    <dgm:cxn modelId="{A2C1F327-AFB4-4C0B-A553-35647DADBF80}" type="presParOf" srcId="{80D01F3A-734E-482B-BCC7-D95737C96A20}" destId="{6E29B3D7-D82C-460D-AF5A-580AC37E8FE3}" srcOrd="0" destOrd="0" presId="urn:microsoft.com/office/officeart/2005/8/layout/process4"/>
    <dgm:cxn modelId="{6EE4F342-3A7D-435A-B079-82E3F81323F7}" type="presParOf" srcId="{80D01F3A-734E-482B-BCC7-D95737C96A20}" destId="{A377FE02-1A01-4F30-8F97-B7A409447259}" srcOrd="1" destOrd="0" presId="urn:microsoft.com/office/officeart/2005/8/layout/process4"/>
    <dgm:cxn modelId="{667DA6BB-56D4-45F3-AF27-C95D017BDA32}" type="presParOf" srcId="{80D01F3A-734E-482B-BCC7-D95737C96A20}" destId="{C9A66A9D-33D4-45C2-A11F-71E68B453B86}" srcOrd="2" destOrd="0" presId="urn:microsoft.com/office/officeart/2005/8/layout/process4"/>
    <dgm:cxn modelId="{A5463F58-C202-4AAF-8F27-427036DD2BC0}" type="presParOf" srcId="{C9A66A9D-33D4-45C2-A11F-71E68B453B86}" destId="{D96F7D9D-987A-46AD-8C24-EEAB2334D4A1}" srcOrd="0" destOrd="0" presId="urn:microsoft.com/office/officeart/2005/8/layout/process4"/>
    <dgm:cxn modelId="{EE5C2E47-0FC3-4A8C-933E-6C2DC69B8D33}" type="presParOf" srcId="{B12157DA-2E2B-4458-B646-68507B454BD3}" destId="{AD4FA4E2-16F1-48BB-A108-04FDE134B817}" srcOrd="1" destOrd="0" presId="urn:microsoft.com/office/officeart/2005/8/layout/process4"/>
    <dgm:cxn modelId="{5FDC9F3E-EBD0-4DAC-AB5B-90E7AC086B4F}" type="presParOf" srcId="{B12157DA-2E2B-4458-B646-68507B454BD3}" destId="{CE2A20B4-4BDB-4AE3-8109-FCEBD65AB88A}" srcOrd="2" destOrd="0" presId="urn:microsoft.com/office/officeart/2005/8/layout/process4"/>
    <dgm:cxn modelId="{9BDE8E6C-4C7E-428B-AB74-7D6E8A165656}" type="presParOf" srcId="{CE2A20B4-4BDB-4AE3-8109-FCEBD65AB88A}" destId="{0BE14CBF-3909-480F-B639-D3DFE4E84A13}" srcOrd="0" destOrd="0" presId="urn:microsoft.com/office/officeart/2005/8/layout/process4"/>
    <dgm:cxn modelId="{85BEEC11-606B-43BC-A712-E024F9520755}" type="presParOf" srcId="{CE2A20B4-4BDB-4AE3-8109-FCEBD65AB88A}" destId="{DAB09468-FE89-4125-8196-54B6A2377D91}" srcOrd="1" destOrd="0" presId="urn:microsoft.com/office/officeart/2005/8/layout/process4"/>
    <dgm:cxn modelId="{970BDBE0-029C-4904-AA67-CEE3DBB607D9}" type="presParOf" srcId="{CE2A20B4-4BDB-4AE3-8109-FCEBD65AB88A}" destId="{76A80762-D5B2-477C-B077-2493E38AD32C}" srcOrd="2" destOrd="0" presId="urn:microsoft.com/office/officeart/2005/8/layout/process4"/>
    <dgm:cxn modelId="{4211A8EE-2DBF-4B11-8165-DFAB98225E7D}" type="presParOf" srcId="{76A80762-D5B2-477C-B077-2493E38AD32C}" destId="{94D2055B-3A72-48F9-801B-5DD5FEB67E2C}" srcOrd="0" destOrd="0" presId="urn:microsoft.com/office/officeart/2005/8/layout/process4"/>
    <dgm:cxn modelId="{ABCB2BF1-3824-4247-8971-00B7972117C4}" type="presParOf" srcId="{B12157DA-2E2B-4458-B646-68507B454BD3}" destId="{1CEB08F9-B71B-443E-8D5B-E725630A49EE}" srcOrd="3" destOrd="0" presId="urn:microsoft.com/office/officeart/2005/8/layout/process4"/>
    <dgm:cxn modelId="{FB76747D-D2F9-4D94-AB56-00D9C669EAB4}" type="presParOf" srcId="{B12157DA-2E2B-4458-B646-68507B454BD3}" destId="{EBE2C909-F2F2-4704-8906-998DE60D0AF2}" srcOrd="4" destOrd="0" presId="urn:microsoft.com/office/officeart/2005/8/layout/process4"/>
    <dgm:cxn modelId="{8CA686C3-A32B-440D-AA2A-5994EEC39DC3}" type="presParOf" srcId="{EBE2C909-F2F2-4704-8906-998DE60D0AF2}" destId="{682BA06C-84CB-4F16-81CB-A92688A7E997}" srcOrd="0" destOrd="0" presId="urn:microsoft.com/office/officeart/2005/8/layout/process4"/>
    <dgm:cxn modelId="{CD7B1081-B4BD-4AD5-B2DD-16661B0AAD71}" type="presParOf" srcId="{EBE2C909-F2F2-4704-8906-998DE60D0AF2}" destId="{A6C5AAD3-9F59-44FD-8ACB-C58852074380}" srcOrd="1" destOrd="0" presId="urn:microsoft.com/office/officeart/2005/8/layout/process4"/>
    <dgm:cxn modelId="{C96D24BC-3EAB-48BE-950A-05113F362605}" type="presParOf" srcId="{EBE2C909-F2F2-4704-8906-998DE60D0AF2}" destId="{CC4F8F1E-2EFF-4314-B08A-44ECB720A69C}" srcOrd="2" destOrd="0" presId="urn:microsoft.com/office/officeart/2005/8/layout/process4"/>
    <dgm:cxn modelId="{7D481160-A8FE-43F3-B466-892156DD8710}" type="presParOf" srcId="{CC4F8F1E-2EFF-4314-B08A-44ECB720A69C}" destId="{7F67D277-F315-4EA1-9151-BEDB7ED4CC5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08DE625-D90B-408B-9167-F410E261A307}"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tr-TR"/>
        </a:p>
      </dgm:t>
    </dgm:pt>
    <dgm:pt modelId="{328577BA-FAD5-47D0-960C-F743EBBFD27F}">
      <dgm:prSet phldrT="[Metin]" custT="1"/>
      <dgm:spPr/>
      <dgm:t>
        <a:bodyPr/>
        <a:lstStyle/>
        <a:p>
          <a:r>
            <a:rPr lang="tr-TR" sz="2000" b="1" dirty="0" smtClean="0">
              <a:solidFill>
                <a:srgbClr val="FF0000"/>
              </a:solidFill>
              <a:latin typeface="Times New Roman" panose="02020603050405020304" pitchFamily="18" charset="0"/>
              <a:cs typeface="Times New Roman" panose="02020603050405020304" pitchFamily="18" charset="0"/>
            </a:rPr>
            <a:t>Kazandırıcı Hak İlkesi</a:t>
          </a:r>
          <a:endParaRPr lang="tr-TR" sz="2000" b="1" dirty="0">
            <a:solidFill>
              <a:srgbClr val="FF0000"/>
            </a:solidFill>
            <a:latin typeface="Times New Roman" panose="02020603050405020304" pitchFamily="18" charset="0"/>
            <a:cs typeface="Times New Roman" panose="02020603050405020304" pitchFamily="18" charset="0"/>
          </a:endParaRPr>
        </a:p>
      </dgm:t>
    </dgm:pt>
    <dgm:pt modelId="{91C1B7B0-8BF8-425D-82E7-5EEA01788A10}" type="parTrans" cxnId="{F6F4B710-AE91-409A-9891-E6F116ADD03B}">
      <dgm:prSet/>
      <dgm:spPr/>
      <dgm:t>
        <a:bodyPr/>
        <a:lstStyle/>
        <a:p>
          <a:endParaRPr lang="tr-TR"/>
        </a:p>
      </dgm:t>
    </dgm:pt>
    <dgm:pt modelId="{B5BADEBA-6814-4211-B544-4060FB96BA5F}" type="sibTrans" cxnId="{F6F4B710-AE91-409A-9891-E6F116ADD03B}">
      <dgm:prSet/>
      <dgm:spPr/>
      <dgm:t>
        <a:bodyPr/>
        <a:lstStyle/>
        <a:p>
          <a:endParaRPr lang="tr-TR"/>
        </a:p>
      </dgm:t>
    </dgm:pt>
    <dgm:pt modelId="{C57B42AE-14BE-4AEE-BC94-2DE00734CD74}">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Kanunlar kural olarak geriye yürümez. Her kanun yürürlüğe girdikten sonraki olaylara uygulanır. Yapıldığı tarihte yürürlükte olan kanuna uygun olan bir işlem, sonradan çıkan bir kanun ile geçersiz hale gelmez. Örneğin şimdiki borçlar kanununa göre alacağın temliki sözleşmesi yazılı olarak yapılır. İleriki bir tarihte yeni bir kanun çıkar ve mesela, «alacağın temliki sözleşmeleri resmi yazılı olmalıdır» hükmünü getirse bile bu yeni kanun hükmü eski sözleşmelere uygulanamaz. Başka bir deyişle, hakim olaya uygulanacak bir kanun hükmü tespit etse bunun zaman bakımından uygulanabilir olup olmadığına bakmalıdır. </a:t>
          </a:r>
          <a:endParaRPr lang="tr-TR" sz="1800" dirty="0">
            <a:latin typeface="Times New Roman" panose="02020603050405020304" pitchFamily="18" charset="0"/>
            <a:cs typeface="Times New Roman" panose="02020603050405020304" pitchFamily="18" charset="0"/>
          </a:endParaRPr>
        </a:p>
      </dgm:t>
    </dgm:pt>
    <dgm:pt modelId="{8E6CF439-6179-40A0-B0A0-BBE8D963AE1F}" type="parTrans" cxnId="{947C68A9-1263-4E0F-B83B-E260FB240A55}">
      <dgm:prSet/>
      <dgm:spPr/>
      <dgm:t>
        <a:bodyPr/>
        <a:lstStyle/>
        <a:p>
          <a:endParaRPr lang="tr-TR"/>
        </a:p>
      </dgm:t>
    </dgm:pt>
    <dgm:pt modelId="{F12B7E87-D27C-41E2-98CF-2B5F122EFE83}" type="sibTrans" cxnId="{947C68A9-1263-4E0F-B83B-E260FB240A55}">
      <dgm:prSet/>
      <dgm:spPr/>
      <dgm:t>
        <a:bodyPr/>
        <a:lstStyle/>
        <a:p>
          <a:endParaRPr lang="tr-TR"/>
        </a:p>
      </dgm:t>
    </dgm:pt>
    <dgm:pt modelId="{65D7C23F-DFF0-449B-B266-A836C22CBE1E}">
      <dgm:prSet phldrT="[Metin]" custT="1">
        <dgm:style>
          <a:lnRef idx="3">
            <a:schemeClr val="lt1"/>
          </a:lnRef>
          <a:fillRef idx="1">
            <a:schemeClr val="accent6"/>
          </a:fillRef>
          <a:effectRef idx="1">
            <a:schemeClr val="accent6"/>
          </a:effectRef>
          <a:fontRef idx="minor">
            <a:schemeClr val="lt1"/>
          </a:fontRef>
        </dgm:style>
      </dgm:prSet>
      <dgm:spPr/>
      <dgm:t>
        <a:bodyPr/>
        <a:lstStyle/>
        <a:p>
          <a:pPr algn="ctr"/>
          <a:r>
            <a:rPr lang="tr-TR" sz="2000" b="1" dirty="0" smtClean="0">
              <a:solidFill>
                <a:srgbClr val="FF0000"/>
              </a:solidFill>
              <a:latin typeface="Times New Roman" panose="02020603050405020304" pitchFamily="18" charset="0"/>
              <a:cs typeface="Times New Roman" panose="02020603050405020304" pitchFamily="18" charset="0"/>
            </a:rPr>
            <a:t>Emredici Kurallara Aykırılık</a:t>
          </a:r>
          <a:endParaRPr lang="tr-TR" sz="2000" b="1" dirty="0">
            <a:solidFill>
              <a:srgbClr val="FF0000"/>
            </a:solidFill>
            <a:latin typeface="Times New Roman" panose="02020603050405020304" pitchFamily="18" charset="0"/>
            <a:cs typeface="Times New Roman" panose="02020603050405020304" pitchFamily="18" charset="0"/>
          </a:endParaRPr>
        </a:p>
      </dgm:t>
    </dgm:pt>
    <dgm:pt modelId="{DF9B36C7-2169-480C-A29D-50541FB50566}" type="parTrans" cxnId="{8C15CB95-68CD-416E-98EA-271359108657}">
      <dgm:prSet/>
      <dgm:spPr/>
      <dgm:t>
        <a:bodyPr/>
        <a:lstStyle/>
        <a:p>
          <a:endParaRPr lang="tr-TR"/>
        </a:p>
      </dgm:t>
    </dgm:pt>
    <dgm:pt modelId="{0613675F-AEA5-4175-A57F-8455BBA1CEB5}" type="sibTrans" cxnId="{8C15CB95-68CD-416E-98EA-271359108657}">
      <dgm:prSet/>
      <dgm:spPr/>
      <dgm:t>
        <a:bodyPr/>
        <a:lstStyle/>
        <a:p>
          <a:endParaRPr lang="tr-TR"/>
        </a:p>
      </dgm:t>
    </dgm:pt>
    <dgm:pt modelId="{6D2C0076-915E-4669-9462-AFFF907B7338}">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Her ne kadar, kanunlara geriye yürüyemez ilkesi geçerli ise de, eski kanun hükümlerinin uygulanması halinde bu durum, yeni kanunun emredici hükümlerine aykırılık teşkil ediyorsa, önceki kanun hükümleri değil, yeni kanun hükümleri uygulanır. Örneğin, Osmanlı kanunlarına göre ikinci eşle evlenme yasal ve hukuka uygun idi. Ancak 1926 yılında çıkarılan Medeni kanun ile birden fazla eş yasaklanmıştır. Bu durumda Osmanlı döneminde yapılan evlilik her ne kadar o dönem yasalarına uygun ise de, yeni dönem yasasının emredici hükümlerine aykırıdır ve ikinci evliliğin yeni yasaya göre iptali gerekir.</a:t>
          </a:r>
          <a:endParaRPr lang="tr-TR" sz="1800" dirty="0">
            <a:latin typeface="Times New Roman" panose="02020603050405020304" pitchFamily="18" charset="0"/>
            <a:cs typeface="Times New Roman" panose="02020603050405020304" pitchFamily="18" charset="0"/>
          </a:endParaRPr>
        </a:p>
      </dgm:t>
    </dgm:pt>
    <dgm:pt modelId="{90ABEFB9-35EF-472F-93A9-C997409EAB88}" type="parTrans" cxnId="{83D68BBE-7D9D-42DA-B707-09DCECD6CF13}">
      <dgm:prSet/>
      <dgm:spPr/>
      <dgm:t>
        <a:bodyPr/>
        <a:lstStyle/>
        <a:p>
          <a:endParaRPr lang="tr-TR"/>
        </a:p>
      </dgm:t>
    </dgm:pt>
    <dgm:pt modelId="{6C7DECB8-8A57-49D1-8DEA-F7018EBD1FEC}" type="sibTrans" cxnId="{83D68BBE-7D9D-42DA-B707-09DCECD6CF13}">
      <dgm:prSet/>
      <dgm:spPr/>
      <dgm:t>
        <a:bodyPr/>
        <a:lstStyle/>
        <a:p>
          <a:endParaRPr lang="tr-TR"/>
        </a:p>
      </dgm:t>
    </dgm:pt>
    <dgm:pt modelId="{60E721BB-755E-41D5-9D69-1BE6B3E5E4E8}" type="pres">
      <dgm:prSet presAssocID="{F08DE625-D90B-408B-9167-F410E261A307}" presName="Name0" presStyleCnt="0">
        <dgm:presLayoutVars>
          <dgm:dir/>
          <dgm:animLvl val="lvl"/>
          <dgm:resizeHandles val="exact"/>
        </dgm:presLayoutVars>
      </dgm:prSet>
      <dgm:spPr/>
      <dgm:t>
        <a:bodyPr/>
        <a:lstStyle/>
        <a:p>
          <a:endParaRPr lang="tr-TR"/>
        </a:p>
      </dgm:t>
    </dgm:pt>
    <dgm:pt modelId="{81595F84-14E3-4A78-A9C6-939040E4114E}" type="pres">
      <dgm:prSet presAssocID="{65D7C23F-DFF0-449B-B266-A836C22CBE1E}" presName="boxAndChildren" presStyleCnt="0"/>
      <dgm:spPr/>
    </dgm:pt>
    <dgm:pt modelId="{6D977921-C8AD-49D6-80B0-ABBC4CCF0E7D}" type="pres">
      <dgm:prSet presAssocID="{65D7C23F-DFF0-449B-B266-A836C22CBE1E}" presName="parentTextBox" presStyleLbl="node1" presStyleIdx="0" presStyleCnt="2"/>
      <dgm:spPr/>
      <dgm:t>
        <a:bodyPr/>
        <a:lstStyle/>
        <a:p>
          <a:endParaRPr lang="tr-TR"/>
        </a:p>
      </dgm:t>
    </dgm:pt>
    <dgm:pt modelId="{03E8505A-A745-48FD-A269-18AA777A4EA5}" type="pres">
      <dgm:prSet presAssocID="{65D7C23F-DFF0-449B-B266-A836C22CBE1E}" presName="entireBox" presStyleLbl="node1" presStyleIdx="0" presStyleCnt="2"/>
      <dgm:spPr/>
      <dgm:t>
        <a:bodyPr/>
        <a:lstStyle/>
        <a:p>
          <a:endParaRPr lang="tr-TR"/>
        </a:p>
      </dgm:t>
    </dgm:pt>
    <dgm:pt modelId="{FD60245C-D540-4472-A85D-F069DAA2CE59}" type="pres">
      <dgm:prSet presAssocID="{65D7C23F-DFF0-449B-B266-A836C22CBE1E}" presName="descendantBox" presStyleCnt="0"/>
      <dgm:spPr/>
    </dgm:pt>
    <dgm:pt modelId="{30EF9A89-DA18-440D-A198-FF60821E373B}" type="pres">
      <dgm:prSet presAssocID="{6D2C0076-915E-4669-9462-AFFF907B7338}" presName="childTextBox" presStyleLbl="fgAccFollowNode1" presStyleIdx="0" presStyleCnt="2" custScaleY="179623">
        <dgm:presLayoutVars>
          <dgm:bulletEnabled val="1"/>
        </dgm:presLayoutVars>
      </dgm:prSet>
      <dgm:spPr/>
      <dgm:t>
        <a:bodyPr/>
        <a:lstStyle/>
        <a:p>
          <a:endParaRPr lang="tr-TR"/>
        </a:p>
      </dgm:t>
    </dgm:pt>
    <dgm:pt modelId="{328BD51D-C25F-4834-9C25-FE610FAB2808}" type="pres">
      <dgm:prSet presAssocID="{B5BADEBA-6814-4211-B544-4060FB96BA5F}" presName="sp" presStyleCnt="0"/>
      <dgm:spPr/>
    </dgm:pt>
    <dgm:pt modelId="{C86D92C8-2AC0-49B3-A27E-9322322EFD48}" type="pres">
      <dgm:prSet presAssocID="{328577BA-FAD5-47D0-960C-F743EBBFD27F}" presName="arrowAndChildren" presStyleCnt="0"/>
      <dgm:spPr/>
    </dgm:pt>
    <dgm:pt modelId="{1D83DBC3-CA3F-4C7C-BDB1-0985A829F9EE}" type="pres">
      <dgm:prSet presAssocID="{328577BA-FAD5-47D0-960C-F743EBBFD27F}" presName="parentTextArrow" presStyleLbl="node1" presStyleIdx="0" presStyleCnt="2"/>
      <dgm:spPr/>
      <dgm:t>
        <a:bodyPr/>
        <a:lstStyle/>
        <a:p>
          <a:endParaRPr lang="tr-TR"/>
        </a:p>
      </dgm:t>
    </dgm:pt>
    <dgm:pt modelId="{715F5FDB-4618-482A-908B-FE4EEF80DCCC}" type="pres">
      <dgm:prSet presAssocID="{328577BA-FAD5-47D0-960C-F743EBBFD27F}" presName="arrow" presStyleLbl="node1" presStyleIdx="1" presStyleCnt="2" custLinFactNeighborY="-74"/>
      <dgm:spPr/>
      <dgm:t>
        <a:bodyPr/>
        <a:lstStyle/>
        <a:p>
          <a:endParaRPr lang="tr-TR"/>
        </a:p>
      </dgm:t>
    </dgm:pt>
    <dgm:pt modelId="{4D5FDCE1-B688-4655-89CD-B47C34EC6BFD}" type="pres">
      <dgm:prSet presAssocID="{328577BA-FAD5-47D0-960C-F743EBBFD27F}" presName="descendantArrow" presStyleCnt="0"/>
      <dgm:spPr/>
    </dgm:pt>
    <dgm:pt modelId="{5C04BFE0-9589-4BFA-802F-C4B668049DE6}" type="pres">
      <dgm:prSet presAssocID="{C57B42AE-14BE-4AEE-BC94-2DE00734CD74}" presName="childTextArrow" presStyleLbl="fgAccFollowNode1" presStyleIdx="1" presStyleCnt="2" custScaleY="166063" custLinFactNeighborY="-8145">
        <dgm:presLayoutVars>
          <dgm:bulletEnabled val="1"/>
        </dgm:presLayoutVars>
      </dgm:prSet>
      <dgm:spPr/>
      <dgm:t>
        <a:bodyPr/>
        <a:lstStyle/>
        <a:p>
          <a:endParaRPr lang="tr-TR"/>
        </a:p>
      </dgm:t>
    </dgm:pt>
  </dgm:ptLst>
  <dgm:cxnLst>
    <dgm:cxn modelId="{947C68A9-1263-4E0F-B83B-E260FB240A55}" srcId="{328577BA-FAD5-47D0-960C-F743EBBFD27F}" destId="{C57B42AE-14BE-4AEE-BC94-2DE00734CD74}" srcOrd="0" destOrd="0" parTransId="{8E6CF439-6179-40A0-B0A0-BBE8D963AE1F}" sibTransId="{F12B7E87-D27C-41E2-98CF-2B5F122EFE83}"/>
    <dgm:cxn modelId="{21E73A6B-7F1C-47E9-8B72-65CB92100CB9}" type="presOf" srcId="{C57B42AE-14BE-4AEE-BC94-2DE00734CD74}" destId="{5C04BFE0-9589-4BFA-802F-C4B668049DE6}" srcOrd="0" destOrd="0" presId="urn:microsoft.com/office/officeart/2005/8/layout/process4"/>
    <dgm:cxn modelId="{D8E69AE2-5BFA-4D42-BB0E-FD8FE7810D3E}" type="presOf" srcId="{328577BA-FAD5-47D0-960C-F743EBBFD27F}" destId="{1D83DBC3-CA3F-4C7C-BDB1-0985A829F9EE}" srcOrd="0" destOrd="0" presId="urn:microsoft.com/office/officeart/2005/8/layout/process4"/>
    <dgm:cxn modelId="{5997FD6F-CF0C-4BBA-990B-9B4322C3CCB5}" type="presOf" srcId="{65D7C23F-DFF0-449B-B266-A836C22CBE1E}" destId="{03E8505A-A745-48FD-A269-18AA777A4EA5}" srcOrd="1" destOrd="0" presId="urn:microsoft.com/office/officeart/2005/8/layout/process4"/>
    <dgm:cxn modelId="{25F6C0BC-207E-413C-95FD-E5FE1CB595CB}" type="presOf" srcId="{65D7C23F-DFF0-449B-B266-A836C22CBE1E}" destId="{6D977921-C8AD-49D6-80B0-ABBC4CCF0E7D}" srcOrd="0" destOrd="0" presId="urn:microsoft.com/office/officeart/2005/8/layout/process4"/>
    <dgm:cxn modelId="{A64DED5F-D705-4690-88F9-287BEA7A1564}" type="presOf" srcId="{328577BA-FAD5-47D0-960C-F743EBBFD27F}" destId="{715F5FDB-4618-482A-908B-FE4EEF80DCCC}" srcOrd="1" destOrd="0" presId="urn:microsoft.com/office/officeart/2005/8/layout/process4"/>
    <dgm:cxn modelId="{83D68BBE-7D9D-42DA-B707-09DCECD6CF13}" srcId="{65D7C23F-DFF0-449B-B266-A836C22CBE1E}" destId="{6D2C0076-915E-4669-9462-AFFF907B7338}" srcOrd="0" destOrd="0" parTransId="{90ABEFB9-35EF-472F-93A9-C997409EAB88}" sibTransId="{6C7DECB8-8A57-49D1-8DEA-F7018EBD1FEC}"/>
    <dgm:cxn modelId="{99AFF483-32FA-4AB4-9B39-C149F26875C9}" type="presOf" srcId="{6D2C0076-915E-4669-9462-AFFF907B7338}" destId="{30EF9A89-DA18-440D-A198-FF60821E373B}" srcOrd="0" destOrd="0" presId="urn:microsoft.com/office/officeart/2005/8/layout/process4"/>
    <dgm:cxn modelId="{F6F4B710-AE91-409A-9891-E6F116ADD03B}" srcId="{F08DE625-D90B-408B-9167-F410E261A307}" destId="{328577BA-FAD5-47D0-960C-F743EBBFD27F}" srcOrd="0" destOrd="0" parTransId="{91C1B7B0-8BF8-425D-82E7-5EEA01788A10}" sibTransId="{B5BADEBA-6814-4211-B544-4060FB96BA5F}"/>
    <dgm:cxn modelId="{4E45FFF8-B26C-4F23-B175-F3DF372440A2}" type="presOf" srcId="{F08DE625-D90B-408B-9167-F410E261A307}" destId="{60E721BB-755E-41D5-9D69-1BE6B3E5E4E8}" srcOrd="0" destOrd="0" presId="urn:microsoft.com/office/officeart/2005/8/layout/process4"/>
    <dgm:cxn modelId="{8C15CB95-68CD-416E-98EA-271359108657}" srcId="{F08DE625-D90B-408B-9167-F410E261A307}" destId="{65D7C23F-DFF0-449B-B266-A836C22CBE1E}" srcOrd="1" destOrd="0" parTransId="{DF9B36C7-2169-480C-A29D-50541FB50566}" sibTransId="{0613675F-AEA5-4175-A57F-8455BBA1CEB5}"/>
    <dgm:cxn modelId="{2895342C-16EC-4781-820D-EE0A78572073}" type="presParOf" srcId="{60E721BB-755E-41D5-9D69-1BE6B3E5E4E8}" destId="{81595F84-14E3-4A78-A9C6-939040E4114E}" srcOrd="0" destOrd="0" presId="urn:microsoft.com/office/officeart/2005/8/layout/process4"/>
    <dgm:cxn modelId="{7257566D-3AC0-4DD3-8415-C3ADF54B1C0E}" type="presParOf" srcId="{81595F84-14E3-4A78-A9C6-939040E4114E}" destId="{6D977921-C8AD-49D6-80B0-ABBC4CCF0E7D}" srcOrd="0" destOrd="0" presId="urn:microsoft.com/office/officeart/2005/8/layout/process4"/>
    <dgm:cxn modelId="{930EA968-0E0D-486B-A9E7-31E10BAB34FC}" type="presParOf" srcId="{81595F84-14E3-4A78-A9C6-939040E4114E}" destId="{03E8505A-A745-48FD-A269-18AA777A4EA5}" srcOrd="1" destOrd="0" presId="urn:microsoft.com/office/officeart/2005/8/layout/process4"/>
    <dgm:cxn modelId="{9DC436AB-5596-4AAD-A462-1766AF167FF8}" type="presParOf" srcId="{81595F84-14E3-4A78-A9C6-939040E4114E}" destId="{FD60245C-D540-4472-A85D-F069DAA2CE59}" srcOrd="2" destOrd="0" presId="urn:microsoft.com/office/officeart/2005/8/layout/process4"/>
    <dgm:cxn modelId="{02053F6A-9900-4D56-BBC6-6E0B50526EF2}" type="presParOf" srcId="{FD60245C-D540-4472-A85D-F069DAA2CE59}" destId="{30EF9A89-DA18-440D-A198-FF60821E373B}" srcOrd="0" destOrd="0" presId="urn:microsoft.com/office/officeart/2005/8/layout/process4"/>
    <dgm:cxn modelId="{2D75E110-6503-488D-95E3-A431371447C2}" type="presParOf" srcId="{60E721BB-755E-41D5-9D69-1BE6B3E5E4E8}" destId="{328BD51D-C25F-4834-9C25-FE610FAB2808}" srcOrd="1" destOrd="0" presId="urn:microsoft.com/office/officeart/2005/8/layout/process4"/>
    <dgm:cxn modelId="{37F57AB8-226C-4FE0-A5C4-D782F95D5162}" type="presParOf" srcId="{60E721BB-755E-41D5-9D69-1BE6B3E5E4E8}" destId="{C86D92C8-2AC0-49B3-A27E-9322322EFD48}" srcOrd="2" destOrd="0" presId="urn:microsoft.com/office/officeart/2005/8/layout/process4"/>
    <dgm:cxn modelId="{F1989AE6-39E6-4262-ACCF-509A00773B3E}" type="presParOf" srcId="{C86D92C8-2AC0-49B3-A27E-9322322EFD48}" destId="{1D83DBC3-CA3F-4C7C-BDB1-0985A829F9EE}" srcOrd="0" destOrd="0" presId="urn:microsoft.com/office/officeart/2005/8/layout/process4"/>
    <dgm:cxn modelId="{DD68AA42-EEAF-457F-A478-6B54A4D137ED}" type="presParOf" srcId="{C86D92C8-2AC0-49B3-A27E-9322322EFD48}" destId="{715F5FDB-4618-482A-908B-FE4EEF80DCCC}" srcOrd="1" destOrd="0" presId="urn:microsoft.com/office/officeart/2005/8/layout/process4"/>
    <dgm:cxn modelId="{FA328CFF-2D57-471B-8936-B2ED20FE5486}" type="presParOf" srcId="{C86D92C8-2AC0-49B3-A27E-9322322EFD48}" destId="{4D5FDCE1-B688-4655-89CD-B47C34EC6BFD}" srcOrd="2" destOrd="0" presId="urn:microsoft.com/office/officeart/2005/8/layout/process4"/>
    <dgm:cxn modelId="{275DF920-D714-4267-A317-FD5C363A3D5B}" type="presParOf" srcId="{4D5FDCE1-B688-4655-89CD-B47C34EC6BFD}" destId="{5C04BFE0-9589-4BFA-802F-C4B668049DE6}"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ECB3F0E-5286-4112-A6FD-E21DF9881796}"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tr-TR"/>
        </a:p>
      </dgm:t>
    </dgm:pt>
    <dgm:pt modelId="{A6C8D9E7-37B0-4478-A916-F4B0D70AEF5D}">
      <dgm:prSet phldrT="[Metin]" custT="1"/>
      <dgm:spPr/>
      <dgm:t>
        <a:bodyPr/>
        <a:lstStyle/>
        <a:p>
          <a:r>
            <a:rPr lang="tr-TR" sz="2000" b="1" dirty="0" smtClean="0">
              <a:solidFill>
                <a:srgbClr val="FF0000"/>
              </a:solidFill>
              <a:latin typeface="Times New Roman" panose="02020603050405020304" pitchFamily="18" charset="0"/>
              <a:cs typeface="Times New Roman" panose="02020603050405020304" pitchFamily="18" charset="0"/>
            </a:rPr>
            <a:t>Kanun Çatışması</a:t>
          </a:r>
          <a:endParaRPr lang="tr-TR" sz="2000" b="1" dirty="0">
            <a:solidFill>
              <a:srgbClr val="FF0000"/>
            </a:solidFill>
            <a:latin typeface="Times New Roman" panose="02020603050405020304" pitchFamily="18" charset="0"/>
            <a:cs typeface="Times New Roman" panose="02020603050405020304" pitchFamily="18" charset="0"/>
          </a:endParaRPr>
        </a:p>
      </dgm:t>
    </dgm:pt>
    <dgm:pt modelId="{0156A501-5DC6-4349-A639-27EB54ACAFE5}" type="parTrans" cxnId="{C678B8B0-3469-4321-83D4-E6039482CCBB}">
      <dgm:prSet/>
      <dgm:spPr/>
      <dgm:t>
        <a:bodyPr/>
        <a:lstStyle/>
        <a:p>
          <a:endParaRPr lang="tr-TR"/>
        </a:p>
      </dgm:t>
    </dgm:pt>
    <dgm:pt modelId="{B2B2AE59-EB77-4395-AA4E-2A94F657C3DC}" type="sibTrans" cxnId="{C678B8B0-3469-4321-83D4-E6039482CCBB}">
      <dgm:prSet/>
      <dgm:spPr/>
      <dgm:t>
        <a:bodyPr/>
        <a:lstStyle/>
        <a:p>
          <a:endParaRPr lang="tr-TR"/>
        </a:p>
      </dgm:t>
    </dgm:pt>
    <dgm:pt modelId="{3420E5EE-0C9C-4861-BCD1-49CB550FF8CB}">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Bazen ise iki ayrı kanunda aynı konu hakkında düzenlenen iki farklı hüküm olabilir. Buna kanun çatışması denilir. Böyle bir durumda, eğer çatışan kanunlar aynı nitelikte ve biri eski biri yeni tarihli ise yeni tarihli olan kanun, çatışan kanunlar farklı nitelikte ve biri genel diğeri ise özel kanun ise özel kanun uygulanacaktır.</a:t>
          </a:r>
          <a:endParaRPr lang="tr-TR" sz="1800" dirty="0">
            <a:latin typeface="Times New Roman" panose="02020603050405020304" pitchFamily="18" charset="0"/>
            <a:cs typeface="Times New Roman" panose="02020603050405020304" pitchFamily="18" charset="0"/>
          </a:endParaRPr>
        </a:p>
      </dgm:t>
    </dgm:pt>
    <dgm:pt modelId="{145F4461-8887-4E31-A219-706633EE967D}" type="parTrans" cxnId="{ABBFECA9-06C7-417E-9E8F-13595741C887}">
      <dgm:prSet/>
      <dgm:spPr/>
      <dgm:t>
        <a:bodyPr/>
        <a:lstStyle/>
        <a:p>
          <a:endParaRPr lang="tr-TR"/>
        </a:p>
      </dgm:t>
    </dgm:pt>
    <dgm:pt modelId="{1DEE0310-CD23-4825-84F3-DFA6465F6868}" type="sibTrans" cxnId="{ABBFECA9-06C7-417E-9E8F-13595741C887}">
      <dgm:prSet/>
      <dgm:spPr/>
      <dgm:t>
        <a:bodyPr/>
        <a:lstStyle/>
        <a:p>
          <a:endParaRPr lang="tr-TR"/>
        </a:p>
      </dgm:t>
    </dgm:pt>
    <dgm:pt modelId="{B838333C-36DB-49CA-A571-11EE4C819EE5}">
      <dgm:prSet phldrT="[Metin]" custT="1">
        <dgm:style>
          <a:lnRef idx="3">
            <a:schemeClr val="lt1"/>
          </a:lnRef>
          <a:fillRef idx="1">
            <a:schemeClr val="accent6"/>
          </a:fillRef>
          <a:effectRef idx="1">
            <a:schemeClr val="accent6"/>
          </a:effectRef>
          <a:fontRef idx="minor">
            <a:schemeClr val="lt1"/>
          </a:fontRef>
        </dgm:style>
      </dgm:prSet>
      <dgm:spPr/>
      <dgm:t>
        <a:bodyPr/>
        <a:lstStyle/>
        <a:p>
          <a:pPr algn="ctr"/>
          <a:r>
            <a:rPr lang="tr-TR" sz="2000" b="1" dirty="0" smtClean="0">
              <a:solidFill>
                <a:srgbClr val="FF0000"/>
              </a:solidFill>
              <a:latin typeface="Times New Roman" panose="02020603050405020304" pitchFamily="18" charset="0"/>
              <a:cs typeface="Times New Roman" panose="02020603050405020304" pitchFamily="18" charset="0"/>
            </a:rPr>
            <a:t>Kısaca</a:t>
          </a:r>
          <a:endParaRPr lang="tr-TR" sz="2000" b="1" dirty="0">
            <a:solidFill>
              <a:srgbClr val="FF0000"/>
            </a:solidFill>
            <a:latin typeface="Times New Roman" panose="02020603050405020304" pitchFamily="18" charset="0"/>
            <a:cs typeface="Times New Roman" panose="02020603050405020304" pitchFamily="18" charset="0"/>
          </a:endParaRPr>
        </a:p>
      </dgm:t>
    </dgm:pt>
    <dgm:pt modelId="{55E39378-6A8E-47CA-9743-769E99970EDD}" type="parTrans" cxnId="{28936DF9-4E01-44BB-8393-7B43A0874C7D}">
      <dgm:prSet/>
      <dgm:spPr/>
      <dgm:t>
        <a:bodyPr/>
        <a:lstStyle/>
        <a:p>
          <a:endParaRPr lang="tr-TR"/>
        </a:p>
      </dgm:t>
    </dgm:pt>
    <dgm:pt modelId="{39A3527F-77CD-4CA2-8319-9A410AEB5485}" type="sibTrans" cxnId="{28936DF9-4E01-44BB-8393-7B43A0874C7D}">
      <dgm:prSet/>
      <dgm:spPr/>
      <dgm:t>
        <a:bodyPr/>
        <a:lstStyle/>
        <a:p>
          <a:endParaRPr lang="tr-TR"/>
        </a:p>
      </dgm:t>
    </dgm:pt>
    <dgm:pt modelId="{C099BE3D-816E-43BC-B519-4807268E08D0}">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Hakim önüne gelen olayda önce bir yazılı hüküm olup olmadığını inceleyecek, yazılı hüküm yoksa, örf ve adet hukuku olup olmadığını inceleyecek, bu da yoksa ancak bundan sonra kendi hukukunu yaratabilecektir. Ancak burada dikkat edilmesi gereken husus: Hakim bazen olaya uygulanacak bir yazılı hukuk kuralı tespit etse bile bu zaman bakımından olaya uygulanamayabilir. Yani, yazılı bir hukuk kuralı var diye hemen uygulamak yerine, o kuralın zaman bakımından uygulanabilir olup olmadığına bakmak, uygulanamayacaksa örf ve adet kuralı aramak lazım. </a:t>
          </a:r>
          <a:endParaRPr lang="tr-TR" sz="1800" dirty="0">
            <a:latin typeface="Times New Roman" panose="02020603050405020304" pitchFamily="18" charset="0"/>
            <a:cs typeface="Times New Roman" panose="02020603050405020304" pitchFamily="18" charset="0"/>
          </a:endParaRPr>
        </a:p>
      </dgm:t>
    </dgm:pt>
    <dgm:pt modelId="{518F7E4A-3E17-4CE2-AB62-BF0775A5A7CD}" type="parTrans" cxnId="{59769A4A-4398-4676-B4FC-B00EDA1FF06A}">
      <dgm:prSet/>
      <dgm:spPr/>
      <dgm:t>
        <a:bodyPr/>
        <a:lstStyle/>
        <a:p>
          <a:endParaRPr lang="tr-TR"/>
        </a:p>
      </dgm:t>
    </dgm:pt>
    <dgm:pt modelId="{A9C0EB60-F57F-4E8C-A632-609F50E9D5C5}" type="sibTrans" cxnId="{59769A4A-4398-4676-B4FC-B00EDA1FF06A}">
      <dgm:prSet/>
      <dgm:spPr/>
      <dgm:t>
        <a:bodyPr/>
        <a:lstStyle/>
        <a:p>
          <a:endParaRPr lang="tr-TR"/>
        </a:p>
      </dgm:t>
    </dgm:pt>
    <dgm:pt modelId="{FAF1A17E-648C-47DA-9175-41284940A302}" type="pres">
      <dgm:prSet presAssocID="{0ECB3F0E-5286-4112-A6FD-E21DF9881796}" presName="Name0" presStyleCnt="0">
        <dgm:presLayoutVars>
          <dgm:dir/>
          <dgm:animLvl val="lvl"/>
          <dgm:resizeHandles val="exact"/>
        </dgm:presLayoutVars>
      </dgm:prSet>
      <dgm:spPr/>
      <dgm:t>
        <a:bodyPr/>
        <a:lstStyle/>
        <a:p>
          <a:endParaRPr lang="tr-TR"/>
        </a:p>
      </dgm:t>
    </dgm:pt>
    <dgm:pt modelId="{79F8F080-D6F9-4984-A45C-97990388654F}" type="pres">
      <dgm:prSet presAssocID="{B838333C-36DB-49CA-A571-11EE4C819EE5}" presName="boxAndChildren" presStyleCnt="0"/>
      <dgm:spPr/>
    </dgm:pt>
    <dgm:pt modelId="{F738966E-B187-4027-BB4A-6DCC86C9AAF3}" type="pres">
      <dgm:prSet presAssocID="{B838333C-36DB-49CA-A571-11EE4C819EE5}" presName="parentTextBox" presStyleLbl="node1" presStyleIdx="0" presStyleCnt="2"/>
      <dgm:spPr/>
      <dgm:t>
        <a:bodyPr/>
        <a:lstStyle/>
        <a:p>
          <a:endParaRPr lang="tr-TR"/>
        </a:p>
      </dgm:t>
    </dgm:pt>
    <dgm:pt modelId="{D43AE459-B22E-4C35-88ED-4D0ADFEF48E1}" type="pres">
      <dgm:prSet presAssocID="{B838333C-36DB-49CA-A571-11EE4C819EE5}" presName="entireBox" presStyleLbl="node1" presStyleIdx="0" presStyleCnt="2"/>
      <dgm:spPr/>
      <dgm:t>
        <a:bodyPr/>
        <a:lstStyle/>
        <a:p>
          <a:endParaRPr lang="tr-TR"/>
        </a:p>
      </dgm:t>
    </dgm:pt>
    <dgm:pt modelId="{067D0EB5-2A0B-4717-B0B2-AA3AE08FB228}" type="pres">
      <dgm:prSet presAssocID="{B838333C-36DB-49CA-A571-11EE4C819EE5}" presName="descendantBox" presStyleCnt="0"/>
      <dgm:spPr/>
    </dgm:pt>
    <dgm:pt modelId="{31D380B3-6EA8-4E61-938E-C1F5665C0CC3}" type="pres">
      <dgm:prSet presAssocID="{C099BE3D-816E-43BC-B519-4807268E08D0}" presName="childTextBox" presStyleLbl="fgAccFollowNode1" presStyleIdx="0" presStyleCnt="2" custScaleY="156612">
        <dgm:presLayoutVars>
          <dgm:bulletEnabled val="1"/>
        </dgm:presLayoutVars>
      </dgm:prSet>
      <dgm:spPr/>
      <dgm:t>
        <a:bodyPr/>
        <a:lstStyle/>
        <a:p>
          <a:endParaRPr lang="tr-TR"/>
        </a:p>
      </dgm:t>
    </dgm:pt>
    <dgm:pt modelId="{6E835D1C-E2B5-46B2-B1CB-10C85AAA4141}" type="pres">
      <dgm:prSet presAssocID="{B2B2AE59-EB77-4395-AA4E-2A94F657C3DC}" presName="sp" presStyleCnt="0"/>
      <dgm:spPr/>
    </dgm:pt>
    <dgm:pt modelId="{C8C44833-B441-4ABD-86E7-615D24051893}" type="pres">
      <dgm:prSet presAssocID="{A6C8D9E7-37B0-4478-A916-F4B0D70AEF5D}" presName="arrowAndChildren" presStyleCnt="0"/>
      <dgm:spPr/>
    </dgm:pt>
    <dgm:pt modelId="{134E406B-F025-4047-A6EB-8A08188AD405}" type="pres">
      <dgm:prSet presAssocID="{A6C8D9E7-37B0-4478-A916-F4B0D70AEF5D}" presName="parentTextArrow" presStyleLbl="node1" presStyleIdx="0" presStyleCnt="2"/>
      <dgm:spPr/>
      <dgm:t>
        <a:bodyPr/>
        <a:lstStyle/>
        <a:p>
          <a:endParaRPr lang="tr-TR"/>
        </a:p>
      </dgm:t>
    </dgm:pt>
    <dgm:pt modelId="{B9D6E05B-D953-4961-AFE3-E0FFAA14C89D}" type="pres">
      <dgm:prSet presAssocID="{A6C8D9E7-37B0-4478-A916-F4B0D70AEF5D}" presName="arrow" presStyleLbl="node1" presStyleIdx="1" presStyleCnt="2" custScaleY="79238"/>
      <dgm:spPr/>
      <dgm:t>
        <a:bodyPr/>
        <a:lstStyle/>
        <a:p>
          <a:endParaRPr lang="tr-TR"/>
        </a:p>
      </dgm:t>
    </dgm:pt>
    <dgm:pt modelId="{8AE6331A-C159-4316-8AD6-4A33DF9595D6}" type="pres">
      <dgm:prSet presAssocID="{A6C8D9E7-37B0-4478-A916-F4B0D70AEF5D}" presName="descendantArrow" presStyleCnt="0"/>
      <dgm:spPr/>
    </dgm:pt>
    <dgm:pt modelId="{6BB2052E-7FB2-42E1-B58E-88409AB4878C}" type="pres">
      <dgm:prSet presAssocID="{3420E5EE-0C9C-4861-BCD1-49CB550FF8CB}" presName="childTextArrow" presStyleLbl="fgAccFollowNode1" presStyleIdx="1" presStyleCnt="2" custScaleY="121618">
        <dgm:presLayoutVars>
          <dgm:bulletEnabled val="1"/>
        </dgm:presLayoutVars>
      </dgm:prSet>
      <dgm:spPr/>
      <dgm:t>
        <a:bodyPr/>
        <a:lstStyle/>
        <a:p>
          <a:endParaRPr lang="tr-TR"/>
        </a:p>
      </dgm:t>
    </dgm:pt>
  </dgm:ptLst>
  <dgm:cxnLst>
    <dgm:cxn modelId="{BAFB6259-A226-4CC1-9D46-B14265DFF417}" type="presOf" srcId="{B838333C-36DB-49CA-A571-11EE4C819EE5}" destId="{F738966E-B187-4027-BB4A-6DCC86C9AAF3}" srcOrd="0" destOrd="0" presId="urn:microsoft.com/office/officeart/2005/8/layout/process4"/>
    <dgm:cxn modelId="{C01EB01B-752D-41D0-98BD-DF5660F625C1}" type="presOf" srcId="{A6C8D9E7-37B0-4478-A916-F4B0D70AEF5D}" destId="{134E406B-F025-4047-A6EB-8A08188AD405}" srcOrd="0" destOrd="0" presId="urn:microsoft.com/office/officeart/2005/8/layout/process4"/>
    <dgm:cxn modelId="{6EA365C5-8E82-44A6-9866-5B9E089540E3}" type="presOf" srcId="{0ECB3F0E-5286-4112-A6FD-E21DF9881796}" destId="{FAF1A17E-648C-47DA-9175-41284940A302}" srcOrd="0" destOrd="0" presId="urn:microsoft.com/office/officeart/2005/8/layout/process4"/>
    <dgm:cxn modelId="{5244194B-B082-43C4-A0CA-929E04F42183}" type="presOf" srcId="{C099BE3D-816E-43BC-B519-4807268E08D0}" destId="{31D380B3-6EA8-4E61-938E-C1F5665C0CC3}" srcOrd="0" destOrd="0" presId="urn:microsoft.com/office/officeart/2005/8/layout/process4"/>
    <dgm:cxn modelId="{248F1D19-36EA-4610-A64C-26CAB34AD82A}" type="presOf" srcId="{B838333C-36DB-49CA-A571-11EE4C819EE5}" destId="{D43AE459-B22E-4C35-88ED-4D0ADFEF48E1}" srcOrd="1" destOrd="0" presId="urn:microsoft.com/office/officeart/2005/8/layout/process4"/>
    <dgm:cxn modelId="{C678B8B0-3469-4321-83D4-E6039482CCBB}" srcId="{0ECB3F0E-5286-4112-A6FD-E21DF9881796}" destId="{A6C8D9E7-37B0-4478-A916-F4B0D70AEF5D}" srcOrd="0" destOrd="0" parTransId="{0156A501-5DC6-4349-A639-27EB54ACAFE5}" sibTransId="{B2B2AE59-EB77-4395-AA4E-2A94F657C3DC}"/>
    <dgm:cxn modelId="{7C65BEE7-9CE4-412F-8E71-BA032490E460}" type="presOf" srcId="{A6C8D9E7-37B0-4478-A916-F4B0D70AEF5D}" destId="{B9D6E05B-D953-4961-AFE3-E0FFAA14C89D}" srcOrd="1" destOrd="0" presId="urn:microsoft.com/office/officeart/2005/8/layout/process4"/>
    <dgm:cxn modelId="{ABBFECA9-06C7-417E-9E8F-13595741C887}" srcId="{A6C8D9E7-37B0-4478-A916-F4B0D70AEF5D}" destId="{3420E5EE-0C9C-4861-BCD1-49CB550FF8CB}" srcOrd="0" destOrd="0" parTransId="{145F4461-8887-4E31-A219-706633EE967D}" sibTransId="{1DEE0310-CD23-4825-84F3-DFA6465F6868}"/>
    <dgm:cxn modelId="{28936DF9-4E01-44BB-8393-7B43A0874C7D}" srcId="{0ECB3F0E-5286-4112-A6FD-E21DF9881796}" destId="{B838333C-36DB-49CA-A571-11EE4C819EE5}" srcOrd="1" destOrd="0" parTransId="{55E39378-6A8E-47CA-9743-769E99970EDD}" sibTransId="{39A3527F-77CD-4CA2-8319-9A410AEB5485}"/>
    <dgm:cxn modelId="{0ADACAD4-32DC-4B32-A7A8-6F04DA7DA08C}" type="presOf" srcId="{3420E5EE-0C9C-4861-BCD1-49CB550FF8CB}" destId="{6BB2052E-7FB2-42E1-B58E-88409AB4878C}" srcOrd="0" destOrd="0" presId="urn:microsoft.com/office/officeart/2005/8/layout/process4"/>
    <dgm:cxn modelId="{59769A4A-4398-4676-B4FC-B00EDA1FF06A}" srcId="{B838333C-36DB-49CA-A571-11EE4C819EE5}" destId="{C099BE3D-816E-43BC-B519-4807268E08D0}" srcOrd="0" destOrd="0" parTransId="{518F7E4A-3E17-4CE2-AB62-BF0775A5A7CD}" sibTransId="{A9C0EB60-F57F-4E8C-A632-609F50E9D5C5}"/>
    <dgm:cxn modelId="{EB255765-7A4D-4FA6-8D80-9E90D2DE9A2A}" type="presParOf" srcId="{FAF1A17E-648C-47DA-9175-41284940A302}" destId="{79F8F080-D6F9-4984-A45C-97990388654F}" srcOrd="0" destOrd="0" presId="urn:microsoft.com/office/officeart/2005/8/layout/process4"/>
    <dgm:cxn modelId="{F6DD347A-D4F7-4D63-BC4B-283085109048}" type="presParOf" srcId="{79F8F080-D6F9-4984-A45C-97990388654F}" destId="{F738966E-B187-4027-BB4A-6DCC86C9AAF3}" srcOrd="0" destOrd="0" presId="urn:microsoft.com/office/officeart/2005/8/layout/process4"/>
    <dgm:cxn modelId="{7E497654-0D9A-4F4E-8C38-EE7C070E1EF8}" type="presParOf" srcId="{79F8F080-D6F9-4984-A45C-97990388654F}" destId="{D43AE459-B22E-4C35-88ED-4D0ADFEF48E1}" srcOrd="1" destOrd="0" presId="urn:microsoft.com/office/officeart/2005/8/layout/process4"/>
    <dgm:cxn modelId="{88681322-6BFC-4165-8CB9-282776FED4FC}" type="presParOf" srcId="{79F8F080-D6F9-4984-A45C-97990388654F}" destId="{067D0EB5-2A0B-4717-B0B2-AA3AE08FB228}" srcOrd="2" destOrd="0" presId="urn:microsoft.com/office/officeart/2005/8/layout/process4"/>
    <dgm:cxn modelId="{27971ED9-FAF9-433B-BF45-0D549FE2568C}" type="presParOf" srcId="{067D0EB5-2A0B-4717-B0B2-AA3AE08FB228}" destId="{31D380B3-6EA8-4E61-938E-C1F5665C0CC3}" srcOrd="0" destOrd="0" presId="urn:microsoft.com/office/officeart/2005/8/layout/process4"/>
    <dgm:cxn modelId="{65C41A63-35D3-4921-84F7-4C2B8211E088}" type="presParOf" srcId="{FAF1A17E-648C-47DA-9175-41284940A302}" destId="{6E835D1C-E2B5-46B2-B1CB-10C85AAA4141}" srcOrd="1" destOrd="0" presId="urn:microsoft.com/office/officeart/2005/8/layout/process4"/>
    <dgm:cxn modelId="{39314DC1-9098-4866-AA3F-14FB99916385}" type="presParOf" srcId="{FAF1A17E-648C-47DA-9175-41284940A302}" destId="{C8C44833-B441-4ABD-86E7-615D24051893}" srcOrd="2" destOrd="0" presId="urn:microsoft.com/office/officeart/2005/8/layout/process4"/>
    <dgm:cxn modelId="{A3A8A950-13B4-43A6-A960-3D6BAB17B805}" type="presParOf" srcId="{C8C44833-B441-4ABD-86E7-615D24051893}" destId="{134E406B-F025-4047-A6EB-8A08188AD405}" srcOrd="0" destOrd="0" presId="urn:microsoft.com/office/officeart/2005/8/layout/process4"/>
    <dgm:cxn modelId="{F443A418-5624-4604-B5A0-1E0AB7444148}" type="presParOf" srcId="{C8C44833-B441-4ABD-86E7-615D24051893}" destId="{B9D6E05B-D953-4961-AFE3-E0FFAA14C89D}" srcOrd="1" destOrd="0" presId="urn:microsoft.com/office/officeart/2005/8/layout/process4"/>
    <dgm:cxn modelId="{17A8DBEE-4702-48C1-80D2-6F987CEAEAAB}" type="presParOf" srcId="{C8C44833-B441-4ABD-86E7-615D24051893}" destId="{8AE6331A-C159-4316-8AD6-4A33DF9595D6}" srcOrd="2" destOrd="0" presId="urn:microsoft.com/office/officeart/2005/8/layout/process4"/>
    <dgm:cxn modelId="{F0622133-7228-4168-9AE1-B1820CCBFD02}" type="presParOf" srcId="{8AE6331A-C159-4316-8AD6-4A33DF9595D6}" destId="{6BB2052E-7FB2-42E1-B58E-88409AB4878C}"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FF3B618-54ED-4D7B-AF01-B5DBC19FF5C7}" type="doc">
      <dgm:prSet loTypeId="urn:microsoft.com/office/officeart/2005/8/layout/vList6" loCatId="list" qsTypeId="urn:microsoft.com/office/officeart/2005/8/quickstyle/simple1" qsCatId="simple" csTypeId="urn:microsoft.com/office/officeart/2005/8/colors/colorful5" csCatId="colorful" phldr="1"/>
      <dgm:spPr/>
      <dgm:t>
        <a:bodyPr/>
        <a:lstStyle/>
        <a:p>
          <a:endParaRPr lang="tr-TR"/>
        </a:p>
      </dgm:t>
    </dgm:pt>
    <dgm:pt modelId="{EE18583B-8B31-4F30-8344-1AD7649FFDA6}">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1-</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F13001C5-1F6C-4487-8084-5C7581FCCC99}" type="parTrans" cxnId="{D0355B87-8A92-4C11-9509-294995590EEE}">
      <dgm:prSet/>
      <dgm:spPr/>
      <dgm:t>
        <a:bodyPr/>
        <a:lstStyle/>
        <a:p>
          <a:endParaRPr lang="tr-TR"/>
        </a:p>
      </dgm:t>
    </dgm:pt>
    <dgm:pt modelId="{328DB432-5FC8-4179-8A26-C22FE1AA2130}" type="sibTrans" cxnId="{D0355B87-8A92-4C11-9509-294995590EEE}">
      <dgm:prSet/>
      <dgm:spPr/>
      <dgm:t>
        <a:bodyPr/>
        <a:lstStyle/>
        <a:p>
          <a:endParaRPr lang="tr-TR"/>
        </a:p>
      </dgm:t>
    </dgm:pt>
    <dgm:pt modelId="{8ED96EBA-22ED-4C6F-BF77-6FAAD2871C21}">
      <dgm:prSet phldrT="[Metin]" custT="1"/>
      <dgm:spPr/>
      <dgm:t>
        <a:bodyPr/>
        <a:lstStyle/>
        <a:p>
          <a:r>
            <a:rPr lang="tr-TR" sz="1800" dirty="0" smtClean="0">
              <a:latin typeface="Times New Roman" panose="02020603050405020304" pitchFamily="18" charset="0"/>
              <a:cs typeface="Times New Roman" panose="02020603050405020304" pitchFamily="18" charset="0"/>
            </a:rPr>
            <a:t>Emredici Hukuk Kuralları</a:t>
          </a:r>
          <a:endParaRPr lang="tr-TR" sz="1800" dirty="0">
            <a:latin typeface="Times New Roman" panose="02020603050405020304" pitchFamily="18" charset="0"/>
            <a:cs typeface="Times New Roman" panose="02020603050405020304" pitchFamily="18" charset="0"/>
          </a:endParaRPr>
        </a:p>
      </dgm:t>
    </dgm:pt>
    <dgm:pt modelId="{AE428571-FAF9-4D2F-B74A-8D1C8ED5CFAC}" type="parTrans" cxnId="{A05BE58D-911A-4F11-BD85-D24C16E80954}">
      <dgm:prSet/>
      <dgm:spPr/>
      <dgm:t>
        <a:bodyPr/>
        <a:lstStyle/>
        <a:p>
          <a:endParaRPr lang="tr-TR"/>
        </a:p>
      </dgm:t>
    </dgm:pt>
    <dgm:pt modelId="{BB4543C4-CF81-4284-800C-579D57CE8C95}" type="sibTrans" cxnId="{A05BE58D-911A-4F11-BD85-D24C16E80954}">
      <dgm:prSet/>
      <dgm:spPr/>
      <dgm:t>
        <a:bodyPr/>
        <a:lstStyle/>
        <a:p>
          <a:endParaRPr lang="tr-TR"/>
        </a:p>
      </dgm:t>
    </dgm:pt>
    <dgm:pt modelId="{24EE0765-CE97-4E53-A397-0537AD749FEE}">
      <dgm:prSet phldrT="[Metin]" custT="1"/>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3-</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843DCF47-7F58-4F32-ACCA-0A2FBEA178B5}" type="parTrans" cxnId="{BDC1CB33-5975-41CD-A6B5-08C09B6CE388}">
      <dgm:prSet/>
      <dgm:spPr/>
      <dgm:t>
        <a:bodyPr/>
        <a:lstStyle/>
        <a:p>
          <a:endParaRPr lang="tr-TR"/>
        </a:p>
      </dgm:t>
    </dgm:pt>
    <dgm:pt modelId="{5C54F1C9-A5EA-4D0E-BD84-EEACA4D71DA5}" type="sibTrans" cxnId="{BDC1CB33-5975-41CD-A6B5-08C09B6CE388}">
      <dgm:prSet/>
      <dgm:spPr/>
      <dgm:t>
        <a:bodyPr/>
        <a:lstStyle/>
        <a:p>
          <a:endParaRPr lang="tr-TR"/>
        </a:p>
      </dgm:t>
    </dgm:pt>
    <dgm:pt modelId="{B5E049D5-6872-4A38-808E-1E49C3ED9460}">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Tanımlayıcı Hukuk Kuralları</a:t>
          </a:r>
          <a:endParaRPr lang="tr-TR" sz="1800" dirty="0">
            <a:latin typeface="Times New Roman" panose="02020603050405020304" pitchFamily="18" charset="0"/>
            <a:cs typeface="Times New Roman" panose="02020603050405020304" pitchFamily="18" charset="0"/>
          </a:endParaRPr>
        </a:p>
      </dgm:t>
    </dgm:pt>
    <dgm:pt modelId="{EF42DCA9-26B6-471A-871F-46F6D061B5A0}" type="parTrans" cxnId="{BF810B75-8564-40A9-8259-7F1ED0269430}">
      <dgm:prSet/>
      <dgm:spPr/>
      <dgm:t>
        <a:bodyPr/>
        <a:lstStyle/>
        <a:p>
          <a:endParaRPr lang="tr-TR"/>
        </a:p>
      </dgm:t>
    </dgm:pt>
    <dgm:pt modelId="{78D4E10B-712E-4D9A-9462-B141A8194911}" type="sibTrans" cxnId="{BF810B75-8564-40A9-8259-7F1ED0269430}">
      <dgm:prSet/>
      <dgm:spPr/>
      <dgm:t>
        <a:bodyPr/>
        <a:lstStyle/>
        <a:p>
          <a:endParaRPr lang="tr-TR"/>
        </a:p>
      </dgm:t>
    </dgm:pt>
    <dgm:pt modelId="{F9A8B48E-A052-42B0-B957-43B83C640110}">
      <dgm:prSet custT="1"/>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2-</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701AF464-E825-4D24-8C51-F37AB50BD678}" type="parTrans" cxnId="{BD053E74-0545-4AB5-8B76-5AC10CC18BAC}">
      <dgm:prSet/>
      <dgm:spPr/>
      <dgm:t>
        <a:bodyPr/>
        <a:lstStyle/>
        <a:p>
          <a:endParaRPr lang="tr-TR"/>
        </a:p>
      </dgm:t>
    </dgm:pt>
    <dgm:pt modelId="{A92A37CD-7118-4139-B407-A69E2C612691}" type="sibTrans" cxnId="{BD053E74-0545-4AB5-8B76-5AC10CC18BAC}">
      <dgm:prSet/>
      <dgm:spPr/>
      <dgm:t>
        <a:bodyPr/>
        <a:lstStyle/>
        <a:p>
          <a:endParaRPr lang="tr-TR"/>
        </a:p>
      </dgm:t>
    </dgm:pt>
    <dgm:pt modelId="{05619978-A1B3-42CB-8AE2-77E26DF64944}">
      <dgm:prSet custT="1"/>
      <dgm:spPr/>
      <dgm:t>
        <a:bodyPr/>
        <a:lstStyle/>
        <a:p>
          <a:r>
            <a:rPr lang="tr-TR" sz="1800" dirty="0" smtClean="0">
              <a:latin typeface="Times New Roman" panose="02020603050405020304" pitchFamily="18" charset="0"/>
              <a:cs typeface="Times New Roman" panose="02020603050405020304" pitchFamily="18" charset="0"/>
            </a:rPr>
            <a:t>Yedek Hukuk Kuralları</a:t>
          </a:r>
          <a:endParaRPr lang="tr-TR" sz="1800" dirty="0">
            <a:latin typeface="Times New Roman" panose="02020603050405020304" pitchFamily="18" charset="0"/>
            <a:cs typeface="Times New Roman" panose="02020603050405020304" pitchFamily="18" charset="0"/>
          </a:endParaRPr>
        </a:p>
      </dgm:t>
    </dgm:pt>
    <dgm:pt modelId="{3A5812B2-E038-4594-8CA5-BC9D339762F4}" type="parTrans" cxnId="{79D0AE97-DD70-4BD9-89CC-42A9C5E86ADD}">
      <dgm:prSet/>
      <dgm:spPr/>
      <dgm:t>
        <a:bodyPr/>
        <a:lstStyle/>
        <a:p>
          <a:endParaRPr lang="tr-TR"/>
        </a:p>
      </dgm:t>
    </dgm:pt>
    <dgm:pt modelId="{72D2B5B6-B7D0-4CB4-A17E-2E7430FFAA87}" type="sibTrans" cxnId="{79D0AE97-DD70-4BD9-89CC-42A9C5E86ADD}">
      <dgm:prSet/>
      <dgm:spPr/>
      <dgm:t>
        <a:bodyPr/>
        <a:lstStyle/>
        <a:p>
          <a:endParaRPr lang="tr-TR"/>
        </a:p>
      </dgm:t>
    </dgm:pt>
    <dgm:pt modelId="{F5CFC95B-7D50-4637-9FFC-32E41195DC57}" type="pres">
      <dgm:prSet presAssocID="{EFF3B618-54ED-4D7B-AF01-B5DBC19FF5C7}" presName="Name0" presStyleCnt="0">
        <dgm:presLayoutVars>
          <dgm:dir/>
          <dgm:animLvl val="lvl"/>
          <dgm:resizeHandles/>
        </dgm:presLayoutVars>
      </dgm:prSet>
      <dgm:spPr/>
      <dgm:t>
        <a:bodyPr/>
        <a:lstStyle/>
        <a:p>
          <a:endParaRPr lang="tr-TR"/>
        </a:p>
      </dgm:t>
    </dgm:pt>
    <dgm:pt modelId="{6DD86EBB-FC85-40C0-A110-A69F2A2216A0}" type="pres">
      <dgm:prSet presAssocID="{EE18583B-8B31-4F30-8344-1AD7649FFDA6}" presName="linNode" presStyleCnt="0"/>
      <dgm:spPr/>
    </dgm:pt>
    <dgm:pt modelId="{7E0128C9-5859-4D38-B42D-D60DEB51B96C}" type="pres">
      <dgm:prSet presAssocID="{EE18583B-8B31-4F30-8344-1AD7649FFDA6}" presName="parentShp" presStyleLbl="node1" presStyleIdx="0" presStyleCnt="3">
        <dgm:presLayoutVars>
          <dgm:bulletEnabled val="1"/>
        </dgm:presLayoutVars>
      </dgm:prSet>
      <dgm:spPr/>
      <dgm:t>
        <a:bodyPr/>
        <a:lstStyle/>
        <a:p>
          <a:endParaRPr lang="tr-TR"/>
        </a:p>
      </dgm:t>
    </dgm:pt>
    <dgm:pt modelId="{F47F9DE1-E28C-4F4E-B773-8DF3D2605C1F}" type="pres">
      <dgm:prSet presAssocID="{EE18583B-8B31-4F30-8344-1AD7649FFDA6}" presName="childShp" presStyleLbl="bgAccFollowNode1" presStyleIdx="0" presStyleCnt="3">
        <dgm:presLayoutVars>
          <dgm:bulletEnabled val="1"/>
        </dgm:presLayoutVars>
      </dgm:prSet>
      <dgm:spPr/>
      <dgm:t>
        <a:bodyPr/>
        <a:lstStyle/>
        <a:p>
          <a:endParaRPr lang="tr-TR"/>
        </a:p>
      </dgm:t>
    </dgm:pt>
    <dgm:pt modelId="{4C63C6C8-AA26-46B5-A6C4-358BE7EE4CB9}" type="pres">
      <dgm:prSet presAssocID="{328DB432-5FC8-4179-8A26-C22FE1AA2130}" presName="spacing" presStyleCnt="0"/>
      <dgm:spPr/>
    </dgm:pt>
    <dgm:pt modelId="{7CBDD276-0863-455B-8054-C5DE98D37B5E}" type="pres">
      <dgm:prSet presAssocID="{F9A8B48E-A052-42B0-B957-43B83C640110}" presName="linNode" presStyleCnt="0"/>
      <dgm:spPr/>
    </dgm:pt>
    <dgm:pt modelId="{6F53C129-204E-4BCE-AA37-59FFFDAB6564}" type="pres">
      <dgm:prSet presAssocID="{F9A8B48E-A052-42B0-B957-43B83C640110}" presName="parentShp" presStyleLbl="node1" presStyleIdx="1" presStyleCnt="3">
        <dgm:presLayoutVars>
          <dgm:bulletEnabled val="1"/>
        </dgm:presLayoutVars>
      </dgm:prSet>
      <dgm:spPr/>
      <dgm:t>
        <a:bodyPr/>
        <a:lstStyle/>
        <a:p>
          <a:endParaRPr lang="tr-TR"/>
        </a:p>
      </dgm:t>
    </dgm:pt>
    <dgm:pt modelId="{07CBB3B1-034E-470A-83FC-C46A341C2414}" type="pres">
      <dgm:prSet presAssocID="{F9A8B48E-A052-42B0-B957-43B83C640110}" presName="childShp" presStyleLbl="bgAccFollowNode1" presStyleIdx="1" presStyleCnt="3">
        <dgm:presLayoutVars>
          <dgm:bulletEnabled val="1"/>
        </dgm:presLayoutVars>
      </dgm:prSet>
      <dgm:spPr/>
      <dgm:t>
        <a:bodyPr/>
        <a:lstStyle/>
        <a:p>
          <a:endParaRPr lang="tr-TR"/>
        </a:p>
      </dgm:t>
    </dgm:pt>
    <dgm:pt modelId="{3ABEB9FD-EBA5-4C54-8730-107D8A572762}" type="pres">
      <dgm:prSet presAssocID="{A92A37CD-7118-4139-B407-A69E2C612691}" presName="spacing" presStyleCnt="0"/>
      <dgm:spPr/>
    </dgm:pt>
    <dgm:pt modelId="{E1D14D8D-880E-4C43-80D3-915A09F972E6}" type="pres">
      <dgm:prSet presAssocID="{24EE0765-CE97-4E53-A397-0537AD749FEE}" presName="linNode" presStyleCnt="0"/>
      <dgm:spPr/>
    </dgm:pt>
    <dgm:pt modelId="{915CEEB4-5704-4FE4-9CCF-E52B38B7EE3B}" type="pres">
      <dgm:prSet presAssocID="{24EE0765-CE97-4E53-A397-0537AD749FEE}" presName="parentShp" presStyleLbl="node1" presStyleIdx="2" presStyleCnt="3">
        <dgm:presLayoutVars>
          <dgm:bulletEnabled val="1"/>
        </dgm:presLayoutVars>
      </dgm:prSet>
      <dgm:spPr/>
      <dgm:t>
        <a:bodyPr/>
        <a:lstStyle/>
        <a:p>
          <a:endParaRPr lang="tr-TR"/>
        </a:p>
      </dgm:t>
    </dgm:pt>
    <dgm:pt modelId="{0EEFD32C-C1FF-4AC2-9948-FC0E5AA9E648}" type="pres">
      <dgm:prSet presAssocID="{24EE0765-CE97-4E53-A397-0537AD749FEE}" presName="childShp" presStyleLbl="bgAccFollowNode1" presStyleIdx="2" presStyleCnt="3">
        <dgm:presLayoutVars>
          <dgm:bulletEnabled val="1"/>
        </dgm:presLayoutVars>
      </dgm:prSet>
      <dgm:spPr/>
      <dgm:t>
        <a:bodyPr/>
        <a:lstStyle/>
        <a:p>
          <a:endParaRPr lang="tr-TR"/>
        </a:p>
      </dgm:t>
    </dgm:pt>
  </dgm:ptLst>
  <dgm:cxnLst>
    <dgm:cxn modelId="{71D6244A-AD5B-4A80-864C-EFC58DF9D8BA}" type="presOf" srcId="{EFF3B618-54ED-4D7B-AF01-B5DBC19FF5C7}" destId="{F5CFC95B-7D50-4637-9FFC-32E41195DC57}" srcOrd="0" destOrd="0" presId="urn:microsoft.com/office/officeart/2005/8/layout/vList6"/>
    <dgm:cxn modelId="{A05BE58D-911A-4F11-BD85-D24C16E80954}" srcId="{EE18583B-8B31-4F30-8344-1AD7649FFDA6}" destId="{8ED96EBA-22ED-4C6F-BF77-6FAAD2871C21}" srcOrd="0" destOrd="0" parTransId="{AE428571-FAF9-4D2F-B74A-8D1C8ED5CFAC}" sibTransId="{BB4543C4-CF81-4284-800C-579D57CE8C95}"/>
    <dgm:cxn modelId="{D0355B87-8A92-4C11-9509-294995590EEE}" srcId="{EFF3B618-54ED-4D7B-AF01-B5DBC19FF5C7}" destId="{EE18583B-8B31-4F30-8344-1AD7649FFDA6}" srcOrd="0" destOrd="0" parTransId="{F13001C5-1F6C-4487-8084-5C7581FCCC99}" sibTransId="{328DB432-5FC8-4179-8A26-C22FE1AA2130}"/>
    <dgm:cxn modelId="{BF810B75-8564-40A9-8259-7F1ED0269430}" srcId="{24EE0765-CE97-4E53-A397-0537AD749FEE}" destId="{B5E049D5-6872-4A38-808E-1E49C3ED9460}" srcOrd="0" destOrd="0" parTransId="{EF42DCA9-26B6-471A-871F-46F6D061B5A0}" sibTransId="{78D4E10B-712E-4D9A-9462-B141A8194911}"/>
    <dgm:cxn modelId="{38CE82D1-3171-4F68-9F5A-8B162C1CA00D}" type="presOf" srcId="{24EE0765-CE97-4E53-A397-0537AD749FEE}" destId="{915CEEB4-5704-4FE4-9CCF-E52B38B7EE3B}" srcOrd="0" destOrd="0" presId="urn:microsoft.com/office/officeart/2005/8/layout/vList6"/>
    <dgm:cxn modelId="{2C8FD64C-2354-4147-B0DA-B956B98DA890}" type="presOf" srcId="{05619978-A1B3-42CB-8AE2-77E26DF64944}" destId="{07CBB3B1-034E-470A-83FC-C46A341C2414}" srcOrd="0" destOrd="0" presId="urn:microsoft.com/office/officeart/2005/8/layout/vList6"/>
    <dgm:cxn modelId="{BD053E74-0545-4AB5-8B76-5AC10CC18BAC}" srcId="{EFF3B618-54ED-4D7B-AF01-B5DBC19FF5C7}" destId="{F9A8B48E-A052-42B0-B957-43B83C640110}" srcOrd="1" destOrd="0" parTransId="{701AF464-E825-4D24-8C51-F37AB50BD678}" sibTransId="{A92A37CD-7118-4139-B407-A69E2C612691}"/>
    <dgm:cxn modelId="{AB2FAE84-95A6-4FEA-AC07-B35A91BB107E}" type="presOf" srcId="{F9A8B48E-A052-42B0-B957-43B83C640110}" destId="{6F53C129-204E-4BCE-AA37-59FFFDAB6564}" srcOrd="0" destOrd="0" presId="urn:microsoft.com/office/officeart/2005/8/layout/vList6"/>
    <dgm:cxn modelId="{9E3EB779-6D85-4172-AD15-2F5F64880CF2}" type="presOf" srcId="{B5E049D5-6872-4A38-808E-1E49C3ED9460}" destId="{0EEFD32C-C1FF-4AC2-9948-FC0E5AA9E648}" srcOrd="0" destOrd="0" presId="urn:microsoft.com/office/officeart/2005/8/layout/vList6"/>
    <dgm:cxn modelId="{B1C7A6B3-111A-4BC8-BA44-371A0AA7618C}" type="presOf" srcId="{EE18583B-8B31-4F30-8344-1AD7649FFDA6}" destId="{7E0128C9-5859-4D38-B42D-D60DEB51B96C}" srcOrd="0" destOrd="0" presId="urn:microsoft.com/office/officeart/2005/8/layout/vList6"/>
    <dgm:cxn modelId="{36E3616D-0778-4556-A985-BCF8B20CC24F}" type="presOf" srcId="{8ED96EBA-22ED-4C6F-BF77-6FAAD2871C21}" destId="{F47F9DE1-E28C-4F4E-B773-8DF3D2605C1F}" srcOrd="0" destOrd="0" presId="urn:microsoft.com/office/officeart/2005/8/layout/vList6"/>
    <dgm:cxn modelId="{BDC1CB33-5975-41CD-A6B5-08C09B6CE388}" srcId="{EFF3B618-54ED-4D7B-AF01-B5DBC19FF5C7}" destId="{24EE0765-CE97-4E53-A397-0537AD749FEE}" srcOrd="2" destOrd="0" parTransId="{843DCF47-7F58-4F32-ACCA-0A2FBEA178B5}" sibTransId="{5C54F1C9-A5EA-4D0E-BD84-EEACA4D71DA5}"/>
    <dgm:cxn modelId="{79D0AE97-DD70-4BD9-89CC-42A9C5E86ADD}" srcId="{F9A8B48E-A052-42B0-B957-43B83C640110}" destId="{05619978-A1B3-42CB-8AE2-77E26DF64944}" srcOrd="0" destOrd="0" parTransId="{3A5812B2-E038-4594-8CA5-BC9D339762F4}" sibTransId="{72D2B5B6-B7D0-4CB4-A17E-2E7430FFAA87}"/>
    <dgm:cxn modelId="{827957BD-D477-40F9-B7C5-3F6222010FEF}" type="presParOf" srcId="{F5CFC95B-7D50-4637-9FFC-32E41195DC57}" destId="{6DD86EBB-FC85-40C0-A110-A69F2A2216A0}" srcOrd="0" destOrd="0" presId="urn:microsoft.com/office/officeart/2005/8/layout/vList6"/>
    <dgm:cxn modelId="{56637314-7D19-4091-AA8D-9DDF0B673CC2}" type="presParOf" srcId="{6DD86EBB-FC85-40C0-A110-A69F2A2216A0}" destId="{7E0128C9-5859-4D38-B42D-D60DEB51B96C}" srcOrd="0" destOrd="0" presId="urn:microsoft.com/office/officeart/2005/8/layout/vList6"/>
    <dgm:cxn modelId="{972B5440-2F3F-4039-8B87-460A7542EAAD}" type="presParOf" srcId="{6DD86EBB-FC85-40C0-A110-A69F2A2216A0}" destId="{F47F9DE1-E28C-4F4E-B773-8DF3D2605C1F}" srcOrd="1" destOrd="0" presId="urn:microsoft.com/office/officeart/2005/8/layout/vList6"/>
    <dgm:cxn modelId="{178647FD-379E-4CE1-B617-3C4B08BA7CAE}" type="presParOf" srcId="{F5CFC95B-7D50-4637-9FFC-32E41195DC57}" destId="{4C63C6C8-AA26-46B5-A6C4-358BE7EE4CB9}" srcOrd="1" destOrd="0" presId="urn:microsoft.com/office/officeart/2005/8/layout/vList6"/>
    <dgm:cxn modelId="{BA1649AF-783A-4402-ABD1-64FBFF795514}" type="presParOf" srcId="{F5CFC95B-7D50-4637-9FFC-32E41195DC57}" destId="{7CBDD276-0863-455B-8054-C5DE98D37B5E}" srcOrd="2" destOrd="0" presId="urn:microsoft.com/office/officeart/2005/8/layout/vList6"/>
    <dgm:cxn modelId="{D088E18F-DC31-4333-BA02-B9973FEC4C16}" type="presParOf" srcId="{7CBDD276-0863-455B-8054-C5DE98D37B5E}" destId="{6F53C129-204E-4BCE-AA37-59FFFDAB6564}" srcOrd="0" destOrd="0" presId="urn:microsoft.com/office/officeart/2005/8/layout/vList6"/>
    <dgm:cxn modelId="{6794DF18-8366-4AE3-A54F-8BF985E5A532}" type="presParOf" srcId="{7CBDD276-0863-455B-8054-C5DE98D37B5E}" destId="{07CBB3B1-034E-470A-83FC-C46A341C2414}" srcOrd="1" destOrd="0" presId="urn:microsoft.com/office/officeart/2005/8/layout/vList6"/>
    <dgm:cxn modelId="{B6BC20AB-CEBD-4E9B-A498-CDD871F7A88E}" type="presParOf" srcId="{F5CFC95B-7D50-4637-9FFC-32E41195DC57}" destId="{3ABEB9FD-EBA5-4C54-8730-107D8A572762}" srcOrd="3" destOrd="0" presId="urn:microsoft.com/office/officeart/2005/8/layout/vList6"/>
    <dgm:cxn modelId="{3904311D-5DEF-41B9-A070-07D2CE465FEC}" type="presParOf" srcId="{F5CFC95B-7D50-4637-9FFC-32E41195DC57}" destId="{E1D14D8D-880E-4C43-80D3-915A09F972E6}" srcOrd="4" destOrd="0" presId="urn:microsoft.com/office/officeart/2005/8/layout/vList6"/>
    <dgm:cxn modelId="{C6FB9403-7329-4C22-A748-8AA76F5E324F}" type="presParOf" srcId="{E1D14D8D-880E-4C43-80D3-915A09F972E6}" destId="{915CEEB4-5704-4FE4-9CCF-E52B38B7EE3B}" srcOrd="0" destOrd="0" presId="urn:microsoft.com/office/officeart/2005/8/layout/vList6"/>
    <dgm:cxn modelId="{33E6AEBD-8228-4377-B3A1-5FA43D4BF2B6}" type="presParOf" srcId="{E1D14D8D-880E-4C43-80D3-915A09F972E6}" destId="{0EEFD32C-C1FF-4AC2-9948-FC0E5AA9E648}"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7F56B53-1264-4ACA-8B3D-A9B03F54887D}"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tr-TR"/>
        </a:p>
      </dgm:t>
    </dgm:pt>
    <dgm:pt modelId="{DC73CAC4-7A7E-44BB-9321-AFA4C4118175}">
      <dgm:prSet phldrT="[Metin]" custT="1">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tr-TR" sz="1800" b="0" dirty="0" smtClean="0">
              <a:solidFill>
                <a:schemeClr val="tx1"/>
              </a:solidFill>
              <a:latin typeface="Times New Roman" panose="02020603050405020304" pitchFamily="18" charset="0"/>
              <a:cs typeface="Times New Roman" panose="02020603050405020304" pitchFamily="18" charset="0"/>
            </a:rPr>
            <a:t>Hukuk kurallarına uyulmaması durumunda dört türlü yatırım söz konusu olabilir.</a:t>
          </a:r>
          <a:endParaRPr lang="tr-TR" sz="1800" b="0" dirty="0">
            <a:solidFill>
              <a:schemeClr val="tx1"/>
            </a:solidFill>
            <a:latin typeface="Times New Roman" panose="02020603050405020304" pitchFamily="18" charset="0"/>
            <a:cs typeface="Times New Roman" panose="02020603050405020304" pitchFamily="18" charset="0"/>
          </a:endParaRPr>
        </a:p>
      </dgm:t>
    </dgm:pt>
    <dgm:pt modelId="{71DBE767-570B-40F2-BBE1-3DA757AC64A4}" type="parTrans" cxnId="{99EC1640-D34A-4E4D-8C36-70E5946643CC}">
      <dgm:prSet/>
      <dgm:spPr/>
      <dgm:t>
        <a:bodyPr/>
        <a:lstStyle/>
        <a:p>
          <a:endParaRPr lang="tr-TR"/>
        </a:p>
      </dgm:t>
    </dgm:pt>
    <dgm:pt modelId="{CB78F78F-A423-4935-AF37-E941AF127CAF}" type="sibTrans" cxnId="{99EC1640-D34A-4E4D-8C36-70E5946643CC}">
      <dgm:prSet/>
      <dgm:spPr/>
      <dgm:t>
        <a:bodyPr/>
        <a:lstStyle/>
        <a:p>
          <a:endParaRPr lang="tr-TR"/>
        </a:p>
      </dgm:t>
    </dgm:pt>
    <dgm:pt modelId="{83E9060F-1475-47CA-B841-7A3C18F98F4C}">
      <dgm:prSet phldrT="[Metin]" custT="1"/>
      <dgm:spPr/>
      <dgm:t>
        <a:bodyPr/>
        <a:lstStyle/>
        <a:p>
          <a:r>
            <a:rPr lang="tr-TR" sz="1800" dirty="0" smtClean="0">
              <a:latin typeface="Times New Roman" panose="02020603050405020304" pitchFamily="18" charset="0"/>
              <a:cs typeface="Times New Roman" panose="02020603050405020304" pitchFamily="18" charset="0"/>
            </a:rPr>
            <a:t>Yokluk</a:t>
          </a:r>
          <a:endParaRPr lang="tr-TR" sz="1800" dirty="0">
            <a:latin typeface="Times New Roman" panose="02020603050405020304" pitchFamily="18" charset="0"/>
            <a:cs typeface="Times New Roman" panose="02020603050405020304" pitchFamily="18" charset="0"/>
          </a:endParaRPr>
        </a:p>
      </dgm:t>
    </dgm:pt>
    <dgm:pt modelId="{9B0E475C-60A9-4CD8-8A68-7DFAFD8664B8}" type="parTrans" cxnId="{95BCA35B-F947-4860-9948-A017631D74F6}">
      <dgm:prSet/>
      <dgm:spPr/>
      <dgm:t>
        <a:bodyPr/>
        <a:lstStyle/>
        <a:p>
          <a:endParaRPr lang="tr-TR"/>
        </a:p>
      </dgm:t>
    </dgm:pt>
    <dgm:pt modelId="{34AD20B4-0D01-43A9-AF82-A42472FACC1C}" type="sibTrans" cxnId="{95BCA35B-F947-4860-9948-A017631D74F6}">
      <dgm:prSet/>
      <dgm:spPr/>
      <dgm:t>
        <a:bodyPr/>
        <a:lstStyle/>
        <a:p>
          <a:endParaRPr lang="tr-TR"/>
        </a:p>
      </dgm:t>
    </dgm:pt>
    <dgm:pt modelId="{07924758-EB79-4471-84B5-9252673B7D89}">
      <dgm:prSet phldrT="[Metin]" custT="1"/>
      <dgm:spPr/>
      <dgm:t>
        <a:bodyPr/>
        <a:lstStyle/>
        <a:p>
          <a:r>
            <a:rPr lang="tr-TR" sz="1800" dirty="0" smtClean="0">
              <a:latin typeface="Times New Roman" panose="02020603050405020304" pitchFamily="18" charset="0"/>
              <a:cs typeface="Times New Roman" panose="02020603050405020304" pitchFamily="18" charset="0"/>
            </a:rPr>
            <a:t>Askıda Hükümsüzlük</a:t>
          </a:r>
          <a:endParaRPr lang="tr-TR" sz="1800" dirty="0">
            <a:latin typeface="Times New Roman" panose="02020603050405020304" pitchFamily="18" charset="0"/>
            <a:cs typeface="Times New Roman" panose="02020603050405020304" pitchFamily="18" charset="0"/>
          </a:endParaRPr>
        </a:p>
      </dgm:t>
    </dgm:pt>
    <dgm:pt modelId="{3CA80ED8-E38F-46CF-9115-36D093801670}" type="parTrans" cxnId="{0A9E0CA7-91A9-453E-B503-CEC5A95E0AE8}">
      <dgm:prSet/>
      <dgm:spPr/>
      <dgm:t>
        <a:bodyPr/>
        <a:lstStyle/>
        <a:p>
          <a:endParaRPr lang="tr-TR"/>
        </a:p>
      </dgm:t>
    </dgm:pt>
    <dgm:pt modelId="{532246FE-7537-4DC3-9862-8DD4B8D578C5}" type="sibTrans" cxnId="{0A9E0CA7-91A9-453E-B503-CEC5A95E0AE8}">
      <dgm:prSet/>
      <dgm:spPr/>
      <dgm:t>
        <a:bodyPr/>
        <a:lstStyle/>
        <a:p>
          <a:endParaRPr lang="tr-TR"/>
        </a:p>
      </dgm:t>
    </dgm:pt>
    <dgm:pt modelId="{1B5F9418-FEDC-42A6-9A96-2EE3B47C1FFD}">
      <dgm:prSet custT="1"/>
      <dgm:spPr/>
      <dgm:t>
        <a:bodyPr/>
        <a:lstStyle/>
        <a:p>
          <a:r>
            <a:rPr lang="tr-TR" sz="1800" dirty="0" smtClean="0">
              <a:latin typeface="Times New Roman" panose="02020603050405020304" pitchFamily="18" charset="0"/>
              <a:cs typeface="Times New Roman" panose="02020603050405020304" pitchFamily="18" charset="0"/>
            </a:rPr>
            <a:t>Butlan</a:t>
          </a:r>
          <a:endParaRPr lang="tr-TR" sz="1800" dirty="0">
            <a:latin typeface="Times New Roman" panose="02020603050405020304" pitchFamily="18" charset="0"/>
            <a:cs typeface="Times New Roman" panose="02020603050405020304" pitchFamily="18" charset="0"/>
          </a:endParaRPr>
        </a:p>
      </dgm:t>
    </dgm:pt>
    <dgm:pt modelId="{F2200992-457D-4134-A67B-46199FF9B4E6}" type="parTrans" cxnId="{C7AED351-D141-47D3-80C1-2C7DE2314584}">
      <dgm:prSet/>
      <dgm:spPr/>
      <dgm:t>
        <a:bodyPr/>
        <a:lstStyle/>
        <a:p>
          <a:endParaRPr lang="tr-TR"/>
        </a:p>
      </dgm:t>
    </dgm:pt>
    <dgm:pt modelId="{00FD37CA-F1A4-4B67-8390-52D12511B62B}" type="sibTrans" cxnId="{C7AED351-D141-47D3-80C1-2C7DE2314584}">
      <dgm:prSet/>
      <dgm:spPr/>
      <dgm:t>
        <a:bodyPr/>
        <a:lstStyle/>
        <a:p>
          <a:endParaRPr lang="tr-TR"/>
        </a:p>
      </dgm:t>
    </dgm:pt>
    <dgm:pt modelId="{ED0C1B3D-C3B6-4E26-AD9B-56673FB62BEC}">
      <dgm:prSet custT="1"/>
      <dgm:spPr/>
      <dgm:t>
        <a:bodyPr/>
        <a:lstStyle/>
        <a:p>
          <a:r>
            <a:rPr lang="tr-TR" sz="1800" dirty="0" smtClean="0">
              <a:latin typeface="Times New Roman" panose="02020603050405020304" pitchFamily="18" charset="0"/>
              <a:cs typeface="Times New Roman" panose="02020603050405020304" pitchFamily="18" charset="0"/>
            </a:rPr>
            <a:t>İptal </a:t>
          </a:r>
          <a:endParaRPr lang="tr-TR" sz="1800" dirty="0">
            <a:latin typeface="Times New Roman" panose="02020603050405020304" pitchFamily="18" charset="0"/>
            <a:cs typeface="Times New Roman" panose="02020603050405020304" pitchFamily="18" charset="0"/>
          </a:endParaRPr>
        </a:p>
      </dgm:t>
    </dgm:pt>
    <dgm:pt modelId="{8E966D14-370E-40AB-85B5-101F661D5BFC}" type="parTrans" cxnId="{3AA0F457-1D10-4EBF-8941-B3A711BE5692}">
      <dgm:prSet/>
      <dgm:spPr/>
      <dgm:t>
        <a:bodyPr/>
        <a:lstStyle/>
        <a:p>
          <a:endParaRPr lang="tr-TR"/>
        </a:p>
      </dgm:t>
    </dgm:pt>
    <dgm:pt modelId="{DB5366E1-25F7-4C92-90CF-76AF7F2666E6}" type="sibTrans" cxnId="{3AA0F457-1D10-4EBF-8941-B3A711BE5692}">
      <dgm:prSet/>
      <dgm:spPr/>
      <dgm:t>
        <a:bodyPr/>
        <a:lstStyle/>
        <a:p>
          <a:endParaRPr lang="tr-TR"/>
        </a:p>
      </dgm:t>
    </dgm:pt>
    <dgm:pt modelId="{21827FF3-CDFC-484D-80F4-8815DC38FB46}" type="pres">
      <dgm:prSet presAssocID="{F7F56B53-1264-4ACA-8B3D-A9B03F54887D}" presName="Name0" presStyleCnt="0">
        <dgm:presLayoutVars>
          <dgm:dir/>
          <dgm:animLvl val="lvl"/>
          <dgm:resizeHandles val="exact"/>
        </dgm:presLayoutVars>
      </dgm:prSet>
      <dgm:spPr/>
      <dgm:t>
        <a:bodyPr/>
        <a:lstStyle/>
        <a:p>
          <a:endParaRPr lang="tr-TR"/>
        </a:p>
      </dgm:t>
    </dgm:pt>
    <dgm:pt modelId="{59F850F6-1956-46D9-A9ED-41A88BD87857}" type="pres">
      <dgm:prSet presAssocID="{DC73CAC4-7A7E-44BB-9321-AFA4C4118175}" presName="boxAndChildren" presStyleCnt="0"/>
      <dgm:spPr/>
    </dgm:pt>
    <dgm:pt modelId="{595EC7BC-0490-44E8-9308-9129EB9F3E9E}" type="pres">
      <dgm:prSet presAssocID="{DC73CAC4-7A7E-44BB-9321-AFA4C4118175}" presName="parentTextBox" presStyleLbl="node1" presStyleIdx="0" presStyleCnt="1"/>
      <dgm:spPr/>
      <dgm:t>
        <a:bodyPr/>
        <a:lstStyle/>
        <a:p>
          <a:endParaRPr lang="tr-TR"/>
        </a:p>
      </dgm:t>
    </dgm:pt>
    <dgm:pt modelId="{BFA5182C-D2EA-4C57-A574-BFC0C28D15C0}" type="pres">
      <dgm:prSet presAssocID="{DC73CAC4-7A7E-44BB-9321-AFA4C4118175}" presName="entireBox" presStyleLbl="node1" presStyleIdx="0" presStyleCnt="1"/>
      <dgm:spPr/>
      <dgm:t>
        <a:bodyPr/>
        <a:lstStyle/>
        <a:p>
          <a:endParaRPr lang="tr-TR"/>
        </a:p>
      </dgm:t>
    </dgm:pt>
    <dgm:pt modelId="{140F2566-BE02-4EF1-B235-531D715E24C4}" type="pres">
      <dgm:prSet presAssocID="{DC73CAC4-7A7E-44BB-9321-AFA4C4118175}" presName="descendantBox" presStyleCnt="0"/>
      <dgm:spPr/>
    </dgm:pt>
    <dgm:pt modelId="{C8BD9A58-9886-4CDF-8721-3FFF75CCD226}" type="pres">
      <dgm:prSet presAssocID="{83E9060F-1475-47CA-B841-7A3C18F98F4C}" presName="childTextBox" presStyleLbl="fgAccFollowNode1" presStyleIdx="0" presStyleCnt="4">
        <dgm:presLayoutVars>
          <dgm:bulletEnabled val="1"/>
        </dgm:presLayoutVars>
      </dgm:prSet>
      <dgm:spPr/>
      <dgm:t>
        <a:bodyPr/>
        <a:lstStyle/>
        <a:p>
          <a:endParaRPr lang="tr-TR"/>
        </a:p>
      </dgm:t>
    </dgm:pt>
    <dgm:pt modelId="{E87260C3-E5C9-4AAE-9A5F-F470C76CDA5C}" type="pres">
      <dgm:prSet presAssocID="{1B5F9418-FEDC-42A6-9A96-2EE3B47C1FFD}" presName="childTextBox" presStyleLbl="fgAccFollowNode1" presStyleIdx="1" presStyleCnt="4">
        <dgm:presLayoutVars>
          <dgm:bulletEnabled val="1"/>
        </dgm:presLayoutVars>
      </dgm:prSet>
      <dgm:spPr/>
      <dgm:t>
        <a:bodyPr/>
        <a:lstStyle/>
        <a:p>
          <a:endParaRPr lang="tr-TR"/>
        </a:p>
      </dgm:t>
    </dgm:pt>
    <dgm:pt modelId="{4A025B8A-E9C8-4D31-83EE-D51AB479CD4A}" type="pres">
      <dgm:prSet presAssocID="{ED0C1B3D-C3B6-4E26-AD9B-56673FB62BEC}" presName="childTextBox" presStyleLbl="fgAccFollowNode1" presStyleIdx="2" presStyleCnt="4">
        <dgm:presLayoutVars>
          <dgm:bulletEnabled val="1"/>
        </dgm:presLayoutVars>
      </dgm:prSet>
      <dgm:spPr/>
      <dgm:t>
        <a:bodyPr/>
        <a:lstStyle/>
        <a:p>
          <a:endParaRPr lang="tr-TR"/>
        </a:p>
      </dgm:t>
    </dgm:pt>
    <dgm:pt modelId="{66308F55-28F0-47F5-BD98-F5ABEB9AE780}" type="pres">
      <dgm:prSet presAssocID="{07924758-EB79-4471-84B5-9252673B7D89}" presName="childTextBox" presStyleLbl="fgAccFollowNode1" presStyleIdx="3" presStyleCnt="4">
        <dgm:presLayoutVars>
          <dgm:bulletEnabled val="1"/>
        </dgm:presLayoutVars>
      </dgm:prSet>
      <dgm:spPr/>
      <dgm:t>
        <a:bodyPr/>
        <a:lstStyle/>
        <a:p>
          <a:endParaRPr lang="tr-TR"/>
        </a:p>
      </dgm:t>
    </dgm:pt>
  </dgm:ptLst>
  <dgm:cxnLst>
    <dgm:cxn modelId="{3513211B-71A3-46EC-B682-89667F9B0AAF}" type="presOf" srcId="{07924758-EB79-4471-84B5-9252673B7D89}" destId="{66308F55-28F0-47F5-BD98-F5ABEB9AE780}" srcOrd="0" destOrd="0" presId="urn:microsoft.com/office/officeart/2005/8/layout/process4"/>
    <dgm:cxn modelId="{AA08AA50-FA3B-4BF7-B840-0717F53D2EE2}" type="presOf" srcId="{ED0C1B3D-C3B6-4E26-AD9B-56673FB62BEC}" destId="{4A025B8A-E9C8-4D31-83EE-D51AB479CD4A}" srcOrd="0" destOrd="0" presId="urn:microsoft.com/office/officeart/2005/8/layout/process4"/>
    <dgm:cxn modelId="{0A9E0CA7-91A9-453E-B503-CEC5A95E0AE8}" srcId="{DC73CAC4-7A7E-44BB-9321-AFA4C4118175}" destId="{07924758-EB79-4471-84B5-9252673B7D89}" srcOrd="3" destOrd="0" parTransId="{3CA80ED8-E38F-46CF-9115-36D093801670}" sibTransId="{532246FE-7537-4DC3-9862-8DD4B8D578C5}"/>
    <dgm:cxn modelId="{C7AED351-D141-47D3-80C1-2C7DE2314584}" srcId="{DC73CAC4-7A7E-44BB-9321-AFA4C4118175}" destId="{1B5F9418-FEDC-42A6-9A96-2EE3B47C1FFD}" srcOrd="1" destOrd="0" parTransId="{F2200992-457D-4134-A67B-46199FF9B4E6}" sibTransId="{00FD37CA-F1A4-4B67-8390-52D12511B62B}"/>
    <dgm:cxn modelId="{2802ADEE-2AA4-4DBB-B7D5-316F3950FF93}" type="presOf" srcId="{F7F56B53-1264-4ACA-8B3D-A9B03F54887D}" destId="{21827FF3-CDFC-484D-80F4-8815DC38FB46}" srcOrd="0" destOrd="0" presId="urn:microsoft.com/office/officeart/2005/8/layout/process4"/>
    <dgm:cxn modelId="{95BCA35B-F947-4860-9948-A017631D74F6}" srcId="{DC73CAC4-7A7E-44BB-9321-AFA4C4118175}" destId="{83E9060F-1475-47CA-B841-7A3C18F98F4C}" srcOrd="0" destOrd="0" parTransId="{9B0E475C-60A9-4CD8-8A68-7DFAFD8664B8}" sibTransId="{34AD20B4-0D01-43A9-AF82-A42472FACC1C}"/>
    <dgm:cxn modelId="{381AC5C9-605A-424B-8A33-7CB816EA7DE0}" type="presOf" srcId="{83E9060F-1475-47CA-B841-7A3C18F98F4C}" destId="{C8BD9A58-9886-4CDF-8721-3FFF75CCD226}" srcOrd="0" destOrd="0" presId="urn:microsoft.com/office/officeart/2005/8/layout/process4"/>
    <dgm:cxn modelId="{E41F7DD6-D94D-44DD-A932-8D086B444C0D}" type="presOf" srcId="{DC73CAC4-7A7E-44BB-9321-AFA4C4118175}" destId="{595EC7BC-0490-44E8-9308-9129EB9F3E9E}" srcOrd="0" destOrd="0" presId="urn:microsoft.com/office/officeart/2005/8/layout/process4"/>
    <dgm:cxn modelId="{9CDA181A-88F9-4C5B-BB6F-A1CF6056422D}" type="presOf" srcId="{1B5F9418-FEDC-42A6-9A96-2EE3B47C1FFD}" destId="{E87260C3-E5C9-4AAE-9A5F-F470C76CDA5C}" srcOrd="0" destOrd="0" presId="urn:microsoft.com/office/officeart/2005/8/layout/process4"/>
    <dgm:cxn modelId="{A07114D4-5974-44C0-88E6-AF7B35E241D2}" type="presOf" srcId="{DC73CAC4-7A7E-44BB-9321-AFA4C4118175}" destId="{BFA5182C-D2EA-4C57-A574-BFC0C28D15C0}" srcOrd="1" destOrd="0" presId="urn:microsoft.com/office/officeart/2005/8/layout/process4"/>
    <dgm:cxn modelId="{3AA0F457-1D10-4EBF-8941-B3A711BE5692}" srcId="{DC73CAC4-7A7E-44BB-9321-AFA4C4118175}" destId="{ED0C1B3D-C3B6-4E26-AD9B-56673FB62BEC}" srcOrd="2" destOrd="0" parTransId="{8E966D14-370E-40AB-85B5-101F661D5BFC}" sibTransId="{DB5366E1-25F7-4C92-90CF-76AF7F2666E6}"/>
    <dgm:cxn modelId="{99EC1640-D34A-4E4D-8C36-70E5946643CC}" srcId="{F7F56B53-1264-4ACA-8B3D-A9B03F54887D}" destId="{DC73CAC4-7A7E-44BB-9321-AFA4C4118175}" srcOrd="0" destOrd="0" parTransId="{71DBE767-570B-40F2-BBE1-3DA757AC64A4}" sibTransId="{CB78F78F-A423-4935-AF37-E941AF127CAF}"/>
    <dgm:cxn modelId="{4C3740BA-FDA3-4DB5-BDE0-6DDAD9CEB282}" type="presParOf" srcId="{21827FF3-CDFC-484D-80F4-8815DC38FB46}" destId="{59F850F6-1956-46D9-A9ED-41A88BD87857}" srcOrd="0" destOrd="0" presId="urn:microsoft.com/office/officeart/2005/8/layout/process4"/>
    <dgm:cxn modelId="{3934417F-FE4B-4966-8B1F-D775B4D07B8D}" type="presParOf" srcId="{59F850F6-1956-46D9-A9ED-41A88BD87857}" destId="{595EC7BC-0490-44E8-9308-9129EB9F3E9E}" srcOrd="0" destOrd="0" presId="urn:microsoft.com/office/officeart/2005/8/layout/process4"/>
    <dgm:cxn modelId="{BF50D617-2289-40DE-8BFD-46FF9679F86C}" type="presParOf" srcId="{59F850F6-1956-46D9-A9ED-41A88BD87857}" destId="{BFA5182C-D2EA-4C57-A574-BFC0C28D15C0}" srcOrd="1" destOrd="0" presId="urn:microsoft.com/office/officeart/2005/8/layout/process4"/>
    <dgm:cxn modelId="{65D434E3-7F23-4990-A05C-2D76BB4A92D1}" type="presParOf" srcId="{59F850F6-1956-46D9-A9ED-41A88BD87857}" destId="{140F2566-BE02-4EF1-B235-531D715E24C4}" srcOrd="2" destOrd="0" presId="urn:microsoft.com/office/officeart/2005/8/layout/process4"/>
    <dgm:cxn modelId="{342F7944-66F4-4F95-93E2-6D9FE47CCCE8}" type="presParOf" srcId="{140F2566-BE02-4EF1-B235-531D715E24C4}" destId="{C8BD9A58-9886-4CDF-8721-3FFF75CCD226}" srcOrd="0" destOrd="0" presId="urn:microsoft.com/office/officeart/2005/8/layout/process4"/>
    <dgm:cxn modelId="{374E31F4-15CD-455C-B425-9E4DE2D894ED}" type="presParOf" srcId="{140F2566-BE02-4EF1-B235-531D715E24C4}" destId="{E87260C3-E5C9-4AAE-9A5F-F470C76CDA5C}" srcOrd="1" destOrd="0" presId="urn:microsoft.com/office/officeart/2005/8/layout/process4"/>
    <dgm:cxn modelId="{5FBC2662-64E6-48F9-9A26-02647FB22091}" type="presParOf" srcId="{140F2566-BE02-4EF1-B235-531D715E24C4}" destId="{4A025B8A-E9C8-4D31-83EE-D51AB479CD4A}" srcOrd="2" destOrd="0" presId="urn:microsoft.com/office/officeart/2005/8/layout/process4"/>
    <dgm:cxn modelId="{0318ED1D-A77A-4430-BFE8-BBCC9EAA7998}" type="presParOf" srcId="{140F2566-BE02-4EF1-B235-531D715E24C4}" destId="{66308F55-28F0-47F5-BD98-F5ABEB9AE780}" srcOrd="3"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9F7ACD9-D722-4441-9135-57AE4892FBF8}"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tr-TR"/>
        </a:p>
      </dgm:t>
    </dgm:pt>
    <dgm:pt modelId="{73544F14-9439-46AB-A6CC-0F17920C2AC3}">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1-</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FCA2F682-D836-47E0-9BF3-CDB498D6D9E7}" type="parTrans" cxnId="{420FDC53-69F2-4EF4-A7EA-6F13A9D11C8D}">
      <dgm:prSet/>
      <dgm:spPr/>
      <dgm:t>
        <a:bodyPr/>
        <a:lstStyle/>
        <a:p>
          <a:endParaRPr lang="tr-TR"/>
        </a:p>
      </dgm:t>
    </dgm:pt>
    <dgm:pt modelId="{B34E3318-260E-483A-BAE4-ED85A1563F84}" type="sibTrans" cxnId="{420FDC53-69F2-4EF4-A7EA-6F13A9D11C8D}">
      <dgm:prSet/>
      <dgm:spPr/>
      <dgm:t>
        <a:bodyPr/>
        <a:lstStyle/>
        <a:p>
          <a:endParaRPr lang="tr-TR"/>
        </a:p>
      </dgm:t>
    </dgm:pt>
    <dgm:pt modelId="{DFE6B9BE-B834-4C2B-9F01-C9E0BF8F0B68}">
      <dgm:prSet phldrT="[Metin]" custT="1"/>
      <dgm:spPr/>
      <dgm:t>
        <a:bodyPr/>
        <a:lstStyle/>
        <a:p>
          <a:pPr algn="ctr"/>
          <a:r>
            <a:rPr lang="tr-TR" sz="1800" dirty="0" smtClean="0">
              <a:latin typeface="Times New Roman" panose="02020603050405020304" pitchFamily="18" charset="0"/>
              <a:cs typeface="Times New Roman" panose="02020603050405020304" pitchFamily="18" charset="0"/>
            </a:rPr>
            <a:t> Yasam Yorumu</a:t>
          </a:r>
          <a:endParaRPr lang="tr-TR" sz="1800" dirty="0">
            <a:latin typeface="Times New Roman" panose="02020603050405020304" pitchFamily="18" charset="0"/>
            <a:cs typeface="Times New Roman" panose="02020603050405020304" pitchFamily="18" charset="0"/>
          </a:endParaRPr>
        </a:p>
      </dgm:t>
    </dgm:pt>
    <dgm:pt modelId="{2DA18521-007A-4D92-866E-1BB9ED9E35CC}" type="parTrans" cxnId="{88CBC80A-D65E-4FC8-BA28-93E68C944852}">
      <dgm:prSet/>
      <dgm:spPr/>
      <dgm:t>
        <a:bodyPr/>
        <a:lstStyle/>
        <a:p>
          <a:endParaRPr lang="tr-TR"/>
        </a:p>
      </dgm:t>
    </dgm:pt>
    <dgm:pt modelId="{04984A92-E711-4BFE-8FB6-042E55BE462F}" type="sibTrans" cxnId="{88CBC80A-D65E-4FC8-BA28-93E68C944852}">
      <dgm:prSet/>
      <dgm:spPr/>
      <dgm:t>
        <a:bodyPr/>
        <a:lstStyle/>
        <a:p>
          <a:endParaRPr lang="tr-TR"/>
        </a:p>
      </dgm:t>
    </dgm:pt>
    <dgm:pt modelId="{DE9927D6-1B06-4357-9885-01C534C8EDB7}">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2-</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CB557381-6EAD-43D1-AD86-21507384FF58}" type="parTrans" cxnId="{73598E39-FDE0-4AFE-91F3-871D2347D689}">
      <dgm:prSet/>
      <dgm:spPr/>
      <dgm:t>
        <a:bodyPr/>
        <a:lstStyle/>
        <a:p>
          <a:endParaRPr lang="tr-TR"/>
        </a:p>
      </dgm:t>
    </dgm:pt>
    <dgm:pt modelId="{41994380-9F0B-4E36-A382-A920A52881EF}" type="sibTrans" cxnId="{73598E39-FDE0-4AFE-91F3-871D2347D689}">
      <dgm:prSet/>
      <dgm:spPr/>
      <dgm:t>
        <a:bodyPr/>
        <a:lstStyle/>
        <a:p>
          <a:endParaRPr lang="tr-TR"/>
        </a:p>
      </dgm:t>
    </dgm:pt>
    <dgm:pt modelId="{4CD276CD-5DE0-4795-9E27-696CE57675EB}">
      <dgm:prSet phldrT="[Metin]" custT="1"/>
      <dgm:spPr/>
      <dgm:t>
        <a:bodyPr/>
        <a:lstStyle/>
        <a:p>
          <a:pPr algn="ctr"/>
          <a:r>
            <a:rPr lang="tr-TR" sz="1800" dirty="0" smtClean="0">
              <a:latin typeface="Times New Roman" panose="02020603050405020304" pitchFamily="18" charset="0"/>
              <a:cs typeface="Times New Roman" panose="02020603050405020304" pitchFamily="18" charset="0"/>
            </a:rPr>
            <a:t>Yargısal Yorum</a:t>
          </a:r>
          <a:endParaRPr lang="tr-TR" sz="1800" dirty="0">
            <a:latin typeface="Times New Roman" panose="02020603050405020304" pitchFamily="18" charset="0"/>
            <a:cs typeface="Times New Roman" panose="02020603050405020304" pitchFamily="18" charset="0"/>
          </a:endParaRPr>
        </a:p>
      </dgm:t>
    </dgm:pt>
    <dgm:pt modelId="{D274B92D-1DF3-4E61-AFBF-2FB34AE6459E}" type="parTrans" cxnId="{91A79C7E-EF1B-4EBC-95A7-C6B183657368}">
      <dgm:prSet/>
      <dgm:spPr/>
      <dgm:t>
        <a:bodyPr/>
        <a:lstStyle/>
        <a:p>
          <a:endParaRPr lang="tr-TR"/>
        </a:p>
      </dgm:t>
    </dgm:pt>
    <dgm:pt modelId="{931CEFD6-98F7-4ECC-B041-A3097881099E}" type="sibTrans" cxnId="{91A79C7E-EF1B-4EBC-95A7-C6B183657368}">
      <dgm:prSet/>
      <dgm:spPr/>
      <dgm:t>
        <a:bodyPr/>
        <a:lstStyle/>
        <a:p>
          <a:endParaRPr lang="tr-TR"/>
        </a:p>
      </dgm:t>
    </dgm:pt>
    <dgm:pt modelId="{16E85259-1563-4C75-95D3-F5B8F2029235}">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3-</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D928833A-115D-4FD4-B553-BD7ECDEE4CC7}" type="parTrans" cxnId="{83743CF3-D74C-4325-8572-F1FE6CBE5450}">
      <dgm:prSet/>
      <dgm:spPr/>
      <dgm:t>
        <a:bodyPr/>
        <a:lstStyle/>
        <a:p>
          <a:endParaRPr lang="tr-TR"/>
        </a:p>
      </dgm:t>
    </dgm:pt>
    <dgm:pt modelId="{13091375-1197-41E9-95D5-0C9942D1D917}" type="sibTrans" cxnId="{83743CF3-D74C-4325-8572-F1FE6CBE5450}">
      <dgm:prSet/>
      <dgm:spPr/>
      <dgm:t>
        <a:bodyPr/>
        <a:lstStyle/>
        <a:p>
          <a:endParaRPr lang="tr-TR"/>
        </a:p>
      </dgm:t>
    </dgm:pt>
    <dgm:pt modelId="{6C5B3E2A-1730-4404-8D37-CC1363D453B3}">
      <dgm:prSet phldrT="[Metin]" custT="1"/>
      <dgm:spPr/>
      <dgm:t>
        <a:bodyPr/>
        <a:lstStyle/>
        <a:p>
          <a:pPr algn="ctr"/>
          <a:r>
            <a:rPr lang="tr-TR" sz="1800" dirty="0" smtClean="0">
              <a:latin typeface="Times New Roman" panose="02020603050405020304" pitchFamily="18" charset="0"/>
              <a:cs typeface="Times New Roman" panose="02020603050405020304" pitchFamily="18" charset="0"/>
            </a:rPr>
            <a:t>Bilimsel Yorum</a:t>
          </a:r>
          <a:endParaRPr lang="tr-TR" sz="1800" dirty="0">
            <a:latin typeface="Times New Roman" panose="02020603050405020304" pitchFamily="18" charset="0"/>
            <a:cs typeface="Times New Roman" panose="02020603050405020304" pitchFamily="18" charset="0"/>
          </a:endParaRPr>
        </a:p>
      </dgm:t>
    </dgm:pt>
    <dgm:pt modelId="{1C9992F7-90C3-4583-B85A-0F5B7FCA3CB0}" type="parTrans" cxnId="{AA3C52C2-DB15-4ECA-9389-04156BAC72D8}">
      <dgm:prSet/>
      <dgm:spPr/>
      <dgm:t>
        <a:bodyPr/>
        <a:lstStyle/>
        <a:p>
          <a:endParaRPr lang="tr-TR"/>
        </a:p>
      </dgm:t>
    </dgm:pt>
    <dgm:pt modelId="{D6BC220E-6BB8-4157-89EB-041983774F26}" type="sibTrans" cxnId="{AA3C52C2-DB15-4ECA-9389-04156BAC72D8}">
      <dgm:prSet/>
      <dgm:spPr/>
      <dgm:t>
        <a:bodyPr/>
        <a:lstStyle/>
        <a:p>
          <a:endParaRPr lang="tr-TR"/>
        </a:p>
      </dgm:t>
    </dgm:pt>
    <dgm:pt modelId="{BCC05D3D-586A-4AB4-9D4F-98F9C5AC144C}" type="pres">
      <dgm:prSet presAssocID="{29F7ACD9-D722-4441-9135-57AE4892FBF8}" presName="Name0" presStyleCnt="0">
        <dgm:presLayoutVars>
          <dgm:dir/>
          <dgm:animLvl val="lvl"/>
          <dgm:resizeHandles val="exact"/>
        </dgm:presLayoutVars>
      </dgm:prSet>
      <dgm:spPr/>
      <dgm:t>
        <a:bodyPr/>
        <a:lstStyle/>
        <a:p>
          <a:endParaRPr lang="tr-TR"/>
        </a:p>
      </dgm:t>
    </dgm:pt>
    <dgm:pt modelId="{8DD5F82D-2B2D-4126-98C5-7C3CF9731FF3}" type="pres">
      <dgm:prSet presAssocID="{73544F14-9439-46AB-A6CC-0F17920C2AC3}" presName="linNode" presStyleCnt="0"/>
      <dgm:spPr/>
    </dgm:pt>
    <dgm:pt modelId="{041DF468-CB4C-43FD-8238-19D369326746}" type="pres">
      <dgm:prSet presAssocID="{73544F14-9439-46AB-A6CC-0F17920C2AC3}" presName="parentText" presStyleLbl="node1" presStyleIdx="0" presStyleCnt="3">
        <dgm:presLayoutVars>
          <dgm:chMax val="1"/>
          <dgm:bulletEnabled val="1"/>
        </dgm:presLayoutVars>
      </dgm:prSet>
      <dgm:spPr/>
      <dgm:t>
        <a:bodyPr/>
        <a:lstStyle/>
        <a:p>
          <a:endParaRPr lang="tr-TR"/>
        </a:p>
      </dgm:t>
    </dgm:pt>
    <dgm:pt modelId="{6801BE41-F9E6-420A-9499-4D8F5A38977D}" type="pres">
      <dgm:prSet presAssocID="{73544F14-9439-46AB-A6CC-0F17920C2AC3}" presName="descendantText" presStyleLbl="alignAccFollowNode1" presStyleIdx="0" presStyleCnt="3">
        <dgm:presLayoutVars>
          <dgm:bulletEnabled val="1"/>
        </dgm:presLayoutVars>
      </dgm:prSet>
      <dgm:spPr/>
      <dgm:t>
        <a:bodyPr/>
        <a:lstStyle/>
        <a:p>
          <a:endParaRPr lang="tr-TR"/>
        </a:p>
      </dgm:t>
    </dgm:pt>
    <dgm:pt modelId="{BA5890E8-0ACB-431D-973B-2F4828E25EBC}" type="pres">
      <dgm:prSet presAssocID="{B34E3318-260E-483A-BAE4-ED85A1563F84}" presName="sp" presStyleCnt="0"/>
      <dgm:spPr/>
    </dgm:pt>
    <dgm:pt modelId="{CA46524D-1E78-41F2-8C6E-11FDF035048D}" type="pres">
      <dgm:prSet presAssocID="{DE9927D6-1B06-4357-9885-01C534C8EDB7}" presName="linNode" presStyleCnt="0"/>
      <dgm:spPr/>
    </dgm:pt>
    <dgm:pt modelId="{8F77A235-313A-4E4B-B3DF-7958CB2C1497}" type="pres">
      <dgm:prSet presAssocID="{DE9927D6-1B06-4357-9885-01C534C8EDB7}" presName="parentText" presStyleLbl="node1" presStyleIdx="1" presStyleCnt="3">
        <dgm:presLayoutVars>
          <dgm:chMax val="1"/>
          <dgm:bulletEnabled val="1"/>
        </dgm:presLayoutVars>
      </dgm:prSet>
      <dgm:spPr/>
      <dgm:t>
        <a:bodyPr/>
        <a:lstStyle/>
        <a:p>
          <a:endParaRPr lang="tr-TR"/>
        </a:p>
      </dgm:t>
    </dgm:pt>
    <dgm:pt modelId="{0C1AC4D1-AE77-4CCC-8D74-983FE92642DC}" type="pres">
      <dgm:prSet presAssocID="{DE9927D6-1B06-4357-9885-01C534C8EDB7}" presName="descendantText" presStyleLbl="alignAccFollowNode1" presStyleIdx="1" presStyleCnt="3">
        <dgm:presLayoutVars>
          <dgm:bulletEnabled val="1"/>
        </dgm:presLayoutVars>
      </dgm:prSet>
      <dgm:spPr/>
      <dgm:t>
        <a:bodyPr/>
        <a:lstStyle/>
        <a:p>
          <a:endParaRPr lang="tr-TR"/>
        </a:p>
      </dgm:t>
    </dgm:pt>
    <dgm:pt modelId="{2C341FF3-45BB-486C-9AFF-5F9462EB6D94}" type="pres">
      <dgm:prSet presAssocID="{41994380-9F0B-4E36-A382-A920A52881EF}" presName="sp" presStyleCnt="0"/>
      <dgm:spPr/>
    </dgm:pt>
    <dgm:pt modelId="{EF639DC9-045D-4219-9F7B-298D94FB9961}" type="pres">
      <dgm:prSet presAssocID="{16E85259-1563-4C75-95D3-F5B8F2029235}" presName="linNode" presStyleCnt="0"/>
      <dgm:spPr/>
    </dgm:pt>
    <dgm:pt modelId="{D76EE64D-EDDD-45E4-BF35-D70573510F2E}" type="pres">
      <dgm:prSet presAssocID="{16E85259-1563-4C75-95D3-F5B8F2029235}" presName="parentText" presStyleLbl="node1" presStyleIdx="2" presStyleCnt="3" custLinFactNeighborX="-2854" custLinFactNeighborY="-463">
        <dgm:presLayoutVars>
          <dgm:chMax val="1"/>
          <dgm:bulletEnabled val="1"/>
        </dgm:presLayoutVars>
      </dgm:prSet>
      <dgm:spPr/>
      <dgm:t>
        <a:bodyPr/>
        <a:lstStyle/>
        <a:p>
          <a:endParaRPr lang="tr-TR"/>
        </a:p>
      </dgm:t>
    </dgm:pt>
    <dgm:pt modelId="{CA935F19-E13B-410D-8BD4-D3A00007AAF2}" type="pres">
      <dgm:prSet presAssocID="{16E85259-1563-4C75-95D3-F5B8F2029235}" presName="descendantText" presStyleLbl="alignAccFollowNode1" presStyleIdx="2" presStyleCnt="3">
        <dgm:presLayoutVars>
          <dgm:bulletEnabled val="1"/>
        </dgm:presLayoutVars>
      </dgm:prSet>
      <dgm:spPr/>
      <dgm:t>
        <a:bodyPr/>
        <a:lstStyle/>
        <a:p>
          <a:endParaRPr lang="tr-TR"/>
        </a:p>
      </dgm:t>
    </dgm:pt>
  </dgm:ptLst>
  <dgm:cxnLst>
    <dgm:cxn modelId="{AA3C52C2-DB15-4ECA-9389-04156BAC72D8}" srcId="{16E85259-1563-4C75-95D3-F5B8F2029235}" destId="{6C5B3E2A-1730-4404-8D37-CC1363D453B3}" srcOrd="0" destOrd="0" parTransId="{1C9992F7-90C3-4583-B85A-0F5B7FCA3CB0}" sibTransId="{D6BC220E-6BB8-4157-89EB-041983774F26}"/>
    <dgm:cxn modelId="{73598E39-FDE0-4AFE-91F3-871D2347D689}" srcId="{29F7ACD9-D722-4441-9135-57AE4892FBF8}" destId="{DE9927D6-1B06-4357-9885-01C534C8EDB7}" srcOrd="1" destOrd="0" parTransId="{CB557381-6EAD-43D1-AD86-21507384FF58}" sibTransId="{41994380-9F0B-4E36-A382-A920A52881EF}"/>
    <dgm:cxn modelId="{60F23D08-028B-4EBD-B549-DEA08079E540}" type="presOf" srcId="{DE9927D6-1B06-4357-9885-01C534C8EDB7}" destId="{8F77A235-313A-4E4B-B3DF-7958CB2C1497}" srcOrd="0" destOrd="0" presId="urn:microsoft.com/office/officeart/2005/8/layout/vList5"/>
    <dgm:cxn modelId="{2BA624A4-D713-49AD-8405-5DD4F533CA4B}" type="presOf" srcId="{16E85259-1563-4C75-95D3-F5B8F2029235}" destId="{D76EE64D-EDDD-45E4-BF35-D70573510F2E}" srcOrd="0" destOrd="0" presId="urn:microsoft.com/office/officeart/2005/8/layout/vList5"/>
    <dgm:cxn modelId="{D5005580-3553-42AD-BD0E-472FCA64C488}" type="presOf" srcId="{73544F14-9439-46AB-A6CC-0F17920C2AC3}" destId="{041DF468-CB4C-43FD-8238-19D369326746}" srcOrd="0" destOrd="0" presId="urn:microsoft.com/office/officeart/2005/8/layout/vList5"/>
    <dgm:cxn modelId="{420FDC53-69F2-4EF4-A7EA-6F13A9D11C8D}" srcId="{29F7ACD9-D722-4441-9135-57AE4892FBF8}" destId="{73544F14-9439-46AB-A6CC-0F17920C2AC3}" srcOrd="0" destOrd="0" parTransId="{FCA2F682-D836-47E0-9BF3-CDB498D6D9E7}" sibTransId="{B34E3318-260E-483A-BAE4-ED85A1563F84}"/>
    <dgm:cxn modelId="{721DCA52-81B6-460E-A350-265BFC839489}" type="presOf" srcId="{DFE6B9BE-B834-4C2B-9F01-C9E0BF8F0B68}" destId="{6801BE41-F9E6-420A-9499-4D8F5A38977D}" srcOrd="0" destOrd="0" presId="urn:microsoft.com/office/officeart/2005/8/layout/vList5"/>
    <dgm:cxn modelId="{E5335BD3-5F8F-48DA-8288-BB90EC1D6F22}" type="presOf" srcId="{29F7ACD9-D722-4441-9135-57AE4892FBF8}" destId="{BCC05D3D-586A-4AB4-9D4F-98F9C5AC144C}" srcOrd="0" destOrd="0" presId="urn:microsoft.com/office/officeart/2005/8/layout/vList5"/>
    <dgm:cxn modelId="{91A79C7E-EF1B-4EBC-95A7-C6B183657368}" srcId="{DE9927D6-1B06-4357-9885-01C534C8EDB7}" destId="{4CD276CD-5DE0-4795-9E27-696CE57675EB}" srcOrd="0" destOrd="0" parTransId="{D274B92D-1DF3-4E61-AFBF-2FB34AE6459E}" sibTransId="{931CEFD6-98F7-4ECC-B041-A3097881099E}"/>
    <dgm:cxn modelId="{83743CF3-D74C-4325-8572-F1FE6CBE5450}" srcId="{29F7ACD9-D722-4441-9135-57AE4892FBF8}" destId="{16E85259-1563-4C75-95D3-F5B8F2029235}" srcOrd="2" destOrd="0" parTransId="{D928833A-115D-4FD4-B553-BD7ECDEE4CC7}" sibTransId="{13091375-1197-41E9-95D5-0C9942D1D917}"/>
    <dgm:cxn modelId="{88CBC80A-D65E-4FC8-BA28-93E68C944852}" srcId="{73544F14-9439-46AB-A6CC-0F17920C2AC3}" destId="{DFE6B9BE-B834-4C2B-9F01-C9E0BF8F0B68}" srcOrd="0" destOrd="0" parTransId="{2DA18521-007A-4D92-866E-1BB9ED9E35CC}" sibTransId="{04984A92-E711-4BFE-8FB6-042E55BE462F}"/>
    <dgm:cxn modelId="{7F41E0EB-8EBB-4478-B422-C722FBB94707}" type="presOf" srcId="{6C5B3E2A-1730-4404-8D37-CC1363D453B3}" destId="{CA935F19-E13B-410D-8BD4-D3A00007AAF2}" srcOrd="0" destOrd="0" presId="urn:microsoft.com/office/officeart/2005/8/layout/vList5"/>
    <dgm:cxn modelId="{557B2BB2-9299-402E-9C08-5D6DCCAE3107}" type="presOf" srcId="{4CD276CD-5DE0-4795-9E27-696CE57675EB}" destId="{0C1AC4D1-AE77-4CCC-8D74-983FE92642DC}" srcOrd="0" destOrd="0" presId="urn:microsoft.com/office/officeart/2005/8/layout/vList5"/>
    <dgm:cxn modelId="{79E7D5EC-96E0-4E4D-9BCA-21D177F08F41}" type="presParOf" srcId="{BCC05D3D-586A-4AB4-9D4F-98F9C5AC144C}" destId="{8DD5F82D-2B2D-4126-98C5-7C3CF9731FF3}" srcOrd="0" destOrd="0" presId="urn:microsoft.com/office/officeart/2005/8/layout/vList5"/>
    <dgm:cxn modelId="{81AD1265-D915-497D-A524-990326980203}" type="presParOf" srcId="{8DD5F82D-2B2D-4126-98C5-7C3CF9731FF3}" destId="{041DF468-CB4C-43FD-8238-19D369326746}" srcOrd="0" destOrd="0" presId="urn:microsoft.com/office/officeart/2005/8/layout/vList5"/>
    <dgm:cxn modelId="{D8F08F2C-65A9-4404-B804-973F85BDC806}" type="presParOf" srcId="{8DD5F82D-2B2D-4126-98C5-7C3CF9731FF3}" destId="{6801BE41-F9E6-420A-9499-4D8F5A38977D}" srcOrd="1" destOrd="0" presId="urn:microsoft.com/office/officeart/2005/8/layout/vList5"/>
    <dgm:cxn modelId="{E0E2099C-E80B-40C7-92FF-3AF1B655ABA1}" type="presParOf" srcId="{BCC05D3D-586A-4AB4-9D4F-98F9C5AC144C}" destId="{BA5890E8-0ACB-431D-973B-2F4828E25EBC}" srcOrd="1" destOrd="0" presId="urn:microsoft.com/office/officeart/2005/8/layout/vList5"/>
    <dgm:cxn modelId="{437D0034-B499-4E16-A684-45FC720807C2}" type="presParOf" srcId="{BCC05D3D-586A-4AB4-9D4F-98F9C5AC144C}" destId="{CA46524D-1E78-41F2-8C6E-11FDF035048D}" srcOrd="2" destOrd="0" presId="urn:microsoft.com/office/officeart/2005/8/layout/vList5"/>
    <dgm:cxn modelId="{C3ADE001-CCBC-4246-BF40-85F13134D6BE}" type="presParOf" srcId="{CA46524D-1E78-41F2-8C6E-11FDF035048D}" destId="{8F77A235-313A-4E4B-B3DF-7958CB2C1497}" srcOrd="0" destOrd="0" presId="urn:microsoft.com/office/officeart/2005/8/layout/vList5"/>
    <dgm:cxn modelId="{92F8FB3D-090F-48AD-9BD5-03F0E3030CA0}" type="presParOf" srcId="{CA46524D-1E78-41F2-8C6E-11FDF035048D}" destId="{0C1AC4D1-AE77-4CCC-8D74-983FE92642DC}" srcOrd="1" destOrd="0" presId="urn:microsoft.com/office/officeart/2005/8/layout/vList5"/>
    <dgm:cxn modelId="{75784CD0-424D-4BD9-B443-EE9EBCAF7272}" type="presParOf" srcId="{BCC05D3D-586A-4AB4-9D4F-98F9C5AC144C}" destId="{2C341FF3-45BB-486C-9AFF-5F9462EB6D94}" srcOrd="3" destOrd="0" presId="urn:microsoft.com/office/officeart/2005/8/layout/vList5"/>
    <dgm:cxn modelId="{9A524BF2-5760-48D7-AEC4-E7C15A6F053E}" type="presParOf" srcId="{BCC05D3D-586A-4AB4-9D4F-98F9C5AC144C}" destId="{EF639DC9-045D-4219-9F7B-298D94FB9961}" srcOrd="4" destOrd="0" presId="urn:microsoft.com/office/officeart/2005/8/layout/vList5"/>
    <dgm:cxn modelId="{E52B208F-D6C5-4AB5-9785-1BF08CC797D5}" type="presParOf" srcId="{EF639DC9-045D-4219-9F7B-298D94FB9961}" destId="{D76EE64D-EDDD-45E4-BF35-D70573510F2E}" srcOrd="0" destOrd="0" presId="urn:microsoft.com/office/officeart/2005/8/layout/vList5"/>
    <dgm:cxn modelId="{99D60302-7E19-4791-BD5F-D6C5F0C0809D}" type="presParOf" srcId="{EF639DC9-045D-4219-9F7B-298D94FB9961}" destId="{CA935F19-E13B-410D-8BD4-D3A00007AAF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4AEA20F-BFD8-4D20-8EA1-CF5DF75D4E01}"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tr-TR"/>
        </a:p>
      </dgm:t>
    </dgm:pt>
    <dgm:pt modelId="{B4866C23-5CA5-4D50-9A9E-FDD0117AF482}">
      <dgm:prSet phldrT="[Metin]" custT="1"/>
      <dgm:spPr/>
      <dgm:t>
        <a:bodyPr/>
        <a:lstStyle/>
        <a:p>
          <a:r>
            <a:rPr lang="tr-TR" sz="2000" b="1" dirty="0" smtClean="0">
              <a:solidFill>
                <a:srgbClr val="FF0000"/>
              </a:solidFill>
              <a:latin typeface="Times New Roman" panose="02020603050405020304" pitchFamily="18" charset="0"/>
              <a:cs typeface="Times New Roman" panose="02020603050405020304" pitchFamily="18" charset="0"/>
            </a:rPr>
            <a:t>Yasama Yorumu</a:t>
          </a:r>
          <a:endParaRPr lang="tr-TR" sz="2000" b="1" dirty="0">
            <a:solidFill>
              <a:srgbClr val="FF0000"/>
            </a:solidFill>
            <a:latin typeface="Times New Roman" panose="02020603050405020304" pitchFamily="18" charset="0"/>
            <a:cs typeface="Times New Roman" panose="02020603050405020304" pitchFamily="18" charset="0"/>
          </a:endParaRPr>
        </a:p>
      </dgm:t>
    </dgm:pt>
    <dgm:pt modelId="{505380E4-BB06-40EE-AE34-2B7903FB9FD6}" type="parTrans" cxnId="{B2CAD3B7-E669-4EF4-A668-B2FDC665D67C}">
      <dgm:prSet/>
      <dgm:spPr/>
      <dgm:t>
        <a:bodyPr/>
        <a:lstStyle/>
        <a:p>
          <a:endParaRPr lang="tr-TR"/>
        </a:p>
      </dgm:t>
    </dgm:pt>
    <dgm:pt modelId="{36B3C11F-1ED7-4428-86E3-107B2F1310BA}" type="sibTrans" cxnId="{B2CAD3B7-E669-4EF4-A668-B2FDC665D67C}">
      <dgm:prSet/>
      <dgm:spPr/>
      <dgm:t>
        <a:bodyPr/>
        <a:lstStyle/>
        <a:p>
          <a:endParaRPr lang="tr-TR"/>
        </a:p>
      </dgm:t>
    </dgm:pt>
    <dgm:pt modelId="{7D35E78D-9A24-4BC3-A5F3-A5275EBDBF89}">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Eskiden kanunların gerekçesi yazılmadığından hakimler  bir  kanun hükmünün manasını anlamadığı takdirde bunu bizzat o kanunu yapan kanun koyucuya sorardı. 1961 ve 1982 anayasalarında yasama yorumu kabule dilmediğinden artık bu şekilde yorum yapmak mümkün değildir.</a:t>
          </a:r>
          <a:endParaRPr lang="tr-TR" sz="1800" dirty="0">
            <a:latin typeface="Times New Roman" panose="02020603050405020304" pitchFamily="18" charset="0"/>
            <a:cs typeface="Times New Roman" panose="02020603050405020304" pitchFamily="18" charset="0"/>
          </a:endParaRPr>
        </a:p>
      </dgm:t>
    </dgm:pt>
    <dgm:pt modelId="{8508061E-2FCD-4A6B-987B-541C8C8FF613}" type="parTrans" cxnId="{E14B1CE6-5E42-456E-B8A3-08CDB2329AC5}">
      <dgm:prSet/>
      <dgm:spPr/>
      <dgm:t>
        <a:bodyPr/>
        <a:lstStyle/>
        <a:p>
          <a:endParaRPr lang="tr-TR"/>
        </a:p>
      </dgm:t>
    </dgm:pt>
    <dgm:pt modelId="{C92623C9-F2AF-4B86-860F-24454190BF83}" type="sibTrans" cxnId="{E14B1CE6-5E42-456E-B8A3-08CDB2329AC5}">
      <dgm:prSet/>
      <dgm:spPr/>
      <dgm:t>
        <a:bodyPr/>
        <a:lstStyle/>
        <a:p>
          <a:endParaRPr lang="tr-TR"/>
        </a:p>
      </dgm:t>
    </dgm:pt>
    <dgm:pt modelId="{9504C594-85EA-43D9-8DA3-6D3952813256}">
      <dgm:prSet phldrT="[Metin]" custT="1">
        <dgm:style>
          <a:lnRef idx="3">
            <a:schemeClr val="lt1"/>
          </a:lnRef>
          <a:fillRef idx="1">
            <a:schemeClr val="accent6"/>
          </a:fillRef>
          <a:effectRef idx="1">
            <a:schemeClr val="accent6"/>
          </a:effectRef>
          <a:fontRef idx="minor">
            <a:schemeClr val="lt1"/>
          </a:fontRef>
        </dgm:style>
      </dgm:prSet>
      <dgm:spPr/>
      <dgm:t>
        <a:bodyPr/>
        <a:lstStyle/>
        <a:p>
          <a:r>
            <a:rPr lang="tr-TR" sz="2000" b="1" dirty="0" smtClean="0">
              <a:solidFill>
                <a:srgbClr val="FF0000"/>
              </a:solidFill>
              <a:latin typeface="Times New Roman" panose="02020603050405020304" pitchFamily="18" charset="0"/>
              <a:cs typeface="Times New Roman" panose="02020603050405020304" pitchFamily="18" charset="0"/>
            </a:rPr>
            <a:t>Yargısal Yorum</a:t>
          </a:r>
          <a:endParaRPr lang="tr-TR" sz="2000" b="1" dirty="0">
            <a:solidFill>
              <a:srgbClr val="FF0000"/>
            </a:solidFill>
            <a:latin typeface="Times New Roman" panose="02020603050405020304" pitchFamily="18" charset="0"/>
            <a:cs typeface="Times New Roman" panose="02020603050405020304" pitchFamily="18" charset="0"/>
          </a:endParaRPr>
        </a:p>
      </dgm:t>
    </dgm:pt>
    <dgm:pt modelId="{BB244C06-0F25-421B-B26B-C023A8DB0DC5}" type="parTrans" cxnId="{41EFA756-0D78-48E5-9302-BF6A1C36CC44}">
      <dgm:prSet/>
      <dgm:spPr/>
      <dgm:t>
        <a:bodyPr/>
        <a:lstStyle/>
        <a:p>
          <a:endParaRPr lang="tr-TR"/>
        </a:p>
      </dgm:t>
    </dgm:pt>
    <dgm:pt modelId="{635D08B6-4CA8-420F-B10D-30F873E6F89C}" type="sibTrans" cxnId="{41EFA756-0D78-48E5-9302-BF6A1C36CC44}">
      <dgm:prSet/>
      <dgm:spPr/>
      <dgm:t>
        <a:bodyPr/>
        <a:lstStyle/>
        <a:p>
          <a:endParaRPr lang="tr-TR"/>
        </a:p>
      </dgm:t>
    </dgm:pt>
    <dgm:pt modelId="{94B520CC-4C8E-4617-86DE-6B3431934F4B}">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Kanun hükümlerinin yargı organlarınca yorumlanmasıdır. Ancak yargıcın yaptığı yorum ne başka bir davada kendisini ne de başka bir mahkemeyi bağlar. Bunun tek istisnası Yargıtay’ın içtihadı birleştirme kararlarıdır. Bu kararlar Resmi Gazete’de yayınlandıklarından tüm mahkemeler için bağlayıcıdır. </a:t>
          </a:r>
          <a:endParaRPr lang="tr-TR" sz="1800" dirty="0">
            <a:latin typeface="Times New Roman" panose="02020603050405020304" pitchFamily="18" charset="0"/>
            <a:cs typeface="Times New Roman" panose="02020603050405020304" pitchFamily="18" charset="0"/>
          </a:endParaRPr>
        </a:p>
      </dgm:t>
    </dgm:pt>
    <dgm:pt modelId="{8CE5030A-3E47-4E10-9CCD-4EBD88408948}" type="parTrans" cxnId="{8C710E36-00B6-432F-A97A-9ED299B744A5}">
      <dgm:prSet/>
      <dgm:spPr/>
      <dgm:t>
        <a:bodyPr/>
        <a:lstStyle/>
        <a:p>
          <a:endParaRPr lang="tr-TR"/>
        </a:p>
      </dgm:t>
    </dgm:pt>
    <dgm:pt modelId="{0769FB17-D9C4-4E24-B44F-B8B36D42A808}" type="sibTrans" cxnId="{8C710E36-00B6-432F-A97A-9ED299B744A5}">
      <dgm:prSet/>
      <dgm:spPr/>
      <dgm:t>
        <a:bodyPr/>
        <a:lstStyle/>
        <a:p>
          <a:endParaRPr lang="tr-TR"/>
        </a:p>
      </dgm:t>
    </dgm:pt>
    <dgm:pt modelId="{D8CFBEA8-D74C-47E5-89FC-82EE14C747FC}">
      <dgm:prSet phldrT="[Metin]" custT="1">
        <dgm:style>
          <a:lnRef idx="3">
            <a:schemeClr val="lt1"/>
          </a:lnRef>
          <a:fillRef idx="1">
            <a:schemeClr val="accent6"/>
          </a:fillRef>
          <a:effectRef idx="1">
            <a:schemeClr val="accent6"/>
          </a:effectRef>
          <a:fontRef idx="minor">
            <a:schemeClr val="lt1"/>
          </a:fontRef>
        </dgm:style>
      </dgm:prSet>
      <dgm:spPr/>
      <dgm:t>
        <a:bodyPr/>
        <a:lstStyle/>
        <a:p>
          <a:r>
            <a:rPr lang="tr-TR" sz="2000" b="1" dirty="0" smtClean="0">
              <a:solidFill>
                <a:srgbClr val="FF0000"/>
              </a:solidFill>
              <a:latin typeface="Times New Roman" panose="02020603050405020304" pitchFamily="18" charset="0"/>
              <a:cs typeface="Times New Roman" panose="02020603050405020304" pitchFamily="18" charset="0"/>
            </a:rPr>
            <a:t>Bilimsel Yorum</a:t>
          </a:r>
          <a:endParaRPr lang="tr-TR" sz="2000" b="1" dirty="0">
            <a:solidFill>
              <a:srgbClr val="FF0000"/>
            </a:solidFill>
            <a:latin typeface="Times New Roman" panose="02020603050405020304" pitchFamily="18" charset="0"/>
            <a:cs typeface="Times New Roman" panose="02020603050405020304" pitchFamily="18" charset="0"/>
          </a:endParaRPr>
        </a:p>
      </dgm:t>
    </dgm:pt>
    <dgm:pt modelId="{AEB9A637-39D4-499D-8E7D-ECFE769CDA96}" type="parTrans" cxnId="{753DF402-19F5-4158-AA70-06BB1AB4187C}">
      <dgm:prSet/>
      <dgm:spPr/>
      <dgm:t>
        <a:bodyPr/>
        <a:lstStyle/>
        <a:p>
          <a:endParaRPr lang="tr-TR"/>
        </a:p>
      </dgm:t>
    </dgm:pt>
    <dgm:pt modelId="{109F91F8-42F7-4D35-AE6C-618141176044}" type="sibTrans" cxnId="{753DF402-19F5-4158-AA70-06BB1AB4187C}">
      <dgm:prSet/>
      <dgm:spPr/>
      <dgm:t>
        <a:bodyPr/>
        <a:lstStyle/>
        <a:p>
          <a:endParaRPr lang="tr-TR"/>
        </a:p>
      </dgm:t>
    </dgm:pt>
    <dgm:pt modelId="{69A0A452-465F-43F9-9FA3-F80594335371}">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Hukukçu ve akademisyenlerin, hukuk kurallarının anlamına ilişkin olarak açıkladıkları görüşleridir. Bu tür yorumlar hakimi bağlamaz sadece ona yön gösterme anlamında yardımcı olur.</a:t>
          </a:r>
          <a:endParaRPr lang="tr-TR" sz="1800" dirty="0">
            <a:latin typeface="Times New Roman" panose="02020603050405020304" pitchFamily="18" charset="0"/>
            <a:cs typeface="Times New Roman" panose="02020603050405020304" pitchFamily="18" charset="0"/>
          </a:endParaRPr>
        </a:p>
      </dgm:t>
    </dgm:pt>
    <dgm:pt modelId="{014855AA-4B0F-46D6-90EB-9D1ACB57C632}" type="parTrans" cxnId="{17F27EC8-868F-4672-BFF0-112C095EF9E2}">
      <dgm:prSet/>
      <dgm:spPr/>
      <dgm:t>
        <a:bodyPr/>
        <a:lstStyle/>
        <a:p>
          <a:endParaRPr lang="tr-TR"/>
        </a:p>
      </dgm:t>
    </dgm:pt>
    <dgm:pt modelId="{24334AD2-A054-4511-B580-28A40457B746}" type="sibTrans" cxnId="{17F27EC8-868F-4672-BFF0-112C095EF9E2}">
      <dgm:prSet/>
      <dgm:spPr/>
      <dgm:t>
        <a:bodyPr/>
        <a:lstStyle/>
        <a:p>
          <a:endParaRPr lang="tr-TR"/>
        </a:p>
      </dgm:t>
    </dgm:pt>
    <dgm:pt modelId="{00458A27-BF95-482C-A0D9-5F8EEAEC93AD}" type="pres">
      <dgm:prSet presAssocID="{74AEA20F-BFD8-4D20-8EA1-CF5DF75D4E01}" presName="Name0" presStyleCnt="0">
        <dgm:presLayoutVars>
          <dgm:dir/>
          <dgm:animLvl val="lvl"/>
          <dgm:resizeHandles val="exact"/>
        </dgm:presLayoutVars>
      </dgm:prSet>
      <dgm:spPr/>
      <dgm:t>
        <a:bodyPr/>
        <a:lstStyle/>
        <a:p>
          <a:endParaRPr lang="tr-TR"/>
        </a:p>
      </dgm:t>
    </dgm:pt>
    <dgm:pt modelId="{09BA08DC-EE19-4164-9560-95B50C4728DD}" type="pres">
      <dgm:prSet presAssocID="{D8CFBEA8-D74C-47E5-89FC-82EE14C747FC}" presName="boxAndChildren" presStyleCnt="0"/>
      <dgm:spPr/>
    </dgm:pt>
    <dgm:pt modelId="{6BE7EC61-B3A5-479F-A661-4887CEA6F32F}" type="pres">
      <dgm:prSet presAssocID="{D8CFBEA8-D74C-47E5-89FC-82EE14C747FC}" presName="parentTextBox" presStyleLbl="node1" presStyleIdx="0" presStyleCnt="3"/>
      <dgm:spPr/>
      <dgm:t>
        <a:bodyPr/>
        <a:lstStyle/>
        <a:p>
          <a:endParaRPr lang="tr-TR"/>
        </a:p>
      </dgm:t>
    </dgm:pt>
    <dgm:pt modelId="{49CC4E06-B558-4046-8BE8-9832EDB10E4A}" type="pres">
      <dgm:prSet presAssocID="{D8CFBEA8-D74C-47E5-89FC-82EE14C747FC}" presName="entireBox" presStyleLbl="node1" presStyleIdx="0" presStyleCnt="3"/>
      <dgm:spPr/>
      <dgm:t>
        <a:bodyPr/>
        <a:lstStyle/>
        <a:p>
          <a:endParaRPr lang="tr-TR"/>
        </a:p>
      </dgm:t>
    </dgm:pt>
    <dgm:pt modelId="{52876210-9428-4A20-9077-B9F2FCE9D508}" type="pres">
      <dgm:prSet presAssocID="{D8CFBEA8-D74C-47E5-89FC-82EE14C747FC}" presName="descendantBox" presStyleCnt="0"/>
      <dgm:spPr/>
    </dgm:pt>
    <dgm:pt modelId="{DCB61164-860F-4FE0-AA81-A5245404528C}" type="pres">
      <dgm:prSet presAssocID="{69A0A452-465F-43F9-9FA3-F80594335371}" presName="childTextBox" presStyleLbl="fgAccFollowNode1" presStyleIdx="0" presStyleCnt="3" custScaleY="120365">
        <dgm:presLayoutVars>
          <dgm:bulletEnabled val="1"/>
        </dgm:presLayoutVars>
      </dgm:prSet>
      <dgm:spPr/>
      <dgm:t>
        <a:bodyPr/>
        <a:lstStyle/>
        <a:p>
          <a:endParaRPr lang="tr-TR"/>
        </a:p>
      </dgm:t>
    </dgm:pt>
    <dgm:pt modelId="{3BEFACE1-7645-45D5-BE64-09BE4066B706}" type="pres">
      <dgm:prSet presAssocID="{635D08B6-4CA8-420F-B10D-30F873E6F89C}" presName="sp" presStyleCnt="0"/>
      <dgm:spPr/>
    </dgm:pt>
    <dgm:pt modelId="{00AD8747-58A6-4776-BFBA-E43F0794E206}" type="pres">
      <dgm:prSet presAssocID="{9504C594-85EA-43D9-8DA3-6D3952813256}" presName="arrowAndChildren" presStyleCnt="0"/>
      <dgm:spPr/>
    </dgm:pt>
    <dgm:pt modelId="{15FB4197-5B53-44EB-8FFD-65B8F6531403}" type="pres">
      <dgm:prSet presAssocID="{9504C594-85EA-43D9-8DA3-6D3952813256}" presName="parentTextArrow" presStyleLbl="node1" presStyleIdx="0" presStyleCnt="3"/>
      <dgm:spPr/>
      <dgm:t>
        <a:bodyPr/>
        <a:lstStyle/>
        <a:p>
          <a:endParaRPr lang="tr-TR"/>
        </a:p>
      </dgm:t>
    </dgm:pt>
    <dgm:pt modelId="{29A34C32-9087-4932-B753-A55E0401C76A}" type="pres">
      <dgm:prSet presAssocID="{9504C594-85EA-43D9-8DA3-6D3952813256}" presName="arrow" presStyleLbl="node1" presStyleIdx="1" presStyleCnt="3" custLinFactNeighborY="-6794"/>
      <dgm:spPr/>
      <dgm:t>
        <a:bodyPr/>
        <a:lstStyle/>
        <a:p>
          <a:endParaRPr lang="tr-TR"/>
        </a:p>
      </dgm:t>
    </dgm:pt>
    <dgm:pt modelId="{E84874BB-60A5-4A1D-A2B8-49569A748A19}" type="pres">
      <dgm:prSet presAssocID="{9504C594-85EA-43D9-8DA3-6D3952813256}" presName="descendantArrow" presStyleCnt="0"/>
      <dgm:spPr/>
    </dgm:pt>
    <dgm:pt modelId="{33A522CA-A11E-47F0-AA6B-BEC5A229789E}" type="pres">
      <dgm:prSet presAssocID="{94B520CC-4C8E-4617-86DE-6B3431934F4B}" presName="childTextArrow" presStyleLbl="fgAccFollowNode1" presStyleIdx="1" presStyleCnt="3" custScaleY="174478">
        <dgm:presLayoutVars>
          <dgm:bulletEnabled val="1"/>
        </dgm:presLayoutVars>
      </dgm:prSet>
      <dgm:spPr/>
      <dgm:t>
        <a:bodyPr/>
        <a:lstStyle/>
        <a:p>
          <a:endParaRPr lang="tr-TR"/>
        </a:p>
      </dgm:t>
    </dgm:pt>
    <dgm:pt modelId="{8BE8B65E-475E-4FAC-AF2D-AF66A83E27AF}" type="pres">
      <dgm:prSet presAssocID="{36B3C11F-1ED7-4428-86E3-107B2F1310BA}" presName="sp" presStyleCnt="0"/>
      <dgm:spPr/>
    </dgm:pt>
    <dgm:pt modelId="{46D9A7EA-57EF-4A3F-B09B-C4AC23024D9E}" type="pres">
      <dgm:prSet presAssocID="{B4866C23-5CA5-4D50-9A9E-FDD0117AF482}" presName="arrowAndChildren" presStyleCnt="0"/>
      <dgm:spPr/>
    </dgm:pt>
    <dgm:pt modelId="{ED376E11-697D-4D88-93C5-9E501628C215}" type="pres">
      <dgm:prSet presAssocID="{B4866C23-5CA5-4D50-9A9E-FDD0117AF482}" presName="parentTextArrow" presStyleLbl="node1" presStyleIdx="1" presStyleCnt="3"/>
      <dgm:spPr/>
      <dgm:t>
        <a:bodyPr/>
        <a:lstStyle/>
        <a:p>
          <a:endParaRPr lang="tr-TR"/>
        </a:p>
      </dgm:t>
    </dgm:pt>
    <dgm:pt modelId="{BE8C276F-4BF5-405C-BD5C-A53F6CB7B241}" type="pres">
      <dgm:prSet presAssocID="{B4866C23-5CA5-4D50-9A9E-FDD0117AF482}" presName="arrow" presStyleLbl="node1" presStyleIdx="2" presStyleCnt="3"/>
      <dgm:spPr/>
      <dgm:t>
        <a:bodyPr/>
        <a:lstStyle/>
        <a:p>
          <a:endParaRPr lang="tr-TR"/>
        </a:p>
      </dgm:t>
    </dgm:pt>
    <dgm:pt modelId="{A9E6D2B7-2CB9-4FAD-90CA-E335C8289183}" type="pres">
      <dgm:prSet presAssocID="{B4866C23-5CA5-4D50-9A9E-FDD0117AF482}" presName="descendantArrow" presStyleCnt="0"/>
      <dgm:spPr/>
    </dgm:pt>
    <dgm:pt modelId="{960B19A5-FC45-417E-A92B-CE3971497012}" type="pres">
      <dgm:prSet presAssocID="{7D35E78D-9A24-4BC3-A5F3-A5275EBDBF89}" presName="childTextArrow" presStyleLbl="fgAccFollowNode1" presStyleIdx="2" presStyleCnt="3" custScaleY="152207">
        <dgm:presLayoutVars>
          <dgm:bulletEnabled val="1"/>
        </dgm:presLayoutVars>
      </dgm:prSet>
      <dgm:spPr/>
      <dgm:t>
        <a:bodyPr/>
        <a:lstStyle/>
        <a:p>
          <a:endParaRPr lang="tr-TR"/>
        </a:p>
      </dgm:t>
    </dgm:pt>
  </dgm:ptLst>
  <dgm:cxnLst>
    <dgm:cxn modelId="{17F27EC8-868F-4672-BFF0-112C095EF9E2}" srcId="{D8CFBEA8-D74C-47E5-89FC-82EE14C747FC}" destId="{69A0A452-465F-43F9-9FA3-F80594335371}" srcOrd="0" destOrd="0" parTransId="{014855AA-4B0F-46D6-90EB-9D1ACB57C632}" sibTransId="{24334AD2-A054-4511-B580-28A40457B746}"/>
    <dgm:cxn modelId="{4A6961F0-4568-4CEB-8329-A4F44E149596}" type="presOf" srcId="{D8CFBEA8-D74C-47E5-89FC-82EE14C747FC}" destId="{49CC4E06-B558-4046-8BE8-9832EDB10E4A}" srcOrd="1" destOrd="0" presId="urn:microsoft.com/office/officeart/2005/8/layout/process4"/>
    <dgm:cxn modelId="{8C710E36-00B6-432F-A97A-9ED299B744A5}" srcId="{9504C594-85EA-43D9-8DA3-6D3952813256}" destId="{94B520CC-4C8E-4617-86DE-6B3431934F4B}" srcOrd="0" destOrd="0" parTransId="{8CE5030A-3E47-4E10-9CCD-4EBD88408948}" sibTransId="{0769FB17-D9C4-4E24-B44F-B8B36D42A808}"/>
    <dgm:cxn modelId="{B2CAD3B7-E669-4EF4-A668-B2FDC665D67C}" srcId="{74AEA20F-BFD8-4D20-8EA1-CF5DF75D4E01}" destId="{B4866C23-5CA5-4D50-9A9E-FDD0117AF482}" srcOrd="0" destOrd="0" parTransId="{505380E4-BB06-40EE-AE34-2B7903FB9FD6}" sibTransId="{36B3C11F-1ED7-4428-86E3-107B2F1310BA}"/>
    <dgm:cxn modelId="{E14B1CE6-5E42-456E-B8A3-08CDB2329AC5}" srcId="{B4866C23-5CA5-4D50-9A9E-FDD0117AF482}" destId="{7D35E78D-9A24-4BC3-A5F3-A5275EBDBF89}" srcOrd="0" destOrd="0" parTransId="{8508061E-2FCD-4A6B-987B-541C8C8FF613}" sibTransId="{C92623C9-F2AF-4B86-860F-24454190BF83}"/>
    <dgm:cxn modelId="{A789B021-A1C2-4FCE-B04B-85D25296F046}" type="presOf" srcId="{9504C594-85EA-43D9-8DA3-6D3952813256}" destId="{29A34C32-9087-4932-B753-A55E0401C76A}" srcOrd="1" destOrd="0" presId="urn:microsoft.com/office/officeart/2005/8/layout/process4"/>
    <dgm:cxn modelId="{2AAFEBF9-3447-468F-A9A6-F95822193FB9}" type="presOf" srcId="{9504C594-85EA-43D9-8DA3-6D3952813256}" destId="{15FB4197-5B53-44EB-8FFD-65B8F6531403}" srcOrd="0" destOrd="0" presId="urn:microsoft.com/office/officeart/2005/8/layout/process4"/>
    <dgm:cxn modelId="{3672F4DD-A040-4E88-AF26-D2F90E225D33}" type="presOf" srcId="{7D35E78D-9A24-4BC3-A5F3-A5275EBDBF89}" destId="{960B19A5-FC45-417E-A92B-CE3971497012}" srcOrd="0" destOrd="0" presId="urn:microsoft.com/office/officeart/2005/8/layout/process4"/>
    <dgm:cxn modelId="{41EFA756-0D78-48E5-9302-BF6A1C36CC44}" srcId="{74AEA20F-BFD8-4D20-8EA1-CF5DF75D4E01}" destId="{9504C594-85EA-43D9-8DA3-6D3952813256}" srcOrd="1" destOrd="0" parTransId="{BB244C06-0F25-421B-B26B-C023A8DB0DC5}" sibTransId="{635D08B6-4CA8-420F-B10D-30F873E6F89C}"/>
    <dgm:cxn modelId="{753DF402-19F5-4158-AA70-06BB1AB4187C}" srcId="{74AEA20F-BFD8-4D20-8EA1-CF5DF75D4E01}" destId="{D8CFBEA8-D74C-47E5-89FC-82EE14C747FC}" srcOrd="2" destOrd="0" parTransId="{AEB9A637-39D4-499D-8E7D-ECFE769CDA96}" sibTransId="{109F91F8-42F7-4D35-AE6C-618141176044}"/>
    <dgm:cxn modelId="{4E9B10EC-F77F-4198-8C8A-E75F9E0DB770}" type="presOf" srcId="{94B520CC-4C8E-4617-86DE-6B3431934F4B}" destId="{33A522CA-A11E-47F0-AA6B-BEC5A229789E}" srcOrd="0" destOrd="0" presId="urn:microsoft.com/office/officeart/2005/8/layout/process4"/>
    <dgm:cxn modelId="{0D858DBE-D05F-41FC-8BC0-1C81ECD17B8B}" type="presOf" srcId="{B4866C23-5CA5-4D50-9A9E-FDD0117AF482}" destId="{ED376E11-697D-4D88-93C5-9E501628C215}" srcOrd="0" destOrd="0" presId="urn:microsoft.com/office/officeart/2005/8/layout/process4"/>
    <dgm:cxn modelId="{A0F59A80-54B9-42B8-A520-006F10D1F845}" type="presOf" srcId="{69A0A452-465F-43F9-9FA3-F80594335371}" destId="{DCB61164-860F-4FE0-AA81-A5245404528C}" srcOrd="0" destOrd="0" presId="urn:microsoft.com/office/officeart/2005/8/layout/process4"/>
    <dgm:cxn modelId="{407028B7-D0B0-43D7-A952-43B6E11E302D}" type="presOf" srcId="{74AEA20F-BFD8-4D20-8EA1-CF5DF75D4E01}" destId="{00458A27-BF95-482C-A0D9-5F8EEAEC93AD}" srcOrd="0" destOrd="0" presId="urn:microsoft.com/office/officeart/2005/8/layout/process4"/>
    <dgm:cxn modelId="{729AD87B-8DB3-4FA1-9299-A96BC2808EF5}" type="presOf" srcId="{D8CFBEA8-D74C-47E5-89FC-82EE14C747FC}" destId="{6BE7EC61-B3A5-479F-A661-4887CEA6F32F}" srcOrd="0" destOrd="0" presId="urn:microsoft.com/office/officeart/2005/8/layout/process4"/>
    <dgm:cxn modelId="{43F6D513-0F94-4FAC-89AF-753D37B653A3}" type="presOf" srcId="{B4866C23-5CA5-4D50-9A9E-FDD0117AF482}" destId="{BE8C276F-4BF5-405C-BD5C-A53F6CB7B241}" srcOrd="1" destOrd="0" presId="urn:microsoft.com/office/officeart/2005/8/layout/process4"/>
    <dgm:cxn modelId="{507F2422-FE57-47EF-9B9B-FF6FE651C450}" type="presParOf" srcId="{00458A27-BF95-482C-A0D9-5F8EEAEC93AD}" destId="{09BA08DC-EE19-4164-9560-95B50C4728DD}" srcOrd="0" destOrd="0" presId="urn:microsoft.com/office/officeart/2005/8/layout/process4"/>
    <dgm:cxn modelId="{2CD0675A-AE8B-4774-AB3F-02E770EECD98}" type="presParOf" srcId="{09BA08DC-EE19-4164-9560-95B50C4728DD}" destId="{6BE7EC61-B3A5-479F-A661-4887CEA6F32F}" srcOrd="0" destOrd="0" presId="urn:microsoft.com/office/officeart/2005/8/layout/process4"/>
    <dgm:cxn modelId="{2A2F8E99-13CD-4241-B467-D5E4DFFE1DE1}" type="presParOf" srcId="{09BA08DC-EE19-4164-9560-95B50C4728DD}" destId="{49CC4E06-B558-4046-8BE8-9832EDB10E4A}" srcOrd="1" destOrd="0" presId="urn:microsoft.com/office/officeart/2005/8/layout/process4"/>
    <dgm:cxn modelId="{3F7CB3CF-BC3D-45BE-87CE-BD478AF7E9A0}" type="presParOf" srcId="{09BA08DC-EE19-4164-9560-95B50C4728DD}" destId="{52876210-9428-4A20-9077-B9F2FCE9D508}" srcOrd="2" destOrd="0" presId="urn:microsoft.com/office/officeart/2005/8/layout/process4"/>
    <dgm:cxn modelId="{7EFB7CE4-F707-4C42-B214-A27A5A7EC0D9}" type="presParOf" srcId="{52876210-9428-4A20-9077-B9F2FCE9D508}" destId="{DCB61164-860F-4FE0-AA81-A5245404528C}" srcOrd="0" destOrd="0" presId="urn:microsoft.com/office/officeart/2005/8/layout/process4"/>
    <dgm:cxn modelId="{E3F203B2-95D6-4AEB-B638-33E68773A2DD}" type="presParOf" srcId="{00458A27-BF95-482C-A0D9-5F8EEAEC93AD}" destId="{3BEFACE1-7645-45D5-BE64-09BE4066B706}" srcOrd="1" destOrd="0" presId="urn:microsoft.com/office/officeart/2005/8/layout/process4"/>
    <dgm:cxn modelId="{5613A9CA-CD57-409B-B9C5-DCFFFB20FDBE}" type="presParOf" srcId="{00458A27-BF95-482C-A0D9-5F8EEAEC93AD}" destId="{00AD8747-58A6-4776-BFBA-E43F0794E206}" srcOrd="2" destOrd="0" presId="urn:microsoft.com/office/officeart/2005/8/layout/process4"/>
    <dgm:cxn modelId="{4E297A5C-D859-40DE-B12B-A76D0D8CEFD8}" type="presParOf" srcId="{00AD8747-58A6-4776-BFBA-E43F0794E206}" destId="{15FB4197-5B53-44EB-8FFD-65B8F6531403}" srcOrd="0" destOrd="0" presId="urn:microsoft.com/office/officeart/2005/8/layout/process4"/>
    <dgm:cxn modelId="{02F05824-3824-484C-B5E9-B9D8C3621032}" type="presParOf" srcId="{00AD8747-58A6-4776-BFBA-E43F0794E206}" destId="{29A34C32-9087-4932-B753-A55E0401C76A}" srcOrd="1" destOrd="0" presId="urn:microsoft.com/office/officeart/2005/8/layout/process4"/>
    <dgm:cxn modelId="{D0FEFEEC-B47D-4817-A984-444B6FEF4D3B}" type="presParOf" srcId="{00AD8747-58A6-4776-BFBA-E43F0794E206}" destId="{E84874BB-60A5-4A1D-A2B8-49569A748A19}" srcOrd="2" destOrd="0" presId="urn:microsoft.com/office/officeart/2005/8/layout/process4"/>
    <dgm:cxn modelId="{AEBD568C-E1D3-44F5-B012-6364F72FF9CC}" type="presParOf" srcId="{E84874BB-60A5-4A1D-A2B8-49569A748A19}" destId="{33A522CA-A11E-47F0-AA6B-BEC5A229789E}" srcOrd="0" destOrd="0" presId="urn:microsoft.com/office/officeart/2005/8/layout/process4"/>
    <dgm:cxn modelId="{E55C9229-69AA-4FBF-AB9E-D4802CFA1353}" type="presParOf" srcId="{00458A27-BF95-482C-A0D9-5F8EEAEC93AD}" destId="{8BE8B65E-475E-4FAC-AF2D-AF66A83E27AF}" srcOrd="3" destOrd="0" presId="urn:microsoft.com/office/officeart/2005/8/layout/process4"/>
    <dgm:cxn modelId="{C2C52982-A261-4C2A-AC0A-0C5A239B88EF}" type="presParOf" srcId="{00458A27-BF95-482C-A0D9-5F8EEAEC93AD}" destId="{46D9A7EA-57EF-4A3F-B09B-C4AC23024D9E}" srcOrd="4" destOrd="0" presId="urn:microsoft.com/office/officeart/2005/8/layout/process4"/>
    <dgm:cxn modelId="{51213AAE-7B77-45AD-8CBB-F09B1F5E96CB}" type="presParOf" srcId="{46D9A7EA-57EF-4A3F-B09B-C4AC23024D9E}" destId="{ED376E11-697D-4D88-93C5-9E501628C215}" srcOrd="0" destOrd="0" presId="urn:microsoft.com/office/officeart/2005/8/layout/process4"/>
    <dgm:cxn modelId="{369DB2FC-8153-45EB-9077-637EC641FE8D}" type="presParOf" srcId="{46D9A7EA-57EF-4A3F-B09B-C4AC23024D9E}" destId="{BE8C276F-4BF5-405C-BD5C-A53F6CB7B241}" srcOrd="1" destOrd="0" presId="urn:microsoft.com/office/officeart/2005/8/layout/process4"/>
    <dgm:cxn modelId="{E975F6FC-1C3F-4912-A5AA-BF83B97FDB36}" type="presParOf" srcId="{46D9A7EA-57EF-4A3F-B09B-C4AC23024D9E}" destId="{A9E6D2B7-2CB9-4FAD-90CA-E335C8289183}" srcOrd="2" destOrd="0" presId="urn:microsoft.com/office/officeart/2005/8/layout/process4"/>
    <dgm:cxn modelId="{FD2AFEFB-820D-4AB0-ABFE-A6EC636657C9}" type="presParOf" srcId="{A9E6D2B7-2CB9-4FAD-90CA-E335C8289183}" destId="{960B19A5-FC45-417E-A92B-CE397149701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427C932-6E86-4316-9861-E1545975D716}"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tr-TR"/>
        </a:p>
      </dgm:t>
    </dgm:pt>
    <dgm:pt modelId="{0769F5AB-7A29-4F45-BF94-D9E26D4DE56B}">
      <dgm:prSet phldrT="[Metin]" custT="1"/>
      <dgm:spPr/>
      <dgm:t>
        <a:bodyPr/>
        <a:lstStyle/>
        <a:p>
          <a:r>
            <a:rPr lang="tr-TR" sz="2000" b="1" dirty="0" smtClean="0">
              <a:solidFill>
                <a:srgbClr val="FF0000"/>
              </a:solidFill>
              <a:latin typeface="Times New Roman" panose="02020603050405020304" pitchFamily="18" charset="0"/>
              <a:cs typeface="Times New Roman" panose="02020603050405020304" pitchFamily="18" charset="0"/>
            </a:rPr>
            <a:t>Lafzi (sözel) Yorum</a:t>
          </a:r>
          <a:endParaRPr lang="tr-TR" sz="2000" b="1" dirty="0">
            <a:solidFill>
              <a:srgbClr val="FF0000"/>
            </a:solidFill>
            <a:latin typeface="Times New Roman" panose="02020603050405020304" pitchFamily="18" charset="0"/>
            <a:cs typeface="Times New Roman" panose="02020603050405020304" pitchFamily="18" charset="0"/>
          </a:endParaRPr>
        </a:p>
      </dgm:t>
    </dgm:pt>
    <dgm:pt modelId="{04CFF1F7-6264-44B6-86E6-798F50EB4A86}" type="parTrans" cxnId="{FBD8B57E-993F-48C3-ACC2-252B420FD417}">
      <dgm:prSet/>
      <dgm:spPr/>
      <dgm:t>
        <a:bodyPr/>
        <a:lstStyle/>
        <a:p>
          <a:endParaRPr lang="tr-TR"/>
        </a:p>
      </dgm:t>
    </dgm:pt>
    <dgm:pt modelId="{6B9D7147-8160-4F45-A996-9705D6B8B92D}" type="sibTrans" cxnId="{FBD8B57E-993F-48C3-ACC2-252B420FD417}">
      <dgm:prSet/>
      <dgm:spPr/>
      <dgm:t>
        <a:bodyPr/>
        <a:lstStyle/>
        <a:p>
          <a:endParaRPr lang="tr-TR"/>
        </a:p>
      </dgm:t>
    </dgm:pt>
    <dgm:pt modelId="{2C13EBDC-CBAF-4714-8E98-D78C3EB1EA78}">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Lafzi yorum metodu bir hükmün kelime ve gramer yapısına bakılarak ve kanun metnine bağlı kalınarak yapılan yorumdur. Örneğin kanun «anne ve babanın rızası» demişse hükümde geçen «ve» bağlacından dolayı hem annenin hem de babanın rızasının gerekli olduğunu anlarız. Ama mesela hükümde «veya» denmiş olsaydı, sadece annenin veya sadece babanın rızası yeterli derdik</a:t>
          </a:r>
          <a:endParaRPr lang="tr-TR" sz="1800" dirty="0">
            <a:latin typeface="Times New Roman" panose="02020603050405020304" pitchFamily="18" charset="0"/>
            <a:cs typeface="Times New Roman" panose="02020603050405020304" pitchFamily="18" charset="0"/>
          </a:endParaRPr>
        </a:p>
      </dgm:t>
    </dgm:pt>
    <dgm:pt modelId="{24976D27-FF6A-4207-9600-D7A9F201CF6E}" type="parTrans" cxnId="{3AEB057E-BD1F-4FEC-8633-35DF27CE88F2}">
      <dgm:prSet/>
      <dgm:spPr/>
      <dgm:t>
        <a:bodyPr/>
        <a:lstStyle/>
        <a:p>
          <a:endParaRPr lang="tr-TR"/>
        </a:p>
      </dgm:t>
    </dgm:pt>
    <dgm:pt modelId="{E42D85C9-D63A-4D1F-BCB6-A7B16C8679AB}" type="sibTrans" cxnId="{3AEB057E-BD1F-4FEC-8633-35DF27CE88F2}">
      <dgm:prSet/>
      <dgm:spPr/>
      <dgm:t>
        <a:bodyPr/>
        <a:lstStyle/>
        <a:p>
          <a:endParaRPr lang="tr-TR"/>
        </a:p>
      </dgm:t>
    </dgm:pt>
    <dgm:pt modelId="{43A09908-A83D-463D-8568-E1594583D6B5}">
      <dgm:prSet phldrT="[Metin]" custT="1"/>
      <dgm:spPr/>
      <dgm:t>
        <a:bodyPr/>
        <a:lstStyle/>
        <a:p>
          <a:r>
            <a:rPr lang="tr-TR" sz="2000" b="1" dirty="0" smtClean="0">
              <a:solidFill>
                <a:srgbClr val="FF0000"/>
              </a:solidFill>
              <a:effectLst/>
              <a:latin typeface="Times New Roman" panose="02020603050405020304" pitchFamily="18" charset="0"/>
              <a:cs typeface="Times New Roman" panose="02020603050405020304" pitchFamily="18" charset="0"/>
            </a:rPr>
            <a:t>Evveliyet (Öncelik) Metodu</a:t>
          </a:r>
          <a:endParaRPr lang="tr-TR" sz="2000" b="1" dirty="0">
            <a:solidFill>
              <a:srgbClr val="FF0000"/>
            </a:solidFill>
            <a:effectLst/>
            <a:latin typeface="Times New Roman" panose="02020603050405020304" pitchFamily="18" charset="0"/>
            <a:cs typeface="Times New Roman" panose="02020603050405020304" pitchFamily="18" charset="0"/>
          </a:endParaRPr>
        </a:p>
      </dgm:t>
    </dgm:pt>
    <dgm:pt modelId="{D4BBD541-E372-4A99-A005-81B9785C4D2C}" type="parTrans" cxnId="{FA5BF7E5-8BA1-4F68-89C9-8DAE55E8FECE}">
      <dgm:prSet/>
      <dgm:spPr/>
      <dgm:t>
        <a:bodyPr/>
        <a:lstStyle/>
        <a:p>
          <a:endParaRPr lang="tr-TR"/>
        </a:p>
      </dgm:t>
    </dgm:pt>
    <dgm:pt modelId="{1C1D7422-AF85-4A3F-A8FD-DDD86BA7B8E3}" type="sibTrans" cxnId="{FA5BF7E5-8BA1-4F68-89C9-8DAE55E8FECE}">
      <dgm:prSet/>
      <dgm:spPr/>
      <dgm:t>
        <a:bodyPr/>
        <a:lstStyle/>
        <a:p>
          <a:endParaRPr lang="tr-TR"/>
        </a:p>
      </dgm:t>
    </dgm:pt>
    <dgm:pt modelId="{EF4E70E9-3811-4A02-9619-0D2DD06D5E91}">
      <dgm:prSet phldrT="[Metin]" custT="1"/>
      <dgm:spPr/>
      <dgm:t>
        <a:bodyPr/>
        <a:lstStyle/>
        <a:p>
          <a:pPr algn="just"/>
          <a:r>
            <a:rPr lang="tr-TR" sz="2000" dirty="0" smtClean="0">
              <a:latin typeface="Times New Roman" panose="02020603050405020304" pitchFamily="18" charset="0"/>
              <a:cs typeface="Times New Roman" panose="02020603050405020304" pitchFamily="18" charset="0"/>
            </a:rPr>
            <a:t>Bu yorum metodunda « fazlaya izin veren aza da izin verir» mantığı ile yorum yapılır. Örneğin kanunda «vali, emrinde çalışan bir kamu görevlisini görevden alabilir» denmişse, buradan yola çıkarak kanunda açıkça yetki verilmese de «vali bir kamu görevlisini geçici olarak görevden uzaklaştırabilir» yorumunu yapabiliriz.</a:t>
          </a:r>
        </a:p>
      </dgm:t>
    </dgm:pt>
    <dgm:pt modelId="{9AC451D3-4ABF-4A88-BDCE-DF70040BD768}" type="parTrans" cxnId="{5365F860-145E-4937-B3AD-DAF04A558EB0}">
      <dgm:prSet/>
      <dgm:spPr/>
      <dgm:t>
        <a:bodyPr/>
        <a:lstStyle/>
        <a:p>
          <a:endParaRPr lang="tr-TR"/>
        </a:p>
      </dgm:t>
    </dgm:pt>
    <dgm:pt modelId="{69F07C59-9B9F-4B0F-9D63-BF90BA834DEB}" type="sibTrans" cxnId="{5365F860-145E-4937-B3AD-DAF04A558EB0}">
      <dgm:prSet/>
      <dgm:spPr/>
      <dgm:t>
        <a:bodyPr/>
        <a:lstStyle/>
        <a:p>
          <a:endParaRPr lang="tr-TR"/>
        </a:p>
      </dgm:t>
    </dgm:pt>
    <dgm:pt modelId="{B280E7A8-291A-45D8-AB49-7FDE193CCFEF}">
      <dgm:prSet phldrT="[Metin]" custT="1">
        <dgm:style>
          <a:lnRef idx="3">
            <a:schemeClr val="lt1"/>
          </a:lnRef>
          <a:fillRef idx="1">
            <a:schemeClr val="accent6"/>
          </a:fillRef>
          <a:effectRef idx="1">
            <a:schemeClr val="accent6"/>
          </a:effectRef>
          <a:fontRef idx="minor">
            <a:schemeClr val="lt1"/>
          </a:fontRef>
        </dgm:style>
      </dgm:prSet>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Zıt Kanıt Metodu</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C799D41B-9131-4BFE-ADBC-7F6B284B60C4}" type="parTrans" cxnId="{A15B063B-CC39-4DDC-9BE4-0FE60D581DC8}">
      <dgm:prSet/>
      <dgm:spPr/>
      <dgm:t>
        <a:bodyPr/>
        <a:lstStyle/>
        <a:p>
          <a:endParaRPr lang="tr-TR"/>
        </a:p>
      </dgm:t>
    </dgm:pt>
    <dgm:pt modelId="{CB8A2818-5A01-4D78-9597-DF6832412938}" type="sibTrans" cxnId="{A15B063B-CC39-4DDC-9BE4-0FE60D581DC8}">
      <dgm:prSet/>
      <dgm:spPr/>
      <dgm:t>
        <a:bodyPr/>
        <a:lstStyle/>
        <a:p>
          <a:endParaRPr lang="tr-TR"/>
        </a:p>
      </dgm:t>
    </dgm:pt>
    <dgm:pt modelId="{49FF3C55-25EB-4E53-AAA8-D2B643B5AA6D}">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Bir olayla ilgili kanunda bir düzenleme bulunmamasına rağmen, kanun hükmünde yer alan ifadelerin aksinden sonuç çıkarma şeklinde yapılan yorumdur. Örneğin «kamuya açık alanlarda sigara içmek yasaktır» hükmünün zıddından yola çıkarak «kamuya açık olmayan alanlarda sigara içek serbesttir « yorumu yapılabilir</a:t>
          </a:r>
          <a:endParaRPr lang="tr-TR" sz="1800" dirty="0">
            <a:latin typeface="Times New Roman" panose="02020603050405020304" pitchFamily="18" charset="0"/>
            <a:cs typeface="Times New Roman" panose="02020603050405020304" pitchFamily="18" charset="0"/>
          </a:endParaRPr>
        </a:p>
      </dgm:t>
    </dgm:pt>
    <dgm:pt modelId="{6EBB3FE2-AB5D-4A61-A1C6-A3DEC1F6665F}" type="parTrans" cxnId="{F7D397AB-8308-499A-AE50-7B7CC58152A0}">
      <dgm:prSet/>
      <dgm:spPr/>
      <dgm:t>
        <a:bodyPr/>
        <a:lstStyle/>
        <a:p>
          <a:endParaRPr lang="tr-TR"/>
        </a:p>
      </dgm:t>
    </dgm:pt>
    <dgm:pt modelId="{416A1858-7378-400C-AEE6-56EB93F6293A}" type="sibTrans" cxnId="{F7D397AB-8308-499A-AE50-7B7CC58152A0}">
      <dgm:prSet/>
      <dgm:spPr/>
      <dgm:t>
        <a:bodyPr/>
        <a:lstStyle/>
        <a:p>
          <a:endParaRPr lang="tr-TR"/>
        </a:p>
      </dgm:t>
    </dgm:pt>
    <dgm:pt modelId="{36542DAE-5FF4-448E-8B72-DE67965E2749}" type="pres">
      <dgm:prSet presAssocID="{E427C932-6E86-4316-9861-E1545975D716}" presName="Name0" presStyleCnt="0">
        <dgm:presLayoutVars>
          <dgm:dir/>
          <dgm:animLvl val="lvl"/>
          <dgm:resizeHandles val="exact"/>
        </dgm:presLayoutVars>
      </dgm:prSet>
      <dgm:spPr/>
      <dgm:t>
        <a:bodyPr/>
        <a:lstStyle/>
        <a:p>
          <a:endParaRPr lang="tr-TR"/>
        </a:p>
      </dgm:t>
    </dgm:pt>
    <dgm:pt modelId="{826BC935-0027-4969-A4DA-7BA1C3091F5C}" type="pres">
      <dgm:prSet presAssocID="{B280E7A8-291A-45D8-AB49-7FDE193CCFEF}" presName="boxAndChildren" presStyleCnt="0"/>
      <dgm:spPr/>
    </dgm:pt>
    <dgm:pt modelId="{CDC6AF01-65F4-465C-8A0E-AC40F20080EC}" type="pres">
      <dgm:prSet presAssocID="{B280E7A8-291A-45D8-AB49-7FDE193CCFEF}" presName="parentTextBox" presStyleLbl="node1" presStyleIdx="0" presStyleCnt="3"/>
      <dgm:spPr/>
      <dgm:t>
        <a:bodyPr/>
        <a:lstStyle/>
        <a:p>
          <a:endParaRPr lang="tr-TR"/>
        </a:p>
      </dgm:t>
    </dgm:pt>
    <dgm:pt modelId="{D4C51555-7FE9-4DFE-BAE8-AFC1BEDF8A00}" type="pres">
      <dgm:prSet presAssocID="{B280E7A8-291A-45D8-AB49-7FDE193CCFEF}" presName="entireBox" presStyleLbl="node1" presStyleIdx="0" presStyleCnt="3" custAng="0" custLinFactNeighborX="1761" custLinFactNeighborY="-9859"/>
      <dgm:spPr/>
      <dgm:t>
        <a:bodyPr/>
        <a:lstStyle/>
        <a:p>
          <a:endParaRPr lang="tr-TR"/>
        </a:p>
      </dgm:t>
    </dgm:pt>
    <dgm:pt modelId="{C6E74D4E-16CE-44ED-84C4-7729A040A1E9}" type="pres">
      <dgm:prSet presAssocID="{B280E7A8-291A-45D8-AB49-7FDE193CCFEF}" presName="descendantBox" presStyleCnt="0"/>
      <dgm:spPr/>
    </dgm:pt>
    <dgm:pt modelId="{C609DDD3-546F-49EC-817F-6D87FCA77B51}" type="pres">
      <dgm:prSet presAssocID="{49FF3C55-25EB-4E53-AAA8-D2B643B5AA6D}" presName="childTextBox" presStyleLbl="fgAccFollowNode1" presStyleIdx="0" presStyleCnt="3" custScaleY="180560">
        <dgm:presLayoutVars>
          <dgm:bulletEnabled val="1"/>
        </dgm:presLayoutVars>
      </dgm:prSet>
      <dgm:spPr/>
      <dgm:t>
        <a:bodyPr/>
        <a:lstStyle/>
        <a:p>
          <a:endParaRPr lang="tr-TR"/>
        </a:p>
      </dgm:t>
    </dgm:pt>
    <dgm:pt modelId="{E3B3F4AA-0BEA-4F6A-B798-8B887B633725}" type="pres">
      <dgm:prSet presAssocID="{1C1D7422-AF85-4A3F-A8FD-DDD86BA7B8E3}" presName="sp" presStyleCnt="0"/>
      <dgm:spPr/>
    </dgm:pt>
    <dgm:pt modelId="{6C780279-B281-4993-9344-B5206AAF940E}" type="pres">
      <dgm:prSet presAssocID="{43A09908-A83D-463D-8568-E1594583D6B5}" presName="arrowAndChildren" presStyleCnt="0"/>
      <dgm:spPr/>
    </dgm:pt>
    <dgm:pt modelId="{CDD73781-4D14-412B-94BB-4F8758BB5C22}" type="pres">
      <dgm:prSet presAssocID="{43A09908-A83D-463D-8568-E1594583D6B5}" presName="parentTextArrow" presStyleLbl="node1" presStyleIdx="0" presStyleCnt="3"/>
      <dgm:spPr/>
      <dgm:t>
        <a:bodyPr/>
        <a:lstStyle/>
        <a:p>
          <a:endParaRPr lang="tr-TR"/>
        </a:p>
      </dgm:t>
    </dgm:pt>
    <dgm:pt modelId="{2E45A7B6-3BFF-44BA-8B6A-3CC482938B2A}" type="pres">
      <dgm:prSet presAssocID="{43A09908-A83D-463D-8568-E1594583D6B5}" presName="arrow" presStyleLbl="node1" presStyleIdx="1" presStyleCnt="3"/>
      <dgm:spPr/>
      <dgm:t>
        <a:bodyPr/>
        <a:lstStyle/>
        <a:p>
          <a:endParaRPr lang="tr-TR"/>
        </a:p>
      </dgm:t>
    </dgm:pt>
    <dgm:pt modelId="{1160BD2F-DD19-498C-B86A-6674D7CD9B53}" type="pres">
      <dgm:prSet presAssocID="{43A09908-A83D-463D-8568-E1594583D6B5}" presName="descendantArrow" presStyleCnt="0"/>
      <dgm:spPr/>
    </dgm:pt>
    <dgm:pt modelId="{087E6475-C657-47F3-8853-F9091D4C7FA6}" type="pres">
      <dgm:prSet presAssocID="{EF4E70E9-3811-4A02-9619-0D2DD06D5E91}" presName="childTextArrow" presStyleLbl="fgAccFollowNode1" presStyleIdx="1" presStyleCnt="3" custScaleY="176054">
        <dgm:presLayoutVars>
          <dgm:bulletEnabled val="1"/>
        </dgm:presLayoutVars>
      </dgm:prSet>
      <dgm:spPr/>
      <dgm:t>
        <a:bodyPr/>
        <a:lstStyle/>
        <a:p>
          <a:endParaRPr lang="tr-TR"/>
        </a:p>
      </dgm:t>
    </dgm:pt>
    <dgm:pt modelId="{95EBB125-8FFD-4C12-B1E9-C334429157E4}" type="pres">
      <dgm:prSet presAssocID="{6B9D7147-8160-4F45-A996-9705D6B8B92D}" presName="sp" presStyleCnt="0"/>
      <dgm:spPr/>
    </dgm:pt>
    <dgm:pt modelId="{C7A090A5-1B45-47CE-AAFB-02217E760F84}" type="pres">
      <dgm:prSet presAssocID="{0769F5AB-7A29-4F45-BF94-D9E26D4DE56B}" presName="arrowAndChildren" presStyleCnt="0"/>
      <dgm:spPr/>
    </dgm:pt>
    <dgm:pt modelId="{A7D34EC1-0FCE-429D-BC15-7F5B06A19CA9}" type="pres">
      <dgm:prSet presAssocID="{0769F5AB-7A29-4F45-BF94-D9E26D4DE56B}" presName="parentTextArrow" presStyleLbl="node1" presStyleIdx="1" presStyleCnt="3"/>
      <dgm:spPr/>
      <dgm:t>
        <a:bodyPr/>
        <a:lstStyle/>
        <a:p>
          <a:endParaRPr lang="tr-TR"/>
        </a:p>
      </dgm:t>
    </dgm:pt>
    <dgm:pt modelId="{7A3D9CFB-3B9F-4CCD-84C8-6444B41AA8A9}" type="pres">
      <dgm:prSet presAssocID="{0769F5AB-7A29-4F45-BF94-D9E26D4DE56B}" presName="arrow" presStyleLbl="node1" presStyleIdx="2" presStyleCnt="3"/>
      <dgm:spPr/>
      <dgm:t>
        <a:bodyPr/>
        <a:lstStyle/>
        <a:p>
          <a:endParaRPr lang="tr-TR"/>
        </a:p>
      </dgm:t>
    </dgm:pt>
    <dgm:pt modelId="{B276A3F7-423D-4510-BA06-4B246226C0D7}" type="pres">
      <dgm:prSet presAssocID="{0769F5AB-7A29-4F45-BF94-D9E26D4DE56B}" presName="descendantArrow" presStyleCnt="0"/>
      <dgm:spPr/>
    </dgm:pt>
    <dgm:pt modelId="{18A187CD-1C9C-4030-9607-13451F9E042C}" type="pres">
      <dgm:prSet presAssocID="{2C13EBDC-CBAF-4714-8E98-D78C3EB1EA78}" presName="childTextArrow" presStyleLbl="fgAccFollowNode1" presStyleIdx="2" presStyleCnt="3" custScaleY="186471" custLinFactNeighborX="1983" custLinFactNeighborY="23482">
        <dgm:presLayoutVars>
          <dgm:bulletEnabled val="1"/>
        </dgm:presLayoutVars>
      </dgm:prSet>
      <dgm:spPr/>
      <dgm:t>
        <a:bodyPr/>
        <a:lstStyle/>
        <a:p>
          <a:endParaRPr lang="tr-TR"/>
        </a:p>
      </dgm:t>
    </dgm:pt>
  </dgm:ptLst>
  <dgm:cxnLst>
    <dgm:cxn modelId="{6FF14B21-4956-420B-AC2C-9A253EA55298}" type="presOf" srcId="{B280E7A8-291A-45D8-AB49-7FDE193CCFEF}" destId="{CDC6AF01-65F4-465C-8A0E-AC40F20080EC}" srcOrd="0" destOrd="0" presId="urn:microsoft.com/office/officeart/2005/8/layout/process4"/>
    <dgm:cxn modelId="{D53ABAB0-8A12-4BDA-9B23-49EAAD5E3BAA}" type="presOf" srcId="{43A09908-A83D-463D-8568-E1594583D6B5}" destId="{2E45A7B6-3BFF-44BA-8B6A-3CC482938B2A}" srcOrd="1" destOrd="0" presId="urn:microsoft.com/office/officeart/2005/8/layout/process4"/>
    <dgm:cxn modelId="{16705EBE-2FB0-4B90-9C34-8922028BCB2C}" type="presOf" srcId="{43A09908-A83D-463D-8568-E1594583D6B5}" destId="{CDD73781-4D14-412B-94BB-4F8758BB5C22}" srcOrd="0" destOrd="0" presId="urn:microsoft.com/office/officeart/2005/8/layout/process4"/>
    <dgm:cxn modelId="{C1C41F42-73B0-4FD4-942A-FC51FB438BAE}" type="presOf" srcId="{49FF3C55-25EB-4E53-AAA8-D2B643B5AA6D}" destId="{C609DDD3-546F-49EC-817F-6D87FCA77B51}" srcOrd="0" destOrd="0" presId="urn:microsoft.com/office/officeart/2005/8/layout/process4"/>
    <dgm:cxn modelId="{45297FE7-B555-4C39-BE71-8B1DAF1B544B}" type="presOf" srcId="{2C13EBDC-CBAF-4714-8E98-D78C3EB1EA78}" destId="{18A187CD-1C9C-4030-9607-13451F9E042C}" srcOrd="0" destOrd="0" presId="urn:microsoft.com/office/officeart/2005/8/layout/process4"/>
    <dgm:cxn modelId="{DBFFAC40-272A-4E4F-ABF7-ECDB055E7687}" type="presOf" srcId="{0769F5AB-7A29-4F45-BF94-D9E26D4DE56B}" destId="{A7D34EC1-0FCE-429D-BC15-7F5B06A19CA9}" srcOrd="0" destOrd="0" presId="urn:microsoft.com/office/officeart/2005/8/layout/process4"/>
    <dgm:cxn modelId="{946C068D-9394-47FF-9F8B-D4D186D7BF0A}" type="presOf" srcId="{EF4E70E9-3811-4A02-9619-0D2DD06D5E91}" destId="{087E6475-C657-47F3-8853-F9091D4C7FA6}" srcOrd="0" destOrd="0" presId="urn:microsoft.com/office/officeart/2005/8/layout/process4"/>
    <dgm:cxn modelId="{A15B063B-CC39-4DDC-9BE4-0FE60D581DC8}" srcId="{E427C932-6E86-4316-9861-E1545975D716}" destId="{B280E7A8-291A-45D8-AB49-7FDE193CCFEF}" srcOrd="2" destOrd="0" parTransId="{C799D41B-9131-4BFE-ADBC-7F6B284B60C4}" sibTransId="{CB8A2818-5A01-4D78-9597-DF6832412938}"/>
    <dgm:cxn modelId="{F7D397AB-8308-499A-AE50-7B7CC58152A0}" srcId="{B280E7A8-291A-45D8-AB49-7FDE193CCFEF}" destId="{49FF3C55-25EB-4E53-AAA8-D2B643B5AA6D}" srcOrd="0" destOrd="0" parTransId="{6EBB3FE2-AB5D-4A61-A1C6-A3DEC1F6665F}" sibTransId="{416A1858-7378-400C-AEE6-56EB93F6293A}"/>
    <dgm:cxn modelId="{5365F860-145E-4937-B3AD-DAF04A558EB0}" srcId="{43A09908-A83D-463D-8568-E1594583D6B5}" destId="{EF4E70E9-3811-4A02-9619-0D2DD06D5E91}" srcOrd="0" destOrd="0" parTransId="{9AC451D3-4ABF-4A88-BDCE-DF70040BD768}" sibTransId="{69F07C59-9B9F-4B0F-9D63-BF90BA834DEB}"/>
    <dgm:cxn modelId="{441D6E75-3C96-44D6-A9C8-3A6DFF30769B}" type="presOf" srcId="{0769F5AB-7A29-4F45-BF94-D9E26D4DE56B}" destId="{7A3D9CFB-3B9F-4CCD-84C8-6444B41AA8A9}" srcOrd="1" destOrd="0" presId="urn:microsoft.com/office/officeart/2005/8/layout/process4"/>
    <dgm:cxn modelId="{3AEB057E-BD1F-4FEC-8633-35DF27CE88F2}" srcId="{0769F5AB-7A29-4F45-BF94-D9E26D4DE56B}" destId="{2C13EBDC-CBAF-4714-8E98-D78C3EB1EA78}" srcOrd="0" destOrd="0" parTransId="{24976D27-FF6A-4207-9600-D7A9F201CF6E}" sibTransId="{E42D85C9-D63A-4D1F-BCB6-A7B16C8679AB}"/>
    <dgm:cxn modelId="{FA5BF7E5-8BA1-4F68-89C9-8DAE55E8FECE}" srcId="{E427C932-6E86-4316-9861-E1545975D716}" destId="{43A09908-A83D-463D-8568-E1594583D6B5}" srcOrd="1" destOrd="0" parTransId="{D4BBD541-E372-4A99-A005-81B9785C4D2C}" sibTransId="{1C1D7422-AF85-4A3F-A8FD-DDD86BA7B8E3}"/>
    <dgm:cxn modelId="{408D4D5E-B94E-4045-B5A4-71B5C8CB4B32}" type="presOf" srcId="{B280E7A8-291A-45D8-AB49-7FDE193CCFEF}" destId="{D4C51555-7FE9-4DFE-BAE8-AFC1BEDF8A00}" srcOrd="1" destOrd="0" presId="urn:microsoft.com/office/officeart/2005/8/layout/process4"/>
    <dgm:cxn modelId="{FBD8B57E-993F-48C3-ACC2-252B420FD417}" srcId="{E427C932-6E86-4316-9861-E1545975D716}" destId="{0769F5AB-7A29-4F45-BF94-D9E26D4DE56B}" srcOrd="0" destOrd="0" parTransId="{04CFF1F7-6264-44B6-86E6-798F50EB4A86}" sibTransId="{6B9D7147-8160-4F45-A996-9705D6B8B92D}"/>
    <dgm:cxn modelId="{1BD64A15-5405-43F6-BD4B-D67CCFAB93A0}" type="presOf" srcId="{E427C932-6E86-4316-9861-E1545975D716}" destId="{36542DAE-5FF4-448E-8B72-DE67965E2749}" srcOrd="0" destOrd="0" presId="urn:microsoft.com/office/officeart/2005/8/layout/process4"/>
    <dgm:cxn modelId="{CBDA7667-C74C-4CEB-9969-FFE49E8185C9}" type="presParOf" srcId="{36542DAE-5FF4-448E-8B72-DE67965E2749}" destId="{826BC935-0027-4969-A4DA-7BA1C3091F5C}" srcOrd="0" destOrd="0" presId="urn:microsoft.com/office/officeart/2005/8/layout/process4"/>
    <dgm:cxn modelId="{0F981929-8EBE-48CB-8352-C5BEC9502D6B}" type="presParOf" srcId="{826BC935-0027-4969-A4DA-7BA1C3091F5C}" destId="{CDC6AF01-65F4-465C-8A0E-AC40F20080EC}" srcOrd="0" destOrd="0" presId="urn:microsoft.com/office/officeart/2005/8/layout/process4"/>
    <dgm:cxn modelId="{E5C474BE-B00F-4CA8-9DB5-D80D9DAE382B}" type="presParOf" srcId="{826BC935-0027-4969-A4DA-7BA1C3091F5C}" destId="{D4C51555-7FE9-4DFE-BAE8-AFC1BEDF8A00}" srcOrd="1" destOrd="0" presId="urn:microsoft.com/office/officeart/2005/8/layout/process4"/>
    <dgm:cxn modelId="{54AB2FCF-BEF0-43F2-B328-8225E950B798}" type="presParOf" srcId="{826BC935-0027-4969-A4DA-7BA1C3091F5C}" destId="{C6E74D4E-16CE-44ED-84C4-7729A040A1E9}" srcOrd="2" destOrd="0" presId="urn:microsoft.com/office/officeart/2005/8/layout/process4"/>
    <dgm:cxn modelId="{B4CB2311-0499-46F4-8BA7-92C23B56F321}" type="presParOf" srcId="{C6E74D4E-16CE-44ED-84C4-7729A040A1E9}" destId="{C609DDD3-546F-49EC-817F-6D87FCA77B51}" srcOrd="0" destOrd="0" presId="urn:microsoft.com/office/officeart/2005/8/layout/process4"/>
    <dgm:cxn modelId="{36166EE4-2433-4D3D-AA12-F22BABCC3CC7}" type="presParOf" srcId="{36542DAE-5FF4-448E-8B72-DE67965E2749}" destId="{E3B3F4AA-0BEA-4F6A-B798-8B887B633725}" srcOrd="1" destOrd="0" presId="urn:microsoft.com/office/officeart/2005/8/layout/process4"/>
    <dgm:cxn modelId="{0C63C088-5142-40C4-A226-5AA3B53765F5}" type="presParOf" srcId="{36542DAE-5FF4-448E-8B72-DE67965E2749}" destId="{6C780279-B281-4993-9344-B5206AAF940E}" srcOrd="2" destOrd="0" presId="urn:microsoft.com/office/officeart/2005/8/layout/process4"/>
    <dgm:cxn modelId="{9DE4701F-8E07-4439-9852-615CBDA368F1}" type="presParOf" srcId="{6C780279-B281-4993-9344-B5206AAF940E}" destId="{CDD73781-4D14-412B-94BB-4F8758BB5C22}" srcOrd="0" destOrd="0" presId="urn:microsoft.com/office/officeart/2005/8/layout/process4"/>
    <dgm:cxn modelId="{3D6ECBB5-694D-4012-97D2-EA16C5FA9D25}" type="presParOf" srcId="{6C780279-B281-4993-9344-B5206AAF940E}" destId="{2E45A7B6-3BFF-44BA-8B6A-3CC482938B2A}" srcOrd="1" destOrd="0" presId="urn:microsoft.com/office/officeart/2005/8/layout/process4"/>
    <dgm:cxn modelId="{E4E5C3CF-FF99-41D5-87D6-F8EB84C4F5F2}" type="presParOf" srcId="{6C780279-B281-4993-9344-B5206AAF940E}" destId="{1160BD2F-DD19-498C-B86A-6674D7CD9B53}" srcOrd="2" destOrd="0" presId="urn:microsoft.com/office/officeart/2005/8/layout/process4"/>
    <dgm:cxn modelId="{0620B606-D86E-46C0-AA4F-86E4F60807F9}" type="presParOf" srcId="{1160BD2F-DD19-498C-B86A-6674D7CD9B53}" destId="{087E6475-C657-47F3-8853-F9091D4C7FA6}" srcOrd="0" destOrd="0" presId="urn:microsoft.com/office/officeart/2005/8/layout/process4"/>
    <dgm:cxn modelId="{617CBE22-3C9B-46B8-BA8D-09A423C7C068}" type="presParOf" srcId="{36542DAE-5FF4-448E-8B72-DE67965E2749}" destId="{95EBB125-8FFD-4C12-B1E9-C334429157E4}" srcOrd="3" destOrd="0" presId="urn:microsoft.com/office/officeart/2005/8/layout/process4"/>
    <dgm:cxn modelId="{58A603FB-D83F-4BD3-87F6-CCB94940AB4D}" type="presParOf" srcId="{36542DAE-5FF4-448E-8B72-DE67965E2749}" destId="{C7A090A5-1B45-47CE-AAFB-02217E760F84}" srcOrd="4" destOrd="0" presId="urn:microsoft.com/office/officeart/2005/8/layout/process4"/>
    <dgm:cxn modelId="{172F87F6-6F06-4DB2-97A3-FC3DB8B1CC48}" type="presParOf" srcId="{C7A090A5-1B45-47CE-AAFB-02217E760F84}" destId="{A7D34EC1-0FCE-429D-BC15-7F5B06A19CA9}" srcOrd="0" destOrd="0" presId="urn:microsoft.com/office/officeart/2005/8/layout/process4"/>
    <dgm:cxn modelId="{4DF58C39-4AE0-410E-8FE2-72BB492F5C41}" type="presParOf" srcId="{C7A090A5-1B45-47CE-AAFB-02217E760F84}" destId="{7A3D9CFB-3B9F-4CCD-84C8-6444B41AA8A9}" srcOrd="1" destOrd="0" presId="urn:microsoft.com/office/officeart/2005/8/layout/process4"/>
    <dgm:cxn modelId="{50063E96-E8EC-4C05-A5B9-A8E47DDA1B66}" type="presParOf" srcId="{C7A090A5-1B45-47CE-AAFB-02217E760F84}" destId="{B276A3F7-423D-4510-BA06-4B246226C0D7}" srcOrd="2" destOrd="0" presId="urn:microsoft.com/office/officeart/2005/8/layout/process4"/>
    <dgm:cxn modelId="{2B16914A-074C-42FB-8BAD-4428DBC3A6C7}" type="presParOf" srcId="{B276A3F7-423D-4510-BA06-4B246226C0D7}" destId="{18A187CD-1C9C-4030-9607-13451F9E042C}"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DAE9BB7-6518-4DD3-9E61-AA249AFFBA08}" type="doc">
      <dgm:prSet loTypeId="urn:microsoft.com/office/officeart/2005/8/layout/process4" loCatId="process" qsTypeId="urn:microsoft.com/office/officeart/2005/8/quickstyle/simple1" qsCatId="simple" csTypeId="urn:microsoft.com/office/officeart/2005/8/colors/colorful5" csCatId="colorful" phldr="1"/>
      <dgm:spPr/>
      <dgm:t>
        <a:bodyPr/>
        <a:lstStyle/>
        <a:p>
          <a:endParaRPr lang="tr-TR"/>
        </a:p>
      </dgm:t>
    </dgm:pt>
    <dgm:pt modelId="{C69CD244-FBA3-4D1E-8748-57DA5033C283}">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Kanun Boşluğu</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C224855E-7373-462B-814E-C88BC83295D4}" type="parTrans" cxnId="{91A13852-BD5A-4A78-A077-0E5D719D205A}">
      <dgm:prSet/>
      <dgm:spPr/>
      <dgm:t>
        <a:bodyPr/>
        <a:lstStyle/>
        <a:p>
          <a:endParaRPr lang="tr-TR"/>
        </a:p>
      </dgm:t>
    </dgm:pt>
    <dgm:pt modelId="{0CD1FD54-9D55-4A93-B679-634E79325A49}" type="sibTrans" cxnId="{91A13852-BD5A-4A78-A077-0E5D719D205A}">
      <dgm:prSet/>
      <dgm:spPr/>
      <dgm:t>
        <a:bodyPr/>
        <a:lstStyle/>
        <a:p>
          <a:endParaRPr lang="tr-TR"/>
        </a:p>
      </dgm:t>
    </dgm:pt>
    <dgm:pt modelId="{E164D725-DD94-402F-B30D-E05FD30B3044}">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Hakimin uygulayabileceği herhangi bir yazılı hukuk kuralı bulunmaması durumunda kanun boşluğundan söz edilir. Bu durumda hakim örf ve adet kurallarını uygulayacaktır</a:t>
          </a:r>
          <a:endParaRPr lang="tr-TR" sz="1800" dirty="0">
            <a:latin typeface="Times New Roman" panose="02020603050405020304" pitchFamily="18" charset="0"/>
            <a:cs typeface="Times New Roman" panose="02020603050405020304" pitchFamily="18" charset="0"/>
          </a:endParaRPr>
        </a:p>
      </dgm:t>
    </dgm:pt>
    <dgm:pt modelId="{5E3B4376-A9DF-40A3-B6FC-11206BBB3D20}" type="parTrans" cxnId="{EA742BD3-CC8E-44E6-8F19-EF647DBDB458}">
      <dgm:prSet/>
      <dgm:spPr/>
      <dgm:t>
        <a:bodyPr/>
        <a:lstStyle/>
        <a:p>
          <a:endParaRPr lang="tr-TR"/>
        </a:p>
      </dgm:t>
    </dgm:pt>
    <dgm:pt modelId="{194B1AEC-24CF-4A3B-B890-C976CB7FB323}" type="sibTrans" cxnId="{EA742BD3-CC8E-44E6-8F19-EF647DBDB458}">
      <dgm:prSet/>
      <dgm:spPr/>
      <dgm:t>
        <a:bodyPr/>
        <a:lstStyle/>
        <a:p>
          <a:endParaRPr lang="tr-TR"/>
        </a:p>
      </dgm:t>
    </dgm:pt>
    <dgm:pt modelId="{265E87D7-280F-4B23-89ED-68405CB7897B}">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Hukuk Boşluğu</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01396593-EC09-41BB-BB84-B5D96109D6C9}" type="parTrans" cxnId="{666FFB22-E482-474A-A53B-13F48B49DAD7}">
      <dgm:prSet/>
      <dgm:spPr/>
      <dgm:t>
        <a:bodyPr/>
        <a:lstStyle/>
        <a:p>
          <a:endParaRPr lang="tr-TR"/>
        </a:p>
      </dgm:t>
    </dgm:pt>
    <dgm:pt modelId="{FD84C6DC-6A01-4FD9-8116-4A475AE8AB50}" type="sibTrans" cxnId="{666FFB22-E482-474A-A53B-13F48B49DAD7}">
      <dgm:prSet/>
      <dgm:spPr/>
      <dgm:t>
        <a:bodyPr/>
        <a:lstStyle/>
        <a:p>
          <a:endParaRPr lang="tr-TR"/>
        </a:p>
      </dgm:t>
    </dgm:pt>
    <dgm:pt modelId="{B66E99EC-11D9-482B-8C62-CE5BB91894D5}">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Hakimin uygulayabileceği herhangi bir yazılı hukuk kuralı ve örf ve adet kuralı bulunmaması durumunda hukuk boşluğundan söz edilir. Bu durumda hakim kedisi hukuk yaratacaktır.</a:t>
          </a:r>
          <a:endParaRPr lang="tr-TR" sz="1800" dirty="0">
            <a:latin typeface="Times New Roman" panose="02020603050405020304" pitchFamily="18" charset="0"/>
            <a:cs typeface="Times New Roman" panose="02020603050405020304" pitchFamily="18" charset="0"/>
          </a:endParaRPr>
        </a:p>
      </dgm:t>
    </dgm:pt>
    <dgm:pt modelId="{B2CD848B-B008-48BA-BE66-AEDDF966DBE5}" type="parTrans" cxnId="{AEBECBC1-E772-4672-8E2F-9CD82A2614FA}">
      <dgm:prSet/>
      <dgm:spPr/>
      <dgm:t>
        <a:bodyPr/>
        <a:lstStyle/>
        <a:p>
          <a:endParaRPr lang="tr-TR"/>
        </a:p>
      </dgm:t>
    </dgm:pt>
    <dgm:pt modelId="{5E586958-4477-414E-9897-9AFD3EE7A2E6}" type="sibTrans" cxnId="{AEBECBC1-E772-4672-8E2F-9CD82A2614FA}">
      <dgm:prSet/>
      <dgm:spPr/>
      <dgm:t>
        <a:bodyPr/>
        <a:lstStyle/>
        <a:p>
          <a:endParaRPr lang="tr-TR"/>
        </a:p>
      </dgm:t>
    </dgm:pt>
    <dgm:pt modelId="{272A170C-EB0F-41E9-B882-D419E75E4377}" type="pres">
      <dgm:prSet presAssocID="{5DAE9BB7-6518-4DD3-9E61-AA249AFFBA08}" presName="Name0" presStyleCnt="0">
        <dgm:presLayoutVars>
          <dgm:dir/>
          <dgm:animLvl val="lvl"/>
          <dgm:resizeHandles val="exact"/>
        </dgm:presLayoutVars>
      </dgm:prSet>
      <dgm:spPr/>
      <dgm:t>
        <a:bodyPr/>
        <a:lstStyle/>
        <a:p>
          <a:endParaRPr lang="tr-TR"/>
        </a:p>
      </dgm:t>
    </dgm:pt>
    <dgm:pt modelId="{7942DF4E-DCCB-434C-9510-5CA106F9E6C5}" type="pres">
      <dgm:prSet presAssocID="{265E87D7-280F-4B23-89ED-68405CB7897B}" presName="boxAndChildren" presStyleCnt="0"/>
      <dgm:spPr/>
    </dgm:pt>
    <dgm:pt modelId="{07C7E266-7DC2-4577-AF0C-4E9FE59FB96A}" type="pres">
      <dgm:prSet presAssocID="{265E87D7-280F-4B23-89ED-68405CB7897B}" presName="parentTextBox" presStyleLbl="node1" presStyleIdx="0" presStyleCnt="2"/>
      <dgm:spPr/>
      <dgm:t>
        <a:bodyPr/>
        <a:lstStyle/>
        <a:p>
          <a:endParaRPr lang="tr-TR"/>
        </a:p>
      </dgm:t>
    </dgm:pt>
    <dgm:pt modelId="{C163EEA0-E920-4D42-A519-5C3E9DE6AF63}" type="pres">
      <dgm:prSet presAssocID="{265E87D7-280F-4B23-89ED-68405CB7897B}" presName="entireBox" presStyleLbl="node1" presStyleIdx="0" presStyleCnt="2"/>
      <dgm:spPr/>
      <dgm:t>
        <a:bodyPr/>
        <a:lstStyle/>
        <a:p>
          <a:endParaRPr lang="tr-TR"/>
        </a:p>
      </dgm:t>
    </dgm:pt>
    <dgm:pt modelId="{8B7E5AC0-23A9-4E5C-999D-44D979B6BE4C}" type="pres">
      <dgm:prSet presAssocID="{265E87D7-280F-4B23-89ED-68405CB7897B}" presName="descendantBox" presStyleCnt="0"/>
      <dgm:spPr/>
    </dgm:pt>
    <dgm:pt modelId="{B28DB55D-7E2B-4C67-A815-CE6EC0CB3455}" type="pres">
      <dgm:prSet presAssocID="{B66E99EC-11D9-482B-8C62-CE5BB91894D5}" presName="childTextBox" presStyleLbl="fgAccFollowNode1" presStyleIdx="0" presStyleCnt="2" custScaleY="152553">
        <dgm:presLayoutVars>
          <dgm:bulletEnabled val="1"/>
        </dgm:presLayoutVars>
      </dgm:prSet>
      <dgm:spPr/>
      <dgm:t>
        <a:bodyPr/>
        <a:lstStyle/>
        <a:p>
          <a:endParaRPr lang="tr-TR"/>
        </a:p>
      </dgm:t>
    </dgm:pt>
    <dgm:pt modelId="{F0F57ED7-D5C1-441E-B2BC-DDF09E97B0A9}" type="pres">
      <dgm:prSet presAssocID="{0CD1FD54-9D55-4A93-B679-634E79325A49}" presName="sp" presStyleCnt="0"/>
      <dgm:spPr/>
    </dgm:pt>
    <dgm:pt modelId="{C9C725FF-E5CC-4596-A8EF-67B0BC9E680D}" type="pres">
      <dgm:prSet presAssocID="{C69CD244-FBA3-4D1E-8748-57DA5033C283}" presName="arrowAndChildren" presStyleCnt="0"/>
      <dgm:spPr/>
    </dgm:pt>
    <dgm:pt modelId="{9ED1D063-F671-4D93-BB56-D81627A659FE}" type="pres">
      <dgm:prSet presAssocID="{C69CD244-FBA3-4D1E-8748-57DA5033C283}" presName="parentTextArrow" presStyleLbl="node1" presStyleIdx="0" presStyleCnt="2"/>
      <dgm:spPr/>
      <dgm:t>
        <a:bodyPr/>
        <a:lstStyle/>
        <a:p>
          <a:endParaRPr lang="tr-TR"/>
        </a:p>
      </dgm:t>
    </dgm:pt>
    <dgm:pt modelId="{7D8A547B-1BB6-4507-A2B1-AB8A30E50CB5}" type="pres">
      <dgm:prSet presAssocID="{C69CD244-FBA3-4D1E-8748-57DA5033C283}" presName="arrow" presStyleLbl="node1" presStyleIdx="1" presStyleCnt="2"/>
      <dgm:spPr/>
      <dgm:t>
        <a:bodyPr/>
        <a:lstStyle/>
        <a:p>
          <a:endParaRPr lang="tr-TR"/>
        </a:p>
      </dgm:t>
    </dgm:pt>
    <dgm:pt modelId="{3295FBF7-124E-4753-BA94-9D11CFDC4BAD}" type="pres">
      <dgm:prSet presAssocID="{C69CD244-FBA3-4D1E-8748-57DA5033C283}" presName="descendantArrow" presStyleCnt="0"/>
      <dgm:spPr/>
    </dgm:pt>
    <dgm:pt modelId="{B80A960F-C061-4BE7-8167-E5E32B19EC2A}" type="pres">
      <dgm:prSet presAssocID="{E164D725-DD94-402F-B30D-E05FD30B3044}" presName="childTextArrow" presStyleLbl="fgAccFollowNode1" presStyleIdx="1" presStyleCnt="2" custScaleY="152232">
        <dgm:presLayoutVars>
          <dgm:bulletEnabled val="1"/>
        </dgm:presLayoutVars>
      </dgm:prSet>
      <dgm:spPr/>
      <dgm:t>
        <a:bodyPr/>
        <a:lstStyle/>
        <a:p>
          <a:endParaRPr lang="tr-TR"/>
        </a:p>
      </dgm:t>
    </dgm:pt>
  </dgm:ptLst>
  <dgm:cxnLst>
    <dgm:cxn modelId="{EA742BD3-CC8E-44E6-8F19-EF647DBDB458}" srcId="{C69CD244-FBA3-4D1E-8748-57DA5033C283}" destId="{E164D725-DD94-402F-B30D-E05FD30B3044}" srcOrd="0" destOrd="0" parTransId="{5E3B4376-A9DF-40A3-B6FC-11206BBB3D20}" sibTransId="{194B1AEC-24CF-4A3B-B890-C976CB7FB323}"/>
    <dgm:cxn modelId="{CE8E856B-0A8B-4F4F-A479-3643B1F651E7}" type="presOf" srcId="{5DAE9BB7-6518-4DD3-9E61-AA249AFFBA08}" destId="{272A170C-EB0F-41E9-B882-D419E75E4377}" srcOrd="0" destOrd="0" presId="urn:microsoft.com/office/officeart/2005/8/layout/process4"/>
    <dgm:cxn modelId="{91A13852-BD5A-4A78-A077-0E5D719D205A}" srcId="{5DAE9BB7-6518-4DD3-9E61-AA249AFFBA08}" destId="{C69CD244-FBA3-4D1E-8748-57DA5033C283}" srcOrd="0" destOrd="0" parTransId="{C224855E-7373-462B-814E-C88BC83295D4}" sibTransId="{0CD1FD54-9D55-4A93-B679-634E79325A49}"/>
    <dgm:cxn modelId="{AEBECBC1-E772-4672-8E2F-9CD82A2614FA}" srcId="{265E87D7-280F-4B23-89ED-68405CB7897B}" destId="{B66E99EC-11D9-482B-8C62-CE5BB91894D5}" srcOrd="0" destOrd="0" parTransId="{B2CD848B-B008-48BA-BE66-AEDDF966DBE5}" sibTransId="{5E586958-4477-414E-9897-9AFD3EE7A2E6}"/>
    <dgm:cxn modelId="{05522BF8-248B-4D83-9E1D-A1A5121E28C1}" type="presOf" srcId="{265E87D7-280F-4B23-89ED-68405CB7897B}" destId="{07C7E266-7DC2-4577-AF0C-4E9FE59FB96A}" srcOrd="0" destOrd="0" presId="urn:microsoft.com/office/officeart/2005/8/layout/process4"/>
    <dgm:cxn modelId="{666FFB22-E482-474A-A53B-13F48B49DAD7}" srcId="{5DAE9BB7-6518-4DD3-9E61-AA249AFFBA08}" destId="{265E87D7-280F-4B23-89ED-68405CB7897B}" srcOrd="1" destOrd="0" parTransId="{01396593-EC09-41BB-BB84-B5D96109D6C9}" sibTransId="{FD84C6DC-6A01-4FD9-8116-4A475AE8AB50}"/>
    <dgm:cxn modelId="{CAEADCCA-9953-4218-B753-EFB5C8079D4F}" type="presOf" srcId="{C69CD244-FBA3-4D1E-8748-57DA5033C283}" destId="{9ED1D063-F671-4D93-BB56-D81627A659FE}" srcOrd="0" destOrd="0" presId="urn:microsoft.com/office/officeart/2005/8/layout/process4"/>
    <dgm:cxn modelId="{ECC8B4E7-3DD3-418D-B5BC-42D808EDD996}" type="presOf" srcId="{C69CD244-FBA3-4D1E-8748-57DA5033C283}" destId="{7D8A547B-1BB6-4507-A2B1-AB8A30E50CB5}" srcOrd="1" destOrd="0" presId="urn:microsoft.com/office/officeart/2005/8/layout/process4"/>
    <dgm:cxn modelId="{2B215EDB-76AD-4726-B521-A579A0B11970}" type="presOf" srcId="{B66E99EC-11D9-482B-8C62-CE5BB91894D5}" destId="{B28DB55D-7E2B-4C67-A815-CE6EC0CB3455}" srcOrd="0" destOrd="0" presId="urn:microsoft.com/office/officeart/2005/8/layout/process4"/>
    <dgm:cxn modelId="{72B9CB0C-7850-4D93-9BF7-80B5BFF5147F}" type="presOf" srcId="{E164D725-DD94-402F-B30D-E05FD30B3044}" destId="{B80A960F-C061-4BE7-8167-E5E32B19EC2A}" srcOrd="0" destOrd="0" presId="urn:microsoft.com/office/officeart/2005/8/layout/process4"/>
    <dgm:cxn modelId="{73EF9989-3191-46B0-8727-156C670CDD99}" type="presOf" srcId="{265E87D7-280F-4B23-89ED-68405CB7897B}" destId="{C163EEA0-E920-4D42-A519-5C3E9DE6AF63}" srcOrd="1" destOrd="0" presId="urn:microsoft.com/office/officeart/2005/8/layout/process4"/>
    <dgm:cxn modelId="{F53C856F-3640-4592-B7DD-A6A9DD56C027}" type="presParOf" srcId="{272A170C-EB0F-41E9-B882-D419E75E4377}" destId="{7942DF4E-DCCB-434C-9510-5CA106F9E6C5}" srcOrd="0" destOrd="0" presId="urn:microsoft.com/office/officeart/2005/8/layout/process4"/>
    <dgm:cxn modelId="{2A705322-DE3A-4F91-85BC-85454EF6E0B4}" type="presParOf" srcId="{7942DF4E-DCCB-434C-9510-5CA106F9E6C5}" destId="{07C7E266-7DC2-4577-AF0C-4E9FE59FB96A}" srcOrd="0" destOrd="0" presId="urn:microsoft.com/office/officeart/2005/8/layout/process4"/>
    <dgm:cxn modelId="{DB5DCC98-E2FD-4800-A9E8-29260045D8C4}" type="presParOf" srcId="{7942DF4E-DCCB-434C-9510-5CA106F9E6C5}" destId="{C163EEA0-E920-4D42-A519-5C3E9DE6AF63}" srcOrd="1" destOrd="0" presId="urn:microsoft.com/office/officeart/2005/8/layout/process4"/>
    <dgm:cxn modelId="{294A1118-C4A1-4023-8D3D-84DAAC92088C}" type="presParOf" srcId="{7942DF4E-DCCB-434C-9510-5CA106F9E6C5}" destId="{8B7E5AC0-23A9-4E5C-999D-44D979B6BE4C}" srcOrd="2" destOrd="0" presId="urn:microsoft.com/office/officeart/2005/8/layout/process4"/>
    <dgm:cxn modelId="{076021FD-3705-4659-9750-3A095BF19ABE}" type="presParOf" srcId="{8B7E5AC0-23A9-4E5C-999D-44D979B6BE4C}" destId="{B28DB55D-7E2B-4C67-A815-CE6EC0CB3455}" srcOrd="0" destOrd="0" presId="urn:microsoft.com/office/officeart/2005/8/layout/process4"/>
    <dgm:cxn modelId="{68578F59-85FB-4067-9B36-404E661BAF22}" type="presParOf" srcId="{272A170C-EB0F-41E9-B882-D419E75E4377}" destId="{F0F57ED7-D5C1-441E-B2BC-DDF09E97B0A9}" srcOrd="1" destOrd="0" presId="urn:microsoft.com/office/officeart/2005/8/layout/process4"/>
    <dgm:cxn modelId="{7ADF72A7-C828-42AA-ACAC-A66DE0B47397}" type="presParOf" srcId="{272A170C-EB0F-41E9-B882-D419E75E4377}" destId="{C9C725FF-E5CC-4596-A8EF-67B0BC9E680D}" srcOrd="2" destOrd="0" presId="urn:microsoft.com/office/officeart/2005/8/layout/process4"/>
    <dgm:cxn modelId="{05A203B7-E630-4FC7-9D43-DBA0A3474A22}" type="presParOf" srcId="{C9C725FF-E5CC-4596-A8EF-67B0BC9E680D}" destId="{9ED1D063-F671-4D93-BB56-D81627A659FE}" srcOrd="0" destOrd="0" presId="urn:microsoft.com/office/officeart/2005/8/layout/process4"/>
    <dgm:cxn modelId="{03C58B07-9874-4EC5-A4EB-095F8CB97CBA}" type="presParOf" srcId="{C9C725FF-E5CC-4596-A8EF-67B0BC9E680D}" destId="{7D8A547B-1BB6-4507-A2B1-AB8A30E50CB5}" srcOrd="1" destOrd="0" presId="urn:microsoft.com/office/officeart/2005/8/layout/process4"/>
    <dgm:cxn modelId="{91483D0C-4645-4FD7-9FE3-4255636C7F9D}" type="presParOf" srcId="{C9C725FF-E5CC-4596-A8EF-67B0BC9E680D}" destId="{3295FBF7-124E-4753-BA94-9D11CFDC4BAD}" srcOrd="2" destOrd="0" presId="urn:microsoft.com/office/officeart/2005/8/layout/process4"/>
    <dgm:cxn modelId="{B3943273-7F0A-4EEA-829E-69BABEEFF8AC}" type="presParOf" srcId="{3295FBF7-124E-4753-BA94-9D11CFDC4BAD}" destId="{B80A960F-C061-4BE7-8167-E5E32B19EC2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417D994-B743-4EC7-AB26-637C887967E5}"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tr-TR"/>
        </a:p>
      </dgm:t>
    </dgm:pt>
    <dgm:pt modelId="{ECEC24A7-40D1-4B94-B005-4063009D6C23}">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Kural İçi Boşluk</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04DF57E9-F3AB-4993-8C8F-F55861814B2E}" type="parTrans" cxnId="{88D87925-F212-4C00-BFA8-2CC8297ED803}">
      <dgm:prSet/>
      <dgm:spPr/>
      <dgm:t>
        <a:bodyPr/>
        <a:lstStyle/>
        <a:p>
          <a:endParaRPr lang="tr-TR"/>
        </a:p>
      </dgm:t>
    </dgm:pt>
    <dgm:pt modelId="{01023E98-2366-4059-94C3-D6041131F644}" type="sibTrans" cxnId="{88D87925-F212-4C00-BFA8-2CC8297ED803}">
      <dgm:prSet/>
      <dgm:spPr/>
      <dgm:t>
        <a:bodyPr/>
        <a:lstStyle/>
        <a:p>
          <a:endParaRPr lang="tr-TR"/>
        </a:p>
      </dgm:t>
    </dgm:pt>
    <dgm:pt modelId="{F46A094F-0006-4831-83CF-5D883A4C4182}">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Yollamalar (Atıflar)</a:t>
          </a:r>
          <a:endParaRPr lang="tr-TR" sz="1800" dirty="0">
            <a:latin typeface="Times New Roman" panose="02020603050405020304" pitchFamily="18" charset="0"/>
            <a:cs typeface="Times New Roman" panose="02020603050405020304" pitchFamily="18" charset="0"/>
          </a:endParaRPr>
        </a:p>
      </dgm:t>
    </dgm:pt>
    <dgm:pt modelId="{F0ED9A38-09AF-4100-A244-2A687C842D92}" type="parTrans" cxnId="{C712526F-E430-475E-B9C7-C3339B507B1D}">
      <dgm:prSet/>
      <dgm:spPr/>
      <dgm:t>
        <a:bodyPr/>
        <a:lstStyle/>
        <a:p>
          <a:endParaRPr lang="tr-TR"/>
        </a:p>
      </dgm:t>
    </dgm:pt>
    <dgm:pt modelId="{890437EF-3F90-44DD-B3E5-3CF06B04B953}" type="sibTrans" cxnId="{C712526F-E430-475E-B9C7-C3339B507B1D}">
      <dgm:prSet/>
      <dgm:spPr/>
      <dgm:t>
        <a:bodyPr/>
        <a:lstStyle/>
        <a:p>
          <a:endParaRPr lang="tr-TR"/>
        </a:p>
      </dgm:t>
    </dgm:pt>
    <dgm:pt modelId="{D0ADFAB8-AC04-40E5-A9DC-570D66F38C5C}">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Genel Kloslar</a:t>
          </a:r>
          <a:endParaRPr lang="tr-TR" sz="1800" dirty="0">
            <a:latin typeface="Times New Roman" panose="02020603050405020304" pitchFamily="18" charset="0"/>
            <a:cs typeface="Times New Roman" panose="02020603050405020304" pitchFamily="18" charset="0"/>
          </a:endParaRPr>
        </a:p>
      </dgm:t>
    </dgm:pt>
    <dgm:pt modelId="{45B8B0DE-7BFB-4E58-8A05-FF86DABF6B2B}" type="parTrans" cxnId="{B341A3D2-5998-48BE-BA17-F8957AE4143C}">
      <dgm:prSet/>
      <dgm:spPr/>
      <dgm:t>
        <a:bodyPr/>
        <a:lstStyle/>
        <a:p>
          <a:endParaRPr lang="tr-TR"/>
        </a:p>
      </dgm:t>
    </dgm:pt>
    <dgm:pt modelId="{D11DDC76-C138-4D66-BB75-9106B23B2923}" type="sibTrans" cxnId="{B341A3D2-5998-48BE-BA17-F8957AE4143C}">
      <dgm:prSet/>
      <dgm:spPr/>
      <dgm:t>
        <a:bodyPr/>
        <a:lstStyle/>
        <a:p>
          <a:endParaRPr lang="tr-TR"/>
        </a:p>
      </dgm:t>
    </dgm:pt>
    <dgm:pt modelId="{494032A0-70C3-498F-93CA-5E4BE7E69DC9}">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Kural Dışı Boşluk</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BFD91E04-2E73-40DB-8DE0-A9259862C7BE}" type="parTrans" cxnId="{27E3695B-9FA3-4973-B047-8390169C2099}">
      <dgm:prSet/>
      <dgm:spPr/>
      <dgm:t>
        <a:bodyPr/>
        <a:lstStyle/>
        <a:p>
          <a:endParaRPr lang="tr-TR"/>
        </a:p>
      </dgm:t>
    </dgm:pt>
    <dgm:pt modelId="{6A1CB485-734F-4EB0-8FCF-B296302E0C97}" type="sibTrans" cxnId="{27E3695B-9FA3-4973-B047-8390169C2099}">
      <dgm:prSet/>
      <dgm:spPr/>
      <dgm:t>
        <a:bodyPr/>
        <a:lstStyle/>
        <a:p>
          <a:endParaRPr lang="tr-TR"/>
        </a:p>
      </dgm:t>
    </dgm:pt>
    <dgm:pt modelId="{58213B78-ABC3-40CD-8411-034DE25069AC}">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Açık (Gerçek) Boşluk</a:t>
          </a:r>
          <a:endParaRPr lang="tr-TR" sz="1800" dirty="0">
            <a:latin typeface="Times New Roman" panose="02020603050405020304" pitchFamily="18" charset="0"/>
            <a:cs typeface="Times New Roman" panose="02020603050405020304" pitchFamily="18" charset="0"/>
          </a:endParaRPr>
        </a:p>
      </dgm:t>
    </dgm:pt>
    <dgm:pt modelId="{F52D89E0-812A-4A8D-B819-979D18B9609B}" type="parTrans" cxnId="{3A5A9C76-8114-4DB9-B18C-98C54C1FE813}">
      <dgm:prSet/>
      <dgm:spPr/>
      <dgm:t>
        <a:bodyPr/>
        <a:lstStyle/>
        <a:p>
          <a:endParaRPr lang="tr-TR"/>
        </a:p>
      </dgm:t>
    </dgm:pt>
    <dgm:pt modelId="{CE92C21A-F495-47F7-A1FB-E091D6DADBC1}" type="sibTrans" cxnId="{3A5A9C76-8114-4DB9-B18C-98C54C1FE813}">
      <dgm:prSet/>
      <dgm:spPr/>
      <dgm:t>
        <a:bodyPr/>
        <a:lstStyle/>
        <a:p>
          <a:endParaRPr lang="tr-TR"/>
        </a:p>
      </dgm:t>
    </dgm:pt>
    <dgm:pt modelId="{99FFFCC5-EFBC-41D1-8C19-4A1182DC21EE}">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Örtülü (Zımni) Boşluk</a:t>
          </a:r>
          <a:endParaRPr lang="tr-TR" sz="1800" dirty="0">
            <a:latin typeface="Times New Roman" panose="02020603050405020304" pitchFamily="18" charset="0"/>
            <a:cs typeface="Times New Roman" panose="02020603050405020304" pitchFamily="18" charset="0"/>
          </a:endParaRPr>
        </a:p>
      </dgm:t>
    </dgm:pt>
    <dgm:pt modelId="{941B9A88-87FF-4AEC-BBF5-3913CFDEB01E}" type="parTrans" cxnId="{1E8D91DB-F6FE-4303-BBC5-28471C9B93BF}">
      <dgm:prSet/>
      <dgm:spPr/>
      <dgm:t>
        <a:bodyPr/>
        <a:lstStyle/>
        <a:p>
          <a:endParaRPr lang="tr-TR"/>
        </a:p>
      </dgm:t>
    </dgm:pt>
    <dgm:pt modelId="{100DDA0C-B9E0-48E8-80CE-FCFDB759E322}" type="sibTrans" cxnId="{1E8D91DB-F6FE-4303-BBC5-28471C9B93BF}">
      <dgm:prSet/>
      <dgm:spPr/>
      <dgm:t>
        <a:bodyPr/>
        <a:lstStyle/>
        <a:p>
          <a:endParaRPr lang="tr-TR"/>
        </a:p>
      </dgm:t>
    </dgm:pt>
    <dgm:pt modelId="{0EF94BD4-FFEB-4004-8959-C27BFB86586A}">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Tanımlama Boşluğu</a:t>
          </a:r>
          <a:endParaRPr lang="tr-TR" sz="1800" dirty="0">
            <a:latin typeface="Times New Roman" panose="02020603050405020304" pitchFamily="18" charset="0"/>
            <a:cs typeface="Times New Roman" panose="02020603050405020304" pitchFamily="18" charset="0"/>
          </a:endParaRPr>
        </a:p>
      </dgm:t>
    </dgm:pt>
    <dgm:pt modelId="{EC563704-64A5-4026-B109-9F96C3D2B2EB}" type="parTrans" cxnId="{90743E4F-6DBE-4FA2-B76F-99077E5CA818}">
      <dgm:prSet/>
      <dgm:spPr/>
      <dgm:t>
        <a:bodyPr/>
        <a:lstStyle/>
        <a:p>
          <a:endParaRPr lang="tr-TR"/>
        </a:p>
      </dgm:t>
    </dgm:pt>
    <dgm:pt modelId="{FA2193F1-6EAE-4D60-9364-AE924D8599C0}" type="sibTrans" cxnId="{90743E4F-6DBE-4FA2-B76F-99077E5CA818}">
      <dgm:prSet/>
      <dgm:spPr/>
      <dgm:t>
        <a:bodyPr/>
        <a:lstStyle/>
        <a:p>
          <a:endParaRPr lang="tr-TR"/>
        </a:p>
      </dgm:t>
    </dgm:pt>
    <dgm:pt modelId="{01AD232F-28D7-4A60-BE6C-977839033AA0}" type="pres">
      <dgm:prSet presAssocID="{1417D994-B743-4EC7-AB26-637C887967E5}" presName="linearFlow" presStyleCnt="0">
        <dgm:presLayoutVars>
          <dgm:dir/>
          <dgm:animLvl val="lvl"/>
          <dgm:resizeHandles val="exact"/>
        </dgm:presLayoutVars>
      </dgm:prSet>
      <dgm:spPr/>
      <dgm:t>
        <a:bodyPr/>
        <a:lstStyle/>
        <a:p>
          <a:endParaRPr lang="tr-TR"/>
        </a:p>
      </dgm:t>
    </dgm:pt>
    <dgm:pt modelId="{F0B640C9-864A-4369-952F-13057F4BE795}" type="pres">
      <dgm:prSet presAssocID="{ECEC24A7-40D1-4B94-B005-4063009D6C23}" presName="composite" presStyleCnt="0"/>
      <dgm:spPr/>
    </dgm:pt>
    <dgm:pt modelId="{36E9858A-F8F5-45A6-A49F-D772A485E254}" type="pres">
      <dgm:prSet presAssocID="{ECEC24A7-40D1-4B94-B005-4063009D6C23}" presName="parentText" presStyleLbl="alignNode1" presStyleIdx="0" presStyleCnt="2">
        <dgm:presLayoutVars>
          <dgm:chMax val="1"/>
          <dgm:bulletEnabled val="1"/>
        </dgm:presLayoutVars>
      </dgm:prSet>
      <dgm:spPr/>
      <dgm:t>
        <a:bodyPr/>
        <a:lstStyle/>
        <a:p>
          <a:endParaRPr lang="tr-TR"/>
        </a:p>
      </dgm:t>
    </dgm:pt>
    <dgm:pt modelId="{1C6A13CA-71B0-46E1-8409-AA5C64F87757}" type="pres">
      <dgm:prSet presAssocID="{ECEC24A7-40D1-4B94-B005-4063009D6C23}" presName="descendantText" presStyleLbl="alignAcc1" presStyleIdx="0" presStyleCnt="2">
        <dgm:presLayoutVars>
          <dgm:bulletEnabled val="1"/>
        </dgm:presLayoutVars>
      </dgm:prSet>
      <dgm:spPr/>
      <dgm:t>
        <a:bodyPr/>
        <a:lstStyle/>
        <a:p>
          <a:endParaRPr lang="tr-TR"/>
        </a:p>
      </dgm:t>
    </dgm:pt>
    <dgm:pt modelId="{A9879BC6-F89B-4BD9-A468-2E56D36D0227}" type="pres">
      <dgm:prSet presAssocID="{01023E98-2366-4059-94C3-D6041131F644}" presName="sp" presStyleCnt="0"/>
      <dgm:spPr/>
    </dgm:pt>
    <dgm:pt modelId="{19BBF1C3-830F-4398-B8AF-C2F16B272F4D}" type="pres">
      <dgm:prSet presAssocID="{494032A0-70C3-498F-93CA-5E4BE7E69DC9}" presName="composite" presStyleCnt="0"/>
      <dgm:spPr/>
    </dgm:pt>
    <dgm:pt modelId="{B39B5A0B-3E27-45CD-A935-082EF585F31E}" type="pres">
      <dgm:prSet presAssocID="{494032A0-70C3-498F-93CA-5E4BE7E69DC9}" presName="parentText" presStyleLbl="alignNode1" presStyleIdx="1" presStyleCnt="2">
        <dgm:presLayoutVars>
          <dgm:chMax val="1"/>
          <dgm:bulletEnabled val="1"/>
        </dgm:presLayoutVars>
      </dgm:prSet>
      <dgm:spPr/>
      <dgm:t>
        <a:bodyPr/>
        <a:lstStyle/>
        <a:p>
          <a:endParaRPr lang="tr-TR"/>
        </a:p>
      </dgm:t>
    </dgm:pt>
    <dgm:pt modelId="{78EF622C-8ED6-4ABF-A343-60D0FAC96B52}" type="pres">
      <dgm:prSet presAssocID="{494032A0-70C3-498F-93CA-5E4BE7E69DC9}" presName="descendantText" presStyleLbl="alignAcc1" presStyleIdx="1" presStyleCnt="2">
        <dgm:presLayoutVars>
          <dgm:bulletEnabled val="1"/>
        </dgm:presLayoutVars>
      </dgm:prSet>
      <dgm:spPr/>
      <dgm:t>
        <a:bodyPr/>
        <a:lstStyle/>
        <a:p>
          <a:endParaRPr lang="tr-TR"/>
        </a:p>
      </dgm:t>
    </dgm:pt>
  </dgm:ptLst>
  <dgm:cxnLst>
    <dgm:cxn modelId="{88D87925-F212-4C00-BFA8-2CC8297ED803}" srcId="{1417D994-B743-4EC7-AB26-637C887967E5}" destId="{ECEC24A7-40D1-4B94-B005-4063009D6C23}" srcOrd="0" destOrd="0" parTransId="{04DF57E9-F3AB-4993-8C8F-F55861814B2E}" sibTransId="{01023E98-2366-4059-94C3-D6041131F644}"/>
    <dgm:cxn modelId="{B341A3D2-5998-48BE-BA17-F8957AE4143C}" srcId="{ECEC24A7-40D1-4B94-B005-4063009D6C23}" destId="{D0ADFAB8-AC04-40E5-A9DC-570D66F38C5C}" srcOrd="1" destOrd="0" parTransId="{45B8B0DE-7BFB-4E58-8A05-FF86DABF6B2B}" sibTransId="{D11DDC76-C138-4D66-BB75-9106B23B2923}"/>
    <dgm:cxn modelId="{3A5A9C76-8114-4DB9-B18C-98C54C1FE813}" srcId="{494032A0-70C3-498F-93CA-5E4BE7E69DC9}" destId="{58213B78-ABC3-40CD-8411-034DE25069AC}" srcOrd="0" destOrd="0" parTransId="{F52D89E0-812A-4A8D-B819-979D18B9609B}" sibTransId="{CE92C21A-F495-47F7-A1FB-E091D6DADBC1}"/>
    <dgm:cxn modelId="{27E3695B-9FA3-4973-B047-8390169C2099}" srcId="{1417D994-B743-4EC7-AB26-637C887967E5}" destId="{494032A0-70C3-498F-93CA-5E4BE7E69DC9}" srcOrd="1" destOrd="0" parTransId="{BFD91E04-2E73-40DB-8DE0-A9259862C7BE}" sibTransId="{6A1CB485-734F-4EB0-8FCF-B296302E0C97}"/>
    <dgm:cxn modelId="{80AE4759-4F9B-445E-8EE7-1C75ED39A73C}" type="presOf" srcId="{ECEC24A7-40D1-4B94-B005-4063009D6C23}" destId="{36E9858A-F8F5-45A6-A49F-D772A485E254}" srcOrd="0" destOrd="0" presId="urn:microsoft.com/office/officeart/2005/8/layout/chevron2"/>
    <dgm:cxn modelId="{CB859672-87AA-4F12-8C16-5811D7E4327D}" type="presOf" srcId="{0EF94BD4-FFEB-4004-8959-C27BFB86586A}" destId="{1C6A13CA-71B0-46E1-8409-AA5C64F87757}" srcOrd="0" destOrd="2" presId="urn:microsoft.com/office/officeart/2005/8/layout/chevron2"/>
    <dgm:cxn modelId="{1069A432-793B-46FD-BDC0-DBA78BAF7D43}" type="presOf" srcId="{F46A094F-0006-4831-83CF-5D883A4C4182}" destId="{1C6A13CA-71B0-46E1-8409-AA5C64F87757}" srcOrd="0" destOrd="0" presId="urn:microsoft.com/office/officeart/2005/8/layout/chevron2"/>
    <dgm:cxn modelId="{C712526F-E430-475E-B9C7-C3339B507B1D}" srcId="{ECEC24A7-40D1-4B94-B005-4063009D6C23}" destId="{F46A094F-0006-4831-83CF-5D883A4C4182}" srcOrd="0" destOrd="0" parTransId="{F0ED9A38-09AF-4100-A244-2A687C842D92}" sibTransId="{890437EF-3F90-44DD-B3E5-3CF06B04B953}"/>
    <dgm:cxn modelId="{2F3D9366-F1C4-4F80-A047-AC1714107D33}" type="presOf" srcId="{494032A0-70C3-498F-93CA-5E4BE7E69DC9}" destId="{B39B5A0B-3E27-45CD-A935-082EF585F31E}" srcOrd="0" destOrd="0" presId="urn:microsoft.com/office/officeart/2005/8/layout/chevron2"/>
    <dgm:cxn modelId="{21AD59CE-CEBD-40EA-A31B-A7253050F49F}" type="presOf" srcId="{58213B78-ABC3-40CD-8411-034DE25069AC}" destId="{78EF622C-8ED6-4ABF-A343-60D0FAC96B52}" srcOrd="0" destOrd="0" presId="urn:microsoft.com/office/officeart/2005/8/layout/chevron2"/>
    <dgm:cxn modelId="{C48A6AB7-C3F2-486C-84EE-255008ACF89F}" type="presOf" srcId="{99FFFCC5-EFBC-41D1-8C19-4A1182DC21EE}" destId="{78EF622C-8ED6-4ABF-A343-60D0FAC96B52}" srcOrd="0" destOrd="1" presId="urn:microsoft.com/office/officeart/2005/8/layout/chevron2"/>
    <dgm:cxn modelId="{E9EBF9CE-4E1B-4F78-A09C-381BA30768BF}" type="presOf" srcId="{D0ADFAB8-AC04-40E5-A9DC-570D66F38C5C}" destId="{1C6A13CA-71B0-46E1-8409-AA5C64F87757}" srcOrd="0" destOrd="1" presId="urn:microsoft.com/office/officeart/2005/8/layout/chevron2"/>
    <dgm:cxn modelId="{1E8D91DB-F6FE-4303-BBC5-28471C9B93BF}" srcId="{494032A0-70C3-498F-93CA-5E4BE7E69DC9}" destId="{99FFFCC5-EFBC-41D1-8C19-4A1182DC21EE}" srcOrd="1" destOrd="0" parTransId="{941B9A88-87FF-4AEC-BBF5-3913CFDEB01E}" sibTransId="{100DDA0C-B9E0-48E8-80CE-FCFDB759E322}"/>
    <dgm:cxn modelId="{27E989FB-2642-475B-8C60-FF8D35F97A62}" type="presOf" srcId="{1417D994-B743-4EC7-AB26-637C887967E5}" destId="{01AD232F-28D7-4A60-BE6C-977839033AA0}" srcOrd="0" destOrd="0" presId="urn:microsoft.com/office/officeart/2005/8/layout/chevron2"/>
    <dgm:cxn modelId="{90743E4F-6DBE-4FA2-B76F-99077E5CA818}" srcId="{ECEC24A7-40D1-4B94-B005-4063009D6C23}" destId="{0EF94BD4-FFEB-4004-8959-C27BFB86586A}" srcOrd="2" destOrd="0" parTransId="{EC563704-64A5-4026-B109-9F96C3D2B2EB}" sibTransId="{FA2193F1-6EAE-4D60-9364-AE924D8599C0}"/>
    <dgm:cxn modelId="{586F0920-5EB8-4F70-B164-CA5B1A5F371B}" type="presParOf" srcId="{01AD232F-28D7-4A60-BE6C-977839033AA0}" destId="{F0B640C9-864A-4369-952F-13057F4BE795}" srcOrd="0" destOrd="0" presId="urn:microsoft.com/office/officeart/2005/8/layout/chevron2"/>
    <dgm:cxn modelId="{D3844686-DA89-4F32-8B5E-ADE43EA17B66}" type="presParOf" srcId="{F0B640C9-864A-4369-952F-13057F4BE795}" destId="{36E9858A-F8F5-45A6-A49F-D772A485E254}" srcOrd="0" destOrd="0" presId="urn:microsoft.com/office/officeart/2005/8/layout/chevron2"/>
    <dgm:cxn modelId="{69411ECB-A8CD-4F33-8AAF-CBF58CDFEE25}" type="presParOf" srcId="{F0B640C9-864A-4369-952F-13057F4BE795}" destId="{1C6A13CA-71B0-46E1-8409-AA5C64F87757}" srcOrd="1" destOrd="0" presId="urn:microsoft.com/office/officeart/2005/8/layout/chevron2"/>
    <dgm:cxn modelId="{79E72898-2C14-4C7B-9574-8DDEC4169E6F}" type="presParOf" srcId="{01AD232F-28D7-4A60-BE6C-977839033AA0}" destId="{A9879BC6-F89B-4BD9-A468-2E56D36D0227}" srcOrd="1" destOrd="0" presId="urn:microsoft.com/office/officeart/2005/8/layout/chevron2"/>
    <dgm:cxn modelId="{50BD30F8-0FA5-4EBE-9F86-1E50BCE28A16}" type="presParOf" srcId="{01AD232F-28D7-4A60-BE6C-977839033AA0}" destId="{19BBF1C3-830F-4398-B8AF-C2F16B272F4D}" srcOrd="2" destOrd="0" presId="urn:microsoft.com/office/officeart/2005/8/layout/chevron2"/>
    <dgm:cxn modelId="{609A96A8-CA80-4B09-9EB0-20B84B4653A3}" type="presParOf" srcId="{19BBF1C3-830F-4398-B8AF-C2F16B272F4D}" destId="{B39B5A0B-3E27-45CD-A935-082EF585F31E}" srcOrd="0" destOrd="0" presId="urn:microsoft.com/office/officeart/2005/8/layout/chevron2"/>
    <dgm:cxn modelId="{CF049B25-8793-4755-ADA1-3C6F75992799}" type="presParOf" srcId="{19BBF1C3-830F-4398-B8AF-C2F16B272F4D}" destId="{78EF622C-8ED6-4ABF-A343-60D0FAC96B52}"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1761EAD-F659-46D1-AA7E-3281FC1DCBFA}" type="doc">
      <dgm:prSet loTypeId="urn:microsoft.com/office/officeart/2005/8/layout/vList6" loCatId="list" qsTypeId="urn:microsoft.com/office/officeart/2005/8/quickstyle/simple1" qsCatId="simple" csTypeId="urn:microsoft.com/office/officeart/2005/8/colors/colorful5" csCatId="colorful" phldr="1"/>
      <dgm:spPr/>
      <dgm:t>
        <a:bodyPr/>
        <a:lstStyle/>
        <a:p>
          <a:endParaRPr lang="tr-TR"/>
        </a:p>
      </dgm:t>
    </dgm:pt>
    <dgm:pt modelId="{445B3CE2-0EEA-4282-B40E-C35E82705ECA}">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Gerçek Kişiler</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45ACDC00-D0AE-4B5F-9397-A4DDCA496BD8}" type="parTrans" cxnId="{C44FACD6-9140-4BE9-B97E-00EBC495D29E}">
      <dgm:prSet/>
      <dgm:spPr/>
      <dgm:t>
        <a:bodyPr/>
        <a:lstStyle/>
        <a:p>
          <a:endParaRPr lang="tr-TR"/>
        </a:p>
      </dgm:t>
    </dgm:pt>
    <dgm:pt modelId="{0846A5D9-1F77-4A6E-9A06-F315135A21F8}" type="sibTrans" cxnId="{C44FACD6-9140-4BE9-B97E-00EBC495D29E}">
      <dgm:prSet/>
      <dgm:spPr/>
      <dgm:t>
        <a:bodyPr/>
        <a:lstStyle/>
        <a:p>
          <a:endParaRPr lang="tr-TR"/>
        </a:p>
      </dgm:t>
    </dgm:pt>
    <dgm:pt modelId="{F38C6355-3140-4DB1-858C-42FCD4645AAA}">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Tüzel Kişiler</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1B73B0D2-0F31-4DDC-B7D6-8501A2EEA12F}" type="parTrans" cxnId="{B947BD3F-F249-4655-9461-2E1E7A7D7692}">
      <dgm:prSet/>
      <dgm:spPr/>
      <dgm:t>
        <a:bodyPr/>
        <a:lstStyle/>
        <a:p>
          <a:endParaRPr lang="tr-TR"/>
        </a:p>
      </dgm:t>
    </dgm:pt>
    <dgm:pt modelId="{BC056843-5F2E-476E-8FEE-1C68E9C1D754}" type="sibTrans" cxnId="{B947BD3F-F249-4655-9461-2E1E7A7D7692}">
      <dgm:prSet/>
      <dgm:spPr/>
      <dgm:t>
        <a:bodyPr/>
        <a:lstStyle/>
        <a:p>
          <a:endParaRPr lang="tr-TR"/>
        </a:p>
      </dgm:t>
    </dgm:pt>
    <dgm:pt modelId="{04B3A9C4-47DA-4146-8FC7-D17627EECDE4}">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Vakıflar</a:t>
          </a:r>
          <a:endParaRPr lang="tr-TR" sz="1800" dirty="0">
            <a:latin typeface="Times New Roman" panose="02020603050405020304" pitchFamily="18" charset="0"/>
            <a:cs typeface="Times New Roman" panose="02020603050405020304" pitchFamily="18" charset="0"/>
          </a:endParaRPr>
        </a:p>
      </dgm:t>
    </dgm:pt>
    <dgm:pt modelId="{B3A7B9A6-75FC-416F-97EB-EBCF520847B8}" type="parTrans" cxnId="{40FB7B62-07E1-4D55-A6D7-C1653D336AD3}">
      <dgm:prSet/>
      <dgm:spPr/>
      <dgm:t>
        <a:bodyPr/>
        <a:lstStyle/>
        <a:p>
          <a:endParaRPr lang="tr-TR"/>
        </a:p>
      </dgm:t>
    </dgm:pt>
    <dgm:pt modelId="{3CC20378-59C3-4357-A104-7ABDB8365AE6}" type="sibTrans" cxnId="{40FB7B62-07E1-4D55-A6D7-C1653D336AD3}">
      <dgm:prSet/>
      <dgm:spPr/>
      <dgm:t>
        <a:bodyPr/>
        <a:lstStyle/>
        <a:p>
          <a:endParaRPr lang="tr-TR"/>
        </a:p>
      </dgm:t>
    </dgm:pt>
    <dgm:pt modelId="{1711A79C-6106-4DC7-882C-96D659791E9C}">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Dernekler</a:t>
          </a:r>
          <a:endParaRPr lang="tr-TR" sz="1800" dirty="0">
            <a:latin typeface="Times New Roman" panose="02020603050405020304" pitchFamily="18" charset="0"/>
            <a:cs typeface="Times New Roman" panose="02020603050405020304" pitchFamily="18" charset="0"/>
          </a:endParaRPr>
        </a:p>
      </dgm:t>
    </dgm:pt>
    <dgm:pt modelId="{759D5277-CDA9-4593-8A01-2C7844777363}" type="parTrans" cxnId="{02941B2D-7E6A-4A51-9386-720A41789D8C}">
      <dgm:prSet/>
      <dgm:spPr/>
      <dgm:t>
        <a:bodyPr/>
        <a:lstStyle/>
        <a:p>
          <a:endParaRPr lang="tr-TR"/>
        </a:p>
      </dgm:t>
    </dgm:pt>
    <dgm:pt modelId="{144FDB88-73DA-4E20-BBEA-B1FA1194D2A1}" type="sibTrans" cxnId="{02941B2D-7E6A-4A51-9386-720A41789D8C}">
      <dgm:prSet/>
      <dgm:spPr/>
      <dgm:t>
        <a:bodyPr/>
        <a:lstStyle/>
        <a:p>
          <a:endParaRPr lang="tr-TR"/>
        </a:p>
      </dgm:t>
    </dgm:pt>
    <dgm:pt modelId="{8CB68B9D-FA27-4495-8123-1E5C5C2DDA20}">
      <dgm:prSet phldrT="[Metin]" custT="1"/>
      <dgm:spPr/>
      <dgm:t>
        <a:bodyPr/>
        <a:lstStyle/>
        <a:p>
          <a:pPr algn="just"/>
          <a:endParaRPr lang="tr-TR" sz="1800" dirty="0">
            <a:latin typeface="Times New Roman" panose="02020603050405020304" pitchFamily="18" charset="0"/>
            <a:cs typeface="Times New Roman" panose="02020603050405020304" pitchFamily="18" charset="0"/>
          </a:endParaRPr>
        </a:p>
      </dgm:t>
    </dgm:pt>
    <dgm:pt modelId="{83173ABF-C861-42BA-B3A1-8972B501101A}" type="parTrans" cxnId="{1B272A45-DE01-4BD6-A070-4D1117DE28F6}">
      <dgm:prSet/>
      <dgm:spPr/>
      <dgm:t>
        <a:bodyPr/>
        <a:lstStyle/>
        <a:p>
          <a:endParaRPr lang="tr-TR"/>
        </a:p>
      </dgm:t>
    </dgm:pt>
    <dgm:pt modelId="{804D2F1B-11DC-4DFA-B14F-BD6D9901BB92}" type="sibTrans" cxnId="{1B272A45-DE01-4BD6-A070-4D1117DE28F6}">
      <dgm:prSet/>
      <dgm:spPr/>
      <dgm:t>
        <a:bodyPr/>
        <a:lstStyle/>
        <a:p>
          <a:endParaRPr lang="tr-TR"/>
        </a:p>
      </dgm:t>
    </dgm:pt>
    <dgm:pt modelId="{3607BA45-B686-4B31-8ED8-EE319FA86191}">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İnsan</a:t>
          </a:r>
          <a:endParaRPr lang="tr-TR" sz="1800" dirty="0">
            <a:latin typeface="Times New Roman" panose="02020603050405020304" pitchFamily="18" charset="0"/>
            <a:cs typeface="Times New Roman" panose="02020603050405020304" pitchFamily="18" charset="0"/>
          </a:endParaRPr>
        </a:p>
      </dgm:t>
    </dgm:pt>
    <dgm:pt modelId="{F013D9D2-971D-4B90-8DF7-84C35DC67E14}" type="parTrans" cxnId="{9CFEBFDF-34C0-4232-B623-6512839F00E9}">
      <dgm:prSet/>
      <dgm:spPr/>
      <dgm:t>
        <a:bodyPr/>
        <a:lstStyle/>
        <a:p>
          <a:endParaRPr lang="tr-TR"/>
        </a:p>
      </dgm:t>
    </dgm:pt>
    <dgm:pt modelId="{62CBF5E5-6E3F-4612-89AF-871DEBC95F71}" type="sibTrans" cxnId="{9CFEBFDF-34C0-4232-B623-6512839F00E9}">
      <dgm:prSet/>
      <dgm:spPr/>
      <dgm:t>
        <a:bodyPr/>
        <a:lstStyle/>
        <a:p>
          <a:endParaRPr lang="tr-TR"/>
        </a:p>
      </dgm:t>
    </dgm:pt>
    <dgm:pt modelId="{5CFEEA80-76F0-4247-8480-266C6AAC4B5C}">
      <dgm:prSet phldrT="[Metin]" custT="1"/>
      <dgm:spPr/>
      <dgm:t>
        <a:bodyPr/>
        <a:lstStyle/>
        <a:p>
          <a:pPr algn="just"/>
          <a:endParaRPr lang="tr-TR" sz="1800" dirty="0">
            <a:latin typeface="Times New Roman" panose="02020603050405020304" pitchFamily="18" charset="0"/>
            <a:cs typeface="Times New Roman" panose="02020603050405020304" pitchFamily="18" charset="0"/>
          </a:endParaRPr>
        </a:p>
      </dgm:t>
    </dgm:pt>
    <dgm:pt modelId="{F1099EBA-38A1-43D8-A7D4-E2C564A827A9}" type="parTrans" cxnId="{6AB05174-168E-4482-8F34-F3D427FAA1B6}">
      <dgm:prSet/>
      <dgm:spPr/>
      <dgm:t>
        <a:bodyPr/>
        <a:lstStyle/>
        <a:p>
          <a:endParaRPr lang="tr-TR"/>
        </a:p>
      </dgm:t>
    </dgm:pt>
    <dgm:pt modelId="{5B4CA74B-BAE7-4BCC-B988-566252A5A4F9}" type="sibTrans" cxnId="{6AB05174-168E-4482-8F34-F3D427FAA1B6}">
      <dgm:prSet/>
      <dgm:spPr/>
      <dgm:t>
        <a:bodyPr/>
        <a:lstStyle/>
        <a:p>
          <a:endParaRPr lang="tr-TR"/>
        </a:p>
      </dgm:t>
    </dgm:pt>
    <dgm:pt modelId="{8E270568-C7C9-4B37-B933-266514CE7079}" type="pres">
      <dgm:prSet presAssocID="{F1761EAD-F659-46D1-AA7E-3281FC1DCBFA}" presName="Name0" presStyleCnt="0">
        <dgm:presLayoutVars>
          <dgm:dir/>
          <dgm:animLvl val="lvl"/>
          <dgm:resizeHandles/>
        </dgm:presLayoutVars>
      </dgm:prSet>
      <dgm:spPr/>
      <dgm:t>
        <a:bodyPr/>
        <a:lstStyle/>
        <a:p>
          <a:endParaRPr lang="tr-TR"/>
        </a:p>
      </dgm:t>
    </dgm:pt>
    <dgm:pt modelId="{D41A10A3-0DF7-4220-B8C2-D02C7D331AE9}" type="pres">
      <dgm:prSet presAssocID="{445B3CE2-0EEA-4282-B40E-C35E82705ECA}" presName="linNode" presStyleCnt="0"/>
      <dgm:spPr/>
    </dgm:pt>
    <dgm:pt modelId="{4EABD435-01D9-4521-88F9-50DC7407238C}" type="pres">
      <dgm:prSet presAssocID="{445B3CE2-0EEA-4282-B40E-C35E82705ECA}" presName="parentShp" presStyleLbl="node1" presStyleIdx="0" presStyleCnt="2" custScaleX="120027">
        <dgm:presLayoutVars>
          <dgm:bulletEnabled val="1"/>
        </dgm:presLayoutVars>
      </dgm:prSet>
      <dgm:spPr/>
      <dgm:t>
        <a:bodyPr/>
        <a:lstStyle/>
        <a:p>
          <a:endParaRPr lang="tr-TR"/>
        </a:p>
      </dgm:t>
    </dgm:pt>
    <dgm:pt modelId="{9B9B3F60-438F-4EAF-B950-78D4D3BCD22B}" type="pres">
      <dgm:prSet presAssocID="{445B3CE2-0EEA-4282-B40E-C35E82705ECA}" presName="childShp" presStyleLbl="bgAccFollowNode1" presStyleIdx="0" presStyleCnt="2">
        <dgm:presLayoutVars>
          <dgm:bulletEnabled val="1"/>
        </dgm:presLayoutVars>
      </dgm:prSet>
      <dgm:spPr/>
      <dgm:t>
        <a:bodyPr/>
        <a:lstStyle/>
        <a:p>
          <a:endParaRPr lang="tr-TR"/>
        </a:p>
      </dgm:t>
    </dgm:pt>
    <dgm:pt modelId="{E847833A-AE0D-405F-8F4B-C35D2827F64B}" type="pres">
      <dgm:prSet presAssocID="{0846A5D9-1F77-4A6E-9A06-F315135A21F8}" presName="spacing" presStyleCnt="0"/>
      <dgm:spPr/>
    </dgm:pt>
    <dgm:pt modelId="{98622A15-2783-4B9B-8D9A-43C19007097C}" type="pres">
      <dgm:prSet presAssocID="{F38C6355-3140-4DB1-858C-42FCD4645AAA}" presName="linNode" presStyleCnt="0"/>
      <dgm:spPr/>
    </dgm:pt>
    <dgm:pt modelId="{EDE87690-2385-48BD-9FBA-146DAED6B57D}" type="pres">
      <dgm:prSet presAssocID="{F38C6355-3140-4DB1-858C-42FCD4645AAA}" presName="parentShp" presStyleLbl="node1" presStyleIdx="1" presStyleCnt="2" custScaleX="126785">
        <dgm:presLayoutVars>
          <dgm:bulletEnabled val="1"/>
        </dgm:presLayoutVars>
      </dgm:prSet>
      <dgm:spPr/>
      <dgm:t>
        <a:bodyPr/>
        <a:lstStyle/>
        <a:p>
          <a:endParaRPr lang="tr-TR"/>
        </a:p>
      </dgm:t>
    </dgm:pt>
    <dgm:pt modelId="{960F7D6C-7C7A-4BDB-B151-9A4AAF3695E5}" type="pres">
      <dgm:prSet presAssocID="{F38C6355-3140-4DB1-858C-42FCD4645AAA}" presName="childShp" presStyleLbl="bgAccFollowNode1" presStyleIdx="1" presStyleCnt="2">
        <dgm:presLayoutVars>
          <dgm:bulletEnabled val="1"/>
        </dgm:presLayoutVars>
      </dgm:prSet>
      <dgm:spPr/>
      <dgm:t>
        <a:bodyPr/>
        <a:lstStyle/>
        <a:p>
          <a:endParaRPr lang="tr-TR"/>
        </a:p>
      </dgm:t>
    </dgm:pt>
  </dgm:ptLst>
  <dgm:cxnLst>
    <dgm:cxn modelId="{C44FACD6-9140-4BE9-B97E-00EBC495D29E}" srcId="{F1761EAD-F659-46D1-AA7E-3281FC1DCBFA}" destId="{445B3CE2-0EEA-4282-B40E-C35E82705ECA}" srcOrd="0" destOrd="0" parTransId="{45ACDC00-D0AE-4B5F-9397-A4DDCA496BD8}" sibTransId="{0846A5D9-1F77-4A6E-9A06-F315135A21F8}"/>
    <dgm:cxn modelId="{063947E7-5F03-4515-9DAC-75C066F3A634}" type="presOf" srcId="{F1761EAD-F659-46D1-AA7E-3281FC1DCBFA}" destId="{8E270568-C7C9-4B37-B933-266514CE7079}" srcOrd="0" destOrd="0" presId="urn:microsoft.com/office/officeart/2005/8/layout/vList6"/>
    <dgm:cxn modelId="{9D928BE7-BEB8-4839-A1E2-84E63720F610}" type="presOf" srcId="{F38C6355-3140-4DB1-858C-42FCD4645AAA}" destId="{EDE87690-2385-48BD-9FBA-146DAED6B57D}" srcOrd="0" destOrd="0" presId="urn:microsoft.com/office/officeart/2005/8/layout/vList6"/>
    <dgm:cxn modelId="{9CFEBFDF-34C0-4232-B623-6512839F00E9}" srcId="{445B3CE2-0EEA-4282-B40E-C35E82705ECA}" destId="{3607BA45-B686-4B31-8ED8-EE319FA86191}" srcOrd="1" destOrd="0" parTransId="{F013D9D2-971D-4B90-8DF7-84C35DC67E14}" sibTransId="{62CBF5E5-6E3F-4612-89AF-871DEBC95F71}"/>
    <dgm:cxn modelId="{BEA1EC97-7C7B-48FF-BAC6-4D9344036021}" type="presOf" srcId="{445B3CE2-0EEA-4282-B40E-C35E82705ECA}" destId="{4EABD435-01D9-4521-88F9-50DC7407238C}" srcOrd="0" destOrd="0" presId="urn:microsoft.com/office/officeart/2005/8/layout/vList6"/>
    <dgm:cxn modelId="{B947BD3F-F249-4655-9461-2E1E7A7D7692}" srcId="{F1761EAD-F659-46D1-AA7E-3281FC1DCBFA}" destId="{F38C6355-3140-4DB1-858C-42FCD4645AAA}" srcOrd="1" destOrd="0" parTransId="{1B73B0D2-0F31-4DDC-B7D6-8501A2EEA12F}" sibTransId="{BC056843-5F2E-476E-8FEE-1C68E9C1D754}"/>
    <dgm:cxn modelId="{1B272A45-DE01-4BD6-A070-4D1117DE28F6}" srcId="{445B3CE2-0EEA-4282-B40E-C35E82705ECA}" destId="{8CB68B9D-FA27-4495-8123-1E5C5C2DDA20}" srcOrd="0" destOrd="0" parTransId="{83173ABF-C861-42BA-B3A1-8972B501101A}" sibTransId="{804D2F1B-11DC-4DFA-B14F-BD6D9901BB92}"/>
    <dgm:cxn modelId="{99CC2290-AFC1-4622-878C-107349930DD9}" type="presOf" srcId="{1711A79C-6106-4DC7-882C-96D659791E9C}" destId="{960F7D6C-7C7A-4BDB-B151-9A4AAF3695E5}" srcOrd="0" destOrd="1" presId="urn:microsoft.com/office/officeart/2005/8/layout/vList6"/>
    <dgm:cxn modelId="{8078DE1E-72C3-4BAF-8727-CE9B830699E9}" type="presOf" srcId="{04B3A9C4-47DA-4146-8FC7-D17627EECDE4}" destId="{960F7D6C-7C7A-4BDB-B151-9A4AAF3695E5}" srcOrd="0" destOrd="2" presId="urn:microsoft.com/office/officeart/2005/8/layout/vList6"/>
    <dgm:cxn modelId="{40FB7B62-07E1-4D55-A6D7-C1653D336AD3}" srcId="{F38C6355-3140-4DB1-858C-42FCD4645AAA}" destId="{04B3A9C4-47DA-4146-8FC7-D17627EECDE4}" srcOrd="2" destOrd="0" parTransId="{B3A7B9A6-75FC-416F-97EB-EBCF520847B8}" sibTransId="{3CC20378-59C3-4357-A104-7ABDB8365AE6}"/>
    <dgm:cxn modelId="{C30DD3BD-8083-49F1-A7A9-CE8E58A014EB}" type="presOf" srcId="{3607BA45-B686-4B31-8ED8-EE319FA86191}" destId="{9B9B3F60-438F-4EAF-B950-78D4D3BCD22B}" srcOrd="0" destOrd="1" presId="urn:microsoft.com/office/officeart/2005/8/layout/vList6"/>
    <dgm:cxn modelId="{6AB05174-168E-4482-8F34-F3D427FAA1B6}" srcId="{F38C6355-3140-4DB1-858C-42FCD4645AAA}" destId="{5CFEEA80-76F0-4247-8480-266C6AAC4B5C}" srcOrd="0" destOrd="0" parTransId="{F1099EBA-38A1-43D8-A7D4-E2C564A827A9}" sibTransId="{5B4CA74B-BAE7-4BCC-B988-566252A5A4F9}"/>
    <dgm:cxn modelId="{02941B2D-7E6A-4A51-9386-720A41789D8C}" srcId="{F38C6355-3140-4DB1-858C-42FCD4645AAA}" destId="{1711A79C-6106-4DC7-882C-96D659791E9C}" srcOrd="1" destOrd="0" parTransId="{759D5277-CDA9-4593-8A01-2C7844777363}" sibTransId="{144FDB88-73DA-4E20-BBEA-B1FA1194D2A1}"/>
    <dgm:cxn modelId="{855C116E-C36D-418C-8A0D-B3BBE852C2B7}" type="presOf" srcId="{8CB68B9D-FA27-4495-8123-1E5C5C2DDA20}" destId="{9B9B3F60-438F-4EAF-B950-78D4D3BCD22B}" srcOrd="0" destOrd="0" presId="urn:microsoft.com/office/officeart/2005/8/layout/vList6"/>
    <dgm:cxn modelId="{3D74133D-81DA-40DE-985C-D7DD2B8CC8C9}" type="presOf" srcId="{5CFEEA80-76F0-4247-8480-266C6AAC4B5C}" destId="{960F7D6C-7C7A-4BDB-B151-9A4AAF3695E5}" srcOrd="0" destOrd="0" presId="urn:microsoft.com/office/officeart/2005/8/layout/vList6"/>
    <dgm:cxn modelId="{EC64E511-D780-4647-89FD-F8DE6BA66BD5}" type="presParOf" srcId="{8E270568-C7C9-4B37-B933-266514CE7079}" destId="{D41A10A3-0DF7-4220-B8C2-D02C7D331AE9}" srcOrd="0" destOrd="0" presId="urn:microsoft.com/office/officeart/2005/8/layout/vList6"/>
    <dgm:cxn modelId="{DE050589-5E95-4B5C-97E8-8A066D0DA141}" type="presParOf" srcId="{D41A10A3-0DF7-4220-B8C2-D02C7D331AE9}" destId="{4EABD435-01D9-4521-88F9-50DC7407238C}" srcOrd="0" destOrd="0" presId="urn:microsoft.com/office/officeart/2005/8/layout/vList6"/>
    <dgm:cxn modelId="{89CAC748-C049-4630-8989-C6933DBD096A}" type="presParOf" srcId="{D41A10A3-0DF7-4220-B8C2-D02C7D331AE9}" destId="{9B9B3F60-438F-4EAF-B950-78D4D3BCD22B}" srcOrd="1" destOrd="0" presId="urn:microsoft.com/office/officeart/2005/8/layout/vList6"/>
    <dgm:cxn modelId="{0DC4D9CB-7E6D-43B2-9250-DEFB46F9CAFD}" type="presParOf" srcId="{8E270568-C7C9-4B37-B933-266514CE7079}" destId="{E847833A-AE0D-405F-8F4B-C35D2827F64B}" srcOrd="1" destOrd="0" presId="urn:microsoft.com/office/officeart/2005/8/layout/vList6"/>
    <dgm:cxn modelId="{28F9F0D2-FE70-4BC9-B186-1F4B66621BB5}" type="presParOf" srcId="{8E270568-C7C9-4B37-B933-266514CE7079}" destId="{98622A15-2783-4B9B-8D9A-43C19007097C}" srcOrd="2" destOrd="0" presId="urn:microsoft.com/office/officeart/2005/8/layout/vList6"/>
    <dgm:cxn modelId="{D7F65F0B-8ED6-46EC-8439-3C47F60B2B2B}" type="presParOf" srcId="{98622A15-2783-4B9B-8D9A-43C19007097C}" destId="{EDE87690-2385-48BD-9FBA-146DAED6B57D}" srcOrd="0" destOrd="0" presId="urn:microsoft.com/office/officeart/2005/8/layout/vList6"/>
    <dgm:cxn modelId="{2006B938-B5B6-4F7B-8CB6-5397DCEB152B}" type="presParOf" srcId="{98622A15-2783-4B9B-8D9A-43C19007097C}" destId="{960F7D6C-7C7A-4BDB-B151-9A4AAF3695E5}"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EDE9763-D860-418A-85D0-8BF9A5899F09}"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tr-TR"/>
        </a:p>
      </dgm:t>
    </dgm:pt>
    <dgm:pt modelId="{EEACC4B4-B8D7-4AF2-B381-8910C6F2971D}">
      <dgm:prSet phldrT="[Metin]" custT="1"/>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Kural</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63E54760-81B8-4ED3-ACA4-5F6E645C34C6}" type="parTrans" cxnId="{EE54A03E-CBBA-40F6-AC11-5B9F200584D5}">
      <dgm:prSet/>
      <dgm:spPr/>
      <dgm:t>
        <a:bodyPr/>
        <a:lstStyle/>
        <a:p>
          <a:endParaRPr lang="tr-TR"/>
        </a:p>
      </dgm:t>
    </dgm:pt>
    <dgm:pt modelId="{920BC1DC-7DDA-4116-8EE0-2BA53361E47A}" type="sibTrans" cxnId="{EE54A03E-CBBA-40F6-AC11-5B9F200584D5}">
      <dgm:prSet/>
      <dgm:spPr/>
      <dgm:t>
        <a:bodyPr/>
        <a:lstStyle/>
        <a:p>
          <a:endParaRPr lang="tr-TR"/>
        </a:p>
      </dgm:t>
    </dgm:pt>
    <dgm:pt modelId="{33F7963F-ACAE-4AE6-824E-C9122E234ADD}">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Gerçek kişilerde kişilik kural olarak doğumun sağ olarak tamamlanmasıyla başlar. Doğumun ne zaman tamamlandığı konusunda kanunda bir açıklık yoktur. Ancak doktrinde göbek bağının kesilmesi ile doğum tamamlanır görüşü hakimdir</a:t>
          </a:r>
          <a:r>
            <a:rPr lang="tr-TR" sz="1600" dirty="0" smtClean="0"/>
            <a:t>.</a:t>
          </a:r>
          <a:endParaRPr lang="tr-TR" sz="1600" dirty="0"/>
        </a:p>
      </dgm:t>
    </dgm:pt>
    <dgm:pt modelId="{50A3BA3C-A9D2-4BF2-AC86-97605266A584}" type="parTrans" cxnId="{5B02C34D-7154-4685-AED1-1915C8C108D3}">
      <dgm:prSet/>
      <dgm:spPr/>
      <dgm:t>
        <a:bodyPr/>
        <a:lstStyle/>
        <a:p>
          <a:endParaRPr lang="tr-TR"/>
        </a:p>
      </dgm:t>
    </dgm:pt>
    <dgm:pt modelId="{966F4A92-862B-4EE1-BAF3-89A44596B532}" type="sibTrans" cxnId="{5B02C34D-7154-4685-AED1-1915C8C108D3}">
      <dgm:prSet/>
      <dgm:spPr/>
      <dgm:t>
        <a:bodyPr/>
        <a:lstStyle/>
        <a:p>
          <a:endParaRPr lang="tr-TR"/>
        </a:p>
      </dgm:t>
    </dgm:pt>
    <dgm:pt modelId="{432D140A-7AC6-4E2B-B395-FF2C529986F4}">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İstisna</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6A3BE873-760A-44E0-9781-C0AE4C1E2890}" type="parTrans" cxnId="{376FD06C-A602-44D0-B6FE-4AFFF32F0AC6}">
      <dgm:prSet/>
      <dgm:spPr/>
      <dgm:t>
        <a:bodyPr/>
        <a:lstStyle/>
        <a:p>
          <a:endParaRPr lang="tr-TR"/>
        </a:p>
      </dgm:t>
    </dgm:pt>
    <dgm:pt modelId="{12099455-814B-4489-8838-FEB4BE962223}" type="sibTrans" cxnId="{376FD06C-A602-44D0-B6FE-4AFFF32F0AC6}">
      <dgm:prSet/>
      <dgm:spPr/>
      <dgm:t>
        <a:bodyPr/>
        <a:lstStyle/>
        <a:p>
          <a:endParaRPr lang="tr-TR"/>
        </a:p>
      </dgm:t>
    </dgm:pt>
    <dgm:pt modelId="{1C32A62E-6543-46B0-8DCC-BAC4A773CD4C}">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Anne rahmine düşen bir cenin dahi sağ doğmak koşuluyla kişiliğe sahiptir. Bu husus özellikle miras hukuku açısından büyük önem taşır.</a:t>
          </a:r>
          <a:endParaRPr lang="tr-TR" sz="1800" dirty="0">
            <a:latin typeface="Times New Roman" panose="02020603050405020304" pitchFamily="18" charset="0"/>
            <a:cs typeface="Times New Roman" panose="02020603050405020304" pitchFamily="18" charset="0"/>
          </a:endParaRPr>
        </a:p>
      </dgm:t>
    </dgm:pt>
    <dgm:pt modelId="{019F0AFA-B182-402C-94EF-2A1820C1F917}" type="parTrans" cxnId="{06C2C57F-94BC-4373-AC6F-192BF25530A7}">
      <dgm:prSet/>
      <dgm:spPr/>
      <dgm:t>
        <a:bodyPr/>
        <a:lstStyle/>
        <a:p>
          <a:endParaRPr lang="tr-TR"/>
        </a:p>
      </dgm:t>
    </dgm:pt>
    <dgm:pt modelId="{9495FB36-306B-4971-BB10-FF846D82075B}" type="sibTrans" cxnId="{06C2C57F-94BC-4373-AC6F-192BF25530A7}">
      <dgm:prSet/>
      <dgm:spPr/>
      <dgm:t>
        <a:bodyPr/>
        <a:lstStyle/>
        <a:p>
          <a:endParaRPr lang="tr-TR"/>
        </a:p>
      </dgm:t>
    </dgm:pt>
    <dgm:pt modelId="{E4A6E947-477C-46E3-AFFF-E9361B40DA3B}" type="pres">
      <dgm:prSet presAssocID="{7EDE9763-D860-418A-85D0-8BF9A5899F09}" presName="Name0" presStyleCnt="0">
        <dgm:presLayoutVars>
          <dgm:dir/>
          <dgm:animLvl val="lvl"/>
          <dgm:resizeHandles val="exact"/>
        </dgm:presLayoutVars>
      </dgm:prSet>
      <dgm:spPr/>
      <dgm:t>
        <a:bodyPr/>
        <a:lstStyle/>
        <a:p>
          <a:endParaRPr lang="tr-TR"/>
        </a:p>
      </dgm:t>
    </dgm:pt>
    <dgm:pt modelId="{E9542F10-5D26-4B61-8602-31A0B968D4B9}" type="pres">
      <dgm:prSet presAssocID="{432D140A-7AC6-4E2B-B395-FF2C529986F4}" presName="boxAndChildren" presStyleCnt="0"/>
      <dgm:spPr/>
    </dgm:pt>
    <dgm:pt modelId="{3F68B60A-D6B0-493A-9A39-0D0591F363B7}" type="pres">
      <dgm:prSet presAssocID="{432D140A-7AC6-4E2B-B395-FF2C529986F4}" presName="parentTextBox" presStyleLbl="node1" presStyleIdx="0" presStyleCnt="2"/>
      <dgm:spPr/>
      <dgm:t>
        <a:bodyPr/>
        <a:lstStyle/>
        <a:p>
          <a:endParaRPr lang="tr-TR"/>
        </a:p>
      </dgm:t>
    </dgm:pt>
    <dgm:pt modelId="{1A5DFEB2-DBED-4B36-8D02-97BF5C896223}" type="pres">
      <dgm:prSet presAssocID="{432D140A-7AC6-4E2B-B395-FF2C529986F4}" presName="entireBox" presStyleLbl="node1" presStyleIdx="0" presStyleCnt="2"/>
      <dgm:spPr/>
      <dgm:t>
        <a:bodyPr/>
        <a:lstStyle/>
        <a:p>
          <a:endParaRPr lang="tr-TR"/>
        </a:p>
      </dgm:t>
    </dgm:pt>
    <dgm:pt modelId="{AF423CFC-B475-4132-9701-7605EA294692}" type="pres">
      <dgm:prSet presAssocID="{432D140A-7AC6-4E2B-B395-FF2C529986F4}" presName="descendantBox" presStyleCnt="0"/>
      <dgm:spPr/>
    </dgm:pt>
    <dgm:pt modelId="{BD62EB8B-8457-40DB-8B3E-70C144442AE7}" type="pres">
      <dgm:prSet presAssocID="{1C32A62E-6543-46B0-8DCC-BAC4A773CD4C}" presName="childTextBox" presStyleLbl="fgAccFollowNode1" presStyleIdx="0" presStyleCnt="2" custScaleY="138380">
        <dgm:presLayoutVars>
          <dgm:bulletEnabled val="1"/>
        </dgm:presLayoutVars>
      </dgm:prSet>
      <dgm:spPr/>
      <dgm:t>
        <a:bodyPr/>
        <a:lstStyle/>
        <a:p>
          <a:endParaRPr lang="tr-TR"/>
        </a:p>
      </dgm:t>
    </dgm:pt>
    <dgm:pt modelId="{903C0D01-FB13-4E46-A5D3-6D0524E6C86D}" type="pres">
      <dgm:prSet presAssocID="{920BC1DC-7DDA-4116-8EE0-2BA53361E47A}" presName="sp" presStyleCnt="0"/>
      <dgm:spPr/>
    </dgm:pt>
    <dgm:pt modelId="{8029D869-58F3-4E86-A884-57058F3E9D69}" type="pres">
      <dgm:prSet presAssocID="{EEACC4B4-B8D7-4AF2-B381-8910C6F2971D}" presName="arrowAndChildren" presStyleCnt="0"/>
      <dgm:spPr/>
    </dgm:pt>
    <dgm:pt modelId="{DCF4F284-5E5E-4153-AFC1-B01F1F397E0D}" type="pres">
      <dgm:prSet presAssocID="{EEACC4B4-B8D7-4AF2-B381-8910C6F2971D}" presName="parentTextArrow" presStyleLbl="node1" presStyleIdx="0" presStyleCnt="2"/>
      <dgm:spPr/>
      <dgm:t>
        <a:bodyPr/>
        <a:lstStyle/>
        <a:p>
          <a:endParaRPr lang="tr-TR"/>
        </a:p>
      </dgm:t>
    </dgm:pt>
    <dgm:pt modelId="{505B686D-B9F2-4E2F-AA75-31989B0AE22B}" type="pres">
      <dgm:prSet presAssocID="{EEACC4B4-B8D7-4AF2-B381-8910C6F2971D}" presName="arrow" presStyleLbl="node1" presStyleIdx="1" presStyleCnt="2"/>
      <dgm:spPr/>
      <dgm:t>
        <a:bodyPr/>
        <a:lstStyle/>
        <a:p>
          <a:endParaRPr lang="tr-TR"/>
        </a:p>
      </dgm:t>
    </dgm:pt>
    <dgm:pt modelId="{4A5DDFE9-DF7C-49DF-B8A1-3B25EA5BDE98}" type="pres">
      <dgm:prSet presAssocID="{EEACC4B4-B8D7-4AF2-B381-8910C6F2971D}" presName="descendantArrow" presStyleCnt="0"/>
      <dgm:spPr/>
    </dgm:pt>
    <dgm:pt modelId="{D3E6351C-8D08-4A30-B2F9-A48F63498D77}" type="pres">
      <dgm:prSet presAssocID="{33F7963F-ACAE-4AE6-824E-C9122E234ADD}" presName="childTextArrow" presStyleLbl="fgAccFollowNode1" presStyleIdx="1" presStyleCnt="2" custScaleY="178381">
        <dgm:presLayoutVars>
          <dgm:bulletEnabled val="1"/>
        </dgm:presLayoutVars>
      </dgm:prSet>
      <dgm:spPr/>
      <dgm:t>
        <a:bodyPr/>
        <a:lstStyle/>
        <a:p>
          <a:endParaRPr lang="tr-TR"/>
        </a:p>
      </dgm:t>
    </dgm:pt>
  </dgm:ptLst>
  <dgm:cxnLst>
    <dgm:cxn modelId="{C10014D7-2CB5-42ED-A826-852F32777122}" type="presOf" srcId="{432D140A-7AC6-4E2B-B395-FF2C529986F4}" destId="{1A5DFEB2-DBED-4B36-8D02-97BF5C896223}" srcOrd="1" destOrd="0" presId="urn:microsoft.com/office/officeart/2005/8/layout/process4"/>
    <dgm:cxn modelId="{5B02C34D-7154-4685-AED1-1915C8C108D3}" srcId="{EEACC4B4-B8D7-4AF2-B381-8910C6F2971D}" destId="{33F7963F-ACAE-4AE6-824E-C9122E234ADD}" srcOrd="0" destOrd="0" parTransId="{50A3BA3C-A9D2-4BF2-AC86-97605266A584}" sibTransId="{966F4A92-862B-4EE1-BAF3-89A44596B532}"/>
    <dgm:cxn modelId="{2C227813-D6E7-4E4F-AFF6-8136F086210E}" type="presOf" srcId="{7EDE9763-D860-418A-85D0-8BF9A5899F09}" destId="{E4A6E947-477C-46E3-AFFF-E9361B40DA3B}" srcOrd="0" destOrd="0" presId="urn:microsoft.com/office/officeart/2005/8/layout/process4"/>
    <dgm:cxn modelId="{EE54A03E-CBBA-40F6-AC11-5B9F200584D5}" srcId="{7EDE9763-D860-418A-85D0-8BF9A5899F09}" destId="{EEACC4B4-B8D7-4AF2-B381-8910C6F2971D}" srcOrd="0" destOrd="0" parTransId="{63E54760-81B8-4ED3-ACA4-5F6E645C34C6}" sibTransId="{920BC1DC-7DDA-4116-8EE0-2BA53361E47A}"/>
    <dgm:cxn modelId="{98F522FF-4086-419D-A8FF-87B1409FB66B}" type="presOf" srcId="{EEACC4B4-B8D7-4AF2-B381-8910C6F2971D}" destId="{505B686D-B9F2-4E2F-AA75-31989B0AE22B}" srcOrd="1" destOrd="0" presId="urn:microsoft.com/office/officeart/2005/8/layout/process4"/>
    <dgm:cxn modelId="{5E813238-5093-4FA0-95AE-F9AB187FEF0A}" type="presOf" srcId="{432D140A-7AC6-4E2B-B395-FF2C529986F4}" destId="{3F68B60A-D6B0-493A-9A39-0D0591F363B7}" srcOrd="0" destOrd="0" presId="urn:microsoft.com/office/officeart/2005/8/layout/process4"/>
    <dgm:cxn modelId="{1D9B023C-4751-4C72-9385-44EB2F09CB04}" type="presOf" srcId="{EEACC4B4-B8D7-4AF2-B381-8910C6F2971D}" destId="{DCF4F284-5E5E-4153-AFC1-B01F1F397E0D}" srcOrd="0" destOrd="0" presId="urn:microsoft.com/office/officeart/2005/8/layout/process4"/>
    <dgm:cxn modelId="{376FD06C-A602-44D0-B6FE-4AFFF32F0AC6}" srcId="{7EDE9763-D860-418A-85D0-8BF9A5899F09}" destId="{432D140A-7AC6-4E2B-B395-FF2C529986F4}" srcOrd="1" destOrd="0" parTransId="{6A3BE873-760A-44E0-9781-C0AE4C1E2890}" sibTransId="{12099455-814B-4489-8838-FEB4BE962223}"/>
    <dgm:cxn modelId="{70B665B5-645B-49B8-91D0-C32EEA0F3202}" type="presOf" srcId="{33F7963F-ACAE-4AE6-824E-C9122E234ADD}" destId="{D3E6351C-8D08-4A30-B2F9-A48F63498D77}" srcOrd="0" destOrd="0" presId="urn:microsoft.com/office/officeart/2005/8/layout/process4"/>
    <dgm:cxn modelId="{06C2C57F-94BC-4373-AC6F-192BF25530A7}" srcId="{432D140A-7AC6-4E2B-B395-FF2C529986F4}" destId="{1C32A62E-6543-46B0-8DCC-BAC4A773CD4C}" srcOrd="0" destOrd="0" parTransId="{019F0AFA-B182-402C-94EF-2A1820C1F917}" sibTransId="{9495FB36-306B-4971-BB10-FF846D82075B}"/>
    <dgm:cxn modelId="{0C6C30DA-7C2E-4840-8EDA-62E7EF092674}" type="presOf" srcId="{1C32A62E-6543-46B0-8DCC-BAC4A773CD4C}" destId="{BD62EB8B-8457-40DB-8B3E-70C144442AE7}" srcOrd="0" destOrd="0" presId="urn:microsoft.com/office/officeart/2005/8/layout/process4"/>
    <dgm:cxn modelId="{E64913DB-0010-4A6A-9F66-E5A1C14230B6}" type="presParOf" srcId="{E4A6E947-477C-46E3-AFFF-E9361B40DA3B}" destId="{E9542F10-5D26-4B61-8602-31A0B968D4B9}" srcOrd="0" destOrd="0" presId="urn:microsoft.com/office/officeart/2005/8/layout/process4"/>
    <dgm:cxn modelId="{7BE9333A-B5BD-4908-B3CA-1A687D10DCDE}" type="presParOf" srcId="{E9542F10-5D26-4B61-8602-31A0B968D4B9}" destId="{3F68B60A-D6B0-493A-9A39-0D0591F363B7}" srcOrd="0" destOrd="0" presId="urn:microsoft.com/office/officeart/2005/8/layout/process4"/>
    <dgm:cxn modelId="{210E1063-B9A9-4532-8E4E-BE6CAE25E938}" type="presParOf" srcId="{E9542F10-5D26-4B61-8602-31A0B968D4B9}" destId="{1A5DFEB2-DBED-4B36-8D02-97BF5C896223}" srcOrd="1" destOrd="0" presId="urn:microsoft.com/office/officeart/2005/8/layout/process4"/>
    <dgm:cxn modelId="{DF27A7C5-7BCD-4BCB-8E89-06A0A5983F15}" type="presParOf" srcId="{E9542F10-5D26-4B61-8602-31A0B968D4B9}" destId="{AF423CFC-B475-4132-9701-7605EA294692}" srcOrd="2" destOrd="0" presId="urn:microsoft.com/office/officeart/2005/8/layout/process4"/>
    <dgm:cxn modelId="{A9022FB7-4186-4A98-A8DC-104490AA726F}" type="presParOf" srcId="{AF423CFC-B475-4132-9701-7605EA294692}" destId="{BD62EB8B-8457-40DB-8B3E-70C144442AE7}" srcOrd="0" destOrd="0" presId="urn:microsoft.com/office/officeart/2005/8/layout/process4"/>
    <dgm:cxn modelId="{B1B93419-DE16-4DC6-B162-8B8257B1BEBD}" type="presParOf" srcId="{E4A6E947-477C-46E3-AFFF-E9361B40DA3B}" destId="{903C0D01-FB13-4E46-A5D3-6D0524E6C86D}" srcOrd="1" destOrd="0" presId="urn:microsoft.com/office/officeart/2005/8/layout/process4"/>
    <dgm:cxn modelId="{C48946AB-33D0-4BF8-BB2B-8CA4E693F815}" type="presParOf" srcId="{E4A6E947-477C-46E3-AFFF-E9361B40DA3B}" destId="{8029D869-58F3-4E86-A884-57058F3E9D69}" srcOrd="2" destOrd="0" presId="urn:microsoft.com/office/officeart/2005/8/layout/process4"/>
    <dgm:cxn modelId="{63861103-258F-4814-B420-8430F1B6FAD2}" type="presParOf" srcId="{8029D869-58F3-4E86-A884-57058F3E9D69}" destId="{DCF4F284-5E5E-4153-AFC1-B01F1F397E0D}" srcOrd="0" destOrd="0" presId="urn:microsoft.com/office/officeart/2005/8/layout/process4"/>
    <dgm:cxn modelId="{F43A98C5-44A8-4E28-B8DA-B5D8928257C8}" type="presParOf" srcId="{8029D869-58F3-4E86-A884-57058F3E9D69}" destId="{505B686D-B9F2-4E2F-AA75-31989B0AE22B}" srcOrd="1" destOrd="0" presId="urn:microsoft.com/office/officeart/2005/8/layout/process4"/>
    <dgm:cxn modelId="{3D70C1F5-D3AC-46DB-8F69-DA047581333F}" type="presParOf" srcId="{8029D869-58F3-4E86-A884-57058F3E9D69}" destId="{4A5DDFE9-DF7C-49DF-B8A1-3B25EA5BDE98}" srcOrd="2" destOrd="0" presId="urn:microsoft.com/office/officeart/2005/8/layout/process4"/>
    <dgm:cxn modelId="{36AE010E-0D96-4D06-9549-27E554689A61}" type="presParOf" srcId="{4A5DDFE9-DF7C-49DF-B8A1-3B25EA5BDE98}" destId="{D3E6351C-8D08-4A30-B2F9-A48F63498D77}"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BEF201B-D991-4276-91F6-670318F7086B}" type="doc">
      <dgm:prSet loTypeId="urn:microsoft.com/office/officeart/2005/8/layout/arrow4" loCatId="process" qsTypeId="urn:microsoft.com/office/officeart/2005/8/quickstyle/simple1" qsCatId="simple" csTypeId="urn:microsoft.com/office/officeart/2005/8/colors/colorful5" csCatId="colorful" phldr="1"/>
      <dgm:spPr/>
      <dgm:t>
        <a:bodyPr/>
        <a:lstStyle/>
        <a:p>
          <a:endParaRPr lang="tr-TR"/>
        </a:p>
      </dgm:t>
    </dgm:pt>
    <dgm:pt modelId="{AB0577D6-011A-404E-8FA1-F6B3634F8F6A}">
      <dgm:prSet phldrT="[Metin]" custT="1"/>
      <dgm:spPr/>
      <dgm:t>
        <a:bodyPr/>
        <a:lstStyle/>
        <a:p>
          <a:r>
            <a:rPr lang="tr-TR" sz="1800" dirty="0" smtClean="0">
              <a:latin typeface="Times New Roman" panose="02020603050405020304" pitchFamily="18" charset="0"/>
              <a:cs typeface="Times New Roman" panose="02020603050405020304" pitchFamily="18" charset="0"/>
            </a:rPr>
            <a:t>Ölüm Karinesi</a:t>
          </a:r>
          <a:endParaRPr lang="tr-TR" sz="1800" dirty="0">
            <a:latin typeface="Times New Roman" panose="02020603050405020304" pitchFamily="18" charset="0"/>
            <a:cs typeface="Times New Roman" panose="02020603050405020304" pitchFamily="18" charset="0"/>
          </a:endParaRPr>
        </a:p>
      </dgm:t>
    </dgm:pt>
    <dgm:pt modelId="{FF73E931-057C-41D0-82C0-0D63129071B9}" type="parTrans" cxnId="{9CD75E00-B247-44F2-981C-4472A9D761D8}">
      <dgm:prSet/>
      <dgm:spPr/>
      <dgm:t>
        <a:bodyPr/>
        <a:lstStyle/>
        <a:p>
          <a:endParaRPr lang="tr-TR"/>
        </a:p>
      </dgm:t>
    </dgm:pt>
    <dgm:pt modelId="{CEE3D6D3-75EC-41F4-A5D2-4D1ABF582CD8}" type="sibTrans" cxnId="{9CD75E00-B247-44F2-981C-4472A9D761D8}">
      <dgm:prSet/>
      <dgm:spPr/>
      <dgm:t>
        <a:bodyPr/>
        <a:lstStyle/>
        <a:p>
          <a:endParaRPr lang="tr-TR"/>
        </a:p>
      </dgm:t>
    </dgm:pt>
    <dgm:pt modelId="{B3648271-FA01-4DB7-8336-B1693FAC531F}">
      <dgm:prSet phldrT="[Metin]" custT="1"/>
      <dgm:spPr/>
      <dgm:t>
        <a:bodyPr/>
        <a:lstStyle/>
        <a:p>
          <a:r>
            <a:rPr lang="tr-TR" sz="1800" dirty="0" smtClean="0">
              <a:latin typeface="Times New Roman" panose="02020603050405020304" pitchFamily="18" charset="0"/>
              <a:cs typeface="Times New Roman" panose="02020603050405020304" pitchFamily="18" charset="0"/>
            </a:rPr>
            <a:t>Gaiplik Karinesi</a:t>
          </a:r>
          <a:endParaRPr lang="tr-TR" sz="1800" dirty="0">
            <a:latin typeface="Times New Roman" panose="02020603050405020304" pitchFamily="18" charset="0"/>
            <a:cs typeface="Times New Roman" panose="02020603050405020304" pitchFamily="18" charset="0"/>
          </a:endParaRPr>
        </a:p>
      </dgm:t>
    </dgm:pt>
    <dgm:pt modelId="{3864DA3E-40E7-4D16-B2BE-4EF1AD89463D}" type="parTrans" cxnId="{5495EED7-1C1E-4283-BEF3-1B8F4BD073DB}">
      <dgm:prSet/>
      <dgm:spPr/>
      <dgm:t>
        <a:bodyPr/>
        <a:lstStyle/>
        <a:p>
          <a:endParaRPr lang="tr-TR"/>
        </a:p>
      </dgm:t>
    </dgm:pt>
    <dgm:pt modelId="{833B6082-A3B6-46A6-B925-D9711239E773}" type="sibTrans" cxnId="{5495EED7-1C1E-4283-BEF3-1B8F4BD073DB}">
      <dgm:prSet/>
      <dgm:spPr/>
      <dgm:t>
        <a:bodyPr/>
        <a:lstStyle/>
        <a:p>
          <a:endParaRPr lang="tr-TR"/>
        </a:p>
      </dgm:t>
    </dgm:pt>
    <dgm:pt modelId="{1092FE50-B6C1-4C9C-B145-8A1A52A6DA27}" type="pres">
      <dgm:prSet presAssocID="{4BEF201B-D991-4276-91F6-670318F7086B}" presName="compositeShape" presStyleCnt="0">
        <dgm:presLayoutVars>
          <dgm:chMax val="2"/>
          <dgm:dir/>
          <dgm:resizeHandles val="exact"/>
        </dgm:presLayoutVars>
      </dgm:prSet>
      <dgm:spPr/>
      <dgm:t>
        <a:bodyPr/>
        <a:lstStyle/>
        <a:p>
          <a:endParaRPr lang="tr-TR"/>
        </a:p>
      </dgm:t>
    </dgm:pt>
    <dgm:pt modelId="{C556B3EF-F29B-4ECB-B3B5-D49CC5E7760D}" type="pres">
      <dgm:prSet presAssocID="{AB0577D6-011A-404E-8FA1-F6B3634F8F6A}" presName="upArrow" presStyleLbl="node1" presStyleIdx="0" presStyleCnt="2"/>
      <dgm:spPr/>
    </dgm:pt>
    <dgm:pt modelId="{FBE0A6C0-86AF-4643-AD89-8EED075816FD}" type="pres">
      <dgm:prSet presAssocID="{AB0577D6-011A-404E-8FA1-F6B3634F8F6A}" presName="upArrowText" presStyleLbl="revTx" presStyleIdx="0" presStyleCnt="2">
        <dgm:presLayoutVars>
          <dgm:chMax val="0"/>
          <dgm:bulletEnabled val="1"/>
        </dgm:presLayoutVars>
      </dgm:prSet>
      <dgm:spPr/>
      <dgm:t>
        <a:bodyPr/>
        <a:lstStyle/>
        <a:p>
          <a:endParaRPr lang="tr-TR"/>
        </a:p>
      </dgm:t>
    </dgm:pt>
    <dgm:pt modelId="{63924B05-815A-4753-B182-E222AA589947}" type="pres">
      <dgm:prSet presAssocID="{B3648271-FA01-4DB7-8336-B1693FAC531F}" presName="downArrow" presStyleLbl="node1" presStyleIdx="1" presStyleCnt="2"/>
      <dgm:spPr/>
    </dgm:pt>
    <dgm:pt modelId="{8979CBFF-AC96-4C3B-B81B-EE049557CBB6}" type="pres">
      <dgm:prSet presAssocID="{B3648271-FA01-4DB7-8336-B1693FAC531F}" presName="downArrowText" presStyleLbl="revTx" presStyleIdx="1" presStyleCnt="2">
        <dgm:presLayoutVars>
          <dgm:chMax val="0"/>
          <dgm:bulletEnabled val="1"/>
        </dgm:presLayoutVars>
      </dgm:prSet>
      <dgm:spPr/>
      <dgm:t>
        <a:bodyPr/>
        <a:lstStyle/>
        <a:p>
          <a:endParaRPr lang="tr-TR"/>
        </a:p>
      </dgm:t>
    </dgm:pt>
  </dgm:ptLst>
  <dgm:cxnLst>
    <dgm:cxn modelId="{2BD5FC3F-1673-493D-8D53-AE5815B858F9}" type="presOf" srcId="{4BEF201B-D991-4276-91F6-670318F7086B}" destId="{1092FE50-B6C1-4C9C-B145-8A1A52A6DA27}" srcOrd="0" destOrd="0" presId="urn:microsoft.com/office/officeart/2005/8/layout/arrow4"/>
    <dgm:cxn modelId="{5495EED7-1C1E-4283-BEF3-1B8F4BD073DB}" srcId="{4BEF201B-D991-4276-91F6-670318F7086B}" destId="{B3648271-FA01-4DB7-8336-B1693FAC531F}" srcOrd="1" destOrd="0" parTransId="{3864DA3E-40E7-4D16-B2BE-4EF1AD89463D}" sibTransId="{833B6082-A3B6-46A6-B925-D9711239E773}"/>
    <dgm:cxn modelId="{2E09C49B-6666-4F1C-BF07-2042789E2E20}" type="presOf" srcId="{B3648271-FA01-4DB7-8336-B1693FAC531F}" destId="{8979CBFF-AC96-4C3B-B81B-EE049557CBB6}" srcOrd="0" destOrd="0" presId="urn:microsoft.com/office/officeart/2005/8/layout/arrow4"/>
    <dgm:cxn modelId="{9CD75E00-B247-44F2-981C-4472A9D761D8}" srcId="{4BEF201B-D991-4276-91F6-670318F7086B}" destId="{AB0577D6-011A-404E-8FA1-F6B3634F8F6A}" srcOrd="0" destOrd="0" parTransId="{FF73E931-057C-41D0-82C0-0D63129071B9}" sibTransId="{CEE3D6D3-75EC-41F4-A5D2-4D1ABF582CD8}"/>
    <dgm:cxn modelId="{322BA31B-172A-4F6E-BC4E-89F58BB9947A}" type="presOf" srcId="{AB0577D6-011A-404E-8FA1-F6B3634F8F6A}" destId="{FBE0A6C0-86AF-4643-AD89-8EED075816FD}" srcOrd="0" destOrd="0" presId="urn:microsoft.com/office/officeart/2005/8/layout/arrow4"/>
    <dgm:cxn modelId="{DAE6C911-0BF6-4583-AA86-24634E19DE54}" type="presParOf" srcId="{1092FE50-B6C1-4C9C-B145-8A1A52A6DA27}" destId="{C556B3EF-F29B-4ECB-B3B5-D49CC5E7760D}" srcOrd="0" destOrd="0" presId="urn:microsoft.com/office/officeart/2005/8/layout/arrow4"/>
    <dgm:cxn modelId="{6A3FABAF-7494-4A9E-B600-5F409889B074}" type="presParOf" srcId="{1092FE50-B6C1-4C9C-B145-8A1A52A6DA27}" destId="{FBE0A6C0-86AF-4643-AD89-8EED075816FD}" srcOrd="1" destOrd="0" presId="urn:microsoft.com/office/officeart/2005/8/layout/arrow4"/>
    <dgm:cxn modelId="{775324A7-2DBC-4955-94C5-BAD45B9386AE}" type="presParOf" srcId="{1092FE50-B6C1-4C9C-B145-8A1A52A6DA27}" destId="{63924B05-815A-4753-B182-E222AA589947}" srcOrd="2" destOrd="0" presId="urn:microsoft.com/office/officeart/2005/8/layout/arrow4"/>
    <dgm:cxn modelId="{AC4D1311-4713-47B3-B592-B6755B3E5733}" type="presParOf" srcId="{1092FE50-B6C1-4C9C-B145-8A1A52A6DA27}" destId="{8979CBFF-AC96-4C3B-B81B-EE049557CBB6}"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B21E1E6-99BD-4A23-B819-3460F38B79CE}" type="doc">
      <dgm:prSet loTypeId="urn:microsoft.com/office/officeart/2005/8/layout/arrow4" loCatId="process" qsTypeId="urn:microsoft.com/office/officeart/2005/8/quickstyle/simple1" qsCatId="simple" csTypeId="urn:microsoft.com/office/officeart/2005/8/colors/colorful5" csCatId="colorful" phldr="1"/>
      <dgm:spPr/>
      <dgm:t>
        <a:bodyPr/>
        <a:lstStyle/>
        <a:p>
          <a:endParaRPr lang="tr-TR"/>
        </a:p>
      </dgm:t>
    </dgm:pt>
    <dgm:pt modelId="{6AF194B8-84EA-4F01-AA3A-66CCC6001224}">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Ölüm tehlikesi içinde ortadan kaybolma</a:t>
          </a:r>
          <a:endParaRPr lang="tr-TR" sz="1800" dirty="0">
            <a:latin typeface="Times New Roman" panose="02020603050405020304" pitchFamily="18" charset="0"/>
            <a:cs typeface="Times New Roman" panose="02020603050405020304" pitchFamily="18" charset="0"/>
          </a:endParaRPr>
        </a:p>
      </dgm:t>
    </dgm:pt>
    <dgm:pt modelId="{3ECC5EDA-5A71-4605-95FB-DB5E05D32D0B}" type="parTrans" cxnId="{5C0917E7-5390-4F41-B5EC-01BF374853D9}">
      <dgm:prSet/>
      <dgm:spPr/>
      <dgm:t>
        <a:bodyPr/>
        <a:lstStyle/>
        <a:p>
          <a:endParaRPr lang="tr-TR"/>
        </a:p>
      </dgm:t>
    </dgm:pt>
    <dgm:pt modelId="{23C041F3-2607-4A39-9CBC-BE6B9B0C8C71}" type="sibTrans" cxnId="{5C0917E7-5390-4F41-B5EC-01BF374853D9}">
      <dgm:prSet/>
      <dgm:spPr/>
      <dgm:t>
        <a:bodyPr/>
        <a:lstStyle/>
        <a:p>
          <a:endParaRPr lang="tr-TR"/>
        </a:p>
      </dgm:t>
    </dgm:pt>
    <dgm:pt modelId="{3688F7FB-B073-473A-B8EA-563149E5DD60}">
      <dgm:prSet phldrT="[Metin]" custT="1"/>
      <dgm:spPr/>
      <dgm:t>
        <a:bodyPr/>
        <a:lstStyle/>
        <a:p>
          <a:pPr algn="just"/>
          <a:r>
            <a:rPr lang="tr-TR" sz="1800" smtClean="0">
              <a:latin typeface="Times New Roman" panose="02020603050405020304" pitchFamily="18" charset="0"/>
              <a:cs typeface="Times New Roman" panose="02020603050405020304" pitchFamily="18" charset="0"/>
            </a:rPr>
            <a:t>Kendisinden uzun süre </a:t>
          </a:r>
          <a:r>
            <a:rPr lang="tr-TR" sz="1800" dirty="0" smtClean="0">
              <a:latin typeface="Times New Roman" panose="02020603050405020304" pitchFamily="18" charset="0"/>
              <a:cs typeface="Times New Roman" panose="02020603050405020304" pitchFamily="18" charset="0"/>
            </a:rPr>
            <a:t>haber alınamama</a:t>
          </a:r>
          <a:endParaRPr lang="tr-TR" sz="1800" dirty="0">
            <a:latin typeface="Times New Roman" panose="02020603050405020304" pitchFamily="18" charset="0"/>
            <a:cs typeface="Times New Roman" panose="02020603050405020304" pitchFamily="18" charset="0"/>
          </a:endParaRPr>
        </a:p>
      </dgm:t>
    </dgm:pt>
    <dgm:pt modelId="{75112BCE-E616-4929-A287-EF885429D548}" type="parTrans" cxnId="{AF9637FC-593E-4C42-B820-06254E1245A8}">
      <dgm:prSet/>
      <dgm:spPr/>
      <dgm:t>
        <a:bodyPr/>
        <a:lstStyle/>
        <a:p>
          <a:endParaRPr lang="tr-TR"/>
        </a:p>
      </dgm:t>
    </dgm:pt>
    <dgm:pt modelId="{E8F303BC-2EF2-4846-B298-EAC1480A1D25}" type="sibTrans" cxnId="{AF9637FC-593E-4C42-B820-06254E1245A8}">
      <dgm:prSet/>
      <dgm:spPr/>
      <dgm:t>
        <a:bodyPr/>
        <a:lstStyle/>
        <a:p>
          <a:endParaRPr lang="tr-TR"/>
        </a:p>
      </dgm:t>
    </dgm:pt>
    <dgm:pt modelId="{90B479A8-3099-459F-BDCD-528655A63A5E}" type="pres">
      <dgm:prSet presAssocID="{3B21E1E6-99BD-4A23-B819-3460F38B79CE}" presName="compositeShape" presStyleCnt="0">
        <dgm:presLayoutVars>
          <dgm:chMax val="2"/>
          <dgm:dir/>
          <dgm:resizeHandles val="exact"/>
        </dgm:presLayoutVars>
      </dgm:prSet>
      <dgm:spPr/>
      <dgm:t>
        <a:bodyPr/>
        <a:lstStyle/>
        <a:p>
          <a:endParaRPr lang="tr-TR"/>
        </a:p>
      </dgm:t>
    </dgm:pt>
    <dgm:pt modelId="{283BA09F-E791-4EB0-8A01-88A11EBACB41}" type="pres">
      <dgm:prSet presAssocID="{6AF194B8-84EA-4F01-AA3A-66CCC6001224}" presName="upArrow" presStyleLbl="node1" presStyleIdx="0" presStyleCnt="2"/>
      <dgm:spPr/>
    </dgm:pt>
    <dgm:pt modelId="{29A7BE42-775B-4E5D-968B-0C86E6818252}" type="pres">
      <dgm:prSet presAssocID="{6AF194B8-84EA-4F01-AA3A-66CCC6001224}" presName="upArrowText" presStyleLbl="revTx" presStyleIdx="0" presStyleCnt="2">
        <dgm:presLayoutVars>
          <dgm:chMax val="0"/>
          <dgm:bulletEnabled val="1"/>
        </dgm:presLayoutVars>
      </dgm:prSet>
      <dgm:spPr/>
      <dgm:t>
        <a:bodyPr/>
        <a:lstStyle/>
        <a:p>
          <a:endParaRPr lang="tr-TR"/>
        </a:p>
      </dgm:t>
    </dgm:pt>
    <dgm:pt modelId="{B59BA8B8-017A-42C7-8103-BDC76A485AF0}" type="pres">
      <dgm:prSet presAssocID="{3688F7FB-B073-473A-B8EA-563149E5DD60}" presName="downArrow" presStyleLbl="node1" presStyleIdx="1" presStyleCnt="2"/>
      <dgm:spPr/>
    </dgm:pt>
    <dgm:pt modelId="{EAF83681-628B-476B-AD92-4B1B33B4E120}" type="pres">
      <dgm:prSet presAssocID="{3688F7FB-B073-473A-B8EA-563149E5DD60}" presName="downArrowText" presStyleLbl="revTx" presStyleIdx="1" presStyleCnt="2">
        <dgm:presLayoutVars>
          <dgm:chMax val="0"/>
          <dgm:bulletEnabled val="1"/>
        </dgm:presLayoutVars>
      </dgm:prSet>
      <dgm:spPr/>
      <dgm:t>
        <a:bodyPr/>
        <a:lstStyle/>
        <a:p>
          <a:endParaRPr lang="tr-TR"/>
        </a:p>
      </dgm:t>
    </dgm:pt>
  </dgm:ptLst>
  <dgm:cxnLst>
    <dgm:cxn modelId="{AF9637FC-593E-4C42-B820-06254E1245A8}" srcId="{3B21E1E6-99BD-4A23-B819-3460F38B79CE}" destId="{3688F7FB-B073-473A-B8EA-563149E5DD60}" srcOrd="1" destOrd="0" parTransId="{75112BCE-E616-4929-A287-EF885429D548}" sibTransId="{E8F303BC-2EF2-4846-B298-EAC1480A1D25}"/>
    <dgm:cxn modelId="{953EEB77-8D08-48A1-A9CE-D3B8EDFB9E65}" type="presOf" srcId="{3688F7FB-B073-473A-B8EA-563149E5DD60}" destId="{EAF83681-628B-476B-AD92-4B1B33B4E120}" srcOrd="0" destOrd="0" presId="urn:microsoft.com/office/officeart/2005/8/layout/arrow4"/>
    <dgm:cxn modelId="{84950B28-49F4-4BD6-91F9-CEBFCDF3B07A}" type="presOf" srcId="{3B21E1E6-99BD-4A23-B819-3460F38B79CE}" destId="{90B479A8-3099-459F-BDCD-528655A63A5E}" srcOrd="0" destOrd="0" presId="urn:microsoft.com/office/officeart/2005/8/layout/arrow4"/>
    <dgm:cxn modelId="{5A8F68DC-164F-4C88-8336-F3E9592575B1}" type="presOf" srcId="{6AF194B8-84EA-4F01-AA3A-66CCC6001224}" destId="{29A7BE42-775B-4E5D-968B-0C86E6818252}" srcOrd="0" destOrd="0" presId="urn:microsoft.com/office/officeart/2005/8/layout/arrow4"/>
    <dgm:cxn modelId="{5C0917E7-5390-4F41-B5EC-01BF374853D9}" srcId="{3B21E1E6-99BD-4A23-B819-3460F38B79CE}" destId="{6AF194B8-84EA-4F01-AA3A-66CCC6001224}" srcOrd="0" destOrd="0" parTransId="{3ECC5EDA-5A71-4605-95FB-DB5E05D32D0B}" sibTransId="{23C041F3-2607-4A39-9CBC-BE6B9B0C8C71}"/>
    <dgm:cxn modelId="{B446AC56-93A0-4C93-A7DC-251758645C4D}" type="presParOf" srcId="{90B479A8-3099-459F-BDCD-528655A63A5E}" destId="{283BA09F-E791-4EB0-8A01-88A11EBACB41}" srcOrd="0" destOrd="0" presId="urn:microsoft.com/office/officeart/2005/8/layout/arrow4"/>
    <dgm:cxn modelId="{BC61B9B7-AF7A-42BD-AFB7-1C43FCF12595}" type="presParOf" srcId="{90B479A8-3099-459F-BDCD-528655A63A5E}" destId="{29A7BE42-775B-4E5D-968B-0C86E6818252}" srcOrd="1" destOrd="0" presId="urn:microsoft.com/office/officeart/2005/8/layout/arrow4"/>
    <dgm:cxn modelId="{92478511-1633-4FD3-9351-E6CFAC597B72}" type="presParOf" srcId="{90B479A8-3099-459F-BDCD-528655A63A5E}" destId="{B59BA8B8-017A-42C7-8103-BDC76A485AF0}" srcOrd="2" destOrd="0" presId="urn:microsoft.com/office/officeart/2005/8/layout/arrow4"/>
    <dgm:cxn modelId="{D5EE9DE7-DCC7-43FD-A02E-EB3CFEDE65EF}" type="presParOf" srcId="{90B479A8-3099-459F-BDCD-528655A63A5E}" destId="{EAF83681-628B-476B-AD92-4B1B33B4E120}"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5DE25AB-A2E0-437C-A3E8-90D249BC5566}" type="doc">
      <dgm:prSet loTypeId="urn:microsoft.com/office/officeart/2005/8/layout/arrow4" loCatId="process" qsTypeId="urn:microsoft.com/office/officeart/2005/8/quickstyle/simple1" qsCatId="simple" csTypeId="urn:microsoft.com/office/officeart/2005/8/colors/colorful5" csCatId="colorful" phldr="1"/>
      <dgm:spPr/>
      <dgm:t>
        <a:bodyPr/>
        <a:lstStyle/>
        <a:p>
          <a:endParaRPr lang="tr-TR"/>
        </a:p>
      </dgm:t>
    </dgm:pt>
    <dgm:pt modelId="{33158688-A0AD-44DC-9A61-F79F32FC6B47}">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Hak Ehliyeti</a:t>
          </a:r>
          <a:endParaRPr lang="tr-TR" sz="1800" dirty="0">
            <a:latin typeface="Times New Roman" panose="02020603050405020304" pitchFamily="18" charset="0"/>
            <a:cs typeface="Times New Roman" panose="02020603050405020304" pitchFamily="18" charset="0"/>
          </a:endParaRPr>
        </a:p>
      </dgm:t>
    </dgm:pt>
    <dgm:pt modelId="{8EAAE4BC-6392-4F76-8F06-8E95FEAA281C}" type="parTrans" cxnId="{9E7AC208-2961-4261-BBF8-BEA1681D4C22}">
      <dgm:prSet/>
      <dgm:spPr/>
      <dgm:t>
        <a:bodyPr/>
        <a:lstStyle/>
        <a:p>
          <a:endParaRPr lang="tr-TR"/>
        </a:p>
      </dgm:t>
    </dgm:pt>
    <dgm:pt modelId="{06AF0679-491B-426B-B4BA-9D109FB1FD27}" type="sibTrans" cxnId="{9E7AC208-2961-4261-BBF8-BEA1681D4C22}">
      <dgm:prSet/>
      <dgm:spPr/>
      <dgm:t>
        <a:bodyPr/>
        <a:lstStyle/>
        <a:p>
          <a:endParaRPr lang="tr-TR"/>
        </a:p>
      </dgm:t>
    </dgm:pt>
    <dgm:pt modelId="{903F6629-CAEB-428F-A4DE-4A923B5642C0}">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Fiil Ehliyeti</a:t>
          </a:r>
          <a:endParaRPr lang="tr-TR" sz="1800" dirty="0">
            <a:latin typeface="Times New Roman" panose="02020603050405020304" pitchFamily="18" charset="0"/>
            <a:cs typeface="Times New Roman" panose="02020603050405020304" pitchFamily="18" charset="0"/>
          </a:endParaRPr>
        </a:p>
      </dgm:t>
    </dgm:pt>
    <dgm:pt modelId="{E0C0819B-AEEB-45AF-88EC-9F11501C6225}" type="parTrans" cxnId="{D06D46F8-2461-4BB3-9079-B81104F758D5}">
      <dgm:prSet/>
      <dgm:spPr/>
      <dgm:t>
        <a:bodyPr/>
        <a:lstStyle/>
        <a:p>
          <a:endParaRPr lang="tr-TR"/>
        </a:p>
      </dgm:t>
    </dgm:pt>
    <dgm:pt modelId="{585F8F1E-F290-4F9A-9357-D3BAB5C63C56}" type="sibTrans" cxnId="{D06D46F8-2461-4BB3-9079-B81104F758D5}">
      <dgm:prSet/>
      <dgm:spPr/>
      <dgm:t>
        <a:bodyPr/>
        <a:lstStyle/>
        <a:p>
          <a:endParaRPr lang="tr-TR"/>
        </a:p>
      </dgm:t>
    </dgm:pt>
    <dgm:pt modelId="{33EB6B64-C090-41DD-954E-A9D5490658BD}" type="pres">
      <dgm:prSet presAssocID="{95DE25AB-A2E0-437C-A3E8-90D249BC5566}" presName="compositeShape" presStyleCnt="0">
        <dgm:presLayoutVars>
          <dgm:chMax val="2"/>
          <dgm:dir/>
          <dgm:resizeHandles val="exact"/>
        </dgm:presLayoutVars>
      </dgm:prSet>
      <dgm:spPr/>
      <dgm:t>
        <a:bodyPr/>
        <a:lstStyle/>
        <a:p>
          <a:endParaRPr lang="tr-TR"/>
        </a:p>
      </dgm:t>
    </dgm:pt>
    <dgm:pt modelId="{D5B1E69E-994E-4552-A82C-C2E48446E92E}" type="pres">
      <dgm:prSet presAssocID="{33158688-A0AD-44DC-9A61-F79F32FC6B47}" presName="upArrow" presStyleLbl="node1" presStyleIdx="0" presStyleCnt="2"/>
      <dgm:spPr/>
    </dgm:pt>
    <dgm:pt modelId="{2AC7D42B-F1D0-4CB6-990A-2DCB92CBA8F5}" type="pres">
      <dgm:prSet presAssocID="{33158688-A0AD-44DC-9A61-F79F32FC6B47}" presName="upArrowText" presStyleLbl="revTx" presStyleIdx="0" presStyleCnt="2">
        <dgm:presLayoutVars>
          <dgm:chMax val="0"/>
          <dgm:bulletEnabled val="1"/>
        </dgm:presLayoutVars>
      </dgm:prSet>
      <dgm:spPr/>
      <dgm:t>
        <a:bodyPr/>
        <a:lstStyle/>
        <a:p>
          <a:endParaRPr lang="tr-TR"/>
        </a:p>
      </dgm:t>
    </dgm:pt>
    <dgm:pt modelId="{3B5A08AB-10BF-4842-945F-9EA692F2DBE3}" type="pres">
      <dgm:prSet presAssocID="{903F6629-CAEB-428F-A4DE-4A923B5642C0}" presName="downArrow" presStyleLbl="node1" presStyleIdx="1" presStyleCnt="2"/>
      <dgm:spPr/>
    </dgm:pt>
    <dgm:pt modelId="{85ABD911-C4A3-4F4A-BD2F-600B210430A3}" type="pres">
      <dgm:prSet presAssocID="{903F6629-CAEB-428F-A4DE-4A923B5642C0}" presName="downArrowText" presStyleLbl="revTx" presStyleIdx="1" presStyleCnt="2">
        <dgm:presLayoutVars>
          <dgm:chMax val="0"/>
          <dgm:bulletEnabled val="1"/>
        </dgm:presLayoutVars>
      </dgm:prSet>
      <dgm:spPr/>
      <dgm:t>
        <a:bodyPr/>
        <a:lstStyle/>
        <a:p>
          <a:endParaRPr lang="tr-TR"/>
        </a:p>
      </dgm:t>
    </dgm:pt>
  </dgm:ptLst>
  <dgm:cxnLst>
    <dgm:cxn modelId="{D06D46F8-2461-4BB3-9079-B81104F758D5}" srcId="{95DE25AB-A2E0-437C-A3E8-90D249BC5566}" destId="{903F6629-CAEB-428F-A4DE-4A923B5642C0}" srcOrd="1" destOrd="0" parTransId="{E0C0819B-AEEB-45AF-88EC-9F11501C6225}" sibTransId="{585F8F1E-F290-4F9A-9357-D3BAB5C63C56}"/>
    <dgm:cxn modelId="{9E7AC208-2961-4261-BBF8-BEA1681D4C22}" srcId="{95DE25AB-A2E0-437C-A3E8-90D249BC5566}" destId="{33158688-A0AD-44DC-9A61-F79F32FC6B47}" srcOrd="0" destOrd="0" parTransId="{8EAAE4BC-6392-4F76-8F06-8E95FEAA281C}" sibTransId="{06AF0679-491B-426B-B4BA-9D109FB1FD27}"/>
    <dgm:cxn modelId="{8E57A6F3-D0AE-48EC-887E-3A66126A76A7}" type="presOf" srcId="{95DE25AB-A2E0-437C-A3E8-90D249BC5566}" destId="{33EB6B64-C090-41DD-954E-A9D5490658BD}" srcOrd="0" destOrd="0" presId="urn:microsoft.com/office/officeart/2005/8/layout/arrow4"/>
    <dgm:cxn modelId="{9811EF6E-F459-4E92-910F-0AE5B53F82CE}" type="presOf" srcId="{903F6629-CAEB-428F-A4DE-4A923B5642C0}" destId="{85ABD911-C4A3-4F4A-BD2F-600B210430A3}" srcOrd="0" destOrd="0" presId="urn:microsoft.com/office/officeart/2005/8/layout/arrow4"/>
    <dgm:cxn modelId="{E1B75506-215F-4704-975C-3A1108AEA54C}" type="presOf" srcId="{33158688-A0AD-44DC-9A61-F79F32FC6B47}" destId="{2AC7D42B-F1D0-4CB6-990A-2DCB92CBA8F5}" srcOrd="0" destOrd="0" presId="urn:microsoft.com/office/officeart/2005/8/layout/arrow4"/>
    <dgm:cxn modelId="{714275B6-4C6C-4306-95D4-A7C9EB5F0E1D}" type="presParOf" srcId="{33EB6B64-C090-41DD-954E-A9D5490658BD}" destId="{D5B1E69E-994E-4552-A82C-C2E48446E92E}" srcOrd="0" destOrd="0" presId="urn:microsoft.com/office/officeart/2005/8/layout/arrow4"/>
    <dgm:cxn modelId="{99D72753-A404-46AE-820F-74F475323BD7}" type="presParOf" srcId="{33EB6B64-C090-41DD-954E-A9D5490658BD}" destId="{2AC7D42B-F1D0-4CB6-990A-2DCB92CBA8F5}" srcOrd="1" destOrd="0" presId="urn:microsoft.com/office/officeart/2005/8/layout/arrow4"/>
    <dgm:cxn modelId="{5118ED77-D6E4-46B9-8F26-C0AF47C7591C}" type="presParOf" srcId="{33EB6B64-C090-41DD-954E-A9D5490658BD}" destId="{3B5A08AB-10BF-4842-945F-9EA692F2DBE3}" srcOrd="2" destOrd="0" presId="urn:microsoft.com/office/officeart/2005/8/layout/arrow4"/>
    <dgm:cxn modelId="{2C816E29-176D-451A-BC88-F9B476479B0B}" type="presParOf" srcId="{33EB6B64-C090-41DD-954E-A9D5490658BD}" destId="{85ABD911-C4A3-4F4A-BD2F-600B210430A3}"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9337A096-4344-4447-BF00-E0EA56C52B6A}"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tr-TR"/>
        </a:p>
      </dgm:t>
    </dgm:pt>
    <dgm:pt modelId="{723DC5D2-D719-446E-8C79-9C03A4413A99}">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1-</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D46E67CB-9A71-425B-83C5-3C07917725ED}" type="parTrans" cxnId="{58793821-7D61-446E-8EEE-4F51632E1C1D}">
      <dgm:prSet/>
      <dgm:spPr/>
      <dgm:t>
        <a:bodyPr/>
        <a:lstStyle/>
        <a:p>
          <a:endParaRPr lang="tr-TR"/>
        </a:p>
      </dgm:t>
    </dgm:pt>
    <dgm:pt modelId="{E462AEFB-360D-4C34-B58E-DD5E0188B5CB}" type="sibTrans" cxnId="{58793821-7D61-446E-8EEE-4F51632E1C1D}">
      <dgm:prSet/>
      <dgm:spPr/>
      <dgm:t>
        <a:bodyPr/>
        <a:lstStyle/>
        <a:p>
          <a:endParaRPr lang="tr-TR"/>
        </a:p>
      </dgm:t>
    </dgm:pt>
    <dgm:pt modelId="{3D982A88-66B4-42BE-B929-6916A5707064}">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Temyiz kudretine sahip olmak</a:t>
          </a:r>
          <a:endParaRPr lang="tr-TR" sz="1800" dirty="0">
            <a:latin typeface="Times New Roman" panose="02020603050405020304" pitchFamily="18" charset="0"/>
            <a:cs typeface="Times New Roman" panose="02020603050405020304" pitchFamily="18" charset="0"/>
          </a:endParaRPr>
        </a:p>
      </dgm:t>
    </dgm:pt>
    <dgm:pt modelId="{E7861285-9EEB-45C0-8E50-81F93BED696F}" type="parTrans" cxnId="{CCEB4153-ED77-46FE-B63B-46A55747C1E6}">
      <dgm:prSet/>
      <dgm:spPr/>
      <dgm:t>
        <a:bodyPr/>
        <a:lstStyle/>
        <a:p>
          <a:endParaRPr lang="tr-TR"/>
        </a:p>
      </dgm:t>
    </dgm:pt>
    <dgm:pt modelId="{211DB01C-2CA0-45D1-9A75-1D16ADCF8206}" type="sibTrans" cxnId="{CCEB4153-ED77-46FE-B63B-46A55747C1E6}">
      <dgm:prSet/>
      <dgm:spPr/>
      <dgm:t>
        <a:bodyPr/>
        <a:lstStyle/>
        <a:p>
          <a:endParaRPr lang="tr-TR"/>
        </a:p>
      </dgm:t>
    </dgm:pt>
    <dgm:pt modelId="{8CAC4EBC-D214-449E-92B2-43B2BA5AD193}">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2-</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90BB4583-DF06-41FC-A1BA-F214B92E83DC}" type="parTrans" cxnId="{8CECBC93-369B-4323-9232-F28F1798E21C}">
      <dgm:prSet/>
      <dgm:spPr/>
      <dgm:t>
        <a:bodyPr/>
        <a:lstStyle/>
        <a:p>
          <a:endParaRPr lang="tr-TR"/>
        </a:p>
      </dgm:t>
    </dgm:pt>
    <dgm:pt modelId="{0AC7F4F6-6587-4774-BE83-E76A49877CC8}" type="sibTrans" cxnId="{8CECBC93-369B-4323-9232-F28F1798E21C}">
      <dgm:prSet/>
      <dgm:spPr/>
      <dgm:t>
        <a:bodyPr/>
        <a:lstStyle/>
        <a:p>
          <a:endParaRPr lang="tr-TR"/>
        </a:p>
      </dgm:t>
    </dgm:pt>
    <dgm:pt modelId="{D6850F89-E152-4B4D-941F-CE795F9B6C3C}">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Reşit olmak</a:t>
          </a:r>
          <a:endParaRPr lang="tr-TR" sz="1800" dirty="0">
            <a:latin typeface="Times New Roman" panose="02020603050405020304" pitchFamily="18" charset="0"/>
            <a:cs typeface="Times New Roman" panose="02020603050405020304" pitchFamily="18" charset="0"/>
          </a:endParaRPr>
        </a:p>
      </dgm:t>
    </dgm:pt>
    <dgm:pt modelId="{53128652-0945-463E-8EB7-A54F2D5D9537}" type="parTrans" cxnId="{68C332E2-4929-42A4-9530-D3DD0F860955}">
      <dgm:prSet/>
      <dgm:spPr/>
      <dgm:t>
        <a:bodyPr/>
        <a:lstStyle/>
        <a:p>
          <a:endParaRPr lang="tr-TR"/>
        </a:p>
      </dgm:t>
    </dgm:pt>
    <dgm:pt modelId="{228BBF02-AF10-4B60-86AA-AFAB322B421D}" type="sibTrans" cxnId="{68C332E2-4929-42A4-9530-D3DD0F860955}">
      <dgm:prSet/>
      <dgm:spPr/>
      <dgm:t>
        <a:bodyPr/>
        <a:lstStyle/>
        <a:p>
          <a:endParaRPr lang="tr-TR"/>
        </a:p>
      </dgm:t>
    </dgm:pt>
    <dgm:pt modelId="{DACE7863-2C19-4C36-A437-D00CF5B0664D}">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3-</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B89AAF35-D8E7-4C07-B0CC-7A6E19CBACA4}" type="parTrans" cxnId="{5A0782DD-3FD5-41D1-959D-D69016FBE8D5}">
      <dgm:prSet/>
      <dgm:spPr/>
      <dgm:t>
        <a:bodyPr/>
        <a:lstStyle/>
        <a:p>
          <a:endParaRPr lang="tr-TR"/>
        </a:p>
      </dgm:t>
    </dgm:pt>
    <dgm:pt modelId="{BE1A73E2-9988-4A8E-9AD9-0A2CF450FF96}" type="sibTrans" cxnId="{5A0782DD-3FD5-41D1-959D-D69016FBE8D5}">
      <dgm:prSet/>
      <dgm:spPr/>
      <dgm:t>
        <a:bodyPr/>
        <a:lstStyle/>
        <a:p>
          <a:endParaRPr lang="tr-TR"/>
        </a:p>
      </dgm:t>
    </dgm:pt>
    <dgm:pt modelId="{7395674C-4586-4638-BBBA-E987FBB4847F}">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Kısıtlı Olmamak</a:t>
          </a:r>
          <a:endParaRPr lang="tr-TR" sz="1800" dirty="0">
            <a:latin typeface="Times New Roman" panose="02020603050405020304" pitchFamily="18" charset="0"/>
            <a:cs typeface="Times New Roman" panose="02020603050405020304" pitchFamily="18" charset="0"/>
          </a:endParaRPr>
        </a:p>
      </dgm:t>
    </dgm:pt>
    <dgm:pt modelId="{7FA87549-1F43-468B-9834-6B56D716B847}" type="parTrans" cxnId="{6C419BEA-0356-40D6-AFA2-85DE258634C3}">
      <dgm:prSet/>
      <dgm:spPr/>
      <dgm:t>
        <a:bodyPr/>
        <a:lstStyle/>
        <a:p>
          <a:endParaRPr lang="tr-TR"/>
        </a:p>
      </dgm:t>
    </dgm:pt>
    <dgm:pt modelId="{21A03BF0-CB8B-4F07-85FA-003800F0EB34}" type="sibTrans" cxnId="{6C419BEA-0356-40D6-AFA2-85DE258634C3}">
      <dgm:prSet/>
      <dgm:spPr/>
      <dgm:t>
        <a:bodyPr/>
        <a:lstStyle/>
        <a:p>
          <a:endParaRPr lang="tr-TR"/>
        </a:p>
      </dgm:t>
    </dgm:pt>
    <dgm:pt modelId="{B7998428-2FF7-4FB3-947B-9574073F1E53}" type="pres">
      <dgm:prSet presAssocID="{9337A096-4344-4447-BF00-E0EA56C52B6A}" presName="linearFlow" presStyleCnt="0">
        <dgm:presLayoutVars>
          <dgm:dir/>
          <dgm:animLvl val="lvl"/>
          <dgm:resizeHandles val="exact"/>
        </dgm:presLayoutVars>
      </dgm:prSet>
      <dgm:spPr/>
      <dgm:t>
        <a:bodyPr/>
        <a:lstStyle/>
        <a:p>
          <a:endParaRPr lang="tr-TR"/>
        </a:p>
      </dgm:t>
    </dgm:pt>
    <dgm:pt modelId="{02230EED-8F32-4A9E-A438-19C37379A79E}" type="pres">
      <dgm:prSet presAssocID="{723DC5D2-D719-446E-8C79-9C03A4413A99}" presName="composite" presStyleCnt="0"/>
      <dgm:spPr/>
    </dgm:pt>
    <dgm:pt modelId="{60BD44DB-5FDE-4E3E-AD06-041734A54A8F}" type="pres">
      <dgm:prSet presAssocID="{723DC5D2-D719-446E-8C79-9C03A4413A99}" presName="parentText" presStyleLbl="alignNode1" presStyleIdx="0" presStyleCnt="3">
        <dgm:presLayoutVars>
          <dgm:chMax val="1"/>
          <dgm:bulletEnabled val="1"/>
        </dgm:presLayoutVars>
      </dgm:prSet>
      <dgm:spPr/>
      <dgm:t>
        <a:bodyPr/>
        <a:lstStyle/>
        <a:p>
          <a:endParaRPr lang="tr-TR"/>
        </a:p>
      </dgm:t>
    </dgm:pt>
    <dgm:pt modelId="{71EC22BA-AAAE-4621-9896-F55BCDDA575F}" type="pres">
      <dgm:prSet presAssocID="{723DC5D2-D719-446E-8C79-9C03A4413A99}" presName="descendantText" presStyleLbl="alignAcc1" presStyleIdx="0" presStyleCnt="3">
        <dgm:presLayoutVars>
          <dgm:bulletEnabled val="1"/>
        </dgm:presLayoutVars>
      </dgm:prSet>
      <dgm:spPr/>
      <dgm:t>
        <a:bodyPr/>
        <a:lstStyle/>
        <a:p>
          <a:endParaRPr lang="tr-TR"/>
        </a:p>
      </dgm:t>
    </dgm:pt>
    <dgm:pt modelId="{697EFACE-B2EA-44AD-A663-2207B3B64E41}" type="pres">
      <dgm:prSet presAssocID="{E462AEFB-360D-4C34-B58E-DD5E0188B5CB}" presName="sp" presStyleCnt="0"/>
      <dgm:spPr/>
    </dgm:pt>
    <dgm:pt modelId="{D40209E3-C0E6-4C82-B478-7AF52AD42075}" type="pres">
      <dgm:prSet presAssocID="{8CAC4EBC-D214-449E-92B2-43B2BA5AD193}" presName="composite" presStyleCnt="0"/>
      <dgm:spPr/>
    </dgm:pt>
    <dgm:pt modelId="{2CD96933-FBBB-4BA8-896A-56F927FF32C6}" type="pres">
      <dgm:prSet presAssocID="{8CAC4EBC-D214-449E-92B2-43B2BA5AD193}" presName="parentText" presStyleLbl="alignNode1" presStyleIdx="1" presStyleCnt="3">
        <dgm:presLayoutVars>
          <dgm:chMax val="1"/>
          <dgm:bulletEnabled val="1"/>
        </dgm:presLayoutVars>
      </dgm:prSet>
      <dgm:spPr/>
      <dgm:t>
        <a:bodyPr/>
        <a:lstStyle/>
        <a:p>
          <a:endParaRPr lang="tr-TR"/>
        </a:p>
      </dgm:t>
    </dgm:pt>
    <dgm:pt modelId="{F4B1F2C8-B75E-4B5F-A27E-949538C48A94}" type="pres">
      <dgm:prSet presAssocID="{8CAC4EBC-D214-449E-92B2-43B2BA5AD193}" presName="descendantText" presStyleLbl="alignAcc1" presStyleIdx="1" presStyleCnt="3">
        <dgm:presLayoutVars>
          <dgm:bulletEnabled val="1"/>
        </dgm:presLayoutVars>
      </dgm:prSet>
      <dgm:spPr/>
      <dgm:t>
        <a:bodyPr/>
        <a:lstStyle/>
        <a:p>
          <a:endParaRPr lang="tr-TR"/>
        </a:p>
      </dgm:t>
    </dgm:pt>
    <dgm:pt modelId="{D98C10CF-0F94-453C-BDBA-11B0DC6D2FE8}" type="pres">
      <dgm:prSet presAssocID="{0AC7F4F6-6587-4774-BE83-E76A49877CC8}" presName="sp" presStyleCnt="0"/>
      <dgm:spPr/>
    </dgm:pt>
    <dgm:pt modelId="{418C2787-8556-417E-9D3F-524AAC31E2F8}" type="pres">
      <dgm:prSet presAssocID="{DACE7863-2C19-4C36-A437-D00CF5B0664D}" presName="composite" presStyleCnt="0"/>
      <dgm:spPr/>
    </dgm:pt>
    <dgm:pt modelId="{70C0DAFD-6DF7-4FB8-801A-9D62C83978B4}" type="pres">
      <dgm:prSet presAssocID="{DACE7863-2C19-4C36-A437-D00CF5B0664D}" presName="parentText" presStyleLbl="alignNode1" presStyleIdx="2" presStyleCnt="3">
        <dgm:presLayoutVars>
          <dgm:chMax val="1"/>
          <dgm:bulletEnabled val="1"/>
        </dgm:presLayoutVars>
      </dgm:prSet>
      <dgm:spPr/>
      <dgm:t>
        <a:bodyPr/>
        <a:lstStyle/>
        <a:p>
          <a:endParaRPr lang="tr-TR"/>
        </a:p>
      </dgm:t>
    </dgm:pt>
    <dgm:pt modelId="{55E604C8-48A8-4053-8000-B20DB808086E}" type="pres">
      <dgm:prSet presAssocID="{DACE7863-2C19-4C36-A437-D00CF5B0664D}" presName="descendantText" presStyleLbl="alignAcc1" presStyleIdx="2" presStyleCnt="3">
        <dgm:presLayoutVars>
          <dgm:bulletEnabled val="1"/>
        </dgm:presLayoutVars>
      </dgm:prSet>
      <dgm:spPr/>
      <dgm:t>
        <a:bodyPr/>
        <a:lstStyle/>
        <a:p>
          <a:endParaRPr lang="tr-TR"/>
        </a:p>
      </dgm:t>
    </dgm:pt>
  </dgm:ptLst>
  <dgm:cxnLst>
    <dgm:cxn modelId="{5A0782DD-3FD5-41D1-959D-D69016FBE8D5}" srcId="{9337A096-4344-4447-BF00-E0EA56C52B6A}" destId="{DACE7863-2C19-4C36-A437-D00CF5B0664D}" srcOrd="2" destOrd="0" parTransId="{B89AAF35-D8E7-4C07-B0CC-7A6E19CBACA4}" sibTransId="{BE1A73E2-9988-4A8E-9AD9-0A2CF450FF96}"/>
    <dgm:cxn modelId="{58793821-7D61-446E-8EEE-4F51632E1C1D}" srcId="{9337A096-4344-4447-BF00-E0EA56C52B6A}" destId="{723DC5D2-D719-446E-8C79-9C03A4413A99}" srcOrd="0" destOrd="0" parTransId="{D46E67CB-9A71-425B-83C5-3C07917725ED}" sibTransId="{E462AEFB-360D-4C34-B58E-DD5E0188B5CB}"/>
    <dgm:cxn modelId="{171A710A-805D-4243-AB90-85411F58EAE5}" type="presOf" srcId="{723DC5D2-D719-446E-8C79-9C03A4413A99}" destId="{60BD44DB-5FDE-4E3E-AD06-041734A54A8F}" srcOrd="0" destOrd="0" presId="urn:microsoft.com/office/officeart/2005/8/layout/chevron2"/>
    <dgm:cxn modelId="{91DF632C-7AC0-4CFC-A83B-1A7F610E2973}" type="presOf" srcId="{DACE7863-2C19-4C36-A437-D00CF5B0664D}" destId="{70C0DAFD-6DF7-4FB8-801A-9D62C83978B4}" srcOrd="0" destOrd="0" presId="urn:microsoft.com/office/officeart/2005/8/layout/chevron2"/>
    <dgm:cxn modelId="{6C419BEA-0356-40D6-AFA2-85DE258634C3}" srcId="{DACE7863-2C19-4C36-A437-D00CF5B0664D}" destId="{7395674C-4586-4638-BBBA-E987FBB4847F}" srcOrd="0" destOrd="0" parTransId="{7FA87549-1F43-468B-9834-6B56D716B847}" sibTransId="{21A03BF0-CB8B-4F07-85FA-003800F0EB34}"/>
    <dgm:cxn modelId="{080FBA2E-98BA-42A8-8B16-D9DE861E468D}" type="presOf" srcId="{8CAC4EBC-D214-449E-92B2-43B2BA5AD193}" destId="{2CD96933-FBBB-4BA8-896A-56F927FF32C6}" srcOrd="0" destOrd="0" presId="urn:microsoft.com/office/officeart/2005/8/layout/chevron2"/>
    <dgm:cxn modelId="{BCE647BA-8D77-45E8-89ED-6D6A2906C7DC}" type="presOf" srcId="{D6850F89-E152-4B4D-941F-CE795F9B6C3C}" destId="{F4B1F2C8-B75E-4B5F-A27E-949538C48A94}" srcOrd="0" destOrd="0" presId="urn:microsoft.com/office/officeart/2005/8/layout/chevron2"/>
    <dgm:cxn modelId="{8CECBC93-369B-4323-9232-F28F1798E21C}" srcId="{9337A096-4344-4447-BF00-E0EA56C52B6A}" destId="{8CAC4EBC-D214-449E-92B2-43B2BA5AD193}" srcOrd="1" destOrd="0" parTransId="{90BB4583-DF06-41FC-A1BA-F214B92E83DC}" sibTransId="{0AC7F4F6-6587-4774-BE83-E76A49877CC8}"/>
    <dgm:cxn modelId="{7DC90D21-8BD5-4BA6-B927-B39781007973}" type="presOf" srcId="{9337A096-4344-4447-BF00-E0EA56C52B6A}" destId="{B7998428-2FF7-4FB3-947B-9574073F1E53}" srcOrd="0" destOrd="0" presId="urn:microsoft.com/office/officeart/2005/8/layout/chevron2"/>
    <dgm:cxn modelId="{68C332E2-4929-42A4-9530-D3DD0F860955}" srcId="{8CAC4EBC-D214-449E-92B2-43B2BA5AD193}" destId="{D6850F89-E152-4B4D-941F-CE795F9B6C3C}" srcOrd="0" destOrd="0" parTransId="{53128652-0945-463E-8EB7-A54F2D5D9537}" sibTransId="{228BBF02-AF10-4B60-86AA-AFAB322B421D}"/>
    <dgm:cxn modelId="{323EF116-2226-4526-A771-564E7B792C26}" type="presOf" srcId="{7395674C-4586-4638-BBBA-E987FBB4847F}" destId="{55E604C8-48A8-4053-8000-B20DB808086E}" srcOrd="0" destOrd="0" presId="urn:microsoft.com/office/officeart/2005/8/layout/chevron2"/>
    <dgm:cxn modelId="{CCEB4153-ED77-46FE-B63B-46A55747C1E6}" srcId="{723DC5D2-D719-446E-8C79-9C03A4413A99}" destId="{3D982A88-66B4-42BE-B929-6916A5707064}" srcOrd="0" destOrd="0" parTransId="{E7861285-9EEB-45C0-8E50-81F93BED696F}" sibTransId="{211DB01C-2CA0-45D1-9A75-1D16ADCF8206}"/>
    <dgm:cxn modelId="{AF3C18AE-B744-4BEF-9B67-F7CACDF4A183}" type="presOf" srcId="{3D982A88-66B4-42BE-B929-6916A5707064}" destId="{71EC22BA-AAAE-4621-9896-F55BCDDA575F}" srcOrd="0" destOrd="0" presId="urn:microsoft.com/office/officeart/2005/8/layout/chevron2"/>
    <dgm:cxn modelId="{A4287387-CD46-415E-A316-0AC4E102CD75}" type="presParOf" srcId="{B7998428-2FF7-4FB3-947B-9574073F1E53}" destId="{02230EED-8F32-4A9E-A438-19C37379A79E}" srcOrd="0" destOrd="0" presId="urn:microsoft.com/office/officeart/2005/8/layout/chevron2"/>
    <dgm:cxn modelId="{8B45A48A-7897-4F97-A383-C40726F92F2C}" type="presParOf" srcId="{02230EED-8F32-4A9E-A438-19C37379A79E}" destId="{60BD44DB-5FDE-4E3E-AD06-041734A54A8F}" srcOrd="0" destOrd="0" presId="urn:microsoft.com/office/officeart/2005/8/layout/chevron2"/>
    <dgm:cxn modelId="{59515168-F4C5-4D7A-AD62-BB35AAE67B5C}" type="presParOf" srcId="{02230EED-8F32-4A9E-A438-19C37379A79E}" destId="{71EC22BA-AAAE-4621-9896-F55BCDDA575F}" srcOrd="1" destOrd="0" presId="urn:microsoft.com/office/officeart/2005/8/layout/chevron2"/>
    <dgm:cxn modelId="{204759EB-C04C-49E3-9669-49644059E869}" type="presParOf" srcId="{B7998428-2FF7-4FB3-947B-9574073F1E53}" destId="{697EFACE-B2EA-44AD-A663-2207B3B64E41}" srcOrd="1" destOrd="0" presId="urn:microsoft.com/office/officeart/2005/8/layout/chevron2"/>
    <dgm:cxn modelId="{7FF8BE47-3CD3-4464-A95D-7B0F829130D4}" type="presParOf" srcId="{B7998428-2FF7-4FB3-947B-9574073F1E53}" destId="{D40209E3-C0E6-4C82-B478-7AF52AD42075}" srcOrd="2" destOrd="0" presId="urn:microsoft.com/office/officeart/2005/8/layout/chevron2"/>
    <dgm:cxn modelId="{6163ED97-520E-4641-9B73-FC56A0902785}" type="presParOf" srcId="{D40209E3-C0E6-4C82-B478-7AF52AD42075}" destId="{2CD96933-FBBB-4BA8-896A-56F927FF32C6}" srcOrd="0" destOrd="0" presId="urn:microsoft.com/office/officeart/2005/8/layout/chevron2"/>
    <dgm:cxn modelId="{9251F1E0-0567-4D27-9FE9-DE94DA5FC646}" type="presParOf" srcId="{D40209E3-C0E6-4C82-B478-7AF52AD42075}" destId="{F4B1F2C8-B75E-4B5F-A27E-949538C48A94}" srcOrd="1" destOrd="0" presId="urn:microsoft.com/office/officeart/2005/8/layout/chevron2"/>
    <dgm:cxn modelId="{5FA5A7F1-D3A2-43AA-9EF7-46AF46CE5C2D}" type="presParOf" srcId="{B7998428-2FF7-4FB3-947B-9574073F1E53}" destId="{D98C10CF-0F94-453C-BDBA-11B0DC6D2FE8}" srcOrd="3" destOrd="0" presId="urn:microsoft.com/office/officeart/2005/8/layout/chevron2"/>
    <dgm:cxn modelId="{5036237E-37E7-4759-B9F3-43EC2A1F556E}" type="presParOf" srcId="{B7998428-2FF7-4FB3-947B-9574073F1E53}" destId="{418C2787-8556-417E-9D3F-524AAC31E2F8}" srcOrd="4" destOrd="0" presId="urn:microsoft.com/office/officeart/2005/8/layout/chevron2"/>
    <dgm:cxn modelId="{70CC32CA-81C2-4C67-8221-F243479B716D}" type="presParOf" srcId="{418C2787-8556-417E-9D3F-524AAC31E2F8}" destId="{70C0DAFD-6DF7-4FB8-801A-9D62C83978B4}" srcOrd="0" destOrd="0" presId="urn:microsoft.com/office/officeart/2005/8/layout/chevron2"/>
    <dgm:cxn modelId="{CEDCA0E1-AAE4-4BFA-869A-8A326E93E453}" type="presParOf" srcId="{418C2787-8556-417E-9D3F-524AAC31E2F8}" destId="{55E604C8-48A8-4053-8000-B20DB808086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BB2161F7-1911-41E9-971A-CB345732688E}" type="doc">
      <dgm:prSet loTypeId="urn:microsoft.com/office/officeart/2005/8/layout/pyramid2" loCatId="list" qsTypeId="urn:microsoft.com/office/officeart/2005/8/quickstyle/simple1" qsCatId="simple" csTypeId="urn:microsoft.com/office/officeart/2005/8/colors/colorful5" csCatId="colorful" phldr="1"/>
      <dgm:spPr/>
    </dgm:pt>
    <dgm:pt modelId="{746F4225-7DBA-4428-A416-06528F250ACE}">
      <dgm:prSet phldrT="[Metin]" custT="1"/>
      <dgm:spPr/>
      <dgm:t>
        <a:bodyPr/>
        <a:lstStyle/>
        <a:p>
          <a:pPr algn="ctr"/>
          <a:r>
            <a:rPr lang="tr-TR" sz="1800" dirty="0" smtClean="0">
              <a:latin typeface="Times New Roman" panose="02020603050405020304" pitchFamily="18" charset="0"/>
              <a:cs typeface="Times New Roman" panose="02020603050405020304" pitchFamily="18" charset="0"/>
            </a:rPr>
            <a:t>Normal Rüşt</a:t>
          </a:r>
          <a:endParaRPr lang="tr-TR" sz="1800" dirty="0">
            <a:latin typeface="Times New Roman" panose="02020603050405020304" pitchFamily="18" charset="0"/>
            <a:cs typeface="Times New Roman" panose="02020603050405020304" pitchFamily="18" charset="0"/>
          </a:endParaRPr>
        </a:p>
      </dgm:t>
    </dgm:pt>
    <dgm:pt modelId="{EC301760-1F15-4387-ABBB-EF38F936CF4D}" type="parTrans" cxnId="{F231E0EA-1DD6-4D6D-A0DB-9B4D6B004C25}">
      <dgm:prSet/>
      <dgm:spPr/>
      <dgm:t>
        <a:bodyPr/>
        <a:lstStyle/>
        <a:p>
          <a:endParaRPr lang="tr-TR"/>
        </a:p>
      </dgm:t>
    </dgm:pt>
    <dgm:pt modelId="{8F7A71B5-5C0F-4E78-A0B2-F433BF4B5E80}" type="sibTrans" cxnId="{F231E0EA-1DD6-4D6D-A0DB-9B4D6B004C25}">
      <dgm:prSet/>
      <dgm:spPr/>
      <dgm:t>
        <a:bodyPr/>
        <a:lstStyle/>
        <a:p>
          <a:endParaRPr lang="tr-TR"/>
        </a:p>
      </dgm:t>
    </dgm:pt>
    <dgm:pt modelId="{9670C29B-29C5-480B-B5D1-D3D858A9339B}">
      <dgm:prSet phldrT="[Metin]" custT="1"/>
      <dgm:spPr/>
      <dgm:t>
        <a:bodyPr/>
        <a:lstStyle/>
        <a:p>
          <a:pPr algn="ctr"/>
          <a:r>
            <a:rPr lang="tr-TR" sz="1800" dirty="0" smtClean="0">
              <a:latin typeface="Times New Roman" panose="02020603050405020304" pitchFamily="18" charset="0"/>
              <a:cs typeface="Times New Roman" panose="02020603050405020304" pitchFamily="18" charset="0"/>
            </a:rPr>
            <a:t>Evlenme Sonucu Reşit Olma</a:t>
          </a:r>
          <a:endParaRPr lang="tr-TR" sz="1800" dirty="0">
            <a:latin typeface="Times New Roman" panose="02020603050405020304" pitchFamily="18" charset="0"/>
            <a:cs typeface="Times New Roman" panose="02020603050405020304" pitchFamily="18" charset="0"/>
          </a:endParaRPr>
        </a:p>
      </dgm:t>
    </dgm:pt>
    <dgm:pt modelId="{2374ED5B-9159-4215-ADF5-987257D8D69C}" type="parTrans" cxnId="{3F372265-30A2-46B7-A4E5-50B0EB3CA11F}">
      <dgm:prSet/>
      <dgm:spPr/>
      <dgm:t>
        <a:bodyPr/>
        <a:lstStyle/>
        <a:p>
          <a:endParaRPr lang="tr-TR"/>
        </a:p>
      </dgm:t>
    </dgm:pt>
    <dgm:pt modelId="{1AE17DB6-556E-4C7A-897C-B4C4870742CD}" type="sibTrans" cxnId="{3F372265-30A2-46B7-A4E5-50B0EB3CA11F}">
      <dgm:prSet/>
      <dgm:spPr/>
      <dgm:t>
        <a:bodyPr/>
        <a:lstStyle/>
        <a:p>
          <a:endParaRPr lang="tr-TR"/>
        </a:p>
      </dgm:t>
    </dgm:pt>
    <dgm:pt modelId="{D6BE5674-7056-4E02-B4A4-45F2517427A9}">
      <dgm:prSet phldrT="[Metin]" custT="1"/>
      <dgm:spPr/>
      <dgm:t>
        <a:bodyPr/>
        <a:lstStyle/>
        <a:p>
          <a:pPr algn="ctr"/>
          <a:r>
            <a:rPr lang="tr-TR" sz="1800" dirty="0" smtClean="0">
              <a:latin typeface="Times New Roman" panose="02020603050405020304" pitchFamily="18" charset="0"/>
              <a:cs typeface="Times New Roman" panose="02020603050405020304" pitchFamily="18" charset="0"/>
            </a:rPr>
            <a:t>Kazai Rüşt)</a:t>
          </a:r>
          <a:endParaRPr lang="tr-TR" sz="1800" dirty="0">
            <a:latin typeface="Times New Roman" panose="02020603050405020304" pitchFamily="18" charset="0"/>
            <a:cs typeface="Times New Roman" panose="02020603050405020304" pitchFamily="18" charset="0"/>
          </a:endParaRPr>
        </a:p>
      </dgm:t>
    </dgm:pt>
    <dgm:pt modelId="{C39E63AB-85C2-47D8-9EE1-5B3ADF7EA45B}" type="parTrans" cxnId="{05B35020-2A05-4707-9991-4E5F49BB7B06}">
      <dgm:prSet/>
      <dgm:spPr/>
      <dgm:t>
        <a:bodyPr/>
        <a:lstStyle/>
        <a:p>
          <a:endParaRPr lang="tr-TR"/>
        </a:p>
      </dgm:t>
    </dgm:pt>
    <dgm:pt modelId="{40421744-C49C-4538-BC5F-F55756C208A6}" type="sibTrans" cxnId="{05B35020-2A05-4707-9991-4E5F49BB7B06}">
      <dgm:prSet/>
      <dgm:spPr/>
      <dgm:t>
        <a:bodyPr/>
        <a:lstStyle/>
        <a:p>
          <a:endParaRPr lang="tr-TR"/>
        </a:p>
      </dgm:t>
    </dgm:pt>
    <dgm:pt modelId="{013627D9-4490-44AA-8E8A-C60E2D2FE83D}" type="pres">
      <dgm:prSet presAssocID="{BB2161F7-1911-41E9-971A-CB345732688E}" presName="compositeShape" presStyleCnt="0">
        <dgm:presLayoutVars>
          <dgm:dir/>
          <dgm:resizeHandles/>
        </dgm:presLayoutVars>
      </dgm:prSet>
      <dgm:spPr/>
    </dgm:pt>
    <dgm:pt modelId="{61ABF342-0C94-405F-9DFD-B159A18FFE96}" type="pres">
      <dgm:prSet presAssocID="{BB2161F7-1911-41E9-971A-CB345732688E}" presName="pyramid" presStyleLbl="node1" presStyleIdx="0" presStyleCnt="1"/>
      <dgm:spPr/>
    </dgm:pt>
    <dgm:pt modelId="{716D36FA-AE91-4F0A-B61E-A2CB331A3ACF}" type="pres">
      <dgm:prSet presAssocID="{BB2161F7-1911-41E9-971A-CB345732688E}" presName="theList" presStyleCnt="0"/>
      <dgm:spPr/>
    </dgm:pt>
    <dgm:pt modelId="{1EAFAE0C-C752-4854-88E0-8023E590A3AE}" type="pres">
      <dgm:prSet presAssocID="{746F4225-7DBA-4428-A416-06528F250ACE}" presName="aNode" presStyleLbl="fgAcc1" presStyleIdx="0" presStyleCnt="3">
        <dgm:presLayoutVars>
          <dgm:bulletEnabled val="1"/>
        </dgm:presLayoutVars>
      </dgm:prSet>
      <dgm:spPr/>
      <dgm:t>
        <a:bodyPr/>
        <a:lstStyle/>
        <a:p>
          <a:endParaRPr lang="tr-TR"/>
        </a:p>
      </dgm:t>
    </dgm:pt>
    <dgm:pt modelId="{DACFBB57-D127-4706-B269-A4755D20195B}" type="pres">
      <dgm:prSet presAssocID="{746F4225-7DBA-4428-A416-06528F250ACE}" presName="aSpace" presStyleCnt="0"/>
      <dgm:spPr/>
    </dgm:pt>
    <dgm:pt modelId="{4CF3CB44-6028-4501-8303-29511CA8B64E}" type="pres">
      <dgm:prSet presAssocID="{9670C29B-29C5-480B-B5D1-D3D858A9339B}" presName="aNode" presStyleLbl="fgAcc1" presStyleIdx="1" presStyleCnt="3">
        <dgm:presLayoutVars>
          <dgm:bulletEnabled val="1"/>
        </dgm:presLayoutVars>
      </dgm:prSet>
      <dgm:spPr/>
      <dgm:t>
        <a:bodyPr/>
        <a:lstStyle/>
        <a:p>
          <a:endParaRPr lang="tr-TR"/>
        </a:p>
      </dgm:t>
    </dgm:pt>
    <dgm:pt modelId="{3E2792A7-10B3-4924-B294-2449B45C2647}" type="pres">
      <dgm:prSet presAssocID="{9670C29B-29C5-480B-B5D1-D3D858A9339B}" presName="aSpace" presStyleCnt="0"/>
      <dgm:spPr/>
    </dgm:pt>
    <dgm:pt modelId="{2415D356-0408-4350-BD02-A59CA1FEEAB8}" type="pres">
      <dgm:prSet presAssocID="{D6BE5674-7056-4E02-B4A4-45F2517427A9}" presName="aNode" presStyleLbl="fgAcc1" presStyleIdx="2" presStyleCnt="3">
        <dgm:presLayoutVars>
          <dgm:bulletEnabled val="1"/>
        </dgm:presLayoutVars>
      </dgm:prSet>
      <dgm:spPr/>
      <dgm:t>
        <a:bodyPr/>
        <a:lstStyle/>
        <a:p>
          <a:endParaRPr lang="tr-TR"/>
        </a:p>
      </dgm:t>
    </dgm:pt>
    <dgm:pt modelId="{51A71516-B755-4C21-8CAF-4E1A63D8889F}" type="pres">
      <dgm:prSet presAssocID="{D6BE5674-7056-4E02-B4A4-45F2517427A9}" presName="aSpace" presStyleCnt="0"/>
      <dgm:spPr/>
    </dgm:pt>
  </dgm:ptLst>
  <dgm:cxnLst>
    <dgm:cxn modelId="{439821F6-0A29-4339-A5A0-352F06C20F59}" type="presOf" srcId="{D6BE5674-7056-4E02-B4A4-45F2517427A9}" destId="{2415D356-0408-4350-BD02-A59CA1FEEAB8}" srcOrd="0" destOrd="0" presId="urn:microsoft.com/office/officeart/2005/8/layout/pyramid2"/>
    <dgm:cxn modelId="{05B35020-2A05-4707-9991-4E5F49BB7B06}" srcId="{BB2161F7-1911-41E9-971A-CB345732688E}" destId="{D6BE5674-7056-4E02-B4A4-45F2517427A9}" srcOrd="2" destOrd="0" parTransId="{C39E63AB-85C2-47D8-9EE1-5B3ADF7EA45B}" sibTransId="{40421744-C49C-4538-BC5F-F55756C208A6}"/>
    <dgm:cxn modelId="{DF6809B3-4841-4318-ADF7-B53FBB33EF90}" type="presOf" srcId="{BB2161F7-1911-41E9-971A-CB345732688E}" destId="{013627D9-4490-44AA-8E8A-C60E2D2FE83D}" srcOrd="0" destOrd="0" presId="urn:microsoft.com/office/officeart/2005/8/layout/pyramid2"/>
    <dgm:cxn modelId="{3F372265-30A2-46B7-A4E5-50B0EB3CA11F}" srcId="{BB2161F7-1911-41E9-971A-CB345732688E}" destId="{9670C29B-29C5-480B-B5D1-D3D858A9339B}" srcOrd="1" destOrd="0" parTransId="{2374ED5B-9159-4215-ADF5-987257D8D69C}" sibTransId="{1AE17DB6-556E-4C7A-897C-B4C4870742CD}"/>
    <dgm:cxn modelId="{02FB97E2-B638-4E4D-AB5D-54AC5F75D430}" type="presOf" srcId="{9670C29B-29C5-480B-B5D1-D3D858A9339B}" destId="{4CF3CB44-6028-4501-8303-29511CA8B64E}" srcOrd="0" destOrd="0" presId="urn:microsoft.com/office/officeart/2005/8/layout/pyramid2"/>
    <dgm:cxn modelId="{F231E0EA-1DD6-4D6D-A0DB-9B4D6B004C25}" srcId="{BB2161F7-1911-41E9-971A-CB345732688E}" destId="{746F4225-7DBA-4428-A416-06528F250ACE}" srcOrd="0" destOrd="0" parTransId="{EC301760-1F15-4387-ABBB-EF38F936CF4D}" sibTransId="{8F7A71B5-5C0F-4E78-A0B2-F433BF4B5E80}"/>
    <dgm:cxn modelId="{9C00173D-1B22-48AB-9AA8-3CFC9360A04F}" type="presOf" srcId="{746F4225-7DBA-4428-A416-06528F250ACE}" destId="{1EAFAE0C-C752-4854-88E0-8023E590A3AE}" srcOrd="0" destOrd="0" presId="urn:microsoft.com/office/officeart/2005/8/layout/pyramid2"/>
    <dgm:cxn modelId="{76559517-1816-4A6E-82EF-38D7B5317F34}" type="presParOf" srcId="{013627D9-4490-44AA-8E8A-C60E2D2FE83D}" destId="{61ABF342-0C94-405F-9DFD-B159A18FFE96}" srcOrd="0" destOrd="0" presId="urn:microsoft.com/office/officeart/2005/8/layout/pyramid2"/>
    <dgm:cxn modelId="{A6777DC2-B680-4630-87FD-CA22CA0A1C5D}" type="presParOf" srcId="{013627D9-4490-44AA-8E8A-C60E2D2FE83D}" destId="{716D36FA-AE91-4F0A-B61E-A2CB331A3ACF}" srcOrd="1" destOrd="0" presId="urn:microsoft.com/office/officeart/2005/8/layout/pyramid2"/>
    <dgm:cxn modelId="{6060850F-C5D8-479C-8D0E-FEDF1E2CEAF7}" type="presParOf" srcId="{716D36FA-AE91-4F0A-B61E-A2CB331A3ACF}" destId="{1EAFAE0C-C752-4854-88E0-8023E590A3AE}" srcOrd="0" destOrd="0" presId="urn:microsoft.com/office/officeart/2005/8/layout/pyramid2"/>
    <dgm:cxn modelId="{4BEE114A-0C23-4552-82BF-A6C7E8974E01}" type="presParOf" srcId="{716D36FA-AE91-4F0A-B61E-A2CB331A3ACF}" destId="{DACFBB57-D127-4706-B269-A4755D20195B}" srcOrd="1" destOrd="0" presId="urn:microsoft.com/office/officeart/2005/8/layout/pyramid2"/>
    <dgm:cxn modelId="{6B2A924B-2EF9-414A-8CE1-7188B05BC39D}" type="presParOf" srcId="{716D36FA-AE91-4F0A-B61E-A2CB331A3ACF}" destId="{4CF3CB44-6028-4501-8303-29511CA8B64E}" srcOrd="2" destOrd="0" presId="urn:microsoft.com/office/officeart/2005/8/layout/pyramid2"/>
    <dgm:cxn modelId="{ED3CF583-3816-48CD-848F-2098B5F5EA20}" type="presParOf" srcId="{716D36FA-AE91-4F0A-B61E-A2CB331A3ACF}" destId="{3E2792A7-10B3-4924-B294-2449B45C2647}" srcOrd="3" destOrd="0" presId="urn:microsoft.com/office/officeart/2005/8/layout/pyramid2"/>
    <dgm:cxn modelId="{35A234C1-635A-40E0-9E9A-36D49668A2C9}" type="presParOf" srcId="{716D36FA-AE91-4F0A-B61E-A2CB331A3ACF}" destId="{2415D356-0408-4350-BD02-A59CA1FEEAB8}" srcOrd="4" destOrd="0" presId="urn:microsoft.com/office/officeart/2005/8/layout/pyramid2"/>
    <dgm:cxn modelId="{5ED2EEA3-B05E-4A33-AE75-D46375B76F9C}" type="presParOf" srcId="{716D36FA-AE91-4F0A-B61E-A2CB331A3ACF}" destId="{51A71516-B755-4C21-8CAF-4E1A63D8889F}"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E4050AA4-4171-4805-84BE-9ECA63C76739}"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tr-TR"/>
        </a:p>
      </dgm:t>
    </dgm:pt>
    <dgm:pt modelId="{8BE79478-4D38-4E56-BAD1-0BB895BB3A62}">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1-</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81754BCD-B412-47A3-A845-AEBC4D082A1F}" type="parTrans" cxnId="{CD697D1F-E369-447E-B267-84C0F794E501}">
      <dgm:prSet/>
      <dgm:spPr/>
      <dgm:t>
        <a:bodyPr/>
        <a:lstStyle/>
        <a:p>
          <a:endParaRPr lang="tr-TR"/>
        </a:p>
      </dgm:t>
    </dgm:pt>
    <dgm:pt modelId="{4B73266D-4129-4191-8E25-96AF48B29E31}" type="sibTrans" cxnId="{CD697D1F-E369-447E-B267-84C0F794E501}">
      <dgm:prSet/>
      <dgm:spPr/>
      <dgm:t>
        <a:bodyPr/>
        <a:lstStyle/>
        <a:p>
          <a:endParaRPr lang="tr-TR"/>
        </a:p>
      </dgm:t>
    </dgm:pt>
    <dgm:pt modelId="{10DCB1B5-53CF-4082-A68A-5B3C27F9F4C3}">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Tam Ehliyetliler</a:t>
          </a:r>
          <a:endParaRPr lang="tr-TR" sz="1800" dirty="0">
            <a:latin typeface="Times New Roman" panose="02020603050405020304" pitchFamily="18" charset="0"/>
            <a:cs typeface="Times New Roman" panose="02020603050405020304" pitchFamily="18" charset="0"/>
          </a:endParaRPr>
        </a:p>
      </dgm:t>
    </dgm:pt>
    <dgm:pt modelId="{F1C2E194-F54E-45A7-938F-81C106A8B515}" type="parTrans" cxnId="{FBFA3FC7-E67E-4A4B-9651-3C8912B2ECFB}">
      <dgm:prSet/>
      <dgm:spPr/>
      <dgm:t>
        <a:bodyPr/>
        <a:lstStyle/>
        <a:p>
          <a:endParaRPr lang="tr-TR"/>
        </a:p>
      </dgm:t>
    </dgm:pt>
    <dgm:pt modelId="{953EC281-8923-41BA-B7BB-115890CB3DBC}" type="sibTrans" cxnId="{FBFA3FC7-E67E-4A4B-9651-3C8912B2ECFB}">
      <dgm:prSet/>
      <dgm:spPr/>
      <dgm:t>
        <a:bodyPr/>
        <a:lstStyle/>
        <a:p>
          <a:endParaRPr lang="tr-TR"/>
        </a:p>
      </dgm:t>
    </dgm:pt>
    <dgm:pt modelId="{512AE6E3-6EA4-4146-A75C-B50E5DAC3C26}">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2-</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F75CCCD2-8312-40AA-B62C-E151DC987015}" type="parTrans" cxnId="{4AA78487-C110-4510-8E21-09B816D69539}">
      <dgm:prSet/>
      <dgm:spPr/>
      <dgm:t>
        <a:bodyPr/>
        <a:lstStyle/>
        <a:p>
          <a:endParaRPr lang="tr-TR"/>
        </a:p>
      </dgm:t>
    </dgm:pt>
    <dgm:pt modelId="{AAE3D831-7F22-40E1-9AEA-DF755FB9FCB4}" type="sibTrans" cxnId="{4AA78487-C110-4510-8E21-09B816D69539}">
      <dgm:prSet/>
      <dgm:spPr/>
      <dgm:t>
        <a:bodyPr/>
        <a:lstStyle/>
        <a:p>
          <a:endParaRPr lang="tr-TR"/>
        </a:p>
      </dgm:t>
    </dgm:pt>
    <dgm:pt modelId="{9E6BF1F0-7D3D-4272-9BCE-301692F581DE}">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Tam Ehliyetsizler</a:t>
          </a:r>
          <a:endParaRPr lang="tr-TR" sz="1800" dirty="0">
            <a:latin typeface="Times New Roman" panose="02020603050405020304" pitchFamily="18" charset="0"/>
            <a:cs typeface="Times New Roman" panose="02020603050405020304" pitchFamily="18" charset="0"/>
          </a:endParaRPr>
        </a:p>
      </dgm:t>
    </dgm:pt>
    <dgm:pt modelId="{8CD54EBE-2F09-4833-BFD8-5DD7344A6C23}" type="parTrans" cxnId="{B0BD9E0F-10C6-4F2F-9A92-BAB12C6C19A5}">
      <dgm:prSet/>
      <dgm:spPr/>
      <dgm:t>
        <a:bodyPr/>
        <a:lstStyle/>
        <a:p>
          <a:endParaRPr lang="tr-TR"/>
        </a:p>
      </dgm:t>
    </dgm:pt>
    <dgm:pt modelId="{88DB08AB-4A34-4765-BE7D-A4E645722B7A}" type="sibTrans" cxnId="{B0BD9E0F-10C6-4F2F-9A92-BAB12C6C19A5}">
      <dgm:prSet/>
      <dgm:spPr/>
      <dgm:t>
        <a:bodyPr/>
        <a:lstStyle/>
        <a:p>
          <a:endParaRPr lang="tr-TR"/>
        </a:p>
      </dgm:t>
    </dgm:pt>
    <dgm:pt modelId="{C3168A3A-E497-4816-848C-C143716F13E3}">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3-</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FECD69C9-E790-4A64-BE31-E4D0626176DC}" type="parTrans" cxnId="{53B4DCDF-BC90-4662-BF32-EC3289FE3B7C}">
      <dgm:prSet/>
      <dgm:spPr/>
      <dgm:t>
        <a:bodyPr/>
        <a:lstStyle/>
        <a:p>
          <a:endParaRPr lang="tr-TR"/>
        </a:p>
      </dgm:t>
    </dgm:pt>
    <dgm:pt modelId="{116DAEE8-4606-4023-99E7-CF4E8F8891FA}" type="sibTrans" cxnId="{53B4DCDF-BC90-4662-BF32-EC3289FE3B7C}">
      <dgm:prSet/>
      <dgm:spPr/>
      <dgm:t>
        <a:bodyPr/>
        <a:lstStyle/>
        <a:p>
          <a:endParaRPr lang="tr-TR"/>
        </a:p>
      </dgm:t>
    </dgm:pt>
    <dgm:pt modelId="{9C3436D0-4FEF-425D-A96A-9660D03FAA42}">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Sınırlı Ehliyetliler</a:t>
          </a:r>
          <a:endParaRPr lang="tr-TR" sz="1800" dirty="0">
            <a:latin typeface="Times New Roman" panose="02020603050405020304" pitchFamily="18" charset="0"/>
            <a:cs typeface="Times New Roman" panose="02020603050405020304" pitchFamily="18" charset="0"/>
          </a:endParaRPr>
        </a:p>
      </dgm:t>
    </dgm:pt>
    <dgm:pt modelId="{E41D08C6-4B4A-4008-B3E9-57AAB8A535BF}" type="parTrans" cxnId="{99EC1B67-9A23-401F-B619-6020C7C1B2AF}">
      <dgm:prSet/>
      <dgm:spPr/>
      <dgm:t>
        <a:bodyPr/>
        <a:lstStyle/>
        <a:p>
          <a:endParaRPr lang="tr-TR"/>
        </a:p>
      </dgm:t>
    </dgm:pt>
    <dgm:pt modelId="{BD32CBE2-170F-4E79-868B-D68C6069F84A}" type="sibTrans" cxnId="{99EC1B67-9A23-401F-B619-6020C7C1B2AF}">
      <dgm:prSet/>
      <dgm:spPr/>
      <dgm:t>
        <a:bodyPr/>
        <a:lstStyle/>
        <a:p>
          <a:endParaRPr lang="tr-TR"/>
        </a:p>
      </dgm:t>
    </dgm:pt>
    <dgm:pt modelId="{397F76EF-8CCE-4369-8538-3C7DEAB1D539}">
      <dgm:prSet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4-</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3E2103A4-B2A9-412A-9AA7-4A14E693C5C9}" type="parTrans" cxnId="{4E7EF09D-0B56-4922-8722-099135290C55}">
      <dgm:prSet/>
      <dgm:spPr/>
      <dgm:t>
        <a:bodyPr/>
        <a:lstStyle/>
        <a:p>
          <a:endParaRPr lang="tr-TR"/>
        </a:p>
      </dgm:t>
    </dgm:pt>
    <dgm:pt modelId="{12C4DBE3-D10F-475E-A46B-3E875731C9A7}" type="sibTrans" cxnId="{4E7EF09D-0B56-4922-8722-099135290C55}">
      <dgm:prSet/>
      <dgm:spPr/>
      <dgm:t>
        <a:bodyPr/>
        <a:lstStyle/>
        <a:p>
          <a:endParaRPr lang="tr-TR"/>
        </a:p>
      </dgm:t>
    </dgm:pt>
    <dgm:pt modelId="{5E26D973-323C-498B-80A6-30DA34FEF3F7}">
      <dgm:prSet custT="1"/>
      <dgm:spPr/>
      <dgm:t>
        <a:bodyPr/>
        <a:lstStyle/>
        <a:p>
          <a:pPr algn="just"/>
          <a:r>
            <a:rPr lang="tr-TR" sz="1800" dirty="0" smtClean="0">
              <a:latin typeface="Times New Roman" panose="02020603050405020304" pitchFamily="18" charset="0"/>
              <a:cs typeface="Times New Roman" panose="02020603050405020304" pitchFamily="18" charset="0"/>
            </a:rPr>
            <a:t>Sınırlı Ehliyetsizler</a:t>
          </a:r>
          <a:endParaRPr lang="tr-TR" sz="1800" dirty="0">
            <a:latin typeface="Times New Roman" panose="02020603050405020304" pitchFamily="18" charset="0"/>
            <a:cs typeface="Times New Roman" panose="02020603050405020304" pitchFamily="18" charset="0"/>
          </a:endParaRPr>
        </a:p>
      </dgm:t>
    </dgm:pt>
    <dgm:pt modelId="{143834DB-F5B2-40A2-8988-7538C6582F38}" type="parTrans" cxnId="{A16EBF5C-629A-44DE-9C28-34B2EF930C42}">
      <dgm:prSet/>
      <dgm:spPr/>
      <dgm:t>
        <a:bodyPr/>
        <a:lstStyle/>
        <a:p>
          <a:endParaRPr lang="tr-TR"/>
        </a:p>
      </dgm:t>
    </dgm:pt>
    <dgm:pt modelId="{BFD250AB-AD56-45E1-A11A-4278CB3BF94A}" type="sibTrans" cxnId="{A16EBF5C-629A-44DE-9C28-34B2EF930C42}">
      <dgm:prSet/>
      <dgm:spPr/>
      <dgm:t>
        <a:bodyPr/>
        <a:lstStyle/>
        <a:p>
          <a:endParaRPr lang="tr-TR"/>
        </a:p>
      </dgm:t>
    </dgm:pt>
    <dgm:pt modelId="{ADA554A7-3053-4179-9075-CBFE7ED38A75}" type="pres">
      <dgm:prSet presAssocID="{E4050AA4-4171-4805-84BE-9ECA63C76739}" presName="linearFlow" presStyleCnt="0">
        <dgm:presLayoutVars>
          <dgm:dir/>
          <dgm:animLvl val="lvl"/>
          <dgm:resizeHandles val="exact"/>
        </dgm:presLayoutVars>
      </dgm:prSet>
      <dgm:spPr/>
      <dgm:t>
        <a:bodyPr/>
        <a:lstStyle/>
        <a:p>
          <a:endParaRPr lang="tr-TR"/>
        </a:p>
      </dgm:t>
    </dgm:pt>
    <dgm:pt modelId="{2342F0CC-A6E9-4E1A-A76E-3B41A95A41B0}" type="pres">
      <dgm:prSet presAssocID="{8BE79478-4D38-4E56-BAD1-0BB895BB3A62}" presName="composite" presStyleCnt="0"/>
      <dgm:spPr/>
    </dgm:pt>
    <dgm:pt modelId="{D2560D4C-01C5-4413-BF24-DC9AF2375E96}" type="pres">
      <dgm:prSet presAssocID="{8BE79478-4D38-4E56-BAD1-0BB895BB3A62}" presName="parentText" presStyleLbl="alignNode1" presStyleIdx="0" presStyleCnt="4">
        <dgm:presLayoutVars>
          <dgm:chMax val="1"/>
          <dgm:bulletEnabled val="1"/>
        </dgm:presLayoutVars>
      </dgm:prSet>
      <dgm:spPr/>
      <dgm:t>
        <a:bodyPr/>
        <a:lstStyle/>
        <a:p>
          <a:endParaRPr lang="tr-TR"/>
        </a:p>
      </dgm:t>
    </dgm:pt>
    <dgm:pt modelId="{BFB6886D-57AD-4B32-BD6A-7D6812A877F9}" type="pres">
      <dgm:prSet presAssocID="{8BE79478-4D38-4E56-BAD1-0BB895BB3A62}" presName="descendantText" presStyleLbl="alignAcc1" presStyleIdx="0" presStyleCnt="4">
        <dgm:presLayoutVars>
          <dgm:bulletEnabled val="1"/>
        </dgm:presLayoutVars>
      </dgm:prSet>
      <dgm:spPr/>
      <dgm:t>
        <a:bodyPr/>
        <a:lstStyle/>
        <a:p>
          <a:endParaRPr lang="tr-TR"/>
        </a:p>
      </dgm:t>
    </dgm:pt>
    <dgm:pt modelId="{25DE1753-170F-46C1-8793-0E1DF8AE9ECE}" type="pres">
      <dgm:prSet presAssocID="{4B73266D-4129-4191-8E25-96AF48B29E31}" presName="sp" presStyleCnt="0"/>
      <dgm:spPr/>
    </dgm:pt>
    <dgm:pt modelId="{452C4DBC-1DF3-48DD-A0C8-CDBB26B76AB0}" type="pres">
      <dgm:prSet presAssocID="{512AE6E3-6EA4-4146-A75C-B50E5DAC3C26}" presName="composite" presStyleCnt="0"/>
      <dgm:spPr/>
    </dgm:pt>
    <dgm:pt modelId="{DDCE6607-8BCA-4C63-B4CF-CA19CFD86F1C}" type="pres">
      <dgm:prSet presAssocID="{512AE6E3-6EA4-4146-A75C-B50E5DAC3C26}" presName="parentText" presStyleLbl="alignNode1" presStyleIdx="1" presStyleCnt="4">
        <dgm:presLayoutVars>
          <dgm:chMax val="1"/>
          <dgm:bulletEnabled val="1"/>
        </dgm:presLayoutVars>
      </dgm:prSet>
      <dgm:spPr/>
      <dgm:t>
        <a:bodyPr/>
        <a:lstStyle/>
        <a:p>
          <a:endParaRPr lang="tr-TR"/>
        </a:p>
      </dgm:t>
    </dgm:pt>
    <dgm:pt modelId="{63D3FFFB-7D5B-461C-9440-84EE22D1C90D}" type="pres">
      <dgm:prSet presAssocID="{512AE6E3-6EA4-4146-A75C-B50E5DAC3C26}" presName="descendantText" presStyleLbl="alignAcc1" presStyleIdx="1" presStyleCnt="4">
        <dgm:presLayoutVars>
          <dgm:bulletEnabled val="1"/>
        </dgm:presLayoutVars>
      </dgm:prSet>
      <dgm:spPr/>
      <dgm:t>
        <a:bodyPr/>
        <a:lstStyle/>
        <a:p>
          <a:endParaRPr lang="tr-TR"/>
        </a:p>
      </dgm:t>
    </dgm:pt>
    <dgm:pt modelId="{9079FD01-5DFD-4589-959A-7DECABA88382}" type="pres">
      <dgm:prSet presAssocID="{AAE3D831-7F22-40E1-9AEA-DF755FB9FCB4}" presName="sp" presStyleCnt="0"/>
      <dgm:spPr/>
    </dgm:pt>
    <dgm:pt modelId="{5B21FEFB-8723-4698-A322-0311219AAA73}" type="pres">
      <dgm:prSet presAssocID="{C3168A3A-E497-4816-848C-C143716F13E3}" presName="composite" presStyleCnt="0"/>
      <dgm:spPr/>
    </dgm:pt>
    <dgm:pt modelId="{F9FFBB3B-5896-45BD-8220-ADF0B85005BD}" type="pres">
      <dgm:prSet presAssocID="{C3168A3A-E497-4816-848C-C143716F13E3}" presName="parentText" presStyleLbl="alignNode1" presStyleIdx="2" presStyleCnt="4">
        <dgm:presLayoutVars>
          <dgm:chMax val="1"/>
          <dgm:bulletEnabled val="1"/>
        </dgm:presLayoutVars>
      </dgm:prSet>
      <dgm:spPr/>
      <dgm:t>
        <a:bodyPr/>
        <a:lstStyle/>
        <a:p>
          <a:endParaRPr lang="tr-TR"/>
        </a:p>
      </dgm:t>
    </dgm:pt>
    <dgm:pt modelId="{80DA8D36-7C48-4B45-B0B6-277A649834B2}" type="pres">
      <dgm:prSet presAssocID="{C3168A3A-E497-4816-848C-C143716F13E3}" presName="descendantText" presStyleLbl="alignAcc1" presStyleIdx="2" presStyleCnt="4">
        <dgm:presLayoutVars>
          <dgm:bulletEnabled val="1"/>
        </dgm:presLayoutVars>
      </dgm:prSet>
      <dgm:spPr/>
      <dgm:t>
        <a:bodyPr/>
        <a:lstStyle/>
        <a:p>
          <a:endParaRPr lang="tr-TR"/>
        </a:p>
      </dgm:t>
    </dgm:pt>
    <dgm:pt modelId="{9B7C29C8-59F4-402A-BA3D-DAAD197D0F89}" type="pres">
      <dgm:prSet presAssocID="{116DAEE8-4606-4023-99E7-CF4E8F8891FA}" presName="sp" presStyleCnt="0"/>
      <dgm:spPr/>
    </dgm:pt>
    <dgm:pt modelId="{FEBC0F73-20A9-4913-8A8A-0F6DA6BA8558}" type="pres">
      <dgm:prSet presAssocID="{397F76EF-8CCE-4369-8538-3C7DEAB1D539}" presName="composite" presStyleCnt="0"/>
      <dgm:spPr/>
    </dgm:pt>
    <dgm:pt modelId="{32627733-5687-4E4D-A16B-16F83BDE6F41}" type="pres">
      <dgm:prSet presAssocID="{397F76EF-8CCE-4369-8538-3C7DEAB1D539}" presName="parentText" presStyleLbl="alignNode1" presStyleIdx="3" presStyleCnt="4">
        <dgm:presLayoutVars>
          <dgm:chMax val="1"/>
          <dgm:bulletEnabled val="1"/>
        </dgm:presLayoutVars>
      </dgm:prSet>
      <dgm:spPr/>
      <dgm:t>
        <a:bodyPr/>
        <a:lstStyle/>
        <a:p>
          <a:endParaRPr lang="tr-TR"/>
        </a:p>
      </dgm:t>
    </dgm:pt>
    <dgm:pt modelId="{563EB56B-9F20-47CE-BD6A-C81840007002}" type="pres">
      <dgm:prSet presAssocID="{397F76EF-8CCE-4369-8538-3C7DEAB1D539}" presName="descendantText" presStyleLbl="alignAcc1" presStyleIdx="3" presStyleCnt="4">
        <dgm:presLayoutVars>
          <dgm:bulletEnabled val="1"/>
        </dgm:presLayoutVars>
      </dgm:prSet>
      <dgm:spPr/>
      <dgm:t>
        <a:bodyPr/>
        <a:lstStyle/>
        <a:p>
          <a:endParaRPr lang="tr-TR"/>
        </a:p>
      </dgm:t>
    </dgm:pt>
  </dgm:ptLst>
  <dgm:cxnLst>
    <dgm:cxn modelId="{419A9DAF-5F4A-4E6E-9679-29715B4FB837}" type="presOf" srcId="{9C3436D0-4FEF-425D-A96A-9660D03FAA42}" destId="{80DA8D36-7C48-4B45-B0B6-277A649834B2}" srcOrd="0" destOrd="0" presId="urn:microsoft.com/office/officeart/2005/8/layout/chevron2"/>
    <dgm:cxn modelId="{FE3ECBDE-4260-4A30-9C40-0C5A8013B4C2}" type="presOf" srcId="{512AE6E3-6EA4-4146-A75C-B50E5DAC3C26}" destId="{DDCE6607-8BCA-4C63-B4CF-CA19CFD86F1C}" srcOrd="0" destOrd="0" presId="urn:microsoft.com/office/officeart/2005/8/layout/chevron2"/>
    <dgm:cxn modelId="{53B4DCDF-BC90-4662-BF32-EC3289FE3B7C}" srcId="{E4050AA4-4171-4805-84BE-9ECA63C76739}" destId="{C3168A3A-E497-4816-848C-C143716F13E3}" srcOrd="2" destOrd="0" parTransId="{FECD69C9-E790-4A64-BE31-E4D0626176DC}" sibTransId="{116DAEE8-4606-4023-99E7-CF4E8F8891FA}"/>
    <dgm:cxn modelId="{FBFA3FC7-E67E-4A4B-9651-3C8912B2ECFB}" srcId="{8BE79478-4D38-4E56-BAD1-0BB895BB3A62}" destId="{10DCB1B5-53CF-4082-A68A-5B3C27F9F4C3}" srcOrd="0" destOrd="0" parTransId="{F1C2E194-F54E-45A7-938F-81C106A8B515}" sibTransId="{953EC281-8923-41BA-B7BB-115890CB3DBC}"/>
    <dgm:cxn modelId="{D014F541-2894-46C7-B05C-45249E48B0D0}" type="presOf" srcId="{E4050AA4-4171-4805-84BE-9ECA63C76739}" destId="{ADA554A7-3053-4179-9075-CBFE7ED38A75}" srcOrd="0" destOrd="0" presId="urn:microsoft.com/office/officeart/2005/8/layout/chevron2"/>
    <dgm:cxn modelId="{01016A95-089C-498D-98D5-69752D13C7D2}" type="presOf" srcId="{C3168A3A-E497-4816-848C-C143716F13E3}" destId="{F9FFBB3B-5896-45BD-8220-ADF0B85005BD}" srcOrd="0" destOrd="0" presId="urn:microsoft.com/office/officeart/2005/8/layout/chevron2"/>
    <dgm:cxn modelId="{817C4B3F-015C-41F1-A672-AE73CF087496}" type="presOf" srcId="{8BE79478-4D38-4E56-BAD1-0BB895BB3A62}" destId="{D2560D4C-01C5-4413-BF24-DC9AF2375E96}" srcOrd="0" destOrd="0" presId="urn:microsoft.com/office/officeart/2005/8/layout/chevron2"/>
    <dgm:cxn modelId="{CD697D1F-E369-447E-B267-84C0F794E501}" srcId="{E4050AA4-4171-4805-84BE-9ECA63C76739}" destId="{8BE79478-4D38-4E56-BAD1-0BB895BB3A62}" srcOrd="0" destOrd="0" parTransId="{81754BCD-B412-47A3-A845-AEBC4D082A1F}" sibTransId="{4B73266D-4129-4191-8E25-96AF48B29E31}"/>
    <dgm:cxn modelId="{A16EBF5C-629A-44DE-9C28-34B2EF930C42}" srcId="{397F76EF-8CCE-4369-8538-3C7DEAB1D539}" destId="{5E26D973-323C-498B-80A6-30DA34FEF3F7}" srcOrd="0" destOrd="0" parTransId="{143834DB-F5B2-40A2-8988-7538C6582F38}" sibTransId="{BFD250AB-AD56-45E1-A11A-4278CB3BF94A}"/>
    <dgm:cxn modelId="{99EC1B67-9A23-401F-B619-6020C7C1B2AF}" srcId="{C3168A3A-E497-4816-848C-C143716F13E3}" destId="{9C3436D0-4FEF-425D-A96A-9660D03FAA42}" srcOrd="0" destOrd="0" parTransId="{E41D08C6-4B4A-4008-B3E9-57AAB8A535BF}" sibTransId="{BD32CBE2-170F-4E79-868B-D68C6069F84A}"/>
    <dgm:cxn modelId="{4E7EF09D-0B56-4922-8722-099135290C55}" srcId="{E4050AA4-4171-4805-84BE-9ECA63C76739}" destId="{397F76EF-8CCE-4369-8538-3C7DEAB1D539}" srcOrd="3" destOrd="0" parTransId="{3E2103A4-B2A9-412A-9AA7-4A14E693C5C9}" sibTransId="{12C4DBE3-D10F-475E-A46B-3E875731C9A7}"/>
    <dgm:cxn modelId="{3BFF8B3E-1917-4FA2-B83F-EF6CC0534266}" type="presOf" srcId="{10DCB1B5-53CF-4082-A68A-5B3C27F9F4C3}" destId="{BFB6886D-57AD-4B32-BD6A-7D6812A877F9}" srcOrd="0" destOrd="0" presId="urn:microsoft.com/office/officeart/2005/8/layout/chevron2"/>
    <dgm:cxn modelId="{4AA78487-C110-4510-8E21-09B816D69539}" srcId="{E4050AA4-4171-4805-84BE-9ECA63C76739}" destId="{512AE6E3-6EA4-4146-A75C-B50E5DAC3C26}" srcOrd="1" destOrd="0" parTransId="{F75CCCD2-8312-40AA-B62C-E151DC987015}" sibTransId="{AAE3D831-7F22-40E1-9AEA-DF755FB9FCB4}"/>
    <dgm:cxn modelId="{D7C7F141-2AD4-49F4-BCE4-AB86D4FA8194}" type="presOf" srcId="{397F76EF-8CCE-4369-8538-3C7DEAB1D539}" destId="{32627733-5687-4E4D-A16B-16F83BDE6F41}" srcOrd="0" destOrd="0" presId="urn:microsoft.com/office/officeart/2005/8/layout/chevron2"/>
    <dgm:cxn modelId="{B0BD9E0F-10C6-4F2F-9A92-BAB12C6C19A5}" srcId="{512AE6E3-6EA4-4146-A75C-B50E5DAC3C26}" destId="{9E6BF1F0-7D3D-4272-9BCE-301692F581DE}" srcOrd="0" destOrd="0" parTransId="{8CD54EBE-2F09-4833-BFD8-5DD7344A6C23}" sibTransId="{88DB08AB-4A34-4765-BE7D-A4E645722B7A}"/>
    <dgm:cxn modelId="{22A6531A-4A0A-4B56-B582-B53215A962AC}" type="presOf" srcId="{5E26D973-323C-498B-80A6-30DA34FEF3F7}" destId="{563EB56B-9F20-47CE-BD6A-C81840007002}" srcOrd="0" destOrd="0" presId="urn:microsoft.com/office/officeart/2005/8/layout/chevron2"/>
    <dgm:cxn modelId="{9081092F-CD67-4071-A64A-FE12839C8FF6}" type="presOf" srcId="{9E6BF1F0-7D3D-4272-9BCE-301692F581DE}" destId="{63D3FFFB-7D5B-461C-9440-84EE22D1C90D}" srcOrd="0" destOrd="0" presId="urn:microsoft.com/office/officeart/2005/8/layout/chevron2"/>
    <dgm:cxn modelId="{7C19B6E8-151F-471E-B8AB-735A5BD80BB5}" type="presParOf" srcId="{ADA554A7-3053-4179-9075-CBFE7ED38A75}" destId="{2342F0CC-A6E9-4E1A-A76E-3B41A95A41B0}" srcOrd="0" destOrd="0" presId="urn:microsoft.com/office/officeart/2005/8/layout/chevron2"/>
    <dgm:cxn modelId="{9D724620-8517-4E7E-A5AC-7C4807698E96}" type="presParOf" srcId="{2342F0CC-A6E9-4E1A-A76E-3B41A95A41B0}" destId="{D2560D4C-01C5-4413-BF24-DC9AF2375E96}" srcOrd="0" destOrd="0" presId="urn:microsoft.com/office/officeart/2005/8/layout/chevron2"/>
    <dgm:cxn modelId="{27CED1D6-43F8-4078-8333-D6A6A333ABCE}" type="presParOf" srcId="{2342F0CC-A6E9-4E1A-A76E-3B41A95A41B0}" destId="{BFB6886D-57AD-4B32-BD6A-7D6812A877F9}" srcOrd="1" destOrd="0" presId="urn:microsoft.com/office/officeart/2005/8/layout/chevron2"/>
    <dgm:cxn modelId="{3DC4DBE1-0B85-4C57-9BFB-A44355E10422}" type="presParOf" srcId="{ADA554A7-3053-4179-9075-CBFE7ED38A75}" destId="{25DE1753-170F-46C1-8793-0E1DF8AE9ECE}" srcOrd="1" destOrd="0" presId="urn:microsoft.com/office/officeart/2005/8/layout/chevron2"/>
    <dgm:cxn modelId="{5DCCF8FE-8DEE-4C20-AD60-005088D4C748}" type="presParOf" srcId="{ADA554A7-3053-4179-9075-CBFE7ED38A75}" destId="{452C4DBC-1DF3-48DD-A0C8-CDBB26B76AB0}" srcOrd="2" destOrd="0" presId="urn:microsoft.com/office/officeart/2005/8/layout/chevron2"/>
    <dgm:cxn modelId="{F191B0EA-8656-4ABD-B11B-F379636837B2}" type="presParOf" srcId="{452C4DBC-1DF3-48DD-A0C8-CDBB26B76AB0}" destId="{DDCE6607-8BCA-4C63-B4CF-CA19CFD86F1C}" srcOrd="0" destOrd="0" presId="urn:microsoft.com/office/officeart/2005/8/layout/chevron2"/>
    <dgm:cxn modelId="{86A3FC56-042B-429B-88CF-F5A002B63F01}" type="presParOf" srcId="{452C4DBC-1DF3-48DD-A0C8-CDBB26B76AB0}" destId="{63D3FFFB-7D5B-461C-9440-84EE22D1C90D}" srcOrd="1" destOrd="0" presId="urn:microsoft.com/office/officeart/2005/8/layout/chevron2"/>
    <dgm:cxn modelId="{99D4223C-6A88-404D-902A-E69234537B7A}" type="presParOf" srcId="{ADA554A7-3053-4179-9075-CBFE7ED38A75}" destId="{9079FD01-5DFD-4589-959A-7DECABA88382}" srcOrd="3" destOrd="0" presId="urn:microsoft.com/office/officeart/2005/8/layout/chevron2"/>
    <dgm:cxn modelId="{BEC7A3BD-73EA-4ABC-BC65-194DC2B46EFF}" type="presParOf" srcId="{ADA554A7-3053-4179-9075-CBFE7ED38A75}" destId="{5B21FEFB-8723-4698-A322-0311219AAA73}" srcOrd="4" destOrd="0" presId="urn:microsoft.com/office/officeart/2005/8/layout/chevron2"/>
    <dgm:cxn modelId="{2EF81F2B-5BFD-473A-B8A7-83E7E1105F82}" type="presParOf" srcId="{5B21FEFB-8723-4698-A322-0311219AAA73}" destId="{F9FFBB3B-5896-45BD-8220-ADF0B85005BD}" srcOrd="0" destOrd="0" presId="urn:microsoft.com/office/officeart/2005/8/layout/chevron2"/>
    <dgm:cxn modelId="{70C3EF4C-630F-4842-97BC-1802AB10FA5B}" type="presParOf" srcId="{5B21FEFB-8723-4698-A322-0311219AAA73}" destId="{80DA8D36-7C48-4B45-B0B6-277A649834B2}" srcOrd="1" destOrd="0" presId="urn:microsoft.com/office/officeart/2005/8/layout/chevron2"/>
    <dgm:cxn modelId="{12DBDA26-FEB2-47D1-9FF7-2E8B10172E91}" type="presParOf" srcId="{ADA554A7-3053-4179-9075-CBFE7ED38A75}" destId="{9B7C29C8-59F4-402A-BA3D-DAAD197D0F89}" srcOrd="5" destOrd="0" presId="urn:microsoft.com/office/officeart/2005/8/layout/chevron2"/>
    <dgm:cxn modelId="{1D0D5491-2BC8-475D-88D0-3D2CC72373D2}" type="presParOf" srcId="{ADA554A7-3053-4179-9075-CBFE7ED38A75}" destId="{FEBC0F73-20A9-4913-8A8A-0F6DA6BA8558}" srcOrd="6" destOrd="0" presId="urn:microsoft.com/office/officeart/2005/8/layout/chevron2"/>
    <dgm:cxn modelId="{C4A5056B-8DFC-4EBA-9936-1B7110DA89B0}" type="presParOf" srcId="{FEBC0F73-20A9-4913-8A8A-0F6DA6BA8558}" destId="{32627733-5687-4E4D-A16B-16F83BDE6F41}" srcOrd="0" destOrd="0" presId="urn:microsoft.com/office/officeart/2005/8/layout/chevron2"/>
    <dgm:cxn modelId="{B7FDAA35-543A-4A58-B806-6C5EAA3FAE9D}" type="presParOf" srcId="{FEBC0F73-20A9-4913-8A8A-0F6DA6BA8558}" destId="{563EB56B-9F20-47CE-BD6A-C8184000700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1A5A717-B841-43B7-8FCF-59886A217AE8}"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tr-TR"/>
        </a:p>
      </dgm:t>
    </dgm:pt>
    <dgm:pt modelId="{33E91D3B-52D0-4E49-B08B-2605F4F338A6}">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1- Kan Hısımlığı</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D4A3953C-7B33-4313-A3CC-CE3FD0827002}" type="parTrans" cxnId="{8B18703F-3426-4BAB-B0A6-189DEE085FBC}">
      <dgm:prSet/>
      <dgm:spPr/>
      <dgm:t>
        <a:bodyPr/>
        <a:lstStyle/>
        <a:p>
          <a:endParaRPr lang="tr-TR"/>
        </a:p>
      </dgm:t>
    </dgm:pt>
    <dgm:pt modelId="{75FD34FC-9379-4D1A-8093-61E61383CB18}" type="sibTrans" cxnId="{8B18703F-3426-4BAB-B0A6-189DEE085FBC}">
      <dgm:prSet/>
      <dgm:spPr/>
      <dgm:t>
        <a:bodyPr/>
        <a:lstStyle/>
        <a:p>
          <a:endParaRPr lang="tr-TR"/>
        </a:p>
      </dgm:t>
    </dgm:pt>
    <dgm:pt modelId="{08A8DA93-3275-47CF-9C27-A991365E57B2}">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Kan bağına dayanan hısımlıktır</a:t>
          </a:r>
          <a:endParaRPr lang="tr-TR" sz="1800" dirty="0">
            <a:latin typeface="Times New Roman" panose="02020603050405020304" pitchFamily="18" charset="0"/>
            <a:cs typeface="Times New Roman" panose="02020603050405020304" pitchFamily="18" charset="0"/>
          </a:endParaRPr>
        </a:p>
      </dgm:t>
    </dgm:pt>
    <dgm:pt modelId="{4B730708-DA79-4F57-9BFC-29548E2DD2D3}" type="parTrans" cxnId="{1D51DF43-E956-4FDF-8ED0-AB1DF9DAC6B3}">
      <dgm:prSet/>
      <dgm:spPr/>
      <dgm:t>
        <a:bodyPr/>
        <a:lstStyle/>
        <a:p>
          <a:endParaRPr lang="tr-TR"/>
        </a:p>
      </dgm:t>
    </dgm:pt>
    <dgm:pt modelId="{B9BE2605-49CF-4EFC-8434-5545E4655866}" type="sibTrans" cxnId="{1D51DF43-E956-4FDF-8ED0-AB1DF9DAC6B3}">
      <dgm:prSet/>
      <dgm:spPr/>
      <dgm:t>
        <a:bodyPr/>
        <a:lstStyle/>
        <a:p>
          <a:endParaRPr lang="tr-TR"/>
        </a:p>
      </dgm:t>
    </dgm:pt>
    <dgm:pt modelId="{E50145B5-8557-4B14-B212-6854DE969561}">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2- Sıhri (Kayın) Hısımlığı</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E3510A70-900F-4047-A097-4FADC7AE5F8E}" type="parTrans" cxnId="{4D3DD458-5ACB-4167-BDC9-AEE454F0FCA5}">
      <dgm:prSet/>
      <dgm:spPr/>
      <dgm:t>
        <a:bodyPr/>
        <a:lstStyle/>
        <a:p>
          <a:endParaRPr lang="tr-TR"/>
        </a:p>
      </dgm:t>
    </dgm:pt>
    <dgm:pt modelId="{C04CDF0B-3FF7-4965-8F91-FE31341B9F9C}" type="sibTrans" cxnId="{4D3DD458-5ACB-4167-BDC9-AEE454F0FCA5}">
      <dgm:prSet/>
      <dgm:spPr/>
      <dgm:t>
        <a:bodyPr/>
        <a:lstStyle/>
        <a:p>
          <a:endParaRPr lang="tr-TR"/>
        </a:p>
      </dgm:t>
    </dgm:pt>
    <dgm:pt modelId="{16B46F9D-780E-4567-A68D-ACC044325CE2}">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Evlilik yoluyla kendiliğinden oluşan hısımlıktır</a:t>
          </a:r>
          <a:endParaRPr lang="tr-TR" sz="1800" dirty="0">
            <a:latin typeface="Times New Roman" panose="02020603050405020304" pitchFamily="18" charset="0"/>
            <a:cs typeface="Times New Roman" panose="02020603050405020304" pitchFamily="18" charset="0"/>
          </a:endParaRPr>
        </a:p>
      </dgm:t>
    </dgm:pt>
    <dgm:pt modelId="{59282752-2415-4715-B6BA-7846109BFED3}" type="parTrans" cxnId="{E8D93743-F92F-4C99-8D55-0B2A477E4EEA}">
      <dgm:prSet/>
      <dgm:spPr/>
      <dgm:t>
        <a:bodyPr/>
        <a:lstStyle/>
        <a:p>
          <a:endParaRPr lang="tr-TR"/>
        </a:p>
      </dgm:t>
    </dgm:pt>
    <dgm:pt modelId="{A2DDC367-21FF-492B-A88D-118EB2A72457}" type="sibTrans" cxnId="{E8D93743-F92F-4C99-8D55-0B2A477E4EEA}">
      <dgm:prSet/>
      <dgm:spPr/>
      <dgm:t>
        <a:bodyPr/>
        <a:lstStyle/>
        <a:p>
          <a:endParaRPr lang="tr-TR"/>
        </a:p>
      </dgm:t>
    </dgm:pt>
    <dgm:pt modelId="{9A4C8DFA-D659-4814-B3A0-7B2FE3810862}">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3- Sözleşmeden Doğan Hısımlık</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435A998E-73DC-45FB-8E81-66579F7A80B6}" type="parTrans" cxnId="{78A91492-3CC0-4143-8203-158452BD7009}">
      <dgm:prSet/>
      <dgm:spPr/>
      <dgm:t>
        <a:bodyPr/>
        <a:lstStyle/>
        <a:p>
          <a:endParaRPr lang="tr-TR"/>
        </a:p>
      </dgm:t>
    </dgm:pt>
    <dgm:pt modelId="{B5E84042-E58B-4EA4-ADA1-64C7F2F99053}" type="sibTrans" cxnId="{78A91492-3CC0-4143-8203-158452BD7009}">
      <dgm:prSet/>
      <dgm:spPr/>
      <dgm:t>
        <a:bodyPr/>
        <a:lstStyle/>
        <a:p>
          <a:endParaRPr lang="tr-TR"/>
        </a:p>
      </dgm:t>
    </dgm:pt>
    <dgm:pt modelId="{EFDB5DC2-FD09-43B0-9368-33370B0BC503}">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Evlat edinme yolu ile oluşan hısımlıktır. </a:t>
          </a:r>
          <a:endParaRPr lang="tr-TR" sz="1800" dirty="0">
            <a:latin typeface="Times New Roman" panose="02020603050405020304" pitchFamily="18" charset="0"/>
            <a:cs typeface="Times New Roman" panose="02020603050405020304" pitchFamily="18" charset="0"/>
          </a:endParaRPr>
        </a:p>
      </dgm:t>
    </dgm:pt>
    <dgm:pt modelId="{42A4CF2F-BF04-45F6-8325-401AC4DEDB87}" type="parTrans" cxnId="{560FAEC8-13EB-4101-AAE4-4D7EA9F87429}">
      <dgm:prSet/>
      <dgm:spPr/>
      <dgm:t>
        <a:bodyPr/>
        <a:lstStyle/>
        <a:p>
          <a:endParaRPr lang="tr-TR"/>
        </a:p>
      </dgm:t>
    </dgm:pt>
    <dgm:pt modelId="{C75A4CCD-DC15-4580-9547-D3B0E53E1C1A}" type="sibTrans" cxnId="{560FAEC8-13EB-4101-AAE4-4D7EA9F87429}">
      <dgm:prSet/>
      <dgm:spPr/>
      <dgm:t>
        <a:bodyPr/>
        <a:lstStyle/>
        <a:p>
          <a:endParaRPr lang="tr-TR"/>
        </a:p>
      </dgm:t>
    </dgm:pt>
    <dgm:pt modelId="{29A98B0E-03E6-4AFD-8C8B-014D874B3BBD}" type="pres">
      <dgm:prSet presAssocID="{71A5A717-B841-43B7-8FCF-59886A217AE8}" presName="Name0" presStyleCnt="0">
        <dgm:presLayoutVars>
          <dgm:dir/>
          <dgm:animLvl val="lvl"/>
          <dgm:resizeHandles val="exact"/>
        </dgm:presLayoutVars>
      </dgm:prSet>
      <dgm:spPr/>
      <dgm:t>
        <a:bodyPr/>
        <a:lstStyle/>
        <a:p>
          <a:endParaRPr lang="tr-TR"/>
        </a:p>
      </dgm:t>
    </dgm:pt>
    <dgm:pt modelId="{F48EFCAF-EF7D-46BB-B82C-1C0188A96EC9}" type="pres">
      <dgm:prSet presAssocID="{9A4C8DFA-D659-4814-B3A0-7B2FE3810862}" presName="boxAndChildren" presStyleCnt="0"/>
      <dgm:spPr/>
    </dgm:pt>
    <dgm:pt modelId="{D7331533-D693-400F-8EBC-C9FC44CAE968}" type="pres">
      <dgm:prSet presAssocID="{9A4C8DFA-D659-4814-B3A0-7B2FE3810862}" presName="parentTextBox" presStyleLbl="node1" presStyleIdx="0" presStyleCnt="3"/>
      <dgm:spPr/>
      <dgm:t>
        <a:bodyPr/>
        <a:lstStyle/>
        <a:p>
          <a:endParaRPr lang="tr-TR"/>
        </a:p>
      </dgm:t>
    </dgm:pt>
    <dgm:pt modelId="{DA63191D-87F0-438B-975B-1E81E5FEF020}" type="pres">
      <dgm:prSet presAssocID="{9A4C8DFA-D659-4814-B3A0-7B2FE3810862}" presName="entireBox" presStyleLbl="node1" presStyleIdx="0" presStyleCnt="3"/>
      <dgm:spPr/>
      <dgm:t>
        <a:bodyPr/>
        <a:lstStyle/>
        <a:p>
          <a:endParaRPr lang="tr-TR"/>
        </a:p>
      </dgm:t>
    </dgm:pt>
    <dgm:pt modelId="{C99EA095-BB9C-406C-85E9-06A3D28A1E1D}" type="pres">
      <dgm:prSet presAssocID="{9A4C8DFA-D659-4814-B3A0-7B2FE3810862}" presName="descendantBox" presStyleCnt="0"/>
      <dgm:spPr/>
    </dgm:pt>
    <dgm:pt modelId="{2C7BEF45-D1F9-4B70-802F-868542A58BB8}" type="pres">
      <dgm:prSet presAssocID="{EFDB5DC2-FD09-43B0-9368-33370B0BC503}" presName="childTextBox" presStyleLbl="fgAccFollowNode1" presStyleIdx="0" presStyleCnt="3">
        <dgm:presLayoutVars>
          <dgm:bulletEnabled val="1"/>
        </dgm:presLayoutVars>
      </dgm:prSet>
      <dgm:spPr/>
      <dgm:t>
        <a:bodyPr/>
        <a:lstStyle/>
        <a:p>
          <a:endParaRPr lang="tr-TR"/>
        </a:p>
      </dgm:t>
    </dgm:pt>
    <dgm:pt modelId="{BF742614-76CE-4E1D-AFE9-CCF13BACD24A}" type="pres">
      <dgm:prSet presAssocID="{C04CDF0B-3FF7-4965-8F91-FE31341B9F9C}" presName="sp" presStyleCnt="0"/>
      <dgm:spPr/>
    </dgm:pt>
    <dgm:pt modelId="{0AD0C7B3-A614-41FA-ACBD-F1A165F5A586}" type="pres">
      <dgm:prSet presAssocID="{E50145B5-8557-4B14-B212-6854DE969561}" presName="arrowAndChildren" presStyleCnt="0"/>
      <dgm:spPr/>
    </dgm:pt>
    <dgm:pt modelId="{0D520123-1391-4534-94B8-426242410A3A}" type="pres">
      <dgm:prSet presAssocID="{E50145B5-8557-4B14-B212-6854DE969561}" presName="parentTextArrow" presStyleLbl="node1" presStyleIdx="0" presStyleCnt="3"/>
      <dgm:spPr/>
      <dgm:t>
        <a:bodyPr/>
        <a:lstStyle/>
        <a:p>
          <a:endParaRPr lang="tr-TR"/>
        </a:p>
      </dgm:t>
    </dgm:pt>
    <dgm:pt modelId="{604B7B34-C2C2-411F-80AF-108FDB3D1FFF}" type="pres">
      <dgm:prSet presAssocID="{E50145B5-8557-4B14-B212-6854DE969561}" presName="arrow" presStyleLbl="node1" presStyleIdx="1" presStyleCnt="3"/>
      <dgm:spPr/>
      <dgm:t>
        <a:bodyPr/>
        <a:lstStyle/>
        <a:p>
          <a:endParaRPr lang="tr-TR"/>
        </a:p>
      </dgm:t>
    </dgm:pt>
    <dgm:pt modelId="{BA12924B-E429-4B30-AB7F-E818E1304621}" type="pres">
      <dgm:prSet presAssocID="{E50145B5-8557-4B14-B212-6854DE969561}" presName="descendantArrow" presStyleCnt="0"/>
      <dgm:spPr/>
    </dgm:pt>
    <dgm:pt modelId="{A6F9B4FD-CC25-4894-9416-B84E470B4C44}" type="pres">
      <dgm:prSet presAssocID="{16B46F9D-780E-4567-A68D-ACC044325CE2}" presName="childTextArrow" presStyleLbl="fgAccFollowNode1" presStyleIdx="1" presStyleCnt="3">
        <dgm:presLayoutVars>
          <dgm:bulletEnabled val="1"/>
        </dgm:presLayoutVars>
      </dgm:prSet>
      <dgm:spPr/>
      <dgm:t>
        <a:bodyPr/>
        <a:lstStyle/>
        <a:p>
          <a:endParaRPr lang="tr-TR"/>
        </a:p>
      </dgm:t>
    </dgm:pt>
    <dgm:pt modelId="{9E7706EB-F0BB-4005-B039-0CFD6D2A5A3A}" type="pres">
      <dgm:prSet presAssocID="{75FD34FC-9379-4D1A-8093-61E61383CB18}" presName="sp" presStyleCnt="0"/>
      <dgm:spPr/>
    </dgm:pt>
    <dgm:pt modelId="{BB4F202C-0C38-4AFC-BF04-B1BC38D7852F}" type="pres">
      <dgm:prSet presAssocID="{33E91D3B-52D0-4E49-B08B-2605F4F338A6}" presName="arrowAndChildren" presStyleCnt="0"/>
      <dgm:spPr/>
    </dgm:pt>
    <dgm:pt modelId="{4F851D6C-CE06-4684-94EA-69EE3D7D17B0}" type="pres">
      <dgm:prSet presAssocID="{33E91D3B-52D0-4E49-B08B-2605F4F338A6}" presName="parentTextArrow" presStyleLbl="node1" presStyleIdx="1" presStyleCnt="3"/>
      <dgm:spPr/>
      <dgm:t>
        <a:bodyPr/>
        <a:lstStyle/>
        <a:p>
          <a:endParaRPr lang="tr-TR"/>
        </a:p>
      </dgm:t>
    </dgm:pt>
    <dgm:pt modelId="{51E71BF8-F72A-4C8E-AFC2-2167D4C1022D}" type="pres">
      <dgm:prSet presAssocID="{33E91D3B-52D0-4E49-B08B-2605F4F338A6}" presName="arrow" presStyleLbl="node1" presStyleIdx="2" presStyleCnt="3"/>
      <dgm:spPr/>
      <dgm:t>
        <a:bodyPr/>
        <a:lstStyle/>
        <a:p>
          <a:endParaRPr lang="tr-TR"/>
        </a:p>
      </dgm:t>
    </dgm:pt>
    <dgm:pt modelId="{680498A4-010B-4D46-97BC-81E19445BBBF}" type="pres">
      <dgm:prSet presAssocID="{33E91D3B-52D0-4E49-B08B-2605F4F338A6}" presName="descendantArrow" presStyleCnt="0"/>
      <dgm:spPr/>
    </dgm:pt>
    <dgm:pt modelId="{6E13186E-7078-4BC5-B384-8F14D71E6B33}" type="pres">
      <dgm:prSet presAssocID="{08A8DA93-3275-47CF-9C27-A991365E57B2}" presName="childTextArrow" presStyleLbl="fgAccFollowNode1" presStyleIdx="2" presStyleCnt="3">
        <dgm:presLayoutVars>
          <dgm:bulletEnabled val="1"/>
        </dgm:presLayoutVars>
      </dgm:prSet>
      <dgm:spPr/>
      <dgm:t>
        <a:bodyPr/>
        <a:lstStyle/>
        <a:p>
          <a:endParaRPr lang="tr-TR"/>
        </a:p>
      </dgm:t>
    </dgm:pt>
  </dgm:ptLst>
  <dgm:cxnLst>
    <dgm:cxn modelId="{E8D93743-F92F-4C99-8D55-0B2A477E4EEA}" srcId="{E50145B5-8557-4B14-B212-6854DE969561}" destId="{16B46F9D-780E-4567-A68D-ACC044325CE2}" srcOrd="0" destOrd="0" parTransId="{59282752-2415-4715-B6BA-7846109BFED3}" sibTransId="{A2DDC367-21FF-492B-A88D-118EB2A72457}"/>
    <dgm:cxn modelId="{10786749-BD4E-4486-AE01-B8F028D3A2A4}" type="presOf" srcId="{71A5A717-B841-43B7-8FCF-59886A217AE8}" destId="{29A98B0E-03E6-4AFD-8C8B-014D874B3BBD}" srcOrd="0" destOrd="0" presId="urn:microsoft.com/office/officeart/2005/8/layout/process4"/>
    <dgm:cxn modelId="{5F5F1AB6-8918-4939-BE63-240BFE62BA9C}" type="presOf" srcId="{EFDB5DC2-FD09-43B0-9368-33370B0BC503}" destId="{2C7BEF45-D1F9-4B70-802F-868542A58BB8}" srcOrd="0" destOrd="0" presId="urn:microsoft.com/office/officeart/2005/8/layout/process4"/>
    <dgm:cxn modelId="{FECD8C29-EBCB-4B74-8476-54D5E42F209E}" type="presOf" srcId="{08A8DA93-3275-47CF-9C27-A991365E57B2}" destId="{6E13186E-7078-4BC5-B384-8F14D71E6B33}" srcOrd="0" destOrd="0" presId="urn:microsoft.com/office/officeart/2005/8/layout/process4"/>
    <dgm:cxn modelId="{E395A7EB-5F16-4095-8B50-EFAD7F664010}" type="presOf" srcId="{E50145B5-8557-4B14-B212-6854DE969561}" destId="{604B7B34-C2C2-411F-80AF-108FDB3D1FFF}" srcOrd="1" destOrd="0" presId="urn:microsoft.com/office/officeart/2005/8/layout/process4"/>
    <dgm:cxn modelId="{1D51DF43-E956-4FDF-8ED0-AB1DF9DAC6B3}" srcId="{33E91D3B-52D0-4E49-B08B-2605F4F338A6}" destId="{08A8DA93-3275-47CF-9C27-A991365E57B2}" srcOrd="0" destOrd="0" parTransId="{4B730708-DA79-4F57-9BFC-29548E2DD2D3}" sibTransId="{B9BE2605-49CF-4EFC-8434-5545E4655866}"/>
    <dgm:cxn modelId="{AA1164B5-0357-4A00-9BDF-9A899909354C}" type="presOf" srcId="{33E91D3B-52D0-4E49-B08B-2605F4F338A6}" destId="{4F851D6C-CE06-4684-94EA-69EE3D7D17B0}" srcOrd="0" destOrd="0" presId="urn:microsoft.com/office/officeart/2005/8/layout/process4"/>
    <dgm:cxn modelId="{4D3DD458-5ACB-4167-BDC9-AEE454F0FCA5}" srcId="{71A5A717-B841-43B7-8FCF-59886A217AE8}" destId="{E50145B5-8557-4B14-B212-6854DE969561}" srcOrd="1" destOrd="0" parTransId="{E3510A70-900F-4047-A097-4FADC7AE5F8E}" sibTransId="{C04CDF0B-3FF7-4965-8F91-FE31341B9F9C}"/>
    <dgm:cxn modelId="{8B18703F-3426-4BAB-B0A6-189DEE085FBC}" srcId="{71A5A717-B841-43B7-8FCF-59886A217AE8}" destId="{33E91D3B-52D0-4E49-B08B-2605F4F338A6}" srcOrd="0" destOrd="0" parTransId="{D4A3953C-7B33-4313-A3CC-CE3FD0827002}" sibTransId="{75FD34FC-9379-4D1A-8093-61E61383CB18}"/>
    <dgm:cxn modelId="{DB7D855A-31F3-42AE-B16D-D3CE67AC3452}" type="presOf" srcId="{9A4C8DFA-D659-4814-B3A0-7B2FE3810862}" destId="{DA63191D-87F0-438B-975B-1E81E5FEF020}" srcOrd="1" destOrd="0" presId="urn:microsoft.com/office/officeart/2005/8/layout/process4"/>
    <dgm:cxn modelId="{78A91492-3CC0-4143-8203-158452BD7009}" srcId="{71A5A717-B841-43B7-8FCF-59886A217AE8}" destId="{9A4C8DFA-D659-4814-B3A0-7B2FE3810862}" srcOrd="2" destOrd="0" parTransId="{435A998E-73DC-45FB-8E81-66579F7A80B6}" sibTransId="{B5E84042-E58B-4EA4-ADA1-64C7F2F99053}"/>
    <dgm:cxn modelId="{E2C51191-B86A-4729-ACDF-EC2955F74205}" type="presOf" srcId="{16B46F9D-780E-4567-A68D-ACC044325CE2}" destId="{A6F9B4FD-CC25-4894-9416-B84E470B4C44}" srcOrd="0" destOrd="0" presId="urn:microsoft.com/office/officeart/2005/8/layout/process4"/>
    <dgm:cxn modelId="{AA24578C-7CC0-4355-A54D-421C527CA8F0}" type="presOf" srcId="{E50145B5-8557-4B14-B212-6854DE969561}" destId="{0D520123-1391-4534-94B8-426242410A3A}" srcOrd="0" destOrd="0" presId="urn:microsoft.com/office/officeart/2005/8/layout/process4"/>
    <dgm:cxn modelId="{560FAEC8-13EB-4101-AAE4-4D7EA9F87429}" srcId="{9A4C8DFA-D659-4814-B3A0-7B2FE3810862}" destId="{EFDB5DC2-FD09-43B0-9368-33370B0BC503}" srcOrd="0" destOrd="0" parTransId="{42A4CF2F-BF04-45F6-8325-401AC4DEDB87}" sibTransId="{C75A4CCD-DC15-4580-9547-D3B0E53E1C1A}"/>
    <dgm:cxn modelId="{FB89FC9C-0F49-441A-B69B-846EAA9FFA38}" type="presOf" srcId="{9A4C8DFA-D659-4814-B3A0-7B2FE3810862}" destId="{D7331533-D693-400F-8EBC-C9FC44CAE968}" srcOrd="0" destOrd="0" presId="urn:microsoft.com/office/officeart/2005/8/layout/process4"/>
    <dgm:cxn modelId="{B9A06636-87BA-4C5C-99DE-57AC81CA19D0}" type="presOf" srcId="{33E91D3B-52D0-4E49-B08B-2605F4F338A6}" destId="{51E71BF8-F72A-4C8E-AFC2-2167D4C1022D}" srcOrd="1" destOrd="0" presId="urn:microsoft.com/office/officeart/2005/8/layout/process4"/>
    <dgm:cxn modelId="{2C5C0303-EF54-40DB-8520-23475C660348}" type="presParOf" srcId="{29A98B0E-03E6-4AFD-8C8B-014D874B3BBD}" destId="{F48EFCAF-EF7D-46BB-B82C-1C0188A96EC9}" srcOrd="0" destOrd="0" presId="urn:microsoft.com/office/officeart/2005/8/layout/process4"/>
    <dgm:cxn modelId="{E8FFD076-91E5-4B3D-A7F1-8D0F82C8ADEC}" type="presParOf" srcId="{F48EFCAF-EF7D-46BB-B82C-1C0188A96EC9}" destId="{D7331533-D693-400F-8EBC-C9FC44CAE968}" srcOrd="0" destOrd="0" presId="urn:microsoft.com/office/officeart/2005/8/layout/process4"/>
    <dgm:cxn modelId="{8F00CF02-C881-443D-AE87-30F6602E0200}" type="presParOf" srcId="{F48EFCAF-EF7D-46BB-B82C-1C0188A96EC9}" destId="{DA63191D-87F0-438B-975B-1E81E5FEF020}" srcOrd="1" destOrd="0" presId="urn:microsoft.com/office/officeart/2005/8/layout/process4"/>
    <dgm:cxn modelId="{C8DF78F3-DA87-40C9-8258-4792D0EF3AA9}" type="presParOf" srcId="{F48EFCAF-EF7D-46BB-B82C-1C0188A96EC9}" destId="{C99EA095-BB9C-406C-85E9-06A3D28A1E1D}" srcOrd="2" destOrd="0" presId="urn:microsoft.com/office/officeart/2005/8/layout/process4"/>
    <dgm:cxn modelId="{07C9CDB6-5124-4ECF-8563-DAB0BEB877CE}" type="presParOf" srcId="{C99EA095-BB9C-406C-85E9-06A3D28A1E1D}" destId="{2C7BEF45-D1F9-4B70-802F-868542A58BB8}" srcOrd="0" destOrd="0" presId="urn:microsoft.com/office/officeart/2005/8/layout/process4"/>
    <dgm:cxn modelId="{22E37B03-D41F-4AD1-81BB-FDDFB82D7A52}" type="presParOf" srcId="{29A98B0E-03E6-4AFD-8C8B-014D874B3BBD}" destId="{BF742614-76CE-4E1D-AFE9-CCF13BACD24A}" srcOrd="1" destOrd="0" presId="urn:microsoft.com/office/officeart/2005/8/layout/process4"/>
    <dgm:cxn modelId="{4764AC48-CF93-4706-ACEA-380FBBD1FC48}" type="presParOf" srcId="{29A98B0E-03E6-4AFD-8C8B-014D874B3BBD}" destId="{0AD0C7B3-A614-41FA-ACBD-F1A165F5A586}" srcOrd="2" destOrd="0" presId="urn:microsoft.com/office/officeart/2005/8/layout/process4"/>
    <dgm:cxn modelId="{8F655E0F-72FD-41A2-A4E9-346E3BB6A308}" type="presParOf" srcId="{0AD0C7B3-A614-41FA-ACBD-F1A165F5A586}" destId="{0D520123-1391-4534-94B8-426242410A3A}" srcOrd="0" destOrd="0" presId="urn:microsoft.com/office/officeart/2005/8/layout/process4"/>
    <dgm:cxn modelId="{4621FE27-27DE-4D78-A347-D29917E728A8}" type="presParOf" srcId="{0AD0C7B3-A614-41FA-ACBD-F1A165F5A586}" destId="{604B7B34-C2C2-411F-80AF-108FDB3D1FFF}" srcOrd="1" destOrd="0" presId="urn:microsoft.com/office/officeart/2005/8/layout/process4"/>
    <dgm:cxn modelId="{95625E77-0E37-4855-8D0D-BDA7FF52323F}" type="presParOf" srcId="{0AD0C7B3-A614-41FA-ACBD-F1A165F5A586}" destId="{BA12924B-E429-4B30-AB7F-E818E1304621}" srcOrd="2" destOrd="0" presId="urn:microsoft.com/office/officeart/2005/8/layout/process4"/>
    <dgm:cxn modelId="{7CB1F380-A5E4-443D-8052-2AFD21536567}" type="presParOf" srcId="{BA12924B-E429-4B30-AB7F-E818E1304621}" destId="{A6F9B4FD-CC25-4894-9416-B84E470B4C44}" srcOrd="0" destOrd="0" presId="urn:microsoft.com/office/officeart/2005/8/layout/process4"/>
    <dgm:cxn modelId="{D0BA5B6B-300D-4355-974C-229CDB5A58BA}" type="presParOf" srcId="{29A98B0E-03E6-4AFD-8C8B-014D874B3BBD}" destId="{9E7706EB-F0BB-4005-B039-0CFD6D2A5A3A}" srcOrd="3" destOrd="0" presId="urn:microsoft.com/office/officeart/2005/8/layout/process4"/>
    <dgm:cxn modelId="{96E37EFC-0A87-4C10-8C14-D08D8967E471}" type="presParOf" srcId="{29A98B0E-03E6-4AFD-8C8B-014D874B3BBD}" destId="{BB4F202C-0C38-4AFC-BF04-B1BC38D7852F}" srcOrd="4" destOrd="0" presId="urn:microsoft.com/office/officeart/2005/8/layout/process4"/>
    <dgm:cxn modelId="{AE832A75-AB30-4290-8A1E-0AE980457869}" type="presParOf" srcId="{BB4F202C-0C38-4AFC-BF04-B1BC38D7852F}" destId="{4F851D6C-CE06-4684-94EA-69EE3D7D17B0}" srcOrd="0" destOrd="0" presId="urn:microsoft.com/office/officeart/2005/8/layout/process4"/>
    <dgm:cxn modelId="{478A1EF7-B7BC-49E6-9BCB-9F21CD1D1042}" type="presParOf" srcId="{BB4F202C-0C38-4AFC-BF04-B1BC38D7852F}" destId="{51E71BF8-F72A-4C8E-AFC2-2167D4C1022D}" srcOrd="1" destOrd="0" presId="urn:microsoft.com/office/officeart/2005/8/layout/process4"/>
    <dgm:cxn modelId="{46D583F8-DE56-4391-A065-35D0B26FDE3E}" type="presParOf" srcId="{BB4F202C-0C38-4AFC-BF04-B1BC38D7852F}" destId="{680498A4-010B-4D46-97BC-81E19445BBBF}" srcOrd="2" destOrd="0" presId="urn:microsoft.com/office/officeart/2005/8/layout/process4"/>
    <dgm:cxn modelId="{718BBF7F-8589-415A-8122-54A47F33903F}" type="presParOf" srcId="{680498A4-010B-4D46-97BC-81E19445BBBF}" destId="{6E13186E-7078-4BC5-B384-8F14D71E6B33}"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615D294D-9568-4D56-959C-E679DB4B6EEB}" type="doc">
      <dgm:prSet loTypeId="urn:microsoft.com/office/officeart/2005/8/layout/arrow4" loCatId="process" qsTypeId="urn:microsoft.com/office/officeart/2005/8/quickstyle/simple1" qsCatId="simple" csTypeId="urn:microsoft.com/office/officeart/2005/8/colors/colorful5" csCatId="colorful" phldr="1"/>
      <dgm:spPr/>
      <dgm:t>
        <a:bodyPr/>
        <a:lstStyle/>
        <a:p>
          <a:endParaRPr lang="tr-TR"/>
        </a:p>
      </dgm:t>
    </dgm:pt>
    <dgm:pt modelId="{88148DB8-4C3E-4BD4-B745-7A1A9CD15AA5}">
      <dgm:prSet phldrT="[Metin]" custT="1"/>
      <dgm:spPr/>
      <dgm:t>
        <a:bodyPr/>
        <a:lstStyle/>
        <a:p>
          <a:pPr algn="just"/>
          <a:r>
            <a:rPr lang="tr-TR" sz="1600" dirty="0" smtClean="0">
              <a:latin typeface="Times New Roman" panose="02020603050405020304" pitchFamily="18" charset="0"/>
              <a:cs typeface="Times New Roman" panose="02020603050405020304" pitchFamily="18" charset="0"/>
            </a:rPr>
            <a:t>Alt-Üst Soy Hısımlığı</a:t>
          </a:r>
          <a:endParaRPr lang="tr-TR" sz="1600" dirty="0">
            <a:latin typeface="Times New Roman" panose="02020603050405020304" pitchFamily="18" charset="0"/>
            <a:cs typeface="Times New Roman" panose="02020603050405020304" pitchFamily="18" charset="0"/>
          </a:endParaRPr>
        </a:p>
      </dgm:t>
    </dgm:pt>
    <dgm:pt modelId="{CA4B3A3C-E9E9-4721-A2F8-67B4A9399D7D}" type="parTrans" cxnId="{D77928B1-E6B3-4431-86E5-5CE9AFA36803}">
      <dgm:prSet/>
      <dgm:spPr/>
      <dgm:t>
        <a:bodyPr/>
        <a:lstStyle/>
        <a:p>
          <a:endParaRPr lang="tr-TR"/>
        </a:p>
      </dgm:t>
    </dgm:pt>
    <dgm:pt modelId="{03C8761E-AF53-4C50-A566-42EDF700900D}" type="sibTrans" cxnId="{D77928B1-E6B3-4431-86E5-5CE9AFA36803}">
      <dgm:prSet/>
      <dgm:spPr/>
      <dgm:t>
        <a:bodyPr/>
        <a:lstStyle/>
        <a:p>
          <a:endParaRPr lang="tr-TR"/>
        </a:p>
      </dgm:t>
    </dgm:pt>
    <dgm:pt modelId="{0210A391-6110-47C5-93EE-5C793EC25235}">
      <dgm:prSet phldrT="[Metin]" custT="1"/>
      <dgm:spPr/>
      <dgm:t>
        <a:bodyPr/>
        <a:lstStyle/>
        <a:p>
          <a:pPr algn="just"/>
          <a:r>
            <a:rPr lang="tr-TR" sz="1600" dirty="0" smtClean="0">
              <a:latin typeface="Times New Roman" panose="02020603050405020304" pitchFamily="18" charset="0"/>
              <a:cs typeface="Times New Roman" panose="02020603050405020304" pitchFamily="18" charset="0"/>
            </a:rPr>
            <a:t>Yan Soy Hısımlığı</a:t>
          </a:r>
          <a:endParaRPr lang="tr-TR" sz="1600" dirty="0">
            <a:latin typeface="Times New Roman" panose="02020603050405020304" pitchFamily="18" charset="0"/>
            <a:cs typeface="Times New Roman" panose="02020603050405020304" pitchFamily="18" charset="0"/>
          </a:endParaRPr>
        </a:p>
      </dgm:t>
    </dgm:pt>
    <dgm:pt modelId="{8F58CEB7-E7FE-46E7-BC50-16F29C933724}" type="parTrans" cxnId="{6195A4A9-A80F-49A9-AF00-B421054D990F}">
      <dgm:prSet/>
      <dgm:spPr/>
      <dgm:t>
        <a:bodyPr/>
        <a:lstStyle/>
        <a:p>
          <a:endParaRPr lang="tr-TR"/>
        </a:p>
      </dgm:t>
    </dgm:pt>
    <dgm:pt modelId="{36E1D704-C88F-4A4C-AFBC-90108B7A3BAF}" type="sibTrans" cxnId="{6195A4A9-A80F-49A9-AF00-B421054D990F}">
      <dgm:prSet/>
      <dgm:spPr/>
      <dgm:t>
        <a:bodyPr/>
        <a:lstStyle/>
        <a:p>
          <a:endParaRPr lang="tr-TR"/>
        </a:p>
      </dgm:t>
    </dgm:pt>
    <dgm:pt modelId="{620616CA-DEFA-4AFF-9BA3-BCBC5416AA53}" type="pres">
      <dgm:prSet presAssocID="{615D294D-9568-4D56-959C-E679DB4B6EEB}" presName="compositeShape" presStyleCnt="0">
        <dgm:presLayoutVars>
          <dgm:chMax val="2"/>
          <dgm:dir/>
          <dgm:resizeHandles val="exact"/>
        </dgm:presLayoutVars>
      </dgm:prSet>
      <dgm:spPr/>
      <dgm:t>
        <a:bodyPr/>
        <a:lstStyle/>
        <a:p>
          <a:endParaRPr lang="tr-TR"/>
        </a:p>
      </dgm:t>
    </dgm:pt>
    <dgm:pt modelId="{C0C3FD33-D799-414C-BA9B-9280DDD31E4E}" type="pres">
      <dgm:prSet presAssocID="{88148DB8-4C3E-4BD4-B745-7A1A9CD15AA5}" presName="upArrow" presStyleLbl="node1" presStyleIdx="0" presStyleCnt="2"/>
      <dgm:spPr/>
    </dgm:pt>
    <dgm:pt modelId="{B3883F55-730C-4D33-ACF7-9FAD5233B79B}" type="pres">
      <dgm:prSet presAssocID="{88148DB8-4C3E-4BD4-B745-7A1A9CD15AA5}" presName="upArrowText" presStyleLbl="revTx" presStyleIdx="0" presStyleCnt="2">
        <dgm:presLayoutVars>
          <dgm:chMax val="0"/>
          <dgm:bulletEnabled val="1"/>
        </dgm:presLayoutVars>
      </dgm:prSet>
      <dgm:spPr/>
      <dgm:t>
        <a:bodyPr/>
        <a:lstStyle/>
        <a:p>
          <a:endParaRPr lang="tr-TR"/>
        </a:p>
      </dgm:t>
    </dgm:pt>
    <dgm:pt modelId="{97897948-81DE-4EB3-B113-7FEE92668F7B}" type="pres">
      <dgm:prSet presAssocID="{0210A391-6110-47C5-93EE-5C793EC25235}" presName="downArrow" presStyleLbl="node1" presStyleIdx="1" presStyleCnt="2"/>
      <dgm:spPr/>
    </dgm:pt>
    <dgm:pt modelId="{2442172B-B2E9-4C64-973D-E33356194D43}" type="pres">
      <dgm:prSet presAssocID="{0210A391-6110-47C5-93EE-5C793EC25235}" presName="downArrowText" presStyleLbl="revTx" presStyleIdx="1" presStyleCnt="2">
        <dgm:presLayoutVars>
          <dgm:chMax val="0"/>
          <dgm:bulletEnabled val="1"/>
        </dgm:presLayoutVars>
      </dgm:prSet>
      <dgm:spPr/>
      <dgm:t>
        <a:bodyPr/>
        <a:lstStyle/>
        <a:p>
          <a:endParaRPr lang="tr-TR"/>
        </a:p>
      </dgm:t>
    </dgm:pt>
  </dgm:ptLst>
  <dgm:cxnLst>
    <dgm:cxn modelId="{376B23A5-7359-423A-BBD7-346A6E05F5AC}" type="presOf" srcId="{0210A391-6110-47C5-93EE-5C793EC25235}" destId="{2442172B-B2E9-4C64-973D-E33356194D43}" srcOrd="0" destOrd="0" presId="urn:microsoft.com/office/officeart/2005/8/layout/arrow4"/>
    <dgm:cxn modelId="{6195A4A9-A80F-49A9-AF00-B421054D990F}" srcId="{615D294D-9568-4D56-959C-E679DB4B6EEB}" destId="{0210A391-6110-47C5-93EE-5C793EC25235}" srcOrd="1" destOrd="0" parTransId="{8F58CEB7-E7FE-46E7-BC50-16F29C933724}" sibTransId="{36E1D704-C88F-4A4C-AFBC-90108B7A3BAF}"/>
    <dgm:cxn modelId="{D77928B1-E6B3-4431-86E5-5CE9AFA36803}" srcId="{615D294D-9568-4D56-959C-E679DB4B6EEB}" destId="{88148DB8-4C3E-4BD4-B745-7A1A9CD15AA5}" srcOrd="0" destOrd="0" parTransId="{CA4B3A3C-E9E9-4721-A2F8-67B4A9399D7D}" sibTransId="{03C8761E-AF53-4C50-A566-42EDF700900D}"/>
    <dgm:cxn modelId="{BE0DBC8F-19A9-41FA-97DD-824EA7A0835E}" type="presOf" srcId="{88148DB8-4C3E-4BD4-B745-7A1A9CD15AA5}" destId="{B3883F55-730C-4D33-ACF7-9FAD5233B79B}" srcOrd="0" destOrd="0" presId="urn:microsoft.com/office/officeart/2005/8/layout/arrow4"/>
    <dgm:cxn modelId="{17F67511-7E4D-4E30-A51D-F883C2C94C84}" type="presOf" srcId="{615D294D-9568-4D56-959C-E679DB4B6EEB}" destId="{620616CA-DEFA-4AFF-9BA3-BCBC5416AA53}" srcOrd="0" destOrd="0" presId="urn:microsoft.com/office/officeart/2005/8/layout/arrow4"/>
    <dgm:cxn modelId="{3C01912F-F59F-459F-A1D8-63C2566618E8}" type="presParOf" srcId="{620616CA-DEFA-4AFF-9BA3-BCBC5416AA53}" destId="{C0C3FD33-D799-414C-BA9B-9280DDD31E4E}" srcOrd="0" destOrd="0" presId="urn:microsoft.com/office/officeart/2005/8/layout/arrow4"/>
    <dgm:cxn modelId="{EE3FE204-56BC-48F9-BD24-5612858BC9A2}" type="presParOf" srcId="{620616CA-DEFA-4AFF-9BA3-BCBC5416AA53}" destId="{B3883F55-730C-4D33-ACF7-9FAD5233B79B}" srcOrd="1" destOrd="0" presId="urn:microsoft.com/office/officeart/2005/8/layout/arrow4"/>
    <dgm:cxn modelId="{E05C1D30-B8CF-4D22-AC4B-BA9E8E046A77}" type="presParOf" srcId="{620616CA-DEFA-4AFF-9BA3-BCBC5416AA53}" destId="{97897948-81DE-4EB3-B113-7FEE92668F7B}" srcOrd="2" destOrd="0" presId="urn:microsoft.com/office/officeart/2005/8/layout/arrow4"/>
    <dgm:cxn modelId="{BA20F322-F223-4B60-9278-CBA8FE1808BD}" type="presParOf" srcId="{620616CA-DEFA-4AFF-9BA3-BCBC5416AA53}" destId="{2442172B-B2E9-4C64-973D-E33356194D43}" srcOrd="3" destOrd="0" presId="urn:microsoft.com/office/officeart/2005/8/layout/arrow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C67DFB33-316D-4A27-9171-2CB567791BB9}"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tr-TR"/>
        </a:p>
      </dgm:t>
    </dgm:pt>
    <dgm:pt modelId="{94E3047F-FF45-464D-AC37-958AF00946C7}">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1-</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D1A77565-D588-4D92-8731-903441ECFAE7}" type="parTrans" cxnId="{BF7A1ABC-3C8D-4C93-9D02-BAC22C431637}">
      <dgm:prSet/>
      <dgm:spPr/>
      <dgm:t>
        <a:bodyPr/>
        <a:lstStyle/>
        <a:p>
          <a:endParaRPr lang="tr-TR"/>
        </a:p>
      </dgm:t>
    </dgm:pt>
    <dgm:pt modelId="{FDF96909-8D68-49CC-833D-75C641221664}" type="sibTrans" cxnId="{BF7A1ABC-3C8D-4C93-9D02-BAC22C431637}">
      <dgm:prSet/>
      <dgm:spPr/>
      <dgm:t>
        <a:bodyPr/>
        <a:lstStyle/>
        <a:p>
          <a:endParaRPr lang="tr-TR"/>
        </a:p>
      </dgm:t>
    </dgm:pt>
    <dgm:pt modelId="{302A8767-D314-4D4A-AD99-4B68FB7CB0B5}">
      <dgm:prSet phldrT="[Metin]" custT="1"/>
      <dgm:spPr/>
      <dgm:t>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Serbest Kuruluş Sistemi:</a:t>
          </a:r>
          <a:r>
            <a:rPr lang="tr-TR" sz="1800" dirty="0" smtClean="0">
              <a:latin typeface="Times New Roman" panose="02020603050405020304" pitchFamily="18" charset="0"/>
              <a:cs typeface="Times New Roman" panose="02020603050405020304" pitchFamily="18" charset="0"/>
            </a:rPr>
            <a:t> Mevzuatta belirtilen şartları sağlamak şartıyla tüzel kişilik serbestçe kurulur. İzne tabi değildir. </a:t>
          </a:r>
          <a:endParaRPr lang="tr-TR" sz="1800" dirty="0">
            <a:latin typeface="Times New Roman" panose="02020603050405020304" pitchFamily="18" charset="0"/>
            <a:cs typeface="Times New Roman" panose="02020603050405020304" pitchFamily="18" charset="0"/>
          </a:endParaRPr>
        </a:p>
      </dgm:t>
    </dgm:pt>
    <dgm:pt modelId="{8F1D06A7-C7E4-4B16-AE17-CEDE50C2AA87}" type="parTrans" cxnId="{31E8AEE6-8C25-4F59-9F9F-3B3BA4FE8AE7}">
      <dgm:prSet/>
      <dgm:spPr/>
      <dgm:t>
        <a:bodyPr/>
        <a:lstStyle/>
        <a:p>
          <a:endParaRPr lang="tr-TR"/>
        </a:p>
      </dgm:t>
    </dgm:pt>
    <dgm:pt modelId="{746659FE-15AA-45A8-842B-F1A0AA6245BD}" type="sibTrans" cxnId="{31E8AEE6-8C25-4F59-9F9F-3B3BA4FE8AE7}">
      <dgm:prSet/>
      <dgm:spPr/>
      <dgm:t>
        <a:bodyPr/>
        <a:lstStyle/>
        <a:p>
          <a:endParaRPr lang="tr-TR"/>
        </a:p>
      </dgm:t>
    </dgm:pt>
    <dgm:pt modelId="{4DACF17C-95A0-4A5D-A53F-0FC17052E41F}">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2-</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3C56323F-F9DC-4E26-AB0A-A60D3B53A945}" type="parTrans" cxnId="{BD588D50-CD85-4D10-9AAC-8828EC1439EF}">
      <dgm:prSet/>
      <dgm:spPr/>
      <dgm:t>
        <a:bodyPr/>
        <a:lstStyle/>
        <a:p>
          <a:endParaRPr lang="tr-TR"/>
        </a:p>
      </dgm:t>
    </dgm:pt>
    <dgm:pt modelId="{1CD50521-DCFC-4885-B781-4B93C48FE509}" type="sibTrans" cxnId="{BD588D50-CD85-4D10-9AAC-8828EC1439EF}">
      <dgm:prSet/>
      <dgm:spPr/>
      <dgm:t>
        <a:bodyPr/>
        <a:lstStyle/>
        <a:p>
          <a:endParaRPr lang="tr-TR"/>
        </a:p>
      </dgm:t>
    </dgm:pt>
    <dgm:pt modelId="{3460B25A-BFA3-46D0-938E-A56EB20C883E}">
      <dgm:prSet phldrT="[Metin]" custT="1"/>
      <dgm:spPr/>
      <dgm:t>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İzin Sistemi: </a:t>
          </a:r>
          <a:r>
            <a:rPr lang="tr-TR" sz="1800" dirty="0" smtClean="0">
              <a:latin typeface="Times New Roman" panose="02020603050405020304" pitchFamily="18" charset="0"/>
              <a:cs typeface="Times New Roman" panose="02020603050405020304" pitchFamily="18" charset="0"/>
            </a:rPr>
            <a:t>Bu sistemde tüzel kişiliğin kurulabilmesi için yetkili bir makamın iznine ihtiyaç vardır. </a:t>
          </a:r>
          <a:endParaRPr lang="tr-TR" sz="1800" dirty="0">
            <a:latin typeface="Times New Roman" panose="02020603050405020304" pitchFamily="18" charset="0"/>
            <a:cs typeface="Times New Roman" panose="02020603050405020304" pitchFamily="18" charset="0"/>
          </a:endParaRPr>
        </a:p>
      </dgm:t>
    </dgm:pt>
    <dgm:pt modelId="{ECD22FCA-53C6-486B-8B01-9B7E735BF4C6}" type="parTrans" cxnId="{BF7464F7-7208-47C4-8DDF-0EFFA4735E63}">
      <dgm:prSet/>
      <dgm:spPr/>
      <dgm:t>
        <a:bodyPr/>
        <a:lstStyle/>
        <a:p>
          <a:endParaRPr lang="tr-TR"/>
        </a:p>
      </dgm:t>
    </dgm:pt>
    <dgm:pt modelId="{8B937C3D-9CEE-49CE-A33D-02A8A563FEA3}" type="sibTrans" cxnId="{BF7464F7-7208-47C4-8DDF-0EFFA4735E63}">
      <dgm:prSet/>
      <dgm:spPr/>
      <dgm:t>
        <a:bodyPr/>
        <a:lstStyle/>
        <a:p>
          <a:endParaRPr lang="tr-TR"/>
        </a:p>
      </dgm:t>
    </dgm:pt>
    <dgm:pt modelId="{E1D9B74D-3FAE-4327-A6E8-117BF0E42426}">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3-</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56254187-7CCC-4598-8186-9B8D50793654}" type="parTrans" cxnId="{89C58900-84C5-4734-A3F4-22822636F809}">
      <dgm:prSet/>
      <dgm:spPr/>
      <dgm:t>
        <a:bodyPr/>
        <a:lstStyle/>
        <a:p>
          <a:endParaRPr lang="tr-TR"/>
        </a:p>
      </dgm:t>
    </dgm:pt>
    <dgm:pt modelId="{DFA18A8E-6581-40DD-A7D5-F1C66B3CBAF8}" type="sibTrans" cxnId="{89C58900-84C5-4734-A3F4-22822636F809}">
      <dgm:prSet/>
      <dgm:spPr/>
      <dgm:t>
        <a:bodyPr/>
        <a:lstStyle/>
        <a:p>
          <a:endParaRPr lang="tr-TR"/>
        </a:p>
      </dgm:t>
    </dgm:pt>
    <dgm:pt modelId="{542116DB-B55C-48EE-B5F7-D6563B9F3E74}">
      <dgm:prSet phldrT="[Metin]" custT="1"/>
      <dgm:spPr/>
      <dgm:t>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Tescil Sistemi: </a:t>
          </a:r>
          <a:r>
            <a:rPr lang="tr-TR" sz="1800" dirty="0" smtClean="0">
              <a:latin typeface="Times New Roman" panose="02020603050405020304" pitchFamily="18" charset="0"/>
              <a:cs typeface="Times New Roman" panose="02020603050405020304" pitchFamily="18" charset="0"/>
            </a:rPr>
            <a:t>Tüzel kişiliğin kurulabilmesi yetkili makamın iznine ihtiyaç vardır. Ancak burada makamın izin verip vermeme konusunda takdir yetkisi yoktur.</a:t>
          </a:r>
          <a:endParaRPr lang="tr-TR" sz="1800" dirty="0">
            <a:latin typeface="Times New Roman" panose="02020603050405020304" pitchFamily="18" charset="0"/>
            <a:cs typeface="Times New Roman" panose="02020603050405020304" pitchFamily="18" charset="0"/>
          </a:endParaRPr>
        </a:p>
      </dgm:t>
    </dgm:pt>
    <dgm:pt modelId="{857658F7-351E-4B0B-8A27-AD673B660127}" type="parTrans" cxnId="{53A45C95-CF0B-428E-BDF3-282BE7E870B9}">
      <dgm:prSet/>
      <dgm:spPr/>
      <dgm:t>
        <a:bodyPr/>
        <a:lstStyle/>
        <a:p>
          <a:endParaRPr lang="tr-TR"/>
        </a:p>
      </dgm:t>
    </dgm:pt>
    <dgm:pt modelId="{8571AAB2-B85D-4681-8A1F-936C8154A015}" type="sibTrans" cxnId="{53A45C95-CF0B-428E-BDF3-282BE7E870B9}">
      <dgm:prSet/>
      <dgm:spPr/>
      <dgm:t>
        <a:bodyPr/>
        <a:lstStyle/>
        <a:p>
          <a:endParaRPr lang="tr-TR"/>
        </a:p>
      </dgm:t>
    </dgm:pt>
    <dgm:pt modelId="{0B7618D7-426E-48DF-AA54-1C40F95732CB}" type="pres">
      <dgm:prSet presAssocID="{C67DFB33-316D-4A27-9171-2CB567791BB9}" presName="linearFlow" presStyleCnt="0">
        <dgm:presLayoutVars>
          <dgm:dir/>
          <dgm:animLvl val="lvl"/>
          <dgm:resizeHandles val="exact"/>
        </dgm:presLayoutVars>
      </dgm:prSet>
      <dgm:spPr/>
      <dgm:t>
        <a:bodyPr/>
        <a:lstStyle/>
        <a:p>
          <a:endParaRPr lang="tr-TR"/>
        </a:p>
      </dgm:t>
    </dgm:pt>
    <dgm:pt modelId="{01457319-5739-42C0-8C0B-B2A1180C5A61}" type="pres">
      <dgm:prSet presAssocID="{94E3047F-FF45-464D-AC37-958AF00946C7}" presName="composite" presStyleCnt="0"/>
      <dgm:spPr/>
    </dgm:pt>
    <dgm:pt modelId="{4F42F4CD-508F-45B6-A4EA-7FD4D16683B4}" type="pres">
      <dgm:prSet presAssocID="{94E3047F-FF45-464D-AC37-958AF00946C7}" presName="parentText" presStyleLbl="alignNode1" presStyleIdx="0" presStyleCnt="3">
        <dgm:presLayoutVars>
          <dgm:chMax val="1"/>
          <dgm:bulletEnabled val="1"/>
        </dgm:presLayoutVars>
      </dgm:prSet>
      <dgm:spPr/>
      <dgm:t>
        <a:bodyPr/>
        <a:lstStyle/>
        <a:p>
          <a:endParaRPr lang="tr-TR"/>
        </a:p>
      </dgm:t>
    </dgm:pt>
    <dgm:pt modelId="{4D787C4C-1CB9-442D-BEFC-E7BFD9AD4139}" type="pres">
      <dgm:prSet presAssocID="{94E3047F-FF45-464D-AC37-958AF00946C7}" presName="descendantText" presStyleLbl="alignAcc1" presStyleIdx="0" presStyleCnt="3" custScaleY="147598">
        <dgm:presLayoutVars>
          <dgm:bulletEnabled val="1"/>
        </dgm:presLayoutVars>
      </dgm:prSet>
      <dgm:spPr/>
      <dgm:t>
        <a:bodyPr/>
        <a:lstStyle/>
        <a:p>
          <a:endParaRPr lang="tr-TR"/>
        </a:p>
      </dgm:t>
    </dgm:pt>
    <dgm:pt modelId="{EE5272AE-F728-470B-8686-95F2DDCD8D74}" type="pres">
      <dgm:prSet presAssocID="{FDF96909-8D68-49CC-833D-75C641221664}" presName="sp" presStyleCnt="0"/>
      <dgm:spPr/>
    </dgm:pt>
    <dgm:pt modelId="{9EEFA55F-7CC1-4DEE-AECD-824372A687EC}" type="pres">
      <dgm:prSet presAssocID="{4DACF17C-95A0-4A5D-A53F-0FC17052E41F}" presName="composite" presStyleCnt="0"/>
      <dgm:spPr/>
    </dgm:pt>
    <dgm:pt modelId="{D7F8D1F4-24DB-4A4A-88D9-D6D154949F99}" type="pres">
      <dgm:prSet presAssocID="{4DACF17C-95A0-4A5D-A53F-0FC17052E41F}" presName="parentText" presStyleLbl="alignNode1" presStyleIdx="1" presStyleCnt="3">
        <dgm:presLayoutVars>
          <dgm:chMax val="1"/>
          <dgm:bulletEnabled val="1"/>
        </dgm:presLayoutVars>
      </dgm:prSet>
      <dgm:spPr/>
      <dgm:t>
        <a:bodyPr/>
        <a:lstStyle/>
        <a:p>
          <a:endParaRPr lang="tr-TR"/>
        </a:p>
      </dgm:t>
    </dgm:pt>
    <dgm:pt modelId="{F4A18EDC-AE58-4765-ACB7-6AAD13B986F7}" type="pres">
      <dgm:prSet presAssocID="{4DACF17C-95A0-4A5D-A53F-0FC17052E41F}" presName="descendantText" presStyleLbl="alignAcc1" presStyleIdx="1" presStyleCnt="3" custScaleY="122355">
        <dgm:presLayoutVars>
          <dgm:bulletEnabled val="1"/>
        </dgm:presLayoutVars>
      </dgm:prSet>
      <dgm:spPr/>
      <dgm:t>
        <a:bodyPr/>
        <a:lstStyle/>
        <a:p>
          <a:endParaRPr lang="tr-TR"/>
        </a:p>
      </dgm:t>
    </dgm:pt>
    <dgm:pt modelId="{4B5C45A8-7F4A-4D9A-9C4C-56E22E373D58}" type="pres">
      <dgm:prSet presAssocID="{1CD50521-DCFC-4885-B781-4B93C48FE509}" presName="sp" presStyleCnt="0"/>
      <dgm:spPr/>
    </dgm:pt>
    <dgm:pt modelId="{66203B41-A6C0-4ABE-B38B-792BF0397B47}" type="pres">
      <dgm:prSet presAssocID="{E1D9B74D-3FAE-4327-A6E8-117BF0E42426}" presName="composite" presStyleCnt="0"/>
      <dgm:spPr/>
    </dgm:pt>
    <dgm:pt modelId="{3CD794E2-2D07-4085-9131-7857394D37D8}" type="pres">
      <dgm:prSet presAssocID="{E1D9B74D-3FAE-4327-A6E8-117BF0E42426}" presName="parentText" presStyleLbl="alignNode1" presStyleIdx="2" presStyleCnt="3">
        <dgm:presLayoutVars>
          <dgm:chMax val="1"/>
          <dgm:bulletEnabled val="1"/>
        </dgm:presLayoutVars>
      </dgm:prSet>
      <dgm:spPr/>
      <dgm:t>
        <a:bodyPr/>
        <a:lstStyle/>
        <a:p>
          <a:endParaRPr lang="tr-TR"/>
        </a:p>
      </dgm:t>
    </dgm:pt>
    <dgm:pt modelId="{88E51E69-FE82-47DF-B99E-EED9C4CEB368}" type="pres">
      <dgm:prSet presAssocID="{E1D9B74D-3FAE-4327-A6E8-117BF0E42426}" presName="descendantText" presStyleLbl="alignAcc1" presStyleIdx="2" presStyleCnt="3" custScaleY="159263">
        <dgm:presLayoutVars>
          <dgm:bulletEnabled val="1"/>
        </dgm:presLayoutVars>
      </dgm:prSet>
      <dgm:spPr/>
      <dgm:t>
        <a:bodyPr/>
        <a:lstStyle/>
        <a:p>
          <a:endParaRPr lang="tr-TR"/>
        </a:p>
      </dgm:t>
    </dgm:pt>
  </dgm:ptLst>
  <dgm:cxnLst>
    <dgm:cxn modelId="{53A45C95-CF0B-428E-BDF3-282BE7E870B9}" srcId="{E1D9B74D-3FAE-4327-A6E8-117BF0E42426}" destId="{542116DB-B55C-48EE-B5F7-D6563B9F3E74}" srcOrd="0" destOrd="0" parTransId="{857658F7-351E-4B0B-8A27-AD673B660127}" sibTransId="{8571AAB2-B85D-4681-8A1F-936C8154A015}"/>
    <dgm:cxn modelId="{5C77D65A-3EFD-4AAD-B67F-CEABED2ACD68}" type="presOf" srcId="{302A8767-D314-4D4A-AD99-4B68FB7CB0B5}" destId="{4D787C4C-1CB9-442D-BEFC-E7BFD9AD4139}" srcOrd="0" destOrd="0" presId="urn:microsoft.com/office/officeart/2005/8/layout/chevron2"/>
    <dgm:cxn modelId="{E0470BCD-F78D-431E-A360-C654417D3A3B}" type="presOf" srcId="{3460B25A-BFA3-46D0-938E-A56EB20C883E}" destId="{F4A18EDC-AE58-4765-ACB7-6AAD13B986F7}" srcOrd="0" destOrd="0" presId="urn:microsoft.com/office/officeart/2005/8/layout/chevron2"/>
    <dgm:cxn modelId="{BD588D50-CD85-4D10-9AAC-8828EC1439EF}" srcId="{C67DFB33-316D-4A27-9171-2CB567791BB9}" destId="{4DACF17C-95A0-4A5D-A53F-0FC17052E41F}" srcOrd="1" destOrd="0" parTransId="{3C56323F-F9DC-4E26-AB0A-A60D3B53A945}" sibTransId="{1CD50521-DCFC-4885-B781-4B93C48FE509}"/>
    <dgm:cxn modelId="{BF7464F7-7208-47C4-8DDF-0EFFA4735E63}" srcId="{4DACF17C-95A0-4A5D-A53F-0FC17052E41F}" destId="{3460B25A-BFA3-46D0-938E-A56EB20C883E}" srcOrd="0" destOrd="0" parTransId="{ECD22FCA-53C6-486B-8B01-9B7E735BF4C6}" sibTransId="{8B937C3D-9CEE-49CE-A33D-02A8A563FEA3}"/>
    <dgm:cxn modelId="{A14A6709-1080-4932-9405-2297E799EB29}" type="presOf" srcId="{94E3047F-FF45-464D-AC37-958AF00946C7}" destId="{4F42F4CD-508F-45B6-A4EA-7FD4D16683B4}" srcOrd="0" destOrd="0" presId="urn:microsoft.com/office/officeart/2005/8/layout/chevron2"/>
    <dgm:cxn modelId="{89C58900-84C5-4734-A3F4-22822636F809}" srcId="{C67DFB33-316D-4A27-9171-2CB567791BB9}" destId="{E1D9B74D-3FAE-4327-A6E8-117BF0E42426}" srcOrd="2" destOrd="0" parTransId="{56254187-7CCC-4598-8186-9B8D50793654}" sibTransId="{DFA18A8E-6581-40DD-A7D5-F1C66B3CBAF8}"/>
    <dgm:cxn modelId="{F1DA7B7A-FFE8-4E35-A798-A96DF81A15EF}" type="presOf" srcId="{542116DB-B55C-48EE-B5F7-D6563B9F3E74}" destId="{88E51E69-FE82-47DF-B99E-EED9C4CEB368}" srcOrd="0" destOrd="0" presId="urn:microsoft.com/office/officeart/2005/8/layout/chevron2"/>
    <dgm:cxn modelId="{9690CAC4-85E1-49AE-A08D-690E75447419}" type="presOf" srcId="{C67DFB33-316D-4A27-9171-2CB567791BB9}" destId="{0B7618D7-426E-48DF-AA54-1C40F95732CB}" srcOrd="0" destOrd="0" presId="urn:microsoft.com/office/officeart/2005/8/layout/chevron2"/>
    <dgm:cxn modelId="{526B0FF6-931E-4B27-98E8-F08065C48488}" type="presOf" srcId="{E1D9B74D-3FAE-4327-A6E8-117BF0E42426}" destId="{3CD794E2-2D07-4085-9131-7857394D37D8}" srcOrd="0" destOrd="0" presId="urn:microsoft.com/office/officeart/2005/8/layout/chevron2"/>
    <dgm:cxn modelId="{31E8AEE6-8C25-4F59-9F9F-3B3BA4FE8AE7}" srcId="{94E3047F-FF45-464D-AC37-958AF00946C7}" destId="{302A8767-D314-4D4A-AD99-4B68FB7CB0B5}" srcOrd="0" destOrd="0" parTransId="{8F1D06A7-C7E4-4B16-AE17-CEDE50C2AA87}" sibTransId="{746659FE-15AA-45A8-842B-F1A0AA6245BD}"/>
    <dgm:cxn modelId="{9E2FC4DC-9139-450E-9E12-8E6A03C6D019}" type="presOf" srcId="{4DACF17C-95A0-4A5D-A53F-0FC17052E41F}" destId="{D7F8D1F4-24DB-4A4A-88D9-D6D154949F99}" srcOrd="0" destOrd="0" presId="urn:microsoft.com/office/officeart/2005/8/layout/chevron2"/>
    <dgm:cxn modelId="{BF7A1ABC-3C8D-4C93-9D02-BAC22C431637}" srcId="{C67DFB33-316D-4A27-9171-2CB567791BB9}" destId="{94E3047F-FF45-464D-AC37-958AF00946C7}" srcOrd="0" destOrd="0" parTransId="{D1A77565-D588-4D92-8731-903441ECFAE7}" sibTransId="{FDF96909-8D68-49CC-833D-75C641221664}"/>
    <dgm:cxn modelId="{E737FA62-25AE-4A4C-98C3-84F34B0C62BB}" type="presParOf" srcId="{0B7618D7-426E-48DF-AA54-1C40F95732CB}" destId="{01457319-5739-42C0-8C0B-B2A1180C5A61}" srcOrd="0" destOrd="0" presId="urn:microsoft.com/office/officeart/2005/8/layout/chevron2"/>
    <dgm:cxn modelId="{AE9201FB-3BEE-4160-B566-295D977BC3C6}" type="presParOf" srcId="{01457319-5739-42C0-8C0B-B2A1180C5A61}" destId="{4F42F4CD-508F-45B6-A4EA-7FD4D16683B4}" srcOrd="0" destOrd="0" presId="urn:microsoft.com/office/officeart/2005/8/layout/chevron2"/>
    <dgm:cxn modelId="{CAE7901F-E4E5-4F5B-B2E2-C1D3CB77C105}" type="presParOf" srcId="{01457319-5739-42C0-8C0B-B2A1180C5A61}" destId="{4D787C4C-1CB9-442D-BEFC-E7BFD9AD4139}" srcOrd="1" destOrd="0" presId="urn:microsoft.com/office/officeart/2005/8/layout/chevron2"/>
    <dgm:cxn modelId="{8B7404A8-ED17-41EC-A740-FE78BB04071A}" type="presParOf" srcId="{0B7618D7-426E-48DF-AA54-1C40F95732CB}" destId="{EE5272AE-F728-470B-8686-95F2DDCD8D74}" srcOrd="1" destOrd="0" presId="urn:microsoft.com/office/officeart/2005/8/layout/chevron2"/>
    <dgm:cxn modelId="{0AA785B1-2F47-4464-A13F-B34D5E266104}" type="presParOf" srcId="{0B7618D7-426E-48DF-AA54-1C40F95732CB}" destId="{9EEFA55F-7CC1-4DEE-AECD-824372A687EC}" srcOrd="2" destOrd="0" presId="urn:microsoft.com/office/officeart/2005/8/layout/chevron2"/>
    <dgm:cxn modelId="{C917345E-4369-445F-A736-32CEFADC2F40}" type="presParOf" srcId="{9EEFA55F-7CC1-4DEE-AECD-824372A687EC}" destId="{D7F8D1F4-24DB-4A4A-88D9-D6D154949F99}" srcOrd="0" destOrd="0" presId="urn:microsoft.com/office/officeart/2005/8/layout/chevron2"/>
    <dgm:cxn modelId="{11CEC28C-BB64-47C4-A7D3-C33F279F9647}" type="presParOf" srcId="{9EEFA55F-7CC1-4DEE-AECD-824372A687EC}" destId="{F4A18EDC-AE58-4765-ACB7-6AAD13B986F7}" srcOrd="1" destOrd="0" presId="urn:microsoft.com/office/officeart/2005/8/layout/chevron2"/>
    <dgm:cxn modelId="{0E537402-4053-48D4-BA86-4CC7F5088392}" type="presParOf" srcId="{0B7618D7-426E-48DF-AA54-1C40F95732CB}" destId="{4B5C45A8-7F4A-4D9A-9C4C-56E22E373D58}" srcOrd="3" destOrd="0" presId="urn:microsoft.com/office/officeart/2005/8/layout/chevron2"/>
    <dgm:cxn modelId="{452D39B9-0B13-4E91-9B24-8D8A94ED259A}" type="presParOf" srcId="{0B7618D7-426E-48DF-AA54-1C40F95732CB}" destId="{66203B41-A6C0-4ABE-B38B-792BF0397B47}" srcOrd="4" destOrd="0" presId="urn:microsoft.com/office/officeart/2005/8/layout/chevron2"/>
    <dgm:cxn modelId="{0309CFB3-7C46-48A3-A637-50D1FF2C30F6}" type="presParOf" srcId="{66203B41-A6C0-4ABE-B38B-792BF0397B47}" destId="{3CD794E2-2D07-4085-9131-7857394D37D8}" srcOrd="0" destOrd="0" presId="urn:microsoft.com/office/officeart/2005/8/layout/chevron2"/>
    <dgm:cxn modelId="{801C52E2-DAD6-47DC-AB81-BFE3F7FA78A6}" type="presParOf" srcId="{66203B41-A6C0-4ABE-B38B-792BF0397B47}" destId="{88E51E69-FE82-47DF-B99E-EED9C4CEB36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5926CF10-08A9-45CC-8EFE-14148CCD9DE1}" type="doc">
      <dgm:prSet loTypeId="urn:microsoft.com/office/officeart/2005/8/layout/arrow4" loCatId="process" qsTypeId="urn:microsoft.com/office/officeart/2005/8/quickstyle/simple1" qsCatId="simple" csTypeId="urn:microsoft.com/office/officeart/2005/8/colors/colorful5" csCatId="colorful" phldr="1"/>
      <dgm:spPr/>
      <dgm:t>
        <a:bodyPr/>
        <a:lstStyle/>
        <a:p>
          <a:endParaRPr lang="tr-TR"/>
        </a:p>
      </dgm:t>
    </dgm:pt>
    <dgm:pt modelId="{E18448D5-0B07-415F-B39F-22C65D900A05}">
      <dgm:prSet phldrT="[Metin]" custT="1"/>
      <dgm:spPr/>
      <dgm:t>
        <a:bodyPr/>
        <a:lstStyle/>
        <a:p>
          <a:pPr algn="ctr"/>
          <a:r>
            <a:rPr lang="tr-TR" sz="1800" dirty="0" smtClean="0">
              <a:latin typeface="Times New Roman" pitchFamily="18" charset="0"/>
              <a:cs typeface="Times New Roman" pitchFamily="18" charset="0"/>
            </a:rPr>
            <a:t>Özel Boşanma Nedenleri</a:t>
          </a:r>
          <a:endParaRPr lang="tr-TR" sz="1800" dirty="0">
            <a:latin typeface="Times New Roman" pitchFamily="18" charset="0"/>
            <a:cs typeface="Times New Roman" pitchFamily="18" charset="0"/>
          </a:endParaRPr>
        </a:p>
      </dgm:t>
    </dgm:pt>
    <dgm:pt modelId="{DFC03736-A4B5-4650-901E-9599F958DD0E}" type="parTrans" cxnId="{D2FA0D45-6EE3-49CA-A66B-21BCAACCA73D}">
      <dgm:prSet/>
      <dgm:spPr/>
      <dgm:t>
        <a:bodyPr/>
        <a:lstStyle/>
        <a:p>
          <a:endParaRPr lang="tr-TR"/>
        </a:p>
      </dgm:t>
    </dgm:pt>
    <dgm:pt modelId="{49A91DAE-E103-4E80-96BB-84CF502F82FD}" type="sibTrans" cxnId="{D2FA0D45-6EE3-49CA-A66B-21BCAACCA73D}">
      <dgm:prSet/>
      <dgm:spPr/>
      <dgm:t>
        <a:bodyPr/>
        <a:lstStyle/>
        <a:p>
          <a:endParaRPr lang="tr-TR"/>
        </a:p>
      </dgm:t>
    </dgm:pt>
    <dgm:pt modelId="{450C37BE-239F-4210-B253-DC9E4AC62823}">
      <dgm:prSet phldrT="[Metin]" custT="1"/>
      <dgm:spPr/>
      <dgm:t>
        <a:bodyPr/>
        <a:lstStyle/>
        <a:p>
          <a:pPr algn="ctr"/>
          <a:r>
            <a:rPr lang="tr-TR" sz="1800" dirty="0" smtClean="0">
              <a:latin typeface="Times New Roman" pitchFamily="18" charset="0"/>
              <a:cs typeface="Times New Roman" pitchFamily="18" charset="0"/>
            </a:rPr>
            <a:t>Genel Boşanma Nedenleri</a:t>
          </a:r>
          <a:endParaRPr lang="tr-TR" sz="1800" dirty="0">
            <a:latin typeface="Times New Roman" pitchFamily="18" charset="0"/>
            <a:cs typeface="Times New Roman" pitchFamily="18" charset="0"/>
          </a:endParaRPr>
        </a:p>
      </dgm:t>
    </dgm:pt>
    <dgm:pt modelId="{2AB4684D-4A86-481C-81BB-BF0545D04E56}" type="parTrans" cxnId="{A9849444-B63D-4D55-99D0-64945EB22D6B}">
      <dgm:prSet/>
      <dgm:spPr/>
      <dgm:t>
        <a:bodyPr/>
        <a:lstStyle/>
        <a:p>
          <a:endParaRPr lang="tr-TR"/>
        </a:p>
      </dgm:t>
    </dgm:pt>
    <dgm:pt modelId="{527B595D-C919-495E-96BD-C35BD51CE00D}" type="sibTrans" cxnId="{A9849444-B63D-4D55-99D0-64945EB22D6B}">
      <dgm:prSet/>
      <dgm:spPr/>
      <dgm:t>
        <a:bodyPr/>
        <a:lstStyle/>
        <a:p>
          <a:endParaRPr lang="tr-TR"/>
        </a:p>
      </dgm:t>
    </dgm:pt>
    <dgm:pt modelId="{E3D59418-F27D-4B48-A773-2884B131BE7F}" type="pres">
      <dgm:prSet presAssocID="{5926CF10-08A9-45CC-8EFE-14148CCD9DE1}" presName="compositeShape" presStyleCnt="0">
        <dgm:presLayoutVars>
          <dgm:chMax val="2"/>
          <dgm:dir/>
          <dgm:resizeHandles val="exact"/>
        </dgm:presLayoutVars>
      </dgm:prSet>
      <dgm:spPr/>
      <dgm:t>
        <a:bodyPr/>
        <a:lstStyle/>
        <a:p>
          <a:endParaRPr lang="tr-TR"/>
        </a:p>
      </dgm:t>
    </dgm:pt>
    <dgm:pt modelId="{8FF18A36-33E9-4E65-91CE-5826046FFB7F}" type="pres">
      <dgm:prSet presAssocID="{E18448D5-0B07-415F-B39F-22C65D900A05}" presName="upArrow" presStyleLbl="node1" presStyleIdx="0" presStyleCnt="2"/>
      <dgm:spPr/>
    </dgm:pt>
    <dgm:pt modelId="{8D8F7E26-351F-47FA-80B7-7F2BE771FA84}" type="pres">
      <dgm:prSet presAssocID="{E18448D5-0B07-415F-B39F-22C65D900A05}" presName="upArrowText" presStyleLbl="revTx" presStyleIdx="0" presStyleCnt="2">
        <dgm:presLayoutVars>
          <dgm:chMax val="0"/>
          <dgm:bulletEnabled val="1"/>
        </dgm:presLayoutVars>
      </dgm:prSet>
      <dgm:spPr/>
      <dgm:t>
        <a:bodyPr/>
        <a:lstStyle/>
        <a:p>
          <a:endParaRPr lang="tr-TR"/>
        </a:p>
      </dgm:t>
    </dgm:pt>
    <dgm:pt modelId="{92E96617-C667-4F38-B83B-A6A31E56AB36}" type="pres">
      <dgm:prSet presAssocID="{450C37BE-239F-4210-B253-DC9E4AC62823}" presName="downArrow" presStyleLbl="node1" presStyleIdx="1" presStyleCnt="2"/>
      <dgm:spPr/>
    </dgm:pt>
    <dgm:pt modelId="{5EEB4F84-EDE3-4746-9C35-220F5C68B345}" type="pres">
      <dgm:prSet presAssocID="{450C37BE-239F-4210-B253-DC9E4AC62823}" presName="downArrowText" presStyleLbl="revTx" presStyleIdx="1" presStyleCnt="2">
        <dgm:presLayoutVars>
          <dgm:chMax val="0"/>
          <dgm:bulletEnabled val="1"/>
        </dgm:presLayoutVars>
      </dgm:prSet>
      <dgm:spPr/>
      <dgm:t>
        <a:bodyPr/>
        <a:lstStyle/>
        <a:p>
          <a:endParaRPr lang="tr-TR"/>
        </a:p>
      </dgm:t>
    </dgm:pt>
  </dgm:ptLst>
  <dgm:cxnLst>
    <dgm:cxn modelId="{42F95F0F-EDF9-4B03-B04D-5D56A222DE81}" type="presOf" srcId="{450C37BE-239F-4210-B253-DC9E4AC62823}" destId="{5EEB4F84-EDE3-4746-9C35-220F5C68B345}" srcOrd="0" destOrd="0" presId="urn:microsoft.com/office/officeart/2005/8/layout/arrow4"/>
    <dgm:cxn modelId="{A9849444-B63D-4D55-99D0-64945EB22D6B}" srcId="{5926CF10-08A9-45CC-8EFE-14148CCD9DE1}" destId="{450C37BE-239F-4210-B253-DC9E4AC62823}" srcOrd="1" destOrd="0" parTransId="{2AB4684D-4A86-481C-81BB-BF0545D04E56}" sibTransId="{527B595D-C919-495E-96BD-C35BD51CE00D}"/>
    <dgm:cxn modelId="{19D3403D-8A2C-4530-9C3E-30E7345B94C1}" type="presOf" srcId="{5926CF10-08A9-45CC-8EFE-14148CCD9DE1}" destId="{E3D59418-F27D-4B48-A773-2884B131BE7F}" srcOrd="0" destOrd="0" presId="urn:microsoft.com/office/officeart/2005/8/layout/arrow4"/>
    <dgm:cxn modelId="{D2FA0D45-6EE3-49CA-A66B-21BCAACCA73D}" srcId="{5926CF10-08A9-45CC-8EFE-14148CCD9DE1}" destId="{E18448D5-0B07-415F-B39F-22C65D900A05}" srcOrd="0" destOrd="0" parTransId="{DFC03736-A4B5-4650-901E-9599F958DD0E}" sibTransId="{49A91DAE-E103-4E80-96BB-84CF502F82FD}"/>
    <dgm:cxn modelId="{0562639E-CF38-4614-8415-024CF9A2F38B}" type="presOf" srcId="{E18448D5-0B07-415F-B39F-22C65D900A05}" destId="{8D8F7E26-351F-47FA-80B7-7F2BE771FA84}" srcOrd="0" destOrd="0" presId="urn:microsoft.com/office/officeart/2005/8/layout/arrow4"/>
    <dgm:cxn modelId="{C98C02E3-9428-40E6-B158-C0E0F0F7EA1D}" type="presParOf" srcId="{E3D59418-F27D-4B48-A773-2884B131BE7F}" destId="{8FF18A36-33E9-4E65-91CE-5826046FFB7F}" srcOrd="0" destOrd="0" presId="urn:microsoft.com/office/officeart/2005/8/layout/arrow4"/>
    <dgm:cxn modelId="{6B48E312-5116-49A6-A871-193AB38F2FC9}" type="presParOf" srcId="{E3D59418-F27D-4B48-A773-2884B131BE7F}" destId="{8D8F7E26-351F-47FA-80B7-7F2BE771FA84}" srcOrd="1" destOrd="0" presId="urn:microsoft.com/office/officeart/2005/8/layout/arrow4"/>
    <dgm:cxn modelId="{E6BAB2DA-D107-45EA-A09E-F52ECAC9C86E}" type="presParOf" srcId="{E3D59418-F27D-4B48-A773-2884B131BE7F}" destId="{92E96617-C667-4F38-B83B-A6A31E56AB36}" srcOrd="2" destOrd="0" presId="urn:microsoft.com/office/officeart/2005/8/layout/arrow4"/>
    <dgm:cxn modelId="{C0785B9F-0DDA-47EF-BFA8-10B71B32239E}" type="presParOf" srcId="{E3D59418-F27D-4B48-A773-2884B131BE7F}" destId="{5EEB4F84-EDE3-4746-9C35-220F5C68B345}"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FBE44E6A-97F4-40A3-94DB-BC6A09900D5E}" type="doc">
      <dgm:prSet loTypeId="urn:microsoft.com/office/officeart/2005/8/layout/arrow4" loCatId="relationship" qsTypeId="urn:microsoft.com/office/officeart/2005/8/quickstyle/simple1" qsCatId="simple" csTypeId="urn:microsoft.com/office/officeart/2005/8/colors/colorful5" csCatId="colorful" phldr="1"/>
      <dgm:spPr/>
      <dgm:t>
        <a:bodyPr/>
        <a:lstStyle/>
        <a:p>
          <a:endParaRPr lang="tr-TR"/>
        </a:p>
      </dgm:t>
    </dgm:pt>
    <dgm:pt modelId="{CC109A3A-D357-4C60-883F-2EBA169DA787}">
      <dgm:prSet phldrT="[Metin]" custT="1"/>
      <dgm:spPr/>
      <dgm:t>
        <a:bodyPr/>
        <a:lstStyle/>
        <a:p>
          <a:pPr algn="just"/>
          <a:r>
            <a:rPr lang="tr-TR" sz="1800" dirty="0" smtClean="0">
              <a:latin typeface="Times New Roman" pitchFamily="18" charset="0"/>
              <a:cs typeface="Times New Roman" pitchFamily="18" charset="0"/>
            </a:rPr>
            <a:t>Yasal Mal Rejimi</a:t>
          </a:r>
          <a:endParaRPr lang="tr-TR" sz="1800" dirty="0">
            <a:latin typeface="Times New Roman" pitchFamily="18" charset="0"/>
            <a:cs typeface="Times New Roman" pitchFamily="18" charset="0"/>
          </a:endParaRPr>
        </a:p>
      </dgm:t>
    </dgm:pt>
    <dgm:pt modelId="{56904747-817A-49B9-9E95-86F62A25C937}" type="parTrans" cxnId="{301B32DE-BCFC-442E-822E-B9A0D9E80147}">
      <dgm:prSet/>
      <dgm:spPr/>
      <dgm:t>
        <a:bodyPr/>
        <a:lstStyle/>
        <a:p>
          <a:endParaRPr lang="tr-TR"/>
        </a:p>
      </dgm:t>
    </dgm:pt>
    <dgm:pt modelId="{56482CB4-80CA-4E7D-84CE-879B867D2B84}" type="sibTrans" cxnId="{301B32DE-BCFC-442E-822E-B9A0D9E80147}">
      <dgm:prSet/>
      <dgm:spPr/>
      <dgm:t>
        <a:bodyPr/>
        <a:lstStyle/>
        <a:p>
          <a:endParaRPr lang="tr-TR"/>
        </a:p>
      </dgm:t>
    </dgm:pt>
    <dgm:pt modelId="{9D4F58C7-C11A-4ABF-A914-7CD13A8D0A4B}">
      <dgm:prSet phldrT="[Metin]" custT="1"/>
      <dgm:spPr/>
      <dgm:t>
        <a:bodyPr/>
        <a:lstStyle/>
        <a:p>
          <a:pPr algn="just"/>
          <a:r>
            <a:rPr lang="tr-TR" sz="1800" dirty="0" smtClean="0">
              <a:latin typeface="Times New Roman" pitchFamily="18" charset="0"/>
              <a:cs typeface="Times New Roman" pitchFamily="18" charset="0"/>
            </a:rPr>
            <a:t>İradi Mal Rejimi</a:t>
          </a:r>
          <a:endParaRPr lang="tr-TR" sz="1800" dirty="0">
            <a:latin typeface="Times New Roman" pitchFamily="18" charset="0"/>
            <a:cs typeface="Times New Roman" pitchFamily="18" charset="0"/>
          </a:endParaRPr>
        </a:p>
      </dgm:t>
    </dgm:pt>
    <dgm:pt modelId="{3FD41543-6580-43AE-BD6D-464FA15EF71B}" type="parTrans" cxnId="{29379F55-DA90-4C94-B4CF-82D313ACE289}">
      <dgm:prSet/>
      <dgm:spPr/>
      <dgm:t>
        <a:bodyPr/>
        <a:lstStyle/>
        <a:p>
          <a:endParaRPr lang="tr-TR"/>
        </a:p>
      </dgm:t>
    </dgm:pt>
    <dgm:pt modelId="{6C342A62-390D-4374-BD74-6EA86F9DC0BD}" type="sibTrans" cxnId="{29379F55-DA90-4C94-B4CF-82D313ACE289}">
      <dgm:prSet/>
      <dgm:spPr/>
      <dgm:t>
        <a:bodyPr/>
        <a:lstStyle/>
        <a:p>
          <a:endParaRPr lang="tr-TR"/>
        </a:p>
      </dgm:t>
    </dgm:pt>
    <dgm:pt modelId="{28D26412-E401-485F-9C89-281B79BC510B}" type="pres">
      <dgm:prSet presAssocID="{FBE44E6A-97F4-40A3-94DB-BC6A09900D5E}" presName="compositeShape" presStyleCnt="0">
        <dgm:presLayoutVars>
          <dgm:chMax val="2"/>
          <dgm:dir/>
          <dgm:resizeHandles val="exact"/>
        </dgm:presLayoutVars>
      </dgm:prSet>
      <dgm:spPr/>
      <dgm:t>
        <a:bodyPr/>
        <a:lstStyle/>
        <a:p>
          <a:endParaRPr lang="tr-TR"/>
        </a:p>
      </dgm:t>
    </dgm:pt>
    <dgm:pt modelId="{10A6B264-E9E7-4F4F-A896-EB2D47E0956B}" type="pres">
      <dgm:prSet presAssocID="{CC109A3A-D357-4C60-883F-2EBA169DA787}" presName="upArrow" presStyleLbl="node1" presStyleIdx="0" presStyleCnt="2"/>
      <dgm:spPr/>
    </dgm:pt>
    <dgm:pt modelId="{D08370E9-CF31-493E-90A1-5E684FFF3C5B}" type="pres">
      <dgm:prSet presAssocID="{CC109A3A-D357-4C60-883F-2EBA169DA787}" presName="upArrowText" presStyleLbl="revTx" presStyleIdx="0" presStyleCnt="2">
        <dgm:presLayoutVars>
          <dgm:chMax val="0"/>
          <dgm:bulletEnabled val="1"/>
        </dgm:presLayoutVars>
      </dgm:prSet>
      <dgm:spPr/>
      <dgm:t>
        <a:bodyPr/>
        <a:lstStyle/>
        <a:p>
          <a:endParaRPr lang="tr-TR"/>
        </a:p>
      </dgm:t>
    </dgm:pt>
    <dgm:pt modelId="{7030E168-F9E2-4636-9D9D-230B143262FE}" type="pres">
      <dgm:prSet presAssocID="{9D4F58C7-C11A-4ABF-A914-7CD13A8D0A4B}" presName="downArrow" presStyleLbl="node1" presStyleIdx="1" presStyleCnt="2"/>
      <dgm:spPr/>
    </dgm:pt>
    <dgm:pt modelId="{830FFB1A-BD0E-405A-9106-01223C67F8DE}" type="pres">
      <dgm:prSet presAssocID="{9D4F58C7-C11A-4ABF-A914-7CD13A8D0A4B}" presName="downArrowText" presStyleLbl="revTx" presStyleIdx="1" presStyleCnt="2">
        <dgm:presLayoutVars>
          <dgm:chMax val="0"/>
          <dgm:bulletEnabled val="1"/>
        </dgm:presLayoutVars>
      </dgm:prSet>
      <dgm:spPr/>
      <dgm:t>
        <a:bodyPr/>
        <a:lstStyle/>
        <a:p>
          <a:endParaRPr lang="tr-TR"/>
        </a:p>
      </dgm:t>
    </dgm:pt>
  </dgm:ptLst>
  <dgm:cxnLst>
    <dgm:cxn modelId="{4CC0E1A8-316C-42CA-A0FC-E35D94CE2D28}" type="presOf" srcId="{9D4F58C7-C11A-4ABF-A914-7CD13A8D0A4B}" destId="{830FFB1A-BD0E-405A-9106-01223C67F8DE}" srcOrd="0" destOrd="0" presId="urn:microsoft.com/office/officeart/2005/8/layout/arrow4"/>
    <dgm:cxn modelId="{29379F55-DA90-4C94-B4CF-82D313ACE289}" srcId="{FBE44E6A-97F4-40A3-94DB-BC6A09900D5E}" destId="{9D4F58C7-C11A-4ABF-A914-7CD13A8D0A4B}" srcOrd="1" destOrd="0" parTransId="{3FD41543-6580-43AE-BD6D-464FA15EF71B}" sibTransId="{6C342A62-390D-4374-BD74-6EA86F9DC0BD}"/>
    <dgm:cxn modelId="{60504A13-96D0-487E-A754-DC0B959C6E12}" type="presOf" srcId="{CC109A3A-D357-4C60-883F-2EBA169DA787}" destId="{D08370E9-CF31-493E-90A1-5E684FFF3C5B}" srcOrd="0" destOrd="0" presId="urn:microsoft.com/office/officeart/2005/8/layout/arrow4"/>
    <dgm:cxn modelId="{197A772C-AF87-4C14-84A5-9E15EFD5A74F}" type="presOf" srcId="{FBE44E6A-97F4-40A3-94DB-BC6A09900D5E}" destId="{28D26412-E401-485F-9C89-281B79BC510B}" srcOrd="0" destOrd="0" presId="urn:microsoft.com/office/officeart/2005/8/layout/arrow4"/>
    <dgm:cxn modelId="{301B32DE-BCFC-442E-822E-B9A0D9E80147}" srcId="{FBE44E6A-97F4-40A3-94DB-BC6A09900D5E}" destId="{CC109A3A-D357-4C60-883F-2EBA169DA787}" srcOrd="0" destOrd="0" parTransId="{56904747-817A-49B9-9E95-86F62A25C937}" sibTransId="{56482CB4-80CA-4E7D-84CE-879B867D2B84}"/>
    <dgm:cxn modelId="{62ED5A52-D9E8-43CE-B98D-EB9B3B2937CF}" type="presParOf" srcId="{28D26412-E401-485F-9C89-281B79BC510B}" destId="{10A6B264-E9E7-4F4F-A896-EB2D47E0956B}" srcOrd="0" destOrd="0" presId="urn:microsoft.com/office/officeart/2005/8/layout/arrow4"/>
    <dgm:cxn modelId="{0DD6D144-D9A7-480B-A3CC-A608779DA5A2}" type="presParOf" srcId="{28D26412-E401-485F-9C89-281B79BC510B}" destId="{D08370E9-CF31-493E-90A1-5E684FFF3C5B}" srcOrd="1" destOrd="0" presId="urn:microsoft.com/office/officeart/2005/8/layout/arrow4"/>
    <dgm:cxn modelId="{8C759983-1929-42FA-9482-772695476F40}" type="presParOf" srcId="{28D26412-E401-485F-9C89-281B79BC510B}" destId="{7030E168-F9E2-4636-9D9D-230B143262FE}" srcOrd="2" destOrd="0" presId="urn:microsoft.com/office/officeart/2005/8/layout/arrow4"/>
    <dgm:cxn modelId="{2CAC32BF-74DE-458D-A5BB-49E8A23D6B91}" type="presParOf" srcId="{28D26412-E401-485F-9C89-281B79BC510B}" destId="{830FFB1A-BD0E-405A-9106-01223C67F8DE}"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E9431FF1-7219-4B97-8955-393A3145755D}" type="doc">
      <dgm:prSet loTypeId="urn:microsoft.com/office/officeart/2005/8/layout/arrow4" loCatId="process" qsTypeId="urn:microsoft.com/office/officeart/2005/8/quickstyle/simple1" qsCatId="simple" csTypeId="urn:microsoft.com/office/officeart/2005/8/colors/colorful5" csCatId="colorful" phldr="1"/>
      <dgm:spPr/>
      <dgm:t>
        <a:bodyPr/>
        <a:lstStyle/>
        <a:p>
          <a:endParaRPr lang="tr-TR"/>
        </a:p>
      </dgm:t>
    </dgm:pt>
    <dgm:pt modelId="{DC220234-834B-48A0-85A3-36888B403E72}">
      <dgm:prSet phldrT="[Metin]" custT="1"/>
      <dgm:spPr/>
      <dgm:t>
        <a:bodyPr/>
        <a:lstStyle/>
        <a:p>
          <a:r>
            <a:rPr lang="tr-TR" sz="1800" dirty="0" smtClean="0">
              <a:latin typeface="Times New Roman" panose="02020603050405020304" pitchFamily="18" charset="0"/>
              <a:cs typeface="Times New Roman" panose="02020603050405020304" pitchFamily="18" charset="0"/>
            </a:rPr>
            <a:t>Vasiyetname</a:t>
          </a:r>
          <a:endParaRPr lang="tr-TR" sz="1800" dirty="0">
            <a:latin typeface="Times New Roman" panose="02020603050405020304" pitchFamily="18" charset="0"/>
            <a:cs typeface="Times New Roman" panose="02020603050405020304" pitchFamily="18" charset="0"/>
          </a:endParaRPr>
        </a:p>
      </dgm:t>
    </dgm:pt>
    <dgm:pt modelId="{8DD00FEE-87A3-4290-A457-87BE0D977F62}" type="parTrans" cxnId="{40AE6AE3-B0DB-42B6-9C59-A9891E768E4A}">
      <dgm:prSet/>
      <dgm:spPr/>
      <dgm:t>
        <a:bodyPr/>
        <a:lstStyle/>
        <a:p>
          <a:endParaRPr lang="tr-TR"/>
        </a:p>
      </dgm:t>
    </dgm:pt>
    <dgm:pt modelId="{D92F79A5-8BA8-483C-B035-6EF3B44B330F}" type="sibTrans" cxnId="{40AE6AE3-B0DB-42B6-9C59-A9891E768E4A}">
      <dgm:prSet/>
      <dgm:spPr/>
      <dgm:t>
        <a:bodyPr/>
        <a:lstStyle/>
        <a:p>
          <a:endParaRPr lang="tr-TR"/>
        </a:p>
      </dgm:t>
    </dgm:pt>
    <dgm:pt modelId="{E408E331-90B3-4396-A5B2-475A6A88A2CD}">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Miras Sözleşmesi</a:t>
          </a:r>
          <a:endParaRPr lang="tr-TR" sz="1800" dirty="0">
            <a:latin typeface="Times New Roman" panose="02020603050405020304" pitchFamily="18" charset="0"/>
            <a:cs typeface="Times New Roman" panose="02020603050405020304" pitchFamily="18" charset="0"/>
          </a:endParaRPr>
        </a:p>
      </dgm:t>
    </dgm:pt>
    <dgm:pt modelId="{E8D82F14-FF03-4D93-B1C6-C0CA0DAAD195}" type="parTrans" cxnId="{00A6720E-16B5-4152-9BF3-F48DD0615062}">
      <dgm:prSet/>
      <dgm:spPr/>
      <dgm:t>
        <a:bodyPr/>
        <a:lstStyle/>
        <a:p>
          <a:endParaRPr lang="tr-TR"/>
        </a:p>
      </dgm:t>
    </dgm:pt>
    <dgm:pt modelId="{75BFB69E-7B82-4C20-9ACC-78E9B17B92C6}" type="sibTrans" cxnId="{00A6720E-16B5-4152-9BF3-F48DD0615062}">
      <dgm:prSet/>
      <dgm:spPr/>
      <dgm:t>
        <a:bodyPr/>
        <a:lstStyle/>
        <a:p>
          <a:endParaRPr lang="tr-TR"/>
        </a:p>
      </dgm:t>
    </dgm:pt>
    <dgm:pt modelId="{7C2ACDE0-37AB-40B2-945B-0A59BDB7B3DD}" type="pres">
      <dgm:prSet presAssocID="{E9431FF1-7219-4B97-8955-393A3145755D}" presName="compositeShape" presStyleCnt="0">
        <dgm:presLayoutVars>
          <dgm:chMax val="2"/>
          <dgm:dir/>
          <dgm:resizeHandles val="exact"/>
        </dgm:presLayoutVars>
      </dgm:prSet>
      <dgm:spPr/>
      <dgm:t>
        <a:bodyPr/>
        <a:lstStyle/>
        <a:p>
          <a:endParaRPr lang="tr-TR"/>
        </a:p>
      </dgm:t>
    </dgm:pt>
    <dgm:pt modelId="{3EDCE429-8D6F-4945-A998-95EFB6758041}" type="pres">
      <dgm:prSet presAssocID="{DC220234-834B-48A0-85A3-36888B403E72}" presName="upArrow" presStyleLbl="node1" presStyleIdx="0" presStyleCnt="2"/>
      <dgm:spPr/>
    </dgm:pt>
    <dgm:pt modelId="{B2AA59EF-55FD-4DFB-A3EC-FAF69758BEC5}" type="pres">
      <dgm:prSet presAssocID="{DC220234-834B-48A0-85A3-36888B403E72}" presName="upArrowText" presStyleLbl="revTx" presStyleIdx="0" presStyleCnt="2">
        <dgm:presLayoutVars>
          <dgm:chMax val="0"/>
          <dgm:bulletEnabled val="1"/>
        </dgm:presLayoutVars>
      </dgm:prSet>
      <dgm:spPr/>
      <dgm:t>
        <a:bodyPr/>
        <a:lstStyle/>
        <a:p>
          <a:endParaRPr lang="tr-TR"/>
        </a:p>
      </dgm:t>
    </dgm:pt>
    <dgm:pt modelId="{60A5EDBC-C690-43EA-A27F-25AD2A61566E}" type="pres">
      <dgm:prSet presAssocID="{E408E331-90B3-4396-A5B2-475A6A88A2CD}" presName="downArrow" presStyleLbl="node1" presStyleIdx="1" presStyleCnt="2"/>
      <dgm:spPr/>
    </dgm:pt>
    <dgm:pt modelId="{1B7F302A-8475-49A8-A916-D7E5801E85FE}" type="pres">
      <dgm:prSet presAssocID="{E408E331-90B3-4396-A5B2-475A6A88A2CD}" presName="downArrowText" presStyleLbl="revTx" presStyleIdx="1" presStyleCnt="2">
        <dgm:presLayoutVars>
          <dgm:chMax val="0"/>
          <dgm:bulletEnabled val="1"/>
        </dgm:presLayoutVars>
      </dgm:prSet>
      <dgm:spPr/>
      <dgm:t>
        <a:bodyPr/>
        <a:lstStyle/>
        <a:p>
          <a:endParaRPr lang="tr-TR"/>
        </a:p>
      </dgm:t>
    </dgm:pt>
  </dgm:ptLst>
  <dgm:cxnLst>
    <dgm:cxn modelId="{223B48F7-C99C-400B-8992-0A4645313639}" type="presOf" srcId="{DC220234-834B-48A0-85A3-36888B403E72}" destId="{B2AA59EF-55FD-4DFB-A3EC-FAF69758BEC5}" srcOrd="0" destOrd="0" presId="urn:microsoft.com/office/officeart/2005/8/layout/arrow4"/>
    <dgm:cxn modelId="{36EA605A-6EBC-41A5-97C8-05498DEF5E9A}" type="presOf" srcId="{E9431FF1-7219-4B97-8955-393A3145755D}" destId="{7C2ACDE0-37AB-40B2-945B-0A59BDB7B3DD}" srcOrd="0" destOrd="0" presId="urn:microsoft.com/office/officeart/2005/8/layout/arrow4"/>
    <dgm:cxn modelId="{991C6C14-B2D0-42B2-9C2A-FC83A813E59E}" type="presOf" srcId="{E408E331-90B3-4396-A5B2-475A6A88A2CD}" destId="{1B7F302A-8475-49A8-A916-D7E5801E85FE}" srcOrd="0" destOrd="0" presId="urn:microsoft.com/office/officeart/2005/8/layout/arrow4"/>
    <dgm:cxn modelId="{00A6720E-16B5-4152-9BF3-F48DD0615062}" srcId="{E9431FF1-7219-4B97-8955-393A3145755D}" destId="{E408E331-90B3-4396-A5B2-475A6A88A2CD}" srcOrd="1" destOrd="0" parTransId="{E8D82F14-FF03-4D93-B1C6-C0CA0DAAD195}" sibTransId="{75BFB69E-7B82-4C20-9ACC-78E9B17B92C6}"/>
    <dgm:cxn modelId="{40AE6AE3-B0DB-42B6-9C59-A9891E768E4A}" srcId="{E9431FF1-7219-4B97-8955-393A3145755D}" destId="{DC220234-834B-48A0-85A3-36888B403E72}" srcOrd="0" destOrd="0" parTransId="{8DD00FEE-87A3-4290-A457-87BE0D977F62}" sibTransId="{D92F79A5-8BA8-483C-B035-6EF3B44B330F}"/>
    <dgm:cxn modelId="{1177D198-78F7-43A7-81BC-8B733D0564FE}" type="presParOf" srcId="{7C2ACDE0-37AB-40B2-945B-0A59BDB7B3DD}" destId="{3EDCE429-8D6F-4945-A998-95EFB6758041}" srcOrd="0" destOrd="0" presId="urn:microsoft.com/office/officeart/2005/8/layout/arrow4"/>
    <dgm:cxn modelId="{3C032CD1-DD11-45BB-A704-423C2401F011}" type="presParOf" srcId="{7C2ACDE0-37AB-40B2-945B-0A59BDB7B3DD}" destId="{B2AA59EF-55FD-4DFB-A3EC-FAF69758BEC5}" srcOrd="1" destOrd="0" presId="urn:microsoft.com/office/officeart/2005/8/layout/arrow4"/>
    <dgm:cxn modelId="{18803497-CCFD-49EE-AAD1-3C0AA8539DC4}" type="presParOf" srcId="{7C2ACDE0-37AB-40B2-945B-0A59BDB7B3DD}" destId="{60A5EDBC-C690-43EA-A27F-25AD2A61566E}" srcOrd="2" destOrd="0" presId="urn:microsoft.com/office/officeart/2005/8/layout/arrow4"/>
    <dgm:cxn modelId="{D581A240-06A0-486F-9DCB-EA263591BCC9}" type="presParOf" srcId="{7C2ACDE0-37AB-40B2-945B-0A59BDB7B3DD}" destId="{1B7F302A-8475-49A8-A916-D7E5801E85FE}"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3B67C471-9EEB-4212-B8BD-5CD0350083B9}" type="doc">
      <dgm:prSet loTypeId="urn:microsoft.com/office/officeart/2005/8/layout/pyramid2" loCatId="list" qsTypeId="urn:microsoft.com/office/officeart/2005/8/quickstyle/simple1" qsCatId="simple" csTypeId="urn:microsoft.com/office/officeart/2005/8/colors/colorful5" csCatId="colorful" phldr="1"/>
      <dgm:spPr/>
    </dgm:pt>
    <dgm:pt modelId="{95F73F7E-FF25-4D88-898D-4E19A7ED3227}">
      <dgm:prSet phldrT="[Metin]" custT="1"/>
      <dgm:spPr/>
      <dgm:t>
        <a:bodyPr/>
        <a:lstStyle/>
        <a:p>
          <a:r>
            <a:rPr lang="tr-TR" sz="1800" dirty="0" smtClean="0">
              <a:latin typeface="Times New Roman" panose="02020603050405020304" pitchFamily="18" charset="0"/>
              <a:cs typeface="Times New Roman" panose="02020603050405020304" pitchFamily="18" charset="0"/>
            </a:rPr>
            <a:t>Resmi Vasiyetname</a:t>
          </a:r>
          <a:endParaRPr lang="tr-TR" sz="1800" dirty="0">
            <a:latin typeface="Times New Roman" panose="02020603050405020304" pitchFamily="18" charset="0"/>
            <a:cs typeface="Times New Roman" panose="02020603050405020304" pitchFamily="18" charset="0"/>
          </a:endParaRPr>
        </a:p>
      </dgm:t>
    </dgm:pt>
    <dgm:pt modelId="{B8C113C2-EF9A-4F70-A01C-C7F676B02034}" type="parTrans" cxnId="{2B02DBAB-0AFD-4402-96A5-CAB8FC189DA0}">
      <dgm:prSet/>
      <dgm:spPr/>
      <dgm:t>
        <a:bodyPr/>
        <a:lstStyle/>
        <a:p>
          <a:endParaRPr lang="tr-TR"/>
        </a:p>
      </dgm:t>
    </dgm:pt>
    <dgm:pt modelId="{F4784C7B-67CA-45A2-A780-84E4090F3DCD}" type="sibTrans" cxnId="{2B02DBAB-0AFD-4402-96A5-CAB8FC189DA0}">
      <dgm:prSet/>
      <dgm:spPr/>
      <dgm:t>
        <a:bodyPr/>
        <a:lstStyle/>
        <a:p>
          <a:endParaRPr lang="tr-TR"/>
        </a:p>
      </dgm:t>
    </dgm:pt>
    <dgm:pt modelId="{0A5FD6E1-8911-4F31-B934-5B13C852E114}">
      <dgm:prSet phldrT="[Metin]" custT="1"/>
      <dgm:spPr/>
      <dgm:t>
        <a:bodyPr/>
        <a:lstStyle/>
        <a:p>
          <a:r>
            <a:rPr lang="tr-TR" sz="1800" dirty="0" smtClean="0">
              <a:latin typeface="Times New Roman" panose="02020603050405020304" pitchFamily="18" charset="0"/>
              <a:cs typeface="Times New Roman" panose="02020603050405020304" pitchFamily="18" charset="0"/>
            </a:rPr>
            <a:t>El Yazısı İle Vasiyetname</a:t>
          </a:r>
          <a:endParaRPr lang="tr-TR" sz="1800" dirty="0">
            <a:latin typeface="Times New Roman" panose="02020603050405020304" pitchFamily="18" charset="0"/>
            <a:cs typeface="Times New Roman" panose="02020603050405020304" pitchFamily="18" charset="0"/>
          </a:endParaRPr>
        </a:p>
      </dgm:t>
    </dgm:pt>
    <dgm:pt modelId="{507635FD-E436-4673-A0D3-4D618E1379EB}" type="parTrans" cxnId="{11143D0D-0724-439E-8792-707390768963}">
      <dgm:prSet/>
      <dgm:spPr/>
      <dgm:t>
        <a:bodyPr/>
        <a:lstStyle/>
        <a:p>
          <a:endParaRPr lang="tr-TR"/>
        </a:p>
      </dgm:t>
    </dgm:pt>
    <dgm:pt modelId="{E51E3C24-7DD7-462E-825F-473D97D71CA0}" type="sibTrans" cxnId="{11143D0D-0724-439E-8792-707390768963}">
      <dgm:prSet/>
      <dgm:spPr/>
      <dgm:t>
        <a:bodyPr/>
        <a:lstStyle/>
        <a:p>
          <a:endParaRPr lang="tr-TR"/>
        </a:p>
      </dgm:t>
    </dgm:pt>
    <dgm:pt modelId="{EDB31431-DB8C-4572-A22C-15D9ED2BEBE0}">
      <dgm:prSet phldrT="[Metin]" custT="1"/>
      <dgm:spPr/>
      <dgm:t>
        <a:bodyPr/>
        <a:lstStyle/>
        <a:p>
          <a:r>
            <a:rPr lang="tr-TR" sz="1800" dirty="0" smtClean="0">
              <a:latin typeface="Times New Roman" panose="02020603050405020304" pitchFamily="18" charset="0"/>
              <a:cs typeface="Times New Roman" panose="02020603050405020304" pitchFamily="18" charset="0"/>
            </a:rPr>
            <a:t>Sözlü Vasiyetname</a:t>
          </a:r>
          <a:endParaRPr lang="tr-TR" sz="1800" dirty="0">
            <a:latin typeface="Times New Roman" panose="02020603050405020304" pitchFamily="18" charset="0"/>
            <a:cs typeface="Times New Roman" panose="02020603050405020304" pitchFamily="18" charset="0"/>
          </a:endParaRPr>
        </a:p>
      </dgm:t>
    </dgm:pt>
    <dgm:pt modelId="{440A82EA-3212-4897-BF8C-73618BFD33DF}" type="parTrans" cxnId="{A383C506-9D04-4A81-8D72-AF4B6F372166}">
      <dgm:prSet/>
      <dgm:spPr/>
      <dgm:t>
        <a:bodyPr/>
        <a:lstStyle/>
        <a:p>
          <a:endParaRPr lang="tr-TR"/>
        </a:p>
      </dgm:t>
    </dgm:pt>
    <dgm:pt modelId="{9944A231-F3EC-48CB-9A40-F6DD454FA485}" type="sibTrans" cxnId="{A383C506-9D04-4A81-8D72-AF4B6F372166}">
      <dgm:prSet/>
      <dgm:spPr/>
      <dgm:t>
        <a:bodyPr/>
        <a:lstStyle/>
        <a:p>
          <a:endParaRPr lang="tr-TR"/>
        </a:p>
      </dgm:t>
    </dgm:pt>
    <dgm:pt modelId="{C551E46A-C4F2-4A4E-9455-8251EB9D9DA3}" type="pres">
      <dgm:prSet presAssocID="{3B67C471-9EEB-4212-B8BD-5CD0350083B9}" presName="compositeShape" presStyleCnt="0">
        <dgm:presLayoutVars>
          <dgm:dir/>
          <dgm:resizeHandles/>
        </dgm:presLayoutVars>
      </dgm:prSet>
      <dgm:spPr/>
    </dgm:pt>
    <dgm:pt modelId="{810C7540-7C8F-4859-8C66-358DCA953E4F}" type="pres">
      <dgm:prSet presAssocID="{3B67C471-9EEB-4212-B8BD-5CD0350083B9}" presName="pyramid" presStyleLbl="node1" presStyleIdx="0" presStyleCnt="1"/>
      <dgm:spPr/>
    </dgm:pt>
    <dgm:pt modelId="{15332D39-955D-4226-9715-12DD32AC804C}" type="pres">
      <dgm:prSet presAssocID="{3B67C471-9EEB-4212-B8BD-5CD0350083B9}" presName="theList" presStyleCnt="0"/>
      <dgm:spPr/>
    </dgm:pt>
    <dgm:pt modelId="{31D23230-741D-4907-8C19-9C25E3FA75BE}" type="pres">
      <dgm:prSet presAssocID="{95F73F7E-FF25-4D88-898D-4E19A7ED3227}" presName="aNode" presStyleLbl="fgAcc1" presStyleIdx="0" presStyleCnt="3">
        <dgm:presLayoutVars>
          <dgm:bulletEnabled val="1"/>
        </dgm:presLayoutVars>
      </dgm:prSet>
      <dgm:spPr/>
      <dgm:t>
        <a:bodyPr/>
        <a:lstStyle/>
        <a:p>
          <a:endParaRPr lang="tr-TR"/>
        </a:p>
      </dgm:t>
    </dgm:pt>
    <dgm:pt modelId="{FF30766A-D3BD-4BBA-9692-AC394319D82F}" type="pres">
      <dgm:prSet presAssocID="{95F73F7E-FF25-4D88-898D-4E19A7ED3227}" presName="aSpace" presStyleCnt="0"/>
      <dgm:spPr/>
    </dgm:pt>
    <dgm:pt modelId="{CE9303AA-8FC3-4894-AF6B-8FA83B3001F3}" type="pres">
      <dgm:prSet presAssocID="{0A5FD6E1-8911-4F31-B934-5B13C852E114}" presName="aNode" presStyleLbl="fgAcc1" presStyleIdx="1" presStyleCnt="3">
        <dgm:presLayoutVars>
          <dgm:bulletEnabled val="1"/>
        </dgm:presLayoutVars>
      </dgm:prSet>
      <dgm:spPr/>
      <dgm:t>
        <a:bodyPr/>
        <a:lstStyle/>
        <a:p>
          <a:endParaRPr lang="tr-TR"/>
        </a:p>
      </dgm:t>
    </dgm:pt>
    <dgm:pt modelId="{0C809F82-0188-4A1E-A0F5-343FE75AB68A}" type="pres">
      <dgm:prSet presAssocID="{0A5FD6E1-8911-4F31-B934-5B13C852E114}" presName="aSpace" presStyleCnt="0"/>
      <dgm:spPr/>
    </dgm:pt>
    <dgm:pt modelId="{FA75B2CF-91C0-46BF-80BD-C9BE9B783823}" type="pres">
      <dgm:prSet presAssocID="{EDB31431-DB8C-4572-A22C-15D9ED2BEBE0}" presName="aNode" presStyleLbl="fgAcc1" presStyleIdx="2" presStyleCnt="3">
        <dgm:presLayoutVars>
          <dgm:bulletEnabled val="1"/>
        </dgm:presLayoutVars>
      </dgm:prSet>
      <dgm:spPr/>
      <dgm:t>
        <a:bodyPr/>
        <a:lstStyle/>
        <a:p>
          <a:endParaRPr lang="tr-TR"/>
        </a:p>
      </dgm:t>
    </dgm:pt>
    <dgm:pt modelId="{69AAED51-6ABA-4385-8C97-D4B8645BA5BE}" type="pres">
      <dgm:prSet presAssocID="{EDB31431-DB8C-4572-A22C-15D9ED2BEBE0}" presName="aSpace" presStyleCnt="0"/>
      <dgm:spPr/>
    </dgm:pt>
  </dgm:ptLst>
  <dgm:cxnLst>
    <dgm:cxn modelId="{B260569A-6191-461D-A072-E417F857522A}" type="presOf" srcId="{0A5FD6E1-8911-4F31-B934-5B13C852E114}" destId="{CE9303AA-8FC3-4894-AF6B-8FA83B3001F3}" srcOrd="0" destOrd="0" presId="urn:microsoft.com/office/officeart/2005/8/layout/pyramid2"/>
    <dgm:cxn modelId="{E8EA4C64-D8AC-4F5D-A0E7-D07A19AC574F}" type="presOf" srcId="{95F73F7E-FF25-4D88-898D-4E19A7ED3227}" destId="{31D23230-741D-4907-8C19-9C25E3FA75BE}" srcOrd="0" destOrd="0" presId="urn:microsoft.com/office/officeart/2005/8/layout/pyramid2"/>
    <dgm:cxn modelId="{1074A053-6D80-4027-8B46-8753C0A303B3}" type="presOf" srcId="{EDB31431-DB8C-4572-A22C-15D9ED2BEBE0}" destId="{FA75B2CF-91C0-46BF-80BD-C9BE9B783823}" srcOrd="0" destOrd="0" presId="urn:microsoft.com/office/officeart/2005/8/layout/pyramid2"/>
    <dgm:cxn modelId="{2B02DBAB-0AFD-4402-96A5-CAB8FC189DA0}" srcId="{3B67C471-9EEB-4212-B8BD-5CD0350083B9}" destId="{95F73F7E-FF25-4D88-898D-4E19A7ED3227}" srcOrd="0" destOrd="0" parTransId="{B8C113C2-EF9A-4F70-A01C-C7F676B02034}" sibTransId="{F4784C7B-67CA-45A2-A780-84E4090F3DCD}"/>
    <dgm:cxn modelId="{A383C506-9D04-4A81-8D72-AF4B6F372166}" srcId="{3B67C471-9EEB-4212-B8BD-5CD0350083B9}" destId="{EDB31431-DB8C-4572-A22C-15D9ED2BEBE0}" srcOrd="2" destOrd="0" parTransId="{440A82EA-3212-4897-BF8C-73618BFD33DF}" sibTransId="{9944A231-F3EC-48CB-9A40-F6DD454FA485}"/>
    <dgm:cxn modelId="{F5E4C2DE-40D4-457B-A3C7-E3C612ADCEEC}" type="presOf" srcId="{3B67C471-9EEB-4212-B8BD-5CD0350083B9}" destId="{C551E46A-C4F2-4A4E-9455-8251EB9D9DA3}" srcOrd="0" destOrd="0" presId="urn:microsoft.com/office/officeart/2005/8/layout/pyramid2"/>
    <dgm:cxn modelId="{11143D0D-0724-439E-8792-707390768963}" srcId="{3B67C471-9EEB-4212-B8BD-5CD0350083B9}" destId="{0A5FD6E1-8911-4F31-B934-5B13C852E114}" srcOrd="1" destOrd="0" parTransId="{507635FD-E436-4673-A0D3-4D618E1379EB}" sibTransId="{E51E3C24-7DD7-462E-825F-473D97D71CA0}"/>
    <dgm:cxn modelId="{DFA1261B-E0C0-4C6D-B162-61DE611E0614}" type="presParOf" srcId="{C551E46A-C4F2-4A4E-9455-8251EB9D9DA3}" destId="{810C7540-7C8F-4859-8C66-358DCA953E4F}" srcOrd="0" destOrd="0" presId="urn:microsoft.com/office/officeart/2005/8/layout/pyramid2"/>
    <dgm:cxn modelId="{C2C94A14-A59F-4CCC-9B2F-1D27B19F44A3}" type="presParOf" srcId="{C551E46A-C4F2-4A4E-9455-8251EB9D9DA3}" destId="{15332D39-955D-4226-9715-12DD32AC804C}" srcOrd="1" destOrd="0" presId="urn:microsoft.com/office/officeart/2005/8/layout/pyramid2"/>
    <dgm:cxn modelId="{C81B03BC-BB50-480D-8CBC-62C183D0CBA6}" type="presParOf" srcId="{15332D39-955D-4226-9715-12DD32AC804C}" destId="{31D23230-741D-4907-8C19-9C25E3FA75BE}" srcOrd="0" destOrd="0" presId="urn:microsoft.com/office/officeart/2005/8/layout/pyramid2"/>
    <dgm:cxn modelId="{8548E8B7-E23A-42DD-A205-27AF64F92E2F}" type="presParOf" srcId="{15332D39-955D-4226-9715-12DD32AC804C}" destId="{FF30766A-D3BD-4BBA-9692-AC394319D82F}" srcOrd="1" destOrd="0" presId="urn:microsoft.com/office/officeart/2005/8/layout/pyramid2"/>
    <dgm:cxn modelId="{08FE7DB7-2BF5-4121-AEA8-C9EEC400FFCE}" type="presParOf" srcId="{15332D39-955D-4226-9715-12DD32AC804C}" destId="{CE9303AA-8FC3-4894-AF6B-8FA83B3001F3}" srcOrd="2" destOrd="0" presId="urn:microsoft.com/office/officeart/2005/8/layout/pyramid2"/>
    <dgm:cxn modelId="{23A309A9-B495-499C-BF1F-53E97DCAD813}" type="presParOf" srcId="{15332D39-955D-4226-9715-12DD32AC804C}" destId="{0C809F82-0188-4A1E-A0F5-343FE75AB68A}" srcOrd="3" destOrd="0" presId="urn:microsoft.com/office/officeart/2005/8/layout/pyramid2"/>
    <dgm:cxn modelId="{699A58F1-110D-4EBA-8556-980A64645A8C}" type="presParOf" srcId="{15332D39-955D-4226-9715-12DD32AC804C}" destId="{FA75B2CF-91C0-46BF-80BD-C9BE9B783823}" srcOrd="4" destOrd="0" presId="urn:microsoft.com/office/officeart/2005/8/layout/pyramid2"/>
    <dgm:cxn modelId="{21D23465-F08C-4ACC-97F4-0A27CF0D2A5C}" type="presParOf" srcId="{15332D39-955D-4226-9715-12DD32AC804C}" destId="{69AAED51-6ABA-4385-8C97-D4B8645BA5BE}"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5BDE7F03-212F-481F-9ABA-0EABE47319C1}" type="doc">
      <dgm:prSet loTypeId="urn:microsoft.com/office/officeart/2005/8/layout/arrow4" loCatId="process" qsTypeId="urn:microsoft.com/office/officeart/2005/8/quickstyle/simple1" qsCatId="simple" csTypeId="urn:microsoft.com/office/officeart/2005/8/colors/colorful5" csCatId="colorful" phldr="1"/>
      <dgm:spPr/>
      <dgm:t>
        <a:bodyPr/>
        <a:lstStyle/>
        <a:p>
          <a:endParaRPr lang="tr-TR"/>
        </a:p>
      </dgm:t>
    </dgm:pt>
    <dgm:pt modelId="{7365AC3A-F9A9-4933-9F24-8430C367A55E}">
      <dgm:prSet phldrT="[Metin]" custT="1"/>
      <dgm:spPr/>
      <dgm:t>
        <a:bodyPr/>
        <a:lstStyle/>
        <a:p>
          <a:pPr algn="ctr"/>
          <a:r>
            <a:rPr lang="tr-TR" sz="1800" dirty="0" smtClean="0">
              <a:latin typeface="Times New Roman" panose="02020603050405020304" pitchFamily="18" charset="0"/>
              <a:cs typeface="Times New Roman" panose="02020603050405020304" pitchFamily="18" charset="0"/>
            </a:rPr>
            <a:t>İvazlı Feragat sözleşmesi</a:t>
          </a:r>
          <a:endParaRPr lang="tr-TR" sz="1800" dirty="0">
            <a:latin typeface="Times New Roman" panose="02020603050405020304" pitchFamily="18" charset="0"/>
            <a:cs typeface="Times New Roman" panose="02020603050405020304" pitchFamily="18" charset="0"/>
          </a:endParaRPr>
        </a:p>
      </dgm:t>
    </dgm:pt>
    <dgm:pt modelId="{76F89B05-565B-4377-A9A8-1B5054528AE6}" type="parTrans" cxnId="{10A66553-1F28-42B9-B650-8B17456D5266}">
      <dgm:prSet/>
      <dgm:spPr/>
      <dgm:t>
        <a:bodyPr/>
        <a:lstStyle/>
        <a:p>
          <a:endParaRPr lang="tr-TR"/>
        </a:p>
      </dgm:t>
    </dgm:pt>
    <dgm:pt modelId="{C11F9F21-8712-4E53-BA51-368D631818DA}" type="sibTrans" cxnId="{10A66553-1F28-42B9-B650-8B17456D5266}">
      <dgm:prSet/>
      <dgm:spPr/>
      <dgm:t>
        <a:bodyPr/>
        <a:lstStyle/>
        <a:p>
          <a:endParaRPr lang="tr-TR"/>
        </a:p>
      </dgm:t>
    </dgm:pt>
    <dgm:pt modelId="{AD4FF5F2-1DEE-4A84-9A17-C8004F60B2B3}">
      <dgm:prSet phldrT="[Metin]" custT="1"/>
      <dgm:spPr/>
      <dgm:t>
        <a:bodyPr/>
        <a:lstStyle/>
        <a:p>
          <a:pPr algn="ctr"/>
          <a:r>
            <a:rPr lang="tr-TR" sz="1800" dirty="0" smtClean="0">
              <a:latin typeface="Times New Roman" panose="02020603050405020304" pitchFamily="18" charset="0"/>
              <a:cs typeface="Times New Roman" panose="02020603050405020304" pitchFamily="18" charset="0"/>
            </a:rPr>
            <a:t>İvazsız Feragat Sözleşmesi</a:t>
          </a:r>
          <a:endParaRPr lang="tr-TR" sz="1800" dirty="0">
            <a:latin typeface="Times New Roman" panose="02020603050405020304" pitchFamily="18" charset="0"/>
            <a:cs typeface="Times New Roman" panose="02020603050405020304" pitchFamily="18" charset="0"/>
          </a:endParaRPr>
        </a:p>
      </dgm:t>
    </dgm:pt>
    <dgm:pt modelId="{71EF2C45-E202-40BA-8AFD-DB3467C0D466}" type="parTrans" cxnId="{7ABE1551-0E28-4B66-BA9C-C6CA5B3C20D7}">
      <dgm:prSet/>
      <dgm:spPr/>
      <dgm:t>
        <a:bodyPr/>
        <a:lstStyle/>
        <a:p>
          <a:endParaRPr lang="tr-TR"/>
        </a:p>
      </dgm:t>
    </dgm:pt>
    <dgm:pt modelId="{A008C404-D476-4ACD-9829-B4A3BBC5C6B6}" type="sibTrans" cxnId="{7ABE1551-0E28-4B66-BA9C-C6CA5B3C20D7}">
      <dgm:prSet/>
      <dgm:spPr/>
      <dgm:t>
        <a:bodyPr/>
        <a:lstStyle/>
        <a:p>
          <a:endParaRPr lang="tr-TR"/>
        </a:p>
      </dgm:t>
    </dgm:pt>
    <dgm:pt modelId="{2A2172F2-F5C0-43B9-A7B9-E64A2011E6D3}" type="pres">
      <dgm:prSet presAssocID="{5BDE7F03-212F-481F-9ABA-0EABE47319C1}" presName="compositeShape" presStyleCnt="0">
        <dgm:presLayoutVars>
          <dgm:chMax val="2"/>
          <dgm:dir/>
          <dgm:resizeHandles val="exact"/>
        </dgm:presLayoutVars>
      </dgm:prSet>
      <dgm:spPr/>
      <dgm:t>
        <a:bodyPr/>
        <a:lstStyle/>
        <a:p>
          <a:endParaRPr lang="tr-TR"/>
        </a:p>
      </dgm:t>
    </dgm:pt>
    <dgm:pt modelId="{44FDD4AB-20B5-4B27-96E9-DC23E0D76EF6}" type="pres">
      <dgm:prSet presAssocID="{7365AC3A-F9A9-4933-9F24-8430C367A55E}" presName="upArrow" presStyleLbl="node1" presStyleIdx="0" presStyleCnt="2"/>
      <dgm:spPr/>
    </dgm:pt>
    <dgm:pt modelId="{73561AD4-36AC-4B67-8F59-3A7EAAE9B717}" type="pres">
      <dgm:prSet presAssocID="{7365AC3A-F9A9-4933-9F24-8430C367A55E}" presName="upArrowText" presStyleLbl="revTx" presStyleIdx="0" presStyleCnt="2">
        <dgm:presLayoutVars>
          <dgm:chMax val="0"/>
          <dgm:bulletEnabled val="1"/>
        </dgm:presLayoutVars>
      </dgm:prSet>
      <dgm:spPr/>
      <dgm:t>
        <a:bodyPr/>
        <a:lstStyle/>
        <a:p>
          <a:endParaRPr lang="tr-TR"/>
        </a:p>
      </dgm:t>
    </dgm:pt>
    <dgm:pt modelId="{991DE70D-ABB6-4AC3-99A3-8BDA49DD6B72}" type="pres">
      <dgm:prSet presAssocID="{AD4FF5F2-1DEE-4A84-9A17-C8004F60B2B3}" presName="downArrow" presStyleLbl="node1" presStyleIdx="1" presStyleCnt="2"/>
      <dgm:spPr/>
    </dgm:pt>
    <dgm:pt modelId="{0F23C97B-AB17-488B-A9CE-9F91743BEE12}" type="pres">
      <dgm:prSet presAssocID="{AD4FF5F2-1DEE-4A84-9A17-C8004F60B2B3}" presName="downArrowText" presStyleLbl="revTx" presStyleIdx="1" presStyleCnt="2">
        <dgm:presLayoutVars>
          <dgm:chMax val="0"/>
          <dgm:bulletEnabled val="1"/>
        </dgm:presLayoutVars>
      </dgm:prSet>
      <dgm:spPr/>
      <dgm:t>
        <a:bodyPr/>
        <a:lstStyle/>
        <a:p>
          <a:endParaRPr lang="tr-TR"/>
        </a:p>
      </dgm:t>
    </dgm:pt>
  </dgm:ptLst>
  <dgm:cxnLst>
    <dgm:cxn modelId="{10A66553-1F28-42B9-B650-8B17456D5266}" srcId="{5BDE7F03-212F-481F-9ABA-0EABE47319C1}" destId="{7365AC3A-F9A9-4933-9F24-8430C367A55E}" srcOrd="0" destOrd="0" parTransId="{76F89B05-565B-4377-A9A8-1B5054528AE6}" sibTransId="{C11F9F21-8712-4E53-BA51-368D631818DA}"/>
    <dgm:cxn modelId="{7ABE1551-0E28-4B66-BA9C-C6CA5B3C20D7}" srcId="{5BDE7F03-212F-481F-9ABA-0EABE47319C1}" destId="{AD4FF5F2-1DEE-4A84-9A17-C8004F60B2B3}" srcOrd="1" destOrd="0" parTransId="{71EF2C45-E202-40BA-8AFD-DB3467C0D466}" sibTransId="{A008C404-D476-4ACD-9829-B4A3BBC5C6B6}"/>
    <dgm:cxn modelId="{28A1A24E-12DE-4A23-B99E-03A17E16E85A}" type="presOf" srcId="{AD4FF5F2-1DEE-4A84-9A17-C8004F60B2B3}" destId="{0F23C97B-AB17-488B-A9CE-9F91743BEE12}" srcOrd="0" destOrd="0" presId="urn:microsoft.com/office/officeart/2005/8/layout/arrow4"/>
    <dgm:cxn modelId="{E719E899-4E5C-4173-B89C-DF07F2B6CD38}" type="presOf" srcId="{7365AC3A-F9A9-4933-9F24-8430C367A55E}" destId="{73561AD4-36AC-4B67-8F59-3A7EAAE9B717}" srcOrd="0" destOrd="0" presId="urn:microsoft.com/office/officeart/2005/8/layout/arrow4"/>
    <dgm:cxn modelId="{29662FA0-4020-4B61-9247-A17A2521179D}" type="presOf" srcId="{5BDE7F03-212F-481F-9ABA-0EABE47319C1}" destId="{2A2172F2-F5C0-43B9-A7B9-E64A2011E6D3}" srcOrd="0" destOrd="0" presId="urn:microsoft.com/office/officeart/2005/8/layout/arrow4"/>
    <dgm:cxn modelId="{18885413-9C16-4ECB-B714-E1BF2F5FDAFC}" type="presParOf" srcId="{2A2172F2-F5C0-43B9-A7B9-E64A2011E6D3}" destId="{44FDD4AB-20B5-4B27-96E9-DC23E0D76EF6}" srcOrd="0" destOrd="0" presId="urn:microsoft.com/office/officeart/2005/8/layout/arrow4"/>
    <dgm:cxn modelId="{5914B0E6-35E7-43C3-9452-1EF0EBA6EAE3}" type="presParOf" srcId="{2A2172F2-F5C0-43B9-A7B9-E64A2011E6D3}" destId="{73561AD4-36AC-4B67-8F59-3A7EAAE9B717}" srcOrd="1" destOrd="0" presId="urn:microsoft.com/office/officeart/2005/8/layout/arrow4"/>
    <dgm:cxn modelId="{C02E3ACA-359E-46DC-AF2B-83B328692D06}" type="presParOf" srcId="{2A2172F2-F5C0-43B9-A7B9-E64A2011E6D3}" destId="{991DE70D-ABB6-4AC3-99A3-8BDA49DD6B72}" srcOrd="2" destOrd="0" presId="urn:microsoft.com/office/officeart/2005/8/layout/arrow4"/>
    <dgm:cxn modelId="{1B883B90-E45B-4D99-ACF2-CB4D2A0E5EA1}" type="presParOf" srcId="{2A2172F2-F5C0-43B9-A7B9-E64A2011E6D3}" destId="{0F23C97B-AB17-488B-A9CE-9F91743BEE12}"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799C0F8C-2B7A-4962-B094-51BD25A2F979}" type="doc">
      <dgm:prSet loTypeId="urn:microsoft.com/office/officeart/2005/8/layout/arrow4" loCatId="process" qsTypeId="urn:microsoft.com/office/officeart/2005/8/quickstyle/simple1" qsCatId="simple" csTypeId="urn:microsoft.com/office/officeart/2005/8/colors/colorful5" csCatId="colorful" phldr="1"/>
      <dgm:spPr/>
      <dgm:t>
        <a:bodyPr/>
        <a:lstStyle/>
        <a:p>
          <a:endParaRPr lang="tr-TR"/>
        </a:p>
      </dgm:t>
    </dgm:pt>
    <dgm:pt modelId="{6A092B4F-8D33-4CA5-AC67-53524887B52C}">
      <dgm:prSet phldrT="[Metin]" custT="1"/>
      <dgm:spPr/>
      <dgm:t>
        <a:bodyPr/>
        <a:lstStyle/>
        <a:p>
          <a:pPr algn="ctr"/>
          <a:r>
            <a:rPr lang="tr-TR" sz="1800" dirty="0" smtClean="0">
              <a:latin typeface="Times New Roman" panose="02020603050405020304" pitchFamily="18" charset="0"/>
              <a:cs typeface="Times New Roman" panose="02020603050405020304" pitchFamily="18" charset="0"/>
            </a:rPr>
            <a:t>İstenmeyen İrade Sakatlığı Nedeniyle İptal </a:t>
          </a:r>
          <a:endParaRPr lang="tr-TR" sz="1800" dirty="0">
            <a:latin typeface="Times New Roman" panose="02020603050405020304" pitchFamily="18" charset="0"/>
            <a:cs typeface="Times New Roman" panose="02020603050405020304" pitchFamily="18" charset="0"/>
          </a:endParaRPr>
        </a:p>
      </dgm:t>
    </dgm:pt>
    <dgm:pt modelId="{12F49E79-9FFD-4915-ABE2-EF93CACD003F}" type="parTrans" cxnId="{EA378D14-6D4D-4D8A-929D-B2BB351F1372}">
      <dgm:prSet/>
      <dgm:spPr/>
      <dgm:t>
        <a:bodyPr/>
        <a:lstStyle/>
        <a:p>
          <a:endParaRPr lang="tr-TR"/>
        </a:p>
      </dgm:t>
    </dgm:pt>
    <dgm:pt modelId="{EC33C8AB-37E0-4705-AA6D-BBDAD40A9BC0}" type="sibTrans" cxnId="{EA378D14-6D4D-4D8A-929D-B2BB351F1372}">
      <dgm:prSet/>
      <dgm:spPr/>
      <dgm:t>
        <a:bodyPr/>
        <a:lstStyle/>
        <a:p>
          <a:endParaRPr lang="tr-TR"/>
        </a:p>
      </dgm:t>
    </dgm:pt>
    <dgm:pt modelId="{C3882245-CCCD-454C-AB5F-91E9668B58EB}">
      <dgm:prSet phldrT="[Metin]" custT="1"/>
      <dgm:spPr/>
      <dgm:t>
        <a:bodyPr/>
        <a:lstStyle/>
        <a:p>
          <a:pPr algn="ctr"/>
          <a:r>
            <a:rPr lang="tr-TR" sz="1800" dirty="0" smtClean="0">
              <a:latin typeface="Times New Roman" panose="02020603050405020304" pitchFamily="18" charset="0"/>
              <a:cs typeface="Times New Roman" panose="02020603050405020304" pitchFamily="18" charset="0"/>
            </a:rPr>
            <a:t>Bilerek Yapılan İrade Sakatlıkları Nedeniyle İptal</a:t>
          </a:r>
          <a:endParaRPr lang="tr-TR" sz="1800" dirty="0">
            <a:latin typeface="Times New Roman" panose="02020603050405020304" pitchFamily="18" charset="0"/>
            <a:cs typeface="Times New Roman" panose="02020603050405020304" pitchFamily="18" charset="0"/>
          </a:endParaRPr>
        </a:p>
      </dgm:t>
    </dgm:pt>
    <dgm:pt modelId="{A4071569-AB02-4DF6-A41F-619F6A99D66F}" type="parTrans" cxnId="{729D3B26-42B8-4F63-9F61-AEECCC4CFC01}">
      <dgm:prSet/>
      <dgm:spPr/>
      <dgm:t>
        <a:bodyPr/>
        <a:lstStyle/>
        <a:p>
          <a:endParaRPr lang="tr-TR"/>
        </a:p>
      </dgm:t>
    </dgm:pt>
    <dgm:pt modelId="{789F7C82-B3DC-4A4B-B66F-67F0EBB47C27}" type="sibTrans" cxnId="{729D3B26-42B8-4F63-9F61-AEECCC4CFC01}">
      <dgm:prSet/>
      <dgm:spPr/>
      <dgm:t>
        <a:bodyPr/>
        <a:lstStyle/>
        <a:p>
          <a:endParaRPr lang="tr-TR"/>
        </a:p>
      </dgm:t>
    </dgm:pt>
    <dgm:pt modelId="{AB37C20C-B33C-4EF1-9676-AF65BBAB6C41}">
      <dgm:prSet/>
      <dgm:spPr/>
      <dgm:t>
        <a:bodyPr/>
        <a:lstStyle/>
        <a:p>
          <a:endParaRPr lang="tr-TR"/>
        </a:p>
      </dgm:t>
    </dgm:pt>
    <dgm:pt modelId="{EFA4B98A-27A0-469E-B131-C6D5DD0DA8C2}" type="parTrans" cxnId="{0DF3294D-B498-4F0E-AAAF-C579638697A5}">
      <dgm:prSet/>
      <dgm:spPr/>
      <dgm:t>
        <a:bodyPr/>
        <a:lstStyle/>
        <a:p>
          <a:endParaRPr lang="tr-TR"/>
        </a:p>
      </dgm:t>
    </dgm:pt>
    <dgm:pt modelId="{450EB934-5B24-4C0E-85E2-7AD7D2619E0D}" type="sibTrans" cxnId="{0DF3294D-B498-4F0E-AAAF-C579638697A5}">
      <dgm:prSet/>
      <dgm:spPr/>
      <dgm:t>
        <a:bodyPr/>
        <a:lstStyle/>
        <a:p>
          <a:endParaRPr lang="tr-TR"/>
        </a:p>
      </dgm:t>
    </dgm:pt>
    <dgm:pt modelId="{58D0161B-0228-44CA-80A0-16417180D54B}">
      <dgm:prSet/>
      <dgm:spPr/>
      <dgm:t>
        <a:bodyPr/>
        <a:lstStyle/>
        <a:p>
          <a:endParaRPr lang="tr-TR"/>
        </a:p>
      </dgm:t>
    </dgm:pt>
    <dgm:pt modelId="{4D9E60F2-E36F-4E00-B6BE-2696146733BB}" type="parTrans" cxnId="{000FDC26-C515-4B4F-AD6D-F55C67E2B293}">
      <dgm:prSet/>
      <dgm:spPr/>
      <dgm:t>
        <a:bodyPr/>
        <a:lstStyle/>
        <a:p>
          <a:endParaRPr lang="tr-TR"/>
        </a:p>
      </dgm:t>
    </dgm:pt>
    <dgm:pt modelId="{4A5245EB-4D85-4AB4-87BC-A69ADBC715A8}" type="sibTrans" cxnId="{000FDC26-C515-4B4F-AD6D-F55C67E2B293}">
      <dgm:prSet/>
      <dgm:spPr/>
      <dgm:t>
        <a:bodyPr/>
        <a:lstStyle/>
        <a:p>
          <a:endParaRPr lang="tr-TR"/>
        </a:p>
      </dgm:t>
    </dgm:pt>
    <dgm:pt modelId="{F129632F-926E-4711-8C7F-09D36291893D}" type="pres">
      <dgm:prSet presAssocID="{799C0F8C-2B7A-4962-B094-51BD25A2F979}" presName="compositeShape" presStyleCnt="0">
        <dgm:presLayoutVars>
          <dgm:chMax val="2"/>
          <dgm:dir/>
          <dgm:resizeHandles val="exact"/>
        </dgm:presLayoutVars>
      </dgm:prSet>
      <dgm:spPr/>
      <dgm:t>
        <a:bodyPr/>
        <a:lstStyle/>
        <a:p>
          <a:endParaRPr lang="tr-TR"/>
        </a:p>
      </dgm:t>
    </dgm:pt>
    <dgm:pt modelId="{D7060CE7-0158-44CA-B2A3-0E44F7298726}" type="pres">
      <dgm:prSet presAssocID="{6A092B4F-8D33-4CA5-AC67-53524887B52C}" presName="upArrow" presStyleLbl="node1" presStyleIdx="0" presStyleCnt="2"/>
      <dgm:spPr/>
    </dgm:pt>
    <dgm:pt modelId="{D6F76D48-EDC2-4B19-A3AA-C84D033CC2D3}" type="pres">
      <dgm:prSet presAssocID="{6A092B4F-8D33-4CA5-AC67-53524887B52C}" presName="upArrowText" presStyleLbl="revTx" presStyleIdx="0" presStyleCnt="2">
        <dgm:presLayoutVars>
          <dgm:chMax val="0"/>
          <dgm:bulletEnabled val="1"/>
        </dgm:presLayoutVars>
      </dgm:prSet>
      <dgm:spPr/>
      <dgm:t>
        <a:bodyPr/>
        <a:lstStyle/>
        <a:p>
          <a:endParaRPr lang="tr-TR"/>
        </a:p>
      </dgm:t>
    </dgm:pt>
    <dgm:pt modelId="{DF29AF92-B90A-4A65-83C8-4BDE8E01C561}" type="pres">
      <dgm:prSet presAssocID="{C3882245-CCCD-454C-AB5F-91E9668B58EB}" presName="downArrow" presStyleLbl="node1" presStyleIdx="1" presStyleCnt="2"/>
      <dgm:spPr/>
    </dgm:pt>
    <dgm:pt modelId="{6D0CDC05-0D4E-4F0F-AB47-24F7C3B04D8F}" type="pres">
      <dgm:prSet presAssocID="{C3882245-CCCD-454C-AB5F-91E9668B58EB}" presName="downArrowText" presStyleLbl="revTx" presStyleIdx="1" presStyleCnt="2">
        <dgm:presLayoutVars>
          <dgm:chMax val="0"/>
          <dgm:bulletEnabled val="1"/>
        </dgm:presLayoutVars>
      </dgm:prSet>
      <dgm:spPr/>
      <dgm:t>
        <a:bodyPr/>
        <a:lstStyle/>
        <a:p>
          <a:endParaRPr lang="tr-TR"/>
        </a:p>
      </dgm:t>
    </dgm:pt>
  </dgm:ptLst>
  <dgm:cxnLst>
    <dgm:cxn modelId="{4A4FC1DD-5018-4250-AF5B-8878DB58043D}" type="presOf" srcId="{C3882245-CCCD-454C-AB5F-91E9668B58EB}" destId="{6D0CDC05-0D4E-4F0F-AB47-24F7C3B04D8F}" srcOrd="0" destOrd="0" presId="urn:microsoft.com/office/officeart/2005/8/layout/arrow4"/>
    <dgm:cxn modelId="{729D3B26-42B8-4F63-9F61-AEECCC4CFC01}" srcId="{799C0F8C-2B7A-4962-B094-51BD25A2F979}" destId="{C3882245-CCCD-454C-AB5F-91E9668B58EB}" srcOrd="1" destOrd="0" parTransId="{A4071569-AB02-4DF6-A41F-619F6A99D66F}" sibTransId="{789F7C82-B3DC-4A4B-B66F-67F0EBB47C27}"/>
    <dgm:cxn modelId="{000FDC26-C515-4B4F-AD6D-F55C67E2B293}" srcId="{799C0F8C-2B7A-4962-B094-51BD25A2F979}" destId="{58D0161B-0228-44CA-80A0-16417180D54B}" srcOrd="3" destOrd="0" parTransId="{4D9E60F2-E36F-4E00-B6BE-2696146733BB}" sibTransId="{4A5245EB-4D85-4AB4-87BC-A69ADBC715A8}"/>
    <dgm:cxn modelId="{EA378D14-6D4D-4D8A-929D-B2BB351F1372}" srcId="{799C0F8C-2B7A-4962-B094-51BD25A2F979}" destId="{6A092B4F-8D33-4CA5-AC67-53524887B52C}" srcOrd="0" destOrd="0" parTransId="{12F49E79-9FFD-4915-ABE2-EF93CACD003F}" sibTransId="{EC33C8AB-37E0-4705-AA6D-BBDAD40A9BC0}"/>
    <dgm:cxn modelId="{0DF3294D-B498-4F0E-AAAF-C579638697A5}" srcId="{799C0F8C-2B7A-4962-B094-51BD25A2F979}" destId="{AB37C20C-B33C-4EF1-9676-AF65BBAB6C41}" srcOrd="2" destOrd="0" parTransId="{EFA4B98A-27A0-469E-B131-C6D5DD0DA8C2}" sibTransId="{450EB934-5B24-4C0E-85E2-7AD7D2619E0D}"/>
    <dgm:cxn modelId="{423B383C-FCAA-4B19-9163-1A959FE7B9CA}" type="presOf" srcId="{6A092B4F-8D33-4CA5-AC67-53524887B52C}" destId="{D6F76D48-EDC2-4B19-A3AA-C84D033CC2D3}" srcOrd="0" destOrd="0" presId="urn:microsoft.com/office/officeart/2005/8/layout/arrow4"/>
    <dgm:cxn modelId="{8E534152-AE61-4AA2-8B03-C466BC367570}" type="presOf" srcId="{799C0F8C-2B7A-4962-B094-51BD25A2F979}" destId="{F129632F-926E-4711-8C7F-09D36291893D}" srcOrd="0" destOrd="0" presId="urn:microsoft.com/office/officeart/2005/8/layout/arrow4"/>
    <dgm:cxn modelId="{81FBF373-9C84-4800-88E4-6E8111B94E77}" type="presParOf" srcId="{F129632F-926E-4711-8C7F-09D36291893D}" destId="{D7060CE7-0158-44CA-B2A3-0E44F7298726}" srcOrd="0" destOrd="0" presId="urn:microsoft.com/office/officeart/2005/8/layout/arrow4"/>
    <dgm:cxn modelId="{8AB33F8B-3DD0-43D5-9A4A-58821C14725A}" type="presParOf" srcId="{F129632F-926E-4711-8C7F-09D36291893D}" destId="{D6F76D48-EDC2-4B19-A3AA-C84D033CC2D3}" srcOrd="1" destOrd="0" presId="urn:microsoft.com/office/officeart/2005/8/layout/arrow4"/>
    <dgm:cxn modelId="{372D7532-DA73-435B-9867-A201157A4CB0}" type="presParOf" srcId="{F129632F-926E-4711-8C7F-09D36291893D}" destId="{DF29AF92-B90A-4A65-83C8-4BDE8E01C561}" srcOrd="2" destOrd="0" presId="urn:microsoft.com/office/officeart/2005/8/layout/arrow4"/>
    <dgm:cxn modelId="{FC9FD2B7-3738-4DCE-8E4D-135BA0012096}" type="presParOf" srcId="{F129632F-926E-4711-8C7F-09D36291893D}" destId="{6D0CDC05-0D4E-4F0F-AB47-24F7C3B04D8F}"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12CD71A8-ECD8-42B3-8E86-5671768828DF}"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tr-TR"/>
        </a:p>
      </dgm:t>
    </dgm:pt>
    <dgm:pt modelId="{80B6F393-885C-45FA-BE68-CEC026CC8689}">
      <dgm:prSet phldrT="[Metin]" custT="1"/>
      <dgm:spPr/>
      <dgm:t>
        <a:bodyPr/>
        <a:lstStyle/>
        <a:p>
          <a:pPr algn="ctr"/>
          <a:r>
            <a:rPr lang="tr-TR" sz="1800" b="1" dirty="0" smtClean="0">
              <a:solidFill>
                <a:srgbClr val="FF0000"/>
              </a:solidFill>
              <a:latin typeface="Times New Roman" pitchFamily="18" charset="0"/>
              <a:cs typeface="Times New Roman" pitchFamily="18" charset="0"/>
            </a:rPr>
            <a:t>1-</a:t>
          </a:r>
          <a:endParaRPr lang="tr-TR" sz="1800" b="1" dirty="0">
            <a:solidFill>
              <a:srgbClr val="FF0000"/>
            </a:solidFill>
            <a:latin typeface="Times New Roman" pitchFamily="18" charset="0"/>
            <a:cs typeface="Times New Roman" pitchFamily="18" charset="0"/>
          </a:endParaRPr>
        </a:p>
      </dgm:t>
    </dgm:pt>
    <dgm:pt modelId="{62F76E5F-650A-40A9-B036-8C89751DB4A5}" type="parTrans" cxnId="{94E6C56E-80F9-4C4E-8BA2-C6B21FE417A4}">
      <dgm:prSet/>
      <dgm:spPr/>
      <dgm:t>
        <a:bodyPr/>
        <a:lstStyle/>
        <a:p>
          <a:endParaRPr lang="tr-TR"/>
        </a:p>
      </dgm:t>
    </dgm:pt>
    <dgm:pt modelId="{A0B6FA4F-8454-4346-B1DD-50EE0E7ADB4F}" type="sibTrans" cxnId="{94E6C56E-80F9-4C4E-8BA2-C6B21FE417A4}">
      <dgm:prSet/>
      <dgm:spPr/>
      <dgm:t>
        <a:bodyPr/>
        <a:lstStyle/>
        <a:p>
          <a:endParaRPr lang="tr-TR"/>
        </a:p>
      </dgm:t>
    </dgm:pt>
    <dgm:pt modelId="{ECDE60D3-B8C0-4CF7-B61C-AFC7100FA81A}">
      <dgm:prSet phldrT="[Metin]" custT="1"/>
      <dgm:spPr/>
      <dgm:t>
        <a:bodyPr/>
        <a:lstStyle/>
        <a:p>
          <a:r>
            <a:rPr lang="tr-TR" sz="1800" dirty="0" smtClean="0">
              <a:latin typeface="Times New Roman" pitchFamily="18" charset="0"/>
              <a:cs typeface="Times New Roman" pitchFamily="18" charset="0"/>
            </a:rPr>
            <a:t>Taşınır Eşya </a:t>
          </a:r>
          <a:endParaRPr lang="tr-TR" sz="1800" dirty="0">
            <a:latin typeface="Times New Roman" pitchFamily="18" charset="0"/>
            <a:cs typeface="Times New Roman" pitchFamily="18" charset="0"/>
          </a:endParaRPr>
        </a:p>
      </dgm:t>
    </dgm:pt>
    <dgm:pt modelId="{7911AF1B-C571-4BFE-BF9C-041163C30B82}" type="parTrans" cxnId="{F0D392BD-B07E-48A4-A898-B772A92D2D16}">
      <dgm:prSet/>
      <dgm:spPr/>
      <dgm:t>
        <a:bodyPr/>
        <a:lstStyle/>
        <a:p>
          <a:endParaRPr lang="tr-TR"/>
        </a:p>
      </dgm:t>
    </dgm:pt>
    <dgm:pt modelId="{98F58826-03BA-474B-A60D-2EB7630B1296}" type="sibTrans" cxnId="{F0D392BD-B07E-48A4-A898-B772A92D2D16}">
      <dgm:prSet/>
      <dgm:spPr/>
      <dgm:t>
        <a:bodyPr/>
        <a:lstStyle/>
        <a:p>
          <a:endParaRPr lang="tr-TR"/>
        </a:p>
      </dgm:t>
    </dgm:pt>
    <dgm:pt modelId="{45875DDC-6038-43C4-A4F8-81BDA7ED27AB}">
      <dgm:prSet phldrT="[Metin]" custT="1"/>
      <dgm:spPr/>
      <dgm:t>
        <a:bodyPr/>
        <a:lstStyle/>
        <a:p>
          <a:r>
            <a:rPr lang="tr-TR" sz="1800" dirty="0" smtClean="0">
              <a:latin typeface="Times New Roman" pitchFamily="18" charset="0"/>
              <a:cs typeface="Times New Roman" pitchFamily="18" charset="0"/>
            </a:rPr>
            <a:t>Taşınmaz Eşya</a:t>
          </a:r>
          <a:endParaRPr lang="tr-TR" sz="1800" dirty="0">
            <a:latin typeface="Times New Roman" pitchFamily="18" charset="0"/>
            <a:cs typeface="Times New Roman" pitchFamily="18" charset="0"/>
          </a:endParaRPr>
        </a:p>
      </dgm:t>
    </dgm:pt>
    <dgm:pt modelId="{D47ECC4C-CFE7-4F20-AAEB-F345DF343945}" type="parTrans" cxnId="{880D32CC-CEB0-4C99-A934-BBAF9FB56806}">
      <dgm:prSet/>
      <dgm:spPr/>
      <dgm:t>
        <a:bodyPr/>
        <a:lstStyle/>
        <a:p>
          <a:endParaRPr lang="tr-TR"/>
        </a:p>
      </dgm:t>
    </dgm:pt>
    <dgm:pt modelId="{11B54270-D0A5-4E10-A1C0-A8D9BA4E2A36}" type="sibTrans" cxnId="{880D32CC-CEB0-4C99-A934-BBAF9FB56806}">
      <dgm:prSet/>
      <dgm:spPr/>
      <dgm:t>
        <a:bodyPr/>
        <a:lstStyle/>
        <a:p>
          <a:endParaRPr lang="tr-TR"/>
        </a:p>
      </dgm:t>
    </dgm:pt>
    <dgm:pt modelId="{F2D1E637-A836-4E8B-9ABB-E0AEDF62B40D}">
      <dgm:prSet phldrT="[Metin]" custT="1"/>
      <dgm:spPr/>
      <dgm:t>
        <a:bodyPr/>
        <a:lstStyle/>
        <a:p>
          <a:r>
            <a:rPr lang="tr-TR" sz="1800" b="1" dirty="0" smtClean="0">
              <a:solidFill>
                <a:srgbClr val="FF0000"/>
              </a:solidFill>
              <a:latin typeface="Times New Roman" pitchFamily="18" charset="0"/>
              <a:cs typeface="Times New Roman" pitchFamily="18" charset="0"/>
            </a:rPr>
            <a:t>2-</a:t>
          </a:r>
          <a:endParaRPr lang="tr-TR" sz="1800" b="1" dirty="0">
            <a:solidFill>
              <a:srgbClr val="FF0000"/>
            </a:solidFill>
            <a:latin typeface="Times New Roman" pitchFamily="18" charset="0"/>
            <a:cs typeface="Times New Roman" pitchFamily="18" charset="0"/>
          </a:endParaRPr>
        </a:p>
      </dgm:t>
    </dgm:pt>
    <dgm:pt modelId="{77E9C836-0BD6-4B9B-9C73-DF79BBF08D23}" type="parTrans" cxnId="{C51F2C19-25CC-4C74-A3A5-A84F50F05AEA}">
      <dgm:prSet/>
      <dgm:spPr/>
      <dgm:t>
        <a:bodyPr/>
        <a:lstStyle/>
        <a:p>
          <a:endParaRPr lang="tr-TR"/>
        </a:p>
      </dgm:t>
    </dgm:pt>
    <dgm:pt modelId="{25D3D68A-FA1F-46EC-B8E4-045892FD7EBE}" type="sibTrans" cxnId="{C51F2C19-25CC-4C74-A3A5-A84F50F05AEA}">
      <dgm:prSet/>
      <dgm:spPr/>
      <dgm:t>
        <a:bodyPr/>
        <a:lstStyle/>
        <a:p>
          <a:endParaRPr lang="tr-TR"/>
        </a:p>
      </dgm:t>
    </dgm:pt>
    <dgm:pt modelId="{D4379980-FC73-4F9D-9502-93231564BF44}">
      <dgm:prSet phldrT="[Metin]" custT="1"/>
      <dgm:spPr/>
      <dgm:t>
        <a:bodyPr/>
        <a:lstStyle/>
        <a:p>
          <a:r>
            <a:rPr lang="tr-TR" sz="1800" dirty="0" smtClean="0">
              <a:latin typeface="Times New Roman" pitchFamily="18" charset="0"/>
              <a:cs typeface="Times New Roman" pitchFamily="18" charset="0"/>
            </a:rPr>
            <a:t>Basit Eşya</a:t>
          </a:r>
          <a:endParaRPr lang="tr-TR" sz="1800" dirty="0">
            <a:latin typeface="Times New Roman" pitchFamily="18" charset="0"/>
            <a:cs typeface="Times New Roman" pitchFamily="18" charset="0"/>
          </a:endParaRPr>
        </a:p>
      </dgm:t>
    </dgm:pt>
    <dgm:pt modelId="{C9103C08-A887-4101-92D5-C52491E090B8}" type="parTrans" cxnId="{6060A51A-D95D-4B85-BACC-3FAF7F6E1726}">
      <dgm:prSet/>
      <dgm:spPr/>
      <dgm:t>
        <a:bodyPr/>
        <a:lstStyle/>
        <a:p>
          <a:endParaRPr lang="tr-TR"/>
        </a:p>
      </dgm:t>
    </dgm:pt>
    <dgm:pt modelId="{55EEA573-F983-4773-A314-B39FCD8F7AB2}" type="sibTrans" cxnId="{6060A51A-D95D-4B85-BACC-3FAF7F6E1726}">
      <dgm:prSet/>
      <dgm:spPr/>
      <dgm:t>
        <a:bodyPr/>
        <a:lstStyle/>
        <a:p>
          <a:endParaRPr lang="tr-TR"/>
        </a:p>
      </dgm:t>
    </dgm:pt>
    <dgm:pt modelId="{F303A92B-49B2-4CA4-94F2-F9DFB89F856F}">
      <dgm:prSet phldrT="[Metin]" custT="1"/>
      <dgm:spPr/>
      <dgm:t>
        <a:bodyPr/>
        <a:lstStyle/>
        <a:p>
          <a:r>
            <a:rPr lang="tr-TR" sz="1800" dirty="0" smtClean="0">
              <a:latin typeface="Times New Roman" pitchFamily="18" charset="0"/>
              <a:cs typeface="Times New Roman" pitchFamily="18" charset="0"/>
            </a:rPr>
            <a:t>Eşya Birliği</a:t>
          </a:r>
          <a:endParaRPr lang="tr-TR" sz="1800" dirty="0">
            <a:latin typeface="Times New Roman" pitchFamily="18" charset="0"/>
            <a:cs typeface="Times New Roman" pitchFamily="18" charset="0"/>
          </a:endParaRPr>
        </a:p>
      </dgm:t>
    </dgm:pt>
    <dgm:pt modelId="{04EE425F-4B0B-4796-8613-E081C33FD930}" type="parTrans" cxnId="{8C66C4C8-51A9-4CAA-8ED4-AF6751BA4C27}">
      <dgm:prSet/>
      <dgm:spPr/>
      <dgm:t>
        <a:bodyPr/>
        <a:lstStyle/>
        <a:p>
          <a:endParaRPr lang="tr-TR"/>
        </a:p>
      </dgm:t>
    </dgm:pt>
    <dgm:pt modelId="{C71368BF-4842-4538-B6AA-50194B735069}" type="sibTrans" cxnId="{8C66C4C8-51A9-4CAA-8ED4-AF6751BA4C27}">
      <dgm:prSet/>
      <dgm:spPr/>
      <dgm:t>
        <a:bodyPr/>
        <a:lstStyle/>
        <a:p>
          <a:endParaRPr lang="tr-TR"/>
        </a:p>
      </dgm:t>
    </dgm:pt>
    <dgm:pt modelId="{7A78FD5E-8DAF-4FBF-B53A-276F0E0EF923}">
      <dgm:prSet phldrT="[Metin]" custT="1"/>
      <dgm:spPr/>
      <dgm:t>
        <a:bodyPr/>
        <a:lstStyle/>
        <a:p>
          <a:r>
            <a:rPr lang="tr-TR" sz="1800" b="1" dirty="0" smtClean="0">
              <a:solidFill>
                <a:srgbClr val="FF0000"/>
              </a:solidFill>
              <a:latin typeface="Times New Roman" pitchFamily="18" charset="0"/>
              <a:cs typeface="Times New Roman" pitchFamily="18" charset="0"/>
            </a:rPr>
            <a:t>3-</a:t>
          </a:r>
          <a:endParaRPr lang="tr-TR" sz="1800" b="1" dirty="0">
            <a:solidFill>
              <a:srgbClr val="FF0000"/>
            </a:solidFill>
            <a:latin typeface="Times New Roman" pitchFamily="18" charset="0"/>
            <a:cs typeface="Times New Roman" pitchFamily="18" charset="0"/>
          </a:endParaRPr>
        </a:p>
      </dgm:t>
    </dgm:pt>
    <dgm:pt modelId="{8ABCF4A7-99D1-429A-9CE6-4ED546A24904}" type="parTrans" cxnId="{FCCAA763-3675-4056-8749-8C18B6C26EB7}">
      <dgm:prSet/>
      <dgm:spPr/>
      <dgm:t>
        <a:bodyPr/>
        <a:lstStyle/>
        <a:p>
          <a:endParaRPr lang="tr-TR"/>
        </a:p>
      </dgm:t>
    </dgm:pt>
    <dgm:pt modelId="{5B843F0F-1BFF-4A6E-A542-55DF3F37EB4C}" type="sibTrans" cxnId="{FCCAA763-3675-4056-8749-8C18B6C26EB7}">
      <dgm:prSet/>
      <dgm:spPr/>
      <dgm:t>
        <a:bodyPr/>
        <a:lstStyle/>
        <a:p>
          <a:endParaRPr lang="tr-TR"/>
        </a:p>
      </dgm:t>
    </dgm:pt>
    <dgm:pt modelId="{A0569A32-A6BF-4693-B6D2-C4127B88704D}">
      <dgm:prSet phldrT="[Metin]" custT="1"/>
      <dgm:spPr/>
      <dgm:t>
        <a:bodyPr/>
        <a:lstStyle/>
        <a:p>
          <a:r>
            <a:rPr lang="tr-TR" sz="1800" dirty="0" smtClean="0">
              <a:latin typeface="Times New Roman" pitchFamily="18" charset="0"/>
              <a:cs typeface="Times New Roman" pitchFamily="18" charset="0"/>
            </a:rPr>
            <a:t>Misli Eşya</a:t>
          </a:r>
          <a:endParaRPr lang="tr-TR" sz="1800" dirty="0">
            <a:latin typeface="Times New Roman" pitchFamily="18" charset="0"/>
            <a:cs typeface="Times New Roman" pitchFamily="18" charset="0"/>
          </a:endParaRPr>
        </a:p>
      </dgm:t>
    </dgm:pt>
    <dgm:pt modelId="{833CD30B-6B61-473E-9075-D025C5C37B48}" type="parTrans" cxnId="{23705E92-3CE7-432D-BA00-4D3554ACE874}">
      <dgm:prSet/>
      <dgm:spPr/>
      <dgm:t>
        <a:bodyPr/>
        <a:lstStyle/>
        <a:p>
          <a:endParaRPr lang="tr-TR"/>
        </a:p>
      </dgm:t>
    </dgm:pt>
    <dgm:pt modelId="{400C163A-142C-4162-A222-135F2210EDF1}" type="sibTrans" cxnId="{23705E92-3CE7-432D-BA00-4D3554ACE874}">
      <dgm:prSet/>
      <dgm:spPr/>
      <dgm:t>
        <a:bodyPr/>
        <a:lstStyle/>
        <a:p>
          <a:endParaRPr lang="tr-TR"/>
        </a:p>
      </dgm:t>
    </dgm:pt>
    <dgm:pt modelId="{2FA1F6B8-EE11-40E5-86AA-74997D55A0FA}">
      <dgm:prSet phldrT="[Metin]" custT="1"/>
      <dgm:spPr/>
      <dgm:t>
        <a:bodyPr/>
        <a:lstStyle/>
        <a:p>
          <a:r>
            <a:rPr lang="tr-TR" sz="1800" dirty="0" smtClean="0">
              <a:latin typeface="Times New Roman" pitchFamily="18" charset="0"/>
              <a:cs typeface="Times New Roman" pitchFamily="18" charset="0"/>
            </a:rPr>
            <a:t>Gayri Misli Eşya</a:t>
          </a:r>
          <a:endParaRPr lang="tr-TR" sz="1800" dirty="0">
            <a:latin typeface="Times New Roman" pitchFamily="18" charset="0"/>
            <a:cs typeface="Times New Roman" pitchFamily="18" charset="0"/>
          </a:endParaRPr>
        </a:p>
      </dgm:t>
    </dgm:pt>
    <dgm:pt modelId="{D5024EF0-DF9C-4189-BB6F-E7A9A652C02C}" type="parTrans" cxnId="{7613FF4F-6CFB-4500-88D7-346C31CFBEC9}">
      <dgm:prSet/>
      <dgm:spPr/>
      <dgm:t>
        <a:bodyPr/>
        <a:lstStyle/>
        <a:p>
          <a:endParaRPr lang="tr-TR"/>
        </a:p>
      </dgm:t>
    </dgm:pt>
    <dgm:pt modelId="{D36DB425-9E28-4636-8691-AA006FDD8201}" type="sibTrans" cxnId="{7613FF4F-6CFB-4500-88D7-346C31CFBEC9}">
      <dgm:prSet/>
      <dgm:spPr/>
      <dgm:t>
        <a:bodyPr/>
        <a:lstStyle/>
        <a:p>
          <a:endParaRPr lang="tr-TR"/>
        </a:p>
      </dgm:t>
    </dgm:pt>
    <dgm:pt modelId="{81D02EBB-741B-498B-A805-55DA9F3FC6C1}">
      <dgm:prSet custT="1"/>
      <dgm:spPr/>
      <dgm:t>
        <a:bodyPr/>
        <a:lstStyle/>
        <a:p>
          <a:r>
            <a:rPr lang="tr-TR" sz="1800" b="1" dirty="0" smtClean="0">
              <a:solidFill>
                <a:srgbClr val="FF0000"/>
              </a:solidFill>
              <a:latin typeface="Times New Roman" pitchFamily="18" charset="0"/>
              <a:cs typeface="Times New Roman" pitchFamily="18" charset="0"/>
            </a:rPr>
            <a:t>4-</a:t>
          </a:r>
          <a:endParaRPr lang="tr-TR" sz="1800" b="1" dirty="0">
            <a:solidFill>
              <a:srgbClr val="FF0000"/>
            </a:solidFill>
            <a:latin typeface="Times New Roman" pitchFamily="18" charset="0"/>
            <a:cs typeface="Times New Roman" pitchFamily="18" charset="0"/>
          </a:endParaRPr>
        </a:p>
      </dgm:t>
    </dgm:pt>
    <dgm:pt modelId="{BB944D6F-B997-477F-AF3E-DD9B939BE096}" type="parTrans" cxnId="{12E14EB7-9DAF-46FD-8E1E-36FEEBAC8203}">
      <dgm:prSet/>
      <dgm:spPr/>
      <dgm:t>
        <a:bodyPr/>
        <a:lstStyle/>
        <a:p>
          <a:endParaRPr lang="tr-TR"/>
        </a:p>
      </dgm:t>
    </dgm:pt>
    <dgm:pt modelId="{64160F79-1C03-45F3-955E-38788823266A}" type="sibTrans" cxnId="{12E14EB7-9DAF-46FD-8E1E-36FEEBAC8203}">
      <dgm:prSet/>
      <dgm:spPr/>
      <dgm:t>
        <a:bodyPr/>
        <a:lstStyle/>
        <a:p>
          <a:endParaRPr lang="tr-TR"/>
        </a:p>
      </dgm:t>
    </dgm:pt>
    <dgm:pt modelId="{A6720276-A549-4328-9DBA-A42E08CC06D7}">
      <dgm:prSet phldrT="[Metin]" custT="1"/>
      <dgm:spPr/>
      <dgm:t>
        <a:bodyPr/>
        <a:lstStyle/>
        <a:p>
          <a:r>
            <a:rPr lang="tr-TR" sz="1800" dirty="0" smtClean="0">
              <a:latin typeface="Times New Roman" pitchFamily="18" charset="0"/>
              <a:cs typeface="Times New Roman" pitchFamily="18" charset="0"/>
            </a:rPr>
            <a:t>Bileşik Eşya</a:t>
          </a:r>
          <a:endParaRPr lang="tr-TR" sz="1800" dirty="0">
            <a:latin typeface="Times New Roman" pitchFamily="18" charset="0"/>
            <a:cs typeface="Times New Roman" pitchFamily="18" charset="0"/>
          </a:endParaRPr>
        </a:p>
      </dgm:t>
    </dgm:pt>
    <dgm:pt modelId="{A567D906-03B5-40EE-BEE1-45751FC5FF2E}" type="parTrans" cxnId="{7830921C-90F8-4AA9-91E4-3F492C9EC3C9}">
      <dgm:prSet/>
      <dgm:spPr/>
      <dgm:t>
        <a:bodyPr/>
        <a:lstStyle/>
        <a:p>
          <a:endParaRPr lang="tr-TR"/>
        </a:p>
      </dgm:t>
    </dgm:pt>
    <dgm:pt modelId="{F784F041-0564-4914-9C99-C432E37352AC}" type="sibTrans" cxnId="{7830921C-90F8-4AA9-91E4-3F492C9EC3C9}">
      <dgm:prSet/>
      <dgm:spPr/>
      <dgm:t>
        <a:bodyPr/>
        <a:lstStyle/>
        <a:p>
          <a:endParaRPr lang="tr-TR"/>
        </a:p>
      </dgm:t>
    </dgm:pt>
    <dgm:pt modelId="{A5393B61-9FCE-49C7-A57B-3829B9E9165D}">
      <dgm:prSet custT="1"/>
      <dgm:spPr/>
      <dgm:t>
        <a:bodyPr/>
        <a:lstStyle/>
        <a:p>
          <a:r>
            <a:rPr lang="tr-TR" sz="1800" dirty="0" smtClean="0">
              <a:latin typeface="Times New Roman" pitchFamily="18" charset="0"/>
              <a:cs typeface="Times New Roman" pitchFamily="18" charset="0"/>
            </a:rPr>
            <a:t>Kamu Malları</a:t>
          </a:r>
          <a:endParaRPr lang="tr-TR" sz="1800" dirty="0">
            <a:latin typeface="Times New Roman" pitchFamily="18" charset="0"/>
            <a:cs typeface="Times New Roman" pitchFamily="18" charset="0"/>
          </a:endParaRPr>
        </a:p>
      </dgm:t>
    </dgm:pt>
    <dgm:pt modelId="{DC76CE98-993B-4361-9E65-00BD01498789}" type="parTrans" cxnId="{A630C3D6-1135-4F68-87EE-5F0780948DA2}">
      <dgm:prSet/>
      <dgm:spPr/>
      <dgm:t>
        <a:bodyPr/>
        <a:lstStyle/>
        <a:p>
          <a:endParaRPr lang="tr-TR"/>
        </a:p>
      </dgm:t>
    </dgm:pt>
    <dgm:pt modelId="{5025896D-80E0-4F53-8123-C579EF0EADAF}" type="sibTrans" cxnId="{A630C3D6-1135-4F68-87EE-5F0780948DA2}">
      <dgm:prSet/>
      <dgm:spPr/>
      <dgm:t>
        <a:bodyPr/>
        <a:lstStyle/>
        <a:p>
          <a:endParaRPr lang="tr-TR"/>
        </a:p>
      </dgm:t>
    </dgm:pt>
    <dgm:pt modelId="{AD1C8832-F859-4D6F-B0BB-050C7766955E}">
      <dgm:prSet custT="1"/>
      <dgm:spPr/>
      <dgm:t>
        <a:bodyPr/>
        <a:lstStyle/>
        <a:p>
          <a:r>
            <a:rPr lang="tr-TR" sz="1800" dirty="0" smtClean="0">
              <a:latin typeface="Times New Roman" pitchFamily="18" charset="0"/>
              <a:cs typeface="Times New Roman" pitchFamily="18" charset="0"/>
            </a:rPr>
            <a:t>Özel Mallar</a:t>
          </a:r>
          <a:endParaRPr lang="tr-TR" sz="1800" dirty="0">
            <a:latin typeface="Times New Roman" pitchFamily="18" charset="0"/>
            <a:cs typeface="Times New Roman" pitchFamily="18" charset="0"/>
          </a:endParaRPr>
        </a:p>
      </dgm:t>
    </dgm:pt>
    <dgm:pt modelId="{086C76B9-1C36-49E8-B454-F5203F20BF4A}" type="parTrans" cxnId="{FB339E68-13E2-4460-9A49-C19EB4B49D75}">
      <dgm:prSet/>
      <dgm:spPr/>
      <dgm:t>
        <a:bodyPr/>
        <a:lstStyle/>
        <a:p>
          <a:endParaRPr lang="tr-TR"/>
        </a:p>
      </dgm:t>
    </dgm:pt>
    <dgm:pt modelId="{A1C3105C-790A-4A11-AF99-F69FA77AF1F6}" type="sibTrans" cxnId="{FB339E68-13E2-4460-9A49-C19EB4B49D75}">
      <dgm:prSet/>
      <dgm:spPr/>
      <dgm:t>
        <a:bodyPr/>
        <a:lstStyle/>
        <a:p>
          <a:endParaRPr lang="tr-TR"/>
        </a:p>
      </dgm:t>
    </dgm:pt>
    <dgm:pt modelId="{5E2C429B-6D15-44D2-83FC-CE00D7DFE90C}" type="pres">
      <dgm:prSet presAssocID="{12CD71A8-ECD8-42B3-8E86-5671768828DF}" presName="linearFlow" presStyleCnt="0">
        <dgm:presLayoutVars>
          <dgm:dir/>
          <dgm:animLvl val="lvl"/>
          <dgm:resizeHandles val="exact"/>
        </dgm:presLayoutVars>
      </dgm:prSet>
      <dgm:spPr/>
      <dgm:t>
        <a:bodyPr/>
        <a:lstStyle/>
        <a:p>
          <a:endParaRPr lang="tr-TR"/>
        </a:p>
      </dgm:t>
    </dgm:pt>
    <dgm:pt modelId="{9AB8E56A-2F41-4F42-A83B-81E8F9B20321}" type="pres">
      <dgm:prSet presAssocID="{80B6F393-885C-45FA-BE68-CEC026CC8689}" presName="composite" presStyleCnt="0"/>
      <dgm:spPr/>
    </dgm:pt>
    <dgm:pt modelId="{6FEE4FD5-A6E0-4F34-A638-3535F6B59F8C}" type="pres">
      <dgm:prSet presAssocID="{80B6F393-885C-45FA-BE68-CEC026CC8689}" presName="parentText" presStyleLbl="alignNode1" presStyleIdx="0" presStyleCnt="4">
        <dgm:presLayoutVars>
          <dgm:chMax val="1"/>
          <dgm:bulletEnabled val="1"/>
        </dgm:presLayoutVars>
      </dgm:prSet>
      <dgm:spPr/>
      <dgm:t>
        <a:bodyPr/>
        <a:lstStyle/>
        <a:p>
          <a:endParaRPr lang="tr-TR"/>
        </a:p>
      </dgm:t>
    </dgm:pt>
    <dgm:pt modelId="{2857A987-A41E-450C-ABD8-B9373627288F}" type="pres">
      <dgm:prSet presAssocID="{80B6F393-885C-45FA-BE68-CEC026CC8689}" presName="descendantText" presStyleLbl="alignAcc1" presStyleIdx="0" presStyleCnt="4">
        <dgm:presLayoutVars>
          <dgm:bulletEnabled val="1"/>
        </dgm:presLayoutVars>
      </dgm:prSet>
      <dgm:spPr/>
      <dgm:t>
        <a:bodyPr/>
        <a:lstStyle/>
        <a:p>
          <a:endParaRPr lang="tr-TR"/>
        </a:p>
      </dgm:t>
    </dgm:pt>
    <dgm:pt modelId="{D74304C8-4DA7-4D3B-8BA0-CA0122C65DA2}" type="pres">
      <dgm:prSet presAssocID="{A0B6FA4F-8454-4346-B1DD-50EE0E7ADB4F}" presName="sp" presStyleCnt="0"/>
      <dgm:spPr/>
    </dgm:pt>
    <dgm:pt modelId="{A9BB03CE-0196-4FDB-8EF3-8EAD7B14E78A}" type="pres">
      <dgm:prSet presAssocID="{F2D1E637-A836-4E8B-9ABB-E0AEDF62B40D}" presName="composite" presStyleCnt="0"/>
      <dgm:spPr/>
    </dgm:pt>
    <dgm:pt modelId="{BB070848-4A98-4E6A-9809-1E4186B77DB8}" type="pres">
      <dgm:prSet presAssocID="{F2D1E637-A836-4E8B-9ABB-E0AEDF62B40D}" presName="parentText" presStyleLbl="alignNode1" presStyleIdx="1" presStyleCnt="4">
        <dgm:presLayoutVars>
          <dgm:chMax val="1"/>
          <dgm:bulletEnabled val="1"/>
        </dgm:presLayoutVars>
      </dgm:prSet>
      <dgm:spPr/>
      <dgm:t>
        <a:bodyPr/>
        <a:lstStyle/>
        <a:p>
          <a:endParaRPr lang="tr-TR"/>
        </a:p>
      </dgm:t>
    </dgm:pt>
    <dgm:pt modelId="{13703AC2-AFDB-450B-AF60-622782D8AAAA}" type="pres">
      <dgm:prSet presAssocID="{F2D1E637-A836-4E8B-9ABB-E0AEDF62B40D}" presName="descendantText" presStyleLbl="alignAcc1" presStyleIdx="1" presStyleCnt="4">
        <dgm:presLayoutVars>
          <dgm:bulletEnabled val="1"/>
        </dgm:presLayoutVars>
      </dgm:prSet>
      <dgm:spPr/>
      <dgm:t>
        <a:bodyPr/>
        <a:lstStyle/>
        <a:p>
          <a:endParaRPr lang="tr-TR"/>
        </a:p>
      </dgm:t>
    </dgm:pt>
    <dgm:pt modelId="{6460B437-CE2B-4303-8AAF-04E71E2604A9}" type="pres">
      <dgm:prSet presAssocID="{25D3D68A-FA1F-46EC-B8E4-045892FD7EBE}" presName="sp" presStyleCnt="0"/>
      <dgm:spPr/>
    </dgm:pt>
    <dgm:pt modelId="{C692B4B9-8D48-4D6A-8005-E4B3D310036C}" type="pres">
      <dgm:prSet presAssocID="{7A78FD5E-8DAF-4FBF-B53A-276F0E0EF923}" presName="composite" presStyleCnt="0"/>
      <dgm:spPr/>
    </dgm:pt>
    <dgm:pt modelId="{F97913C7-71DF-44BF-95C9-9C8B480F6F1F}" type="pres">
      <dgm:prSet presAssocID="{7A78FD5E-8DAF-4FBF-B53A-276F0E0EF923}" presName="parentText" presStyleLbl="alignNode1" presStyleIdx="2" presStyleCnt="4">
        <dgm:presLayoutVars>
          <dgm:chMax val="1"/>
          <dgm:bulletEnabled val="1"/>
        </dgm:presLayoutVars>
      </dgm:prSet>
      <dgm:spPr/>
      <dgm:t>
        <a:bodyPr/>
        <a:lstStyle/>
        <a:p>
          <a:endParaRPr lang="tr-TR"/>
        </a:p>
      </dgm:t>
    </dgm:pt>
    <dgm:pt modelId="{07CBB971-C6C2-41FA-A985-461CEB9AAD90}" type="pres">
      <dgm:prSet presAssocID="{7A78FD5E-8DAF-4FBF-B53A-276F0E0EF923}" presName="descendantText" presStyleLbl="alignAcc1" presStyleIdx="2" presStyleCnt="4">
        <dgm:presLayoutVars>
          <dgm:bulletEnabled val="1"/>
        </dgm:presLayoutVars>
      </dgm:prSet>
      <dgm:spPr/>
      <dgm:t>
        <a:bodyPr/>
        <a:lstStyle/>
        <a:p>
          <a:endParaRPr lang="tr-TR"/>
        </a:p>
      </dgm:t>
    </dgm:pt>
    <dgm:pt modelId="{2A794A2B-8E41-433F-B4D0-4E3FE1975AD4}" type="pres">
      <dgm:prSet presAssocID="{5B843F0F-1BFF-4A6E-A542-55DF3F37EB4C}" presName="sp" presStyleCnt="0"/>
      <dgm:spPr/>
    </dgm:pt>
    <dgm:pt modelId="{A06A521C-287D-484D-8EC6-8585EBFEEE9A}" type="pres">
      <dgm:prSet presAssocID="{81D02EBB-741B-498B-A805-55DA9F3FC6C1}" presName="composite" presStyleCnt="0"/>
      <dgm:spPr/>
    </dgm:pt>
    <dgm:pt modelId="{E4F0897F-5E31-4E12-BF7F-E200D216505C}" type="pres">
      <dgm:prSet presAssocID="{81D02EBB-741B-498B-A805-55DA9F3FC6C1}" presName="parentText" presStyleLbl="alignNode1" presStyleIdx="3" presStyleCnt="4">
        <dgm:presLayoutVars>
          <dgm:chMax val="1"/>
          <dgm:bulletEnabled val="1"/>
        </dgm:presLayoutVars>
      </dgm:prSet>
      <dgm:spPr/>
      <dgm:t>
        <a:bodyPr/>
        <a:lstStyle/>
        <a:p>
          <a:endParaRPr lang="tr-TR"/>
        </a:p>
      </dgm:t>
    </dgm:pt>
    <dgm:pt modelId="{BF378C27-DE77-42D8-8F52-EE909D94254D}" type="pres">
      <dgm:prSet presAssocID="{81D02EBB-741B-498B-A805-55DA9F3FC6C1}" presName="descendantText" presStyleLbl="alignAcc1" presStyleIdx="3" presStyleCnt="4" custScaleY="140232">
        <dgm:presLayoutVars>
          <dgm:bulletEnabled val="1"/>
        </dgm:presLayoutVars>
      </dgm:prSet>
      <dgm:spPr/>
      <dgm:t>
        <a:bodyPr/>
        <a:lstStyle/>
        <a:p>
          <a:endParaRPr lang="tr-TR"/>
        </a:p>
      </dgm:t>
    </dgm:pt>
  </dgm:ptLst>
  <dgm:cxnLst>
    <dgm:cxn modelId="{6060A51A-D95D-4B85-BACC-3FAF7F6E1726}" srcId="{F2D1E637-A836-4E8B-9ABB-E0AEDF62B40D}" destId="{D4379980-FC73-4F9D-9502-93231564BF44}" srcOrd="0" destOrd="0" parTransId="{C9103C08-A887-4101-92D5-C52491E090B8}" sibTransId="{55EEA573-F983-4773-A314-B39FCD8F7AB2}"/>
    <dgm:cxn modelId="{7830921C-90F8-4AA9-91E4-3F492C9EC3C9}" srcId="{F2D1E637-A836-4E8B-9ABB-E0AEDF62B40D}" destId="{A6720276-A549-4328-9DBA-A42E08CC06D7}" srcOrd="2" destOrd="0" parTransId="{A567D906-03B5-40EE-BEE1-45751FC5FF2E}" sibTransId="{F784F041-0564-4914-9C99-C432E37352AC}"/>
    <dgm:cxn modelId="{FB339E68-13E2-4460-9A49-C19EB4B49D75}" srcId="{81D02EBB-741B-498B-A805-55DA9F3FC6C1}" destId="{AD1C8832-F859-4D6F-B0BB-050C7766955E}" srcOrd="1" destOrd="0" parTransId="{086C76B9-1C36-49E8-B454-F5203F20BF4A}" sibTransId="{A1C3105C-790A-4A11-AF99-F69FA77AF1F6}"/>
    <dgm:cxn modelId="{D5B46BD8-2A49-4BBE-A7B5-85B32F0977C4}" type="presOf" srcId="{2FA1F6B8-EE11-40E5-86AA-74997D55A0FA}" destId="{07CBB971-C6C2-41FA-A985-461CEB9AAD90}" srcOrd="0" destOrd="1" presId="urn:microsoft.com/office/officeart/2005/8/layout/chevron2"/>
    <dgm:cxn modelId="{CA8F451D-D273-4DC9-8261-46CD74AF3638}" type="presOf" srcId="{A6720276-A549-4328-9DBA-A42E08CC06D7}" destId="{13703AC2-AFDB-450B-AF60-622782D8AAAA}" srcOrd="0" destOrd="2" presId="urn:microsoft.com/office/officeart/2005/8/layout/chevron2"/>
    <dgm:cxn modelId="{12E14EB7-9DAF-46FD-8E1E-36FEEBAC8203}" srcId="{12CD71A8-ECD8-42B3-8E86-5671768828DF}" destId="{81D02EBB-741B-498B-A805-55DA9F3FC6C1}" srcOrd="3" destOrd="0" parTransId="{BB944D6F-B997-477F-AF3E-DD9B939BE096}" sibTransId="{64160F79-1C03-45F3-955E-38788823266A}"/>
    <dgm:cxn modelId="{94E6C56E-80F9-4C4E-8BA2-C6B21FE417A4}" srcId="{12CD71A8-ECD8-42B3-8E86-5671768828DF}" destId="{80B6F393-885C-45FA-BE68-CEC026CC8689}" srcOrd="0" destOrd="0" parTransId="{62F76E5F-650A-40A9-B036-8C89751DB4A5}" sibTransId="{A0B6FA4F-8454-4346-B1DD-50EE0E7ADB4F}"/>
    <dgm:cxn modelId="{880D32CC-CEB0-4C99-A934-BBAF9FB56806}" srcId="{80B6F393-885C-45FA-BE68-CEC026CC8689}" destId="{45875DDC-6038-43C4-A4F8-81BDA7ED27AB}" srcOrd="1" destOrd="0" parTransId="{D47ECC4C-CFE7-4F20-AAEB-F345DF343945}" sibTransId="{11B54270-D0A5-4E10-A1C0-A8D9BA4E2A36}"/>
    <dgm:cxn modelId="{E285BA74-F5F7-4711-BA3B-342F71E7F3D1}" type="presOf" srcId="{A5393B61-9FCE-49C7-A57B-3829B9E9165D}" destId="{BF378C27-DE77-42D8-8F52-EE909D94254D}" srcOrd="0" destOrd="0" presId="urn:microsoft.com/office/officeart/2005/8/layout/chevron2"/>
    <dgm:cxn modelId="{6002399F-4551-43EF-BEDB-33086EA5E791}" type="presOf" srcId="{81D02EBB-741B-498B-A805-55DA9F3FC6C1}" destId="{E4F0897F-5E31-4E12-BF7F-E200D216505C}" srcOrd="0" destOrd="0" presId="urn:microsoft.com/office/officeart/2005/8/layout/chevron2"/>
    <dgm:cxn modelId="{020D05F9-3BB7-4631-A853-FE8FFACF9FFB}" type="presOf" srcId="{ECDE60D3-B8C0-4CF7-B61C-AFC7100FA81A}" destId="{2857A987-A41E-450C-ABD8-B9373627288F}" srcOrd="0" destOrd="0" presId="urn:microsoft.com/office/officeart/2005/8/layout/chevron2"/>
    <dgm:cxn modelId="{FCCAA763-3675-4056-8749-8C18B6C26EB7}" srcId="{12CD71A8-ECD8-42B3-8E86-5671768828DF}" destId="{7A78FD5E-8DAF-4FBF-B53A-276F0E0EF923}" srcOrd="2" destOrd="0" parTransId="{8ABCF4A7-99D1-429A-9CE6-4ED546A24904}" sibTransId="{5B843F0F-1BFF-4A6E-A542-55DF3F37EB4C}"/>
    <dgm:cxn modelId="{CB46D0E8-4289-4801-98E1-1C9C3E9079CC}" type="presOf" srcId="{F2D1E637-A836-4E8B-9ABB-E0AEDF62B40D}" destId="{BB070848-4A98-4E6A-9809-1E4186B77DB8}" srcOrd="0" destOrd="0" presId="urn:microsoft.com/office/officeart/2005/8/layout/chevron2"/>
    <dgm:cxn modelId="{76A3B16C-7981-473F-AC80-56A007B650EC}" type="presOf" srcId="{AD1C8832-F859-4D6F-B0BB-050C7766955E}" destId="{BF378C27-DE77-42D8-8F52-EE909D94254D}" srcOrd="0" destOrd="1" presId="urn:microsoft.com/office/officeart/2005/8/layout/chevron2"/>
    <dgm:cxn modelId="{A630C3D6-1135-4F68-87EE-5F0780948DA2}" srcId="{81D02EBB-741B-498B-A805-55DA9F3FC6C1}" destId="{A5393B61-9FCE-49C7-A57B-3829B9E9165D}" srcOrd="0" destOrd="0" parTransId="{DC76CE98-993B-4361-9E65-00BD01498789}" sibTransId="{5025896D-80E0-4F53-8123-C579EF0EADAF}"/>
    <dgm:cxn modelId="{F0D392BD-B07E-48A4-A898-B772A92D2D16}" srcId="{80B6F393-885C-45FA-BE68-CEC026CC8689}" destId="{ECDE60D3-B8C0-4CF7-B61C-AFC7100FA81A}" srcOrd="0" destOrd="0" parTransId="{7911AF1B-C571-4BFE-BF9C-041163C30B82}" sibTransId="{98F58826-03BA-474B-A60D-2EB7630B1296}"/>
    <dgm:cxn modelId="{FF0D600C-C6F9-414E-BBDB-9205DB745677}" type="presOf" srcId="{12CD71A8-ECD8-42B3-8E86-5671768828DF}" destId="{5E2C429B-6D15-44D2-83FC-CE00D7DFE90C}" srcOrd="0" destOrd="0" presId="urn:microsoft.com/office/officeart/2005/8/layout/chevron2"/>
    <dgm:cxn modelId="{85CA337F-F2FD-4B20-9ED3-68356DA7596F}" type="presOf" srcId="{80B6F393-885C-45FA-BE68-CEC026CC8689}" destId="{6FEE4FD5-A6E0-4F34-A638-3535F6B59F8C}" srcOrd="0" destOrd="0" presId="urn:microsoft.com/office/officeart/2005/8/layout/chevron2"/>
    <dgm:cxn modelId="{5E925F29-F4A3-448A-A0EC-EFF2CF197C78}" type="presOf" srcId="{D4379980-FC73-4F9D-9502-93231564BF44}" destId="{13703AC2-AFDB-450B-AF60-622782D8AAAA}" srcOrd="0" destOrd="0" presId="urn:microsoft.com/office/officeart/2005/8/layout/chevron2"/>
    <dgm:cxn modelId="{C51F2C19-25CC-4C74-A3A5-A84F50F05AEA}" srcId="{12CD71A8-ECD8-42B3-8E86-5671768828DF}" destId="{F2D1E637-A836-4E8B-9ABB-E0AEDF62B40D}" srcOrd="1" destOrd="0" parTransId="{77E9C836-0BD6-4B9B-9C73-DF79BBF08D23}" sibTransId="{25D3D68A-FA1F-46EC-B8E4-045892FD7EBE}"/>
    <dgm:cxn modelId="{FDEF3605-9DCC-4CF3-B817-D55DDBE5E7A6}" type="presOf" srcId="{45875DDC-6038-43C4-A4F8-81BDA7ED27AB}" destId="{2857A987-A41E-450C-ABD8-B9373627288F}" srcOrd="0" destOrd="1" presId="urn:microsoft.com/office/officeart/2005/8/layout/chevron2"/>
    <dgm:cxn modelId="{565F2822-723A-4B4B-83DE-AD9B5B609999}" type="presOf" srcId="{F303A92B-49B2-4CA4-94F2-F9DFB89F856F}" destId="{13703AC2-AFDB-450B-AF60-622782D8AAAA}" srcOrd="0" destOrd="1" presId="urn:microsoft.com/office/officeart/2005/8/layout/chevron2"/>
    <dgm:cxn modelId="{7613FF4F-6CFB-4500-88D7-346C31CFBEC9}" srcId="{7A78FD5E-8DAF-4FBF-B53A-276F0E0EF923}" destId="{2FA1F6B8-EE11-40E5-86AA-74997D55A0FA}" srcOrd="1" destOrd="0" parTransId="{D5024EF0-DF9C-4189-BB6F-E7A9A652C02C}" sibTransId="{D36DB425-9E28-4636-8691-AA006FDD8201}"/>
    <dgm:cxn modelId="{30410E0E-22E3-4019-9864-4C0A4FF2B619}" type="presOf" srcId="{A0569A32-A6BF-4693-B6D2-C4127B88704D}" destId="{07CBB971-C6C2-41FA-A985-461CEB9AAD90}" srcOrd="0" destOrd="0" presId="urn:microsoft.com/office/officeart/2005/8/layout/chevron2"/>
    <dgm:cxn modelId="{23705E92-3CE7-432D-BA00-4D3554ACE874}" srcId="{7A78FD5E-8DAF-4FBF-B53A-276F0E0EF923}" destId="{A0569A32-A6BF-4693-B6D2-C4127B88704D}" srcOrd="0" destOrd="0" parTransId="{833CD30B-6B61-473E-9075-D025C5C37B48}" sibTransId="{400C163A-142C-4162-A222-135F2210EDF1}"/>
    <dgm:cxn modelId="{C3D62808-255A-4102-963C-CE9B211CE0C7}" type="presOf" srcId="{7A78FD5E-8DAF-4FBF-B53A-276F0E0EF923}" destId="{F97913C7-71DF-44BF-95C9-9C8B480F6F1F}" srcOrd="0" destOrd="0" presId="urn:microsoft.com/office/officeart/2005/8/layout/chevron2"/>
    <dgm:cxn modelId="{8C66C4C8-51A9-4CAA-8ED4-AF6751BA4C27}" srcId="{F2D1E637-A836-4E8B-9ABB-E0AEDF62B40D}" destId="{F303A92B-49B2-4CA4-94F2-F9DFB89F856F}" srcOrd="1" destOrd="0" parTransId="{04EE425F-4B0B-4796-8613-E081C33FD930}" sibTransId="{C71368BF-4842-4538-B6AA-50194B735069}"/>
    <dgm:cxn modelId="{BE379957-B4E6-49D6-A554-D390D0690AD5}" type="presParOf" srcId="{5E2C429B-6D15-44D2-83FC-CE00D7DFE90C}" destId="{9AB8E56A-2F41-4F42-A83B-81E8F9B20321}" srcOrd="0" destOrd="0" presId="urn:microsoft.com/office/officeart/2005/8/layout/chevron2"/>
    <dgm:cxn modelId="{61F0E5AE-D755-496D-8E99-63CD1FE2734D}" type="presParOf" srcId="{9AB8E56A-2F41-4F42-A83B-81E8F9B20321}" destId="{6FEE4FD5-A6E0-4F34-A638-3535F6B59F8C}" srcOrd="0" destOrd="0" presId="urn:microsoft.com/office/officeart/2005/8/layout/chevron2"/>
    <dgm:cxn modelId="{7987FA8B-9048-4A11-8CE2-56C9F80C51AF}" type="presParOf" srcId="{9AB8E56A-2F41-4F42-A83B-81E8F9B20321}" destId="{2857A987-A41E-450C-ABD8-B9373627288F}" srcOrd="1" destOrd="0" presId="urn:microsoft.com/office/officeart/2005/8/layout/chevron2"/>
    <dgm:cxn modelId="{A28A8904-B327-4E7C-9102-D52FF9324D95}" type="presParOf" srcId="{5E2C429B-6D15-44D2-83FC-CE00D7DFE90C}" destId="{D74304C8-4DA7-4D3B-8BA0-CA0122C65DA2}" srcOrd="1" destOrd="0" presId="urn:microsoft.com/office/officeart/2005/8/layout/chevron2"/>
    <dgm:cxn modelId="{8C432BB1-EDCF-4940-8D07-FA7B3E5D0795}" type="presParOf" srcId="{5E2C429B-6D15-44D2-83FC-CE00D7DFE90C}" destId="{A9BB03CE-0196-4FDB-8EF3-8EAD7B14E78A}" srcOrd="2" destOrd="0" presId="urn:microsoft.com/office/officeart/2005/8/layout/chevron2"/>
    <dgm:cxn modelId="{D8573026-E7E9-4119-AC16-DCEBF984E67E}" type="presParOf" srcId="{A9BB03CE-0196-4FDB-8EF3-8EAD7B14E78A}" destId="{BB070848-4A98-4E6A-9809-1E4186B77DB8}" srcOrd="0" destOrd="0" presId="urn:microsoft.com/office/officeart/2005/8/layout/chevron2"/>
    <dgm:cxn modelId="{EE8BE345-AD00-4911-887A-B943374B2C42}" type="presParOf" srcId="{A9BB03CE-0196-4FDB-8EF3-8EAD7B14E78A}" destId="{13703AC2-AFDB-450B-AF60-622782D8AAAA}" srcOrd="1" destOrd="0" presId="urn:microsoft.com/office/officeart/2005/8/layout/chevron2"/>
    <dgm:cxn modelId="{301B95D2-A219-497E-B73C-FE5AF3F3F4BD}" type="presParOf" srcId="{5E2C429B-6D15-44D2-83FC-CE00D7DFE90C}" destId="{6460B437-CE2B-4303-8AAF-04E71E2604A9}" srcOrd="3" destOrd="0" presId="urn:microsoft.com/office/officeart/2005/8/layout/chevron2"/>
    <dgm:cxn modelId="{E1ED8740-161B-43E4-B933-FF3EFD2D1F24}" type="presParOf" srcId="{5E2C429B-6D15-44D2-83FC-CE00D7DFE90C}" destId="{C692B4B9-8D48-4D6A-8005-E4B3D310036C}" srcOrd="4" destOrd="0" presId="urn:microsoft.com/office/officeart/2005/8/layout/chevron2"/>
    <dgm:cxn modelId="{3F5C20B2-31F1-41F1-99B5-FEB2A1457AC5}" type="presParOf" srcId="{C692B4B9-8D48-4D6A-8005-E4B3D310036C}" destId="{F97913C7-71DF-44BF-95C9-9C8B480F6F1F}" srcOrd="0" destOrd="0" presId="urn:microsoft.com/office/officeart/2005/8/layout/chevron2"/>
    <dgm:cxn modelId="{7C4D5538-729B-4428-8EB0-CB1636BF6C83}" type="presParOf" srcId="{C692B4B9-8D48-4D6A-8005-E4B3D310036C}" destId="{07CBB971-C6C2-41FA-A985-461CEB9AAD90}" srcOrd="1" destOrd="0" presId="urn:microsoft.com/office/officeart/2005/8/layout/chevron2"/>
    <dgm:cxn modelId="{AFB8E95D-1E7C-4B7B-9FE8-09D24FDAB0C2}" type="presParOf" srcId="{5E2C429B-6D15-44D2-83FC-CE00D7DFE90C}" destId="{2A794A2B-8E41-433F-B4D0-4E3FE1975AD4}" srcOrd="5" destOrd="0" presId="urn:microsoft.com/office/officeart/2005/8/layout/chevron2"/>
    <dgm:cxn modelId="{DFD8BF3A-DC63-41C0-B1F9-09AFD0491249}" type="presParOf" srcId="{5E2C429B-6D15-44D2-83FC-CE00D7DFE90C}" destId="{A06A521C-287D-484D-8EC6-8585EBFEEE9A}" srcOrd="6" destOrd="0" presId="urn:microsoft.com/office/officeart/2005/8/layout/chevron2"/>
    <dgm:cxn modelId="{C35561E6-545F-4B3C-889C-E7DBE5BC6972}" type="presParOf" srcId="{A06A521C-287D-484D-8EC6-8585EBFEEE9A}" destId="{E4F0897F-5E31-4E12-BF7F-E200D216505C}" srcOrd="0" destOrd="0" presId="urn:microsoft.com/office/officeart/2005/8/layout/chevron2"/>
    <dgm:cxn modelId="{D6E879F4-2652-4977-BCAC-9C4E43B1ED79}" type="presParOf" srcId="{A06A521C-287D-484D-8EC6-8585EBFEEE9A}" destId="{BF378C27-DE77-42D8-8F52-EE909D94254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946CCFAA-8AD6-4972-8FAF-184D86141326}" type="doc">
      <dgm:prSet loTypeId="urn:microsoft.com/office/officeart/2005/8/layout/chevron2" loCatId="process" qsTypeId="urn:microsoft.com/office/officeart/2005/8/quickstyle/simple1" qsCatId="simple" csTypeId="urn:microsoft.com/office/officeart/2005/8/colors/colorful5" csCatId="colorful" phldr="1"/>
      <dgm:spPr/>
      <dgm:t>
        <a:bodyPr/>
        <a:lstStyle/>
        <a:p>
          <a:endParaRPr lang="tr-TR"/>
        </a:p>
      </dgm:t>
    </dgm:pt>
    <dgm:pt modelId="{2E3D39BF-498A-432E-9747-15D1B261FB03}">
      <dgm:prSet phldrT="[Metin]" custT="1"/>
      <dgm:spPr/>
      <dgm:t>
        <a:bodyPr/>
        <a:lstStyle/>
        <a:p>
          <a:pPr algn="just"/>
          <a:r>
            <a:rPr lang="tr-TR" sz="1800" b="0" dirty="0" smtClean="0">
              <a:solidFill>
                <a:schemeClr val="tx1"/>
              </a:solidFill>
              <a:latin typeface="Times New Roman" pitchFamily="18" charset="0"/>
              <a:cs typeface="Times New Roman" pitchFamily="18" charset="0"/>
            </a:rPr>
            <a:t>Ayni Haklar (Mülkiyet)</a:t>
          </a:r>
          <a:endParaRPr lang="tr-TR" sz="1800" b="0" dirty="0">
            <a:solidFill>
              <a:schemeClr val="tx1"/>
            </a:solidFill>
            <a:latin typeface="Times New Roman" pitchFamily="18" charset="0"/>
            <a:cs typeface="Times New Roman" pitchFamily="18" charset="0"/>
          </a:endParaRPr>
        </a:p>
      </dgm:t>
    </dgm:pt>
    <dgm:pt modelId="{261FA8DE-4258-49AC-93D0-42CF918A4DEA}" type="parTrans" cxnId="{B052A401-D863-49AD-BBAE-08FA0F5471DA}">
      <dgm:prSet/>
      <dgm:spPr/>
      <dgm:t>
        <a:bodyPr/>
        <a:lstStyle/>
        <a:p>
          <a:endParaRPr lang="tr-TR"/>
        </a:p>
      </dgm:t>
    </dgm:pt>
    <dgm:pt modelId="{B85FE8E6-1138-475C-A057-FED87C4CB97A}" type="sibTrans" cxnId="{B052A401-D863-49AD-BBAE-08FA0F5471DA}">
      <dgm:prSet/>
      <dgm:spPr/>
      <dgm:t>
        <a:bodyPr/>
        <a:lstStyle/>
        <a:p>
          <a:endParaRPr lang="tr-TR"/>
        </a:p>
      </dgm:t>
    </dgm:pt>
    <dgm:pt modelId="{21393F1D-406B-456E-9C29-4CFB9DC2B543}">
      <dgm:prSet phldrT="[Metin]" custT="1"/>
      <dgm:spPr/>
      <dgm:t>
        <a:bodyPr/>
        <a:lstStyle/>
        <a:p>
          <a:pPr algn="ctr"/>
          <a:r>
            <a:rPr lang="tr-TR" sz="1800" b="1" dirty="0" smtClean="0">
              <a:solidFill>
                <a:srgbClr val="FF0000"/>
              </a:solidFill>
              <a:latin typeface="Times New Roman" pitchFamily="18" charset="0"/>
              <a:cs typeface="Times New Roman" pitchFamily="18" charset="0"/>
            </a:rPr>
            <a:t>2-</a:t>
          </a:r>
          <a:endParaRPr lang="tr-TR" sz="1800" b="1" dirty="0">
            <a:solidFill>
              <a:srgbClr val="FF0000"/>
            </a:solidFill>
            <a:latin typeface="Times New Roman" pitchFamily="18" charset="0"/>
            <a:cs typeface="Times New Roman" pitchFamily="18" charset="0"/>
          </a:endParaRPr>
        </a:p>
      </dgm:t>
    </dgm:pt>
    <dgm:pt modelId="{528DF515-C01C-481A-8773-86EA8BD86FBE}" type="parTrans" cxnId="{241356C0-FB8E-4677-86EB-F18338D4FEF9}">
      <dgm:prSet/>
      <dgm:spPr/>
      <dgm:t>
        <a:bodyPr/>
        <a:lstStyle/>
        <a:p>
          <a:endParaRPr lang="tr-TR"/>
        </a:p>
      </dgm:t>
    </dgm:pt>
    <dgm:pt modelId="{19740047-F71F-4DCA-863E-FF6969902EBC}" type="sibTrans" cxnId="{241356C0-FB8E-4677-86EB-F18338D4FEF9}">
      <dgm:prSet/>
      <dgm:spPr/>
      <dgm:t>
        <a:bodyPr/>
        <a:lstStyle/>
        <a:p>
          <a:endParaRPr lang="tr-TR"/>
        </a:p>
      </dgm:t>
    </dgm:pt>
    <dgm:pt modelId="{C6D9AC7E-B4DB-4047-AE8D-15A2C46430ED}">
      <dgm:prSet phldrT="[Metin]" custT="1"/>
      <dgm:spPr/>
      <dgm:t>
        <a:bodyPr/>
        <a:lstStyle/>
        <a:p>
          <a:pPr algn="just"/>
          <a:r>
            <a:rPr lang="tr-TR" sz="1800" dirty="0" smtClean="0">
              <a:latin typeface="Times New Roman" pitchFamily="18" charset="0"/>
              <a:cs typeface="Times New Roman" pitchFamily="18" charset="0"/>
            </a:rPr>
            <a:t>Sınırlı Ayni Haklar</a:t>
          </a:r>
          <a:endParaRPr lang="tr-TR" sz="1800" dirty="0">
            <a:latin typeface="Times New Roman" pitchFamily="18" charset="0"/>
            <a:cs typeface="Times New Roman" pitchFamily="18" charset="0"/>
          </a:endParaRPr>
        </a:p>
      </dgm:t>
    </dgm:pt>
    <dgm:pt modelId="{726D8A12-C197-43AF-B385-8826539B109F}" type="parTrans" cxnId="{827D8B16-5805-4069-985E-C5D1857A56DE}">
      <dgm:prSet/>
      <dgm:spPr/>
      <dgm:t>
        <a:bodyPr/>
        <a:lstStyle/>
        <a:p>
          <a:endParaRPr lang="tr-TR"/>
        </a:p>
      </dgm:t>
    </dgm:pt>
    <dgm:pt modelId="{80611C44-6F08-4B73-A81C-CC4BC285A2D4}" type="sibTrans" cxnId="{827D8B16-5805-4069-985E-C5D1857A56DE}">
      <dgm:prSet/>
      <dgm:spPr/>
      <dgm:t>
        <a:bodyPr/>
        <a:lstStyle/>
        <a:p>
          <a:endParaRPr lang="tr-TR"/>
        </a:p>
      </dgm:t>
    </dgm:pt>
    <dgm:pt modelId="{316BDC12-16C2-4D35-9CC4-01817B99183B}">
      <dgm:prSet phldrT="[Metin]" custT="1"/>
      <dgm:spPr/>
      <dgm:t>
        <a:bodyPr/>
        <a:lstStyle/>
        <a:p>
          <a:pPr algn="ctr"/>
          <a:r>
            <a:rPr lang="tr-TR" sz="1800" b="1" dirty="0" smtClean="0">
              <a:solidFill>
                <a:srgbClr val="FF0000"/>
              </a:solidFill>
              <a:latin typeface="Times New Roman" pitchFamily="18" charset="0"/>
              <a:cs typeface="Times New Roman" pitchFamily="18" charset="0"/>
            </a:rPr>
            <a:t>3-</a:t>
          </a:r>
          <a:endParaRPr lang="tr-TR" sz="1800" b="1" dirty="0">
            <a:solidFill>
              <a:srgbClr val="FF0000"/>
            </a:solidFill>
            <a:latin typeface="Times New Roman" pitchFamily="18" charset="0"/>
            <a:cs typeface="Times New Roman" pitchFamily="18" charset="0"/>
          </a:endParaRPr>
        </a:p>
      </dgm:t>
    </dgm:pt>
    <dgm:pt modelId="{DCCE471F-2860-484C-BBAE-C89FD188AEA0}" type="parTrans" cxnId="{AF806433-FF24-4ADD-A80F-671FF131ABB8}">
      <dgm:prSet/>
      <dgm:spPr/>
      <dgm:t>
        <a:bodyPr/>
        <a:lstStyle/>
        <a:p>
          <a:endParaRPr lang="tr-TR"/>
        </a:p>
      </dgm:t>
    </dgm:pt>
    <dgm:pt modelId="{1349E566-D5D3-4098-A8C2-C03F33854978}" type="sibTrans" cxnId="{AF806433-FF24-4ADD-A80F-671FF131ABB8}">
      <dgm:prSet/>
      <dgm:spPr/>
      <dgm:t>
        <a:bodyPr/>
        <a:lstStyle/>
        <a:p>
          <a:endParaRPr lang="tr-TR"/>
        </a:p>
      </dgm:t>
    </dgm:pt>
    <dgm:pt modelId="{394F311D-ED7F-4831-B91E-88F0BE3E1E1F}">
      <dgm:prSet phldrT="[Metin]" custT="1"/>
      <dgm:spPr/>
      <dgm:t>
        <a:bodyPr/>
        <a:lstStyle/>
        <a:p>
          <a:pPr algn="just"/>
          <a:r>
            <a:rPr lang="tr-TR" sz="1800" dirty="0" smtClean="0">
              <a:latin typeface="Times New Roman" pitchFamily="18" charset="0"/>
              <a:cs typeface="Times New Roman" pitchFamily="18" charset="0"/>
            </a:rPr>
            <a:t>Zilyetlik</a:t>
          </a:r>
          <a:endParaRPr lang="tr-TR" sz="1800" dirty="0">
            <a:latin typeface="Times New Roman" pitchFamily="18" charset="0"/>
            <a:cs typeface="Times New Roman" pitchFamily="18" charset="0"/>
          </a:endParaRPr>
        </a:p>
      </dgm:t>
    </dgm:pt>
    <dgm:pt modelId="{8439770F-6ADD-4B59-AB05-403AB03372C9}" type="parTrans" cxnId="{1DD8AC4F-2845-4E2B-AA1C-7EE6AA3EB7F8}">
      <dgm:prSet/>
      <dgm:spPr/>
      <dgm:t>
        <a:bodyPr/>
        <a:lstStyle/>
        <a:p>
          <a:endParaRPr lang="tr-TR"/>
        </a:p>
      </dgm:t>
    </dgm:pt>
    <dgm:pt modelId="{1FB8B8A4-C577-443A-B6F5-C5D0ADFFA5CD}" type="sibTrans" cxnId="{1DD8AC4F-2845-4E2B-AA1C-7EE6AA3EB7F8}">
      <dgm:prSet/>
      <dgm:spPr/>
      <dgm:t>
        <a:bodyPr/>
        <a:lstStyle/>
        <a:p>
          <a:endParaRPr lang="tr-TR"/>
        </a:p>
      </dgm:t>
    </dgm:pt>
    <dgm:pt modelId="{6CFDCCFD-0F8D-4B73-8EDA-23F250A7ED46}">
      <dgm:prSet custT="1"/>
      <dgm:spPr/>
      <dgm:t>
        <a:bodyPr/>
        <a:lstStyle/>
        <a:p>
          <a:pPr algn="ctr"/>
          <a:r>
            <a:rPr lang="tr-TR" sz="1800" b="1" dirty="0" smtClean="0">
              <a:solidFill>
                <a:srgbClr val="FF0000"/>
              </a:solidFill>
              <a:latin typeface="Times New Roman" pitchFamily="18" charset="0"/>
              <a:cs typeface="Times New Roman" pitchFamily="18" charset="0"/>
            </a:rPr>
            <a:t>4-</a:t>
          </a:r>
          <a:endParaRPr lang="tr-TR" sz="1800" b="1" dirty="0">
            <a:solidFill>
              <a:srgbClr val="FF0000"/>
            </a:solidFill>
            <a:latin typeface="Times New Roman" pitchFamily="18" charset="0"/>
            <a:cs typeface="Times New Roman" pitchFamily="18" charset="0"/>
          </a:endParaRPr>
        </a:p>
      </dgm:t>
    </dgm:pt>
    <dgm:pt modelId="{A3D9FF6F-6286-4080-83D4-1A189CE1B868}" type="parTrans" cxnId="{F7A2CD64-5D49-4916-96FF-2258003FCD47}">
      <dgm:prSet/>
      <dgm:spPr/>
      <dgm:t>
        <a:bodyPr/>
        <a:lstStyle/>
        <a:p>
          <a:endParaRPr lang="tr-TR"/>
        </a:p>
      </dgm:t>
    </dgm:pt>
    <dgm:pt modelId="{FAAA5BFB-E1D8-4085-BE60-E5330356F0BA}" type="sibTrans" cxnId="{F7A2CD64-5D49-4916-96FF-2258003FCD47}">
      <dgm:prSet/>
      <dgm:spPr/>
      <dgm:t>
        <a:bodyPr/>
        <a:lstStyle/>
        <a:p>
          <a:endParaRPr lang="tr-TR"/>
        </a:p>
      </dgm:t>
    </dgm:pt>
    <dgm:pt modelId="{9AC9203C-7484-418B-B306-62549064C892}">
      <dgm:prSet custT="1"/>
      <dgm:spPr/>
      <dgm:t>
        <a:bodyPr/>
        <a:lstStyle/>
        <a:p>
          <a:pPr algn="just"/>
          <a:r>
            <a:rPr lang="tr-TR" sz="1800" dirty="0" smtClean="0">
              <a:latin typeface="Times New Roman" pitchFamily="18" charset="0"/>
              <a:cs typeface="Times New Roman" pitchFamily="18" charset="0"/>
            </a:rPr>
            <a:t>Tapu Sicili</a:t>
          </a:r>
          <a:endParaRPr lang="tr-TR" sz="1800" dirty="0">
            <a:latin typeface="Times New Roman" pitchFamily="18" charset="0"/>
            <a:cs typeface="Times New Roman" pitchFamily="18" charset="0"/>
          </a:endParaRPr>
        </a:p>
      </dgm:t>
    </dgm:pt>
    <dgm:pt modelId="{849CA071-A8A9-43A8-95A1-74CB7E9C9003}" type="parTrans" cxnId="{2128EB62-4B66-44B0-B827-A278411D844D}">
      <dgm:prSet/>
      <dgm:spPr/>
      <dgm:t>
        <a:bodyPr/>
        <a:lstStyle/>
        <a:p>
          <a:endParaRPr lang="tr-TR"/>
        </a:p>
      </dgm:t>
    </dgm:pt>
    <dgm:pt modelId="{AC578B53-FC1D-4BDB-B44D-8F763B91D512}" type="sibTrans" cxnId="{2128EB62-4B66-44B0-B827-A278411D844D}">
      <dgm:prSet/>
      <dgm:spPr/>
      <dgm:t>
        <a:bodyPr/>
        <a:lstStyle/>
        <a:p>
          <a:endParaRPr lang="tr-TR"/>
        </a:p>
      </dgm:t>
    </dgm:pt>
    <dgm:pt modelId="{BE44314F-30EB-4CB5-9795-CD1F6EF76CB5}">
      <dgm:prSet phldrT="[Metin]" custT="1"/>
      <dgm:spPr/>
      <dgm:t>
        <a:bodyPr/>
        <a:lstStyle/>
        <a:p>
          <a:pPr algn="ctr"/>
          <a:r>
            <a:rPr lang="tr-TR" sz="1800" b="1" dirty="0" smtClean="0">
              <a:solidFill>
                <a:srgbClr val="FF0000"/>
              </a:solidFill>
              <a:latin typeface="Times New Roman" pitchFamily="18" charset="0"/>
              <a:cs typeface="Times New Roman" pitchFamily="18" charset="0"/>
            </a:rPr>
            <a:t>1-</a:t>
          </a:r>
          <a:endParaRPr lang="tr-TR" sz="1800" b="1" dirty="0">
            <a:solidFill>
              <a:srgbClr val="FF0000"/>
            </a:solidFill>
            <a:latin typeface="Times New Roman" pitchFamily="18" charset="0"/>
            <a:cs typeface="Times New Roman" pitchFamily="18" charset="0"/>
          </a:endParaRPr>
        </a:p>
      </dgm:t>
    </dgm:pt>
    <dgm:pt modelId="{048DD361-02BD-4489-8868-E2B2246348EF}" type="sibTrans" cxnId="{F5D4A3A2-D693-45A0-9AA1-E6A085B9C83F}">
      <dgm:prSet/>
      <dgm:spPr/>
      <dgm:t>
        <a:bodyPr/>
        <a:lstStyle/>
        <a:p>
          <a:endParaRPr lang="tr-TR"/>
        </a:p>
      </dgm:t>
    </dgm:pt>
    <dgm:pt modelId="{40FDDFF9-6D6B-4876-85C9-B7224E7D2A27}" type="parTrans" cxnId="{F5D4A3A2-D693-45A0-9AA1-E6A085B9C83F}">
      <dgm:prSet/>
      <dgm:spPr/>
      <dgm:t>
        <a:bodyPr/>
        <a:lstStyle/>
        <a:p>
          <a:endParaRPr lang="tr-TR"/>
        </a:p>
      </dgm:t>
    </dgm:pt>
    <dgm:pt modelId="{0DE98558-8B8A-42B2-8F29-2233C83D670A}" type="pres">
      <dgm:prSet presAssocID="{946CCFAA-8AD6-4972-8FAF-184D86141326}" presName="linearFlow" presStyleCnt="0">
        <dgm:presLayoutVars>
          <dgm:dir/>
          <dgm:animLvl val="lvl"/>
          <dgm:resizeHandles val="exact"/>
        </dgm:presLayoutVars>
      </dgm:prSet>
      <dgm:spPr/>
      <dgm:t>
        <a:bodyPr/>
        <a:lstStyle/>
        <a:p>
          <a:endParaRPr lang="tr-TR"/>
        </a:p>
      </dgm:t>
    </dgm:pt>
    <dgm:pt modelId="{0055E6D0-76D5-4A09-B633-7D1E2FA831E2}" type="pres">
      <dgm:prSet presAssocID="{BE44314F-30EB-4CB5-9795-CD1F6EF76CB5}" presName="composite" presStyleCnt="0"/>
      <dgm:spPr/>
    </dgm:pt>
    <dgm:pt modelId="{A755BE26-B569-4C08-9BEF-5D9720D08554}" type="pres">
      <dgm:prSet presAssocID="{BE44314F-30EB-4CB5-9795-CD1F6EF76CB5}" presName="parentText" presStyleLbl="alignNode1" presStyleIdx="0" presStyleCnt="4">
        <dgm:presLayoutVars>
          <dgm:chMax val="1"/>
          <dgm:bulletEnabled val="1"/>
        </dgm:presLayoutVars>
      </dgm:prSet>
      <dgm:spPr/>
      <dgm:t>
        <a:bodyPr/>
        <a:lstStyle/>
        <a:p>
          <a:endParaRPr lang="tr-TR"/>
        </a:p>
      </dgm:t>
    </dgm:pt>
    <dgm:pt modelId="{7EF3B2D3-7C96-4920-A2F3-864B4805B803}" type="pres">
      <dgm:prSet presAssocID="{BE44314F-30EB-4CB5-9795-CD1F6EF76CB5}" presName="descendantText" presStyleLbl="alignAcc1" presStyleIdx="0" presStyleCnt="4">
        <dgm:presLayoutVars>
          <dgm:bulletEnabled val="1"/>
        </dgm:presLayoutVars>
      </dgm:prSet>
      <dgm:spPr/>
      <dgm:t>
        <a:bodyPr/>
        <a:lstStyle/>
        <a:p>
          <a:endParaRPr lang="tr-TR"/>
        </a:p>
      </dgm:t>
    </dgm:pt>
    <dgm:pt modelId="{B65D22AE-5C9F-4F38-951E-E69156BD2C73}" type="pres">
      <dgm:prSet presAssocID="{048DD361-02BD-4489-8868-E2B2246348EF}" presName="sp" presStyleCnt="0"/>
      <dgm:spPr/>
    </dgm:pt>
    <dgm:pt modelId="{621B36FB-FD6F-45B8-8B4D-3CA7F020781F}" type="pres">
      <dgm:prSet presAssocID="{21393F1D-406B-456E-9C29-4CFB9DC2B543}" presName="composite" presStyleCnt="0"/>
      <dgm:spPr/>
    </dgm:pt>
    <dgm:pt modelId="{E4F4BC8E-9127-4CE2-A832-A386FD40A704}" type="pres">
      <dgm:prSet presAssocID="{21393F1D-406B-456E-9C29-4CFB9DC2B543}" presName="parentText" presStyleLbl="alignNode1" presStyleIdx="1" presStyleCnt="4">
        <dgm:presLayoutVars>
          <dgm:chMax val="1"/>
          <dgm:bulletEnabled val="1"/>
        </dgm:presLayoutVars>
      </dgm:prSet>
      <dgm:spPr/>
      <dgm:t>
        <a:bodyPr/>
        <a:lstStyle/>
        <a:p>
          <a:endParaRPr lang="tr-TR"/>
        </a:p>
      </dgm:t>
    </dgm:pt>
    <dgm:pt modelId="{2BCE4C1A-62AA-4066-81A3-CFFD789F1DF3}" type="pres">
      <dgm:prSet presAssocID="{21393F1D-406B-456E-9C29-4CFB9DC2B543}" presName="descendantText" presStyleLbl="alignAcc1" presStyleIdx="1" presStyleCnt="4">
        <dgm:presLayoutVars>
          <dgm:bulletEnabled val="1"/>
        </dgm:presLayoutVars>
      </dgm:prSet>
      <dgm:spPr/>
      <dgm:t>
        <a:bodyPr/>
        <a:lstStyle/>
        <a:p>
          <a:endParaRPr lang="tr-TR"/>
        </a:p>
      </dgm:t>
    </dgm:pt>
    <dgm:pt modelId="{022A64F3-14FE-42E3-A8CE-EFCE299C92C3}" type="pres">
      <dgm:prSet presAssocID="{19740047-F71F-4DCA-863E-FF6969902EBC}" presName="sp" presStyleCnt="0"/>
      <dgm:spPr/>
    </dgm:pt>
    <dgm:pt modelId="{90D4BC3E-9630-4E08-AEB8-AED364645CEF}" type="pres">
      <dgm:prSet presAssocID="{316BDC12-16C2-4D35-9CC4-01817B99183B}" presName="composite" presStyleCnt="0"/>
      <dgm:spPr/>
    </dgm:pt>
    <dgm:pt modelId="{26B562E6-92CE-43EA-8406-880B1D1ECA8F}" type="pres">
      <dgm:prSet presAssocID="{316BDC12-16C2-4D35-9CC4-01817B99183B}" presName="parentText" presStyleLbl="alignNode1" presStyleIdx="2" presStyleCnt="4">
        <dgm:presLayoutVars>
          <dgm:chMax val="1"/>
          <dgm:bulletEnabled val="1"/>
        </dgm:presLayoutVars>
      </dgm:prSet>
      <dgm:spPr/>
      <dgm:t>
        <a:bodyPr/>
        <a:lstStyle/>
        <a:p>
          <a:endParaRPr lang="tr-TR"/>
        </a:p>
      </dgm:t>
    </dgm:pt>
    <dgm:pt modelId="{990BA224-2051-4614-B07B-01BE301F1A6C}" type="pres">
      <dgm:prSet presAssocID="{316BDC12-16C2-4D35-9CC4-01817B99183B}" presName="descendantText" presStyleLbl="alignAcc1" presStyleIdx="2" presStyleCnt="4">
        <dgm:presLayoutVars>
          <dgm:bulletEnabled val="1"/>
        </dgm:presLayoutVars>
      </dgm:prSet>
      <dgm:spPr/>
      <dgm:t>
        <a:bodyPr/>
        <a:lstStyle/>
        <a:p>
          <a:endParaRPr lang="tr-TR"/>
        </a:p>
      </dgm:t>
    </dgm:pt>
    <dgm:pt modelId="{A6D60095-A8BF-4E3B-82BE-8648CBCF62AA}" type="pres">
      <dgm:prSet presAssocID="{1349E566-D5D3-4098-A8C2-C03F33854978}" presName="sp" presStyleCnt="0"/>
      <dgm:spPr/>
    </dgm:pt>
    <dgm:pt modelId="{864989FF-B675-4BAC-AAF7-CCF3B716ECFB}" type="pres">
      <dgm:prSet presAssocID="{6CFDCCFD-0F8D-4B73-8EDA-23F250A7ED46}" presName="composite" presStyleCnt="0"/>
      <dgm:spPr/>
    </dgm:pt>
    <dgm:pt modelId="{79150F74-0EF8-4C55-8A8D-4EF08A1FEFF3}" type="pres">
      <dgm:prSet presAssocID="{6CFDCCFD-0F8D-4B73-8EDA-23F250A7ED46}" presName="parentText" presStyleLbl="alignNode1" presStyleIdx="3" presStyleCnt="4">
        <dgm:presLayoutVars>
          <dgm:chMax val="1"/>
          <dgm:bulletEnabled val="1"/>
        </dgm:presLayoutVars>
      </dgm:prSet>
      <dgm:spPr/>
      <dgm:t>
        <a:bodyPr/>
        <a:lstStyle/>
        <a:p>
          <a:endParaRPr lang="tr-TR"/>
        </a:p>
      </dgm:t>
    </dgm:pt>
    <dgm:pt modelId="{EB33D303-06B2-4F3C-84CE-E0EEFC917CD8}" type="pres">
      <dgm:prSet presAssocID="{6CFDCCFD-0F8D-4B73-8EDA-23F250A7ED46}" presName="descendantText" presStyleLbl="alignAcc1" presStyleIdx="3" presStyleCnt="4">
        <dgm:presLayoutVars>
          <dgm:bulletEnabled val="1"/>
        </dgm:presLayoutVars>
      </dgm:prSet>
      <dgm:spPr/>
      <dgm:t>
        <a:bodyPr/>
        <a:lstStyle/>
        <a:p>
          <a:endParaRPr lang="tr-TR"/>
        </a:p>
      </dgm:t>
    </dgm:pt>
  </dgm:ptLst>
  <dgm:cxnLst>
    <dgm:cxn modelId="{148B3981-A111-4AD6-8E4B-2BCA50BD6E31}" type="presOf" srcId="{C6D9AC7E-B4DB-4047-AE8D-15A2C46430ED}" destId="{2BCE4C1A-62AA-4066-81A3-CFFD789F1DF3}" srcOrd="0" destOrd="0" presId="urn:microsoft.com/office/officeart/2005/8/layout/chevron2"/>
    <dgm:cxn modelId="{A9A4C974-2294-48EC-A5ED-BCE7F64930B3}" type="presOf" srcId="{6CFDCCFD-0F8D-4B73-8EDA-23F250A7ED46}" destId="{79150F74-0EF8-4C55-8A8D-4EF08A1FEFF3}" srcOrd="0" destOrd="0" presId="urn:microsoft.com/office/officeart/2005/8/layout/chevron2"/>
    <dgm:cxn modelId="{2128EB62-4B66-44B0-B827-A278411D844D}" srcId="{6CFDCCFD-0F8D-4B73-8EDA-23F250A7ED46}" destId="{9AC9203C-7484-418B-B306-62549064C892}" srcOrd="0" destOrd="0" parTransId="{849CA071-A8A9-43A8-95A1-74CB7E9C9003}" sibTransId="{AC578B53-FC1D-4BDB-B44D-8F763B91D512}"/>
    <dgm:cxn modelId="{F7A2CD64-5D49-4916-96FF-2258003FCD47}" srcId="{946CCFAA-8AD6-4972-8FAF-184D86141326}" destId="{6CFDCCFD-0F8D-4B73-8EDA-23F250A7ED46}" srcOrd="3" destOrd="0" parTransId="{A3D9FF6F-6286-4080-83D4-1A189CE1B868}" sibTransId="{FAAA5BFB-E1D8-4085-BE60-E5330356F0BA}"/>
    <dgm:cxn modelId="{E79FD0A0-5BB5-4D1A-A1AF-0EC28EE708A3}" type="presOf" srcId="{316BDC12-16C2-4D35-9CC4-01817B99183B}" destId="{26B562E6-92CE-43EA-8406-880B1D1ECA8F}" srcOrd="0" destOrd="0" presId="urn:microsoft.com/office/officeart/2005/8/layout/chevron2"/>
    <dgm:cxn modelId="{F5D4A3A2-D693-45A0-9AA1-E6A085B9C83F}" srcId="{946CCFAA-8AD6-4972-8FAF-184D86141326}" destId="{BE44314F-30EB-4CB5-9795-CD1F6EF76CB5}" srcOrd="0" destOrd="0" parTransId="{40FDDFF9-6D6B-4876-85C9-B7224E7D2A27}" sibTransId="{048DD361-02BD-4489-8868-E2B2246348EF}"/>
    <dgm:cxn modelId="{1DD8AC4F-2845-4E2B-AA1C-7EE6AA3EB7F8}" srcId="{316BDC12-16C2-4D35-9CC4-01817B99183B}" destId="{394F311D-ED7F-4831-B91E-88F0BE3E1E1F}" srcOrd="0" destOrd="0" parTransId="{8439770F-6ADD-4B59-AB05-403AB03372C9}" sibTransId="{1FB8B8A4-C577-443A-B6F5-C5D0ADFFA5CD}"/>
    <dgm:cxn modelId="{AF806433-FF24-4ADD-A80F-671FF131ABB8}" srcId="{946CCFAA-8AD6-4972-8FAF-184D86141326}" destId="{316BDC12-16C2-4D35-9CC4-01817B99183B}" srcOrd="2" destOrd="0" parTransId="{DCCE471F-2860-484C-BBAE-C89FD188AEA0}" sibTransId="{1349E566-D5D3-4098-A8C2-C03F33854978}"/>
    <dgm:cxn modelId="{B052A401-D863-49AD-BBAE-08FA0F5471DA}" srcId="{BE44314F-30EB-4CB5-9795-CD1F6EF76CB5}" destId="{2E3D39BF-498A-432E-9747-15D1B261FB03}" srcOrd="0" destOrd="0" parTransId="{261FA8DE-4258-49AC-93D0-42CF918A4DEA}" sibTransId="{B85FE8E6-1138-475C-A057-FED87C4CB97A}"/>
    <dgm:cxn modelId="{827D8B16-5805-4069-985E-C5D1857A56DE}" srcId="{21393F1D-406B-456E-9C29-4CFB9DC2B543}" destId="{C6D9AC7E-B4DB-4047-AE8D-15A2C46430ED}" srcOrd="0" destOrd="0" parTransId="{726D8A12-C197-43AF-B385-8826539B109F}" sibTransId="{80611C44-6F08-4B73-A81C-CC4BC285A2D4}"/>
    <dgm:cxn modelId="{94BD0FDE-51FB-4497-AB72-0EF1DB87EA01}" type="presOf" srcId="{2E3D39BF-498A-432E-9747-15D1B261FB03}" destId="{7EF3B2D3-7C96-4920-A2F3-864B4805B803}" srcOrd="0" destOrd="0" presId="urn:microsoft.com/office/officeart/2005/8/layout/chevron2"/>
    <dgm:cxn modelId="{4CBF4E84-DBA7-4D7C-969D-FF01FAE9ECC3}" type="presOf" srcId="{BE44314F-30EB-4CB5-9795-CD1F6EF76CB5}" destId="{A755BE26-B569-4C08-9BEF-5D9720D08554}" srcOrd="0" destOrd="0" presId="urn:microsoft.com/office/officeart/2005/8/layout/chevron2"/>
    <dgm:cxn modelId="{3F833AD5-4245-4010-9111-247CF4759F24}" type="presOf" srcId="{9AC9203C-7484-418B-B306-62549064C892}" destId="{EB33D303-06B2-4F3C-84CE-E0EEFC917CD8}" srcOrd="0" destOrd="0" presId="urn:microsoft.com/office/officeart/2005/8/layout/chevron2"/>
    <dgm:cxn modelId="{241356C0-FB8E-4677-86EB-F18338D4FEF9}" srcId="{946CCFAA-8AD6-4972-8FAF-184D86141326}" destId="{21393F1D-406B-456E-9C29-4CFB9DC2B543}" srcOrd="1" destOrd="0" parTransId="{528DF515-C01C-481A-8773-86EA8BD86FBE}" sibTransId="{19740047-F71F-4DCA-863E-FF6969902EBC}"/>
    <dgm:cxn modelId="{81CB048E-AFD4-4F5E-8DF8-14366540AF24}" type="presOf" srcId="{946CCFAA-8AD6-4972-8FAF-184D86141326}" destId="{0DE98558-8B8A-42B2-8F29-2233C83D670A}" srcOrd="0" destOrd="0" presId="urn:microsoft.com/office/officeart/2005/8/layout/chevron2"/>
    <dgm:cxn modelId="{FAB4BAA3-CA84-4391-ACB8-1CFE240BF2F0}" type="presOf" srcId="{21393F1D-406B-456E-9C29-4CFB9DC2B543}" destId="{E4F4BC8E-9127-4CE2-A832-A386FD40A704}" srcOrd="0" destOrd="0" presId="urn:microsoft.com/office/officeart/2005/8/layout/chevron2"/>
    <dgm:cxn modelId="{4D051178-4D29-4CED-899D-B9DA84E75723}" type="presOf" srcId="{394F311D-ED7F-4831-B91E-88F0BE3E1E1F}" destId="{990BA224-2051-4614-B07B-01BE301F1A6C}" srcOrd="0" destOrd="0" presId="urn:microsoft.com/office/officeart/2005/8/layout/chevron2"/>
    <dgm:cxn modelId="{301A3FE1-11D8-4A89-94B9-9544749D6162}" type="presParOf" srcId="{0DE98558-8B8A-42B2-8F29-2233C83D670A}" destId="{0055E6D0-76D5-4A09-B633-7D1E2FA831E2}" srcOrd="0" destOrd="0" presId="urn:microsoft.com/office/officeart/2005/8/layout/chevron2"/>
    <dgm:cxn modelId="{A8D9526D-EE50-4D24-9CF3-4D535F56AF06}" type="presParOf" srcId="{0055E6D0-76D5-4A09-B633-7D1E2FA831E2}" destId="{A755BE26-B569-4C08-9BEF-5D9720D08554}" srcOrd="0" destOrd="0" presId="urn:microsoft.com/office/officeart/2005/8/layout/chevron2"/>
    <dgm:cxn modelId="{06DBFD74-EE10-4C8D-A8AC-D2C4BBF26A06}" type="presParOf" srcId="{0055E6D0-76D5-4A09-B633-7D1E2FA831E2}" destId="{7EF3B2D3-7C96-4920-A2F3-864B4805B803}" srcOrd="1" destOrd="0" presId="urn:microsoft.com/office/officeart/2005/8/layout/chevron2"/>
    <dgm:cxn modelId="{049B7E29-BB27-4BD8-93A8-F5BBFFE4D007}" type="presParOf" srcId="{0DE98558-8B8A-42B2-8F29-2233C83D670A}" destId="{B65D22AE-5C9F-4F38-951E-E69156BD2C73}" srcOrd="1" destOrd="0" presId="urn:microsoft.com/office/officeart/2005/8/layout/chevron2"/>
    <dgm:cxn modelId="{D26351CD-00F5-4FA0-A391-F53BC1114F37}" type="presParOf" srcId="{0DE98558-8B8A-42B2-8F29-2233C83D670A}" destId="{621B36FB-FD6F-45B8-8B4D-3CA7F020781F}" srcOrd="2" destOrd="0" presId="urn:microsoft.com/office/officeart/2005/8/layout/chevron2"/>
    <dgm:cxn modelId="{73D43C58-2462-48EB-B03C-01B6EEC2BDE4}" type="presParOf" srcId="{621B36FB-FD6F-45B8-8B4D-3CA7F020781F}" destId="{E4F4BC8E-9127-4CE2-A832-A386FD40A704}" srcOrd="0" destOrd="0" presId="urn:microsoft.com/office/officeart/2005/8/layout/chevron2"/>
    <dgm:cxn modelId="{9C5825BC-289E-478E-A781-00FC2FF5C38F}" type="presParOf" srcId="{621B36FB-FD6F-45B8-8B4D-3CA7F020781F}" destId="{2BCE4C1A-62AA-4066-81A3-CFFD789F1DF3}" srcOrd="1" destOrd="0" presId="urn:microsoft.com/office/officeart/2005/8/layout/chevron2"/>
    <dgm:cxn modelId="{736528D3-65E0-4347-A9E4-1CEC45AFF9B1}" type="presParOf" srcId="{0DE98558-8B8A-42B2-8F29-2233C83D670A}" destId="{022A64F3-14FE-42E3-A8CE-EFCE299C92C3}" srcOrd="3" destOrd="0" presId="urn:microsoft.com/office/officeart/2005/8/layout/chevron2"/>
    <dgm:cxn modelId="{C6B97EB9-4F38-4637-B158-D6373B69C587}" type="presParOf" srcId="{0DE98558-8B8A-42B2-8F29-2233C83D670A}" destId="{90D4BC3E-9630-4E08-AEB8-AED364645CEF}" srcOrd="4" destOrd="0" presId="urn:microsoft.com/office/officeart/2005/8/layout/chevron2"/>
    <dgm:cxn modelId="{2B659F5C-E9D5-45F3-B605-8EA55F417954}" type="presParOf" srcId="{90D4BC3E-9630-4E08-AEB8-AED364645CEF}" destId="{26B562E6-92CE-43EA-8406-880B1D1ECA8F}" srcOrd="0" destOrd="0" presId="urn:microsoft.com/office/officeart/2005/8/layout/chevron2"/>
    <dgm:cxn modelId="{42D8391F-58DE-490E-ADE1-527681469DE4}" type="presParOf" srcId="{90D4BC3E-9630-4E08-AEB8-AED364645CEF}" destId="{990BA224-2051-4614-B07B-01BE301F1A6C}" srcOrd="1" destOrd="0" presId="urn:microsoft.com/office/officeart/2005/8/layout/chevron2"/>
    <dgm:cxn modelId="{9BA519FC-D825-4AEF-8D13-548CC9682E2A}" type="presParOf" srcId="{0DE98558-8B8A-42B2-8F29-2233C83D670A}" destId="{A6D60095-A8BF-4E3B-82BE-8648CBCF62AA}" srcOrd="5" destOrd="0" presId="urn:microsoft.com/office/officeart/2005/8/layout/chevron2"/>
    <dgm:cxn modelId="{40905B85-A564-4DFA-8A39-ED7EA8264CC9}" type="presParOf" srcId="{0DE98558-8B8A-42B2-8F29-2233C83D670A}" destId="{864989FF-B675-4BAC-AAF7-CCF3B716ECFB}" srcOrd="6" destOrd="0" presId="urn:microsoft.com/office/officeart/2005/8/layout/chevron2"/>
    <dgm:cxn modelId="{D41B67BA-D113-464C-996F-580E791E91D3}" type="presParOf" srcId="{864989FF-B675-4BAC-AAF7-CCF3B716ECFB}" destId="{79150F74-0EF8-4C55-8A8D-4EF08A1FEFF3}" srcOrd="0" destOrd="0" presId="urn:microsoft.com/office/officeart/2005/8/layout/chevron2"/>
    <dgm:cxn modelId="{04F858A9-2DC2-4B55-971A-D56D870D41CA}" type="presParOf" srcId="{864989FF-B675-4BAC-AAF7-CCF3B716ECFB}" destId="{EB33D303-06B2-4F3C-84CE-E0EEFC917CD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52B64A61-9722-4B86-B1BE-4D0D5E59028B}"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tr-TR"/>
        </a:p>
      </dgm:t>
    </dgm:pt>
    <dgm:pt modelId="{0524C242-7D2B-4C01-9612-77439360BA7E}">
      <dgm:prSet phldrT="[Metin]" custT="1"/>
      <dgm:spPr/>
      <dgm:t>
        <a:bodyPr/>
        <a:lstStyle/>
        <a:p>
          <a:r>
            <a:rPr lang="tr-TR" sz="2000" b="1" dirty="0" smtClean="0">
              <a:solidFill>
                <a:srgbClr val="FF0000"/>
              </a:solidFill>
              <a:latin typeface="Times New Roman" panose="02020603050405020304" pitchFamily="18" charset="0"/>
              <a:cs typeface="Times New Roman" panose="02020603050405020304" pitchFamily="18" charset="0"/>
            </a:rPr>
            <a:t>Tek Mülkiyet</a:t>
          </a:r>
          <a:endParaRPr lang="tr-TR" sz="2000" b="1" dirty="0">
            <a:solidFill>
              <a:srgbClr val="FF0000"/>
            </a:solidFill>
            <a:latin typeface="Times New Roman" panose="02020603050405020304" pitchFamily="18" charset="0"/>
            <a:cs typeface="Times New Roman" panose="02020603050405020304" pitchFamily="18" charset="0"/>
          </a:endParaRPr>
        </a:p>
      </dgm:t>
    </dgm:pt>
    <dgm:pt modelId="{8E8C40D8-886D-4348-BC7D-377F441DCD62}" type="parTrans" cxnId="{E8448306-53B4-4C64-86F3-6FCA86EA87AF}">
      <dgm:prSet/>
      <dgm:spPr/>
      <dgm:t>
        <a:bodyPr/>
        <a:lstStyle/>
        <a:p>
          <a:endParaRPr lang="tr-TR"/>
        </a:p>
      </dgm:t>
    </dgm:pt>
    <dgm:pt modelId="{9BB4C8DF-305D-4148-BBC0-54D57925E40B}" type="sibTrans" cxnId="{E8448306-53B4-4C64-86F3-6FCA86EA87AF}">
      <dgm:prSet/>
      <dgm:spPr/>
      <dgm:t>
        <a:bodyPr/>
        <a:lstStyle/>
        <a:p>
          <a:endParaRPr lang="tr-TR"/>
        </a:p>
      </dgm:t>
    </dgm:pt>
    <dgm:pt modelId="{283FB2F2-BE32-4503-A6CD-40705629481C}">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Tek mülkiyet malikin eşyanın tamamı üzerinde tek başına sahip olmasıdır</a:t>
          </a:r>
          <a:endParaRPr lang="tr-TR" sz="1800" dirty="0">
            <a:latin typeface="Times New Roman" panose="02020603050405020304" pitchFamily="18" charset="0"/>
            <a:cs typeface="Times New Roman" panose="02020603050405020304" pitchFamily="18" charset="0"/>
          </a:endParaRPr>
        </a:p>
      </dgm:t>
    </dgm:pt>
    <dgm:pt modelId="{EFCAE213-EF98-43A2-9B54-8C31F2BAAA33}" type="parTrans" cxnId="{DC7FDA8A-E7B1-4652-B195-E633199E1BD3}">
      <dgm:prSet/>
      <dgm:spPr/>
      <dgm:t>
        <a:bodyPr/>
        <a:lstStyle/>
        <a:p>
          <a:endParaRPr lang="tr-TR"/>
        </a:p>
      </dgm:t>
    </dgm:pt>
    <dgm:pt modelId="{4FC59330-FF8C-4A2A-9247-35F73DD7141C}" type="sibTrans" cxnId="{DC7FDA8A-E7B1-4652-B195-E633199E1BD3}">
      <dgm:prSet/>
      <dgm:spPr/>
      <dgm:t>
        <a:bodyPr/>
        <a:lstStyle/>
        <a:p>
          <a:endParaRPr lang="tr-TR"/>
        </a:p>
      </dgm:t>
    </dgm:pt>
    <dgm:pt modelId="{F0AC6B93-2EC9-4A71-A908-83B6DD5A953F}">
      <dgm:prSet phldrT="[Metin]" custT="1">
        <dgm:style>
          <a:lnRef idx="3">
            <a:schemeClr val="lt1"/>
          </a:lnRef>
          <a:fillRef idx="1">
            <a:schemeClr val="accent6"/>
          </a:fillRef>
          <a:effectRef idx="1">
            <a:schemeClr val="accent6"/>
          </a:effectRef>
          <a:fontRef idx="minor">
            <a:schemeClr val="lt1"/>
          </a:fontRef>
        </dgm:style>
      </dgm:prSet>
      <dgm:spPr/>
      <dgm:t>
        <a:bodyPr/>
        <a:lstStyle/>
        <a:p>
          <a:r>
            <a:rPr lang="tr-TR" sz="2000" b="1" dirty="0" smtClean="0">
              <a:solidFill>
                <a:srgbClr val="FF0000"/>
              </a:solidFill>
              <a:latin typeface="Times New Roman" panose="02020603050405020304" pitchFamily="18" charset="0"/>
              <a:cs typeface="Times New Roman" panose="02020603050405020304" pitchFamily="18" charset="0"/>
            </a:rPr>
            <a:t>Birlikte Mülkiyet</a:t>
          </a:r>
          <a:endParaRPr lang="tr-TR" sz="2000" b="1" dirty="0">
            <a:solidFill>
              <a:srgbClr val="FF0000"/>
            </a:solidFill>
            <a:latin typeface="Times New Roman" panose="02020603050405020304" pitchFamily="18" charset="0"/>
            <a:cs typeface="Times New Roman" panose="02020603050405020304" pitchFamily="18" charset="0"/>
          </a:endParaRPr>
        </a:p>
      </dgm:t>
    </dgm:pt>
    <dgm:pt modelId="{E5813302-B1B3-443E-844F-ADC6BEBCD13F}" type="parTrans" cxnId="{B9513562-E4F7-4B10-86CF-1BE0FBA50ED2}">
      <dgm:prSet/>
      <dgm:spPr/>
      <dgm:t>
        <a:bodyPr/>
        <a:lstStyle/>
        <a:p>
          <a:endParaRPr lang="tr-TR"/>
        </a:p>
      </dgm:t>
    </dgm:pt>
    <dgm:pt modelId="{B6967B09-CEAB-4302-A593-3B4538DDDE4F}" type="sibTrans" cxnId="{B9513562-E4F7-4B10-86CF-1BE0FBA50ED2}">
      <dgm:prSet/>
      <dgm:spPr/>
      <dgm:t>
        <a:bodyPr/>
        <a:lstStyle/>
        <a:p>
          <a:endParaRPr lang="tr-TR"/>
        </a:p>
      </dgm:t>
    </dgm:pt>
    <dgm:pt modelId="{3F24462A-CFDF-41D9-87DA-BD30D057B60F}">
      <dgm:prSet phldrT="[Metin]" custT="1"/>
      <dgm:spPr/>
      <dgm:t>
        <a:bodyPr/>
        <a:lstStyle/>
        <a:p>
          <a:r>
            <a:rPr lang="tr-TR" sz="1800" dirty="0" smtClean="0">
              <a:latin typeface="Times New Roman" panose="02020603050405020304" pitchFamily="18" charset="0"/>
              <a:cs typeface="Times New Roman" panose="02020603050405020304" pitchFamily="18" charset="0"/>
            </a:rPr>
            <a:t>Müşterek (Paylı) Mülkiyet</a:t>
          </a:r>
          <a:endParaRPr lang="tr-TR" sz="1800" dirty="0">
            <a:latin typeface="Times New Roman" panose="02020603050405020304" pitchFamily="18" charset="0"/>
            <a:cs typeface="Times New Roman" panose="02020603050405020304" pitchFamily="18" charset="0"/>
          </a:endParaRPr>
        </a:p>
      </dgm:t>
    </dgm:pt>
    <dgm:pt modelId="{11CC135D-01C3-46A7-9734-5322858438CB}" type="parTrans" cxnId="{D92ED4C2-713D-427F-9DF3-5C979724CD22}">
      <dgm:prSet/>
      <dgm:spPr/>
      <dgm:t>
        <a:bodyPr/>
        <a:lstStyle/>
        <a:p>
          <a:endParaRPr lang="tr-TR"/>
        </a:p>
      </dgm:t>
    </dgm:pt>
    <dgm:pt modelId="{4E12D378-D39D-4C5F-9BC7-13DA2F833E99}" type="sibTrans" cxnId="{D92ED4C2-713D-427F-9DF3-5C979724CD22}">
      <dgm:prSet/>
      <dgm:spPr/>
      <dgm:t>
        <a:bodyPr/>
        <a:lstStyle/>
        <a:p>
          <a:endParaRPr lang="tr-TR"/>
        </a:p>
      </dgm:t>
    </dgm:pt>
    <dgm:pt modelId="{6DCB2950-F02A-42F9-A8F3-C72CF77E91DF}">
      <dgm:prSet phldrT="[Metin]" custT="1"/>
      <dgm:spPr/>
      <dgm:t>
        <a:bodyPr/>
        <a:lstStyle/>
        <a:p>
          <a:r>
            <a:rPr lang="tr-TR" sz="1800" dirty="0" smtClean="0">
              <a:latin typeface="Times New Roman" panose="02020603050405020304" pitchFamily="18" charset="0"/>
              <a:cs typeface="Times New Roman" panose="02020603050405020304" pitchFamily="18" charset="0"/>
            </a:rPr>
            <a:t>İştirak (Elbirliği) Mülkiyeti</a:t>
          </a:r>
          <a:endParaRPr lang="tr-TR" sz="1800" dirty="0">
            <a:latin typeface="Times New Roman" panose="02020603050405020304" pitchFamily="18" charset="0"/>
            <a:cs typeface="Times New Roman" panose="02020603050405020304" pitchFamily="18" charset="0"/>
          </a:endParaRPr>
        </a:p>
      </dgm:t>
    </dgm:pt>
    <dgm:pt modelId="{46BDC1C7-316B-46F4-BF51-FEFBA3991FAE}" type="parTrans" cxnId="{90F09024-9A08-4886-9A86-F91BF034EB71}">
      <dgm:prSet/>
      <dgm:spPr/>
      <dgm:t>
        <a:bodyPr/>
        <a:lstStyle/>
        <a:p>
          <a:endParaRPr lang="tr-TR"/>
        </a:p>
      </dgm:t>
    </dgm:pt>
    <dgm:pt modelId="{1F60EE82-3C3B-44DB-987C-5F7E3F68C667}" type="sibTrans" cxnId="{90F09024-9A08-4886-9A86-F91BF034EB71}">
      <dgm:prSet/>
      <dgm:spPr/>
      <dgm:t>
        <a:bodyPr/>
        <a:lstStyle/>
        <a:p>
          <a:endParaRPr lang="tr-TR"/>
        </a:p>
      </dgm:t>
    </dgm:pt>
    <dgm:pt modelId="{A2A1EBA0-5BC8-4457-B502-1F620F2FF65C}" type="pres">
      <dgm:prSet presAssocID="{52B64A61-9722-4B86-B1BE-4D0D5E59028B}" presName="Name0" presStyleCnt="0">
        <dgm:presLayoutVars>
          <dgm:dir/>
          <dgm:animLvl val="lvl"/>
          <dgm:resizeHandles val="exact"/>
        </dgm:presLayoutVars>
      </dgm:prSet>
      <dgm:spPr/>
      <dgm:t>
        <a:bodyPr/>
        <a:lstStyle/>
        <a:p>
          <a:endParaRPr lang="tr-TR"/>
        </a:p>
      </dgm:t>
    </dgm:pt>
    <dgm:pt modelId="{F44EF659-02E5-4F95-A93E-0A481569B3B9}" type="pres">
      <dgm:prSet presAssocID="{F0AC6B93-2EC9-4A71-A908-83B6DD5A953F}" presName="boxAndChildren" presStyleCnt="0"/>
      <dgm:spPr/>
    </dgm:pt>
    <dgm:pt modelId="{E5C05BA2-B860-481A-9162-38822B75B73D}" type="pres">
      <dgm:prSet presAssocID="{F0AC6B93-2EC9-4A71-A908-83B6DD5A953F}" presName="parentTextBox" presStyleLbl="node1" presStyleIdx="0" presStyleCnt="2"/>
      <dgm:spPr/>
      <dgm:t>
        <a:bodyPr/>
        <a:lstStyle/>
        <a:p>
          <a:endParaRPr lang="tr-TR"/>
        </a:p>
      </dgm:t>
    </dgm:pt>
    <dgm:pt modelId="{B0FDACB7-4C6F-4075-B1F5-A7AA8C820025}" type="pres">
      <dgm:prSet presAssocID="{F0AC6B93-2EC9-4A71-A908-83B6DD5A953F}" presName="entireBox" presStyleLbl="node1" presStyleIdx="0" presStyleCnt="2"/>
      <dgm:spPr/>
      <dgm:t>
        <a:bodyPr/>
        <a:lstStyle/>
        <a:p>
          <a:endParaRPr lang="tr-TR"/>
        </a:p>
      </dgm:t>
    </dgm:pt>
    <dgm:pt modelId="{F963E2F3-553D-4F35-B7FE-B5148B74FA73}" type="pres">
      <dgm:prSet presAssocID="{F0AC6B93-2EC9-4A71-A908-83B6DD5A953F}" presName="descendantBox" presStyleCnt="0"/>
      <dgm:spPr/>
    </dgm:pt>
    <dgm:pt modelId="{D2C011E2-CEA9-4A3A-96DD-1DE2960333CA}" type="pres">
      <dgm:prSet presAssocID="{3F24462A-CFDF-41D9-87DA-BD30D057B60F}" presName="childTextBox" presStyleLbl="fgAccFollowNode1" presStyleIdx="0" presStyleCnt="3">
        <dgm:presLayoutVars>
          <dgm:bulletEnabled val="1"/>
        </dgm:presLayoutVars>
      </dgm:prSet>
      <dgm:spPr/>
      <dgm:t>
        <a:bodyPr/>
        <a:lstStyle/>
        <a:p>
          <a:endParaRPr lang="tr-TR"/>
        </a:p>
      </dgm:t>
    </dgm:pt>
    <dgm:pt modelId="{48C295DB-B542-40D6-8B1C-78C63162DFCF}" type="pres">
      <dgm:prSet presAssocID="{6DCB2950-F02A-42F9-A8F3-C72CF77E91DF}" presName="childTextBox" presStyleLbl="fgAccFollowNode1" presStyleIdx="1" presStyleCnt="3">
        <dgm:presLayoutVars>
          <dgm:bulletEnabled val="1"/>
        </dgm:presLayoutVars>
      </dgm:prSet>
      <dgm:spPr/>
      <dgm:t>
        <a:bodyPr/>
        <a:lstStyle/>
        <a:p>
          <a:endParaRPr lang="tr-TR"/>
        </a:p>
      </dgm:t>
    </dgm:pt>
    <dgm:pt modelId="{CBA4FB92-669D-4F28-BC4D-865C3B2E3236}" type="pres">
      <dgm:prSet presAssocID="{9BB4C8DF-305D-4148-BBC0-54D57925E40B}" presName="sp" presStyleCnt="0"/>
      <dgm:spPr/>
    </dgm:pt>
    <dgm:pt modelId="{909CD572-D9E5-40E5-993F-0BFD1B981202}" type="pres">
      <dgm:prSet presAssocID="{0524C242-7D2B-4C01-9612-77439360BA7E}" presName="arrowAndChildren" presStyleCnt="0"/>
      <dgm:spPr/>
    </dgm:pt>
    <dgm:pt modelId="{E0D18F48-120F-4B6B-BB62-D05AA7CF1002}" type="pres">
      <dgm:prSet presAssocID="{0524C242-7D2B-4C01-9612-77439360BA7E}" presName="parentTextArrow" presStyleLbl="node1" presStyleIdx="0" presStyleCnt="2"/>
      <dgm:spPr/>
      <dgm:t>
        <a:bodyPr/>
        <a:lstStyle/>
        <a:p>
          <a:endParaRPr lang="tr-TR"/>
        </a:p>
      </dgm:t>
    </dgm:pt>
    <dgm:pt modelId="{CE64A1A5-098C-414D-9EBF-1133606DA503}" type="pres">
      <dgm:prSet presAssocID="{0524C242-7D2B-4C01-9612-77439360BA7E}" presName="arrow" presStyleLbl="node1" presStyleIdx="1" presStyleCnt="2"/>
      <dgm:spPr/>
      <dgm:t>
        <a:bodyPr/>
        <a:lstStyle/>
        <a:p>
          <a:endParaRPr lang="tr-TR"/>
        </a:p>
      </dgm:t>
    </dgm:pt>
    <dgm:pt modelId="{034C31A6-77C3-4496-8F74-ACB51EDAC933}" type="pres">
      <dgm:prSet presAssocID="{0524C242-7D2B-4C01-9612-77439360BA7E}" presName="descendantArrow" presStyleCnt="0"/>
      <dgm:spPr/>
    </dgm:pt>
    <dgm:pt modelId="{0FF8EF5A-1F97-4887-B2BC-4AD7F3F510E3}" type="pres">
      <dgm:prSet presAssocID="{283FB2F2-BE32-4503-A6CD-40705629481C}" presName="childTextArrow" presStyleLbl="fgAccFollowNode1" presStyleIdx="2" presStyleCnt="3">
        <dgm:presLayoutVars>
          <dgm:bulletEnabled val="1"/>
        </dgm:presLayoutVars>
      </dgm:prSet>
      <dgm:spPr/>
      <dgm:t>
        <a:bodyPr/>
        <a:lstStyle/>
        <a:p>
          <a:endParaRPr lang="tr-TR"/>
        </a:p>
      </dgm:t>
    </dgm:pt>
  </dgm:ptLst>
  <dgm:cxnLst>
    <dgm:cxn modelId="{B9513562-E4F7-4B10-86CF-1BE0FBA50ED2}" srcId="{52B64A61-9722-4B86-B1BE-4D0D5E59028B}" destId="{F0AC6B93-2EC9-4A71-A908-83B6DD5A953F}" srcOrd="1" destOrd="0" parTransId="{E5813302-B1B3-443E-844F-ADC6BEBCD13F}" sibTransId="{B6967B09-CEAB-4302-A593-3B4538DDDE4F}"/>
    <dgm:cxn modelId="{FAE4750E-E9C4-4D6B-B443-A1F728D09D48}" type="presOf" srcId="{6DCB2950-F02A-42F9-A8F3-C72CF77E91DF}" destId="{48C295DB-B542-40D6-8B1C-78C63162DFCF}" srcOrd="0" destOrd="0" presId="urn:microsoft.com/office/officeart/2005/8/layout/process4"/>
    <dgm:cxn modelId="{D92ED4C2-713D-427F-9DF3-5C979724CD22}" srcId="{F0AC6B93-2EC9-4A71-A908-83B6DD5A953F}" destId="{3F24462A-CFDF-41D9-87DA-BD30D057B60F}" srcOrd="0" destOrd="0" parTransId="{11CC135D-01C3-46A7-9734-5322858438CB}" sibTransId="{4E12D378-D39D-4C5F-9BC7-13DA2F833E99}"/>
    <dgm:cxn modelId="{90F09024-9A08-4886-9A86-F91BF034EB71}" srcId="{F0AC6B93-2EC9-4A71-A908-83B6DD5A953F}" destId="{6DCB2950-F02A-42F9-A8F3-C72CF77E91DF}" srcOrd="1" destOrd="0" parTransId="{46BDC1C7-316B-46F4-BF51-FEFBA3991FAE}" sibTransId="{1F60EE82-3C3B-44DB-987C-5F7E3F68C667}"/>
    <dgm:cxn modelId="{D0A227E8-2683-424F-9051-1ECAB521887E}" type="presOf" srcId="{F0AC6B93-2EC9-4A71-A908-83B6DD5A953F}" destId="{E5C05BA2-B860-481A-9162-38822B75B73D}" srcOrd="0" destOrd="0" presId="urn:microsoft.com/office/officeart/2005/8/layout/process4"/>
    <dgm:cxn modelId="{398B88A6-6133-4BF5-88BA-757D377490D3}" type="presOf" srcId="{0524C242-7D2B-4C01-9612-77439360BA7E}" destId="{CE64A1A5-098C-414D-9EBF-1133606DA503}" srcOrd="1" destOrd="0" presId="urn:microsoft.com/office/officeart/2005/8/layout/process4"/>
    <dgm:cxn modelId="{EA60C0A0-31AE-4045-813F-132B73DE2707}" type="presOf" srcId="{3F24462A-CFDF-41D9-87DA-BD30D057B60F}" destId="{D2C011E2-CEA9-4A3A-96DD-1DE2960333CA}" srcOrd="0" destOrd="0" presId="urn:microsoft.com/office/officeart/2005/8/layout/process4"/>
    <dgm:cxn modelId="{DC7FDA8A-E7B1-4652-B195-E633199E1BD3}" srcId="{0524C242-7D2B-4C01-9612-77439360BA7E}" destId="{283FB2F2-BE32-4503-A6CD-40705629481C}" srcOrd="0" destOrd="0" parTransId="{EFCAE213-EF98-43A2-9B54-8C31F2BAAA33}" sibTransId="{4FC59330-FF8C-4A2A-9247-35F73DD7141C}"/>
    <dgm:cxn modelId="{E8448306-53B4-4C64-86F3-6FCA86EA87AF}" srcId="{52B64A61-9722-4B86-B1BE-4D0D5E59028B}" destId="{0524C242-7D2B-4C01-9612-77439360BA7E}" srcOrd="0" destOrd="0" parTransId="{8E8C40D8-886D-4348-BC7D-377F441DCD62}" sibTransId="{9BB4C8DF-305D-4148-BBC0-54D57925E40B}"/>
    <dgm:cxn modelId="{DD1CC2F8-115A-4D41-A088-D51180F0C541}" type="presOf" srcId="{F0AC6B93-2EC9-4A71-A908-83B6DD5A953F}" destId="{B0FDACB7-4C6F-4075-B1F5-A7AA8C820025}" srcOrd="1" destOrd="0" presId="urn:microsoft.com/office/officeart/2005/8/layout/process4"/>
    <dgm:cxn modelId="{A6AE4E7E-B404-47E8-9AD7-B028196BFED2}" type="presOf" srcId="{52B64A61-9722-4B86-B1BE-4D0D5E59028B}" destId="{A2A1EBA0-5BC8-4457-B502-1F620F2FF65C}" srcOrd="0" destOrd="0" presId="urn:microsoft.com/office/officeart/2005/8/layout/process4"/>
    <dgm:cxn modelId="{35075913-A1F4-45C3-BD16-B971EEAF224A}" type="presOf" srcId="{0524C242-7D2B-4C01-9612-77439360BA7E}" destId="{E0D18F48-120F-4B6B-BB62-D05AA7CF1002}" srcOrd="0" destOrd="0" presId="urn:microsoft.com/office/officeart/2005/8/layout/process4"/>
    <dgm:cxn modelId="{8825D438-D56F-40D9-AA27-EF1C33492FE5}" type="presOf" srcId="{283FB2F2-BE32-4503-A6CD-40705629481C}" destId="{0FF8EF5A-1F97-4887-B2BC-4AD7F3F510E3}" srcOrd="0" destOrd="0" presId="urn:microsoft.com/office/officeart/2005/8/layout/process4"/>
    <dgm:cxn modelId="{B74C9E5A-186F-4304-9A07-B5C1967AF289}" type="presParOf" srcId="{A2A1EBA0-5BC8-4457-B502-1F620F2FF65C}" destId="{F44EF659-02E5-4F95-A93E-0A481569B3B9}" srcOrd="0" destOrd="0" presId="urn:microsoft.com/office/officeart/2005/8/layout/process4"/>
    <dgm:cxn modelId="{FA15BBE9-1649-44A8-82FC-EA819F33788D}" type="presParOf" srcId="{F44EF659-02E5-4F95-A93E-0A481569B3B9}" destId="{E5C05BA2-B860-481A-9162-38822B75B73D}" srcOrd="0" destOrd="0" presId="urn:microsoft.com/office/officeart/2005/8/layout/process4"/>
    <dgm:cxn modelId="{4A31C525-EB8E-494C-A2A4-DE00CBBE5C8F}" type="presParOf" srcId="{F44EF659-02E5-4F95-A93E-0A481569B3B9}" destId="{B0FDACB7-4C6F-4075-B1F5-A7AA8C820025}" srcOrd="1" destOrd="0" presId="urn:microsoft.com/office/officeart/2005/8/layout/process4"/>
    <dgm:cxn modelId="{7EDDB261-4863-4B2E-850A-15748F15B956}" type="presParOf" srcId="{F44EF659-02E5-4F95-A93E-0A481569B3B9}" destId="{F963E2F3-553D-4F35-B7FE-B5148B74FA73}" srcOrd="2" destOrd="0" presId="urn:microsoft.com/office/officeart/2005/8/layout/process4"/>
    <dgm:cxn modelId="{FDE6E1FA-F857-41D9-AD95-91244408B728}" type="presParOf" srcId="{F963E2F3-553D-4F35-B7FE-B5148B74FA73}" destId="{D2C011E2-CEA9-4A3A-96DD-1DE2960333CA}" srcOrd="0" destOrd="0" presId="urn:microsoft.com/office/officeart/2005/8/layout/process4"/>
    <dgm:cxn modelId="{83D5E8FB-CE62-42A3-9BF2-4FB8854D00DA}" type="presParOf" srcId="{F963E2F3-553D-4F35-B7FE-B5148B74FA73}" destId="{48C295DB-B542-40D6-8B1C-78C63162DFCF}" srcOrd="1" destOrd="0" presId="urn:microsoft.com/office/officeart/2005/8/layout/process4"/>
    <dgm:cxn modelId="{D88AC524-9319-4D54-B990-522F6A0AC187}" type="presParOf" srcId="{A2A1EBA0-5BC8-4457-B502-1F620F2FF65C}" destId="{CBA4FB92-669D-4F28-BC4D-865C3B2E3236}" srcOrd="1" destOrd="0" presId="urn:microsoft.com/office/officeart/2005/8/layout/process4"/>
    <dgm:cxn modelId="{95A1ED7E-CC4F-4BB6-8791-401828C9CC24}" type="presParOf" srcId="{A2A1EBA0-5BC8-4457-B502-1F620F2FF65C}" destId="{909CD572-D9E5-40E5-993F-0BFD1B981202}" srcOrd="2" destOrd="0" presId="urn:microsoft.com/office/officeart/2005/8/layout/process4"/>
    <dgm:cxn modelId="{7406BAE6-ECBA-40F8-AC3E-644ED03D878F}" type="presParOf" srcId="{909CD572-D9E5-40E5-993F-0BFD1B981202}" destId="{E0D18F48-120F-4B6B-BB62-D05AA7CF1002}" srcOrd="0" destOrd="0" presId="urn:microsoft.com/office/officeart/2005/8/layout/process4"/>
    <dgm:cxn modelId="{89056282-260B-4F6B-9061-5FF6F14C44BF}" type="presParOf" srcId="{909CD572-D9E5-40E5-993F-0BFD1B981202}" destId="{CE64A1A5-098C-414D-9EBF-1133606DA503}" srcOrd="1" destOrd="0" presId="urn:microsoft.com/office/officeart/2005/8/layout/process4"/>
    <dgm:cxn modelId="{1C944309-B25B-4442-8C75-C11D47D8CDA3}" type="presParOf" srcId="{909CD572-D9E5-40E5-993F-0BFD1B981202}" destId="{034C31A6-77C3-4496-8F74-ACB51EDAC933}" srcOrd="2" destOrd="0" presId="urn:microsoft.com/office/officeart/2005/8/layout/process4"/>
    <dgm:cxn modelId="{5D573650-9FF7-4580-B83C-3E9BA1E3F698}" type="presParOf" srcId="{034C31A6-77C3-4496-8F74-ACB51EDAC933}" destId="{0FF8EF5A-1F97-4887-B2BC-4AD7F3F510E3}"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CBE22552-A93A-4C8F-86AE-64F6A6A8F1B0}" type="doc">
      <dgm:prSet loTypeId="urn:microsoft.com/office/officeart/2005/8/layout/target3" loCatId="list" qsTypeId="urn:microsoft.com/office/officeart/2005/8/quickstyle/simple1" qsCatId="simple" csTypeId="urn:microsoft.com/office/officeart/2005/8/colors/colorful5" csCatId="colorful" phldr="1"/>
      <dgm:spPr/>
      <dgm:t>
        <a:bodyPr/>
        <a:lstStyle/>
        <a:p>
          <a:endParaRPr lang="tr-TR"/>
        </a:p>
      </dgm:t>
    </dgm:pt>
    <dgm:pt modelId="{88351322-4792-41A9-A57E-2CC472D012B0}">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İşgal</a:t>
          </a:r>
          <a:endParaRPr lang="tr-TR" sz="1800" dirty="0">
            <a:latin typeface="Times New Roman" panose="02020603050405020304" pitchFamily="18" charset="0"/>
            <a:cs typeface="Times New Roman" panose="02020603050405020304" pitchFamily="18" charset="0"/>
          </a:endParaRPr>
        </a:p>
      </dgm:t>
    </dgm:pt>
    <dgm:pt modelId="{7AF84446-C349-4EB8-9FA7-93655433C4DB}" type="parTrans" cxnId="{D5AF5AE8-80A8-4637-A345-89A017295270}">
      <dgm:prSet/>
      <dgm:spPr/>
      <dgm:t>
        <a:bodyPr/>
        <a:lstStyle/>
        <a:p>
          <a:endParaRPr lang="tr-TR"/>
        </a:p>
      </dgm:t>
    </dgm:pt>
    <dgm:pt modelId="{CA6294D5-B6A3-40B7-A12A-07A98767430F}" type="sibTrans" cxnId="{D5AF5AE8-80A8-4637-A345-89A017295270}">
      <dgm:prSet/>
      <dgm:spPr/>
      <dgm:t>
        <a:bodyPr/>
        <a:lstStyle/>
        <a:p>
          <a:endParaRPr lang="tr-TR"/>
        </a:p>
      </dgm:t>
    </dgm:pt>
    <dgm:pt modelId="{D8A7AAC9-2560-4B05-BAB3-7F50745F8934}">
      <dgm:prSet phldrT="[Metin]" custT="1"/>
      <dgm:spPr/>
      <dgm:t>
        <a:bodyPr/>
        <a:lstStyle/>
        <a:p>
          <a:pPr algn="ctr"/>
          <a:r>
            <a:rPr lang="tr-TR" sz="1800" dirty="0" smtClean="0">
              <a:solidFill>
                <a:srgbClr val="FF0000"/>
              </a:solidFill>
              <a:latin typeface="Times New Roman" panose="02020603050405020304" pitchFamily="18" charset="0"/>
              <a:cs typeface="Times New Roman" panose="02020603050405020304" pitchFamily="18" charset="0"/>
            </a:rPr>
            <a:t>Tescilli Kazanma</a:t>
          </a:r>
          <a:endParaRPr lang="tr-TR" sz="1800" dirty="0">
            <a:solidFill>
              <a:srgbClr val="FF0000"/>
            </a:solidFill>
            <a:latin typeface="Times New Roman" panose="02020603050405020304" pitchFamily="18" charset="0"/>
            <a:cs typeface="Times New Roman" panose="02020603050405020304" pitchFamily="18" charset="0"/>
          </a:endParaRPr>
        </a:p>
      </dgm:t>
    </dgm:pt>
    <dgm:pt modelId="{CF6648E4-41FB-4BD8-8419-5F16937EA93C}" type="parTrans" cxnId="{1FF45D0A-C2B3-43D4-81A8-8E7FBFD4427B}">
      <dgm:prSet/>
      <dgm:spPr/>
      <dgm:t>
        <a:bodyPr/>
        <a:lstStyle/>
        <a:p>
          <a:endParaRPr lang="tr-TR"/>
        </a:p>
      </dgm:t>
    </dgm:pt>
    <dgm:pt modelId="{B63760F0-68A4-4F29-99A7-F28BFA3FB24C}" type="sibTrans" cxnId="{1FF45D0A-C2B3-43D4-81A8-8E7FBFD4427B}">
      <dgm:prSet/>
      <dgm:spPr/>
      <dgm:t>
        <a:bodyPr/>
        <a:lstStyle/>
        <a:p>
          <a:endParaRPr lang="tr-TR"/>
        </a:p>
      </dgm:t>
    </dgm:pt>
    <dgm:pt modelId="{497E2CDD-4E78-418B-A29F-2D3E8AA14F6E}">
      <dgm:prSet phldrT="[Metin]" custT="1"/>
      <dgm:spPr/>
      <dgm:t>
        <a:bodyPr/>
        <a:lstStyle/>
        <a:p>
          <a:r>
            <a:rPr lang="tr-TR" sz="1800" dirty="0" smtClean="0">
              <a:latin typeface="Times New Roman" panose="02020603050405020304" pitchFamily="18" charset="0"/>
              <a:cs typeface="Times New Roman" panose="02020603050405020304" pitchFamily="18" charset="0"/>
            </a:rPr>
            <a:t>Hukuki İşlem</a:t>
          </a:r>
          <a:endParaRPr lang="tr-TR" sz="1800" dirty="0">
            <a:latin typeface="Times New Roman" panose="02020603050405020304" pitchFamily="18" charset="0"/>
            <a:cs typeface="Times New Roman" panose="02020603050405020304" pitchFamily="18" charset="0"/>
          </a:endParaRPr>
        </a:p>
      </dgm:t>
    </dgm:pt>
    <dgm:pt modelId="{90688411-C693-4BA4-B9DB-C3020A3E6E77}" type="parTrans" cxnId="{CBDCD169-1CAE-4A84-B0FE-3A529C928C32}">
      <dgm:prSet/>
      <dgm:spPr/>
      <dgm:t>
        <a:bodyPr/>
        <a:lstStyle/>
        <a:p>
          <a:endParaRPr lang="tr-TR"/>
        </a:p>
      </dgm:t>
    </dgm:pt>
    <dgm:pt modelId="{E8781D80-6BFC-4797-A89F-B86EB6B978FE}" type="sibTrans" cxnId="{CBDCD169-1CAE-4A84-B0FE-3A529C928C32}">
      <dgm:prSet/>
      <dgm:spPr/>
      <dgm:t>
        <a:bodyPr/>
        <a:lstStyle/>
        <a:p>
          <a:endParaRPr lang="tr-TR"/>
        </a:p>
      </dgm:t>
    </dgm:pt>
    <dgm:pt modelId="{2FFAA048-3FCD-4ED9-A8EA-25BC5B2A7BC8}">
      <dgm:prSet phldrT="[Metin]" custT="1"/>
      <dgm:spPr/>
      <dgm:t>
        <a:bodyPr/>
        <a:lstStyle/>
        <a:p>
          <a:r>
            <a:rPr lang="tr-TR" sz="1800" dirty="0" smtClean="0">
              <a:solidFill>
                <a:srgbClr val="FF0000"/>
              </a:solidFill>
              <a:latin typeface="Times New Roman" panose="02020603050405020304" pitchFamily="18" charset="0"/>
              <a:cs typeface="Times New Roman" panose="02020603050405020304" pitchFamily="18" charset="0"/>
            </a:rPr>
            <a:t>Tescilsiz Kazanma</a:t>
          </a:r>
          <a:endParaRPr lang="tr-TR" sz="1800" dirty="0">
            <a:solidFill>
              <a:srgbClr val="FF0000"/>
            </a:solidFill>
            <a:latin typeface="Times New Roman" panose="02020603050405020304" pitchFamily="18" charset="0"/>
            <a:cs typeface="Times New Roman" panose="02020603050405020304" pitchFamily="18" charset="0"/>
          </a:endParaRPr>
        </a:p>
      </dgm:t>
    </dgm:pt>
    <dgm:pt modelId="{9BE37F7D-DA0F-4189-8D42-3AEFDEFD7665}" type="parTrans" cxnId="{4CD91E45-8076-4B3E-91EB-64C4BC6DC12A}">
      <dgm:prSet/>
      <dgm:spPr/>
      <dgm:t>
        <a:bodyPr/>
        <a:lstStyle/>
        <a:p>
          <a:endParaRPr lang="tr-TR"/>
        </a:p>
      </dgm:t>
    </dgm:pt>
    <dgm:pt modelId="{C50D8C14-1DF5-45DC-B83E-6D75593BDA9F}" type="sibTrans" cxnId="{4CD91E45-8076-4B3E-91EB-64C4BC6DC12A}">
      <dgm:prSet/>
      <dgm:spPr/>
      <dgm:t>
        <a:bodyPr/>
        <a:lstStyle/>
        <a:p>
          <a:endParaRPr lang="tr-TR"/>
        </a:p>
      </dgm:t>
    </dgm:pt>
    <dgm:pt modelId="{3EF28E4F-2789-4F12-A959-2F81B3AA45C0}">
      <dgm:prSet phldrT="[Metin]" custT="1"/>
      <dgm:spPr/>
      <dgm:t>
        <a:bodyPr/>
        <a:lstStyle/>
        <a:p>
          <a:r>
            <a:rPr lang="tr-TR" sz="1800" dirty="0" smtClean="0">
              <a:latin typeface="Times New Roman" panose="02020603050405020304" pitchFamily="18" charset="0"/>
              <a:cs typeface="Times New Roman" panose="02020603050405020304" pitchFamily="18" charset="0"/>
            </a:rPr>
            <a:t>Miras</a:t>
          </a:r>
          <a:endParaRPr lang="tr-TR" sz="1800" dirty="0">
            <a:latin typeface="Times New Roman" panose="02020603050405020304" pitchFamily="18" charset="0"/>
            <a:cs typeface="Times New Roman" panose="02020603050405020304" pitchFamily="18" charset="0"/>
          </a:endParaRPr>
        </a:p>
      </dgm:t>
    </dgm:pt>
    <dgm:pt modelId="{5602B7EC-2B63-4197-AFDE-E38A15B50B12}" type="parTrans" cxnId="{FC542572-01AA-414A-A569-8D83D1826F0F}">
      <dgm:prSet/>
      <dgm:spPr/>
      <dgm:t>
        <a:bodyPr/>
        <a:lstStyle/>
        <a:p>
          <a:endParaRPr lang="tr-TR"/>
        </a:p>
      </dgm:t>
    </dgm:pt>
    <dgm:pt modelId="{D6B85D23-3351-434B-BE0B-70A30DC0904A}" type="sibTrans" cxnId="{FC542572-01AA-414A-A569-8D83D1826F0F}">
      <dgm:prSet/>
      <dgm:spPr/>
      <dgm:t>
        <a:bodyPr/>
        <a:lstStyle/>
        <a:p>
          <a:endParaRPr lang="tr-TR"/>
        </a:p>
      </dgm:t>
    </dgm:pt>
    <dgm:pt modelId="{348EDD47-3F2B-4B10-AEC3-EC8655F5A061}">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Kamulaştırma</a:t>
          </a:r>
          <a:endParaRPr lang="tr-TR" sz="1800" dirty="0">
            <a:latin typeface="Times New Roman" panose="02020603050405020304" pitchFamily="18" charset="0"/>
            <a:cs typeface="Times New Roman" panose="02020603050405020304" pitchFamily="18" charset="0"/>
          </a:endParaRPr>
        </a:p>
      </dgm:t>
    </dgm:pt>
    <dgm:pt modelId="{CA51F704-D5E4-4F56-B415-12F90D15D87B}" type="parTrans" cxnId="{15AEC4A8-AD2B-4DB7-B06F-AE5A30677094}">
      <dgm:prSet/>
      <dgm:spPr/>
      <dgm:t>
        <a:bodyPr/>
        <a:lstStyle/>
        <a:p>
          <a:endParaRPr lang="tr-TR"/>
        </a:p>
      </dgm:t>
    </dgm:pt>
    <dgm:pt modelId="{D743FFEB-2787-45D0-94CD-87FDA055650C}" type="sibTrans" cxnId="{15AEC4A8-AD2B-4DB7-B06F-AE5A30677094}">
      <dgm:prSet/>
      <dgm:spPr/>
      <dgm:t>
        <a:bodyPr/>
        <a:lstStyle/>
        <a:p>
          <a:endParaRPr lang="tr-TR"/>
        </a:p>
      </dgm:t>
    </dgm:pt>
    <dgm:pt modelId="{ED17B207-5F3A-47EF-BC26-F205EA6F108F}">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Cebri icra</a:t>
          </a:r>
          <a:endParaRPr lang="tr-TR" sz="1800" dirty="0">
            <a:latin typeface="Times New Roman" panose="02020603050405020304" pitchFamily="18" charset="0"/>
            <a:cs typeface="Times New Roman" panose="02020603050405020304" pitchFamily="18" charset="0"/>
          </a:endParaRPr>
        </a:p>
      </dgm:t>
    </dgm:pt>
    <dgm:pt modelId="{9B6B06D4-5FD4-4F3A-8A21-043A86E10881}" type="parTrans" cxnId="{A03B42D8-9201-497E-AEE9-672A7E328FF4}">
      <dgm:prSet/>
      <dgm:spPr/>
      <dgm:t>
        <a:bodyPr/>
        <a:lstStyle/>
        <a:p>
          <a:endParaRPr lang="tr-TR"/>
        </a:p>
      </dgm:t>
    </dgm:pt>
    <dgm:pt modelId="{951D8821-5B37-40CD-BF1E-8CE6F4264186}" type="sibTrans" cxnId="{A03B42D8-9201-497E-AEE9-672A7E328FF4}">
      <dgm:prSet/>
      <dgm:spPr/>
      <dgm:t>
        <a:bodyPr/>
        <a:lstStyle/>
        <a:p>
          <a:endParaRPr lang="tr-TR"/>
        </a:p>
      </dgm:t>
    </dgm:pt>
    <dgm:pt modelId="{1845545C-6723-440D-AEE1-451C2F36732D}">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Kazandırıcı zamanaşımı</a:t>
          </a:r>
          <a:endParaRPr lang="tr-TR" sz="1800" dirty="0">
            <a:latin typeface="Times New Roman" panose="02020603050405020304" pitchFamily="18" charset="0"/>
            <a:cs typeface="Times New Roman" panose="02020603050405020304" pitchFamily="18" charset="0"/>
          </a:endParaRPr>
        </a:p>
      </dgm:t>
    </dgm:pt>
    <dgm:pt modelId="{A7F27A64-A301-428D-93DC-406B5F4A65F7}" type="parTrans" cxnId="{1F1DCE63-4E3D-4DE9-9A7C-43B9C300097C}">
      <dgm:prSet/>
      <dgm:spPr/>
      <dgm:t>
        <a:bodyPr/>
        <a:lstStyle/>
        <a:p>
          <a:endParaRPr lang="tr-TR"/>
        </a:p>
      </dgm:t>
    </dgm:pt>
    <dgm:pt modelId="{CB93DEF2-DCF4-4241-9057-99FA906E7C1D}" type="sibTrans" cxnId="{1F1DCE63-4E3D-4DE9-9A7C-43B9C300097C}">
      <dgm:prSet/>
      <dgm:spPr/>
      <dgm:t>
        <a:bodyPr/>
        <a:lstStyle/>
        <a:p>
          <a:endParaRPr lang="tr-TR"/>
        </a:p>
      </dgm:t>
    </dgm:pt>
    <dgm:pt modelId="{99DCFD52-4EFE-407F-BF4F-DA55F78DFB5B}">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Arazi kayması</a:t>
          </a:r>
          <a:endParaRPr lang="tr-TR" sz="1800" dirty="0">
            <a:latin typeface="Times New Roman" panose="02020603050405020304" pitchFamily="18" charset="0"/>
            <a:cs typeface="Times New Roman" panose="02020603050405020304" pitchFamily="18" charset="0"/>
          </a:endParaRPr>
        </a:p>
      </dgm:t>
    </dgm:pt>
    <dgm:pt modelId="{6C081E13-5728-4D6E-907D-1623232D0869}" type="parTrans" cxnId="{0E9EEC97-50A8-4A9A-988E-A3E727042C82}">
      <dgm:prSet/>
      <dgm:spPr/>
      <dgm:t>
        <a:bodyPr/>
        <a:lstStyle/>
        <a:p>
          <a:endParaRPr lang="tr-TR"/>
        </a:p>
      </dgm:t>
    </dgm:pt>
    <dgm:pt modelId="{51141B03-9428-43BC-A8FF-6958E39CCA69}" type="sibTrans" cxnId="{0E9EEC97-50A8-4A9A-988E-A3E727042C82}">
      <dgm:prSet/>
      <dgm:spPr/>
      <dgm:t>
        <a:bodyPr/>
        <a:lstStyle/>
        <a:p>
          <a:endParaRPr lang="tr-TR"/>
        </a:p>
      </dgm:t>
    </dgm:pt>
    <dgm:pt modelId="{2534E214-976C-4CB0-A1F9-161F8416BCBD}">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Yeni arazi oluşması</a:t>
          </a:r>
          <a:endParaRPr lang="tr-TR" sz="1800" dirty="0">
            <a:latin typeface="Times New Roman" panose="02020603050405020304" pitchFamily="18" charset="0"/>
            <a:cs typeface="Times New Roman" panose="02020603050405020304" pitchFamily="18" charset="0"/>
          </a:endParaRPr>
        </a:p>
      </dgm:t>
    </dgm:pt>
    <dgm:pt modelId="{82258F53-A434-4023-AA2C-C16AC476F8CD}" type="parTrans" cxnId="{5DB7C3A5-879C-442D-80F9-7F105F6DF2E6}">
      <dgm:prSet/>
      <dgm:spPr/>
      <dgm:t>
        <a:bodyPr/>
        <a:lstStyle/>
        <a:p>
          <a:endParaRPr lang="tr-TR"/>
        </a:p>
      </dgm:t>
    </dgm:pt>
    <dgm:pt modelId="{E74E364A-7AD5-40F0-ADE3-1D644C5F04F9}" type="sibTrans" cxnId="{5DB7C3A5-879C-442D-80F9-7F105F6DF2E6}">
      <dgm:prSet/>
      <dgm:spPr/>
      <dgm:t>
        <a:bodyPr/>
        <a:lstStyle/>
        <a:p>
          <a:endParaRPr lang="tr-TR"/>
        </a:p>
      </dgm:t>
    </dgm:pt>
    <dgm:pt modelId="{7D90824A-0162-4537-925E-F6E4E9EEC0D2}">
      <dgm:prSet phldrT="[Metin]" custT="1"/>
      <dgm:spPr/>
      <dgm:t>
        <a:bodyPr/>
        <a:lstStyle/>
        <a:p>
          <a:r>
            <a:rPr lang="tr-TR" sz="1800" dirty="0" smtClean="0">
              <a:solidFill>
                <a:srgbClr val="FF0000"/>
              </a:solidFill>
              <a:latin typeface="Times New Roman" panose="02020603050405020304" pitchFamily="18" charset="0"/>
              <a:cs typeface="Times New Roman" panose="02020603050405020304" pitchFamily="18" charset="0"/>
            </a:rPr>
            <a:t>Aslen Kazanma</a:t>
          </a:r>
          <a:endParaRPr lang="tr-TR" sz="1800" dirty="0">
            <a:solidFill>
              <a:srgbClr val="FF0000"/>
            </a:solidFill>
            <a:latin typeface="Times New Roman" panose="02020603050405020304" pitchFamily="18" charset="0"/>
            <a:cs typeface="Times New Roman" panose="02020603050405020304" pitchFamily="18" charset="0"/>
          </a:endParaRPr>
        </a:p>
      </dgm:t>
    </dgm:pt>
    <dgm:pt modelId="{5A763292-2110-4E32-9468-7D9D45EAA563}" type="sibTrans" cxnId="{7CB39A2D-0578-414B-99DF-F58ECF2FBD19}">
      <dgm:prSet/>
      <dgm:spPr/>
      <dgm:t>
        <a:bodyPr/>
        <a:lstStyle/>
        <a:p>
          <a:endParaRPr lang="tr-TR"/>
        </a:p>
      </dgm:t>
    </dgm:pt>
    <dgm:pt modelId="{84DE92DE-1126-42D2-B929-5CC1C73F5D99}" type="parTrans" cxnId="{7CB39A2D-0578-414B-99DF-F58ECF2FBD19}">
      <dgm:prSet/>
      <dgm:spPr/>
      <dgm:t>
        <a:bodyPr/>
        <a:lstStyle/>
        <a:p>
          <a:endParaRPr lang="tr-TR"/>
        </a:p>
      </dgm:t>
    </dgm:pt>
    <dgm:pt modelId="{E8E674F6-5632-49A9-9EA9-699C612910F4}">
      <dgm:prSet phldrT="[Metin]" custT="1"/>
      <dgm:spPr/>
      <dgm:t>
        <a:bodyPr/>
        <a:lstStyle/>
        <a:p>
          <a:r>
            <a:rPr lang="tr-TR" sz="1800" dirty="0" smtClean="0">
              <a:latin typeface="Times New Roman" panose="02020603050405020304" pitchFamily="18" charset="0"/>
              <a:cs typeface="Times New Roman" panose="02020603050405020304" pitchFamily="18" charset="0"/>
            </a:rPr>
            <a:t>Yeni arazi oluşması</a:t>
          </a:r>
          <a:endParaRPr lang="tr-TR" sz="1800" dirty="0">
            <a:latin typeface="Times New Roman" panose="02020603050405020304" pitchFamily="18" charset="0"/>
            <a:cs typeface="Times New Roman" panose="02020603050405020304" pitchFamily="18" charset="0"/>
          </a:endParaRPr>
        </a:p>
      </dgm:t>
    </dgm:pt>
    <dgm:pt modelId="{304A9071-AD70-42E1-AC4D-988B3FA14343}" type="parTrans" cxnId="{D38DFEC4-76AF-4084-B7C0-6339ADD864E4}">
      <dgm:prSet/>
      <dgm:spPr/>
      <dgm:t>
        <a:bodyPr/>
        <a:lstStyle/>
        <a:p>
          <a:endParaRPr lang="tr-TR"/>
        </a:p>
      </dgm:t>
    </dgm:pt>
    <dgm:pt modelId="{0A52428B-1126-4B91-BAB4-CDD268F569EA}" type="sibTrans" cxnId="{D38DFEC4-76AF-4084-B7C0-6339ADD864E4}">
      <dgm:prSet/>
      <dgm:spPr/>
      <dgm:t>
        <a:bodyPr/>
        <a:lstStyle/>
        <a:p>
          <a:endParaRPr lang="tr-TR"/>
        </a:p>
      </dgm:t>
    </dgm:pt>
    <dgm:pt modelId="{5DD1A3F8-6815-481D-9520-5292BF01A1F7}">
      <dgm:prSet phldrT="[Metin]" custT="1"/>
      <dgm:spPr/>
      <dgm:t>
        <a:bodyPr/>
        <a:lstStyle/>
        <a:p>
          <a:r>
            <a:rPr lang="tr-TR" sz="1800" dirty="0" smtClean="0">
              <a:latin typeface="Times New Roman" panose="02020603050405020304" pitchFamily="18" charset="0"/>
              <a:cs typeface="Times New Roman" panose="02020603050405020304" pitchFamily="18" charset="0"/>
            </a:rPr>
            <a:t>Arazi kayması</a:t>
          </a:r>
          <a:endParaRPr lang="tr-TR" sz="1800" dirty="0">
            <a:latin typeface="Times New Roman" panose="02020603050405020304" pitchFamily="18" charset="0"/>
            <a:cs typeface="Times New Roman" panose="02020603050405020304" pitchFamily="18" charset="0"/>
          </a:endParaRPr>
        </a:p>
      </dgm:t>
    </dgm:pt>
    <dgm:pt modelId="{3E4A6B83-17B6-4818-9D61-056062EDC4BC}" type="parTrans" cxnId="{20122B5A-356A-4B0B-89E3-92D11FC60B2B}">
      <dgm:prSet/>
      <dgm:spPr/>
      <dgm:t>
        <a:bodyPr/>
        <a:lstStyle/>
        <a:p>
          <a:endParaRPr lang="tr-TR"/>
        </a:p>
      </dgm:t>
    </dgm:pt>
    <dgm:pt modelId="{D91DA132-3D5B-420F-98BB-C91E56E50F20}" type="sibTrans" cxnId="{20122B5A-356A-4B0B-89E3-92D11FC60B2B}">
      <dgm:prSet/>
      <dgm:spPr/>
      <dgm:t>
        <a:bodyPr/>
        <a:lstStyle/>
        <a:p>
          <a:endParaRPr lang="tr-TR"/>
        </a:p>
      </dgm:t>
    </dgm:pt>
    <dgm:pt modelId="{344582A9-0BB4-4C0F-B1E4-51605C61EB03}">
      <dgm:prSet phldrT="[Metin]" custT="1"/>
      <dgm:spPr/>
      <dgm:t>
        <a:bodyPr/>
        <a:lstStyle/>
        <a:p>
          <a:r>
            <a:rPr lang="tr-TR" sz="1800" dirty="0" smtClean="0">
              <a:latin typeface="Times New Roman" panose="02020603050405020304" pitchFamily="18" charset="0"/>
              <a:cs typeface="Times New Roman" panose="02020603050405020304" pitchFamily="18" charset="0"/>
            </a:rPr>
            <a:t>Kazandırıcı zamanaşımı</a:t>
          </a:r>
          <a:endParaRPr lang="tr-TR" sz="1800" dirty="0">
            <a:latin typeface="Times New Roman" panose="02020603050405020304" pitchFamily="18" charset="0"/>
            <a:cs typeface="Times New Roman" panose="02020603050405020304" pitchFamily="18" charset="0"/>
          </a:endParaRPr>
        </a:p>
      </dgm:t>
    </dgm:pt>
    <dgm:pt modelId="{D10FD8EC-4183-43D5-B0BF-B111B209288C}" type="parTrans" cxnId="{9584069C-AC96-407D-8599-515433067BF0}">
      <dgm:prSet/>
      <dgm:spPr/>
      <dgm:t>
        <a:bodyPr/>
        <a:lstStyle/>
        <a:p>
          <a:endParaRPr lang="tr-TR"/>
        </a:p>
      </dgm:t>
    </dgm:pt>
    <dgm:pt modelId="{DF265ACF-0F03-4431-9322-D6DA5459A0C5}" type="sibTrans" cxnId="{9584069C-AC96-407D-8599-515433067BF0}">
      <dgm:prSet/>
      <dgm:spPr/>
      <dgm:t>
        <a:bodyPr/>
        <a:lstStyle/>
        <a:p>
          <a:endParaRPr lang="tr-TR"/>
        </a:p>
      </dgm:t>
    </dgm:pt>
    <dgm:pt modelId="{5B69C67D-2B8B-419B-9F17-4A533A1AADF1}">
      <dgm:prSet phldrT="[Metin]" custT="1"/>
      <dgm:spPr/>
      <dgm:t>
        <a:bodyPr/>
        <a:lstStyle/>
        <a:p>
          <a:r>
            <a:rPr lang="tr-TR" sz="1800" dirty="0" smtClean="0">
              <a:latin typeface="Times New Roman" panose="02020603050405020304" pitchFamily="18" charset="0"/>
              <a:cs typeface="Times New Roman" panose="02020603050405020304" pitchFamily="18" charset="0"/>
            </a:rPr>
            <a:t>Mahkeme kararı</a:t>
          </a:r>
          <a:endParaRPr lang="tr-TR" sz="1800" dirty="0">
            <a:latin typeface="Times New Roman" panose="02020603050405020304" pitchFamily="18" charset="0"/>
            <a:cs typeface="Times New Roman" panose="02020603050405020304" pitchFamily="18" charset="0"/>
          </a:endParaRPr>
        </a:p>
      </dgm:t>
    </dgm:pt>
    <dgm:pt modelId="{40CEB3ED-F603-4583-9CE0-AEF6FC63697B}" type="parTrans" cxnId="{C6EE3D15-1A7B-4067-800D-931CE0E47677}">
      <dgm:prSet/>
      <dgm:spPr/>
      <dgm:t>
        <a:bodyPr/>
        <a:lstStyle/>
        <a:p>
          <a:endParaRPr lang="tr-TR"/>
        </a:p>
      </dgm:t>
    </dgm:pt>
    <dgm:pt modelId="{0ADF96EC-180F-4377-AABA-7E7845D373FF}" type="sibTrans" cxnId="{C6EE3D15-1A7B-4067-800D-931CE0E47677}">
      <dgm:prSet/>
      <dgm:spPr/>
      <dgm:t>
        <a:bodyPr/>
        <a:lstStyle/>
        <a:p>
          <a:endParaRPr lang="tr-TR"/>
        </a:p>
      </dgm:t>
    </dgm:pt>
    <dgm:pt modelId="{A2B2F1A4-3A23-45AF-8803-F16C710A28A3}">
      <dgm:prSet phldrT="[Metin]" custT="1"/>
      <dgm:spPr/>
      <dgm:t>
        <a:bodyPr/>
        <a:lstStyle/>
        <a:p>
          <a:r>
            <a:rPr lang="tr-TR" sz="1800" dirty="0" smtClean="0">
              <a:latin typeface="Times New Roman" panose="02020603050405020304" pitchFamily="18" charset="0"/>
              <a:cs typeface="Times New Roman" panose="02020603050405020304" pitchFamily="18" charset="0"/>
            </a:rPr>
            <a:t>Cebri icra</a:t>
          </a:r>
          <a:endParaRPr lang="tr-TR" sz="1800" dirty="0">
            <a:latin typeface="Times New Roman" panose="02020603050405020304" pitchFamily="18" charset="0"/>
            <a:cs typeface="Times New Roman" panose="02020603050405020304" pitchFamily="18" charset="0"/>
          </a:endParaRPr>
        </a:p>
      </dgm:t>
    </dgm:pt>
    <dgm:pt modelId="{85657D7D-F854-41BB-9180-025793999F13}" type="parTrans" cxnId="{052C1640-B679-4B79-AAC4-BB0D2265DD12}">
      <dgm:prSet/>
      <dgm:spPr/>
      <dgm:t>
        <a:bodyPr/>
        <a:lstStyle/>
        <a:p>
          <a:endParaRPr lang="tr-TR"/>
        </a:p>
      </dgm:t>
    </dgm:pt>
    <dgm:pt modelId="{0602F16D-A15C-4D5D-AA25-4EF6F1B8C263}" type="sibTrans" cxnId="{052C1640-B679-4B79-AAC4-BB0D2265DD12}">
      <dgm:prSet/>
      <dgm:spPr/>
      <dgm:t>
        <a:bodyPr/>
        <a:lstStyle/>
        <a:p>
          <a:endParaRPr lang="tr-TR"/>
        </a:p>
      </dgm:t>
    </dgm:pt>
    <dgm:pt modelId="{A6809047-399D-4C2F-827C-AE9D4808DAC0}">
      <dgm:prSet phldrT="[Metin]" custT="1"/>
      <dgm:spPr/>
      <dgm:t>
        <a:bodyPr/>
        <a:lstStyle/>
        <a:p>
          <a:r>
            <a:rPr lang="tr-TR" sz="1800" dirty="0" smtClean="0">
              <a:latin typeface="Times New Roman" panose="02020603050405020304" pitchFamily="18" charset="0"/>
              <a:cs typeface="Times New Roman" panose="02020603050405020304" pitchFamily="18" charset="0"/>
            </a:rPr>
            <a:t>Kamulaştırma</a:t>
          </a:r>
          <a:endParaRPr lang="tr-TR" sz="1800" dirty="0">
            <a:latin typeface="Times New Roman" panose="02020603050405020304" pitchFamily="18" charset="0"/>
            <a:cs typeface="Times New Roman" panose="02020603050405020304" pitchFamily="18" charset="0"/>
          </a:endParaRPr>
        </a:p>
      </dgm:t>
    </dgm:pt>
    <dgm:pt modelId="{0F1DE9E7-2E74-4578-BD67-CB47D1BA4371}" type="parTrans" cxnId="{DB32633C-0D15-43D6-BECF-A02DCCF7733A}">
      <dgm:prSet/>
      <dgm:spPr/>
      <dgm:t>
        <a:bodyPr/>
        <a:lstStyle/>
        <a:p>
          <a:endParaRPr lang="tr-TR"/>
        </a:p>
      </dgm:t>
    </dgm:pt>
    <dgm:pt modelId="{6F8DCD8B-7BA3-4BC4-A932-B8C327CE43B7}" type="sibTrans" cxnId="{DB32633C-0D15-43D6-BECF-A02DCCF7733A}">
      <dgm:prSet/>
      <dgm:spPr/>
      <dgm:t>
        <a:bodyPr/>
        <a:lstStyle/>
        <a:p>
          <a:endParaRPr lang="tr-TR"/>
        </a:p>
      </dgm:t>
    </dgm:pt>
    <dgm:pt modelId="{C443E3A2-578D-45A5-96BE-D079BE941875}">
      <dgm:prSet phldrT="[Metin]" custT="1"/>
      <dgm:spPr/>
      <dgm:t>
        <a:bodyPr/>
        <a:lstStyle/>
        <a:p>
          <a:r>
            <a:rPr lang="tr-TR" sz="1800" dirty="0" smtClean="0">
              <a:latin typeface="Times New Roman" panose="02020603050405020304" pitchFamily="18" charset="0"/>
              <a:cs typeface="Times New Roman" panose="02020603050405020304" pitchFamily="18" charset="0"/>
            </a:rPr>
            <a:t>işgal</a:t>
          </a:r>
          <a:endParaRPr lang="tr-TR" sz="1800" dirty="0">
            <a:latin typeface="Times New Roman" panose="02020603050405020304" pitchFamily="18" charset="0"/>
            <a:cs typeface="Times New Roman" panose="02020603050405020304" pitchFamily="18" charset="0"/>
          </a:endParaRPr>
        </a:p>
      </dgm:t>
    </dgm:pt>
    <dgm:pt modelId="{17E7B46C-553A-4AE3-B984-19613139AEFE}" type="parTrans" cxnId="{4BA7EC5C-0D50-4810-8E39-2752544E623B}">
      <dgm:prSet/>
      <dgm:spPr/>
      <dgm:t>
        <a:bodyPr/>
        <a:lstStyle/>
        <a:p>
          <a:endParaRPr lang="tr-TR"/>
        </a:p>
      </dgm:t>
    </dgm:pt>
    <dgm:pt modelId="{7E177A29-791B-4C14-9CAA-E206700DDEB8}" type="sibTrans" cxnId="{4BA7EC5C-0D50-4810-8E39-2752544E623B}">
      <dgm:prSet/>
      <dgm:spPr/>
      <dgm:t>
        <a:bodyPr/>
        <a:lstStyle/>
        <a:p>
          <a:endParaRPr lang="tr-TR"/>
        </a:p>
      </dgm:t>
    </dgm:pt>
    <dgm:pt modelId="{D7614C0E-FF06-46EA-80EB-35C1CEF2F2C4}" type="pres">
      <dgm:prSet presAssocID="{CBE22552-A93A-4C8F-86AE-64F6A6A8F1B0}" presName="Name0" presStyleCnt="0">
        <dgm:presLayoutVars>
          <dgm:chMax val="7"/>
          <dgm:dir/>
          <dgm:animLvl val="lvl"/>
          <dgm:resizeHandles val="exact"/>
        </dgm:presLayoutVars>
      </dgm:prSet>
      <dgm:spPr/>
      <dgm:t>
        <a:bodyPr/>
        <a:lstStyle/>
        <a:p>
          <a:endParaRPr lang="tr-TR"/>
        </a:p>
      </dgm:t>
    </dgm:pt>
    <dgm:pt modelId="{232AC51C-1680-4990-8740-2EADD05172E9}" type="pres">
      <dgm:prSet presAssocID="{7D90824A-0162-4537-925E-F6E4E9EEC0D2}" presName="circle1" presStyleLbl="node1" presStyleIdx="0" presStyleCnt="3"/>
      <dgm:spPr/>
    </dgm:pt>
    <dgm:pt modelId="{10F822D6-7577-4EC5-A9F1-85BFD71C2C3D}" type="pres">
      <dgm:prSet presAssocID="{7D90824A-0162-4537-925E-F6E4E9EEC0D2}" presName="space" presStyleCnt="0"/>
      <dgm:spPr/>
    </dgm:pt>
    <dgm:pt modelId="{A24F4943-150B-4980-A3B7-CAF71A6BD760}" type="pres">
      <dgm:prSet presAssocID="{7D90824A-0162-4537-925E-F6E4E9EEC0D2}" presName="rect1" presStyleLbl="alignAcc1" presStyleIdx="0" presStyleCnt="3"/>
      <dgm:spPr/>
      <dgm:t>
        <a:bodyPr/>
        <a:lstStyle/>
        <a:p>
          <a:endParaRPr lang="tr-TR"/>
        </a:p>
      </dgm:t>
    </dgm:pt>
    <dgm:pt modelId="{6CFD4ED7-10CB-4D19-A26E-40FF86075A25}" type="pres">
      <dgm:prSet presAssocID="{D8A7AAC9-2560-4B05-BAB3-7F50745F8934}" presName="vertSpace2" presStyleLbl="node1" presStyleIdx="0" presStyleCnt="3"/>
      <dgm:spPr/>
    </dgm:pt>
    <dgm:pt modelId="{ACA72C47-1A67-49C2-8568-9A786E03AF70}" type="pres">
      <dgm:prSet presAssocID="{D8A7AAC9-2560-4B05-BAB3-7F50745F8934}" presName="circle2" presStyleLbl="node1" presStyleIdx="1" presStyleCnt="3"/>
      <dgm:spPr/>
    </dgm:pt>
    <dgm:pt modelId="{8E41E44B-937C-41CC-A8DE-B27EC60B6889}" type="pres">
      <dgm:prSet presAssocID="{D8A7AAC9-2560-4B05-BAB3-7F50745F8934}" presName="rect2" presStyleLbl="alignAcc1" presStyleIdx="1" presStyleCnt="3"/>
      <dgm:spPr/>
      <dgm:t>
        <a:bodyPr/>
        <a:lstStyle/>
        <a:p>
          <a:endParaRPr lang="tr-TR"/>
        </a:p>
      </dgm:t>
    </dgm:pt>
    <dgm:pt modelId="{EF8C60D5-A237-4603-97D8-24638A76E89B}" type="pres">
      <dgm:prSet presAssocID="{2FFAA048-3FCD-4ED9-A8EA-25BC5B2A7BC8}" presName="vertSpace3" presStyleLbl="node1" presStyleIdx="1" presStyleCnt="3"/>
      <dgm:spPr/>
    </dgm:pt>
    <dgm:pt modelId="{4A3FF254-FE69-4411-BCDA-567261D59498}" type="pres">
      <dgm:prSet presAssocID="{2FFAA048-3FCD-4ED9-A8EA-25BC5B2A7BC8}" presName="circle3" presStyleLbl="node1" presStyleIdx="2" presStyleCnt="3"/>
      <dgm:spPr/>
    </dgm:pt>
    <dgm:pt modelId="{C8889B1B-C65A-4E5E-AE7D-D1235A870067}" type="pres">
      <dgm:prSet presAssocID="{2FFAA048-3FCD-4ED9-A8EA-25BC5B2A7BC8}" presName="rect3" presStyleLbl="alignAcc1" presStyleIdx="2" presStyleCnt="3" custScaleY="103612"/>
      <dgm:spPr/>
      <dgm:t>
        <a:bodyPr/>
        <a:lstStyle/>
        <a:p>
          <a:endParaRPr lang="tr-TR"/>
        </a:p>
      </dgm:t>
    </dgm:pt>
    <dgm:pt modelId="{0E1E6002-958A-4B0C-A6A3-F9485BDA7A83}" type="pres">
      <dgm:prSet presAssocID="{7D90824A-0162-4537-925E-F6E4E9EEC0D2}" presName="rect1ParTx" presStyleLbl="alignAcc1" presStyleIdx="2" presStyleCnt="3">
        <dgm:presLayoutVars>
          <dgm:chMax val="1"/>
          <dgm:bulletEnabled val="1"/>
        </dgm:presLayoutVars>
      </dgm:prSet>
      <dgm:spPr/>
      <dgm:t>
        <a:bodyPr/>
        <a:lstStyle/>
        <a:p>
          <a:endParaRPr lang="tr-TR"/>
        </a:p>
      </dgm:t>
    </dgm:pt>
    <dgm:pt modelId="{81AF0EFE-8D79-4638-9CFD-29C8C68EFF9C}" type="pres">
      <dgm:prSet presAssocID="{7D90824A-0162-4537-925E-F6E4E9EEC0D2}" presName="rect1ChTx" presStyleLbl="alignAcc1" presStyleIdx="2" presStyleCnt="3" custScaleY="103800">
        <dgm:presLayoutVars>
          <dgm:bulletEnabled val="1"/>
        </dgm:presLayoutVars>
      </dgm:prSet>
      <dgm:spPr/>
      <dgm:t>
        <a:bodyPr/>
        <a:lstStyle/>
        <a:p>
          <a:endParaRPr lang="tr-TR"/>
        </a:p>
      </dgm:t>
    </dgm:pt>
    <dgm:pt modelId="{51C93763-2D73-4312-B43A-AD169DF49270}" type="pres">
      <dgm:prSet presAssocID="{D8A7AAC9-2560-4B05-BAB3-7F50745F8934}" presName="rect2ParTx" presStyleLbl="alignAcc1" presStyleIdx="2" presStyleCnt="3">
        <dgm:presLayoutVars>
          <dgm:chMax val="1"/>
          <dgm:bulletEnabled val="1"/>
        </dgm:presLayoutVars>
      </dgm:prSet>
      <dgm:spPr/>
      <dgm:t>
        <a:bodyPr/>
        <a:lstStyle/>
        <a:p>
          <a:endParaRPr lang="tr-TR"/>
        </a:p>
      </dgm:t>
    </dgm:pt>
    <dgm:pt modelId="{7B4D3BD6-46E9-4776-869B-ABB17D03BAD6}" type="pres">
      <dgm:prSet presAssocID="{D8A7AAC9-2560-4B05-BAB3-7F50745F8934}" presName="rect2ChTx" presStyleLbl="alignAcc1" presStyleIdx="2" presStyleCnt="3">
        <dgm:presLayoutVars>
          <dgm:bulletEnabled val="1"/>
        </dgm:presLayoutVars>
      </dgm:prSet>
      <dgm:spPr/>
      <dgm:t>
        <a:bodyPr/>
        <a:lstStyle/>
        <a:p>
          <a:endParaRPr lang="tr-TR"/>
        </a:p>
      </dgm:t>
    </dgm:pt>
    <dgm:pt modelId="{D8BAF36B-16E4-4C21-9B98-BB9FA124B6FC}" type="pres">
      <dgm:prSet presAssocID="{2FFAA048-3FCD-4ED9-A8EA-25BC5B2A7BC8}" presName="rect3ParTx" presStyleLbl="alignAcc1" presStyleIdx="2" presStyleCnt="3">
        <dgm:presLayoutVars>
          <dgm:chMax val="1"/>
          <dgm:bulletEnabled val="1"/>
        </dgm:presLayoutVars>
      </dgm:prSet>
      <dgm:spPr/>
      <dgm:t>
        <a:bodyPr/>
        <a:lstStyle/>
        <a:p>
          <a:endParaRPr lang="tr-TR"/>
        </a:p>
      </dgm:t>
    </dgm:pt>
    <dgm:pt modelId="{63EE3DB9-D35A-419C-8B6D-A5C3BABB2A26}" type="pres">
      <dgm:prSet presAssocID="{2FFAA048-3FCD-4ED9-A8EA-25BC5B2A7BC8}" presName="rect3ChTx" presStyleLbl="alignAcc1" presStyleIdx="2" presStyleCnt="3">
        <dgm:presLayoutVars>
          <dgm:bulletEnabled val="1"/>
        </dgm:presLayoutVars>
      </dgm:prSet>
      <dgm:spPr/>
      <dgm:t>
        <a:bodyPr/>
        <a:lstStyle/>
        <a:p>
          <a:endParaRPr lang="tr-TR"/>
        </a:p>
      </dgm:t>
    </dgm:pt>
  </dgm:ptLst>
  <dgm:cxnLst>
    <dgm:cxn modelId="{C6EE3D15-1A7B-4067-800D-931CE0E47677}" srcId="{2FFAA048-3FCD-4ED9-A8EA-25BC5B2A7BC8}" destId="{5B69C67D-2B8B-419B-9F17-4A533A1AADF1}" srcOrd="1" destOrd="0" parTransId="{40CEB3ED-F603-4583-9CE0-AEF6FC63697B}" sibTransId="{0ADF96EC-180F-4377-AABA-7E7845D373FF}"/>
    <dgm:cxn modelId="{1FF45D0A-C2B3-43D4-81A8-8E7FBFD4427B}" srcId="{CBE22552-A93A-4C8F-86AE-64F6A6A8F1B0}" destId="{D8A7AAC9-2560-4B05-BAB3-7F50745F8934}" srcOrd="1" destOrd="0" parTransId="{CF6648E4-41FB-4BD8-8419-5F16937EA93C}" sibTransId="{B63760F0-68A4-4F29-99A7-F28BFA3FB24C}"/>
    <dgm:cxn modelId="{5DB7C3A5-879C-442D-80F9-7F105F6DF2E6}" srcId="{7D90824A-0162-4537-925E-F6E4E9EEC0D2}" destId="{2534E214-976C-4CB0-A1F9-161F8416BCBD}" srcOrd="5" destOrd="0" parTransId="{82258F53-A434-4023-AA2C-C16AC476F8CD}" sibTransId="{E74E364A-7AD5-40F0-ADE3-1D644C5F04F9}"/>
    <dgm:cxn modelId="{9584069C-AC96-407D-8599-515433067BF0}" srcId="{D8A7AAC9-2560-4B05-BAB3-7F50745F8934}" destId="{344582A9-0BB4-4C0F-B1E4-51605C61EB03}" srcOrd="3" destOrd="0" parTransId="{D10FD8EC-4183-43D5-B0BF-B111B209288C}" sibTransId="{DF265ACF-0F03-4431-9322-D6DA5459A0C5}"/>
    <dgm:cxn modelId="{6DDAA11C-818F-4716-9581-A7D5493043E9}" type="presOf" srcId="{D8A7AAC9-2560-4B05-BAB3-7F50745F8934}" destId="{51C93763-2D73-4312-B43A-AD169DF49270}" srcOrd="1" destOrd="0" presId="urn:microsoft.com/office/officeart/2005/8/layout/target3"/>
    <dgm:cxn modelId="{0E9EEC97-50A8-4A9A-988E-A3E727042C82}" srcId="{7D90824A-0162-4537-925E-F6E4E9EEC0D2}" destId="{99DCFD52-4EFE-407F-BF4F-DA55F78DFB5B}" srcOrd="4" destOrd="0" parTransId="{6C081E13-5728-4D6E-907D-1623232D0869}" sibTransId="{51141B03-9428-43BC-A8FF-6958E39CCA69}"/>
    <dgm:cxn modelId="{6CF27803-4829-4C21-AA2B-02CA4FE24E80}" type="presOf" srcId="{E8E674F6-5632-49A9-9EA9-699C612910F4}" destId="{7B4D3BD6-46E9-4776-869B-ABB17D03BAD6}" srcOrd="0" destOrd="1" presId="urn:microsoft.com/office/officeart/2005/8/layout/target3"/>
    <dgm:cxn modelId="{D5AF5AE8-80A8-4637-A345-89A017295270}" srcId="{7D90824A-0162-4537-925E-F6E4E9EEC0D2}" destId="{88351322-4792-41A9-A57E-2CC472D012B0}" srcOrd="0" destOrd="0" parTransId="{7AF84446-C349-4EB8-9FA7-93655433C4DB}" sibTransId="{CA6294D5-B6A3-40B7-A12A-07A98767430F}"/>
    <dgm:cxn modelId="{052C1640-B679-4B79-AAC4-BB0D2265DD12}" srcId="{2FFAA048-3FCD-4ED9-A8EA-25BC5B2A7BC8}" destId="{A2B2F1A4-3A23-45AF-8803-F16C710A28A3}" srcOrd="2" destOrd="0" parTransId="{85657D7D-F854-41BB-9180-025793999F13}" sibTransId="{0602F16D-A15C-4D5D-AA25-4EF6F1B8C263}"/>
    <dgm:cxn modelId="{CBDCD169-1CAE-4A84-B0FE-3A529C928C32}" srcId="{D8A7AAC9-2560-4B05-BAB3-7F50745F8934}" destId="{497E2CDD-4E78-418B-A29F-2D3E8AA14F6E}" srcOrd="0" destOrd="0" parTransId="{90688411-C693-4BA4-B9DB-C3020A3E6E77}" sibTransId="{E8781D80-6BFC-4797-A89F-B86EB6B978FE}"/>
    <dgm:cxn modelId="{A03B42D8-9201-497E-AEE9-672A7E328FF4}" srcId="{7D90824A-0162-4537-925E-F6E4E9EEC0D2}" destId="{ED17B207-5F3A-47EF-BC26-F205EA6F108F}" srcOrd="2" destOrd="0" parTransId="{9B6B06D4-5FD4-4F3A-8A21-043A86E10881}" sibTransId="{951D8821-5B37-40CD-BF1E-8CE6F4264186}"/>
    <dgm:cxn modelId="{20122B5A-356A-4B0B-89E3-92D11FC60B2B}" srcId="{D8A7AAC9-2560-4B05-BAB3-7F50745F8934}" destId="{5DD1A3F8-6815-481D-9520-5292BF01A1F7}" srcOrd="2" destOrd="0" parTransId="{3E4A6B83-17B6-4818-9D61-056062EDC4BC}" sibTransId="{D91DA132-3D5B-420F-98BB-C91E56E50F20}"/>
    <dgm:cxn modelId="{4D34E82E-0CB4-4092-95F1-2FA260AB00D2}" type="presOf" srcId="{7D90824A-0162-4537-925E-F6E4E9EEC0D2}" destId="{A24F4943-150B-4980-A3B7-CAF71A6BD760}" srcOrd="0" destOrd="0" presId="urn:microsoft.com/office/officeart/2005/8/layout/target3"/>
    <dgm:cxn modelId="{EB89E390-C4C1-4CAD-9C4A-8887D32A522D}" type="presOf" srcId="{A6809047-399D-4C2F-827C-AE9D4808DAC0}" destId="{63EE3DB9-D35A-419C-8B6D-A5C3BABB2A26}" srcOrd="0" destOrd="3" presId="urn:microsoft.com/office/officeart/2005/8/layout/target3"/>
    <dgm:cxn modelId="{2338D750-4B51-470D-95F6-2548350BF15D}" type="presOf" srcId="{C443E3A2-578D-45A5-96BE-D079BE941875}" destId="{63EE3DB9-D35A-419C-8B6D-A5C3BABB2A26}" srcOrd="0" destOrd="4" presId="urn:microsoft.com/office/officeart/2005/8/layout/target3"/>
    <dgm:cxn modelId="{1DFCD80C-C80F-4B4F-A99C-1E48A2ACC860}" type="presOf" srcId="{2FFAA048-3FCD-4ED9-A8EA-25BC5B2A7BC8}" destId="{D8BAF36B-16E4-4C21-9B98-BB9FA124B6FC}" srcOrd="1" destOrd="0" presId="urn:microsoft.com/office/officeart/2005/8/layout/target3"/>
    <dgm:cxn modelId="{4CD91E45-8076-4B3E-91EB-64C4BC6DC12A}" srcId="{CBE22552-A93A-4C8F-86AE-64F6A6A8F1B0}" destId="{2FFAA048-3FCD-4ED9-A8EA-25BC5B2A7BC8}" srcOrd="2" destOrd="0" parTransId="{9BE37F7D-DA0F-4189-8D42-3AEFDEFD7665}" sibTransId="{C50D8C14-1DF5-45DC-B83E-6D75593BDA9F}"/>
    <dgm:cxn modelId="{FC542572-01AA-414A-A569-8D83D1826F0F}" srcId="{2FFAA048-3FCD-4ED9-A8EA-25BC5B2A7BC8}" destId="{3EF28E4F-2789-4F12-A959-2F81B3AA45C0}" srcOrd="0" destOrd="0" parTransId="{5602B7EC-2B63-4197-AFDE-E38A15B50B12}" sibTransId="{D6B85D23-3351-434B-BE0B-70A30DC0904A}"/>
    <dgm:cxn modelId="{2AC8158B-2CCB-42EF-9B94-6A1DE398218B}" type="presOf" srcId="{ED17B207-5F3A-47EF-BC26-F205EA6F108F}" destId="{81AF0EFE-8D79-4638-9CFD-29C8C68EFF9C}" srcOrd="0" destOrd="2" presId="urn:microsoft.com/office/officeart/2005/8/layout/target3"/>
    <dgm:cxn modelId="{1F44D0A2-1661-4F94-A487-37D75393BDF2}" type="presOf" srcId="{CBE22552-A93A-4C8F-86AE-64F6A6A8F1B0}" destId="{D7614C0E-FF06-46EA-80EB-35C1CEF2F2C4}" srcOrd="0" destOrd="0" presId="urn:microsoft.com/office/officeart/2005/8/layout/target3"/>
    <dgm:cxn modelId="{E4397F86-C1F9-46DE-9947-379E5E184101}" type="presOf" srcId="{2FFAA048-3FCD-4ED9-A8EA-25BC5B2A7BC8}" destId="{C8889B1B-C65A-4E5E-AE7D-D1235A870067}" srcOrd="0" destOrd="0" presId="urn:microsoft.com/office/officeart/2005/8/layout/target3"/>
    <dgm:cxn modelId="{91571B49-AA6F-440B-AD3B-70D399D8E641}" type="presOf" srcId="{5DD1A3F8-6815-481D-9520-5292BF01A1F7}" destId="{7B4D3BD6-46E9-4776-869B-ABB17D03BAD6}" srcOrd="0" destOrd="2" presId="urn:microsoft.com/office/officeart/2005/8/layout/target3"/>
    <dgm:cxn modelId="{D71F7B07-F08D-4462-8BD7-145C9B2B7C30}" type="presOf" srcId="{5B69C67D-2B8B-419B-9F17-4A533A1AADF1}" destId="{63EE3DB9-D35A-419C-8B6D-A5C3BABB2A26}" srcOrd="0" destOrd="1" presId="urn:microsoft.com/office/officeart/2005/8/layout/target3"/>
    <dgm:cxn modelId="{9FEA5868-2B23-4A83-B7BA-40AD91E35CE9}" type="presOf" srcId="{497E2CDD-4E78-418B-A29F-2D3E8AA14F6E}" destId="{7B4D3BD6-46E9-4776-869B-ABB17D03BAD6}" srcOrd="0" destOrd="0" presId="urn:microsoft.com/office/officeart/2005/8/layout/target3"/>
    <dgm:cxn modelId="{4BA7EC5C-0D50-4810-8E39-2752544E623B}" srcId="{2FFAA048-3FCD-4ED9-A8EA-25BC5B2A7BC8}" destId="{C443E3A2-578D-45A5-96BE-D079BE941875}" srcOrd="4" destOrd="0" parTransId="{17E7B46C-553A-4AE3-B984-19613139AEFE}" sibTransId="{7E177A29-791B-4C14-9CAA-E206700DDEB8}"/>
    <dgm:cxn modelId="{D1C9C4BB-25CD-4681-B52B-929E9DB2E98A}" type="presOf" srcId="{D8A7AAC9-2560-4B05-BAB3-7F50745F8934}" destId="{8E41E44B-937C-41CC-A8DE-B27EC60B6889}" srcOrd="0" destOrd="0" presId="urn:microsoft.com/office/officeart/2005/8/layout/target3"/>
    <dgm:cxn modelId="{15AEC4A8-AD2B-4DB7-B06F-AE5A30677094}" srcId="{7D90824A-0162-4537-925E-F6E4E9EEC0D2}" destId="{348EDD47-3F2B-4B10-AEC3-EC8655F5A061}" srcOrd="1" destOrd="0" parTransId="{CA51F704-D5E4-4F56-B415-12F90D15D87B}" sibTransId="{D743FFEB-2787-45D0-94CD-87FDA055650C}"/>
    <dgm:cxn modelId="{4D4BE53D-0909-4A6D-A3D6-DC125A5D22C5}" type="presOf" srcId="{2534E214-976C-4CB0-A1F9-161F8416BCBD}" destId="{81AF0EFE-8D79-4638-9CFD-29C8C68EFF9C}" srcOrd="0" destOrd="5" presId="urn:microsoft.com/office/officeart/2005/8/layout/target3"/>
    <dgm:cxn modelId="{FFA4CCCB-E6B9-4E32-B335-EC479DAB3D9E}" type="presOf" srcId="{88351322-4792-41A9-A57E-2CC472D012B0}" destId="{81AF0EFE-8D79-4638-9CFD-29C8C68EFF9C}" srcOrd="0" destOrd="0" presId="urn:microsoft.com/office/officeart/2005/8/layout/target3"/>
    <dgm:cxn modelId="{B88B91BE-AF6A-4FDE-9075-A72CC52CA8AD}" type="presOf" srcId="{344582A9-0BB4-4C0F-B1E4-51605C61EB03}" destId="{7B4D3BD6-46E9-4776-869B-ABB17D03BAD6}" srcOrd="0" destOrd="3" presId="urn:microsoft.com/office/officeart/2005/8/layout/target3"/>
    <dgm:cxn modelId="{27812047-66A2-431E-BA90-D7C018E4F957}" type="presOf" srcId="{A2B2F1A4-3A23-45AF-8803-F16C710A28A3}" destId="{63EE3DB9-D35A-419C-8B6D-A5C3BABB2A26}" srcOrd="0" destOrd="2" presId="urn:microsoft.com/office/officeart/2005/8/layout/target3"/>
    <dgm:cxn modelId="{1F1DCE63-4E3D-4DE9-9A7C-43B9C300097C}" srcId="{7D90824A-0162-4537-925E-F6E4E9EEC0D2}" destId="{1845545C-6723-440D-AEE1-451C2F36732D}" srcOrd="3" destOrd="0" parTransId="{A7F27A64-A301-428D-93DC-406B5F4A65F7}" sibTransId="{CB93DEF2-DCF4-4241-9057-99FA906E7C1D}"/>
    <dgm:cxn modelId="{55DF4478-9A0D-4073-9D68-40CDCDE23C19}" type="presOf" srcId="{348EDD47-3F2B-4B10-AEC3-EC8655F5A061}" destId="{81AF0EFE-8D79-4638-9CFD-29C8C68EFF9C}" srcOrd="0" destOrd="1" presId="urn:microsoft.com/office/officeart/2005/8/layout/target3"/>
    <dgm:cxn modelId="{7CB39A2D-0578-414B-99DF-F58ECF2FBD19}" srcId="{CBE22552-A93A-4C8F-86AE-64F6A6A8F1B0}" destId="{7D90824A-0162-4537-925E-F6E4E9EEC0D2}" srcOrd="0" destOrd="0" parTransId="{84DE92DE-1126-42D2-B929-5CC1C73F5D99}" sibTransId="{5A763292-2110-4E32-9468-7D9D45EAA563}"/>
    <dgm:cxn modelId="{F228F504-75D2-4825-85D2-3B45FE9ACA82}" type="presOf" srcId="{7D90824A-0162-4537-925E-F6E4E9EEC0D2}" destId="{0E1E6002-958A-4B0C-A6A3-F9485BDA7A83}" srcOrd="1" destOrd="0" presId="urn:microsoft.com/office/officeart/2005/8/layout/target3"/>
    <dgm:cxn modelId="{DB32633C-0D15-43D6-BECF-A02DCCF7733A}" srcId="{2FFAA048-3FCD-4ED9-A8EA-25BC5B2A7BC8}" destId="{A6809047-399D-4C2F-827C-AE9D4808DAC0}" srcOrd="3" destOrd="0" parTransId="{0F1DE9E7-2E74-4578-BD67-CB47D1BA4371}" sibTransId="{6F8DCD8B-7BA3-4BC4-A932-B8C327CE43B7}"/>
    <dgm:cxn modelId="{76445098-4FEF-46E9-903B-9F0954C25938}" type="presOf" srcId="{1845545C-6723-440D-AEE1-451C2F36732D}" destId="{81AF0EFE-8D79-4638-9CFD-29C8C68EFF9C}" srcOrd="0" destOrd="3" presId="urn:microsoft.com/office/officeart/2005/8/layout/target3"/>
    <dgm:cxn modelId="{D38DFEC4-76AF-4084-B7C0-6339ADD864E4}" srcId="{D8A7AAC9-2560-4B05-BAB3-7F50745F8934}" destId="{E8E674F6-5632-49A9-9EA9-699C612910F4}" srcOrd="1" destOrd="0" parTransId="{304A9071-AD70-42E1-AC4D-988B3FA14343}" sibTransId="{0A52428B-1126-4B91-BAB4-CDD268F569EA}"/>
    <dgm:cxn modelId="{F73E45C3-F4F1-49A3-9F7D-6C9E8C3A720F}" type="presOf" srcId="{99DCFD52-4EFE-407F-BF4F-DA55F78DFB5B}" destId="{81AF0EFE-8D79-4638-9CFD-29C8C68EFF9C}" srcOrd="0" destOrd="4" presId="urn:microsoft.com/office/officeart/2005/8/layout/target3"/>
    <dgm:cxn modelId="{C61F20F9-0FD6-4C42-81B4-60FC3DF79A58}" type="presOf" srcId="{3EF28E4F-2789-4F12-A959-2F81B3AA45C0}" destId="{63EE3DB9-D35A-419C-8B6D-A5C3BABB2A26}" srcOrd="0" destOrd="0" presId="urn:microsoft.com/office/officeart/2005/8/layout/target3"/>
    <dgm:cxn modelId="{5D44377E-CA66-4BE5-9DE3-913D2FBC1E94}" type="presParOf" srcId="{D7614C0E-FF06-46EA-80EB-35C1CEF2F2C4}" destId="{232AC51C-1680-4990-8740-2EADD05172E9}" srcOrd="0" destOrd="0" presId="urn:microsoft.com/office/officeart/2005/8/layout/target3"/>
    <dgm:cxn modelId="{D303DA44-AEE5-42CF-9AE4-9AD6A25B55FC}" type="presParOf" srcId="{D7614C0E-FF06-46EA-80EB-35C1CEF2F2C4}" destId="{10F822D6-7577-4EC5-A9F1-85BFD71C2C3D}" srcOrd="1" destOrd="0" presId="urn:microsoft.com/office/officeart/2005/8/layout/target3"/>
    <dgm:cxn modelId="{C8B7C7F0-EE79-453D-A572-53584C8DFF98}" type="presParOf" srcId="{D7614C0E-FF06-46EA-80EB-35C1CEF2F2C4}" destId="{A24F4943-150B-4980-A3B7-CAF71A6BD760}" srcOrd="2" destOrd="0" presId="urn:microsoft.com/office/officeart/2005/8/layout/target3"/>
    <dgm:cxn modelId="{C3E6ACF3-B655-48B4-9C13-3AE6CA95A695}" type="presParOf" srcId="{D7614C0E-FF06-46EA-80EB-35C1CEF2F2C4}" destId="{6CFD4ED7-10CB-4D19-A26E-40FF86075A25}" srcOrd="3" destOrd="0" presId="urn:microsoft.com/office/officeart/2005/8/layout/target3"/>
    <dgm:cxn modelId="{AF49015B-B02E-407A-992C-62D335A8B5D4}" type="presParOf" srcId="{D7614C0E-FF06-46EA-80EB-35C1CEF2F2C4}" destId="{ACA72C47-1A67-49C2-8568-9A786E03AF70}" srcOrd="4" destOrd="0" presId="urn:microsoft.com/office/officeart/2005/8/layout/target3"/>
    <dgm:cxn modelId="{3E199499-7381-49D0-9BC6-F8046520BB10}" type="presParOf" srcId="{D7614C0E-FF06-46EA-80EB-35C1CEF2F2C4}" destId="{8E41E44B-937C-41CC-A8DE-B27EC60B6889}" srcOrd="5" destOrd="0" presId="urn:microsoft.com/office/officeart/2005/8/layout/target3"/>
    <dgm:cxn modelId="{1798BFB1-1210-4CB5-AB71-F393DD99A1F1}" type="presParOf" srcId="{D7614C0E-FF06-46EA-80EB-35C1CEF2F2C4}" destId="{EF8C60D5-A237-4603-97D8-24638A76E89B}" srcOrd="6" destOrd="0" presId="urn:microsoft.com/office/officeart/2005/8/layout/target3"/>
    <dgm:cxn modelId="{85321B3C-F502-4999-BDB5-8AF5FD157FC5}" type="presParOf" srcId="{D7614C0E-FF06-46EA-80EB-35C1CEF2F2C4}" destId="{4A3FF254-FE69-4411-BCDA-567261D59498}" srcOrd="7" destOrd="0" presId="urn:microsoft.com/office/officeart/2005/8/layout/target3"/>
    <dgm:cxn modelId="{68AB4792-F0C8-42E9-AAB4-E3A071349B4B}" type="presParOf" srcId="{D7614C0E-FF06-46EA-80EB-35C1CEF2F2C4}" destId="{C8889B1B-C65A-4E5E-AE7D-D1235A870067}" srcOrd="8" destOrd="0" presId="urn:microsoft.com/office/officeart/2005/8/layout/target3"/>
    <dgm:cxn modelId="{947E8CEF-C153-4064-A4C8-C1CF5A2CE630}" type="presParOf" srcId="{D7614C0E-FF06-46EA-80EB-35C1CEF2F2C4}" destId="{0E1E6002-958A-4B0C-A6A3-F9485BDA7A83}" srcOrd="9" destOrd="0" presId="urn:microsoft.com/office/officeart/2005/8/layout/target3"/>
    <dgm:cxn modelId="{28EAA666-E8D2-4FF5-A7D8-19E319D0B93B}" type="presParOf" srcId="{D7614C0E-FF06-46EA-80EB-35C1CEF2F2C4}" destId="{81AF0EFE-8D79-4638-9CFD-29C8C68EFF9C}" srcOrd="10" destOrd="0" presId="urn:microsoft.com/office/officeart/2005/8/layout/target3"/>
    <dgm:cxn modelId="{D1A7E887-10F8-4404-A64A-BAD68871F433}" type="presParOf" srcId="{D7614C0E-FF06-46EA-80EB-35C1CEF2F2C4}" destId="{51C93763-2D73-4312-B43A-AD169DF49270}" srcOrd="11" destOrd="0" presId="urn:microsoft.com/office/officeart/2005/8/layout/target3"/>
    <dgm:cxn modelId="{871B348A-A42A-4F6E-8BD5-833F2027CB67}" type="presParOf" srcId="{D7614C0E-FF06-46EA-80EB-35C1CEF2F2C4}" destId="{7B4D3BD6-46E9-4776-869B-ABB17D03BAD6}" srcOrd="12" destOrd="0" presId="urn:microsoft.com/office/officeart/2005/8/layout/target3"/>
    <dgm:cxn modelId="{A7311CD1-FCC7-4D32-89C4-6026905E50B8}" type="presParOf" srcId="{D7614C0E-FF06-46EA-80EB-35C1CEF2F2C4}" destId="{D8BAF36B-16E4-4C21-9B98-BB9FA124B6FC}" srcOrd="13" destOrd="0" presId="urn:microsoft.com/office/officeart/2005/8/layout/target3"/>
    <dgm:cxn modelId="{A55EBF20-BBA9-4150-A680-B65D871C2709}" type="presParOf" srcId="{D7614C0E-FF06-46EA-80EB-35C1CEF2F2C4}" destId="{63EE3DB9-D35A-419C-8B6D-A5C3BABB2A26}" srcOrd="1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9A42C03A-8CD8-436B-91D6-A52149B3DCD7}"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tr-TR"/>
        </a:p>
      </dgm:t>
    </dgm:pt>
    <dgm:pt modelId="{8568ED8B-1BF1-47C6-A8D1-704569F3538C}">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1-</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E2C73380-410A-4DF2-9D58-4EF35EBAA6F3}" type="parTrans" cxnId="{A91B9E36-152E-433E-9BCA-8B62721DC148}">
      <dgm:prSet/>
      <dgm:spPr/>
      <dgm:t>
        <a:bodyPr/>
        <a:lstStyle/>
        <a:p>
          <a:endParaRPr lang="tr-TR"/>
        </a:p>
      </dgm:t>
    </dgm:pt>
    <dgm:pt modelId="{E2FB8A6E-D178-4DA0-893A-DF99135A3D5B}" type="sibTrans" cxnId="{A91B9E36-152E-433E-9BCA-8B62721DC148}">
      <dgm:prSet/>
      <dgm:spPr/>
      <dgm:t>
        <a:bodyPr/>
        <a:lstStyle/>
        <a:p>
          <a:endParaRPr lang="tr-TR"/>
        </a:p>
      </dgm:t>
    </dgm:pt>
    <dgm:pt modelId="{FF734F53-86D8-4172-984F-3D3E674E4E15}">
      <dgm:prSet phldrT="[Metin]" custT="1"/>
      <dgm:spPr/>
      <dgm:t>
        <a:bodyPr/>
        <a:lstStyle/>
        <a:p>
          <a:pPr algn="just"/>
          <a:r>
            <a:rPr lang="tr-TR" sz="1800" b="0" i="0" dirty="0" smtClean="0">
              <a:latin typeface="Times New Roman" panose="02020603050405020304" pitchFamily="18" charset="0"/>
              <a:cs typeface="Times New Roman" panose="02020603050405020304" pitchFamily="18" charset="0"/>
            </a:rPr>
            <a:t>Sahiplenme (İhraz)</a:t>
          </a:r>
          <a:endParaRPr lang="tr-TR" sz="1800" dirty="0">
            <a:latin typeface="Times New Roman" panose="02020603050405020304" pitchFamily="18" charset="0"/>
            <a:cs typeface="Times New Roman" panose="02020603050405020304" pitchFamily="18" charset="0"/>
          </a:endParaRPr>
        </a:p>
      </dgm:t>
    </dgm:pt>
    <dgm:pt modelId="{0A636696-AFFC-4B65-82C2-9E09DCC92C80}" type="parTrans" cxnId="{ACD30BCB-A418-41B3-A095-13BAFF24473E}">
      <dgm:prSet/>
      <dgm:spPr/>
      <dgm:t>
        <a:bodyPr/>
        <a:lstStyle/>
        <a:p>
          <a:endParaRPr lang="tr-TR"/>
        </a:p>
      </dgm:t>
    </dgm:pt>
    <dgm:pt modelId="{1E6B9D0D-AFF3-4092-98C4-3667B8D7376B}" type="sibTrans" cxnId="{ACD30BCB-A418-41B3-A095-13BAFF24473E}">
      <dgm:prSet/>
      <dgm:spPr/>
      <dgm:t>
        <a:bodyPr/>
        <a:lstStyle/>
        <a:p>
          <a:endParaRPr lang="tr-TR"/>
        </a:p>
      </dgm:t>
    </dgm:pt>
    <dgm:pt modelId="{7E328CD5-2650-430F-B3E3-0409A71257E2}">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2-</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0F745C3B-83D9-4BB4-B8BB-BD9841478E56}" type="parTrans" cxnId="{74BA88E2-A740-427F-876C-318D6CE3D7C9}">
      <dgm:prSet/>
      <dgm:spPr/>
      <dgm:t>
        <a:bodyPr/>
        <a:lstStyle/>
        <a:p>
          <a:endParaRPr lang="tr-TR"/>
        </a:p>
      </dgm:t>
    </dgm:pt>
    <dgm:pt modelId="{59610982-BA5D-4DC5-8D71-64F6A6421187}" type="sibTrans" cxnId="{74BA88E2-A740-427F-876C-318D6CE3D7C9}">
      <dgm:prSet/>
      <dgm:spPr/>
      <dgm:t>
        <a:bodyPr/>
        <a:lstStyle/>
        <a:p>
          <a:endParaRPr lang="tr-TR"/>
        </a:p>
      </dgm:t>
    </dgm:pt>
    <dgm:pt modelId="{C3CB5323-76AF-40DC-8935-5AE179A3DB2F}">
      <dgm:prSet phldrT="[Metin]" custT="1"/>
      <dgm:spPr/>
      <dgm:t>
        <a:bodyPr/>
        <a:lstStyle/>
        <a:p>
          <a:pPr algn="just"/>
          <a:r>
            <a:rPr lang="tr-TR" sz="1800" b="0" i="0" dirty="0" smtClean="0">
              <a:latin typeface="Times New Roman" panose="02020603050405020304" pitchFamily="18" charset="0"/>
              <a:cs typeface="Times New Roman" panose="02020603050405020304" pitchFamily="18" charset="0"/>
            </a:rPr>
            <a:t>İşleme Sonucu Kazanım (Hukuki Tağyir)</a:t>
          </a:r>
          <a:endParaRPr lang="tr-TR" sz="1800" dirty="0">
            <a:latin typeface="Times New Roman" panose="02020603050405020304" pitchFamily="18" charset="0"/>
            <a:cs typeface="Times New Roman" panose="02020603050405020304" pitchFamily="18" charset="0"/>
          </a:endParaRPr>
        </a:p>
      </dgm:t>
    </dgm:pt>
    <dgm:pt modelId="{77641214-F9AC-4341-BF3B-72C86B47E439}" type="parTrans" cxnId="{02AC44EC-AA1F-436A-BEB7-E16B0BED8556}">
      <dgm:prSet/>
      <dgm:spPr/>
      <dgm:t>
        <a:bodyPr/>
        <a:lstStyle/>
        <a:p>
          <a:endParaRPr lang="tr-TR"/>
        </a:p>
      </dgm:t>
    </dgm:pt>
    <dgm:pt modelId="{33260D67-AA96-4D91-8463-FFBA309DC13E}" type="sibTrans" cxnId="{02AC44EC-AA1F-436A-BEB7-E16B0BED8556}">
      <dgm:prSet/>
      <dgm:spPr/>
      <dgm:t>
        <a:bodyPr/>
        <a:lstStyle/>
        <a:p>
          <a:endParaRPr lang="tr-TR"/>
        </a:p>
      </dgm:t>
    </dgm:pt>
    <dgm:pt modelId="{09D7D3ED-7CDD-4F9C-A03A-059DBDCDAB4F}">
      <dgm:prSet phldrT="[Metin]"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3-</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91E6AD36-B03E-47B1-9F37-DCEEBCCCA38D}" type="parTrans" cxnId="{EFDD7CB7-1D1D-41D9-B0A5-36EE39317FFF}">
      <dgm:prSet/>
      <dgm:spPr/>
      <dgm:t>
        <a:bodyPr/>
        <a:lstStyle/>
        <a:p>
          <a:endParaRPr lang="tr-TR"/>
        </a:p>
      </dgm:t>
    </dgm:pt>
    <dgm:pt modelId="{9DE3CDDC-741D-48B0-AF65-83BE94FA4477}" type="sibTrans" cxnId="{EFDD7CB7-1D1D-41D9-B0A5-36EE39317FFF}">
      <dgm:prSet/>
      <dgm:spPr/>
      <dgm:t>
        <a:bodyPr/>
        <a:lstStyle/>
        <a:p>
          <a:endParaRPr lang="tr-TR"/>
        </a:p>
      </dgm:t>
    </dgm:pt>
    <dgm:pt modelId="{29C54FE3-40E9-493D-ACEE-7A1769D1DFA7}">
      <dgm:prSet phldrT="[Metin]" custT="1"/>
      <dgm:spPr/>
      <dgm:t>
        <a:bodyPr/>
        <a:lstStyle/>
        <a:p>
          <a:pPr algn="just"/>
          <a:r>
            <a:rPr lang="tr-TR" sz="1800" b="0" i="0" dirty="0" smtClean="0">
              <a:latin typeface="Times New Roman" panose="02020603050405020304" pitchFamily="18" charset="0"/>
              <a:cs typeface="Times New Roman" panose="02020603050405020304" pitchFamily="18" charset="0"/>
            </a:rPr>
            <a:t>Karışma ve Birleşme ile Kazanma</a:t>
          </a:r>
          <a:endParaRPr lang="tr-TR" sz="1800" dirty="0">
            <a:latin typeface="Times New Roman" panose="02020603050405020304" pitchFamily="18" charset="0"/>
            <a:cs typeface="Times New Roman" panose="02020603050405020304" pitchFamily="18" charset="0"/>
          </a:endParaRPr>
        </a:p>
      </dgm:t>
    </dgm:pt>
    <dgm:pt modelId="{BF6BDA15-18AF-4DC4-82A0-2FE5270EC5C8}" type="parTrans" cxnId="{E58EB303-6AFC-48F9-B07B-4639FA40A61F}">
      <dgm:prSet/>
      <dgm:spPr/>
      <dgm:t>
        <a:bodyPr/>
        <a:lstStyle/>
        <a:p>
          <a:endParaRPr lang="tr-TR"/>
        </a:p>
      </dgm:t>
    </dgm:pt>
    <dgm:pt modelId="{32B2A10F-BB8C-4168-B475-53412069E326}" type="sibTrans" cxnId="{E58EB303-6AFC-48F9-B07B-4639FA40A61F}">
      <dgm:prSet/>
      <dgm:spPr/>
      <dgm:t>
        <a:bodyPr/>
        <a:lstStyle/>
        <a:p>
          <a:endParaRPr lang="tr-TR"/>
        </a:p>
      </dgm:t>
    </dgm:pt>
    <dgm:pt modelId="{6222AF61-2567-4EE1-A1C6-993D4445C0C6}">
      <dgm:prSet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4-</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7E368D54-FB14-41A6-A041-3585FB1D4660}" type="parTrans" cxnId="{5EB4E237-9A16-4882-BB4D-130AA53CDDCA}">
      <dgm:prSet/>
      <dgm:spPr/>
      <dgm:t>
        <a:bodyPr/>
        <a:lstStyle/>
        <a:p>
          <a:endParaRPr lang="tr-TR"/>
        </a:p>
      </dgm:t>
    </dgm:pt>
    <dgm:pt modelId="{1A894D1F-A6CA-4728-BFA9-CDEA87D81413}" type="sibTrans" cxnId="{5EB4E237-9A16-4882-BB4D-130AA53CDDCA}">
      <dgm:prSet/>
      <dgm:spPr/>
      <dgm:t>
        <a:bodyPr/>
        <a:lstStyle/>
        <a:p>
          <a:endParaRPr lang="tr-TR"/>
        </a:p>
      </dgm:t>
    </dgm:pt>
    <dgm:pt modelId="{325A1F0D-5E24-4779-9A26-6CF151399A56}">
      <dgm:prSet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5-</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99873060-A1A7-471F-BD00-1C573F82287C}" type="parTrans" cxnId="{67871803-651D-4DC9-BEFC-7A1B7BCB83E3}">
      <dgm:prSet/>
      <dgm:spPr/>
      <dgm:t>
        <a:bodyPr/>
        <a:lstStyle/>
        <a:p>
          <a:endParaRPr lang="tr-TR"/>
        </a:p>
      </dgm:t>
    </dgm:pt>
    <dgm:pt modelId="{3C8FAD6D-C3F6-4F6F-9025-C67933593814}" type="sibTrans" cxnId="{67871803-651D-4DC9-BEFC-7A1B7BCB83E3}">
      <dgm:prSet/>
      <dgm:spPr/>
      <dgm:t>
        <a:bodyPr/>
        <a:lstStyle/>
        <a:p>
          <a:endParaRPr lang="tr-TR"/>
        </a:p>
      </dgm:t>
    </dgm:pt>
    <dgm:pt modelId="{E17ABA3E-1E27-4A2E-A202-EB5A83A9A272}">
      <dgm:prSet custT="1"/>
      <dgm:spPr/>
      <dgm:t>
        <a:bodyPr/>
        <a:lstStyle/>
        <a:p>
          <a:pPr algn="just"/>
          <a:r>
            <a:rPr lang="tr-TR" sz="1800" b="0" i="0" dirty="0" smtClean="0">
              <a:latin typeface="Times New Roman" panose="02020603050405020304" pitchFamily="18" charset="0"/>
              <a:cs typeface="Times New Roman" panose="02020603050405020304" pitchFamily="18" charset="0"/>
            </a:rPr>
            <a:t>Bulunmuş Eşya</a:t>
          </a:r>
          <a:endParaRPr lang="tr-TR" sz="1800" dirty="0">
            <a:latin typeface="Times New Roman" panose="02020603050405020304" pitchFamily="18" charset="0"/>
            <a:cs typeface="Times New Roman" panose="02020603050405020304" pitchFamily="18" charset="0"/>
          </a:endParaRPr>
        </a:p>
      </dgm:t>
    </dgm:pt>
    <dgm:pt modelId="{509D173E-9358-4236-AA42-BB5140F3D78D}" type="parTrans" cxnId="{A1A6D50C-6393-495A-8D96-84264864AF8D}">
      <dgm:prSet/>
      <dgm:spPr/>
      <dgm:t>
        <a:bodyPr/>
        <a:lstStyle/>
        <a:p>
          <a:endParaRPr lang="tr-TR"/>
        </a:p>
      </dgm:t>
    </dgm:pt>
    <dgm:pt modelId="{3216155D-5FBC-4D36-8C83-28C1E8E6D212}" type="sibTrans" cxnId="{A1A6D50C-6393-495A-8D96-84264864AF8D}">
      <dgm:prSet/>
      <dgm:spPr/>
      <dgm:t>
        <a:bodyPr/>
        <a:lstStyle/>
        <a:p>
          <a:endParaRPr lang="tr-TR"/>
        </a:p>
      </dgm:t>
    </dgm:pt>
    <dgm:pt modelId="{309D8A71-2A2A-4D3F-ADE6-2545BF8DA001}">
      <dgm:prSet custT="1"/>
      <dgm:spPr/>
      <dgm:t>
        <a:bodyPr/>
        <a:lstStyle/>
        <a:p>
          <a:pPr algn="just"/>
          <a:r>
            <a:rPr lang="tr-TR" sz="1800" b="0" i="0" dirty="0" smtClean="0">
              <a:latin typeface="Times New Roman" panose="02020603050405020304" pitchFamily="18" charset="0"/>
              <a:cs typeface="Times New Roman" panose="02020603050405020304" pitchFamily="18" charset="0"/>
            </a:rPr>
            <a:t>Define (Gömü)</a:t>
          </a:r>
          <a:endParaRPr lang="tr-TR" sz="1800" dirty="0">
            <a:latin typeface="Times New Roman" panose="02020603050405020304" pitchFamily="18" charset="0"/>
            <a:cs typeface="Times New Roman" panose="02020603050405020304" pitchFamily="18" charset="0"/>
          </a:endParaRPr>
        </a:p>
      </dgm:t>
    </dgm:pt>
    <dgm:pt modelId="{33C89900-09F6-45B2-86CC-91BBDB4FDC4F}" type="parTrans" cxnId="{8037A73B-5B57-4D30-A140-B6A8582E7272}">
      <dgm:prSet/>
      <dgm:spPr/>
      <dgm:t>
        <a:bodyPr/>
        <a:lstStyle/>
        <a:p>
          <a:endParaRPr lang="tr-TR"/>
        </a:p>
      </dgm:t>
    </dgm:pt>
    <dgm:pt modelId="{65FBD05B-723B-459F-A8BA-2FD4DE2AC7F9}" type="sibTrans" cxnId="{8037A73B-5B57-4D30-A140-B6A8582E7272}">
      <dgm:prSet/>
      <dgm:spPr/>
      <dgm:t>
        <a:bodyPr/>
        <a:lstStyle/>
        <a:p>
          <a:endParaRPr lang="tr-TR"/>
        </a:p>
      </dgm:t>
    </dgm:pt>
    <dgm:pt modelId="{CEB974C2-3741-40EE-8066-6F01C4ECB8D9}">
      <dgm:prSet custT="1"/>
      <dgm:spPr/>
      <dgm:t>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6-</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4A05B457-4A6B-4F45-B3AB-DC31DE07BF0E}" type="parTrans" cxnId="{7A1F6264-6AD4-4C9A-9789-A0E65E463A6B}">
      <dgm:prSet/>
      <dgm:spPr/>
      <dgm:t>
        <a:bodyPr/>
        <a:lstStyle/>
        <a:p>
          <a:endParaRPr lang="tr-TR"/>
        </a:p>
      </dgm:t>
    </dgm:pt>
    <dgm:pt modelId="{F108F758-D3DB-46B0-803C-F312DABCD757}" type="sibTrans" cxnId="{7A1F6264-6AD4-4C9A-9789-A0E65E463A6B}">
      <dgm:prSet/>
      <dgm:spPr/>
      <dgm:t>
        <a:bodyPr/>
        <a:lstStyle/>
        <a:p>
          <a:endParaRPr lang="tr-TR"/>
        </a:p>
      </dgm:t>
    </dgm:pt>
    <dgm:pt modelId="{85B74616-019E-4823-984F-6A53D6BDAFF5}">
      <dgm:prSet custT="1"/>
      <dgm:spPr/>
      <dgm:t>
        <a:bodyPr/>
        <a:lstStyle/>
        <a:p>
          <a:pPr algn="just"/>
          <a:r>
            <a:rPr lang="tr-TR" sz="1800" dirty="0" smtClean="0">
              <a:latin typeface="Times New Roman" panose="02020603050405020304" pitchFamily="18" charset="0"/>
              <a:cs typeface="Times New Roman" panose="02020603050405020304" pitchFamily="18" charset="0"/>
            </a:rPr>
            <a:t>Kazandırıcı Zamanaşımı</a:t>
          </a:r>
          <a:endParaRPr lang="tr-TR" sz="1800" dirty="0">
            <a:latin typeface="Times New Roman" panose="02020603050405020304" pitchFamily="18" charset="0"/>
            <a:cs typeface="Times New Roman" panose="02020603050405020304" pitchFamily="18" charset="0"/>
          </a:endParaRPr>
        </a:p>
      </dgm:t>
    </dgm:pt>
    <dgm:pt modelId="{7D8F9CBA-AD42-4BDA-8624-B91EC9F7F479}" type="parTrans" cxnId="{4A7549BA-9ED4-4B5F-9F07-4758CD23440C}">
      <dgm:prSet/>
      <dgm:spPr/>
      <dgm:t>
        <a:bodyPr/>
        <a:lstStyle/>
        <a:p>
          <a:endParaRPr lang="tr-TR"/>
        </a:p>
      </dgm:t>
    </dgm:pt>
    <dgm:pt modelId="{A93479BC-4128-4335-8DD2-D95872520699}" type="sibTrans" cxnId="{4A7549BA-9ED4-4B5F-9F07-4758CD23440C}">
      <dgm:prSet/>
      <dgm:spPr/>
      <dgm:t>
        <a:bodyPr/>
        <a:lstStyle/>
        <a:p>
          <a:endParaRPr lang="tr-TR"/>
        </a:p>
      </dgm:t>
    </dgm:pt>
    <dgm:pt modelId="{E5A50E78-B306-4ADF-984C-ACD752B4484E}" type="pres">
      <dgm:prSet presAssocID="{9A42C03A-8CD8-436B-91D6-A52149B3DCD7}" presName="linearFlow" presStyleCnt="0">
        <dgm:presLayoutVars>
          <dgm:dir/>
          <dgm:animLvl val="lvl"/>
          <dgm:resizeHandles val="exact"/>
        </dgm:presLayoutVars>
      </dgm:prSet>
      <dgm:spPr/>
      <dgm:t>
        <a:bodyPr/>
        <a:lstStyle/>
        <a:p>
          <a:endParaRPr lang="tr-TR"/>
        </a:p>
      </dgm:t>
    </dgm:pt>
    <dgm:pt modelId="{30E8F4BA-136E-4AAF-A440-85A1CAED2B3F}" type="pres">
      <dgm:prSet presAssocID="{8568ED8B-1BF1-47C6-A8D1-704569F3538C}" presName="composite" presStyleCnt="0"/>
      <dgm:spPr/>
    </dgm:pt>
    <dgm:pt modelId="{55F95B57-E15D-4995-9995-A4BD0E26D034}" type="pres">
      <dgm:prSet presAssocID="{8568ED8B-1BF1-47C6-A8D1-704569F3538C}" presName="parentText" presStyleLbl="alignNode1" presStyleIdx="0" presStyleCnt="6">
        <dgm:presLayoutVars>
          <dgm:chMax val="1"/>
          <dgm:bulletEnabled val="1"/>
        </dgm:presLayoutVars>
      </dgm:prSet>
      <dgm:spPr/>
      <dgm:t>
        <a:bodyPr/>
        <a:lstStyle/>
        <a:p>
          <a:endParaRPr lang="tr-TR"/>
        </a:p>
      </dgm:t>
    </dgm:pt>
    <dgm:pt modelId="{AA4A7BA3-B701-4D9F-86B1-DA4202D505AA}" type="pres">
      <dgm:prSet presAssocID="{8568ED8B-1BF1-47C6-A8D1-704569F3538C}" presName="descendantText" presStyleLbl="alignAcc1" presStyleIdx="0" presStyleCnt="6">
        <dgm:presLayoutVars>
          <dgm:bulletEnabled val="1"/>
        </dgm:presLayoutVars>
      </dgm:prSet>
      <dgm:spPr/>
      <dgm:t>
        <a:bodyPr/>
        <a:lstStyle/>
        <a:p>
          <a:endParaRPr lang="tr-TR"/>
        </a:p>
      </dgm:t>
    </dgm:pt>
    <dgm:pt modelId="{EB7F1112-0DED-4DDF-BECB-9756C35528E7}" type="pres">
      <dgm:prSet presAssocID="{E2FB8A6E-D178-4DA0-893A-DF99135A3D5B}" presName="sp" presStyleCnt="0"/>
      <dgm:spPr/>
    </dgm:pt>
    <dgm:pt modelId="{83EEC7B9-C4F9-4303-95C1-E59774CA88DD}" type="pres">
      <dgm:prSet presAssocID="{7E328CD5-2650-430F-B3E3-0409A71257E2}" presName="composite" presStyleCnt="0"/>
      <dgm:spPr/>
    </dgm:pt>
    <dgm:pt modelId="{A72DFFBE-BEAA-4F25-9D38-6761AD615BEE}" type="pres">
      <dgm:prSet presAssocID="{7E328CD5-2650-430F-B3E3-0409A71257E2}" presName="parentText" presStyleLbl="alignNode1" presStyleIdx="1" presStyleCnt="6">
        <dgm:presLayoutVars>
          <dgm:chMax val="1"/>
          <dgm:bulletEnabled val="1"/>
        </dgm:presLayoutVars>
      </dgm:prSet>
      <dgm:spPr/>
      <dgm:t>
        <a:bodyPr/>
        <a:lstStyle/>
        <a:p>
          <a:endParaRPr lang="tr-TR"/>
        </a:p>
      </dgm:t>
    </dgm:pt>
    <dgm:pt modelId="{A801B149-2BF7-4143-A41B-886E6680FF09}" type="pres">
      <dgm:prSet presAssocID="{7E328CD5-2650-430F-B3E3-0409A71257E2}" presName="descendantText" presStyleLbl="alignAcc1" presStyleIdx="1" presStyleCnt="6">
        <dgm:presLayoutVars>
          <dgm:bulletEnabled val="1"/>
        </dgm:presLayoutVars>
      </dgm:prSet>
      <dgm:spPr/>
      <dgm:t>
        <a:bodyPr/>
        <a:lstStyle/>
        <a:p>
          <a:endParaRPr lang="tr-TR"/>
        </a:p>
      </dgm:t>
    </dgm:pt>
    <dgm:pt modelId="{F571BC63-E4C1-4480-8B7A-00587CEB0479}" type="pres">
      <dgm:prSet presAssocID="{59610982-BA5D-4DC5-8D71-64F6A6421187}" presName="sp" presStyleCnt="0"/>
      <dgm:spPr/>
    </dgm:pt>
    <dgm:pt modelId="{11BAF43A-33DA-4832-A684-8FDC354DF1CA}" type="pres">
      <dgm:prSet presAssocID="{09D7D3ED-7CDD-4F9C-A03A-059DBDCDAB4F}" presName="composite" presStyleCnt="0"/>
      <dgm:spPr/>
    </dgm:pt>
    <dgm:pt modelId="{FBBB7691-BD0F-4967-93B4-7ADF4858B89B}" type="pres">
      <dgm:prSet presAssocID="{09D7D3ED-7CDD-4F9C-A03A-059DBDCDAB4F}" presName="parentText" presStyleLbl="alignNode1" presStyleIdx="2" presStyleCnt="6">
        <dgm:presLayoutVars>
          <dgm:chMax val="1"/>
          <dgm:bulletEnabled val="1"/>
        </dgm:presLayoutVars>
      </dgm:prSet>
      <dgm:spPr/>
      <dgm:t>
        <a:bodyPr/>
        <a:lstStyle/>
        <a:p>
          <a:endParaRPr lang="tr-TR"/>
        </a:p>
      </dgm:t>
    </dgm:pt>
    <dgm:pt modelId="{A8C2821F-2D7B-4BAC-9A86-634B5A968A28}" type="pres">
      <dgm:prSet presAssocID="{09D7D3ED-7CDD-4F9C-A03A-059DBDCDAB4F}" presName="descendantText" presStyleLbl="alignAcc1" presStyleIdx="2" presStyleCnt="6">
        <dgm:presLayoutVars>
          <dgm:bulletEnabled val="1"/>
        </dgm:presLayoutVars>
      </dgm:prSet>
      <dgm:spPr/>
      <dgm:t>
        <a:bodyPr/>
        <a:lstStyle/>
        <a:p>
          <a:endParaRPr lang="tr-TR"/>
        </a:p>
      </dgm:t>
    </dgm:pt>
    <dgm:pt modelId="{2263B286-FD50-4788-BCF8-D671E42F919E}" type="pres">
      <dgm:prSet presAssocID="{9DE3CDDC-741D-48B0-AF65-83BE94FA4477}" presName="sp" presStyleCnt="0"/>
      <dgm:spPr/>
    </dgm:pt>
    <dgm:pt modelId="{D3241E75-1C93-4BF2-BED5-BE5C5A1D9CE2}" type="pres">
      <dgm:prSet presAssocID="{6222AF61-2567-4EE1-A1C6-993D4445C0C6}" presName="composite" presStyleCnt="0"/>
      <dgm:spPr/>
    </dgm:pt>
    <dgm:pt modelId="{5A3FCEE4-FCB6-4756-8642-B1AC1FF9EF68}" type="pres">
      <dgm:prSet presAssocID="{6222AF61-2567-4EE1-A1C6-993D4445C0C6}" presName="parentText" presStyleLbl="alignNode1" presStyleIdx="3" presStyleCnt="6">
        <dgm:presLayoutVars>
          <dgm:chMax val="1"/>
          <dgm:bulletEnabled val="1"/>
        </dgm:presLayoutVars>
      </dgm:prSet>
      <dgm:spPr/>
      <dgm:t>
        <a:bodyPr/>
        <a:lstStyle/>
        <a:p>
          <a:endParaRPr lang="tr-TR"/>
        </a:p>
      </dgm:t>
    </dgm:pt>
    <dgm:pt modelId="{12CD4533-05D5-4699-8DD4-65C89C7D86A9}" type="pres">
      <dgm:prSet presAssocID="{6222AF61-2567-4EE1-A1C6-993D4445C0C6}" presName="descendantText" presStyleLbl="alignAcc1" presStyleIdx="3" presStyleCnt="6">
        <dgm:presLayoutVars>
          <dgm:bulletEnabled val="1"/>
        </dgm:presLayoutVars>
      </dgm:prSet>
      <dgm:spPr/>
      <dgm:t>
        <a:bodyPr/>
        <a:lstStyle/>
        <a:p>
          <a:endParaRPr lang="tr-TR"/>
        </a:p>
      </dgm:t>
    </dgm:pt>
    <dgm:pt modelId="{B085FF28-A29D-447F-B110-8406EA94D852}" type="pres">
      <dgm:prSet presAssocID="{1A894D1F-A6CA-4728-BFA9-CDEA87D81413}" presName="sp" presStyleCnt="0"/>
      <dgm:spPr/>
    </dgm:pt>
    <dgm:pt modelId="{BCE3E4CC-ED6E-4E96-9E65-278E1EB8F742}" type="pres">
      <dgm:prSet presAssocID="{325A1F0D-5E24-4779-9A26-6CF151399A56}" presName="composite" presStyleCnt="0"/>
      <dgm:spPr/>
    </dgm:pt>
    <dgm:pt modelId="{B787CB47-BA3E-4606-94F4-7E5A0DCA0A28}" type="pres">
      <dgm:prSet presAssocID="{325A1F0D-5E24-4779-9A26-6CF151399A56}" presName="parentText" presStyleLbl="alignNode1" presStyleIdx="4" presStyleCnt="6">
        <dgm:presLayoutVars>
          <dgm:chMax val="1"/>
          <dgm:bulletEnabled val="1"/>
        </dgm:presLayoutVars>
      </dgm:prSet>
      <dgm:spPr/>
      <dgm:t>
        <a:bodyPr/>
        <a:lstStyle/>
        <a:p>
          <a:endParaRPr lang="tr-TR"/>
        </a:p>
      </dgm:t>
    </dgm:pt>
    <dgm:pt modelId="{D8996C85-6905-41B4-B6FF-3A208D12F3A6}" type="pres">
      <dgm:prSet presAssocID="{325A1F0D-5E24-4779-9A26-6CF151399A56}" presName="descendantText" presStyleLbl="alignAcc1" presStyleIdx="4" presStyleCnt="6">
        <dgm:presLayoutVars>
          <dgm:bulletEnabled val="1"/>
        </dgm:presLayoutVars>
      </dgm:prSet>
      <dgm:spPr/>
      <dgm:t>
        <a:bodyPr/>
        <a:lstStyle/>
        <a:p>
          <a:endParaRPr lang="tr-TR"/>
        </a:p>
      </dgm:t>
    </dgm:pt>
    <dgm:pt modelId="{D5939A84-95A6-416D-AB96-1B73CA9ED61A}" type="pres">
      <dgm:prSet presAssocID="{3C8FAD6D-C3F6-4F6F-9025-C67933593814}" presName="sp" presStyleCnt="0"/>
      <dgm:spPr/>
    </dgm:pt>
    <dgm:pt modelId="{D5348388-5678-463C-8F89-B3DA55E20E78}" type="pres">
      <dgm:prSet presAssocID="{CEB974C2-3741-40EE-8066-6F01C4ECB8D9}" presName="composite" presStyleCnt="0"/>
      <dgm:spPr/>
    </dgm:pt>
    <dgm:pt modelId="{E067F0A0-C3EE-4DE1-B6E2-317FDC98388E}" type="pres">
      <dgm:prSet presAssocID="{CEB974C2-3741-40EE-8066-6F01C4ECB8D9}" presName="parentText" presStyleLbl="alignNode1" presStyleIdx="5" presStyleCnt="6">
        <dgm:presLayoutVars>
          <dgm:chMax val="1"/>
          <dgm:bulletEnabled val="1"/>
        </dgm:presLayoutVars>
      </dgm:prSet>
      <dgm:spPr/>
      <dgm:t>
        <a:bodyPr/>
        <a:lstStyle/>
        <a:p>
          <a:endParaRPr lang="tr-TR"/>
        </a:p>
      </dgm:t>
    </dgm:pt>
    <dgm:pt modelId="{82860BDA-D950-447F-AB5E-4A60886040F3}" type="pres">
      <dgm:prSet presAssocID="{CEB974C2-3741-40EE-8066-6F01C4ECB8D9}" presName="descendantText" presStyleLbl="alignAcc1" presStyleIdx="5" presStyleCnt="6">
        <dgm:presLayoutVars>
          <dgm:bulletEnabled val="1"/>
        </dgm:presLayoutVars>
      </dgm:prSet>
      <dgm:spPr/>
      <dgm:t>
        <a:bodyPr/>
        <a:lstStyle/>
        <a:p>
          <a:endParaRPr lang="tr-TR"/>
        </a:p>
      </dgm:t>
    </dgm:pt>
  </dgm:ptLst>
  <dgm:cxnLst>
    <dgm:cxn modelId="{5EB4E237-9A16-4882-BB4D-130AA53CDDCA}" srcId="{9A42C03A-8CD8-436B-91D6-A52149B3DCD7}" destId="{6222AF61-2567-4EE1-A1C6-993D4445C0C6}" srcOrd="3" destOrd="0" parTransId="{7E368D54-FB14-41A6-A041-3585FB1D4660}" sibTransId="{1A894D1F-A6CA-4728-BFA9-CDEA87D81413}"/>
    <dgm:cxn modelId="{1BFAC12B-AC77-4D97-8D01-8F3A7C623BEB}" type="presOf" srcId="{C3CB5323-76AF-40DC-8935-5AE179A3DB2F}" destId="{A801B149-2BF7-4143-A41B-886E6680FF09}" srcOrd="0" destOrd="0" presId="urn:microsoft.com/office/officeart/2005/8/layout/chevron2"/>
    <dgm:cxn modelId="{56C36FF1-1CE6-4BD6-9479-3FF947A6C873}" type="presOf" srcId="{E17ABA3E-1E27-4A2E-A202-EB5A83A9A272}" destId="{12CD4533-05D5-4699-8DD4-65C89C7D86A9}" srcOrd="0" destOrd="0" presId="urn:microsoft.com/office/officeart/2005/8/layout/chevron2"/>
    <dgm:cxn modelId="{18B2716F-A3FF-4000-B355-43D356CE1500}" type="presOf" srcId="{FF734F53-86D8-4172-984F-3D3E674E4E15}" destId="{AA4A7BA3-B701-4D9F-86B1-DA4202D505AA}" srcOrd="0" destOrd="0" presId="urn:microsoft.com/office/officeart/2005/8/layout/chevron2"/>
    <dgm:cxn modelId="{90D58E6A-951E-4C44-B2E4-B6689F559BAF}" type="presOf" srcId="{CEB974C2-3741-40EE-8066-6F01C4ECB8D9}" destId="{E067F0A0-C3EE-4DE1-B6E2-317FDC98388E}" srcOrd="0" destOrd="0" presId="urn:microsoft.com/office/officeart/2005/8/layout/chevron2"/>
    <dgm:cxn modelId="{74BA88E2-A740-427F-876C-318D6CE3D7C9}" srcId="{9A42C03A-8CD8-436B-91D6-A52149B3DCD7}" destId="{7E328CD5-2650-430F-B3E3-0409A71257E2}" srcOrd="1" destOrd="0" parTransId="{0F745C3B-83D9-4BB4-B8BB-BD9841478E56}" sibTransId="{59610982-BA5D-4DC5-8D71-64F6A6421187}"/>
    <dgm:cxn modelId="{DDE6478A-EAD8-41DB-B57C-07E3887F68A2}" type="presOf" srcId="{6222AF61-2567-4EE1-A1C6-993D4445C0C6}" destId="{5A3FCEE4-FCB6-4756-8642-B1AC1FF9EF68}" srcOrd="0" destOrd="0" presId="urn:microsoft.com/office/officeart/2005/8/layout/chevron2"/>
    <dgm:cxn modelId="{4A7549BA-9ED4-4B5F-9F07-4758CD23440C}" srcId="{CEB974C2-3741-40EE-8066-6F01C4ECB8D9}" destId="{85B74616-019E-4823-984F-6A53D6BDAFF5}" srcOrd="0" destOrd="0" parTransId="{7D8F9CBA-AD42-4BDA-8624-B91EC9F7F479}" sibTransId="{A93479BC-4128-4335-8DD2-D95872520699}"/>
    <dgm:cxn modelId="{A53AEF9F-97BC-4E89-84DE-A178002BB6D3}" type="presOf" srcId="{309D8A71-2A2A-4D3F-ADE6-2545BF8DA001}" destId="{D8996C85-6905-41B4-B6FF-3A208D12F3A6}" srcOrd="0" destOrd="0" presId="urn:microsoft.com/office/officeart/2005/8/layout/chevron2"/>
    <dgm:cxn modelId="{5F4DD180-C1D8-4083-B361-551105FC56EB}" type="presOf" srcId="{85B74616-019E-4823-984F-6A53D6BDAFF5}" destId="{82860BDA-D950-447F-AB5E-4A60886040F3}" srcOrd="0" destOrd="0" presId="urn:microsoft.com/office/officeart/2005/8/layout/chevron2"/>
    <dgm:cxn modelId="{EFDD7CB7-1D1D-41D9-B0A5-36EE39317FFF}" srcId="{9A42C03A-8CD8-436B-91D6-A52149B3DCD7}" destId="{09D7D3ED-7CDD-4F9C-A03A-059DBDCDAB4F}" srcOrd="2" destOrd="0" parTransId="{91E6AD36-B03E-47B1-9F37-DCEEBCCCA38D}" sibTransId="{9DE3CDDC-741D-48B0-AF65-83BE94FA4477}"/>
    <dgm:cxn modelId="{0C7C43BD-1C4B-4392-84F8-1401A637EBBE}" type="presOf" srcId="{7E328CD5-2650-430F-B3E3-0409A71257E2}" destId="{A72DFFBE-BEAA-4F25-9D38-6761AD615BEE}" srcOrd="0" destOrd="0" presId="urn:microsoft.com/office/officeart/2005/8/layout/chevron2"/>
    <dgm:cxn modelId="{189AC0D1-8882-4629-BFE6-D308AD0D2961}" type="presOf" srcId="{29C54FE3-40E9-493D-ACEE-7A1769D1DFA7}" destId="{A8C2821F-2D7B-4BAC-9A86-634B5A968A28}" srcOrd="0" destOrd="0" presId="urn:microsoft.com/office/officeart/2005/8/layout/chevron2"/>
    <dgm:cxn modelId="{02AC44EC-AA1F-436A-BEB7-E16B0BED8556}" srcId="{7E328CD5-2650-430F-B3E3-0409A71257E2}" destId="{C3CB5323-76AF-40DC-8935-5AE179A3DB2F}" srcOrd="0" destOrd="0" parTransId="{77641214-F9AC-4341-BF3B-72C86B47E439}" sibTransId="{33260D67-AA96-4D91-8463-FFBA309DC13E}"/>
    <dgm:cxn modelId="{67871803-651D-4DC9-BEFC-7A1B7BCB83E3}" srcId="{9A42C03A-8CD8-436B-91D6-A52149B3DCD7}" destId="{325A1F0D-5E24-4779-9A26-6CF151399A56}" srcOrd="4" destOrd="0" parTransId="{99873060-A1A7-471F-BD00-1C573F82287C}" sibTransId="{3C8FAD6D-C3F6-4F6F-9025-C67933593814}"/>
    <dgm:cxn modelId="{25F7BBB8-D68C-4DA1-B1A8-E2F9E9BA3539}" type="presOf" srcId="{09D7D3ED-7CDD-4F9C-A03A-059DBDCDAB4F}" destId="{FBBB7691-BD0F-4967-93B4-7ADF4858B89B}" srcOrd="0" destOrd="0" presId="urn:microsoft.com/office/officeart/2005/8/layout/chevron2"/>
    <dgm:cxn modelId="{E58EB303-6AFC-48F9-B07B-4639FA40A61F}" srcId="{09D7D3ED-7CDD-4F9C-A03A-059DBDCDAB4F}" destId="{29C54FE3-40E9-493D-ACEE-7A1769D1DFA7}" srcOrd="0" destOrd="0" parTransId="{BF6BDA15-18AF-4DC4-82A0-2FE5270EC5C8}" sibTransId="{32B2A10F-BB8C-4168-B475-53412069E326}"/>
    <dgm:cxn modelId="{E66741D0-1E3B-4921-B894-09A49AB4D61E}" type="presOf" srcId="{8568ED8B-1BF1-47C6-A8D1-704569F3538C}" destId="{55F95B57-E15D-4995-9995-A4BD0E26D034}" srcOrd="0" destOrd="0" presId="urn:microsoft.com/office/officeart/2005/8/layout/chevron2"/>
    <dgm:cxn modelId="{A0702EE8-DDFE-4984-BAE3-5F45CBFBC34D}" type="presOf" srcId="{9A42C03A-8CD8-436B-91D6-A52149B3DCD7}" destId="{E5A50E78-B306-4ADF-984C-ACD752B4484E}" srcOrd="0" destOrd="0" presId="urn:microsoft.com/office/officeart/2005/8/layout/chevron2"/>
    <dgm:cxn modelId="{A91B9E36-152E-433E-9BCA-8B62721DC148}" srcId="{9A42C03A-8CD8-436B-91D6-A52149B3DCD7}" destId="{8568ED8B-1BF1-47C6-A8D1-704569F3538C}" srcOrd="0" destOrd="0" parTransId="{E2C73380-410A-4DF2-9D58-4EF35EBAA6F3}" sibTransId="{E2FB8A6E-D178-4DA0-893A-DF99135A3D5B}"/>
    <dgm:cxn modelId="{A1A6D50C-6393-495A-8D96-84264864AF8D}" srcId="{6222AF61-2567-4EE1-A1C6-993D4445C0C6}" destId="{E17ABA3E-1E27-4A2E-A202-EB5A83A9A272}" srcOrd="0" destOrd="0" parTransId="{509D173E-9358-4236-AA42-BB5140F3D78D}" sibTransId="{3216155D-5FBC-4D36-8C83-28C1E8E6D212}"/>
    <dgm:cxn modelId="{7A1F6264-6AD4-4C9A-9789-A0E65E463A6B}" srcId="{9A42C03A-8CD8-436B-91D6-A52149B3DCD7}" destId="{CEB974C2-3741-40EE-8066-6F01C4ECB8D9}" srcOrd="5" destOrd="0" parTransId="{4A05B457-4A6B-4F45-B3AB-DC31DE07BF0E}" sibTransId="{F108F758-D3DB-46B0-803C-F312DABCD757}"/>
    <dgm:cxn modelId="{8037A73B-5B57-4D30-A140-B6A8582E7272}" srcId="{325A1F0D-5E24-4779-9A26-6CF151399A56}" destId="{309D8A71-2A2A-4D3F-ADE6-2545BF8DA001}" srcOrd="0" destOrd="0" parTransId="{33C89900-09F6-45B2-86CC-91BBDB4FDC4F}" sibTransId="{65FBD05B-723B-459F-A8BA-2FD4DE2AC7F9}"/>
    <dgm:cxn modelId="{D89A52A0-244F-4658-B92E-E8868A7E6D40}" type="presOf" srcId="{325A1F0D-5E24-4779-9A26-6CF151399A56}" destId="{B787CB47-BA3E-4606-94F4-7E5A0DCA0A28}" srcOrd="0" destOrd="0" presId="urn:microsoft.com/office/officeart/2005/8/layout/chevron2"/>
    <dgm:cxn modelId="{ACD30BCB-A418-41B3-A095-13BAFF24473E}" srcId="{8568ED8B-1BF1-47C6-A8D1-704569F3538C}" destId="{FF734F53-86D8-4172-984F-3D3E674E4E15}" srcOrd="0" destOrd="0" parTransId="{0A636696-AFFC-4B65-82C2-9E09DCC92C80}" sibTransId="{1E6B9D0D-AFF3-4092-98C4-3667B8D7376B}"/>
    <dgm:cxn modelId="{59157915-E92A-4E9D-9714-662B27B5E08C}" type="presParOf" srcId="{E5A50E78-B306-4ADF-984C-ACD752B4484E}" destId="{30E8F4BA-136E-4AAF-A440-85A1CAED2B3F}" srcOrd="0" destOrd="0" presId="urn:microsoft.com/office/officeart/2005/8/layout/chevron2"/>
    <dgm:cxn modelId="{BC14EE78-6D84-45ED-A470-D5344F520775}" type="presParOf" srcId="{30E8F4BA-136E-4AAF-A440-85A1CAED2B3F}" destId="{55F95B57-E15D-4995-9995-A4BD0E26D034}" srcOrd="0" destOrd="0" presId="urn:microsoft.com/office/officeart/2005/8/layout/chevron2"/>
    <dgm:cxn modelId="{B2C2B894-B8D8-4CFA-A869-7575D2C0DE24}" type="presParOf" srcId="{30E8F4BA-136E-4AAF-A440-85A1CAED2B3F}" destId="{AA4A7BA3-B701-4D9F-86B1-DA4202D505AA}" srcOrd="1" destOrd="0" presId="urn:microsoft.com/office/officeart/2005/8/layout/chevron2"/>
    <dgm:cxn modelId="{E94486C5-4947-4C6B-ABC4-A3F24DA4F5C0}" type="presParOf" srcId="{E5A50E78-B306-4ADF-984C-ACD752B4484E}" destId="{EB7F1112-0DED-4DDF-BECB-9756C35528E7}" srcOrd="1" destOrd="0" presId="urn:microsoft.com/office/officeart/2005/8/layout/chevron2"/>
    <dgm:cxn modelId="{7E5D4DCF-941D-44B7-8051-5FE6A0D64D80}" type="presParOf" srcId="{E5A50E78-B306-4ADF-984C-ACD752B4484E}" destId="{83EEC7B9-C4F9-4303-95C1-E59774CA88DD}" srcOrd="2" destOrd="0" presId="urn:microsoft.com/office/officeart/2005/8/layout/chevron2"/>
    <dgm:cxn modelId="{AFEEF24E-9112-4F3F-97CA-DDDC3724A95B}" type="presParOf" srcId="{83EEC7B9-C4F9-4303-95C1-E59774CA88DD}" destId="{A72DFFBE-BEAA-4F25-9D38-6761AD615BEE}" srcOrd="0" destOrd="0" presId="urn:microsoft.com/office/officeart/2005/8/layout/chevron2"/>
    <dgm:cxn modelId="{5E8B79BC-405F-490D-804A-79383E642A85}" type="presParOf" srcId="{83EEC7B9-C4F9-4303-95C1-E59774CA88DD}" destId="{A801B149-2BF7-4143-A41B-886E6680FF09}" srcOrd="1" destOrd="0" presId="urn:microsoft.com/office/officeart/2005/8/layout/chevron2"/>
    <dgm:cxn modelId="{A121829C-CB6F-49F8-A45B-78EC3BEC427D}" type="presParOf" srcId="{E5A50E78-B306-4ADF-984C-ACD752B4484E}" destId="{F571BC63-E4C1-4480-8B7A-00587CEB0479}" srcOrd="3" destOrd="0" presId="urn:microsoft.com/office/officeart/2005/8/layout/chevron2"/>
    <dgm:cxn modelId="{52497E9C-528F-49A2-956F-7CCDECFF106D}" type="presParOf" srcId="{E5A50E78-B306-4ADF-984C-ACD752B4484E}" destId="{11BAF43A-33DA-4832-A684-8FDC354DF1CA}" srcOrd="4" destOrd="0" presId="urn:microsoft.com/office/officeart/2005/8/layout/chevron2"/>
    <dgm:cxn modelId="{A183DDD2-2DE3-43F2-98E9-5C3C63557E84}" type="presParOf" srcId="{11BAF43A-33DA-4832-A684-8FDC354DF1CA}" destId="{FBBB7691-BD0F-4967-93B4-7ADF4858B89B}" srcOrd="0" destOrd="0" presId="urn:microsoft.com/office/officeart/2005/8/layout/chevron2"/>
    <dgm:cxn modelId="{797E8133-E0C2-4D62-BED3-C3AA393FD5D5}" type="presParOf" srcId="{11BAF43A-33DA-4832-A684-8FDC354DF1CA}" destId="{A8C2821F-2D7B-4BAC-9A86-634B5A968A28}" srcOrd="1" destOrd="0" presId="urn:microsoft.com/office/officeart/2005/8/layout/chevron2"/>
    <dgm:cxn modelId="{186A6A3B-856F-4EAE-9259-B2A377194C0B}" type="presParOf" srcId="{E5A50E78-B306-4ADF-984C-ACD752B4484E}" destId="{2263B286-FD50-4788-BCF8-D671E42F919E}" srcOrd="5" destOrd="0" presId="urn:microsoft.com/office/officeart/2005/8/layout/chevron2"/>
    <dgm:cxn modelId="{5D01FDD5-F5FF-4860-9BF3-684C8BA32189}" type="presParOf" srcId="{E5A50E78-B306-4ADF-984C-ACD752B4484E}" destId="{D3241E75-1C93-4BF2-BED5-BE5C5A1D9CE2}" srcOrd="6" destOrd="0" presId="urn:microsoft.com/office/officeart/2005/8/layout/chevron2"/>
    <dgm:cxn modelId="{1299BD5F-DC84-4A98-829C-201B82007C92}" type="presParOf" srcId="{D3241E75-1C93-4BF2-BED5-BE5C5A1D9CE2}" destId="{5A3FCEE4-FCB6-4756-8642-B1AC1FF9EF68}" srcOrd="0" destOrd="0" presId="urn:microsoft.com/office/officeart/2005/8/layout/chevron2"/>
    <dgm:cxn modelId="{1B159DDB-722E-4A41-AD2B-0699EBE6E0EF}" type="presParOf" srcId="{D3241E75-1C93-4BF2-BED5-BE5C5A1D9CE2}" destId="{12CD4533-05D5-4699-8DD4-65C89C7D86A9}" srcOrd="1" destOrd="0" presId="urn:microsoft.com/office/officeart/2005/8/layout/chevron2"/>
    <dgm:cxn modelId="{B4410E4B-3E40-4E03-BD6E-5D1ABE1476CF}" type="presParOf" srcId="{E5A50E78-B306-4ADF-984C-ACD752B4484E}" destId="{B085FF28-A29D-447F-B110-8406EA94D852}" srcOrd="7" destOrd="0" presId="urn:microsoft.com/office/officeart/2005/8/layout/chevron2"/>
    <dgm:cxn modelId="{787A5D7C-3906-4610-88F6-D7AE9EC45485}" type="presParOf" srcId="{E5A50E78-B306-4ADF-984C-ACD752B4484E}" destId="{BCE3E4CC-ED6E-4E96-9E65-278E1EB8F742}" srcOrd="8" destOrd="0" presId="urn:microsoft.com/office/officeart/2005/8/layout/chevron2"/>
    <dgm:cxn modelId="{53BCF9A3-B36D-4F22-917C-5C66A803063F}" type="presParOf" srcId="{BCE3E4CC-ED6E-4E96-9E65-278E1EB8F742}" destId="{B787CB47-BA3E-4606-94F4-7E5A0DCA0A28}" srcOrd="0" destOrd="0" presId="urn:microsoft.com/office/officeart/2005/8/layout/chevron2"/>
    <dgm:cxn modelId="{82CE22D4-6311-4B3C-891E-08260DB8ED85}" type="presParOf" srcId="{BCE3E4CC-ED6E-4E96-9E65-278E1EB8F742}" destId="{D8996C85-6905-41B4-B6FF-3A208D12F3A6}" srcOrd="1" destOrd="0" presId="urn:microsoft.com/office/officeart/2005/8/layout/chevron2"/>
    <dgm:cxn modelId="{ADC4721B-D57E-41A5-AA00-BAE87039C181}" type="presParOf" srcId="{E5A50E78-B306-4ADF-984C-ACD752B4484E}" destId="{D5939A84-95A6-416D-AB96-1B73CA9ED61A}" srcOrd="9" destOrd="0" presId="urn:microsoft.com/office/officeart/2005/8/layout/chevron2"/>
    <dgm:cxn modelId="{FA6D06BA-C8A8-48E9-95D4-DC83FF205495}" type="presParOf" srcId="{E5A50E78-B306-4ADF-984C-ACD752B4484E}" destId="{D5348388-5678-463C-8F89-B3DA55E20E78}" srcOrd="10" destOrd="0" presId="urn:microsoft.com/office/officeart/2005/8/layout/chevron2"/>
    <dgm:cxn modelId="{9D6AF3FC-A9A4-4924-8B31-102B583706AC}" type="presParOf" srcId="{D5348388-5678-463C-8F89-B3DA55E20E78}" destId="{E067F0A0-C3EE-4DE1-B6E2-317FDC98388E}" srcOrd="0" destOrd="0" presId="urn:microsoft.com/office/officeart/2005/8/layout/chevron2"/>
    <dgm:cxn modelId="{BE285AC3-CD5A-490D-BB7A-A4B53D69E893}" type="presParOf" srcId="{D5348388-5678-463C-8F89-B3DA55E20E78}" destId="{82860BDA-D950-447F-AB5E-4A60886040F3}"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3DEE7D89-CDCC-402B-9C2D-B6D40AE3279A}"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tr-TR"/>
        </a:p>
      </dgm:t>
    </dgm:pt>
    <dgm:pt modelId="{F72759FA-B494-46EA-9845-2A7308461FAC}">
      <dgm:prSet phldrT="[Metin]" custT="1">
        <dgm:style>
          <a:lnRef idx="0">
            <a:schemeClr val="accent6"/>
          </a:lnRef>
          <a:fillRef idx="3">
            <a:schemeClr val="accent6"/>
          </a:fillRef>
          <a:effectRef idx="3">
            <a:schemeClr val="accent6"/>
          </a:effectRef>
          <a:fontRef idx="minor">
            <a:schemeClr val="lt1"/>
          </a:fontRef>
        </dgm:style>
      </dgm:prSet>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Zilyetliğin Rıza İle Kaybedilmesi</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D153D1DF-0CB1-42AB-BB5C-9620865A87F3}" type="parTrans" cxnId="{E3153170-3834-40A8-9D03-33A97F125D99}">
      <dgm:prSet/>
      <dgm:spPr/>
      <dgm:t>
        <a:bodyPr/>
        <a:lstStyle/>
        <a:p>
          <a:endParaRPr lang="tr-TR"/>
        </a:p>
      </dgm:t>
    </dgm:pt>
    <dgm:pt modelId="{986D9014-9A3E-4A46-9870-2A686B69FF89}" type="sibTrans" cxnId="{E3153170-3834-40A8-9D03-33A97F125D99}">
      <dgm:prSet/>
      <dgm:spPr/>
      <dgm:t>
        <a:bodyPr/>
        <a:lstStyle/>
        <a:p>
          <a:endParaRPr lang="tr-TR"/>
        </a:p>
      </dgm:t>
    </dgm:pt>
    <dgm:pt modelId="{23977C1A-D2AD-4A14-8277-0AD905E94E96}">
      <dgm:prSet phldrT="[Metin]" custT="1"/>
      <dgm:spPr/>
      <dgm:t>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Terk: </a:t>
          </a:r>
          <a:r>
            <a:rPr lang="tr-TR" sz="1800" dirty="0" smtClean="0">
              <a:latin typeface="Times New Roman" panose="02020603050405020304" pitchFamily="18" charset="0"/>
              <a:cs typeface="Times New Roman" panose="02020603050405020304" pitchFamily="18" charset="0"/>
            </a:rPr>
            <a:t>Zilyedin zilyedi olduğu mal üzerindeki fiili hakimiyetini sürekli ve kendi rızası ile terk etmesidir. Örneğin: Kullanmadığı eski ayakkabılarını çöpe atıp gitmesi</a:t>
          </a:r>
          <a:endParaRPr lang="tr-TR" sz="1800" dirty="0">
            <a:latin typeface="Times New Roman" panose="02020603050405020304" pitchFamily="18" charset="0"/>
            <a:cs typeface="Times New Roman" panose="02020603050405020304" pitchFamily="18" charset="0"/>
          </a:endParaRPr>
        </a:p>
      </dgm:t>
    </dgm:pt>
    <dgm:pt modelId="{819B4D8A-0589-4DFD-8CE3-3E1AADB113EE}" type="parTrans" cxnId="{C7A14D6E-EDD0-48B1-9CEB-02478CD3A141}">
      <dgm:prSet/>
      <dgm:spPr/>
      <dgm:t>
        <a:bodyPr/>
        <a:lstStyle/>
        <a:p>
          <a:endParaRPr lang="tr-TR"/>
        </a:p>
      </dgm:t>
    </dgm:pt>
    <dgm:pt modelId="{BE50E879-D333-4FD4-9C5D-1F8FF594CD97}" type="sibTrans" cxnId="{C7A14D6E-EDD0-48B1-9CEB-02478CD3A141}">
      <dgm:prSet/>
      <dgm:spPr/>
      <dgm:t>
        <a:bodyPr/>
        <a:lstStyle/>
        <a:p>
          <a:endParaRPr lang="tr-TR"/>
        </a:p>
      </dgm:t>
    </dgm:pt>
    <dgm:pt modelId="{ECC13FD6-EA58-46D5-87FA-EEB1A8FE026D}">
      <dgm:prSet phldrT="[Metin]" custT="1"/>
      <dgm:spPr/>
      <dgm:t>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Zilyetliğin Devri: </a:t>
          </a:r>
          <a:r>
            <a:rPr lang="tr-TR" sz="1800" dirty="0" smtClean="0">
              <a:latin typeface="Times New Roman" panose="02020603050405020304" pitchFamily="18" charset="0"/>
              <a:cs typeface="Times New Roman" panose="02020603050405020304" pitchFamily="18" charset="0"/>
            </a:rPr>
            <a:t>Malikin mülkiyeti devretmek amacıyla malik olduğu eşyayı başkasına teslim etmesidir.  Örneğin satım sözleşmesi ile malı alıcıya teslim eden satıcı</a:t>
          </a:r>
          <a:endParaRPr lang="tr-TR" sz="1800" dirty="0">
            <a:latin typeface="Times New Roman" panose="02020603050405020304" pitchFamily="18" charset="0"/>
            <a:cs typeface="Times New Roman" panose="02020603050405020304" pitchFamily="18" charset="0"/>
          </a:endParaRPr>
        </a:p>
      </dgm:t>
    </dgm:pt>
    <dgm:pt modelId="{548972D4-5054-4857-8E9C-5E6B10733211}" type="parTrans" cxnId="{53C196BD-B708-465E-82AB-78BF87F7E053}">
      <dgm:prSet/>
      <dgm:spPr/>
      <dgm:t>
        <a:bodyPr/>
        <a:lstStyle/>
        <a:p>
          <a:endParaRPr lang="tr-TR"/>
        </a:p>
      </dgm:t>
    </dgm:pt>
    <dgm:pt modelId="{5D30478C-E871-4FC1-8B40-5650FE21D94B}" type="sibTrans" cxnId="{53C196BD-B708-465E-82AB-78BF87F7E053}">
      <dgm:prSet/>
      <dgm:spPr/>
      <dgm:t>
        <a:bodyPr/>
        <a:lstStyle/>
        <a:p>
          <a:endParaRPr lang="tr-TR"/>
        </a:p>
      </dgm:t>
    </dgm:pt>
    <dgm:pt modelId="{81B057F1-4D86-4959-94F5-E3D29CBB1CF8}">
      <dgm:prSet phldrT="[Metin]" custT="1">
        <dgm:style>
          <a:lnRef idx="0">
            <a:schemeClr val="accent6"/>
          </a:lnRef>
          <a:fillRef idx="3">
            <a:schemeClr val="accent6"/>
          </a:fillRef>
          <a:effectRef idx="3">
            <a:schemeClr val="accent6"/>
          </a:effectRef>
          <a:fontRef idx="minor">
            <a:schemeClr val="lt1"/>
          </a:fontRef>
        </dgm:style>
      </dgm:prSet>
      <dgm:spPr/>
      <dgm:t>
        <a:bodyPr/>
        <a:lstStyle/>
        <a:p>
          <a:r>
            <a:rPr lang="tr-TR" sz="1800" b="1" dirty="0" smtClean="0">
              <a:solidFill>
                <a:srgbClr val="FF0000"/>
              </a:solidFill>
              <a:latin typeface="Times New Roman" panose="02020603050405020304" pitchFamily="18" charset="0"/>
              <a:cs typeface="Times New Roman" panose="02020603050405020304" pitchFamily="18" charset="0"/>
            </a:rPr>
            <a:t>Zilyetliğin Rıza Olmadan Kaybedilmesi</a:t>
          </a:r>
          <a:endParaRPr lang="tr-TR" sz="1800" b="1" dirty="0">
            <a:solidFill>
              <a:srgbClr val="FF0000"/>
            </a:solidFill>
            <a:latin typeface="Times New Roman" panose="02020603050405020304" pitchFamily="18" charset="0"/>
            <a:cs typeface="Times New Roman" panose="02020603050405020304" pitchFamily="18" charset="0"/>
          </a:endParaRPr>
        </a:p>
      </dgm:t>
    </dgm:pt>
    <dgm:pt modelId="{CCEC9795-1D62-4099-BED1-72CF73938023}" type="parTrans" cxnId="{E23482DB-8F0B-442A-A0B4-77C81FA9286C}">
      <dgm:prSet/>
      <dgm:spPr/>
      <dgm:t>
        <a:bodyPr/>
        <a:lstStyle/>
        <a:p>
          <a:endParaRPr lang="tr-TR"/>
        </a:p>
      </dgm:t>
    </dgm:pt>
    <dgm:pt modelId="{6DB1C90D-041F-4F30-8CFE-9980B8008C10}" type="sibTrans" cxnId="{E23482DB-8F0B-442A-A0B4-77C81FA9286C}">
      <dgm:prSet/>
      <dgm:spPr/>
      <dgm:t>
        <a:bodyPr/>
        <a:lstStyle/>
        <a:p>
          <a:endParaRPr lang="tr-TR"/>
        </a:p>
      </dgm:t>
    </dgm:pt>
    <dgm:pt modelId="{670E564A-1C23-4E68-9A88-1E60FDD22703}">
      <dgm:prSet phldrT="[Metin]" custT="1"/>
      <dgm:spPr/>
      <dgm:t>
        <a:bodyPr/>
        <a:lstStyle/>
        <a:p>
          <a:pPr algn="just"/>
          <a:r>
            <a:rPr lang="tr-TR" sz="1800" dirty="0" smtClean="0">
              <a:latin typeface="Times New Roman" panose="02020603050405020304" pitchFamily="18" charset="0"/>
              <a:cs typeface="Times New Roman" panose="02020603050405020304" pitchFamily="18" charset="0"/>
            </a:rPr>
            <a:t>Zilyedin, mal üzerindeki zilyetliği iradesi dışında bir sebeple yitirmiş olmasıdır. Örneğin malını çaldıran bir kimse mal üzerindeki zilyetliğini rızası dışında kaybetmiş olur</a:t>
          </a:r>
          <a:endParaRPr lang="tr-TR" sz="1800" dirty="0">
            <a:latin typeface="Times New Roman" panose="02020603050405020304" pitchFamily="18" charset="0"/>
            <a:cs typeface="Times New Roman" panose="02020603050405020304" pitchFamily="18" charset="0"/>
          </a:endParaRPr>
        </a:p>
      </dgm:t>
    </dgm:pt>
    <dgm:pt modelId="{F8F5053E-ACDB-42ED-BEDB-AC2132E01739}" type="parTrans" cxnId="{B5A0B469-05EF-4687-925F-D672E557CC40}">
      <dgm:prSet/>
      <dgm:spPr/>
      <dgm:t>
        <a:bodyPr/>
        <a:lstStyle/>
        <a:p>
          <a:endParaRPr lang="tr-TR"/>
        </a:p>
      </dgm:t>
    </dgm:pt>
    <dgm:pt modelId="{6003D991-DCA6-4E52-B495-945378793A0D}" type="sibTrans" cxnId="{B5A0B469-05EF-4687-925F-D672E557CC40}">
      <dgm:prSet/>
      <dgm:spPr/>
      <dgm:t>
        <a:bodyPr/>
        <a:lstStyle/>
        <a:p>
          <a:endParaRPr lang="tr-TR"/>
        </a:p>
      </dgm:t>
    </dgm:pt>
    <dgm:pt modelId="{41A697FE-F90E-4C49-9368-9FD3E555EDA7}" type="pres">
      <dgm:prSet presAssocID="{3DEE7D89-CDCC-402B-9C2D-B6D40AE3279A}" presName="Name0" presStyleCnt="0">
        <dgm:presLayoutVars>
          <dgm:dir/>
          <dgm:animLvl val="lvl"/>
          <dgm:resizeHandles val="exact"/>
        </dgm:presLayoutVars>
      </dgm:prSet>
      <dgm:spPr/>
      <dgm:t>
        <a:bodyPr/>
        <a:lstStyle/>
        <a:p>
          <a:endParaRPr lang="tr-TR"/>
        </a:p>
      </dgm:t>
    </dgm:pt>
    <dgm:pt modelId="{D5B808F5-211D-4ABC-8031-E012B43722F4}" type="pres">
      <dgm:prSet presAssocID="{81B057F1-4D86-4959-94F5-E3D29CBB1CF8}" presName="boxAndChildren" presStyleCnt="0"/>
      <dgm:spPr/>
    </dgm:pt>
    <dgm:pt modelId="{BD6339F7-F684-4E7D-ABF3-5EEC4E4007B9}" type="pres">
      <dgm:prSet presAssocID="{81B057F1-4D86-4959-94F5-E3D29CBB1CF8}" presName="parentTextBox" presStyleLbl="node1" presStyleIdx="0" presStyleCnt="2"/>
      <dgm:spPr/>
      <dgm:t>
        <a:bodyPr/>
        <a:lstStyle/>
        <a:p>
          <a:endParaRPr lang="tr-TR"/>
        </a:p>
      </dgm:t>
    </dgm:pt>
    <dgm:pt modelId="{E08E8FF5-CCE0-4B09-B721-75C68E79679B}" type="pres">
      <dgm:prSet presAssocID="{81B057F1-4D86-4959-94F5-E3D29CBB1CF8}" presName="entireBox" presStyleLbl="node1" presStyleIdx="0" presStyleCnt="2" custLinFactNeighborX="-835" custLinFactNeighborY="5002"/>
      <dgm:spPr/>
      <dgm:t>
        <a:bodyPr/>
        <a:lstStyle/>
        <a:p>
          <a:endParaRPr lang="tr-TR"/>
        </a:p>
      </dgm:t>
    </dgm:pt>
    <dgm:pt modelId="{84F4CB25-5596-46E2-A988-9B031552303B}" type="pres">
      <dgm:prSet presAssocID="{81B057F1-4D86-4959-94F5-E3D29CBB1CF8}" presName="descendantBox" presStyleCnt="0"/>
      <dgm:spPr/>
    </dgm:pt>
    <dgm:pt modelId="{99F92BCA-BE30-403E-92D2-F6F6BBBCA7CE}" type="pres">
      <dgm:prSet presAssocID="{670E564A-1C23-4E68-9A88-1E60FDD22703}" presName="childTextBox" presStyleLbl="fgAccFollowNode1" presStyleIdx="0" presStyleCnt="3">
        <dgm:presLayoutVars>
          <dgm:bulletEnabled val="1"/>
        </dgm:presLayoutVars>
      </dgm:prSet>
      <dgm:spPr/>
      <dgm:t>
        <a:bodyPr/>
        <a:lstStyle/>
        <a:p>
          <a:endParaRPr lang="tr-TR"/>
        </a:p>
      </dgm:t>
    </dgm:pt>
    <dgm:pt modelId="{F237261F-9034-48F1-A252-472EB1D63BAA}" type="pres">
      <dgm:prSet presAssocID="{986D9014-9A3E-4A46-9870-2A686B69FF89}" presName="sp" presStyleCnt="0"/>
      <dgm:spPr/>
    </dgm:pt>
    <dgm:pt modelId="{8A85C01E-B891-4B7A-A67E-2C37AC11E26A}" type="pres">
      <dgm:prSet presAssocID="{F72759FA-B494-46EA-9845-2A7308461FAC}" presName="arrowAndChildren" presStyleCnt="0"/>
      <dgm:spPr/>
    </dgm:pt>
    <dgm:pt modelId="{F758A601-264B-492A-B920-18B1DF83195A}" type="pres">
      <dgm:prSet presAssocID="{F72759FA-B494-46EA-9845-2A7308461FAC}" presName="parentTextArrow" presStyleLbl="node1" presStyleIdx="0" presStyleCnt="2"/>
      <dgm:spPr/>
      <dgm:t>
        <a:bodyPr/>
        <a:lstStyle/>
        <a:p>
          <a:endParaRPr lang="tr-TR"/>
        </a:p>
      </dgm:t>
    </dgm:pt>
    <dgm:pt modelId="{F7D4398C-1026-4514-84C9-429B0386A548}" type="pres">
      <dgm:prSet presAssocID="{F72759FA-B494-46EA-9845-2A7308461FAC}" presName="arrow" presStyleLbl="node1" presStyleIdx="1" presStyleCnt="2"/>
      <dgm:spPr/>
      <dgm:t>
        <a:bodyPr/>
        <a:lstStyle/>
        <a:p>
          <a:endParaRPr lang="tr-TR"/>
        </a:p>
      </dgm:t>
    </dgm:pt>
    <dgm:pt modelId="{11858DA5-6B38-44A8-93D0-0B2E46BA86D9}" type="pres">
      <dgm:prSet presAssocID="{F72759FA-B494-46EA-9845-2A7308461FAC}" presName="descendantArrow" presStyleCnt="0"/>
      <dgm:spPr/>
    </dgm:pt>
    <dgm:pt modelId="{9567FDE3-D1E3-43C4-9D21-433480EAB966}" type="pres">
      <dgm:prSet presAssocID="{23977C1A-D2AD-4A14-8277-0AD905E94E96}" presName="childTextArrow" presStyleLbl="fgAccFollowNode1" presStyleIdx="1" presStyleCnt="3" custScaleY="121328">
        <dgm:presLayoutVars>
          <dgm:bulletEnabled val="1"/>
        </dgm:presLayoutVars>
      </dgm:prSet>
      <dgm:spPr/>
      <dgm:t>
        <a:bodyPr/>
        <a:lstStyle/>
        <a:p>
          <a:endParaRPr lang="tr-TR"/>
        </a:p>
      </dgm:t>
    </dgm:pt>
    <dgm:pt modelId="{49224FD0-D316-49CB-8072-C0AFD5D2DF80}" type="pres">
      <dgm:prSet presAssocID="{ECC13FD6-EA58-46D5-87FA-EEB1A8FE026D}" presName="childTextArrow" presStyleLbl="fgAccFollowNode1" presStyleIdx="2" presStyleCnt="3" custScaleY="121328">
        <dgm:presLayoutVars>
          <dgm:bulletEnabled val="1"/>
        </dgm:presLayoutVars>
      </dgm:prSet>
      <dgm:spPr/>
      <dgm:t>
        <a:bodyPr/>
        <a:lstStyle/>
        <a:p>
          <a:endParaRPr lang="tr-TR"/>
        </a:p>
      </dgm:t>
    </dgm:pt>
  </dgm:ptLst>
  <dgm:cxnLst>
    <dgm:cxn modelId="{E3153170-3834-40A8-9D03-33A97F125D99}" srcId="{3DEE7D89-CDCC-402B-9C2D-B6D40AE3279A}" destId="{F72759FA-B494-46EA-9845-2A7308461FAC}" srcOrd="0" destOrd="0" parTransId="{D153D1DF-0CB1-42AB-BB5C-9620865A87F3}" sibTransId="{986D9014-9A3E-4A46-9870-2A686B69FF89}"/>
    <dgm:cxn modelId="{1781A255-2812-4DA3-BD62-F2A4AD7A5075}" type="presOf" srcId="{81B057F1-4D86-4959-94F5-E3D29CBB1CF8}" destId="{BD6339F7-F684-4E7D-ABF3-5EEC4E4007B9}" srcOrd="0" destOrd="0" presId="urn:microsoft.com/office/officeart/2005/8/layout/process4"/>
    <dgm:cxn modelId="{EF0725F5-28F7-473D-AB91-10A1EFF0AC6F}" type="presOf" srcId="{670E564A-1C23-4E68-9A88-1E60FDD22703}" destId="{99F92BCA-BE30-403E-92D2-F6F6BBBCA7CE}" srcOrd="0" destOrd="0" presId="urn:microsoft.com/office/officeart/2005/8/layout/process4"/>
    <dgm:cxn modelId="{0D902F40-5A10-45D0-9D7A-6EF0B66C2682}" type="presOf" srcId="{F72759FA-B494-46EA-9845-2A7308461FAC}" destId="{F758A601-264B-492A-B920-18B1DF83195A}" srcOrd="0" destOrd="0" presId="urn:microsoft.com/office/officeart/2005/8/layout/process4"/>
    <dgm:cxn modelId="{B5A0B469-05EF-4687-925F-D672E557CC40}" srcId="{81B057F1-4D86-4959-94F5-E3D29CBB1CF8}" destId="{670E564A-1C23-4E68-9A88-1E60FDD22703}" srcOrd="0" destOrd="0" parTransId="{F8F5053E-ACDB-42ED-BEDB-AC2132E01739}" sibTransId="{6003D991-DCA6-4E52-B495-945378793A0D}"/>
    <dgm:cxn modelId="{2BD891D7-A0F4-42FD-9301-E4B795F4B9D1}" type="presOf" srcId="{3DEE7D89-CDCC-402B-9C2D-B6D40AE3279A}" destId="{41A697FE-F90E-4C49-9368-9FD3E555EDA7}" srcOrd="0" destOrd="0" presId="urn:microsoft.com/office/officeart/2005/8/layout/process4"/>
    <dgm:cxn modelId="{80093556-55AA-4929-8AF3-B891B2A254D0}" type="presOf" srcId="{F72759FA-B494-46EA-9845-2A7308461FAC}" destId="{F7D4398C-1026-4514-84C9-429B0386A548}" srcOrd="1" destOrd="0" presId="urn:microsoft.com/office/officeart/2005/8/layout/process4"/>
    <dgm:cxn modelId="{FD003D99-3080-416B-B00B-E60B36D8EA7F}" type="presOf" srcId="{ECC13FD6-EA58-46D5-87FA-EEB1A8FE026D}" destId="{49224FD0-D316-49CB-8072-C0AFD5D2DF80}" srcOrd="0" destOrd="0" presId="urn:microsoft.com/office/officeart/2005/8/layout/process4"/>
    <dgm:cxn modelId="{E23482DB-8F0B-442A-A0B4-77C81FA9286C}" srcId="{3DEE7D89-CDCC-402B-9C2D-B6D40AE3279A}" destId="{81B057F1-4D86-4959-94F5-E3D29CBB1CF8}" srcOrd="1" destOrd="0" parTransId="{CCEC9795-1D62-4099-BED1-72CF73938023}" sibTransId="{6DB1C90D-041F-4F30-8CFE-9980B8008C10}"/>
    <dgm:cxn modelId="{40F01AC9-D18A-4DE4-A9B7-2F6410E5C99B}" type="presOf" srcId="{81B057F1-4D86-4959-94F5-E3D29CBB1CF8}" destId="{E08E8FF5-CCE0-4B09-B721-75C68E79679B}" srcOrd="1" destOrd="0" presId="urn:microsoft.com/office/officeart/2005/8/layout/process4"/>
    <dgm:cxn modelId="{5C539BC3-89F5-48BC-A459-1B77C1143E23}" type="presOf" srcId="{23977C1A-D2AD-4A14-8277-0AD905E94E96}" destId="{9567FDE3-D1E3-43C4-9D21-433480EAB966}" srcOrd="0" destOrd="0" presId="urn:microsoft.com/office/officeart/2005/8/layout/process4"/>
    <dgm:cxn modelId="{C7A14D6E-EDD0-48B1-9CEB-02478CD3A141}" srcId="{F72759FA-B494-46EA-9845-2A7308461FAC}" destId="{23977C1A-D2AD-4A14-8277-0AD905E94E96}" srcOrd="0" destOrd="0" parTransId="{819B4D8A-0589-4DFD-8CE3-3E1AADB113EE}" sibTransId="{BE50E879-D333-4FD4-9C5D-1F8FF594CD97}"/>
    <dgm:cxn modelId="{53C196BD-B708-465E-82AB-78BF87F7E053}" srcId="{F72759FA-B494-46EA-9845-2A7308461FAC}" destId="{ECC13FD6-EA58-46D5-87FA-EEB1A8FE026D}" srcOrd="1" destOrd="0" parTransId="{548972D4-5054-4857-8E9C-5E6B10733211}" sibTransId="{5D30478C-E871-4FC1-8B40-5650FE21D94B}"/>
    <dgm:cxn modelId="{5BA48136-4A9C-45A9-B919-E5FDDDA18A65}" type="presParOf" srcId="{41A697FE-F90E-4C49-9368-9FD3E555EDA7}" destId="{D5B808F5-211D-4ABC-8031-E012B43722F4}" srcOrd="0" destOrd="0" presId="urn:microsoft.com/office/officeart/2005/8/layout/process4"/>
    <dgm:cxn modelId="{E399FA11-0CCC-46D6-8D14-C223047C2039}" type="presParOf" srcId="{D5B808F5-211D-4ABC-8031-E012B43722F4}" destId="{BD6339F7-F684-4E7D-ABF3-5EEC4E4007B9}" srcOrd="0" destOrd="0" presId="urn:microsoft.com/office/officeart/2005/8/layout/process4"/>
    <dgm:cxn modelId="{34C3E3A2-A87A-45A0-9F1F-0C911DC640E2}" type="presParOf" srcId="{D5B808F5-211D-4ABC-8031-E012B43722F4}" destId="{E08E8FF5-CCE0-4B09-B721-75C68E79679B}" srcOrd="1" destOrd="0" presId="urn:microsoft.com/office/officeart/2005/8/layout/process4"/>
    <dgm:cxn modelId="{8014DC2E-E346-462F-A94C-D2F2DF25CBE7}" type="presParOf" srcId="{D5B808F5-211D-4ABC-8031-E012B43722F4}" destId="{84F4CB25-5596-46E2-A988-9B031552303B}" srcOrd="2" destOrd="0" presId="urn:microsoft.com/office/officeart/2005/8/layout/process4"/>
    <dgm:cxn modelId="{86590E92-C36A-4AA9-BF94-E4AD429C5CCF}" type="presParOf" srcId="{84F4CB25-5596-46E2-A988-9B031552303B}" destId="{99F92BCA-BE30-403E-92D2-F6F6BBBCA7CE}" srcOrd="0" destOrd="0" presId="urn:microsoft.com/office/officeart/2005/8/layout/process4"/>
    <dgm:cxn modelId="{CC089627-6159-41C3-9F81-08F75F1B5807}" type="presParOf" srcId="{41A697FE-F90E-4C49-9368-9FD3E555EDA7}" destId="{F237261F-9034-48F1-A252-472EB1D63BAA}" srcOrd="1" destOrd="0" presId="urn:microsoft.com/office/officeart/2005/8/layout/process4"/>
    <dgm:cxn modelId="{910AC0D0-9D0A-4D1F-BCBD-A2A4D89D6FCA}" type="presParOf" srcId="{41A697FE-F90E-4C49-9368-9FD3E555EDA7}" destId="{8A85C01E-B891-4B7A-A67E-2C37AC11E26A}" srcOrd="2" destOrd="0" presId="urn:microsoft.com/office/officeart/2005/8/layout/process4"/>
    <dgm:cxn modelId="{9F812D0B-7CFF-43CF-B63F-250401E16E8C}" type="presParOf" srcId="{8A85C01E-B891-4B7A-A67E-2C37AC11E26A}" destId="{F758A601-264B-492A-B920-18B1DF83195A}" srcOrd="0" destOrd="0" presId="urn:microsoft.com/office/officeart/2005/8/layout/process4"/>
    <dgm:cxn modelId="{6579DD01-4543-4DF3-ABC5-93B1C90F6D46}" type="presParOf" srcId="{8A85C01E-B891-4B7A-A67E-2C37AC11E26A}" destId="{F7D4398C-1026-4514-84C9-429B0386A548}" srcOrd="1" destOrd="0" presId="urn:microsoft.com/office/officeart/2005/8/layout/process4"/>
    <dgm:cxn modelId="{AA26D480-854F-44EC-987A-4D4C022B5C44}" type="presParOf" srcId="{8A85C01E-B891-4B7A-A67E-2C37AC11E26A}" destId="{11858DA5-6B38-44A8-93D0-0B2E46BA86D9}" srcOrd="2" destOrd="0" presId="urn:microsoft.com/office/officeart/2005/8/layout/process4"/>
    <dgm:cxn modelId="{C8937E72-C429-401A-BB10-96E8A2744A5E}" type="presParOf" srcId="{11858DA5-6B38-44A8-93D0-0B2E46BA86D9}" destId="{9567FDE3-D1E3-43C4-9D21-433480EAB966}" srcOrd="0" destOrd="0" presId="urn:microsoft.com/office/officeart/2005/8/layout/process4"/>
    <dgm:cxn modelId="{EB4F59B6-A2DA-47B5-AFEA-1EB02F9BC958}" type="presParOf" srcId="{11858DA5-6B38-44A8-93D0-0B2E46BA86D9}" destId="{49224FD0-D316-49CB-8072-C0AFD5D2DF80}"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B5674D98-77F9-4771-9F89-9DC9F49A0352}" type="doc">
      <dgm:prSet loTypeId="urn:microsoft.com/office/officeart/2005/8/layout/chevron2" loCatId="process" qsTypeId="urn:microsoft.com/office/officeart/2005/8/quickstyle/simple1" qsCatId="simple" csTypeId="urn:microsoft.com/office/officeart/2005/8/colors/colorful5" csCatId="colorful" phldr="1"/>
      <dgm:spPr/>
      <dgm:t>
        <a:bodyPr/>
        <a:lstStyle/>
        <a:p>
          <a:endParaRPr lang="tr-TR"/>
        </a:p>
      </dgm:t>
    </dgm:pt>
    <dgm:pt modelId="{04D3245C-20C8-4387-866A-A4B7146E6571}">
      <dgm:prSet phldrT="[Metin]" custT="1"/>
      <dgm:spPr/>
      <dgm:t>
        <a:bodyPr/>
        <a:lstStyle/>
        <a:p>
          <a:r>
            <a:rPr lang="tr-TR" sz="1800" b="1" dirty="0" smtClean="0">
              <a:solidFill>
                <a:srgbClr val="FF0000"/>
              </a:solidFill>
              <a:latin typeface="Times New Roman" pitchFamily="18" charset="0"/>
              <a:cs typeface="Times New Roman" pitchFamily="18" charset="0"/>
            </a:rPr>
            <a:t>1-</a:t>
          </a:r>
          <a:endParaRPr lang="tr-TR" sz="1800" b="1" dirty="0">
            <a:solidFill>
              <a:srgbClr val="FF0000"/>
            </a:solidFill>
            <a:latin typeface="Times New Roman" pitchFamily="18" charset="0"/>
            <a:cs typeface="Times New Roman" pitchFamily="18" charset="0"/>
          </a:endParaRPr>
        </a:p>
      </dgm:t>
    </dgm:pt>
    <dgm:pt modelId="{9FE133AD-4809-4AF9-A230-186B3CCCAC92}" type="parTrans" cxnId="{E86D5747-8AD8-4DCD-89ED-1E91F658C9B9}">
      <dgm:prSet/>
      <dgm:spPr/>
      <dgm:t>
        <a:bodyPr/>
        <a:lstStyle/>
        <a:p>
          <a:endParaRPr lang="tr-TR"/>
        </a:p>
      </dgm:t>
    </dgm:pt>
    <dgm:pt modelId="{B5169C11-6812-455D-94E2-56037CA48541}" type="sibTrans" cxnId="{E86D5747-8AD8-4DCD-89ED-1E91F658C9B9}">
      <dgm:prSet/>
      <dgm:spPr/>
      <dgm:t>
        <a:bodyPr/>
        <a:lstStyle/>
        <a:p>
          <a:endParaRPr lang="tr-TR"/>
        </a:p>
      </dgm:t>
    </dgm:pt>
    <dgm:pt modelId="{5DA5C475-5954-4D3D-8DD9-9FB4B0A7C1B4}">
      <dgm:prSet phldrT="[Metin]" custT="1"/>
      <dgm:spPr/>
      <dgm:t>
        <a:bodyPr/>
        <a:lstStyle/>
        <a:p>
          <a:r>
            <a:rPr lang="tr-TR" sz="1800" dirty="0" smtClean="0">
              <a:latin typeface="Times New Roman" pitchFamily="18" charset="0"/>
              <a:cs typeface="Times New Roman" pitchFamily="18" charset="0"/>
            </a:rPr>
            <a:t>İrtifak Hakları</a:t>
          </a:r>
          <a:endParaRPr lang="tr-TR" sz="1800" dirty="0">
            <a:latin typeface="Times New Roman" pitchFamily="18" charset="0"/>
            <a:cs typeface="Times New Roman" pitchFamily="18" charset="0"/>
          </a:endParaRPr>
        </a:p>
      </dgm:t>
    </dgm:pt>
    <dgm:pt modelId="{F889834C-909C-4B6A-BA96-8A15CAEA7F68}" type="parTrans" cxnId="{972ADF60-1E00-44C8-BB73-5D2B1DEE6DA1}">
      <dgm:prSet/>
      <dgm:spPr/>
      <dgm:t>
        <a:bodyPr/>
        <a:lstStyle/>
        <a:p>
          <a:endParaRPr lang="tr-TR"/>
        </a:p>
      </dgm:t>
    </dgm:pt>
    <dgm:pt modelId="{EE034DD5-BAF0-4BD0-92C4-0B353B86F0BA}" type="sibTrans" cxnId="{972ADF60-1E00-44C8-BB73-5D2B1DEE6DA1}">
      <dgm:prSet/>
      <dgm:spPr/>
      <dgm:t>
        <a:bodyPr/>
        <a:lstStyle/>
        <a:p>
          <a:endParaRPr lang="tr-TR"/>
        </a:p>
      </dgm:t>
    </dgm:pt>
    <dgm:pt modelId="{CC1488A6-F8B2-4E6F-8839-E8F008A25AC9}">
      <dgm:prSet phldrT="[Metin]" custT="1"/>
      <dgm:spPr/>
      <dgm:t>
        <a:bodyPr/>
        <a:lstStyle/>
        <a:p>
          <a:r>
            <a:rPr lang="tr-TR" sz="1800" b="1" dirty="0" smtClean="0">
              <a:solidFill>
                <a:srgbClr val="FF0000"/>
              </a:solidFill>
              <a:latin typeface="Times New Roman" pitchFamily="18" charset="0"/>
              <a:cs typeface="Times New Roman" pitchFamily="18" charset="0"/>
            </a:rPr>
            <a:t>2-</a:t>
          </a:r>
          <a:endParaRPr lang="tr-TR" sz="1800" b="1" dirty="0">
            <a:solidFill>
              <a:srgbClr val="FF0000"/>
            </a:solidFill>
            <a:latin typeface="Times New Roman" pitchFamily="18" charset="0"/>
            <a:cs typeface="Times New Roman" pitchFamily="18" charset="0"/>
          </a:endParaRPr>
        </a:p>
      </dgm:t>
    </dgm:pt>
    <dgm:pt modelId="{3F7249E5-E338-4832-96C2-D4BAD3A37A17}" type="parTrans" cxnId="{09B5E4C6-7EA9-4399-9CF5-E4205C65E75A}">
      <dgm:prSet/>
      <dgm:spPr/>
      <dgm:t>
        <a:bodyPr/>
        <a:lstStyle/>
        <a:p>
          <a:endParaRPr lang="tr-TR"/>
        </a:p>
      </dgm:t>
    </dgm:pt>
    <dgm:pt modelId="{804F5DD6-45DC-480E-8035-52255E8EA97C}" type="sibTrans" cxnId="{09B5E4C6-7EA9-4399-9CF5-E4205C65E75A}">
      <dgm:prSet/>
      <dgm:spPr/>
      <dgm:t>
        <a:bodyPr/>
        <a:lstStyle/>
        <a:p>
          <a:endParaRPr lang="tr-TR"/>
        </a:p>
      </dgm:t>
    </dgm:pt>
    <dgm:pt modelId="{75932B6D-E28C-4126-A6DD-B6CDF40F0CCE}">
      <dgm:prSet phldrT="[Metin]" custT="1"/>
      <dgm:spPr/>
      <dgm:t>
        <a:bodyPr/>
        <a:lstStyle/>
        <a:p>
          <a:r>
            <a:rPr lang="tr-TR" sz="1800" dirty="0" smtClean="0">
              <a:latin typeface="Times New Roman" pitchFamily="18" charset="0"/>
              <a:cs typeface="Times New Roman" pitchFamily="18" charset="0"/>
            </a:rPr>
            <a:t>Taşınmaz Yükü</a:t>
          </a:r>
          <a:endParaRPr lang="tr-TR" sz="1800" dirty="0">
            <a:latin typeface="Times New Roman" pitchFamily="18" charset="0"/>
            <a:cs typeface="Times New Roman" pitchFamily="18" charset="0"/>
          </a:endParaRPr>
        </a:p>
      </dgm:t>
    </dgm:pt>
    <dgm:pt modelId="{F524AD40-0FA9-4D1F-9873-EE1586B38309}" type="parTrans" cxnId="{BB649894-E159-458C-AA72-A65EAFAEE7FE}">
      <dgm:prSet/>
      <dgm:spPr/>
      <dgm:t>
        <a:bodyPr/>
        <a:lstStyle/>
        <a:p>
          <a:endParaRPr lang="tr-TR"/>
        </a:p>
      </dgm:t>
    </dgm:pt>
    <dgm:pt modelId="{7388CF63-5D4C-4583-85B0-EB9EE3014867}" type="sibTrans" cxnId="{BB649894-E159-458C-AA72-A65EAFAEE7FE}">
      <dgm:prSet/>
      <dgm:spPr/>
      <dgm:t>
        <a:bodyPr/>
        <a:lstStyle/>
        <a:p>
          <a:endParaRPr lang="tr-TR"/>
        </a:p>
      </dgm:t>
    </dgm:pt>
    <dgm:pt modelId="{D3F4CBA5-8601-4C5B-87A0-8DE23D9E260D}">
      <dgm:prSet phldrT="[Metin]" custT="1"/>
      <dgm:spPr/>
      <dgm:t>
        <a:bodyPr/>
        <a:lstStyle/>
        <a:p>
          <a:r>
            <a:rPr lang="tr-TR" sz="1800" b="1" dirty="0" smtClean="0">
              <a:solidFill>
                <a:srgbClr val="FF0000"/>
              </a:solidFill>
              <a:latin typeface="Times New Roman" pitchFamily="18" charset="0"/>
              <a:cs typeface="Times New Roman" pitchFamily="18" charset="0"/>
            </a:rPr>
            <a:t>3-</a:t>
          </a:r>
          <a:endParaRPr lang="tr-TR" sz="1800" b="1" dirty="0">
            <a:solidFill>
              <a:srgbClr val="FF0000"/>
            </a:solidFill>
            <a:latin typeface="Times New Roman" pitchFamily="18" charset="0"/>
            <a:cs typeface="Times New Roman" pitchFamily="18" charset="0"/>
          </a:endParaRPr>
        </a:p>
      </dgm:t>
    </dgm:pt>
    <dgm:pt modelId="{25F4E883-2DB3-4ECE-9D68-ED78256781E4}" type="parTrans" cxnId="{BD162657-2283-4D72-8FB0-4B647DE9736D}">
      <dgm:prSet/>
      <dgm:spPr/>
      <dgm:t>
        <a:bodyPr/>
        <a:lstStyle/>
        <a:p>
          <a:endParaRPr lang="tr-TR"/>
        </a:p>
      </dgm:t>
    </dgm:pt>
    <dgm:pt modelId="{5E2D3595-9DDD-4ED0-A098-67260BFBC566}" type="sibTrans" cxnId="{BD162657-2283-4D72-8FB0-4B647DE9736D}">
      <dgm:prSet/>
      <dgm:spPr/>
      <dgm:t>
        <a:bodyPr/>
        <a:lstStyle/>
        <a:p>
          <a:endParaRPr lang="tr-TR"/>
        </a:p>
      </dgm:t>
    </dgm:pt>
    <dgm:pt modelId="{92C9B976-2DAC-4F09-8342-4029E7D2244E}">
      <dgm:prSet phldrT="[Metin]" custT="1"/>
      <dgm:spPr/>
      <dgm:t>
        <a:bodyPr/>
        <a:lstStyle/>
        <a:p>
          <a:r>
            <a:rPr lang="tr-TR" sz="1800" dirty="0" smtClean="0">
              <a:latin typeface="Times New Roman" pitchFamily="18" charset="0"/>
              <a:cs typeface="Times New Roman" pitchFamily="18" charset="0"/>
            </a:rPr>
            <a:t>Rehin Hakkı</a:t>
          </a:r>
          <a:endParaRPr lang="tr-TR" sz="1800" dirty="0">
            <a:latin typeface="Times New Roman" pitchFamily="18" charset="0"/>
            <a:cs typeface="Times New Roman" pitchFamily="18" charset="0"/>
          </a:endParaRPr>
        </a:p>
      </dgm:t>
    </dgm:pt>
    <dgm:pt modelId="{7835B4C0-9D8F-47AF-A362-4706EDE60866}" type="parTrans" cxnId="{074E6C6E-CDED-46D2-8AF3-917A9FCE049D}">
      <dgm:prSet/>
      <dgm:spPr/>
      <dgm:t>
        <a:bodyPr/>
        <a:lstStyle/>
        <a:p>
          <a:endParaRPr lang="tr-TR"/>
        </a:p>
      </dgm:t>
    </dgm:pt>
    <dgm:pt modelId="{E9C81270-8D13-4D21-A498-B4A16093D54F}" type="sibTrans" cxnId="{074E6C6E-CDED-46D2-8AF3-917A9FCE049D}">
      <dgm:prSet/>
      <dgm:spPr/>
      <dgm:t>
        <a:bodyPr/>
        <a:lstStyle/>
        <a:p>
          <a:endParaRPr lang="tr-TR"/>
        </a:p>
      </dgm:t>
    </dgm:pt>
    <dgm:pt modelId="{8C07EA3C-91DB-43D4-895D-736CD0CE37EA}" type="pres">
      <dgm:prSet presAssocID="{B5674D98-77F9-4771-9F89-9DC9F49A0352}" presName="linearFlow" presStyleCnt="0">
        <dgm:presLayoutVars>
          <dgm:dir/>
          <dgm:animLvl val="lvl"/>
          <dgm:resizeHandles val="exact"/>
        </dgm:presLayoutVars>
      </dgm:prSet>
      <dgm:spPr/>
      <dgm:t>
        <a:bodyPr/>
        <a:lstStyle/>
        <a:p>
          <a:endParaRPr lang="tr-TR"/>
        </a:p>
      </dgm:t>
    </dgm:pt>
    <dgm:pt modelId="{FF58C100-A15E-44DC-8218-D1F0FF662A98}" type="pres">
      <dgm:prSet presAssocID="{04D3245C-20C8-4387-866A-A4B7146E6571}" presName="composite" presStyleCnt="0"/>
      <dgm:spPr/>
    </dgm:pt>
    <dgm:pt modelId="{22B38455-2F7E-4BA9-BD4D-27AB68D948EC}" type="pres">
      <dgm:prSet presAssocID="{04D3245C-20C8-4387-866A-A4B7146E6571}" presName="parentText" presStyleLbl="alignNode1" presStyleIdx="0" presStyleCnt="3">
        <dgm:presLayoutVars>
          <dgm:chMax val="1"/>
          <dgm:bulletEnabled val="1"/>
        </dgm:presLayoutVars>
      </dgm:prSet>
      <dgm:spPr/>
      <dgm:t>
        <a:bodyPr/>
        <a:lstStyle/>
        <a:p>
          <a:endParaRPr lang="tr-TR"/>
        </a:p>
      </dgm:t>
    </dgm:pt>
    <dgm:pt modelId="{5F2472A8-E548-475F-AB75-0D19B0CCA3C8}" type="pres">
      <dgm:prSet presAssocID="{04D3245C-20C8-4387-866A-A4B7146E6571}" presName="descendantText" presStyleLbl="alignAcc1" presStyleIdx="0" presStyleCnt="3">
        <dgm:presLayoutVars>
          <dgm:bulletEnabled val="1"/>
        </dgm:presLayoutVars>
      </dgm:prSet>
      <dgm:spPr/>
      <dgm:t>
        <a:bodyPr/>
        <a:lstStyle/>
        <a:p>
          <a:endParaRPr lang="tr-TR"/>
        </a:p>
      </dgm:t>
    </dgm:pt>
    <dgm:pt modelId="{CFEB53E9-5F14-43A8-8413-1048B8E13AE0}" type="pres">
      <dgm:prSet presAssocID="{B5169C11-6812-455D-94E2-56037CA48541}" presName="sp" presStyleCnt="0"/>
      <dgm:spPr/>
    </dgm:pt>
    <dgm:pt modelId="{178C9907-4331-4102-BE02-AB90801C0755}" type="pres">
      <dgm:prSet presAssocID="{CC1488A6-F8B2-4E6F-8839-E8F008A25AC9}" presName="composite" presStyleCnt="0"/>
      <dgm:spPr/>
    </dgm:pt>
    <dgm:pt modelId="{DD441C7E-39B5-4163-83D3-0F4D7E5BD59F}" type="pres">
      <dgm:prSet presAssocID="{CC1488A6-F8B2-4E6F-8839-E8F008A25AC9}" presName="parentText" presStyleLbl="alignNode1" presStyleIdx="1" presStyleCnt="3">
        <dgm:presLayoutVars>
          <dgm:chMax val="1"/>
          <dgm:bulletEnabled val="1"/>
        </dgm:presLayoutVars>
      </dgm:prSet>
      <dgm:spPr/>
      <dgm:t>
        <a:bodyPr/>
        <a:lstStyle/>
        <a:p>
          <a:endParaRPr lang="tr-TR"/>
        </a:p>
      </dgm:t>
    </dgm:pt>
    <dgm:pt modelId="{00F0E210-0050-4980-AE00-08FAD1E55012}" type="pres">
      <dgm:prSet presAssocID="{CC1488A6-F8B2-4E6F-8839-E8F008A25AC9}" presName="descendantText" presStyleLbl="alignAcc1" presStyleIdx="1" presStyleCnt="3">
        <dgm:presLayoutVars>
          <dgm:bulletEnabled val="1"/>
        </dgm:presLayoutVars>
      </dgm:prSet>
      <dgm:spPr/>
      <dgm:t>
        <a:bodyPr/>
        <a:lstStyle/>
        <a:p>
          <a:endParaRPr lang="tr-TR"/>
        </a:p>
      </dgm:t>
    </dgm:pt>
    <dgm:pt modelId="{6ADDF21D-0EAF-4C1C-AEFB-5F53AED79B11}" type="pres">
      <dgm:prSet presAssocID="{804F5DD6-45DC-480E-8035-52255E8EA97C}" presName="sp" presStyleCnt="0"/>
      <dgm:spPr/>
    </dgm:pt>
    <dgm:pt modelId="{026818B9-C77B-4363-853A-DFD0FEA53834}" type="pres">
      <dgm:prSet presAssocID="{D3F4CBA5-8601-4C5B-87A0-8DE23D9E260D}" presName="composite" presStyleCnt="0"/>
      <dgm:spPr/>
    </dgm:pt>
    <dgm:pt modelId="{2235EEC1-E729-406F-B13E-008992E2919B}" type="pres">
      <dgm:prSet presAssocID="{D3F4CBA5-8601-4C5B-87A0-8DE23D9E260D}" presName="parentText" presStyleLbl="alignNode1" presStyleIdx="2" presStyleCnt="3">
        <dgm:presLayoutVars>
          <dgm:chMax val="1"/>
          <dgm:bulletEnabled val="1"/>
        </dgm:presLayoutVars>
      </dgm:prSet>
      <dgm:spPr/>
      <dgm:t>
        <a:bodyPr/>
        <a:lstStyle/>
        <a:p>
          <a:endParaRPr lang="tr-TR"/>
        </a:p>
      </dgm:t>
    </dgm:pt>
    <dgm:pt modelId="{69C31675-5F2C-4A23-B5EF-8CE5926701A2}" type="pres">
      <dgm:prSet presAssocID="{D3F4CBA5-8601-4C5B-87A0-8DE23D9E260D}" presName="descendantText" presStyleLbl="alignAcc1" presStyleIdx="2" presStyleCnt="3">
        <dgm:presLayoutVars>
          <dgm:bulletEnabled val="1"/>
        </dgm:presLayoutVars>
      </dgm:prSet>
      <dgm:spPr/>
      <dgm:t>
        <a:bodyPr/>
        <a:lstStyle/>
        <a:p>
          <a:endParaRPr lang="tr-TR"/>
        </a:p>
      </dgm:t>
    </dgm:pt>
  </dgm:ptLst>
  <dgm:cxnLst>
    <dgm:cxn modelId="{E86D5747-8AD8-4DCD-89ED-1E91F658C9B9}" srcId="{B5674D98-77F9-4771-9F89-9DC9F49A0352}" destId="{04D3245C-20C8-4387-866A-A4B7146E6571}" srcOrd="0" destOrd="0" parTransId="{9FE133AD-4809-4AF9-A230-186B3CCCAC92}" sibTransId="{B5169C11-6812-455D-94E2-56037CA48541}"/>
    <dgm:cxn modelId="{7333DFCA-9CB2-4262-BB3B-A9B4394C2FCB}" type="presOf" srcId="{CC1488A6-F8B2-4E6F-8839-E8F008A25AC9}" destId="{DD441C7E-39B5-4163-83D3-0F4D7E5BD59F}" srcOrd="0" destOrd="0" presId="urn:microsoft.com/office/officeart/2005/8/layout/chevron2"/>
    <dgm:cxn modelId="{972ADF60-1E00-44C8-BB73-5D2B1DEE6DA1}" srcId="{04D3245C-20C8-4387-866A-A4B7146E6571}" destId="{5DA5C475-5954-4D3D-8DD9-9FB4B0A7C1B4}" srcOrd="0" destOrd="0" parTransId="{F889834C-909C-4B6A-BA96-8A15CAEA7F68}" sibTransId="{EE034DD5-BAF0-4BD0-92C4-0B353B86F0BA}"/>
    <dgm:cxn modelId="{BD162657-2283-4D72-8FB0-4B647DE9736D}" srcId="{B5674D98-77F9-4771-9F89-9DC9F49A0352}" destId="{D3F4CBA5-8601-4C5B-87A0-8DE23D9E260D}" srcOrd="2" destOrd="0" parTransId="{25F4E883-2DB3-4ECE-9D68-ED78256781E4}" sibTransId="{5E2D3595-9DDD-4ED0-A098-67260BFBC566}"/>
    <dgm:cxn modelId="{B0233AB9-3EBE-426C-80C5-149DF2A84185}" type="presOf" srcId="{04D3245C-20C8-4387-866A-A4B7146E6571}" destId="{22B38455-2F7E-4BA9-BD4D-27AB68D948EC}" srcOrd="0" destOrd="0" presId="urn:microsoft.com/office/officeart/2005/8/layout/chevron2"/>
    <dgm:cxn modelId="{6CF35426-C026-41AF-9D03-27773A63A4BC}" type="presOf" srcId="{5DA5C475-5954-4D3D-8DD9-9FB4B0A7C1B4}" destId="{5F2472A8-E548-475F-AB75-0D19B0CCA3C8}" srcOrd="0" destOrd="0" presId="urn:microsoft.com/office/officeart/2005/8/layout/chevron2"/>
    <dgm:cxn modelId="{F92C321A-B45F-4074-81D4-2E4D62D8FE48}" type="presOf" srcId="{92C9B976-2DAC-4F09-8342-4029E7D2244E}" destId="{69C31675-5F2C-4A23-B5EF-8CE5926701A2}" srcOrd="0" destOrd="0" presId="urn:microsoft.com/office/officeart/2005/8/layout/chevron2"/>
    <dgm:cxn modelId="{A077D01E-A2F1-46A0-87E6-EE8B4D9194F5}" type="presOf" srcId="{D3F4CBA5-8601-4C5B-87A0-8DE23D9E260D}" destId="{2235EEC1-E729-406F-B13E-008992E2919B}" srcOrd="0" destOrd="0" presId="urn:microsoft.com/office/officeart/2005/8/layout/chevron2"/>
    <dgm:cxn modelId="{D8BE3AD0-5D20-4E6D-8B34-9434144E4959}" type="presOf" srcId="{75932B6D-E28C-4126-A6DD-B6CDF40F0CCE}" destId="{00F0E210-0050-4980-AE00-08FAD1E55012}" srcOrd="0" destOrd="0" presId="urn:microsoft.com/office/officeart/2005/8/layout/chevron2"/>
    <dgm:cxn modelId="{200A0189-56D0-44C1-B59F-CA001BED4E84}" type="presOf" srcId="{B5674D98-77F9-4771-9F89-9DC9F49A0352}" destId="{8C07EA3C-91DB-43D4-895D-736CD0CE37EA}" srcOrd="0" destOrd="0" presId="urn:microsoft.com/office/officeart/2005/8/layout/chevron2"/>
    <dgm:cxn modelId="{074E6C6E-CDED-46D2-8AF3-917A9FCE049D}" srcId="{D3F4CBA5-8601-4C5B-87A0-8DE23D9E260D}" destId="{92C9B976-2DAC-4F09-8342-4029E7D2244E}" srcOrd="0" destOrd="0" parTransId="{7835B4C0-9D8F-47AF-A362-4706EDE60866}" sibTransId="{E9C81270-8D13-4D21-A498-B4A16093D54F}"/>
    <dgm:cxn modelId="{BB649894-E159-458C-AA72-A65EAFAEE7FE}" srcId="{CC1488A6-F8B2-4E6F-8839-E8F008A25AC9}" destId="{75932B6D-E28C-4126-A6DD-B6CDF40F0CCE}" srcOrd="0" destOrd="0" parTransId="{F524AD40-0FA9-4D1F-9873-EE1586B38309}" sibTransId="{7388CF63-5D4C-4583-85B0-EB9EE3014867}"/>
    <dgm:cxn modelId="{09B5E4C6-7EA9-4399-9CF5-E4205C65E75A}" srcId="{B5674D98-77F9-4771-9F89-9DC9F49A0352}" destId="{CC1488A6-F8B2-4E6F-8839-E8F008A25AC9}" srcOrd="1" destOrd="0" parTransId="{3F7249E5-E338-4832-96C2-D4BAD3A37A17}" sibTransId="{804F5DD6-45DC-480E-8035-52255E8EA97C}"/>
    <dgm:cxn modelId="{8B14BDEA-CB84-401D-81F1-78DF1D94ED4A}" type="presParOf" srcId="{8C07EA3C-91DB-43D4-895D-736CD0CE37EA}" destId="{FF58C100-A15E-44DC-8218-D1F0FF662A98}" srcOrd="0" destOrd="0" presId="urn:microsoft.com/office/officeart/2005/8/layout/chevron2"/>
    <dgm:cxn modelId="{76DF9BD5-88A1-4E60-B4D0-B96772D26060}" type="presParOf" srcId="{FF58C100-A15E-44DC-8218-D1F0FF662A98}" destId="{22B38455-2F7E-4BA9-BD4D-27AB68D948EC}" srcOrd="0" destOrd="0" presId="urn:microsoft.com/office/officeart/2005/8/layout/chevron2"/>
    <dgm:cxn modelId="{3915147F-E76D-4367-8089-45D3B4DA3469}" type="presParOf" srcId="{FF58C100-A15E-44DC-8218-D1F0FF662A98}" destId="{5F2472A8-E548-475F-AB75-0D19B0CCA3C8}" srcOrd="1" destOrd="0" presId="urn:microsoft.com/office/officeart/2005/8/layout/chevron2"/>
    <dgm:cxn modelId="{BE4989E0-669D-4290-8C5D-152F77A81067}" type="presParOf" srcId="{8C07EA3C-91DB-43D4-895D-736CD0CE37EA}" destId="{CFEB53E9-5F14-43A8-8413-1048B8E13AE0}" srcOrd="1" destOrd="0" presId="urn:microsoft.com/office/officeart/2005/8/layout/chevron2"/>
    <dgm:cxn modelId="{8C3692EC-3139-49EE-AA96-226EA25A3965}" type="presParOf" srcId="{8C07EA3C-91DB-43D4-895D-736CD0CE37EA}" destId="{178C9907-4331-4102-BE02-AB90801C0755}" srcOrd="2" destOrd="0" presId="urn:microsoft.com/office/officeart/2005/8/layout/chevron2"/>
    <dgm:cxn modelId="{FB7AFEF9-738F-4169-B5AA-BE7ECE15FED3}" type="presParOf" srcId="{178C9907-4331-4102-BE02-AB90801C0755}" destId="{DD441C7E-39B5-4163-83D3-0F4D7E5BD59F}" srcOrd="0" destOrd="0" presId="urn:microsoft.com/office/officeart/2005/8/layout/chevron2"/>
    <dgm:cxn modelId="{3E4DAC67-902F-4284-B23B-C750030C1830}" type="presParOf" srcId="{178C9907-4331-4102-BE02-AB90801C0755}" destId="{00F0E210-0050-4980-AE00-08FAD1E55012}" srcOrd="1" destOrd="0" presId="urn:microsoft.com/office/officeart/2005/8/layout/chevron2"/>
    <dgm:cxn modelId="{47C32F90-57DF-49B5-8040-2615F847E237}" type="presParOf" srcId="{8C07EA3C-91DB-43D4-895D-736CD0CE37EA}" destId="{6ADDF21D-0EAF-4C1C-AEFB-5F53AED79B11}" srcOrd="3" destOrd="0" presId="urn:microsoft.com/office/officeart/2005/8/layout/chevron2"/>
    <dgm:cxn modelId="{AEC00989-489C-42E4-A90B-299477EB093B}" type="presParOf" srcId="{8C07EA3C-91DB-43D4-895D-736CD0CE37EA}" destId="{026818B9-C77B-4363-853A-DFD0FEA53834}" srcOrd="4" destOrd="0" presId="urn:microsoft.com/office/officeart/2005/8/layout/chevron2"/>
    <dgm:cxn modelId="{808C4756-FA4B-468B-98E8-6617C9B99663}" type="presParOf" srcId="{026818B9-C77B-4363-853A-DFD0FEA53834}" destId="{2235EEC1-E729-406F-B13E-008992E2919B}" srcOrd="0" destOrd="0" presId="urn:microsoft.com/office/officeart/2005/8/layout/chevron2"/>
    <dgm:cxn modelId="{2F5606E9-7AAB-49D3-A338-FF906CD3144E}" type="presParOf" srcId="{026818B9-C77B-4363-853A-DFD0FEA53834}" destId="{69C31675-5F2C-4A23-B5EF-8CE5926701A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0688BC29-4293-49A1-B33A-707DFA9C9340}"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tr-TR"/>
        </a:p>
      </dgm:t>
    </dgm:pt>
    <dgm:pt modelId="{326EAAD0-7E85-4FB5-9E2A-1F86ED24F66F}">
      <dgm:prSet phldrT="[Metin]" custT="1"/>
      <dgm:spPr/>
      <dgm:t>
        <a:bodyPr/>
        <a:lstStyle/>
        <a:p>
          <a:pPr algn="ctr"/>
          <a:r>
            <a:rPr lang="tr-TR" sz="1800" b="1" dirty="0" smtClean="0">
              <a:solidFill>
                <a:srgbClr val="FF0000"/>
              </a:solidFill>
              <a:latin typeface="Times New Roman" pitchFamily="18" charset="0"/>
              <a:cs typeface="Times New Roman" pitchFamily="18" charset="0"/>
            </a:rPr>
            <a:t>1-</a:t>
          </a:r>
          <a:endParaRPr lang="tr-TR" sz="1800" b="1" dirty="0">
            <a:solidFill>
              <a:srgbClr val="FF0000"/>
            </a:solidFill>
            <a:latin typeface="Times New Roman" pitchFamily="18" charset="0"/>
            <a:cs typeface="Times New Roman" pitchFamily="18" charset="0"/>
          </a:endParaRPr>
        </a:p>
      </dgm:t>
    </dgm:pt>
    <dgm:pt modelId="{6E497A97-F2D5-47C2-A796-BCB84EF3F7A4}" type="parTrans" cxnId="{A9DCF6F9-EF85-4FC1-A766-D9CFCD9F1872}">
      <dgm:prSet/>
      <dgm:spPr/>
      <dgm:t>
        <a:bodyPr/>
        <a:lstStyle/>
        <a:p>
          <a:endParaRPr lang="tr-TR"/>
        </a:p>
      </dgm:t>
    </dgm:pt>
    <dgm:pt modelId="{C2C00DDB-ABC3-4B5A-AA2D-D318A0EDC687}" type="sibTrans" cxnId="{A9DCF6F9-EF85-4FC1-A766-D9CFCD9F1872}">
      <dgm:prSet/>
      <dgm:spPr/>
      <dgm:t>
        <a:bodyPr/>
        <a:lstStyle/>
        <a:p>
          <a:endParaRPr lang="tr-TR"/>
        </a:p>
      </dgm:t>
    </dgm:pt>
    <dgm:pt modelId="{A12021D6-47B6-4B48-9CB0-155F3B05656A}">
      <dgm:prSet phldrT="[Metin]" custT="1"/>
      <dgm:spPr/>
      <dgm:t>
        <a:bodyPr/>
        <a:lstStyle/>
        <a:p>
          <a:pPr algn="just"/>
          <a:r>
            <a:rPr lang="tr-TR" sz="1800" dirty="0" smtClean="0">
              <a:latin typeface="Times New Roman" pitchFamily="18" charset="0"/>
              <a:cs typeface="Times New Roman" pitchFamily="18" charset="0"/>
            </a:rPr>
            <a:t>Ayni İrtifak Hakları</a:t>
          </a:r>
          <a:endParaRPr lang="tr-TR" sz="1800" dirty="0">
            <a:latin typeface="Times New Roman" pitchFamily="18" charset="0"/>
            <a:cs typeface="Times New Roman" pitchFamily="18" charset="0"/>
          </a:endParaRPr>
        </a:p>
      </dgm:t>
    </dgm:pt>
    <dgm:pt modelId="{03128202-3446-4EF8-A3AF-354B480C26E0}" type="parTrans" cxnId="{D8FA2EAD-1F66-4BC2-9CCF-A3268E01444C}">
      <dgm:prSet/>
      <dgm:spPr/>
      <dgm:t>
        <a:bodyPr/>
        <a:lstStyle/>
        <a:p>
          <a:endParaRPr lang="tr-TR"/>
        </a:p>
      </dgm:t>
    </dgm:pt>
    <dgm:pt modelId="{F68BBCEE-1498-4C68-BD50-28A8DF02E2D2}" type="sibTrans" cxnId="{D8FA2EAD-1F66-4BC2-9CCF-A3268E01444C}">
      <dgm:prSet/>
      <dgm:spPr/>
      <dgm:t>
        <a:bodyPr/>
        <a:lstStyle/>
        <a:p>
          <a:endParaRPr lang="tr-TR"/>
        </a:p>
      </dgm:t>
    </dgm:pt>
    <dgm:pt modelId="{938BEC6D-901D-4C82-BBE5-366B42D9FE52}">
      <dgm:prSet phldrT="[Metin]" custT="1"/>
      <dgm:spPr/>
      <dgm:t>
        <a:bodyPr/>
        <a:lstStyle/>
        <a:p>
          <a:pPr algn="ctr"/>
          <a:r>
            <a:rPr lang="tr-TR" sz="1800" b="1" dirty="0" smtClean="0">
              <a:solidFill>
                <a:srgbClr val="FF0000"/>
              </a:solidFill>
              <a:latin typeface="Times New Roman" pitchFamily="18" charset="0"/>
              <a:cs typeface="Times New Roman" pitchFamily="18" charset="0"/>
            </a:rPr>
            <a:t>2-</a:t>
          </a:r>
          <a:endParaRPr lang="tr-TR" sz="1800" b="1" dirty="0">
            <a:solidFill>
              <a:srgbClr val="FF0000"/>
            </a:solidFill>
            <a:latin typeface="Times New Roman" pitchFamily="18" charset="0"/>
            <a:cs typeface="Times New Roman" pitchFamily="18" charset="0"/>
          </a:endParaRPr>
        </a:p>
      </dgm:t>
    </dgm:pt>
    <dgm:pt modelId="{B58AFFD2-A934-4E50-8C4C-178D5DCC8D5F}" type="parTrans" cxnId="{7FA26699-0BC4-4CA5-9F52-D49FC6DC6C09}">
      <dgm:prSet/>
      <dgm:spPr/>
      <dgm:t>
        <a:bodyPr/>
        <a:lstStyle/>
        <a:p>
          <a:endParaRPr lang="tr-TR"/>
        </a:p>
      </dgm:t>
    </dgm:pt>
    <dgm:pt modelId="{D177E246-FEA4-4C53-89DE-63651DA76E0B}" type="sibTrans" cxnId="{7FA26699-0BC4-4CA5-9F52-D49FC6DC6C09}">
      <dgm:prSet/>
      <dgm:spPr/>
      <dgm:t>
        <a:bodyPr/>
        <a:lstStyle/>
        <a:p>
          <a:endParaRPr lang="tr-TR"/>
        </a:p>
      </dgm:t>
    </dgm:pt>
    <dgm:pt modelId="{9237C129-916A-4555-995B-8568C7BA44E8}">
      <dgm:prSet phldrT="[Metin]" custT="1"/>
      <dgm:spPr/>
      <dgm:t>
        <a:bodyPr/>
        <a:lstStyle/>
        <a:p>
          <a:pPr algn="just"/>
          <a:r>
            <a:rPr lang="tr-TR" sz="1800" dirty="0" smtClean="0">
              <a:latin typeface="Times New Roman" pitchFamily="18" charset="0"/>
              <a:cs typeface="Times New Roman" pitchFamily="18" charset="0"/>
            </a:rPr>
            <a:t>Karma İrtifak Hakları</a:t>
          </a:r>
          <a:endParaRPr lang="tr-TR" sz="1800" dirty="0">
            <a:latin typeface="Times New Roman" pitchFamily="18" charset="0"/>
            <a:cs typeface="Times New Roman" pitchFamily="18" charset="0"/>
          </a:endParaRPr>
        </a:p>
      </dgm:t>
    </dgm:pt>
    <dgm:pt modelId="{CFC916C2-9F3B-45F9-85E7-F055A7BA95A0}" type="parTrans" cxnId="{ADF6C7C9-FEC1-41AF-8F28-A946492A8BE8}">
      <dgm:prSet/>
      <dgm:spPr/>
      <dgm:t>
        <a:bodyPr/>
        <a:lstStyle/>
        <a:p>
          <a:endParaRPr lang="tr-TR"/>
        </a:p>
      </dgm:t>
    </dgm:pt>
    <dgm:pt modelId="{E7A9749D-7BDD-4402-AF94-2BBDC058A886}" type="sibTrans" cxnId="{ADF6C7C9-FEC1-41AF-8F28-A946492A8BE8}">
      <dgm:prSet/>
      <dgm:spPr/>
      <dgm:t>
        <a:bodyPr/>
        <a:lstStyle/>
        <a:p>
          <a:endParaRPr lang="tr-TR"/>
        </a:p>
      </dgm:t>
    </dgm:pt>
    <dgm:pt modelId="{DC40D5EE-1139-47D6-8E51-0354051FF576}">
      <dgm:prSet phldrT="[Metin]" custT="1"/>
      <dgm:spPr/>
      <dgm:t>
        <a:bodyPr/>
        <a:lstStyle/>
        <a:p>
          <a:pPr algn="ctr"/>
          <a:r>
            <a:rPr lang="tr-TR" sz="1800" b="1" i="0" dirty="0" smtClean="0">
              <a:solidFill>
                <a:srgbClr val="FF0000"/>
              </a:solidFill>
              <a:latin typeface="Times New Roman" pitchFamily="18" charset="0"/>
              <a:cs typeface="Times New Roman" pitchFamily="18" charset="0"/>
            </a:rPr>
            <a:t>3-</a:t>
          </a:r>
          <a:endParaRPr lang="tr-TR" sz="1800" b="1" i="0" dirty="0">
            <a:solidFill>
              <a:srgbClr val="FF0000"/>
            </a:solidFill>
            <a:latin typeface="Times New Roman" pitchFamily="18" charset="0"/>
            <a:cs typeface="Times New Roman" pitchFamily="18" charset="0"/>
          </a:endParaRPr>
        </a:p>
      </dgm:t>
    </dgm:pt>
    <dgm:pt modelId="{4ED94F38-DEF2-44FB-8E85-163439EF2FE4}" type="parTrans" cxnId="{78BDA037-16E6-49D7-9B02-304E6A0FCE7A}">
      <dgm:prSet/>
      <dgm:spPr/>
      <dgm:t>
        <a:bodyPr/>
        <a:lstStyle/>
        <a:p>
          <a:endParaRPr lang="tr-TR"/>
        </a:p>
      </dgm:t>
    </dgm:pt>
    <dgm:pt modelId="{58E55894-A344-41E3-963F-41A137305BD3}" type="sibTrans" cxnId="{78BDA037-16E6-49D7-9B02-304E6A0FCE7A}">
      <dgm:prSet/>
      <dgm:spPr/>
      <dgm:t>
        <a:bodyPr/>
        <a:lstStyle/>
        <a:p>
          <a:endParaRPr lang="tr-TR"/>
        </a:p>
      </dgm:t>
    </dgm:pt>
    <dgm:pt modelId="{D3492B62-3EE8-455B-99C7-79784167FC86}">
      <dgm:prSet phldrT="[Metin]" custT="1"/>
      <dgm:spPr/>
      <dgm:t>
        <a:bodyPr/>
        <a:lstStyle/>
        <a:p>
          <a:pPr algn="just"/>
          <a:r>
            <a:rPr lang="tr-TR" sz="1800" dirty="0" smtClean="0">
              <a:latin typeface="Times New Roman" pitchFamily="18" charset="0"/>
              <a:cs typeface="Times New Roman" pitchFamily="18" charset="0"/>
            </a:rPr>
            <a:t>Kişisel İrtifak Hakları</a:t>
          </a:r>
          <a:endParaRPr lang="tr-TR" sz="1800" dirty="0">
            <a:latin typeface="Times New Roman" pitchFamily="18" charset="0"/>
            <a:cs typeface="Times New Roman" pitchFamily="18" charset="0"/>
          </a:endParaRPr>
        </a:p>
      </dgm:t>
    </dgm:pt>
    <dgm:pt modelId="{7567D8DD-6F89-4ED8-BFF3-DC1766C054A7}" type="parTrans" cxnId="{C91EF72C-5DC2-45FB-9BBF-51374C08564B}">
      <dgm:prSet/>
      <dgm:spPr/>
      <dgm:t>
        <a:bodyPr/>
        <a:lstStyle/>
        <a:p>
          <a:endParaRPr lang="tr-TR"/>
        </a:p>
      </dgm:t>
    </dgm:pt>
    <dgm:pt modelId="{5018046A-B2EC-47DB-99E2-144C4E10CE30}" type="sibTrans" cxnId="{C91EF72C-5DC2-45FB-9BBF-51374C08564B}">
      <dgm:prSet/>
      <dgm:spPr/>
      <dgm:t>
        <a:bodyPr/>
        <a:lstStyle/>
        <a:p>
          <a:endParaRPr lang="tr-TR"/>
        </a:p>
      </dgm:t>
    </dgm:pt>
    <dgm:pt modelId="{360C1D7A-C88C-4136-9441-9E11D3322946}" type="pres">
      <dgm:prSet presAssocID="{0688BC29-4293-49A1-B33A-707DFA9C9340}" presName="linearFlow" presStyleCnt="0">
        <dgm:presLayoutVars>
          <dgm:dir/>
          <dgm:animLvl val="lvl"/>
          <dgm:resizeHandles val="exact"/>
        </dgm:presLayoutVars>
      </dgm:prSet>
      <dgm:spPr/>
      <dgm:t>
        <a:bodyPr/>
        <a:lstStyle/>
        <a:p>
          <a:endParaRPr lang="tr-TR"/>
        </a:p>
      </dgm:t>
    </dgm:pt>
    <dgm:pt modelId="{9EF5C0A2-9BD2-402D-8940-E9D6AA9BAB51}" type="pres">
      <dgm:prSet presAssocID="{326EAAD0-7E85-4FB5-9E2A-1F86ED24F66F}" presName="composite" presStyleCnt="0"/>
      <dgm:spPr/>
    </dgm:pt>
    <dgm:pt modelId="{804DABD1-9D6B-4CCD-BED6-DD6A5AA03A96}" type="pres">
      <dgm:prSet presAssocID="{326EAAD0-7E85-4FB5-9E2A-1F86ED24F66F}" presName="parentText" presStyleLbl="alignNode1" presStyleIdx="0" presStyleCnt="3">
        <dgm:presLayoutVars>
          <dgm:chMax val="1"/>
          <dgm:bulletEnabled val="1"/>
        </dgm:presLayoutVars>
      </dgm:prSet>
      <dgm:spPr/>
      <dgm:t>
        <a:bodyPr/>
        <a:lstStyle/>
        <a:p>
          <a:endParaRPr lang="tr-TR"/>
        </a:p>
      </dgm:t>
    </dgm:pt>
    <dgm:pt modelId="{D0B74CED-B8F8-4745-BC7A-DB92314AD613}" type="pres">
      <dgm:prSet presAssocID="{326EAAD0-7E85-4FB5-9E2A-1F86ED24F66F}" presName="descendantText" presStyleLbl="alignAcc1" presStyleIdx="0" presStyleCnt="3">
        <dgm:presLayoutVars>
          <dgm:bulletEnabled val="1"/>
        </dgm:presLayoutVars>
      </dgm:prSet>
      <dgm:spPr/>
      <dgm:t>
        <a:bodyPr/>
        <a:lstStyle/>
        <a:p>
          <a:endParaRPr lang="tr-TR"/>
        </a:p>
      </dgm:t>
    </dgm:pt>
    <dgm:pt modelId="{3645D35F-A90A-442E-B25E-6D377B3EA12D}" type="pres">
      <dgm:prSet presAssocID="{C2C00DDB-ABC3-4B5A-AA2D-D318A0EDC687}" presName="sp" presStyleCnt="0"/>
      <dgm:spPr/>
    </dgm:pt>
    <dgm:pt modelId="{D84AE899-7F31-4F51-97BA-BC621CDEE45B}" type="pres">
      <dgm:prSet presAssocID="{938BEC6D-901D-4C82-BBE5-366B42D9FE52}" presName="composite" presStyleCnt="0"/>
      <dgm:spPr/>
    </dgm:pt>
    <dgm:pt modelId="{B1335100-195D-4F0C-A52C-297387E868A5}" type="pres">
      <dgm:prSet presAssocID="{938BEC6D-901D-4C82-BBE5-366B42D9FE52}" presName="parentText" presStyleLbl="alignNode1" presStyleIdx="1" presStyleCnt="3">
        <dgm:presLayoutVars>
          <dgm:chMax val="1"/>
          <dgm:bulletEnabled val="1"/>
        </dgm:presLayoutVars>
      </dgm:prSet>
      <dgm:spPr/>
      <dgm:t>
        <a:bodyPr/>
        <a:lstStyle/>
        <a:p>
          <a:endParaRPr lang="tr-TR"/>
        </a:p>
      </dgm:t>
    </dgm:pt>
    <dgm:pt modelId="{0C6E058E-0067-44FF-B59A-A342325B2E3E}" type="pres">
      <dgm:prSet presAssocID="{938BEC6D-901D-4C82-BBE5-366B42D9FE52}" presName="descendantText" presStyleLbl="alignAcc1" presStyleIdx="1" presStyleCnt="3">
        <dgm:presLayoutVars>
          <dgm:bulletEnabled val="1"/>
        </dgm:presLayoutVars>
      </dgm:prSet>
      <dgm:spPr/>
      <dgm:t>
        <a:bodyPr/>
        <a:lstStyle/>
        <a:p>
          <a:endParaRPr lang="tr-TR"/>
        </a:p>
      </dgm:t>
    </dgm:pt>
    <dgm:pt modelId="{8213514E-54C7-4813-B089-FBB6266D2B17}" type="pres">
      <dgm:prSet presAssocID="{D177E246-FEA4-4C53-89DE-63651DA76E0B}" presName="sp" presStyleCnt="0"/>
      <dgm:spPr/>
    </dgm:pt>
    <dgm:pt modelId="{672D407A-0B0D-4154-A017-BB87AC15F71F}" type="pres">
      <dgm:prSet presAssocID="{DC40D5EE-1139-47D6-8E51-0354051FF576}" presName="composite" presStyleCnt="0"/>
      <dgm:spPr/>
    </dgm:pt>
    <dgm:pt modelId="{C0326DC7-5A06-4C80-BD50-08A6232971C4}" type="pres">
      <dgm:prSet presAssocID="{DC40D5EE-1139-47D6-8E51-0354051FF576}" presName="parentText" presStyleLbl="alignNode1" presStyleIdx="2" presStyleCnt="3">
        <dgm:presLayoutVars>
          <dgm:chMax val="1"/>
          <dgm:bulletEnabled val="1"/>
        </dgm:presLayoutVars>
      </dgm:prSet>
      <dgm:spPr/>
      <dgm:t>
        <a:bodyPr/>
        <a:lstStyle/>
        <a:p>
          <a:endParaRPr lang="tr-TR"/>
        </a:p>
      </dgm:t>
    </dgm:pt>
    <dgm:pt modelId="{34C2CEEE-9C42-4F60-A2AE-52CA435AD77B}" type="pres">
      <dgm:prSet presAssocID="{DC40D5EE-1139-47D6-8E51-0354051FF576}" presName="descendantText" presStyleLbl="alignAcc1" presStyleIdx="2" presStyleCnt="3">
        <dgm:presLayoutVars>
          <dgm:bulletEnabled val="1"/>
        </dgm:presLayoutVars>
      </dgm:prSet>
      <dgm:spPr/>
      <dgm:t>
        <a:bodyPr/>
        <a:lstStyle/>
        <a:p>
          <a:endParaRPr lang="tr-TR"/>
        </a:p>
      </dgm:t>
    </dgm:pt>
  </dgm:ptLst>
  <dgm:cxnLst>
    <dgm:cxn modelId="{78BDA037-16E6-49D7-9B02-304E6A0FCE7A}" srcId="{0688BC29-4293-49A1-B33A-707DFA9C9340}" destId="{DC40D5EE-1139-47D6-8E51-0354051FF576}" srcOrd="2" destOrd="0" parTransId="{4ED94F38-DEF2-44FB-8E85-163439EF2FE4}" sibTransId="{58E55894-A344-41E3-963F-41A137305BD3}"/>
    <dgm:cxn modelId="{ADF6C7C9-FEC1-41AF-8F28-A946492A8BE8}" srcId="{938BEC6D-901D-4C82-BBE5-366B42D9FE52}" destId="{9237C129-916A-4555-995B-8568C7BA44E8}" srcOrd="0" destOrd="0" parTransId="{CFC916C2-9F3B-45F9-85E7-F055A7BA95A0}" sibTransId="{E7A9749D-7BDD-4402-AF94-2BBDC058A886}"/>
    <dgm:cxn modelId="{D0FDCA4A-C605-4891-8442-43AE88F346A2}" type="presOf" srcId="{D3492B62-3EE8-455B-99C7-79784167FC86}" destId="{34C2CEEE-9C42-4F60-A2AE-52CA435AD77B}" srcOrd="0" destOrd="0" presId="urn:microsoft.com/office/officeart/2005/8/layout/chevron2"/>
    <dgm:cxn modelId="{E2855DB3-76D8-45F8-BADA-BC931028133C}" type="presOf" srcId="{0688BC29-4293-49A1-B33A-707DFA9C9340}" destId="{360C1D7A-C88C-4136-9441-9E11D3322946}" srcOrd="0" destOrd="0" presId="urn:microsoft.com/office/officeart/2005/8/layout/chevron2"/>
    <dgm:cxn modelId="{70CE090F-5C48-40CD-8F2D-6CD17620ADB5}" type="presOf" srcId="{938BEC6D-901D-4C82-BBE5-366B42D9FE52}" destId="{B1335100-195D-4F0C-A52C-297387E868A5}" srcOrd="0" destOrd="0" presId="urn:microsoft.com/office/officeart/2005/8/layout/chevron2"/>
    <dgm:cxn modelId="{7FA26699-0BC4-4CA5-9F52-D49FC6DC6C09}" srcId="{0688BC29-4293-49A1-B33A-707DFA9C9340}" destId="{938BEC6D-901D-4C82-BBE5-366B42D9FE52}" srcOrd="1" destOrd="0" parTransId="{B58AFFD2-A934-4E50-8C4C-178D5DCC8D5F}" sibTransId="{D177E246-FEA4-4C53-89DE-63651DA76E0B}"/>
    <dgm:cxn modelId="{D44858DC-93D1-4282-AD40-D06FDC3E520C}" type="presOf" srcId="{DC40D5EE-1139-47D6-8E51-0354051FF576}" destId="{C0326DC7-5A06-4C80-BD50-08A6232971C4}" srcOrd="0" destOrd="0" presId="urn:microsoft.com/office/officeart/2005/8/layout/chevron2"/>
    <dgm:cxn modelId="{A9DCF6F9-EF85-4FC1-A766-D9CFCD9F1872}" srcId="{0688BC29-4293-49A1-B33A-707DFA9C9340}" destId="{326EAAD0-7E85-4FB5-9E2A-1F86ED24F66F}" srcOrd="0" destOrd="0" parTransId="{6E497A97-F2D5-47C2-A796-BCB84EF3F7A4}" sibTransId="{C2C00DDB-ABC3-4B5A-AA2D-D318A0EDC687}"/>
    <dgm:cxn modelId="{C7556765-7F56-48FB-A16B-11B501F8FEF2}" type="presOf" srcId="{326EAAD0-7E85-4FB5-9E2A-1F86ED24F66F}" destId="{804DABD1-9D6B-4CCD-BED6-DD6A5AA03A96}" srcOrd="0" destOrd="0" presId="urn:microsoft.com/office/officeart/2005/8/layout/chevron2"/>
    <dgm:cxn modelId="{F577B4C6-F4C8-4C18-91FF-86E45F979151}" type="presOf" srcId="{A12021D6-47B6-4B48-9CB0-155F3B05656A}" destId="{D0B74CED-B8F8-4745-BC7A-DB92314AD613}" srcOrd="0" destOrd="0" presId="urn:microsoft.com/office/officeart/2005/8/layout/chevron2"/>
    <dgm:cxn modelId="{7AD1E6CD-A2EB-4A7D-B624-BB8B71D13716}" type="presOf" srcId="{9237C129-916A-4555-995B-8568C7BA44E8}" destId="{0C6E058E-0067-44FF-B59A-A342325B2E3E}" srcOrd="0" destOrd="0" presId="urn:microsoft.com/office/officeart/2005/8/layout/chevron2"/>
    <dgm:cxn modelId="{C91EF72C-5DC2-45FB-9BBF-51374C08564B}" srcId="{DC40D5EE-1139-47D6-8E51-0354051FF576}" destId="{D3492B62-3EE8-455B-99C7-79784167FC86}" srcOrd="0" destOrd="0" parTransId="{7567D8DD-6F89-4ED8-BFF3-DC1766C054A7}" sibTransId="{5018046A-B2EC-47DB-99E2-144C4E10CE30}"/>
    <dgm:cxn modelId="{D8FA2EAD-1F66-4BC2-9CCF-A3268E01444C}" srcId="{326EAAD0-7E85-4FB5-9E2A-1F86ED24F66F}" destId="{A12021D6-47B6-4B48-9CB0-155F3B05656A}" srcOrd="0" destOrd="0" parTransId="{03128202-3446-4EF8-A3AF-354B480C26E0}" sibTransId="{F68BBCEE-1498-4C68-BD50-28A8DF02E2D2}"/>
    <dgm:cxn modelId="{FFEDE898-155E-4F18-8BAD-0DBD64C7B6FE}" type="presParOf" srcId="{360C1D7A-C88C-4136-9441-9E11D3322946}" destId="{9EF5C0A2-9BD2-402D-8940-E9D6AA9BAB51}" srcOrd="0" destOrd="0" presId="urn:microsoft.com/office/officeart/2005/8/layout/chevron2"/>
    <dgm:cxn modelId="{132AFC49-D6AF-4F91-8DF3-4DE679DD8324}" type="presParOf" srcId="{9EF5C0A2-9BD2-402D-8940-E9D6AA9BAB51}" destId="{804DABD1-9D6B-4CCD-BED6-DD6A5AA03A96}" srcOrd="0" destOrd="0" presId="urn:microsoft.com/office/officeart/2005/8/layout/chevron2"/>
    <dgm:cxn modelId="{6871CFDB-8B99-4722-9E09-6C0467292A60}" type="presParOf" srcId="{9EF5C0A2-9BD2-402D-8940-E9D6AA9BAB51}" destId="{D0B74CED-B8F8-4745-BC7A-DB92314AD613}" srcOrd="1" destOrd="0" presId="urn:microsoft.com/office/officeart/2005/8/layout/chevron2"/>
    <dgm:cxn modelId="{08EBB1F7-0E90-4B78-B297-E51923256E74}" type="presParOf" srcId="{360C1D7A-C88C-4136-9441-9E11D3322946}" destId="{3645D35F-A90A-442E-B25E-6D377B3EA12D}" srcOrd="1" destOrd="0" presId="urn:microsoft.com/office/officeart/2005/8/layout/chevron2"/>
    <dgm:cxn modelId="{7AA06866-3180-4C45-BD3F-BC4B6B375C1A}" type="presParOf" srcId="{360C1D7A-C88C-4136-9441-9E11D3322946}" destId="{D84AE899-7F31-4F51-97BA-BC621CDEE45B}" srcOrd="2" destOrd="0" presId="urn:microsoft.com/office/officeart/2005/8/layout/chevron2"/>
    <dgm:cxn modelId="{8F27F5D5-1B21-4B15-8E71-7AD6992E2EAF}" type="presParOf" srcId="{D84AE899-7F31-4F51-97BA-BC621CDEE45B}" destId="{B1335100-195D-4F0C-A52C-297387E868A5}" srcOrd="0" destOrd="0" presId="urn:microsoft.com/office/officeart/2005/8/layout/chevron2"/>
    <dgm:cxn modelId="{071ECD98-8F1E-4BDF-918C-A4371DF38F58}" type="presParOf" srcId="{D84AE899-7F31-4F51-97BA-BC621CDEE45B}" destId="{0C6E058E-0067-44FF-B59A-A342325B2E3E}" srcOrd="1" destOrd="0" presId="urn:microsoft.com/office/officeart/2005/8/layout/chevron2"/>
    <dgm:cxn modelId="{440FD9FD-C8CB-4D69-B5AA-B615A8AAB2AA}" type="presParOf" srcId="{360C1D7A-C88C-4136-9441-9E11D3322946}" destId="{8213514E-54C7-4813-B089-FBB6266D2B17}" srcOrd="3" destOrd="0" presId="urn:microsoft.com/office/officeart/2005/8/layout/chevron2"/>
    <dgm:cxn modelId="{9C14CF16-2EAA-4472-8DED-640498B73CEF}" type="presParOf" srcId="{360C1D7A-C88C-4136-9441-9E11D3322946}" destId="{672D407A-0B0D-4154-A017-BB87AC15F71F}" srcOrd="4" destOrd="0" presId="urn:microsoft.com/office/officeart/2005/8/layout/chevron2"/>
    <dgm:cxn modelId="{E690EAE0-6A5A-44B6-9B26-08BA4D414BD2}" type="presParOf" srcId="{672D407A-0B0D-4154-A017-BB87AC15F71F}" destId="{C0326DC7-5A06-4C80-BD50-08A6232971C4}" srcOrd="0" destOrd="0" presId="urn:microsoft.com/office/officeart/2005/8/layout/chevron2"/>
    <dgm:cxn modelId="{5C7E5D87-BA03-4A4C-9A3F-45BB03FE69FB}" type="presParOf" srcId="{672D407A-0B0D-4154-A017-BB87AC15F71F}" destId="{34C2CEEE-9C42-4F60-A2AE-52CA435AD77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B394E3A5-EFA7-435F-9746-1E247DBBE690}"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tr-TR"/>
        </a:p>
      </dgm:t>
    </dgm:pt>
    <dgm:pt modelId="{70446424-F0D8-41C5-89B8-CA0B23AC46EB}">
      <dgm:prSet phldrT="[Metin]" custT="1"/>
      <dgm:spPr/>
      <dgm:t>
        <a:bodyPr/>
        <a:lstStyle/>
        <a:p>
          <a:r>
            <a:rPr lang="tr-TR" sz="1800" b="1" dirty="0" smtClean="0">
              <a:solidFill>
                <a:srgbClr val="FF0000"/>
              </a:solidFill>
              <a:latin typeface="Times New Roman" pitchFamily="18" charset="0"/>
              <a:cs typeface="Times New Roman" pitchFamily="18" charset="0"/>
            </a:rPr>
            <a:t>1-</a:t>
          </a:r>
          <a:endParaRPr lang="tr-TR" sz="1800" b="1" dirty="0">
            <a:solidFill>
              <a:srgbClr val="FF0000"/>
            </a:solidFill>
            <a:latin typeface="Times New Roman" pitchFamily="18" charset="0"/>
            <a:cs typeface="Times New Roman" pitchFamily="18" charset="0"/>
          </a:endParaRPr>
        </a:p>
      </dgm:t>
    </dgm:pt>
    <dgm:pt modelId="{057C111E-A1DE-46C8-BD95-F018BA96A0A8}" type="parTrans" cxnId="{83CF8B16-E8DB-4B50-B96B-23ED0C1F9DC7}">
      <dgm:prSet/>
      <dgm:spPr/>
      <dgm:t>
        <a:bodyPr/>
        <a:lstStyle/>
        <a:p>
          <a:endParaRPr lang="tr-TR"/>
        </a:p>
      </dgm:t>
    </dgm:pt>
    <dgm:pt modelId="{EAA20902-E8BE-4EEA-81AA-DA9A09DFAF83}" type="sibTrans" cxnId="{83CF8B16-E8DB-4B50-B96B-23ED0C1F9DC7}">
      <dgm:prSet/>
      <dgm:spPr/>
      <dgm:t>
        <a:bodyPr/>
        <a:lstStyle/>
        <a:p>
          <a:endParaRPr lang="tr-TR"/>
        </a:p>
      </dgm:t>
    </dgm:pt>
    <dgm:pt modelId="{59ABB554-5D62-4C36-85C4-79C3EC39E770}">
      <dgm:prSet phldrT="[Metin]" custT="1"/>
      <dgm:spPr/>
      <dgm:t>
        <a:bodyPr/>
        <a:lstStyle/>
        <a:p>
          <a:r>
            <a:rPr lang="tr-TR" sz="1800" dirty="0" smtClean="0">
              <a:latin typeface="Times New Roman" pitchFamily="18" charset="0"/>
              <a:cs typeface="Times New Roman" pitchFamily="18" charset="0"/>
            </a:rPr>
            <a:t>Sözleşme İle</a:t>
          </a:r>
          <a:endParaRPr lang="tr-TR" sz="1800" dirty="0">
            <a:latin typeface="Times New Roman" pitchFamily="18" charset="0"/>
            <a:cs typeface="Times New Roman" pitchFamily="18" charset="0"/>
          </a:endParaRPr>
        </a:p>
      </dgm:t>
    </dgm:pt>
    <dgm:pt modelId="{043CBA82-1CC8-4830-B624-79096E9D93C7}" type="parTrans" cxnId="{A779E46D-32A5-48EA-8348-428F646CC8A5}">
      <dgm:prSet/>
      <dgm:spPr/>
      <dgm:t>
        <a:bodyPr/>
        <a:lstStyle/>
        <a:p>
          <a:endParaRPr lang="tr-TR"/>
        </a:p>
      </dgm:t>
    </dgm:pt>
    <dgm:pt modelId="{84E21687-1121-429C-B455-306D97D5B961}" type="sibTrans" cxnId="{A779E46D-32A5-48EA-8348-428F646CC8A5}">
      <dgm:prSet/>
      <dgm:spPr/>
      <dgm:t>
        <a:bodyPr/>
        <a:lstStyle/>
        <a:p>
          <a:endParaRPr lang="tr-TR"/>
        </a:p>
      </dgm:t>
    </dgm:pt>
    <dgm:pt modelId="{C4303DB9-3AA8-416F-9A8E-ADB2DF3F4FF1}">
      <dgm:prSet phldrT="[Metin]" custT="1"/>
      <dgm:spPr/>
      <dgm:t>
        <a:bodyPr/>
        <a:lstStyle/>
        <a:p>
          <a:r>
            <a:rPr lang="tr-TR" sz="1800" b="1" dirty="0" smtClean="0">
              <a:solidFill>
                <a:srgbClr val="FF0000"/>
              </a:solidFill>
              <a:latin typeface="Times New Roman" pitchFamily="18" charset="0"/>
              <a:cs typeface="Times New Roman" pitchFamily="18" charset="0"/>
            </a:rPr>
            <a:t>2-</a:t>
          </a:r>
          <a:endParaRPr lang="tr-TR" sz="1800" b="1" dirty="0">
            <a:solidFill>
              <a:srgbClr val="FF0000"/>
            </a:solidFill>
            <a:latin typeface="Times New Roman" pitchFamily="18" charset="0"/>
            <a:cs typeface="Times New Roman" pitchFamily="18" charset="0"/>
          </a:endParaRPr>
        </a:p>
      </dgm:t>
    </dgm:pt>
    <dgm:pt modelId="{E9D0EB72-2DC5-420E-AD68-5BEA2DF9D395}" type="parTrans" cxnId="{D9F0B7F4-D96D-46D0-839B-65273BA3F109}">
      <dgm:prSet/>
      <dgm:spPr/>
      <dgm:t>
        <a:bodyPr/>
        <a:lstStyle/>
        <a:p>
          <a:endParaRPr lang="tr-TR"/>
        </a:p>
      </dgm:t>
    </dgm:pt>
    <dgm:pt modelId="{8572986F-4E52-4E76-B0ED-9B57AE78759A}" type="sibTrans" cxnId="{D9F0B7F4-D96D-46D0-839B-65273BA3F109}">
      <dgm:prSet/>
      <dgm:spPr/>
      <dgm:t>
        <a:bodyPr/>
        <a:lstStyle/>
        <a:p>
          <a:endParaRPr lang="tr-TR"/>
        </a:p>
      </dgm:t>
    </dgm:pt>
    <dgm:pt modelId="{347E572D-888C-49C7-AA3E-323CA3360804}">
      <dgm:prSet phldrT="[Metin]" custT="1"/>
      <dgm:spPr/>
      <dgm:t>
        <a:bodyPr/>
        <a:lstStyle/>
        <a:p>
          <a:r>
            <a:rPr lang="tr-TR" sz="1800" dirty="0" smtClean="0">
              <a:latin typeface="Times New Roman" pitchFamily="18" charset="0"/>
              <a:cs typeface="Times New Roman" pitchFamily="18" charset="0"/>
            </a:rPr>
            <a:t>Kanundan Doğan Haklar İle</a:t>
          </a:r>
          <a:endParaRPr lang="tr-TR" sz="1800" dirty="0">
            <a:latin typeface="Times New Roman" pitchFamily="18" charset="0"/>
            <a:cs typeface="Times New Roman" pitchFamily="18" charset="0"/>
          </a:endParaRPr>
        </a:p>
      </dgm:t>
    </dgm:pt>
    <dgm:pt modelId="{650C7F65-CA5C-48EF-AE96-F4DDF5EF91BB}" type="parTrans" cxnId="{77AC8199-0EDF-4406-B57E-D0811533B5C2}">
      <dgm:prSet/>
      <dgm:spPr/>
      <dgm:t>
        <a:bodyPr/>
        <a:lstStyle/>
        <a:p>
          <a:endParaRPr lang="tr-TR"/>
        </a:p>
      </dgm:t>
    </dgm:pt>
    <dgm:pt modelId="{123551BA-1C9A-43B6-98FB-2370D51FD6C1}" type="sibTrans" cxnId="{77AC8199-0EDF-4406-B57E-D0811533B5C2}">
      <dgm:prSet/>
      <dgm:spPr/>
      <dgm:t>
        <a:bodyPr/>
        <a:lstStyle/>
        <a:p>
          <a:endParaRPr lang="tr-TR"/>
        </a:p>
      </dgm:t>
    </dgm:pt>
    <dgm:pt modelId="{37C19784-F1BF-4884-940F-71396A7E8DC1}">
      <dgm:prSet phldrT="[Metin]" custT="1"/>
      <dgm:spPr/>
      <dgm:t>
        <a:bodyPr/>
        <a:lstStyle/>
        <a:p>
          <a:r>
            <a:rPr lang="tr-TR" sz="1800" b="1" dirty="0" smtClean="0">
              <a:solidFill>
                <a:srgbClr val="FF0000"/>
              </a:solidFill>
              <a:latin typeface="Times New Roman" pitchFamily="18" charset="0"/>
              <a:cs typeface="Times New Roman" pitchFamily="18" charset="0"/>
            </a:rPr>
            <a:t>3-</a:t>
          </a:r>
          <a:endParaRPr lang="tr-TR" sz="1800" b="1" dirty="0">
            <a:solidFill>
              <a:srgbClr val="FF0000"/>
            </a:solidFill>
            <a:latin typeface="Times New Roman" pitchFamily="18" charset="0"/>
            <a:cs typeface="Times New Roman" pitchFamily="18" charset="0"/>
          </a:endParaRPr>
        </a:p>
      </dgm:t>
    </dgm:pt>
    <dgm:pt modelId="{3AE4C6EE-28BF-499F-83C8-34AAE1A87791}" type="parTrans" cxnId="{5BC8C41C-D3A9-41E9-9838-777B7A66C605}">
      <dgm:prSet/>
      <dgm:spPr/>
      <dgm:t>
        <a:bodyPr/>
        <a:lstStyle/>
        <a:p>
          <a:endParaRPr lang="tr-TR"/>
        </a:p>
      </dgm:t>
    </dgm:pt>
    <dgm:pt modelId="{D494D92A-261A-4E4C-BC25-C42C92917ABF}" type="sibTrans" cxnId="{5BC8C41C-D3A9-41E9-9838-777B7A66C605}">
      <dgm:prSet/>
      <dgm:spPr/>
      <dgm:t>
        <a:bodyPr/>
        <a:lstStyle/>
        <a:p>
          <a:endParaRPr lang="tr-TR"/>
        </a:p>
      </dgm:t>
    </dgm:pt>
    <dgm:pt modelId="{C521F5A3-7BFA-4102-BB52-E280B73A4C0A}">
      <dgm:prSet phldrT="[Metin]" custT="1"/>
      <dgm:spPr/>
      <dgm:t>
        <a:bodyPr/>
        <a:lstStyle/>
        <a:p>
          <a:r>
            <a:rPr lang="tr-TR" sz="1800" dirty="0" smtClean="0">
              <a:latin typeface="Times New Roman" pitchFamily="18" charset="0"/>
              <a:cs typeface="Times New Roman" pitchFamily="18" charset="0"/>
            </a:rPr>
            <a:t>Mahkeme Kararı İle</a:t>
          </a:r>
          <a:endParaRPr lang="tr-TR" sz="1800" dirty="0">
            <a:latin typeface="Times New Roman" pitchFamily="18" charset="0"/>
            <a:cs typeface="Times New Roman" pitchFamily="18" charset="0"/>
          </a:endParaRPr>
        </a:p>
      </dgm:t>
    </dgm:pt>
    <dgm:pt modelId="{BB2A4976-5720-43B5-B872-05999AC58B56}" type="parTrans" cxnId="{368278E8-54EB-4022-B4DD-999D349A74AC}">
      <dgm:prSet/>
      <dgm:spPr/>
      <dgm:t>
        <a:bodyPr/>
        <a:lstStyle/>
        <a:p>
          <a:endParaRPr lang="tr-TR"/>
        </a:p>
      </dgm:t>
    </dgm:pt>
    <dgm:pt modelId="{9D5828F8-B02B-4F14-B24F-8DCBBF1FB44A}" type="sibTrans" cxnId="{368278E8-54EB-4022-B4DD-999D349A74AC}">
      <dgm:prSet/>
      <dgm:spPr/>
      <dgm:t>
        <a:bodyPr/>
        <a:lstStyle/>
        <a:p>
          <a:endParaRPr lang="tr-TR"/>
        </a:p>
      </dgm:t>
    </dgm:pt>
    <dgm:pt modelId="{537C411F-A43E-403F-A865-25ED828F9B19}" type="pres">
      <dgm:prSet presAssocID="{B394E3A5-EFA7-435F-9746-1E247DBBE690}" presName="linearFlow" presStyleCnt="0">
        <dgm:presLayoutVars>
          <dgm:dir/>
          <dgm:animLvl val="lvl"/>
          <dgm:resizeHandles val="exact"/>
        </dgm:presLayoutVars>
      </dgm:prSet>
      <dgm:spPr/>
      <dgm:t>
        <a:bodyPr/>
        <a:lstStyle/>
        <a:p>
          <a:endParaRPr lang="tr-TR"/>
        </a:p>
      </dgm:t>
    </dgm:pt>
    <dgm:pt modelId="{759B52D4-930C-4793-B665-1A721B872CCD}" type="pres">
      <dgm:prSet presAssocID="{70446424-F0D8-41C5-89B8-CA0B23AC46EB}" presName="composite" presStyleCnt="0"/>
      <dgm:spPr/>
    </dgm:pt>
    <dgm:pt modelId="{B0139EF3-2D6E-4E51-B5AC-3FBBA6A8F2D0}" type="pres">
      <dgm:prSet presAssocID="{70446424-F0D8-41C5-89B8-CA0B23AC46EB}" presName="parentText" presStyleLbl="alignNode1" presStyleIdx="0" presStyleCnt="3">
        <dgm:presLayoutVars>
          <dgm:chMax val="1"/>
          <dgm:bulletEnabled val="1"/>
        </dgm:presLayoutVars>
      </dgm:prSet>
      <dgm:spPr/>
      <dgm:t>
        <a:bodyPr/>
        <a:lstStyle/>
        <a:p>
          <a:endParaRPr lang="tr-TR"/>
        </a:p>
      </dgm:t>
    </dgm:pt>
    <dgm:pt modelId="{AE491F15-1142-4D6F-9C6D-8D326947A9CF}" type="pres">
      <dgm:prSet presAssocID="{70446424-F0D8-41C5-89B8-CA0B23AC46EB}" presName="descendantText" presStyleLbl="alignAcc1" presStyleIdx="0" presStyleCnt="3">
        <dgm:presLayoutVars>
          <dgm:bulletEnabled val="1"/>
        </dgm:presLayoutVars>
      </dgm:prSet>
      <dgm:spPr/>
      <dgm:t>
        <a:bodyPr/>
        <a:lstStyle/>
        <a:p>
          <a:endParaRPr lang="tr-TR"/>
        </a:p>
      </dgm:t>
    </dgm:pt>
    <dgm:pt modelId="{FAC2993F-128A-4D98-A9F5-A171A38E295E}" type="pres">
      <dgm:prSet presAssocID="{EAA20902-E8BE-4EEA-81AA-DA9A09DFAF83}" presName="sp" presStyleCnt="0"/>
      <dgm:spPr/>
    </dgm:pt>
    <dgm:pt modelId="{8158201A-9C73-4B0F-A454-44EC50E682FE}" type="pres">
      <dgm:prSet presAssocID="{C4303DB9-3AA8-416F-9A8E-ADB2DF3F4FF1}" presName="composite" presStyleCnt="0"/>
      <dgm:spPr/>
    </dgm:pt>
    <dgm:pt modelId="{E54F310B-ED6E-42C2-A9E6-EAC7230BC78B}" type="pres">
      <dgm:prSet presAssocID="{C4303DB9-3AA8-416F-9A8E-ADB2DF3F4FF1}" presName="parentText" presStyleLbl="alignNode1" presStyleIdx="1" presStyleCnt="3">
        <dgm:presLayoutVars>
          <dgm:chMax val="1"/>
          <dgm:bulletEnabled val="1"/>
        </dgm:presLayoutVars>
      </dgm:prSet>
      <dgm:spPr/>
      <dgm:t>
        <a:bodyPr/>
        <a:lstStyle/>
        <a:p>
          <a:endParaRPr lang="tr-TR"/>
        </a:p>
      </dgm:t>
    </dgm:pt>
    <dgm:pt modelId="{C83863C2-2ED5-4443-BB6D-E96DE8483F60}" type="pres">
      <dgm:prSet presAssocID="{C4303DB9-3AA8-416F-9A8E-ADB2DF3F4FF1}" presName="descendantText" presStyleLbl="alignAcc1" presStyleIdx="1" presStyleCnt="3">
        <dgm:presLayoutVars>
          <dgm:bulletEnabled val="1"/>
        </dgm:presLayoutVars>
      </dgm:prSet>
      <dgm:spPr/>
      <dgm:t>
        <a:bodyPr/>
        <a:lstStyle/>
        <a:p>
          <a:endParaRPr lang="tr-TR"/>
        </a:p>
      </dgm:t>
    </dgm:pt>
    <dgm:pt modelId="{150647DD-CD56-466C-8B18-DC5F5CEC45F2}" type="pres">
      <dgm:prSet presAssocID="{8572986F-4E52-4E76-B0ED-9B57AE78759A}" presName="sp" presStyleCnt="0"/>
      <dgm:spPr/>
    </dgm:pt>
    <dgm:pt modelId="{9D7942AA-2D13-405F-BFCE-9301EDFB64BC}" type="pres">
      <dgm:prSet presAssocID="{37C19784-F1BF-4884-940F-71396A7E8DC1}" presName="composite" presStyleCnt="0"/>
      <dgm:spPr/>
    </dgm:pt>
    <dgm:pt modelId="{2E114917-09F3-42A0-B7DE-3666D64BE7A9}" type="pres">
      <dgm:prSet presAssocID="{37C19784-F1BF-4884-940F-71396A7E8DC1}" presName="parentText" presStyleLbl="alignNode1" presStyleIdx="2" presStyleCnt="3">
        <dgm:presLayoutVars>
          <dgm:chMax val="1"/>
          <dgm:bulletEnabled val="1"/>
        </dgm:presLayoutVars>
      </dgm:prSet>
      <dgm:spPr/>
      <dgm:t>
        <a:bodyPr/>
        <a:lstStyle/>
        <a:p>
          <a:endParaRPr lang="tr-TR"/>
        </a:p>
      </dgm:t>
    </dgm:pt>
    <dgm:pt modelId="{E55DE859-FA29-4EC7-8C55-E61821B216A1}" type="pres">
      <dgm:prSet presAssocID="{37C19784-F1BF-4884-940F-71396A7E8DC1}" presName="descendantText" presStyleLbl="alignAcc1" presStyleIdx="2" presStyleCnt="3">
        <dgm:presLayoutVars>
          <dgm:bulletEnabled val="1"/>
        </dgm:presLayoutVars>
      </dgm:prSet>
      <dgm:spPr/>
      <dgm:t>
        <a:bodyPr/>
        <a:lstStyle/>
        <a:p>
          <a:endParaRPr lang="tr-TR"/>
        </a:p>
      </dgm:t>
    </dgm:pt>
  </dgm:ptLst>
  <dgm:cxnLst>
    <dgm:cxn modelId="{77AC8199-0EDF-4406-B57E-D0811533B5C2}" srcId="{C4303DB9-3AA8-416F-9A8E-ADB2DF3F4FF1}" destId="{347E572D-888C-49C7-AA3E-323CA3360804}" srcOrd="0" destOrd="0" parTransId="{650C7F65-CA5C-48EF-AE96-F4DDF5EF91BB}" sibTransId="{123551BA-1C9A-43B6-98FB-2370D51FD6C1}"/>
    <dgm:cxn modelId="{C5D5460A-F6C4-4AC2-AF4E-D8E69D2AA342}" type="presOf" srcId="{C4303DB9-3AA8-416F-9A8E-ADB2DF3F4FF1}" destId="{E54F310B-ED6E-42C2-A9E6-EAC7230BC78B}" srcOrd="0" destOrd="0" presId="urn:microsoft.com/office/officeart/2005/8/layout/chevron2"/>
    <dgm:cxn modelId="{5BC8C41C-D3A9-41E9-9838-777B7A66C605}" srcId="{B394E3A5-EFA7-435F-9746-1E247DBBE690}" destId="{37C19784-F1BF-4884-940F-71396A7E8DC1}" srcOrd="2" destOrd="0" parTransId="{3AE4C6EE-28BF-499F-83C8-34AAE1A87791}" sibTransId="{D494D92A-261A-4E4C-BC25-C42C92917ABF}"/>
    <dgm:cxn modelId="{A779E46D-32A5-48EA-8348-428F646CC8A5}" srcId="{70446424-F0D8-41C5-89B8-CA0B23AC46EB}" destId="{59ABB554-5D62-4C36-85C4-79C3EC39E770}" srcOrd="0" destOrd="0" parTransId="{043CBA82-1CC8-4830-B624-79096E9D93C7}" sibTransId="{84E21687-1121-429C-B455-306D97D5B961}"/>
    <dgm:cxn modelId="{EB6158AE-A647-4C05-BF60-4A9F178FBB5E}" type="presOf" srcId="{59ABB554-5D62-4C36-85C4-79C3EC39E770}" destId="{AE491F15-1142-4D6F-9C6D-8D326947A9CF}" srcOrd="0" destOrd="0" presId="urn:microsoft.com/office/officeart/2005/8/layout/chevron2"/>
    <dgm:cxn modelId="{83CF8B16-E8DB-4B50-B96B-23ED0C1F9DC7}" srcId="{B394E3A5-EFA7-435F-9746-1E247DBBE690}" destId="{70446424-F0D8-41C5-89B8-CA0B23AC46EB}" srcOrd="0" destOrd="0" parTransId="{057C111E-A1DE-46C8-BD95-F018BA96A0A8}" sibTransId="{EAA20902-E8BE-4EEA-81AA-DA9A09DFAF83}"/>
    <dgm:cxn modelId="{FDDEDB46-DBEF-423C-902E-461996AA078B}" type="presOf" srcId="{70446424-F0D8-41C5-89B8-CA0B23AC46EB}" destId="{B0139EF3-2D6E-4E51-B5AC-3FBBA6A8F2D0}" srcOrd="0" destOrd="0" presId="urn:microsoft.com/office/officeart/2005/8/layout/chevron2"/>
    <dgm:cxn modelId="{D0CEC392-A5A1-460D-961F-09A322B9F08D}" type="presOf" srcId="{347E572D-888C-49C7-AA3E-323CA3360804}" destId="{C83863C2-2ED5-4443-BB6D-E96DE8483F60}" srcOrd="0" destOrd="0" presId="urn:microsoft.com/office/officeart/2005/8/layout/chevron2"/>
    <dgm:cxn modelId="{D9F0B7F4-D96D-46D0-839B-65273BA3F109}" srcId="{B394E3A5-EFA7-435F-9746-1E247DBBE690}" destId="{C4303DB9-3AA8-416F-9A8E-ADB2DF3F4FF1}" srcOrd="1" destOrd="0" parTransId="{E9D0EB72-2DC5-420E-AD68-5BEA2DF9D395}" sibTransId="{8572986F-4E52-4E76-B0ED-9B57AE78759A}"/>
    <dgm:cxn modelId="{904387FE-46D6-4AFF-9F7D-F8290D61D18D}" type="presOf" srcId="{37C19784-F1BF-4884-940F-71396A7E8DC1}" destId="{2E114917-09F3-42A0-B7DE-3666D64BE7A9}" srcOrd="0" destOrd="0" presId="urn:microsoft.com/office/officeart/2005/8/layout/chevron2"/>
    <dgm:cxn modelId="{1EBE108E-5E31-4556-B014-2B7D3641DDA7}" type="presOf" srcId="{B394E3A5-EFA7-435F-9746-1E247DBBE690}" destId="{537C411F-A43E-403F-A865-25ED828F9B19}" srcOrd="0" destOrd="0" presId="urn:microsoft.com/office/officeart/2005/8/layout/chevron2"/>
    <dgm:cxn modelId="{F6CE67AB-6094-46EE-92E3-FB4D2300D2A6}" type="presOf" srcId="{C521F5A3-7BFA-4102-BB52-E280B73A4C0A}" destId="{E55DE859-FA29-4EC7-8C55-E61821B216A1}" srcOrd="0" destOrd="0" presId="urn:microsoft.com/office/officeart/2005/8/layout/chevron2"/>
    <dgm:cxn modelId="{368278E8-54EB-4022-B4DD-999D349A74AC}" srcId="{37C19784-F1BF-4884-940F-71396A7E8DC1}" destId="{C521F5A3-7BFA-4102-BB52-E280B73A4C0A}" srcOrd="0" destOrd="0" parTransId="{BB2A4976-5720-43B5-B872-05999AC58B56}" sibTransId="{9D5828F8-B02B-4F14-B24F-8DCBBF1FB44A}"/>
    <dgm:cxn modelId="{8236BC1C-16F4-4B86-A348-E9A376445105}" type="presParOf" srcId="{537C411F-A43E-403F-A865-25ED828F9B19}" destId="{759B52D4-930C-4793-B665-1A721B872CCD}" srcOrd="0" destOrd="0" presId="urn:microsoft.com/office/officeart/2005/8/layout/chevron2"/>
    <dgm:cxn modelId="{F4F9335B-D8AB-4D6C-8825-F809654C12A5}" type="presParOf" srcId="{759B52D4-930C-4793-B665-1A721B872CCD}" destId="{B0139EF3-2D6E-4E51-B5AC-3FBBA6A8F2D0}" srcOrd="0" destOrd="0" presId="urn:microsoft.com/office/officeart/2005/8/layout/chevron2"/>
    <dgm:cxn modelId="{86DAFAFB-D028-44D6-A8A9-B981EE57DBE0}" type="presParOf" srcId="{759B52D4-930C-4793-B665-1A721B872CCD}" destId="{AE491F15-1142-4D6F-9C6D-8D326947A9CF}" srcOrd="1" destOrd="0" presId="urn:microsoft.com/office/officeart/2005/8/layout/chevron2"/>
    <dgm:cxn modelId="{69021261-13FC-4D7E-8582-3788BE023683}" type="presParOf" srcId="{537C411F-A43E-403F-A865-25ED828F9B19}" destId="{FAC2993F-128A-4D98-A9F5-A171A38E295E}" srcOrd="1" destOrd="0" presId="urn:microsoft.com/office/officeart/2005/8/layout/chevron2"/>
    <dgm:cxn modelId="{C97BEF8C-F14E-46EF-B3DA-BEB515E1960C}" type="presParOf" srcId="{537C411F-A43E-403F-A865-25ED828F9B19}" destId="{8158201A-9C73-4B0F-A454-44EC50E682FE}" srcOrd="2" destOrd="0" presId="urn:microsoft.com/office/officeart/2005/8/layout/chevron2"/>
    <dgm:cxn modelId="{A96B5A5F-BD05-4897-AB6D-DA740F4053EC}" type="presParOf" srcId="{8158201A-9C73-4B0F-A454-44EC50E682FE}" destId="{E54F310B-ED6E-42C2-A9E6-EAC7230BC78B}" srcOrd="0" destOrd="0" presId="urn:microsoft.com/office/officeart/2005/8/layout/chevron2"/>
    <dgm:cxn modelId="{C337EAC9-F3EC-4F5B-89F0-B8E53F12ECC3}" type="presParOf" srcId="{8158201A-9C73-4B0F-A454-44EC50E682FE}" destId="{C83863C2-2ED5-4443-BB6D-E96DE8483F60}" srcOrd="1" destOrd="0" presId="urn:microsoft.com/office/officeart/2005/8/layout/chevron2"/>
    <dgm:cxn modelId="{A04C604F-B5A3-4DA6-A69E-E1856A391778}" type="presParOf" srcId="{537C411F-A43E-403F-A865-25ED828F9B19}" destId="{150647DD-CD56-466C-8B18-DC5F5CEC45F2}" srcOrd="3" destOrd="0" presId="urn:microsoft.com/office/officeart/2005/8/layout/chevron2"/>
    <dgm:cxn modelId="{5BC5B423-E73D-4FEE-9429-2AB29D0753D3}" type="presParOf" srcId="{537C411F-A43E-403F-A865-25ED828F9B19}" destId="{9D7942AA-2D13-405F-BFCE-9301EDFB64BC}" srcOrd="4" destOrd="0" presId="urn:microsoft.com/office/officeart/2005/8/layout/chevron2"/>
    <dgm:cxn modelId="{664E3913-A462-48E7-8489-D9F325B8AC9F}" type="presParOf" srcId="{9D7942AA-2D13-405F-BFCE-9301EDFB64BC}" destId="{2E114917-09F3-42A0-B7DE-3666D64BE7A9}" srcOrd="0" destOrd="0" presId="urn:microsoft.com/office/officeart/2005/8/layout/chevron2"/>
    <dgm:cxn modelId="{363BA93F-2CD0-4F69-873D-12FE019599DB}" type="presParOf" srcId="{9D7942AA-2D13-405F-BFCE-9301EDFB64BC}" destId="{E55DE859-FA29-4EC7-8C55-E61821B216A1}"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607A2737-C31E-4630-8154-30045036B6CB}" type="doc">
      <dgm:prSet loTypeId="urn:microsoft.com/office/officeart/2005/8/layout/arrow4" loCatId="process" qsTypeId="urn:microsoft.com/office/officeart/2005/8/quickstyle/simple1" qsCatId="simple" csTypeId="urn:microsoft.com/office/officeart/2005/8/colors/colorful5" csCatId="colorful" phldr="1"/>
      <dgm:spPr/>
      <dgm:t>
        <a:bodyPr/>
        <a:lstStyle/>
        <a:p>
          <a:endParaRPr lang="tr-TR"/>
        </a:p>
      </dgm:t>
    </dgm:pt>
    <dgm:pt modelId="{4A53F782-68EA-4D39-B6D7-C8C099D60B5A}">
      <dgm:prSet phldrT="[Metin]" custT="1"/>
      <dgm:spPr/>
      <dgm:t>
        <a:bodyPr/>
        <a:lstStyle/>
        <a:p>
          <a:r>
            <a:rPr lang="tr-TR" sz="1800" dirty="0" smtClean="0">
              <a:latin typeface="Times New Roman" panose="02020603050405020304" pitchFamily="18" charset="0"/>
              <a:cs typeface="Times New Roman" panose="02020603050405020304" pitchFamily="18" charset="0"/>
            </a:rPr>
            <a:t>Sabit Dereceler Sistemi</a:t>
          </a:r>
          <a:endParaRPr lang="tr-TR" sz="1800" dirty="0">
            <a:latin typeface="Times New Roman" panose="02020603050405020304" pitchFamily="18" charset="0"/>
            <a:cs typeface="Times New Roman" panose="02020603050405020304" pitchFamily="18" charset="0"/>
          </a:endParaRPr>
        </a:p>
      </dgm:t>
    </dgm:pt>
    <dgm:pt modelId="{66D9A618-DDC3-44FE-9649-ACFB77C86CAD}" type="parTrans" cxnId="{5D7AB5A8-B3CB-4DE4-A7BB-07B9458588A5}">
      <dgm:prSet/>
      <dgm:spPr/>
      <dgm:t>
        <a:bodyPr/>
        <a:lstStyle/>
        <a:p>
          <a:endParaRPr lang="tr-TR"/>
        </a:p>
      </dgm:t>
    </dgm:pt>
    <dgm:pt modelId="{92E11A3A-B925-48AE-AA7D-0DE5A7F7AA7B}" type="sibTrans" cxnId="{5D7AB5A8-B3CB-4DE4-A7BB-07B9458588A5}">
      <dgm:prSet/>
      <dgm:spPr/>
      <dgm:t>
        <a:bodyPr/>
        <a:lstStyle/>
        <a:p>
          <a:endParaRPr lang="tr-TR"/>
        </a:p>
      </dgm:t>
    </dgm:pt>
    <dgm:pt modelId="{83693C1B-B9E8-47ED-8EB6-92636B675700}">
      <dgm:prSet phldrT="[Metin]" custT="1"/>
      <dgm:spPr/>
      <dgm:t>
        <a:bodyPr/>
        <a:lstStyle/>
        <a:p>
          <a:r>
            <a:rPr lang="tr-TR" sz="1800" dirty="0" smtClean="0">
              <a:latin typeface="Times New Roman" panose="02020603050405020304" pitchFamily="18" charset="0"/>
              <a:cs typeface="Times New Roman" panose="02020603050405020304" pitchFamily="18" charset="0"/>
            </a:rPr>
            <a:t>İlerleme Sistemi</a:t>
          </a:r>
          <a:endParaRPr lang="tr-TR" sz="1800" dirty="0">
            <a:latin typeface="Times New Roman" panose="02020603050405020304" pitchFamily="18" charset="0"/>
            <a:cs typeface="Times New Roman" panose="02020603050405020304" pitchFamily="18" charset="0"/>
          </a:endParaRPr>
        </a:p>
      </dgm:t>
    </dgm:pt>
    <dgm:pt modelId="{2F7A97CF-5F78-4454-9E1A-725F39C00BBC}" type="parTrans" cxnId="{37173DA3-6F77-46C3-9285-C0110747F77A}">
      <dgm:prSet/>
      <dgm:spPr/>
      <dgm:t>
        <a:bodyPr/>
        <a:lstStyle/>
        <a:p>
          <a:endParaRPr lang="tr-TR"/>
        </a:p>
      </dgm:t>
    </dgm:pt>
    <dgm:pt modelId="{8D4F5D16-4792-47C5-8D9C-66D398A801FF}" type="sibTrans" cxnId="{37173DA3-6F77-46C3-9285-C0110747F77A}">
      <dgm:prSet/>
      <dgm:spPr/>
      <dgm:t>
        <a:bodyPr/>
        <a:lstStyle/>
        <a:p>
          <a:endParaRPr lang="tr-TR"/>
        </a:p>
      </dgm:t>
    </dgm:pt>
    <dgm:pt modelId="{2D73B883-6B6B-4BC4-A12E-D25F1B0BDC64}" type="pres">
      <dgm:prSet presAssocID="{607A2737-C31E-4630-8154-30045036B6CB}" presName="compositeShape" presStyleCnt="0">
        <dgm:presLayoutVars>
          <dgm:chMax val="2"/>
          <dgm:dir/>
          <dgm:resizeHandles val="exact"/>
        </dgm:presLayoutVars>
      </dgm:prSet>
      <dgm:spPr/>
    </dgm:pt>
    <dgm:pt modelId="{459BB3E0-96FA-451D-94E5-B452528D0FC1}" type="pres">
      <dgm:prSet presAssocID="{4A53F782-68EA-4D39-B6D7-C8C099D60B5A}" presName="upArrow" presStyleLbl="node1" presStyleIdx="0" presStyleCnt="2"/>
      <dgm:spPr/>
    </dgm:pt>
    <dgm:pt modelId="{DDD3AA21-E198-4C9E-96B4-9053F0CAF7EB}" type="pres">
      <dgm:prSet presAssocID="{4A53F782-68EA-4D39-B6D7-C8C099D60B5A}" presName="upArrowText" presStyleLbl="revTx" presStyleIdx="0" presStyleCnt="2">
        <dgm:presLayoutVars>
          <dgm:chMax val="0"/>
          <dgm:bulletEnabled val="1"/>
        </dgm:presLayoutVars>
      </dgm:prSet>
      <dgm:spPr/>
    </dgm:pt>
    <dgm:pt modelId="{1A7BEAC4-5FA4-45AC-85BE-BFE4FB555466}" type="pres">
      <dgm:prSet presAssocID="{83693C1B-B9E8-47ED-8EB6-92636B675700}" presName="downArrow" presStyleLbl="node1" presStyleIdx="1" presStyleCnt="2"/>
      <dgm:spPr/>
    </dgm:pt>
    <dgm:pt modelId="{1D7E835F-8F14-49F7-B289-DCAAF8808359}" type="pres">
      <dgm:prSet presAssocID="{83693C1B-B9E8-47ED-8EB6-92636B675700}" presName="downArrowText" presStyleLbl="revTx" presStyleIdx="1" presStyleCnt="2">
        <dgm:presLayoutVars>
          <dgm:chMax val="0"/>
          <dgm:bulletEnabled val="1"/>
        </dgm:presLayoutVars>
      </dgm:prSet>
      <dgm:spPr/>
    </dgm:pt>
  </dgm:ptLst>
  <dgm:cxnLst>
    <dgm:cxn modelId="{CF7FC1CB-17B7-45F3-B3DC-A68854DFFC7E}" type="presOf" srcId="{607A2737-C31E-4630-8154-30045036B6CB}" destId="{2D73B883-6B6B-4BC4-A12E-D25F1B0BDC64}" srcOrd="0" destOrd="0" presId="urn:microsoft.com/office/officeart/2005/8/layout/arrow4"/>
    <dgm:cxn modelId="{E1DE9C11-3A0C-4AB0-889A-C2E7E4039E3A}" type="presOf" srcId="{83693C1B-B9E8-47ED-8EB6-92636B675700}" destId="{1D7E835F-8F14-49F7-B289-DCAAF8808359}" srcOrd="0" destOrd="0" presId="urn:microsoft.com/office/officeart/2005/8/layout/arrow4"/>
    <dgm:cxn modelId="{5D7AB5A8-B3CB-4DE4-A7BB-07B9458588A5}" srcId="{607A2737-C31E-4630-8154-30045036B6CB}" destId="{4A53F782-68EA-4D39-B6D7-C8C099D60B5A}" srcOrd="0" destOrd="0" parTransId="{66D9A618-DDC3-44FE-9649-ACFB77C86CAD}" sibTransId="{92E11A3A-B925-48AE-AA7D-0DE5A7F7AA7B}"/>
    <dgm:cxn modelId="{37173DA3-6F77-46C3-9285-C0110747F77A}" srcId="{607A2737-C31E-4630-8154-30045036B6CB}" destId="{83693C1B-B9E8-47ED-8EB6-92636B675700}" srcOrd="1" destOrd="0" parTransId="{2F7A97CF-5F78-4454-9E1A-725F39C00BBC}" sibTransId="{8D4F5D16-4792-47C5-8D9C-66D398A801FF}"/>
    <dgm:cxn modelId="{58335523-7907-4330-9528-ACA6D4D62240}" type="presOf" srcId="{4A53F782-68EA-4D39-B6D7-C8C099D60B5A}" destId="{DDD3AA21-E198-4C9E-96B4-9053F0CAF7EB}" srcOrd="0" destOrd="0" presId="urn:microsoft.com/office/officeart/2005/8/layout/arrow4"/>
    <dgm:cxn modelId="{4FC8E129-E262-4B11-8A32-D7904922D892}" type="presParOf" srcId="{2D73B883-6B6B-4BC4-A12E-D25F1B0BDC64}" destId="{459BB3E0-96FA-451D-94E5-B452528D0FC1}" srcOrd="0" destOrd="0" presId="urn:microsoft.com/office/officeart/2005/8/layout/arrow4"/>
    <dgm:cxn modelId="{F8ABA14C-3EED-405C-8EDB-FE8F74CF8D46}" type="presParOf" srcId="{2D73B883-6B6B-4BC4-A12E-D25F1B0BDC64}" destId="{DDD3AA21-E198-4C9E-96B4-9053F0CAF7EB}" srcOrd="1" destOrd="0" presId="urn:microsoft.com/office/officeart/2005/8/layout/arrow4"/>
    <dgm:cxn modelId="{205F1FA4-8B9C-47FE-BA14-D9FD5593A0F6}" type="presParOf" srcId="{2D73B883-6B6B-4BC4-A12E-D25F1B0BDC64}" destId="{1A7BEAC4-5FA4-45AC-85BE-BFE4FB555466}" srcOrd="2" destOrd="0" presId="urn:microsoft.com/office/officeart/2005/8/layout/arrow4"/>
    <dgm:cxn modelId="{C97B3C0A-9BB3-40E0-AD16-8FF027CB1AA6}" type="presParOf" srcId="{2D73B883-6B6B-4BC4-A12E-D25F1B0BDC64}" destId="{1D7E835F-8F14-49F7-B289-DCAAF8808359}"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1E4964-A446-4826-8E2C-CD861577B25F}">
      <dsp:nvSpPr>
        <dsp:cNvPr id="0" name=""/>
        <dsp:cNvSpPr/>
      </dsp:nvSpPr>
      <dsp:spPr>
        <a:xfrm rot="5400000">
          <a:off x="-222088" y="226900"/>
          <a:ext cx="1480590" cy="1036413"/>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latin typeface="Times New Roman" panose="02020603050405020304" pitchFamily="18" charset="0"/>
              <a:cs typeface="Times New Roman" panose="02020603050405020304" pitchFamily="18" charset="0"/>
            </a:rPr>
            <a:t>1-</a:t>
          </a:r>
          <a:endParaRPr lang="tr-TR" sz="2000" b="1" kern="1200" dirty="0">
            <a:solidFill>
              <a:srgbClr val="FF0000"/>
            </a:solidFill>
            <a:latin typeface="Times New Roman" panose="02020603050405020304" pitchFamily="18" charset="0"/>
            <a:cs typeface="Times New Roman" panose="02020603050405020304" pitchFamily="18" charset="0"/>
          </a:endParaRPr>
        </a:p>
      </dsp:txBody>
      <dsp:txXfrm rot="-5400000">
        <a:off x="1" y="523019"/>
        <a:ext cx="1036413" cy="444177"/>
      </dsp:txXfrm>
    </dsp:sp>
    <dsp:sp modelId="{627B1C8F-D900-4867-A92B-B02230114FA4}">
      <dsp:nvSpPr>
        <dsp:cNvPr id="0" name=""/>
        <dsp:cNvSpPr/>
      </dsp:nvSpPr>
      <dsp:spPr>
        <a:xfrm rot="5400000">
          <a:off x="2195158" y="-1153933"/>
          <a:ext cx="962383" cy="3279874"/>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b="1" kern="1200" dirty="0" smtClean="0">
              <a:solidFill>
                <a:srgbClr val="FF0000"/>
              </a:solidFill>
              <a:latin typeface="Times New Roman" panose="02020603050405020304" pitchFamily="18" charset="0"/>
              <a:cs typeface="Times New Roman" panose="02020603050405020304" pitchFamily="18" charset="0"/>
            </a:rPr>
            <a:t>Pozitif Hukuk: </a:t>
          </a:r>
          <a:r>
            <a:rPr lang="tr-TR" sz="1800" kern="1200" dirty="0" smtClean="0">
              <a:latin typeface="Times New Roman" panose="02020603050405020304" pitchFamily="18" charset="0"/>
              <a:cs typeface="Times New Roman" panose="02020603050405020304" pitchFamily="18" charset="0"/>
            </a:rPr>
            <a:t>Bir ülkede yürürlükte olan ve uygulanan yazılı ve yazısız hukuktur</a:t>
          </a:r>
          <a:endParaRPr lang="tr-TR" sz="1800" kern="1200" dirty="0">
            <a:latin typeface="Times New Roman" panose="02020603050405020304" pitchFamily="18" charset="0"/>
            <a:cs typeface="Times New Roman" panose="02020603050405020304" pitchFamily="18" charset="0"/>
          </a:endParaRPr>
        </a:p>
      </dsp:txBody>
      <dsp:txXfrm rot="-5400000">
        <a:off x="1036413" y="51792"/>
        <a:ext cx="3232894" cy="868423"/>
      </dsp:txXfrm>
    </dsp:sp>
    <dsp:sp modelId="{67AE3490-09E2-47A7-9A16-956FF3BB9EF7}">
      <dsp:nvSpPr>
        <dsp:cNvPr id="0" name=""/>
        <dsp:cNvSpPr/>
      </dsp:nvSpPr>
      <dsp:spPr>
        <a:xfrm rot="5400000">
          <a:off x="-222088" y="1554364"/>
          <a:ext cx="1480590" cy="1036413"/>
        </a:xfrm>
        <a:prstGeom prst="chevron">
          <a:avLst/>
        </a:prstGeom>
        <a:solidFill>
          <a:schemeClr val="accent5">
            <a:hueOff val="-612379"/>
            <a:satOff val="90"/>
            <a:lumOff val="-2157"/>
            <a:alphaOff val="0"/>
          </a:schemeClr>
        </a:solidFill>
        <a:ln w="25400" cap="flat" cmpd="sng" algn="ctr">
          <a:solidFill>
            <a:schemeClr val="accent5">
              <a:hueOff val="-612379"/>
              <a:satOff val="90"/>
              <a:lumOff val="-215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2-</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1850483"/>
        <a:ext cx="1036413" cy="444177"/>
      </dsp:txXfrm>
    </dsp:sp>
    <dsp:sp modelId="{09ED995A-D4FB-4C1B-AC35-D148918342BF}">
      <dsp:nvSpPr>
        <dsp:cNvPr id="0" name=""/>
        <dsp:cNvSpPr/>
      </dsp:nvSpPr>
      <dsp:spPr>
        <a:xfrm rot="5400000">
          <a:off x="2195158" y="173531"/>
          <a:ext cx="962383" cy="3279874"/>
        </a:xfrm>
        <a:prstGeom prst="round2SameRect">
          <a:avLst/>
        </a:prstGeom>
        <a:solidFill>
          <a:schemeClr val="lt1">
            <a:alpha val="90000"/>
            <a:hueOff val="0"/>
            <a:satOff val="0"/>
            <a:lumOff val="0"/>
            <a:alphaOff val="0"/>
          </a:schemeClr>
        </a:solidFill>
        <a:ln w="25400" cap="flat" cmpd="sng" algn="ctr">
          <a:solidFill>
            <a:schemeClr val="accent5">
              <a:hueOff val="-612379"/>
              <a:satOff val="90"/>
              <a:lumOff val="-21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b="1" kern="1200" dirty="0" smtClean="0">
              <a:solidFill>
                <a:srgbClr val="FF0000"/>
              </a:solidFill>
              <a:latin typeface="Times New Roman" panose="02020603050405020304" pitchFamily="18" charset="0"/>
              <a:cs typeface="Times New Roman" panose="02020603050405020304" pitchFamily="18" charset="0"/>
            </a:rPr>
            <a:t>Mevzu Hukuk: </a:t>
          </a:r>
          <a:r>
            <a:rPr lang="tr-TR" sz="1800" kern="1200" dirty="0" smtClean="0">
              <a:latin typeface="Times New Roman" panose="02020603050405020304" pitchFamily="18" charset="0"/>
              <a:cs typeface="Times New Roman" panose="02020603050405020304" pitchFamily="18" charset="0"/>
            </a:rPr>
            <a:t>Bir ülkede yürürlükte olan hukukun yazılı olan bölümüdür</a:t>
          </a:r>
          <a:endParaRPr lang="tr-TR" sz="1800" kern="1200" dirty="0">
            <a:latin typeface="Times New Roman" panose="02020603050405020304" pitchFamily="18" charset="0"/>
            <a:cs typeface="Times New Roman" panose="02020603050405020304" pitchFamily="18" charset="0"/>
          </a:endParaRPr>
        </a:p>
      </dsp:txBody>
      <dsp:txXfrm rot="-5400000">
        <a:off x="1036413" y="1379256"/>
        <a:ext cx="3232894" cy="868423"/>
      </dsp:txXfrm>
    </dsp:sp>
    <dsp:sp modelId="{5C353451-E7A7-41A0-9B95-C4EAF13550AA}">
      <dsp:nvSpPr>
        <dsp:cNvPr id="0" name=""/>
        <dsp:cNvSpPr/>
      </dsp:nvSpPr>
      <dsp:spPr>
        <a:xfrm rot="5400000">
          <a:off x="-222088" y="2881829"/>
          <a:ext cx="1480590" cy="1036413"/>
        </a:xfrm>
        <a:prstGeom prst="chevron">
          <a:avLst/>
        </a:prstGeom>
        <a:solidFill>
          <a:schemeClr val="accent5">
            <a:hueOff val="-1224758"/>
            <a:satOff val="180"/>
            <a:lumOff val="-4314"/>
            <a:alphaOff val="0"/>
          </a:schemeClr>
        </a:solidFill>
        <a:ln w="25400" cap="flat" cmpd="sng" algn="ctr">
          <a:solidFill>
            <a:schemeClr val="accent5">
              <a:hueOff val="-1224758"/>
              <a:satOff val="180"/>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3-</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3177948"/>
        <a:ext cx="1036413" cy="444177"/>
      </dsp:txXfrm>
    </dsp:sp>
    <dsp:sp modelId="{ED97FF03-0BCA-4ABB-8474-ECA60A8557C7}">
      <dsp:nvSpPr>
        <dsp:cNvPr id="0" name=""/>
        <dsp:cNvSpPr/>
      </dsp:nvSpPr>
      <dsp:spPr>
        <a:xfrm rot="5400000">
          <a:off x="2195158" y="1500995"/>
          <a:ext cx="962383" cy="3279874"/>
        </a:xfrm>
        <a:prstGeom prst="round2SameRect">
          <a:avLst/>
        </a:prstGeom>
        <a:solidFill>
          <a:schemeClr val="lt1">
            <a:alpha val="90000"/>
            <a:hueOff val="0"/>
            <a:satOff val="0"/>
            <a:lumOff val="0"/>
            <a:alphaOff val="0"/>
          </a:schemeClr>
        </a:solidFill>
        <a:ln w="25400" cap="flat" cmpd="sng" algn="ctr">
          <a:solidFill>
            <a:schemeClr val="accent5">
              <a:hueOff val="-1224758"/>
              <a:satOff val="180"/>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b="1" kern="1200" dirty="0" smtClean="0">
              <a:solidFill>
                <a:srgbClr val="FF0000"/>
              </a:solidFill>
              <a:latin typeface="Times New Roman" panose="02020603050405020304" pitchFamily="18" charset="0"/>
              <a:cs typeface="Times New Roman" panose="02020603050405020304" pitchFamily="18" charset="0"/>
            </a:rPr>
            <a:t>Doğa (Tabi) Hukuk: </a:t>
          </a:r>
          <a:r>
            <a:rPr lang="tr-TR" sz="1800" kern="1200" dirty="0" smtClean="0">
              <a:latin typeface="Times New Roman" panose="02020603050405020304" pitchFamily="18" charset="0"/>
              <a:cs typeface="Times New Roman" panose="02020603050405020304" pitchFamily="18" charset="0"/>
            </a:rPr>
            <a:t>Olan değil, olması gerekeni düzenleyen hukuktur. </a:t>
          </a:r>
          <a:endParaRPr lang="tr-TR" sz="1800" kern="1200" dirty="0">
            <a:latin typeface="Times New Roman" panose="02020603050405020304" pitchFamily="18" charset="0"/>
            <a:cs typeface="Times New Roman" panose="02020603050405020304" pitchFamily="18" charset="0"/>
          </a:endParaRPr>
        </a:p>
      </dsp:txBody>
      <dsp:txXfrm rot="-5400000">
        <a:off x="1036413" y="2706720"/>
        <a:ext cx="3232894" cy="868423"/>
      </dsp:txXfrm>
    </dsp:sp>
    <dsp:sp modelId="{18C2B006-584D-4C83-883C-0F19EEBE6093}">
      <dsp:nvSpPr>
        <dsp:cNvPr id="0" name=""/>
        <dsp:cNvSpPr/>
      </dsp:nvSpPr>
      <dsp:spPr>
        <a:xfrm rot="5400000">
          <a:off x="-222088" y="4209294"/>
          <a:ext cx="1480590" cy="1036413"/>
        </a:xfrm>
        <a:prstGeom prst="chevron">
          <a:avLst/>
        </a:prstGeom>
        <a:solidFill>
          <a:schemeClr val="accent5">
            <a:hueOff val="-1837137"/>
            <a:satOff val="270"/>
            <a:lumOff val="-6471"/>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latin typeface="Times New Roman" panose="02020603050405020304" pitchFamily="18" charset="0"/>
              <a:cs typeface="Times New Roman" panose="02020603050405020304" pitchFamily="18" charset="0"/>
            </a:rPr>
            <a:t>4-</a:t>
          </a:r>
          <a:endParaRPr lang="tr-TR" sz="2000" b="1" kern="1200" dirty="0">
            <a:solidFill>
              <a:srgbClr val="FF0000"/>
            </a:solidFill>
            <a:latin typeface="Times New Roman" panose="02020603050405020304" pitchFamily="18" charset="0"/>
            <a:cs typeface="Times New Roman" panose="02020603050405020304" pitchFamily="18" charset="0"/>
          </a:endParaRPr>
        </a:p>
      </dsp:txBody>
      <dsp:txXfrm rot="-5400000">
        <a:off x="1" y="4505413"/>
        <a:ext cx="1036413" cy="444177"/>
      </dsp:txXfrm>
    </dsp:sp>
    <dsp:sp modelId="{A945E62D-3686-441F-8BFB-607489220DDC}">
      <dsp:nvSpPr>
        <dsp:cNvPr id="0" name=""/>
        <dsp:cNvSpPr/>
      </dsp:nvSpPr>
      <dsp:spPr>
        <a:xfrm rot="5400000">
          <a:off x="2195158" y="2828460"/>
          <a:ext cx="962383" cy="3279874"/>
        </a:xfrm>
        <a:prstGeom prst="round2Same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b="1" kern="1200" dirty="0" smtClean="0">
              <a:solidFill>
                <a:srgbClr val="FF0000"/>
              </a:solidFill>
              <a:latin typeface="Times New Roman" panose="02020603050405020304" pitchFamily="18" charset="0"/>
              <a:cs typeface="Times New Roman" panose="02020603050405020304" pitchFamily="18" charset="0"/>
            </a:rPr>
            <a:t>Medeni Hukuk: </a:t>
          </a:r>
          <a:r>
            <a:rPr lang="tr-TR" sz="1800" kern="1200" dirty="0" smtClean="0">
              <a:latin typeface="Times New Roman" panose="02020603050405020304" pitchFamily="18" charset="0"/>
              <a:cs typeface="Times New Roman" panose="02020603050405020304" pitchFamily="18" charset="0"/>
            </a:rPr>
            <a:t>Özel hukukun temeli sayılan ve düzenlediği ilişkiler bakımından en kapsamlı olan hukuktur.</a:t>
          </a:r>
          <a:endParaRPr lang="tr-TR" sz="1800" kern="1200" dirty="0">
            <a:latin typeface="Times New Roman" panose="02020603050405020304" pitchFamily="18" charset="0"/>
            <a:cs typeface="Times New Roman" panose="02020603050405020304" pitchFamily="18" charset="0"/>
          </a:endParaRPr>
        </a:p>
      </dsp:txBody>
      <dsp:txXfrm rot="-5400000">
        <a:off x="1036413" y="4034185"/>
        <a:ext cx="3232894" cy="8684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9F77FC-0ABC-49DA-B35F-9D9BBC0D3BD2}">
      <dsp:nvSpPr>
        <dsp:cNvPr id="0" name=""/>
        <dsp:cNvSpPr/>
      </dsp:nvSpPr>
      <dsp:spPr>
        <a:xfrm rot="5400000">
          <a:off x="-174421" y="175786"/>
          <a:ext cx="1162808" cy="813965"/>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1-</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408348"/>
        <a:ext cx="813965" cy="348843"/>
      </dsp:txXfrm>
    </dsp:sp>
    <dsp:sp modelId="{DDAA4FA8-F4CB-4938-AC57-ABD471965646}">
      <dsp:nvSpPr>
        <dsp:cNvPr id="0" name=""/>
        <dsp:cNvSpPr/>
      </dsp:nvSpPr>
      <dsp:spPr>
        <a:xfrm rot="5400000">
          <a:off x="2151557" y="-1336226"/>
          <a:ext cx="755825" cy="3431009"/>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Kişi Hukuku</a:t>
          </a:r>
          <a:endParaRPr lang="tr-TR" sz="1800" kern="1200" dirty="0">
            <a:latin typeface="Times New Roman" panose="02020603050405020304" pitchFamily="18" charset="0"/>
            <a:cs typeface="Times New Roman" panose="02020603050405020304" pitchFamily="18" charset="0"/>
          </a:endParaRPr>
        </a:p>
      </dsp:txBody>
      <dsp:txXfrm rot="-5400000">
        <a:off x="813965" y="38262"/>
        <a:ext cx="3394113" cy="682033"/>
      </dsp:txXfrm>
    </dsp:sp>
    <dsp:sp modelId="{111A6EC5-BAF8-484B-A7A8-0807683E5A2A}">
      <dsp:nvSpPr>
        <dsp:cNvPr id="0" name=""/>
        <dsp:cNvSpPr/>
      </dsp:nvSpPr>
      <dsp:spPr>
        <a:xfrm rot="5400000">
          <a:off x="-174421" y="1216314"/>
          <a:ext cx="1162808" cy="813965"/>
        </a:xfrm>
        <a:prstGeom prst="chevron">
          <a:avLst/>
        </a:prstGeom>
        <a:solidFill>
          <a:schemeClr val="accent5">
            <a:hueOff val="-459284"/>
            <a:satOff val="68"/>
            <a:lumOff val="-1618"/>
            <a:alphaOff val="0"/>
          </a:schemeClr>
        </a:solidFill>
        <a:ln w="25400" cap="flat" cmpd="sng" algn="ctr">
          <a:solidFill>
            <a:schemeClr val="accent5">
              <a:hueOff val="-459284"/>
              <a:satOff val="68"/>
              <a:lumOff val="-161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2-</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1448876"/>
        <a:ext cx="813965" cy="348843"/>
      </dsp:txXfrm>
    </dsp:sp>
    <dsp:sp modelId="{BDAD2376-FCE9-4FB2-B9E2-543463FAF842}">
      <dsp:nvSpPr>
        <dsp:cNvPr id="0" name=""/>
        <dsp:cNvSpPr/>
      </dsp:nvSpPr>
      <dsp:spPr>
        <a:xfrm rot="5400000">
          <a:off x="2151557" y="-295698"/>
          <a:ext cx="755825" cy="3431009"/>
        </a:xfrm>
        <a:prstGeom prst="round2SameRect">
          <a:avLst/>
        </a:prstGeom>
        <a:solidFill>
          <a:schemeClr val="lt1">
            <a:alpha val="90000"/>
            <a:hueOff val="0"/>
            <a:satOff val="0"/>
            <a:lumOff val="0"/>
            <a:alphaOff val="0"/>
          </a:schemeClr>
        </a:solidFill>
        <a:ln w="25400" cap="flat" cmpd="sng" algn="ctr">
          <a:solidFill>
            <a:schemeClr val="accent5">
              <a:hueOff val="-459284"/>
              <a:satOff val="68"/>
              <a:lumOff val="-161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Aile Hukuku</a:t>
          </a:r>
          <a:endParaRPr lang="tr-TR" sz="1800" kern="1200" dirty="0">
            <a:latin typeface="Times New Roman" panose="02020603050405020304" pitchFamily="18" charset="0"/>
            <a:cs typeface="Times New Roman" panose="02020603050405020304" pitchFamily="18" charset="0"/>
          </a:endParaRPr>
        </a:p>
      </dsp:txBody>
      <dsp:txXfrm rot="-5400000">
        <a:off x="813965" y="1078790"/>
        <a:ext cx="3394113" cy="682033"/>
      </dsp:txXfrm>
    </dsp:sp>
    <dsp:sp modelId="{96F408F1-3F02-45C9-BB4C-47EE072B2999}">
      <dsp:nvSpPr>
        <dsp:cNvPr id="0" name=""/>
        <dsp:cNvSpPr/>
      </dsp:nvSpPr>
      <dsp:spPr>
        <a:xfrm rot="5400000">
          <a:off x="-174421" y="2256842"/>
          <a:ext cx="1162808" cy="813965"/>
        </a:xfrm>
        <a:prstGeom prst="chevron">
          <a:avLst/>
        </a:prstGeom>
        <a:solidFill>
          <a:schemeClr val="accent5">
            <a:hueOff val="-918568"/>
            <a:satOff val="135"/>
            <a:lumOff val="-3236"/>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3-</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2489404"/>
        <a:ext cx="813965" cy="348843"/>
      </dsp:txXfrm>
    </dsp:sp>
    <dsp:sp modelId="{C89C9A59-975D-46A3-AA30-76FACCADEFAE}">
      <dsp:nvSpPr>
        <dsp:cNvPr id="0" name=""/>
        <dsp:cNvSpPr/>
      </dsp:nvSpPr>
      <dsp:spPr>
        <a:xfrm rot="5400000">
          <a:off x="2151557" y="744828"/>
          <a:ext cx="755825" cy="3431009"/>
        </a:xfrm>
        <a:prstGeom prst="round2SameRect">
          <a:avLst/>
        </a:prstGeom>
        <a:solidFill>
          <a:schemeClr val="lt1">
            <a:alpha val="90000"/>
            <a:hueOff val="0"/>
            <a:satOff val="0"/>
            <a:lumOff val="0"/>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Eşya Hukuku</a:t>
          </a:r>
          <a:endParaRPr lang="tr-TR" sz="1800" kern="1200" dirty="0">
            <a:latin typeface="Times New Roman" panose="02020603050405020304" pitchFamily="18" charset="0"/>
            <a:cs typeface="Times New Roman" panose="02020603050405020304" pitchFamily="18" charset="0"/>
          </a:endParaRPr>
        </a:p>
      </dsp:txBody>
      <dsp:txXfrm rot="-5400000">
        <a:off x="813965" y="2119316"/>
        <a:ext cx="3394113" cy="682033"/>
      </dsp:txXfrm>
    </dsp:sp>
    <dsp:sp modelId="{456F62A5-04FC-4B01-8C32-AC4506B8CBB6}">
      <dsp:nvSpPr>
        <dsp:cNvPr id="0" name=""/>
        <dsp:cNvSpPr/>
      </dsp:nvSpPr>
      <dsp:spPr>
        <a:xfrm rot="5400000">
          <a:off x="-174421" y="3297369"/>
          <a:ext cx="1162808" cy="813965"/>
        </a:xfrm>
        <a:prstGeom prst="chevron">
          <a:avLst/>
        </a:prstGeom>
        <a:solidFill>
          <a:schemeClr val="accent5">
            <a:hueOff val="-1377853"/>
            <a:satOff val="203"/>
            <a:lumOff val="-4853"/>
            <a:alphaOff val="0"/>
          </a:schemeClr>
        </a:solidFill>
        <a:ln w="25400" cap="flat" cmpd="sng" algn="ctr">
          <a:solidFill>
            <a:schemeClr val="accent5">
              <a:hueOff val="-1377853"/>
              <a:satOff val="203"/>
              <a:lumOff val="-485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4-</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3529931"/>
        <a:ext cx="813965" cy="348843"/>
      </dsp:txXfrm>
    </dsp:sp>
    <dsp:sp modelId="{174EE483-2550-4630-96EF-D131D1FD13F9}">
      <dsp:nvSpPr>
        <dsp:cNvPr id="0" name=""/>
        <dsp:cNvSpPr/>
      </dsp:nvSpPr>
      <dsp:spPr>
        <a:xfrm rot="5400000">
          <a:off x="2151557" y="1785356"/>
          <a:ext cx="755825" cy="3431009"/>
        </a:xfrm>
        <a:prstGeom prst="round2SameRect">
          <a:avLst/>
        </a:prstGeom>
        <a:solidFill>
          <a:schemeClr val="lt1">
            <a:alpha val="90000"/>
            <a:hueOff val="0"/>
            <a:satOff val="0"/>
            <a:lumOff val="0"/>
            <a:alphaOff val="0"/>
          </a:schemeClr>
        </a:solidFill>
        <a:ln w="25400" cap="flat" cmpd="sng" algn="ctr">
          <a:solidFill>
            <a:schemeClr val="accent5">
              <a:hueOff val="-1377853"/>
              <a:satOff val="203"/>
              <a:lumOff val="-485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Miras Hukuku</a:t>
          </a:r>
          <a:endParaRPr lang="tr-TR" sz="1800" kern="1200" dirty="0">
            <a:latin typeface="Times New Roman" panose="02020603050405020304" pitchFamily="18" charset="0"/>
            <a:cs typeface="Times New Roman" panose="02020603050405020304" pitchFamily="18" charset="0"/>
          </a:endParaRPr>
        </a:p>
      </dsp:txBody>
      <dsp:txXfrm rot="-5400000">
        <a:off x="813965" y="3159844"/>
        <a:ext cx="3394113" cy="682033"/>
      </dsp:txXfrm>
    </dsp:sp>
    <dsp:sp modelId="{836D7752-3651-4545-8211-21C4438395EC}">
      <dsp:nvSpPr>
        <dsp:cNvPr id="0" name=""/>
        <dsp:cNvSpPr/>
      </dsp:nvSpPr>
      <dsp:spPr>
        <a:xfrm rot="5400000">
          <a:off x="-174421" y="4337897"/>
          <a:ext cx="1162808" cy="813965"/>
        </a:xfrm>
        <a:prstGeom prst="chevron">
          <a:avLst/>
        </a:prstGeom>
        <a:solidFill>
          <a:schemeClr val="accent5">
            <a:hueOff val="-1837137"/>
            <a:satOff val="270"/>
            <a:lumOff val="-6471"/>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5-</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4570459"/>
        <a:ext cx="813965" cy="348843"/>
      </dsp:txXfrm>
    </dsp:sp>
    <dsp:sp modelId="{C7278D40-40E4-4AE8-9924-C74D238B0F96}">
      <dsp:nvSpPr>
        <dsp:cNvPr id="0" name=""/>
        <dsp:cNvSpPr/>
      </dsp:nvSpPr>
      <dsp:spPr>
        <a:xfrm rot="5400000">
          <a:off x="2151557" y="2825884"/>
          <a:ext cx="755825" cy="3431009"/>
        </a:xfrm>
        <a:prstGeom prst="round2Same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Borçlar Hukuku</a:t>
          </a:r>
          <a:endParaRPr lang="tr-TR" sz="1800" kern="1200" dirty="0">
            <a:latin typeface="Times New Roman" panose="02020603050405020304" pitchFamily="18" charset="0"/>
            <a:cs typeface="Times New Roman" panose="02020603050405020304" pitchFamily="18" charset="0"/>
          </a:endParaRPr>
        </a:p>
      </dsp:txBody>
      <dsp:txXfrm rot="-5400000">
        <a:off x="813965" y="4200372"/>
        <a:ext cx="3394113" cy="6820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E27DA7-AB50-4EF8-A566-54C197A11C10}">
      <dsp:nvSpPr>
        <dsp:cNvPr id="0" name=""/>
        <dsp:cNvSpPr/>
      </dsp:nvSpPr>
      <dsp:spPr>
        <a:xfrm rot="5400000">
          <a:off x="-256653" y="257254"/>
          <a:ext cx="1711025" cy="1197718"/>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1-</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599459"/>
        <a:ext cx="1197718" cy="513307"/>
      </dsp:txXfrm>
    </dsp:sp>
    <dsp:sp modelId="{02D35B61-200A-4A9C-B309-FB2C94559BDE}">
      <dsp:nvSpPr>
        <dsp:cNvPr id="0" name=""/>
        <dsp:cNvSpPr/>
      </dsp:nvSpPr>
      <dsp:spPr>
        <a:xfrm rot="5400000">
          <a:off x="2165263" y="-966944"/>
          <a:ext cx="1112166" cy="3047256"/>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Yazılı Hukuk</a:t>
          </a:r>
          <a:endParaRPr lang="tr-TR" sz="1800" kern="1200" dirty="0">
            <a:latin typeface="Times New Roman" panose="02020603050405020304" pitchFamily="18" charset="0"/>
            <a:cs typeface="Times New Roman" panose="02020603050405020304" pitchFamily="18" charset="0"/>
          </a:endParaRPr>
        </a:p>
      </dsp:txBody>
      <dsp:txXfrm rot="-5400000">
        <a:off x="1197719" y="54891"/>
        <a:ext cx="2992965" cy="1003584"/>
      </dsp:txXfrm>
    </dsp:sp>
    <dsp:sp modelId="{DF47BA90-4869-42EB-A5DE-628AE7830690}">
      <dsp:nvSpPr>
        <dsp:cNvPr id="0" name=""/>
        <dsp:cNvSpPr/>
      </dsp:nvSpPr>
      <dsp:spPr>
        <a:xfrm rot="5400000">
          <a:off x="-256653" y="1775247"/>
          <a:ext cx="1711025" cy="1197718"/>
        </a:xfrm>
        <a:prstGeom prst="chevron">
          <a:avLst/>
        </a:prstGeom>
        <a:solidFill>
          <a:schemeClr val="accent5">
            <a:hueOff val="-918568"/>
            <a:satOff val="135"/>
            <a:lumOff val="-3236"/>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2-</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2117452"/>
        <a:ext cx="1197718" cy="513307"/>
      </dsp:txXfrm>
    </dsp:sp>
    <dsp:sp modelId="{502671C2-91D6-4E0C-B8BE-DBB0B37E1B0A}">
      <dsp:nvSpPr>
        <dsp:cNvPr id="0" name=""/>
        <dsp:cNvSpPr/>
      </dsp:nvSpPr>
      <dsp:spPr>
        <a:xfrm rot="5400000">
          <a:off x="2165263" y="551048"/>
          <a:ext cx="1112166" cy="3047256"/>
        </a:xfrm>
        <a:prstGeom prst="round2SameRect">
          <a:avLst/>
        </a:prstGeom>
        <a:solidFill>
          <a:schemeClr val="lt1">
            <a:alpha val="90000"/>
            <a:hueOff val="0"/>
            <a:satOff val="0"/>
            <a:lumOff val="0"/>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Örf ve Adet Hukuku</a:t>
          </a:r>
          <a:endParaRPr lang="tr-TR" sz="1800" kern="1200" dirty="0">
            <a:latin typeface="Times New Roman" panose="02020603050405020304" pitchFamily="18" charset="0"/>
            <a:cs typeface="Times New Roman" panose="02020603050405020304" pitchFamily="18" charset="0"/>
          </a:endParaRPr>
        </a:p>
      </dsp:txBody>
      <dsp:txXfrm rot="-5400000">
        <a:off x="1197719" y="1572884"/>
        <a:ext cx="2992965" cy="1003584"/>
      </dsp:txXfrm>
    </dsp:sp>
    <dsp:sp modelId="{08223D7A-2256-4D75-810E-C4C19D197637}">
      <dsp:nvSpPr>
        <dsp:cNvPr id="0" name=""/>
        <dsp:cNvSpPr/>
      </dsp:nvSpPr>
      <dsp:spPr>
        <a:xfrm rot="5400000">
          <a:off x="-256653" y="3293240"/>
          <a:ext cx="1711025" cy="1197718"/>
        </a:xfrm>
        <a:prstGeom prst="chevron">
          <a:avLst/>
        </a:prstGeom>
        <a:solidFill>
          <a:schemeClr val="accent5">
            <a:hueOff val="-1837137"/>
            <a:satOff val="270"/>
            <a:lumOff val="-6471"/>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3-</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3635445"/>
        <a:ext cx="1197718" cy="513307"/>
      </dsp:txXfrm>
    </dsp:sp>
    <dsp:sp modelId="{CECD90C0-9DBB-45AD-B7F1-803E6048C96D}">
      <dsp:nvSpPr>
        <dsp:cNvPr id="0" name=""/>
        <dsp:cNvSpPr/>
      </dsp:nvSpPr>
      <dsp:spPr>
        <a:xfrm rot="5400000">
          <a:off x="2165263" y="2069041"/>
          <a:ext cx="1112166" cy="3047256"/>
        </a:xfrm>
        <a:prstGeom prst="round2Same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Hakimin Yarattığı Hukuk</a:t>
          </a:r>
          <a:endParaRPr lang="tr-TR" sz="1800" kern="1200" dirty="0">
            <a:latin typeface="Times New Roman" panose="02020603050405020304" pitchFamily="18" charset="0"/>
            <a:cs typeface="Times New Roman" panose="02020603050405020304" pitchFamily="18" charset="0"/>
          </a:endParaRPr>
        </a:p>
      </dsp:txBody>
      <dsp:txXfrm rot="-5400000">
        <a:off x="1197719" y="3090877"/>
        <a:ext cx="2992965" cy="10035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B6E6E3-0509-4E45-8975-2840ED2A8978}">
      <dsp:nvSpPr>
        <dsp:cNvPr id="0" name=""/>
        <dsp:cNvSpPr/>
      </dsp:nvSpPr>
      <dsp:spPr>
        <a:xfrm>
          <a:off x="356498" y="0"/>
          <a:ext cx="3535475" cy="5616624"/>
        </a:xfrm>
        <a:prstGeom prst="triangle">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sp>
    <dsp:sp modelId="{44B509B8-8907-48A4-9F4B-2D5DE29E8E6D}">
      <dsp:nvSpPr>
        <dsp:cNvPr id="0" name=""/>
        <dsp:cNvSpPr/>
      </dsp:nvSpPr>
      <dsp:spPr>
        <a:xfrm>
          <a:off x="2124236" y="564679"/>
          <a:ext cx="1673640" cy="664780"/>
        </a:xfrm>
        <a:prstGeom prst="round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Anayasa</a:t>
          </a:r>
          <a:endParaRPr lang="tr-TR" sz="1800" kern="1200" dirty="0">
            <a:latin typeface="Times New Roman" panose="02020603050405020304" pitchFamily="18" charset="0"/>
            <a:cs typeface="Times New Roman" panose="02020603050405020304" pitchFamily="18" charset="0"/>
          </a:endParaRPr>
        </a:p>
      </dsp:txBody>
      <dsp:txXfrm>
        <a:off x="2156688" y="597131"/>
        <a:ext cx="1608736" cy="599876"/>
      </dsp:txXfrm>
    </dsp:sp>
    <dsp:sp modelId="{70509070-C339-4323-ADC5-8653D3D1106B}">
      <dsp:nvSpPr>
        <dsp:cNvPr id="0" name=""/>
        <dsp:cNvSpPr/>
      </dsp:nvSpPr>
      <dsp:spPr>
        <a:xfrm>
          <a:off x="2124236" y="1312556"/>
          <a:ext cx="1673640" cy="664780"/>
        </a:xfrm>
        <a:prstGeom prst="roundRect">
          <a:avLst/>
        </a:prstGeom>
        <a:solidFill>
          <a:schemeClr val="lt1">
            <a:alpha val="90000"/>
            <a:hueOff val="0"/>
            <a:satOff val="0"/>
            <a:lumOff val="0"/>
            <a:alphaOff val="0"/>
          </a:schemeClr>
        </a:solidFill>
        <a:ln w="25400" cap="flat" cmpd="sng" algn="ctr">
          <a:solidFill>
            <a:schemeClr val="accent5">
              <a:hueOff val="-367427"/>
              <a:satOff val="54"/>
              <a:lumOff val="-129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Kanun</a:t>
          </a:r>
          <a:endParaRPr lang="tr-TR" sz="1800" kern="1200" dirty="0">
            <a:latin typeface="Times New Roman" panose="02020603050405020304" pitchFamily="18" charset="0"/>
            <a:cs typeface="Times New Roman" panose="02020603050405020304" pitchFamily="18" charset="0"/>
          </a:endParaRPr>
        </a:p>
      </dsp:txBody>
      <dsp:txXfrm>
        <a:off x="2156688" y="1345008"/>
        <a:ext cx="1608736" cy="599876"/>
      </dsp:txXfrm>
    </dsp:sp>
    <dsp:sp modelId="{5B514C5E-DB22-437F-B44E-AE47216F2A39}">
      <dsp:nvSpPr>
        <dsp:cNvPr id="0" name=""/>
        <dsp:cNvSpPr/>
      </dsp:nvSpPr>
      <dsp:spPr>
        <a:xfrm>
          <a:off x="2085507" y="2060434"/>
          <a:ext cx="1751096" cy="664780"/>
        </a:xfrm>
        <a:prstGeom prst="roundRect">
          <a:avLst/>
        </a:prstGeom>
        <a:solidFill>
          <a:schemeClr val="lt1">
            <a:alpha val="90000"/>
            <a:hueOff val="0"/>
            <a:satOff val="0"/>
            <a:lumOff val="0"/>
            <a:alphaOff val="0"/>
          </a:schemeClr>
        </a:solidFill>
        <a:ln w="25400" cap="flat" cmpd="sng" algn="ctr">
          <a:solidFill>
            <a:schemeClr val="accent5">
              <a:hueOff val="-734855"/>
              <a:satOff val="108"/>
              <a:lumOff val="-25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Kanuna Eşdeğer Metinler </a:t>
          </a:r>
          <a:endParaRPr lang="tr-TR" sz="1800" kern="1200" dirty="0">
            <a:latin typeface="Times New Roman" panose="02020603050405020304" pitchFamily="18" charset="0"/>
            <a:cs typeface="Times New Roman" panose="02020603050405020304" pitchFamily="18" charset="0"/>
          </a:endParaRPr>
        </a:p>
      </dsp:txBody>
      <dsp:txXfrm>
        <a:off x="2117959" y="2092886"/>
        <a:ext cx="1686192" cy="599876"/>
      </dsp:txXfrm>
    </dsp:sp>
    <dsp:sp modelId="{7AEC49D4-B9B3-4878-BF4F-B1F33BBE4C09}">
      <dsp:nvSpPr>
        <dsp:cNvPr id="0" name=""/>
        <dsp:cNvSpPr/>
      </dsp:nvSpPr>
      <dsp:spPr>
        <a:xfrm>
          <a:off x="2124236" y="2808312"/>
          <a:ext cx="1673640" cy="664780"/>
        </a:xfrm>
        <a:prstGeom prst="roundRect">
          <a:avLst/>
        </a:prstGeom>
        <a:solidFill>
          <a:schemeClr val="lt1">
            <a:alpha val="90000"/>
            <a:hueOff val="0"/>
            <a:satOff val="0"/>
            <a:lumOff val="0"/>
            <a:alphaOff val="0"/>
          </a:schemeClr>
        </a:solidFill>
        <a:ln w="25400" cap="flat" cmpd="sng" algn="ctr">
          <a:solidFill>
            <a:schemeClr val="accent5">
              <a:hueOff val="-1102282"/>
              <a:satOff val="162"/>
              <a:lumOff val="-388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Tüzük</a:t>
          </a:r>
          <a:endParaRPr lang="tr-TR" sz="1800" kern="1200" dirty="0">
            <a:latin typeface="Times New Roman" panose="02020603050405020304" pitchFamily="18" charset="0"/>
            <a:cs typeface="Times New Roman" panose="02020603050405020304" pitchFamily="18" charset="0"/>
          </a:endParaRPr>
        </a:p>
      </dsp:txBody>
      <dsp:txXfrm>
        <a:off x="2156688" y="2840764"/>
        <a:ext cx="1608736" cy="599876"/>
      </dsp:txXfrm>
    </dsp:sp>
    <dsp:sp modelId="{6D87644B-3635-4580-8BBA-4D607F2D56E0}">
      <dsp:nvSpPr>
        <dsp:cNvPr id="0" name=""/>
        <dsp:cNvSpPr/>
      </dsp:nvSpPr>
      <dsp:spPr>
        <a:xfrm>
          <a:off x="2124236" y="3556189"/>
          <a:ext cx="1673640" cy="664780"/>
        </a:xfrm>
        <a:prstGeom prst="roundRect">
          <a:avLst/>
        </a:prstGeom>
        <a:solidFill>
          <a:schemeClr val="lt1">
            <a:alpha val="90000"/>
            <a:hueOff val="0"/>
            <a:satOff val="0"/>
            <a:lumOff val="0"/>
            <a:alphaOff val="0"/>
          </a:schemeClr>
        </a:solidFill>
        <a:ln w="25400" cap="flat" cmpd="sng" algn="ctr">
          <a:solidFill>
            <a:schemeClr val="accent5">
              <a:hueOff val="-1469710"/>
              <a:satOff val="216"/>
              <a:lumOff val="-517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Yönetmelik</a:t>
          </a:r>
          <a:endParaRPr lang="tr-TR" sz="1800" kern="1200" dirty="0">
            <a:latin typeface="Times New Roman" panose="02020603050405020304" pitchFamily="18" charset="0"/>
            <a:cs typeface="Times New Roman" panose="02020603050405020304" pitchFamily="18" charset="0"/>
          </a:endParaRPr>
        </a:p>
      </dsp:txBody>
      <dsp:txXfrm>
        <a:off x="2156688" y="3588641"/>
        <a:ext cx="1608736" cy="599876"/>
      </dsp:txXfrm>
    </dsp:sp>
    <dsp:sp modelId="{96D3B983-3855-4775-AE8B-1AD5694249AC}">
      <dsp:nvSpPr>
        <dsp:cNvPr id="0" name=""/>
        <dsp:cNvSpPr/>
      </dsp:nvSpPr>
      <dsp:spPr>
        <a:xfrm>
          <a:off x="2124236" y="4304067"/>
          <a:ext cx="1673640" cy="664780"/>
        </a:xfrm>
        <a:prstGeom prst="round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Düzenleyici idari İşlemler</a:t>
          </a:r>
          <a:endParaRPr lang="tr-TR" sz="1800" kern="1200" dirty="0">
            <a:latin typeface="Times New Roman" panose="02020603050405020304" pitchFamily="18" charset="0"/>
            <a:cs typeface="Times New Roman" panose="02020603050405020304" pitchFamily="18" charset="0"/>
          </a:endParaRPr>
        </a:p>
      </dsp:txBody>
      <dsp:txXfrm>
        <a:off x="2156688" y="4336519"/>
        <a:ext cx="1608736" cy="5998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DB48D-E33D-45C1-8EB3-5C5AC2B5E8D4}">
      <dsp:nvSpPr>
        <dsp:cNvPr id="0" name=""/>
        <dsp:cNvSpPr/>
      </dsp:nvSpPr>
      <dsp:spPr>
        <a:xfrm rot="5400000">
          <a:off x="-203345" y="203838"/>
          <a:ext cx="1355634" cy="948944"/>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1-</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0" y="474965"/>
        <a:ext cx="948944" cy="406690"/>
      </dsp:txXfrm>
    </dsp:sp>
    <dsp:sp modelId="{6506F98B-D8CE-4FC7-8677-3249C5917DD7}">
      <dsp:nvSpPr>
        <dsp:cNvPr id="0" name=""/>
        <dsp:cNvSpPr/>
      </dsp:nvSpPr>
      <dsp:spPr>
        <a:xfrm rot="5400000">
          <a:off x="2156030" y="-1206593"/>
          <a:ext cx="881162" cy="3295335"/>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b="1" kern="1200" dirty="0" smtClean="0">
              <a:solidFill>
                <a:srgbClr val="FF0000"/>
              </a:solidFill>
              <a:latin typeface="Times New Roman" panose="02020603050405020304" pitchFamily="18" charset="0"/>
              <a:cs typeface="Times New Roman" panose="02020603050405020304" pitchFamily="18" charset="0"/>
            </a:rPr>
            <a:t>Maddi Unsur: </a:t>
          </a:r>
          <a:r>
            <a:rPr lang="tr-TR" sz="1800" kern="1200" dirty="0" smtClean="0">
              <a:latin typeface="Times New Roman" panose="02020603050405020304" pitchFamily="18" charset="0"/>
              <a:cs typeface="Times New Roman" panose="02020603050405020304" pitchFamily="18" charset="0"/>
            </a:rPr>
            <a:t>Halk arasında devamlılık / Tekrarlanma</a:t>
          </a:r>
          <a:endParaRPr lang="tr-TR" sz="1800" kern="1200" dirty="0">
            <a:latin typeface="Times New Roman" panose="02020603050405020304" pitchFamily="18" charset="0"/>
            <a:cs typeface="Times New Roman" panose="02020603050405020304" pitchFamily="18" charset="0"/>
          </a:endParaRPr>
        </a:p>
      </dsp:txBody>
      <dsp:txXfrm rot="-5400000">
        <a:off x="948944" y="43508"/>
        <a:ext cx="3252320" cy="795132"/>
      </dsp:txXfrm>
    </dsp:sp>
    <dsp:sp modelId="{1BDA34C3-D997-4BEC-8ED7-062CA7FDEAE1}">
      <dsp:nvSpPr>
        <dsp:cNvPr id="0" name=""/>
        <dsp:cNvSpPr/>
      </dsp:nvSpPr>
      <dsp:spPr>
        <a:xfrm rot="5400000">
          <a:off x="-203345" y="1361731"/>
          <a:ext cx="1355634" cy="948944"/>
        </a:xfrm>
        <a:prstGeom prst="chevron">
          <a:avLst/>
        </a:prstGeom>
        <a:solidFill>
          <a:schemeClr val="accent5">
            <a:hueOff val="-918568"/>
            <a:satOff val="135"/>
            <a:lumOff val="-3236"/>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2-</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0" y="1632858"/>
        <a:ext cx="948944" cy="406690"/>
      </dsp:txXfrm>
    </dsp:sp>
    <dsp:sp modelId="{228976D0-551D-4F41-8C55-D19F95D0AB8A}">
      <dsp:nvSpPr>
        <dsp:cNvPr id="0" name=""/>
        <dsp:cNvSpPr/>
      </dsp:nvSpPr>
      <dsp:spPr>
        <a:xfrm rot="5400000">
          <a:off x="2156030" y="-48700"/>
          <a:ext cx="881162" cy="3295335"/>
        </a:xfrm>
        <a:prstGeom prst="round2SameRect">
          <a:avLst/>
        </a:prstGeom>
        <a:solidFill>
          <a:schemeClr val="lt1">
            <a:alpha val="90000"/>
            <a:hueOff val="0"/>
            <a:satOff val="0"/>
            <a:lumOff val="0"/>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b="1" kern="1200" dirty="0" smtClean="0">
              <a:solidFill>
                <a:srgbClr val="FF0000"/>
              </a:solidFill>
              <a:latin typeface="Times New Roman" panose="02020603050405020304" pitchFamily="18" charset="0"/>
              <a:cs typeface="Times New Roman" panose="02020603050405020304" pitchFamily="18" charset="0"/>
            </a:rPr>
            <a:t>Manevi Unsur: </a:t>
          </a:r>
          <a:r>
            <a:rPr lang="tr-TR" sz="1800" kern="1200" dirty="0" smtClean="0">
              <a:latin typeface="Times New Roman" panose="02020603050405020304" pitchFamily="18" charset="0"/>
              <a:cs typeface="Times New Roman" panose="02020603050405020304" pitchFamily="18" charset="0"/>
            </a:rPr>
            <a:t>Halk arasında kurala uyulması konusunda toplumda genel inanış</a:t>
          </a:r>
          <a:endParaRPr lang="tr-TR" sz="1800" kern="1200" dirty="0">
            <a:latin typeface="Times New Roman" panose="02020603050405020304" pitchFamily="18" charset="0"/>
            <a:cs typeface="Times New Roman" panose="02020603050405020304" pitchFamily="18" charset="0"/>
          </a:endParaRPr>
        </a:p>
      </dsp:txBody>
      <dsp:txXfrm rot="-5400000">
        <a:off x="948944" y="1201401"/>
        <a:ext cx="3252320" cy="795132"/>
      </dsp:txXfrm>
    </dsp:sp>
    <dsp:sp modelId="{F1AD15B3-5787-4AF1-89B0-154BC8B66491}">
      <dsp:nvSpPr>
        <dsp:cNvPr id="0" name=""/>
        <dsp:cNvSpPr/>
      </dsp:nvSpPr>
      <dsp:spPr>
        <a:xfrm rot="5400000">
          <a:off x="-203345" y="2519624"/>
          <a:ext cx="1355634" cy="948944"/>
        </a:xfrm>
        <a:prstGeom prst="chevron">
          <a:avLst/>
        </a:prstGeom>
        <a:solidFill>
          <a:schemeClr val="accent5">
            <a:hueOff val="-1837137"/>
            <a:satOff val="270"/>
            <a:lumOff val="-6471"/>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3-</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0" y="2790751"/>
        <a:ext cx="948944" cy="406690"/>
      </dsp:txXfrm>
    </dsp:sp>
    <dsp:sp modelId="{0C36BA0C-7A39-4223-A2A1-95F8F0560965}">
      <dsp:nvSpPr>
        <dsp:cNvPr id="0" name=""/>
        <dsp:cNvSpPr/>
      </dsp:nvSpPr>
      <dsp:spPr>
        <a:xfrm rot="5400000">
          <a:off x="2156030" y="1109192"/>
          <a:ext cx="881162" cy="3295335"/>
        </a:xfrm>
        <a:prstGeom prst="round2Same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b="1" kern="1200" dirty="0" smtClean="0">
              <a:solidFill>
                <a:srgbClr val="FF0000"/>
              </a:solidFill>
              <a:latin typeface="Times New Roman" panose="02020603050405020304" pitchFamily="18" charset="0"/>
              <a:cs typeface="Times New Roman" panose="02020603050405020304" pitchFamily="18" charset="0"/>
            </a:rPr>
            <a:t> Hukuki Unsur: </a:t>
          </a:r>
          <a:r>
            <a:rPr lang="tr-TR" sz="1800" kern="1200" dirty="0" smtClean="0">
              <a:latin typeface="Times New Roman" panose="02020603050405020304" pitchFamily="18" charset="0"/>
              <a:cs typeface="Times New Roman" panose="02020603050405020304" pitchFamily="18" charset="0"/>
            </a:rPr>
            <a:t>Devlet gücüyle desteklenme</a:t>
          </a:r>
          <a:endParaRPr lang="tr-TR" sz="1800" kern="1200" dirty="0">
            <a:latin typeface="Times New Roman" panose="02020603050405020304" pitchFamily="18" charset="0"/>
            <a:cs typeface="Times New Roman" panose="02020603050405020304" pitchFamily="18" charset="0"/>
          </a:endParaRPr>
        </a:p>
      </dsp:txBody>
      <dsp:txXfrm rot="-5400000">
        <a:off x="948944" y="2359294"/>
        <a:ext cx="3252320" cy="7951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2418E4-4211-4E43-87F1-7E026A9BC3F2}">
      <dsp:nvSpPr>
        <dsp:cNvPr id="0" name=""/>
        <dsp:cNvSpPr/>
      </dsp:nvSpPr>
      <dsp:spPr>
        <a:xfrm rot="5400000">
          <a:off x="-270979" y="273452"/>
          <a:ext cx="1806528" cy="1264570"/>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1-</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0" y="634758"/>
        <a:ext cx="1264570" cy="541958"/>
      </dsp:txXfrm>
    </dsp:sp>
    <dsp:sp modelId="{60B00259-99ED-4B89-BBC2-37A069882FBC}">
      <dsp:nvSpPr>
        <dsp:cNvPr id="0" name=""/>
        <dsp:cNvSpPr/>
      </dsp:nvSpPr>
      <dsp:spPr>
        <a:xfrm rot="5400000">
          <a:off x="2167303" y="-900259"/>
          <a:ext cx="1174243" cy="2979709"/>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Kanun hükmünün düz ve zıt anlamını karşılaştırma</a:t>
          </a:r>
          <a:endParaRPr lang="tr-TR" sz="1800" kern="1200" dirty="0">
            <a:latin typeface="Times New Roman" panose="02020603050405020304" pitchFamily="18" charset="0"/>
            <a:cs typeface="Times New Roman" panose="02020603050405020304" pitchFamily="18" charset="0"/>
          </a:endParaRPr>
        </a:p>
      </dsp:txBody>
      <dsp:txXfrm rot="-5400000">
        <a:off x="1264570" y="59796"/>
        <a:ext cx="2922387" cy="1059599"/>
      </dsp:txXfrm>
    </dsp:sp>
    <dsp:sp modelId="{647C4F98-84B9-4A18-A7AE-5BD0160AC273}">
      <dsp:nvSpPr>
        <dsp:cNvPr id="0" name=""/>
        <dsp:cNvSpPr/>
      </dsp:nvSpPr>
      <dsp:spPr>
        <a:xfrm rot="5400000">
          <a:off x="-270979" y="1887994"/>
          <a:ext cx="1806528" cy="1264570"/>
        </a:xfrm>
        <a:prstGeom prst="chevron">
          <a:avLst/>
        </a:prstGeom>
        <a:solidFill>
          <a:schemeClr val="accent5">
            <a:hueOff val="-918568"/>
            <a:satOff val="135"/>
            <a:lumOff val="-3236"/>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2-</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0" y="2249300"/>
        <a:ext cx="1264570" cy="541958"/>
      </dsp:txXfrm>
    </dsp:sp>
    <dsp:sp modelId="{15DFE633-A7CF-4CC7-972D-EFF5C0BF18A3}">
      <dsp:nvSpPr>
        <dsp:cNvPr id="0" name=""/>
        <dsp:cNvSpPr/>
      </dsp:nvSpPr>
      <dsp:spPr>
        <a:xfrm rot="5400000">
          <a:off x="2167303" y="714282"/>
          <a:ext cx="1174243" cy="2979709"/>
        </a:xfrm>
        <a:prstGeom prst="round2SameRect">
          <a:avLst/>
        </a:prstGeom>
        <a:solidFill>
          <a:schemeClr val="lt1">
            <a:alpha val="90000"/>
            <a:hueOff val="0"/>
            <a:satOff val="0"/>
            <a:lumOff val="0"/>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Bulduğu yazılı hukuk kuralının zaman bakımından uygulanabilir olup olmadığını tespit</a:t>
          </a:r>
          <a:endParaRPr lang="tr-TR" sz="1800" kern="1200" dirty="0">
            <a:latin typeface="Times New Roman" panose="02020603050405020304" pitchFamily="18" charset="0"/>
            <a:cs typeface="Times New Roman" panose="02020603050405020304" pitchFamily="18" charset="0"/>
          </a:endParaRPr>
        </a:p>
      </dsp:txBody>
      <dsp:txXfrm rot="-5400000">
        <a:off x="1264570" y="1674337"/>
        <a:ext cx="2922387" cy="1059599"/>
      </dsp:txXfrm>
    </dsp:sp>
    <dsp:sp modelId="{DE0509F4-FD87-445A-AF40-0A83A716155B}">
      <dsp:nvSpPr>
        <dsp:cNvPr id="0" name=""/>
        <dsp:cNvSpPr/>
      </dsp:nvSpPr>
      <dsp:spPr>
        <a:xfrm rot="5400000">
          <a:off x="-270979" y="3502536"/>
          <a:ext cx="1806528" cy="1264570"/>
        </a:xfrm>
        <a:prstGeom prst="chevron">
          <a:avLst/>
        </a:prstGeom>
        <a:solidFill>
          <a:schemeClr val="accent5">
            <a:hueOff val="-1837137"/>
            <a:satOff val="270"/>
            <a:lumOff val="-6471"/>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3-</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0" y="3863842"/>
        <a:ext cx="1264570" cy="541958"/>
      </dsp:txXfrm>
    </dsp:sp>
    <dsp:sp modelId="{98BA0F0A-20C5-4B88-8F76-0AF1C278ABCC}">
      <dsp:nvSpPr>
        <dsp:cNvPr id="0" name=""/>
        <dsp:cNvSpPr/>
      </dsp:nvSpPr>
      <dsp:spPr>
        <a:xfrm rot="5400000">
          <a:off x="2167303" y="2328824"/>
          <a:ext cx="1174243" cy="2979709"/>
        </a:xfrm>
        <a:prstGeom prst="round2Same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Bulduğu Kanun hükmünün düz ve zıt anlamını karşılaştırma olup olmadığını tespit</a:t>
          </a:r>
          <a:endParaRPr lang="tr-TR" sz="1800" kern="1200" dirty="0">
            <a:latin typeface="Times New Roman" panose="02020603050405020304" pitchFamily="18" charset="0"/>
            <a:cs typeface="Times New Roman" panose="02020603050405020304" pitchFamily="18" charset="0"/>
          </a:endParaRPr>
        </a:p>
      </dsp:txBody>
      <dsp:txXfrm rot="-5400000">
        <a:off x="1264570" y="3288879"/>
        <a:ext cx="2922387" cy="10595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77FE02-1A01-4F30-8F97-B7A409447259}">
      <dsp:nvSpPr>
        <dsp:cNvPr id="0" name=""/>
        <dsp:cNvSpPr/>
      </dsp:nvSpPr>
      <dsp:spPr>
        <a:xfrm>
          <a:off x="0" y="4388902"/>
          <a:ext cx="4244280" cy="1440197"/>
        </a:xfrm>
        <a:prstGeom prst="rect">
          <a:avLst/>
        </a:prstGeom>
        <a:solidFill>
          <a:schemeClr val="accent6"/>
        </a:solidFill>
        <a:ln w="38100" cap="flat" cmpd="sng" algn="ctr">
          <a:solidFill>
            <a:schemeClr val="lt1"/>
          </a:solidFill>
          <a:prstDash val="solid"/>
        </a:ln>
        <a:effectLst>
          <a:outerShdw blurRad="57150" dist="38100" dir="5400000" algn="ctr" rotWithShape="0">
            <a:schemeClr val="accent6">
              <a:shade val="9000"/>
              <a:alpha val="48000"/>
              <a:satMod val="105000"/>
            </a:scheme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Kanun Çatışması</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a:off x="0" y="4388902"/>
        <a:ext cx="4244280" cy="777706"/>
      </dsp:txXfrm>
    </dsp:sp>
    <dsp:sp modelId="{D96F7D9D-987A-46AD-8C24-EEAB2334D4A1}">
      <dsp:nvSpPr>
        <dsp:cNvPr id="0" name=""/>
        <dsp:cNvSpPr/>
      </dsp:nvSpPr>
      <dsp:spPr>
        <a:xfrm>
          <a:off x="0" y="5035208"/>
          <a:ext cx="4244280" cy="867684"/>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Bazen hakim yazılı bir hukuk kuralı tespit eder ancak bu kural başka bir kanun hükmü ile çatıştığı için uygulanamayabilir</a:t>
          </a:r>
          <a:endParaRPr lang="tr-TR" sz="1800" kern="1200" dirty="0">
            <a:latin typeface="Times New Roman" panose="02020603050405020304" pitchFamily="18" charset="0"/>
            <a:cs typeface="Times New Roman" panose="02020603050405020304" pitchFamily="18" charset="0"/>
          </a:endParaRPr>
        </a:p>
      </dsp:txBody>
      <dsp:txXfrm>
        <a:off x="0" y="5035208"/>
        <a:ext cx="4244280" cy="867684"/>
      </dsp:txXfrm>
    </dsp:sp>
    <dsp:sp modelId="{DAB09468-FE89-4125-8196-54B6A2377D91}">
      <dsp:nvSpPr>
        <dsp:cNvPr id="0" name=""/>
        <dsp:cNvSpPr/>
      </dsp:nvSpPr>
      <dsp:spPr>
        <a:xfrm rot="10800000">
          <a:off x="0" y="2195481"/>
          <a:ext cx="4244280" cy="2215023"/>
        </a:xfrm>
        <a:prstGeom prst="upArrowCallout">
          <a:avLst/>
        </a:prstGeom>
        <a:solidFill>
          <a:schemeClr val="accent6"/>
        </a:solidFill>
        <a:ln w="38100" cap="flat" cmpd="sng" algn="ctr">
          <a:solidFill>
            <a:schemeClr val="lt1"/>
          </a:solidFill>
          <a:prstDash val="solid"/>
        </a:ln>
        <a:effectLst>
          <a:outerShdw blurRad="57150" dist="38100" dir="5400000" algn="ctr" rotWithShape="0">
            <a:schemeClr val="accent6">
              <a:shade val="9000"/>
              <a:alpha val="48000"/>
              <a:satMod val="105000"/>
            </a:scheme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Emredici Kurallara Aykırılık</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10800000">
        <a:off x="0" y="2195481"/>
        <a:ext cx="4244280" cy="777473"/>
      </dsp:txXfrm>
    </dsp:sp>
    <dsp:sp modelId="{94D2055B-3A72-48F9-801B-5DD5FEB67E2C}">
      <dsp:nvSpPr>
        <dsp:cNvPr id="0" name=""/>
        <dsp:cNvSpPr/>
      </dsp:nvSpPr>
      <dsp:spPr>
        <a:xfrm>
          <a:off x="0" y="2776357"/>
          <a:ext cx="4244280" cy="1055488"/>
        </a:xfrm>
        <a:prstGeom prst="rect">
          <a:avLst/>
        </a:prstGeom>
        <a:solidFill>
          <a:schemeClr val="accent5">
            <a:tint val="40000"/>
            <a:alpha val="90000"/>
            <a:hueOff val="-884567"/>
            <a:satOff val="-1158"/>
            <a:lumOff val="-569"/>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Bazen hakim yazılı bir hukuk kuralı tespit eder ancak bu kural emredici hukuk kurallarına aykırı olduğu için uygulanamayabilir</a:t>
          </a:r>
          <a:endParaRPr lang="tr-TR" sz="1800" kern="1200" dirty="0">
            <a:latin typeface="Times New Roman" panose="02020603050405020304" pitchFamily="18" charset="0"/>
            <a:cs typeface="Times New Roman" panose="02020603050405020304" pitchFamily="18" charset="0"/>
          </a:endParaRPr>
        </a:p>
      </dsp:txBody>
      <dsp:txXfrm>
        <a:off x="0" y="2776357"/>
        <a:ext cx="4244280" cy="1055488"/>
      </dsp:txXfrm>
    </dsp:sp>
    <dsp:sp modelId="{A6C5AAD3-9F59-44FD-8ACB-C58852074380}">
      <dsp:nvSpPr>
        <dsp:cNvPr id="0" name=""/>
        <dsp:cNvSpPr/>
      </dsp:nvSpPr>
      <dsp:spPr>
        <a:xfrm rot="10800000">
          <a:off x="0" y="2061"/>
          <a:ext cx="4244280" cy="2215023"/>
        </a:xfrm>
        <a:prstGeom prst="upArrowCallout">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Kazandırıcı Hak İlkesi</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10800000">
        <a:off x="0" y="2061"/>
        <a:ext cx="4244280" cy="777473"/>
      </dsp:txXfrm>
    </dsp:sp>
    <dsp:sp modelId="{7F67D277-F315-4EA1-9151-BEDB7ED4CC5A}">
      <dsp:nvSpPr>
        <dsp:cNvPr id="0" name=""/>
        <dsp:cNvSpPr/>
      </dsp:nvSpPr>
      <dsp:spPr>
        <a:xfrm>
          <a:off x="0" y="555636"/>
          <a:ext cx="4244280" cy="1110087"/>
        </a:xfrm>
        <a:prstGeom prst="rect">
          <a:avLst/>
        </a:prstGeom>
        <a:solidFill>
          <a:schemeClr val="accent5">
            <a:tint val="40000"/>
            <a:alpha val="90000"/>
            <a:hueOff val="-1769134"/>
            <a:satOff val="-2316"/>
            <a:lumOff val="-1137"/>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Bazen hakim bir yazılı hukuk kuralı tespit eder ancak bu kural kazanılmış hakların korunması ilkesine aykırı olduğundan uygulanamayabilir</a:t>
          </a:r>
          <a:endParaRPr lang="tr-TR" sz="1800" kern="1200" dirty="0">
            <a:latin typeface="Times New Roman" panose="02020603050405020304" pitchFamily="18" charset="0"/>
            <a:cs typeface="Times New Roman" panose="02020603050405020304" pitchFamily="18" charset="0"/>
          </a:endParaRPr>
        </a:p>
      </dsp:txBody>
      <dsp:txXfrm>
        <a:off x="0" y="555636"/>
        <a:ext cx="4244280" cy="111008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E8505A-A745-48FD-A269-18AA777A4EA5}">
      <dsp:nvSpPr>
        <dsp:cNvPr id="0" name=""/>
        <dsp:cNvSpPr/>
      </dsp:nvSpPr>
      <dsp:spPr>
        <a:xfrm>
          <a:off x="0" y="3225158"/>
          <a:ext cx="8856984" cy="2116571"/>
        </a:xfrm>
        <a:prstGeom prst="rect">
          <a:avLst/>
        </a:prstGeom>
        <a:solidFill>
          <a:schemeClr val="accent6"/>
        </a:solidFill>
        <a:ln w="38100" cap="flat" cmpd="sng" algn="ctr">
          <a:solidFill>
            <a:schemeClr val="lt1"/>
          </a:solidFill>
          <a:prstDash val="solid"/>
        </a:ln>
        <a:effectLst>
          <a:outerShdw blurRad="57150" dist="38100" dir="5400000" algn="ctr" rotWithShape="0">
            <a:schemeClr val="accent6">
              <a:shade val="9000"/>
              <a:alpha val="48000"/>
              <a:satMod val="105000"/>
            </a:scheme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latin typeface="Times New Roman" panose="02020603050405020304" pitchFamily="18" charset="0"/>
              <a:cs typeface="Times New Roman" panose="02020603050405020304" pitchFamily="18" charset="0"/>
            </a:rPr>
            <a:t>Emredici Kurallara Aykırılık</a:t>
          </a:r>
          <a:endParaRPr lang="tr-TR" sz="2000" b="1" kern="1200" dirty="0">
            <a:solidFill>
              <a:srgbClr val="FF0000"/>
            </a:solidFill>
            <a:latin typeface="Times New Roman" panose="02020603050405020304" pitchFamily="18" charset="0"/>
            <a:cs typeface="Times New Roman" panose="02020603050405020304" pitchFamily="18" charset="0"/>
          </a:endParaRPr>
        </a:p>
      </dsp:txBody>
      <dsp:txXfrm>
        <a:off x="0" y="3225158"/>
        <a:ext cx="8856984" cy="1142948"/>
      </dsp:txXfrm>
    </dsp:sp>
    <dsp:sp modelId="{30EF9A89-DA18-440D-A198-FF60821E373B}">
      <dsp:nvSpPr>
        <dsp:cNvPr id="0" name=""/>
        <dsp:cNvSpPr/>
      </dsp:nvSpPr>
      <dsp:spPr>
        <a:xfrm>
          <a:off x="0" y="3938162"/>
          <a:ext cx="8856984" cy="1748850"/>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Her ne kadar, kanunlara geriye yürüyemez ilkesi geçerli ise de, eski kanun hükümlerinin uygulanması halinde bu durum, yeni kanunun emredici hükümlerine aykırılık teşkil ediyorsa, önceki kanun hükümleri değil, yeni kanun hükümleri uygulanır. Örneğin, Osmanlı kanunlarına göre ikinci eşle evlenme yasal ve hukuka uygun idi. Ancak 1926 yılında çıkarılan Medeni kanun ile birden fazla eş yasaklanmıştır. Bu durumda Osmanlı döneminde yapılan evlilik her ne kadar o dönem yasalarına uygun ise de, yeni dönem yasasının emredici hükümlerine aykırıdır ve ikinci evliliğin yeni yasaya göre iptali gerekir.</a:t>
          </a:r>
          <a:endParaRPr lang="tr-TR" sz="1800" kern="1200" dirty="0">
            <a:latin typeface="Times New Roman" panose="02020603050405020304" pitchFamily="18" charset="0"/>
            <a:cs typeface="Times New Roman" panose="02020603050405020304" pitchFamily="18" charset="0"/>
          </a:endParaRPr>
        </a:p>
      </dsp:txBody>
      <dsp:txXfrm>
        <a:off x="0" y="3938162"/>
        <a:ext cx="8856984" cy="1748850"/>
      </dsp:txXfrm>
    </dsp:sp>
    <dsp:sp modelId="{715F5FDB-4618-482A-908B-FE4EEF80DCCC}">
      <dsp:nvSpPr>
        <dsp:cNvPr id="0" name=""/>
        <dsp:cNvSpPr/>
      </dsp:nvSpPr>
      <dsp:spPr>
        <a:xfrm rot="10800000">
          <a:off x="0" y="0"/>
          <a:ext cx="8856984" cy="3255286"/>
        </a:xfrm>
        <a:prstGeom prst="upArrowCallout">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latin typeface="Times New Roman" panose="02020603050405020304" pitchFamily="18" charset="0"/>
              <a:cs typeface="Times New Roman" panose="02020603050405020304" pitchFamily="18" charset="0"/>
            </a:rPr>
            <a:t>Kazandırıcı Hak İlkesi</a:t>
          </a:r>
          <a:endParaRPr lang="tr-TR" sz="2000" b="1" kern="1200" dirty="0">
            <a:solidFill>
              <a:srgbClr val="FF0000"/>
            </a:solidFill>
            <a:latin typeface="Times New Roman" panose="02020603050405020304" pitchFamily="18" charset="0"/>
            <a:cs typeface="Times New Roman" panose="02020603050405020304" pitchFamily="18" charset="0"/>
          </a:endParaRPr>
        </a:p>
      </dsp:txBody>
      <dsp:txXfrm rot="-10800000">
        <a:off x="0" y="0"/>
        <a:ext cx="8856984" cy="1142605"/>
      </dsp:txXfrm>
    </dsp:sp>
    <dsp:sp modelId="{5C04BFE0-9589-4BFA-802F-C4B668049DE6}">
      <dsp:nvSpPr>
        <dsp:cNvPr id="0" name=""/>
        <dsp:cNvSpPr/>
      </dsp:nvSpPr>
      <dsp:spPr>
        <a:xfrm>
          <a:off x="0" y="743442"/>
          <a:ext cx="8856984" cy="1616342"/>
        </a:xfrm>
        <a:prstGeom prst="rect">
          <a:avLst/>
        </a:prstGeom>
        <a:solidFill>
          <a:schemeClr val="accent5">
            <a:tint val="40000"/>
            <a:alpha val="90000"/>
            <a:hueOff val="-1769134"/>
            <a:satOff val="-2316"/>
            <a:lumOff val="-1137"/>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Kanunlar kural olarak geriye yürümez. Her kanun yürürlüğe girdikten sonraki olaylara uygulanır. Yapıldığı tarihte yürürlükte olan kanuna uygun olan bir işlem, sonradan çıkan bir kanun ile geçersiz hale gelmez. Örneğin şimdiki borçlar kanununa göre alacağın temliki sözleşmesi yazılı olarak yapılır. İleriki bir tarihte yeni bir kanun çıkar ve mesela, «alacağın temliki sözleşmeleri resmi yazılı olmalıdır» hükmünü getirse bile bu yeni kanun hükmü eski sözleşmelere uygulanamaz. Başka bir deyişle, hakim olaya uygulanacak bir kanun hükmü tespit etse bunun zaman bakımından uygulanabilir olup olmadığına bakmalıdır. </a:t>
          </a:r>
          <a:endParaRPr lang="tr-TR" sz="1800" kern="1200" dirty="0">
            <a:latin typeface="Times New Roman" panose="02020603050405020304" pitchFamily="18" charset="0"/>
            <a:cs typeface="Times New Roman" panose="02020603050405020304" pitchFamily="18" charset="0"/>
          </a:endParaRPr>
        </a:p>
      </dsp:txBody>
      <dsp:txXfrm>
        <a:off x="0" y="743442"/>
        <a:ext cx="8856984" cy="161634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3AE459-B22E-4C35-88ED-4D0ADFEF48E1}">
      <dsp:nvSpPr>
        <dsp:cNvPr id="0" name=""/>
        <dsp:cNvSpPr/>
      </dsp:nvSpPr>
      <dsp:spPr>
        <a:xfrm>
          <a:off x="0" y="2884287"/>
          <a:ext cx="8712968" cy="2395988"/>
        </a:xfrm>
        <a:prstGeom prst="rect">
          <a:avLst/>
        </a:prstGeom>
        <a:solidFill>
          <a:schemeClr val="accent6"/>
        </a:solidFill>
        <a:ln w="38100" cap="flat" cmpd="sng" algn="ctr">
          <a:solidFill>
            <a:schemeClr val="lt1"/>
          </a:solidFill>
          <a:prstDash val="solid"/>
        </a:ln>
        <a:effectLst>
          <a:outerShdw blurRad="57150" dist="38100" dir="5400000" algn="ctr" rotWithShape="0">
            <a:schemeClr val="accent6">
              <a:shade val="9000"/>
              <a:alpha val="48000"/>
              <a:satMod val="105000"/>
            </a:scheme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latin typeface="Times New Roman" panose="02020603050405020304" pitchFamily="18" charset="0"/>
              <a:cs typeface="Times New Roman" panose="02020603050405020304" pitchFamily="18" charset="0"/>
            </a:rPr>
            <a:t>Kısaca</a:t>
          </a:r>
          <a:endParaRPr lang="tr-TR" sz="2000" b="1" kern="1200" dirty="0">
            <a:solidFill>
              <a:srgbClr val="FF0000"/>
            </a:solidFill>
            <a:latin typeface="Times New Roman" panose="02020603050405020304" pitchFamily="18" charset="0"/>
            <a:cs typeface="Times New Roman" panose="02020603050405020304" pitchFamily="18" charset="0"/>
          </a:endParaRPr>
        </a:p>
      </dsp:txBody>
      <dsp:txXfrm>
        <a:off x="0" y="2884287"/>
        <a:ext cx="8712968" cy="1293833"/>
      </dsp:txXfrm>
    </dsp:sp>
    <dsp:sp modelId="{31D380B3-6EA8-4E61-938E-C1F5665C0CC3}">
      <dsp:nvSpPr>
        <dsp:cNvPr id="0" name=""/>
        <dsp:cNvSpPr/>
      </dsp:nvSpPr>
      <dsp:spPr>
        <a:xfrm>
          <a:off x="0" y="3818225"/>
          <a:ext cx="8712968" cy="1726106"/>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Hakim önüne gelen olayda önce bir yazılı hüküm olup olmadığını inceleyecek, yazılı hüküm yoksa, örf ve adet hukuku olup olmadığını inceleyecek, bu da yoksa ancak bundan sonra kendi hukukunu yaratabilecektir. Ancak burada dikkat edilmesi gereken husus: Hakim bazen olaya uygulanacak bir yazılı hukuk kuralı tespit etse bile bu zaman bakımından olaya uygulanamayabilir. Yani, yazılı bir hukuk kuralı var diye hemen uygulamak yerine, o kuralın zaman bakımından uygulanabilir olup olmadığına bakmak, uygulanamayacaksa örf ve adet kuralı aramak lazım. </a:t>
          </a:r>
          <a:endParaRPr lang="tr-TR" sz="1800" kern="1200" dirty="0">
            <a:latin typeface="Times New Roman" panose="02020603050405020304" pitchFamily="18" charset="0"/>
            <a:cs typeface="Times New Roman" panose="02020603050405020304" pitchFamily="18" charset="0"/>
          </a:endParaRPr>
        </a:p>
      </dsp:txBody>
      <dsp:txXfrm>
        <a:off x="0" y="3818225"/>
        <a:ext cx="8712968" cy="1726106"/>
      </dsp:txXfrm>
    </dsp:sp>
    <dsp:sp modelId="{B9D6E05B-D953-4961-AFE3-E0FFAA14C89D}">
      <dsp:nvSpPr>
        <dsp:cNvPr id="0" name=""/>
        <dsp:cNvSpPr/>
      </dsp:nvSpPr>
      <dsp:spPr>
        <a:xfrm rot="10800000">
          <a:off x="0" y="283"/>
          <a:ext cx="8712968" cy="2919944"/>
        </a:xfrm>
        <a:prstGeom prst="upArrowCallout">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latin typeface="Times New Roman" panose="02020603050405020304" pitchFamily="18" charset="0"/>
              <a:cs typeface="Times New Roman" panose="02020603050405020304" pitchFamily="18" charset="0"/>
            </a:rPr>
            <a:t>Kanun Çatışması</a:t>
          </a:r>
          <a:endParaRPr lang="tr-TR" sz="2000" b="1" kern="1200" dirty="0">
            <a:solidFill>
              <a:srgbClr val="FF0000"/>
            </a:solidFill>
            <a:latin typeface="Times New Roman" panose="02020603050405020304" pitchFamily="18" charset="0"/>
            <a:cs typeface="Times New Roman" panose="02020603050405020304" pitchFamily="18" charset="0"/>
          </a:endParaRPr>
        </a:p>
      </dsp:txBody>
      <dsp:txXfrm rot="-10800000">
        <a:off x="0" y="283"/>
        <a:ext cx="8712968" cy="1024900"/>
      </dsp:txXfrm>
    </dsp:sp>
    <dsp:sp modelId="{6BB2052E-7FB2-42E1-B58E-88409AB4878C}">
      <dsp:nvSpPr>
        <dsp:cNvPr id="0" name=""/>
        <dsp:cNvSpPr/>
      </dsp:nvSpPr>
      <dsp:spPr>
        <a:xfrm>
          <a:off x="0" y="792089"/>
          <a:ext cx="8712968" cy="1340016"/>
        </a:xfrm>
        <a:prstGeom prst="rect">
          <a:avLst/>
        </a:prstGeom>
        <a:solidFill>
          <a:schemeClr val="accent5">
            <a:tint val="40000"/>
            <a:alpha val="90000"/>
            <a:hueOff val="-1769134"/>
            <a:satOff val="-2316"/>
            <a:lumOff val="-1137"/>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Bazen ise iki ayrı kanunda aynı konu hakkında düzenlenen iki farklı hüküm olabilir. Buna kanun çatışması denilir. Böyle bir durumda, eğer çatışan kanunlar aynı nitelikte ve biri eski biri yeni tarihli ise yeni tarihli olan kanun, çatışan kanunlar farklı nitelikte ve biri genel diğeri ise özel kanun ise özel kanun uygulanacaktır.</a:t>
          </a:r>
          <a:endParaRPr lang="tr-TR" sz="1800" kern="1200" dirty="0">
            <a:latin typeface="Times New Roman" panose="02020603050405020304" pitchFamily="18" charset="0"/>
            <a:cs typeface="Times New Roman" panose="02020603050405020304" pitchFamily="18" charset="0"/>
          </a:endParaRPr>
        </a:p>
      </dsp:txBody>
      <dsp:txXfrm>
        <a:off x="0" y="792089"/>
        <a:ext cx="8712968" cy="134001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7F9DE1-E28C-4F4E-B773-8DF3D2605C1F}">
      <dsp:nvSpPr>
        <dsp:cNvPr id="0" name=""/>
        <dsp:cNvSpPr/>
      </dsp:nvSpPr>
      <dsp:spPr>
        <a:xfrm>
          <a:off x="1615439" y="0"/>
          <a:ext cx="2423160" cy="1385590"/>
        </a:xfrm>
        <a:prstGeom prst="rightArrow">
          <a:avLst>
            <a:gd name="adj1" fmla="val 75000"/>
            <a:gd name="adj2" fmla="val 50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Emredici Hukuk Kuralları</a:t>
          </a:r>
          <a:endParaRPr lang="tr-TR" sz="1800" kern="1200" dirty="0">
            <a:latin typeface="Times New Roman" panose="02020603050405020304" pitchFamily="18" charset="0"/>
            <a:cs typeface="Times New Roman" panose="02020603050405020304" pitchFamily="18" charset="0"/>
          </a:endParaRPr>
        </a:p>
      </dsp:txBody>
      <dsp:txXfrm>
        <a:off x="1615439" y="173199"/>
        <a:ext cx="1903564" cy="1039192"/>
      </dsp:txXfrm>
    </dsp:sp>
    <dsp:sp modelId="{7E0128C9-5859-4D38-B42D-D60DEB51B96C}">
      <dsp:nvSpPr>
        <dsp:cNvPr id="0" name=""/>
        <dsp:cNvSpPr/>
      </dsp:nvSpPr>
      <dsp:spPr>
        <a:xfrm>
          <a:off x="0" y="0"/>
          <a:ext cx="1615440" cy="138559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1-</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a:off x="67639" y="67639"/>
        <a:ext cx="1480162" cy="1250312"/>
      </dsp:txXfrm>
    </dsp:sp>
    <dsp:sp modelId="{07CBB3B1-034E-470A-83FC-C46A341C2414}">
      <dsp:nvSpPr>
        <dsp:cNvPr id="0" name=""/>
        <dsp:cNvSpPr/>
      </dsp:nvSpPr>
      <dsp:spPr>
        <a:xfrm>
          <a:off x="1615439" y="1524149"/>
          <a:ext cx="2423160" cy="1385590"/>
        </a:xfrm>
        <a:prstGeom prst="rightArrow">
          <a:avLst>
            <a:gd name="adj1" fmla="val 75000"/>
            <a:gd name="adj2" fmla="val 50000"/>
          </a:avLst>
        </a:prstGeom>
        <a:solidFill>
          <a:schemeClr val="accent5">
            <a:tint val="40000"/>
            <a:alpha val="90000"/>
            <a:hueOff val="-884567"/>
            <a:satOff val="-1158"/>
            <a:lumOff val="-569"/>
            <a:alphaOff val="0"/>
          </a:schemeClr>
        </a:solidFill>
        <a:ln w="25400" cap="flat" cmpd="sng" algn="ctr">
          <a:solidFill>
            <a:schemeClr val="accent5">
              <a:tint val="40000"/>
              <a:alpha val="90000"/>
              <a:hueOff val="-884567"/>
              <a:satOff val="-1158"/>
              <a:lumOff val="-5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Yedek Hukuk Kuralları</a:t>
          </a:r>
          <a:endParaRPr lang="tr-TR" sz="1800" kern="1200" dirty="0">
            <a:latin typeface="Times New Roman" panose="02020603050405020304" pitchFamily="18" charset="0"/>
            <a:cs typeface="Times New Roman" panose="02020603050405020304" pitchFamily="18" charset="0"/>
          </a:endParaRPr>
        </a:p>
      </dsp:txBody>
      <dsp:txXfrm>
        <a:off x="1615439" y="1697348"/>
        <a:ext cx="1903564" cy="1039192"/>
      </dsp:txXfrm>
    </dsp:sp>
    <dsp:sp modelId="{6F53C129-204E-4BCE-AA37-59FFFDAB6564}">
      <dsp:nvSpPr>
        <dsp:cNvPr id="0" name=""/>
        <dsp:cNvSpPr/>
      </dsp:nvSpPr>
      <dsp:spPr>
        <a:xfrm>
          <a:off x="0" y="1524149"/>
          <a:ext cx="1615440" cy="1385590"/>
        </a:xfrm>
        <a:prstGeom prst="roundRect">
          <a:avLst/>
        </a:prstGeom>
        <a:solidFill>
          <a:schemeClr val="accent5">
            <a:hueOff val="-918568"/>
            <a:satOff val="135"/>
            <a:lumOff val="-32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2-</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a:off x="67639" y="1591788"/>
        <a:ext cx="1480162" cy="1250312"/>
      </dsp:txXfrm>
    </dsp:sp>
    <dsp:sp modelId="{0EEFD32C-C1FF-4AC2-9948-FC0E5AA9E648}">
      <dsp:nvSpPr>
        <dsp:cNvPr id="0" name=""/>
        <dsp:cNvSpPr/>
      </dsp:nvSpPr>
      <dsp:spPr>
        <a:xfrm>
          <a:off x="1615439" y="3048297"/>
          <a:ext cx="2423160" cy="1385590"/>
        </a:xfrm>
        <a:prstGeom prst="rightArrow">
          <a:avLst>
            <a:gd name="adj1" fmla="val 75000"/>
            <a:gd name="adj2" fmla="val 50000"/>
          </a:avLst>
        </a:prstGeom>
        <a:solidFill>
          <a:schemeClr val="accent5">
            <a:tint val="40000"/>
            <a:alpha val="90000"/>
            <a:hueOff val="-1769134"/>
            <a:satOff val="-2316"/>
            <a:lumOff val="-1137"/>
            <a:alphaOff val="0"/>
          </a:schemeClr>
        </a:solidFill>
        <a:ln w="25400" cap="flat" cmpd="sng" algn="ctr">
          <a:solidFill>
            <a:schemeClr val="accent5">
              <a:tint val="40000"/>
              <a:alpha val="90000"/>
              <a:hueOff val="-1769134"/>
              <a:satOff val="-2316"/>
              <a:lumOff val="-11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Tanımlayıcı Hukuk Kuralları</a:t>
          </a:r>
          <a:endParaRPr lang="tr-TR" sz="1800" kern="1200" dirty="0">
            <a:latin typeface="Times New Roman" panose="02020603050405020304" pitchFamily="18" charset="0"/>
            <a:cs typeface="Times New Roman" panose="02020603050405020304" pitchFamily="18" charset="0"/>
          </a:endParaRPr>
        </a:p>
      </dsp:txBody>
      <dsp:txXfrm>
        <a:off x="1615439" y="3221496"/>
        <a:ext cx="1903564" cy="1039192"/>
      </dsp:txXfrm>
    </dsp:sp>
    <dsp:sp modelId="{915CEEB4-5704-4FE4-9CCF-E52B38B7EE3B}">
      <dsp:nvSpPr>
        <dsp:cNvPr id="0" name=""/>
        <dsp:cNvSpPr/>
      </dsp:nvSpPr>
      <dsp:spPr>
        <a:xfrm>
          <a:off x="0" y="3048297"/>
          <a:ext cx="1615440" cy="1385590"/>
        </a:xfrm>
        <a:prstGeom prst="roundRect">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3-</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a:off x="67639" y="3115936"/>
        <a:ext cx="1480162" cy="125031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A5182C-D2EA-4C57-A574-BFC0C28D15C0}">
      <dsp:nvSpPr>
        <dsp:cNvPr id="0" name=""/>
        <dsp:cNvSpPr/>
      </dsp:nvSpPr>
      <dsp:spPr>
        <a:xfrm>
          <a:off x="0" y="0"/>
          <a:ext cx="8712968" cy="5256583"/>
        </a:xfrm>
        <a:prstGeom prst="rect">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b="0" kern="1200" dirty="0" smtClean="0">
              <a:solidFill>
                <a:schemeClr val="tx1"/>
              </a:solidFill>
              <a:latin typeface="Times New Roman" panose="02020603050405020304" pitchFamily="18" charset="0"/>
              <a:cs typeface="Times New Roman" panose="02020603050405020304" pitchFamily="18" charset="0"/>
            </a:rPr>
            <a:t>Hukuk kurallarına uyulmaması durumunda dört türlü yatırım söz konusu olabilir.</a:t>
          </a:r>
          <a:endParaRPr lang="tr-TR" sz="1800" b="0" kern="1200" dirty="0">
            <a:solidFill>
              <a:schemeClr val="tx1"/>
            </a:solidFill>
            <a:latin typeface="Times New Roman" panose="02020603050405020304" pitchFamily="18" charset="0"/>
            <a:cs typeface="Times New Roman" panose="02020603050405020304" pitchFamily="18" charset="0"/>
          </a:endParaRPr>
        </a:p>
      </dsp:txBody>
      <dsp:txXfrm>
        <a:off x="0" y="0"/>
        <a:ext cx="8712968" cy="2838554"/>
      </dsp:txXfrm>
    </dsp:sp>
    <dsp:sp modelId="{C8BD9A58-9886-4CDF-8721-3FFF75CCD226}">
      <dsp:nvSpPr>
        <dsp:cNvPr id="0" name=""/>
        <dsp:cNvSpPr/>
      </dsp:nvSpPr>
      <dsp:spPr>
        <a:xfrm>
          <a:off x="0" y="2733423"/>
          <a:ext cx="2178241" cy="2418028"/>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Yokluk</a:t>
          </a:r>
          <a:endParaRPr lang="tr-TR" sz="1800" kern="1200" dirty="0">
            <a:latin typeface="Times New Roman" panose="02020603050405020304" pitchFamily="18" charset="0"/>
            <a:cs typeface="Times New Roman" panose="02020603050405020304" pitchFamily="18" charset="0"/>
          </a:endParaRPr>
        </a:p>
      </dsp:txBody>
      <dsp:txXfrm>
        <a:off x="0" y="2733423"/>
        <a:ext cx="2178241" cy="2418028"/>
      </dsp:txXfrm>
    </dsp:sp>
    <dsp:sp modelId="{E87260C3-E5C9-4AAE-9A5F-F470C76CDA5C}">
      <dsp:nvSpPr>
        <dsp:cNvPr id="0" name=""/>
        <dsp:cNvSpPr/>
      </dsp:nvSpPr>
      <dsp:spPr>
        <a:xfrm>
          <a:off x="2178241" y="2733423"/>
          <a:ext cx="2178241" cy="2418028"/>
        </a:xfrm>
        <a:prstGeom prst="rect">
          <a:avLst/>
        </a:prstGeom>
        <a:solidFill>
          <a:schemeClr val="accent5">
            <a:tint val="40000"/>
            <a:alpha val="90000"/>
            <a:hueOff val="-589711"/>
            <a:satOff val="-772"/>
            <a:lumOff val="-379"/>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Butlan</a:t>
          </a:r>
          <a:endParaRPr lang="tr-TR" sz="1800" kern="1200" dirty="0">
            <a:latin typeface="Times New Roman" panose="02020603050405020304" pitchFamily="18" charset="0"/>
            <a:cs typeface="Times New Roman" panose="02020603050405020304" pitchFamily="18" charset="0"/>
          </a:endParaRPr>
        </a:p>
      </dsp:txBody>
      <dsp:txXfrm>
        <a:off x="2178241" y="2733423"/>
        <a:ext cx="2178241" cy="2418028"/>
      </dsp:txXfrm>
    </dsp:sp>
    <dsp:sp modelId="{4A025B8A-E9C8-4D31-83EE-D51AB479CD4A}">
      <dsp:nvSpPr>
        <dsp:cNvPr id="0" name=""/>
        <dsp:cNvSpPr/>
      </dsp:nvSpPr>
      <dsp:spPr>
        <a:xfrm>
          <a:off x="4356483" y="2733423"/>
          <a:ext cx="2178241" cy="2418028"/>
        </a:xfrm>
        <a:prstGeom prst="rect">
          <a:avLst/>
        </a:prstGeom>
        <a:solidFill>
          <a:schemeClr val="accent5">
            <a:tint val="40000"/>
            <a:alpha val="90000"/>
            <a:hueOff val="-1179423"/>
            <a:satOff val="-1544"/>
            <a:lumOff val="-758"/>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İptal </a:t>
          </a:r>
          <a:endParaRPr lang="tr-TR" sz="1800" kern="1200" dirty="0">
            <a:latin typeface="Times New Roman" panose="02020603050405020304" pitchFamily="18" charset="0"/>
            <a:cs typeface="Times New Roman" panose="02020603050405020304" pitchFamily="18" charset="0"/>
          </a:endParaRPr>
        </a:p>
      </dsp:txBody>
      <dsp:txXfrm>
        <a:off x="4356483" y="2733423"/>
        <a:ext cx="2178241" cy="2418028"/>
      </dsp:txXfrm>
    </dsp:sp>
    <dsp:sp modelId="{66308F55-28F0-47F5-BD98-F5ABEB9AE780}">
      <dsp:nvSpPr>
        <dsp:cNvPr id="0" name=""/>
        <dsp:cNvSpPr/>
      </dsp:nvSpPr>
      <dsp:spPr>
        <a:xfrm>
          <a:off x="6534726" y="2733423"/>
          <a:ext cx="2178241" cy="2418028"/>
        </a:xfrm>
        <a:prstGeom prst="rect">
          <a:avLst/>
        </a:prstGeom>
        <a:solidFill>
          <a:schemeClr val="accent5">
            <a:tint val="40000"/>
            <a:alpha val="90000"/>
            <a:hueOff val="-1769134"/>
            <a:satOff val="-2316"/>
            <a:lumOff val="-1137"/>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Askıda Hükümsüzlük</a:t>
          </a:r>
          <a:endParaRPr lang="tr-TR" sz="1800" kern="1200" dirty="0">
            <a:latin typeface="Times New Roman" panose="02020603050405020304" pitchFamily="18" charset="0"/>
            <a:cs typeface="Times New Roman" panose="02020603050405020304" pitchFamily="18" charset="0"/>
          </a:endParaRPr>
        </a:p>
      </dsp:txBody>
      <dsp:txXfrm>
        <a:off x="6534726" y="2733423"/>
        <a:ext cx="2178241" cy="241802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1BE41-F9E6-420A-9499-4D8F5A38977D}">
      <dsp:nvSpPr>
        <dsp:cNvPr id="0" name=""/>
        <dsp:cNvSpPr/>
      </dsp:nvSpPr>
      <dsp:spPr>
        <a:xfrm rot="5400000">
          <a:off x="2150158" y="-473963"/>
          <a:ext cx="1373534" cy="2670048"/>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ctr"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 Yasam Yorumu</a:t>
          </a:r>
          <a:endParaRPr lang="tr-TR" sz="1800" kern="1200" dirty="0">
            <a:latin typeface="Times New Roman" panose="02020603050405020304" pitchFamily="18" charset="0"/>
            <a:cs typeface="Times New Roman" panose="02020603050405020304" pitchFamily="18" charset="0"/>
          </a:endParaRPr>
        </a:p>
      </dsp:txBody>
      <dsp:txXfrm rot="-5400000">
        <a:off x="1501901" y="241344"/>
        <a:ext cx="2602998" cy="1239434"/>
      </dsp:txXfrm>
    </dsp:sp>
    <dsp:sp modelId="{041DF468-CB4C-43FD-8238-19D369326746}">
      <dsp:nvSpPr>
        <dsp:cNvPr id="0" name=""/>
        <dsp:cNvSpPr/>
      </dsp:nvSpPr>
      <dsp:spPr>
        <a:xfrm>
          <a:off x="0" y="2601"/>
          <a:ext cx="1501902" cy="171691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1-</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a:off x="73317" y="75918"/>
        <a:ext cx="1355268" cy="1570284"/>
      </dsp:txXfrm>
    </dsp:sp>
    <dsp:sp modelId="{0C1AC4D1-AE77-4CCC-8D74-983FE92642DC}">
      <dsp:nvSpPr>
        <dsp:cNvPr id="0" name=""/>
        <dsp:cNvSpPr/>
      </dsp:nvSpPr>
      <dsp:spPr>
        <a:xfrm rot="5400000">
          <a:off x="2150158" y="1328800"/>
          <a:ext cx="1373534" cy="2670048"/>
        </a:xfrm>
        <a:prstGeom prst="round2SameRect">
          <a:avLst/>
        </a:prstGeom>
        <a:solidFill>
          <a:schemeClr val="accent5">
            <a:tint val="40000"/>
            <a:alpha val="90000"/>
            <a:hueOff val="-884567"/>
            <a:satOff val="-1158"/>
            <a:lumOff val="-569"/>
            <a:alphaOff val="0"/>
          </a:schemeClr>
        </a:solidFill>
        <a:ln w="25400" cap="flat" cmpd="sng" algn="ctr">
          <a:solidFill>
            <a:schemeClr val="accent5">
              <a:tint val="40000"/>
              <a:alpha val="90000"/>
              <a:hueOff val="-884567"/>
              <a:satOff val="-1158"/>
              <a:lumOff val="-5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ctr"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Yargısal Yorum</a:t>
          </a:r>
          <a:endParaRPr lang="tr-TR" sz="1800" kern="1200" dirty="0">
            <a:latin typeface="Times New Roman" panose="02020603050405020304" pitchFamily="18" charset="0"/>
            <a:cs typeface="Times New Roman" panose="02020603050405020304" pitchFamily="18" charset="0"/>
          </a:endParaRPr>
        </a:p>
      </dsp:txBody>
      <dsp:txXfrm rot="-5400000">
        <a:off x="1501901" y="2044107"/>
        <a:ext cx="2602998" cy="1239434"/>
      </dsp:txXfrm>
    </dsp:sp>
    <dsp:sp modelId="{8F77A235-313A-4E4B-B3DF-7958CB2C1497}">
      <dsp:nvSpPr>
        <dsp:cNvPr id="0" name=""/>
        <dsp:cNvSpPr/>
      </dsp:nvSpPr>
      <dsp:spPr>
        <a:xfrm>
          <a:off x="0" y="1805365"/>
          <a:ext cx="1501902" cy="1716918"/>
        </a:xfrm>
        <a:prstGeom prst="roundRect">
          <a:avLst/>
        </a:prstGeom>
        <a:solidFill>
          <a:schemeClr val="accent5">
            <a:hueOff val="-918568"/>
            <a:satOff val="135"/>
            <a:lumOff val="-32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2-</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a:off x="73317" y="1878682"/>
        <a:ext cx="1355268" cy="1570284"/>
      </dsp:txXfrm>
    </dsp:sp>
    <dsp:sp modelId="{CA935F19-E13B-410D-8BD4-D3A00007AAF2}">
      <dsp:nvSpPr>
        <dsp:cNvPr id="0" name=""/>
        <dsp:cNvSpPr/>
      </dsp:nvSpPr>
      <dsp:spPr>
        <a:xfrm rot="5400000">
          <a:off x="2150158" y="3131565"/>
          <a:ext cx="1373534" cy="2670048"/>
        </a:xfrm>
        <a:prstGeom prst="round2SameRect">
          <a:avLst/>
        </a:prstGeom>
        <a:solidFill>
          <a:schemeClr val="accent5">
            <a:tint val="40000"/>
            <a:alpha val="90000"/>
            <a:hueOff val="-1769134"/>
            <a:satOff val="-2316"/>
            <a:lumOff val="-1137"/>
            <a:alphaOff val="0"/>
          </a:schemeClr>
        </a:solidFill>
        <a:ln w="25400" cap="flat" cmpd="sng" algn="ctr">
          <a:solidFill>
            <a:schemeClr val="accent5">
              <a:tint val="40000"/>
              <a:alpha val="90000"/>
              <a:hueOff val="-1769134"/>
              <a:satOff val="-2316"/>
              <a:lumOff val="-11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ctr"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Bilimsel Yorum</a:t>
          </a:r>
          <a:endParaRPr lang="tr-TR" sz="1800" kern="1200" dirty="0">
            <a:latin typeface="Times New Roman" panose="02020603050405020304" pitchFamily="18" charset="0"/>
            <a:cs typeface="Times New Roman" panose="02020603050405020304" pitchFamily="18" charset="0"/>
          </a:endParaRPr>
        </a:p>
      </dsp:txBody>
      <dsp:txXfrm rot="-5400000">
        <a:off x="1501901" y="3846872"/>
        <a:ext cx="2602998" cy="1239434"/>
      </dsp:txXfrm>
    </dsp:sp>
    <dsp:sp modelId="{D76EE64D-EDDD-45E4-BF35-D70573510F2E}">
      <dsp:nvSpPr>
        <dsp:cNvPr id="0" name=""/>
        <dsp:cNvSpPr/>
      </dsp:nvSpPr>
      <dsp:spPr>
        <a:xfrm>
          <a:off x="0" y="3600180"/>
          <a:ext cx="1501902" cy="1716918"/>
        </a:xfrm>
        <a:prstGeom prst="roundRect">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3-</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a:off x="73317" y="3673497"/>
        <a:ext cx="1355268" cy="157028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CC4E06-B558-4046-8BE8-9832EDB10E4A}">
      <dsp:nvSpPr>
        <dsp:cNvPr id="0" name=""/>
        <dsp:cNvSpPr/>
      </dsp:nvSpPr>
      <dsp:spPr>
        <a:xfrm>
          <a:off x="0" y="4145774"/>
          <a:ext cx="8712968" cy="1360434"/>
        </a:xfrm>
        <a:prstGeom prst="rect">
          <a:avLst/>
        </a:prstGeom>
        <a:solidFill>
          <a:schemeClr val="accent6"/>
        </a:solidFill>
        <a:ln w="38100" cap="flat" cmpd="sng" algn="ctr">
          <a:solidFill>
            <a:schemeClr val="lt1"/>
          </a:solidFill>
          <a:prstDash val="solid"/>
        </a:ln>
        <a:effectLst>
          <a:outerShdw blurRad="57150" dist="38100" dir="5400000" algn="ctr" rotWithShape="0">
            <a:schemeClr val="accent6">
              <a:shade val="9000"/>
              <a:alpha val="48000"/>
              <a:satMod val="105000"/>
            </a:scheme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latin typeface="Times New Roman" panose="02020603050405020304" pitchFamily="18" charset="0"/>
              <a:cs typeface="Times New Roman" panose="02020603050405020304" pitchFamily="18" charset="0"/>
            </a:rPr>
            <a:t>Bilimsel Yorum</a:t>
          </a:r>
          <a:endParaRPr lang="tr-TR" sz="2000" b="1" kern="1200" dirty="0">
            <a:solidFill>
              <a:srgbClr val="FF0000"/>
            </a:solidFill>
            <a:latin typeface="Times New Roman" panose="02020603050405020304" pitchFamily="18" charset="0"/>
            <a:cs typeface="Times New Roman" panose="02020603050405020304" pitchFamily="18" charset="0"/>
          </a:endParaRPr>
        </a:p>
      </dsp:txBody>
      <dsp:txXfrm>
        <a:off x="0" y="4145774"/>
        <a:ext cx="8712968" cy="734634"/>
      </dsp:txXfrm>
    </dsp:sp>
    <dsp:sp modelId="{DCB61164-860F-4FE0-AA81-A5245404528C}">
      <dsp:nvSpPr>
        <dsp:cNvPr id="0" name=""/>
        <dsp:cNvSpPr/>
      </dsp:nvSpPr>
      <dsp:spPr>
        <a:xfrm>
          <a:off x="0" y="4789478"/>
          <a:ext cx="8712968" cy="753243"/>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Hukukçu ve akademisyenlerin, hukuk kurallarının anlamına ilişkin olarak açıkladıkları görüşleridir. Bu tür yorumlar hakimi bağlamaz sadece ona yön gösterme anlamında yardımcı olur.</a:t>
          </a:r>
          <a:endParaRPr lang="tr-TR" sz="1800" kern="1200" dirty="0">
            <a:latin typeface="Times New Roman" panose="02020603050405020304" pitchFamily="18" charset="0"/>
            <a:cs typeface="Times New Roman" panose="02020603050405020304" pitchFamily="18" charset="0"/>
          </a:endParaRPr>
        </a:p>
      </dsp:txBody>
      <dsp:txXfrm>
        <a:off x="0" y="4789478"/>
        <a:ext cx="8712968" cy="753243"/>
      </dsp:txXfrm>
    </dsp:sp>
    <dsp:sp modelId="{29A34C32-9087-4932-B753-A55E0401C76A}">
      <dsp:nvSpPr>
        <dsp:cNvPr id="0" name=""/>
        <dsp:cNvSpPr/>
      </dsp:nvSpPr>
      <dsp:spPr>
        <a:xfrm rot="10800000">
          <a:off x="0" y="1931679"/>
          <a:ext cx="8712968" cy="2092347"/>
        </a:xfrm>
        <a:prstGeom prst="upArrowCallout">
          <a:avLst/>
        </a:prstGeom>
        <a:solidFill>
          <a:schemeClr val="accent6"/>
        </a:solidFill>
        <a:ln w="38100" cap="flat" cmpd="sng" algn="ctr">
          <a:solidFill>
            <a:schemeClr val="lt1"/>
          </a:solidFill>
          <a:prstDash val="solid"/>
        </a:ln>
        <a:effectLst>
          <a:outerShdw blurRad="57150" dist="38100" dir="5400000" algn="ctr" rotWithShape="0">
            <a:schemeClr val="accent6">
              <a:shade val="9000"/>
              <a:alpha val="48000"/>
              <a:satMod val="105000"/>
            </a:scheme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latin typeface="Times New Roman" panose="02020603050405020304" pitchFamily="18" charset="0"/>
              <a:cs typeface="Times New Roman" panose="02020603050405020304" pitchFamily="18" charset="0"/>
            </a:rPr>
            <a:t>Yargısal Yorum</a:t>
          </a:r>
          <a:endParaRPr lang="tr-TR" sz="2000" b="1" kern="1200" dirty="0">
            <a:solidFill>
              <a:srgbClr val="FF0000"/>
            </a:solidFill>
            <a:latin typeface="Times New Roman" panose="02020603050405020304" pitchFamily="18" charset="0"/>
            <a:cs typeface="Times New Roman" panose="02020603050405020304" pitchFamily="18" charset="0"/>
          </a:endParaRPr>
        </a:p>
      </dsp:txBody>
      <dsp:txXfrm rot="-10800000">
        <a:off x="0" y="1931679"/>
        <a:ext cx="8712968" cy="734414"/>
      </dsp:txXfrm>
    </dsp:sp>
    <dsp:sp modelId="{33A522CA-A11E-47F0-AA6B-BEC5A229789E}">
      <dsp:nvSpPr>
        <dsp:cNvPr id="0" name=""/>
        <dsp:cNvSpPr/>
      </dsp:nvSpPr>
      <dsp:spPr>
        <a:xfrm>
          <a:off x="0" y="2575276"/>
          <a:ext cx="8712968" cy="1091555"/>
        </a:xfrm>
        <a:prstGeom prst="rect">
          <a:avLst/>
        </a:prstGeom>
        <a:solidFill>
          <a:schemeClr val="accent5">
            <a:tint val="40000"/>
            <a:alpha val="90000"/>
            <a:hueOff val="-884567"/>
            <a:satOff val="-1158"/>
            <a:lumOff val="-569"/>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Kanun hükümlerinin yargı organlarınca yorumlanmasıdır. Ancak yargıcın yaptığı yorum ne başka bir davada kendisini ne de başka bir mahkemeyi bağlar. Bunun tek istisnası Yargıtay’ın içtihadı birleştirme kararlarıdır. Bu kararlar Resmi Gazete’de yayınlandıklarından tüm mahkemeler için bağlayıcıdır. </a:t>
          </a:r>
          <a:endParaRPr lang="tr-TR" sz="1800" kern="1200" dirty="0">
            <a:latin typeface="Times New Roman" panose="02020603050405020304" pitchFamily="18" charset="0"/>
            <a:cs typeface="Times New Roman" panose="02020603050405020304" pitchFamily="18" charset="0"/>
          </a:endParaRPr>
        </a:p>
      </dsp:txBody>
      <dsp:txXfrm>
        <a:off x="0" y="2575276"/>
        <a:ext cx="8712968" cy="1091555"/>
      </dsp:txXfrm>
    </dsp:sp>
    <dsp:sp modelId="{BE8C276F-4BF5-405C-BD5C-A53F6CB7B241}">
      <dsp:nvSpPr>
        <dsp:cNvPr id="0" name=""/>
        <dsp:cNvSpPr/>
      </dsp:nvSpPr>
      <dsp:spPr>
        <a:xfrm rot="10800000">
          <a:off x="0" y="1892"/>
          <a:ext cx="8712968" cy="2092347"/>
        </a:xfrm>
        <a:prstGeom prst="upArrowCallout">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latin typeface="Times New Roman" panose="02020603050405020304" pitchFamily="18" charset="0"/>
              <a:cs typeface="Times New Roman" panose="02020603050405020304" pitchFamily="18" charset="0"/>
            </a:rPr>
            <a:t>Yasama Yorumu</a:t>
          </a:r>
          <a:endParaRPr lang="tr-TR" sz="2000" b="1" kern="1200" dirty="0">
            <a:solidFill>
              <a:srgbClr val="FF0000"/>
            </a:solidFill>
            <a:latin typeface="Times New Roman" panose="02020603050405020304" pitchFamily="18" charset="0"/>
            <a:cs typeface="Times New Roman" panose="02020603050405020304" pitchFamily="18" charset="0"/>
          </a:endParaRPr>
        </a:p>
      </dsp:txBody>
      <dsp:txXfrm rot="-10800000">
        <a:off x="0" y="1892"/>
        <a:ext cx="8712968" cy="734414"/>
      </dsp:txXfrm>
    </dsp:sp>
    <dsp:sp modelId="{960B19A5-FC45-417E-A92B-CE3971497012}">
      <dsp:nvSpPr>
        <dsp:cNvPr id="0" name=""/>
        <dsp:cNvSpPr/>
      </dsp:nvSpPr>
      <dsp:spPr>
        <a:xfrm>
          <a:off x="0" y="573000"/>
          <a:ext cx="8712968" cy="952225"/>
        </a:xfrm>
        <a:prstGeom prst="rect">
          <a:avLst/>
        </a:prstGeom>
        <a:solidFill>
          <a:schemeClr val="accent5">
            <a:tint val="40000"/>
            <a:alpha val="90000"/>
            <a:hueOff val="-1769134"/>
            <a:satOff val="-2316"/>
            <a:lumOff val="-1137"/>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Eskiden kanunların gerekçesi yazılmadığından hakimler  bir  kanun hükmünün manasını anlamadığı takdirde bunu bizzat o kanunu yapan kanun koyucuya sorardı. 1961 ve 1982 anayasalarında yasama yorumu kabule dilmediğinden artık bu şekilde yorum yapmak mümkün değildir.</a:t>
          </a:r>
          <a:endParaRPr lang="tr-TR" sz="1800" kern="1200" dirty="0">
            <a:latin typeface="Times New Roman" panose="02020603050405020304" pitchFamily="18" charset="0"/>
            <a:cs typeface="Times New Roman" panose="02020603050405020304" pitchFamily="18" charset="0"/>
          </a:endParaRPr>
        </a:p>
      </dsp:txBody>
      <dsp:txXfrm>
        <a:off x="0" y="573000"/>
        <a:ext cx="8712968" cy="95222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C51555-7FE9-4DFE-BAE8-AFC1BEDF8A00}">
      <dsp:nvSpPr>
        <dsp:cNvPr id="0" name=""/>
        <dsp:cNvSpPr/>
      </dsp:nvSpPr>
      <dsp:spPr>
        <a:xfrm>
          <a:off x="0" y="4081425"/>
          <a:ext cx="8784976" cy="1384114"/>
        </a:xfrm>
        <a:prstGeom prst="rect">
          <a:avLst/>
        </a:prstGeom>
        <a:solidFill>
          <a:schemeClr val="accent6"/>
        </a:solidFill>
        <a:ln w="38100" cap="flat" cmpd="sng" algn="ctr">
          <a:solidFill>
            <a:schemeClr val="lt1"/>
          </a:solidFill>
          <a:prstDash val="solid"/>
        </a:ln>
        <a:effectLst>
          <a:outerShdw blurRad="57150" dist="38100" dir="5400000" algn="ctr" rotWithShape="0">
            <a:schemeClr val="accent6">
              <a:shade val="9000"/>
              <a:alpha val="48000"/>
              <a:satMod val="105000"/>
            </a:scheme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Zıt Kanıt Metodu</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a:off x="0" y="4081425"/>
        <a:ext cx="8784976" cy="747422"/>
      </dsp:txXfrm>
    </dsp:sp>
    <dsp:sp modelId="{C609DDD3-546F-49EC-817F-6D87FCA77B51}">
      <dsp:nvSpPr>
        <dsp:cNvPr id="0" name=""/>
        <dsp:cNvSpPr/>
      </dsp:nvSpPr>
      <dsp:spPr>
        <a:xfrm>
          <a:off x="0" y="4681165"/>
          <a:ext cx="8784976" cy="1149612"/>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Bir olayla ilgili kanunda bir düzenleme bulunmamasına rağmen, kanun hükmünde yer alan ifadelerin aksinden sonuç çıkarma şeklinde yapılan yorumdur. Örneğin «kamuya açık alanlarda sigara içmek yasaktır» hükmünün zıddından yola çıkarak «kamuya açık olmayan alanlarda sigara içek serbesttir « yorumu yapılabilir</a:t>
          </a:r>
          <a:endParaRPr lang="tr-TR" sz="1800" kern="1200" dirty="0">
            <a:latin typeface="Times New Roman" panose="02020603050405020304" pitchFamily="18" charset="0"/>
            <a:cs typeface="Times New Roman" panose="02020603050405020304" pitchFamily="18" charset="0"/>
          </a:endParaRPr>
        </a:p>
      </dsp:txBody>
      <dsp:txXfrm>
        <a:off x="0" y="4681165"/>
        <a:ext cx="8784976" cy="1149612"/>
      </dsp:txXfrm>
    </dsp:sp>
    <dsp:sp modelId="{2E45A7B6-3BFF-44BA-8B6A-3CC482938B2A}">
      <dsp:nvSpPr>
        <dsp:cNvPr id="0" name=""/>
        <dsp:cNvSpPr/>
      </dsp:nvSpPr>
      <dsp:spPr>
        <a:xfrm rot="10800000">
          <a:off x="0" y="2109878"/>
          <a:ext cx="8784976" cy="2128768"/>
        </a:xfrm>
        <a:prstGeom prst="upArrowCallout">
          <a:avLst/>
        </a:prstGeom>
        <a:solidFill>
          <a:schemeClr val="accent5">
            <a:hueOff val="-918568"/>
            <a:satOff val="135"/>
            <a:lumOff val="-32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effectLst/>
              <a:latin typeface="Times New Roman" panose="02020603050405020304" pitchFamily="18" charset="0"/>
              <a:cs typeface="Times New Roman" panose="02020603050405020304" pitchFamily="18" charset="0"/>
            </a:rPr>
            <a:t>Evveliyet (Öncelik) Metodu</a:t>
          </a:r>
          <a:endParaRPr lang="tr-TR" sz="2000" b="1" kern="1200" dirty="0">
            <a:solidFill>
              <a:srgbClr val="FF0000"/>
            </a:solidFill>
            <a:effectLst/>
            <a:latin typeface="Times New Roman" panose="02020603050405020304" pitchFamily="18" charset="0"/>
            <a:cs typeface="Times New Roman" panose="02020603050405020304" pitchFamily="18" charset="0"/>
          </a:endParaRPr>
        </a:p>
      </dsp:txBody>
      <dsp:txXfrm rot="-10800000">
        <a:off x="0" y="2109878"/>
        <a:ext cx="8784976" cy="747197"/>
      </dsp:txXfrm>
    </dsp:sp>
    <dsp:sp modelId="{087E6475-C657-47F3-8853-F9091D4C7FA6}">
      <dsp:nvSpPr>
        <dsp:cNvPr id="0" name=""/>
        <dsp:cNvSpPr/>
      </dsp:nvSpPr>
      <dsp:spPr>
        <a:xfrm>
          <a:off x="0" y="2615033"/>
          <a:ext cx="8784976" cy="1120586"/>
        </a:xfrm>
        <a:prstGeom prst="rect">
          <a:avLst/>
        </a:prstGeom>
        <a:solidFill>
          <a:schemeClr val="accent5">
            <a:tint val="40000"/>
            <a:alpha val="90000"/>
            <a:hueOff val="-884567"/>
            <a:satOff val="-1158"/>
            <a:lumOff val="-569"/>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just" defTabSz="889000">
            <a:lnSpc>
              <a:spcPct val="90000"/>
            </a:lnSpc>
            <a:spcBef>
              <a:spcPct val="0"/>
            </a:spcBef>
            <a:spcAft>
              <a:spcPct val="35000"/>
            </a:spcAft>
          </a:pPr>
          <a:r>
            <a:rPr lang="tr-TR" sz="2000" kern="1200" dirty="0" smtClean="0">
              <a:latin typeface="Times New Roman" panose="02020603050405020304" pitchFamily="18" charset="0"/>
              <a:cs typeface="Times New Roman" panose="02020603050405020304" pitchFamily="18" charset="0"/>
            </a:rPr>
            <a:t>Bu yorum metodunda « fazlaya izin veren aza da izin verir» mantığı ile yorum yapılır. Örneğin kanunda «vali, emrinde çalışan bir kamu görevlisini görevden alabilir» denmişse, buradan yola çıkarak kanunda açıkça yetki verilmese de «vali bir kamu görevlisini geçici olarak görevden uzaklaştırabilir» yorumunu yapabiliriz.</a:t>
          </a:r>
        </a:p>
      </dsp:txBody>
      <dsp:txXfrm>
        <a:off x="0" y="2615033"/>
        <a:ext cx="8784976" cy="1120586"/>
      </dsp:txXfrm>
    </dsp:sp>
    <dsp:sp modelId="{7A3D9CFB-3B9F-4CCD-84C8-6444B41AA8A9}">
      <dsp:nvSpPr>
        <dsp:cNvPr id="0" name=""/>
        <dsp:cNvSpPr/>
      </dsp:nvSpPr>
      <dsp:spPr>
        <a:xfrm rot="10800000">
          <a:off x="0" y="1871"/>
          <a:ext cx="8784976" cy="2128768"/>
        </a:xfrm>
        <a:prstGeom prst="upArrowCallout">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latin typeface="Times New Roman" panose="02020603050405020304" pitchFamily="18" charset="0"/>
              <a:cs typeface="Times New Roman" panose="02020603050405020304" pitchFamily="18" charset="0"/>
            </a:rPr>
            <a:t>Lafzi (sözel) Yorum</a:t>
          </a:r>
          <a:endParaRPr lang="tr-TR" sz="2000" b="1" kern="1200" dirty="0">
            <a:solidFill>
              <a:srgbClr val="FF0000"/>
            </a:solidFill>
            <a:latin typeface="Times New Roman" panose="02020603050405020304" pitchFamily="18" charset="0"/>
            <a:cs typeface="Times New Roman" panose="02020603050405020304" pitchFamily="18" charset="0"/>
          </a:endParaRPr>
        </a:p>
      </dsp:txBody>
      <dsp:txXfrm rot="-10800000">
        <a:off x="0" y="1871"/>
        <a:ext cx="8784976" cy="747197"/>
      </dsp:txXfrm>
    </dsp:sp>
    <dsp:sp modelId="{18A187CD-1C9C-4030-9607-13451F9E042C}">
      <dsp:nvSpPr>
        <dsp:cNvPr id="0" name=""/>
        <dsp:cNvSpPr/>
      </dsp:nvSpPr>
      <dsp:spPr>
        <a:xfrm>
          <a:off x="0" y="623337"/>
          <a:ext cx="8784976" cy="1186891"/>
        </a:xfrm>
        <a:prstGeom prst="rect">
          <a:avLst/>
        </a:prstGeom>
        <a:solidFill>
          <a:schemeClr val="accent5">
            <a:tint val="40000"/>
            <a:alpha val="90000"/>
            <a:hueOff val="-1769134"/>
            <a:satOff val="-2316"/>
            <a:lumOff val="-1137"/>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Lafzi yorum metodu bir hükmün kelime ve gramer yapısına bakılarak ve kanun metnine bağlı kalınarak yapılan yorumdur. Örneğin kanun «anne ve babanın rızası» demişse hükümde geçen «ve» bağlacından dolayı hem annenin hem de babanın rızasının gerekli olduğunu anlarız. Ama mesela hükümde «veya» denmiş olsaydı, sadece annenin veya sadece babanın rızası yeterli derdik</a:t>
          </a:r>
          <a:endParaRPr lang="tr-TR" sz="1800" kern="1200" dirty="0">
            <a:latin typeface="Times New Roman" panose="02020603050405020304" pitchFamily="18" charset="0"/>
            <a:cs typeface="Times New Roman" panose="02020603050405020304" pitchFamily="18" charset="0"/>
          </a:endParaRPr>
        </a:p>
      </dsp:txBody>
      <dsp:txXfrm>
        <a:off x="0" y="623337"/>
        <a:ext cx="8784976" cy="118689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63EEA0-E920-4D42-A519-5C3E9DE6AF63}">
      <dsp:nvSpPr>
        <dsp:cNvPr id="0" name=""/>
        <dsp:cNvSpPr/>
      </dsp:nvSpPr>
      <dsp:spPr>
        <a:xfrm>
          <a:off x="0" y="2507544"/>
          <a:ext cx="4470846" cy="164549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Hukuk Boşluğu</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a:off x="0" y="2507544"/>
        <a:ext cx="4470846" cy="888567"/>
      </dsp:txXfrm>
    </dsp:sp>
    <dsp:sp modelId="{B28DB55D-7E2B-4C67-A815-CE6EC0CB3455}">
      <dsp:nvSpPr>
        <dsp:cNvPr id="0" name=""/>
        <dsp:cNvSpPr/>
      </dsp:nvSpPr>
      <dsp:spPr>
        <a:xfrm>
          <a:off x="0" y="3164308"/>
          <a:ext cx="4470846" cy="1154716"/>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Hakimin uygulayabileceği herhangi bir yazılı hukuk kuralı ve örf ve adet kuralı bulunmaması durumunda hukuk boşluğundan söz edilir. Bu durumda hakim kedisi hukuk yaratacaktır.</a:t>
          </a:r>
          <a:endParaRPr lang="tr-TR" sz="1800" kern="1200" dirty="0">
            <a:latin typeface="Times New Roman" panose="02020603050405020304" pitchFamily="18" charset="0"/>
            <a:cs typeface="Times New Roman" panose="02020603050405020304" pitchFamily="18" charset="0"/>
          </a:endParaRPr>
        </a:p>
      </dsp:txBody>
      <dsp:txXfrm>
        <a:off x="0" y="3164308"/>
        <a:ext cx="4470846" cy="1154716"/>
      </dsp:txXfrm>
    </dsp:sp>
    <dsp:sp modelId="{7D8A547B-1BB6-4507-A2B1-AB8A30E50CB5}">
      <dsp:nvSpPr>
        <dsp:cNvPr id="0" name=""/>
        <dsp:cNvSpPr/>
      </dsp:nvSpPr>
      <dsp:spPr>
        <a:xfrm rot="10800000">
          <a:off x="0" y="1455"/>
          <a:ext cx="4470846" cy="2530771"/>
        </a:xfrm>
        <a:prstGeom prst="upArrowCallout">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Kanun Boşluğu</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10800000">
        <a:off x="0" y="1455"/>
        <a:ext cx="4470846" cy="888300"/>
      </dsp:txXfrm>
    </dsp:sp>
    <dsp:sp modelId="{B80A960F-C061-4BE7-8167-E5E32B19EC2A}">
      <dsp:nvSpPr>
        <dsp:cNvPr id="0" name=""/>
        <dsp:cNvSpPr/>
      </dsp:nvSpPr>
      <dsp:spPr>
        <a:xfrm>
          <a:off x="0" y="692136"/>
          <a:ext cx="4470846" cy="1151940"/>
        </a:xfrm>
        <a:prstGeom prst="rect">
          <a:avLst/>
        </a:prstGeom>
        <a:solidFill>
          <a:schemeClr val="accent5">
            <a:tint val="40000"/>
            <a:alpha val="90000"/>
            <a:hueOff val="-1769134"/>
            <a:satOff val="-2316"/>
            <a:lumOff val="-1137"/>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Hakimin uygulayabileceği herhangi bir yazılı hukuk kuralı bulunmaması durumunda kanun boşluğundan söz edilir. Bu durumda hakim örf ve adet kurallarını uygulayacaktır</a:t>
          </a:r>
          <a:endParaRPr lang="tr-TR" sz="1800" kern="1200" dirty="0">
            <a:latin typeface="Times New Roman" panose="02020603050405020304" pitchFamily="18" charset="0"/>
            <a:cs typeface="Times New Roman" panose="02020603050405020304" pitchFamily="18" charset="0"/>
          </a:endParaRPr>
        </a:p>
      </dsp:txBody>
      <dsp:txXfrm>
        <a:off x="0" y="692136"/>
        <a:ext cx="4470846" cy="115194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E9858A-F8F5-45A6-A49F-D772A485E254}">
      <dsp:nvSpPr>
        <dsp:cNvPr id="0" name=""/>
        <dsp:cNvSpPr/>
      </dsp:nvSpPr>
      <dsp:spPr>
        <a:xfrm rot="5400000">
          <a:off x="-251854" y="254412"/>
          <a:ext cx="1679029" cy="1175320"/>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Kural İçi Boşluk</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590217"/>
        <a:ext cx="1175320" cy="503709"/>
      </dsp:txXfrm>
    </dsp:sp>
    <dsp:sp modelId="{1C6A13CA-71B0-46E1-8409-AA5C64F87757}">
      <dsp:nvSpPr>
        <dsp:cNvPr id="0" name=""/>
        <dsp:cNvSpPr/>
      </dsp:nvSpPr>
      <dsp:spPr>
        <a:xfrm rot="5400000">
          <a:off x="2164463" y="-986584"/>
          <a:ext cx="1091369" cy="3069654"/>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Yollamalar (Atıflar)</a:t>
          </a:r>
          <a:endParaRPr lang="tr-TR" sz="1800" kern="1200" dirty="0">
            <a:latin typeface="Times New Roman" panose="02020603050405020304" pitchFamily="18" charset="0"/>
            <a:cs typeface="Times New Roman" panose="02020603050405020304" pitchFamily="18" charset="0"/>
          </a:endParaRPr>
        </a:p>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Genel Kloslar</a:t>
          </a:r>
          <a:endParaRPr lang="tr-TR" sz="1800" kern="1200" dirty="0">
            <a:latin typeface="Times New Roman" panose="02020603050405020304" pitchFamily="18" charset="0"/>
            <a:cs typeface="Times New Roman" panose="02020603050405020304" pitchFamily="18" charset="0"/>
          </a:endParaRPr>
        </a:p>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Tanımlama Boşluğu</a:t>
          </a:r>
          <a:endParaRPr lang="tr-TR" sz="1800" kern="1200" dirty="0">
            <a:latin typeface="Times New Roman" panose="02020603050405020304" pitchFamily="18" charset="0"/>
            <a:cs typeface="Times New Roman" panose="02020603050405020304" pitchFamily="18" charset="0"/>
          </a:endParaRPr>
        </a:p>
      </dsp:txBody>
      <dsp:txXfrm rot="-5400000">
        <a:off x="1175321" y="55834"/>
        <a:ext cx="3016378" cy="984817"/>
      </dsp:txXfrm>
    </dsp:sp>
    <dsp:sp modelId="{B39B5A0B-3E27-45CD-A935-082EF585F31E}">
      <dsp:nvSpPr>
        <dsp:cNvPr id="0" name=""/>
        <dsp:cNvSpPr/>
      </dsp:nvSpPr>
      <dsp:spPr>
        <a:xfrm rot="5400000">
          <a:off x="-251854" y="1640491"/>
          <a:ext cx="1679029" cy="1175320"/>
        </a:xfrm>
        <a:prstGeom prst="chevron">
          <a:avLst/>
        </a:prstGeom>
        <a:solidFill>
          <a:schemeClr val="accent5">
            <a:hueOff val="-1837137"/>
            <a:satOff val="270"/>
            <a:lumOff val="-6471"/>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Kural Dışı Boşluk</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1976296"/>
        <a:ext cx="1175320" cy="503709"/>
      </dsp:txXfrm>
    </dsp:sp>
    <dsp:sp modelId="{78EF622C-8ED6-4ABF-A343-60D0FAC96B52}">
      <dsp:nvSpPr>
        <dsp:cNvPr id="0" name=""/>
        <dsp:cNvSpPr/>
      </dsp:nvSpPr>
      <dsp:spPr>
        <a:xfrm rot="5400000">
          <a:off x="2164463" y="399494"/>
          <a:ext cx="1091369" cy="3069654"/>
        </a:xfrm>
        <a:prstGeom prst="round2Same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Açık (Gerçek) Boşluk</a:t>
          </a:r>
          <a:endParaRPr lang="tr-TR" sz="1800" kern="1200" dirty="0">
            <a:latin typeface="Times New Roman" panose="02020603050405020304" pitchFamily="18" charset="0"/>
            <a:cs typeface="Times New Roman" panose="02020603050405020304" pitchFamily="18" charset="0"/>
          </a:endParaRPr>
        </a:p>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Örtülü (Zımni) Boşluk</a:t>
          </a:r>
          <a:endParaRPr lang="tr-TR" sz="1800" kern="1200" dirty="0">
            <a:latin typeface="Times New Roman" panose="02020603050405020304" pitchFamily="18" charset="0"/>
            <a:cs typeface="Times New Roman" panose="02020603050405020304" pitchFamily="18" charset="0"/>
          </a:endParaRPr>
        </a:p>
      </dsp:txBody>
      <dsp:txXfrm rot="-5400000">
        <a:off x="1175321" y="1441912"/>
        <a:ext cx="3016378" cy="98481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9B3F60-438F-4EAF-B950-78D4D3BCD22B}">
      <dsp:nvSpPr>
        <dsp:cNvPr id="0" name=""/>
        <dsp:cNvSpPr/>
      </dsp:nvSpPr>
      <dsp:spPr>
        <a:xfrm>
          <a:off x="1886904" y="290"/>
          <a:ext cx="2357950" cy="1131278"/>
        </a:xfrm>
        <a:prstGeom prst="rightArrow">
          <a:avLst>
            <a:gd name="adj1" fmla="val 75000"/>
            <a:gd name="adj2" fmla="val 50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just" defTabSz="800100">
            <a:lnSpc>
              <a:spcPct val="90000"/>
            </a:lnSpc>
            <a:spcBef>
              <a:spcPct val="0"/>
            </a:spcBef>
            <a:spcAft>
              <a:spcPct val="15000"/>
            </a:spcAft>
            <a:buChar char="••"/>
          </a:pPr>
          <a:endParaRPr lang="tr-TR" sz="1800" kern="1200" dirty="0">
            <a:latin typeface="Times New Roman" panose="02020603050405020304" pitchFamily="18" charset="0"/>
            <a:cs typeface="Times New Roman" panose="02020603050405020304" pitchFamily="18" charset="0"/>
          </a:endParaRPr>
        </a:p>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İnsan</a:t>
          </a:r>
          <a:endParaRPr lang="tr-TR" sz="1800" kern="1200" dirty="0">
            <a:latin typeface="Times New Roman" panose="02020603050405020304" pitchFamily="18" charset="0"/>
            <a:cs typeface="Times New Roman" panose="02020603050405020304" pitchFamily="18" charset="0"/>
          </a:endParaRPr>
        </a:p>
      </dsp:txBody>
      <dsp:txXfrm>
        <a:off x="1886904" y="141700"/>
        <a:ext cx="1933721" cy="848458"/>
      </dsp:txXfrm>
    </dsp:sp>
    <dsp:sp modelId="{4EABD435-01D9-4521-88F9-50DC7407238C}">
      <dsp:nvSpPr>
        <dsp:cNvPr id="0" name=""/>
        <dsp:cNvSpPr/>
      </dsp:nvSpPr>
      <dsp:spPr>
        <a:xfrm>
          <a:off x="119" y="290"/>
          <a:ext cx="1886785" cy="113127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Gerçek Kişiler</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a:off x="55343" y="55514"/>
        <a:ext cx="1776337" cy="1020830"/>
      </dsp:txXfrm>
    </dsp:sp>
    <dsp:sp modelId="{960F7D6C-7C7A-4BDB-B151-9A4AAF3695E5}">
      <dsp:nvSpPr>
        <dsp:cNvPr id="0" name=""/>
        <dsp:cNvSpPr/>
      </dsp:nvSpPr>
      <dsp:spPr>
        <a:xfrm>
          <a:off x="1944640" y="1244695"/>
          <a:ext cx="2298255" cy="1131278"/>
        </a:xfrm>
        <a:prstGeom prst="rightArrow">
          <a:avLst>
            <a:gd name="adj1" fmla="val 75000"/>
            <a:gd name="adj2" fmla="val 50000"/>
          </a:avLst>
        </a:prstGeom>
        <a:solidFill>
          <a:schemeClr val="accent5">
            <a:tint val="40000"/>
            <a:alpha val="90000"/>
            <a:hueOff val="-1769134"/>
            <a:satOff val="-2316"/>
            <a:lumOff val="-1137"/>
            <a:alphaOff val="0"/>
          </a:schemeClr>
        </a:solidFill>
        <a:ln w="25400" cap="flat" cmpd="sng" algn="ctr">
          <a:solidFill>
            <a:schemeClr val="accent5">
              <a:tint val="40000"/>
              <a:alpha val="90000"/>
              <a:hueOff val="-1769134"/>
              <a:satOff val="-2316"/>
              <a:lumOff val="-11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just" defTabSz="800100">
            <a:lnSpc>
              <a:spcPct val="90000"/>
            </a:lnSpc>
            <a:spcBef>
              <a:spcPct val="0"/>
            </a:spcBef>
            <a:spcAft>
              <a:spcPct val="15000"/>
            </a:spcAft>
            <a:buChar char="••"/>
          </a:pPr>
          <a:endParaRPr lang="tr-TR" sz="1800" kern="1200" dirty="0">
            <a:latin typeface="Times New Roman" panose="02020603050405020304" pitchFamily="18" charset="0"/>
            <a:cs typeface="Times New Roman" panose="02020603050405020304" pitchFamily="18" charset="0"/>
          </a:endParaRPr>
        </a:p>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Dernekler</a:t>
          </a:r>
          <a:endParaRPr lang="tr-TR" sz="1800" kern="1200" dirty="0">
            <a:latin typeface="Times New Roman" panose="02020603050405020304" pitchFamily="18" charset="0"/>
            <a:cs typeface="Times New Roman" panose="02020603050405020304" pitchFamily="18" charset="0"/>
          </a:endParaRPr>
        </a:p>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Vakıflar</a:t>
          </a:r>
          <a:endParaRPr lang="tr-TR" sz="1800" kern="1200" dirty="0">
            <a:latin typeface="Times New Roman" panose="02020603050405020304" pitchFamily="18" charset="0"/>
            <a:cs typeface="Times New Roman" panose="02020603050405020304" pitchFamily="18" charset="0"/>
          </a:endParaRPr>
        </a:p>
      </dsp:txBody>
      <dsp:txXfrm>
        <a:off x="1944640" y="1386105"/>
        <a:ext cx="1874026" cy="848458"/>
      </dsp:txXfrm>
    </dsp:sp>
    <dsp:sp modelId="{EDE87690-2385-48BD-9FBA-146DAED6B57D}">
      <dsp:nvSpPr>
        <dsp:cNvPr id="0" name=""/>
        <dsp:cNvSpPr/>
      </dsp:nvSpPr>
      <dsp:spPr>
        <a:xfrm>
          <a:off x="2078" y="1244695"/>
          <a:ext cx="1942562" cy="1131278"/>
        </a:xfrm>
        <a:prstGeom prst="roundRect">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Tüzel Kişiler</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a:off x="57302" y="1299919"/>
        <a:ext cx="1832114" cy="102083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5DFEB2-DBED-4B36-8D02-97BF5C896223}">
      <dsp:nvSpPr>
        <dsp:cNvPr id="0" name=""/>
        <dsp:cNvSpPr/>
      </dsp:nvSpPr>
      <dsp:spPr>
        <a:xfrm>
          <a:off x="0" y="2835396"/>
          <a:ext cx="4388296" cy="1861027"/>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İstisna</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a:off x="0" y="2835396"/>
        <a:ext cx="4388296" cy="1004954"/>
      </dsp:txXfrm>
    </dsp:sp>
    <dsp:sp modelId="{BD62EB8B-8457-40DB-8B3E-70C144442AE7}">
      <dsp:nvSpPr>
        <dsp:cNvPr id="0" name=""/>
        <dsp:cNvSpPr/>
      </dsp:nvSpPr>
      <dsp:spPr>
        <a:xfrm>
          <a:off x="0" y="3638850"/>
          <a:ext cx="4388296" cy="1184633"/>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Anne rahmine düşen bir cenin dahi sağ doğmak koşuluyla kişiliğe sahiptir. Bu husus özellikle miras hukuku açısından büyük önem taşır.</a:t>
          </a:r>
          <a:endParaRPr lang="tr-TR" sz="1800" kern="1200" dirty="0">
            <a:latin typeface="Times New Roman" panose="02020603050405020304" pitchFamily="18" charset="0"/>
            <a:cs typeface="Times New Roman" panose="02020603050405020304" pitchFamily="18" charset="0"/>
          </a:endParaRPr>
        </a:p>
      </dsp:txBody>
      <dsp:txXfrm>
        <a:off x="0" y="3638850"/>
        <a:ext cx="4388296" cy="1184633"/>
      </dsp:txXfrm>
    </dsp:sp>
    <dsp:sp modelId="{505B686D-B9F2-4E2F-AA75-31989B0AE22B}">
      <dsp:nvSpPr>
        <dsp:cNvPr id="0" name=""/>
        <dsp:cNvSpPr/>
      </dsp:nvSpPr>
      <dsp:spPr>
        <a:xfrm rot="10800000">
          <a:off x="0" y="1052"/>
          <a:ext cx="4388296" cy="2862259"/>
        </a:xfrm>
        <a:prstGeom prst="upArrowCallout">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Kural</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10800000">
        <a:off x="0" y="1052"/>
        <a:ext cx="4388296" cy="1004653"/>
      </dsp:txXfrm>
    </dsp:sp>
    <dsp:sp modelId="{D3E6351C-8D08-4A30-B2F9-A48F63498D77}">
      <dsp:nvSpPr>
        <dsp:cNvPr id="0" name=""/>
        <dsp:cNvSpPr/>
      </dsp:nvSpPr>
      <dsp:spPr>
        <a:xfrm>
          <a:off x="0" y="670307"/>
          <a:ext cx="4388296" cy="1526612"/>
        </a:xfrm>
        <a:prstGeom prst="rect">
          <a:avLst/>
        </a:prstGeom>
        <a:solidFill>
          <a:schemeClr val="accent5">
            <a:tint val="40000"/>
            <a:alpha val="90000"/>
            <a:hueOff val="-1769134"/>
            <a:satOff val="-2316"/>
            <a:lumOff val="-1137"/>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Gerçek kişilerde kişilik kural olarak doğumun sağ olarak tamamlanmasıyla başlar. Doğumun ne zaman tamamlandığı konusunda kanunda bir açıklık yoktur. Ancak doktrinde göbek bağının kesilmesi ile doğum tamamlanır görüşü hakimdir</a:t>
          </a:r>
          <a:r>
            <a:rPr lang="tr-TR" sz="1600" kern="1200" dirty="0" smtClean="0"/>
            <a:t>.</a:t>
          </a:r>
          <a:endParaRPr lang="tr-TR" sz="1600" kern="1200" dirty="0"/>
        </a:p>
      </dsp:txBody>
      <dsp:txXfrm>
        <a:off x="0" y="670307"/>
        <a:ext cx="4388296" cy="152661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56B3EF-F29B-4ECB-B3B5-D49CC5E7760D}">
      <dsp:nvSpPr>
        <dsp:cNvPr id="0" name=""/>
        <dsp:cNvSpPr/>
      </dsp:nvSpPr>
      <dsp:spPr>
        <a:xfrm>
          <a:off x="2334" y="0"/>
          <a:ext cx="1400841" cy="1105745"/>
        </a:xfrm>
        <a:prstGeom prst="upArrow">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E0A6C0-86AF-4643-AD89-8EED075816FD}">
      <dsp:nvSpPr>
        <dsp:cNvPr id="0" name=""/>
        <dsp:cNvSpPr/>
      </dsp:nvSpPr>
      <dsp:spPr>
        <a:xfrm>
          <a:off x="1445201" y="0"/>
          <a:ext cx="2377186" cy="110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l"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Ölüm Karinesi</a:t>
          </a:r>
          <a:endParaRPr lang="tr-TR" sz="1800" kern="1200" dirty="0">
            <a:latin typeface="Times New Roman" panose="02020603050405020304" pitchFamily="18" charset="0"/>
            <a:cs typeface="Times New Roman" panose="02020603050405020304" pitchFamily="18" charset="0"/>
          </a:endParaRPr>
        </a:p>
      </dsp:txBody>
      <dsp:txXfrm>
        <a:off x="1445201" y="0"/>
        <a:ext cx="2377186" cy="1105745"/>
      </dsp:txXfrm>
    </dsp:sp>
    <dsp:sp modelId="{63924B05-815A-4753-B182-E222AA589947}">
      <dsp:nvSpPr>
        <dsp:cNvPr id="0" name=""/>
        <dsp:cNvSpPr/>
      </dsp:nvSpPr>
      <dsp:spPr>
        <a:xfrm>
          <a:off x="422587" y="1197890"/>
          <a:ext cx="1400841" cy="1105745"/>
        </a:xfrm>
        <a:prstGeom prst="downArrow">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79CBFF-AC96-4C3B-B81B-EE049557CBB6}">
      <dsp:nvSpPr>
        <dsp:cNvPr id="0" name=""/>
        <dsp:cNvSpPr/>
      </dsp:nvSpPr>
      <dsp:spPr>
        <a:xfrm>
          <a:off x="1865454" y="1197890"/>
          <a:ext cx="2377186" cy="110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l"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Gaiplik Karinesi</a:t>
          </a:r>
          <a:endParaRPr lang="tr-TR" sz="1800" kern="1200" dirty="0">
            <a:latin typeface="Times New Roman" panose="02020603050405020304" pitchFamily="18" charset="0"/>
            <a:cs typeface="Times New Roman" panose="02020603050405020304" pitchFamily="18" charset="0"/>
          </a:endParaRPr>
        </a:p>
      </dsp:txBody>
      <dsp:txXfrm>
        <a:off x="1865454" y="1197890"/>
        <a:ext cx="2377186" cy="110574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3BA09F-E791-4EB0-8A01-88A11EBACB41}">
      <dsp:nvSpPr>
        <dsp:cNvPr id="0" name=""/>
        <dsp:cNvSpPr/>
      </dsp:nvSpPr>
      <dsp:spPr>
        <a:xfrm>
          <a:off x="2334" y="0"/>
          <a:ext cx="1400841" cy="2073830"/>
        </a:xfrm>
        <a:prstGeom prst="upArrow">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A7BE42-775B-4E5D-968B-0C86E6818252}">
      <dsp:nvSpPr>
        <dsp:cNvPr id="0" name=""/>
        <dsp:cNvSpPr/>
      </dsp:nvSpPr>
      <dsp:spPr>
        <a:xfrm>
          <a:off x="1445201" y="0"/>
          <a:ext cx="2377186" cy="2073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Ölüm tehlikesi içinde ortadan kaybolma</a:t>
          </a:r>
          <a:endParaRPr lang="tr-TR" sz="1800" kern="1200" dirty="0">
            <a:latin typeface="Times New Roman" panose="02020603050405020304" pitchFamily="18" charset="0"/>
            <a:cs typeface="Times New Roman" panose="02020603050405020304" pitchFamily="18" charset="0"/>
          </a:endParaRPr>
        </a:p>
      </dsp:txBody>
      <dsp:txXfrm>
        <a:off x="1445201" y="0"/>
        <a:ext cx="2377186" cy="2073830"/>
      </dsp:txXfrm>
    </dsp:sp>
    <dsp:sp modelId="{B59BA8B8-017A-42C7-8103-BDC76A485AF0}">
      <dsp:nvSpPr>
        <dsp:cNvPr id="0" name=""/>
        <dsp:cNvSpPr/>
      </dsp:nvSpPr>
      <dsp:spPr>
        <a:xfrm>
          <a:off x="422587" y="2246649"/>
          <a:ext cx="1400841" cy="2073830"/>
        </a:xfrm>
        <a:prstGeom prst="downArrow">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F83681-628B-476B-AD92-4B1B33B4E120}">
      <dsp:nvSpPr>
        <dsp:cNvPr id="0" name=""/>
        <dsp:cNvSpPr/>
      </dsp:nvSpPr>
      <dsp:spPr>
        <a:xfrm>
          <a:off x="1865454" y="2246649"/>
          <a:ext cx="2377186" cy="2073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just" defTabSz="800100">
            <a:lnSpc>
              <a:spcPct val="90000"/>
            </a:lnSpc>
            <a:spcBef>
              <a:spcPct val="0"/>
            </a:spcBef>
            <a:spcAft>
              <a:spcPct val="35000"/>
            </a:spcAft>
          </a:pPr>
          <a:r>
            <a:rPr lang="tr-TR" sz="1800" kern="1200" smtClean="0">
              <a:latin typeface="Times New Roman" panose="02020603050405020304" pitchFamily="18" charset="0"/>
              <a:cs typeface="Times New Roman" panose="02020603050405020304" pitchFamily="18" charset="0"/>
            </a:rPr>
            <a:t>Kendisinden uzun süre </a:t>
          </a:r>
          <a:r>
            <a:rPr lang="tr-TR" sz="1800" kern="1200" dirty="0" smtClean="0">
              <a:latin typeface="Times New Roman" panose="02020603050405020304" pitchFamily="18" charset="0"/>
              <a:cs typeface="Times New Roman" panose="02020603050405020304" pitchFamily="18" charset="0"/>
            </a:rPr>
            <a:t>haber alınamama</a:t>
          </a:r>
          <a:endParaRPr lang="tr-TR" sz="1800" kern="1200" dirty="0">
            <a:latin typeface="Times New Roman" panose="02020603050405020304" pitchFamily="18" charset="0"/>
            <a:cs typeface="Times New Roman" panose="02020603050405020304" pitchFamily="18" charset="0"/>
          </a:endParaRPr>
        </a:p>
      </dsp:txBody>
      <dsp:txXfrm>
        <a:off x="1865454" y="2246649"/>
        <a:ext cx="2377186" cy="207383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B1E69E-994E-4552-A82C-C2E48446E92E}">
      <dsp:nvSpPr>
        <dsp:cNvPr id="0" name=""/>
        <dsp:cNvSpPr/>
      </dsp:nvSpPr>
      <dsp:spPr>
        <a:xfrm>
          <a:off x="2373" y="0"/>
          <a:ext cx="1424375" cy="2315777"/>
        </a:xfrm>
        <a:prstGeom prst="upArrow">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C7D42B-F1D0-4CB6-990A-2DCB92CBA8F5}">
      <dsp:nvSpPr>
        <dsp:cNvPr id="0" name=""/>
        <dsp:cNvSpPr/>
      </dsp:nvSpPr>
      <dsp:spPr>
        <a:xfrm>
          <a:off x="1469480" y="0"/>
          <a:ext cx="2417121" cy="2315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Hak Ehliyeti</a:t>
          </a:r>
          <a:endParaRPr lang="tr-TR" sz="1800" kern="1200" dirty="0">
            <a:latin typeface="Times New Roman" panose="02020603050405020304" pitchFamily="18" charset="0"/>
            <a:cs typeface="Times New Roman" panose="02020603050405020304" pitchFamily="18" charset="0"/>
          </a:endParaRPr>
        </a:p>
      </dsp:txBody>
      <dsp:txXfrm>
        <a:off x="1469480" y="0"/>
        <a:ext cx="2417121" cy="2315777"/>
      </dsp:txXfrm>
    </dsp:sp>
    <dsp:sp modelId="{3B5A08AB-10BF-4842-945F-9EA692F2DBE3}">
      <dsp:nvSpPr>
        <dsp:cNvPr id="0" name=""/>
        <dsp:cNvSpPr/>
      </dsp:nvSpPr>
      <dsp:spPr>
        <a:xfrm>
          <a:off x="429686" y="2508758"/>
          <a:ext cx="1424375" cy="2315777"/>
        </a:xfrm>
        <a:prstGeom prst="downArrow">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ABD911-C4A3-4F4A-BD2F-600B210430A3}">
      <dsp:nvSpPr>
        <dsp:cNvPr id="0" name=""/>
        <dsp:cNvSpPr/>
      </dsp:nvSpPr>
      <dsp:spPr>
        <a:xfrm>
          <a:off x="1896792" y="2508758"/>
          <a:ext cx="2417121" cy="2315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Fiil Ehliyeti</a:t>
          </a:r>
          <a:endParaRPr lang="tr-TR" sz="1800" kern="1200" dirty="0">
            <a:latin typeface="Times New Roman" panose="02020603050405020304" pitchFamily="18" charset="0"/>
            <a:cs typeface="Times New Roman" panose="02020603050405020304" pitchFamily="18" charset="0"/>
          </a:endParaRPr>
        </a:p>
      </dsp:txBody>
      <dsp:txXfrm>
        <a:off x="1896792" y="2508758"/>
        <a:ext cx="2417121" cy="231577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BD44DB-5FDE-4E3E-AD06-041734A54A8F}">
      <dsp:nvSpPr>
        <dsp:cNvPr id="0" name=""/>
        <dsp:cNvSpPr/>
      </dsp:nvSpPr>
      <dsp:spPr>
        <a:xfrm rot="5400000">
          <a:off x="-242626" y="242691"/>
          <a:ext cx="1617507" cy="1132255"/>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1-</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566193"/>
        <a:ext cx="1132255" cy="485252"/>
      </dsp:txXfrm>
    </dsp:sp>
    <dsp:sp modelId="{71EC22BA-AAAE-4621-9896-F55BCDDA575F}">
      <dsp:nvSpPr>
        <dsp:cNvPr id="0" name=""/>
        <dsp:cNvSpPr/>
      </dsp:nvSpPr>
      <dsp:spPr>
        <a:xfrm rot="5400000">
          <a:off x="2059737" y="-927416"/>
          <a:ext cx="1051380" cy="2906344"/>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Temyiz kudretine sahip olmak</a:t>
          </a:r>
          <a:endParaRPr lang="tr-TR" sz="1800" kern="1200" dirty="0">
            <a:latin typeface="Times New Roman" panose="02020603050405020304" pitchFamily="18" charset="0"/>
            <a:cs typeface="Times New Roman" panose="02020603050405020304" pitchFamily="18" charset="0"/>
          </a:endParaRPr>
        </a:p>
      </dsp:txBody>
      <dsp:txXfrm rot="-5400000">
        <a:off x="1132255" y="51390"/>
        <a:ext cx="2855020" cy="948732"/>
      </dsp:txXfrm>
    </dsp:sp>
    <dsp:sp modelId="{2CD96933-FBBB-4BA8-896A-56F927FF32C6}">
      <dsp:nvSpPr>
        <dsp:cNvPr id="0" name=""/>
        <dsp:cNvSpPr/>
      </dsp:nvSpPr>
      <dsp:spPr>
        <a:xfrm rot="5400000">
          <a:off x="-242626" y="1666120"/>
          <a:ext cx="1617507" cy="1132255"/>
        </a:xfrm>
        <a:prstGeom prst="chevron">
          <a:avLst/>
        </a:prstGeom>
        <a:solidFill>
          <a:schemeClr val="accent5">
            <a:hueOff val="-918568"/>
            <a:satOff val="135"/>
            <a:lumOff val="-3236"/>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2-</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1989622"/>
        <a:ext cx="1132255" cy="485252"/>
      </dsp:txXfrm>
    </dsp:sp>
    <dsp:sp modelId="{F4B1F2C8-B75E-4B5F-A27E-949538C48A94}">
      <dsp:nvSpPr>
        <dsp:cNvPr id="0" name=""/>
        <dsp:cNvSpPr/>
      </dsp:nvSpPr>
      <dsp:spPr>
        <a:xfrm rot="5400000">
          <a:off x="2059737" y="496011"/>
          <a:ext cx="1051380" cy="2906344"/>
        </a:xfrm>
        <a:prstGeom prst="round2SameRect">
          <a:avLst/>
        </a:prstGeom>
        <a:solidFill>
          <a:schemeClr val="lt1">
            <a:alpha val="90000"/>
            <a:hueOff val="0"/>
            <a:satOff val="0"/>
            <a:lumOff val="0"/>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Reşit olmak</a:t>
          </a:r>
          <a:endParaRPr lang="tr-TR" sz="1800" kern="1200" dirty="0">
            <a:latin typeface="Times New Roman" panose="02020603050405020304" pitchFamily="18" charset="0"/>
            <a:cs typeface="Times New Roman" panose="02020603050405020304" pitchFamily="18" charset="0"/>
          </a:endParaRPr>
        </a:p>
      </dsp:txBody>
      <dsp:txXfrm rot="-5400000">
        <a:off x="1132255" y="1474817"/>
        <a:ext cx="2855020" cy="948732"/>
      </dsp:txXfrm>
    </dsp:sp>
    <dsp:sp modelId="{70C0DAFD-6DF7-4FB8-801A-9D62C83978B4}">
      <dsp:nvSpPr>
        <dsp:cNvPr id="0" name=""/>
        <dsp:cNvSpPr/>
      </dsp:nvSpPr>
      <dsp:spPr>
        <a:xfrm rot="5400000">
          <a:off x="-242626" y="3089548"/>
          <a:ext cx="1617507" cy="1132255"/>
        </a:xfrm>
        <a:prstGeom prst="chevron">
          <a:avLst/>
        </a:prstGeom>
        <a:solidFill>
          <a:schemeClr val="accent5">
            <a:hueOff val="-1837137"/>
            <a:satOff val="270"/>
            <a:lumOff val="-6471"/>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3-</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3413050"/>
        <a:ext cx="1132255" cy="485252"/>
      </dsp:txXfrm>
    </dsp:sp>
    <dsp:sp modelId="{55E604C8-48A8-4053-8000-B20DB808086E}">
      <dsp:nvSpPr>
        <dsp:cNvPr id="0" name=""/>
        <dsp:cNvSpPr/>
      </dsp:nvSpPr>
      <dsp:spPr>
        <a:xfrm rot="5400000">
          <a:off x="2059737" y="1919440"/>
          <a:ext cx="1051380" cy="2906344"/>
        </a:xfrm>
        <a:prstGeom prst="round2Same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Kısıtlı Olmamak</a:t>
          </a:r>
          <a:endParaRPr lang="tr-TR" sz="1800" kern="1200" dirty="0">
            <a:latin typeface="Times New Roman" panose="02020603050405020304" pitchFamily="18" charset="0"/>
            <a:cs typeface="Times New Roman" panose="02020603050405020304" pitchFamily="18" charset="0"/>
          </a:endParaRPr>
        </a:p>
      </dsp:txBody>
      <dsp:txXfrm rot="-5400000">
        <a:off x="1132255" y="2898246"/>
        <a:ext cx="2855020" cy="94873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BF342-0C94-405F-9DFD-B159A18FFE96}">
      <dsp:nvSpPr>
        <dsp:cNvPr id="0" name=""/>
        <dsp:cNvSpPr/>
      </dsp:nvSpPr>
      <dsp:spPr>
        <a:xfrm>
          <a:off x="0" y="0"/>
          <a:ext cx="3690678" cy="4176985"/>
        </a:xfrm>
        <a:prstGeom prst="triangl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AFAE0C-C752-4854-88E0-8023E590A3AE}">
      <dsp:nvSpPr>
        <dsp:cNvPr id="0" name=""/>
        <dsp:cNvSpPr/>
      </dsp:nvSpPr>
      <dsp:spPr>
        <a:xfrm>
          <a:off x="1845339" y="419941"/>
          <a:ext cx="2398940" cy="988770"/>
        </a:xfrm>
        <a:prstGeom prst="round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Normal Rüşt</a:t>
          </a:r>
          <a:endParaRPr lang="tr-TR" sz="1800" kern="1200" dirty="0">
            <a:latin typeface="Times New Roman" panose="02020603050405020304" pitchFamily="18" charset="0"/>
            <a:cs typeface="Times New Roman" panose="02020603050405020304" pitchFamily="18" charset="0"/>
          </a:endParaRPr>
        </a:p>
      </dsp:txBody>
      <dsp:txXfrm>
        <a:off x="1893607" y="468209"/>
        <a:ext cx="2302404" cy="892234"/>
      </dsp:txXfrm>
    </dsp:sp>
    <dsp:sp modelId="{4CF3CB44-6028-4501-8303-29511CA8B64E}">
      <dsp:nvSpPr>
        <dsp:cNvPr id="0" name=""/>
        <dsp:cNvSpPr/>
      </dsp:nvSpPr>
      <dsp:spPr>
        <a:xfrm>
          <a:off x="1845339" y="1532308"/>
          <a:ext cx="2398940" cy="988770"/>
        </a:xfrm>
        <a:prstGeom prst="roundRect">
          <a:avLst/>
        </a:prstGeom>
        <a:solidFill>
          <a:schemeClr val="lt1">
            <a:alpha val="90000"/>
            <a:hueOff val="0"/>
            <a:satOff val="0"/>
            <a:lumOff val="0"/>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Evlenme Sonucu Reşit Olma</a:t>
          </a:r>
          <a:endParaRPr lang="tr-TR" sz="1800" kern="1200" dirty="0">
            <a:latin typeface="Times New Roman" panose="02020603050405020304" pitchFamily="18" charset="0"/>
            <a:cs typeface="Times New Roman" panose="02020603050405020304" pitchFamily="18" charset="0"/>
          </a:endParaRPr>
        </a:p>
      </dsp:txBody>
      <dsp:txXfrm>
        <a:off x="1893607" y="1580576"/>
        <a:ext cx="2302404" cy="892234"/>
      </dsp:txXfrm>
    </dsp:sp>
    <dsp:sp modelId="{2415D356-0408-4350-BD02-A59CA1FEEAB8}">
      <dsp:nvSpPr>
        <dsp:cNvPr id="0" name=""/>
        <dsp:cNvSpPr/>
      </dsp:nvSpPr>
      <dsp:spPr>
        <a:xfrm>
          <a:off x="1845339" y="2644676"/>
          <a:ext cx="2398940" cy="988770"/>
        </a:xfrm>
        <a:prstGeom prst="round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Kazai Rüşt)</a:t>
          </a:r>
          <a:endParaRPr lang="tr-TR" sz="1800" kern="1200" dirty="0">
            <a:latin typeface="Times New Roman" panose="02020603050405020304" pitchFamily="18" charset="0"/>
            <a:cs typeface="Times New Roman" panose="02020603050405020304" pitchFamily="18" charset="0"/>
          </a:endParaRPr>
        </a:p>
      </dsp:txBody>
      <dsp:txXfrm>
        <a:off x="1893607" y="2692944"/>
        <a:ext cx="2302404" cy="892234"/>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560D4C-01C5-4413-BF24-DC9AF2375E96}">
      <dsp:nvSpPr>
        <dsp:cNvPr id="0" name=""/>
        <dsp:cNvSpPr/>
      </dsp:nvSpPr>
      <dsp:spPr>
        <a:xfrm rot="5400000">
          <a:off x="-122675" y="125162"/>
          <a:ext cx="817834" cy="572484"/>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1-</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0" y="288729"/>
        <a:ext cx="572484" cy="245350"/>
      </dsp:txXfrm>
    </dsp:sp>
    <dsp:sp modelId="{BFB6886D-57AD-4B32-BD6A-7D6812A877F9}">
      <dsp:nvSpPr>
        <dsp:cNvPr id="0" name=""/>
        <dsp:cNvSpPr/>
      </dsp:nvSpPr>
      <dsp:spPr>
        <a:xfrm rot="5400000">
          <a:off x="2178450" y="-1603478"/>
          <a:ext cx="531871" cy="3743803"/>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Tam Ehliyetliler</a:t>
          </a:r>
          <a:endParaRPr lang="tr-TR" sz="1800" kern="1200" dirty="0">
            <a:latin typeface="Times New Roman" panose="02020603050405020304" pitchFamily="18" charset="0"/>
            <a:cs typeface="Times New Roman" panose="02020603050405020304" pitchFamily="18" charset="0"/>
          </a:endParaRPr>
        </a:p>
      </dsp:txBody>
      <dsp:txXfrm rot="-5400000">
        <a:off x="572484" y="28452"/>
        <a:ext cx="3717839" cy="479943"/>
      </dsp:txXfrm>
    </dsp:sp>
    <dsp:sp modelId="{DDCE6607-8BCA-4C63-B4CF-CA19CFD86F1C}">
      <dsp:nvSpPr>
        <dsp:cNvPr id="0" name=""/>
        <dsp:cNvSpPr/>
      </dsp:nvSpPr>
      <dsp:spPr>
        <a:xfrm rot="5400000">
          <a:off x="-122675" y="786996"/>
          <a:ext cx="817834" cy="572484"/>
        </a:xfrm>
        <a:prstGeom prst="chevron">
          <a:avLst/>
        </a:prstGeom>
        <a:solidFill>
          <a:schemeClr val="accent5">
            <a:hueOff val="-612379"/>
            <a:satOff val="90"/>
            <a:lumOff val="-2157"/>
            <a:alphaOff val="0"/>
          </a:schemeClr>
        </a:solidFill>
        <a:ln w="25400" cap="flat" cmpd="sng" algn="ctr">
          <a:solidFill>
            <a:schemeClr val="accent5">
              <a:hueOff val="-612379"/>
              <a:satOff val="90"/>
              <a:lumOff val="-215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2-</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0" y="950563"/>
        <a:ext cx="572484" cy="245350"/>
      </dsp:txXfrm>
    </dsp:sp>
    <dsp:sp modelId="{63D3FFFB-7D5B-461C-9440-84EE22D1C90D}">
      <dsp:nvSpPr>
        <dsp:cNvPr id="0" name=""/>
        <dsp:cNvSpPr/>
      </dsp:nvSpPr>
      <dsp:spPr>
        <a:xfrm rot="5400000">
          <a:off x="2178589" y="-941784"/>
          <a:ext cx="531592" cy="3743803"/>
        </a:xfrm>
        <a:prstGeom prst="round2SameRect">
          <a:avLst/>
        </a:prstGeom>
        <a:solidFill>
          <a:schemeClr val="lt1">
            <a:alpha val="90000"/>
            <a:hueOff val="0"/>
            <a:satOff val="0"/>
            <a:lumOff val="0"/>
            <a:alphaOff val="0"/>
          </a:schemeClr>
        </a:solidFill>
        <a:ln w="25400" cap="flat" cmpd="sng" algn="ctr">
          <a:solidFill>
            <a:schemeClr val="accent5">
              <a:hueOff val="-612379"/>
              <a:satOff val="90"/>
              <a:lumOff val="-21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Tam Ehliyetsizler</a:t>
          </a:r>
          <a:endParaRPr lang="tr-TR" sz="1800" kern="1200" dirty="0">
            <a:latin typeface="Times New Roman" panose="02020603050405020304" pitchFamily="18" charset="0"/>
            <a:cs typeface="Times New Roman" panose="02020603050405020304" pitchFamily="18" charset="0"/>
          </a:endParaRPr>
        </a:p>
      </dsp:txBody>
      <dsp:txXfrm rot="-5400000">
        <a:off x="572484" y="690271"/>
        <a:ext cx="3717853" cy="479692"/>
      </dsp:txXfrm>
    </dsp:sp>
    <dsp:sp modelId="{F9FFBB3B-5896-45BD-8220-ADF0B85005BD}">
      <dsp:nvSpPr>
        <dsp:cNvPr id="0" name=""/>
        <dsp:cNvSpPr/>
      </dsp:nvSpPr>
      <dsp:spPr>
        <a:xfrm rot="5400000">
          <a:off x="-122675" y="1448831"/>
          <a:ext cx="817834" cy="572484"/>
        </a:xfrm>
        <a:prstGeom prst="chevron">
          <a:avLst/>
        </a:prstGeom>
        <a:solidFill>
          <a:schemeClr val="accent5">
            <a:hueOff val="-1224758"/>
            <a:satOff val="180"/>
            <a:lumOff val="-4314"/>
            <a:alphaOff val="0"/>
          </a:schemeClr>
        </a:solidFill>
        <a:ln w="25400" cap="flat" cmpd="sng" algn="ctr">
          <a:solidFill>
            <a:schemeClr val="accent5">
              <a:hueOff val="-1224758"/>
              <a:satOff val="180"/>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3-</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0" y="1612398"/>
        <a:ext cx="572484" cy="245350"/>
      </dsp:txXfrm>
    </dsp:sp>
    <dsp:sp modelId="{80DA8D36-7C48-4B45-B0B6-277A649834B2}">
      <dsp:nvSpPr>
        <dsp:cNvPr id="0" name=""/>
        <dsp:cNvSpPr/>
      </dsp:nvSpPr>
      <dsp:spPr>
        <a:xfrm rot="5400000">
          <a:off x="2178589" y="-279949"/>
          <a:ext cx="531592" cy="3743803"/>
        </a:xfrm>
        <a:prstGeom prst="round2SameRect">
          <a:avLst/>
        </a:prstGeom>
        <a:solidFill>
          <a:schemeClr val="lt1">
            <a:alpha val="90000"/>
            <a:hueOff val="0"/>
            <a:satOff val="0"/>
            <a:lumOff val="0"/>
            <a:alphaOff val="0"/>
          </a:schemeClr>
        </a:solidFill>
        <a:ln w="25400" cap="flat" cmpd="sng" algn="ctr">
          <a:solidFill>
            <a:schemeClr val="accent5">
              <a:hueOff val="-1224758"/>
              <a:satOff val="180"/>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Sınırlı Ehliyetliler</a:t>
          </a:r>
          <a:endParaRPr lang="tr-TR" sz="1800" kern="1200" dirty="0">
            <a:latin typeface="Times New Roman" panose="02020603050405020304" pitchFamily="18" charset="0"/>
            <a:cs typeface="Times New Roman" panose="02020603050405020304" pitchFamily="18" charset="0"/>
          </a:endParaRPr>
        </a:p>
      </dsp:txBody>
      <dsp:txXfrm rot="-5400000">
        <a:off x="572484" y="1352106"/>
        <a:ext cx="3717853" cy="479692"/>
      </dsp:txXfrm>
    </dsp:sp>
    <dsp:sp modelId="{32627733-5687-4E4D-A16B-16F83BDE6F41}">
      <dsp:nvSpPr>
        <dsp:cNvPr id="0" name=""/>
        <dsp:cNvSpPr/>
      </dsp:nvSpPr>
      <dsp:spPr>
        <a:xfrm rot="5400000">
          <a:off x="-122675" y="2110665"/>
          <a:ext cx="817834" cy="572484"/>
        </a:xfrm>
        <a:prstGeom prst="chevron">
          <a:avLst/>
        </a:prstGeom>
        <a:solidFill>
          <a:schemeClr val="accent5">
            <a:hueOff val="-1837137"/>
            <a:satOff val="270"/>
            <a:lumOff val="-6471"/>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4-</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0" y="2274232"/>
        <a:ext cx="572484" cy="245350"/>
      </dsp:txXfrm>
    </dsp:sp>
    <dsp:sp modelId="{563EB56B-9F20-47CE-BD6A-C81840007002}">
      <dsp:nvSpPr>
        <dsp:cNvPr id="0" name=""/>
        <dsp:cNvSpPr/>
      </dsp:nvSpPr>
      <dsp:spPr>
        <a:xfrm rot="5400000">
          <a:off x="2178589" y="381884"/>
          <a:ext cx="531592" cy="3743803"/>
        </a:xfrm>
        <a:prstGeom prst="round2Same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Sınırlı Ehliyetsizler</a:t>
          </a:r>
          <a:endParaRPr lang="tr-TR" sz="1800" kern="1200" dirty="0">
            <a:latin typeface="Times New Roman" panose="02020603050405020304" pitchFamily="18" charset="0"/>
            <a:cs typeface="Times New Roman" panose="02020603050405020304" pitchFamily="18" charset="0"/>
          </a:endParaRPr>
        </a:p>
      </dsp:txBody>
      <dsp:txXfrm rot="-5400000">
        <a:off x="572484" y="2013939"/>
        <a:ext cx="3717853" cy="479692"/>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63191D-87F0-438B-975B-1E81E5FEF020}">
      <dsp:nvSpPr>
        <dsp:cNvPr id="0" name=""/>
        <dsp:cNvSpPr/>
      </dsp:nvSpPr>
      <dsp:spPr>
        <a:xfrm>
          <a:off x="0" y="2981288"/>
          <a:ext cx="4244280" cy="97852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3- Sözleşmeden Doğan Hısımlık</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a:off x="0" y="2981288"/>
        <a:ext cx="4244280" cy="528403"/>
      </dsp:txXfrm>
    </dsp:sp>
    <dsp:sp modelId="{2C7BEF45-D1F9-4B70-802F-868542A58BB8}">
      <dsp:nvSpPr>
        <dsp:cNvPr id="0" name=""/>
        <dsp:cNvSpPr/>
      </dsp:nvSpPr>
      <dsp:spPr>
        <a:xfrm>
          <a:off x="0" y="3490121"/>
          <a:ext cx="4244280" cy="450121"/>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Evlat edinme yolu ile oluşan hısımlıktır. </a:t>
          </a:r>
          <a:endParaRPr lang="tr-TR" sz="1800" kern="1200" dirty="0">
            <a:latin typeface="Times New Roman" panose="02020603050405020304" pitchFamily="18" charset="0"/>
            <a:cs typeface="Times New Roman" panose="02020603050405020304" pitchFamily="18" charset="0"/>
          </a:endParaRPr>
        </a:p>
      </dsp:txBody>
      <dsp:txXfrm>
        <a:off x="0" y="3490121"/>
        <a:ext cx="4244280" cy="450121"/>
      </dsp:txXfrm>
    </dsp:sp>
    <dsp:sp modelId="{604B7B34-C2C2-411F-80AF-108FDB3D1FFF}">
      <dsp:nvSpPr>
        <dsp:cNvPr id="0" name=""/>
        <dsp:cNvSpPr/>
      </dsp:nvSpPr>
      <dsp:spPr>
        <a:xfrm rot="10800000">
          <a:off x="0" y="1490994"/>
          <a:ext cx="4244280" cy="1504972"/>
        </a:xfrm>
        <a:prstGeom prst="upArrowCallout">
          <a:avLst/>
        </a:prstGeom>
        <a:solidFill>
          <a:schemeClr val="accent5">
            <a:hueOff val="-918568"/>
            <a:satOff val="135"/>
            <a:lumOff val="-32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2- Sıhri (Kayın) Hısımlığı</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10800000">
        <a:off x="0" y="1490994"/>
        <a:ext cx="4244280" cy="528245"/>
      </dsp:txXfrm>
    </dsp:sp>
    <dsp:sp modelId="{A6F9B4FD-CC25-4894-9416-B84E470B4C44}">
      <dsp:nvSpPr>
        <dsp:cNvPr id="0" name=""/>
        <dsp:cNvSpPr/>
      </dsp:nvSpPr>
      <dsp:spPr>
        <a:xfrm>
          <a:off x="0" y="2019239"/>
          <a:ext cx="4244280" cy="449986"/>
        </a:xfrm>
        <a:prstGeom prst="rect">
          <a:avLst/>
        </a:prstGeom>
        <a:solidFill>
          <a:schemeClr val="accent5">
            <a:tint val="40000"/>
            <a:alpha val="90000"/>
            <a:hueOff val="-884567"/>
            <a:satOff val="-1158"/>
            <a:lumOff val="-569"/>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Evlilik yoluyla kendiliğinden oluşan hısımlıktır</a:t>
          </a:r>
          <a:endParaRPr lang="tr-TR" sz="1800" kern="1200" dirty="0">
            <a:latin typeface="Times New Roman" panose="02020603050405020304" pitchFamily="18" charset="0"/>
            <a:cs typeface="Times New Roman" panose="02020603050405020304" pitchFamily="18" charset="0"/>
          </a:endParaRPr>
        </a:p>
      </dsp:txBody>
      <dsp:txXfrm>
        <a:off x="0" y="2019239"/>
        <a:ext cx="4244280" cy="449986"/>
      </dsp:txXfrm>
    </dsp:sp>
    <dsp:sp modelId="{51E71BF8-F72A-4C8E-AFC2-2167D4C1022D}">
      <dsp:nvSpPr>
        <dsp:cNvPr id="0" name=""/>
        <dsp:cNvSpPr/>
      </dsp:nvSpPr>
      <dsp:spPr>
        <a:xfrm rot="10800000">
          <a:off x="0" y="700"/>
          <a:ext cx="4244280" cy="1504972"/>
        </a:xfrm>
        <a:prstGeom prst="upArrowCallout">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1- Kan Hısımlığı</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10800000">
        <a:off x="0" y="700"/>
        <a:ext cx="4244280" cy="528245"/>
      </dsp:txXfrm>
    </dsp:sp>
    <dsp:sp modelId="{6E13186E-7078-4BC5-B384-8F14D71E6B33}">
      <dsp:nvSpPr>
        <dsp:cNvPr id="0" name=""/>
        <dsp:cNvSpPr/>
      </dsp:nvSpPr>
      <dsp:spPr>
        <a:xfrm>
          <a:off x="0" y="528945"/>
          <a:ext cx="4244280" cy="449986"/>
        </a:xfrm>
        <a:prstGeom prst="rect">
          <a:avLst/>
        </a:prstGeom>
        <a:solidFill>
          <a:schemeClr val="accent5">
            <a:tint val="40000"/>
            <a:alpha val="90000"/>
            <a:hueOff val="-1769134"/>
            <a:satOff val="-2316"/>
            <a:lumOff val="-1137"/>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Kan bağına dayanan hısımlıktır</a:t>
          </a:r>
          <a:endParaRPr lang="tr-TR" sz="1800" kern="1200" dirty="0">
            <a:latin typeface="Times New Roman" panose="02020603050405020304" pitchFamily="18" charset="0"/>
            <a:cs typeface="Times New Roman" panose="02020603050405020304" pitchFamily="18" charset="0"/>
          </a:endParaRPr>
        </a:p>
      </dsp:txBody>
      <dsp:txXfrm>
        <a:off x="0" y="528945"/>
        <a:ext cx="4244280" cy="449986"/>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C3FD33-D799-414C-BA9B-9280DDD31E4E}">
      <dsp:nvSpPr>
        <dsp:cNvPr id="0" name=""/>
        <dsp:cNvSpPr/>
      </dsp:nvSpPr>
      <dsp:spPr>
        <a:xfrm>
          <a:off x="428316" y="0"/>
          <a:ext cx="783859" cy="587894"/>
        </a:xfrm>
        <a:prstGeom prst="upArrow">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883F55-730C-4D33-ACF7-9FAD5233B79B}">
      <dsp:nvSpPr>
        <dsp:cNvPr id="0" name=""/>
        <dsp:cNvSpPr/>
      </dsp:nvSpPr>
      <dsp:spPr>
        <a:xfrm>
          <a:off x="1235692" y="0"/>
          <a:ext cx="2417121" cy="587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0" rIns="113792" bIns="113792" numCol="1" spcCol="1270" anchor="ctr" anchorCtr="0">
          <a:noAutofit/>
        </a:bodyPr>
        <a:lstStyle/>
        <a:p>
          <a:pPr lvl="0" algn="just" defTabSz="711200">
            <a:lnSpc>
              <a:spcPct val="90000"/>
            </a:lnSpc>
            <a:spcBef>
              <a:spcPct val="0"/>
            </a:spcBef>
            <a:spcAft>
              <a:spcPct val="35000"/>
            </a:spcAft>
          </a:pPr>
          <a:r>
            <a:rPr lang="tr-TR" sz="1600" kern="1200" dirty="0" smtClean="0">
              <a:latin typeface="Times New Roman" panose="02020603050405020304" pitchFamily="18" charset="0"/>
              <a:cs typeface="Times New Roman" panose="02020603050405020304" pitchFamily="18" charset="0"/>
            </a:rPr>
            <a:t>Alt-Üst Soy Hısımlığı</a:t>
          </a:r>
          <a:endParaRPr lang="tr-TR" sz="1600" kern="1200" dirty="0">
            <a:latin typeface="Times New Roman" panose="02020603050405020304" pitchFamily="18" charset="0"/>
            <a:cs typeface="Times New Roman" panose="02020603050405020304" pitchFamily="18" charset="0"/>
          </a:endParaRPr>
        </a:p>
      </dsp:txBody>
      <dsp:txXfrm>
        <a:off x="1235692" y="0"/>
        <a:ext cx="2417121" cy="587894"/>
      </dsp:txXfrm>
    </dsp:sp>
    <dsp:sp modelId="{97897948-81DE-4EB3-B113-7FEE92668F7B}">
      <dsp:nvSpPr>
        <dsp:cNvPr id="0" name=""/>
        <dsp:cNvSpPr/>
      </dsp:nvSpPr>
      <dsp:spPr>
        <a:xfrm>
          <a:off x="663474" y="636886"/>
          <a:ext cx="783859" cy="587894"/>
        </a:xfrm>
        <a:prstGeom prst="downArrow">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42172B-B2E9-4C64-973D-E33356194D43}">
      <dsp:nvSpPr>
        <dsp:cNvPr id="0" name=""/>
        <dsp:cNvSpPr/>
      </dsp:nvSpPr>
      <dsp:spPr>
        <a:xfrm>
          <a:off x="1470850" y="636886"/>
          <a:ext cx="2417121" cy="587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0" rIns="113792" bIns="113792" numCol="1" spcCol="1270" anchor="ctr" anchorCtr="0">
          <a:noAutofit/>
        </a:bodyPr>
        <a:lstStyle/>
        <a:p>
          <a:pPr lvl="0" algn="just" defTabSz="711200">
            <a:lnSpc>
              <a:spcPct val="90000"/>
            </a:lnSpc>
            <a:spcBef>
              <a:spcPct val="0"/>
            </a:spcBef>
            <a:spcAft>
              <a:spcPct val="35000"/>
            </a:spcAft>
          </a:pPr>
          <a:r>
            <a:rPr lang="tr-TR" sz="1600" kern="1200" dirty="0" smtClean="0">
              <a:latin typeface="Times New Roman" panose="02020603050405020304" pitchFamily="18" charset="0"/>
              <a:cs typeface="Times New Roman" panose="02020603050405020304" pitchFamily="18" charset="0"/>
            </a:rPr>
            <a:t>Yan Soy Hısımlığı</a:t>
          </a:r>
          <a:endParaRPr lang="tr-TR" sz="1600" kern="1200" dirty="0">
            <a:latin typeface="Times New Roman" panose="02020603050405020304" pitchFamily="18" charset="0"/>
            <a:cs typeface="Times New Roman" panose="02020603050405020304" pitchFamily="18" charset="0"/>
          </a:endParaRPr>
        </a:p>
      </dsp:txBody>
      <dsp:txXfrm>
        <a:off x="1470850" y="636886"/>
        <a:ext cx="2417121" cy="587894"/>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42F4CD-508F-45B6-A4EA-7FD4D16683B4}">
      <dsp:nvSpPr>
        <dsp:cNvPr id="0" name=""/>
        <dsp:cNvSpPr/>
      </dsp:nvSpPr>
      <dsp:spPr>
        <a:xfrm rot="5400000">
          <a:off x="-206371" y="530776"/>
          <a:ext cx="1375808" cy="963065"/>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1-</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805938"/>
        <a:ext cx="963065" cy="412743"/>
      </dsp:txXfrm>
    </dsp:sp>
    <dsp:sp modelId="{4D787C4C-1CB9-442D-BEFC-E7BFD9AD4139}">
      <dsp:nvSpPr>
        <dsp:cNvPr id="0" name=""/>
        <dsp:cNvSpPr/>
      </dsp:nvSpPr>
      <dsp:spPr>
        <a:xfrm rot="5400000">
          <a:off x="2017810" y="-943167"/>
          <a:ext cx="1319932" cy="3429422"/>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b="1" kern="1200" dirty="0" smtClean="0">
              <a:solidFill>
                <a:srgbClr val="FF0000"/>
              </a:solidFill>
              <a:latin typeface="Times New Roman" panose="02020603050405020304" pitchFamily="18" charset="0"/>
              <a:cs typeface="Times New Roman" panose="02020603050405020304" pitchFamily="18" charset="0"/>
            </a:rPr>
            <a:t>Serbest Kuruluş Sistemi:</a:t>
          </a:r>
          <a:r>
            <a:rPr lang="tr-TR" sz="1800" kern="1200" dirty="0" smtClean="0">
              <a:latin typeface="Times New Roman" panose="02020603050405020304" pitchFamily="18" charset="0"/>
              <a:cs typeface="Times New Roman" panose="02020603050405020304" pitchFamily="18" charset="0"/>
            </a:rPr>
            <a:t> Mevzuatta belirtilen şartları sağlamak şartıyla tüzel kişilik serbestçe kurulur. İzne tabi değildir. </a:t>
          </a:r>
          <a:endParaRPr lang="tr-TR" sz="1800" kern="1200" dirty="0">
            <a:latin typeface="Times New Roman" panose="02020603050405020304" pitchFamily="18" charset="0"/>
            <a:cs typeface="Times New Roman" panose="02020603050405020304" pitchFamily="18" charset="0"/>
          </a:endParaRPr>
        </a:p>
      </dsp:txBody>
      <dsp:txXfrm rot="-5400000">
        <a:off x="963065" y="176012"/>
        <a:ext cx="3364988" cy="1191064"/>
      </dsp:txXfrm>
    </dsp:sp>
    <dsp:sp modelId="{D7F8D1F4-24DB-4A4A-88D9-D6D154949F99}">
      <dsp:nvSpPr>
        <dsp:cNvPr id="0" name=""/>
        <dsp:cNvSpPr/>
      </dsp:nvSpPr>
      <dsp:spPr>
        <a:xfrm rot="5400000">
          <a:off x="-206371" y="1846622"/>
          <a:ext cx="1375808" cy="963065"/>
        </a:xfrm>
        <a:prstGeom prst="chevron">
          <a:avLst/>
        </a:prstGeom>
        <a:solidFill>
          <a:schemeClr val="accent5">
            <a:hueOff val="-918568"/>
            <a:satOff val="135"/>
            <a:lumOff val="-3236"/>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2-</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2121784"/>
        <a:ext cx="963065" cy="412743"/>
      </dsp:txXfrm>
    </dsp:sp>
    <dsp:sp modelId="{F4A18EDC-AE58-4765-ACB7-6AAD13B986F7}">
      <dsp:nvSpPr>
        <dsp:cNvPr id="0" name=""/>
        <dsp:cNvSpPr/>
      </dsp:nvSpPr>
      <dsp:spPr>
        <a:xfrm rot="5400000">
          <a:off x="2130681" y="372677"/>
          <a:ext cx="1094190" cy="3429422"/>
        </a:xfrm>
        <a:prstGeom prst="round2SameRect">
          <a:avLst/>
        </a:prstGeom>
        <a:solidFill>
          <a:schemeClr val="lt1">
            <a:alpha val="90000"/>
            <a:hueOff val="0"/>
            <a:satOff val="0"/>
            <a:lumOff val="0"/>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b="1" kern="1200" dirty="0" smtClean="0">
              <a:solidFill>
                <a:srgbClr val="FF0000"/>
              </a:solidFill>
              <a:latin typeface="Times New Roman" panose="02020603050405020304" pitchFamily="18" charset="0"/>
              <a:cs typeface="Times New Roman" panose="02020603050405020304" pitchFamily="18" charset="0"/>
            </a:rPr>
            <a:t>İzin Sistemi: </a:t>
          </a:r>
          <a:r>
            <a:rPr lang="tr-TR" sz="1800" kern="1200" dirty="0" smtClean="0">
              <a:latin typeface="Times New Roman" panose="02020603050405020304" pitchFamily="18" charset="0"/>
              <a:cs typeface="Times New Roman" panose="02020603050405020304" pitchFamily="18" charset="0"/>
            </a:rPr>
            <a:t>Bu sistemde tüzel kişiliğin kurulabilmesi için yetkili bir makamın iznine ihtiyaç vardır. </a:t>
          </a:r>
          <a:endParaRPr lang="tr-TR" sz="1800" kern="1200" dirty="0">
            <a:latin typeface="Times New Roman" panose="02020603050405020304" pitchFamily="18" charset="0"/>
            <a:cs typeface="Times New Roman" panose="02020603050405020304" pitchFamily="18" charset="0"/>
          </a:endParaRPr>
        </a:p>
      </dsp:txBody>
      <dsp:txXfrm rot="-5400000">
        <a:off x="963065" y="1593707"/>
        <a:ext cx="3376008" cy="987362"/>
      </dsp:txXfrm>
    </dsp:sp>
    <dsp:sp modelId="{3CD794E2-2D07-4085-9131-7857394D37D8}">
      <dsp:nvSpPr>
        <dsp:cNvPr id="0" name=""/>
        <dsp:cNvSpPr/>
      </dsp:nvSpPr>
      <dsp:spPr>
        <a:xfrm rot="5400000">
          <a:off x="-206371" y="3327498"/>
          <a:ext cx="1375808" cy="963065"/>
        </a:xfrm>
        <a:prstGeom prst="chevron">
          <a:avLst/>
        </a:prstGeom>
        <a:solidFill>
          <a:schemeClr val="accent5">
            <a:hueOff val="-1837137"/>
            <a:satOff val="270"/>
            <a:lumOff val="-6471"/>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3-</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3602660"/>
        <a:ext cx="963065" cy="412743"/>
      </dsp:txXfrm>
    </dsp:sp>
    <dsp:sp modelId="{88E51E69-FE82-47DF-B99E-EED9C4CEB368}">
      <dsp:nvSpPr>
        <dsp:cNvPr id="0" name=""/>
        <dsp:cNvSpPr/>
      </dsp:nvSpPr>
      <dsp:spPr>
        <a:xfrm rot="5400000">
          <a:off x="1965652" y="1853553"/>
          <a:ext cx="1424249" cy="3429422"/>
        </a:xfrm>
        <a:prstGeom prst="round2Same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b="1" kern="1200" dirty="0" smtClean="0">
              <a:solidFill>
                <a:srgbClr val="FF0000"/>
              </a:solidFill>
              <a:latin typeface="Times New Roman" panose="02020603050405020304" pitchFamily="18" charset="0"/>
              <a:cs typeface="Times New Roman" panose="02020603050405020304" pitchFamily="18" charset="0"/>
            </a:rPr>
            <a:t>Tescil Sistemi: </a:t>
          </a:r>
          <a:r>
            <a:rPr lang="tr-TR" sz="1800" kern="1200" dirty="0" smtClean="0">
              <a:latin typeface="Times New Roman" panose="02020603050405020304" pitchFamily="18" charset="0"/>
              <a:cs typeface="Times New Roman" panose="02020603050405020304" pitchFamily="18" charset="0"/>
            </a:rPr>
            <a:t>Tüzel kişiliğin kurulabilmesi yetkili makamın iznine ihtiyaç vardır. Ancak burada makamın izin verip vermeme konusunda takdir yetkisi yoktur.</a:t>
          </a:r>
          <a:endParaRPr lang="tr-TR" sz="1800" kern="1200" dirty="0">
            <a:latin typeface="Times New Roman" panose="02020603050405020304" pitchFamily="18" charset="0"/>
            <a:cs typeface="Times New Roman" panose="02020603050405020304" pitchFamily="18" charset="0"/>
          </a:endParaRPr>
        </a:p>
      </dsp:txBody>
      <dsp:txXfrm rot="-5400000">
        <a:off x="963066" y="2925665"/>
        <a:ext cx="3359896" cy="1285197"/>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F18A36-33E9-4E65-91CE-5826046FFB7F}">
      <dsp:nvSpPr>
        <dsp:cNvPr id="0" name=""/>
        <dsp:cNvSpPr/>
      </dsp:nvSpPr>
      <dsp:spPr>
        <a:xfrm>
          <a:off x="2221" y="0"/>
          <a:ext cx="1332738" cy="1278862"/>
        </a:xfrm>
        <a:prstGeom prst="upArrow">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8F7E26-351F-47FA-80B7-7F2BE771FA84}">
      <dsp:nvSpPr>
        <dsp:cNvPr id="0" name=""/>
        <dsp:cNvSpPr/>
      </dsp:nvSpPr>
      <dsp:spPr>
        <a:xfrm>
          <a:off x="1374941" y="0"/>
          <a:ext cx="2261616" cy="12788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itchFamily="18" charset="0"/>
              <a:cs typeface="Times New Roman" pitchFamily="18" charset="0"/>
            </a:rPr>
            <a:t>Özel Boşanma Nedenleri</a:t>
          </a:r>
          <a:endParaRPr lang="tr-TR" sz="1800" kern="1200" dirty="0">
            <a:latin typeface="Times New Roman" pitchFamily="18" charset="0"/>
            <a:cs typeface="Times New Roman" pitchFamily="18" charset="0"/>
          </a:endParaRPr>
        </a:p>
      </dsp:txBody>
      <dsp:txXfrm>
        <a:off x="1374941" y="0"/>
        <a:ext cx="2261616" cy="1278862"/>
      </dsp:txXfrm>
    </dsp:sp>
    <dsp:sp modelId="{92E96617-C667-4F38-B83B-A6A31E56AB36}">
      <dsp:nvSpPr>
        <dsp:cNvPr id="0" name=""/>
        <dsp:cNvSpPr/>
      </dsp:nvSpPr>
      <dsp:spPr>
        <a:xfrm>
          <a:off x="402042" y="1385433"/>
          <a:ext cx="1332738" cy="1278862"/>
        </a:xfrm>
        <a:prstGeom prst="downArrow">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EB4F84-EDE3-4746-9C35-220F5C68B345}">
      <dsp:nvSpPr>
        <dsp:cNvPr id="0" name=""/>
        <dsp:cNvSpPr/>
      </dsp:nvSpPr>
      <dsp:spPr>
        <a:xfrm>
          <a:off x="1774762" y="1385433"/>
          <a:ext cx="2261616" cy="12788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itchFamily="18" charset="0"/>
              <a:cs typeface="Times New Roman" pitchFamily="18" charset="0"/>
            </a:rPr>
            <a:t>Genel Boşanma Nedenleri</a:t>
          </a:r>
          <a:endParaRPr lang="tr-TR" sz="1800" kern="1200" dirty="0">
            <a:latin typeface="Times New Roman" pitchFamily="18" charset="0"/>
            <a:cs typeface="Times New Roman" pitchFamily="18" charset="0"/>
          </a:endParaRPr>
        </a:p>
      </dsp:txBody>
      <dsp:txXfrm>
        <a:off x="1774762" y="1385433"/>
        <a:ext cx="2261616" cy="1278862"/>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A6B264-E9E7-4F4F-A896-EB2D47E0956B}">
      <dsp:nvSpPr>
        <dsp:cNvPr id="0" name=""/>
        <dsp:cNvSpPr/>
      </dsp:nvSpPr>
      <dsp:spPr>
        <a:xfrm>
          <a:off x="2373" y="0"/>
          <a:ext cx="1424375" cy="1382553"/>
        </a:xfrm>
        <a:prstGeom prst="upArrow">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8370E9-CF31-493E-90A1-5E684FFF3C5B}">
      <dsp:nvSpPr>
        <dsp:cNvPr id="0" name=""/>
        <dsp:cNvSpPr/>
      </dsp:nvSpPr>
      <dsp:spPr>
        <a:xfrm>
          <a:off x="1469480" y="0"/>
          <a:ext cx="2417121" cy="1382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itchFamily="18" charset="0"/>
              <a:cs typeface="Times New Roman" pitchFamily="18" charset="0"/>
            </a:rPr>
            <a:t>Yasal Mal Rejimi</a:t>
          </a:r>
          <a:endParaRPr lang="tr-TR" sz="1800" kern="1200" dirty="0">
            <a:latin typeface="Times New Roman" pitchFamily="18" charset="0"/>
            <a:cs typeface="Times New Roman" pitchFamily="18" charset="0"/>
          </a:endParaRPr>
        </a:p>
      </dsp:txBody>
      <dsp:txXfrm>
        <a:off x="1469480" y="0"/>
        <a:ext cx="2417121" cy="1382553"/>
      </dsp:txXfrm>
    </dsp:sp>
    <dsp:sp modelId="{7030E168-F9E2-4636-9D9D-230B143262FE}">
      <dsp:nvSpPr>
        <dsp:cNvPr id="0" name=""/>
        <dsp:cNvSpPr/>
      </dsp:nvSpPr>
      <dsp:spPr>
        <a:xfrm>
          <a:off x="429686" y="1497766"/>
          <a:ext cx="1424375" cy="1382553"/>
        </a:xfrm>
        <a:prstGeom prst="downArrow">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0FFB1A-BD0E-405A-9106-01223C67F8DE}">
      <dsp:nvSpPr>
        <dsp:cNvPr id="0" name=""/>
        <dsp:cNvSpPr/>
      </dsp:nvSpPr>
      <dsp:spPr>
        <a:xfrm>
          <a:off x="1896792" y="1497766"/>
          <a:ext cx="2417121" cy="1382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itchFamily="18" charset="0"/>
              <a:cs typeface="Times New Roman" pitchFamily="18" charset="0"/>
            </a:rPr>
            <a:t>İradi Mal Rejimi</a:t>
          </a:r>
          <a:endParaRPr lang="tr-TR" sz="1800" kern="1200" dirty="0">
            <a:latin typeface="Times New Roman" pitchFamily="18" charset="0"/>
            <a:cs typeface="Times New Roman" pitchFamily="18" charset="0"/>
          </a:endParaRPr>
        </a:p>
      </dsp:txBody>
      <dsp:txXfrm>
        <a:off x="1896792" y="1497766"/>
        <a:ext cx="2417121" cy="1382553"/>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DCE429-8D6F-4945-A998-95EFB6758041}">
      <dsp:nvSpPr>
        <dsp:cNvPr id="0" name=""/>
        <dsp:cNvSpPr/>
      </dsp:nvSpPr>
      <dsp:spPr>
        <a:xfrm>
          <a:off x="2334" y="0"/>
          <a:ext cx="1400612" cy="1140606"/>
        </a:xfrm>
        <a:prstGeom prst="upArrow">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AA59EF-55FD-4DFB-A3EC-FAF69758BEC5}">
      <dsp:nvSpPr>
        <dsp:cNvPr id="0" name=""/>
        <dsp:cNvSpPr/>
      </dsp:nvSpPr>
      <dsp:spPr>
        <a:xfrm>
          <a:off x="1444965" y="0"/>
          <a:ext cx="2376796" cy="1140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l"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Vasiyetname</a:t>
          </a:r>
          <a:endParaRPr lang="tr-TR" sz="1800" kern="1200" dirty="0">
            <a:latin typeface="Times New Roman" panose="02020603050405020304" pitchFamily="18" charset="0"/>
            <a:cs typeface="Times New Roman" panose="02020603050405020304" pitchFamily="18" charset="0"/>
          </a:endParaRPr>
        </a:p>
      </dsp:txBody>
      <dsp:txXfrm>
        <a:off x="1444965" y="0"/>
        <a:ext cx="2376796" cy="1140606"/>
      </dsp:txXfrm>
    </dsp:sp>
    <dsp:sp modelId="{60A5EDBC-C690-43EA-A27F-25AD2A61566E}">
      <dsp:nvSpPr>
        <dsp:cNvPr id="0" name=""/>
        <dsp:cNvSpPr/>
      </dsp:nvSpPr>
      <dsp:spPr>
        <a:xfrm>
          <a:off x="422518" y="1235657"/>
          <a:ext cx="1400612" cy="1140606"/>
        </a:xfrm>
        <a:prstGeom prst="downArrow">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7F302A-8475-49A8-A916-D7E5801E85FE}">
      <dsp:nvSpPr>
        <dsp:cNvPr id="0" name=""/>
        <dsp:cNvSpPr/>
      </dsp:nvSpPr>
      <dsp:spPr>
        <a:xfrm>
          <a:off x="1865148" y="1235657"/>
          <a:ext cx="2376796" cy="1140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Miras Sözleşmesi</a:t>
          </a:r>
          <a:endParaRPr lang="tr-TR" sz="1800" kern="1200" dirty="0">
            <a:latin typeface="Times New Roman" panose="02020603050405020304" pitchFamily="18" charset="0"/>
            <a:cs typeface="Times New Roman" panose="02020603050405020304" pitchFamily="18" charset="0"/>
          </a:endParaRPr>
        </a:p>
      </dsp:txBody>
      <dsp:txXfrm>
        <a:off x="1865148" y="1235657"/>
        <a:ext cx="2376796" cy="1140606"/>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0C7540-7C8F-4859-8C66-358DCA953E4F}">
      <dsp:nvSpPr>
        <dsp:cNvPr id="0" name=""/>
        <dsp:cNvSpPr/>
      </dsp:nvSpPr>
      <dsp:spPr>
        <a:xfrm>
          <a:off x="639071" y="0"/>
          <a:ext cx="2520280" cy="2520280"/>
        </a:xfrm>
        <a:prstGeom prst="triangl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D23230-741D-4907-8C19-9C25E3FA75BE}">
      <dsp:nvSpPr>
        <dsp:cNvPr id="0" name=""/>
        <dsp:cNvSpPr/>
      </dsp:nvSpPr>
      <dsp:spPr>
        <a:xfrm>
          <a:off x="1899211" y="253381"/>
          <a:ext cx="1638182" cy="596597"/>
        </a:xfrm>
        <a:prstGeom prst="round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Resmi Vasiyetname</a:t>
          </a:r>
          <a:endParaRPr lang="tr-TR" sz="1800" kern="1200" dirty="0">
            <a:latin typeface="Times New Roman" panose="02020603050405020304" pitchFamily="18" charset="0"/>
            <a:cs typeface="Times New Roman" panose="02020603050405020304" pitchFamily="18" charset="0"/>
          </a:endParaRPr>
        </a:p>
      </dsp:txBody>
      <dsp:txXfrm>
        <a:off x="1928334" y="282504"/>
        <a:ext cx="1579936" cy="538351"/>
      </dsp:txXfrm>
    </dsp:sp>
    <dsp:sp modelId="{CE9303AA-8FC3-4894-AF6B-8FA83B3001F3}">
      <dsp:nvSpPr>
        <dsp:cNvPr id="0" name=""/>
        <dsp:cNvSpPr/>
      </dsp:nvSpPr>
      <dsp:spPr>
        <a:xfrm>
          <a:off x="1899211" y="924553"/>
          <a:ext cx="1638182" cy="596597"/>
        </a:xfrm>
        <a:prstGeom prst="roundRect">
          <a:avLst/>
        </a:prstGeom>
        <a:solidFill>
          <a:schemeClr val="lt1">
            <a:alpha val="90000"/>
            <a:hueOff val="0"/>
            <a:satOff val="0"/>
            <a:lumOff val="0"/>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El Yazısı İle Vasiyetname</a:t>
          </a:r>
          <a:endParaRPr lang="tr-TR" sz="1800" kern="1200" dirty="0">
            <a:latin typeface="Times New Roman" panose="02020603050405020304" pitchFamily="18" charset="0"/>
            <a:cs typeface="Times New Roman" panose="02020603050405020304" pitchFamily="18" charset="0"/>
          </a:endParaRPr>
        </a:p>
      </dsp:txBody>
      <dsp:txXfrm>
        <a:off x="1928334" y="953676"/>
        <a:ext cx="1579936" cy="538351"/>
      </dsp:txXfrm>
    </dsp:sp>
    <dsp:sp modelId="{FA75B2CF-91C0-46BF-80BD-C9BE9B783823}">
      <dsp:nvSpPr>
        <dsp:cNvPr id="0" name=""/>
        <dsp:cNvSpPr/>
      </dsp:nvSpPr>
      <dsp:spPr>
        <a:xfrm>
          <a:off x="1899211" y="1595726"/>
          <a:ext cx="1638182" cy="596597"/>
        </a:xfrm>
        <a:prstGeom prst="round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Sözlü Vasiyetname</a:t>
          </a:r>
          <a:endParaRPr lang="tr-TR" sz="1800" kern="1200" dirty="0">
            <a:latin typeface="Times New Roman" panose="02020603050405020304" pitchFamily="18" charset="0"/>
            <a:cs typeface="Times New Roman" panose="02020603050405020304" pitchFamily="18" charset="0"/>
          </a:endParaRPr>
        </a:p>
      </dsp:txBody>
      <dsp:txXfrm>
        <a:off x="1928334" y="1624849"/>
        <a:ext cx="1579936" cy="538351"/>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FDD4AB-20B5-4B27-96E9-DC23E0D76EF6}">
      <dsp:nvSpPr>
        <dsp:cNvPr id="0" name=""/>
        <dsp:cNvSpPr/>
      </dsp:nvSpPr>
      <dsp:spPr>
        <a:xfrm>
          <a:off x="2221" y="0"/>
          <a:ext cx="1332738" cy="1104102"/>
        </a:xfrm>
        <a:prstGeom prst="upArrow">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561AD4-36AC-4B67-8F59-3A7EAAE9B717}">
      <dsp:nvSpPr>
        <dsp:cNvPr id="0" name=""/>
        <dsp:cNvSpPr/>
      </dsp:nvSpPr>
      <dsp:spPr>
        <a:xfrm>
          <a:off x="1374941" y="0"/>
          <a:ext cx="2261616" cy="1104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İvazlı Feragat sözleşmesi</a:t>
          </a:r>
          <a:endParaRPr lang="tr-TR" sz="1800" kern="1200" dirty="0">
            <a:latin typeface="Times New Roman" panose="02020603050405020304" pitchFamily="18" charset="0"/>
            <a:cs typeface="Times New Roman" panose="02020603050405020304" pitchFamily="18" charset="0"/>
          </a:endParaRPr>
        </a:p>
      </dsp:txBody>
      <dsp:txXfrm>
        <a:off x="1374941" y="0"/>
        <a:ext cx="2261616" cy="1104102"/>
      </dsp:txXfrm>
    </dsp:sp>
    <dsp:sp modelId="{991DE70D-ABB6-4AC3-99A3-8BDA49DD6B72}">
      <dsp:nvSpPr>
        <dsp:cNvPr id="0" name=""/>
        <dsp:cNvSpPr/>
      </dsp:nvSpPr>
      <dsp:spPr>
        <a:xfrm>
          <a:off x="402042" y="1196110"/>
          <a:ext cx="1332738" cy="1104102"/>
        </a:xfrm>
        <a:prstGeom prst="downArrow">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23C97B-AB17-488B-A9CE-9F91743BEE12}">
      <dsp:nvSpPr>
        <dsp:cNvPr id="0" name=""/>
        <dsp:cNvSpPr/>
      </dsp:nvSpPr>
      <dsp:spPr>
        <a:xfrm>
          <a:off x="1774762" y="1196110"/>
          <a:ext cx="2261616" cy="1104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İvazsız Feragat Sözleşmesi</a:t>
          </a:r>
          <a:endParaRPr lang="tr-TR" sz="1800" kern="1200" dirty="0">
            <a:latin typeface="Times New Roman" panose="02020603050405020304" pitchFamily="18" charset="0"/>
            <a:cs typeface="Times New Roman" panose="02020603050405020304" pitchFamily="18" charset="0"/>
          </a:endParaRPr>
        </a:p>
      </dsp:txBody>
      <dsp:txXfrm>
        <a:off x="1774762" y="1196110"/>
        <a:ext cx="2261616" cy="1104102"/>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60CE7-0158-44CA-B2A3-0E44F7298726}">
      <dsp:nvSpPr>
        <dsp:cNvPr id="0" name=""/>
        <dsp:cNvSpPr/>
      </dsp:nvSpPr>
      <dsp:spPr>
        <a:xfrm>
          <a:off x="2297" y="0"/>
          <a:ext cx="1378233" cy="1175170"/>
        </a:xfrm>
        <a:prstGeom prst="upArrow">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F76D48-EDC2-4B19-A3AA-C84D033CC2D3}">
      <dsp:nvSpPr>
        <dsp:cNvPr id="0" name=""/>
        <dsp:cNvSpPr/>
      </dsp:nvSpPr>
      <dsp:spPr>
        <a:xfrm>
          <a:off x="1421877" y="0"/>
          <a:ext cx="2338819" cy="1175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İstenmeyen İrade Sakatlığı Nedeniyle İptal </a:t>
          </a:r>
          <a:endParaRPr lang="tr-TR" sz="1800" kern="1200" dirty="0">
            <a:latin typeface="Times New Roman" panose="02020603050405020304" pitchFamily="18" charset="0"/>
            <a:cs typeface="Times New Roman" panose="02020603050405020304" pitchFamily="18" charset="0"/>
          </a:endParaRPr>
        </a:p>
      </dsp:txBody>
      <dsp:txXfrm>
        <a:off x="1421877" y="0"/>
        <a:ext cx="2338819" cy="1175170"/>
      </dsp:txXfrm>
    </dsp:sp>
    <dsp:sp modelId="{DF29AF92-B90A-4A65-83C8-4BDE8E01C561}">
      <dsp:nvSpPr>
        <dsp:cNvPr id="0" name=""/>
        <dsp:cNvSpPr/>
      </dsp:nvSpPr>
      <dsp:spPr>
        <a:xfrm>
          <a:off x="415766" y="1273101"/>
          <a:ext cx="1378233" cy="1175170"/>
        </a:xfrm>
        <a:prstGeom prst="downArrow">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0CDC05-0D4E-4F0F-AB47-24F7C3B04D8F}">
      <dsp:nvSpPr>
        <dsp:cNvPr id="0" name=""/>
        <dsp:cNvSpPr/>
      </dsp:nvSpPr>
      <dsp:spPr>
        <a:xfrm>
          <a:off x="1835347" y="1273101"/>
          <a:ext cx="2338819" cy="1175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Bilerek Yapılan İrade Sakatlıkları Nedeniyle İptal</a:t>
          </a:r>
          <a:endParaRPr lang="tr-TR" sz="1800" kern="1200" dirty="0">
            <a:latin typeface="Times New Roman" panose="02020603050405020304" pitchFamily="18" charset="0"/>
            <a:cs typeface="Times New Roman" panose="02020603050405020304" pitchFamily="18" charset="0"/>
          </a:endParaRPr>
        </a:p>
      </dsp:txBody>
      <dsp:txXfrm>
        <a:off x="1835347" y="1273101"/>
        <a:ext cx="2338819" cy="1175170"/>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EE4FD5-A6E0-4F34-A638-3535F6B59F8C}">
      <dsp:nvSpPr>
        <dsp:cNvPr id="0" name=""/>
        <dsp:cNvSpPr/>
      </dsp:nvSpPr>
      <dsp:spPr>
        <a:xfrm rot="5400000">
          <a:off x="-215612" y="245884"/>
          <a:ext cx="1437418" cy="1006192"/>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itchFamily="18" charset="0"/>
              <a:cs typeface="Times New Roman" pitchFamily="18" charset="0"/>
            </a:rPr>
            <a:t>1-</a:t>
          </a:r>
          <a:endParaRPr lang="tr-TR" sz="1800" b="1" kern="1200" dirty="0">
            <a:solidFill>
              <a:srgbClr val="FF0000"/>
            </a:solidFill>
            <a:latin typeface="Times New Roman" pitchFamily="18" charset="0"/>
            <a:cs typeface="Times New Roman" pitchFamily="18" charset="0"/>
          </a:endParaRPr>
        </a:p>
      </dsp:txBody>
      <dsp:txXfrm rot="-5400000">
        <a:off x="1" y="533367"/>
        <a:ext cx="1006192" cy="431226"/>
      </dsp:txXfrm>
    </dsp:sp>
    <dsp:sp modelId="{2857A987-A41E-450C-ABD8-B9373627288F}">
      <dsp:nvSpPr>
        <dsp:cNvPr id="0" name=""/>
        <dsp:cNvSpPr/>
      </dsp:nvSpPr>
      <dsp:spPr>
        <a:xfrm rot="5400000">
          <a:off x="2158075" y="-1121610"/>
          <a:ext cx="934321" cy="3238087"/>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Taşınır Eşya </a:t>
          </a:r>
          <a:endParaRPr lang="tr-TR" sz="1800"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Taşınmaz Eşya</a:t>
          </a:r>
          <a:endParaRPr lang="tr-TR" sz="1800" kern="1200" dirty="0">
            <a:latin typeface="Times New Roman" pitchFamily="18" charset="0"/>
            <a:cs typeface="Times New Roman" pitchFamily="18" charset="0"/>
          </a:endParaRPr>
        </a:p>
      </dsp:txBody>
      <dsp:txXfrm rot="-5400000">
        <a:off x="1006192" y="75883"/>
        <a:ext cx="3192477" cy="843101"/>
      </dsp:txXfrm>
    </dsp:sp>
    <dsp:sp modelId="{BB070848-4A98-4E6A-9809-1E4186B77DB8}">
      <dsp:nvSpPr>
        <dsp:cNvPr id="0" name=""/>
        <dsp:cNvSpPr/>
      </dsp:nvSpPr>
      <dsp:spPr>
        <a:xfrm rot="5400000">
          <a:off x="-215612" y="1532119"/>
          <a:ext cx="1437418" cy="1006192"/>
        </a:xfrm>
        <a:prstGeom prst="chevron">
          <a:avLst/>
        </a:prstGeom>
        <a:solidFill>
          <a:schemeClr val="accent5">
            <a:hueOff val="-612379"/>
            <a:satOff val="90"/>
            <a:lumOff val="-2157"/>
            <a:alphaOff val="0"/>
          </a:schemeClr>
        </a:solidFill>
        <a:ln w="25400" cap="flat" cmpd="sng" algn="ctr">
          <a:solidFill>
            <a:schemeClr val="accent5">
              <a:hueOff val="-612379"/>
              <a:satOff val="90"/>
              <a:lumOff val="-215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itchFamily="18" charset="0"/>
              <a:cs typeface="Times New Roman" pitchFamily="18" charset="0"/>
            </a:rPr>
            <a:t>2-</a:t>
          </a:r>
          <a:endParaRPr lang="tr-TR" sz="1800" b="1" kern="1200" dirty="0">
            <a:solidFill>
              <a:srgbClr val="FF0000"/>
            </a:solidFill>
            <a:latin typeface="Times New Roman" pitchFamily="18" charset="0"/>
            <a:cs typeface="Times New Roman" pitchFamily="18" charset="0"/>
          </a:endParaRPr>
        </a:p>
      </dsp:txBody>
      <dsp:txXfrm rot="-5400000">
        <a:off x="1" y="1819602"/>
        <a:ext cx="1006192" cy="431226"/>
      </dsp:txXfrm>
    </dsp:sp>
    <dsp:sp modelId="{13703AC2-AFDB-450B-AF60-622782D8AAAA}">
      <dsp:nvSpPr>
        <dsp:cNvPr id="0" name=""/>
        <dsp:cNvSpPr/>
      </dsp:nvSpPr>
      <dsp:spPr>
        <a:xfrm rot="5400000">
          <a:off x="2158075" y="164624"/>
          <a:ext cx="934321" cy="3238087"/>
        </a:xfrm>
        <a:prstGeom prst="round2SameRect">
          <a:avLst/>
        </a:prstGeom>
        <a:solidFill>
          <a:schemeClr val="lt1">
            <a:alpha val="90000"/>
            <a:hueOff val="0"/>
            <a:satOff val="0"/>
            <a:lumOff val="0"/>
            <a:alphaOff val="0"/>
          </a:schemeClr>
        </a:solidFill>
        <a:ln w="25400" cap="flat" cmpd="sng" algn="ctr">
          <a:solidFill>
            <a:schemeClr val="accent5">
              <a:hueOff val="-612379"/>
              <a:satOff val="90"/>
              <a:lumOff val="-21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Basit Eşya</a:t>
          </a:r>
          <a:endParaRPr lang="tr-TR" sz="1800"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Eşya Birliği</a:t>
          </a:r>
          <a:endParaRPr lang="tr-TR" sz="1800"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Bileşik Eşya</a:t>
          </a:r>
          <a:endParaRPr lang="tr-TR" sz="1800" kern="1200" dirty="0">
            <a:latin typeface="Times New Roman" pitchFamily="18" charset="0"/>
            <a:cs typeface="Times New Roman" pitchFamily="18" charset="0"/>
          </a:endParaRPr>
        </a:p>
      </dsp:txBody>
      <dsp:txXfrm rot="-5400000">
        <a:off x="1006192" y="1362117"/>
        <a:ext cx="3192477" cy="843101"/>
      </dsp:txXfrm>
    </dsp:sp>
    <dsp:sp modelId="{F97913C7-71DF-44BF-95C9-9C8B480F6F1F}">
      <dsp:nvSpPr>
        <dsp:cNvPr id="0" name=""/>
        <dsp:cNvSpPr/>
      </dsp:nvSpPr>
      <dsp:spPr>
        <a:xfrm rot="5400000">
          <a:off x="-215612" y="2818355"/>
          <a:ext cx="1437418" cy="1006192"/>
        </a:xfrm>
        <a:prstGeom prst="chevron">
          <a:avLst/>
        </a:prstGeom>
        <a:solidFill>
          <a:schemeClr val="accent5">
            <a:hueOff val="-1224758"/>
            <a:satOff val="180"/>
            <a:lumOff val="-4314"/>
            <a:alphaOff val="0"/>
          </a:schemeClr>
        </a:solidFill>
        <a:ln w="25400" cap="flat" cmpd="sng" algn="ctr">
          <a:solidFill>
            <a:schemeClr val="accent5">
              <a:hueOff val="-1224758"/>
              <a:satOff val="180"/>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itchFamily="18" charset="0"/>
              <a:cs typeface="Times New Roman" pitchFamily="18" charset="0"/>
            </a:rPr>
            <a:t>3-</a:t>
          </a:r>
          <a:endParaRPr lang="tr-TR" sz="1800" b="1" kern="1200" dirty="0">
            <a:solidFill>
              <a:srgbClr val="FF0000"/>
            </a:solidFill>
            <a:latin typeface="Times New Roman" pitchFamily="18" charset="0"/>
            <a:cs typeface="Times New Roman" pitchFamily="18" charset="0"/>
          </a:endParaRPr>
        </a:p>
      </dsp:txBody>
      <dsp:txXfrm rot="-5400000">
        <a:off x="1" y="3105838"/>
        <a:ext cx="1006192" cy="431226"/>
      </dsp:txXfrm>
    </dsp:sp>
    <dsp:sp modelId="{07CBB971-C6C2-41FA-A985-461CEB9AAD90}">
      <dsp:nvSpPr>
        <dsp:cNvPr id="0" name=""/>
        <dsp:cNvSpPr/>
      </dsp:nvSpPr>
      <dsp:spPr>
        <a:xfrm rot="5400000">
          <a:off x="2158075" y="1450859"/>
          <a:ext cx="934321" cy="3238087"/>
        </a:xfrm>
        <a:prstGeom prst="round2SameRect">
          <a:avLst/>
        </a:prstGeom>
        <a:solidFill>
          <a:schemeClr val="lt1">
            <a:alpha val="90000"/>
            <a:hueOff val="0"/>
            <a:satOff val="0"/>
            <a:lumOff val="0"/>
            <a:alphaOff val="0"/>
          </a:schemeClr>
        </a:solidFill>
        <a:ln w="25400" cap="flat" cmpd="sng" algn="ctr">
          <a:solidFill>
            <a:schemeClr val="accent5">
              <a:hueOff val="-1224758"/>
              <a:satOff val="180"/>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Misli Eşya</a:t>
          </a:r>
          <a:endParaRPr lang="tr-TR" sz="1800"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Gayri Misli Eşya</a:t>
          </a:r>
          <a:endParaRPr lang="tr-TR" sz="1800" kern="1200" dirty="0">
            <a:latin typeface="Times New Roman" pitchFamily="18" charset="0"/>
            <a:cs typeface="Times New Roman" pitchFamily="18" charset="0"/>
          </a:endParaRPr>
        </a:p>
      </dsp:txBody>
      <dsp:txXfrm rot="-5400000">
        <a:off x="1006192" y="2648352"/>
        <a:ext cx="3192477" cy="843101"/>
      </dsp:txXfrm>
    </dsp:sp>
    <dsp:sp modelId="{E4F0897F-5E31-4E12-BF7F-E200D216505C}">
      <dsp:nvSpPr>
        <dsp:cNvPr id="0" name=""/>
        <dsp:cNvSpPr/>
      </dsp:nvSpPr>
      <dsp:spPr>
        <a:xfrm rot="5400000">
          <a:off x="-215612" y="4292538"/>
          <a:ext cx="1437418" cy="1006192"/>
        </a:xfrm>
        <a:prstGeom prst="chevron">
          <a:avLst/>
        </a:prstGeom>
        <a:solidFill>
          <a:schemeClr val="accent5">
            <a:hueOff val="-1837137"/>
            <a:satOff val="270"/>
            <a:lumOff val="-6471"/>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itchFamily="18" charset="0"/>
              <a:cs typeface="Times New Roman" pitchFamily="18" charset="0"/>
            </a:rPr>
            <a:t>4-</a:t>
          </a:r>
          <a:endParaRPr lang="tr-TR" sz="1800" b="1" kern="1200" dirty="0">
            <a:solidFill>
              <a:srgbClr val="FF0000"/>
            </a:solidFill>
            <a:latin typeface="Times New Roman" pitchFamily="18" charset="0"/>
            <a:cs typeface="Times New Roman" pitchFamily="18" charset="0"/>
          </a:endParaRPr>
        </a:p>
      </dsp:txBody>
      <dsp:txXfrm rot="-5400000">
        <a:off x="1" y="4580021"/>
        <a:ext cx="1006192" cy="431226"/>
      </dsp:txXfrm>
    </dsp:sp>
    <dsp:sp modelId="{BF378C27-DE77-42D8-8F52-EE909D94254D}">
      <dsp:nvSpPr>
        <dsp:cNvPr id="0" name=""/>
        <dsp:cNvSpPr/>
      </dsp:nvSpPr>
      <dsp:spPr>
        <a:xfrm rot="5400000">
          <a:off x="1970127" y="2925043"/>
          <a:ext cx="1310218" cy="3238087"/>
        </a:xfrm>
        <a:prstGeom prst="round2Same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Kamu Malları</a:t>
          </a:r>
          <a:endParaRPr lang="tr-TR" sz="1800"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Özel Mallar</a:t>
          </a:r>
          <a:endParaRPr lang="tr-TR" sz="1800" kern="1200" dirty="0">
            <a:latin typeface="Times New Roman" pitchFamily="18" charset="0"/>
            <a:cs typeface="Times New Roman" pitchFamily="18" charset="0"/>
          </a:endParaRPr>
        </a:p>
      </dsp:txBody>
      <dsp:txXfrm rot="-5400000">
        <a:off x="1006193" y="3952937"/>
        <a:ext cx="3174127" cy="1182298"/>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5BE26-B569-4C08-9BEF-5D9720D08554}">
      <dsp:nvSpPr>
        <dsp:cNvPr id="0" name=""/>
        <dsp:cNvSpPr/>
      </dsp:nvSpPr>
      <dsp:spPr>
        <a:xfrm rot="5400000">
          <a:off x="-215612" y="218564"/>
          <a:ext cx="1437418" cy="1006192"/>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itchFamily="18" charset="0"/>
              <a:cs typeface="Times New Roman" pitchFamily="18" charset="0"/>
            </a:rPr>
            <a:t>1-</a:t>
          </a:r>
          <a:endParaRPr lang="tr-TR" sz="1800" b="1" kern="1200" dirty="0">
            <a:solidFill>
              <a:srgbClr val="FF0000"/>
            </a:solidFill>
            <a:latin typeface="Times New Roman" pitchFamily="18" charset="0"/>
            <a:cs typeface="Times New Roman" pitchFamily="18" charset="0"/>
          </a:endParaRPr>
        </a:p>
      </dsp:txBody>
      <dsp:txXfrm rot="-5400000">
        <a:off x="1" y="506047"/>
        <a:ext cx="1006192" cy="431226"/>
      </dsp:txXfrm>
    </dsp:sp>
    <dsp:sp modelId="{7EF3B2D3-7C96-4920-A2F3-864B4805B803}">
      <dsp:nvSpPr>
        <dsp:cNvPr id="0" name=""/>
        <dsp:cNvSpPr/>
      </dsp:nvSpPr>
      <dsp:spPr>
        <a:xfrm rot="5400000">
          <a:off x="2158075" y="-1148931"/>
          <a:ext cx="934321" cy="3238087"/>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b="0" kern="1200" dirty="0" smtClean="0">
              <a:solidFill>
                <a:schemeClr val="tx1"/>
              </a:solidFill>
              <a:latin typeface="Times New Roman" pitchFamily="18" charset="0"/>
              <a:cs typeface="Times New Roman" pitchFamily="18" charset="0"/>
            </a:rPr>
            <a:t>Ayni Haklar (Mülkiyet)</a:t>
          </a:r>
          <a:endParaRPr lang="tr-TR" sz="1800" b="0" kern="1200" dirty="0">
            <a:solidFill>
              <a:schemeClr val="tx1"/>
            </a:solidFill>
            <a:latin typeface="Times New Roman" pitchFamily="18" charset="0"/>
            <a:cs typeface="Times New Roman" pitchFamily="18" charset="0"/>
          </a:endParaRPr>
        </a:p>
      </dsp:txBody>
      <dsp:txXfrm rot="-5400000">
        <a:off x="1006192" y="48562"/>
        <a:ext cx="3192477" cy="843101"/>
      </dsp:txXfrm>
    </dsp:sp>
    <dsp:sp modelId="{E4F4BC8E-9127-4CE2-A832-A386FD40A704}">
      <dsp:nvSpPr>
        <dsp:cNvPr id="0" name=""/>
        <dsp:cNvSpPr/>
      </dsp:nvSpPr>
      <dsp:spPr>
        <a:xfrm rot="5400000">
          <a:off x="-215612" y="1504799"/>
          <a:ext cx="1437418" cy="1006192"/>
        </a:xfrm>
        <a:prstGeom prst="chevron">
          <a:avLst/>
        </a:prstGeom>
        <a:solidFill>
          <a:schemeClr val="accent5">
            <a:hueOff val="-612379"/>
            <a:satOff val="90"/>
            <a:lumOff val="-2157"/>
            <a:alphaOff val="0"/>
          </a:schemeClr>
        </a:solidFill>
        <a:ln w="25400" cap="flat" cmpd="sng" algn="ctr">
          <a:solidFill>
            <a:schemeClr val="accent5">
              <a:hueOff val="-612379"/>
              <a:satOff val="90"/>
              <a:lumOff val="-215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itchFamily="18" charset="0"/>
              <a:cs typeface="Times New Roman" pitchFamily="18" charset="0"/>
            </a:rPr>
            <a:t>2-</a:t>
          </a:r>
          <a:endParaRPr lang="tr-TR" sz="1800" b="1" kern="1200" dirty="0">
            <a:solidFill>
              <a:srgbClr val="FF0000"/>
            </a:solidFill>
            <a:latin typeface="Times New Roman" pitchFamily="18" charset="0"/>
            <a:cs typeface="Times New Roman" pitchFamily="18" charset="0"/>
          </a:endParaRPr>
        </a:p>
      </dsp:txBody>
      <dsp:txXfrm rot="-5400000">
        <a:off x="1" y="1792282"/>
        <a:ext cx="1006192" cy="431226"/>
      </dsp:txXfrm>
    </dsp:sp>
    <dsp:sp modelId="{2BCE4C1A-62AA-4066-81A3-CFFD789F1DF3}">
      <dsp:nvSpPr>
        <dsp:cNvPr id="0" name=""/>
        <dsp:cNvSpPr/>
      </dsp:nvSpPr>
      <dsp:spPr>
        <a:xfrm rot="5400000">
          <a:off x="2158075" y="137304"/>
          <a:ext cx="934321" cy="3238087"/>
        </a:xfrm>
        <a:prstGeom prst="round2SameRect">
          <a:avLst/>
        </a:prstGeom>
        <a:solidFill>
          <a:schemeClr val="lt1">
            <a:alpha val="90000"/>
            <a:hueOff val="0"/>
            <a:satOff val="0"/>
            <a:lumOff val="0"/>
            <a:alphaOff val="0"/>
          </a:schemeClr>
        </a:solidFill>
        <a:ln w="25400" cap="flat" cmpd="sng" algn="ctr">
          <a:solidFill>
            <a:schemeClr val="accent5">
              <a:hueOff val="-612379"/>
              <a:satOff val="90"/>
              <a:lumOff val="-21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Sınırlı Ayni Haklar</a:t>
          </a:r>
          <a:endParaRPr lang="tr-TR" sz="1800" kern="1200" dirty="0">
            <a:latin typeface="Times New Roman" pitchFamily="18" charset="0"/>
            <a:cs typeface="Times New Roman" pitchFamily="18" charset="0"/>
          </a:endParaRPr>
        </a:p>
      </dsp:txBody>
      <dsp:txXfrm rot="-5400000">
        <a:off x="1006192" y="1334797"/>
        <a:ext cx="3192477" cy="843101"/>
      </dsp:txXfrm>
    </dsp:sp>
    <dsp:sp modelId="{26B562E6-92CE-43EA-8406-880B1D1ECA8F}">
      <dsp:nvSpPr>
        <dsp:cNvPr id="0" name=""/>
        <dsp:cNvSpPr/>
      </dsp:nvSpPr>
      <dsp:spPr>
        <a:xfrm rot="5400000">
          <a:off x="-215612" y="2791034"/>
          <a:ext cx="1437418" cy="1006192"/>
        </a:xfrm>
        <a:prstGeom prst="chevron">
          <a:avLst/>
        </a:prstGeom>
        <a:solidFill>
          <a:schemeClr val="accent5">
            <a:hueOff val="-1224758"/>
            <a:satOff val="180"/>
            <a:lumOff val="-4314"/>
            <a:alphaOff val="0"/>
          </a:schemeClr>
        </a:solidFill>
        <a:ln w="25400" cap="flat" cmpd="sng" algn="ctr">
          <a:solidFill>
            <a:schemeClr val="accent5">
              <a:hueOff val="-1224758"/>
              <a:satOff val="180"/>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itchFamily="18" charset="0"/>
              <a:cs typeface="Times New Roman" pitchFamily="18" charset="0"/>
            </a:rPr>
            <a:t>3-</a:t>
          </a:r>
          <a:endParaRPr lang="tr-TR" sz="1800" b="1" kern="1200" dirty="0">
            <a:solidFill>
              <a:srgbClr val="FF0000"/>
            </a:solidFill>
            <a:latin typeface="Times New Roman" pitchFamily="18" charset="0"/>
            <a:cs typeface="Times New Roman" pitchFamily="18" charset="0"/>
          </a:endParaRPr>
        </a:p>
      </dsp:txBody>
      <dsp:txXfrm rot="-5400000">
        <a:off x="1" y="3078517"/>
        <a:ext cx="1006192" cy="431226"/>
      </dsp:txXfrm>
    </dsp:sp>
    <dsp:sp modelId="{990BA224-2051-4614-B07B-01BE301F1A6C}">
      <dsp:nvSpPr>
        <dsp:cNvPr id="0" name=""/>
        <dsp:cNvSpPr/>
      </dsp:nvSpPr>
      <dsp:spPr>
        <a:xfrm rot="5400000">
          <a:off x="2158075" y="1423539"/>
          <a:ext cx="934321" cy="3238087"/>
        </a:xfrm>
        <a:prstGeom prst="round2SameRect">
          <a:avLst/>
        </a:prstGeom>
        <a:solidFill>
          <a:schemeClr val="lt1">
            <a:alpha val="90000"/>
            <a:hueOff val="0"/>
            <a:satOff val="0"/>
            <a:lumOff val="0"/>
            <a:alphaOff val="0"/>
          </a:schemeClr>
        </a:solidFill>
        <a:ln w="25400" cap="flat" cmpd="sng" algn="ctr">
          <a:solidFill>
            <a:schemeClr val="accent5">
              <a:hueOff val="-1224758"/>
              <a:satOff val="180"/>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Zilyetlik</a:t>
          </a:r>
          <a:endParaRPr lang="tr-TR" sz="1800" kern="1200" dirty="0">
            <a:latin typeface="Times New Roman" pitchFamily="18" charset="0"/>
            <a:cs typeface="Times New Roman" pitchFamily="18" charset="0"/>
          </a:endParaRPr>
        </a:p>
      </dsp:txBody>
      <dsp:txXfrm rot="-5400000">
        <a:off x="1006192" y="2621032"/>
        <a:ext cx="3192477" cy="843101"/>
      </dsp:txXfrm>
    </dsp:sp>
    <dsp:sp modelId="{79150F74-0EF8-4C55-8A8D-4EF08A1FEFF3}">
      <dsp:nvSpPr>
        <dsp:cNvPr id="0" name=""/>
        <dsp:cNvSpPr/>
      </dsp:nvSpPr>
      <dsp:spPr>
        <a:xfrm rot="5400000">
          <a:off x="-215612" y="4077269"/>
          <a:ext cx="1437418" cy="1006192"/>
        </a:xfrm>
        <a:prstGeom prst="chevron">
          <a:avLst/>
        </a:prstGeom>
        <a:solidFill>
          <a:schemeClr val="accent5">
            <a:hueOff val="-1837137"/>
            <a:satOff val="270"/>
            <a:lumOff val="-6471"/>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itchFamily="18" charset="0"/>
              <a:cs typeface="Times New Roman" pitchFamily="18" charset="0"/>
            </a:rPr>
            <a:t>4-</a:t>
          </a:r>
          <a:endParaRPr lang="tr-TR" sz="1800" b="1" kern="1200" dirty="0">
            <a:solidFill>
              <a:srgbClr val="FF0000"/>
            </a:solidFill>
            <a:latin typeface="Times New Roman" pitchFamily="18" charset="0"/>
            <a:cs typeface="Times New Roman" pitchFamily="18" charset="0"/>
          </a:endParaRPr>
        </a:p>
      </dsp:txBody>
      <dsp:txXfrm rot="-5400000">
        <a:off x="1" y="4364752"/>
        <a:ext cx="1006192" cy="431226"/>
      </dsp:txXfrm>
    </dsp:sp>
    <dsp:sp modelId="{EB33D303-06B2-4F3C-84CE-E0EEFC917CD8}">
      <dsp:nvSpPr>
        <dsp:cNvPr id="0" name=""/>
        <dsp:cNvSpPr/>
      </dsp:nvSpPr>
      <dsp:spPr>
        <a:xfrm rot="5400000">
          <a:off x="2158075" y="2709774"/>
          <a:ext cx="934321" cy="3238087"/>
        </a:xfrm>
        <a:prstGeom prst="round2Same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Tapu Sicili</a:t>
          </a:r>
          <a:endParaRPr lang="tr-TR" sz="1800" kern="1200" dirty="0">
            <a:latin typeface="Times New Roman" pitchFamily="18" charset="0"/>
            <a:cs typeface="Times New Roman" pitchFamily="18" charset="0"/>
          </a:endParaRPr>
        </a:p>
      </dsp:txBody>
      <dsp:txXfrm rot="-5400000">
        <a:off x="1006192" y="3907267"/>
        <a:ext cx="3192477" cy="843101"/>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FDACB7-4C6F-4075-B1F5-A7AA8C820025}">
      <dsp:nvSpPr>
        <dsp:cNvPr id="0" name=""/>
        <dsp:cNvSpPr/>
      </dsp:nvSpPr>
      <dsp:spPr>
        <a:xfrm>
          <a:off x="0" y="3303008"/>
          <a:ext cx="4388296" cy="2167131"/>
        </a:xfrm>
        <a:prstGeom prst="rect">
          <a:avLst/>
        </a:prstGeom>
        <a:solidFill>
          <a:schemeClr val="accent6"/>
        </a:solidFill>
        <a:ln w="38100" cap="flat" cmpd="sng" algn="ctr">
          <a:solidFill>
            <a:schemeClr val="lt1"/>
          </a:solidFill>
          <a:prstDash val="solid"/>
        </a:ln>
        <a:effectLst>
          <a:outerShdw blurRad="57150" dist="38100" dir="5400000" algn="ctr" rotWithShape="0">
            <a:schemeClr val="accent6">
              <a:shade val="9000"/>
              <a:alpha val="48000"/>
              <a:satMod val="105000"/>
            </a:scheme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latin typeface="Times New Roman" panose="02020603050405020304" pitchFamily="18" charset="0"/>
              <a:cs typeface="Times New Roman" panose="02020603050405020304" pitchFamily="18" charset="0"/>
            </a:rPr>
            <a:t>Birlikte Mülkiyet</a:t>
          </a:r>
          <a:endParaRPr lang="tr-TR" sz="2000" b="1" kern="1200" dirty="0">
            <a:solidFill>
              <a:srgbClr val="FF0000"/>
            </a:solidFill>
            <a:latin typeface="Times New Roman" panose="02020603050405020304" pitchFamily="18" charset="0"/>
            <a:cs typeface="Times New Roman" panose="02020603050405020304" pitchFamily="18" charset="0"/>
          </a:endParaRPr>
        </a:p>
      </dsp:txBody>
      <dsp:txXfrm>
        <a:off x="0" y="3303008"/>
        <a:ext cx="4388296" cy="1170250"/>
      </dsp:txXfrm>
    </dsp:sp>
    <dsp:sp modelId="{D2C011E2-CEA9-4A3A-96DD-1DE2960333CA}">
      <dsp:nvSpPr>
        <dsp:cNvPr id="0" name=""/>
        <dsp:cNvSpPr/>
      </dsp:nvSpPr>
      <dsp:spPr>
        <a:xfrm>
          <a:off x="0" y="4429917"/>
          <a:ext cx="2194147" cy="996880"/>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Müşterek (Paylı) Mülkiyet</a:t>
          </a:r>
          <a:endParaRPr lang="tr-TR" sz="1800" kern="1200" dirty="0">
            <a:latin typeface="Times New Roman" panose="02020603050405020304" pitchFamily="18" charset="0"/>
            <a:cs typeface="Times New Roman" panose="02020603050405020304" pitchFamily="18" charset="0"/>
          </a:endParaRPr>
        </a:p>
      </dsp:txBody>
      <dsp:txXfrm>
        <a:off x="0" y="4429917"/>
        <a:ext cx="2194147" cy="996880"/>
      </dsp:txXfrm>
    </dsp:sp>
    <dsp:sp modelId="{48C295DB-B542-40D6-8B1C-78C63162DFCF}">
      <dsp:nvSpPr>
        <dsp:cNvPr id="0" name=""/>
        <dsp:cNvSpPr/>
      </dsp:nvSpPr>
      <dsp:spPr>
        <a:xfrm>
          <a:off x="2194148" y="4429917"/>
          <a:ext cx="2194147" cy="996880"/>
        </a:xfrm>
        <a:prstGeom prst="rect">
          <a:avLst/>
        </a:prstGeom>
        <a:solidFill>
          <a:schemeClr val="accent5">
            <a:tint val="40000"/>
            <a:alpha val="90000"/>
            <a:hueOff val="-884567"/>
            <a:satOff val="-1158"/>
            <a:lumOff val="-569"/>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İştirak (Elbirliği) Mülkiyeti</a:t>
          </a:r>
          <a:endParaRPr lang="tr-TR" sz="1800" kern="1200" dirty="0">
            <a:latin typeface="Times New Roman" panose="02020603050405020304" pitchFamily="18" charset="0"/>
            <a:cs typeface="Times New Roman" panose="02020603050405020304" pitchFamily="18" charset="0"/>
          </a:endParaRPr>
        </a:p>
      </dsp:txBody>
      <dsp:txXfrm>
        <a:off x="2194148" y="4429917"/>
        <a:ext cx="2194147" cy="996880"/>
      </dsp:txXfrm>
    </dsp:sp>
    <dsp:sp modelId="{CE64A1A5-098C-414D-9EBF-1133606DA503}">
      <dsp:nvSpPr>
        <dsp:cNvPr id="0" name=""/>
        <dsp:cNvSpPr/>
      </dsp:nvSpPr>
      <dsp:spPr>
        <a:xfrm rot="10800000">
          <a:off x="0" y="2467"/>
          <a:ext cx="4388296" cy="3333048"/>
        </a:xfrm>
        <a:prstGeom prst="upArrowCallout">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latin typeface="Times New Roman" panose="02020603050405020304" pitchFamily="18" charset="0"/>
              <a:cs typeface="Times New Roman" panose="02020603050405020304" pitchFamily="18" charset="0"/>
            </a:rPr>
            <a:t>Tek Mülkiyet</a:t>
          </a:r>
          <a:endParaRPr lang="tr-TR" sz="2000" b="1" kern="1200" dirty="0">
            <a:solidFill>
              <a:srgbClr val="FF0000"/>
            </a:solidFill>
            <a:latin typeface="Times New Roman" panose="02020603050405020304" pitchFamily="18" charset="0"/>
            <a:cs typeface="Times New Roman" panose="02020603050405020304" pitchFamily="18" charset="0"/>
          </a:endParaRPr>
        </a:p>
      </dsp:txBody>
      <dsp:txXfrm rot="-10800000">
        <a:off x="0" y="2467"/>
        <a:ext cx="4388296" cy="1169899"/>
      </dsp:txXfrm>
    </dsp:sp>
    <dsp:sp modelId="{0FF8EF5A-1F97-4887-B2BC-4AD7F3F510E3}">
      <dsp:nvSpPr>
        <dsp:cNvPr id="0" name=""/>
        <dsp:cNvSpPr/>
      </dsp:nvSpPr>
      <dsp:spPr>
        <a:xfrm>
          <a:off x="0" y="1172367"/>
          <a:ext cx="4388296" cy="996581"/>
        </a:xfrm>
        <a:prstGeom prst="rect">
          <a:avLst/>
        </a:prstGeom>
        <a:solidFill>
          <a:schemeClr val="accent5">
            <a:tint val="40000"/>
            <a:alpha val="90000"/>
            <a:hueOff val="-1769134"/>
            <a:satOff val="-2316"/>
            <a:lumOff val="-1137"/>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Tek mülkiyet malikin eşyanın tamamı üzerinde tek başına sahip olmasıdır</a:t>
          </a:r>
          <a:endParaRPr lang="tr-TR" sz="1800" kern="1200" dirty="0">
            <a:latin typeface="Times New Roman" panose="02020603050405020304" pitchFamily="18" charset="0"/>
            <a:cs typeface="Times New Roman" panose="02020603050405020304" pitchFamily="18" charset="0"/>
          </a:endParaRPr>
        </a:p>
      </dsp:txBody>
      <dsp:txXfrm>
        <a:off x="0" y="1172367"/>
        <a:ext cx="4388296" cy="996581"/>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2AC51C-1680-4990-8740-2EADD05172E9}">
      <dsp:nvSpPr>
        <dsp:cNvPr id="0" name=""/>
        <dsp:cNvSpPr/>
      </dsp:nvSpPr>
      <dsp:spPr>
        <a:xfrm>
          <a:off x="0" y="281328"/>
          <a:ext cx="5227780" cy="5227780"/>
        </a:xfrm>
        <a:prstGeom prst="pie">
          <a:avLst>
            <a:gd name="adj1" fmla="val 5400000"/>
            <a:gd name="adj2" fmla="val 1620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4F4943-150B-4980-A3B7-CAF71A6BD760}">
      <dsp:nvSpPr>
        <dsp:cNvPr id="0" name=""/>
        <dsp:cNvSpPr/>
      </dsp:nvSpPr>
      <dsp:spPr>
        <a:xfrm>
          <a:off x="2613890" y="281328"/>
          <a:ext cx="6099077" cy="522778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solidFill>
                <a:srgbClr val="FF0000"/>
              </a:solidFill>
              <a:latin typeface="Times New Roman" panose="02020603050405020304" pitchFamily="18" charset="0"/>
              <a:cs typeface="Times New Roman" panose="02020603050405020304" pitchFamily="18" charset="0"/>
            </a:rPr>
            <a:t>Aslen Kazanma</a:t>
          </a:r>
          <a:endParaRPr lang="tr-TR" sz="1800" kern="1200" dirty="0">
            <a:solidFill>
              <a:srgbClr val="FF0000"/>
            </a:solidFill>
            <a:latin typeface="Times New Roman" panose="02020603050405020304" pitchFamily="18" charset="0"/>
            <a:cs typeface="Times New Roman" panose="02020603050405020304" pitchFamily="18" charset="0"/>
          </a:endParaRPr>
        </a:p>
      </dsp:txBody>
      <dsp:txXfrm>
        <a:off x="2613890" y="281328"/>
        <a:ext cx="3049538" cy="1568337"/>
      </dsp:txXfrm>
    </dsp:sp>
    <dsp:sp modelId="{ACA72C47-1A67-49C2-8568-9A786E03AF70}">
      <dsp:nvSpPr>
        <dsp:cNvPr id="0" name=""/>
        <dsp:cNvSpPr/>
      </dsp:nvSpPr>
      <dsp:spPr>
        <a:xfrm>
          <a:off x="914863" y="1849666"/>
          <a:ext cx="3398054" cy="3398054"/>
        </a:xfrm>
        <a:prstGeom prst="pie">
          <a:avLst>
            <a:gd name="adj1" fmla="val 5400000"/>
            <a:gd name="adj2" fmla="val 16200000"/>
          </a:avLst>
        </a:prstGeom>
        <a:solidFill>
          <a:schemeClr val="accent5">
            <a:hueOff val="-918568"/>
            <a:satOff val="135"/>
            <a:lumOff val="-32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41E44B-937C-41CC-A8DE-B27EC60B6889}">
      <dsp:nvSpPr>
        <dsp:cNvPr id="0" name=""/>
        <dsp:cNvSpPr/>
      </dsp:nvSpPr>
      <dsp:spPr>
        <a:xfrm>
          <a:off x="2613890" y="1849666"/>
          <a:ext cx="6099077" cy="3398054"/>
        </a:xfrm>
        <a:prstGeom prst="rect">
          <a:avLst/>
        </a:prstGeom>
        <a:solidFill>
          <a:schemeClr val="lt1">
            <a:alpha val="90000"/>
            <a:hueOff val="0"/>
            <a:satOff val="0"/>
            <a:lumOff val="0"/>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solidFill>
                <a:srgbClr val="FF0000"/>
              </a:solidFill>
              <a:latin typeface="Times New Roman" panose="02020603050405020304" pitchFamily="18" charset="0"/>
              <a:cs typeface="Times New Roman" panose="02020603050405020304" pitchFamily="18" charset="0"/>
            </a:rPr>
            <a:t>Tescilli Kazanma</a:t>
          </a:r>
          <a:endParaRPr lang="tr-TR" sz="1800" kern="1200" dirty="0">
            <a:solidFill>
              <a:srgbClr val="FF0000"/>
            </a:solidFill>
            <a:latin typeface="Times New Roman" panose="02020603050405020304" pitchFamily="18" charset="0"/>
            <a:cs typeface="Times New Roman" panose="02020603050405020304" pitchFamily="18" charset="0"/>
          </a:endParaRPr>
        </a:p>
      </dsp:txBody>
      <dsp:txXfrm>
        <a:off x="2613890" y="1849666"/>
        <a:ext cx="3049538" cy="1568332"/>
      </dsp:txXfrm>
    </dsp:sp>
    <dsp:sp modelId="{4A3FF254-FE69-4411-BCDA-567261D59498}">
      <dsp:nvSpPr>
        <dsp:cNvPr id="0" name=""/>
        <dsp:cNvSpPr/>
      </dsp:nvSpPr>
      <dsp:spPr>
        <a:xfrm>
          <a:off x="1829724" y="3417998"/>
          <a:ext cx="1568332" cy="1568332"/>
        </a:xfrm>
        <a:prstGeom prst="pie">
          <a:avLst>
            <a:gd name="adj1" fmla="val 5400000"/>
            <a:gd name="adj2" fmla="val 16200000"/>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889B1B-C65A-4E5E-AE7D-D1235A870067}">
      <dsp:nvSpPr>
        <dsp:cNvPr id="0" name=""/>
        <dsp:cNvSpPr/>
      </dsp:nvSpPr>
      <dsp:spPr>
        <a:xfrm>
          <a:off x="2613890" y="3389674"/>
          <a:ext cx="6099077" cy="1624980"/>
        </a:xfrm>
        <a:prstGeom prst="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solidFill>
                <a:srgbClr val="FF0000"/>
              </a:solidFill>
              <a:latin typeface="Times New Roman" panose="02020603050405020304" pitchFamily="18" charset="0"/>
              <a:cs typeface="Times New Roman" panose="02020603050405020304" pitchFamily="18" charset="0"/>
            </a:rPr>
            <a:t>Tescilsiz Kazanma</a:t>
          </a:r>
          <a:endParaRPr lang="tr-TR" sz="1800" kern="1200" dirty="0">
            <a:solidFill>
              <a:srgbClr val="FF0000"/>
            </a:solidFill>
            <a:latin typeface="Times New Roman" panose="02020603050405020304" pitchFamily="18" charset="0"/>
            <a:cs typeface="Times New Roman" panose="02020603050405020304" pitchFamily="18" charset="0"/>
          </a:endParaRPr>
        </a:p>
      </dsp:txBody>
      <dsp:txXfrm>
        <a:off x="2613890" y="3389674"/>
        <a:ext cx="3049538" cy="1624980"/>
      </dsp:txXfrm>
    </dsp:sp>
    <dsp:sp modelId="{81AF0EFE-8D79-4638-9CFD-29C8C68EFF9C}">
      <dsp:nvSpPr>
        <dsp:cNvPr id="0" name=""/>
        <dsp:cNvSpPr/>
      </dsp:nvSpPr>
      <dsp:spPr>
        <a:xfrm>
          <a:off x="5663429" y="251530"/>
          <a:ext cx="3049538" cy="1627934"/>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İşgal</a:t>
          </a:r>
          <a:endParaRPr lang="tr-TR" sz="1800" kern="1200" dirty="0">
            <a:latin typeface="Times New Roman" panose="02020603050405020304" pitchFamily="18" charset="0"/>
            <a:cs typeface="Times New Roman" panose="02020603050405020304" pitchFamily="18" charset="0"/>
          </a:endParaRPr>
        </a:p>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Kamulaştırma</a:t>
          </a:r>
          <a:endParaRPr lang="tr-TR" sz="1800" kern="1200" dirty="0">
            <a:latin typeface="Times New Roman" panose="02020603050405020304" pitchFamily="18" charset="0"/>
            <a:cs typeface="Times New Roman" panose="02020603050405020304" pitchFamily="18" charset="0"/>
          </a:endParaRPr>
        </a:p>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Cebri icra</a:t>
          </a:r>
          <a:endParaRPr lang="tr-TR" sz="1800" kern="1200" dirty="0">
            <a:latin typeface="Times New Roman" panose="02020603050405020304" pitchFamily="18" charset="0"/>
            <a:cs typeface="Times New Roman" panose="02020603050405020304" pitchFamily="18" charset="0"/>
          </a:endParaRPr>
        </a:p>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Kazandırıcı zamanaşımı</a:t>
          </a:r>
          <a:endParaRPr lang="tr-TR" sz="1800" kern="1200" dirty="0">
            <a:latin typeface="Times New Roman" panose="02020603050405020304" pitchFamily="18" charset="0"/>
            <a:cs typeface="Times New Roman" panose="02020603050405020304" pitchFamily="18" charset="0"/>
          </a:endParaRPr>
        </a:p>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Arazi kayması</a:t>
          </a:r>
          <a:endParaRPr lang="tr-TR" sz="1800" kern="1200" dirty="0">
            <a:latin typeface="Times New Roman" panose="02020603050405020304" pitchFamily="18" charset="0"/>
            <a:cs typeface="Times New Roman" panose="02020603050405020304" pitchFamily="18" charset="0"/>
          </a:endParaRPr>
        </a:p>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Yeni arazi oluşması</a:t>
          </a:r>
          <a:endParaRPr lang="tr-TR" sz="1800" kern="1200" dirty="0">
            <a:latin typeface="Times New Roman" panose="02020603050405020304" pitchFamily="18" charset="0"/>
            <a:cs typeface="Times New Roman" panose="02020603050405020304" pitchFamily="18" charset="0"/>
          </a:endParaRPr>
        </a:p>
      </dsp:txBody>
      <dsp:txXfrm>
        <a:off x="5663429" y="251530"/>
        <a:ext cx="3049538" cy="1627934"/>
      </dsp:txXfrm>
    </dsp:sp>
    <dsp:sp modelId="{7B4D3BD6-46E9-4776-869B-ABB17D03BAD6}">
      <dsp:nvSpPr>
        <dsp:cNvPr id="0" name=""/>
        <dsp:cNvSpPr/>
      </dsp:nvSpPr>
      <dsp:spPr>
        <a:xfrm>
          <a:off x="5663429" y="1849666"/>
          <a:ext cx="3049538" cy="156833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Hukuki İşlem</a:t>
          </a:r>
          <a:endParaRPr lang="tr-TR"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Yeni arazi oluşması</a:t>
          </a:r>
          <a:endParaRPr lang="tr-TR"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Arazi kayması</a:t>
          </a:r>
          <a:endParaRPr lang="tr-TR"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Kazandırıcı zamanaşımı</a:t>
          </a:r>
          <a:endParaRPr lang="tr-TR" sz="1800" kern="1200" dirty="0">
            <a:latin typeface="Times New Roman" panose="02020603050405020304" pitchFamily="18" charset="0"/>
            <a:cs typeface="Times New Roman" panose="02020603050405020304" pitchFamily="18" charset="0"/>
          </a:endParaRPr>
        </a:p>
      </dsp:txBody>
      <dsp:txXfrm>
        <a:off x="5663429" y="1849666"/>
        <a:ext cx="3049538" cy="1568332"/>
      </dsp:txXfrm>
    </dsp:sp>
    <dsp:sp modelId="{63EE3DB9-D35A-419C-8B6D-A5C3BABB2A26}">
      <dsp:nvSpPr>
        <dsp:cNvPr id="0" name=""/>
        <dsp:cNvSpPr/>
      </dsp:nvSpPr>
      <dsp:spPr>
        <a:xfrm>
          <a:off x="5663429" y="3417998"/>
          <a:ext cx="3049538" cy="156833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Miras</a:t>
          </a:r>
          <a:endParaRPr lang="tr-TR"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Mahkeme kararı</a:t>
          </a:r>
          <a:endParaRPr lang="tr-TR"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Cebri icra</a:t>
          </a:r>
          <a:endParaRPr lang="tr-TR"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Kamulaştırma</a:t>
          </a:r>
          <a:endParaRPr lang="tr-TR"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işgal</a:t>
          </a:r>
          <a:endParaRPr lang="tr-TR" sz="1800" kern="1200" dirty="0">
            <a:latin typeface="Times New Roman" panose="02020603050405020304" pitchFamily="18" charset="0"/>
            <a:cs typeface="Times New Roman" panose="02020603050405020304" pitchFamily="18" charset="0"/>
          </a:endParaRPr>
        </a:p>
      </dsp:txBody>
      <dsp:txXfrm>
        <a:off x="5663429" y="3417998"/>
        <a:ext cx="3049538" cy="1568332"/>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F95B57-E15D-4995-9995-A4BD0E26D034}">
      <dsp:nvSpPr>
        <dsp:cNvPr id="0" name=""/>
        <dsp:cNvSpPr/>
      </dsp:nvSpPr>
      <dsp:spPr>
        <a:xfrm rot="5400000">
          <a:off x="-141962" y="143819"/>
          <a:ext cx="946413" cy="662489"/>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1-</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333102"/>
        <a:ext cx="662489" cy="283924"/>
      </dsp:txXfrm>
    </dsp:sp>
    <dsp:sp modelId="{AA4A7BA3-B701-4D9F-86B1-DA4202D505AA}">
      <dsp:nvSpPr>
        <dsp:cNvPr id="0" name=""/>
        <dsp:cNvSpPr/>
      </dsp:nvSpPr>
      <dsp:spPr>
        <a:xfrm rot="5400000">
          <a:off x="2146147" y="-1481800"/>
          <a:ext cx="615169" cy="3582485"/>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b="0" i="0" kern="1200" dirty="0" smtClean="0">
              <a:latin typeface="Times New Roman" panose="02020603050405020304" pitchFamily="18" charset="0"/>
              <a:cs typeface="Times New Roman" panose="02020603050405020304" pitchFamily="18" charset="0"/>
            </a:rPr>
            <a:t>Sahiplenme (İhraz)</a:t>
          </a:r>
          <a:endParaRPr lang="tr-TR" sz="1800" kern="1200" dirty="0">
            <a:latin typeface="Times New Roman" panose="02020603050405020304" pitchFamily="18" charset="0"/>
            <a:cs typeface="Times New Roman" panose="02020603050405020304" pitchFamily="18" charset="0"/>
          </a:endParaRPr>
        </a:p>
      </dsp:txBody>
      <dsp:txXfrm rot="-5400000">
        <a:off x="662489" y="31888"/>
        <a:ext cx="3552455" cy="555109"/>
      </dsp:txXfrm>
    </dsp:sp>
    <dsp:sp modelId="{A72DFFBE-BEAA-4F25-9D38-6761AD615BEE}">
      <dsp:nvSpPr>
        <dsp:cNvPr id="0" name=""/>
        <dsp:cNvSpPr/>
      </dsp:nvSpPr>
      <dsp:spPr>
        <a:xfrm rot="5400000">
          <a:off x="-141962" y="990709"/>
          <a:ext cx="946413" cy="662489"/>
        </a:xfrm>
        <a:prstGeom prst="chevron">
          <a:avLst/>
        </a:prstGeom>
        <a:solidFill>
          <a:schemeClr val="accent5">
            <a:hueOff val="-367427"/>
            <a:satOff val="54"/>
            <a:lumOff val="-1294"/>
            <a:alphaOff val="0"/>
          </a:schemeClr>
        </a:solidFill>
        <a:ln w="25400" cap="flat" cmpd="sng" algn="ctr">
          <a:solidFill>
            <a:schemeClr val="accent5">
              <a:hueOff val="-367427"/>
              <a:satOff val="54"/>
              <a:lumOff val="-129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2-</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1179992"/>
        <a:ext cx="662489" cy="283924"/>
      </dsp:txXfrm>
    </dsp:sp>
    <dsp:sp modelId="{A801B149-2BF7-4143-A41B-886E6680FF09}">
      <dsp:nvSpPr>
        <dsp:cNvPr id="0" name=""/>
        <dsp:cNvSpPr/>
      </dsp:nvSpPr>
      <dsp:spPr>
        <a:xfrm rot="5400000">
          <a:off x="2146147" y="-634911"/>
          <a:ext cx="615169" cy="3582485"/>
        </a:xfrm>
        <a:prstGeom prst="round2SameRect">
          <a:avLst/>
        </a:prstGeom>
        <a:solidFill>
          <a:schemeClr val="lt1">
            <a:alpha val="90000"/>
            <a:hueOff val="0"/>
            <a:satOff val="0"/>
            <a:lumOff val="0"/>
            <a:alphaOff val="0"/>
          </a:schemeClr>
        </a:solidFill>
        <a:ln w="25400" cap="flat" cmpd="sng" algn="ctr">
          <a:solidFill>
            <a:schemeClr val="accent5">
              <a:hueOff val="-367427"/>
              <a:satOff val="54"/>
              <a:lumOff val="-129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b="0" i="0" kern="1200" dirty="0" smtClean="0">
              <a:latin typeface="Times New Roman" panose="02020603050405020304" pitchFamily="18" charset="0"/>
              <a:cs typeface="Times New Roman" panose="02020603050405020304" pitchFamily="18" charset="0"/>
            </a:rPr>
            <a:t>İşleme Sonucu Kazanım (Hukuki Tağyir)</a:t>
          </a:r>
          <a:endParaRPr lang="tr-TR" sz="1800" kern="1200" dirty="0">
            <a:latin typeface="Times New Roman" panose="02020603050405020304" pitchFamily="18" charset="0"/>
            <a:cs typeface="Times New Roman" panose="02020603050405020304" pitchFamily="18" charset="0"/>
          </a:endParaRPr>
        </a:p>
      </dsp:txBody>
      <dsp:txXfrm rot="-5400000">
        <a:off x="662489" y="878777"/>
        <a:ext cx="3552455" cy="555109"/>
      </dsp:txXfrm>
    </dsp:sp>
    <dsp:sp modelId="{FBBB7691-BD0F-4967-93B4-7ADF4858B89B}">
      <dsp:nvSpPr>
        <dsp:cNvPr id="0" name=""/>
        <dsp:cNvSpPr/>
      </dsp:nvSpPr>
      <dsp:spPr>
        <a:xfrm rot="5400000">
          <a:off x="-141962" y="1837598"/>
          <a:ext cx="946413" cy="662489"/>
        </a:xfrm>
        <a:prstGeom prst="chevron">
          <a:avLst/>
        </a:prstGeom>
        <a:solidFill>
          <a:schemeClr val="accent5">
            <a:hueOff val="-734855"/>
            <a:satOff val="108"/>
            <a:lumOff val="-2588"/>
            <a:alphaOff val="0"/>
          </a:schemeClr>
        </a:solidFill>
        <a:ln w="25400" cap="flat" cmpd="sng" algn="ctr">
          <a:solidFill>
            <a:schemeClr val="accent5">
              <a:hueOff val="-734855"/>
              <a:satOff val="108"/>
              <a:lumOff val="-258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3-</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2026881"/>
        <a:ext cx="662489" cy="283924"/>
      </dsp:txXfrm>
    </dsp:sp>
    <dsp:sp modelId="{A8C2821F-2D7B-4BAC-9A86-634B5A968A28}">
      <dsp:nvSpPr>
        <dsp:cNvPr id="0" name=""/>
        <dsp:cNvSpPr/>
      </dsp:nvSpPr>
      <dsp:spPr>
        <a:xfrm rot="5400000">
          <a:off x="2146147" y="211978"/>
          <a:ext cx="615169" cy="3582485"/>
        </a:xfrm>
        <a:prstGeom prst="round2SameRect">
          <a:avLst/>
        </a:prstGeom>
        <a:solidFill>
          <a:schemeClr val="lt1">
            <a:alpha val="90000"/>
            <a:hueOff val="0"/>
            <a:satOff val="0"/>
            <a:lumOff val="0"/>
            <a:alphaOff val="0"/>
          </a:schemeClr>
        </a:solidFill>
        <a:ln w="25400" cap="flat" cmpd="sng" algn="ctr">
          <a:solidFill>
            <a:schemeClr val="accent5">
              <a:hueOff val="-734855"/>
              <a:satOff val="108"/>
              <a:lumOff val="-25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b="0" i="0" kern="1200" dirty="0" smtClean="0">
              <a:latin typeface="Times New Roman" panose="02020603050405020304" pitchFamily="18" charset="0"/>
              <a:cs typeface="Times New Roman" panose="02020603050405020304" pitchFamily="18" charset="0"/>
            </a:rPr>
            <a:t>Karışma ve Birleşme ile Kazanma</a:t>
          </a:r>
          <a:endParaRPr lang="tr-TR" sz="1800" kern="1200" dirty="0">
            <a:latin typeface="Times New Roman" panose="02020603050405020304" pitchFamily="18" charset="0"/>
            <a:cs typeface="Times New Roman" panose="02020603050405020304" pitchFamily="18" charset="0"/>
          </a:endParaRPr>
        </a:p>
      </dsp:txBody>
      <dsp:txXfrm rot="-5400000">
        <a:off x="662489" y="1725666"/>
        <a:ext cx="3552455" cy="555109"/>
      </dsp:txXfrm>
    </dsp:sp>
    <dsp:sp modelId="{5A3FCEE4-FCB6-4756-8642-B1AC1FF9EF68}">
      <dsp:nvSpPr>
        <dsp:cNvPr id="0" name=""/>
        <dsp:cNvSpPr/>
      </dsp:nvSpPr>
      <dsp:spPr>
        <a:xfrm rot="5400000">
          <a:off x="-141962" y="2684487"/>
          <a:ext cx="946413" cy="662489"/>
        </a:xfrm>
        <a:prstGeom prst="chevron">
          <a:avLst/>
        </a:prstGeom>
        <a:solidFill>
          <a:schemeClr val="accent5">
            <a:hueOff val="-1102282"/>
            <a:satOff val="162"/>
            <a:lumOff val="-3883"/>
            <a:alphaOff val="0"/>
          </a:schemeClr>
        </a:solidFill>
        <a:ln w="25400" cap="flat" cmpd="sng" algn="ctr">
          <a:solidFill>
            <a:schemeClr val="accent5">
              <a:hueOff val="-1102282"/>
              <a:satOff val="162"/>
              <a:lumOff val="-388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4-</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2873770"/>
        <a:ext cx="662489" cy="283924"/>
      </dsp:txXfrm>
    </dsp:sp>
    <dsp:sp modelId="{12CD4533-05D5-4699-8DD4-65C89C7D86A9}">
      <dsp:nvSpPr>
        <dsp:cNvPr id="0" name=""/>
        <dsp:cNvSpPr/>
      </dsp:nvSpPr>
      <dsp:spPr>
        <a:xfrm rot="5400000">
          <a:off x="2146147" y="1058867"/>
          <a:ext cx="615169" cy="3582485"/>
        </a:xfrm>
        <a:prstGeom prst="round2SameRect">
          <a:avLst/>
        </a:prstGeom>
        <a:solidFill>
          <a:schemeClr val="lt1">
            <a:alpha val="90000"/>
            <a:hueOff val="0"/>
            <a:satOff val="0"/>
            <a:lumOff val="0"/>
            <a:alphaOff val="0"/>
          </a:schemeClr>
        </a:solidFill>
        <a:ln w="25400" cap="flat" cmpd="sng" algn="ctr">
          <a:solidFill>
            <a:schemeClr val="accent5">
              <a:hueOff val="-1102282"/>
              <a:satOff val="162"/>
              <a:lumOff val="-388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b="0" i="0" kern="1200" dirty="0" smtClean="0">
              <a:latin typeface="Times New Roman" panose="02020603050405020304" pitchFamily="18" charset="0"/>
              <a:cs typeface="Times New Roman" panose="02020603050405020304" pitchFamily="18" charset="0"/>
            </a:rPr>
            <a:t>Bulunmuş Eşya</a:t>
          </a:r>
          <a:endParaRPr lang="tr-TR" sz="1800" kern="1200" dirty="0">
            <a:latin typeface="Times New Roman" panose="02020603050405020304" pitchFamily="18" charset="0"/>
            <a:cs typeface="Times New Roman" panose="02020603050405020304" pitchFamily="18" charset="0"/>
          </a:endParaRPr>
        </a:p>
      </dsp:txBody>
      <dsp:txXfrm rot="-5400000">
        <a:off x="662489" y="2572555"/>
        <a:ext cx="3552455" cy="555109"/>
      </dsp:txXfrm>
    </dsp:sp>
    <dsp:sp modelId="{B787CB47-BA3E-4606-94F4-7E5A0DCA0A28}">
      <dsp:nvSpPr>
        <dsp:cNvPr id="0" name=""/>
        <dsp:cNvSpPr/>
      </dsp:nvSpPr>
      <dsp:spPr>
        <a:xfrm rot="5400000">
          <a:off x="-141962" y="3531377"/>
          <a:ext cx="946413" cy="662489"/>
        </a:xfrm>
        <a:prstGeom prst="chevron">
          <a:avLst/>
        </a:prstGeom>
        <a:solidFill>
          <a:schemeClr val="accent5">
            <a:hueOff val="-1469710"/>
            <a:satOff val="216"/>
            <a:lumOff val="-5177"/>
            <a:alphaOff val="0"/>
          </a:schemeClr>
        </a:solidFill>
        <a:ln w="25400" cap="flat" cmpd="sng" algn="ctr">
          <a:solidFill>
            <a:schemeClr val="accent5">
              <a:hueOff val="-1469710"/>
              <a:satOff val="216"/>
              <a:lumOff val="-51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5-</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3720660"/>
        <a:ext cx="662489" cy="283924"/>
      </dsp:txXfrm>
    </dsp:sp>
    <dsp:sp modelId="{D8996C85-6905-41B4-B6FF-3A208D12F3A6}">
      <dsp:nvSpPr>
        <dsp:cNvPr id="0" name=""/>
        <dsp:cNvSpPr/>
      </dsp:nvSpPr>
      <dsp:spPr>
        <a:xfrm rot="5400000">
          <a:off x="2146147" y="1905756"/>
          <a:ext cx="615169" cy="3582485"/>
        </a:xfrm>
        <a:prstGeom prst="round2SameRect">
          <a:avLst/>
        </a:prstGeom>
        <a:solidFill>
          <a:schemeClr val="lt1">
            <a:alpha val="90000"/>
            <a:hueOff val="0"/>
            <a:satOff val="0"/>
            <a:lumOff val="0"/>
            <a:alphaOff val="0"/>
          </a:schemeClr>
        </a:solidFill>
        <a:ln w="25400" cap="flat" cmpd="sng" algn="ctr">
          <a:solidFill>
            <a:schemeClr val="accent5">
              <a:hueOff val="-1469710"/>
              <a:satOff val="216"/>
              <a:lumOff val="-517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b="0" i="0" kern="1200" dirty="0" smtClean="0">
              <a:latin typeface="Times New Roman" panose="02020603050405020304" pitchFamily="18" charset="0"/>
              <a:cs typeface="Times New Roman" panose="02020603050405020304" pitchFamily="18" charset="0"/>
            </a:rPr>
            <a:t>Define (Gömü)</a:t>
          </a:r>
          <a:endParaRPr lang="tr-TR" sz="1800" kern="1200" dirty="0">
            <a:latin typeface="Times New Roman" panose="02020603050405020304" pitchFamily="18" charset="0"/>
            <a:cs typeface="Times New Roman" panose="02020603050405020304" pitchFamily="18" charset="0"/>
          </a:endParaRPr>
        </a:p>
      </dsp:txBody>
      <dsp:txXfrm rot="-5400000">
        <a:off x="662489" y="3419444"/>
        <a:ext cx="3552455" cy="555109"/>
      </dsp:txXfrm>
    </dsp:sp>
    <dsp:sp modelId="{E067F0A0-C3EE-4DE1-B6E2-317FDC98388E}">
      <dsp:nvSpPr>
        <dsp:cNvPr id="0" name=""/>
        <dsp:cNvSpPr/>
      </dsp:nvSpPr>
      <dsp:spPr>
        <a:xfrm rot="5400000">
          <a:off x="-141962" y="4378266"/>
          <a:ext cx="946413" cy="662489"/>
        </a:xfrm>
        <a:prstGeom prst="chevron">
          <a:avLst/>
        </a:prstGeom>
        <a:solidFill>
          <a:schemeClr val="accent5">
            <a:hueOff val="-1837137"/>
            <a:satOff val="270"/>
            <a:lumOff val="-6471"/>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6-</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5400000">
        <a:off x="1" y="4567549"/>
        <a:ext cx="662489" cy="283924"/>
      </dsp:txXfrm>
    </dsp:sp>
    <dsp:sp modelId="{82860BDA-D950-447F-AB5E-4A60886040F3}">
      <dsp:nvSpPr>
        <dsp:cNvPr id="0" name=""/>
        <dsp:cNvSpPr/>
      </dsp:nvSpPr>
      <dsp:spPr>
        <a:xfrm rot="5400000">
          <a:off x="2146147" y="2752646"/>
          <a:ext cx="615169" cy="3582485"/>
        </a:xfrm>
        <a:prstGeom prst="round2Same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anose="02020603050405020304" pitchFamily="18" charset="0"/>
              <a:cs typeface="Times New Roman" panose="02020603050405020304" pitchFamily="18" charset="0"/>
            </a:rPr>
            <a:t>Kazandırıcı Zamanaşımı</a:t>
          </a:r>
          <a:endParaRPr lang="tr-TR" sz="1800" kern="1200" dirty="0">
            <a:latin typeface="Times New Roman" panose="02020603050405020304" pitchFamily="18" charset="0"/>
            <a:cs typeface="Times New Roman" panose="02020603050405020304" pitchFamily="18" charset="0"/>
          </a:endParaRPr>
        </a:p>
      </dsp:txBody>
      <dsp:txXfrm rot="-5400000">
        <a:off x="662489" y="4266334"/>
        <a:ext cx="3552455" cy="555109"/>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E8FF5-CCE0-4B09-B721-75C68E79679B}">
      <dsp:nvSpPr>
        <dsp:cNvPr id="0" name=""/>
        <dsp:cNvSpPr/>
      </dsp:nvSpPr>
      <dsp:spPr>
        <a:xfrm>
          <a:off x="0" y="3348969"/>
          <a:ext cx="8856984" cy="2195645"/>
        </a:xfrm>
        <a:prstGeom prst="rect">
          <a:avLst/>
        </a:prstGeom>
        <a:gradFill rotWithShape="1">
          <a:gsLst>
            <a:gs pos="0">
              <a:schemeClr val="accent6">
                <a:tint val="98000"/>
                <a:shade val="25000"/>
                <a:satMod val="250000"/>
              </a:schemeClr>
            </a:gs>
            <a:gs pos="68000">
              <a:schemeClr val="accent6">
                <a:tint val="86000"/>
                <a:satMod val="115000"/>
              </a:schemeClr>
            </a:gs>
            <a:gs pos="100000">
              <a:schemeClr val="accent6">
                <a:tint val="50000"/>
                <a:satMod val="150000"/>
              </a:schemeClr>
            </a:gs>
          </a:gsLst>
          <a:path path="circle">
            <a:fillToRect l="50000" t="130000" r="50000" b="-30000"/>
          </a:path>
        </a:gradFill>
        <a:ln>
          <a:noFill/>
        </a:ln>
        <a:effectLst>
          <a:outerShdw blurRad="57150" dist="38100" dir="5400000" algn="ctr" rotWithShape="0">
            <a:schemeClr val="accent6">
              <a:shade val="9000"/>
              <a:alpha val="48000"/>
              <a:satMod val="105000"/>
            </a:schemeClr>
          </a:outerShdw>
        </a:effectLst>
        <a:scene3d>
          <a:camera prst="orthographicFront">
            <a:rot lat="0" lon="0" rev="0"/>
          </a:camera>
          <a:lightRig rig="glow" dir="tl">
            <a:rot lat="0" lon="0" rev="900000"/>
          </a:lightRig>
        </a:scene3d>
        <a:sp3d prstMaterial="powder">
          <a:bevelT w="25400" h="38100"/>
        </a:sp3d>
      </dsp:spPr>
      <dsp:style>
        <a:lnRef idx="0">
          <a:schemeClr val="accent6"/>
        </a:lnRef>
        <a:fillRef idx="3">
          <a:schemeClr val="accent6"/>
        </a:fillRef>
        <a:effectRef idx="3">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Zilyetliğin Rıza Olmadan Kaybedilmesi</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a:off x="0" y="3348969"/>
        <a:ext cx="8856984" cy="1185648"/>
      </dsp:txXfrm>
    </dsp:sp>
    <dsp:sp modelId="{99F92BCA-BE30-403E-92D2-F6F6BBBCA7CE}">
      <dsp:nvSpPr>
        <dsp:cNvPr id="0" name=""/>
        <dsp:cNvSpPr/>
      </dsp:nvSpPr>
      <dsp:spPr>
        <a:xfrm>
          <a:off x="0" y="4488204"/>
          <a:ext cx="8856984" cy="1009997"/>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Zilyedin, mal üzerindeki zilyetliği iradesi dışında bir sebeple yitirmiş olmasıdır. Örneğin malını çaldıran bir kimse mal üzerindeki zilyetliğini rızası dışında kaybetmiş olur</a:t>
          </a:r>
          <a:endParaRPr lang="tr-TR" sz="1800" kern="1200" dirty="0">
            <a:latin typeface="Times New Roman" panose="02020603050405020304" pitchFamily="18" charset="0"/>
            <a:cs typeface="Times New Roman" panose="02020603050405020304" pitchFamily="18" charset="0"/>
          </a:endParaRPr>
        </a:p>
      </dsp:txBody>
      <dsp:txXfrm>
        <a:off x="0" y="4488204"/>
        <a:ext cx="8856984" cy="1009997"/>
      </dsp:txXfrm>
    </dsp:sp>
    <dsp:sp modelId="{F7D4398C-1026-4514-84C9-429B0386A548}">
      <dsp:nvSpPr>
        <dsp:cNvPr id="0" name=""/>
        <dsp:cNvSpPr/>
      </dsp:nvSpPr>
      <dsp:spPr>
        <a:xfrm rot="10800000">
          <a:off x="0" y="2500"/>
          <a:ext cx="8856984" cy="3376903"/>
        </a:xfrm>
        <a:prstGeom prst="upArrowCallout">
          <a:avLst/>
        </a:prstGeom>
        <a:gradFill rotWithShape="1">
          <a:gsLst>
            <a:gs pos="0">
              <a:schemeClr val="accent6">
                <a:tint val="98000"/>
                <a:shade val="25000"/>
                <a:satMod val="250000"/>
              </a:schemeClr>
            </a:gs>
            <a:gs pos="68000">
              <a:schemeClr val="accent6">
                <a:tint val="86000"/>
                <a:satMod val="115000"/>
              </a:schemeClr>
            </a:gs>
            <a:gs pos="100000">
              <a:schemeClr val="accent6">
                <a:tint val="50000"/>
                <a:satMod val="150000"/>
              </a:schemeClr>
            </a:gs>
          </a:gsLst>
          <a:path path="circle">
            <a:fillToRect l="50000" t="130000" r="50000" b="-30000"/>
          </a:path>
        </a:gradFill>
        <a:ln>
          <a:noFill/>
        </a:ln>
        <a:effectLst>
          <a:outerShdw blurRad="57150" dist="38100" dir="5400000" algn="ctr" rotWithShape="0">
            <a:schemeClr val="accent6">
              <a:shade val="9000"/>
              <a:alpha val="48000"/>
              <a:satMod val="105000"/>
            </a:schemeClr>
          </a:outerShdw>
        </a:effectLst>
        <a:scene3d>
          <a:camera prst="orthographicFront">
            <a:rot lat="0" lon="0" rev="0"/>
          </a:camera>
          <a:lightRig rig="glow" dir="tl">
            <a:rot lat="0" lon="0" rev="900000"/>
          </a:lightRig>
        </a:scene3d>
        <a:sp3d prstMaterial="powder">
          <a:bevelT w="25400" h="38100"/>
        </a:sp3d>
      </dsp:spPr>
      <dsp:style>
        <a:lnRef idx="0">
          <a:schemeClr val="accent6"/>
        </a:lnRef>
        <a:fillRef idx="3">
          <a:schemeClr val="accent6"/>
        </a:fillRef>
        <a:effectRef idx="3">
          <a:schemeClr val="accent6"/>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Zilyetliğin Rıza İle Kaybedilmesi</a:t>
          </a:r>
          <a:endParaRPr lang="tr-TR" sz="1800" b="1" kern="1200" dirty="0">
            <a:solidFill>
              <a:srgbClr val="FF0000"/>
            </a:solidFill>
            <a:latin typeface="Times New Roman" panose="02020603050405020304" pitchFamily="18" charset="0"/>
            <a:cs typeface="Times New Roman" panose="02020603050405020304" pitchFamily="18" charset="0"/>
          </a:endParaRPr>
        </a:p>
      </dsp:txBody>
      <dsp:txXfrm rot="-10800000">
        <a:off x="0" y="2500"/>
        <a:ext cx="8856984" cy="1185293"/>
      </dsp:txXfrm>
    </dsp:sp>
    <dsp:sp modelId="{9567FDE3-D1E3-43C4-9D21-433480EAB966}">
      <dsp:nvSpPr>
        <dsp:cNvPr id="0" name=""/>
        <dsp:cNvSpPr/>
      </dsp:nvSpPr>
      <dsp:spPr>
        <a:xfrm>
          <a:off x="0" y="1080119"/>
          <a:ext cx="4428491" cy="1225041"/>
        </a:xfrm>
        <a:prstGeom prst="rect">
          <a:avLst/>
        </a:prstGeom>
        <a:solidFill>
          <a:schemeClr val="accent5">
            <a:tint val="40000"/>
            <a:alpha val="90000"/>
            <a:hueOff val="-884567"/>
            <a:satOff val="-1158"/>
            <a:lumOff val="-569"/>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Terk: </a:t>
          </a:r>
          <a:r>
            <a:rPr lang="tr-TR" sz="1800" kern="1200" dirty="0" smtClean="0">
              <a:latin typeface="Times New Roman" panose="02020603050405020304" pitchFamily="18" charset="0"/>
              <a:cs typeface="Times New Roman" panose="02020603050405020304" pitchFamily="18" charset="0"/>
            </a:rPr>
            <a:t>Zilyedin zilyedi olduğu mal üzerindeki fiili hakimiyetini sürekli ve kendi rızası ile terk etmesidir. Örneğin: Kullanmadığı eski ayakkabılarını çöpe atıp gitmesi</a:t>
          </a:r>
          <a:endParaRPr lang="tr-TR" sz="1800" kern="1200" dirty="0">
            <a:latin typeface="Times New Roman" panose="02020603050405020304" pitchFamily="18" charset="0"/>
            <a:cs typeface="Times New Roman" panose="02020603050405020304" pitchFamily="18" charset="0"/>
          </a:endParaRPr>
        </a:p>
      </dsp:txBody>
      <dsp:txXfrm>
        <a:off x="0" y="1080119"/>
        <a:ext cx="4428491" cy="1225041"/>
      </dsp:txXfrm>
    </dsp:sp>
    <dsp:sp modelId="{49224FD0-D316-49CB-8072-C0AFD5D2DF80}">
      <dsp:nvSpPr>
        <dsp:cNvPr id="0" name=""/>
        <dsp:cNvSpPr/>
      </dsp:nvSpPr>
      <dsp:spPr>
        <a:xfrm>
          <a:off x="4428492" y="1080119"/>
          <a:ext cx="4428491" cy="1225041"/>
        </a:xfrm>
        <a:prstGeom prst="rect">
          <a:avLst/>
        </a:prstGeom>
        <a:solidFill>
          <a:schemeClr val="accent5">
            <a:tint val="40000"/>
            <a:alpha val="90000"/>
            <a:hueOff val="-1769134"/>
            <a:satOff val="-2316"/>
            <a:lumOff val="-1137"/>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just" defTabSz="800100">
            <a:lnSpc>
              <a:spcPct val="90000"/>
            </a:lnSpc>
            <a:spcBef>
              <a:spcPct val="0"/>
            </a:spcBef>
            <a:spcAft>
              <a:spcPct val="35000"/>
            </a:spcAft>
          </a:pPr>
          <a:r>
            <a:rPr lang="tr-TR" sz="1800" b="1" kern="1200" dirty="0" smtClean="0">
              <a:solidFill>
                <a:srgbClr val="FF0000"/>
              </a:solidFill>
              <a:latin typeface="Times New Roman" panose="02020603050405020304" pitchFamily="18" charset="0"/>
              <a:cs typeface="Times New Roman" panose="02020603050405020304" pitchFamily="18" charset="0"/>
            </a:rPr>
            <a:t>Zilyetliğin Devri: </a:t>
          </a:r>
          <a:r>
            <a:rPr lang="tr-TR" sz="1800" kern="1200" dirty="0" smtClean="0">
              <a:latin typeface="Times New Roman" panose="02020603050405020304" pitchFamily="18" charset="0"/>
              <a:cs typeface="Times New Roman" panose="02020603050405020304" pitchFamily="18" charset="0"/>
            </a:rPr>
            <a:t>Malikin mülkiyeti devretmek amacıyla malik olduğu eşyayı başkasına teslim etmesidir.  Örneğin satım sözleşmesi ile malı alıcıya teslim eden satıcı</a:t>
          </a:r>
          <a:endParaRPr lang="tr-TR" sz="1800" kern="1200" dirty="0">
            <a:latin typeface="Times New Roman" panose="02020603050405020304" pitchFamily="18" charset="0"/>
            <a:cs typeface="Times New Roman" panose="02020603050405020304" pitchFamily="18" charset="0"/>
          </a:endParaRPr>
        </a:p>
      </dsp:txBody>
      <dsp:txXfrm>
        <a:off x="4428492" y="1080119"/>
        <a:ext cx="4428491" cy="1225041"/>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B38455-2F7E-4BA9-BD4D-27AB68D948EC}">
      <dsp:nvSpPr>
        <dsp:cNvPr id="0" name=""/>
        <dsp:cNvSpPr/>
      </dsp:nvSpPr>
      <dsp:spPr>
        <a:xfrm rot="5400000">
          <a:off x="-185592" y="185943"/>
          <a:ext cx="1237285" cy="866100"/>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itchFamily="18" charset="0"/>
              <a:cs typeface="Times New Roman" pitchFamily="18" charset="0"/>
            </a:rPr>
            <a:t>1-</a:t>
          </a:r>
          <a:endParaRPr lang="tr-TR" sz="1800" b="1" kern="1200" dirty="0">
            <a:solidFill>
              <a:srgbClr val="FF0000"/>
            </a:solidFill>
            <a:latin typeface="Times New Roman" pitchFamily="18" charset="0"/>
            <a:cs typeface="Times New Roman" pitchFamily="18" charset="0"/>
          </a:endParaRPr>
        </a:p>
      </dsp:txBody>
      <dsp:txXfrm rot="-5400000">
        <a:off x="1" y="433400"/>
        <a:ext cx="866100" cy="371185"/>
      </dsp:txXfrm>
    </dsp:sp>
    <dsp:sp modelId="{5F2472A8-E548-475F-AB75-0D19B0CCA3C8}">
      <dsp:nvSpPr>
        <dsp:cNvPr id="0" name=""/>
        <dsp:cNvSpPr/>
      </dsp:nvSpPr>
      <dsp:spPr>
        <a:xfrm rot="5400000">
          <a:off x="2189076" y="-1322625"/>
          <a:ext cx="804235" cy="3450187"/>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İrtifak Hakları</a:t>
          </a:r>
          <a:endParaRPr lang="tr-TR" sz="1800" kern="1200" dirty="0">
            <a:latin typeface="Times New Roman" pitchFamily="18" charset="0"/>
            <a:cs typeface="Times New Roman" pitchFamily="18" charset="0"/>
          </a:endParaRPr>
        </a:p>
      </dsp:txBody>
      <dsp:txXfrm rot="-5400000">
        <a:off x="866100" y="39611"/>
        <a:ext cx="3410927" cy="725715"/>
      </dsp:txXfrm>
    </dsp:sp>
    <dsp:sp modelId="{DD441C7E-39B5-4163-83D3-0F4D7E5BD59F}">
      <dsp:nvSpPr>
        <dsp:cNvPr id="0" name=""/>
        <dsp:cNvSpPr/>
      </dsp:nvSpPr>
      <dsp:spPr>
        <a:xfrm rot="5400000">
          <a:off x="-185592" y="1223133"/>
          <a:ext cx="1237285" cy="866100"/>
        </a:xfrm>
        <a:prstGeom prst="chevron">
          <a:avLst/>
        </a:prstGeom>
        <a:solidFill>
          <a:schemeClr val="accent5">
            <a:hueOff val="-918568"/>
            <a:satOff val="135"/>
            <a:lumOff val="-3236"/>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itchFamily="18" charset="0"/>
              <a:cs typeface="Times New Roman" pitchFamily="18" charset="0"/>
            </a:rPr>
            <a:t>2-</a:t>
          </a:r>
          <a:endParaRPr lang="tr-TR" sz="1800" b="1" kern="1200" dirty="0">
            <a:solidFill>
              <a:srgbClr val="FF0000"/>
            </a:solidFill>
            <a:latin typeface="Times New Roman" pitchFamily="18" charset="0"/>
            <a:cs typeface="Times New Roman" pitchFamily="18" charset="0"/>
          </a:endParaRPr>
        </a:p>
      </dsp:txBody>
      <dsp:txXfrm rot="-5400000">
        <a:off x="1" y="1470590"/>
        <a:ext cx="866100" cy="371185"/>
      </dsp:txXfrm>
    </dsp:sp>
    <dsp:sp modelId="{00F0E210-0050-4980-AE00-08FAD1E55012}">
      <dsp:nvSpPr>
        <dsp:cNvPr id="0" name=""/>
        <dsp:cNvSpPr/>
      </dsp:nvSpPr>
      <dsp:spPr>
        <a:xfrm rot="5400000">
          <a:off x="2189076" y="-285434"/>
          <a:ext cx="804235" cy="3450187"/>
        </a:xfrm>
        <a:prstGeom prst="round2SameRect">
          <a:avLst/>
        </a:prstGeom>
        <a:solidFill>
          <a:schemeClr val="lt1">
            <a:alpha val="90000"/>
            <a:hueOff val="0"/>
            <a:satOff val="0"/>
            <a:lumOff val="0"/>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Taşınmaz Yükü</a:t>
          </a:r>
          <a:endParaRPr lang="tr-TR" sz="1800" kern="1200" dirty="0">
            <a:latin typeface="Times New Roman" pitchFamily="18" charset="0"/>
            <a:cs typeface="Times New Roman" pitchFamily="18" charset="0"/>
          </a:endParaRPr>
        </a:p>
      </dsp:txBody>
      <dsp:txXfrm rot="-5400000">
        <a:off x="866100" y="1076802"/>
        <a:ext cx="3410927" cy="725715"/>
      </dsp:txXfrm>
    </dsp:sp>
    <dsp:sp modelId="{2235EEC1-E729-406F-B13E-008992E2919B}">
      <dsp:nvSpPr>
        <dsp:cNvPr id="0" name=""/>
        <dsp:cNvSpPr/>
      </dsp:nvSpPr>
      <dsp:spPr>
        <a:xfrm rot="5400000">
          <a:off x="-185592" y="2260324"/>
          <a:ext cx="1237285" cy="866100"/>
        </a:xfrm>
        <a:prstGeom prst="chevron">
          <a:avLst/>
        </a:prstGeom>
        <a:solidFill>
          <a:schemeClr val="accent5">
            <a:hueOff val="-1837137"/>
            <a:satOff val="270"/>
            <a:lumOff val="-6471"/>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itchFamily="18" charset="0"/>
              <a:cs typeface="Times New Roman" pitchFamily="18" charset="0"/>
            </a:rPr>
            <a:t>3-</a:t>
          </a:r>
          <a:endParaRPr lang="tr-TR" sz="1800" b="1" kern="1200" dirty="0">
            <a:solidFill>
              <a:srgbClr val="FF0000"/>
            </a:solidFill>
            <a:latin typeface="Times New Roman" pitchFamily="18" charset="0"/>
            <a:cs typeface="Times New Roman" pitchFamily="18" charset="0"/>
          </a:endParaRPr>
        </a:p>
      </dsp:txBody>
      <dsp:txXfrm rot="-5400000">
        <a:off x="1" y="2507781"/>
        <a:ext cx="866100" cy="371185"/>
      </dsp:txXfrm>
    </dsp:sp>
    <dsp:sp modelId="{69C31675-5F2C-4A23-B5EF-8CE5926701A2}">
      <dsp:nvSpPr>
        <dsp:cNvPr id="0" name=""/>
        <dsp:cNvSpPr/>
      </dsp:nvSpPr>
      <dsp:spPr>
        <a:xfrm rot="5400000">
          <a:off x="2189076" y="751755"/>
          <a:ext cx="804235" cy="3450187"/>
        </a:xfrm>
        <a:prstGeom prst="round2Same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Rehin Hakkı</a:t>
          </a:r>
          <a:endParaRPr lang="tr-TR" sz="1800" kern="1200" dirty="0">
            <a:latin typeface="Times New Roman" pitchFamily="18" charset="0"/>
            <a:cs typeface="Times New Roman" pitchFamily="18" charset="0"/>
          </a:endParaRPr>
        </a:p>
      </dsp:txBody>
      <dsp:txXfrm rot="-5400000">
        <a:off x="866100" y="2113991"/>
        <a:ext cx="3410927" cy="725715"/>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4DABD1-9D6B-4CCD-BED6-DD6A5AA03A96}">
      <dsp:nvSpPr>
        <dsp:cNvPr id="0" name=""/>
        <dsp:cNvSpPr/>
      </dsp:nvSpPr>
      <dsp:spPr>
        <a:xfrm rot="5400000">
          <a:off x="-150183" y="151392"/>
          <a:ext cx="1001220" cy="700854"/>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itchFamily="18" charset="0"/>
              <a:cs typeface="Times New Roman" pitchFamily="18" charset="0"/>
            </a:rPr>
            <a:t>1-</a:t>
          </a:r>
          <a:endParaRPr lang="tr-TR" sz="1800" b="1" kern="1200" dirty="0">
            <a:solidFill>
              <a:srgbClr val="FF0000"/>
            </a:solidFill>
            <a:latin typeface="Times New Roman" pitchFamily="18" charset="0"/>
            <a:cs typeface="Times New Roman" pitchFamily="18" charset="0"/>
          </a:endParaRPr>
        </a:p>
      </dsp:txBody>
      <dsp:txXfrm rot="-5400000">
        <a:off x="0" y="351636"/>
        <a:ext cx="700854" cy="300366"/>
      </dsp:txXfrm>
    </dsp:sp>
    <dsp:sp modelId="{D0B74CED-B8F8-4745-BC7A-DB92314AD613}">
      <dsp:nvSpPr>
        <dsp:cNvPr id="0" name=""/>
        <dsp:cNvSpPr/>
      </dsp:nvSpPr>
      <dsp:spPr>
        <a:xfrm rot="5400000">
          <a:off x="2183174" y="-1481111"/>
          <a:ext cx="650793" cy="3615433"/>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Ayni İrtifak Hakları</a:t>
          </a:r>
          <a:endParaRPr lang="tr-TR" sz="1800" kern="1200" dirty="0">
            <a:latin typeface="Times New Roman" pitchFamily="18" charset="0"/>
            <a:cs typeface="Times New Roman" pitchFamily="18" charset="0"/>
          </a:endParaRPr>
        </a:p>
      </dsp:txBody>
      <dsp:txXfrm rot="-5400000">
        <a:off x="700855" y="32977"/>
        <a:ext cx="3583664" cy="587255"/>
      </dsp:txXfrm>
    </dsp:sp>
    <dsp:sp modelId="{B1335100-195D-4F0C-A52C-297387E868A5}">
      <dsp:nvSpPr>
        <dsp:cNvPr id="0" name=""/>
        <dsp:cNvSpPr/>
      </dsp:nvSpPr>
      <dsp:spPr>
        <a:xfrm rot="5400000">
          <a:off x="-150183" y="945716"/>
          <a:ext cx="1001220" cy="700854"/>
        </a:xfrm>
        <a:prstGeom prst="chevron">
          <a:avLst/>
        </a:prstGeom>
        <a:solidFill>
          <a:schemeClr val="accent5">
            <a:hueOff val="-918568"/>
            <a:satOff val="135"/>
            <a:lumOff val="-3236"/>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itchFamily="18" charset="0"/>
              <a:cs typeface="Times New Roman" pitchFamily="18" charset="0"/>
            </a:rPr>
            <a:t>2-</a:t>
          </a:r>
          <a:endParaRPr lang="tr-TR" sz="1800" b="1" kern="1200" dirty="0">
            <a:solidFill>
              <a:srgbClr val="FF0000"/>
            </a:solidFill>
            <a:latin typeface="Times New Roman" pitchFamily="18" charset="0"/>
            <a:cs typeface="Times New Roman" pitchFamily="18" charset="0"/>
          </a:endParaRPr>
        </a:p>
      </dsp:txBody>
      <dsp:txXfrm rot="-5400000">
        <a:off x="0" y="1145960"/>
        <a:ext cx="700854" cy="300366"/>
      </dsp:txXfrm>
    </dsp:sp>
    <dsp:sp modelId="{0C6E058E-0067-44FF-B59A-A342325B2E3E}">
      <dsp:nvSpPr>
        <dsp:cNvPr id="0" name=""/>
        <dsp:cNvSpPr/>
      </dsp:nvSpPr>
      <dsp:spPr>
        <a:xfrm rot="5400000">
          <a:off x="2183174" y="-686786"/>
          <a:ext cx="650793" cy="3615433"/>
        </a:xfrm>
        <a:prstGeom prst="round2SameRect">
          <a:avLst/>
        </a:prstGeom>
        <a:solidFill>
          <a:schemeClr val="lt1">
            <a:alpha val="90000"/>
            <a:hueOff val="0"/>
            <a:satOff val="0"/>
            <a:lumOff val="0"/>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Karma İrtifak Hakları</a:t>
          </a:r>
          <a:endParaRPr lang="tr-TR" sz="1800" kern="1200" dirty="0">
            <a:latin typeface="Times New Roman" pitchFamily="18" charset="0"/>
            <a:cs typeface="Times New Roman" pitchFamily="18" charset="0"/>
          </a:endParaRPr>
        </a:p>
      </dsp:txBody>
      <dsp:txXfrm rot="-5400000">
        <a:off x="700855" y="827302"/>
        <a:ext cx="3583664" cy="587255"/>
      </dsp:txXfrm>
    </dsp:sp>
    <dsp:sp modelId="{C0326DC7-5A06-4C80-BD50-08A6232971C4}">
      <dsp:nvSpPr>
        <dsp:cNvPr id="0" name=""/>
        <dsp:cNvSpPr/>
      </dsp:nvSpPr>
      <dsp:spPr>
        <a:xfrm rot="5400000">
          <a:off x="-150183" y="1740041"/>
          <a:ext cx="1001220" cy="700854"/>
        </a:xfrm>
        <a:prstGeom prst="chevron">
          <a:avLst/>
        </a:prstGeom>
        <a:solidFill>
          <a:schemeClr val="accent5">
            <a:hueOff val="-1837137"/>
            <a:satOff val="270"/>
            <a:lumOff val="-6471"/>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i="0" kern="1200" dirty="0" smtClean="0">
              <a:solidFill>
                <a:srgbClr val="FF0000"/>
              </a:solidFill>
              <a:latin typeface="Times New Roman" pitchFamily="18" charset="0"/>
              <a:cs typeface="Times New Roman" pitchFamily="18" charset="0"/>
            </a:rPr>
            <a:t>3-</a:t>
          </a:r>
          <a:endParaRPr lang="tr-TR" sz="1800" b="1" i="0" kern="1200" dirty="0">
            <a:solidFill>
              <a:srgbClr val="FF0000"/>
            </a:solidFill>
            <a:latin typeface="Times New Roman" pitchFamily="18" charset="0"/>
            <a:cs typeface="Times New Roman" pitchFamily="18" charset="0"/>
          </a:endParaRPr>
        </a:p>
      </dsp:txBody>
      <dsp:txXfrm rot="-5400000">
        <a:off x="0" y="1940285"/>
        <a:ext cx="700854" cy="300366"/>
      </dsp:txXfrm>
    </dsp:sp>
    <dsp:sp modelId="{34C2CEEE-9C42-4F60-A2AE-52CA435AD77B}">
      <dsp:nvSpPr>
        <dsp:cNvPr id="0" name=""/>
        <dsp:cNvSpPr/>
      </dsp:nvSpPr>
      <dsp:spPr>
        <a:xfrm rot="5400000">
          <a:off x="2183174" y="107538"/>
          <a:ext cx="650793" cy="3615433"/>
        </a:xfrm>
        <a:prstGeom prst="round2Same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Kişisel İrtifak Hakları</a:t>
          </a:r>
          <a:endParaRPr lang="tr-TR" sz="1800" kern="1200" dirty="0">
            <a:latin typeface="Times New Roman" pitchFamily="18" charset="0"/>
            <a:cs typeface="Times New Roman" pitchFamily="18" charset="0"/>
          </a:endParaRPr>
        </a:p>
      </dsp:txBody>
      <dsp:txXfrm rot="-5400000">
        <a:off x="700855" y="1621627"/>
        <a:ext cx="3583664" cy="587255"/>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39EF3-2D6E-4E51-B5AC-3FBBA6A8F2D0}">
      <dsp:nvSpPr>
        <dsp:cNvPr id="0" name=""/>
        <dsp:cNvSpPr/>
      </dsp:nvSpPr>
      <dsp:spPr>
        <a:xfrm rot="5400000">
          <a:off x="-164338" y="164870"/>
          <a:ext cx="1095590" cy="766913"/>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itchFamily="18" charset="0"/>
              <a:cs typeface="Times New Roman" pitchFamily="18" charset="0"/>
            </a:rPr>
            <a:t>1-</a:t>
          </a:r>
          <a:endParaRPr lang="tr-TR" sz="1800" b="1" kern="1200" dirty="0">
            <a:solidFill>
              <a:srgbClr val="FF0000"/>
            </a:solidFill>
            <a:latin typeface="Times New Roman" pitchFamily="18" charset="0"/>
            <a:cs typeface="Times New Roman" pitchFamily="18" charset="0"/>
          </a:endParaRPr>
        </a:p>
      </dsp:txBody>
      <dsp:txXfrm rot="-5400000">
        <a:off x="1" y="383989"/>
        <a:ext cx="766913" cy="328677"/>
      </dsp:txXfrm>
    </dsp:sp>
    <dsp:sp modelId="{AE491F15-1142-4D6F-9C6D-8D326947A9CF}">
      <dsp:nvSpPr>
        <dsp:cNvPr id="0" name=""/>
        <dsp:cNvSpPr/>
      </dsp:nvSpPr>
      <dsp:spPr>
        <a:xfrm rot="5400000">
          <a:off x="2221537" y="-1454092"/>
          <a:ext cx="712134" cy="3621382"/>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Sözleşme İle</a:t>
          </a:r>
          <a:endParaRPr lang="tr-TR" sz="1800" kern="1200" dirty="0">
            <a:latin typeface="Times New Roman" pitchFamily="18" charset="0"/>
            <a:cs typeface="Times New Roman" pitchFamily="18" charset="0"/>
          </a:endParaRPr>
        </a:p>
      </dsp:txBody>
      <dsp:txXfrm rot="-5400000">
        <a:off x="766913" y="35296"/>
        <a:ext cx="3586618" cy="642606"/>
      </dsp:txXfrm>
    </dsp:sp>
    <dsp:sp modelId="{E54F310B-ED6E-42C2-A9E6-EAC7230BC78B}">
      <dsp:nvSpPr>
        <dsp:cNvPr id="0" name=""/>
        <dsp:cNvSpPr/>
      </dsp:nvSpPr>
      <dsp:spPr>
        <a:xfrm rot="5400000">
          <a:off x="-164338" y="1056703"/>
          <a:ext cx="1095590" cy="766913"/>
        </a:xfrm>
        <a:prstGeom prst="chevron">
          <a:avLst/>
        </a:prstGeom>
        <a:solidFill>
          <a:schemeClr val="accent5">
            <a:hueOff val="-918568"/>
            <a:satOff val="135"/>
            <a:lumOff val="-3236"/>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itchFamily="18" charset="0"/>
              <a:cs typeface="Times New Roman" pitchFamily="18" charset="0"/>
            </a:rPr>
            <a:t>2-</a:t>
          </a:r>
          <a:endParaRPr lang="tr-TR" sz="1800" b="1" kern="1200" dirty="0">
            <a:solidFill>
              <a:srgbClr val="FF0000"/>
            </a:solidFill>
            <a:latin typeface="Times New Roman" pitchFamily="18" charset="0"/>
            <a:cs typeface="Times New Roman" pitchFamily="18" charset="0"/>
          </a:endParaRPr>
        </a:p>
      </dsp:txBody>
      <dsp:txXfrm rot="-5400000">
        <a:off x="1" y="1275822"/>
        <a:ext cx="766913" cy="328677"/>
      </dsp:txXfrm>
    </dsp:sp>
    <dsp:sp modelId="{C83863C2-2ED5-4443-BB6D-E96DE8483F60}">
      <dsp:nvSpPr>
        <dsp:cNvPr id="0" name=""/>
        <dsp:cNvSpPr/>
      </dsp:nvSpPr>
      <dsp:spPr>
        <a:xfrm rot="5400000">
          <a:off x="2221537" y="-562259"/>
          <a:ext cx="712134" cy="3621382"/>
        </a:xfrm>
        <a:prstGeom prst="round2SameRect">
          <a:avLst/>
        </a:prstGeom>
        <a:solidFill>
          <a:schemeClr val="lt1">
            <a:alpha val="90000"/>
            <a:hueOff val="0"/>
            <a:satOff val="0"/>
            <a:lumOff val="0"/>
            <a:alphaOff val="0"/>
          </a:schemeClr>
        </a:solidFill>
        <a:ln w="25400" cap="flat" cmpd="sng" algn="ctr">
          <a:solidFill>
            <a:schemeClr val="accent5">
              <a:hueOff val="-918568"/>
              <a:satOff val="135"/>
              <a:lumOff val="-32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Kanundan Doğan Haklar İle</a:t>
          </a:r>
          <a:endParaRPr lang="tr-TR" sz="1800" kern="1200" dirty="0">
            <a:latin typeface="Times New Roman" pitchFamily="18" charset="0"/>
            <a:cs typeface="Times New Roman" pitchFamily="18" charset="0"/>
          </a:endParaRPr>
        </a:p>
      </dsp:txBody>
      <dsp:txXfrm rot="-5400000">
        <a:off x="766913" y="927129"/>
        <a:ext cx="3586618" cy="642606"/>
      </dsp:txXfrm>
    </dsp:sp>
    <dsp:sp modelId="{2E114917-09F3-42A0-B7DE-3666D64BE7A9}">
      <dsp:nvSpPr>
        <dsp:cNvPr id="0" name=""/>
        <dsp:cNvSpPr/>
      </dsp:nvSpPr>
      <dsp:spPr>
        <a:xfrm rot="5400000">
          <a:off x="-164338" y="1948537"/>
          <a:ext cx="1095590" cy="766913"/>
        </a:xfrm>
        <a:prstGeom prst="chevron">
          <a:avLst/>
        </a:prstGeom>
        <a:solidFill>
          <a:schemeClr val="accent5">
            <a:hueOff val="-1837137"/>
            <a:satOff val="270"/>
            <a:lumOff val="-6471"/>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rgbClr val="FF0000"/>
              </a:solidFill>
              <a:latin typeface="Times New Roman" pitchFamily="18" charset="0"/>
              <a:cs typeface="Times New Roman" pitchFamily="18" charset="0"/>
            </a:rPr>
            <a:t>3-</a:t>
          </a:r>
          <a:endParaRPr lang="tr-TR" sz="1800" b="1" kern="1200" dirty="0">
            <a:solidFill>
              <a:srgbClr val="FF0000"/>
            </a:solidFill>
            <a:latin typeface="Times New Roman" pitchFamily="18" charset="0"/>
            <a:cs typeface="Times New Roman" pitchFamily="18" charset="0"/>
          </a:endParaRPr>
        </a:p>
      </dsp:txBody>
      <dsp:txXfrm rot="-5400000">
        <a:off x="1" y="2167656"/>
        <a:ext cx="766913" cy="328677"/>
      </dsp:txXfrm>
    </dsp:sp>
    <dsp:sp modelId="{E55DE859-FA29-4EC7-8C55-E61821B216A1}">
      <dsp:nvSpPr>
        <dsp:cNvPr id="0" name=""/>
        <dsp:cNvSpPr/>
      </dsp:nvSpPr>
      <dsp:spPr>
        <a:xfrm rot="5400000">
          <a:off x="2221537" y="329574"/>
          <a:ext cx="712134" cy="3621382"/>
        </a:xfrm>
        <a:prstGeom prst="round2SameRect">
          <a:avLst/>
        </a:prstGeom>
        <a:solidFill>
          <a:schemeClr val="lt1">
            <a:alpha val="90000"/>
            <a:hueOff val="0"/>
            <a:satOff val="0"/>
            <a:lumOff val="0"/>
            <a:alphaOff val="0"/>
          </a:schemeClr>
        </a:solidFill>
        <a:ln w="25400" cap="flat" cmpd="sng" algn="ctr">
          <a:solidFill>
            <a:schemeClr val="accent5">
              <a:hueOff val="-1837137"/>
              <a:satOff val="270"/>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latin typeface="Times New Roman" pitchFamily="18" charset="0"/>
              <a:cs typeface="Times New Roman" pitchFamily="18" charset="0"/>
            </a:rPr>
            <a:t>Mahkeme Kararı İle</a:t>
          </a:r>
          <a:endParaRPr lang="tr-TR" sz="1800" kern="1200" dirty="0">
            <a:latin typeface="Times New Roman" pitchFamily="18" charset="0"/>
            <a:cs typeface="Times New Roman" pitchFamily="18" charset="0"/>
          </a:endParaRPr>
        </a:p>
      </dsp:txBody>
      <dsp:txXfrm rot="-5400000">
        <a:off x="766913" y="1818962"/>
        <a:ext cx="3586618" cy="642606"/>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9BB3E0-96FA-451D-94E5-B452528D0FC1}">
      <dsp:nvSpPr>
        <dsp:cNvPr id="0" name=""/>
        <dsp:cNvSpPr/>
      </dsp:nvSpPr>
      <dsp:spPr>
        <a:xfrm>
          <a:off x="2413" y="0"/>
          <a:ext cx="1448137" cy="2557723"/>
        </a:xfrm>
        <a:prstGeom prst="upArrow">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D3AA21-E198-4C9E-96B4-9053F0CAF7EB}">
      <dsp:nvSpPr>
        <dsp:cNvPr id="0" name=""/>
        <dsp:cNvSpPr/>
      </dsp:nvSpPr>
      <dsp:spPr>
        <a:xfrm>
          <a:off x="1493995" y="0"/>
          <a:ext cx="2457445" cy="2557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l"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Sabit Dereceler Sistemi</a:t>
          </a:r>
          <a:endParaRPr lang="tr-TR" sz="1800" kern="1200" dirty="0">
            <a:latin typeface="Times New Roman" panose="02020603050405020304" pitchFamily="18" charset="0"/>
            <a:cs typeface="Times New Roman" panose="02020603050405020304" pitchFamily="18" charset="0"/>
          </a:endParaRPr>
        </a:p>
      </dsp:txBody>
      <dsp:txXfrm>
        <a:off x="1493995" y="0"/>
        <a:ext cx="2457445" cy="2557723"/>
      </dsp:txXfrm>
    </dsp:sp>
    <dsp:sp modelId="{1A7BEAC4-5FA4-45AC-85BE-BFE4FB555466}">
      <dsp:nvSpPr>
        <dsp:cNvPr id="0" name=""/>
        <dsp:cNvSpPr/>
      </dsp:nvSpPr>
      <dsp:spPr>
        <a:xfrm>
          <a:off x="436854" y="2770867"/>
          <a:ext cx="1448137" cy="2557723"/>
        </a:xfrm>
        <a:prstGeom prst="downArrow">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7E835F-8F14-49F7-B289-DCAAF8808359}">
      <dsp:nvSpPr>
        <dsp:cNvPr id="0" name=""/>
        <dsp:cNvSpPr/>
      </dsp:nvSpPr>
      <dsp:spPr>
        <a:xfrm>
          <a:off x="1928436" y="2770867"/>
          <a:ext cx="2457445" cy="2557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lvl="0" algn="l" defTabSz="800100">
            <a:lnSpc>
              <a:spcPct val="90000"/>
            </a:lnSpc>
            <a:spcBef>
              <a:spcPct val="0"/>
            </a:spcBef>
            <a:spcAft>
              <a:spcPct val="35000"/>
            </a:spcAft>
          </a:pPr>
          <a:r>
            <a:rPr lang="tr-TR" sz="1800" kern="1200" dirty="0" smtClean="0">
              <a:latin typeface="Times New Roman" panose="02020603050405020304" pitchFamily="18" charset="0"/>
              <a:cs typeface="Times New Roman" panose="02020603050405020304" pitchFamily="18" charset="0"/>
            </a:rPr>
            <a:t>İlerleme Sistemi</a:t>
          </a:r>
          <a:endParaRPr lang="tr-TR" sz="1800" kern="1200" dirty="0">
            <a:latin typeface="Times New Roman" panose="02020603050405020304" pitchFamily="18" charset="0"/>
            <a:cs typeface="Times New Roman" panose="02020603050405020304" pitchFamily="18" charset="0"/>
          </a:endParaRPr>
        </a:p>
      </dsp:txBody>
      <dsp:txXfrm>
        <a:off x="1928436" y="2770867"/>
        <a:ext cx="2457445" cy="255772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21.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2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2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29.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30.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3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2.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33.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3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D6EC9F21-ACBB-4A74-BF7F-B6555A9F85C1}" type="datetimeFigureOut">
              <a:rPr lang="tr-TR" smtClean="0"/>
              <a:t>14.05.2015</a:t>
            </a:fld>
            <a:endParaRPr lang="tr-TR" dirty="0"/>
          </a:p>
        </p:txBody>
      </p:sp>
      <p:sp>
        <p:nvSpPr>
          <p:cNvPr id="19" name="Footer Placeholder 18"/>
          <p:cNvSpPr>
            <a:spLocks noGrp="1"/>
          </p:cNvSpPr>
          <p:nvPr>
            <p:ph type="ftr" sz="quarter" idx="11"/>
          </p:nvPr>
        </p:nvSpPr>
        <p:spPr/>
        <p:txBody>
          <a:bodyPr/>
          <a:lstStyle/>
          <a:p>
            <a:endParaRPr lang="tr-TR" dirty="0"/>
          </a:p>
        </p:txBody>
      </p:sp>
      <p:sp>
        <p:nvSpPr>
          <p:cNvPr id="27" name="Slide Number Placeholder 26"/>
          <p:cNvSpPr>
            <a:spLocks noGrp="1"/>
          </p:cNvSpPr>
          <p:nvPr>
            <p:ph type="sldNum" sz="quarter" idx="12"/>
          </p:nvPr>
        </p:nvSpPr>
        <p:spPr/>
        <p:txBody>
          <a:bodyPr/>
          <a:lstStyle/>
          <a:p>
            <a:fld id="{7495F355-F53A-4A84-8CC9-2D39DB96E0BC}" type="slidenum">
              <a:rPr lang="tr-TR" smtClean="0"/>
              <a:t>‹#›</a:t>
            </a:fld>
            <a:endParaRPr lang="tr-TR"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D6EC9F21-ACBB-4A74-BF7F-B6555A9F85C1}" type="datetimeFigureOut">
              <a:rPr lang="tr-TR" smtClean="0"/>
              <a:t>14.05.2015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7495F355-F53A-4A84-8CC9-2D39DB96E0BC}" type="slidenum">
              <a:rPr lang="tr-TR" smtClean="0"/>
              <a:t>‹#›</a:t>
            </a:fld>
            <a:endParaRPr lang="tr-T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D6EC9F21-ACBB-4A74-BF7F-B6555A9F85C1}" type="datetimeFigureOut">
              <a:rPr lang="tr-TR" smtClean="0"/>
              <a:t>14.05.2015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7495F355-F53A-4A84-8CC9-2D39DB96E0BC}" type="slidenum">
              <a:rPr lang="tr-TR" smtClean="0"/>
              <a:t>‹#›</a:t>
            </a:fld>
            <a:endParaRPr lang="tr-TR"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D6EC9F21-ACBB-4A74-BF7F-B6555A9F85C1}" type="datetimeFigureOut">
              <a:rPr lang="tr-TR" smtClean="0"/>
              <a:t>14.05.2015</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7495F355-F53A-4A84-8CC9-2D39DB96E0BC}" type="slidenum">
              <a:rPr lang="tr-TR" smtClean="0"/>
              <a:t>‹#›</a:t>
            </a:fld>
            <a:endParaRPr lang="tr-T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D6EC9F21-ACBB-4A74-BF7F-B6555A9F85C1}" type="datetimeFigureOut">
              <a:rPr lang="tr-TR" smtClean="0"/>
              <a:t>14.05.2015</a:t>
            </a:fld>
            <a:endParaRPr lang="tr-TR" dirty="0"/>
          </a:p>
        </p:txBody>
      </p:sp>
      <p:sp>
        <p:nvSpPr>
          <p:cNvPr id="8" name="Footer Placeholder 7"/>
          <p:cNvSpPr>
            <a:spLocks noGrp="1"/>
          </p:cNvSpPr>
          <p:nvPr>
            <p:ph type="ftr" sz="quarter" idx="11"/>
          </p:nvPr>
        </p:nvSpPr>
        <p:spPr/>
        <p:txBody>
          <a:bodyPr/>
          <a:lstStyle/>
          <a:p>
            <a:endParaRPr lang="tr-TR" dirty="0"/>
          </a:p>
        </p:txBody>
      </p:sp>
      <p:sp>
        <p:nvSpPr>
          <p:cNvPr id="9" name="Slide Number Placeholder 8"/>
          <p:cNvSpPr>
            <a:spLocks noGrp="1"/>
          </p:cNvSpPr>
          <p:nvPr>
            <p:ph type="sldNum" sz="quarter" idx="12"/>
          </p:nvPr>
        </p:nvSpPr>
        <p:spPr/>
        <p:txBody>
          <a:bodyPr/>
          <a:lstStyle/>
          <a:p>
            <a:fld id="{7495F355-F53A-4A84-8CC9-2D39DB96E0BC}" type="slidenum">
              <a:rPr lang="tr-TR" smtClean="0"/>
              <a:t>‹#›</a:t>
            </a:fld>
            <a:endParaRPr lang="tr-T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D6EC9F21-ACBB-4A74-BF7F-B6555A9F85C1}" type="datetimeFigureOut">
              <a:rPr lang="tr-TR" smtClean="0"/>
              <a:t>14.05.2015</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7495F355-F53A-4A84-8CC9-2D39DB96E0BC}" type="slidenum">
              <a:rPr lang="tr-TR" smtClean="0"/>
              <a:t>‹#›</a:t>
            </a:fld>
            <a:endParaRPr lang="tr-T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EC9F21-ACBB-4A74-BF7F-B6555A9F85C1}" type="datetimeFigureOut">
              <a:rPr lang="tr-TR" smtClean="0"/>
              <a:t>14.05.2015</a:t>
            </a:fld>
            <a:endParaRPr lang="tr-TR" dirty="0"/>
          </a:p>
        </p:txBody>
      </p:sp>
      <p:sp>
        <p:nvSpPr>
          <p:cNvPr id="3" name="Footer Placeholder 2"/>
          <p:cNvSpPr>
            <a:spLocks noGrp="1"/>
          </p:cNvSpPr>
          <p:nvPr>
            <p:ph type="ftr" sz="quarter" idx="11"/>
          </p:nvPr>
        </p:nvSpPr>
        <p:spPr/>
        <p:txBody>
          <a:bodyPr/>
          <a:lstStyle/>
          <a:p>
            <a:endParaRPr lang="tr-TR" dirty="0"/>
          </a:p>
        </p:txBody>
      </p:sp>
      <p:sp>
        <p:nvSpPr>
          <p:cNvPr id="4" name="Slide Number Placeholder 3"/>
          <p:cNvSpPr>
            <a:spLocks noGrp="1"/>
          </p:cNvSpPr>
          <p:nvPr>
            <p:ph type="sldNum" sz="quarter" idx="12"/>
          </p:nvPr>
        </p:nvSpPr>
        <p:spPr/>
        <p:txBody>
          <a:bodyPr/>
          <a:lstStyle/>
          <a:p>
            <a:fld id="{7495F355-F53A-4A84-8CC9-2D39DB96E0BC}" type="slidenum">
              <a:rPr lang="tr-TR" smtClean="0"/>
              <a:t>‹#›</a:t>
            </a:fld>
            <a:endParaRPr lang="tr-T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D6EC9F21-ACBB-4A74-BF7F-B6555A9F85C1}" type="datetimeFigureOut">
              <a:rPr lang="tr-TR" smtClean="0"/>
              <a:t>14.05.2015</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7495F355-F53A-4A84-8CC9-2D39DB96E0BC}" type="slidenum">
              <a:rPr lang="tr-TR" smtClean="0"/>
              <a:t>‹#›</a:t>
            </a:fld>
            <a:endParaRPr lang="tr-T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D6EC9F21-ACBB-4A74-BF7F-B6555A9F85C1}" type="datetimeFigureOut">
              <a:rPr lang="tr-TR" smtClean="0"/>
              <a:t>14.05.2015</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a:xfrm>
            <a:off x="8077200" y="6356350"/>
            <a:ext cx="609600" cy="365125"/>
          </a:xfrm>
        </p:spPr>
        <p:txBody>
          <a:bodyPr/>
          <a:lstStyle/>
          <a:p>
            <a:fld id="{7495F355-F53A-4A84-8CC9-2D39DB96E0BC}" type="slidenum">
              <a:rPr lang="tr-TR" smtClean="0"/>
              <a:t>‹#›</a:t>
            </a:fld>
            <a:endParaRPr lang="tr-TR"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dirty="0"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D6EC9F21-ACBB-4A74-BF7F-B6555A9F85C1}" type="datetimeFigureOut">
              <a:rPr lang="tr-TR" smtClean="0"/>
              <a:t>14.05.2015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7495F355-F53A-4A84-8CC9-2D39DB96E0BC}" type="slidenum">
              <a:rPr lang="tr-TR" smtClean="0"/>
              <a:t>‹#›</a:t>
            </a:fld>
            <a:endParaRPr lang="tr-T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D6EC9F21-ACBB-4A74-BF7F-B6555A9F85C1}" type="datetimeFigureOut">
              <a:rPr lang="tr-TR" smtClean="0"/>
              <a:t>14.05.2015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7495F355-F53A-4A84-8CC9-2D39DB96E0BC}" type="slidenum">
              <a:rPr lang="tr-TR" smtClean="0"/>
              <a:t>‹#›</a:t>
            </a:fld>
            <a:endParaRPr lang="tr-T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6EC9F21-ACBB-4A74-BF7F-B6555A9F85C1}" type="datetimeFigureOut">
              <a:rPr lang="tr-TR" smtClean="0"/>
              <a:t>14.05.2015</a:t>
            </a:fld>
            <a:endParaRPr lang="tr-TR"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495F355-F53A-4A84-8CC9-2D39DB96E0BC}" type="slidenum">
              <a:rPr lang="tr-TR" smtClean="0"/>
              <a:t>‹#›</a:t>
            </a:fld>
            <a:endParaRPr lang="tr-TR"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16.xml"/><Relationship Id="rId3" Type="http://schemas.openxmlformats.org/officeDocument/2006/relationships/diagramLayout" Target="../diagrams/layout15.xml"/><Relationship Id="rId7" Type="http://schemas.openxmlformats.org/officeDocument/2006/relationships/diagramData" Target="../diagrams/data16.xml"/><Relationship Id="rId2" Type="http://schemas.openxmlformats.org/officeDocument/2006/relationships/diagramData" Target="../diagrams/data15.xml"/><Relationship Id="rId1" Type="http://schemas.openxmlformats.org/officeDocument/2006/relationships/slideLayout" Target="../slideLayouts/slideLayout4.xml"/><Relationship Id="rId6" Type="http://schemas.microsoft.com/office/2007/relationships/diagramDrawing" Target="../diagrams/drawing15.xml"/><Relationship Id="rId11" Type="http://schemas.microsoft.com/office/2007/relationships/diagramDrawing" Target="../diagrams/drawing16.xml"/><Relationship Id="rId5" Type="http://schemas.openxmlformats.org/officeDocument/2006/relationships/diagramColors" Target="../diagrams/colors15.xml"/><Relationship Id="rId10" Type="http://schemas.openxmlformats.org/officeDocument/2006/relationships/diagramColors" Target="../diagrams/colors16.xml"/><Relationship Id="rId4" Type="http://schemas.openxmlformats.org/officeDocument/2006/relationships/diagramQuickStyle" Target="../diagrams/quickStyle15.xml"/><Relationship Id="rId9" Type="http://schemas.openxmlformats.org/officeDocument/2006/relationships/diagramQuickStyle" Target="../diagrams/quickStyl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4.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4.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4.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4.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4.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4.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4.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4.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8" Type="http://schemas.openxmlformats.org/officeDocument/2006/relationships/diagramLayout" Target="../diagrams/layout26.xml"/><Relationship Id="rId3" Type="http://schemas.openxmlformats.org/officeDocument/2006/relationships/diagramLayout" Target="../diagrams/layout25.xml"/><Relationship Id="rId7" Type="http://schemas.openxmlformats.org/officeDocument/2006/relationships/diagramData" Target="../diagrams/data26.xml"/><Relationship Id="rId2" Type="http://schemas.openxmlformats.org/officeDocument/2006/relationships/diagramData" Target="../diagrams/data25.xml"/><Relationship Id="rId1" Type="http://schemas.openxmlformats.org/officeDocument/2006/relationships/slideLayout" Target="../slideLayouts/slideLayout4.xml"/><Relationship Id="rId6" Type="http://schemas.microsoft.com/office/2007/relationships/diagramDrawing" Target="../diagrams/drawing25.xml"/><Relationship Id="rId11" Type="http://schemas.microsoft.com/office/2007/relationships/diagramDrawing" Target="../diagrams/drawing26.xml"/><Relationship Id="rId5" Type="http://schemas.openxmlformats.org/officeDocument/2006/relationships/diagramColors" Target="../diagrams/colors25.xml"/><Relationship Id="rId10" Type="http://schemas.openxmlformats.org/officeDocument/2006/relationships/diagramColors" Target="../diagrams/colors26.xml"/><Relationship Id="rId4" Type="http://schemas.openxmlformats.org/officeDocument/2006/relationships/diagramQuickStyle" Target="../diagrams/quickStyle25.xml"/><Relationship Id="rId9" Type="http://schemas.openxmlformats.org/officeDocument/2006/relationships/diagramQuickStyle" Target="../diagrams/quickStyle2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4.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4.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4.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4.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4.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4.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4.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4.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4.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4.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4.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2.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4.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106.xml.rels><?xml version="1.0" encoding="UTF-8" standalone="yes"?>
<Relationships xmlns="http://schemas.openxmlformats.org/package/2006/relationships"><Relationship Id="rId3" Type="http://schemas.openxmlformats.org/officeDocument/2006/relationships/diagramLayout" Target="../diagrams/layout41.xml"/><Relationship Id="rId2" Type="http://schemas.openxmlformats.org/officeDocument/2006/relationships/diagramData" Target="../diagrams/data41.xml"/><Relationship Id="rId1" Type="http://schemas.openxmlformats.org/officeDocument/2006/relationships/slideLayout" Target="../slideLayouts/slideLayout4.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4.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4.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p:txBody>
          <a:bodyPr>
            <a:normAutofit/>
          </a:bodyPr>
          <a:lstStyle/>
          <a:p>
            <a:pPr algn="ctr"/>
            <a:r>
              <a:rPr lang="tr-TR" sz="3200" b="1" dirty="0" smtClean="0">
                <a:solidFill>
                  <a:srgbClr val="FF0000"/>
                </a:solidFill>
                <a:latin typeface="Times New Roman" panose="02020603050405020304" pitchFamily="18" charset="0"/>
                <a:cs typeface="Times New Roman" panose="02020603050405020304" pitchFamily="18" charset="0"/>
              </a:rPr>
              <a:t>MEDENİ HUKUK</a:t>
            </a:r>
            <a:endParaRPr lang="tr-TR" sz="32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5859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çerik Yer Tutucusu 6"/>
          <p:cNvGraphicFramePr>
            <a:graphicFrameLocks noGrp="1"/>
          </p:cNvGraphicFramePr>
          <p:nvPr>
            <p:ph sz="half" idx="1"/>
            <p:extLst>
              <p:ext uri="{D42A27DB-BD31-4B8C-83A1-F6EECF244321}">
                <p14:modId xmlns:p14="http://schemas.microsoft.com/office/powerpoint/2010/main" val="1057796508"/>
              </p:ext>
            </p:extLst>
          </p:nvPr>
        </p:nvGraphicFramePr>
        <p:xfrm>
          <a:off x="179512" y="1268760"/>
          <a:ext cx="4316288"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İçerik Yer Tutucusu 7"/>
          <p:cNvGraphicFramePr>
            <a:graphicFrameLocks noGrp="1"/>
          </p:cNvGraphicFramePr>
          <p:nvPr>
            <p:ph sz="half" idx="2"/>
            <p:extLst>
              <p:ext uri="{D42A27DB-BD31-4B8C-83A1-F6EECF244321}">
                <p14:modId xmlns:p14="http://schemas.microsoft.com/office/powerpoint/2010/main" val="2725367171"/>
              </p:ext>
            </p:extLst>
          </p:nvPr>
        </p:nvGraphicFramePr>
        <p:xfrm>
          <a:off x="4648200" y="1341438"/>
          <a:ext cx="4244975" cy="53276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9" name="Tablo 8"/>
          <p:cNvGraphicFramePr>
            <a:graphicFrameLocks noGrp="1"/>
          </p:cNvGraphicFramePr>
          <p:nvPr>
            <p:extLst>
              <p:ext uri="{D42A27DB-BD31-4B8C-83A1-F6EECF244321}">
                <p14:modId xmlns:p14="http://schemas.microsoft.com/office/powerpoint/2010/main" val="1579090772"/>
              </p:ext>
            </p:extLst>
          </p:nvPr>
        </p:nvGraphicFramePr>
        <p:xfrm>
          <a:off x="251520" y="692696"/>
          <a:ext cx="8640960" cy="370840"/>
        </p:xfrm>
        <a:graphic>
          <a:graphicData uri="http://schemas.openxmlformats.org/drawingml/2006/table">
            <a:tbl>
              <a:tblPr firstRow="1" bandRow="1">
                <a:tableStyleId>{C4B1156A-380E-4F78-BDF5-A606A8083BF9}</a:tableStyleId>
              </a:tblPr>
              <a:tblGrid>
                <a:gridCol w="4320480"/>
                <a:gridCol w="4320480"/>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Hukuk Çeşitleri</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Medeni Hukuk Dalları</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283884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492664"/>
          </a:xfrm>
        </p:spPr>
        <p:txBody>
          <a:bodyPr>
            <a:no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MEDENİ HUKUKUN UYGULANMASINA İLİŞKİN ESASLAR</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3680506168"/>
              </p:ext>
            </p:extLst>
          </p:nvPr>
        </p:nvGraphicFramePr>
        <p:xfrm>
          <a:off x="179512" y="1920873"/>
          <a:ext cx="4316288" cy="4748487"/>
        </p:xfrm>
        <a:graphic>
          <a:graphicData uri="http://schemas.openxmlformats.org/drawingml/2006/table">
            <a:tbl>
              <a:tblPr firstRow="1" bandRow="1">
                <a:tableStyleId>{C4B1156A-380E-4F78-BDF5-A606A8083BF9}</a:tableStyleId>
              </a:tblPr>
              <a:tblGrid>
                <a:gridCol w="4316288"/>
              </a:tblGrid>
              <a:tr h="1761577">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Yürürlük Tarihi: </a:t>
                      </a:r>
                      <a:r>
                        <a:rPr lang="tr-TR" b="0" dirty="0" smtClean="0">
                          <a:latin typeface="Times New Roman" panose="02020603050405020304" pitchFamily="18" charset="0"/>
                          <a:cs typeface="Times New Roman" panose="02020603050405020304" pitchFamily="18" charset="0"/>
                        </a:rPr>
                        <a:t>4721 sayılı Medeni Kanun, 22.11.20001 tarihinde T.B.M.M tarafından kabul edilmiş, 08.12.2001 tarihinde resmi Gazete’de yayımlanmış ve 01.01.2002 tarihinde yürürlüğe girmiştir. </a:t>
                      </a:r>
                      <a:endParaRPr lang="tr-TR" b="0" dirty="0">
                        <a:latin typeface="Times New Roman" panose="02020603050405020304" pitchFamily="18" charset="0"/>
                        <a:cs typeface="Times New Roman" panose="02020603050405020304" pitchFamily="18" charset="0"/>
                      </a:endParaRPr>
                    </a:p>
                  </a:txBody>
                  <a:tcPr/>
                </a:tc>
              </a:tr>
              <a:tr h="298691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4721 Sayılı Medeni Kanun</a:t>
                      </a:r>
                      <a:r>
                        <a:rPr lang="tr-TR" b="1" baseline="0" dirty="0" smtClean="0">
                          <a:solidFill>
                            <a:srgbClr val="FF0000"/>
                          </a:solidFill>
                          <a:latin typeface="Times New Roman" panose="02020603050405020304" pitchFamily="18" charset="0"/>
                          <a:cs typeface="Times New Roman" panose="02020603050405020304" pitchFamily="18" charset="0"/>
                        </a:rPr>
                        <a:t> 1. maddesi</a:t>
                      </a:r>
                      <a:r>
                        <a:rPr lang="tr-TR" b="0" baseline="0" dirty="0" smtClean="0">
                          <a:latin typeface="Times New Roman" panose="02020603050405020304" pitchFamily="18" charset="0"/>
                          <a:cs typeface="Times New Roman" panose="02020603050405020304" pitchFamily="18" charset="0"/>
                        </a:rPr>
                        <a:t>: </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Kanun, sözüyle ve özüyle değindiği bütün konularda uygulanır. Kanunda uygulanabilir bir hüküm yoksa,  hâkim, örf ve âdet hukukuna göre, bu da yoksa kendisi kanun koyucu olsaydı nasıl bir kural koyacak idiyse ona göre karar verir. Hâkim, karar verirken bilimsel görüşlerden ve yargı kararlarından yararlanır.</a:t>
                      </a:r>
                    </a:p>
                    <a:p>
                      <a:pPr algn="just"/>
                      <a:endParaRPr lang="tr-TR" b="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4152130674"/>
              </p:ext>
            </p:extLst>
          </p:nvPr>
        </p:nvGraphicFramePr>
        <p:xfrm>
          <a:off x="4648200" y="1920875"/>
          <a:ext cx="4244975" cy="4748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Tablo 6"/>
          <p:cNvGraphicFramePr>
            <a:graphicFrameLocks noGrp="1"/>
          </p:cNvGraphicFramePr>
          <p:nvPr>
            <p:extLst>
              <p:ext uri="{D42A27DB-BD31-4B8C-83A1-F6EECF244321}">
                <p14:modId xmlns:p14="http://schemas.microsoft.com/office/powerpoint/2010/main" val="2786442054"/>
              </p:ext>
            </p:extLst>
          </p:nvPr>
        </p:nvGraphicFramePr>
        <p:xfrm>
          <a:off x="251520" y="1397000"/>
          <a:ext cx="8568952" cy="370840"/>
        </p:xfrm>
        <a:graphic>
          <a:graphicData uri="http://schemas.openxmlformats.org/drawingml/2006/table">
            <a:tbl>
              <a:tblPr firstRow="1" bandRow="1">
                <a:tableStyleId>{C4B1156A-380E-4F78-BDF5-A606A8083BF9}</a:tableStyleId>
              </a:tblPr>
              <a:tblGrid>
                <a:gridCol w="4284476"/>
                <a:gridCol w="4284476"/>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Genel Bilgiler</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Medeni Hukuk Kaynakları</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110853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çerik Yer Tutucusu 6"/>
          <p:cNvGraphicFramePr>
            <a:graphicFrameLocks noGrp="1"/>
          </p:cNvGraphicFramePr>
          <p:nvPr>
            <p:ph sz="half" idx="1"/>
            <p:extLst>
              <p:ext uri="{D42A27DB-BD31-4B8C-83A1-F6EECF244321}">
                <p14:modId xmlns:p14="http://schemas.microsoft.com/office/powerpoint/2010/main" val="23837987"/>
              </p:ext>
            </p:extLst>
          </p:nvPr>
        </p:nvGraphicFramePr>
        <p:xfrm>
          <a:off x="179512" y="1052736"/>
          <a:ext cx="4248472"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İçerik Yer Tutucusu 7"/>
          <p:cNvGraphicFramePr>
            <a:graphicFrameLocks noGrp="1"/>
          </p:cNvGraphicFramePr>
          <p:nvPr>
            <p:ph sz="half" idx="2"/>
            <p:extLst>
              <p:ext uri="{D42A27DB-BD31-4B8C-83A1-F6EECF244321}">
                <p14:modId xmlns:p14="http://schemas.microsoft.com/office/powerpoint/2010/main" val="440979389"/>
              </p:ext>
            </p:extLst>
          </p:nvPr>
        </p:nvGraphicFramePr>
        <p:xfrm>
          <a:off x="4648200" y="980729"/>
          <a:ext cx="4244280" cy="367240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9" name="Tablo 8"/>
          <p:cNvGraphicFramePr>
            <a:graphicFrameLocks noGrp="1"/>
          </p:cNvGraphicFramePr>
          <p:nvPr>
            <p:extLst>
              <p:ext uri="{D42A27DB-BD31-4B8C-83A1-F6EECF244321}">
                <p14:modId xmlns:p14="http://schemas.microsoft.com/office/powerpoint/2010/main" val="810586047"/>
              </p:ext>
            </p:extLst>
          </p:nvPr>
        </p:nvGraphicFramePr>
        <p:xfrm>
          <a:off x="179512" y="476672"/>
          <a:ext cx="8712968" cy="370840"/>
        </p:xfrm>
        <a:graphic>
          <a:graphicData uri="http://schemas.openxmlformats.org/drawingml/2006/table">
            <a:tbl>
              <a:tblPr firstRow="1" bandRow="1">
                <a:tableStyleId>{C4B1156A-380E-4F78-BDF5-A606A8083BF9}</a:tableStyleId>
              </a:tblPr>
              <a:tblGrid>
                <a:gridCol w="4356484"/>
                <a:gridCol w="4356484"/>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Yazılı Hukuk Kuralları</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Yazısız </a:t>
                      </a:r>
                      <a:r>
                        <a:rPr lang="tr-TR" baseline="0" dirty="0" smtClean="0">
                          <a:solidFill>
                            <a:srgbClr val="FF0000"/>
                          </a:solidFill>
                          <a:latin typeface="Times New Roman" panose="02020603050405020304" pitchFamily="18" charset="0"/>
                          <a:cs typeface="Times New Roman" panose="02020603050405020304" pitchFamily="18" charset="0"/>
                        </a:rPr>
                        <a:t> (Örf ve Adet Hukuku) Kuralları</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graphicFrame>
        <p:nvGraphicFramePr>
          <p:cNvPr id="11" name="Tablo 10"/>
          <p:cNvGraphicFramePr>
            <a:graphicFrameLocks noGrp="1"/>
          </p:cNvGraphicFramePr>
          <p:nvPr>
            <p:extLst>
              <p:ext uri="{D42A27DB-BD31-4B8C-83A1-F6EECF244321}">
                <p14:modId xmlns:p14="http://schemas.microsoft.com/office/powerpoint/2010/main" val="3642032282"/>
              </p:ext>
            </p:extLst>
          </p:nvPr>
        </p:nvGraphicFramePr>
        <p:xfrm>
          <a:off x="4572000" y="4653136"/>
          <a:ext cx="4464496" cy="2016224"/>
        </p:xfrm>
        <a:graphic>
          <a:graphicData uri="http://schemas.openxmlformats.org/drawingml/2006/table">
            <a:tbl>
              <a:tblPr firstRow="1" bandRow="1">
                <a:tableStyleId>{C4B1156A-380E-4F78-BDF5-A606A8083BF9}</a:tableStyleId>
              </a:tblPr>
              <a:tblGrid>
                <a:gridCol w="4464496"/>
              </a:tblGrid>
              <a:tr h="2016224">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Örf ve Adet </a:t>
                      </a:r>
                      <a:r>
                        <a:rPr lang="tr-TR" b="1" u="none" dirty="0" smtClean="0">
                          <a:solidFill>
                            <a:srgbClr val="FF0000"/>
                          </a:solidFill>
                          <a:latin typeface="Times New Roman" panose="02020603050405020304" pitchFamily="18" charset="0"/>
                          <a:cs typeface="Times New Roman" panose="02020603050405020304" pitchFamily="18" charset="0"/>
                        </a:rPr>
                        <a:t>Ar</a:t>
                      </a:r>
                      <a:r>
                        <a:rPr lang="tr-TR" b="1" dirty="0" smtClean="0">
                          <a:solidFill>
                            <a:srgbClr val="FF0000"/>
                          </a:solidFill>
                          <a:latin typeface="Times New Roman" panose="02020603050405020304" pitchFamily="18" charset="0"/>
                          <a:cs typeface="Times New Roman" panose="02020603050405020304" pitchFamily="18" charset="0"/>
                        </a:rPr>
                        <a:t>asındaki Fark: </a:t>
                      </a:r>
                      <a:r>
                        <a:rPr lang="tr-TR" b="0" dirty="0" smtClean="0">
                          <a:latin typeface="Times New Roman" panose="02020603050405020304" pitchFamily="18" charset="0"/>
                          <a:cs typeface="Times New Roman" panose="02020603050405020304" pitchFamily="18" charset="0"/>
                        </a:rPr>
                        <a:t>Örf toplum içinde sürekli tekrarlanan ve iyi olarak algılanan davranıştır. Adet ise toplum içinde iyi veya kötü olduğuna bakılmaksızın</a:t>
                      </a:r>
                      <a:r>
                        <a:rPr lang="tr-TR" b="0" baseline="0" dirty="0" smtClean="0">
                          <a:latin typeface="Times New Roman" panose="02020603050405020304" pitchFamily="18" charset="0"/>
                          <a:cs typeface="Times New Roman" panose="02020603050405020304" pitchFamily="18" charset="0"/>
                        </a:rPr>
                        <a:t> tekrarlanan davranıştır. Örf hep iyidir, adet ise kötü olabilir. Örneğin kız kaçırma örf değil, adettir.</a:t>
                      </a:r>
                      <a:endParaRPr lang="tr-TR" b="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568221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p:cNvGraphicFramePr>
            <a:graphicFrameLocks noGrp="1"/>
          </p:cNvGraphicFramePr>
          <p:nvPr>
            <p:ph sz="half" idx="1"/>
            <p:extLst>
              <p:ext uri="{D42A27DB-BD31-4B8C-83A1-F6EECF244321}">
                <p14:modId xmlns:p14="http://schemas.microsoft.com/office/powerpoint/2010/main" val="3987208376"/>
              </p:ext>
            </p:extLst>
          </p:nvPr>
        </p:nvGraphicFramePr>
        <p:xfrm>
          <a:off x="179512" y="1484784"/>
          <a:ext cx="4316288" cy="5184576"/>
        </p:xfrm>
        <a:graphic>
          <a:graphicData uri="http://schemas.openxmlformats.org/drawingml/2006/table">
            <a:tbl>
              <a:tblPr firstRow="1" bandRow="1">
                <a:tableStyleId>{C4B1156A-380E-4F78-BDF5-A606A8083BF9}</a:tableStyleId>
              </a:tblPr>
              <a:tblGrid>
                <a:gridCol w="4316288"/>
              </a:tblGrid>
              <a:tr h="2345404">
                <a:tc>
                  <a:txBody>
                    <a:bodyPr/>
                    <a:lstStyle/>
                    <a:p>
                      <a:pPr algn="just"/>
                      <a:r>
                        <a:rPr lang="tr-TR" b="0" dirty="0" smtClean="0">
                          <a:latin typeface="Times New Roman" panose="02020603050405020304" pitchFamily="18" charset="0"/>
                          <a:cs typeface="Times New Roman" panose="02020603050405020304" pitchFamily="18" charset="0"/>
                        </a:rPr>
                        <a:t>Hakimin kendi</a:t>
                      </a:r>
                      <a:r>
                        <a:rPr lang="tr-TR" b="0" baseline="0" dirty="0" smtClean="0">
                          <a:latin typeface="Times New Roman" panose="02020603050405020304" pitchFamily="18" charset="0"/>
                          <a:cs typeface="Times New Roman" panose="02020603050405020304" pitchFamily="18" charset="0"/>
                        </a:rPr>
                        <a:t> hukukunu yaratabilmesi demek, hakimin kendini empati yoluyla kanun koyucu yerine koyarak, başka bir ifade ile kanun koyucu (T.B.M.M.) olsaydı nasıl bir kanun yapacaksa o şekilde bir hüküm yaratmasıdır.</a:t>
                      </a:r>
                      <a:endParaRPr lang="tr-TR" b="0" dirty="0">
                        <a:latin typeface="Times New Roman" panose="02020603050405020304" pitchFamily="18" charset="0"/>
                        <a:cs typeface="Times New Roman" panose="02020603050405020304" pitchFamily="18" charset="0"/>
                      </a:endParaRPr>
                    </a:p>
                  </a:txBody>
                  <a:tcPr/>
                </a:tc>
              </a:tr>
              <a:tr h="1604749">
                <a:tc>
                  <a:txBody>
                    <a:bodyPr/>
                    <a:lstStyle/>
                    <a:p>
                      <a:pPr algn="just"/>
                      <a:r>
                        <a:rPr lang="tr-TR" dirty="0" smtClean="0">
                          <a:latin typeface="Times New Roman" panose="02020603050405020304" pitchFamily="18" charset="0"/>
                          <a:cs typeface="Times New Roman" panose="02020603050405020304" pitchFamily="18" charset="0"/>
                        </a:rPr>
                        <a:t>Hakimin kendi hukukunu yaratabilmesi için önüne gelen olaya uygulanacak yazılı veya</a:t>
                      </a:r>
                      <a:r>
                        <a:rPr lang="tr-TR" baseline="0" dirty="0" smtClean="0">
                          <a:latin typeface="Times New Roman" panose="02020603050405020304" pitchFamily="18" charset="0"/>
                          <a:cs typeface="Times New Roman" panose="02020603050405020304" pitchFamily="18" charset="0"/>
                        </a:rPr>
                        <a:t> yazısız hiçbir hukuk kuralının bulunmaması gerekir.</a:t>
                      </a:r>
                      <a:endParaRPr lang="tr-TR" dirty="0">
                        <a:latin typeface="Times New Roman" panose="02020603050405020304" pitchFamily="18" charset="0"/>
                        <a:cs typeface="Times New Roman" panose="02020603050405020304" pitchFamily="18" charset="0"/>
                      </a:endParaRPr>
                    </a:p>
                  </a:txBody>
                  <a:tcPr/>
                </a:tc>
              </a:tr>
              <a:tr h="1234423">
                <a:tc>
                  <a:txBody>
                    <a:bodyPr/>
                    <a:lstStyle/>
                    <a:p>
                      <a:pPr algn="just"/>
                      <a:r>
                        <a:rPr lang="tr-TR" dirty="0" smtClean="0">
                          <a:latin typeface="Times New Roman" panose="02020603050405020304" pitchFamily="18" charset="0"/>
                          <a:cs typeface="Times New Roman" panose="02020603050405020304" pitchFamily="18" charset="0"/>
                        </a:rPr>
                        <a:t>Hakimin önüne gelen olaya uygulanacak yazılı veyahut yazısız (örf ve adet) kuralı varsa hakim hukuk yaratamaz.</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5" name="İçerik Yer Tutucusu 4"/>
          <p:cNvGraphicFramePr>
            <a:graphicFrameLocks noGrp="1"/>
          </p:cNvGraphicFramePr>
          <p:nvPr>
            <p:ph sz="half" idx="2"/>
            <p:extLst>
              <p:ext uri="{D42A27DB-BD31-4B8C-83A1-F6EECF244321}">
                <p14:modId xmlns:p14="http://schemas.microsoft.com/office/powerpoint/2010/main" val="4236847018"/>
              </p:ext>
            </p:extLst>
          </p:nvPr>
        </p:nvGraphicFramePr>
        <p:xfrm>
          <a:off x="4648200" y="1484784"/>
          <a:ext cx="4244280"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Tablo 6"/>
          <p:cNvGraphicFramePr>
            <a:graphicFrameLocks noGrp="1"/>
          </p:cNvGraphicFramePr>
          <p:nvPr>
            <p:extLst>
              <p:ext uri="{D42A27DB-BD31-4B8C-83A1-F6EECF244321}">
                <p14:modId xmlns:p14="http://schemas.microsoft.com/office/powerpoint/2010/main" val="3662371085"/>
              </p:ext>
            </p:extLst>
          </p:nvPr>
        </p:nvGraphicFramePr>
        <p:xfrm>
          <a:off x="107504" y="404664"/>
          <a:ext cx="8856984" cy="914400"/>
        </p:xfrm>
        <a:graphic>
          <a:graphicData uri="http://schemas.openxmlformats.org/drawingml/2006/table">
            <a:tbl>
              <a:tblPr firstRow="1" bandRow="1">
                <a:tableStyleId>{C4B1156A-380E-4F78-BDF5-A606A8083BF9}</a:tableStyleId>
              </a:tblPr>
              <a:tblGrid>
                <a:gridCol w="4392488"/>
                <a:gridCol w="4464496"/>
              </a:tblGrid>
              <a:tr h="720080">
                <a:tc>
                  <a:txBody>
                    <a:bodyPr/>
                    <a:lstStyle/>
                    <a:p>
                      <a:pPr algn="ctr"/>
                      <a:r>
                        <a:rPr lang="tr-TR" dirty="0" smtClean="0">
                          <a:solidFill>
                            <a:srgbClr val="FF0000"/>
                          </a:solidFill>
                          <a:effectLst/>
                          <a:latin typeface="Times New Roman" panose="02020603050405020304" pitchFamily="18" charset="0"/>
                          <a:cs typeface="Times New Roman" panose="02020603050405020304" pitchFamily="18" charset="0"/>
                        </a:rPr>
                        <a:t>Hakimin Yarattığı Hukuk</a:t>
                      </a:r>
                      <a:endParaRPr lang="tr-TR" dirty="0">
                        <a:solidFill>
                          <a:srgbClr val="FF0000"/>
                        </a:solidFill>
                        <a:effectLst/>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effectLst/>
                          <a:latin typeface="Times New Roman" panose="02020603050405020304" pitchFamily="18" charset="0"/>
                          <a:cs typeface="Times New Roman" panose="02020603050405020304" pitchFamily="18" charset="0"/>
                        </a:rPr>
                        <a:t>Hakimin Yazılı Bir Hukuk Kuralı Bulunup Bulunmadığını Tespit için Yapması Gerekenler</a:t>
                      </a:r>
                      <a:endParaRPr lang="tr-TR" dirty="0">
                        <a:solidFill>
                          <a:srgbClr val="FF0000"/>
                        </a:solidFill>
                        <a:effectLst/>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863072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145281941"/>
              </p:ext>
            </p:extLst>
          </p:nvPr>
        </p:nvGraphicFramePr>
        <p:xfrm>
          <a:off x="107504" y="634320"/>
          <a:ext cx="4388296" cy="6035040"/>
        </p:xfrm>
        <a:graphic>
          <a:graphicData uri="http://schemas.openxmlformats.org/drawingml/2006/table">
            <a:tbl>
              <a:tblPr firstRow="1" bandRow="1">
                <a:tableStyleId>{C4B1156A-380E-4F78-BDF5-A606A8083BF9}</a:tableStyleId>
              </a:tblPr>
              <a:tblGrid>
                <a:gridCol w="4388296"/>
              </a:tblGrid>
              <a:tr h="1720555">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Hakim Önce Kanun</a:t>
                      </a:r>
                      <a:r>
                        <a:rPr lang="tr-TR" b="1" baseline="0" dirty="0" smtClean="0">
                          <a:solidFill>
                            <a:srgbClr val="FF0000"/>
                          </a:solidFill>
                          <a:latin typeface="Times New Roman" panose="02020603050405020304" pitchFamily="18" charset="0"/>
                          <a:cs typeface="Times New Roman" panose="02020603050405020304" pitchFamily="18" charset="0"/>
                        </a:rPr>
                        <a:t> Hükmünün </a:t>
                      </a:r>
                      <a:r>
                        <a:rPr lang="tr-TR" b="1" dirty="0" smtClean="0">
                          <a:solidFill>
                            <a:srgbClr val="FF0000"/>
                          </a:solidFill>
                          <a:latin typeface="Times New Roman" panose="02020603050405020304" pitchFamily="18" charset="0"/>
                          <a:cs typeface="Times New Roman" panose="02020603050405020304" pitchFamily="18" charset="0"/>
                        </a:rPr>
                        <a:t>Düz ve Zıt Anlama Bakmalı:</a:t>
                      </a:r>
                      <a:r>
                        <a:rPr lang="tr-TR" b="1" baseline="0" dirty="0" smtClean="0">
                          <a:solidFill>
                            <a:srgbClr val="FF0000"/>
                          </a:solidFill>
                          <a:latin typeface="Times New Roman" panose="02020603050405020304" pitchFamily="18" charset="0"/>
                          <a:cs typeface="Times New Roman" panose="02020603050405020304" pitchFamily="18" charset="0"/>
                        </a:rPr>
                        <a:t> </a:t>
                      </a:r>
                      <a:r>
                        <a:rPr lang="tr-TR" b="0" dirty="0" smtClean="0">
                          <a:latin typeface="Times New Roman" panose="02020603050405020304" pitchFamily="18" charset="0"/>
                          <a:cs typeface="Times New Roman" panose="02020603050405020304" pitchFamily="18" charset="0"/>
                        </a:rPr>
                        <a:t>Hakim önüne gelen bir olayda öncelikle olaya uygulanacak bir yazılı hukuk kuralı olup olmadığını inceler.</a:t>
                      </a:r>
                      <a:r>
                        <a:rPr lang="tr-TR" b="0" baseline="0" dirty="0" smtClean="0">
                          <a:latin typeface="Times New Roman" panose="02020603050405020304" pitchFamily="18" charset="0"/>
                          <a:cs typeface="Times New Roman" panose="02020603050405020304" pitchFamily="18" charset="0"/>
                        </a:rPr>
                        <a:t> Bunu yaparken öncelikle, mevcut kanun hükümlerinin düz ve zıt anlamlarına bakar</a:t>
                      </a:r>
                      <a:endParaRPr lang="tr-TR" b="0" dirty="0">
                        <a:latin typeface="Times New Roman" panose="02020603050405020304" pitchFamily="18" charset="0"/>
                        <a:cs typeface="Times New Roman" panose="02020603050405020304" pitchFamily="18" charset="0"/>
                      </a:endParaRPr>
                    </a:p>
                  </a:txBody>
                  <a:tcPr/>
                </a:tc>
              </a:tr>
              <a:tr h="1177222">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Anlamı:</a:t>
                      </a:r>
                      <a:r>
                        <a:rPr lang="tr-TR" b="1" baseline="0" dirty="0" smtClean="0">
                          <a:solidFill>
                            <a:srgbClr val="FF0000"/>
                          </a:solidFill>
                          <a:latin typeface="Times New Roman" panose="02020603050405020304" pitchFamily="18" charset="0"/>
                          <a:cs typeface="Times New Roman" panose="02020603050405020304" pitchFamily="18" charset="0"/>
                        </a:rPr>
                        <a:t> </a:t>
                      </a:r>
                      <a:r>
                        <a:rPr lang="tr-TR" b="0" dirty="0" smtClean="0">
                          <a:latin typeface="Times New Roman" panose="02020603050405020304" pitchFamily="18" charset="0"/>
                          <a:cs typeface="Times New Roman" panose="02020603050405020304" pitchFamily="18" charset="0"/>
                        </a:rPr>
                        <a:t>Düz anlam, kanun hükmünün doğrudan ifade ettiği anlam, zıt anlam ise, kanun hükmünde yer alan ifadenin tersinden çıkan sonuçtur. </a:t>
                      </a:r>
                      <a:endParaRPr lang="tr-TR" b="0" dirty="0">
                        <a:latin typeface="Times New Roman" panose="02020603050405020304" pitchFamily="18" charset="0"/>
                        <a:cs typeface="Times New Roman" panose="02020603050405020304" pitchFamily="18" charset="0"/>
                      </a:endParaRPr>
                    </a:p>
                  </a:txBody>
                  <a:tcPr/>
                </a:tc>
              </a:tr>
              <a:tr h="3078888">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Örneğin: </a:t>
                      </a:r>
                      <a:r>
                        <a:rPr lang="tr-TR" b="0" dirty="0" smtClean="0">
                          <a:latin typeface="Times New Roman" panose="02020603050405020304" pitchFamily="18" charset="0"/>
                          <a:cs typeface="Times New Roman" panose="02020603050405020304" pitchFamily="18" charset="0"/>
                        </a:rPr>
                        <a:t>«Kamuya açık alanlarda sigara içmek yasaktır» şeklinde bir kanun hükmü vardır.  Kanunda</a:t>
                      </a:r>
                      <a:r>
                        <a:rPr lang="tr-TR" b="0" baseline="0" dirty="0" smtClean="0">
                          <a:latin typeface="Times New Roman" panose="02020603050405020304" pitchFamily="18" charset="0"/>
                          <a:cs typeface="Times New Roman" panose="02020603050405020304" pitchFamily="18" charset="0"/>
                        </a:rPr>
                        <a:t> yer alan bu ifadenin tersinden «kamuya açık olmayan alanlarda sigara içmek serbesttir»  sonucu çıkarabilir. Bu durumda hakim, kamuya açık olan alanlarda sigara içmek yasaklanmış, ama kamuya açık olmayan alanlarda sigara içmeni serbest mi yoksa yasak mı olduğu hususunda bir kanun hükmü yok diyerek kendi hukukunu yaratamaz.</a:t>
                      </a:r>
                      <a:endParaRPr lang="tr-TR" b="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3479219398"/>
              </p:ext>
            </p:extLst>
          </p:nvPr>
        </p:nvGraphicFramePr>
        <p:xfrm>
          <a:off x="4648200" y="692696"/>
          <a:ext cx="4244280" cy="59049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Tablo 6"/>
          <p:cNvGraphicFramePr>
            <a:graphicFrameLocks noGrp="1"/>
          </p:cNvGraphicFramePr>
          <p:nvPr>
            <p:extLst>
              <p:ext uri="{D42A27DB-BD31-4B8C-83A1-F6EECF244321}">
                <p14:modId xmlns:p14="http://schemas.microsoft.com/office/powerpoint/2010/main" val="1280631410"/>
              </p:ext>
            </p:extLst>
          </p:nvPr>
        </p:nvGraphicFramePr>
        <p:xfrm>
          <a:off x="179512" y="0"/>
          <a:ext cx="8640960" cy="640080"/>
        </p:xfrm>
        <a:graphic>
          <a:graphicData uri="http://schemas.openxmlformats.org/drawingml/2006/table">
            <a:tbl>
              <a:tblPr firstRow="1" bandRow="1">
                <a:tableStyleId>{C4B1156A-380E-4F78-BDF5-A606A8083BF9}</a:tableStyleId>
              </a:tblPr>
              <a:tblGrid>
                <a:gridCol w="4320480"/>
                <a:gridCol w="4320480"/>
              </a:tblGrid>
              <a:tr h="40466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dirty="0" smtClean="0">
                          <a:solidFill>
                            <a:srgbClr val="FF0000"/>
                          </a:solidFill>
                          <a:latin typeface="Times New Roman" panose="02020603050405020304" pitchFamily="18" charset="0"/>
                          <a:cs typeface="Times New Roman" panose="02020603050405020304" pitchFamily="18" charset="0"/>
                        </a:rPr>
                        <a:t>Kanun hükmünün düz ve zıt anlamını karşılaştırma</a:t>
                      </a:r>
                      <a:endParaRPr lang="tr-TR" dirty="0">
                        <a:solidFill>
                          <a:srgbClr val="FF0000"/>
                        </a:solidFill>
                      </a:endParaRPr>
                    </a:p>
                  </a:txBody>
                  <a:tcPr/>
                </a:tc>
                <a:tc>
                  <a:txBody>
                    <a:bodyPr/>
                    <a:lstStyle/>
                    <a:p>
                      <a:pPr lvl="0" algn="ctr"/>
                      <a:r>
                        <a:rPr lang="tr-TR" sz="1800" dirty="0" smtClean="0">
                          <a:solidFill>
                            <a:srgbClr val="FF0000"/>
                          </a:solidFill>
                          <a:latin typeface="Times New Roman" panose="02020603050405020304" pitchFamily="18" charset="0"/>
                          <a:cs typeface="Times New Roman" panose="02020603050405020304" pitchFamily="18" charset="0"/>
                        </a:rPr>
                        <a:t>Yazılı hukuk kuralının zaman bakımından uygulanabilirliği </a:t>
                      </a:r>
                      <a:endParaRPr lang="tr-TR" dirty="0">
                        <a:solidFill>
                          <a:srgbClr val="FF0000"/>
                        </a:solidFill>
                      </a:endParaRPr>
                    </a:p>
                  </a:txBody>
                  <a:tcPr/>
                </a:tc>
              </a:tr>
            </a:tbl>
          </a:graphicData>
        </a:graphic>
      </p:graphicFrame>
    </p:spTree>
    <p:extLst>
      <p:ext uri="{BB962C8B-B14F-4D97-AF65-F5344CB8AC3E}">
        <p14:creationId xmlns:p14="http://schemas.microsoft.com/office/powerpoint/2010/main" val="313138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457200" y="188640"/>
            <a:ext cx="8229600" cy="648072"/>
          </a:xfrm>
        </p:spPr>
        <p:txBody>
          <a:bodyPr>
            <a:normAutofit fontScale="90000"/>
          </a:bodyPr>
          <a:lstStyle/>
          <a:p>
            <a:pPr lvl="0" algn="ctr"/>
            <a:r>
              <a:rPr lang="tr-TR" sz="2200" b="1" dirty="0" smtClean="0">
                <a:solidFill>
                  <a:srgbClr val="FF0000"/>
                </a:solidFill>
                <a:latin typeface="Times New Roman" panose="02020603050405020304" pitchFamily="18" charset="0"/>
                <a:cs typeface="Times New Roman" panose="02020603050405020304" pitchFamily="18" charset="0"/>
              </a:rPr>
              <a:t>YAZILI HUKUK KURALININ ZAMAN BAKIMINDAN UYGULANABİLİRLİĞİ</a:t>
            </a:r>
            <a:endParaRPr lang="tr-TR" b="1" dirty="0"/>
          </a:p>
        </p:txBody>
      </p:sp>
      <p:graphicFrame>
        <p:nvGraphicFramePr>
          <p:cNvPr id="7" name="İçerik Yer Tutucusu 6"/>
          <p:cNvGraphicFramePr>
            <a:graphicFrameLocks noGrp="1"/>
          </p:cNvGraphicFramePr>
          <p:nvPr>
            <p:ph idx="1"/>
            <p:extLst>
              <p:ext uri="{D42A27DB-BD31-4B8C-83A1-F6EECF244321}">
                <p14:modId xmlns:p14="http://schemas.microsoft.com/office/powerpoint/2010/main" val="477118141"/>
              </p:ext>
            </p:extLst>
          </p:nvPr>
        </p:nvGraphicFramePr>
        <p:xfrm>
          <a:off x="107504" y="980728"/>
          <a:ext cx="8856984" cy="5688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6199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504056"/>
          </a:xfrm>
        </p:spPr>
        <p:txBody>
          <a:bodyPr>
            <a:noAutofit/>
          </a:bodyPr>
          <a:lstStyle/>
          <a:p>
            <a:pPr algn="ctr"/>
            <a:r>
              <a:rPr lang="tr-TR" sz="2400" b="1" dirty="0">
                <a:solidFill>
                  <a:srgbClr val="FF0000"/>
                </a:solidFill>
                <a:latin typeface="Times New Roman" panose="02020603050405020304" pitchFamily="18" charset="0"/>
                <a:cs typeface="Times New Roman" panose="02020603050405020304" pitchFamily="18" charset="0"/>
              </a:rPr>
              <a:t>YAZILI HUKUK KURALININ ZAMAN BAKIMINDAN UYGULANABİLİRLİĞİ</a:t>
            </a:r>
            <a:endParaRPr lang="tr-TR" sz="2400" dirty="0">
              <a:latin typeface="Times New Roman" panose="02020603050405020304" pitchFamily="18" charset="0"/>
              <a:cs typeface="Times New Roman" panose="02020603050405020304" pitchFamily="18"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055794908"/>
              </p:ext>
            </p:extLst>
          </p:nvPr>
        </p:nvGraphicFramePr>
        <p:xfrm>
          <a:off x="179512" y="1196752"/>
          <a:ext cx="8712968" cy="55446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8063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636680"/>
          </a:xfrm>
        </p:spPr>
        <p:txBody>
          <a:bodyPr>
            <a:normAutofit fontScale="90000"/>
          </a:bodyPr>
          <a:lstStyle/>
          <a:p>
            <a:pPr lvl="0" algn="ctr"/>
            <a:r>
              <a:rPr lang="tr-TR" sz="2400" b="1" dirty="0" smtClean="0">
                <a:solidFill>
                  <a:srgbClr val="FF0000"/>
                </a:solidFill>
                <a:latin typeface="Times New Roman" panose="02020603050405020304" pitchFamily="18" charset="0"/>
                <a:cs typeface="Times New Roman" panose="02020603050405020304" pitchFamily="18" charset="0"/>
              </a:rPr>
              <a:t>YAZILI HUKUK KURALININ NİTELİK BAKIMINDAN UYGULANABİLİRLİĞİ </a:t>
            </a:r>
            <a:endParaRPr lang="tr-TR" sz="2400" dirty="0"/>
          </a:p>
        </p:txBody>
      </p:sp>
      <p:graphicFrame>
        <p:nvGraphicFramePr>
          <p:cNvPr id="6" name="İçerik Yer Tutucusu 5"/>
          <p:cNvGraphicFramePr>
            <a:graphicFrameLocks noGrp="1"/>
          </p:cNvGraphicFramePr>
          <p:nvPr>
            <p:ph sz="half" idx="1"/>
            <p:extLst>
              <p:ext uri="{D42A27DB-BD31-4B8C-83A1-F6EECF244321}">
                <p14:modId xmlns:p14="http://schemas.microsoft.com/office/powerpoint/2010/main" val="3174768084"/>
              </p:ext>
            </p:extLst>
          </p:nvPr>
        </p:nvGraphicFramePr>
        <p:xfrm>
          <a:off x="179512" y="1920872"/>
          <a:ext cx="4316288" cy="4676479"/>
        </p:xfrm>
        <a:graphic>
          <a:graphicData uri="http://schemas.openxmlformats.org/drawingml/2006/table">
            <a:tbl>
              <a:tblPr firstRow="1" bandRow="1">
                <a:tableStyleId>{C4B1156A-380E-4F78-BDF5-A606A8083BF9}</a:tableStyleId>
              </a:tblPr>
              <a:tblGrid>
                <a:gridCol w="4316288"/>
              </a:tblGrid>
              <a:tr h="2167149">
                <a:tc>
                  <a:txBody>
                    <a:bodyPr/>
                    <a:lstStyle/>
                    <a:p>
                      <a:pPr algn="just"/>
                      <a:r>
                        <a:rPr lang="tr-TR" b="0" dirty="0" smtClean="0">
                          <a:latin typeface="Times New Roman" panose="02020603050405020304" pitchFamily="18" charset="0"/>
                          <a:cs typeface="Times New Roman" panose="02020603050405020304" pitchFamily="18" charset="0"/>
                        </a:rPr>
                        <a:t>Önüne</a:t>
                      </a:r>
                      <a:r>
                        <a:rPr lang="tr-TR" b="0" baseline="0" dirty="0" smtClean="0">
                          <a:latin typeface="Times New Roman" panose="02020603050405020304" pitchFamily="18" charset="0"/>
                          <a:cs typeface="Times New Roman" panose="02020603050405020304" pitchFamily="18" charset="0"/>
                        </a:rPr>
                        <a:t> gelen bir olaya uygulanabilecek bir yazılı hukuk kuralı arayan hakim, böyle bir kural tespit etse bile bu kuralı hemen uygulamaktan kaçınmalı, önce bu kuralın nitelik bakımından uygulanabilir olup olmadığını inceleyecektir.</a:t>
                      </a:r>
                      <a:endParaRPr lang="tr-TR" b="0" dirty="0">
                        <a:latin typeface="Times New Roman" panose="02020603050405020304" pitchFamily="18" charset="0"/>
                        <a:cs typeface="Times New Roman" panose="02020603050405020304" pitchFamily="18" charset="0"/>
                      </a:endParaRPr>
                    </a:p>
                  </a:txBody>
                  <a:tcPr/>
                </a:tc>
              </a:tr>
              <a:tr h="2509330">
                <a:tc>
                  <a:txBody>
                    <a:bodyPr/>
                    <a:lstStyle/>
                    <a:p>
                      <a:pPr algn="just"/>
                      <a:r>
                        <a:rPr lang="tr-TR" dirty="0" smtClean="0">
                          <a:latin typeface="Times New Roman" panose="02020603050405020304" pitchFamily="18" charset="0"/>
                          <a:cs typeface="Times New Roman" panose="02020603050405020304" pitchFamily="18" charset="0"/>
                        </a:rPr>
                        <a:t>Zira kanun hükümlerinin tamamı aynı güçte ve bağlayıcılıkta değildir. Bazı kanun hükümlerini</a:t>
                      </a:r>
                      <a:r>
                        <a:rPr lang="tr-TR" baseline="0" dirty="0" smtClean="0">
                          <a:latin typeface="Times New Roman" panose="02020603050405020304" pitchFamily="18" charset="0"/>
                          <a:cs typeface="Times New Roman" panose="02020603050405020304" pitchFamily="18" charset="0"/>
                        </a:rPr>
                        <a:t> uygulamak mecburi olup, aykırı sözleşme yapılması dahi mümkün değilken, bazı kanun hükümlerine ise uymak mecburi olmadığı gibi, sözleşme ile değiştirilebilmeleri de mümkündür.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2663135327"/>
              </p:ext>
            </p:extLst>
          </p:nvPr>
        </p:nvGraphicFramePr>
        <p:xfrm>
          <a:off x="4648200" y="1920875"/>
          <a:ext cx="4038600" cy="4433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7326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720080"/>
          </a:xfrm>
        </p:spPr>
        <p:txBody>
          <a:bodyPr>
            <a:noAutofit/>
          </a:bodyPr>
          <a:lstStyle/>
          <a:p>
            <a:pPr algn="ctr"/>
            <a:r>
              <a:rPr lang="tr-TR" sz="2000" b="1" dirty="0">
                <a:solidFill>
                  <a:srgbClr val="FF0000"/>
                </a:solidFill>
                <a:latin typeface="Times New Roman" panose="02020603050405020304" pitchFamily="18" charset="0"/>
                <a:cs typeface="Times New Roman" panose="02020603050405020304" pitchFamily="18" charset="0"/>
              </a:rPr>
              <a:t>YAZILI HUKUK KURALININ NİTELİK BAKIMINDAN UYGULANABİLİRLİĞİ </a:t>
            </a:r>
            <a:endParaRPr lang="tr-TR" sz="2000" dirty="0"/>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4236667870"/>
              </p:ext>
            </p:extLst>
          </p:nvPr>
        </p:nvGraphicFramePr>
        <p:xfrm>
          <a:off x="107504" y="1124744"/>
          <a:ext cx="4388296" cy="5658685"/>
        </p:xfrm>
        <a:graphic>
          <a:graphicData uri="http://schemas.openxmlformats.org/drawingml/2006/table">
            <a:tbl>
              <a:tblPr firstRow="1" bandRow="1">
                <a:tableStyleId>{0505E3EF-67EA-436B-97B2-0124C06EBD24}</a:tableStyleId>
              </a:tblPr>
              <a:tblGrid>
                <a:gridCol w="4388296"/>
              </a:tblGrid>
              <a:tr h="2979512">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Emredici Hukuk Kuralları: </a:t>
                      </a:r>
                      <a:r>
                        <a:rPr lang="tr-TR" b="0" dirty="0" smtClean="0">
                          <a:latin typeface="Times New Roman" panose="02020603050405020304" pitchFamily="18" charset="0"/>
                          <a:cs typeface="Times New Roman" panose="02020603050405020304" pitchFamily="18" charset="0"/>
                        </a:rPr>
                        <a:t>Uyulması zorunlu olan ve tarafların sözleşme yaparak aksini kararlaştıramayacakları hukuk kurallarıdır.</a:t>
                      </a:r>
                      <a:r>
                        <a:rPr lang="tr-TR" b="0" baseline="0" dirty="0" smtClean="0">
                          <a:latin typeface="Times New Roman" panose="02020603050405020304" pitchFamily="18" charset="0"/>
                          <a:cs typeface="Times New Roman" panose="02020603050405020304" pitchFamily="18" charset="0"/>
                        </a:rPr>
                        <a:t> Tarafların emredici hükümlere aykırı olarak yaptıkları işlemler butlan ile batıldır. Hakim bu tür bir hükmü görmezlikten gelemez ve uygulamak zorundadır. Örneğin: kamuya açık alanlarda sigara içmek yasaktır hükmü</a:t>
                      </a:r>
                      <a:endParaRPr lang="tr-TR" b="0" dirty="0">
                        <a:latin typeface="Times New Roman" panose="02020603050405020304" pitchFamily="18" charset="0"/>
                        <a:cs typeface="Times New Roman" panose="02020603050405020304" pitchFamily="18" charset="0"/>
                      </a:endParaRPr>
                    </a:p>
                  </a:txBody>
                  <a:tcPr/>
                </a:tc>
              </a:tr>
              <a:tr h="2679173">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Tanımlayıcı Hukuk Kuralları: </a:t>
                      </a:r>
                      <a:r>
                        <a:rPr lang="tr-TR" dirty="0" smtClean="0">
                          <a:latin typeface="Times New Roman" panose="02020603050405020304" pitchFamily="18" charset="0"/>
                          <a:cs typeface="Times New Roman" panose="02020603050405020304" pitchFamily="18" charset="0"/>
                        </a:rPr>
                        <a:t>Hukuki kavramları açıklayan ve tanımlayan kanun hükümleridir. BU kurallar statiktik,</a:t>
                      </a:r>
                      <a:r>
                        <a:rPr lang="tr-TR" baseline="0" dirty="0" smtClean="0">
                          <a:latin typeface="Times New Roman" panose="02020603050405020304" pitchFamily="18" charset="0"/>
                          <a:cs typeface="Times New Roman" panose="02020603050405020304" pitchFamily="18" charset="0"/>
                        </a:rPr>
                        <a:t> yani değişmez olduğu için taraflar bu hükümlerin dışına çıkamaz. Örneğin: taciri tanımlayan TTK maddesi: Tacir, bir ticari işletmeyi kısmen dahi olsa kendi adına işleten kimsedir. </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3039821382"/>
              </p:ext>
            </p:extLst>
          </p:nvPr>
        </p:nvGraphicFramePr>
        <p:xfrm>
          <a:off x="4643438" y="1034905"/>
          <a:ext cx="4321050" cy="5706463"/>
        </p:xfrm>
        <a:graphic>
          <a:graphicData uri="http://schemas.openxmlformats.org/drawingml/2006/table">
            <a:tbl>
              <a:tblPr firstRow="1" bandRow="1">
                <a:tableStyleId>{C4B1156A-380E-4F78-BDF5-A606A8083BF9}</a:tableStyleId>
              </a:tblPr>
              <a:tblGrid>
                <a:gridCol w="4321050"/>
              </a:tblGrid>
              <a:tr h="1234770">
                <a:tc>
                  <a:txBody>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Yedek Hukuk Kuralları:</a:t>
                      </a:r>
                      <a:r>
                        <a:rPr lang="tr-TR" sz="1800" b="0" dirty="0" smtClean="0">
                          <a:latin typeface="Times New Roman" panose="02020603050405020304" pitchFamily="18" charset="0"/>
                          <a:cs typeface="Times New Roman" panose="02020603050405020304" pitchFamily="18" charset="0"/>
                        </a:rPr>
                        <a:t> yedek hukuk kuralları kendi içinde «tamamlayıcı» ve « yorumlayıcı» kurallar olmak üzere ikiye ayrılır: </a:t>
                      </a:r>
                      <a:endParaRPr lang="tr-TR" sz="1800" b="0" dirty="0">
                        <a:latin typeface="Times New Roman" panose="02020603050405020304" pitchFamily="18" charset="0"/>
                        <a:cs typeface="Times New Roman" panose="02020603050405020304" pitchFamily="18" charset="0"/>
                      </a:endParaRPr>
                    </a:p>
                  </a:txBody>
                  <a:tcPr/>
                </a:tc>
              </a:tr>
              <a:tr h="2185693">
                <a:tc>
                  <a:txBody>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1- Tamamlayıcı Hukuk Kuralları:</a:t>
                      </a:r>
                      <a:r>
                        <a:rPr lang="tr-TR" sz="1800" dirty="0" smtClean="0">
                          <a:latin typeface="Times New Roman" panose="02020603050405020304" pitchFamily="18" charset="0"/>
                          <a:cs typeface="Times New Roman" panose="02020603050405020304" pitchFamily="18" charset="0"/>
                        </a:rPr>
                        <a:t> Ancak</a:t>
                      </a:r>
                      <a:r>
                        <a:rPr lang="tr-TR" sz="1800" baseline="0" dirty="0" smtClean="0">
                          <a:latin typeface="Times New Roman" panose="02020603050405020304" pitchFamily="18" charset="0"/>
                          <a:cs typeface="Times New Roman" panose="02020603050405020304" pitchFamily="18" charset="0"/>
                        </a:rPr>
                        <a:t> t</a:t>
                      </a:r>
                      <a:r>
                        <a:rPr lang="tr-TR" sz="1800" dirty="0" smtClean="0">
                          <a:latin typeface="Times New Roman" panose="02020603050405020304" pitchFamily="18" charset="0"/>
                          <a:cs typeface="Times New Roman" panose="02020603050405020304" pitchFamily="18" charset="0"/>
                        </a:rPr>
                        <a:t>arafların aksine</a:t>
                      </a:r>
                      <a:r>
                        <a:rPr lang="tr-TR" sz="1800" baseline="0" dirty="0" smtClean="0">
                          <a:latin typeface="Times New Roman" panose="02020603050405020304" pitchFamily="18" charset="0"/>
                          <a:cs typeface="Times New Roman" panose="02020603050405020304" pitchFamily="18" charset="0"/>
                        </a:rPr>
                        <a:t> s</a:t>
                      </a:r>
                      <a:r>
                        <a:rPr lang="tr-TR" sz="1800" dirty="0" smtClean="0">
                          <a:latin typeface="Times New Roman" panose="02020603050405020304" pitchFamily="18" charset="0"/>
                          <a:cs typeface="Times New Roman" panose="02020603050405020304" pitchFamily="18" charset="0"/>
                        </a:rPr>
                        <a:t>özleşme yapmamaları durumunda uygulanabilecek kurallardır. Örneğin, Borçlar Kanunu’nun</a:t>
                      </a:r>
                      <a:r>
                        <a:rPr lang="tr-TR" sz="1800" baseline="0" dirty="0" smtClean="0">
                          <a:latin typeface="Times New Roman" panose="02020603050405020304" pitchFamily="18" charset="0"/>
                          <a:cs typeface="Times New Roman" panose="02020603050405020304" pitchFamily="18" charset="0"/>
                        </a:rPr>
                        <a:t> «sözleşmede aksi kararlaştırılmadıysa parça borçları sözleşme yapıldığı sırada mal neredeyse orada ifa edilir» hükmü. </a:t>
                      </a:r>
                      <a:endParaRPr lang="tr-TR" sz="1800" dirty="0">
                        <a:latin typeface="Times New Roman" panose="02020603050405020304" pitchFamily="18" charset="0"/>
                        <a:cs typeface="Times New Roman" panose="02020603050405020304" pitchFamily="18" charset="0"/>
                      </a:endParaRPr>
                    </a:p>
                  </a:txBody>
                  <a:tcPr/>
                </a:tc>
              </a:tr>
              <a:tr h="2124153">
                <a:tc>
                  <a:txBody>
                    <a:bodyPr/>
                    <a:lstStyle/>
                    <a:p>
                      <a:pPr algn="just"/>
                      <a:r>
                        <a:rPr lang="tr-TR" sz="1800" dirty="0" smtClean="0">
                          <a:latin typeface="Times New Roman" panose="02020603050405020304" pitchFamily="18" charset="0"/>
                          <a:cs typeface="Times New Roman" panose="02020603050405020304" pitchFamily="18" charset="0"/>
                        </a:rPr>
                        <a:t>2- Yorumlayıcı Hukuk Kuralları: </a:t>
                      </a:r>
                      <a:r>
                        <a:rPr lang="tr-TR" sz="1800" dirty="0" err="1" smtClean="0">
                          <a:latin typeface="Times New Roman" panose="02020603050405020304" pitchFamily="18" charset="0"/>
                          <a:cs typeface="Times New Roman" panose="02020603050405020304" pitchFamily="18" charset="0"/>
                        </a:rPr>
                        <a:t>Tarfların</a:t>
                      </a:r>
                      <a:r>
                        <a:rPr lang="tr-TR" sz="1800" dirty="0" smtClean="0">
                          <a:latin typeface="Times New Roman" panose="02020603050405020304" pitchFamily="18" charset="0"/>
                          <a:cs typeface="Times New Roman" panose="02020603050405020304" pitchFamily="18" charset="0"/>
                        </a:rPr>
                        <a:t> sözleşmede kullandıkları bir ifadenin,</a:t>
                      </a:r>
                      <a:r>
                        <a:rPr lang="tr-TR" sz="1800" baseline="0" dirty="0" smtClean="0">
                          <a:latin typeface="Times New Roman" panose="02020603050405020304" pitchFamily="18" charset="0"/>
                          <a:cs typeface="Times New Roman" panose="02020603050405020304" pitchFamily="18" charset="0"/>
                        </a:rPr>
                        <a:t> taraflarca farklı yorumlanması durumunda, onun gerçek anlamını ortaya koya hukuk kurallarıdır. Örneğin: </a:t>
                      </a:r>
                      <a:r>
                        <a:rPr lang="tr-TR" sz="1800" dirty="0" smtClean="0">
                          <a:latin typeface="Times New Roman" panose="02020603050405020304" pitchFamily="18" charset="0"/>
                          <a:cs typeface="Times New Roman" panose="02020603050405020304" pitchFamily="18" charset="0"/>
                        </a:rPr>
                        <a:t>Borçlar Kanunu’nun</a:t>
                      </a:r>
                      <a:r>
                        <a:rPr lang="tr-TR" sz="1800" baseline="0" dirty="0" smtClean="0">
                          <a:latin typeface="Times New Roman" panose="02020603050405020304" pitchFamily="18" charset="0"/>
                          <a:cs typeface="Times New Roman" panose="02020603050405020304" pitchFamily="18" charset="0"/>
                        </a:rPr>
                        <a:t> «sözleşmede vade olarak ayın ortası denilmişse, bundan kasıt ayın 15. günüdür» hükmü. </a:t>
                      </a:r>
                      <a:endParaRPr lang="tr-TR" sz="180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4250487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564672"/>
          </a:xfrm>
        </p:spPr>
        <p:txBody>
          <a:bodyPr>
            <a:normAutofit fontScale="90000"/>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HUKUK KURALLARINA UYULMAMASININ YAPTIRIMLARI</a:t>
            </a:r>
            <a:endParaRPr lang="tr-TR"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8" name="İçerik Yer Tutucusu 7"/>
          <p:cNvGraphicFramePr>
            <a:graphicFrameLocks noGrp="1"/>
          </p:cNvGraphicFramePr>
          <p:nvPr>
            <p:ph idx="1"/>
            <p:extLst>
              <p:ext uri="{D42A27DB-BD31-4B8C-83A1-F6EECF244321}">
                <p14:modId xmlns:p14="http://schemas.microsoft.com/office/powerpoint/2010/main" val="2330292894"/>
              </p:ext>
            </p:extLst>
          </p:nvPr>
        </p:nvGraphicFramePr>
        <p:xfrm>
          <a:off x="179512" y="1484784"/>
          <a:ext cx="8712968" cy="52565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29749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çerik Yer Tutucusu 6"/>
          <p:cNvGraphicFramePr>
            <a:graphicFrameLocks noGrp="1"/>
          </p:cNvGraphicFramePr>
          <p:nvPr>
            <p:ph sz="half" idx="1"/>
            <p:extLst>
              <p:ext uri="{D42A27DB-BD31-4B8C-83A1-F6EECF244321}">
                <p14:modId xmlns:p14="http://schemas.microsoft.com/office/powerpoint/2010/main" val="3706240334"/>
              </p:ext>
            </p:extLst>
          </p:nvPr>
        </p:nvGraphicFramePr>
        <p:xfrm>
          <a:off x="179512" y="1052735"/>
          <a:ext cx="4316288" cy="5656664"/>
        </p:xfrm>
        <a:graphic>
          <a:graphicData uri="http://schemas.openxmlformats.org/drawingml/2006/table">
            <a:tbl>
              <a:tblPr firstRow="1" bandRow="1">
                <a:tableStyleId>{C4B1156A-380E-4F78-BDF5-A606A8083BF9}</a:tableStyleId>
              </a:tblPr>
              <a:tblGrid>
                <a:gridCol w="4316288"/>
              </a:tblGrid>
              <a:tr h="98632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anose="02020603050405020304" pitchFamily="18" charset="0"/>
                          <a:cs typeface="Times New Roman" panose="02020603050405020304" pitchFamily="18" charset="0"/>
                        </a:rPr>
                        <a:t>Tanım: </a:t>
                      </a:r>
                      <a:r>
                        <a:rPr lang="tr-TR" sz="1800" b="0" dirty="0" smtClean="0">
                          <a:latin typeface="Times New Roman" panose="02020603050405020304" pitchFamily="18" charset="0"/>
                          <a:cs typeface="Times New Roman" panose="02020603050405020304" pitchFamily="18" charset="0"/>
                        </a:rPr>
                        <a:t>Yokluk, hukuki işlemin kurucu, asli unsurlarının olmaması durumunda söz konusu olur.</a:t>
                      </a:r>
                      <a:endParaRPr lang="tr-TR" dirty="0">
                        <a:latin typeface="Times New Roman" panose="02020603050405020304" pitchFamily="18" charset="0"/>
                        <a:cs typeface="Times New Roman" panose="02020603050405020304" pitchFamily="18" charset="0"/>
                      </a:endParaRPr>
                    </a:p>
                  </a:txBody>
                  <a:tcPr/>
                </a:tc>
              </a:tr>
              <a:tr h="1972654">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Unsurlar: </a:t>
                      </a:r>
                      <a:r>
                        <a:rPr lang="tr-TR" b="0" dirty="0" smtClean="0">
                          <a:solidFill>
                            <a:schemeClr val="dk1"/>
                          </a:solidFill>
                          <a:latin typeface="Times New Roman" panose="02020603050405020304" pitchFamily="18" charset="0"/>
                          <a:cs typeface="Times New Roman" panose="02020603050405020304" pitchFamily="18" charset="0"/>
                        </a:rPr>
                        <a:t>B</a:t>
                      </a:r>
                      <a:r>
                        <a:rPr lang="tr-TR" dirty="0" smtClean="0">
                          <a:latin typeface="Times New Roman" panose="02020603050405020304" pitchFamily="18" charset="0"/>
                          <a:cs typeface="Times New Roman" panose="02020603050405020304" pitchFamily="18" charset="0"/>
                        </a:rPr>
                        <a:t>ir kurucu işlemin dört kurucu unsuru vardır:</a:t>
                      </a:r>
                      <a:r>
                        <a:rPr lang="tr-TR" baseline="0" dirty="0" smtClean="0">
                          <a:latin typeface="Times New Roman" panose="02020603050405020304" pitchFamily="18" charset="0"/>
                          <a:cs typeface="Times New Roman" panose="02020603050405020304" pitchFamily="18" charset="0"/>
                        </a:rPr>
                        <a:t> </a:t>
                      </a:r>
                      <a:r>
                        <a:rPr lang="tr-TR" b="1" baseline="0" dirty="0" smtClean="0">
                          <a:solidFill>
                            <a:srgbClr val="FF0000"/>
                          </a:solidFill>
                          <a:latin typeface="Times New Roman" panose="02020603050405020304" pitchFamily="18" charset="0"/>
                          <a:cs typeface="Times New Roman" panose="02020603050405020304" pitchFamily="18" charset="0"/>
                        </a:rPr>
                        <a:t>1-</a:t>
                      </a:r>
                      <a:r>
                        <a:rPr lang="tr-TR" baseline="0" dirty="0" smtClean="0">
                          <a:latin typeface="Times New Roman" panose="02020603050405020304" pitchFamily="18" charset="0"/>
                          <a:cs typeface="Times New Roman" panose="02020603050405020304" pitchFamily="18" charset="0"/>
                        </a:rPr>
                        <a:t> iki taraf </a:t>
                      </a:r>
                      <a:r>
                        <a:rPr lang="tr-TR" b="1" baseline="0" dirty="0" smtClean="0">
                          <a:solidFill>
                            <a:srgbClr val="FF0000"/>
                          </a:solidFill>
                          <a:latin typeface="Times New Roman" panose="02020603050405020304" pitchFamily="18" charset="0"/>
                          <a:cs typeface="Times New Roman" panose="02020603050405020304" pitchFamily="18" charset="0"/>
                        </a:rPr>
                        <a:t>2-</a:t>
                      </a:r>
                      <a:r>
                        <a:rPr lang="tr-TR" baseline="0" dirty="0" smtClean="0">
                          <a:latin typeface="Times New Roman" panose="02020603050405020304" pitchFamily="18" charset="0"/>
                          <a:cs typeface="Times New Roman" panose="02020603050405020304" pitchFamily="18" charset="0"/>
                        </a:rPr>
                        <a:t> iki irade beyanı </a:t>
                      </a:r>
                      <a:r>
                        <a:rPr lang="tr-TR" b="1" baseline="0" dirty="0" smtClean="0">
                          <a:solidFill>
                            <a:srgbClr val="FF0000"/>
                          </a:solidFill>
                          <a:latin typeface="Times New Roman" panose="02020603050405020304" pitchFamily="18" charset="0"/>
                          <a:cs typeface="Times New Roman" panose="02020603050405020304" pitchFamily="18" charset="0"/>
                        </a:rPr>
                        <a:t>3-</a:t>
                      </a:r>
                      <a:r>
                        <a:rPr lang="tr-TR" baseline="0" dirty="0" smtClean="0">
                          <a:latin typeface="Times New Roman" panose="02020603050405020304" pitchFamily="18" charset="0"/>
                          <a:cs typeface="Times New Roman" panose="02020603050405020304" pitchFamily="18" charset="0"/>
                        </a:rPr>
                        <a:t> irade beyanlarının karşılıklı olması </a:t>
                      </a:r>
                      <a:r>
                        <a:rPr lang="tr-TR" b="1" baseline="0" dirty="0" smtClean="0">
                          <a:solidFill>
                            <a:srgbClr val="FF0000"/>
                          </a:solidFill>
                          <a:latin typeface="Times New Roman" panose="02020603050405020304" pitchFamily="18" charset="0"/>
                          <a:cs typeface="Times New Roman" panose="02020603050405020304" pitchFamily="18" charset="0"/>
                        </a:rPr>
                        <a:t>4-</a:t>
                      </a:r>
                      <a:r>
                        <a:rPr lang="tr-TR" baseline="0" dirty="0" smtClean="0">
                          <a:latin typeface="Times New Roman" panose="02020603050405020304" pitchFamily="18" charset="0"/>
                          <a:cs typeface="Times New Roman" panose="02020603050405020304" pitchFamily="18" charset="0"/>
                        </a:rPr>
                        <a:t> irade beyanlarının birbirine uygun olması. Bu unsurlardan bir tanesinin bile eksik olması durumunda işlem yok hükmündedir.</a:t>
                      </a:r>
                      <a:endParaRPr lang="tr-TR" dirty="0">
                        <a:latin typeface="Times New Roman" panose="02020603050405020304" pitchFamily="18" charset="0"/>
                        <a:cs typeface="Times New Roman" panose="02020603050405020304" pitchFamily="18" charset="0"/>
                      </a:endParaRPr>
                    </a:p>
                  </a:txBody>
                  <a:tcPr/>
                </a:tc>
              </a:tr>
              <a:tr h="2697684">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Örnek:</a:t>
                      </a:r>
                      <a:r>
                        <a:rPr lang="tr-TR" b="1" baseline="0" dirty="0" smtClean="0">
                          <a:solidFill>
                            <a:srgbClr val="FF0000"/>
                          </a:solidFill>
                          <a:latin typeface="Times New Roman" panose="02020603050405020304" pitchFamily="18" charset="0"/>
                          <a:cs typeface="Times New Roman" panose="02020603050405020304" pitchFamily="18" charset="0"/>
                        </a:rPr>
                        <a:t> </a:t>
                      </a:r>
                      <a:r>
                        <a:rPr lang="tr-TR" baseline="0" dirty="0" smtClean="0">
                          <a:latin typeface="Times New Roman" panose="02020603050405020304" pitchFamily="18" charset="0"/>
                          <a:cs typeface="Times New Roman" panose="02020603050405020304" pitchFamily="18" charset="0"/>
                        </a:rPr>
                        <a:t>Evlilik sözleşmesinin 4 kurucu unsuru vardır: 1- Kadın ve erkekten oluşan iki taraf 2- Her iki tarafın iradelerini yetkili memur önünde beyan etmeleri 3- Bu iradelerin birbirine uygun olması 4- bu iradelerin karşılıklı olması. Böyle bir durumda örneğin, iki erkek veya iki kadın evlenmek isterse taraf unsuru oluşmadığı için yok hükmünde olur</a:t>
                      </a:r>
                    </a:p>
                  </a:txBody>
                  <a:tcPr/>
                </a:tc>
              </a:tr>
            </a:tbl>
          </a:graphicData>
        </a:graphic>
      </p:graphicFrame>
      <p:graphicFrame>
        <p:nvGraphicFramePr>
          <p:cNvPr id="8" name="İçerik Yer Tutucusu 7"/>
          <p:cNvGraphicFramePr>
            <a:graphicFrameLocks noGrp="1"/>
          </p:cNvGraphicFramePr>
          <p:nvPr>
            <p:ph sz="half" idx="2"/>
            <p:extLst>
              <p:ext uri="{D42A27DB-BD31-4B8C-83A1-F6EECF244321}">
                <p14:modId xmlns:p14="http://schemas.microsoft.com/office/powerpoint/2010/main" val="4259640116"/>
              </p:ext>
            </p:extLst>
          </p:nvPr>
        </p:nvGraphicFramePr>
        <p:xfrm>
          <a:off x="4644008" y="1003667"/>
          <a:ext cx="4392488" cy="5817902"/>
        </p:xfrm>
        <a:graphic>
          <a:graphicData uri="http://schemas.openxmlformats.org/drawingml/2006/table">
            <a:tbl>
              <a:tblPr firstRow="1" bandRow="1">
                <a:tableStyleId>{C4B1156A-380E-4F78-BDF5-A606A8083BF9}</a:tableStyleId>
              </a:tblPr>
              <a:tblGrid>
                <a:gridCol w="4392488"/>
              </a:tblGrid>
              <a:tr h="97158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800" dirty="0" smtClean="0">
                          <a:solidFill>
                            <a:srgbClr val="FF0000"/>
                          </a:solidFill>
                          <a:latin typeface="Times New Roman" panose="02020603050405020304" pitchFamily="18" charset="0"/>
                          <a:cs typeface="Times New Roman" panose="02020603050405020304" pitchFamily="18" charset="0"/>
                        </a:rPr>
                        <a:t>Tanım:</a:t>
                      </a:r>
                      <a:r>
                        <a:rPr lang="tr-TR" sz="1800" baseline="0" dirty="0" smtClean="0">
                          <a:solidFill>
                            <a:srgbClr val="FF0000"/>
                          </a:solidFill>
                          <a:latin typeface="Times New Roman" panose="02020603050405020304" pitchFamily="18" charset="0"/>
                          <a:cs typeface="Times New Roman" panose="02020603050405020304" pitchFamily="18" charset="0"/>
                        </a:rPr>
                        <a:t> </a:t>
                      </a:r>
                      <a:r>
                        <a:rPr lang="tr-TR" sz="1800" b="1" dirty="0" smtClean="0">
                          <a:solidFill>
                            <a:srgbClr val="FF0000"/>
                          </a:solidFill>
                          <a:latin typeface="Times New Roman" panose="02020603050405020304" pitchFamily="18" charset="0"/>
                          <a:cs typeface="Times New Roman" panose="02020603050405020304" pitchFamily="18" charset="0"/>
                        </a:rPr>
                        <a:t> </a:t>
                      </a:r>
                      <a:r>
                        <a:rPr lang="tr-TR" sz="1800" b="0" dirty="0" smtClean="0">
                          <a:solidFill>
                            <a:schemeClr val="dk1"/>
                          </a:solidFill>
                          <a:latin typeface="Times New Roman" panose="02020603050405020304" pitchFamily="18" charset="0"/>
                          <a:cs typeface="Times New Roman" panose="02020603050405020304" pitchFamily="18" charset="0"/>
                        </a:rPr>
                        <a:t>Butlan</a:t>
                      </a:r>
                      <a:r>
                        <a:rPr lang="tr-TR" sz="1800" b="0" dirty="0" smtClean="0">
                          <a:latin typeface="Times New Roman" panose="02020603050405020304" pitchFamily="18" charset="0"/>
                          <a:cs typeface="Times New Roman" panose="02020603050405020304" pitchFamily="18" charset="0"/>
                        </a:rPr>
                        <a:t>, hukuki işlemin geçerlilik, unsurlarının olmaması durumunda söz konusu olur.</a:t>
                      </a:r>
                      <a:endParaRPr lang="tr-TR" sz="1800" dirty="0">
                        <a:latin typeface="Times New Roman" panose="02020603050405020304" pitchFamily="18" charset="0"/>
                        <a:cs typeface="Times New Roman" panose="02020603050405020304" pitchFamily="18" charset="0"/>
                      </a:endParaRPr>
                    </a:p>
                  </a:txBody>
                  <a:tcPr/>
                </a:tc>
              </a:tr>
              <a:tr h="2248169">
                <a:tc>
                  <a:txBody>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Unsurlar: </a:t>
                      </a:r>
                      <a:r>
                        <a:rPr lang="tr-TR" sz="1800" b="0" dirty="0" smtClean="0">
                          <a:solidFill>
                            <a:schemeClr val="dk1"/>
                          </a:solidFill>
                          <a:latin typeface="Times New Roman" panose="02020603050405020304" pitchFamily="18" charset="0"/>
                          <a:cs typeface="Times New Roman" panose="02020603050405020304" pitchFamily="18" charset="0"/>
                        </a:rPr>
                        <a:t>B</a:t>
                      </a:r>
                      <a:r>
                        <a:rPr lang="tr-TR" sz="1800" dirty="0" smtClean="0">
                          <a:latin typeface="Times New Roman" panose="02020603050405020304" pitchFamily="18" charset="0"/>
                          <a:cs typeface="Times New Roman" panose="02020603050405020304" pitchFamily="18" charset="0"/>
                        </a:rPr>
                        <a:t>ir kurucu işlemin dört kurucu unsuru vardır:</a:t>
                      </a:r>
                      <a:r>
                        <a:rPr lang="tr-TR" sz="1800" baseline="0" dirty="0" smtClean="0">
                          <a:latin typeface="Times New Roman" panose="02020603050405020304" pitchFamily="18" charset="0"/>
                          <a:cs typeface="Times New Roman" panose="02020603050405020304" pitchFamily="18" charset="0"/>
                        </a:rPr>
                        <a:t> 1- Ehliyet (temyiz kudretine sahip olma) 2- Şekil 3- Kanunun emredici hükümlerine aykırı olmama – Ahlaka Adaba aykırı olmama 4- Muvazaa 5- Objektif (başlangıçtaki) imkansızlık 6- Kişilik haklarına aykırılık. Bu unsurlardan biri dahi eksik olursa işlem butlan ile batıldır</a:t>
                      </a:r>
                      <a:endParaRPr lang="tr-TR" sz="1800" dirty="0">
                        <a:latin typeface="Times New Roman" panose="02020603050405020304" pitchFamily="18" charset="0"/>
                        <a:cs typeface="Times New Roman" panose="02020603050405020304" pitchFamily="18" charset="0"/>
                      </a:endParaRPr>
                    </a:p>
                  </a:txBody>
                  <a:tcPr/>
                </a:tc>
              </a:tr>
              <a:tr h="2517950">
                <a:tc>
                  <a:txBody>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Örnek: </a:t>
                      </a:r>
                      <a:r>
                        <a:rPr lang="tr-TR" sz="1800" dirty="0" smtClean="0">
                          <a:latin typeface="Times New Roman" panose="02020603050405020304" pitchFamily="18" charset="0"/>
                          <a:cs typeface="Times New Roman" panose="02020603050405020304" pitchFamily="18" charset="0"/>
                        </a:rPr>
                        <a:t>Bir kadın ve erkek</a:t>
                      </a:r>
                      <a:r>
                        <a:rPr lang="tr-TR" sz="1800" baseline="0" dirty="0" smtClean="0">
                          <a:latin typeface="Times New Roman" panose="02020603050405020304" pitchFamily="18" charset="0"/>
                          <a:cs typeface="Times New Roman" panose="02020603050405020304" pitchFamily="18" charset="0"/>
                        </a:rPr>
                        <a:t> yetkili memur önünde karşılıklı ve birbirine uygun olarak evlenme yönünde iradelerini beyan ederse evlilik sözleşmesinin kurucu unsurları gerçekleştiğinden  bu evlilik yok hükmünde değildir. Ancak, daha sonra evlenen kadın ve erkeğin örneğin kardeş oldukları tespit edilirse, ahlak ve adaba aykırılık nedeniyle bu evlilik batıl olur.</a:t>
                      </a:r>
                      <a:endParaRPr lang="tr-TR" sz="180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2202434474"/>
              </p:ext>
            </p:extLst>
          </p:nvPr>
        </p:nvGraphicFramePr>
        <p:xfrm>
          <a:off x="179512" y="476672"/>
          <a:ext cx="8760296" cy="370840"/>
        </p:xfrm>
        <a:graphic>
          <a:graphicData uri="http://schemas.openxmlformats.org/drawingml/2006/table">
            <a:tbl>
              <a:tblPr firstRow="1" bandRow="1">
                <a:tableStyleId>{C4B1156A-380E-4F78-BDF5-A606A8083BF9}</a:tableStyleId>
              </a:tblPr>
              <a:tblGrid>
                <a:gridCol w="4380148"/>
                <a:gridCol w="4380148"/>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Yokluk</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Butlan</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598804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2293441452"/>
              </p:ext>
            </p:extLst>
          </p:nvPr>
        </p:nvGraphicFramePr>
        <p:xfrm>
          <a:off x="179512" y="1196752"/>
          <a:ext cx="4316288" cy="5400599"/>
        </p:xfrm>
        <a:graphic>
          <a:graphicData uri="http://schemas.openxmlformats.org/drawingml/2006/table">
            <a:tbl>
              <a:tblPr firstRow="1" bandRow="1">
                <a:tableStyleId>{C4B1156A-380E-4F78-BDF5-A606A8083BF9}</a:tableStyleId>
              </a:tblPr>
              <a:tblGrid>
                <a:gridCol w="4316288"/>
              </a:tblGrid>
              <a:tr h="2831037">
                <a:tc>
                  <a:txBody>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İptal: </a:t>
                      </a:r>
                      <a:r>
                        <a:rPr lang="tr-TR" sz="1800" b="0" dirty="0" smtClean="0">
                          <a:latin typeface="Times New Roman" panose="02020603050405020304" pitchFamily="18" charset="0"/>
                          <a:cs typeface="Times New Roman" panose="02020603050405020304" pitchFamily="18" charset="0"/>
                        </a:rPr>
                        <a:t>Bir hukuki işlem hata hile veyahut ikrah hallerinden biri nedeniyle sakat ise, bu işlemin iptali mümkündür. Örnek: Bir kadın ve erkek</a:t>
                      </a:r>
                      <a:r>
                        <a:rPr lang="tr-TR" sz="1800" b="0" baseline="0" dirty="0" smtClean="0">
                          <a:latin typeface="Times New Roman" panose="02020603050405020304" pitchFamily="18" charset="0"/>
                          <a:cs typeface="Times New Roman" panose="02020603050405020304" pitchFamily="18" charset="0"/>
                        </a:rPr>
                        <a:t> yetkili memur önünde karşılıklı ve birbirine uygun olarak evlenme yönünde </a:t>
                      </a:r>
                      <a:r>
                        <a:rPr lang="tr-TR" sz="1800" b="0" baseline="0" smtClean="0">
                          <a:latin typeface="Times New Roman" panose="02020603050405020304" pitchFamily="18" charset="0"/>
                          <a:cs typeface="Times New Roman" panose="02020603050405020304" pitchFamily="18" charset="0"/>
                        </a:rPr>
                        <a:t>iradelerini beyan etmiştir. Bu durumda evlilik gerçekleşmiştir. Ama </a:t>
                      </a:r>
                      <a:r>
                        <a:rPr lang="tr-TR" sz="1800" b="0" baseline="0" dirty="0" smtClean="0">
                          <a:latin typeface="Times New Roman" panose="02020603050405020304" pitchFamily="18" charset="0"/>
                          <a:cs typeface="Times New Roman" panose="02020603050405020304" pitchFamily="18" charset="0"/>
                        </a:rPr>
                        <a:t>örneğin, kadın tehdit sonucu evlenmek zorunda aldıysa bu evlilik iptal edilebilir.</a:t>
                      </a:r>
                      <a:endParaRPr lang="tr-TR" sz="1800" b="0" dirty="0">
                        <a:latin typeface="Times New Roman" panose="02020603050405020304" pitchFamily="18" charset="0"/>
                        <a:cs typeface="Times New Roman" panose="02020603050405020304" pitchFamily="18" charset="0"/>
                      </a:endParaRPr>
                    </a:p>
                  </a:txBody>
                  <a:tcPr/>
                </a:tc>
              </a:tr>
              <a:tr h="2569562">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Tek Taraflı Bağlamazlık (Askıda Hükümsüzlük):  </a:t>
                      </a:r>
                      <a:r>
                        <a:rPr lang="tr-TR" dirty="0" smtClean="0">
                          <a:latin typeface="Times New Roman" panose="02020603050405020304" pitchFamily="18" charset="0"/>
                          <a:cs typeface="Times New Roman" panose="02020603050405020304" pitchFamily="18" charset="0"/>
                        </a:rPr>
                        <a:t>Sınırlı</a:t>
                      </a:r>
                      <a:r>
                        <a:rPr lang="tr-TR" baseline="0" dirty="0" smtClean="0">
                          <a:latin typeface="Times New Roman" panose="02020603050405020304" pitchFamily="18" charset="0"/>
                          <a:cs typeface="Times New Roman" panose="02020603050405020304" pitchFamily="18" charset="0"/>
                        </a:rPr>
                        <a:t> ehliyetsizler(küçük ve kısıtlılar) yasal temsilcilerinin rızası olmadan kural olarak işlem yapamazlar. Eğer rıza almadan işlem yaparlarsa, yasal temsilci rıza verinceye dek kısıtlı ve küçük küçüğün yaptığı işlem askıdadır. Bu işlem ancak yasal temsilci rıza verirse geçerli olur.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3817165223"/>
              </p:ext>
            </p:extLst>
          </p:nvPr>
        </p:nvGraphicFramePr>
        <p:xfrm>
          <a:off x="4648200" y="1196975"/>
          <a:ext cx="4171950" cy="53276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Tablo 6"/>
          <p:cNvGraphicFramePr>
            <a:graphicFrameLocks noGrp="1"/>
          </p:cNvGraphicFramePr>
          <p:nvPr>
            <p:extLst>
              <p:ext uri="{D42A27DB-BD31-4B8C-83A1-F6EECF244321}">
                <p14:modId xmlns:p14="http://schemas.microsoft.com/office/powerpoint/2010/main" val="2372178250"/>
              </p:ext>
            </p:extLst>
          </p:nvPr>
        </p:nvGraphicFramePr>
        <p:xfrm>
          <a:off x="179512" y="548680"/>
          <a:ext cx="8640960" cy="370840"/>
        </p:xfrm>
        <a:graphic>
          <a:graphicData uri="http://schemas.openxmlformats.org/drawingml/2006/table">
            <a:tbl>
              <a:tblPr firstRow="1" bandRow="1">
                <a:tableStyleId>{C4B1156A-380E-4F78-BDF5-A606A8083BF9}</a:tableStyleId>
              </a:tblPr>
              <a:tblGrid>
                <a:gridCol w="4320480"/>
                <a:gridCol w="4320480"/>
              </a:tblGrid>
              <a:tr h="370840">
                <a:tc>
                  <a:txBody>
                    <a:bodyPr/>
                    <a:lstStyle/>
                    <a:p>
                      <a:pPr algn="ctr"/>
                      <a:r>
                        <a:rPr lang="tr-TR" sz="1800" dirty="0" smtClean="0">
                          <a:solidFill>
                            <a:srgbClr val="FF0000"/>
                          </a:solidFill>
                          <a:latin typeface="Times New Roman" panose="02020603050405020304" pitchFamily="18" charset="0"/>
                          <a:cs typeface="Times New Roman" panose="02020603050405020304" pitchFamily="18" charset="0"/>
                        </a:rPr>
                        <a:t>İptal / Tek</a:t>
                      </a:r>
                      <a:r>
                        <a:rPr lang="tr-TR" sz="1800" baseline="0" dirty="0" smtClean="0">
                          <a:solidFill>
                            <a:srgbClr val="FF0000"/>
                          </a:solidFill>
                          <a:latin typeface="Times New Roman" panose="02020603050405020304" pitchFamily="18" charset="0"/>
                          <a:cs typeface="Times New Roman" panose="02020603050405020304" pitchFamily="18" charset="0"/>
                        </a:rPr>
                        <a:t> T</a:t>
                      </a:r>
                      <a:r>
                        <a:rPr lang="tr-TR" sz="1800" dirty="0" smtClean="0">
                          <a:solidFill>
                            <a:srgbClr val="FF0000"/>
                          </a:solidFill>
                          <a:latin typeface="Times New Roman" panose="02020603050405020304" pitchFamily="18" charset="0"/>
                          <a:cs typeface="Times New Roman" panose="02020603050405020304" pitchFamily="18" charset="0"/>
                        </a:rPr>
                        <a:t>araflı</a:t>
                      </a:r>
                      <a:r>
                        <a:rPr lang="tr-TR" sz="1800" baseline="0" dirty="0" smtClean="0">
                          <a:solidFill>
                            <a:srgbClr val="FF0000"/>
                          </a:solidFill>
                          <a:latin typeface="Times New Roman" panose="02020603050405020304" pitchFamily="18" charset="0"/>
                          <a:cs typeface="Times New Roman" panose="02020603050405020304" pitchFamily="18" charset="0"/>
                        </a:rPr>
                        <a:t> Bağlamazlık</a:t>
                      </a:r>
                      <a:endParaRPr lang="tr-TR" sz="1800"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sz="1800" dirty="0" smtClean="0">
                          <a:solidFill>
                            <a:srgbClr val="FF0000"/>
                          </a:solidFill>
                          <a:latin typeface="Times New Roman" panose="02020603050405020304" pitchFamily="18" charset="0"/>
                          <a:cs typeface="Times New Roman" panose="02020603050405020304" pitchFamily="18" charset="0"/>
                        </a:rPr>
                        <a:t>Yorum Türleri</a:t>
                      </a:r>
                      <a:endParaRPr lang="tr-TR" sz="1800"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4251732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457200" y="476672"/>
            <a:ext cx="8229600" cy="432048"/>
          </a:xfrm>
        </p:spPr>
        <p:txBody>
          <a:bodyPr>
            <a:noAutofit/>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YORUM TÜRLERİ</a:t>
            </a:r>
            <a:endParaRPr lang="tr-TR"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7" name="İçerik Yer Tutucusu 6"/>
          <p:cNvGraphicFramePr>
            <a:graphicFrameLocks noGrp="1"/>
          </p:cNvGraphicFramePr>
          <p:nvPr>
            <p:ph idx="1"/>
            <p:extLst>
              <p:ext uri="{D42A27DB-BD31-4B8C-83A1-F6EECF244321}">
                <p14:modId xmlns:p14="http://schemas.microsoft.com/office/powerpoint/2010/main" val="474488564"/>
              </p:ext>
            </p:extLst>
          </p:nvPr>
        </p:nvGraphicFramePr>
        <p:xfrm>
          <a:off x="251520" y="1124744"/>
          <a:ext cx="8712968" cy="55446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3117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360040"/>
          </a:xfrm>
        </p:spPr>
        <p:txBody>
          <a:bodyPr>
            <a:normAutofit fontScale="90000"/>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YORUM METODLARI</a:t>
            </a:r>
            <a:endParaRPr lang="tr-TR"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679155886"/>
              </p:ext>
            </p:extLst>
          </p:nvPr>
        </p:nvGraphicFramePr>
        <p:xfrm>
          <a:off x="179512" y="908720"/>
          <a:ext cx="8784976" cy="58326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9895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457200" y="476672"/>
            <a:ext cx="8229600" cy="432048"/>
          </a:xfrm>
        </p:spPr>
        <p:txBody>
          <a:bodyPr>
            <a:norm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BOŞLUK KAVRAMI</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8" name="İçerik Yer Tutucusu 7"/>
          <p:cNvGraphicFramePr>
            <a:graphicFrameLocks noGrp="1"/>
          </p:cNvGraphicFramePr>
          <p:nvPr>
            <p:ph sz="half" idx="1"/>
            <p:extLst>
              <p:ext uri="{D42A27DB-BD31-4B8C-83A1-F6EECF244321}">
                <p14:modId xmlns:p14="http://schemas.microsoft.com/office/powerpoint/2010/main" val="3748950613"/>
              </p:ext>
            </p:extLst>
          </p:nvPr>
        </p:nvGraphicFramePr>
        <p:xfrm>
          <a:off x="107505" y="2348880"/>
          <a:ext cx="4470846"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Tablo 6"/>
          <p:cNvGraphicFramePr>
            <a:graphicFrameLocks noGrp="1"/>
          </p:cNvGraphicFramePr>
          <p:nvPr>
            <p:extLst>
              <p:ext uri="{D42A27DB-BD31-4B8C-83A1-F6EECF244321}">
                <p14:modId xmlns:p14="http://schemas.microsoft.com/office/powerpoint/2010/main" val="3064377869"/>
              </p:ext>
            </p:extLst>
          </p:nvPr>
        </p:nvGraphicFramePr>
        <p:xfrm>
          <a:off x="179512" y="1052736"/>
          <a:ext cx="8784976" cy="1224136"/>
        </p:xfrm>
        <a:graphic>
          <a:graphicData uri="http://schemas.openxmlformats.org/drawingml/2006/table">
            <a:tbl>
              <a:tblPr firstRow="1" bandRow="1">
                <a:tableStyleId>{C4B1156A-380E-4F78-BDF5-A606A8083BF9}</a:tableStyleId>
              </a:tblPr>
              <a:tblGrid>
                <a:gridCol w="8784976"/>
              </a:tblGrid>
              <a:tr h="122413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anose="02020603050405020304" pitchFamily="18" charset="0"/>
                          <a:cs typeface="Times New Roman" panose="02020603050405020304" pitchFamily="18" charset="0"/>
                        </a:rPr>
                        <a:t>4721 Sayılı Medeni Kanun</a:t>
                      </a:r>
                      <a:r>
                        <a:rPr lang="tr-TR" b="1" baseline="0" dirty="0" smtClean="0">
                          <a:solidFill>
                            <a:srgbClr val="FF0000"/>
                          </a:solidFill>
                          <a:latin typeface="Times New Roman" panose="02020603050405020304" pitchFamily="18" charset="0"/>
                          <a:cs typeface="Times New Roman" panose="02020603050405020304" pitchFamily="18" charset="0"/>
                        </a:rPr>
                        <a:t> 1. maddesi</a:t>
                      </a:r>
                      <a:r>
                        <a:rPr lang="tr-TR" b="0" baseline="0" dirty="0" smtClean="0">
                          <a:latin typeface="Times New Roman" panose="02020603050405020304" pitchFamily="18" charset="0"/>
                          <a:cs typeface="Times New Roman" panose="02020603050405020304" pitchFamily="18" charset="0"/>
                        </a:rPr>
                        <a:t>: </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Kanunda uygulanabilir bir hüküm yoksa,  hâkim, örf ve âdet hukukuna göre, bu da yoksa kendisi kanun koyucu olsaydı nasıl bir kural koyacak idiyse ona göre karar verir. Hâkim, karar verirken bilimsel görüşlerden ve yargı kararlarından yararlanır.</a:t>
                      </a:r>
                      <a:endParaRPr lang="tr-TR" dirty="0"/>
                    </a:p>
                  </a:txBody>
                  <a:tcPr/>
                </a:tc>
              </a:tr>
            </a:tbl>
          </a:graphicData>
        </a:graphic>
      </p:graphicFrame>
      <p:graphicFrame>
        <p:nvGraphicFramePr>
          <p:cNvPr id="10" name="Tablo 9"/>
          <p:cNvGraphicFramePr>
            <a:graphicFrameLocks noGrp="1"/>
          </p:cNvGraphicFramePr>
          <p:nvPr>
            <p:extLst>
              <p:ext uri="{D42A27DB-BD31-4B8C-83A1-F6EECF244321}">
                <p14:modId xmlns:p14="http://schemas.microsoft.com/office/powerpoint/2010/main" val="1900865845"/>
              </p:ext>
            </p:extLst>
          </p:nvPr>
        </p:nvGraphicFramePr>
        <p:xfrm>
          <a:off x="4788024" y="2420888"/>
          <a:ext cx="4032448" cy="576064"/>
        </p:xfrm>
        <a:graphic>
          <a:graphicData uri="http://schemas.openxmlformats.org/drawingml/2006/table">
            <a:tbl>
              <a:tblPr firstRow="1" bandRow="1">
                <a:tableStyleId>{C4B1156A-380E-4F78-BDF5-A606A8083BF9}</a:tableStyleId>
              </a:tblPr>
              <a:tblGrid>
                <a:gridCol w="4032448"/>
              </a:tblGrid>
              <a:tr h="576064">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Kanun Boşluğu Halleri</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graphicFrame>
        <p:nvGraphicFramePr>
          <p:cNvPr id="13" name="İçerik Yer Tutucusu 12"/>
          <p:cNvGraphicFramePr>
            <a:graphicFrameLocks noGrp="1"/>
          </p:cNvGraphicFramePr>
          <p:nvPr>
            <p:ph sz="half" idx="2"/>
            <p:extLst>
              <p:ext uri="{D42A27DB-BD31-4B8C-83A1-F6EECF244321}">
                <p14:modId xmlns:p14="http://schemas.microsoft.com/office/powerpoint/2010/main" val="3596243576"/>
              </p:ext>
            </p:extLst>
          </p:nvPr>
        </p:nvGraphicFramePr>
        <p:xfrm>
          <a:off x="4648200" y="3284538"/>
          <a:ext cx="4244975" cy="30702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603692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8229600" cy="360040"/>
          </a:xfrm>
        </p:spPr>
        <p:txBody>
          <a:bodyPr>
            <a:normAutofit/>
          </a:bodyPr>
          <a:lstStyle/>
          <a:p>
            <a:pPr algn="ctr"/>
            <a:r>
              <a:rPr lang="tr-TR" sz="2000" b="1" dirty="0" smtClean="0">
                <a:solidFill>
                  <a:srgbClr val="FF0000"/>
                </a:solidFill>
                <a:latin typeface="Times New Roman" panose="02020603050405020304" pitchFamily="18" charset="0"/>
                <a:cs typeface="Times New Roman" panose="02020603050405020304" pitchFamily="18" charset="0"/>
              </a:rPr>
              <a:t>KURAL İÇİ BOŞLUK – KURAL DIŞI BOŞLUK</a:t>
            </a:r>
            <a:endParaRPr lang="tr-TR" sz="20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9" name="İçerik Yer Tutucusu 8"/>
          <p:cNvGraphicFramePr>
            <a:graphicFrameLocks noGrp="1"/>
          </p:cNvGraphicFramePr>
          <p:nvPr>
            <p:ph sz="half" idx="1"/>
            <p:extLst>
              <p:ext uri="{D42A27DB-BD31-4B8C-83A1-F6EECF244321}">
                <p14:modId xmlns:p14="http://schemas.microsoft.com/office/powerpoint/2010/main" val="3039411273"/>
              </p:ext>
            </p:extLst>
          </p:nvPr>
        </p:nvGraphicFramePr>
        <p:xfrm>
          <a:off x="107505" y="4149080"/>
          <a:ext cx="4388296" cy="2565960"/>
        </p:xfrm>
        <a:graphic>
          <a:graphicData uri="http://schemas.openxmlformats.org/drawingml/2006/table">
            <a:tbl>
              <a:tblPr firstRow="1" bandRow="1">
                <a:tableStyleId>{C4B1156A-380E-4F78-BDF5-A606A8083BF9}</a:tableStyleId>
              </a:tblPr>
              <a:tblGrid>
                <a:gridCol w="4388296"/>
              </a:tblGrid>
              <a:tr h="2565960">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1-</a:t>
                      </a:r>
                      <a:r>
                        <a:rPr kumimoji="0" lang="tr-TR" b="1" i="0" kern="1200" baseline="0" dirty="0" smtClean="0">
                          <a:solidFill>
                            <a:srgbClr val="FF0000"/>
                          </a:solidFill>
                          <a:effectLst/>
                          <a:latin typeface="Times New Roman" panose="02020603050405020304" pitchFamily="18" charset="0"/>
                          <a:ea typeface="+mn-ea"/>
                          <a:cs typeface="Times New Roman" panose="02020603050405020304" pitchFamily="18" charset="0"/>
                        </a:rPr>
                        <a:t> </a:t>
                      </a:r>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Yollamalar (Atıflar): </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Bazen öngörülen bir kuralın işimize yarayan kısmı o maddede değildir ama o madde bize başka maddeye gidin bakın, der. Yani bizi başka maddeye veya başka bir kanuna yollar. İşte buna yollama (atıf) denir. </a:t>
                      </a:r>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Örnek: </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Medeni Kanun 157'ye göre : "Evliliğin butlan ile son bulunmasında boşanma hükümleri uygulanır."</a:t>
                      </a:r>
                      <a:endParaRPr lang="tr-TR" dirty="0"/>
                    </a:p>
                  </a:txBody>
                  <a:tcPr/>
                </a:tc>
              </a:tr>
            </a:tbl>
          </a:graphicData>
        </a:graphic>
      </p:graphicFrame>
      <p:graphicFrame>
        <p:nvGraphicFramePr>
          <p:cNvPr id="10" name="İçerik Yer Tutucusu 9"/>
          <p:cNvGraphicFramePr>
            <a:graphicFrameLocks noGrp="1"/>
          </p:cNvGraphicFramePr>
          <p:nvPr>
            <p:ph sz="half" idx="2"/>
            <p:extLst>
              <p:ext uri="{D42A27DB-BD31-4B8C-83A1-F6EECF244321}">
                <p14:modId xmlns:p14="http://schemas.microsoft.com/office/powerpoint/2010/main" val="2791581014"/>
              </p:ext>
            </p:extLst>
          </p:nvPr>
        </p:nvGraphicFramePr>
        <p:xfrm>
          <a:off x="4648200" y="4149080"/>
          <a:ext cx="4388296" cy="2592288"/>
        </p:xfrm>
        <a:graphic>
          <a:graphicData uri="http://schemas.openxmlformats.org/drawingml/2006/table">
            <a:tbl>
              <a:tblPr firstRow="1" bandRow="1">
                <a:tableStyleId>{C4B1156A-380E-4F78-BDF5-A606A8083BF9}</a:tableStyleId>
              </a:tblPr>
              <a:tblGrid>
                <a:gridCol w="4388296"/>
              </a:tblGrid>
              <a:tr h="259228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anose="02020603050405020304" pitchFamily="18" charset="0"/>
                          <a:cs typeface="Times New Roman" panose="02020603050405020304" pitchFamily="18" charset="0"/>
                        </a:rPr>
                        <a:t>2- Genel Kloslar: </a:t>
                      </a:r>
                      <a:r>
                        <a:rPr lang="tr-TR" sz="1800" b="0" dirty="0" smtClean="0">
                          <a:latin typeface="Times New Roman" panose="02020603050405020304" pitchFamily="18" charset="0"/>
                          <a:cs typeface="Times New Roman" panose="02020603050405020304" pitchFamily="18" charset="0"/>
                        </a:rPr>
                        <a:t>Bazen ise kanun koyucu yine bir kural öngörmüştür ama bu kural doğrudan olaya uygulanamaz zira çok genel ve soyuttur. Bu durumda hakim başka kurallarla bu genel maddeyi daha da somutlaştırıp uygulayacaktır. </a:t>
                      </a:r>
                      <a:r>
                        <a:rPr lang="tr-TR" sz="1800" b="1" dirty="0" smtClean="0">
                          <a:solidFill>
                            <a:srgbClr val="FF0000"/>
                          </a:solidFill>
                          <a:latin typeface="Times New Roman" panose="02020603050405020304" pitchFamily="18" charset="0"/>
                          <a:cs typeface="Times New Roman" panose="02020603050405020304" pitchFamily="18" charset="0"/>
                        </a:rPr>
                        <a:t>Örnek:  </a:t>
                      </a:r>
                      <a:r>
                        <a:rPr lang="tr-TR" sz="1800" b="0" dirty="0" smtClean="0">
                          <a:latin typeface="Times New Roman" panose="02020603050405020304" pitchFamily="18" charset="0"/>
                          <a:cs typeface="Times New Roman" panose="02020603050405020304" pitchFamily="18" charset="0"/>
                        </a:rPr>
                        <a:t>Medeni Kanun madde 23’e göre "Kimse özgürlüklerinden vazgeçemez veya onları hukuka ve ahlaka aykırı olarak sınırlayamaz»</a:t>
                      </a:r>
                      <a:endParaRPr lang="tr-TR" dirty="0"/>
                    </a:p>
                  </a:txBody>
                  <a:tcPr/>
                </a:tc>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val="1556381400"/>
              </p:ext>
            </p:extLst>
          </p:nvPr>
        </p:nvGraphicFramePr>
        <p:xfrm>
          <a:off x="107504" y="620688"/>
          <a:ext cx="8928992" cy="2926080"/>
        </p:xfrm>
        <a:graphic>
          <a:graphicData uri="http://schemas.openxmlformats.org/drawingml/2006/table">
            <a:tbl>
              <a:tblPr firstRow="1" bandRow="1">
                <a:tableStyleId>{C4B1156A-380E-4F78-BDF5-A606A8083BF9}</a:tableStyleId>
              </a:tblPr>
              <a:tblGrid>
                <a:gridCol w="4428199"/>
                <a:gridCol w="4500793"/>
              </a:tblGrid>
              <a:tr h="162468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anose="02020603050405020304" pitchFamily="18" charset="0"/>
                          <a:cs typeface="Times New Roman" panose="02020603050405020304" pitchFamily="18" charset="0"/>
                        </a:rPr>
                        <a:t>Kural İçi Boşluk: </a:t>
                      </a:r>
                      <a:r>
                        <a:rPr lang="tr-TR" sz="1800" b="0" dirty="0" smtClean="0">
                          <a:latin typeface="Times New Roman" panose="02020603050405020304" pitchFamily="18" charset="0"/>
                          <a:cs typeface="Times New Roman" panose="02020603050405020304" pitchFamily="18" charset="0"/>
                        </a:rPr>
                        <a:t>Kural içi boşlukta kanun koyucu belli bir meseleye bir çözüm öngördüğü halde, bu çözümün olaya doğrudan uygulanması mümkün değildir. </a:t>
                      </a:r>
                      <a:endParaRPr lang="tr-TR" b="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anose="02020603050405020304" pitchFamily="18" charset="0"/>
                          <a:cs typeface="Times New Roman" panose="02020603050405020304" pitchFamily="18" charset="0"/>
                        </a:rPr>
                        <a:t>Kural Dışı Boşluk: </a:t>
                      </a:r>
                      <a:r>
                        <a:rPr lang="tr-TR" sz="1800" b="0" dirty="0" smtClean="0">
                          <a:latin typeface="Times New Roman" panose="02020603050405020304" pitchFamily="18" charset="0"/>
                          <a:cs typeface="Times New Roman" panose="02020603050405020304" pitchFamily="18" charset="0"/>
                        </a:rPr>
                        <a:t>Kural dışı boşlukta ise, kanun koyucu boşluğu istemeden bırakmıştır. Yani bilinçli değil, bilinçsiz bir boşluk söz konusudur. Ya uygulanacak hiçbir hüküm yoktur, yada hüküm</a:t>
                      </a:r>
                      <a:r>
                        <a:rPr lang="tr-TR" sz="1800" b="0" baseline="0" dirty="0" smtClean="0">
                          <a:latin typeface="Times New Roman" panose="02020603050405020304" pitchFamily="18" charset="0"/>
                          <a:cs typeface="Times New Roman" panose="02020603050405020304" pitchFamily="18" charset="0"/>
                        </a:rPr>
                        <a:t> var ama tatmin edici değildir.</a:t>
                      </a:r>
                      <a:endParaRPr lang="tr-TR" b="0" dirty="0"/>
                    </a:p>
                  </a:txBody>
                  <a:tcPr/>
                </a:tc>
              </a:tr>
              <a:tr h="1111624">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800" b="0" dirty="0" smtClean="0">
                          <a:latin typeface="Times New Roman" panose="02020603050405020304" pitchFamily="18" charset="0"/>
                          <a:cs typeface="Times New Roman" panose="02020603050405020304" pitchFamily="18" charset="0"/>
                        </a:rPr>
                        <a:t>Burada kanun koyucu bilinçli olarak olayın çözümünü hakimin takdirine bırakmıştır. Hakim </a:t>
                      </a:r>
                      <a:r>
                        <a:rPr lang="tr-TR" sz="1800" b="0" u="sng" dirty="0" smtClean="0">
                          <a:latin typeface="Times New Roman" panose="02020603050405020304" pitchFamily="18" charset="0"/>
                          <a:cs typeface="Times New Roman" panose="02020603050405020304" pitchFamily="18" charset="0"/>
                        </a:rPr>
                        <a:t>takdir hakkını </a:t>
                      </a:r>
                      <a:r>
                        <a:rPr lang="tr-TR" sz="1800" b="0" dirty="0" smtClean="0">
                          <a:latin typeface="Times New Roman" panose="02020603050405020304" pitchFamily="18" charset="0"/>
                          <a:cs typeface="Times New Roman" panose="02020603050405020304" pitchFamily="18" charset="0"/>
                        </a:rPr>
                        <a:t>kullanacaktır. </a:t>
                      </a:r>
                    </a:p>
                    <a:p>
                      <a:pPr algn="just"/>
                      <a:endParaRPr lang="tr-TR" b="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800" b="0" dirty="0" smtClean="0">
                          <a:latin typeface="Times New Roman" panose="02020603050405020304" pitchFamily="18" charset="0"/>
                          <a:cs typeface="Times New Roman" panose="02020603050405020304" pitchFamily="18" charset="0"/>
                        </a:rPr>
                        <a:t>Hakim olaya uygulanacak bir kural olmadığından </a:t>
                      </a:r>
                      <a:r>
                        <a:rPr lang="tr-TR" sz="1800" b="0" u="sng" dirty="0" smtClean="0">
                          <a:latin typeface="Times New Roman" panose="02020603050405020304" pitchFamily="18" charset="0"/>
                          <a:cs typeface="Times New Roman" panose="02020603050405020304" pitchFamily="18" charset="0"/>
                        </a:rPr>
                        <a:t>örf ve adet hukuku kurallarını</a:t>
                      </a:r>
                      <a:r>
                        <a:rPr lang="tr-TR" sz="1800" b="0" dirty="0" smtClean="0">
                          <a:latin typeface="Times New Roman" panose="02020603050405020304" pitchFamily="18" charset="0"/>
                          <a:cs typeface="Times New Roman" panose="02020603050405020304" pitchFamily="18" charset="0"/>
                        </a:rPr>
                        <a:t> uygulayacaktır. </a:t>
                      </a:r>
                      <a:endParaRPr lang="tr-TR" b="0" dirty="0" smtClean="0"/>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b="0" dirty="0"/>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175222462"/>
              </p:ext>
            </p:extLst>
          </p:nvPr>
        </p:nvGraphicFramePr>
        <p:xfrm>
          <a:off x="107504" y="3645024"/>
          <a:ext cx="8856984" cy="365760"/>
        </p:xfrm>
        <a:graphic>
          <a:graphicData uri="http://schemas.openxmlformats.org/drawingml/2006/table">
            <a:tbl>
              <a:tblPr firstRow="1" bandRow="1">
                <a:tableStyleId>{C4B1156A-380E-4F78-BDF5-A606A8083BF9}</a:tableStyleId>
              </a:tblPr>
              <a:tblGrid>
                <a:gridCol w="8856984"/>
              </a:tblGrid>
              <a:tr h="298832">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Kural İçi Boşluk Halleri</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495303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4017489839"/>
              </p:ext>
            </p:extLst>
          </p:nvPr>
        </p:nvGraphicFramePr>
        <p:xfrm>
          <a:off x="179512" y="980728"/>
          <a:ext cx="4316288" cy="4320480"/>
        </p:xfrm>
        <a:graphic>
          <a:graphicData uri="http://schemas.openxmlformats.org/drawingml/2006/table">
            <a:tbl>
              <a:tblPr firstRow="1" bandRow="1">
                <a:tableStyleId>{C4B1156A-380E-4F78-BDF5-A606A8083BF9}</a:tableStyleId>
              </a:tblPr>
              <a:tblGrid>
                <a:gridCol w="4316288"/>
              </a:tblGrid>
              <a:tr h="4320480">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Tanımlama Boşluğu:</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 Bazen ise kanun koyucu </a:t>
                      </a:r>
                      <a:r>
                        <a:rPr kumimoji="0" lang="tr-TR" b="0" i="0" kern="1200" baseline="0" dirty="0" smtClean="0">
                          <a:solidFill>
                            <a:schemeClr val="dk1"/>
                          </a:solidFill>
                          <a:effectLst/>
                          <a:latin typeface="Times New Roman" panose="02020603050405020304" pitchFamily="18" charset="0"/>
                          <a:ea typeface="+mn-ea"/>
                          <a:cs typeface="Times New Roman" panose="02020603050405020304" pitchFamily="18" charset="0"/>
                        </a:rPr>
                        <a:t> bir kural koymuştur ama kural da bir düzgün bir tanımlama yapılmadığı için  doğrudan olaya uygulanamaz. Hakimin burada da takdir hakkını kullanması gerekir. </a:t>
                      </a:r>
                      <a:r>
                        <a:rPr kumimoji="0" lang="tr-TR" b="1" i="0" kern="1200" baseline="0" dirty="0" smtClean="0">
                          <a:solidFill>
                            <a:srgbClr val="FF0000"/>
                          </a:solidFill>
                          <a:effectLst/>
                          <a:latin typeface="Times New Roman" panose="02020603050405020304" pitchFamily="18" charset="0"/>
                          <a:ea typeface="+mn-ea"/>
                          <a:cs typeface="Times New Roman" panose="02020603050405020304" pitchFamily="18" charset="0"/>
                        </a:rPr>
                        <a:t>Örnek: </a:t>
                      </a:r>
                      <a:r>
                        <a:rPr kumimoji="0" lang="tr-TR" b="0" i="0" kern="1200" baseline="0" dirty="0" smtClean="0">
                          <a:solidFill>
                            <a:schemeClr val="dk1"/>
                          </a:solidFill>
                          <a:effectLst/>
                          <a:latin typeface="Times New Roman" panose="02020603050405020304" pitchFamily="18" charset="0"/>
                          <a:ea typeface="+mn-ea"/>
                          <a:cs typeface="Times New Roman" panose="02020603050405020304" pitchFamily="18" charset="0"/>
                        </a:rPr>
                        <a:t>Medeni Kanun m. 175’e göre «</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Boşanma yüzünden yoksulluğa düşecek taraf, kusuru daha ağır olmamak koşuluyla geçimi için diğer taraftan malî gücü oranında süresiz olarak nafaka isteyebilir» Burada kanun koyucu yoksulluğun tanımını yapmadığı için</a:t>
                      </a:r>
                      <a:r>
                        <a:rPr kumimoji="0" lang="tr-TR" b="0" i="0" kern="1200" baseline="0" dirty="0" smtClean="0">
                          <a:solidFill>
                            <a:schemeClr val="dk1"/>
                          </a:solidFill>
                          <a:effectLst/>
                          <a:latin typeface="Times New Roman" panose="02020603050405020304" pitchFamily="18" charset="0"/>
                          <a:ea typeface="+mn-ea"/>
                          <a:cs typeface="Times New Roman" panose="02020603050405020304" pitchFamily="18" charset="0"/>
                        </a:rPr>
                        <a:t> kişinin yoksul sayılıp sayılmayacağına hakim takdir edecektir.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İçerik Yer Tutucusu 7"/>
          <p:cNvGraphicFramePr>
            <a:graphicFrameLocks noGrp="1"/>
          </p:cNvGraphicFramePr>
          <p:nvPr>
            <p:ph sz="half" idx="2"/>
            <p:extLst>
              <p:ext uri="{D42A27DB-BD31-4B8C-83A1-F6EECF244321}">
                <p14:modId xmlns:p14="http://schemas.microsoft.com/office/powerpoint/2010/main" val="1097259482"/>
              </p:ext>
            </p:extLst>
          </p:nvPr>
        </p:nvGraphicFramePr>
        <p:xfrm>
          <a:off x="4648200" y="1052736"/>
          <a:ext cx="4316288" cy="5616624"/>
        </p:xfrm>
        <a:graphic>
          <a:graphicData uri="http://schemas.openxmlformats.org/drawingml/2006/table">
            <a:tbl>
              <a:tblPr firstRow="1" bandRow="1">
                <a:tableStyleId>{C4B1156A-380E-4F78-BDF5-A606A8083BF9}</a:tableStyleId>
              </a:tblPr>
              <a:tblGrid>
                <a:gridCol w="4316288"/>
              </a:tblGrid>
              <a:tr h="3921039">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1-</a:t>
                      </a:r>
                      <a:r>
                        <a:rPr kumimoji="0" lang="tr-TR" b="1" i="0" kern="1200" baseline="0" dirty="0" smtClean="0">
                          <a:solidFill>
                            <a:srgbClr val="FF0000"/>
                          </a:solidFill>
                          <a:effectLst/>
                          <a:latin typeface="Times New Roman" panose="02020603050405020304" pitchFamily="18" charset="0"/>
                          <a:ea typeface="+mn-ea"/>
                          <a:cs typeface="Times New Roman" panose="02020603050405020304" pitchFamily="18" charset="0"/>
                        </a:rPr>
                        <a:t> </a:t>
                      </a:r>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Açık Boşluk (gerçek boşluk) : </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Kanunda bir olayla ilgili kural bulunmaması</a:t>
                      </a:r>
                      <a:r>
                        <a:rPr kumimoji="0" lang="tr-TR" b="0" i="0" kern="1200" baseline="0" dirty="0" smtClean="0">
                          <a:solidFill>
                            <a:schemeClr val="dk1"/>
                          </a:solidFill>
                          <a:effectLst/>
                          <a:latin typeface="Times New Roman" panose="02020603050405020304" pitchFamily="18" charset="0"/>
                          <a:ea typeface="+mn-ea"/>
                          <a:cs typeface="Times New Roman" panose="02020603050405020304" pitchFamily="18" charset="0"/>
                        </a:rPr>
                        <a:t> durumudur. Açık boşluk hallerine çok az rastlanır. Hakim bu durumda örf ve adet hukuku kurallarını uygulayacaktır. </a:t>
                      </a:r>
                      <a:r>
                        <a:rPr kumimoji="0" lang="tr-TR" b="1" i="0" kern="1200" baseline="0" dirty="0" smtClean="0">
                          <a:solidFill>
                            <a:srgbClr val="FF0000"/>
                          </a:solidFill>
                          <a:effectLst/>
                          <a:latin typeface="Times New Roman" panose="02020603050405020304" pitchFamily="18" charset="0"/>
                          <a:ea typeface="+mn-ea"/>
                          <a:cs typeface="Times New Roman" panose="02020603050405020304" pitchFamily="18" charset="0"/>
                        </a:rPr>
                        <a:t>Örnek: </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Medeni</a:t>
                      </a:r>
                      <a:r>
                        <a:rPr kumimoji="0" lang="tr-TR" b="0" i="0" kern="1200" baseline="0" dirty="0" smtClean="0">
                          <a:solidFill>
                            <a:schemeClr val="dk1"/>
                          </a:solidFill>
                          <a:effectLst/>
                          <a:latin typeface="Times New Roman" panose="02020603050405020304" pitchFamily="18" charset="0"/>
                          <a:ea typeface="+mn-ea"/>
                          <a:cs typeface="Times New Roman" panose="02020603050405020304" pitchFamily="18" charset="0"/>
                        </a:rPr>
                        <a:t> Kanun</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 m. 507’ye göre «miras bırakanın cenaze giderleri terekeden indirilir» hükmü yer almaktadır. Diyelim ki miras bırakan vefat eder, ancak terekesi cenaze giderlerini karşılamaya yetmezse bu giderler nasıl karşılanacaktır?</a:t>
                      </a:r>
                      <a:endParaRPr lang="tr-TR" dirty="0">
                        <a:latin typeface="Times New Roman" panose="02020603050405020304" pitchFamily="18" charset="0"/>
                        <a:cs typeface="Times New Roman" panose="02020603050405020304" pitchFamily="18" charset="0"/>
                      </a:endParaRPr>
                    </a:p>
                  </a:txBody>
                  <a:tcPr/>
                </a:tc>
              </a:tr>
              <a:tr h="1695585">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2- Örtülü Boşluk: </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Kanunda mesela hakkında bir düzenleme mevcuttur. Ancak bu düzenleme tatmin edici değildir. Dolayısıyla bu düzenlemeye göre verilecek karar adil olmayacaktır.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3348992216"/>
              </p:ext>
            </p:extLst>
          </p:nvPr>
        </p:nvGraphicFramePr>
        <p:xfrm>
          <a:off x="251520" y="476672"/>
          <a:ext cx="8640960" cy="370840"/>
        </p:xfrm>
        <a:graphic>
          <a:graphicData uri="http://schemas.openxmlformats.org/drawingml/2006/table">
            <a:tbl>
              <a:tblPr firstRow="1" bandRow="1">
                <a:tableStyleId>{C4B1156A-380E-4F78-BDF5-A606A8083BF9}</a:tableStyleId>
              </a:tblPr>
              <a:tblGrid>
                <a:gridCol w="4284476"/>
                <a:gridCol w="4356484"/>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Kural İçi Boşluk Halleri</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Kural Dışı Boşluk Halleri</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4142480317"/>
              </p:ext>
            </p:extLst>
          </p:nvPr>
        </p:nvGraphicFramePr>
        <p:xfrm>
          <a:off x="179512" y="4797152"/>
          <a:ext cx="4248472" cy="2011680"/>
        </p:xfrm>
        <a:graphic>
          <a:graphicData uri="http://schemas.openxmlformats.org/drawingml/2006/table">
            <a:tbl>
              <a:tblPr firstRow="1" bandRow="1">
                <a:tableStyleId>{C4B1156A-380E-4F78-BDF5-A606A8083BF9}</a:tableStyleId>
              </a:tblPr>
              <a:tblGrid>
                <a:gridCol w="4248472"/>
              </a:tblGrid>
              <a:tr h="1944216">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Örtülü Boşluk - Örnek :</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 Medeni Kanun’un</a:t>
                      </a:r>
                      <a:r>
                        <a:rPr kumimoji="0" lang="tr-TR" b="0" i="0" kern="1200" baseline="0" dirty="0" smtClean="0">
                          <a:solidFill>
                            <a:schemeClr val="dk1"/>
                          </a:solidFill>
                          <a:effectLst/>
                          <a:latin typeface="Times New Roman" panose="02020603050405020304" pitchFamily="18" charset="0"/>
                          <a:ea typeface="+mn-ea"/>
                          <a:cs typeface="Times New Roman" panose="02020603050405020304" pitchFamily="18" charset="0"/>
                        </a:rPr>
                        <a:t> 14. maddesine </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göre ayırt etme gücü olmayan bir kimsenin yaptığı sözleşmeler geçersizdir. Bu hüküm tatmin edici</a:t>
                      </a:r>
                      <a:r>
                        <a:rPr kumimoji="0" lang="tr-TR" b="0" i="0" kern="1200" baseline="0" dirty="0" smtClean="0">
                          <a:solidFill>
                            <a:schemeClr val="dk1"/>
                          </a:solidFill>
                          <a:effectLst/>
                          <a:latin typeface="Times New Roman" panose="02020603050405020304" pitchFamily="18" charset="0"/>
                          <a:ea typeface="+mn-ea"/>
                          <a:cs typeface="Times New Roman" panose="02020603050405020304" pitchFamily="18" charset="0"/>
                        </a:rPr>
                        <a:t> değildir. H</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akkaniyete ve örf ve adete uygun olan,  kişinin ayırt etme gücü olmasa da lehine olan sözleşmeleri yapabilmesidir.</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906530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lgn="ctr">
              <a:buNone/>
            </a:pPr>
            <a:endParaRPr lang="tr-TR" sz="32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buNone/>
            </a:pPr>
            <a:endParaRPr lang="tr-TR" sz="32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buNone/>
            </a:pPr>
            <a:r>
              <a:rPr lang="tr-TR" sz="32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KİŞİLER HUKUKU</a:t>
            </a:r>
            <a:endParaRPr lang="tr-TR" sz="32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0571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İçerik Yer Tutucusu 9"/>
          <p:cNvGraphicFramePr>
            <a:graphicFrameLocks noGrp="1"/>
          </p:cNvGraphicFramePr>
          <p:nvPr>
            <p:ph sz="half" idx="1"/>
            <p:extLst>
              <p:ext uri="{D42A27DB-BD31-4B8C-83A1-F6EECF244321}">
                <p14:modId xmlns:p14="http://schemas.microsoft.com/office/powerpoint/2010/main" val="3603782117"/>
              </p:ext>
            </p:extLst>
          </p:nvPr>
        </p:nvGraphicFramePr>
        <p:xfrm>
          <a:off x="179512" y="1412777"/>
          <a:ext cx="4316288" cy="5310953"/>
        </p:xfrm>
        <a:graphic>
          <a:graphicData uri="http://schemas.openxmlformats.org/drawingml/2006/table">
            <a:tbl>
              <a:tblPr firstRow="1" bandRow="1">
                <a:tableStyleId>{C4B1156A-380E-4F78-BDF5-A606A8083BF9}</a:tableStyleId>
              </a:tblPr>
              <a:tblGrid>
                <a:gridCol w="4316288"/>
              </a:tblGrid>
              <a:tr h="114178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Kişi kavramı: </a:t>
                      </a:r>
                      <a:r>
                        <a:rPr lang="tr-TR" b="0" dirty="0" smtClean="0">
                          <a:latin typeface="Times New Roman" panose="02020603050405020304" pitchFamily="18" charset="0"/>
                          <a:cs typeface="Times New Roman" panose="02020603050405020304" pitchFamily="18" charset="0"/>
                        </a:rPr>
                        <a:t>Haklara ve borçlara ehil olan varlıklara kişi denir. Kişiler, hukuk düzeninin çizdiği sınırlar içinde hak edinebilir, borç altına girebilirler.</a:t>
                      </a:r>
                      <a:endParaRPr lang="tr-TR" b="0" dirty="0">
                        <a:latin typeface="Times New Roman" panose="02020603050405020304" pitchFamily="18" charset="0"/>
                        <a:cs typeface="Times New Roman" panose="02020603050405020304" pitchFamily="18" charset="0"/>
                      </a:endParaRPr>
                    </a:p>
                  </a:txBody>
                  <a:tcPr/>
                </a:tc>
              </a:tr>
              <a:tr h="1932242">
                <a:tc>
                  <a:txBody>
                    <a:bodyPr/>
                    <a:lstStyle/>
                    <a:p>
                      <a:pPr algn="just">
                        <a:buFont typeface="Wingdings" pitchFamily="2" charset="2"/>
                        <a:buNone/>
                      </a:pPr>
                      <a:r>
                        <a:rPr lang="tr-TR" altLang="tr-TR" sz="1800" b="1" dirty="0" smtClean="0">
                          <a:solidFill>
                            <a:srgbClr val="FF0000"/>
                          </a:solidFill>
                          <a:latin typeface="Times New Roman" panose="02020603050405020304" pitchFamily="18" charset="0"/>
                          <a:cs typeface="Times New Roman" panose="02020603050405020304" pitchFamily="18" charset="0"/>
                        </a:rPr>
                        <a:t>Önemi: </a:t>
                      </a:r>
                      <a:r>
                        <a:rPr lang="tr-TR" altLang="tr-TR" sz="1800" dirty="0" smtClean="0">
                          <a:latin typeface="Times New Roman" panose="02020603050405020304" pitchFamily="18" charset="0"/>
                          <a:cs typeface="Times New Roman" panose="02020603050405020304" pitchFamily="18" charset="0"/>
                        </a:rPr>
                        <a:t>Hukukun özünü hak </a:t>
                      </a:r>
                      <a:r>
                        <a:rPr lang="tr-TR" altLang="tr-TR" sz="1800" baseline="0" dirty="0" smtClean="0">
                          <a:latin typeface="Times New Roman" panose="02020603050405020304" pitchFamily="18" charset="0"/>
                          <a:cs typeface="Times New Roman" panose="02020603050405020304" pitchFamily="18" charset="0"/>
                        </a:rPr>
                        <a:t> ve yükümlülük kavramı oluşturduğu için, h</a:t>
                      </a:r>
                      <a:r>
                        <a:rPr lang="tr-TR" altLang="tr-TR" sz="1800" dirty="0" smtClean="0">
                          <a:latin typeface="Times New Roman" panose="02020603050405020304" pitchFamily="18" charset="0"/>
                          <a:cs typeface="Times New Roman" panose="02020603050405020304" pitchFamily="18" charset="0"/>
                        </a:rPr>
                        <a:t>ukukun ilk tespit etmesi gereken husus hak öznesinin (süjesinin) kim olacağı sorusudur. Zira</a:t>
                      </a:r>
                      <a:r>
                        <a:rPr lang="tr-TR" altLang="tr-TR" sz="1800" baseline="0" dirty="0" smtClean="0">
                          <a:latin typeface="Times New Roman" panose="02020603050405020304" pitchFamily="18" charset="0"/>
                          <a:cs typeface="Times New Roman" panose="02020603050405020304" pitchFamily="18" charset="0"/>
                        </a:rPr>
                        <a:t> h</a:t>
                      </a:r>
                      <a:r>
                        <a:rPr lang="tr-TR" altLang="tr-TR" sz="1800" dirty="0" smtClean="0">
                          <a:latin typeface="Times New Roman" panose="02020603050405020304" pitchFamily="18" charset="0"/>
                          <a:cs typeface="Times New Roman" panose="02020603050405020304" pitchFamily="18" charset="0"/>
                        </a:rPr>
                        <a:t>ak öznesinin kim olduğu belirlenmeden</a:t>
                      </a:r>
                      <a:r>
                        <a:rPr lang="tr-TR" altLang="tr-TR" sz="1800" baseline="0" dirty="0" smtClean="0">
                          <a:latin typeface="Times New Roman" panose="02020603050405020304" pitchFamily="18" charset="0"/>
                          <a:cs typeface="Times New Roman" panose="02020603050405020304" pitchFamily="18" charset="0"/>
                        </a:rPr>
                        <a:t> </a:t>
                      </a:r>
                      <a:r>
                        <a:rPr lang="tr-TR" altLang="tr-TR" sz="1800" dirty="0" smtClean="0">
                          <a:latin typeface="Times New Roman" panose="02020603050405020304" pitchFamily="18" charset="0"/>
                          <a:cs typeface="Times New Roman" panose="02020603050405020304" pitchFamily="18" charset="0"/>
                        </a:rPr>
                        <a:t>hak, yükümlülük ve hukuki işlemlerden bahsetmek olanağı yoktur.</a:t>
                      </a:r>
                      <a:endParaRPr lang="tr-TR" altLang="tr-TR" sz="1800" dirty="0">
                        <a:latin typeface="Times New Roman" panose="02020603050405020304" pitchFamily="18" charset="0"/>
                        <a:cs typeface="Times New Roman" panose="02020603050405020304" pitchFamily="18" charset="0"/>
                      </a:endParaRPr>
                    </a:p>
                  </a:txBody>
                  <a:tcPr/>
                </a:tc>
              </a:tr>
              <a:tr h="2110553">
                <a:tc>
                  <a:txBody>
                    <a:bodyPr/>
                    <a:lstStyle/>
                    <a:p>
                      <a:pPr algn="just">
                        <a:buFont typeface="Wingdings" pitchFamily="2" charset="2"/>
                        <a:buNone/>
                      </a:pPr>
                      <a:r>
                        <a:rPr lang="tr-TR" b="1" dirty="0" smtClean="0">
                          <a:solidFill>
                            <a:srgbClr val="FF0000"/>
                          </a:solidFill>
                          <a:latin typeface="Times New Roman" panose="02020603050405020304" pitchFamily="18" charset="0"/>
                          <a:cs typeface="Times New Roman" panose="02020603050405020304" pitchFamily="18" charset="0"/>
                        </a:rPr>
                        <a:t>Kapsamı: </a:t>
                      </a:r>
                      <a:r>
                        <a:rPr lang="tr-TR" dirty="0" smtClean="0">
                          <a:latin typeface="Times New Roman" panose="02020603050405020304" pitchFamily="18" charset="0"/>
                          <a:cs typeface="Times New Roman" panose="02020603050405020304" pitchFamily="18" charset="0"/>
                        </a:rPr>
                        <a:t>Kişilik; kişi ile birlikte, kişinin, hukukun korumaya değer bulduğu hukuki, manevi nitelikteki varlıklarının tümüdür. Kişilik kavramı hak ve fiil ehliyetleri, kişinin hayatı, vücut tamlığı, şerefi, haysiyeti, sırları, adı vb. üzerindeki hakların tümüdür.</a:t>
                      </a:r>
                      <a:endParaRPr lang="tr-TR" altLang="tr-TR" sz="180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11" name="İçerik Yer Tutucusu 10"/>
          <p:cNvGraphicFramePr>
            <a:graphicFrameLocks noGrp="1"/>
          </p:cNvGraphicFramePr>
          <p:nvPr>
            <p:ph sz="half" idx="2"/>
            <p:extLst>
              <p:ext uri="{D42A27DB-BD31-4B8C-83A1-F6EECF244321}">
                <p14:modId xmlns:p14="http://schemas.microsoft.com/office/powerpoint/2010/main" val="586947650"/>
              </p:ext>
            </p:extLst>
          </p:nvPr>
        </p:nvGraphicFramePr>
        <p:xfrm>
          <a:off x="4648200" y="1412776"/>
          <a:ext cx="4244975" cy="2376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Tablo 11"/>
          <p:cNvGraphicFramePr>
            <a:graphicFrameLocks noGrp="1"/>
          </p:cNvGraphicFramePr>
          <p:nvPr>
            <p:extLst>
              <p:ext uri="{D42A27DB-BD31-4B8C-83A1-F6EECF244321}">
                <p14:modId xmlns:p14="http://schemas.microsoft.com/office/powerpoint/2010/main" val="4063143778"/>
              </p:ext>
            </p:extLst>
          </p:nvPr>
        </p:nvGraphicFramePr>
        <p:xfrm>
          <a:off x="179512" y="836712"/>
          <a:ext cx="8712968" cy="370840"/>
        </p:xfrm>
        <a:graphic>
          <a:graphicData uri="http://schemas.openxmlformats.org/drawingml/2006/table">
            <a:tbl>
              <a:tblPr firstRow="1" bandRow="1">
                <a:tableStyleId>{C4B1156A-380E-4F78-BDF5-A606A8083BF9}</a:tableStyleId>
              </a:tblPr>
              <a:tblGrid>
                <a:gridCol w="4356484"/>
                <a:gridCol w="4356484"/>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Kişi Kavramı</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Kişi Türleri</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graphicFrame>
        <p:nvGraphicFramePr>
          <p:cNvPr id="14" name="Tablo 13"/>
          <p:cNvGraphicFramePr>
            <a:graphicFrameLocks noGrp="1"/>
          </p:cNvGraphicFramePr>
          <p:nvPr>
            <p:extLst>
              <p:ext uri="{D42A27DB-BD31-4B8C-83A1-F6EECF244321}">
                <p14:modId xmlns:p14="http://schemas.microsoft.com/office/powerpoint/2010/main" val="2745848932"/>
              </p:ext>
            </p:extLst>
          </p:nvPr>
        </p:nvGraphicFramePr>
        <p:xfrm>
          <a:off x="4644008" y="3933056"/>
          <a:ext cx="4248472" cy="2852569"/>
        </p:xfrm>
        <a:graphic>
          <a:graphicData uri="http://schemas.openxmlformats.org/drawingml/2006/table">
            <a:tbl>
              <a:tblPr firstRow="1" bandRow="1">
                <a:tableStyleId>{C4B1156A-380E-4F78-BDF5-A606A8083BF9}</a:tableStyleId>
              </a:tblPr>
              <a:tblGrid>
                <a:gridCol w="4248472"/>
              </a:tblGrid>
              <a:tr h="1144463">
                <a:tc>
                  <a:txBody>
                    <a:bodyPr/>
                    <a:lstStyle/>
                    <a:p>
                      <a:pPr algn="just"/>
                      <a:r>
                        <a:rPr lang="tr-TR" altLang="tr-TR" sz="1800" b="1" dirty="0" smtClean="0">
                          <a:solidFill>
                            <a:srgbClr val="FF0000"/>
                          </a:solidFill>
                          <a:latin typeface="Times New Roman" panose="02020603050405020304" pitchFamily="18" charset="0"/>
                          <a:cs typeface="Times New Roman" panose="02020603050405020304" pitchFamily="18" charset="0"/>
                        </a:rPr>
                        <a:t>Gerçek Kişiler: </a:t>
                      </a:r>
                      <a:r>
                        <a:rPr lang="tr-TR" altLang="tr-TR" sz="1800" b="0" dirty="0" smtClean="0">
                          <a:latin typeface="Times New Roman" panose="02020603050405020304" pitchFamily="18" charset="0"/>
                          <a:cs typeface="Times New Roman" panose="02020603050405020304" pitchFamily="18" charset="0"/>
                        </a:rPr>
                        <a:t>Gerçek kişiler insanlardır.  Modern hukuk düzenlerinde insanlar, hak ve borçlara ehil olabilen, yani kişilik tanınmış varlıklardır</a:t>
                      </a:r>
                      <a:endParaRPr lang="tr-TR" b="0" dirty="0">
                        <a:latin typeface="Times New Roman" panose="02020603050405020304" pitchFamily="18" charset="0"/>
                        <a:cs typeface="Times New Roman" panose="02020603050405020304" pitchFamily="18" charset="0"/>
                      </a:endParaRPr>
                    </a:p>
                  </a:txBody>
                  <a:tcPr/>
                </a:tc>
              </a:tr>
              <a:tr h="1663849">
                <a:tc>
                  <a:txBody>
                    <a:bodyPr/>
                    <a:lstStyle/>
                    <a:p>
                      <a:pPr algn="just"/>
                      <a:r>
                        <a:rPr lang="tr-TR" altLang="tr-TR" sz="1800" b="1" dirty="0" smtClean="0">
                          <a:solidFill>
                            <a:srgbClr val="FF0000"/>
                          </a:solidFill>
                          <a:latin typeface="Times New Roman" panose="02020603050405020304" pitchFamily="18" charset="0"/>
                          <a:cs typeface="Times New Roman" panose="02020603050405020304" pitchFamily="18" charset="0"/>
                        </a:rPr>
                        <a:t>Tüzel Kişiler: </a:t>
                      </a:r>
                      <a:r>
                        <a:rPr lang="tr-TR" altLang="tr-TR" sz="1800" dirty="0" smtClean="0">
                          <a:latin typeface="Times New Roman" panose="02020603050405020304" pitchFamily="18" charset="0"/>
                          <a:cs typeface="Times New Roman" panose="02020603050405020304" pitchFamily="18" charset="0"/>
                        </a:rPr>
                        <a:t>Tüzel kişiler belli bir amacı gerçekleştirmek üzere kurulmuş ve bağımsız bir kişiliğe sahip, hak ve borçlara ehil olma iktidarı hukuk düzeni tarafından tanınmış kişi ve mal topluluklarıdır. </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120970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p:cNvSpPr>
            <a:spLocks noGrp="1"/>
          </p:cNvSpPr>
          <p:nvPr>
            <p:ph idx="1"/>
          </p:nvPr>
        </p:nvSpPr>
        <p:spPr/>
        <p:txBody>
          <a:bodyPr>
            <a:normAutofit/>
          </a:bodyPr>
          <a:lstStyle/>
          <a:p>
            <a:pPr marL="0" indent="0" algn="ctr">
              <a:buNone/>
            </a:pPr>
            <a:endParaRPr lang="tr-TR" sz="32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buNone/>
            </a:pPr>
            <a:endParaRPr lang="tr-TR" sz="32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buNone/>
            </a:pPr>
            <a:r>
              <a:rPr lang="tr-TR" sz="32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GERÇEK KİŞİLER</a:t>
            </a:r>
            <a:endParaRPr lang="tr-TR" sz="32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7235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692696"/>
          </a:xfrm>
        </p:spPr>
        <p:txBody>
          <a:bodyPr>
            <a:normAutofit fontScale="90000"/>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GERÇEK KİŞİLERDE KİŞİLİĞİN BAŞLANGICI</a:t>
            </a:r>
            <a:br>
              <a:rPr lang="tr-TR" sz="2400" b="1" dirty="0" smtClean="0">
                <a:solidFill>
                  <a:srgbClr val="FF0000"/>
                </a:solidFill>
                <a:latin typeface="Times New Roman" panose="02020603050405020304" pitchFamily="18" charset="0"/>
                <a:cs typeface="Times New Roman" panose="02020603050405020304" pitchFamily="18" charset="0"/>
              </a:rPr>
            </a:br>
            <a:r>
              <a:rPr lang="tr-TR" sz="2400" b="1" dirty="0" smtClean="0">
                <a:solidFill>
                  <a:srgbClr val="FF0000"/>
                </a:solidFill>
                <a:latin typeface="Times New Roman" panose="02020603050405020304" pitchFamily="18" charset="0"/>
                <a:cs typeface="Times New Roman" panose="02020603050405020304" pitchFamily="18" charset="0"/>
              </a:rPr>
              <a:t>(HAK EHLİYETİ)</a:t>
            </a:r>
            <a:endParaRPr lang="tr-TR"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6" name="İçerik Yer Tutucusu 5"/>
          <p:cNvGraphicFramePr>
            <a:graphicFrameLocks noGrp="1"/>
          </p:cNvGraphicFramePr>
          <p:nvPr>
            <p:ph sz="half" idx="1"/>
            <p:extLst>
              <p:ext uri="{D42A27DB-BD31-4B8C-83A1-F6EECF244321}">
                <p14:modId xmlns:p14="http://schemas.microsoft.com/office/powerpoint/2010/main" val="604769179"/>
              </p:ext>
            </p:extLst>
          </p:nvPr>
        </p:nvGraphicFramePr>
        <p:xfrm>
          <a:off x="107504" y="1916832"/>
          <a:ext cx="4388296"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3122248286"/>
              </p:ext>
            </p:extLst>
          </p:nvPr>
        </p:nvGraphicFramePr>
        <p:xfrm>
          <a:off x="4648200" y="1916833"/>
          <a:ext cx="4316288" cy="4869648"/>
        </p:xfrm>
        <a:graphic>
          <a:graphicData uri="http://schemas.openxmlformats.org/drawingml/2006/table">
            <a:tbl>
              <a:tblPr firstRow="1" bandRow="1">
                <a:tableStyleId>{C4B1156A-380E-4F78-BDF5-A606A8083BF9}</a:tableStyleId>
              </a:tblPr>
              <a:tblGrid>
                <a:gridCol w="4316288"/>
              </a:tblGrid>
              <a:tr h="1422079">
                <a:tc>
                  <a:txBody>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Önemli Not: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Doğan</a:t>
                      </a:r>
                      <a:r>
                        <a:rPr kumimoji="0" lang="tr-TR" sz="1800" b="0" kern="1200" baseline="0" dirty="0" smtClean="0">
                          <a:solidFill>
                            <a:schemeClr val="dk1"/>
                          </a:solidFill>
                          <a:effectLst/>
                          <a:latin typeface="Times New Roman" panose="02020603050405020304" pitchFamily="18" charset="0"/>
                          <a:ea typeface="+mn-ea"/>
                          <a:cs typeface="Times New Roman" panose="02020603050405020304" pitchFamily="18" charset="0"/>
                        </a:rPr>
                        <a:t> varlığın insana benzemesi, başka bir ifadeyle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 insan şeklinde olması gerekli değildir.</a:t>
                      </a:r>
                      <a:r>
                        <a:rPr kumimoji="0" lang="tr-TR" sz="1800" b="0" kern="1200" baseline="0" dirty="0" smtClean="0">
                          <a:solidFill>
                            <a:schemeClr val="dk1"/>
                          </a:solidFill>
                          <a:effectLst/>
                          <a:latin typeface="Times New Roman" panose="02020603050405020304" pitchFamily="18" charset="0"/>
                          <a:ea typeface="+mn-ea"/>
                          <a:cs typeface="Times New Roman" panose="02020603050405020304" pitchFamily="18" charset="0"/>
                        </a:rPr>
                        <a:t> Zira hukuk düzenine göre</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 göre insanı insan yapan bir insandan üremiş olmasıdır.</a:t>
                      </a:r>
                      <a:endParaRPr lang="tr-TR" sz="1800" b="0" dirty="0">
                        <a:latin typeface="Times New Roman" panose="02020603050405020304" pitchFamily="18" charset="0"/>
                        <a:cs typeface="Times New Roman" panose="02020603050405020304" pitchFamily="18" charset="0"/>
                      </a:endParaRPr>
                    </a:p>
                  </a:txBody>
                  <a:tcPr/>
                </a:tc>
              </a:tr>
              <a:tr h="2007528">
                <a:tc>
                  <a:txBody>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Önemli Not:</a:t>
                      </a:r>
                      <a:r>
                        <a:rPr lang="tr-TR" sz="1800" dirty="0" smtClean="0">
                          <a:latin typeface="Times New Roman" panose="02020603050405020304" pitchFamily="18" charset="0"/>
                          <a:cs typeface="Times New Roman" panose="02020603050405020304" pitchFamily="18" charset="0"/>
                        </a:rPr>
                        <a:t> Bebeğin kişi olarak kabul edilmesi için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yaşayabilme kabiliyeti olması</a:t>
                      </a:r>
                      <a:r>
                        <a:rPr kumimoji="0" lang="tr-TR" sz="1800" kern="1200" baseline="0" dirty="0" smtClean="0">
                          <a:solidFill>
                            <a:schemeClr val="dk1"/>
                          </a:solidFill>
                          <a:effectLst/>
                          <a:latin typeface="Times New Roman" panose="02020603050405020304" pitchFamily="18" charset="0"/>
                          <a:ea typeface="+mn-ea"/>
                          <a:cs typeface="Times New Roman" panose="02020603050405020304" pitchFamily="18" charset="0"/>
                        </a:rPr>
                        <a:t> şartı kanunda aranmamıştır</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 Tıbben hayatının devam etmesi olanak dışı bulunan bir çocuk</a:t>
                      </a:r>
                      <a:r>
                        <a:rPr kumimoji="0" lang="tr-TR" sz="1800" kern="1200" baseline="0" dirty="0" smtClean="0">
                          <a:solidFill>
                            <a:schemeClr val="dk1"/>
                          </a:solidFill>
                          <a:effectLst/>
                          <a:latin typeface="Times New Roman" panose="02020603050405020304" pitchFamily="18" charset="0"/>
                          <a:ea typeface="+mn-ea"/>
                          <a:cs typeface="Times New Roman" panose="02020603050405020304" pitchFamily="18" charset="0"/>
                        </a:rPr>
                        <a:t> – doğduktan bir saniye sonra hayatını yitirse dahi -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doğduğunda kişilik kazanmış sayılacaktır.</a:t>
                      </a:r>
                      <a:endParaRPr lang="tr-TR" sz="1800" dirty="0">
                        <a:latin typeface="Times New Roman" panose="02020603050405020304" pitchFamily="18" charset="0"/>
                        <a:cs typeface="Times New Roman" panose="02020603050405020304" pitchFamily="18" charset="0"/>
                      </a:endParaRPr>
                    </a:p>
                  </a:txBody>
                  <a:tcPr/>
                </a:tc>
              </a:tr>
              <a:tr h="139492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anose="02020603050405020304" pitchFamily="18" charset="0"/>
                          <a:cs typeface="Times New Roman" panose="02020603050405020304" pitchFamily="18" charset="0"/>
                        </a:rPr>
                        <a:t>Önemli Not: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Her doğumun </a:t>
                      </a:r>
                      <a:r>
                        <a:rPr kumimoji="0" lang="tr-TR" sz="1800" u="sng" kern="1200" dirty="0" smtClean="0">
                          <a:solidFill>
                            <a:schemeClr val="dk1"/>
                          </a:solidFill>
                          <a:effectLst/>
                          <a:latin typeface="Times New Roman" panose="02020603050405020304" pitchFamily="18" charset="0"/>
                          <a:ea typeface="+mn-ea"/>
                          <a:cs typeface="Times New Roman" panose="02020603050405020304" pitchFamily="18" charset="0"/>
                        </a:rPr>
                        <a:t>bir ay içinde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nüfus memurluğuna bildirilmesi gereklidir. Nüfus memuru bu doğumu nüfus siciline işler ve bir hüviyet cüzdanı verir.</a:t>
                      </a:r>
                      <a:endParaRPr lang="tr-TR" sz="180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5" name="Tablo 4"/>
          <p:cNvGraphicFramePr>
            <a:graphicFrameLocks noGrp="1"/>
          </p:cNvGraphicFramePr>
          <p:nvPr>
            <p:extLst>
              <p:ext uri="{D42A27DB-BD31-4B8C-83A1-F6EECF244321}">
                <p14:modId xmlns:p14="http://schemas.microsoft.com/office/powerpoint/2010/main" val="2448491578"/>
              </p:ext>
            </p:extLst>
          </p:nvPr>
        </p:nvGraphicFramePr>
        <p:xfrm>
          <a:off x="179512" y="836712"/>
          <a:ext cx="8712967" cy="914400"/>
        </p:xfrm>
        <a:graphic>
          <a:graphicData uri="http://schemas.openxmlformats.org/drawingml/2006/table">
            <a:tbl>
              <a:tblPr firstRow="1" bandRow="1">
                <a:tableStyleId>{C4B1156A-380E-4F78-BDF5-A606A8083BF9}</a:tableStyleId>
              </a:tblPr>
              <a:tblGrid>
                <a:gridCol w="8712967"/>
              </a:tblGrid>
              <a:tr h="37084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Medeni Kanun Madde 28 - </a:t>
                      </a:r>
                      <a:r>
                        <a:rPr lang="tr-TR" b="0" dirty="0" smtClean="0">
                          <a:latin typeface="Times New Roman" panose="02020603050405020304" pitchFamily="18" charset="0"/>
                          <a:cs typeface="Times New Roman" panose="02020603050405020304" pitchFamily="18" charset="0"/>
                        </a:rPr>
                        <a:t>Kişilik, çocuğun sağ olarak tamamıyla doğduğu anda başlar ve ölümle sona erer. Çocuk hak ehliyetini, sağ doğmak koşuluyla, ana rahmine düştüğü andan başlayarak elde eder. </a:t>
                      </a:r>
                      <a:endParaRPr lang="tr-TR" b="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657803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432048"/>
          </a:xfrm>
        </p:spPr>
        <p:txBody>
          <a:bodyPr>
            <a:normAutofit/>
          </a:bodyPr>
          <a:lstStyle/>
          <a:p>
            <a:pPr algn="ctr"/>
            <a:r>
              <a:rPr lang="tr-TR" sz="2400" b="1" dirty="0">
                <a:solidFill>
                  <a:srgbClr val="FF0000"/>
                </a:solidFill>
                <a:latin typeface="Times New Roman" panose="02020603050405020304" pitchFamily="18" charset="0"/>
                <a:cs typeface="Times New Roman" panose="02020603050405020304" pitchFamily="18" charset="0"/>
              </a:rPr>
              <a:t>GERÇEK KİŞİLERDE </a:t>
            </a:r>
            <a:r>
              <a:rPr lang="tr-TR" sz="2400" b="1" dirty="0" smtClean="0">
                <a:solidFill>
                  <a:srgbClr val="FF0000"/>
                </a:solidFill>
                <a:latin typeface="Times New Roman" panose="02020603050405020304" pitchFamily="18" charset="0"/>
                <a:cs typeface="Times New Roman" panose="02020603050405020304" pitchFamily="18" charset="0"/>
              </a:rPr>
              <a:t>KİŞİLİĞİN SONA ERMESİ</a:t>
            </a:r>
            <a:endParaRPr lang="tr-TR" sz="2400" dirty="0">
              <a:latin typeface="Times New Roman" panose="02020603050405020304" pitchFamily="18" charset="0"/>
              <a:cs typeface="Times New Roman" panose="02020603050405020304" pitchFamily="18" charset="0"/>
            </a:endParaRPr>
          </a:p>
        </p:txBody>
      </p:sp>
      <p:graphicFrame>
        <p:nvGraphicFramePr>
          <p:cNvPr id="8" name="İçerik Yer Tutucusu 7"/>
          <p:cNvGraphicFramePr>
            <a:graphicFrameLocks noGrp="1"/>
          </p:cNvGraphicFramePr>
          <p:nvPr>
            <p:ph sz="half" idx="1"/>
            <p:extLst>
              <p:ext uri="{D42A27DB-BD31-4B8C-83A1-F6EECF244321}">
                <p14:modId xmlns:p14="http://schemas.microsoft.com/office/powerpoint/2010/main" val="3642866561"/>
              </p:ext>
            </p:extLst>
          </p:nvPr>
        </p:nvGraphicFramePr>
        <p:xfrm>
          <a:off x="107504" y="1700809"/>
          <a:ext cx="4388296" cy="4968551"/>
        </p:xfrm>
        <a:graphic>
          <a:graphicData uri="http://schemas.openxmlformats.org/drawingml/2006/table">
            <a:tbl>
              <a:tblPr firstRow="1" bandRow="1">
                <a:tableStyleId>{C4B1156A-380E-4F78-BDF5-A606A8083BF9}</a:tableStyleId>
              </a:tblPr>
              <a:tblGrid>
                <a:gridCol w="4388296"/>
              </a:tblGrid>
              <a:tr h="1132745">
                <a:tc>
                  <a:txBody>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Kural: </a:t>
                      </a:r>
                      <a:r>
                        <a:rPr lang="tr-TR" sz="1800" b="0" dirty="0" smtClean="0">
                          <a:latin typeface="Times New Roman" panose="02020603050405020304" pitchFamily="18" charset="0"/>
                          <a:cs typeface="Times New Roman" panose="02020603050405020304" pitchFamily="18" charset="0"/>
                        </a:rPr>
                        <a:t>Doğum ile başlayan kişilik ölüm ile sona erer. </a:t>
                      </a:r>
                      <a:endParaRPr lang="tr-TR" sz="1800" b="0" dirty="0">
                        <a:latin typeface="Times New Roman" panose="02020603050405020304" pitchFamily="18" charset="0"/>
                        <a:cs typeface="Times New Roman" panose="02020603050405020304" pitchFamily="18" charset="0"/>
                      </a:endParaRPr>
                    </a:p>
                  </a:txBody>
                  <a:tcPr/>
                </a:tc>
              </a:tr>
              <a:tr h="383580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anose="02020603050405020304" pitchFamily="18" charset="0"/>
                          <a:cs typeface="Times New Roman" panose="02020603050405020304" pitchFamily="18" charset="0"/>
                        </a:rPr>
                        <a:t>Ölüm Anı: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Ölün anının ne zaman olduğunu Medeni Kanun</a:t>
                      </a:r>
                      <a:r>
                        <a:rPr kumimoji="0" lang="tr-TR" sz="1800" kern="1200" baseline="0" dirty="0" smtClean="0">
                          <a:solidFill>
                            <a:schemeClr val="dk1"/>
                          </a:solidFill>
                          <a:effectLst/>
                          <a:latin typeface="Times New Roman" panose="02020603050405020304" pitchFamily="18" charset="0"/>
                          <a:ea typeface="+mn-ea"/>
                          <a:cs typeface="Times New Roman" panose="02020603050405020304" pitchFamily="18" charset="0"/>
                        </a:rPr>
                        <a:t> t</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ıp bilimine bırakmıştır. Tıp bu konuda iki yöntem kabul etmektedir.</a:t>
                      </a:r>
                    </a:p>
                    <a:p>
                      <a:pPr marL="342900" marR="0" indent="-342900" algn="just" defTabSz="914400" rtl="0" eaLnBrk="1" fontAlgn="auto" latinLnBrk="0" hangingPunct="1">
                        <a:lnSpc>
                          <a:spcPct val="100000"/>
                        </a:lnSpc>
                        <a:spcBef>
                          <a:spcPts val="0"/>
                        </a:spcBef>
                        <a:spcAft>
                          <a:spcPts val="0"/>
                        </a:spcAft>
                        <a:buClrTx/>
                        <a:buSzTx/>
                        <a:buFontTx/>
                        <a:buAutoNum type="alphaLcParenR"/>
                        <a:tabLst/>
                        <a:defRPr/>
                      </a:pPr>
                      <a:r>
                        <a:rPr kumimoji="0" lang="tr-TR" sz="1800" kern="1200" dirty="0" smtClean="0">
                          <a:solidFill>
                            <a:srgbClr val="FF0000"/>
                          </a:solidFill>
                          <a:effectLst/>
                          <a:latin typeface="Times New Roman" panose="02020603050405020304" pitchFamily="18" charset="0"/>
                          <a:ea typeface="+mn-ea"/>
                          <a:cs typeface="Times New Roman" panose="02020603050405020304" pitchFamily="18" charset="0"/>
                        </a:rPr>
                        <a:t>Biyolojik Ölüm: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Bu yöntemde genel olarak kalp atışlarının ve solunumun durması ile ölümün vuku bulduğu kabul edilir</a:t>
                      </a:r>
                    </a:p>
                    <a:p>
                      <a:pPr marL="342900" marR="0" indent="-342900" algn="just" defTabSz="914400" rtl="0" eaLnBrk="1" fontAlgn="auto" latinLnBrk="0" hangingPunct="1">
                        <a:lnSpc>
                          <a:spcPct val="100000"/>
                        </a:lnSpc>
                        <a:spcBef>
                          <a:spcPts val="0"/>
                        </a:spcBef>
                        <a:spcAft>
                          <a:spcPts val="0"/>
                        </a:spcAft>
                        <a:buClrTx/>
                        <a:buSzTx/>
                        <a:buFontTx/>
                        <a:buAutoNum type="alphaLcParenR"/>
                        <a:tabLst/>
                        <a:defRPr/>
                      </a:pPr>
                      <a:r>
                        <a:rPr kumimoji="0" lang="tr-TR" sz="1800" kern="1200" dirty="0" smtClean="0">
                          <a:solidFill>
                            <a:srgbClr val="FF0000"/>
                          </a:solidFill>
                          <a:effectLst/>
                          <a:latin typeface="Times New Roman" panose="02020603050405020304" pitchFamily="18" charset="0"/>
                          <a:ea typeface="+mn-ea"/>
                          <a:cs typeface="Times New Roman" panose="02020603050405020304" pitchFamily="18" charset="0"/>
                        </a:rPr>
                        <a:t>Beyin</a:t>
                      </a:r>
                      <a:r>
                        <a:rPr kumimoji="0" lang="tr-TR" sz="1800" kern="1200" baseline="0" dirty="0" smtClean="0">
                          <a:solidFill>
                            <a:srgbClr val="FF0000"/>
                          </a:solidFill>
                          <a:effectLst/>
                          <a:latin typeface="Times New Roman" panose="02020603050405020304" pitchFamily="18" charset="0"/>
                          <a:ea typeface="+mn-ea"/>
                          <a:cs typeface="Times New Roman" panose="02020603050405020304" pitchFamily="18" charset="0"/>
                        </a:rPr>
                        <a:t> ölümü: </a:t>
                      </a:r>
                      <a:r>
                        <a:rPr kumimoji="0" lang="tr-TR" sz="1800" kern="1200" baseline="0" dirty="0" smtClean="0">
                          <a:solidFill>
                            <a:schemeClr val="dk1"/>
                          </a:solidFill>
                          <a:effectLst/>
                          <a:latin typeface="Times New Roman" panose="02020603050405020304" pitchFamily="18" charset="0"/>
                          <a:ea typeface="+mn-ea"/>
                          <a:cs typeface="Times New Roman" panose="02020603050405020304" pitchFamily="18" charset="0"/>
                        </a:rPr>
                        <a:t>Beyin hücrelerinin kalbin ve solunumun durmasından sonra belli bir süre daha çalışması nedeniyle ancak beyin hücreleri ölmeden kişi öldü denemez düşüncesindedir.</a:t>
                      </a:r>
                      <a:endPar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endParaRPr>
                    </a:p>
                    <a:p>
                      <a:endParaRPr lang="tr-TR" dirty="0"/>
                    </a:p>
                  </a:txBody>
                  <a:tcPr/>
                </a:tc>
              </a:tr>
            </a:tbl>
          </a:graphicData>
        </a:graphic>
      </p:graphicFrame>
      <p:graphicFrame>
        <p:nvGraphicFramePr>
          <p:cNvPr id="9" name="İçerik Yer Tutucusu 8"/>
          <p:cNvGraphicFramePr>
            <a:graphicFrameLocks noGrp="1"/>
          </p:cNvGraphicFramePr>
          <p:nvPr>
            <p:ph sz="half" idx="2"/>
            <p:extLst>
              <p:ext uri="{D42A27DB-BD31-4B8C-83A1-F6EECF244321}">
                <p14:modId xmlns:p14="http://schemas.microsoft.com/office/powerpoint/2010/main" val="592277577"/>
              </p:ext>
            </p:extLst>
          </p:nvPr>
        </p:nvGraphicFramePr>
        <p:xfrm>
          <a:off x="4648200" y="1700808"/>
          <a:ext cx="4388296" cy="5032579"/>
        </p:xfrm>
        <a:graphic>
          <a:graphicData uri="http://schemas.openxmlformats.org/drawingml/2006/table">
            <a:tbl>
              <a:tblPr firstRow="1" bandRow="1">
                <a:tableStyleId>{C4B1156A-380E-4F78-BDF5-A606A8083BF9}</a:tableStyleId>
              </a:tblPr>
              <a:tblGrid>
                <a:gridCol w="4388296"/>
              </a:tblGrid>
              <a:tr h="1484277">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Ölüme</a:t>
                      </a:r>
                      <a:r>
                        <a:rPr kumimoji="0" lang="tr-TR" sz="1800" b="1" kern="1200" baseline="0" dirty="0" smtClean="0">
                          <a:solidFill>
                            <a:srgbClr val="FF0000"/>
                          </a:solidFill>
                          <a:effectLst/>
                          <a:latin typeface="Times New Roman" panose="02020603050405020304" pitchFamily="18" charset="0"/>
                          <a:ea typeface="+mn-ea"/>
                          <a:cs typeface="Times New Roman" panose="02020603050405020304" pitchFamily="18" charset="0"/>
                        </a:rPr>
                        <a:t> Bağlanan Sonuçlar: </a:t>
                      </a:r>
                      <a:r>
                        <a:rPr kumimoji="0" lang="tr-TR" sz="1800" b="0" kern="1200" baseline="0" dirty="0" smtClean="0">
                          <a:solidFill>
                            <a:schemeClr val="dk1"/>
                          </a:solidFill>
                          <a:effectLst/>
                          <a:latin typeface="Times New Roman" panose="02020603050405020304" pitchFamily="18" charset="0"/>
                          <a:ea typeface="+mn-ea"/>
                          <a:cs typeface="Times New Roman" panose="02020603050405020304" pitchFamily="18" charset="0"/>
                        </a:rPr>
                        <a:t>Ölüm anından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itibaren kişilik de sona erer. Kişinin sahip olduğu şahıs varlığı hakları</a:t>
                      </a:r>
                      <a:r>
                        <a:rPr kumimoji="0" lang="tr-TR" sz="1800" b="0" kern="1200" baseline="0" dirty="0" smtClean="0">
                          <a:solidFill>
                            <a:schemeClr val="dk1"/>
                          </a:solidFill>
                          <a:effectLst/>
                          <a:latin typeface="Times New Roman" panose="02020603050405020304" pitchFamily="18" charset="0"/>
                          <a:ea typeface="+mn-ea"/>
                          <a:cs typeface="Times New Roman" panose="02020603050405020304" pitchFamily="18" charset="0"/>
                        </a:rPr>
                        <a:t>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sona erer mal varlığı hakları ise mirasçılara intikal eder.</a:t>
                      </a:r>
                      <a:endParaRPr lang="tr-TR" sz="1800" b="0" dirty="0" smtClean="0">
                        <a:latin typeface="Times New Roman" panose="02020603050405020304" pitchFamily="18" charset="0"/>
                        <a:cs typeface="Times New Roman" panose="02020603050405020304" pitchFamily="18" charset="0"/>
                      </a:endParaRPr>
                    </a:p>
                    <a:p>
                      <a:endParaRPr lang="tr-TR" dirty="0"/>
                    </a:p>
                  </a:txBody>
                  <a:tcPr/>
                </a:tc>
              </a:tr>
              <a:tr h="3548302">
                <a:tc>
                  <a:txBody>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Cesedin Durumu: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Ceset bir maddedir fakat hukuk alanında bir eşya olarak kabul</a:t>
                      </a:r>
                      <a:r>
                        <a:rPr kumimoji="0" lang="tr-TR" sz="1800" kern="1200" baseline="0" dirty="0" smtClean="0">
                          <a:solidFill>
                            <a:schemeClr val="dk1"/>
                          </a:solidFill>
                          <a:effectLst/>
                          <a:latin typeface="Times New Roman" panose="02020603050405020304" pitchFamily="18" charset="0"/>
                          <a:ea typeface="+mn-ea"/>
                          <a:cs typeface="Times New Roman" panose="02020603050405020304" pitchFamily="18" charset="0"/>
                        </a:rPr>
                        <a:t> edilmez. Ceset eşya olmadığı için üzerinde tasarruf yetkisi de yoktur. Ancak; bunun iki istisnası vardır:</a:t>
                      </a:r>
                    </a:p>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effectLst/>
                          <a:latin typeface="Times New Roman" panose="02020603050405020304" pitchFamily="18" charset="0"/>
                          <a:ea typeface="+mn-ea"/>
                          <a:cs typeface="Times New Roman" panose="02020603050405020304" pitchFamily="18" charset="0"/>
                        </a:rPr>
                        <a:t>          a) </a:t>
                      </a:r>
                      <a:r>
                        <a:rPr lang="tr-TR" altLang="tr-TR" sz="1800" dirty="0" smtClean="0">
                          <a:latin typeface="Times New Roman" panose="02020603050405020304" pitchFamily="18" charset="0"/>
                          <a:cs typeface="Times New Roman" panose="02020603050405020304" pitchFamily="18" charset="0"/>
                        </a:rPr>
                        <a:t>1.Kişinin ölümden önce kendi isteğiyle organlarının alınmasına müsaade etmesi (organ bağışı)</a:t>
                      </a:r>
                    </a:p>
                    <a:p>
                      <a:pPr marL="0" marR="0" indent="0" algn="just" defTabSz="914400" rtl="0" eaLnBrk="1" fontAlgn="auto" latinLnBrk="0" hangingPunct="1">
                        <a:lnSpc>
                          <a:spcPct val="100000"/>
                        </a:lnSpc>
                        <a:spcBef>
                          <a:spcPts val="0"/>
                        </a:spcBef>
                        <a:spcAft>
                          <a:spcPts val="0"/>
                        </a:spcAft>
                        <a:buClrTx/>
                        <a:buSzTx/>
                        <a:buFontTx/>
                        <a:buNone/>
                        <a:tabLst/>
                        <a:defRPr/>
                      </a:pPr>
                      <a:r>
                        <a:rPr lang="tr-TR" sz="1800" dirty="0" smtClean="0">
                          <a:latin typeface="Times New Roman" panose="02020603050405020304" pitchFamily="18" charset="0"/>
                          <a:cs typeface="Times New Roman" panose="02020603050405020304" pitchFamily="18" charset="0"/>
                        </a:rPr>
                        <a:t>          b) </a:t>
                      </a:r>
                      <a:r>
                        <a:rPr lang="tr-TR" altLang="tr-TR" sz="1800" dirty="0" smtClean="0">
                          <a:latin typeface="Times New Roman" panose="02020603050405020304" pitchFamily="18" charset="0"/>
                          <a:cs typeface="Times New Roman" panose="02020603050405020304" pitchFamily="18" charset="0"/>
                        </a:rPr>
                        <a:t>Ölen yakınlarının adap çerçevesinde kamu düzenine uygun olarak ceset üzerinde inceleme yapmalarına izin vermeleri</a:t>
                      </a:r>
                      <a:r>
                        <a:rPr lang="tr-TR" altLang="tr-TR" sz="1800" baseline="0" dirty="0" smtClean="0">
                          <a:latin typeface="Times New Roman" panose="02020603050405020304" pitchFamily="18" charset="0"/>
                          <a:cs typeface="Times New Roman" panose="02020603050405020304" pitchFamily="18" charset="0"/>
                        </a:rPr>
                        <a:t> (otopsi)</a:t>
                      </a:r>
                      <a:endParaRPr lang="tr-TR" dirty="0"/>
                    </a:p>
                  </a:txBody>
                  <a:tcPr/>
                </a:tc>
              </a:tr>
            </a:tbl>
          </a:graphicData>
        </a:graphic>
      </p:graphicFrame>
      <p:graphicFrame>
        <p:nvGraphicFramePr>
          <p:cNvPr id="5" name="Tablo 4"/>
          <p:cNvGraphicFramePr>
            <a:graphicFrameLocks noGrp="1"/>
          </p:cNvGraphicFramePr>
          <p:nvPr>
            <p:extLst>
              <p:ext uri="{D42A27DB-BD31-4B8C-83A1-F6EECF244321}">
                <p14:modId xmlns:p14="http://schemas.microsoft.com/office/powerpoint/2010/main" val="4271240733"/>
              </p:ext>
            </p:extLst>
          </p:nvPr>
        </p:nvGraphicFramePr>
        <p:xfrm>
          <a:off x="107504" y="836712"/>
          <a:ext cx="8856984" cy="640080"/>
        </p:xfrm>
        <a:graphic>
          <a:graphicData uri="http://schemas.openxmlformats.org/drawingml/2006/table">
            <a:tbl>
              <a:tblPr firstRow="1" bandRow="1">
                <a:tableStyleId>{C4B1156A-380E-4F78-BDF5-A606A8083BF9}</a:tableStyleId>
              </a:tblPr>
              <a:tblGrid>
                <a:gridCol w="8856984"/>
              </a:tblGrid>
              <a:tr h="576064">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Medeni Kanun Madde 28 - </a:t>
                      </a:r>
                      <a:r>
                        <a:rPr lang="tr-TR" b="0" dirty="0" smtClean="0">
                          <a:latin typeface="Times New Roman" panose="02020603050405020304" pitchFamily="18" charset="0"/>
                          <a:cs typeface="Times New Roman" panose="02020603050405020304" pitchFamily="18" charset="0"/>
                        </a:rPr>
                        <a:t>Kişilik, çocuğun sağ olarak tamamıyla doğduğu anda başlar ve ölümle sona erer. </a:t>
                      </a:r>
                      <a:endParaRPr lang="tr-TR" dirty="0"/>
                    </a:p>
                  </a:txBody>
                  <a:tcPr/>
                </a:tc>
              </a:tr>
            </a:tbl>
          </a:graphicData>
        </a:graphic>
      </p:graphicFrame>
    </p:spTree>
    <p:extLst>
      <p:ext uri="{BB962C8B-B14F-4D97-AF65-F5344CB8AC3E}">
        <p14:creationId xmlns:p14="http://schemas.microsoft.com/office/powerpoint/2010/main" val="36466031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492664"/>
          </a:xfrm>
        </p:spPr>
        <p:txBody>
          <a:bodyPr>
            <a:normAutofit/>
          </a:bodyPr>
          <a:lstStyle/>
          <a:p>
            <a:pPr algn="ctr"/>
            <a:r>
              <a:rPr lang="tr-TR" sz="2000" b="1" dirty="0" smtClean="0">
                <a:solidFill>
                  <a:srgbClr val="FF0000"/>
                </a:solidFill>
                <a:latin typeface="Times New Roman" panose="02020603050405020304" pitchFamily="18" charset="0"/>
                <a:cs typeface="Times New Roman" panose="02020603050405020304" pitchFamily="18" charset="0"/>
              </a:rPr>
              <a:t>KİŞİLİĞİN ÖLÜMLE SONA ERMESİ KURALININ İSTİSNALARI</a:t>
            </a:r>
            <a:endParaRPr lang="tr-TR" sz="20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3550547745"/>
              </p:ext>
            </p:extLst>
          </p:nvPr>
        </p:nvGraphicFramePr>
        <p:xfrm>
          <a:off x="179512" y="1340769"/>
          <a:ext cx="4316288" cy="5327495"/>
        </p:xfrm>
        <a:graphic>
          <a:graphicData uri="http://schemas.openxmlformats.org/drawingml/2006/table">
            <a:tbl>
              <a:tblPr firstRow="1" bandRow="1">
                <a:tableStyleId>{C4B1156A-380E-4F78-BDF5-A606A8083BF9}</a:tableStyleId>
              </a:tblPr>
              <a:tblGrid>
                <a:gridCol w="4316288"/>
              </a:tblGrid>
              <a:tr h="1944215">
                <a:tc>
                  <a:txBody>
                    <a:bodyPr/>
                    <a:lstStyle/>
                    <a:p>
                      <a:pPr algn="just"/>
                      <a:r>
                        <a:rPr lang="tr-TR" altLang="tr-TR" sz="1800" b="1" dirty="0" smtClean="0">
                          <a:solidFill>
                            <a:srgbClr val="FF0000"/>
                          </a:solidFill>
                          <a:latin typeface="Times New Roman" panose="02020603050405020304" pitchFamily="18" charset="0"/>
                          <a:cs typeface="Times New Roman" panose="02020603050405020304" pitchFamily="18" charset="0"/>
                        </a:rPr>
                        <a:t>Ölümün İspatı: </a:t>
                      </a:r>
                      <a:r>
                        <a:rPr lang="tr-TR" altLang="tr-TR" sz="1800" b="0" dirty="0" smtClean="0">
                          <a:latin typeface="Times New Roman" panose="02020603050405020304" pitchFamily="18" charset="0"/>
                          <a:cs typeface="Times New Roman" panose="02020603050405020304" pitchFamily="18" charset="0"/>
                        </a:rPr>
                        <a:t>Ölümün ispatı nüfus sicilindeki kayıtlara olur.  Bu nedenle c</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esedi tespit ve teşhis edilen kişinin öldüğü en geç </a:t>
                      </a:r>
                      <a:r>
                        <a:rPr kumimoji="0" lang="tr-TR" sz="1800" b="0" u="sng" kern="1200" dirty="0" smtClean="0">
                          <a:solidFill>
                            <a:schemeClr val="dk1"/>
                          </a:solidFill>
                          <a:effectLst/>
                          <a:latin typeface="Times New Roman" panose="02020603050405020304" pitchFamily="18" charset="0"/>
                          <a:ea typeface="+mn-ea"/>
                          <a:cs typeface="Times New Roman" panose="02020603050405020304" pitchFamily="18" charset="0"/>
                        </a:rPr>
                        <a:t>on gün içinde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nüfus memuruna bildirilir. </a:t>
                      </a:r>
                      <a:r>
                        <a:rPr lang="tr-TR" altLang="tr-TR" sz="1800" b="0" dirty="0" smtClean="0">
                          <a:latin typeface="Times New Roman" panose="02020603050405020304" pitchFamily="18" charset="0"/>
                          <a:cs typeface="Times New Roman" panose="02020603050405020304" pitchFamily="18" charset="0"/>
                        </a:rPr>
                        <a:t>Nüfus memuru durumun kendisine bildirilmesiyle durumu nüfus siciline işler.</a:t>
                      </a:r>
                      <a:endParaRPr lang="tr-TR" b="0" dirty="0">
                        <a:latin typeface="Times New Roman" panose="02020603050405020304" pitchFamily="18" charset="0"/>
                        <a:cs typeface="Times New Roman" panose="02020603050405020304" pitchFamily="18" charset="0"/>
                      </a:endParaRPr>
                    </a:p>
                  </a:txBody>
                  <a:tcPr/>
                </a:tc>
              </a:tr>
              <a:tr h="3235217">
                <a:tc>
                  <a:txBody>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Ölüm Karinesi: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Bir kişinin öldüğü sonucuna ancak cesedinin bulunması ve cesedin o kişiye ait olduğunun belirlenmesiyle varılır. Fakat </a:t>
                      </a:r>
                      <a:r>
                        <a:rPr kumimoji="0" lang="tr-TR" sz="1800" kern="1200" baseline="0" dirty="0" smtClean="0">
                          <a:solidFill>
                            <a:schemeClr val="dk1"/>
                          </a:solidFill>
                          <a:effectLst/>
                          <a:latin typeface="Times New Roman" panose="02020603050405020304" pitchFamily="18" charset="0"/>
                          <a:ea typeface="+mn-ea"/>
                          <a:cs typeface="Times New Roman" panose="02020603050405020304" pitchFamily="18" charset="0"/>
                        </a:rPr>
                        <a:t> bazı durumlarda (örneğin uçak düşmesi, yangın vs. gibi) cesede ulaşılamadığı için veyahut cesede ulaşılsa bile cesedin büyük oranda yanmış veya parçalanmış olması sebebiyle teşhisi mümkün olmadığı için kişinin öldüğünü tıbben söylemek mümkün değildir. İşte bu gibi durumlarda ölüm karineleri devreye girer.</a:t>
                      </a:r>
                      <a:endParaRPr lang="tr-TR" sz="180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İçerik Yer Tutucusu 7"/>
          <p:cNvGraphicFramePr>
            <a:graphicFrameLocks noGrp="1"/>
          </p:cNvGraphicFramePr>
          <p:nvPr>
            <p:ph sz="half" idx="2"/>
            <p:extLst>
              <p:ext uri="{D42A27DB-BD31-4B8C-83A1-F6EECF244321}">
                <p14:modId xmlns:p14="http://schemas.microsoft.com/office/powerpoint/2010/main" val="2863170175"/>
              </p:ext>
            </p:extLst>
          </p:nvPr>
        </p:nvGraphicFramePr>
        <p:xfrm>
          <a:off x="4648200" y="2349500"/>
          <a:ext cx="4244975" cy="23036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Tablo 6"/>
          <p:cNvGraphicFramePr>
            <a:graphicFrameLocks noGrp="1"/>
          </p:cNvGraphicFramePr>
          <p:nvPr>
            <p:extLst>
              <p:ext uri="{D42A27DB-BD31-4B8C-83A1-F6EECF244321}">
                <p14:modId xmlns:p14="http://schemas.microsoft.com/office/powerpoint/2010/main" val="2583904059"/>
              </p:ext>
            </p:extLst>
          </p:nvPr>
        </p:nvGraphicFramePr>
        <p:xfrm>
          <a:off x="4644008" y="1412776"/>
          <a:ext cx="4248472" cy="640080"/>
        </p:xfrm>
        <a:graphic>
          <a:graphicData uri="http://schemas.openxmlformats.org/drawingml/2006/table">
            <a:tbl>
              <a:tblPr firstRow="1" bandRow="1">
                <a:tableStyleId>{C4B1156A-380E-4F78-BDF5-A606A8083BF9}</a:tableStyleId>
              </a:tblPr>
              <a:tblGrid>
                <a:gridCol w="4248472"/>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anose="02020603050405020304" pitchFamily="18" charset="0"/>
                          <a:cs typeface="Times New Roman" panose="02020603050405020304" pitchFamily="18" charset="0"/>
                        </a:rPr>
                        <a:t>Karine: </a:t>
                      </a:r>
                      <a:r>
                        <a:rPr lang="tr-TR" sz="1800" b="0" dirty="0" smtClean="0">
                          <a:latin typeface="Times New Roman" panose="02020603050405020304" pitchFamily="18" charset="0"/>
                          <a:cs typeface="Times New Roman" panose="02020603050405020304" pitchFamily="18" charset="0"/>
                        </a:rPr>
                        <a:t>Aksi ispatlanıncaya kadar doğru olarak</a:t>
                      </a:r>
                      <a:r>
                        <a:rPr lang="tr-TR" sz="1800" b="0" baseline="0" dirty="0" smtClean="0">
                          <a:latin typeface="Times New Roman" panose="02020603050405020304" pitchFamily="18" charset="0"/>
                          <a:cs typeface="Times New Roman" panose="02020603050405020304" pitchFamily="18" charset="0"/>
                        </a:rPr>
                        <a:t> kabul edilen olgudur.</a:t>
                      </a:r>
                      <a:endParaRPr lang="tr-TR" dirty="0"/>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3973110282"/>
              </p:ext>
            </p:extLst>
          </p:nvPr>
        </p:nvGraphicFramePr>
        <p:xfrm>
          <a:off x="4644008" y="4941168"/>
          <a:ext cx="4320480" cy="1584176"/>
        </p:xfrm>
        <a:graphic>
          <a:graphicData uri="http://schemas.openxmlformats.org/drawingml/2006/table">
            <a:tbl>
              <a:tblPr firstRow="1" bandRow="1">
                <a:tableStyleId>{C4B1156A-380E-4F78-BDF5-A606A8083BF9}</a:tableStyleId>
              </a:tblPr>
              <a:tblGrid>
                <a:gridCol w="4320480"/>
              </a:tblGrid>
              <a:tr h="1584176">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Birlikte Ölüm Karinesi: </a:t>
                      </a:r>
                      <a:r>
                        <a:rPr lang="tr-TR" b="0" dirty="0" smtClean="0">
                          <a:latin typeface="Times New Roman" panose="02020603050405020304" pitchFamily="18" charset="0"/>
                          <a:cs typeface="Times New Roman" panose="02020603050405020304" pitchFamily="18" charset="0"/>
                        </a:rPr>
                        <a:t>Birden fazla kişiden hangisinin önce veya sonra öldüğü ispat edilemezse, hepsi aynı anda ölmüş sayılır.</a:t>
                      </a:r>
                      <a:endParaRPr lang="tr-TR" b="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979248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229600" cy="432048"/>
          </a:xfrm>
        </p:spPr>
        <p:txBody>
          <a:bodyPr>
            <a:normAutofit/>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ÖLÜM KARİNESİ</a:t>
            </a:r>
            <a:endParaRPr lang="tr-TR"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6" name="İçerik Yer Tutucusu 5"/>
          <p:cNvGraphicFramePr>
            <a:graphicFrameLocks noGrp="1"/>
          </p:cNvGraphicFramePr>
          <p:nvPr>
            <p:ph sz="half" idx="1"/>
            <p:extLst>
              <p:ext uri="{D42A27DB-BD31-4B8C-83A1-F6EECF244321}">
                <p14:modId xmlns:p14="http://schemas.microsoft.com/office/powerpoint/2010/main" val="1346987339"/>
              </p:ext>
            </p:extLst>
          </p:nvPr>
        </p:nvGraphicFramePr>
        <p:xfrm>
          <a:off x="179512" y="1529289"/>
          <a:ext cx="4316288" cy="5212080"/>
        </p:xfrm>
        <a:graphic>
          <a:graphicData uri="http://schemas.openxmlformats.org/drawingml/2006/table">
            <a:tbl>
              <a:tblPr firstRow="1" bandRow="1">
                <a:tableStyleId>{C4B1156A-380E-4F78-BDF5-A606A8083BF9}</a:tableStyleId>
              </a:tblPr>
              <a:tblGrid>
                <a:gridCol w="4316288"/>
              </a:tblGrid>
              <a:tr h="2440693">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Kavram: </a:t>
                      </a:r>
                      <a:r>
                        <a:rPr lang="tr-TR" b="0" dirty="0" smtClean="0">
                          <a:latin typeface="Times New Roman" panose="02020603050405020304" pitchFamily="18" charset="0"/>
                          <a:cs typeface="Times New Roman" panose="02020603050405020304" pitchFamily="18" charset="0"/>
                        </a:rPr>
                        <a:t>Ölüm</a:t>
                      </a:r>
                      <a:r>
                        <a:rPr lang="tr-TR" b="0" baseline="0" dirty="0" smtClean="0">
                          <a:latin typeface="Times New Roman" panose="02020603050405020304" pitchFamily="18" charset="0"/>
                          <a:cs typeface="Times New Roman" panose="02020603050405020304" pitchFamily="18" charset="0"/>
                        </a:rPr>
                        <a:t> Karinesi ile cesedi bulunamadığı için tıbben öldü denilmesi mümkün olmayan bir kişinin hukuken ölü olduğu varsayılır. Ancak bunun için şu iki şartın gerçekleşmesi gerekir:</a:t>
                      </a:r>
                    </a:p>
                    <a:p>
                      <a:pPr marL="342900" indent="-342900" algn="just">
                        <a:buAutoNum type="alphaLcParenR"/>
                      </a:pPr>
                      <a:r>
                        <a:rPr lang="tr-TR" b="0" baseline="0" dirty="0" smtClean="0">
                          <a:latin typeface="Times New Roman" panose="02020603050405020304" pitchFamily="18" charset="0"/>
                          <a:cs typeface="Times New Roman" panose="02020603050405020304" pitchFamily="18" charset="0"/>
                        </a:rPr>
                        <a:t>Kişi ölümüne kesin denebilecek bir durumda ortadan kaybolacak</a:t>
                      </a:r>
                    </a:p>
                    <a:p>
                      <a:pPr marL="342900" indent="-342900" algn="just">
                        <a:buAutoNum type="alphaLcParenR"/>
                      </a:pPr>
                      <a:r>
                        <a:rPr lang="tr-TR" b="0" baseline="0" dirty="0" smtClean="0">
                          <a:latin typeface="Times New Roman" panose="02020603050405020304" pitchFamily="18" charset="0"/>
                          <a:cs typeface="Times New Roman" panose="02020603050405020304" pitchFamily="18" charset="0"/>
                        </a:rPr>
                        <a:t>Ceset bulunamamış veya bulunsa bile kime ait olduğu teşhis edilememiş olacak</a:t>
                      </a:r>
                      <a:endParaRPr lang="tr-TR" b="0" dirty="0">
                        <a:latin typeface="Times New Roman" panose="02020603050405020304" pitchFamily="18" charset="0"/>
                        <a:cs typeface="Times New Roman" panose="02020603050405020304" pitchFamily="18" charset="0"/>
                      </a:endParaRPr>
                    </a:p>
                  </a:txBody>
                  <a:tcPr/>
                </a:tc>
              </a:tr>
              <a:tr h="139468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altLang="tr-TR" sz="1800" b="1" dirty="0" smtClean="0">
                          <a:solidFill>
                            <a:srgbClr val="FF0000"/>
                          </a:solidFill>
                          <a:latin typeface="Times New Roman" panose="02020603050405020304" pitchFamily="18" charset="0"/>
                          <a:cs typeface="Times New Roman" panose="02020603050405020304" pitchFamily="18" charset="0"/>
                        </a:rPr>
                        <a:t>Örneğin: </a:t>
                      </a:r>
                      <a:r>
                        <a:rPr lang="tr-TR" altLang="tr-TR" sz="1800" b="0" dirty="0" smtClean="0">
                          <a:latin typeface="Times New Roman" panose="02020603050405020304" pitchFamily="18" charset="0"/>
                          <a:cs typeface="Times New Roman" panose="02020603050405020304" pitchFamily="18" charset="0"/>
                        </a:rPr>
                        <a:t>Bindiği uçak düşen bir kişinin cesedi bulunamıyorsa ve o kazadan hiç kurtulan yoksa o kişinin ölmüş olduğu konusunda bir karine vardır bunu iddia eden kişi bu karineye dayanabilir.</a:t>
                      </a:r>
                      <a:endParaRPr lang="tr-TR" b="0" dirty="0">
                        <a:latin typeface="Times New Roman" panose="02020603050405020304" pitchFamily="18" charset="0"/>
                        <a:cs typeface="Times New Roman" panose="02020603050405020304" pitchFamily="18" charset="0"/>
                      </a:endParaRPr>
                    </a:p>
                  </a:txBody>
                  <a:tcPr/>
                </a:tc>
              </a:tr>
              <a:tr h="113317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altLang="tr-TR" sz="1800" b="1" dirty="0" smtClean="0">
                          <a:solidFill>
                            <a:srgbClr val="FF0000"/>
                          </a:solidFill>
                          <a:latin typeface="Times New Roman" panose="02020603050405020304" pitchFamily="18" charset="0"/>
                          <a:cs typeface="Times New Roman" panose="02020603050405020304" pitchFamily="18" charset="0"/>
                        </a:rPr>
                        <a:t>Ölüm Kaydı: </a:t>
                      </a:r>
                      <a:r>
                        <a:rPr lang="tr-TR" altLang="tr-TR" sz="1800" b="0" dirty="0" smtClean="0">
                          <a:latin typeface="Times New Roman" panose="02020603050405020304" pitchFamily="18" charset="0"/>
                          <a:cs typeface="Times New Roman" panose="02020603050405020304" pitchFamily="18" charset="0"/>
                        </a:rPr>
                        <a:t>Bu durumda mirasçıların başvurusu ile </a:t>
                      </a:r>
                      <a:r>
                        <a:rPr lang="tr-TR" altLang="tr-TR" sz="1800" b="0" u="sng" dirty="0" smtClean="0">
                          <a:latin typeface="Times New Roman" panose="02020603050405020304" pitchFamily="18" charset="0"/>
                          <a:cs typeface="Times New Roman" panose="02020603050405020304" pitchFamily="18" charset="0"/>
                        </a:rPr>
                        <a:t>mahallin en büyük mülki amirinin emriyle</a:t>
                      </a:r>
                      <a:r>
                        <a:rPr lang="tr-TR" altLang="tr-TR" sz="1800" b="0" dirty="0" smtClean="0">
                          <a:latin typeface="Times New Roman" panose="02020603050405020304" pitchFamily="18" charset="0"/>
                          <a:cs typeface="Times New Roman" panose="02020603050405020304" pitchFamily="18" charset="0"/>
                        </a:rPr>
                        <a:t> ölüm kaydı düşülebilir.</a:t>
                      </a:r>
                    </a:p>
                    <a:p>
                      <a:pPr algn="just"/>
                      <a:endParaRPr lang="tr-TR" b="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4172750253"/>
              </p:ext>
            </p:extLst>
          </p:nvPr>
        </p:nvGraphicFramePr>
        <p:xfrm>
          <a:off x="4716016" y="1628800"/>
          <a:ext cx="4248472" cy="4968552"/>
        </p:xfrm>
        <a:graphic>
          <a:graphicData uri="http://schemas.openxmlformats.org/drawingml/2006/table">
            <a:tbl>
              <a:tblPr firstRow="1" bandRow="1">
                <a:tableStyleId>{C4B1156A-380E-4F78-BDF5-A606A8083BF9}</a:tableStyleId>
              </a:tblPr>
              <a:tblGrid>
                <a:gridCol w="4248472"/>
              </a:tblGrid>
              <a:tr h="248427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Kişi Sonradan Ortaya Çıkarsa: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Bu şekilde kaydına ölü geçen şahıs düşük bir ihtimal da olsa hayatta ise ve ortaya çıkarsa,</a:t>
                      </a:r>
                      <a:r>
                        <a:rPr kumimoji="0" lang="tr-TR" sz="1800" b="0" kern="1200" baseline="0" dirty="0" smtClean="0">
                          <a:solidFill>
                            <a:schemeClr val="dk1"/>
                          </a:solidFill>
                          <a:effectLst/>
                          <a:latin typeface="Times New Roman" panose="02020603050405020304" pitchFamily="18" charset="0"/>
                          <a:ea typeface="+mn-ea"/>
                          <a:cs typeface="Times New Roman" panose="02020603050405020304" pitchFamily="18" charset="0"/>
                        </a:rPr>
                        <a:t>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terekesini (mirasçılar arasında bölüştürülen mal varlığını) sebepsiz zenginleşmeye dayanarak geri alabilir  ve ölüm kaydını sildirebilir.</a:t>
                      </a:r>
                    </a:p>
                    <a:p>
                      <a:endParaRPr lang="tr-TR" dirty="0"/>
                    </a:p>
                  </a:txBody>
                  <a:tcPr/>
                </a:tc>
              </a:tr>
              <a:tr h="2484276">
                <a:tc>
                  <a:txBody>
                    <a:bodyPr/>
                    <a:lstStyle/>
                    <a:p>
                      <a:pPr algn="just"/>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Evliliğin</a:t>
                      </a:r>
                      <a:r>
                        <a:rPr kumimoji="0" lang="tr-TR" sz="1800" b="1" kern="1200" baseline="0" dirty="0" smtClean="0">
                          <a:solidFill>
                            <a:srgbClr val="FF0000"/>
                          </a:solidFill>
                          <a:effectLst/>
                          <a:latin typeface="Times New Roman" panose="02020603050405020304" pitchFamily="18" charset="0"/>
                          <a:ea typeface="+mn-ea"/>
                          <a:cs typeface="Times New Roman" panose="02020603050405020304" pitchFamily="18" charset="0"/>
                        </a:rPr>
                        <a:t> Akıbeti: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Eğer</a:t>
                      </a:r>
                      <a:r>
                        <a:rPr kumimoji="0" lang="tr-TR" sz="1800" kern="1200" baseline="0" dirty="0" smtClean="0">
                          <a:solidFill>
                            <a:schemeClr val="dk1"/>
                          </a:solidFill>
                          <a:effectLst/>
                          <a:latin typeface="Times New Roman" panose="02020603050405020304" pitchFamily="18" charset="0"/>
                          <a:ea typeface="+mn-ea"/>
                          <a:cs typeface="Times New Roman" panose="02020603050405020304" pitchFamily="18" charset="0"/>
                        </a:rPr>
                        <a:t>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ölüm kaydı verilen kişi evli ise ve eşi bu kayıttan sonra ikinci bir evlilik yapmış ise bu evliliğin akıbeti tartışmalıdır. Baskın görüş evliliğin ölüm karinesine dayanan ölüm kaydı ile değil ölüm ile sona erdiğinden hareketle ikinci evliliğin butlan nedeniyle geçersiz olacağı</a:t>
                      </a:r>
                      <a:r>
                        <a:rPr kumimoji="0" lang="tr-TR" sz="1800" kern="1200" baseline="0" dirty="0" smtClean="0">
                          <a:solidFill>
                            <a:schemeClr val="dk1"/>
                          </a:solidFill>
                          <a:effectLst/>
                          <a:latin typeface="Times New Roman" panose="02020603050405020304" pitchFamily="18" charset="0"/>
                          <a:ea typeface="+mn-ea"/>
                          <a:cs typeface="Times New Roman" panose="02020603050405020304" pitchFamily="18" charset="0"/>
                        </a:rPr>
                        <a:t> yönündedir.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5" name="Tablo 4"/>
          <p:cNvGraphicFramePr>
            <a:graphicFrameLocks noGrp="1"/>
          </p:cNvGraphicFramePr>
          <p:nvPr>
            <p:extLst>
              <p:ext uri="{D42A27DB-BD31-4B8C-83A1-F6EECF244321}">
                <p14:modId xmlns:p14="http://schemas.microsoft.com/office/powerpoint/2010/main" val="2850097071"/>
              </p:ext>
            </p:extLst>
          </p:nvPr>
        </p:nvGraphicFramePr>
        <p:xfrm>
          <a:off x="179512" y="692696"/>
          <a:ext cx="8712968" cy="640080"/>
        </p:xfrm>
        <a:graphic>
          <a:graphicData uri="http://schemas.openxmlformats.org/drawingml/2006/table">
            <a:tbl>
              <a:tblPr firstRow="1" bandRow="1">
                <a:tableStyleId>{C4B1156A-380E-4F78-BDF5-A606A8083BF9}</a:tableStyleId>
              </a:tblPr>
              <a:tblGrid>
                <a:gridCol w="8712968"/>
              </a:tblGrid>
              <a:tr h="37084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Medeni Kanun Madde 31- </a:t>
                      </a:r>
                      <a:r>
                        <a:rPr lang="tr-TR" b="0" dirty="0" smtClean="0">
                          <a:latin typeface="Times New Roman" panose="02020603050405020304" pitchFamily="18" charset="0"/>
                          <a:cs typeface="Times New Roman" panose="02020603050405020304" pitchFamily="18" charset="0"/>
                        </a:rPr>
                        <a:t>Bir kimse, ölümüne kesin gözle bakılmayı gerektiren durumlar içinde kaybolursa, cesedi bulunamamış olsa bile gerçekten ölmüş sayılır</a:t>
                      </a:r>
                      <a:endParaRPr lang="tr-TR" b="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2463651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432048"/>
          </a:xfrm>
        </p:spPr>
        <p:txBody>
          <a:bodyPr>
            <a:normAutofit/>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GAİPLİK KARİNESİ</a:t>
            </a:r>
            <a:endParaRPr lang="tr-TR"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6" name="İçerik Yer Tutucusu 5"/>
          <p:cNvGraphicFramePr>
            <a:graphicFrameLocks noGrp="1"/>
          </p:cNvGraphicFramePr>
          <p:nvPr>
            <p:ph sz="half" idx="1"/>
            <p:extLst>
              <p:ext uri="{D42A27DB-BD31-4B8C-83A1-F6EECF244321}">
                <p14:modId xmlns:p14="http://schemas.microsoft.com/office/powerpoint/2010/main" val="3855682195"/>
              </p:ext>
            </p:extLst>
          </p:nvPr>
        </p:nvGraphicFramePr>
        <p:xfrm>
          <a:off x="250825" y="2276872"/>
          <a:ext cx="4244975"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721770122"/>
              </p:ext>
            </p:extLst>
          </p:nvPr>
        </p:nvGraphicFramePr>
        <p:xfrm>
          <a:off x="4648200" y="2348880"/>
          <a:ext cx="4316288" cy="4320480"/>
        </p:xfrm>
        <a:graphic>
          <a:graphicData uri="http://schemas.openxmlformats.org/drawingml/2006/table">
            <a:tbl>
              <a:tblPr firstRow="1" bandRow="1">
                <a:tableStyleId>{C4B1156A-380E-4F78-BDF5-A606A8083BF9}</a:tableStyleId>
              </a:tblPr>
              <a:tblGrid>
                <a:gridCol w="4316288"/>
              </a:tblGrid>
              <a:tr h="1368152">
                <a:tc>
                  <a:txBody>
                    <a:bodyPr/>
                    <a:lstStyle/>
                    <a:p>
                      <a:pPr algn="just"/>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Dikkat: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Ölüm tehlikesi kişinin muhakkak surette ölü olduğu anlamına gelemez zira ölüm muhakkak surette ise gaiplik kararına değil ölüm karinesine dayanılması söz konusu olur. Burada ölümün muhtemel sonuç olması yeterlidir. Örneğin</a:t>
                      </a:r>
                      <a:r>
                        <a:rPr kumimoji="0" lang="tr-TR" sz="1800" b="0" kern="1200" baseline="0" dirty="0" smtClean="0">
                          <a:solidFill>
                            <a:schemeClr val="dk1"/>
                          </a:solidFill>
                          <a:effectLst/>
                          <a:latin typeface="Times New Roman" panose="02020603050405020304" pitchFamily="18" charset="0"/>
                          <a:ea typeface="+mn-ea"/>
                          <a:cs typeface="Times New Roman" panose="02020603050405020304" pitchFamily="18" charset="0"/>
                        </a:rPr>
                        <a:t> kişi uçak kazasında ortadan kaybolduysa ölümüne kesin gözüyle bakılabilir (ölüm karinesi), ancak gemi batmasında ise ölümüne kesin gözle bakılamaz ama öldüğü muhtemeldir (gaiplik).</a:t>
                      </a:r>
                      <a:endParaRPr lang="tr-TR" b="0" dirty="0">
                        <a:latin typeface="Times New Roman" panose="02020603050405020304" pitchFamily="18" charset="0"/>
                        <a:cs typeface="Times New Roman" panose="02020603050405020304" pitchFamily="18" charset="0"/>
                      </a:endParaRPr>
                    </a:p>
                  </a:txBody>
                  <a:tcPr/>
                </a:tc>
              </a:tr>
              <a:tr h="1211520">
                <a:tc>
                  <a:txBody>
                    <a:bodyPr/>
                    <a:lstStyle/>
                    <a:p>
                      <a:pPr algn="just"/>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Dikkat: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Çoktan beri haber alınamama konusunda da gelecek haberin mutlaka kaybolanın gönderdiği bir haber olması gerekmez. </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5" name="Tablo 4"/>
          <p:cNvGraphicFramePr>
            <a:graphicFrameLocks noGrp="1"/>
          </p:cNvGraphicFramePr>
          <p:nvPr>
            <p:extLst>
              <p:ext uri="{D42A27DB-BD31-4B8C-83A1-F6EECF244321}">
                <p14:modId xmlns:p14="http://schemas.microsoft.com/office/powerpoint/2010/main" val="2609055733"/>
              </p:ext>
            </p:extLst>
          </p:nvPr>
        </p:nvGraphicFramePr>
        <p:xfrm>
          <a:off x="251520" y="908720"/>
          <a:ext cx="8640960" cy="1188720"/>
        </p:xfrm>
        <a:graphic>
          <a:graphicData uri="http://schemas.openxmlformats.org/drawingml/2006/table">
            <a:tbl>
              <a:tblPr firstRow="1" bandRow="1">
                <a:tableStyleId>{C4B1156A-380E-4F78-BDF5-A606A8083BF9}</a:tableStyleId>
              </a:tblPr>
              <a:tblGrid>
                <a:gridCol w="8640960"/>
              </a:tblGrid>
              <a:tr h="1008112">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Medeni Kanun</a:t>
                      </a:r>
                      <a:r>
                        <a:rPr lang="tr-TR" b="1" baseline="0" dirty="0" smtClean="0">
                          <a:solidFill>
                            <a:srgbClr val="FF0000"/>
                          </a:solidFill>
                          <a:latin typeface="Times New Roman" panose="02020603050405020304" pitchFamily="18" charset="0"/>
                          <a:cs typeface="Times New Roman" panose="02020603050405020304" pitchFamily="18" charset="0"/>
                        </a:rPr>
                        <a:t> </a:t>
                      </a:r>
                      <a:r>
                        <a:rPr lang="tr-TR" b="1" dirty="0" smtClean="0">
                          <a:solidFill>
                            <a:srgbClr val="FF0000"/>
                          </a:solidFill>
                          <a:latin typeface="Times New Roman" panose="02020603050405020304" pitchFamily="18" charset="0"/>
                          <a:cs typeface="Times New Roman" panose="02020603050405020304" pitchFamily="18" charset="0"/>
                        </a:rPr>
                        <a:t>Madde 32 - </a:t>
                      </a:r>
                      <a:r>
                        <a:rPr lang="tr-TR" b="0" dirty="0" smtClean="0">
                          <a:latin typeface="Times New Roman" panose="02020603050405020304" pitchFamily="18" charset="0"/>
                          <a:cs typeface="Times New Roman" panose="02020603050405020304" pitchFamily="18" charset="0"/>
                        </a:rPr>
                        <a:t>Ölüm tehlikesi içinde kaybolan veya kendisinden uzun zamandan beri haber alınamayan bir kimsenin ölümü hakkında kuvvetli olasılık varsa, hakları bu ölüme bağlı olanların başvurusu üzerine mahkeme bu kişinin gaipliğine karar verebilir.</a:t>
                      </a:r>
                      <a:endParaRPr lang="tr-TR" b="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3885339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48680"/>
            <a:ext cx="8229600" cy="360040"/>
          </a:xfrm>
        </p:spPr>
        <p:txBody>
          <a:bodyPr>
            <a:normAutofit fontScale="90000"/>
          </a:bodyPr>
          <a:lstStyle/>
          <a:p>
            <a:pPr algn="ctr"/>
            <a:r>
              <a:rPr lang="tr-TR" sz="2400" b="1" dirty="0" smtClean="0">
                <a:solidFill>
                  <a:srgbClr val="FF0000"/>
                </a:solidFill>
              </a:rPr>
              <a:t>GAİPLİK KARİNESİ</a:t>
            </a:r>
            <a:endParaRPr lang="tr-TR" sz="2400" b="1" dirty="0">
              <a:solidFill>
                <a:srgbClr val="FF0000"/>
              </a:solidFill>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1280296089"/>
              </p:ext>
            </p:extLst>
          </p:nvPr>
        </p:nvGraphicFramePr>
        <p:xfrm>
          <a:off x="179512" y="1268760"/>
          <a:ext cx="4316288" cy="5400600"/>
        </p:xfrm>
        <a:graphic>
          <a:graphicData uri="http://schemas.openxmlformats.org/drawingml/2006/table">
            <a:tbl>
              <a:tblPr firstRow="1" bandRow="1">
                <a:tableStyleId>{C4B1156A-380E-4F78-BDF5-A606A8083BF9}</a:tableStyleId>
              </a:tblPr>
              <a:tblGrid>
                <a:gridCol w="4316288"/>
              </a:tblGrid>
              <a:tr h="270030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Gaiplik Kararını</a:t>
                      </a:r>
                      <a:r>
                        <a:rPr lang="tr-TR" b="1" baseline="0" dirty="0" smtClean="0">
                          <a:solidFill>
                            <a:srgbClr val="FF0000"/>
                          </a:solidFill>
                          <a:latin typeface="Times New Roman" panose="02020603050405020304" pitchFamily="18" charset="0"/>
                          <a:cs typeface="Times New Roman" panose="02020603050405020304" pitchFamily="18" charset="0"/>
                        </a:rPr>
                        <a:t> Veren Mahkeme: </a:t>
                      </a:r>
                      <a:r>
                        <a:rPr lang="tr-TR" b="0" dirty="0" smtClean="0">
                          <a:latin typeface="Times New Roman" panose="02020603050405020304" pitchFamily="18" charset="0"/>
                          <a:cs typeface="Times New Roman" panose="02020603050405020304" pitchFamily="18" charset="0"/>
                        </a:rPr>
                        <a:t>Gaiplik kararını asliye hukuk mahkemesi verir. Yetkili mahkeme, kişinin Türkiye'deki son yerleşim yeri; eğer Türkiye'de hiç yerleşmemişse nüfus sicilinde kayıtlı olduğu yer; böyle bir kayıt da yoksa anasının veya babasının kayıtlı bulunduğu yer mahkemesidir. </a:t>
                      </a:r>
                      <a:endParaRPr lang="tr-TR" b="0" dirty="0">
                        <a:latin typeface="Times New Roman" panose="02020603050405020304" pitchFamily="18" charset="0"/>
                        <a:cs typeface="Times New Roman" panose="02020603050405020304" pitchFamily="18" charset="0"/>
                      </a:endParaRPr>
                    </a:p>
                  </a:txBody>
                  <a:tcPr/>
                </a:tc>
              </a:tr>
              <a:tr h="2700300">
                <a:tc>
                  <a:txBody>
                    <a:bodyPr/>
                    <a:lstStyle/>
                    <a:p>
                      <a:pPr algn="just"/>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Gaiplik Kararı İçin Mahkemeye Başvurabilecekler: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Kaybolan kimsenin öldüğü tespit edilince bu ölüm dolayısıyla çeşitli haklar kazanacak olanlar veya haklarını ileri sürecek olan kimseler gaiplik kararı için mahkemeye başvurabilir. Bunların başında mirasçılar ve lehine vasiyet yapılan kişiler</a:t>
                      </a:r>
                      <a:r>
                        <a:rPr kumimoji="0" lang="tr-TR" sz="1800" kern="1200" baseline="0" dirty="0" smtClean="0">
                          <a:solidFill>
                            <a:schemeClr val="dk1"/>
                          </a:solidFill>
                          <a:effectLst/>
                          <a:latin typeface="Times New Roman" panose="02020603050405020304" pitchFamily="18" charset="0"/>
                          <a:ea typeface="+mn-ea"/>
                          <a:cs typeface="Times New Roman" panose="02020603050405020304" pitchFamily="18" charset="0"/>
                        </a:rPr>
                        <a:t> gelir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1219520115"/>
              </p:ext>
            </p:extLst>
          </p:nvPr>
        </p:nvGraphicFramePr>
        <p:xfrm>
          <a:off x="4644008" y="1268760"/>
          <a:ext cx="4248472" cy="2931160"/>
        </p:xfrm>
        <a:graphic>
          <a:graphicData uri="http://schemas.openxmlformats.org/drawingml/2006/table">
            <a:tbl>
              <a:tblPr firstRow="1" bandRow="1">
                <a:tableStyleId>{C4B1156A-380E-4F78-BDF5-A606A8083BF9}</a:tableStyleId>
              </a:tblPr>
              <a:tblGrid>
                <a:gridCol w="4248472"/>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Gaiplik Kararı İçin Gerekli Şartlar</a:t>
                      </a:r>
                      <a:endParaRPr lang="tr-TR"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a:t>
                      </a:r>
                      <a:r>
                        <a:rPr lang="tr-TR" dirty="0" smtClean="0">
                          <a:latin typeface="Times New Roman" panose="02020603050405020304" pitchFamily="18" charset="0"/>
                          <a:cs typeface="Times New Roman" panose="02020603050405020304" pitchFamily="18" charset="0"/>
                        </a:rPr>
                        <a:t> Kişi ölümüne muhtemel</a:t>
                      </a:r>
                      <a:r>
                        <a:rPr lang="tr-TR" baseline="0" dirty="0" smtClean="0">
                          <a:latin typeface="Times New Roman" panose="02020603050405020304" pitchFamily="18" charset="0"/>
                          <a:cs typeface="Times New Roman" panose="02020603050405020304" pitchFamily="18" charset="0"/>
                        </a:rPr>
                        <a:t> bakılabilecek bir durumda ortadan kaybolmuş veya kendisinden haber alınamayacak şekilde ortadan kaybolmuş olmalı</a:t>
                      </a:r>
                    </a:p>
                    <a:p>
                      <a:pPr algn="just"/>
                      <a:r>
                        <a:rPr lang="tr-TR" b="1" baseline="0" dirty="0" smtClean="0">
                          <a:solidFill>
                            <a:srgbClr val="FF0000"/>
                          </a:solidFill>
                          <a:latin typeface="Times New Roman" panose="02020603050405020304" pitchFamily="18" charset="0"/>
                          <a:cs typeface="Times New Roman" panose="02020603050405020304" pitchFamily="18" charset="0"/>
                        </a:rPr>
                        <a:t>2- </a:t>
                      </a:r>
                      <a:r>
                        <a:rPr lang="tr-TR" baseline="0" dirty="0" smtClean="0">
                          <a:latin typeface="Times New Roman" panose="02020603050405020304" pitchFamily="18" charset="0"/>
                          <a:cs typeface="Times New Roman" panose="02020603050405020304" pitchFamily="18" charset="0"/>
                        </a:rPr>
                        <a:t>Ölüm tehlikesi halinde ortadan kaybolmada ortadan kaybolma anından itibaren 1 yıl, kendisinden uzun süre haber alınamama halinde ise, son haber üzerinden 5 yıl geçmiş olmalıdır.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2668331527"/>
              </p:ext>
            </p:extLst>
          </p:nvPr>
        </p:nvGraphicFramePr>
        <p:xfrm>
          <a:off x="4716016" y="4365104"/>
          <a:ext cx="4176464" cy="2286000"/>
        </p:xfrm>
        <a:graphic>
          <a:graphicData uri="http://schemas.openxmlformats.org/drawingml/2006/table">
            <a:tbl>
              <a:tblPr firstRow="1" bandRow="1">
                <a:tableStyleId>{C4B1156A-380E-4F78-BDF5-A606A8083BF9}</a:tableStyleId>
              </a:tblPr>
              <a:tblGrid>
                <a:gridCol w="4176464"/>
              </a:tblGrid>
              <a:tr h="2088232">
                <a:tc>
                  <a:txBody>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İlan Süresi:</a:t>
                      </a:r>
                      <a:r>
                        <a:rPr lang="tr-TR" sz="1800" b="1" baseline="0" dirty="0" smtClean="0">
                          <a:solidFill>
                            <a:srgbClr val="FF0000"/>
                          </a:solidFill>
                          <a:latin typeface="Times New Roman" panose="02020603050405020304" pitchFamily="18" charset="0"/>
                          <a:cs typeface="Times New Roman" panose="02020603050405020304" pitchFamily="18" charset="0"/>
                        </a:rPr>
                        <a:t>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Kendisine başvurulan hakim gaip hakkında bilgisi olan kişileri yapacağı ilan ile belli bir süre içinde ( bu süre 6 aydan az olamaz) mahkemeye davet eder. Aynı zamanda bu ilan kaybolan kişiye de eğer belirtilen sürede mahkemeye başvurmazsa kendisi hakkında gaiplik kararı çıkacağını bildirir</a:t>
                      </a:r>
                      <a:endParaRPr lang="tr-TR" sz="1800" b="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42594867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420656"/>
          </a:xfrm>
        </p:spPr>
        <p:txBody>
          <a:bodyPr>
            <a:normAutofit/>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GAİPLİK KARARI VERİLMESİ VE  SONUÇLARI</a:t>
            </a:r>
            <a:endParaRPr lang="tr-TR"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6" name="İçerik Yer Tutucusu 5"/>
          <p:cNvGraphicFramePr>
            <a:graphicFrameLocks noGrp="1"/>
          </p:cNvGraphicFramePr>
          <p:nvPr>
            <p:ph sz="half" idx="1"/>
            <p:extLst>
              <p:ext uri="{D42A27DB-BD31-4B8C-83A1-F6EECF244321}">
                <p14:modId xmlns:p14="http://schemas.microsoft.com/office/powerpoint/2010/main" val="1713304401"/>
              </p:ext>
            </p:extLst>
          </p:nvPr>
        </p:nvGraphicFramePr>
        <p:xfrm>
          <a:off x="107504" y="1340768"/>
          <a:ext cx="4388296" cy="5404889"/>
        </p:xfrm>
        <a:graphic>
          <a:graphicData uri="http://schemas.openxmlformats.org/drawingml/2006/table">
            <a:tbl>
              <a:tblPr firstRow="1" bandRow="1">
                <a:tableStyleId>{C4B1156A-380E-4F78-BDF5-A606A8083BF9}</a:tableStyleId>
              </a:tblPr>
              <a:tblGrid>
                <a:gridCol w="4388296"/>
              </a:tblGrid>
              <a:tr h="1930169">
                <a:tc>
                  <a:txBody>
                    <a:bodyPr/>
                    <a:lstStyle/>
                    <a:p>
                      <a:pPr algn="just"/>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Gaiplik Kararı Verilmesi: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Yapılan ilan süresi içinde gaibin hayatta olduğu veya ölmüş olduğu hususunda bilgi veren çıkmazsa hakim gaiplik kararı verir. Gaiplik kararı nüfus idaresine bildirilir ve sicile gaiplik kararı düşülür. </a:t>
                      </a:r>
                      <a:endParaRPr lang="tr-TR" b="0" dirty="0">
                        <a:latin typeface="Times New Roman" panose="02020603050405020304" pitchFamily="18" charset="0"/>
                        <a:cs typeface="Times New Roman" panose="02020603050405020304" pitchFamily="18" charset="0"/>
                      </a:endParaRPr>
                    </a:p>
                  </a:txBody>
                  <a:tcPr/>
                </a:tc>
              </a:tr>
              <a:tr h="1400596">
                <a:tc>
                  <a:txBody>
                    <a:bodyPr/>
                    <a:lstStyle/>
                    <a:p>
                      <a:pPr algn="just"/>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Gaiplik Hararı Geriye Etkilidir:</a:t>
                      </a:r>
                      <a:r>
                        <a:rPr kumimoji="0" lang="tr-TR" sz="1800" b="1" kern="1200" baseline="0" dirty="0" smtClean="0">
                          <a:solidFill>
                            <a:srgbClr val="FF0000"/>
                          </a:solidFill>
                          <a:effectLst/>
                          <a:latin typeface="Times New Roman" panose="02020603050405020304" pitchFamily="18" charset="0"/>
                          <a:ea typeface="+mn-ea"/>
                          <a:cs typeface="Times New Roman" panose="02020603050405020304" pitchFamily="18" charset="0"/>
                        </a:rPr>
                        <a:t>  </a:t>
                      </a:r>
                      <a:r>
                        <a:rPr kumimoji="0" lang="tr-TR" sz="1800" kern="1200" baseline="0" dirty="0" smtClean="0">
                          <a:solidFill>
                            <a:schemeClr val="dk1"/>
                          </a:solidFill>
                          <a:effectLst/>
                          <a:latin typeface="Times New Roman" panose="02020603050405020304" pitchFamily="18" charset="0"/>
                          <a:ea typeface="+mn-ea"/>
                          <a:cs typeface="Times New Roman" panose="02020603050405020304" pitchFamily="18" charset="0"/>
                        </a:rPr>
                        <a:t>Yani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kaybolan kişi ölüm tehlikesi yahut son haber gününden itibaren gaip olmuş sayılır ve hukuki sonuçlar bu andan itibaren doğar.</a:t>
                      </a:r>
                    </a:p>
                    <a:p>
                      <a:endParaRPr lang="tr-TR" dirty="0">
                        <a:latin typeface="Times New Roman" panose="02020603050405020304" pitchFamily="18" charset="0"/>
                        <a:cs typeface="Times New Roman" panose="02020603050405020304" pitchFamily="18" charset="0"/>
                      </a:endParaRPr>
                    </a:p>
                  </a:txBody>
                  <a:tcPr/>
                </a:tc>
              </a:tr>
              <a:tr h="1925819">
                <a:tc>
                  <a:txBody>
                    <a:bodyPr/>
                    <a:lstStyle/>
                    <a:p>
                      <a:pPr algn="just"/>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Mirasçılar Açısından Gaipliğin Sonuçları: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Gaiplik kararı verilmesi ile gaibin şahsa bağlı hakları sona erer, malvarlığı hakları ise ölüm tehlikesi veya son haber tarihinden itibaren gaibin mirasçısı durumunda bulunanlara o anda kendiliğinden – teminat karşılığında -  intikal etmiş sayılır.</a:t>
                      </a:r>
                      <a:endParaRPr kumimoji="0" lang="tr-TR" sz="1800" kern="1200" dirty="0">
                        <a:solidFill>
                          <a:schemeClr val="dk1"/>
                        </a:solidFill>
                        <a:effectLst/>
                        <a:latin typeface="Times New Roman" panose="02020603050405020304" pitchFamily="18" charset="0"/>
                        <a:ea typeface="+mn-ea"/>
                        <a:cs typeface="Times New Roman" panose="02020603050405020304" pitchFamily="18" charset="0"/>
                      </a:endParaRPr>
                    </a:p>
                  </a:txBody>
                  <a:tcPr/>
                </a:tc>
              </a:tr>
            </a:tbl>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1188684293"/>
              </p:ext>
            </p:extLst>
          </p:nvPr>
        </p:nvGraphicFramePr>
        <p:xfrm>
          <a:off x="4648200" y="1412776"/>
          <a:ext cx="4316288" cy="5184576"/>
        </p:xfrm>
        <a:graphic>
          <a:graphicData uri="http://schemas.openxmlformats.org/drawingml/2006/table">
            <a:tbl>
              <a:tblPr firstRow="1" bandRow="1">
                <a:tableStyleId>{C4B1156A-380E-4F78-BDF5-A606A8083BF9}</a:tableStyleId>
              </a:tblPr>
              <a:tblGrid>
                <a:gridCol w="4316288"/>
              </a:tblGrid>
              <a:tr h="2534296">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Gaiplik Kararı İle Gaibin Evliliğinin Durumu:</a:t>
                      </a:r>
                      <a:r>
                        <a:rPr lang="tr-TR" b="0" dirty="0" smtClean="0">
                          <a:latin typeface="Times New Roman" panose="02020603050405020304" pitchFamily="18" charset="0"/>
                          <a:cs typeface="Times New Roman" panose="02020603050405020304" pitchFamily="18" charset="0"/>
                        </a:rPr>
                        <a:t> asliye hukuk mahkemesince gaiplik kararı verilmesi ile gaibin evliliği kendiliğinden otomatikman sona ermez. Gaibin eşi, önce gaiplik kararını nüfus idaresine tescil etmeli,</a:t>
                      </a:r>
                      <a:r>
                        <a:rPr lang="tr-TR" b="0" baseline="0" dirty="0" smtClean="0">
                          <a:latin typeface="Times New Roman" panose="02020603050405020304" pitchFamily="18" charset="0"/>
                          <a:cs typeface="Times New Roman" panose="02020603050405020304" pitchFamily="18" charset="0"/>
                        </a:rPr>
                        <a:t> ve daha sonra yine nüfus idaresinden evliğin feshini talep etmelidir.</a:t>
                      </a:r>
                      <a:endParaRPr lang="tr-TR" b="0" dirty="0">
                        <a:latin typeface="Times New Roman" panose="02020603050405020304" pitchFamily="18" charset="0"/>
                        <a:cs typeface="Times New Roman" panose="02020603050405020304" pitchFamily="18" charset="0"/>
                      </a:endParaRPr>
                    </a:p>
                  </a:txBody>
                  <a:tcPr/>
                </a:tc>
              </a:tr>
              <a:tr h="265028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Gaibin Sonradan Ortaya Çıkması veya </a:t>
                      </a:r>
                      <a:r>
                        <a:rPr lang="tr-TR" sz="1800" b="1" dirty="0" smtClean="0">
                          <a:solidFill>
                            <a:srgbClr val="FF0000"/>
                          </a:solidFill>
                          <a:latin typeface="Times New Roman" panose="02020603050405020304" pitchFamily="18" charset="0"/>
                          <a:cs typeface="Times New Roman" panose="02020603050405020304" pitchFamily="18" charset="0"/>
                        </a:rPr>
                        <a:t>Ölmediğinin Tespiti: </a:t>
                      </a:r>
                      <a:r>
                        <a:rPr lang="tr-TR" sz="1800" dirty="0" smtClean="0">
                          <a:latin typeface="Times New Roman" panose="02020603050405020304" pitchFamily="18" charset="0"/>
                          <a:cs typeface="Times New Roman" panose="02020603050405020304" pitchFamily="18" charset="0"/>
                        </a:rPr>
                        <a:t>Gaip sonradan ortaya çıkarsa, mirasçılara bırakılan malları sebepsiz zenginleşme hükümlerine göre geri isteyebilir. Buna karşılık; e</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vliliğin feshinden sonra gaibin eşi yeniden evlenmişse, bu evlilik gaip dönse bile geçerli olarak devam eder; gaibin ortaya çıkması geçersizlik sebebi teşkil etmez</a:t>
                      </a:r>
                      <a:endParaRPr lang="tr-TR" sz="180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223930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76672"/>
            <a:ext cx="8229600" cy="504056"/>
          </a:xfrm>
        </p:spPr>
        <p:txBody>
          <a:bodyPr>
            <a:normAutofit/>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GERÇEK KİŞİLERİN EHLİYETİ</a:t>
            </a:r>
            <a:endParaRPr lang="tr-TR"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1467876766"/>
              </p:ext>
            </p:extLst>
          </p:nvPr>
        </p:nvGraphicFramePr>
        <p:xfrm>
          <a:off x="179512" y="1916832"/>
          <a:ext cx="4316288"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2201869583"/>
              </p:ext>
            </p:extLst>
          </p:nvPr>
        </p:nvGraphicFramePr>
        <p:xfrm>
          <a:off x="4648200" y="1920875"/>
          <a:ext cx="4038600" cy="4663440"/>
        </p:xfrm>
        <a:graphic>
          <a:graphicData uri="http://schemas.openxmlformats.org/drawingml/2006/table">
            <a:tbl>
              <a:tblPr firstRow="1" bandRow="1">
                <a:tableStyleId>{C4B1156A-380E-4F78-BDF5-A606A8083BF9}</a:tableStyleId>
              </a:tblPr>
              <a:tblGrid>
                <a:gridCol w="4038600"/>
              </a:tblGrid>
              <a:tr h="37084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anose="02020603050405020304" pitchFamily="18" charset="0"/>
                          <a:cs typeface="Times New Roman" panose="02020603050405020304" pitchFamily="18" charset="0"/>
                        </a:rPr>
                        <a:t>Tanımı: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Hak ehliyeti kişinin hak ve borçlara sahip olabilme ehliyetidir.</a:t>
                      </a:r>
                      <a:r>
                        <a:rPr kumimoji="0" lang="tr-TR" sz="1800" b="0" kern="1200" baseline="0" dirty="0" smtClean="0">
                          <a:solidFill>
                            <a:schemeClr val="dk1"/>
                          </a:solidFill>
                          <a:effectLst/>
                          <a:latin typeface="Times New Roman" panose="02020603050405020304" pitchFamily="18" charset="0"/>
                          <a:ea typeface="+mn-ea"/>
                          <a:cs typeface="Times New Roman" panose="02020603050405020304" pitchFamily="18" charset="0"/>
                        </a:rPr>
                        <a:t>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Hak ehliyeti kişinin iradesinden ve davranışlarından bağımsız olarak kişi olma vasfı ile kazanmış olduğu bir ehliyettir. Başka bir ifade ile bir insanın hak ehliyetine sahip olması için üstün yetenek veya vasıflarının olması gerekmez. Sadece insan olması yeterlidir.</a:t>
                      </a:r>
                    </a:p>
                    <a:p>
                      <a:endParaRPr lang="tr-TR" dirty="0"/>
                    </a:p>
                  </a:txBody>
                  <a:tcPr/>
                </a:tc>
              </a:tr>
              <a:tr h="37084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Doğumu ve Sona Ermesi: </a:t>
                      </a:r>
                      <a:r>
                        <a:rPr lang="tr-TR" dirty="0" smtClean="0">
                          <a:latin typeface="Times New Roman" panose="02020603050405020304" pitchFamily="18" charset="0"/>
                          <a:cs typeface="Times New Roman" panose="02020603050405020304" pitchFamily="18" charset="0"/>
                        </a:rPr>
                        <a:t>Hak ehliyeti kural</a:t>
                      </a:r>
                      <a:r>
                        <a:rPr lang="tr-TR" baseline="0" dirty="0" smtClean="0">
                          <a:latin typeface="Times New Roman" panose="02020603050405020304" pitchFamily="18" charset="0"/>
                          <a:cs typeface="Times New Roman" panose="02020603050405020304" pitchFamily="18" charset="0"/>
                        </a:rPr>
                        <a:t> olarak sağ olarak doğum ile başlar ve ölüm ile sona erer. </a:t>
                      </a:r>
                      <a:endParaRPr lang="tr-TR" dirty="0">
                        <a:latin typeface="Times New Roman" panose="02020603050405020304" pitchFamily="18" charset="0"/>
                        <a:cs typeface="Times New Roman" panose="02020603050405020304" pitchFamily="18" charset="0"/>
                      </a:endParaRPr>
                    </a:p>
                  </a:txBody>
                  <a:tcPr/>
                </a:tc>
              </a:tr>
              <a:tr h="37084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Örneğin: </a:t>
                      </a:r>
                      <a:r>
                        <a:rPr lang="tr-TR" dirty="0" smtClean="0">
                          <a:latin typeface="Times New Roman" panose="02020603050405020304" pitchFamily="18" charset="0"/>
                          <a:cs typeface="Times New Roman" panose="02020603050405020304" pitchFamily="18" charset="0"/>
                        </a:rPr>
                        <a:t>Yukarıda da belirtildiği üzere anne karnındaki bir cenin dahi mirasçı olabilme hakkına sahiptir.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val="2970071672"/>
              </p:ext>
            </p:extLst>
          </p:nvPr>
        </p:nvGraphicFramePr>
        <p:xfrm>
          <a:off x="251520" y="1196752"/>
          <a:ext cx="8424936" cy="370840"/>
        </p:xfrm>
        <a:graphic>
          <a:graphicData uri="http://schemas.openxmlformats.org/drawingml/2006/table">
            <a:tbl>
              <a:tblPr firstRow="1" bandRow="1">
                <a:tableStyleId>{C4B1156A-380E-4F78-BDF5-A606A8083BF9}</a:tableStyleId>
              </a:tblPr>
              <a:tblGrid>
                <a:gridCol w="4212468"/>
                <a:gridCol w="4212468"/>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Türleri</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Hak Ehliyeti</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737441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420656"/>
          </a:xfrm>
        </p:spPr>
        <p:txBody>
          <a:bodyPr>
            <a:normAutofit/>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FİİL EHLİYETİ</a:t>
            </a:r>
            <a:endParaRPr lang="tr-TR"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3228621266"/>
              </p:ext>
            </p:extLst>
          </p:nvPr>
        </p:nvGraphicFramePr>
        <p:xfrm>
          <a:off x="179512" y="1556792"/>
          <a:ext cx="4316288" cy="5027523"/>
        </p:xfrm>
        <a:graphic>
          <a:graphicData uri="http://schemas.openxmlformats.org/drawingml/2006/table">
            <a:tbl>
              <a:tblPr firstRow="1" bandRow="1">
                <a:tableStyleId>{C4B1156A-380E-4F78-BDF5-A606A8083BF9}</a:tableStyleId>
              </a:tblPr>
              <a:tblGrid>
                <a:gridCol w="4316288"/>
              </a:tblGrid>
              <a:tr h="98578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Tanımı: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H</a:t>
                      </a:r>
                      <a:r>
                        <a:rPr lang="tr-TR" b="0" baseline="0" dirty="0" smtClean="0">
                          <a:latin typeface="Times New Roman" panose="02020603050405020304" pitchFamily="18" charset="0"/>
                          <a:cs typeface="Times New Roman" panose="02020603050405020304" pitchFamily="18" charset="0"/>
                        </a:rPr>
                        <a:t>ak ehliyeti hak sahibi olabilmeyi, fiil ehliyeti ise sahip olunan hakkı kullanabilmeyi ifade eder. </a:t>
                      </a:r>
                      <a:endParaRPr lang="tr-TR" b="0" dirty="0">
                        <a:latin typeface="Times New Roman" panose="02020603050405020304" pitchFamily="18" charset="0"/>
                        <a:cs typeface="Times New Roman" panose="02020603050405020304" pitchFamily="18" charset="0"/>
                      </a:endParaRPr>
                    </a:p>
                  </a:txBody>
                  <a:tcPr/>
                </a:tc>
              </a:tr>
              <a:tr h="2760209">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Örnek: </a:t>
                      </a:r>
                      <a:r>
                        <a:rPr lang="tr-TR" b="0" dirty="0" smtClean="0">
                          <a:latin typeface="Times New Roman" panose="02020603050405020304" pitchFamily="18" charset="0"/>
                          <a:cs typeface="Times New Roman" panose="02020603050405020304" pitchFamily="18" charset="0"/>
                        </a:rPr>
                        <a:t>Hak ve fiil ehliyeti arasındaki ayrımı şu örnek ile ifade edebiliriz. Henüz</a:t>
                      </a:r>
                      <a:r>
                        <a:rPr lang="tr-TR" b="0" baseline="0" dirty="0" smtClean="0">
                          <a:latin typeface="Times New Roman" panose="02020603050405020304" pitchFamily="18" charset="0"/>
                          <a:cs typeface="Times New Roman" panose="02020603050405020304" pitchFamily="18" charset="0"/>
                        </a:rPr>
                        <a:t> yeni doğmuş bir bebeğe miras yoluyla bir araba kaldı. Bebeğin hak ehliyeti olduğu için bu araba üzerinde malik olabilmesi (mülkiyet hakkı) mümkündür. Ancak bebeğin maliki  olduğu bu arabayı trafikte kullanabilmesi için fiil ehliyetine ihtiyacı vardır. Zira</a:t>
                      </a:r>
                      <a:endParaRPr lang="tr-TR" b="0" dirty="0">
                        <a:latin typeface="Times New Roman" panose="02020603050405020304" pitchFamily="18" charset="0"/>
                        <a:cs typeface="Times New Roman" panose="02020603050405020304" pitchFamily="18" charset="0"/>
                      </a:endParaRPr>
                    </a:p>
                  </a:txBody>
                  <a:tcPr/>
                </a:tc>
              </a:tr>
              <a:tr h="1281525">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Önemli Not: </a:t>
                      </a:r>
                      <a:r>
                        <a:rPr lang="tr-TR" b="0" dirty="0" smtClean="0">
                          <a:latin typeface="Times New Roman" panose="02020603050405020304" pitchFamily="18" charset="0"/>
                          <a:cs typeface="Times New Roman" panose="02020603050405020304" pitchFamily="18" charset="0"/>
                        </a:rPr>
                        <a:t>Sağ ve tam doğan her insan hak ehliyetine sahiptir.</a:t>
                      </a:r>
                      <a:r>
                        <a:rPr lang="tr-TR" b="0" baseline="0" dirty="0" smtClean="0">
                          <a:latin typeface="Times New Roman" panose="02020603050405020304" pitchFamily="18" charset="0"/>
                          <a:cs typeface="Times New Roman" panose="02020603050405020304" pitchFamily="18" charset="0"/>
                        </a:rPr>
                        <a:t> Ancak fiil ehliyetine sahip olabilmesi için kanun koyucu bazı şartlar öngörmüştür</a:t>
                      </a:r>
                      <a:endParaRPr lang="tr-TR" b="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3114324170"/>
              </p:ext>
            </p:extLst>
          </p:nvPr>
        </p:nvGraphicFramePr>
        <p:xfrm>
          <a:off x="4788024" y="2132856"/>
          <a:ext cx="4038600"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Tablo 5"/>
          <p:cNvGraphicFramePr>
            <a:graphicFrameLocks noGrp="1"/>
          </p:cNvGraphicFramePr>
          <p:nvPr>
            <p:extLst>
              <p:ext uri="{D42A27DB-BD31-4B8C-83A1-F6EECF244321}">
                <p14:modId xmlns:p14="http://schemas.microsoft.com/office/powerpoint/2010/main" val="2847290962"/>
              </p:ext>
            </p:extLst>
          </p:nvPr>
        </p:nvGraphicFramePr>
        <p:xfrm>
          <a:off x="4788024" y="1556792"/>
          <a:ext cx="4032448" cy="370840"/>
        </p:xfrm>
        <a:graphic>
          <a:graphicData uri="http://schemas.openxmlformats.org/drawingml/2006/table">
            <a:tbl>
              <a:tblPr firstRow="1" bandRow="1">
                <a:tableStyleId>{C4B1156A-380E-4F78-BDF5-A606A8083BF9}</a:tableStyleId>
              </a:tblPr>
              <a:tblGrid>
                <a:gridCol w="4032448"/>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Fiil</a:t>
                      </a:r>
                      <a:r>
                        <a:rPr lang="tr-TR" baseline="0" dirty="0" smtClean="0">
                          <a:solidFill>
                            <a:srgbClr val="FF0000"/>
                          </a:solidFill>
                          <a:latin typeface="Times New Roman" panose="02020603050405020304" pitchFamily="18" charset="0"/>
                          <a:cs typeface="Times New Roman" panose="02020603050405020304" pitchFamily="18" charset="0"/>
                        </a:rPr>
                        <a:t> Ehliyetinin Şartları</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2262760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48680"/>
            <a:ext cx="8229600" cy="504056"/>
          </a:xfrm>
        </p:spPr>
        <p:txBody>
          <a:bodyPr>
            <a:noAutofit/>
          </a:bodyPr>
          <a:lstStyle/>
          <a:p>
            <a:pPr algn="ctr"/>
            <a:r>
              <a:rPr lang="tr-TR" sz="2000" b="1" dirty="0" smtClean="0">
                <a:solidFill>
                  <a:srgbClr val="FF0000"/>
                </a:solidFill>
                <a:latin typeface="Times New Roman" panose="02020603050405020304" pitchFamily="18" charset="0"/>
                <a:cs typeface="Times New Roman" panose="02020603050405020304" pitchFamily="18" charset="0"/>
              </a:rPr>
              <a:t>1- TEMYİZ KUDRETİNE (AYIRT ETME GÜCÜNE) SAHİP OLMAK</a:t>
            </a:r>
            <a:endParaRPr lang="tr-TR" sz="20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6" name="İçerik Yer Tutucusu 5"/>
          <p:cNvGraphicFramePr>
            <a:graphicFrameLocks noGrp="1"/>
          </p:cNvGraphicFramePr>
          <p:nvPr>
            <p:ph sz="half" idx="1"/>
            <p:extLst>
              <p:ext uri="{D42A27DB-BD31-4B8C-83A1-F6EECF244321}">
                <p14:modId xmlns:p14="http://schemas.microsoft.com/office/powerpoint/2010/main" val="3229892923"/>
              </p:ext>
            </p:extLst>
          </p:nvPr>
        </p:nvGraphicFramePr>
        <p:xfrm>
          <a:off x="251520" y="2349500"/>
          <a:ext cx="4244280" cy="4247853"/>
        </p:xfrm>
        <a:graphic>
          <a:graphicData uri="http://schemas.openxmlformats.org/drawingml/2006/table">
            <a:tbl>
              <a:tblPr firstRow="1" bandRow="1">
                <a:tableStyleId>{C4B1156A-380E-4F78-BDF5-A606A8083BF9}</a:tableStyleId>
              </a:tblPr>
              <a:tblGrid>
                <a:gridCol w="4244280"/>
              </a:tblGrid>
              <a:tr h="2392816">
                <a:tc>
                  <a:txBody>
                    <a:bodyPr/>
                    <a:lstStyle/>
                    <a:p>
                      <a:pPr algn="just"/>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Anlamı: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Temyiz kudretinin anlamı makul surette hareket edebilmektir. Makul surette davranma </a:t>
                      </a:r>
                    </a:p>
                    <a:p>
                      <a:pPr marL="342900" indent="-342900" algn="just">
                        <a:buAutoNum type="alphaLcParenR"/>
                      </a:pP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Davranışın nedenlerini ve sonuçlarını doğru olarak kavramayı</a:t>
                      </a:r>
                    </a:p>
                    <a:p>
                      <a:pPr marL="342900" indent="-342900" algn="just">
                        <a:buAutoNum type="alphaLcParenR"/>
                      </a:pP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Doğru bir kavrayışa uygun davranmayı kapsar.</a:t>
                      </a:r>
                      <a:endParaRPr kumimoji="0" lang="tr-TR" sz="1800" b="0" kern="1200" dirty="0">
                        <a:solidFill>
                          <a:schemeClr val="dk1"/>
                        </a:solidFill>
                        <a:effectLst/>
                        <a:latin typeface="Times New Roman" panose="02020603050405020304" pitchFamily="18" charset="0"/>
                        <a:ea typeface="+mn-ea"/>
                        <a:cs typeface="Times New Roman" panose="02020603050405020304" pitchFamily="18" charset="0"/>
                      </a:endParaRPr>
                    </a:p>
                  </a:txBody>
                  <a:tcPr/>
                </a:tc>
              </a:tr>
              <a:tr h="4411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anose="02020603050405020304" pitchFamily="18" charset="0"/>
                          <a:cs typeface="Times New Roman" panose="02020603050405020304" pitchFamily="18" charset="0"/>
                        </a:rPr>
                        <a:t>Makul Davranmayı Engelleyen Sebepler</a:t>
                      </a:r>
                      <a:endParaRPr lang="tr-TR" b="1" dirty="0">
                        <a:latin typeface="Times New Roman" panose="02020603050405020304" pitchFamily="18" charset="0"/>
                        <a:cs typeface="Times New Roman" panose="02020603050405020304" pitchFamily="18" charset="0"/>
                      </a:endParaRPr>
                    </a:p>
                  </a:txBody>
                  <a:tcPr/>
                </a:tc>
              </a:tr>
              <a:tr h="1413937">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 </a:t>
                      </a:r>
                      <a:r>
                        <a:rPr lang="tr-TR" dirty="0" smtClean="0">
                          <a:latin typeface="Times New Roman" panose="02020603050405020304" pitchFamily="18" charset="0"/>
                          <a:cs typeface="Times New Roman" panose="02020603050405020304" pitchFamily="18" charset="0"/>
                        </a:rPr>
                        <a:t>Yaş Küçüklüğü</a:t>
                      </a:r>
                    </a:p>
                    <a:p>
                      <a:pPr algn="just"/>
                      <a:r>
                        <a:rPr lang="tr-TR" b="1" dirty="0" smtClean="0">
                          <a:solidFill>
                            <a:srgbClr val="FF0000"/>
                          </a:solidFill>
                          <a:latin typeface="Times New Roman" panose="02020603050405020304" pitchFamily="18" charset="0"/>
                          <a:cs typeface="Times New Roman" panose="02020603050405020304" pitchFamily="18" charset="0"/>
                        </a:rPr>
                        <a:t>2-</a:t>
                      </a:r>
                      <a:r>
                        <a:rPr lang="tr-TR" dirty="0" smtClean="0">
                          <a:latin typeface="Times New Roman" panose="02020603050405020304" pitchFamily="18" charset="0"/>
                          <a:cs typeface="Times New Roman" panose="02020603050405020304" pitchFamily="18" charset="0"/>
                        </a:rPr>
                        <a:t> Akıl hastalığı</a:t>
                      </a:r>
                    </a:p>
                    <a:p>
                      <a:pPr algn="just"/>
                      <a:r>
                        <a:rPr lang="tr-TR" b="1" dirty="0" smtClean="0">
                          <a:solidFill>
                            <a:srgbClr val="FF0000"/>
                          </a:solidFill>
                          <a:latin typeface="Times New Roman" panose="02020603050405020304" pitchFamily="18" charset="0"/>
                          <a:cs typeface="Times New Roman" panose="02020603050405020304" pitchFamily="18" charset="0"/>
                        </a:rPr>
                        <a:t>3- </a:t>
                      </a:r>
                      <a:r>
                        <a:rPr lang="tr-TR" dirty="0" smtClean="0">
                          <a:latin typeface="Times New Roman" panose="02020603050405020304" pitchFamily="18" charset="0"/>
                          <a:cs typeface="Times New Roman" panose="02020603050405020304" pitchFamily="18" charset="0"/>
                        </a:rPr>
                        <a:t>Akıl Zayıflığı</a:t>
                      </a:r>
                    </a:p>
                    <a:p>
                      <a:pPr algn="just"/>
                      <a:r>
                        <a:rPr lang="tr-TR" b="1" dirty="0" smtClean="0">
                          <a:solidFill>
                            <a:srgbClr val="FF0000"/>
                          </a:solidFill>
                          <a:latin typeface="Times New Roman" panose="02020603050405020304" pitchFamily="18" charset="0"/>
                          <a:cs typeface="Times New Roman" panose="02020603050405020304" pitchFamily="18" charset="0"/>
                        </a:rPr>
                        <a:t>4-</a:t>
                      </a:r>
                      <a:r>
                        <a:rPr lang="tr-TR" b="1" baseline="0" dirty="0" smtClean="0">
                          <a:solidFill>
                            <a:srgbClr val="FF0000"/>
                          </a:solidFill>
                          <a:latin typeface="Times New Roman" panose="02020603050405020304" pitchFamily="18" charset="0"/>
                          <a:cs typeface="Times New Roman" panose="02020603050405020304" pitchFamily="18" charset="0"/>
                        </a:rPr>
                        <a:t> </a:t>
                      </a:r>
                      <a:r>
                        <a:rPr lang="tr-TR" baseline="0" dirty="0" smtClean="0">
                          <a:latin typeface="Times New Roman" panose="02020603050405020304" pitchFamily="18" charset="0"/>
                          <a:cs typeface="Times New Roman" panose="02020603050405020304" pitchFamily="18" charset="0"/>
                        </a:rPr>
                        <a:t>Sarhoşluk</a:t>
                      </a:r>
                      <a:endParaRPr lang="tr-TR" dirty="0">
                        <a:latin typeface="Times New Roman" panose="02020603050405020304" pitchFamily="18" charset="0"/>
                        <a:cs typeface="Times New Roman" panose="02020603050405020304" pitchFamily="18" charset="0"/>
                      </a:endParaRPr>
                    </a:p>
                  </a:txBody>
                  <a:tcPr/>
                </a:tc>
              </a:tr>
            </a:tbl>
          </a:graphicData>
        </a:graphic>
      </p:graphicFrame>
      <p:sp>
        <p:nvSpPr>
          <p:cNvPr id="4" name="İçerik Yer Tutucusu 3"/>
          <p:cNvSpPr>
            <a:spLocks noGrp="1"/>
          </p:cNvSpPr>
          <p:nvPr>
            <p:ph sz="half" idx="2"/>
          </p:nvPr>
        </p:nvSpPr>
        <p:spPr>
          <a:xfrm>
            <a:off x="4648200" y="2348879"/>
            <a:ext cx="4038600" cy="4006045"/>
          </a:xfrm>
        </p:spPr>
        <p:txBody>
          <a:bodyPr/>
          <a:lstStyle/>
          <a:p>
            <a:r>
              <a:rPr lang="tr-TR" dirty="0" smtClean="0"/>
              <a:t>AA</a:t>
            </a:r>
            <a:endParaRPr lang="tr-TR" dirty="0"/>
          </a:p>
        </p:txBody>
      </p:sp>
      <p:graphicFrame>
        <p:nvGraphicFramePr>
          <p:cNvPr id="5" name="Tablo 4"/>
          <p:cNvGraphicFramePr>
            <a:graphicFrameLocks noGrp="1"/>
          </p:cNvGraphicFramePr>
          <p:nvPr>
            <p:extLst>
              <p:ext uri="{D42A27DB-BD31-4B8C-83A1-F6EECF244321}">
                <p14:modId xmlns:p14="http://schemas.microsoft.com/office/powerpoint/2010/main" val="823266441"/>
              </p:ext>
            </p:extLst>
          </p:nvPr>
        </p:nvGraphicFramePr>
        <p:xfrm>
          <a:off x="179512" y="1196752"/>
          <a:ext cx="8712968" cy="914400"/>
        </p:xfrm>
        <a:graphic>
          <a:graphicData uri="http://schemas.openxmlformats.org/drawingml/2006/table">
            <a:tbl>
              <a:tblPr firstRow="1" bandRow="1">
                <a:tableStyleId>{C4B1156A-380E-4F78-BDF5-A606A8083BF9}</a:tableStyleId>
              </a:tblPr>
              <a:tblGrid>
                <a:gridCol w="8712968"/>
              </a:tblGrid>
              <a:tr h="370840">
                <a:tc>
                  <a:txBody>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Medeni Kanun</a:t>
                      </a:r>
                      <a:r>
                        <a:rPr lang="tr-TR" sz="1800" b="1" baseline="0" dirty="0" smtClean="0">
                          <a:solidFill>
                            <a:srgbClr val="FF0000"/>
                          </a:solidFill>
                          <a:latin typeface="Times New Roman" panose="02020603050405020304" pitchFamily="18" charset="0"/>
                          <a:cs typeface="Times New Roman" panose="02020603050405020304" pitchFamily="18" charset="0"/>
                        </a:rPr>
                        <a:t> </a:t>
                      </a:r>
                      <a:r>
                        <a:rPr lang="tr-TR" sz="1800" b="1" dirty="0" smtClean="0">
                          <a:solidFill>
                            <a:srgbClr val="FF0000"/>
                          </a:solidFill>
                          <a:latin typeface="Times New Roman" panose="02020603050405020304" pitchFamily="18" charset="0"/>
                          <a:cs typeface="Times New Roman" panose="02020603050405020304" pitchFamily="18" charset="0"/>
                        </a:rPr>
                        <a:t>Madde 13 - </a:t>
                      </a:r>
                      <a:r>
                        <a:rPr lang="tr-TR" sz="1800" b="0" dirty="0" smtClean="0">
                          <a:latin typeface="Times New Roman" panose="02020603050405020304" pitchFamily="18" charset="0"/>
                          <a:cs typeface="Times New Roman" panose="02020603050405020304" pitchFamily="18" charset="0"/>
                        </a:rPr>
                        <a:t>Yaşının küçüklüğü yüzünden veya akıl hastalığı, akıl zayıflığı, sarhoşluk ya da bunlara benzer sebeplerden biriyle akla uygun biçimde davranma yeteneğinden yoksun olmayan herkes, bu Kanuna göre ayırt etme gücüne sahiptir.</a:t>
                      </a:r>
                      <a:endParaRPr lang="tr-TR" sz="1800" b="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3139092369"/>
              </p:ext>
            </p:extLst>
          </p:nvPr>
        </p:nvGraphicFramePr>
        <p:xfrm>
          <a:off x="4716016" y="2348880"/>
          <a:ext cx="4176464" cy="4248472"/>
        </p:xfrm>
        <a:graphic>
          <a:graphicData uri="http://schemas.openxmlformats.org/drawingml/2006/table">
            <a:tbl>
              <a:tblPr firstRow="1" bandRow="1">
                <a:tableStyleId>{C4B1156A-380E-4F78-BDF5-A606A8083BF9}</a:tableStyleId>
              </a:tblPr>
              <a:tblGrid>
                <a:gridCol w="4176464"/>
              </a:tblGrid>
              <a:tr h="4248472">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Önemli Not: </a:t>
                      </a:r>
                      <a:r>
                        <a:rPr lang="tr-TR" b="0" dirty="0" smtClean="0">
                          <a:solidFill>
                            <a:schemeClr val="tx1"/>
                          </a:solidFill>
                          <a:latin typeface="Times New Roman" panose="02020603050405020304" pitchFamily="18" charset="0"/>
                          <a:cs typeface="Times New Roman" panose="02020603050405020304" pitchFamily="18" charset="0"/>
                        </a:rPr>
                        <a:t>Sarhoşluk her ne kadar kanunda</a:t>
                      </a:r>
                      <a:r>
                        <a:rPr lang="tr-TR" b="0" baseline="0" dirty="0" smtClean="0">
                          <a:solidFill>
                            <a:schemeClr val="tx1"/>
                          </a:solidFill>
                          <a:latin typeface="Times New Roman" panose="02020603050405020304" pitchFamily="18" charset="0"/>
                          <a:cs typeface="Times New Roman" panose="02020603050405020304" pitchFamily="18" charset="0"/>
                        </a:rPr>
                        <a:t> temyiz kudretini ortadan kaldıran bir sebep olarak sayılmışsa da, burada kastedilen kişinin kendi isteği ve rızası olmadan sarhoş olmasıdır. Kendi isteği ve rızası olmadan, örneğin gazozuna gizlice ilaç veya içki konularak sarhoş olması sağlanan kişini temyiz kudreti yoktur. Buna karşılık, kendi iradesi ve isteği ile içki veya uyuşturucu madde almak suretiyle sarhoş olan kişinin temyiz kudretinin var olduğu kabul edilir ve yaptığı eylemlerden sorumludur.</a:t>
                      </a:r>
                      <a:endParaRPr lang="tr-TR" b="0" dirty="0">
                        <a:solidFill>
                          <a:schemeClr val="tx1"/>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7022732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48680"/>
            <a:ext cx="8229600" cy="504056"/>
          </a:xfrm>
        </p:spPr>
        <p:txBody>
          <a:bodyPr>
            <a:normAutofit/>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2- REŞİT (ERGİN)  OLMAK</a:t>
            </a:r>
            <a:endParaRPr lang="tr-TR"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6" name="İçerik Yer Tutucusu 5"/>
          <p:cNvGraphicFramePr>
            <a:graphicFrameLocks noGrp="1"/>
          </p:cNvGraphicFramePr>
          <p:nvPr>
            <p:ph sz="half" idx="1"/>
            <p:extLst>
              <p:ext uri="{D42A27DB-BD31-4B8C-83A1-F6EECF244321}">
                <p14:modId xmlns:p14="http://schemas.microsoft.com/office/powerpoint/2010/main" val="1094036933"/>
              </p:ext>
            </p:extLst>
          </p:nvPr>
        </p:nvGraphicFramePr>
        <p:xfrm>
          <a:off x="251520" y="2492374"/>
          <a:ext cx="4244280" cy="41769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2045233191"/>
              </p:ext>
            </p:extLst>
          </p:nvPr>
        </p:nvGraphicFramePr>
        <p:xfrm>
          <a:off x="4648200" y="2420888"/>
          <a:ext cx="4244280" cy="4320480"/>
        </p:xfrm>
        <a:graphic>
          <a:graphicData uri="http://schemas.openxmlformats.org/drawingml/2006/table">
            <a:tbl>
              <a:tblPr firstRow="1" bandRow="1">
                <a:tableStyleId>{0505E3EF-67EA-436B-97B2-0124C06EBD24}</a:tableStyleId>
              </a:tblPr>
              <a:tblGrid>
                <a:gridCol w="4244280"/>
              </a:tblGrid>
              <a:tr h="1248139">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Normal Rüşt:</a:t>
                      </a:r>
                      <a:r>
                        <a:rPr lang="tr-TR" b="0" dirty="0" smtClean="0">
                          <a:latin typeface="Times New Roman" panose="02020603050405020304" pitchFamily="18" charset="0"/>
                          <a:cs typeface="Times New Roman" panose="02020603050405020304" pitchFamily="18" charset="0"/>
                        </a:rPr>
                        <a:t> 18 yaşını dolduran herkes herhangi bir işlem yapılmasına veya mahkeme kararına gerek olmaksızın, kendiliğinden reşit olur</a:t>
                      </a:r>
                      <a:endParaRPr lang="tr-TR" b="0" dirty="0">
                        <a:latin typeface="Times New Roman" panose="02020603050405020304" pitchFamily="18" charset="0"/>
                        <a:cs typeface="Times New Roman" panose="02020603050405020304" pitchFamily="18" charset="0"/>
                      </a:endParaRPr>
                    </a:p>
                  </a:txBody>
                  <a:tcPr/>
                </a:tc>
              </a:tr>
              <a:tr h="2112234">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Evlilik Yoluyla Reşit Olma: </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Erkek veya kadın 17 yaşını doldurmadıkça evlenemez. Ancak, hâkim olağanüstü durumlarda ve pek önemli bir sebeple 16</a:t>
                      </a:r>
                      <a:r>
                        <a:rPr kumimoji="0" lang="tr-TR" b="0" i="0" kern="1200" baseline="0" dirty="0" smtClean="0">
                          <a:solidFill>
                            <a:schemeClr val="dk1"/>
                          </a:solidFill>
                          <a:effectLst/>
                          <a:latin typeface="Times New Roman" panose="02020603050405020304" pitchFamily="18" charset="0"/>
                          <a:ea typeface="+mn-ea"/>
                          <a:cs typeface="Times New Roman" panose="02020603050405020304" pitchFamily="18" charset="0"/>
                        </a:rPr>
                        <a:t> </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yaşını doldurmuş olan erkek veya kadının evlenmesine izin verebilir. Evlenme ile kişi kendiliğinden reşit olur. </a:t>
                      </a:r>
                      <a:endParaRPr lang="tr-TR" dirty="0"/>
                    </a:p>
                  </a:txBody>
                  <a:tcPr/>
                </a:tc>
              </a:tr>
              <a:tr h="960107">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Kazai Rüşt:</a:t>
                      </a:r>
                      <a:r>
                        <a:rPr lang="tr-TR" b="1"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15 yaşını tamamlamış biri, kendi isteği ve velisinin rızasıyla</a:t>
                      </a:r>
                      <a:r>
                        <a:rPr lang="tr-TR" baseline="0" dirty="0" smtClean="0">
                          <a:latin typeface="Times New Roman" panose="02020603050405020304" pitchFamily="18" charset="0"/>
                          <a:cs typeface="Times New Roman" panose="02020603050405020304" pitchFamily="18" charset="0"/>
                        </a:rPr>
                        <a:t> mahkeme tarafından reşit kılınabilir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5" name="Tablo 4"/>
          <p:cNvGraphicFramePr>
            <a:graphicFrameLocks noGrp="1"/>
          </p:cNvGraphicFramePr>
          <p:nvPr>
            <p:extLst>
              <p:ext uri="{D42A27DB-BD31-4B8C-83A1-F6EECF244321}">
                <p14:modId xmlns:p14="http://schemas.microsoft.com/office/powerpoint/2010/main" val="4285138497"/>
              </p:ext>
            </p:extLst>
          </p:nvPr>
        </p:nvGraphicFramePr>
        <p:xfrm>
          <a:off x="251520" y="1397000"/>
          <a:ext cx="8640960" cy="914400"/>
        </p:xfrm>
        <a:graphic>
          <a:graphicData uri="http://schemas.openxmlformats.org/drawingml/2006/table">
            <a:tbl>
              <a:tblPr firstRow="1" bandRow="1">
                <a:tableStyleId>{C4B1156A-380E-4F78-BDF5-A606A8083BF9}</a:tableStyleId>
              </a:tblPr>
              <a:tblGrid>
                <a:gridCol w="8640960"/>
              </a:tblGrid>
              <a:tr h="37084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Medeni Kanun Madde 11 - </a:t>
                      </a:r>
                      <a:r>
                        <a:rPr lang="tr-TR" b="0" dirty="0" smtClean="0">
                          <a:latin typeface="Times New Roman" panose="02020603050405020304" pitchFamily="18" charset="0"/>
                          <a:cs typeface="Times New Roman" panose="02020603050405020304" pitchFamily="18" charset="0"/>
                        </a:rPr>
                        <a:t>Erginlik onsekiz yaşın doldurulmasıyla başlar. Evlenme kişiyi ergin kılar. Onbeş yaşını dolduran küçük, kendi isteği ve velisinin rızasıyla mahkemece ergin kılınabilir. </a:t>
                      </a:r>
                      <a:endParaRPr lang="tr-TR" b="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0954864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420656"/>
          </a:xfrm>
        </p:spPr>
        <p:txBody>
          <a:bodyPr>
            <a:normAutofit/>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3- KISITLI OLMAMAK</a:t>
            </a:r>
            <a:endParaRPr lang="tr-TR"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6" name="İçerik Yer Tutucusu 5"/>
          <p:cNvGraphicFramePr>
            <a:graphicFrameLocks noGrp="1"/>
          </p:cNvGraphicFramePr>
          <p:nvPr>
            <p:ph sz="half" idx="1"/>
            <p:extLst>
              <p:ext uri="{D42A27DB-BD31-4B8C-83A1-F6EECF244321}">
                <p14:modId xmlns:p14="http://schemas.microsoft.com/office/powerpoint/2010/main" val="922353595"/>
              </p:ext>
            </p:extLst>
          </p:nvPr>
        </p:nvGraphicFramePr>
        <p:xfrm>
          <a:off x="251520" y="2924174"/>
          <a:ext cx="4244280" cy="3529161"/>
        </p:xfrm>
        <a:graphic>
          <a:graphicData uri="http://schemas.openxmlformats.org/drawingml/2006/table">
            <a:tbl>
              <a:tblPr firstRow="1" bandRow="1">
                <a:tableStyleId>{C4B1156A-380E-4F78-BDF5-A606A8083BF9}</a:tableStyleId>
              </a:tblPr>
              <a:tblGrid>
                <a:gridCol w="4244280"/>
              </a:tblGrid>
              <a:tr h="549315">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Kısıtlanma Sebepleri</a:t>
                      </a:r>
                      <a:endParaRPr lang="tr-TR" dirty="0">
                        <a:solidFill>
                          <a:srgbClr val="FF0000"/>
                        </a:solidFill>
                        <a:latin typeface="Times New Roman" panose="02020603050405020304" pitchFamily="18" charset="0"/>
                        <a:cs typeface="Times New Roman" panose="02020603050405020304" pitchFamily="18" charset="0"/>
                      </a:endParaRPr>
                    </a:p>
                  </a:txBody>
                  <a:tcPr/>
                </a:tc>
              </a:tr>
              <a:tr h="2979846">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a:t>
                      </a:r>
                      <a:r>
                        <a:rPr lang="tr-TR" dirty="0" smtClean="0">
                          <a:latin typeface="Times New Roman" panose="02020603050405020304" pitchFamily="18" charset="0"/>
                          <a:cs typeface="Times New Roman" panose="02020603050405020304" pitchFamily="18" charset="0"/>
                        </a:rPr>
                        <a:t> Akıl hastalığı</a:t>
                      </a:r>
                    </a:p>
                    <a:p>
                      <a:pPr algn="just"/>
                      <a:r>
                        <a:rPr lang="tr-TR" b="1" dirty="0" smtClean="0">
                          <a:solidFill>
                            <a:srgbClr val="FF0000"/>
                          </a:solidFill>
                          <a:latin typeface="Times New Roman" panose="02020603050405020304" pitchFamily="18" charset="0"/>
                          <a:cs typeface="Times New Roman" panose="02020603050405020304" pitchFamily="18" charset="0"/>
                        </a:rPr>
                        <a:t>2- </a:t>
                      </a:r>
                      <a:r>
                        <a:rPr lang="tr-TR" dirty="0" smtClean="0">
                          <a:latin typeface="Times New Roman" panose="02020603050405020304" pitchFamily="18" charset="0"/>
                          <a:cs typeface="Times New Roman" panose="02020603050405020304" pitchFamily="18" charset="0"/>
                        </a:rPr>
                        <a:t>Akıl zayıflığı</a:t>
                      </a:r>
                    </a:p>
                    <a:p>
                      <a:pPr algn="just"/>
                      <a:r>
                        <a:rPr lang="tr-TR" b="1" dirty="0" smtClean="0">
                          <a:solidFill>
                            <a:srgbClr val="FF0000"/>
                          </a:solidFill>
                          <a:latin typeface="Times New Roman" panose="02020603050405020304" pitchFamily="18" charset="0"/>
                          <a:cs typeface="Times New Roman" panose="02020603050405020304" pitchFamily="18" charset="0"/>
                        </a:rPr>
                        <a:t>3-</a:t>
                      </a:r>
                      <a:r>
                        <a:rPr lang="tr-TR" dirty="0" smtClean="0">
                          <a:latin typeface="Times New Roman" panose="02020603050405020304" pitchFamily="18" charset="0"/>
                          <a:cs typeface="Times New Roman" panose="02020603050405020304" pitchFamily="18" charset="0"/>
                        </a:rPr>
                        <a:t> Alkol bağımlılığı</a:t>
                      </a:r>
                    </a:p>
                    <a:p>
                      <a:pPr algn="just"/>
                      <a:r>
                        <a:rPr lang="tr-TR" b="1" dirty="0" smtClean="0">
                          <a:solidFill>
                            <a:srgbClr val="FF0000"/>
                          </a:solidFill>
                          <a:latin typeface="Times New Roman" panose="02020603050405020304" pitchFamily="18" charset="0"/>
                          <a:cs typeface="Times New Roman" panose="02020603050405020304" pitchFamily="18" charset="0"/>
                        </a:rPr>
                        <a:t>4-</a:t>
                      </a:r>
                      <a:r>
                        <a:rPr lang="tr-TR" dirty="0" smtClean="0">
                          <a:latin typeface="Times New Roman" panose="02020603050405020304" pitchFamily="18" charset="0"/>
                          <a:cs typeface="Times New Roman" panose="02020603050405020304" pitchFamily="18" charset="0"/>
                        </a:rPr>
                        <a:t> Uyuşturucu madde</a:t>
                      </a:r>
                      <a:r>
                        <a:rPr lang="tr-TR" baseline="0" dirty="0" smtClean="0">
                          <a:latin typeface="Times New Roman" panose="02020603050405020304" pitchFamily="18" charset="0"/>
                          <a:cs typeface="Times New Roman" panose="02020603050405020304" pitchFamily="18" charset="0"/>
                        </a:rPr>
                        <a:t> bağımlılığı</a:t>
                      </a:r>
                    </a:p>
                    <a:p>
                      <a:pPr algn="just"/>
                      <a:r>
                        <a:rPr lang="tr-TR" b="1" baseline="0" dirty="0" smtClean="0">
                          <a:solidFill>
                            <a:srgbClr val="FF0000"/>
                          </a:solidFill>
                          <a:latin typeface="Times New Roman" panose="02020603050405020304" pitchFamily="18" charset="0"/>
                          <a:cs typeface="Times New Roman" panose="02020603050405020304" pitchFamily="18" charset="0"/>
                        </a:rPr>
                        <a:t>5-</a:t>
                      </a:r>
                      <a:r>
                        <a:rPr lang="tr-TR" baseline="0" dirty="0" smtClean="0">
                          <a:latin typeface="Times New Roman" panose="02020603050405020304" pitchFamily="18" charset="0"/>
                          <a:cs typeface="Times New Roman" panose="02020603050405020304" pitchFamily="18" charset="0"/>
                        </a:rPr>
                        <a:t> Çok tehlikeli bulaşıcı hastalık</a:t>
                      </a:r>
                    </a:p>
                    <a:p>
                      <a:pPr algn="just"/>
                      <a:r>
                        <a:rPr lang="tr-TR" b="1" baseline="0" dirty="0" smtClean="0">
                          <a:solidFill>
                            <a:srgbClr val="FF0000"/>
                          </a:solidFill>
                          <a:latin typeface="Times New Roman" panose="02020603050405020304" pitchFamily="18" charset="0"/>
                          <a:cs typeface="Times New Roman" panose="02020603050405020304" pitchFamily="18" charset="0"/>
                        </a:rPr>
                        <a:t>6- </a:t>
                      </a:r>
                      <a:r>
                        <a:rPr lang="tr-TR" baseline="0" dirty="0" smtClean="0">
                          <a:latin typeface="Times New Roman" panose="02020603050405020304" pitchFamily="18" charset="0"/>
                          <a:cs typeface="Times New Roman" panose="02020603050405020304" pitchFamily="18" charset="0"/>
                        </a:rPr>
                        <a:t>Serserilik</a:t>
                      </a:r>
                    </a:p>
                    <a:p>
                      <a:pPr algn="just"/>
                      <a:endParaRPr lang="tr-TR" dirty="0">
                        <a:latin typeface="Times New Roman" panose="02020603050405020304" pitchFamily="18" charset="0"/>
                        <a:cs typeface="Times New Roman" panose="02020603050405020304" pitchFamily="18" charset="0"/>
                      </a:endParaRPr>
                    </a:p>
                  </a:txBody>
                  <a:tcPr/>
                </a:tc>
              </a:tr>
            </a:tbl>
          </a:graphicData>
        </a:graphic>
      </p:graphicFrame>
      <p:sp>
        <p:nvSpPr>
          <p:cNvPr id="4" name="İçerik Yer Tutucusu 3"/>
          <p:cNvSpPr>
            <a:spLocks noGrp="1"/>
          </p:cNvSpPr>
          <p:nvPr>
            <p:ph sz="half" idx="2"/>
          </p:nvPr>
        </p:nvSpPr>
        <p:spPr>
          <a:xfrm>
            <a:off x="4648200" y="2996952"/>
            <a:ext cx="4038600" cy="3357972"/>
          </a:xfrm>
        </p:spPr>
        <p:txBody>
          <a:bodyPr/>
          <a:lstStyle/>
          <a:p>
            <a:endParaRPr lang="tr-TR" dirty="0"/>
          </a:p>
        </p:txBody>
      </p:sp>
      <p:graphicFrame>
        <p:nvGraphicFramePr>
          <p:cNvPr id="5" name="Tablo 4"/>
          <p:cNvGraphicFramePr>
            <a:graphicFrameLocks noGrp="1"/>
          </p:cNvGraphicFramePr>
          <p:nvPr>
            <p:extLst>
              <p:ext uri="{D42A27DB-BD31-4B8C-83A1-F6EECF244321}">
                <p14:modId xmlns:p14="http://schemas.microsoft.com/office/powerpoint/2010/main" val="3822587938"/>
              </p:ext>
            </p:extLst>
          </p:nvPr>
        </p:nvGraphicFramePr>
        <p:xfrm>
          <a:off x="251520" y="1196752"/>
          <a:ext cx="8640960" cy="1512168"/>
        </p:xfrm>
        <a:graphic>
          <a:graphicData uri="http://schemas.openxmlformats.org/drawingml/2006/table">
            <a:tbl>
              <a:tblPr firstRow="1" bandRow="1">
                <a:tableStyleId>{C4B1156A-380E-4F78-BDF5-A606A8083BF9}</a:tableStyleId>
              </a:tblPr>
              <a:tblGrid>
                <a:gridCol w="8640960"/>
              </a:tblGrid>
              <a:tr h="1512168">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Medeni Kanun Madde 432</a:t>
                      </a:r>
                      <a:r>
                        <a:rPr kumimoji="0" lang="tr-TR" b="1" i="0" kern="1200" baseline="0" dirty="0" smtClean="0">
                          <a:solidFill>
                            <a:srgbClr val="FF0000"/>
                          </a:solidFill>
                          <a:effectLst/>
                          <a:latin typeface="Times New Roman" panose="02020603050405020304" pitchFamily="18" charset="0"/>
                          <a:ea typeface="+mn-ea"/>
                          <a:cs typeface="Times New Roman" panose="02020603050405020304" pitchFamily="18" charset="0"/>
                        </a:rPr>
                        <a:t> - </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Akıl hastalığı, akıl zayıflığı, alkol veya uyuşturucu madde bağımlılığı, ağır tehlike arz eden bulaşıcı hastalık veya serserilik sebeplerinden biriyle toplum için tehlike oluşturan her ergin kişi, kişisel korunmasının başka şekilde sağlanamaması hâlinde, tedavisi, eğitimi veya ıslahı için elverişli bir kuruma yerleştirilir veya alıkonulabilir.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3105886855"/>
              </p:ext>
            </p:extLst>
          </p:nvPr>
        </p:nvGraphicFramePr>
        <p:xfrm>
          <a:off x="4716016" y="2852936"/>
          <a:ext cx="4176464" cy="3528392"/>
        </p:xfrm>
        <a:graphic>
          <a:graphicData uri="http://schemas.openxmlformats.org/drawingml/2006/table">
            <a:tbl>
              <a:tblPr firstRow="1" bandRow="1">
                <a:tableStyleId>{C4B1156A-380E-4F78-BDF5-A606A8083BF9}</a:tableStyleId>
              </a:tblPr>
              <a:tblGrid>
                <a:gridCol w="4176464"/>
              </a:tblGrid>
              <a:tr h="706953">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Kısıtlılık Kararının Sonuçları</a:t>
                      </a:r>
                      <a:endParaRPr lang="tr-TR" dirty="0">
                        <a:solidFill>
                          <a:srgbClr val="FF0000"/>
                        </a:solidFill>
                        <a:latin typeface="Times New Roman" panose="02020603050405020304" pitchFamily="18" charset="0"/>
                        <a:cs typeface="Times New Roman" panose="02020603050405020304" pitchFamily="18" charset="0"/>
                      </a:endParaRPr>
                    </a:p>
                  </a:txBody>
                  <a:tcPr/>
                </a:tc>
              </a:tr>
              <a:tr h="2821439">
                <a:tc>
                  <a:txBody>
                    <a:bodyPr/>
                    <a:lstStyle/>
                    <a:p>
                      <a:pPr algn="just"/>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Kısıtlılık kararı ilgili kişi için yeni bir hukuki statü yaratan bir işlemdir. Geniş olarak kısıtlılık</a:t>
                      </a:r>
                      <a:r>
                        <a:rPr kumimoji="0" lang="tr-TR" sz="1800" kern="1200" baseline="0" dirty="0" smtClean="0">
                          <a:solidFill>
                            <a:schemeClr val="dk1"/>
                          </a:solidFill>
                          <a:effectLst/>
                          <a:latin typeface="Times New Roman" panose="02020603050405020304" pitchFamily="18" charset="0"/>
                          <a:ea typeface="+mn-ea"/>
                          <a:cs typeface="Times New Roman" panose="02020603050405020304" pitchFamily="18" charset="0"/>
                        </a:rPr>
                        <a:t>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fiil ehliyetinin yetkili makam tarafından geri alınması olarak tanımlanabilir. Diğer bir yönüyle de ilgilinin 3.bir şahsın koruması altına alınması sonucu doğurur.</a:t>
                      </a:r>
                      <a:endParaRPr kumimoji="0" lang="tr-TR" sz="1800" kern="1200" dirty="0">
                        <a:solidFill>
                          <a:schemeClr val="dk1"/>
                        </a:solidFill>
                        <a:effectLst/>
                        <a:latin typeface="Times New Roman" panose="02020603050405020304" pitchFamily="18" charset="0"/>
                        <a:ea typeface="+mn-ea"/>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799318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229600" cy="288032"/>
          </a:xfrm>
        </p:spPr>
        <p:txBody>
          <a:bodyPr>
            <a:normAutofit fontScale="90000"/>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FİİL EHLİYETİ AÇISINDAN KİŞİLERİN SINIFLANDIRILMASI</a:t>
            </a:r>
            <a:endParaRPr lang="tr-TR"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1669669724"/>
              </p:ext>
            </p:extLst>
          </p:nvPr>
        </p:nvGraphicFramePr>
        <p:xfrm>
          <a:off x="179512" y="620688"/>
          <a:ext cx="4316288" cy="2808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2831350530"/>
              </p:ext>
            </p:extLst>
          </p:nvPr>
        </p:nvGraphicFramePr>
        <p:xfrm>
          <a:off x="4644008" y="548680"/>
          <a:ext cx="4320033" cy="4023360"/>
        </p:xfrm>
        <a:graphic>
          <a:graphicData uri="http://schemas.openxmlformats.org/drawingml/2006/table">
            <a:tbl>
              <a:tblPr firstRow="1" bandRow="1">
                <a:tableStyleId>{C4B1156A-380E-4F78-BDF5-A606A8083BF9}</a:tableStyleId>
              </a:tblPr>
              <a:tblGrid>
                <a:gridCol w="4320033"/>
              </a:tblGrid>
              <a:tr h="1890972">
                <a:tc>
                  <a:txBody>
                    <a:bodyPr/>
                    <a:lstStyle/>
                    <a:p>
                      <a:pPr algn="just"/>
                      <a:r>
                        <a:rPr kumimoji="0" lang="tr-TR" sz="1800" b="1" u="none" kern="1200" dirty="0" smtClean="0">
                          <a:solidFill>
                            <a:srgbClr val="FF0000"/>
                          </a:solidFill>
                          <a:effectLst/>
                          <a:latin typeface="Times New Roman" panose="02020603050405020304" pitchFamily="18" charset="0"/>
                          <a:ea typeface="+mn-ea"/>
                          <a:cs typeface="Times New Roman" panose="02020603050405020304" pitchFamily="18" charset="0"/>
                        </a:rPr>
                        <a:t>Tam ehliyetliler:</a:t>
                      </a:r>
                      <a:r>
                        <a:rPr kumimoji="0" lang="tr-TR" sz="1800" b="0" u="none" kern="1200" dirty="0" smtClean="0">
                          <a:solidFill>
                            <a:schemeClr val="dk1"/>
                          </a:solidFill>
                          <a:effectLst/>
                          <a:latin typeface="Times New Roman" panose="02020603050405020304" pitchFamily="18" charset="0"/>
                          <a:ea typeface="+mn-ea"/>
                          <a:cs typeface="Times New Roman" panose="02020603050405020304" pitchFamily="18" charset="0"/>
                        </a:rPr>
                        <a:t> Temyiz kudretine sahip,</a:t>
                      </a:r>
                      <a:r>
                        <a:rPr kumimoji="0" lang="tr-TR" sz="1800" b="0" u="none" kern="1200" baseline="0" dirty="0" smtClean="0">
                          <a:solidFill>
                            <a:schemeClr val="dk1"/>
                          </a:solidFill>
                          <a:effectLst/>
                          <a:latin typeface="Times New Roman" panose="02020603050405020304" pitchFamily="18" charset="0"/>
                          <a:ea typeface="+mn-ea"/>
                          <a:cs typeface="Times New Roman" panose="02020603050405020304" pitchFamily="18" charset="0"/>
                        </a:rPr>
                        <a:t> reşit olan ve haklarında mahkemece kısıtlılık kararı verilmemiş kişilerdir. </a:t>
                      </a:r>
                      <a:r>
                        <a:rPr kumimoji="0" lang="tr-TR" sz="1800" b="0" u="none" kern="1200" dirty="0" smtClean="0">
                          <a:solidFill>
                            <a:schemeClr val="dk1"/>
                          </a:solidFill>
                          <a:effectLst/>
                          <a:latin typeface="Times New Roman" panose="02020603050405020304" pitchFamily="18" charset="0"/>
                          <a:ea typeface="+mn-ea"/>
                          <a:cs typeface="Times New Roman" panose="02020603050405020304" pitchFamily="18" charset="0"/>
                        </a:rPr>
                        <a:t>Bunların fiil ehliyetleri tamdır. Kendi fiilleri ile hak kazanabilir ve borç altına girebilirler. Tam ehliyetliler başkalarına verdikleri her zarardan sorumludur</a:t>
                      </a:r>
                      <a:endParaRPr lang="tr-TR" b="0" u="none" dirty="0">
                        <a:latin typeface="Times New Roman" panose="02020603050405020304" pitchFamily="18" charset="0"/>
                        <a:cs typeface="Times New Roman" panose="02020603050405020304" pitchFamily="18" charset="0"/>
                      </a:endParaRPr>
                    </a:p>
                  </a:txBody>
                  <a:tcPr/>
                </a:tc>
              </a:tr>
              <a:tr h="1853443">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anose="02020603050405020304" pitchFamily="18" charset="0"/>
                          <a:cs typeface="Times New Roman" panose="02020603050405020304" pitchFamily="18" charset="0"/>
                        </a:rPr>
                        <a:t>Tam Ehliyetsizler: </a:t>
                      </a:r>
                      <a:r>
                        <a:rPr lang="tr-TR" dirty="0" smtClean="0">
                          <a:latin typeface="Times New Roman" panose="02020603050405020304" pitchFamily="18" charset="0"/>
                          <a:cs typeface="Times New Roman" panose="02020603050405020304" pitchFamily="18" charset="0"/>
                        </a:rPr>
                        <a:t>Temyiz kudretine sahip olmayanlar  tam ehliyetsiz grubuna</a:t>
                      </a:r>
                      <a:r>
                        <a:rPr lang="tr-TR" baseline="0" dirty="0" smtClean="0">
                          <a:latin typeface="Times New Roman" panose="02020603050405020304" pitchFamily="18" charset="0"/>
                          <a:cs typeface="Times New Roman" panose="02020603050405020304" pitchFamily="18" charset="0"/>
                        </a:rPr>
                        <a:t> girer. Kendi fiilleriyle hak sahibi olamaz ve borç altına giremezler.  </a:t>
                      </a:r>
                      <a:r>
                        <a:rPr lang="tr-TR" u="sng" baseline="0" dirty="0" smtClean="0">
                          <a:latin typeface="Times New Roman" panose="02020603050405020304" pitchFamily="18" charset="0"/>
                          <a:cs typeface="Times New Roman" panose="02020603050405020304" pitchFamily="18" charset="0"/>
                        </a:rPr>
                        <a:t>Temyiz kudreti olmayan bir kişinin yaptığı tüm işlemler</a:t>
                      </a:r>
                      <a:r>
                        <a:rPr lang="tr-TR" baseline="0" dirty="0" smtClean="0">
                          <a:latin typeface="Times New Roman" panose="02020603050405020304" pitchFamily="18" charset="0"/>
                          <a:cs typeface="Times New Roman" panose="02020603050405020304" pitchFamily="18" charset="0"/>
                        </a:rPr>
                        <a:t> </a:t>
                      </a:r>
                      <a:r>
                        <a:rPr lang="tr-TR" u="sng" baseline="0" dirty="0" smtClean="0">
                          <a:latin typeface="Times New Roman" panose="02020603050405020304" pitchFamily="18" charset="0"/>
                          <a:cs typeface="Times New Roman" panose="02020603050405020304" pitchFamily="18" charset="0"/>
                        </a:rPr>
                        <a:t>kural olarak butlan ile sakattır. Karşı tarafın iyiniyetli olması butlanı ortadan kaldırmaz</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2462511775"/>
              </p:ext>
            </p:extLst>
          </p:nvPr>
        </p:nvGraphicFramePr>
        <p:xfrm>
          <a:off x="179512" y="4725144"/>
          <a:ext cx="4320480" cy="986408"/>
        </p:xfrm>
        <a:graphic>
          <a:graphicData uri="http://schemas.openxmlformats.org/drawingml/2006/table">
            <a:tbl>
              <a:tblPr firstRow="1" bandRow="1">
                <a:tableStyleId>{C4B1156A-380E-4F78-BDF5-A606A8083BF9}</a:tableStyleId>
              </a:tblPr>
              <a:tblGrid>
                <a:gridCol w="4320480"/>
              </a:tblGrid>
              <a:tr h="986408">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İstisna:</a:t>
                      </a:r>
                      <a:r>
                        <a:rPr lang="tr-TR" b="0" dirty="0" smtClean="0">
                          <a:latin typeface="Times New Roman" panose="02020603050405020304" pitchFamily="18" charset="0"/>
                          <a:cs typeface="Times New Roman" panose="02020603050405020304" pitchFamily="18" charset="0"/>
                        </a:rPr>
                        <a:t> Tam ehliyetsiz</a:t>
                      </a:r>
                      <a:r>
                        <a:rPr lang="tr-TR" b="0" baseline="0" dirty="0" smtClean="0">
                          <a:latin typeface="Times New Roman" panose="02020603050405020304" pitchFamily="18" charset="0"/>
                          <a:cs typeface="Times New Roman" panose="02020603050405020304" pitchFamily="18" charset="0"/>
                        </a:rPr>
                        <a:t> birinin yaptığı evlilik mahkemece butlan kararı verilinceye kadar geçerlidir.</a:t>
                      </a:r>
                      <a:endParaRPr lang="tr-TR" b="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3403027049"/>
              </p:ext>
            </p:extLst>
          </p:nvPr>
        </p:nvGraphicFramePr>
        <p:xfrm>
          <a:off x="179512" y="5826968"/>
          <a:ext cx="4320480" cy="914400"/>
        </p:xfrm>
        <a:graphic>
          <a:graphicData uri="http://schemas.openxmlformats.org/drawingml/2006/table">
            <a:tbl>
              <a:tblPr firstRow="1" bandRow="1">
                <a:tableStyleId>{C4B1156A-380E-4F78-BDF5-A606A8083BF9}</a:tableStyleId>
              </a:tblPr>
              <a:tblGrid>
                <a:gridCol w="4320480"/>
              </a:tblGrid>
              <a:tr h="864096">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İstisna:</a:t>
                      </a:r>
                      <a:r>
                        <a:rPr lang="tr-TR" b="0" dirty="0" smtClean="0">
                          <a:latin typeface="Times New Roman" panose="02020603050405020304" pitchFamily="18" charset="0"/>
                          <a:cs typeface="Times New Roman" panose="02020603050405020304" pitchFamily="18" charset="0"/>
                        </a:rPr>
                        <a:t> Tam ehliyetsiz birinin hazırladığı vasiyetname mahkemece butlan kararı verilinceye kadar geçerlidir</a:t>
                      </a:r>
                      <a:endParaRPr lang="tr-TR" b="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4093045820"/>
              </p:ext>
            </p:extLst>
          </p:nvPr>
        </p:nvGraphicFramePr>
        <p:xfrm>
          <a:off x="4644008" y="4653136"/>
          <a:ext cx="4320480" cy="1044704"/>
        </p:xfrm>
        <a:graphic>
          <a:graphicData uri="http://schemas.openxmlformats.org/drawingml/2006/table">
            <a:tbl>
              <a:tblPr firstRow="1" bandRow="1">
                <a:tableStyleId>{C4B1156A-380E-4F78-BDF5-A606A8083BF9}</a:tableStyleId>
              </a:tblPr>
              <a:tblGrid>
                <a:gridCol w="4320480"/>
              </a:tblGrid>
              <a:tr h="1044704">
                <a:tc>
                  <a:txBody>
                    <a:bodyPr/>
                    <a:lstStyle/>
                    <a:p>
                      <a:pPr algn="just"/>
                      <a:r>
                        <a:rPr lang="tr-TR" b="1" baseline="0" dirty="0" smtClean="0">
                          <a:solidFill>
                            <a:srgbClr val="FF0000"/>
                          </a:solidFill>
                          <a:latin typeface="Times New Roman" panose="02020603050405020304" pitchFamily="18" charset="0"/>
                          <a:cs typeface="Times New Roman" panose="02020603050405020304" pitchFamily="18" charset="0"/>
                        </a:rPr>
                        <a:t>İstisna: </a:t>
                      </a:r>
                      <a:r>
                        <a:rPr lang="tr-TR" b="0" baseline="0" dirty="0" smtClean="0">
                          <a:latin typeface="Times New Roman" panose="02020603050405020304" pitchFamily="18" charset="0"/>
                          <a:cs typeface="Times New Roman" panose="02020603050405020304" pitchFamily="18" charset="0"/>
                        </a:rPr>
                        <a:t>Temyiz kudretine sahip olmayan kişiye yükümlülük getirmeyen sadece yarar sağlayan sözleşmeler geçerlidir.</a:t>
                      </a:r>
                      <a:endParaRPr lang="tr-TR" b="0" dirty="0"/>
                    </a:p>
                  </a:txBody>
                  <a:tcPr/>
                </a:tc>
              </a:tr>
            </a:tbl>
          </a:graphicData>
        </a:graphic>
      </p:graphicFrame>
      <p:graphicFrame>
        <p:nvGraphicFramePr>
          <p:cNvPr id="10" name="Tablo 9"/>
          <p:cNvGraphicFramePr>
            <a:graphicFrameLocks noGrp="1"/>
          </p:cNvGraphicFramePr>
          <p:nvPr>
            <p:extLst>
              <p:ext uri="{D42A27DB-BD31-4B8C-83A1-F6EECF244321}">
                <p14:modId xmlns:p14="http://schemas.microsoft.com/office/powerpoint/2010/main" val="2010926722"/>
              </p:ext>
            </p:extLst>
          </p:nvPr>
        </p:nvGraphicFramePr>
        <p:xfrm>
          <a:off x="4644008" y="5805264"/>
          <a:ext cx="4320480" cy="936104"/>
        </p:xfrm>
        <a:graphic>
          <a:graphicData uri="http://schemas.openxmlformats.org/drawingml/2006/table">
            <a:tbl>
              <a:tblPr firstRow="1" bandRow="1">
                <a:tableStyleId>{C4B1156A-380E-4F78-BDF5-A606A8083BF9}</a:tableStyleId>
              </a:tblPr>
              <a:tblGrid>
                <a:gridCol w="4320480"/>
              </a:tblGrid>
              <a:tr h="936104">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İstisna: </a:t>
                      </a:r>
                      <a:r>
                        <a:rPr lang="tr-TR" b="0" dirty="0" smtClean="0">
                          <a:latin typeface="Times New Roman" panose="02020603050405020304" pitchFamily="18" charset="0"/>
                          <a:cs typeface="Times New Roman" panose="02020603050405020304" pitchFamily="18" charset="0"/>
                        </a:rPr>
                        <a:t>Tam ehliyetsizler haklarını yasal temsilcileri vasıtasıyla</a:t>
                      </a:r>
                      <a:r>
                        <a:rPr lang="tr-TR" b="0" baseline="0" dirty="0" smtClean="0">
                          <a:latin typeface="Times New Roman" panose="02020603050405020304" pitchFamily="18" charset="0"/>
                          <a:cs typeface="Times New Roman" panose="02020603050405020304" pitchFamily="18" charset="0"/>
                        </a:rPr>
                        <a:t> kullanır. Bunun tek istisnası şahsa sıkı sıkıya bağlı haklardır.</a:t>
                      </a:r>
                      <a:endParaRPr lang="tr-TR" b="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11" name="Tablo 10"/>
          <p:cNvGraphicFramePr>
            <a:graphicFrameLocks noGrp="1"/>
          </p:cNvGraphicFramePr>
          <p:nvPr>
            <p:extLst>
              <p:ext uri="{D42A27DB-BD31-4B8C-83A1-F6EECF244321}">
                <p14:modId xmlns:p14="http://schemas.microsoft.com/office/powerpoint/2010/main" val="2887663382"/>
              </p:ext>
            </p:extLst>
          </p:nvPr>
        </p:nvGraphicFramePr>
        <p:xfrm>
          <a:off x="179512" y="3501008"/>
          <a:ext cx="4176464" cy="1080120"/>
        </p:xfrm>
        <a:graphic>
          <a:graphicData uri="http://schemas.openxmlformats.org/drawingml/2006/table">
            <a:tbl>
              <a:tblPr firstRow="1" bandRow="1">
                <a:tableStyleId>{C4B1156A-380E-4F78-BDF5-A606A8083BF9}</a:tableStyleId>
              </a:tblPr>
              <a:tblGrid>
                <a:gridCol w="4176464"/>
              </a:tblGrid>
              <a:tr h="108012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İstisna:</a:t>
                      </a:r>
                      <a:r>
                        <a:rPr lang="tr-TR" b="0" dirty="0" smtClean="0">
                          <a:latin typeface="Times New Roman" panose="02020603050405020304" pitchFamily="18" charset="0"/>
                          <a:cs typeface="Times New Roman" panose="02020603050405020304" pitchFamily="18" charset="0"/>
                        </a:rPr>
                        <a:t> Tam </a:t>
                      </a:r>
                      <a:r>
                        <a:rPr lang="tr-TR" b="0" baseline="0" dirty="0" smtClean="0">
                          <a:latin typeface="Times New Roman" panose="02020603050405020304" pitchFamily="18" charset="0"/>
                          <a:cs typeface="Times New Roman" panose="02020603050405020304" pitchFamily="18" charset="0"/>
                        </a:rPr>
                        <a:t>eğer hakkaniyet gerektiriyorsa haksız fiillerinden dolayı kusursuz sorumlu olurlar.</a:t>
                      </a:r>
                      <a:endParaRPr lang="tr-TR" b="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8497740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p:cNvGraphicFramePr>
            <a:graphicFrameLocks noGrp="1"/>
          </p:cNvGraphicFramePr>
          <p:nvPr>
            <p:ph sz="half" idx="1"/>
            <p:extLst>
              <p:ext uri="{D42A27DB-BD31-4B8C-83A1-F6EECF244321}">
                <p14:modId xmlns:p14="http://schemas.microsoft.com/office/powerpoint/2010/main" val="412973237"/>
              </p:ext>
            </p:extLst>
          </p:nvPr>
        </p:nvGraphicFramePr>
        <p:xfrm>
          <a:off x="107504" y="836712"/>
          <a:ext cx="4316412" cy="5906983"/>
        </p:xfrm>
        <a:graphic>
          <a:graphicData uri="http://schemas.openxmlformats.org/drawingml/2006/table">
            <a:tbl>
              <a:tblPr firstRow="1" bandRow="1">
                <a:tableStyleId>{C4B1156A-380E-4F78-BDF5-A606A8083BF9}</a:tableStyleId>
              </a:tblPr>
              <a:tblGrid>
                <a:gridCol w="4316412"/>
              </a:tblGrid>
              <a:tr h="1826418">
                <a:tc>
                  <a:txBody>
                    <a:bodyPr/>
                    <a:lstStyle/>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Tanımı: </a:t>
                      </a:r>
                      <a:r>
                        <a:rPr lang="tr-TR" b="0" dirty="0" smtClean="0">
                          <a:latin typeface="Times New Roman" panose="02020603050405020304" pitchFamily="18" charset="0"/>
                          <a:cs typeface="Times New Roman" panose="02020603050405020304" pitchFamily="18" charset="0"/>
                        </a:rPr>
                        <a:t>Sınırlı ehliyetliler, reşit, temyiz kudretine sahip ve haklarında bir kısıtlılık kararı olmayan, bu anlamda aslında tam ehliyetli olan, ancak yine de kendi çıkarları gereği fiil ehliyetleri kanun tarafından sınırlandırılmış kimselerdir. </a:t>
                      </a:r>
                      <a:endParaRPr lang="tr-TR" b="0" dirty="0">
                        <a:latin typeface="Times New Roman" panose="02020603050405020304" pitchFamily="18" charset="0"/>
                        <a:cs typeface="Times New Roman" panose="02020603050405020304" pitchFamily="18" charset="0"/>
                      </a:endParaRPr>
                    </a:p>
                  </a:txBody>
                  <a:tcPr/>
                </a:tc>
              </a:tr>
              <a:tr h="1249655">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Sınırlı Ehliyetli Olanlar: </a:t>
                      </a:r>
                      <a:r>
                        <a:rPr lang="tr-TR" dirty="0" smtClean="0">
                          <a:latin typeface="Times New Roman" panose="02020603050405020304" pitchFamily="18" charset="0"/>
                          <a:cs typeface="Times New Roman" panose="02020603050405020304" pitchFamily="18" charset="0"/>
                        </a:rPr>
                        <a:t>Medeni</a:t>
                      </a:r>
                      <a:r>
                        <a:rPr lang="tr-TR" baseline="0" dirty="0" smtClean="0">
                          <a:latin typeface="Times New Roman" panose="02020603050405020304" pitchFamily="18" charset="0"/>
                          <a:cs typeface="Times New Roman" panose="02020603050405020304" pitchFamily="18" charset="0"/>
                        </a:rPr>
                        <a:t> Kanun sınırlı ehliyetlileri iki kategoriye ayırmıştır:</a:t>
                      </a:r>
                    </a:p>
                    <a:p>
                      <a:pPr marL="342900" indent="-342900" algn="just">
                        <a:buAutoNum type="alphaLcParenR"/>
                      </a:pPr>
                      <a:r>
                        <a:rPr lang="tr-TR" baseline="0" dirty="0" smtClean="0">
                          <a:latin typeface="Times New Roman" panose="02020603050405020304" pitchFamily="18" charset="0"/>
                          <a:cs typeface="Times New Roman" panose="02020603050405020304" pitchFamily="18" charset="0"/>
                        </a:rPr>
                        <a:t>Evliler</a:t>
                      </a:r>
                    </a:p>
                    <a:p>
                      <a:pPr marL="0" indent="0" algn="just">
                        <a:buNone/>
                      </a:pPr>
                      <a:r>
                        <a:rPr lang="tr-TR" baseline="0" dirty="0" smtClean="0">
                          <a:latin typeface="Times New Roman" panose="02020603050405020304" pitchFamily="18" charset="0"/>
                          <a:cs typeface="Times New Roman" panose="02020603050405020304" pitchFamily="18" charset="0"/>
                        </a:rPr>
                        <a:t>b) Kendisine yasal danışman atanmış olanlar</a:t>
                      </a:r>
                      <a:endParaRPr lang="tr-TR" dirty="0">
                        <a:latin typeface="Times New Roman" panose="02020603050405020304" pitchFamily="18" charset="0"/>
                        <a:cs typeface="Times New Roman" panose="02020603050405020304" pitchFamily="18" charset="0"/>
                      </a:endParaRPr>
                    </a:p>
                  </a:txBody>
                  <a:tcPr/>
                </a:tc>
              </a:tr>
              <a:tr h="283091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anose="02020603050405020304" pitchFamily="18" charset="0"/>
                          <a:cs typeface="Times New Roman" panose="02020603050405020304" pitchFamily="18" charset="0"/>
                        </a:rPr>
                        <a:t>Tek Başına Yapamayacakları</a:t>
                      </a:r>
                      <a:r>
                        <a:rPr lang="tr-TR" b="1" baseline="0" dirty="0" smtClean="0">
                          <a:solidFill>
                            <a:srgbClr val="FF0000"/>
                          </a:solidFill>
                          <a:latin typeface="Times New Roman" panose="02020603050405020304" pitchFamily="18" charset="0"/>
                          <a:cs typeface="Times New Roman" panose="02020603050405020304" pitchFamily="18" charset="0"/>
                        </a:rPr>
                        <a:t> İşlemler:</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Tam</a:t>
                      </a:r>
                      <a:r>
                        <a:rPr lang="tr-TR" baseline="0" dirty="0" smtClean="0">
                          <a:latin typeface="Times New Roman" panose="02020603050405020304" pitchFamily="18" charset="0"/>
                          <a:cs typeface="Times New Roman" panose="02020603050405020304" pitchFamily="18" charset="0"/>
                        </a:rPr>
                        <a:t> ehliyetliler her zaman kendi istekleri ile birine kefil olabilirler. Ancak sınırlı ehliyetli olan biri, örneğin evli birinin, birine kefil olabilmesi için eşinin rızası şarttır.</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 Sınırlı ehliyetsizler ayrıca, eşin veya danışmanın onayı olmadan borç alıp veremez, taşınır veya taşınmaz alım satımı yapamaz, kıymetli evrak</a:t>
                      </a:r>
                      <a:r>
                        <a:rPr kumimoji="0" lang="tr-TR" b="0" i="0" kern="1200" baseline="0" dirty="0" smtClean="0">
                          <a:solidFill>
                            <a:schemeClr val="dk1"/>
                          </a:solidFill>
                          <a:effectLst/>
                          <a:latin typeface="Times New Roman" panose="02020603050405020304" pitchFamily="18" charset="0"/>
                          <a:ea typeface="+mn-ea"/>
                          <a:cs typeface="Times New Roman" panose="02020603050405020304" pitchFamily="18" charset="0"/>
                        </a:rPr>
                        <a:t> </a:t>
                      </a:r>
                      <a:r>
                        <a:rPr kumimoji="0" lang="tr-TR" b="0" i="0" kern="1200" dirty="0" smtClean="0">
                          <a:solidFill>
                            <a:schemeClr val="dk1"/>
                          </a:solidFill>
                          <a:effectLst/>
                          <a:latin typeface="Times New Roman" panose="02020603050405020304" pitchFamily="18" charset="0"/>
                          <a:ea typeface="+mn-ea"/>
                          <a:cs typeface="Times New Roman" panose="02020603050405020304" pitchFamily="18" charset="0"/>
                        </a:rPr>
                        <a:t>alım satımı yapamaz.</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3890463161"/>
              </p:ext>
            </p:extLst>
          </p:nvPr>
        </p:nvGraphicFramePr>
        <p:xfrm>
          <a:off x="4648200" y="836712"/>
          <a:ext cx="4388296" cy="5943600"/>
        </p:xfrm>
        <a:graphic>
          <a:graphicData uri="http://schemas.openxmlformats.org/drawingml/2006/table">
            <a:tbl>
              <a:tblPr firstRow="1" bandRow="1">
                <a:tableStyleId>{C4B1156A-380E-4F78-BDF5-A606A8083BF9}</a:tableStyleId>
              </a:tblPr>
              <a:tblGrid>
                <a:gridCol w="4388296"/>
              </a:tblGrid>
              <a:tr h="908409">
                <a:tc>
                  <a:txBody>
                    <a:bodyPr/>
                    <a:lstStyle/>
                    <a:p>
                      <a:pPr algn="just"/>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Sınırlı ehliyetsizler:</a:t>
                      </a:r>
                      <a:r>
                        <a:rPr kumimoji="0" lang="tr-TR" sz="1800" b="1" kern="1200" baseline="0" dirty="0" smtClean="0">
                          <a:solidFill>
                            <a:srgbClr val="FF0000"/>
                          </a:solidFill>
                          <a:effectLst/>
                          <a:latin typeface="Times New Roman" panose="02020603050405020304" pitchFamily="18" charset="0"/>
                          <a:ea typeface="+mn-ea"/>
                          <a:cs typeface="Times New Roman" panose="02020603050405020304" pitchFamily="18" charset="0"/>
                        </a:rPr>
                        <a:t> </a:t>
                      </a:r>
                      <a:r>
                        <a:rPr kumimoji="0" lang="tr-TR" sz="1800" b="0" kern="1200" baseline="0" dirty="0" smtClean="0">
                          <a:solidFill>
                            <a:schemeClr val="dk1"/>
                          </a:solidFill>
                          <a:effectLst/>
                          <a:latin typeface="Times New Roman" panose="02020603050405020304" pitchFamily="18" charset="0"/>
                          <a:ea typeface="+mn-ea"/>
                          <a:cs typeface="Times New Roman" panose="02020603050405020304" pitchFamily="18" charset="0"/>
                        </a:rPr>
                        <a:t>T</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emyiz kudretine sahip olan küçükler  ya da temyiz kudretine sahip kısıtlılardır</a:t>
                      </a:r>
                      <a:endParaRPr lang="tr-TR" b="0" dirty="0">
                        <a:latin typeface="Times New Roman" panose="02020603050405020304" pitchFamily="18" charset="0"/>
                        <a:cs typeface="Times New Roman" panose="02020603050405020304" pitchFamily="18" charset="0"/>
                      </a:endParaRPr>
                    </a:p>
                  </a:txBody>
                  <a:tcPr/>
                </a:tc>
              </a:tr>
              <a:tr h="1453454">
                <a:tc>
                  <a:txBody>
                    <a:bodyPr/>
                    <a:lstStyle/>
                    <a:p>
                      <a:pPr algn="just"/>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Veli veya Vasileri Vardır:</a:t>
                      </a:r>
                      <a:r>
                        <a:rPr kumimoji="0" lang="tr-TR" sz="1800" b="1" kern="1200" baseline="0" dirty="0" smtClean="0">
                          <a:solidFill>
                            <a:srgbClr val="FF0000"/>
                          </a:solidFill>
                          <a:effectLst/>
                          <a:latin typeface="Times New Roman" panose="02020603050405020304" pitchFamily="18" charset="0"/>
                          <a:ea typeface="+mn-ea"/>
                          <a:cs typeface="Times New Roman" panose="02020603050405020304" pitchFamily="18" charset="0"/>
                        </a:rPr>
                        <a:t>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Sınırlı ehliyetsizler için kanun tarafından temsilciler öngörülmüştür. Küçükler için velayet müessesesi kısıtlılar için de vesayet müessesesi kanunda düzenlenmiştir</a:t>
                      </a:r>
                      <a:endParaRPr lang="tr-TR" dirty="0">
                        <a:latin typeface="Times New Roman" panose="02020603050405020304" pitchFamily="18" charset="0"/>
                        <a:cs typeface="Times New Roman" panose="02020603050405020304" pitchFamily="18" charset="0"/>
                      </a:endParaRPr>
                    </a:p>
                  </a:txBody>
                  <a:tcPr/>
                </a:tc>
              </a:tr>
              <a:tr h="1180931">
                <a:tc>
                  <a:txBody>
                    <a:bodyPr/>
                    <a:lstStyle/>
                    <a:p>
                      <a:pPr algn="just"/>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Yaptıkları İşlemlerin Geçerliliği: </a:t>
                      </a:r>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Sınırlı ehliyetsizler kanuni temsilcilerinin rızası olmadan kendi tasarrufları ile borç altına giremezler. </a:t>
                      </a:r>
                      <a:endParaRPr lang="tr-TR" dirty="0">
                        <a:latin typeface="Times New Roman" panose="02020603050405020304" pitchFamily="18" charset="0"/>
                        <a:cs typeface="Times New Roman" panose="02020603050405020304" pitchFamily="18" charset="0"/>
                      </a:endParaRPr>
                    </a:p>
                  </a:txBody>
                  <a:tcPr/>
                </a:tc>
              </a:tr>
              <a:tr h="1180931">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Kanuni Temsilcinin</a:t>
                      </a:r>
                      <a:r>
                        <a:rPr lang="tr-TR" b="1" baseline="0" dirty="0" smtClean="0">
                          <a:solidFill>
                            <a:srgbClr val="FF0000"/>
                          </a:solidFill>
                          <a:latin typeface="Times New Roman" panose="02020603050405020304" pitchFamily="18" charset="0"/>
                          <a:cs typeface="Times New Roman" panose="02020603050405020304" pitchFamily="18" charset="0"/>
                        </a:rPr>
                        <a:t> Rızası: </a:t>
                      </a:r>
                      <a:r>
                        <a:rPr lang="tr-TR" dirty="0" smtClean="0">
                          <a:latin typeface="Times New Roman" panose="02020603050405020304" pitchFamily="18" charset="0"/>
                          <a:cs typeface="Times New Roman" panose="02020603050405020304" pitchFamily="18" charset="0"/>
                        </a:rPr>
                        <a:t>Kanuni temsilcinin rızası alınmadan yapılan işlem sınırlı ehliyetsiz açısından askıdadır (tek taraflı bağlamazlık – askıda hükümsüzlük). </a:t>
                      </a:r>
                      <a:endParaRPr lang="tr-TR" dirty="0">
                        <a:latin typeface="Times New Roman" panose="02020603050405020304" pitchFamily="18" charset="0"/>
                        <a:cs typeface="Times New Roman" panose="02020603050405020304" pitchFamily="18" charset="0"/>
                      </a:endParaRPr>
                    </a:p>
                  </a:txBody>
                  <a:tcPr/>
                </a:tc>
              </a:tr>
              <a:tr h="1180931">
                <a:tc>
                  <a:txBody>
                    <a:bodyPr/>
                    <a:lstStyle/>
                    <a:p>
                      <a:pPr algn="just"/>
                      <a:r>
                        <a:rPr kumimoji="0" lang="tr-TR" sz="1800" kern="1200" dirty="0" smtClean="0">
                          <a:solidFill>
                            <a:schemeClr val="dk1"/>
                          </a:solidFill>
                          <a:effectLst/>
                          <a:latin typeface="Times New Roman" panose="02020603050405020304" pitchFamily="18" charset="0"/>
                          <a:ea typeface="+mn-ea"/>
                          <a:cs typeface="Times New Roman" panose="02020603050405020304" pitchFamily="18" charset="0"/>
                        </a:rPr>
                        <a:t>Kanuni temsilcinin rızası işlem yapılmadan verilirse izin, işlem yapıldıktan sonra verilirse icazet, işlem yapıldığı sırada işleme katılma adını alır. </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5" name="Tablo 4"/>
          <p:cNvGraphicFramePr>
            <a:graphicFrameLocks noGrp="1"/>
          </p:cNvGraphicFramePr>
          <p:nvPr>
            <p:extLst>
              <p:ext uri="{D42A27DB-BD31-4B8C-83A1-F6EECF244321}">
                <p14:modId xmlns:p14="http://schemas.microsoft.com/office/powerpoint/2010/main" val="223404493"/>
              </p:ext>
            </p:extLst>
          </p:nvPr>
        </p:nvGraphicFramePr>
        <p:xfrm>
          <a:off x="179511" y="260648"/>
          <a:ext cx="8931686" cy="365760"/>
        </p:xfrm>
        <a:graphic>
          <a:graphicData uri="http://schemas.openxmlformats.org/drawingml/2006/table">
            <a:tbl>
              <a:tblPr firstRow="1" bandRow="1">
                <a:tableStyleId>{C4B1156A-380E-4F78-BDF5-A606A8083BF9}</a:tableStyleId>
              </a:tblPr>
              <a:tblGrid>
                <a:gridCol w="4465843"/>
                <a:gridCol w="4465843"/>
              </a:tblGrid>
              <a:tr h="283056">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Sınırlı Ehliyetliler</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Sınırlı Ehliyetsizler</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7049897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348648"/>
          </a:xfrm>
        </p:spPr>
        <p:txBody>
          <a:bodyPr>
            <a:normAutofit fontScale="90000"/>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KİŞİLİĞİN KORUNMASI</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2575180151"/>
              </p:ext>
            </p:extLst>
          </p:nvPr>
        </p:nvGraphicFramePr>
        <p:xfrm>
          <a:off x="179512" y="1484784"/>
          <a:ext cx="4316288" cy="5184576"/>
        </p:xfrm>
        <a:graphic>
          <a:graphicData uri="http://schemas.openxmlformats.org/drawingml/2006/table">
            <a:tbl>
              <a:tblPr firstRow="1" bandRow="1">
                <a:tableStyleId>{C4B1156A-380E-4F78-BDF5-A606A8083BF9}</a:tableStyleId>
              </a:tblPr>
              <a:tblGrid>
                <a:gridCol w="4316288"/>
              </a:tblGrid>
              <a:tr h="76607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altLang="tr-TR" b="1" dirty="0" smtClean="0">
                          <a:solidFill>
                            <a:srgbClr val="FF0000"/>
                          </a:solidFill>
                          <a:latin typeface="Times New Roman" panose="02020603050405020304" pitchFamily="18" charset="0"/>
                          <a:cs typeface="Times New Roman" panose="02020603050405020304" pitchFamily="18" charset="0"/>
                        </a:rPr>
                        <a:t>Kişilik Hakkının Konusuna Giren  Değerler:</a:t>
                      </a:r>
                      <a:endParaRPr lang="tr-TR" dirty="0">
                        <a:solidFill>
                          <a:srgbClr val="FF0000"/>
                        </a:solidFill>
                        <a:latin typeface="Times New Roman" panose="02020603050405020304" pitchFamily="18" charset="0"/>
                        <a:cs typeface="Times New Roman" panose="02020603050405020304" pitchFamily="18" charset="0"/>
                      </a:endParaRPr>
                    </a:p>
                  </a:txBody>
                  <a:tcPr/>
                </a:tc>
              </a:tr>
              <a:tr h="4418501">
                <a:tc>
                  <a:txBody>
                    <a:bodyPr/>
                    <a:lstStyle/>
                    <a:p>
                      <a:r>
                        <a:rPr lang="tr-TR" b="1" dirty="0" smtClean="0">
                          <a:solidFill>
                            <a:srgbClr val="FF0000"/>
                          </a:solidFill>
                          <a:latin typeface="Times New Roman" panose="02020603050405020304" pitchFamily="18" charset="0"/>
                          <a:cs typeface="Times New Roman" panose="02020603050405020304" pitchFamily="18" charset="0"/>
                        </a:rPr>
                        <a:t>1- Maddi Değerler</a:t>
                      </a:r>
                    </a:p>
                    <a:p>
                      <a:r>
                        <a:rPr lang="tr-TR" dirty="0" smtClean="0">
                          <a:latin typeface="Times New Roman" panose="02020603050405020304" pitchFamily="18" charset="0"/>
                          <a:cs typeface="Times New Roman" panose="02020603050405020304" pitchFamily="18" charset="0"/>
                        </a:rPr>
                        <a:t>                a) Hayat</a:t>
                      </a:r>
                    </a:p>
                    <a:p>
                      <a:r>
                        <a:rPr lang="tr-TR" baseline="0" dirty="0" smtClean="0">
                          <a:latin typeface="Times New Roman" panose="02020603050405020304" pitchFamily="18" charset="0"/>
                          <a:cs typeface="Times New Roman" panose="02020603050405020304" pitchFamily="18" charset="0"/>
                        </a:rPr>
                        <a:t>                b) Vücut bütünlüğü</a:t>
                      </a:r>
                    </a:p>
                    <a:p>
                      <a:r>
                        <a:rPr lang="tr-TR" baseline="0" dirty="0" smtClean="0">
                          <a:latin typeface="Times New Roman" panose="02020603050405020304" pitchFamily="18" charset="0"/>
                          <a:cs typeface="Times New Roman" panose="02020603050405020304" pitchFamily="18" charset="0"/>
                        </a:rPr>
                        <a:t>                c) Sağlık</a:t>
                      </a:r>
                    </a:p>
                    <a:p>
                      <a:endParaRPr lang="tr-TR" baseline="0" dirty="0" smtClean="0">
                        <a:latin typeface="Times New Roman" panose="02020603050405020304" pitchFamily="18" charset="0"/>
                        <a:cs typeface="Times New Roman" panose="02020603050405020304" pitchFamily="18" charset="0"/>
                      </a:endParaRPr>
                    </a:p>
                    <a:p>
                      <a:r>
                        <a:rPr lang="tr-TR" b="1" baseline="0" dirty="0" smtClean="0">
                          <a:solidFill>
                            <a:srgbClr val="FF0000"/>
                          </a:solidFill>
                          <a:latin typeface="Times New Roman" panose="02020603050405020304" pitchFamily="18" charset="0"/>
                          <a:cs typeface="Times New Roman" panose="02020603050405020304" pitchFamily="18" charset="0"/>
                        </a:rPr>
                        <a:t>2-</a:t>
                      </a:r>
                      <a:r>
                        <a:rPr lang="tr-TR" baseline="0" dirty="0" smtClean="0">
                          <a:latin typeface="Times New Roman" panose="02020603050405020304" pitchFamily="18" charset="0"/>
                          <a:cs typeface="Times New Roman" panose="02020603050405020304" pitchFamily="18" charset="0"/>
                        </a:rPr>
                        <a:t> </a:t>
                      </a:r>
                      <a:r>
                        <a:rPr lang="tr-TR" b="1" baseline="0" dirty="0" smtClean="0">
                          <a:solidFill>
                            <a:srgbClr val="FF0000"/>
                          </a:solidFill>
                          <a:latin typeface="Times New Roman" panose="02020603050405020304" pitchFamily="18" charset="0"/>
                          <a:cs typeface="Times New Roman" panose="02020603050405020304" pitchFamily="18" charset="0"/>
                        </a:rPr>
                        <a:t>Manevi Değerler</a:t>
                      </a:r>
                    </a:p>
                    <a:p>
                      <a:r>
                        <a:rPr lang="tr-TR" baseline="0" dirty="0" smtClean="0">
                          <a:latin typeface="Times New Roman" panose="02020603050405020304" pitchFamily="18" charset="0"/>
                          <a:cs typeface="Times New Roman" panose="02020603050405020304" pitchFamily="18" charset="0"/>
                        </a:rPr>
                        <a:t>                a) Özgürlük</a:t>
                      </a:r>
                    </a:p>
                    <a:p>
                      <a:r>
                        <a:rPr lang="tr-TR" baseline="0" dirty="0" smtClean="0">
                          <a:latin typeface="Times New Roman" panose="02020603050405020304" pitchFamily="18" charset="0"/>
                          <a:cs typeface="Times New Roman" panose="02020603050405020304" pitchFamily="18" charset="0"/>
                        </a:rPr>
                        <a:t>                b) Onur ve saygınlık</a:t>
                      </a:r>
                    </a:p>
                    <a:p>
                      <a:r>
                        <a:rPr lang="tr-TR" baseline="0" dirty="0" smtClean="0">
                          <a:latin typeface="Times New Roman" panose="02020603050405020304" pitchFamily="18" charset="0"/>
                          <a:cs typeface="Times New Roman" panose="02020603050405020304" pitchFamily="18" charset="0"/>
                        </a:rPr>
                        <a:t>                c) Ad</a:t>
                      </a:r>
                    </a:p>
                    <a:p>
                      <a:r>
                        <a:rPr lang="tr-TR" baseline="0" dirty="0" smtClean="0">
                          <a:latin typeface="Times New Roman" panose="02020603050405020304" pitchFamily="18" charset="0"/>
                          <a:cs typeface="Times New Roman" panose="02020603050405020304" pitchFamily="18" charset="0"/>
                        </a:rPr>
                        <a:t>                d) Resim</a:t>
                      </a:r>
                    </a:p>
                    <a:p>
                      <a:r>
                        <a:rPr lang="tr-TR" baseline="0" dirty="0" smtClean="0">
                          <a:latin typeface="Times New Roman" panose="02020603050405020304" pitchFamily="18" charset="0"/>
                          <a:cs typeface="Times New Roman" panose="02020603050405020304" pitchFamily="18" charset="0"/>
                        </a:rPr>
                        <a:t>                e) Gizlilik alanı</a:t>
                      </a:r>
                    </a:p>
                    <a:p>
                      <a:endParaRPr lang="tr-TR" baseline="0" dirty="0" smtClean="0">
                        <a:latin typeface="Times New Roman" panose="02020603050405020304" pitchFamily="18" charset="0"/>
                        <a:cs typeface="Times New Roman" panose="02020603050405020304" pitchFamily="18" charset="0"/>
                      </a:endParaRPr>
                    </a:p>
                    <a:p>
                      <a:r>
                        <a:rPr lang="tr-TR" b="1" baseline="0" dirty="0" smtClean="0">
                          <a:solidFill>
                            <a:srgbClr val="FF0000"/>
                          </a:solidFill>
                          <a:latin typeface="Times New Roman" panose="02020603050405020304" pitchFamily="18" charset="0"/>
                          <a:cs typeface="Times New Roman" panose="02020603050405020304" pitchFamily="18" charset="0"/>
                        </a:rPr>
                        <a:t>3-</a:t>
                      </a:r>
                      <a:r>
                        <a:rPr lang="tr-TR" baseline="0" dirty="0" smtClean="0">
                          <a:latin typeface="Times New Roman" panose="02020603050405020304" pitchFamily="18" charset="0"/>
                          <a:cs typeface="Times New Roman" panose="02020603050405020304" pitchFamily="18" charset="0"/>
                        </a:rPr>
                        <a:t> </a:t>
                      </a:r>
                      <a:r>
                        <a:rPr lang="tr-TR" b="1" baseline="0" dirty="0" smtClean="0">
                          <a:solidFill>
                            <a:srgbClr val="FF0000"/>
                          </a:solidFill>
                          <a:latin typeface="Times New Roman" panose="02020603050405020304" pitchFamily="18" charset="0"/>
                          <a:cs typeface="Times New Roman" panose="02020603050405020304" pitchFamily="18" charset="0"/>
                        </a:rPr>
                        <a:t>Mesleki ve Ticari Değerler</a:t>
                      </a:r>
                    </a:p>
                    <a:p>
                      <a:r>
                        <a:rPr lang="tr-TR" baseline="0" dirty="0" smtClean="0">
                          <a:latin typeface="Times New Roman" panose="02020603050405020304" pitchFamily="18" charset="0"/>
                          <a:cs typeface="Times New Roman" panose="02020603050405020304" pitchFamily="18" charset="0"/>
                        </a:rPr>
                        <a:t>                a) Ticaret unvanı</a:t>
                      </a:r>
                    </a:p>
                    <a:p>
                      <a:r>
                        <a:rPr lang="tr-TR" baseline="0" dirty="0" smtClean="0">
                          <a:latin typeface="Times New Roman" panose="02020603050405020304" pitchFamily="18" charset="0"/>
                          <a:cs typeface="Times New Roman" panose="02020603050405020304" pitchFamily="18" charset="0"/>
                        </a:rPr>
                        <a:t>                b) Ticari sırlar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1446736158"/>
              </p:ext>
            </p:extLst>
          </p:nvPr>
        </p:nvGraphicFramePr>
        <p:xfrm>
          <a:off x="4648200" y="1484784"/>
          <a:ext cx="4244975" cy="5273673"/>
        </p:xfrm>
        <a:graphic>
          <a:graphicData uri="http://schemas.openxmlformats.org/drawingml/2006/table">
            <a:tbl>
              <a:tblPr firstRow="1" bandRow="1">
                <a:tableStyleId>{C4B1156A-380E-4F78-BDF5-A606A8083BF9}</a:tableStyleId>
              </a:tblPr>
              <a:tblGrid>
                <a:gridCol w="4244975"/>
              </a:tblGrid>
              <a:tr h="428623">
                <a:tc>
                  <a:txBody>
                    <a:bodyPr/>
                    <a:lstStyle/>
                    <a:p>
                      <a:pPr algn="ctr">
                        <a:buClr>
                          <a:schemeClr val="tx1"/>
                        </a:buClr>
                        <a:buFont typeface="Wingdings" pitchFamily="2" charset="2"/>
                        <a:buNone/>
                      </a:pPr>
                      <a:r>
                        <a:rPr lang="tr-TR" altLang="tr-TR" sz="1800" dirty="0" smtClean="0">
                          <a:solidFill>
                            <a:srgbClr val="FF0000"/>
                          </a:solidFill>
                          <a:latin typeface="Times New Roman" panose="02020603050405020304" pitchFamily="18" charset="0"/>
                          <a:cs typeface="Times New Roman" panose="02020603050405020304" pitchFamily="18" charset="0"/>
                        </a:rPr>
                        <a:t>Kişilik Haklarının Hukuki Mahiyeti:</a:t>
                      </a:r>
                      <a:endParaRPr lang="tr-TR" altLang="tr-TR" sz="1800" dirty="0">
                        <a:solidFill>
                          <a:srgbClr val="FF0000"/>
                        </a:solidFill>
                        <a:latin typeface="Times New Roman" panose="02020603050405020304" pitchFamily="18" charset="0"/>
                        <a:cs typeface="Times New Roman" panose="02020603050405020304" pitchFamily="18" charset="0"/>
                      </a:endParaRPr>
                    </a:p>
                  </a:txBody>
                  <a:tcPr/>
                </a:tc>
              </a:tr>
              <a:tr h="1373942">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a:t>
                      </a:r>
                      <a:r>
                        <a:rPr lang="tr-TR" dirty="0" smtClean="0">
                          <a:solidFill>
                            <a:srgbClr val="FF0000"/>
                          </a:solidFill>
                          <a:latin typeface="Times New Roman" panose="02020603050405020304" pitchFamily="18" charset="0"/>
                          <a:cs typeface="Times New Roman" panose="02020603050405020304" pitchFamily="18" charset="0"/>
                        </a:rPr>
                        <a:t> </a:t>
                      </a:r>
                      <a:r>
                        <a:rPr lang="tr-TR" b="1" dirty="0" smtClean="0">
                          <a:solidFill>
                            <a:srgbClr val="FF0000"/>
                          </a:solidFill>
                          <a:latin typeface="Times New Roman" panose="02020603050405020304" pitchFamily="18" charset="0"/>
                          <a:cs typeface="Times New Roman" panose="02020603050405020304" pitchFamily="18" charset="0"/>
                        </a:rPr>
                        <a:t>Kişilik hakları mutlaktır:</a:t>
                      </a:r>
                      <a:r>
                        <a:rPr lang="tr-TR" b="1" baseline="0" dirty="0" smtClean="0">
                          <a:solidFill>
                            <a:srgbClr val="FF0000"/>
                          </a:solidFill>
                          <a:latin typeface="Times New Roman" panose="02020603050405020304" pitchFamily="18" charset="0"/>
                          <a:cs typeface="Times New Roman" panose="02020603050405020304" pitchFamily="18" charset="0"/>
                        </a:rPr>
                        <a:t> </a:t>
                      </a:r>
                      <a:r>
                        <a:rPr lang="tr-TR" baseline="0" dirty="0" smtClean="0">
                          <a:latin typeface="Times New Roman" panose="02020603050405020304" pitchFamily="18" charset="0"/>
                          <a:cs typeface="Times New Roman" panose="02020603050405020304" pitchFamily="18" charset="0"/>
                        </a:rPr>
                        <a:t>Başka bir ifade ile, kişilik hakları her zaman, her yerde ve herkese karşı ileri sürülebilir. Herkes kişilik haklarına saygı göstermek zorundadır</a:t>
                      </a:r>
                      <a:endParaRPr lang="tr-TR" dirty="0">
                        <a:latin typeface="Times New Roman" panose="02020603050405020304" pitchFamily="18" charset="0"/>
                        <a:cs typeface="Times New Roman" panose="02020603050405020304" pitchFamily="18" charset="0"/>
                      </a:endParaRPr>
                    </a:p>
                  </a:txBody>
                  <a:tcPr/>
                </a:tc>
              </a:tr>
              <a:tr h="1373942">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2-</a:t>
                      </a:r>
                      <a:r>
                        <a:rPr lang="tr-TR" dirty="0" smtClean="0">
                          <a:latin typeface="Times New Roman" panose="02020603050405020304" pitchFamily="18" charset="0"/>
                          <a:cs typeface="Times New Roman" panose="02020603050405020304" pitchFamily="18" charset="0"/>
                        </a:rPr>
                        <a:t> </a:t>
                      </a:r>
                      <a:r>
                        <a:rPr lang="tr-TR" b="1" dirty="0" smtClean="0">
                          <a:solidFill>
                            <a:srgbClr val="FF0000"/>
                          </a:solidFill>
                          <a:latin typeface="Times New Roman" panose="02020603050405020304" pitchFamily="18" charset="0"/>
                          <a:cs typeface="Times New Roman" panose="02020603050405020304" pitchFamily="18" charset="0"/>
                        </a:rPr>
                        <a:t>Kişilik hakları malvarlığı</a:t>
                      </a:r>
                      <a:r>
                        <a:rPr lang="tr-TR" b="1" baseline="0" dirty="0" smtClean="0">
                          <a:solidFill>
                            <a:srgbClr val="FF0000"/>
                          </a:solidFill>
                          <a:latin typeface="Times New Roman" panose="02020603050405020304" pitchFamily="18" charset="0"/>
                          <a:cs typeface="Times New Roman" panose="02020603050405020304" pitchFamily="18" charset="0"/>
                        </a:rPr>
                        <a:t> hakkı değildir:  </a:t>
                      </a:r>
                      <a:r>
                        <a:rPr lang="tr-TR" baseline="0" dirty="0" smtClean="0">
                          <a:latin typeface="Times New Roman" panose="02020603050405020304" pitchFamily="18" charset="0"/>
                          <a:cs typeface="Times New Roman" panose="02020603050405020304" pitchFamily="18" charset="0"/>
                        </a:rPr>
                        <a:t>Başka bir ifade ile, icra ve iflas takiplerinin konusu olamaz, haczedilemez, miras yoluyla geçmez</a:t>
                      </a:r>
                      <a:endParaRPr lang="tr-TR" dirty="0">
                        <a:latin typeface="Times New Roman" panose="02020603050405020304" pitchFamily="18" charset="0"/>
                        <a:cs typeface="Times New Roman" panose="02020603050405020304" pitchFamily="18" charset="0"/>
                      </a:endParaRPr>
                    </a:p>
                  </a:txBody>
                  <a:tcPr/>
                </a:tc>
              </a:tr>
              <a:tr h="2008068">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3- Kişilik hakları şahsa sıkı sıkıya</a:t>
                      </a:r>
                      <a:r>
                        <a:rPr lang="tr-TR" b="1" baseline="0" dirty="0" smtClean="0">
                          <a:solidFill>
                            <a:srgbClr val="FF0000"/>
                          </a:solidFill>
                          <a:latin typeface="Times New Roman" panose="02020603050405020304" pitchFamily="18" charset="0"/>
                          <a:cs typeface="Times New Roman" panose="02020603050405020304" pitchFamily="18" charset="0"/>
                        </a:rPr>
                        <a:t> bağlıdır: </a:t>
                      </a:r>
                      <a:r>
                        <a:rPr lang="tr-TR" b="0" baseline="0" dirty="0" smtClean="0">
                          <a:solidFill>
                            <a:schemeClr val="dk1"/>
                          </a:solidFill>
                          <a:latin typeface="Times New Roman" panose="02020603050405020304" pitchFamily="18" charset="0"/>
                          <a:cs typeface="Times New Roman" panose="02020603050405020304" pitchFamily="18" charset="0"/>
                        </a:rPr>
                        <a:t>Temsilci aracılığıyla kullanılamaz, </a:t>
                      </a:r>
                      <a:r>
                        <a:rPr lang="tr-TR" baseline="0" dirty="0" smtClean="0">
                          <a:latin typeface="Times New Roman" panose="02020603050405020304" pitchFamily="18" charset="0"/>
                          <a:cs typeface="Times New Roman" panose="02020603050405020304" pitchFamily="18" charset="0"/>
                        </a:rPr>
                        <a:t>başkasına devredilemez, vazgeçilemez, kanunun emredici hükümlerine ve ahlak ve adaba aykırı olarak sınırlandırılamaz</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40431485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229600" cy="504056"/>
          </a:xfrm>
        </p:spPr>
        <p:txBody>
          <a:bodyPr>
            <a:normAutofit fontScale="90000"/>
          </a:bodyPr>
          <a:lstStyle/>
          <a:p>
            <a:pPr algn="ctr"/>
            <a:r>
              <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KİŞİLİĞİN KORUNMASI İÇİN AÇILABİLECEK  </a:t>
            </a: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GENEL </a:t>
            </a:r>
            <a:r>
              <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DAVALAR</a:t>
            </a:r>
            <a:endParaRPr lang="tr-TR" sz="2400" dirty="0"/>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4099085792"/>
              </p:ext>
            </p:extLst>
          </p:nvPr>
        </p:nvGraphicFramePr>
        <p:xfrm>
          <a:off x="179512" y="1412776"/>
          <a:ext cx="4316288" cy="5328592"/>
        </p:xfrm>
        <a:graphic>
          <a:graphicData uri="http://schemas.openxmlformats.org/drawingml/2006/table">
            <a:tbl>
              <a:tblPr firstRow="1" bandRow="1">
                <a:tableStyleId>{C4B1156A-380E-4F78-BDF5-A606A8083BF9}</a:tableStyleId>
              </a:tblPr>
              <a:tblGrid>
                <a:gridCol w="4316288"/>
              </a:tblGrid>
              <a:tr h="2815105">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Şartları:</a:t>
                      </a:r>
                      <a:r>
                        <a:rPr lang="tr-TR" b="1" baseline="0" dirty="0" smtClean="0">
                          <a:solidFill>
                            <a:srgbClr val="FF0000"/>
                          </a:solidFill>
                          <a:latin typeface="Times New Roman" panose="02020603050405020304" pitchFamily="18" charset="0"/>
                          <a:cs typeface="Times New Roman" panose="02020603050405020304" pitchFamily="18" charset="0"/>
                        </a:rPr>
                        <a:t> </a:t>
                      </a:r>
                      <a:endParaRPr lang="tr-TR" b="1" dirty="0" smtClean="0">
                        <a:solidFill>
                          <a:srgbClr val="FF0000"/>
                        </a:solidFill>
                        <a:latin typeface="Times New Roman" panose="02020603050405020304" pitchFamily="18" charset="0"/>
                        <a:cs typeface="Times New Roman" panose="02020603050405020304" pitchFamily="18" charset="0"/>
                      </a:endParaRPr>
                    </a:p>
                    <a:p>
                      <a:pPr algn="just"/>
                      <a:r>
                        <a:rPr lang="tr-TR" b="0" baseline="0" dirty="0" smtClean="0">
                          <a:latin typeface="Times New Roman" panose="02020603050405020304" pitchFamily="18" charset="0"/>
                          <a:cs typeface="Times New Roman" panose="02020603050405020304" pitchFamily="18" charset="0"/>
                        </a:rPr>
                        <a:t>          </a:t>
                      </a:r>
                      <a:r>
                        <a:rPr lang="tr-TR" b="1" baseline="0" dirty="0" smtClean="0">
                          <a:solidFill>
                            <a:srgbClr val="FF0000"/>
                          </a:solidFill>
                          <a:latin typeface="Times New Roman" panose="02020603050405020304" pitchFamily="18" charset="0"/>
                          <a:cs typeface="Times New Roman" panose="02020603050405020304" pitchFamily="18" charset="0"/>
                        </a:rPr>
                        <a:t> a) </a:t>
                      </a:r>
                      <a:r>
                        <a:rPr lang="tr-TR" b="0" dirty="0" smtClean="0">
                          <a:latin typeface="Times New Roman" panose="02020603050405020304" pitchFamily="18" charset="0"/>
                          <a:cs typeface="Times New Roman" panose="02020603050405020304" pitchFamily="18" charset="0"/>
                        </a:rPr>
                        <a:t>Kişilik hakları haksız ve hukuka aykırı bir</a:t>
                      </a:r>
                      <a:r>
                        <a:rPr lang="tr-TR" b="0" baseline="0" dirty="0" smtClean="0">
                          <a:latin typeface="Times New Roman" panose="02020603050405020304" pitchFamily="18" charset="0"/>
                          <a:cs typeface="Times New Roman" panose="02020603050405020304" pitchFamily="18" charset="0"/>
                        </a:rPr>
                        <a:t> şekilde zarara uğratan bir saldırı yapılmış olmalı</a:t>
                      </a:r>
                    </a:p>
                    <a:p>
                      <a:pPr algn="just"/>
                      <a:r>
                        <a:rPr lang="tr-TR" b="0" baseline="0" dirty="0" smtClean="0">
                          <a:latin typeface="Times New Roman" panose="02020603050405020304" pitchFamily="18" charset="0"/>
                          <a:cs typeface="Times New Roman" panose="02020603050405020304" pitchFamily="18" charset="0"/>
                        </a:rPr>
                        <a:t>          </a:t>
                      </a:r>
                      <a:r>
                        <a:rPr lang="tr-TR" b="1" baseline="0" dirty="0" smtClean="0">
                          <a:solidFill>
                            <a:srgbClr val="FF0000"/>
                          </a:solidFill>
                          <a:latin typeface="Times New Roman" panose="02020603050405020304" pitchFamily="18" charset="0"/>
                          <a:cs typeface="Times New Roman" panose="02020603050405020304" pitchFamily="18" charset="0"/>
                        </a:rPr>
                        <a:t> b) </a:t>
                      </a:r>
                      <a:r>
                        <a:rPr lang="tr-TR" b="0" baseline="0" dirty="0" smtClean="0">
                          <a:latin typeface="Times New Roman" panose="02020603050405020304" pitchFamily="18" charset="0"/>
                          <a:cs typeface="Times New Roman" panose="02020603050405020304" pitchFamily="18" charset="0"/>
                        </a:rPr>
                        <a:t>Maddi bir zarar oluşmuş olmalı</a:t>
                      </a:r>
                    </a:p>
                    <a:p>
                      <a:pPr algn="just"/>
                      <a:r>
                        <a:rPr lang="tr-TR" b="0" baseline="0" dirty="0" smtClean="0">
                          <a:latin typeface="Times New Roman" panose="02020603050405020304" pitchFamily="18" charset="0"/>
                          <a:cs typeface="Times New Roman" panose="02020603050405020304" pitchFamily="18" charset="0"/>
                        </a:rPr>
                        <a:t>          </a:t>
                      </a:r>
                      <a:r>
                        <a:rPr lang="tr-TR" b="1" baseline="0" dirty="0" smtClean="0">
                          <a:solidFill>
                            <a:srgbClr val="FF0000"/>
                          </a:solidFill>
                          <a:latin typeface="Times New Roman" panose="02020603050405020304" pitchFamily="18" charset="0"/>
                          <a:cs typeface="Times New Roman" panose="02020603050405020304" pitchFamily="18" charset="0"/>
                        </a:rPr>
                        <a:t> c) </a:t>
                      </a:r>
                      <a:r>
                        <a:rPr lang="tr-TR" b="0" baseline="0" dirty="0" smtClean="0">
                          <a:latin typeface="Times New Roman" panose="02020603050405020304" pitchFamily="18" charset="0"/>
                          <a:cs typeface="Times New Roman" panose="02020603050405020304" pitchFamily="18" charset="0"/>
                        </a:rPr>
                        <a:t>Zarar ile saldırı arasında nedensellik bağı olmalı</a:t>
                      </a:r>
                    </a:p>
                    <a:p>
                      <a:pPr algn="just"/>
                      <a:r>
                        <a:rPr lang="tr-TR" b="0" baseline="0" dirty="0" smtClean="0">
                          <a:latin typeface="Times New Roman" panose="02020603050405020304" pitchFamily="18" charset="0"/>
                          <a:cs typeface="Times New Roman" panose="02020603050405020304" pitchFamily="18" charset="0"/>
                        </a:rPr>
                        <a:t>           </a:t>
                      </a:r>
                      <a:r>
                        <a:rPr lang="tr-TR" b="1" baseline="0" dirty="0" smtClean="0">
                          <a:solidFill>
                            <a:srgbClr val="FF0000"/>
                          </a:solidFill>
                          <a:latin typeface="Times New Roman" panose="02020603050405020304" pitchFamily="18" charset="0"/>
                          <a:cs typeface="Times New Roman" panose="02020603050405020304" pitchFamily="18" charset="0"/>
                        </a:rPr>
                        <a:t>d) </a:t>
                      </a:r>
                      <a:r>
                        <a:rPr lang="tr-TR" b="0" baseline="0" dirty="0" smtClean="0">
                          <a:latin typeface="Times New Roman" panose="02020603050405020304" pitchFamily="18" charset="0"/>
                          <a:cs typeface="Times New Roman" panose="02020603050405020304" pitchFamily="18" charset="0"/>
                        </a:rPr>
                        <a:t>Zarara sebebiyet veren saldırı kusurlu bir eylemin sonucu olmalı </a:t>
                      </a:r>
                      <a:endParaRPr lang="tr-TR" b="0" dirty="0">
                        <a:latin typeface="Times New Roman" panose="02020603050405020304" pitchFamily="18" charset="0"/>
                        <a:cs typeface="Times New Roman" panose="02020603050405020304" pitchFamily="18" charset="0"/>
                      </a:endParaRPr>
                    </a:p>
                  </a:txBody>
                  <a:tcPr/>
                </a:tc>
              </a:tr>
              <a:tr h="2513487">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Örnek: </a:t>
                      </a:r>
                      <a:r>
                        <a:rPr lang="tr-TR" b="0" dirty="0" smtClean="0">
                          <a:latin typeface="Times New Roman" panose="02020603050405020304" pitchFamily="18" charset="0"/>
                          <a:cs typeface="Times New Roman" panose="02020603050405020304" pitchFamily="18" charset="0"/>
                        </a:rPr>
                        <a:t>Haftalık bir magazin dergisinde sinema oyuncusu Ahmet’in özel</a:t>
                      </a:r>
                      <a:r>
                        <a:rPr lang="tr-TR" b="0" baseline="0" dirty="0" smtClean="0">
                          <a:latin typeface="Times New Roman" panose="02020603050405020304" pitchFamily="18" charset="0"/>
                          <a:cs typeface="Times New Roman" panose="02020603050405020304" pitchFamily="18" charset="0"/>
                        </a:rPr>
                        <a:t> hayatı ile ilgili olarak izinsiz yayınlanan bir haber sebebiyle halen çekimi devam eden bir filmin kadrosundan çıkarılan Ahmet maddi zarara uğradığı için (film kadrosundan çıkarıldığı için para alamayacaktır) maddi tazminat davası açabilir.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2657797967"/>
              </p:ext>
            </p:extLst>
          </p:nvPr>
        </p:nvGraphicFramePr>
        <p:xfrm>
          <a:off x="4648200" y="1412873"/>
          <a:ext cx="4244975" cy="5251943"/>
        </p:xfrm>
        <a:graphic>
          <a:graphicData uri="http://schemas.openxmlformats.org/drawingml/2006/table">
            <a:tbl>
              <a:tblPr firstRow="1" bandRow="1">
                <a:tableStyleId>{C4B1156A-380E-4F78-BDF5-A606A8083BF9}</a:tableStyleId>
              </a:tblPr>
              <a:tblGrid>
                <a:gridCol w="4244975"/>
              </a:tblGrid>
              <a:tr h="3240263">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Şartları:</a:t>
                      </a:r>
                      <a:r>
                        <a:rPr lang="tr-TR" b="1" baseline="0" dirty="0" smtClean="0">
                          <a:solidFill>
                            <a:srgbClr val="FF0000"/>
                          </a:solidFill>
                          <a:latin typeface="Times New Roman" panose="02020603050405020304" pitchFamily="18" charset="0"/>
                          <a:cs typeface="Times New Roman" panose="02020603050405020304" pitchFamily="18" charset="0"/>
                        </a:rPr>
                        <a:t> </a:t>
                      </a:r>
                      <a:endParaRPr lang="tr-TR" b="1" dirty="0" smtClean="0">
                        <a:solidFill>
                          <a:srgbClr val="FF0000"/>
                        </a:solidFill>
                        <a:latin typeface="Times New Roman" panose="02020603050405020304" pitchFamily="18" charset="0"/>
                        <a:cs typeface="Times New Roman" panose="02020603050405020304" pitchFamily="18" charset="0"/>
                      </a:endParaRPr>
                    </a:p>
                    <a:p>
                      <a:pPr algn="just"/>
                      <a:r>
                        <a:rPr lang="tr-TR" b="0" baseline="0" dirty="0" smtClean="0">
                          <a:latin typeface="Times New Roman" panose="02020603050405020304" pitchFamily="18" charset="0"/>
                          <a:cs typeface="Times New Roman" panose="02020603050405020304" pitchFamily="18" charset="0"/>
                        </a:rPr>
                        <a:t>          </a:t>
                      </a:r>
                      <a:r>
                        <a:rPr lang="tr-TR" b="1" baseline="0" dirty="0" smtClean="0">
                          <a:solidFill>
                            <a:srgbClr val="FF0000"/>
                          </a:solidFill>
                          <a:latin typeface="Times New Roman" panose="02020603050405020304" pitchFamily="18" charset="0"/>
                          <a:cs typeface="Times New Roman" panose="02020603050405020304" pitchFamily="18" charset="0"/>
                        </a:rPr>
                        <a:t> a) </a:t>
                      </a:r>
                      <a:r>
                        <a:rPr lang="tr-TR" b="0" dirty="0" smtClean="0">
                          <a:latin typeface="Times New Roman" panose="02020603050405020304" pitchFamily="18" charset="0"/>
                          <a:cs typeface="Times New Roman" panose="02020603050405020304" pitchFamily="18" charset="0"/>
                        </a:rPr>
                        <a:t>Kişilik hakları haksız ve hukuka aykırı bir</a:t>
                      </a:r>
                      <a:r>
                        <a:rPr lang="tr-TR" b="0" baseline="0" dirty="0" smtClean="0">
                          <a:latin typeface="Times New Roman" panose="02020603050405020304" pitchFamily="18" charset="0"/>
                          <a:cs typeface="Times New Roman" panose="02020603050405020304" pitchFamily="18" charset="0"/>
                        </a:rPr>
                        <a:t> şekilde zarara uğratan bir saldırı yapılmış olmalı</a:t>
                      </a:r>
                    </a:p>
                    <a:p>
                      <a:pPr algn="just"/>
                      <a:r>
                        <a:rPr lang="tr-TR" b="0" baseline="0" dirty="0" smtClean="0">
                          <a:latin typeface="Times New Roman" panose="02020603050405020304" pitchFamily="18" charset="0"/>
                          <a:cs typeface="Times New Roman" panose="02020603050405020304" pitchFamily="18" charset="0"/>
                        </a:rPr>
                        <a:t>          </a:t>
                      </a:r>
                      <a:r>
                        <a:rPr lang="tr-TR" b="1" baseline="0" dirty="0" smtClean="0">
                          <a:solidFill>
                            <a:srgbClr val="FF0000"/>
                          </a:solidFill>
                          <a:latin typeface="Times New Roman" panose="02020603050405020304" pitchFamily="18" charset="0"/>
                          <a:cs typeface="Times New Roman" panose="02020603050405020304" pitchFamily="18" charset="0"/>
                        </a:rPr>
                        <a:t> b) </a:t>
                      </a:r>
                      <a:r>
                        <a:rPr lang="tr-TR" b="0" baseline="0" dirty="0" smtClean="0">
                          <a:solidFill>
                            <a:schemeClr val="tx1"/>
                          </a:solidFill>
                          <a:latin typeface="Times New Roman" panose="02020603050405020304" pitchFamily="18" charset="0"/>
                          <a:cs typeface="Times New Roman" panose="02020603050405020304" pitchFamily="18" charset="0"/>
                        </a:rPr>
                        <a:t>Saldırıya uğrayan kişinin iç dünyasında üzüntü, keder vs. gibi bir tahribat oluşmuş </a:t>
                      </a:r>
                      <a:r>
                        <a:rPr lang="tr-TR" b="0" baseline="0" dirty="0" smtClean="0">
                          <a:latin typeface="Times New Roman" panose="02020603050405020304" pitchFamily="18" charset="0"/>
                          <a:cs typeface="Times New Roman" panose="02020603050405020304" pitchFamily="18" charset="0"/>
                        </a:rPr>
                        <a:t>olmalı</a:t>
                      </a:r>
                    </a:p>
                    <a:p>
                      <a:pPr algn="just"/>
                      <a:r>
                        <a:rPr lang="tr-TR" b="0" baseline="0" dirty="0" smtClean="0">
                          <a:latin typeface="Times New Roman" panose="02020603050405020304" pitchFamily="18" charset="0"/>
                          <a:cs typeface="Times New Roman" panose="02020603050405020304" pitchFamily="18" charset="0"/>
                        </a:rPr>
                        <a:t>          </a:t>
                      </a:r>
                      <a:r>
                        <a:rPr lang="tr-TR" b="1" baseline="0" dirty="0" smtClean="0">
                          <a:solidFill>
                            <a:srgbClr val="FF0000"/>
                          </a:solidFill>
                          <a:latin typeface="Times New Roman" panose="02020603050405020304" pitchFamily="18" charset="0"/>
                          <a:cs typeface="Times New Roman" panose="02020603050405020304" pitchFamily="18" charset="0"/>
                        </a:rPr>
                        <a:t> c) </a:t>
                      </a:r>
                      <a:r>
                        <a:rPr lang="tr-TR" b="0" baseline="0" dirty="0" smtClean="0">
                          <a:latin typeface="Times New Roman" panose="02020603050405020304" pitchFamily="18" charset="0"/>
                          <a:cs typeface="Times New Roman" panose="02020603050405020304" pitchFamily="18" charset="0"/>
                        </a:rPr>
                        <a:t>Zarar ile saldırı arasında nedensellik bağı olmalı</a:t>
                      </a:r>
                    </a:p>
                    <a:p>
                      <a:pPr algn="just"/>
                      <a:r>
                        <a:rPr lang="tr-TR" b="0" baseline="0" dirty="0" smtClean="0">
                          <a:latin typeface="Times New Roman" panose="02020603050405020304" pitchFamily="18" charset="0"/>
                          <a:cs typeface="Times New Roman" panose="02020603050405020304" pitchFamily="18" charset="0"/>
                        </a:rPr>
                        <a:t>           </a:t>
                      </a:r>
                      <a:r>
                        <a:rPr lang="tr-TR" b="1" baseline="0" dirty="0" smtClean="0">
                          <a:solidFill>
                            <a:srgbClr val="FF0000"/>
                          </a:solidFill>
                          <a:latin typeface="Times New Roman" panose="02020603050405020304" pitchFamily="18" charset="0"/>
                          <a:cs typeface="Times New Roman" panose="02020603050405020304" pitchFamily="18" charset="0"/>
                        </a:rPr>
                        <a:t>d) </a:t>
                      </a:r>
                      <a:r>
                        <a:rPr lang="tr-TR" b="0" baseline="0" dirty="0" smtClean="0">
                          <a:latin typeface="Times New Roman" panose="02020603050405020304" pitchFamily="18" charset="0"/>
                          <a:cs typeface="Times New Roman" panose="02020603050405020304" pitchFamily="18" charset="0"/>
                        </a:rPr>
                        <a:t>Zarara sebebiyet veren saldırı kusurlu bir eylemin sonucu olmalı </a:t>
                      </a:r>
                      <a:endParaRPr lang="tr-TR" dirty="0"/>
                    </a:p>
                  </a:txBody>
                  <a:tcPr/>
                </a:tc>
              </a:tr>
              <a:tr h="900051">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Örnek: </a:t>
                      </a:r>
                      <a:r>
                        <a:rPr lang="tr-TR" b="0" dirty="0" smtClean="0">
                          <a:latin typeface="Times New Roman" panose="02020603050405020304" pitchFamily="18" charset="0"/>
                          <a:cs typeface="Times New Roman" panose="02020603050405020304" pitchFamily="18" charset="0"/>
                        </a:rPr>
                        <a:t>Haftalık bir magazin dergisinde sinema oyuncusu Ahmet’in özel</a:t>
                      </a:r>
                      <a:r>
                        <a:rPr lang="tr-TR" b="0" baseline="0" dirty="0" smtClean="0">
                          <a:latin typeface="Times New Roman" panose="02020603050405020304" pitchFamily="18" charset="0"/>
                          <a:cs typeface="Times New Roman" panose="02020603050405020304" pitchFamily="18" charset="0"/>
                        </a:rPr>
                        <a:t> hayatı ile ilgili olarak izinsiz yayınlanan bir haber sebebiyle halen çekimi devam eden bir filmin kadrosundan çıkarılan Ahmet büyük üzüntü duymuş ve 3 hafta sokağa çıkamamıştır.</a:t>
                      </a:r>
                      <a:endParaRPr lang="tr-TR" dirty="0"/>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644196832"/>
              </p:ext>
            </p:extLst>
          </p:nvPr>
        </p:nvGraphicFramePr>
        <p:xfrm>
          <a:off x="251520" y="764704"/>
          <a:ext cx="8568952" cy="370840"/>
        </p:xfrm>
        <a:graphic>
          <a:graphicData uri="http://schemas.openxmlformats.org/drawingml/2006/table">
            <a:tbl>
              <a:tblPr firstRow="1" bandRow="1">
                <a:tableStyleId>{C4B1156A-380E-4F78-BDF5-A606A8083BF9}</a:tableStyleId>
              </a:tblPr>
              <a:tblGrid>
                <a:gridCol w="4284476"/>
                <a:gridCol w="4284476"/>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1- Maddi Tazminat Davası</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2- Manevi Tazminat Davası</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2084292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360040"/>
          </a:xfrm>
        </p:spPr>
        <p:txBody>
          <a:bodyPr>
            <a:normAutofit fontScale="90000"/>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KİŞİLİĞİN KORUNMASI İÇİN AÇILABİLECEK  ÖZEL DAVALAR</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6" name="İçerik Yer Tutucusu 5"/>
          <p:cNvGraphicFramePr>
            <a:graphicFrameLocks noGrp="1"/>
          </p:cNvGraphicFramePr>
          <p:nvPr>
            <p:ph sz="half" idx="1"/>
            <p:extLst>
              <p:ext uri="{D42A27DB-BD31-4B8C-83A1-F6EECF244321}">
                <p14:modId xmlns:p14="http://schemas.microsoft.com/office/powerpoint/2010/main" val="4083192912"/>
              </p:ext>
            </p:extLst>
          </p:nvPr>
        </p:nvGraphicFramePr>
        <p:xfrm>
          <a:off x="179512" y="1254969"/>
          <a:ext cx="4316288" cy="5486400"/>
        </p:xfrm>
        <a:graphic>
          <a:graphicData uri="http://schemas.openxmlformats.org/drawingml/2006/table">
            <a:tbl>
              <a:tblPr firstRow="1" bandRow="1">
                <a:tableStyleId>{C4B1156A-380E-4F78-BDF5-A606A8083BF9}</a:tableStyleId>
              </a:tblPr>
              <a:tblGrid>
                <a:gridCol w="4316288"/>
              </a:tblGrid>
              <a:tr h="2006623">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anose="02020603050405020304" pitchFamily="18" charset="0"/>
                          <a:cs typeface="Times New Roman" panose="02020603050405020304" pitchFamily="18" charset="0"/>
                        </a:rPr>
                        <a:t>Şartları:</a:t>
                      </a:r>
                    </a:p>
                    <a:p>
                      <a:pPr marL="0" marR="0" indent="0" algn="just" defTabSz="914400" rtl="0" eaLnBrk="1" fontAlgn="auto" latinLnBrk="0" hangingPunct="1">
                        <a:lnSpc>
                          <a:spcPct val="100000"/>
                        </a:lnSpc>
                        <a:spcBef>
                          <a:spcPts val="0"/>
                        </a:spcBef>
                        <a:spcAft>
                          <a:spcPts val="0"/>
                        </a:spcAft>
                        <a:buClrTx/>
                        <a:buSzTx/>
                        <a:buFontTx/>
                        <a:buNone/>
                        <a:tabLst/>
                        <a:defRPr/>
                      </a:pPr>
                      <a:r>
                        <a:rPr lang="tr-TR" b="0" dirty="0" smtClean="0">
                          <a:latin typeface="Times New Roman" panose="02020603050405020304" pitchFamily="18" charset="0"/>
                          <a:cs typeface="Times New Roman" panose="02020603050405020304" pitchFamily="18" charset="0"/>
                        </a:rPr>
                        <a:t>       </a:t>
                      </a:r>
                      <a:r>
                        <a:rPr lang="tr-TR" b="1" dirty="0" smtClean="0">
                          <a:solidFill>
                            <a:srgbClr val="FF0000"/>
                          </a:solidFill>
                          <a:latin typeface="Times New Roman" panose="02020603050405020304" pitchFamily="18" charset="0"/>
                          <a:cs typeface="Times New Roman" panose="02020603050405020304" pitchFamily="18" charset="0"/>
                        </a:rPr>
                        <a:t> a) </a:t>
                      </a:r>
                      <a:r>
                        <a:rPr lang="tr-TR" b="0" dirty="0" smtClean="0">
                          <a:latin typeface="Times New Roman" panose="02020603050405020304" pitchFamily="18" charset="0"/>
                          <a:cs typeface="Times New Roman" panose="02020603050405020304" pitchFamily="18" charset="0"/>
                        </a:rPr>
                        <a:t>Kişilik haklarına hukuka</a:t>
                      </a:r>
                      <a:r>
                        <a:rPr lang="tr-TR" b="0" baseline="0" dirty="0" smtClean="0">
                          <a:latin typeface="Times New Roman" panose="02020603050405020304" pitchFamily="18" charset="0"/>
                          <a:cs typeface="Times New Roman" panose="02020603050405020304" pitchFamily="18" charset="0"/>
                        </a:rPr>
                        <a:t> aykırı olarak bir saldırı yapılmış, </a:t>
                      </a:r>
                    </a:p>
                    <a:p>
                      <a:pPr marL="0" marR="0" indent="0" algn="just" defTabSz="914400" rtl="0" eaLnBrk="1" fontAlgn="auto" latinLnBrk="0" hangingPunct="1">
                        <a:lnSpc>
                          <a:spcPct val="100000"/>
                        </a:lnSpc>
                        <a:spcBef>
                          <a:spcPts val="0"/>
                        </a:spcBef>
                        <a:spcAft>
                          <a:spcPts val="0"/>
                        </a:spcAft>
                        <a:buClrTx/>
                        <a:buSzTx/>
                        <a:buFontTx/>
                        <a:buNone/>
                        <a:tabLst/>
                        <a:defRPr/>
                      </a:pPr>
                      <a:r>
                        <a:rPr lang="tr-TR" b="0" baseline="0" dirty="0" smtClean="0">
                          <a:latin typeface="Times New Roman" panose="02020603050405020304" pitchFamily="18" charset="0"/>
                          <a:cs typeface="Times New Roman" panose="02020603050405020304" pitchFamily="18" charset="0"/>
                        </a:rPr>
                        <a:t>        </a:t>
                      </a:r>
                      <a:r>
                        <a:rPr lang="tr-TR" b="1" baseline="0" dirty="0" smtClean="0">
                          <a:solidFill>
                            <a:srgbClr val="FF0000"/>
                          </a:solidFill>
                          <a:latin typeface="Times New Roman" panose="02020603050405020304" pitchFamily="18" charset="0"/>
                          <a:cs typeface="Times New Roman" panose="02020603050405020304" pitchFamily="18" charset="0"/>
                        </a:rPr>
                        <a:t>b)</a:t>
                      </a:r>
                      <a:r>
                        <a:rPr lang="tr-TR" b="0" baseline="0" dirty="0" smtClean="0">
                          <a:latin typeface="Times New Roman" panose="02020603050405020304" pitchFamily="18" charset="0"/>
                          <a:cs typeface="Times New Roman" panose="02020603050405020304" pitchFamily="18" charset="0"/>
                        </a:rPr>
                        <a:t> Saldırı sona ermiş ama etkileri halen devam ediyorsa </a:t>
                      </a:r>
                    </a:p>
                    <a:p>
                      <a:pPr marL="0" marR="0" indent="0" algn="just" defTabSz="914400" rtl="0" eaLnBrk="1" fontAlgn="auto" latinLnBrk="0" hangingPunct="1">
                        <a:lnSpc>
                          <a:spcPct val="100000"/>
                        </a:lnSpc>
                        <a:spcBef>
                          <a:spcPts val="0"/>
                        </a:spcBef>
                        <a:spcAft>
                          <a:spcPts val="0"/>
                        </a:spcAft>
                        <a:buClrTx/>
                        <a:buSzTx/>
                        <a:buFontTx/>
                        <a:buNone/>
                        <a:tabLst/>
                        <a:defRPr/>
                      </a:pPr>
                      <a:r>
                        <a:rPr lang="tr-TR" b="0" baseline="0" dirty="0" smtClean="0">
                          <a:latin typeface="Times New Roman" panose="02020603050405020304" pitchFamily="18" charset="0"/>
                          <a:cs typeface="Times New Roman" panose="02020603050405020304" pitchFamily="18" charset="0"/>
                        </a:rPr>
                        <a:t>         </a:t>
                      </a:r>
                      <a:r>
                        <a:rPr lang="tr-TR" b="1" baseline="0" dirty="0" smtClean="0">
                          <a:solidFill>
                            <a:srgbClr val="FF0000"/>
                          </a:solidFill>
                          <a:latin typeface="Times New Roman" panose="02020603050405020304" pitchFamily="18" charset="0"/>
                          <a:cs typeface="Times New Roman" panose="02020603050405020304" pitchFamily="18" charset="0"/>
                        </a:rPr>
                        <a:t>c)</a:t>
                      </a:r>
                      <a:r>
                        <a:rPr lang="tr-TR" b="0" baseline="0" dirty="0" smtClean="0">
                          <a:latin typeface="Times New Roman" panose="02020603050405020304" pitchFamily="18" charset="0"/>
                          <a:cs typeface="Times New Roman" panose="02020603050405020304" pitchFamily="18" charset="0"/>
                        </a:rPr>
                        <a:t>  Başka bir dava açma imkanı da yoksa açılabilecek davadır. </a:t>
                      </a:r>
                      <a:endParaRPr lang="tr-TR" dirty="0"/>
                    </a:p>
                  </a:txBody>
                  <a:tcPr/>
                </a:tc>
              </a:tr>
              <a:tr h="1732993">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baseline="0" dirty="0" smtClean="0">
                          <a:solidFill>
                            <a:srgbClr val="FF0000"/>
                          </a:solidFill>
                          <a:latin typeface="Times New Roman" panose="02020603050405020304" pitchFamily="18" charset="0"/>
                          <a:cs typeface="Times New Roman" panose="02020603050405020304" pitchFamily="18" charset="0"/>
                        </a:rPr>
                        <a:t>Önemli Not: </a:t>
                      </a:r>
                      <a:r>
                        <a:rPr lang="tr-TR" b="0" baseline="0" dirty="0" smtClean="0">
                          <a:latin typeface="Times New Roman" panose="02020603050405020304" pitchFamily="18" charset="0"/>
                          <a:cs typeface="Times New Roman" panose="02020603050405020304" pitchFamily="18" charset="0"/>
                        </a:rPr>
                        <a:t>Saldırı henüz başlamamışsa, ama başlama ihtimali yüksekse, önleme davası, buna karşılık, saldırı halen devam ediyorsa, saldırıya son verilmesi davası açılmalıdır. Bu iki durumda da tespit davası açılamaz.</a:t>
                      </a:r>
                      <a:endParaRPr lang="tr-TR" dirty="0" smtClean="0"/>
                    </a:p>
                  </a:txBody>
                  <a:tcPr/>
                </a:tc>
              </a:tr>
              <a:tr h="1732993">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baseline="0" dirty="0" smtClean="0">
                          <a:solidFill>
                            <a:srgbClr val="FF0000"/>
                          </a:solidFill>
                          <a:latin typeface="Times New Roman" panose="02020603050405020304" pitchFamily="18" charset="0"/>
                          <a:cs typeface="Times New Roman" panose="02020603050405020304" pitchFamily="18" charset="0"/>
                        </a:rPr>
                        <a:t>Örnek:</a:t>
                      </a:r>
                      <a:r>
                        <a:rPr lang="tr-TR" b="0" baseline="0" dirty="0" smtClean="0">
                          <a:latin typeface="Times New Roman" panose="02020603050405020304" pitchFamily="18" charset="0"/>
                          <a:cs typeface="Times New Roman" panose="02020603050405020304" pitchFamily="18" charset="0"/>
                        </a:rPr>
                        <a:t> </a:t>
                      </a:r>
                      <a:r>
                        <a:rPr lang="tr-TR" b="0" dirty="0" smtClean="0">
                          <a:latin typeface="Times New Roman" panose="02020603050405020304" pitchFamily="18" charset="0"/>
                          <a:cs typeface="Times New Roman" panose="02020603050405020304" pitchFamily="18" charset="0"/>
                        </a:rPr>
                        <a:t>Haftalık bir magazin dergisinde sinema oyuncusu Ahmet’in özel</a:t>
                      </a:r>
                      <a:r>
                        <a:rPr lang="tr-TR" b="0" baseline="0" dirty="0" smtClean="0">
                          <a:latin typeface="Times New Roman" panose="02020603050405020304" pitchFamily="18" charset="0"/>
                          <a:cs typeface="Times New Roman" panose="02020603050405020304" pitchFamily="18" charset="0"/>
                        </a:rPr>
                        <a:t> hayatı ile ilgili bir haber izinsiz olarak yayınlanmışsa, Ahmet, kişilik haklarının yayınlanan haber ile zarara uğradığının tespitini mahkemeden isteyebilir.</a:t>
                      </a:r>
                      <a:endParaRPr lang="tr-TR" dirty="0"/>
                    </a:p>
                  </a:txBody>
                  <a:tcPr/>
                </a:tc>
              </a:tr>
            </a:tbl>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282473784"/>
              </p:ext>
            </p:extLst>
          </p:nvPr>
        </p:nvGraphicFramePr>
        <p:xfrm>
          <a:off x="4648200" y="1268761"/>
          <a:ext cx="4316288" cy="3695988"/>
        </p:xfrm>
        <a:graphic>
          <a:graphicData uri="http://schemas.openxmlformats.org/drawingml/2006/table">
            <a:tbl>
              <a:tblPr firstRow="1" bandRow="1">
                <a:tableStyleId>{C4B1156A-380E-4F78-BDF5-A606A8083BF9}</a:tableStyleId>
              </a:tblPr>
              <a:tblGrid>
                <a:gridCol w="4316288"/>
              </a:tblGrid>
              <a:tr h="171377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baseline="0" dirty="0" smtClean="0">
                          <a:solidFill>
                            <a:srgbClr val="FF0000"/>
                          </a:solidFill>
                          <a:latin typeface="Times New Roman" panose="02020603050405020304" pitchFamily="18" charset="0"/>
                          <a:cs typeface="Times New Roman" panose="02020603050405020304" pitchFamily="18" charset="0"/>
                        </a:rPr>
                        <a:t>Şartları: </a:t>
                      </a:r>
                    </a:p>
                    <a:p>
                      <a:pPr marL="0" marR="0" indent="0" algn="just" defTabSz="914400" rtl="0" eaLnBrk="1" fontAlgn="auto" latinLnBrk="0" hangingPunct="1">
                        <a:lnSpc>
                          <a:spcPct val="100000"/>
                        </a:lnSpc>
                        <a:spcBef>
                          <a:spcPts val="0"/>
                        </a:spcBef>
                        <a:spcAft>
                          <a:spcPts val="0"/>
                        </a:spcAft>
                        <a:buClrTx/>
                        <a:buSzTx/>
                        <a:buFontTx/>
                        <a:buNone/>
                        <a:tabLst/>
                        <a:defRPr/>
                      </a:pPr>
                      <a:r>
                        <a:rPr lang="tr-TR" b="0" baseline="0" dirty="0" smtClean="0">
                          <a:latin typeface="Times New Roman" panose="02020603050405020304" pitchFamily="18" charset="0"/>
                          <a:cs typeface="Times New Roman" panose="02020603050405020304" pitchFamily="18" charset="0"/>
                        </a:rPr>
                        <a:t>       </a:t>
                      </a:r>
                      <a:r>
                        <a:rPr lang="tr-TR" b="1" baseline="0" dirty="0" smtClean="0">
                          <a:solidFill>
                            <a:srgbClr val="FF0000"/>
                          </a:solidFill>
                          <a:latin typeface="Times New Roman" panose="02020603050405020304" pitchFamily="18" charset="0"/>
                          <a:cs typeface="Times New Roman" panose="02020603050405020304" pitchFamily="18" charset="0"/>
                        </a:rPr>
                        <a:t> a) </a:t>
                      </a:r>
                      <a:r>
                        <a:rPr lang="tr-TR" b="0" baseline="0" dirty="0" smtClean="0">
                          <a:latin typeface="Times New Roman" panose="02020603050405020304" pitchFamily="18" charset="0"/>
                          <a:cs typeface="Times New Roman" panose="02020603050405020304" pitchFamily="18" charset="0"/>
                        </a:rPr>
                        <a:t>Kişi haklarına aykırı saldırı henüz meydana gelmemiş,</a:t>
                      </a:r>
                    </a:p>
                    <a:p>
                      <a:pPr marL="0" marR="0" indent="0" algn="just" defTabSz="914400" rtl="0" eaLnBrk="1" fontAlgn="auto" latinLnBrk="0" hangingPunct="1">
                        <a:lnSpc>
                          <a:spcPct val="100000"/>
                        </a:lnSpc>
                        <a:spcBef>
                          <a:spcPts val="0"/>
                        </a:spcBef>
                        <a:spcAft>
                          <a:spcPts val="0"/>
                        </a:spcAft>
                        <a:buClrTx/>
                        <a:buSzTx/>
                        <a:buFontTx/>
                        <a:buNone/>
                        <a:tabLst/>
                        <a:defRPr/>
                      </a:pPr>
                      <a:r>
                        <a:rPr lang="tr-TR" b="1" baseline="0" dirty="0" smtClean="0">
                          <a:solidFill>
                            <a:srgbClr val="FF0000"/>
                          </a:solidFill>
                          <a:latin typeface="Times New Roman" panose="02020603050405020304" pitchFamily="18" charset="0"/>
                          <a:cs typeface="Times New Roman" panose="02020603050405020304" pitchFamily="18" charset="0"/>
                        </a:rPr>
                        <a:t>        b) </a:t>
                      </a:r>
                      <a:r>
                        <a:rPr lang="tr-TR" b="0" baseline="0" dirty="0" smtClean="0">
                          <a:latin typeface="Times New Roman" panose="02020603050405020304" pitchFamily="18" charset="0"/>
                          <a:cs typeface="Times New Roman" panose="02020603050405020304" pitchFamily="18" charset="0"/>
                        </a:rPr>
                        <a:t>Ancak saldırının yakın bir zamanda meydan gelme tehlikesi varsa açılabilecek davadır</a:t>
                      </a:r>
                      <a:endParaRPr lang="tr-TR" b="0" baseline="0" dirty="0" smtClean="0">
                        <a:solidFill>
                          <a:srgbClr val="FF0000"/>
                        </a:solidFill>
                        <a:latin typeface="Times New Roman" panose="02020603050405020304" pitchFamily="18" charset="0"/>
                        <a:cs typeface="Times New Roman" panose="02020603050405020304" pitchFamily="18" charset="0"/>
                      </a:endParaRPr>
                    </a:p>
                  </a:txBody>
                  <a:tcPr/>
                </a:tc>
              </a:tr>
              <a:tr h="1958628">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Örnek: </a:t>
                      </a:r>
                      <a:r>
                        <a:rPr lang="tr-TR" dirty="0" smtClean="0">
                          <a:latin typeface="Times New Roman" panose="02020603050405020304" pitchFamily="18" charset="0"/>
                          <a:cs typeface="Times New Roman" panose="02020603050405020304" pitchFamily="18" charset="0"/>
                        </a:rPr>
                        <a:t>Sinema sanatçısı Ahmet,</a:t>
                      </a:r>
                      <a:r>
                        <a:rPr lang="tr-TR" baseline="0" dirty="0" smtClean="0">
                          <a:latin typeface="Times New Roman" panose="02020603050405020304" pitchFamily="18" charset="0"/>
                          <a:cs typeface="Times New Roman" panose="02020603050405020304" pitchFamily="18" charset="0"/>
                        </a:rPr>
                        <a:t> haftalık bir magazin dergisinin önceki hafta yayınlanan sayısında, bir sonraki hafta kendi özel hayatına ait bir haberin yayınlanacağını öğrenirse, bu haberin yayınlanmasını önlemek için dava açabilir.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2979318105"/>
              </p:ext>
            </p:extLst>
          </p:nvPr>
        </p:nvGraphicFramePr>
        <p:xfrm>
          <a:off x="179512" y="764704"/>
          <a:ext cx="8784976" cy="365760"/>
        </p:xfrm>
        <a:graphic>
          <a:graphicData uri="http://schemas.openxmlformats.org/drawingml/2006/table">
            <a:tbl>
              <a:tblPr firstRow="1" bandRow="1">
                <a:tableStyleId>{C4B1156A-380E-4F78-BDF5-A606A8083BF9}</a:tableStyleId>
              </a:tblPr>
              <a:tblGrid>
                <a:gridCol w="4392488"/>
                <a:gridCol w="4392488"/>
              </a:tblGrid>
              <a:tr h="288032">
                <a:tc>
                  <a:txBody>
                    <a:bodyPr/>
                    <a:lstStyle/>
                    <a:p>
                      <a:pPr algn="ctr"/>
                      <a:r>
                        <a:rPr lang="tr-TR" dirty="0" smtClean="0">
                          <a:solidFill>
                            <a:srgbClr val="FF0000"/>
                          </a:solidFill>
                        </a:rPr>
                        <a:t>1- Tespit Davası</a:t>
                      </a:r>
                      <a:endParaRPr lang="tr-TR" dirty="0">
                        <a:solidFill>
                          <a:srgbClr val="FF0000"/>
                        </a:solidFill>
                      </a:endParaRPr>
                    </a:p>
                  </a:txBody>
                  <a:tcPr/>
                </a:tc>
                <a:tc>
                  <a:txBody>
                    <a:bodyPr/>
                    <a:lstStyle/>
                    <a:p>
                      <a:pPr algn="ctr"/>
                      <a:r>
                        <a:rPr lang="tr-TR" dirty="0" smtClean="0">
                          <a:solidFill>
                            <a:srgbClr val="FF0000"/>
                          </a:solidFill>
                        </a:rPr>
                        <a:t>2- Önleme Davası</a:t>
                      </a:r>
                      <a:endParaRPr lang="tr-TR" dirty="0">
                        <a:solidFill>
                          <a:srgbClr val="FF0000"/>
                        </a:solidFill>
                      </a:endParaRPr>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3353792483"/>
              </p:ext>
            </p:extLst>
          </p:nvPr>
        </p:nvGraphicFramePr>
        <p:xfrm>
          <a:off x="4644008" y="5157192"/>
          <a:ext cx="4320480" cy="1440160"/>
        </p:xfrm>
        <a:graphic>
          <a:graphicData uri="http://schemas.openxmlformats.org/drawingml/2006/table">
            <a:tbl>
              <a:tblPr firstRow="1" bandRow="1">
                <a:tableStyleId>{0505E3EF-67EA-436B-97B2-0124C06EBD24}</a:tableStyleId>
              </a:tblPr>
              <a:tblGrid>
                <a:gridCol w="4320480"/>
              </a:tblGrid>
              <a:tr h="144016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3- Saldırıya Son Verme</a:t>
                      </a:r>
                      <a:r>
                        <a:rPr lang="tr-TR" b="1" baseline="0" dirty="0" smtClean="0">
                          <a:solidFill>
                            <a:srgbClr val="FF0000"/>
                          </a:solidFill>
                          <a:latin typeface="Times New Roman" panose="02020603050405020304" pitchFamily="18" charset="0"/>
                          <a:cs typeface="Times New Roman" panose="02020603050405020304" pitchFamily="18" charset="0"/>
                        </a:rPr>
                        <a:t> Davası: </a:t>
                      </a:r>
                      <a:r>
                        <a:rPr lang="tr-TR" b="0" baseline="0" dirty="0" smtClean="0">
                          <a:latin typeface="Times New Roman" panose="02020603050405020304" pitchFamily="18" charset="0"/>
                          <a:cs typeface="Times New Roman" panose="02020603050405020304" pitchFamily="18" charset="0"/>
                        </a:rPr>
                        <a:t>Kişilik haklarına karşı hukuka aykırı bir saldırı yapılmış ve saldırı halen devam ediyorsa, saldırının durdurulması için açılan davadır.</a:t>
                      </a:r>
                      <a:endParaRPr lang="tr-TR" b="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9151709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360040"/>
          </a:xfrm>
        </p:spPr>
        <p:txBody>
          <a:bodyPr>
            <a:normAutofit fontScale="90000"/>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HISIMLIK</a:t>
            </a:r>
            <a:endParaRPr lang="tr-TR"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7" name="İçerik Yer Tutucusu 6"/>
          <p:cNvGraphicFramePr>
            <a:graphicFrameLocks noGrp="1"/>
          </p:cNvGraphicFramePr>
          <p:nvPr>
            <p:ph sz="half" idx="1"/>
            <p:extLst>
              <p:ext uri="{D42A27DB-BD31-4B8C-83A1-F6EECF244321}">
                <p14:modId xmlns:p14="http://schemas.microsoft.com/office/powerpoint/2010/main" val="2528492880"/>
              </p:ext>
            </p:extLst>
          </p:nvPr>
        </p:nvGraphicFramePr>
        <p:xfrm>
          <a:off x="251520" y="2636838"/>
          <a:ext cx="4244280" cy="39605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İçerik Yer Tutucusu 7"/>
          <p:cNvGraphicFramePr>
            <a:graphicFrameLocks noGrp="1"/>
          </p:cNvGraphicFramePr>
          <p:nvPr>
            <p:ph sz="half" idx="2"/>
            <p:extLst>
              <p:ext uri="{D42A27DB-BD31-4B8C-83A1-F6EECF244321}">
                <p14:modId xmlns:p14="http://schemas.microsoft.com/office/powerpoint/2010/main" val="1927085995"/>
              </p:ext>
            </p:extLst>
          </p:nvPr>
        </p:nvGraphicFramePr>
        <p:xfrm>
          <a:off x="4648200" y="2708275"/>
          <a:ext cx="4316288" cy="122478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5" name="Tablo 4"/>
          <p:cNvGraphicFramePr>
            <a:graphicFrameLocks noGrp="1"/>
          </p:cNvGraphicFramePr>
          <p:nvPr>
            <p:extLst>
              <p:ext uri="{D42A27DB-BD31-4B8C-83A1-F6EECF244321}">
                <p14:modId xmlns:p14="http://schemas.microsoft.com/office/powerpoint/2010/main" val="1359796684"/>
              </p:ext>
            </p:extLst>
          </p:nvPr>
        </p:nvGraphicFramePr>
        <p:xfrm>
          <a:off x="179512" y="980728"/>
          <a:ext cx="8784976" cy="640080"/>
        </p:xfrm>
        <a:graphic>
          <a:graphicData uri="http://schemas.openxmlformats.org/drawingml/2006/table">
            <a:tbl>
              <a:tblPr firstRow="1" bandRow="1">
                <a:tableStyleId>{C4B1156A-380E-4F78-BDF5-A606A8083BF9}</a:tableStyleId>
              </a:tblPr>
              <a:tblGrid>
                <a:gridCol w="8784976"/>
              </a:tblGrid>
              <a:tr h="37084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altLang="tr-TR" b="0" dirty="0" smtClean="0">
                          <a:latin typeface="Times New Roman" panose="02020603050405020304" pitchFamily="18" charset="0"/>
                          <a:cs typeface="Times New Roman" panose="02020603050405020304" pitchFamily="18" charset="0"/>
                        </a:rPr>
                        <a:t> </a:t>
                      </a:r>
                      <a:r>
                        <a:rPr lang="tr-TR" altLang="tr-TR" b="1" dirty="0" smtClean="0">
                          <a:latin typeface="Times New Roman" panose="02020603050405020304" pitchFamily="18" charset="0"/>
                          <a:cs typeface="Times New Roman" panose="02020603050405020304" pitchFamily="18" charset="0"/>
                        </a:rPr>
                        <a:t>Tanım:</a:t>
                      </a:r>
                      <a:r>
                        <a:rPr lang="tr-TR" altLang="tr-TR" b="1" baseline="0" dirty="0" smtClean="0">
                          <a:latin typeface="Times New Roman" panose="02020603050405020304" pitchFamily="18" charset="0"/>
                          <a:cs typeface="Times New Roman" panose="02020603050405020304" pitchFamily="18" charset="0"/>
                        </a:rPr>
                        <a:t> </a:t>
                      </a:r>
                      <a:r>
                        <a:rPr lang="tr-TR" altLang="tr-TR" b="0" dirty="0" smtClean="0">
                          <a:latin typeface="Times New Roman" panose="02020603050405020304" pitchFamily="18" charset="0"/>
                          <a:cs typeface="Times New Roman" panose="02020603050405020304" pitchFamily="18" charset="0"/>
                        </a:rPr>
                        <a:t>Gerçek kişiler arasında ya kan bağından ya da yasada belirtilen hukuki işlemlerden doğan ve hukuk düzeninin kendisine sonuçlar bağladığı yakınlık ilişkisidir. </a:t>
                      </a:r>
                      <a:endParaRPr lang="tr-TR" b="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val="3967718917"/>
              </p:ext>
            </p:extLst>
          </p:nvPr>
        </p:nvGraphicFramePr>
        <p:xfrm>
          <a:off x="251520" y="1916832"/>
          <a:ext cx="8712968" cy="370840"/>
        </p:xfrm>
        <a:graphic>
          <a:graphicData uri="http://schemas.openxmlformats.org/drawingml/2006/table">
            <a:tbl>
              <a:tblPr firstRow="1" bandRow="1">
                <a:tableStyleId>{C4B1156A-380E-4F78-BDF5-A606A8083BF9}</a:tableStyleId>
              </a:tblPr>
              <a:tblGrid>
                <a:gridCol w="4356484"/>
                <a:gridCol w="4356484"/>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Hısımlık</a:t>
                      </a:r>
                      <a:r>
                        <a:rPr lang="tr-TR" baseline="0" dirty="0" smtClean="0">
                          <a:solidFill>
                            <a:srgbClr val="FF0000"/>
                          </a:solidFill>
                          <a:latin typeface="Times New Roman" panose="02020603050405020304" pitchFamily="18" charset="0"/>
                          <a:cs typeface="Times New Roman" panose="02020603050405020304" pitchFamily="18" charset="0"/>
                        </a:rPr>
                        <a:t> Türleri</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1- Kan Hısımlığı</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2701681256"/>
              </p:ext>
            </p:extLst>
          </p:nvPr>
        </p:nvGraphicFramePr>
        <p:xfrm>
          <a:off x="4860032" y="4077072"/>
          <a:ext cx="4032448" cy="2520280"/>
        </p:xfrm>
        <a:graphic>
          <a:graphicData uri="http://schemas.openxmlformats.org/drawingml/2006/table">
            <a:tbl>
              <a:tblPr firstRow="1" bandRow="1">
                <a:tableStyleId>{C4B1156A-380E-4F78-BDF5-A606A8083BF9}</a:tableStyleId>
              </a:tblPr>
              <a:tblGrid>
                <a:gridCol w="4032448"/>
              </a:tblGrid>
              <a:tr h="1260140">
                <a:tc>
                  <a:txBody>
                    <a:bodyPr/>
                    <a:lstStyle/>
                    <a:p>
                      <a:pPr marL="0" marR="0" lvl="1" indent="0" algn="just" defTabSz="914400" rtl="0" eaLnBrk="1" fontAlgn="auto" latinLnBrk="0" hangingPunct="1">
                        <a:lnSpc>
                          <a:spcPct val="100000"/>
                        </a:lnSpc>
                        <a:spcBef>
                          <a:spcPts val="0"/>
                        </a:spcBef>
                        <a:spcAft>
                          <a:spcPts val="0"/>
                        </a:spcAft>
                        <a:buClrTx/>
                        <a:buSzTx/>
                        <a:buFontTx/>
                        <a:buNone/>
                        <a:tabLst/>
                        <a:defRPr/>
                      </a:pPr>
                      <a:r>
                        <a:rPr lang="tr-TR" altLang="tr-TR" sz="1800" b="1" dirty="0" smtClean="0">
                          <a:solidFill>
                            <a:srgbClr val="FF0000"/>
                          </a:solidFill>
                          <a:latin typeface="Times New Roman" panose="02020603050405020304" pitchFamily="18" charset="0"/>
                          <a:cs typeface="Times New Roman" panose="02020603050405020304" pitchFamily="18" charset="0"/>
                        </a:rPr>
                        <a:t>Alt -</a:t>
                      </a:r>
                      <a:r>
                        <a:rPr lang="tr-TR" altLang="tr-TR" sz="1800" b="1" baseline="0" dirty="0" smtClean="0">
                          <a:solidFill>
                            <a:srgbClr val="FF0000"/>
                          </a:solidFill>
                          <a:latin typeface="Times New Roman" panose="02020603050405020304" pitchFamily="18" charset="0"/>
                          <a:cs typeface="Times New Roman" panose="02020603050405020304" pitchFamily="18" charset="0"/>
                        </a:rPr>
                        <a:t> Üst Soy Hısımlığı: </a:t>
                      </a:r>
                      <a:r>
                        <a:rPr lang="tr-TR" altLang="tr-TR" sz="1800" b="0" baseline="0" dirty="0" smtClean="0">
                          <a:latin typeface="Times New Roman" panose="02020603050405020304" pitchFamily="18" charset="0"/>
                          <a:cs typeface="Times New Roman" panose="02020603050405020304" pitchFamily="18" charset="0"/>
                        </a:rPr>
                        <a:t>B</a:t>
                      </a:r>
                      <a:r>
                        <a:rPr lang="tr-TR" altLang="tr-TR" sz="1800" b="0" dirty="0" smtClean="0">
                          <a:latin typeface="Times New Roman" panose="02020603050405020304" pitchFamily="18" charset="0"/>
                          <a:cs typeface="Times New Roman" panose="02020603050405020304" pitchFamily="18" charset="0"/>
                        </a:rPr>
                        <a:t>aba, çocuk, torun, torun çocuğu gibi birbirlerinin soyundan gelenler arasında alt-üst soy kan hısımlığı</a:t>
                      </a:r>
                      <a:r>
                        <a:rPr lang="tr-TR" altLang="tr-TR" sz="1800" b="0" baseline="0" dirty="0" smtClean="0">
                          <a:latin typeface="Times New Roman" panose="02020603050405020304" pitchFamily="18" charset="0"/>
                          <a:cs typeface="Times New Roman" panose="02020603050405020304" pitchFamily="18" charset="0"/>
                        </a:rPr>
                        <a:t> vardır</a:t>
                      </a:r>
                      <a:endParaRPr lang="tr-TR" sz="1800" b="0" dirty="0">
                        <a:latin typeface="Times New Roman" panose="02020603050405020304" pitchFamily="18" charset="0"/>
                        <a:cs typeface="Times New Roman" panose="02020603050405020304" pitchFamily="18" charset="0"/>
                      </a:endParaRPr>
                    </a:p>
                  </a:txBody>
                  <a:tcPr/>
                </a:tc>
              </a:tr>
              <a:tr h="1260140">
                <a:tc>
                  <a:txBody>
                    <a:bodyPr/>
                    <a:lstStyle/>
                    <a:p>
                      <a:pPr algn="just"/>
                      <a:r>
                        <a:rPr lang="tr-TR" altLang="tr-TR" sz="1800" b="1" dirty="0" smtClean="0">
                          <a:solidFill>
                            <a:srgbClr val="FF0000"/>
                          </a:solidFill>
                          <a:latin typeface="Times New Roman" panose="02020603050405020304" pitchFamily="18" charset="0"/>
                          <a:cs typeface="Times New Roman" panose="02020603050405020304" pitchFamily="18" charset="0"/>
                        </a:rPr>
                        <a:t>Yan Soy Hısımlığı: </a:t>
                      </a:r>
                      <a:r>
                        <a:rPr lang="tr-TR" altLang="tr-TR" sz="1800" dirty="0" smtClean="0">
                          <a:latin typeface="Times New Roman" panose="02020603050405020304" pitchFamily="18" charset="0"/>
                          <a:cs typeface="Times New Roman" panose="02020603050405020304" pitchFamily="18" charset="0"/>
                        </a:rPr>
                        <a:t>Kardeşler, kardeş çocukları, amca, hala, dayı ,</a:t>
                      </a:r>
                      <a:r>
                        <a:rPr lang="tr-TR" altLang="tr-TR" sz="1800" baseline="0" dirty="0" smtClean="0">
                          <a:latin typeface="Times New Roman" panose="02020603050405020304" pitchFamily="18" charset="0"/>
                          <a:cs typeface="Times New Roman" panose="02020603050405020304" pitchFamily="18" charset="0"/>
                        </a:rPr>
                        <a:t> </a:t>
                      </a:r>
                      <a:r>
                        <a:rPr lang="tr-TR" altLang="tr-TR" sz="1800" dirty="0" smtClean="0">
                          <a:latin typeface="Times New Roman" panose="02020603050405020304" pitchFamily="18" charset="0"/>
                          <a:cs typeface="Times New Roman" panose="02020603050405020304" pitchFamily="18" charset="0"/>
                        </a:rPr>
                        <a:t> teyze kuzen gibi ortak soydan gelenler arasında ise yansoy kan hısımlığı vardır:</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9050783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4111783934"/>
              </p:ext>
            </p:extLst>
          </p:nvPr>
        </p:nvGraphicFramePr>
        <p:xfrm>
          <a:off x="179512" y="692698"/>
          <a:ext cx="4316288" cy="6063279"/>
        </p:xfrm>
        <a:graphic>
          <a:graphicData uri="http://schemas.openxmlformats.org/drawingml/2006/table">
            <a:tbl>
              <a:tblPr firstRow="1" bandRow="1">
                <a:tableStyleId>{C4B1156A-380E-4F78-BDF5-A606A8083BF9}</a:tableStyleId>
              </a:tblPr>
              <a:tblGrid>
                <a:gridCol w="4316288"/>
              </a:tblGrid>
              <a:tr h="683277">
                <a:tc>
                  <a:txBody>
                    <a:bodyPr/>
                    <a:lstStyle/>
                    <a:p>
                      <a:pPr algn="just"/>
                      <a:r>
                        <a:rPr lang="tr-TR" altLang="tr-TR" b="1" i="0" dirty="0" smtClean="0">
                          <a:solidFill>
                            <a:srgbClr val="FF0000"/>
                          </a:solidFill>
                          <a:latin typeface="Times New Roman" panose="02020603050405020304" pitchFamily="18" charset="0"/>
                          <a:cs typeface="Times New Roman" panose="02020603050405020304" pitchFamily="18" charset="0"/>
                        </a:rPr>
                        <a:t>1-</a:t>
                      </a:r>
                      <a:r>
                        <a:rPr lang="tr-TR" altLang="tr-TR" b="0" i="0" dirty="0" smtClean="0">
                          <a:latin typeface="Times New Roman" panose="02020603050405020304" pitchFamily="18" charset="0"/>
                          <a:cs typeface="Times New Roman" panose="02020603050405020304" pitchFamily="18" charset="0"/>
                        </a:rPr>
                        <a:t> Eşlerden biri ile diğer eşin kan hısımları, aynı tür ve dereceden kayın hısımları olur.</a:t>
                      </a:r>
                      <a:endParaRPr lang="tr-TR" b="0" i="0" dirty="0">
                        <a:latin typeface="Times New Roman" panose="02020603050405020304" pitchFamily="18" charset="0"/>
                        <a:cs typeface="Times New Roman" panose="02020603050405020304" pitchFamily="18" charset="0"/>
                      </a:endParaRPr>
                    </a:p>
                  </a:txBody>
                  <a:tcPr/>
                </a:tc>
              </a:tr>
              <a:tr h="374659">
                <a:tc>
                  <a:txBody>
                    <a:bodyPr/>
                    <a:lstStyle/>
                    <a:p>
                      <a:pPr algn="just"/>
                      <a:r>
                        <a:rPr lang="tr-TR" b="1" i="0" dirty="0" smtClean="0">
                          <a:solidFill>
                            <a:srgbClr val="FF0000"/>
                          </a:solidFill>
                          <a:latin typeface="Times New Roman" panose="02020603050405020304" pitchFamily="18" charset="0"/>
                          <a:cs typeface="Times New Roman" panose="02020603050405020304" pitchFamily="18" charset="0"/>
                        </a:rPr>
                        <a:t>2-</a:t>
                      </a:r>
                      <a:r>
                        <a:rPr lang="tr-TR" b="0" i="0" dirty="0" smtClean="0">
                          <a:latin typeface="Times New Roman" panose="02020603050405020304" pitchFamily="18" charset="0"/>
                          <a:cs typeface="Times New Roman" panose="02020603050405020304" pitchFamily="18" charset="0"/>
                        </a:rPr>
                        <a:t> Eşler</a:t>
                      </a:r>
                      <a:r>
                        <a:rPr lang="tr-TR" b="0" i="0" baseline="0" dirty="0" smtClean="0">
                          <a:latin typeface="Times New Roman" panose="02020603050405020304" pitchFamily="18" charset="0"/>
                          <a:cs typeface="Times New Roman" panose="02020603050405020304" pitchFamily="18" charset="0"/>
                        </a:rPr>
                        <a:t> birbirinin kayın hısmı değildir</a:t>
                      </a:r>
                      <a:endParaRPr lang="tr-TR" b="0" i="0" dirty="0">
                        <a:latin typeface="Times New Roman" panose="02020603050405020304" pitchFamily="18" charset="0"/>
                        <a:cs typeface="Times New Roman" panose="02020603050405020304" pitchFamily="18" charset="0"/>
                      </a:endParaRPr>
                    </a:p>
                  </a:txBody>
                  <a:tcPr/>
                </a:tc>
              </a:tr>
              <a:tr h="1217642">
                <a:tc>
                  <a:txBody>
                    <a:bodyPr/>
                    <a:lstStyle/>
                    <a:p>
                      <a:pPr algn="just"/>
                      <a:r>
                        <a:rPr lang="tr-TR" b="1" i="0" dirty="0" smtClean="0">
                          <a:solidFill>
                            <a:srgbClr val="FF0000"/>
                          </a:solidFill>
                          <a:latin typeface="Times New Roman" panose="02020603050405020304" pitchFamily="18" charset="0"/>
                          <a:cs typeface="Times New Roman" panose="02020603050405020304" pitchFamily="18" charset="0"/>
                        </a:rPr>
                        <a:t>3-</a:t>
                      </a:r>
                      <a:r>
                        <a:rPr lang="tr-TR" b="0" i="0" dirty="0" smtClean="0">
                          <a:latin typeface="Times New Roman" panose="02020603050405020304" pitchFamily="18" charset="0"/>
                          <a:cs typeface="Times New Roman" panose="02020603050405020304" pitchFamily="18" charset="0"/>
                        </a:rPr>
                        <a:t> Eşlerin kayın hısımları da birbirilerinin kayın hısımı değildir. Örneğin, kocanın anne ve babası ile, eşinin anne babası arasında kayın hısımlığı yoktur. </a:t>
                      </a:r>
                      <a:endParaRPr lang="tr-TR" b="0" i="0" dirty="0">
                        <a:latin typeface="Times New Roman" panose="02020603050405020304" pitchFamily="18" charset="0"/>
                        <a:cs typeface="Times New Roman" panose="02020603050405020304" pitchFamily="18" charset="0"/>
                      </a:endParaRPr>
                    </a:p>
                  </a:txBody>
                  <a:tcPr/>
                </a:tc>
              </a:tr>
              <a:tr h="655653">
                <a:tc>
                  <a:txBody>
                    <a:bodyPr/>
                    <a:lstStyle/>
                    <a:p>
                      <a:pPr algn="just"/>
                      <a:r>
                        <a:rPr lang="tr-TR" b="1" i="0" dirty="0" smtClean="0">
                          <a:solidFill>
                            <a:srgbClr val="FF0000"/>
                          </a:solidFill>
                          <a:latin typeface="Times New Roman" panose="02020603050405020304" pitchFamily="18" charset="0"/>
                          <a:cs typeface="Times New Roman" panose="02020603050405020304" pitchFamily="18" charset="0"/>
                        </a:rPr>
                        <a:t>4- </a:t>
                      </a:r>
                      <a:r>
                        <a:rPr lang="tr-TR" b="0" i="0" dirty="0" smtClean="0">
                          <a:latin typeface="Times New Roman" panose="02020603050405020304" pitchFamily="18" charset="0"/>
                          <a:cs typeface="Times New Roman" panose="02020603050405020304" pitchFamily="18" charset="0"/>
                        </a:rPr>
                        <a:t>Evlilik</a:t>
                      </a:r>
                      <a:r>
                        <a:rPr lang="tr-TR" b="0" i="0" baseline="0" dirty="0" smtClean="0">
                          <a:latin typeface="Times New Roman" panose="02020603050405020304" pitchFamily="18" charset="0"/>
                          <a:cs typeface="Times New Roman" panose="02020603050405020304" pitchFamily="18" charset="0"/>
                        </a:rPr>
                        <a:t> sona erse dahi kayın hısımlığı sona ermez, devam eder.</a:t>
                      </a:r>
                    </a:p>
                  </a:txBody>
                  <a:tcPr/>
                </a:tc>
              </a:tr>
              <a:tr h="1498636">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5-</a:t>
                      </a:r>
                      <a:r>
                        <a:rPr lang="tr-TR" dirty="0" smtClean="0">
                          <a:latin typeface="Times New Roman" panose="02020603050405020304" pitchFamily="18" charset="0"/>
                          <a:cs typeface="Times New Roman" panose="02020603050405020304" pitchFamily="18" charset="0"/>
                        </a:rPr>
                        <a:t> Evlilik sona erdikten sona yeni kayın hısımlığı kurulamaz.</a:t>
                      </a:r>
                      <a:r>
                        <a:rPr lang="tr-TR" baseline="0" dirty="0" smtClean="0">
                          <a:latin typeface="Times New Roman" panose="02020603050405020304" pitchFamily="18" charset="0"/>
                          <a:cs typeface="Times New Roman" panose="02020603050405020304" pitchFamily="18" charset="0"/>
                        </a:rPr>
                        <a:t> </a:t>
                      </a:r>
                      <a:r>
                        <a:rPr lang="tr-TR" baseline="0" dirty="0" smtClean="0">
                          <a:solidFill>
                            <a:srgbClr val="FF0000"/>
                          </a:solidFill>
                          <a:latin typeface="Times New Roman" panose="02020603050405020304" pitchFamily="18" charset="0"/>
                          <a:cs typeface="Times New Roman" panose="02020603050405020304" pitchFamily="18" charset="0"/>
                        </a:rPr>
                        <a:t>Örneğin: </a:t>
                      </a:r>
                      <a:r>
                        <a:rPr lang="tr-TR" baseline="0" dirty="0" smtClean="0">
                          <a:latin typeface="Times New Roman" panose="02020603050405020304" pitchFamily="18" charset="0"/>
                          <a:cs typeface="Times New Roman" panose="02020603050405020304" pitchFamily="18" charset="0"/>
                        </a:rPr>
                        <a:t>Boşanmadan sonra, eski eşin yeni bir kardeşi dünyaya gelirse, eski eşin yeni doğmuş kardeşi ile bir sıhri hısımlık oluşmaz.</a:t>
                      </a:r>
                      <a:endParaRPr lang="tr-TR" dirty="0">
                        <a:latin typeface="Times New Roman" panose="02020603050405020304" pitchFamily="18" charset="0"/>
                        <a:cs typeface="Times New Roman" panose="02020603050405020304" pitchFamily="18" charset="0"/>
                      </a:endParaRPr>
                    </a:p>
                  </a:txBody>
                  <a:tcPr/>
                </a:tc>
              </a:tr>
              <a:tr h="1633412">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6- </a:t>
                      </a:r>
                      <a:r>
                        <a:rPr lang="tr-TR" dirty="0" smtClean="0">
                          <a:latin typeface="Times New Roman" panose="02020603050405020304" pitchFamily="18" charset="0"/>
                          <a:cs typeface="Times New Roman" panose="02020603050405020304" pitchFamily="18" charset="0"/>
                        </a:rPr>
                        <a:t>Evlilik sona ermiş olsa bile, eşlerden biri ile diğerini</a:t>
                      </a:r>
                      <a:r>
                        <a:rPr lang="tr-TR" baseline="0" dirty="0" smtClean="0">
                          <a:latin typeface="Times New Roman" panose="02020603050405020304" pitchFamily="18" charset="0"/>
                          <a:cs typeface="Times New Roman" panose="02020603050405020304" pitchFamily="18" charset="0"/>
                        </a:rPr>
                        <a:t> alt ve üst soyu arasında evlilik yasaktır. </a:t>
                      </a:r>
                      <a:r>
                        <a:rPr lang="tr-TR" baseline="0" dirty="0" smtClean="0">
                          <a:solidFill>
                            <a:srgbClr val="FF0000"/>
                          </a:solidFill>
                          <a:latin typeface="Times New Roman" panose="02020603050405020304" pitchFamily="18" charset="0"/>
                          <a:cs typeface="Times New Roman" panose="02020603050405020304" pitchFamily="18" charset="0"/>
                        </a:rPr>
                        <a:t>Örneğin, </a:t>
                      </a:r>
                      <a:r>
                        <a:rPr lang="tr-TR" baseline="0" dirty="0" smtClean="0">
                          <a:latin typeface="Times New Roman" panose="02020603050405020304" pitchFamily="18" charset="0"/>
                          <a:cs typeface="Times New Roman" panose="02020603050405020304" pitchFamily="18" charset="0"/>
                        </a:rPr>
                        <a:t>kişi boşanmış olsa bile eski eşinin annesi veya babası ile evlenemez. (</a:t>
                      </a:r>
                      <a:r>
                        <a:rPr lang="tr-TR" b="1" baseline="0" dirty="0" smtClean="0">
                          <a:solidFill>
                            <a:srgbClr val="FF0000"/>
                          </a:solidFill>
                          <a:latin typeface="Times New Roman" panose="02020603050405020304" pitchFamily="18" charset="0"/>
                          <a:cs typeface="Times New Roman" panose="02020603050405020304" pitchFamily="18" charset="0"/>
                        </a:rPr>
                        <a:t>Dikkat: </a:t>
                      </a:r>
                      <a:r>
                        <a:rPr lang="tr-TR" baseline="0" dirty="0" smtClean="0">
                          <a:latin typeface="Times New Roman" panose="02020603050405020304" pitchFamily="18" charset="0"/>
                          <a:cs typeface="Times New Roman" panose="02020603050405020304" pitchFamily="18" charset="0"/>
                        </a:rPr>
                        <a:t>Yan soy ile evlenmek mümkündür) </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384181895"/>
              </p:ext>
            </p:extLst>
          </p:nvPr>
        </p:nvGraphicFramePr>
        <p:xfrm>
          <a:off x="4648200" y="700020"/>
          <a:ext cx="4316288" cy="6041349"/>
        </p:xfrm>
        <a:graphic>
          <a:graphicData uri="http://schemas.openxmlformats.org/drawingml/2006/table">
            <a:tbl>
              <a:tblPr firstRow="1" bandRow="1">
                <a:tableStyleId>{C4B1156A-380E-4F78-BDF5-A606A8083BF9}</a:tableStyleId>
              </a:tblPr>
              <a:tblGrid>
                <a:gridCol w="4316288"/>
              </a:tblGrid>
              <a:tr h="384199">
                <a:tc>
                  <a:txBody>
                    <a:bodyPr/>
                    <a:lstStyle/>
                    <a:p>
                      <a:pPr algn="just"/>
                      <a:r>
                        <a:rPr lang="tr-TR" b="0" dirty="0" smtClean="0">
                          <a:latin typeface="Times New Roman" panose="02020603050405020304" pitchFamily="18" charset="0"/>
                          <a:cs typeface="Times New Roman" panose="02020603050405020304" pitchFamily="18" charset="0"/>
                        </a:rPr>
                        <a:t>1- Evlat edinme yolu ile oluşan hısımlıktır. Ancak bu hısımlık sadece evlan edinen ve evlat edinilen kişi arasında oluşur.</a:t>
                      </a:r>
                      <a:endParaRPr lang="tr-TR" b="0" dirty="0">
                        <a:latin typeface="Times New Roman" panose="02020603050405020304" pitchFamily="18" charset="0"/>
                        <a:cs typeface="Times New Roman" panose="02020603050405020304" pitchFamily="18" charset="0"/>
                      </a:endParaRPr>
                    </a:p>
                  </a:txBody>
                  <a:tcPr/>
                </a:tc>
              </a:tr>
              <a:tr h="4486869">
                <a:tc>
                  <a:txBody>
                    <a:bodyPr/>
                    <a:lstStyle/>
                    <a:p>
                      <a:pPr algn="just">
                        <a:buClr>
                          <a:schemeClr val="tx1"/>
                        </a:buClr>
                        <a:buFont typeface="Wingdings" pitchFamily="2" charset="2"/>
                        <a:buNone/>
                      </a:pPr>
                      <a:r>
                        <a:rPr lang="tr-TR" altLang="tr-TR" sz="1800" b="1" dirty="0" smtClean="0">
                          <a:solidFill>
                            <a:srgbClr val="FF0000"/>
                          </a:solidFill>
                          <a:latin typeface="Times New Roman" panose="02020603050405020304" pitchFamily="18" charset="0"/>
                          <a:cs typeface="Times New Roman" panose="02020603050405020304" pitchFamily="18" charset="0"/>
                        </a:rPr>
                        <a:t>2- Şartları:</a:t>
                      </a:r>
                    </a:p>
                    <a:p>
                      <a:pPr algn="just">
                        <a:buClr>
                          <a:schemeClr val="tx1"/>
                        </a:buClr>
                        <a:buFont typeface="Wingdings" pitchFamily="2" charset="2"/>
                        <a:buNone/>
                      </a:pPr>
                      <a:r>
                        <a:rPr lang="tr-TR" altLang="tr-TR" sz="1800" dirty="0" smtClean="0">
                          <a:latin typeface="Times New Roman" panose="02020603050405020304" pitchFamily="18" charset="0"/>
                          <a:cs typeface="Times New Roman" panose="02020603050405020304" pitchFamily="18" charset="0"/>
                        </a:rPr>
                        <a:t>          </a:t>
                      </a:r>
                      <a:r>
                        <a:rPr lang="tr-TR" altLang="tr-TR" sz="1800" b="1" dirty="0" smtClean="0">
                          <a:solidFill>
                            <a:srgbClr val="FF0000"/>
                          </a:solidFill>
                          <a:latin typeface="Times New Roman" panose="02020603050405020304" pitchFamily="18" charset="0"/>
                          <a:cs typeface="Times New Roman" panose="02020603050405020304" pitchFamily="18" charset="0"/>
                        </a:rPr>
                        <a:t> a) </a:t>
                      </a:r>
                      <a:r>
                        <a:rPr lang="tr-TR" altLang="tr-TR" sz="1800" dirty="0" smtClean="0">
                          <a:latin typeface="Times New Roman" panose="02020603050405020304" pitchFamily="18" charset="0"/>
                          <a:cs typeface="Times New Roman" panose="02020603050405020304" pitchFamily="18" charset="0"/>
                        </a:rPr>
                        <a:t>Evlat edinen en az 30 yaşında olmalıdır</a:t>
                      </a:r>
                    </a:p>
                    <a:p>
                      <a:pPr algn="just">
                        <a:buClr>
                          <a:schemeClr val="tx1"/>
                        </a:buClr>
                        <a:buFont typeface="Wingdings" pitchFamily="2" charset="2"/>
                        <a:buNone/>
                      </a:pPr>
                      <a:r>
                        <a:rPr lang="tr-TR" altLang="tr-TR" sz="1800" b="1" dirty="0" smtClean="0">
                          <a:solidFill>
                            <a:srgbClr val="FF0000"/>
                          </a:solidFill>
                          <a:latin typeface="Times New Roman" panose="02020603050405020304" pitchFamily="18" charset="0"/>
                          <a:cs typeface="Times New Roman" panose="02020603050405020304" pitchFamily="18" charset="0"/>
                        </a:rPr>
                        <a:t>           b)</a:t>
                      </a:r>
                      <a:r>
                        <a:rPr lang="tr-TR" altLang="tr-TR" sz="1800" b="1" baseline="0" dirty="0" smtClean="0">
                          <a:solidFill>
                            <a:srgbClr val="FF0000"/>
                          </a:solidFill>
                          <a:latin typeface="Times New Roman" panose="02020603050405020304" pitchFamily="18" charset="0"/>
                          <a:cs typeface="Times New Roman" panose="02020603050405020304" pitchFamily="18" charset="0"/>
                        </a:rPr>
                        <a:t> </a:t>
                      </a:r>
                      <a:r>
                        <a:rPr lang="tr-TR" altLang="tr-TR" sz="1800" baseline="0" dirty="0" smtClean="0">
                          <a:latin typeface="Times New Roman" panose="02020603050405020304" pitchFamily="18" charset="0"/>
                          <a:cs typeface="Times New Roman" panose="02020603050405020304" pitchFamily="18" charset="0"/>
                        </a:rPr>
                        <a:t>Evlat edinen ile evlat edinilen arasında en az 18 yaş fark olmalıdır</a:t>
                      </a:r>
                    </a:p>
                    <a:p>
                      <a:pPr algn="just">
                        <a:buClr>
                          <a:schemeClr val="tx1"/>
                        </a:buClr>
                        <a:buFont typeface="Wingdings" pitchFamily="2" charset="2"/>
                        <a:buNone/>
                      </a:pPr>
                      <a:r>
                        <a:rPr lang="tr-TR" altLang="tr-TR" sz="1800" b="1" baseline="0" dirty="0" smtClean="0">
                          <a:solidFill>
                            <a:srgbClr val="FF0000"/>
                          </a:solidFill>
                          <a:latin typeface="Times New Roman" panose="02020603050405020304" pitchFamily="18" charset="0"/>
                          <a:cs typeface="Times New Roman" panose="02020603050405020304" pitchFamily="18" charset="0"/>
                        </a:rPr>
                        <a:t>           c) </a:t>
                      </a:r>
                      <a:r>
                        <a:rPr lang="tr-TR" altLang="tr-TR" sz="1800" baseline="0" dirty="0" smtClean="0">
                          <a:latin typeface="Times New Roman" panose="02020603050405020304" pitchFamily="18" charset="0"/>
                          <a:cs typeface="Times New Roman" panose="02020603050405020304" pitchFamily="18" charset="0"/>
                        </a:rPr>
                        <a:t>Evli bir çift evlat edinecekse, evliliklerinin en az 5 yıldır devam ediyor olması ve evli çiftin her ikisinin de en az 30 yaşında olması şarttır.</a:t>
                      </a:r>
                    </a:p>
                    <a:p>
                      <a:pPr algn="just">
                        <a:buClr>
                          <a:schemeClr val="tx1"/>
                        </a:buClr>
                        <a:buFont typeface="Wingdings" pitchFamily="2" charset="2"/>
                        <a:buNone/>
                      </a:pPr>
                      <a:r>
                        <a:rPr lang="tr-TR" altLang="tr-TR" sz="1800" baseline="0" dirty="0" smtClean="0">
                          <a:latin typeface="Times New Roman" panose="02020603050405020304" pitchFamily="18" charset="0"/>
                          <a:cs typeface="Times New Roman" panose="02020603050405020304" pitchFamily="18" charset="0"/>
                        </a:rPr>
                        <a:t>           </a:t>
                      </a:r>
                      <a:r>
                        <a:rPr lang="tr-TR" altLang="tr-TR" sz="1800" b="1" baseline="0" dirty="0" smtClean="0">
                          <a:solidFill>
                            <a:srgbClr val="FF0000"/>
                          </a:solidFill>
                          <a:latin typeface="Times New Roman" panose="02020603050405020304" pitchFamily="18" charset="0"/>
                          <a:cs typeface="Times New Roman" panose="02020603050405020304" pitchFamily="18" charset="0"/>
                        </a:rPr>
                        <a:t> d) </a:t>
                      </a:r>
                      <a:r>
                        <a:rPr lang="tr-TR" altLang="tr-TR" sz="1800" baseline="0" dirty="0" smtClean="0">
                          <a:latin typeface="Times New Roman" panose="02020603050405020304" pitchFamily="18" charset="0"/>
                          <a:cs typeface="Times New Roman" panose="02020603050405020304" pitchFamily="18" charset="0"/>
                        </a:rPr>
                        <a:t>Temyiz kudretine sahip bir kişi evlat edinilecekse, onun rızası</a:t>
                      </a:r>
                    </a:p>
                    <a:p>
                      <a:pPr algn="just">
                        <a:buClr>
                          <a:schemeClr val="tx1"/>
                        </a:buClr>
                        <a:buFont typeface="Wingdings" pitchFamily="2" charset="2"/>
                        <a:buNone/>
                      </a:pPr>
                      <a:r>
                        <a:rPr lang="tr-TR" altLang="tr-TR" sz="1800" baseline="0" dirty="0" smtClean="0">
                          <a:latin typeface="Times New Roman" panose="02020603050405020304" pitchFamily="18" charset="0"/>
                          <a:cs typeface="Times New Roman" panose="02020603050405020304" pitchFamily="18" charset="0"/>
                        </a:rPr>
                        <a:t>           </a:t>
                      </a:r>
                      <a:r>
                        <a:rPr lang="tr-TR" altLang="tr-TR" sz="1800" b="1" baseline="0" dirty="0" smtClean="0">
                          <a:solidFill>
                            <a:srgbClr val="FF0000"/>
                          </a:solidFill>
                          <a:latin typeface="Times New Roman" panose="02020603050405020304" pitchFamily="18" charset="0"/>
                          <a:cs typeface="Times New Roman" panose="02020603050405020304" pitchFamily="18" charset="0"/>
                        </a:rPr>
                        <a:t> e) </a:t>
                      </a:r>
                      <a:r>
                        <a:rPr lang="tr-TR" altLang="tr-TR" sz="1800" baseline="0" dirty="0" smtClean="0">
                          <a:latin typeface="Times New Roman" panose="02020603050405020304" pitchFamily="18" charset="0"/>
                          <a:cs typeface="Times New Roman" panose="02020603050405020304" pitchFamily="18" charset="0"/>
                        </a:rPr>
                        <a:t>Mahkemenin izni (Mahkeme yukarıdaki şartların var olup olmadığını ve ayrıca, evlat edinmenin çocuğun menfaatine olup olmayacağını inceleyerek karar verecektir.</a:t>
                      </a:r>
                      <a:endParaRPr lang="tr-TR" altLang="tr-TR" sz="1800" dirty="0" smtClean="0">
                        <a:latin typeface="Times New Roman" panose="02020603050405020304" pitchFamily="18" charset="0"/>
                        <a:cs typeface="Times New Roman" panose="02020603050405020304" pitchFamily="18" charset="0"/>
                      </a:endParaRPr>
                    </a:p>
                  </a:txBody>
                  <a:tcPr/>
                </a:tc>
              </a:tr>
              <a:tr h="432048">
                <a:tc>
                  <a:txBody>
                    <a:bodyPr/>
                    <a:lstStyle/>
                    <a:p>
                      <a:pPr algn="just">
                        <a:buClr>
                          <a:schemeClr val="tx1"/>
                        </a:buClr>
                        <a:buFont typeface="Wingdings" pitchFamily="2" charset="2"/>
                        <a:buNone/>
                      </a:pPr>
                      <a:r>
                        <a:rPr lang="tr-TR" altLang="tr-TR" sz="1800" dirty="0" smtClean="0">
                          <a:latin typeface="Times New Roman" panose="02020603050405020304" pitchFamily="18" charset="0"/>
                          <a:cs typeface="Times New Roman" panose="02020603050405020304" pitchFamily="18" charset="0"/>
                        </a:rPr>
                        <a:t>3- Evlatlık ilişkisinin sona ermesiyle hısımlık da sona erer.</a:t>
                      </a:r>
                      <a:endParaRPr lang="tr-TR" altLang="tr-TR" sz="180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446155759"/>
              </p:ext>
            </p:extLst>
          </p:nvPr>
        </p:nvGraphicFramePr>
        <p:xfrm>
          <a:off x="179512" y="116632"/>
          <a:ext cx="8712968" cy="370840"/>
        </p:xfrm>
        <a:graphic>
          <a:graphicData uri="http://schemas.openxmlformats.org/drawingml/2006/table">
            <a:tbl>
              <a:tblPr firstRow="1" bandRow="1">
                <a:tableStyleId>{C4B1156A-380E-4F78-BDF5-A606A8083BF9}</a:tableStyleId>
              </a:tblPr>
              <a:tblGrid>
                <a:gridCol w="4356484"/>
                <a:gridCol w="4356484"/>
              </a:tblGrid>
              <a:tr h="370840">
                <a:tc>
                  <a:txBody>
                    <a:bodyPr/>
                    <a:lstStyle/>
                    <a:p>
                      <a:pPr lvl="0" algn="ctr"/>
                      <a:r>
                        <a:rPr lang="tr-TR" sz="1800" b="1" dirty="0" smtClean="0">
                          <a:solidFill>
                            <a:srgbClr val="FF0000"/>
                          </a:solidFill>
                          <a:latin typeface="Times New Roman" panose="02020603050405020304" pitchFamily="18" charset="0"/>
                          <a:cs typeface="Times New Roman" panose="02020603050405020304" pitchFamily="18" charset="0"/>
                        </a:rPr>
                        <a:t>2- Sıhri (Kayın) Hısımlığı</a:t>
                      </a:r>
                      <a:endParaRPr lang="tr-TR" sz="18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anose="02020603050405020304" pitchFamily="18" charset="0"/>
                          <a:cs typeface="Times New Roman" panose="02020603050405020304" pitchFamily="18" charset="0"/>
                        </a:rPr>
                        <a:t>3- Sözleşmeden Doğan Hısımlık</a:t>
                      </a:r>
                      <a:endParaRPr lang="tr-TR" dirty="0"/>
                    </a:p>
                  </a:txBody>
                  <a:tcPr/>
                </a:tc>
              </a:tr>
            </a:tbl>
          </a:graphicData>
        </a:graphic>
      </p:graphicFrame>
    </p:spTree>
    <p:extLst>
      <p:ext uri="{BB962C8B-B14F-4D97-AF65-F5344CB8AC3E}">
        <p14:creationId xmlns:p14="http://schemas.microsoft.com/office/powerpoint/2010/main" val="14584011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p:cNvSpPr>
            <a:spLocks noGrp="1"/>
          </p:cNvSpPr>
          <p:nvPr>
            <p:ph idx="1"/>
          </p:nvPr>
        </p:nvSpPr>
        <p:spPr/>
        <p:txBody>
          <a:bodyPr>
            <a:normAutofit/>
          </a:bodyPr>
          <a:lstStyle/>
          <a:p>
            <a:pPr marL="0" indent="0" algn="ctr">
              <a:buNone/>
            </a:pPr>
            <a:endParaRPr lang="tr-TR" sz="3600" b="1" dirty="0" smtClean="0">
              <a:solidFill>
                <a:srgbClr val="FF0000"/>
              </a:solidFill>
              <a:latin typeface="Times New Roman" panose="02020603050405020304" pitchFamily="18" charset="0"/>
              <a:cs typeface="Times New Roman" panose="02020603050405020304" pitchFamily="18" charset="0"/>
            </a:endParaRPr>
          </a:p>
          <a:p>
            <a:pPr marL="0" indent="0" algn="ctr">
              <a:buNone/>
            </a:pPr>
            <a:endParaRPr lang="tr-TR" sz="3600" b="1" dirty="0">
              <a:solidFill>
                <a:srgbClr val="FF0000"/>
              </a:solidFill>
              <a:latin typeface="Times New Roman" panose="02020603050405020304" pitchFamily="18" charset="0"/>
              <a:cs typeface="Times New Roman" panose="02020603050405020304" pitchFamily="18" charset="0"/>
            </a:endParaRPr>
          </a:p>
          <a:p>
            <a:pPr marL="0" indent="0" algn="ctr">
              <a:buNone/>
            </a:pPr>
            <a:r>
              <a:rPr lang="tr-TR" sz="3600" b="1" dirty="0" smtClean="0">
                <a:solidFill>
                  <a:srgbClr val="FF0000"/>
                </a:solidFill>
                <a:latin typeface="Times New Roman" panose="02020603050405020304" pitchFamily="18" charset="0"/>
                <a:cs typeface="Times New Roman" panose="02020603050405020304" pitchFamily="18" charset="0"/>
              </a:rPr>
              <a:t>TÜZEL KİŞİLER</a:t>
            </a:r>
            <a:endParaRPr lang="tr-TR" sz="3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97403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p:cNvGraphicFramePr>
            <a:graphicFrameLocks noGrp="1"/>
          </p:cNvGraphicFramePr>
          <p:nvPr>
            <p:ph sz="half" idx="1"/>
            <p:extLst>
              <p:ext uri="{D42A27DB-BD31-4B8C-83A1-F6EECF244321}">
                <p14:modId xmlns:p14="http://schemas.microsoft.com/office/powerpoint/2010/main" val="3687677767"/>
              </p:ext>
            </p:extLst>
          </p:nvPr>
        </p:nvGraphicFramePr>
        <p:xfrm>
          <a:off x="107504" y="2060848"/>
          <a:ext cx="4392488"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İçerik Yer Tutucusu 7"/>
          <p:cNvGraphicFramePr>
            <a:graphicFrameLocks noGrp="1"/>
          </p:cNvGraphicFramePr>
          <p:nvPr>
            <p:ph sz="half" idx="2"/>
            <p:extLst>
              <p:ext uri="{D42A27DB-BD31-4B8C-83A1-F6EECF244321}">
                <p14:modId xmlns:p14="http://schemas.microsoft.com/office/powerpoint/2010/main" val="1962027011"/>
              </p:ext>
            </p:extLst>
          </p:nvPr>
        </p:nvGraphicFramePr>
        <p:xfrm>
          <a:off x="4648200" y="2204864"/>
          <a:ext cx="4316288" cy="4176464"/>
        </p:xfrm>
        <a:graphic>
          <a:graphicData uri="http://schemas.openxmlformats.org/drawingml/2006/table">
            <a:tbl>
              <a:tblPr firstRow="1" bandRow="1">
                <a:tableStyleId>{C4B1156A-380E-4F78-BDF5-A606A8083BF9}</a:tableStyleId>
              </a:tblPr>
              <a:tblGrid>
                <a:gridCol w="4316288"/>
              </a:tblGrid>
              <a:tr h="2267223">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 Serbest Kuruluş Sistemine Göre Kurulabilen Tüzel Kişiler:</a:t>
                      </a:r>
                    </a:p>
                    <a:p>
                      <a:pPr algn="just"/>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         </a:t>
                      </a:r>
                      <a:r>
                        <a:rPr lang="tr-TR" b="1" dirty="0" smtClean="0">
                          <a:solidFill>
                            <a:srgbClr val="FF0000"/>
                          </a:solidFill>
                          <a:latin typeface="Times New Roman" panose="02020603050405020304" pitchFamily="18" charset="0"/>
                          <a:cs typeface="Times New Roman" panose="02020603050405020304" pitchFamily="18" charset="0"/>
                        </a:rPr>
                        <a:t> a) </a:t>
                      </a:r>
                      <a:r>
                        <a:rPr lang="tr-TR" b="0" dirty="0" smtClean="0">
                          <a:latin typeface="Times New Roman" panose="02020603050405020304" pitchFamily="18" charset="0"/>
                          <a:cs typeface="Times New Roman" panose="02020603050405020304" pitchFamily="18" charset="0"/>
                        </a:rPr>
                        <a:t>Dernekler</a:t>
                      </a:r>
                    </a:p>
                    <a:p>
                      <a:pPr algn="just"/>
                      <a:r>
                        <a:rPr lang="tr-TR" b="0" dirty="0" smtClean="0">
                          <a:latin typeface="Times New Roman" panose="02020603050405020304" pitchFamily="18" charset="0"/>
                          <a:cs typeface="Times New Roman" panose="02020603050405020304" pitchFamily="18" charset="0"/>
                        </a:rPr>
                        <a:t>         </a:t>
                      </a:r>
                      <a:r>
                        <a:rPr lang="tr-TR" b="1" dirty="0" smtClean="0">
                          <a:solidFill>
                            <a:srgbClr val="FF0000"/>
                          </a:solidFill>
                          <a:latin typeface="Times New Roman" panose="02020603050405020304" pitchFamily="18" charset="0"/>
                          <a:cs typeface="Times New Roman" panose="02020603050405020304" pitchFamily="18" charset="0"/>
                        </a:rPr>
                        <a:t> b) </a:t>
                      </a:r>
                      <a:r>
                        <a:rPr lang="tr-TR" b="0" dirty="0" smtClean="0">
                          <a:latin typeface="Times New Roman" panose="02020603050405020304" pitchFamily="18" charset="0"/>
                          <a:cs typeface="Times New Roman" panose="02020603050405020304" pitchFamily="18" charset="0"/>
                        </a:rPr>
                        <a:t>Siyasi Partiler</a:t>
                      </a:r>
                    </a:p>
                    <a:p>
                      <a:pPr algn="just"/>
                      <a:r>
                        <a:rPr lang="tr-TR" b="0" baseline="0" dirty="0" smtClean="0">
                          <a:solidFill>
                            <a:srgbClr val="FF0000"/>
                          </a:solidFill>
                          <a:latin typeface="Times New Roman" panose="02020603050405020304" pitchFamily="18" charset="0"/>
                          <a:cs typeface="Times New Roman" panose="02020603050405020304" pitchFamily="18" charset="0"/>
                        </a:rPr>
                        <a:t>          </a:t>
                      </a:r>
                      <a:r>
                        <a:rPr lang="tr-TR" b="1" baseline="0" dirty="0" smtClean="0">
                          <a:solidFill>
                            <a:srgbClr val="FF0000"/>
                          </a:solidFill>
                          <a:latin typeface="Times New Roman" panose="02020603050405020304" pitchFamily="18" charset="0"/>
                          <a:cs typeface="Times New Roman" panose="02020603050405020304" pitchFamily="18" charset="0"/>
                        </a:rPr>
                        <a:t>c) </a:t>
                      </a:r>
                      <a:r>
                        <a:rPr lang="tr-TR" b="0" baseline="0" dirty="0" smtClean="0">
                          <a:latin typeface="Times New Roman" panose="02020603050405020304" pitchFamily="18" charset="0"/>
                          <a:cs typeface="Times New Roman" panose="02020603050405020304" pitchFamily="18" charset="0"/>
                        </a:rPr>
                        <a:t>Sendikalar</a:t>
                      </a:r>
                      <a:endParaRPr lang="tr-TR" b="0" dirty="0">
                        <a:latin typeface="Times New Roman" panose="02020603050405020304" pitchFamily="18" charset="0"/>
                        <a:cs typeface="Times New Roman" panose="02020603050405020304" pitchFamily="18" charset="0"/>
                      </a:endParaRPr>
                    </a:p>
                  </a:txBody>
                  <a:tcPr/>
                </a:tc>
              </a:tr>
              <a:tr h="1909241">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2- Tescil Sistemine Göre Kurulabilen Tüzel Kişiler:</a:t>
                      </a:r>
                    </a:p>
                    <a:p>
                      <a:pPr algn="just"/>
                      <a:endParaRPr lang="tr-TR" dirty="0" smtClean="0">
                        <a:latin typeface="Times New Roman" panose="02020603050405020304" pitchFamily="18" charset="0"/>
                        <a:cs typeface="Times New Roman" panose="02020603050405020304" pitchFamily="18" charset="0"/>
                      </a:endParaRPr>
                    </a:p>
                    <a:p>
                      <a:pPr algn="just"/>
                      <a:r>
                        <a:rPr lang="tr-TR" b="1" dirty="0" smtClean="0">
                          <a:solidFill>
                            <a:srgbClr val="FF0000"/>
                          </a:solidFill>
                          <a:latin typeface="Times New Roman" panose="02020603050405020304" pitchFamily="18" charset="0"/>
                          <a:cs typeface="Times New Roman" panose="02020603050405020304" pitchFamily="18" charset="0"/>
                        </a:rPr>
                        <a:t>           a)</a:t>
                      </a:r>
                      <a:r>
                        <a:rPr lang="tr-TR" b="1" baseline="0" dirty="0" smtClean="0">
                          <a:solidFill>
                            <a:srgbClr val="FF0000"/>
                          </a:solidFill>
                          <a:latin typeface="Times New Roman" panose="02020603050405020304" pitchFamily="18" charset="0"/>
                          <a:cs typeface="Times New Roman" panose="02020603050405020304" pitchFamily="18" charset="0"/>
                        </a:rPr>
                        <a:t> </a:t>
                      </a:r>
                      <a:r>
                        <a:rPr lang="tr-TR" baseline="0" dirty="0" smtClean="0">
                          <a:latin typeface="Times New Roman" panose="02020603050405020304" pitchFamily="18" charset="0"/>
                          <a:cs typeface="Times New Roman" panose="02020603050405020304" pitchFamily="18" charset="0"/>
                        </a:rPr>
                        <a:t>Vakıflar</a:t>
                      </a:r>
                    </a:p>
                    <a:p>
                      <a:pPr algn="just"/>
                      <a:r>
                        <a:rPr lang="tr-TR" b="1" baseline="0" dirty="0" smtClean="0">
                          <a:solidFill>
                            <a:srgbClr val="FF0000"/>
                          </a:solidFill>
                          <a:latin typeface="Times New Roman" panose="02020603050405020304" pitchFamily="18" charset="0"/>
                          <a:cs typeface="Times New Roman" panose="02020603050405020304" pitchFamily="18" charset="0"/>
                        </a:rPr>
                        <a:t>           b) </a:t>
                      </a:r>
                      <a:r>
                        <a:rPr lang="tr-TR" baseline="0" dirty="0" smtClean="0">
                          <a:latin typeface="Times New Roman" panose="02020603050405020304" pitchFamily="18" charset="0"/>
                          <a:cs typeface="Times New Roman" panose="02020603050405020304" pitchFamily="18" charset="0"/>
                        </a:rPr>
                        <a:t>Şirketler (tartışmalı!)</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5" name="Tablo 4"/>
          <p:cNvGraphicFramePr>
            <a:graphicFrameLocks noGrp="1"/>
          </p:cNvGraphicFramePr>
          <p:nvPr>
            <p:extLst>
              <p:ext uri="{D42A27DB-BD31-4B8C-83A1-F6EECF244321}">
                <p14:modId xmlns:p14="http://schemas.microsoft.com/office/powerpoint/2010/main" val="271131446"/>
              </p:ext>
            </p:extLst>
          </p:nvPr>
        </p:nvGraphicFramePr>
        <p:xfrm>
          <a:off x="251520" y="332656"/>
          <a:ext cx="8640960" cy="914400"/>
        </p:xfrm>
        <a:graphic>
          <a:graphicData uri="http://schemas.openxmlformats.org/drawingml/2006/table">
            <a:tbl>
              <a:tblPr firstRow="1" bandRow="1">
                <a:tableStyleId>{C4B1156A-380E-4F78-BDF5-A606A8083BF9}</a:tableStyleId>
              </a:tblPr>
              <a:tblGrid>
                <a:gridCol w="8640960"/>
              </a:tblGrid>
              <a:tr h="370840">
                <a:tc>
                  <a:txBody>
                    <a:bodyPr/>
                    <a:lstStyle/>
                    <a:p>
                      <a:pPr algn="just"/>
                      <a:r>
                        <a:rPr lang="tr-TR" altLang="tr-TR" sz="1800" b="1" dirty="0" smtClean="0">
                          <a:solidFill>
                            <a:srgbClr val="FF0000"/>
                          </a:solidFill>
                          <a:latin typeface="Times New Roman" panose="02020603050405020304" pitchFamily="18" charset="0"/>
                          <a:cs typeface="Times New Roman" panose="02020603050405020304" pitchFamily="18" charset="0"/>
                        </a:rPr>
                        <a:t>Tanım: </a:t>
                      </a:r>
                      <a:r>
                        <a:rPr lang="tr-TR" altLang="tr-TR" sz="1800" b="0" dirty="0" smtClean="0">
                          <a:latin typeface="Times New Roman" panose="02020603050405020304" pitchFamily="18" charset="0"/>
                          <a:cs typeface="Times New Roman" panose="02020603050405020304" pitchFamily="18" charset="0"/>
                        </a:rPr>
                        <a:t>Belli bir amacı gerçekleştirmek üzere kurulmuş ve bağımsız bir kişiliğe sahip, hak ve borçlara ehil olma iktidarı hukuk düzeni tarafından tanınmış kişi ve mal topluluklarına tüzel kişi (hükmi şahıs) denir</a:t>
                      </a:r>
                      <a:endParaRPr lang="tr-TR" b="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627386841"/>
              </p:ext>
            </p:extLst>
          </p:nvPr>
        </p:nvGraphicFramePr>
        <p:xfrm>
          <a:off x="251520" y="1484784"/>
          <a:ext cx="8640960" cy="370840"/>
        </p:xfrm>
        <a:graphic>
          <a:graphicData uri="http://schemas.openxmlformats.org/drawingml/2006/table">
            <a:tbl>
              <a:tblPr firstRow="1" bandRow="1">
                <a:tableStyleId>{C4B1156A-380E-4F78-BDF5-A606A8083BF9}</a:tableStyleId>
              </a:tblPr>
              <a:tblGrid>
                <a:gridCol w="4320480"/>
                <a:gridCol w="4320480"/>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Tüzel Kişilerin Kuruluşu</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Türkiye’deki Durum</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7848329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p:cNvSpPr>
            <a:spLocks noGrp="1"/>
          </p:cNvSpPr>
          <p:nvPr>
            <p:ph idx="1"/>
          </p:nvPr>
        </p:nvSpPr>
        <p:spPr/>
        <p:txBody>
          <a:bodyPr>
            <a:normAutofit/>
          </a:bodyPr>
          <a:lstStyle/>
          <a:p>
            <a:pPr marL="0" indent="0" algn="ctr">
              <a:buNone/>
            </a:pPr>
            <a:endParaRPr lang="tr-TR" sz="40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buNone/>
            </a:pPr>
            <a:r>
              <a:rPr lang="tr-TR" sz="40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DERNEKLER</a:t>
            </a:r>
            <a:endParaRPr lang="tr-TR" sz="4000" dirty="0"/>
          </a:p>
        </p:txBody>
      </p:sp>
    </p:spTree>
    <p:extLst>
      <p:ext uri="{BB962C8B-B14F-4D97-AF65-F5344CB8AC3E}">
        <p14:creationId xmlns:p14="http://schemas.microsoft.com/office/powerpoint/2010/main" val="29137188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2783461701"/>
              </p:ext>
            </p:extLst>
          </p:nvPr>
        </p:nvGraphicFramePr>
        <p:xfrm>
          <a:off x="179512" y="692695"/>
          <a:ext cx="4316288" cy="6096496"/>
        </p:xfrm>
        <a:graphic>
          <a:graphicData uri="http://schemas.openxmlformats.org/drawingml/2006/table">
            <a:tbl>
              <a:tblPr firstRow="1" bandRow="1">
                <a:tableStyleId>{C4B1156A-380E-4F78-BDF5-A606A8083BF9}</a:tableStyleId>
              </a:tblPr>
              <a:tblGrid>
                <a:gridCol w="4316288"/>
              </a:tblGrid>
              <a:tr h="1159872">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İnceleme: </a:t>
                      </a:r>
                      <a:r>
                        <a:rPr lang="tr-TR" b="0" dirty="0" smtClean="0">
                          <a:latin typeface="Times New Roman" panose="02020603050405020304" pitchFamily="18" charset="0"/>
                          <a:cs typeface="Times New Roman" panose="02020603050405020304" pitchFamily="18" charset="0"/>
                        </a:rPr>
                        <a:t>Kuruluş bildirimi ve belgelerin doğruluğu ile dernek tüzüğü, en büyük mülki amir tarafından 60</a:t>
                      </a:r>
                      <a:r>
                        <a:rPr lang="tr-TR" b="0" baseline="0" dirty="0" smtClean="0">
                          <a:latin typeface="Times New Roman" panose="02020603050405020304" pitchFamily="18" charset="0"/>
                          <a:cs typeface="Times New Roman" panose="02020603050405020304" pitchFamily="18" charset="0"/>
                        </a:rPr>
                        <a:t> gün</a:t>
                      </a:r>
                      <a:r>
                        <a:rPr lang="tr-TR" b="0" dirty="0" smtClean="0">
                          <a:latin typeface="Times New Roman" panose="02020603050405020304" pitchFamily="18" charset="0"/>
                          <a:cs typeface="Times New Roman" panose="02020603050405020304" pitchFamily="18" charset="0"/>
                        </a:rPr>
                        <a:t> içinde dosya üzerinden incelenir.</a:t>
                      </a:r>
                      <a:endParaRPr lang="tr-TR" b="0" dirty="0">
                        <a:latin typeface="Times New Roman" panose="02020603050405020304" pitchFamily="18" charset="0"/>
                        <a:cs typeface="Times New Roman" panose="02020603050405020304" pitchFamily="18" charset="0"/>
                      </a:endParaRPr>
                    </a:p>
                  </a:txBody>
                  <a:tcPr/>
                </a:tc>
              </a:tr>
              <a:tr h="1695197">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Eksikliklerin Giderilmesini Talep: </a:t>
                      </a:r>
                      <a:r>
                        <a:rPr lang="tr-TR" b="0" dirty="0" smtClean="0">
                          <a:latin typeface="Times New Roman" panose="02020603050405020304" pitchFamily="18" charset="0"/>
                          <a:cs typeface="Times New Roman" panose="02020603050405020304" pitchFamily="18" charset="0"/>
                        </a:rPr>
                        <a:t>Kuruluş bildiriminde, tüzükte ve kurucuların hukuki durumlarında kanuna aykırılık veya noksanlık tespit edildiği takdirde bunların giderilmesi veya tamamlanması derhal kuruculardan istenir. </a:t>
                      </a:r>
                      <a:endParaRPr lang="tr-TR" b="0" dirty="0">
                        <a:latin typeface="Times New Roman" panose="02020603050405020304" pitchFamily="18" charset="0"/>
                        <a:cs typeface="Times New Roman" panose="02020603050405020304" pitchFamily="18" charset="0"/>
                      </a:endParaRPr>
                    </a:p>
                  </a:txBody>
                  <a:tcPr/>
                </a:tc>
              </a:tr>
              <a:tr h="196286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Eksiklik Giderilmediği Takdirde: </a:t>
                      </a:r>
                      <a:r>
                        <a:rPr lang="tr-TR" b="0" dirty="0" smtClean="0">
                          <a:latin typeface="Times New Roman" panose="02020603050405020304" pitchFamily="18" charset="0"/>
                          <a:cs typeface="Times New Roman" panose="02020603050405020304" pitchFamily="18" charset="0"/>
                        </a:rPr>
                        <a:t>Bu istemin tebliğinden başlayarak 30 gün içinde belirtilen noksanlık tamamlanmaz ve kanuna aykırılık giderilmezse; en büyük mülki amir, yetkili asliye hukuk mahkemesinde derneğin feshi konusunda dava açması için durumu Cumhuriyet Savcılığına bildirir.</a:t>
                      </a:r>
                      <a:endParaRPr lang="tr-TR" b="0" dirty="0">
                        <a:latin typeface="Times New Roman" panose="02020603050405020304" pitchFamily="18" charset="0"/>
                        <a:cs typeface="Times New Roman" panose="02020603050405020304" pitchFamily="18" charset="0"/>
                      </a:endParaRPr>
                    </a:p>
                  </a:txBody>
                  <a:tcPr/>
                </a:tc>
              </a:tr>
              <a:tr h="1158736">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Eksiklik Yoksa: </a:t>
                      </a:r>
                      <a:r>
                        <a:rPr lang="tr-TR" b="0" dirty="0" smtClean="0">
                          <a:latin typeface="Times New Roman" panose="02020603050405020304" pitchFamily="18" charset="0"/>
                          <a:cs typeface="Times New Roman" panose="02020603050405020304" pitchFamily="18" charset="0"/>
                        </a:rPr>
                        <a:t>Bu durumda durum derneğe bildirilir ve dernek dernekler kütüğüne kaydedilir.</a:t>
                      </a:r>
                      <a:endParaRPr lang="tr-TR" b="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1864173509"/>
              </p:ext>
            </p:extLst>
          </p:nvPr>
        </p:nvGraphicFramePr>
        <p:xfrm>
          <a:off x="4644008" y="692696"/>
          <a:ext cx="4244975" cy="5976664"/>
        </p:xfrm>
        <a:graphic>
          <a:graphicData uri="http://schemas.openxmlformats.org/drawingml/2006/table">
            <a:tbl>
              <a:tblPr firstRow="1" bandRow="1">
                <a:tableStyleId>{C4B1156A-380E-4F78-BDF5-A606A8083BF9}</a:tableStyleId>
              </a:tblPr>
              <a:tblGrid>
                <a:gridCol w="4244975"/>
              </a:tblGrid>
              <a:tr h="723262">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Kişi</a:t>
                      </a:r>
                      <a:r>
                        <a:rPr lang="tr-TR" b="1" baseline="0" dirty="0" smtClean="0">
                          <a:solidFill>
                            <a:srgbClr val="FF0000"/>
                          </a:solidFill>
                          <a:latin typeface="Times New Roman" panose="02020603050405020304" pitchFamily="18" charset="0"/>
                          <a:cs typeface="Times New Roman" panose="02020603050405020304" pitchFamily="18" charset="0"/>
                        </a:rPr>
                        <a:t> Sayısı:</a:t>
                      </a:r>
                      <a:r>
                        <a:rPr lang="tr-TR" b="0" baseline="0" dirty="0" smtClean="0">
                          <a:latin typeface="Times New Roman" panose="02020603050405020304" pitchFamily="18" charset="0"/>
                          <a:cs typeface="Times New Roman" panose="02020603050405020304" pitchFamily="18" charset="0"/>
                        </a:rPr>
                        <a:t> Dernek kurmak için en az 7 kurucu şarttır.</a:t>
                      </a:r>
                      <a:endParaRPr lang="tr-TR" b="0" dirty="0">
                        <a:latin typeface="Times New Roman" panose="02020603050405020304" pitchFamily="18" charset="0"/>
                        <a:cs typeface="Times New Roman" panose="02020603050405020304" pitchFamily="18" charset="0"/>
                      </a:endParaRPr>
                    </a:p>
                  </a:txBody>
                  <a:tcPr/>
                </a:tc>
              </a:tr>
              <a:tr h="939788">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Kişilerin Niteliği: </a:t>
                      </a:r>
                      <a:r>
                        <a:rPr lang="tr-TR" dirty="0" smtClean="0">
                          <a:latin typeface="Times New Roman" panose="02020603050405020304" pitchFamily="18" charset="0"/>
                          <a:cs typeface="Times New Roman" panose="02020603050405020304" pitchFamily="18" charset="0"/>
                        </a:rPr>
                        <a:t>Kurucular gerçek kişi olabileceği gibi</a:t>
                      </a:r>
                      <a:r>
                        <a:rPr lang="tr-TR" baseline="0" dirty="0" smtClean="0">
                          <a:latin typeface="Times New Roman" panose="02020603050405020304" pitchFamily="18" charset="0"/>
                          <a:cs typeface="Times New Roman" panose="02020603050405020304" pitchFamily="18" charset="0"/>
                        </a:rPr>
                        <a:t> tüzel kişi de olabilir.</a:t>
                      </a:r>
                      <a:endParaRPr lang="tr-TR" dirty="0">
                        <a:latin typeface="Times New Roman" panose="02020603050405020304" pitchFamily="18" charset="0"/>
                        <a:cs typeface="Times New Roman" panose="02020603050405020304" pitchFamily="18" charset="0"/>
                      </a:endParaRPr>
                    </a:p>
                  </a:txBody>
                  <a:tcPr/>
                </a:tc>
              </a:tr>
              <a:tr h="795204">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Ehliyet: </a:t>
                      </a:r>
                      <a:r>
                        <a:rPr lang="tr-TR" dirty="0" smtClean="0">
                          <a:latin typeface="Times New Roman" panose="02020603050405020304" pitchFamily="18" charset="0"/>
                          <a:cs typeface="Times New Roman" panose="02020603050405020304" pitchFamily="18" charset="0"/>
                        </a:rPr>
                        <a:t>Dernek kuracak gerçek kişilerin fiil ehliyetine sahip olması gerekir.</a:t>
                      </a:r>
                      <a:endParaRPr lang="tr-TR" dirty="0">
                        <a:latin typeface="Times New Roman" panose="02020603050405020304" pitchFamily="18" charset="0"/>
                        <a:cs typeface="Times New Roman" panose="02020603050405020304" pitchFamily="18" charset="0"/>
                      </a:endParaRPr>
                    </a:p>
                  </a:txBody>
                  <a:tcPr/>
                </a:tc>
              </a:tr>
              <a:tr h="1759205">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Kimler</a:t>
                      </a:r>
                      <a:r>
                        <a:rPr lang="tr-TR" b="1" baseline="0" dirty="0" smtClean="0">
                          <a:solidFill>
                            <a:srgbClr val="FF0000"/>
                          </a:solidFill>
                          <a:latin typeface="Times New Roman" panose="02020603050405020304" pitchFamily="18" charset="0"/>
                          <a:cs typeface="Times New Roman" panose="02020603050405020304" pitchFamily="18" charset="0"/>
                        </a:rPr>
                        <a:t> Dernek Kuramaz: </a:t>
                      </a:r>
                    </a:p>
                    <a:p>
                      <a:pPr algn="just"/>
                      <a:r>
                        <a:rPr lang="tr-TR" dirty="0" smtClean="0">
                          <a:latin typeface="Times New Roman" panose="02020603050405020304" pitchFamily="18" charset="0"/>
                          <a:cs typeface="Times New Roman" panose="02020603050405020304" pitchFamily="18" charset="0"/>
                        </a:rPr>
                        <a:t>              </a:t>
                      </a:r>
                      <a:r>
                        <a:rPr lang="tr-TR" b="1" dirty="0" smtClean="0">
                          <a:latin typeface="Times New Roman" panose="02020603050405020304" pitchFamily="18" charset="0"/>
                          <a:cs typeface="Times New Roman" panose="02020603050405020304" pitchFamily="18" charset="0"/>
                        </a:rPr>
                        <a:t>a) </a:t>
                      </a:r>
                      <a:r>
                        <a:rPr lang="tr-TR" dirty="0" smtClean="0">
                          <a:latin typeface="Times New Roman" panose="02020603050405020304" pitchFamily="18" charset="0"/>
                          <a:cs typeface="Times New Roman" panose="02020603050405020304" pitchFamily="18" charset="0"/>
                        </a:rPr>
                        <a:t>Türk Silahlı Kuvvetleri mensupları</a:t>
                      </a:r>
                    </a:p>
                    <a:p>
                      <a:pPr algn="just"/>
                      <a:r>
                        <a:rPr lang="tr-TR" dirty="0" smtClean="0">
                          <a:latin typeface="Times New Roman" panose="02020603050405020304" pitchFamily="18" charset="0"/>
                          <a:cs typeface="Times New Roman" panose="02020603050405020304" pitchFamily="18" charset="0"/>
                        </a:rPr>
                        <a:t> </a:t>
                      </a:r>
                      <a:r>
                        <a:rPr lang="tr-TR" baseline="0" dirty="0" smtClean="0">
                          <a:latin typeface="Times New Roman" panose="02020603050405020304" pitchFamily="18" charset="0"/>
                          <a:cs typeface="Times New Roman" panose="02020603050405020304" pitchFamily="18" charset="0"/>
                        </a:rPr>
                        <a:t>             </a:t>
                      </a:r>
                      <a:r>
                        <a:rPr lang="tr-TR" b="1" baseline="0" dirty="0" smtClean="0">
                          <a:latin typeface="Times New Roman" panose="02020603050405020304" pitchFamily="18" charset="0"/>
                          <a:cs typeface="Times New Roman" panose="02020603050405020304" pitchFamily="18" charset="0"/>
                        </a:rPr>
                        <a:t>b) </a:t>
                      </a:r>
                      <a:r>
                        <a:rPr lang="tr-TR" baseline="0" dirty="0" smtClean="0">
                          <a:latin typeface="Times New Roman" panose="02020603050405020304" pitchFamily="18" charset="0"/>
                          <a:cs typeface="Times New Roman" panose="02020603050405020304" pitchFamily="18" charset="0"/>
                        </a:rPr>
                        <a:t>K</a:t>
                      </a:r>
                      <a:r>
                        <a:rPr lang="tr-TR" dirty="0" smtClean="0">
                          <a:latin typeface="Times New Roman" panose="02020603050405020304" pitchFamily="18" charset="0"/>
                          <a:cs typeface="Times New Roman" panose="02020603050405020304" pitchFamily="18" charset="0"/>
                        </a:rPr>
                        <a:t>olluk kuvvetleri mensupları</a:t>
                      </a:r>
                    </a:p>
                    <a:p>
                      <a:pPr algn="just"/>
                      <a:r>
                        <a:rPr lang="tr-TR" dirty="0" smtClean="0">
                          <a:latin typeface="Times New Roman" panose="02020603050405020304" pitchFamily="18" charset="0"/>
                          <a:cs typeface="Times New Roman" panose="02020603050405020304" pitchFamily="18" charset="0"/>
                        </a:rPr>
                        <a:t> </a:t>
                      </a:r>
                      <a:r>
                        <a:rPr lang="tr-TR" baseline="0" dirty="0" smtClean="0">
                          <a:latin typeface="Times New Roman" panose="02020603050405020304" pitchFamily="18" charset="0"/>
                          <a:cs typeface="Times New Roman" panose="02020603050405020304" pitchFamily="18" charset="0"/>
                        </a:rPr>
                        <a:t>             </a:t>
                      </a:r>
                      <a:r>
                        <a:rPr lang="tr-TR" b="1" baseline="0" dirty="0" smtClean="0">
                          <a:latin typeface="Times New Roman" panose="02020603050405020304" pitchFamily="18" charset="0"/>
                          <a:cs typeface="Times New Roman" panose="02020603050405020304" pitchFamily="18" charset="0"/>
                        </a:rPr>
                        <a:t>c) </a:t>
                      </a:r>
                      <a:r>
                        <a:rPr lang="tr-TR" baseline="0" dirty="0" smtClean="0">
                          <a:latin typeface="Times New Roman" panose="02020603050405020304" pitchFamily="18" charset="0"/>
                          <a:cs typeface="Times New Roman" panose="02020603050405020304" pitchFamily="18" charset="0"/>
                        </a:rPr>
                        <a:t>K</a:t>
                      </a:r>
                      <a:r>
                        <a:rPr lang="tr-TR" dirty="0" smtClean="0">
                          <a:latin typeface="Times New Roman" panose="02020603050405020304" pitchFamily="18" charset="0"/>
                          <a:cs typeface="Times New Roman" panose="02020603050405020304" pitchFamily="18" charset="0"/>
                        </a:rPr>
                        <a:t>amu kurum ve kuruluşlarının memur statüsündeki görevlileri </a:t>
                      </a:r>
                      <a:endParaRPr lang="tr-TR" dirty="0">
                        <a:latin typeface="Times New Roman" panose="02020603050405020304" pitchFamily="18" charset="0"/>
                        <a:cs typeface="Times New Roman" panose="02020603050405020304" pitchFamily="18" charset="0"/>
                      </a:endParaRPr>
                    </a:p>
                  </a:txBody>
                  <a:tcPr/>
                </a:tc>
              </a:tr>
              <a:tr h="1759205">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Önemli Not: </a:t>
                      </a:r>
                      <a:r>
                        <a:rPr lang="tr-TR" dirty="0" smtClean="0">
                          <a:latin typeface="Times New Roman" panose="02020603050405020304" pitchFamily="18" charset="0"/>
                          <a:cs typeface="Times New Roman" panose="02020603050405020304" pitchFamily="18" charset="0"/>
                        </a:rPr>
                        <a:t>Onbeş yaşını bitiren ayırt etme gücüne sahip küçükler yasal temsilcilerinin yazılı izni ile çocuk dernekleri kurabilir veya kurulmuş çocuk derneklerine üye olabilirler. </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25312955"/>
              </p:ext>
            </p:extLst>
          </p:nvPr>
        </p:nvGraphicFramePr>
        <p:xfrm>
          <a:off x="251520" y="188640"/>
          <a:ext cx="8640960" cy="370840"/>
        </p:xfrm>
        <a:graphic>
          <a:graphicData uri="http://schemas.openxmlformats.org/drawingml/2006/table">
            <a:tbl>
              <a:tblPr firstRow="1" bandRow="1">
                <a:tableStyleId>{C4B1156A-380E-4F78-BDF5-A606A8083BF9}</a:tableStyleId>
              </a:tblPr>
              <a:tblGrid>
                <a:gridCol w="4320480"/>
                <a:gridCol w="4320480"/>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Kuruluşu</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Kurucular</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6870657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p:cNvGraphicFramePr>
            <a:graphicFrameLocks noGrp="1"/>
          </p:cNvGraphicFramePr>
          <p:nvPr>
            <p:ph sz="half" idx="1"/>
            <p:extLst>
              <p:ext uri="{D42A27DB-BD31-4B8C-83A1-F6EECF244321}">
                <p14:modId xmlns:p14="http://schemas.microsoft.com/office/powerpoint/2010/main" val="3033099309"/>
              </p:ext>
            </p:extLst>
          </p:nvPr>
        </p:nvGraphicFramePr>
        <p:xfrm>
          <a:off x="107504" y="620688"/>
          <a:ext cx="4316288" cy="2448272"/>
        </p:xfrm>
        <a:graphic>
          <a:graphicData uri="http://schemas.openxmlformats.org/drawingml/2006/table">
            <a:tbl>
              <a:tblPr firstRow="1" bandRow="1">
                <a:tableStyleId>{ED083AE6-46FA-4A59-8FB0-9F97EB10719F}</a:tableStyleId>
              </a:tblPr>
              <a:tblGrid>
                <a:gridCol w="4316288"/>
              </a:tblGrid>
              <a:tr h="420133">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Derneğin Amacı</a:t>
                      </a:r>
                      <a:endParaRPr lang="tr-TR" dirty="0">
                        <a:solidFill>
                          <a:srgbClr val="FF0000"/>
                        </a:solidFill>
                        <a:latin typeface="Times New Roman" panose="02020603050405020304" pitchFamily="18" charset="0"/>
                        <a:cs typeface="Times New Roman" panose="02020603050405020304" pitchFamily="18" charset="0"/>
                      </a:endParaRPr>
                    </a:p>
                  </a:txBody>
                  <a:tcPr/>
                </a:tc>
              </a:tr>
              <a:tr h="2028139">
                <a:tc>
                  <a:txBody>
                    <a:bodyPr/>
                    <a:lstStyle/>
                    <a:p>
                      <a:pPr algn="just"/>
                      <a:r>
                        <a:rPr lang="tr-TR" b="1" dirty="0" smtClean="0">
                          <a:solidFill>
                            <a:schemeClr val="tx1"/>
                          </a:solidFill>
                          <a:latin typeface="Times New Roman" panose="02020603050405020304" pitchFamily="18" charset="0"/>
                          <a:cs typeface="Times New Roman" panose="02020603050405020304" pitchFamily="18" charset="0"/>
                        </a:rPr>
                        <a:t>Kural:</a:t>
                      </a:r>
                      <a:r>
                        <a:rPr lang="tr-TR" b="1" baseline="0" dirty="0" smtClean="0">
                          <a:solidFill>
                            <a:schemeClr val="tx1"/>
                          </a:solidFill>
                          <a:latin typeface="Times New Roman" panose="02020603050405020304" pitchFamily="18" charset="0"/>
                          <a:cs typeface="Times New Roman" panose="02020603050405020304" pitchFamily="18" charset="0"/>
                        </a:rPr>
                        <a:t> </a:t>
                      </a:r>
                      <a:r>
                        <a:rPr lang="tr-TR" b="0" baseline="0" dirty="0" smtClean="0">
                          <a:latin typeface="Times New Roman" panose="02020603050405020304" pitchFamily="18" charset="0"/>
                          <a:cs typeface="Times New Roman" panose="02020603050405020304" pitchFamily="18" charset="0"/>
                        </a:rPr>
                        <a:t>K</a:t>
                      </a:r>
                      <a:r>
                        <a:rPr lang="tr-TR" b="0" dirty="0" smtClean="0">
                          <a:latin typeface="Times New Roman" panose="02020603050405020304" pitchFamily="18" charset="0"/>
                          <a:cs typeface="Times New Roman" panose="02020603050405020304" pitchFamily="18" charset="0"/>
                        </a:rPr>
                        <a:t>ural olarak her türlü</a:t>
                      </a:r>
                      <a:r>
                        <a:rPr lang="tr-TR" b="0" baseline="0" dirty="0" smtClean="0">
                          <a:latin typeface="Times New Roman" panose="02020603050405020304" pitchFamily="18" charset="0"/>
                          <a:cs typeface="Times New Roman" panose="02020603050405020304" pitchFamily="18" charset="0"/>
                        </a:rPr>
                        <a:t> amaç için dernek kurulabilir: Ancak:</a:t>
                      </a:r>
                    </a:p>
                    <a:p>
                      <a:pPr algn="just"/>
                      <a:r>
                        <a:rPr lang="tr-TR" b="0" baseline="0" dirty="0" smtClean="0">
                          <a:latin typeface="Times New Roman" panose="02020603050405020304" pitchFamily="18" charset="0"/>
                          <a:cs typeface="Times New Roman" panose="02020603050405020304" pitchFamily="18" charset="0"/>
                        </a:rPr>
                        <a:t>          </a:t>
                      </a:r>
                      <a:r>
                        <a:rPr lang="tr-TR" b="1" baseline="0" dirty="0" smtClean="0">
                          <a:solidFill>
                            <a:schemeClr val="tx1"/>
                          </a:solidFill>
                          <a:latin typeface="Times New Roman" panose="02020603050405020304" pitchFamily="18" charset="0"/>
                          <a:cs typeface="Times New Roman" panose="02020603050405020304" pitchFamily="18" charset="0"/>
                        </a:rPr>
                        <a:t> a) </a:t>
                      </a:r>
                      <a:r>
                        <a:rPr lang="tr-TR" b="0" baseline="0" dirty="0" smtClean="0">
                          <a:latin typeface="Times New Roman" panose="02020603050405020304" pitchFamily="18" charset="0"/>
                          <a:cs typeface="Times New Roman" panose="02020603050405020304" pitchFamily="18" charset="0"/>
                        </a:rPr>
                        <a:t>Kanuna aykırı bir amaç </a:t>
                      </a:r>
                    </a:p>
                    <a:p>
                      <a:pPr algn="just"/>
                      <a:r>
                        <a:rPr lang="tr-TR" b="0" baseline="0" dirty="0" smtClean="0">
                          <a:latin typeface="Times New Roman" panose="02020603050405020304" pitchFamily="18" charset="0"/>
                          <a:cs typeface="Times New Roman" panose="02020603050405020304" pitchFamily="18" charset="0"/>
                        </a:rPr>
                        <a:t>          </a:t>
                      </a:r>
                      <a:r>
                        <a:rPr lang="tr-TR" b="1" baseline="0" dirty="0" smtClean="0">
                          <a:solidFill>
                            <a:schemeClr val="tx1"/>
                          </a:solidFill>
                          <a:latin typeface="Times New Roman" panose="02020603050405020304" pitchFamily="18" charset="0"/>
                          <a:cs typeface="Times New Roman" panose="02020603050405020304" pitchFamily="18" charset="0"/>
                        </a:rPr>
                        <a:t> b) </a:t>
                      </a:r>
                      <a:r>
                        <a:rPr lang="tr-TR" b="0" baseline="0" dirty="0" smtClean="0">
                          <a:latin typeface="Times New Roman" panose="02020603050405020304" pitchFamily="18" charset="0"/>
                          <a:cs typeface="Times New Roman" panose="02020603050405020304" pitchFamily="18" charset="0"/>
                        </a:rPr>
                        <a:t>Ahlaka ve adaba aykırı bir amaç</a:t>
                      </a:r>
                    </a:p>
                    <a:p>
                      <a:pPr algn="just"/>
                      <a:r>
                        <a:rPr lang="tr-TR" b="0" dirty="0" smtClean="0">
                          <a:latin typeface="Times New Roman" panose="02020603050405020304" pitchFamily="18" charset="0"/>
                          <a:cs typeface="Times New Roman" panose="02020603050405020304" pitchFamily="18" charset="0"/>
                        </a:rPr>
                        <a:t>          </a:t>
                      </a:r>
                      <a:r>
                        <a:rPr lang="tr-TR" b="1" dirty="0" smtClean="0">
                          <a:solidFill>
                            <a:schemeClr val="tx1"/>
                          </a:solidFill>
                          <a:latin typeface="Times New Roman" panose="02020603050405020304" pitchFamily="18" charset="0"/>
                          <a:cs typeface="Times New Roman" panose="02020603050405020304" pitchFamily="18" charset="0"/>
                        </a:rPr>
                        <a:t> c)</a:t>
                      </a:r>
                      <a:r>
                        <a:rPr lang="tr-TR" b="1" baseline="0" dirty="0" smtClean="0">
                          <a:solidFill>
                            <a:schemeClr val="tx1"/>
                          </a:solidFill>
                          <a:latin typeface="Times New Roman" panose="02020603050405020304" pitchFamily="18" charset="0"/>
                          <a:cs typeface="Times New Roman" panose="02020603050405020304" pitchFamily="18" charset="0"/>
                        </a:rPr>
                        <a:t> </a:t>
                      </a:r>
                      <a:r>
                        <a:rPr lang="tr-TR" b="0" dirty="0" smtClean="0">
                          <a:latin typeface="Times New Roman" panose="02020603050405020304" pitchFamily="18" charset="0"/>
                          <a:cs typeface="Times New Roman" panose="02020603050405020304" pitchFamily="18" charset="0"/>
                        </a:rPr>
                        <a:t>İktisadi bir amaç için dernek</a:t>
                      </a:r>
                      <a:r>
                        <a:rPr lang="tr-TR" b="0" baseline="0" dirty="0" smtClean="0">
                          <a:latin typeface="Times New Roman" panose="02020603050405020304" pitchFamily="18" charset="0"/>
                          <a:cs typeface="Times New Roman" panose="02020603050405020304" pitchFamily="18" charset="0"/>
                        </a:rPr>
                        <a:t> kurulamaz</a:t>
                      </a:r>
                      <a:endParaRPr lang="tr-TR" b="0" dirty="0" smtClean="0">
                        <a:latin typeface="Times New Roman" panose="02020603050405020304" pitchFamily="18" charset="0"/>
                        <a:cs typeface="Times New Roman" panose="02020603050405020304" pitchFamily="18" charset="0"/>
                      </a:endParaRPr>
                    </a:p>
                    <a:p>
                      <a:pPr algn="just"/>
                      <a:endParaRPr lang="tr-TR" dirty="0"/>
                    </a:p>
                  </a:txBody>
                  <a:tcPr/>
                </a:tc>
              </a:tr>
            </a:tbl>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1281136311"/>
              </p:ext>
            </p:extLst>
          </p:nvPr>
        </p:nvGraphicFramePr>
        <p:xfrm>
          <a:off x="4572000" y="620687"/>
          <a:ext cx="4464496" cy="2448447"/>
        </p:xfrm>
        <a:graphic>
          <a:graphicData uri="http://schemas.openxmlformats.org/drawingml/2006/table">
            <a:tbl>
              <a:tblPr firstRow="1" bandRow="1">
                <a:tableStyleId>{C4B1156A-380E-4F78-BDF5-A606A8083BF9}</a:tableStyleId>
              </a:tblPr>
              <a:tblGrid>
                <a:gridCol w="4464496"/>
              </a:tblGrid>
              <a:tr h="293752">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Kamuya Yararlı Dernek</a:t>
                      </a:r>
                      <a:endParaRPr lang="tr-TR" dirty="0">
                        <a:solidFill>
                          <a:srgbClr val="FF0000"/>
                        </a:solidFill>
                        <a:latin typeface="Times New Roman" panose="02020603050405020304" pitchFamily="18" charset="0"/>
                        <a:cs typeface="Times New Roman" panose="02020603050405020304" pitchFamily="18" charset="0"/>
                      </a:endParaRPr>
                    </a:p>
                  </a:txBody>
                  <a:tcPr/>
                </a:tc>
              </a:tr>
              <a:tr h="2082687">
                <a:tc>
                  <a:txBody>
                    <a:bodyPr/>
                    <a:lstStyle/>
                    <a:p>
                      <a:pPr algn="just"/>
                      <a:r>
                        <a:rPr lang="tr-TR" dirty="0" smtClean="0">
                          <a:latin typeface="Times New Roman" panose="02020603050405020304" pitchFamily="18" charset="0"/>
                          <a:cs typeface="Times New Roman" panose="02020603050405020304" pitchFamily="18" charset="0"/>
                        </a:rPr>
                        <a:t>Bir derneğin kamuya yararlı</a:t>
                      </a:r>
                      <a:r>
                        <a:rPr lang="tr-TR" baseline="0" dirty="0" smtClean="0">
                          <a:latin typeface="Times New Roman" panose="02020603050405020304" pitchFamily="18" charset="0"/>
                          <a:cs typeface="Times New Roman" panose="02020603050405020304" pitchFamily="18" charset="0"/>
                        </a:rPr>
                        <a:t> dernek statüsü kazanabilmesi için:</a:t>
                      </a:r>
                    </a:p>
                    <a:p>
                      <a:pPr algn="just"/>
                      <a:r>
                        <a:rPr lang="tr-TR" baseline="0" dirty="0" smtClean="0">
                          <a:latin typeface="Times New Roman" panose="02020603050405020304" pitchFamily="18" charset="0"/>
                          <a:cs typeface="Times New Roman" panose="02020603050405020304" pitchFamily="18" charset="0"/>
                        </a:rPr>
                        <a:t>      </a:t>
                      </a:r>
                      <a:r>
                        <a:rPr lang="tr-TR" baseline="0" dirty="0" smtClean="0">
                          <a:solidFill>
                            <a:schemeClr val="tx1"/>
                          </a:solidFill>
                          <a:latin typeface="Times New Roman" panose="02020603050405020304" pitchFamily="18" charset="0"/>
                          <a:cs typeface="Times New Roman" panose="02020603050405020304" pitchFamily="18" charset="0"/>
                        </a:rPr>
                        <a:t> </a:t>
                      </a:r>
                      <a:r>
                        <a:rPr lang="tr-TR" b="1" baseline="0" dirty="0" smtClean="0">
                          <a:solidFill>
                            <a:schemeClr val="tx1"/>
                          </a:solidFill>
                          <a:latin typeface="Times New Roman" panose="02020603050405020304" pitchFamily="18" charset="0"/>
                          <a:cs typeface="Times New Roman" panose="02020603050405020304" pitchFamily="18" charset="0"/>
                        </a:rPr>
                        <a:t>a) </a:t>
                      </a:r>
                      <a:r>
                        <a:rPr lang="tr-TR" baseline="0" dirty="0" smtClean="0">
                          <a:latin typeface="Times New Roman" panose="02020603050405020304" pitchFamily="18" charset="0"/>
                          <a:cs typeface="Times New Roman" panose="02020603050405020304" pitchFamily="18" charset="0"/>
                        </a:rPr>
                        <a:t>İlgili Bakanlığın görüşü</a:t>
                      </a:r>
                    </a:p>
                    <a:p>
                      <a:pPr algn="just"/>
                      <a:r>
                        <a:rPr lang="tr-TR" baseline="0" dirty="0" smtClean="0">
                          <a:solidFill>
                            <a:schemeClr val="tx1"/>
                          </a:solidFill>
                          <a:latin typeface="Times New Roman" panose="02020603050405020304" pitchFamily="18" charset="0"/>
                          <a:cs typeface="Times New Roman" panose="02020603050405020304" pitchFamily="18" charset="0"/>
                        </a:rPr>
                        <a:t>      </a:t>
                      </a:r>
                      <a:r>
                        <a:rPr lang="tr-TR" b="1" baseline="0" dirty="0" smtClean="0">
                          <a:solidFill>
                            <a:schemeClr val="tx1"/>
                          </a:solidFill>
                          <a:latin typeface="Times New Roman" panose="02020603050405020304" pitchFamily="18" charset="0"/>
                          <a:cs typeface="Times New Roman" panose="02020603050405020304" pitchFamily="18" charset="0"/>
                        </a:rPr>
                        <a:t> b) </a:t>
                      </a:r>
                      <a:r>
                        <a:rPr lang="tr-TR" baseline="0" dirty="0" smtClean="0">
                          <a:latin typeface="Times New Roman" panose="02020603050405020304" pitchFamily="18" charset="0"/>
                          <a:cs typeface="Times New Roman" panose="02020603050405020304" pitchFamily="18" charset="0"/>
                        </a:rPr>
                        <a:t>Maliye Bakanlığı’nın Görüşü</a:t>
                      </a:r>
                    </a:p>
                    <a:p>
                      <a:pPr algn="just"/>
                      <a:r>
                        <a:rPr lang="tr-TR" baseline="0" dirty="0" smtClean="0">
                          <a:latin typeface="Times New Roman" panose="02020603050405020304" pitchFamily="18" charset="0"/>
                          <a:cs typeface="Times New Roman" panose="02020603050405020304" pitchFamily="18" charset="0"/>
                        </a:rPr>
                        <a:t>      </a:t>
                      </a:r>
                      <a:r>
                        <a:rPr lang="tr-TR" baseline="0" dirty="0" smtClean="0">
                          <a:solidFill>
                            <a:schemeClr val="tx1"/>
                          </a:solidFill>
                          <a:latin typeface="Times New Roman" panose="02020603050405020304" pitchFamily="18" charset="0"/>
                          <a:cs typeface="Times New Roman" panose="02020603050405020304" pitchFamily="18" charset="0"/>
                        </a:rPr>
                        <a:t> </a:t>
                      </a:r>
                      <a:r>
                        <a:rPr lang="tr-TR" b="1" baseline="0" dirty="0" smtClean="0">
                          <a:solidFill>
                            <a:schemeClr val="tx1"/>
                          </a:solidFill>
                          <a:latin typeface="Times New Roman" panose="02020603050405020304" pitchFamily="18" charset="0"/>
                          <a:cs typeface="Times New Roman" panose="02020603050405020304" pitchFamily="18" charset="0"/>
                        </a:rPr>
                        <a:t>c) </a:t>
                      </a:r>
                      <a:r>
                        <a:rPr lang="tr-TR" baseline="0" dirty="0" smtClean="0">
                          <a:latin typeface="Times New Roman" panose="02020603050405020304" pitchFamily="18" charset="0"/>
                          <a:cs typeface="Times New Roman" panose="02020603050405020304" pitchFamily="18" charset="0"/>
                        </a:rPr>
                        <a:t>İçişleri Bakanlığı’nın teklifi</a:t>
                      </a:r>
                    </a:p>
                    <a:p>
                      <a:pPr algn="just"/>
                      <a:r>
                        <a:rPr lang="tr-TR" baseline="0" dirty="0" smtClean="0">
                          <a:latin typeface="Times New Roman" panose="02020603050405020304" pitchFamily="18" charset="0"/>
                          <a:cs typeface="Times New Roman" panose="02020603050405020304" pitchFamily="18" charset="0"/>
                        </a:rPr>
                        <a:t>      </a:t>
                      </a:r>
                      <a:r>
                        <a:rPr lang="tr-TR" b="1" baseline="0" dirty="0" smtClean="0">
                          <a:latin typeface="Times New Roman" panose="02020603050405020304" pitchFamily="18" charset="0"/>
                          <a:cs typeface="Times New Roman" panose="02020603050405020304" pitchFamily="18" charset="0"/>
                        </a:rPr>
                        <a:t> d) </a:t>
                      </a:r>
                      <a:r>
                        <a:rPr lang="tr-TR" baseline="0" dirty="0" smtClean="0">
                          <a:latin typeface="Times New Roman" panose="02020603050405020304" pitchFamily="18" charset="0"/>
                          <a:cs typeface="Times New Roman" panose="02020603050405020304" pitchFamily="18" charset="0"/>
                        </a:rPr>
                        <a:t>Bakanlar Kurulu kararı gerekir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10" name="Tablo 9"/>
          <p:cNvGraphicFramePr>
            <a:graphicFrameLocks noGrp="1"/>
          </p:cNvGraphicFramePr>
          <p:nvPr>
            <p:extLst>
              <p:ext uri="{D42A27DB-BD31-4B8C-83A1-F6EECF244321}">
                <p14:modId xmlns:p14="http://schemas.microsoft.com/office/powerpoint/2010/main" val="380881035"/>
              </p:ext>
            </p:extLst>
          </p:nvPr>
        </p:nvGraphicFramePr>
        <p:xfrm>
          <a:off x="107504" y="3284984"/>
          <a:ext cx="4320480" cy="3456384"/>
        </p:xfrm>
        <a:graphic>
          <a:graphicData uri="http://schemas.openxmlformats.org/drawingml/2006/table">
            <a:tbl>
              <a:tblPr firstRow="1" bandRow="1">
                <a:tableStyleId>{ED083AE6-46FA-4A59-8FB0-9F97EB10719F}</a:tableStyleId>
              </a:tblPr>
              <a:tblGrid>
                <a:gridCol w="4320480"/>
              </a:tblGrid>
              <a:tr h="406633">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Dernek Genel Kurulu</a:t>
                      </a:r>
                      <a:endParaRPr lang="tr-TR" dirty="0">
                        <a:solidFill>
                          <a:srgbClr val="FF0000"/>
                        </a:solidFill>
                        <a:latin typeface="Times New Roman" panose="02020603050405020304" pitchFamily="18" charset="0"/>
                        <a:cs typeface="Times New Roman" panose="02020603050405020304" pitchFamily="18" charset="0"/>
                      </a:endParaRPr>
                    </a:p>
                  </a:txBody>
                  <a:tcPr/>
                </a:tc>
              </a:tr>
              <a:tr h="711608">
                <a:tc>
                  <a:txBody>
                    <a:bodyPr/>
                    <a:lstStyle/>
                    <a:p>
                      <a:pPr algn="just"/>
                      <a:r>
                        <a:rPr lang="tr-TR" b="1" dirty="0" smtClean="0">
                          <a:solidFill>
                            <a:schemeClr val="tx1"/>
                          </a:solidFill>
                          <a:latin typeface="Times New Roman" panose="02020603050405020304" pitchFamily="18" charset="0"/>
                          <a:cs typeface="Times New Roman" panose="02020603050405020304" pitchFamily="18" charset="0"/>
                        </a:rPr>
                        <a:t>Olağan Genel Kurul Toplantısı: </a:t>
                      </a:r>
                      <a:r>
                        <a:rPr lang="tr-TR" dirty="0" smtClean="0">
                          <a:latin typeface="Times New Roman" panose="02020603050405020304" pitchFamily="18" charset="0"/>
                          <a:cs typeface="Times New Roman" panose="02020603050405020304" pitchFamily="18" charset="0"/>
                        </a:rPr>
                        <a:t>En çok 3 yılda bir yapılması zorunludur</a:t>
                      </a:r>
                      <a:endParaRPr lang="tr-TR" dirty="0">
                        <a:latin typeface="Times New Roman" panose="02020603050405020304" pitchFamily="18" charset="0"/>
                        <a:cs typeface="Times New Roman" panose="02020603050405020304" pitchFamily="18" charset="0"/>
                      </a:endParaRPr>
                    </a:p>
                  </a:txBody>
                  <a:tcPr/>
                </a:tc>
              </a:tr>
              <a:tr h="1321559">
                <a:tc>
                  <a:txBody>
                    <a:bodyPr/>
                    <a:lstStyle/>
                    <a:p>
                      <a:pPr algn="just"/>
                      <a:r>
                        <a:rPr lang="tr-TR" b="1" dirty="0" smtClean="0">
                          <a:solidFill>
                            <a:schemeClr val="tx1"/>
                          </a:solidFill>
                          <a:latin typeface="Times New Roman" panose="02020603050405020304" pitchFamily="18" charset="0"/>
                          <a:cs typeface="Times New Roman" panose="02020603050405020304" pitchFamily="18" charset="0"/>
                        </a:rPr>
                        <a:t>Çağrı: </a:t>
                      </a:r>
                      <a:r>
                        <a:rPr lang="tr-TR" dirty="0" smtClean="0">
                          <a:latin typeface="Times New Roman" panose="02020603050405020304" pitchFamily="18" charset="0"/>
                          <a:cs typeface="Times New Roman" panose="02020603050405020304" pitchFamily="18" charset="0"/>
                        </a:rPr>
                        <a:t>Genel kurulu toplantıya çağırma yetkisi kural olarak yönetim</a:t>
                      </a:r>
                      <a:r>
                        <a:rPr lang="tr-TR" baseline="0" dirty="0" smtClean="0">
                          <a:latin typeface="Times New Roman" panose="02020603050405020304" pitchFamily="18" charset="0"/>
                          <a:cs typeface="Times New Roman" panose="02020603050405020304" pitchFamily="18" charset="0"/>
                        </a:rPr>
                        <a:t> kurulundadır. Ancak denetim kurulu veya üyelerin 1/5’in istemi ile de toplanabilir </a:t>
                      </a:r>
                      <a:endParaRPr lang="tr-TR" dirty="0">
                        <a:latin typeface="Times New Roman" panose="02020603050405020304" pitchFamily="18" charset="0"/>
                        <a:cs typeface="Times New Roman" panose="02020603050405020304" pitchFamily="18" charset="0"/>
                      </a:endParaRPr>
                    </a:p>
                  </a:txBody>
                  <a:tcPr/>
                </a:tc>
              </a:tr>
              <a:tr h="1016584">
                <a:tc>
                  <a:txBody>
                    <a:bodyPr/>
                    <a:lstStyle/>
                    <a:p>
                      <a:pPr algn="just"/>
                      <a:r>
                        <a:rPr lang="tr-TR" b="1" dirty="0" smtClean="0">
                          <a:solidFill>
                            <a:schemeClr val="tx1"/>
                          </a:solidFill>
                          <a:latin typeface="Times New Roman" panose="02020603050405020304" pitchFamily="18" charset="0"/>
                          <a:cs typeface="Times New Roman" panose="02020603050405020304" pitchFamily="18" charset="0"/>
                        </a:rPr>
                        <a:t>Karar:</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Genel kurulda kararlar çoğunluk ile alınır ve her üyenin sadece bir oy hakkı vardır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11" name="Tablo 10"/>
          <p:cNvGraphicFramePr>
            <a:graphicFrameLocks noGrp="1"/>
          </p:cNvGraphicFramePr>
          <p:nvPr>
            <p:extLst>
              <p:ext uri="{D42A27DB-BD31-4B8C-83A1-F6EECF244321}">
                <p14:modId xmlns:p14="http://schemas.microsoft.com/office/powerpoint/2010/main" val="2320160547"/>
              </p:ext>
            </p:extLst>
          </p:nvPr>
        </p:nvGraphicFramePr>
        <p:xfrm>
          <a:off x="4572000" y="3284984"/>
          <a:ext cx="4464496" cy="1717928"/>
        </p:xfrm>
        <a:graphic>
          <a:graphicData uri="http://schemas.openxmlformats.org/drawingml/2006/table">
            <a:tbl>
              <a:tblPr firstRow="1" bandRow="1">
                <a:tableStyleId>{C4B1156A-380E-4F78-BDF5-A606A8083BF9}</a:tableStyleId>
              </a:tblPr>
              <a:tblGrid>
                <a:gridCol w="4464496"/>
              </a:tblGrid>
              <a:tr h="381762">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Dernek Yönetim Kurulu</a:t>
                      </a:r>
                      <a:endParaRPr lang="tr-TR" dirty="0">
                        <a:solidFill>
                          <a:srgbClr val="FF0000"/>
                        </a:solidFill>
                        <a:latin typeface="Times New Roman" panose="02020603050405020304" pitchFamily="18" charset="0"/>
                        <a:cs typeface="Times New Roman" panose="02020603050405020304" pitchFamily="18" charset="0"/>
                      </a:endParaRPr>
                    </a:p>
                  </a:txBody>
                  <a:tcPr/>
                </a:tc>
              </a:tr>
              <a:tr h="668083">
                <a:tc>
                  <a:txBody>
                    <a:bodyPr/>
                    <a:lstStyle/>
                    <a:p>
                      <a:pPr algn="just"/>
                      <a:r>
                        <a:rPr lang="tr-TR" b="1" dirty="0" smtClean="0">
                          <a:solidFill>
                            <a:schemeClr val="tx1"/>
                          </a:solidFill>
                          <a:latin typeface="Times New Roman" panose="02020603050405020304" pitchFamily="18" charset="0"/>
                          <a:cs typeface="Times New Roman" panose="02020603050405020304" pitchFamily="18" charset="0"/>
                        </a:rPr>
                        <a:t>Seçimi: </a:t>
                      </a:r>
                      <a:r>
                        <a:rPr lang="tr-TR" dirty="0" smtClean="0">
                          <a:latin typeface="Times New Roman" panose="02020603050405020304" pitchFamily="18" charset="0"/>
                          <a:cs typeface="Times New Roman" panose="02020603050405020304" pitchFamily="18" charset="0"/>
                        </a:rPr>
                        <a:t>Genel kurul tarafından gizli oy ile seçilir</a:t>
                      </a:r>
                      <a:endParaRPr lang="tr-TR" dirty="0">
                        <a:latin typeface="Times New Roman" panose="02020603050405020304" pitchFamily="18" charset="0"/>
                        <a:cs typeface="Times New Roman" panose="02020603050405020304" pitchFamily="18" charset="0"/>
                      </a:endParaRPr>
                    </a:p>
                  </a:txBody>
                  <a:tcPr/>
                </a:tc>
              </a:tr>
              <a:tr h="668083">
                <a:tc>
                  <a:txBody>
                    <a:bodyPr/>
                    <a:lstStyle/>
                    <a:p>
                      <a:pPr algn="just"/>
                      <a:r>
                        <a:rPr lang="tr-TR" b="1" dirty="0" smtClean="0">
                          <a:solidFill>
                            <a:schemeClr val="tx1"/>
                          </a:solidFill>
                          <a:latin typeface="Times New Roman" panose="02020603050405020304" pitchFamily="18" charset="0"/>
                          <a:cs typeface="Times New Roman" panose="02020603050405020304" pitchFamily="18" charset="0"/>
                        </a:rPr>
                        <a:t>Üye Sayısı: </a:t>
                      </a:r>
                      <a:r>
                        <a:rPr lang="tr-TR" dirty="0" smtClean="0">
                          <a:latin typeface="Times New Roman" panose="02020603050405020304" pitchFamily="18" charset="0"/>
                          <a:cs typeface="Times New Roman" panose="02020603050405020304" pitchFamily="18" charset="0"/>
                        </a:rPr>
                        <a:t>En az 5 asıl 5 yedek üyeden oluşur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12" name="Tablo 11"/>
          <p:cNvGraphicFramePr>
            <a:graphicFrameLocks noGrp="1"/>
          </p:cNvGraphicFramePr>
          <p:nvPr>
            <p:extLst>
              <p:ext uri="{D42A27DB-BD31-4B8C-83A1-F6EECF244321}">
                <p14:modId xmlns:p14="http://schemas.microsoft.com/office/powerpoint/2010/main" val="2801238125"/>
              </p:ext>
            </p:extLst>
          </p:nvPr>
        </p:nvGraphicFramePr>
        <p:xfrm>
          <a:off x="4572000" y="5085184"/>
          <a:ext cx="4464496" cy="1712208"/>
        </p:xfrm>
        <a:graphic>
          <a:graphicData uri="http://schemas.openxmlformats.org/drawingml/2006/table">
            <a:tbl>
              <a:tblPr firstRow="1" bandRow="1">
                <a:tableStyleId>{C4B1156A-380E-4F78-BDF5-A606A8083BF9}</a:tableStyleId>
              </a:tblPr>
              <a:tblGrid>
                <a:gridCol w="4464496"/>
              </a:tblGrid>
              <a:tr h="432048">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Dernek Denetim Kurulu</a:t>
                      </a:r>
                      <a:endParaRPr lang="tr-TR" dirty="0">
                        <a:solidFill>
                          <a:srgbClr val="FF0000"/>
                        </a:solidFill>
                        <a:latin typeface="Times New Roman" panose="02020603050405020304" pitchFamily="18" charset="0"/>
                        <a:cs typeface="Times New Roman" panose="02020603050405020304" pitchFamily="18" charset="0"/>
                      </a:endParaRPr>
                    </a:p>
                  </a:txBody>
                  <a:tcPr/>
                </a:tc>
              </a:tr>
              <a:tr h="432048">
                <a:tc>
                  <a:txBody>
                    <a:bodyPr/>
                    <a:lstStyle/>
                    <a:p>
                      <a:pPr algn="just"/>
                      <a:r>
                        <a:rPr lang="tr-TR" b="1" dirty="0" smtClean="0">
                          <a:solidFill>
                            <a:schemeClr val="tx1"/>
                          </a:solidFill>
                          <a:latin typeface="Times New Roman" panose="02020603050405020304" pitchFamily="18" charset="0"/>
                          <a:cs typeface="Times New Roman" panose="02020603050405020304" pitchFamily="18" charset="0"/>
                        </a:rPr>
                        <a:t>Seçimi: </a:t>
                      </a:r>
                      <a:r>
                        <a:rPr lang="tr-TR" dirty="0" smtClean="0">
                          <a:latin typeface="Times New Roman" panose="02020603050405020304" pitchFamily="18" charset="0"/>
                          <a:cs typeface="Times New Roman" panose="02020603050405020304" pitchFamily="18" charset="0"/>
                        </a:rPr>
                        <a:t>Genel kurul</a:t>
                      </a:r>
                      <a:r>
                        <a:rPr lang="tr-TR" baseline="0" dirty="0" smtClean="0">
                          <a:latin typeface="Times New Roman" panose="02020603050405020304" pitchFamily="18" charset="0"/>
                          <a:cs typeface="Times New Roman" panose="02020603050405020304" pitchFamily="18" charset="0"/>
                        </a:rPr>
                        <a:t> tarafından gizli oy ile seçilir</a:t>
                      </a:r>
                      <a:endParaRPr lang="tr-TR" dirty="0">
                        <a:latin typeface="Times New Roman" panose="02020603050405020304" pitchFamily="18" charset="0"/>
                        <a:cs typeface="Times New Roman" panose="02020603050405020304" pitchFamily="18" charset="0"/>
                      </a:endParaRPr>
                    </a:p>
                  </a:txBody>
                  <a:tcPr/>
                </a:tc>
              </a:tr>
              <a:tr h="43204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solidFill>
                            <a:schemeClr val="tx1"/>
                          </a:solidFill>
                          <a:latin typeface="Times New Roman" panose="02020603050405020304" pitchFamily="18" charset="0"/>
                          <a:cs typeface="Times New Roman" panose="02020603050405020304" pitchFamily="18" charset="0"/>
                        </a:rPr>
                        <a:t>Üye Sayısı: </a:t>
                      </a:r>
                      <a:r>
                        <a:rPr lang="tr-TR" dirty="0" smtClean="0">
                          <a:latin typeface="Times New Roman" panose="02020603050405020304" pitchFamily="18" charset="0"/>
                          <a:cs typeface="Times New Roman" panose="02020603050405020304" pitchFamily="18" charset="0"/>
                        </a:rPr>
                        <a:t>En az 3 asıl 3 yedek üyeden oluşur</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6503907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3570901068"/>
              </p:ext>
            </p:extLst>
          </p:nvPr>
        </p:nvGraphicFramePr>
        <p:xfrm>
          <a:off x="179512" y="980728"/>
          <a:ext cx="4038600" cy="2121912"/>
        </p:xfrm>
        <a:graphic>
          <a:graphicData uri="http://schemas.openxmlformats.org/drawingml/2006/table">
            <a:tbl>
              <a:tblPr firstRow="1" bandRow="1">
                <a:tableStyleId>{ED083AE6-46FA-4A59-8FB0-9F97EB10719F}</a:tableStyleId>
              </a:tblPr>
              <a:tblGrid>
                <a:gridCol w="4038600"/>
              </a:tblGrid>
              <a:tr h="429085">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Üyeliğin Sona Ermesi</a:t>
                      </a:r>
                      <a:endParaRPr lang="tr-TR" dirty="0">
                        <a:solidFill>
                          <a:srgbClr val="FF0000"/>
                        </a:solidFill>
                        <a:latin typeface="Times New Roman" panose="02020603050405020304" pitchFamily="18" charset="0"/>
                        <a:cs typeface="Times New Roman" panose="02020603050405020304" pitchFamily="18" charset="0"/>
                      </a:endParaRPr>
                    </a:p>
                  </a:txBody>
                  <a:tcPr/>
                </a:tc>
              </a:tr>
              <a:tr h="1692827">
                <a:tc>
                  <a:txBody>
                    <a:bodyPr/>
                    <a:lstStyle/>
                    <a:p>
                      <a:pPr marL="0" indent="0" algn="just">
                        <a:buNone/>
                      </a:pPr>
                      <a:r>
                        <a:rPr lang="tr-TR" b="1" dirty="0" smtClean="0"/>
                        <a:t>      </a:t>
                      </a:r>
                      <a:r>
                        <a:rPr lang="tr-TR" b="1" dirty="0" smtClean="0">
                          <a:latin typeface="Times New Roman" panose="02020603050405020304" pitchFamily="18" charset="0"/>
                          <a:cs typeface="Times New Roman" panose="02020603050405020304" pitchFamily="18" charset="0"/>
                        </a:rPr>
                        <a:t>  a) </a:t>
                      </a:r>
                      <a:r>
                        <a:rPr lang="tr-TR" dirty="0" smtClean="0">
                          <a:latin typeface="Times New Roman" panose="02020603050405020304" pitchFamily="18" charset="0"/>
                          <a:cs typeface="Times New Roman" panose="02020603050405020304" pitchFamily="18" charset="0"/>
                        </a:rPr>
                        <a:t>İstifa</a:t>
                      </a:r>
                    </a:p>
                    <a:p>
                      <a:pPr marL="0" indent="0" algn="just">
                        <a:buNone/>
                      </a:pPr>
                      <a:r>
                        <a:rPr lang="tr-TR" b="1" baseline="0" dirty="0" smtClean="0">
                          <a:latin typeface="Times New Roman" panose="02020603050405020304" pitchFamily="18" charset="0"/>
                          <a:cs typeface="Times New Roman" panose="02020603050405020304" pitchFamily="18" charset="0"/>
                        </a:rPr>
                        <a:t>        b) </a:t>
                      </a:r>
                      <a:r>
                        <a:rPr lang="tr-TR" dirty="0" smtClean="0">
                          <a:latin typeface="Times New Roman" panose="02020603050405020304" pitchFamily="18" charset="0"/>
                          <a:cs typeface="Times New Roman" panose="02020603050405020304" pitchFamily="18" charset="0"/>
                        </a:rPr>
                        <a:t>Haklı bir sebeple</a:t>
                      </a:r>
                      <a:r>
                        <a:rPr lang="tr-TR" baseline="0" dirty="0" smtClean="0">
                          <a:latin typeface="Times New Roman" panose="02020603050405020304" pitchFamily="18" charset="0"/>
                          <a:cs typeface="Times New Roman" panose="02020603050405020304" pitchFamily="18" charset="0"/>
                        </a:rPr>
                        <a:t> çıkarılma</a:t>
                      </a:r>
                    </a:p>
                    <a:p>
                      <a:pPr marL="0" indent="0" algn="just">
                        <a:buNone/>
                      </a:pPr>
                      <a:r>
                        <a:rPr lang="tr-TR" baseline="0" dirty="0" smtClean="0">
                          <a:latin typeface="Times New Roman" panose="02020603050405020304" pitchFamily="18" charset="0"/>
                          <a:cs typeface="Times New Roman" panose="02020603050405020304" pitchFamily="18" charset="0"/>
                        </a:rPr>
                        <a:t>       </a:t>
                      </a:r>
                      <a:r>
                        <a:rPr lang="tr-TR" b="1" baseline="0" dirty="0" smtClean="0">
                          <a:latin typeface="Times New Roman" panose="02020603050405020304" pitchFamily="18" charset="0"/>
                          <a:cs typeface="Times New Roman" panose="02020603050405020304" pitchFamily="18" charset="0"/>
                        </a:rPr>
                        <a:t> c) </a:t>
                      </a:r>
                      <a:r>
                        <a:rPr lang="tr-TR" baseline="0" dirty="0" smtClean="0">
                          <a:latin typeface="Times New Roman" panose="02020603050405020304" pitchFamily="18" charset="0"/>
                          <a:cs typeface="Times New Roman" panose="02020603050405020304" pitchFamily="18" charset="0"/>
                        </a:rPr>
                        <a:t>Üyelik için kanunda veya dernek tüzüğünde aranılan niteliklerin kaybedilmesi</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10" name="İçerik Yer Tutucusu 9"/>
          <p:cNvGraphicFramePr>
            <a:graphicFrameLocks noGrp="1"/>
          </p:cNvGraphicFramePr>
          <p:nvPr>
            <p:ph sz="half" idx="2"/>
            <p:extLst>
              <p:ext uri="{D42A27DB-BD31-4B8C-83A1-F6EECF244321}">
                <p14:modId xmlns:p14="http://schemas.microsoft.com/office/powerpoint/2010/main" val="33841503"/>
              </p:ext>
            </p:extLst>
          </p:nvPr>
        </p:nvGraphicFramePr>
        <p:xfrm>
          <a:off x="4499992" y="980727"/>
          <a:ext cx="4393183" cy="5616625"/>
        </p:xfrm>
        <a:graphic>
          <a:graphicData uri="http://schemas.openxmlformats.org/drawingml/2006/table">
            <a:tbl>
              <a:tblPr firstRow="1" bandRow="1">
                <a:tableStyleId>{ED083AE6-46FA-4A59-8FB0-9F97EB10719F}</a:tableStyleId>
              </a:tblPr>
              <a:tblGrid>
                <a:gridCol w="4393183"/>
              </a:tblGrid>
              <a:tr h="504056">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Dernek</a:t>
                      </a:r>
                      <a:r>
                        <a:rPr lang="tr-TR" baseline="0" dirty="0" smtClean="0">
                          <a:solidFill>
                            <a:srgbClr val="FF0000"/>
                          </a:solidFill>
                          <a:latin typeface="Times New Roman" panose="02020603050405020304" pitchFamily="18" charset="0"/>
                          <a:cs typeface="Times New Roman" panose="02020603050405020304" pitchFamily="18" charset="0"/>
                        </a:rPr>
                        <a:t> ve Vakıf Arasındaki Farklar</a:t>
                      </a:r>
                      <a:endParaRPr lang="tr-TR" dirty="0">
                        <a:solidFill>
                          <a:srgbClr val="FF0000"/>
                        </a:solidFill>
                        <a:latin typeface="Times New Roman" panose="02020603050405020304" pitchFamily="18" charset="0"/>
                        <a:cs typeface="Times New Roman" panose="02020603050405020304" pitchFamily="18" charset="0"/>
                      </a:endParaRPr>
                    </a:p>
                  </a:txBody>
                  <a:tcPr/>
                </a:tc>
              </a:tr>
              <a:tr h="1638182">
                <a:tc>
                  <a:txBody>
                    <a:bodyPr/>
                    <a:lstStyle/>
                    <a:p>
                      <a:pPr algn="just"/>
                      <a:r>
                        <a:rPr kumimoji="0" lang="tr-TR" b="1" i="0" kern="1200" dirty="0" smtClean="0">
                          <a:solidFill>
                            <a:schemeClr val="tx1"/>
                          </a:solidFill>
                          <a:effectLst/>
                          <a:latin typeface="Times New Roman" panose="02020603050405020304" pitchFamily="18" charset="0"/>
                          <a:ea typeface="+mn-ea"/>
                          <a:cs typeface="Times New Roman" panose="02020603050405020304" pitchFamily="18" charset="0"/>
                        </a:rPr>
                        <a:t>Kurucu Sayısı: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Dernek kurmak için en az 7 kişinin varlığı şarttır. Bir kişi kendi başına dernek kuramaz.</a:t>
                      </a: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Buna karşılık bir kişi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bir kişi tek başına vakıf kurabilir.</a:t>
                      </a:r>
                      <a:endParaRPr lang="tr-TR" dirty="0">
                        <a:latin typeface="Times New Roman" panose="02020603050405020304" pitchFamily="18" charset="0"/>
                        <a:cs typeface="Times New Roman" panose="02020603050405020304" pitchFamily="18" charset="0"/>
                      </a:endParaRPr>
                    </a:p>
                  </a:txBody>
                  <a:tcPr/>
                </a:tc>
              </a:tr>
              <a:tr h="882098">
                <a:tc>
                  <a:txBody>
                    <a:bodyPr/>
                    <a:lstStyle/>
                    <a:p>
                      <a:pPr algn="just"/>
                      <a:r>
                        <a:rPr lang="tr-TR" b="1" dirty="0" smtClean="0">
                          <a:latin typeface="Times New Roman" panose="02020603050405020304" pitchFamily="18" charset="0"/>
                          <a:cs typeface="Times New Roman" panose="02020603050405020304" pitchFamily="18" charset="0"/>
                        </a:rPr>
                        <a:t>Nitelik: </a:t>
                      </a:r>
                      <a:r>
                        <a:rPr lang="tr-TR" dirty="0" smtClean="0">
                          <a:latin typeface="Times New Roman" panose="02020603050405020304" pitchFamily="18" charset="0"/>
                          <a:cs typeface="Times New Roman" panose="02020603050405020304" pitchFamily="18" charset="0"/>
                        </a:rPr>
                        <a:t>Dernekler</a:t>
                      </a:r>
                      <a:r>
                        <a:rPr lang="tr-TR" baseline="0" dirty="0" smtClean="0">
                          <a:latin typeface="Times New Roman" panose="02020603050405020304" pitchFamily="18" charset="0"/>
                          <a:cs typeface="Times New Roman" panose="02020603050405020304" pitchFamily="18" charset="0"/>
                        </a:rPr>
                        <a:t> kişi topluluğudur. Vakıflar  ise mal topluluğudur</a:t>
                      </a:r>
                      <a:endParaRPr lang="tr-TR" dirty="0">
                        <a:latin typeface="Times New Roman" panose="02020603050405020304" pitchFamily="18" charset="0"/>
                        <a:cs typeface="Times New Roman" panose="02020603050405020304" pitchFamily="18" charset="0"/>
                      </a:endParaRPr>
                    </a:p>
                  </a:txBody>
                  <a:tcPr/>
                </a:tc>
              </a:tr>
              <a:tr h="1260140">
                <a:tc>
                  <a:txBody>
                    <a:bodyPr/>
                    <a:lstStyle/>
                    <a:p>
                      <a:pPr algn="just"/>
                      <a:r>
                        <a:rPr lang="tr-TR" b="1" dirty="0" smtClean="0">
                          <a:solidFill>
                            <a:schemeClr val="tx1"/>
                          </a:solidFill>
                          <a:latin typeface="Times New Roman" panose="02020603050405020304" pitchFamily="18" charset="0"/>
                          <a:cs typeface="Times New Roman" panose="02020603050405020304" pitchFamily="18" charset="0"/>
                        </a:rPr>
                        <a:t>Üyelik: </a:t>
                      </a:r>
                      <a:r>
                        <a:rPr lang="tr-TR" dirty="0" smtClean="0">
                          <a:latin typeface="Times New Roman" panose="02020603050405020304" pitchFamily="18" charset="0"/>
                          <a:cs typeface="Times New Roman" panose="02020603050405020304" pitchFamily="18" charset="0"/>
                        </a:rPr>
                        <a:t>Fiil ehliyeti olan herkes bir derneğe üye olabilir. Vakıflarda</a:t>
                      </a:r>
                      <a:r>
                        <a:rPr lang="tr-TR" baseline="0" dirty="0" smtClean="0">
                          <a:latin typeface="Times New Roman" panose="02020603050405020304" pitchFamily="18" charset="0"/>
                          <a:cs typeface="Times New Roman" panose="02020603050405020304" pitchFamily="18" charset="0"/>
                        </a:rPr>
                        <a:t> ise üyelik olmaz zira vakıflar kişi değil mal topluluğudur</a:t>
                      </a:r>
                      <a:endParaRPr lang="tr-TR" dirty="0">
                        <a:latin typeface="Times New Roman" panose="02020603050405020304" pitchFamily="18" charset="0"/>
                        <a:cs typeface="Times New Roman" panose="02020603050405020304" pitchFamily="18" charset="0"/>
                      </a:endParaRPr>
                    </a:p>
                  </a:txBody>
                  <a:tcPr/>
                </a:tc>
              </a:tr>
              <a:tr h="1332149">
                <a:tc>
                  <a:txBody>
                    <a:bodyPr/>
                    <a:lstStyle/>
                    <a:p>
                      <a:pPr algn="just"/>
                      <a:r>
                        <a:rPr lang="tr-TR" b="1" dirty="0" smtClean="0">
                          <a:latin typeface="Times New Roman" panose="02020603050405020304" pitchFamily="18" charset="0"/>
                          <a:cs typeface="Times New Roman" panose="02020603050405020304" pitchFamily="18" charset="0"/>
                        </a:rPr>
                        <a:t>Kuruluş Sistemi: </a:t>
                      </a:r>
                      <a:r>
                        <a:rPr lang="tr-TR" dirty="0" smtClean="0">
                          <a:latin typeface="Times New Roman" panose="02020603050405020304" pitchFamily="18" charset="0"/>
                          <a:cs typeface="Times New Roman" panose="02020603050405020304" pitchFamily="18" charset="0"/>
                        </a:rPr>
                        <a:t>Dernekler serbest kuruluş sistemine tabidir. Ancak,</a:t>
                      </a:r>
                      <a:r>
                        <a:rPr lang="tr-TR" baseline="0" dirty="0" smtClean="0">
                          <a:latin typeface="Times New Roman" panose="02020603050405020304" pitchFamily="18" charset="0"/>
                          <a:cs typeface="Times New Roman" panose="02020603050405020304" pitchFamily="18" charset="0"/>
                        </a:rPr>
                        <a:t> vakıflar tescil sistemine göre kurulur. </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11650165"/>
              </p:ext>
            </p:extLst>
          </p:nvPr>
        </p:nvGraphicFramePr>
        <p:xfrm>
          <a:off x="179512" y="3429000"/>
          <a:ext cx="4032448" cy="3200400"/>
        </p:xfrm>
        <a:graphic>
          <a:graphicData uri="http://schemas.openxmlformats.org/drawingml/2006/table">
            <a:tbl>
              <a:tblPr firstRow="1" bandRow="1">
                <a:tableStyleId>{ED083AE6-46FA-4A59-8FB0-9F97EB10719F}</a:tableStyleId>
              </a:tblPr>
              <a:tblGrid>
                <a:gridCol w="4032448"/>
              </a:tblGrid>
              <a:tr h="3600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Derneğin Sona Ermesi</a:t>
                      </a:r>
                      <a:endParaRPr lang="tr-TR"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lang="tr-TR" b="1" dirty="0" smtClean="0">
                          <a:latin typeface="Times New Roman" panose="02020603050405020304" pitchFamily="18" charset="0"/>
                          <a:cs typeface="Times New Roman" panose="02020603050405020304" pitchFamily="18" charset="0"/>
                        </a:rPr>
                        <a:t>        a) </a:t>
                      </a:r>
                      <a:r>
                        <a:rPr lang="tr-TR" dirty="0" smtClean="0">
                          <a:latin typeface="Times New Roman" panose="02020603050405020304" pitchFamily="18" charset="0"/>
                          <a:cs typeface="Times New Roman" panose="02020603050405020304" pitchFamily="18" charset="0"/>
                        </a:rPr>
                        <a:t>Amacın gerçekleşmesi veya gerçekleşmesinin imkansız hale gelmesi</a:t>
                      </a:r>
                    </a:p>
                    <a:p>
                      <a:pPr algn="just"/>
                      <a:r>
                        <a:rPr lang="tr-TR" dirty="0" smtClean="0">
                          <a:latin typeface="Times New Roman" panose="02020603050405020304" pitchFamily="18" charset="0"/>
                          <a:cs typeface="Times New Roman" panose="02020603050405020304" pitchFamily="18" charset="0"/>
                        </a:rPr>
                        <a:t>       </a:t>
                      </a:r>
                      <a:r>
                        <a:rPr lang="tr-TR" b="1" dirty="0" smtClean="0">
                          <a:latin typeface="Times New Roman" panose="02020603050405020304" pitchFamily="18" charset="0"/>
                          <a:cs typeface="Times New Roman" panose="02020603050405020304" pitchFamily="18" charset="0"/>
                        </a:rPr>
                        <a:t>b) </a:t>
                      </a:r>
                      <a:r>
                        <a:rPr lang="tr-TR" dirty="0" smtClean="0">
                          <a:latin typeface="Times New Roman" panose="02020603050405020304" pitchFamily="18" charset="0"/>
                          <a:cs typeface="Times New Roman" panose="02020603050405020304" pitchFamily="18" charset="0"/>
                        </a:rPr>
                        <a:t>Yönetim kurulunu kuramayacak hale gelmesi</a:t>
                      </a:r>
                    </a:p>
                    <a:p>
                      <a:pPr algn="just"/>
                      <a:r>
                        <a:rPr lang="tr-TR" dirty="0" smtClean="0">
                          <a:latin typeface="Times New Roman" panose="02020603050405020304" pitchFamily="18" charset="0"/>
                          <a:cs typeface="Times New Roman" panose="02020603050405020304" pitchFamily="18" charset="0"/>
                        </a:rPr>
                        <a:t>       </a:t>
                      </a:r>
                      <a:r>
                        <a:rPr lang="tr-TR" b="1" dirty="0" smtClean="0">
                          <a:latin typeface="Times New Roman" panose="02020603050405020304" pitchFamily="18" charset="0"/>
                          <a:cs typeface="Times New Roman" panose="02020603050405020304" pitchFamily="18" charset="0"/>
                        </a:rPr>
                        <a:t>c) </a:t>
                      </a:r>
                      <a:r>
                        <a:rPr lang="tr-TR" dirty="0" smtClean="0">
                          <a:latin typeface="Times New Roman" panose="02020603050405020304" pitchFamily="18" charset="0"/>
                          <a:cs typeface="Times New Roman" panose="02020603050405020304" pitchFamily="18" charset="0"/>
                        </a:rPr>
                        <a:t>Sürenin dolması</a:t>
                      </a:r>
                    </a:p>
                    <a:p>
                      <a:pPr algn="just"/>
                      <a:r>
                        <a:rPr lang="tr-TR" b="1" dirty="0" smtClean="0">
                          <a:latin typeface="Times New Roman" panose="02020603050405020304" pitchFamily="18" charset="0"/>
                          <a:cs typeface="Times New Roman" panose="02020603050405020304" pitchFamily="18" charset="0"/>
                        </a:rPr>
                        <a:t>       d) </a:t>
                      </a:r>
                      <a:r>
                        <a:rPr lang="tr-TR" dirty="0" smtClean="0">
                          <a:latin typeface="Times New Roman" panose="02020603050405020304" pitchFamily="18" charset="0"/>
                          <a:cs typeface="Times New Roman" panose="02020603050405020304" pitchFamily="18" charset="0"/>
                        </a:rPr>
                        <a:t>İlk</a:t>
                      </a:r>
                      <a:r>
                        <a:rPr lang="tr-TR" baseline="0" dirty="0" smtClean="0">
                          <a:latin typeface="Times New Roman" panose="02020603050405020304" pitchFamily="18" charset="0"/>
                          <a:cs typeface="Times New Roman" panose="02020603050405020304" pitchFamily="18" charset="0"/>
                        </a:rPr>
                        <a:t> genel kurul toplantısının yapılamaması</a:t>
                      </a:r>
                    </a:p>
                    <a:p>
                      <a:pPr algn="just"/>
                      <a:r>
                        <a:rPr lang="tr-TR" baseline="0" dirty="0" smtClean="0">
                          <a:latin typeface="Times New Roman" panose="02020603050405020304" pitchFamily="18" charset="0"/>
                          <a:cs typeface="Times New Roman" panose="02020603050405020304" pitchFamily="18" charset="0"/>
                        </a:rPr>
                        <a:t>       </a:t>
                      </a:r>
                      <a:r>
                        <a:rPr lang="tr-TR" b="1" baseline="0" dirty="0" smtClean="0">
                          <a:latin typeface="Times New Roman" panose="02020603050405020304" pitchFamily="18" charset="0"/>
                          <a:cs typeface="Times New Roman" panose="02020603050405020304" pitchFamily="18" charset="0"/>
                        </a:rPr>
                        <a:t>e) </a:t>
                      </a:r>
                      <a:r>
                        <a:rPr lang="tr-TR" baseline="0" dirty="0" smtClean="0">
                          <a:latin typeface="Times New Roman" panose="02020603050405020304" pitchFamily="18" charset="0"/>
                          <a:cs typeface="Times New Roman" panose="02020603050405020304" pitchFamily="18" charset="0"/>
                        </a:rPr>
                        <a:t>Genel kurulun üs tüste iki kez toplanamaması</a:t>
                      </a:r>
                    </a:p>
                    <a:p>
                      <a:pPr algn="just"/>
                      <a:r>
                        <a:rPr lang="tr-TR" baseline="0" dirty="0" smtClean="0">
                          <a:latin typeface="Times New Roman" panose="02020603050405020304" pitchFamily="18" charset="0"/>
                          <a:cs typeface="Times New Roman" panose="02020603050405020304" pitchFamily="18" charset="0"/>
                        </a:rPr>
                        <a:t>      </a:t>
                      </a:r>
                      <a:r>
                        <a:rPr lang="tr-TR" b="1" baseline="0" dirty="0" smtClean="0">
                          <a:latin typeface="Times New Roman" panose="02020603050405020304" pitchFamily="18" charset="0"/>
                          <a:cs typeface="Times New Roman" panose="02020603050405020304" pitchFamily="18" charset="0"/>
                        </a:rPr>
                        <a:t> f) </a:t>
                      </a:r>
                      <a:r>
                        <a:rPr lang="tr-TR" baseline="0" dirty="0" smtClean="0">
                          <a:latin typeface="Times New Roman" panose="02020603050405020304" pitchFamily="18" charset="0"/>
                          <a:cs typeface="Times New Roman" panose="02020603050405020304" pitchFamily="18" charset="0"/>
                        </a:rPr>
                        <a:t>Mahkeme tarafından fesih</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8700677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lgn="ctr">
              <a:buNone/>
            </a:pPr>
            <a:endParaRPr lang="tr-TR" sz="40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buNone/>
            </a:pPr>
            <a:r>
              <a:rPr lang="tr-TR" sz="40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AİLE HUKUKU</a:t>
            </a:r>
            <a:endParaRPr lang="tr-TR"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83536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457200" y="260648"/>
            <a:ext cx="8229600" cy="288032"/>
          </a:xfrm>
        </p:spPr>
        <p:txBody>
          <a:bodyPr>
            <a:no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NİŞANLANMA</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7" name="İçerik Yer Tutucusu 6"/>
          <p:cNvGraphicFramePr>
            <a:graphicFrameLocks noGrp="1"/>
          </p:cNvGraphicFramePr>
          <p:nvPr>
            <p:ph sz="half" idx="1"/>
            <p:extLst>
              <p:ext uri="{D42A27DB-BD31-4B8C-83A1-F6EECF244321}">
                <p14:modId xmlns:p14="http://schemas.microsoft.com/office/powerpoint/2010/main" val="469809879"/>
              </p:ext>
            </p:extLst>
          </p:nvPr>
        </p:nvGraphicFramePr>
        <p:xfrm>
          <a:off x="179512" y="620689"/>
          <a:ext cx="4316288" cy="6129848"/>
        </p:xfrm>
        <a:graphic>
          <a:graphicData uri="http://schemas.openxmlformats.org/drawingml/2006/table">
            <a:tbl>
              <a:tblPr firstRow="1" bandRow="1">
                <a:tableStyleId>{ED083AE6-46FA-4A59-8FB0-9F97EB10719F}</a:tableStyleId>
              </a:tblPr>
              <a:tblGrid>
                <a:gridCol w="4316288"/>
              </a:tblGrid>
              <a:tr h="468371">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Şartları</a:t>
                      </a:r>
                      <a:endParaRPr lang="tr-TR" dirty="0">
                        <a:solidFill>
                          <a:srgbClr val="FF0000"/>
                        </a:solidFill>
                        <a:latin typeface="Times New Roman" panose="02020603050405020304" pitchFamily="18" charset="0"/>
                        <a:cs typeface="Times New Roman" panose="02020603050405020304" pitchFamily="18" charset="0"/>
                      </a:endParaRPr>
                    </a:p>
                  </a:txBody>
                  <a:tcPr/>
                </a:tc>
              </a:tr>
              <a:tr h="2821187">
                <a:tc>
                  <a:txBody>
                    <a:bodyPr/>
                    <a:lstStyle/>
                    <a:p>
                      <a:pPr marL="342900" indent="-342900" algn="just">
                        <a:buAutoNum type="alphaLcParenR"/>
                      </a:pPr>
                      <a:r>
                        <a:rPr lang="tr-TR" b="1" baseline="0" dirty="0" smtClean="0">
                          <a:latin typeface="Times New Roman" panose="02020603050405020304" pitchFamily="18" charset="0"/>
                          <a:cs typeface="Times New Roman" panose="02020603050405020304" pitchFamily="18" charset="0"/>
                        </a:rPr>
                        <a:t>Nişanlanma Ehliyetine Sahip Olmak: </a:t>
                      </a:r>
                    </a:p>
                    <a:p>
                      <a:pPr marL="0" indent="0" algn="just">
                        <a:buNone/>
                      </a:pPr>
                      <a:r>
                        <a:rPr lang="tr-TR" baseline="0" dirty="0" smtClean="0">
                          <a:latin typeface="Times New Roman" panose="02020603050405020304" pitchFamily="18" charset="0"/>
                          <a:cs typeface="Times New Roman" panose="02020603050405020304" pitchFamily="18" charset="0"/>
                        </a:rPr>
                        <a:t>              - Tam ve sınırlı ehliyetliler kimseden izin almadan nişanlanabilir. </a:t>
                      </a:r>
                    </a:p>
                    <a:p>
                      <a:pPr marL="0" indent="0" algn="just">
                        <a:buNone/>
                      </a:pPr>
                      <a:r>
                        <a:rPr lang="tr-TR" baseline="0" dirty="0" smtClean="0">
                          <a:latin typeface="Times New Roman" panose="02020603050405020304" pitchFamily="18" charset="0"/>
                          <a:cs typeface="Times New Roman" panose="02020603050405020304" pitchFamily="18" charset="0"/>
                        </a:rPr>
                        <a:t>              - Tam ehliyetsizlerin iradesi olmadığı için yaptıkları nişanlanma sözleşmesi butlan ile batıldır</a:t>
                      </a:r>
                    </a:p>
                    <a:p>
                      <a:pPr marL="0" indent="0" algn="just">
                        <a:buNone/>
                      </a:pPr>
                      <a:r>
                        <a:rPr lang="tr-TR" baseline="0" dirty="0" smtClean="0">
                          <a:latin typeface="Times New Roman" panose="02020603050405020304" pitchFamily="18" charset="0"/>
                          <a:cs typeface="Times New Roman" panose="02020603050405020304" pitchFamily="18" charset="0"/>
                        </a:rPr>
                        <a:t>              -    Sınırlı ehliyetsizler yasal temsilcilerinin izniyle nişanlanma sözleşmesi yapabilirler</a:t>
                      </a:r>
                      <a:endParaRPr lang="tr-TR" dirty="0">
                        <a:latin typeface="Times New Roman" panose="02020603050405020304" pitchFamily="18" charset="0"/>
                        <a:cs typeface="Times New Roman" panose="02020603050405020304" pitchFamily="18" charset="0"/>
                      </a:endParaRPr>
                    </a:p>
                  </a:txBody>
                  <a:tcPr/>
                </a:tc>
              </a:tr>
              <a:tr h="994518">
                <a:tc>
                  <a:txBody>
                    <a:bodyPr/>
                    <a:lstStyle/>
                    <a:p>
                      <a:pPr marL="0" indent="0" algn="just">
                        <a:buNone/>
                      </a:pPr>
                      <a:r>
                        <a:rPr lang="tr-TR" b="1" dirty="0" smtClean="0">
                          <a:latin typeface="Times New Roman" panose="02020603050405020304" pitchFamily="18" charset="0"/>
                          <a:cs typeface="Times New Roman" panose="02020603050405020304" pitchFamily="18" charset="0"/>
                        </a:rPr>
                        <a:t>b) Nişanlanma İradesini Beyan Etmek:</a:t>
                      </a:r>
                    </a:p>
                    <a:p>
                      <a:pPr marL="0" indent="0" algn="just">
                        <a:buNone/>
                      </a:pPr>
                      <a:r>
                        <a:rPr lang="tr-TR" baseline="0" dirty="0" smtClean="0">
                          <a:latin typeface="Times New Roman" panose="02020603050405020304" pitchFamily="18" charset="0"/>
                          <a:cs typeface="Times New Roman" panose="02020603050405020304" pitchFamily="18" charset="0"/>
                        </a:rPr>
                        <a:t>             - Sarih (açık) olabilir</a:t>
                      </a:r>
                    </a:p>
                    <a:p>
                      <a:pPr marL="0" indent="0" algn="just">
                        <a:buNone/>
                      </a:pPr>
                      <a:r>
                        <a:rPr lang="tr-TR" baseline="0" dirty="0" smtClean="0">
                          <a:latin typeface="Times New Roman" panose="02020603050405020304" pitchFamily="18" charset="0"/>
                          <a:cs typeface="Times New Roman" panose="02020603050405020304" pitchFamily="18" charset="0"/>
                        </a:rPr>
                        <a:t>             - Zımni (kapalı) olabilir</a:t>
                      </a:r>
                      <a:endParaRPr lang="tr-TR" dirty="0">
                        <a:latin typeface="Times New Roman" panose="02020603050405020304" pitchFamily="18" charset="0"/>
                        <a:cs typeface="Times New Roman" panose="02020603050405020304" pitchFamily="18" charset="0"/>
                      </a:endParaRPr>
                    </a:p>
                  </a:txBody>
                  <a:tcPr/>
                </a:tc>
              </a:tr>
              <a:tr h="1845772">
                <a:tc>
                  <a:txBody>
                    <a:bodyPr/>
                    <a:lstStyle/>
                    <a:p>
                      <a:pPr marL="0" indent="0" algn="just">
                        <a:buNone/>
                      </a:pPr>
                      <a:r>
                        <a:rPr lang="tr-TR" b="1" dirty="0" smtClean="0">
                          <a:latin typeface="Times New Roman" panose="02020603050405020304" pitchFamily="18" charset="0"/>
                          <a:cs typeface="Times New Roman" panose="02020603050405020304" pitchFamily="18" charset="0"/>
                        </a:rPr>
                        <a:t>c) Nişanlanma Engelinin Bulunmaması:</a:t>
                      </a:r>
                    </a:p>
                    <a:p>
                      <a:pPr marL="0" indent="0" algn="just">
                        <a:buNone/>
                      </a:pPr>
                      <a:r>
                        <a:rPr lang="tr-TR" dirty="0" smtClean="0">
                          <a:latin typeface="Times New Roman" panose="02020603050405020304" pitchFamily="18" charset="0"/>
                          <a:cs typeface="Times New Roman" panose="02020603050405020304" pitchFamily="18" charset="0"/>
                        </a:rPr>
                        <a:t>             - Evlenmesinden tıbbi</a:t>
                      </a:r>
                      <a:r>
                        <a:rPr lang="tr-TR" baseline="0" dirty="0" smtClean="0">
                          <a:latin typeface="Times New Roman" panose="02020603050405020304" pitchFamily="18" charset="0"/>
                          <a:cs typeface="Times New Roman" panose="02020603050405020304" pitchFamily="18" charset="0"/>
                        </a:rPr>
                        <a:t> sakınca olacak derecede akıl hastası olanlar</a:t>
                      </a:r>
                    </a:p>
                    <a:p>
                      <a:pPr marL="0" indent="0" algn="just">
                        <a:buNone/>
                      </a:pPr>
                      <a:r>
                        <a:rPr lang="tr-TR" baseline="0" dirty="0" smtClean="0">
                          <a:latin typeface="Times New Roman" panose="02020603050405020304" pitchFamily="18" charset="0"/>
                          <a:cs typeface="Times New Roman" panose="02020603050405020304" pitchFamily="18" charset="0"/>
                        </a:rPr>
                        <a:t>             - Halen evli olanlar</a:t>
                      </a:r>
                    </a:p>
                    <a:p>
                      <a:pPr marL="0" indent="0" algn="just">
                        <a:buNone/>
                      </a:pPr>
                      <a:r>
                        <a:rPr lang="tr-TR" baseline="0" dirty="0" smtClean="0">
                          <a:latin typeface="Times New Roman" panose="02020603050405020304" pitchFamily="18" charset="0"/>
                          <a:cs typeface="Times New Roman" panose="02020603050405020304" pitchFamily="18" charset="0"/>
                        </a:rPr>
                        <a:t>             - Yakın derecede kan ve sıhri hısım olanlar nişanlanamaz</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İçerik Yer Tutucusu 7"/>
          <p:cNvGraphicFramePr>
            <a:graphicFrameLocks noGrp="1"/>
          </p:cNvGraphicFramePr>
          <p:nvPr>
            <p:ph sz="half" idx="2"/>
            <p:extLst>
              <p:ext uri="{D42A27DB-BD31-4B8C-83A1-F6EECF244321}">
                <p14:modId xmlns:p14="http://schemas.microsoft.com/office/powerpoint/2010/main" val="3268746912"/>
              </p:ext>
            </p:extLst>
          </p:nvPr>
        </p:nvGraphicFramePr>
        <p:xfrm>
          <a:off x="4749376" y="620688"/>
          <a:ext cx="4287120" cy="3803029"/>
        </p:xfrm>
        <a:graphic>
          <a:graphicData uri="http://schemas.openxmlformats.org/drawingml/2006/table">
            <a:tbl>
              <a:tblPr firstRow="1" bandRow="1">
                <a:tableStyleId>{ED083AE6-46FA-4A59-8FB0-9F97EB10719F}</a:tableStyleId>
              </a:tblPr>
              <a:tblGrid>
                <a:gridCol w="4287120"/>
              </a:tblGrid>
              <a:tr h="348344">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Nişanlanmadan Doğan Yükümlülükler</a:t>
                      </a:r>
                      <a:endParaRPr lang="tr-TR" dirty="0">
                        <a:solidFill>
                          <a:srgbClr val="FF0000"/>
                        </a:solidFill>
                        <a:latin typeface="Times New Roman" panose="02020603050405020304" pitchFamily="18" charset="0"/>
                        <a:cs typeface="Times New Roman" panose="02020603050405020304" pitchFamily="18" charset="0"/>
                      </a:endParaRPr>
                    </a:p>
                  </a:txBody>
                  <a:tcPr/>
                </a:tc>
              </a:tr>
              <a:tr h="1915890">
                <a:tc>
                  <a:txBody>
                    <a:bodyPr/>
                    <a:lstStyle/>
                    <a:p>
                      <a:pPr algn="just"/>
                      <a:r>
                        <a:rPr lang="tr-TR" baseline="0" dirty="0" smtClean="0">
                          <a:latin typeface="Times New Roman" panose="02020603050405020304" pitchFamily="18" charset="0"/>
                          <a:cs typeface="Times New Roman" panose="02020603050405020304" pitchFamily="18" charset="0"/>
                        </a:rPr>
                        <a:t>           - </a:t>
                      </a:r>
                      <a:r>
                        <a:rPr lang="tr-TR" b="1" dirty="0" smtClean="0">
                          <a:latin typeface="Times New Roman" panose="02020603050405020304" pitchFamily="18" charset="0"/>
                          <a:cs typeface="Times New Roman" panose="02020603050405020304" pitchFamily="18" charset="0"/>
                        </a:rPr>
                        <a:t>Evlenme yükümlülüğü: </a:t>
                      </a:r>
                      <a:r>
                        <a:rPr lang="tr-TR" dirty="0" smtClean="0">
                          <a:latin typeface="Times New Roman" panose="02020603050405020304" pitchFamily="18" charset="0"/>
                          <a:cs typeface="Times New Roman" panose="02020603050405020304" pitchFamily="18" charset="0"/>
                        </a:rPr>
                        <a:t>Ancak bu</a:t>
                      </a:r>
                      <a:r>
                        <a:rPr lang="tr-TR" baseline="0" dirty="0" smtClean="0">
                          <a:latin typeface="Times New Roman" panose="02020603050405020304" pitchFamily="18" charset="0"/>
                          <a:cs typeface="Times New Roman" panose="02020603050405020304" pitchFamily="18" charset="0"/>
                        </a:rPr>
                        <a:t> yükümlülüğü yerine getirmeyen kişi mahkeme zoruyla evlenmeye zorlanamaz.</a:t>
                      </a:r>
                      <a:endParaRPr lang="tr-TR" dirty="0" smtClean="0">
                        <a:latin typeface="Times New Roman" panose="02020603050405020304" pitchFamily="18" charset="0"/>
                        <a:cs typeface="Times New Roman" panose="02020603050405020304" pitchFamily="18" charset="0"/>
                      </a:endParaRPr>
                    </a:p>
                    <a:p>
                      <a:pPr algn="just"/>
                      <a:r>
                        <a:rPr lang="tr-TR" baseline="0" dirty="0" smtClean="0">
                          <a:latin typeface="Times New Roman" panose="02020603050405020304" pitchFamily="18" charset="0"/>
                          <a:cs typeface="Times New Roman" panose="02020603050405020304" pitchFamily="18" charset="0"/>
                        </a:rPr>
                        <a:t>            </a:t>
                      </a:r>
                      <a:r>
                        <a:rPr lang="tr-TR" b="1" baseline="0" dirty="0" smtClean="0">
                          <a:latin typeface="Times New Roman" panose="02020603050405020304" pitchFamily="18" charset="0"/>
                          <a:cs typeface="Times New Roman" panose="02020603050405020304" pitchFamily="18" charset="0"/>
                        </a:rPr>
                        <a:t>-  Sadakat yükümlülüğü: </a:t>
                      </a:r>
                      <a:r>
                        <a:rPr lang="tr-TR" baseline="0" dirty="0" smtClean="0">
                          <a:latin typeface="Times New Roman" panose="02020603050405020304" pitchFamily="18" charset="0"/>
                          <a:cs typeface="Times New Roman" panose="02020603050405020304" pitchFamily="18" charset="0"/>
                        </a:rPr>
                        <a:t>Nişanlı çiftler birbirine sadık olmalıdır. Bu yükümlülüğe aykırı davranma halinde tazminat istenebilir</a:t>
                      </a:r>
                      <a:endParaRPr lang="tr-TR" dirty="0">
                        <a:latin typeface="Times New Roman" panose="02020603050405020304" pitchFamily="18" charset="0"/>
                        <a:cs typeface="Times New Roman" panose="02020603050405020304" pitchFamily="18" charset="0"/>
                      </a:endParaRPr>
                    </a:p>
                  </a:txBody>
                  <a:tcPr/>
                </a:tc>
              </a:tr>
              <a:tr h="348344">
                <a:tc>
                  <a:txBody>
                    <a:bodyPr/>
                    <a:lstStyle/>
                    <a:p>
                      <a:pPr algn="ctr"/>
                      <a:r>
                        <a:rPr lang="tr-TR" b="1" dirty="0" smtClean="0">
                          <a:solidFill>
                            <a:srgbClr val="FF0000"/>
                          </a:solidFill>
                          <a:latin typeface="Times New Roman" panose="02020603050405020304" pitchFamily="18" charset="0"/>
                          <a:cs typeface="Times New Roman" panose="02020603050405020304" pitchFamily="18" charset="0"/>
                        </a:rPr>
                        <a:t>Nişanlanmadan Doğan Haklar</a:t>
                      </a:r>
                      <a:endParaRPr lang="tr-TR" b="1" dirty="0">
                        <a:solidFill>
                          <a:srgbClr val="FF0000"/>
                        </a:solidFill>
                        <a:latin typeface="Times New Roman" panose="02020603050405020304" pitchFamily="18" charset="0"/>
                        <a:cs typeface="Times New Roman" panose="02020603050405020304" pitchFamily="18" charset="0"/>
                      </a:endParaRPr>
                    </a:p>
                  </a:txBody>
                  <a:tcPr/>
                </a:tc>
              </a:tr>
              <a:tr h="1059829">
                <a:tc>
                  <a:txBody>
                    <a:bodyPr/>
                    <a:lstStyle/>
                    <a:p>
                      <a:pPr marL="285750" indent="-285750" algn="just">
                        <a:buFontTx/>
                        <a:buChar char="-"/>
                      </a:pPr>
                      <a:r>
                        <a:rPr lang="tr-TR" dirty="0" smtClean="0">
                          <a:latin typeface="Times New Roman" panose="02020603050405020304" pitchFamily="18" charset="0"/>
                          <a:cs typeface="Times New Roman" panose="02020603050405020304" pitchFamily="18" charset="0"/>
                        </a:rPr>
                        <a:t>Tanıklıktan kaçınma hakkı</a:t>
                      </a:r>
                    </a:p>
                    <a:p>
                      <a:pPr marL="285750" indent="-285750" algn="just">
                        <a:buFontTx/>
                        <a:buChar char="-"/>
                      </a:pPr>
                      <a:r>
                        <a:rPr lang="tr-TR" dirty="0" smtClean="0">
                          <a:latin typeface="Times New Roman" panose="02020603050405020304" pitchFamily="18" charset="0"/>
                          <a:cs typeface="Times New Roman" panose="02020603050405020304" pitchFamily="18" charset="0"/>
                        </a:rPr>
                        <a:t>Hakimlikten</a:t>
                      </a:r>
                      <a:r>
                        <a:rPr lang="tr-TR" baseline="0" dirty="0" smtClean="0">
                          <a:latin typeface="Times New Roman" panose="02020603050405020304" pitchFamily="18" charset="0"/>
                          <a:cs typeface="Times New Roman" panose="02020603050405020304" pitchFamily="18" charset="0"/>
                        </a:rPr>
                        <a:t> kaçınma hakkı</a:t>
                      </a:r>
                    </a:p>
                    <a:p>
                      <a:pPr marL="285750" indent="-285750" algn="just">
                        <a:buFontTx/>
                        <a:buChar char="-"/>
                      </a:pPr>
                      <a:r>
                        <a:rPr lang="tr-TR" baseline="0" dirty="0" smtClean="0">
                          <a:latin typeface="Times New Roman" panose="02020603050405020304" pitchFamily="18" charset="0"/>
                          <a:cs typeface="Times New Roman" panose="02020603050405020304" pitchFamily="18" charset="0"/>
                        </a:rPr>
                        <a:t>Mal rejimi sözleşmesi yapma hakkı</a:t>
                      </a:r>
                      <a:r>
                        <a:rPr lang="tr-TR" dirty="0" smtClean="0"/>
                        <a:t>        </a:t>
                      </a:r>
                      <a:endParaRPr lang="tr-TR" dirty="0"/>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611664661"/>
              </p:ext>
            </p:extLst>
          </p:nvPr>
        </p:nvGraphicFramePr>
        <p:xfrm>
          <a:off x="4716016" y="4566241"/>
          <a:ext cx="4320480" cy="2103120"/>
        </p:xfrm>
        <a:graphic>
          <a:graphicData uri="http://schemas.openxmlformats.org/drawingml/2006/table">
            <a:tbl>
              <a:tblPr firstRow="1" bandRow="1">
                <a:tableStyleId>{ED083AE6-46FA-4A59-8FB0-9F97EB10719F}</a:tableStyleId>
              </a:tblPr>
              <a:tblGrid>
                <a:gridCol w="4320480"/>
              </a:tblGrid>
              <a:tr h="350648">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Nişanlılığı Sona Erdiren Haller</a:t>
                      </a:r>
                      <a:endParaRPr lang="tr-TR" dirty="0">
                        <a:solidFill>
                          <a:srgbClr val="FF0000"/>
                        </a:solidFill>
                        <a:latin typeface="Times New Roman" panose="02020603050405020304" pitchFamily="18" charset="0"/>
                        <a:cs typeface="Times New Roman" panose="02020603050405020304" pitchFamily="18" charset="0"/>
                      </a:endParaRPr>
                    </a:p>
                  </a:txBody>
                  <a:tcPr/>
                </a:tc>
              </a:tr>
              <a:tr h="1665577">
                <a:tc>
                  <a:txBody>
                    <a:bodyPr/>
                    <a:lstStyle/>
                    <a:p>
                      <a:pPr marL="342900" indent="-342900" algn="just">
                        <a:buAutoNum type="alphaLcParenR"/>
                      </a:pPr>
                      <a:r>
                        <a:rPr lang="tr-TR" dirty="0" smtClean="0">
                          <a:latin typeface="Times New Roman" panose="02020603050405020304" pitchFamily="18" charset="0"/>
                          <a:cs typeface="Times New Roman" panose="02020603050405020304" pitchFamily="18" charset="0"/>
                        </a:rPr>
                        <a:t>Evlenme</a:t>
                      </a:r>
                    </a:p>
                    <a:p>
                      <a:pPr marL="342900" indent="-342900" algn="just">
                        <a:buAutoNum type="alphaLcParenR"/>
                      </a:pPr>
                      <a:r>
                        <a:rPr lang="tr-TR" dirty="0" smtClean="0">
                          <a:latin typeface="Times New Roman" panose="02020603050405020304" pitchFamily="18" charset="0"/>
                          <a:cs typeface="Times New Roman" panose="02020603050405020304" pitchFamily="18" charset="0"/>
                        </a:rPr>
                        <a:t>Ölüm/Gaiplik</a:t>
                      </a:r>
                    </a:p>
                    <a:p>
                      <a:pPr marL="342900" indent="-342900" algn="just">
                        <a:buAutoNum type="alphaLcParenR"/>
                      </a:pPr>
                      <a:r>
                        <a:rPr lang="tr-TR" dirty="0" smtClean="0">
                          <a:latin typeface="Times New Roman" panose="02020603050405020304" pitchFamily="18" charset="0"/>
                          <a:cs typeface="Times New Roman" panose="02020603050405020304" pitchFamily="18" charset="0"/>
                        </a:rPr>
                        <a:t>Çifte</a:t>
                      </a:r>
                      <a:r>
                        <a:rPr lang="tr-TR" baseline="0" dirty="0" smtClean="0">
                          <a:latin typeface="Times New Roman" panose="02020603050405020304" pitchFamily="18" charset="0"/>
                          <a:cs typeface="Times New Roman" panose="02020603050405020304" pitchFamily="18" charset="0"/>
                        </a:rPr>
                        <a:t> Nişanlanma</a:t>
                      </a:r>
                    </a:p>
                    <a:p>
                      <a:pPr marL="342900" indent="-342900" algn="just">
                        <a:buAutoNum type="alphaLcParenR"/>
                      </a:pPr>
                      <a:r>
                        <a:rPr lang="tr-TR" baseline="0" dirty="0" smtClean="0">
                          <a:latin typeface="Times New Roman" panose="02020603050405020304" pitchFamily="18" charset="0"/>
                          <a:cs typeface="Times New Roman" panose="02020603050405020304" pitchFamily="18" charset="0"/>
                        </a:rPr>
                        <a:t>Evlenmenin imkansız hale gelmesi (Örn. cinsiyet değiştirme)</a:t>
                      </a:r>
                    </a:p>
                    <a:p>
                      <a:pPr marL="342900" indent="-342900" algn="just">
                        <a:buAutoNum type="alphaLcParenR"/>
                      </a:pPr>
                      <a:r>
                        <a:rPr lang="tr-TR" baseline="0" dirty="0" smtClean="0">
                          <a:latin typeface="Times New Roman" panose="02020603050405020304" pitchFamily="18" charset="0"/>
                          <a:cs typeface="Times New Roman" panose="02020603050405020304" pitchFamily="18" charset="0"/>
                        </a:rPr>
                        <a:t>Anlaşma / Tek Taraflı Vazgeçme</a:t>
                      </a:r>
                      <a:endParaRPr lang="tr-TR" dirty="0" smtClean="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5226741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476672"/>
          </a:xfrm>
        </p:spPr>
        <p:txBody>
          <a:bodyPr>
            <a:norm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EVLENME ŞARTLARI</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2610063604"/>
              </p:ext>
            </p:extLst>
          </p:nvPr>
        </p:nvGraphicFramePr>
        <p:xfrm>
          <a:off x="179512" y="620688"/>
          <a:ext cx="4244975" cy="3888432"/>
        </p:xfrm>
        <a:graphic>
          <a:graphicData uri="http://schemas.openxmlformats.org/drawingml/2006/table">
            <a:tbl>
              <a:tblPr firstRow="1" bandRow="1">
                <a:tableStyleId>{ED083AE6-46FA-4A59-8FB0-9F97EB10719F}</a:tableStyleId>
              </a:tblPr>
              <a:tblGrid>
                <a:gridCol w="4244975"/>
              </a:tblGrid>
              <a:tr h="64518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anose="02020603050405020304" pitchFamily="18" charset="0"/>
                          <a:cs typeface="Times New Roman" panose="02020603050405020304" pitchFamily="18" charset="0"/>
                        </a:rPr>
                        <a:t>Evlenme Ehliyetine</a:t>
                      </a:r>
                      <a:r>
                        <a:rPr lang="tr-TR" b="1" baseline="0" dirty="0" smtClean="0">
                          <a:solidFill>
                            <a:srgbClr val="FF0000"/>
                          </a:solidFill>
                          <a:latin typeface="Times New Roman" panose="02020603050405020304" pitchFamily="18" charset="0"/>
                          <a:cs typeface="Times New Roman" panose="02020603050405020304" pitchFamily="18" charset="0"/>
                        </a:rPr>
                        <a:t> Sahip </a:t>
                      </a:r>
                    </a:p>
                    <a:p>
                      <a:pPr marL="0" marR="0" indent="0" algn="ctr" defTabSz="914400" rtl="0" eaLnBrk="1" fontAlgn="auto" latinLnBrk="0" hangingPunct="1">
                        <a:lnSpc>
                          <a:spcPct val="100000"/>
                        </a:lnSpc>
                        <a:spcBef>
                          <a:spcPts val="0"/>
                        </a:spcBef>
                        <a:spcAft>
                          <a:spcPts val="0"/>
                        </a:spcAft>
                        <a:buClrTx/>
                        <a:buSzTx/>
                        <a:buFontTx/>
                        <a:buNone/>
                        <a:tabLst/>
                        <a:defRPr/>
                      </a:pPr>
                      <a:r>
                        <a:rPr lang="tr-TR" b="1" baseline="0" dirty="0" smtClean="0">
                          <a:solidFill>
                            <a:srgbClr val="FF0000"/>
                          </a:solidFill>
                          <a:latin typeface="Times New Roman" panose="02020603050405020304" pitchFamily="18" charset="0"/>
                          <a:cs typeface="Times New Roman" panose="02020603050405020304" pitchFamily="18" charset="0"/>
                        </a:rPr>
                        <a:t>Olmak:</a:t>
                      </a:r>
                      <a:endParaRPr lang="tr-TR" dirty="0">
                        <a:solidFill>
                          <a:srgbClr val="FF0000"/>
                        </a:solidFill>
                        <a:latin typeface="Times New Roman" panose="02020603050405020304" pitchFamily="18" charset="0"/>
                        <a:cs typeface="Times New Roman" panose="02020603050405020304" pitchFamily="18" charset="0"/>
                      </a:endParaRPr>
                    </a:p>
                  </a:txBody>
                  <a:tcPr/>
                </a:tc>
              </a:tr>
              <a:tr h="3243245">
                <a:tc>
                  <a:txBody>
                    <a:bodyPr/>
                    <a:lstStyle/>
                    <a:p>
                      <a:pPr algn="just"/>
                      <a:r>
                        <a:rPr lang="tr-TR" baseline="0" dirty="0" smtClean="0">
                          <a:latin typeface="Times New Roman" panose="02020603050405020304" pitchFamily="18" charset="0"/>
                          <a:cs typeface="Times New Roman" panose="02020603050405020304" pitchFamily="18" charset="0"/>
                        </a:rPr>
                        <a:t>- 18 yaşını doldurmuş ve ayırt etme gücüne sahip olan herkes kimseden izin almadan evlenebilir</a:t>
                      </a:r>
                    </a:p>
                    <a:p>
                      <a:pPr algn="just"/>
                      <a:r>
                        <a:rPr lang="tr-TR" baseline="0" dirty="0" smtClean="0">
                          <a:latin typeface="Times New Roman" panose="02020603050405020304" pitchFamily="18" charset="0"/>
                          <a:cs typeface="Times New Roman" panose="02020603050405020304" pitchFamily="18" charset="0"/>
                        </a:rPr>
                        <a:t>       - 17 yaşını doldurmuş ve ayırt etme gücüne sahip kız ver erkek çocukları  anne ve babalarının rızası ile evlenebilirler</a:t>
                      </a:r>
                    </a:p>
                    <a:p>
                      <a:pPr algn="just"/>
                      <a:r>
                        <a:rPr lang="tr-TR" baseline="0" dirty="0" smtClean="0">
                          <a:latin typeface="Times New Roman" panose="02020603050405020304" pitchFamily="18" charset="0"/>
                          <a:cs typeface="Times New Roman" panose="02020603050405020304" pitchFamily="18" charset="0"/>
                        </a:rPr>
                        <a:t>       - Olağanüstü durumların varlığı halinde (örneğin gebelik) mahkeme 16 yaşını doldurmuş kız ver erkek çocuğun evlenmesine izin verebilir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759069622"/>
              </p:ext>
            </p:extLst>
          </p:nvPr>
        </p:nvGraphicFramePr>
        <p:xfrm>
          <a:off x="4648200" y="620689"/>
          <a:ext cx="4316288" cy="3892391"/>
        </p:xfrm>
        <a:graphic>
          <a:graphicData uri="http://schemas.openxmlformats.org/drawingml/2006/table">
            <a:tbl>
              <a:tblPr firstRow="1" bandRow="1">
                <a:tableStyleId>{ED083AE6-46FA-4A59-8FB0-9F97EB10719F}</a:tableStyleId>
              </a:tblPr>
              <a:tblGrid>
                <a:gridCol w="4316288"/>
              </a:tblGrid>
              <a:tr h="6361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anose="02020603050405020304" pitchFamily="18" charset="0"/>
                          <a:cs typeface="Times New Roman" panose="02020603050405020304" pitchFamily="18" charset="0"/>
                        </a:rPr>
                        <a:t> Kesin Evlenme Engelinin</a:t>
                      </a:r>
                      <a:r>
                        <a:rPr lang="tr-TR" b="1" baseline="0" dirty="0" smtClean="0">
                          <a:solidFill>
                            <a:srgbClr val="FF0000"/>
                          </a:solidFill>
                          <a:latin typeface="Times New Roman" panose="02020603050405020304" pitchFamily="18" charset="0"/>
                          <a:cs typeface="Times New Roman" panose="02020603050405020304" pitchFamily="18" charset="0"/>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tr-TR" b="1" baseline="0" dirty="0" smtClean="0">
                          <a:solidFill>
                            <a:srgbClr val="FF0000"/>
                          </a:solidFill>
                          <a:latin typeface="Times New Roman" panose="02020603050405020304" pitchFamily="18" charset="0"/>
                          <a:cs typeface="Times New Roman" panose="02020603050405020304" pitchFamily="18" charset="0"/>
                        </a:rPr>
                        <a:t>Bulunmaması:</a:t>
                      </a:r>
                      <a:endParaRPr lang="tr-TR" dirty="0">
                        <a:solidFill>
                          <a:srgbClr val="FF0000"/>
                        </a:solidFill>
                      </a:endParaRPr>
                    </a:p>
                  </a:txBody>
                  <a:tcPr/>
                </a:tc>
              </a:tr>
              <a:tr h="3252311">
                <a:tc>
                  <a:txBody>
                    <a:bodyPr/>
                    <a:lstStyle/>
                    <a:p>
                      <a:pPr algn="just"/>
                      <a:r>
                        <a:rPr lang="tr-TR" b="0" baseline="0" dirty="0" smtClean="0">
                          <a:latin typeface="Times New Roman" panose="02020603050405020304" pitchFamily="18" charset="0"/>
                          <a:cs typeface="Times New Roman" panose="02020603050405020304" pitchFamily="18" charset="0"/>
                        </a:rPr>
                        <a:t>- Hiç kimse alt ve üst soyu ile  3. dereceye kadar kan hısımıyla (amca, halı, dayı, teyze) evlenemez</a:t>
                      </a:r>
                    </a:p>
                    <a:p>
                      <a:pPr algn="just"/>
                      <a:r>
                        <a:rPr lang="tr-TR" b="0" baseline="0" dirty="0" smtClean="0">
                          <a:latin typeface="Times New Roman" panose="02020603050405020304" pitchFamily="18" charset="0"/>
                          <a:cs typeface="Times New Roman" panose="02020603050405020304" pitchFamily="18" charset="0"/>
                        </a:rPr>
                        <a:t>       - Hiç kimse evlilik sona ermiş olsa bile eski eşinin üst ve alt soyu ile evlenemez.</a:t>
                      </a:r>
                    </a:p>
                    <a:p>
                      <a:pPr algn="just"/>
                      <a:r>
                        <a:rPr lang="tr-TR" b="0" baseline="0" dirty="0" smtClean="0">
                          <a:latin typeface="Times New Roman" panose="02020603050405020304" pitchFamily="18" charset="0"/>
                          <a:cs typeface="Times New Roman" panose="02020603050405020304" pitchFamily="18" charset="0"/>
                        </a:rPr>
                        <a:t>       - Evlat edinen ile evlat edilenin veyahut bunlardan biri ile diğerinin altsoyu veya eşi arasında evlenmek yasaktır</a:t>
                      </a:r>
                      <a:endParaRPr lang="tr-TR" b="0" dirty="0" smtClean="0"/>
                    </a:p>
                    <a:p>
                      <a:endParaRPr lang="tr-TR" dirty="0"/>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2901878099"/>
              </p:ext>
            </p:extLst>
          </p:nvPr>
        </p:nvGraphicFramePr>
        <p:xfrm>
          <a:off x="107504" y="4653136"/>
          <a:ext cx="4320480" cy="2103120"/>
        </p:xfrm>
        <a:graphic>
          <a:graphicData uri="http://schemas.openxmlformats.org/drawingml/2006/table">
            <a:tbl>
              <a:tblPr firstRow="1" bandRow="1">
                <a:tableStyleId>{ED083AE6-46FA-4A59-8FB0-9F97EB10719F}</a:tableStyleId>
              </a:tblPr>
              <a:tblGrid>
                <a:gridCol w="4320480"/>
              </a:tblGrid>
              <a:tr h="606613">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Evlenmeye</a:t>
                      </a:r>
                      <a:r>
                        <a:rPr lang="tr-TR" baseline="0" dirty="0" smtClean="0">
                          <a:solidFill>
                            <a:srgbClr val="FF0000"/>
                          </a:solidFill>
                          <a:latin typeface="Times New Roman" panose="02020603050405020304" pitchFamily="18" charset="0"/>
                          <a:cs typeface="Times New Roman" panose="02020603050405020304" pitchFamily="18" charset="0"/>
                        </a:rPr>
                        <a:t> Engel Teşkil Edecek Derecede Akıl Hastası Olmamak</a:t>
                      </a:r>
                      <a:endParaRPr lang="tr-TR" dirty="0">
                        <a:solidFill>
                          <a:srgbClr val="FF0000"/>
                        </a:solidFill>
                        <a:latin typeface="Times New Roman" panose="02020603050405020304" pitchFamily="18" charset="0"/>
                        <a:cs typeface="Times New Roman" panose="02020603050405020304" pitchFamily="18" charset="0"/>
                      </a:endParaRPr>
                    </a:p>
                  </a:txBody>
                  <a:tcPr/>
                </a:tc>
              </a:tr>
              <a:tr h="1386543">
                <a:tc>
                  <a:txBody>
                    <a:bodyPr/>
                    <a:lstStyle/>
                    <a:p>
                      <a:pPr algn="just"/>
                      <a:r>
                        <a:rPr lang="tr-TR" dirty="0" smtClean="0">
                          <a:latin typeface="Times New Roman" panose="02020603050405020304" pitchFamily="18" charset="0"/>
                          <a:cs typeface="Times New Roman" panose="02020603050405020304" pitchFamily="18" charset="0"/>
                        </a:rPr>
                        <a:t>Bütün akıl hastalarının değil, sadece evlenmeleri tıbbi açıdan sakınca yaratacak olan akıl hastalarının evlenmesi yasaktır. Bu kişilerin yaptıkları evlilik sözleşmeleri butlan ile</a:t>
                      </a:r>
                      <a:r>
                        <a:rPr lang="tr-TR" baseline="0" dirty="0" smtClean="0">
                          <a:latin typeface="Times New Roman" panose="02020603050405020304" pitchFamily="18" charset="0"/>
                          <a:cs typeface="Times New Roman" panose="02020603050405020304" pitchFamily="18" charset="0"/>
                        </a:rPr>
                        <a:t> batıldır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2074854738"/>
              </p:ext>
            </p:extLst>
          </p:nvPr>
        </p:nvGraphicFramePr>
        <p:xfrm>
          <a:off x="4644008" y="4653136"/>
          <a:ext cx="4320480" cy="2088232"/>
        </p:xfrm>
        <a:graphic>
          <a:graphicData uri="http://schemas.openxmlformats.org/drawingml/2006/table">
            <a:tbl>
              <a:tblPr firstRow="1" bandRow="1">
                <a:tableStyleId>{ED083AE6-46FA-4A59-8FB0-9F97EB10719F}</a:tableStyleId>
              </a:tblPr>
              <a:tblGrid>
                <a:gridCol w="4320480"/>
              </a:tblGrid>
              <a:tr h="798198">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Halen</a:t>
                      </a:r>
                      <a:r>
                        <a:rPr lang="tr-TR" baseline="0" dirty="0" smtClean="0">
                          <a:solidFill>
                            <a:srgbClr val="FF0000"/>
                          </a:solidFill>
                          <a:latin typeface="Times New Roman" panose="02020603050405020304" pitchFamily="18" charset="0"/>
                          <a:cs typeface="Times New Roman" panose="02020603050405020304" pitchFamily="18" charset="0"/>
                        </a:rPr>
                        <a:t> Evli  Olmaması</a:t>
                      </a:r>
                      <a:endParaRPr lang="tr-TR" dirty="0">
                        <a:solidFill>
                          <a:srgbClr val="FF0000"/>
                        </a:solidFill>
                        <a:latin typeface="Times New Roman" panose="02020603050405020304" pitchFamily="18" charset="0"/>
                        <a:cs typeface="Times New Roman" panose="02020603050405020304" pitchFamily="18" charset="0"/>
                      </a:endParaRPr>
                    </a:p>
                  </a:txBody>
                  <a:tcPr/>
                </a:tc>
              </a:tr>
              <a:tr h="1290034">
                <a:tc>
                  <a:txBody>
                    <a:bodyPr/>
                    <a:lstStyle/>
                    <a:p>
                      <a:pPr algn="just"/>
                      <a:r>
                        <a:rPr lang="tr-TR" dirty="0" smtClean="0">
                          <a:latin typeface="Times New Roman" panose="02020603050405020304" pitchFamily="18" charset="0"/>
                          <a:cs typeface="Times New Roman" panose="02020603050405020304" pitchFamily="18" charset="0"/>
                        </a:rPr>
                        <a:t>Kanunen geçerli bir evliliği olan kişi, bu evliliği sonlandırmadıkça tekrar evlenemez.</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2572008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432048"/>
          </a:xfrm>
        </p:spPr>
        <p:txBody>
          <a:bodyPr>
            <a:norm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EVLENME ŞARTLARI</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3994432799"/>
              </p:ext>
            </p:extLst>
          </p:nvPr>
        </p:nvGraphicFramePr>
        <p:xfrm>
          <a:off x="107504" y="908720"/>
          <a:ext cx="4388991" cy="2656840"/>
        </p:xfrm>
        <a:graphic>
          <a:graphicData uri="http://schemas.openxmlformats.org/drawingml/2006/table">
            <a:tbl>
              <a:tblPr firstRow="1" bandRow="1">
                <a:tableStyleId>{ED083AE6-46FA-4A59-8FB0-9F97EB10719F}</a:tableStyleId>
              </a:tblPr>
              <a:tblGrid>
                <a:gridCol w="4388991"/>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İddet (Bekleme)</a:t>
                      </a:r>
                      <a:r>
                        <a:rPr lang="tr-TR" baseline="0" dirty="0" smtClean="0">
                          <a:solidFill>
                            <a:srgbClr val="FF0000"/>
                          </a:solidFill>
                          <a:latin typeface="Times New Roman" panose="02020603050405020304" pitchFamily="18" charset="0"/>
                          <a:cs typeface="Times New Roman" panose="02020603050405020304" pitchFamily="18" charset="0"/>
                        </a:rPr>
                        <a:t>  Süresi Geçmiş Olmalı</a:t>
                      </a:r>
                      <a:endParaRPr lang="tr-TR"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lang="tr-TR" dirty="0" smtClean="0">
                          <a:latin typeface="Times New Roman" panose="02020603050405020304" pitchFamily="18" charset="0"/>
                          <a:cs typeface="Times New Roman" panose="02020603050405020304" pitchFamily="18" charset="0"/>
                        </a:rPr>
                        <a:t>Evvelce evli olup</a:t>
                      </a:r>
                      <a:r>
                        <a:rPr lang="tr-TR" baseline="0" dirty="0" smtClean="0">
                          <a:latin typeface="Times New Roman" panose="02020603050405020304" pitchFamily="18" charset="0"/>
                          <a:cs typeface="Times New Roman" panose="02020603050405020304" pitchFamily="18" charset="0"/>
                        </a:rPr>
                        <a:t> da</a:t>
                      </a:r>
                      <a:r>
                        <a:rPr lang="tr-TR" dirty="0" smtClean="0">
                          <a:latin typeface="Times New Roman" panose="02020603050405020304" pitchFamily="18" charset="0"/>
                          <a:cs typeface="Times New Roman" panose="02020603050405020304" pitchFamily="18" charset="0"/>
                        </a:rPr>
                        <a:t> evlilikleri ölüm, boşanma veyahut butlan nedeniyle sona ermiş bulunan kadınlar, ölüm, butlan veya boşanma tarihinden itibaren 300 gün geçmedikçe evlenemez. </a:t>
                      </a:r>
                      <a:r>
                        <a:rPr lang="tr-TR" b="1" dirty="0" smtClean="0">
                          <a:latin typeface="Times New Roman" panose="02020603050405020304" pitchFamily="18" charset="0"/>
                          <a:cs typeface="Times New Roman" panose="02020603050405020304" pitchFamily="18" charset="0"/>
                        </a:rPr>
                        <a:t>Not:</a:t>
                      </a:r>
                      <a:r>
                        <a:rPr lang="tr-TR" baseline="0" dirty="0" smtClean="0">
                          <a:latin typeface="Times New Roman" panose="02020603050405020304" pitchFamily="18" charset="0"/>
                          <a:cs typeface="Times New Roman" panose="02020603050405020304" pitchFamily="18" charset="0"/>
                        </a:rPr>
                        <a:t> Kesin evlenme engeli değildir. Bu süre  henüz dolmadan yapılan evlilikler geçerlidir. Burada amaç doğacak çocuğun nesebini korumaktır. </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2258998267"/>
              </p:ext>
            </p:extLst>
          </p:nvPr>
        </p:nvGraphicFramePr>
        <p:xfrm>
          <a:off x="4648200" y="908720"/>
          <a:ext cx="4316288" cy="1901155"/>
        </p:xfrm>
        <a:graphic>
          <a:graphicData uri="http://schemas.openxmlformats.org/drawingml/2006/table">
            <a:tbl>
              <a:tblPr firstRow="1" bandRow="1">
                <a:tableStyleId>{ED083AE6-46FA-4A59-8FB0-9F97EB10719F}</a:tableStyleId>
              </a:tblPr>
              <a:tblGrid>
                <a:gridCol w="4316288"/>
              </a:tblGrid>
              <a:tr h="665404">
                <a:tc>
                  <a:txBody>
                    <a:bodyPr/>
                    <a:lstStyle/>
                    <a:p>
                      <a:pPr algn="ctr"/>
                      <a:r>
                        <a:rPr lang="tr-TR" dirty="0" smtClean="0">
                          <a:solidFill>
                            <a:srgbClr val="FF0000"/>
                          </a:solidFill>
                        </a:rPr>
                        <a:t>Yetkili Makam Önünde Evlenilmiş Olmalı</a:t>
                      </a:r>
                      <a:endParaRPr lang="tr-TR" dirty="0">
                        <a:solidFill>
                          <a:srgbClr val="FF0000"/>
                        </a:solidFill>
                      </a:endParaRPr>
                    </a:p>
                  </a:txBody>
                  <a:tcPr/>
                </a:tc>
              </a:tr>
              <a:tr h="1235751">
                <a:tc>
                  <a:txBody>
                    <a:bodyPr/>
                    <a:lstStyle/>
                    <a:p>
                      <a:pPr algn="just"/>
                      <a:r>
                        <a:rPr lang="tr-TR" dirty="0" smtClean="0">
                          <a:latin typeface="Times New Roman" panose="02020603050405020304" pitchFamily="18" charset="0"/>
                          <a:cs typeface="Times New Roman" panose="02020603050405020304" pitchFamily="18" charset="0"/>
                        </a:rPr>
                        <a:t>  </a:t>
                      </a:r>
                      <a:r>
                        <a:rPr lang="tr-TR" baseline="0" dirty="0" smtClean="0">
                          <a:latin typeface="Times New Roman" panose="02020603050405020304" pitchFamily="18" charset="0"/>
                          <a:cs typeface="Times New Roman" panose="02020603050405020304" pitchFamily="18" charset="0"/>
                        </a:rPr>
                        <a:t>    - Belediye başkanı tarafından yetkilendirilmiş evlendirme memuru</a:t>
                      </a:r>
                    </a:p>
                    <a:p>
                      <a:pPr algn="just"/>
                      <a:r>
                        <a:rPr lang="tr-TR" baseline="0" dirty="0" smtClean="0">
                          <a:latin typeface="Times New Roman" panose="02020603050405020304" pitchFamily="18" charset="0"/>
                          <a:cs typeface="Times New Roman" panose="02020603050405020304" pitchFamily="18" charset="0"/>
                        </a:rPr>
                        <a:t>      - Belediye başkanı</a:t>
                      </a:r>
                    </a:p>
                    <a:p>
                      <a:pPr algn="just"/>
                      <a:r>
                        <a:rPr lang="tr-TR" baseline="0" dirty="0" smtClean="0">
                          <a:latin typeface="Times New Roman" panose="02020603050405020304" pitchFamily="18" charset="0"/>
                          <a:cs typeface="Times New Roman" panose="02020603050405020304" pitchFamily="18" charset="0"/>
                        </a:rPr>
                        <a:t>      - Köylerde muhtar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val="1081934972"/>
              </p:ext>
            </p:extLst>
          </p:nvPr>
        </p:nvGraphicFramePr>
        <p:xfrm>
          <a:off x="107504" y="3723206"/>
          <a:ext cx="4392488" cy="3018162"/>
        </p:xfrm>
        <a:graphic>
          <a:graphicData uri="http://schemas.openxmlformats.org/drawingml/2006/table">
            <a:tbl>
              <a:tblPr firstRow="1" bandRow="1">
                <a:tableStyleId>{ED083AE6-46FA-4A59-8FB0-9F97EB10719F}</a:tableStyleId>
              </a:tblPr>
              <a:tblGrid>
                <a:gridCol w="4392488"/>
              </a:tblGrid>
              <a:tr h="457842">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Bulaşıcı Hastalığın Olmaması</a:t>
                      </a:r>
                      <a:endParaRPr lang="tr-TR" dirty="0">
                        <a:solidFill>
                          <a:srgbClr val="FF0000"/>
                        </a:solidFill>
                        <a:latin typeface="Times New Roman" panose="02020603050405020304" pitchFamily="18" charset="0"/>
                        <a:cs typeface="Times New Roman" panose="02020603050405020304" pitchFamily="18" charset="0"/>
                      </a:endParaRPr>
                    </a:p>
                  </a:txBody>
                  <a:tcPr/>
                </a:tc>
              </a:tr>
              <a:tr h="2494486">
                <a:tc>
                  <a:txBody>
                    <a:bodyPr/>
                    <a:lstStyle/>
                    <a:p>
                      <a:pPr algn="just"/>
                      <a:r>
                        <a:rPr lang="tr-TR" dirty="0" smtClean="0">
                          <a:latin typeface="Times New Roman" panose="02020603050405020304" pitchFamily="18" charset="0"/>
                          <a:cs typeface="Times New Roman" panose="02020603050405020304" pitchFamily="18" charset="0"/>
                        </a:rPr>
                        <a:t>1930 Tarihli Umumi</a:t>
                      </a:r>
                      <a:r>
                        <a:rPr lang="tr-TR" baseline="0" dirty="0" smtClean="0">
                          <a:latin typeface="Times New Roman" panose="02020603050405020304" pitchFamily="18" charset="0"/>
                          <a:cs typeface="Times New Roman" panose="02020603050405020304" pitchFamily="18" charset="0"/>
                        </a:rPr>
                        <a:t> Hıfzısıhha Kanunu uyarınca:</a:t>
                      </a:r>
                    </a:p>
                    <a:p>
                      <a:pPr algn="just"/>
                      <a:r>
                        <a:rPr lang="tr-TR" baseline="0" dirty="0" smtClean="0">
                          <a:latin typeface="Times New Roman" panose="02020603050405020304" pitchFamily="18" charset="0"/>
                          <a:cs typeface="Times New Roman" panose="02020603050405020304" pitchFamily="18" charset="0"/>
                        </a:rPr>
                        <a:t>  - Frengi                         - Bel soğukluğu</a:t>
                      </a:r>
                    </a:p>
                    <a:p>
                      <a:pPr algn="just"/>
                      <a:r>
                        <a:rPr lang="tr-TR" baseline="0" dirty="0" smtClean="0">
                          <a:latin typeface="Times New Roman" panose="02020603050405020304" pitchFamily="18" charset="0"/>
                          <a:cs typeface="Times New Roman" panose="02020603050405020304" pitchFamily="18" charset="0"/>
                        </a:rPr>
                        <a:t>  - Yumuşak </a:t>
                      </a:r>
                      <a:r>
                        <a:rPr lang="tr-TR" baseline="0" dirty="0" err="1" smtClean="0">
                          <a:latin typeface="Times New Roman" panose="02020603050405020304" pitchFamily="18" charset="0"/>
                          <a:cs typeface="Times New Roman" panose="02020603050405020304" pitchFamily="18" charset="0"/>
                        </a:rPr>
                        <a:t>Şankr</a:t>
                      </a:r>
                      <a:r>
                        <a:rPr lang="tr-TR" baseline="0" dirty="0" smtClean="0">
                          <a:latin typeface="Times New Roman" panose="02020603050405020304" pitchFamily="18" charset="0"/>
                          <a:cs typeface="Times New Roman" panose="02020603050405020304" pitchFamily="18" charset="0"/>
                        </a:rPr>
                        <a:t>          - Cüzzam</a:t>
                      </a:r>
                    </a:p>
                    <a:p>
                      <a:pPr algn="just"/>
                      <a:endParaRPr lang="tr-TR" baseline="0"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Ancak tedavi olduklarını gösterir doktor raporu getirmeleri halinde evlenebilir. </a:t>
                      </a:r>
                      <a:r>
                        <a:rPr lang="tr-TR" b="1" dirty="0" smtClean="0">
                          <a:latin typeface="Times New Roman" panose="02020603050405020304" pitchFamily="18" charset="0"/>
                          <a:cs typeface="Times New Roman" panose="02020603050405020304" pitchFamily="18" charset="0"/>
                        </a:rPr>
                        <a:t>Not:</a:t>
                      </a:r>
                      <a:r>
                        <a:rPr lang="tr-TR" dirty="0" smtClean="0">
                          <a:latin typeface="Times New Roman" panose="02020603050405020304" pitchFamily="18" charset="0"/>
                          <a:cs typeface="Times New Roman" panose="02020603050405020304" pitchFamily="18" charset="0"/>
                        </a:rPr>
                        <a:t> Kesin</a:t>
                      </a:r>
                      <a:r>
                        <a:rPr lang="tr-TR" baseline="0" dirty="0" smtClean="0">
                          <a:latin typeface="Times New Roman" panose="02020603050405020304" pitchFamily="18" charset="0"/>
                          <a:cs typeface="Times New Roman" panose="02020603050405020304" pitchFamily="18" charset="0"/>
                        </a:rPr>
                        <a:t> evlenme engeli değildir. Bu hastalıklar varken yapılan evlilik yine de geçerlidir</a:t>
                      </a:r>
                      <a:endParaRPr lang="tr-TR" dirty="0" smtClean="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2081243704"/>
              </p:ext>
            </p:extLst>
          </p:nvPr>
        </p:nvGraphicFramePr>
        <p:xfrm>
          <a:off x="4644008" y="2996952"/>
          <a:ext cx="4320480" cy="1828800"/>
        </p:xfrm>
        <a:graphic>
          <a:graphicData uri="http://schemas.openxmlformats.org/drawingml/2006/table">
            <a:tbl>
              <a:tblPr firstRow="1" bandRow="1">
                <a:tableStyleId>{ED083AE6-46FA-4A59-8FB0-9F97EB10719F}</a:tableStyleId>
              </a:tblPr>
              <a:tblGrid>
                <a:gridCol w="4320480"/>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Evlenme</a:t>
                      </a:r>
                      <a:r>
                        <a:rPr lang="tr-TR" baseline="0" dirty="0" smtClean="0">
                          <a:solidFill>
                            <a:srgbClr val="FF0000"/>
                          </a:solidFill>
                          <a:latin typeface="Times New Roman" panose="02020603050405020304" pitchFamily="18" charset="0"/>
                          <a:cs typeface="Times New Roman" panose="02020603050405020304" pitchFamily="18" charset="0"/>
                        </a:rPr>
                        <a:t> İradesi </a:t>
                      </a:r>
                      <a:r>
                        <a:rPr lang="tr-TR" dirty="0" smtClean="0">
                          <a:solidFill>
                            <a:srgbClr val="FF0000"/>
                          </a:solidFill>
                          <a:latin typeface="Times New Roman" panose="02020603050405020304" pitchFamily="18" charset="0"/>
                          <a:cs typeface="Times New Roman" panose="02020603050405020304" pitchFamily="18" charset="0"/>
                        </a:rPr>
                        <a:t>İki Tanık Önünde Beyan Edilmelidir</a:t>
                      </a:r>
                      <a:endParaRPr lang="tr-TR"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lang="tr-TR" dirty="0" smtClean="0">
                          <a:latin typeface="Times New Roman" panose="02020603050405020304" pitchFamily="18" charset="0"/>
                          <a:cs typeface="Times New Roman" panose="02020603050405020304" pitchFamily="18" charset="0"/>
                        </a:rPr>
                        <a:t>Evlenme töreninde reşit ve ayırt</a:t>
                      </a:r>
                      <a:r>
                        <a:rPr lang="tr-TR" baseline="0" dirty="0" smtClean="0">
                          <a:latin typeface="Times New Roman" panose="02020603050405020304" pitchFamily="18" charset="0"/>
                          <a:cs typeface="Times New Roman" panose="02020603050405020304" pitchFamily="18" charset="0"/>
                        </a:rPr>
                        <a:t> etme gücüne sahip iki tanık bulunması şarttır. </a:t>
                      </a:r>
                      <a:r>
                        <a:rPr lang="tr-TR" b="1" baseline="0" dirty="0" smtClean="0">
                          <a:latin typeface="Times New Roman" panose="02020603050405020304" pitchFamily="18" charset="0"/>
                          <a:cs typeface="Times New Roman" panose="02020603050405020304" pitchFamily="18" charset="0"/>
                        </a:rPr>
                        <a:t>Dikkat: </a:t>
                      </a:r>
                      <a:r>
                        <a:rPr lang="tr-TR" baseline="0" dirty="0" smtClean="0">
                          <a:latin typeface="Times New Roman" panose="02020603050405020304" pitchFamily="18" charset="0"/>
                          <a:cs typeface="Times New Roman" panose="02020603050405020304" pitchFamily="18" charset="0"/>
                        </a:rPr>
                        <a:t>Tanık olmadan yapılan evlilik batıl değildir, geçerlidir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4052700478"/>
              </p:ext>
            </p:extLst>
          </p:nvPr>
        </p:nvGraphicFramePr>
        <p:xfrm>
          <a:off x="4644008" y="5013176"/>
          <a:ext cx="4320480" cy="1656184"/>
        </p:xfrm>
        <a:graphic>
          <a:graphicData uri="http://schemas.openxmlformats.org/drawingml/2006/table">
            <a:tbl>
              <a:tblPr firstRow="1" bandRow="1">
                <a:tableStyleId>{ED083AE6-46FA-4A59-8FB0-9F97EB10719F}</a:tableStyleId>
              </a:tblPr>
              <a:tblGrid>
                <a:gridCol w="4320480"/>
              </a:tblGrid>
              <a:tr h="477871">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İmza ve Evlenme Kütüğüne Tescil</a:t>
                      </a:r>
                      <a:endParaRPr lang="tr-TR" dirty="0">
                        <a:solidFill>
                          <a:srgbClr val="FF0000"/>
                        </a:solidFill>
                        <a:latin typeface="Times New Roman" panose="02020603050405020304" pitchFamily="18" charset="0"/>
                        <a:cs typeface="Times New Roman" panose="02020603050405020304" pitchFamily="18" charset="0"/>
                      </a:endParaRPr>
                    </a:p>
                  </a:txBody>
                  <a:tcPr/>
                </a:tc>
              </a:tr>
              <a:tr h="1178313">
                <a:tc>
                  <a:txBody>
                    <a:bodyPr/>
                    <a:lstStyle/>
                    <a:p>
                      <a:pPr algn="just"/>
                      <a:r>
                        <a:rPr lang="tr-TR" dirty="0" smtClean="0">
                          <a:latin typeface="Times New Roman" panose="02020603050405020304" pitchFamily="18" charset="0"/>
                          <a:cs typeface="Times New Roman" panose="02020603050405020304" pitchFamily="18" charset="0"/>
                        </a:rPr>
                        <a:t>Evlilik</a:t>
                      </a:r>
                      <a:r>
                        <a:rPr lang="tr-TR" baseline="0" dirty="0" smtClean="0">
                          <a:latin typeface="Times New Roman" panose="02020603050405020304" pitchFamily="18" charset="0"/>
                          <a:cs typeface="Times New Roman" panose="02020603050405020304" pitchFamily="18" charset="0"/>
                        </a:rPr>
                        <a:t> memuru evliliği kendi tuttuğu evlenme kütüğüne tescil eder. Kütük eşler ve tanıklar tarafından imzalanır.</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7358799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2017905122"/>
              </p:ext>
            </p:extLst>
          </p:nvPr>
        </p:nvGraphicFramePr>
        <p:xfrm>
          <a:off x="179512" y="1052736"/>
          <a:ext cx="4316288" cy="5688632"/>
        </p:xfrm>
        <a:graphic>
          <a:graphicData uri="http://schemas.openxmlformats.org/drawingml/2006/table">
            <a:tbl>
              <a:tblPr firstRow="1" bandRow="1">
                <a:tableStyleId>{ED083AE6-46FA-4A59-8FB0-9F97EB10719F}</a:tableStyleId>
              </a:tblPr>
              <a:tblGrid>
                <a:gridCol w="4316288"/>
              </a:tblGrid>
              <a:tr h="444034">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Eşlerin Hakları</a:t>
                      </a:r>
                      <a:endParaRPr lang="tr-TR" dirty="0">
                        <a:solidFill>
                          <a:srgbClr val="FF0000"/>
                        </a:solidFill>
                        <a:latin typeface="Times New Roman" panose="02020603050405020304" pitchFamily="18" charset="0"/>
                        <a:cs typeface="Times New Roman" panose="02020603050405020304" pitchFamily="18" charset="0"/>
                      </a:endParaRPr>
                    </a:p>
                  </a:txBody>
                  <a:tcPr/>
                </a:tc>
              </a:tr>
              <a:tr h="2961514">
                <a:tc>
                  <a:txBody>
                    <a:bodyPr/>
                    <a:lstStyle/>
                    <a:p>
                      <a:pPr marL="0" indent="0" algn="just">
                        <a:buFontTx/>
                        <a:buNone/>
                      </a:pPr>
                      <a:r>
                        <a:rPr lang="tr-TR" b="1" dirty="0" smtClean="0">
                          <a:solidFill>
                            <a:schemeClr val="tx1"/>
                          </a:solidFill>
                          <a:latin typeface="Times New Roman" panose="02020603050405020304" pitchFamily="18" charset="0"/>
                          <a:cs typeface="Times New Roman" panose="02020603050405020304" pitchFamily="18" charset="0"/>
                        </a:rPr>
                        <a:t>a) Konut Seçme Hakkı: </a:t>
                      </a:r>
                    </a:p>
                    <a:p>
                      <a:pPr marL="0" indent="0" algn="just">
                        <a:buFontTx/>
                        <a:buNone/>
                      </a:pPr>
                      <a:r>
                        <a:rPr lang="tr-TR" b="0" i="0" baseline="0" dirty="0" smtClean="0">
                          <a:solidFill>
                            <a:schemeClr val="tx1"/>
                          </a:solidFill>
                          <a:latin typeface="Times New Roman" panose="02020603050405020304" pitchFamily="18" charset="0"/>
                          <a:cs typeface="Times New Roman" panose="02020603050405020304" pitchFamily="18" charset="0"/>
                        </a:rPr>
                        <a:t>              - </a:t>
                      </a:r>
                      <a:r>
                        <a:rPr lang="tr-TR" b="0" i="0" dirty="0" smtClean="0">
                          <a:solidFill>
                            <a:schemeClr val="tx1"/>
                          </a:solidFill>
                          <a:latin typeface="Times New Roman" panose="02020603050405020304" pitchFamily="18" charset="0"/>
                          <a:cs typeface="Times New Roman" panose="02020603050405020304" pitchFamily="18" charset="0"/>
                        </a:rPr>
                        <a:t>Eşler</a:t>
                      </a:r>
                      <a:r>
                        <a:rPr lang="tr-TR" b="0" i="0" baseline="0" dirty="0" smtClean="0">
                          <a:solidFill>
                            <a:schemeClr val="tx1"/>
                          </a:solidFill>
                          <a:latin typeface="Times New Roman" panose="02020603050405020304" pitchFamily="18" charset="0"/>
                          <a:cs typeface="Times New Roman" panose="02020603050405020304" pitchFamily="18" charset="0"/>
                        </a:rPr>
                        <a:t> oturacakları konutu beraber seçer</a:t>
                      </a:r>
                    </a:p>
                    <a:p>
                      <a:pPr marL="0" indent="0" algn="just">
                        <a:buFontTx/>
                        <a:buNone/>
                      </a:pPr>
                      <a:r>
                        <a:rPr lang="tr-TR" b="0" i="0" baseline="0" dirty="0" smtClean="0">
                          <a:solidFill>
                            <a:schemeClr val="tx1"/>
                          </a:solidFill>
                          <a:latin typeface="Times New Roman" panose="02020603050405020304" pitchFamily="18" charset="0"/>
                          <a:cs typeface="Times New Roman" panose="02020603050405020304" pitchFamily="18" charset="0"/>
                        </a:rPr>
                        <a:t>              - Diğer eşin rızası olmadan aile konutu kiralanamaz, devredilemez</a:t>
                      </a:r>
                    </a:p>
                    <a:p>
                      <a:pPr marL="0" indent="0" algn="just">
                        <a:buFontTx/>
                        <a:buNone/>
                      </a:pPr>
                      <a:r>
                        <a:rPr lang="tr-TR" b="1" i="0" baseline="0" dirty="0" smtClean="0">
                          <a:solidFill>
                            <a:schemeClr val="tx1"/>
                          </a:solidFill>
                          <a:latin typeface="Times New Roman" panose="02020603050405020304" pitchFamily="18" charset="0"/>
                          <a:cs typeface="Times New Roman" panose="02020603050405020304" pitchFamily="18" charset="0"/>
                        </a:rPr>
                        <a:t>b) Birlikte Yaşama Hakkı: </a:t>
                      </a:r>
                      <a:r>
                        <a:rPr lang="tr-TR" b="0" i="0" baseline="0" dirty="0" smtClean="0">
                          <a:solidFill>
                            <a:schemeClr val="tx1"/>
                          </a:solidFill>
                          <a:latin typeface="Times New Roman" panose="02020603050405020304" pitchFamily="18" charset="0"/>
                          <a:cs typeface="Times New Roman" panose="02020603050405020304" pitchFamily="18" charset="0"/>
                        </a:rPr>
                        <a:t>Eşlerin beraber yaşaması hem hak hem de yükümlülüktür.</a:t>
                      </a:r>
                    </a:p>
                    <a:p>
                      <a:pPr marL="0" indent="0" algn="just">
                        <a:buFontTx/>
                        <a:buNone/>
                      </a:pPr>
                      <a:r>
                        <a:rPr lang="tr-TR" b="1" i="0" baseline="0" dirty="0" smtClean="0">
                          <a:solidFill>
                            <a:schemeClr val="tx1"/>
                          </a:solidFill>
                          <a:latin typeface="Times New Roman" panose="02020603050405020304" pitchFamily="18" charset="0"/>
                          <a:cs typeface="Times New Roman" panose="02020603050405020304" pitchFamily="18" charset="0"/>
                        </a:rPr>
                        <a:t>c) Aile Birliğini Yönetme Hakkı: </a:t>
                      </a:r>
                      <a:r>
                        <a:rPr lang="tr-TR" b="0" i="0" baseline="0" dirty="0" smtClean="0">
                          <a:solidFill>
                            <a:schemeClr val="tx1"/>
                          </a:solidFill>
                          <a:latin typeface="Times New Roman" panose="02020603050405020304" pitchFamily="18" charset="0"/>
                          <a:cs typeface="Times New Roman" panose="02020603050405020304" pitchFamily="18" charset="0"/>
                        </a:rPr>
                        <a:t>Aile birliğini yönetme hakkı hem kocaya hem karıya tanınmıştır.</a:t>
                      </a:r>
                      <a:endParaRPr lang="tr-TR" b="0" i="0" dirty="0">
                        <a:solidFill>
                          <a:schemeClr val="tx1"/>
                        </a:solidFill>
                        <a:latin typeface="Times New Roman" panose="02020603050405020304" pitchFamily="18" charset="0"/>
                        <a:cs typeface="Times New Roman" panose="02020603050405020304" pitchFamily="18" charset="0"/>
                      </a:endParaRPr>
                    </a:p>
                  </a:txBody>
                  <a:tcPr/>
                </a:tc>
              </a:tr>
              <a:tr h="467964">
                <a:tc>
                  <a:txBody>
                    <a:bodyPr/>
                    <a:lstStyle/>
                    <a:p>
                      <a:pPr algn="ctr"/>
                      <a:r>
                        <a:rPr lang="tr-TR" b="1" dirty="0" smtClean="0">
                          <a:solidFill>
                            <a:srgbClr val="FF0000"/>
                          </a:solidFill>
                          <a:latin typeface="Times New Roman" panose="02020603050405020304" pitchFamily="18" charset="0"/>
                          <a:cs typeface="Times New Roman" panose="02020603050405020304" pitchFamily="18" charset="0"/>
                        </a:rPr>
                        <a:t>Eşlerin Yükümlülükleri</a:t>
                      </a:r>
                      <a:endParaRPr lang="tr-TR" b="1" dirty="0">
                        <a:solidFill>
                          <a:srgbClr val="FF0000"/>
                        </a:solidFill>
                        <a:latin typeface="Times New Roman" panose="02020603050405020304" pitchFamily="18" charset="0"/>
                        <a:cs typeface="Times New Roman" panose="02020603050405020304" pitchFamily="18" charset="0"/>
                      </a:endParaRPr>
                    </a:p>
                  </a:txBody>
                  <a:tcPr/>
                </a:tc>
              </a:tr>
              <a:tr h="1815120">
                <a:tc>
                  <a:txBody>
                    <a:bodyPr/>
                    <a:lstStyle/>
                    <a:p>
                      <a:pPr marL="285750" indent="-285750">
                        <a:buFontTx/>
                        <a:buChar char="-"/>
                      </a:pPr>
                      <a:r>
                        <a:rPr lang="tr-TR" dirty="0" smtClean="0"/>
                        <a:t>Birliğin mutluluğunu sağlama</a:t>
                      </a:r>
                    </a:p>
                    <a:p>
                      <a:pPr marL="285750" indent="-285750">
                        <a:buFontTx/>
                        <a:buChar char="-"/>
                      </a:pPr>
                      <a:r>
                        <a:rPr lang="tr-TR" dirty="0" smtClean="0"/>
                        <a:t>Sadakat</a:t>
                      </a:r>
                      <a:r>
                        <a:rPr lang="tr-TR" baseline="0" dirty="0" smtClean="0"/>
                        <a:t> gösterme</a:t>
                      </a:r>
                    </a:p>
                    <a:p>
                      <a:pPr marL="285750" indent="-285750">
                        <a:buFontTx/>
                        <a:buChar char="-"/>
                      </a:pPr>
                      <a:r>
                        <a:rPr lang="tr-TR" baseline="0" dirty="0" smtClean="0"/>
                        <a:t>Dayanışma ve yardım</a:t>
                      </a:r>
                    </a:p>
                    <a:p>
                      <a:pPr marL="285750" indent="-285750">
                        <a:buFontTx/>
                        <a:buChar char="-"/>
                      </a:pPr>
                      <a:r>
                        <a:rPr lang="tr-TR" baseline="0" dirty="0" smtClean="0"/>
                        <a:t>Çocukların bakımı ve yetiştirilmesi</a:t>
                      </a:r>
                    </a:p>
                    <a:p>
                      <a:pPr marL="285750" indent="-285750">
                        <a:buFontTx/>
                        <a:buChar char="-"/>
                      </a:pPr>
                      <a:r>
                        <a:rPr lang="tr-TR" baseline="0" dirty="0" smtClean="0"/>
                        <a:t>Birlikte yaşama</a:t>
                      </a:r>
                    </a:p>
                    <a:p>
                      <a:pPr marL="285750" indent="-285750">
                        <a:buFontTx/>
                        <a:buChar char="-"/>
                      </a:pPr>
                      <a:r>
                        <a:rPr lang="tr-TR" baseline="0" dirty="0" smtClean="0"/>
                        <a:t>Güçleri oranında giderlere katılma</a:t>
                      </a:r>
                      <a:endParaRPr lang="tr-TR" dirty="0"/>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196053809"/>
              </p:ext>
            </p:extLst>
          </p:nvPr>
        </p:nvGraphicFramePr>
        <p:xfrm>
          <a:off x="4648200" y="1052735"/>
          <a:ext cx="4316288" cy="2304257"/>
        </p:xfrm>
        <a:graphic>
          <a:graphicData uri="http://schemas.openxmlformats.org/drawingml/2006/table">
            <a:tbl>
              <a:tblPr firstRow="1" bandRow="1">
                <a:tableStyleId>{ED083AE6-46FA-4A59-8FB0-9F97EB10719F}</a:tableStyleId>
              </a:tblPr>
              <a:tblGrid>
                <a:gridCol w="4316288"/>
              </a:tblGrid>
              <a:tr h="432049">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Evliliğin Sona Erme</a:t>
                      </a:r>
                      <a:r>
                        <a:rPr lang="tr-TR" baseline="0" dirty="0" smtClean="0">
                          <a:solidFill>
                            <a:srgbClr val="FF0000"/>
                          </a:solidFill>
                          <a:latin typeface="Times New Roman" panose="02020603050405020304" pitchFamily="18" charset="0"/>
                          <a:cs typeface="Times New Roman" panose="02020603050405020304" pitchFamily="18" charset="0"/>
                        </a:rPr>
                        <a:t> Sebepleri</a:t>
                      </a:r>
                      <a:endParaRPr lang="tr-TR" dirty="0">
                        <a:solidFill>
                          <a:srgbClr val="FF0000"/>
                        </a:solidFill>
                        <a:latin typeface="Times New Roman" panose="02020603050405020304" pitchFamily="18" charset="0"/>
                        <a:cs typeface="Times New Roman" panose="02020603050405020304" pitchFamily="18" charset="0"/>
                      </a:endParaRPr>
                    </a:p>
                  </a:txBody>
                  <a:tcPr/>
                </a:tc>
              </a:tr>
              <a:tr h="1872208">
                <a:tc>
                  <a:txBody>
                    <a:bodyPr/>
                    <a:lstStyle/>
                    <a:p>
                      <a:pPr marL="342900" indent="-342900" algn="just">
                        <a:buAutoNum type="alphaLcParenR"/>
                      </a:pPr>
                      <a:r>
                        <a:rPr lang="tr-TR" dirty="0" smtClean="0">
                          <a:latin typeface="Times New Roman" panose="02020603050405020304" pitchFamily="18" charset="0"/>
                          <a:cs typeface="Times New Roman" panose="02020603050405020304" pitchFamily="18" charset="0"/>
                        </a:rPr>
                        <a:t>Eşlerden birinin ölümü</a:t>
                      </a:r>
                    </a:p>
                    <a:p>
                      <a:pPr marL="342900" indent="-342900" algn="just">
                        <a:buAutoNum type="alphaLcParenR"/>
                      </a:pPr>
                      <a:r>
                        <a:rPr lang="tr-TR" dirty="0" smtClean="0">
                          <a:latin typeface="Times New Roman" panose="02020603050405020304" pitchFamily="18" charset="0"/>
                          <a:cs typeface="Times New Roman" panose="02020603050405020304" pitchFamily="18" charset="0"/>
                        </a:rPr>
                        <a:t>Eşlerden birinin gaipliği</a:t>
                      </a:r>
                    </a:p>
                    <a:p>
                      <a:pPr marL="342900" indent="-342900" algn="just">
                        <a:buAutoNum type="alphaLcParenR"/>
                      </a:pPr>
                      <a:r>
                        <a:rPr lang="tr-TR" dirty="0" smtClean="0">
                          <a:latin typeface="Times New Roman" panose="02020603050405020304" pitchFamily="18" charset="0"/>
                          <a:cs typeface="Times New Roman" panose="02020603050405020304" pitchFamily="18" charset="0"/>
                        </a:rPr>
                        <a:t>Eşlerden birinin cinsiyet değiştirmesi</a:t>
                      </a:r>
                    </a:p>
                    <a:p>
                      <a:pPr marL="342900" indent="-342900">
                        <a:buAutoNum type="alphaLcParenR"/>
                      </a:pPr>
                      <a:r>
                        <a:rPr lang="tr-TR" dirty="0" smtClean="0">
                          <a:latin typeface="Times New Roman" panose="02020603050405020304" pitchFamily="18" charset="0"/>
                          <a:cs typeface="Times New Roman" panose="02020603050405020304" pitchFamily="18" charset="0"/>
                        </a:rPr>
                        <a:t>Evlenmenin yokluğu</a:t>
                      </a:r>
                    </a:p>
                    <a:p>
                      <a:pPr marL="342900" indent="-342900">
                        <a:buAutoNum type="alphaLcParenR"/>
                      </a:pPr>
                      <a:r>
                        <a:rPr lang="tr-TR" dirty="0" smtClean="0">
                          <a:latin typeface="Times New Roman" panose="02020603050405020304" pitchFamily="18" charset="0"/>
                          <a:cs typeface="Times New Roman" panose="02020603050405020304" pitchFamily="18" charset="0"/>
                        </a:rPr>
                        <a:t>Evlenmenin butlanı</a:t>
                      </a:r>
                    </a:p>
                    <a:p>
                      <a:pPr marL="342900" indent="-342900">
                        <a:buAutoNum type="alphaLcParenR"/>
                      </a:pPr>
                      <a:r>
                        <a:rPr lang="tr-TR" dirty="0" smtClean="0">
                          <a:latin typeface="Times New Roman" panose="02020603050405020304" pitchFamily="18" charset="0"/>
                          <a:cs typeface="Times New Roman" panose="02020603050405020304" pitchFamily="18" charset="0"/>
                        </a:rPr>
                        <a:t>Boşanma</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2429365618"/>
              </p:ext>
            </p:extLst>
          </p:nvPr>
        </p:nvGraphicFramePr>
        <p:xfrm>
          <a:off x="4644008" y="3573016"/>
          <a:ext cx="4248472" cy="3096344"/>
        </p:xfrm>
        <a:graphic>
          <a:graphicData uri="http://schemas.openxmlformats.org/drawingml/2006/table">
            <a:tbl>
              <a:tblPr firstRow="1" bandRow="1">
                <a:tableStyleId>{ED083AE6-46FA-4A59-8FB0-9F97EB10719F}</a:tableStyleId>
              </a:tblPr>
              <a:tblGrid>
                <a:gridCol w="4248472"/>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Evlenmenin Yokluğu</a:t>
                      </a:r>
                      <a:endParaRPr lang="tr-TR" dirty="0">
                        <a:solidFill>
                          <a:srgbClr val="FF0000"/>
                        </a:solidFill>
                        <a:latin typeface="Times New Roman" panose="02020603050405020304" pitchFamily="18" charset="0"/>
                        <a:cs typeface="Times New Roman" panose="02020603050405020304" pitchFamily="18" charset="0"/>
                      </a:endParaRPr>
                    </a:p>
                  </a:txBody>
                  <a:tcPr/>
                </a:tc>
              </a:tr>
              <a:tr h="2725504">
                <a:tc>
                  <a:txBody>
                    <a:bodyPr/>
                    <a:lstStyle/>
                    <a:p>
                      <a:pPr algn="just"/>
                      <a:r>
                        <a:rPr lang="tr-TR" dirty="0" smtClean="0">
                          <a:latin typeface="Times New Roman" panose="02020603050405020304" pitchFamily="18" charset="0"/>
                          <a:cs typeface="Times New Roman" panose="02020603050405020304" pitchFamily="18" charset="0"/>
                        </a:rPr>
                        <a:t>   </a:t>
                      </a:r>
                      <a:r>
                        <a:rPr lang="tr-TR" baseline="0" dirty="0" smtClean="0">
                          <a:latin typeface="Times New Roman" panose="02020603050405020304" pitchFamily="18" charset="0"/>
                          <a:cs typeface="Times New Roman" panose="02020603050405020304" pitchFamily="18" charset="0"/>
                        </a:rPr>
                        <a:t>  - Aynı cinsten iki kişinin (iki kadının veya iki erkeğin birbiri ile evlenmesi)</a:t>
                      </a:r>
                    </a:p>
                    <a:p>
                      <a:pPr algn="just"/>
                      <a:r>
                        <a:rPr lang="tr-TR" baseline="0" dirty="0" smtClean="0">
                          <a:latin typeface="Times New Roman" panose="02020603050405020304" pitchFamily="18" charset="0"/>
                          <a:cs typeface="Times New Roman" panose="02020603050405020304" pitchFamily="18" charset="0"/>
                        </a:rPr>
                        <a:t>     - Evlenmenin resmi ve yetkili memur önünde yapılmamış olması</a:t>
                      </a:r>
                    </a:p>
                    <a:p>
                      <a:pPr algn="just"/>
                      <a:r>
                        <a:rPr lang="tr-TR" baseline="0" dirty="0" smtClean="0">
                          <a:latin typeface="Times New Roman" panose="02020603050405020304" pitchFamily="18" charset="0"/>
                          <a:cs typeface="Times New Roman" panose="02020603050405020304" pitchFamily="18" charset="0"/>
                        </a:rPr>
                        <a:t>     - Evlenme için iki taraftan birinin iradesini açıklamamış olması</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0077996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1206553921"/>
              </p:ext>
            </p:extLst>
          </p:nvPr>
        </p:nvGraphicFramePr>
        <p:xfrm>
          <a:off x="179512" y="980729"/>
          <a:ext cx="4316288" cy="5681417"/>
        </p:xfrm>
        <a:graphic>
          <a:graphicData uri="http://schemas.openxmlformats.org/drawingml/2006/table">
            <a:tbl>
              <a:tblPr firstRow="1" bandRow="1">
                <a:tableStyleId>{8799B23B-EC83-4686-B30A-512413B5E67A}</a:tableStyleId>
              </a:tblPr>
              <a:tblGrid>
                <a:gridCol w="4316288"/>
              </a:tblGrid>
              <a:tr h="586718">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Evlenmenin Butlanı</a:t>
                      </a:r>
                      <a:endParaRPr lang="tr-TR" dirty="0">
                        <a:solidFill>
                          <a:srgbClr val="FF0000"/>
                        </a:solidFill>
                        <a:latin typeface="Times New Roman" panose="02020603050405020304" pitchFamily="18" charset="0"/>
                        <a:cs typeface="Times New Roman" panose="02020603050405020304" pitchFamily="18" charset="0"/>
                      </a:endParaRPr>
                    </a:p>
                  </a:txBody>
                  <a:tcPr/>
                </a:tc>
              </a:tr>
              <a:tr h="2617785">
                <a:tc>
                  <a:txBody>
                    <a:bodyPr/>
                    <a:lstStyle/>
                    <a:p>
                      <a:pPr algn="just"/>
                      <a:r>
                        <a:rPr lang="tr-TR" dirty="0" smtClean="0"/>
                        <a:t> </a:t>
                      </a:r>
                      <a:r>
                        <a:rPr lang="tr-TR" b="1" dirty="0" smtClean="0">
                          <a:latin typeface="Times New Roman" panose="02020603050405020304" pitchFamily="18" charset="0"/>
                          <a:cs typeface="Times New Roman" panose="02020603050405020304" pitchFamily="18" charset="0"/>
                        </a:rPr>
                        <a:t>Mutlak Butlan Sebepleri: </a:t>
                      </a:r>
                    </a:p>
                    <a:p>
                      <a:pPr algn="just"/>
                      <a:r>
                        <a:rPr lang="tr-TR" baseline="0"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 Mevcut evlilik</a:t>
                      </a:r>
                    </a:p>
                    <a:p>
                      <a:pPr algn="just"/>
                      <a:r>
                        <a:rPr lang="tr-TR" dirty="0" smtClean="0">
                          <a:latin typeface="Times New Roman" panose="02020603050405020304" pitchFamily="18" charset="0"/>
                          <a:cs typeface="Times New Roman" panose="02020603050405020304" pitchFamily="18" charset="0"/>
                        </a:rPr>
                        <a:t>           - Ayırt etme gücünden sürekli yoksunluk</a:t>
                      </a:r>
                    </a:p>
                    <a:p>
                      <a:pPr algn="just"/>
                      <a:r>
                        <a:rPr lang="tr-TR" dirty="0" smtClean="0">
                          <a:latin typeface="Times New Roman" panose="02020603050405020304" pitchFamily="18" charset="0"/>
                          <a:cs typeface="Times New Roman" panose="02020603050405020304" pitchFamily="18" charset="0"/>
                        </a:rPr>
                        <a:t>           - Yasak derecede hısımlık</a:t>
                      </a:r>
                    </a:p>
                    <a:p>
                      <a:pPr algn="just"/>
                      <a:r>
                        <a:rPr lang="tr-TR" dirty="0" smtClean="0">
                          <a:latin typeface="Times New Roman" panose="02020603050405020304" pitchFamily="18" charset="0"/>
                          <a:cs typeface="Times New Roman" panose="02020603050405020304" pitchFamily="18" charset="0"/>
                        </a:rPr>
                        <a:t>           - Evlenmeye engel olacak derecede akıl hastalığı</a:t>
                      </a:r>
                    </a:p>
                    <a:p>
                      <a:r>
                        <a:rPr lang="tr-TR" baseline="0" dirty="0" smtClean="0"/>
                        <a:t>   </a:t>
                      </a:r>
                      <a:endParaRPr lang="tr-TR" dirty="0"/>
                    </a:p>
                  </a:txBody>
                  <a:tcPr/>
                </a:tc>
              </a:tr>
              <a:tr h="1361248">
                <a:tc>
                  <a:txBody>
                    <a:bodyPr/>
                    <a:lstStyle/>
                    <a:p>
                      <a:pPr algn="just"/>
                      <a:r>
                        <a:rPr lang="tr-TR" b="1" dirty="0" smtClean="0">
                          <a:latin typeface="Times New Roman" panose="02020603050405020304" pitchFamily="18" charset="0"/>
                          <a:cs typeface="Times New Roman" panose="02020603050405020304" pitchFamily="18" charset="0"/>
                        </a:rPr>
                        <a:t>Davayı Kim Açar: </a:t>
                      </a:r>
                      <a:r>
                        <a:rPr lang="tr-TR" b="0" dirty="0" smtClean="0">
                          <a:latin typeface="Times New Roman" panose="02020603050405020304" pitchFamily="18" charset="0"/>
                          <a:cs typeface="Times New Roman" panose="02020603050405020304" pitchFamily="18" charset="0"/>
                        </a:rPr>
                        <a:t>Butlan davasını </a:t>
                      </a:r>
                      <a:r>
                        <a:rPr lang="tr-TR" dirty="0" smtClean="0">
                          <a:latin typeface="Times New Roman" panose="02020603050405020304" pitchFamily="18" charset="0"/>
                          <a:cs typeface="Times New Roman" panose="02020603050405020304" pitchFamily="18" charset="0"/>
                        </a:rPr>
                        <a:t>savcı re’sen açabileceği gibi,</a:t>
                      </a:r>
                      <a:r>
                        <a:rPr lang="tr-TR" baseline="0" dirty="0" smtClean="0">
                          <a:latin typeface="Times New Roman" panose="02020603050405020304" pitchFamily="18" charset="0"/>
                          <a:cs typeface="Times New Roman" panose="02020603050405020304" pitchFamily="18" charset="0"/>
                        </a:rPr>
                        <a:t> eşlerden biri ve evliliğin butlanında menfaati bulunan ilgililer de bu davayı açabilir</a:t>
                      </a:r>
                      <a:endParaRPr lang="tr-TR" dirty="0">
                        <a:latin typeface="Times New Roman" panose="02020603050405020304" pitchFamily="18" charset="0"/>
                        <a:cs typeface="Times New Roman" panose="02020603050405020304" pitchFamily="18" charset="0"/>
                      </a:endParaRPr>
                    </a:p>
                  </a:txBody>
                  <a:tcPr/>
                </a:tc>
              </a:tr>
              <a:tr h="1115666">
                <a:tc>
                  <a:txBody>
                    <a:bodyPr/>
                    <a:lstStyle/>
                    <a:p>
                      <a:pPr algn="just"/>
                      <a:r>
                        <a:rPr lang="tr-TR" b="1" dirty="0" smtClean="0">
                          <a:latin typeface="Times New Roman" panose="02020603050405020304" pitchFamily="18" charset="0"/>
                          <a:cs typeface="Times New Roman" panose="02020603050405020304" pitchFamily="18" charset="0"/>
                        </a:rPr>
                        <a:t>Süre:</a:t>
                      </a:r>
                      <a:r>
                        <a:rPr lang="tr-TR" b="1" baseline="0" dirty="0" smtClean="0">
                          <a:latin typeface="Times New Roman" panose="02020603050405020304" pitchFamily="18" charset="0"/>
                          <a:cs typeface="Times New Roman" panose="02020603050405020304" pitchFamily="18" charset="0"/>
                        </a:rPr>
                        <a:t> </a:t>
                      </a:r>
                      <a:r>
                        <a:rPr lang="tr-TR" baseline="0" dirty="0" smtClean="0">
                          <a:latin typeface="Times New Roman" panose="02020603050405020304" pitchFamily="18" charset="0"/>
                          <a:cs typeface="Times New Roman" panose="02020603050405020304" pitchFamily="18" charset="0"/>
                        </a:rPr>
                        <a:t>Evliliğin mutlak butlan ile butlanı talebiyle dava açmak süreye tabi değildir. Dava her zaman açılabilir.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3314052316"/>
              </p:ext>
            </p:extLst>
          </p:nvPr>
        </p:nvGraphicFramePr>
        <p:xfrm>
          <a:off x="4648200" y="980728"/>
          <a:ext cx="4316288" cy="5664629"/>
        </p:xfrm>
        <a:graphic>
          <a:graphicData uri="http://schemas.openxmlformats.org/drawingml/2006/table">
            <a:tbl>
              <a:tblPr firstRow="1" bandRow="1">
                <a:tableStyleId>{ED083AE6-46FA-4A59-8FB0-9F97EB10719F}</a:tableStyleId>
              </a:tblPr>
              <a:tblGrid>
                <a:gridCol w="4316288"/>
              </a:tblGrid>
              <a:tr h="577463">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Evliliğin Butlanı</a:t>
                      </a:r>
                      <a:endParaRPr lang="tr-TR" dirty="0">
                        <a:solidFill>
                          <a:srgbClr val="FF0000"/>
                        </a:solidFill>
                        <a:latin typeface="Times New Roman" panose="02020603050405020304" pitchFamily="18" charset="0"/>
                        <a:cs typeface="Times New Roman" panose="02020603050405020304" pitchFamily="18" charset="0"/>
                      </a:endParaRPr>
                    </a:p>
                  </a:txBody>
                  <a:tcPr/>
                </a:tc>
              </a:tr>
              <a:tr h="2304643">
                <a:tc>
                  <a:txBody>
                    <a:bodyPr/>
                    <a:lstStyle/>
                    <a:p>
                      <a:pPr algn="just"/>
                      <a:r>
                        <a:rPr lang="tr-TR" b="1" dirty="0" smtClean="0">
                          <a:latin typeface="Times New Roman" panose="02020603050405020304" pitchFamily="18" charset="0"/>
                          <a:cs typeface="Times New Roman" panose="02020603050405020304" pitchFamily="18" charset="0"/>
                        </a:rPr>
                        <a:t>Nisbi Butlan (iptal) Sebepleri:</a:t>
                      </a:r>
                    </a:p>
                    <a:p>
                      <a:pPr algn="just"/>
                      <a:r>
                        <a:rPr lang="tr-TR" b="0" dirty="0" smtClean="0">
                          <a:latin typeface="Times New Roman" panose="02020603050405020304" pitchFamily="18" charset="0"/>
                          <a:cs typeface="Times New Roman" panose="02020603050405020304" pitchFamily="18" charset="0"/>
                        </a:rPr>
                        <a:t>          - Ayırt etme gücünden geçici yoksunluk</a:t>
                      </a:r>
                    </a:p>
                    <a:p>
                      <a:pPr algn="just"/>
                      <a:r>
                        <a:rPr lang="tr-TR" b="0" dirty="0" smtClean="0">
                          <a:latin typeface="Times New Roman" panose="02020603050405020304" pitchFamily="18" charset="0"/>
                          <a:cs typeface="Times New Roman" panose="02020603050405020304" pitchFamily="18" charset="0"/>
                        </a:rPr>
                        <a:t>          - İrade bozukluğu halleri (örn. Hat, hile, ikrah)</a:t>
                      </a:r>
                    </a:p>
                    <a:p>
                      <a:pPr algn="just"/>
                      <a:r>
                        <a:rPr lang="tr-TR" b="0" dirty="0" smtClean="0">
                          <a:latin typeface="Times New Roman" panose="02020603050405020304" pitchFamily="18" charset="0"/>
                          <a:cs typeface="Times New Roman" panose="02020603050405020304" pitchFamily="18" charset="0"/>
                        </a:rPr>
                        <a:t>          - Yasal temsilcinin izninin bulunmaması</a:t>
                      </a:r>
                      <a:endParaRPr lang="tr-TR" b="0" dirty="0">
                        <a:latin typeface="Times New Roman" panose="02020603050405020304" pitchFamily="18" charset="0"/>
                        <a:cs typeface="Times New Roman" panose="02020603050405020304" pitchFamily="18" charset="0"/>
                      </a:endParaRPr>
                    </a:p>
                  </a:txBody>
                  <a:tcPr/>
                </a:tc>
              </a:tr>
              <a:tr h="995141">
                <a:tc>
                  <a:txBody>
                    <a:bodyPr/>
                    <a:lstStyle/>
                    <a:p>
                      <a:pPr algn="just"/>
                      <a:r>
                        <a:rPr lang="tr-TR" b="1" dirty="0" smtClean="0">
                          <a:latin typeface="Times New Roman" panose="02020603050405020304" pitchFamily="18" charset="0"/>
                          <a:cs typeface="Times New Roman" panose="02020603050405020304" pitchFamily="18" charset="0"/>
                        </a:rPr>
                        <a:t>Davayı Kim Açar: </a:t>
                      </a:r>
                      <a:r>
                        <a:rPr lang="tr-TR" dirty="0" smtClean="0">
                          <a:latin typeface="Times New Roman" panose="02020603050405020304" pitchFamily="18" charset="0"/>
                          <a:cs typeface="Times New Roman" panose="02020603050405020304" pitchFamily="18" charset="0"/>
                        </a:rPr>
                        <a:t>İptal davasını ancak eşler veya yasal temsilciler</a:t>
                      </a:r>
                      <a:r>
                        <a:rPr lang="tr-TR" baseline="0" dirty="0" smtClean="0">
                          <a:latin typeface="Times New Roman" panose="02020603050405020304" pitchFamily="18" charset="0"/>
                          <a:cs typeface="Times New Roman" panose="02020603050405020304" pitchFamily="18" charset="0"/>
                        </a:rPr>
                        <a:t> açabilir</a:t>
                      </a:r>
                      <a:endParaRPr lang="tr-TR" dirty="0">
                        <a:latin typeface="Times New Roman" panose="02020603050405020304" pitchFamily="18" charset="0"/>
                        <a:cs typeface="Times New Roman" panose="02020603050405020304" pitchFamily="18" charset="0"/>
                      </a:endParaRPr>
                    </a:p>
                  </a:txBody>
                  <a:tcPr/>
                </a:tc>
              </a:tr>
              <a:tr h="1787382">
                <a:tc>
                  <a:txBody>
                    <a:bodyPr/>
                    <a:lstStyle/>
                    <a:p>
                      <a:pPr algn="just"/>
                      <a:r>
                        <a:rPr lang="tr-TR" b="1" dirty="0" smtClean="0">
                          <a:latin typeface="Times New Roman" panose="02020603050405020304" pitchFamily="18" charset="0"/>
                          <a:cs typeface="Times New Roman" panose="02020603050405020304" pitchFamily="18" charset="0"/>
                        </a:rPr>
                        <a:t>Süre:</a:t>
                      </a:r>
                      <a:r>
                        <a:rPr lang="tr-TR" dirty="0" smtClean="0">
                          <a:latin typeface="Times New Roman" panose="02020603050405020304" pitchFamily="18" charset="0"/>
                          <a:cs typeface="Times New Roman" panose="02020603050405020304" pitchFamily="18" charset="0"/>
                        </a:rPr>
                        <a:t> Dava</a:t>
                      </a:r>
                      <a:r>
                        <a:rPr lang="tr-TR" baseline="0" dirty="0" smtClean="0">
                          <a:latin typeface="Times New Roman" panose="02020603050405020304" pitchFamily="18" charset="0"/>
                          <a:cs typeface="Times New Roman" panose="02020603050405020304" pitchFamily="18" charset="0"/>
                        </a:rPr>
                        <a:t> açma hakkı bulunan kişinin iptal sebebini öğrendiği andan itibaren 6 ay, her halükarda ise, evlenme tarihinden itibaren 5 yıl geçmekle dava açma hakkı düşer (Hak düşürücü süre)</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5008115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76672"/>
            <a:ext cx="8229600" cy="648072"/>
          </a:xfrm>
        </p:spPr>
        <p:txBody>
          <a:bodyPr>
            <a:norm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BOŞANMA</a:t>
            </a:r>
            <a:endParaRPr lang="tr-TR" sz="2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1582414754"/>
              </p:ext>
            </p:extLst>
          </p:nvPr>
        </p:nvGraphicFramePr>
        <p:xfrm>
          <a:off x="323528" y="1412776"/>
          <a:ext cx="4038600" cy="2664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2278536631"/>
              </p:ext>
            </p:extLst>
          </p:nvPr>
        </p:nvGraphicFramePr>
        <p:xfrm>
          <a:off x="4648200" y="1412875"/>
          <a:ext cx="4244280" cy="2656840"/>
        </p:xfrm>
        <a:graphic>
          <a:graphicData uri="http://schemas.openxmlformats.org/drawingml/2006/table">
            <a:tbl>
              <a:tblPr firstRow="1" bandRow="1">
                <a:tableStyleId>{ED083AE6-46FA-4A59-8FB0-9F97EB10719F}</a:tableStyleId>
              </a:tblPr>
              <a:tblGrid>
                <a:gridCol w="4244280"/>
              </a:tblGrid>
              <a:tr h="370840">
                <a:tc>
                  <a:txBody>
                    <a:bodyPr/>
                    <a:lstStyle/>
                    <a:p>
                      <a:pPr algn="ctr"/>
                      <a:r>
                        <a:rPr lang="tr-TR" dirty="0" smtClean="0">
                          <a:solidFill>
                            <a:srgbClr val="FF0000"/>
                          </a:solidFill>
                          <a:latin typeface="Times New Roman" pitchFamily="18" charset="0"/>
                          <a:cs typeface="Times New Roman" pitchFamily="18" charset="0"/>
                        </a:rPr>
                        <a:t>Özel Boşanma Nedenleri</a:t>
                      </a:r>
                      <a:endParaRPr lang="tr-TR" dirty="0">
                        <a:solidFill>
                          <a:srgbClr val="FF0000"/>
                        </a:solidFill>
                        <a:latin typeface="Times New Roman" pitchFamily="18" charset="0"/>
                        <a:cs typeface="Times New Roman" pitchFamily="18" charset="0"/>
                      </a:endParaRPr>
                    </a:p>
                  </a:txBody>
                  <a:tcPr/>
                </a:tc>
              </a:tr>
              <a:tr h="370840">
                <a:tc>
                  <a:txBody>
                    <a:bodyPr/>
                    <a:lstStyle/>
                    <a:p>
                      <a:pPr algn="just">
                        <a:buFont typeface="Arial" charset="0"/>
                        <a:buNone/>
                      </a:pPr>
                      <a:r>
                        <a:rPr lang="tr-TR" b="1" dirty="0" smtClean="0">
                          <a:solidFill>
                            <a:srgbClr val="FF0000"/>
                          </a:solidFill>
                          <a:latin typeface="Times New Roman" pitchFamily="18" charset="0"/>
                          <a:cs typeface="Times New Roman" pitchFamily="18" charset="0"/>
                        </a:rPr>
                        <a:t>1- </a:t>
                      </a:r>
                      <a:r>
                        <a:rPr lang="tr-TR" dirty="0" smtClean="0">
                          <a:latin typeface="Times New Roman" pitchFamily="18" charset="0"/>
                          <a:cs typeface="Times New Roman" pitchFamily="18" charset="0"/>
                        </a:rPr>
                        <a:t>Zina,</a:t>
                      </a:r>
                    </a:p>
                    <a:p>
                      <a:pPr algn="just">
                        <a:buFont typeface="Arial" charset="0"/>
                        <a:buNone/>
                      </a:pPr>
                      <a:r>
                        <a:rPr lang="tr-TR" b="1" dirty="0" smtClean="0">
                          <a:solidFill>
                            <a:srgbClr val="FF0000"/>
                          </a:solidFill>
                          <a:latin typeface="Times New Roman" pitchFamily="18" charset="0"/>
                          <a:cs typeface="Times New Roman" pitchFamily="18" charset="0"/>
                        </a:rPr>
                        <a:t>2-</a:t>
                      </a:r>
                      <a:r>
                        <a:rPr lang="tr-TR" dirty="0" smtClean="0">
                          <a:latin typeface="Times New Roman" pitchFamily="18" charset="0"/>
                          <a:cs typeface="Times New Roman" pitchFamily="18" charset="0"/>
                        </a:rPr>
                        <a:t> Hayata kast, pek kötü muamele ya da onur kırıcı davranış,</a:t>
                      </a:r>
                    </a:p>
                    <a:p>
                      <a:pPr algn="just">
                        <a:buFont typeface="Arial" charset="0"/>
                        <a:buNone/>
                      </a:pPr>
                      <a:r>
                        <a:rPr lang="tr-TR" b="1" dirty="0" smtClean="0">
                          <a:solidFill>
                            <a:srgbClr val="FF0000"/>
                          </a:solidFill>
                          <a:latin typeface="Times New Roman" pitchFamily="18" charset="0"/>
                          <a:cs typeface="Times New Roman" pitchFamily="18" charset="0"/>
                        </a:rPr>
                        <a:t>3-</a:t>
                      </a:r>
                      <a:r>
                        <a:rPr lang="tr-TR" dirty="0" smtClean="0">
                          <a:latin typeface="Times New Roman" pitchFamily="18" charset="0"/>
                          <a:cs typeface="Times New Roman" pitchFamily="18" charset="0"/>
                        </a:rPr>
                        <a:t> Küçük düşürücü suç işleme ve haysiyetsiz hayat sürme</a:t>
                      </a:r>
                    </a:p>
                    <a:p>
                      <a:pPr algn="just">
                        <a:buFont typeface="Arial" charset="0"/>
                        <a:buNone/>
                      </a:pPr>
                      <a:r>
                        <a:rPr lang="tr-TR" b="1" dirty="0" smtClean="0">
                          <a:solidFill>
                            <a:srgbClr val="FF0000"/>
                          </a:solidFill>
                          <a:latin typeface="Times New Roman" pitchFamily="18" charset="0"/>
                          <a:cs typeface="Times New Roman" pitchFamily="18" charset="0"/>
                        </a:rPr>
                        <a:t>4- </a:t>
                      </a:r>
                      <a:r>
                        <a:rPr lang="tr-TR" dirty="0" smtClean="0">
                          <a:latin typeface="Times New Roman" pitchFamily="18" charset="0"/>
                          <a:cs typeface="Times New Roman" pitchFamily="18" charset="0"/>
                        </a:rPr>
                        <a:t>Terk</a:t>
                      </a:r>
                    </a:p>
                    <a:p>
                      <a:pPr algn="just">
                        <a:buFont typeface="Arial" charset="0"/>
                        <a:buNone/>
                      </a:pPr>
                      <a:r>
                        <a:rPr lang="tr-TR" b="1" dirty="0" smtClean="0">
                          <a:solidFill>
                            <a:srgbClr val="FF0000"/>
                          </a:solidFill>
                          <a:latin typeface="Times New Roman" pitchFamily="18" charset="0"/>
                          <a:cs typeface="Times New Roman" pitchFamily="18" charset="0"/>
                        </a:rPr>
                        <a:t>5-</a:t>
                      </a:r>
                      <a:r>
                        <a:rPr lang="tr-TR" dirty="0" smtClean="0">
                          <a:latin typeface="Times New Roman" pitchFamily="18" charset="0"/>
                          <a:cs typeface="Times New Roman" pitchFamily="18" charset="0"/>
                        </a:rPr>
                        <a:t> Akıl Hastalığı</a:t>
                      </a:r>
                    </a:p>
                    <a:p>
                      <a:endParaRPr lang="tr-TR" dirty="0"/>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4031004007"/>
              </p:ext>
            </p:extLst>
          </p:nvPr>
        </p:nvGraphicFramePr>
        <p:xfrm>
          <a:off x="4644008" y="4437112"/>
          <a:ext cx="4248472" cy="2232248"/>
        </p:xfrm>
        <a:graphic>
          <a:graphicData uri="http://schemas.openxmlformats.org/drawingml/2006/table">
            <a:tbl>
              <a:tblPr firstRow="1" bandRow="1">
                <a:tableStyleId>{ED083AE6-46FA-4A59-8FB0-9F97EB10719F}</a:tableStyleId>
              </a:tblPr>
              <a:tblGrid>
                <a:gridCol w="4248472"/>
              </a:tblGrid>
              <a:tr h="530796">
                <a:tc>
                  <a:txBody>
                    <a:bodyPr/>
                    <a:lstStyle/>
                    <a:p>
                      <a:pPr algn="ctr"/>
                      <a:r>
                        <a:rPr lang="tr-TR" dirty="0" smtClean="0">
                          <a:solidFill>
                            <a:srgbClr val="FF0000"/>
                          </a:solidFill>
                          <a:latin typeface="Times New Roman" pitchFamily="18" charset="0"/>
                          <a:cs typeface="Times New Roman" pitchFamily="18" charset="0"/>
                        </a:rPr>
                        <a:t>Genel Boşanma Nedenleri</a:t>
                      </a:r>
                      <a:endParaRPr lang="tr-TR" dirty="0">
                        <a:solidFill>
                          <a:srgbClr val="FF0000"/>
                        </a:solidFill>
                        <a:latin typeface="Times New Roman" pitchFamily="18" charset="0"/>
                        <a:cs typeface="Times New Roman" pitchFamily="18" charset="0"/>
                      </a:endParaRPr>
                    </a:p>
                  </a:txBody>
                  <a:tcPr/>
                </a:tc>
              </a:tr>
              <a:tr h="1701452">
                <a:tc>
                  <a:txBody>
                    <a:bodyPr/>
                    <a:lstStyle/>
                    <a:p>
                      <a:pPr algn="just">
                        <a:buFont typeface="Arial" charset="0"/>
                        <a:buNone/>
                      </a:pPr>
                      <a:r>
                        <a:rPr lang="tr-TR" b="1" dirty="0" smtClean="0">
                          <a:solidFill>
                            <a:srgbClr val="FF0000"/>
                          </a:solidFill>
                          <a:latin typeface="Times New Roman" pitchFamily="18" charset="0"/>
                          <a:cs typeface="Times New Roman" pitchFamily="18" charset="0"/>
                        </a:rPr>
                        <a:t>1-</a:t>
                      </a:r>
                      <a:r>
                        <a:rPr lang="tr-TR" dirty="0" smtClean="0">
                          <a:latin typeface="Times New Roman" pitchFamily="18" charset="0"/>
                          <a:cs typeface="Times New Roman" pitchFamily="18" charset="0"/>
                        </a:rPr>
                        <a:t> Evlilik birliğinin temelinden sarsılması</a:t>
                      </a:r>
                    </a:p>
                    <a:p>
                      <a:pPr algn="just">
                        <a:buFont typeface="Arial" charset="0"/>
                        <a:buNone/>
                      </a:pPr>
                      <a:r>
                        <a:rPr lang="tr-TR" b="1" dirty="0" smtClean="0">
                          <a:solidFill>
                            <a:srgbClr val="FF0000"/>
                          </a:solidFill>
                          <a:latin typeface="Times New Roman" pitchFamily="18" charset="0"/>
                          <a:cs typeface="Times New Roman" pitchFamily="18" charset="0"/>
                        </a:rPr>
                        <a:t>2- </a:t>
                      </a:r>
                      <a:r>
                        <a:rPr lang="tr-TR" dirty="0" smtClean="0">
                          <a:latin typeface="Times New Roman" pitchFamily="18" charset="0"/>
                          <a:cs typeface="Times New Roman" pitchFamily="18" charset="0"/>
                        </a:rPr>
                        <a:t>Eşlerin boşanma konusunda anlaşmaları</a:t>
                      </a:r>
                    </a:p>
                    <a:p>
                      <a:pPr algn="just">
                        <a:buFont typeface="Arial" charset="0"/>
                        <a:buNone/>
                      </a:pPr>
                      <a:r>
                        <a:rPr lang="tr-TR" b="1" dirty="0" smtClean="0">
                          <a:solidFill>
                            <a:srgbClr val="FF0000"/>
                          </a:solidFill>
                          <a:latin typeface="Times New Roman" pitchFamily="18" charset="0"/>
                          <a:cs typeface="Times New Roman" pitchFamily="18" charset="0"/>
                        </a:rPr>
                        <a:t>3-</a:t>
                      </a:r>
                      <a:r>
                        <a:rPr lang="tr-TR" dirty="0" smtClean="0">
                          <a:latin typeface="Times New Roman" pitchFamily="18" charset="0"/>
                          <a:cs typeface="Times New Roman" pitchFamily="18" charset="0"/>
                        </a:rPr>
                        <a:t> Ortak hayatın kurulamaması ya da fiili aykırılık </a:t>
                      </a:r>
                      <a:endParaRPr lang="tr-TR" dirty="0">
                        <a:latin typeface="Times New Roman" pitchFamily="18" charset="0"/>
                        <a:cs typeface="Times New Roman" pitchFamily="18" charset="0"/>
                      </a:endParaRPr>
                    </a:p>
                  </a:txBody>
                  <a:tcPr/>
                </a:tc>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1426709047"/>
              </p:ext>
            </p:extLst>
          </p:nvPr>
        </p:nvGraphicFramePr>
        <p:xfrm>
          <a:off x="107504" y="4509120"/>
          <a:ext cx="4176464" cy="2160240"/>
        </p:xfrm>
        <a:graphic>
          <a:graphicData uri="http://schemas.openxmlformats.org/drawingml/2006/table">
            <a:tbl>
              <a:tblPr firstRow="1" bandRow="1">
                <a:tableStyleId>{C4B1156A-380E-4F78-BDF5-A606A8083BF9}</a:tableStyleId>
              </a:tblPr>
              <a:tblGrid>
                <a:gridCol w="4176464"/>
              </a:tblGrid>
              <a:tr h="216024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itchFamily="18" charset="0"/>
                          <a:cs typeface="Times New Roman" pitchFamily="18" charset="0"/>
                        </a:rPr>
                        <a:t>Tanım:</a:t>
                      </a:r>
                      <a:r>
                        <a:rPr lang="tr-TR" sz="1800" b="1" baseline="0" dirty="0" smtClean="0">
                          <a:solidFill>
                            <a:srgbClr val="FF0000"/>
                          </a:solidFill>
                          <a:latin typeface="Times New Roman" pitchFamily="18" charset="0"/>
                          <a:cs typeface="Times New Roman" pitchFamily="18" charset="0"/>
                        </a:rPr>
                        <a:t> </a:t>
                      </a:r>
                      <a:r>
                        <a:rPr lang="tr-TR" sz="1800" b="0" dirty="0" smtClean="0">
                          <a:latin typeface="Times New Roman" pitchFamily="18" charset="0"/>
                          <a:cs typeface="Times New Roman" pitchFamily="18" charset="0"/>
                        </a:rPr>
                        <a:t>Eşler hayattayken, kanunda öngörülmüş olan bir sebebe dayanarak, birinin açacağı dava sonucunda evlilik birliğine hakim kararı ile son verilmesine</a:t>
                      </a:r>
                      <a:r>
                        <a:rPr lang="tr-TR" sz="1800" b="0" baseline="0" dirty="0" smtClean="0">
                          <a:latin typeface="Times New Roman" pitchFamily="18" charset="0"/>
                          <a:cs typeface="Times New Roman" pitchFamily="18" charset="0"/>
                        </a:rPr>
                        <a:t> boşanma denir.</a:t>
                      </a:r>
                      <a:endParaRPr lang="tr-TR" sz="1800" b="0" dirty="0" smtClean="0">
                        <a:latin typeface="Times New Roman" pitchFamily="18" charset="0"/>
                        <a:cs typeface="Times New Roman" pitchFamily="18" charset="0"/>
                      </a:endParaRPr>
                    </a:p>
                    <a:p>
                      <a:endParaRPr lang="tr-TR" dirty="0"/>
                    </a:p>
                  </a:txBody>
                  <a:tcPr/>
                </a:tc>
              </a:tr>
            </a:tbl>
          </a:graphicData>
        </a:graphic>
      </p:graphicFrame>
    </p:spTree>
    <p:extLst>
      <p:ext uri="{BB962C8B-B14F-4D97-AF65-F5344CB8AC3E}">
        <p14:creationId xmlns:p14="http://schemas.microsoft.com/office/powerpoint/2010/main" val="21917965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576064"/>
          </a:xfrm>
        </p:spPr>
        <p:txBody>
          <a:bodyPr>
            <a:no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ÖZEL BOŞANMA SEBEPLERİ</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2150315073"/>
              </p:ext>
            </p:extLst>
          </p:nvPr>
        </p:nvGraphicFramePr>
        <p:xfrm>
          <a:off x="179512" y="1196753"/>
          <a:ext cx="4316288" cy="5581342"/>
        </p:xfrm>
        <a:graphic>
          <a:graphicData uri="http://schemas.openxmlformats.org/drawingml/2006/table">
            <a:tbl>
              <a:tblPr firstRow="1" bandRow="1">
                <a:tableStyleId>{ED083AE6-46FA-4A59-8FB0-9F97EB10719F}</a:tableStyleId>
              </a:tblPr>
              <a:tblGrid>
                <a:gridCol w="4316288"/>
              </a:tblGrid>
              <a:tr h="385916">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1- Zina</a:t>
                      </a:r>
                      <a:endParaRPr lang="tr-TR" dirty="0">
                        <a:solidFill>
                          <a:srgbClr val="FF0000"/>
                        </a:solidFill>
                        <a:latin typeface="Times New Roman" panose="02020603050405020304" pitchFamily="18" charset="0"/>
                        <a:cs typeface="Times New Roman" panose="02020603050405020304" pitchFamily="18" charset="0"/>
                      </a:endParaRPr>
                    </a:p>
                  </a:txBody>
                  <a:tcPr/>
                </a:tc>
              </a:tr>
              <a:tr h="898432">
                <a:tc>
                  <a:txBody>
                    <a:bodyPr/>
                    <a:lstStyle/>
                    <a:p>
                      <a:pPr algn="just"/>
                      <a:r>
                        <a:rPr lang="tr-TR" b="1" dirty="0" smtClean="0">
                          <a:solidFill>
                            <a:srgbClr val="FF0000"/>
                          </a:solidFill>
                          <a:latin typeface="Times New Roman" pitchFamily="18" charset="0"/>
                          <a:cs typeface="Times New Roman" pitchFamily="18" charset="0"/>
                        </a:rPr>
                        <a:t>Tanım: </a:t>
                      </a:r>
                      <a:r>
                        <a:rPr lang="tr-TR" dirty="0" smtClean="0">
                          <a:latin typeface="Times New Roman" pitchFamily="18" charset="0"/>
                          <a:cs typeface="Times New Roman" pitchFamily="18" charset="0"/>
                        </a:rPr>
                        <a:t>Eşlerden birinin, evlilik birliği devam ederken karşı cinsten bir kişiyle isteyerek cinsel ilişkide bulunmasıdır. </a:t>
                      </a:r>
                      <a:endParaRPr lang="tr-TR" dirty="0">
                        <a:solidFill>
                          <a:srgbClr val="FF0000"/>
                        </a:solidFill>
                        <a:latin typeface="Times New Roman" panose="02020603050405020304" pitchFamily="18" charset="0"/>
                        <a:cs typeface="Times New Roman" panose="02020603050405020304" pitchFamily="18" charset="0"/>
                      </a:endParaRPr>
                    </a:p>
                  </a:txBody>
                  <a:tcPr/>
                </a:tc>
              </a:tr>
              <a:tr h="91568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Önemli Not I: </a:t>
                      </a:r>
                      <a:r>
                        <a:rPr lang="tr-TR" dirty="0" smtClean="0">
                          <a:solidFill>
                            <a:schemeClr val="tx1"/>
                          </a:solidFill>
                          <a:latin typeface="Times New Roman" panose="02020603050405020304" pitchFamily="18" charset="0"/>
                          <a:cs typeface="Times New Roman" panose="02020603050405020304" pitchFamily="18" charset="0"/>
                        </a:rPr>
                        <a:t>Zina </a:t>
                      </a:r>
                      <a:r>
                        <a:rPr lang="tr-TR" dirty="0" smtClean="0"/>
                        <a:t>isteyerek cinsel ilişki durumunda söz konusu olur. Tecavüz hallerinde zinadan söz edilemez. </a:t>
                      </a:r>
                      <a:endParaRPr lang="tr-TR" dirty="0">
                        <a:solidFill>
                          <a:srgbClr val="FF0000"/>
                        </a:solidFill>
                        <a:latin typeface="Times New Roman" panose="02020603050405020304" pitchFamily="18" charset="0"/>
                        <a:cs typeface="Times New Roman" panose="02020603050405020304" pitchFamily="18" charset="0"/>
                      </a:endParaRPr>
                    </a:p>
                  </a:txBody>
                  <a:tcPr/>
                </a:tc>
              </a:tr>
              <a:tr h="1167961">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Önemli Not II: </a:t>
                      </a:r>
                      <a:r>
                        <a:rPr lang="tr-TR" dirty="0" smtClean="0">
                          <a:solidFill>
                            <a:schemeClr val="tx1"/>
                          </a:solidFill>
                          <a:latin typeface="Times New Roman" panose="02020603050405020304" pitchFamily="18" charset="0"/>
                          <a:cs typeface="Times New Roman" panose="02020603050405020304" pitchFamily="18" charset="0"/>
                        </a:rPr>
                        <a:t>Eşlerin eşcinsel ilişkide bulunması zina değil, haysiyetsiz hayat sürme anlamında boşanma sebebi</a:t>
                      </a:r>
                      <a:r>
                        <a:rPr lang="tr-TR" baseline="0" dirty="0" smtClean="0">
                          <a:solidFill>
                            <a:schemeClr val="tx1"/>
                          </a:solidFill>
                          <a:latin typeface="Times New Roman" panose="02020603050405020304" pitchFamily="18" charset="0"/>
                          <a:cs typeface="Times New Roman" panose="02020603050405020304" pitchFamily="18" charset="0"/>
                        </a:rPr>
                        <a:t> olabilir (Yargıtay kararı)</a:t>
                      </a:r>
                      <a:endParaRPr lang="tr-TR" dirty="0">
                        <a:solidFill>
                          <a:schemeClr val="tx1"/>
                        </a:solidFill>
                        <a:latin typeface="Times New Roman" panose="02020603050405020304" pitchFamily="18" charset="0"/>
                        <a:cs typeface="Times New Roman" panose="02020603050405020304" pitchFamily="18" charset="0"/>
                      </a:endParaRPr>
                    </a:p>
                  </a:txBody>
                  <a:tcPr/>
                </a:tc>
              </a:tr>
              <a:tr h="2176626">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Önemli Not </a:t>
                      </a:r>
                      <a:r>
                        <a:rPr lang="tr-TR" b="1" baseline="0" dirty="0" smtClean="0">
                          <a:solidFill>
                            <a:srgbClr val="FF0000"/>
                          </a:solidFill>
                          <a:latin typeface="Times New Roman" panose="02020603050405020304" pitchFamily="18" charset="0"/>
                          <a:cs typeface="Times New Roman" panose="02020603050405020304" pitchFamily="18" charset="0"/>
                        </a:rPr>
                        <a:t> III: </a:t>
                      </a:r>
                      <a:r>
                        <a:rPr lang="tr-TR" dirty="0" smtClean="0">
                          <a:latin typeface="Times New Roman" panose="02020603050405020304" pitchFamily="18" charset="0"/>
                          <a:cs typeface="Times New Roman" panose="02020603050405020304" pitchFamily="18" charset="0"/>
                        </a:rPr>
                        <a:t>Zina </a:t>
                      </a:r>
                      <a:r>
                        <a:rPr lang="tr-TR" baseline="0" dirty="0" smtClean="0">
                          <a:latin typeface="Times New Roman" panose="02020603050405020304" pitchFamily="18" charset="0"/>
                          <a:cs typeface="Times New Roman" panose="02020603050405020304" pitchFamily="18" charset="0"/>
                        </a:rPr>
                        <a:t>sebebiyle dava açma hakkı iki durumda düşer</a:t>
                      </a:r>
                    </a:p>
                    <a:p>
                      <a:pPr algn="just"/>
                      <a:r>
                        <a:rPr lang="tr-TR" baseline="0" dirty="0" smtClean="0">
                          <a:latin typeface="Times New Roman" panose="02020603050405020304" pitchFamily="18" charset="0"/>
                          <a:cs typeface="Times New Roman" panose="02020603050405020304" pitchFamily="18" charset="0"/>
                        </a:rPr>
                        <a:t>      - Dava açma hakkı olan eşin zina yapan eşi affetmesi</a:t>
                      </a:r>
                    </a:p>
                    <a:p>
                      <a:pPr algn="just"/>
                      <a:r>
                        <a:rPr lang="tr-TR" baseline="0" dirty="0" smtClean="0">
                          <a:latin typeface="Times New Roman" panose="02020603050405020304" pitchFamily="18" charset="0"/>
                          <a:cs typeface="Times New Roman" panose="02020603050405020304" pitchFamily="18" charset="0"/>
                        </a:rPr>
                        <a:t>      - Zinanın öğrenildiği andan itibaren 6 ay, ve her halükarda, zinanın üzerinden 5 yıl geçmekle dava açma hakkı düşer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val="2004867865"/>
              </p:ext>
            </p:extLst>
          </p:nvPr>
        </p:nvGraphicFramePr>
        <p:xfrm>
          <a:off x="4644008" y="1196753"/>
          <a:ext cx="4392488" cy="5577840"/>
        </p:xfrm>
        <a:graphic>
          <a:graphicData uri="http://schemas.openxmlformats.org/drawingml/2006/table">
            <a:tbl>
              <a:tblPr firstRow="1" bandRow="1">
                <a:tableStyleId>{ED083AE6-46FA-4A59-8FB0-9F97EB10719F}</a:tableStyleId>
              </a:tblPr>
              <a:tblGrid>
                <a:gridCol w="4392488"/>
              </a:tblGrid>
              <a:tr h="612847">
                <a:tc>
                  <a:txBody>
                    <a:bodyPr/>
                    <a:lstStyle/>
                    <a:p>
                      <a:pPr algn="ctr"/>
                      <a:r>
                        <a:rPr lang="tr-TR" b="1" dirty="0" smtClean="0">
                          <a:solidFill>
                            <a:srgbClr val="FF0000"/>
                          </a:solidFill>
                          <a:latin typeface="Times New Roman" panose="02020603050405020304" pitchFamily="18" charset="0"/>
                          <a:cs typeface="Times New Roman" panose="02020603050405020304" pitchFamily="18" charset="0"/>
                        </a:rPr>
                        <a:t>2- Hayata Kast</a:t>
                      </a:r>
                      <a:r>
                        <a:rPr lang="tr-TR" b="1" baseline="0" dirty="0" smtClean="0">
                          <a:solidFill>
                            <a:srgbClr val="FF0000"/>
                          </a:solidFill>
                          <a:latin typeface="Times New Roman" panose="02020603050405020304" pitchFamily="18" charset="0"/>
                          <a:cs typeface="Times New Roman" panose="02020603050405020304" pitchFamily="18" charset="0"/>
                        </a:rPr>
                        <a:t> / Pek Kötü Veya Onur Kırıcı Davranış</a:t>
                      </a:r>
                      <a:endParaRPr lang="tr-TR" b="1" dirty="0">
                        <a:solidFill>
                          <a:srgbClr val="FF0000"/>
                        </a:solidFill>
                        <a:latin typeface="Times New Roman" panose="02020603050405020304" pitchFamily="18" charset="0"/>
                        <a:cs typeface="Times New Roman" panose="02020603050405020304" pitchFamily="18" charset="0"/>
                      </a:endParaRPr>
                    </a:p>
                  </a:txBody>
                  <a:tcPr/>
                </a:tc>
              </a:tr>
              <a:tr h="1428765">
                <a:tc>
                  <a:txBody>
                    <a:bodyPr/>
                    <a:lstStyle/>
                    <a:p>
                      <a:pPr algn="just">
                        <a:buNone/>
                      </a:pPr>
                      <a:r>
                        <a:rPr lang="tr-TR" b="1" dirty="0" smtClean="0">
                          <a:solidFill>
                            <a:srgbClr val="FF0000"/>
                          </a:solidFill>
                          <a:latin typeface="Times New Roman" pitchFamily="18" charset="0"/>
                          <a:cs typeface="Times New Roman" pitchFamily="18" charset="0"/>
                        </a:rPr>
                        <a:t>Hayata Kast:</a:t>
                      </a:r>
                      <a:r>
                        <a:rPr lang="tr-TR" b="1" baseline="0" dirty="0" smtClean="0">
                          <a:solidFill>
                            <a:srgbClr val="FF0000"/>
                          </a:solidFill>
                          <a:latin typeface="Times New Roman" pitchFamily="18" charset="0"/>
                          <a:cs typeface="Times New Roman" pitchFamily="18" charset="0"/>
                        </a:rPr>
                        <a:t> </a:t>
                      </a:r>
                      <a:r>
                        <a:rPr lang="tr-TR" baseline="0" dirty="0" smtClean="0">
                          <a:latin typeface="Times New Roman" pitchFamily="18" charset="0"/>
                          <a:cs typeface="Times New Roman" pitchFamily="18" charset="0"/>
                        </a:rPr>
                        <a:t>B</a:t>
                      </a:r>
                      <a:r>
                        <a:rPr lang="tr-TR" dirty="0" smtClean="0">
                          <a:latin typeface="Times New Roman" pitchFamily="18" charset="0"/>
                          <a:cs typeface="Times New Roman" pitchFamily="18" charset="0"/>
                        </a:rPr>
                        <a:t>ir eşin diğerine öldürme niyetini bazı fiilleriyle açıklamasıdır. </a:t>
                      </a:r>
                      <a:r>
                        <a:rPr lang="tr-TR" b="1" dirty="0" smtClean="0">
                          <a:latin typeface="Times New Roman" pitchFamily="18" charset="0"/>
                          <a:cs typeface="Times New Roman" pitchFamily="18" charset="0"/>
                        </a:rPr>
                        <a:t>Örneğin:</a:t>
                      </a:r>
                      <a:r>
                        <a:rPr lang="tr-TR" dirty="0" smtClean="0">
                          <a:latin typeface="Times New Roman" pitchFamily="18" charset="0"/>
                          <a:cs typeface="Times New Roman" pitchFamily="18" charset="0"/>
                        </a:rPr>
                        <a:t> yaralı bir eşin hayatını kurtarmak için gereğini yapmadığı durumlarda hayata kast sayılabilir. </a:t>
                      </a:r>
                      <a:endParaRPr lang="tr-TR" dirty="0">
                        <a:latin typeface="Times New Roman" pitchFamily="18" charset="0"/>
                        <a:cs typeface="Times New Roman" pitchFamily="18" charset="0"/>
                      </a:endParaRPr>
                    </a:p>
                  </a:txBody>
                  <a:tcPr/>
                </a:tc>
              </a:tr>
              <a:tr h="1428765">
                <a:tc>
                  <a:txBody>
                    <a:bodyPr/>
                    <a:lstStyle/>
                    <a:p>
                      <a:pPr algn="just">
                        <a:buNone/>
                      </a:pPr>
                      <a:r>
                        <a:rPr lang="tr-TR" b="1" dirty="0" smtClean="0">
                          <a:solidFill>
                            <a:srgbClr val="FF0000"/>
                          </a:solidFill>
                          <a:latin typeface="Times New Roman" pitchFamily="18" charset="0"/>
                          <a:cs typeface="Times New Roman" pitchFamily="18" charset="0"/>
                        </a:rPr>
                        <a:t>Pek Fena Muamele: </a:t>
                      </a:r>
                      <a:r>
                        <a:rPr lang="tr-TR" dirty="0" smtClean="0">
                          <a:latin typeface="Times New Roman" pitchFamily="18" charset="0"/>
                          <a:cs typeface="Times New Roman" pitchFamily="18" charset="0"/>
                        </a:rPr>
                        <a:t>Eşlerden birinin diğer eşin vücut bütünlüğü ve sağlığına yönelik her türlü saldırısıdır. </a:t>
                      </a:r>
                      <a:r>
                        <a:rPr lang="tr-TR" b="1" dirty="0" smtClean="0">
                          <a:latin typeface="Times New Roman" pitchFamily="18" charset="0"/>
                          <a:cs typeface="Times New Roman" pitchFamily="18" charset="0"/>
                        </a:rPr>
                        <a:t>Örneğin:</a:t>
                      </a:r>
                      <a:r>
                        <a:rPr lang="tr-TR" dirty="0" smtClean="0">
                          <a:latin typeface="Times New Roman" pitchFamily="18" charset="0"/>
                          <a:cs typeface="Times New Roman" pitchFamily="18" charset="0"/>
                        </a:rPr>
                        <a:t> Eşlerden birinin diğerini dövmesi, eve kapatması, aç bırakması</a:t>
                      </a:r>
                      <a:r>
                        <a:rPr lang="tr-TR" baseline="0"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pek fena muamele halleridir</a:t>
                      </a:r>
                      <a:endParaRPr lang="tr-TR" dirty="0">
                        <a:latin typeface="Times New Roman" pitchFamily="18" charset="0"/>
                        <a:cs typeface="Times New Roman" pitchFamily="18" charset="0"/>
                      </a:endParaRPr>
                    </a:p>
                  </a:txBody>
                  <a:tcPr/>
                </a:tc>
              </a:tr>
              <a:tr h="2002231">
                <a:tc>
                  <a:txBody>
                    <a:bodyPr/>
                    <a:lstStyle/>
                    <a:p>
                      <a:pPr algn="just">
                        <a:buNone/>
                      </a:pPr>
                      <a:r>
                        <a:rPr lang="tr-TR" b="1" dirty="0" smtClean="0">
                          <a:solidFill>
                            <a:srgbClr val="FF0000"/>
                          </a:solidFill>
                          <a:latin typeface="Times New Roman" pitchFamily="18" charset="0"/>
                          <a:cs typeface="Times New Roman" pitchFamily="18" charset="0"/>
                        </a:rPr>
                        <a:t>Onur Kırıcı Davranış: </a:t>
                      </a:r>
                      <a:r>
                        <a:rPr lang="tr-TR" dirty="0" smtClean="0">
                          <a:latin typeface="Times New Roman" pitchFamily="18" charset="0"/>
                          <a:cs typeface="Times New Roman" pitchFamily="18" charset="0"/>
                        </a:rPr>
                        <a:t>Eşlerden birinin diğerinin onuruna haksız ve ona hakaret etmek ve küçük düşürmek amacıyla yaptığı saldırıdır. </a:t>
                      </a:r>
                      <a:r>
                        <a:rPr lang="tr-TR" b="1" dirty="0" smtClean="0">
                          <a:latin typeface="Times New Roman" pitchFamily="18" charset="0"/>
                          <a:cs typeface="Times New Roman" pitchFamily="18" charset="0"/>
                        </a:rPr>
                        <a:t>Örneğin:</a:t>
                      </a:r>
                      <a:r>
                        <a:rPr lang="tr-TR" baseline="0"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Karşı cinsten biriyle birlikte olmak, evden kovmak, kadının hakkında kötü haber yazmak vb. hareketler onur kırıcı davranıştır. </a:t>
                      </a:r>
                      <a:endParaRPr lang="tr-TR"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28291778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492664"/>
          </a:xfrm>
        </p:spPr>
        <p:txBody>
          <a:bodyPr>
            <a:normAutofit/>
          </a:bodyPr>
          <a:lstStyle/>
          <a:p>
            <a:pPr algn="ctr"/>
            <a:r>
              <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ÖZEL BOŞANMA SEBEPLERİ</a:t>
            </a:r>
            <a:endParaRPr lang="tr-TR" sz="2400" dirty="0">
              <a:effectLst>
                <a:outerShdw blurRad="38100" dist="38100" dir="2700000" algn="tl">
                  <a:srgbClr val="000000">
                    <a:alpha val="43137"/>
                  </a:srgbClr>
                </a:outerShdw>
              </a:effectLst>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2229980460"/>
              </p:ext>
            </p:extLst>
          </p:nvPr>
        </p:nvGraphicFramePr>
        <p:xfrm>
          <a:off x="179512" y="1467704"/>
          <a:ext cx="4388296" cy="5158732"/>
        </p:xfrm>
        <a:graphic>
          <a:graphicData uri="http://schemas.openxmlformats.org/drawingml/2006/table">
            <a:tbl>
              <a:tblPr firstRow="1" bandRow="1">
                <a:tableStyleId>{ED083AE6-46FA-4A59-8FB0-9F97EB10719F}</a:tableStyleId>
              </a:tblPr>
              <a:tblGrid>
                <a:gridCol w="4388296"/>
              </a:tblGrid>
              <a:tr h="7629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itchFamily="18" charset="0"/>
                          <a:cs typeface="Times New Roman" pitchFamily="18" charset="0"/>
                        </a:rPr>
                        <a:t>3- Küçük Düşürücü Suç İşleme Veya Haysiyetsiz Hayat Sürdürme</a:t>
                      </a:r>
                      <a:endParaRPr lang="tr-TR" dirty="0">
                        <a:solidFill>
                          <a:srgbClr val="FF0000"/>
                        </a:solidFill>
                        <a:latin typeface="Times New Roman" pitchFamily="18" charset="0"/>
                        <a:cs typeface="Times New Roman" pitchFamily="18" charset="0"/>
                      </a:endParaRPr>
                    </a:p>
                  </a:txBody>
                  <a:tcPr/>
                </a:tc>
              </a:tr>
              <a:tr h="116860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itchFamily="18" charset="0"/>
                          <a:cs typeface="Times New Roman" pitchFamily="18" charset="0"/>
                        </a:rPr>
                        <a:t>Küçük Düşürücü</a:t>
                      </a:r>
                      <a:r>
                        <a:rPr lang="tr-TR" b="1" baseline="0" dirty="0" smtClean="0">
                          <a:solidFill>
                            <a:srgbClr val="FF0000"/>
                          </a:solidFill>
                          <a:latin typeface="Times New Roman" pitchFamily="18" charset="0"/>
                          <a:cs typeface="Times New Roman" pitchFamily="18" charset="0"/>
                        </a:rPr>
                        <a:t> Suç İşleme: </a:t>
                      </a:r>
                      <a:r>
                        <a:rPr lang="tr-TR" baseline="0" dirty="0" smtClean="0">
                          <a:solidFill>
                            <a:schemeClr val="tx1"/>
                          </a:solidFill>
                          <a:latin typeface="Times New Roman" pitchFamily="18" charset="0"/>
                          <a:cs typeface="Times New Roman" pitchFamily="18" charset="0"/>
                        </a:rPr>
                        <a:t>Hırsızlık, dolandırıcılık, sahtekarlık, dolandırıcılık gibi kişiyi toplum içinde küçük düşüren suçlar bu kapsamda değerlendirilir.</a:t>
                      </a:r>
                      <a:endParaRPr lang="tr-TR" dirty="0">
                        <a:solidFill>
                          <a:schemeClr val="tx1"/>
                        </a:solidFill>
                        <a:latin typeface="Times New Roman" pitchFamily="18" charset="0"/>
                        <a:cs typeface="Times New Roman" pitchFamily="18" charset="0"/>
                      </a:endParaRPr>
                    </a:p>
                  </a:txBody>
                  <a:tcPr/>
                </a:tc>
              </a:tr>
              <a:tr h="1394073">
                <a:tc>
                  <a:txBody>
                    <a:bodyPr/>
                    <a:lstStyle/>
                    <a:p>
                      <a:pPr algn="just">
                        <a:buNone/>
                      </a:pPr>
                      <a:r>
                        <a:rPr lang="tr-TR" b="1" i="0" dirty="0" smtClean="0">
                          <a:solidFill>
                            <a:srgbClr val="FF0000"/>
                          </a:solidFill>
                          <a:latin typeface="Times New Roman" pitchFamily="18" charset="0"/>
                          <a:cs typeface="Times New Roman" pitchFamily="18" charset="0"/>
                        </a:rPr>
                        <a:t>Haysiyetsiz Hayat Sürme: </a:t>
                      </a:r>
                      <a:r>
                        <a:rPr lang="tr-TR" i="0" dirty="0" smtClean="0">
                          <a:latin typeface="Times New Roman" pitchFamily="18" charset="0"/>
                          <a:cs typeface="Times New Roman" pitchFamily="18" charset="0"/>
                        </a:rPr>
                        <a:t>Yargıtay</a:t>
                      </a:r>
                      <a:r>
                        <a:rPr lang="tr-TR" i="0" baseline="0"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genel olarak, randevu evi işletme, ayyaşlık, kumarbazlık, hayat kadını olarak çalışma gibi durumları haysiyetsiz hayat sürme olarak kabul etmektedir. </a:t>
                      </a:r>
                      <a:endParaRPr lang="tr-TR" dirty="0">
                        <a:latin typeface="Times New Roman" pitchFamily="18" charset="0"/>
                        <a:cs typeface="Times New Roman" pitchFamily="18" charset="0"/>
                      </a:endParaRPr>
                    </a:p>
                  </a:txBody>
                  <a:tcPr/>
                </a:tc>
              </a:tr>
              <a:tr h="174398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dirty="0" smtClean="0">
                          <a:solidFill>
                            <a:srgbClr val="FF0000"/>
                          </a:solidFill>
                          <a:latin typeface="Times New Roman" pitchFamily="18" charset="0"/>
                          <a:cs typeface="Times New Roman" pitchFamily="18" charset="0"/>
                        </a:rPr>
                        <a:t>Önemli</a:t>
                      </a:r>
                      <a:r>
                        <a:rPr lang="tr-TR" baseline="0" dirty="0" smtClean="0">
                          <a:solidFill>
                            <a:srgbClr val="FF0000"/>
                          </a:solidFill>
                          <a:latin typeface="Times New Roman" pitchFamily="18" charset="0"/>
                          <a:cs typeface="Times New Roman" pitchFamily="18" charset="0"/>
                        </a:rPr>
                        <a:t> Not: </a:t>
                      </a:r>
                      <a:r>
                        <a:rPr lang="tr-TR" dirty="0" smtClean="0">
                          <a:latin typeface="Times New Roman" pitchFamily="18" charset="0"/>
                          <a:cs typeface="Times New Roman" pitchFamily="18" charset="0"/>
                        </a:rPr>
                        <a:t>Her iki sebebin de eşlerden diğeri bakımından, birlikte yaşamayı kendisinden beklenemez hale getirmesi gerekmektedir. Örneğin, ikisi de hırsız eşlerden hiçbiri diğeri aleyhine bu sebeple boşanma davası açamaz.</a:t>
                      </a:r>
                      <a:endParaRPr lang="tr-TR" dirty="0">
                        <a:latin typeface="Times New Roman" pitchFamily="18" charset="0"/>
                        <a:cs typeface="Times New Roman" pitchFamily="18" charset="0"/>
                      </a:endParaRPr>
                    </a:p>
                  </a:txBody>
                  <a:tcPr/>
                </a:tc>
              </a:tr>
            </a:tbl>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696227815"/>
              </p:ext>
            </p:extLst>
          </p:nvPr>
        </p:nvGraphicFramePr>
        <p:xfrm>
          <a:off x="4788024" y="1484784"/>
          <a:ext cx="4176464" cy="5184576"/>
        </p:xfrm>
        <a:graphic>
          <a:graphicData uri="http://schemas.openxmlformats.org/drawingml/2006/table">
            <a:tbl>
              <a:tblPr firstRow="1" bandRow="1">
                <a:tableStyleId>{ED083AE6-46FA-4A59-8FB0-9F97EB10719F}</a:tableStyleId>
              </a:tblPr>
              <a:tblGrid>
                <a:gridCol w="4176464"/>
              </a:tblGrid>
              <a:tr h="403921">
                <a:tc>
                  <a:txBody>
                    <a:bodyPr/>
                    <a:lstStyle/>
                    <a:p>
                      <a:pPr algn="ctr"/>
                      <a:r>
                        <a:rPr lang="tr-TR" dirty="0" smtClean="0">
                          <a:solidFill>
                            <a:srgbClr val="FF0000"/>
                          </a:solidFill>
                          <a:latin typeface="Times New Roman" pitchFamily="18" charset="0"/>
                          <a:cs typeface="Times New Roman" pitchFamily="18" charset="0"/>
                        </a:rPr>
                        <a:t>4-</a:t>
                      </a:r>
                      <a:r>
                        <a:rPr lang="tr-TR" baseline="0" dirty="0" smtClean="0">
                          <a:solidFill>
                            <a:srgbClr val="FF0000"/>
                          </a:solidFill>
                          <a:latin typeface="Times New Roman" pitchFamily="18" charset="0"/>
                          <a:cs typeface="Times New Roman" pitchFamily="18" charset="0"/>
                        </a:rPr>
                        <a:t> Terk</a:t>
                      </a:r>
                      <a:endParaRPr lang="tr-TR" dirty="0">
                        <a:solidFill>
                          <a:srgbClr val="FF0000"/>
                        </a:solidFill>
                        <a:latin typeface="Times New Roman" pitchFamily="18" charset="0"/>
                        <a:cs typeface="Times New Roman" pitchFamily="18" charset="0"/>
                      </a:endParaRPr>
                    </a:p>
                  </a:txBody>
                  <a:tcPr/>
                </a:tc>
              </a:tr>
              <a:tr h="2788715">
                <a:tc>
                  <a:txBody>
                    <a:bodyPr/>
                    <a:lstStyle/>
                    <a:p>
                      <a:pPr algn="just">
                        <a:buNone/>
                      </a:pPr>
                      <a:r>
                        <a:rPr lang="tr-TR" dirty="0" smtClean="0">
                          <a:latin typeface="Times New Roman" pitchFamily="18" charset="0"/>
                          <a:cs typeface="Times New Roman" pitchFamily="18" charset="0"/>
                        </a:rPr>
                        <a:t>Terk için kanunda dört şart sayılmıştır:</a:t>
                      </a:r>
                    </a:p>
                    <a:p>
                      <a:pPr algn="just">
                        <a:buFontTx/>
                        <a:buNone/>
                      </a:pPr>
                      <a:r>
                        <a:rPr lang="tr-TR" dirty="0" smtClean="0">
                          <a:latin typeface="Times New Roman" pitchFamily="18" charset="0"/>
                          <a:cs typeface="Times New Roman" pitchFamily="18" charset="0"/>
                        </a:rPr>
                        <a:t>         - Eşlerden birinin ortak konutu terk etmesi veya diğer eşi ortak konutu terke zorlama ya da haklı bir sebep olmadan onun ortak konuta dönmesini engellemesi</a:t>
                      </a:r>
                    </a:p>
                    <a:p>
                      <a:pPr algn="just">
                        <a:buFontTx/>
                        <a:buNone/>
                      </a:pPr>
                      <a:r>
                        <a:rPr lang="tr-TR" dirty="0" smtClean="0">
                          <a:latin typeface="Times New Roman" pitchFamily="18" charset="0"/>
                          <a:cs typeface="Times New Roman" pitchFamily="18" charset="0"/>
                        </a:rPr>
                        <a:t>         -</a:t>
                      </a:r>
                      <a:r>
                        <a:rPr lang="tr-TR" baseline="0"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Terkin en az altı ay sürmüş olması</a:t>
                      </a:r>
                    </a:p>
                    <a:p>
                      <a:pPr algn="just">
                        <a:buFontTx/>
                        <a:buNone/>
                      </a:pPr>
                      <a:r>
                        <a:rPr lang="tr-TR" baseline="0" dirty="0" smtClean="0">
                          <a:latin typeface="Times New Roman" pitchFamily="18" charset="0"/>
                          <a:cs typeface="Times New Roman" pitchFamily="18" charset="0"/>
                        </a:rPr>
                        <a:t>         - </a:t>
                      </a:r>
                      <a:r>
                        <a:rPr lang="tr-TR" dirty="0" smtClean="0">
                          <a:latin typeface="Times New Roman" pitchFamily="18" charset="0"/>
                          <a:cs typeface="Times New Roman" pitchFamily="18" charset="0"/>
                        </a:rPr>
                        <a:t>Terk eden eşe hakim veya noter  tarafından ihtarda bulunulması </a:t>
                      </a:r>
                    </a:p>
                    <a:p>
                      <a:pPr algn="just">
                        <a:buFontTx/>
                        <a:buNone/>
                      </a:pPr>
                      <a:r>
                        <a:rPr lang="tr-TR" dirty="0" smtClean="0">
                          <a:latin typeface="Times New Roman" pitchFamily="18" charset="0"/>
                          <a:cs typeface="Times New Roman" pitchFamily="18" charset="0"/>
                        </a:rPr>
                        <a:t>         -  Eşin buna rağmen dönmemesi</a:t>
                      </a:r>
                    </a:p>
                  </a:txBody>
                  <a:tcPr/>
                </a:tc>
              </a:tr>
              <a:tr h="995970">
                <a:tc>
                  <a:txBody>
                    <a:bodyPr/>
                    <a:lstStyle/>
                    <a:p>
                      <a:pPr algn="just">
                        <a:buFontTx/>
                        <a:buNone/>
                      </a:pPr>
                      <a:r>
                        <a:rPr lang="tr-TR" b="1" dirty="0" smtClean="0">
                          <a:solidFill>
                            <a:srgbClr val="FF0000"/>
                          </a:solidFill>
                          <a:latin typeface="Times New Roman" pitchFamily="18" charset="0"/>
                          <a:cs typeface="Times New Roman" pitchFamily="18" charset="0"/>
                        </a:rPr>
                        <a:t>Önemli Not I:</a:t>
                      </a:r>
                      <a:r>
                        <a:rPr lang="tr-TR" b="1" baseline="0" dirty="0" smtClean="0">
                          <a:solidFill>
                            <a:srgbClr val="FF0000"/>
                          </a:solidFill>
                          <a:latin typeface="Times New Roman" pitchFamily="18" charset="0"/>
                          <a:cs typeface="Times New Roman" pitchFamily="18" charset="0"/>
                        </a:rPr>
                        <a:t> </a:t>
                      </a:r>
                      <a:r>
                        <a:rPr lang="tr-TR" dirty="0" smtClean="0">
                          <a:latin typeface="Times New Roman" pitchFamily="18" charset="0"/>
                          <a:cs typeface="Times New Roman" pitchFamily="18" charset="0"/>
                        </a:rPr>
                        <a:t>İhtarname 4. ayın sonunda çekilir ve eşe eve dönmesi için 2 ay süre verilir.</a:t>
                      </a:r>
                    </a:p>
                  </a:txBody>
                  <a:tcPr/>
                </a:tc>
              </a:tr>
              <a:tr h="995970">
                <a:tc>
                  <a:txBody>
                    <a:bodyPr/>
                    <a:lstStyle/>
                    <a:p>
                      <a:pPr algn="just">
                        <a:buFontTx/>
                        <a:buNone/>
                      </a:pPr>
                      <a:r>
                        <a:rPr lang="tr-TR" b="1" baseline="0" dirty="0" smtClean="0">
                          <a:solidFill>
                            <a:srgbClr val="FF0000"/>
                          </a:solidFill>
                          <a:latin typeface="Times New Roman" pitchFamily="18" charset="0"/>
                          <a:cs typeface="Times New Roman" pitchFamily="18" charset="0"/>
                        </a:rPr>
                        <a:t>Önemli Not II: </a:t>
                      </a:r>
                      <a:r>
                        <a:rPr lang="tr-TR" baseline="0" dirty="0" smtClean="0">
                          <a:latin typeface="Times New Roman" pitchFamily="18" charset="0"/>
                          <a:cs typeface="Times New Roman" pitchFamily="18" charset="0"/>
                        </a:rPr>
                        <a:t>Çekilen ihtarnameye rağmen evi terke den eş eve dönmezse, hakim boşanmaya karar verir.</a:t>
                      </a:r>
                      <a:endParaRPr lang="tr-TR" dirty="0" smtClean="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21280059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p:cNvGraphicFramePr>
            <a:graphicFrameLocks noGrp="1"/>
          </p:cNvGraphicFramePr>
          <p:nvPr>
            <p:ph sz="half" idx="1"/>
            <p:extLst>
              <p:ext uri="{D42A27DB-BD31-4B8C-83A1-F6EECF244321}">
                <p14:modId xmlns:p14="http://schemas.microsoft.com/office/powerpoint/2010/main" val="2043339430"/>
              </p:ext>
            </p:extLst>
          </p:nvPr>
        </p:nvGraphicFramePr>
        <p:xfrm>
          <a:off x="107504" y="1196752"/>
          <a:ext cx="4320480" cy="2931160"/>
        </p:xfrm>
        <a:graphic>
          <a:graphicData uri="http://schemas.openxmlformats.org/drawingml/2006/table">
            <a:tbl>
              <a:tblPr firstRow="1" bandRow="1">
                <a:tableStyleId>{ED083AE6-46FA-4A59-8FB0-9F97EB10719F}</a:tableStyleId>
              </a:tblPr>
              <a:tblGrid>
                <a:gridCol w="4320480"/>
              </a:tblGrid>
              <a:tr h="370840">
                <a:tc>
                  <a:txBody>
                    <a:bodyPr/>
                    <a:lstStyle/>
                    <a:p>
                      <a:pPr algn="ctr"/>
                      <a:r>
                        <a:rPr lang="tr-TR" dirty="0" smtClean="0">
                          <a:solidFill>
                            <a:srgbClr val="FF0000"/>
                          </a:solidFill>
                          <a:latin typeface="Times New Roman" pitchFamily="18" charset="0"/>
                          <a:cs typeface="Times New Roman" pitchFamily="18" charset="0"/>
                        </a:rPr>
                        <a:t>5- Akıl Hastalığı</a:t>
                      </a:r>
                      <a:endParaRPr lang="tr-TR" dirty="0">
                        <a:solidFill>
                          <a:srgbClr val="FF0000"/>
                        </a:solidFill>
                        <a:latin typeface="Times New Roman" pitchFamily="18" charset="0"/>
                        <a:cs typeface="Times New Roman" pitchFamily="18" charset="0"/>
                      </a:endParaRPr>
                    </a:p>
                  </a:txBody>
                  <a:tcPr/>
                </a:tc>
              </a:tr>
              <a:tr h="370840">
                <a:tc>
                  <a:txBody>
                    <a:bodyPr/>
                    <a:lstStyle/>
                    <a:p>
                      <a:pPr algn="just">
                        <a:buNone/>
                      </a:pPr>
                      <a:r>
                        <a:rPr lang="tr-TR" sz="1800" dirty="0" smtClean="0">
                          <a:latin typeface="Times New Roman" pitchFamily="18" charset="0"/>
                          <a:cs typeface="Times New Roman" pitchFamily="18" charset="0"/>
                        </a:rPr>
                        <a:t>Akıl hastalığının boşanma sebebi  olabilmesi için üç şart var olmalıdır:</a:t>
                      </a:r>
                    </a:p>
                    <a:p>
                      <a:pPr marL="0" indent="0" algn="just">
                        <a:buNone/>
                      </a:pPr>
                      <a:r>
                        <a:rPr lang="tr-TR" sz="1800" dirty="0" smtClean="0">
                          <a:latin typeface="Times New Roman" pitchFamily="18" charset="0"/>
                          <a:cs typeface="Times New Roman" pitchFamily="18" charset="0"/>
                        </a:rPr>
                        <a:t>              - Akıl Hastalığının evlilik sırasında var olması</a:t>
                      </a:r>
                    </a:p>
                    <a:p>
                      <a:pPr marL="0" indent="0" algn="just">
                        <a:buNone/>
                      </a:pPr>
                      <a:r>
                        <a:rPr lang="tr-TR" sz="1800" dirty="0" smtClean="0">
                          <a:latin typeface="Times New Roman" pitchFamily="18" charset="0"/>
                          <a:cs typeface="Times New Roman" pitchFamily="18" charset="0"/>
                        </a:rPr>
                        <a:t>             - Akıl hastası olan eşin iyileşmeyeceğinin resmi sağlık kurul raporuyla tespit edilmiş olması</a:t>
                      </a:r>
                    </a:p>
                    <a:p>
                      <a:pPr marL="0" indent="0" algn="just">
                        <a:buNone/>
                      </a:pPr>
                      <a:r>
                        <a:rPr lang="tr-TR" sz="1800" dirty="0" smtClean="0">
                          <a:latin typeface="Times New Roman" pitchFamily="18" charset="0"/>
                          <a:cs typeface="Times New Roman" pitchFamily="18" charset="0"/>
                        </a:rPr>
                        <a:t>             - Akıl hastalığı sebebiyle diğer eş için ortak hayatın çekilmez hale gelmesi</a:t>
                      </a:r>
                      <a:endParaRPr lang="tr-TR" dirty="0"/>
                    </a:p>
                  </a:txBody>
                  <a:tcPr/>
                </a:tc>
              </a:tr>
            </a:tbl>
          </a:graphicData>
        </a:graphic>
      </p:graphicFrame>
      <p:graphicFrame>
        <p:nvGraphicFramePr>
          <p:cNvPr id="8" name="İçerik Yer Tutucusu 7"/>
          <p:cNvGraphicFramePr>
            <a:graphicFrameLocks noGrp="1"/>
          </p:cNvGraphicFramePr>
          <p:nvPr>
            <p:ph sz="half" idx="2"/>
            <p:extLst>
              <p:ext uri="{D42A27DB-BD31-4B8C-83A1-F6EECF244321}">
                <p14:modId xmlns:p14="http://schemas.microsoft.com/office/powerpoint/2010/main" val="3617090967"/>
              </p:ext>
            </p:extLst>
          </p:nvPr>
        </p:nvGraphicFramePr>
        <p:xfrm>
          <a:off x="4648200" y="1268760"/>
          <a:ext cx="4172272" cy="5472607"/>
        </p:xfrm>
        <a:graphic>
          <a:graphicData uri="http://schemas.openxmlformats.org/drawingml/2006/table">
            <a:tbl>
              <a:tblPr firstRow="1" bandRow="1">
                <a:tableStyleId>{ED083AE6-46FA-4A59-8FB0-9F97EB10719F}</a:tableStyleId>
              </a:tblPr>
              <a:tblGrid>
                <a:gridCol w="4172272"/>
              </a:tblGrid>
              <a:tr h="6958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i="0" dirty="0" smtClean="0">
                          <a:solidFill>
                            <a:srgbClr val="FF0000"/>
                          </a:solidFill>
                          <a:latin typeface="Times New Roman" pitchFamily="18" charset="0"/>
                          <a:cs typeface="Times New Roman" pitchFamily="18" charset="0"/>
                        </a:rPr>
                        <a:t>1-Evlilik Birliğinin Temelinden Sarsılmış Olması</a:t>
                      </a:r>
                      <a:endParaRPr lang="tr-TR" i="0" dirty="0">
                        <a:solidFill>
                          <a:srgbClr val="FF0000"/>
                        </a:solidFill>
                        <a:latin typeface="Times New Roman" pitchFamily="18" charset="0"/>
                        <a:cs typeface="Times New Roman" pitchFamily="18" charset="0"/>
                      </a:endParaRPr>
                    </a:p>
                  </a:txBody>
                  <a:tcPr/>
                </a:tc>
              </a:tr>
              <a:tr h="1590424">
                <a:tc>
                  <a:txBody>
                    <a:bodyPr/>
                    <a:lstStyle/>
                    <a:p>
                      <a:pPr algn="just"/>
                      <a:r>
                        <a:rPr lang="tr-TR" dirty="0" smtClean="0">
                          <a:latin typeface="Times New Roman" pitchFamily="18" charset="0"/>
                          <a:cs typeface="Times New Roman" pitchFamily="18" charset="0"/>
                        </a:rPr>
                        <a:t>Evlilik birliğinin temelinden sarsılmış olmasıyla kastedilen eşler arasında önemli fikir  ve duygu ayrılığının olmasıdır</a:t>
                      </a:r>
                      <a:r>
                        <a:rPr lang="tr-TR" baseline="0" dirty="0" smtClean="0">
                          <a:latin typeface="Times New Roman" pitchFamily="18" charset="0"/>
                          <a:cs typeface="Times New Roman" pitchFamily="18" charset="0"/>
                        </a:rPr>
                        <a:t> (Halk arasında şiddetli geçimsizlik olarak bilinir)</a:t>
                      </a:r>
                      <a:endParaRPr lang="tr-TR" dirty="0">
                        <a:latin typeface="Times New Roman" pitchFamily="18" charset="0"/>
                        <a:cs typeface="Times New Roman" pitchFamily="18" charset="0"/>
                      </a:endParaRPr>
                    </a:p>
                  </a:txBody>
                  <a:tcPr/>
                </a:tc>
              </a:tr>
              <a:tr h="4031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itchFamily="18" charset="0"/>
                          <a:cs typeface="Times New Roman" pitchFamily="18" charset="0"/>
                        </a:rPr>
                        <a:t>2. Eşlerin Anlaşması</a:t>
                      </a:r>
                      <a:endParaRPr lang="tr-TR" b="1" dirty="0">
                        <a:solidFill>
                          <a:srgbClr val="FF0000"/>
                        </a:solidFill>
                        <a:latin typeface="Times New Roman" pitchFamily="18" charset="0"/>
                        <a:cs typeface="Times New Roman" pitchFamily="18" charset="0"/>
                      </a:endParaRPr>
                    </a:p>
                  </a:txBody>
                  <a:tcPr/>
                </a:tc>
              </a:tr>
              <a:tr h="2783243">
                <a:tc>
                  <a:txBody>
                    <a:bodyPr/>
                    <a:lstStyle/>
                    <a:p>
                      <a:pPr algn="just">
                        <a:buFontTx/>
                        <a:buNone/>
                      </a:pPr>
                      <a:r>
                        <a:rPr lang="tr-TR" dirty="0" smtClean="0">
                          <a:latin typeface="Times New Roman" pitchFamily="18" charset="0"/>
                          <a:cs typeface="Times New Roman" pitchFamily="18" charset="0"/>
                        </a:rPr>
                        <a:t>            - Evlilik en az 1 yıl sürmüş olmalıdır.</a:t>
                      </a:r>
                    </a:p>
                    <a:p>
                      <a:pPr algn="just">
                        <a:buFontTx/>
                        <a:buNone/>
                      </a:pPr>
                      <a:r>
                        <a:rPr lang="tr-TR" baseline="0" dirty="0" smtClean="0">
                          <a:latin typeface="Times New Roman" pitchFamily="18" charset="0"/>
                          <a:cs typeface="Times New Roman" pitchFamily="18" charset="0"/>
                        </a:rPr>
                        <a:t>           - </a:t>
                      </a:r>
                      <a:r>
                        <a:rPr lang="tr-TR" dirty="0" smtClean="0">
                          <a:latin typeface="Times New Roman" pitchFamily="18" charset="0"/>
                          <a:cs typeface="Times New Roman" pitchFamily="18" charset="0"/>
                        </a:rPr>
                        <a:t>Boşanmak için eşler mahkemeye ya birlikte başvurmalı ya da bir eş diğerinin açtığı boşanma davasını kabul etmelidir. </a:t>
                      </a:r>
                    </a:p>
                    <a:p>
                      <a:pPr algn="just">
                        <a:buFontTx/>
                        <a:buNone/>
                      </a:pPr>
                      <a:r>
                        <a:rPr lang="tr-TR" dirty="0" smtClean="0">
                          <a:latin typeface="Times New Roman" pitchFamily="18" charset="0"/>
                          <a:cs typeface="Times New Roman" pitchFamily="18" charset="0"/>
                        </a:rPr>
                        <a:t>          - Tarafların yaptıkları anlaşma hakim tarafından uygun bulunmalıdır. </a:t>
                      </a:r>
                    </a:p>
                    <a:p>
                      <a:pPr algn="just"/>
                      <a:endParaRPr lang="tr-TR" dirty="0">
                        <a:latin typeface="Times New Roman" pitchFamily="18" charset="0"/>
                        <a:cs typeface="Times New Roman" pitchFamily="18" charset="0"/>
                      </a:endParaRPr>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3956432537"/>
              </p:ext>
            </p:extLst>
          </p:nvPr>
        </p:nvGraphicFramePr>
        <p:xfrm>
          <a:off x="107504" y="692696"/>
          <a:ext cx="8712968" cy="370840"/>
        </p:xfrm>
        <a:graphic>
          <a:graphicData uri="http://schemas.openxmlformats.org/drawingml/2006/table">
            <a:tbl>
              <a:tblPr firstRow="1" bandRow="1">
                <a:tableStyleId>{C4B1156A-380E-4F78-BDF5-A606A8083BF9}</a:tableStyleId>
              </a:tblPr>
              <a:tblGrid>
                <a:gridCol w="4356484"/>
                <a:gridCol w="4356484"/>
              </a:tblGrid>
              <a:tr h="370840">
                <a:tc>
                  <a:txBody>
                    <a:bodyPr/>
                    <a:lstStyle/>
                    <a:p>
                      <a:endParaRPr lang="tr-TR" dirty="0"/>
                    </a:p>
                  </a:txBody>
                  <a:tcPr/>
                </a:tc>
                <a:tc>
                  <a:txBody>
                    <a:bodyPr/>
                    <a:lstStyle/>
                    <a:p>
                      <a:pPr algn="ctr"/>
                      <a:r>
                        <a:rPr lang="tr-TR" dirty="0" smtClean="0">
                          <a:solidFill>
                            <a:srgbClr val="FF0000"/>
                          </a:solidFill>
                          <a:latin typeface="Times New Roman" pitchFamily="18" charset="0"/>
                          <a:cs typeface="Times New Roman" pitchFamily="18" charset="0"/>
                        </a:rPr>
                        <a:t>Genel Boşanma Sebepleri</a:t>
                      </a:r>
                      <a:endParaRPr lang="tr-TR" dirty="0">
                        <a:solidFill>
                          <a:srgbClr val="FF0000"/>
                        </a:solidFill>
                        <a:latin typeface="Times New Roman" pitchFamily="18" charset="0"/>
                        <a:cs typeface="Times New Roman" pitchFamily="18" charset="0"/>
                      </a:endParaRPr>
                    </a:p>
                  </a:txBody>
                  <a:tcPr/>
                </a:tc>
              </a:tr>
            </a:tbl>
          </a:graphicData>
        </a:graphic>
      </p:graphicFrame>
      <p:graphicFrame>
        <p:nvGraphicFramePr>
          <p:cNvPr id="10" name="Tablo 9"/>
          <p:cNvGraphicFramePr>
            <a:graphicFrameLocks noGrp="1"/>
          </p:cNvGraphicFramePr>
          <p:nvPr>
            <p:extLst>
              <p:ext uri="{D42A27DB-BD31-4B8C-83A1-F6EECF244321}">
                <p14:modId xmlns:p14="http://schemas.microsoft.com/office/powerpoint/2010/main" val="4271985428"/>
              </p:ext>
            </p:extLst>
          </p:nvPr>
        </p:nvGraphicFramePr>
        <p:xfrm>
          <a:off x="107504" y="4293096"/>
          <a:ext cx="4320480" cy="2382520"/>
        </p:xfrm>
        <a:graphic>
          <a:graphicData uri="http://schemas.openxmlformats.org/drawingml/2006/table">
            <a:tbl>
              <a:tblPr firstRow="1" bandRow="1">
                <a:tableStyleId>{ED083AE6-46FA-4A59-8FB0-9F97EB10719F}</a:tableStyleId>
              </a:tblPr>
              <a:tblGrid>
                <a:gridCol w="432048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smtClean="0">
                          <a:solidFill>
                            <a:srgbClr val="FF0000"/>
                          </a:solidFill>
                          <a:latin typeface="Times New Roman" pitchFamily="18" charset="0"/>
                          <a:cs typeface="Times New Roman" pitchFamily="18" charset="0"/>
                        </a:rPr>
                        <a:t>3. </a:t>
                      </a:r>
                      <a:r>
                        <a:rPr lang="tr-TR" b="1" dirty="0" smtClean="0">
                          <a:solidFill>
                            <a:srgbClr val="FF0000"/>
                          </a:solidFill>
                          <a:latin typeface="Times New Roman" pitchFamily="18" charset="0"/>
                          <a:cs typeface="Times New Roman" pitchFamily="18" charset="0"/>
                        </a:rPr>
                        <a:t>Ortak Hayatın Kurulamaması Aykırılık</a:t>
                      </a:r>
                      <a:endParaRPr lang="tr-TR" dirty="0">
                        <a:solidFill>
                          <a:srgbClr val="FF0000"/>
                        </a:solidFill>
                        <a:latin typeface="Times New Roman" pitchFamily="18" charset="0"/>
                        <a:cs typeface="Times New Roman" pitchFamily="18" charset="0"/>
                      </a:endParaRPr>
                    </a:p>
                  </a:txBody>
                  <a:tcPr/>
                </a:tc>
              </a:tr>
              <a:tr h="1936151">
                <a:tc>
                  <a:txBody>
                    <a:bodyPr/>
                    <a:lstStyle/>
                    <a:p>
                      <a:pPr algn="just">
                        <a:buFontTx/>
                        <a:buNone/>
                      </a:pPr>
                      <a:r>
                        <a:rPr lang="tr-TR" baseline="0" dirty="0" smtClean="0">
                          <a:latin typeface="Times New Roman" pitchFamily="18" charset="0"/>
                          <a:cs typeface="Times New Roman" pitchFamily="18" charset="0"/>
                        </a:rPr>
                        <a:t>           - </a:t>
                      </a:r>
                      <a:r>
                        <a:rPr lang="tr-TR" dirty="0" smtClean="0">
                          <a:latin typeface="Times New Roman" pitchFamily="18" charset="0"/>
                          <a:cs typeface="Times New Roman" pitchFamily="18" charset="0"/>
                        </a:rPr>
                        <a:t>Daha önce herhangi bir boşanma sebebine dayanarak açılan davanın reddedilmiş olması</a:t>
                      </a:r>
                    </a:p>
                    <a:p>
                      <a:pPr algn="just">
                        <a:buFontTx/>
                        <a:buNone/>
                      </a:pPr>
                      <a:r>
                        <a:rPr lang="tr-TR" dirty="0" smtClean="0">
                          <a:latin typeface="Times New Roman" pitchFamily="18" charset="0"/>
                          <a:cs typeface="Times New Roman" pitchFamily="18" charset="0"/>
                        </a:rPr>
                        <a:t>          - Boşanma talebinin reddi kararının üzerinden üç yıl geçmiş ve bu süre içinde her ne sebeple olursa olsun ortak hayat kurulamamış olmalıdır. </a:t>
                      </a:r>
                      <a:endParaRPr lang="tr-TR"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15658287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908720"/>
            <a:ext cx="8640960" cy="432048"/>
          </a:xfrm>
        </p:spPr>
        <p:txBody>
          <a:bodyPr>
            <a:norm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BOŞANMA DAVASI</a:t>
            </a:r>
            <a:endParaRPr lang="tr-TR" sz="2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4017478913"/>
              </p:ext>
            </p:extLst>
          </p:nvPr>
        </p:nvGraphicFramePr>
        <p:xfrm>
          <a:off x="179512" y="1916832"/>
          <a:ext cx="4316412" cy="1800200"/>
        </p:xfrm>
        <a:graphic>
          <a:graphicData uri="http://schemas.openxmlformats.org/drawingml/2006/table">
            <a:tbl>
              <a:tblPr firstRow="1" bandRow="1">
                <a:tableStyleId>{ED083AE6-46FA-4A59-8FB0-9F97EB10719F}</a:tableStyleId>
              </a:tblPr>
              <a:tblGrid>
                <a:gridCol w="4316412"/>
              </a:tblGrid>
              <a:tr h="428061">
                <a:tc>
                  <a:txBody>
                    <a:bodyPr/>
                    <a:lstStyle/>
                    <a:p>
                      <a:pPr algn="ctr"/>
                      <a:r>
                        <a:rPr lang="tr-TR" dirty="0" smtClean="0">
                          <a:solidFill>
                            <a:srgbClr val="FF0000"/>
                          </a:solidFill>
                          <a:latin typeface="Times New Roman" pitchFamily="18" charset="0"/>
                          <a:cs typeface="Times New Roman" pitchFamily="18" charset="0"/>
                        </a:rPr>
                        <a:t>Görevli ve Yetkili Mahkeme</a:t>
                      </a:r>
                      <a:endParaRPr lang="tr-TR" dirty="0">
                        <a:solidFill>
                          <a:srgbClr val="FF0000"/>
                        </a:solidFill>
                        <a:latin typeface="Times New Roman" pitchFamily="18" charset="0"/>
                        <a:cs typeface="Times New Roman" pitchFamily="18" charset="0"/>
                      </a:endParaRPr>
                    </a:p>
                  </a:txBody>
                  <a:tcPr/>
                </a:tc>
              </a:tr>
              <a:tr h="1372139">
                <a:tc>
                  <a:txBody>
                    <a:bodyPr/>
                    <a:lstStyle/>
                    <a:p>
                      <a:pPr algn="just"/>
                      <a:r>
                        <a:rPr lang="tr-TR" dirty="0" smtClean="0">
                          <a:latin typeface="Times New Roman" pitchFamily="18" charset="0"/>
                          <a:cs typeface="Times New Roman" pitchFamily="18" charset="0"/>
                        </a:rPr>
                        <a:t>Boşanma davalarında görevli mahkeme, aile mahkemeleridir. Aile Mahkemesi olmayan yerlerde davaya  asliye hukuk mahkemesi tarafından bakılır </a:t>
                      </a:r>
                      <a:endParaRPr lang="tr-TR" dirty="0">
                        <a:latin typeface="Times New Roman" pitchFamily="18" charset="0"/>
                        <a:cs typeface="Times New Roman" pitchFamily="18" charset="0"/>
                      </a:endParaRPr>
                    </a:p>
                  </a:txBody>
                  <a:tcPr/>
                </a:tc>
              </a:tr>
            </a:tbl>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169476281"/>
              </p:ext>
            </p:extLst>
          </p:nvPr>
        </p:nvGraphicFramePr>
        <p:xfrm>
          <a:off x="4644008" y="1916832"/>
          <a:ext cx="4320480" cy="4680520"/>
        </p:xfrm>
        <a:graphic>
          <a:graphicData uri="http://schemas.openxmlformats.org/drawingml/2006/table">
            <a:tbl>
              <a:tblPr firstRow="1" bandRow="1">
                <a:tableStyleId>{ED083AE6-46FA-4A59-8FB0-9F97EB10719F}</a:tableStyleId>
              </a:tblPr>
              <a:tblGrid>
                <a:gridCol w="4320480"/>
              </a:tblGrid>
              <a:tr h="403398">
                <a:tc>
                  <a:txBody>
                    <a:bodyPr/>
                    <a:lstStyle/>
                    <a:p>
                      <a:pPr algn="ctr"/>
                      <a:r>
                        <a:rPr lang="tr-TR" dirty="0" smtClean="0">
                          <a:solidFill>
                            <a:srgbClr val="FF0000"/>
                          </a:solidFill>
                          <a:latin typeface="Times New Roman" pitchFamily="18" charset="0"/>
                          <a:cs typeface="Times New Roman" pitchFamily="18" charset="0"/>
                        </a:rPr>
                        <a:t>Boşanmanın Sonuçları</a:t>
                      </a:r>
                      <a:endParaRPr lang="tr-TR" dirty="0">
                        <a:solidFill>
                          <a:srgbClr val="FF0000"/>
                        </a:solidFill>
                        <a:latin typeface="Times New Roman" pitchFamily="18" charset="0"/>
                        <a:cs typeface="Times New Roman" pitchFamily="18" charset="0"/>
                      </a:endParaRPr>
                    </a:p>
                  </a:txBody>
                  <a:tcPr/>
                </a:tc>
              </a:tr>
              <a:tr h="4277122">
                <a:tc>
                  <a:txBody>
                    <a:bodyPr/>
                    <a:lstStyle/>
                    <a:p>
                      <a:pPr algn="just"/>
                      <a:r>
                        <a:rPr lang="tr-TR" b="1" dirty="0" smtClean="0">
                          <a:solidFill>
                            <a:srgbClr val="FF0000"/>
                          </a:solidFill>
                          <a:latin typeface="Times New Roman" pitchFamily="18" charset="0"/>
                          <a:cs typeface="Times New Roman" pitchFamily="18" charset="0"/>
                        </a:rPr>
                        <a:t>1-</a:t>
                      </a:r>
                      <a:r>
                        <a:rPr lang="tr-TR" b="1"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Boşanma ile evlilik birliği sona erer. Boşanan eşler artık tekrar evlenebilirler. Ancak boşanan</a:t>
                      </a:r>
                      <a:r>
                        <a:rPr lang="tr-TR" baseline="0" dirty="0" smtClean="0">
                          <a:latin typeface="Times New Roman" pitchFamily="18" charset="0"/>
                          <a:cs typeface="Times New Roman" pitchFamily="18" charset="0"/>
                        </a:rPr>
                        <a:t> kadının tekrar evlenebilmesi için 300 günlük iddet süresinin geçmesini beklemesi gerekir</a:t>
                      </a:r>
                    </a:p>
                    <a:p>
                      <a:pPr algn="just"/>
                      <a:r>
                        <a:rPr lang="tr-TR" b="1" baseline="0" dirty="0" smtClean="0">
                          <a:solidFill>
                            <a:srgbClr val="FF0000"/>
                          </a:solidFill>
                          <a:latin typeface="Times New Roman" pitchFamily="18" charset="0"/>
                          <a:cs typeface="Times New Roman" pitchFamily="18" charset="0"/>
                        </a:rPr>
                        <a:t>2- </a:t>
                      </a:r>
                      <a:r>
                        <a:rPr lang="tr-TR" baseline="0" dirty="0" smtClean="0">
                          <a:latin typeface="Times New Roman" pitchFamily="18" charset="0"/>
                          <a:cs typeface="Times New Roman" pitchFamily="18" charset="0"/>
                        </a:rPr>
                        <a:t>Boşanan kadın kızlık soyadını geri alır. Ancak, kadın boşandığı eşinin soyadını kullanmaya devam etmek isterse, bu kullanmanın eski eşine zarar vermeyeceğini kanıtlaması gerekir. </a:t>
                      </a:r>
                    </a:p>
                    <a:p>
                      <a:pPr algn="just"/>
                      <a:r>
                        <a:rPr lang="tr-TR" b="1" baseline="0" dirty="0" smtClean="0">
                          <a:solidFill>
                            <a:srgbClr val="FF0000"/>
                          </a:solidFill>
                          <a:latin typeface="Times New Roman" pitchFamily="18" charset="0"/>
                          <a:cs typeface="Times New Roman" pitchFamily="18" charset="0"/>
                        </a:rPr>
                        <a:t>3-</a:t>
                      </a:r>
                      <a:r>
                        <a:rPr lang="tr-TR" baseline="0" dirty="0" smtClean="0">
                          <a:latin typeface="Times New Roman" pitchFamily="18" charset="0"/>
                          <a:cs typeface="Times New Roman" pitchFamily="18" charset="0"/>
                        </a:rPr>
                        <a:t> Boşanma ile eşlerin birbirine karşı olan miras hakları sona erer. Başka bir ifade ile, boşanan eşler artık birbirinin mirasçısı değildir.</a:t>
                      </a:r>
                      <a:endParaRPr lang="tr-TR" dirty="0">
                        <a:latin typeface="Times New Roman" pitchFamily="18" charset="0"/>
                        <a:cs typeface="Times New Roman" pitchFamily="18" charset="0"/>
                      </a:endParaRPr>
                    </a:p>
                  </a:txBody>
                  <a:tcPr/>
                </a:tc>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val="2742985536"/>
              </p:ext>
            </p:extLst>
          </p:nvPr>
        </p:nvGraphicFramePr>
        <p:xfrm>
          <a:off x="179512" y="4005064"/>
          <a:ext cx="4320480" cy="2651760"/>
        </p:xfrm>
        <a:graphic>
          <a:graphicData uri="http://schemas.openxmlformats.org/drawingml/2006/table">
            <a:tbl>
              <a:tblPr firstRow="1" bandRow="1">
                <a:tableStyleId>{ED083AE6-46FA-4A59-8FB0-9F97EB10719F}</a:tableStyleId>
              </a:tblPr>
              <a:tblGrid>
                <a:gridCol w="4320480"/>
              </a:tblGrid>
              <a:tr h="370840">
                <a:tc>
                  <a:txBody>
                    <a:bodyPr/>
                    <a:lstStyle/>
                    <a:p>
                      <a:pPr algn="ctr"/>
                      <a:r>
                        <a:rPr lang="tr-TR" dirty="0" smtClean="0">
                          <a:solidFill>
                            <a:srgbClr val="FF0000"/>
                          </a:solidFill>
                          <a:latin typeface="Times New Roman" pitchFamily="18" charset="0"/>
                          <a:cs typeface="Times New Roman" pitchFamily="18" charset="0"/>
                        </a:rPr>
                        <a:t>Boşanma Davası Sırasında Alınacak Önlemler</a:t>
                      </a:r>
                      <a:endParaRPr lang="tr-TR" dirty="0">
                        <a:solidFill>
                          <a:srgbClr val="FF0000"/>
                        </a:solidFill>
                        <a:latin typeface="Times New Roman" pitchFamily="18" charset="0"/>
                        <a:cs typeface="Times New Roman" pitchFamily="18" charset="0"/>
                      </a:endParaRPr>
                    </a:p>
                  </a:txBody>
                  <a:tcPr/>
                </a:tc>
              </a:tr>
              <a:tr h="370840">
                <a:tc>
                  <a:txBody>
                    <a:bodyPr/>
                    <a:lstStyle/>
                    <a:p>
                      <a:pPr algn="just"/>
                      <a:r>
                        <a:rPr lang="tr-TR" dirty="0" smtClean="0">
                          <a:latin typeface="Times New Roman" pitchFamily="18" charset="0"/>
                          <a:cs typeface="Times New Roman" pitchFamily="18" charset="0"/>
                        </a:rPr>
                        <a:t>Boşanma davasının açılması ile</a:t>
                      </a:r>
                      <a:r>
                        <a:rPr lang="tr-TR" baseline="0" dirty="0" smtClean="0">
                          <a:latin typeface="Times New Roman" pitchFamily="18" charset="0"/>
                          <a:cs typeface="Times New Roman" pitchFamily="18" charset="0"/>
                        </a:rPr>
                        <a:t> hakim sadece eşlerin boşanması ile ilgili karar aldığı gibi aşağıdaki hususları da karara bağlar: </a:t>
                      </a:r>
                    </a:p>
                    <a:p>
                      <a:pPr algn="just"/>
                      <a:r>
                        <a:rPr lang="tr-TR" baseline="0" dirty="0" smtClean="0">
                          <a:latin typeface="Times New Roman" pitchFamily="18" charset="0"/>
                          <a:cs typeface="Times New Roman" pitchFamily="18" charset="0"/>
                        </a:rPr>
                        <a:t>          - Nafaka</a:t>
                      </a:r>
                    </a:p>
                    <a:p>
                      <a:pPr algn="just"/>
                      <a:r>
                        <a:rPr lang="tr-TR" baseline="0" dirty="0" smtClean="0">
                          <a:latin typeface="Times New Roman" pitchFamily="18" charset="0"/>
                          <a:cs typeface="Times New Roman" pitchFamily="18" charset="0"/>
                        </a:rPr>
                        <a:t>          - Velayet</a:t>
                      </a:r>
                    </a:p>
                    <a:p>
                      <a:pPr algn="just"/>
                      <a:r>
                        <a:rPr lang="tr-TR" baseline="0" dirty="0" smtClean="0">
                          <a:latin typeface="Times New Roman" pitchFamily="18" charset="0"/>
                          <a:cs typeface="Times New Roman" pitchFamily="18" charset="0"/>
                        </a:rPr>
                        <a:t>          - Malların Bölüşümü</a:t>
                      </a:r>
                      <a:endParaRPr lang="tr-TR" dirty="0" smtClean="0"/>
                    </a:p>
                  </a:txBody>
                  <a:tcPr/>
                </a:tc>
              </a:tr>
            </a:tbl>
          </a:graphicData>
        </a:graphic>
      </p:graphicFrame>
    </p:spTree>
    <p:extLst>
      <p:ext uri="{BB962C8B-B14F-4D97-AF65-F5344CB8AC3E}">
        <p14:creationId xmlns:p14="http://schemas.microsoft.com/office/powerpoint/2010/main" val="18451868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360040"/>
          </a:xfrm>
        </p:spPr>
        <p:txBody>
          <a:bodyPr>
            <a:normAutofit fontScale="90000"/>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MAL REJİMİ KURALLARI</a:t>
            </a:r>
            <a:endParaRPr lang="tr-TR" sz="2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6" name="İçerik Yer Tutucusu 5"/>
          <p:cNvGraphicFramePr>
            <a:graphicFrameLocks noGrp="1"/>
          </p:cNvGraphicFramePr>
          <p:nvPr>
            <p:ph sz="half" idx="1"/>
            <p:extLst>
              <p:ext uri="{D42A27DB-BD31-4B8C-83A1-F6EECF244321}">
                <p14:modId xmlns:p14="http://schemas.microsoft.com/office/powerpoint/2010/main" val="1535298684"/>
              </p:ext>
            </p:extLst>
          </p:nvPr>
        </p:nvGraphicFramePr>
        <p:xfrm>
          <a:off x="251520" y="1844824"/>
          <a:ext cx="4316288" cy="2880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293735329"/>
              </p:ext>
            </p:extLst>
          </p:nvPr>
        </p:nvGraphicFramePr>
        <p:xfrm>
          <a:off x="4716016" y="1844824"/>
          <a:ext cx="4176464" cy="2931160"/>
        </p:xfrm>
        <a:graphic>
          <a:graphicData uri="http://schemas.openxmlformats.org/drawingml/2006/table">
            <a:tbl>
              <a:tblPr firstRow="1" bandRow="1">
                <a:tableStyleId>{ED083AE6-46FA-4A59-8FB0-9F97EB10719F}</a:tableStyleId>
              </a:tblPr>
              <a:tblGrid>
                <a:gridCol w="4176464"/>
              </a:tblGrid>
              <a:tr h="370840">
                <a:tc>
                  <a:txBody>
                    <a:bodyPr/>
                    <a:lstStyle/>
                    <a:p>
                      <a:pPr algn="ctr"/>
                      <a:r>
                        <a:rPr lang="tr-TR" dirty="0" smtClean="0">
                          <a:solidFill>
                            <a:srgbClr val="FF0000"/>
                          </a:solidFill>
                          <a:latin typeface="Times New Roman" pitchFamily="18" charset="0"/>
                          <a:cs typeface="Times New Roman" pitchFamily="18" charset="0"/>
                        </a:rPr>
                        <a:t>Yasal Mal Rejimi</a:t>
                      </a:r>
                      <a:endParaRPr lang="tr-TR" dirty="0">
                        <a:solidFill>
                          <a:srgbClr val="FF0000"/>
                        </a:solidFill>
                        <a:latin typeface="Times New Roman" pitchFamily="18" charset="0"/>
                        <a:cs typeface="Times New Roman" pitchFamily="18" charset="0"/>
                      </a:endParaRPr>
                    </a:p>
                  </a:txBody>
                  <a:tcPr/>
                </a:tc>
              </a:tr>
              <a:tr h="370840">
                <a:tc>
                  <a:txBody>
                    <a:bodyPr/>
                    <a:lstStyle/>
                    <a:p>
                      <a:pPr algn="just"/>
                      <a:r>
                        <a:rPr lang="tr-TR" dirty="0" smtClean="0">
                          <a:latin typeface="Times New Roman" pitchFamily="18" charset="0"/>
                          <a:cs typeface="Times New Roman" pitchFamily="18" charset="0"/>
                        </a:rPr>
                        <a:t>Eşlerin evlenme sözleşmesinin yapılmasından önce veya evliliğin devamı süresince yapacakları bir sözleşme ile kanunun öngördüğü bir başka mal rejimini seçmemiş olmaları halinde, kanundan ötürü tabi olacakları rejime yasal mal rejimi adı verilir. Medeni kanun yasal mal rejimi olarak «</a:t>
                      </a:r>
                      <a:r>
                        <a:rPr lang="tr-TR" b="1" dirty="0" smtClean="0">
                          <a:latin typeface="Times New Roman" pitchFamily="18" charset="0"/>
                          <a:cs typeface="Times New Roman" pitchFamily="18" charset="0"/>
                        </a:rPr>
                        <a:t>Edinilmiş Mallara Katılma</a:t>
                      </a:r>
                      <a:r>
                        <a:rPr lang="tr-TR" baseline="0" dirty="0" smtClean="0">
                          <a:latin typeface="Times New Roman" pitchFamily="18" charset="0"/>
                          <a:cs typeface="Times New Roman" pitchFamily="18" charset="0"/>
                        </a:rPr>
                        <a:t>» rejimini benimsemiştir.</a:t>
                      </a:r>
                      <a:endParaRPr lang="tr-TR" dirty="0">
                        <a:latin typeface="Times New Roman" pitchFamily="18" charset="0"/>
                        <a:cs typeface="Times New Roman" pitchFamily="18" charset="0"/>
                      </a:endParaRPr>
                    </a:p>
                  </a:txBody>
                  <a:tcPr/>
                </a:tc>
              </a:tr>
            </a:tbl>
          </a:graphicData>
        </a:graphic>
      </p:graphicFrame>
      <p:graphicFrame>
        <p:nvGraphicFramePr>
          <p:cNvPr id="5" name="Tablo 4"/>
          <p:cNvGraphicFramePr>
            <a:graphicFrameLocks noGrp="1"/>
          </p:cNvGraphicFramePr>
          <p:nvPr>
            <p:extLst>
              <p:ext uri="{D42A27DB-BD31-4B8C-83A1-F6EECF244321}">
                <p14:modId xmlns:p14="http://schemas.microsoft.com/office/powerpoint/2010/main" val="363453893"/>
              </p:ext>
            </p:extLst>
          </p:nvPr>
        </p:nvGraphicFramePr>
        <p:xfrm>
          <a:off x="323528" y="908720"/>
          <a:ext cx="8568952" cy="640080"/>
        </p:xfrm>
        <a:graphic>
          <a:graphicData uri="http://schemas.openxmlformats.org/drawingml/2006/table">
            <a:tbl>
              <a:tblPr firstRow="1" bandRow="1">
                <a:tableStyleId>{C4B1156A-380E-4F78-BDF5-A606A8083BF9}</a:tableStyleId>
              </a:tblPr>
              <a:tblGrid>
                <a:gridCol w="8568952"/>
              </a:tblGrid>
              <a:tr h="37084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b="1" kern="1200" dirty="0" smtClean="0">
                          <a:solidFill>
                            <a:srgbClr val="FF0000"/>
                          </a:solidFill>
                          <a:effectLst/>
                          <a:latin typeface="Times New Roman" pitchFamily="18" charset="0"/>
                          <a:ea typeface="+mn-ea"/>
                          <a:cs typeface="Times New Roman" pitchFamily="18" charset="0"/>
                        </a:rPr>
                        <a:t>Tanım: </a:t>
                      </a:r>
                      <a:r>
                        <a:rPr kumimoji="0" lang="tr-TR" sz="1800" b="0" kern="1200" dirty="0" smtClean="0">
                          <a:solidFill>
                            <a:schemeClr val="dk1"/>
                          </a:solidFill>
                          <a:effectLst/>
                          <a:latin typeface="Times New Roman" pitchFamily="18" charset="0"/>
                          <a:ea typeface="+mn-ea"/>
                          <a:cs typeface="Times New Roman" pitchFamily="18" charset="0"/>
                        </a:rPr>
                        <a:t>Mal rejimi kuralları, boşanma gerçekleştikten sonra eşlerin mal varlıklarının ne olacağını düzenleyen kurallardır. </a:t>
                      </a:r>
                      <a:endParaRPr lang="tr-TR" b="0" dirty="0">
                        <a:latin typeface="Times New Roman" pitchFamily="18" charset="0"/>
                        <a:cs typeface="Times New Roman" pitchFamily="18" charset="0"/>
                      </a:endParaRPr>
                    </a:p>
                  </a:txBody>
                  <a:tcPr/>
                </a:tc>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167214532"/>
              </p:ext>
            </p:extLst>
          </p:nvPr>
        </p:nvGraphicFramePr>
        <p:xfrm>
          <a:off x="4716016" y="5013176"/>
          <a:ext cx="4248472" cy="1559560"/>
        </p:xfrm>
        <a:graphic>
          <a:graphicData uri="http://schemas.openxmlformats.org/drawingml/2006/table">
            <a:tbl>
              <a:tblPr firstRow="1" bandRow="1">
                <a:tableStyleId>{ED083AE6-46FA-4A59-8FB0-9F97EB10719F}</a:tableStyleId>
              </a:tblPr>
              <a:tblGrid>
                <a:gridCol w="4248472"/>
              </a:tblGrid>
              <a:tr h="370840">
                <a:tc>
                  <a:txBody>
                    <a:bodyPr/>
                    <a:lstStyle/>
                    <a:p>
                      <a:pPr algn="ctr"/>
                      <a:r>
                        <a:rPr lang="tr-TR" dirty="0" smtClean="0">
                          <a:solidFill>
                            <a:srgbClr val="FF0000"/>
                          </a:solidFill>
                          <a:latin typeface="Times New Roman" pitchFamily="18" charset="0"/>
                          <a:cs typeface="Times New Roman" pitchFamily="18" charset="0"/>
                        </a:rPr>
                        <a:t>İradi Mal Rejimi</a:t>
                      </a:r>
                      <a:endParaRPr lang="tr-TR" dirty="0">
                        <a:solidFill>
                          <a:srgbClr val="FF0000"/>
                        </a:solidFill>
                        <a:latin typeface="Times New Roman" pitchFamily="18" charset="0"/>
                        <a:cs typeface="Times New Roman" pitchFamily="18" charset="0"/>
                      </a:endParaRPr>
                    </a:p>
                  </a:txBody>
                  <a:tcPr/>
                </a:tc>
              </a:tr>
              <a:tr h="370840">
                <a:tc>
                  <a:txBody>
                    <a:bodyPr/>
                    <a:lstStyle/>
                    <a:p>
                      <a:pPr algn="just"/>
                      <a:r>
                        <a:rPr kumimoji="0" lang="tr-TR" sz="1800" kern="1200" dirty="0" smtClean="0">
                          <a:solidFill>
                            <a:schemeClr val="tx1"/>
                          </a:solidFill>
                          <a:effectLst/>
                          <a:latin typeface="Times New Roman" pitchFamily="18" charset="0"/>
                          <a:ea typeface="+mn-ea"/>
                          <a:cs typeface="Times New Roman" pitchFamily="18" charset="0"/>
                        </a:rPr>
                        <a:t>Eşlerin serbest iradeleri ile uzlaştıkları ve yasada sayılan rejimlerden birini tercih ederek sözleşme yapmaları ilkesine dayanan rejimdir.</a:t>
                      </a:r>
                      <a:endParaRPr lang="tr-TR" dirty="0">
                        <a:latin typeface="Times New Roman" pitchFamily="18" charset="0"/>
                        <a:cs typeface="Times New Roman" pitchFamily="18" charset="0"/>
                      </a:endParaRPr>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4028634144"/>
              </p:ext>
            </p:extLst>
          </p:nvPr>
        </p:nvGraphicFramePr>
        <p:xfrm>
          <a:off x="179512" y="5013176"/>
          <a:ext cx="4248472" cy="1584176"/>
        </p:xfrm>
        <a:graphic>
          <a:graphicData uri="http://schemas.openxmlformats.org/drawingml/2006/table">
            <a:tbl>
              <a:tblPr firstRow="1" bandRow="1">
                <a:tableStyleId>{ED083AE6-46FA-4A59-8FB0-9F97EB10719F}</a:tableStyleId>
              </a:tblPr>
              <a:tblGrid>
                <a:gridCol w="4248472"/>
              </a:tblGrid>
              <a:tr h="376693">
                <a:tc>
                  <a:txBody>
                    <a:bodyPr/>
                    <a:lstStyle/>
                    <a:p>
                      <a:pPr algn="ctr"/>
                      <a:r>
                        <a:rPr lang="tr-TR" dirty="0" smtClean="0">
                          <a:solidFill>
                            <a:srgbClr val="FF0000"/>
                          </a:solidFill>
                          <a:latin typeface="Times New Roman" pitchFamily="18" charset="0"/>
                          <a:cs typeface="Times New Roman" pitchFamily="18" charset="0"/>
                        </a:rPr>
                        <a:t>İradi Mal Rejimi Türleri</a:t>
                      </a:r>
                      <a:endParaRPr lang="tr-TR" dirty="0">
                        <a:solidFill>
                          <a:srgbClr val="FF0000"/>
                        </a:solidFill>
                        <a:latin typeface="Times New Roman" pitchFamily="18" charset="0"/>
                        <a:cs typeface="Times New Roman" pitchFamily="18" charset="0"/>
                      </a:endParaRPr>
                    </a:p>
                  </a:txBody>
                  <a:tcPr/>
                </a:tc>
              </a:tr>
              <a:tr h="1207483">
                <a:tc>
                  <a:txBody>
                    <a:bodyPr/>
                    <a:lstStyle/>
                    <a:p>
                      <a:pPr lvl="0" algn="just"/>
                      <a:r>
                        <a:rPr kumimoji="0" lang="tr-TR" sz="1800" kern="1200" dirty="0" smtClean="0">
                          <a:solidFill>
                            <a:schemeClr val="tx1"/>
                          </a:solidFill>
                          <a:effectLst/>
                          <a:latin typeface="Times New Roman" pitchFamily="18" charset="0"/>
                          <a:ea typeface="+mn-ea"/>
                          <a:cs typeface="Times New Roman" pitchFamily="18" charset="0"/>
                        </a:rPr>
                        <a:t>- Mal ayrılığı</a:t>
                      </a:r>
                    </a:p>
                    <a:p>
                      <a:pPr lvl="0" algn="just"/>
                      <a:r>
                        <a:rPr kumimoji="0" lang="tr-TR" sz="1800" kern="1200" dirty="0" smtClean="0">
                          <a:solidFill>
                            <a:schemeClr val="tx1"/>
                          </a:solidFill>
                          <a:effectLst/>
                          <a:latin typeface="Times New Roman" pitchFamily="18" charset="0"/>
                          <a:ea typeface="+mn-ea"/>
                          <a:cs typeface="Times New Roman" pitchFamily="18" charset="0"/>
                        </a:rPr>
                        <a:t>- Paylaşmalı mal ayrılığı</a:t>
                      </a:r>
                    </a:p>
                    <a:p>
                      <a:pPr lvl="0" algn="just"/>
                      <a:r>
                        <a:rPr kumimoji="0" lang="tr-TR" sz="1800" kern="1200" dirty="0" smtClean="0">
                          <a:solidFill>
                            <a:schemeClr val="tx1"/>
                          </a:solidFill>
                          <a:effectLst/>
                          <a:latin typeface="Times New Roman" pitchFamily="18" charset="0"/>
                          <a:ea typeface="+mn-ea"/>
                          <a:cs typeface="Times New Roman" pitchFamily="18" charset="0"/>
                        </a:rPr>
                        <a:t>- Mal ortaklığı</a:t>
                      </a:r>
                    </a:p>
                    <a:p>
                      <a:endParaRPr lang="tr-TR" dirty="0"/>
                    </a:p>
                  </a:txBody>
                  <a:tcPr/>
                </a:tc>
              </a:tr>
            </a:tbl>
          </a:graphicData>
        </a:graphic>
      </p:graphicFrame>
    </p:spTree>
    <p:extLst>
      <p:ext uri="{BB962C8B-B14F-4D97-AF65-F5344CB8AC3E}">
        <p14:creationId xmlns:p14="http://schemas.microsoft.com/office/powerpoint/2010/main" val="8757206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2123143908"/>
              </p:ext>
            </p:extLst>
          </p:nvPr>
        </p:nvGraphicFramePr>
        <p:xfrm>
          <a:off x="179512" y="1567639"/>
          <a:ext cx="4316288" cy="5245061"/>
        </p:xfrm>
        <a:graphic>
          <a:graphicData uri="http://schemas.openxmlformats.org/drawingml/2006/table">
            <a:tbl>
              <a:tblPr firstRow="1" bandRow="1">
                <a:tableStyleId>{ED083AE6-46FA-4A59-8FB0-9F97EB10719F}</a:tableStyleId>
              </a:tblPr>
              <a:tblGrid>
                <a:gridCol w="4316288"/>
              </a:tblGrid>
              <a:tr h="35880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tr-TR" sz="1800" b="1" kern="1200" dirty="0" smtClean="0">
                          <a:solidFill>
                            <a:srgbClr val="FF0000"/>
                          </a:solidFill>
                          <a:effectLst/>
                          <a:latin typeface="Times New Roman" pitchFamily="18" charset="0"/>
                          <a:ea typeface="+mn-ea"/>
                          <a:cs typeface="Times New Roman" pitchFamily="18" charset="0"/>
                        </a:rPr>
                        <a:t>1) Mal Ayrılığı Rejimi</a:t>
                      </a:r>
                      <a:endParaRPr lang="tr-TR" dirty="0">
                        <a:solidFill>
                          <a:srgbClr val="FF0000"/>
                        </a:solidFill>
                        <a:latin typeface="Times New Roman" pitchFamily="18" charset="0"/>
                        <a:cs typeface="Times New Roman" pitchFamily="18" charset="0"/>
                      </a:endParaRPr>
                    </a:p>
                  </a:txBody>
                  <a:tcPr/>
                </a:tc>
              </a:tr>
              <a:tr h="1435203">
                <a:tc>
                  <a:txBody>
                    <a:bodyPr/>
                    <a:lstStyle/>
                    <a:p>
                      <a:pPr algn="just"/>
                      <a:r>
                        <a:rPr kumimoji="0" lang="tr-TR" sz="1800" kern="1200" dirty="0" smtClean="0">
                          <a:solidFill>
                            <a:schemeClr val="tx1"/>
                          </a:solidFill>
                          <a:effectLst/>
                          <a:latin typeface="Times New Roman" pitchFamily="18" charset="0"/>
                          <a:ea typeface="+mn-ea"/>
                          <a:cs typeface="Times New Roman" pitchFamily="18" charset="0"/>
                        </a:rPr>
                        <a:t>Eşlerden her birinin kendi malvarlığı üzerinde yasal sınırlar içinde yönetim, yararlanma ve tasarruf haklarını koruduğu rejim.  Boşanma gerçekleştiğinde herkes kendi üstüne kayıtlı olan malları alır.</a:t>
                      </a:r>
                      <a:endParaRPr lang="tr-TR" dirty="0"/>
                    </a:p>
                  </a:txBody>
                  <a:tcPr/>
                </a:tc>
              </a:tr>
              <a:tr h="35880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tr-TR" sz="1800" b="1" kern="1200" dirty="0" smtClean="0">
                          <a:solidFill>
                            <a:srgbClr val="FF0000"/>
                          </a:solidFill>
                          <a:effectLst/>
                          <a:latin typeface="Times New Roman" pitchFamily="18" charset="0"/>
                          <a:ea typeface="+mn-ea"/>
                          <a:cs typeface="Times New Roman" pitchFamily="18" charset="0"/>
                        </a:rPr>
                        <a:t>2) Mal Ortaklığı Rejimi</a:t>
                      </a:r>
                      <a:endParaRPr lang="tr-TR" dirty="0">
                        <a:solidFill>
                          <a:srgbClr val="FF0000"/>
                        </a:solidFill>
                        <a:latin typeface="Times New Roman" pitchFamily="18" charset="0"/>
                        <a:cs typeface="Times New Roman" pitchFamily="18" charset="0"/>
                      </a:endParaRPr>
                    </a:p>
                  </a:txBody>
                  <a:tcPr/>
                </a:tc>
              </a:tr>
              <a:tr h="1166102">
                <a:tc>
                  <a:txBody>
                    <a:bodyPr/>
                    <a:lstStyle/>
                    <a:p>
                      <a:pPr algn="just"/>
                      <a:r>
                        <a:rPr kumimoji="0" lang="tr-TR" sz="1800" kern="1200" dirty="0" smtClean="0">
                          <a:solidFill>
                            <a:schemeClr val="tx1"/>
                          </a:solidFill>
                          <a:effectLst/>
                          <a:latin typeface="Times New Roman" pitchFamily="18" charset="0"/>
                          <a:ea typeface="+mn-ea"/>
                          <a:cs typeface="Times New Roman" pitchFamily="18" charset="0"/>
                        </a:rPr>
                        <a:t>Eşlerin kişisel malı sayılanlar dışındaki malları ve gelirleri ortaklık mallarını oluşturur. Boşanma gerçekleştiğinde bu mallar eşler arasında eşit olarak dağıtılır.</a:t>
                      </a:r>
                      <a:endParaRPr lang="tr-TR" dirty="0">
                        <a:latin typeface="Times New Roman" pitchFamily="18" charset="0"/>
                        <a:cs typeface="Times New Roman" pitchFamily="18" charset="0"/>
                      </a:endParaRPr>
                    </a:p>
                  </a:txBody>
                  <a:tcPr/>
                </a:tc>
              </a:tr>
              <a:tr h="35880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tr-TR" sz="1800" b="1" kern="1200" dirty="0" smtClean="0">
                          <a:solidFill>
                            <a:srgbClr val="FF0000"/>
                          </a:solidFill>
                          <a:effectLst/>
                          <a:latin typeface="Times New Roman" pitchFamily="18" charset="0"/>
                          <a:ea typeface="+mn-ea"/>
                          <a:cs typeface="Times New Roman" pitchFamily="18" charset="0"/>
                        </a:rPr>
                        <a:t>3) Paylaşmalı Mal Ayrılığı Rejimi</a:t>
                      </a:r>
                      <a:endParaRPr lang="tr-TR" dirty="0">
                        <a:solidFill>
                          <a:srgbClr val="FF0000"/>
                        </a:solidFill>
                        <a:latin typeface="Times New Roman" pitchFamily="18" charset="0"/>
                        <a:cs typeface="Times New Roman" pitchFamily="18" charset="0"/>
                      </a:endParaRPr>
                    </a:p>
                  </a:txBody>
                  <a:tcPr/>
                </a:tc>
              </a:tr>
              <a:tr h="1496021">
                <a:tc>
                  <a:txBody>
                    <a:bodyPr/>
                    <a:lstStyle/>
                    <a:p>
                      <a:pPr algn="just"/>
                      <a:r>
                        <a:rPr kumimoji="0" lang="tr-TR" sz="1800" kern="1200" dirty="0" smtClean="0">
                          <a:solidFill>
                            <a:schemeClr val="tx1"/>
                          </a:solidFill>
                          <a:effectLst/>
                          <a:latin typeface="Times New Roman" pitchFamily="18" charset="0"/>
                          <a:ea typeface="+mn-ea"/>
                          <a:cs typeface="Times New Roman" pitchFamily="18" charset="0"/>
                        </a:rPr>
                        <a:t>Ailenin ortak kullanım ve yararlanmasına özgülenen mallar ve ailenin ekonomik geleceğini güvenceye almaya yönelik mal ve yatırımlar ve bunların yerine geçen değerler </a:t>
                      </a:r>
                    </a:p>
                    <a:p>
                      <a:pPr algn="just"/>
                      <a:r>
                        <a:rPr kumimoji="0" lang="tr-TR" sz="1800" kern="1200" dirty="0" smtClean="0">
                          <a:solidFill>
                            <a:schemeClr val="tx1"/>
                          </a:solidFill>
                          <a:effectLst/>
                          <a:latin typeface="Times New Roman" pitchFamily="18" charset="0"/>
                          <a:ea typeface="+mn-ea"/>
                          <a:cs typeface="Times New Roman" pitchFamily="18" charset="0"/>
                        </a:rPr>
                        <a:t>mal rejimi sona erdiğinde eşit paylaşılır. </a:t>
                      </a:r>
                      <a:endParaRPr lang="tr-TR" dirty="0">
                        <a:latin typeface="Times New Roman" pitchFamily="18" charset="0"/>
                        <a:cs typeface="Times New Roman" pitchFamily="18" charset="0"/>
                      </a:endParaRPr>
                    </a:p>
                  </a:txBody>
                  <a:tcPr/>
                </a:tc>
              </a:tr>
            </a:tbl>
          </a:graphicData>
        </a:graphic>
      </p:graphicFrame>
      <p:graphicFrame>
        <p:nvGraphicFramePr>
          <p:cNvPr id="8" name="İçerik Yer Tutucusu 7"/>
          <p:cNvGraphicFramePr>
            <a:graphicFrameLocks noGrp="1"/>
          </p:cNvGraphicFramePr>
          <p:nvPr>
            <p:ph sz="half" idx="2"/>
            <p:extLst>
              <p:ext uri="{D42A27DB-BD31-4B8C-83A1-F6EECF244321}">
                <p14:modId xmlns:p14="http://schemas.microsoft.com/office/powerpoint/2010/main" val="2797330319"/>
              </p:ext>
            </p:extLst>
          </p:nvPr>
        </p:nvGraphicFramePr>
        <p:xfrm>
          <a:off x="4648200" y="1628774"/>
          <a:ext cx="4244975" cy="5112594"/>
        </p:xfrm>
        <a:graphic>
          <a:graphicData uri="http://schemas.openxmlformats.org/drawingml/2006/table">
            <a:tbl>
              <a:tblPr firstRow="1" bandRow="1">
                <a:tableStyleId>{ED083AE6-46FA-4A59-8FB0-9F97EB10719F}</a:tableStyleId>
              </a:tblPr>
              <a:tblGrid>
                <a:gridCol w="4244975"/>
              </a:tblGrid>
              <a:tr h="130179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b="0" kern="1200" dirty="0" smtClean="0">
                          <a:solidFill>
                            <a:schemeClr val="tx1"/>
                          </a:solidFill>
                          <a:effectLst/>
                          <a:latin typeface="Times New Roman" pitchFamily="18" charset="0"/>
                          <a:ea typeface="+mn-ea"/>
                          <a:cs typeface="Times New Roman" pitchFamily="18" charset="0"/>
                        </a:rPr>
                        <a:t>Edinilmiş mallara katılma rejiminde eşlerin iki grup malı vardır: </a:t>
                      </a:r>
                    </a:p>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b="0" kern="1200" dirty="0" smtClean="0">
                          <a:solidFill>
                            <a:schemeClr val="tx1"/>
                          </a:solidFill>
                          <a:effectLst/>
                          <a:latin typeface="Times New Roman" pitchFamily="18" charset="0"/>
                          <a:ea typeface="+mn-ea"/>
                          <a:cs typeface="Times New Roman" pitchFamily="18" charset="0"/>
                        </a:rPr>
                        <a:t>            - Edinilmiş Mallar</a:t>
                      </a:r>
                    </a:p>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b="0" kern="1200" dirty="0" smtClean="0">
                          <a:solidFill>
                            <a:schemeClr val="tx1"/>
                          </a:solidFill>
                          <a:effectLst/>
                          <a:latin typeface="Times New Roman" pitchFamily="18" charset="0"/>
                          <a:ea typeface="+mn-ea"/>
                          <a:cs typeface="Times New Roman" pitchFamily="18" charset="0"/>
                        </a:rPr>
                        <a:t>            - Kişisel Mallar</a:t>
                      </a:r>
                      <a:endParaRPr lang="tr-TR" sz="1800" b="0" dirty="0">
                        <a:latin typeface="Times New Roman" pitchFamily="18" charset="0"/>
                        <a:cs typeface="Times New Roman" pitchFamily="18" charset="0"/>
                      </a:endParaRPr>
                    </a:p>
                  </a:txBody>
                  <a:tcPr/>
                </a:tc>
              </a:tr>
              <a:tr h="406115">
                <a:tc>
                  <a:txBody>
                    <a:bodyPr/>
                    <a:lstStyle/>
                    <a:p>
                      <a:pPr algn="ctr"/>
                      <a:r>
                        <a:rPr lang="tr-TR" b="1" dirty="0" smtClean="0">
                          <a:solidFill>
                            <a:srgbClr val="FF0000"/>
                          </a:solidFill>
                          <a:latin typeface="Times New Roman" pitchFamily="18" charset="0"/>
                          <a:cs typeface="Times New Roman" pitchFamily="18" charset="0"/>
                        </a:rPr>
                        <a:t>Edinilmiş Mallar</a:t>
                      </a:r>
                      <a:endParaRPr lang="tr-TR" b="1" dirty="0">
                        <a:solidFill>
                          <a:srgbClr val="FF0000"/>
                        </a:solidFill>
                        <a:latin typeface="Times New Roman" pitchFamily="18" charset="0"/>
                        <a:cs typeface="Times New Roman" pitchFamily="18" charset="0"/>
                      </a:endParaRPr>
                    </a:p>
                  </a:txBody>
                  <a:tcPr/>
                </a:tc>
              </a:tr>
              <a:tr h="3404687">
                <a:tc>
                  <a:txBody>
                    <a:bodyPr/>
                    <a:lstStyle/>
                    <a:p>
                      <a:pPr lvl="0" algn="just"/>
                      <a:r>
                        <a:rPr kumimoji="0" lang="tr-TR" sz="1800" b="1" kern="1200" dirty="0" smtClean="0">
                          <a:solidFill>
                            <a:srgbClr val="FF0000"/>
                          </a:solidFill>
                          <a:effectLst/>
                          <a:latin typeface="Times New Roman" pitchFamily="18" charset="0"/>
                          <a:ea typeface="+mn-ea"/>
                          <a:cs typeface="Times New Roman" pitchFamily="18" charset="0"/>
                        </a:rPr>
                        <a:t>1-</a:t>
                      </a:r>
                      <a:r>
                        <a:rPr kumimoji="0" lang="tr-TR" sz="1800" kern="1200" dirty="0" smtClean="0">
                          <a:solidFill>
                            <a:schemeClr val="tx1"/>
                          </a:solidFill>
                          <a:effectLst/>
                          <a:latin typeface="Times New Roman" pitchFamily="18" charset="0"/>
                          <a:ea typeface="+mn-ea"/>
                          <a:cs typeface="Times New Roman" pitchFamily="18" charset="0"/>
                        </a:rPr>
                        <a:t> Çalışmasının karşılığı olan edinimler;</a:t>
                      </a:r>
                    </a:p>
                    <a:p>
                      <a:pPr lvl="0" algn="just"/>
                      <a:r>
                        <a:rPr kumimoji="0" lang="tr-TR" sz="1800" b="1" kern="1200" dirty="0" smtClean="0">
                          <a:solidFill>
                            <a:srgbClr val="FF0000"/>
                          </a:solidFill>
                          <a:effectLst/>
                          <a:latin typeface="Times New Roman" pitchFamily="18" charset="0"/>
                          <a:ea typeface="+mn-ea"/>
                          <a:cs typeface="Times New Roman" pitchFamily="18" charset="0"/>
                        </a:rPr>
                        <a:t>2-</a:t>
                      </a:r>
                      <a:r>
                        <a:rPr kumimoji="0" lang="tr-TR" sz="1800" kern="1200" dirty="0" smtClean="0">
                          <a:solidFill>
                            <a:schemeClr val="tx1"/>
                          </a:solidFill>
                          <a:effectLst/>
                          <a:latin typeface="Times New Roman" pitchFamily="18" charset="0"/>
                          <a:ea typeface="+mn-ea"/>
                          <a:cs typeface="Times New Roman" pitchFamily="18" charset="0"/>
                        </a:rPr>
                        <a:t> Sosyal güvenlik veya sosyal yardım kurum ve kuruluşlarının veya personele yardım amacıyla kurulan sandık ve benzeri kurumların yaptığı ödemeler;</a:t>
                      </a:r>
                    </a:p>
                    <a:p>
                      <a:pPr lvl="0" algn="just"/>
                      <a:r>
                        <a:rPr kumimoji="0" lang="tr-TR" sz="1800" b="1" kern="1200" dirty="0" smtClean="0">
                          <a:solidFill>
                            <a:srgbClr val="FF0000"/>
                          </a:solidFill>
                          <a:effectLst/>
                          <a:latin typeface="Times New Roman" pitchFamily="18" charset="0"/>
                          <a:ea typeface="+mn-ea"/>
                          <a:cs typeface="Times New Roman" pitchFamily="18" charset="0"/>
                        </a:rPr>
                        <a:t>3-</a:t>
                      </a:r>
                      <a:r>
                        <a:rPr kumimoji="0" lang="tr-TR" sz="1800" kern="1200" dirty="0" smtClean="0">
                          <a:solidFill>
                            <a:schemeClr val="tx1"/>
                          </a:solidFill>
                          <a:effectLst/>
                          <a:latin typeface="Times New Roman" pitchFamily="18" charset="0"/>
                          <a:ea typeface="+mn-ea"/>
                          <a:cs typeface="Times New Roman" pitchFamily="18" charset="0"/>
                        </a:rPr>
                        <a:t> Çalışma gücünün kaybı nedeniyle ödenen tazminatlar (iş göremezlik</a:t>
                      </a:r>
                      <a:r>
                        <a:rPr kumimoji="0" lang="tr-TR" sz="1800" kern="1200" baseline="0" dirty="0" smtClean="0">
                          <a:solidFill>
                            <a:schemeClr val="tx1"/>
                          </a:solidFill>
                          <a:effectLst/>
                          <a:latin typeface="Times New Roman" pitchFamily="18" charset="0"/>
                          <a:ea typeface="+mn-ea"/>
                          <a:cs typeface="Times New Roman" pitchFamily="18" charset="0"/>
                        </a:rPr>
                        <a:t> tazminatı) </a:t>
                      </a:r>
                    </a:p>
                    <a:p>
                      <a:pPr lvl="0" algn="just"/>
                      <a:r>
                        <a:rPr kumimoji="0" lang="tr-TR" sz="1800" b="1" kern="1200" baseline="0" dirty="0" smtClean="0">
                          <a:solidFill>
                            <a:srgbClr val="FF0000"/>
                          </a:solidFill>
                          <a:effectLst/>
                          <a:latin typeface="Times New Roman" pitchFamily="18" charset="0"/>
                          <a:ea typeface="+mn-ea"/>
                          <a:cs typeface="Times New Roman" pitchFamily="18" charset="0"/>
                        </a:rPr>
                        <a:t>4</a:t>
                      </a:r>
                      <a:r>
                        <a:rPr kumimoji="0" lang="tr-TR" sz="1800" kern="1200" dirty="0" smtClean="0">
                          <a:solidFill>
                            <a:srgbClr val="FF0000"/>
                          </a:solidFill>
                          <a:effectLst/>
                          <a:latin typeface="Times New Roman" pitchFamily="18" charset="0"/>
                          <a:ea typeface="+mn-ea"/>
                          <a:cs typeface="Times New Roman" pitchFamily="18" charset="0"/>
                        </a:rPr>
                        <a:t>-</a:t>
                      </a:r>
                      <a:r>
                        <a:rPr kumimoji="0" lang="tr-TR" sz="1800" kern="1200" dirty="0" smtClean="0">
                          <a:solidFill>
                            <a:schemeClr val="tx1"/>
                          </a:solidFill>
                          <a:effectLst/>
                          <a:latin typeface="Times New Roman" pitchFamily="18" charset="0"/>
                          <a:ea typeface="+mn-ea"/>
                          <a:cs typeface="Times New Roman" pitchFamily="18" charset="0"/>
                        </a:rPr>
                        <a:t> Edinilmiş malların gelirleri; </a:t>
                      </a:r>
                    </a:p>
                    <a:p>
                      <a:pPr lvl="0" algn="just"/>
                      <a:r>
                        <a:rPr kumimoji="0" lang="tr-TR" sz="1800" b="1" kern="1200" dirty="0" smtClean="0">
                          <a:solidFill>
                            <a:srgbClr val="FF0000"/>
                          </a:solidFill>
                          <a:effectLst/>
                          <a:latin typeface="Times New Roman" pitchFamily="18" charset="0"/>
                          <a:ea typeface="+mn-ea"/>
                          <a:cs typeface="Times New Roman" pitchFamily="18" charset="0"/>
                        </a:rPr>
                        <a:t>5-</a:t>
                      </a:r>
                      <a:r>
                        <a:rPr kumimoji="0" lang="tr-TR" sz="1800" kern="1200" dirty="0" smtClean="0">
                          <a:solidFill>
                            <a:schemeClr val="tx1"/>
                          </a:solidFill>
                          <a:effectLst/>
                          <a:latin typeface="Times New Roman" pitchFamily="18" charset="0"/>
                          <a:ea typeface="+mn-ea"/>
                          <a:cs typeface="Times New Roman" pitchFamily="18" charset="0"/>
                        </a:rPr>
                        <a:t> Edinilmiş malların yerine geçen değerler </a:t>
                      </a:r>
                      <a:r>
                        <a:rPr kumimoji="0" lang="tr-TR" sz="1800" b="1" kern="1200" dirty="0" smtClean="0">
                          <a:solidFill>
                            <a:srgbClr val="FF0000"/>
                          </a:solidFill>
                          <a:effectLst/>
                          <a:latin typeface="Times New Roman" pitchFamily="18" charset="0"/>
                          <a:ea typeface="+mn-ea"/>
                          <a:cs typeface="Times New Roman" pitchFamily="18" charset="0"/>
                        </a:rPr>
                        <a:t>6-</a:t>
                      </a:r>
                      <a:r>
                        <a:rPr kumimoji="0" lang="tr-TR" sz="1800" kern="1200" baseline="0" dirty="0" smtClean="0">
                          <a:solidFill>
                            <a:schemeClr val="tx1"/>
                          </a:solidFill>
                          <a:effectLst/>
                          <a:latin typeface="Times New Roman" pitchFamily="18" charset="0"/>
                          <a:ea typeface="+mn-ea"/>
                          <a:cs typeface="Times New Roman" pitchFamily="18" charset="0"/>
                        </a:rPr>
                        <a:t> </a:t>
                      </a:r>
                      <a:r>
                        <a:rPr kumimoji="0" lang="tr-TR" sz="1800" kern="1200" dirty="0" smtClean="0">
                          <a:solidFill>
                            <a:schemeClr val="tx1"/>
                          </a:solidFill>
                          <a:effectLst/>
                          <a:latin typeface="Times New Roman" pitchFamily="18" charset="0"/>
                          <a:ea typeface="+mn-ea"/>
                          <a:cs typeface="Times New Roman" pitchFamily="18" charset="0"/>
                        </a:rPr>
                        <a:t>Paylı mülkiyete dahil olan mallar</a:t>
                      </a:r>
                      <a:endParaRPr lang="tr-TR" dirty="0">
                        <a:latin typeface="Times New Roman" pitchFamily="18" charset="0"/>
                        <a:cs typeface="Times New Roman" pitchFamily="18" charset="0"/>
                      </a:endParaRPr>
                    </a:p>
                  </a:txBody>
                  <a:tcPr/>
                </a:tc>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val="280927604"/>
              </p:ext>
            </p:extLst>
          </p:nvPr>
        </p:nvGraphicFramePr>
        <p:xfrm>
          <a:off x="107504" y="764704"/>
          <a:ext cx="8856984" cy="701040"/>
        </p:xfrm>
        <a:graphic>
          <a:graphicData uri="http://schemas.openxmlformats.org/drawingml/2006/table">
            <a:tbl>
              <a:tblPr firstRow="1" bandRow="1">
                <a:tableStyleId>{C4B1156A-380E-4F78-BDF5-A606A8083BF9}</a:tableStyleId>
              </a:tblPr>
              <a:tblGrid>
                <a:gridCol w="4428492"/>
                <a:gridCol w="4428492"/>
              </a:tblGrid>
              <a:tr h="370840">
                <a:tc>
                  <a:txBody>
                    <a:bodyPr/>
                    <a:lstStyle/>
                    <a:p>
                      <a:pPr algn="ctr"/>
                      <a:r>
                        <a:rPr lang="tr-TR" sz="2000" dirty="0" smtClean="0">
                          <a:solidFill>
                            <a:srgbClr val="FF0000"/>
                          </a:solidFill>
                          <a:latin typeface="Times New Roman" pitchFamily="18" charset="0"/>
                          <a:cs typeface="Times New Roman" pitchFamily="18" charset="0"/>
                        </a:rPr>
                        <a:t>İradi Mal rejimi Türleri</a:t>
                      </a:r>
                      <a:endParaRPr lang="tr-TR" sz="2000" dirty="0">
                        <a:solidFill>
                          <a:srgbClr val="FF0000"/>
                        </a:solidFill>
                        <a:latin typeface="Times New Roman" pitchFamily="18" charset="0"/>
                        <a:cs typeface="Times New Roman" pitchFamily="18" charset="0"/>
                      </a:endParaRPr>
                    </a:p>
                  </a:txBody>
                  <a:tcPr/>
                </a:tc>
                <a:tc>
                  <a:txBody>
                    <a:bodyPr/>
                    <a:lstStyle/>
                    <a:p>
                      <a:pPr algn="ctr"/>
                      <a:r>
                        <a:rPr lang="tr-TR" sz="2000" dirty="0" smtClean="0">
                          <a:solidFill>
                            <a:srgbClr val="FF0000"/>
                          </a:solidFill>
                          <a:latin typeface="Times New Roman" pitchFamily="18" charset="0"/>
                          <a:cs typeface="Times New Roman" pitchFamily="18" charset="0"/>
                        </a:rPr>
                        <a:t>Yasal Mal Rejimi </a:t>
                      </a:r>
                    </a:p>
                    <a:p>
                      <a:pPr algn="ctr"/>
                      <a:r>
                        <a:rPr lang="tr-TR" sz="2000" dirty="0" smtClean="0">
                          <a:solidFill>
                            <a:srgbClr val="FF0000"/>
                          </a:solidFill>
                          <a:latin typeface="Times New Roman" pitchFamily="18" charset="0"/>
                          <a:cs typeface="Times New Roman" pitchFamily="18" charset="0"/>
                        </a:rPr>
                        <a:t>(Edinilmiş Mallara Katılma)</a:t>
                      </a:r>
                      <a:endParaRPr lang="tr-TR" sz="2000" dirty="0">
                        <a:solidFill>
                          <a:srgbClr val="FF0000"/>
                        </a:solidFill>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19152762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492664"/>
          </a:xfrm>
        </p:spPr>
        <p:txBody>
          <a:bodyPr>
            <a:noAutofit/>
          </a:bodyPr>
          <a:lstStyle/>
          <a:p>
            <a:pPr algn="ctr"/>
            <a:r>
              <a:rPr lang="tr-TR" sz="2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Yasal Mal Rejimi </a:t>
            </a:r>
            <a:r>
              <a:rPr lang="tr-TR"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t>
            </a:r>
            <a:r>
              <a:rPr lang="tr-TR" sz="2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Edinilmiş Mallara Katılma</a:t>
            </a:r>
            <a:r>
              <a:rPr lang="tr-TR"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t>
            </a:r>
            <a:endParaRPr lang="tr-TR" sz="2400" b="1" dirty="0">
              <a:solidFill>
                <a:srgbClr val="FF0000"/>
              </a:solidFill>
              <a:effectLst>
                <a:outerShdw blurRad="38100" dist="38100" dir="2700000" algn="tl">
                  <a:srgbClr val="000000">
                    <a:alpha val="43137"/>
                  </a:srgbClr>
                </a:outerShdw>
              </a:effectLst>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1542380494"/>
              </p:ext>
            </p:extLst>
          </p:nvPr>
        </p:nvGraphicFramePr>
        <p:xfrm>
          <a:off x="179388" y="1557338"/>
          <a:ext cx="4316412" cy="3628014"/>
        </p:xfrm>
        <a:graphic>
          <a:graphicData uri="http://schemas.openxmlformats.org/drawingml/2006/table">
            <a:tbl>
              <a:tblPr firstRow="1" bandRow="1">
                <a:tableStyleId>{ED083AE6-46FA-4A59-8FB0-9F97EB10719F}</a:tableStyleId>
              </a:tblPr>
              <a:tblGrid>
                <a:gridCol w="4316412"/>
              </a:tblGrid>
              <a:tr h="519054">
                <a:tc>
                  <a:txBody>
                    <a:bodyPr/>
                    <a:lstStyle/>
                    <a:p>
                      <a:pPr algn="ctr"/>
                      <a:r>
                        <a:rPr lang="tr-TR" dirty="0" smtClean="0">
                          <a:solidFill>
                            <a:srgbClr val="FF0000"/>
                          </a:solidFill>
                          <a:latin typeface="Times New Roman" pitchFamily="18" charset="0"/>
                          <a:cs typeface="Times New Roman" pitchFamily="18" charset="0"/>
                        </a:rPr>
                        <a:t>Kişisel Mallar </a:t>
                      </a:r>
                      <a:endParaRPr lang="tr-TR" dirty="0">
                        <a:solidFill>
                          <a:srgbClr val="FF0000"/>
                        </a:solidFill>
                        <a:latin typeface="Times New Roman" pitchFamily="18" charset="0"/>
                        <a:cs typeface="Times New Roman" pitchFamily="18" charset="0"/>
                      </a:endParaRPr>
                    </a:p>
                  </a:txBody>
                  <a:tcPr/>
                </a:tc>
              </a:tr>
              <a:tr h="3080800">
                <a:tc>
                  <a:txBody>
                    <a:bodyPr/>
                    <a:lstStyle/>
                    <a:p>
                      <a:pPr lvl="0" algn="just"/>
                      <a:r>
                        <a:rPr kumimoji="0" lang="tr-TR" sz="1800" kern="1200" dirty="0" smtClean="0">
                          <a:solidFill>
                            <a:schemeClr val="tx1"/>
                          </a:solidFill>
                          <a:effectLst/>
                          <a:latin typeface="Times New Roman" pitchFamily="18" charset="0"/>
                          <a:ea typeface="+mn-ea"/>
                          <a:cs typeface="Times New Roman" pitchFamily="18" charset="0"/>
                        </a:rPr>
                        <a:t>- Eşlerden birinin yalnız kişisel kullanımına yarayan eşyalar</a:t>
                      </a:r>
                    </a:p>
                    <a:p>
                      <a:pPr marL="285750" lvl="0" indent="-285750" algn="just">
                        <a:buFontTx/>
                        <a:buChar char="-"/>
                      </a:pPr>
                      <a:r>
                        <a:rPr kumimoji="0" lang="tr-TR" sz="1800" kern="1200" dirty="0" smtClean="0">
                          <a:solidFill>
                            <a:schemeClr val="tx1"/>
                          </a:solidFill>
                          <a:effectLst/>
                          <a:latin typeface="Times New Roman" pitchFamily="18" charset="0"/>
                          <a:ea typeface="+mn-ea"/>
                          <a:cs typeface="Times New Roman" pitchFamily="18" charset="0"/>
                        </a:rPr>
                        <a:t>Evlenmeden</a:t>
                      </a:r>
                      <a:r>
                        <a:rPr kumimoji="0" lang="tr-TR" sz="1800" kern="1200" baseline="0" dirty="0" smtClean="0">
                          <a:solidFill>
                            <a:schemeClr val="tx1"/>
                          </a:solidFill>
                          <a:effectLst/>
                          <a:latin typeface="Times New Roman" pitchFamily="18" charset="0"/>
                          <a:ea typeface="+mn-ea"/>
                          <a:cs typeface="Times New Roman" pitchFamily="18" charset="0"/>
                        </a:rPr>
                        <a:t> önce </a:t>
                      </a:r>
                      <a:r>
                        <a:rPr kumimoji="0" lang="tr-TR" sz="1800" kern="1200" dirty="0" smtClean="0">
                          <a:solidFill>
                            <a:schemeClr val="tx1"/>
                          </a:solidFill>
                          <a:effectLst/>
                          <a:latin typeface="Times New Roman" pitchFamily="18" charset="0"/>
                          <a:ea typeface="+mn-ea"/>
                          <a:cs typeface="Times New Roman" pitchFamily="18" charset="0"/>
                        </a:rPr>
                        <a:t>eşlerden birine ait bulunan veya bir eşin sonradan miras yoluyla ya da herhangi bir şekilde karşılıksız kazanma (bağış) yoluyla elde ettiği malvarlığı değerleri</a:t>
                      </a:r>
                    </a:p>
                    <a:p>
                      <a:pPr marL="285750" lvl="0" indent="-285750" algn="just">
                        <a:buFontTx/>
                        <a:buChar char="-"/>
                      </a:pPr>
                      <a:r>
                        <a:rPr kumimoji="0" lang="tr-TR" sz="1800" kern="1200" dirty="0" smtClean="0">
                          <a:solidFill>
                            <a:schemeClr val="tx1"/>
                          </a:solidFill>
                          <a:effectLst/>
                          <a:latin typeface="Times New Roman" pitchFamily="18" charset="0"/>
                          <a:ea typeface="+mn-ea"/>
                          <a:cs typeface="Times New Roman" pitchFamily="18" charset="0"/>
                        </a:rPr>
                        <a:t>Manevi tazminat alacakları</a:t>
                      </a:r>
                    </a:p>
                    <a:p>
                      <a:pPr marL="285750" lvl="0" indent="-285750" algn="just">
                        <a:buFontTx/>
                        <a:buChar char="-"/>
                      </a:pPr>
                      <a:r>
                        <a:rPr kumimoji="0" lang="tr-TR" sz="1800" kern="1200" dirty="0" smtClean="0">
                          <a:solidFill>
                            <a:schemeClr val="tx1"/>
                          </a:solidFill>
                          <a:effectLst/>
                          <a:latin typeface="Times New Roman" pitchFamily="18" charset="0"/>
                          <a:ea typeface="+mn-ea"/>
                          <a:cs typeface="Times New Roman" pitchFamily="18" charset="0"/>
                        </a:rPr>
                        <a:t>Bir meslek ve sanatın icrası için gerekli olan mallar </a:t>
                      </a:r>
                    </a:p>
                    <a:p>
                      <a:pPr lvl="0" algn="just"/>
                      <a:r>
                        <a:rPr kumimoji="0" lang="tr-TR" sz="1800" kern="1200" dirty="0" smtClean="0">
                          <a:solidFill>
                            <a:schemeClr val="tx1"/>
                          </a:solidFill>
                          <a:effectLst/>
                          <a:latin typeface="Times New Roman" pitchFamily="18" charset="0"/>
                          <a:ea typeface="+mn-ea"/>
                          <a:cs typeface="Times New Roman" pitchFamily="18" charset="0"/>
                        </a:rPr>
                        <a:t>- Kişisel malların gelirleri. </a:t>
                      </a:r>
                      <a:endParaRPr lang="tr-TR" dirty="0">
                        <a:latin typeface="Times New Roman" pitchFamily="18" charset="0"/>
                        <a:cs typeface="Times New Roman"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1615922808"/>
              </p:ext>
            </p:extLst>
          </p:nvPr>
        </p:nvGraphicFramePr>
        <p:xfrm>
          <a:off x="4648200" y="1557338"/>
          <a:ext cx="4316413" cy="1559560"/>
        </p:xfrm>
        <a:graphic>
          <a:graphicData uri="http://schemas.openxmlformats.org/drawingml/2006/table">
            <a:tbl>
              <a:tblPr firstRow="1" bandRow="1">
                <a:tableStyleId>{ED083AE6-46FA-4A59-8FB0-9F97EB10719F}</a:tableStyleId>
              </a:tblPr>
              <a:tblGrid>
                <a:gridCol w="4316413"/>
              </a:tblGrid>
              <a:tr h="370840">
                <a:tc>
                  <a:txBody>
                    <a:bodyPr/>
                    <a:lstStyle/>
                    <a:p>
                      <a:pPr algn="ctr"/>
                      <a:r>
                        <a:rPr lang="tr-TR" dirty="0" smtClean="0">
                          <a:solidFill>
                            <a:srgbClr val="FF0000"/>
                          </a:solidFill>
                          <a:latin typeface="Times New Roman" pitchFamily="18" charset="0"/>
                          <a:cs typeface="Times New Roman" pitchFamily="18" charset="0"/>
                        </a:rPr>
                        <a:t>Evlilik</a:t>
                      </a:r>
                      <a:r>
                        <a:rPr lang="tr-TR" baseline="0" dirty="0" smtClean="0">
                          <a:solidFill>
                            <a:srgbClr val="FF0000"/>
                          </a:solidFill>
                          <a:latin typeface="Times New Roman" pitchFamily="18" charset="0"/>
                          <a:cs typeface="Times New Roman" pitchFamily="18" charset="0"/>
                        </a:rPr>
                        <a:t> Sona Erince Kadının Alacağı</a:t>
                      </a:r>
                      <a:endParaRPr lang="tr-TR" dirty="0">
                        <a:solidFill>
                          <a:srgbClr val="FF0000"/>
                        </a:solidFill>
                        <a:latin typeface="Times New Roman" pitchFamily="18" charset="0"/>
                        <a:cs typeface="Times New Roman" pitchFamily="18" charset="0"/>
                      </a:endParaRPr>
                    </a:p>
                  </a:txBody>
                  <a:tcPr/>
                </a:tc>
              </a:tr>
              <a:tr h="37084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kern="1200" dirty="0" smtClean="0">
                          <a:solidFill>
                            <a:schemeClr val="tx1"/>
                          </a:solidFill>
                          <a:effectLst/>
                          <a:latin typeface="Times New Roman" pitchFamily="18" charset="0"/>
                          <a:ea typeface="+mn-ea"/>
                          <a:cs typeface="Times New Roman" pitchFamily="18" charset="0"/>
                        </a:rPr>
                        <a:t>Kendisinin edinilmiş  mallarının</a:t>
                      </a:r>
                      <a:r>
                        <a:rPr kumimoji="0" lang="tr-TR" sz="1800" kern="1200" baseline="0" dirty="0" smtClean="0">
                          <a:solidFill>
                            <a:schemeClr val="tx1"/>
                          </a:solidFill>
                          <a:effectLst/>
                          <a:latin typeface="Times New Roman" pitchFamily="18" charset="0"/>
                          <a:ea typeface="+mn-ea"/>
                          <a:cs typeface="Times New Roman" pitchFamily="18" charset="0"/>
                        </a:rPr>
                        <a:t> </a:t>
                      </a:r>
                      <a:r>
                        <a:rPr kumimoji="0" lang="tr-TR" sz="1800" kern="1200" dirty="0" smtClean="0">
                          <a:solidFill>
                            <a:schemeClr val="tx1"/>
                          </a:solidFill>
                          <a:effectLst/>
                          <a:latin typeface="Times New Roman" pitchFamily="18" charset="0"/>
                          <a:ea typeface="+mn-ea"/>
                          <a:cs typeface="Times New Roman" pitchFamily="18" charset="0"/>
                        </a:rPr>
                        <a:t>1/2'si + kocasının edinilmiş mallarının  1/2'si + kendi kişisel malları </a:t>
                      </a:r>
                    </a:p>
                    <a:p>
                      <a:endParaRPr lang="tr-TR" dirty="0"/>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253417067"/>
              </p:ext>
            </p:extLst>
          </p:nvPr>
        </p:nvGraphicFramePr>
        <p:xfrm>
          <a:off x="4644008" y="3573016"/>
          <a:ext cx="4272136" cy="1584176"/>
        </p:xfrm>
        <a:graphic>
          <a:graphicData uri="http://schemas.openxmlformats.org/drawingml/2006/table">
            <a:tbl>
              <a:tblPr firstRow="1" bandRow="1">
                <a:tableStyleId>{ED083AE6-46FA-4A59-8FB0-9F97EB10719F}</a:tableStyleId>
              </a:tblPr>
              <a:tblGrid>
                <a:gridCol w="4272136"/>
              </a:tblGrid>
              <a:tr h="37084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dirty="0" smtClean="0">
                          <a:solidFill>
                            <a:srgbClr val="FF0000"/>
                          </a:solidFill>
                          <a:latin typeface="Times New Roman" pitchFamily="18" charset="0"/>
                          <a:cs typeface="Times New Roman" pitchFamily="18" charset="0"/>
                        </a:rPr>
                        <a:t>Evlilik</a:t>
                      </a:r>
                      <a:r>
                        <a:rPr lang="tr-TR" baseline="0" dirty="0" smtClean="0">
                          <a:solidFill>
                            <a:srgbClr val="FF0000"/>
                          </a:solidFill>
                          <a:latin typeface="Times New Roman" pitchFamily="18" charset="0"/>
                          <a:cs typeface="Times New Roman" pitchFamily="18" charset="0"/>
                        </a:rPr>
                        <a:t> Sona Erince Kocanın Alacağı</a:t>
                      </a:r>
                      <a:endParaRPr lang="tr-TR" dirty="0"/>
                    </a:p>
                  </a:txBody>
                  <a:tcPr/>
                </a:tc>
              </a:tr>
              <a:tr h="121333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kern="1200" dirty="0" smtClean="0">
                          <a:solidFill>
                            <a:schemeClr val="tx1"/>
                          </a:solidFill>
                          <a:effectLst/>
                          <a:latin typeface="Times New Roman" pitchFamily="18" charset="0"/>
                          <a:ea typeface="+mn-ea"/>
                          <a:cs typeface="Times New Roman" pitchFamily="18" charset="0"/>
                        </a:rPr>
                        <a:t>Kendisinin edinilmiş  mallarının</a:t>
                      </a:r>
                      <a:r>
                        <a:rPr kumimoji="0" lang="tr-TR" sz="1800" kern="1200" baseline="0" dirty="0" smtClean="0">
                          <a:solidFill>
                            <a:schemeClr val="tx1"/>
                          </a:solidFill>
                          <a:effectLst/>
                          <a:latin typeface="Times New Roman" pitchFamily="18" charset="0"/>
                          <a:ea typeface="+mn-ea"/>
                          <a:cs typeface="Times New Roman" pitchFamily="18" charset="0"/>
                        </a:rPr>
                        <a:t> </a:t>
                      </a:r>
                      <a:r>
                        <a:rPr kumimoji="0" lang="tr-TR" sz="1800" kern="1200" dirty="0" smtClean="0">
                          <a:solidFill>
                            <a:schemeClr val="tx1"/>
                          </a:solidFill>
                          <a:effectLst/>
                          <a:latin typeface="Times New Roman" pitchFamily="18" charset="0"/>
                          <a:ea typeface="+mn-ea"/>
                          <a:cs typeface="Times New Roman" pitchFamily="18" charset="0"/>
                        </a:rPr>
                        <a:t>1/2'si + karısının edinilmiş mallarının  1/2'si + kendi kişisel malları </a:t>
                      </a:r>
                    </a:p>
                    <a:p>
                      <a:pPr algn="just"/>
                      <a:endParaRPr lang="tr-TR" dirty="0"/>
                    </a:p>
                  </a:txBody>
                  <a:tcPr/>
                </a:tc>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2288953245"/>
              </p:ext>
            </p:extLst>
          </p:nvPr>
        </p:nvGraphicFramePr>
        <p:xfrm>
          <a:off x="179512" y="5517232"/>
          <a:ext cx="8712968" cy="914400"/>
        </p:xfrm>
        <a:graphic>
          <a:graphicData uri="http://schemas.openxmlformats.org/drawingml/2006/table">
            <a:tbl>
              <a:tblPr firstRow="1" bandRow="1">
                <a:tableStyleId>{C4B1156A-380E-4F78-BDF5-A606A8083BF9}</a:tableStyleId>
              </a:tblPr>
              <a:tblGrid>
                <a:gridCol w="8712968"/>
              </a:tblGrid>
              <a:tr h="370840">
                <a:tc>
                  <a:txBody>
                    <a:bodyPr/>
                    <a:lstStyle/>
                    <a:p>
                      <a:pPr algn="just"/>
                      <a:r>
                        <a:rPr kumimoji="0" lang="tr-TR" sz="1800" b="1" kern="1200" dirty="0" smtClean="0">
                          <a:solidFill>
                            <a:srgbClr val="FF0000"/>
                          </a:solidFill>
                          <a:effectLst/>
                          <a:latin typeface="Times New Roman" pitchFamily="18" charset="0"/>
                          <a:ea typeface="+mn-ea"/>
                          <a:cs typeface="Times New Roman" pitchFamily="18" charset="0"/>
                        </a:rPr>
                        <a:t>Önemli Not: </a:t>
                      </a:r>
                      <a:r>
                        <a:rPr kumimoji="0" lang="tr-TR" sz="1800" b="0" kern="1200" dirty="0" smtClean="0">
                          <a:solidFill>
                            <a:schemeClr val="dk1"/>
                          </a:solidFill>
                          <a:effectLst/>
                          <a:latin typeface="Times New Roman" pitchFamily="18" charset="0"/>
                          <a:ea typeface="+mn-ea"/>
                          <a:cs typeface="Times New Roman" pitchFamily="18" charset="0"/>
                        </a:rPr>
                        <a:t>Tüm mal rejimlerinde geçerli olan ilke gereği, eşler, evlilik birliğini temsil yetkisinin kullanıldığı hallerde, üçüncü kişilere karşı borçlardan dolayı müteselsilen sorumludurlar.</a:t>
                      </a:r>
                      <a:endParaRPr lang="tr-TR" b="0"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566877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p:cNvSpPr>
            <a:spLocks noGrp="1"/>
          </p:cNvSpPr>
          <p:nvPr>
            <p:ph idx="1"/>
          </p:nvPr>
        </p:nvSpPr>
        <p:spPr/>
        <p:txBody>
          <a:bodyPr>
            <a:normAutofit/>
          </a:bodyPr>
          <a:lstStyle/>
          <a:p>
            <a:pPr marL="0" indent="0" algn="ctr">
              <a:buNone/>
            </a:pPr>
            <a:endParaRPr lang="tr-TR" sz="40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buNone/>
            </a:pPr>
            <a:r>
              <a:rPr lang="tr-TR" sz="40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MİRAS HUKUKU</a:t>
            </a:r>
            <a:endParaRPr lang="tr-TR"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10075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432048"/>
          </a:xfrm>
        </p:spPr>
        <p:txBody>
          <a:bodyPr>
            <a:no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MİRAS HUKUKUNUN TEMEL KAVRAMLARI</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898564350"/>
              </p:ext>
            </p:extLst>
          </p:nvPr>
        </p:nvGraphicFramePr>
        <p:xfrm>
          <a:off x="251520" y="908720"/>
          <a:ext cx="8640960" cy="5832648"/>
        </p:xfrm>
        <a:graphic>
          <a:graphicData uri="http://schemas.openxmlformats.org/drawingml/2006/table">
            <a:tbl>
              <a:tblPr firstRow="1" bandRow="1">
                <a:tableStyleId>{ED083AE6-46FA-4A59-8FB0-9F97EB10719F}</a:tableStyleId>
              </a:tblPr>
              <a:tblGrid>
                <a:gridCol w="8640960"/>
              </a:tblGrid>
              <a:tr h="648072">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Miras: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Miras murisin mirasçılarına geçebilen tüm malvarlığı değerlerini ve kişisel haklarını ifade eder.</a:t>
                      </a:r>
                      <a:endParaRPr lang="tr-TR" sz="1800" dirty="0">
                        <a:latin typeface="Times New Roman" panose="02020603050405020304" pitchFamily="18" charset="0"/>
                        <a:cs typeface="Times New Roman" panose="02020603050405020304" pitchFamily="18" charset="0"/>
                      </a:endParaRPr>
                    </a:p>
                  </a:txBody>
                  <a:tcPr/>
                </a:tc>
              </a:tr>
              <a:tr h="92581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Muris: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Muris miras bırakan kişidir. Ölümü ile mirası açılan gerçek kişiyi ifade eder. Muris ancak gerçek kişi olabilir. Tüzel kişilerin ölmesi söz konusu olmadığı için muris olması mahiyetleri gereği mümkün değildir.</a:t>
                      </a:r>
                      <a:endParaRPr lang="tr-TR" dirty="0"/>
                    </a:p>
                  </a:txBody>
                  <a:tcPr/>
                </a:tc>
              </a:tr>
              <a:tr h="1203562">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Tereke: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Miras bırakanın ölümü ile mirasçılarına geçen tüm hukuki ilişkilerini ifade eder.</a:t>
                      </a:r>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 Mirasçılar tereke üzerinde elbirliği ile malik olur. Tereke aktif ve pasifleriyle birlikte geçer. Hiçbir mirasçı miras üzerinde tek başına hareket edemez. Mirasçılar terekenin borçlarından şahsen ve müteselsilen sorumlu olurlar. </a:t>
                      </a:r>
                      <a:endParaRPr lang="tr-TR" dirty="0">
                        <a:latin typeface="Times New Roman" panose="02020603050405020304" pitchFamily="18" charset="0"/>
                        <a:cs typeface="Times New Roman" panose="02020603050405020304" pitchFamily="18" charset="0"/>
                      </a:endParaRPr>
                    </a:p>
                  </a:txBody>
                  <a:tcPr/>
                </a:tc>
              </a:tr>
              <a:tr h="6480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Mirasçı: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Mirasçı miras bırakanın terekesi (mirası) üzerinde külli halef sıfatıyla hak sahibi olan kişidir.  Mirasçı gerçek veya tüzel kişi olabilir.</a:t>
                      </a:r>
                      <a:endParaRPr lang="tr-TR" dirty="0"/>
                    </a:p>
                  </a:txBody>
                  <a:tcPr/>
                </a:tc>
              </a:tr>
              <a:tr h="120356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Külli Halefiyet:</a:t>
                      </a:r>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 Külli halefiyet, bir kişinin malvarlığının tümünün tek bir hukuki işlem veya hukuki olayla (örneğin ölüm) bir başka kişiye geçmesidir. Miras bırakanın ölümüyle mirasçılar terekenin külli halefi olurlar. Bunun için herhangi bir hukuki işlem yapılmasına gerek yoktur. Külli halefler, yasal ve atanmış mirasçılardır. </a:t>
                      </a:r>
                      <a:endParaRPr lang="tr-TR" dirty="0">
                        <a:latin typeface="Times New Roman" panose="02020603050405020304" pitchFamily="18" charset="0"/>
                        <a:cs typeface="Times New Roman" panose="02020603050405020304" pitchFamily="18" charset="0"/>
                      </a:endParaRPr>
                    </a:p>
                  </a:txBody>
                  <a:tcPr/>
                </a:tc>
              </a:tr>
              <a:tr h="1203562">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Cüzi Halefiyet: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mirasa dahil olan intikal edecek olan malvarlığının </a:t>
                      </a:r>
                      <a:r>
                        <a:rPr kumimoji="0" lang="tr-TR" sz="1800" b="0" i="0" u="none" strike="noStrike" kern="1200" baseline="0" dirty="0" err="1" smtClean="0">
                          <a:solidFill>
                            <a:schemeClr val="tx1"/>
                          </a:solidFill>
                          <a:latin typeface="Times New Roman" panose="02020603050405020304" pitchFamily="18" charset="0"/>
                          <a:ea typeface="+mn-ea"/>
                          <a:cs typeface="Times New Roman" panose="02020603050405020304" pitchFamily="18" charset="0"/>
                        </a:rPr>
                        <a:t>lehdarı</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olan kişiye mahiyetine uygun geçiş işlemi ile devredilmesi söz konusudur. Örneğin vasiyetname yolu ile bir kimsenin mirasçı olarak atanması durumunda, vasiyet yolu ile mirasçı olarak atanan kişi murisin cüzi halefi olur.</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8093582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3059832" y="3068960"/>
            <a:ext cx="648072" cy="64807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10" name="İkizkenar Üçgen 9"/>
          <p:cNvSpPr/>
          <p:nvPr/>
        </p:nvSpPr>
        <p:spPr>
          <a:xfrm>
            <a:off x="5940152" y="3068960"/>
            <a:ext cx="720080" cy="579512"/>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cxnSp>
        <p:nvCxnSpPr>
          <p:cNvPr id="15" name="Düz Ok Bağlayıcısı 14"/>
          <p:cNvCxnSpPr>
            <a:stCxn id="5" idx="6"/>
            <a:endCxn id="10" idx="1"/>
          </p:cNvCxnSpPr>
          <p:nvPr/>
        </p:nvCxnSpPr>
        <p:spPr>
          <a:xfrm flipV="1">
            <a:off x="3707904" y="3358716"/>
            <a:ext cx="2412268" cy="3428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Düz Ok Bağlayıcısı 22"/>
          <p:cNvCxnSpPr/>
          <p:nvPr/>
        </p:nvCxnSpPr>
        <p:spPr>
          <a:xfrm>
            <a:off x="4788024" y="3392996"/>
            <a:ext cx="1008112" cy="10441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Düz Ok Bağlayıcısı 24"/>
          <p:cNvCxnSpPr/>
          <p:nvPr/>
        </p:nvCxnSpPr>
        <p:spPr>
          <a:xfrm flipH="1">
            <a:off x="3995936" y="3419872"/>
            <a:ext cx="792088" cy="10172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3563888" y="4437112"/>
            <a:ext cx="576064" cy="57606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28" name="İkizkenar Üçgen 27"/>
          <p:cNvSpPr/>
          <p:nvPr/>
        </p:nvSpPr>
        <p:spPr>
          <a:xfrm>
            <a:off x="5400092" y="4404687"/>
            <a:ext cx="720080" cy="576064"/>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cxnSp>
        <p:nvCxnSpPr>
          <p:cNvPr id="30" name="Düz Ok Bağlayıcısı 29"/>
          <p:cNvCxnSpPr>
            <a:stCxn id="5" idx="3"/>
            <a:endCxn id="5" idx="7"/>
          </p:cNvCxnSpPr>
          <p:nvPr/>
        </p:nvCxnSpPr>
        <p:spPr>
          <a:xfrm flipV="1">
            <a:off x="3154740" y="3163868"/>
            <a:ext cx="458256" cy="458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Düz Ok Bağlayıcısı 32"/>
          <p:cNvCxnSpPr>
            <a:stCxn id="5" idx="1"/>
            <a:endCxn id="5" idx="5"/>
          </p:cNvCxnSpPr>
          <p:nvPr/>
        </p:nvCxnSpPr>
        <p:spPr>
          <a:xfrm>
            <a:off x="3154740" y="3163868"/>
            <a:ext cx="458256" cy="458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Düz Bağlayıcı 38"/>
          <p:cNvCxnSpPr>
            <a:stCxn id="27" idx="4"/>
          </p:cNvCxnSpPr>
          <p:nvPr/>
        </p:nvCxnSpPr>
        <p:spPr>
          <a:xfrm>
            <a:off x="3851920" y="5013176"/>
            <a:ext cx="0" cy="576064"/>
          </a:xfrm>
          <a:prstGeom prst="line">
            <a:avLst/>
          </a:prstGeom>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3599892" y="5589240"/>
            <a:ext cx="540060" cy="57606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cxnSp>
        <p:nvCxnSpPr>
          <p:cNvPr id="42" name="Düz Ok Bağlayıcısı 41"/>
          <p:cNvCxnSpPr>
            <a:stCxn id="28" idx="3"/>
          </p:cNvCxnSpPr>
          <p:nvPr/>
        </p:nvCxnSpPr>
        <p:spPr>
          <a:xfrm flipH="1">
            <a:off x="5760131" y="4980751"/>
            <a:ext cx="1" cy="89652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5496797" y="5604463"/>
            <a:ext cx="526669" cy="57606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cxnSp>
        <p:nvCxnSpPr>
          <p:cNvPr id="45" name="Düz Bağlayıcı 44"/>
          <p:cNvCxnSpPr>
            <a:stCxn id="10" idx="4"/>
          </p:cNvCxnSpPr>
          <p:nvPr/>
        </p:nvCxnSpPr>
        <p:spPr>
          <a:xfrm>
            <a:off x="6660232" y="3648472"/>
            <a:ext cx="576064" cy="716632"/>
          </a:xfrm>
          <a:prstGeom prst="line">
            <a:avLst/>
          </a:prstGeom>
        </p:spPr>
        <p:style>
          <a:lnRef idx="1">
            <a:schemeClr val="accent1"/>
          </a:lnRef>
          <a:fillRef idx="0">
            <a:schemeClr val="accent1"/>
          </a:fillRef>
          <a:effectRef idx="0">
            <a:schemeClr val="accent1"/>
          </a:effectRef>
          <a:fontRef idx="minor">
            <a:schemeClr val="tx1"/>
          </a:fontRef>
        </p:style>
      </p:cxnSp>
      <p:sp>
        <p:nvSpPr>
          <p:cNvPr id="47" name="Oval 46"/>
          <p:cNvSpPr/>
          <p:nvPr/>
        </p:nvSpPr>
        <p:spPr>
          <a:xfrm>
            <a:off x="6948264" y="4365104"/>
            <a:ext cx="576064" cy="57606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cxnSp>
        <p:nvCxnSpPr>
          <p:cNvPr id="49" name="Düz Ok Bağlayıcısı 48"/>
          <p:cNvCxnSpPr>
            <a:stCxn id="5" idx="0"/>
          </p:cNvCxnSpPr>
          <p:nvPr/>
        </p:nvCxnSpPr>
        <p:spPr>
          <a:xfrm flipV="1">
            <a:off x="3383868" y="2492896"/>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Düz Ok Bağlayıcısı 50"/>
          <p:cNvCxnSpPr/>
          <p:nvPr/>
        </p:nvCxnSpPr>
        <p:spPr>
          <a:xfrm>
            <a:off x="2339752" y="2492896"/>
            <a:ext cx="223224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Oval 51"/>
          <p:cNvSpPr/>
          <p:nvPr/>
        </p:nvSpPr>
        <p:spPr>
          <a:xfrm>
            <a:off x="1547663" y="2120280"/>
            <a:ext cx="717051" cy="66064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54" name="İkizkenar Üçgen 53"/>
          <p:cNvSpPr/>
          <p:nvPr/>
        </p:nvSpPr>
        <p:spPr>
          <a:xfrm>
            <a:off x="4458693" y="2120280"/>
            <a:ext cx="833387" cy="660648"/>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cxnSp>
        <p:nvCxnSpPr>
          <p:cNvPr id="56" name="Düz Ok Bağlayıcısı 55"/>
          <p:cNvCxnSpPr/>
          <p:nvPr/>
        </p:nvCxnSpPr>
        <p:spPr>
          <a:xfrm flipH="1">
            <a:off x="1953642" y="2492896"/>
            <a:ext cx="1477680" cy="71326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 name="Oval 56"/>
          <p:cNvSpPr/>
          <p:nvPr/>
        </p:nvSpPr>
        <p:spPr>
          <a:xfrm>
            <a:off x="1547663" y="3107473"/>
            <a:ext cx="717052" cy="60955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cxnSp>
        <p:nvCxnSpPr>
          <p:cNvPr id="63" name="Düz Ok Bağlayıcısı 62"/>
          <p:cNvCxnSpPr>
            <a:stCxn id="57" idx="4"/>
          </p:cNvCxnSpPr>
          <p:nvPr/>
        </p:nvCxnSpPr>
        <p:spPr>
          <a:xfrm>
            <a:off x="1906189" y="3717032"/>
            <a:ext cx="0"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4" name="İkizkenar Üçgen 63"/>
          <p:cNvSpPr/>
          <p:nvPr/>
        </p:nvSpPr>
        <p:spPr>
          <a:xfrm>
            <a:off x="1547662" y="4437112"/>
            <a:ext cx="792089" cy="576064"/>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cxnSp>
        <p:nvCxnSpPr>
          <p:cNvPr id="67" name="Düz Ok Bağlayıcısı 66"/>
          <p:cNvCxnSpPr/>
          <p:nvPr/>
        </p:nvCxnSpPr>
        <p:spPr>
          <a:xfrm>
            <a:off x="4788024" y="3419872"/>
            <a:ext cx="0" cy="3691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Düz Ok Bağlayıcısı 69"/>
          <p:cNvCxnSpPr/>
          <p:nvPr/>
        </p:nvCxnSpPr>
        <p:spPr>
          <a:xfrm>
            <a:off x="4788024" y="4006788"/>
            <a:ext cx="0" cy="3583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1" name="Oval 70"/>
          <p:cNvSpPr/>
          <p:nvPr/>
        </p:nvSpPr>
        <p:spPr>
          <a:xfrm>
            <a:off x="4499992" y="4422831"/>
            <a:ext cx="576064" cy="57606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cxnSp>
        <p:nvCxnSpPr>
          <p:cNvPr id="75" name="Düz Ok Bağlayıcısı 74"/>
          <p:cNvCxnSpPr>
            <a:stCxn id="54" idx="0"/>
          </p:cNvCxnSpPr>
          <p:nvPr/>
        </p:nvCxnSpPr>
        <p:spPr>
          <a:xfrm flipH="1" flipV="1">
            <a:off x="4875386" y="1340768"/>
            <a:ext cx="1" cy="7795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7" name="Düz Ok Bağlayıcısı 76"/>
          <p:cNvCxnSpPr>
            <a:endCxn id="80" idx="1"/>
          </p:cNvCxnSpPr>
          <p:nvPr/>
        </p:nvCxnSpPr>
        <p:spPr>
          <a:xfrm>
            <a:off x="3995936" y="1340768"/>
            <a:ext cx="194254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 name="Oval 78"/>
          <p:cNvSpPr/>
          <p:nvPr/>
        </p:nvSpPr>
        <p:spPr>
          <a:xfrm>
            <a:off x="3431322" y="1020937"/>
            <a:ext cx="638874" cy="63966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80" name="İkizkenar Üçgen 79"/>
          <p:cNvSpPr/>
          <p:nvPr/>
        </p:nvSpPr>
        <p:spPr>
          <a:xfrm>
            <a:off x="5760131" y="1020937"/>
            <a:ext cx="713385" cy="639662"/>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cxnSp>
        <p:nvCxnSpPr>
          <p:cNvPr id="84" name="Düz Ok Bağlayıcısı 83"/>
          <p:cNvCxnSpPr>
            <a:stCxn id="52" idx="0"/>
          </p:cNvCxnSpPr>
          <p:nvPr/>
        </p:nvCxnSpPr>
        <p:spPr>
          <a:xfrm flipH="1" flipV="1">
            <a:off x="1906188" y="1340768"/>
            <a:ext cx="1" cy="7795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6" name="Düz Ok Bağlayıcısı 85"/>
          <p:cNvCxnSpPr/>
          <p:nvPr/>
        </p:nvCxnSpPr>
        <p:spPr>
          <a:xfrm>
            <a:off x="899592" y="1340768"/>
            <a:ext cx="179289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7" name="İkizkenar Üçgen 86"/>
          <p:cNvSpPr/>
          <p:nvPr/>
        </p:nvSpPr>
        <p:spPr>
          <a:xfrm>
            <a:off x="2483768" y="1020937"/>
            <a:ext cx="792088" cy="639662"/>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
        <p:nvSpPr>
          <p:cNvPr id="88" name="Oval 87"/>
          <p:cNvSpPr/>
          <p:nvPr/>
        </p:nvSpPr>
        <p:spPr>
          <a:xfrm>
            <a:off x="323528" y="1020936"/>
            <a:ext cx="655498" cy="639663"/>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tr-TR"/>
          </a:p>
        </p:txBody>
      </p:sp>
    </p:spTree>
    <p:extLst>
      <p:ext uri="{BB962C8B-B14F-4D97-AF65-F5344CB8AC3E}">
        <p14:creationId xmlns:p14="http://schemas.microsoft.com/office/powerpoint/2010/main" val="257802969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457200" y="116632"/>
            <a:ext cx="8229600" cy="432048"/>
          </a:xfrm>
        </p:spPr>
        <p:txBody>
          <a:bodyPr>
            <a:norm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ZÜMRE SİSTEMİ</a:t>
            </a:r>
            <a:endParaRPr lang="tr-TR" sz="24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7" name="İçerik Yer Tutucusu 6"/>
          <p:cNvGraphicFramePr>
            <a:graphicFrameLocks noGrp="1"/>
          </p:cNvGraphicFramePr>
          <p:nvPr>
            <p:ph sz="half" idx="1"/>
            <p:extLst>
              <p:ext uri="{D42A27DB-BD31-4B8C-83A1-F6EECF244321}">
                <p14:modId xmlns:p14="http://schemas.microsoft.com/office/powerpoint/2010/main" val="1114747293"/>
              </p:ext>
            </p:extLst>
          </p:nvPr>
        </p:nvGraphicFramePr>
        <p:xfrm>
          <a:off x="107504" y="692696"/>
          <a:ext cx="4316288" cy="4206240"/>
        </p:xfrm>
        <a:graphic>
          <a:graphicData uri="http://schemas.openxmlformats.org/drawingml/2006/table">
            <a:tbl>
              <a:tblPr firstRow="1" bandRow="1">
                <a:tableStyleId>{ED083AE6-46FA-4A59-8FB0-9F97EB10719F}</a:tableStyleId>
              </a:tblPr>
              <a:tblGrid>
                <a:gridCol w="4316288"/>
              </a:tblGrid>
              <a:tr h="798350">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Tanım: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Zümre başı olan bir kimse ile ondan gelen altsoyun oluşturduğu kümeye zümre denir.</a:t>
                      </a:r>
                      <a:endParaRPr lang="tr-TR" dirty="0">
                        <a:latin typeface="Times New Roman" panose="02020603050405020304" pitchFamily="18" charset="0"/>
                        <a:cs typeface="Times New Roman" panose="02020603050405020304" pitchFamily="18" charset="0"/>
                      </a:endParaRPr>
                    </a:p>
                  </a:txBody>
                  <a:tcPr/>
                </a:tc>
              </a:tr>
              <a:tr h="319340">
                <a:tc>
                  <a:txBody>
                    <a:bodyPr/>
                    <a:lstStyle/>
                    <a:p>
                      <a:pPr algn="ctr"/>
                      <a:r>
                        <a:rPr lang="tr-TR" b="1" dirty="0" smtClean="0">
                          <a:solidFill>
                            <a:srgbClr val="FF0000"/>
                          </a:solidFill>
                          <a:latin typeface="Times New Roman" panose="02020603050405020304" pitchFamily="18" charset="0"/>
                          <a:cs typeface="Times New Roman" panose="02020603050405020304" pitchFamily="18" charset="0"/>
                        </a:rPr>
                        <a:t>1. Zümre</a:t>
                      </a:r>
                      <a:endParaRPr lang="tr-TR" b="1" dirty="0">
                        <a:solidFill>
                          <a:srgbClr val="FF0000"/>
                        </a:solidFill>
                        <a:latin typeface="Times New Roman" panose="02020603050405020304" pitchFamily="18" charset="0"/>
                        <a:cs typeface="Times New Roman" panose="02020603050405020304" pitchFamily="18" charset="0"/>
                      </a:endParaRPr>
                    </a:p>
                  </a:txBody>
                  <a:tcPr/>
                </a:tc>
              </a:tr>
              <a:tr h="558845">
                <a:tc>
                  <a:txBody>
                    <a:bodyPr/>
                    <a:lstStyle/>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Birinci zümre murisin altsoyudur (çocukları, torunları, torun çocukları vs.)</a:t>
                      </a:r>
                      <a:endParaRPr lang="tr-TR" dirty="0">
                        <a:latin typeface="Times New Roman" panose="02020603050405020304" pitchFamily="18" charset="0"/>
                        <a:cs typeface="Times New Roman" panose="02020603050405020304" pitchFamily="18" charset="0"/>
                      </a:endParaRPr>
                    </a:p>
                  </a:txBody>
                  <a:tcPr/>
                </a:tc>
              </a:tr>
              <a:tr h="319340">
                <a:tc>
                  <a:txBody>
                    <a:bodyPr/>
                    <a:lstStyle/>
                    <a:p>
                      <a:pPr algn="ctr"/>
                      <a:r>
                        <a:rPr lang="tr-TR" b="1" dirty="0" smtClean="0">
                          <a:solidFill>
                            <a:srgbClr val="FF0000"/>
                          </a:solidFill>
                          <a:latin typeface="Times New Roman" panose="02020603050405020304" pitchFamily="18" charset="0"/>
                          <a:cs typeface="Times New Roman" panose="02020603050405020304" pitchFamily="18" charset="0"/>
                        </a:rPr>
                        <a:t>2. Zümre</a:t>
                      </a:r>
                      <a:endParaRPr lang="tr-TR" b="1" dirty="0">
                        <a:solidFill>
                          <a:srgbClr val="FF0000"/>
                        </a:solidFill>
                        <a:latin typeface="Times New Roman" panose="02020603050405020304" pitchFamily="18" charset="0"/>
                        <a:cs typeface="Times New Roman" panose="02020603050405020304" pitchFamily="18" charset="0"/>
                      </a:endParaRPr>
                    </a:p>
                  </a:txBody>
                  <a:tcPr/>
                </a:tc>
              </a:tr>
              <a:tr h="558845">
                <a:tc>
                  <a:txBody>
                    <a:bodyPr/>
                    <a:lstStyle/>
                    <a:p>
                      <a:pPr algn="just"/>
                      <a:r>
                        <a:rPr lang="tr-TR" sz="1800" dirty="0" smtClean="0">
                          <a:latin typeface="Times New Roman" panose="02020603050405020304" pitchFamily="18" charset="0"/>
                          <a:cs typeface="Times New Roman" panose="02020603050405020304" pitchFamily="18" charset="0"/>
                        </a:rPr>
                        <a:t>İkinci zümre</a:t>
                      </a:r>
                      <a:r>
                        <a:rPr lang="tr-TR" sz="1800" baseline="0" dirty="0" smtClean="0">
                          <a:latin typeface="Times New Roman" panose="02020603050405020304" pitchFamily="18" charset="0"/>
                          <a:cs typeface="Times New Roman" panose="02020603050405020304" pitchFamily="18" charset="0"/>
                        </a:rPr>
                        <a:t>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2. Zümre murisin anne ve babası ve onların altsoylarıdır (kardeşler)</a:t>
                      </a:r>
                      <a:endParaRPr lang="tr-TR" sz="1800" dirty="0">
                        <a:latin typeface="Times New Roman" panose="02020603050405020304" pitchFamily="18" charset="0"/>
                        <a:cs typeface="Times New Roman" panose="02020603050405020304" pitchFamily="18" charset="0"/>
                      </a:endParaRPr>
                    </a:p>
                  </a:txBody>
                  <a:tcPr/>
                </a:tc>
              </a:tr>
              <a:tr h="319340">
                <a:tc>
                  <a:txBody>
                    <a:bodyPr/>
                    <a:lstStyle/>
                    <a:p>
                      <a:pPr algn="ctr"/>
                      <a:r>
                        <a:rPr lang="tr-TR" b="1" dirty="0" smtClean="0">
                          <a:solidFill>
                            <a:srgbClr val="FF0000"/>
                          </a:solidFill>
                          <a:latin typeface="Times New Roman" panose="02020603050405020304" pitchFamily="18" charset="0"/>
                          <a:cs typeface="Times New Roman" panose="02020603050405020304" pitchFamily="18" charset="0"/>
                        </a:rPr>
                        <a:t>3. Zümre</a:t>
                      </a:r>
                      <a:endParaRPr lang="tr-TR" b="1" dirty="0">
                        <a:solidFill>
                          <a:srgbClr val="FF0000"/>
                        </a:solidFill>
                        <a:latin typeface="Times New Roman" panose="02020603050405020304" pitchFamily="18" charset="0"/>
                        <a:cs typeface="Times New Roman" panose="02020603050405020304" pitchFamily="18" charset="0"/>
                      </a:endParaRPr>
                    </a:p>
                  </a:txBody>
                  <a:tcPr/>
                </a:tc>
              </a:tr>
              <a:tr h="798350">
                <a:tc>
                  <a:txBody>
                    <a:bodyPr/>
                    <a:lstStyle/>
                    <a:p>
                      <a:pPr algn="just"/>
                      <a:r>
                        <a:rPr lang="tr-TR" sz="1800" dirty="0" smtClean="0">
                          <a:latin typeface="Times New Roman" panose="02020603050405020304" pitchFamily="18" charset="0"/>
                          <a:cs typeface="Times New Roman" panose="02020603050405020304" pitchFamily="18" charset="0"/>
                        </a:rPr>
                        <a:t>Üçüncü zümre murisin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büyük anneleri ve</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babaları ile onların altsoylarıdır (amca, dayı, hala, teyze)</a:t>
                      </a:r>
                      <a:endParaRPr lang="tr-TR" sz="180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İçerik Yer Tutucusu 7"/>
          <p:cNvGraphicFramePr>
            <a:graphicFrameLocks noGrp="1"/>
          </p:cNvGraphicFramePr>
          <p:nvPr>
            <p:ph sz="half" idx="2"/>
            <p:extLst>
              <p:ext uri="{D42A27DB-BD31-4B8C-83A1-F6EECF244321}">
                <p14:modId xmlns:p14="http://schemas.microsoft.com/office/powerpoint/2010/main" val="2630567044"/>
              </p:ext>
            </p:extLst>
          </p:nvPr>
        </p:nvGraphicFramePr>
        <p:xfrm>
          <a:off x="4648200" y="692696"/>
          <a:ext cx="4388296" cy="6048671"/>
        </p:xfrm>
        <a:graphic>
          <a:graphicData uri="http://schemas.openxmlformats.org/drawingml/2006/table">
            <a:tbl>
              <a:tblPr firstRow="1" bandRow="1">
                <a:tableStyleId>{ED083AE6-46FA-4A59-8FB0-9F97EB10719F}</a:tableStyleId>
              </a:tblPr>
              <a:tblGrid>
                <a:gridCol w="4388296"/>
              </a:tblGrid>
              <a:tr h="179219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Kural I:</a:t>
                      </a:r>
                      <a:r>
                        <a:rPr kumimoji="0" lang="tr-TR" sz="1800" b="1" kern="1200" baseline="0" dirty="0" smtClean="0">
                          <a:solidFill>
                            <a:srgbClr val="FF0000"/>
                          </a:solidFill>
                          <a:effectLst/>
                          <a:latin typeface="Times New Roman" panose="02020603050405020304" pitchFamily="18" charset="0"/>
                          <a:ea typeface="+mn-ea"/>
                          <a:cs typeface="Times New Roman" panose="02020603050405020304" pitchFamily="18" charset="0"/>
                        </a:rPr>
                        <a:t> </a:t>
                      </a:r>
                      <a:r>
                        <a:rPr kumimoji="0" lang="tr-TR" sz="1800" b="0" kern="1200" dirty="0" smtClean="0">
                          <a:solidFill>
                            <a:schemeClr val="tx1"/>
                          </a:solidFill>
                          <a:effectLst/>
                          <a:latin typeface="Times New Roman" panose="02020603050405020304" pitchFamily="18" charset="0"/>
                          <a:ea typeface="+mn-ea"/>
                          <a:cs typeface="Times New Roman" panose="02020603050405020304" pitchFamily="18" charset="0"/>
                        </a:rPr>
                        <a:t>Birinci zümreden mirasçı olabilen kimse varsa ikinci zümre mirastan pay alamaz. Birinci veya ikinci zümreden mirasçı olabilen varsa üçüncü zümre mirastan pay alamaz.</a:t>
                      </a:r>
                      <a:endParaRPr lang="tr-TR" b="0" dirty="0">
                        <a:latin typeface="Times New Roman" panose="02020603050405020304" pitchFamily="18" charset="0"/>
                        <a:cs typeface="Times New Roman" panose="02020603050405020304" pitchFamily="18" charset="0"/>
                      </a:endParaRPr>
                    </a:p>
                  </a:txBody>
                  <a:tcPr/>
                </a:tc>
              </a:tr>
              <a:tr h="179219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Kural II:</a:t>
                      </a:r>
                      <a:r>
                        <a:rPr kumimoji="0" lang="tr-TR" sz="1800" b="1" kern="1200" baseline="0" dirty="0" smtClean="0">
                          <a:solidFill>
                            <a:srgbClr val="FF0000"/>
                          </a:solidFill>
                          <a:effectLst/>
                          <a:latin typeface="Times New Roman" panose="02020603050405020304" pitchFamily="18" charset="0"/>
                          <a:ea typeface="+mn-ea"/>
                          <a:cs typeface="Times New Roman" panose="02020603050405020304" pitchFamily="18" charset="0"/>
                        </a:rPr>
                        <a:t> </a:t>
                      </a:r>
                      <a:r>
                        <a:rPr kumimoji="0" lang="tr-TR" sz="1800" b="0" kern="1200" dirty="0" smtClean="0">
                          <a:solidFill>
                            <a:schemeClr val="tx1"/>
                          </a:solidFill>
                          <a:effectLst/>
                          <a:latin typeface="Times New Roman" panose="02020603050405020304" pitchFamily="18" charset="0"/>
                          <a:ea typeface="+mn-ea"/>
                          <a:cs typeface="Times New Roman" panose="02020603050405020304" pitchFamily="18" charset="0"/>
                        </a:rPr>
                        <a:t>Birinci zümrede zümre başı yoktur. Kök başları miras bırakanın çocuklarıdır. Eğer kök başı hayatta değilse ancak altsoyu hayattaysa kök başının payı altsoyuna geçer. Çocukların payı eşittir.</a:t>
                      </a:r>
                      <a:endParaRPr lang="tr-TR" b="0" dirty="0">
                        <a:latin typeface="Times New Roman" panose="02020603050405020304" pitchFamily="18" charset="0"/>
                        <a:cs typeface="Times New Roman" panose="02020603050405020304" pitchFamily="18" charset="0"/>
                      </a:endParaRPr>
                    </a:p>
                  </a:txBody>
                  <a:tcPr/>
                </a:tc>
              </a:tr>
              <a:tr h="2464273">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Kural III: </a:t>
                      </a:r>
                      <a:r>
                        <a:rPr kumimoji="0" lang="tr-TR" sz="1800" b="0" kern="1200" dirty="0" smtClean="0">
                          <a:solidFill>
                            <a:schemeClr val="tx1"/>
                          </a:solidFill>
                          <a:effectLst/>
                          <a:latin typeface="Times New Roman" panose="02020603050405020304" pitchFamily="18" charset="0"/>
                          <a:ea typeface="+mn-ea"/>
                          <a:cs typeface="Times New Roman" panose="02020603050405020304" pitchFamily="18" charset="0"/>
                        </a:rPr>
                        <a:t>İkinci zümrede zümre başları miras bırakanın annesi ve babasıdır. Anne ve babanın payı eşittir. Bir taraf ölmüşse bütün miras diğer tarafa gider. Eğer bunlar yaşıyorsa altsoyları miras alamaz. Eğer bunlar ölmüşse payları kendi altsoylarına gider. </a:t>
                      </a:r>
                      <a:endParaRPr lang="tr-TR" b="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1560168356"/>
              </p:ext>
            </p:extLst>
          </p:nvPr>
        </p:nvGraphicFramePr>
        <p:xfrm>
          <a:off x="179512" y="5013176"/>
          <a:ext cx="4248472" cy="1737360"/>
        </p:xfrm>
        <a:graphic>
          <a:graphicData uri="http://schemas.openxmlformats.org/drawingml/2006/table">
            <a:tbl>
              <a:tblPr firstRow="1" bandRow="1">
                <a:tableStyleId>{C4B1156A-380E-4F78-BDF5-A606A8083BF9}</a:tableStyleId>
              </a:tblPr>
              <a:tblGrid>
                <a:gridCol w="4248472"/>
              </a:tblGrid>
              <a:tr h="370840">
                <a:tc>
                  <a:txBody>
                    <a:bodyPr/>
                    <a:lstStyle/>
                    <a:p>
                      <a:pPr algn="just"/>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Kural IV: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Üçüncü zümrede</a:t>
                      </a:r>
                      <a:r>
                        <a:rPr kumimoji="0" lang="tr-TR" sz="1800" b="0" kern="1200" baseline="0" dirty="0" smtClean="0">
                          <a:solidFill>
                            <a:schemeClr val="dk1"/>
                          </a:solidFill>
                          <a:effectLst/>
                          <a:latin typeface="Times New Roman" panose="02020603050405020304" pitchFamily="18" charset="0"/>
                          <a:ea typeface="+mn-ea"/>
                          <a:cs typeface="Times New Roman" panose="02020603050405020304" pitchFamily="18" charset="0"/>
                        </a:rPr>
                        <a:t> z</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ümre başları iki taraftan büyükanne ve büyükbabadır. Bir taraftaki bir zümre başı miras bırakandan önce ölmüşse onun payı aynı tarafta kalır. İkisi de ölmüşse bütün miras diğer tarafa kalır.</a:t>
                      </a:r>
                      <a:endParaRPr kumimoji="0" lang="tr-TR" sz="1800" b="0" kern="1200" dirty="0">
                        <a:solidFill>
                          <a:schemeClr val="dk1"/>
                        </a:solidFill>
                        <a:effectLst/>
                        <a:latin typeface="Times New Roman" panose="02020603050405020304" pitchFamily="18" charset="0"/>
                        <a:ea typeface="+mn-ea"/>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9510314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p:cNvGraphicFramePr>
            <a:graphicFrameLocks noGrp="1"/>
          </p:cNvGraphicFramePr>
          <p:nvPr>
            <p:ph sz="half" idx="1"/>
            <p:extLst>
              <p:ext uri="{D42A27DB-BD31-4B8C-83A1-F6EECF244321}">
                <p14:modId xmlns:p14="http://schemas.microsoft.com/office/powerpoint/2010/main" val="608419086"/>
              </p:ext>
            </p:extLst>
          </p:nvPr>
        </p:nvGraphicFramePr>
        <p:xfrm>
          <a:off x="179512" y="980727"/>
          <a:ext cx="4176464" cy="5688633"/>
        </p:xfrm>
        <a:graphic>
          <a:graphicData uri="http://schemas.openxmlformats.org/drawingml/2006/table">
            <a:tbl>
              <a:tblPr firstRow="1" bandRow="1">
                <a:tableStyleId>{ED083AE6-46FA-4A59-8FB0-9F97EB10719F}</a:tableStyleId>
              </a:tblPr>
              <a:tblGrid>
                <a:gridCol w="4176464"/>
              </a:tblGrid>
              <a:tr h="40356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Evlilik Dışı Çocuğun Mirasçılığı</a:t>
                      </a:r>
                      <a:endParaRPr lang="tr-TR" dirty="0"/>
                    </a:p>
                  </a:txBody>
                  <a:tcPr/>
                </a:tc>
              </a:tr>
              <a:tr h="1592153">
                <a:tc>
                  <a:txBody>
                    <a:bodyPr/>
                    <a:lstStyle/>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Ana açısından fark yoktur. Baba ile evlilik dışı çocuklar arasında tanıma, mahkeme kararı veya anne ile evlenme ile soy bağı kurulmuş ise evlilik içi hısım gibi mirasçı olurlar</a:t>
                      </a:r>
                      <a:endParaRPr lang="tr-TR" dirty="0">
                        <a:latin typeface="Times New Roman" panose="02020603050405020304" pitchFamily="18" charset="0"/>
                        <a:cs typeface="Times New Roman" panose="02020603050405020304" pitchFamily="18" charset="0"/>
                      </a:endParaRPr>
                    </a:p>
                  </a:txBody>
                  <a:tcPr/>
                </a:tc>
              </a:tr>
              <a:tr h="40356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Evlatlığın Mirasçılığı</a:t>
                      </a:r>
                      <a:endParaRPr lang="tr-TR" dirty="0">
                        <a:solidFill>
                          <a:srgbClr val="FF0000"/>
                        </a:solidFill>
                      </a:endParaRPr>
                    </a:p>
                  </a:txBody>
                  <a:tcPr/>
                </a:tc>
              </a:tr>
              <a:tr h="18906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Evlâtlık ve altsoyu, evlât edinene kan hısımı gibi mirasçı olurlar. Buna karşılık, evlât edinen ve hısımları, evlâtlığa mirasçı olmazlar. Evlâtlığın kendi ailesindeki mirasçılığı da devam eder. </a:t>
                      </a:r>
                      <a:endParaRPr lang="tr-TR" dirty="0" smtClean="0">
                        <a:latin typeface="Times New Roman" panose="02020603050405020304" pitchFamily="18" charset="0"/>
                        <a:cs typeface="Times New Roman" panose="02020603050405020304" pitchFamily="18" charset="0"/>
                      </a:endParaRPr>
                    </a:p>
                    <a:p>
                      <a:endParaRPr lang="tr-TR" dirty="0"/>
                    </a:p>
                  </a:txBody>
                  <a:tcPr/>
                </a:tc>
              </a:tr>
              <a:tr h="403567">
                <a:tc>
                  <a:txBody>
                    <a:bodyPr/>
                    <a:lstStyle/>
                    <a:p>
                      <a:pPr algn="ctr"/>
                      <a:r>
                        <a:rPr lang="tr-TR" b="1" dirty="0" smtClean="0">
                          <a:solidFill>
                            <a:srgbClr val="FF0000"/>
                          </a:solidFill>
                          <a:latin typeface="Times New Roman" panose="02020603050405020304" pitchFamily="18" charset="0"/>
                          <a:cs typeface="Times New Roman" panose="02020603050405020304" pitchFamily="18" charset="0"/>
                        </a:rPr>
                        <a:t>Devletin Mirasçılığı</a:t>
                      </a:r>
                      <a:endParaRPr lang="tr-TR" b="1" dirty="0">
                        <a:solidFill>
                          <a:srgbClr val="FF0000"/>
                        </a:solidFill>
                        <a:latin typeface="Times New Roman" panose="02020603050405020304" pitchFamily="18" charset="0"/>
                        <a:cs typeface="Times New Roman" panose="02020603050405020304" pitchFamily="18" charset="0"/>
                      </a:endParaRPr>
                    </a:p>
                  </a:txBody>
                  <a:tcPr/>
                </a:tc>
              </a:tr>
              <a:tr h="995096">
                <a:tc>
                  <a:txBody>
                    <a:bodyPr/>
                    <a:lstStyle/>
                    <a:p>
                      <a:pPr algn="just"/>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Murisin 4. dereceye kadar mirası alacak yasal veya vasiyetname yolu ile atanmış mirasçısı yoksa devlet mirasçı olur. </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1959727752"/>
              </p:ext>
            </p:extLst>
          </p:nvPr>
        </p:nvGraphicFramePr>
        <p:xfrm>
          <a:off x="4648200" y="980729"/>
          <a:ext cx="4316288" cy="5778059"/>
        </p:xfrm>
        <a:graphic>
          <a:graphicData uri="http://schemas.openxmlformats.org/drawingml/2006/table">
            <a:tbl>
              <a:tblPr firstRow="1" bandRow="1">
                <a:tableStyleId>{ED083AE6-46FA-4A59-8FB0-9F97EB10719F}</a:tableStyleId>
              </a:tblPr>
              <a:tblGrid>
                <a:gridCol w="4316288"/>
              </a:tblGrid>
              <a:tr h="468042">
                <a:tc>
                  <a:txBody>
                    <a:bodyPr/>
                    <a:lstStyle/>
                    <a:p>
                      <a:pPr algn="ctr"/>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Sağ Kalan Eşin Mirasçılığı</a:t>
                      </a:r>
                      <a:endParaRPr lang="tr-TR" b="1" dirty="0">
                        <a:solidFill>
                          <a:srgbClr val="FF0000"/>
                        </a:solidFill>
                        <a:latin typeface="Times New Roman" panose="02020603050405020304" pitchFamily="18" charset="0"/>
                        <a:cs typeface="Times New Roman" panose="02020603050405020304" pitchFamily="18" charset="0"/>
                      </a:endParaRPr>
                    </a:p>
                  </a:txBody>
                  <a:tcPr/>
                </a:tc>
              </a:tr>
              <a:tr h="936003">
                <a:tc>
                  <a:txBody>
                    <a:bodyPr/>
                    <a:lstStyle/>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Sağ kalan eş, birlikte bulunduğu zümreye göre miras bırakana aşağıdaki oranlarda mirasçı olur</a:t>
                      </a:r>
                      <a:endParaRPr lang="tr-TR" dirty="0">
                        <a:latin typeface="Times New Roman" panose="02020603050405020304" pitchFamily="18" charset="0"/>
                        <a:cs typeface="Times New Roman" panose="02020603050405020304" pitchFamily="18" charset="0"/>
                      </a:endParaRPr>
                    </a:p>
                  </a:txBody>
                  <a:tcPr/>
                </a:tc>
              </a:tr>
              <a:tr h="891470">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1.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Miras bırakanın altsoyu ile birlikte mirasçı olursa, mirasın dörtte biri (kalan ¾ çocuklar arasında eşit olarak paylaştırılır)</a:t>
                      </a:r>
                      <a:endParaRPr lang="tr-TR" dirty="0">
                        <a:latin typeface="Times New Roman" panose="02020603050405020304" pitchFamily="18" charset="0"/>
                        <a:cs typeface="Times New Roman" panose="02020603050405020304" pitchFamily="18" charset="0"/>
                      </a:endParaRPr>
                    </a:p>
                  </a:txBody>
                  <a:tcPr/>
                </a:tc>
              </a:tr>
              <a:tr h="1158911">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2.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Miras bırakanın ana ve babası veya onların zümresi ile birlikte mirasçı olursa, mirasın yarısı (kalan ½ murisin anne ve babası arasında eşit olarak paylaştırılır) </a:t>
                      </a:r>
                      <a:endParaRPr lang="tr-TR" dirty="0">
                        <a:latin typeface="Times New Roman" panose="02020603050405020304" pitchFamily="18" charset="0"/>
                        <a:cs typeface="Times New Roman" panose="02020603050405020304" pitchFamily="18" charset="0"/>
                      </a:endParaRPr>
                    </a:p>
                  </a:txBody>
                  <a:tcPr/>
                </a:tc>
              </a:tr>
              <a:tr h="1426352">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3.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Miras bırakanın büyük ana ve büyük babaları ve onların çocukları ile birlikte mirasçı olursa, mirasın dörtte üçü (kalan ¼ murisin büyük anne ve büyükbabaları arasında eşit olarak paylaştırılır)</a:t>
                      </a:r>
                      <a:endParaRPr lang="tr-TR" dirty="0">
                        <a:latin typeface="Times New Roman" panose="02020603050405020304" pitchFamily="18" charset="0"/>
                        <a:cs typeface="Times New Roman" panose="02020603050405020304" pitchFamily="18" charset="0"/>
                      </a:endParaRPr>
                    </a:p>
                  </a:txBody>
                  <a:tcPr/>
                </a:tc>
              </a:tr>
              <a:tr h="807854">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4.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B</a:t>
                      </a:r>
                      <a:r>
                        <a:rPr kumimoji="0" lang="pt-B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unlar da yoksa mirasın tamamı eşe kalır.</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9629775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76672"/>
            <a:ext cx="8229600" cy="432048"/>
          </a:xfrm>
        </p:spPr>
        <p:txBody>
          <a:bodyPr>
            <a:norm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ÖLÜME BAĞLI TASARRUFLAR</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1971982610"/>
              </p:ext>
            </p:extLst>
          </p:nvPr>
        </p:nvGraphicFramePr>
        <p:xfrm>
          <a:off x="179512" y="1268760"/>
          <a:ext cx="4244280" cy="2376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736256323"/>
              </p:ext>
            </p:extLst>
          </p:nvPr>
        </p:nvGraphicFramePr>
        <p:xfrm>
          <a:off x="4644008" y="1340768"/>
          <a:ext cx="4316288" cy="2296160"/>
        </p:xfrm>
        <a:graphic>
          <a:graphicData uri="http://schemas.openxmlformats.org/drawingml/2006/table">
            <a:tbl>
              <a:tblPr firstRow="1" bandRow="1">
                <a:tableStyleId>{ED083AE6-46FA-4A59-8FB0-9F97EB10719F}</a:tableStyleId>
              </a:tblPr>
              <a:tblGrid>
                <a:gridCol w="4316288"/>
              </a:tblGrid>
              <a:tr h="370840">
                <a:tc>
                  <a:txBody>
                    <a:bodyPr/>
                    <a:lstStyle/>
                    <a:p>
                      <a:pPr algn="ctr"/>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Vasiyet Ehliyeti</a:t>
                      </a:r>
                      <a:endParaRPr lang="tr-TR" b="1"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lang="tr-TR" dirty="0" smtClean="0">
                          <a:latin typeface="Times New Roman" panose="02020603050405020304" pitchFamily="18" charset="0"/>
                          <a:cs typeface="Times New Roman" panose="02020603050405020304" pitchFamily="18" charset="0"/>
                        </a:rPr>
                        <a:t>- Temyiz</a:t>
                      </a:r>
                      <a:r>
                        <a:rPr lang="tr-TR" baseline="0" dirty="0" smtClean="0">
                          <a:latin typeface="Times New Roman" panose="02020603050405020304" pitchFamily="18" charset="0"/>
                          <a:cs typeface="Times New Roman" panose="02020603050405020304" pitchFamily="18" charset="0"/>
                        </a:rPr>
                        <a:t> kudretine sahip olmak</a:t>
                      </a:r>
                    </a:p>
                    <a:p>
                      <a:pPr algn="just"/>
                      <a:r>
                        <a:rPr lang="tr-TR" baseline="0" dirty="0" smtClean="0">
                          <a:latin typeface="Times New Roman" panose="02020603050405020304" pitchFamily="18" charset="0"/>
                          <a:cs typeface="Times New Roman" panose="02020603050405020304" pitchFamily="18" charset="0"/>
                        </a:rPr>
                        <a:t>- 15 yaşını doldurmuş olmak</a:t>
                      </a:r>
                      <a:endParaRPr lang="tr-TR" dirty="0">
                        <a:latin typeface="Times New Roman" panose="02020603050405020304" pitchFamily="18" charset="0"/>
                        <a:cs typeface="Times New Roman" panose="02020603050405020304" pitchFamily="18" charset="0"/>
                      </a:endParaRPr>
                    </a:p>
                  </a:txBody>
                  <a:tcPr/>
                </a:tc>
              </a:tr>
              <a:tr h="370840">
                <a:tc>
                  <a:txBody>
                    <a:bodyPr/>
                    <a:lstStyle/>
                    <a:p>
                      <a:pPr algn="ct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Miras Sözleşmesi Ehliyeti</a:t>
                      </a:r>
                      <a:endParaRPr lang="tr-TR" dirty="0">
                        <a:latin typeface="Times New Roman" panose="02020603050405020304" pitchFamily="18" charset="0"/>
                        <a:cs typeface="Times New Roman" panose="02020603050405020304" pitchFamily="18" charset="0"/>
                      </a:endParaRPr>
                    </a:p>
                  </a:txBody>
                  <a:tcPr/>
                </a:tc>
              </a:tr>
              <a:tr h="370840">
                <a:tc>
                  <a:txBody>
                    <a:bodyPr/>
                    <a:lstStyle/>
                    <a:p>
                      <a:r>
                        <a:rPr lang="tr-TR" dirty="0" smtClean="0"/>
                        <a:t>- Temyiz kudretine sahip olmak</a:t>
                      </a:r>
                    </a:p>
                    <a:p>
                      <a:pPr marL="285750" indent="-285750">
                        <a:buFontTx/>
                        <a:buChar char="-"/>
                      </a:pPr>
                      <a:r>
                        <a:rPr lang="tr-TR" dirty="0" smtClean="0"/>
                        <a:t>Ergin (reşit</a:t>
                      </a:r>
                      <a:r>
                        <a:rPr lang="tr-TR" baseline="0" dirty="0" smtClean="0"/>
                        <a:t> ) olmak</a:t>
                      </a:r>
                    </a:p>
                    <a:p>
                      <a:pPr marL="285750" indent="-285750">
                        <a:buFontTx/>
                        <a:buChar char="-"/>
                      </a:pPr>
                      <a:r>
                        <a:rPr lang="tr-TR" baseline="0" dirty="0" smtClean="0"/>
                        <a:t>Kısıtlı olmamak</a:t>
                      </a:r>
                      <a:endParaRPr lang="tr-TR" dirty="0"/>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2489156443"/>
              </p:ext>
            </p:extLst>
          </p:nvPr>
        </p:nvGraphicFramePr>
        <p:xfrm>
          <a:off x="4644008" y="3861048"/>
          <a:ext cx="4320480" cy="2844800"/>
        </p:xfrm>
        <a:graphic>
          <a:graphicData uri="http://schemas.openxmlformats.org/drawingml/2006/table">
            <a:tbl>
              <a:tblPr firstRow="1" bandRow="1">
                <a:tableStyleId>{ED083AE6-46FA-4A59-8FB0-9F97EB10719F}</a:tableStyleId>
              </a:tblPr>
              <a:tblGrid>
                <a:gridCol w="4320480"/>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Vasiyetnamenin Hukuki Niteliği</a:t>
                      </a:r>
                      <a:endParaRPr lang="tr-TR"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Vasiyetname tek taraflı ve varması gerekmeyen bir hukuki işlemdir. Sonuç doğurması için karşı tarafın kabulüne gerek yoktur</a:t>
                      </a:r>
                      <a:endParaRPr lang="tr-TR" dirty="0">
                        <a:latin typeface="Times New Roman" panose="02020603050405020304" pitchFamily="18" charset="0"/>
                        <a:cs typeface="Times New Roman" panose="02020603050405020304" pitchFamily="18" charset="0"/>
                      </a:endParaRPr>
                    </a:p>
                  </a:txBody>
                  <a:tcPr/>
                </a:tc>
              </a:tr>
              <a:tr h="370840">
                <a:tc>
                  <a:txBody>
                    <a:bodyPr/>
                    <a:lstStyle/>
                    <a:p>
                      <a:pPr algn="ctr"/>
                      <a:r>
                        <a:rPr lang="tr-TR" b="1" dirty="0" smtClean="0">
                          <a:solidFill>
                            <a:srgbClr val="FF0000"/>
                          </a:solidFill>
                          <a:latin typeface="Times New Roman" panose="02020603050405020304" pitchFamily="18" charset="0"/>
                          <a:cs typeface="Times New Roman" panose="02020603050405020304" pitchFamily="18" charset="0"/>
                        </a:rPr>
                        <a:t>Miras Sözleşmesinin</a:t>
                      </a:r>
                      <a:r>
                        <a:rPr lang="tr-TR" b="1" baseline="0" dirty="0" smtClean="0">
                          <a:solidFill>
                            <a:srgbClr val="FF0000"/>
                          </a:solidFill>
                          <a:latin typeface="Times New Roman" panose="02020603050405020304" pitchFamily="18" charset="0"/>
                          <a:cs typeface="Times New Roman" panose="02020603050405020304" pitchFamily="18" charset="0"/>
                        </a:rPr>
                        <a:t> Hukuku Niteliği</a:t>
                      </a:r>
                      <a:endParaRPr lang="tr-TR" b="1"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Miras sözleşmesi iki taraflı bir hukuki işlem, bir sözleşmedir. Sonuç doğurması</a:t>
                      </a:r>
                      <a:r>
                        <a:rPr kumimoji="0" lang="tr-TR" sz="1800" kern="1200" baseline="0" dirty="0" smtClean="0">
                          <a:solidFill>
                            <a:schemeClr val="tx1"/>
                          </a:solidFill>
                          <a:effectLst/>
                          <a:latin typeface="Times New Roman" panose="02020603050405020304" pitchFamily="18" charset="0"/>
                          <a:ea typeface="+mn-ea"/>
                          <a:cs typeface="Times New Roman" panose="02020603050405020304" pitchFamily="18" charset="0"/>
                        </a:rPr>
                        <a:t> için karşı tarafın kabulüne ihtiyaç vardır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2893129006"/>
              </p:ext>
            </p:extLst>
          </p:nvPr>
        </p:nvGraphicFramePr>
        <p:xfrm>
          <a:off x="107504" y="3861048"/>
          <a:ext cx="4320480" cy="2880320"/>
        </p:xfrm>
        <a:graphic>
          <a:graphicData uri="http://schemas.openxmlformats.org/drawingml/2006/table">
            <a:tbl>
              <a:tblPr firstRow="1" bandRow="1">
                <a:tableStyleId>{ED083AE6-46FA-4A59-8FB0-9F97EB10719F}</a:tableStyleId>
              </a:tblPr>
              <a:tblGrid>
                <a:gridCol w="4320480"/>
              </a:tblGrid>
              <a:tr h="514533">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Vasiyetnamenin Şekli</a:t>
                      </a:r>
                      <a:endParaRPr lang="tr-TR" dirty="0">
                        <a:solidFill>
                          <a:srgbClr val="FF0000"/>
                        </a:solidFill>
                        <a:latin typeface="Times New Roman" panose="02020603050405020304" pitchFamily="18" charset="0"/>
                        <a:cs typeface="Times New Roman" panose="02020603050405020304" pitchFamily="18" charset="0"/>
                      </a:endParaRPr>
                    </a:p>
                  </a:txBody>
                  <a:tcPr/>
                </a:tc>
              </a:tr>
              <a:tr h="762281">
                <a:tc>
                  <a:txBody>
                    <a:bodyPr/>
                    <a:lstStyle/>
                    <a:p>
                      <a:pPr algn="just"/>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Vasiyetname resmi, yazılı ve sözlü şekilde olabilir. </a:t>
                      </a:r>
                      <a:endParaRPr lang="tr-TR" dirty="0">
                        <a:latin typeface="Times New Roman" panose="02020603050405020304" pitchFamily="18" charset="0"/>
                        <a:cs typeface="Times New Roman" panose="02020603050405020304" pitchFamily="18" charset="0"/>
                      </a:endParaRPr>
                    </a:p>
                  </a:txBody>
                  <a:tcPr/>
                </a:tc>
              </a:tr>
              <a:tr h="514533">
                <a:tc>
                  <a:txBody>
                    <a:bodyPr/>
                    <a:lstStyle/>
                    <a:p>
                      <a:pPr algn="ctr"/>
                      <a:r>
                        <a:rPr lang="tr-TR" b="1" dirty="0" smtClean="0">
                          <a:solidFill>
                            <a:srgbClr val="FF0000"/>
                          </a:solidFill>
                          <a:latin typeface="Times New Roman" panose="02020603050405020304" pitchFamily="18" charset="0"/>
                          <a:cs typeface="Times New Roman" panose="02020603050405020304" pitchFamily="18" charset="0"/>
                        </a:rPr>
                        <a:t>Miras Sözleşmesinin Şekli</a:t>
                      </a:r>
                      <a:endParaRPr lang="tr-TR" b="1" dirty="0">
                        <a:solidFill>
                          <a:srgbClr val="FF0000"/>
                        </a:solidFill>
                        <a:latin typeface="Times New Roman" panose="02020603050405020304" pitchFamily="18" charset="0"/>
                        <a:cs typeface="Times New Roman" panose="02020603050405020304" pitchFamily="18" charset="0"/>
                      </a:endParaRPr>
                    </a:p>
                  </a:txBody>
                  <a:tcPr/>
                </a:tc>
              </a:tr>
              <a:tr h="1088973">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Miras sözleşmesi ise sadece resmi şekilde yapılabilir.</a:t>
                      </a:r>
                    </a:p>
                    <a:p>
                      <a:pPr algn="just"/>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1631899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3921663764"/>
              </p:ext>
            </p:extLst>
          </p:nvPr>
        </p:nvGraphicFramePr>
        <p:xfrm>
          <a:off x="179512" y="1052736"/>
          <a:ext cx="4176464" cy="2520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2425468077"/>
              </p:ext>
            </p:extLst>
          </p:nvPr>
        </p:nvGraphicFramePr>
        <p:xfrm>
          <a:off x="4572000" y="980729"/>
          <a:ext cx="4464496" cy="5852160"/>
        </p:xfrm>
        <a:graphic>
          <a:graphicData uri="http://schemas.openxmlformats.org/drawingml/2006/table">
            <a:tbl>
              <a:tblPr firstRow="1" bandRow="1">
                <a:tableStyleId>{ED083AE6-46FA-4A59-8FB0-9F97EB10719F}</a:tableStyleId>
              </a:tblPr>
              <a:tblGrid>
                <a:gridCol w="4464496"/>
              </a:tblGrid>
              <a:tr h="360040">
                <a:tc>
                  <a:txBody>
                    <a:bodyPr/>
                    <a:lstStyle/>
                    <a:p>
                      <a:pPr algn="ctr"/>
                      <a:r>
                        <a:rPr kumimoji="0" lang="tr-TR" sz="1800" b="1" i="0" u="none" strike="noStrike" kern="1200" baseline="0" dirty="0" smtClean="0">
                          <a:solidFill>
                            <a:srgbClr val="FF0000"/>
                          </a:solidFill>
                          <a:effectLst/>
                          <a:latin typeface="Times New Roman" panose="02020603050405020304" pitchFamily="18" charset="0"/>
                          <a:ea typeface="+mn-ea"/>
                          <a:cs typeface="Times New Roman" panose="02020603050405020304" pitchFamily="18" charset="0"/>
                        </a:rPr>
                        <a:t>Şartları</a:t>
                      </a:r>
                    </a:p>
                  </a:txBody>
                  <a:tcPr/>
                </a:tc>
              </a:tr>
              <a:tr h="1710190">
                <a:tc>
                  <a:txBody>
                    <a:bodyPr/>
                    <a:lstStyle/>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İki tanık önünde </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Resmi memur tarafından düzenlenir</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Noter</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Sulh Hakimi</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Kanunla kendisine bu yetki verilmiş diğer bir görevli</a:t>
                      </a:r>
                    </a:p>
                  </a:txBody>
                  <a:tcPr/>
                </a:tc>
              </a:tr>
              <a:tr h="360040">
                <a:tc>
                  <a:txBody>
                    <a:bodyPr/>
                    <a:lstStyle/>
                    <a:p>
                      <a:pPr algn="ctr"/>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Memur / Tanık Olarak Olamayacaklar</a:t>
                      </a:r>
                      <a:endParaRPr lang="tr-TR" b="1" dirty="0">
                        <a:solidFill>
                          <a:srgbClr val="FF0000"/>
                        </a:solidFill>
                        <a:latin typeface="Times New Roman" panose="02020603050405020304" pitchFamily="18" charset="0"/>
                        <a:cs typeface="Times New Roman" panose="02020603050405020304" pitchFamily="18" charset="0"/>
                      </a:endParaRPr>
                    </a:p>
                  </a:txBody>
                  <a:tcPr/>
                </a:tc>
              </a:tr>
              <a:tr h="3330369">
                <a:tc>
                  <a:txBody>
                    <a:bodyPr/>
                    <a:lstStyle/>
                    <a:p>
                      <a:pPr algn="just"/>
                      <a:r>
                        <a:rPr kumimoji="0" lang="tr-TR" sz="18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Genel Yasaklar</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Fiil ehliyeti olmayanlar</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a:t>
                      </a:r>
                      <a:r>
                        <a:rPr kumimoji="0" lang="nn-NO"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Ceza mahkemesi kararıyla kamu hizmetinden yasaklananlar</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Okur yazar olmayanlar</a:t>
                      </a:r>
                    </a:p>
                    <a:p>
                      <a:pPr algn="just"/>
                      <a:endPar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endParaRPr>
                    </a:p>
                    <a:p>
                      <a:pPr algn="just"/>
                      <a:r>
                        <a:rPr kumimoji="0" lang="tr-TR" sz="18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Vasiyet Bırakan Yakınlığa Dayalı Yasaklar</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Vasiyet bırakanın eşi</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Vasiyet bırakanın üst ve altsoy kan hısımları</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Vasiyet bırakanın kardeşleri ve kardeşlerinin eşleri</a:t>
                      </a: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1881645725"/>
              </p:ext>
            </p:extLst>
          </p:nvPr>
        </p:nvGraphicFramePr>
        <p:xfrm>
          <a:off x="179512" y="404664"/>
          <a:ext cx="8856984" cy="370840"/>
        </p:xfrm>
        <a:graphic>
          <a:graphicData uri="http://schemas.openxmlformats.org/drawingml/2006/table">
            <a:tbl>
              <a:tblPr firstRow="1" bandRow="1">
                <a:tableStyleId>{C4B1156A-380E-4F78-BDF5-A606A8083BF9}</a:tableStyleId>
              </a:tblPr>
              <a:tblGrid>
                <a:gridCol w="4428492"/>
                <a:gridCol w="4428492"/>
              </a:tblGrid>
              <a:tr h="370840">
                <a:tc>
                  <a:txBody>
                    <a:bodyPr/>
                    <a:lstStyle/>
                    <a:p>
                      <a:pPr algn="ctr"/>
                      <a:r>
                        <a:rPr lang="tr-TR"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Vasiyetname Çeşitleri</a:t>
                      </a:r>
                      <a:endParaRPr lang="tr-TR"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Resmi Vasiyetname</a:t>
                      </a:r>
                      <a:endParaRPr lang="tr-TR"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522751469"/>
              </p:ext>
            </p:extLst>
          </p:nvPr>
        </p:nvGraphicFramePr>
        <p:xfrm>
          <a:off x="179512" y="3861048"/>
          <a:ext cx="4176464" cy="2880320"/>
        </p:xfrm>
        <a:graphic>
          <a:graphicData uri="http://schemas.openxmlformats.org/drawingml/2006/table">
            <a:tbl>
              <a:tblPr firstRow="1" bandRow="1">
                <a:tableStyleId>{ED083AE6-46FA-4A59-8FB0-9F97EB10719F}</a:tableStyleId>
              </a:tblPr>
              <a:tblGrid>
                <a:gridCol w="4176464"/>
              </a:tblGrid>
              <a:tr h="398753">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Önemli Not</a:t>
                      </a:r>
                      <a:endParaRPr lang="tr-TR" dirty="0">
                        <a:solidFill>
                          <a:srgbClr val="FF0000"/>
                        </a:solidFill>
                        <a:latin typeface="Times New Roman" panose="02020603050405020304" pitchFamily="18" charset="0"/>
                        <a:cs typeface="Times New Roman" panose="02020603050405020304" pitchFamily="18" charset="0"/>
                      </a:endParaRPr>
                    </a:p>
                  </a:txBody>
                  <a:tcPr/>
                </a:tc>
              </a:tr>
              <a:tr h="2481567">
                <a:tc>
                  <a:txBody>
                    <a:bodyPr/>
                    <a:lstStyle/>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Resmî vasiyetnamenin düzenlenmesine katılan memura ve tanıklara,  bunların</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üstsoy ve altsoy kan hısımlarına, kardeşlerine ve bu kişilerin eşlerine o vasiyetname ile kazandırmada bulunulamaz. </a:t>
                      </a:r>
                      <a:r>
                        <a:rPr kumimoji="0" lang="tr-TR" sz="18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Dikkat: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Bu durumda vasiyetnamenin tümü değil, sadece lehe yapılan kısım geçersiz olur</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8663469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3002277165"/>
              </p:ext>
            </p:extLst>
          </p:nvPr>
        </p:nvGraphicFramePr>
        <p:xfrm>
          <a:off x="179512" y="980728"/>
          <a:ext cx="4316288" cy="5688632"/>
        </p:xfrm>
        <a:graphic>
          <a:graphicData uri="http://schemas.openxmlformats.org/drawingml/2006/table">
            <a:tbl>
              <a:tblPr firstRow="1" bandRow="1">
                <a:tableStyleId>{ED083AE6-46FA-4A59-8FB0-9F97EB10719F}</a:tableStyleId>
              </a:tblPr>
              <a:tblGrid>
                <a:gridCol w="4316288"/>
              </a:tblGrid>
              <a:tr h="426526">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Şartları</a:t>
                      </a:r>
                      <a:endParaRPr lang="tr-TR" dirty="0">
                        <a:solidFill>
                          <a:srgbClr val="FF0000"/>
                        </a:solidFill>
                        <a:latin typeface="Times New Roman" panose="02020603050405020304" pitchFamily="18" charset="0"/>
                        <a:cs typeface="Times New Roman" panose="02020603050405020304" pitchFamily="18" charset="0"/>
                      </a:endParaRPr>
                    </a:p>
                  </a:txBody>
                  <a:tcPr/>
                </a:tc>
              </a:tr>
              <a:tr h="1565328">
                <a:tc>
                  <a:txBody>
                    <a:bodyPr/>
                    <a:lstStyle/>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Vasiyet eden metnin tümünü kendi el yazısıyla kaleme almalıdır</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Vasiyet eden gün ay ve yıl belirterek tarih atmalıdır. </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El ile İmza</a:t>
                      </a:r>
                      <a:endParaRPr lang="tr-TR" dirty="0">
                        <a:latin typeface="Times New Roman" panose="02020603050405020304" pitchFamily="18" charset="0"/>
                        <a:cs typeface="Times New Roman" panose="02020603050405020304" pitchFamily="18" charset="0"/>
                      </a:endParaRPr>
                    </a:p>
                  </a:txBody>
                  <a:tcPr/>
                </a:tc>
              </a:tr>
              <a:tr h="389134">
                <a:tc>
                  <a:txBody>
                    <a:bodyPr/>
                    <a:lstStyle/>
                    <a:p>
                      <a:pPr algn="ctr"/>
                      <a:r>
                        <a:rPr lang="tr-TR" b="1" dirty="0" smtClean="0">
                          <a:solidFill>
                            <a:srgbClr val="FF0000"/>
                          </a:solidFill>
                          <a:latin typeface="Times New Roman" panose="02020603050405020304" pitchFamily="18" charset="0"/>
                          <a:cs typeface="Times New Roman" panose="02020603050405020304" pitchFamily="18" charset="0"/>
                        </a:rPr>
                        <a:t>Önemli Notlar</a:t>
                      </a:r>
                      <a:endParaRPr lang="tr-TR" b="1" dirty="0">
                        <a:solidFill>
                          <a:srgbClr val="FF0000"/>
                        </a:solidFill>
                        <a:latin typeface="Times New Roman" panose="02020603050405020304" pitchFamily="18" charset="0"/>
                        <a:cs typeface="Times New Roman" panose="02020603050405020304" pitchFamily="18" charset="0"/>
                      </a:endParaRPr>
                    </a:p>
                  </a:txBody>
                  <a:tcPr/>
                </a:tc>
              </a:tr>
              <a:tr h="3307644">
                <a:tc>
                  <a:txBody>
                    <a:bodyPr/>
                    <a:lstStyle/>
                    <a:p>
                      <a:pPr marL="285750" indent="-285750" algn="just">
                        <a:buFontTx/>
                        <a:buChar char="-"/>
                      </a:pPr>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Metin, daktilo, bilgisayar veya bir başkasının el yazısıyla yazılmış ise, vasiyetname geçersizdir. </a:t>
                      </a:r>
                    </a:p>
                    <a:p>
                      <a:pPr marL="285750" indent="-285750" algn="just">
                        <a:buFontTx/>
                        <a:buChar char="-"/>
                      </a:pPr>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El yazılı vasiyetname kural olarak bir kağıt üzerine kalemle yazılır. Ancak herhangi bir şey üzerine, herhangi bir şey ile yazılmış metin, diğer şekil şartlarını içeriyorsa geçerlidir. </a:t>
                      </a:r>
                    </a:p>
                    <a:p>
                      <a:pPr marL="285750" indent="-285750" algn="just">
                        <a:buFontTx/>
                        <a:buChar char="-"/>
                      </a:pPr>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Kural olarak Latin alfabesi kullanılmalıdır. Ancak miras yabancı dillerin kullanılması da mümkündür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3523827967"/>
              </p:ext>
            </p:extLst>
          </p:nvPr>
        </p:nvGraphicFramePr>
        <p:xfrm>
          <a:off x="4648200" y="980729"/>
          <a:ext cx="4244975" cy="5688632"/>
        </p:xfrm>
        <a:graphic>
          <a:graphicData uri="http://schemas.openxmlformats.org/drawingml/2006/table">
            <a:tbl>
              <a:tblPr firstRow="1" bandRow="1">
                <a:tableStyleId>{ED083AE6-46FA-4A59-8FB0-9F97EB10719F}</a:tableStyleId>
              </a:tblPr>
              <a:tblGrid>
                <a:gridCol w="4244975"/>
              </a:tblGrid>
              <a:tr h="367008">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Şartları</a:t>
                      </a:r>
                      <a:endParaRPr lang="tr-TR" dirty="0">
                        <a:solidFill>
                          <a:srgbClr val="FF0000"/>
                        </a:solidFill>
                        <a:latin typeface="Times New Roman" panose="02020603050405020304" pitchFamily="18" charset="0"/>
                        <a:cs typeface="Times New Roman" panose="02020603050405020304" pitchFamily="18" charset="0"/>
                      </a:endParaRPr>
                    </a:p>
                  </a:txBody>
                  <a:tcPr/>
                </a:tc>
              </a:tr>
              <a:tr h="5321624">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1-</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Olağanüstü durumun varlığı :</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Yakın ölüm tehlikesi</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Ulaşımın kesilmesi</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Hastalık</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Savaş</a:t>
                      </a:r>
                    </a:p>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2-</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Resmi ya da el yazılı vasiyetnamenin bu sebeple yapılamaması:</a:t>
                      </a:r>
                    </a:p>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3-</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Muris mevcut iki tanığa son arzularını bildirip buna uygun bir vasiyetname yazma veya yazdırma görevini vermesi</a:t>
                      </a:r>
                    </a:p>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4-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Tanıkların bu görevi kabul etmesi</a:t>
                      </a:r>
                    </a:p>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5-</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Tanıkların murisin son arzularını yazılı hale getirmesi</a:t>
                      </a:r>
                    </a:p>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6-</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Tanıklar yazılan belgeyi birlikte sulh veya asliye mahkemesine vermesi</a:t>
                      </a:r>
                    </a:p>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7-</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Tanıklar vasiyet edenin tasarrufa ehil olduğunu ve vasiyet edenin arzularını olağanüstü durumda anlattığını hakime beyan</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951051859"/>
              </p:ext>
            </p:extLst>
          </p:nvPr>
        </p:nvGraphicFramePr>
        <p:xfrm>
          <a:off x="251520" y="404664"/>
          <a:ext cx="8712968" cy="370840"/>
        </p:xfrm>
        <a:graphic>
          <a:graphicData uri="http://schemas.openxmlformats.org/drawingml/2006/table">
            <a:tbl>
              <a:tblPr firstRow="1" bandRow="1">
                <a:tableStyleId>{C4B1156A-380E-4F78-BDF5-A606A8083BF9}</a:tableStyleId>
              </a:tblPr>
              <a:tblGrid>
                <a:gridCol w="4356484"/>
                <a:gridCol w="4356484"/>
              </a:tblGrid>
              <a:tr h="370840">
                <a:tc>
                  <a:txBody>
                    <a:bodyPr/>
                    <a:lstStyle/>
                    <a:p>
                      <a:pPr algn="ctr"/>
                      <a:r>
                        <a:rPr lang="tr-TR"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 Yazısı İle Vasiyetname</a:t>
                      </a:r>
                      <a:endParaRPr lang="tr-TR"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Sözlü Vasiyetname</a:t>
                      </a:r>
                      <a:endParaRPr lang="tr-TR"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6203689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76672"/>
            <a:ext cx="8229600" cy="432048"/>
          </a:xfrm>
        </p:spPr>
        <p:txBody>
          <a:bodyPr>
            <a:norm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MİRASTAN FERAGAT SÖZLEŞMESİ</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2692804060"/>
              </p:ext>
            </p:extLst>
          </p:nvPr>
        </p:nvGraphicFramePr>
        <p:xfrm>
          <a:off x="179512" y="1412776"/>
          <a:ext cx="4038600" cy="2300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2833700644"/>
              </p:ext>
            </p:extLst>
          </p:nvPr>
        </p:nvGraphicFramePr>
        <p:xfrm>
          <a:off x="4648200" y="1341438"/>
          <a:ext cx="4244280" cy="1285240"/>
        </p:xfrm>
        <a:graphic>
          <a:graphicData uri="http://schemas.openxmlformats.org/drawingml/2006/table">
            <a:tbl>
              <a:tblPr firstRow="1" bandRow="1">
                <a:tableStyleId>{ED083AE6-46FA-4A59-8FB0-9F97EB10719F}</a:tableStyleId>
              </a:tblPr>
              <a:tblGrid>
                <a:gridCol w="4244280"/>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Tarafları</a:t>
                      </a:r>
                      <a:endParaRPr lang="tr-TR"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lang="tr-TR" dirty="0" smtClean="0">
                          <a:latin typeface="Times New Roman" panose="02020603050405020304" pitchFamily="18" charset="0"/>
                          <a:cs typeface="Times New Roman" panose="02020603050405020304" pitchFamily="18" charset="0"/>
                        </a:rPr>
                        <a:t>Mirastan</a:t>
                      </a:r>
                      <a:r>
                        <a:rPr lang="tr-TR" baseline="0" dirty="0" smtClean="0">
                          <a:latin typeface="Times New Roman" panose="02020603050405020304" pitchFamily="18" charset="0"/>
                          <a:cs typeface="Times New Roman" panose="02020603050405020304" pitchFamily="18" charset="0"/>
                        </a:rPr>
                        <a:t> feragat sözleşmesinin tarafları miras bırakan (muris) ve miras hakkından feragat eden saklı pay mirasçısıdır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val="3097754220"/>
              </p:ext>
            </p:extLst>
          </p:nvPr>
        </p:nvGraphicFramePr>
        <p:xfrm>
          <a:off x="179512" y="4005064"/>
          <a:ext cx="4176464" cy="2520281"/>
        </p:xfrm>
        <a:graphic>
          <a:graphicData uri="http://schemas.openxmlformats.org/drawingml/2006/table">
            <a:tbl>
              <a:tblPr firstRow="1" bandRow="1">
                <a:tableStyleId>{ED083AE6-46FA-4A59-8FB0-9F97EB10719F}</a:tableStyleId>
              </a:tblPr>
              <a:tblGrid>
                <a:gridCol w="4176464"/>
              </a:tblGrid>
              <a:tr h="40235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dirty="0" smtClean="0">
                          <a:solidFill>
                            <a:srgbClr val="FF0000"/>
                          </a:solidFill>
                          <a:latin typeface="Times New Roman" panose="02020603050405020304" pitchFamily="18" charset="0"/>
                          <a:cs typeface="Times New Roman" panose="02020603050405020304" pitchFamily="18" charset="0"/>
                        </a:rPr>
                        <a:t>İvazlı Feragat Sözleşmesi</a:t>
                      </a:r>
                      <a:endParaRPr lang="tr-TR" dirty="0">
                        <a:solidFill>
                          <a:srgbClr val="FF0000"/>
                        </a:solidFill>
                        <a:latin typeface="Times New Roman" panose="02020603050405020304" pitchFamily="18" charset="0"/>
                        <a:cs typeface="Times New Roman" panose="02020603050405020304" pitchFamily="18" charset="0"/>
                      </a:endParaRPr>
                    </a:p>
                  </a:txBody>
                  <a:tcPr/>
                </a:tc>
              </a:tr>
              <a:tr h="1005877">
                <a:tc>
                  <a:txBody>
                    <a:bodyPr/>
                    <a:lstStyle/>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Tek ya da iki tarafın ivaz alarak veya almadan miras payından vazgeçtiği sözleşmelerdir.</a:t>
                      </a:r>
                      <a:endParaRPr lang="tr-TR" dirty="0">
                        <a:latin typeface="Times New Roman" panose="02020603050405020304" pitchFamily="18" charset="0"/>
                        <a:cs typeface="Times New Roman" panose="02020603050405020304" pitchFamily="18" charset="0"/>
                      </a:endParaRPr>
                    </a:p>
                  </a:txBody>
                  <a:tcPr/>
                </a:tc>
              </a:tr>
              <a:tr h="40793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anose="02020603050405020304" pitchFamily="18" charset="0"/>
                          <a:cs typeface="Times New Roman" panose="02020603050405020304" pitchFamily="18" charset="0"/>
                        </a:rPr>
                        <a:t>İvazsız Feragat Sözleşmesi</a:t>
                      </a:r>
                      <a:endParaRPr lang="tr-TR" b="1" dirty="0">
                        <a:solidFill>
                          <a:srgbClr val="FF0000"/>
                        </a:solidFill>
                        <a:latin typeface="Times New Roman" panose="02020603050405020304" pitchFamily="18" charset="0"/>
                        <a:cs typeface="Times New Roman" panose="02020603050405020304" pitchFamily="18" charset="0"/>
                      </a:endParaRPr>
                    </a:p>
                  </a:txBody>
                  <a:tcPr/>
                </a:tc>
              </a:tr>
              <a:tr h="704114">
                <a:tc>
                  <a:txBody>
                    <a:bodyPr/>
                    <a:lstStyle/>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Mirasçının muhtemel miras payından bir ivaz karşılığı vazgeçtiği sözleşmelerdir. </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1680855344"/>
              </p:ext>
            </p:extLst>
          </p:nvPr>
        </p:nvGraphicFramePr>
        <p:xfrm>
          <a:off x="4644008" y="2852936"/>
          <a:ext cx="4248472" cy="3744416"/>
        </p:xfrm>
        <a:graphic>
          <a:graphicData uri="http://schemas.openxmlformats.org/drawingml/2006/table">
            <a:tbl>
              <a:tblPr firstRow="1" bandRow="1">
                <a:tableStyleId>{ED083AE6-46FA-4A59-8FB0-9F97EB10719F}</a:tableStyleId>
              </a:tblPr>
              <a:tblGrid>
                <a:gridCol w="4248472"/>
              </a:tblGrid>
              <a:tr h="492206">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Hükümleri</a:t>
                      </a:r>
                      <a:endParaRPr lang="tr-TR" dirty="0">
                        <a:solidFill>
                          <a:srgbClr val="FF0000"/>
                        </a:solidFill>
                        <a:latin typeface="Times New Roman" panose="02020603050405020304" pitchFamily="18" charset="0"/>
                        <a:cs typeface="Times New Roman" panose="02020603050405020304" pitchFamily="18" charset="0"/>
                      </a:endParaRPr>
                    </a:p>
                  </a:txBody>
                  <a:tcPr/>
                </a:tc>
              </a:tr>
              <a:tr h="1626105">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Kısmi Feragat: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Kısmi feragat söz konusu değilse feragat ile miras hakkı kaybedilir. Kısmi feragatte ise,  miras hakkının sadece bir kısmından vazgeçildiği için kalan kısım için mirasçılık sıfatı devam eder.</a:t>
                      </a:r>
                      <a:endParaRPr lang="tr-TR" dirty="0">
                        <a:latin typeface="Times New Roman" panose="02020603050405020304" pitchFamily="18" charset="0"/>
                        <a:cs typeface="Times New Roman" panose="02020603050405020304" pitchFamily="18" charset="0"/>
                      </a:endParaRPr>
                    </a:p>
                  </a:txBody>
                  <a:tcPr/>
                </a:tc>
              </a:tr>
              <a:tr h="1626105">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Feragatin Alt Soya Etkisi: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İvazsız feragatte feragat altsoyun mirasçılığını etkilemez. İvazlı feragatte ise aksi kararlaştırılmamışsa feragat edenin </a:t>
                      </a:r>
                      <a:r>
                        <a:rPr kumimoji="0" lang="pt-B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altsoyu da artık mirasçı olmaz.</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8471489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504056"/>
          </a:xfrm>
        </p:spPr>
        <p:txBody>
          <a:bodyPr>
            <a:norm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ÖLÜME BAĞLI TASARRUFLARIN İPTALİ</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2268236015"/>
              </p:ext>
            </p:extLst>
          </p:nvPr>
        </p:nvGraphicFramePr>
        <p:xfrm>
          <a:off x="179512" y="1340769"/>
          <a:ext cx="4176464" cy="2448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İçerik Yer Tutucusu 7"/>
          <p:cNvGraphicFramePr>
            <a:graphicFrameLocks noGrp="1"/>
          </p:cNvGraphicFramePr>
          <p:nvPr>
            <p:ph sz="half" idx="2"/>
            <p:extLst>
              <p:ext uri="{D42A27DB-BD31-4B8C-83A1-F6EECF244321}">
                <p14:modId xmlns:p14="http://schemas.microsoft.com/office/powerpoint/2010/main" val="2692373603"/>
              </p:ext>
            </p:extLst>
          </p:nvPr>
        </p:nvGraphicFramePr>
        <p:xfrm>
          <a:off x="4572000" y="1052736"/>
          <a:ext cx="4392488" cy="1828800"/>
        </p:xfrm>
        <a:graphic>
          <a:graphicData uri="http://schemas.openxmlformats.org/drawingml/2006/table">
            <a:tbl>
              <a:tblPr firstRow="1" bandRow="1">
                <a:tableStyleId>{ED083AE6-46FA-4A59-8FB0-9F97EB10719F}</a:tableStyleId>
              </a:tblPr>
              <a:tblGrid>
                <a:gridCol w="4392488"/>
              </a:tblGrid>
              <a:tr h="610430">
                <a:tc>
                  <a:txBody>
                    <a:bodyPr/>
                    <a:lstStyle/>
                    <a:p>
                      <a:pPr lvl="0" algn="ctr"/>
                      <a:r>
                        <a:rPr lang="tr-TR" sz="1800" dirty="0" smtClean="0">
                          <a:solidFill>
                            <a:srgbClr val="FF0000"/>
                          </a:solidFill>
                          <a:latin typeface="Times New Roman" panose="02020603050405020304" pitchFamily="18" charset="0"/>
                          <a:cs typeface="Times New Roman" panose="02020603050405020304" pitchFamily="18" charset="0"/>
                        </a:rPr>
                        <a:t>Bilerek Yapılan İrade Sakatlıkları Nedeniyle İptal</a:t>
                      </a:r>
                      <a:endParaRPr lang="tr-TR" sz="1800" dirty="0">
                        <a:solidFill>
                          <a:srgbClr val="FF0000"/>
                        </a:solidFill>
                        <a:latin typeface="Times New Roman" panose="02020603050405020304" pitchFamily="18" charset="0"/>
                        <a:cs typeface="Times New Roman" panose="02020603050405020304" pitchFamily="18" charset="0"/>
                      </a:endParaRPr>
                    </a:p>
                  </a:txBody>
                  <a:tcPr/>
                </a:tc>
              </a:tr>
              <a:tr h="872042">
                <a:tc>
                  <a:txBody>
                    <a:bodyPr/>
                    <a:lstStyle/>
                    <a:p>
                      <a:pPr marL="285750" indent="-285750">
                        <a:buFontTx/>
                        <a:buChar char="-"/>
                      </a:pPr>
                      <a:r>
                        <a:rPr lang="tr-TR" baseline="0" dirty="0" smtClean="0"/>
                        <a:t>Zihni Kayıt (iptal edilemez)</a:t>
                      </a:r>
                    </a:p>
                    <a:p>
                      <a:pPr marL="285750" indent="-285750">
                        <a:buFontTx/>
                        <a:buChar char="-"/>
                      </a:pPr>
                      <a:r>
                        <a:rPr lang="tr-TR" baseline="0" dirty="0" smtClean="0"/>
                        <a:t>Latife Beyanı</a:t>
                      </a:r>
                    </a:p>
                    <a:p>
                      <a:pPr marL="285750" indent="-285750">
                        <a:buFontTx/>
                        <a:buChar char="-"/>
                      </a:pPr>
                      <a:r>
                        <a:rPr lang="tr-TR" baseline="0" dirty="0" smtClean="0"/>
                        <a:t>Gabin</a:t>
                      </a:r>
                    </a:p>
                    <a:p>
                      <a:pPr marL="285750" indent="-285750">
                        <a:buFontTx/>
                        <a:buChar char="-"/>
                      </a:pPr>
                      <a:r>
                        <a:rPr lang="tr-TR" baseline="0" dirty="0" smtClean="0"/>
                        <a:t>Muvazaa</a:t>
                      </a:r>
                      <a:endParaRPr lang="tr-TR" dirty="0"/>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2676247173"/>
              </p:ext>
            </p:extLst>
          </p:nvPr>
        </p:nvGraphicFramePr>
        <p:xfrm>
          <a:off x="179512" y="3933056"/>
          <a:ext cx="4104456" cy="2592288"/>
        </p:xfrm>
        <a:graphic>
          <a:graphicData uri="http://schemas.openxmlformats.org/drawingml/2006/table">
            <a:tbl>
              <a:tblPr firstRow="1" bandRow="1">
                <a:tableStyleId>{ED083AE6-46FA-4A59-8FB0-9F97EB10719F}</a:tableStyleId>
              </a:tblPr>
              <a:tblGrid>
                <a:gridCol w="4104456"/>
              </a:tblGrid>
              <a:tr h="7889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dirty="0" smtClean="0">
                          <a:solidFill>
                            <a:srgbClr val="FF0000"/>
                          </a:solidFill>
                          <a:latin typeface="Times New Roman" panose="02020603050405020304" pitchFamily="18" charset="0"/>
                          <a:cs typeface="Times New Roman" panose="02020603050405020304" pitchFamily="18" charset="0"/>
                        </a:rPr>
                        <a:t>İstenmeyen İrade Sakatlığı Nedeniyle İptal </a:t>
                      </a:r>
                      <a:endParaRPr lang="tr-TR" dirty="0">
                        <a:solidFill>
                          <a:srgbClr val="FF0000"/>
                        </a:solidFill>
                      </a:endParaRPr>
                    </a:p>
                  </a:txBody>
                  <a:tcPr/>
                </a:tc>
              </a:tr>
              <a:tr h="1803331">
                <a:tc>
                  <a:txBody>
                    <a:bodyPr/>
                    <a:lstStyle/>
                    <a:p>
                      <a:pPr marL="285750" indent="-285750">
                        <a:buFontTx/>
                        <a:buChar char="-"/>
                      </a:pPr>
                      <a:r>
                        <a:rPr lang="tr-TR" dirty="0" smtClean="0"/>
                        <a:t>Tasarruf Yapanın Ehliyetsizliği</a:t>
                      </a:r>
                    </a:p>
                    <a:p>
                      <a:pPr marL="285750" indent="-285750">
                        <a:buFontTx/>
                        <a:buChar char="-"/>
                      </a:pPr>
                      <a:r>
                        <a:rPr lang="tr-TR" dirty="0" smtClean="0"/>
                        <a:t>Hukuka ve ahlaka</a:t>
                      </a:r>
                      <a:r>
                        <a:rPr lang="tr-TR" baseline="0" dirty="0" smtClean="0"/>
                        <a:t> aykırılık</a:t>
                      </a:r>
                    </a:p>
                    <a:p>
                      <a:pPr marL="285750" indent="-285750">
                        <a:buFontTx/>
                        <a:buChar char="-"/>
                      </a:pPr>
                      <a:r>
                        <a:rPr lang="tr-TR" baseline="0" dirty="0" smtClean="0"/>
                        <a:t>Şekil eksikliği</a:t>
                      </a:r>
                    </a:p>
                    <a:p>
                      <a:pPr marL="285750" indent="-285750">
                        <a:buFontTx/>
                        <a:buChar char="-"/>
                      </a:pPr>
                      <a:r>
                        <a:rPr lang="tr-TR" baseline="0" dirty="0" smtClean="0"/>
                        <a:t>Hata /Hile / İkrah</a:t>
                      </a:r>
                    </a:p>
                    <a:p>
                      <a:pPr marL="285750" indent="-285750">
                        <a:buFontTx/>
                        <a:buChar char="-"/>
                      </a:pPr>
                      <a:endParaRPr lang="tr-TR" dirty="0"/>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731652967"/>
              </p:ext>
            </p:extLst>
          </p:nvPr>
        </p:nvGraphicFramePr>
        <p:xfrm>
          <a:off x="4644008" y="3284984"/>
          <a:ext cx="4248472" cy="3388360"/>
        </p:xfrm>
        <a:graphic>
          <a:graphicData uri="http://schemas.openxmlformats.org/drawingml/2006/table">
            <a:tbl>
              <a:tblPr firstRow="1" bandRow="1">
                <a:tableStyleId>{ED083AE6-46FA-4A59-8FB0-9F97EB10719F}</a:tableStyleId>
              </a:tblPr>
              <a:tblGrid>
                <a:gridCol w="4248472"/>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Dava</a:t>
                      </a:r>
                      <a:endParaRPr lang="tr-TR"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Mahkeme: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Miras bırakanın son yerleşim yeri asliye hukuk mahkemesi</a:t>
                      </a:r>
                      <a:endParaRPr lang="tr-TR" sz="1800" dirty="0">
                        <a:latin typeface="Times New Roman" panose="02020603050405020304" pitchFamily="18" charset="0"/>
                        <a:cs typeface="Times New Roman" panose="02020603050405020304" pitchFamily="18" charset="0"/>
                      </a:endParaRPr>
                    </a:p>
                  </a:txBody>
                  <a:tcPr/>
                </a:tc>
              </a:tr>
              <a:tr h="370840">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Süre: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İptal sebebini  ve kendisinin hak sahibi olduğunu öğrendiğinden itibaren 1 yıl, vasiyetin veya mirasın açılmasından itibaren 10 yıl (kötü niyet durumunda 20 yıl)</a:t>
                      </a:r>
                      <a:endParaRPr lang="tr-TR" sz="1800" dirty="0">
                        <a:latin typeface="Times New Roman" panose="02020603050405020304" pitchFamily="18" charset="0"/>
                        <a:cs typeface="Times New Roman" panose="02020603050405020304" pitchFamily="18" charset="0"/>
                      </a:endParaRPr>
                    </a:p>
                  </a:txBody>
                  <a:tcPr/>
                </a:tc>
              </a:tr>
              <a:tr h="370840">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Ölüm:</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Süresinde dava açmadan (bir yıl) veya tehdit altındayken miras bırakan ölürse mirasçıları iptal davası açabilir.</a:t>
                      </a:r>
                      <a:endParaRPr lang="tr-TR" sz="180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7530655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360040"/>
          </a:xfrm>
        </p:spPr>
        <p:txBody>
          <a:bodyPr>
            <a:normAutofit fontScale="90000"/>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SAKLI PAY</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500230975"/>
              </p:ext>
            </p:extLst>
          </p:nvPr>
        </p:nvGraphicFramePr>
        <p:xfrm>
          <a:off x="323528" y="1772816"/>
          <a:ext cx="4038600" cy="3528395"/>
        </p:xfrm>
        <a:graphic>
          <a:graphicData uri="http://schemas.openxmlformats.org/drawingml/2006/table">
            <a:tbl>
              <a:tblPr firstRow="1" bandRow="1">
                <a:tableStyleId>{ED083AE6-46FA-4A59-8FB0-9F97EB10719F}</a:tableStyleId>
              </a:tblPr>
              <a:tblGrid>
                <a:gridCol w="4038600"/>
              </a:tblGrid>
              <a:tr h="406846">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Alt Soy</a:t>
                      </a:r>
                      <a:endParaRPr lang="tr-TR" dirty="0">
                        <a:solidFill>
                          <a:srgbClr val="FF0000"/>
                        </a:solidFill>
                        <a:latin typeface="Times New Roman" panose="02020603050405020304" pitchFamily="18" charset="0"/>
                        <a:cs typeface="Times New Roman" panose="02020603050405020304" pitchFamily="18" charset="0"/>
                      </a:endParaRPr>
                    </a:p>
                  </a:txBody>
                  <a:tcPr/>
                </a:tc>
              </a:tr>
              <a:tr h="406846">
                <a:tc>
                  <a:txBody>
                    <a:bodyPr/>
                    <a:lstStyle/>
                    <a:p>
                      <a:pPr algn="just"/>
                      <a:r>
                        <a:rPr lang="tr-TR" b="1" dirty="0" smtClean="0">
                          <a:latin typeface="Times New Roman" panose="02020603050405020304" pitchFamily="18" charset="0"/>
                          <a:cs typeface="Times New Roman" panose="02020603050405020304" pitchFamily="18" charset="0"/>
                        </a:rPr>
                        <a:t>Saklı Pay Oranı:</a:t>
                      </a:r>
                      <a:r>
                        <a:rPr lang="tr-TR" dirty="0" smtClean="0">
                          <a:latin typeface="Times New Roman" panose="02020603050405020304" pitchFamily="18" charset="0"/>
                          <a:cs typeface="Times New Roman" panose="02020603050405020304" pitchFamily="18" charset="0"/>
                        </a:rPr>
                        <a:t> Yasal miras payı</a:t>
                      </a:r>
                      <a:r>
                        <a:rPr lang="tr-TR" baseline="0" dirty="0" smtClean="0">
                          <a:latin typeface="Times New Roman" panose="02020603050405020304" pitchFamily="18" charset="0"/>
                          <a:cs typeface="Times New Roman" panose="02020603050405020304" pitchFamily="18" charset="0"/>
                        </a:rPr>
                        <a:t> x 1/2</a:t>
                      </a:r>
                      <a:endParaRPr lang="tr-TR" dirty="0">
                        <a:latin typeface="Times New Roman" panose="02020603050405020304" pitchFamily="18" charset="0"/>
                        <a:cs typeface="Times New Roman" panose="02020603050405020304" pitchFamily="18" charset="0"/>
                      </a:endParaRPr>
                    </a:p>
                  </a:txBody>
                  <a:tcPr/>
                </a:tc>
              </a:tr>
              <a:tr h="406846">
                <a:tc>
                  <a:txBody>
                    <a:bodyPr/>
                    <a:lstStyle/>
                    <a:p>
                      <a:endParaRPr lang="tr-TR" dirty="0"/>
                    </a:p>
                  </a:txBody>
                  <a:tcPr/>
                </a:tc>
              </a:tr>
              <a:tr h="406846">
                <a:tc>
                  <a:txBody>
                    <a:bodyPr/>
                    <a:lstStyle/>
                    <a:p>
                      <a:pPr algn="ctr"/>
                      <a:r>
                        <a:rPr lang="tr-TR" b="1" dirty="0" smtClean="0">
                          <a:solidFill>
                            <a:srgbClr val="FF0000"/>
                          </a:solidFill>
                          <a:latin typeface="Times New Roman" panose="02020603050405020304" pitchFamily="18" charset="0"/>
                          <a:cs typeface="Times New Roman" panose="02020603050405020304" pitchFamily="18" charset="0"/>
                        </a:rPr>
                        <a:t>Anne ve Baba</a:t>
                      </a:r>
                      <a:endParaRPr lang="tr-TR" b="1" dirty="0">
                        <a:solidFill>
                          <a:srgbClr val="FF0000"/>
                        </a:solidFill>
                        <a:latin typeface="Times New Roman" panose="02020603050405020304" pitchFamily="18" charset="0"/>
                        <a:cs typeface="Times New Roman" panose="02020603050405020304" pitchFamily="18" charset="0"/>
                      </a:endParaRPr>
                    </a:p>
                  </a:txBody>
                  <a:tcPr/>
                </a:tc>
              </a:tr>
              <a:tr h="4068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b="1" dirty="0" smtClean="0">
                          <a:latin typeface="Times New Roman" panose="02020603050405020304" pitchFamily="18" charset="0"/>
                          <a:cs typeface="Times New Roman" panose="02020603050405020304" pitchFamily="18" charset="0"/>
                        </a:rPr>
                        <a:t>Saklı Pay Oranı:</a:t>
                      </a:r>
                      <a:r>
                        <a:rPr lang="tr-TR" dirty="0" smtClean="0">
                          <a:latin typeface="Times New Roman" panose="02020603050405020304" pitchFamily="18" charset="0"/>
                          <a:cs typeface="Times New Roman" panose="02020603050405020304" pitchFamily="18" charset="0"/>
                        </a:rPr>
                        <a:t> Yasal miras payı</a:t>
                      </a:r>
                      <a:r>
                        <a:rPr lang="tr-TR" baseline="0" dirty="0" smtClean="0">
                          <a:latin typeface="Times New Roman" panose="02020603050405020304" pitchFamily="18" charset="0"/>
                          <a:cs typeface="Times New Roman" panose="02020603050405020304" pitchFamily="18" charset="0"/>
                        </a:rPr>
                        <a:t> x 1/4</a:t>
                      </a:r>
                      <a:endParaRPr lang="tr-TR" dirty="0"/>
                    </a:p>
                  </a:txBody>
                  <a:tcPr/>
                </a:tc>
              </a:tr>
              <a:tr h="406846">
                <a:tc>
                  <a:txBody>
                    <a:bodyPr/>
                    <a:lstStyle/>
                    <a:p>
                      <a:endParaRPr lang="tr-TR" dirty="0"/>
                    </a:p>
                  </a:txBody>
                  <a:tcPr/>
                </a:tc>
              </a:tr>
              <a:tr h="406846">
                <a:tc>
                  <a:txBody>
                    <a:bodyPr/>
                    <a:lstStyle/>
                    <a:p>
                      <a:pPr algn="ctr"/>
                      <a:r>
                        <a:rPr lang="tr-TR" b="1" dirty="0" smtClean="0">
                          <a:solidFill>
                            <a:srgbClr val="FF0000"/>
                          </a:solidFill>
                          <a:latin typeface="Times New Roman" panose="02020603050405020304" pitchFamily="18" charset="0"/>
                          <a:cs typeface="Times New Roman" panose="02020603050405020304" pitchFamily="18" charset="0"/>
                        </a:rPr>
                        <a:t>Kardeşler (2007 yılından önce)</a:t>
                      </a:r>
                      <a:endParaRPr lang="tr-TR" b="1" dirty="0">
                        <a:solidFill>
                          <a:srgbClr val="FF0000"/>
                        </a:solidFill>
                        <a:latin typeface="Times New Roman" panose="02020603050405020304" pitchFamily="18" charset="0"/>
                        <a:cs typeface="Times New Roman" panose="02020603050405020304" pitchFamily="18" charset="0"/>
                      </a:endParaRPr>
                    </a:p>
                  </a:txBody>
                  <a:tcPr/>
                </a:tc>
              </a:tr>
              <a:tr h="68047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b="1" dirty="0" smtClean="0">
                          <a:latin typeface="Times New Roman" panose="02020603050405020304" pitchFamily="18" charset="0"/>
                          <a:cs typeface="Times New Roman" panose="02020603050405020304" pitchFamily="18" charset="0"/>
                        </a:rPr>
                        <a:t>Saklı Pay Oranı:</a:t>
                      </a:r>
                      <a:r>
                        <a:rPr lang="tr-TR" dirty="0" smtClean="0">
                          <a:latin typeface="Times New Roman" panose="02020603050405020304" pitchFamily="18" charset="0"/>
                          <a:cs typeface="Times New Roman" panose="02020603050405020304" pitchFamily="18" charset="0"/>
                        </a:rPr>
                        <a:t> Yasal miras payı</a:t>
                      </a:r>
                      <a:r>
                        <a:rPr lang="tr-TR" baseline="0" dirty="0" smtClean="0">
                          <a:latin typeface="Times New Roman" panose="02020603050405020304" pitchFamily="18" charset="0"/>
                          <a:cs typeface="Times New Roman" panose="02020603050405020304" pitchFamily="18" charset="0"/>
                        </a:rPr>
                        <a:t> x 1/8</a:t>
                      </a:r>
                      <a:endParaRPr lang="tr-TR" dirty="0" smtClean="0"/>
                    </a:p>
                    <a:p>
                      <a:pPr algn="ctr"/>
                      <a:endParaRPr lang="tr-TR" b="1"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3287360894"/>
              </p:ext>
            </p:extLst>
          </p:nvPr>
        </p:nvGraphicFramePr>
        <p:xfrm>
          <a:off x="4644008" y="1792168"/>
          <a:ext cx="4244280" cy="3509039"/>
        </p:xfrm>
        <a:graphic>
          <a:graphicData uri="http://schemas.openxmlformats.org/drawingml/2006/table">
            <a:tbl>
              <a:tblPr firstRow="1" bandRow="1">
                <a:tableStyleId>{ED083AE6-46FA-4A59-8FB0-9F97EB10719F}</a:tableStyleId>
              </a:tblPr>
              <a:tblGrid>
                <a:gridCol w="4244280"/>
              </a:tblGrid>
              <a:tr h="44491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smtClean="0">
                          <a:solidFill>
                            <a:srgbClr val="FF0000"/>
                          </a:solidFill>
                          <a:latin typeface="Times New Roman" panose="02020603050405020304" pitchFamily="18" charset="0"/>
                          <a:cs typeface="Times New Roman" panose="02020603050405020304" pitchFamily="18" charset="0"/>
                        </a:rPr>
                        <a:t>Eş Tek Başına Mirasçı </a:t>
                      </a:r>
                      <a:r>
                        <a:rPr lang="tr-TR" baseline="0" dirty="0" smtClean="0">
                          <a:solidFill>
                            <a:srgbClr val="FF0000"/>
                          </a:solidFill>
                          <a:latin typeface="Times New Roman" panose="02020603050405020304" pitchFamily="18" charset="0"/>
                          <a:cs typeface="Times New Roman" panose="02020603050405020304" pitchFamily="18" charset="0"/>
                        </a:rPr>
                        <a:t> İse: </a:t>
                      </a:r>
                      <a:endParaRPr lang="tr-TR" dirty="0">
                        <a:solidFill>
                          <a:srgbClr val="FF0000"/>
                        </a:solidFill>
                        <a:latin typeface="Times New Roman" panose="02020603050405020304" pitchFamily="18" charset="0"/>
                        <a:cs typeface="Times New Roman" panose="02020603050405020304" pitchFamily="18" charset="0"/>
                      </a:endParaRPr>
                    </a:p>
                  </a:txBody>
                  <a:tcPr/>
                </a:tc>
              </a:tr>
              <a:tr h="5127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b="1" dirty="0" smtClean="0">
                          <a:latin typeface="Times New Roman" panose="02020603050405020304" pitchFamily="18" charset="0"/>
                          <a:cs typeface="Times New Roman" panose="02020603050405020304" pitchFamily="18" charset="0"/>
                        </a:rPr>
                        <a:t>Saklı Pay Oranı:</a:t>
                      </a:r>
                      <a:r>
                        <a:rPr lang="tr-TR" dirty="0" smtClean="0">
                          <a:latin typeface="Times New Roman" panose="02020603050405020304" pitchFamily="18" charset="0"/>
                          <a:cs typeface="Times New Roman" panose="02020603050405020304" pitchFamily="18" charset="0"/>
                        </a:rPr>
                        <a:t> Yasal miras payı</a:t>
                      </a:r>
                      <a:r>
                        <a:rPr lang="tr-TR" baseline="0" dirty="0" smtClean="0">
                          <a:latin typeface="Times New Roman" panose="02020603050405020304" pitchFamily="18" charset="0"/>
                          <a:cs typeface="Times New Roman" panose="02020603050405020304" pitchFamily="18" charset="0"/>
                        </a:rPr>
                        <a:t> x 3/4</a:t>
                      </a:r>
                      <a:endParaRPr lang="tr-TR" dirty="0"/>
                    </a:p>
                  </a:txBody>
                  <a:tcPr/>
                </a:tc>
              </a:tr>
              <a:tr h="444915">
                <a:tc>
                  <a:txBody>
                    <a:bodyPr/>
                    <a:lstStyle/>
                    <a:p>
                      <a:pPr algn="ctr"/>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Eş Altsoyla Beraber Mirasçı İse</a:t>
                      </a:r>
                      <a:endParaRPr lang="tr-TR" b="1" dirty="0">
                        <a:solidFill>
                          <a:srgbClr val="FF0000"/>
                        </a:solidFill>
                        <a:latin typeface="Times New Roman" panose="02020603050405020304" pitchFamily="18" charset="0"/>
                        <a:cs typeface="Times New Roman" panose="02020603050405020304" pitchFamily="18" charset="0"/>
                      </a:endParaRPr>
                    </a:p>
                  </a:txBody>
                  <a:tcPr/>
                </a:tc>
              </a:tr>
              <a:tr h="709373">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latin typeface="Times New Roman" panose="02020603050405020304" pitchFamily="18" charset="0"/>
                          <a:cs typeface="Times New Roman" panose="02020603050405020304" pitchFamily="18" charset="0"/>
                        </a:rPr>
                        <a:t>Saklı Pay Oranı:</a:t>
                      </a:r>
                      <a:r>
                        <a:rPr lang="tr-TR" dirty="0" smtClean="0">
                          <a:latin typeface="Times New Roman" panose="02020603050405020304" pitchFamily="18" charset="0"/>
                          <a:cs typeface="Times New Roman" panose="02020603050405020304" pitchFamily="18" charset="0"/>
                        </a:rPr>
                        <a:t> Yasal miras payı</a:t>
                      </a:r>
                      <a:r>
                        <a:rPr lang="tr-TR" baseline="0" dirty="0" smtClean="0">
                          <a:latin typeface="Times New Roman" panose="02020603050405020304" pitchFamily="18" charset="0"/>
                          <a:cs typeface="Times New Roman" panose="02020603050405020304" pitchFamily="18" charset="0"/>
                        </a:rPr>
                        <a:t>nın tamamı (mirasın ¼’ü)</a:t>
                      </a:r>
                      <a:endParaRPr lang="tr-TR" dirty="0"/>
                    </a:p>
                  </a:txBody>
                  <a:tcPr/>
                </a:tc>
              </a:tr>
              <a:tr h="68773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anose="02020603050405020304" pitchFamily="18" charset="0"/>
                          <a:cs typeface="Times New Roman" panose="02020603050405020304" pitchFamily="18" charset="0"/>
                        </a:rPr>
                        <a:t>Eş Murisin Anne Ve</a:t>
                      </a:r>
                      <a:r>
                        <a:rPr lang="tr-TR" b="1" baseline="0" dirty="0" smtClean="0">
                          <a:solidFill>
                            <a:srgbClr val="FF0000"/>
                          </a:solidFill>
                          <a:latin typeface="Times New Roman" panose="02020603050405020304" pitchFamily="18" charset="0"/>
                          <a:cs typeface="Times New Roman" panose="02020603050405020304" pitchFamily="18" charset="0"/>
                        </a:rPr>
                        <a:t> Babası İle Mirasçı İse</a:t>
                      </a:r>
                      <a:endParaRPr lang="tr-TR" b="1" dirty="0">
                        <a:solidFill>
                          <a:srgbClr val="FF0000"/>
                        </a:solidFill>
                        <a:latin typeface="Times New Roman" panose="02020603050405020304" pitchFamily="18" charset="0"/>
                        <a:cs typeface="Times New Roman" panose="02020603050405020304" pitchFamily="18" charset="0"/>
                      </a:endParaRPr>
                    </a:p>
                  </a:txBody>
                  <a:tcPr/>
                </a:tc>
              </a:tr>
              <a:tr h="709373">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latin typeface="Times New Roman" panose="02020603050405020304" pitchFamily="18" charset="0"/>
                          <a:cs typeface="Times New Roman" panose="02020603050405020304" pitchFamily="18" charset="0"/>
                        </a:rPr>
                        <a:t>Saklı Pay Oranı:</a:t>
                      </a:r>
                      <a:r>
                        <a:rPr lang="tr-TR" dirty="0" smtClean="0">
                          <a:latin typeface="Times New Roman" panose="02020603050405020304" pitchFamily="18" charset="0"/>
                          <a:cs typeface="Times New Roman" panose="02020603050405020304" pitchFamily="18" charset="0"/>
                        </a:rPr>
                        <a:t> Yasal miras payı</a:t>
                      </a:r>
                      <a:r>
                        <a:rPr lang="tr-TR" baseline="0" dirty="0" smtClean="0">
                          <a:latin typeface="Times New Roman" panose="02020603050405020304" pitchFamily="18" charset="0"/>
                          <a:cs typeface="Times New Roman" panose="02020603050405020304" pitchFamily="18" charset="0"/>
                        </a:rPr>
                        <a:t>nın tamamı (mirasın ½’i)</a:t>
                      </a:r>
                      <a:endParaRPr lang="tr-TR" dirty="0"/>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644031015"/>
              </p:ext>
            </p:extLst>
          </p:nvPr>
        </p:nvGraphicFramePr>
        <p:xfrm>
          <a:off x="323528" y="5589240"/>
          <a:ext cx="8496944" cy="914400"/>
        </p:xfrm>
        <a:graphic>
          <a:graphicData uri="http://schemas.openxmlformats.org/drawingml/2006/table">
            <a:tbl>
              <a:tblPr firstRow="1" bandRow="1">
                <a:tableStyleId>{C4B1156A-380E-4F78-BDF5-A606A8083BF9}</a:tableStyleId>
              </a:tblPr>
              <a:tblGrid>
                <a:gridCol w="8496944"/>
              </a:tblGrid>
              <a:tr h="37084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Önemli Not:</a:t>
                      </a:r>
                      <a:r>
                        <a:rPr kumimoji="0" lang="tr-TR" sz="1800" b="1" kern="1200" baseline="0" dirty="0" smtClean="0">
                          <a:solidFill>
                            <a:srgbClr val="FF0000"/>
                          </a:solidFill>
                          <a:effectLst/>
                          <a:latin typeface="Times New Roman" panose="02020603050405020304" pitchFamily="18" charset="0"/>
                          <a:ea typeface="+mn-ea"/>
                          <a:cs typeface="Times New Roman" panose="02020603050405020304" pitchFamily="18" charset="0"/>
                        </a:rPr>
                        <a:t>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2007 yılında Medeni</a:t>
                      </a:r>
                      <a:r>
                        <a:rPr kumimoji="0" lang="tr-TR" sz="1800" b="0" kern="1200" baseline="0" dirty="0" smtClean="0">
                          <a:solidFill>
                            <a:schemeClr val="dk1"/>
                          </a:solidFill>
                          <a:effectLst/>
                          <a:latin typeface="Times New Roman" panose="02020603050405020304" pitchFamily="18" charset="0"/>
                          <a:ea typeface="+mn-ea"/>
                          <a:cs typeface="Times New Roman" panose="02020603050405020304" pitchFamily="18" charset="0"/>
                        </a:rPr>
                        <a:t> Kanun’da yapılan değişiklik ile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kardeşler saklı paylı mirasçılıktan çıkartılmıştır. Ancak kanun geriye yürümeyeceğinden </a:t>
                      </a:r>
                      <a:r>
                        <a:rPr kumimoji="0" lang="tr-TR" sz="1800" b="0" kern="1200" baseline="0" dirty="0" smtClean="0">
                          <a:solidFill>
                            <a:schemeClr val="dk1"/>
                          </a:solidFill>
                          <a:effectLst/>
                          <a:latin typeface="Times New Roman" panose="02020603050405020304" pitchFamily="18" charset="0"/>
                          <a:ea typeface="+mn-ea"/>
                          <a:cs typeface="Times New Roman" panose="02020603050405020304" pitchFamily="18" charset="0"/>
                        </a:rPr>
                        <a:t>2007 yılından önce </a:t>
                      </a:r>
                      <a:r>
                        <a:rPr kumimoji="0" lang="tr-TR" sz="1800" b="0" kern="1200" dirty="0" smtClean="0">
                          <a:solidFill>
                            <a:schemeClr val="dk1"/>
                          </a:solidFill>
                          <a:effectLst/>
                          <a:latin typeface="Times New Roman" panose="02020603050405020304" pitchFamily="18" charset="0"/>
                          <a:ea typeface="+mn-ea"/>
                          <a:cs typeface="Times New Roman" panose="02020603050405020304" pitchFamily="18" charset="0"/>
                        </a:rPr>
                        <a:t>gerçekleşen ölümlerde kardeşler de saklı paylı mirasçı olacaktır.</a:t>
                      </a:r>
                      <a:endParaRPr lang="tr-TR" b="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1536982297"/>
              </p:ext>
            </p:extLst>
          </p:nvPr>
        </p:nvGraphicFramePr>
        <p:xfrm>
          <a:off x="395536" y="980728"/>
          <a:ext cx="8496944" cy="640080"/>
        </p:xfrm>
        <a:graphic>
          <a:graphicData uri="http://schemas.openxmlformats.org/drawingml/2006/table">
            <a:tbl>
              <a:tblPr firstRow="1" bandRow="1">
                <a:tableStyleId>{C4B1156A-380E-4F78-BDF5-A606A8083BF9}</a:tableStyleId>
              </a:tblPr>
              <a:tblGrid>
                <a:gridCol w="8496944"/>
              </a:tblGrid>
              <a:tr h="370840">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Tanım: </a:t>
                      </a:r>
                      <a:r>
                        <a:rPr kumimoji="0" lang="tr-TR"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Saklı pay miras bırakanın kural olarak ölüme bağlı tasarrufla üzerinde tasarruf edemeyeceği kısmı ifade eder. </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6080899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48680"/>
            <a:ext cx="8229600" cy="432048"/>
          </a:xfrm>
        </p:spPr>
        <p:txBody>
          <a:bodyPr>
            <a:norm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TENKİS DAVASI</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6" name="İçerik Yer Tutucusu 5"/>
          <p:cNvGraphicFramePr>
            <a:graphicFrameLocks noGrp="1"/>
          </p:cNvGraphicFramePr>
          <p:nvPr>
            <p:ph sz="half" idx="1"/>
            <p:extLst>
              <p:ext uri="{D42A27DB-BD31-4B8C-83A1-F6EECF244321}">
                <p14:modId xmlns:p14="http://schemas.microsoft.com/office/powerpoint/2010/main" val="1853052116"/>
              </p:ext>
            </p:extLst>
          </p:nvPr>
        </p:nvGraphicFramePr>
        <p:xfrm>
          <a:off x="179512" y="2132856"/>
          <a:ext cx="4182616" cy="2108200"/>
        </p:xfrm>
        <a:graphic>
          <a:graphicData uri="http://schemas.openxmlformats.org/drawingml/2006/table">
            <a:tbl>
              <a:tblPr firstRow="1" bandRow="1">
                <a:tableStyleId>{ED083AE6-46FA-4A59-8FB0-9F97EB10719F}</a:tableStyleId>
              </a:tblPr>
              <a:tblGrid>
                <a:gridCol w="4182616"/>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Şartları</a:t>
                      </a:r>
                      <a:endParaRPr lang="tr-TR"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1-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Miras bırakan vasiyetname, miras sözleşmesi veya bağışlama yolu ile terekede tasarruf edebileceği oranını aşmış olmalı</a:t>
                      </a:r>
                    </a:p>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2-</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Mirasçının saklı pay hakkının ihlal edilmiş olması gerekir.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İçerik Yer Tutucusu 7"/>
          <p:cNvGraphicFramePr>
            <a:graphicFrameLocks noGrp="1"/>
          </p:cNvGraphicFramePr>
          <p:nvPr>
            <p:ph sz="half" idx="2"/>
            <p:extLst>
              <p:ext uri="{D42A27DB-BD31-4B8C-83A1-F6EECF244321}">
                <p14:modId xmlns:p14="http://schemas.microsoft.com/office/powerpoint/2010/main" val="267598952"/>
              </p:ext>
            </p:extLst>
          </p:nvPr>
        </p:nvGraphicFramePr>
        <p:xfrm>
          <a:off x="4644008" y="2132856"/>
          <a:ext cx="4248472" cy="1559560"/>
        </p:xfrm>
        <a:graphic>
          <a:graphicData uri="http://schemas.openxmlformats.org/drawingml/2006/table">
            <a:tbl>
              <a:tblPr firstRow="1" bandRow="1">
                <a:tableStyleId>{ED083AE6-46FA-4A59-8FB0-9F97EB10719F}</a:tableStyleId>
              </a:tblPr>
              <a:tblGrid>
                <a:gridCol w="4248472"/>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Süre</a:t>
                      </a:r>
                      <a:endParaRPr lang="tr-TR"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Saklı payının ihlalini öğrendikten sonra 1 yıl, vasiyetnamenin açılmasından veya (miras sözleşmesi ve bağışlamalarda) miras bırakanın ölümünden itibaren 10 yıl</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5" name="Tablo 4"/>
          <p:cNvGraphicFramePr>
            <a:graphicFrameLocks noGrp="1"/>
          </p:cNvGraphicFramePr>
          <p:nvPr>
            <p:extLst>
              <p:ext uri="{D42A27DB-BD31-4B8C-83A1-F6EECF244321}">
                <p14:modId xmlns:p14="http://schemas.microsoft.com/office/powerpoint/2010/main" val="877190642"/>
              </p:ext>
            </p:extLst>
          </p:nvPr>
        </p:nvGraphicFramePr>
        <p:xfrm>
          <a:off x="179512" y="1196752"/>
          <a:ext cx="8712968" cy="720080"/>
        </p:xfrm>
        <a:graphic>
          <a:graphicData uri="http://schemas.openxmlformats.org/drawingml/2006/table">
            <a:tbl>
              <a:tblPr firstRow="1" bandRow="1">
                <a:tableStyleId>{C4B1156A-380E-4F78-BDF5-A606A8083BF9}</a:tableStyleId>
              </a:tblPr>
              <a:tblGrid>
                <a:gridCol w="8712968"/>
              </a:tblGrid>
              <a:tr h="720080">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Tanım: </a:t>
                      </a:r>
                      <a:r>
                        <a:rPr kumimoji="0" lang="tr-TR"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Miras bırakanın tasarrufuyla saklı payı ihlal edilen saklı paylı mirasçı, saklı </a:t>
                      </a:r>
                      <a:r>
                        <a:rPr kumimoji="0" lang="fi-FI"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payını ihlal eden tasarrufun tenkisini</a:t>
                      </a:r>
                      <a:r>
                        <a:rPr kumimoji="0" lang="tr-TR"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 </a:t>
                      </a:r>
                      <a:r>
                        <a:rPr kumimoji="0" lang="nb-NO"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isteyebilir. Tenkis talebi hakkı yenilik</a:t>
                      </a:r>
                      <a:r>
                        <a:rPr kumimoji="0" lang="tr-TR"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 doğurucu bir haktır.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1617745117"/>
              </p:ext>
            </p:extLst>
          </p:nvPr>
        </p:nvGraphicFramePr>
        <p:xfrm>
          <a:off x="179512" y="4365104"/>
          <a:ext cx="4176464" cy="2377440"/>
        </p:xfrm>
        <a:graphic>
          <a:graphicData uri="http://schemas.openxmlformats.org/drawingml/2006/table">
            <a:tbl>
              <a:tblPr firstRow="1" bandRow="1">
                <a:tableStyleId>{ED083AE6-46FA-4A59-8FB0-9F97EB10719F}</a:tableStyleId>
              </a:tblPr>
              <a:tblGrid>
                <a:gridCol w="4176464"/>
              </a:tblGrid>
              <a:tr h="139040">
                <a:tc>
                  <a:txBody>
                    <a:bodyPr/>
                    <a:lstStyle/>
                    <a:p>
                      <a:pPr algn="ctr"/>
                      <a:r>
                        <a:rPr lang="tr-TR" sz="1800" dirty="0" smtClean="0">
                          <a:solidFill>
                            <a:srgbClr val="FF0000"/>
                          </a:solidFill>
                          <a:latin typeface="Times New Roman" panose="02020603050405020304" pitchFamily="18" charset="0"/>
                          <a:cs typeface="Times New Roman" panose="02020603050405020304" pitchFamily="18" charset="0"/>
                        </a:rPr>
                        <a:t>Dava Açabilecekler</a:t>
                      </a:r>
                      <a:endParaRPr lang="tr-TR" sz="1800"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lang="tr-TR" sz="1800" b="1" dirty="0" smtClean="0">
                          <a:solidFill>
                            <a:srgbClr val="FF0000"/>
                          </a:solidFill>
                          <a:latin typeface="Times New Roman" panose="02020603050405020304" pitchFamily="18" charset="0"/>
                          <a:cs typeface="Times New Roman" panose="02020603050405020304" pitchFamily="18" charset="0"/>
                        </a:rPr>
                        <a:t>1-</a:t>
                      </a:r>
                      <a:r>
                        <a:rPr lang="tr-TR" sz="1800" dirty="0" smtClean="0">
                          <a:latin typeface="Times New Roman" panose="02020603050405020304" pitchFamily="18" charset="0"/>
                          <a:cs typeface="Times New Roman" panose="02020603050405020304" pitchFamily="18" charset="0"/>
                        </a:rPr>
                        <a:t> Saklı payı ihlal edilen mirasçı</a:t>
                      </a:r>
                    </a:p>
                    <a:p>
                      <a:pPr algn="just"/>
                      <a:r>
                        <a:rPr lang="tr-TR" sz="1800" b="1" dirty="0" smtClean="0">
                          <a:solidFill>
                            <a:srgbClr val="FF0000"/>
                          </a:solidFill>
                          <a:latin typeface="Times New Roman" panose="02020603050405020304" pitchFamily="18" charset="0"/>
                          <a:cs typeface="Times New Roman" panose="02020603050405020304" pitchFamily="18" charset="0"/>
                        </a:rPr>
                        <a:t>2-</a:t>
                      </a:r>
                      <a:r>
                        <a:rPr lang="tr-TR" sz="1800" dirty="0" smtClean="0">
                          <a:latin typeface="Times New Roman" panose="02020603050405020304" pitchFamily="18" charset="0"/>
                          <a:cs typeface="Times New Roman" panose="02020603050405020304" pitchFamily="18" charset="0"/>
                        </a:rPr>
                        <a:t> Saklı Payı ihlal</a:t>
                      </a:r>
                      <a:r>
                        <a:rPr lang="tr-TR" sz="1800" baseline="0" dirty="0" smtClean="0">
                          <a:latin typeface="Times New Roman" panose="02020603050405020304" pitchFamily="18" charset="0"/>
                          <a:cs typeface="Times New Roman" panose="02020603050405020304" pitchFamily="18" charset="0"/>
                        </a:rPr>
                        <a:t> edilen mirasçının alacaklıları. Şartları:  </a:t>
                      </a:r>
                      <a:endParaRPr lang="tr-TR" sz="1800" dirty="0" smtClean="0">
                        <a:latin typeface="Times New Roman" panose="02020603050405020304" pitchFamily="18" charset="0"/>
                        <a:cs typeface="Times New Roman" panose="02020603050405020304" pitchFamily="18" charset="0"/>
                      </a:endParaRPr>
                    </a:p>
                    <a:p>
                      <a:pPr algn="just"/>
                      <a:r>
                        <a:rPr lang="tr-TR" sz="1800" dirty="0" smtClean="0">
                          <a:latin typeface="Times New Roman" panose="02020603050405020304" pitchFamily="18" charset="0"/>
                          <a:cs typeface="Times New Roman" panose="02020603050405020304" pitchFamily="18" charset="0"/>
                        </a:rPr>
                        <a:t>        -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alacaklısının elinde ödemeden aciz belgesi veya iflas kararı olmalı</a:t>
                      </a:r>
                    </a:p>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 Saklı payı ihlal edilen tenkis davası açmamış olmalı</a:t>
                      </a:r>
                      <a:endParaRPr lang="tr-TR" sz="180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4030027455"/>
              </p:ext>
            </p:extLst>
          </p:nvPr>
        </p:nvGraphicFramePr>
        <p:xfrm>
          <a:off x="4644008" y="3933056"/>
          <a:ext cx="4248472" cy="1010920"/>
        </p:xfrm>
        <a:graphic>
          <a:graphicData uri="http://schemas.openxmlformats.org/drawingml/2006/table">
            <a:tbl>
              <a:tblPr firstRow="1" bandRow="1">
                <a:tableStyleId>{ED083AE6-46FA-4A59-8FB0-9F97EB10719F}</a:tableStyleId>
              </a:tblPr>
              <a:tblGrid>
                <a:gridCol w="4248472"/>
              </a:tblGrid>
              <a:tr h="370840">
                <a:tc>
                  <a:txBody>
                    <a:bodyPr/>
                    <a:lstStyle/>
                    <a:p>
                      <a:pPr algn="ctr"/>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Görevli ve Yetkili Mahkeme</a:t>
                      </a:r>
                      <a:endParaRPr lang="tr-TR" b="1"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Ölenin son yerleşim yeri asliye hukuk mahkemesi</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10" name="Tablo 9"/>
          <p:cNvGraphicFramePr>
            <a:graphicFrameLocks noGrp="1"/>
          </p:cNvGraphicFramePr>
          <p:nvPr>
            <p:extLst>
              <p:ext uri="{D42A27DB-BD31-4B8C-83A1-F6EECF244321}">
                <p14:modId xmlns:p14="http://schemas.microsoft.com/office/powerpoint/2010/main" val="216942707"/>
              </p:ext>
            </p:extLst>
          </p:nvPr>
        </p:nvGraphicFramePr>
        <p:xfrm>
          <a:off x="4644008" y="5093985"/>
          <a:ext cx="4320480" cy="1584945"/>
        </p:xfrm>
        <a:graphic>
          <a:graphicData uri="http://schemas.openxmlformats.org/drawingml/2006/table">
            <a:tbl>
              <a:tblPr firstRow="1" bandRow="1">
                <a:tableStyleId>{ED083AE6-46FA-4A59-8FB0-9F97EB10719F}</a:tableStyleId>
              </a:tblPr>
              <a:tblGrid>
                <a:gridCol w="4320480"/>
              </a:tblGrid>
              <a:tr h="396225">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Hükmü</a:t>
                      </a:r>
                      <a:endParaRPr lang="tr-TR" dirty="0">
                        <a:solidFill>
                          <a:srgbClr val="FF0000"/>
                        </a:solidFill>
                        <a:latin typeface="Times New Roman" panose="02020603050405020304" pitchFamily="18" charset="0"/>
                        <a:cs typeface="Times New Roman" panose="02020603050405020304" pitchFamily="18" charset="0"/>
                      </a:endParaRPr>
                    </a:p>
                  </a:txBody>
                  <a:tcPr/>
                </a:tc>
              </a:tr>
              <a:tr h="683895">
                <a:tc>
                  <a:txBody>
                    <a:bodyPr/>
                    <a:lstStyle/>
                    <a:p>
                      <a:pPr algn="just"/>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Kendisine tenkise tâbi kazandırma yapılmış olan kimse iyiniyetli ise, sadece mirasın geçmesi anında kazandırmadan elinde kalanı geri vermekle yükümlüdür</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9781604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420656"/>
          </a:xfrm>
        </p:spPr>
        <p:txBody>
          <a:bodyPr>
            <a:norm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MİRASTAN ISKAT (ÇIKARMA)</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6" name="İçerik Yer Tutucusu 5"/>
          <p:cNvGraphicFramePr>
            <a:graphicFrameLocks noGrp="1"/>
          </p:cNvGraphicFramePr>
          <p:nvPr>
            <p:ph sz="half" idx="1"/>
            <p:extLst>
              <p:ext uri="{D42A27DB-BD31-4B8C-83A1-F6EECF244321}">
                <p14:modId xmlns:p14="http://schemas.microsoft.com/office/powerpoint/2010/main" val="4197455023"/>
              </p:ext>
            </p:extLst>
          </p:nvPr>
        </p:nvGraphicFramePr>
        <p:xfrm>
          <a:off x="250825" y="2420938"/>
          <a:ext cx="4244975" cy="2382520"/>
        </p:xfrm>
        <a:graphic>
          <a:graphicData uri="http://schemas.openxmlformats.org/drawingml/2006/table">
            <a:tbl>
              <a:tblPr firstRow="1" bandRow="1">
                <a:tableStyleId>{ED083AE6-46FA-4A59-8FB0-9F97EB10719F}</a:tableStyleId>
              </a:tblPr>
              <a:tblGrid>
                <a:gridCol w="4244975"/>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Sebepleri</a:t>
                      </a:r>
                      <a:endParaRPr lang="tr-TR"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marL="285750" indent="-285750" algn="just">
                        <a:buFontTx/>
                        <a:buChar char="-"/>
                      </a:pP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Mirasçının miras bırakanın veya onun yakınlarına karşı ağır bir suç işlemesi</a:t>
                      </a:r>
                    </a:p>
                    <a:p>
                      <a:pPr marL="285750" indent="-285750" algn="just">
                        <a:buFontTx/>
                        <a:buChar char="-"/>
                      </a:pP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Mirasçının, miras bırakan veya miras bırakanın aile üyelerine karşı aile hukukundan doğan yükümlülüklerini önemli ölçüde yerine getirmemesi</a:t>
                      </a:r>
                    </a:p>
                    <a:p>
                      <a:pPr marL="285750" indent="-285750" algn="just">
                        <a:buFontTx/>
                        <a:buChar char="-"/>
                      </a:pP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10" name="İçerik Yer Tutucusu 9"/>
          <p:cNvGraphicFramePr>
            <a:graphicFrameLocks noGrp="1"/>
          </p:cNvGraphicFramePr>
          <p:nvPr>
            <p:ph sz="half" idx="2"/>
            <p:extLst>
              <p:ext uri="{D42A27DB-BD31-4B8C-83A1-F6EECF244321}">
                <p14:modId xmlns:p14="http://schemas.microsoft.com/office/powerpoint/2010/main" val="303378765"/>
              </p:ext>
            </p:extLst>
          </p:nvPr>
        </p:nvGraphicFramePr>
        <p:xfrm>
          <a:off x="4648200" y="2420888"/>
          <a:ext cx="4316288" cy="4296480"/>
        </p:xfrm>
        <a:graphic>
          <a:graphicData uri="http://schemas.openxmlformats.org/drawingml/2006/table">
            <a:tbl>
              <a:tblPr firstRow="1" bandRow="1">
                <a:tableStyleId>{ED083AE6-46FA-4A59-8FB0-9F97EB10719F}</a:tableStyleId>
              </a:tblPr>
              <a:tblGrid>
                <a:gridCol w="4316288"/>
              </a:tblGrid>
              <a:tr h="415657">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Hükümleri</a:t>
                      </a:r>
                      <a:endParaRPr lang="tr-TR" dirty="0">
                        <a:solidFill>
                          <a:srgbClr val="FF0000"/>
                        </a:solidFill>
                        <a:latin typeface="Times New Roman" panose="02020603050405020304" pitchFamily="18" charset="0"/>
                        <a:cs typeface="Times New Roman" panose="02020603050405020304" pitchFamily="18" charset="0"/>
                      </a:endParaRPr>
                    </a:p>
                  </a:txBody>
                  <a:tcPr/>
                </a:tc>
              </a:tr>
              <a:tr h="1140713">
                <a:tc>
                  <a:txBody>
                    <a:bodyPr/>
                    <a:lstStyle/>
                    <a:p>
                      <a:pPr algn="just"/>
                      <a:r>
                        <a:rPr kumimoji="0" lang="tr-TR" sz="1800" b="1"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Kural I: </a:t>
                      </a:r>
                      <a:r>
                        <a:rPr kumimoji="0" lang="tr-TR" sz="18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Iskat ile mirasçılıktan çıkarılan göre miras bırakandan önce ölmüş gibi değerlendirilir.</a:t>
                      </a:r>
                      <a:r>
                        <a:rPr kumimoji="0" lang="tr-TR" sz="1800" kern="1200" dirty="0" smtClean="0">
                          <a:solidFill>
                            <a:schemeClr val="tx1"/>
                          </a:solidFill>
                          <a:effectLst/>
                          <a:latin typeface="+mn-lt"/>
                          <a:ea typeface="+mn-ea"/>
                          <a:cs typeface="+mn-cs"/>
                        </a:rPr>
                        <a:t> </a:t>
                      </a:r>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Yani şemada üstü çizgiyle çizilir. </a:t>
                      </a:r>
                      <a:endParaRPr lang="tr-TR" dirty="0">
                        <a:latin typeface="Times New Roman" panose="02020603050405020304" pitchFamily="18" charset="0"/>
                        <a:cs typeface="Times New Roman" panose="02020603050405020304" pitchFamily="18" charset="0"/>
                      </a:endParaRPr>
                    </a:p>
                  </a:txBody>
                  <a:tcPr/>
                </a:tc>
              </a:tr>
              <a:tr h="1667196">
                <a:tc>
                  <a:txBody>
                    <a:bodyPr/>
                    <a:lstStyle/>
                    <a:p>
                      <a:pPr algn="just"/>
                      <a:r>
                        <a:rPr lang="tr-TR" b="1" dirty="0" smtClean="0">
                          <a:latin typeface="Times New Roman" panose="02020603050405020304" pitchFamily="18" charset="0"/>
                          <a:cs typeface="Times New Roman" panose="02020603050405020304" pitchFamily="18" charset="0"/>
                        </a:rPr>
                        <a:t>Kural II: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Mirasçılıktan çıkarılanın altsoyu yok ise, miras diğer yasal mirasçılara kalır (kardeş yada üstsoy gibi). Şayet miras geçtiği anda mirasçılıktan çıkarılanın altsoyu var ise miras bu altsoya kalır.</a:t>
                      </a:r>
                      <a:endParaRPr lang="tr-TR" dirty="0">
                        <a:latin typeface="Times New Roman" panose="02020603050405020304" pitchFamily="18" charset="0"/>
                        <a:cs typeface="Times New Roman" panose="02020603050405020304" pitchFamily="18" charset="0"/>
                      </a:endParaRPr>
                    </a:p>
                  </a:txBody>
                  <a:tcPr/>
                </a:tc>
              </a:tr>
              <a:tr h="1024907">
                <a:tc>
                  <a:txBody>
                    <a:bodyPr/>
                    <a:lstStyle/>
                    <a:p>
                      <a:pPr algn="just"/>
                      <a:r>
                        <a:rPr lang="tr-TR" b="1" dirty="0" smtClean="0">
                          <a:solidFill>
                            <a:schemeClr val="tx1"/>
                          </a:solidFill>
                          <a:latin typeface="Times New Roman" panose="02020603050405020304" pitchFamily="18" charset="0"/>
                          <a:cs typeface="Times New Roman" panose="02020603050405020304" pitchFamily="18" charset="0"/>
                        </a:rPr>
                        <a:t>Kural III: </a:t>
                      </a:r>
                      <a:r>
                        <a:rPr kumimoji="0" lang="tr-TR" b="0" i="0" kern="1200" dirty="0" smtClean="0">
                          <a:solidFill>
                            <a:schemeClr val="tx1"/>
                          </a:solidFill>
                          <a:effectLst/>
                          <a:latin typeface="+mn-lt"/>
                          <a:ea typeface="+mn-ea"/>
                          <a:cs typeface="+mn-cs"/>
                        </a:rPr>
                        <a:t>Mirasçılıktan çıkarılan kimse, mirastan pay alamayacağı gibi; tenkis davası da (saklı pay davası) açamaz.</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5" name="Tablo 4"/>
          <p:cNvGraphicFramePr>
            <a:graphicFrameLocks noGrp="1"/>
          </p:cNvGraphicFramePr>
          <p:nvPr>
            <p:extLst>
              <p:ext uri="{D42A27DB-BD31-4B8C-83A1-F6EECF244321}">
                <p14:modId xmlns:p14="http://schemas.microsoft.com/office/powerpoint/2010/main" val="866169138"/>
              </p:ext>
            </p:extLst>
          </p:nvPr>
        </p:nvGraphicFramePr>
        <p:xfrm>
          <a:off x="251520" y="1397000"/>
          <a:ext cx="8640960" cy="640080"/>
        </p:xfrm>
        <a:graphic>
          <a:graphicData uri="http://schemas.openxmlformats.org/drawingml/2006/table">
            <a:tbl>
              <a:tblPr firstRow="1" bandRow="1">
                <a:tableStyleId>{C4B1156A-380E-4F78-BDF5-A606A8083BF9}</a:tableStyleId>
              </a:tblPr>
              <a:tblGrid>
                <a:gridCol w="8640960"/>
              </a:tblGrid>
              <a:tr h="370840">
                <a:tc>
                  <a:txBody>
                    <a:bodyPr/>
                    <a:lstStyle/>
                    <a:p>
                      <a:pPr algn="just"/>
                      <a:r>
                        <a:rPr kumimoji="0" lang="tr-TR" sz="18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Tanım: </a:t>
                      </a:r>
                      <a:r>
                        <a:rPr kumimoji="0" lang="tr-TR"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Murisin saklı paylı mirasçıyı </a:t>
                      </a:r>
                      <a:r>
                        <a:rPr kumimoji="0" lang="tr-TR" sz="1800" b="0" i="0" u="sng" strike="noStrike" kern="1200" baseline="0" dirty="0" smtClean="0">
                          <a:solidFill>
                            <a:schemeClr val="dk1"/>
                          </a:solidFill>
                          <a:latin typeface="Times New Roman" panose="02020603050405020304" pitchFamily="18" charset="0"/>
                          <a:ea typeface="+mn-ea"/>
                          <a:cs typeface="Times New Roman" panose="02020603050405020304" pitchFamily="18" charset="0"/>
                        </a:rPr>
                        <a:t>vasiyetname yolu ile</a:t>
                      </a:r>
                      <a:r>
                        <a:rPr kumimoji="0" lang="tr-TR" sz="1800" b="0" i="0" u="none" strike="noStrike" kern="1200" baseline="0" dirty="0" smtClean="0">
                          <a:solidFill>
                            <a:schemeClr val="dk1"/>
                          </a:solidFill>
                          <a:latin typeface="Times New Roman" panose="02020603050405020304" pitchFamily="18" charset="0"/>
                          <a:ea typeface="+mn-ea"/>
                          <a:cs typeface="Times New Roman" panose="02020603050405020304" pitchFamily="18" charset="0"/>
                        </a:rPr>
                        <a:t> mirasçılık ve payından mahrum etmesidir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179144936"/>
              </p:ext>
            </p:extLst>
          </p:nvPr>
        </p:nvGraphicFramePr>
        <p:xfrm>
          <a:off x="323528" y="5085184"/>
          <a:ext cx="4176464" cy="1559560"/>
        </p:xfrm>
        <a:graphic>
          <a:graphicData uri="http://schemas.openxmlformats.org/drawingml/2006/table">
            <a:tbl>
              <a:tblPr firstRow="1" bandRow="1">
                <a:tableStyleId>{ED083AE6-46FA-4A59-8FB0-9F97EB10719F}</a:tableStyleId>
              </a:tblPr>
              <a:tblGrid>
                <a:gridCol w="4176464"/>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Af</a:t>
                      </a:r>
                      <a:endParaRPr lang="tr-TR"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lang="tr-TR" dirty="0" smtClean="0">
                          <a:latin typeface="Times New Roman" panose="02020603050405020304" pitchFamily="18" charset="0"/>
                          <a:cs typeface="Times New Roman" panose="02020603050405020304" pitchFamily="18" charset="0"/>
                        </a:rPr>
                        <a:t>Miras</a:t>
                      </a:r>
                      <a:r>
                        <a:rPr lang="tr-TR" baseline="0" dirty="0" smtClean="0">
                          <a:latin typeface="Times New Roman" panose="02020603050405020304" pitchFamily="18" charset="0"/>
                          <a:cs typeface="Times New Roman" panose="02020603050405020304" pitchFamily="18" charset="0"/>
                        </a:rPr>
                        <a:t> bırakan, mirastan ıskat ettiği kişiyi daha sonra affettiyse, bu affın geçerli olması için vasiyetname yolu ile yapılması şarttır. Sözlü veya fiili af yeterli değildir.</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6264026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229600" cy="648072"/>
          </a:xfrm>
        </p:spPr>
        <p:txBody>
          <a:bodyPr>
            <a:norm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MİRASTAN YOKSUNLUK</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1992076695"/>
              </p:ext>
            </p:extLst>
          </p:nvPr>
        </p:nvGraphicFramePr>
        <p:xfrm>
          <a:off x="179512" y="980728"/>
          <a:ext cx="4316288" cy="3960438"/>
        </p:xfrm>
        <a:graphic>
          <a:graphicData uri="http://schemas.openxmlformats.org/drawingml/2006/table">
            <a:tbl>
              <a:tblPr firstRow="1" bandRow="1">
                <a:tableStyleId>{ED083AE6-46FA-4A59-8FB0-9F97EB10719F}</a:tableStyleId>
              </a:tblPr>
              <a:tblGrid>
                <a:gridCol w="4316288"/>
              </a:tblGrid>
              <a:tr h="406742">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Iskat ile Yoksunluk Farkları</a:t>
                      </a:r>
                      <a:endParaRPr lang="tr-TR" dirty="0">
                        <a:solidFill>
                          <a:srgbClr val="FF0000"/>
                        </a:solidFill>
                        <a:latin typeface="Times New Roman" panose="02020603050405020304" pitchFamily="18" charset="0"/>
                        <a:cs typeface="Times New Roman" panose="02020603050405020304" pitchFamily="18" charset="0"/>
                      </a:endParaRPr>
                    </a:p>
                  </a:txBody>
                  <a:tcPr/>
                </a:tc>
              </a:tr>
              <a:tr h="1547847">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1-</a:t>
                      </a:r>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 Iskat için mutlaka bir ölüme bağlı tasarruf  (vasiyetname) şarttır. Yoksunluk için ölüme bağlı tasarruf gerekmez. Kanundaki sayılan sebeplerden birisi gerçekleşince yoksunluk kendiliğinden gerçekleşir.</a:t>
                      </a:r>
                      <a:endParaRPr lang="tr-TR" dirty="0"/>
                    </a:p>
                  </a:txBody>
                  <a:tcPr/>
                </a:tc>
              </a:tr>
              <a:tr h="130380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2-</a:t>
                      </a:r>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 Iskat sadece kanuni mirasçılar için geçerlidir. Yoksunluk ise atanmış mirasçılar ve vasiyet alacaklıları için de geçerlidir.</a:t>
                      </a:r>
                      <a:endParaRPr lang="tr-TR" dirty="0"/>
                    </a:p>
                  </a:txBody>
                  <a:tcPr/>
                </a:tc>
              </a:tr>
              <a:tr h="702047">
                <a:tc>
                  <a:txBody>
                    <a:bodyPr/>
                    <a:lstStyle/>
                    <a:p>
                      <a:pPr algn="just"/>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3-</a:t>
                      </a:r>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 Iskat ve yoksunluğun sebepleri birbirinde farklıdır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1427400759"/>
              </p:ext>
            </p:extLst>
          </p:nvPr>
        </p:nvGraphicFramePr>
        <p:xfrm>
          <a:off x="4644008" y="980728"/>
          <a:ext cx="4320480" cy="3960440"/>
        </p:xfrm>
        <a:graphic>
          <a:graphicData uri="http://schemas.openxmlformats.org/drawingml/2006/table">
            <a:tbl>
              <a:tblPr firstRow="1" bandRow="1">
                <a:tableStyleId>{ED083AE6-46FA-4A59-8FB0-9F97EB10719F}</a:tableStyleId>
              </a:tblPr>
              <a:tblGrid>
                <a:gridCol w="4320480"/>
              </a:tblGrid>
              <a:tr h="375243">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Mirastan</a:t>
                      </a:r>
                      <a:r>
                        <a:rPr lang="tr-TR" baseline="0" dirty="0" smtClean="0">
                          <a:solidFill>
                            <a:srgbClr val="FF0000"/>
                          </a:solidFill>
                          <a:latin typeface="Times New Roman" panose="02020603050405020304" pitchFamily="18" charset="0"/>
                          <a:cs typeface="Times New Roman" panose="02020603050405020304" pitchFamily="18" charset="0"/>
                        </a:rPr>
                        <a:t> Yoksunluk Sebepleri</a:t>
                      </a:r>
                      <a:endParaRPr lang="tr-TR" dirty="0">
                        <a:solidFill>
                          <a:srgbClr val="FF0000"/>
                        </a:solidFill>
                        <a:latin typeface="Times New Roman" panose="02020603050405020304" pitchFamily="18" charset="0"/>
                        <a:cs typeface="Times New Roman" panose="02020603050405020304" pitchFamily="18" charset="0"/>
                      </a:endParaRPr>
                    </a:p>
                  </a:txBody>
                  <a:tcPr/>
                </a:tc>
              </a:tr>
              <a:tr h="656675">
                <a:tc>
                  <a:txBody>
                    <a:bodyPr/>
                    <a:lstStyle/>
                    <a:p>
                      <a:pPr algn="just"/>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1- </a:t>
                      </a:r>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Miras bırakanı kasten öldürmek</a:t>
                      </a:r>
                      <a:r>
                        <a:rPr kumimoji="0" lang="tr-TR" sz="18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 veya öldürmeye teşebbüs  etmek</a:t>
                      </a:r>
                      <a:endParaRPr lang="tr-TR" dirty="0">
                        <a:latin typeface="Times New Roman" panose="02020603050405020304" pitchFamily="18" charset="0"/>
                        <a:cs typeface="Times New Roman" panose="02020603050405020304" pitchFamily="18" charset="0"/>
                      </a:endParaRPr>
                    </a:p>
                  </a:txBody>
                  <a:tcPr/>
                </a:tc>
              </a:tr>
              <a:tr h="1427550">
                <a:tc>
                  <a:txBody>
                    <a:bodyPr/>
                    <a:lstStyle/>
                    <a:p>
                      <a:pPr algn="just"/>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2- </a:t>
                      </a:r>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Miras bırakanın ölüme bağlı bir tasarruf yapmasını veya böyle bir tasarruftan dönmesini aldatma, zorlama veya korkutma yoluyla sağlayanlar ve engellemek</a:t>
                      </a:r>
                      <a:endParaRPr lang="tr-TR" dirty="0">
                        <a:latin typeface="Times New Roman" panose="02020603050405020304" pitchFamily="18" charset="0"/>
                        <a:cs typeface="Times New Roman" panose="02020603050405020304" pitchFamily="18" charset="0"/>
                      </a:endParaRPr>
                    </a:p>
                  </a:txBody>
                  <a:tcPr/>
                </a:tc>
              </a:tr>
              <a:tr h="1500972">
                <a:tc>
                  <a:txBody>
                    <a:bodyPr/>
                    <a:lstStyle/>
                    <a:p>
                      <a:pPr algn="just"/>
                      <a:r>
                        <a:rPr kumimoji="0" lang="tr-TR" sz="1800" b="1" kern="1200" dirty="0" smtClean="0">
                          <a:solidFill>
                            <a:srgbClr val="FF0000"/>
                          </a:solidFill>
                          <a:effectLst/>
                          <a:latin typeface="Times New Roman" panose="02020603050405020304" pitchFamily="18" charset="0"/>
                          <a:ea typeface="+mn-ea"/>
                          <a:cs typeface="Times New Roman" panose="02020603050405020304" pitchFamily="18" charset="0"/>
                        </a:rPr>
                        <a:t>3-</a:t>
                      </a:r>
                      <a:r>
                        <a:rPr kumimoji="0" lang="tr-TR" sz="1800" kern="1200" dirty="0" smtClean="0">
                          <a:solidFill>
                            <a:schemeClr val="tx1"/>
                          </a:solidFill>
                          <a:effectLst/>
                          <a:latin typeface="Times New Roman" panose="02020603050405020304" pitchFamily="18" charset="0"/>
                          <a:ea typeface="+mn-ea"/>
                          <a:cs typeface="Times New Roman" panose="02020603050405020304" pitchFamily="18" charset="0"/>
                        </a:rPr>
                        <a:t> Miras bırakanın artık yeniden yapamayacağı bir durumda ve zamanda ölüme bağlı bir tasarrufu kasten ve hukuka aykırı olarak ortadan kaldırmak veya  bozmak</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3" name="Tablo 2"/>
          <p:cNvGraphicFramePr>
            <a:graphicFrameLocks noGrp="1"/>
          </p:cNvGraphicFramePr>
          <p:nvPr>
            <p:extLst>
              <p:ext uri="{D42A27DB-BD31-4B8C-83A1-F6EECF244321}">
                <p14:modId xmlns:p14="http://schemas.microsoft.com/office/powerpoint/2010/main" val="1956296429"/>
              </p:ext>
            </p:extLst>
          </p:nvPr>
        </p:nvGraphicFramePr>
        <p:xfrm>
          <a:off x="179512" y="5085185"/>
          <a:ext cx="8784976" cy="1716695"/>
        </p:xfrm>
        <a:graphic>
          <a:graphicData uri="http://schemas.openxmlformats.org/drawingml/2006/table">
            <a:tbl>
              <a:tblPr firstRow="1" bandRow="1">
                <a:tableStyleId>{ED083AE6-46FA-4A59-8FB0-9F97EB10719F}</a:tableStyleId>
              </a:tblPr>
              <a:tblGrid>
                <a:gridCol w="8784976"/>
              </a:tblGrid>
              <a:tr h="436535">
                <a:tc>
                  <a:txBody>
                    <a:bodyPr/>
                    <a:lstStyle/>
                    <a:p>
                      <a:pPr algn="ctr"/>
                      <a:r>
                        <a:rPr lang="tr-TR" dirty="0" smtClean="0">
                          <a:solidFill>
                            <a:srgbClr val="FF0000"/>
                          </a:solidFill>
                          <a:latin typeface="Times New Roman" pitchFamily="18" charset="0"/>
                          <a:cs typeface="Times New Roman" pitchFamily="18" charset="0"/>
                        </a:rPr>
                        <a:t>Hükümleri</a:t>
                      </a:r>
                      <a:endParaRPr lang="tr-TR" dirty="0">
                        <a:solidFill>
                          <a:srgbClr val="FF0000"/>
                        </a:solidFill>
                        <a:latin typeface="Times New Roman" pitchFamily="18" charset="0"/>
                        <a:cs typeface="Times New Roman" pitchFamily="18" charset="0"/>
                      </a:endParaRPr>
                    </a:p>
                  </a:txBody>
                  <a:tcPr/>
                </a:tc>
              </a:tr>
              <a:tr h="609824">
                <a:tc>
                  <a:txBody>
                    <a:bodyPr/>
                    <a:lstStyle/>
                    <a:p>
                      <a:pPr algn="just"/>
                      <a:r>
                        <a:rPr kumimoji="0" lang="tr-TR" b="1" i="0" kern="1200" dirty="0" smtClean="0">
                          <a:solidFill>
                            <a:srgbClr val="FF0000"/>
                          </a:solidFill>
                          <a:effectLst/>
                          <a:latin typeface="Times New Roman" pitchFamily="18" charset="0"/>
                          <a:ea typeface="+mn-ea"/>
                          <a:cs typeface="Times New Roman" pitchFamily="18" charset="0"/>
                        </a:rPr>
                        <a:t>1-</a:t>
                      </a:r>
                      <a:r>
                        <a:rPr kumimoji="0" lang="tr-TR" b="0" i="0" kern="1200" dirty="0" smtClean="0">
                          <a:solidFill>
                            <a:schemeClr val="tx1"/>
                          </a:solidFill>
                          <a:effectLst/>
                          <a:latin typeface="Times New Roman" pitchFamily="18" charset="0"/>
                          <a:ea typeface="+mn-ea"/>
                          <a:cs typeface="Times New Roman" pitchFamily="18" charset="0"/>
                        </a:rPr>
                        <a:t> Mirastan yoksunluk sebebi gerçekleştiğinde kişi başkaca bir işleme gerek olmadan kendiliğinden mirasçılık sıfatını kaybeder</a:t>
                      </a:r>
                      <a:endParaRPr lang="tr-TR" dirty="0">
                        <a:latin typeface="Times New Roman" pitchFamily="18" charset="0"/>
                        <a:cs typeface="Times New Roman" pitchFamily="18" charset="0"/>
                      </a:endParaRPr>
                    </a:p>
                  </a:txBody>
                  <a:tcPr/>
                </a:tc>
              </a:tr>
              <a:tr h="609824">
                <a:tc>
                  <a:txBody>
                    <a:bodyPr/>
                    <a:lstStyle/>
                    <a:p>
                      <a:pPr algn="just"/>
                      <a:r>
                        <a:rPr kumimoji="0" lang="tr-TR" b="1" i="0" kern="1200" dirty="0" smtClean="0">
                          <a:solidFill>
                            <a:srgbClr val="FF0000"/>
                          </a:solidFill>
                          <a:effectLst/>
                          <a:latin typeface="Times New Roman" pitchFamily="18" charset="0"/>
                          <a:ea typeface="+mn-ea"/>
                          <a:cs typeface="Times New Roman" pitchFamily="18" charset="0"/>
                        </a:rPr>
                        <a:t>2-</a:t>
                      </a:r>
                      <a:r>
                        <a:rPr kumimoji="0" lang="tr-TR" b="0" i="0" kern="1200" dirty="0" smtClean="0">
                          <a:solidFill>
                            <a:schemeClr val="tx1"/>
                          </a:solidFill>
                          <a:effectLst/>
                          <a:latin typeface="Times New Roman" pitchFamily="18" charset="0"/>
                          <a:ea typeface="+mn-ea"/>
                          <a:cs typeface="Times New Roman" pitchFamily="18" charset="0"/>
                        </a:rPr>
                        <a:t> Mirastan yoksunluk, yalnız yoksun olanı etkiler. Mirastan yoksun olanın altsoyu, miras bırakandan önce ölen kimsenin altsoyu gibi mirasçı olur.</a:t>
                      </a:r>
                      <a:endParaRPr lang="tr-TR"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41211397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p:cNvSpPr>
            <a:spLocks noGrp="1"/>
          </p:cNvSpPr>
          <p:nvPr>
            <p:ph idx="1"/>
          </p:nvPr>
        </p:nvSpPr>
        <p:spPr/>
        <p:txBody>
          <a:bodyPr>
            <a:normAutofit/>
          </a:bodyPr>
          <a:lstStyle/>
          <a:p>
            <a:pPr marL="0" indent="0" algn="ctr">
              <a:buNone/>
            </a:pPr>
            <a:endParaRPr lang="tr-TR" sz="4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pPr marL="0" indent="0" algn="ctr">
              <a:buNone/>
            </a:pPr>
            <a:endParaRPr lang="tr-TR" sz="4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pPr marL="0" indent="0" algn="ctr">
              <a:buNone/>
            </a:pPr>
            <a:r>
              <a:rPr lang="tr-TR" sz="4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EŞYA HUKUKU</a:t>
            </a:r>
            <a:endParaRPr lang="tr-TR" sz="4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41775576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İçerik Yer Tutucusu 9"/>
          <p:cNvGraphicFramePr>
            <a:graphicFrameLocks noGrp="1"/>
          </p:cNvGraphicFramePr>
          <p:nvPr>
            <p:ph sz="half" idx="2"/>
            <p:extLst>
              <p:ext uri="{D42A27DB-BD31-4B8C-83A1-F6EECF244321}">
                <p14:modId xmlns:p14="http://schemas.microsoft.com/office/powerpoint/2010/main" val="339851778"/>
              </p:ext>
            </p:extLst>
          </p:nvPr>
        </p:nvGraphicFramePr>
        <p:xfrm>
          <a:off x="107504" y="188640"/>
          <a:ext cx="8821488" cy="640080"/>
        </p:xfrm>
        <a:graphic>
          <a:graphicData uri="http://schemas.openxmlformats.org/drawingml/2006/table">
            <a:tbl>
              <a:tblPr firstRow="1" bandRow="1">
                <a:tableStyleId>{C4B1156A-380E-4F78-BDF5-A606A8083BF9}</a:tableStyleId>
              </a:tblPr>
              <a:tblGrid>
                <a:gridCol w="8821488"/>
              </a:tblGrid>
              <a:tr h="576064">
                <a:tc>
                  <a:txBody>
                    <a:bodyPr/>
                    <a:lstStyle/>
                    <a:p>
                      <a:pPr algn="just"/>
                      <a:r>
                        <a:rPr lang="tr-TR" b="1" dirty="0" smtClean="0">
                          <a:solidFill>
                            <a:srgbClr val="FF0000"/>
                          </a:solidFill>
                          <a:latin typeface="Times New Roman" pitchFamily="18" charset="0"/>
                          <a:cs typeface="Times New Roman" pitchFamily="18" charset="0"/>
                        </a:rPr>
                        <a:t>Eşya Kavramı: </a:t>
                      </a:r>
                      <a:r>
                        <a:rPr lang="tr-TR" b="0" dirty="0" smtClean="0">
                          <a:latin typeface="Times New Roman" pitchFamily="18" charset="0"/>
                          <a:cs typeface="Times New Roman" pitchFamily="18" charset="0"/>
                        </a:rPr>
                        <a:t>Sınırlanabilen,</a:t>
                      </a:r>
                      <a:r>
                        <a:rPr lang="tr-TR" b="0" baseline="0" dirty="0" smtClean="0">
                          <a:latin typeface="Times New Roman" pitchFamily="18" charset="0"/>
                          <a:cs typeface="Times New Roman" pitchFamily="18" charset="0"/>
                        </a:rPr>
                        <a:t> üzerinde bireysel hakimiyet sağlanabilen, iktisadi bir değer taşıyan şahıs dışındaki cismani varlıklar eşya olarak adlandırılır. </a:t>
                      </a:r>
                      <a:endParaRPr lang="tr-TR" b="0" dirty="0">
                        <a:latin typeface="Times New Roman" pitchFamily="18" charset="0"/>
                        <a:cs typeface="Times New Roman" pitchFamily="18" charset="0"/>
                      </a:endParaRPr>
                    </a:p>
                  </a:txBody>
                  <a:tcPr/>
                </a:tc>
              </a:tr>
            </a:tbl>
          </a:graphicData>
        </a:graphic>
      </p:graphicFrame>
      <p:graphicFrame>
        <p:nvGraphicFramePr>
          <p:cNvPr id="11" name="Tablo 10"/>
          <p:cNvGraphicFramePr>
            <a:graphicFrameLocks noGrp="1"/>
          </p:cNvGraphicFramePr>
          <p:nvPr>
            <p:extLst>
              <p:ext uri="{D42A27DB-BD31-4B8C-83A1-F6EECF244321}">
                <p14:modId xmlns:p14="http://schemas.microsoft.com/office/powerpoint/2010/main" val="3909718475"/>
              </p:ext>
            </p:extLst>
          </p:nvPr>
        </p:nvGraphicFramePr>
        <p:xfrm>
          <a:off x="107504" y="908721"/>
          <a:ext cx="4536504" cy="5852160"/>
        </p:xfrm>
        <a:graphic>
          <a:graphicData uri="http://schemas.openxmlformats.org/drawingml/2006/table">
            <a:tbl>
              <a:tblPr firstRow="1" bandRow="1">
                <a:tableStyleId>{8799B23B-EC83-4686-B30A-512413B5E67A}</a:tableStyleId>
              </a:tblPr>
              <a:tblGrid>
                <a:gridCol w="4536504"/>
              </a:tblGrid>
              <a:tr h="360040">
                <a:tc>
                  <a:txBody>
                    <a:bodyPr/>
                    <a:lstStyle/>
                    <a:p>
                      <a:pPr algn="ctr"/>
                      <a:r>
                        <a:rPr lang="tr-TR" dirty="0" smtClean="0">
                          <a:solidFill>
                            <a:srgbClr val="FF0000"/>
                          </a:solidFill>
                          <a:latin typeface="Times New Roman" pitchFamily="18" charset="0"/>
                          <a:cs typeface="Times New Roman" pitchFamily="18" charset="0"/>
                        </a:rPr>
                        <a:t>Unsurları</a:t>
                      </a:r>
                      <a:endParaRPr lang="tr-TR" dirty="0">
                        <a:solidFill>
                          <a:srgbClr val="FF0000"/>
                        </a:solidFill>
                        <a:latin typeface="Times New Roman" pitchFamily="18" charset="0"/>
                        <a:cs typeface="Times New Roman" pitchFamily="18" charset="0"/>
                      </a:endParaRPr>
                    </a:p>
                  </a:txBody>
                  <a:tcPr/>
                </a:tc>
              </a:tr>
              <a:tr h="1440160">
                <a:tc>
                  <a:txBody>
                    <a:bodyPr/>
                    <a:lstStyle/>
                    <a:p>
                      <a:pPr algn="just"/>
                      <a:r>
                        <a:rPr lang="tr-TR" b="1" dirty="0" smtClean="0">
                          <a:solidFill>
                            <a:srgbClr val="FF0000"/>
                          </a:solidFill>
                          <a:latin typeface="Times New Roman" pitchFamily="18" charset="0"/>
                          <a:cs typeface="Times New Roman" pitchFamily="18" charset="0"/>
                        </a:rPr>
                        <a:t>1- Cismani (Maddi) Olması: </a:t>
                      </a:r>
                      <a:r>
                        <a:rPr lang="tr-TR" dirty="0" smtClean="0">
                          <a:latin typeface="Times New Roman" pitchFamily="18" charset="0"/>
                          <a:cs typeface="Times New Roman" pitchFamily="18" charset="0"/>
                        </a:rPr>
                        <a:t>Eşyanın elle tutulur, gözle görülür olma halidir. Dolayısıyla kişinin hayallerinin ve düşüncelerinin veya düşüncelerinin eşya sayılması mümkün değildir.</a:t>
                      </a:r>
                      <a:endParaRPr lang="tr-TR" dirty="0">
                        <a:latin typeface="Times New Roman" pitchFamily="18" charset="0"/>
                        <a:cs typeface="Times New Roman" pitchFamily="18" charset="0"/>
                      </a:endParaRPr>
                    </a:p>
                  </a:txBody>
                  <a:tcPr/>
                </a:tc>
              </a:tr>
              <a:tr h="2790310">
                <a:tc>
                  <a:txBody>
                    <a:bodyPr/>
                    <a:lstStyle/>
                    <a:p>
                      <a:pPr algn="just"/>
                      <a:r>
                        <a:rPr lang="tr-TR" b="1" dirty="0" smtClean="0">
                          <a:solidFill>
                            <a:srgbClr val="FF0000"/>
                          </a:solidFill>
                          <a:latin typeface="Times New Roman" pitchFamily="18" charset="0"/>
                          <a:cs typeface="Times New Roman" pitchFamily="18" charset="0"/>
                        </a:rPr>
                        <a:t>2- Üzerinde Hakimiyet Kurulmasının Mümkün Olması: </a:t>
                      </a:r>
                      <a:r>
                        <a:rPr lang="tr-TR" dirty="0" smtClean="0">
                          <a:latin typeface="Times New Roman" pitchFamily="18" charset="0"/>
                          <a:cs typeface="Times New Roman" pitchFamily="18" charset="0"/>
                        </a:rPr>
                        <a:t>Bir</a:t>
                      </a:r>
                      <a:r>
                        <a:rPr lang="tr-TR" baseline="0" dirty="0" smtClean="0">
                          <a:latin typeface="Times New Roman" pitchFamily="18" charset="0"/>
                          <a:cs typeface="Times New Roman" pitchFamily="18" charset="0"/>
                        </a:rPr>
                        <a:t> cismani varlığın eşya olarak kabul edilebilmesi için üzerinde hakimiyet kurulmasının mümkün olması gerekir. Dolayısıyla ü</a:t>
                      </a:r>
                      <a:r>
                        <a:rPr lang="tr-TR" dirty="0" smtClean="0">
                          <a:latin typeface="Times New Roman" pitchFamily="18" charset="0"/>
                          <a:cs typeface="Times New Roman" pitchFamily="18" charset="0"/>
                        </a:rPr>
                        <a:t>zerinde hakimiyet kurulması mümkün olmayan, güneş, yıldızlar, şimşek gibi tabi</a:t>
                      </a:r>
                      <a:r>
                        <a:rPr lang="tr-TR" baseline="0" dirty="0" smtClean="0">
                          <a:latin typeface="Times New Roman" pitchFamily="18" charset="0"/>
                          <a:cs typeface="Times New Roman" pitchFamily="18" charset="0"/>
                        </a:rPr>
                        <a:t> kaynaklar eşya olarak kabul edilmez. Bu kapsamda insan da, üzerinde hakimiyet kurulamayan bir varlık olduğundan eşya değildir.</a:t>
                      </a:r>
                      <a:endParaRPr lang="tr-TR" dirty="0">
                        <a:latin typeface="Times New Roman" pitchFamily="18" charset="0"/>
                        <a:cs typeface="Times New Roman" pitchFamily="18" charset="0"/>
                      </a:endParaRPr>
                    </a:p>
                  </a:txBody>
                  <a:tcPr/>
                </a:tc>
              </a:tr>
              <a:tr h="1170130">
                <a:tc>
                  <a:txBody>
                    <a:bodyPr/>
                    <a:lstStyle/>
                    <a:p>
                      <a:pPr algn="just"/>
                      <a:r>
                        <a:rPr lang="tr-TR" b="1" dirty="0" smtClean="0">
                          <a:solidFill>
                            <a:srgbClr val="FF0000"/>
                          </a:solidFill>
                          <a:latin typeface="Times New Roman" pitchFamily="18" charset="0"/>
                          <a:cs typeface="Times New Roman" pitchFamily="18" charset="0"/>
                        </a:rPr>
                        <a:t>3- Ekonomik Bir Değer Taşıması: </a:t>
                      </a:r>
                      <a:r>
                        <a:rPr lang="tr-TR" dirty="0" smtClean="0">
                          <a:latin typeface="Times New Roman" pitchFamily="18" charset="0"/>
                          <a:cs typeface="Times New Roman" pitchFamily="18" charset="0"/>
                        </a:rPr>
                        <a:t>Ancak ekonomik bir değeri olan varlıklar eşya olarak kabul edilir. Sadece manevi değeri olan bir şey eşya değildir.</a:t>
                      </a:r>
                      <a:endParaRPr lang="tr-TR" dirty="0">
                        <a:latin typeface="Times New Roman" pitchFamily="18" charset="0"/>
                        <a:cs typeface="Times New Roman" pitchFamily="18" charset="0"/>
                      </a:endParaRPr>
                    </a:p>
                  </a:txBody>
                  <a:tcPr/>
                </a:tc>
              </a:tr>
            </a:tbl>
          </a:graphicData>
        </a:graphic>
      </p:graphicFrame>
      <p:graphicFrame>
        <p:nvGraphicFramePr>
          <p:cNvPr id="13" name="Tablo 12"/>
          <p:cNvGraphicFramePr>
            <a:graphicFrameLocks noGrp="1"/>
          </p:cNvGraphicFramePr>
          <p:nvPr>
            <p:extLst>
              <p:ext uri="{D42A27DB-BD31-4B8C-83A1-F6EECF244321}">
                <p14:modId xmlns:p14="http://schemas.microsoft.com/office/powerpoint/2010/main" val="1332153027"/>
              </p:ext>
            </p:extLst>
          </p:nvPr>
        </p:nvGraphicFramePr>
        <p:xfrm>
          <a:off x="4788024" y="908721"/>
          <a:ext cx="4176464" cy="5832648"/>
        </p:xfrm>
        <a:graphic>
          <a:graphicData uri="http://schemas.openxmlformats.org/drawingml/2006/table">
            <a:tbl>
              <a:tblPr firstRow="1" bandRow="1">
                <a:tableStyleId>{8799B23B-EC83-4686-B30A-512413B5E67A}</a:tableStyleId>
              </a:tblPr>
              <a:tblGrid>
                <a:gridCol w="4176464"/>
              </a:tblGrid>
              <a:tr h="461382">
                <a:tc>
                  <a:txBody>
                    <a:bodyPr/>
                    <a:lstStyle/>
                    <a:p>
                      <a:pPr algn="ctr"/>
                      <a:r>
                        <a:rPr lang="tr-TR" dirty="0" smtClean="0">
                          <a:solidFill>
                            <a:srgbClr val="FF0000"/>
                          </a:solidFill>
                          <a:latin typeface="Times New Roman" pitchFamily="18" charset="0"/>
                          <a:cs typeface="Times New Roman" pitchFamily="18" charset="0"/>
                        </a:rPr>
                        <a:t>Unsurları</a:t>
                      </a:r>
                      <a:endParaRPr lang="tr-TR" dirty="0">
                        <a:solidFill>
                          <a:srgbClr val="FF0000"/>
                        </a:solidFill>
                        <a:latin typeface="Times New Roman" pitchFamily="18" charset="0"/>
                        <a:cs typeface="Times New Roman" pitchFamily="18" charset="0"/>
                      </a:endParaRPr>
                    </a:p>
                  </a:txBody>
                  <a:tcPr/>
                </a:tc>
              </a:tr>
              <a:tr h="2734155">
                <a:tc>
                  <a:txBody>
                    <a:bodyPr/>
                    <a:lstStyle/>
                    <a:p>
                      <a:pPr algn="just"/>
                      <a:r>
                        <a:rPr lang="tr-TR" b="1" dirty="0" smtClean="0">
                          <a:solidFill>
                            <a:srgbClr val="FF0000"/>
                          </a:solidFill>
                          <a:latin typeface="Times New Roman" pitchFamily="18" charset="0"/>
                          <a:cs typeface="Times New Roman" pitchFamily="18" charset="0"/>
                        </a:rPr>
                        <a:t>4- Kişisel</a:t>
                      </a:r>
                      <a:r>
                        <a:rPr lang="tr-TR" b="1" baseline="0" dirty="0" smtClean="0">
                          <a:solidFill>
                            <a:srgbClr val="FF0000"/>
                          </a:solidFill>
                          <a:latin typeface="Times New Roman" pitchFamily="18" charset="0"/>
                          <a:cs typeface="Times New Roman" pitchFamily="18" charset="0"/>
                        </a:rPr>
                        <a:t> Olmaması: </a:t>
                      </a:r>
                      <a:r>
                        <a:rPr lang="tr-TR" baseline="0" dirty="0" smtClean="0">
                          <a:latin typeface="Times New Roman" pitchFamily="18" charset="0"/>
                          <a:cs typeface="Times New Roman" pitchFamily="18" charset="0"/>
                        </a:rPr>
                        <a:t>İnsan vücudu, canlı organları ve cesedi hukuki anlamda eşya sayılmaz zira bu varlıklar kişiliğin bir parçasıdır ve şahsa bağlıdır. </a:t>
                      </a:r>
                      <a:r>
                        <a:rPr lang="tr-TR" b="1" baseline="0" dirty="0" smtClean="0">
                          <a:latin typeface="Times New Roman" pitchFamily="18" charset="0"/>
                          <a:cs typeface="Times New Roman" pitchFamily="18" charset="0"/>
                        </a:rPr>
                        <a:t>Dikkat:</a:t>
                      </a:r>
                      <a:r>
                        <a:rPr lang="tr-TR" baseline="0" dirty="0" smtClean="0">
                          <a:latin typeface="Times New Roman" pitchFamily="18" charset="0"/>
                          <a:cs typeface="Times New Roman" pitchFamily="18" charset="0"/>
                        </a:rPr>
                        <a:t> İnsan vücuduna zorlukla takılıp çıkarılabilen protez Yargıtay tarafından eşya olarak kabul edilmemiştir. Buna karşılık, insan vücuduna kolaylıkla takılıp çıkarılabilen, gözlük, takma dişler ve peruk eşyadır. </a:t>
                      </a:r>
                      <a:endParaRPr lang="tr-TR" dirty="0">
                        <a:latin typeface="Times New Roman" pitchFamily="18" charset="0"/>
                        <a:cs typeface="Times New Roman" pitchFamily="18" charset="0"/>
                      </a:endParaRPr>
                    </a:p>
                  </a:txBody>
                  <a:tcPr/>
                </a:tc>
              </a:tr>
              <a:tr h="2637111">
                <a:tc>
                  <a:txBody>
                    <a:bodyPr/>
                    <a:lstStyle/>
                    <a:p>
                      <a:pPr algn="just"/>
                      <a:r>
                        <a:rPr lang="tr-TR" b="1" dirty="0" smtClean="0">
                          <a:solidFill>
                            <a:srgbClr val="FF0000"/>
                          </a:solidFill>
                          <a:latin typeface="Times New Roman" pitchFamily="18" charset="0"/>
                          <a:cs typeface="Times New Roman" pitchFamily="18" charset="0"/>
                        </a:rPr>
                        <a:t>5- Sınırlarının Belli Olması:</a:t>
                      </a:r>
                      <a:r>
                        <a:rPr lang="tr-TR" dirty="0" smtClean="0">
                          <a:latin typeface="Times New Roman" pitchFamily="18" charset="0"/>
                          <a:cs typeface="Times New Roman" pitchFamily="18" charset="0"/>
                        </a:rPr>
                        <a:t> Elle tutulur ve gözle görülür bir eşyanın sınırlarının da belli olması gerekir. Bu</a:t>
                      </a:r>
                      <a:r>
                        <a:rPr lang="tr-TR" baseline="0" dirty="0" smtClean="0">
                          <a:latin typeface="Times New Roman" pitchFamily="18" charset="0"/>
                          <a:cs typeface="Times New Roman" pitchFamily="18" charset="0"/>
                        </a:rPr>
                        <a:t> anlamda, katı maddeler için sıkıntı yoktur. Ancak sıvı ve gaz halindeki maddeler açısından, insan hakimiyeti altına alınabildikleri ölçüde sınırlarının belirlenmesi mümkündür. </a:t>
                      </a:r>
                      <a:r>
                        <a:rPr lang="tr-TR" b="1" baseline="0" dirty="0" smtClean="0">
                          <a:latin typeface="Times New Roman" pitchFamily="18" charset="0"/>
                          <a:cs typeface="Times New Roman" pitchFamily="18" charset="0"/>
                        </a:rPr>
                        <a:t>Örneğin: </a:t>
                      </a:r>
                      <a:r>
                        <a:rPr lang="tr-TR" baseline="0" dirty="0" smtClean="0">
                          <a:latin typeface="Times New Roman" pitchFamily="18" charset="0"/>
                          <a:cs typeface="Times New Roman" pitchFamily="18" charset="0"/>
                        </a:rPr>
                        <a:t>su deposundaki su, LGP tankındaki gaz gibi.</a:t>
                      </a:r>
                      <a:endParaRPr lang="tr-TR"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3186147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348648"/>
          </a:xfrm>
        </p:spPr>
        <p:txBody>
          <a:bodyPr>
            <a:no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EŞYA ÇEŞİTLERİ</a:t>
            </a:r>
            <a:endParaRPr lang="tr-TR" sz="2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3228857229"/>
              </p:ext>
            </p:extLst>
          </p:nvPr>
        </p:nvGraphicFramePr>
        <p:xfrm>
          <a:off x="251520" y="1196752"/>
          <a:ext cx="424428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3303656220"/>
              </p:ext>
            </p:extLst>
          </p:nvPr>
        </p:nvGraphicFramePr>
        <p:xfrm>
          <a:off x="4648200" y="1268413"/>
          <a:ext cx="4387850" cy="5394960"/>
        </p:xfrm>
        <a:graphic>
          <a:graphicData uri="http://schemas.openxmlformats.org/drawingml/2006/table">
            <a:tbl>
              <a:tblPr firstRow="1" bandRow="1">
                <a:tableStyleId>{8799B23B-EC83-4686-B30A-512413B5E67A}</a:tableStyleId>
              </a:tblPr>
              <a:tblGrid>
                <a:gridCol w="4387850"/>
              </a:tblGrid>
              <a:tr h="370840">
                <a:tc>
                  <a:txBody>
                    <a:bodyPr/>
                    <a:lstStyle/>
                    <a:p>
                      <a:pPr algn="just"/>
                      <a:r>
                        <a:rPr lang="tr-TR" b="1" dirty="0" smtClean="0">
                          <a:solidFill>
                            <a:srgbClr val="FF0000"/>
                          </a:solidFill>
                          <a:latin typeface="Times New Roman" pitchFamily="18" charset="0"/>
                          <a:cs typeface="Times New Roman" pitchFamily="18" charset="0"/>
                        </a:rPr>
                        <a:t>1- Taşınır Eşya – Taşınmaz Eşya: </a:t>
                      </a:r>
                      <a:r>
                        <a:rPr lang="tr-TR" b="0" dirty="0" smtClean="0">
                          <a:latin typeface="Times New Roman" pitchFamily="18" charset="0"/>
                          <a:cs typeface="Times New Roman" pitchFamily="18" charset="0"/>
                        </a:rPr>
                        <a:t>Toprağa bağlı olmayan ve niteliği bozulmadan bir yerden bir yere taşınabilen eşyalara taşınır eşyalar, buna karşılık, toprağa sahip ve niteliği</a:t>
                      </a:r>
                      <a:r>
                        <a:rPr lang="tr-TR" b="0" baseline="0" dirty="0" smtClean="0">
                          <a:latin typeface="Times New Roman" pitchFamily="18" charset="0"/>
                          <a:cs typeface="Times New Roman" pitchFamily="18" charset="0"/>
                        </a:rPr>
                        <a:t> bozulmadan bir yerden bir yere götürülmesi mümkün olmayan eşyalara ise taşınmaz eşyalar denir</a:t>
                      </a:r>
                      <a:endParaRPr lang="tr-TR" b="0" dirty="0">
                        <a:latin typeface="Times New Roman" pitchFamily="18" charset="0"/>
                        <a:cs typeface="Times New Roman" pitchFamily="18" charset="0"/>
                      </a:endParaRPr>
                    </a:p>
                  </a:txBody>
                  <a:tcPr/>
                </a:tc>
              </a:tr>
              <a:tr h="370840">
                <a:tc>
                  <a:txBody>
                    <a:bodyPr/>
                    <a:lstStyle/>
                    <a:p>
                      <a:pPr algn="just"/>
                      <a:r>
                        <a:rPr lang="tr-TR" b="1" dirty="0" smtClean="0">
                          <a:solidFill>
                            <a:srgbClr val="FF0000"/>
                          </a:solidFill>
                          <a:latin typeface="Times New Roman" pitchFamily="18" charset="0"/>
                          <a:cs typeface="Times New Roman" pitchFamily="18" charset="0"/>
                        </a:rPr>
                        <a:t>2- Basit Eşya-Eşya Birliği – Bileşik Eşya: </a:t>
                      </a:r>
                      <a:r>
                        <a:rPr lang="tr-TR" dirty="0" smtClean="0">
                          <a:latin typeface="Times New Roman" pitchFamily="18" charset="0"/>
                          <a:cs typeface="Times New Roman" pitchFamily="18" charset="0"/>
                        </a:rPr>
                        <a:t>Yapılışları</a:t>
                      </a:r>
                      <a:r>
                        <a:rPr lang="tr-TR" baseline="0" dirty="0" smtClean="0">
                          <a:latin typeface="Times New Roman" pitchFamily="18" charset="0"/>
                          <a:cs typeface="Times New Roman" pitchFamily="18" charset="0"/>
                        </a:rPr>
                        <a:t> bakımından tek bir cinsten oluşan ve tek bir parçadan oluşan eşyalara basit eşya (örneğin demir, taş, toprak), birden fazla basit eşyanın birbirine ayrılmaz bir biçimde bağlandığı ve bu niteliğiyle yepyeni bir eşya niteliği taşıyan eşyalara ise bileşik eşya denir (örneğin araba, koltuk, kaporta, motor). Bileşik eşya ise; ortak bir amaç için birden fazla basit veya bileşik eşyanın birleştirilmesiyle oluşan eşyalardır (örneğin gözlük ve kılıfı, ayakkabı ve bağı)</a:t>
                      </a:r>
                      <a:endParaRPr lang="tr-TR"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35637397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1128950350"/>
              </p:ext>
            </p:extLst>
          </p:nvPr>
        </p:nvGraphicFramePr>
        <p:xfrm>
          <a:off x="179512" y="1052736"/>
          <a:ext cx="4316288" cy="5688632"/>
        </p:xfrm>
        <a:graphic>
          <a:graphicData uri="http://schemas.openxmlformats.org/drawingml/2006/table">
            <a:tbl>
              <a:tblPr firstRow="1" bandRow="1">
                <a:tableStyleId>{8799B23B-EC83-4686-B30A-512413B5E67A}</a:tableStyleId>
              </a:tblPr>
              <a:tblGrid>
                <a:gridCol w="4316288"/>
              </a:tblGrid>
              <a:tr h="2844316">
                <a:tc>
                  <a:txBody>
                    <a:bodyPr/>
                    <a:lstStyle/>
                    <a:p>
                      <a:pPr algn="just"/>
                      <a:r>
                        <a:rPr lang="tr-TR" b="1" dirty="0" smtClean="0">
                          <a:solidFill>
                            <a:srgbClr val="FF0000"/>
                          </a:solidFill>
                          <a:latin typeface="Times New Roman" pitchFamily="18" charset="0"/>
                          <a:cs typeface="Times New Roman" pitchFamily="18" charset="0"/>
                        </a:rPr>
                        <a:t>3- Misli Eşya – Gayri Misli Eşya: </a:t>
                      </a:r>
                      <a:r>
                        <a:rPr lang="tr-TR" b="0" dirty="0" smtClean="0">
                          <a:latin typeface="Times New Roman" pitchFamily="18" charset="0"/>
                          <a:cs typeface="Times New Roman" pitchFamily="18" charset="0"/>
                        </a:rPr>
                        <a:t>Kendine has bir özelliği olmayan</a:t>
                      </a:r>
                      <a:r>
                        <a:rPr lang="tr-TR" b="0" baseline="0" dirty="0" smtClean="0">
                          <a:latin typeface="Times New Roman" pitchFamily="18" charset="0"/>
                          <a:cs typeface="Times New Roman" pitchFamily="18" charset="0"/>
                        </a:rPr>
                        <a:t> ve bu nedenle yok olduğu takdirde yerine aynısından konulabilen ve bir başka eşya ile değiştirilmesi mümkün olan eşyadır (örneğin meyveler, sebzeler, tahıllar). Gayrı misli eşya ise, bir özelliği nedeniyle diğer eşyalardan ayrılabilen , ferden belirlenmiş ve benzeri ile değiştirilemeyen eşyadır (örneğin Picasso’nun bir tablosu)</a:t>
                      </a:r>
                      <a:endParaRPr lang="tr-TR" dirty="0"/>
                    </a:p>
                  </a:txBody>
                  <a:tcPr/>
                </a:tc>
              </a:tr>
              <a:tr h="2844316">
                <a:tc>
                  <a:txBody>
                    <a:bodyPr/>
                    <a:lstStyle/>
                    <a:p>
                      <a:pPr algn="just"/>
                      <a:r>
                        <a:rPr lang="tr-TR" b="1" dirty="0" smtClean="0">
                          <a:solidFill>
                            <a:srgbClr val="FF0000"/>
                          </a:solidFill>
                          <a:latin typeface="Times New Roman" pitchFamily="18" charset="0"/>
                          <a:cs typeface="Times New Roman" pitchFamily="18" charset="0"/>
                        </a:rPr>
                        <a:t>4- Kamu Malları</a:t>
                      </a:r>
                      <a:r>
                        <a:rPr lang="tr-TR" b="1" baseline="0" dirty="0" smtClean="0">
                          <a:solidFill>
                            <a:srgbClr val="FF0000"/>
                          </a:solidFill>
                          <a:latin typeface="Times New Roman" pitchFamily="18" charset="0"/>
                          <a:cs typeface="Times New Roman" pitchFamily="18" charset="0"/>
                        </a:rPr>
                        <a:t> – Özel Mallar: </a:t>
                      </a:r>
                      <a:r>
                        <a:rPr lang="tr-TR" baseline="0" dirty="0" smtClean="0">
                          <a:latin typeface="Times New Roman" pitchFamily="18" charset="0"/>
                          <a:cs typeface="Times New Roman" pitchFamily="18" charset="0"/>
                        </a:rPr>
                        <a:t>Kamunun yararlandığı veya bir kamu hizmetine tahsis edilen eşyalar, kamu malı, başka deyişle, özel mülkiyete tabi olamayan eşyalardır (örneğin dağlar, ormanlar, denizler, akarsular, parklar, okul ve hastane binaları vs.). Buna karşılık devletin veya başka bir kimsenin mülkiyetinde olmayan mallar ise özel mal, başka bir deyişle, özel mülkiyete tabi olabilen mallardır. </a:t>
                      </a:r>
                      <a:endParaRPr lang="tr-TR" dirty="0">
                        <a:latin typeface="Times New Roman" pitchFamily="18" charset="0"/>
                        <a:cs typeface="Times New Roman"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3029014246"/>
              </p:ext>
            </p:extLst>
          </p:nvPr>
        </p:nvGraphicFramePr>
        <p:xfrm>
          <a:off x="107504" y="404664"/>
          <a:ext cx="8856984" cy="370840"/>
        </p:xfrm>
        <a:graphic>
          <a:graphicData uri="http://schemas.openxmlformats.org/drawingml/2006/table">
            <a:tbl>
              <a:tblPr firstRow="1" bandRow="1">
                <a:tableStyleId>{C4B1156A-380E-4F78-BDF5-A606A8083BF9}</a:tableStyleId>
              </a:tblPr>
              <a:tblGrid>
                <a:gridCol w="4428492"/>
                <a:gridCol w="4428492"/>
              </a:tblGrid>
              <a:tr h="370840">
                <a:tc>
                  <a:txBody>
                    <a:bodyPr/>
                    <a:lstStyle/>
                    <a:p>
                      <a:pPr algn="ctr"/>
                      <a:r>
                        <a:rPr lang="tr-TR" dirty="0" smtClean="0">
                          <a:solidFill>
                            <a:srgbClr val="FF0000"/>
                          </a:solidFill>
                          <a:latin typeface="Times New Roman" pitchFamily="18" charset="0"/>
                          <a:cs typeface="Times New Roman" pitchFamily="18" charset="0"/>
                        </a:rPr>
                        <a:t>Eşya Çeşitleri</a:t>
                      </a:r>
                      <a:endParaRPr lang="tr-TR" dirty="0">
                        <a:solidFill>
                          <a:srgbClr val="FF0000"/>
                        </a:solidFill>
                        <a:latin typeface="Times New Roman" pitchFamily="18" charset="0"/>
                        <a:cs typeface="Times New Roman" pitchFamily="18" charset="0"/>
                      </a:endParaRPr>
                    </a:p>
                  </a:txBody>
                  <a:tcPr/>
                </a:tc>
                <a:tc>
                  <a:txBody>
                    <a:bodyPr/>
                    <a:lstStyle/>
                    <a:p>
                      <a:pPr algn="ctr"/>
                      <a:r>
                        <a:rPr lang="tr-TR" dirty="0" smtClean="0">
                          <a:solidFill>
                            <a:srgbClr val="FF0000"/>
                          </a:solidFill>
                          <a:latin typeface="Times New Roman" pitchFamily="18" charset="0"/>
                          <a:cs typeface="Times New Roman" pitchFamily="18" charset="0"/>
                        </a:rPr>
                        <a:t>Eşya Hukukunun Konusu ve Kapsamı</a:t>
                      </a:r>
                      <a:endParaRPr lang="tr-TR" dirty="0">
                        <a:solidFill>
                          <a:srgbClr val="FF0000"/>
                        </a:solidFill>
                        <a:latin typeface="Times New Roman" pitchFamily="18" charset="0"/>
                        <a:cs typeface="Times New Roman" pitchFamily="18" charset="0"/>
                      </a:endParaRPr>
                    </a:p>
                  </a:txBody>
                  <a:tcPr/>
                </a:tc>
              </a:tr>
            </a:tbl>
          </a:graphicData>
        </a:graphic>
      </p:graphicFrame>
      <p:graphicFrame>
        <p:nvGraphicFramePr>
          <p:cNvPr id="9" name="İçerik Yer Tutucusu 7"/>
          <p:cNvGraphicFramePr>
            <a:graphicFrameLocks noGrp="1"/>
          </p:cNvGraphicFramePr>
          <p:nvPr>
            <p:ph sz="half" idx="2"/>
            <p:extLst>
              <p:ext uri="{D42A27DB-BD31-4B8C-83A1-F6EECF244321}">
                <p14:modId xmlns:p14="http://schemas.microsoft.com/office/powerpoint/2010/main" val="3598731249"/>
              </p:ext>
            </p:extLst>
          </p:nvPr>
        </p:nvGraphicFramePr>
        <p:xfrm>
          <a:off x="4648200" y="1052736"/>
          <a:ext cx="4244280" cy="53020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78140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288032"/>
          </a:xfrm>
        </p:spPr>
        <p:txBody>
          <a:bodyPr>
            <a:normAutofit fontScale="90000"/>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AYNİ HAKLAR</a:t>
            </a:r>
            <a:endParaRPr lang="tr-TR" sz="2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652364527"/>
              </p:ext>
            </p:extLst>
          </p:nvPr>
        </p:nvGraphicFramePr>
        <p:xfrm>
          <a:off x="179512" y="476672"/>
          <a:ext cx="4316288" cy="6264695"/>
        </p:xfrm>
        <a:graphic>
          <a:graphicData uri="http://schemas.openxmlformats.org/drawingml/2006/table">
            <a:tbl>
              <a:tblPr firstRow="1" bandRow="1">
                <a:tableStyleId>{8799B23B-EC83-4686-B30A-512413B5E67A}</a:tableStyleId>
              </a:tblPr>
              <a:tblGrid>
                <a:gridCol w="4316288"/>
              </a:tblGrid>
              <a:tr h="493783">
                <a:tc>
                  <a:txBody>
                    <a:bodyPr/>
                    <a:lstStyle/>
                    <a:p>
                      <a:pPr algn="ctr"/>
                      <a:r>
                        <a:rPr lang="tr-TR" b="1" dirty="0" smtClean="0">
                          <a:solidFill>
                            <a:srgbClr val="FF0000"/>
                          </a:solidFill>
                          <a:latin typeface="Times New Roman" pitchFamily="18" charset="0"/>
                          <a:cs typeface="Times New Roman" pitchFamily="18" charset="0"/>
                        </a:rPr>
                        <a:t>Tanım</a:t>
                      </a:r>
                      <a:endParaRPr lang="tr-TR" b="0" dirty="0">
                        <a:latin typeface="Times New Roman" pitchFamily="18" charset="0"/>
                        <a:cs typeface="Times New Roman" pitchFamily="18" charset="0"/>
                      </a:endParaRPr>
                    </a:p>
                  </a:txBody>
                  <a:tcPr/>
                </a:tc>
              </a:tr>
              <a:tr h="1234455">
                <a:tc>
                  <a:txBody>
                    <a:bodyPr/>
                    <a:lstStyle/>
                    <a:p>
                      <a:pPr algn="just"/>
                      <a:r>
                        <a:rPr lang="tr-TR" b="0" dirty="0" smtClean="0">
                          <a:latin typeface="Times New Roman" pitchFamily="18" charset="0"/>
                          <a:cs typeface="Times New Roman" pitchFamily="18" charset="0"/>
                        </a:rPr>
                        <a:t>Ayni hak, konusunu oluşturan eşya üzerinde doğrudan doğruya hakimiyet sağlayan ve herkese karşı ileri sürülebilen haklara denir</a:t>
                      </a:r>
                      <a:endParaRPr lang="tr-TR" b="0" dirty="0">
                        <a:latin typeface="Times New Roman" pitchFamily="18" charset="0"/>
                        <a:cs typeface="Times New Roman" pitchFamily="18" charset="0"/>
                      </a:endParaRPr>
                    </a:p>
                  </a:txBody>
                  <a:tcPr/>
                </a:tc>
              </a:tr>
              <a:tr h="571573">
                <a:tc>
                  <a:txBody>
                    <a:bodyPr/>
                    <a:lstStyle/>
                    <a:p>
                      <a:pPr algn="ctr"/>
                      <a:r>
                        <a:rPr lang="tr-TR" b="1" dirty="0" smtClean="0">
                          <a:solidFill>
                            <a:srgbClr val="FF0000"/>
                          </a:solidFill>
                          <a:latin typeface="Times New Roman" pitchFamily="18" charset="0"/>
                          <a:cs typeface="Times New Roman" pitchFamily="18" charset="0"/>
                        </a:rPr>
                        <a:t>Özellikleri</a:t>
                      </a:r>
                      <a:endParaRPr lang="tr-TR" b="1" dirty="0">
                        <a:solidFill>
                          <a:srgbClr val="FF0000"/>
                        </a:solidFill>
                        <a:latin typeface="Times New Roman" pitchFamily="18" charset="0"/>
                        <a:cs typeface="Times New Roman" pitchFamily="18" charset="0"/>
                      </a:endParaRPr>
                    </a:p>
                  </a:txBody>
                  <a:tcPr/>
                </a:tc>
              </a:tr>
              <a:tr h="1321628">
                <a:tc>
                  <a:txBody>
                    <a:bodyPr/>
                    <a:lstStyle/>
                    <a:p>
                      <a:pPr algn="just"/>
                      <a:r>
                        <a:rPr lang="tr-TR" b="1" dirty="0" smtClean="0">
                          <a:solidFill>
                            <a:srgbClr val="FF0000"/>
                          </a:solidFill>
                          <a:latin typeface="Times New Roman" pitchFamily="18" charset="0"/>
                          <a:cs typeface="Times New Roman" pitchFamily="18" charset="0"/>
                        </a:rPr>
                        <a:t>1- </a:t>
                      </a:r>
                      <a:r>
                        <a:rPr lang="tr-TR" dirty="0" smtClean="0">
                          <a:latin typeface="Times New Roman" pitchFamily="18" charset="0"/>
                          <a:cs typeface="Times New Roman" pitchFamily="18" charset="0"/>
                        </a:rPr>
                        <a:t>Ayni haklar, mutlak haklardandır. Başka bir ifade ile, bu hakkı ihlal eden herkese karşı ileri sürülebilmeleri mümkündür. </a:t>
                      </a:r>
                      <a:endParaRPr lang="tr-TR" dirty="0">
                        <a:latin typeface="Times New Roman" pitchFamily="18" charset="0"/>
                        <a:cs typeface="Times New Roman" pitchFamily="18" charset="0"/>
                      </a:endParaRPr>
                    </a:p>
                  </a:txBody>
                  <a:tcPr/>
                </a:tc>
              </a:tr>
              <a:tr h="1321628">
                <a:tc>
                  <a:txBody>
                    <a:bodyPr/>
                    <a:lstStyle/>
                    <a:p>
                      <a:pPr algn="just"/>
                      <a:r>
                        <a:rPr lang="tr-TR" b="1" dirty="0" smtClean="0">
                          <a:solidFill>
                            <a:srgbClr val="FF0000"/>
                          </a:solidFill>
                          <a:latin typeface="Times New Roman" pitchFamily="18" charset="0"/>
                          <a:cs typeface="Times New Roman" pitchFamily="18" charset="0"/>
                        </a:rPr>
                        <a:t>2- </a:t>
                      </a:r>
                      <a:r>
                        <a:rPr lang="tr-TR" dirty="0" smtClean="0">
                          <a:latin typeface="Times New Roman" pitchFamily="18" charset="0"/>
                          <a:cs typeface="Times New Roman" pitchFamily="18" charset="0"/>
                        </a:rPr>
                        <a:t>Ayni haklar tekelci bir nitelik taşır. Başka bir ifade ile, sadece hak sahibi</a:t>
                      </a:r>
                      <a:r>
                        <a:rPr lang="tr-TR" baseline="0" dirty="0" smtClean="0">
                          <a:latin typeface="Times New Roman" pitchFamily="18" charset="0"/>
                          <a:cs typeface="Times New Roman" pitchFamily="18" charset="0"/>
                        </a:rPr>
                        <a:t> ayni hakkı kullanabilir. </a:t>
                      </a:r>
                      <a:endParaRPr lang="tr-TR" dirty="0">
                        <a:latin typeface="Times New Roman" pitchFamily="18" charset="0"/>
                        <a:cs typeface="Times New Roman" pitchFamily="18" charset="0"/>
                      </a:endParaRPr>
                    </a:p>
                  </a:txBody>
                  <a:tcPr/>
                </a:tc>
              </a:tr>
              <a:tr h="1321628">
                <a:tc>
                  <a:txBody>
                    <a:bodyPr/>
                    <a:lstStyle/>
                    <a:p>
                      <a:pPr algn="just"/>
                      <a:r>
                        <a:rPr lang="tr-TR" b="1" dirty="0" smtClean="0">
                          <a:solidFill>
                            <a:srgbClr val="FF0000"/>
                          </a:solidFill>
                          <a:latin typeface="Times New Roman" pitchFamily="18" charset="0"/>
                          <a:cs typeface="Times New Roman" pitchFamily="18" charset="0"/>
                        </a:rPr>
                        <a:t>3- </a:t>
                      </a:r>
                      <a:r>
                        <a:rPr lang="tr-TR" dirty="0" smtClean="0">
                          <a:latin typeface="Times New Roman" pitchFamily="18" charset="0"/>
                          <a:cs typeface="Times New Roman" pitchFamily="18" charset="0"/>
                        </a:rPr>
                        <a:t>Ayni haklar malvarlığı haklarıdır. Başka bir ifade ile, eşya</a:t>
                      </a:r>
                      <a:r>
                        <a:rPr lang="tr-TR" baseline="0" dirty="0" smtClean="0">
                          <a:latin typeface="Times New Roman" pitchFamily="18" charset="0"/>
                          <a:cs typeface="Times New Roman" pitchFamily="18" charset="0"/>
                        </a:rPr>
                        <a:t> olarak nitelendirilen mallar üzerinde hüküm ifade eder. </a:t>
                      </a:r>
                      <a:endParaRPr lang="tr-TR" dirty="0">
                        <a:latin typeface="Times New Roman" pitchFamily="18" charset="0"/>
                        <a:cs typeface="Times New Roman"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2190343638"/>
              </p:ext>
            </p:extLst>
          </p:nvPr>
        </p:nvGraphicFramePr>
        <p:xfrm>
          <a:off x="4648200" y="404664"/>
          <a:ext cx="4316288" cy="6401407"/>
        </p:xfrm>
        <a:graphic>
          <a:graphicData uri="http://schemas.openxmlformats.org/drawingml/2006/table">
            <a:tbl>
              <a:tblPr firstRow="1" bandRow="1">
                <a:tableStyleId>{8799B23B-EC83-4686-B30A-512413B5E67A}</a:tableStyleId>
              </a:tblPr>
              <a:tblGrid>
                <a:gridCol w="4316288"/>
              </a:tblGrid>
              <a:tr h="432048">
                <a:tc>
                  <a:txBody>
                    <a:bodyPr/>
                    <a:lstStyle/>
                    <a:p>
                      <a:pPr algn="ctr"/>
                      <a:r>
                        <a:rPr lang="tr-TR" dirty="0" smtClean="0">
                          <a:solidFill>
                            <a:srgbClr val="FF0000"/>
                          </a:solidFill>
                          <a:latin typeface="Times New Roman" pitchFamily="18" charset="0"/>
                          <a:cs typeface="Times New Roman" pitchFamily="18" charset="0"/>
                        </a:rPr>
                        <a:t>Ayni Haklara Hakim Olan Prensipler</a:t>
                      </a:r>
                      <a:endParaRPr lang="tr-TR" dirty="0">
                        <a:solidFill>
                          <a:srgbClr val="FF0000"/>
                        </a:solidFill>
                        <a:latin typeface="Times New Roman" pitchFamily="18" charset="0"/>
                        <a:cs typeface="Times New Roman" pitchFamily="18" charset="0"/>
                      </a:endParaRPr>
                    </a:p>
                  </a:txBody>
                  <a:tcPr/>
                </a:tc>
              </a:tr>
              <a:tr h="3397943">
                <a:tc>
                  <a:txBody>
                    <a:bodyPr/>
                    <a:lstStyle/>
                    <a:p>
                      <a:pPr algn="just"/>
                      <a:r>
                        <a:rPr lang="tr-TR" b="1" dirty="0" smtClean="0">
                          <a:solidFill>
                            <a:srgbClr val="FF0000"/>
                          </a:solidFill>
                          <a:latin typeface="Times New Roman" pitchFamily="18" charset="0"/>
                          <a:cs typeface="Times New Roman" pitchFamily="18" charset="0"/>
                        </a:rPr>
                        <a:t>1- Aleniyet İlkesi:</a:t>
                      </a:r>
                      <a:r>
                        <a:rPr lang="tr-TR" dirty="0" smtClean="0">
                          <a:latin typeface="Times New Roman" pitchFamily="18" charset="0"/>
                          <a:cs typeface="Times New Roman" pitchFamily="18" charset="0"/>
                        </a:rPr>
                        <a:t> Ayni</a:t>
                      </a:r>
                      <a:r>
                        <a:rPr lang="tr-TR" baseline="0" dirty="0" smtClean="0">
                          <a:latin typeface="Times New Roman" pitchFamily="18" charset="0"/>
                          <a:cs typeface="Times New Roman" pitchFamily="18" charset="0"/>
                        </a:rPr>
                        <a:t> haklar herkese karşı ileri sürülebilen haklar olduğundan, herkes tarafından açık ve anlaşılabilir olmaları gerekir. </a:t>
                      </a:r>
                      <a:r>
                        <a:rPr lang="tr-TR" b="1" baseline="0" dirty="0" smtClean="0">
                          <a:latin typeface="Times New Roman" pitchFamily="18" charset="0"/>
                          <a:cs typeface="Times New Roman" pitchFamily="18" charset="0"/>
                        </a:rPr>
                        <a:t>Örnek: </a:t>
                      </a:r>
                      <a:r>
                        <a:rPr lang="tr-TR" baseline="0" dirty="0" smtClean="0">
                          <a:latin typeface="Times New Roman" pitchFamily="18" charset="0"/>
                          <a:cs typeface="Times New Roman" pitchFamily="18" charset="0"/>
                        </a:rPr>
                        <a:t>Alenilik ilkesi taşınır mallarda zilyetlik (elde bulundurma) ile sağlanır. Kural olarak taşınır mal kimin elinde ise, malın malikinin de o olduğu kabul edilir. Taşınmaz mallar açısından aleniyet ise, resmi memurlar tarafından tutulan ve resmi bir sicil niteliği taşıyan tapu sicili ile sağlanır. Bir taşınmazın kime ait olduğunu tapu siciline bakarak anlayabiliriz</a:t>
                      </a:r>
                      <a:endParaRPr lang="tr-TR" dirty="0">
                        <a:latin typeface="Times New Roman" pitchFamily="18" charset="0"/>
                        <a:cs typeface="Times New Roman" pitchFamily="18" charset="0"/>
                      </a:endParaRPr>
                    </a:p>
                  </a:txBody>
                  <a:tcPr/>
                </a:tc>
              </a:tr>
              <a:tr h="2571416">
                <a:tc>
                  <a:txBody>
                    <a:bodyPr/>
                    <a:lstStyle/>
                    <a:p>
                      <a:pPr algn="just"/>
                      <a:r>
                        <a:rPr lang="tr-TR" b="1" dirty="0" smtClean="0">
                          <a:solidFill>
                            <a:srgbClr val="FF0000"/>
                          </a:solidFill>
                          <a:latin typeface="Times New Roman" pitchFamily="18" charset="0"/>
                          <a:cs typeface="Times New Roman" pitchFamily="18" charset="0"/>
                        </a:rPr>
                        <a:t>2- Zamanaşımı</a:t>
                      </a:r>
                      <a:r>
                        <a:rPr lang="tr-TR" b="1" baseline="0" dirty="0" smtClean="0">
                          <a:solidFill>
                            <a:srgbClr val="FF0000"/>
                          </a:solidFill>
                          <a:latin typeface="Times New Roman" pitchFamily="18" charset="0"/>
                          <a:cs typeface="Times New Roman" pitchFamily="18" charset="0"/>
                        </a:rPr>
                        <a:t> ve Hak Düşürücü Süreye Tabi Olmama: </a:t>
                      </a:r>
                      <a:r>
                        <a:rPr lang="tr-TR" baseline="0" dirty="0" smtClean="0">
                          <a:latin typeface="Times New Roman" pitchFamily="18" charset="0"/>
                          <a:cs typeface="Times New Roman" pitchFamily="18" charset="0"/>
                        </a:rPr>
                        <a:t>Ayni haklarda zamanaşımı ve hak düşürücü süreler yoktur. Ayni hak her zaman ileri sürülebilir. Ayni hak sahibi bu hakkını uzun süre kullanmasa dahi, ayni hak devam eder. Örnek: Bir arazi sahibi 50 yıl boyunca arazisine tek bir çivi çakmasa dahi ayni bir hak olan mülkiyet hakkı ortadan kalkmaz. </a:t>
                      </a:r>
                      <a:endParaRPr lang="tr-TR"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12750539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2338924624"/>
              </p:ext>
            </p:extLst>
          </p:nvPr>
        </p:nvGraphicFramePr>
        <p:xfrm>
          <a:off x="107504" y="1196753"/>
          <a:ext cx="4388296" cy="5612321"/>
        </p:xfrm>
        <a:graphic>
          <a:graphicData uri="http://schemas.openxmlformats.org/drawingml/2006/table">
            <a:tbl>
              <a:tblPr firstRow="1" bandRow="1">
                <a:tableStyleId>{8799B23B-EC83-4686-B30A-512413B5E67A}</a:tableStyleId>
              </a:tblPr>
              <a:tblGrid>
                <a:gridCol w="4388296"/>
              </a:tblGrid>
              <a:tr h="3062920">
                <a:tc>
                  <a:txBody>
                    <a:bodyPr/>
                    <a:lstStyle/>
                    <a:p>
                      <a:pPr algn="just"/>
                      <a:r>
                        <a:rPr lang="tr-TR" dirty="0" smtClean="0">
                          <a:solidFill>
                            <a:srgbClr val="FF0000"/>
                          </a:solidFill>
                          <a:latin typeface="Times New Roman" pitchFamily="18" charset="0"/>
                          <a:cs typeface="Times New Roman" pitchFamily="18" charset="0"/>
                        </a:rPr>
                        <a:t>3- Belirlilik İlkesi:</a:t>
                      </a:r>
                      <a:r>
                        <a:rPr lang="tr-TR" b="0" i="0" dirty="0" smtClean="0">
                          <a:latin typeface="Times New Roman" pitchFamily="18" charset="0"/>
                          <a:cs typeface="Times New Roman" pitchFamily="18" charset="0"/>
                        </a:rPr>
                        <a:t> Ayni haklar önceden belirlenmiş eşyalar üzerinde kurulabilir</a:t>
                      </a:r>
                      <a:r>
                        <a:rPr lang="tr-TR" b="0" i="0" baseline="0" dirty="0" smtClean="0">
                          <a:latin typeface="Times New Roman" pitchFamily="18" charset="0"/>
                          <a:cs typeface="Times New Roman" pitchFamily="18" charset="0"/>
                        </a:rPr>
                        <a:t> ve eşyanın tamamını kapsar. </a:t>
                      </a:r>
                      <a:r>
                        <a:rPr lang="tr-TR" b="1" i="0" baseline="0" dirty="0" smtClean="0">
                          <a:latin typeface="Times New Roman" pitchFamily="18" charset="0"/>
                          <a:cs typeface="Times New Roman" pitchFamily="18" charset="0"/>
                        </a:rPr>
                        <a:t>Dikkat: </a:t>
                      </a:r>
                      <a:r>
                        <a:rPr lang="tr-TR" b="0" i="0" baseline="0" dirty="0" smtClean="0">
                          <a:latin typeface="Times New Roman" pitchFamily="18" charset="0"/>
                          <a:cs typeface="Times New Roman" pitchFamily="18" charset="0"/>
                        </a:rPr>
                        <a:t>Bir kişi bir eşyanın sadece bir kısmından yararlansa bile  ayni hak kural olarak eşyanın tamamını kapsar</a:t>
                      </a:r>
                      <a:r>
                        <a:rPr lang="tr-TR" b="1" i="0" baseline="0" dirty="0" smtClean="0">
                          <a:effectLst/>
                          <a:latin typeface="Times New Roman" pitchFamily="18" charset="0"/>
                          <a:cs typeface="Times New Roman" pitchFamily="18" charset="0"/>
                        </a:rPr>
                        <a:t>. Örnek: </a:t>
                      </a:r>
                      <a:r>
                        <a:rPr lang="tr-TR" b="0" i="0" baseline="0" dirty="0" smtClean="0">
                          <a:latin typeface="Times New Roman" pitchFamily="18" charset="0"/>
                          <a:cs typeface="Times New Roman" pitchFamily="18" charset="0"/>
                        </a:rPr>
                        <a:t>4 odalı bir dairenin sadece bir odasını kullansa dahi kişi o dairenin tümünün malikidir. </a:t>
                      </a:r>
                      <a:r>
                        <a:rPr lang="tr-TR" b="1" i="0" baseline="0" dirty="0" smtClean="0">
                          <a:latin typeface="Times New Roman" pitchFamily="18" charset="0"/>
                          <a:cs typeface="Times New Roman" pitchFamily="18" charset="0"/>
                        </a:rPr>
                        <a:t>İstisna:</a:t>
                      </a:r>
                      <a:r>
                        <a:rPr lang="tr-TR" b="0" i="0" baseline="0" dirty="0" smtClean="0">
                          <a:latin typeface="Times New Roman" pitchFamily="18" charset="0"/>
                          <a:cs typeface="Times New Roman" pitchFamily="18" charset="0"/>
                        </a:rPr>
                        <a:t> Sükna (oturma hakkı) bir apartmanın tamamı üzerinde kurulabileceği gibi, sadece bir dairesi veya dairenin bir odası üzerinde de kurulabilir. </a:t>
                      </a:r>
                      <a:endParaRPr lang="tr-TR" b="0" i="0" dirty="0">
                        <a:latin typeface="Times New Roman" pitchFamily="18" charset="0"/>
                        <a:cs typeface="Times New Roman" pitchFamily="18" charset="0"/>
                      </a:endParaRPr>
                    </a:p>
                  </a:txBody>
                  <a:tcPr/>
                </a:tc>
              </a:tr>
              <a:tr h="1441374">
                <a:tc>
                  <a:txBody>
                    <a:bodyPr/>
                    <a:lstStyle/>
                    <a:p>
                      <a:pPr algn="just"/>
                      <a:r>
                        <a:rPr lang="tr-TR" b="1" i="0" dirty="0" smtClean="0">
                          <a:solidFill>
                            <a:srgbClr val="FF0000"/>
                          </a:solidFill>
                          <a:latin typeface="Times New Roman" pitchFamily="18" charset="0"/>
                          <a:cs typeface="Times New Roman" pitchFamily="18" charset="0"/>
                        </a:rPr>
                        <a:t>4- Sınırlı Sayı ve Tipe</a:t>
                      </a:r>
                      <a:r>
                        <a:rPr lang="tr-TR" b="1" i="0" baseline="0" dirty="0" smtClean="0">
                          <a:solidFill>
                            <a:srgbClr val="FF0000"/>
                          </a:solidFill>
                          <a:latin typeface="Times New Roman" pitchFamily="18" charset="0"/>
                          <a:cs typeface="Times New Roman" pitchFamily="18" charset="0"/>
                        </a:rPr>
                        <a:t> Bağlılık İlkesi: </a:t>
                      </a:r>
                      <a:r>
                        <a:rPr lang="tr-TR" b="0" i="0" baseline="0" dirty="0" smtClean="0">
                          <a:latin typeface="Times New Roman" pitchFamily="18" charset="0"/>
                          <a:cs typeface="Times New Roman" pitchFamily="18" charset="0"/>
                        </a:rPr>
                        <a:t>Kanun koyucu ayni hakları kanunda tek tek saymıştır. Dolayısıyla tarafların anlaşarak veya tek taraflı olarak kanunda olmayan yeni bir ayni hak oluşturmaları mümkün değildir. </a:t>
                      </a:r>
                      <a:endParaRPr lang="tr-TR" b="0" i="0" dirty="0">
                        <a:latin typeface="Times New Roman" pitchFamily="18" charset="0"/>
                        <a:cs typeface="Times New Roman" pitchFamily="18" charset="0"/>
                      </a:endParaRPr>
                    </a:p>
                  </a:txBody>
                  <a:tcPr/>
                </a:tc>
              </a:tr>
              <a:tr h="1040321">
                <a:tc>
                  <a:txBody>
                    <a:bodyPr/>
                    <a:lstStyle/>
                    <a:p>
                      <a:pPr algn="just"/>
                      <a:r>
                        <a:rPr lang="tr-TR" b="1" i="0" dirty="0" smtClean="0">
                          <a:solidFill>
                            <a:srgbClr val="FF0000"/>
                          </a:solidFill>
                          <a:latin typeface="Times New Roman" pitchFamily="18" charset="0"/>
                          <a:cs typeface="Times New Roman" pitchFamily="18" charset="0"/>
                        </a:rPr>
                        <a:t>5-</a:t>
                      </a:r>
                      <a:r>
                        <a:rPr lang="tr-TR" b="0" i="0" dirty="0" smtClean="0">
                          <a:solidFill>
                            <a:srgbClr val="FF0000"/>
                          </a:solidFill>
                          <a:latin typeface="Times New Roman" pitchFamily="18" charset="0"/>
                          <a:cs typeface="Times New Roman" pitchFamily="18" charset="0"/>
                        </a:rPr>
                        <a:t> </a:t>
                      </a:r>
                      <a:r>
                        <a:rPr lang="tr-TR" b="1" i="0" dirty="0" smtClean="0">
                          <a:solidFill>
                            <a:srgbClr val="FF0000"/>
                          </a:solidFill>
                          <a:latin typeface="Times New Roman" pitchFamily="18" charset="0"/>
                          <a:cs typeface="Times New Roman" pitchFamily="18" charset="0"/>
                        </a:rPr>
                        <a:t>Güvenin Korunması İlkesi: </a:t>
                      </a:r>
                      <a:r>
                        <a:rPr lang="tr-TR" b="0" i="0" dirty="0" smtClean="0">
                          <a:latin typeface="Times New Roman" pitchFamily="18" charset="0"/>
                          <a:cs typeface="Times New Roman" pitchFamily="18" charset="0"/>
                        </a:rPr>
                        <a:t>Bu ilkeye göre, görünürdeki duruma güvenerek</a:t>
                      </a:r>
                      <a:r>
                        <a:rPr lang="tr-TR" b="0" i="0" baseline="0" dirty="0" smtClean="0">
                          <a:latin typeface="Times New Roman" pitchFamily="18" charset="0"/>
                          <a:cs typeface="Times New Roman" pitchFamily="18" charset="0"/>
                        </a:rPr>
                        <a:t> bir hak elde eden kişinin iyi niyeti korunur.</a:t>
                      </a:r>
                      <a:endParaRPr lang="tr-TR" b="0" i="0" dirty="0">
                        <a:latin typeface="Times New Roman" pitchFamily="18" charset="0"/>
                        <a:cs typeface="Times New Roman"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908986242"/>
              </p:ext>
            </p:extLst>
          </p:nvPr>
        </p:nvGraphicFramePr>
        <p:xfrm>
          <a:off x="4648200" y="1196975"/>
          <a:ext cx="4316288" cy="5582920"/>
        </p:xfrm>
        <a:graphic>
          <a:graphicData uri="http://schemas.openxmlformats.org/drawingml/2006/table">
            <a:tbl>
              <a:tblPr firstRow="1" bandRow="1">
                <a:tableStyleId>{8799B23B-EC83-4686-B30A-512413B5E67A}</a:tableStyleId>
              </a:tblPr>
              <a:tblGrid>
                <a:gridCol w="4316288"/>
              </a:tblGrid>
              <a:tr h="370840">
                <a:tc>
                  <a:txBody>
                    <a:bodyPr/>
                    <a:lstStyle/>
                    <a:p>
                      <a:pPr algn="just"/>
                      <a:r>
                        <a:rPr lang="tr-TR" b="1" dirty="0" smtClean="0">
                          <a:solidFill>
                            <a:srgbClr val="FF0000"/>
                          </a:solidFill>
                          <a:latin typeface="Times New Roman" pitchFamily="18" charset="0"/>
                          <a:cs typeface="Times New Roman" pitchFamily="18" charset="0"/>
                        </a:rPr>
                        <a:t>Tanım:</a:t>
                      </a:r>
                      <a:r>
                        <a:rPr lang="tr-TR" b="0" dirty="0" smtClean="0">
                          <a:latin typeface="Times New Roman" pitchFamily="18" charset="0"/>
                          <a:cs typeface="Times New Roman" pitchFamily="18" charset="0"/>
                        </a:rPr>
                        <a:t> Sahibine eşyayı kullanma, ondan yararlanma ve onunla ilgili her türlü</a:t>
                      </a:r>
                      <a:r>
                        <a:rPr lang="tr-TR" b="0" baseline="0" dirty="0" smtClean="0">
                          <a:latin typeface="Times New Roman" pitchFamily="18" charset="0"/>
                          <a:cs typeface="Times New Roman" pitchFamily="18" charset="0"/>
                        </a:rPr>
                        <a:t> tasarrufta bulunma hakkı veren haktır. </a:t>
                      </a:r>
                      <a:endParaRPr lang="tr-TR" b="0" dirty="0">
                        <a:latin typeface="Times New Roman" pitchFamily="18" charset="0"/>
                        <a:cs typeface="Times New Roman" pitchFamily="18" charset="0"/>
                      </a:endParaRPr>
                    </a:p>
                  </a:txBody>
                  <a:tcPr/>
                </a:tc>
              </a:tr>
              <a:tr h="370840">
                <a:tc>
                  <a:txBody>
                    <a:bodyPr/>
                    <a:lstStyle/>
                    <a:p>
                      <a:pPr algn="ctr"/>
                      <a:r>
                        <a:rPr lang="tr-TR" b="1" dirty="0" smtClean="0">
                          <a:solidFill>
                            <a:srgbClr val="FF0000"/>
                          </a:solidFill>
                          <a:latin typeface="Times New Roman" pitchFamily="18" charset="0"/>
                          <a:cs typeface="Times New Roman" pitchFamily="18" charset="0"/>
                        </a:rPr>
                        <a:t>Mülkiyet Hakkını</a:t>
                      </a:r>
                      <a:r>
                        <a:rPr lang="tr-TR" b="1" baseline="0" dirty="0" smtClean="0">
                          <a:solidFill>
                            <a:srgbClr val="FF0000"/>
                          </a:solidFill>
                          <a:latin typeface="Times New Roman" pitchFamily="18" charset="0"/>
                          <a:cs typeface="Times New Roman" pitchFamily="18" charset="0"/>
                        </a:rPr>
                        <a:t> Koruyucu Davalar</a:t>
                      </a:r>
                      <a:endParaRPr lang="tr-TR" b="1" dirty="0">
                        <a:solidFill>
                          <a:srgbClr val="FF0000"/>
                        </a:solidFill>
                        <a:latin typeface="Times New Roman" pitchFamily="18" charset="0"/>
                        <a:cs typeface="Times New Roman" pitchFamily="18" charset="0"/>
                      </a:endParaRPr>
                    </a:p>
                  </a:txBody>
                  <a:tcPr/>
                </a:tc>
              </a:tr>
              <a:tr h="370840">
                <a:tc>
                  <a:txBody>
                    <a:bodyPr/>
                    <a:lstStyle/>
                    <a:p>
                      <a:pPr algn="just"/>
                      <a:r>
                        <a:rPr lang="tr-TR" b="1" dirty="0" smtClean="0">
                          <a:solidFill>
                            <a:srgbClr val="FF0000"/>
                          </a:solidFill>
                          <a:latin typeface="Times New Roman" pitchFamily="18" charset="0"/>
                          <a:cs typeface="Times New Roman" pitchFamily="18" charset="0"/>
                        </a:rPr>
                        <a:t>1- İstihkak Davası: </a:t>
                      </a:r>
                      <a:r>
                        <a:rPr lang="tr-TR" b="0" dirty="0" smtClean="0">
                          <a:latin typeface="Times New Roman" pitchFamily="18" charset="0"/>
                          <a:cs typeface="Times New Roman" pitchFamily="18" charset="0"/>
                        </a:rPr>
                        <a:t>Malikin elinden rızası olmaksızın çıkan bir eşyanın malike geri gelmesini sağlayan davadır. </a:t>
                      </a:r>
                      <a:r>
                        <a:rPr lang="tr-TR" b="1" dirty="0" smtClean="0">
                          <a:latin typeface="Times New Roman" pitchFamily="18" charset="0"/>
                          <a:cs typeface="Times New Roman" pitchFamily="18" charset="0"/>
                        </a:rPr>
                        <a:t>Örnek:</a:t>
                      </a:r>
                      <a:r>
                        <a:rPr lang="tr-TR" b="0" dirty="0" smtClean="0">
                          <a:latin typeface="Times New Roman" pitchFamily="18" charset="0"/>
                          <a:cs typeface="Times New Roman" pitchFamily="18" charset="0"/>
                        </a:rPr>
                        <a:t> Çalınmış bir mal hırsızdan, gasp edilen bir mal gasp edenden</a:t>
                      </a:r>
                      <a:r>
                        <a:rPr lang="tr-TR" b="0" baseline="0" dirty="0" smtClean="0">
                          <a:latin typeface="Times New Roman" pitchFamily="18" charset="0"/>
                          <a:cs typeface="Times New Roman" pitchFamily="18" charset="0"/>
                        </a:rPr>
                        <a:t> istihkak davası ile geri alınabilir. Dikkat: İstihkak davası her zaman açılabilir. Dava süresi veya zamanaşımı yoktur. </a:t>
                      </a:r>
                      <a:endParaRPr lang="tr-TR" b="0" dirty="0">
                        <a:latin typeface="Times New Roman" pitchFamily="18" charset="0"/>
                        <a:cs typeface="Times New Roman" pitchFamily="18" charset="0"/>
                      </a:endParaRPr>
                    </a:p>
                  </a:txBody>
                  <a:tcPr/>
                </a:tc>
              </a:tr>
              <a:tr h="370840">
                <a:tc>
                  <a:txBody>
                    <a:bodyPr/>
                    <a:lstStyle/>
                    <a:p>
                      <a:pPr algn="just"/>
                      <a:r>
                        <a:rPr lang="tr-TR" b="1" dirty="0" smtClean="0">
                          <a:solidFill>
                            <a:srgbClr val="FF0000"/>
                          </a:solidFill>
                          <a:latin typeface="Times New Roman" pitchFamily="18" charset="0"/>
                          <a:cs typeface="Times New Roman" pitchFamily="18" charset="0"/>
                        </a:rPr>
                        <a:t>2- El Atmanın Önlenmesi (Müdahale-i Men) Davası: </a:t>
                      </a:r>
                      <a:r>
                        <a:rPr lang="tr-TR" b="0" dirty="0" smtClean="0">
                          <a:latin typeface="Times New Roman" pitchFamily="18" charset="0"/>
                          <a:cs typeface="Times New Roman" pitchFamily="18" charset="0"/>
                        </a:rPr>
                        <a:t>Mülkiyet hakkında haksız bir saldırının yapılması halinde açılan davadır. Malik haksız saldırının sona erdirilmesini ve uğradığı zararın tazminini talep eder. Örnek: Malik olduğu araziye</a:t>
                      </a:r>
                      <a:r>
                        <a:rPr lang="tr-TR" b="0" baseline="0" dirty="0" smtClean="0">
                          <a:latin typeface="Times New Roman" pitchFamily="18" charset="0"/>
                          <a:cs typeface="Times New Roman" pitchFamily="18" charset="0"/>
                        </a:rPr>
                        <a:t> izni olmadan elektrik direği dikilmesi</a:t>
                      </a:r>
                      <a:endParaRPr lang="tr-TR" b="0" dirty="0">
                        <a:latin typeface="Times New Roman" pitchFamily="18" charset="0"/>
                        <a:cs typeface="Times New Roman"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4260147111"/>
              </p:ext>
            </p:extLst>
          </p:nvPr>
        </p:nvGraphicFramePr>
        <p:xfrm>
          <a:off x="107503" y="620688"/>
          <a:ext cx="8836624" cy="365760"/>
        </p:xfrm>
        <a:graphic>
          <a:graphicData uri="http://schemas.openxmlformats.org/drawingml/2006/table">
            <a:tbl>
              <a:tblPr firstRow="1" bandRow="1">
                <a:tableStyleId>{C4B1156A-380E-4F78-BDF5-A606A8083BF9}</a:tableStyleId>
              </a:tblPr>
              <a:tblGrid>
                <a:gridCol w="4418312"/>
                <a:gridCol w="4418312"/>
              </a:tblGrid>
              <a:tr h="36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smtClean="0">
                          <a:solidFill>
                            <a:srgbClr val="FF0000"/>
                          </a:solidFill>
                          <a:latin typeface="Times New Roman" pitchFamily="18" charset="0"/>
                          <a:cs typeface="Times New Roman" pitchFamily="18" charset="0"/>
                        </a:rPr>
                        <a:t>Ayni Haklara Hakim Olan Prensipler</a:t>
                      </a:r>
                      <a:endParaRPr lang="tr-TR" dirty="0">
                        <a:solidFill>
                          <a:srgbClr val="FF0000"/>
                        </a:solidFill>
                        <a:latin typeface="Times New Roman" pitchFamily="18" charset="0"/>
                        <a:cs typeface="Times New Roman" pitchFamily="18" charset="0"/>
                      </a:endParaRPr>
                    </a:p>
                  </a:txBody>
                  <a:tcPr/>
                </a:tc>
                <a:tc>
                  <a:txBody>
                    <a:bodyPr/>
                    <a:lstStyle/>
                    <a:p>
                      <a:pPr algn="ctr"/>
                      <a:r>
                        <a:rPr lang="tr-TR" dirty="0" smtClean="0">
                          <a:solidFill>
                            <a:srgbClr val="FF0000"/>
                          </a:solidFill>
                          <a:latin typeface="Times New Roman" pitchFamily="18" charset="0"/>
                          <a:cs typeface="Times New Roman" pitchFamily="18" charset="0"/>
                        </a:rPr>
                        <a:t>Mülkiyet Hakkı</a:t>
                      </a:r>
                      <a:endParaRPr lang="tr-TR" dirty="0">
                        <a:solidFill>
                          <a:srgbClr val="FF0000"/>
                        </a:solidFill>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17149197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p:cNvGraphicFramePr>
            <a:graphicFrameLocks noGrp="1"/>
          </p:cNvGraphicFramePr>
          <p:nvPr>
            <p:ph sz="half" idx="1"/>
            <p:extLst>
              <p:ext uri="{D42A27DB-BD31-4B8C-83A1-F6EECF244321}">
                <p14:modId xmlns:p14="http://schemas.microsoft.com/office/powerpoint/2010/main" val="2356577143"/>
              </p:ext>
            </p:extLst>
          </p:nvPr>
        </p:nvGraphicFramePr>
        <p:xfrm>
          <a:off x="107504" y="476671"/>
          <a:ext cx="4388296" cy="6295966"/>
        </p:xfrm>
        <a:graphic>
          <a:graphicData uri="http://schemas.openxmlformats.org/drawingml/2006/table">
            <a:tbl>
              <a:tblPr firstRow="1" bandRow="1">
                <a:tableStyleId>{8799B23B-EC83-4686-B30A-512413B5E67A}</a:tableStyleId>
              </a:tblPr>
              <a:tblGrid>
                <a:gridCol w="4388296"/>
              </a:tblGrid>
              <a:tr h="535414">
                <a:tc>
                  <a:txBody>
                    <a:bodyPr/>
                    <a:lstStyle/>
                    <a:p>
                      <a:pPr algn="ctr"/>
                      <a:r>
                        <a:rPr lang="tr-TR" dirty="0" smtClean="0">
                          <a:solidFill>
                            <a:srgbClr val="FF0000"/>
                          </a:solidFill>
                          <a:latin typeface="Times New Roman" pitchFamily="18" charset="0"/>
                          <a:cs typeface="Times New Roman" pitchFamily="18" charset="0"/>
                        </a:rPr>
                        <a:t>Mülkiyet</a:t>
                      </a:r>
                      <a:r>
                        <a:rPr lang="tr-TR" baseline="0" dirty="0" smtClean="0">
                          <a:solidFill>
                            <a:srgbClr val="FF0000"/>
                          </a:solidFill>
                          <a:latin typeface="Times New Roman" pitchFamily="18" charset="0"/>
                          <a:cs typeface="Times New Roman" pitchFamily="18" charset="0"/>
                        </a:rPr>
                        <a:t> Hakkının Konusu</a:t>
                      </a:r>
                      <a:endParaRPr lang="tr-TR" dirty="0">
                        <a:solidFill>
                          <a:srgbClr val="FF0000"/>
                        </a:solidFill>
                        <a:latin typeface="Times New Roman" pitchFamily="18" charset="0"/>
                        <a:cs typeface="Times New Roman" pitchFamily="18" charset="0"/>
                      </a:endParaRPr>
                    </a:p>
                  </a:txBody>
                  <a:tcPr/>
                </a:tc>
              </a:tr>
              <a:tr h="2504715">
                <a:tc>
                  <a:txBody>
                    <a:bodyPr/>
                    <a:lstStyle/>
                    <a:p>
                      <a:pPr algn="just"/>
                      <a:r>
                        <a:rPr lang="tr-TR" dirty="0" smtClean="0">
                          <a:latin typeface="Times New Roman" pitchFamily="18" charset="0"/>
                          <a:cs typeface="Times New Roman" pitchFamily="18" charset="0"/>
                        </a:rPr>
                        <a:t>Mülkiyet hakkının konusu maddi mallar, başka</a:t>
                      </a:r>
                      <a:r>
                        <a:rPr lang="tr-TR" baseline="0" dirty="0" smtClean="0">
                          <a:latin typeface="Times New Roman" pitchFamily="18" charset="0"/>
                          <a:cs typeface="Times New Roman" pitchFamily="18" charset="0"/>
                        </a:rPr>
                        <a:t> bir deyişle, </a:t>
                      </a:r>
                      <a:r>
                        <a:rPr lang="tr-TR" dirty="0" smtClean="0">
                          <a:latin typeface="Times New Roman" pitchFamily="18" charset="0"/>
                          <a:cs typeface="Times New Roman" pitchFamily="18" charset="0"/>
                        </a:rPr>
                        <a:t>eşyadır. Bu anlamda mülkiyet hakkının kapsamına</a:t>
                      </a:r>
                      <a:r>
                        <a:rPr lang="tr-TR" baseline="0" dirty="0" smtClean="0">
                          <a:latin typeface="Times New Roman" pitchFamily="18" charset="0"/>
                          <a:cs typeface="Times New Roman" pitchFamily="18" charset="0"/>
                        </a:rPr>
                        <a:t> aşağıdaki unsurlar girer: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            -  Asıl eşya</a:t>
                      </a:r>
                    </a:p>
                    <a:p>
                      <a:pPr algn="just"/>
                      <a:r>
                        <a:rPr lang="tr-TR" dirty="0" smtClean="0">
                          <a:latin typeface="Times New Roman" pitchFamily="18" charset="0"/>
                          <a:cs typeface="Times New Roman" pitchFamily="18" charset="0"/>
                        </a:rPr>
                        <a:t>            - Bütünleyici Parça</a:t>
                      </a:r>
                    </a:p>
                    <a:p>
                      <a:pPr algn="just"/>
                      <a:r>
                        <a:rPr lang="tr-TR" dirty="0" smtClean="0">
                          <a:latin typeface="Times New Roman" pitchFamily="18" charset="0"/>
                          <a:cs typeface="Times New Roman" pitchFamily="18" charset="0"/>
                        </a:rPr>
                        <a:t>            - Eklenti</a:t>
                      </a:r>
                      <a:endParaRPr lang="tr-TR" dirty="0">
                        <a:latin typeface="Times New Roman" pitchFamily="18" charset="0"/>
                        <a:cs typeface="Times New Roman" pitchFamily="18" charset="0"/>
                      </a:endParaRPr>
                    </a:p>
                  </a:txBody>
                  <a:tcPr/>
                </a:tc>
              </a:tr>
              <a:tr h="924141">
                <a:tc>
                  <a:txBody>
                    <a:bodyPr/>
                    <a:lstStyle/>
                    <a:p>
                      <a:pPr algn="ctr"/>
                      <a:r>
                        <a:rPr lang="tr-TR" b="1" dirty="0" smtClean="0">
                          <a:solidFill>
                            <a:srgbClr val="FF0000"/>
                          </a:solidFill>
                          <a:latin typeface="Times New Roman" pitchFamily="18" charset="0"/>
                          <a:cs typeface="Times New Roman" pitchFamily="18" charset="0"/>
                        </a:rPr>
                        <a:t>Mülkiyet Hakkının Konusuna Girmeyen  Mallar (Gayri Maddi Mallar)</a:t>
                      </a:r>
                      <a:endParaRPr lang="tr-TR" b="1" dirty="0">
                        <a:solidFill>
                          <a:srgbClr val="FF0000"/>
                        </a:solidFill>
                        <a:latin typeface="Times New Roman" pitchFamily="18" charset="0"/>
                        <a:cs typeface="Times New Roman" pitchFamily="18" charset="0"/>
                      </a:endParaRPr>
                    </a:p>
                  </a:txBody>
                  <a:tcPr/>
                </a:tc>
              </a:tr>
              <a:tr h="2331696">
                <a:tc>
                  <a:txBody>
                    <a:bodyPr/>
                    <a:lstStyle/>
                    <a:p>
                      <a:r>
                        <a:rPr lang="tr-TR" dirty="0" smtClean="0">
                          <a:latin typeface="Times New Roman" pitchFamily="18" charset="0"/>
                          <a:cs typeface="Times New Roman" pitchFamily="18" charset="0"/>
                        </a:rPr>
                        <a:t>Maddi</a:t>
                      </a:r>
                      <a:r>
                        <a:rPr lang="tr-TR" baseline="0" dirty="0" smtClean="0">
                          <a:latin typeface="Times New Roman" pitchFamily="18" charset="0"/>
                          <a:cs typeface="Times New Roman" pitchFamily="18" charset="0"/>
                        </a:rPr>
                        <a:t> olmayan mallar mülkiyet hakkının konusu nu oluşturmaz. Başka bir ifade ile maddi olmayan mallar üzerinde mülkiyet hakkı söz konusu olamaz. Maddi olmayan mallar:</a:t>
                      </a:r>
                    </a:p>
                    <a:p>
                      <a:r>
                        <a:rPr lang="tr-TR" baseline="0" dirty="0" smtClean="0">
                          <a:latin typeface="Times New Roman" pitchFamily="18" charset="0"/>
                          <a:cs typeface="Times New Roman" pitchFamily="18" charset="0"/>
                        </a:rPr>
                        <a:t>            - Fikri haklar</a:t>
                      </a:r>
                    </a:p>
                    <a:p>
                      <a:r>
                        <a:rPr lang="tr-TR" baseline="0" dirty="0" smtClean="0">
                          <a:latin typeface="Times New Roman" pitchFamily="18" charset="0"/>
                          <a:cs typeface="Times New Roman" pitchFamily="18" charset="0"/>
                        </a:rPr>
                        <a:t>            - Alacak hakları</a:t>
                      </a:r>
                      <a:endParaRPr lang="tr-TR" dirty="0">
                        <a:latin typeface="Times New Roman" pitchFamily="18" charset="0"/>
                        <a:cs typeface="Times New Roman" pitchFamily="18" charset="0"/>
                      </a:endParaRPr>
                    </a:p>
                  </a:txBody>
                  <a:tcPr/>
                </a:tc>
              </a:tr>
            </a:tbl>
          </a:graphicData>
        </a:graphic>
      </p:graphicFrame>
      <p:graphicFrame>
        <p:nvGraphicFramePr>
          <p:cNvPr id="8" name="İçerik Yer Tutucusu 7"/>
          <p:cNvGraphicFramePr>
            <a:graphicFrameLocks noGrp="1"/>
          </p:cNvGraphicFramePr>
          <p:nvPr>
            <p:ph sz="half" idx="2"/>
            <p:extLst>
              <p:ext uri="{D42A27DB-BD31-4B8C-83A1-F6EECF244321}">
                <p14:modId xmlns:p14="http://schemas.microsoft.com/office/powerpoint/2010/main" val="290952374"/>
              </p:ext>
            </p:extLst>
          </p:nvPr>
        </p:nvGraphicFramePr>
        <p:xfrm>
          <a:off x="4716016" y="476672"/>
          <a:ext cx="4316288" cy="6259316"/>
        </p:xfrm>
        <a:graphic>
          <a:graphicData uri="http://schemas.openxmlformats.org/drawingml/2006/table">
            <a:tbl>
              <a:tblPr firstRow="1" bandRow="1">
                <a:tableStyleId>{8799B23B-EC83-4686-B30A-512413B5E67A}</a:tableStyleId>
              </a:tblPr>
              <a:tblGrid>
                <a:gridCol w="4316288"/>
              </a:tblGrid>
              <a:tr h="3028620">
                <a:tc>
                  <a:txBody>
                    <a:bodyPr/>
                    <a:lstStyle/>
                    <a:p>
                      <a:pPr algn="just"/>
                      <a:r>
                        <a:rPr lang="tr-TR" b="1" dirty="0" smtClean="0">
                          <a:solidFill>
                            <a:srgbClr val="FF0000"/>
                          </a:solidFill>
                          <a:latin typeface="Times New Roman" pitchFamily="18" charset="0"/>
                          <a:cs typeface="Times New Roman" pitchFamily="18" charset="0"/>
                        </a:rPr>
                        <a:t>Bütünleyici Parça (Mütemmim Cüz): </a:t>
                      </a:r>
                      <a:r>
                        <a:rPr lang="tr-TR" b="0" dirty="0" smtClean="0">
                          <a:latin typeface="Times New Roman" pitchFamily="18" charset="0"/>
                          <a:cs typeface="Times New Roman" pitchFamily="18" charset="0"/>
                        </a:rPr>
                        <a:t>Asıl eşyanın esaslı</a:t>
                      </a:r>
                      <a:r>
                        <a:rPr lang="tr-TR" b="0" baseline="0" dirty="0" smtClean="0">
                          <a:latin typeface="Times New Roman" pitchFamily="18" charset="0"/>
                          <a:cs typeface="Times New Roman" pitchFamily="18" charset="0"/>
                        </a:rPr>
                        <a:t> bir unsurunu oluşturan ve asıl eşyanın niteliğini bozmaksızın veya tahrip etmeksizin ondan ayrılamayan kısmına bütünleyici parça denir. </a:t>
                      </a:r>
                      <a:r>
                        <a:rPr lang="tr-TR" b="1" baseline="0" dirty="0" smtClean="0">
                          <a:latin typeface="Times New Roman" pitchFamily="18" charset="0"/>
                          <a:cs typeface="Times New Roman" pitchFamily="18" charset="0"/>
                        </a:rPr>
                        <a:t>Örnek:</a:t>
                      </a:r>
                      <a:r>
                        <a:rPr lang="tr-TR" b="0" baseline="0" dirty="0" smtClean="0">
                          <a:latin typeface="Times New Roman" pitchFamily="18" charset="0"/>
                          <a:cs typeface="Times New Roman" pitchFamily="18" charset="0"/>
                        </a:rPr>
                        <a:t> Gözlük camı.</a:t>
                      </a:r>
                    </a:p>
                    <a:p>
                      <a:pPr algn="just"/>
                      <a:r>
                        <a:rPr lang="tr-TR" b="0" baseline="0" dirty="0" smtClean="0">
                          <a:latin typeface="Times New Roman" pitchFamily="18" charset="0"/>
                          <a:cs typeface="Times New Roman" pitchFamily="18" charset="0"/>
                        </a:rPr>
                        <a:t>             - Bütünleyici parça tek başına haczedilemez</a:t>
                      </a:r>
                    </a:p>
                    <a:p>
                      <a:pPr algn="just"/>
                      <a:r>
                        <a:rPr lang="tr-TR" b="0" baseline="0" dirty="0" smtClean="0">
                          <a:latin typeface="Times New Roman" pitchFamily="18" charset="0"/>
                          <a:cs typeface="Times New Roman" pitchFamily="18" charset="0"/>
                        </a:rPr>
                        <a:t>             -  Bir şeye sahip olan kimse bütünleyici parçanın da sahibidir.</a:t>
                      </a:r>
                    </a:p>
                    <a:p>
                      <a:pPr algn="just"/>
                      <a:r>
                        <a:rPr lang="tr-TR" b="0" baseline="0" dirty="0" smtClean="0">
                          <a:latin typeface="Times New Roman" pitchFamily="18" charset="0"/>
                          <a:cs typeface="Times New Roman" pitchFamily="18" charset="0"/>
                        </a:rPr>
                        <a:t>             - Bütünleyici parça asıl eşyadan bağımsız olarak başkasına devredilemez</a:t>
                      </a:r>
                      <a:endParaRPr lang="tr-TR" b="0" dirty="0">
                        <a:latin typeface="Times New Roman" pitchFamily="18" charset="0"/>
                        <a:cs typeface="Times New Roman" pitchFamily="18" charset="0"/>
                      </a:endParaRPr>
                    </a:p>
                  </a:txBody>
                  <a:tcPr/>
                </a:tc>
              </a:tr>
              <a:tr h="2876036">
                <a:tc>
                  <a:txBody>
                    <a:bodyPr/>
                    <a:lstStyle/>
                    <a:p>
                      <a:pPr algn="just"/>
                      <a:r>
                        <a:rPr lang="tr-TR" b="1" dirty="0" smtClean="0">
                          <a:solidFill>
                            <a:srgbClr val="FF0000"/>
                          </a:solidFill>
                          <a:latin typeface="Times New Roman" pitchFamily="18" charset="0"/>
                          <a:cs typeface="Times New Roman" pitchFamily="18" charset="0"/>
                        </a:rPr>
                        <a:t>Eklenti (Teferruat): </a:t>
                      </a:r>
                      <a:r>
                        <a:rPr lang="tr-TR" dirty="0" smtClean="0">
                          <a:latin typeface="Times New Roman" pitchFamily="18" charset="0"/>
                          <a:cs typeface="Times New Roman" pitchFamily="18" charset="0"/>
                        </a:rPr>
                        <a:t>Asıl eşyaya zarar vermeksizin ve onu anlamsız kılmaksızın ayrılabilen kısma eklenti denir. </a:t>
                      </a:r>
                      <a:r>
                        <a:rPr lang="tr-TR" b="1" dirty="0" smtClean="0">
                          <a:latin typeface="Times New Roman" pitchFamily="18" charset="0"/>
                          <a:cs typeface="Times New Roman" pitchFamily="18" charset="0"/>
                        </a:rPr>
                        <a:t>Örnek:</a:t>
                      </a:r>
                      <a:r>
                        <a:rPr lang="tr-TR" dirty="0" smtClean="0">
                          <a:latin typeface="Times New Roman" pitchFamily="18" charset="0"/>
                          <a:cs typeface="Times New Roman" pitchFamily="18" charset="0"/>
                        </a:rPr>
                        <a:t> Gözlüğün kılıfı, arabanın ilk yardım çantası.</a:t>
                      </a:r>
                    </a:p>
                    <a:p>
                      <a:pPr algn="just"/>
                      <a:r>
                        <a:rPr lang="tr-TR" dirty="0" smtClean="0">
                          <a:latin typeface="Times New Roman" pitchFamily="18" charset="0"/>
                          <a:cs typeface="Times New Roman" pitchFamily="18" charset="0"/>
                        </a:rPr>
                        <a:t>             - Asıl şeye sahip olan kimse, aksi kararlaştırılmadıkça, eklentinin de sahibidir</a:t>
                      </a:r>
                    </a:p>
                    <a:p>
                      <a:pPr algn="just"/>
                      <a:r>
                        <a:rPr lang="tr-TR" dirty="0" smtClean="0">
                          <a:latin typeface="Times New Roman" pitchFamily="18" charset="0"/>
                          <a:cs typeface="Times New Roman" pitchFamily="18" charset="0"/>
                        </a:rPr>
                        <a:t>             - Eklenti asıl eşyadan bağımsız olarak tek başına haczedilebilir</a:t>
                      </a:r>
                    </a:p>
                    <a:p>
                      <a:pPr algn="just"/>
                      <a:r>
                        <a:rPr lang="tr-TR" dirty="0" smtClean="0">
                          <a:latin typeface="Times New Roman" pitchFamily="18" charset="0"/>
                          <a:cs typeface="Times New Roman" pitchFamily="18" charset="0"/>
                        </a:rPr>
                        <a:t>            - Eklenti asıl eşyadan bağımsız olarak başkasına devredilebilir.</a:t>
                      </a:r>
                      <a:endParaRPr lang="tr-TR"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42239623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çerik Yer Tutucusu 6"/>
          <p:cNvGraphicFramePr>
            <a:graphicFrameLocks noGrp="1"/>
          </p:cNvGraphicFramePr>
          <p:nvPr>
            <p:ph sz="half" idx="1"/>
            <p:extLst>
              <p:ext uri="{D42A27DB-BD31-4B8C-83A1-F6EECF244321}">
                <p14:modId xmlns:p14="http://schemas.microsoft.com/office/powerpoint/2010/main" val="1354027762"/>
              </p:ext>
            </p:extLst>
          </p:nvPr>
        </p:nvGraphicFramePr>
        <p:xfrm>
          <a:off x="107504" y="1196752"/>
          <a:ext cx="4388296"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İçerik Yer Tutucusu 8"/>
          <p:cNvGraphicFramePr>
            <a:graphicFrameLocks noGrp="1"/>
          </p:cNvGraphicFramePr>
          <p:nvPr>
            <p:ph sz="half" idx="2"/>
            <p:extLst>
              <p:ext uri="{D42A27DB-BD31-4B8C-83A1-F6EECF244321}">
                <p14:modId xmlns:p14="http://schemas.microsoft.com/office/powerpoint/2010/main" val="4119436923"/>
              </p:ext>
            </p:extLst>
          </p:nvPr>
        </p:nvGraphicFramePr>
        <p:xfrm>
          <a:off x="4648200" y="1196752"/>
          <a:ext cx="4388296" cy="5544614"/>
        </p:xfrm>
        <a:graphic>
          <a:graphicData uri="http://schemas.openxmlformats.org/drawingml/2006/table">
            <a:tbl>
              <a:tblPr firstRow="1" bandRow="1">
                <a:tableStyleId>{8799B23B-EC83-4686-B30A-512413B5E67A}</a:tableStyleId>
              </a:tblPr>
              <a:tblGrid>
                <a:gridCol w="4388296"/>
              </a:tblGrid>
              <a:tr h="369641">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Tanım</a:t>
                      </a:r>
                      <a:endParaRPr lang="tr-TR" dirty="0">
                        <a:solidFill>
                          <a:srgbClr val="FF0000"/>
                        </a:solidFill>
                        <a:latin typeface="Times New Roman" panose="02020603050405020304" pitchFamily="18" charset="0"/>
                        <a:cs typeface="Times New Roman" panose="02020603050405020304" pitchFamily="18" charset="0"/>
                      </a:endParaRPr>
                    </a:p>
                  </a:txBody>
                  <a:tcPr/>
                </a:tc>
              </a:tr>
              <a:tr h="1478564">
                <a:tc>
                  <a:txBody>
                    <a:bodyPr/>
                    <a:lstStyle/>
                    <a:p>
                      <a:pPr algn="just"/>
                      <a:r>
                        <a:rPr lang="tr-TR" dirty="0" smtClean="0">
                          <a:latin typeface="Times New Roman" panose="02020603050405020304" pitchFamily="18" charset="0"/>
                          <a:cs typeface="Times New Roman" panose="02020603050405020304" pitchFamily="18" charset="0"/>
                        </a:rPr>
                        <a:t>Birden fazla kimsenin maddi olarak bölünmemiş bir eşyanın tamamına belirli paylarla malik olmaları durumudur. </a:t>
                      </a:r>
                      <a:r>
                        <a:rPr lang="tr-TR" b="1" dirty="0" smtClean="0">
                          <a:latin typeface="Times New Roman" panose="02020603050405020304" pitchFamily="18" charset="0"/>
                          <a:cs typeface="Times New Roman" panose="02020603050405020304" pitchFamily="18" charset="0"/>
                        </a:rPr>
                        <a:t>Örnek:</a:t>
                      </a:r>
                      <a:r>
                        <a:rPr lang="tr-TR" b="1" baseline="0" dirty="0" smtClean="0">
                          <a:latin typeface="Times New Roman" panose="02020603050405020304" pitchFamily="18" charset="0"/>
                          <a:cs typeface="Times New Roman" panose="02020603050405020304" pitchFamily="18" charset="0"/>
                        </a:rPr>
                        <a:t> </a:t>
                      </a:r>
                      <a:r>
                        <a:rPr lang="tr-TR" baseline="0" dirty="0" smtClean="0">
                          <a:latin typeface="Times New Roman" panose="02020603050405020304" pitchFamily="18" charset="0"/>
                          <a:cs typeface="Times New Roman" panose="02020603050405020304" pitchFamily="18" charset="0"/>
                        </a:rPr>
                        <a:t>İki kişinin bahçesini ayıran duvar üzerindeki mülkiyet</a:t>
                      </a:r>
                      <a:endParaRPr lang="tr-TR" dirty="0">
                        <a:latin typeface="Times New Roman" panose="02020603050405020304" pitchFamily="18" charset="0"/>
                        <a:cs typeface="Times New Roman" panose="02020603050405020304" pitchFamily="18" charset="0"/>
                      </a:endParaRPr>
                    </a:p>
                  </a:txBody>
                  <a:tcPr/>
                </a:tc>
              </a:tr>
              <a:tr h="369641">
                <a:tc>
                  <a:txBody>
                    <a:bodyPr/>
                    <a:lstStyle/>
                    <a:p>
                      <a:pPr algn="ctr"/>
                      <a:r>
                        <a:rPr lang="tr-TR" b="1" dirty="0" smtClean="0">
                          <a:solidFill>
                            <a:srgbClr val="FF0000"/>
                          </a:solidFill>
                          <a:latin typeface="Times New Roman" panose="02020603050405020304" pitchFamily="18" charset="0"/>
                          <a:cs typeface="Times New Roman" panose="02020603050405020304" pitchFamily="18" charset="0"/>
                        </a:rPr>
                        <a:t>Özellikler</a:t>
                      </a:r>
                      <a:endParaRPr lang="tr-TR" b="1" dirty="0">
                        <a:solidFill>
                          <a:srgbClr val="FF0000"/>
                        </a:solidFill>
                        <a:latin typeface="Times New Roman" panose="02020603050405020304" pitchFamily="18" charset="0"/>
                        <a:cs typeface="Times New Roman" panose="02020603050405020304" pitchFamily="18" charset="0"/>
                      </a:endParaRPr>
                    </a:p>
                  </a:txBody>
                  <a:tcPr/>
                </a:tc>
              </a:tr>
              <a:tr h="924102">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 </a:t>
                      </a:r>
                      <a:r>
                        <a:rPr lang="tr-TR" dirty="0" smtClean="0">
                          <a:latin typeface="Times New Roman" panose="02020603050405020304" pitchFamily="18" charset="0"/>
                          <a:cs typeface="Times New Roman" panose="02020603050405020304" pitchFamily="18" charset="0"/>
                        </a:rPr>
                        <a:t>Paydaşlardan her biri kendi payı bakımından malik hak ve yükümlülüklerine sahiptir. </a:t>
                      </a:r>
                    </a:p>
                  </a:txBody>
                  <a:tcPr/>
                </a:tc>
              </a:tr>
              <a:tr h="1478564">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anose="02020603050405020304" pitchFamily="18" charset="0"/>
                          <a:cs typeface="Times New Roman" panose="02020603050405020304" pitchFamily="18" charset="0"/>
                        </a:rPr>
                        <a:t>2- </a:t>
                      </a:r>
                      <a:r>
                        <a:rPr lang="tr-TR" dirty="0" smtClean="0">
                          <a:latin typeface="Times New Roman" panose="02020603050405020304" pitchFamily="18" charset="0"/>
                          <a:cs typeface="Times New Roman" panose="02020603050405020304" pitchFamily="18" charset="0"/>
                        </a:rPr>
                        <a:t>Her pay sahibi kendi payı üzerinde serbestçe tasarruf edebilir. Başka bir deyişle, payını devredebilir, satabilir, bağışlayabilir  veya rehnedebileceği gibi, pay alacaklılar tarafından haczedilebilir</a:t>
                      </a:r>
                    </a:p>
                  </a:txBody>
                  <a:tcPr/>
                </a:tc>
              </a:tr>
              <a:tr h="92410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anose="02020603050405020304" pitchFamily="18" charset="0"/>
                          <a:cs typeface="Times New Roman" panose="02020603050405020304" pitchFamily="18" charset="0"/>
                        </a:rPr>
                        <a:t>3-</a:t>
                      </a:r>
                      <a:r>
                        <a:rPr lang="tr-TR" dirty="0" smtClean="0">
                          <a:latin typeface="Times New Roman" panose="02020603050405020304" pitchFamily="18" charset="0"/>
                          <a:cs typeface="Times New Roman" panose="02020603050405020304" pitchFamily="18" charset="0"/>
                        </a:rPr>
                        <a:t> Payını başkasına devretmek isteyen paydaş, diğer paydaşlardan izin veya icazet almak zorunda değildir</a:t>
                      </a:r>
                    </a:p>
                  </a:txBody>
                  <a:tcPr/>
                </a:tc>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199340221"/>
              </p:ext>
            </p:extLst>
          </p:nvPr>
        </p:nvGraphicFramePr>
        <p:xfrm>
          <a:off x="107504" y="548680"/>
          <a:ext cx="8856984" cy="370840"/>
        </p:xfrm>
        <a:graphic>
          <a:graphicData uri="http://schemas.openxmlformats.org/drawingml/2006/table">
            <a:tbl>
              <a:tblPr firstRow="1" bandRow="1">
                <a:tableStyleId>{C4B1156A-380E-4F78-BDF5-A606A8083BF9}</a:tableStyleId>
              </a:tblPr>
              <a:tblGrid>
                <a:gridCol w="4428492"/>
                <a:gridCol w="4428492"/>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Mülkiyet Çeşitleri</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1- Müşterek</a:t>
                      </a:r>
                      <a:r>
                        <a:rPr lang="tr-TR" baseline="0" dirty="0" smtClean="0">
                          <a:solidFill>
                            <a:srgbClr val="FF0000"/>
                          </a:solidFill>
                          <a:latin typeface="Times New Roman" panose="02020603050405020304" pitchFamily="18" charset="0"/>
                          <a:cs typeface="Times New Roman" panose="02020603050405020304" pitchFamily="18" charset="0"/>
                        </a:rPr>
                        <a:t> (Paylı) Mülkiyet</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6816459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1601487751"/>
              </p:ext>
            </p:extLst>
          </p:nvPr>
        </p:nvGraphicFramePr>
        <p:xfrm>
          <a:off x="179512" y="1124745"/>
          <a:ext cx="4316288" cy="5609732"/>
        </p:xfrm>
        <a:graphic>
          <a:graphicData uri="http://schemas.openxmlformats.org/drawingml/2006/table">
            <a:tbl>
              <a:tblPr firstRow="1" bandRow="1">
                <a:tableStyleId>{8799B23B-EC83-4686-B30A-512413B5E67A}</a:tableStyleId>
              </a:tblPr>
              <a:tblGrid>
                <a:gridCol w="4316288"/>
              </a:tblGrid>
              <a:tr h="144015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anose="02020603050405020304" pitchFamily="18" charset="0"/>
                          <a:cs typeface="Times New Roman" panose="02020603050405020304" pitchFamily="18" charset="0"/>
                        </a:rPr>
                        <a:t>4-</a:t>
                      </a:r>
                      <a:r>
                        <a:rPr lang="tr-TR" b="0" dirty="0" smtClean="0">
                          <a:latin typeface="Times New Roman" panose="02020603050405020304" pitchFamily="18" charset="0"/>
                          <a:cs typeface="Times New Roman" panose="02020603050405020304" pitchFamily="18" charset="0"/>
                        </a:rPr>
                        <a:t> Paylı mülkiyet payının başkasına devrinin paydaşların izin veya rızasına tabi kılan sözleşmeler sadece taraflar arasında geçerlidir, üçüncü kişilere karşı ileri sürülemez</a:t>
                      </a:r>
                      <a:endParaRPr lang="tr-TR" b="0" dirty="0">
                        <a:latin typeface="Times New Roman" panose="02020603050405020304" pitchFamily="18" charset="0"/>
                        <a:cs typeface="Times New Roman" panose="02020603050405020304" pitchFamily="18" charset="0"/>
                      </a:endParaRPr>
                    </a:p>
                  </a:txBody>
                  <a:tcPr/>
                </a:tc>
              </a:tr>
              <a:tr h="9462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anose="02020603050405020304" pitchFamily="18" charset="0"/>
                          <a:cs typeface="Times New Roman" panose="02020603050405020304" pitchFamily="18" charset="0"/>
                        </a:rPr>
                        <a:t>5-</a:t>
                      </a:r>
                      <a:r>
                        <a:rPr lang="tr-TR" b="0" dirty="0" smtClean="0">
                          <a:latin typeface="Times New Roman" panose="02020603050405020304" pitchFamily="18" charset="0"/>
                          <a:cs typeface="Times New Roman" panose="02020603050405020304" pitchFamily="18" charset="0"/>
                        </a:rPr>
                        <a:t> Paylı mülkiyeti</a:t>
                      </a:r>
                      <a:r>
                        <a:rPr lang="tr-TR" b="0" baseline="0" dirty="0" smtClean="0">
                          <a:latin typeface="Times New Roman" panose="02020603050405020304" pitchFamily="18" charset="0"/>
                          <a:cs typeface="Times New Roman" panose="02020603050405020304" pitchFamily="18" charset="0"/>
                        </a:rPr>
                        <a:t> doğuran hukuki işlemde pay oranları belirtilmediyse, pay oranları eşit sayılır</a:t>
                      </a:r>
                      <a:endParaRPr lang="tr-TR" dirty="0"/>
                    </a:p>
                  </a:txBody>
                  <a:tcPr/>
                </a:tc>
              </a:tr>
              <a:tr h="1409945">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anose="02020603050405020304" pitchFamily="18" charset="0"/>
                          <a:cs typeface="Times New Roman" panose="02020603050405020304" pitchFamily="18" charset="0"/>
                        </a:rPr>
                        <a:t>6-</a:t>
                      </a:r>
                      <a:r>
                        <a:rPr lang="tr-TR" dirty="0" smtClean="0">
                          <a:latin typeface="Times New Roman" panose="02020603050405020304" pitchFamily="18" charset="0"/>
                          <a:cs typeface="Times New Roman" panose="02020603050405020304" pitchFamily="18" charset="0"/>
                        </a:rPr>
                        <a:t> Her</a:t>
                      </a:r>
                      <a:r>
                        <a:rPr lang="tr-TR" baseline="0" dirty="0" smtClean="0">
                          <a:latin typeface="Times New Roman" panose="02020603050405020304" pitchFamily="18" charset="0"/>
                          <a:cs typeface="Times New Roman" panose="02020603050405020304" pitchFamily="18" charset="0"/>
                        </a:rPr>
                        <a:t> paydaş kendi payına karşı bir saldırı olduğu takdirde payını veya malın tamamına bir saldırı olduğu takdirde tüm malı korumak için tedbir alma ve dava açma hakkında sahiptir.</a:t>
                      </a:r>
                      <a:endParaRPr lang="tr-TR" dirty="0">
                        <a:latin typeface="Times New Roman" panose="02020603050405020304" pitchFamily="18" charset="0"/>
                        <a:cs typeface="Times New Roman" panose="02020603050405020304" pitchFamily="18" charset="0"/>
                      </a:endParaRPr>
                    </a:p>
                  </a:txBody>
                  <a:tcPr/>
                </a:tc>
              </a:tr>
              <a:tr h="167431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7-</a:t>
                      </a:r>
                      <a:r>
                        <a:rPr lang="tr-TR" dirty="0" smtClean="0">
                          <a:latin typeface="Times New Roman" panose="02020603050405020304" pitchFamily="18" charset="0"/>
                          <a:cs typeface="Times New Roman" panose="02020603050405020304" pitchFamily="18" charset="0"/>
                        </a:rPr>
                        <a:t> Paydaşların her biri küçük onarımlar, tarımsal işler gibi olağan işleri yerine getirmeye yetkilidir</a:t>
                      </a:r>
                      <a:r>
                        <a:rPr lang="tr-TR" smtClean="0">
                          <a:latin typeface="Times New Roman" panose="02020603050405020304" pitchFamily="18" charset="0"/>
                          <a:cs typeface="Times New Roman" panose="02020603050405020304" pitchFamily="18" charset="0"/>
                        </a:rPr>
                        <a:t>. Önemli</a:t>
                      </a:r>
                      <a:r>
                        <a:rPr lang="tr-TR" baseline="0" smtClean="0">
                          <a:latin typeface="Times New Roman" panose="02020603050405020304" pitchFamily="18" charset="0"/>
                          <a:cs typeface="Times New Roman" panose="02020603050405020304" pitchFamily="18" charset="0"/>
                        </a:rPr>
                        <a:t> yönetim işlerinde pay ve paydaş çoğunluğu; </a:t>
                      </a:r>
                      <a:r>
                        <a:rPr lang="tr-TR" smtClean="0">
                          <a:latin typeface="Times New Roman" panose="02020603050405020304" pitchFamily="18" charset="0"/>
                          <a:cs typeface="Times New Roman" panose="02020603050405020304" pitchFamily="18" charset="0"/>
                        </a:rPr>
                        <a:t>olağanüstü işler için ise </a:t>
                      </a:r>
                      <a:r>
                        <a:rPr lang="tr-TR" dirty="0" smtClean="0">
                          <a:latin typeface="Times New Roman" panose="02020603050405020304" pitchFamily="18" charset="0"/>
                          <a:cs typeface="Times New Roman" panose="02020603050405020304" pitchFamily="18" charset="0"/>
                        </a:rPr>
                        <a:t>paydaşların oybirliği şarttır.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2078044399"/>
              </p:ext>
            </p:extLst>
          </p:nvPr>
        </p:nvGraphicFramePr>
        <p:xfrm>
          <a:off x="4648200" y="1133224"/>
          <a:ext cx="4316288" cy="5608144"/>
        </p:xfrm>
        <a:graphic>
          <a:graphicData uri="http://schemas.openxmlformats.org/drawingml/2006/table">
            <a:tbl>
              <a:tblPr firstRow="1" bandRow="1">
                <a:tableStyleId>{8799B23B-EC83-4686-B30A-512413B5E67A}</a:tableStyleId>
              </a:tblPr>
              <a:tblGrid>
                <a:gridCol w="4316288"/>
              </a:tblGrid>
              <a:tr h="631845">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Her Paydaşın</a:t>
                      </a:r>
                      <a:r>
                        <a:rPr lang="tr-TR" baseline="0" dirty="0" smtClean="0">
                          <a:solidFill>
                            <a:srgbClr val="FF0000"/>
                          </a:solidFill>
                          <a:latin typeface="Times New Roman" panose="02020603050405020304" pitchFamily="18" charset="0"/>
                          <a:cs typeface="Times New Roman" panose="02020603050405020304" pitchFamily="18" charset="0"/>
                        </a:rPr>
                        <a:t> Tek Başına Yapabileceği Olağan Yönetim İşleri</a:t>
                      </a:r>
                      <a:endParaRPr lang="tr-TR" dirty="0">
                        <a:solidFill>
                          <a:srgbClr val="FF0000"/>
                        </a:solidFill>
                        <a:latin typeface="Times New Roman" panose="02020603050405020304" pitchFamily="18" charset="0"/>
                        <a:cs typeface="Times New Roman" panose="02020603050405020304" pitchFamily="18" charset="0"/>
                      </a:endParaRPr>
                    </a:p>
                  </a:txBody>
                  <a:tcPr/>
                </a:tc>
              </a:tr>
              <a:tr h="1444217">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a:t>
                      </a:r>
                      <a:r>
                        <a:rPr lang="tr-TR" dirty="0" smtClean="0">
                          <a:latin typeface="Times New Roman" panose="02020603050405020304" pitchFamily="18" charset="0"/>
                          <a:cs typeface="Times New Roman" panose="02020603050405020304" pitchFamily="18" charset="0"/>
                        </a:rPr>
                        <a:t> Küçük onarımlar (örneğin kırılan pencere, fayans onarımı)</a:t>
                      </a:r>
                    </a:p>
                    <a:p>
                      <a:pPr algn="just"/>
                      <a:r>
                        <a:rPr lang="tr-TR" b="1" dirty="0" smtClean="0">
                          <a:solidFill>
                            <a:srgbClr val="FF0000"/>
                          </a:solidFill>
                          <a:latin typeface="Times New Roman" panose="02020603050405020304" pitchFamily="18" charset="0"/>
                          <a:cs typeface="Times New Roman" panose="02020603050405020304" pitchFamily="18" charset="0"/>
                        </a:rPr>
                        <a:t>2-</a:t>
                      </a:r>
                      <a:r>
                        <a:rPr lang="tr-TR" dirty="0" smtClean="0">
                          <a:latin typeface="Times New Roman" panose="02020603050405020304" pitchFamily="18" charset="0"/>
                          <a:cs typeface="Times New Roman" panose="02020603050405020304" pitchFamily="18" charset="0"/>
                        </a:rPr>
                        <a:t> Acele işlerin yerine getirilmesi</a:t>
                      </a:r>
                    </a:p>
                    <a:p>
                      <a:pPr algn="just"/>
                      <a:r>
                        <a:rPr lang="tr-TR" b="1" dirty="0" smtClean="0">
                          <a:solidFill>
                            <a:srgbClr val="FF0000"/>
                          </a:solidFill>
                          <a:latin typeface="Times New Roman" panose="02020603050405020304" pitchFamily="18" charset="0"/>
                          <a:cs typeface="Times New Roman" panose="02020603050405020304" pitchFamily="18" charset="0"/>
                        </a:rPr>
                        <a:t>3-</a:t>
                      </a:r>
                      <a:r>
                        <a:rPr lang="tr-TR" baseline="0" dirty="0" smtClean="0">
                          <a:latin typeface="Times New Roman" panose="02020603050405020304" pitchFamily="18" charset="0"/>
                          <a:cs typeface="Times New Roman" panose="02020603050405020304" pitchFamily="18" charset="0"/>
                        </a:rPr>
                        <a:t> Tarımsal işler (örneğin ağaçları budamak, hasat etmek)</a:t>
                      </a:r>
                      <a:endParaRPr lang="tr-TR" dirty="0">
                        <a:latin typeface="Times New Roman" panose="02020603050405020304" pitchFamily="18" charset="0"/>
                        <a:cs typeface="Times New Roman" panose="02020603050405020304" pitchFamily="18" charset="0"/>
                      </a:endParaRPr>
                    </a:p>
                  </a:txBody>
                  <a:tcPr/>
                </a:tc>
              </a:tr>
              <a:tr h="670384">
                <a:tc>
                  <a:txBody>
                    <a:bodyPr/>
                    <a:lstStyle/>
                    <a:p>
                      <a:pPr algn="ctr"/>
                      <a:r>
                        <a:rPr lang="tr-TR" sz="1800" b="1" dirty="0" smtClean="0">
                          <a:solidFill>
                            <a:srgbClr val="FF0000"/>
                          </a:solidFill>
                          <a:latin typeface="Times New Roman" panose="02020603050405020304" pitchFamily="18" charset="0"/>
                          <a:cs typeface="Times New Roman" panose="02020603050405020304" pitchFamily="18" charset="0"/>
                        </a:rPr>
                        <a:t>Pay</a:t>
                      </a:r>
                      <a:r>
                        <a:rPr lang="tr-TR" sz="1800" b="1" baseline="0" dirty="0" smtClean="0">
                          <a:solidFill>
                            <a:srgbClr val="FF0000"/>
                          </a:solidFill>
                          <a:latin typeface="Times New Roman" panose="02020603050405020304" pitchFamily="18" charset="0"/>
                          <a:cs typeface="Times New Roman" panose="02020603050405020304" pitchFamily="18" charset="0"/>
                        </a:rPr>
                        <a:t> ve Paydaş Çoğunluğu Aranan Önemli Yönetim İşleri</a:t>
                      </a:r>
                      <a:endParaRPr lang="tr-TR" sz="1800" b="1" dirty="0">
                        <a:solidFill>
                          <a:srgbClr val="FF0000"/>
                        </a:solidFill>
                        <a:latin typeface="Times New Roman" panose="02020603050405020304" pitchFamily="18" charset="0"/>
                        <a:cs typeface="Times New Roman" panose="02020603050405020304" pitchFamily="18" charset="0"/>
                      </a:endParaRPr>
                    </a:p>
                  </a:txBody>
                  <a:tcPr/>
                </a:tc>
              </a:tr>
              <a:tr h="279817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a:t>
                      </a:r>
                      <a:r>
                        <a:rPr lang="tr-TR" dirty="0" smtClean="0">
                          <a:latin typeface="Times New Roman" panose="02020603050405020304" pitchFamily="18" charset="0"/>
                          <a:cs typeface="Times New Roman" panose="02020603050405020304" pitchFamily="18" charset="0"/>
                        </a:rPr>
                        <a:t> Adi kira veya hasılat</a:t>
                      </a:r>
                      <a:r>
                        <a:rPr lang="tr-TR" baseline="0" dirty="0" smtClean="0">
                          <a:latin typeface="Times New Roman" panose="02020603050405020304" pitchFamily="18" charset="0"/>
                          <a:cs typeface="Times New Roman" panose="02020603050405020304" pitchFamily="18" charset="0"/>
                        </a:rPr>
                        <a:t> kirası sözleşmelerinin yapılması ve feshi</a:t>
                      </a:r>
                    </a:p>
                    <a:p>
                      <a:pPr algn="just"/>
                      <a:r>
                        <a:rPr lang="tr-TR" b="1" baseline="0" dirty="0" smtClean="0">
                          <a:solidFill>
                            <a:srgbClr val="FF0000"/>
                          </a:solidFill>
                          <a:latin typeface="Times New Roman" panose="02020603050405020304" pitchFamily="18" charset="0"/>
                          <a:cs typeface="Times New Roman" panose="02020603050405020304" pitchFamily="18" charset="0"/>
                        </a:rPr>
                        <a:t>2-</a:t>
                      </a:r>
                      <a:r>
                        <a:rPr lang="tr-TR" baseline="0" dirty="0" smtClean="0">
                          <a:latin typeface="Times New Roman" panose="02020603050405020304" pitchFamily="18" charset="0"/>
                          <a:cs typeface="Times New Roman" panose="02020603050405020304" pitchFamily="18" charset="0"/>
                        </a:rPr>
                        <a:t> Toprağın ıslahı (örneğin bataklığın kurutulması)</a:t>
                      </a:r>
                    </a:p>
                    <a:p>
                      <a:pPr algn="just"/>
                      <a:r>
                        <a:rPr lang="tr-TR" b="1" baseline="0" dirty="0" smtClean="0">
                          <a:solidFill>
                            <a:srgbClr val="FF0000"/>
                          </a:solidFill>
                          <a:latin typeface="Times New Roman" panose="02020603050405020304" pitchFamily="18" charset="0"/>
                          <a:cs typeface="Times New Roman" panose="02020603050405020304" pitchFamily="18" charset="0"/>
                        </a:rPr>
                        <a:t>3-</a:t>
                      </a:r>
                      <a:r>
                        <a:rPr lang="tr-TR" baseline="0" dirty="0" smtClean="0">
                          <a:latin typeface="Times New Roman" panose="02020603050405020304" pitchFamily="18" charset="0"/>
                          <a:cs typeface="Times New Roman" panose="02020603050405020304" pitchFamily="18" charset="0"/>
                        </a:rPr>
                        <a:t> Olağan yönetim sınırlarını aşan bakım, onarım ve yapı işleri (örneğin tarlanın nadasa bırakılması, binanın dış cephe boyasının yapılması veya bina giydirmesi yapılması</a:t>
                      </a:r>
                    </a:p>
                    <a:p>
                      <a:endParaRPr lang="tr-TR" dirty="0"/>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4052733657"/>
              </p:ext>
            </p:extLst>
          </p:nvPr>
        </p:nvGraphicFramePr>
        <p:xfrm>
          <a:off x="179512" y="620688"/>
          <a:ext cx="8784976" cy="365760"/>
        </p:xfrm>
        <a:graphic>
          <a:graphicData uri="http://schemas.openxmlformats.org/drawingml/2006/table">
            <a:tbl>
              <a:tblPr firstRow="1" bandRow="1">
                <a:tableStyleId>{C4B1156A-380E-4F78-BDF5-A606A8083BF9}</a:tableStyleId>
              </a:tblPr>
              <a:tblGrid>
                <a:gridCol w="4392488"/>
                <a:gridCol w="4392488"/>
              </a:tblGrid>
              <a:tr h="355064">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Özelikler</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Olağan/Önemli/</a:t>
                      </a:r>
                      <a:r>
                        <a:rPr lang="tr-TR" baseline="0" dirty="0" smtClean="0">
                          <a:solidFill>
                            <a:srgbClr val="FF0000"/>
                          </a:solidFill>
                          <a:latin typeface="Times New Roman" panose="02020603050405020304" pitchFamily="18" charset="0"/>
                          <a:cs typeface="Times New Roman" panose="02020603050405020304" pitchFamily="18" charset="0"/>
                        </a:rPr>
                        <a:t> Olağanüstü İşler</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3707680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993106434"/>
              </p:ext>
            </p:extLst>
          </p:nvPr>
        </p:nvGraphicFramePr>
        <p:xfrm>
          <a:off x="107504" y="620688"/>
          <a:ext cx="4388296" cy="3600400"/>
        </p:xfrm>
        <a:graphic>
          <a:graphicData uri="http://schemas.openxmlformats.org/drawingml/2006/table">
            <a:tbl>
              <a:tblPr firstRow="1" bandRow="1">
                <a:tableStyleId>{8799B23B-EC83-4686-B30A-512413B5E67A}</a:tableStyleId>
              </a:tblPr>
              <a:tblGrid>
                <a:gridCol w="4388296"/>
              </a:tblGrid>
              <a:tr h="663232">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Paydaşların Oybirliği İle Yapılabilecek Olağanüstü Yönetim İşleri</a:t>
                      </a:r>
                      <a:endParaRPr lang="tr-TR" dirty="0">
                        <a:solidFill>
                          <a:srgbClr val="FF0000"/>
                        </a:solidFill>
                        <a:latin typeface="Times New Roman" panose="02020603050405020304" pitchFamily="18" charset="0"/>
                        <a:cs typeface="Times New Roman" panose="02020603050405020304" pitchFamily="18" charset="0"/>
                      </a:endParaRPr>
                    </a:p>
                  </a:txBody>
                  <a:tcPr/>
                </a:tc>
              </a:tr>
              <a:tr h="2937168">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a:t>
                      </a:r>
                      <a:r>
                        <a:rPr lang="tr-TR" dirty="0" smtClean="0">
                          <a:latin typeface="Times New Roman" panose="02020603050405020304" pitchFamily="18" charset="0"/>
                          <a:cs typeface="Times New Roman" panose="02020603050405020304" pitchFamily="18" charset="0"/>
                        </a:rPr>
                        <a:t> Paylı malın özgülendiği amacın değişmesine yol açacak</a:t>
                      </a:r>
                      <a:r>
                        <a:rPr lang="tr-TR" baseline="0" dirty="0" smtClean="0">
                          <a:latin typeface="Times New Roman" panose="02020603050405020304" pitchFamily="18" charset="0"/>
                          <a:cs typeface="Times New Roman" panose="02020603050405020304" pitchFamily="18" charset="0"/>
                        </a:rPr>
                        <a:t> işlemler (örneğin tarlanın arsaya dönüştürülmesi, iş hanının konut olarak kullanılması)</a:t>
                      </a:r>
                    </a:p>
                    <a:p>
                      <a:pPr algn="just"/>
                      <a:r>
                        <a:rPr lang="tr-TR" b="1" baseline="0" dirty="0" smtClean="0">
                          <a:solidFill>
                            <a:srgbClr val="FF0000"/>
                          </a:solidFill>
                          <a:latin typeface="Times New Roman" panose="02020603050405020304" pitchFamily="18" charset="0"/>
                          <a:cs typeface="Times New Roman" panose="02020603050405020304" pitchFamily="18" charset="0"/>
                        </a:rPr>
                        <a:t>2-</a:t>
                      </a:r>
                      <a:r>
                        <a:rPr lang="tr-TR" baseline="0" dirty="0" smtClean="0">
                          <a:latin typeface="Times New Roman" panose="02020603050405020304" pitchFamily="18" charset="0"/>
                          <a:cs typeface="Times New Roman" panose="02020603050405020304" pitchFamily="18" charset="0"/>
                        </a:rPr>
                        <a:t> Koruma amacını aşan işleri (örneğin apartmana teras yapılması, evin bahçesine havuz yapılması)</a:t>
                      </a:r>
                    </a:p>
                    <a:p>
                      <a:pPr algn="just"/>
                      <a:r>
                        <a:rPr lang="tr-TR" b="1" baseline="0" dirty="0" smtClean="0">
                          <a:solidFill>
                            <a:srgbClr val="FF0000"/>
                          </a:solidFill>
                          <a:latin typeface="Times New Roman" panose="02020603050405020304" pitchFamily="18" charset="0"/>
                          <a:cs typeface="Times New Roman" panose="02020603050405020304" pitchFamily="18" charset="0"/>
                        </a:rPr>
                        <a:t>3-</a:t>
                      </a:r>
                      <a:r>
                        <a:rPr lang="tr-TR" baseline="0" dirty="0" smtClean="0">
                          <a:latin typeface="Times New Roman" panose="02020603050405020304" pitchFamily="18" charset="0"/>
                          <a:cs typeface="Times New Roman" panose="02020603050405020304" pitchFamily="18" charset="0"/>
                        </a:rPr>
                        <a:t> Paylı malın tümü üzerinde tasarruf yapılması(örneğin tüm tarlanın satılmak, kiralanmak veya bağışlanmak istenmesi</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747567360"/>
              </p:ext>
            </p:extLst>
          </p:nvPr>
        </p:nvGraphicFramePr>
        <p:xfrm>
          <a:off x="4648200" y="692150"/>
          <a:ext cx="4388296" cy="6035040"/>
        </p:xfrm>
        <a:graphic>
          <a:graphicData uri="http://schemas.openxmlformats.org/drawingml/2006/table">
            <a:tbl>
              <a:tblPr firstRow="1" bandRow="1">
                <a:tableStyleId>{8799B23B-EC83-4686-B30A-512413B5E67A}</a:tableStyleId>
              </a:tblPr>
              <a:tblGrid>
                <a:gridCol w="4388296"/>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Haklı Sebeplerle Paydaşlıktan </a:t>
                      </a:r>
                    </a:p>
                    <a:p>
                      <a:pPr algn="ctr"/>
                      <a:r>
                        <a:rPr lang="tr-TR" dirty="0" smtClean="0">
                          <a:solidFill>
                            <a:srgbClr val="FF0000"/>
                          </a:solidFill>
                          <a:latin typeface="Times New Roman" panose="02020603050405020304" pitchFamily="18" charset="0"/>
                          <a:cs typeface="Times New Roman" panose="02020603050405020304" pitchFamily="18" charset="0"/>
                        </a:rPr>
                        <a:t>Çıkarılma</a:t>
                      </a:r>
                      <a:endParaRPr lang="tr-TR"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a:t>
                      </a:r>
                      <a:r>
                        <a:rPr lang="tr-TR" dirty="0" smtClean="0">
                          <a:latin typeface="Times New Roman" panose="02020603050405020304" pitchFamily="18" charset="0"/>
                          <a:cs typeface="Times New Roman" panose="02020603050405020304" pitchFamily="18" charset="0"/>
                        </a:rPr>
                        <a:t> Bir paydaş, kendi tutumu ve davranışlarıyla diğer </a:t>
                      </a:r>
                      <a:r>
                        <a:rPr lang="tr-TR" baseline="0" dirty="0" smtClean="0">
                          <a:latin typeface="Times New Roman" panose="02020603050405020304" pitchFamily="18" charset="0"/>
                          <a:cs typeface="Times New Roman" panose="02020603050405020304" pitchFamily="18" charset="0"/>
                        </a:rPr>
                        <a:t> paydaşların tamamına veya bir kısmına karşı olan yükümlülüklerini ağır bir biçimde çiğnerse ve bu durum diğer paydaşlar için ortaklığı sürdürmeyi çekilmez hale getirirse, mahkeme kararı ile paydaş paydaşlıktan çıkarılabilir</a:t>
                      </a:r>
                      <a:endParaRPr lang="tr-TR" dirty="0">
                        <a:latin typeface="Times New Roman" panose="02020603050405020304" pitchFamily="18" charset="0"/>
                        <a:cs typeface="Times New Roman" panose="02020603050405020304" pitchFamily="18" charset="0"/>
                      </a:endParaRPr>
                    </a:p>
                  </a:txBody>
                  <a:tcPr/>
                </a:tc>
              </a:tr>
              <a:tr h="37084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2- </a:t>
                      </a:r>
                      <a:r>
                        <a:rPr lang="tr-TR" dirty="0" smtClean="0">
                          <a:latin typeface="Times New Roman" panose="02020603050405020304" pitchFamily="18" charset="0"/>
                          <a:cs typeface="Times New Roman" panose="02020603050405020304" pitchFamily="18" charset="0"/>
                        </a:rPr>
                        <a:t>Hakim çıkarılma</a:t>
                      </a:r>
                      <a:r>
                        <a:rPr lang="tr-TR" baseline="0" dirty="0" smtClean="0">
                          <a:latin typeface="Times New Roman" panose="02020603050405020304" pitchFamily="18" charset="0"/>
                          <a:cs typeface="Times New Roman" panose="02020603050405020304" pitchFamily="18" charset="0"/>
                        </a:rPr>
                        <a:t> talebini haklı görürse:</a:t>
                      </a:r>
                    </a:p>
                    <a:p>
                      <a:pPr algn="just"/>
                      <a:r>
                        <a:rPr lang="tr-TR" baseline="0" dirty="0" smtClean="0">
                          <a:latin typeface="Times New Roman" panose="02020603050405020304" pitchFamily="18" charset="0"/>
                          <a:cs typeface="Times New Roman" panose="02020603050405020304" pitchFamily="18" charset="0"/>
                        </a:rPr>
                        <a:t>      -  paylı mülkiyete tabi eşya bölünebilir ise, çıkarılacak paydaşın payını maldan ayırır, ona verir ve paydaşı paydaşlıktan çıkarır</a:t>
                      </a:r>
                    </a:p>
                    <a:p>
                      <a:pPr algn="just"/>
                      <a:r>
                        <a:rPr lang="tr-TR" baseline="0" dirty="0" smtClean="0">
                          <a:latin typeface="Times New Roman" panose="02020603050405020304" pitchFamily="18" charset="0"/>
                          <a:cs typeface="Times New Roman" panose="02020603050405020304" pitchFamily="18" charset="0"/>
                        </a:rPr>
                        <a:t>       - paylı mülkiyete tabi olan eşya bölünemiyorsa, hakim, payın değerini tespit ederek, diğer paydaşlara payı satın almaları için süre verir.</a:t>
                      </a:r>
                    </a:p>
                    <a:p>
                      <a:pPr algn="just"/>
                      <a:r>
                        <a:rPr lang="tr-TR" baseline="0" dirty="0" smtClean="0">
                          <a:latin typeface="Times New Roman" panose="02020603050405020304" pitchFamily="18" charset="0"/>
                          <a:cs typeface="Times New Roman" panose="02020603050405020304" pitchFamily="18" charset="0"/>
                        </a:rPr>
                        <a:t>       - Payı isteyen paydaş yoksa, hakim, paydaşlıktan çıkarılacak kişiye payını devretmesi için süre verir, bu süre içinde pay devredilmezse pay açık artırma ile satılır.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val="2475942580"/>
              </p:ext>
            </p:extLst>
          </p:nvPr>
        </p:nvGraphicFramePr>
        <p:xfrm>
          <a:off x="107504" y="4365104"/>
          <a:ext cx="4392488" cy="2377440"/>
        </p:xfrm>
        <a:graphic>
          <a:graphicData uri="http://schemas.openxmlformats.org/drawingml/2006/table">
            <a:tbl>
              <a:tblPr firstRow="1" bandRow="1">
                <a:tableStyleId>{8799B23B-EC83-4686-B30A-512413B5E67A}</a:tableStyleId>
              </a:tblPr>
              <a:tblGrid>
                <a:gridCol w="4392488"/>
              </a:tblGrid>
              <a:tr h="595534">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Paylı Mülkiyetin Paydaşlardan Biri İçin Sona Ermesi</a:t>
                      </a:r>
                      <a:endParaRPr lang="tr-TR" dirty="0">
                        <a:solidFill>
                          <a:srgbClr val="FF0000"/>
                        </a:solidFill>
                        <a:latin typeface="Times New Roman" panose="02020603050405020304" pitchFamily="18" charset="0"/>
                        <a:cs typeface="Times New Roman" panose="02020603050405020304" pitchFamily="18" charset="0"/>
                      </a:endParaRPr>
                    </a:p>
                  </a:txBody>
                  <a:tcPr/>
                </a:tc>
              </a:tr>
              <a:tr h="1708722">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a:t>
                      </a:r>
                      <a:r>
                        <a:rPr lang="tr-TR" dirty="0" smtClean="0">
                          <a:latin typeface="Times New Roman" panose="02020603050405020304" pitchFamily="18" charset="0"/>
                          <a:cs typeface="Times New Roman" panose="02020603050405020304" pitchFamily="18" charset="0"/>
                        </a:rPr>
                        <a:t> Paydaşın</a:t>
                      </a:r>
                      <a:r>
                        <a:rPr lang="tr-TR" baseline="0" dirty="0" smtClean="0">
                          <a:latin typeface="Times New Roman" panose="02020603050405020304" pitchFamily="18" charset="0"/>
                          <a:cs typeface="Times New Roman" panose="02020603050405020304" pitchFamily="18" charset="0"/>
                        </a:rPr>
                        <a:t> payını üçüncü bir kişiye devretmesi</a:t>
                      </a:r>
                    </a:p>
                    <a:p>
                      <a:pPr algn="just"/>
                      <a:r>
                        <a:rPr lang="tr-TR" b="1" baseline="0" dirty="0" smtClean="0">
                          <a:solidFill>
                            <a:srgbClr val="FF0000"/>
                          </a:solidFill>
                          <a:latin typeface="Times New Roman" panose="02020603050405020304" pitchFamily="18" charset="0"/>
                          <a:cs typeface="Times New Roman" panose="02020603050405020304" pitchFamily="18" charset="0"/>
                        </a:rPr>
                        <a:t>2-</a:t>
                      </a:r>
                      <a:r>
                        <a:rPr lang="tr-TR" baseline="0" dirty="0" smtClean="0">
                          <a:latin typeface="Times New Roman" panose="02020603050405020304" pitchFamily="18" charset="0"/>
                          <a:cs typeface="Times New Roman" panose="02020603050405020304" pitchFamily="18" charset="0"/>
                        </a:rPr>
                        <a:t> Paydaşın payının b0rcu nedeniyle haczedilmesi</a:t>
                      </a:r>
                    </a:p>
                    <a:p>
                      <a:pPr algn="just"/>
                      <a:r>
                        <a:rPr lang="tr-TR" b="1" baseline="0" dirty="0" smtClean="0">
                          <a:solidFill>
                            <a:srgbClr val="FF0000"/>
                          </a:solidFill>
                          <a:latin typeface="Times New Roman" panose="02020603050405020304" pitchFamily="18" charset="0"/>
                          <a:cs typeface="Times New Roman" panose="02020603050405020304" pitchFamily="18" charset="0"/>
                        </a:rPr>
                        <a:t>3-</a:t>
                      </a:r>
                      <a:r>
                        <a:rPr lang="tr-TR" baseline="0" dirty="0" smtClean="0">
                          <a:latin typeface="Times New Roman" panose="02020603050405020304" pitchFamily="18" charset="0"/>
                          <a:cs typeface="Times New Roman" panose="02020603050405020304" pitchFamily="18" charset="0"/>
                        </a:rPr>
                        <a:t> Paydaşın haklı sebeple paydaşlıktan çıkarılması</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6708679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1694952196"/>
              </p:ext>
            </p:extLst>
          </p:nvPr>
        </p:nvGraphicFramePr>
        <p:xfrm>
          <a:off x="107504" y="908719"/>
          <a:ext cx="4388296" cy="5890817"/>
        </p:xfrm>
        <a:graphic>
          <a:graphicData uri="http://schemas.openxmlformats.org/drawingml/2006/table">
            <a:tbl>
              <a:tblPr firstRow="1" bandRow="1">
                <a:tableStyleId>{8799B23B-EC83-4686-B30A-512413B5E67A}</a:tableStyleId>
              </a:tblPr>
              <a:tblGrid>
                <a:gridCol w="4388296"/>
              </a:tblGrid>
              <a:tr h="354681">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Tanım</a:t>
                      </a:r>
                      <a:endParaRPr lang="tr-TR" dirty="0">
                        <a:solidFill>
                          <a:srgbClr val="FF0000"/>
                        </a:solidFill>
                        <a:latin typeface="Times New Roman" panose="02020603050405020304" pitchFamily="18" charset="0"/>
                        <a:cs typeface="Times New Roman" panose="02020603050405020304" pitchFamily="18" charset="0"/>
                      </a:endParaRPr>
                    </a:p>
                  </a:txBody>
                  <a:tcPr/>
                </a:tc>
              </a:tr>
              <a:tr h="886703">
                <a:tc>
                  <a:txBody>
                    <a:bodyPr/>
                    <a:lstStyle/>
                    <a:p>
                      <a:pPr algn="just"/>
                      <a:r>
                        <a:rPr lang="tr-TR" dirty="0" smtClean="0">
                          <a:latin typeface="Times New Roman" panose="02020603050405020304" pitchFamily="18" charset="0"/>
                          <a:cs typeface="Times New Roman" panose="02020603050405020304" pitchFamily="18" charset="0"/>
                        </a:rPr>
                        <a:t>Aralarında kanun veya sözleşme gereğince ortaklık bağı bulunan kimselerin bir eşyaya birlikte malik olmalarıdır. </a:t>
                      </a:r>
                      <a:endParaRPr lang="tr-TR" dirty="0">
                        <a:latin typeface="Times New Roman" panose="02020603050405020304" pitchFamily="18" charset="0"/>
                        <a:cs typeface="Times New Roman" panose="02020603050405020304" pitchFamily="18" charset="0"/>
                      </a:endParaRPr>
                    </a:p>
                  </a:txBody>
                  <a:tcPr/>
                </a:tc>
              </a:tr>
              <a:tr h="354681">
                <a:tc>
                  <a:txBody>
                    <a:bodyPr/>
                    <a:lstStyle/>
                    <a:p>
                      <a:pPr algn="ctr"/>
                      <a:r>
                        <a:rPr lang="tr-TR" b="1" dirty="0" smtClean="0">
                          <a:solidFill>
                            <a:srgbClr val="FF0000"/>
                          </a:solidFill>
                          <a:latin typeface="Times New Roman" panose="02020603050405020304" pitchFamily="18" charset="0"/>
                          <a:cs typeface="Times New Roman" panose="02020603050405020304" pitchFamily="18" charset="0"/>
                        </a:rPr>
                        <a:t>Çeşitleri</a:t>
                      </a:r>
                      <a:endParaRPr lang="tr-TR" b="1" dirty="0">
                        <a:solidFill>
                          <a:srgbClr val="FF0000"/>
                        </a:solidFill>
                        <a:latin typeface="Times New Roman" panose="02020603050405020304" pitchFamily="18" charset="0"/>
                        <a:cs typeface="Times New Roman" panose="02020603050405020304" pitchFamily="18" charset="0"/>
                      </a:endParaRPr>
                    </a:p>
                  </a:txBody>
                  <a:tcPr/>
                </a:tc>
              </a:tr>
              <a:tr h="2216758">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 </a:t>
                      </a:r>
                      <a:r>
                        <a:rPr lang="tr-TR" dirty="0" smtClean="0">
                          <a:latin typeface="Times New Roman" panose="02020603050405020304" pitchFamily="18" charset="0"/>
                          <a:cs typeface="Times New Roman" panose="02020603050405020304" pitchFamily="18" charset="0"/>
                        </a:rPr>
                        <a:t>Miras bırakanın</a:t>
                      </a:r>
                      <a:r>
                        <a:rPr lang="tr-TR" baseline="0" dirty="0" smtClean="0">
                          <a:latin typeface="Times New Roman" panose="02020603050405020304" pitchFamily="18" charset="0"/>
                          <a:cs typeface="Times New Roman" panose="02020603050405020304" pitchFamily="18" charset="0"/>
                        </a:rPr>
                        <a:t> ölümü üzerine mirasçılar murisin malları üzerinde elbirliği ile malik olur</a:t>
                      </a:r>
                      <a:endParaRPr lang="tr-TR" dirty="0" smtClean="0">
                        <a:latin typeface="Times New Roman" panose="02020603050405020304" pitchFamily="18" charset="0"/>
                        <a:cs typeface="Times New Roman" panose="02020603050405020304" pitchFamily="18" charset="0"/>
                      </a:endParaRPr>
                    </a:p>
                    <a:p>
                      <a:pPr algn="just"/>
                      <a:r>
                        <a:rPr lang="tr-TR" b="1" dirty="0" smtClean="0">
                          <a:solidFill>
                            <a:srgbClr val="FF0000"/>
                          </a:solidFill>
                          <a:latin typeface="Times New Roman" panose="02020603050405020304" pitchFamily="18" charset="0"/>
                          <a:cs typeface="Times New Roman" panose="02020603050405020304" pitchFamily="18" charset="0"/>
                        </a:rPr>
                        <a:t>2-</a:t>
                      </a:r>
                      <a:r>
                        <a:rPr lang="tr-TR" dirty="0" smtClean="0">
                          <a:latin typeface="Times New Roman" panose="02020603050405020304" pitchFamily="18" charset="0"/>
                          <a:cs typeface="Times New Roman" panose="02020603050405020304" pitchFamily="18" charset="0"/>
                        </a:rPr>
                        <a:t> Karı ve koca arasında yapılan mal rejimi sözleşmesi ile kurulan mal ortaklığı</a:t>
                      </a:r>
                    </a:p>
                    <a:p>
                      <a:pPr algn="just"/>
                      <a:r>
                        <a:rPr lang="tr-TR" b="1" dirty="0" smtClean="0">
                          <a:solidFill>
                            <a:srgbClr val="FF0000"/>
                          </a:solidFill>
                          <a:latin typeface="Times New Roman" panose="02020603050405020304" pitchFamily="18" charset="0"/>
                          <a:cs typeface="Times New Roman" panose="02020603050405020304" pitchFamily="18" charset="0"/>
                        </a:rPr>
                        <a:t>3-</a:t>
                      </a:r>
                      <a:r>
                        <a:rPr lang="tr-TR" dirty="0" smtClean="0">
                          <a:latin typeface="Times New Roman" panose="02020603050405020304" pitchFamily="18" charset="0"/>
                          <a:cs typeface="Times New Roman" panose="02020603050405020304" pitchFamily="18" charset="0"/>
                        </a:rPr>
                        <a:t> Adi şirketin</a:t>
                      </a:r>
                      <a:r>
                        <a:rPr lang="tr-TR" baseline="0" dirty="0" smtClean="0">
                          <a:latin typeface="Times New Roman" panose="02020603050405020304" pitchFamily="18" charset="0"/>
                          <a:cs typeface="Times New Roman" panose="02020603050405020304" pitchFamily="18" charset="0"/>
                        </a:rPr>
                        <a:t> tüzel kişiliği olmadığından, adi şirkete ait mallar üzerinde şirket ortakları elbirliği ile maliktir.</a:t>
                      </a:r>
                      <a:endParaRPr lang="tr-TR" dirty="0">
                        <a:latin typeface="Times New Roman" panose="02020603050405020304" pitchFamily="18" charset="0"/>
                        <a:cs typeface="Times New Roman" panose="02020603050405020304" pitchFamily="18" charset="0"/>
                      </a:endParaRPr>
                    </a:p>
                  </a:txBody>
                  <a:tcPr/>
                </a:tc>
              </a:tr>
              <a:tr h="354681">
                <a:tc>
                  <a:txBody>
                    <a:bodyPr/>
                    <a:lstStyle/>
                    <a:p>
                      <a:pPr algn="ctr"/>
                      <a:r>
                        <a:rPr lang="tr-TR" b="1" dirty="0" smtClean="0">
                          <a:solidFill>
                            <a:srgbClr val="FF0000"/>
                          </a:solidFill>
                          <a:latin typeface="Times New Roman" panose="02020603050405020304" pitchFamily="18" charset="0"/>
                          <a:cs typeface="Times New Roman" panose="02020603050405020304" pitchFamily="18" charset="0"/>
                        </a:rPr>
                        <a:t>Özellikleri</a:t>
                      </a:r>
                      <a:endParaRPr lang="tr-TR" b="1" dirty="0">
                        <a:solidFill>
                          <a:srgbClr val="FF0000"/>
                        </a:solidFill>
                        <a:latin typeface="Times New Roman" panose="02020603050405020304" pitchFamily="18" charset="0"/>
                        <a:cs typeface="Times New Roman" panose="02020603050405020304" pitchFamily="18" charset="0"/>
                      </a:endParaRPr>
                    </a:p>
                  </a:txBody>
                  <a:tcPr/>
                </a:tc>
              </a:tr>
              <a:tr h="1593137">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a:t>
                      </a:r>
                      <a:r>
                        <a:rPr lang="tr-TR" dirty="0" smtClean="0">
                          <a:latin typeface="Times New Roman" panose="02020603050405020304" pitchFamily="18" charset="0"/>
                          <a:cs typeface="Times New Roman" panose="02020603050405020304" pitchFamily="18" charset="0"/>
                        </a:rPr>
                        <a:t>  Kanunda ve sözleşmede</a:t>
                      </a:r>
                      <a:r>
                        <a:rPr lang="tr-TR" baseline="0" dirty="0" smtClean="0">
                          <a:latin typeface="Times New Roman" panose="02020603050405020304" pitchFamily="18" charset="0"/>
                          <a:cs typeface="Times New Roman" panose="02020603050405020304" pitchFamily="18" charset="0"/>
                        </a:rPr>
                        <a:t> aksi kararlaştırılmadıkça, gerek yönetim gerek tasarruf işlemleri için oybirliği şarttır</a:t>
                      </a:r>
                    </a:p>
                    <a:p>
                      <a:pPr algn="just"/>
                      <a:r>
                        <a:rPr lang="tr-TR" b="1" baseline="0" dirty="0" smtClean="0">
                          <a:solidFill>
                            <a:srgbClr val="FF0000"/>
                          </a:solidFill>
                          <a:latin typeface="Times New Roman" panose="02020603050405020304" pitchFamily="18" charset="0"/>
                          <a:cs typeface="Times New Roman" panose="02020603050405020304" pitchFamily="18" charset="0"/>
                        </a:rPr>
                        <a:t>2- </a:t>
                      </a:r>
                      <a:r>
                        <a:rPr lang="tr-TR" baseline="0" dirty="0" smtClean="0">
                          <a:latin typeface="Times New Roman" panose="02020603050405020304" pitchFamily="18" charset="0"/>
                          <a:cs typeface="Times New Roman" panose="02020603050405020304" pitchFamily="18" charset="0"/>
                        </a:rPr>
                        <a:t>Sözleşme devam ettikçe paylaştırma yapılamaz</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İçerik Yer Tutucusu 7"/>
          <p:cNvGraphicFramePr>
            <a:graphicFrameLocks noGrp="1"/>
          </p:cNvGraphicFramePr>
          <p:nvPr>
            <p:ph sz="half" idx="2"/>
            <p:extLst>
              <p:ext uri="{D42A27DB-BD31-4B8C-83A1-F6EECF244321}">
                <p14:modId xmlns:p14="http://schemas.microsoft.com/office/powerpoint/2010/main" val="3270097059"/>
              </p:ext>
            </p:extLst>
          </p:nvPr>
        </p:nvGraphicFramePr>
        <p:xfrm>
          <a:off x="4648200" y="908050"/>
          <a:ext cx="4316413" cy="5852160"/>
        </p:xfrm>
        <a:graphic>
          <a:graphicData uri="http://schemas.openxmlformats.org/drawingml/2006/table">
            <a:tbl>
              <a:tblPr firstRow="1" bandRow="1">
                <a:tableStyleId>{8799B23B-EC83-4686-B30A-512413B5E67A}</a:tableStyleId>
              </a:tblPr>
              <a:tblGrid>
                <a:gridCol w="4316413"/>
              </a:tblGrid>
              <a:tr h="37084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a:t>
                      </a:r>
                      <a:r>
                        <a:rPr lang="tr-TR" b="0" dirty="0" smtClean="0">
                          <a:latin typeface="Times New Roman" panose="02020603050405020304" pitchFamily="18" charset="0"/>
                          <a:cs typeface="Times New Roman" panose="02020603050405020304" pitchFamily="18" charset="0"/>
                        </a:rPr>
                        <a:t> Paylı mülkiyette her ortağın</a:t>
                      </a:r>
                      <a:r>
                        <a:rPr lang="tr-TR" b="0" baseline="0" dirty="0" smtClean="0">
                          <a:latin typeface="Times New Roman" panose="02020603050405020304" pitchFamily="18" charset="0"/>
                          <a:cs typeface="Times New Roman" panose="02020603050405020304" pitchFamily="18" charset="0"/>
                        </a:rPr>
                        <a:t> mal üzerinde bir hissesi olduğu halde, elbirliği mülkiyetinde ortakların hissesi belli değildir</a:t>
                      </a:r>
                      <a:endParaRPr lang="tr-TR" b="0" dirty="0">
                        <a:latin typeface="Times New Roman" panose="02020603050405020304" pitchFamily="18" charset="0"/>
                        <a:cs typeface="Times New Roman" panose="02020603050405020304" pitchFamily="18" charset="0"/>
                      </a:endParaRPr>
                    </a:p>
                  </a:txBody>
                  <a:tcPr/>
                </a:tc>
              </a:tr>
              <a:tr h="37084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2-</a:t>
                      </a:r>
                      <a:r>
                        <a:rPr lang="tr-TR" dirty="0" smtClean="0">
                          <a:latin typeface="Times New Roman" panose="02020603050405020304" pitchFamily="18" charset="0"/>
                          <a:cs typeface="Times New Roman" panose="02020603050405020304" pitchFamily="18" charset="0"/>
                        </a:rPr>
                        <a:t> Paylı mülkiyetin konusu daima belirli bir eşya,</a:t>
                      </a:r>
                      <a:r>
                        <a:rPr lang="tr-TR" baseline="0" dirty="0" smtClean="0">
                          <a:latin typeface="Times New Roman" panose="02020603050405020304" pitchFamily="18" charset="0"/>
                          <a:cs typeface="Times New Roman" panose="02020603050405020304" pitchFamily="18" charset="0"/>
                        </a:rPr>
                        <a:t> elbirliği mülkiyetinin konusu ise birden fazla eşya olabileceği gibi malvarlığının tamamı da olabilir</a:t>
                      </a:r>
                      <a:endParaRPr lang="tr-TR" dirty="0">
                        <a:latin typeface="Times New Roman" panose="02020603050405020304" pitchFamily="18" charset="0"/>
                        <a:cs typeface="Times New Roman" panose="02020603050405020304" pitchFamily="18" charset="0"/>
                      </a:endParaRPr>
                    </a:p>
                  </a:txBody>
                  <a:tcPr/>
                </a:tc>
              </a:tr>
              <a:tr h="37084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3-</a:t>
                      </a:r>
                      <a:r>
                        <a:rPr lang="tr-TR" dirty="0" smtClean="0">
                          <a:latin typeface="Times New Roman" panose="02020603050405020304" pitchFamily="18" charset="0"/>
                          <a:cs typeface="Times New Roman" panose="02020603050405020304" pitchFamily="18" charset="0"/>
                        </a:rPr>
                        <a:t> Paylı mülkiyette her ortak kendi</a:t>
                      </a:r>
                      <a:r>
                        <a:rPr lang="tr-TR" baseline="0" dirty="0" smtClean="0">
                          <a:latin typeface="Times New Roman" panose="02020603050405020304" pitchFamily="18" charset="0"/>
                          <a:cs typeface="Times New Roman" panose="02020603050405020304" pitchFamily="18" charset="0"/>
                        </a:rPr>
                        <a:t> payı üzerinde serbestçe tasarrufta bulunabilir, örneğin payını izin almadan satabilir veya kiralayabilir. Elbirliği mülkiyetinde ise hisse olmadığından ortaklar ancak oybirliği ile mal üzerinde tasarrufta bulunabilir</a:t>
                      </a:r>
                      <a:endParaRPr lang="tr-TR" dirty="0">
                        <a:latin typeface="Times New Roman" panose="02020603050405020304" pitchFamily="18" charset="0"/>
                        <a:cs typeface="Times New Roman" panose="02020603050405020304" pitchFamily="18" charset="0"/>
                      </a:endParaRPr>
                    </a:p>
                  </a:txBody>
                  <a:tcPr/>
                </a:tc>
              </a:tr>
              <a:tr h="37084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4- </a:t>
                      </a:r>
                      <a:r>
                        <a:rPr lang="tr-TR" dirty="0" smtClean="0">
                          <a:latin typeface="Times New Roman" panose="02020603050405020304" pitchFamily="18" charset="0"/>
                          <a:cs typeface="Times New Roman" panose="02020603050405020304" pitchFamily="18" charset="0"/>
                        </a:rPr>
                        <a:t>Paylı</a:t>
                      </a:r>
                      <a:r>
                        <a:rPr lang="tr-TR" baseline="0" dirty="0" smtClean="0">
                          <a:latin typeface="Times New Roman" panose="02020603050405020304" pitchFamily="18" charset="0"/>
                          <a:cs typeface="Times New Roman" panose="02020603050405020304" pitchFamily="18" charset="0"/>
                        </a:rPr>
                        <a:t> mülkiyette malın idaresi olağan, önemli ve olağan üstü işler  birbirinden ayrılarak düzenlenmiştir. Elbirliği mülkiyetinde ise böyle bir ayırım yoktur. Yapılmak istenen şey, ister olağan, ister önemli, ister olağanüstü olsun oybirliği şarttır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3734861021"/>
              </p:ext>
            </p:extLst>
          </p:nvPr>
        </p:nvGraphicFramePr>
        <p:xfrm>
          <a:off x="107504" y="332656"/>
          <a:ext cx="8856984" cy="370840"/>
        </p:xfrm>
        <a:graphic>
          <a:graphicData uri="http://schemas.openxmlformats.org/drawingml/2006/table">
            <a:tbl>
              <a:tblPr firstRow="1" bandRow="1">
                <a:tableStyleId>{0505E3EF-67EA-436B-97B2-0124C06EBD24}</a:tableStyleId>
              </a:tblPr>
              <a:tblGrid>
                <a:gridCol w="4428492"/>
                <a:gridCol w="4428492"/>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2- Elbirliği</a:t>
                      </a:r>
                      <a:r>
                        <a:rPr lang="tr-TR" baseline="0" dirty="0" smtClean="0">
                          <a:solidFill>
                            <a:srgbClr val="FF0000"/>
                          </a:solidFill>
                          <a:latin typeface="Times New Roman" panose="02020603050405020304" pitchFamily="18" charset="0"/>
                          <a:cs typeface="Times New Roman" panose="02020603050405020304" pitchFamily="18" charset="0"/>
                        </a:rPr>
                        <a:t> (İştirak) Halinde Mülkiyet</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Farkları</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1308415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48680"/>
            <a:ext cx="8229600" cy="360040"/>
          </a:xfrm>
        </p:spPr>
        <p:txBody>
          <a:bodyPr>
            <a:normAutofit fontScale="90000"/>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TAŞINMAZ MÜLKİYETİ</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2552027866"/>
              </p:ext>
            </p:extLst>
          </p:nvPr>
        </p:nvGraphicFramePr>
        <p:xfrm>
          <a:off x="107504" y="980728"/>
          <a:ext cx="4388296" cy="3528392"/>
        </p:xfrm>
        <a:graphic>
          <a:graphicData uri="http://schemas.openxmlformats.org/drawingml/2006/table">
            <a:tbl>
              <a:tblPr firstRow="1" bandRow="1">
                <a:tableStyleId>{8799B23B-EC83-4686-B30A-512413B5E67A}</a:tableStyleId>
              </a:tblPr>
              <a:tblGrid>
                <a:gridCol w="4388296"/>
              </a:tblGrid>
              <a:tr h="37141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İlgili Kavramlar</a:t>
                      </a:r>
                      <a:endParaRPr lang="tr-TR" dirty="0">
                        <a:solidFill>
                          <a:srgbClr val="FF0000"/>
                        </a:solidFill>
                        <a:latin typeface="Times New Roman" panose="02020603050405020304" pitchFamily="18" charset="0"/>
                        <a:cs typeface="Times New Roman" panose="02020603050405020304" pitchFamily="18" charset="0"/>
                      </a:endParaRPr>
                    </a:p>
                  </a:txBody>
                  <a:tcPr/>
                </a:tc>
              </a:tr>
              <a:tr h="3156982">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 İnançlı Temlik: </a:t>
                      </a:r>
                      <a:r>
                        <a:rPr lang="tr-TR" b="0" dirty="0" smtClean="0">
                          <a:solidFill>
                            <a:schemeClr val="tx1"/>
                          </a:solidFill>
                          <a:latin typeface="Times New Roman" panose="02020603050405020304" pitchFamily="18" charset="0"/>
                          <a:cs typeface="Times New Roman" panose="02020603050405020304" pitchFamily="18" charset="0"/>
                        </a:rPr>
                        <a:t>İ</a:t>
                      </a:r>
                      <a:r>
                        <a:rPr lang="tr-TR" dirty="0" smtClean="0">
                          <a:latin typeface="Times New Roman" panose="02020603050405020304" pitchFamily="18" charset="0"/>
                          <a:cs typeface="Times New Roman" panose="02020603050405020304" pitchFamily="18" charset="0"/>
                        </a:rPr>
                        <a:t>nançlı işlem ile bir kimse (inanan) mülkiyet veya alacak hakkını, belirli bir süre veya amaçla bir başka kimseye (inanılana) geçirir. İnanılan, süre dolunca ya da hedeflenen amaca ulaşılınca, inanç anlaşmasına göre mülkiyeti veya alacak hakkını tekrar inanana devretme borcunu yüklenir. </a:t>
                      </a:r>
                      <a:r>
                        <a:rPr lang="tr-TR" b="1" baseline="0" dirty="0" smtClean="0">
                          <a:latin typeface="Times New Roman" panose="02020603050405020304" pitchFamily="18" charset="0"/>
                          <a:cs typeface="Times New Roman" panose="02020603050405020304" pitchFamily="18" charset="0"/>
                        </a:rPr>
                        <a:t>Örnek: </a:t>
                      </a:r>
                      <a:r>
                        <a:rPr lang="tr-TR" baseline="0" dirty="0" smtClean="0">
                          <a:latin typeface="Times New Roman" panose="02020603050405020304" pitchFamily="18" charset="0"/>
                          <a:cs typeface="Times New Roman" panose="02020603050405020304" pitchFamily="18" charset="0"/>
                        </a:rPr>
                        <a:t>A</a:t>
                      </a:r>
                      <a:r>
                        <a:rPr lang="tr-TR" dirty="0" smtClean="0">
                          <a:latin typeface="Times New Roman" panose="02020603050405020304" pitchFamily="18" charset="0"/>
                          <a:cs typeface="Times New Roman" panose="02020603050405020304" pitchFamily="18" charset="0"/>
                        </a:rPr>
                        <a:t>raları iyi olmadığı için almak istediği malı kendisine satmak istemeyecek kimseden, o malı inandığı bir aracı ile satın aldırıp daha sonra devralması</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1870365336"/>
              </p:ext>
            </p:extLst>
          </p:nvPr>
        </p:nvGraphicFramePr>
        <p:xfrm>
          <a:off x="4648200" y="980729"/>
          <a:ext cx="4388296" cy="3545610"/>
        </p:xfrm>
        <a:graphic>
          <a:graphicData uri="http://schemas.openxmlformats.org/drawingml/2006/table">
            <a:tbl>
              <a:tblPr firstRow="1" bandRow="1">
                <a:tableStyleId>{8799B23B-EC83-4686-B30A-512413B5E67A}</a:tableStyleId>
              </a:tblPr>
              <a:tblGrid>
                <a:gridCol w="4388296"/>
              </a:tblGrid>
              <a:tr h="34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smtClean="0">
                          <a:solidFill>
                            <a:srgbClr val="FF0000"/>
                          </a:solidFill>
                          <a:latin typeface="Times New Roman" panose="02020603050405020304" pitchFamily="18" charset="0"/>
                          <a:cs typeface="Times New Roman" panose="02020603050405020304" pitchFamily="18" charset="0"/>
                        </a:rPr>
                        <a:t>İlgili Kavramlar</a:t>
                      </a:r>
                      <a:endParaRPr lang="tr-TR" dirty="0"/>
                    </a:p>
                  </a:txBody>
                  <a:tcPr/>
                </a:tc>
              </a:tr>
              <a:tr h="317985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anose="02020603050405020304" pitchFamily="18" charset="0"/>
                          <a:cs typeface="Times New Roman" panose="02020603050405020304" pitchFamily="18" charset="0"/>
                        </a:rPr>
                        <a:t>2-</a:t>
                      </a:r>
                      <a:r>
                        <a:rPr lang="tr-TR" b="1" baseline="0" dirty="0" smtClean="0">
                          <a:solidFill>
                            <a:srgbClr val="FF0000"/>
                          </a:solidFill>
                          <a:latin typeface="Times New Roman" panose="02020603050405020304" pitchFamily="18" charset="0"/>
                          <a:cs typeface="Times New Roman" panose="02020603050405020304" pitchFamily="18" charset="0"/>
                        </a:rPr>
                        <a:t> </a:t>
                      </a:r>
                      <a:r>
                        <a:rPr lang="tr-TR" b="1" dirty="0" smtClean="0">
                          <a:solidFill>
                            <a:srgbClr val="FF0000"/>
                          </a:solidFill>
                          <a:latin typeface="Times New Roman" panose="02020603050405020304" pitchFamily="18" charset="0"/>
                          <a:cs typeface="Times New Roman" panose="02020603050405020304" pitchFamily="18" charset="0"/>
                        </a:rPr>
                        <a:t>Nam-ı</a:t>
                      </a:r>
                      <a:r>
                        <a:rPr lang="tr-TR" b="1" baseline="0" dirty="0" smtClean="0">
                          <a:solidFill>
                            <a:srgbClr val="FF0000"/>
                          </a:solidFill>
                          <a:latin typeface="Times New Roman" panose="02020603050405020304" pitchFamily="18" charset="0"/>
                          <a:cs typeface="Times New Roman" panose="02020603050405020304" pitchFamily="18" charset="0"/>
                        </a:rPr>
                        <a:t> Müstear: </a:t>
                      </a:r>
                      <a:r>
                        <a:rPr lang="tr-TR" baseline="0" dirty="0" smtClean="0">
                          <a:latin typeface="Times New Roman" panose="02020603050405020304" pitchFamily="18" charset="0"/>
                          <a:cs typeface="Times New Roman" panose="02020603050405020304" pitchFamily="18" charset="0"/>
                        </a:rPr>
                        <a:t>Kişi, s</a:t>
                      </a:r>
                      <a:r>
                        <a:rPr lang="tr-TR" dirty="0" smtClean="0">
                          <a:latin typeface="Times New Roman" panose="02020603050405020304" pitchFamily="18" charset="0"/>
                          <a:cs typeface="Times New Roman" panose="02020603050405020304" pitchFamily="18" charset="0"/>
                        </a:rPr>
                        <a:t>özleşmeyi kendi adına ve gizlenmek isteyen kişi hesabına yapmakta; böylece, gizlenen kişinin bu sözleşmenin gerçek tarafı olmasını ve bilinmesini önlemektedir. Bir diğer deyimle, nam-ı müstear müvekkilinin adını gizleyerek onun hesabına ve kendi adına hareket eden bir vekildir. </a:t>
                      </a:r>
                      <a:r>
                        <a:rPr lang="tr-TR" b="1" dirty="0" smtClean="0">
                          <a:solidFill>
                            <a:schemeClr val="tx1"/>
                          </a:solidFill>
                          <a:latin typeface="Times New Roman" panose="02020603050405020304" pitchFamily="18" charset="0"/>
                          <a:cs typeface="Times New Roman" panose="02020603050405020304" pitchFamily="18" charset="0"/>
                        </a:rPr>
                        <a:t>Örnek: </a:t>
                      </a:r>
                      <a:r>
                        <a:rPr lang="tr-TR" dirty="0" smtClean="0">
                          <a:latin typeface="Times New Roman" panose="02020603050405020304" pitchFamily="18" charset="0"/>
                          <a:cs typeface="Times New Roman" panose="02020603050405020304" pitchFamily="18" charset="0"/>
                        </a:rPr>
                        <a:t>A, şu veya bu amaçla adını gizli tutmak ister ve o işlemi kendi hesabına bir başkasına (B’ye) yaptırırsa, A, B’nin adının arkasına gizlenmiş olur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4018769964"/>
              </p:ext>
            </p:extLst>
          </p:nvPr>
        </p:nvGraphicFramePr>
        <p:xfrm>
          <a:off x="107504" y="4797152"/>
          <a:ext cx="8856984" cy="1966525"/>
        </p:xfrm>
        <a:graphic>
          <a:graphicData uri="http://schemas.openxmlformats.org/drawingml/2006/table">
            <a:tbl>
              <a:tblPr firstRow="1" bandRow="1">
                <a:tableStyleId>{8799B23B-EC83-4686-B30A-512413B5E67A}</a:tableStyleId>
              </a:tblPr>
              <a:tblGrid>
                <a:gridCol w="8856984"/>
              </a:tblGrid>
              <a:tr h="503485">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İlgili Kavramlar</a:t>
                      </a:r>
                      <a:endParaRPr lang="tr-TR" dirty="0">
                        <a:solidFill>
                          <a:srgbClr val="FF0000"/>
                        </a:solidFill>
                        <a:latin typeface="Times New Roman" panose="02020603050405020304" pitchFamily="18" charset="0"/>
                        <a:cs typeface="Times New Roman" panose="02020603050405020304" pitchFamily="18" charset="0"/>
                      </a:endParaRPr>
                    </a:p>
                  </a:txBody>
                  <a:tcPr/>
                </a:tc>
              </a:tr>
              <a:tr h="1368723">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Taşınmaz</a:t>
                      </a:r>
                      <a:r>
                        <a:rPr lang="tr-TR" b="1" baseline="0" dirty="0" smtClean="0">
                          <a:solidFill>
                            <a:srgbClr val="FF0000"/>
                          </a:solidFill>
                          <a:latin typeface="Times New Roman" panose="02020603050405020304" pitchFamily="18" charset="0"/>
                          <a:cs typeface="Times New Roman" panose="02020603050405020304" pitchFamily="18" charset="0"/>
                        </a:rPr>
                        <a:t> Satış Vaadi Sözleşmesi: </a:t>
                      </a:r>
                      <a:r>
                        <a:rPr lang="tr-TR" baseline="0" dirty="0" smtClean="0">
                          <a:latin typeface="Times New Roman" panose="02020603050405020304" pitchFamily="18" charset="0"/>
                          <a:cs typeface="Times New Roman" panose="02020603050405020304" pitchFamily="18" charset="0"/>
                        </a:rPr>
                        <a:t>Bir tarafa veya tarafların her ikisine de bir taşınmazın satış sözleşmesinin yapılmasını isteme hakkı sağlayan bir ön sözleşmedir. Noter veya tapu memurlarınca yapılır. Noter tarafından yapılacak böyle bir sözleşme tapuya şerh verilebilir. Şerhin etkisi 5 yıldır. BU sürenin bitiminde şerh tapu memuru tarafından re’sen sicilden terkin edilir</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7180094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İçerik Yer Tutucusu 7"/>
          <p:cNvGraphicFramePr>
            <a:graphicFrameLocks noGrp="1"/>
          </p:cNvGraphicFramePr>
          <p:nvPr>
            <p:ph idx="1"/>
            <p:extLst>
              <p:ext uri="{D42A27DB-BD31-4B8C-83A1-F6EECF244321}">
                <p14:modId xmlns:p14="http://schemas.microsoft.com/office/powerpoint/2010/main" val="4090936588"/>
              </p:ext>
            </p:extLst>
          </p:nvPr>
        </p:nvGraphicFramePr>
        <p:xfrm>
          <a:off x="251520" y="908720"/>
          <a:ext cx="8712968"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Tablo 8"/>
          <p:cNvGraphicFramePr>
            <a:graphicFrameLocks noGrp="1"/>
          </p:cNvGraphicFramePr>
          <p:nvPr>
            <p:extLst>
              <p:ext uri="{D42A27DB-BD31-4B8C-83A1-F6EECF244321}">
                <p14:modId xmlns:p14="http://schemas.microsoft.com/office/powerpoint/2010/main" val="1822965770"/>
              </p:ext>
            </p:extLst>
          </p:nvPr>
        </p:nvGraphicFramePr>
        <p:xfrm>
          <a:off x="251520" y="404664"/>
          <a:ext cx="8712968" cy="432048"/>
        </p:xfrm>
        <a:graphic>
          <a:graphicData uri="http://schemas.openxmlformats.org/drawingml/2006/table">
            <a:tbl>
              <a:tblPr firstRow="1" bandRow="1">
                <a:tableStyleId>{0505E3EF-67EA-436B-97B2-0124C06EBD24}</a:tableStyleId>
              </a:tblPr>
              <a:tblGrid>
                <a:gridCol w="8712968"/>
              </a:tblGrid>
              <a:tr h="432048">
                <a:tc>
                  <a:txBody>
                    <a:bodyPr/>
                    <a:lstStyle/>
                    <a:p>
                      <a:pPr algn="ctr"/>
                      <a:r>
                        <a:rPr lang="tr-TR"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TAŞINMAZ MÜLKİYETİNİN KAZANILMASI</a:t>
                      </a:r>
                      <a:endParaRPr lang="tr-TR"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1852524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288032"/>
          </a:xfrm>
        </p:spPr>
        <p:txBody>
          <a:bodyPr>
            <a:normAutofit fontScale="90000"/>
          </a:bodyPr>
          <a:lstStyle/>
          <a:p>
            <a:pPr algn="ctr"/>
            <a:r>
              <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TAŞINMAZ MÜLKİYETİNİN </a:t>
            </a: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KAZANILMASI</a:t>
            </a:r>
            <a:endParaRPr lang="tr-TR" sz="2400" b="1" dirty="0"/>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2179404537"/>
              </p:ext>
            </p:extLst>
          </p:nvPr>
        </p:nvGraphicFramePr>
        <p:xfrm>
          <a:off x="107504" y="836713"/>
          <a:ext cx="4460304" cy="5921617"/>
        </p:xfrm>
        <a:graphic>
          <a:graphicData uri="http://schemas.openxmlformats.org/drawingml/2006/table">
            <a:tbl>
              <a:tblPr firstRow="1" bandRow="1">
                <a:tableStyleId>{8799B23B-EC83-4686-B30A-512413B5E67A}</a:tableStyleId>
              </a:tblPr>
              <a:tblGrid>
                <a:gridCol w="4460304"/>
              </a:tblGrid>
              <a:tr h="358188">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1. Miras</a:t>
                      </a:r>
                      <a:endParaRPr lang="tr-TR" dirty="0">
                        <a:solidFill>
                          <a:srgbClr val="FF0000"/>
                        </a:solidFill>
                        <a:latin typeface="Times New Roman" panose="02020603050405020304" pitchFamily="18" charset="0"/>
                        <a:cs typeface="Times New Roman" panose="02020603050405020304" pitchFamily="18" charset="0"/>
                      </a:endParaRPr>
                    </a:p>
                  </a:txBody>
                  <a:tcPr/>
                </a:tc>
              </a:tr>
              <a:tr h="3850522">
                <a:tc>
                  <a:txBody>
                    <a:bodyPr/>
                    <a:lstStyle/>
                    <a:p>
                      <a:pPr algn="just"/>
                      <a:r>
                        <a:rPr lang="tr-TR" dirty="0" smtClean="0">
                          <a:latin typeface="Times New Roman" panose="02020603050405020304" pitchFamily="18" charset="0"/>
                          <a:cs typeface="Times New Roman" panose="02020603050405020304" pitchFamily="18" charset="0"/>
                        </a:rPr>
                        <a:t>Mirasçılar, miras bırakanın ölümü ile mirası bir bütün olarak, kanun gereğince kazanırlar. </a:t>
                      </a:r>
                    </a:p>
                    <a:p>
                      <a:pPr algn="just"/>
                      <a:r>
                        <a:rPr lang="tr-TR" dirty="0" smtClean="0">
                          <a:latin typeface="Times New Roman" panose="02020603050405020304" pitchFamily="18" charset="0"/>
                          <a:cs typeface="Times New Roman" panose="02020603050405020304" pitchFamily="18" charset="0"/>
                        </a:rPr>
                        <a:t>         - Mirasçılar,  murisin ölümü ile tapu siciline tescile gerek olmadan taşınmazın maliki olur.</a:t>
                      </a:r>
                      <a:r>
                        <a:rPr lang="tr-TR" baseline="0" dirty="0" smtClean="0">
                          <a:latin typeface="Times New Roman" panose="02020603050405020304" pitchFamily="18" charset="0"/>
                          <a:cs typeface="Times New Roman" panose="02020603050405020304" pitchFamily="18" charset="0"/>
                        </a:rPr>
                        <a:t> </a:t>
                      </a:r>
                    </a:p>
                    <a:p>
                      <a:pPr algn="just"/>
                      <a:r>
                        <a:rPr lang="tr-TR" baseline="0" dirty="0" smtClean="0">
                          <a:latin typeface="Times New Roman" panose="02020603050405020304" pitchFamily="18" charset="0"/>
                          <a:cs typeface="Times New Roman" panose="02020603050405020304" pitchFamily="18" charset="0"/>
                        </a:rPr>
                        <a:t>         - Mirasçılar taşınmazın kendi adlarına tescili için tapu siciline başvurur. Ancak burada tescil kurucu değil bildiricidir </a:t>
                      </a:r>
                    </a:p>
                    <a:p>
                      <a:pPr algn="just"/>
                      <a:r>
                        <a:rPr lang="tr-TR" baseline="0" dirty="0" smtClean="0">
                          <a:latin typeface="Times New Roman" panose="02020603050405020304" pitchFamily="18" charset="0"/>
                          <a:cs typeface="Times New Roman" panose="02020603050405020304" pitchFamily="18" charset="0"/>
                        </a:rPr>
                        <a:t>        - Mirasçıların tescil yaptırabilmeleri için noter veya sulh hakiminden veraset ilamı alması şarttır.</a:t>
                      </a:r>
                    </a:p>
                    <a:p>
                      <a:pPr algn="just"/>
                      <a:r>
                        <a:rPr lang="tr-TR" baseline="0" dirty="0" smtClean="0">
                          <a:latin typeface="Times New Roman" panose="02020603050405020304" pitchFamily="18" charset="0"/>
                          <a:cs typeface="Times New Roman" panose="02020603050405020304" pitchFamily="18" charset="0"/>
                        </a:rPr>
                        <a:t>        - Veraset ilamı çıkarılmadan mirasçılar miras kalan taşınmaz üzerinde tasarrufta bulunamaz. </a:t>
                      </a:r>
                    </a:p>
                  </a:txBody>
                  <a:tcPr/>
                </a:tc>
              </a:tr>
              <a:tr h="1623937">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baseline="0" dirty="0" smtClean="0">
                          <a:solidFill>
                            <a:srgbClr val="FF0000"/>
                          </a:solidFill>
                          <a:latin typeface="Times New Roman" panose="02020603050405020304" pitchFamily="18" charset="0"/>
                          <a:cs typeface="Times New Roman" panose="02020603050405020304" pitchFamily="18" charset="0"/>
                        </a:rPr>
                        <a:t>Dikkat: </a:t>
                      </a:r>
                      <a:r>
                        <a:rPr lang="tr-TR" baseline="0" dirty="0" smtClean="0">
                          <a:latin typeface="Times New Roman" panose="02020603050405020304" pitchFamily="18" charset="0"/>
                          <a:cs typeface="Times New Roman" panose="02020603050405020304" pitchFamily="18" charset="0"/>
                        </a:rPr>
                        <a:t>Normalde taşınmazlarda mülkiyetin geçmesi için tapu siciline tescil şarttır. Ancak burada mirasçılar murisin öldüğü anda taşınmaz üzerinde mülkiyet hakkını kazanır. Tescil sadece bildiricidir</a:t>
                      </a: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2375057063"/>
              </p:ext>
            </p:extLst>
          </p:nvPr>
        </p:nvGraphicFramePr>
        <p:xfrm>
          <a:off x="4648200" y="836613"/>
          <a:ext cx="4388296" cy="5943600"/>
        </p:xfrm>
        <a:graphic>
          <a:graphicData uri="http://schemas.openxmlformats.org/drawingml/2006/table">
            <a:tbl>
              <a:tblPr firstRow="1" bandRow="1">
                <a:tableStyleId>{8799B23B-EC83-4686-B30A-512413B5E67A}</a:tableStyleId>
              </a:tblPr>
              <a:tblGrid>
                <a:gridCol w="4388296"/>
              </a:tblGrid>
              <a:tr h="348057">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2- Mahkeme Kararı</a:t>
                      </a:r>
                      <a:endParaRPr lang="tr-TR" dirty="0">
                        <a:solidFill>
                          <a:srgbClr val="FF0000"/>
                        </a:solidFill>
                        <a:latin typeface="Times New Roman" panose="02020603050405020304" pitchFamily="18" charset="0"/>
                        <a:cs typeface="Times New Roman" panose="02020603050405020304" pitchFamily="18" charset="0"/>
                      </a:endParaRPr>
                    </a:p>
                  </a:txBody>
                  <a:tcPr/>
                </a:tc>
              </a:tr>
              <a:tr h="5556698">
                <a:tc>
                  <a:txBody>
                    <a:bodyPr/>
                    <a:lstStyle/>
                    <a:p>
                      <a:pPr algn="just"/>
                      <a:r>
                        <a:rPr lang="tr-TR" dirty="0" smtClean="0">
                          <a:latin typeface="Times New Roman" panose="02020603050405020304" pitchFamily="18" charset="0"/>
                          <a:cs typeface="Times New Roman" panose="02020603050405020304" pitchFamily="18" charset="0"/>
                        </a:rPr>
                        <a:t>Taşınmaz üzerinde mülkiyetin tescilden önce kazanılmasını sağlayan bir diğer hal de mahkeme kararıdır. </a:t>
                      </a:r>
                    </a:p>
                    <a:p>
                      <a:pPr algn="just"/>
                      <a:r>
                        <a:rPr lang="tr-TR" baseline="0" dirty="0" smtClean="0">
                          <a:latin typeface="Times New Roman" panose="02020603050405020304" pitchFamily="18" charset="0"/>
                          <a:cs typeface="Times New Roman" panose="02020603050405020304" pitchFamily="18" charset="0"/>
                        </a:rPr>
                        <a:t>       - İki kişi bir taşınmazın devri için sözleşme yapar </a:t>
                      </a:r>
                    </a:p>
                    <a:p>
                      <a:pPr algn="just"/>
                      <a:r>
                        <a:rPr lang="tr-TR" baseline="0" dirty="0" smtClean="0">
                          <a:latin typeface="Times New Roman" panose="02020603050405020304" pitchFamily="18" charset="0"/>
                          <a:cs typeface="Times New Roman" panose="02020603050405020304" pitchFamily="18" charset="0"/>
                        </a:rPr>
                        <a:t>       - Bu durumda satıcı tarafın taşınmaz üzerindeki mülkiyetin diğer tarafa geçirilmesi için kendi isteği ile tapu müdürlüğüne başvurması gerekir.</a:t>
                      </a:r>
                    </a:p>
                    <a:p>
                      <a:pPr algn="just"/>
                      <a:r>
                        <a:rPr lang="tr-TR" baseline="0" dirty="0" smtClean="0">
                          <a:latin typeface="Times New Roman" panose="02020603050405020304" pitchFamily="18" charset="0"/>
                          <a:cs typeface="Times New Roman" panose="02020603050405020304" pitchFamily="18" charset="0"/>
                        </a:rPr>
                        <a:t>       - Satıcı bunu haklı bir neden olmaksızın yapmaz</a:t>
                      </a:r>
                    </a:p>
                    <a:p>
                      <a:pPr algn="just"/>
                      <a:r>
                        <a:rPr lang="tr-TR" baseline="0" dirty="0" smtClean="0">
                          <a:latin typeface="Times New Roman" panose="02020603050405020304" pitchFamily="18" charset="0"/>
                          <a:cs typeface="Times New Roman" panose="02020603050405020304" pitchFamily="18" charset="0"/>
                        </a:rPr>
                        <a:t>        - Bu durumda alıcı mahkemeye başvurarak taşınmazın kendi adına tescil edilmesini mahkemeden talep eder.</a:t>
                      </a:r>
                    </a:p>
                    <a:p>
                      <a:pPr algn="just"/>
                      <a:r>
                        <a:rPr lang="tr-TR" baseline="0" dirty="0" smtClean="0">
                          <a:latin typeface="Times New Roman" panose="02020603050405020304" pitchFamily="18" charset="0"/>
                          <a:cs typeface="Times New Roman" panose="02020603050405020304" pitchFamily="18" charset="0"/>
                        </a:rPr>
                        <a:t>       - Mahkeme talebi haklı görürse taşınmazın alıcı adına tesciline hükmeder. Mahkeme kararı ile taşınmaz üzerindeki mülkiyet alıcıya geçer</a:t>
                      </a:r>
                    </a:p>
                    <a:p>
                      <a:pPr algn="just"/>
                      <a:r>
                        <a:rPr lang="tr-TR" baseline="0" dirty="0" smtClean="0">
                          <a:latin typeface="Times New Roman" panose="02020603050405020304" pitchFamily="18" charset="0"/>
                          <a:cs typeface="Times New Roman" panose="02020603050405020304" pitchFamily="18" charset="0"/>
                        </a:rPr>
                        <a:t>       - Alıcı, taşınmazı kendi adına tescil ettirir. Ancak bu tescil yine bildiricidir</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41978056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229600" cy="288032"/>
          </a:xfrm>
        </p:spPr>
        <p:txBody>
          <a:bodyPr>
            <a:normAutofit fontScale="90000"/>
          </a:bodyPr>
          <a:lstStyle/>
          <a:p>
            <a:pPr algn="ctr"/>
            <a:r>
              <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TAŞINMAZ MÜLKİYETİNİN </a:t>
            </a: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KAZANILMASI</a:t>
            </a:r>
            <a:endParaRPr lang="tr-TR" sz="2400" dirty="0"/>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3290631927"/>
              </p:ext>
            </p:extLst>
          </p:nvPr>
        </p:nvGraphicFramePr>
        <p:xfrm>
          <a:off x="107504" y="620688"/>
          <a:ext cx="4316288" cy="3618737"/>
        </p:xfrm>
        <a:graphic>
          <a:graphicData uri="http://schemas.openxmlformats.org/drawingml/2006/table">
            <a:tbl>
              <a:tblPr firstRow="1" bandRow="1">
                <a:tableStyleId>{8799B23B-EC83-4686-B30A-512413B5E67A}</a:tableStyleId>
              </a:tblPr>
              <a:tblGrid>
                <a:gridCol w="4316288"/>
              </a:tblGrid>
              <a:tr h="38092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3- Cebri İcra</a:t>
                      </a:r>
                      <a:endParaRPr lang="tr-TR" dirty="0">
                        <a:solidFill>
                          <a:srgbClr val="FF0000"/>
                        </a:solidFill>
                        <a:latin typeface="Times New Roman" panose="02020603050405020304" pitchFamily="18" charset="0"/>
                        <a:cs typeface="Times New Roman" panose="02020603050405020304" pitchFamily="18" charset="0"/>
                      </a:endParaRPr>
                    </a:p>
                  </a:txBody>
                  <a:tcPr/>
                </a:tc>
              </a:tr>
              <a:tr h="3237817">
                <a:tc>
                  <a:txBody>
                    <a:bodyPr/>
                    <a:lstStyle/>
                    <a:p>
                      <a:pPr algn="just"/>
                      <a:r>
                        <a:rPr lang="tr-TR" dirty="0" smtClean="0">
                          <a:latin typeface="Times New Roman" panose="02020603050405020304" pitchFamily="18" charset="0"/>
                          <a:cs typeface="Times New Roman" panose="02020603050405020304" pitchFamily="18" charset="0"/>
                        </a:rPr>
                        <a:t>Taşınmazın tescilden önce kazanılma hallerinden bir diğeri de cebri icradır. </a:t>
                      </a:r>
                    </a:p>
                    <a:p>
                      <a:pPr algn="just"/>
                      <a:r>
                        <a:rPr lang="tr-TR" dirty="0" smtClean="0">
                          <a:latin typeface="Times New Roman" panose="02020603050405020304" pitchFamily="18" charset="0"/>
                          <a:cs typeface="Times New Roman" panose="02020603050405020304" pitchFamily="18" charset="0"/>
                        </a:rPr>
                        <a:t>            - Rehnedilmiş olan, haczedilen veya iflas masasına dahil olan taşınmazlar pazarlık veya ihale usulü ile satılır </a:t>
                      </a:r>
                    </a:p>
                    <a:p>
                      <a:pPr algn="just"/>
                      <a:r>
                        <a:rPr lang="tr-TR" dirty="0" smtClean="0">
                          <a:latin typeface="Times New Roman" panose="02020603050405020304" pitchFamily="18" charset="0"/>
                          <a:cs typeface="Times New Roman" panose="02020603050405020304" pitchFamily="18" charset="0"/>
                        </a:rPr>
                        <a:t>            - İhaleye</a:t>
                      </a:r>
                      <a:r>
                        <a:rPr lang="tr-TR" baseline="0" dirty="0" smtClean="0">
                          <a:latin typeface="Times New Roman" panose="02020603050405020304" pitchFamily="18" charset="0"/>
                          <a:cs typeface="Times New Roman" panose="02020603050405020304" pitchFamily="18" charset="0"/>
                        </a:rPr>
                        <a:t> katılıp teklif vermek suretiyle ihaleyi kazanan kişi, kendisine tanınan yasal süre içinde ihale bedelini ödediği anda taşınmazın maliki olur. </a:t>
                      </a:r>
                    </a:p>
                    <a:p>
                      <a:pPr marL="0" marR="0" indent="0" algn="just" defTabSz="914400" rtl="0" eaLnBrk="1" fontAlgn="auto" latinLnBrk="0" hangingPunct="1">
                        <a:lnSpc>
                          <a:spcPct val="100000"/>
                        </a:lnSpc>
                        <a:spcBef>
                          <a:spcPts val="0"/>
                        </a:spcBef>
                        <a:spcAft>
                          <a:spcPts val="0"/>
                        </a:spcAft>
                        <a:buClrTx/>
                        <a:buSzTx/>
                        <a:buFontTx/>
                        <a:buNone/>
                        <a:tabLst/>
                        <a:defRPr/>
                      </a:pPr>
                      <a:r>
                        <a:rPr lang="tr-TR" baseline="0" dirty="0" smtClean="0">
                          <a:latin typeface="Times New Roman" panose="02020603050405020304" pitchFamily="18" charset="0"/>
                          <a:cs typeface="Times New Roman" panose="02020603050405020304" pitchFamily="18" charset="0"/>
                        </a:rPr>
                        <a:t>            -</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3264463074"/>
              </p:ext>
            </p:extLst>
          </p:nvPr>
        </p:nvGraphicFramePr>
        <p:xfrm>
          <a:off x="4644008" y="620688"/>
          <a:ext cx="4320480" cy="6120680"/>
        </p:xfrm>
        <a:graphic>
          <a:graphicData uri="http://schemas.openxmlformats.org/drawingml/2006/table">
            <a:tbl>
              <a:tblPr firstRow="1" bandRow="1">
                <a:tableStyleId>{8799B23B-EC83-4686-B30A-512413B5E67A}</a:tableStyleId>
              </a:tblPr>
              <a:tblGrid>
                <a:gridCol w="4320480"/>
              </a:tblGrid>
              <a:tr h="435422">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4- Kamulaştırma</a:t>
                      </a:r>
                      <a:endParaRPr lang="tr-TR" dirty="0">
                        <a:solidFill>
                          <a:srgbClr val="FF0000"/>
                        </a:solidFill>
                        <a:latin typeface="Times New Roman" panose="02020603050405020304" pitchFamily="18" charset="0"/>
                        <a:cs typeface="Times New Roman" panose="02020603050405020304" pitchFamily="18" charset="0"/>
                      </a:endParaRPr>
                    </a:p>
                  </a:txBody>
                  <a:tcPr/>
                </a:tc>
              </a:tr>
              <a:tr h="568525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dirty="0" smtClean="0">
                          <a:latin typeface="Times New Roman" panose="02020603050405020304" pitchFamily="18" charset="0"/>
                          <a:cs typeface="Times New Roman" panose="02020603050405020304" pitchFamily="18" charset="0"/>
                        </a:rPr>
                        <a:t>Taşınmazın tescilden önce kazanılma hallerinden bir diğeri de cebri icradır. </a:t>
                      </a:r>
                    </a:p>
                    <a:p>
                      <a:pPr algn="just"/>
                      <a:r>
                        <a:rPr lang="tr-TR" dirty="0" smtClean="0">
                          <a:latin typeface="Times New Roman" panose="02020603050405020304" pitchFamily="18" charset="0"/>
                          <a:cs typeface="Times New Roman" panose="02020603050405020304" pitchFamily="18" charset="0"/>
                        </a:rPr>
                        <a:t>         -Kamu yararı olan durumlarda idare, özel mülkiyetteki bir taşınmaz</a:t>
                      </a:r>
                      <a:r>
                        <a:rPr lang="tr-TR" baseline="0" dirty="0" smtClean="0">
                          <a:latin typeface="Times New Roman" panose="02020603050405020304" pitchFamily="18" charset="0"/>
                          <a:cs typeface="Times New Roman" panose="02020603050405020304" pitchFamily="18" charset="0"/>
                        </a:rPr>
                        <a:t> kamulaştırılması kararı alabilir</a:t>
                      </a:r>
                    </a:p>
                    <a:p>
                      <a:pPr algn="just"/>
                      <a:r>
                        <a:rPr lang="tr-TR" baseline="0" dirty="0" smtClean="0">
                          <a:latin typeface="Times New Roman" panose="02020603050405020304" pitchFamily="18" charset="0"/>
                          <a:cs typeface="Times New Roman" panose="02020603050405020304" pitchFamily="18" charset="0"/>
                        </a:rPr>
                        <a:t>         - Kamulaştırma kararı alan idare, kamulaştırılmak istenen taşınmazın kamu tüzel kişiliği adına tescili için mahkemeye başvurur</a:t>
                      </a:r>
                    </a:p>
                    <a:p>
                      <a:pPr algn="just"/>
                      <a:r>
                        <a:rPr lang="tr-TR" baseline="0" dirty="0" smtClean="0">
                          <a:latin typeface="Times New Roman" panose="02020603050405020304" pitchFamily="18" charset="0"/>
                          <a:cs typeface="Times New Roman" panose="02020603050405020304" pitchFamily="18" charset="0"/>
                        </a:rPr>
                        <a:t>          - Mahkeme talebe onay verirse, taşınmazın özel mülkiyetten alınıp kamu adına tescili kararı verir ve durumu tapu müdürlüğüne bildirir. </a:t>
                      </a:r>
                    </a:p>
                    <a:p>
                      <a:pPr algn="just"/>
                      <a:r>
                        <a:rPr lang="tr-TR" baseline="0" dirty="0" smtClean="0">
                          <a:latin typeface="Times New Roman" panose="02020603050405020304" pitchFamily="18" charset="0"/>
                          <a:cs typeface="Times New Roman" panose="02020603050405020304" pitchFamily="18" charset="0"/>
                        </a:rPr>
                        <a:t>          - Mahkeme karar verdiği anda taşınmaz mülkiyeti tescile gerek olmaksızın kamulaştırma kararı alan idareye geçer</a:t>
                      </a:r>
                    </a:p>
                    <a:p>
                      <a:pPr marL="0" marR="0" indent="0" algn="just" defTabSz="914400" rtl="0" eaLnBrk="1" fontAlgn="auto" latinLnBrk="0" hangingPunct="1">
                        <a:lnSpc>
                          <a:spcPct val="100000"/>
                        </a:lnSpc>
                        <a:spcBef>
                          <a:spcPts val="0"/>
                        </a:spcBef>
                        <a:spcAft>
                          <a:spcPts val="0"/>
                        </a:spcAft>
                        <a:buClrTx/>
                        <a:buSzTx/>
                        <a:buFontTx/>
                        <a:buNone/>
                        <a:tabLst/>
                        <a:defRPr/>
                      </a:pPr>
                      <a:r>
                        <a:rPr lang="tr-TR" baseline="0" dirty="0" smtClean="0">
                          <a:latin typeface="Times New Roman" panose="02020603050405020304" pitchFamily="18" charset="0"/>
                          <a:cs typeface="Times New Roman" panose="02020603050405020304" pitchFamily="18" charset="0"/>
                        </a:rPr>
                        <a:t>          - Burada da alıcı, taşınmazı kendi adına tescil ettirir. Ancak bu tescil yine bildiricidir</a:t>
                      </a:r>
                      <a:endParaRPr lang="tr-TR" dirty="0" smtClean="0">
                        <a:latin typeface="Times New Roman" panose="02020603050405020304" pitchFamily="18" charset="0"/>
                        <a:cs typeface="Times New Roman" panose="02020603050405020304" pitchFamily="18" charset="0"/>
                      </a:endParaRPr>
                    </a:p>
                    <a:p>
                      <a:pPr algn="just"/>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4201065307"/>
              </p:ext>
            </p:extLst>
          </p:nvPr>
        </p:nvGraphicFramePr>
        <p:xfrm>
          <a:off x="107504" y="4365104"/>
          <a:ext cx="4248472" cy="2377440"/>
        </p:xfrm>
        <a:graphic>
          <a:graphicData uri="http://schemas.openxmlformats.org/drawingml/2006/table">
            <a:tbl>
              <a:tblPr firstRow="1" bandRow="1">
                <a:tableStyleId>{8799B23B-EC83-4686-B30A-512413B5E67A}</a:tableStyleId>
              </a:tblPr>
              <a:tblGrid>
                <a:gridCol w="4248472"/>
              </a:tblGrid>
              <a:tr h="354682">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5-İşgal</a:t>
                      </a:r>
                      <a:endParaRPr lang="tr-TR" dirty="0">
                        <a:solidFill>
                          <a:srgbClr val="FF0000"/>
                        </a:solidFill>
                        <a:latin typeface="Times New Roman" panose="02020603050405020304" pitchFamily="18" charset="0"/>
                        <a:cs typeface="Times New Roman" panose="02020603050405020304" pitchFamily="18" charset="0"/>
                      </a:endParaRPr>
                    </a:p>
                  </a:txBody>
                  <a:tcPr/>
                </a:tc>
              </a:tr>
              <a:tr h="1950750">
                <a:tc>
                  <a:txBody>
                    <a:bodyPr/>
                    <a:lstStyle/>
                    <a:p>
                      <a:pPr algn="just"/>
                      <a:r>
                        <a:rPr lang="tr-TR" dirty="0" smtClean="0">
                          <a:latin typeface="Times New Roman" panose="02020603050405020304" pitchFamily="18" charset="0"/>
                          <a:cs typeface="Times New Roman" panose="02020603050405020304" pitchFamily="18" charset="0"/>
                        </a:rPr>
                        <a:t>İşgal, bir kimsenin, maliki bulunmayan bir taşınmazda malik olma arzusu ile zilyetliğini kurmasıdır. </a:t>
                      </a:r>
                    </a:p>
                    <a:p>
                      <a:pPr algn="just"/>
                      <a:r>
                        <a:rPr lang="tr-TR" dirty="0" smtClean="0">
                          <a:latin typeface="Times New Roman" panose="02020603050405020304" pitchFamily="18" charset="0"/>
                          <a:cs typeface="Times New Roman" panose="02020603050405020304" pitchFamily="18" charset="0"/>
                        </a:rPr>
                        <a:t>       </a:t>
                      </a:r>
                      <a:r>
                        <a:rPr lang="tr-TR" baseline="0" dirty="0" smtClean="0">
                          <a:latin typeface="Times New Roman" panose="02020603050405020304" pitchFamily="18" charset="0"/>
                          <a:cs typeface="Times New Roman" panose="02020603050405020304" pitchFamily="18" charset="0"/>
                        </a:rPr>
                        <a:t>     - </a:t>
                      </a:r>
                      <a:r>
                        <a:rPr lang="tr-TR" dirty="0" smtClean="0">
                          <a:latin typeface="Times New Roman" panose="02020603050405020304" pitchFamily="18" charset="0"/>
                          <a:cs typeface="Times New Roman" panose="02020603050405020304" pitchFamily="18" charset="0"/>
                        </a:rPr>
                        <a:t>İşgal eden kimse bu fiili ile taşınmazın mülkiyetini tescilden önce kazanır. Mülkiyet zilyetliğin kurulması ile kazanılır. </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4069024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934808017"/>
              </p:ext>
            </p:extLst>
          </p:nvPr>
        </p:nvGraphicFramePr>
        <p:xfrm>
          <a:off x="107504" y="548680"/>
          <a:ext cx="4316288" cy="6232844"/>
        </p:xfrm>
        <a:graphic>
          <a:graphicData uri="http://schemas.openxmlformats.org/drawingml/2006/table">
            <a:tbl>
              <a:tblPr firstRow="1" bandRow="1">
                <a:tableStyleId>{8799B23B-EC83-4686-B30A-512413B5E67A}</a:tableStyleId>
              </a:tblPr>
              <a:tblGrid>
                <a:gridCol w="4316288"/>
              </a:tblGrid>
              <a:tr h="380684">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6- Yeni Arazi Oluşması</a:t>
                      </a:r>
                      <a:endParaRPr lang="tr-TR" dirty="0">
                        <a:solidFill>
                          <a:srgbClr val="FF0000"/>
                        </a:solidFill>
                        <a:latin typeface="Times New Roman" panose="02020603050405020304" pitchFamily="18" charset="0"/>
                        <a:cs typeface="Times New Roman" panose="02020603050405020304" pitchFamily="18" charset="0"/>
                      </a:endParaRPr>
                    </a:p>
                  </a:txBody>
                  <a:tcPr/>
                </a:tc>
              </a:tr>
              <a:tr h="566798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dirty="0" smtClean="0">
                          <a:latin typeface="Times New Roman" panose="02020603050405020304" pitchFamily="18" charset="0"/>
                          <a:cs typeface="Times New Roman" panose="02020603050405020304" pitchFamily="18" charset="0"/>
                        </a:rPr>
                        <a:t>Özel mülkiyete tabi olmayan sahipsiz yerlerde arazinin kayması veya kamuya ait suların yer değiştirmesi nedeniyle oluşan ve yararlanmaya elverişli olan araziler devlet tarafından tescilsiz kazanılmış olur. Şartları:</a:t>
                      </a:r>
                    </a:p>
                    <a:p>
                      <a:pPr marL="0" marR="0" indent="0" algn="just" defTabSz="914400" rtl="0" eaLnBrk="1" fontAlgn="auto" latinLnBrk="0" hangingPunct="1">
                        <a:lnSpc>
                          <a:spcPct val="100000"/>
                        </a:lnSpc>
                        <a:spcBef>
                          <a:spcPts val="0"/>
                        </a:spcBef>
                        <a:spcAft>
                          <a:spcPts val="0"/>
                        </a:spcAft>
                        <a:buClrTx/>
                        <a:buSzTx/>
                        <a:buFontTx/>
                        <a:buNone/>
                        <a:tabLst/>
                        <a:defRPr/>
                      </a:pPr>
                      <a:r>
                        <a:rPr lang="tr-TR" dirty="0" smtClean="0">
                          <a:latin typeface="Times New Roman" panose="02020603050405020304" pitchFamily="18" charset="0"/>
                          <a:cs typeface="Times New Roman" panose="02020603050405020304" pitchFamily="18" charset="0"/>
                        </a:rPr>
                        <a:t>            - Yeni bir arazi oluşmalıdır; bu arazinin oluşması doğal bir olay sonucu olabileceği gibi bir insan emeği sonucunda da olabilir</a:t>
                      </a:r>
                    </a:p>
                    <a:p>
                      <a:pPr marL="0" marR="0" indent="0" algn="just" defTabSz="914400" rtl="0" eaLnBrk="1" fontAlgn="auto" latinLnBrk="0" hangingPunct="1">
                        <a:lnSpc>
                          <a:spcPct val="100000"/>
                        </a:lnSpc>
                        <a:spcBef>
                          <a:spcPts val="0"/>
                        </a:spcBef>
                        <a:spcAft>
                          <a:spcPts val="0"/>
                        </a:spcAft>
                        <a:buClrTx/>
                        <a:buSzTx/>
                        <a:buFontTx/>
                        <a:buNone/>
                        <a:tabLst/>
                        <a:defRPr/>
                      </a:pPr>
                      <a:r>
                        <a:rPr lang="tr-TR" dirty="0" smtClean="0">
                          <a:latin typeface="Times New Roman" panose="02020603050405020304" pitchFamily="18" charset="0"/>
                          <a:cs typeface="Times New Roman" panose="02020603050405020304" pitchFamily="18" charset="0"/>
                        </a:rPr>
                        <a:t>           - Yeni oluşan arazi sahipsiz yerlerde oluşmalıdır. Eğer yeni arazi özel mülkiyete tabi ise bütünleyici parçaya ilişkin hükümler uygulanır</a:t>
                      </a:r>
                    </a:p>
                    <a:p>
                      <a:pPr marL="0" marR="0" indent="0" algn="just" defTabSz="914400" rtl="0" eaLnBrk="1" fontAlgn="auto" latinLnBrk="0" hangingPunct="1">
                        <a:lnSpc>
                          <a:spcPct val="100000"/>
                        </a:lnSpc>
                        <a:spcBef>
                          <a:spcPts val="0"/>
                        </a:spcBef>
                        <a:spcAft>
                          <a:spcPts val="0"/>
                        </a:spcAft>
                        <a:buClrTx/>
                        <a:buSzTx/>
                        <a:buFontTx/>
                        <a:buNone/>
                        <a:tabLst/>
                        <a:defRPr/>
                      </a:pPr>
                      <a:r>
                        <a:rPr lang="tr-TR" dirty="0" smtClean="0">
                          <a:latin typeface="Times New Roman" panose="02020603050405020304" pitchFamily="18" charset="0"/>
                          <a:cs typeface="Times New Roman" panose="02020603050405020304" pitchFamily="18" charset="0"/>
                        </a:rPr>
                        <a:t>           - Yeni oluşan arazinin toprağı da sahipsiz yerlerden gelmiş olmalıdır; eğer yeni oluşan arazinin toprağı başka birine ait yerlerden gelmiş ise bu kişinin durumu öğrenmesinden itibaren</a:t>
                      </a:r>
                      <a:r>
                        <a:rPr lang="tr-TR" baseline="0" dirty="0" smtClean="0">
                          <a:latin typeface="Times New Roman" panose="02020603050405020304" pitchFamily="18" charset="0"/>
                          <a:cs typeface="Times New Roman" panose="02020603050405020304" pitchFamily="18" charset="0"/>
                        </a:rPr>
                        <a:t> 1</a:t>
                      </a:r>
                      <a:r>
                        <a:rPr lang="tr-TR" dirty="0" smtClean="0">
                          <a:latin typeface="Times New Roman" panose="02020603050405020304" pitchFamily="18" charset="0"/>
                          <a:cs typeface="Times New Roman" panose="02020603050405020304" pitchFamily="18" charset="0"/>
                        </a:rPr>
                        <a:t> yıl ve her halde oluşumun gerçekleşmesinden itibaren 10 yıl içinde, söz konusu durumu ispatlamak şartıyla, geri alma hakkı vardır</a:t>
                      </a:r>
                      <a:endParaRPr lang="tr-TR" dirty="0"/>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3580602171"/>
              </p:ext>
            </p:extLst>
          </p:nvPr>
        </p:nvGraphicFramePr>
        <p:xfrm>
          <a:off x="4648200" y="549275"/>
          <a:ext cx="4316413" cy="6223000"/>
        </p:xfrm>
        <a:graphic>
          <a:graphicData uri="http://schemas.openxmlformats.org/drawingml/2006/table">
            <a:tbl>
              <a:tblPr firstRow="1" bandRow="1">
                <a:tableStyleId>{8799B23B-EC83-4686-B30A-512413B5E67A}</a:tableStyleId>
              </a:tblPr>
              <a:tblGrid>
                <a:gridCol w="4316413"/>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7- Olağan Zaman Aşımı Yoluyla Kazanma</a:t>
                      </a:r>
                      <a:endParaRPr lang="tr-TR"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r>
                        <a:rPr lang="tr-TR" i="1" dirty="0" smtClean="0">
                          <a:latin typeface="Times New Roman" panose="02020603050405020304" pitchFamily="18" charset="0"/>
                          <a:cs typeface="Times New Roman" panose="02020603050405020304" pitchFamily="18" charset="0"/>
                        </a:rPr>
                        <a:t>Şartları:</a:t>
                      </a:r>
                    </a:p>
                    <a:p>
                      <a:pPr marL="0" indent="0" algn="just">
                        <a:buFontTx/>
                        <a:buNone/>
                      </a:pP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Taşınmaz tapu kütüğünde veya defterinde kayıtlı olmalıdır</a:t>
                      </a:r>
                    </a:p>
                    <a:p>
                      <a:pPr marL="0" indent="0" algn="just">
                        <a:buFontTx/>
                        <a:buNone/>
                      </a:pP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Zamanaşımına konu olacak taşınmaz özel mülkiyetle kazanmaya elverişli olması gerekir</a:t>
                      </a: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(örneğin kamu malları zamanaşımı yoluyla kazanılamaz)</a:t>
                      </a:r>
                      <a:endPar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0" indent="0" algn="just">
                        <a:buFontTx/>
                        <a:buNone/>
                      </a:pP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Olağan zamanaşımı yolundan yararlanacak kişinin adının o gayrimenkule ait tapu kütük sayfasının mülkiyet sütununa geçerli bir hukuki sebep olmaksızın yani yolsuz olarak yazılmış olmalıdır</a:t>
                      </a:r>
                    </a:p>
                    <a:p>
                      <a:pPr marL="0" indent="0" algn="just">
                        <a:buFontTx/>
                        <a:buNone/>
                      </a:pP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Tapu kütüğünde yolsuz olarak malik gözüken kişinin o gayrimenkule </a:t>
                      </a:r>
                      <a:r>
                        <a:rPr kumimoji="0" lang="tr-TR" b="0" i="0" u="sng" kern="1200" dirty="0" smtClean="0">
                          <a:solidFill>
                            <a:schemeClr val="tx1"/>
                          </a:solidFill>
                          <a:effectLst/>
                          <a:latin typeface="Times New Roman" panose="02020603050405020304" pitchFamily="18" charset="0"/>
                          <a:ea typeface="+mn-ea"/>
                          <a:cs typeface="Times New Roman" panose="02020603050405020304" pitchFamily="18" charset="0"/>
                        </a:rPr>
                        <a:t>iyi niyetle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davasız ve aralıksız </a:t>
                      </a:r>
                      <a:r>
                        <a:rPr kumimoji="0" lang="tr-TR" b="0" i="0" u="sng" kern="1200" dirty="0" smtClean="0">
                          <a:solidFill>
                            <a:schemeClr val="tx1"/>
                          </a:solidFill>
                          <a:effectLst/>
                          <a:latin typeface="Times New Roman" panose="02020603050405020304" pitchFamily="18" charset="0"/>
                          <a:ea typeface="+mn-ea"/>
                          <a:cs typeface="Times New Roman" panose="02020603050405020304" pitchFamily="18" charset="0"/>
                        </a:rPr>
                        <a:t>10 yıl süreyle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zilyet bulunması gerekir.</a:t>
                      </a:r>
                    </a:p>
                    <a:p>
                      <a:pPr marL="0" indent="0" algn="just">
                        <a:buFontTx/>
                        <a:buNone/>
                      </a:pP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Zamanaşımına ilişkin şartların gerçekleşmesi ile adına yolsuz tescil bulunan zilyet mülkiyeti kazanır. Mahkemeden veya idari bir merciden karar alınmasına, yeni bir tescil yapılmasına gerek yoktur. </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4418518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666546249"/>
              </p:ext>
            </p:extLst>
          </p:nvPr>
        </p:nvGraphicFramePr>
        <p:xfrm>
          <a:off x="179512" y="908720"/>
          <a:ext cx="4244975" cy="5832648"/>
        </p:xfrm>
        <a:graphic>
          <a:graphicData uri="http://schemas.openxmlformats.org/drawingml/2006/table">
            <a:tbl>
              <a:tblPr firstRow="1" bandRow="1">
                <a:tableStyleId>{8799B23B-EC83-4686-B30A-512413B5E67A}</a:tableStyleId>
              </a:tblPr>
              <a:tblGrid>
                <a:gridCol w="4244975"/>
              </a:tblGrid>
              <a:tr h="658525">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8- Olağan Zaman Aşımı Yoluyla Kazanma</a:t>
                      </a:r>
                      <a:endParaRPr lang="tr-TR" dirty="0">
                        <a:solidFill>
                          <a:srgbClr val="FF0000"/>
                        </a:solidFill>
                        <a:latin typeface="Times New Roman" panose="02020603050405020304" pitchFamily="18" charset="0"/>
                        <a:cs typeface="Times New Roman" panose="02020603050405020304" pitchFamily="18" charset="0"/>
                      </a:endParaRPr>
                    </a:p>
                  </a:txBody>
                  <a:tcPr/>
                </a:tc>
              </a:tr>
              <a:tr h="5174123">
                <a:tc>
                  <a:txBody>
                    <a:bodyPr/>
                    <a:lstStyle/>
                    <a:p>
                      <a:pPr algn="just"/>
                      <a:r>
                        <a:rPr lang="tr-TR" b="1" dirty="0" smtClean="0">
                          <a:latin typeface="Times New Roman" panose="02020603050405020304" pitchFamily="18" charset="0"/>
                          <a:cs typeface="Times New Roman" panose="02020603050405020304" pitchFamily="18" charset="0"/>
                        </a:rPr>
                        <a:t>Şartları:</a:t>
                      </a:r>
                    </a:p>
                    <a:p>
                      <a:pPr algn="just"/>
                      <a:r>
                        <a:rPr lang="tr-TR" dirty="0" smtClean="0">
                          <a:latin typeface="Times New Roman" panose="02020603050405020304" pitchFamily="18" charset="0"/>
                          <a:cs typeface="Times New Roman" panose="02020603050405020304" pitchFamily="18" charset="0"/>
                        </a:rPr>
                        <a:t>           - Tapu kütüğünde kayıtlı olmayan bir taşınmaz olmalı</a:t>
                      </a:r>
                    </a:p>
                    <a:p>
                      <a:pPr algn="just"/>
                      <a:r>
                        <a:rPr lang="tr-TR" dirty="0" smtClean="0">
                          <a:latin typeface="Times New Roman" panose="02020603050405020304" pitchFamily="18" charset="0"/>
                          <a:cs typeface="Times New Roman" panose="02020603050405020304" pitchFamily="18" charset="0"/>
                        </a:rPr>
                        <a:t>           - Veya tapu kütüğüne kayıtlı ama sahibinin kim olduğu tapu kütüğünden anlaşılmayan bir taşınmaz olmalı</a:t>
                      </a:r>
                    </a:p>
                    <a:p>
                      <a:pPr algn="just"/>
                      <a:r>
                        <a:rPr lang="tr-TR" dirty="0" smtClean="0">
                          <a:latin typeface="Times New Roman" panose="02020603050405020304" pitchFamily="18" charset="0"/>
                          <a:cs typeface="Times New Roman" panose="02020603050405020304" pitchFamily="18" charset="0"/>
                        </a:rPr>
                        <a:t>            - Veya tapu kütüğünde </a:t>
                      </a:r>
                      <a:r>
                        <a:rPr lang="tr-TR" baseline="0" dirty="0" smtClean="0">
                          <a:latin typeface="Times New Roman" panose="02020603050405020304" pitchFamily="18" charset="0"/>
                          <a:cs typeface="Times New Roman" panose="02020603050405020304" pitchFamily="18" charset="0"/>
                        </a:rPr>
                        <a:t>20 yıl önce ölmüş veya gaipliğine karar verilmiş biri adına kayıtlı bir taşınmaz olmalı</a:t>
                      </a:r>
                    </a:p>
                    <a:p>
                      <a:pPr algn="just"/>
                      <a:r>
                        <a:rPr lang="tr-TR" baseline="0" dirty="0" smtClean="0">
                          <a:latin typeface="Times New Roman" panose="02020603050405020304" pitchFamily="18" charset="0"/>
                          <a:cs typeface="Times New Roman" panose="02020603050405020304" pitchFamily="18" charset="0"/>
                        </a:rPr>
                        <a:t>            - </a:t>
                      </a: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T</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aşınmazı  olağanüstü kazandırıcı zamanaşımı yoluyla elde etmek isteyen kişi,</a:t>
                      </a: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taşınmazı</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davasız ve aralıksız olarak yirmi yıl süreyle ve malik sıfatıyla zilyetliğinde bulunduran kişi olmalı</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Olağan zamanaşımı yoluyla kazanmadan farklı olarak burada kişinin iyi niyetli olması gerekmez.</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tr-TR" dirty="0"/>
                    </a:p>
                  </a:txBody>
                  <a:tcPr/>
                </a:tc>
              </a:tr>
            </a:tbl>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4098458832"/>
              </p:ext>
            </p:extLst>
          </p:nvPr>
        </p:nvGraphicFramePr>
        <p:xfrm>
          <a:off x="4788024" y="1484784"/>
          <a:ext cx="4244975"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Tablo 7"/>
          <p:cNvGraphicFramePr>
            <a:graphicFrameLocks noGrp="1"/>
          </p:cNvGraphicFramePr>
          <p:nvPr>
            <p:extLst>
              <p:ext uri="{D42A27DB-BD31-4B8C-83A1-F6EECF244321}">
                <p14:modId xmlns:p14="http://schemas.microsoft.com/office/powerpoint/2010/main" val="104470538"/>
              </p:ext>
            </p:extLst>
          </p:nvPr>
        </p:nvGraphicFramePr>
        <p:xfrm>
          <a:off x="4716016" y="908720"/>
          <a:ext cx="4176464" cy="370840"/>
        </p:xfrm>
        <a:graphic>
          <a:graphicData uri="http://schemas.openxmlformats.org/drawingml/2006/table">
            <a:tbl>
              <a:tblPr firstRow="1" bandRow="1">
                <a:tableStyleId>{0505E3EF-67EA-436B-97B2-0124C06EBD24}</a:tableStyleId>
              </a:tblPr>
              <a:tblGrid>
                <a:gridCol w="4176464"/>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smtClean="0">
                          <a:solidFill>
                            <a:srgbClr val="FF0000"/>
                          </a:solidFill>
                          <a:latin typeface="Times New Roman" panose="02020603050405020304" pitchFamily="18" charset="0"/>
                          <a:cs typeface="Times New Roman" panose="02020603050405020304" pitchFamily="18" charset="0"/>
                        </a:rPr>
                        <a:t>Taşınır Mülkiyetinin Kazanılması</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2957176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63076147"/>
              </p:ext>
            </p:extLst>
          </p:nvPr>
        </p:nvGraphicFramePr>
        <p:xfrm>
          <a:off x="107504" y="764704"/>
          <a:ext cx="4182616" cy="4680520"/>
        </p:xfrm>
        <a:graphic>
          <a:graphicData uri="http://schemas.openxmlformats.org/drawingml/2006/table">
            <a:tbl>
              <a:tblPr firstRow="1" bandRow="1">
                <a:tableStyleId>{8799B23B-EC83-4686-B30A-512413B5E67A}</a:tableStyleId>
              </a:tblPr>
              <a:tblGrid>
                <a:gridCol w="4182616"/>
              </a:tblGrid>
              <a:tr h="37922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1- Sahiplenme (İhraz)</a:t>
                      </a:r>
                      <a:endParaRPr lang="tr-TR" dirty="0">
                        <a:solidFill>
                          <a:srgbClr val="FF0000"/>
                        </a:solidFill>
                        <a:latin typeface="Times New Roman" panose="02020603050405020304" pitchFamily="18" charset="0"/>
                        <a:cs typeface="Times New Roman" panose="02020603050405020304" pitchFamily="18" charset="0"/>
                      </a:endParaRPr>
                    </a:p>
                  </a:txBody>
                  <a:tcPr/>
                </a:tc>
              </a:tr>
              <a:tr h="4301300">
                <a:tc>
                  <a:txBody>
                    <a:bodyPr/>
                    <a:lstStyle/>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Sahiplenme, bir kişinin sahipsiz taşınır bir malda, malik olma isteği ile zilyet olmasıdır.</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 T</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aşınır mal sahipsiz olmalıdır. Sahiplenme anına kadar hiç kimsenin mülkiyeti altına girmemiş (balıklar, av hayvanları, yabani meyveler vs.) veya bir önceki maliki tarafından terk edilerek sahipsiz hale gelmiş olan taşınır malları sahiplenmek mümkündür.</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Malın mülkiyetini kazanmak isteyen kimse, bu zilyetliği isteği ve iradesi dâhilinde tesis etmiş olmalıdır.</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Mülkiyeti kazanmayı engelleyici bir sebebin olmaması gerekir.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3920806949"/>
              </p:ext>
            </p:extLst>
          </p:nvPr>
        </p:nvGraphicFramePr>
        <p:xfrm>
          <a:off x="4572000" y="764704"/>
          <a:ext cx="4316288" cy="5904656"/>
        </p:xfrm>
        <a:graphic>
          <a:graphicData uri="http://schemas.openxmlformats.org/drawingml/2006/table">
            <a:tbl>
              <a:tblPr firstRow="1" bandRow="1">
                <a:tableStyleId>{8799B23B-EC83-4686-B30A-512413B5E67A}</a:tableStyleId>
              </a:tblPr>
              <a:tblGrid>
                <a:gridCol w="4316288"/>
              </a:tblGrid>
              <a:tr h="7005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anose="02020603050405020304" pitchFamily="18" charset="0"/>
                          <a:cs typeface="Times New Roman" panose="02020603050405020304" pitchFamily="18" charset="0"/>
                        </a:rPr>
                        <a:t>2- </a:t>
                      </a:r>
                      <a:r>
                        <a:rPr lang="tr-TR" sz="1800" b="1" i="0" dirty="0" smtClean="0">
                          <a:solidFill>
                            <a:srgbClr val="FF0000"/>
                          </a:solidFill>
                          <a:latin typeface="Times New Roman" panose="02020603050405020304" pitchFamily="18" charset="0"/>
                          <a:cs typeface="Times New Roman" panose="02020603050405020304" pitchFamily="18" charset="0"/>
                        </a:rPr>
                        <a:t>İşleme Sonucu Kazanım (Hukuki Tağyir)</a:t>
                      </a:r>
                      <a:endParaRPr lang="tr-TR" sz="1800" b="1" dirty="0">
                        <a:solidFill>
                          <a:srgbClr val="FF0000"/>
                        </a:solidFill>
                        <a:latin typeface="Times New Roman" panose="02020603050405020304" pitchFamily="18" charset="0"/>
                        <a:cs typeface="Times New Roman" panose="02020603050405020304" pitchFamily="18" charset="0"/>
                      </a:endParaRPr>
                    </a:p>
                  </a:txBody>
                  <a:tcPr/>
                </a:tc>
              </a:tr>
              <a:tr h="5204104">
                <a:tc>
                  <a:txBody>
                    <a:bodyPr/>
                    <a:lstStyle/>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Bir kimsenin, başkasına ait bir malı işlemesi ya da şeklini değiştirmesi, örneğin başkasına ait mermerden heykel yapması ya da bir başkasına ait bir kâğıda resim çizmesi</a:t>
                      </a: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durumudur. </a:t>
                      </a:r>
                    </a:p>
                    <a:p>
                      <a:pPr algn="just"/>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Eğer başkasına ait malı işleyerek ondan eser yaratan kimsenin sarf ettiği emek, malın değerinden fazla ise, işleyen malın maliki olur.</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Ancak işleyen iyi niyetli olmalıdır.  işleyen kişi iyi niyetli değilse, hâkim malın mülkiyetini malın sahibine de bırakabilir</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Malın mülkiyeti kime verilirse verilsin, karşı tarafın haksız fiil veya sebepsiz zenginleşme hükümlerine göre uğradığı zararı talep etme hakkı vardır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2657361443"/>
              </p:ext>
            </p:extLst>
          </p:nvPr>
        </p:nvGraphicFramePr>
        <p:xfrm>
          <a:off x="107504" y="5517232"/>
          <a:ext cx="4176464" cy="1188720"/>
        </p:xfrm>
        <a:graphic>
          <a:graphicData uri="http://schemas.openxmlformats.org/drawingml/2006/table">
            <a:tbl>
              <a:tblPr firstRow="1" bandRow="1">
                <a:tableStyleId>{C4B1156A-380E-4F78-BDF5-A606A8083BF9}</a:tableStyleId>
              </a:tblPr>
              <a:tblGrid>
                <a:gridCol w="4176464"/>
              </a:tblGrid>
              <a:tr h="37084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Dikkat:</a:t>
                      </a:r>
                      <a:r>
                        <a:rPr lang="tr-TR" b="0" dirty="0" smtClean="0">
                          <a:latin typeface="Times New Roman" panose="02020603050405020304" pitchFamily="18" charset="0"/>
                          <a:cs typeface="Times New Roman" panose="02020603050405020304" pitchFamily="18" charset="0"/>
                        </a:rPr>
                        <a:t> İhraz ve işgal arasında temelde bir fark yoktur. Her</a:t>
                      </a:r>
                      <a:r>
                        <a:rPr lang="tr-TR" b="0" baseline="0" dirty="0" smtClean="0">
                          <a:latin typeface="Times New Roman" panose="02020603050405020304" pitchFamily="18" charset="0"/>
                          <a:cs typeface="Times New Roman" panose="02020603050405020304" pitchFamily="18" charset="0"/>
                        </a:rPr>
                        <a:t> ikisinde de sahipsiz bir mala el konulur. </a:t>
                      </a:r>
                      <a:r>
                        <a:rPr lang="tr-TR" b="1" baseline="0" dirty="0" smtClean="0">
                          <a:latin typeface="Times New Roman" panose="02020603050405020304" pitchFamily="18" charset="0"/>
                          <a:cs typeface="Times New Roman" panose="02020603050405020304" pitchFamily="18" charset="0"/>
                        </a:rPr>
                        <a:t>Fark: </a:t>
                      </a:r>
                      <a:r>
                        <a:rPr lang="tr-TR" b="0" baseline="0" dirty="0" smtClean="0">
                          <a:latin typeface="Times New Roman" panose="02020603050405020304" pitchFamily="18" charset="0"/>
                          <a:cs typeface="Times New Roman" panose="02020603050405020304" pitchFamily="18" charset="0"/>
                        </a:rPr>
                        <a:t>İhraz taşınırlarda, işgal taşınmazlarda söz konusu olur</a:t>
                      </a:r>
                      <a:endParaRPr lang="tr-TR" b="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8756549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1661773922"/>
              </p:ext>
            </p:extLst>
          </p:nvPr>
        </p:nvGraphicFramePr>
        <p:xfrm>
          <a:off x="179512" y="332656"/>
          <a:ext cx="4387850" cy="6408712"/>
        </p:xfrm>
        <a:graphic>
          <a:graphicData uri="http://schemas.openxmlformats.org/drawingml/2006/table">
            <a:tbl>
              <a:tblPr firstRow="1" bandRow="1">
                <a:tableStyleId>{8799B23B-EC83-4686-B30A-512413B5E67A}</a:tableStyleId>
              </a:tblPr>
              <a:tblGrid>
                <a:gridCol w="4387850"/>
              </a:tblGrid>
              <a:tr h="381907">
                <a:tc>
                  <a:txBody>
                    <a:bodyPr/>
                    <a:lstStyle/>
                    <a:p>
                      <a:pPr algn="ctr"/>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3. Karışma ve Birleşme ile Kazanma</a:t>
                      </a:r>
                      <a:endParaRPr lang="tr-TR" b="1" dirty="0">
                        <a:solidFill>
                          <a:srgbClr val="FF0000"/>
                        </a:solidFill>
                        <a:latin typeface="Times New Roman" panose="02020603050405020304" pitchFamily="18" charset="0"/>
                        <a:cs typeface="Times New Roman" panose="02020603050405020304" pitchFamily="18" charset="0"/>
                      </a:endParaRPr>
                    </a:p>
                  </a:txBody>
                  <a:tcPr/>
                </a:tc>
              </a:tr>
              <a:tr h="6026805">
                <a:tc>
                  <a:txBody>
                    <a:bodyPr/>
                    <a:lstStyle/>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Çeşitli kimselere ait malların önemli bir surette tahrip olmaksızın veya aşırı bir emek ve masraf yapılmaksızın, ayrılamayacak derecede birleşmesi</a:t>
                      </a: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durumudur Örnek: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iki farklı şahsa ait unun aynı torbaya konulması, bir şahsın masasına bir başkasının cilasının sürülmesi gibi.</a:t>
                      </a:r>
                    </a:p>
                    <a:p>
                      <a:pPr algn="just"/>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 Eğer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meydana gelen birleşim</a:t>
                      </a: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sonucunda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mallardan biri, diğerinin bütünleyici parçası haline gelmişse, mal</a:t>
                      </a: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asıl şeyin mülkiyetine sahip olan kimseye ait olur.</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Aksi halde, malların birleşim anındaki değerine göre, malikler paylı mülkiyet hakkına sahip olurlar.</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Karışma ve birleşmenin, insan emeği ya da doğal bir olay sonucu gerçekleşmiş olması bir fark oluşturmaz.</a:t>
                      </a:r>
                    </a:p>
                    <a:p>
                      <a:pPr marL="0" marR="0" indent="0" algn="just" defTabSz="914400" rtl="0" eaLnBrk="1" fontAlgn="auto" latinLnBrk="0" hangingPunct="1">
                        <a:lnSpc>
                          <a:spcPct val="100000"/>
                        </a:lnSpc>
                        <a:spcBef>
                          <a:spcPts val="0"/>
                        </a:spcBef>
                        <a:spcAft>
                          <a:spcPts val="0"/>
                        </a:spcAft>
                        <a:buClrTx/>
                        <a:buSzTx/>
                        <a:buFontTx/>
                        <a:buNone/>
                        <a:tabLst/>
                        <a:defRPr/>
                      </a:pP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Malın mülkiyeti kime verilirse verilsin, karşı tarafın haksız fiil veya sebepsiz zenginleşme hükümlerine göre uğradığı zararı talep etme hakkı vardır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1226954420"/>
              </p:ext>
            </p:extLst>
          </p:nvPr>
        </p:nvGraphicFramePr>
        <p:xfrm>
          <a:off x="4716016" y="260648"/>
          <a:ext cx="4316413" cy="6568049"/>
        </p:xfrm>
        <a:graphic>
          <a:graphicData uri="http://schemas.openxmlformats.org/drawingml/2006/table">
            <a:tbl>
              <a:tblPr firstRow="1" bandRow="1">
                <a:tableStyleId>{8799B23B-EC83-4686-B30A-512413B5E67A}</a:tableStyleId>
              </a:tblPr>
              <a:tblGrid>
                <a:gridCol w="4316413"/>
              </a:tblGrid>
              <a:tr h="441569">
                <a:tc>
                  <a:txBody>
                    <a:bodyPr/>
                    <a:lstStyle/>
                    <a:p>
                      <a:pPr algn="ctr"/>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4. Bulunmuş Eşya</a:t>
                      </a:r>
                      <a:endParaRPr lang="tr-TR" b="1" dirty="0">
                        <a:solidFill>
                          <a:srgbClr val="FF0000"/>
                        </a:solidFill>
                        <a:latin typeface="Times New Roman" panose="02020603050405020304" pitchFamily="18" charset="0"/>
                        <a:cs typeface="Times New Roman" panose="02020603050405020304" pitchFamily="18" charset="0"/>
                      </a:endParaRPr>
                    </a:p>
                  </a:txBody>
                  <a:tcPr/>
                </a:tc>
              </a:tr>
              <a:tr h="5967143">
                <a:tc>
                  <a:txBody>
                    <a:bodyPr/>
                    <a:lstStyle/>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Bulunmuş eşya, sahipsiz olmayan bir taşınır üzerinde mülkiyet hakkının kazanılmasıdır. </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Bulunmuş eşya, sahipsiz olmayan, sahipli bir eşyadır; Zira</a:t>
                      </a: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malı kaybedenin</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mal üzerindeki zilyetliği</a:t>
                      </a: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sona erse de mülkiyet hakkı devam etmektedir</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Bulunmuş olma, kaybolmuş eşya üzerinde söz konusudur. Kişi eşyanın nerede olduğunu biliyorsa ve onu ele geçirmesi mümkünse, o eşya kaybolmuş değildir. </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Eşyayı bulan, kanunun kendisine yüklediği yükümlülükleri (örneğin durumu kolluk kuvvetlerine bildirme) yerine getirmiş olmalıdır. </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İlan veya zabıtaya teslimden itibaren 5 yıl içinde, bulunan eşyanın sahibi bulunamazsa, eşyayı bulan kişi mülkiyeti kazanır. </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Kişi muhafaza ettiği süre içinde, malın sahibinin bulunması halinde, malı malikine verirken, yaptığı masrafların ödenmesini ve makul bir ödül talep edebilir. </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89148722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2949719371"/>
              </p:ext>
            </p:extLst>
          </p:nvPr>
        </p:nvGraphicFramePr>
        <p:xfrm>
          <a:off x="107504" y="1124744"/>
          <a:ext cx="4387850" cy="5833194"/>
        </p:xfrm>
        <a:graphic>
          <a:graphicData uri="http://schemas.openxmlformats.org/drawingml/2006/table">
            <a:tbl>
              <a:tblPr firstRow="1" bandRow="1">
                <a:tableStyleId>{8799B23B-EC83-4686-B30A-512413B5E67A}</a:tableStyleId>
              </a:tblPr>
              <a:tblGrid>
                <a:gridCol w="4387850"/>
              </a:tblGrid>
              <a:tr h="472612">
                <a:tc>
                  <a:txBody>
                    <a:bodyPr/>
                    <a:lstStyle/>
                    <a:p>
                      <a:pPr algn="ctr"/>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5. Define (Gömü)</a:t>
                      </a:r>
                      <a:endParaRPr lang="tr-TR" b="1" dirty="0">
                        <a:solidFill>
                          <a:srgbClr val="FF0000"/>
                        </a:solidFill>
                        <a:latin typeface="Times New Roman" panose="02020603050405020304" pitchFamily="18" charset="0"/>
                        <a:cs typeface="Times New Roman" panose="02020603050405020304" pitchFamily="18" charset="0"/>
                      </a:endParaRPr>
                    </a:p>
                  </a:txBody>
                  <a:tcPr/>
                </a:tc>
              </a:tr>
              <a:tr h="5360582">
                <a:tc>
                  <a:txBody>
                    <a:bodyPr/>
                    <a:lstStyle/>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Keşfinden çok zaman önce gömülmüş veya saklanmış olan ve artık maliki bulunmadığı kesin görülen kıymetli eşya, define olarak adlandırılır. </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Eğer definenin, ilmi kıymeti varsa veya eski eser ise, özel kanun hükümleri uygulanır ve define devlete ait olur. </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Aksi halde, içine gömüldüğü veya saklandığı taşınmazın sahibine ait olur.</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Taşınmaz mülkünde böyle bir gömüye rastlanan kişi, kazıya izin verme zorunluluğuna ve malına gelen zararın tazminini ve bulunan şeyin değeri düşünülerek belirlenecek makul bir ikramiyeyi talep etme hakkına sahiptir.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1127051448"/>
              </p:ext>
            </p:extLst>
          </p:nvPr>
        </p:nvGraphicFramePr>
        <p:xfrm>
          <a:off x="4716462" y="1124744"/>
          <a:ext cx="4320033" cy="5616624"/>
        </p:xfrm>
        <a:graphic>
          <a:graphicData uri="http://schemas.openxmlformats.org/drawingml/2006/table">
            <a:tbl>
              <a:tblPr firstRow="1" bandRow="1">
                <a:tableStyleId>{8799B23B-EC83-4686-B30A-512413B5E67A}</a:tableStyleId>
              </a:tblPr>
              <a:tblGrid>
                <a:gridCol w="4320033"/>
              </a:tblGrid>
              <a:tr h="406357">
                <a:tc>
                  <a:txBody>
                    <a:bodyPr/>
                    <a:lstStyle/>
                    <a:p>
                      <a:pPr algn="ctr"/>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6. Kazandırıcı Zamanaşımı</a:t>
                      </a:r>
                      <a:endParaRPr lang="tr-TR" b="1" dirty="0">
                        <a:solidFill>
                          <a:srgbClr val="FF0000"/>
                        </a:solidFill>
                        <a:latin typeface="Times New Roman" panose="02020603050405020304" pitchFamily="18" charset="0"/>
                        <a:cs typeface="Times New Roman" panose="02020603050405020304" pitchFamily="18" charset="0"/>
                      </a:endParaRPr>
                    </a:p>
                  </a:txBody>
                  <a:tcPr/>
                </a:tc>
              </a:tr>
              <a:tr h="5210267">
                <a:tc>
                  <a:txBody>
                    <a:bodyPr/>
                    <a:lstStyle/>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İyi niyetli bir kimse taşınır bir malın zilyetliğini davasız ve aralıksız (nizasız ve fasılasız) beş yıl süreyle devam ettirmişse, bu süre sonunda malın mülkiyetini kazanır.</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Başkasına ait bir taşınır mal olmalı</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Kişi malik sıfatıyla zilyet olmalı</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Zilyet, iyi niyetli olmalı, henüz mülkiyeti kazanmadığını bilmemeli ve bilecek durumda olmamalıdır.</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İyi niyet, bütün zamanaşımı süresince devam etmelidir. </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Söz konusu sürenin davasız ve kesintisiz geçirilmiş olması gerekir. Bu süre içinde açılmış bir istihkak davası olmamalıdır </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Z</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ilyetlik söz konusu sürede hiç kaybedilmemiş olmalıdır. </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1859648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6"/>
          <p:cNvSpPr>
            <a:spLocks noGrp="1"/>
          </p:cNvSpPr>
          <p:nvPr>
            <p:ph type="title"/>
          </p:nvPr>
        </p:nvSpPr>
        <p:spPr>
          <a:xfrm>
            <a:off x="457200" y="548680"/>
            <a:ext cx="8229600" cy="432048"/>
          </a:xfrm>
        </p:spPr>
        <p:txBody>
          <a:bodyPr>
            <a:norm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ZİLYETLİK</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10" name="İçerik Yer Tutucusu 9"/>
          <p:cNvGraphicFramePr>
            <a:graphicFrameLocks noGrp="1"/>
          </p:cNvGraphicFramePr>
          <p:nvPr>
            <p:ph sz="half" idx="1"/>
            <p:extLst>
              <p:ext uri="{D42A27DB-BD31-4B8C-83A1-F6EECF244321}">
                <p14:modId xmlns:p14="http://schemas.microsoft.com/office/powerpoint/2010/main" val="1419466053"/>
              </p:ext>
            </p:extLst>
          </p:nvPr>
        </p:nvGraphicFramePr>
        <p:xfrm>
          <a:off x="107504" y="2023708"/>
          <a:ext cx="4388296" cy="4600120"/>
        </p:xfrm>
        <a:graphic>
          <a:graphicData uri="http://schemas.openxmlformats.org/drawingml/2006/table">
            <a:tbl>
              <a:tblPr firstRow="1" bandRow="1">
                <a:tableStyleId>{8799B23B-EC83-4686-B30A-512413B5E67A}</a:tableStyleId>
              </a:tblPr>
              <a:tblGrid>
                <a:gridCol w="4388296"/>
              </a:tblGrid>
              <a:tr h="197454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a:t>
                      </a:r>
                      <a:r>
                        <a:rPr lang="tr-TR" b="0" dirty="0" smtClean="0">
                          <a:latin typeface="Times New Roman" panose="02020603050405020304" pitchFamily="18" charset="0"/>
                          <a:cs typeface="Times New Roman" panose="02020603050405020304" pitchFamily="18" charset="0"/>
                        </a:rPr>
                        <a:t> Genellikle, bir kimse mülkiyetinde bulunan eşyanın aynı zamanda zilyedidir. Bundan dolayı bazen mülkiyet ile zilyetlik kavramları birbirine karıştırılmaktadır. Yani iki kavram aynı kavram gibi görülmektedir. Oysa </a:t>
                      </a:r>
                      <a:r>
                        <a:rPr lang="tr-TR" b="0" u="sng" dirty="0" smtClean="0">
                          <a:latin typeface="Times New Roman" panose="02020603050405020304" pitchFamily="18" charset="0"/>
                          <a:cs typeface="Times New Roman" panose="02020603050405020304" pitchFamily="18" charset="0"/>
                        </a:rPr>
                        <a:t>mülkiyet bir aynî hak</a:t>
                      </a:r>
                      <a:r>
                        <a:rPr lang="tr-TR" b="0" dirty="0" smtClean="0">
                          <a:latin typeface="Times New Roman" panose="02020603050405020304" pitchFamily="18" charset="0"/>
                          <a:cs typeface="Times New Roman" panose="02020603050405020304" pitchFamily="18" charset="0"/>
                        </a:rPr>
                        <a:t>, </a:t>
                      </a:r>
                      <a:r>
                        <a:rPr lang="tr-TR" b="0" u="sng" dirty="0" smtClean="0">
                          <a:latin typeface="Times New Roman" panose="02020603050405020304" pitchFamily="18" charset="0"/>
                          <a:cs typeface="Times New Roman" panose="02020603050405020304" pitchFamily="18" charset="0"/>
                        </a:rPr>
                        <a:t>zilyetlik ise fiili bir durumdur</a:t>
                      </a:r>
                      <a:r>
                        <a:rPr lang="tr-TR" b="0" dirty="0" smtClean="0">
                          <a:latin typeface="Times New Roman" panose="02020603050405020304" pitchFamily="18" charset="0"/>
                          <a:cs typeface="Times New Roman" panose="02020603050405020304" pitchFamily="18" charset="0"/>
                        </a:rPr>
                        <a:t>.</a:t>
                      </a:r>
                      <a:endParaRPr lang="tr-TR" b="0" dirty="0">
                        <a:latin typeface="Times New Roman" panose="02020603050405020304" pitchFamily="18" charset="0"/>
                        <a:cs typeface="Times New Roman" panose="02020603050405020304" pitchFamily="18" charset="0"/>
                      </a:endParaRPr>
                    </a:p>
                  </a:txBody>
                  <a:tcPr/>
                </a:tc>
              </a:tr>
              <a:tr h="2588440">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2-</a:t>
                      </a:r>
                      <a:r>
                        <a:rPr lang="tr-TR" dirty="0" smtClean="0">
                          <a:latin typeface="Times New Roman" panose="02020603050405020304" pitchFamily="18" charset="0"/>
                          <a:cs typeface="Times New Roman" panose="02020603050405020304" pitchFamily="18" charset="0"/>
                        </a:rPr>
                        <a:t> Bir kimse eşyanın maliki olduğu halde onun zilyedi olmayabilir. </a:t>
                      </a:r>
                      <a:r>
                        <a:rPr lang="tr-TR" b="1" dirty="0" smtClean="0">
                          <a:latin typeface="Times New Roman" panose="02020603050405020304" pitchFamily="18" charset="0"/>
                          <a:cs typeface="Times New Roman" panose="02020603050405020304" pitchFamily="18" charset="0"/>
                        </a:rPr>
                        <a:t>Örneğin</a:t>
                      </a:r>
                      <a:r>
                        <a:rPr lang="tr-TR" dirty="0" smtClean="0">
                          <a:latin typeface="Times New Roman" panose="02020603050405020304" pitchFamily="18" charset="0"/>
                          <a:cs typeface="Times New Roman" panose="02020603050405020304" pitchFamily="18" charset="0"/>
                        </a:rPr>
                        <a:t> kiralanmış dairede ev sahibi mülkiyet hakkına sahiptir. Ancak kiracı ise dairenin zilyedidir. Diğer yandan bir kimse eşyanın zilyedi olduğu halde, onun maliki olmayabilir. </a:t>
                      </a:r>
                      <a:r>
                        <a:rPr lang="tr-TR" b="1" dirty="0" smtClean="0">
                          <a:latin typeface="Times New Roman" panose="02020603050405020304" pitchFamily="18" charset="0"/>
                          <a:cs typeface="Times New Roman" panose="02020603050405020304" pitchFamily="18" charset="0"/>
                        </a:rPr>
                        <a:t>Örneğin</a:t>
                      </a:r>
                      <a:r>
                        <a:rPr lang="tr-TR" dirty="0" smtClean="0">
                          <a:latin typeface="Times New Roman" panose="02020603050405020304" pitchFamily="18" charset="0"/>
                          <a:cs typeface="Times New Roman" panose="02020603050405020304" pitchFamily="18" charset="0"/>
                        </a:rPr>
                        <a:t> hırsız çaldığı bisikletin maliki değildir. Ancak haksız da olsa onun zilyedidir.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11" name="İçerik Yer Tutucusu 10"/>
          <p:cNvGraphicFramePr>
            <a:graphicFrameLocks noGrp="1"/>
          </p:cNvGraphicFramePr>
          <p:nvPr>
            <p:ph sz="half" idx="2"/>
            <p:extLst>
              <p:ext uri="{D42A27DB-BD31-4B8C-83A1-F6EECF244321}">
                <p14:modId xmlns:p14="http://schemas.microsoft.com/office/powerpoint/2010/main" val="1908460226"/>
              </p:ext>
            </p:extLst>
          </p:nvPr>
        </p:nvGraphicFramePr>
        <p:xfrm>
          <a:off x="4644008" y="2060849"/>
          <a:ext cx="4316288" cy="4711322"/>
        </p:xfrm>
        <a:graphic>
          <a:graphicData uri="http://schemas.openxmlformats.org/drawingml/2006/table">
            <a:tbl>
              <a:tblPr firstRow="1" bandRow="1">
                <a:tableStyleId>{8799B23B-EC83-4686-B30A-512413B5E67A}</a:tableStyleId>
              </a:tblPr>
              <a:tblGrid>
                <a:gridCol w="4316288"/>
              </a:tblGrid>
              <a:tr h="1719071">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1- Aleniyet (Mülkiyet</a:t>
                      </a:r>
                      <a:r>
                        <a:rPr lang="tr-TR" b="1" baseline="0" dirty="0" smtClean="0">
                          <a:solidFill>
                            <a:srgbClr val="FF0000"/>
                          </a:solidFill>
                          <a:latin typeface="Times New Roman" panose="02020603050405020304" pitchFamily="18" charset="0"/>
                          <a:cs typeface="Times New Roman" panose="02020603050405020304" pitchFamily="18" charset="0"/>
                        </a:rPr>
                        <a:t> Karinesi) </a:t>
                      </a:r>
                      <a:r>
                        <a:rPr lang="tr-TR" b="1" dirty="0" smtClean="0">
                          <a:solidFill>
                            <a:srgbClr val="FF0000"/>
                          </a:solidFill>
                          <a:latin typeface="Times New Roman" panose="02020603050405020304" pitchFamily="18" charset="0"/>
                          <a:cs typeface="Times New Roman" panose="02020603050405020304" pitchFamily="18" charset="0"/>
                        </a:rPr>
                        <a:t>Fonksiyonu: </a:t>
                      </a:r>
                      <a:r>
                        <a:rPr lang="tr-TR" b="0" dirty="0" smtClean="0">
                          <a:latin typeface="Times New Roman" panose="02020603050405020304" pitchFamily="18" charset="0"/>
                          <a:cs typeface="Times New Roman" panose="02020603050405020304" pitchFamily="18" charset="0"/>
                        </a:rPr>
                        <a:t>Zilyetlik taşınır mallarda</a:t>
                      </a:r>
                      <a:r>
                        <a:rPr lang="tr-TR" b="0" baseline="0" dirty="0" smtClean="0">
                          <a:latin typeface="Times New Roman" panose="02020603050405020304" pitchFamily="18" charset="0"/>
                          <a:cs typeface="Times New Roman" panose="02020603050405020304" pitchFamily="18" charset="0"/>
                        </a:rPr>
                        <a:t> </a:t>
                      </a:r>
                      <a:r>
                        <a:rPr lang="tr-TR" b="0" dirty="0" smtClean="0">
                          <a:latin typeface="Times New Roman" panose="02020603050405020304" pitchFamily="18" charset="0"/>
                          <a:cs typeface="Times New Roman" panose="02020603050405020304" pitchFamily="18" charset="0"/>
                        </a:rPr>
                        <a:t>mülkiyet hakkına karinedir. Bir şeyin zilyedi olan kimse kural olarak o şeyin maliki kabul edilir. Bu karinenin aksini ispatlamak her zaman mümkündür.</a:t>
                      </a:r>
                      <a:endParaRPr lang="tr-TR" b="0" dirty="0">
                        <a:latin typeface="Times New Roman" panose="02020603050405020304" pitchFamily="18" charset="0"/>
                        <a:cs typeface="Times New Roman" panose="02020603050405020304" pitchFamily="18" charset="0"/>
                      </a:endParaRPr>
                    </a:p>
                  </a:txBody>
                  <a:tcPr/>
                </a:tc>
              </a:tr>
              <a:tr h="1176206">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2- İktisap (Kazanma)</a:t>
                      </a:r>
                      <a:r>
                        <a:rPr kumimoji="0" lang="tr-TR" b="1" i="0" kern="1200" baseline="0" dirty="0" smtClean="0">
                          <a:solidFill>
                            <a:srgbClr val="FF0000"/>
                          </a:solidFill>
                          <a:effectLst/>
                          <a:latin typeface="Times New Roman" panose="02020603050405020304" pitchFamily="18" charset="0"/>
                          <a:ea typeface="+mn-ea"/>
                          <a:cs typeface="Times New Roman" panose="02020603050405020304" pitchFamily="18" charset="0"/>
                        </a:rPr>
                        <a:t> Fonksiyonu: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Taşınır mallar üzerinde mülkiyet hakkının ve sınırlı ayni hakların kazanılabilmesi için zilyetliğin karşı tarafa devredilmesi gerekir.</a:t>
                      </a:r>
                      <a:endParaRPr lang="tr-TR" dirty="0">
                        <a:latin typeface="Times New Roman" panose="02020603050405020304" pitchFamily="18" charset="0"/>
                        <a:cs typeface="Times New Roman" panose="02020603050405020304" pitchFamily="18" charset="0"/>
                      </a:endParaRPr>
                    </a:p>
                  </a:txBody>
                  <a:tcPr/>
                </a:tc>
              </a:tr>
              <a:tr h="1785242">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3- Koruma Fonksiyonu: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Hukuk düzeni zilyedin eşya üzerinde bir hakka sahip olduğunu karine olarak kabul ettiği için bu karineye güvenerek zilyetten iyi niyetle hak iktisap eden kişinin bu iktisabını korumuştur. Buna iyi niyetle iktisap denir. </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12" name="Tablo 11"/>
          <p:cNvGraphicFramePr>
            <a:graphicFrameLocks noGrp="1"/>
          </p:cNvGraphicFramePr>
          <p:nvPr>
            <p:extLst>
              <p:ext uri="{D42A27DB-BD31-4B8C-83A1-F6EECF244321}">
                <p14:modId xmlns:p14="http://schemas.microsoft.com/office/powerpoint/2010/main" val="568188301"/>
              </p:ext>
            </p:extLst>
          </p:nvPr>
        </p:nvGraphicFramePr>
        <p:xfrm>
          <a:off x="179512" y="1397000"/>
          <a:ext cx="8784976" cy="370840"/>
        </p:xfrm>
        <a:graphic>
          <a:graphicData uri="http://schemas.openxmlformats.org/drawingml/2006/table">
            <a:tbl>
              <a:tblPr firstRow="1" bandRow="1">
                <a:tableStyleId>{0505E3EF-67EA-436B-97B2-0124C06EBD24}</a:tableStyleId>
              </a:tblPr>
              <a:tblGrid>
                <a:gridCol w="4392488"/>
                <a:gridCol w="4392488"/>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Zilyetlik ve Mülkiyet Hakkı Farkı</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Önemi</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410823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420656"/>
          </a:xfrm>
        </p:spPr>
        <p:txBody>
          <a:bodyPr>
            <a:normAutofit/>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ZİLYETLİĞİN UNSURLARI</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908841334"/>
              </p:ext>
            </p:extLst>
          </p:nvPr>
        </p:nvGraphicFramePr>
        <p:xfrm>
          <a:off x="107504" y="1412776"/>
          <a:ext cx="4398640" cy="5328592"/>
        </p:xfrm>
        <a:graphic>
          <a:graphicData uri="http://schemas.openxmlformats.org/drawingml/2006/table">
            <a:tbl>
              <a:tblPr firstRow="1" bandRow="1">
                <a:tableStyleId>{8799B23B-EC83-4686-B30A-512413B5E67A}</a:tableStyleId>
              </a:tblPr>
              <a:tblGrid>
                <a:gridCol w="4398640"/>
              </a:tblGrid>
              <a:tr h="567866">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1– Fiili Hakimiyet Unsuru:</a:t>
                      </a:r>
                      <a:endParaRPr lang="tr-TR" dirty="0">
                        <a:solidFill>
                          <a:srgbClr val="FF0000"/>
                        </a:solidFill>
                        <a:latin typeface="Times New Roman" panose="02020603050405020304" pitchFamily="18" charset="0"/>
                        <a:cs typeface="Times New Roman" panose="02020603050405020304" pitchFamily="18" charset="0"/>
                      </a:endParaRPr>
                    </a:p>
                  </a:txBody>
                  <a:tcPr/>
                </a:tc>
              </a:tr>
              <a:tr h="4760726">
                <a:tc>
                  <a:txBody>
                    <a:bodyPr/>
                    <a:lstStyle/>
                    <a:p>
                      <a:pPr algn="just"/>
                      <a:r>
                        <a:rPr lang="tr-TR" b="1" dirty="0" smtClean="0">
                          <a:latin typeface="Times New Roman" panose="02020603050405020304" pitchFamily="18" charset="0"/>
                          <a:cs typeface="Times New Roman" panose="02020603050405020304" pitchFamily="18" charset="0"/>
                        </a:rPr>
                        <a:t>a) </a:t>
                      </a:r>
                      <a:r>
                        <a:rPr lang="tr-TR" dirty="0" smtClean="0">
                          <a:latin typeface="Times New Roman" panose="02020603050405020304" pitchFamily="18" charset="0"/>
                          <a:cs typeface="Times New Roman" panose="02020603050405020304" pitchFamily="18" charset="0"/>
                        </a:rPr>
                        <a:t>Bir kimsenin,</a:t>
                      </a:r>
                      <a:r>
                        <a:rPr lang="tr-TR" baseline="0" dirty="0" smtClean="0">
                          <a:latin typeface="Times New Roman" panose="02020603050405020304" pitchFamily="18" charset="0"/>
                          <a:cs typeface="Times New Roman" panose="02020603050405020304" pitchFamily="18" charset="0"/>
                        </a:rPr>
                        <a:t> bir eşyanın zilyedi olarak kabul edilmesi için eşya üzerinde fiili hakimiyeti gerekir.</a:t>
                      </a:r>
                    </a:p>
                    <a:p>
                      <a:pPr algn="just"/>
                      <a:r>
                        <a:rPr lang="tr-TR" b="1" baseline="0" dirty="0" smtClean="0">
                          <a:latin typeface="Times New Roman" panose="02020603050405020304" pitchFamily="18" charset="0"/>
                          <a:cs typeface="Times New Roman" panose="02020603050405020304" pitchFamily="18" charset="0"/>
                        </a:rPr>
                        <a:t>b) </a:t>
                      </a:r>
                      <a:r>
                        <a:rPr lang="tr-TR" dirty="0" smtClean="0">
                          <a:latin typeface="Times New Roman" panose="02020603050405020304" pitchFamily="18" charset="0"/>
                          <a:cs typeface="Times New Roman" panose="02020603050405020304" pitchFamily="18" charset="0"/>
                        </a:rPr>
                        <a:t>Fiili </a:t>
                      </a:r>
                      <a:r>
                        <a:rPr lang="tr-TR" dirty="0" smtClean="0">
                          <a:latin typeface="Times New Roman" panose="02020603050405020304" pitchFamily="18" charset="0"/>
                          <a:cs typeface="Times New Roman" panose="02020603050405020304" pitchFamily="18" charset="0"/>
                        </a:rPr>
                        <a:t>hakimiyet unsurunun varlığının kabulü için, </a:t>
                      </a:r>
                      <a:r>
                        <a:rPr lang="tr-TR" dirty="0" smtClean="0">
                          <a:latin typeface="Times New Roman" panose="02020603050405020304" pitchFamily="18" charset="0"/>
                          <a:cs typeface="Times New Roman" panose="02020603050405020304" pitchFamily="18" charset="0"/>
                        </a:rPr>
                        <a:t>eşyanın </a:t>
                      </a:r>
                      <a:r>
                        <a:rPr lang="tr-TR" dirty="0" smtClean="0">
                          <a:latin typeface="Times New Roman" panose="02020603050405020304" pitchFamily="18" charset="0"/>
                          <a:cs typeface="Times New Roman" panose="02020603050405020304" pitchFamily="18" charset="0"/>
                        </a:rPr>
                        <a:t>mutlaka elinin altında veya yanında bulunması şeklinde olması </a:t>
                      </a:r>
                      <a:r>
                        <a:rPr lang="tr-TR" dirty="0" smtClean="0">
                          <a:latin typeface="Times New Roman" panose="02020603050405020304" pitchFamily="18" charset="0"/>
                          <a:cs typeface="Times New Roman" panose="02020603050405020304" pitchFamily="18" charset="0"/>
                        </a:rPr>
                        <a:t>gerekmez.</a:t>
                      </a:r>
                      <a:r>
                        <a:rPr lang="tr-TR" baseline="0"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Şahsın o eşya üzerinde fiili hakimiyet kurabilecek imkana, vasıtalara ve duruma sahip olması yeterlidir. </a:t>
                      </a:r>
                      <a:r>
                        <a:rPr lang="tr-TR" b="1" baseline="0" dirty="0" smtClean="0">
                          <a:latin typeface="Times New Roman" panose="02020603050405020304" pitchFamily="18" charset="0"/>
                          <a:cs typeface="Times New Roman" panose="02020603050405020304" pitchFamily="18" charset="0"/>
                        </a:rPr>
                        <a:t>Örneğin</a:t>
                      </a:r>
                      <a:r>
                        <a:rPr lang="tr-TR" baseline="0" dirty="0" smtClean="0">
                          <a:latin typeface="Times New Roman" panose="02020603050405020304" pitchFamily="18" charset="0"/>
                          <a:cs typeface="Times New Roman" panose="02020603050405020304" pitchFamily="18" charset="0"/>
                        </a:rPr>
                        <a:t> bir kimse posta kutusundaki mektupların da zilyedidir. </a:t>
                      </a:r>
                      <a:endParaRPr lang="tr-TR" dirty="0" smtClean="0">
                        <a:latin typeface="Times New Roman" panose="02020603050405020304" pitchFamily="18" charset="0"/>
                        <a:cs typeface="Times New Roman" panose="02020603050405020304" pitchFamily="18" charset="0"/>
                      </a:endParaRPr>
                    </a:p>
                    <a:p>
                      <a:pPr algn="just"/>
                      <a:r>
                        <a:rPr lang="tr-TR" b="1" dirty="0" smtClean="0">
                          <a:latin typeface="Times New Roman" panose="02020603050405020304" pitchFamily="18" charset="0"/>
                          <a:cs typeface="Times New Roman" panose="02020603050405020304" pitchFamily="18" charset="0"/>
                        </a:rPr>
                        <a:t>c) </a:t>
                      </a:r>
                      <a:r>
                        <a:rPr lang="tr-TR" dirty="0" smtClean="0">
                          <a:latin typeface="Times New Roman" panose="02020603050405020304" pitchFamily="18" charset="0"/>
                          <a:cs typeface="Times New Roman" panose="02020603050405020304" pitchFamily="18" charset="0"/>
                        </a:rPr>
                        <a:t>Eşya üzerindeki</a:t>
                      </a:r>
                      <a:r>
                        <a:rPr lang="tr-TR" baseline="0" dirty="0" smtClean="0">
                          <a:latin typeface="Times New Roman" panose="02020603050405020304" pitchFamily="18" charset="0"/>
                          <a:cs typeface="Times New Roman" panose="02020603050405020304" pitchFamily="18" charset="0"/>
                        </a:rPr>
                        <a:t> fiili hakimiyetin </a:t>
                      </a:r>
                      <a:r>
                        <a:rPr lang="tr-TR" dirty="0" smtClean="0">
                          <a:latin typeface="Times New Roman" panose="02020603050405020304" pitchFamily="18" charset="0"/>
                          <a:cs typeface="Times New Roman" panose="02020603050405020304" pitchFamily="18" charset="0"/>
                        </a:rPr>
                        <a:t>az </a:t>
                      </a:r>
                      <a:r>
                        <a:rPr lang="tr-TR" dirty="0" smtClean="0">
                          <a:latin typeface="Times New Roman" panose="02020603050405020304" pitchFamily="18" charset="0"/>
                          <a:cs typeface="Times New Roman" panose="02020603050405020304" pitchFamily="18" charset="0"/>
                        </a:rPr>
                        <a:t>çok devamlı olması da aranır. Bu sebepledir ki, </a:t>
                      </a:r>
                      <a:r>
                        <a:rPr lang="tr-TR" b="1" dirty="0" smtClean="0">
                          <a:latin typeface="Times New Roman" panose="02020603050405020304" pitchFamily="18" charset="0"/>
                          <a:cs typeface="Times New Roman" panose="02020603050405020304" pitchFamily="18" charset="0"/>
                        </a:rPr>
                        <a:t>örneğin</a:t>
                      </a:r>
                      <a:r>
                        <a:rPr lang="tr-TR" dirty="0" smtClean="0">
                          <a:latin typeface="Times New Roman" panose="02020603050405020304" pitchFamily="18" charset="0"/>
                          <a:cs typeface="Times New Roman" panose="02020603050405020304" pitchFamily="18" charset="0"/>
                        </a:rPr>
                        <a:t>,</a:t>
                      </a:r>
                      <a:r>
                        <a:rPr lang="tr-TR" baseline="0"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 bir restoranda yemek yiyen müşterinin servis malzemeleri üzerinde herhangi bir zilyetliği mevcut değildir.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1186437584"/>
              </p:ext>
            </p:extLst>
          </p:nvPr>
        </p:nvGraphicFramePr>
        <p:xfrm>
          <a:off x="4648200" y="1412776"/>
          <a:ext cx="4388296" cy="5328593"/>
        </p:xfrm>
        <a:graphic>
          <a:graphicData uri="http://schemas.openxmlformats.org/drawingml/2006/table">
            <a:tbl>
              <a:tblPr firstRow="1" bandRow="1">
                <a:tableStyleId>{8799B23B-EC83-4686-B30A-512413B5E67A}</a:tableStyleId>
              </a:tblPr>
              <a:tblGrid>
                <a:gridCol w="4388296"/>
              </a:tblGrid>
              <a:tr h="58191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tr-TR" sz="1800" b="1" i="0" kern="1200" dirty="0" smtClean="0">
                          <a:solidFill>
                            <a:srgbClr val="FF0000"/>
                          </a:solidFill>
                          <a:effectLst/>
                          <a:latin typeface="Times New Roman" panose="02020603050405020304" pitchFamily="18" charset="0"/>
                          <a:ea typeface="+mn-ea"/>
                          <a:cs typeface="Times New Roman" panose="02020603050405020304" pitchFamily="18" charset="0"/>
                        </a:rPr>
                        <a:t>2.        Zilyetlik İradesi:</a:t>
                      </a:r>
                      <a:endParaRPr lang="tr-TR" b="1" dirty="0">
                        <a:solidFill>
                          <a:srgbClr val="FF0000"/>
                        </a:solidFill>
                      </a:endParaRPr>
                    </a:p>
                  </a:txBody>
                  <a:tcPr/>
                </a:tc>
              </a:tr>
              <a:tr h="4746674">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b="1" i="0" kern="1200" dirty="0" smtClean="0">
                          <a:solidFill>
                            <a:schemeClr val="tx1"/>
                          </a:solidFill>
                          <a:effectLst/>
                          <a:latin typeface="Times New Roman" panose="02020603050405020304" pitchFamily="18" charset="0"/>
                          <a:ea typeface="+mn-ea"/>
                          <a:cs typeface="Times New Roman" panose="02020603050405020304" pitchFamily="18" charset="0"/>
                        </a:rPr>
                        <a:t>a)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Bir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kimsenin zilyet olma niyetiyle eşyayı fiili hâkimiyet altında bulundurmasıdır. Bu anlamda hırsız da tartışmasız şekilde zilyet olur. </a:t>
                      </a:r>
                      <a:endPar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kumimoji="0" lang="tr-TR" b="1" i="0" kern="1200" dirty="0" smtClean="0">
                          <a:solidFill>
                            <a:schemeClr val="tx1"/>
                          </a:solidFill>
                          <a:effectLst/>
                          <a:latin typeface="Times New Roman" panose="02020603050405020304" pitchFamily="18" charset="0"/>
                          <a:ea typeface="+mn-ea"/>
                          <a:cs typeface="Times New Roman" panose="02020603050405020304" pitchFamily="18" charset="0"/>
                        </a:rPr>
                        <a:t>b)</a:t>
                      </a:r>
                      <a:r>
                        <a:rPr kumimoji="0" lang="tr-TR" b="1" i="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Buradaki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irade fiili hâkimiyet kurmaya yönelik iradedir. Kişinin malik olma niyetine sahip olması aranmaz. </a:t>
                      </a:r>
                      <a:r>
                        <a:rPr kumimoji="0" lang="tr-TR" b="1" i="0" kern="1200" dirty="0" smtClean="0">
                          <a:solidFill>
                            <a:schemeClr val="tx1"/>
                          </a:solidFill>
                          <a:effectLst/>
                          <a:latin typeface="Times New Roman" panose="02020603050405020304" pitchFamily="18" charset="0"/>
                          <a:ea typeface="+mn-ea"/>
                          <a:cs typeface="Times New Roman" panose="02020603050405020304" pitchFamily="18" charset="0"/>
                        </a:rPr>
                        <a:t>Örneğin</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posta kutusuna atılan mektup örneğinde fiili hâkimiyet unsuru gerçekleşiyor çünkü o kutu bize aittir, zilyetlik iradesi unsuru da vardır. Çünkü o kutu oraya bizim tarafımızdan konulmuştur. Yani daha önceden söz konusu bir irademiz vardır. Bu posta kutusuna uyuşturucu atsalar, uyuşturucu üzerinde zilyet değilizdir.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Zira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o kutu sadece postalar için yapılmıştır.</a:t>
                      </a:r>
                      <a:endParaRPr lang="tr-TR" dirty="0"/>
                    </a:p>
                  </a:txBody>
                  <a:tcPr/>
                </a:tc>
              </a:tr>
            </a:tbl>
          </a:graphicData>
        </a:graphic>
      </p:graphicFrame>
    </p:spTree>
    <p:extLst>
      <p:ext uri="{BB962C8B-B14F-4D97-AF65-F5344CB8AC3E}">
        <p14:creationId xmlns:p14="http://schemas.microsoft.com/office/powerpoint/2010/main" val="12091078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288032"/>
          </a:xfrm>
        </p:spPr>
        <p:txBody>
          <a:bodyPr>
            <a:normAutofit fontScale="90000"/>
          </a:bodyPr>
          <a:lstStyle/>
          <a:p>
            <a:pPr algn="ctr"/>
            <a:r>
              <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ZİLYETLİĞİN TÜRLERİ</a:t>
            </a: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3842484043"/>
              </p:ext>
            </p:extLst>
          </p:nvPr>
        </p:nvGraphicFramePr>
        <p:xfrm>
          <a:off x="107504" y="890620"/>
          <a:ext cx="4287652" cy="5943600"/>
        </p:xfrm>
        <a:graphic>
          <a:graphicData uri="http://schemas.openxmlformats.org/drawingml/2006/table">
            <a:tbl>
              <a:tblPr firstRow="1" bandRow="1">
                <a:tableStyleId>{8799B23B-EC83-4686-B30A-512413B5E67A}</a:tableStyleId>
              </a:tblPr>
              <a:tblGrid>
                <a:gridCol w="4287652"/>
              </a:tblGrid>
              <a:tr h="358602">
                <a:tc>
                  <a:txBody>
                    <a:bodyPr/>
                    <a:lstStyle/>
                    <a:p>
                      <a:pPr algn="ctr"/>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1- Asli - Fer’i Zilyetlik</a:t>
                      </a:r>
                      <a:endParaRPr lang="tr-TR" b="1" dirty="0">
                        <a:solidFill>
                          <a:srgbClr val="FF0000"/>
                        </a:solidFill>
                        <a:latin typeface="Times New Roman" panose="02020603050405020304" pitchFamily="18" charset="0"/>
                        <a:cs typeface="Times New Roman" panose="02020603050405020304" pitchFamily="18" charset="0"/>
                      </a:endParaRPr>
                    </a:p>
                  </a:txBody>
                  <a:tcPr/>
                </a:tc>
              </a:tr>
              <a:tr h="876743">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Asli Zilyet: </a:t>
                      </a:r>
                      <a:r>
                        <a:rPr lang="tr-TR" dirty="0" smtClean="0">
                          <a:latin typeface="Times New Roman" panose="02020603050405020304" pitchFamily="18" charset="0"/>
                          <a:cs typeface="Times New Roman" panose="02020603050405020304" pitchFamily="18" charset="0"/>
                        </a:rPr>
                        <a:t>Eşya </a:t>
                      </a:r>
                      <a:r>
                        <a:rPr lang="tr-TR" dirty="0" smtClean="0">
                          <a:latin typeface="Times New Roman" panose="02020603050405020304" pitchFamily="18" charset="0"/>
                          <a:cs typeface="Times New Roman" panose="02020603050405020304" pitchFamily="18" charset="0"/>
                        </a:rPr>
                        <a:t>üzerinde </a:t>
                      </a:r>
                      <a:r>
                        <a:rPr lang="tr-TR" u="sng" dirty="0" smtClean="0">
                          <a:latin typeface="Times New Roman" panose="02020603050405020304" pitchFamily="18" charset="0"/>
                          <a:cs typeface="Times New Roman" panose="02020603050405020304" pitchFamily="18" charset="0"/>
                        </a:rPr>
                        <a:t>malik sıfatıyla hareket eden kimsenin zilyetliği</a:t>
                      </a:r>
                      <a:r>
                        <a:rPr lang="tr-TR" dirty="0" smtClean="0">
                          <a:latin typeface="Times New Roman" panose="02020603050405020304" pitchFamily="18" charset="0"/>
                          <a:cs typeface="Times New Roman" panose="02020603050405020304" pitchFamily="18" charset="0"/>
                        </a:rPr>
                        <a:t>, asli zilyetliktir. </a:t>
                      </a:r>
                      <a:endParaRPr lang="tr-TR" dirty="0" smtClean="0">
                        <a:latin typeface="Times New Roman" panose="02020603050405020304" pitchFamily="18" charset="0"/>
                        <a:cs typeface="Times New Roman" panose="02020603050405020304" pitchFamily="18" charset="0"/>
                      </a:endParaRPr>
                    </a:p>
                  </a:txBody>
                  <a:tcPr/>
                </a:tc>
              </a:tr>
              <a:tr h="113976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anose="02020603050405020304" pitchFamily="18" charset="0"/>
                          <a:cs typeface="Times New Roman" panose="02020603050405020304" pitchFamily="18" charset="0"/>
                        </a:rPr>
                        <a:t>Fer’i</a:t>
                      </a:r>
                      <a:r>
                        <a:rPr lang="tr-TR" b="1" baseline="0" dirty="0" smtClean="0">
                          <a:solidFill>
                            <a:srgbClr val="FF0000"/>
                          </a:solidFill>
                          <a:latin typeface="Times New Roman" panose="02020603050405020304" pitchFamily="18" charset="0"/>
                          <a:cs typeface="Times New Roman" panose="02020603050405020304" pitchFamily="18" charset="0"/>
                        </a:rPr>
                        <a:t> Zilyet: </a:t>
                      </a:r>
                      <a:r>
                        <a:rPr lang="tr-TR" dirty="0" smtClean="0">
                          <a:latin typeface="Times New Roman" panose="02020603050405020304" pitchFamily="18" charset="0"/>
                          <a:cs typeface="Times New Roman" panose="02020603050405020304" pitchFamily="18" charset="0"/>
                        </a:rPr>
                        <a:t>Eşyayı </a:t>
                      </a:r>
                      <a:r>
                        <a:rPr lang="tr-TR" u="sng" dirty="0" smtClean="0">
                          <a:latin typeface="Times New Roman" panose="02020603050405020304" pitchFamily="18" charset="0"/>
                          <a:cs typeface="Times New Roman" panose="02020603050405020304" pitchFamily="18" charset="0"/>
                        </a:rPr>
                        <a:t>sınırlı bir aynî hakka veya şahsi bir hakka dayanarak </a:t>
                      </a:r>
                      <a:r>
                        <a:rPr lang="tr-TR" dirty="0" smtClean="0">
                          <a:latin typeface="Times New Roman" panose="02020603050405020304" pitchFamily="18" charset="0"/>
                          <a:cs typeface="Times New Roman" panose="02020603050405020304" pitchFamily="18" charset="0"/>
                        </a:rPr>
                        <a:t>fiili hakimiyeti altında bulunduran kimsenin zilyetliği ise fer’i zilyetliktir. </a:t>
                      </a:r>
                      <a:endParaRPr lang="tr-TR" dirty="0">
                        <a:latin typeface="Times New Roman" panose="02020603050405020304" pitchFamily="18" charset="0"/>
                        <a:cs typeface="Times New Roman" panose="02020603050405020304" pitchFamily="18" charset="0"/>
                      </a:endParaRPr>
                    </a:p>
                  </a:txBody>
                  <a:tcPr/>
                </a:tc>
              </a:tr>
              <a:tr h="140278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latin typeface="Times New Roman" panose="02020603050405020304" pitchFamily="18" charset="0"/>
                          <a:cs typeface="Times New Roman" panose="02020603050405020304" pitchFamily="18" charset="0"/>
                        </a:rPr>
                        <a:t>Örneğin</a:t>
                      </a:r>
                      <a:r>
                        <a:rPr lang="tr-TR" dirty="0" smtClean="0">
                          <a:latin typeface="Times New Roman" panose="02020603050405020304" pitchFamily="18" charset="0"/>
                          <a:cs typeface="Times New Roman" panose="02020603050405020304" pitchFamily="18" charset="0"/>
                        </a:rPr>
                        <a:t> kiralık bir otomobilde, kiracı otomobilin fer’i zilyedi, o otomobilin sahibi şirket ise onun asli zilyedidir. Aynı şey kiralanmış daire için de geçerlidir. Kiracı fer’i zilyet, evin maliki asli zilyettir.</a:t>
                      </a:r>
                      <a:endParaRPr lang="tr-TR" dirty="0">
                        <a:latin typeface="Times New Roman" panose="02020603050405020304" pitchFamily="18" charset="0"/>
                        <a:cs typeface="Times New Roman" panose="02020603050405020304" pitchFamily="18" charset="0"/>
                      </a:endParaRPr>
                    </a:p>
                  </a:txBody>
                  <a:tcPr/>
                </a:tc>
              </a:tr>
              <a:tr h="1928834">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Önemli</a:t>
                      </a:r>
                      <a:r>
                        <a:rPr kumimoji="0" lang="tr-TR" b="1" i="0" kern="1200" baseline="0" dirty="0" smtClean="0">
                          <a:solidFill>
                            <a:srgbClr val="FF0000"/>
                          </a:solidFill>
                          <a:effectLst/>
                          <a:latin typeface="Times New Roman" panose="02020603050405020304" pitchFamily="18" charset="0"/>
                          <a:ea typeface="+mn-ea"/>
                          <a:cs typeface="Times New Roman" panose="02020603050405020304" pitchFamily="18" charset="0"/>
                        </a:rPr>
                        <a:t> Not: </a:t>
                      </a: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F</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er’i zilyetliğin olmadığı yerde asli zilyetlikten söz edilemez. Malikin kendi zilyetliği altında bulundurduğu, bir başkası lehine hak tanımadığı malı üzerindeki zilyetliği asli zilyetlik olarak nitelendirilemez. Kişi sadece malik sıfatıyla zilyettir.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389760479"/>
              </p:ext>
            </p:extLst>
          </p:nvPr>
        </p:nvGraphicFramePr>
        <p:xfrm>
          <a:off x="4499992" y="908720"/>
          <a:ext cx="4536504" cy="5832648"/>
        </p:xfrm>
        <a:graphic>
          <a:graphicData uri="http://schemas.openxmlformats.org/drawingml/2006/table">
            <a:tbl>
              <a:tblPr firstRow="1" bandRow="1">
                <a:tableStyleId>{8799B23B-EC83-4686-B30A-512413B5E67A}</a:tableStyleId>
              </a:tblPr>
              <a:tblGrid>
                <a:gridCol w="4536504"/>
              </a:tblGrid>
              <a:tr h="423515">
                <a:tc>
                  <a:txBody>
                    <a:bodyPr/>
                    <a:lstStyle/>
                    <a:p>
                      <a:pPr algn="ctr"/>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2- Dolaylı – Dolaysız Zilyetlik: </a:t>
                      </a:r>
                      <a:endParaRPr lang="tr-TR" b="1" dirty="0">
                        <a:solidFill>
                          <a:srgbClr val="FF0000"/>
                        </a:solidFill>
                        <a:latin typeface="Times New Roman" panose="02020603050405020304" pitchFamily="18" charset="0"/>
                        <a:cs typeface="Times New Roman" panose="02020603050405020304" pitchFamily="18" charset="0"/>
                      </a:endParaRPr>
                    </a:p>
                  </a:txBody>
                  <a:tcPr/>
                </a:tc>
              </a:tr>
              <a:tr h="1058787">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Dolaysız </a:t>
                      </a:r>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Zilyet: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Malı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doğrudan doğruya fiili egemenliği altında bulunduran kişidir. </a:t>
                      </a:r>
                      <a:endPar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just"/>
                      <a:endPar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a:tc>
              </a:tr>
              <a:tr h="1949007">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Dolaylı Zilyet: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Eşya üzerinde fiili hâkimiyete bizzat ve doğrudan doğruya değil bir başkası aracılığıyla sahip olanlara dolaylı yani vasıtalı zilyet adı verilir.</a:t>
                      </a:r>
                      <a:r>
                        <a:rPr lang="tr-TR" dirty="0" smtClean="0">
                          <a:latin typeface="Times New Roman" panose="02020603050405020304" pitchFamily="18" charset="0"/>
                          <a:cs typeface="Times New Roman" panose="02020603050405020304" pitchFamily="18" charset="0"/>
                        </a:rPr>
                        <a:t> </a:t>
                      </a:r>
                      <a:endParaRPr lang="tr-TR" dirty="0">
                        <a:latin typeface="Times New Roman" panose="02020603050405020304" pitchFamily="18" charset="0"/>
                        <a:cs typeface="Times New Roman" panose="02020603050405020304" pitchFamily="18" charset="0"/>
                      </a:endParaRPr>
                    </a:p>
                  </a:txBody>
                  <a:tcPr/>
                </a:tc>
              </a:tr>
              <a:tr h="240133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latin typeface="Times New Roman" panose="02020603050405020304" pitchFamily="18" charset="0"/>
                          <a:cs typeface="Times New Roman" panose="02020603050405020304" pitchFamily="18" charset="0"/>
                        </a:rPr>
                        <a:t>Örneğin</a:t>
                      </a:r>
                      <a:r>
                        <a:rPr lang="tr-TR" dirty="0" smtClean="0">
                          <a:latin typeface="Times New Roman" panose="02020603050405020304" pitchFamily="18" charset="0"/>
                          <a:cs typeface="Times New Roman" panose="02020603050405020304" pitchFamily="18" charset="0"/>
                        </a:rPr>
                        <a:t> malik A arabasını</a:t>
                      </a:r>
                      <a:r>
                        <a:rPr lang="tr-TR" baseline="0" dirty="0" smtClean="0">
                          <a:latin typeface="Times New Roman" panose="02020603050405020304" pitchFamily="18" charset="0"/>
                          <a:cs typeface="Times New Roman" panose="02020603050405020304" pitchFamily="18" charset="0"/>
                        </a:rPr>
                        <a:t> B’ye kiralamış, </a:t>
                      </a:r>
                      <a:r>
                        <a:rPr lang="tr-TR" dirty="0" smtClean="0">
                          <a:latin typeface="Times New Roman" panose="02020603050405020304" pitchFamily="18" charset="0"/>
                          <a:cs typeface="Times New Roman" panose="02020603050405020304" pitchFamily="18" charset="0"/>
                        </a:rPr>
                        <a:t>kiracı B ise arabayı C’ye kullanmak üzere ödünç</a:t>
                      </a:r>
                      <a:r>
                        <a:rPr lang="tr-TR" baseline="0" dirty="0" smtClean="0">
                          <a:latin typeface="Times New Roman" panose="02020603050405020304" pitchFamily="18" charset="0"/>
                          <a:cs typeface="Times New Roman" panose="02020603050405020304" pitchFamily="18" charset="0"/>
                        </a:rPr>
                        <a:t> verdiyse</a:t>
                      </a:r>
                      <a:r>
                        <a:rPr lang="tr-TR" dirty="0" smtClean="0">
                          <a:latin typeface="Times New Roman" panose="02020603050405020304" pitchFamily="18" charset="0"/>
                          <a:cs typeface="Times New Roman" panose="02020603050405020304" pitchFamily="18" charset="0"/>
                        </a:rPr>
                        <a:t>, kira gibi); asıl malik A,</a:t>
                      </a:r>
                      <a:r>
                        <a:rPr lang="tr-TR" baseline="0"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asli zilyet ve dolaylı zilyettir. Kiracı B ise fer’i zilyet ve dolaylı zilyettir. Ödünç alan C ise fer’i ve dolaysız</a:t>
                      </a:r>
                      <a:r>
                        <a:rPr lang="tr-TR" baseline="0"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zilyettir.</a:t>
                      </a:r>
                    </a:p>
                    <a:p>
                      <a:pPr algn="just"/>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6594850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476672"/>
          </a:xfrm>
        </p:spPr>
        <p:txBody>
          <a:bodyPr>
            <a:normAutofit/>
          </a:bodyPr>
          <a:lstStyle/>
          <a:p>
            <a:pPr algn="ctr"/>
            <a:r>
              <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ZİLYETLİĞİN TÜRLERİ</a:t>
            </a:r>
            <a:endParaRPr lang="tr-TR" sz="2400" dirty="0"/>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752364269"/>
              </p:ext>
            </p:extLst>
          </p:nvPr>
        </p:nvGraphicFramePr>
        <p:xfrm>
          <a:off x="107504" y="548680"/>
          <a:ext cx="4316412" cy="6192688"/>
        </p:xfrm>
        <a:graphic>
          <a:graphicData uri="http://schemas.openxmlformats.org/drawingml/2006/table">
            <a:tbl>
              <a:tblPr firstRow="1" bandRow="1">
                <a:tableStyleId>{8799B23B-EC83-4686-B30A-512413B5E67A}</a:tableStyleId>
              </a:tblPr>
              <a:tblGrid>
                <a:gridCol w="4316412"/>
              </a:tblGrid>
              <a:tr h="458718">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3- Tek Zilyetlik – Toplu Zilyetlik: </a:t>
                      </a:r>
                      <a:endParaRPr lang="tr-TR" dirty="0">
                        <a:solidFill>
                          <a:srgbClr val="FF0000"/>
                        </a:solidFill>
                        <a:latin typeface="Times New Roman" panose="02020603050405020304" pitchFamily="18" charset="0"/>
                        <a:cs typeface="Times New Roman" panose="02020603050405020304" pitchFamily="18" charset="0"/>
                      </a:endParaRPr>
                    </a:p>
                  </a:txBody>
                  <a:tcPr/>
                </a:tc>
              </a:tr>
              <a:tr h="2866985">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Tek Başına Zilyetlik: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Burada zilyetlik bir tek kişiye aittir. Zilyedin sıfatı önemli değildir, asli - fer’i dolaylı - dolaysız olabilir. Önemli olan eşya üzerinde bir başkası olmaksızın tek başına zilyet bulunmasıdır. </a:t>
                      </a:r>
                      <a:r>
                        <a:rPr kumimoji="0" lang="tr-TR" b="1" i="0" kern="1200" dirty="0" smtClean="0">
                          <a:solidFill>
                            <a:schemeClr val="tx1"/>
                          </a:solidFill>
                          <a:effectLst/>
                          <a:latin typeface="Times New Roman" panose="02020603050405020304" pitchFamily="18" charset="0"/>
                          <a:ea typeface="+mn-ea"/>
                          <a:cs typeface="Times New Roman" panose="02020603050405020304" pitchFamily="18" charset="0"/>
                        </a:rPr>
                        <a:t>Örneğin</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bir kimsenin kendisine ait eşya üzerindeki zilyetliği tek başına zilyetliktir</a:t>
                      </a:r>
                      <a:endParaRPr lang="tr-TR" dirty="0">
                        <a:latin typeface="Times New Roman" panose="02020603050405020304" pitchFamily="18" charset="0"/>
                        <a:cs typeface="Times New Roman" panose="02020603050405020304" pitchFamily="18" charset="0"/>
                      </a:endParaRPr>
                    </a:p>
                  </a:txBody>
                  <a:tcPr/>
                </a:tc>
              </a:tr>
              <a:tr h="2866985">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Toplu Zilyetlik: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Eşya üzerindeki zilyet sayısı birden fazla ise ve bu zilyetler aynı eşya üzerinde aynı anda ve aynı sıfatla veya aynı türde zilyetliğe sahip olurlarsa birlikte zilyetlik ortaya çıkar. </a:t>
                      </a:r>
                      <a:r>
                        <a:rPr kumimoji="0" lang="tr-TR" b="1" i="0" kern="1200" dirty="0" smtClean="0">
                          <a:solidFill>
                            <a:schemeClr val="tx1"/>
                          </a:solidFill>
                          <a:effectLst/>
                          <a:latin typeface="Times New Roman" panose="02020603050405020304" pitchFamily="18" charset="0"/>
                          <a:ea typeface="+mn-ea"/>
                          <a:cs typeface="Times New Roman" panose="02020603050405020304" pitchFamily="18" charset="0"/>
                        </a:rPr>
                        <a:t>Örneğin</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bir kimse sahip olduğu dairesini birden fazla kişiye kiralayacak olursa kiracılar birlikte zilyet olurlar.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2288414463"/>
              </p:ext>
            </p:extLst>
          </p:nvPr>
        </p:nvGraphicFramePr>
        <p:xfrm>
          <a:off x="4644008" y="548681"/>
          <a:ext cx="4392488" cy="6222983"/>
        </p:xfrm>
        <a:graphic>
          <a:graphicData uri="http://schemas.openxmlformats.org/drawingml/2006/table">
            <a:tbl>
              <a:tblPr firstRow="1" bandRow="1">
                <a:tableStyleId>{8799B23B-EC83-4686-B30A-512413B5E67A}</a:tableStyleId>
              </a:tblPr>
              <a:tblGrid>
                <a:gridCol w="4392488"/>
              </a:tblGrid>
              <a:tr h="362298">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4- Müşterek – İştirak Halinde Zilyetlik</a:t>
                      </a:r>
                      <a:endParaRPr lang="tr-TR" dirty="0">
                        <a:solidFill>
                          <a:srgbClr val="FF0000"/>
                        </a:solidFill>
                        <a:latin typeface="Times New Roman" panose="02020603050405020304" pitchFamily="18" charset="0"/>
                        <a:cs typeface="Times New Roman" panose="02020603050405020304" pitchFamily="18" charset="0"/>
                      </a:endParaRPr>
                    </a:p>
                  </a:txBody>
                  <a:tcPr/>
                </a:tc>
              </a:tr>
              <a:tr h="2807807">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Müşterek Zilyetlik: </a:t>
                      </a:r>
                      <a:r>
                        <a:rPr lang="tr-TR" dirty="0" smtClean="0">
                          <a:latin typeface="Times New Roman" panose="02020603050405020304" pitchFamily="18" charset="0"/>
                          <a:cs typeface="Times New Roman" panose="02020603050405020304" pitchFamily="18" charset="0"/>
                        </a:rPr>
                        <a:t>Müşterek mülkiyette olduğu gibi birden fazla kimse bir eşyaya zilyet olup bunlardan her birinin bağımsız olarak o eşyayı kullanma yetkisini haiz olduğu zilyetlik türüne müşterek zilyetlik denir. </a:t>
                      </a:r>
                      <a:r>
                        <a:rPr lang="tr-TR" b="1" dirty="0" smtClean="0">
                          <a:latin typeface="Times New Roman" panose="02020603050405020304" pitchFamily="18" charset="0"/>
                          <a:cs typeface="Times New Roman" panose="02020603050405020304" pitchFamily="18" charset="0"/>
                        </a:rPr>
                        <a:t>Örneğin</a:t>
                      </a:r>
                      <a:r>
                        <a:rPr lang="tr-TR" dirty="0" smtClean="0">
                          <a:latin typeface="Times New Roman" panose="02020603050405020304" pitchFamily="18" charset="0"/>
                          <a:cs typeface="Times New Roman" panose="02020603050405020304" pitchFamily="18" charset="0"/>
                        </a:rPr>
                        <a:t> üç kişi bir evi müştereken kiralamış ise veya üçü de birbirinden bağımsız olarak eve girip çıkmak için birer anahtara sahip ise, bu kişilerin zilyetliği müşterek zilyetliktir. </a:t>
                      </a:r>
                      <a:endParaRPr lang="tr-TR" dirty="0">
                        <a:latin typeface="Times New Roman" panose="02020603050405020304" pitchFamily="18" charset="0"/>
                        <a:cs typeface="Times New Roman" panose="02020603050405020304" pitchFamily="18" charset="0"/>
                      </a:endParaRPr>
                    </a:p>
                  </a:txBody>
                  <a:tcPr/>
                </a:tc>
              </a:tr>
              <a:tr h="3022583">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İştirak Halinde Zilyetlik: </a:t>
                      </a:r>
                      <a:r>
                        <a:rPr lang="tr-TR" dirty="0" smtClean="0">
                          <a:latin typeface="Times New Roman" panose="02020603050405020304" pitchFamily="18" charset="0"/>
                          <a:cs typeface="Times New Roman" panose="02020603050405020304" pitchFamily="18" charset="0"/>
                        </a:rPr>
                        <a:t>Birden fazla kimse bir eşyaya zilyet olup da bunlardan her biri bağımsız olarak eşyayı kullanamıyor ve mutlaka birlikte hareket etmeleri gerekiyorsa, bunlar arasında iştirak halinde zilyetlik söz konusudur. </a:t>
                      </a:r>
                      <a:r>
                        <a:rPr lang="tr-TR" b="1" dirty="0" smtClean="0">
                          <a:latin typeface="Times New Roman" panose="02020603050405020304" pitchFamily="18" charset="0"/>
                          <a:cs typeface="Times New Roman" panose="02020603050405020304" pitchFamily="18" charset="0"/>
                        </a:rPr>
                        <a:t>Örneğin</a:t>
                      </a:r>
                      <a:r>
                        <a:rPr lang="tr-TR" dirty="0" smtClean="0">
                          <a:latin typeface="Times New Roman" panose="02020603050405020304" pitchFamily="18" charset="0"/>
                          <a:cs typeface="Times New Roman" panose="02020603050405020304" pitchFamily="18" charset="0"/>
                        </a:rPr>
                        <a:t> iki kişi birlikte kiraladıkları banka kasasını açmak için her ikisinde bulunan anahtarın birlikte kullanılıp kasanın açılması sağlanıyorsa, bu kişiler arasında iştirak halinde zilyetlik olur </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5273189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360040"/>
          </a:xfrm>
        </p:spPr>
        <p:txBody>
          <a:bodyPr>
            <a:normAutofit fontScale="90000"/>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ZİLYET – ZİLYET YARDIMCISI</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3378305171"/>
              </p:ext>
            </p:extLst>
          </p:nvPr>
        </p:nvGraphicFramePr>
        <p:xfrm>
          <a:off x="107504" y="836713"/>
          <a:ext cx="4388296" cy="5863687"/>
        </p:xfrm>
        <a:graphic>
          <a:graphicData uri="http://schemas.openxmlformats.org/drawingml/2006/table">
            <a:tbl>
              <a:tblPr firstRow="1" bandRow="1">
                <a:tableStyleId>{8799B23B-EC83-4686-B30A-512413B5E67A}</a:tableStyleId>
              </a:tblPr>
              <a:tblGrid>
                <a:gridCol w="4388296"/>
              </a:tblGrid>
              <a:tr h="2376263">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Kendisi İçin Zilyet: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Bir kimse eşya üzerinde ayni veya şahsi bir hakka dayanarak veya hiçbir hakka dayanmaksızın (örneğin</a:t>
                      </a: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hırsız)</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fiili hâkimiyeti kendi adına kuruyor veya kullanıyorsa kendisi için zilyet sayılır. </a:t>
                      </a:r>
                      <a:r>
                        <a:rPr kumimoji="0" lang="tr-TR" b="1" i="0" kern="1200" dirty="0" smtClean="0">
                          <a:solidFill>
                            <a:schemeClr val="tx1"/>
                          </a:solidFill>
                          <a:effectLst/>
                          <a:latin typeface="Times New Roman" panose="02020603050405020304" pitchFamily="18" charset="0"/>
                          <a:ea typeface="+mn-ea"/>
                          <a:cs typeface="Times New Roman" panose="02020603050405020304" pitchFamily="18" charset="0"/>
                        </a:rPr>
                        <a:t>Örneğin</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hırsız fiili hâkimiyeti kendi adına kurmaktadır ve bu fiili hâkimiyetin gereğini kendisi için yerine getirmektedir</a:t>
                      </a:r>
                      <a:endParaRPr lang="tr-TR" dirty="0">
                        <a:latin typeface="Times New Roman" panose="02020603050405020304" pitchFamily="18" charset="0"/>
                        <a:cs typeface="Times New Roman" panose="02020603050405020304" pitchFamily="18" charset="0"/>
                      </a:endParaRPr>
                    </a:p>
                  </a:txBody>
                  <a:tcPr/>
                </a:tc>
              </a:tr>
              <a:tr h="1679516">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Başkası İçin Zilyet: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Bir kimse eşya üzerinde bir ayni veya şahsi hak iddia etmeksizin eşyayı zilyet olan bir başka kişi adına fiili hâkimiyeti altında bulunduruyorsa başkası için zilyetlik ortaya çıkar.  Örneğin nakliyeciler</a:t>
                      </a:r>
                      <a:endParaRPr lang="tr-TR" dirty="0">
                        <a:latin typeface="Times New Roman" panose="02020603050405020304" pitchFamily="18" charset="0"/>
                        <a:cs typeface="Times New Roman" panose="02020603050405020304" pitchFamily="18" charset="0"/>
                      </a:endParaRPr>
                    </a:p>
                  </a:txBody>
                  <a:tcPr/>
                </a:tc>
              </a:tr>
              <a:tr h="1750064">
                <a:tc>
                  <a:txBody>
                    <a:bodyPr/>
                    <a:lstStyle/>
                    <a:p>
                      <a:pPr algn="just"/>
                      <a:r>
                        <a:rPr kumimoji="0" lang="tr-TR" sz="1800" b="1" i="0" kern="1200" dirty="0" smtClean="0">
                          <a:solidFill>
                            <a:srgbClr val="FF0000"/>
                          </a:solidFill>
                          <a:effectLst/>
                          <a:latin typeface="Times New Roman" panose="02020603050405020304" pitchFamily="18" charset="0"/>
                          <a:ea typeface="+mn-ea"/>
                          <a:cs typeface="Times New Roman" panose="02020603050405020304" pitchFamily="18" charset="0"/>
                        </a:rPr>
                        <a:t>Zilyet Yardımcısı:</a:t>
                      </a:r>
                      <a:r>
                        <a:rPr kumimoji="0" lang="tr-TR" sz="1800" b="1" i="0" kern="1200" baseline="0" dirty="0" smtClean="0">
                          <a:solidFill>
                            <a:srgbClr val="FF0000"/>
                          </a:solidFill>
                          <a:effectLst/>
                          <a:latin typeface="Times New Roman" panose="02020603050405020304" pitchFamily="18" charset="0"/>
                          <a:ea typeface="+mn-ea"/>
                          <a:cs typeface="Times New Roman" panose="02020603050405020304" pitchFamily="18" charset="0"/>
                        </a:rPr>
                        <a:t> </a:t>
                      </a:r>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Bir kimsenin bir eşyayı başkasına bir hizmeti ifa etmek amacıyla elinde bulunduran kimsedir. Örneğin evin hizmetçisi evdeki eşyalar üzerinde ve bankada veznedar aldığı paralar üzerinde olarak çalışan kimse zilyet yardımcısıdır.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1314364510"/>
              </p:ext>
            </p:extLst>
          </p:nvPr>
        </p:nvGraphicFramePr>
        <p:xfrm>
          <a:off x="4648200" y="836611"/>
          <a:ext cx="4316413" cy="5832748"/>
        </p:xfrm>
        <a:graphic>
          <a:graphicData uri="http://schemas.openxmlformats.org/drawingml/2006/table">
            <a:tbl>
              <a:tblPr firstRow="1" bandRow="1">
                <a:tableStyleId>{8799B23B-EC83-4686-B30A-512413B5E67A}</a:tableStyleId>
              </a:tblPr>
              <a:tblGrid>
                <a:gridCol w="4316413"/>
              </a:tblGrid>
              <a:tr h="940766">
                <a:tc>
                  <a:txBody>
                    <a:bodyPr/>
                    <a:lstStyle/>
                    <a:p>
                      <a:pPr algn="just"/>
                      <a:r>
                        <a:rPr kumimoji="0" lang="tr-TR" sz="1800" b="1" i="0" u="none" kern="1200" dirty="0" smtClean="0">
                          <a:solidFill>
                            <a:srgbClr val="FF0000"/>
                          </a:solidFill>
                          <a:effectLst/>
                          <a:latin typeface="Times New Roman" panose="02020603050405020304" pitchFamily="18" charset="0"/>
                          <a:ea typeface="+mn-ea"/>
                          <a:cs typeface="Times New Roman" panose="02020603050405020304" pitchFamily="18" charset="0"/>
                        </a:rPr>
                        <a:t>1-</a:t>
                      </a:r>
                      <a:r>
                        <a:rPr kumimoji="0" lang="tr-TR" sz="1800" b="0" i="0" u="none" kern="1200" dirty="0" smtClean="0">
                          <a:solidFill>
                            <a:schemeClr val="tx1"/>
                          </a:solidFill>
                          <a:effectLst/>
                          <a:latin typeface="Times New Roman" panose="02020603050405020304" pitchFamily="18" charset="0"/>
                          <a:ea typeface="+mn-ea"/>
                          <a:cs typeface="Times New Roman" panose="02020603050405020304" pitchFamily="18" charset="0"/>
                        </a:rPr>
                        <a:t> Zilyet yardımcısı, asıl zilyedin emir ve talimatıyla hareket eder. Aralarında bir astlık- üstlük ilişkisi vardır.</a:t>
                      </a:r>
                      <a:endParaRPr lang="tr-TR" b="0" i="0" u="none" dirty="0">
                        <a:latin typeface="Times New Roman" panose="02020603050405020304" pitchFamily="18" charset="0"/>
                        <a:cs typeface="Times New Roman" panose="02020603050405020304" pitchFamily="18" charset="0"/>
                      </a:endParaRPr>
                    </a:p>
                  </a:txBody>
                  <a:tcPr/>
                </a:tc>
              </a:tr>
              <a:tr h="940766">
                <a:tc>
                  <a:txBody>
                    <a:bodyPr/>
                    <a:lstStyle/>
                    <a:p>
                      <a:pPr algn="just"/>
                      <a:r>
                        <a:rPr kumimoji="0" lang="tr-TR" b="1" i="0" u="none" kern="1200" dirty="0" smtClean="0">
                          <a:solidFill>
                            <a:srgbClr val="FF0000"/>
                          </a:solidFill>
                          <a:effectLst/>
                          <a:latin typeface="Times New Roman" panose="02020603050405020304" pitchFamily="18" charset="0"/>
                          <a:ea typeface="+mn-ea"/>
                          <a:cs typeface="Times New Roman" panose="02020603050405020304" pitchFamily="18" charset="0"/>
                        </a:rPr>
                        <a:t>2-</a:t>
                      </a:r>
                      <a:r>
                        <a:rPr kumimoji="0" lang="tr-TR" b="0" i="0" u="none" kern="1200" dirty="0" smtClean="0">
                          <a:solidFill>
                            <a:schemeClr val="tx1"/>
                          </a:solidFill>
                          <a:effectLst/>
                          <a:latin typeface="Times New Roman" panose="02020603050405020304" pitchFamily="18" charset="0"/>
                          <a:ea typeface="+mn-ea"/>
                          <a:cs typeface="Times New Roman" panose="02020603050405020304" pitchFamily="18" charset="0"/>
                        </a:rPr>
                        <a:t> Zilyet yardımcısı, malı kendisi için değil, mala zilyet olan kimsenin bir fiili hakimiyet alanı içinde hizmetinin ifası için kullanılır.</a:t>
                      </a:r>
                      <a:endParaRPr lang="tr-TR" b="0" i="0" u="none" dirty="0">
                        <a:latin typeface="Times New Roman" panose="02020603050405020304" pitchFamily="18" charset="0"/>
                        <a:cs typeface="Times New Roman" panose="02020603050405020304" pitchFamily="18" charset="0"/>
                      </a:endParaRPr>
                    </a:p>
                  </a:txBody>
                  <a:tcPr/>
                </a:tc>
              </a:tr>
              <a:tr h="1787455">
                <a:tc>
                  <a:txBody>
                    <a:bodyPr/>
                    <a:lstStyle/>
                    <a:p>
                      <a:pPr algn="just"/>
                      <a:r>
                        <a:rPr kumimoji="0" lang="tr-TR" b="1" i="0" u="none" kern="1200" dirty="0" smtClean="0">
                          <a:solidFill>
                            <a:srgbClr val="FF0000"/>
                          </a:solidFill>
                          <a:effectLst/>
                          <a:latin typeface="Times New Roman" panose="02020603050405020304" pitchFamily="18" charset="0"/>
                          <a:ea typeface="+mn-ea"/>
                          <a:cs typeface="Times New Roman" panose="02020603050405020304" pitchFamily="18" charset="0"/>
                        </a:rPr>
                        <a:t>3-</a:t>
                      </a:r>
                      <a:r>
                        <a:rPr kumimoji="0" lang="tr-TR" b="0" i="0" u="none" kern="1200" dirty="0" smtClean="0">
                          <a:solidFill>
                            <a:schemeClr val="tx1"/>
                          </a:solidFill>
                          <a:effectLst/>
                          <a:latin typeface="Times New Roman" panose="02020603050405020304" pitchFamily="18" charset="0"/>
                          <a:ea typeface="+mn-ea"/>
                          <a:cs typeface="Times New Roman" panose="02020603050405020304" pitchFamily="18" charset="0"/>
                        </a:rPr>
                        <a:t> Zilyet yardımcısından edinilen mallarda iyiniyet ilkesi korunmaz. Örneğin bir</a:t>
                      </a:r>
                      <a:r>
                        <a:rPr kumimoji="0" lang="tr-TR" b="0" i="0" u="none" kern="1200" baseline="0" dirty="0" smtClean="0">
                          <a:solidFill>
                            <a:schemeClr val="tx1"/>
                          </a:solidFill>
                          <a:effectLst/>
                          <a:latin typeface="Times New Roman" panose="02020603050405020304" pitchFamily="18" charset="0"/>
                          <a:ea typeface="+mn-ea"/>
                          <a:cs typeface="Times New Roman" panose="02020603050405020304" pitchFamily="18" charset="0"/>
                        </a:rPr>
                        <a:t> evde hizmetçi olan A, evde buluna bir tabloyu iyiniyetli C’ye satarsa, satım sözleşmesi batıl olur, C’nin iyi niyeti korunmaz. </a:t>
                      </a:r>
                      <a:endParaRPr lang="tr-TR" b="0" i="0" u="none" dirty="0">
                        <a:latin typeface="Times New Roman" panose="02020603050405020304" pitchFamily="18" charset="0"/>
                        <a:cs typeface="Times New Roman" panose="02020603050405020304" pitchFamily="18" charset="0"/>
                      </a:endParaRPr>
                    </a:p>
                  </a:txBody>
                  <a:tcPr/>
                </a:tc>
              </a:tr>
              <a:tr h="1222995">
                <a:tc>
                  <a:txBody>
                    <a:bodyPr/>
                    <a:lstStyle/>
                    <a:p>
                      <a:pPr algn="just"/>
                      <a:r>
                        <a:rPr kumimoji="0" lang="tr-TR" b="1" i="0" u="none" kern="1200" dirty="0" smtClean="0">
                          <a:solidFill>
                            <a:srgbClr val="FF0000"/>
                          </a:solidFill>
                          <a:effectLst/>
                          <a:latin typeface="Times New Roman" panose="02020603050405020304" pitchFamily="18" charset="0"/>
                          <a:ea typeface="+mn-ea"/>
                          <a:cs typeface="Times New Roman" panose="02020603050405020304" pitchFamily="18" charset="0"/>
                        </a:rPr>
                        <a:t>4-</a:t>
                      </a:r>
                      <a:r>
                        <a:rPr kumimoji="0" lang="tr-TR" b="0" i="0" u="none" kern="1200" dirty="0" smtClean="0">
                          <a:solidFill>
                            <a:schemeClr val="tx1"/>
                          </a:solidFill>
                          <a:effectLst/>
                          <a:latin typeface="Times New Roman" panose="02020603050405020304" pitchFamily="18" charset="0"/>
                          <a:ea typeface="+mn-ea"/>
                          <a:cs typeface="Times New Roman" panose="02020603050405020304" pitchFamily="18" charset="0"/>
                        </a:rPr>
                        <a:t> Zilyet yardımcısı, zilyetlik davaları açamaz. Ancak meşru müdafaa halinde kuvvet kullanarak eşyayı koruyabileceği kabul edilmektedir.</a:t>
                      </a:r>
                      <a:endParaRPr lang="tr-TR" b="0" i="0" u="none" dirty="0">
                        <a:latin typeface="Times New Roman" panose="02020603050405020304" pitchFamily="18" charset="0"/>
                        <a:cs typeface="Times New Roman" panose="02020603050405020304" pitchFamily="18" charset="0"/>
                      </a:endParaRPr>
                    </a:p>
                  </a:txBody>
                  <a:tcPr/>
                </a:tc>
              </a:tr>
              <a:tr h="940766">
                <a:tc>
                  <a:txBody>
                    <a:bodyPr/>
                    <a:lstStyle/>
                    <a:p>
                      <a:pPr algn="just"/>
                      <a:r>
                        <a:rPr kumimoji="0" lang="tr-TR" b="1" i="0" u="none" kern="1200" dirty="0" smtClean="0">
                          <a:solidFill>
                            <a:srgbClr val="FF0000"/>
                          </a:solidFill>
                          <a:effectLst/>
                          <a:latin typeface="Times New Roman" panose="02020603050405020304" pitchFamily="18" charset="0"/>
                          <a:ea typeface="+mn-ea"/>
                          <a:cs typeface="Times New Roman" panose="02020603050405020304" pitchFamily="18" charset="0"/>
                        </a:rPr>
                        <a:t>5- </a:t>
                      </a:r>
                      <a:r>
                        <a:rPr kumimoji="0" lang="tr-TR" b="0" i="0" u="none" kern="1200" dirty="0" smtClean="0">
                          <a:solidFill>
                            <a:schemeClr val="tx1"/>
                          </a:solidFill>
                          <a:effectLst/>
                          <a:latin typeface="Times New Roman" panose="02020603050405020304" pitchFamily="18" charset="0"/>
                          <a:ea typeface="+mn-ea"/>
                          <a:cs typeface="Times New Roman" panose="02020603050405020304" pitchFamily="18" charset="0"/>
                        </a:rPr>
                        <a:t>Zilyet yardımcısı, zilyedin zilyetliğini inkar eder veya malı gasp ederse, kendisi asli zilyet haline gelir.</a:t>
                      </a:r>
                      <a:endParaRPr lang="tr-TR" b="0" i="0" u="none"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8129489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360040"/>
          </a:xfrm>
        </p:spPr>
        <p:txBody>
          <a:bodyPr>
            <a:normAutofit fontScale="90000"/>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ZİLYEDLİĞİN KAZANILMASI</a:t>
            </a:r>
            <a:endPar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2714643464"/>
              </p:ext>
            </p:extLst>
          </p:nvPr>
        </p:nvGraphicFramePr>
        <p:xfrm>
          <a:off x="179512" y="908717"/>
          <a:ext cx="4316288" cy="5760642"/>
        </p:xfrm>
        <a:graphic>
          <a:graphicData uri="http://schemas.openxmlformats.org/drawingml/2006/table">
            <a:tbl>
              <a:tblPr firstRow="1" bandRow="1">
                <a:tableStyleId>{8799B23B-EC83-4686-B30A-512413B5E67A}</a:tableStyleId>
              </a:tblPr>
              <a:tblGrid>
                <a:gridCol w="4316288"/>
              </a:tblGrid>
              <a:tr h="931664">
                <a:tc>
                  <a:txBody>
                    <a:bodyPr/>
                    <a:lstStyle/>
                    <a:p>
                      <a:pPr algn="ctr"/>
                      <a:r>
                        <a:rPr kumimoji="0" lang="tr-TR" sz="1800" b="1" i="0" u="none" kern="1200" dirty="0" smtClean="0">
                          <a:solidFill>
                            <a:srgbClr val="FF0000"/>
                          </a:solidFill>
                          <a:effectLst/>
                          <a:latin typeface="Times New Roman" panose="02020603050405020304" pitchFamily="18" charset="0"/>
                          <a:ea typeface="+mn-ea"/>
                          <a:cs typeface="Times New Roman" panose="02020603050405020304" pitchFamily="18" charset="0"/>
                        </a:rPr>
                        <a:t>1-</a:t>
                      </a:r>
                      <a:r>
                        <a:rPr kumimoji="0" lang="tr-TR" sz="1800" b="0" i="0" u="none" kern="1200" dirty="0" smtClean="0">
                          <a:solidFill>
                            <a:srgbClr val="FF0000"/>
                          </a:solidFill>
                          <a:effectLst/>
                          <a:latin typeface="Times New Roman" panose="02020603050405020304" pitchFamily="18" charset="0"/>
                          <a:ea typeface="+mn-ea"/>
                          <a:cs typeface="Times New Roman" panose="02020603050405020304" pitchFamily="18" charset="0"/>
                        </a:rPr>
                        <a:t>      </a:t>
                      </a:r>
                      <a:r>
                        <a:rPr kumimoji="0" lang="tr-TR" sz="1800" b="1" i="0" u="none" kern="1200" dirty="0" smtClean="0">
                          <a:solidFill>
                            <a:srgbClr val="FF0000"/>
                          </a:solidFill>
                          <a:effectLst/>
                          <a:latin typeface="Times New Roman" panose="02020603050405020304" pitchFamily="18" charset="0"/>
                          <a:ea typeface="+mn-ea"/>
                          <a:cs typeface="Times New Roman" panose="02020603050405020304" pitchFamily="18" charset="0"/>
                        </a:rPr>
                        <a:t>Miras Yoluyla Zilyetliğin Kazanılması</a:t>
                      </a:r>
                      <a:endParaRPr lang="tr-TR" u="none" dirty="0">
                        <a:solidFill>
                          <a:srgbClr val="FF0000"/>
                        </a:solidFill>
                        <a:latin typeface="Times New Roman" panose="02020603050405020304" pitchFamily="18" charset="0"/>
                        <a:cs typeface="Times New Roman" panose="02020603050405020304" pitchFamily="18" charset="0"/>
                      </a:endParaRPr>
                    </a:p>
                  </a:txBody>
                  <a:tcPr/>
                </a:tc>
              </a:tr>
              <a:tr h="2129517">
                <a:tc>
                  <a:txBody>
                    <a:bodyPr/>
                    <a:lstStyle/>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Herhangi bir işleme gerek kalmaksızın kanun gereği miras bırakanın öldüğü anda doğar. Kanun gereği mirasçının eşyayı fiili hakimiyetine geçirmesine gerek yoktur, doğrudan doğruya zilyet olur. </a:t>
                      </a:r>
                      <a:endParaRPr lang="tr-TR" dirty="0">
                        <a:latin typeface="Times New Roman" panose="02020603050405020304" pitchFamily="18" charset="0"/>
                        <a:cs typeface="Times New Roman" panose="02020603050405020304" pitchFamily="18" charset="0"/>
                      </a:endParaRPr>
                    </a:p>
                  </a:txBody>
                  <a:tcPr/>
                </a:tc>
              </a:tr>
              <a:tr h="539774">
                <a:tc>
                  <a:txBody>
                    <a:bodyPr/>
                    <a:lstStyle/>
                    <a:p>
                      <a:pPr algn="ctr"/>
                      <a:r>
                        <a:rPr kumimoji="0" lang="tr-TR" sz="1800" b="1" i="0" u="none" kern="1200" dirty="0" smtClean="0">
                          <a:solidFill>
                            <a:srgbClr val="FF0000"/>
                          </a:solidFill>
                          <a:effectLst/>
                          <a:latin typeface="Times New Roman" panose="02020603050405020304" pitchFamily="18" charset="0"/>
                          <a:ea typeface="+mn-ea"/>
                          <a:cs typeface="Times New Roman" panose="02020603050405020304" pitchFamily="18" charset="0"/>
                        </a:rPr>
                        <a:t>2-</a:t>
                      </a:r>
                      <a:r>
                        <a:rPr kumimoji="0" lang="tr-TR" sz="1800" b="0" i="0" u="none" kern="1200" dirty="0" smtClean="0">
                          <a:solidFill>
                            <a:srgbClr val="FF0000"/>
                          </a:solidFill>
                          <a:effectLst/>
                          <a:latin typeface="Times New Roman" panose="02020603050405020304" pitchFamily="18" charset="0"/>
                          <a:ea typeface="+mn-ea"/>
                          <a:cs typeface="Times New Roman" panose="02020603050405020304" pitchFamily="18" charset="0"/>
                        </a:rPr>
                        <a:t>      </a:t>
                      </a:r>
                      <a:r>
                        <a:rPr kumimoji="0" lang="tr-TR" sz="1800" b="1" i="0" u="none" kern="1200" dirty="0" smtClean="0">
                          <a:solidFill>
                            <a:srgbClr val="FF0000"/>
                          </a:solidFill>
                          <a:effectLst/>
                          <a:latin typeface="Times New Roman" panose="02020603050405020304" pitchFamily="18" charset="0"/>
                          <a:ea typeface="+mn-ea"/>
                          <a:cs typeface="Times New Roman" panose="02020603050405020304" pitchFamily="18" charset="0"/>
                        </a:rPr>
                        <a:t>Zilyetliği Devren Kazanma</a:t>
                      </a:r>
                      <a:endParaRPr lang="tr-TR" sz="1800" u="none" dirty="0">
                        <a:solidFill>
                          <a:srgbClr val="FF0000"/>
                        </a:solidFill>
                        <a:latin typeface="Times New Roman" panose="02020603050405020304" pitchFamily="18" charset="0"/>
                        <a:cs typeface="Times New Roman" panose="02020603050405020304" pitchFamily="18" charset="0"/>
                      </a:endParaRPr>
                    </a:p>
                  </a:txBody>
                  <a:tcPr/>
                </a:tc>
              </a:tr>
              <a:tr h="2159687">
                <a:tc>
                  <a:txBody>
                    <a:bodyPr/>
                    <a:lstStyle/>
                    <a:p>
                      <a:pPr algn="just"/>
                      <a:r>
                        <a:rPr kumimoji="0" lang="tr-TR" sz="1800" b="0" i="0" u="none" kern="1200" dirty="0" smtClean="0">
                          <a:solidFill>
                            <a:schemeClr val="tx1"/>
                          </a:solidFill>
                          <a:effectLst/>
                          <a:latin typeface="Times New Roman" panose="02020603050405020304" pitchFamily="18" charset="0"/>
                          <a:ea typeface="+mn-ea"/>
                          <a:cs typeface="Times New Roman" panose="02020603050405020304" pitchFamily="18" charset="0"/>
                        </a:rPr>
                        <a:t>Mevcut bir zilyedin sahip olduğu zilyetliği, tarafların rızası ile olduğu gibi bir başkasına bırakması halinde zilyetliğin devren kazanılması söz konusudur.  </a:t>
                      </a:r>
                      <a:r>
                        <a:rPr kumimoji="0" lang="tr-TR" sz="1800" b="1" i="0" u="none" kern="1200" dirty="0" smtClean="0">
                          <a:solidFill>
                            <a:schemeClr val="tx1"/>
                          </a:solidFill>
                          <a:effectLst/>
                          <a:latin typeface="Times New Roman" panose="02020603050405020304" pitchFamily="18" charset="0"/>
                          <a:ea typeface="+mn-ea"/>
                          <a:cs typeface="Times New Roman" panose="02020603050405020304" pitchFamily="18" charset="0"/>
                        </a:rPr>
                        <a:t>Örnek: </a:t>
                      </a:r>
                      <a:r>
                        <a:rPr kumimoji="0" lang="tr-TR" sz="1800" b="0" i="0" u="none" kern="1200" dirty="0" smtClean="0">
                          <a:solidFill>
                            <a:schemeClr val="tx1"/>
                          </a:solidFill>
                          <a:effectLst/>
                          <a:latin typeface="Times New Roman" panose="02020603050405020304" pitchFamily="18" charset="0"/>
                          <a:ea typeface="+mn-ea"/>
                          <a:cs typeface="Times New Roman" panose="02020603050405020304" pitchFamily="18" charset="0"/>
                        </a:rPr>
                        <a:t>A kişisi, B kişisine bilgisayarını kiralamıştır. Kiralayan B kişisi bilgisayarın zilyetliğini devren kazanmıştır.</a:t>
                      </a:r>
                      <a:endParaRPr lang="tr-TR" sz="1800" b="0" u="none"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2889965085"/>
              </p:ext>
            </p:extLst>
          </p:nvPr>
        </p:nvGraphicFramePr>
        <p:xfrm>
          <a:off x="4716016" y="908720"/>
          <a:ext cx="4254624" cy="5765800"/>
        </p:xfrm>
        <a:graphic>
          <a:graphicData uri="http://schemas.openxmlformats.org/drawingml/2006/table">
            <a:tbl>
              <a:tblPr firstRow="1" bandRow="1">
                <a:tableStyleId>{8799B23B-EC83-4686-B30A-512413B5E67A}</a:tableStyleId>
              </a:tblPr>
              <a:tblGrid>
                <a:gridCol w="4254624"/>
              </a:tblGrid>
              <a:tr h="370840">
                <a:tc>
                  <a:txBody>
                    <a:bodyPr/>
                    <a:lstStyle/>
                    <a:p>
                      <a:pPr algn="ctr"/>
                      <a:r>
                        <a:rPr kumimoji="0" lang="tr-TR" sz="1800" b="1" i="0" u="none" kern="1200" dirty="0" smtClean="0">
                          <a:solidFill>
                            <a:srgbClr val="FF0000"/>
                          </a:solidFill>
                          <a:effectLst/>
                          <a:latin typeface="Times New Roman" panose="02020603050405020304" pitchFamily="18" charset="0"/>
                          <a:ea typeface="+mn-ea"/>
                          <a:cs typeface="Times New Roman" panose="02020603050405020304" pitchFamily="18" charset="0"/>
                        </a:rPr>
                        <a:t>3-</a:t>
                      </a:r>
                      <a:r>
                        <a:rPr kumimoji="0" lang="tr-TR" sz="1800" b="0" i="0" u="none" kern="1200" dirty="0" smtClean="0">
                          <a:solidFill>
                            <a:srgbClr val="FF0000"/>
                          </a:solidFill>
                          <a:effectLst/>
                          <a:latin typeface="Times New Roman" panose="02020603050405020304" pitchFamily="18" charset="0"/>
                          <a:ea typeface="+mn-ea"/>
                          <a:cs typeface="Times New Roman" panose="02020603050405020304" pitchFamily="18" charset="0"/>
                        </a:rPr>
                        <a:t>      </a:t>
                      </a:r>
                      <a:r>
                        <a:rPr kumimoji="0" lang="tr-TR" sz="1800" b="1" i="0" u="none" kern="1200" dirty="0" smtClean="0">
                          <a:solidFill>
                            <a:srgbClr val="FF0000"/>
                          </a:solidFill>
                          <a:effectLst/>
                          <a:latin typeface="Times New Roman" panose="02020603050405020304" pitchFamily="18" charset="0"/>
                          <a:ea typeface="+mn-ea"/>
                          <a:cs typeface="Times New Roman" panose="02020603050405020304" pitchFamily="18" charset="0"/>
                        </a:rPr>
                        <a:t>Zilyetliği Aslen Kazanma:</a:t>
                      </a:r>
                      <a:endParaRPr lang="tr-TR" u="none"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kumimoji="0" lang="tr-TR" sz="1800" b="0" i="0" u="none" kern="1200" dirty="0" smtClean="0">
                          <a:solidFill>
                            <a:schemeClr val="tx1"/>
                          </a:solidFill>
                          <a:effectLst/>
                          <a:latin typeface="Times New Roman" panose="02020603050405020304" pitchFamily="18" charset="0"/>
                          <a:ea typeface="+mn-ea"/>
                          <a:cs typeface="Times New Roman" panose="02020603050405020304" pitchFamily="18" charset="0"/>
                        </a:rPr>
                        <a:t>Aslen kazanma, bir kimsenin bir mal üzerinde, bir başkasının rızası aranmaksızın, kendi zilyet olma iradesi ile fiili hakimiyet kurmasıdır. Bu mala daha önce bir başkasının zilyet olup olmaması önemli değildir. Önemli olan kişinin o mala zilyet olmayı istediği anda o mal üzerinde zilyetliğin mevcut olmamasıdır. </a:t>
                      </a:r>
                      <a:endParaRPr lang="tr-TR" b="0" i="0" u="none" dirty="0">
                        <a:latin typeface="Times New Roman" panose="02020603050405020304" pitchFamily="18" charset="0"/>
                        <a:cs typeface="Times New Roman" panose="02020603050405020304" pitchFamily="18" charset="0"/>
                      </a:endParaRPr>
                    </a:p>
                  </a:txBody>
                  <a:tcPr/>
                </a:tc>
              </a:tr>
              <a:tr h="370840">
                <a:tc>
                  <a:txBody>
                    <a:bodyPr/>
                    <a:lstStyle/>
                    <a:p>
                      <a:pPr algn="just"/>
                      <a:r>
                        <a:rPr kumimoji="0" lang="tr-TR" sz="1800" b="1" i="0" kern="1200" dirty="0" smtClean="0">
                          <a:solidFill>
                            <a:schemeClr val="tx1"/>
                          </a:solidFill>
                          <a:effectLst/>
                          <a:latin typeface="Times New Roman" panose="02020603050405020304" pitchFamily="18" charset="0"/>
                          <a:ea typeface="+mn-ea"/>
                          <a:cs typeface="Times New Roman" panose="02020603050405020304" pitchFamily="18" charset="0"/>
                        </a:rPr>
                        <a:t>Örnek: </a:t>
                      </a:r>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A kişisi, kırdan topladığı çiçekler üzerinde zilyet olma iradesine sahipse, o çiçeklerin zilyetliğini aslen kazanmıştır. </a:t>
                      </a:r>
                      <a:r>
                        <a:rPr kumimoji="0" lang="tr-TR" sz="1800" b="1" i="0" kern="1200" dirty="0" smtClean="0">
                          <a:solidFill>
                            <a:schemeClr val="tx1"/>
                          </a:solidFill>
                          <a:effectLst/>
                          <a:latin typeface="Times New Roman" panose="02020603050405020304" pitchFamily="18" charset="0"/>
                          <a:ea typeface="+mn-ea"/>
                          <a:cs typeface="Times New Roman" panose="02020603050405020304" pitchFamily="18" charset="0"/>
                        </a:rPr>
                        <a:t>Örnek: </a:t>
                      </a:r>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A kişisi, B kişisinin daha önce zilyedi olduğu bir malın zilyetliğini kaybetmesi, mesela B kişisinin çantayı çöp kutusuna atması üzerine, çanta üzerinde zilyet olma iradesini kullanarak çantayı fiili hakimiyetine altına alırsa, çantanın zilyetliğini aslen kazanır</a:t>
                      </a:r>
                    </a:p>
                    <a:p>
                      <a:pPr algn="just"/>
                      <a:endParaRPr lang="tr-TR" b="0" i="0" u="none"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2442173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457200" y="704088"/>
            <a:ext cx="8229600" cy="348648"/>
          </a:xfrm>
        </p:spPr>
        <p:txBody>
          <a:bodyPr>
            <a:normAutofit fontScale="90000"/>
          </a:bodyPr>
          <a:lstStyle/>
          <a:p>
            <a:pPr algn="ctr"/>
            <a:r>
              <a:rPr lang="tr-TR"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ZİLYETLİĞİN KAYBEDİLMESİ</a:t>
            </a:r>
            <a:endParaRPr lang="tr-TR" sz="2400" dirty="0"/>
          </a:p>
        </p:txBody>
      </p:sp>
      <p:graphicFrame>
        <p:nvGraphicFramePr>
          <p:cNvPr id="7" name="İçerik Yer Tutucusu 6"/>
          <p:cNvGraphicFramePr>
            <a:graphicFrameLocks noGrp="1"/>
          </p:cNvGraphicFramePr>
          <p:nvPr>
            <p:ph idx="1"/>
            <p:extLst>
              <p:ext uri="{D42A27DB-BD31-4B8C-83A1-F6EECF244321}">
                <p14:modId xmlns:p14="http://schemas.microsoft.com/office/powerpoint/2010/main" val="808129231"/>
              </p:ext>
            </p:extLst>
          </p:nvPr>
        </p:nvGraphicFramePr>
        <p:xfrm>
          <a:off x="107504" y="1196752"/>
          <a:ext cx="8856984" cy="55446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20296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çerik Yer Tutucusu 6"/>
          <p:cNvGraphicFramePr>
            <a:graphicFrameLocks noGrp="1"/>
          </p:cNvGraphicFramePr>
          <p:nvPr>
            <p:ph sz="half" idx="1"/>
            <p:extLst>
              <p:ext uri="{D42A27DB-BD31-4B8C-83A1-F6EECF244321}">
                <p14:modId xmlns:p14="http://schemas.microsoft.com/office/powerpoint/2010/main" val="1310445307"/>
              </p:ext>
            </p:extLst>
          </p:nvPr>
        </p:nvGraphicFramePr>
        <p:xfrm>
          <a:off x="107504" y="1484784"/>
          <a:ext cx="4388296" cy="5227320"/>
        </p:xfrm>
        <a:graphic>
          <a:graphicData uri="http://schemas.openxmlformats.org/drawingml/2006/table">
            <a:tbl>
              <a:tblPr firstRow="1" bandRow="1">
                <a:tableStyleId>{8799B23B-EC83-4686-B30A-512413B5E67A}</a:tableStyleId>
              </a:tblPr>
              <a:tblGrid>
                <a:gridCol w="4388296"/>
              </a:tblGrid>
              <a:tr h="370840">
                <a:tc>
                  <a:txBody>
                    <a:bodyPr/>
                    <a:lstStyle/>
                    <a:p>
                      <a:pPr algn="ctr"/>
                      <a:r>
                        <a:rPr kumimoji="0" lang="tr-TR" sz="1800" b="1" i="0" kern="1200" dirty="0" smtClean="0">
                          <a:solidFill>
                            <a:srgbClr val="FF0000"/>
                          </a:solidFill>
                          <a:effectLst/>
                          <a:latin typeface="Times New Roman" panose="02020603050405020304" pitchFamily="18" charset="0"/>
                          <a:ea typeface="+mn-ea"/>
                          <a:cs typeface="Times New Roman" panose="02020603050405020304" pitchFamily="18" charset="0"/>
                        </a:rPr>
                        <a:t>1.        Geri Verme Davası (Yedin iadesi): </a:t>
                      </a:r>
                      <a:endParaRPr lang="tr-TR" b="1"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Geri verme davası zilyetliğin gasp edilmesi yani bir şekilde rızası olmaksızın elinden alınması halinde açılan bir dava</a:t>
                      </a:r>
                      <a:endParaRPr lang="tr-TR" dirty="0">
                        <a:latin typeface="Times New Roman" panose="02020603050405020304" pitchFamily="18" charset="0"/>
                        <a:cs typeface="Times New Roman" panose="02020603050405020304" pitchFamily="18" charset="0"/>
                      </a:endParaRPr>
                    </a:p>
                  </a:txBody>
                  <a:tcPr/>
                </a:tc>
              </a:tr>
              <a:tr h="370840">
                <a:tc>
                  <a:txBody>
                    <a:bodyPr/>
                    <a:lstStyle/>
                    <a:p>
                      <a:pPr algn="ctr"/>
                      <a:r>
                        <a:rPr kumimoji="0" lang="tr-TR" sz="1800" b="1" i="0" kern="1200" dirty="0" smtClean="0">
                          <a:solidFill>
                            <a:srgbClr val="FF0000"/>
                          </a:solidFill>
                          <a:effectLst/>
                          <a:latin typeface="Times New Roman" panose="02020603050405020304" pitchFamily="18" charset="0"/>
                          <a:ea typeface="+mn-ea"/>
                          <a:cs typeface="Times New Roman" panose="02020603050405020304" pitchFamily="18" charset="0"/>
                        </a:rPr>
                        <a:t>2.        Saldırının Önlenmesi Davası: </a:t>
                      </a:r>
                      <a:endParaRPr lang="tr-TR" b="1"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lang="tr-TR" dirty="0" smtClean="0">
                          <a:latin typeface="Times New Roman" panose="02020603050405020304" pitchFamily="18" charset="0"/>
                          <a:cs typeface="Times New Roman" panose="02020603050405020304" pitchFamily="18" charset="0"/>
                        </a:rPr>
                        <a:t>zilyetliğe karşı girişilen haksız tecavüzün durdurulması ve tekrarının önlenmesi için açılan davadır. Tecavüze uğrayan şey zilyedin elindedir, fakat tecavüze uğramış ve uğramaktadır.</a:t>
                      </a:r>
                      <a:endParaRPr lang="tr-TR" dirty="0">
                        <a:latin typeface="Times New Roman" panose="02020603050405020304" pitchFamily="18" charset="0"/>
                        <a:cs typeface="Times New Roman" panose="02020603050405020304" pitchFamily="18" charset="0"/>
                      </a:endParaRPr>
                    </a:p>
                  </a:txBody>
                  <a:tcPr/>
                </a:tc>
              </a:tr>
              <a:tr h="370840">
                <a:tc>
                  <a:txBody>
                    <a:bodyPr/>
                    <a:lstStyle/>
                    <a:p>
                      <a:pPr algn="ctr"/>
                      <a:r>
                        <a:rPr lang="tr-TR" b="1" dirty="0" smtClean="0">
                          <a:solidFill>
                            <a:srgbClr val="FF0000"/>
                          </a:solidFill>
                          <a:latin typeface="Times New Roman" panose="02020603050405020304" pitchFamily="18" charset="0"/>
                          <a:cs typeface="Times New Roman" panose="02020603050405020304" pitchFamily="18" charset="0"/>
                        </a:rPr>
                        <a:t>Süre</a:t>
                      </a:r>
                      <a:endParaRPr lang="tr-TR" b="1"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lang="tr-TR" dirty="0" smtClean="0">
                          <a:latin typeface="Times New Roman" panose="02020603050405020304" pitchFamily="18" charset="0"/>
                          <a:cs typeface="Times New Roman" panose="02020603050405020304" pitchFamily="18" charset="0"/>
                        </a:rPr>
                        <a:t>Zilyedin, gasp ve tecavüz fiillerini ve hakkına tecavüz edenin kim olduğunu öğrendiği tarihten itibaren </a:t>
                      </a:r>
                      <a:r>
                        <a:rPr lang="tr-TR" dirty="0" smtClean="0">
                          <a:latin typeface="Times New Roman" panose="02020603050405020304" pitchFamily="18" charset="0"/>
                          <a:cs typeface="Times New Roman" panose="02020603050405020304" pitchFamily="18" charset="0"/>
                        </a:rPr>
                        <a:t>2 </a:t>
                      </a:r>
                      <a:r>
                        <a:rPr lang="tr-TR" dirty="0" smtClean="0">
                          <a:latin typeface="Times New Roman" panose="02020603050405020304" pitchFamily="18" charset="0"/>
                          <a:cs typeface="Times New Roman" panose="02020603050405020304" pitchFamily="18" charset="0"/>
                        </a:rPr>
                        <a:t>ay içerisinde, her halükarda  tecavüz veya gasp fiilinden itibaren (1) yıl içinde bu davaları açması lazımdı</a:t>
                      </a:r>
                      <a:r>
                        <a:rPr lang="tr-TR" dirty="0" smtClean="0"/>
                        <a:t>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İçerik Yer Tutucusu 7"/>
          <p:cNvGraphicFramePr>
            <a:graphicFrameLocks noGrp="1"/>
          </p:cNvGraphicFramePr>
          <p:nvPr>
            <p:ph sz="half" idx="2"/>
            <p:extLst>
              <p:ext uri="{D42A27DB-BD31-4B8C-83A1-F6EECF244321}">
                <p14:modId xmlns:p14="http://schemas.microsoft.com/office/powerpoint/2010/main" val="1643029791"/>
              </p:ext>
            </p:extLst>
          </p:nvPr>
        </p:nvGraphicFramePr>
        <p:xfrm>
          <a:off x="4648200" y="1484784"/>
          <a:ext cx="4388296" cy="5193194"/>
        </p:xfrm>
        <a:graphic>
          <a:graphicData uri="http://schemas.openxmlformats.org/drawingml/2006/table">
            <a:tbl>
              <a:tblPr firstRow="1" bandRow="1">
                <a:tableStyleId>{8799B23B-EC83-4686-B30A-512413B5E67A}</a:tableStyleId>
              </a:tblPr>
              <a:tblGrid>
                <a:gridCol w="4388296"/>
              </a:tblGrid>
              <a:tr h="2596597">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1-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Türk hukukunda bütün taşınmazlar devlet tarafından tutulan özel bir sicile kaydedilirler. Her taşınmaz için özel bir sayfa açılır ve bu sayfada o taşınmaza ilişkin fiili ve hukuki nitelikler belirtilir. Bu taşınmazlar üzerinde ayni hakların kurulması, kaldırılması ve değiştirilmesi sadece tapu sicili üzerinde yapılacak işlemlerle gerçekleştirilir. </a:t>
                      </a:r>
                      <a:endParaRPr lang="tr-TR" dirty="0">
                        <a:latin typeface="Times New Roman" panose="02020603050405020304" pitchFamily="18" charset="0"/>
                        <a:cs typeface="Times New Roman" panose="02020603050405020304" pitchFamily="18" charset="0"/>
                      </a:endParaRPr>
                    </a:p>
                  </a:txBody>
                  <a:tcPr/>
                </a:tc>
              </a:tr>
              <a:tr h="2596597">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2-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Bir kimse eğer tapu sicilinin dışında bu işlemleri sözleşme ile yapmaya kalkarsa hukuk düzeni bunu tanımaz. Çünkü resmi şekil çerçevesinde bu tür işlemlerin tümünün hüküm ve sonuçlarını doğurabilmesi için tapu sicilinde belli bir resmi memur önünde, belli bir şekle bağlı olarak yapılması ve bu sürecin sonunda yapılan işlemlerin sicile işlenmesi gerekir.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196183928"/>
              </p:ext>
            </p:extLst>
          </p:nvPr>
        </p:nvGraphicFramePr>
        <p:xfrm>
          <a:off x="179512" y="836712"/>
          <a:ext cx="8784976" cy="370840"/>
        </p:xfrm>
        <a:graphic>
          <a:graphicData uri="http://schemas.openxmlformats.org/drawingml/2006/table">
            <a:tbl>
              <a:tblPr firstRow="1" bandRow="1">
                <a:tableStyleId>{0505E3EF-67EA-436B-97B2-0124C06EBD24}</a:tableStyleId>
              </a:tblPr>
              <a:tblGrid>
                <a:gridCol w="4392488"/>
                <a:gridCol w="4392488"/>
              </a:tblGrid>
              <a:tr h="37084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Zilyetliği Koruyucu Davalar</a:t>
                      </a:r>
                      <a:endParaRPr lang="tr-TR"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Tapu Sicili</a:t>
                      </a:r>
                      <a:endParaRPr lang="tr-TR" dirty="0">
                        <a:solidFill>
                          <a:srgbClr val="FF000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426483287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404664"/>
          </a:xfrm>
        </p:spPr>
        <p:txBody>
          <a:bodyPr>
            <a:normAutofit fontScale="90000"/>
          </a:bodyPr>
          <a:lstStyle/>
          <a:p>
            <a:pPr algn="ctr"/>
            <a:r>
              <a:rPr lang="tr-TR"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TAPU SİCİLİNE HÂKİM OLAN İLKELER</a:t>
            </a:r>
            <a:endParaRPr lang="tr-TR" sz="24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914553733"/>
              </p:ext>
            </p:extLst>
          </p:nvPr>
        </p:nvGraphicFramePr>
        <p:xfrm>
          <a:off x="107504" y="548680"/>
          <a:ext cx="4320480" cy="6147008"/>
        </p:xfrm>
        <a:graphic>
          <a:graphicData uri="http://schemas.openxmlformats.org/drawingml/2006/table">
            <a:tbl>
              <a:tblPr firstRow="1" bandRow="1">
                <a:tableStyleId>{8799B23B-EC83-4686-B30A-512413B5E67A}</a:tableStyleId>
              </a:tblPr>
              <a:tblGrid>
                <a:gridCol w="4320480"/>
              </a:tblGrid>
              <a:tr h="3098071">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1- Ayni Kayıt İlkesi: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Buna göre tapu kütüğünde her taşınmaz için ayrı bir sayfa açılır. Bu sayfada taşınmazın nitelikleri, yüzölçümü gibi fiili özellikleri yanında taşınmaz üzerindeki mülkiyet ve sınırlı ayni haklar gibi hukuki durumunu da görmek mümkün olmaktadır. Tüm bunların yanında bu sayfada şerhler ve beyanlar da yer almaktadır. Yani kısaca o taşınmaz üzerinde yapılacak bütün işlemler bu sayfada görülür. </a:t>
                      </a:r>
                      <a:endParaRPr lang="tr-TR" dirty="0">
                        <a:latin typeface="Times New Roman" panose="02020603050405020304" pitchFamily="18" charset="0"/>
                        <a:cs typeface="Times New Roman" panose="02020603050405020304" pitchFamily="18" charset="0"/>
                      </a:endParaRPr>
                    </a:p>
                  </a:txBody>
                  <a:tcPr/>
                </a:tc>
              </a:tr>
              <a:tr h="3048937">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2- Tescil İlkesi: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Buna göre taşınmazlar üzerinde gerçekleşecek bütün ayni hak değişikliklerini tescil adı verilen bir işlemle yapılması gerekir. Tescil genel anlamda ayni hakkın kaldırılmasını içeren terkin ile ayni hakkın muhtevasını değiştiren tadil işlemlerini de kapsar. Demek ki üç işlemimiz var tescil (kurucu işlem), terkin (sona erdirici işlem), tadil (değiştirici işlem). </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191921657"/>
              </p:ext>
            </p:extLst>
          </p:nvPr>
        </p:nvGraphicFramePr>
        <p:xfrm>
          <a:off x="4572000" y="548681"/>
          <a:ext cx="4572000" cy="6192687"/>
        </p:xfrm>
        <a:graphic>
          <a:graphicData uri="http://schemas.openxmlformats.org/drawingml/2006/table">
            <a:tbl>
              <a:tblPr firstRow="1" bandRow="1">
                <a:tableStyleId>{8799B23B-EC83-4686-B30A-512413B5E67A}</a:tableStyleId>
              </a:tblPr>
              <a:tblGrid>
                <a:gridCol w="4572000"/>
              </a:tblGrid>
              <a:tr h="1946735">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3- Aleniyet İlkesi: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Bu ilke</a:t>
                      </a:r>
                      <a:r>
                        <a:rPr kumimoji="0" lang="tr-TR" b="0" i="0" kern="1200" baseline="0" dirty="0" smtClean="0">
                          <a:solidFill>
                            <a:schemeClr val="tx1"/>
                          </a:solidFill>
                          <a:effectLst/>
                          <a:latin typeface="Times New Roman" panose="02020603050405020304" pitchFamily="18" charset="0"/>
                          <a:ea typeface="+mn-ea"/>
                          <a:cs typeface="Times New Roman" panose="02020603050405020304" pitchFamily="18" charset="0"/>
                        </a:rPr>
                        <a:t> t</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apu sicilinin herkese açık olması, tapu sicilindeki bilgilerin; ilgisini ispat eden, alakasını ortaya koyan herkes tarafından görülebilmesini sağlar. Ancak aleniyet ilkesi sadece asli siciller için geçerlidir. Fer'i siciller bu kapsamda değerlendirilmez.</a:t>
                      </a:r>
                      <a:endParaRPr lang="tr-TR" dirty="0">
                        <a:latin typeface="Times New Roman" panose="02020603050405020304" pitchFamily="18" charset="0"/>
                        <a:cs typeface="Times New Roman" panose="02020603050405020304" pitchFamily="18" charset="0"/>
                      </a:endParaRPr>
                    </a:p>
                  </a:txBody>
                  <a:tcPr/>
                </a:tc>
              </a:tr>
              <a:tr h="2477663">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Önemli Not: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Aleniyet ilkesinin çok önemli bir sonucu var. Bu önemli sonuç MK 1020/3'te ifade edilmiştir. Buna göre “</a:t>
                      </a:r>
                      <a:r>
                        <a:rPr kumimoji="0" lang="tr-TR" b="0" i="0" u="sng" kern="1200" dirty="0" smtClean="0">
                          <a:solidFill>
                            <a:schemeClr val="tx1"/>
                          </a:solidFill>
                          <a:effectLst/>
                          <a:latin typeface="Times New Roman" panose="02020603050405020304" pitchFamily="18" charset="0"/>
                          <a:ea typeface="+mn-ea"/>
                          <a:cs typeface="Times New Roman" panose="02020603050405020304" pitchFamily="18" charset="0"/>
                        </a:rPr>
                        <a:t>kimse tapu sicilindeki bir kaydı bilmediğini ileri süremez</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Demek ki tapu sicilinde bir kayıt varsa herkes bu kaydı biliyor varsayılır bunun aksinin ispat edilmesi mümkün değildir. Bu anlamda burada öngörülen karine kesin bir karinedir.</a:t>
                      </a:r>
                      <a:endParaRPr lang="tr-TR" dirty="0">
                        <a:latin typeface="Times New Roman" panose="02020603050405020304" pitchFamily="18" charset="0"/>
                        <a:cs typeface="Times New Roman" panose="02020603050405020304" pitchFamily="18" charset="0"/>
                      </a:endParaRPr>
                    </a:p>
                  </a:txBody>
                  <a:tcPr/>
                </a:tc>
              </a:tr>
              <a:tr h="1768289">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Önemli</a:t>
                      </a:r>
                      <a:r>
                        <a:rPr kumimoji="0" lang="tr-TR" b="1" i="0" kern="1200" baseline="0" dirty="0" smtClean="0">
                          <a:solidFill>
                            <a:srgbClr val="FF0000"/>
                          </a:solidFill>
                          <a:effectLst/>
                          <a:latin typeface="Times New Roman" panose="02020603050405020304" pitchFamily="18" charset="0"/>
                          <a:ea typeface="+mn-ea"/>
                          <a:cs typeface="Times New Roman" panose="02020603050405020304" pitchFamily="18" charset="0"/>
                        </a:rPr>
                        <a:t> Not: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Tapu sicilinin aleniyet fonksiyonunu yerine getirebilmesinin ön şartı sicilin doğru tutulmasıdır. Tapu sicilinin tutulmasını devlet üstlendiği için </a:t>
                      </a:r>
                      <a:r>
                        <a:rPr kumimoji="0" lang="tr-TR" b="0" i="0" u="sng" kern="1200" dirty="0" smtClean="0">
                          <a:solidFill>
                            <a:schemeClr val="tx1"/>
                          </a:solidFill>
                          <a:effectLst/>
                          <a:latin typeface="Times New Roman" panose="02020603050405020304" pitchFamily="18" charset="0"/>
                          <a:ea typeface="+mn-ea"/>
                          <a:cs typeface="Times New Roman" panose="02020603050405020304" pitchFamily="18" charset="0"/>
                        </a:rPr>
                        <a:t>sicilin doğru tutulmaması sebebiyle zarara uğrayan kişiler bu zararlarının tazminini devletten isteyebilirler. </a:t>
                      </a:r>
                      <a:endParaRPr lang="tr-TR" u="sng"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77645456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4238303834"/>
              </p:ext>
            </p:extLst>
          </p:nvPr>
        </p:nvGraphicFramePr>
        <p:xfrm>
          <a:off x="107504" y="764704"/>
          <a:ext cx="4280792" cy="5976664"/>
        </p:xfrm>
        <a:graphic>
          <a:graphicData uri="http://schemas.openxmlformats.org/drawingml/2006/table">
            <a:tbl>
              <a:tblPr firstRow="1" bandRow="1">
                <a:tableStyleId>{8799B23B-EC83-4686-B30A-512413B5E67A}</a:tableStyleId>
              </a:tblPr>
              <a:tblGrid>
                <a:gridCol w="4280792"/>
              </a:tblGrid>
              <a:tr h="3566719">
                <a:tc>
                  <a:txBody>
                    <a:bodyPr/>
                    <a:lstStyle/>
                    <a:p>
                      <a:pPr algn="just"/>
                      <a:r>
                        <a:rPr kumimoji="0" lang="tr-TR" sz="1800" b="1" i="0" kern="1200" dirty="0" smtClean="0">
                          <a:solidFill>
                            <a:srgbClr val="FF0000"/>
                          </a:solidFill>
                          <a:effectLst/>
                          <a:latin typeface="Times New Roman" panose="02020603050405020304" pitchFamily="18" charset="0"/>
                          <a:ea typeface="+mn-ea"/>
                          <a:cs typeface="Times New Roman" panose="02020603050405020304" pitchFamily="18" charset="0"/>
                        </a:rPr>
                        <a:t>4-</a:t>
                      </a:r>
                      <a:r>
                        <a:rPr kumimoji="0" lang="tr-TR" sz="1800" b="1" i="0" kern="1200" baseline="0" dirty="0" smtClean="0">
                          <a:solidFill>
                            <a:srgbClr val="FF0000"/>
                          </a:solidFill>
                          <a:effectLst/>
                          <a:latin typeface="Times New Roman" panose="02020603050405020304" pitchFamily="18" charset="0"/>
                          <a:ea typeface="+mn-ea"/>
                          <a:cs typeface="Times New Roman" panose="02020603050405020304" pitchFamily="18" charset="0"/>
                        </a:rPr>
                        <a:t> T</a:t>
                      </a:r>
                      <a:r>
                        <a:rPr kumimoji="0" lang="tr-TR" sz="1800" b="1" i="0" kern="1200" dirty="0" smtClean="0">
                          <a:solidFill>
                            <a:srgbClr val="FF0000"/>
                          </a:solidFill>
                          <a:effectLst/>
                          <a:latin typeface="Times New Roman" panose="02020603050405020304" pitchFamily="18" charset="0"/>
                          <a:ea typeface="+mn-ea"/>
                          <a:cs typeface="Times New Roman" panose="02020603050405020304" pitchFamily="18" charset="0"/>
                        </a:rPr>
                        <a:t>escilin Sebebe Bağlılığı İlkesi: </a:t>
                      </a:r>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Bu anlamda tescilin hukuken geçerli olabilmesi için tescilin dayandığı hukuki sebebin yani borçlandırıcı işlemin geçerli olması aranmıştır. Bu sebeple hukuki sebep bir şekilde sakatlanmışsa yapılan tescil yolsuz tescil adını alır. </a:t>
                      </a:r>
                      <a:r>
                        <a:rPr kumimoji="0" lang="tr-TR" sz="1800" b="1" i="0" kern="1200" dirty="0" smtClean="0">
                          <a:solidFill>
                            <a:schemeClr val="tx1"/>
                          </a:solidFill>
                          <a:effectLst/>
                          <a:latin typeface="Times New Roman" panose="02020603050405020304" pitchFamily="18" charset="0"/>
                          <a:ea typeface="+mn-ea"/>
                          <a:cs typeface="Times New Roman" panose="02020603050405020304" pitchFamily="18" charset="0"/>
                        </a:rPr>
                        <a:t>Örneğin</a:t>
                      </a:r>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 şekle uymama, irade sakatlığı, ehliyetsizlik gibi sebeplerle borçlandırıcı işlem sakatlanmışsa buna dayanarak yapılan tescil de sakatlanır ve gerçek hak durumunu göstermekten uzaklaşır.</a:t>
                      </a:r>
                      <a:endParaRPr lang="tr-TR" sz="1800" dirty="0">
                        <a:latin typeface="Times New Roman" panose="02020603050405020304" pitchFamily="18" charset="0"/>
                        <a:cs typeface="Times New Roman" panose="02020603050405020304" pitchFamily="18" charset="0"/>
                      </a:endParaRPr>
                    </a:p>
                  </a:txBody>
                  <a:tcPr/>
                </a:tc>
              </a:tr>
              <a:tr h="2409945">
                <a:tc>
                  <a:txBody>
                    <a:bodyPr/>
                    <a:lstStyle/>
                    <a:p>
                      <a:pPr algn="just"/>
                      <a:r>
                        <a:rPr kumimoji="0" lang="tr-TR" sz="1800" b="1" i="0" kern="1200" dirty="0" smtClean="0">
                          <a:solidFill>
                            <a:srgbClr val="FF0000"/>
                          </a:solidFill>
                          <a:effectLst/>
                          <a:latin typeface="Times New Roman" panose="02020603050405020304" pitchFamily="18" charset="0"/>
                          <a:ea typeface="+mn-ea"/>
                          <a:cs typeface="Times New Roman" panose="02020603050405020304" pitchFamily="18" charset="0"/>
                        </a:rPr>
                        <a:t>5- Tapuya Güven İlkesi: </a:t>
                      </a:r>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Buna göre tapu sicili kayıtları belgeledikleri olguların doğruluğu bakımından kanıt oluştururlar. Tapu siciline kayıtlı bir husus varsa bunlara inanan kişi bu anlamda korunur. Ama tapu sicilindeki kayıtların doğruluğuna ilişkin bu karine adi bir karinedir, yani aksi her zaman için iddia ve ispat edilebilir.</a:t>
                      </a:r>
                      <a:endParaRPr lang="tr-TR" sz="180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İçerik Yer Tutucusu 6"/>
          <p:cNvGraphicFramePr>
            <a:graphicFrameLocks noGrp="1"/>
          </p:cNvGraphicFramePr>
          <p:nvPr>
            <p:ph sz="half" idx="2"/>
            <p:extLst>
              <p:ext uri="{D42A27DB-BD31-4B8C-83A1-F6EECF244321}">
                <p14:modId xmlns:p14="http://schemas.microsoft.com/office/powerpoint/2010/main" val="1501584114"/>
              </p:ext>
            </p:extLst>
          </p:nvPr>
        </p:nvGraphicFramePr>
        <p:xfrm>
          <a:off x="4499992" y="764705"/>
          <a:ext cx="4464621" cy="3456384"/>
        </p:xfrm>
        <a:graphic>
          <a:graphicData uri="http://schemas.openxmlformats.org/drawingml/2006/table">
            <a:tbl>
              <a:tblPr firstRow="1" bandRow="1">
                <a:tableStyleId>{8799B23B-EC83-4686-B30A-512413B5E67A}</a:tableStyleId>
              </a:tblPr>
              <a:tblGrid>
                <a:gridCol w="4464621"/>
              </a:tblGrid>
              <a:tr h="377719">
                <a:tc>
                  <a:txBody>
                    <a:bodyPr/>
                    <a:lstStyle/>
                    <a:p>
                      <a:pPr algn="ctr"/>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tr-TR" sz="1800" b="1" i="0" kern="1200" dirty="0" smtClean="0">
                          <a:solidFill>
                            <a:schemeClr val="tx1"/>
                          </a:solidFill>
                          <a:effectLst/>
                          <a:latin typeface="Times New Roman" panose="02020603050405020304" pitchFamily="18" charset="0"/>
                          <a:ea typeface="+mn-ea"/>
                          <a:cs typeface="Times New Roman" panose="02020603050405020304" pitchFamily="18" charset="0"/>
                        </a:rPr>
                        <a:t>Asli (Ana) Siciller</a:t>
                      </a:r>
                      <a:endParaRPr lang="tr-TR" b="1" dirty="0">
                        <a:latin typeface="Times New Roman" panose="02020603050405020304" pitchFamily="18" charset="0"/>
                        <a:cs typeface="Times New Roman" panose="02020603050405020304" pitchFamily="18" charset="0"/>
                      </a:endParaRPr>
                    </a:p>
                  </a:txBody>
                  <a:tcPr/>
                </a:tc>
              </a:tr>
              <a:tr h="931361">
                <a:tc>
                  <a:txBody>
                    <a:bodyPr/>
                    <a:lstStyle/>
                    <a:p>
                      <a:pPr algn="just"/>
                      <a:r>
                        <a:rPr lang="tr-TR" sz="1800" dirty="0" smtClean="0">
                          <a:latin typeface="Times New Roman" panose="02020603050405020304" pitchFamily="18" charset="0"/>
                          <a:cs typeface="Times New Roman" panose="02020603050405020304" pitchFamily="18" charset="0"/>
                        </a:rPr>
                        <a:t>1- Tapu Kütüğü</a:t>
                      </a:r>
                    </a:p>
                    <a:p>
                      <a:pPr algn="just"/>
                      <a:r>
                        <a:rPr lang="tr-TR" sz="1800" dirty="0" smtClean="0">
                          <a:latin typeface="Times New Roman" panose="02020603050405020304" pitchFamily="18" charset="0"/>
                          <a:cs typeface="Times New Roman" panose="02020603050405020304" pitchFamily="18" charset="0"/>
                        </a:rPr>
                        <a:t>2- Kat Mülkiyeti Kütüğü</a:t>
                      </a:r>
                    </a:p>
                    <a:p>
                      <a:pPr algn="just"/>
                      <a:r>
                        <a:rPr lang="tr-TR" sz="1800" dirty="0" smtClean="0">
                          <a:latin typeface="Times New Roman" panose="02020603050405020304" pitchFamily="18" charset="0"/>
                          <a:cs typeface="Times New Roman" panose="02020603050405020304" pitchFamily="18" charset="0"/>
                        </a:rPr>
                        <a:t>3- Yevmiye Defteri</a:t>
                      </a:r>
                      <a:endParaRPr lang="tr-TR" sz="1800" dirty="0">
                        <a:latin typeface="Times New Roman" panose="02020603050405020304" pitchFamily="18" charset="0"/>
                        <a:cs typeface="Times New Roman" panose="02020603050405020304" pitchFamily="18" charset="0"/>
                      </a:endParaRPr>
                    </a:p>
                  </a:txBody>
                  <a:tcPr/>
                </a:tc>
              </a:tr>
              <a:tr h="377719">
                <a:tc>
                  <a:txBody>
                    <a:bodyPr/>
                    <a:lstStyle/>
                    <a:p>
                      <a:pPr algn="ctr"/>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tr-TR" sz="1800" b="1" i="0" kern="1200" dirty="0" smtClean="0">
                          <a:solidFill>
                            <a:schemeClr val="tx1"/>
                          </a:solidFill>
                          <a:effectLst/>
                          <a:latin typeface="Times New Roman" panose="02020603050405020304" pitchFamily="18" charset="0"/>
                          <a:ea typeface="+mn-ea"/>
                          <a:cs typeface="Times New Roman" panose="02020603050405020304" pitchFamily="18" charset="0"/>
                        </a:rPr>
                        <a:t>Fer’i (Yardımcı) Siciller</a:t>
                      </a:r>
                      <a:endParaRPr lang="tr-TR" sz="1800" b="1" dirty="0">
                        <a:latin typeface="Times New Roman" panose="02020603050405020304" pitchFamily="18" charset="0"/>
                        <a:cs typeface="Times New Roman" panose="02020603050405020304" pitchFamily="18" charset="0"/>
                      </a:endParaRPr>
                    </a:p>
                  </a:txBody>
                  <a:tcPr/>
                </a:tc>
              </a:tr>
              <a:tr h="1769585">
                <a:tc>
                  <a:txBody>
                    <a:bodyPr/>
                    <a:lstStyle/>
                    <a:p>
                      <a:pPr algn="just"/>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1-</a:t>
                      </a:r>
                      <a:r>
                        <a:rPr kumimoji="0" lang="tr-TR"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Mal sahipleri sicili</a:t>
                      </a:r>
                    </a:p>
                    <a:p>
                      <a:pPr algn="just"/>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2-</a:t>
                      </a:r>
                      <a:r>
                        <a:rPr kumimoji="0" lang="tr-TR"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Aziller sicili</a:t>
                      </a:r>
                    </a:p>
                    <a:p>
                      <a:pPr algn="just"/>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3- Düzeltmeler sicili</a:t>
                      </a:r>
                    </a:p>
                    <a:p>
                      <a:pPr algn="just"/>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4-</a:t>
                      </a:r>
                      <a:r>
                        <a:rPr kumimoji="0" lang="tr-TR"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Kamu orta malları sicili</a:t>
                      </a:r>
                    </a:p>
                    <a:p>
                      <a:pPr algn="just"/>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5-</a:t>
                      </a:r>
                      <a:r>
                        <a:rPr kumimoji="0" lang="tr-TR"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Yazışma defteri</a:t>
                      </a:r>
                    </a:p>
                    <a:p>
                      <a:pPr algn="just"/>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6-</a:t>
                      </a:r>
                      <a:r>
                        <a:rPr kumimoji="0" lang="tr-TR"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tr-TR" sz="1800" b="0" i="0" kern="1200" dirty="0" smtClean="0">
                          <a:solidFill>
                            <a:schemeClr val="tx1"/>
                          </a:solidFill>
                          <a:effectLst/>
                          <a:latin typeface="Times New Roman" panose="02020603050405020304" pitchFamily="18" charset="0"/>
                          <a:ea typeface="+mn-ea"/>
                          <a:cs typeface="Times New Roman" panose="02020603050405020304" pitchFamily="18" charset="0"/>
                        </a:rPr>
                        <a:t>Alacaklılar  sicili</a:t>
                      </a:r>
                      <a:endParaRPr kumimoji="0" lang="tr-TR" sz="1800" b="0" i="0" kern="1200" dirty="0">
                        <a:solidFill>
                          <a:schemeClr val="tx1"/>
                        </a:solidFill>
                        <a:effectLst/>
                        <a:latin typeface="Times New Roman" panose="02020603050405020304" pitchFamily="18" charset="0"/>
                        <a:ea typeface="+mn-ea"/>
                        <a:cs typeface="Times New Roman" panose="02020603050405020304" pitchFamily="18" charset="0"/>
                      </a:endParaRPr>
                    </a:p>
                  </a:txBody>
                  <a:tcPr/>
                </a:tc>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val="2885082092"/>
              </p:ext>
            </p:extLst>
          </p:nvPr>
        </p:nvGraphicFramePr>
        <p:xfrm>
          <a:off x="107504" y="260648"/>
          <a:ext cx="8856986" cy="370840"/>
        </p:xfrm>
        <a:graphic>
          <a:graphicData uri="http://schemas.openxmlformats.org/drawingml/2006/table">
            <a:tbl>
              <a:tblPr firstRow="1" bandRow="1">
                <a:tableStyleId>{8799B23B-EC83-4686-B30A-512413B5E67A}</a:tableStyleId>
              </a:tblPr>
              <a:tblGrid>
                <a:gridCol w="4428493"/>
                <a:gridCol w="4428493"/>
              </a:tblGrid>
              <a:tr h="370840">
                <a:tc>
                  <a:txBody>
                    <a:bodyPr/>
                    <a:lstStyle/>
                    <a:p>
                      <a:pPr algn="ctr"/>
                      <a:r>
                        <a:rPr lang="tr-TR" sz="1800" b="1" dirty="0" smtClean="0">
                          <a:solidFill>
                            <a:srgbClr val="FF0000"/>
                          </a:solidFill>
                          <a:effectLst/>
                          <a:latin typeface="Times New Roman" panose="02020603050405020304" pitchFamily="18" charset="0"/>
                          <a:cs typeface="Times New Roman" panose="02020603050405020304" pitchFamily="18" charset="0"/>
                        </a:rPr>
                        <a:t>Tapu Siciline Hâkim Olan İlkeler</a:t>
                      </a:r>
                      <a:endParaRPr lang="tr-TR" dirty="0">
                        <a:solidFill>
                          <a:srgbClr val="FF0000"/>
                        </a:solidFill>
                        <a:effectLst/>
                        <a:latin typeface="Times New Roman" panose="02020603050405020304" pitchFamily="18" charset="0"/>
                        <a:cs typeface="Times New Roman" panose="02020603050405020304" pitchFamily="18" charset="0"/>
                      </a:endParaRPr>
                    </a:p>
                  </a:txBody>
                  <a:tcPr/>
                </a:tc>
                <a:tc>
                  <a:txBody>
                    <a:bodyPr/>
                    <a:lstStyle/>
                    <a:p>
                      <a:pPr algn="ctr"/>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Tapu Sicilinin Unsurları</a:t>
                      </a:r>
                      <a:endParaRPr lang="tr-TR" dirty="0">
                        <a:solidFill>
                          <a:srgbClr val="FF0000"/>
                        </a:solidFill>
                        <a:effectLst/>
                        <a:latin typeface="Times New Roman" panose="02020603050405020304" pitchFamily="18" charset="0"/>
                        <a:cs typeface="Times New Roman" panose="02020603050405020304" pitchFamily="18" charset="0"/>
                      </a:endParaRPr>
                    </a:p>
                  </a:txBody>
                  <a:tcPr/>
                </a:tc>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2246920557"/>
              </p:ext>
            </p:extLst>
          </p:nvPr>
        </p:nvGraphicFramePr>
        <p:xfrm>
          <a:off x="4499992" y="4365104"/>
          <a:ext cx="4536504" cy="2377440"/>
        </p:xfrm>
        <a:graphic>
          <a:graphicData uri="http://schemas.openxmlformats.org/drawingml/2006/table">
            <a:tbl>
              <a:tblPr firstRow="1" bandRow="1">
                <a:tableStyleId>{8799B23B-EC83-4686-B30A-512413B5E67A}</a:tableStyleId>
              </a:tblPr>
              <a:tblGrid>
                <a:gridCol w="4536504"/>
              </a:tblGrid>
              <a:tr h="873764">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Tescilin Menfi Hükmü: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Buna göre tescil yapılmadıkça ayni hak doğmaz. Yani tescil kurucu etkiye sahiptir</a:t>
                      </a:r>
                      <a:endParaRPr lang="tr-TR" dirty="0">
                        <a:latin typeface="Times New Roman" panose="02020603050405020304" pitchFamily="18" charset="0"/>
                        <a:cs typeface="Times New Roman" panose="02020603050405020304" pitchFamily="18" charset="0"/>
                      </a:endParaRPr>
                    </a:p>
                  </a:txBody>
                  <a:tcPr/>
                </a:tc>
              </a:tr>
              <a:tr h="1398023">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Tescilin Müspet Hükmü: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Bir ayni hak tapu siciline tescil edilmiş ise bu hak mevcut ve geçerli sayılır. Bu sebeple tapu siciline güvenerek işlem yapan kişilerin bu güvenleri hukuken korunur. </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8037106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360040"/>
          </a:xfrm>
        </p:spPr>
        <p:txBody>
          <a:bodyPr>
            <a:normAutofit fontScale="90000"/>
          </a:bodyPr>
          <a:lstStyle/>
          <a:p>
            <a:pPr algn="ctr"/>
            <a:r>
              <a:rPr lang="tr-TR" sz="2400" b="1" dirty="0" smtClean="0">
                <a:solidFill>
                  <a:srgbClr val="FF0000"/>
                </a:solidFill>
                <a:latin typeface="Times New Roman" pitchFamily="18" charset="0"/>
                <a:cs typeface="Times New Roman" pitchFamily="18" charset="0"/>
              </a:rPr>
              <a:t>SINIRLI AYNİ HAKLAR</a:t>
            </a:r>
            <a:endParaRPr lang="tr-TR" sz="2400" b="1" dirty="0">
              <a:solidFill>
                <a:srgbClr val="FF0000"/>
              </a:solidFill>
              <a:latin typeface="Times New Roman" pitchFamily="18" charset="0"/>
              <a:cs typeface="Times New Roman"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1886949569"/>
              </p:ext>
            </p:extLst>
          </p:nvPr>
        </p:nvGraphicFramePr>
        <p:xfrm>
          <a:off x="179512" y="908720"/>
          <a:ext cx="4316288" cy="3312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3725036514"/>
              </p:ext>
            </p:extLst>
          </p:nvPr>
        </p:nvGraphicFramePr>
        <p:xfrm>
          <a:off x="4716016" y="908721"/>
          <a:ext cx="4320480" cy="5832646"/>
        </p:xfrm>
        <a:graphic>
          <a:graphicData uri="http://schemas.openxmlformats.org/drawingml/2006/table">
            <a:tbl>
              <a:tblPr firstRow="1" bandRow="1">
                <a:tableStyleId>{8799B23B-EC83-4686-B30A-512413B5E67A}</a:tableStyleId>
              </a:tblPr>
              <a:tblGrid>
                <a:gridCol w="4320480"/>
              </a:tblGrid>
              <a:tr h="572639">
                <a:tc>
                  <a:txBody>
                    <a:bodyPr/>
                    <a:lstStyle/>
                    <a:p>
                      <a:pPr algn="ctr"/>
                      <a:r>
                        <a:rPr lang="tr-TR" dirty="0" smtClean="0">
                          <a:solidFill>
                            <a:srgbClr val="FF0000"/>
                          </a:solidFill>
                          <a:latin typeface="Times New Roman" pitchFamily="18" charset="0"/>
                          <a:cs typeface="Times New Roman" pitchFamily="18" charset="0"/>
                        </a:rPr>
                        <a:t>İrtifak</a:t>
                      </a:r>
                      <a:r>
                        <a:rPr lang="tr-TR" baseline="0" dirty="0" smtClean="0">
                          <a:solidFill>
                            <a:srgbClr val="FF0000"/>
                          </a:solidFill>
                          <a:latin typeface="Times New Roman" pitchFamily="18" charset="0"/>
                          <a:cs typeface="Times New Roman" pitchFamily="18" charset="0"/>
                        </a:rPr>
                        <a:t> Hakları</a:t>
                      </a:r>
                      <a:endParaRPr lang="tr-TR" dirty="0">
                        <a:solidFill>
                          <a:srgbClr val="FF0000"/>
                        </a:solidFill>
                        <a:latin typeface="Times New Roman" pitchFamily="18" charset="0"/>
                        <a:cs typeface="Times New Roman" pitchFamily="18" charset="0"/>
                      </a:endParaRPr>
                    </a:p>
                  </a:txBody>
                  <a:tcPr/>
                </a:tc>
              </a:tr>
              <a:tr h="1431597">
                <a:tc>
                  <a:txBody>
                    <a:bodyPr/>
                    <a:lstStyle/>
                    <a:p>
                      <a:pPr algn="just"/>
                      <a:r>
                        <a:rPr lang="tr-TR" dirty="0" smtClean="0">
                          <a:latin typeface="Times New Roman" pitchFamily="18" charset="0"/>
                          <a:cs typeface="Times New Roman" pitchFamily="18" charset="0"/>
                        </a:rPr>
                        <a:t>İrtifak hakları, sahibine başkasına ait taşınmazda kullanma ve yararlanma gibi sınırlı imkan veren ayni haklardır.</a:t>
                      </a:r>
                      <a:endParaRPr lang="tr-TR" dirty="0">
                        <a:latin typeface="Times New Roman" pitchFamily="18" charset="0"/>
                        <a:cs typeface="Times New Roman" pitchFamily="18" charset="0"/>
                      </a:endParaRPr>
                    </a:p>
                  </a:txBody>
                  <a:tcPr/>
                </a:tc>
              </a:tr>
              <a:tr h="572639">
                <a:tc>
                  <a:txBody>
                    <a:bodyPr/>
                    <a:lstStyle/>
                    <a:p>
                      <a:pPr algn="ctr"/>
                      <a:r>
                        <a:rPr lang="tr-TR" b="1" dirty="0" smtClean="0">
                          <a:solidFill>
                            <a:srgbClr val="FF0000"/>
                          </a:solidFill>
                          <a:latin typeface="Times New Roman" pitchFamily="18" charset="0"/>
                          <a:cs typeface="Times New Roman" pitchFamily="18" charset="0"/>
                        </a:rPr>
                        <a:t>Mülkiyet Hakkı – İrtifak Hakları Farkı</a:t>
                      </a:r>
                      <a:endParaRPr lang="tr-TR" b="1" dirty="0">
                        <a:solidFill>
                          <a:srgbClr val="FF0000"/>
                        </a:solidFill>
                        <a:latin typeface="Times New Roman" pitchFamily="18" charset="0"/>
                        <a:cs typeface="Times New Roman" pitchFamily="18" charset="0"/>
                      </a:endParaRPr>
                    </a:p>
                  </a:txBody>
                  <a:tcPr/>
                </a:tc>
              </a:tr>
              <a:tr h="3255771">
                <a:tc>
                  <a:txBody>
                    <a:bodyPr/>
                    <a:lstStyle/>
                    <a:p>
                      <a:pPr algn="just"/>
                      <a:r>
                        <a:rPr lang="tr-TR" dirty="0" smtClean="0">
                          <a:latin typeface="Times New Roman" pitchFamily="18" charset="0"/>
                          <a:cs typeface="Times New Roman" pitchFamily="18" charset="0"/>
                        </a:rPr>
                        <a:t>Mülkiyet hakkı sahibine mal üzerinde </a:t>
                      </a:r>
                      <a:r>
                        <a:rPr lang="tr-TR" baseline="0" dirty="0" smtClean="0">
                          <a:latin typeface="Times New Roman" pitchFamily="18" charset="0"/>
                          <a:cs typeface="Times New Roman" pitchFamily="18" charset="0"/>
                        </a:rPr>
                        <a:t> a) kullanma, yararlanma ve tasarrufta bulunma (malı satma , kiralama, bağışlama vs.) hakkı verir. İrtifak Hakları ise sahibine sadece kullanma ve yararlanma hakkı verir. İrtifak hakkı sahibinin mal üzerinde tasarrufta bulunma hakkı yoktur, çünkü malın sahibi (maliki) değildir.</a:t>
                      </a:r>
                      <a:endParaRPr lang="tr-TR" dirty="0">
                        <a:latin typeface="Times New Roman" pitchFamily="18" charset="0"/>
                        <a:cs typeface="Times New Roman"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3367802410"/>
              </p:ext>
            </p:extLst>
          </p:nvPr>
        </p:nvGraphicFramePr>
        <p:xfrm>
          <a:off x="107504" y="4363929"/>
          <a:ext cx="4499992" cy="2377440"/>
        </p:xfrm>
        <a:graphic>
          <a:graphicData uri="http://schemas.openxmlformats.org/drawingml/2006/table">
            <a:tbl>
              <a:tblPr firstRow="1" bandRow="1">
                <a:tableStyleId>{8799B23B-EC83-4686-B30A-512413B5E67A}</a:tableStyleId>
              </a:tblPr>
              <a:tblGrid>
                <a:gridCol w="4499992"/>
              </a:tblGrid>
              <a:tr h="343423">
                <a:tc>
                  <a:txBody>
                    <a:bodyPr/>
                    <a:lstStyle/>
                    <a:p>
                      <a:pPr algn="ctr"/>
                      <a:r>
                        <a:rPr lang="tr-TR" dirty="0" smtClean="0">
                          <a:solidFill>
                            <a:srgbClr val="FF0000"/>
                          </a:solidFill>
                          <a:latin typeface="Times New Roman" pitchFamily="18" charset="0"/>
                          <a:cs typeface="Times New Roman" pitchFamily="18" charset="0"/>
                        </a:rPr>
                        <a:t>Herkese Karşı İleri Sürülebilir</a:t>
                      </a:r>
                      <a:endParaRPr lang="tr-TR" dirty="0">
                        <a:solidFill>
                          <a:srgbClr val="FF0000"/>
                        </a:solidFill>
                        <a:latin typeface="Times New Roman" pitchFamily="18" charset="0"/>
                        <a:cs typeface="Times New Roman" pitchFamily="18" charset="0"/>
                      </a:endParaRPr>
                    </a:p>
                  </a:txBody>
                  <a:tcPr/>
                </a:tc>
              </a:tr>
              <a:tr h="188882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800" dirty="0" smtClean="0">
                          <a:latin typeface="Times New Roman" pitchFamily="18" charset="0"/>
                          <a:cs typeface="Times New Roman" pitchFamily="18" charset="0"/>
                        </a:rPr>
                        <a:t>İrtifak hakkı ayni hak olmasına rağmen hak sahibinin yetkileri konusunda egemenliği sınırlıdır (mesela</a:t>
                      </a:r>
                      <a:r>
                        <a:rPr lang="tr-TR" sz="1800" baseline="0" dirty="0" smtClean="0">
                          <a:latin typeface="Times New Roman" pitchFamily="18" charset="0"/>
                          <a:cs typeface="Times New Roman" pitchFamily="18" charset="0"/>
                        </a:rPr>
                        <a:t> tasarruf yetkisi yok) </a:t>
                      </a:r>
                      <a:r>
                        <a:rPr lang="tr-TR" sz="1800" dirty="0" smtClean="0">
                          <a:latin typeface="Times New Roman" pitchFamily="18" charset="0"/>
                          <a:cs typeface="Times New Roman" pitchFamily="18" charset="0"/>
                        </a:rPr>
                        <a:t>Ancak, her ne kadar hak sahibinin</a:t>
                      </a:r>
                      <a:r>
                        <a:rPr lang="tr-TR" sz="1800" baseline="0" dirty="0" smtClean="0">
                          <a:latin typeface="Times New Roman" pitchFamily="18" charset="0"/>
                          <a:cs typeface="Times New Roman" pitchFamily="18" charset="0"/>
                        </a:rPr>
                        <a:t> mal üzerinde sınırlı</a:t>
                      </a:r>
                      <a:r>
                        <a:rPr lang="tr-TR" sz="1800" dirty="0" smtClean="0">
                          <a:latin typeface="Times New Roman" pitchFamily="18" charset="0"/>
                          <a:cs typeface="Times New Roman" pitchFamily="18" charset="0"/>
                        </a:rPr>
                        <a:t> egemenliği olmasına rağmen yine de ayni hak olmasından dolayı herkese karşı ileri sürülebilir</a:t>
                      </a:r>
                      <a:endParaRPr lang="tr-TR" dirty="0"/>
                    </a:p>
                  </a:txBody>
                  <a:tcPr/>
                </a:tc>
              </a:tr>
            </a:tbl>
          </a:graphicData>
        </a:graphic>
      </p:graphicFrame>
    </p:spTree>
    <p:extLst>
      <p:ext uri="{BB962C8B-B14F-4D97-AF65-F5344CB8AC3E}">
        <p14:creationId xmlns:p14="http://schemas.microsoft.com/office/powerpoint/2010/main" val="2933042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3442484207"/>
              </p:ext>
            </p:extLst>
          </p:nvPr>
        </p:nvGraphicFramePr>
        <p:xfrm>
          <a:off x="179512" y="1268760"/>
          <a:ext cx="4316288" cy="2592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3307888047"/>
              </p:ext>
            </p:extLst>
          </p:nvPr>
        </p:nvGraphicFramePr>
        <p:xfrm>
          <a:off x="4644008" y="1268760"/>
          <a:ext cx="4392488" cy="5400599"/>
        </p:xfrm>
        <a:graphic>
          <a:graphicData uri="http://schemas.openxmlformats.org/drawingml/2006/table">
            <a:tbl>
              <a:tblPr firstRow="1" bandRow="1">
                <a:tableStyleId>{8799B23B-EC83-4686-B30A-512413B5E67A}</a:tableStyleId>
              </a:tblPr>
              <a:tblGrid>
                <a:gridCol w="4392488"/>
              </a:tblGrid>
              <a:tr h="2367971">
                <a:tc>
                  <a:txBody>
                    <a:bodyPr/>
                    <a:lstStyle/>
                    <a:p>
                      <a:pPr algn="just"/>
                      <a:r>
                        <a:rPr lang="tr-TR" b="1" dirty="0" smtClean="0">
                          <a:solidFill>
                            <a:srgbClr val="FF0000"/>
                          </a:solidFill>
                          <a:latin typeface="Times New Roman" pitchFamily="18" charset="0"/>
                          <a:cs typeface="Times New Roman" pitchFamily="18" charset="0"/>
                        </a:rPr>
                        <a:t>1-</a:t>
                      </a:r>
                      <a:r>
                        <a:rPr lang="tr-TR" dirty="0" smtClean="0">
                          <a:latin typeface="Times New Roman" pitchFamily="18" charset="0"/>
                          <a:cs typeface="Times New Roman" pitchFamily="18" charset="0"/>
                        </a:rPr>
                        <a:t> </a:t>
                      </a:r>
                      <a:r>
                        <a:rPr lang="tr-TR" b="0" dirty="0" smtClean="0">
                          <a:latin typeface="Times New Roman" pitchFamily="18" charset="0"/>
                          <a:cs typeface="Times New Roman" pitchFamily="18" charset="0"/>
                        </a:rPr>
                        <a:t>Bir taşınmaz üzerinde diğer bir taşınmaz lehine konulmuş bir yük olup, yüklü taşınmazın malikini, mülkiyet hakkının sağladığı bazı yetkileri kullanmaktan kaçınmaya veya yararlanan taşınmaz malikinin yüklü taşınmazı belirli şekilde kullanmasına katlanmaya mecbur kılan sınırlı bir ayni haktır. </a:t>
                      </a:r>
                      <a:r>
                        <a:rPr lang="tr-TR" b="1" dirty="0" smtClean="0">
                          <a:latin typeface="Times New Roman" pitchFamily="18" charset="0"/>
                          <a:cs typeface="Times New Roman" pitchFamily="18" charset="0"/>
                        </a:rPr>
                        <a:t>Örnek: </a:t>
                      </a:r>
                      <a:r>
                        <a:rPr lang="tr-TR" b="0" dirty="0" smtClean="0">
                          <a:latin typeface="Times New Roman" pitchFamily="18" charset="0"/>
                          <a:cs typeface="Times New Roman" pitchFamily="18" charset="0"/>
                        </a:rPr>
                        <a:t>Geçit (yol) hakkı</a:t>
                      </a:r>
                      <a:endParaRPr lang="tr-TR" b="0" dirty="0">
                        <a:latin typeface="Times New Roman" pitchFamily="18" charset="0"/>
                        <a:cs typeface="Times New Roman" pitchFamily="18" charset="0"/>
                      </a:endParaRPr>
                    </a:p>
                  </a:txBody>
                  <a:tcPr/>
                </a:tc>
              </a:tr>
              <a:tr h="1470365">
                <a:tc>
                  <a:txBody>
                    <a:bodyPr/>
                    <a:lstStyle/>
                    <a:p>
                      <a:pPr algn="just"/>
                      <a:r>
                        <a:rPr lang="tr-TR" b="1" dirty="0" smtClean="0">
                          <a:solidFill>
                            <a:srgbClr val="FF0000"/>
                          </a:solidFill>
                          <a:latin typeface="Times New Roman" pitchFamily="18" charset="0"/>
                          <a:cs typeface="Times New Roman" pitchFamily="18" charset="0"/>
                        </a:rPr>
                        <a:t>2-</a:t>
                      </a:r>
                      <a:r>
                        <a:rPr lang="tr-TR" dirty="0" smtClean="0">
                          <a:latin typeface="Times New Roman" pitchFamily="18" charset="0"/>
                          <a:cs typeface="Times New Roman" pitchFamily="18" charset="0"/>
                        </a:rPr>
                        <a:t> Ayni irtifak haklarında daima, iki taşınmazın bulunması gerekir. Bu taşınmazlardan üzerinde irtifak yükü bulunan taşınmaza "yüklü taşınmaz", diğerine ise "yararlanan taşınmaz" denmektedir</a:t>
                      </a:r>
                      <a:endParaRPr lang="tr-TR" dirty="0">
                        <a:latin typeface="Times New Roman" pitchFamily="18" charset="0"/>
                        <a:cs typeface="Times New Roman" pitchFamily="18" charset="0"/>
                      </a:endParaRPr>
                    </a:p>
                  </a:txBody>
                  <a:tcPr/>
                </a:tc>
              </a:tr>
              <a:tr h="918979">
                <a:tc>
                  <a:txBody>
                    <a:bodyPr/>
                    <a:lstStyle/>
                    <a:p>
                      <a:pPr algn="just"/>
                      <a:r>
                        <a:rPr lang="tr-TR" b="1" dirty="0" smtClean="0">
                          <a:solidFill>
                            <a:srgbClr val="FF0000"/>
                          </a:solidFill>
                          <a:latin typeface="Times New Roman" pitchFamily="18" charset="0"/>
                          <a:cs typeface="Times New Roman" pitchFamily="18" charset="0"/>
                        </a:rPr>
                        <a:t>3- </a:t>
                      </a:r>
                      <a:r>
                        <a:rPr lang="tr-TR" dirty="0" smtClean="0">
                          <a:latin typeface="Times New Roman" pitchFamily="18" charset="0"/>
                          <a:cs typeface="Times New Roman" pitchFamily="18" charset="0"/>
                        </a:rPr>
                        <a:t>Hakkın sahibi, yararlanan taşınmaz maliki, hakkın yükümlüsü ise, yüklü taşınmazın malikidir.</a:t>
                      </a:r>
                      <a:endParaRPr lang="tr-TR" dirty="0">
                        <a:latin typeface="Times New Roman" pitchFamily="18" charset="0"/>
                        <a:cs typeface="Times New Roman" pitchFamily="18" charset="0"/>
                      </a:endParaRPr>
                    </a:p>
                  </a:txBody>
                  <a:tcPr/>
                </a:tc>
              </a:tr>
              <a:tr h="643284">
                <a:tc>
                  <a:txBody>
                    <a:bodyPr/>
                    <a:lstStyle/>
                    <a:p>
                      <a:pPr algn="just"/>
                      <a:r>
                        <a:rPr lang="tr-TR" b="1" dirty="0" smtClean="0">
                          <a:solidFill>
                            <a:srgbClr val="FF0000"/>
                          </a:solidFill>
                          <a:latin typeface="Times New Roman" pitchFamily="18" charset="0"/>
                          <a:cs typeface="Times New Roman" pitchFamily="18" charset="0"/>
                        </a:rPr>
                        <a:t>4-</a:t>
                      </a:r>
                      <a:r>
                        <a:rPr lang="tr-TR" dirty="0" smtClean="0">
                          <a:latin typeface="Times New Roman" pitchFamily="18" charset="0"/>
                          <a:cs typeface="Times New Roman" pitchFamily="18" charset="0"/>
                        </a:rPr>
                        <a:t> Taşınmazların malikleri değişse bile, irtifak hakkı aynen kalır. </a:t>
                      </a:r>
                      <a:endParaRPr lang="tr-TR" dirty="0">
                        <a:latin typeface="Times New Roman" pitchFamily="18" charset="0"/>
                        <a:cs typeface="Times New Roman"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1191671813"/>
              </p:ext>
            </p:extLst>
          </p:nvPr>
        </p:nvGraphicFramePr>
        <p:xfrm>
          <a:off x="179512" y="620688"/>
          <a:ext cx="8856984" cy="370840"/>
        </p:xfrm>
        <a:graphic>
          <a:graphicData uri="http://schemas.openxmlformats.org/drawingml/2006/table">
            <a:tbl>
              <a:tblPr firstRow="1" bandRow="1">
                <a:tableStyleId>{0505E3EF-67EA-436B-97B2-0124C06EBD24}</a:tableStyleId>
              </a:tblPr>
              <a:tblGrid>
                <a:gridCol w="4428492"/>
                <a:gridCol w="4428492"/>
              </a:tblGrid>
              <a:tr h="370840">
                <a:tc>
                  <a:txBody>
                    <a:bodyPr/>
                    <a:lstStyle/>
                    <a:p>
                      <a:pPr algn="ctr"/>
                      <a:r>
                        <a:rPr lang="tr-TR" dirty="0" smtClean="0">
                          <a:solidFill>
                            <a:srgbClr val="FF0000"/>
                          </a:solidFill>
                          <a:latin typeface="Times New Roman" pitchFamily="18" charset="0"/>
                          <a:cs typeface="Times New Roman" pitchFamily="18" charset="0"/>
                        </a:rPr>
                        <a:t>Türleri</a:t>
                      </a:r>
                      <a:endParaRPr lang="tr-TR" dirty="0">
                        <a:solidFill>
                          <a:srgbClr val="FF0000"/>
                        </a:solidFill>
                        <a:latin typeface="Times New Roman" pitchFamily="18" charset="0"/>
                        <a:cs typeface="Times New Roman" pitchFamily="18" charset="0"/>
                      </a:endParaRPr>
                    </a:p>
                  </a:txBody>
                  <a:tcPr/>
                </a:tc>
                <a:tc>
                  <a:txBody>
                    <a:bodyPr/>
                    <a:lstStyle/>
                    <a:p>
                      <a:pPr algn="ctr"/>
                      <a:r>
                        <a:rPr lang="tr-TR" dirty="0" smtClean="0">
                          <a:solidFill>
                            <a:srgbClr val="FF0000"/>
                          </a:solidFill>
                          <a:latin typeface="Times New Roman" pitchFamily="18" charset="0"/>
                          <a:cs typeface="Times New Roman" pitchFamily="18" charset="0"/>
                        </a:rPr>
                        <a:t>1- Ayni</a:t>
                      </a:r>
                      <a:r>
                        <a:rPr lang="tr-TR" baseline="0" dirty="0" smtClean="0">
                          <a:solidFill>
                            <a:srgbClr val="FF0000"/>
                          </a:solidFill>
                          <a:latin typeface="Times New Roman" pitchFamily="18" charset="0"/>
                          <a:cs typeface="Times New Roman" pitchFamily="18" charset="0"/>
                        </a:rPr>
                        <a:t> İrtifak hakları</a:t>
                      </a:r>
                      <a:endParaRPr lang="tr-TR" dirty="0">
                        <a:solidFill>
                          <a:srgbClr val="FF0000"/>
                        </a:solidFill>
                        <a:latin typeface="Times New Roman" pitchFamily="18" charset="0"/>
                        <a:cs typeface="Times New Roman" pitchFamily="18" charset="0"/>
                      </a:endParaRPr>
                    </a:p>
                  </a:txBody>
                  <a:tcPr/>
                </a:tc>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71321524"/>
              </p:ext>
            </p:extLst>
          </p:nvPr>
        </p:nvGraphicFramePr>
        <p:xfrm>
          <a:off x="179512" y="4149080"/>
          <a:ext cx="4248472" cy="2592288"/>
        </p:xfrm>
        <a:graphic>
          <a:graphicData uri="http://schemas.openxmlformats.org/drawingml/2006/table">
            <a:tbl>
              <a:tblPr firstRow="1" bandRow="1">
                <a:tableStyleId>{C4B1156A-380E-4F78-BDF5-A606A8083BF9}</a:tableStyleId>
              </a:tblPr>
              <a:tblGrid>
                <a:gridCol w="4248472"/>
              </a:tblGrid>
              <a:tr h="455993">
                <a:tc>
                  <a:txBody>
                    <a:bodyPr/>
                    <a:lstStyle/>
                    <a:p>
                      <a:pPr algn="ctr"/>
                      <a:r>
                        <a:rPr lang="tr-TR" dirty="0" smtClean="0">
                          <a:solidFill>
                            <a:srgbClr val="FF0000"/>
                          </a:solidFill>
                          <a:latin typeface="Times New Roman" pitchFamily="18" charset="0"/>
                          <a:cs typeface="Times New Roman" pitchFamily="18" charset="0"/>
                        </a:rPr>
                        <a:t>2- Karma İrtifak hakları</a:t>
                      </a:r>
                      <a:endParaRPr lang="tr-TR" dirty="0">
                        <a:solidFill>
                          <a:srgbClr val="FF0000"/>
                        </a:solidFill>
                        <a:latin typeface="Times New Roman" pitchFamily="18" charset="0"/>
                        <a:cs typeface="Times New Roman" pitchFamily="18" charset="0"/>
                      </a:endParaRPr>
                    </a:p>
                  </a:txBody>
                  <a:tcPr/>
                </a:tc>
              </a:tr>
              <a:tr h="2136295">
                <a:tc>
                  <a:txBody>
                    <a:bodyPr/>
                    <a:lstStyle/>
                    <a:p>
                      <a:pPr algn="just"/>
                      <a:r>
                        <a:rPr lang="tr-TR" dirty="0" smtClean="0">
                          <a:latin typeface="Times New Roman" pitchFamily="18" charset="0"/>
                          <a:cs typeface="Times New Roman" pitchFamily="18" charset="0"/>
                        </a:rPr>
                        <a:t>Hem ayni hem de kişisel irtifak haklarının</a:t>
                      </a:r>
                      <a:r>
                        <a:rPr lang="tr-TR" baseline="0" dirty="0" smtClean="0">
                          <a:latin typeface="Times New Roman" pitchFamily="18" charset="0"/>
                          <a:cs typeface="Times New Roman" pitchFamily="18" charset="0"/>
                        </a:rPr>
                        <a:t> belirli özelliklerini içinde barındıran haklardır. İki tür karma irtifak hakkı vardır:</a:t>
                      </a:r>
                    </a:p>
                    <a:p>
                      <a:pPr algn="just"/>
                      <a:r>
                        <a:rPr lang="tr-TR" baseline="0" dirty="0" smtClean="0">
                          <a:latin typeface="Times New Roman" pitchFamily="18" charset="0"/>
                          <a:cs typeface="Times New Roman" pitchFamily="18" charset="0"/>
                        </a:rPr>
                        <a:t>       - Üst Hakkı</a:t>
                      </a:r>
                    </a:p>
                    <a:p>
                      <a:pPr algn="just"/>
                      <a:r>
                        <a:rPr lang="tr-TR" baseline="0" dirty="0" smtClean="0">
                          <a:latin typeface="Times New Roman" pitchFamily="18" charset="0"/>
                          <a:cs typeface="Times New Roman" pitchFamily="18" charset="0"/>
                        </a:rPr>
                        <a:t>       - Kaynak Hakkı</a:t>
                      </a:r>
                      <a:endParaRPr lang="tr-TR"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32548736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1116837569"/>
              </p:ext>
            </p:extLst>
          </p:nvPr>
        </p:nvGraphicFramePr>
        <p:xfrm>
          <a:off x="107504" y="908721"/>
          <a:ext cx="4532312" cy="5857088"/>
        </p:xfrm>
        <a:graphic>
          <a:graphicData uri="http://schemas.openxmlformats.org/drawingml/2006/table">
            <a:tbl>
              <a:tblPr firstRow="1" bandRow="1">
                <a:tableStyleId>{8799B23B-EC83-4686-B30A-512413B5E67A}</a:tableStyleId>
              </a:tblPr>
              <a:tblGrid>
                <a:gridCol w="4532312"/>
              </a:tblGrid>
              <a:tr h="384061">
                <a:tc>
                  <a:txBody>
                    <a:bodyPr/>
                    <a:lstStyle/>
                    <a:p>
                      <a:pPr algn="ctr"/>
                      <a:r>
                        <a:rPr lang="tr-TR" b="1" i="0" dirty="0" smtClean="0">
                          <a:solidFill>
                            <a:srgbClr val="FF0000"/>
                          </a:solidFill>
                          <a:latin typeface="Times New Roman" pitchFamily="18" charset="0"/>
                          <a:cs typeface="Times New Roman" pitchFamily="18" charset="0"/>
                        </a:rPr>
                        <a:t>Tanımı </a:t>
                      </a:r>
                      <a:endParaRPr lang="tr-TR" b="1" i="0" dirty="0">
                        <a:solidFill>
                          <a:srgbClr val="FF0000"/>
                        </a:solidFill>
                        <a:latin typeface="Times New Roman" pitchFamily="18" charset="0"/>
                        <a:cs typeface="Times New Roman" pitchFamily="18" charset="0"/>
                      </a:endParaRPr>
                    </a:p>
                  </a:txBody>
                  <a:tcPr/>
                </a:tc>
              </a:tr>
              <a:tr h="146244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800" b="0" i="0" dirty="0" smtClean="0">
                          <a:latin typeface="Times New Roman" pitchFamily="18" charset="0"/>
                          <a:cs typeface="Times New Roman" pitchFamily="18" charset="0"/>
                        </a:rPr>
                        <a:t>Üst hakkı, bir kişiye başkasına ait arazideki yapının maliki olma yetkisi veren irtifak hakkıdır. </a:t>
                      </a:r>
                      <a:r>
                        <a:rPr lang="tr-TR" sz="1800" b="0" i="0" u="none" dirty="0" smtClean="0">
                          <a:latin typeface="Times New Roman" pitchFamily="18" charset="0"/>
                          <a:cs typeface="Times New Roman" pitchFamily="18" charset="0"/>
                        </a:rPr>
                        <a:t>Başka bir deyişle, </a:t>
                      </a:r>
                      <a:r>
                        <a:rPr lang="tr-TR" sz="1800" b="0" i="0" dirty="0" smtClean="0">
                          <a:latin typeface="Times New Roman" pitchFamily="18" charset="0"/>
                          <a:cs typeface="Times New Roman" pitchFamily="18" charset="0"/>
                        </a:rPr>
                        <a:t>başkasına ait bir arazi üzerinde</a:t>
                      </a:r>
                      <a:r>
                        <a:rPr lang="tr-TR" sz="1800" b="0" i="0" baseline="0" dirty="0" smtClean="0">
                          <a:latin typeface="Times New Roman" pitchFamily="18" charset="0"/>
                          <a:cs typeface="Times New Roman" pitchFamily="18" charset="0"/>
                        </a:rPr>
                        <a:t> bina yapma ve onu kullanma hakkıdır (Devre-Mülk Hakkı)</a:t>
                      </a:r>
                      <a:endParaRPr lang="tr-TR" b="0" i="0" dirty="0">
                        <a:latin typeface="Times New Roman" pitchFamily="18" charset="0"/>
                        <a:cs typeface="Times New Roman" pitchFamily="18" charset="0"/>
                      </a:endParaRPr>
                    </a:p>
                  </a:txBody>
                  <a:tcPr/>
                </a:tc>
              </a:tr>
              <a:tr h="397792">
                <a:tc>
                  <a:txBody>
                    <a:bodyPr/>
                    <a:lstStyle/>
                    <a:p>
                      <a:pPr algn="ctr"/>
                      <a:r>
                        <a:rPr lang="tr-TR" b="1" i="0" dirty="0" smtClean="0">
                          <a:solidFill>
                            <a:srgbClr val="FF0000"/>
                          </a:solidFill>
                          <a:latin typeface="Times New Roman" pitchFamily="18" charset="0"/>
                          <a:cs typeface="Times New Roman" pitchFamily="18" charset="0"/>
                        </a:rPr>
                        <a:t>Özellikleri</a:t>
                      </a:r>
                      <a:endParaRPr lang="tr-TR" b="1" i="0" dirty="0">
                        <a:solidFill>
                          <a:srgbClr val="FF0000"/>
                        </a:solidFill>
                        <a:latin typeface="Times New Roman" pitchFamily="18" charset="0"/>
                        <a:cs typeface="Times New Roman" pitchFamily="18" charset="0"/>
                      </a:endParaRPr>
                    </a:p>
                  </a:txBody>
                  <a:tcPr/>
                </a:tc>
              </a:tr>
              <a:tr h="960152">
                <a:tc>
                  <a:txBody>
                    <a:bodyPr/>
                    <a:lstStyle/>
                    <a:p>
                      <a:pPr algn="just"/>
                      <a:r>
                        <a:rPr kumimoji="0" lang="tr-TR" b="1" i="0" kern="1200" dirty="0" smtClean="0">
                          <a:solidFill>
                            <a:srgbClr val="FF0000"/>
                          </a:solidFill>
                          <a:effectLst/>
                          <a:latin typeface="Times New Roman" pitchFamily="18" charset="0"/>
                          <a:ea typeface="+mn-ea"/>
                          <a:cs typeface="Times New Roman" pitchFamily="18" charset="0"/>
                        </a:rPr>
                        <a:t>1-</a:t>
                      </a:r>
                      <a:r>
                        <a:rPr kumimoji="0" lang="tr-TR" b="0" i="0" kern="1200" dirty="0" smtClean="0">
                          <a:solidFill>
                            <a:schemeClr val="tx1"/>
                          </a:solidFill>
                          <a:effectLst/>
                          <a:latin typeface="Times New Roman" pitchFamily="18" charset="0"/>
                          <a:ea typeface="+mn-ea"/>
                          <a:cs typeface="Times New Roman" pitchFamily="18" charset="0"/>
                        </a:rPr>
                        <a:t> Üst hakkı, arazi mülkiyetinin devri sonucunu doğurmayıp, hak sahibine yalnızca arazi üzerindeki yapının mülkiyetini verir</a:t>
                      </a:r>
                      <a:endParaRPr lang="tr-TR" b="0" i="0" dirty="0">
                        <a:latin typeface="Times New Roman" pitchFamily="18" charset="0"/>
                        <a:cs typeface="Times New Roman" pitchFamily="18" charset="0"/>
                      </a:endParaRPr>
                    </a:p>
                  </a:txBody>
                  <a:tcPr/>
                </a:tc>
              </a:tr>
              <a:tr h="914683">
                <a:tc>
                  <a:txBody>
                    <a:bodyPr/>
                    <a:lstStyle/>
                    <a:p>
                      <a:pPr algn="just"/>
                      <a:r>
                        <a:rPr kumimoji="0" lang="tr-TR" b="1" i="0" kern="1200" dirty="0" smtClean="0">
                          <a:solidFill>
                            <a:srgbClr val="FF0000"/>
                          </a:solidFill>
                          <a:effectLst/>
                          <a:latin typeface="Times New Roman" pitchFamily="18" charset="0"/>
                          <a:ea typeface="+mn-ea"/>
                          <a:cs typeface="Times New Roman" pitchFamily="18" charset="0"/>
                        </a:rPr>
                        <a:t>2-</a:t>
                      </a:r>
                      <a:r>
                        <a:rPr kumimoji="0" lang="tr-TR" b="0" i="0" kern="1200" dirty="0" smtClean="0">
                          <a:solidFill>
                            <a:schemeClr val="tx1"/>
                          </a:solidFill>
                          <a:effectLst/>
                          <a:latin typeface="Times New Roman" pitchFamily="18" charset="0"/>
                          <a:ea typeface="+mn-ea"/>
                          <a:cs typeface="Times New Roman" pitchFamily="18" charset="0"/>
                        </a:rPr>
                        <a:t> Taraflar kendi aralarında yaptıkları sözleşmede aksi kararlaştırılmadıysa, üst hakkı devredilebilir ve mirasçıya geçebilir. </a:t>
                      </a:r>
                      <a:endParaRPr lang="tr-TR" b="0" i="0" dirty="0">
                        <a:latin typeface="Times New Roman" pitchFamily="18" charset="0"/>
                        <a:cs typeface="Times New Roman" pitchFamily="18" charset="0"/>
                      </a:endParaRPr>
                    </a:p>
                  </a:txBody>
                  <a:tcPr/>
                </a:tc>
              </a:tr>
              <a:tr h="1713512">
                <a:tc>
                  <a:txBody>
                    <a:bodyPr/>
                    <a:lstStyle/>
                    <a:p>
                      <a:pPr algn="just"/>
                      <a:r>
                        <a:rPr kumimoji="0" lang="tr-TR" b="1" i="0" kern="1200" dirty="0" smtClean="0">
                          <a:solidFill>
                            <a:srgbClr val="FF0000"/>
                          </a:solidFill>
                          <a:effectLst/>
                          <a:latin typeface="Times New Roman" pitchFamily="18" charset="0"/>
                          <a:ea typeface="+mn-ea"/>
                          <a:cs typeface="Times New Roman" pitchFamily="18" charset="0"/>
                        </a:rPr>
                        <a:t>3-</a:t>
                      </a:r>
                      <a:r>
                        <a:rPr kumimoji="0" lang="tr-TR" b="1" i="0" kern="1200" baseline="0" dirty="0" smtClean="0">
                          <a:solidFill>
                            <a:srgbClr val="FF0000"/>
                          </a:solidFill>
                          <a:effectLst/>
                          <a:latin typeface="Times New Roman" pitchFamily="18" charset="0"/>
                          <a:ea typeface="+mn-ea"/>
                          <a:cs typeface="Times New Roman" pitchFamily="18" charset="0"/>
                        </a:rPr>
                        <a:t> </a:t>
                      </a:r>
                      <a:r>
                        <a:rPr kumimoji="0" lang="tr-TR" b="0" i="0" kern="1200" baseline="0" dirty="0" smtClean="0">
                          <a:solidFill>
                            <a:schemeClr val="tx1"/>
                          </a:solidFill>
                          <a:effectLst/>
                          <a:latin typeface="Times New Roman" pitchFamily="18" charset="0"/>
                          <a:ea typeface="+mn-ea"/>
                          <a:cs typeface="Times New Roman" pitchFamily="18" charset="0"/>
                        </a:rPr>
                        <a:t>Ü</a:t>
                      </a:r>
                      <a:r>
                        <a:rPr kumimoji="0" lang="tr-TR" b="0" i="0" kern="1200" dirty="0" smtClean="0">
                          <a:solidFill>
                            <a:schemeClr val="tx1"/>
                          </a:solidFill>
                          <a:effectLst/>
                          <a:latin typeface="Times New Roman" pitchFamily="18" charset="0"/>
                          <a:ea typeface="+mn-ea"/>
                          <a:cs typeface="Times New Roman" pitchFamily="18" charset="0"/>
                        </a:rPr>
                        <a:t>st hakkı sahibi, bu haktan doğan yetkilerinin sınırını ağır şekilde aşar veya sözleşmeden doğan yükümlülüklerine önemli ölçüde aykırı davranırsa; malik, üst hakkının ona bağlı bütün hak ve yükümlülükleri ile birlikte  kendisine devrini isteyebilir.</a:t>
                      </a:r>
                      <a:endParaRPr lang="tr-TR" b="0" i="0" dirty="0">
                        <a:latin typeface="Times New Roman" pitchFamily="18" charset="0"/>
                        <a:cs typeface="Times New Roman"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3645262411"/>
              </p:ext>
            </p:extLst>
          </p:nvPr>
        </p:nvGraphicFramePr>
        <p:xfrm>
          <a:off x="4716016" y="908720"/>
          <a:ext cx="4320480" cy="5813296"/>
        </p:xfrm>
        <a:graphic>
          <a:graphicData uri="http://schemas.openxmlformats.org/drawingml/2006/table">
            <a:tbl>
              <a:tblPr firstRow="1" bandRow="1">
                <a:tableStyleId>{8799B23B-EC83-4686-B30A-512413B5E67A}</a:tableStyleId>
              </a:tblPr>
              <a:tblGrid>
                <a:gridCol w="4320480"/>
              </a:tblGrid>
              <a:tr h="375051">
                <a:tc>
                  <a:txBody>
                    <a:bodyPr/>
                    <a:lstStyle/>
                    <a:p>
                      <a:pPr algn="ctr"/>
                      <a:r>
                        <a:rPr lang="tr-TR" dirty="0" smtClean="0">
                          <a:solidFill>
                            <a:srgbClr val="FF0000"/>
                          </a:solidFill>
                          <a:latin typeface="Times New Roman" pitchFamily="18" charset="0"/>
                          <a:cs typeface="Times New Roman" pitchFamily="18" charset="0"/>
                        </a:rPr>
                        <a:t>Önemi</a:t>
                      </a:r>
                      <a:endParaRPr lang="tr-TR" dirty="0">
                        <a:solidFill>
                          <a:srgbClr val="FF0000"/>
                        </a:solidFill>
                        <a:latin typeface="Times New Roman" pitchFamily="18" charset="0"/>
                        <a:cs typeface="Times New Roman" pitchFamily="18" charset="0"/>
                      </a:endParaRPr>
                    </a:p>
                  </a:txBody>
                  <a:tcPr/>
                </a:tc>
              </a:tr>
              <a:tr h="5438245">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b="0" i="0" kern="1200" dirty="0" smtClean="0">
                          <a:solidFill>
                            <a:schemeClr val="tx1"/>
                          </a:solidFill>
                          <a:effectLst/>
                          <a:latin typeface="Times New Roman" pitchFamily="18" charset="0"/>
                          <a:ea typeface="+mn-ea"/>
                          <a:cs typeface="Times New Roman" pitchFamily="18" charset="0"/>
                        </a:rPr>
                        <a:t>İnşaat için gerekli sermayeye sahip olmakla birlikte arsayı satın almaya mali kaynak bulamayan veya böyle bir kaynağa sahip olsa bile bunu arsa bedeline çeşitli nedenlerle ayırmak istemeyen bir kişi arsayı satın alarak onun bedelini peşinen ödemek yerine daha uygun ve genellikle uzun bir zamana yayılmış ödeme koşullarıyla arsa üzerinde kendisinin malik olacağı bir inşaat yapar yahut halen mevcut bir yapının maliki olur. Arsasını elinden çıkarmak suretiyle değerlendiremeyen veya bu suretle değerlendirmek istemeyen arsa sahibi ise bunu yapmak zorunda kalmaksızın arsasından üst hakkı ilişkisi boyunca rant elde ettiği gibi üst hakkı ilişkisi sona erince söz konusu yapının da maliki olur ve arsanın artan değerinden faydalanır.</a:t>
                      </a:r>
                      <a:endParaRPr lang="tr-TR" b="0" i="0" dirty="0" smtClean="0">
                        <a:latin typeface="Times New Roman" pitchFamily="18" charset="0"/>
                        <a:cs typeface="Times New Roman" pitchFamily="18" charset="0"/>
                      </a:endParaRPr>
                    </a:p>
                    <a:p>
                      <a:endParaRPr lang="tr-TR" dirty="0"/>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1554655702"/>
              </p:ext>
            </p:extLst>
          </p:nvPr>
        </p:nvGraphicFramePr>
        <p:xfrm>
          <a:off x="179512" y="404664"/>
          <a:ext cx="8784976" cy="370840"/>
        </p:xfrm>
        <a:graphic>
          <a:graphicData uri="http://schemas.openxmlformats.org/drawingml/2006/table">
            <a:tbl>
              <a:tblPr firstRow="1" bandRow="1">
                <a:tableStyleId>{C4B1156A-380E-4F78-BDF5-A606A8083BF9}</a:tableStyleId>
              </a:tblPr>
              <a:tblGrid>
                <a:gridCol w="8784976"/>
              </a:tblGrid>
              <a:tr h="370840">
                <a:tc>
                  <a:txBody>
                    <a:bodyPr/>
                    <a:lstStyle/>
                    <a:p>
                      <a:pPr algn="ctr"/>
                      <a:r>
                        <a:rPr lang="tr-TR" dirty="0" smtClean="0">
                          <a:solidFill>
                            <a:srgbClr val="FF0000"/>
                          </a:solidFill>
                          <a:latin typeface="Times New Roman" pitchFamily="18" charset="0"/>
                          <a:cs typeface="Times New Roman" pitchFamily="18" charset="0"/>
                        </a:rPr>
                        <a:t>Üst Hakkı (Devre Mülk Hakkı)</a:t>
                      </a:r>
                      <a:endParaRPr lang="tr-TR" dirty="0">
                        <a:solidFill>
                          <a:srgbClr val="FF0000"/>
                        </a:solidFill>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33014340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2528902878"/>
              </p:ext>
            </p:extLst>
          </p:nvPr>
        </p:nvGraphicFramePr>
        <p:xfrm>
          <a:off x="251520" y="620688"/>
          <a:ext cx="4244280" cy="6120680"/>
        </p:xfrm>
        <a:graphic>
          <a:graphicData uri="http://schemas.openxmlformats.org/drawingml/2006/table">
            <a:tbl>
              <a:tblPr firstRow="1" bandRow="1">
                <a:tableStyleId>{8799B23B-EC83-4686-B30A-512413B5E67A}</a:tableStyleId>
              </a:tblPr>
              <a:tblGrid>
                <a:gridCol w="4244280"/>
              </a:tblGrid>
              <a:tr h="583294">
                <a:tc>
                  <a:txBody>
                    <a:bodyPr/>
                    <a:lstStyle/>
                    <a:p>
                      <a:pPr algn="ctr"/>
                      <a:r>
                        <a:rPr lang="tr-TR" dirty="0" smtClean="0">
                          <a:solidFill>
                            <a:srgbClr val="FF0000"/>
                          </a:solidFill>
                          <a:latin typeface="Times New Roman" pitchFamily="18" charset="0"/>
                          <a:cs typeface="Times New Roman" pitchFamily="18" charset="0"/>
                        </a:rPr>
                        <a:t>3- Kişisel İrtifak Hakları </a:t>
                      </a:r>
                      <a:endParaRPr lang="tr-TR" dirty="0">
                        <a:solidFill>
                          <a:srgbClr val="FF0000"/>
                        </a:solidFill>
                        <a:latin typeface="Times New Roman" pitchFamily="18" charset="0"/>
                        <a:cs typeface="Times New Roman" pitchFamily="18" charset="0"/>
                      </a:endParaRPr>
                    </a:p>
                  </a:txBody>
                  <a:tcPr/>
                </a:tc>
              </a:tr>
              <a:tr h="2301211">
                <a:tc>
                  <a:txBody>
                    <a:bodyPr/>
                    <a:lstStyle/>
                    <a:p>
                      <a:pPr algn="just"/>
                      <a:r>
                        <a:rPr lang="tr-TR" i="0" dirty="0" smtClean="0">
                          <a:latin typeface="Times New Roman" pitchFamily="18" charset="0"/>
                          <a:cs typeface="Times New Roman" pitchFamily="18" charset="0"/>
                        </a:rPr>
                        <a:t>Tanımı: Kişisel irtifak hakkı, yükümlü taşınmaz üzerinde, kendisinin taşınmaz maliki olup olmadığına bakılmaksızın belirli bir kişi yararına kurulan bir irtifak hakkıdır. </a:t>
                      </a:r>
                      <a:endParaRPr lang="tr-TR" i="0" dirty="0">
                        <a:latin typeface="Times New Roman" pitchFamily="18" charset="0"/>
                        <a:cs typeface="Times New Roman" pitchFamily="18" charset="0"/>
                      </a:endParaRPr>
                    </a:p>
                  </a:txBody>
                  <a:tcPr/>
                </a:tc>
              </a:tr>
              <a:tr h="3236175">
                <a:tc>
                  <a:txBody>
                    <a:bodyPr/>
                    <a:lstStyle/>
                    <a:p>
                      <a:pPr algn="just" eaLnBrk="1" hangingPunct="1"/>
                      <a:r>
                        <a:rPr lang="tr-TR" sz="1800" b="1" i="0" dirty="0" smtClean="0">
                          <a:solidFill>
                            <a:srgbClr val="FF0000"/>
                          </a:solidFill>
                          <a:latin typeface="Times New Roman" pitchFamily="18" charset="0"/>
                          <a:cs typeface="Times New Roman" pitchFamily="18" charset="0"/>
                        </a:rPr>
                        <a:t>Türleri: </a:t>
                      </a:r>
                      <a:r>
                        <a:rPr lang="tr-TR" sz="1800" i="0" dirty="0" smtClean="0">
                          <a:latin typeface="Times New Roman" pitchFamily="18" charset="0"/>
                          <a:cs typeface="Times New Roman" pitchFamily="18" charset="0"/>
                        </a:rPr>
                        <a:t>Genel</a:t>
                      </a:r>
                      <a:r>
                        <a:rPr lang="tr-TR" sz="1800" i="0" baseline="0" dirty="0" smtClean="0">
                          <a:latin typeface="Times New Roman" pitchFamily="18" charset="0"/>
                          <a:cs typeface="Times New Roman" pitchFamily="18" charset="0"/>
                        </a:rPr>
                        <a:t> itibarıyla dört türlü kişisel irtifak hakkı vardır:</a:t>
                      </a:r>
                    </a:p>
                    <a:p>
                      <a:pPr algn="just" eaLnBrk="1" hangingPunct="1"/>
                      <a:r>
                        <a:rPr lang="tr-TR" sz="1800" i="0" baseline="0" dirty="0" smtClean="0">
                          <a:latin typeface="Times New Roman" pitchFamily="18" charset="0"/>
                          <a:cs typeface="Times New Roman" pitchFamily="18" charset="0"/>
                        </a:rPr>
                        <a:t>             - </a:t>
                      </a:r>
                      <a:r>
                        <a:rPr lang="tr-TR" sz="1800" i="0" dirty="0" smtClean="0">
                          <a:latin typeface="Times New Roman" pitchFamily="18" charset="0"/>
                          <a:cs typeface="Times New Roman" pitchFamily="18" charset="0"/>
                        </a:rPr>
                        <a:t>İntifa Hakkı</a:t>
                      </a:r>
                    </a:p>
                    <a:p>
                      <a:pPr algn="just" eaLnBrk="1" hangingPunct="1"/>
                      <a:r>
                        <a:rPr lang="tr-TR" sz="1800" i="0" baseline="0" dirty="0" smtClean="0">
                          <a:latin typeface="Times New Roman" pitchFamily="18" charset="0"/>
                          <a:cs typeface="Times New Roman" pitchFamily="18" charset="0"/>
                        </a:rPr>
                        <a:t>             - Sükna (O</a:t>
                      </a:r>
                      <a:r>
                        <a:rPr lang="tr-TR" sz="1800" i="0" dirty="0" smtClean="0">
                          <a:latin typeface="Times New Roman" pitchFamily="18" charset="0"/>
                          <a:cs typeface="Times New Roman" pitchFamily="18" charset="0"/>
                        </a:rPr>
                        <a:t>turma) Hakkı       </a:t>
                      </a:r>
                    </a:p>
                    <a:p>
                      <a:pPr algn="just"/>
                      <a:endParaRPr lang="tr-TR" i="0" dirty="0">
                        <a:latin typeface="Times New Roman" pitchFamily="18" charset="0"/>
                        <a:cs typeface="Times New Roman"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3642063591"/>
              </p:ext>
            </p:extLst>
          </p:nvPr>
        </p:nvGraphicFramePr>
        <p:xfrm>
          <a:off x="4788024" y="620688"/>
          <a:ext cx="4176464" cy="6146078"/>
        </p:xfrm>
        <a:graphic>
          <a:graphicData uri="http://schemas.openxmlformats.org/drawingml/2006/table">
            <a:tbl>
              <a:tblPr firstRow="1" bandRow="1">
                <a:tableStyleId>{8799B23B-EC83-4686-B30A-512413B5E67A}</a:tableStyleId>
              </a:tblPr>
              <a:tblGrid>
                <a:gridCol w="4176464"/>
              </a:tblGrid>
              <a:tr h="397476">
                <a:tc>
                  <a:txBody>
                    <a:bodyPr/>
                    <a:lstStyle/>
                    <a:p>
                      <a:pPr algn="ctr"/>
                      <a:r>
                        <a:rPr lang="tr-TR" dirty="0" smtClean="0">
                          <a:solidFill>
                            <a:srgbClr val="FF0000"/>
                          </a:solidFill>
                          <a:latin typeface="Times New Roman" pitchFamily="18" charset="0"/>
                          <a:cs typeface="Times New Roman" pitchFamily="18" charset="0"/>
                        </a:rPr>
                        <a:t>İntifa Hakkı</a:t>
                      </a:r>
                      <a:endParaRPr lang="tr-TR" dirty="0">
                        <a:solidFill>
                          <a:srgbClr val="FF0000"/>
                        </a:solidFill>
                        <a:latin typeface="Times New Roman" pitchFamily="18" charset="0"/>
                        <a:cs typeface="Times New Roman" pitchFamily="18" charset="0"/>
                      </a:endParaRPr>
                    </a:p>
                  </a:txBody>
                  <a:tcPr/>
                </a:tc>
              </a:tr>
              <a:tr h="1732475">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b="1" i="0" kern="1200" dirty="0" smtClean="0">
                          <a:solidFill>
                            <a:srgbClr val="FF0000"/>
                          </a:solidFill>
                          <a:effectLst/>
                          <a:latin typeface="Times New Roman" pitchFamily="18" charset="0"/>
                          <a:ea typeface="+mn-ea"/>
                          <a:cs typeface="Times New Roman" pitchFamily="18" charset="0"/>
                        </a:rPr>
                        <a:t>1-</a:t>
                      </a:r>
                      <a:r>
                        <a:rPr kumimoji="0" lang="tr-TR" b="0" i="0" kern="1200" dirty="0" smtClean="0">
                          <a:solidFill>
                            <a:schemeClr val="tx1"/>
                          </a:solidFill>
                          <a:effectLst/>
                          <a:latin typeface="Times New Roman" pitchFamily="18" charset="0"/>
                          <a:ea typeface="+mn-ea"/>
                          <a:cs typeface="Times New Roman" pitchFamily="18" charset="0"/>
                        </a:rPr>
                        <a:t> İntifa hakkı bir eşya üzerinde malikinin sahip olduğu </a:t>
                      </a:r>
                      <a:r>
                        <a:rPr kumimoji="0" lang="tr-TR" b="1" i="0" kern="1200" dirty="0" smtClean="0">
                          <a:solidFill>
                            <a:schemeClr val="tx1"/>
                          </a:solidFill>
                          <a:effectLst/>
                          <a:latin typeface="Times New Roman" pitchFamily="18" charset="0"/>
                          <a:ea typeface="+mn-ea"/>
                          <a:cs typeface="Times New Roman" pitchFamily="18" charset="0"/>
                        </a:rPr>
                        <a:t>a) </a:t>
                      </a:r>
                      <a:r>
                        <a:rPr kumimoji="0" lang="tr-TR" b="0" i="0" kern="1200" dirty="0" smtClean="0">
                          <a:solidFill>
                            <a:schemeClr val="tx1"/>
                          </a:solidFill>
                          <a:effectLst/>
                          <a:latin typeface="Times New Roman" pitchFamily="18" charset="0"/>
                          <a:ea typeface="+mn-ea"/>
                          <a:cs typeface="Times New Roman" pitchFamily="18" charset="0"/>
                        </a:rPr>
                        <a:t>kullanma, </a:t>
                      </a:r>
                      <a:r>
                        <a:rPr kumimoji="0" lang="tr-TR" b="1" i="0" kern="1200" dirty="0" smtClean="0">
                          <a:solidFill>
                            <a:schemeClr val="tx1"/>
                          </a:solidFill>
                          <a:effectLst/>
                          <a:latin typeface="Times New Roman" pitchFamily="18" charset="0"/>
                          <a:ea typeface="+mn-ea"/>
                          <a:cs typeface="Times New Roman" pitchFamily="18" charset="0"/>
                        </a:rPr>
                        <a:t>b)</a:t>
                      </a:r>
                      <a:r>
                        <a:rPr kumimoji="0" lang="tr-TR" b="0" i="0" kern="1200" dirty="0" smtClean="0">
                          <a:solidFill>
                            <a:schemeClr val="tx1"/>
                          </a:solidFill>
                          <a:effectLst/>
                          <a:latin typeface="Times New Roman" pitchFamily="18" charset="0"/>
                          <a:ea typeface="+mn-ea"/>
                          <a:cs typeface="Times New Roman" pitchFamily="18" charset="0"/>
                        </a:rPr>
                        <a:t> semerelerinden yararlanma ve </a:t>
                      </a:r>
                      <a:r>
                        <a:rPr kumimoji="0" lang="tr-TR" b="1" i="0" kern="1200" dirty="0" smtClean="0">
                          <a:solidFill>
                            <a:schemeClr val="tx1"/>
                          </a:solidFill>
                          <a:effectLst/>
                          <a:latin typeface="Times New Roman" pitchFamily="18" charset="0"/>
                          <a:ea typeface="+mn-ea"/>
                          <a:cs typeface="Times New Roman" pitchFamily="18" charset="0"/>
                        </a:rPr>
                        <a:t>c)</a:t>
                      </a:r>
                      <a:r>
                        <a:rPr kumimoji="0" lang="tr-TR" b="0" i="0" kern="1200" dirty="0" smtClean="0">
                          <a:solidFill>
                            <a:schemeClr val="tx1"/>
                          </a:solidFill>
                          <a:effectLst/>
                          <a:latin typeface="Times New Roman" pitchFamily="18" charset="0"/>
                          <a:ea typeface="+mn-ea"/>
                          <a:cs typeface="Times New Roman" pitchFamily="18" charset="0"/>
                        </a:rPr>
                        <a:t> tüketme yetkilerinden kullanma ve yararlanma yetkilerini bir başkasına tahsis etmesi ile kurulan hak tipidir.</a:t>
                      </a:r>
                      <a:endParaRPr lang="tr-TR" dirty="0">
                        <a:latin typeface="Times New Roman" pitchFamily="18" charset="0"/>
                        <a:cs typeface="Times New Roman" pitchFamily="18" charset="0"/>
                      </a:endParaRPr>
                    </a:p>
                  </a:txBody>
                  <a:tcPr/>
                </a:tc>
              </a:tr>
              <a:tr h="144252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b="1" i="0" kern="1200" dirty="0" smtClean="0">
                          <a:solidFill>
                            <a:srgbClr val="FF0000"/>
                          </a:solidFill>
                          <a:effectLst/>
                          <a:latin typeface="Times New Roman" pitchFamily="18" charset="0"/>
                          <a:ea typeface="+mn-ea"/>
                          <a:cs typeface="Times New Roman" pitchFamily="18" charset="0"/>
                        </a:rPr>
                        <a:t>2-</a:t>
                      </a:r>
                      <a:r>
                        <a:rPr kumimoji="0" lang="tr-TR" b="0" i="0" kern="1200" dirty="0" smtClean="0">
                          <a:solidFill>
                            <a:schemeClr val="tx1"/>
                          </a:solidFill>
                          <a:effectLst/>
                          <a:latin typeface="Times New Roman" pitchFamily="18" charset="0"/>
                          <a:ea typeface="+mn-ea"/>
                          <a:cs typeface="Times New Roman" pitchFamily="18" charset="0"/>
                        </a:rPr>
                        <a:t> İntifa Hakkının süresi en fazla 100 yıldır. 100 yıldan daha uzun süreli İntifa Hakkı geçerli kabul edilemez. Bu nedenle, İntifa Hakkı, bir malın ömür boyu kullanım hakkıdır</a:t>
                      </a:r>
                      <a:r>
                        <a:rPr kumimoji="0" lang="tr-TR" b="0" i="0" kern="1200" baseline="0" dirty="0" smtClean="0">
                          <a:solidFill>
                            <a:schemeClr val="tx1"/>
                          </a:solidFill>
                          <a:effectLst/>
                          <a:latin typeface="Times New Roman" pitchFamily="18" charset="0"/>
                          <a:ea typeface="+mn-ea"/>
                          <a:cs typeface="Times New Roman" pitchFamily="18" charset="0"/>
                        </a:rPr>
                        <a:t> demek yanlış olmaz</a:t>
                      </a:r>
                      <a:endParaRPr lang="tr-TR" dirty="0">
                        <a:latin typeface="Times New Roman" pitchFamily="18" charset="0"/>
                        <a:cs typeface="Times New Roman" pitchFamily="18" charset="0"/>
                      </a:endParaRPr>
                    </a:p>
                  </a:txBody>
                  <a:tcPr/>
                </a:tc>
              </a:tr>
              <a:tr h="1274101">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b="1" dirty="0" smtClean="0">
                          <a:solidFill>
                            <a:srgbClr val="FF0000"/>
                          </a:solidFill>
                          <a:latin typeface="Times New Roman" pitchFamily="18" charset="0"/>
                          <a:cs typeface="Times New Roman" pitchFamily="18" charset="0"/>
                        </a:rPr>
                        <a:t>3- </a:t>
                      </a:r>
                      <a:r>
                        <a:rPr lang="tr-TR" dirty="0" smtClean="0">
                          <a:latin typeface="Times New Roman" pitchFamily="18" charset="0"/>
                          <a:cs typeface="Times New Roman" pitchFamily="18" charset="0"/>
                        </a:rPr>
                        <a:t>Kural olarak irtifak hakları  taşınmaz  üzerinde kurulabilir. Bunun tek istisnası intifa hakkı olup, bu hak taşınırlar üzerinde de kurulabilir.</a:t>
                      </a:r>
                      <a:endParaRPr lang="tr-TR" b="0" dirty="0">
                        <a:solidFill>
                          <a:schemeClr val="tx1"/>
                        </a:solidFill>
                        <a:latin typeface="Times New Roman" pitchFamily="18" charset="0"/>
                        <a:cs typeface="Times New Roman" pitchFamily="18" charset="0"/>
                      </a:endParaRPr>
                    </a:p>
                  </a:txBody>
                  <a:tcPr/>
                </a:tc>
              </a:tr>
              <a:tr h="1274101">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tr-TR" b="1" i="0" kern="1200" dirty="0" smtClean="0">
                          <a:solidFill>
                            <a:srgbClr val="FF0000"/>
                          </a:solidFill>
                          <a:effectLst/>
                          <a:latin typeface="Times New Roman" pitchFamily="18" charset="0"/>
                          <a:ea typeface="+mn-ea"/>
                          <a:cs typeface="Times New Roman" pitchFamily="18" charset="0"/>
                        </a:rPr>
                        <a:t>4- </a:t>
                      </a:r>
                      <a:r>
                        <a:rPr kumimoji="0" lang="tr-TR" b="0" i="0" kern="1200" dirty="0" smtClean="0">
                          <a:solidFill>
                            <a:schemeClr val="tx1"/>
                          </a:solidFill>
                          <a:effectLst/>
                          <a:latin typeface="Times New Roman" pitchFamily="18" charset="0"/>
                          <a:ea typeface="+mn-ea"/>
                          <a:cs typeface="Times New Roman" pitchFamily="18" charset="0"/>
                        </a:rPr>
                        <a:t>Bir taşınmaz üzerinde intifa hakkı tescille kurulur. Taşınırlar üzerinde intifa hakkı ise taşınır malın zilyetliğini intifa hakkı sahibine devri ile gerçekleşir</a:t>
                      </a:r>
                      <a:endParaRPr lang="tr-TR" b="0" dirty="0">
                        <a:solidFill>
                          <a:schemeClr val="tx1"/>
                        </a:solidFill>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92881712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620688"/>
            <a:ext cx="8229600" cy="360040"/>
          </a:xfrm>
        </p:spPr>
        <p:txBody>
          <a:bodyPr>
            <a:normAutofit/>
          </a:bodyPr>
          <a:lstStyle/>
          <a:p>
            <a:pPr algn="ctr"/>
            <a:r>
              <a:rPr lang="tr-TR" sz="1800" b="1" dirty="0" smtClean="0">
                <a:solidFill>
                  <a:srgbClr val="FF0000"/>
                </a:solidFill>
                <a:latin typeface="Times New Roman" pitchFamily="18" charset="0"/>
                <a:cs typeface="Times New Roman" pitchFamily="18" charset="0"/>
              </a:rPr>
              <a:t>İNTİFA HAKKI NASIL KURULUR?</a:t>
            </a:r>
            <a:endParaRPr lang="tr-TR" sz="1800" dirty="0">
              <a:solidFill>
                <a:srgbClr val="FF0000"/>
              </a:solidFill>
              <a:latin typeface="Times New Roman" pitchFamily="18" charset="0"/>
              <a:cs typeface="Times New Roman"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1148560623"/>
              </p:ext>
            </p:extLst>
          </p:nvPr>
        </p:nvGraphicFramePr>
        <p:xfrm>
          <a:off x="107504" y="1412776"/>
          <a:ext cx="4388296" cy="2880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1506470251"/>
              </p:ext>
            </p:extLst>
          </p:nvPr>
        </p:nvGraphicFramePr>
        <p:xfrm>
          <a:off x="4648200" y="1412776"/>
          <a:ext cx="4388296" cy="5184576"/>
        </p:xfrm>
        <a:graphic>
          <a:graphicData uri="http://schemas.openxmlformats.org/drawingml/2006/table">
            <a:tbl>
              <a:tblPr firstRow="1" bandRow="1">
                <a:tableStyleId>{8799B23B-EC83-4686-B30A-512413B5E67A}</a:tableStyleId>
              </a:tblPr>
              <a:tblGrid>
                <a:gridCol w="4388296"/>
              </a:tblGrid>
              <a:tr h="2903363">
                <a:tc>
                  <a:txBody>
                    <a:bodyPr/>
                    <a:lstStyle/>
                    <a:p>
                      <a:pPr algn="just"/>
                      <a:r>
                        <a:rPr kumimoji="0" lang="tr-TR" b="1" i="0" kern="1200" dirty="0" smtClean="0">
                          <a:solidFill>
                            <a:srgbClr val="FF0000"/>
                          </a:solidFill>
                          <a:effectLst/>
                          <a:latin typeface="Times New Roman" pitchFamily="18" charset="0"/>
                          <a:ea typeface="+mn-ea"/>
                          <a:cs typeface="Times New Roman" pitchFamily="18" charset="0"/>
                        </a:rPr>
                        <a:t>Sözleşmeyle Kurulan İntifa Hakkı:</a:t>
                      </a:r>
                      <a:r>
                        <a:rPr kumimoji="0" lang="tr-TR" b="1" i="0" kern="1200" baseline="0" dirty="0" smtClean="0">
                          <a:solidFill>
                            <a:srgbClr val="FF0000"/>
                          </a:solidFill>
                          <a:effectLst/>
                          <a:latin typeface="Times New Roman" pitchFamily="18" charset="0"/>
                          <a:ea typeface="+mn-ea"/>
                          <a:cs typeface="Times New Roman" pitchFamily="18" charset="0"/>
                        </a:rPr>
                        <a:t> </a:t>
                      </a:r>
                      <a:r>
                        <a:rPr kumimoji="0" lang="tr-TR" b="1" i="0" kern="1200" dirty="0" smtClean="0">
                          <a:solidFill>
                            <a:srgbClr val="FF0000"/>
                          </a:solidFill>
                          <a:effectLst/>
                          <a:latin typeface="Times New Roman" pitchFamily="18" charset="0"/>
                          <a:ea typeface="+mn-ea"/>
                          <a:cs typeface="Times New Roman" pitchFamily="18" charset="0"/>
                        </a:rPr>
                        <a:t> </a:t>
                      </a:r>
                      <a:r>
                        <a:rPr kumimoji="0" lang="tr-TR" b="0" i="0" kern="1200" dirty="0" smtClean="0">
                          <a:solidFill>
                            <a:schemeClr val="tx1"/>
                          </a:solidFill>
                          <a:effectLst/>
                          <a:latin typeface="Times New Roman" pitchFamily="18" charset="0"/>
                          <a:ea typeface="+mn-ea"/>
                          <a:cs typeface="Times New Roman" pitchFamily="18" charset="0"/>
                        </a:rPr>
                        <a:t>ilgili taşınmazın mülk sahibi ile intifa hakkını alacak kişi arasında sözleşme tanzimiyle mümkün olur. </a:t>
                      </a:r>
                      <a:r>
                        <a:rPr kumimoji="0" lang="tr-TR" b="1" i="0" kern="1200" dirty="0" smtClean="0">
                          <a:solidFill>
                            <a:schemeClr val="tx1"/>
                          </a:solidFill>
                          <a:effectLst/>
                          <a:latin typeface="Times New Roman" pitchFamily="18" charset="0"/>
                          <a:ea typeface="+mn-ea"/>
                          <a:cs typeface="Times New Roman" pitchFamily="18" charset="0"/>
                        </a:rPr>
                        <a:t>Örneğin</a:t>
                      </a:r>
                      <a:r>
                        <a:rPr kumimoji="0" lang="tr-TR" b="0" i="0" kern="1200" dirty="0" smtClean="0">
                          <a:solidFill>
                            <a:schemeClr val="tx1"/>
                          </a:solidFill>
                          <a:effectLst/>
                          <a:latin typeface="Times New Roman" pitchFamily="18" charset="0"/>
                          <a:ea typeface="+mn-ea"/>
                          <a:cs typeface="Times New Roman" pitchFamily="18" charset="0"/>
                        </a:rPr>
                        <a:t> baba, taşınmazının intifa hakkını üzerinde tutarak kuru mülkiyetini çocuklarına bağışlayabilir ya da herhangi birine aynı yolla satabilir. Böylelikle kendi yaşamı boyunca ilgili mülkü kullanabilir.</a:t>
                      </a:r>
                      <a:endParaRPr lang="tr-TR" dirty="0">
                        <a:latin typeface="Times New Roman" pitchFamily="18" charset="0"/>
                        <a:cs typeface="Times New Roman" pitchFamily="18" charset="0"/>
                      </a:endParaRPr>
                    </a:p>
                  </a:txBody>
                  <a:tcPr/>
                </a:tc>
              </a:tr>
              <a:tr h="2281213">
                <a:tc>
                  <a:txBody>
                    <a:bodyPr/>
                    <a:lstStyle/>
                    <a:p>
                      <a:pPr algn="just"/>
                      <a:r>
                        <a:rPr kumimoji="0" lang="tr-TR" b="1" i="0" kern="1200" dirty="0" smtClean="0">
                          <a:solidFill>
                            <a:srgbClr val="FF0000"/>
                          </a:solidFill>
                          <a:effectLst/>
                          <a:latin typeface="Times New Roman" pitchFamily="18" charset="0"/>
                          <a:ea typeface="+mn-ea"/>
                          <a:cs typeface="Times New Roman" pitchFamily="18" charset="0"/>
                        </a:rPr>
                        <a:t>Kanundan Doğan Haklar İle İntifa Hakkı:</a:t>
                      </a:r>
                      <a:r>
                        <a:rPr kumimoji="0" lang="tr-TR" b="1" i="0" kern="1200" baseline="0" dirty="0" smtClean="0">
                          <a:solidFill>
                            <a:srgbClr val="FF0000"/>
                          </a:solidFill>
                          <a:effectLst/>
                          <a:latin typeface="Times New Roman" pitchFamily="18" charset="0"/>
                          <a:ea typeface="+mn-ea"/>
                          <a:cs typeface="Times New Roman" pitchFamily="18" charset="0"/>
                        </a:rPr>
                        <a:t> </a:t>
                      </a:r>
                      <a:r>
                        <a:rPr kumimoji="0" lang="tr-TR" b="0" i="0" kern="1200" dirty="0" smtClean="0">
                          <a:solidFill>
                            <a:schemeClr val="tx1"/>
                          </a:solidFill>
                          <a:effectLst/>
                          <a:latin typeface="Times New Roman" pitchFamily="18" charset="0"/>
                          <a:ea typeface="+mn-ea"/>
                          <a:cs typeface="Times New Roman" pitchFamily="18" charset="0"/>
                        </a:rPr>
                        <a:t>1990 yılından önce çocuklarıyla birlikte sağ kalan eş ya mülkiyet hakkı ya da intifa hakkı seçme yetkisine sahipti. Çocuklarıyla birlikte sağ kalan eş o dönemde intifa hakkını seçecek olursa aslen kazanma yoluyla kazanma yapmış olurdu. </a:t>
                      </a:r>
                      <a:endParaRPr lang="tr-TR" dirty="0">
                        <a:latin typeface="Times New Roman" pitchFamily="18" charset="0"/>
                        <a:cs typeface="Times New Roman"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931549750"/>
              </p:ext>
            </p:extLst>
          </p:nvPr>
        </p:nvGraphicFramePr>
        <p:xfrm>
          <a:off x="179512" y="4509120"/>
          <a:ext cx="4248472" cy="2011680"/>
        </p:xfrm>
        <a:graphic>
          <a:graphicData uri="http://schemas.openxmlformats.org/drawingml/2006/table">
            <a:tbl>
              <a:tblPr firstRow="1" bandRow="1">
                <a:tableStyleId>{C4B1156A-380E-4F78-BDF5-A606A8083BF9}</a:tableStyleId>
              </a:tblPr>
              <a:tblGrid>
                <a:gridCol w="4248472"/>
              </a:tblGrid>
              <a:tr h="370840">
                <a:tc>
                  <a:txBody>
                    <a:bodyPr/>
                    <a:lstStyle/>
                    <a:p>
                      <a:pPr algn="just"/>
                      <a:r>
                        <a:rPr kumimoji="0" lang="tr-TR" b="1" i="0" kern="1200" dirty="0" smtClean="0">
                          <a:solidFill>
                            <a:srgbClr val="FF0000"/>
                          </a:solidFill>
                          <a:effectLst/>
                          <a:latin typeface="Times New Roman" pitchFamily="18" charset="0"/>
                          <a:ea typeface="+mn-ea"/>
                          <a:cs typeface="Times New Roman" pitchFamily="18" charset="0"/>
                        </a:rPr>
                        <a:t>Mahkeme Kararı İle Kurulan İntifa Hakkı:</a:t>
                      </a:r>
                      <a:r>
                        <a:rPr kumimoji="0" lang="tr-TR" b="1" i="0" kern="1200" baseline="0" dirty="0" smtClean="0">
                          <a:solidFill>
                            <a:srgbClr val="FF0000"/>
                          </a:solidFill>
                          <a:effectLst/>
                          <a:latin typeface="Times New Roman" pitchFamily="18" charset="0"/>
                          <a:ea typeface="+mn-ea"/>
                          <a:cs typeface="Times New Roman" pitchFamily="18" charset="0"/>
                        </a:rPr>
                        <a:t> </a:t>
                      </a:r>
                      <a:r>
                        <a:rPr kumimoji="0" lang="tr-TR" b="0" i="0" kern="1200" dirty="0" smtClean="0">
                          <a:solidFill>
                            <a:schemeClr val="tx1"/>
                          </a:solidFill>
                          <a:effectLst/>
                          <a:latin typeface="Times New Roman" pitchFamily="18" charset="0"/>
                          <a:ea typeface="+mn-ea"/>
                          <a:cs typeface="Times New Roman" pitchFamily="18" charset="0"/>
                        </a:rPr>
                        <a:t>Taşınmaz üzerinde intifa hakkı kurulmasına yönelik bir sözleşme kurulmuş olmasına rağmen malik bunu yerine getirmezse mahkemeye müracaat edilerek alınacak karar sonucunda intifa hakkı tescilsiz olarak kazanılır.</a:t>
                      </a:r>
                      <a:endParaRPr lang="tr-TR"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179960237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1946813094"/>
              </p:ext>
            </p:extLst>
          </p:nvPr>
        </p:nvGraphicFramePr>
        <p:xfrm>
          <a:off x="179512" y="1412775"/>
          <a:ext cx="4316288" cy="5328592"/>
        </p:xfrm>
        <a:graphic>
          <a:graphicData uri="http://schemas.openxmlformats.org/drawingml/2006/table">
            <a:tbl>
              <a:tblPr firstRow="1" bandRow="1">
                <a:tableStyleId>{8799B23B-EC83-4686-B30A-512413B5E67A}</a:tableStyleId>
              </a:tblPr>
              <a:tblGrid>
                <a:gridCol w="4316288"/>
              </a:tblGrid>
              <a:tr h="102472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itchFamily="18" charset="0"/>
                          <a:cs typeface="Times New Roman" pitchFamily="18" charset="0"/>
                        </a:rPr>
                        <a:t>1- </a:t>
                      </a:r>
                      <a:r>
                        <a:rPr lang="tr-TR" sz="1800" b="0" dirty="0" smtClean="0">
                          <a:latin typeface="Times New Roman" pitchFamily="18" charset="0"/>
                          <a:cs typeface="Times New Roman" pitchFamily="18" charset="0"/>
                        </a:rPr>
                        <a:t>Hak sahibi intifaya konu eşyayı yönetme, kullanma ve ondan yararlanma yetkilerine sahiptir.</a:t>
                      </a:r>
                      <a:endParaRPr lang="tr-TR" b="0" dirty="0">
                        <a:latin typeface="Times New Roman" pitchFamily="18" charset="0"/>
                        <a:cs typeface="Times New Roman" pitchFamily="18" charset="0"/>
                      </a:endParaRPr>
                    </a:p>
                  </a:txBody>
                  <a:tcPr/>
                </a:tc>
              </a:tr>
              <a:tr h="1332148">
                <a:tc>
                  <a:txBody>
                    <a:bodyPr/>
                    <a:lstStyle/>
                    <a:p>
                      <a:pPr algn="just"/>
                      <a:r>
                        <a:rPr lang="tr-TR" sz="1800" b="1" dirty="0" smtClean="0">
                          <a:solidFill>
                            <a:srgbClr val="FF0000"/>
                          </a:solidFill>
                          <a:latin typeface="Times New Roman" pitchFamily="18" charset="0"/>
                          <a:cs typeface="Times New Roman" pitchFamily="18" charset="0"/>
                        </a:rPr>
                        <a:t>2-</a:t>
                      </a:r>
                      <a:r>
                        <a:rPr lang="tr-TR" sz="1800" b="0" dirty="0" smtClean="0">
                          <a:latin typeface="Times New Roman" pitchFamily="18" charset="0"/>
                          <a:cs typeface="Times New Roman" pitchFamily="18" charset="0"/>
                        </a:rPr>
                        <a:t> İntifa hakkı konusu üzerinde doğal ürünler elde ediliyorsa (tarladaki ürün gibi) intifa hakkı süresi içinde olgunlaşan doğal ürünler, intifa hakkı sahibine aittir</a:t>
                      </a:r>
                      <a:endParaRPr lang="tr-TR" b="0" dirty="0">
                        <a:latin typeface="Times New Roman" pitchFamily="18" charset="0"/>
                        <a:cs typeface="Times New Roman" pitchFamily="18" charset="0"/>
                      </a:endParaRPr>
                    </a:p>
                  </a:txBody>
                  <a:tcPr/>
                </a:tc>
              </a:tr>
              <a:tr h="1024729">
                <a:tc>
                  <a:txBody>
                    <a:bodyPr/>
                    <a:lstStyle/>
                    <a:p>
                      <a:pPr algn="just"/>
                      <a:r>
                        <a:rPr lang="tr-TR" sz="1800" b="1" dirty="0" smtClean="0">
                          <a:solidFill>
                            <a:srgbClr val="FF0000"/>
                          </a:solidFill>
                          <a:latin typeface="Times New Roman" pitchFamily="18" charset="0"/>
                          <a:cs typeface="Times New Roman" pitchFamily="18" charset="0"/>
                        </a:rPr>
                        <a:t>3-</a:t>
                      </a:r>
                      <a:r>
                        <a:rPr lang="tr-TR" sz="1800" b="0" dirty="0" smtClean="0">
                          <a:latin typeface="Times New Roman" pitchFamily="18" charset="0"/>
                          <a:cs typeface="Times New Roman" pitchFamily="18" charset="0"/>
                        </a:rPr>
                        <a:t> Olağan kullanmanın yol açtığı onarım işleri dışında onarımların yapılmasını intifa hakkı sahibi, malikten talep edebilir. </a:t>
                      </a:r>
                      <a:endParaRPr lang="tr-TR" b="0" dirty="0">
                        <a:latin typeface="Times New Roman" pitchFamily="18" charset="0"/>
                        <a:cs typeface="Times New Roman" pitchFamily="18" charset="0"/>
                      </a:endParaRPr>
                    </a:p>
                  </a:txBody>
                  <a:tcPr/>
                </a:tc>
              </a:tr>
              <a:tr h="194698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itchFamily="18" charset="0"/>
                          <a:cs typeface="Times New Roman" pitchFamily="18" charset="0"/>
                        </a:rPr>
                        <a:t>4-</a:t>
                      </a:r>
                      <a:r>
                        <a:rPr lang="tr-TR" sz="1800" b="0" dirty="0" smtClean="0">
                          <a:latin typeface="Times New Roman" pitchFamily="18" charset="0"/>
                          <a:cs typeface="Times New Roman" pitchFamily="18" charset="0"/>
                        </a:rPr>
                        <a:t> İntifa hakkı sahibi, yükümlü olmadığı hâlde yaptığı giderler, yenilemeler ve eklemeler için, hak sona erdiğinde, vekâletsiz iş görme hükümleri uyarınca tazminat isteyebilir.</a:t>
                      </a:r>
                    </a:p>
                    <a:p>
                      <a:pPr algn="just"/>
                      <a:endParaRPr lang="tr-TR" b="0" dirty="0">
                        <a:latin typeface="Times New Roman" pitchFamily="18" charset="0"/>
                        <a:cs typeface="Times New Roman"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1758777673"/>
              </p:ext>
            </p:extLst>
          </p:nvPr>
        </p:nvGraphicFramePr>
        <p:xfrm>
          <a:off x="4716016" y="1412776"/>
          <a:ext cx="4320480" cy="5256585"/>
        </p:xfrm>
        <a:graphic>
          <a:graphicData uri="http://schemas.openxmlformats.org/drawingml/2006/table">
            <a:tbl>
              <a:tblPr firstRow="1" bandRow="1">
                <a:tableStyleId>{8799B23B-EC83-4686-B30A-512413B5E67A}</a:tableStyleId>
              </a:tblPr>
              <a:tblGrid>
                <a:gridCol w="4320480"/>
              </a:tblGrid>
              <a:tr h="2106166">
                <a:tc>
                  <a:txBody>
                    <a:bodyPr/>
                    <a:lstStyle/>
                    <a:p>
                      <a:pPr algn="just"/>
                      <a:r>
                        <a:rPr lang="tr-TR" sz="1800" b="1" dirty="0" smtClean="0">
                          <a:solidFill>
                            <a:srgbClr val="FF0000"/>
                          </a:solidFill>
                          <a:latin typeface="Times New Roman" pitchFamily="18" charset="0"/>
                          <a:cs typeface="Times New Roman" pitchFamily="18" charset="0"/>
                        </a:rPr>
                        <a:t>1-</a:t>
                      </a:r>
                      <a:r>
                        <a:rPr lang="tr-TR" sz="1800" b="0" dirty="0" smtClean="0">
                          <a:latin typeface="Times New Roman" pitchFamily="18" charset="0"/>
                          <a:cs typeface="Times New Roman" pitchFamily="18" charset="0"/>
                        </a:rPr>
                        <a:t> İntifa hakkı konusunun tamamen yok olması veya yararlanamayacak şekilde harap olması </a:t>
                      </a:r>
                      <a:r>
                        <a:rPr lang="tr-TR" sz="1800" b="1" dirty="0" smtClean="0">
                          <a:latin typeface="Times New Roman" pitchFamily="18" charset="0"/>
                          <a:cs typeface="Times New Roman" pitchFamily="18" charset="0"/>
                        </a:rPr>
                        <a:t>Örneğin</a:t>
                      </a:r>
                      <a:r>
                        <a:rPr lang="tr-TR" sz="1800" b="0" dirty="0" smtClean="0">
                          <a:latin typeface="Times New Roman" pitchFamily="18" charset="0"/>
                          <a:cs typeface="Times New Roman" pitchFamily="18" charset="0"/>
                        </a:rPr>
                        <a:t> intifa hakkı kurulan bir taşınmazın heyelan sonucu yok olması gibi. </a:t>
                      </a:r>
                      <a:r>
                        <a:rPr lang="tr-TR" sz="1800" b="1" dirty="0" smtClean="0">
                          <a:latin typeface="Times New Roman" pitchFamily="18" charset="0"/>
                          <a:cs typeface="Times New Roman" pitchFamily="18" charset="0"/>
                        </a:rPr>
                        <a:t>Önemli Not: </a:t>
                      </a:r>
                      <a:r>
                        <a:rPr lang="tr-TR" sz="1800" b="0" dirty="0" smtClean="0">
                          <a:latin typeface="Times New Roman" pitchFamily="18" charset="0"/>
                          <a:cs typeface="Times New Roman" pitchFamily="18" charset="0"/>
                        </a:rPr>
                        <a:t>Konusunun bir kısmı yok olması durumunda intifa hakkı kalan kısım üzerinde devam eder</a:t>
                      </a:r>
                      <a:endParaRPr lang="tr-TR" sz="1800" b="0" dirty="0">
                        <a:latin typeface="Times New Roman" pitchFamily="18" charset="0"/>
                        <a:cs typeface="Times New Roman" pitchFamily="18" charset="0"/>
                      </a:endParaRPr>
                    </a:p>
                  </a:txBody>
                  <a:tcPr/>
                </a:tc>
              </a:tr>
              <a:tr h="1244552">
                <a:tc>
                  <a:txBody>
                    <a:bodyPr/>
                    <a:lstStyle/>
                    <a:p>
                      <a:pPr algn="just"/>
                      <a:r>
                        <a:rPr lang="tr-TR" sz="1800" b="1" dirty="0" smtClean="0">
                          <a:solidFill>
                            <a:srgbClr val="FF0000"/>
                          </a:solidFill>
                          <a:latin typeface="Times New Roman" pitchFamily="18" charset="0"/>
                          <a:cs typeface="Times New Roman" pitchFamily="18" charset="0"/>
                        </a:rPr>
                        <a:t>2-</a:t>
                      </a:r>
                      <a:r>
                        <a:rPr lang="tr-TR" sz="1800" dirty="0" smtClean="0">
                          <a:latin typeface="Times New Roman" pitchFamily="18" charset="0"/>
                          <a:cs typeface="Times New Roman" pitchFamily="18" charset="0"/>
                        </a:rPr>
                        <a:t> İntifa hakkı kurulan taşınmazın kamulaştırılması.  </a:t>
                      </a:r>
                      <a:r>
                        <a:rPr lang="tr-TR" sz="1800" b="1" dirty="0" smtClean="0">
                          <a:solidFill>
                            <a:srgbClr val="FF0000"/>
                          </a:solidFill>
                          <a:latin typeface="Times New Roman" pitchFamily="18" charset="0"/>
                          <a:cs typeface="Times New Roman" pitchFamily="18" charset="0"/>
                        </a:rPr>
                        <a:t>Önemli Not: </a:t>
                      </a:r>
                      <a:r>
                        <a:rPr lang="tr-TR" sz="1800" dirty="0" smtClean="0">
                          <a:latin typeface="Times New Roman" pitchFamily="18" charset="0"/>
                          <a:cs typeface="Times New Roman" pitchFamily="18" charset="0"/>
                        </a:rPr>
                        <a:t>Ancak, malik kamulaştırma bedeli almış ise intifa hakkı bu bedel üzerinden devam eder </a:t>
                      </a:r>
                      <a:endParaRPr lang="tr-TR" sz="1800" dirty="0">
                        <a:latin typeface="Times New Roman" pitchFamily="18" charset="0"/>
                        <a:cs typeface="Times New Roman" pitchFamily="18" charset="0"/>
                      </a:endParaRPr>
                    </a:p>
                  </a:txBody>
                  <a:tcPr/>
                </a:tc>
              </a:tr>
              <a:tr h="6701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itchFamily="18" charset="0"/>
                          <a:cs typeface="Times New Roman" pitchFamily="18" charset="0"/>
                        </a:rPr>
                        <a:t>3-</a:t>
                      </a:r>
                      <a:r>
                        <a:rPr lang="tr-TR" sz="1800" dirty="0" smtClean="0">
                          <a:latin typeface="Times New Roman" pitchFamily="18" charset="0"/>
                          <a:cs typeface="Times New Roman" pitchFamily="18" charset="0"/>
                        </a:rPr>
                        <a:t> İntifa hakkı sahibinin ölümü veya tüzel kişiliğin sona ermesi</a:t>
                      </a:r>
                      <a:endParaRPr lang="tr-TR" sz="1800" dirty="0">
                        <a:latin typeface="Times New Roman" pitchFamily="18" charset="0"/>
                        <a:cs typeface="Times New Roman" pitchFamily="18" charset="0"/>
                      </a:endParaRPr>
                    </a:p>
                  </a:txBody>
                  <a:tcPr/>
                </a:tc>
              </a:tr>
              <a:tr h="6701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itchFamily="18" charset="0"/>
                          <a:cs typeface="Times New Roman" pitchFamily="18" charset="0"/>
                        </a:rPr>
                        <a:t>4-</a:t>
                      </a:r>
                      <a:r>
                        <a:rPr lang="tr-TR" sz="1800" dirty="0" smtClean="0">
                          <a:latin typeface="Times New Roman" pitchFamily="18" charset="0"/>
                          <a:cs typeface="Times New Roman" pitchFamily="18" charset="0"/>
                        </a:rPr>
                        <a:t> intifa hakkı sahibinin bu hakkından vazgeçmesi</a:t>
                      </a:r>
                      <a:endParaRPr lang="tr-TR" sz="1800" dirty="0">
                        <a:latin typeface="Times New Roman" pitchFamily="18" charset="0"/>
                        <a:cs typeface="Times New Roman" pitchFamily="18" charset="0"/>
                      </a:endParaRPr>
                    </a:p>
                  </a:txBody>
                  <a:tcPr/>
                </a:tc>
              </a:tr>
              <a:tr h="56557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dirty="0" smtClean="0">
                          <a:solidFill>
                            <a:srgbClr val="FF0000"/>
                          </a:solidFill>
                          <a:latin typeface="Times New Roman" pitchFamily="18" charset="0"/>
                          <a:cs typeface="Times New Roman" pitchFamily="18" charset="0"/>
                        </a:rPr>
                        <a:t>5-</a:t>
                      </a:r>
                      <a:r>
                        <a:rPr lang="tr-TR" sz="1800" dirty="0" smtClean="0">
                          <a:latin typeface="Times New Roman" pitchFamily="18" charset="0"/>
                          <a:cs typeface="Times New Roman" pitchFamily="18" charset="0"/>
                        </a:rPr>
                        <a:t> Mahkeme kararı ile</a:t>
                      </a:r>
                      <a:endParaRPr lang="tr-TR" sz="1800" dirty="0">
                        <a:latin typeface="Times New Roman" pitchFamily="18" charset="0"/>
                        <a:cs typeface="Times New Roman"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3390474282"/>
              </p:ext>
            </p:extLst>
          </p:nvPr>
        </p:nvGraphicFramePr>
        <p:xfrm>
          <a:off x="179512" y="692696"/>
          <a:ext cx="8856984" cy="370840"/>
        </p:xfrm>
        <a:graphic>
          <a:graphicData uri="http://schemas.openxmlformats.org/drawingml/2006/table">
            <a:tbl>
              <a:tblPr firstRow="1" bandRow="1">
                <a:tableStyleId>{C4B1156A-380E-4F78-BDF5-A606A8083BF9}</a:tableStyleId>
              </a:tblPr>
              <a:tblGrid>
                <a:gridCol w="4428492"/>
                <a:gridCol w="4428492"/>
              </a:tblGrid>
              <a:tr h="370840">
                <a:tc>
                  <a:txBody>
                    <a:bodyPr/>
                    <a:lstStyle/>
                    <a:p>
                      <a:pPr algn="ctr"/>
                      <a:r>
                        <a:rPr lang="tr-TR" dirty="0" smtClean="0">
                          <a:solidFill>
                            <a:srgbClr val="FF0000"/>
                          </a:solidFill>
                          <a:latin typeface="Times New Roman" pitchFamily="18" charset="0"/>
                          <a:cs typeface="Times New Roman" pitchFamily="18" charset="0"/>
                        </a:rPr>
                        <a:t>İntifa Hakkı Sahibinin Hakları</a:t>
                      </a:r>
                      <a:endParaRPr lang="tr-TR" dirty="0">
                        <a:solidFill>
                          <a:srgbClr val="FF0000"/>
                        </a:solidFill>
                        <a:latin typeface="Times New Roman" pitchFamily="18" charset="0"/>
                        <a:cs typeface="Times New Roman" pitchFamily="18" charset="0"/>
                      </a:endParaRPr>
                    </a:p>
                  </a:txBody>
                  <a:tcPr/>
                </a:tc>
                <a:tc>
                  <a:txBody>
                    <a:bodyPr/>
                    <a:lstStyle/>
                    <a:p>
                      <a:pPr algn="ctr"/>
                      <a:r>
                        <a:rPr lang="tr-TR" dirty="0" smtClean="0">
                          <a:solidFill>
                            <a:srgbClr val="FF0000"/>
                          </a:solidFill>
                          <a:latin typeface="Times New Roman" pitchFamily="18" charset="0"/>
                          <a:cs typeface="Times New Roman" pitchFamily="18" charset="0"/>
                        </a:rPr>
                        <a:t>İntifa Hakkının Sona Ermesi</a:t>
                      </a:r>
                      <a:endParaRPr lang="tr-TR" dirty="0">
                        <a:solidFill>
                          <a:srgbClr val="FF0000"/>
                        </a:solidFill>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236032193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125600591"/>
              </p:ext>
            </p:extLst>
          </p:nvPr>
        </p:nvGraphicFramePr>
        <p:xfrm>
          <a:off x="179512" y="1340768"/>
          <a:ext cx="4316288" cy="5386719"/>
        </p:xfrm>
        <a:graphic>
          <a:graphicData uri="http://schemas.openxmlformats.org/drawingml/2006/table">
            <a:tbl>
              <a:tblPr firstRow="1" bandRow="1">
                <a:tableStyleId>{8799B23B-EC83-4686-B30A-512413B5E67A}</a:tableStyleId>
              </a:tblPr>
              <a:tblGrid>
                <a:gridCol w="4316288"/>
              </a:tblGrid>
              <a:tr h="1332186">
                <a:tc>
                  <a:txBody>
                    <a:bodyPr/>
                    <a:lstStyle/>
                    <a:p>
                      <a:pPr algn="just"/>
                      <a:r>
                        <a:rPr lang="tr-TR" sz="1800" b="1" i="0" dirty="0" smtClean="0">
                          <a:solidFill>
                            <a:srgbClr val="FF0000"/>
                          </a:solidFill>
                          <a:latin typeface="Times New Roman" pitchFamily="18" charset="0"/>
                          <a:cs typeface="Times New Roman" pitchFamily="18" charset="0"/>
                        </a:rPr>
                        <a:t>1- </a:t>
                      </a:r>
                      <a:r>
                        <a:rPr lang="tr-TR" sz="1800" b="0" i="0" dirty="0" smtClean="0">
                          <a:latin typeface="Times New Roman" pitchFamily="18" charset="0"/>
                          <a:cs typeface="Times New Roman" pitchFamily="18" charset="0"/>
                        </a:rPr>
                        <a:t>Bir evde oturmak veya onun bir kısmından yararlanmak üzere kişiye, hayatıyla sınırlı olmak üzere tanınan izne oturma hakkı denir</a:t>
                      </a:r>
                      <a:endParaRPr lang="tr-TR" b="0" i="0" dirty="0">
                        <a:latin typeface="Times New Roman" pitchFamily="18" charset="0"/>
                        <a:cs typeface="Times New Roman" pitchFamily="18" charset="0"/>
                      </a:endParaRPr>
                    </a:p>
                  </a:txBody>
                  <a:tcPr/>
                </a:tc>
              </a:tr>
              <a:tr h="886929">
                <a:tc>
                  <a:txBody>
                    <a:bodyPr/>
                    <a:lstStyle/>
                    <a:p>
                      <a:pPr algn="just"/>
                      <a:r>
                        <a:rPr lang="tr-TR" b="1" i="0" dirty="0" smtClean="0">
                          <a:solidFill>
                            <a:srgbClr val="FF0000"/>
                          </a:solidFill>
                          <a:latin typeface="Times New Roman" pitchFamily="18" charset="0"/>
                          <a:cs typeface="Times New Roman" pitchFamily="18" charset="0"/>
                        </a:rPr>
                        <a:t>2-</a:t>
                      </a:r>
                      <a:r>
                        <a:rPr lang="tr-TR" b="0" i="0" dirty="0" smtClean="0">
                          <a:solidFill>
                            <a:srgbClr val="FF0000"/>
                          </a:solidFill>
                          <a:latin typeface="Times New Roman" pitchFamily="18" charset="0"/>
                          <a:cs typeface="Times New Roman" pitchFamily="18" charset="0"/>
                        </a:rPr>
                        <a:t> </a:t>
                      </a:r>
                      <a:r>
                        <a:rPr lang="tr-TR" b="0" i="0" dirty="0" smtClean="0">
                          <a:latin typeface="Times New Roman" pitchFamily="18" charset="0"/>
                          <a:cs typeface="Times New Roman" pitchFamily="18" charset="0"/>
                        </a:rPr>
                        <a:t>Oturma hakkı, başkasına devredilemez ve mirasçılara geçmez. </a:t>
                      </a:r>
                      <a:endParaRPr lang="tr-TR" b="0" i="0" dirty="0">
                        <a:latin typeface="Times New Roman" pitchFamily="18" charset="0"/>
                        <a:cs typeface="Times New Roman" pitchFamily="18" charset="0"/>
                      </a:endParaRPr>
                    </a:p>
                  </a:txBody>
                  <a:tcPr/>
                </a:tc>
              </a:tr>
              <a:tr h="3167604">
                <a:tc>
                  <a:txBody>
                    <a:bodyPr/>
                    <a:lstStyle/>
                    <a:p>
                      <a:pPr algn="just"/>
                      <a:r>
                        <a:rPr lang="tr-TR" b="1" i="0" dirty="0" smtClean="0">
                          <a:solidFill>
                            <a:srgbClr val="FF0000"/>
                          </a:solidFill>
                          <a:latin typeface="Times New Roman" pitchFamily="18" charset="0"/>
                          <a:cs typeface="Times New Roman" pitchFamily="18" charset="0"/>
                        </a:rPr>
                        <a:t>3-</a:t>
                      </a:r>
                      <a:r>
                        <a:rPr lang="tr-TR" b="0" i="0" dirty="0" smtClean="0">
                          <a:latin typeface="Times New Roman" pitchFamily="18" charset="0"/>
                          <a:cs typeface="Times New Roman" pitchFamily="18" charset="0"/>
                        </a:rPr>
                        <a:t> Oturma hakkı, binanın veya bir bölümünün tamamından yararlanma yetkisi veriyorsa; bina veya bölümün muhafazası ve olağan bakımı için gerekli onarım ve yenileme giderleri, oturma hakkı sahibine aittir. Buna karşılık; Oturma hakkı sahibi bina veya onun bir bölümünü malik ile birlikte kullanıyorsa, bakım ve onarım giderleri malike ait olur. </a:t>
                      </a:r>
                      <a:endParaRPr lang="tr-TR" b="0" i="0" dirty="0">
                        <a:latin typeface="Times New Roman" pitchFamily="18" charset="0"/>
                        <a:cs typeface="Times New Roman" pitchFamily="18" charset="0"/>
                      </a:endParaRPr>
                    </a:p>
                  </a:txBody>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1724559820"/>
              </p:ext>
            </p:extLst>
          </p:nvPr>
        </p:nvGraphicFramePr>
        <p:xfrm>
          <a:off x="179512" y="764704"/>
          <a:ext cx="8856984" cy="370840"/>
        </p:xfrm>
        <a:graphic>
          <a:graphicData uri="http://schemas.openxmlformats.org/drawingml/2006/table">
            <a:tbl>
              <a:tblPr firstRow="1" bandRow="1">
                <a:tableStyleId>{0505E3EF-67EA-436B-97B2-0124C06EBD24}</a:tableStyleId>
              </a:tblPr>
              <a:tblGrid>
                <a:gridCol w="4428492"/>
                <a:gridCol w="4428492"/>
              </a:tblGrid>
              <a:tr h="370840">
                <a:tc>
                  <a:txBody>
                    <a:bodyPr/>
                    <a:lstStyle/>
                    <a:p>
                      <a:pPr algn="ctr"/>
                      <a:r>
                        <a:rPr lang="tr-TR" dirty="0" smtClean="0">
                          <a:solidFill>
                            <a:srgbClr val="FF0000"/>
                          </a:solidFill>
                          <a:latin typeface="Times New Roman" pitchFamily="18" charset="0"/>
                          <a:cs typeface="Times New Roman" pitchFamily="18" charset="0"/>
                        </a:rPr>
                        <a:t>Sükna (Oturma) Hakkı</a:t>
                      </a:r>
                      <a:endParaRPr lang="tr-TR" dirty="0">
                        <a:solidFill>
                          <a:srgbClr val="FF0000"/>
                        </a:solidFill>
                        <a:latin typeface="Times New Roman" pitchFamily="18" charset="0"/>
                        <a:cs typeface="Times New Roman" pitchFamily="18" charset="0"/>
                      </a:endParaRPr>
                    </a:p>
                  </a:txBody>
                  <a:tcPr/>
                </a:tc>
                <a:tc>
                  <a:txBody>
                    <a:bodyPr/>
                    <a:lstStyle/>
                    <a:p>
                      <a:pPr algn="ctr"/>
                      <a:r>
                        <a:rPr lang="tr-TR" dirty="0" smtClean="0">
                          <a:solidFill>
                            <a:srgbClr val="FF0000"/>
                          </a:solidFill>
                          <a:latin typeface="Times New Roman" pitchFamily="18" charset="0"/>
                          <a:cs typeface="Times New Roman" pitchFamily="18" charset="0"/>
                        </a:rPr>
                        <a:t>2- Taşınmaz Yükü</a:t>
                      </a:r>
                      <a:endParaRPr lang="tr-TR" dirty="0">
                        <a:solidFill>
                          <a:srgbClr val="FF0000"/>
                        </a:solidFill>
                        <a:latin typeface="Times New Roman" pitchFamily="18" charset="0"/>
                        <a:cs typeface="Times New Roman" pitchFamily="18" charset="0"/>
                      </a:endParaRPr>
                    </a:p>
                  </a:txBody>
                  <a:tcPr/>
                </a:tc>
              </a:tr>
            </a:tbl>
          </a:graphicData>
        </a:graphic>
      </p:graphicFrame>
      <p:graphicFrame>
        <p:nvGraphicFramePr>
          <p:cNvPr id="9" name="İçerik Yer Tutucusu 8"/>
          <p:cNvGraphicFramePr>
            <a:graphicFrameLocks noGrp="1"/>
          </p:cNvGraphicFramePr>
          <p:nvPr>
            <p:ph sz="half" idx="2"/>
            <p:extLst>
              <p:ext uri="{D42A27DB-BD31-4B8C-83A1-F6EECF244321}">
                <p14:modId xmlns:p14="http://schemas.microsoft.com/office/powerpoint/2010/main" val="619715300"/>
              </p:ext>
            </p:extLst>
          </p:nvPr>
        </p:nvGraphicFramePr>
        <p:xfrm>
          <a:off x="4648200" y="1340769"/>
          <a:ext cx="4388296" cy="5303520"/>
        </p:xfrm>
        <a:graphic>
          <a:graphicData uri="http://schemas.openxmlformats.org/drawingml/2006/table">
            <a:tbl>
              <a:tblPr firstRow="1" bandRow="1">
                <a:tableStyleId>{8799B23B-EC83-4686-B30A-512413B5E67A}</a:tableStyleId>
              </a:tblPr>
              <a:tblGrid>
                <a:gridCol w="4388296"/>
              </a:tblGrid>
              <a:tr h="1721984">
                <a:tc>
                  <a:txBody>
                    <a:bodyPr/>
                    <a:lstStyle/>
                    <a:p>
                      <a:pPr algn="just"/>
                      <a:r>
                        <a:rPr lang="tr-TR" b="0" dirty="0" smtClean="0">
                          <a:latin typeface="Times New Roman" pitchFamily="18" charset="0"/>
                          <a:cs typeface="Times New Roman" pitchFamily="18" charset="0"/>
                        </a:rPr>
                        <a:t>Tanımı: Taşınmaz yükü, bir taşınmazın malikini yalnızca o taşınmazla sorumlu olmak üzere, diğer bir kimseye veya bir başka taşınmazın malikine bir şey vermek veya yapmakla yükümlü kılan, sınırlı bir ayni haktır</a:t>
                      </a:r>
                      <a:endParaRPr lang="tr-TR" b="0" dirty="0">
                        <a:latin typeface="Times New Roman" pitchFamily="18" charset="0"/>
                        <a:cs typeface="Times New Roman" pitchFamily="18" charset="0"/>
                      </a:endParaRPr>
                    </a:p>
                  </a:txBody>
                  <a:tcPr/>
                </a:tc>
              </a:tr>
              <a:tr h="1178200">
                <a:tc>
                  <a:txBody>
                    <a:bodyPr/>
                    <a:lstStyle/>
                    <a:p>
                      <a:pPr algn="just"/>
                      <a:r>
                        <a:rPr lang="tr-TR" b="1" dirty="0" smtClean="0">
                          <a:latin typeface="Times New Roman" pitchFamily="18" charset="0"/>
                          <a:cs typeface="Times New Roman" pitchFamily="18" charset="0"/>
                        </a:rPr>
                        <a:t>Örneğin</a:t>
                      </a:r>
                      <a:r>
                        <a:rPr lang="tr-TR" dirty="0" smtClean="0">
                          <a:latin typeface="Times New Roman" pitchFamily="18" charset="0"/>
                          <a:cs typeface="Times New Roman" pitchFamily="18" charset="0"/>
                        </a:rPr>
                        <a:t>, Tuğla fabrikasına  toprak temini, mermer, taş, kum, çakıl temini edimlerini ihtiva eden borçlar birer taşınmaz yükü şeklinde kurulabilir. </a:t>
                      </a:r>
                      <a:endParaRPr lang="tr-TR" dirty="0">
                        <a:latin typeface="Times New Roman" pitchFamily="18" charset="0"/>
                        <a:cs typeface="Times New Roman" pitchFamily="18" charset="0"/>
                      </a:endParaRPr>
                    </a:p>
                  </a:txBody>
                  <a:tcPr/>
                </a:tc>
              </a:tr>
              <a:tr h="634415">
                <a:tc>
                  <a:txBody>
                    <a:bodyPr/>
                    <a:lstStyle/>
                    <a:p>
                      <a:pPr algn="just"/>
                      <a:r>
                        <a:rPr lang="tr-TR" dirty="0" smtClean="0">
                          <a:latin typeface="Times New Roman" pitchFamily="18" charset="0"/>
                          <a:cs typeface="Times New Roman" pitchFamily="18" charset="0"/>
                        </a:rPr>
                        <a:t>Kuruluşu: Taşınmaz yükü, resmi yazılı sözleşme ve tapu siciline tescil ile kurulur. </a:t>
                      </a:r>
                      <a:endParaRPr lang="tr-TR" dirty="0">
                        <a:latin typeface="Times New Roman" pitchFamily="18" charset="0"/>
                        <a:cs typeface="Times New Roman" pitchFamily="18" charset="0"/>
                      </a:endParaRPr>
                    </a:p>
                  </a:txBody>
                  <a:tcPr/>
                </a:tc>
              </a:tr>
              <a:tr h="1721984">
                <a:tc>
                  <a:txBody>
                    <a:bodyPr/>
                    <a:lstStyle/>
                    <a:p>
                      <a:pPr algn="just"/>
                      <a:r>
                        <a:rPr lang="tr-TR" dirty="0" smtClean="0">
                          <a:latin typeface="Times New Roman" pitchFamily="18" charset="0"/>
                          <a:cs typeface="Times New Roman" pitchFamily="18" charset="0"/>
                        </a:rPr>
                        <a:t>Sona Ermesi: </a:t>
                      </a:r>
                    </a:p>
                    <a:p>
                      <a:pPr algn="just"/>
                      <a:r>
                        <a:rPr lang="tr-TR" dirty="0" smtClean="0">
                          <a:latin typeface="Times New Roman" pitchFamily="18" charset="0"/>
                          <a:cs typeface="Times New Roman" pitchFamily="18" charset="0"/>
                        </a:rPr>
                        <a:t>       - Yükümlü taşınmazın yok olması</a:t>
                      </a:r>
                    </a:p>
                    <a:p>
                      <a:pPr algn="just"/>
                      <a:r>
                        <a:rPr lang="tr-TR" baseline="0" dirty="0" smtClean="0">
                          <a:latin typeface="Times New Roman" pitchFamily="18" charset="0"/>
                          <a:cs typeface="Times New Roman" pitchFamily="18" charset="0"/>
                        </a:rPr>
                        <a:t>       - Tescilin terkini</a:t>
                      </a:r>
                    </a:p>
                    <a:p>
                      <a:pPr algn="just"/>
                      <a:r>
                        <a:rPr lang="tr-TR" baseline="0" dirty="0" smtClean="0">
                          <a:latin typeface="Times New Roman" pitchFamily="18" charset="0"/>
                          <a:cs typeface="Times New Roman" pitchFamily="18" charset="0"/>
                        </a:rPr>
                        <a:t>       - Tek taraflı / Çift taraflı fesih</a:t>
                      </a:r>
                    </a:p>
                    <a:p>
                      <a:pPr algn="just"/>
                      <a:r>
                        <a:rPr lang="tr-TR" baseline="0" dirty="0" smtClean="0">
                          <a:latin typeface="Times New Roman" pitchFamily="18" charset="0"/>
                          <a:cs typeface="Times New Roman" pitchFamily="18" charset="0"/>
                        </a:rPr>
                        <a:t>       - Sürenin dolması</a:t>
                      </a:r>
                    </a:p>
                    <a:p>
                      <a:pPr algn="just"/>
                      <a:r>
                        <a:rPr lang="tr-TR" baseline="0" dirty="0" smtClean="0">
                          <a:latin typeface="Times New Roman" pitchFamily="18" charset="0"/>
                          <a:cs typeface="Times New Roman" pitchFamily="18" charset="0"/>
                        </a:rPr>
                        <a:t>      - Mahkeme kararı </a:t>
                      </a:r>
                      <a:endParaRPr lang="tr-TR"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372079740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360040"/>
          </a:xfrm>
        </p:spPr>
        <p:txBody>
          <a:bodyPr>
            <a:normAutofit fontScale="90000"/>
          </a:bodyPr>
          <a:lstStyle/>
          <a:p>
            <a:pPr algn="ctr"/>
            <a:r>
              <a:rPr lang="tr-TR" sz="2400" b="1" dirty="0" smtClean="0">
                <a:solidFill>
                  <a:srgbClr val="FF0000"/>
                </a:solidFill>
                <a:latin typeface="Times New Roman" pitchFamily="18" charset="0"/>
                <a:cs typeface="Times New Roman" pitchFamily="18" charset="0"/>
              </a:rPr>
              <a:t>3- Rehin Hakları</a:t>
            </a:r>
            <a:endParaRPr lang="tr-TR" sz="2400" b="1" dirty="0">
              <a:solidFill>
                <a:srgbClr val="FF0000"/>
              </a:solidFill>
              <a:latin typeface="Times New Roman" pitchFamily="18" charset="0"/>
              <a:cs typeface="Times New Roman"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799978196"/>
              </p:ext>
            </p:extLst>
          </p:nvPr>
        </p:nvGraphicFramePr>
        <p:xfrm>
          <a:off x="107504" y="980729"/>
          <a:ext cx="4536504" cy="5760639"/>
        </p:xfrm>
        <a:graphic>
          <a:graphicData uri="http://schemas.openxmlformats.org/drawingml/2006/table">
            <a:tbl>
              <a:tblPr firstRow="1" bandRow="1">
                <a:tableStyleId>{8799B23B-EC83-4686-B30A-512413B5E67A}</a:tableStyleId>
              </a:tblPr>
              <a:tblGrid>
                <a:gridCol w="4536504"/>
              </a:tblGrid>
              <a:tr h="2469434">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Tanım: </a:t>
                      </a:r>
                      <a:r>
                        <a:rPr lang="tr-TR" b="0" dirty="0" smtClean="0">
                          <a:latin typeface="Times New Roman" panose="02020603050405020304" pitchFamily="18" charset="0"/>
                          <a:cs typeface="Times New Roman" panose="02020603050405020304" pitchFamily="18" charset="0"/>
                        </a:rPr>
                        <a:t>Rehin hakkı, geçerli bir alacağın fer’i olarak ortaya çıkan ve bu alacağı teminat altına alan, alacaklıya, alacağını rehinin konusu olan başkasına ait eşyayı veya hakkı (alacak hakkını) öncelikli olarak icra yoluyla paraya çevirterek tahsil etme yetkisi veren, sınırlı bir ayni haktır. </a:t>
                      </a:r>
                      <a:endParaRPr lang="tr-TR" b="0" dirty="0">
                        <a:latin typeface="Times New Roman" panose="02020603050405020304" pitchFamily="18" charset="0"/>
                        <a:cs typeface="Times New Roman" panose="02020603050405020304" pitchFamily="18" charset="0"/>
                      </a:endParaRPr>
                    </a:p>
                  </a:txBody>
                  <a:tcPr/>
                </a:tc>
              </a:tr>
              <a:tr h="1499299">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Türleri: </a:t>
                      </a:r>
                      <a:r>
                        <a:rPr lang="tr-TR" dirty="0" smtClean="0">
                          <a:latin typeface="Times New Roman" panose="02020603050405020304" pitchFamily="18" charset="0"/>
                          <a:cs typeface="Times New Roman" panose="02020603050405020304" pitchFamily="18" charset="0"/>
                        </a:rPr>
                        <a:t>Rehin hakkı, bir taşınmaz üzerinde kurulmuş ise</a:t>
                      </a:r>
                      <a:r>
                        <a:rPr lang="tr-TR" baseline="0"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taşınmaz rehni</a:t>
                      </a:r>
                      <a:r>
                        <a:rPr lang="tr-TR" baseline="0"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(ipotek), bir taşınır</a:t>
                      </a:r>
                      <a:r>
                        <a:rPr lang="tr-TR" baseline="0"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üzerinde tesis edilmiş ise, taşınır rehni</a:t>
                      </a:r>
                      <a:r>
                        <a:rPr lang="tr-TR" baseline="0"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olarak ikiye ayrılır.</a:t>
                      </a:r>
                      <a:endParaRPr lang="tr-TR" dirty="0">
                        <a:latin typeface="Times New Roman" panose="02020603050405020304" pitchFamily="18" charset="0"/>
                        <a:cs typeface="Times New Roman" panose="02020603050405020304" pitchFamily="18" charset="0"/>
                      </a:endParaRPr>
                    </a:p>
                  </a:txBody>
                  <a:tcPr/>
                </a:tc>
              </a:tr>
              <a:tr h="1791906">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Önemli Not:</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Rehin hakkı, sahibine rehnedilen eşyayı kullanmak ya da ondan yararlanmak imkanını vermemektedir. Sadece, rehin konusu eşyanın icra yoluyla sattırılarak, alacağın bu satış bedelinden tahsil edilmesi söz konusudur.</a:t>
                      </a:r>
                      <a:endParaRPr lang="tr-TR"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4167769400"/>
              </p:ext>
            </p:extLst>
          </p:nvPr>
        </p:nvGraphicFramePr>
        <p:xfrm>
          <a:off x="4788024" y="980728"/>
          <a:ext cx="4248472" cy="5848712"/>
        </p:xfrm>
        <a:graphic>
          <a:graphicData uri="http://schemas.openxmlformats.org/drawingml/2006/table">
            <a:tbl>
              <a:tblPr firstRow="1" bandRow="1">
                <a:tableStyleId>{8799B23B-EC83-4686-B30A-512413B5E67A}</a:tableStyleId>
              </a:tblPr>
              <a:tblGrid>
                <a:gridCol w="4248472"/>
              </a:tblGrid>
              <a:tr h="379268">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Taşınmaz Rehni (İpotek)</a:t>
                      </a:r>
                      <a:endParaRPr lang="tr-TR" dirty="0">
                        <a:solidFill>
                          <a:srgbClr val="FF0000"/>
                        </a:solidFill>
                        <a:latin typeface="Times New Roman" panose="02020603050405020304" pitchFamily="18" charset="0"/>
                        <a:cs typeface="Times New Roman" panose="02020603050405020304" pitchFamily="18" charset="0"/>
                      </a:endParaRPr>
                    </a:p>
                  </a:txBody>
                  <a:tcPr/>
                </a:tc>
              </a:tr>
              <a:tr h="988884">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Kuruluşu: </a:t>
                      </a:r>
                      <a:r>
                        <a:rPr lang="tr-TR" dirty="0" smtClean="0">
                          <a:latin typeface="Times New Roman" panose="02020603050405020304" pitchFamily="18" charset="0"/>
                          <a:cs typeface="Times New Roman" panose="02020603050405020304" pitchFamily="18" charset="0"/>
                        </a:rPr>
                        <a:t>Taşınmaz rehni, taşınmaz maliki ile alacaklı arasında yapılacak </a:t>
                      </a:r>
                      <a:r>
                        <a:rPr lang="tr-TR" u="sng" dirty="0" smtClean="0">
                          <a:latin typeface="Times New Roman" panose="02020603050405020304" pitchFamily="18" charset="0"/>
                          <a:cs typeface="Times New Roman" panose="02020603050405020304" pitchFamily="18" charset="0"/>
                        </a:rPr>
                        <a:t>resmi sözleşme </a:t>
                      </a:r>
                      <a:r>
                        <a:rPr lang="tr-TR" dirty="0" smtClean="0">
                          <a:latin typeface="Times New Roman" panose="02020603050405020304" pitchFamily="18" charset="0"/>
                          <a:cs typeface="Times New Roman" panose="02020603050405020304" pitchFamily="18" charset="0"/>
                        </a:rPr>
                        <a:t>ve </a:t>
                      </a:r>
                      <a:r>
                        <a:rPr lang="tr-TR" u="sng" dirty="0" smtClean="0">
                          <a:latin typeface="Times New Roman" panose="02020603050405020304" pitchFamily="18" charset="0"/>
                          <a:cs typeface="Times New Roman" panose="02020603050405020304" pitchFamily="18" charset="0"/>
                        </a:rPr>
                        <a:t>tapu siciline tescil</a:t>
                      </a:r>
                      <a:r>
                        <a:rPr lang="tr-TR" dirty="0" smtClean="0">
                          <a:latin typeface="Times New Roman" panose="02020603050405020304" pitchFamily="18" charset="0"/>
                          <a:cs typeface="Times New Roman" panose="02020603050405020304" pitchFamily="18" charset="0"/>
                        </a:rPr>
                        <a:t> ile kurulur </a:t>
                      </a:r>
                      <a:endParaRPr lang="tr-TR" dirty="0">
                        <a:latin typeface="Times New Roman" panose="02020603050405020304" pitchFamily="18" charset="0"/>
                        <a:cs typeface="Times New Roman" panose="02020603050405020304" pitchFamily="18" charset="0"/>
                      </a:endParaRPr>
                    </a:p>
                  </a:txBody>
                  <a:tcPr/>
                </a:tc>
              </a:tr>
              <a:tr h="1364801">
                <a:tc>
                  <a:txBody>
                    <a:bodyPr/>
                    <a:lstStyle/>
                    <a:p>
                      <a:pPr algn="just"/>
                      <a:r>
                        <a:rPr lang="tr-TR" b="1" dirty="0" smtClean="0">
                          <a:solidFill>
                            <a:srgbClr val="FF0000"/>
                          </a:solidFill>
                          <a:latin typeface="Times New Roman" panose="02020603050405020304" pitchFamily="18" charset="0"/>
                          <a:cs typeface="Times New Roman" panose="02020603050405020304" pitchFamily="18" charset="0"/>
                        </a:rPr>
                        <a:t>Özellikleri:</a:t>
                      </a:r>
                      <a:r>
                        <a:rPr lang="tr-TR" b="1" baseline="0" dirty="0" smtClean="0">
                          <a:solidFill>
                            <a:srgbClr val="FF0000"/>
                          </a:solidFill>
                          <a:latin typeface="Times New Roman" panose="02020603050405020304" pitchFamily="18" charset="0"/>
                          <a:cs typeface="Times New Roman" panose="02020603050405020304" pitchFamily="18" charset="0"/>
                        </a:rPr>
                        <a:t> </a:t>
                      </a:r>
                    </a:p>
                    <a:p>
                      <a:pPr algn="just"/>
                      <a:r>
                        <a:rPr lang="tr-TR" baseline="0" dirty="0" smtClean="0">
                          <a:latin typeface="Times New Roman" panose="02020603050405020304" pitchFamily="18" charset="0"/>
                          <a:cs typeface="Times New Roman" panose="02020603050405020304" pitchFamily="18" charset="0"/>
                        </a:rPr>
                        <a:t>          -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İpotek ancak, tapuda kayıtlı taşınmazlar için söz konusu olabilir.</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Bir taşınmazın üzerine ipotek koyarken bu taşınmazın ancak tamamı üzerinde ipotek koyulabilir.</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İpoteğe konu olacak taşınmaz, krediyi alarak borçlanan şahsa ait olabileceği gibi, bir üçüncü kişinin borcuna karşılık teminat gösterilmiş de olabilir.</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Taşınmaz üzerinde müşterek mülkiyet söz konusu ise her paydaş kendi payını rehnedebilir</a:t>
                      </a:r>
                    </a:p>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 İştirak halinde mülkiyete tâbi taşınmazlarda ise ancak bütün olarak ve maliklerin tamamı adına rehnolunabilir.</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25061648"/>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348648"/>
          </a:xfrm>
        </p:spPr>
        <p:txBody>
          <a:bodyPr>
            <a:noAutofit/>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İPOTEKTE DERECE SİSTEMLERİ</a:t>
            </a:r>
            <a:endParaRPr lang="tr-TR"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sz="half" idx="1"/>
            <p:extLst>
              <p:ext uri="{D42A27DB-BD31-4B8C-83A1-F6EECF244321}">
                <p14:modId xmlns:p14="http://schemas.microsoft.com/office/powerpoint/2010/main" val="815350439"/>
              </p:ext>
            </p:extLst>
          </p:nvPr>
        </p:nvGraphicFramePr>
        <p:xfrm>
          <a:off x="107504" y="1340768"/>
          <a:ext cx="4388296" cy="53285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3857538828"/>
              </p:ext>
            </p:extLst>
          </p:nvPr>
        </p:nvGraphicFramePr>
        <p:xfrm>
          <a:off x="4648200" y="1196974"/>
          <a:ext cx="4244975" cy="5472385"/>
        </p:xfrm>
        <a:graphic>
          <a:graphicData uri="http://schemas.openxmlformats.org/drawingml/2006/table">
            <a:tbl>
              <a:tblPr firstRow="1" bandRow="1">
                <a:tableStyleId>{8799B23B-EC83-4686-B30A-512413B5E67A}</a:tableStyleId>
              </a:tblPr>
              <a:tblGrid>
                <a:gridCol w="4244975"/>
              </a:tblGrid>
              <a:tr h="410569">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İlerleme</a:t>
                      </a:r>
                      <a:r>
                        <a:rPr lang="tr-TR" baseline="0" dirty="0" smtClean="0">
                          <a:solidFill>
                            <a:srgbClr val="FF0000"/>
                          </a:solidFill>
                          <a:latin typeface="Times New Roman" panose="02020603050405020304" pitchFamily="18" charset="0"/>
                          <a:cs typeface="Times New Roman" panose="02020603050405020304" pitchFamily="18" charset="0"/>
                        </a:rPr>
                        <a:t> Sistemi</a:t>
                      </a:r>
                      <a:endParaRPr lang="tr-TR" dirty="0">
                        <a:solidFill>
                          <a:srgbClr val="FF0000"/>
                        </a:solidFill>
                        <a:latin typeface="Times New Roman" panose="02020603050405020304" pitchFamily="18" charset="0"/>
                        <a:cs typeface="Times New Roman" panose="02020603050405020304" pitchFamily="18" charset="0"/>
                      </a:endParaRPr>
                    </a:p>
                  </a:txBody>
                  <a:tcPr/>
                </a:tc>
              </a:tr>
              <a:tr h="2834617">
                <a:tc>
                  <a:txBody>
                    <a:bodyPr/>
                    <a:lstStyle/>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Bir taşınmaz üzerindeki birden fazla ipotek arasındaki sıra, kuruluş tarihlerine göre belirlenir. Daha önce koyulan ipotek, daha yeni olandan önce gelir. Böylece, taşınmaz paraya çevrildiğinde, elde edilen bedel önceki tarihli rehnin güvence altına aldığı alacağa ayrılır. Artan olur ise, sonraki tarihli rehnin güvence altına aldığı alacağın ödenmesine geçilir.</a:t>
                      </a:r>
                      <a:endParaRPr lang="tr-TR" dirty="0">
                        <a:latin typeface="Times New Roman" panose="02020603050405020304" pitchFamily="18" charset="0"/>
                        <a:cs typeface="Times New Roman" panose="02020603050405020304" pitchFamily="18" charset="0"/>
                      </a:endParaRPr>
                    </a:p>
                  </a:txBody>
                  <a:tcPr/>
                </a:tc>
              </a:tr>
              <a:tr h="2227199">
                <a:tc>
                  <a:txBody>
                    <a:bodyPr/>
                    <a:lstStyle/>
                    <a:p>
                      <a:pPr algn="just"/>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Bu sistemin Türk hukukunda uygulanan sabit dereceler sisteminden ayrılan en büyük farklılıklarından biri de, eski tarihli bir ipoteğin herhangi bir sebeple sona ermesi, alt sıradaki rehnin otomatik olarak sona eren rehnin yerine ilerlemesini sağlamasıdır</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78207403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half" idx="1"/>
            <p:extLst>
              <p:ext uri="{D42A27DB-BD31-4B8C-83A1-F6EECF244321}">
                <p14:modId xmlns:p14="http://schemas.microsoft.com/office/powerpoint/2010/main" val="1267464458"/>
              </p:ext>
            </p:extLst>
          </p:nvPr>
        </p:nvGraphicFramePr>
        <p:xfrm>
          <a:off x="107504" y="909320"/>
          <a:ext cx="4388420" cy="5871108"/>
        </p:xfrm>
        <a:graphic>
          <a:graphicData uri="http://schemas.openxmlformats.org/drawingml/2006/table">
            <a:tbl>
              <a:tblPr firstRow="1" bandRow="1">
                <a:tableStyleId>{8799B23B-EC83-4686-B30A-512413B5E67A}</a:tableStyleId>
              </a:tblPr>
              <a:tblGrid>
                <a:gridCol w="4388420"/>
              </a:tblGrid>
              <a:tr h="359080">
                <a:tc>
                  <a:txBody>
                    <a:bodyPr/>
                    <a:lstStyle/>
                    <a:p>
                      <a:pPr algn="ctr"/>
                      <a:r>
                        <a:rPr lang="tr-TR" dirty="0" smtClean="0">
                          <a:solidFill>
                            <a:srgbClr val="FF0000"/>
                          </a:solidFill>
                          <a:latin typeface="Times New Roman" panose="02020603050405020304" pitchFamily="18" charset="0"/>
                          <a:cs typeface="Times New Roman" panose="02020603050405020304" pitchFamily="18" charset="0"/>
                        </a:rPr>
                        <a:t>Sabit Dereceler Sistemi</a:t>
                      </a:r>
                      <a:endParaRPr lang="tr-TR" dirty="0">
                        <a:solidFill>
                          <a:srgbClr val="FF0000"/>
                        </a:solidFill>
                        <a:latin typeface="Times New Roman" panose="02020603050405020304" pitchFamily="18" charset="0"/>
                        <a:cs typeface="Times New Roman" panose="02020603050405020304" pitchFamily="18" charset="0"/>
                      </a:endParaRPr>
                    </a:p>
                  </a:txBody>
                  <a:tcPr/>
                </a:tc>
              </a:tr>
              <a:tr h="1151024">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1-</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Taşınmaz, farazi olarak “Derece” adı verilen değer parçalarına bölünmektedir. Dereceler 1,2,3,4,...vb. şeklinde bir sıralamaya konulur.</a:t>
                      </a:r>
                      <a:endParaRPr lang="tr-TR" dirty="0">
                        <a:latin typeface="Times New Roman" panose="02020603050405020304" pitchFamily="18" charset="0"/>
                        <a:cs typeface="Times New Roman" panose="02020603050405020304" pitchFamily="18" charset="0"/>
                      </a:endParaRPr>
                    </a:p>
                  </a:txBody>
                  <a:tcPr/>
                </a:tc>
              </a:tr>
              <a:tr h="1151024">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2-</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İpoteğin, bu derecelerden hangisinin üzerinde kurulacağı tarafların iradesi ile belirlenir. Her bir derece bağımsız olarak her bir alacak için güvence sağlar.</a:t>
                      </a:r>
                      <a:endParaRPr lang="tr-TR" dirty="0">
                        <a:latin typeface="Times New Roman" panose="02020603050405020304" pitchFamily="18" charset="0"/>
                        <a:cs typeface="Times New Roman" panose="02020603050405020304" pitchFamily="18" charset="0"/>
                      </a:endParaRPr>
                    </a:p>
                  </a:txBody>
                  <a:tcPr/>
                </a:tc>
              </a:tr>
              <a:tr h="885403">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3-</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Aynı derecede birden fazla ipotek tesis edilmesi mümkündür. Bu durumda  alacakların oranlarına göre ödeme yapılır.</a:t>
                      </a:r>
                      <a:endParaRPr lang="tr-TR" dirty="0">
                        <a:latin typeface="Times New Roman" panose="02020603050405020304" pitchFamily="18" charset="0"/>
                        <a:cs typeface="Times New Roman" panose="02020603050405020304" pitchFamily="18" charset="0"/>
                      </a:endParaRPr>
                    </a:p>
                  </a:txBody>
                  <a:tcPr/>
                </a:tc>
              </a:tr>
              <a:tr h="2213508">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4-</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Her taşınmaz rehininin sabit bir derecesi olduğu için, derecelerden birinin, bu derecenin kısmen veya tamamen boşalması halinde sonraki sıradaki taşınmaz rehinleri boşalan dereceye ilerlemez. Malik boşalan rehin derecelerine yeniden taşınmaz rehni tesis edebilir</a:t>
                      </a:r>
                      <a:endParaRPr lang="tr-TR" dirty="0"/>
                    </a:p>
                  </a:txBody>
                  <a:tcPr/>
                </a:tc>
              </a:tr>
            </a:tbl>
          </a:graphicData>
        </a:graphic>
      </p:graphicFrame>
      <p:graphicFrame>
        <p:nvGraphicFramePr>
          <p:cNvPr id="6" name="İçerik Yer Tutucusu 5"/>
          <p:cNvGraphicFramePr>
            <a:graphicFrameLocks noGrp="1"/>
          </p:cNvGraphicFramePr>
          <p:nvPr>
            <p:ph sz="half" idx="2"/>
            <p:extLst>
              <p:ext uri="{D42A27DB-BD31-4B8C-83A1-F6EECF244321}">
                <p14:modId xmlns:p14="http://schemas.microsoft.com/office/powerpoint/2010/main" val="2566207813"/>
              </p:ext>
            </p:extLst>
          </p:nvPr>
        </p:nvGraphicFramePr>
        <p:xfrm>
          <a:off x="4648200" y="908050"/>
          <a:ext cx="4244975" cy="2743200"/>
        </p:xfrm>
        <a:graphic>
          <a:graphicData uri="http://schemas.openxmlformats.org/drawingml/2006/table">
            <a:tbl>
              <a:tblPr firstRow="1" bandRow="1">
                <a:tableStyleId>{8799B23B-EC83-4686-B30A-512413B5E67A}</a:tableStyleId>
              </a:tblPr>
              <a:tblGrid>
                <a:gridCol w="4244975"/>
              </a:tblGrid>
              <a:tr h="370840">
                <a:tc>
                  <a:txBody>
                    <a:bodyPr/>
                    <a:lstStyle/>
                    <a:p>
                      <a:pPr algn="ctr"/>
                      <a:r>
                        <a:rPr lang="tr-TR" b="1" i="0" dirty="0" smtClean="0">
                          <a:solidFill>
                            <a:srgbClr val="FF0000"/>
                          </a:solidFill>
                          <a:effectLst/>
                          <a:latin typeface="Times New Roman" panose="02020603050405020304" pitchFamily="18" charset="0"/>
                          <a:cs typeface="Times New Roman" panose="02020603050405020304" pitchFamily="18" charset="0"/>
                        </a:rPr>
                        <a:t>Yeni Medeni Kanunda İpotek İle İlgili Getirilen Değişiklik Ve Yenilikler</a:t>
                      </a:r>
                      <a:endParaRPr lang="tr-TR" b="1"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1-</a:t>
                      </a:r>
                      <a:r>
                        <a:rPr kumimoji="0" lang="tr-TR" b="1" i="0" kern="1200" baseline="0" dirty="0" smtClean="0">
                          <a:solidFill>
                            <a:srgbClr val="FF0000"/>
                          </a:solidFill>
                          <a:effectLst/>
                          <a:latin typeface="Times New Roman" panose="02020603050405020304" pitchFamily="18" charset="0"/>
                          <a:ea typeface="+mn-ea"/>
                          <a:cs typeface="Times New Roman" panose="02020603050405020304" pitchFamily="18" charset="0"/>
                        </a:rPr>
                        <a:t> </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Aile konutu eşlerden birine ait değil ise, malikin konut üzerinde ipotek tesisi, diğer eşin iznine bağlıdır.</a:t>
                      </a:r>
                      <a:endParaRPr lang="tr-TR" dirty="0">
                        <a:latin typeface="Times New Roman" panose="02020603050405020304" pitchFamily="18" charset="0"/>
                        <a:cs typeface="Times New Roman" panose="02020603050405020304" pitchFamily="18" charset="0"/>
                      </a:endParaRPr>
                    </a:p>
                  </a:txBody>
                  <a:tcPr/>
                </a:tc>
              </a:tr>
              <a:tr h="370840">
                <a:tc>
                  <a:txBody>
                    <a:bodyPr/>
                    <a:lstStyle/>
                    <a:p>
                      <a:pPr algn="just"/>
                      <a:r>
                        <a:rPr kumimoji="0" lang="tr-TR" b="1" i="0" kern="1200" dirty="0" smtClean="0">
                          <a:solidFill>
                            <a:srgbClr val="FF0000"/>
                          </a:solidFill>
                          <a:effectLst/>
                          <a:latin typeface="Times New Roman" panose="02020603050405020304" pitchFamily="18" charset="0"/>
                          <a:ea typeface="+mn-ea"/>
                          <a:cs typeface="Times New Roman" panose="02020603050405020304" pitchFamily="18" charset="0"/>
                        </a:rPr>
                        <a:t>2-</a:t>
                      </a:r>
                      <a:r>
                        <a:rPr kumimoji="0" lang="tr-TR" b="0" i="0" kern="1200" dirty="0" smtClean="0">
                          <a:solidFill>
                            <a:schemeClr val="tx1"/>
                          </a:solidFill>
                          <a:effectLst/>
                          <a:latin typeface="Times New Roman" panose="02020603050405020304" pitchFamily="18" charset="0"/>
                          <a:ea typeface="+mn-ea"/>
                          <a:cs typeface="Times New Roman" panose="02020603050405020304" pitchFamily="18" charset="0"/>
                        </a:rPr>
                        <a:t> Kanuni mal rejiminde, karı kocadan biri, müştereken malik oldukları bir taşınmazdaki hissesini ipotek etmek isterse, diğer eşin izni gereklidir.</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41808690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2049</TotalTime>
  <Words>17511</Words>
  <Application>Microsoft Office PowerPoint</Application>
  <PresentationFormat>Ekran Gösterisi (4:3)</PresentationFormat>
  <Paragraphs>1312</Paragraphs>
  <Slides>114</Slides>
  <Notes>0</Notes>
  <HiddenSlides>0</HiddenSlides>
  <MMClips>0</MMClips>
  <ScaleCrop>false</ScaleCrop>
  <HeadingPairs>
    <vt:vector size="4" baseType="variant">
      <vt:variant>
        <vt:lpstr>Tema</vt:lpstr>
      </vt:variant>
      <vt:variant>
        <vt:i4>1</vt:i4>
      </vt:variant>
      <vt:variant>
        <vt:lpstr>Slayt Başlıkları</vt:lpstr>
      </vt:variant>
      <vt:variant>
        <vt:i4>114</vt:i4>
      </vt:variant>
    </vt:vector>
  </HeadingPairs>
  <TitlesOfParts>
    <vt:vector size="115" baseType="lpstr">
      <vt:lpstr>Akış</vt:lpstr>
      <vt:lpstr>PowerPoint Sunusu</vt:lpstr>
      <vt:lpstr>PowerPoint Sunusu</vt:lpstr>
      <vt:lpstr>MEDENİ HUKUKUN UYGULANMASINA İLİŞKİN ESASLAR</vt:lpstr>
      <vt:lpstr>PowerPoint Sunusu</vt:lpstr>
      <vt:lpstr>PowerPoint Sunusu</vt:lpstr>
      <vt:lpstr>PowerPoint Sunusu</vt:lpstr>
      <vt:lpstr>YAZILI HUKUK KURALININ ZAMAN BAKIMINDAN UYGULANABİLİRLİĞİ</vt:lpstr>
      <vt:lpstr>YAZILI HUKUK KURALININ ZAMAN BAKIMINDAN UYGULANABİLİRLİĞİ</vt:lpstr>
      <vt:lpstr>YAZILI HUKUK KURALININ NİTELİK BAKIMINDAN UYGULANABİLİRLİĞİ </vt:lpstr>
      <vt:lpstr>YAZILI HUKUK KURALININ NİTELİK BAKIMINDAN UYGULANABİLİRLİĞİ </vt:lpstr>
      <vt:lpstr>HUKUK KURALLARINA UYULMAMASININ YAPTIRIMLARI</vt:lpstr>
      <vt:lpstr>PowerPoint Sunusu</vt:lpstr>
      <vt:lpstr>PowerPoint Sunusu</vt:lpstr>
      <vt:lpstr>YORUM TÜRLERİ</vt:lpstr>
      <vt:lpstr>YORUM METODLARI</vt:lpstr>
      <vt:lpstr>BOŞLUK KAVRAMI</vt:lpstr>
      <vt:lpstr>KURAL İÇİ BOŞLUK – KURAL DIŞI BOŞLUK</vt:lpstr>
      <vt:lpstr>PowerPoint Sunusu</vt:lpstr>
      <vt:lpstr>PowerPoint Sunusu</vt:lpstr>
      <vt:lpstr>PowerPoint Sunusu</vt:lpstr>
      <vt:lpstr>PowerPoint Sunusu</vt:lpstr>
      <vt:lpstr>GERÇEK KİŞİLERDE KİŞİLİĞİN BAŞLANGICI (HAK EHLİYETİ)</vt:lpstr>
      <vt:lpstr>GERÇEK KİŞİLERDE KİŞİLİĞİN SONA ERMESİ</vt:lpstr>
      <vt:lpstr>KİŞİLİĞİN ÖLÜMLE SONA ERMESİ KURALININ İSTİSNALARI</vt:lpstr>
      <vt:lpstr>ÖLÜM KARİNESİ</vt:lpstr>
      <vt:lpstr>GAİPLİK KARİNESİ</vt:lpstr>
      <vt:lpstr>GAİPLİK KARİNESİ</vt:lpstr>
      <vt:lpstr>GAİPLİK KARARI VERİLMESİ VE  SONUÇLARI</vt:lpstr>
      <vt:lpstr>GERÇEK KİŞİLERİN EHLİYETİ</vt:lpstr>
      <vt:lpstr>FİİL EHLİYETİ</vt:lpstr>
      <vt:lpstr>1- TEMYİZ KUDRETİNE (AYIRT ETME GÜCÜNE) SAHİP OLMAK</vt:lpstr>
      <vt:lpstr>2- REŞİT (ERGİN)  OLMAK</vt:lpstr>
      <vt:lpstr>3- KISITLI OLMAMAK</vt:lpstr>
      <vt:lpstr>FİİL EHLİYETİ AÇISINDAN KİŞİLERİN SINIFLANDIRILMASI</vt:lpstr>
      <vt:lpstr>PowerPoint Sunusu</vt:lpstr>
      <vt:lpstr>KİŞİLİĞİN KORUNMASI</vt:lpstr>
      <vt:lpstr>KİŞİLİĞİN KORUNMASI İÇİN AÇILABİLECEK  GENEL DAVALAR</vt:lpstr>
      <vt:lpstr>KİŞİLİĞİN KORUNMASI İÇİN AÇILABİLECEK  ÖZEL DAVALAR</vt:lpstr>
      <vt:lpstr>HISIMLIK</vt:lpstr>
      <vt:lpstr>PowerPoint Sunusu</vt:lpstr>
      <vt:lpstr>PowerPoint Sunusu</vt:lpstr>
      <vt:lpstr>PowerPoint Sunusu</vt:lpstr>
      <vt:lpstr>PowerPoint Sunusu</vt:lpstr>
      <vt:lpstr>PowerPoint Sunusu</vt:lpstr>
      <vt:lpstr>PowerPoint Sunusu</vt:lpstr>
      <vt:lpstr>PowerPoint Sunusu</vt:lpstr>
      <vt:lpstr>PowerPoint Sunusu</vt:lpstr>
      <vt:lpstr>NİŞANLANMA</vt:lpstr>
      <vt:lpstr>EVLENME ŞARTLARI</vt:lpstr>
      <vt:lpstr>EVLENME ŞARTLARI</vt:lpstr>
      <vt:lpstr>PowerPoint Sunusu</vt:lpstr>
      <vt:lpstr>PowerPoint Sunusu</vt:lpstr>
      <vt:lpstr>BOŞANMA</vt:lpstr>
      <vt:lpstr>ÖZEL BOŞANMA SEBEPLERİ</vt:lpstr>
      <vt:lpstr>ÖZEL BOŞANMA SEBEPLERİ</vt:lpstr>
      <vt:lpstr>PowerPoint Sunusu</vt:lpstr>
      <vt:lpstr>BOŞANMA DAVASI</vt:lpstr>
      <vt:lpstr>MAL REJİMİ KURALLARI</vt:lpstr>
      <vt:lpstr>PowerPoint Sunusu</vt:lpstr>
      <vt:lpstr>Yasal Mal Rejimi (Edinilmiş Mallara Katılma)</vt:lpstr>
      <vt:lpstr>PowerPoint Sunusu</vt:lpstr>
      <vt:lpstr>MİRAS HUKUKUNUN TEMEL KAVRAMLARI</vt:lpstr>
      <vt:lpstr>PowerPoint Sunusu</vt:lpstr>
      <vt:lpstr>ZÜMRE SİSTEMİ</vt:lpstr>
      <vt:lpstr>PowerPoint Sunusu</vt:lpstr>
      <vt:lpstr>ÖLÜME BAĞLI TASARRUFLAR</vt:lpstr>
      <vt:lpstr>PowerPoint Sunusu</vt:lpstr>
      <vt:lpstr>PowerPoint Sunusu</vt:lpstr>
      <vt:lpstr>MİRASTAN FERAGAT SÖZLEŞMESİ</vt:lpstr>
      <vt:lpstr>ÖLÜME BAĞLI TASARRUFLARIN İPTALİ</vt:lpstr>
      <vt:lpstr>SAKLI PAY</vt:lpstr>
      <vt:lpstr>TENKİS DAVASI</vt:lpstr>
      <vt:lpstr>MİRASTAN ISKAT (ÇIKARMA)</vt:lpstr>
      <vt:lpstr>MİRASTAN YOKSUNLUK</vt:lpstr>
      <vt:lpstr>PowerPoint Sunusu</vt:lpstr>
      <vt:lpstr>PowerPoint Sunusu</vt:lpstr>
      <vt:lpstr>EŞYA ÇEŞİTLERİ</vt:lpstr>
      <vt:lpstr>PowerPoint Sunusu</vt:lpstr>
      <vt:lpstr>AYNİ HAKLAR</vt:lpstr>
      <vt:lpstr>PowerPoint Sunusu</vt:lpstr>
      <vt:lpstr>PowerPoint Sunusu</vt:lpstr>
      <vt:lpstr>PowerPoint Sunusu</vt:lpstr>
      <vt:lpstr>PowerPoint Sunusu</vt:lpstr>
      <vt:lpstr>PowerPoint Sunusu</vt:lpstr>
      <vt:lpstr>PowerPoint Sunusu</vt:lpstr>
      <vt:lpstr>TAŞINMAZ MÜLKİYETİ</vt:lpstr>
      <vt:lpstr>PowerPoint Sunusu</vt:lpstr>
      <vt:lpstr>TAŞINMAZ MÜLKİYETİNİN KAZANILMASI</vt:lpstr>
      <vt:lpstr>TAŞINMAZ MÜLKİYETİNİN KAZANILMASI</vt:lpstr>
      <vt:lpstr>PowerPoint Sunusu</vt:lpstr>
      <vt:lpstr>PowerPoint Sunusu</vt:lpstr>
      <vt:lpstr>PowerPoint Sunusu</vt:lpstr>
      <vt:lpstr>PowerPoint Sunusu</vt:lpstr>
      <vt:lpstr>PowerPoint Sunusu</vt:lpstr>
      <vt:lpstr>ZİLYETLİK</vt:lpstr>
      <vt:lpstr>ZİLYETLİĞİN UNSURLARI</vt:lpstr>
      <vt:lpstr>ZİLYETLİĞİN TÜRLERİ</vt:lpstr>
      <vt:lpstr>ZİLYETLİĞİN TÜRLERİ</vt:lpstr>
      <vt:lpstr>ZİLYET – ZİLYET YARDIMCISI</vt:lpstr>
      <vt:lpstr>ZİLYEDLİĞİN KAZANILMASI</vt:lpstr>
      <vt:lpstr>ZİLYETLİĞİN KAYBEDİLMESİ</vt:lpstr>
      <vt:lpstr>PowerPoint Sunusu</vt:lpstr>
      <vt:lpstr>TAPU SİCİLİNE HÂKİM OLAN İLKELER</vt:lpstr>
      <vt:lpstr>PowerPoint Sunusu</vt:lpstr>
      <vt:lpstr>SINIRLI AYNİ HAKLAR</vt:lpstr>
      <vt:lpstr>PowerPoint Sunusu</vt:lpstr>
      <vt:lpstr>PowerPoint Sunusu</vt:lpstr>
      <vt:lpstr>PowerPoint Sunusu</vt:lpstr>
      <vt:lpstr>İNTİFA HAKKI NASIL KURULUR?</vt:lpstr>
      <vt:lpstr>PowerPoint Sunusu</vt:lpstr>
      <vt:lpstr>PowerPoint Sunusu</vt:lpstr>
      <vt:lpstr>3- Rehin Hakları</vt:lpstr>
      <vt:lpstr>İPOTEKTE DERECE SİSTEMLERİ</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Elif</dc:creator>
  <cp:lastModifiedBy>Elif</cp:lastModifiedBy>
  <cp:revision>238</cp:revision>
  <dcterms:created xsi:type="dcterms:W3CDTF">2015-03-27T21:15:28Z</dcterms:created>
  <dcterms:modified xsi:type="dcterms:W3CDTF">2015-05-14T20:09:16Z</dcterms:modified>
</cp:coreProperties>
</file>