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58" r:id="rId5"/>
    <p:sldId id="261" r:id="rId6"/>
    <p:sldId id="259" r:id="rId7"/>
    <p:sldId id="260" r:id="rId8"/>
  </p:sldIdLst>
  <p:sldSz cx="9144000" cy="6858000" type="screen4x3"/>
  <p:notesSz cx="6797675" cy="987425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9" autoAdjust="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17.5.2016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17.5.2016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17.5.2016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17.5.2016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17.5.2016</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17.5.2016</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17.5.2016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17.5.2016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17.5.2016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17.5.2016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17.5.2016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17.5.2016</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1142988"/>
            <a:ext cx="8229600" cy="1143000"/>
          </a:xfrm>
        </p:spPr>
        <p:txBody>
          <a:bodyPr>
            <a:noAutofit/>
          </a:bodyPr>
          <a:lstStyle/>
          <a:p>
            <a:r>
              <a:rPr lang="tr-TR" sz="7200" b="1" i="1" dirty="0" smtClean="0">
                <a:solidFill>
                  <a:schemeClr val="accent1"/>
                </a:solidFill>
                <a:effectLst>
                  <a:outerShdw blurRad="38100" dist="38100" dir="2700000" algn="tl">
                    <a:srgbClr val="000000">
                      <a:alpha val="43137"/>
                    </a:srgbClr>
                  </a:outerShdw>
                </a:effectLst>
              </a:rPr>
              <a:t/>
            </a:r>
            <a:br>
              <a:rPr lang="tr-TR" sz="7200" b="1" i="1" dirty="0" smtClean="0">
                <a:solidFill>
                  <a:schemeClr val="accent1"/>
                </a:solidFill>
                <a:effectLst>
                  <a:outerShdw blurRad="38100" dist="38100" dir="2700000" algn="tl">
                    <a:srgbClr val="000000">
                      <a:alpha val="43137"/>
                    </a:srgbClr>
                  </a:outerShdw>
                </a:effectLst>
              </a:rPr>
            </a:br>
            <a:r>
              <a:rPr lang="tr-TR" sz="7200" b="1" i="1" dirty="0" smtClean="0">
                <a:solidFill>
                  <a:schemeClr val="accent1"/>
                </a:solidFill>
                <a:effectLst>
                  <a:outerShdw blurRad="38100" dist="38100" dir="2700000" algn="tl">
                    <a:srgbClr val="000000">
                      <a:alpha val="43137"/>
                    </a:srgbClr>
                  </a:outerShdw>
                </a:effectLst>
              </a:rPr>
              <a:t> </a:t>
            </a:r>
            <a:r>
              <a:rPr lang="tr-TR" sz="6600" b="1" i="1" u="sng" dirty="0">
                <a:solidFill>
                  <a:schemeClr val="accent1"/>
                </a:solidFill>
                <a:effectLst>
                  <a:outerShdw blurRad="38100" dist="38100" dir="2700000" algn="tl">
                    <a:srgbClr val="000000">
                      <a:alpha val="43137"/>
                    </a:srgbClr>
                  </a:outerShdw>
                </a:effectLst>
              </a:rPr>
              <a:t>PROJENİN ADI</a:t>
            </a:r>
            <a:r>
              <a:rPr lang="tr-TR" sz="6600" b="1" i="1" dirty="0">
                <a:solidFill>
                  <a:schemeClr val="accent1"/>
                </a:solidFill>
                <a:effectLst>
                  <a:outerShdw blurRad="38100" dist="38100" dir="2700000" algn="tl">
                    <a:srgbClr val="000000">
                      <a:alpha val="43137"/>
                    </a:srgbClr>
                  </a:outerShdw>
                </a:effectLst>
              </a:rPr>
              <a:t/>
            </a:r>
            <a:br>
              <a:rPr lang="tr-TR" sz="6600" b="1" i="1" dirty="0">
                <a:solidFill>
                  <a:schemeClr val="accent1"/>
                </a:solidFill>
                <a:effectLst>
                  <a:outerShdw blurRad="38100" dist="38100" dir="2700000" algn="tl">
                    <a:srgbClr val="000000">
                      <a:alpha val="43137"/>
                    </a:srgbClr>
                  </a:outerShdw>
                </a:effectLst>
              </a:rPr>
            </a:br>
            <a:r>
              <a:rPr lang="tr-TR" sz="7200" b="1" i="1" dirty="0" smtClean="0">
                <a:ln w="17780" cmpd="sng">
                  <a:solidFill>
                    <a:srgbClr val="FFFFFF"/>
                  </a:solidFill>
                  <a:prstDash val="solid"/>
                  <a:miter lim="800000"/>
                </a:ln>
                <a:solidFill>
                  <a:schemeClr val="accent1"/>
                </a:solidFill>
                <a:effectLst>
                  <a:outerShdw blurRad="38100" dist="38100" dir="2700000" algn="tl">
                    <a:srgbClr val="000000">
                      <a:alpha val="43137"/>
                    </a:srgbClr>
                  </a:outerShdw>
                </a:effectLst>
              </a:rPr>
              <a:t/>
            </a:r>
            <a:br>
              <a:rPr lang="tr-TR" sz="7200" b="1" i="1" dirty="0" smtClean="0">
                <a:ln w="17780" cmpd="sng">
                  <a:solidFill>
                    <a:srgbClr val="FFFFFF"/>
                  </a:solidFill>
                  <a:prstDash val="solid"/>
                  <a:miter lim="800000"/>
                </a:ln>
                <a:solidFill>
                  <a:schemeClr val="accent1"/>
                </a:solidFill>
                <a:effectLst>
                  <a:outerShdw blurRad="38100" dist="38100" dir="2700000" algn="tl">
                    <a:srgbClr val="000000">
                      <a:alpha val="43137"/>
                    </a:srgbClr>
                  </a:outerShdw>
                </a:effectLst>
              </a:rPr>
            </a:br>
            <a:endParaRPr lang="tr-TR" sz="7200" b="1" i="1" dirty="0">
              <a:solidFill>
                <a:schemeClr val="accent1"/>
              </a:solidFill>
              <a:effectLst>
                <a:outerShdw blurRad="38100" dist="38100" dir="2700000" algn="tl">
                  <a:srgbClr val="000000">
                    <a:alpha val="43137"/>
                  </a:srgbClr>
                </a:outerShdw>
              </a:effectLst>
            </a:endParaRPr>
          </a:p>
        </p:txBody>
      </p:sp>
      <p:sp>
        <p:nvSpPr>
          <p:cNvPr id="3" name="2 İçerik Yer Tutucusu"/>
          <p:cNvSpPr>
            <a:spLocks noGrp="1"/>
          </p:cNvSpPr>
          <p:nvPr>
            <p:ph idx="1"/>
          </p:nvPr>
        </p:nvSpPr>
        <p:spPr>
          <a:xfrm>
            <a:off x="421481" y="548680"/>
            <a:ext cx="8229600" cy="4525963"/>
          </a:xfrm>
        </p:spPr>
        <p:txBody>
          <a:bodyPr>
            <a:normAutofit/>
          </a:bodyPr>
          <a:lstStyle/>
          <a:p>
            <a:pPr algn="ctr">
              <a:buNone/>
            </a:pPr>
            <a:endParaRPr lang="tr-TR" sz="8800" b="1" dirty="0" smtClean="0">
              <a:ln w="17780" cmpd="sng">
                <a:solidFill>
                  <a:srgbClr val="FFFFFF"/>
                </a:solidFill>
                <a:prstDash val="solid"/>
                <a:miter lim="800000"/>
              </a:ln>
              <a:solidFill>
                <a:schemeClr val="tx2">
                  <a:lumMod val="60000"/>
                  <a:lumOff val="40000"/>
                </a:schemeClr>
              </a:solidFill>
            </a:endParaRPr>
          </a:p>
          <a:p>
            <a:pPr marL="0" indent="0" algn="ctr">
              <a:buNone/>
            </a:pPr>
            <a:r>
              <a:rPr lang="tr-TR" sz="8800" i="1" dirty="0" smtClean="0"/>
              <a:t>  </a:t>
            </a:r>
            <a:r>
              <a:rPr lang="tr-TR" sz="8800" b="1" i="1" dirty="0" err="1" smtClean="0">
                <a:solidFill>
                  <a:schemeClr val="accent1"/>
                </a:solidFill>
              </a:rPr>
              <a:t>Hovercraft</a:t>
            </a:r>
            <a:endParaRPr lang="tr-TR" sz="8800" b="1" i="1" dirty="0">
              <a:solidFill>
                <a:schemeClr val="accent1"/>
              </a:solidFill>
            </a:endParaRPr>
          </a:p>
          <a:p>
            <a:pPr>
              <a:buNone/>
            </a:pPr>
            <a:endParaRPr lang="tr-TR" sz="8800" dirty="0"/>
          </a:p>
        </p:txBody>
      </p:sp>
      <p:cxnSp>
        <p:nvCxnSpPr>
          <p:cNvPr id="5" name="4 Düz Bağlayıcı"/>
          <p:cNvCxnSpPr/>
          <p:nvPr/>
        </p:nvCxnSpPr>
        <p:spPr>
          <a:xfrm>
            <a:off x="0" y="1857364"/>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026" name="Picture 2"/>
          <p:cNvPicPr>
            <a:picLocks noChangeAspect="1" noChangeArrowheads="1"/>
          </p:cNvPicPr>
          <p:nvPr/>
        </p:nvPicPr>
        <p:blipFill>
          <a:blip r:embed="rId2" cstate="print"/>
          <a:srcRect/>
          <a:stretch>
            <a:fillRect/>
          </a:stretch>
        </p:blipFill>
        <p:spPr bwMode="auto">
          <a:xfrm>
            <a:off x="142844" y="285728"/>
            <a:ext cx="1425449" cy="1500198"/>
          </a:xfrm>
          <a:prstGeom prst="rect">
            <a:avLst/>
          </a:prstGeom>
          <a:noFill/>
          <a:ln w="9525">
            <a:noFill/>
            <a:miter lim="800000"/>
            <a:headEnd/>
            <a:tailEnd/>
          </a:ln>
          <a:effectLst/>
        </p:spPr>
      </p:pic>
      <p:pic>
        <p:nvPicPr>
          <p:cNvPr id="1027" name="Picture 3" descr="MEBlogo"/>
          <p:cNvPicPr>
            <a:picLocks noChangeAspect="1" noChangeArrowheads="1"/>
          </p:cNvPicPr>
          <p:nvPr/>
        </p:nvPicPr>
        <p:blipFill>
          <a:blip r:embed="rId3" cstate="print"/>
          <a:srcRect/>
          <a:stretch>
            <a:fillRect/>
          </a:stretch>
        </p:blipFill>
        <p:spPr bwMode="auto">
          <a:xfrm>
            <a:off x="7358081" y="214290"/>
            <a:ext cx="1568389" cy="1500198"/>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a:stretch>
            <a:fillRect/>
          </a:stretch>
        </p:blipFill>
        <p:spPr bwMode="auto">
          <a:xfrm>
            <a:off x="3000364" y="5398511"/>
            <a:ext cx="3071834" cy="1388075"/>
          </a:xfrm>
          <a:prstGeom prst="rect">
            <a:avLst/>
          </a:prstGeom>
          <a:noFill/>
          <a:ln w="9525">
            <a:noFill/>
            <a:miter lim="800000"/>
            <a:headEnd/>
            <a:tailEnd/>
          </a:ln>
          <a:effectLst/>
        </p:spPr>
      </p:pic>
      <p:pic>
        <p:nvPicPr>
          <p:cNvPr id="6" name="Picture 3"/>
          <p:cNvPicPr>
            <a:picLocks noChangeAspect="1" noChangeArrowheads="1"/>
          </p:cNvPicPr>
          <p:nvPr/>
        </p:nvPicPr>
        <p:blipFill>
          <a:blip r:embed="rId5" cstate="print"/>
          <a:srcRect/>
          <a:stretch>
            <a:fillRect/>
          </a:stretch>
        </p:blipFill>
        <p:spPr bwMode="auto">
          <a:xfrm>
            <a:off x="1500166" y="5357826"/>
            <a:ext cx="1500198" cy="1435674"/>
          </a:xfrm>
          <a:prstGeom prst="rect">
            <a:avLst/>
          </a:prstGeom>
          <a:noFill/>
          <a:ln w="9525">
            <a:noFill/>
            <a:miter lim="800000"/>
            <a:headEnd/>
            <a:tailEnd/>
          </a:ln>
          <a:effectLst/>
        </p:spPr>
      </p:pic>
      <p:pic>
        <p:nvPicPr>
          <p:cNvPr id="9" name="Picture 2"/>
          <p:cNvPicPr>
            <a:picLocks noChangeAspect="1" noChangeArrowheads="1"/>
          </p:cNvPicPr>
          <p:nvPr/>
        </p:nvPicPr>
        <p:blipFill>
          <a:blip r:embed="rId2" cstate="print"/>
          <a:srcRect/>
          <a:stretch>
            <a:fillRect/>
          </a:stretch>
        </p:blipFill>
        <p:spPr bwMode="auto">
          <a:xfrm>
            <a:off x="6429388" y="5508456"/>
            <a:ext cx="1214446" cy="12781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00166" y="964389"/>
            <a:ext cx="7511783" cy="1143000"/>
          </a:xfrm>
          <a:effectLst/>
        </p:spPr>
        <p:txBody>
          <a:bodyPr>
            <a:noAutofit/>
          </a:bodyPr>
          <a:lstStyle/>
          <a:p>
            <a:pPr algn="l"/>
            <a:r>
              <a:rPr lang="tr-TR" sz="6000" b="1" i="1" dirty="0" smtClean="0">
                <a:solidFill>
                  <a:schemeClr val="accent1"/>
                </a:solidFill>
                <a:effectLst>
                  <a:outerShdw blurRad="38100" dist="38100" dir="2700000" algn="tl">
                    <a:srgbClr val="000000">
                      <a:alpha val="43137"/>
                    </a:srgbClr>
                  </a:outerShdw>
                </a:effectLst>
              </a:rPr>
              <a:t/>
            </a:r>
            <a:br>
              <a:rPr lang="tr-TR" sz="6000" b="1" i="1" dirty="0" smtClean="0">
                <a:solidFill>
                  <a:schemeClr val="accent1"/>
                </a:solidFill>
                <a:effectLst>
                  <a:outerShdw blurRad="38100" dist="38100" dir="2700000" algn="tl">
                    <a:srgbClr val="000000">
                      <a:alpha val="43137"/>
                    </a:srgbClr>
                  </a:outerShdw>
                </a:effectLst>
              </a:rPr>
            </a:br>
            <a:r>
              <a:rPr lang="tr-TR" sz="6000" b="1" i="1" dirty="0" smtClean="0">
                <a:solidFill>
                  <a:schemeClr val="accent1"/>
                </a:solidFill>
                <a:effectLst>
                  <a:outerShdw blurRad="38100" dist="38100" dir="2700000" algn="tl">
                    <a:srgbClr val="000000">
                      <a:alpha val="43137"/>
                    </a:srgbClr>
                  </a:outerShdw>
                </a:effectLst>
              </a:rPr>
              <a:t> </a:t>
            </a:r>
            <a:r>
              <a:rPr lang="tr-TR" sz="6000" b="1" i="1" u="sng" dirty="0">
                <a:solidFill>
                  <a:schemeClr val="accent1"/>
                </a:solidFill>
                <a:effectLst>
                  <a:outerShdw blurRad="38100" dist="38100" dir="2700000" algn="tl">
                    <a:srgbClr val="000000">
                      <a:alpha val="43137"/>
                    </a:srgbClr>
                  </a:outerShdw>
                </a:effectLst>
              </a:rPr>
              <a:t>PROJENİN </a:t>
            </a:r>
            <a:r>
              <a:rPr lang="tr-TR" sz="6000" b="1" i="1" u="sng" dirty="0" smtClean="0">
                <a:solidFill>
                  <a:schemeClr val="accent1"/>
                </a:solidFill>
                <a:effectLst>
                  <a:outerShdw blurRad="38100" dist="38100" dir="2700000" algn="tl">
                    <a:srgbClr val="000000">
                      <a:alpha val="43137"/>
                    </a:srgbClr>
                  </a:outerShdw>
                </a:effectLst>
              </a:rPr>
              <a:t>AMACI</a:t>
            </a:r>
            <a:r>
              <a:rPr lang="tr-TR" sz="6000" b="1" i="1" dirty="0">
                <a:solidFill>
                  <a:schemeClr val="accent1"/>
                </a:solidFill>
                <a:effectLst>
                  <a:outerShdw blurRad="38100" dist="38100" dir="2700000" algn="tl">
                    <a:srgbClr val="000000">
                      <a:alpha val="43137"/>
                    </a:srgbClr>
                  </a:outerShdw>
                </a:effectLst>
              </a:rPr>
              <a:t/>
            </a:r>
            <a:br>
              <a:rPr lang="tr-TR" sz="6000" b="1" i="1" dirty="0">
                <a:solidFill>
                  <a:schemeClr val="accent1"/>
                </a:solidFill>
                <a:effectLst>
                  <a:outerShdw blurRad="38100" dist="38100" dir="2700000" algn="tl">
                    <a:srgbClr val="000000">
                      <a:alpha val="43137"/>
                    </a:srgbClr>
                  </a:outerShdw>
                </a:effectLst>
              </a:rPr>
            </a:br>
            <a:r>
              <a:rPr lang="tr-TR" sz="6000" b="1" i="1" u="sng" dirty="0" smtClean="0">
                <a:ln w="17780" cmpd="sng">
                  <a:solidFill>
                    <a:srgbClr val="FFFFFF"/>
                  </a:solidFill>
                  <a:prstDash val="solid"/>
                  <a:miter lim="800000"/>
                </a:ln>
                <a:solidFill>
                  <a:schemeClr val="accent1"/>
                </a:solidFill>
                <a:effectLst>
                  <a:outerShdw blurRad="38100" dist="38100" dir="2700000" algn="tl">
                    <a:srgbClr val="000000">
                      <a:alpha val="43137"/>
                    </a:srgbClr>
                  </a:outerShdw>
                </a:effectLst>
              </a:rPr>
              <a:t/>
            </a:r>
            <a:br>
              <a:rPr lang="tr-TR" sz="6000" b="1" i="1" u="sng" dirty="0" smtClean="0">
                <a:ln w="17780" cmpd="sng">
                  <a:solidFill>
                    <a:srgbClr val="FFFFFF"/>
                  </a:solidFill>
                  <a:prstDash val="solid"/>
                  <a:miter lim="800000"/>
                </a:ln>
                <a:solidFill>
                  <a:schemeClr val="accent1"/>
                </a:solidFill>
                <a:effectLst>
                  <a:outerShdw blurRad="38100" dist="38100" dir="2700000" algn="tl">
                    <a:srgbClr val="000000">
                      <a:alpha val="43137"/>
                    </a:srgbClr>
                  </a:outerShdw>
                </a:effectLst>
              </a:rPr>
            </a:br>
            <a:endParaRPr lang="tr-TR" sz="6000" b="1" i="1" u="sng" dirty="0">
              <a:solidFill>
                <a:schemeClr val="accent1"/>
              </a:solidFill>
              <a:effectLst>
                <a:outerShdw blurRad="38100" dist="38100" dir="2700000" algn="tl">
                  <a:srgbClr val="000000">
                    <a:alpha val="43137"/>
                  </a:srgbClr>
                </a:outerShdw>
              </a:effectLst>
            </a:endParaRPr>
          </a:p>
        </p:txBody>
      </p:sp>
      <p:sp>
        <p:nvSpPr>
          <p:cNvPr id="3" name="2 İçerik Yer Tutucusu"/>
          <p:cNvSpPr>
            <a:spLocks noGrp="1"/>
          </p:cNvSpPr>
          <p:nvPr>
            <p:ph idx="1"/>
          </p:nvPr>
        </p:nvSpPr>
        <p:spPr>
          <a:xfrm>
            <a:off x="457200" y="939206"/>
            <a:ext cx="8229600" cy="4525963"/>
          </a:xfrm>
        </p:spPr>
        <p:txBody>
          <a:bodyPr>
            <a:normAutofit lnSpcReduction="10000"/>
          </a:bodyPr>
          <a:lstStyle/>
          <a:p>
            <a:pPr algn="ctr">
              <a:buNone/>
            </a:pPr>
            <a:endParaRPr lang="tr-TR" sz="7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ndParaRPr>
          </a:p>
          <a:p>
            <a:pPr algn="ctr">
              <a:buNone/>
            </a:pPr>
            <a:r>
              <a:rPr lang="tr-TR" dirty="0" smtClean="0">
                <a:latin typeface="Arial" pitchFamily="34" charset="0"/>
                <a:cs typeface="Arial" pitchFamily="34" charset="0"/>
              </a:rPr>
              <a:t>      </a:t>
            </a:r>
            <a:r>
              <a:rPr lang="tr-TR" sz="4800" b="1" dirty="0">
                <a:solidFill>
                  <a:schemeClr val="accent1"/>
                </a:solidFill>
              </a:rPr>
              <a:t>Bu etkinliğimizde sürtünme kuvvetinin etkisini azaltan ve nesnelerin hareketini kolaylaştıran bir düzenek </a:t>
            </a:r>
            <a:r>
              <a:rPr lang="tr-TR" sz="4800" b="1" dirty="0" smtClean="0">
                <a:solidFill>
                  <a:schemeClr val="accent1"/>
                </a:solidFill>
              </a:rPr>
              <a:t>tasarladık.</a:t>
            </a:r>
            <a:endParaRPr lang="tr-TR" sz="4800" b="1" dirty="0">
              <a:solidFill>
                <a:schemeClr val="accent1"/>
              </a:solidFill>
            </a:endParaRPr>
          </a:p>
        </p:txBody>
      </p:sp>
      <p:cxnSp>
        <p:nvCxnSpPr>
          <p:cNvPr id="5" name="4 Düz Bağlayıcı"/>
          <p:cNvCxnSpPr/>
          <p:nvPr/>
        </p:nvCxnSpPr>
        <p:spPr>
          <a:xfrm>
            <a:off x="0" y="1857364"/>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026" name="Picture 2"/>
          <p:cNvPicPr>
            <a:picLocks noChangeAspect="1" noChangeArrowheads="1"/>
          </p:cNvPicPr>
          <p:nvPr/>
        </p:nvPicPr>
        <p:blipFill>
          <a:blip r:embed="rId2" cstate="print"/>
          <a:srcRect/>
          <a:stretch>
            <a:fillRect/>
          </a:stretch>
        </p:blipFill>
        <p:spPr bwMode="auto">
          <a:xfrm>
            <a:off x="142844" y="285728"/>
            <a:ext cx="1425449" cy="1500198"/>
          </a:xfrm>
          <a:prstGeom prst="rect">
            <a:avLst/>
          </a:prstGeom>
          <a:noFill/>
          <a:ln w="9525">
            <a:noFill/>
            <a:miter lim="800000"/>
            <a:headEnd/>
            <a:tailEnd/>
          </a:ln>
          <a:effectLst/>
        </p:spPr>
      </p:pic>
      <p:pic>
        <p:nvPicPr>
          <p:cNvPr id="1027" name="Picture 3" descr="MEBlogo"/>
          <p:cNvPicPr>
            <a:picLocks noChangeAspect="1" noChangeArrowheads="1"/>
          </p:cNvPicPr>
          <p:nvPr/>
        </p:nvPicPr>
        <p:blipFill>
          <a:blip r:embed="rId3" cstate="print"/>
          <a:srcRect/>
          <a:stretch>
            <a:fillRect/>
          </a:stretch>
        </p:blipFill>
        <p:spPr bwMode="auto">
          <a:xfrm>
            <a:off x="7358081" y="214290"/>
            <a:ext cx="1568389" cy="1500198"/>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a:stretch>
            <a:fillRect/>
          </a:stretch>
        </p:blipFill>
        <p:spPr bwMode="auto">
          <a:xfrm>
            <a:off x="3000364" y="5398511"/>
            <a:ext cx="3071834" cy="1388075"/>
          </a:xfrm>
          <a:prstGeom prst="rect">
            <a:avLst/>
          </a:prstGeom>
          <a:noFill/>
          <a:ln w="9525">
            <a:noFill/>
            <a:miter lim="800000"/>
            <a:headEnd/>
            <a:tailEnd/>
          </a:ln>
          <a:effectLst/>
        </p:spPr>
      </p:pic>
      <p:pic>
        <p:nvPicPr>
          <p:cNvPr id="6" name="Picture 3"/>
          <p:cNvPicPr>
            <a:picLocks noChangeAspect="1" noChangeArrowheads="1"/>
          </p:cNvPicPr>
          <p:nvPr/>
        </p:nvPicPr>
        <p:blipFill>
          <a:blip r:embed="rId5" cstate="print"/>
          <a:srcRect/>
          <a:stretch>
            <a:fillRect/>
          </a:stretch>
        </p:blipFill>
        <p:spPr bwMode="auto">
          <a:xfrm>
            <a:off x="1500166" y="5357826"/>
            <a:ext cx="1500198" cy="1435674"/>
          </a:xfrm>
          <a:prstGeom prst="rect">
            <a:avLst/>
          </a:prstGeom>
          <a:noFill/>
          <a:ln w="9525">
            <a:noFill/>
            <a:miter lim="800000"/>
            <a:headEnd/>
            <a:tailEnd/>
          </a:ln>
          <a:effectLst/>
        </p:spPr>
      </p:pic>
      <p:pic>
        <p:nvPicPr>
          <p:cNvPr id="9" name="Picture 2"/>
          <p:cNvPicPr>
            <a:picLocks noChangeAspect="1" noChangeArrowheads="1"/>
          </p:cNvPicPr>
          <p:nvPr/>
        </p:nvPicPr>
        <p:blipFill>
          <a:blip r:embed="rId2" cstate="print"/>
          <a:srcRect/>
          <a:stretch>
            <a:fillRect/>
          </a:stretch>
        </p:blipFill>
        <p:spPr bwMode="auto">
          <a:xfrm>
            <a:off x="6429388" y="5508456"/>
            <a:ext cx="1214446" cy="12781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956975"/>
            <a:ext cx="8229600" cy="1143000"/>
          </a:xfrm>
        </p:spPr>
        <p:txBody>
          <a:bodyPr>
            <a:noAutofit/>
          </a:bodyPr>
          <a:lstStyle/>
          <a:p>
            <a:r>
              <a:rPr lang="tr-TR" sz="7200" b="1" dirty="0" smtClean="0"/>
              <a:t/>
            </a:r>
            <a:br>
              <a:rPr lang="tr-TR" sz="7200" b="1" dirty="0" smtClean="0"/>
            </a:br>
            <a:r>
              <a:rPr lang="tr-TR" sz="7200" b="1" dirty="0" smtClean="0"/>
              <a:t> </a:t>
            </a:r>
            <a:r>
              <a:rPr lang="tr-TR" sz="6600" b="1" i="1" u="sng" dirty="0">
                <a:solidFill>
                  <a:schemeClr val="accent1"/>
                </a:solidFill>
                <a:effectLst>
                  <a:outerShdw blurRad="38100" dist="38100" dir="2700000" algn="tl">
                    <a:srgbClr val="000000">
                      <a:alpha val="43137"/>
                    </a:srgbClr>
                  </a:outerShdw>
                </a:effectLst>
              </a:rPr>
              <a:t>PROJE ÖZETİ</a:t>
            </a:r>
            <a:r>
              <a:rPr lang="tr-TR" sz="6600" b="1" i="1" dirty="0">
                <a:solidFill>
                  <a:schemeClr val="accent1"/>
                </a:solidFill>
                <a:effectLst>
                  <a:outerShdw blurRad="38100" dist="38100" dir="2700000" algn="tl">
                    <a:srgbClr val="000000">
                      <a:alpha val="43137"/>
                    </a:srgbClr>
                  </a:outerShdw>
                </a:effectLst>
              </a:rPr>
              <a:t/>
            </a:r>
            <a:br>
              <a:rPr lang="tr-TR" sz="6600" b="1" i="1" dirty="0">
                <a:solidFill>
                  <a:schemeClr val="accent1"/>
                </a:solidFill>
                <a:effectLst>
                  <a:outerShdw blurRad="38100" dist="38100" dir="2700000" algn="tl">
                    <a:srgbClr val="000000">
                      <a:alpha val="43137"/>
                    </a:srgbClr>
                  </a:outerShdw>
                </a:effectLst>
              </a:rPr>
            </a:br>
            <a:r>
              <a:rPr lang="tr-TR" sz="7200" b="1" i="1" dirty="0" smtClean="0">
                <a:ln w="17780" cmpd="sng">
                  <a:solidFill>
                    <a:srgbClr val="FFFFFF"/>
                  </a:solidFill>
                  <a:prstDash val="solid"/>
                  <a:miter lim="800000"/>
                </a:ln>
                <a:solidFill>
                  <a:schemeClr val="accent1"/>
                </a:solidFill>
                <a:effectLst>
                  <a:outerShdw blurRad="38100" dist="38100" dir="2700000" algn="tl">
                    <a:srgbClr val="000000">
                      <a:alpha val="43137"/>
                    </a:srgbClr>
                  </a:outerShdw>
                </a:effectLst>
              </a:rPr>
              <a:t/>
            </a:r>
            <a:br>
              <a:rPr lang="tr-TR" sz="7200" b="1" i="1" dirty="0" smtClean="0">
                <a:ln w="17780" cmpd="sng">
                  <a:solidFill>
                    <a:srgbClr val="FFFFFF"/>
                  </a:solidFill>
                  <a:prstDash val="solid"/>
                  <a:miter lim="800000"/>
                </a:ln>
                <a:solidFill>
                  <a:schemeClr val="accent1"/>
                </a:solidFill>
                <a:effectLst>
                  <a:outerShdw blurRad="38100" dist="38100" dir="2700000" algn="tl">
                    <a:srgbClr val="000000">
                      <a:alpha val="43137"/>
                    </a:srgbClr>
                  </a:outerShdw>
                </a:effectLst>
              </a:rPr>
            </a:br>
            <a:endParaRPr lang="tr-TR" sz="7200" b="1" i="1" dirty="0">
              <a:solidFill>
                <a:schemeClr val="accent1"/>
              </a:solidFill>
              <a:effectLst>
                <a:outerShdw blurRad="38100" dist="38100" dir="2700000" algn="tl">
                  <a:srgbClr val="000000">
                    <a:alpha val="43137"/>
                  </a:srgbClr>
                </a:outerShdw>
              </a:effectLst>
            </a:endParaRPr>
          </a:p>
        </p:txBody>
      </p:sp>
      <p:sp>
        <p:nvSpPr>
          <p:cNvPr id="3" name="2 İçerik Yer Tutucusu"/>
          <p:cNvSpPr>
            <a:spLocks noGrp="1"/>
          </p:cNvSpPr>
          <p:nvPr>
            <p:ph idx="1"/>
          </p:nvPr>
        </p:nvSpPr>
        <p:spPr>
          <a:xfrm>
            <a:off x="0" y="1857364"/>
            <a:ext cx="9144000" cy="3651092"/>
          </a:xfrm>
        </p:spPr>
        <p:txBody>
          <a:bodyPr>
            <a:normAutofit fontScale="85000" lnSpcReduction="20000"/>
          </a:bodyPr>
          <a:lstStyle/>
          <a:p>
            <a:r>
              <a:rPr lang="tr-TR" sz="3600" b="1" dirty="0">
                <a:solidFill>
                  <a:schemeClr val="accent1"/>
                </a:solidFill>
              </a:rPr>
              <a:t>Bir cisim, hareket ettiği yüzeyle etkileşir. Bu etkileşimden dolayı harekete karşı bir direnç oluşur. Temas eden yüzeylerin arasında hareketi zorlaştıracak veya engelleyecek biçimde ortaya çıkan bu etkiye sürtünme kuvveti denir. Bir cismi kaygan yüzeyde hareket ettirmek pürüzlü yüzeylere göre daha kolaydır. Sürtünme kuvveti ne kadar çoksa nesnelerin hareketi o kadar zor olur. </a:t>
            </a:r>
            <a:r>
              <a:rPr lang="tr-TR" sz="3600" b="1" dirty="0" smtClean="0">
                <a:solidFill>
                  <a:schemeClr val="accent1"/>
                </a:solidFill>
              </a:rPr>
              <a:t>Biz de bu etkinlikle sürtünme kuvvetini azaltmaya çalıştık.</a:t>
            </a:r>
            <a:endParaRPr lang="tr-TR" sz="4000" b="1" dirty="0">
              <a:solidFill>
                <a:schemeClr val="accent1"/>
              </a:solidFill>
            </a:endParaRPr>
          </a:p>
        </p:txBody>
      </p:sp>
      <p:cxnSp>
        <p:nvCxnSpPr>
          <p:cNvPr id="5" name="4 Düz Bağlayıcı"/>
          <p:cNvCxnSpPr/>
          <p:nvPr/>
        </p:nvCxnSpPr>
        <p:spPr>
          <a:xfrm>
            <a:off x="0" y="1857364"/>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026" name="Picture 2"/>
          <p:cNvPicPr>
            <a:picLocks noChangeAspect="1" noChangeArrowheads="1"/>
          </p:cNvPicPr>
          <p:nvPr/>
        </p:nvPicPr>
        <p:blipFill>
          <a:blip r:embed="rId2" cstate="print"/>
          <a:srcRect/>
          <a:stretch>
            <a:fillRect/>
          </a:stretch>
        </p:blipFill>
        <p:spPr bwMode="auto">
          <a:xfrm>
            <a:off x="142844" y="285728"/>
            <a:ext cx="1425449" cy="1500198"/>
          </a:xfrm>
          <a:prstGeom prst="rect">
            <a:avLst/>
          </a:prstGeom>
          <a:noFill/>
          <a:ln w="9525">
            <a:noFill/>
            <a:miter lim="800000"/>
            <a:headEnd/>
            <a:tailEnd/>
          </a:ln>
          <a:effectLst/>
        </p:spPr>
      </p:pic>
      <p:pic>
        <p:nvPicPr>
          <p:cNvPr id="1027" name="Picture 3" descr="MEBlogo"/>
          <p:cNvPicPr>
            <a:picLocks noChangeAspect="1" noChangeArrowheads="1"/>
          </p:cNvPicPr>
          <p:nvPr/>
        </p:nvPicPr>
        <p:blipFill>
          <a:blip r:embed="rId3" cstate="print"/>
          <a:srcRect/>
          <a:stretch>
            <a:fillRect/>
          </a:stretch>
        </p:blipFill>
        <p:spPr bwMode="auto">
          <a:xfrm>
            <a:off x="7358081" y="206907"/>
            <a:ext cx="1568389" cy="1500198"/>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a:stretch>
            <a:fillRect/>
          </a:stretch>
        </p:blipFill>
        <p:spPr bwMode="auto">
          <a:xfrm>
            <a:off x="3000364" y="5398511"/>
            <a:ext cx="3071834" cy="1388075"/>
          </a:xfrm>
          <a:prstGeom prst="rect">
            <a:avLst/>
          </a:prstGeom>
          <a:noFill/>
          <a:ln w="9525">
            <a:noFill/>
            <a:miter lim="800000"/>
            <a:headEnd/>
            <a:tailEnd/>
          </a:ln>
          <a:effectLst/>
        </p:spPr>
      </p:pic>
      <p:pic>
        <p:nvPicPr>
          <p:cNvPr id="6" name="Picture 3"/>
          <p:cNvPicPr>
            <a:picLocks noChangeAspect="1" noChangeArrowheads="1"/>
          </p:cNvPicPr>
          <p:nvPr/>
        </p:nvPicPr>
        <p:blipFill>
          <a:blip r:embed="rId5" cstate="print"/>
          <a:srcRect/>
          <a:stretch>
            <a:fillRect/>
          </a:stretch>
        </p:blipFill>
        <p:spPr bwMode="auto">
          <a:xfrm>
            <a:off x="1500166" y="5357826"/>
            <a:ext cx="1500198" cy="1435674"/>
          </a:xfrm>
          <a:prstGeom prst="rect">
            <a:avLst/>
          </a:prstGeom>
          <a:noFill/>
          <a:ln w="9525">
            <a:noFill/>
            <a:miter lim="800000"/>
            <a:headEnd/>
            <a:tailEnd/>
          </a:ln>
          <a:effectLst/>
        </p:spPr>
      </p:pic>
      <p:pic>
        <p:nvPicPr>
          <p:cNvPr id="9" name="Picture 2"/>
          <p:cNvPicPr>
            <a:picLocks noChangeAspect="1" noChangeArrowheads="1"/>
          </p:cNvPicPr>
          <p:nvPr/>
        </p:nvPicPr>
        <p:blipFill>
          <a:blip r:embed="rId2" cstate="print"/>
          <a:srcRect/>
          <a:stretch>
            <a:fillRect/>
          </a:stretch>
        </p:blipFill>
        <p:spPr bwMode="auto">
          <a:xfrm>
            <a:off x="6429388" y="5508456"/>
            <a:ext cx="1214446" cy="1278130"/>
          </a:xfrm>
          <a:prstGeom prst="rect">
            <a:avLst/>
          </a:prstGeom>
          <a:noFill/>
          <a:ln w="9525">
            <a:noFill/>
            <a:miter lim="800000"/>
            <a:headEnd/>
            <a:tailEnd/>
          </a:ln>
          <a:effectLst/>
        </p:spPr>
      </p:pic>
    </p:spTree>
    <p:extLst>
      <p:ext uri="{BB962C8B-B14F-4D97-AF65-F5344CB8AC3E}">
        <p14:creationId xmlns:p14="http://schemas.microsoft.com/office/powerpoint/2010/main" xmlns="" val="2417482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1481" y="225378"/>
            <a:ext cx="8229600" cy="1143000"/>
          </a:xfrm>
        </p:spPr>
        <p:txBody>
          <a:bodyPr>
            <a:noAutofit/>
          </a:bodyPr>
          <a:lstStyle/>
          <a:p>
            <a:r>
              <a:rPr lang="tr-TR" sz="7200" b="1" dirty="0" smtClean="0"/>
              <a:t/>
            </a:r>
            <a:br>
              <a:rPr lang="tr-TR" sz="7200" b="1" dirty="0" smtClean="0"/>
            </a:br>
            <a:r>
              <a:rPr lang="tr-TR" sz="7200" b="1" dirty="0" smtClean="0"/>
              <a:t> </a:t>
            </a:r>
            <a:r>
              <a:rPr lang="tr-TR" sz="6600" b="1" i="1" u="sng" dirty="0">
                <a:solidFill>
                  <a:schemeClr val="accent1"/>
                </a:solidFill>
                <a:effectLst>
                  <a:outerShdw blurRad="38100" dist="38100" dir="2700000" algn="tl">
                    <a:srgbClr val="000000">
                      <a:alpha val="43137"/>
                    </a:srgbClr>
                  </a:outerShdw>
                </a:effectLst>
              </a:rPr>
              <a:t>MALZEMELER</a:t>
            </a:r>
            <a:endParaRPr lang="tr-TR" sz="6600" i="1" dirty="0">
              <a:solidFill>
                <a:schemeClr val="accent1"/>
              </a:solidFill>
              <a:effectLst>
                <a:outerShdw blurRad="38100" dist="38100" dir="2700000" algn="tl">
                  <a:srgbClr val="000000">
                    <a:alpha val="43137"/>
                  </a:srgbClr>
                </a:outerShdw>
              </a:effectLst>
            </a:endParaRPr>
          </a:p>
        </p:txBody>
      </p:sp>
      <p:sp>
        <p:nvSpPr>
          <p:cNvPr id="3" name="2 İçerik Yer Tutucusu"/>
          <p:cNvSpPr>
            <a:spLocks noGrp="1"/>
          </p:cNvSpPr>
          <p:nvPr>
            <p:ph idx="1"/>
          </p:nvPr>
        </p:nvSpPr>
        <p:spPr>
          <a:xfrm>
            <a:off x="323528" y="1857363"/>
            <a:ext cx="8820472" cy="4290157"/>
          </a:xfrm>
        </p:spPr>
        <p:txBody>
          <a:bodyPr>
            <a:normAutofit/>
          </a:bodyPr>
          <a:lstStyle/>
          <a:p>
            <a:r>
              <a:rPr lang="tr-TR" sz="1800" b="1" dirty="0">
                <a:solidFill>
                  <a:schemeClr val="accent1"/>
                </a:solidFill>
              </a:rPr>
              <a:t>1 adet köpük tabak</a:t>
            </a:r>
          </a:p>
          <a:p>
            <a:r>
              <a:rPr lang="tr-TR" sz="1800" b="1" dirty="0">
                <a:solidFill>
                  <a:schemeClr val="accent1"/>
                </a:solidFill>
              </a:rPr>
              <a:t>1 adet 10 cm x 5 cm boyutlarında maket karton (sert karton veya mukavva)</a:t>
            </a:r>
          </a:p>
          <a:p>
            <a:r>
              <a:rPr lang="tr-TR" sz="1800" b="1" dirty="0">
                <a:solidFill>
                  <a:schemeClr val="accent1"/>
                </a:solidFill>
              </a:rPr>
              <a:t>1 adet pil yatağı (ikili)</a:t>
            </a:r>
          </a:p>
          <a:p>
            <a:r>
              <a:rPr lang="tr-TR" sz="1800" b="1" dirty="0">
                <a:solidFill>
                  <a:schemeClr val="accent1"/>
                </a:solidFill>
              </a:rPr>
              <a:t>2 adet 1,5 </a:t>
            </a:r>
            <a:r>
              <a:rPr lang="tr-TR" sz="1800" b="1" dirty="0" err="1">
                <a:solidFill>
                  <a:schemeClr val="accent1"/>
                </a:solidFill>
              </a:rPr>
              <a:t>V’luk</a:t>
            </a:r>
            <a:r>
              <a:rPr lang="tr-TR" sz="1800" b="1" dirty="0">
                <a:solidFill>
                  <a:schemeClr val="accent1"/>
                </a:solidFill>
              </a:rPr>
              <a:t> pil</a:t>
            </a:r>
          </a:p>
          <a:p>
            <a:r>
              <a:rPr lang="tr-TR" sz="1800" b="1" dirty="0">
                <a:solidFill>
                  <a:schemeClr val="accent1"/>
                </a:solidFill>
              </a:rPr>
              <a:t>1 adet 3 </a:t>
            </a:r>
            <a:r>
              <a:rPr lang="tr-TR" sz="1800" b="1" dirty="0" err="1">
                <a:solidFill>
                  <a:schemeClr val="accent1"/>
                </a:solidFill>
              </a:rPr>
              <a:t>V’luk</a:t>
            </a:r>
            <a:r>
              <a:rPr lang="tr-TR" sz="1800" b="1" dirty="0">
                <a:solidFill>
                  <a:schemeClr val="accent1"/>
                </a:solidFill>
              </a:rPr>
              <a:t> DC motor</a:t>
            </a:r>
          </a:p>
          <a:p>
            <a:r>
              <a:rPr lang="tr-TR" sz="1800" b="1" dirty="0">
                <a:solidFill>
                  <a:schemeClr val="accent1"/>
                </a:solidFill>
              </a:rPr>
              <a:t>15 cm uzunluğunda iletken tel</a:t>
            </a:r>
          </a:p>
          <a:p>
            <a:r>
              <a:rPr lang="tr-TR" sz="1800" b="1" dirty="0">
                <a:solidFill>
                  <a:schemeClr val="accent1"/>
                </a:solidFill>
              </a:rPr>
              <a:t>1 adet plastik pervane</a:t>
            </a:r>
          </a:p>
          <a:p>
            <a:r>
              <a:rPr lang="tr-TR" sz="1800" b="1" dirty="0">
                <a:solidFill>
                  <a:schemeClr val="accent1"/>
                </a:solidFill>
              </a:rPr>
              <a:t>1 adet devre anahtarı</a:t>
            </a:r>
          </a:p>
          <a:p>
            <a:r>
              <a:rPr lang="tr-TR" sz="1800" b="1" dirty="0">
                <a:solidFill>
                  <a:schemeClr val="accent1"/>
                </a:solidFill>
              </a:rPr>
              <a:t>Silikon tabancası ve yapıştırıcı</a:t>
            </a:r>
          </a:p>
          <a:p>
            <a:r>
              <a:rPr lang="tr-TR" sz="1800" b="1" dirty="0">
                <a:solidFill>
                  <a:schemeClr val="accent1"/>
                </a:solidFill>
              </a:rPr>
              <a:t>Maket bıçağı</a:t>
            </a:r>
          </a:p>
          <a:p>
            <a:r>
              <a:rPr lang="tr-TR" sz="1800" b="1" dirty="0">
                <a:solidFill>
                  <a:schemeClr val="accent1"/>
                </a:solidFill>
              </a:rPr>
              <a:t>Cetvel</a:t>
            </a:r>
          </a:p>
        </p:txBody>
      </p:sp>
      <p:cxnSp>
        <p:nvCxnSpPr>
          <p:cNvPr id="5" name="4 Düz Bağlayıcı"/>
          <p:cNvCxnSpPr/>
          <p:nvPr/>
        </p:nvCxnSpPr>
        <p:spPr>
          <a:xfrm>
            <a:off x="0" y="1857364"/>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026" name="Picture 2"/>
          <p:cNvPicPr>
            <a:picLocks noChangeAspect="1" noChangeArrowheads="1"/>
          </p:cNvPicPr>
          <p:nvPr/>
        </p:nvPicPr>
        <p:blipFill>
          <a:blip r:embed="rId2" cstate="print"/>
          <a:srcRect/>
          <a:stretch>
            <a:fillRect/>
          </a:stretch>
        </p:blipFill>
        <p:spPr bwMode="auto">
          <a:xfrm>
            <a:off x="142844" y="285728"/>
            <a:ext cx="1425449" cy="1500198"/>
          </a:xfrm>
          <a:prstGeom prst="rect">
            <a:avLst/>
          </a:prstGeom>
          <a:noFill/>
          <a:ln w="9525">
            <a:noFill/>
            <a:miter lim="800000"/>
            <a:headEnd/>
            <a:tailEnd/>
          </a:ln>
          <a:effectLst/>
        </p:spPr>
      </p:pic>
      <p:pic>
        <p:nvPicPr>
          <p:cNvPr id="1027" name="Picture 3" descr="MEBlogo"/>
          <p:cNvPicPr>
            <a:picLocks noChangeAspect="1" noChangeArrowheads="1"/>
          </p:cNvPicPr>
          <p:nvPr/>
        </p:nvPicPr>
        <p:blipFill>
          <a:blip r:embed="rId3" cstate="print"/>
          <a:srcRect/>
          <a:stretch>
            <a:fillRect/>
          </a:stretch>
        </p:blipFill>
        <p:spPr bwMode="auto">
          <a:xfrm>
            <a:off x="7358081" y="214290"/>
            <a:ext cx="1568389" cy="1500198"/>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a:stretch>
            <a:fillRect/>
          </a:stretch>
        </p:blipFill>
        <p:spPr bwMode="auto">
          <a:xfrm>
            <a:off x="3000364" y="5398511"/>
            <a:ext cx="3071834" cy="1388075"/>
          </a:xfrm>
          <a:prstGeom prst="rect">
            <a:avLst/>
          </a:prstGeom>
          <a:noFill/>
          <a:ln w="9525">
            <a:noFill/>
            <a:miter lim="800000"/>
            <a:headEnd/>
            <a:tailEnd/>
          </a:ln>
          <a:effectLst/>
        </p:spPr>
      </p:pic>
      <p:pic>
        <p:nvPicPr>
          <p:cNvPr id="6" name="Picture 3"/>
          <p:cNvPicPr>
            <a:picLocks noChangeAspect="1" noChangeArrowheads="1"/>
          </p:cNvPicPr>
          <p:nvPr/>
        </p:nvPicPr>
        <p:blipFill>
          <a:blip r:embed="rId5" cstate="print"/>
          <a:srcRect/>
          <a:stretch>
            <a:fillRect/>
          </a:stretch>
        </p:blipFill>
        <p:spPr bwMode="auto">
          <a:xfrm>
            <a:off x="1500166" y="5357826"/>
            <a:ext cx="1500198" cy="1435674"/>
          </a:xfrm>
          <a:prstGeom prst="rect">
            <a:avLst/>
          </a:prstGeom>
          <a:noFill/>
          <a:ln w="9525">
            <a:noFill/>
            <a:miter lim="800000"/>
            <a:headEnd/>
            <a:tailEnd/>
          </a:ln>
          <a:effectLst/>
        </p:spPr>
      </p:pic>
      <p:pic>
        <p:nvPicPr>
          <p:cNvPr id="9" name="Picture 2"/>
          <p:cNvPicPr>
            <a:picLocks noChangeAspect="1" noChangeArrowheads="1"/>
          </p:cNvPicPr>
          <p:nvPr/>
        </p:nvPicPr>
        <p:blipFill>
          <a:blip r:embed="rId2" cstate="print"/>
          <a:srcRect/>
          <a:stretch>
            <a:fillRect/>
          </a:stretch>
        </p:blipFill>
        <p:spPr bwMode="auto">
          <a:xfrm>
            <a:off x="6429388" y="5508456"/>
            <a:ext cx="1214446" cy="12781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919561"/>
            <a:ext cx="8229600" cy="1143000"/>
          </a:xfrm>
        </p:spPr>
        <p:txBody>
          <a:bodyPr>
            <a:noAutofit/>
          </a:bodyPr>
          <a:lstStyle/>
          <a:p>
            <a:r>
              <a:rPr lang="tr-TR" sz="7200" b="1" dirty="0" smtClean="0">
                <a:solidFill>
                  <a:schemeClr val="accent1"/>
                </a:solidFill>
              </a:rPr>
              <a:t/>
            </a:r>
            <a:br>
              <a:rPr lang="tr-TR" sz="7200" b="1" dirty="0" smtClean="0">
                <a:solidFill>
                  <a:schemeClr val="accent1"/>
                </a:solidFill>
              </a:rPr>
            </a:br>
            <a:r>
              <a:rPr lang="tr-TR" sz="7200" b="1" dirty="0" smtClean="0">
                <a:solidFill>
                  <a:schemeClr val="accent1"/>
                </a:solidFill>
              </a:rPr>
              <a:t> </a:t>
            </a:r>
            <a:r>
              <a:rPr lang="tr-TR" sz="5400" b="1" i="1" u="sng" dirty="0">
                <a:solidFill>
                  <a:schemeClr val="accent1"/>
                </a:solidFill>
                <a:effectLst>
                  <a:outerShdw dist="38100" dir="2700000" algn="bl">
                    <a:schemeClr val="accent5"/>
                  </a:outerShdw>
                </a:effectLst>
              </a:rPr>
              <a:t>UYGULAMA</a:t>
            </a:r>
            <a:r>
              <a:rPr lang="tr-TR" sz="6600" b="1" i="1" u="sng" dirty="0">
                <a:solidFill>
                  <a:schemeClr val="accent1"/>
                </a:solidFill>
                <a:effectLst>
                  <a:outerShdw dist="38100" dir="2700000" algn="bl">
                    <a:schemeClr val="accent5"/>
                  </a:outerShdw>
                </a:effectLst>
              </a:rPr>
              <a:t> </a:t>
            </a:r>
            <a:r>
              <a:rPr lang="tr-TR" sz="5400" b="1" i="1" u="sng" dirty="0">
                <a:solidFill>
                  <a:schemeClr val="accent1"/>
                </a:solidFill>
                <a:effectLst>
                  <a:outerShdw dist="38100" dir="2700000" algn="bl">
                    <a:schemeClr val="accent5"/>
                  </a:outerShdw>
                </a:effectLst>
              </a:rPr>
              <a:t>ŞEKLİ</a:t>
            </a:r>
            <a:r>
              <a:rPr lang="tr-TR" sz="6600" i="1" dirty="0">
                <a:solidFill>
                  <a:schemeClr val="accent1"/>
                </a:solidFill>
              </a:rPr>
              <a:t/>
            </a:r>
            <a:br>
              <a:rPr lang="tr-TR" sz="6600" i="1" dirty="0">
                <a:solidFill>
                  <a:schemeClr val="accent1"/>
                </a:solidFill>
              </a:rPr>
            </a:br>
            <a:r>
              <a:rPr lang="tr-TR" sz="7200" b="1" dirty="0" smtClean="0">
                <a:ln w="17780" cmpd="sng">
                  <a:solidFill>
                    <a:srgbClr val="FFFFFF"/>
                  </a:solidFill>
                  <a:prstDash val="solid"/>
                  <a:miter lim="800000"/>
                </a:ln>
                <a:solidFill>
                  <a:schemeClr val="accent1"/>
                </a:solidFill>
                <a:effectLst>
                  <a:outerShdw blurRad="50800" algn="tl" rotWithShape="0">
                    <a:srgbClr val="000000"/>
                  </a:outerShdw>
                </a:effectLst>
              </a:rPr>
              <a:t/>
            </a:r>
            <a:br>
              <a:rPr lang="tr-TR" sz="7200" b="1" dirty="0" smtClean="0">
                <a:ln w="17780" cmpd="sng">
                  <a:solidFill>
                    <a:srgbClr val="FFFFFF"/>
                  </a:solidFill>
                  <a:prstDash val="solid"/>
                  <a:miter lim="800000"/>
                </a:ln>
                <a:solidFill>
                  <a:schemeClr val="accent1"/>
                </a:solidFill>
                <a:effectLst>
                  <a:outerShdw blurRad="50800" algn="tl" rotWithShape="0">
                    <a:srgbClr val="000000"/>
                  </a:outerShdw>
                </a:effectLst>
              </a:rPr>
            </a:br>
            <a:endParaRPr lang="tr-TR" sz="7200" dirty="0">
              <a:solidFill>
                <a:schemeClr val="accent1"/>
              </a:solidFill>
            </a:endParaRPr>
          </a:p>
        </p:txBody>
      </p:sp>
      <p:sp>
        <p:nvSpPr>
          <p:cNvPr id="3" name="2 İçerik Yer Tutucusu"/>
          <p:cNvSpPr>
            <a:spLocks noGrp="1"/>
          </p:cNvSpPr>
          <p:nvPr>
            <p:ph idx="1"/>
          </p:nvPr>
        </p:nvSpPr>
        <p:spPr>
          <a:xfrm>
            <a:off x="142844" y="1936556"/>
            <a:ext cx="8783626" cy="3571900"/>
          </a:xfrm>
        </p:spPr>
        <p:txBody>
          <a:bodyPr>
            <a:normAutofit/>
          </a:bodyPr>
          <a:lstStyle/>
          <a:p>
            <a:pPr marL="0" indent="0" algn="ctr">
              <a:buNone/>
            </a:pPr>
            <a:r>
              <a:rPr lang="tr-TR" sz="4000" b="1" dirty="0" smtClean="0">
                <a:solidFill>
                  <a:schemeClr val="accent1"/>
                </a:solidFill>
              </a:rPr>
              <a:t>Köpük tabağa delik açılarak motor ve pervane sabitlendi. Pil ve anahtar kullanarak basit elektrik devresi oluşturuldu.</a:t>
            </a:r>
            <a:endParaRPr lang="tr-TR" sz="4000" b="1" dirty="0">
              <a:solidFill>
                <a:schemeClr val="accent1"/>
              </a:solidFill>
            </a:endParaRPr>
          </a:p>
        </p:txBody>
      </p:sp>
      <p:cxnSp>
        <p:nvCxnSpPr>
          <p:cNvPr id="5" name="4 Düz Bağlayıcı"/>
          <p:cNvCxnSpPr/>
          <p:nvPr/>
        </p:nvCxnSpPr>
        <p:spPr>
          <a:xfrm>
            <a:off x="0" y="1857364"/>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026" name="Picture 2"/>
          <p:cNvPicPr>
            <a:picLocks noChangeAspect="1" noChangeArrowheads="1"/>
          </p:cNvPicPr>
          <p:nvPr/>
        </p:nvPicPr>
        <p:blipFill>
          <a:blip r:embed="rId2" cstate="print"/>
          <a:srcRect/>
          <a:stretch>
            <a:fillRect/>
          </a:stretch>
        </p:blipFill>
        <p:spPr bwMode="auto">
          <a:xfrm>
            <a:off x="142844" y="285728"/>
            <a:ext cx="1425449" cy="1500198"/>
          </a:xfrm>
          <a:prstGeom prst="rect">
            <a:avLst/>
          </a:prstGeom>
          <a:noFill/>
          <a:ln w="9525">
            <a:noFill/>
            <a:miter lim="800000"/>
            <a:headEnd/>
            <a:tailEnd/>
          </a:ln>
          <a:effectLst/>
        </p:spPr>
      </p:pic>
      <p:pic>
        <p:nvPicPr>
          <p:cNvPr id="1027" name="Picture 3" descr="MEBlogo"/>
          <p:cNvPicPr>
            <a:picLocks noChangeAspect="1" noChangeArrowheads="1"/>
          </p:cNvPicPr>
          <p:nvPr/>
        </p:nvPicPr>
        <p:blipFill>
          <a:blip r:embed="rId3" cstate="print"/>
          <a:srcRect/>
          <a:stretch>
            <a:fillRect/>
          </a:stretch>
        </p:blipFill>
        <p:spPr bwMode="auto">
          <a:xfrm>
            <a:off x="7358081" y="214290"/>
            <a:ext cx="1568389" cy="1500198"/>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a:stretch>
            <a:fillRect/>
          </a:stretch>
        </p:blipFill>
        <p:spPr bwMode="auto">
          <a:xfrm>
            <a:off x="3000364" y="5398511"/>
            <a:ext cx="3071834" cy="1388075"/>
          </a:xfrm>
          <a:prstGeom prst="rect">
            <a:avLst/>
          </a:prstGeom>
          <a:noFill/>
          <a:ln w="9525">
            <a:noFill/>
            <a:miter lim="800000"/>
            <a:headEnd/>
            <a:tailEnd/>
          </a:ln>
          <a:effectLst/>
        </p:spPr>
      </p:pic>
      <p:pic>
        <p:nvPicPr>
          <p:cNvPr id="6" name="Picture 3"/>
          <p:cNvPicPr>
            <a:picLocks noChangeAspect="1" noChangeArrowheads="1"/>
          </p:cNvPicPr>
          <p:nvPr/>
        </p:nvPicPr>
        <p:blipFill>
          <a:blip r:embed="rId5" cstate="print"/>
          <a:srcRect/>
          <a:stretch>
            <a:fillRect/>
          </a:stretch>
        </p:blipFill>
        <p:spPr bwMode="auto">
          <a:xfrm>
            <a:off x="1500166" y="5357826"/>
            <a:ext cx="1500198" cy="1435674"/>
          </a:xfrm>
          <a:prstGeom prst="rect">
            <a:avLst/>
          </a:prstGeom>
          <a:noFill/>
          <a:ln w="9525">
            <a:noFill/>
            <a:miter lim="800000"/>
            <a:headEnd/>
            <a:tailEnd/>
          </a:ln>
          <a:effectLst/>
        </p:spPr>
      </p:pic>
      <p:pic>
        <p:nvPicPr>
          <p:cNvPr id="9" name="Picture 2"/>
          <p:cNvPicPr>
            <a:picLocks noChangeAspect="1" noChangeArrowheads="1"/>
          </p:cNvPicPr>
          <p:nvPr/>
        </p:nvPicPr>
        <p:blipFill>
          <a:blip r:embed="rId2" cstate="print"/>
          <a:srcRect/>
          <a:stretch>
            <a:fillRect/>
          </a:stretch>
        </p:blipFill>
        <p:spPr bwMode="auto">
          <a:xfrm>
            <a:off x="6429388" y="5508456"/>
            <a:ext cx="1214446" cy="1278130"/>
          </a:xfrm>
          <a:prstGeom prst="rect">
            <a:avLst/>
          </a:prstGeom>
          <a:noFill/>
          <a:ln w="9525">
            <a:noFill/>
            <a:miter lim="800000"/>
            <a:headEnd/>
            <a:tailEnd/>
          </a:ln>
          <a:effectLst/>
        </p:spPr>
      </p:pic>
    </p:spTree>
    <p:extLst>
      <p:ext uri="{BB962C8B-B14F-4D97-AF65-F5344CB8AC3E}">
        <p14:creationId xmlns:p14="http://schemas.microsoft.com/office/powerpoint/2010/main" xmlns="" val="11048828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1481" y="953238"/>
            <a:ext cx="8229600" cy="1143000"/>
          </a:xfrm>
        </p:spPr>
        <p:txBody>
          <a:bodyPr>
            <a:noAutofit/>
          </a:bodyPr>
          <a:lstStyle/>
          <a:p>
            <a:r>
              <a:rPr lang="tr-TR" sz="5400" b="1" i="1" dirty="0" smtClean="0">
                <a:solidFill>
                  <a:schemeClr val="accent1"/>
                </a:solidFill>
                <a:effectLst>
                  <a:outerShdw blurRad="38100" dist="38100" dir="2700000" algn="tl">
                    <a:srgbClr val="000000">
                      <a:alpha val="43137"/>
                    </a:srgbClr>
                  </a:outerShdw>
                </a:effectLst>
              </a:rPr>
              <a:t/>
            </a:r>
            <a:br>
              <a:rPr lang="tr-TR" sz="5400" b="1" i="1" dirty="0" smtClean="0">
                <a:solidFill>
                  <a:schemeClr val="accent1"/>
                </a:solidFill>
                <a:effectLst>
                  <a:outerShdw blurRad="38100" dist="38100" dir="2700000" algn="tl">
                    <a:srgbClr val="000000">
                      <a:alpha val="43137"/>
                    </a:srgbClr>
                  </a:outerShdw>
                </a:effectLst>
              </a:rPr>
            </a:br>
            <a:r>
              <a:rPr lang="tr-TR" sz="5400" b="1" i="1" u="sng" dirty="0">
                <a:solidFill>
                  <a:schemeClr val="accent1"/>
                </a:solidFill>
                <a:effectLst>
                  <a:outerShdw blurRad="38100" dist="38100" dir="2700000" algn="tl">
                    <a:srgbClr val="000000">
                      <a:alpha val="43137"/>
                    </a:srgbClr>
                  </a:outerShdw>
                </a:effectLst>
              </a:rPr>
              <a:t>PROJE SONUÇLARI</a:t>
            </a:r>
            <a:r>
              <a:rPr lang="tr-TR" sz="5400" b="1" i="1" dirty="0">
                <a:solidFill>
                  <a:schemeClr val="accent1"/>
                </a:solidFill>
                <a:effectLst>
                  <a:outerShdw blurRad="38100" dist="38100" dir="2700000" algn="tl">
                    <a:srgbClr val="000000">
                      <a:alpha val="43137"/>
                    </a:srgbClr>
                  </a:outerShdw>
                </a:effectLst>
              </a:rPr>
              <a:t/>
            </a:r>
            <a:br>
              <a:rPr lang="tr-TR" sz="5400" b="1" i="1" dirty="0">
                <a:solidFill>
                  <a:schemeClr val="accent1"/>
                </a:solidFill>
                <a:effectLst>
                  <a:outerShdw blurRad="38100" dist="38100" dir="2700000" algn="tl">
                    <a:srgbClr val="000000">
                      <a:alpha val="43137"/>
                    </a:srgbClr>
                  </a:outerShdw>
                </a:effectLst>
              </a:rPr>
            </a:br>
            <a:r>
              <a:rPr lang="tr-TR" sz="5400" b="1" i="1" dirty="0" smtClean="0">
                <a:ln w="17780" cmpd="sng">
                  <a:solidFill>
                    <a:srgbClr val="FFFFFF"/>
                  </a:solidFill>
                  <a:prstDash val="solid"/>
                  <a:miter lim="800000"/>
                </a:ln>
                <a:solidFill>
                  <a:schemeClr val="accent1"/>
                </a:solidFill>
                <a:effectLst>
                  <a:outerShdw blurRad="38100" dist="38100" dir="2700000" algn="tl">
                    <a:srgbClr val="000000">
                      <a:alpha val="43137"/>
                    </a:srgbClr>
                  </a:outerShdw>
                </a:effectLst>
              </a:rPr>
              <a:t/>
            </a:r>
            <a:br>
              <a:rPr lang="tr-TR" sz="5400" b="1" i="1" dirty="0" smtClean="0">
                <a:ln w="17780" cmpd="sng">
                  <a:solidFill>
                    <a:srgbClr val="FFFFFF"/>
                  </a:solidFill>
                  <a:prstDash val="solid"/>
                  <a:miter lim="800000"/>
                </a:ln>
                <a:solidFill>
                  <a:schemeClr val="accent1"/>
                </a:solidFill>
                <a:effectLst>
                  <a:outerShdw blurRad="38100" dist="38100" dir="2700000" algn="tl">
                    <a:srgbClr val="000000">
                      <a:alpha val="43137"/>
                    </a:srgbClr>
                  </a:outerShdw>
                </a:effectLst>
              </a:rPr>
            </a:br>
            <a:endParaRPr lang="tr-TR" sz="5400" b="1" i="1" dirty="0">
              <a:solidFill>
                <a:schemeClr val="accent1"/>
              </a:solidFill>
              <a:effectLst>
                <a:outerShdw blurRad="38100" dist="38100" dir="2700000" algn="tl">
                  <a:srgbClr val="000000">
                    <a:alpha val="43137"/>
                  </a:srgbClr>
                </a:outerShdw>
              </a:effectLst>
            </a:endParaRPr>
          </a:p>
        </p:txBody>
      </p:sp>
      <p:sp>
        <p:nvSpPr>
          <p:cNvPr id="3" name="2 İçerik Yer Tutucusu"/>
          <p:cNvSpPr>
            <a:spLocks noGrp="1"/>
          </p:cNvSpPr>
          <p:nvPr>
            <p:ph idx="1"/>
          </p:nvPr>
        </p:nvSpPr>
        <p:spPr>
          <a:xfrm>
            <a:off x="0" y="1857363"/>
            <a:ext cx="9144000" cy="2939789"/>
          </a:xfrm>
        </p:spPr>
        <p:txBody>
          <a:bodyPr>
            <a:noAutofit/>
          </a:bodyPr>
          <a:lstStyle/>
          <a:p>
            <a:r>
              <a:rPr lang="tr-TR" sz="2800" b="1" dirty="0">
                <a:solidFill>
                  <a:schemeClr val="accent1"/>
                </a:solidFill>
              </a:rPr>
              <a:t>Hava yastıklı gemi olarak da adlandırılan, hem karada hem suda hem de buzda ilerleyebilen </a:t>
            </a:r>
            <a:r>
              <a:rPr lang="tr-TR" sz="2800" b="1" dirty="0" err="1">
                <a:solidFill>
                  <a:schemeClr val="accent1"/>
                </a:solidFill>
              </a:rPr>
              <a:t>hovercraft</a:t>
            </a:r>
            <a:r>
              <a:rPr lang="tr-TR" sz="2800" b="1" dirty="0">
                <a:solidFill>
                  <a:schemeClr val="accent1"/>
                </a:solidFill>
              </a:rPr>
              <a:t> da tıpkı düzeneğimizdeki prensip ile çalışır. Motorların çalışmasıyla birlikte pervaneler dönmeye başlar. Pervanelerin tabana doğru püskürttüğü hava sayesinde </a:t>
            </a:r>
            <a:r>
              <a:rPr lang="tr-TR" sz="2800" b="1" dirty="0" err="1">
                <a:solidFill>
                  <a:schemeClr val="accent1"/>
                </a:solidFill>
              </a:rPr>
              <a:t>hovercraft</a:t>
            </a:r>
            <a:r>
              <a:rPr lang="tr-TR" sz="2800" b="1" dirty="0">
                <a:solidFill>
                  <a:schemeClr val="accent1"/>
                </a:solidFill>
              </a:rPr>
              <a:t> hafifçe havalanır ve sürtünme kuvvetini yenerek hareket eder</a:t>
            </a:r>
            <a:r>
              <a:rPr lang="tr-TR" sz="2800" b="1" dirty="0" smtClean="0">
                <a:solidFill>
                  <a:schemeClr val="accent1"/>
                </a:solidFill>
              </a:rPr>
              <a:t>.</a:t>
            </a:r>
            <a:endParaRPr lang="tr-TR" sz="2500" b="1" dirty="0">
              <a:solidFill>
                <a:schemeClr val="accent1"/>
              </a:solidFill>
            </a:endParaRPr>
          </a:p>
        </p:txBody>
      </p:sp>
      <p:cxnSp>
        <p:nvCxnSpPr>
          <p:cNvPr id="5" name="4 Düz Bağlayıcı"/>
          <p:cNvCxnSpPr/>
          <p:nvPr/>
        </p:nvCxnSpPr>
        <p:spPr>
          <a:xfrm>
            <a:off x="0" y="1857364"/>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026" name="Picture 2"/>
          <p:cNvPicPr>
            <a:picLocks noChangeAspect="1" noChangeArrowheads="1"/>
          </p:cNvPicPr>
          <p:nvPr/>
        </p:nvPicPr>
        <p:blipFill>
          <a:blip r:embed="rId2" cstate="print"/>
          <a:srcRect/>
          <a:stretch>
            <a:fillRect/>
          </a:stretch>
        </p:blipFill>
        <p:spPr bwMode="auto">
          <a:xfrm>
            <a:off x="142844" y="285728"/>
            <a:ext cx="1425449" cy="1500198"/>
          </a:xfrm>
          <a:prstGeom prst="rect">
            <a:avLst/>
          </a:prstGeom>
          <a:noFill/>
          <a:ln w="9525">
            <a:noFill/>
            <a:miter lim="800000"/>
            <a:headEnd/>
            <a:tailEnd/>
          </a:ln>
          <a:effectLst/>
        </p:spPr>
      </p:pic>
      <p:pic>
        <p:nvPicPr>
          <p:cNvPr id="1027" name="Picture 3" descr="MEBlogo"/>
          <p:cNvPicPr>
            <a:picLocks noChangeAspect="1" noChangeArrowheads="1"/>
          </p:cNvPicPr>
          <p:nvPr/>
        </p:nvPicPr>
        <p:blipFill>
          <a:blip r:embed="rId3" cstate="print"/>
          <a:srcRect/>
          <a:stretch>
            <a:fillRect/>
          </a:stretch>
        </p:blipFill>
        <p:spPr bwMode="auto">
          <a:xfrm>
            <a:off x="7358081" y="214290"/>
            <a:ext cx="1568389" cy="1500198"/>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a:stretch>
            <a:fillRect/>
          </a:stretch>
        </p:blipFill>
        <p:spPr bwMode="auto">
          <a:xfrm>
            <a:off x="3000364" y="5398511"/>
            <a:ext cx="3071834" cy="1388075"/>
          </a:xfrm>
          <a:prstGeom prst="rect">
            <a:avLst/>
          </a:prstGeom>
          <a:noFill/>
          <a:ln w="9525">
            <a:noFill/>
            <a:miter lim="800000"/>
            <a:headEnd/>
            <a:tailEnd/>
          </a:ln>
          <a:effectLst/>
        </p:spPr>
      </p:pic>
      <p:pic>
        <p:nvPicPr>
          <p:cNvPr id="6" name="Picture 3"/>
          <p:cNvPicPr>
            <a:picLocks noChangeAspect="1" noChangeArrowheads="1"/>
          </p:cNvPicPr>
          <p:nvPr/>
        </p:nvPicPr>
        <p:blipFill>
          <a:blip r:embed="rId5" cstate="print"/>
          <a:srcRect/>
          <a:stretch>
            <a:fillRect/>
          </a:stretch>
        </p:blipFill>
        <p:spPr bwMode="auto">
          <a:xfrm>
            <a:off x="1500166" y="5357826"/>
            <a:ext cx="1500198" cy="1435674"/>
          </a:xfrm>
          <a:prstGeom prst="rect">
            <a:avLst/>
          </a:prstGeom>
          <a:noFill/>
          <a:ln w="9525">
            <a:noFill/>
            <a:miter lim="800000"/>
            <a:headEnd/>
            <a:tailEnd/>
          </a:ln>
          <a:effectLst/>
        </p:spPr>
      </p:pic>
      <p:pic>
        <p:nvPicPr>
          <p:cNvPr id="9" name="Picture 2"/>
          <p:cNvPicPr>
            <a:picLocks noChangeAspect="1" noChangeArrowheads="1"/>
          </p:cNvPicPr>
          <p:nvPr/>
        </p:nvPicPr>
        <p:blipFill>
          <a:blip r:embed="rId2" cstate="print"/>
          <a:srcRect/>
          <a:stretch>
            <a:fillRect/>
          </a:stretch>
        </p:blipFill>
        <p:spPr bwMode="auto">
          <a:xfrm>
            <a:off x="6429388" y="5508456"/>
            <a:ext cx="1214446" cy="12781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11560" y="768903"/>
            <a:ext cx="8229600" cy="1143000"/>
          </a:xfrm>
        </p:spPr>
        <p:txBody>
          <a:bodyPr>
            <a:noAutofit/>
          </a:bodyPr>
          <a:lstStyle/>
          <a:p>
            <a:r>
              <a:rPr lang="tr-TR" sz="7200" b="1" dirty="0" smtClean="0"/>
              <a:t/>
            </a:r>
            <a:br>
              <a:rPr lang="tr-TR" sz="7200" b="1" dirty="0" smtClean="0"/>
            </a:br>
            <a:r>
              <a:rPr lang="tr-TR" sz="4800" b="1" i="1" u="sng" dirty="0">
                <a:solidFill>
                  <a:schemeClr val="accent1"/>
                </a:solidFill>
                <a:effectLst>
                  <a:outerShdw dist="38100" dir="2700000" algn="bl">
                    <a:schemeClr val="accent5"/>
                  </a:outerShdw>
                </a:effectLst>
              </a:rPr>
              <a:t>Proje Danışmanı</a:t>
            </a:r>
            <a:r>
              <a:rPr lang="tr-TR" sz="4800" i="1" dirty="0">
                <a:solidFill>
                  <a:schemeClr val="accent1"/>
                </a:solidFill>
              </a:rPr>
              <a:t/>
            </a:r>
            <a:br>
              <a:rPr lang="tr-TR" sz="4800" i="1" dirty="0">
                <a:solidFill>
                  <a:schemeClr val="accent1"/>
                </a:solidFill>
              </a:rPr>
            </a:br>
            <a:r>
              <a:rPr lang="tr-TR" sz="4800" b="1" dirty="0" smtClean="0">
                <a:ln w="17780" cmpd="sng">
                  <a:solidFill>
                    <a:srgbClr val="FFFFFF"/>
                  </a:solidFill>
                  <a:prstDash val="solid"/>
                  <a:miter lim="800000"/>
                </a:ln>
                <a:solidFill>
                  <a:schemeClr val="accent1"/>
                </a:solidFill>
                <a:effectLst>
                  <a:outerShdw blurRad="50800" algn="tl" rotWithShape="0">
                    <a:srgbClr val="000000"/>
                  </a:outerShdw>
                </a:effectLst>
              </a:rPr>
              <a:t/>
            </a:r>
            <a:br>
              <a:rPr lang="tr-TR" sz="4800" b="1" dirty="0" smtClean="0">
                <a:ln w="17780" cmpd="sng">
                  <a:solidFill>
                    <a:srgbClr val="FFFFFF"/>
                  </a:solidFill>
                  <a:prstDash val="solid"/>
                  <a:miter lim="800000"/>
                </a:ln>
                <a:solidFill>
                  <a:schemeClr val="accent1"/>
                </a:solidFill>
                <a:effectLst>
                  <a:outerShdw blurRad="50800" algn="tl" rotWithShape="0">
                    <a:srgbClr val="000000"/>
                  </a:outerShdw>
                </a:effectLst>
              </a:rPr>
            </a:br>
            <a:endParaRPr lang="tr-TR" sz="4800" dirty="0">
              <a:solidFill>
                <a:schemeClr val="accent1"/>
              </a:solidFill>
            </a:endParaRPr>
          </a:p>
        </p:txBody>
      </p:sp>
      <p:sp>
        <p:nvSpPr>
          <p:cNvPr id="3" name="2 İçerik Yer Tutucusu"/>
          <p:cNvSpPr>
            <a:spLocks noGrp="1"/>
          </p:cNvSpPr>
          <p:nvPr>
            <p:ph idx="1"/>
          </p:nvPr>
        </p:nvSpPr>
        <p:spPr>
          <a:xfrm>
            <a:off x="178" y="1522478"/>
            <a:ext cx="9144000" cy="3644648"/>
          </a:xfrm>
        </p:spPr>
        <p:txBody>
          <a:bodyPr>
            <a:normAutofit/>
          </a:bodyPr>
          <a:lstStyle/>
          <a:p>
            <a:pPr algn="ctr">
              <a:buNone/>
            </a:pPr>
            <a:r>
              <a:rPr lang="tr-TR" sz="6700" dirty="0" smtClean="0"/>
              <a:t>   </a:t>
            </a:r>
            <a:r>
              <a:rPr lang="tr-TR" sz="4000" b="1" dirty="0" smtClean="0">
                <a:solidFill>
                  <a:schemeClr val="accent1"/>
                </a:solidFill>
              </a:rPr>
              <a:t>A. Müge AYDOĞAN</a:t>
            </a:r>
          </a:p>
          <a:p>
            <a:pPr algn="ctr">
              <a:buNone/>
            </a:pPr>
            <a:r>
              <a:rPr lang="tr-TR" sz="4800" b="1" i="1" u="sng" dirty="0" smtClean="0">
                <a:solidFill>
                  <a:schemeClr val="accent1"/>
                </a:solidFill>
                <a:effectLst>
                  <a:outerShdw blurRad="38100" dist="38100" dir="2700000" algn="tl">
                    <a:srgbClr val="000000">
                      <a:alpha val="43137"/>
                    </a:srgbClr>
                  </a:outerShdw>
                </a:effectLst>
              </a:rPr>
              <a:t>Projeyi Hazırlayanlar </a:t>
            </a:r>
          </a:p>
          <a:p>
            <a:pPr algn="ctr">
              <a:buNone/>
            </a:pPr>
            <a:r>
              <a:rPr lang="tr-TR" sz="4000" b="1" dirty="0" smtClean="0">
                <a:solidFill>
                  <a:schemeClr val="accent1"/>
                </a:solidFill>
              </a:rPr>
              <a:t>1)Görkem Süleyman ÖZTÜRK</a:t>
            </a:r>
            <a:endParaRPr lang="tr-TR" sz="4000" b="1" dirty="0" smtClean="0">
              <a:solidFill>
                <a:schemeClr val="accent1"/>
              </a:solidFill>
            </a:endParaRPr>
          </a:p>
          <a:p>
            <a:pPr algn="ctr">
              <a:buNone/>
            </a:pPr>
            <a:r>
              <a:rPr lang="tr-TR" sz="4000" b="1" smtClean="0">
                <a:solidFill>
                  <a:schemeClr val="accent1"/>
                </a:solidFill>
              </a:rPr>
              <a:t>2)Yunus ATICI</a:t>
            </a:r>
            <a:endParaRPr lang="tr-TR" sz="4000" b="1" dirty="0">
              <a:solidFill>
                <a:schemeClr val="accent1"/>
              </a:solidFill>
            </a:endParaRPr>
          </a:p>
        </p:txBody>
      </p:sp>
      <p:cxnSp>
        <p:nvCxnSpPr>
          <p:cNvPr id="5" name="4 Düz Bağlayıcı"/>
          <p:cNvCxnSpPr/>
          <p:nvPr/>
        </p:nvCxnSpPr>
        <p:spPr>
          <a:xfrm>
            <a:off x="0" y="1857364"/>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026" name="Picture 2"/>
          <p:cNvPicPr>
            <a:picLocks noChangeAspect="1" noChangeArrowheads="1"/>
          </p:cNvPicPr>
          <p:nvPr/>
        </p:nvPicPr>
        <p:blipFill>
          <a:blip r:embed="rId2" cstate="print"/>
          <a:srcRect/>
          <a:stretch>
            <a:fillRect/>
          </a:stretch>
        </p:blipFill>
        <p:spPr bwMode="auto">
          <a:xfrm>
            <a:off x="161394" y="214290"/>
            <a:ext cx="1425449" cy="1500198"/>
          </a:xfrm>
          <a:prstGeom prst="rect">
            <a:avLst/>
          </a:prstGeom>
          <a:noFill/>
          <a:ln w="9525">
            <a:noFill/>
            <a:miter lim="800000"/>
            <a:headEnd/>
            <a:tailEnd/>
          </a:ln>
          <a:effectLst/>
        </p:spPr>
      </p:pic>
      <p:pic>
        <p:nvPicPr>
          <p:cNvPr id="1027" name="Picture 3" descr="MEBlogo"/>
          <p:cNvPicPr>
            <a:picLocks noChangeAspect="1" noChangeArrowheads="1"/>
          </p:cNvPicPr>
          <p:nvPr/>
        </p:nvPicPr>
        <p:blipFill>
          <a:blip r:embed="rId3" cstate="print"/>
          <a:srcRect/>
          <a:stretch>
            <a:fillRect/>
          </a:stretch>
        </p:blipFill>
        <p:spPr bwMode="auto">
          <a:xfrm>
            <a:off x="7409301" y="22280"/>
            <a:ext cx="1568389" cy="1500198"/>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a:stretch>
            <a:fillRect/>
          </a:stretch>
        </p:blipFill>
        <p:spPr bwMode="auto">
          <a:xfrm>
            <a:off x="3000364" y="5398511"/>
            <a:ext cx="3071834" cy="1388075"/>
          </a:xfrm>
          <a:prstGeom prst="rect">
            <a:avLst/>
          </a:prstGeom>
          <a:noFill/>
          <a:ln w="9525">
            <a:noFill/>
            <a:miter lim="800000"/>
            <a:headEnd/>
            <a:tailEnd/>
          </a:ln>
          <a:effectLst/>
        </p:spPr>
      </p:pic>
      <p:pic>
        <p:nvPicPr>
          <p:cNvPr id="6" name="Picture 3"/>
          <p:cNvPicPr>
            <a:picLocks noChangeAspect="1" noChangeArrowheads="1"/>
          </p:cNvPicPr>
          <p:nvPr/>
        </p:nvPicPr>
        <p:blipFill>
          <a:blip r:embed="rId5" cstate="print"/>
          <a:srcRect/>
          <a:stretch>
            <a:fillRect/>
          </a:stretch>
        </p:blipFill>
        <p:spPr bwMode="auto">
          <a:xfrm>
            <a:off x="1500166" y="5357826"/>
            <a:ext cx="1500198" cy="1435674"/>
          </a:xfrm>
          <a:prstGeom prst="rect">
            <a:avLst/>
          </a:prstGeom>
          <a:noFill/>
          <a:ln w="9525">
            <a:noFill/>
            <a:miter lim="800000"/>
            <a:headEnd/>
            <a:tailEnd/>
          </a:ln>
          <a:effectLst/>
        </p:spPr>
      </p:pic>
      <p:pic>
        <p:nvPicPr>
          <p:cNvPr id="9" name="Picture 2"/>
          <p:cNvPicPr>
            <a:picLocks noChangeAspect="1" noChangeArrowheads="1"/>
          </p:cNvPicPr>
          <p:nvPr/>
        </p:nvPicPr>
        <p:blipFill>
          <a:blip r:embed="rId2" cstate="print"/>
          <a:srcRect/>
          <a:stretch>
            <a:fillRect/>
          </a:stretch>
        </p:blipFill>
        <p:spPr bwMode="auto">
          <a:xfrm>
            <a:off x="6429388" y="5508456"/>
            <a:ext cx="1214446" cy="1278130"/>
          </a:xfrm>
          <a:prstGeom prst="rect">
            <a:avLst/>
          </a:prstGeom>
          <a:noFill/>
          <a:ln w="9525">
            <a:noFill/>
            <a:miter lim="800000"/>
            <a:headEnd/>
            <a:tailEnd/>
          </a:ln>
          <a:effectLst/>
        </p:spPr>
      </p:pic>
    </p:spTree>
    <p:extLst>
      <p:ext uri="{BB962C8B-B14F-4D97-AF65-F5344CB8AC3E}">
        <p14:creationId xmlns:p14="http://schemas.microsoft.com/office/powerpoint/2010/main" xmlns="" val="41466639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TotalTime>
  <Words>218</Words>
  <Application>Microsoft Office PowerPoint</Application>
  <PresentationFormat>Ekran Gösterisi (4:3)</PresentationFormat>
  <Paragraphs>29</Paragraphs>
  <Slides>7</Slides>
  <Notes>0</Notes>
  <HiddenSlides>0</HiddenSlides>
  <MMClips>0</MMClips>
  <ScaleCrop>false</ScaleCrop>
  <HeadingPairs>
    <vt:vector size="4" baseType="variant">
      <vt:variant>
        <vt:lpstr>Tema</vt:lpstr>
      </vt:variant>
      <vt:variant>
        <vt:i4>1</vt:i4>
      </vt:variant>
      <vt:variant>
        <vt:lpstr>Slayt Başlıkları</vt:lpstr>
      </vt:variant>
      <vt:variant>
        <vt:i4>7</vt:i4>
      </vt:variant>
    </vt:vector>
  </HeadingPairs>
  <TitlesOfParts>
    <vt:vector size="8" baseType="lpstr">
      <vt:lpstr>Ofis Teması</vt:lpstr>
      <vt:lpstr>  PROJENİN ADI  </vt:lpstr>
      <vt:lpstr>  PROJENİN AMACI  </vt:lpstr>
      <vt:lpstr>  PROJE ÖZETİ  </vt:lpstr>
      <vt:lpstr>  MALZEMELER</vt:lpstr>
      <vt:lpstr>  UYGULAMA ŞEKLİ  </vt:lpstr>
      <vt:lpstr> PROJE SONUÇLARI  </vt:lpstr>
      <vt:lpstr> Proje Danışmanı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PROJENİN ADI</dc:title>
  <dc:creator>pc</dc:creator>
  <cp:lastModifiedBy>SALİH ÖZDEMİR</cp:lastModifiedBy>
  <cp:revision>25</cp:revision>
  <dcterms:modified xsi:type="dcterms:W3CDTF">2016-05-17T13:12:58Z</dcterms:modified>
</cp:coreProperties>
</file>