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</p:sldIdLst>
  <p:sldSz cy="6858000" cx="12192000"/>
  <p:notesSz cx="6858000" cy="9144000"/>
  <p:embeddedFontLst>
    <p:embeddedFont>
      <p:font typeface="Quattrocento Sans"/>
      <p:regular r:id="rId94"/>
      <p:bold r:id="rId95"/>
      <p:italic r:id="rId96"/>
      <p:boldItalic r:id="rId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7DF506-3D7A-4B81-B975-3C0FAD138129}">
  <a:tblStyle styleId="{BD7DF506-3D7A-4B81-B975-3C0FAD13812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QuattrocentoSans-bold.fntdata"/><Relationship Id="rId94" Type="http://schemas.openxmlformats.org/officeDocument/2006/relationships/font" Target="fonts/QuattrocentoSans-regular.fntdata"/><Relationship Id="rId97" Type="http://schemas.openxmlformats.org/officeDocument/2006/relationships/font" Target="fonts/QuattrocentoSans-boldItalic.fntdata"/><Relationship Id="rId96" Type="http://schemas.openxmlformats.org/officeDocument/2006/relationships/font" Target="fonts/QuattrocentoSa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2b2add389_0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b2b2add38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b2b2add389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b2b2add389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b2b2add38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b2b2add389_0_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b2b2add389_0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b2b2add38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b2b2add389_0_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2b2add389_0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b2b2add389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b2b2add389_0_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b2b2add389_0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b2b2add38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gb2b2add389_0_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2b2add389_0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gb2b2add38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b2b2add389_0_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b2b2add389_0_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b2b2add38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b2b2add389_0_7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bilgisi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Quattrocento Sans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12800" y="1600203"/>
            <a:ext cx="7213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8229600" y="1600203"/>
            <a:ext cx="7213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attrocento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, Dikey Metin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10688637" y="1371604"/>
            <a:ext cx="5851525" cy="3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3271838" y="-2184396"/>
            <a:ext cx="5851525" cy="107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attrocento Sans"/>
              <a:buNone/>
              <a:defRPr b="0" i="0" sz="4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hyperlink" Target="http://www.yardimcikaynaklar.com/wp-content/uploads/2015/01/H2O-su-bile%C5%9Fik-modeli.jpg" TargetMode="External"/><Relationship Id="rId9" Type="http://schemas.openxmlformats.org/officeDocument/2006/relationships/image" Target="../media/image1.jpg"/><Relationship Id="rId5" Type="http://schemas.openxmlformats.org/officeDocument/2006/relationships/image" Target="../media/image12.jpg"/><Relationship Id="rId6" Type="http://schemas.openxmlformats.org/officeDocument/2006/relationships/image" Target="../media/image2.jpg"/><Relationship Id="rId7" Type="http://schemas.openxmlformats.org/officeDocument/2006/relationships/image" Target="../media/image4.jpg"/><Relationship Id="rId8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ardimcikaynaklar.com/wp-content/uploads/2015/01/tuz-kristalleri-modeli.jpg" TargetMode="External"/><Relationship Id="rId4" Type="http://schemas.openxmlformats.org/officeDocument/2006/relationships/image" Target="../media/image19.jpg"/><Relationship Id="rId5" Type="http://schemas.openxmlformats.org/officeDocument/2006/relationships/hyperlink" Target="http://www.yardimcikaynaklar.com/wp-content/uploads/2015/01/Cao-modeli.jpg" TargetMode="External"/><Relationship Id="rId6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0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0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9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6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4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3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8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8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2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9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5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4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1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2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3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4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5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3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6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7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1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0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6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0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8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9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9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7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8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5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82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84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7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71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2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5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3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4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6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0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1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83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8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353372" y="139613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Quattrocento Sans"/>
              <a:buNone/>
            </a:pPr>
            <a:r>
              <a:rPr lang="tr-TR">
                <a:solidFill>
                  <a:srgbClr val="FF0000"/>
                </a:solidFill>
              </a:rPr>
              <a:t>BİLEŞİKLER</a:t>
            </a:r>
            <a:endParaRPr sz="3200">
              <a:solidFill>
                <a:srgbClr val="FF0000"/>
              </a:solidFill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0424" y="1462141"/>
            <a:ext cx="5117869" cy="477314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383457" y="74897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tr-TR"/>
              <a:t>Bileşikler, </a:t>
            </a:r>
            <a:r>
              <a:rPr lang="tr-TR">
                <a:solidFill>
                  <a:srgbClr val="92D050"/>
                </a:solidFill>
              </a:rPr>
              <a:t>farklı cins elementlerin </a:t>
            </a:r>
            <a:r>
              <a:rPr lang="tr-TR">
                <a:solidFill>
                  <a:srgbClr val="00B0F0"/>
                </a:solidFill>
              </a:rPr>
              <a:t>özelliklerini kaybederek </a:t>
            </a:r>
            <a:r>
              <a:rPr lang="tr-TR">
                <a:solidFill>
                  <a:srgbClr val="FF0000"/>
                </a:solidFill>
              </a:rPr>
              <a:t>belirli oranlarda</a:t>
            </a:r>
            <a:r>
              <a:rPr lang="tr-TR"/>
              <a:t> bir araya gelmesiyle oluşan </a:t>
            </a:r>
            <a:r>
              <a:rPr lang="tr-TR">
                <a:solidFill>
                  <a:srgbClr val="7030A0"/>
                </a:solidFill>
              </a:rPr>
              <a:t>saf maddelerdir.</a:t>
            </a:r>
            <a:endParaRPr>
              <a:solidFill>
                <a:srgbClr val="7030A0"/>
              </a:solidFill>
            </a:endParaRPr>
          </a:p>
        </p:txBody>
      </p:sp>
      <p:pic>
        <p:nvPicPr>
          <p:cNvPr descr="1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6623" y="2349529"/>
            <a:ext cx="8497887" cy="227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7924244" y="4923823"/>
            <a:ext cx="2181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949383" y="4954177"/>
            <a:ext cx="2181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4778945" y="5031780"/>
            <a:ext cx="2181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3304730" y="3011951"/>
            <a:ext cx="686977" cy="756137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6321669" y="3286131"/>
            <a:ext cx="826477" cy="40326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685" y="1607388"/>
            <a:ext cx="8672513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2336800" y="152400"/>
            <a:ext cx="84328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endParaRPr b="1"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551126" y="727501"/>
            <a:ext cx="1038636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tr-TR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Bileşiklerin özellikleri kendilerini oluşturan maddelerin özelliklerinden tamamen farklıdır. Yeni madde oluşur.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-203200" y="156001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Quattrocento Sans"/>
              <a:buNone/>
            </a:pPr>
            <a:r>
              <a:rPr lang="tr-TR" sz="36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Bileşiklerin Özellikleri</a:t>
            </a:r>
            <a:endParaRPr sz="36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aphicFrame>
        <p:nvGraphicFramePr>
          <p:cNvPr id="110" name="Google Shape;110;p15"/>
          <p:cNvGraphicFramePr/>
          <p:nvPr/>
        </p:nvGraphicFramePr>
        <p:xfrm>
          <a:off x="551126" y="40868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{BD7DF506-3D7A-4B81-B975-3C0FAD138129}</a:tableStyleId>
              </a:tblPr>
              <a:tblGrid>
                <a:gridCol w="10051425"/>
              </a:tblGrid>
              <a:tr h="2662350">
                <a:tc>
                  <a:txBody>
                    <a:bodyPr/>
                    <a:lstStyle/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tr-TR" sz="2400" u="none" cap="none" strike="noStrike"/>
                        <a:t>Bileşikler, kimyasal yollarla oluşurlar ve kimyasal yollarla ayrılırlar.</a:t>
                      </a:r>
                      <a:endParaRPr sz="2400" u="none" cap="none" strike="noStrike"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tr-TR" sz="2400" u="none" cap="none" strike="noStrike"/>
                        <a:t>Bileşiklerin belirli erime, donma ve kaynama sıcaklıkları vardır.</a:t>
                      </a:r>
                      <a:endParaRPr sz="2400" u="none" cap="none" strike="noStrike"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❖"/>
                      </a:pPr>
                      <a:r>
                        <a:rPr lang="tr-TR" sz="2400" u="none" cap="none" strike="noStrike"/>
                        <a:t>Bileşikler </a:t>
                      </a:r>
                      <a:r>
                        <a:rPr b="0" i="0" lang="tr-TR" sz="2400" u="none" cap="none" strike="noStrike">
                          <a:solidFill>
                            <a:srgbClr val="FF0000"/>
                          </a:solidFill>
                        </a:rPr>
                        <a:t>formüllerle</a:t>
                      </a:r>
                      <a:r>
                        <a:rPr lang="tr-TR" sz="2400" u="none" cap="none" strike="noStrike"/>
                        <a:t> gösterilirler.</a:t>
                      </a:r>
                      <a:endParaRPr sz="24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u="none" cap="none" strike="noStrike"/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0" marB="125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55-487"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193" y="-142175"/>
            <a:ext cx="12192000" cy="638016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6590079" y="5719434"/>
            <a:ext cx="435189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     CO              </a:t>
            </a: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Karbon</a:t>
            </a:r>
            <a:r>
              <a:rPr lang="tr-TR" sz="18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monoksit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H2O su bileşik modeli" id="117" name="Google Shape;117;p1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7994" y="2816799"/>
            <a:ext cx="1310110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2 bileşik modeli" id="118" name="Google Shape;11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58084" y="2816798"/>
            <a:ext cx="1366979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2 bileşik modeli" id="119" name="Google Shape;11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85043" y="2816798"/>
            <a:ext cx="1555815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H3 bileşik modeli" id="120" name="Google Shape;12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7994" y="4189147"/>
            <a:ext cx="1419508" cy="1257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6H12O6 bileşik modeli" id="121" name="Google Shape;121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070258" y="4106814"/>
            <a:ext cx="1805784" cy="133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1061884" y="569111"/>
            <a:ext cx="100387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Bileşikler iki çeşittir:</a:t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10700238" y="1676779"/>
            <a:ext cx="219122" cy="184893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bandicam 2019-06-14 12-59-13-536" id="128" name="Google Shape;128;p17"/>
          <p:cNvPicPr preferRelativeResize="0"/>
          <p:nvPr/>
        </p:nvPicPr>
        <p:blipFill rotWithShape="1">
          <a:blip r:embed="rId3">
            <a:alphaModFix/>
          </a:blip>
          <a:srcRect b="0" l="7500" r="13749" t="47669"/>
          <a:stretch/>
        </p:blipFill>
        <p:spPr>
          <a:xfrm>
            <a:off x="0" y="1296299"/>
            <a:ext cx="11658600" cy="479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6665545" y="4868195"/>
            <a:ext cx="301576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(İyonik Yapılı)</a:t>
            </a:r>
            <a:endParaRPr i="1" sz="20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727337" y="1258928"/>
            <a:ext cx="448520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NaCl</a:t>
            </a:r>
            <a:r>
              <a:rPr b="0" i="0" lang="tr-T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bileşiği(Sodyum Klorür-Yemek tuzu)</a:t>
            </a:r>
            <a:endParaRPr b="0" i="0" sz="1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aCl tuz bileşiği modeli" id="135" name="Google Shape;135;p1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004" y="1782373"/>
            <a:ext cx="4951275" cy="46287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o modeli" id="136" name="Google Shape;136;p18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25199" y="2028953"/>
            <a:ext cx="3810000" cy="362900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>
            <a:off x="7331044" y="1258928"/>
            <a:ext cx="31983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tr-T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CaO Bileşiği (Kalsiyum</a:t>
            </a:r>
            <a:r>
              <a:rPr i="0" lang="tr-T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Oksit)</a:t>
            </a:r>
            <a:endParaRPr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7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/>
        </p:nvSpPr>
        <p:spPr>
          <a:xfrm>
            <a:off x="60385" y="5943600"/>
            <a:ext cx="12192000" cy="914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5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SU BİLEŞİĞİ</a:t>
            </a:r>
            <a:endParaRPr b="1" sz="5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9"/>
          <p:cNvGrpSpPr/>
          <p:nvPr/>
        </p:nvGrpSpPr>
        <p:grpSpPr>
          <a:xfrm>
            <a:off x="-1" y="0"/>
            <a:ext cx="12122989" cy="5786048"/>
            <a:chOff x="0" y="0"/>
            <a:chExt cx="5760" cy="3690"/>
          </a:xfrm>
        </p:grpSpPr>
        <p:pic>
          <p:nvPicPr>
            <p:cNvPr descr="clip_image002" id="145" name="Google Shape;14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1842"/>
              <a:ext cx="2876" cy="1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lip_image002" id="146" name="Google Shape;14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84" y="1842"/>
              <a:ext cx="2876" cy="1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lip_image002" id="147" name="Google Shape;14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2876" cy="1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lip_image002" id="148" name="Google Shape;14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84" y="0"/>
              <a:ext cx="2876" cy="18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6-313" id="153" name="Google Shape;15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7-534" id="158" name="Google Shape;15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8-534" id="163" name="Google Shape;16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9-640" id="168" name="Google Shape;16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31-005" id="173" name="Google Shape;1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32-170" id="178" name="Google Shape;17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36-056" id="183" name="Google Shape;183;p26"/>
          <p:cNvPicPr preferRelativeResize="0"/>
          <p:nvPr/>
        </p:nvPicPr>
        <p:blipFill rotWithShape="1">
          <a:blip r:embed="rId3">
            <a:alphaModFix/>
          </a:blip>
          <a:srcRect b="0" l="0" r="20076" t="0"/>
          <a:stretch/>
        </p:blipFill>
        <p:spPr>
          <a:xfrm>
            <a:off x="-1" y="238125"/>
            <a:ext cx="9755313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36-950" id="188" name="Google Shape;188;p27"/>
          <p:cNvPicPr preferRelativeResize="0"/>
          <p:nvPr/>
        </p:nvPicPr>
        <p:blipFill rotWithShape="1">
          <a:blip r:embed="rId3">
            <a:alphaModFix/>
          </a:blip>
          <a:srcRect b="0" l="0" r="20827" t="0"/>
          <a:stretch/>
        </p:blipFill>
        <p:spPr>
          <a:xfrm>
            <a:off x="0" y="238125"/>
            <a:ext cx="9652571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37-959" id="193" name="Google Shape;193;p28"/>
          <p:cNvPicPr preferRelativeResize="0"/>
          <p:nvPr/>
        </p:nvPicPr>
        <p:blipFill rotWithShape="1">
          <a:blip r:embed="rId3">
            <a:alphaModFix/>
          </a:blip>
          <a:srcRect b="0" l="0" r="20070" t="0"/>
          <a:stretch/>
        </p:blipFill>
        <p:spPr>
          <a:xfrm>
            <a:off x="0" y="238125"/>
            <a:ext cx="9745038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39-014" id="198" name="Google Shape;198;p29"/>
          <p:cNvPicPr preferRelativeResize="0"/>
          <p:nvPr/>
        </p:nvPicPr>
        <p:blipFill rotWithShape="1">
          <a:blip r:embed="rId3">
            <a:alphaModFix/>
          </a:blip>
          <a:srcRect b="0" l="0" r="20112" t="0"/>
          <a:stretch/>
        </p:blipFill>
        <p:spPr>
          <a:xfrm>
            <a:off x="0" y="238125"/>
            <a:ext cx="9739901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40-213" id="203" name="Google Shape;203;p30"/>
          <p:cNvPicPr preferRelativeResize="0"/>
          <p:nvPr/>
        </p:nvPicPr>
        <p:blipFill rotWithShape="1">
          <a:blip r:embed="rId3">
            <a:alphaModFix/>
          </a:blip>
          <a:srcRect b="0" l="0" r="20827" t="0"/>
          <a:stretch/>
        </p:blipFill>
        <p:spPr>
          <a:xfrm>
            <a:off x="0" y="238125"/>
            <a:ext cx="9652571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41-656" id="208" name="Google Shape;208;p31"/>
          <p:cNvPicPr preferRelativeResize="0"/>
          <p:nvPr/>
        </p:nvPicPr>
        <p:blipFill rotWithShape="1">
          <a:blip r:embed="rId3">
            <a:alphaModFix/>
          </a:blip>
          <a:srcRect b="0" l="0" r="20449" t="0"/>
          <a:stretch/>
        </p:blipFill>
        <p:spPr>
          <a:xfrm>
            <a:off x="0" y="238125"/>
            <a:ext cx="9698804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42-744" id="213" name="Google Shape;213;p32"/>
          <p:cNvPicPr preferRelativeResize="0"/>
          <p:nvPr/>
        </p:nvPicPr>
        <p:blipFill rotWithShape="1">
          <a:blip r:embed="rId3">
            <a:alphaModFix/>
          </a:blip>
          <a:srcRect b="0" l="0" r="21544" t="0"/>
          <a:stretch/>
        </p:blipFill>
        <p:spPr>
          <a:xfrm>
            <a:off x="0" y="238125"/>
            <a:ext cx="956524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43-740" id="218" name="Google Shape;218;p33"/>
          <p:cNvPicPr preferRelativeResize="0"/>
          <p:nvPr/>
        </p:nvPicPr>
        <p:blipFill rotWithShape="1">
          <a:blip r:embed="rId3">
            <a:alphaModFix/>
          </a:blip>
          <a:srcRect b="0" l="0" r="20827" t="0"/>
          <a:stretch/>
        </p:blipFill>
        <p:spPr>
          <a:xfrm>
            <a:off x="0" y="238125"/>
            <a:ext cx="9652571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44-856" id="223" name="Google Shape;223;p34"/>
          <p:cNvPicPr preferRelativeResize="0"/>
          <p:nvPr/>
        </p:nvPicPr>
        <p:blipFill rotWithShape="1">
          <a:blip r:embed="rId3">
            <a:alphaModFix/>
          </a:blip>
          <a:srcRect b="0" l="0" r="20449" t="0"/>
          <a:stretch/>
        </p:blipFill>
        <p:spPr>
          <a:xfrm>
            <a:off x="0" y="238125"/>
            <a:ext cx="9698804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46-168" id="228" name="Google Shape;228;p35"/>
          <p:cNvPicPr preferRelativeResize="0"/>
          <p:nvPr/>
        </p:nvPicPr>
        <p:blipFill rotWithShape="1">
          <a:blip r:embed="rId3">
            <a:alphaModFix/>
          </a:blip>
          <a:srcRect b="0" l="0" r="21039" t="0"/>
          <a:stretch/>
        </p:blipFill>
        <p:spPr>
          <a:xfrm>
            <a:off x="0" y="238125"/>
            <a:ext cx="9626885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/>
          <p:nvPr/>
        </p:nvSpPr>
        <p:spPr>
          <a:xfrm>
            <a:off x="2861421" y="863475"/>
            <a:ext cx="900310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Bileşiği Oluşturan Atomlar ve Sayıları  </a:t>
            </a:r>
            <a:endParaRPr/>
          </a:p>
        </p:txBody>
      </p:sp>
      <p:pic>
        <p:nvPicPr>
          <p:cNvPr descr="C:\Users\hp\Desktop\Ekran Alıntısı.PNG" id="234" name="Google Shape;23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8339" y="1674659"/>
            <a:ext cx="8341504" cy="3385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13-199" id="239" name="Google Shape;23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14-456" id="244" name="Google Shape;24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15-736" id="249" name="Google Shape;24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17-043" id="254" name="Google Shape;25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18-518" id="259" name="Google Shape;2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36" cy="1877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2"/>
          <p:cNvSpPr txBox="1"/>
          <p:nvPr/>
        </p:nvSpPr>
        <p:spPr>
          <a:xfrm>
            <a:off x="2052483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67" name="Google Shape;26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40" cy="1965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3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75" name="Google Shape;275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3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4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84" name="Google Shape;28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4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6" name="Google Shape;286;p44"/>
          <p:cNvSpPr txBox="1"/>
          <p:nvPr/>
        </p:nvSpPr>
        <p:spPr>
          <a:xfrm>
            <a:off x="5036574" y="3214707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5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94" name="Google Shape;29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5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6" name="Google Shape;296;p45"/>
          <p:cNvSpPr txBox="1"/>
          <p:nvPr/>
        </p:nvSpPr>
        <p:spPr>
          <a:xfrm>
            <a:off x="5036574" y="3214707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7" name="Google Shape;297;p45"/>
          <p:cNvSpPr txBox="1"/>
          <p:nvPr/>
        </p:nvSpPr>
        <p:spPr>
          <a:xfrm>
            <a:off x="8441654" y="3245612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6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05" name="Google Shape;305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6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7" name="Google Shape;307;p46"/>
          <p:cNvSpPr txBox="1"/>
          <p:nvPr/>
        </p:nvSpPr>
        <p:spPr>
          <a:xfrm>
            <a:off x="5036574" y="3214707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8" name="Google Shape;308;p46"/>
          <p:cNvSpPr txBox="1"/>
          <p:nvPr/>
        </p:nvSpPr>
        <p:spPr>
          <a:xfrm>
            <a:off x="8441654" y="3245612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9" name="Google Shape;309;p46"/>
          <p:cNvSpPr txBox="1"/>
          <p:nvPr/>
        </p:nvSpPr>
        <p:spPr>
          <a:xfrm>
            <a:off x="1391266" y="5847244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4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7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17" name="Google Shape;31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7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19" name="Google Shape;319;p47"/>
          <p:cNvSpPr txBox="1"/>
          <p:nvPr/>
        </p:nvSpPr>
        <p:spPr>
          <a:xfrm>
            <a:off x="5036574" y="3214707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0" name="Google Shape;320;p47"/>
          <p:cNvSpPr txBox="1"/>
          <p:nvPr/>
        </p:nvSpPr>
        <p:spPr>
          <a:xfrm>
            <a:off x="8441654" y="3245612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1" name="Google Shape;321;p47"/>
          <p:cNvSpPr txBox="1"/>
          <p:nvPr/>
        </p:nvSpPr>
        <p:spPr>
          <a:xfrm>
            <a:off x="1391266" y="5847244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2" name="Google Shape;322;p47"/>
          <p:cNvSpPr txBox="1"/>
          <p:nvPr/>
        </p:nvSpPr>
        <p:spPr>
          <a:xfrm>
            <a:off x="3945194" y="5844296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8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30" name="Google Shape;330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8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2" name="Google Shape;332;p48"/>
          <p:cNvSpPr txBox="1"/>
          <p:nvPr/>
        </p:nvSpPr>
        <p:spPr>
          <a:xfrm>
            <a:off x="5036574" y="3214707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3" name="Google Shape;333;p48"/>
          <p:cNvSpPr txBox="1"/>
          <p:nvPr/>
        </p:nvSpPr>
        <p:spPr>
          <a:xfrm>
            <a:off x="8441654" y="3245612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4" name="Google Shape;334;p48"/>
          <p:cNvSpPr txBox="1"/>
          <p:nvPr/>
        </p:nvSpPr>
        <p:spPr>
          <a:xfrm>
            <a:off x="1391266" y="5847244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5" name="Google Shape;335;p48"/>
          <p:cNvSpPr txBox="1"/>
          <p:nvPr/>
        </p:nvSpPr>
        <p:spPr>
          <a:xfrm>
            <a:off x="3945194" y="5844296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6499122" y="59190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4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06" y="1278680"/>
            <a:ext cx="9456600" cy="187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9"/>
          <p:cNvSpPr txBox="1"/>
          <p:nvPr/>
        </p:nvSpPr>
        <p:spPr>
          <a:xfrm>
            <a:off x="2052483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Quattrocento Sans"/>
              <a:buNone/>
            </a:pPr>
            <a:r>
              <a:rPr b="1" lang="tr-TR" sz="32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ETKİNLİK: </a:t>
            </a:r>
            <a:r>
              <a:rPr lang="tr-TR" sz="3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 mi, Bileşik mi?</a:t>
            </a:r>
            <a:endParaRPr sz="3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44" name="Google Shape;34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906" y="3904328"/>
            <a:ext cx="10036739" cy="196552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49"/>
          <p:cNvSpPr txBox="1"/>
          <p:nvPr/>
        </p:nvSpPr>
        <p:spPr>
          <a:xfrm>
            <a:off x="1504337" y="31933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6" name="Google Shape;346;p49"/>
          <p:cNvSpPr txBox="1"/>
          <p:nvPr/>
        </p:nvSpPr>
        <p:spPr>
          <a:xfrm>
            <a:off x="5036574" y="3214707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7" name="Google Shape;347;p49"/>
          <p:cNvSpPr txBox="1"/>
          <p:nvPr/>
        </p:nvSpPr>
        <p:spPr>
          <a:xfrm>
            <a:off x="8441654" y="3245612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8" name="Google Shape;348;p49"/>
          <p:cNvSpPr txBox="1"/>
          <p:nvPr/>
        </p:nvSpPr>
        <p:spPr>
          <a:xfrm>
            <a:off x="1391266" y="5847244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9" name="Google Shape;349;p49"/>
          <p:cNvSpPr txBox="1"/>
          <p:nvPr/>
        </p:nvSpPr>
        <p:spPr>
          <a:xfrm>
            <a:off x="3945194" y="5844296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0" name="Google Shape;350;p49"/>
          <p:cNvSpPr txBox="1"/>
          <p:nvPr/>
        </p:nvSpPr>
        <p:spPr>
          <a:xfrm>
            <a:off x="6499122" y="5919059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ELEMENT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1" name="Google Shape;351;p49"/>
          <p:cNvSpPr txBox="1"/>
          <p:nvPr/>
        </p:nvSpPr>
        <p:spPr>
          <a:xfrm>
            <a:off x="9193161" y="5844296"/>
            <a:ext cx="218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BİLEŞİK</a:t>
            </a:r>
            <a:endParaRPr sz="180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0-556" id="356" name="Google Shape;35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0"/>
          <p:cNvSpPr txBox="1"/>
          <p:nvPr/>
        </p:nvSpPr>
        <p:spPr>
          <a:xfrm>
            <a:off x="6832315" y="3123344"/>
            <a:ext cx="40582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Tuz ruhu olarak da bilinir.</a:t>
            </a:r>
            <a:endParaRPr i="1"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2-565" id="362" name="Google Shape;36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4-028" id="367" name="Google Shape;36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5-598" id="372" name="Google Shape;37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6-790" id="377" name="Google Shape;37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7-829" id="382" name="Google Shape;38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28-917" id="387" name="Google Shape;38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0-584" id="392" name="Google Shape;39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1-671" id="397" name="Google Shape;39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2-477" id="402" name="Google Shape;40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3-965" id="407" name="Google Shape;40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5-192" id="412" name="Google Shape;41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6-389" id="417" name="Google Shape;4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7-947" id="422" name="Google Shape;42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39-177" id="427" name="Google Shape;42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0-40-367" id="432" name="Google Shape;43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15-383" id="437" name="Google Shape;43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17-222" id="442" name="Google Shape;44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19-228" id="447" name="Google Shape;44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0-503" id="452" name="Google Shape;45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1-652" id="457" name="Google Shape;45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3-065" id="462" name="Google Shape;46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2-59-24-413" id="467" name="Google Shape;46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8125"/>
            <a:ext cx="12192000" cy="63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73"/>
          <p:cNvSpPr txBox="1"/>
          <p:nvPr>
            <p:ph type="ctrTitle"/>
          </p:nvPr>
        </p:nvSpPr>
        <p:spPr>
          <a:xfrm>
            <a:off x="808892" y="2490913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Quattrocento Sans"/>
              <a:buNone/>
            </a:pPr>
            <a:r>
              <a:rPr lang="tr-TR" sz="6000">
                <a:solidFill>
                  <a:srgbClr val="FF0000"/>
                </a:solidFill>
              </a:rPr>
              <a:t>DEĞERLENDİRME SORULARI</a:t>
            </a:r>
            <a:endParaRPr sz="6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11-956" id="477" name="Google Shape;47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13-399" id="482" name="Google Shape;48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15-211" id="487" name="Google Shape;48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16-776" id="492" name="Google Shape;49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18-270" id="497" name="Google Shape;497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20-121" id="502" name="Google Shape;50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22-099" id="507" name="Google Shape;50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23-771" id="512" name="Google Shape;51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25-512" id="517" name="Google Shape;51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27-756" id="522" name="Google Shape;52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19-944" id="527" name="Google Shape;52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21-813" id="532" name="Google Shape;532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44-596" id="537" name="Google Shape;53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46-028" id="542" name="Google Shape;54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51-041" id="547" name="Google Shape;54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52-232" id="552" name="Google Shape;552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3-58-951" id="557" name="Google Shape;557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8-06-19 14-54-00-162" id="562" name="Google Shape;562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0650"/>
            <a:ext cx="12192000" cy="66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32-353" id="567" name="Google Shape;56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33-830" id="572" name="Google Shape;572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35-222" id="577" name="Google Shape;577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36-705" id="582" name="Google Shape;582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25"/>
            <a:ext cx="12192000" cy="665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43-669" id="587" name="Google Shape;587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325"/>
            <a:ext cx="12192000" cy="673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45-351" id="592" name="Google Shape;592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325"/>
            <a:ext cx="12192000" cy="673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50-202" id="597" name="Google Shape;597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325"/>
            <a:ext cx="12192000" cy="673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ndicam 2019-06-14 13-01-51-640" id="602" name="Google Shape;602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325"/>
            <a:ext cx="12192000" cy="673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is Teması">
  <a:themeElements>
    <a:clrScheme name="Ofis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is Teması">
  <a:themeElements>
    <a:clrScheme name="Ofis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