
<file path=[Content_Types].xml><?xml version="1.0" encoding="utf-8"?>
<Types xmlns="http://schemas.openxmlformats.org/package/2006/content-types">
  <Default Extension="jfif" ContentType="image/jpeg"/>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7" r:id="rId2"/>
    <p:sldId id="284" r:id="rId3"/>
    <p:sldId id="258" r:id="rId4"/>
    <p:sldId id="259" r:id="rId5"/>
    <p:sldId id="260" r:id="rId6"/>
    <p:sldId id="285" r:id="rId7"/>
    <p:sldId id="286" r:id="rId8"/>
    <p:sldId id="287" r:id="rId9"/>
    <p:sldId id="288" r:id="rId10"/>
    <p:sldId id="289" r:id="rId11"/>
    <p:sldId id="29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305" r:id="rId26"/>
    <p:sldId id="274" r:id="rId27"/>
    <p:sldId id="306" r:id="rId28"/>
    <p:sldId id="275" r:id="rId29"/>
    <p:sldId id="307" r:id="rId30"/>
    <p:sldId id="276" r:id="rId31"/>
    <p:sldId id="277" r:id="rId32"/>
    <p:sldId id="278" r:id="rId33"/>
    <p:sldId id="279" r:id="rId34"/>
    <p:sldId id="280" r:id="rId35"/>
    <p:sldId id="308" r:id="rId36"/>
    <p:sldId id="309" r:id="rId37"/>
    <p:sldId id="310" r:id="rId38"/>
    <p:sldId id="311" r:id="rId39"/>
    <p:sldId id="312" r:id="rId40"/>
    <p:sldId id="281" r:id="rId41"/>
    <p:sldId id="282" r:id="rId42"/>
    <p:sldId id="283" r:id="rId43"/>
    <p:sldId id="291" r:id="rId44"/>
    <p:sldId id="292" r:id="rId45"/>
    <p:sldId id="293" r:id="rId46"/>
    <p:sldId id="294" r:id="rId47"/>
    <p:sldId id="295" r:id="rId48"/>
    <p:sldId id="296" r:id="rId49"/>
    <p:sldId id="297" r:id="rId50"/>
    <p:sldId id="298" r:id="rId51"/>
    <p:sldId id="299" r:id="rId52"/>
    <p:sldId id="300" r:id="rId53"/>
    <p:sldId id="301" r:id="rId54"/>
    <p:sldId id="302" r:id="rId55"/>
    <p:sldId id="303" r:id="rId56"/>
    <p:sldId id="304" r:id="rId57"/>
    <p:sldId id="313" r:id="rId5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6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tr-TR"/>
              <a:t>Asıl başlık stilini düzenlemek için tıklayın</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10/30/2021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9796027F-7875-4030-9381-8BD8C4F21935}" type="datetimeFigureOut">
              <a:rPr lang="en-US" dirty="0"/>
              <a:t>10/30/2021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9796027F-7875-4030-9381-8BD8C4F21935}" type="datetimeFigureOut">
              <a:rPr lang="en-US" dirty="0"/>
              <a:t>10/30/2021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10/30/2021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10/30/2021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10/30/2021</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10/30/2021</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3" cy="1447800"/>
          </a:xfrm>
        </p:spPr>
        <p:txBody>
          <a:bodyPr anchor="b"/>
          <a:lstStyle>
            <a:lvl1pPr algn="l">
              <a:defRPr sz="2400" b="0"/>
            </a:lvl1pPr>
          </a:lstStyle>
          <a:p>
            <a:r>
              <a:rPr lang="tr-TR"/>
              <a:t>Asıl başlık stilini düzenlemek için tıklayın</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154955" y="3129280"/>
            <a:ext cx="34010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7" name="Date Placeholder 4"/>
          <p:cNvSpPr>
            <a:spLocks noGrp="1"/>
          </p:cNvSpPr>
          <p:nvPr>
            <p:ph type="dt" sz="half" idx="10"/>
          </p:nvPr>
        </p:nvSpPr>
        <p:spPr/>
        <p:txBody>
          <a:bodyPr/>
          <a:lstStyle/>
          <a:p>
            <a:fld id="{4509A250-FF31-4206-8172-F9D3106AACB1}" type="datetimeFigureOut">
              <a:rPr lang="en-US" dirty="0"/>
              <a:t>10/30/2021</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4509A250-FF31-4206-8172-F9D3106AACB1}" type="datetimeFigureOut">
              <a:rPr lang="en-US" dirty="0"/>
              <a:t>10/30/2021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1154955" y="685799"/>
            <a:ext cx="8825658" cy="3640667"/>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4509A250-FF31-4206-8172-F9D3106AACB1}" type="datetimeFigureOut">
              <a:rPr lang="en-US" dirty="0"/>
              <a:t>10/30/2021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tr-TR"/>
              <a:t>Asıl başlık stilini düzenlemek için tıklayın</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4509A250-FF31-4206-8172-F9D3106AACB1}" type="datetimeFigureOut">
              <a:rPr lang="en-US" dirty="0"/>
              <a:t>10/30/2021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574800" y="1447800"/>
            <a:ext cx="7999315" cy="2323374"/>
          </a:xfrm>
        </p:spPr>
        <p:txBody>
          <a:bodyPr/>
          <a:lstStyle>
            <a:lvl1pPr>
              <a:defRPr sz="4800"/>
            </a:lvl1pPr>
          </a:lstStyle>
          <a:p>
            <a:r>
              <a:rPr lang="tr-TR"/>
              <a:t>Asıl başlık stilini düzenlemek için tıklayın</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lumMod val="60000"/>
                    <a:lumOff val="4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4509A250-FF31-4206-8172-F9D3106AACB1}" type="datetimeFigureOut">
              <a:rPr lang="en-US" dirty="0"/>
              <a:t>10/30/2021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p>
            <a:pPr algn="r"/>
            <a:r>
              <a:rPr lang="en-US" sz="12200" b="0" i="0" dirty="0">
                <a:solidFill>
                  <a:schemeClr val="accent1">
                    <a:lumMod val="60000"/>
                    <a:lumOff val="40000"/>
                  </a:schemeClr>
                </a:solidFill>
                <a:latin typeface="Arial"/>
                <a:ea typeface="+mj-ea"/>
                <a:cs typeface="+mj-cs"/>
              </a:rPr>
              <a:t>“</a:t>
            </a:r>
          </a:p>
        </p:txBody>
      </p:sp>
      <p:sp>
        <p:nvSpPr>
          <p:cNvPr id="11" name="TextBox 10"/>
          <p:cNvSpPr txBox="1"/>
          <p:nvPr/>
        </p:nvSpPr>
        <p:spPr>
          <a:xfrm>
            <a:off x="9330490" y="2613787"/>
            <a:ext cx="801912" cy="1969770"/>
          </a:xfrm>
          <a:prstGeom prst="rect">
            <a:avLst/>
          </a:prstGeom>
          <a:noFill/>
        </p:spPr>
        <p:txBody>
          <a:bodyPr wrap="square" rtlCol="0">
            <a:spAutoFit/>
          </a:bodyPr>
          <a:lstStyle/>
          <a:p>
            <a:pPr algn="r"/>
            <a:r>
              <a:rPr lang="en-US" sz="12200" b="0" i="0" dirty="0">
                <a:solidFill>
                  <a:schemeClr val="accent1">
                    <a:lumMod val="60000"/>
                    <a:lumOff val="40000"/>
                  </a:schemeClr>
                </a:solidFill>
                <a:latin typeface="Arial"/>
                <a:ea typeface="+mj-ea"/>
                <a:cs typeface="+mj-cs"/>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4509A250-FF31-4206-8172-F9D3106AACB1}" type="datetimeFigureOut">
              <a:rPr lang="en-US" dirty="0"/>
              <a:t>10/30/2021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tr-TR"/>
              <a:t>Asıl başlık stilini düzenlemek için tıklayın</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10/30/2021</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tr-TR"/>
              <a:t>Asıl başlık stilini düzenlemek için tıklayın</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10/30/2021</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nchor="t" anchorCtr="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10/30/2021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10/30/2021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44"/>
          <a:stretch/>
        </p:blipFill>
        <p:spPr>
          <a:xfrm>
            <a:off x="0" y="2669685"/>
            <a:ext cx="4035669"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10/30/2021</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jfif"/><Relationship Id="rId4" Type="http://schemas.openxmlformats.org/officeDocument/2006/relationships/image" Target="../media/image8.jpeg"/></Relationships>
</file>

<file path=ppt/slides/_rels/slide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 Id="rId9" Type="http://schemas.openxmlformats.org/officeDocument/2006/relationships/image" Target="../media/image41.png"/></Relationships>
</file>

<file path=ppt/slides/_rels/slide21.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image" Target="../media/image42.png"/><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 Id="rId9" Type="http://schemas.openxmlformats.org/officeDocument/2006/relationships/image" Target="../media/image49.png"/></Relationships>
</file>

<file path=ppt/slides/_rels/slide2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 Id="rId5" Type="http://schemas.openxmlformats.org/officeDocument/2006/relationships/image" Target="../media/image53.png"/><Relationship Id="rId4" Type="http://schemas.openxmlformats.org/officeDocument/2006/relationships/image" Target="../media/image52.png"/></Relationships>
</file>

<file path=ppt/slides/_rels/slide2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hyperlink" Target="https://www.bilgenc.com/aciklayici-anlatim/" TargetMode="Externa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85.jf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8CB0D19E-91EF-4FCE-8D68-8B2208DF1D65}"/>
              </a:ext>
            </a:extLst>
          </p:cNvPr>
          <p:cNvPicPr>
            <a:picLocks noChangeAspect="1"/>
          </p:cNvPicPr>
          <p:nvPr/>
        </p:nvPicPr>
        <p:blipFill>
          <a:blip r:embed="rId2"/>
          <a:stretch>
            <a:fillRect/>
          </a:stretch>
        </p:blipFill>
        <p:spPr>
          <a:xfrm>
            <a:off x="2909454" y="330062"/>
            <a:ext cx="7757744" cy="3098938"/>
          </a:xfrm>
          <a:prstGeom prst="rect">
            <a:avLst/>
          </a:prstGeom>
        </p:spPr>
      </p:pic>
      <p:pic>
        <p:nvPicPr>
          <p:cNvPr id="3" name="Resim 2">
            <a:extLst>
              <a:ext uri="{FF2B5EF4-FFF2-40B4-BE49-F238E27FC236}">
                <a16:creationId xmlns:a16="http://schemas.microsoft.com/office/drawing/2014/main" id="{C2CD9EDA-969E-4C36-8021-78FE2BBA20E0}"/>
              </a:ext>
            </a:extLst>
          </p:cNvPr>
          <p:cNvPicPr>
            <a:picLocks noChangeAspect="1"/>
          </p:cNvPicPr>
          <p:nvPr/>
        </p:nvPicPr>
        <p:blipFill>
          <a:blip r:embed="rId3"/>
          <a:stretch>
            <a:fillRect/>
          </a:stretch>
        </p:blipFill>
        <p:spPr>
          <a:xfrm>
            <a:off x="4397028" y="3792850"/>
            <a:ext cx="5438775" cy="2847975"/>
          </a:xfrm>
          <a:prstGeom prst="rect">
            <a:avLst/>
          </a:prstGeom>
        </p:spPr>
      </p:pic>
      <p:pic>
        <p:nvPicPr>
          <p:cNvPr id="4" name="Resim 3">
            <a:extLst>
              <a:ext uri="{FF2B5EF4-FFF2-40B4-BE49-F238E27FC236}">
                <a16:creationId xmlns:a16="http://schemas.microsoft.com/office/drawing/2014/main" id="{C9DE6DBB-39D2-4E47-8B04-404A5DA22816}"/>
              </a:ext>
            </a:extLst>
          </p:cNvPr>
          <p:cNvPicPr/>
          <p:nvPr/>
        </p:nvPicPr>
        <p:blipFill rotWithShape="1">
          <a:blip r:embed="rId4" cstate="print">
            <a:extLst>
              <a:ext uri="{28A0092B-C50C-407E-A947-70E740481C1C}">
                <a14:useLocalDpi xmlns:a14="http://schemas.microsoft.com/office/drawing/2010/main" val="0"/>
              </a:ext>
            </a:extLst>
          </a:blip>
          <a:srcRect t="11154" r="1824" b="13037"/>
          <a:stretch/>
        </p:blipFill>
        <p:spPr>
          <a:xfrm>
            <a:off x="113000" y="651361"/>
            <a:ext cx="2796454" cy="2119548"/>
          </a:xfrm>
          <a:prstGeom prst="ellipse">
            <a:avLst/>
          </a:prstGeom>
          <a:ln>
            <a:noFill/>
          </a:ln>
          <a:effectLst>
            <a:softEdge rad="112500"/>
          </a:effectLst>
        </p:spPr>
      </p:pic>
      <p:pic>
        <p:nvPicPr>
          <p:cNvPr id="6" name="Resim 5">
            <a:extLst>
              <a:ext uri="{FF2B5EF4-FFF2-40B4-BE49-F238E27FC236}">
                <a16:creationId xmlns:a16="http://schemas.microsoft.com/office/drawing/2014/main" id="{425767AE-04BC-4B79-BBD7-8509997EC99A}"/>
              </a:ext>
            </a:extLst>
          </p:cNvPr>
          <p:cNvPicPr>
            <a:picLocks noChangeAspect="1"/>
          </p:cNvPicPr>
          <p:nvPr/>
        </p:nvPicPr>
        <p:blipFill>
          <a:blip r:embed="rId5"/>
          <a:stretch>
            <a:fillRect/>
          </a:stretch>
        </p:blipFill>
        <p:spPr>
          <a:xfrm>
            <a:off x="468672" y="3674919"/>
            <a:ext cx="2085109" cy="2085109"/>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7" name="Resim 6">
            <a:extLst>
              <a:ext uri="{FF2B5EF4-FFF2-40B4-BE49-F238E27FC236}">
                <a16:creationId xmlns:a16="http://schemas.microsoft.com/office/drawing/2014/main" id="{A7981075-7D04-4032-90CB-71E20073F843}"/>
              </a:ext>
            </a:extLst>
          </p:cNvPr>
          <p:cNvPicPr/>
          <p:nvPr/>
        </p:nvPicPr>
        <p:blipFill>
          <a:blip r:embed="rId6" cstate="print">
            <a:extLst>
              <a:ext uri="{28A0092B-C50C-407E-A947-70E740481C1C}">
                <a14:useLocalDpi xmlns:a14="http://schemas.microsoft.com/office/drawing/2010/main" val="0"/>
              </a:ext>
            </a:extLst>
          </a:blip>
          <a:stretch>
            <a:fillRect/>
          </a:stretch>
        </p:blipFill>
        <p:spPr>
          <a:xfrm>
            <a:off x="113000" y="6021740"/>
            <a:ext cx="4021544" cy="506198"/>
          </a:xfrm>
          <a:prstGeom prst="rect">
            <a:avLst/>
          </a:prstGeom>
        </p:spPr>
      </p:pic>
    </p:spTree>
    <p:extLst>
      <p:ext uri="{BB962C8B-B14F-4D97-AF65-F5344CB8AC3E}">
        <p14:creationId xmlns:p14="http://schemas.microsoft.com/office/powerpoint/2010/main" val="347308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ündelik Hayatımızda E-Hastalıklar Metni Cevapları - 8. Sınıf Türkçe MEB Yayınları">
            <a:extLst>
              <a:ext uri="{FF2B5EF4-FFF2-40B4-BE49-F238E27FC236}">
                <a16:creationId xmlns:a16="http://schemas.microsoft.com/office/drawing/2014/main" id="{88BA83A4-9E47-4D8B-9773-D271B116DEC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2620" r="2881" b="22798"/>
          <a:stretch/>
        </p:blipFill>
        <p:spPr bwMode="auto">
          <a:xfrm>
            <a:off x="1384438" y="1762539"/>
            <a:ext cx="9613335" cy="28094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07954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FEC99665-32C3-4E4C-9D57-65EB40F5E7E5}"/>
              </a:ext>
            </a:extLst>
          </p:cNvPr>
          <p:cNvPicPr>
            <a:picLocks noChangeAspect="1"/>
          </p:cNvPicPr>
          <p:nvPr/>
        </p:nvPicPr>
        <p:blipFill>
          <a:blip r:embed="rId2"/>
          <a:stretch>
            <a:fillRect/>
          </a:stretch>
        </p:blipFill>
        <p:spPr>
          <a:xfrm>
            <a:off x="4156764" y="569843"/>
            <a:ext cx="4375980" cy="656397"/>
          </a:xfrm>
          <a:prstGeom prst="rect">
            <a:avLst/>
          </a:prstGeom>
        </p:spPr>
      </p:pic>
      <p:sp>
        <p:nvSpPr>
          <p:cNvPr id="4" name="Dikdörtgen 3">
            <a:extLst>
              <a:ext uri="{FF2B5EF4-FFF2-40B4-BE49-F238E27FC236}">
                <a16:creationId xmlns:a16="http://schemas.microsoft.com/office/drawing/2014/main" id="{D57F2B19-992B-4048-B39D-FCEB2ACB4AB3}"/>
              </a:ext>
            </a:extLst>
          </p:cNvPr>
          <p:cNvSpPr/>
          <p:nvPr/>
        </p:nvSpPr>
        <p:spPr>
          <a:xfrm>
            <a:off x="657788" y="3429002"/>
            <a:ext cx="10467412" cy="2043544"/>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dirty="0">
                <a:solidFill>
                  <a:srgbClr val="0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Kişinin sürekli ve aşırı şekilde teknolojik aletlerle ilgilenmesi sonucu teknolojinin zararlı yönlerine maruz kalması, sosyal hayatının zarar görmesi aklımıza geliyor.</a:t>
            </a:r>
            <a:endParaRPr lang="tr-TR" sz="32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10" name="Metin kutusu 9">
            <a:extLst>
              <a:ext uri="{FF2B5EF4-FFF2-40B4-BE49-F238E27FC236}">
                <a16:creationId xmlns:a16="http://schemas.microsoft.com/office/drawing/2014/main" id="{41694E0F-027C-433E-9DD0-44033B7362F4}"/>
              </a:ext>
            </a:extLst>
          </p:cNvPr>
          <p:cNvSpPr txBox="1"/>
          <p:nvPr/>
        </p:nvSpPr>
        <p:spPr>
          <a:xfrm>
            <a:off x="768625" y="1620970"/>
            <a:ext cx="10196946" cy="1077218"/>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C00000"/>
                </a:solidFill>
                <a:effectLst>
                  <a:outerShdw blurRad="38100" dist="38100" dir="2700000" algn="tl">
                    <a:srgbClr val="000000">
                      <a:alpha val="43137"/>
                    </a:srgbClr>
                  </a:outerShdw>
                </a:effectLst>
                <a:latin typeface="Snap ITC" panose="04040A07060A02020202" pitchFamily="82" charset="0"/>
              </a:rPr>
              <a:t>1. Teknoloji bağımlılığı deyince aklınıza ne geliyor? Açıklayınız.</a:t>
            </a:r>
            <a:endParaRPr lang="tr-TR" sz="3200"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Tree>
    <p:extLst>
      <p:ext uri="{BB962C8B-B14F-4D97-AF65-F5344CB8AC3E}">
        <p14:creationId xmlns:p14="http://schemas.microsoft.com/office/powerpoint/2010/main" val="3486252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a:extLst>
              <a:ext uri="{FF2B5EF4-FFF2-40B4-BE49-F238E27FC236}">
                <a16:creationId xmlns:a16="http://schemas.microsoft.com/office/drawing/2014/main" id="{04310B81-C111-49D6-8F28-01BE51818BD4}"/>
              </a:ext>
            </a:extLst>
          </p:cNvPr>
          <p:cNvSpPr txBox="1"/>
          <p:nvPr/>
        </p:nvSpPr>
        <p:spPr>
          <a:xfrm>
            <a:off x="540327" y="2032107"/>
            <a:ext cx="10612582" cy="2308324"/>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C00000"/>
                </a:solidFill>
                <a:effectLst>
                  <a:outerShdw blurRad="38100" dist="38100" dir="2700000" algn="tl">
                    <a:srgbClr val="000000">
                      <a:alpha val="43137"/>
                    </a:srgbClr>
                  </a:outerShdw>
                </a:effectLst>
                <a:latin typeface="Snap ITC" panose="04040A07060A02020202" pitchFamily="82" charset="0"/>
              </a:rPr>
              <a:t>2. Günde ne kadar zamanınızı cep telefonuyla ya da bilgisayar başında geçiriyorsunuz? Bu süre sizce ne kadar olmalıdır?</a:t>
            </a:r>
            <a:endParaRPr lang="tr-TR" sz="3600"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Tree>
    <p:extLst>
      <p:ext uri="{BB962C8B-B14F-4D97-AF65-F5344CB8AC3E}">
        <p14:creationId xmlns:p14="http://schemas.microsoft.com/office/powerpoint/2010/main" val="7451406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1B5919C3-BA26-4E67-A12E-F6F093CD8D7B}"/>
              </a:ext>
            </a:extLst>
          </p:cNvPr>
          <p:cNvPicPr>
            <a:picLocks noChangeAspect="1"/>
          </p:cNvPicPr>
          <p:nvPr/>
        </p:nvPicPr>
        <p:blipFill>
          <a:blip r:embed="rId2"/>
          <a:stretch>
            <a:fillRect/>
          </a:stretch>
        </p:blipFill>
        <p:spPr>
          <a:xfrm>
            <a:off x="2824522" y="645629"/>
            <a:ext cx="5182898" cy="5311825"/>
          </a:xfrm>
          <a:prstGeom prst="rect">
            <a:avLst/>
          </a:prstGeom>
        </p:spPr>
      </p:pic>
    </p:spTree>
    <p:extLst>
      <p:ext uri="{BB962C8B-B14F-4D97-AF65-F5344CB8AC3E}">
        <p14:creationId xmlns:p14="http://schemas.microsoft.com/office/powerpoint/2010/main" val="7075578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Köşeleri Yuvarlatılmış 1">
            <a:extLst>
              <a:ext uri="{FF2B5EF4-FFF2-40B4-BE49-F238E27FC236}">
                <a16:creationId xmlns:a16="http://schemas.microsoft.com/office/drawing/2014/main" id="{D079AF5A-6A70-45B3-890A-8B4EA0219F5C}"/>
              </a:ext>
            </a:extLst>
          </p:cNvPr>
          <p:cNvSpPr/>
          <p:nvPr/>
        </p:nvSpPr>
        <p:spPr>
          <a:xfrm>
            <a:off x="2292626" y="278296"/>
            <a:ext cx="7487478" cy="914400"/>
          </a:xfrm>
          <a:prstGeom prst="round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r>
              <a:rPr lang="tr-TR" sz="2400" b="1" dirty="0">
                <a:solidFill>
                  <a:srgbClr val="C00000"/>
                </a:solidFill>
              </a:rPr>
              <a:t>AŞAĞIDAKİ RESİMLERİ YORUMLAYINIZ</a:t>
            </a:r>
          </a:p>
        </p:txBody>
      </p:sp>
      <p:pic>
        <p:nvPicPr>
          <p:cNvPr id="2050" name="Picture 2" descr="bilgisayar bağımlılığı ile ilgili görsel sonucu">
            <a:extLst>
              <a:ext uri="{FF2B5EF4-FFF2-40B4-BE49-F238E27FC236}">
                <a16:creationId xmlns:a16="http://schemas.microsoft.com/office/drawing/2014/main" id="{5504428F-086B-45A5-9236-F23B5AB896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4314" y="1600049"/>
            <a:ext cx="8264101" cy="43284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1260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barn(inVertical)">
                                      <p:cBhvr>
                                        <p:cTn id="12"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bilgisayar bağımlılığı karikatür ile ilgili görsel sonucu">
            <a:extLst>
              <a:ext uri="{FF2B5EF4-FFF2-40B4-BE49-F238E27FC236}">
                <a16:creationId xmlns:a16="http://schemas.microsoft.com/office/drawing/2014/main" id="{D147B4A3-40C9-4B67-8C57-6601D7EA30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4487" y="523874"/>
            <a:ext cx="8918713" cy="59705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00754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bilgisayar bağımlılığı karikatür ile ilgili görsel sonucu">
            <a:extLst>
              <a:ext uri="{FF2B5EF4-FFF2-40B4-BE49-F238E27FC236}">
                <a16:creationId xmlns:a16="http://schemas.microsoft.com/office/drawing/2014/main" id="{ADE16667-B2C0-4DB5-A928-28B8379547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7717" y="488259"/>
            <a:ext cx="7841974" cy="58814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39225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bilgisayar bağımlılığı karikatür ile ilgili görsel sonucu">
            <a:extLst>
              <a:ext uri="{FF2B5EF4-FFF2-40B4-BE49-F238E27FC236}">
                <a16:creationId xmlns:a16="http://schemas.microsoft.com/office/drawing/2014/main" id="{DD14F82C-24C9-41C7-8289-30FB77814A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67347" y="449130"/>
            <a:ext cx="7793506" cy="59597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74960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bilgisayar bağımlılığı karikatür ile ilgili görsel sonucu">
            <a:extLst>
              <a:ext uri="{FF2B5EF4-FFF2-40B4-BE49-F238E27FC236}">
                <a16:creationId xmlns:a16="http://schemas.microsoft.com/office/drawing/2014/main" id="{A1872038-6E69-4F47-AD31-0B47A75D9B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11237" y="407297"/>
            <a:ext cx="5339948" cy="63901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72923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bilgisayar bağımlılığı karikatür ile ilgili görsel sonucu">
            <a:extLst>
              <a:ext uri="{FF2B5EF4-FFF2-40B4-BE49-F238E27FC236}">
                <a16:creationId xmlns:a16="http://schemas.microsoft.com/office/drawing/2014/main" id="{EE25CD39-183A-4F26-8310-05E2952FB2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1128" y="396962"/>
            <a:ext cx="9789743" cy="56941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96920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137E98E5-A88D-4E4B-8816-618280DFDDD7}"/>
              </a:ext>
            </a:extLst>
          </p:cNvPr>
          <p:cNvPicPr>
            <a:picLocks noChangeAspect="1"/>
          </p:cNvPicPr>
          <p:nvPr/>
        </p:nvPicPr>
        <p:blipFill>
          <a:blip r:embed="rId2"/>
          <a:stretch>
            <a:fillRect/>
          </a:stretch>
        </p:blipFill>
        <p:spPr>
          <a:xfrm>
            <a:off x="685597" y="689114"/>
            <a:ext cx="10370329" cy="1172946"/>
          </a:xfrm>
          <a:prstGeom prst="rect">
            <a:avLst/>
          </a:prstGeom>
        </p:spPr>
      </p:pic>
      <p:pic>
        <p:nvPicPr>
          <p:cNvPr id="3" name="Resim 2">
            <a:extLst>
              <a:ext uri="{FF2B5EF4-FFF2-40B4-BE49-F238E27FC236}">
                <a16:creationId xmlns:a16="http://schemas.microsoft.com/office/drawing/2014/main" id="{A05C5630-7943-4A78-BFB2-AF63CAEC1991}"/>
              </a:ext>
            </a:extLst>
          </p:cNvPr>
          <p:cNvPicPr>
            <a:picLocks noChangeAspect="1"/>
          </p:cNvPicPr>
          <p:nvPr/>
        </p:nvPicPr>
        <p:blipFill>
          <a:blip r:embed="rId3"/>
          <a:stretch>
            <a:fillRect/>
          </a:stretch>
        </p:blipFill>
        <p:spPr>
          <a:xfrm>
            <a:off x="685598" y="2402578"/>
            <a:ext cx="5258002" cy="4170140"/>
          </a:xfrm>
          <a:prstGeom prst="rect">
            <a:avLst/>
          </a:prstGeom>
        </p:spPr>
      </p:pic>
      <p:pic>
        <p:nvPicPr>
          <p:cNvPr id="4" name="Resim 3">
            <a:extLst>
              <a:ext uri="{FF2B5EF4-FFF2-40B4-BE49-F238E27FC236}">
                <a16:creationId xmlns:a16="http://schemas.microsoft.com/office/drawing/2014/main" id="{D8FACC20-BC42-4E8D-93A2-CD7BCF1B863A}"/>
              </a:ext>
            </a:extLst>
          </p:cNvPr>
          <p:cNvPicPr>
            <a:picLocks noChangeAspect="1"/>
          </p:cNvPicPr>
          <p:nvPr/>
        </p:nvPicPr>
        <p:blipFill>
          <a:blip r:embed="rId4"/>
          <a:stretch>
            <a:fillRect/>
          </a:stretch>
        </p:blipFill>
        <p:spPr>
          <a:xfrm>
            <a:off x="7063633" y="2061032"/>
            <a:ext cx="3548948" cy="4391083"/>
          </a:xfrm>
          <a:prstGeom prst="rect">
            <a:avLst/>
          </a:prstGeom>
        </p:spPr>
      </p:pic>
    </p:spTree>
    <p:extLst>
      <p:ext uri="{BB962C8B-B14F-4D97-AF65-F5344CB8AC3E}">
        <p14:creationId xmlns:p14="http://schemas.microsoft.com/office/powerpoint/2010/main" val="1021330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44657740-BA4B-41CA-9A47-5B5100735ECD}"/>
              </a:ext>
            </a:extLst>
          </p:cNvPr>
          <p:cNvPicPr>
            <a:picLocks noChangeAspect="1"/>
          </p:cNvPicPr>
          <p:nvPr/>
        </p:nvPicPr>
        <p:blipFill>
          <a:blip r:embed="rId2"/>
          <a:stretch>
            <a:fillRect/>
          </a:stretch>
        </p:blipFill>
        <p:spPr>
          <a:xfrm>
            <a:off x="3220735" y="410610"/>
            <a:ext cx="6825505" cy="3018390"/>
          </a:xfrm>
          <a:prstGeom prst="rect">
            <a:avLst/>
          </a:prstGeom>
        </p:spPr>
      </p:pic>
      <p:pic>
        <p:nvPicPr>
          <p:cNvPr id="3" name="Resim 2">
            <a:extLst>
              <a:ext uri="{FF2B5EF4-FFF2-40B4-BE49-F238E27FC236}">
                <a16:creationId xmlns:a16="http://schemas.microsoft.com/office/drawing/2014/main" id="{BCB96758-3289-43C9-B025-474B9E9548FF}"/>
              </a:ext>
            </a:extLst>
          </p:cNvPr>
          <p:cNvPicPr>
            <a:picLocks noChangeAspect="1"/>
          </p:cNvPicPr>
          <p:nvPr/>
        </p:nvPicPr>
        <p:blipFill>
          <a:blip r:embed="rId3"/>
          <a:stretch>
            <a:fillRect/>
          </a:stretch>
        </p:blipFill>
        <p:spPr>
          <a:xfrm>
            <a:off x="3220735" y="3811034"/>
            <a:ext cx="6628988" cy="2636356"/>
          </a:xfrm>
          <a:prstGeom prst="rect">
            <a:avLst/>
          </a:prstGeom>
        </p:spPr>
      </p:pic>
    </p:spTree>
    <p:extLst>
      <p:ext uri="{BB962C8B-B14F-4D97-AF65-F5344CB8AC3E}">
        <p14:creationId xmlns:p14="http://schemas.microsoft.com/office/powerpoint/2010/main" val="780118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715C81D0-9B1C-4359-89E4-99CE4A1953C8}"/>
              </a:ext>
            </a:extLst>
          </p:cNvPr>
          <p:cNvPicPr>
            <a:picLocks noChangeAspect="1"/>
          </p:cNvPicPr>
          <p:nvPr/>
        </p:nvPicPr>
        <p:blipFill>
          <a:blip r:embed="rId2"/>
          <a:stretch>
            <a:fillRect/>
          </a:stretch>
        </p:blipFill>
        <p:spPr>
          <a:xfrm>
            <a:off x="1425849" y="556592"/>
            <a:ext cx="8538130" cy="443326"/>
          </a:xfrm>
          <a:prstGeom prst="rect">
            <a:avLst/>
          </a:prstGeom>
        </p:spPr>
      </p:pic>
      <p:pic>
        <p:nvPicPr>
          <p:cNvPr id="3" name="Resim 2">
            <a:extLst>
              <a:ext uri="{FF2B5EF4-FFF2-40B4-BE49-F238E27FC236}">
                <a16:creationId xmlns:a16="http://schemas.microsoft.com/office/drawing/2014/main" id="{C79FC244-35A7-44EB-BAD1-C9160F434E05}"/>
              </a:ext>
            </a:extLst>
          </p:cNvPr>
          <p:cNvPicPr>
            <a:picLocks noChangeAspect="1"/>
          </p:cNvPicPr>
          <p:nvPr/>
        </p:nvPicPr>
        <p:blipFill>
          <a:blip r:embed="rId3"/>
          <a:stretch>
            <a:fillRect/>
          </a:stretch>
        </p:blipFill>
        <p:spPr>
          <a:xfrm>
            <a:off x="2064031" y="1457739"/>
            <a:ext cx="7557462" cy="687042"/>
          </a:xfrm>
          <a:prstGeom prst="rect">
            <a:avLst/>
          </a:prstGeom>
        </p:spPr>
      </p:pic>
      <p:pic>
        <p:nvPicPr>
          <p:cNvPr id="4" name="Resim 3">
            <a:extLst>
              <a:ext uri="{FF2B5EF4-FFF2-40B4-BE49-F238E27FC236}">
                <a16:creationId xmlns:a16="http://schemas.microsoft.com/office/drawing/2014/main" id="{5E64A43F-DA21-4A39-87D6-ADEF3A26CE5A}"/>
              </a:ext>
            </a:extLst>
          </p:cNvPr>
          <p:cNvPicPr>
            <a:picLocks noChangeAspect="1"/>
          </p:cNvPicPr>
          <p:nvPr/>
        </p:nvPicPr>
        <p:blipFill>
          <a:blip r:embed="rId4"/>
          <a:stretch>
            <a:fillRect/>
          </a:stretch>
        </p:blipFill>
        <p:spPr>
          <a:xfrm>
            <a:off x="357809" y="2287987"/>
            <a:ext cx="11476382" cy="4271839"/>
          </a:xfrm>
          <a:prstGeom prst="rect">
            <a:avLst/>
          </a:prstGeom>
        </p:spPr>
      </p:pic>
    </p:spTree>
    <p:extLst>
      <p:ext uri="{BB962C8B-B14F-4D97-AF65-F5344CB8AC3E}">
        <p14:creationId xmlns:p14="http://schemas.microsoft.com/office/powerpoint/2010/main" val="3259812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3E62262A-DE8D-4EF3-9D5F-2EBC560BA887}"/>
              </a:ext>
            </a:extLst>
          </p:cNvPr>
          <p:cNvPicPr>
            <a:picLocks noChangeAspect="1"/>
          </p:cNvPicPr>
          <p:nvPr/>
        </p:nvPicPr>
        <p:blipFill>
          <a:blip r:embed="rId2"/>
          <a:stretch>
            <a:fillRect/>
          </a:stretch>
        </p:blipFill>
        <p:spPr>
          <a:xfrm>
            <a:off x="206638" y="808383"/>
            <a:ext cx="11778724" cy="5009322"/>
          </a:xfrm>
          <a:prstGeom prst="rect">
            <a:avLst/>
          </a:prstGeom>
        </p:spPr>
      </p:pic>
    </p:spTree>
    <p:extLst>
      <p:ext uri="{BB962C8B-B14F-4D97-AF65-F5344CB8AC3E}">
        <p14:creationId xmlns:p14="http://schemas.microsoft.com/office/powerpoint/2010/main" val="12445787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671029F6-D6E7-4AB0-AC6F-F026670665B0}"/>
              </a:ext>
            </a:extLst>
          </p:cNvPr>
          <p:cNvPicPr>
            <a:picLocks noChangeAspect="1"/>
          </p:cNvPicPr>
          <p:nvPr/>
        </p:nvPicPr>
        <p:blipFill>
          <a:blip r:embed="rId2"/>
          <a:stretch>
            <a:fillRect/>
          </a:stretch>
        </p:blipFill>
        <p:spPr>
          <a:xfrm>
            <a:off x="168967" y="516835"/>
            <a:ext cx="11376389" cy="5459896"/>
          </a:xfrm>
          <a:prstGeom prst="rect">
            <a:avLst/>
          </a:prstGeom>
        </p:spPr>
      </p:pic>
    </p:spTree>
    <p:extLst>
      <p:ext uri="{BB962C8B-B14F-4D97-AF65-F5344CB8AC3E}">
        <p14:creationId xmlns:p14="http://schemas.microsoft.com/office/powerpoint/2010/main" val="42862728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1CED9A5F-8322-4D2E-9899-0FF0C94AF376}"/>
              </a:ext>
            </a:extLst>
          </p:cNvPr>
          <p:cNvPicPr>
            <a:picLocks noChangeAspect="1"/>
          </p:cNvPicPr>
          <p:nvPr/>
        </p:nvPicPr>
        <p:blipFill>
          <a:blip r:embed="rId2"/>
          <a:stretch>
            <a:fillRect/>
          </a:stretch>
        </p:blipFill>
        <p:spPr>
          <a:xfrm>
            <a:off x="217314" y="649357"/>
            <a:ext cx="11631251" cy="5499652"/>
          </a:xfrm>
          <a:prstGeom prst="rect">
            <a:avLst/>
          </a:prstGeom>
        </p:spPr>
      </p:pic>
    </p:spTree>
    <p:extLst>
      <p:ext uri="{BB962C8B-B14F-4D97-AF65-F5344CB8AC3E}">
        <p14:creationId xmlns:p14="http://schemas.microsoft.com/office/powerpoint/2010/main" val="37975870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181E29B3-1323-4FC7-BBB3-B91CDF88FA3E}"/>
              </a:ext>
            </a:extLst>
          </p:cNvPr>
          <p:cNvPicPr>
            <a:picLocks noChangeAspect="1"/>
          </p:cNvPicPr>
          <p:nvPr/>
        </p:nvPicPr>
        <p:blipFill>
          <a:blip r:embed="rId2"/>
          <a:stretch>
            <a:fillRect/>
          </a:stretch>
        </p:blipFill>
        <p:spPr>
          <a:xfrm>
            <a:off x="340822" y="437322"/>
            <a:ext cx="11191685" cy="5817704"/>
          </a:xfrm>
          <a:prstGeom prst="rect">
            <a:avLst/>
          </a:prstGeom>
        </p:spPr>
      </p:pic>
    </p:spTree>
    <p:extLst>
      <p:ext uri="{BB962C8B-B14F-4D97-AF65-F5344CB8AC3E}">
        <p14:creationId xmlns:p14="http://schemas.microsoft.com/office/powerpoint/2010/main" val="9307391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0A30E076-BAE6-491C-8CC3-4336292CDB96}"/>
              </a:ext>
            </a:extLst>
          </p:cNvPr>
          <p:cNvPicPr>
            <a:picLocks noChangeAspect="1"/>
          </p:cNvPicPr>
          <p:nvPr/>
        </p:nvPicPr>
        <p:blipFill>
          <a:blip r:embed="rId2"/>
          <a:stretch>
            <a:fillRect/>
          </a:stretch>
        </p:blipFill>
        <p:spPr>
          <a:xfrm>
            <a:off x="5151684" y="516834"/>
            <a:ext cx="2896941" cy="903633"/>
          </a:xfrm>
          <a:prstGeom prst="rect">
            <a:avLst/>
          </a:prstGeom>
        </p:spPr>
      </p:pic>
      <p:pic>
        <p:nvPicPr>
          <p:cNvPr id="3" name="Resim 2">
            <a:extLst>
              <a:ext uri="{FF2B5EF4-FFF2-40B4-BE49-F238E27FC236}">
                <a16:creationId xmlns:a16="http://schemas.microsoft.com/office/drawing/2014/main" id="{987CFD18-2492-41B1-B9A7-441EA70EF598}"/>
              </a:ext>
            </a:extLst>
          </p:cNvPr>
          <p:cNvPicPr>
            <a:picLocks noChangeAspect="1"/>
          </p:cNvPicPr>
          <p:nvPr/>
        </p:nvPicPr>
        <p:blipFill>
          <a:blip r:embed="rId3"/>
          <a:stretch>
            <a:fillRect/>
          </a:stretch>
        </p:blipFill>
        <p:spPr>
          <a:xfrm>
            <a:off x="1315494" y="1700212"/>
            <a:ext cx="8885573" cy="4640954"/>
          </a:xfrm>
          <a:prstGeom prst="rect">
            <a:avLst/>
          </a:prstGeom>
        </p:spPr>
      </p:pic>
    </p:spTree>
    <p:extLst>
      <p:ext uri="{BB962C8B-B14F-4D97-AF65-F5344CB8AC3E}">
        <p14:creationId xmlns:p14="http://schemas.microsoft.com/office/powerpoint/2010/main" val="2390296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3236E3C3-9E63-4602-BA16-5661DCAB1340}"/>
              </a:ext>
            </a:extLst>
          </p:cNvPr>
          <p:cNvPicPr>
            <a:picLocks noChangeAspect="1"/>
          </p:cNvPicPr>
          <p:nvPr/>
        </p:nvPicPr>
        <p:blipFill>
          <a:blip r:embed="rId2"/>
          <a:stretch>
            <a:fillRect/>
          </a:stretch>
        </p:blipFill>
        <p:spPr>
          <a:xfrm>
            <a:off x="281935" y="675862"/>
            <a:ext cx="4053597" cy="634654"/>
          </a:xfrm>
          <a:prstGeom prst="rect">
            <a:avLst/>
          </a:prstGeom>
        </p:spPr>
      </p:pic>
      <p:pic>
        <p:nvPicPr>
          <p:cNvPr id="3" name="Resim 2">
            <a:extLst>
              <a:ext uri="{FF2B5EF4-FFF2-40B4-BE49-F238E27FC236}">
                <a16:creationId xmlns:a16="http://schemas.microsoft.com/office/drawing/2014/main" id="{6925746B-A0F3-4D4F-986A-5AAA93CB55B6}"/>
              </a:ext>
            </a:extLst>
          </p:cNvPr>
          <p:cNvPicPr>
            <a:picLocks noChangeAspect="1"/>
          </p:cNvPicPr>
          <p:nvPr/>
        </p:nvPicPr>
        <p:blipFill>
          <a:blip r:embed="rId3"/>
          <a:stretch>
            <a:fillRect/>
          </a:stretch>
        </p:blipFill>
        <p:spPr>
          <a:xfrm>
            <a:off x="5002082" y="761172"/>
            <a:ext cx="1566648" cy="549344"/>
          </a:xfrm>
          <a:prstGeom prst="rect">
            <a:avLst/>
          </a:prstGeom>
        </p:spPr>
      </p:pic>
      <p:sp>
        <p:nvSpPr>
          <p:cNvPr id="4" name="Dikdörtgen 3">
            <a:extLst>
              <a:ext uri="{FF2B5EF4-FFF2-40B4-BE49-F238E27FC236}">
                <a16:creationId xmlns:a16="http://schemas.microsoft.com/office/drawing/2014/main" id="{32690710-29B4-46CD-90D5-450AC3B0A8EE}"/>
              </a:ext>
            </a:extLst>
          </p:cNvPr>
          <p:cNvSpPr/>
          <p:nvPr/>
        </p:nvSpPr>
        <p:spPr>
          <a:xfrm>
            <a:off x="8584875" y="675862"/>
            <a:ext cx="2210862" cy="646331"/>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3600" dirty="0">
                <a:solidFill>
                  <a:srgbClr val="FF0000"/>
                </a:solidFill>
                <a:latin typeface="Roboto"/>
              </a:rPr>
              <a:t>a</a:t>
            </a:r>
            <a:r>
              <a:rPr lang="tr-TR" sz="3600" dirty="0">
                <a:solidFill>
                  <a:srgbClr val="000000"/>
                </a:solidFill>
                <a:latin typeface="Roboto"/>
              </a:rPr>
              <a:t>r</a:t>
            </a:r>
            <a:r>
              <a:rPr lang="tr-TR" sz="3600" dirty="0">
                <a:solidFill>
                  <a:srgbClr val="FF0000"/>
                </a:solidFill>
                <a:latin typeface="Roboto"/>
              </a:rPr>
              <a:t>z</a:t>
            </a:r>
            <a:r>
              <a:rPr lang="tr-TR" sz="3600" dirty="0">
                <a:solidFill>
                  <a:srgbClr val="000000"/>
                </a:solidFill>
                <a:latin typeface="Roboto"/>
              </a:rPr>
              <a:t> </a:t>
            </a:r>
            <a:r>
              <a:rPr lang="tr-TR" sz="3600" dirty="0">
                <a:solidFill>
                  <a:srgbClr val="FF0000"/>
                </a:solidFill>
                <a:latin typeface="Roboto"/>
              </a:rPr>
              <a:t>e</a:t>
            </a:r>
            <a:r>
              <a:rPr lang="tr-TR" sz="3600" dirty="0">
                <a:solidFill>
                  <a:srgbClr val="000000"/>
                </a:solidFill>
                <a:latin typeface="Roboto"/>
              </a:rPr>
              <a:t>tm</a:t>
            </a:r>
            <a:r>
              <a:rPr lang="tr-TR" sz="3600" dirty="0">
                <a:solidFill>
                  <a:srgbClr val="FF0000"/>
                </a:solidFill>
                <a:latin typeface="Roboto"/>
              </a:rPr>
              <a:t>e</a:t>
            </a:r>
            <a:r>
              <a:rPr lang="tr-TR" sz="3600" dirty="0">
                <a:solidFill>
                  <a:srgbClr val="000000"/>
                </a:solidFill>
                <a:latin typeface="Roboto"/>
              </a:rPr>
              <a:t>k</a:t>
            </a:r>
            <a:endParaRPr lang="tr-TR" sz="3600" dirty="0"/>
          </a:p>
        </p:txBody>
      </p:sp>
      <p:sp>
        <p:nvSpPr>
          <p:cNvPr id="5" name="Ok: Sağ 4">
            <a:extLst>
              <a:ext uri="{FF2B5EF4-FFF2-40B4-BE49-F238E27FC236}">
                <a16:creationId xmlns:a16="http://schemas.microsoft.com/office/drawing/2014/main" id="{BD1DA413-5AC9-4AC2-8AE3-3A2E14F5E0BE}"/>
              </a:ext>
            </a:extLst>
          </p:cNvPr>
          <p:cNvSpPr/>
          <p:nvPr/>
        </p:nvSpPr>
        <p:spPr>
          <a:xfrm>
            <a:off x="6798365" y="861391"/>
            <a:ext cx="1566648" cy="449125"/>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pic>
        <p:nvPicPr>
          <p:cNvPr id="6" name="Resim 5">
            <a:extLst>
              <a:ext uri="{FF2B5EF4-FFF2-40B4-BE49-F238E27FC236}">
                <a16:creationId xmlns:a16="http://schemas.microsoft.com/office/drawing/2014/main" id="{79369845-467A-4371-BA0C-FAF9E6C41F51}"/>
              </a:ext>
            </a:extLst>
          </p:cNvPr>
          <p:cNvPicPr>
            <a:picLocks noChangeAspect="1"/>
          </p:cNvPicPr>
          <p:nvPr/>
        </p:nvPicPr>
        <p:blipFill>
          <a:blip r:embed="rId4"/>
          <a:stretch>
            <a:fillRect/>
          </a:stretch>
        </p:blipFill>
        <p:spPr>
          <a:xfrm>
            <a:off x="301200" y="2104404"/>
            <a:ext cx="3931329" cy="634654"/>
          </a:xfrm>
          <a:prstGeom prst="rect">
            <a:avLst/>
          </a:prstGeom>
        </p:spPr>
      </p:pic>
      <p:pic>
        <p:nvPicPr>
          <p:cNvPr id="7" name="Resim 6">
            <a:extLst>
              <a:ext uri="{FF2B5EF4-FFF2-40B4-BE49-F238E27FC236}">
                <a16:creationId xmlns:a16="http://schemas.microsoft.com/office/drawing/2014/main" id="{985542FC-9B5F-486E-82F4-3FDB0BADD070}"/>
              </a:ext>
            </a:extLst>
          </p:cNvPr>
          <p:cNvPicPr>
            <a:picLocks noChangeAspect="1"/>
          </p:cNvPicPr>
          <p:nvPr/>
        </p:nvPicPr>
        <p:blipFill>
          <a:blip r:embed="rId5"/>
          <a:stretch>
            <a:fillRect/>
          </a:stretch>
        </p:blipFill>
        <p:spPr>
          <a:xfrm>
            <a:off x="4768918" y="2220463"/>
            <a:ext cx="2029447" cy="549344"/>
          </a:xfrm>
          <a:prstGeom prst="rect">
            <a:avLst/>
          </a:prstGeom>
        </p:spPr>
      </p:pic>
      <p:sp>
        <p:nvSpPr>
          <p:cNvPr id="8" name="Ok: Sağ 7">
            <a:extLst>
              <a:ext uri="{FF2B5EF4-FFF2-40B4-BE49-F238E27FC236}">
                <a16:creationId xmlns:a16="http://schemas.microsoft.com/office/drawing/2014/main" id="{910F2E28-EF01-4A5F-8BBF-07F68A6AA68C}"/>
              </a:ext>
            </a:extLst>
          </p:cNvPr>
          <p:cNvSpPr/>
          <p:nvPr/>
        </p:nvSpPr>
        <p:spPr>
          <a:xfrm>
            <a:off x="7018227" y="2270572"/>
            <a:ext cx="1566648" cy="449125"/>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9" name="Dikdörtgen 8">
            <a:extLst>
              <a:ext uri="{FF2B5EF4-FFF2-40B4-BE49-F238E27FC236}">
                <a16:creationId xmlns:a16="http://schemas.microsoft.com/office/drawing/2014/main" id="{7122D0FB-DD95-409B-85B1-D800D1E747B9}"/>
              </a:ext>
            </a:extLst>
          </p:cNvPr>
          <p:cNvSpPr/>
          <p:nvPr/>
        </p:nvSpPr>
        <p:spPr>
          <a:xfrm>
            <a:off x="8804737" y="2202746"/>
            <a:ext cx="1962397" cy="584775"/>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3200" dirty="0">
                <a:solidFill>
                  <a:srgbClr val="000000"/>
                </a:solidFill>
                <a:latin typeface="Roboto"/>
              </a:rPr>
              <a:t>s</a:t>
            </a:r>
            <a:r>
              <a:rPr lang="tr-TR" sz="3200" dirty="0">
                <a:solidFill>
                  <a:srgbClr val="FF0000"/>
                </a:solidFill>
                <a:latin typeface="Roboto"/>
              </a:rPr>
              <a:t>os</a:t>
            </a:r>
            <a:r>
              <a:rPr lang="tr-TR" sz="3200" dirty="0">
                <a:solidFill>
                  <a:srgbClr val="000000"/>
                </a:solidFill>
                <a:latin typeface="Roboto"/>
              </a:rPr>
              <a:t>y</a:t>
            </a:r>
            <a:r>
              <a:rPr lang="tr-TR" sz="3200" dirty="0">
                <a:solidFill>
                  <a:srgbClr val="FF0000"/>
                </a:solidFill>
                <a:latin typeface="Roboto"/>
              </a:rPr>
              <a:t>olo</a:t>
            </a:r>
            <a:r>
              <a:rPr lang="tr-TR" sz="3200" dirty="0">
                <a:solidFill>
                  <a:srgbClr val="000000"/>
                </a:solidFill>
                <a:latin typeface="Roboto"/>
              </a:rPr>
              <a:t>j</a:t>
            </a:r>
            <a:r>
              <a:rPr lang="tr-TR" sz="3200" dirty="0">
                <a:solidFill>
                  <a:srgbClr val="FF0000"/>
                </a:solidFill>
                <a:latin typeface="Roboto"/>
              </a:rPr>
              <a:t>i</a:t>
            </a:r>
            <a:r>
              <a:rPr lang="tr-TR" sz="3200" dirty="0">
                <a:solidFill>
                  <a:srgbClr val="000000"/>
                </a:solidFill>
                <a:latin typeface="Roboto"/>
              </a:rPr>
              <a:t>k</a:t>
            </a:r>
            <a:endParaRPr lang="tr-TR" sz="3200" dirty="0"/>
          </a:p>
        </p:txBody>
      </p:sp>
      <p:pic>
        <p:nvPicPr>
          <p:cNvPr id="10" name="Resim 9">
            <a:extLst>
              <a:ext uri="{FF2B5EF4-FFF2-40B4-BE49-F238E27FC236}">
                <a16:creationId xmlns:a16="http://schemas.microsoft.com/office/drawing/2014/main" id="{2C3E8323-A3BA-4447-B5E5-75496F056F60}"/>
              </a:ext>
            </a:extLst>
          </p:cNvPr>
          <p:cNvPicPr>
            <a:picLocks noChangeAspect="1"/>
          </p:cNvPicPr>
          <p:nvPr/>
        </p:nvPicPr>
        <p:blipFill>
          <a:blip r:embed="rId6"/>
          <a:stretch>
            <a:fillRect/>
          </a:stretch>
        </p:blipFill>
        <p:spPr>
          <a:xfrm>
            <a:off x="287947" y="3528596"/>
            <a:ext cx="4109093" cy="549344"/>
          </a:xfrm>
          <a:prstGeom prst="rect">
            <a:avLst/>
          </a:prstGeom>
        </p:spPr>
      </p:pic>
      <p:pic>
        <p:nvPicPr>
          <p:cNvPr id="11" name="Resim 10">
            <a:extLst>
              <a:ext uri="{FF2B5EF4-FFF2-40B4-BE49-F238E27FC236}">
                <a16:creationId xmlns:a16="http://schemas.microsoft.com/office/drawing/2014/main" id="{EA7B9D48-07A3-4992-861B-1A29858677E2}"/>
              </a:ext>
            </a:extLst>
          </p:cNvPr>
          <p:cNvPicPr>
            <a:picLocks noChangeAspect="1"/>
          </p:cNvPicPr>
          <p:nvPr/>
        </p:nvPicPr>
        <p:blipFill>
          <a:blip r:embed="rId7"/>
          <a:stretch>
            <a:fillRect/>
          </a:stretch>
        </p:blipFill>
        <p:spPr>
          <a:xfrm>
            <a:off x="4829144" y="3546428"/>
            <a:ext cx="1739586" cy="549343"/>
          </a:xfrm>
          <a:prstGeom prst="rect">
            <a:avLst/>
          </a:prstGeom>
        </p:spPr>
      </p:pic>
      <p:sp>
        <p:nvSpPr>
          <p:cNvPr id="12" name="Ok: Sağ 11">
            <a:extLst>
              <a:ext uri="{FF2B5EF4-FFF2-40B4-BE49-F238E27FC236}">
                <a16:creationId xmlns:a16="http://schemas.microsoft.com/office/drawing/2014/main" id="{ACF43833-E543-4AE2-B28B-D510EE88602D}"/>
              </a:ext>
            </a:extLst>
          </p:cNvPr>
          <p:cNvSpPr/>
          <p:nvPr/>
        </p:nvSpPr>
        <p:spPr>
          <a:xfrm>
            <a:off x="7018227" y="3646646"/>
            <a:ext cx="1566648" cy="449125"/>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3" name="Dikdörtgen 12">
            <a:extLst>
              <a:ext uri="{FF2B5EF4-FFF2-40B4-BE49-F238E27FC236}">
                <a16:creationId xmlns:a16="http://schemas.microsoft.com/office/drawing/2014/main" id="{289E5DE2-7DDF-496C-801E-3B3AA8C281C3}"/>
              </a:ext>
            </a:extLst>
          </p:cNvPr>
          <p:cNvSpPr/>
          <p:nvPr/>
        </p:nvSpPr>
        <p:spPr>
          <a:xfrm>
            <a:off x="8812502" y="3514508"/>
            <a:ext cx="1983235" cy="584775"/>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3200" dirty="0">
                <a:solidFill>
                  <a:srgbClr val="000000"/>
                </a:solidFill>
                <a:latin typeface="Roboto"/>
              </a:rPr>
              <a:t>h</a:t>
            </a:r>
            <a:r>
              <a:rPr lang="tr-TR" sz="3200" dirty="0">
                <a:solidFill>
                  <a:srgbClr val="FF0000"/>
                </a:solidFill>
                <a:latin typeface="Roboto"/>
              </a:rPr>
              <a:t>a</a:t>
            </a:r>
            <a:r>
              <a:rPr lang="tr-TR" sz="3200" dirty="0">
                <a:solidFill>
                  <a:srgbClr val="000000"/>
                </a:solidFill>
                <a:latin typeface="Roboto"/>
              </a:rPr>
              <a:t>d s</a:t>
            </a:r>
            <a:r>
              <a:rPr lang="tr-TR" sz="3200" dirty="0">
                <a:solidFill>
                  <a:srgbClr val="FF0000"/>
                </a:solidFill>
                <a:latin typeface="Roboto"/>
              </a:rPr>
              <a:t>afh</a:t>
            </a:r>
            <a:r>
              <a:rPr lang="tr-TR" sz="3200" dirty="0">
                <a:solidFill>
                  <a:srgbClr val="000000"/>
                </a:solidFill>
                <a:latin typeface="Roboto"/>
              </a:rPr>
              <a:t>a</a:t>
            </a:r>
            <a:endParaRPr lang="tr-TR" sz="3200" dirty="0"/>
          </a:p>
        </p:txBody>
      </p:sp>
      <p:pic>
        <p:nvPicPr>
          <p:cNvPr id="14" name="Resim 13">
            <a:extLst>
              <a:ext uri="{FF2B5EF4-FFF2-40B4-BE49-F238E27FC236}">
                <a16:creationId xmlns:a16="http://schemas.microsoft.com/office/drawing/2014/main" id="{EA5D95B1-A629-4E73-8FAC-24F3F6B43351}"/>
              </a:ext>
            </a:extLst>
          </p:cNvPr>
          <p:cNvPicPr>
            <a:picLocks noChangeAspect="1"/>
          </p:cNvPicPr>
          <p:nvPr/>
        </p:nvPicPr>
        <p:blipFill>
          <a:blip r:embed="rId8"/>
          <a:stretch>
            <a:fillRect/>
          </a:stretch>
        </p:blipFill>
        <p:spPr>
          <a:xfrm>
            <a:off x="301200" y="4957138"/>
            <a:ext cx="3779056" cy="669706"/>
          </a:xfrm>
          <a:prstGeom prst="rect">
            <a:avLst/>
          </a:prstGeom>
        </p:spPr>
      </p:pic>
      <p:pic>
        <p:nvPicPr>
          <p:cNvPr id="15" name="Resim 14">
            <a:extLst>
              <a:ext uri="{FF2B5EF4-FFF2-40B4-BE49-F238E27FC236}">
                <a16:creationId xmlns:a16="http://schemas.microsoft.com/office/drawing/2014/main" id="{B3748892-4202-4ED1-AF35-83B09F2B7607}"/>
              </a:ext>
            </a:extLst>
          </p:cNvPr>
          <p:cNvPicPr>
            <a:picLocks noChangeAspect="1"/>
          </p:cNvPicPr>
          <p:nvPr/>
        </p:nvPicPr>
        <p:blipFill>
          <a:blip r:embed="rId9"/>
          <a:stretch>
            <a:fillRect/>
          </a:stretch>
        </p:blipFill>
        <p:spPr>
          <a:xfrm>
            <a:off x="4354891" y="4937777"/>
            <a:ext cx="2857500" cy="669706"/>
          </a:xfrm>
          <a:prstGeom prst="rect">
            <a:avLst/>
          </a:prstGeom>
        </p:spPr>
      </p:pic>
      <p:sp>
        <p:nvSpPr>
          <p:cNvPr id="16" name="Ok: Sağ 15">
            <a:extLst>
              <a:ext uri="{FF2B5EF4-FFF2-40B4-BE49-F238E27FC236}">
                <a16:creationId xmlns:a16="http://schemas.microsoft.com/office/drawing/2014/main" id="{8E7D860E-C52C-44A8-B682-C6FA4727CE5D}"/>
              </a:ext>
            </a:extLst>
          </p:cNvPr>
          <p:cNvSpPr/>
          <p:nvPr/>
        </p:nvSpPr>
        <p:spPr>
          <a:xfrm>
            <a:off x="7245854" y="4989359"/>
            <a:ext cx="1566648" cy="449125"/>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7" name="Dikdörtgen 16">
            <a:extLst>
              <a:ext uri="{FF2B5EF4-FFF2-40B4-BE49-F238E27FC236}">
                <a16:creationId xmlns:a16="http://schemas.microsoft.com/office/drawing/2014/main" id="{97CC02C3-7917-4FD2-8C50-10B33E17CFB2}"/>
              </a:ext>
            </a:extLst>
          </p:cNvPr>
          <p:cNvSpPr/>
          <p:nvPr/>
        </p:nvSpPr>
        <p:spPr>
          <a:xfrm>
            <a:off x="8943948" y="4792153"/>
            <a:ext cx="1851789" cy="646331"/>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3600" dirty="0">
                <a:solidFill>
                  <a:srgbClr val="000000"/>
                </a:solidFill>
                <a:latin typeface="Roboto"/>
              </a:rPr>
              <a:t>t</a:t>
            </a:r>
            <a:r>
              <a:rPr lang="tr-TR" sz="3600" dirty="0">
                <a:solidFill>
                  <a:srgbClr val="FF0000"/>
                </a:solidFill>
                <a:latin typeface="Roboto"/>
              </a:rPr>
              <a:t>ü</a:t>
            </a:r>
            <a:r>
              <a:rPr lang="tr-TR" sz="3600" dirty="0">
                <a:solidFill>
                  <a:srgbClr val="000000"/>
                </a:solidFill>
                <a:latin typeface="Roboto"/>
              </a:rPr>
              <a:t>r</a:t>
            </a:r>
            <a:r>
              <a:rPr lang="tr-TR" sz="3600" dirty="0">
                <a:solidFill>
                  <a:srgbClr val="FF0000"/>
                </a:solidFill>
                <a:latin typeface="Roboto"/>
              </a:rPr>
              <a:t>e</a:t>
            </a:r>
            <a:r>
              <a:rPr lang="tr-TR" sz="3600" dirty="0">
                <a:solidFill>
                  <a:srgbClr val="000000"/>
                </a:solidFill>
                <a:latin typeface="Roboto"/>
              </a:rPr>
              <a:t>m</a:t>
            </a:r>
            <a:r>
              <a:rPr lang="tr-TR" sz="3600" dirty="0">
                <a:solidFill>
                  <a:srgbClr val="FF0000"/>
                </a:solidFill>
                <a:latin typeface="Roboto"/>
              </a:rPr>
              <a:t>e</a:t>
            </a:r>
            <a:r>
              <a:rPr lang="tr-TR" sz="3600" dirty="0">
                <a:solidFill>
                  <a:srgbClr val="000000"/>
                </a:solidFill>
                <a:latin typeface="Roboto"/>
              </a:rPr>
              <a:t>k</a:t>
            </a:r>
            <a:endParaRPr lang="tr-TR" sz="3600" dirty="0"/>
          </a:p>
        </p:txBody>
      </p:sp>
    </p:spTree>
    <p:extLst>
      <p:ext uri="{BB962C8B-B14F-4D97-AF65-F5344CB8AC3E}">
        <p14:creationId xmlns:p14="http://schemas.microsoft.com/office/powerpoint/2010/main" val="1217058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arn(inVertical)">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arn(inVertical)">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barn(inVertical)">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barn(inVertical)">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barn(inVertical)">
                                      <p:cBhvr>
                                        <p:cTn id="42" dur="500"/>
                                        <p:tgtEl>
                                          <p:spTgt spid="9"/>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barn(inVertical)">
                                      <p:cBhvr>
                                        <p:cTn id="47" dur="500"/>
                                        <p:tgtEl>
                                          <p:spTgt spid="10"/>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nodeType="click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barn(inVertical)">
                                      <p:cBhvr>
                                        <p:cTn id="52" dur="500"/>
                                        <p:tgtEl>
                                          <p:spTgt spid="11"/>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barn(inVertical)">
                                      <p:cBhvr>
                                        <p:cTn id="57" dur="500"/>
                                        <p:tgtEl>
                                          <p:spTgt spid="12"/>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grpId="0" nodeType="click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barn(inVertical)">
                                      <p:cBhvr>
                                        <p:cTn id="62" dur="500"/>
                                        <p:tgtEl>
                                          <p:spTgt spid="13"/>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nodeType="click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barn(inVertical)">
                                      <p:cBhvr>
                                        <p:cTn id="67" dur="500"/>
                                        <p:tgtEl>
                                          <p:spTgt spid="14"/>
                                        </p:tgtEl>
                                      </p:cBhvr>
                                    </p:animEffect>
                                  </p:childTnLst>
                                </p:cTn>
                              </p:par>
                            </p:childTnLst>
                          </p:cTn>
                        </p:par>
                      </p:childTnLst>
                    </p:cTn>
                  </p:par>
                  <p:par>
                    <p:cTn id="68" fill="hold">
                      <p:stCondLst>
                        <p:cond delay="indefinite"/>
                      </p:stCondLst>
                      <p:childTnLst>
                        <p:par>
                          <p:cTn id="69" fill="hold">
                            <p:stCondLst>
                              <p:cond delay="0"/>
                            </p:stCondLst>
                            <p:childTnLst>
                              <p:par>
                                <p:cTn id="70" presetID="16" presetClass="entr" presetSubtype="21" fill="hold" nodeType="clickEffect">
                                  <p:stCondLst>
                                    <p:cond delay="0"/>
                                  </p:stCondLst>
                                  <p:childTnLst>
                                    <p:set>
                                      <p:cBhvr>
                                        <p:cTn id="71" dur="1" fill="hold">
                                          <p:stCondLst>
                                            <p:cond delay="0"/>
                                          </p:stCondLst>
                                        </p:cTn>
                                        <p:tgtEl>
                                          <p:spTgt spid="15"/>
                                        </p:tgtEl>
                                        <p:attrNameLst>
                                          <p:attrName>style.visibility</p:attrName>
                                        </p:attrNameLst>
                                      </p:cBhvr>
                                      <p:to>
                                        <p:strVal val="visible"/>
                                      </p:to>
                                    </p:set>
                                    <p:animEffect transition="in" filter="barn(inVertical)">
                                      <p:cBhvr>
                                        <p:cTn id="72" dur="500"/>
                                        <p:tgtEl>
                                          <p:spTgt spid="15"/>
                                        </p:tgtEl>
                                      </p:cBhvr>
                                    </p:animEffect>
                                  </p:childTnLst>
                                </p:cTn>
                              </p:par>
                            </p:childTnLst>
                          </p:cTn>
                        </p:par>
                      </p:childTnLst>
                    </p:cTn>
                  </p:par>
                  <p:par>
                    <p:cTn id="73" fill="hold">
                      <p:stCondLst>
                        <p:cond delay="indefinite"/>
                      </p:stCondLst>
                      <p:childTnLst>
                        <p:par>
                          <p:cTn id="74" fill="hold">
                            <p:stCondLst>
                              <p:cond delay="0"/>
                            </p:stCondLst>
                            <p:childTnLst>
                              <p:par>
                                <p:cTn id="75" presetID="16" presetClass="entr" presetSubtype="21" fill="hold" grpId="0" nodeType="click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barn(inVertical)">
                                      <p:cBhvr>
                                        <p:cTn id="77" dur="500"/>
                                        <p:tgtEl>
                                          <p:spTgt spid="16"/>
                                        </p:tgtEl>
                                      </p:cBhvr>
                                    </p:animEffect>
                                  </p:childTnLst>
                                </p:cTn>
                              </p:par>
                            </p:childTnLst>
                          </p:cTn>
                        </p:par>
                      </p:childTnLst>
                    </p:cTn>
                  </p:par>
                  <p:par>
                    <p:cTn id="78" fill="hold">
                      <p:stCondLst>
                        <p:cond delay="indefinite"/>
                      </p:stCondLst>
                      <p:childTnLst>
                        <p:par>
                          <p:cTn id="79" fill="hold">
                            <p:stCondLst>
                              <p:cond delay="0"/>
                            </p:stCondLst>
                            <p:childTnLst>
                              <p:par>
                                <p:cTn id="80" presetID="16" presetClass="entr" presetSubtype="21" fill="hold" grpId="0" nodeType="clickEffect">
                                  <p:stCondLst>
                                    <p:cond delay="0"/>
                                  </p:stCondLst>
                                  <p:childTnLst>
                                    <p:set>
                                      <p:cBhvr>
                                        <p:cTn id="81" dur="1" fill="hold">
                                          <p:stCondLst>
                                            <p:cond delay="0"/>
                                          </p:stCondLst>
                                        </p:cTn>
                                        <p:tgtEl>
                                          <p:spTgt spid="17"/>
                                        </p:tgtEl>
                                        <p:attrNameLst>
                                          <p:attrName>style.visibility</p:attrName>
                                        </p:attrNameLst>
                                      </p:cBhvr>
                                      <p:to>
                                        <p:strVal val="visible"/>
                                      </p:to>
                                    </p:set>
                                    <p:animEffect transition="in" filter="barn(inVertical)">
                                      <p:cBhvr>
                                        <p:cTn id="8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9" grpId="0" animBg="1"/>
      <p:bldP spid="12" grpId="0" animBg="1"/>
      <p:bldP spid="13" grpId="0" animBg="1"/>
      <p:bldP spid="16" grpId="0" animBg="1"/>
      <p:bldP spid="1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71950BDE-085A-40FA-A585-DFE365D9262C}"/>
              </a:ext>
            </a:extLst>
          </p:cNvPr>
          <p:cNvPicPr>
            <a:picLocks noChangeAspect="1"/>
          </p:cNvPicPr>
          <p:nvPr/>
        </p:nvPicPr>
        <p:blipFill>
          <a:blip r:embed="rId2"/>
          <a:stretch>
            <a:fillRect/>
          </a:stretch>
        </p:blipFill>
        <p:spPr>
          <a:xfrm>
            <a:off x="385386" y="424070"/>
            <a:ext cx="3824249" cy="714167"/>
          </a:xfrm>
          <a:prstGeom prst="rect">
            <a:avLst/>
          </a:prstGeom>
        </p:spPr>
      </p:pic>
      <p:pic>
        <p:nvPicPr>
          <p:cNvPr id="3" name="Resim 2">
            <a:extLst>
              <a:ext uri="{FF2B5EF4-FFF2-40B4-BE49-F238E27FC236}">
                <a16:creationId xmlns:a16="http://schemas.microsoft.com/office/drawing/2014/main" id="{8450EC1C-0AEA-4EDA-A4F8-16E221FE74CE}"/>
              </a:ext>
            </a:extLst>
          </p:cNvPr>
          <p:cNvPicPr>
            <a:picLocks noChangeAspect="1"/>
          </p:cNvPicPr>
          <p:nvPr/>
        </p:nvPicPr>
        <p:blipFill>
          <a:blip r:embed="rId3"/>
          <a:stretch>
            <a:fillRect/>
          </a:stretch>
        </p:blipFill>
        <p:spPr>
          <a:xfrm>
            <a:off x="4515267" y="424070"/>
            <a:ext cx="3467100" cy="714167"/>
          </a:xfrm>
          <a:prstGeom prst="rect">
            <a:avLst/>
          </a:prstGeom>
        </p:spPr>
      </p:pic>
      <p:sp>
        <p:nvSpPr>
          <p:cNvPr id="4" name="Ok: Sağ 3">
            <a:extLst>
              <a:ext uri="{FF2B5EF4-FFF2-40B4-BE49-F238E27FC236}">
                <a16:creationId xmlns:a16="http://schemas.microsoft.com/office/drawing/2014/main" id="{898E64BB-BF85-450D-A939-F1149EC4EA6E}"/>
              </a:ext>
            </a:extLst>
          </p:cNvPr>
          <p:cNvSpPr/>
          <p:nvPr/>
        </p:nvSpPr>
        <p:spPr>
          <a:xfrm>
            <a:off x="8136835" y="556590"/>
            <a:ext cx="1566648" cy="449125"/>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5" name="Dikdörtgen 4">
            <a:extLst>
              <a:ext uri="{FF2B5EF4-FFF2-40B4-BE49-F238E27FC236}">
                <a16:creationId xmlns:a16="http://schemas.microsoft.com/office/drawing/2014/main" id="{37667361-6A8F-4060-8F36-22F9660889C6}"/>
              </a:ext>
            </a:extLst>
          </p:cNvPr>
          <p:cNvSpPr/>
          <p:nvPr/>
        </p:nvSpPr>
        <p:spPr>
          <a:xfrm>
            <a:off x="9954964" y="384312"/>
            <a:ext cx="1353256" cy="707886"/>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4000" dirty="0">
                <a:solidFill>
                  <a:srgbClr val="000000"/>
                </a:solidFill>
                <a:latin typeface="Roboto"/>
              </a:rPr>
              <a:t>d</a:t>
            </a:r>
            <a:r>
              <a:rPr lang="tr-TR" sz="4000" dirty="0">
                <a:solidFill>
                  <a:srgbClr val="FF0000"/>
                </a:solidFill>
                <a:latin typeface="Roboto"/>
              </a:rPr>
              <a:t>i</a:t>
            </a:r>
            <a:r>
              <a:rPr lang="tr-TR" sz="4000" dirty="0">
                <a:solidFill>
                  <a:srgbClr val="000000"/>
                </a:solidFill>
                <a:latin typeface="Roboto"/>
              </a:rPr>
              <a:t>j</a:t>
            </a:r>
            <a:r>
              <a:rPr lang="tr-TR" sz="4000" dirty="0">
                <a:solidFill>
                  <a:srgbClr val="FF0000"/>
                </a:solidFill>
                <a:latin typeface="Roboto"/>
              </a:rPr>
              <a:t>i</a:t>
            </a:r>
            <a:r>
              <a:rPr lang="tr-TR" sz="4000" dirty="0">
                <a:solidFill>
                  <a:srgbClr val="000000"/>
                </a:solidFill>
                <a:latin typeface="Roboto"/>
              </a:rPr>
              <a:t>t</a:t>
            </a:r>
            <a:r>
              <a:rPr lang="tr-TR" sz="4000" dirty="0">
                <a:solidFill>
                  <a:srgbClr val="FF0000"/>
                </a:solidFill>
                <a:latin typeface="Roboto"/>
              </a:rPr>
              <a:t>al</a:t>
            </a:r>
            <a:endParaRPr lang="tr-TR" sz="4000" dirty="0"/>
          </a:p>
        </p:txBody>
      </p:sp>
      <p:pic>
        <p:nvPicPr>
          <p:cNvPr id="6" name="Resim 5">
            <a:extLst>
              <a:ext uri="{FF2B5EF4-FFF2-40B4-BE49-F238E27FC236}">
                <a16:creationId xmlns:a16="http://schemas.microsoft.com/office/drawing/2014/main" id="{4BC4B34C-37A8-4BAD-9F2C-15CDA718F4DC}"/>
              </a:ext>
            </a:extLst>
          </p:cNvPr>
          <p:cNvPicPr>
            <a:picLocks noChangeAspect="1"/>
          </p:cNvPicPr>
          <p:nvPr/>
        </p:nvPicPr>
        <p:blipFill>
          <a:blip r:embed="rId4"/>
          <a:stretch>
            <a:fillRect/>
          </a:stretch>
        </p:blipFill>
        <p:spPr>
          <a:xfrm>
            <a:off x="523251" y="2005842"/>
            <a:ext cx="3548517" cy="714167"/>
          </a:xfrm>
          <a:prstGeom prst="rect">
            <a:avLst/>
          </a:prstGeom>
        </p:spPr>
      </p:pic>
      <p:pic>
        <p:nvPicPr>
          <p:cNvPr id="7" name="Resim 6">
            <a:extLst>
              <a:ext uri="{FF2B5EF4-FFF2-40B4-BE49-F238E27FC236}">
                <a16:creationId xmlns:a16="http://schemas.microsoft.com/office/drawing/2014/main" id="{D0E7B3E8-3DB1-4EE5-812F-57C714F6BA13}"/>
              </a:ext>
            </a:extLst>
          </p:cNvPr>
          <p:cNvPicPr>
            <a:picLocks noChangeAspect="1"/>
          </p:cNvPicPr>
          <p:nvPr/>
        </p:nvPicPr>
        <p:blipFill>
          <a:blip r:embed="rId5"/>
          <a:stretch>
            <a:fillRect/>
          </a:stretch>
        </p:blipFill>
        <p:spPr>
          <a:xfrm>
            <a:off x="4405313" y="2083906"/>
            <a:ext cx="3381374" cy="588065"/>
          </a:xfrm>
          <a:prstGeom prst="rect">
            <a:avLst/>
          </a:prstGeom>
        </p:spPr>
      </p:pic>
      <p:sp>
        <p:nvSpPr>
          <p:cNvPr id="8" name="Ok: Sağ 7">
            <a:extLst>
              <a:ext uri="{FF2B5EF4-FFF2-40B4-BE49-F238E27FC236}">
                <a16:creationId xmlns:a16="http://schemas.microsoft.com/office/drawing/2014/main" id="{6CEFB63B-17E1-47D6-BB68-723EA34C42AC}"/>
              </a:ext>
            </a:extLst>
          </p:cNvPr>
          <p:cNvSpPr/>
          <p:nvPr/>
        </p:nvSpPr>
        <p:spPr>
          <a:xfrm>
            <a:off x="8120232" y="2095708"/>
            <a:ext cx="1566648" cy="449125"/>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9" name="Dikdörtgen 8">
            <a:extLst>
              <a:ext uri="{FF2B5EF4-FFF2-40B4-BE49-F238E27FC236}">
                <a16:creationId xmlns:a16="http://schemas.microsoft.com/office/drawing/2014/main" id="{F4FECA4D-03F3-4D98-BB9E-5F875942F7EA}"/>
              </a:ext>
            </a:extLst>
          </p:cNvPr>
          <p:cNvSpPr/>
          <p:nvPr/>
        </p:nvSpPr>
        <p:spPr>
          <a:xfrm>
            <a:off x="9787450" y="2027882"/>
            <a:ext cx="1688283" cy="584775"/>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3200" dirty="0">
                <a:solidFill>
                  <a:srgbClr val="FF0000"/>
                </a:solidFill>
                <a:latin typeface="Roboto"/>
              </a:rPr>
              <a:t>a</a:t>
            </a:r>
            <a:r>
              <a:rPr lang="tr-TR" sz="3200" dirty="0">
                <a:solidFill>
                  <a:srgbClr val="000000"/>
                </a:solidFill>
                <a:latin typeface="Roboto"/>
              </a:rPr>
              <a:t>s</a:t>
            </a:r>
            <a:r>
              <a:rPr lang="tr-TR" sz="3200" dirty="0">
                <a:solidFill>
                  <a:srgbClr val="FF0000"/>
                </a:solidFill>
                <a:latin typeface="Roboto"/>
              </a:rPr>
              <a:t>os</a:t>
            </a:r>
            <a:r>
              <a:rPr lang="tr-TR" sz="3200" dirty="0">
                <a:solidFill>
                  <a:srgbClr val="000000"/>
                </a:solidFill>
                <a:latin typeface="Roboto"/>
              </a:rPr>
              <a:t>y</a:t>
            </a:r>
            <a:r>
              <a:rPr lang="tr-TR" sz="3200" dirty="0">
                <a:solidFill>
                  <a:srgbClr val="FF0000"/>
                </a:solidFill>
                <a:latin typeface="Roboto"/>
              </a:rPr>
              <a:t>al</a:t>
            </a:r>
            <a:r>
              <a:rPr lang="tr-TR" sz="3200" dirty="0">
                <a:solidFill>
                  <a:srgbClr val="000000"/>
                </a:solidFill>
                <a:latin typeface="Roboto"/>
              </a:rPr>
              <a:t>:</a:t>
            </a:r>
            <a:endParaRPr lang="tr-TR" sz="3200" dirty="0"/>
          </a:p>
        </p:txBody>
      </p:sp>
      <p:pic>
        <p:nvPicPr>
          <p:cNvPr id="10" name="Resim 9">
            <a:extLst>
              <a:ext uri="{FF2B5EF4-FFF2-40B4-BE49-F238E27FC236}">
                <a16:creationId xmlns:a16="http://schemas.microsoft.com/office/drawing/2014/main" id="{22CC79D7-F6B0-4A5E-BF26-9245FA46E145}"/>
              </a:ext>
            </a:extLst>
          </p:cNvPr>
          <p:cNvPicPr>
            <a:picLocks noChangeAspect="1"/>
          </p:cNvPicPr>
          <p:nvPr/>
        </p:nvPicPr>
        <p:blipFill>
          <a:blip r:embed="rId6"/>
          <a:stretch>
            <a:fillRect/>
          </a:stretch>
        </p:blipFill>
        <p:spPr>
          <a:xfrm>
            <a:off x="183098" y="3994082"/>
            <a:ext cx="4026537" cy="588065"/>
          </a:xfrm>
          <a:prstGeom prst="rect">
            <a:avLst/>
          </a:prstGeom>
        </p:spPr>
      </p:pic>
      <p:pic>
        <p:nvPicPr>
          <p:cNvPr id="11" name="Resim 10">
            <a:extLst>
              <a:ext uri="{FF2B5EF4-FFF2-40B4-BE49-F238E27FC236}">
                <a16:creationId xmlns:a16="http://schemas.microsoft.com/office/drawing/2014/main" id="{8702E6AC-B4B4-4C5E-A975-F2D0BB7548AB}"/>
              </a:ext>
            </a:extLst>
          </p:cNvPr>
          <p:cNvPicPr>
            <a:picLocks noChangeAspect="1"/>
          </p:cNvPicPr>
          <p:nvPr/>
        </p:nvPicPr>
        <p:blipFill>
          <a:blip r:embed="rId7"/>
          <a:stretch>
            <a:fillRect/>
          </a:stretch>
        </p:blipFill>
        <p:spPr>
          <a:xfrm>
            <a:off x="4405313" y="3994083"/>
            <a:ext cx="2800350" cy="588064"/>
          </a:xfrm>
          <a:prstGeom prst="rect">
            <a:avLst/>
          </a:prstGeom>
        </p:spPr>
      </p:pic>
      <p:sp>
        <p:nvSpPr>
          <p:cNvPr id="12" name="Ok: Sağ 11">
            <a:extLst>
              <a:ext uri="{FF2B5EF4-FFF2-40B4-BE49-F238E27FC236}">
                <a16:creationId xmlns:a16="http://schemas.microsoft.com/office/drawing/2014/main" id="{159DB0A4-9EBF-40B3-9A86-372E377A4C9F}"/>
              </a:ext>
            </a:extLst>
          </p:cNvPr>
          <p:cNvSpPr/>
          <p:nvPr/>
        </p:nvSpPr>
        <p:spPr>
          <a:xfrm>
            <a:off x="7401341" y="4060758"/>
            <a:ext cx="1566648" cy="449125"/>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3" name="Dikdörtgen 12">
            <a:extLst>
              <a:ext uri="{FF2B5EF4-FFF2-40B4-BE49-F238E27FC236}">
                <a16:creationId xmlns:a16="http://schemas.microsoft.com/office/drawing/2014/main" id="{E6DE6701-5E72-4F49-80A6-18BDA908E017}"/>
              </a:ext>
            </a:extLst>
          </p:cNvPr>
          <p:cNvSpPr/>
          <p:nvPr/>
        </p:nvSpPr>
        <p:spPr>
          <a:xfrm>
            <a:off x="9163667" y="4060678"/>
            <a:ext cx="2302233" cy="584775"/>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3200" dirty="0">
                <a:solidFill>
                  <a:srgbClr val="FF0000"/>
                </a:solidFill>
                <a:latin typeface="Roboto"/>
              </a:rPr>
              <a:t>i</a:t>
            </a:r>
            <a:r>
              <a:rPr lang="tr-TR" sz="3200" dirty="0">
                <a:solidFill>
                  <a:srgbClr val="000000"/>
                </a:solidFill>
                <a:latin typeface="Roboto"/>
              </a:rPr>
              <a:t>t</a:t>
            </a:r>
            <a:r>
              <a:rPr lang="tr-TR" sz="3200" dirty="0">
                <a:solidFill>
                  <a:srgbClr val="FF0000"/>
                </a:solidFill>
                <a:latin typeface="Roboto"/>
              </a:rPr>
              <a:t>i</a:t>
            </a:r>
            <a:r>
              <a:rPr lang="tr-TR" sz="3200" dirty="0">
                <a:solidFill>
                  <a:srgbClr val="000000"/>
                </a:solidFill>
                <a:latin typeface="Roboto"/>
              </a:rPr>
              <a:t>b</a:t>
            </a:r>
            <a:r>
              <a:rPr lang="tr-TR" sz="3200" dirty="0">
                <a:solidFill>
                  <a:srgbClr val="FF0000"/>
                </a:solidFill>
                <a:latin typeface="Roboto"/>
              </a:rPr>
              <a:t>ar</a:t>
            </a:r>
            <a:r>
              <a:rPr lang="tr-TR" sz="3200" dirty="0">
                <a:solidFill>
                  <a:srgbClr val="000000"/>
                </a:solidFill>
                <a:latin typeface="Roboto"/>
              </a:rPr>
              <a:t> </a:t>
            </a:r>
            <a:r>
              <a:rPr lang="tr-TR" sz="3200" dirty="0">
                <a:solidFill>
                  <a:srgbClr val="FF0000"/>
                </a:solidFill>
                <a:latin typeface="Roboto"/>
              </a:rPr>
              <a:t>e</a:t>
            </a:r>
            <a:r>
              <a:rPr lang="tr-TR" sz="3200" dirty="0">
                <a:solidFill>
                  <a:srgbClr val="000000"/>
                </a:solidFill>
                <a:latin typeface="Roboto"/>
              </a:rPr>
              <a:t>tm</a:t>
            </a:r>
            <a:r>
              <a:rPr lang="tr-TR" sz="3200" dirty="0">
                <a:solidFill>
                  <a:srgbClr val="FF0000"/>
                </a:solidFill>
                <a:latin typeface="Roboto"/>
              </a:rPr>
              <a:t>e</a:t>
            </a:r>
            <a:r>
              <a:rPr lang="tr-TR" sz="3200" dirty="0">
                <a:solidFill>
                  <a:srgbClr val="000000"/>
                </a:solidFill>
                <a:latin typeface="Roboto"/>
              </a:rPr>
              <a:t>k</a:t>
            </a:r>
            <a:endParaRPr lang="tr-TR" sz="3200" dirty="0"/>
          </a:p>
        </p:txBody>
      </p:sp>
      <p:pic>
        <p:nvPicPr>
          <p:cNvPr id="14" name="Resim 13">
            <a:extLst>
              <a:ext uri="{FF2B5EF4-FFF2-40B4-BE49-F238E27FC236}">
                <a16:creationId xmlns:a16="http://schemas.microsoft.com/office/drawing/2014/main" id="{862E3579-F2FA-4D15-BFE4-A2BC74795E9F}"/>
              </a:ext>
            </a:extLst>
          </p:cNvPr>
          <p:cNvPicPr>
            <a:picLocks noChangeAspect="1"/>
          </p:cNvPicPr>
          <p:nvPr/>
        </p:nvPicPr>
        <p:blipFill>
          <a:blip r:embed="rId8"/>
          <a:stretch>
            <a:fillRect/>
          </a:stretch>
        </p:blipFill>
        <p:spPr>
          <a:xfrm>
            <a:off x="385386" y="5268157"/>
            <a:ext cx="3463038" cy="588063"/>
          </a:xfrm>
          <a:prstGeom prst="rect">
            <a:avLst/>
          </a:prstGeom>
        </p:spPr>
      </p:pic>
      <p:pic>
        <p:nvPicPr>
          <p:cNvPr id="15" name="Resim 14">
            <a:extLst>
              <a:ext uri="{FF2B5EF4-FFF2-40B4-BE49-F238E27FC236}">
                <a16:creationId xmlns:a16="http://schemas.microsoft.com/office/drawing/2014/main" id="{92324450-E9E7-428C-AE47-2637B0B3056F}"/>
              </a:ext>
            </a:extLst>
          </p:cNvPr>
          <p:cNvPicPr>
            <a:picLocks noChangeAspect="1"/>
          </p:cNvPicPr>
          <p:nvPr/>
        </p:nvPicPr>
        <p:blipFill>
          <a:blip r:embed="rId9"/>
          <a:stretch>
            <a:fillRect/>
          </a:stretch>
        </p:blipFill>
        <p:spPr>
          <a:xfrm>
            <a:off x="4405313" y="5268157"/>
            <a:ext cx="2586960" cy="449125"/>
          </a:xfrm>
          <a:prstGeom prst="rect">
            <a:avLst/>
          </a:prstGeom>
        </p:spPr>
      </p:pic>
      <p:sp>
        <p:nvSpPr>
          <p:cNvPr id="16" name="Ok: Sağ 15">
            <a:extLst>
              <a:ext uri="{FF2B5EF4-FFF2-40B4-BE49-F238E27FC236}">
                <a16:creationId xmlns:a16="http://schemas.microsoft.com/office/drawing/2014/main" id="{1272D846-5210-4AD6-A16C-01B0BEFE6D2C}"/>
              </a:ext>
            </a:extLst>
          </p:cNvPr>
          <p:cNvSpPr/>
          <p:nvPr/>
        </p:nvSpPr>
        <p:spPr>
          <a:xfrm>
            <a:off x="7401341" y="5268157"/>
            <a:ext cx="1566648" cy="449125"/>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7" name="Dikdörtgen 16">
            <a:extLst>
              <a:ext uri="{FF2B5EF4-FFF2-40B4-BE49-F238E27FC236}">
                <a16:creationId xmlns:a16="http://schemas.microsoft.com/office/drawing/2014/main" id="{A9F07DFE-4627-4AD3-B3A2-DB039136F272}"/>
              </a:ext>
            </a:extLst>
          </p:cNvPr>
          <p:cNvSpPr/>
          <p:nvPr/>
        </p:nvSpPr>
        <p:spPr>
          <a:xfrm>
            <a:off x="9137272" y="5268157"/>
            <a:ext cx="2165978" cy="584775"/>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3200" dirty="0">
                <a:solidFill>
                  <a:srgbClr val="000000"/>
                </a:solidFill>
                <a:latin typeface="Roboto"/>
              </a:rPr>
              <a:t>z</a:t>
            </a:r>
            <a:r>
              <a:rPr lang="tr-TR" sz="3200" dirty="0">
                <a:solidFill>
                  <a:srgbClr val="FF0000"/>
                </a:solidFill>
                <a:latin typeface="Roboto"/>
              </a:rPr>
              <a:t>edele</a:t>
            </a:r>
            <a:r>
              <a:rPr lang="tr-TR" sz="3200" dirty="0">
                <a:solidFill>
                  <a:srgbClr val="000000"/>
                </a:solidFill>
                <a:latin typeface="Roboto"/>
              </a:rPr>
              <a:t>m</a:t>
            </a:r>
            <a:r>
              <a:rPr lang="tr-TR" sz="3200" dirty="0">
                <a:solidFill>
                  <a:srgbClr val="FF0000"/>
                </a:solidFill>
                <a:latin typeface="Roboto"/>
              </a:rPr>
              <a:t>ek</a:t>
            </a:r>
            <a:endParaRPr lang="tr-TR" sz="3200" dirty="0"/>
          </a:p>
        </p:txBody>
      </p:sp>
    </p:spTree>
    <p:extLst>
      <p:ext uri="{BB962C8B-B14F-4D97-AF65-F5344CB8AC3E}">
        <p14:creationId xmlns:p14="http://schemas.microsoft.com/office/powerpoint/2010/main" val="37845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Vertical)">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arn(inVertical)">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barn(inVertical)">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barn(inVertical)">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barn(inVertical)">
                                      <p:cBhvr>
                                        <p:cTn id="42" dur="500"/>
                                        <p:tgtEl>
                                          <p:spTgt spid="9"/>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barn(inVertical)">
                                      <p:cBhvr>
                                        <p:cTn id="47" dur="500"/>
                                        <p:tgtEl>
                                          <p:spTgt spid="10"/>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nodeType="click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barn(inVertical)">
                                      <p:cBhvr>
                                        <p:cTn id="52" dur="500"/>
                                        <p:tgtEl>
                                          <p:spTgt spid="11"/>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barn(inVertical)">
                                      <p:cBhvr>
                                        <p:cTn id="57" dur="500"/>
                                        <p:tgtEl>
                                          <p:spTgt spid="12"/>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grpId="0" nodeType="click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barn(inVertical)">
                                      <p:cBhvr>
                                        <p:cTn id="62" dur="500"/>
                                        <p:tgtEl>
                                          <p:spTgt spid="13"/>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nodeType="click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barn(inVertical)">
                                      <p:cBhvr>
                                        <p:cTn id="67" dur="500"/>
                                        <p:tgtEl>
                                          <p:spTgt spid="14"/>
                                        </p:tgtEl>
                                      </p:cBhvr>
                                    </p:animEffect>
                                  </p:childTnLst>
                                </p:cTn>
                              </p:par>
                            </p:childTnLst>
                          </p:cTn>
                        </p:par>
                      </p:childTnLst>
                    </p:cTn>
                  </p:par>
                  <p:par>
                    <p:cTn id="68" fill="hold">
                      <p:stCondLst>
                        <p:cond delay="indefinite"/>
                      </p:stCondLst>
                      <p:childTnLst>
                        <p:par>
                          <p:cTn id="69" fill="hold">
                            <p:stCondLst>
                              <p:cond delay="0"/>
                            </p:stCondLst>
                            <p:childTnLst>
                              <p:par>
                                <p:cTn id="70" presetID="16" presetClass="entr" presetSubtype="21" fill="hold" nodeType="clickEffect">
                                  <p:stCondLst>
                                    <p:cond delay="0"/>
                                  </p:stCondLst>
                                  <p:childTnLst>
                                    <p:set>
                                      <p:cBhvr>
                                        <p:cTn id="71" dur="1" fill="hold">
                                          <p:stCondLst>
                                            <p:cond delay="0"/>
                                          </p:stCondLst>
                                        </p:cTn>
                                        <p:tgtEl>
                                          <p:spTgt spid="15"/>
                                        </p:tgtEl>
                                        <p:attrNameLst>
                                          <p:attrName>style.visibility</p:attrName>
                                        </p:attrNameLst>
                                      </p:cBhvr>
                                      <p:to>
                                        <p:strVal val="visible"/>
                                      </p:to>
                                    </p:set>
                                    <p:animEffect transition="in" filter="barn(inVertical)">
                                      <p:cBhvr>
                                        <p:cTn id="72" dur="500"/>
                                        <p:tgtEl>
                                          <p:spTgt spid="15"/>
                                        </p:tgtEl>
                                      </p:cBhvr>
                                    </p:animEffect>
                                  </p:childTnLst>
                                </p:cTn>
                              </p:par>
                            </p:childTnLst>
                          </p:cTn>
                        </p:par>
                      </p:childTnLst>
                    </p:cTn>
                  </p:par>
                  <p:par>
                    <p:cTn id="73" fill="hold">
                      <p:stCondLst>
                        <p:cond delay="indefinite"/>
                      </p:stCondLst>
                      <p:childTnLst>
                        <p:par>
                          <p:cTn id="74" fill="hold">
                            <p:stCondLst>
                              <p:cond delay="0"/>
                            </p:stCondLst>
                            <p:childTnLst>
                              <p:par>
                                <p:cTn id="75" presetID="16" presetClass="entr" presetSubtype="21" fill="hold" grpId="0" nodeType="click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barn(inVertical)">
                                      <p:cBhvr>
                                        <p:cTn id="77" dur="500"/>
                                        <p:tgtEl>
                                          <p:spTgt spid="16"/>
                                        </p:tgtEl>
                                      </p:cBhvr>
                                    </p:animEffect>
                                  </p:childTnLst>
                                </p:cTn>
                              </p:par>
                            </p:childTnLst>
                          </p:cTn>
                        </p:par>
                      </p:childTnLst>
                    </p:cTn>
                  </p:par>
                  <p:par>
                    <p:cTn id="78" fill="hold">
                      <p:stCondLst>
                        <p:cond delay="indefinite"/>
                      </p:stCondLst>
                      <p:childTnLst>
                        <p:par>
                          <p:cTn id="79" fill="hold">
                            <p:stCondLst>
                              <p:cond delay="0"/>
                            </p:stCondLst>
                            <p:childTnLst>
                              <p:par>
                                <p:cTn id="80" presetID="16" presetClass="entr" presetSubtype="21" fill="hold" grpId="0" nodeType="clickEffect">
                                  <p:stCondLst>
                                    <p:cond delay="0"/>
                                  </p:stCondLst>
                                  <p:childTnLst>
                                    <p:set>
                                      <p:cBhvr>
                                        <p:cTn id="81" dur="1" fill="hold">
                                          <p:stCondLst>
                                            <p:cond delay="0"/>
                                          </p:stCondLst>
                                        </p:cTn>
                                        <p:tgtEl>
                                          <p:spTgt spid="17"/>
                                        </p:tgtEl>
                                        <p:attrNameLst>
                                          <p:attrName>style.visibility</p:attrName>
                                        </p:attrNameLst>
                                      </p:cBhvr>
                                      <p:to>
                                        <p:strVal val="visible"/>
                                      </p:to>
                                    </p:set>
                                    <p:animEffect transition="in" filter="barn(inVertical)">
                                      <p:cBhvr>
                                        <p:cTn id="8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9" grpId="0" animBg="1"/>
      <p:bldP spid="12" grpId="0" animBg="1"/>
      <p:bldP spid="13" grpId="0" animBg="1"/>
      <p:bldP spid="16" grpId="0" animBg="1"/>
      <p:bldP spid="1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97BA197D-6E2A-42E1-8E69-0BECE8EAD6F2}"/>
              </a:ext>
            </a:extLst>
          </p:cNvPr>
          <p:cNvPicPr>
            <a:picLocks noChangeAspect="1"/>
          </p:cNvPicPr>
          <p:nvPr/>
        </p:nvPicPr>
        <p:blipFill>
          <a:blip r:embed="rId2"/>
          <a:stretch>
            <a:fillRect/>
          </a:stretch>
        </p:blipFill>
        <p:spPr>
          <a:xfrm>
            <a:off x="482103" y="490331"/>
            <a:ext cx="1944907" cy="634654"/>
          </a:xfrm>
          <a:prstGeom prst="rect">
            <a:avLst/>
          </a:prstGeom>
        </p:spPr>
      </p:pic>
      <p:pic>
        <p:nvPicPr>
          <p:cNvPr id="3" name="Resim 2">
            <a:extLst>
              <a:ext uri="{FF2B5EF4-FFF2-40B4-BE49-F238E27FC236}">
                <a16:creationId xmlns:a16="http://schemas.microsoft.com/office/drawing/2014/main" id="{8622A923-095E-4E3F-84F9-AECF26E9F9AF}"/>
              </a:ext>
            </a:extLst>
          </p:cNvPr>
          <p:cNvPicPr>
            <a:picLocks noChangeAspect="1"/>
          </p:cNvPicPr>
          <p:nvPr/>
        </p:nvPicPr>
        <p:blipFill>
          <a:blip r:embed="rId3"/>
          <a:stretch>
            <a:fillRect/>
          </a:stretch>
        </p:blipFill>
        <p:spPr>
          <a:xfrm>
            <a:off x="3378712" y="491365"/>
            <a:ext cx="2602368" cy="633620"/>
          </a:xfrm>
          <a:prstGeom prst="rect">
            <a:avLst/>
          </a:prstGeom>
        </p:spPr>
      </p:pic>
      <p:sp>
        <p:nvSpPr>
          <p:cNvPr id="4" name="Ok: Sağ 3">
            <a:extLst>
              <a:ext uri="{FF2B5EF4-FFF2-40B4-BE49-F238E27FC236}">
                <a16:creationId xmlns:a16="http://schemas.microsoft.com/office/drawing/2014/main" id="{27DDCCA6-960F-4AA1-8F92-31519885BBA7}"/>
              </a:ext>
            </a:extLst>
          </p:cNvPr>
          <p:cNvSpPr/>
          <p:nvPr/>
        </p:nvSpPr>
        <p:spPr>
          <a:xfrm>
            <a:off x="6506818" y="583095"/>
            <a:ext cx="1566648" cy="449125"/>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5" name="Dikdörtgen 4">
            <a:extLst>
              <a:ext uri="{FF2B5EF4-FFF2-40B4-BE49-F238E27FC236}">
                <a16:creationId xmlns:a16="http://schemas.microsoft.com/office/drawing/2014/main" id="{1ACE7018-7B67-4D13-87A4-CFC5675B9524}"/>
              </a:ext>
            </a:extLst>
          </p:cNvPr>
          <p:cNvSpPr/>
          <p:nvPr/>
        </p:nvSpPr>
        <p:spPr>
          <a:xfrm>
            <a:off x="8370688" y="478654"/>
            <a:ext cx="1159292" cy="646331"/>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3600" dirty="0">
                <a:solidFill>
                  <a:srgbClr val="000000"/>
                </a:solidFill>
                <a:latin typeface="Roboto"/>
              </a:rPr>
              <a:t>k</a:t>
            </a:r>
            <a:r>
              <a:rPr lang="tr-TR" sz="3600" dirty="0">
                <a:solidFill>
                  <a:srgbClr val="FF0000"/>
                </a:solidFill>
                <a:latin typeface="Roboto"/>
              </a:rPr>
              <a:t>e</a:t>
            </a:r>
            <a:r>
              <a:rPr lang="tr-TR" sz="3600" dirty="0">
                <a:solidFill>
                  <a:srgbClr val="000000"/>
                </a:solidFill>
                <a:latin typeface="Roboto"/>
              </a:rPr>
              <a:t>z</a:t>
            </a:r>
            <a:r>
              <a:rPr lang="tr-TR" sz="3600" dirty="0">
                <a:solidFill>
                  <a:srgbClr val="FF0000"/>
                </a:solidFill>
                <a:latin typeface="Roboto"/>
              </a:rPr>
              <a:t>a</a:t>
            </a:r>
            <a:endParaRPr lang="tr-TR" sz="3600" dirty="0"/>
          </a:p>
        </p:txBody>
      </p:sp>
      <p:pic>
        <p:nvPicPr>
          <p:cNvPr id="6" name="Resim 5">
            <a:extLst>
              <a:ext uri="{FF2B5EF4-FFF2-40B4-BE49-F238E27FC236}">
                <a16:creationId xmlns:a16="http://schemas.microsoft.com/office/drawing/2014/main" id="{F37750C1-0609-428E-9437-F7AA1D2E33B1}"/>
              </a:ext>
            </a:extLst>
          </p:cNvPr>
          <p:cNvPicPr>
            <a:picLocks noChangeAspect="1"/>
          </p:cNvPicPr>
          <p:nvPr/>
        </p:nvPicPr>
        <p:blipFill>
          <a:blip r:embed="rId4"/>
          <a:stretch>
            <a:fillRect/>
          </a:stretch>
        </p:blipFill>
        <p:spPr>
          <a:xfrm>
            <a:off x="342460" y="3001825"/>
            <a:ext cx="2427244" cy="633619"/>
          </a:xfrm>
          <a:prstGeom prst="rect">
            <a:avLst/>
          </a:prstGeom>
        </p:spPr>
      </p:pic>
      <p:pic>
        <p:nvPicPr>
          <p:cNvPr id="7" name="Resim 6">
            <a:extLst>
              <a:ext uri="{FF2B5EF4-FFF2-40B4-BE49-F238E27FC236}">
                <a16:creationId xmlns:a16="http://schemas.microsoft.com/office/drawing/2014/main" id="{FAA9A7D5-7E9D-4DCC-A3FA-F86509AC96E0}"/>
              </a:ext>
            </a:extLst>
          </p:cNvPr>
          <p:cNvPicPr>
            <a:picLocks noChangeAspect="1"/>
          </p:cNvPicPr>
          <p:nvPr/>
        </p:nvPicPr>
        <p:blipFill>
          <a:blip r:embed="rId5"/>
          <a:stretch>
            <a:fillRect/>
          </a:stretch>
        </p:blipFill>
        <p:spPr>
          <a:xfrm>
            <a:off x="3036404" y="2974285"/>
            <a:ext cx="3733800" cy="661159"/>
          </a:xfrm>
          <a:prstGeom prst="rect">
            <a:avLst/>
          </a:prstGeom>
        </p:spPr>
      </p:pic>
      <p:sp>
        <p:nvSpPr>
          <p:cNvPr id="8" name="Ok: Sağ 7">
            <a:extLst>
              <a:ext uri="{FF2B5EF4-FFF2-40B4-BE49-F238E27FC236}">
                <a16:creationId xmlns:a16="http://schemas.microsoft.com/office/drawing/2014/main" id="{E147600D-C687-40E7-929F-A42A9C711A17}"/>
              </a:ext>
            </a:extLst>
          </p:cNvPr>
          <p:cNvSpPr/>
          <p:nvPr/>
        </p:nvSpPr>
        <p:spPr>
          <a:xfrm>
            <a:off x="6804040" y="2974285"/>
            <a:ext cx="1566648" cy="449125"/>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9" name="Dikdörtgen 8">
            <a:extLst>
              <a:ext uri="{FF2B5EF4-FFF2-40B4-BE49-F238E27FC236}">
                <a16:creationId xmlns:a16="http://schemas.microsoft.com/office/drawing/2014/main" id="{2E65CE62-D025-46BB-9FA5-3F10633AF65E}"/>
              </a:ext>
            </a:extLst>
          </p:cNvPr>
          <p:cNvSpPr/>
          <p:nvPr/>
        </p:nvSpPr>
        <p:spPr>
          <a:xfrm>
            <a:off x="8684954" y="3001825"/>
            <a:ext cx="1697901" cy="646331"/>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3600" dirty="0">
                <a:solidFill>
                  <a:srgbClr val="FF0000"/>
                </a:solidFill>
                <a:latin typeface="Roboto"/>
              </a:rPr>
              <a:t>ba</a:t>
            </a:r>
            <a:r>
              <a:rPr lang="tr-TR" sz="3600" dirty="0">
                <a:solidFill>
                  <a:srgbClr val="000000"/>
                </a:solidFill>
                <a:latin typeface="Roboto"/>
              </a:rPr>
              <a:t>ğ</a:t>
            </a:r>
            <a:r>
              <a:rPr lang="tr-TR" sz="3600" dirty="0">
                <a:solidFill>
                  <a:srgbClr val="FF0000"/>
                </a:solidFill>
                <a:latin typeface="Roboto"/>
              </a:rPr>
              <a:t>ı</a:t>
            </a:r>
            <a:r>
              <a:rPr lang="tr-TR" sz="3600" dirty="0">
                <a:solidFill>
                  <a:srgbClr val="000000"/>
                </a:solidFill>
                <a:latin typeface="Roboto"/>
              </a:rPr>
              <a:t>m</a:t>
            </a:r>
            <a:r>
              <a:rPr lang="tr-TR" sz="3600" dirty="0">
                <a:solidFill>
                  <a:srgbClr val="FF0000"/>
                </a:solidFill>
                <a:latin typeface="Roboto"/>
              </a:rPr>
              <a:t>lı</a:t>
            </a:r>
            <a:endParaRPr lang="tr-TR" sz="3600" dirty="0"/>
          </a:p>
        </p:txBody>
      </p:sp>
    </p:spTree>
    <p:extLst>
      <p:ext uri="{BB962C8B-B14F-4D97-AF65-F5344CB8AC3E}">
        <p14:creationId xmlns:p14="http://schemas.microsoft.com/office/powerpoint/2010/main" val="3954433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Vertical)">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arn(inVertical)">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barn(inVertical)">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barn(inVertical)">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barn(inVertical)">
                                      <p:cBhvr>
                                        <p:cTn id="4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AC584933-0ED0-441D-A1DD-4E26DDA3BBF3}"/>
              </a:ext>
            </a:extLst>
          </p:cNvPr>
          <p:cNvPicPr>
            <a:picLocks noChangeAspect="1"/>
          </p:cNvPicPr>
          <p:nvPr/>
        </p:nvPicPr>
        <p:blipFill>
          <a:blip r:embed="rId2"/>
          <a:stretch>
            <a:fillRect/>
          </a:stretch>
        </p:blipFill>
        <p:spPr>
          <a:xfrm>
            <a:off x="5271054" y="344557"/>
            <a:ext cx="2461176" cy="820392"/>
          </a:xfrm>
          <a:prstGeom prst="rect">
            <a:avLst/>
          </a:prstGeom>
        </p:spPr>
      </p:pic>
      <p:pic>
        <p:nvPicPr>
          <p:cNvPr id="3" name="Resim 2">
            <a:extLst>
              <a:ext uri="{FF2B5EF4-FFF2-40B4-BE49-F238E27FC236}">
                <a16:creationId xmlns:a16="http://schemas.microsoft.com/office/drawing/2014/main" id="{E1A3FEE5-138A-441E-BE2B-A192542242F4}"/>
              </a:ext>
            </a:extLst>
          </p:cNvPr>
          <p:cNvPicPr>
            <a:picLocks noChangeAspect="1"/>
          </p:cNvPicPr>
          <p:nvPr/>
        </p:nvPicPr>
        <p:blipFill>
          <a:blip r:embed="rId3"/>
          <a:stretch>
            <a:fillRect/>
          </a:stretch>
        </p:blipFill>
        <p:spPr>
          <a:xfrm>
            <a:off x="1507611" y="1371600"/>
            <a:ext cx="7793552" cy="5002696"/>
          </a:xfrm>
          <a:prstGeom prst="rect">
            <a:avLst/>
          </a:prstGeom>
        </p:spPr>
      </p:pic>
    </p:spTree>
    <p:extLst>
      <p:ext uri="{BB962C8B-B14F-4D97-AF65-F5344CB8AC3E}">
        <p14:creationId xmlns:p14="http://schemas.microsoft.com/office/powerpoint/2010/main" val="458826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a:extLst>
              <a:ext uri="{FF2B5EF4-FFF2-40B4-BE49-F238E27FC236}">
                <a16:creationId xmlns:a16="http://schemas.microsoft.com/office/drawing/2014/main" id="{5F5B653A-C1B3-492D-A1D2-0215EDDD3E51}"/>
              </a:ext>
            </a:extLst>
          </p:cNvPr>
          <p:cNvSpPr/>
          <p:nvPr/>
        </p:nvSpPr>
        <p:spPr>
          <a:xfrm>
            <a:off x="510915" y="2905429"/>
            <a:ext cx="10455154" cy="2062103"/>
          </a:xfrm>
          <a:prstGeom prst="rect">
            <a:avLst/>
          </a:prstGeom>
          <a:solidFill>
            <a:schemeClr val="accent5">
              <a:lumMod val="40000"/>
              <a:lumOff val="60000"/>
            </a:schemeClr>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 İnternet teknolojisinin gelişim göstermesi, akıllı telefon ve tablet kullanımının yaygınlaşması bireyleri teknoloji bağımlısı durumuna getiren etkenlerdir. </a:t>
            </a:r>
          </a:p>
        </p:txBody>
      </p:sp>
      <p:sp>
        <p:nvSpPr>
          <p:cNvPr id="5" name="Metin kutusu 4">
            <a:extLst>
              <a:ext uri="{FF2B5EF4-FFF2-40B4-BE49-F238E27FC236}">
                <a16:creationId xmlns:a16="http://schemas.microsoft.com/office/drawing/2014/main" id="{F6A00978-B565-445A-826C-1AACDEE81840}"/>
              </a:ext>
            </a:extLst>
          </p:cNvPr>
          <p:cNvSpPr txBox="1"/>
          <p:nvPr/>
        </p:nvSpPr>
        <p:spPr>
          <a:xfrm>
            <a:off x="623454" y="660507"/>
            <a:ext cx="10230076" cy="1754326"/>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C00000"/>
                </a:solidFill>
                <a:effectLst>
                  <a:outerShdw blurRad="38100" dist="38100" dir="2700000" algn="tl">
                    <a:srgbClr val="000000">
                      <a:alpha val="43137"/>
                    </a:srgbClr>
                  </a:outerShdw>
                </a:effectLst>
                <a:latin typeface="Snap ITC" panose="04040A07060A02020202" pitchFamily="82" charset="0"/>
              </a:rPr>
              <a:t>1. Bireyleri, teknoloji bağımlısı durumuna getiren etkenler nelerdir? Açıklayınız.</a:t>
            </a:r>
            <a:endParaRPr lang="tr-TR" sz="3600"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Tree>
    <p:extLst>
      <p:ext uri="{BB962C8B-B14F-4D97-AF65-F5344CB8AC3E}">
        <p14:creationId xmlns:p14="http://schemas.microsoft.com/office/powerpoint/2010/main" val="1391625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a:extLst>
              <a:ext uri="{FF2B5EF4-FFF2-40B4-BE49-F238E27FC236}">
                <a16:creationId xmlns:a16="http://schemas.microsoft.com/office/drawing/2014/main" id="{4C5D2355-CD83-40FB-A5E2-6E9FD12A2D92}"/>
              </a:ext>
            </a:extLst>
          </p:cNvPr>
          <p:cNvSpPr/>
          <p:nvPr/>
        </p:nvSpPr>
        <p:spPr>
          <a:xfrm>
            <a:off x="191734" y="2512004"/>
            <a:ext cx="11808532" cy="3046988"/>
          </a:xfrm>
          <a:prstGeom prst="rect">
            <a:avLst/>
          </a:prstGeom>
          <a:solidFill>
            <a:schemeClr val="accent5">
              <a:lumMod val="40000"/>
              <a:lumOff val="60000"/>
            </a:schemeClr>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dirty="0">
                <a:solidFill>
                  <a:srgbClr val="C00000"/>
                </a:solidFill>
                <a:latin typeface="Cavolini" panose="03000502040302020204" pitchFamily="66" charset="0"/>
                <a:cs typeface="Cavolini" panose="03000502040302020204" pitchFamily="66" charset="0"/>
              </a:rPr>
              <a:t>Teknolojik araç ve uygulamaların günlük </a:t>
            </a:r>
            <a:r>
              <a:rPr lang="tr-TR" sz="3200" b="1"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yaşantımıza</a:t>
            </a:r>
            <a:r>
              <a:rPr lang="tr-TR" sz="3200" b="1" dirty="0">
                <a:solidFill>
                  <a:srgbClr val="C00000"/>
                </a:solidFill>
                <a:latin typeface="Cavolini" panose="03000502040302020204" pitchFamily="66" charset="0"/>
                <a:cs typeface="Cavolini" panose="03000502040302020204" pitchFamily="66" charset="0"/>
              </a:rPr>
              <a:t> olumsuz etkilerini, internet bağımlılığını, cep telefonu bağımlılığını, sosyal medya bağımlılığını ve dijital oyun bağımlılığını içermektedir. </a:t>
            </a:r>
            <a:r>
              <a:rPr lang="tr-TR" sz="3200" b="1" i="1" dirty="0">
                <a:solidFill>
                  <a:srgbClr val="C00000"/>
                </a:solidFill>
                <a:latin typeface="Cavolini" panose="03000502040302020204" pitchFamily="66" charset="0"/>
                <a:cs typeface="Cavolini" panose="03000502040302020204" pitchFamily="66" charset="0"/>
              </a:rPr>
              <a:t>(örnek)</a:t>
            </a:r>
            <a:r>
              <a:rPr lang="tr-TR" sz="3200" b="1" dirty="0">
                <a:solidFill>
                  <a:srgbClr val="C00000"/>
                </a:solidFill>
                <a:latin typeface="Cavolini" panose="03000502040302020204" pitchFamily="66" charset="0"/>
                <a:cs typeface="Cavolini" panose="03000502040302020204" pitchFamily="66" charset="0"/>
              </a:rPr>
              <a:t> Çevremde dijital bağımlılığı olan insanlar vardır. Kuzenim oyun bağımlısıdır. </a:t>
            </a:r>
          </a:p>
        </p:txBody>
      </p:sp>
      <p:sp>
        <p:nvSpPr>
          <p:cNvPr id="5" name="Metin kutusu 4">
            <a:extLst>
              <a:ext uri="{FF2B5EF4-FFF2-40B4-BE49-F238E27FC236}">
                <a16:creationId xmlns:a16="http://schemas.microsoft.com/office/drawing/2014/main" id="{70FC9348-C3E7-4FF8-A619-434C545B6E75}"/>
              </a:ext>
            </a:extLst>
          </p:cNvPr>
          <p:cNvSpPr txBox="1"/>
          <p:nvPr/>
        </p:nvSpPr>
        <p:spPr>
          <a:xfrm>
            <a:off x="332508" y="785198"/>
            <a:ext cx="11471565" cy="954107"/>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i="0" dirty="0">
                <a:solidFill>
                  <a:srgbClr val="C00000"/>
                </a:solidFill>
                <a:effectLst>
                  <a:outerShdw blurRad="38100" dist="38100" dir="2700000" algn="tl">
                    <a:srgbClr val="000000">
                      <a:alpha val="43137"/>
                    </a:srgbClr>
                  </a:outerShdw>
                </a:effectLst>
                <a:latin typeface="Snap ITC" panose="04040A07060A02020202" pitchFamily="82" charset="0"/>
              </a:rPr>
              <a:t>2. “Dijital bağımlılık” neleri içermektedir? Çevrenizde dijital bağımlılığı olan insanlar var mı?</a:t>
            </a:r>
            <a:endParaRPr lang="tr-TR" sz="2800"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Tree>
    <p:extLst>
      <p:ext uri="{BB962C8B-B14F-4D97-AF65-F5344CB8AC3E}">
        <p14:creationId xmlns:p14="http://schemas.microsoft.com/office/powerpoint/2010/main" val="830333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a:extLst>
              <a:ext uri="{FF2B5EF4-FFF2-40B4-BE49-F238E27FC236}">
                <a16:creationId xmlns:a16="http://schemas.microsoft.com/office/drawing/2014/main" id="{F0D8A355-227F-483D-95EF-BB8BF08504D3}"/>
              </a:ext>
            </a:extLst>
          </p:cNvPr>
          <p:cNvSpPr/>
          <p:nvPr/>
        </p:nvSpPr>
        <p:spPr>
          <a:xfrm>
            <a:off x="374073" y="3013501"/>
            <a:ext cx="10751127" cy="1077218"/>
          </a:xfrm>
          <a:prstGeom prst="rect">
            <a:avLst/>
          </a:prstGeom>
          <a:solidFill>
            <a:schemeClr val="accent3">
              <a:lumMod val="40000"/>
              <a:lumOff val="60000"/>
            </a:schemeClr>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dirty="0" err="1">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Phubbing’dir</a:t>
            </a:r>
            <a:r>
              <a:rPr lang="tr-TR" sz="3200" b="1"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 (</a:t>
            </a:r>
            <a:r>
              <a:rPr lang="tr-TR" sz="3200" b="1" dirty="0" err="1">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fabbing</a:t>
            </a:r>
            <a:r>
              <a:rPr lang="tr-TR" sz="3200" b="1"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 Bireylerin asosyalleşerek toplumdan kopmasına neden olmaktadır. </a:t>
            </a:r>
          </a:p>
        </p:txBody>
      </p:sp>
      <p:sp>
        <p:nvSpPr>
          <p:cNvPr id="5" name="Metin kutusu 4">
            <a:extLst>
              <a:ext uri="{FF2B5EF4-FFF2-40B4-BE49-F238E27FC236}">
                <a16:creationId xmlns:a16="http://schemas.microsoft.com/office/drawing/2014/main" id="{34CFB7FC-529A-4A27-9331-E6EF17EABFF7}"/>
              </a:ext>
            </a:extLst>
          </p:cNvPr>
          <p:cNvSpPr txBox="1"/>
          <p:nvPr/>
        </p:nvSpPr>
        <p:spPr>
          <a:xfrm>
            <a:off x="374073" y="1200834"/>
            <a:ext cx="10571018" cy="1077218"/>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C00000"/>
                </a:solidFill>
                <a:effectLst>
                  <a:outerShdw blurRad="38100" dist="38100" dir="2700000" algn="tl">
                    <a:srgbClr val="000000">
                      <a:alpha val="43137"/>
                    </a:srgbClr>
                  </a:outerShdw>
                </a:effectLst>
                <a:latin typeface="Snap ITC" panose="04040A07060A02020202" pitchFamily="82" charset="0"/>
              </a:rPr>
              <a:t>3. Dijital çağın en yaygın e-hastalığı nedir? Bu hastalığın sonuçları nelerdir?</a:t>
            </a:r>
            <a:endParaRPr lang="tr-TR" sz="3200"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Tree>
    <p:extLst>
      <p:ext uri="{BB962C8B-B14F-4D97-AF65-F5344CB8AC3E}">
        <p14:creationId xmlns:p14="http://schemas.microsoft.com/office/powerpoint/2010/main" val="397531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a:extLst>
              <a:ext uri="{FF2B5EF4-FFF2-40B4-BE49-F238E27FC236}">
                <a16:creationId xmlns:a16="http://schemas.microsoft.com/office/drawing/2014/main" id="{647D9A8C-8603-4815-A616-202A07CA3B52}"/>
              </a:ext>
            </a:extLst>
          </p:cNvPr>
          <p:cNvSpPr/>
          <p:nvPr/>
        </p:nvSpPr>
        <p:spPr>
          <a:xfrm>
            <a:off x="752923" y="2742742"/>
            <a:ext cx="10663222" cy="1754326"/>
          </a:xfrm>
          <a:prstGeom prst="rect">
            <a:avLst/>
          </a:prstGeom>
          <a:solidFill>
            <a:schemeClr val="accent5">
              <a:lumMod val="60000"/>
              <a:lumOff val="40000"/>
            </a:schemeClr>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Her bir sağlık problemini internetten araştırmakta ve doktorlara itibar etmemektedirler. </a:t>
            </a:r>
          </a:p>
        </p:txBody>
      </p:sp>
      <p:sp>
        <p:nvSpPr>
          <p:cNvPr id="5" name="Metin kutusu 4">
            <a:extLst>
              <a:ext uri="{FF2B5EF4-FFF2-40B4-BE49-F238E27FC236}">
                <a16:creationId xmlns:a16="http://schemas.microsoft.com/office/drawing/2014/main" id="{64B697C0-9E09-4628-8C5C-86C717D23C6B}"/>
              </a:ext>
            </a:extLst>
          </p:cNvPr>
          <p:cNvSpPr txBox="1"/>
          <p:nvPr/>
        </p:nvSpPr>
        <p:spPr>
          <a:xfrm>
            <a:off x="752923" y="812908"/>
            <a:ext cx="10663222" cy="1754326"/>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C00000"/>
                </a:solidFill>
                <a:effectLst>
                  <a:outerShdw blurRad="38100" dist="38100" dir="2700000" algn="tl">
                    <a:srgbClr val="000000">
                      <a:alpha val="43137"/>
                    </a:srgbClr>
                  </a:outerShdw>
                </a:effectLst>
                <a:latin typeface="Snap ITC" panose="04040A07060A02020202" pitchFamily="82" charset="0"/>
              </a:rPr>
              <a:t>4. “</a:t>
            </a:r>
            <a:r>
              <a:rPr lang="tr-TR" sz="3600" b="1" i="0" dirty="0" err="1">
                <a:solidFill>
                  <a:srgbClr val="C00000"/>
                </a:solidFill>
                <a:effectLst>
                  <a:outerShdw blurRad="38100" dist="38100" dir="2700000" algn="tl">
                    <a:srgbClr val="000000">
                      <a:alpha val="43137"/>
                    </a:srgbClr>
                  </a:outerShdw>
                </a:effectLst>
                <a:latin typeface="Snap ITC" panose="04040A07060A02020202" pitchFamily="82" charset="0"/>
              </a:rPr>
              <a:t>Siberkondria</a:t>
            </a:r>
            <a:r>
              <a:rPr lang="tr-TR" sz="3600" b="1" i="0" dirty="0">
                <a:solidFill>
                  <a:srgbClr val="C00000"/>
                </a:solidFill>
                <a:effectLst>
                  <a:outerShdw blurRad="38100" dist="38100" dir="2700000" algn="tl">
                    <a:srgbClr val="000000">
                      <a:alpha val="43137"/>
                    </a:srgbClr>
                  </a:outerShdw>
                </a:effectLst>
                <a:latin typeface="Snap ITC" panose="04040A07060A02020202" pitchFamily="82" charset="0"/>
              </a:rPr>
              <a:t>” hastalığına yakalananlar neler yapmaktadırlar? Açıklayınız.</a:t>
            </a:r>
            <a:endParaRPr lang="tr-TR" sz="3600"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Tree>
    <p:extLst>
      <p:ext uri="{BB962C8B-B14F-4D97-AF65-F5344CB8AC3E}">
        <p14:creationId xmlns:p14="http://schemas.microsoft.com/office/powerpoint/2010/main" val="3818429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a:extLst>
              <a:ext uri="{FF2B5EF4-FFF2-40B4-BE49-F238E27FC236}">
                <a16:creationId xmlns:a16="http://schemas.microsoft.com/office/drawing/2014/main" id="{9735606A-E945-4565-87D1-FC960F46FAA7}"/>
              </a:ext>
            </a:extLst>
          </p:cNvPr>
          <p:cNvSpPr/>
          <p:nvPr/>
        </p:nvSpPr>
        <p:spPr>
          <a:xfrm>
            <a:off x="516833" y="2044005"/>
            <a:ext cx="11107129" cy="2308324"/>
          </a:xfrm>
          <a:prstGeom prst="rect">
            <a:avLst/>
          </a:prstGeom>
          <a:solidFill>
            <a:schemeClr val="accent5">
              <a:lumMod val="40000"/>
              <a:lumOff val="60000"/>
            </a:schemeClr>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En başta teknolojiyi bir ihtiyaç değil, yardımcı olarak görmelidirler. Hastalıktan kurtulmak için bir süre tüm teknolojik aletlerden uzak durmalıdırlar.</a:t>
            </a:r>
          </a:p>
        </p:txBody>
      </p:sp>
      <p:sp>
        <p:nvSpPr>
          <p:cNvPr id="5" name="Metin kutusu 4">
            <a:extLst>
              <a:ext uri="{FF2B5EF4-FFF2-40B4-BE49-F238E27FC236}">
                <a16:creationId xmlns:a16="http://schemas.microsoft.com/office/drawing/2014/main" id="{BAA616E7-04DA-40F6-BF92-3BA982089939}"/>
              </a:ext>
            </a:extLst>
          </p:cNvPr>
          <p:cNvSpPr txBox="1"/>
          <p:nvPr/>
        </p:nvSpPr>
        <p:spPr>
          <a:xfrm>
            <a:off x="516834" y="549671"/>
            <a:ext cx="11107130" cy="1077218"/>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C00000"/>
                </a:solidFill>
                <a:effectLst>
                  <a:outerShdw blurRad="38100" dist="38100" dir="2700000" algn="tl">
                    <a:srgbClr val="000000">
                      <a:alpha val="43137"/>
                    </a:srgbClr>
                  </a:outerShdw>
                </a:effectLst>
                <a:latin typeface="Snap ITC" panose="04040A07060A02020202" pitchFamily="82" charset="0"/>
              </a:rPr>
              <a:t>5. E-hastalığa yakalanmış kişiler sizce bu hastalıktan nasıl kurtulabilirler? Açıklayınız.</a:t>
            </a:r>
            <a:endParaRPr lang="tr-TR" sz="3200"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Tree>
    <p:extLst>
      <p:ext uri="{BB962C8B-B14F-4D97-AF65-F5344CB8AC3E}">
        <p14:creationId xmlns:p14="http://schemas.microsoft.com/office/powerpoint/2010/main" val="520466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a:extLst>
              <a:ext uri="{FF2B5EF4-FFF2-40B4-BE49-F238E27FC236}">
                <a16:creationId xmlns:a16="http://schemas.microsoft.com/office/drawing/2014/main" id="{AFC5E591-894A-47A3-86EE-C783DD368469}"/>
              </a:ext>
            </a:extLst>
          </p:cNvPr>
          <p:cNvSpPr/>
          <p:nvPr/>
        </p:nvSpPr>
        <p:spPr>
          <a:xfrm>
            <a:off x="336724" y="2828835"/>
            <a:ext cx="11024002" cy="2123658"/>
          </a:xfrm>
          <a:prstGeom prst="rect">
            <a:avLst/>
          </a:prstGeom>
          <a:solidFill>
            <a:schemeClr val="accent5">
              <a:lumMod val="40000"/>
              <a:lumOff val="60000"/>
            </a:schemeClr>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400" b="1"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Kullanıcılar telefonlarının çalmadığını, sürekli titrediğini hissederler. </a:t>
            </a:r>
          </a:p>
        </p:txBody>
      </p:sp>
      <p:sp>
        <p:nvSpPr>
          <p:cNvPr id="5" name="Metin kutusu 4">
            <a:extLst>
              <a:ext uri="{FF2B5EF4-FFF2-40B4-BE49-F238E27FC236}">
                <a16:creationId xmlns:a16="http://schemas.microsoft.com/office/drawing/2014/main" id="{E5FF9780-D0F3-4B2D-ABBE-C95B1E04CF0F}"/>
              </a:ext>
            </a:extLst>
          </p:cNvPr>
          <p:cNvSpPr txBox="1"/>
          <p:nvPr/>
        </p:nvSpPr>
        <p:spPr>
          <a:xfrm>
            <a:off x="336723" y="1006870"/>
            <a:ext cx="11024003" cy="1569660"/>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C00000"/>
                </a:solidFill>
                <a:effectLst>
                  <a:outerShdw blurRad="38100" dist="38100" dir="2700000" algn="tl">
                    <a:srgbClr val="000000">
                      <a:alpha val="43137"/>
                    </a:srgbClr>
                  </a:outerShdw>
                </a:effectLst>
                <a:latin typeface="Snap ITC" panose="04040A07060A02020202" pitchFamily="82" charset="0"/>
              </a:rPr>
              <a:t>6. Hayalet titreşim hastalığının belirtileri nelerdir? Çevrenizde bu belirtileri gösteren bir tanıdığınız var mı?</a:t>
            </a:r>
            <a:endParaRPr lang="tr-TR" sz="3200" dirty="0">
              <a:solidFill>
                <a:srgbClr val="C00000"/>
              </a:solidFill>
              <a:effectLst>
                <a:outerShdw blurRad="38100" dist="38100" dir="2700000" algn="tl">
                  <a:srgbClr val="000000">
                    <a:alpha val="43137"/>
                  </a:srgbClr>
                </a:outerShdw>
              </a:effectLst>
              <a:latin typeface="Snap ITC" panose="04040A07060A02020202" pitchFamily="82" charset="0"/>
            </a:endParaRPr>
          </a:p>
        </p:txBody>
      </p:sp>
    </p:spTree>
    <p:extLst>
      <p:ext uri="{BB962C8B-B14F-4D97-AF65-F5344CB8AC3E}">
        <p14:creationId xmlns:p14="http://schemas.microsoft.com/office/powerpoint/2010/main" val="432706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A2802D68-E8E4-455E-95A2-5ED0C1E7C931}"/>
              </a:ext>
            </a:extLst>
          </p:cNvPr>
          <p:cNvPicPr>
            <a:picLocks noChangeAspect="1"/>
          </p:cNvPicPr>
          <p:nvPr/>
        </p:nvPicPr>
        <p:blipFill>
          <a:blip r:embed="rId2"/>
          <a:stretch>
            <a:fillRect/>
          </a:stretch>
        </p:blipFill>
        <p:spPr>
          <a:xfrm>
            <a:off x="5271986" y="410817"/>
            <a:ext cx="2288171" cy="878163"/>
          </a:xfrm>
          <a:prstGeom prst="rect">
            <a:avLst/>
          </a:prstGeom>
        </p:spPr>
      </p:pic>
      <p:pic>
        <p:nvPicPr>
          <p:cNvPr id="3" name="Resim 2">
            <a:extLst>
              <a:ext uri="{FF2B5EF4-FFF2-40B4-BE49-F238E27FC236}">
                <a16:creationId xmlns:a16="http://schemas.microsoft.com/office/drawing/2014/main" id="{434D7622-02B3-48C9-89BC-14DB4D870E5B}"/>
              </a:ext>
            </a:extLst>
          </p:cNvPr>
          <p:cNvPicPr>
            <a:picLocks noChangeAspect="1"/>
          </p:cNvPicPr>
          <p:nvPr/>
        </p:nvPicPr>
        <p:blipFill>
          <a:blip r:embed="rId3"/>
          <a:stretch>
            <a:fillRect/>
          </a:stretch>
        </p:blipFill>
        <p:spPr>
          <a:xfrm>
            <a:off x="970422" y="1744524"/>
            <a:ext cx="9719400" cy="4393040"/>
          </a:xfrm>
          <a:prstGeom prst="rect">
            <a:avLst/>
          </a:prstGeom>
        </p:spPr>
      </p:pic>
    </p:spTree>
    <p:extLst>
      <p:ext uri="{BB962C8B-B14F-4D97-AF65-F5344CB8AC3E}">
        <p14:creationId xmlns:p14="http://schemas.microsoft.com/office/powerpoint/2010/main" val="999730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C577EBE1-2BFE-4ED8-A4C0-C6E9101071F3}"/>
              </a:ext>
            </a:extLst>
          </p:cNvPr>
          <p:cNvSpPr/>
          <p:nvPr/>
        </p:nvSpPr>
        <p:spPr>
          <a:xfrm>
            <a:off x="1079902" y="978212"/>
            <a:ext cx="10654898" cy="64633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it-IT" sz="3600" b="1" dirty="0">
                <a:solidFill>
                  <a:srgbClr val="000000"/>
                </a:solidFill>
                <a:latin typeface="Cavolini" panose="03000502040302020204" pitchFamily="66" charset="0"/>
                <a:cs typeface="Cavolini" panose="03000502040302020204" pitchFamily="66" charset="0"/>
              </a:rPr>
              <a:t>(</a:t>
            </a:r>
            <a:r>
              <a:rPr lang="it-IT" sz="3600" b="1" dirty="0">
                <a:solidFill>
                  <a:srgbClr val="FF0000"/>
                </a:solidFill>
                <a:latin typeface="Cavolini" panose="03000502040302020204" pitchFamily="66" charset="0"/>
                <a:cs typeface="Cavolini" panose="03000502040302020204" pitchFamily="66" charset="0"/>
              </a:rPr>
              <a:t>X</a:t>
            </a:r>
            <a:r>
              <a:rPr lang="it-IT" sz="3600" b="1" dirty="0">
                <a:solidFill>
                  <a:srgbClr val="000000"/>
                </a:solidFill>
                <a:latin typeface="Cavolini" panose="03000502040302020204" pitchFamily="66" charset="0"/>
                <a:cs typeface="Cavolini" panose="03000502040302020204" pitchFamily="66" charset="0"/>
              </a:rPr>
              <a:t>) E-hastalıklar kolay tedavi edilir.</a:t>
            </a:r>
            <a:endParaRPr lang="tr-TR" sz="3600" b="1" dirty="0">
              <a:latin typeface="Cavolini" panose="03000502040302020204" pitchFamily="66" charset="0"/>
              <a:cs typeface="Cavolini" panose="03000502040302020204" pitchFamily="66" charset="0"/>
            </a:endParaRPr>
          </a:p>
        </p:txBody>
      </p:sp>
      <p:sp>
        <p:nvSpPr>
          <p:cNvPr id="3" name="Dikdörtgen 2">
            <a:extLst>
              <a:ext uri="{FF2B5EF4-FFF2-40B4-BE49-F238E27FC236}">
                <a16:creationId xmlns:a16="http://schemas.microsoft.com/office/drawing/2014/main" id="{15EE97F2-1760-4A49-B6E4-329D67A65930}"/>
              </a:ext>
            </a:extLst>
          </p:cNvPr>
          <p:cNvSpPr/>
          <p:nvPr/>
        </p:nvSpPr>
        <p:spPr>
          <a:xfrm>
            <a:off x="1079902" y="2899777"/>
            <a:ext cx="10654898" cy="58477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3200" b="1" dirty="0">
                <a:solidFill>
                  <a:srgbClr val="0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a:t>
            </a:r>
            <a:r>
              <a:rPr lang="tr-TR" sz="3200" b="1" dirty="0">
                <a:solidFill>
                  <a:srgbClr val="FF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X</a:t>
            </a:r>
            <a:r>
              <a:rPr lang="tr-TR" sz="3200" b="1" dirty="0">
                <a:solidFill>
                  <a:srgbClr val="0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 E-hastalıklara en çok gençler yakalanır.</a:t>
            </a:r>
            <a:endParaRPr lang="tr-TR" sz="32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4" name="Dikdörtgen 3">
            <a:extLst>
              <a:ext uri="{FF2B5EF4-FFF2-40B4-BE49-F238E27FC236}">
                <a16:creationId xmlns:a16="http://schemas.microsoft.com/office/drawing/2014/main" id="{9665E4FE-38E3-4619-9B99-E6CF70B6A2DB}"/>
              </a:ext>
            </a:extLst>
          </p:cNvPr>
          <p:cNvSpPr/>
          <p:nvPr/>
        </p:nvSpPr>
        <p:spPr>
          <a:xfrm>
            <a:off x="927652" y="4759786"/>
            <a:ext cx="10917983" cy="95410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dirty="0">
                <a:solidFill>
                  <a:srgbClr val="0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a:t>
            </a:r>
            <a:r>
              <a:rPr lang="tr-TR" sz="2800" b="1" dirty="0">
                <a:solidFill>
                  <a:srgbClr val="FF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X</a:t>
            </a:r>
            <a:r>
              <a:rPr lang="tr-TR" sz="2800" b="1" dirty="0">
                <a:solidFill>
                  <a:srgbClr val="0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 E-hastalıklarla baş etmek için ailemizden yardım alabiliriz.</a:t>
            </a:r>
            <a:endParaRPr lang="tr-TR" sz="28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842885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EE392A17-61A7-4B7F-B2B3-5A88CC57B74E}"/>
              </a:ext>
            </a:extLst>
          </p:cNvPr>
          <p:cNvPicPr>
            <a:picLocks noChangeAspect="1"/>
          </p:cNvPicPr>
          <p:nvPr/>
        </p:nvPicPr>
        <p:blipFill>
          <a:blip r:embed="rId2"/>
          <a:stretch>
            <a:fillRect/>
          </a:stretch>
        </p:blipFill>
        <p:spPr>
          <a:xfrm>
            <a:off x="3740727" y="384314"/>
            <a:ext cx="3399917" cy="1047368"/>
          </a:xfrm>
          <a:prstGeom prst="rect">
            <a:avLst/>
          </a:prstGeom>
        </p:spPr>
      </p:pic>
      <p:pic>
        <p:nvPicPr>
          <p:cNvPr id="3" name="Resim 2">
            <a:extLst>
              <a:ext uri="{FF2B5EF4-FFF2-40B4-BE49-F238E27FC236}">
                <a16:creationId xmlns:a16="http://schemas.microsoft.com/office/drawing/2014/main" id="{AEAFB3D3-C0A6-49F5-BC6C-A6F7AEC9326A}"/>
              </a:ext>
            </a:extLst>
          </p:cNvPr>
          <p:cNvPicPr>
            <a:picLocks noChangeAspect="1"/>
          </p:cNvPicPr>
          <p:nvPr/>
        </p:nvPicPr>
        <p:blipFill>
          <a:blip r:embed="rId3"/>
          <a:stretch>
            <a:fillRect/>
          </a:stretch>
        </p:blipFill>
        <p:spPr>
          <a:xfrm>
            <a:off x="489619" y="1871662"/>
            <a:ext cx="10497035" cy="4541595"/>
          </a:xfrm>
          <a:prstGeom prst="rect">
            <a:avLst/>
          </a:prstGeom>
        </p:spPr>
      </p:pic>
    </p:spTree>
    <p:extLst>
      <p:ext uri="{BB962C8B-B14F-4D97-AF65-F5344CB8AC3E}">
        <p14:creationId xmlns:p14="http://schemas.microsoft.com/office/powerpoint/2010/main" val="1065112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69D918AB-59CB-4E6D-881F-87253D81EC9E}"/>
              </a:ext>
            </a:extLst>
          </p:cNvPr>
          <p:cNvSpPr/>
          <p:nvPr/>
        </p:nvSpPr>
        <p:spPr>
          <a:xfrm>
            <a:off x="583095" y="839713"/>
            <a:ext cx="10916178" cy="156966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E-hastalıklar, Dijital bağımlılık, </a:t>
            </a:r>
            <a:r>
              <a:rPr lang="tr-TR" sz="3200" b="1" dirty="0" err="1">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phubbing</a:t>
            </a:r>
            <a:r>
              <a:rPr lang="tr-TR" sz="3200" b="1"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 </a:t>
            </a:r>
            <a:r>
              <a:rPr lang="tr-TR" sz="3200" b="1" dirty="0" err="1">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siberkondria</a:t>
            </a:r>
            <a:r>
              <a:rPr lang="tr-TR" sz="3200" b="1"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 Elektronik uykusuzluk, fantom, vibrasyon.</a:t>
            </a:r>
          </a:p>
        </p:txBody>
      </p:sp>
      <p:sp>
        <p:nvSpPr>
          <p:cNvPr id="3" name="Dikdörtgen 2">
            <a:extLst>
              <a:ext uri="{FF2B5EF4-FFF2-40B4-BE49-F238E27FC236}">
                <a16:creationId xmlns:a16="http://schemas.microsoft.com/office/drawing/2014/main" id="{F2645BAE-CCDB-425F-9B51-E9EC7551F4D8}"/>
              </a:ext>
            </a:extLst>
          </p:cNvPr>
          <p:cNvSpPr/>
          <p:nvPr/>
        </p:nvSpPr>
        <p:spPr>
          <a:xfrm>
            <a:off x="583094" y="3429000"/>
            <a:ext cx="10916177" cy="1323439"/>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000" b="1" dirty="0">
                <a:solidFill>
                  <a:srgbClr val="C00000"/>
                </a:solidFill>
                <a:effectLst>
                  <a:outerShdw blurRad="38100" dist="38100" dir="2700000" algn="tl">
                    <a:srgbClr val="000000">
                      <a:alpha val="43137"/>
                    </a:srgbClr>
                  </a:outerShdw>
                </a:effectLst>
                <a:latin typeface="Roboto"/>
              </a:rPr>
              <a:t>Yazı karakterini bu şekilde kullanmanın amacı okuyucunun dikkatini çekmektir.</a:t>
            </a:r>
            <a:endParaRPr lang="tr-TR" sz="4000" b="1" dirty="0">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823336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82A93167-7F44-4EDB-9881-02A5AEC880E0}"/>
              </a:ext>
            </a:extLst>
          </p:cNvPr>
          <p:cNvPicPr>
            <a:picLocks noChangeAspect="1"/>
          </p:cNvPicPr>
          <p:nvPr/>
        </p:nvPicPr>
        <p:blipFill>
          <a:blip r:embed="rId2"/>
          <a:stretch>
            <a:fillRect/>
          </a:stretch>
        </p:blipFill>
        <p:spPr>
          <a:xfrm>
            <a:off x="4184074" y="437323"/>
            <a:ext cx="3533248" cy="1134529"/>
          </a:xfrm>
          <a:prstGeom prst="rect">
            <a:avLst/>
          </a:prstGeom>
        </p:spPr>
      </p:pic>
      <p:pic>
        <p:nvPicPr>
          <p:cNvPr id="3" name="Resim 2">
            <a:extLst>
              <a:ext uri="{FF2B5EF4-FFF2-40B4-BE49-F238E27FC236}">
                <a16:creationId xmlns:a16="http://schemas.microsoft.com/office/drawing/2014/main" id="{23EF1A78-042B-4FC2-AE2E-3F3791AD0394}"/>
              </a:ext>
            </a:extLst>
          </p:cNvPr>
          <p:cNvPicPr>
            <a:picLocks noChangeAspect="1"/>
          </p:cNvPicPr>
          <p:nvPr/>
        </p:nvPicPr>
        <p:blipFill>
          <a:blip r:embed="rId3"/>
          <a:stretch>
            <a:fillRect/>
          </a:stretch>
        </p:blipFill>
        <p:spPr>
          <a:xfrm>
            <a:off x="775855" y="1761504"/>
            <a:ext cx="9872445" cy="3090632"/>
          </a:xfrm>
          <a:prstGeom prst="rect">
            <a:avLst/>
          </a:prstGeom>
        </p:spPr>
      </p:pic>
      <p:sp>
        <p:nvSpPr>
          <p:cNvPr id="4" name="Dikdörtgen 3">
            <a:extLst>
              <a:ext uri="{FF2B5EF4-FFF2-40B4-BE49-F238E27FC236}">
                <a16:creationId xmlns:a16="http://schemas.microsoft.com/office/drawing/2014/main" id="{5A003F8E-90CF-4D85-AE49-9960C61C7128}"/>
              </a:ext>
            </a:extLst>
          </p:cNvPr>
          <p:cNvSpPr/>
          <p:nvPr/>
        </p:nvSpPr>
        <p:spPr>
          <a:xfrm>
            <a:off x="911833" y="5285169"/>
            <a:ext cx="9872444" cy="95410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dirty="0">
                <a:solidFill>
                  <a:srgbClr val="0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Yazar </a:t>
            </a:r>
            <a:r>
              <a:rPr lang="tr-TR" sz="2800" b="1" dirty="0">
                <a:solidFill>
                  <a:srgbClr val="FF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fıkra (köşe yazısı)</a:t>
            </a:r>
            <a:r>
              <a:rPr lang="tr-TR" sz="2800" b="1" dirty="0">
                <a:solidFill>
                  <a:srgbClr val="0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 türünde yazılar yazmaktadır.</a:t>
            </a:r>
            <a:endParaRPr lang="tr-TR" sz="2800" b="1" dirty="0">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3587606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ıkra (Köşe Yazısı) Nedir | Fıkranın Özellikleri">
            <a:extLst>
              <a:ext uri="{FF2B5EF4-FFF2-40B4-BE49-F238E27FC236}">
                <a16:creationId xmlns:a16="http://schemas.microsoft.com/office/drawing/2014/main" id="{B605382E-9848-450C-B0C7-CEC127BB2FA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703" t="29151" r="16770" b="32091"/>
          <a:stretch/>
        </p:blipFill>
        <p:spPr bwMode="auto">
          <a:xfrm>
            <a:off x="1842653" y="1260762"/>
            <a:ext cx="7439892" cy="38431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27801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894E5960-034C-468B-9D65-CFBDF607A0E5}"/>
              </a:ext>
            </a:extLst>
          </p:cNvPr>
          <p:cNvSpPr txBox="1"/>
          <p:nvPr/>
        </p:nvSpPr>
        <p:spPr>
          <a:xfrm>
            <a:off x="471053" y="993198"/>
            <a:ext cx="11125202" cy="452431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600" b="1" i="0" dirty="0">
                <a:solidFill>
                  <a:srgbClr val="333333"/>
                </a:solidFill>
                <a:effectLst>
                  <a:outerShdw blurRad="38100" dist="38100" dir="2700000" algn="tl">
                    <a:srgbClr val="000000">
                      <a:alpha val="43137"/>
                    </a:srgbClr>
                  </a:outerShdw>
                </a:effectLst>
                <a:latin typeface="Open Sans"/>
              </a:rPr>
              <a:t>Gazete ve dergi gibi süreli yayınlarda, bir yazarın periyodik olarak genel bir başlık altında, günün sosyal ve siyasi olaylarını kendi bakış açısına ve düşünce yapısına göre değerlendirdiği kısa yorum yazılarına </a:t>
            </a:r>
            <a:r>
              <a:rPr lang="tr-TR" sz="3600" b="1" i="0" dirty="0">
                <a:solidFill>
                  <a:srgbClr val="FF0000"/>
                </a:solidFill>
                <a:effectLst>
                  <a:outerShdw blurRad="38100" dist="38100" dir="2700000" algn="tl">
                    <a:srgbClr val="000000">
                      <a:alpha val="43137"/>
                    </a:srgbClr>
                  </a:outerShdw>
                </a:effectLst>
                <a:latin typeface="Open Sans"/>
              </a:rPr>
              <a:t>fıkra</a:t>
            </a:r>
            <a:r>
              <a:rPr lang="tr-TR" sz="3600" b="1" i="0" dirty="0">
                <a:solidFill>
                  <a:srgbClr val="333333"/>
                </a:solidFill>
                <a:effectLst>
                  <a:outerShdw blurRad="38100" dist="38100" dir="2700000" algn="tl">
                    <a:srgbClr val="000000">
                      <a:alpha val="43137"/>
                    </a:srgbClr>
                  </a:outerShdw>
                </a:effectLst>
                <a:latin typeface="Open Sans"/>
              </a:rPr>
              <a:t> denir. Gazete ve dergilerin belli sütun ve köşelerinde yayımlandıkları için “</a:t>
            </a:r>
            <a:r>
              <a:rPr lang="tr-TR" sz="3600" b="1" i="0" dirty="0">
                <a:solidFill>
                  <a:srgbClr val="FF0000"/>
                </a:solidFill>
                <a:effectLst>
                  <a:outerShdw blurRad="38100" dist="38100" dir="2700000" algn="tl">
                    <a:srgbClr val="000000">
                      <a:alpha val="43137"/>
                    </a:srgbClr>
                  </a:outerShdw>
                </a:effectLst>
                <a:latin typeface="Open Sans"/>
              </a:rPr>
              <a:t>köşe yazısı</a:t>
            </a:r>
            <a:r>
              <a:rPr lang="tr-TR" sz="3600" b="1" i="0" dirty="0">
                <a:solidFill>
                  <a:srgbClr val="333333"/>
                </a:solidFill>
                <a:effectLst>
                  <a:outerShdw blurRad="38100" dist="38100" dir="2700000" algn="tl">
                    <a:srgbClr val="000000">
                      <a:alpha val="43137"/>
                    </a:srgbClr>
                  </a:outerShdw>
                </a:effectLst>
                <a:latin typeface="Open Sans"/>
              </a:rPr>
              <a:t>” olarak da adlandırılır.</a:t>
            </a:r>
            <a:endParaRPr lang="tr-TR" sz="36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487151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C8744ACB-184C-4F35-BA8B-BD4E98C4C98F}"/>
              </a:ext>
            </a:extLst>
          </p:cNvPr>
          <p:cNvSpPr txBox="1"/>
          <p:nvPr/>
        </p:nvSpPr>
        <p:spPr>
          <a:xfrm>
            <a:off x="3158836" y="646606"/>
            <a:ext cx="6096000" cy="707886"/>
          </a:xfrm>
          <a:prstGeom prst="rect">
            <a:avLst/>
          </a:prstGeom>
          <a:solidFill>
            <a:srgbClr val="00FF00"/>
          </a:solidFill>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000" b="1" i="0" dirty="0">
                <a:solidFill>
                  <a:srgbClr val="C94A30"/>
                </a:solidFill>
                <a:effectLst/>
                <a:latin typeface="Open Sans"/>
              </a:rPr>
              <a:t>Fıkranın Özellikleri</a:t>
            </a:r>
          </a:p>
        </p:txBody>
      </p:sp>
      <p:sp>
        <p:nvSpPr>
          <p:cNvPr id="5" name="Metin kutusu 4">
            <a:extLst>
              <a:ext uri="{FF2B5EF4-FFF2-40B4-BE49-F238E27FC236}">
                <a16:creationId xmlns:a16="http://schemas.microsoft.com/office/drawing/2014/main" id="{E401333B-5CD1-4EAB-8C52-52677F8F8976}"/>
              </a:ext>
            </a:extLst>
          </p:cNvPr>
          <p:cNvSpPr txBox="1"/>
          <p:nvPr/>
        </p:nvSpPr>
        <p:spPr>
          <a:xfrm>
            <a:off x="512618" y="2032107"/>
            <a:ext cx="10737272" cy="109902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3200" b="1" i="0" dirty="0">
                <a:solidFill>
                  <a:srgbClr val="FF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Genellikle güncel ve günübirlik konuları seçtiği için kısa ömürlü yazılardır.</a:t>
            </a:r>
            <a:endParaRPr lang="tr-TR" sz="3200" b="1" dirty="0">
              <a:solidFill>
                <a:srgbClr val="FF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
        <p:nvSpPr>
          <p:cNvPr id="7" name="Metin kutusu 6">
            <a:extLst>
              <a:ext uri="{FF2B5EF4-FFF2-40B4-BE49-F238E27FC236}">
                <a16:creationId xmlns:a16="http://schemas.microsoft.com/office/drawing/2014/main" id="{EEA71A25-BEE6-485A-AF94-CE7B07E75C98}"/>
              </a:ext>
            </a:extLst>
          </p:cNvPr>
          <p:cNvSpPr txBox="1"/>
          <p:nvPr/>
        </p:nvSpPr>
        <p:spPr>
          <a:xfrm>
            <a:off x="512617" y="3902562"/>
            <a:ext cx="11097492" cy="224676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buFont typeface="Arial" panose="020B0604020202020204" pitchFamily="34" charset="0"/>
              <a:buChar char="•"/>
            </a:pPr>
            <a:r>
              <a:rPr lang="tr-TR" sz="2800" b="1" i="0" dirty="0">
                <a:solidFill>
                  <a:srgbClr val="FF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Fıkra yazarının amacı okuyucuya kendi düşüncelerini kabul ettirmek değil, okuyucunun olaylara ve düşüncelere bakış açısına yeni yaklaşımlar kazandırmaktır. Yani yazar okuyucuya “Ben böyle düşünüyorum.” demek ister.</a:t>
            </a:r>
          </a:p>
        </p:txBody>
      </p:sp>
    </p:spTree>
    <p:extLst>
      <p:ext uri="{BB962C8B-B14F-4D97-AF65-F5344CB8AC3E}">
        <p14:creationId xmlns:p14="http://schemas.microsoft.com/office/powerpoint/2010/main" val="2286546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660BDA19-526A-465F-9CFB-70B1BD8081C4}"/>
              </a:ext>
            </a:extLst>
          </p:cNvPr>
          <p:cNvSpPr txBox="1"/>
          <p:nvPr/>
        </p:nvSpPr>
        <p:spPr>
          <a:xfrm>
            <a:off x="166254" y="757442"/>
            <a:ext cx="11568546" cy="1077218"/>
          </a:xfrm>
          <a:prstGeom prst="rect">
            <a:avLst/>
          </a:prstGeom>
          <a:solidFill>
            <a:schemeClr val="accent3">
              <a:lumMod val="20000"/>
              <a:lumOff val="80000"/>
            </a:schemeClr>
          </a:solidFill>
        </p:spPr>
        <p:style>
          <a:lnRef idx="2">
            <a:schemeClr val="dk1"/>
          </a:lnRef>
          <a:fillRef idx="1">
            <a:schemeClr val="lt1"/>
          </a:fillRef>
          <a:effectRef idx="0">
            <a:schemeClr val="dk1"/>
          </a:effectRef>
          <a:fontRef idx="minor">
            <a:schemeClr val="dk1"/>
          </a:fontRef>
        </p:style>
        <p:txBody>
          <a:bodyPr wrap="square">
            <a:spAutoFit/>
          </a:bodyPr>
          <a:lstStyle/>
          <a:p>
            <a:pPr algn="ctr">
              <a:buFont typeface="Arial" panose="020B0604020202020204" pitchFamily="34" charset="0"/>
              <a:buChar char="•"/>
            </a:pPr>
            <a:r>
              <a:rPr lang="tr-TR" sz="3200" b="1" i="0" dirty="0">
                <a:solidFill>
                  <a:srgbClr val="FF0000"/>
                </a:solidFill>
                <a:effectLst/>
                <a:latin typeface="Cavolini" panose="03000502040302020204" pitchFamily="66" charset="0"/>
                <a:cs typeface="Cavolini" panose="03000502040302020204" pitchFamily="66" charset="0"/>
              </a:rPr>
              <a:t>Konunun ayrıntılarına girmez, Yalın bir dille yazılır.</a:t>
            </a:r>
          </a:p>
        </p:txBody>
      </p:sp>
      <p:sp>
        <p:nvSpPr>
          <p:cNvPr id="7" name="Metin kutusu 6">
            <a:extLst>
              <a:ext uri="{FF2B5EF4-FFF2-40B4-BE49-F238E27FC236}">
                <a16:creationId xmlns:a16="http://schemas.microsoft.com/office/drawing/2014/main" id="{22E31A7F-78ED-4690-BA64-AB5360B33D7C}"/>
              </a:ext>
            </a:extLst>
          </p:cNvPr>
          <p:cNvSpPr txBox="1"/>
          <p:nvPr/>
        </p:nvSpPr>
        <p:spPr>
          <a:xfrm>
            <a:off x="263236" y="2336861"/>
            <a:ext cx="11374582" cy="1077218"/>
          </a:xfrm>
          <a:prstGeom prst="rect">
            <a:avLst/>
          </a:prstGeom>
          <a:solidFill>
            <a:schemeClr val="accent5">
              <a:lumMod val="60000"/>
              <a:lumOff val="40000"/>
            </a:schemeClr>
          </a:solidFill>
        </p:spPr>
        <p:style>
          <a:lnRef idx="2">
            <a:schemeClr val="dk1"/>
          </a:lnRef>
          <a:fillRef idx="1">
            <a:schemeClr val="lt1"/>
          </a:fillRef>
          <a:effectRef idx="0">
            <a:schemeClr val="dk1"/>
          </a:effectRef>
          <a:fontRef idx="minor">
            <a:schemeClr val="dk1"/>
          </a:fontRef>
        </p:style>
        <p:txBody>
          <a:bodyPr wrap="square">
            <a:spAutoFit/>
          </a:bodyPr>
          <a:lstStyle/>
          <a:p>
            <a:pPr algn="ctr">
              <a:buFont typeface="Arial" panose="020B0604020202020204" pitchFamily="34" charset="0"/>
              <a:buChar char="•"/>
            </a:pPr>
            <a:r>
              <a:rPr lang="tr-TR" sz="3200" b="1" i="0" dirty="0">
                <a:solidFill>
                  <a:srgbClr val="FF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Güncel konular işlediği için genelde kalıcılığı yoktur.</a:t>
            </a:r>
          </a:p>
        </p:txBody>
      </p:sp>
      <p:sp>
        <p:nvSpPr>
          <p:cNvPr id="9" name="Metin kutusu 8">
            <a:extLst>
              <a:ext uri="{FF2B5EF4-FFF2-40B4-BE49-F238E27FC236}">
                <a16:creationId xmlns:a16="http://schemas.microsoft.com/office/drawing/2014/main" id="{ECCBBC4B-A53C-4CA0-9BB2-7CA4C49E131B}"/>
              </a:ext>
            </a:extLst>
          </p:cNvPr>
          <p:cNvSpPr txBox="1"/>
          <p:nvPr/>
        </p:nvSpPr>
        <p:spPr>
          <a:xfrm>
            <a:off x="374072" y="3731614"/>
            <a:ext cx="11263746" cy="523220"/>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pPr algn="ctr">
              <a:buFont typeface="Arial" panose="020B0604020202020204" pitchFamily="34" charset="0"/>
              <a:buChar char="•"/>
            </a:pPr>
            <a:r>
              <a:rPr lang="tr-TR" sz="2800" b="1" i="0" dirty="0">
                <a:solidFill>
                  <a:srgbClr val="FF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Anlatım oldukça akıcı, yalın, duru ve açıktır.</a:t>
            </a:r>
          </a:p>
        </p:txBody>
      </p:sp>
      <p:sp>
        <p:nvSpPr>
          <p:cNvPr id="11" name="Metin kutusu 10">
            <a:extLst>
              <a:ext uri="{FF2B5EF4-FFF2-40B4-BE49-F238E27FC236}">
                <a16:creationId xmlns:a16="http://schemas.microsoft.com/office/drawing/2014/main" id="{59CACBB0-AF6E-4405-8FE8-24C8F1CFDDB3}"/>
              </a:ext>
            </a:extLst>
          </p:cNvPr>
          <p:cNvSpPr txBox="1"/>
          <p:nvPr/>
        </p:nvSpPr>
        <p:spPr>
          <a:xfrm>
            <a:off x="374072" y="5023341"/>
            <a:ext cx="11374582" cy="584775"/>
          </a:xfrm>
          <a:prstGeom prst="rect">
            <a:avLst/>
          </a:prstGeom>
          <a:solidFill>
            <a:srgbClr val="FFC000"/>
          </a:solidFill>
        </p:spPr>
        <p:style>
          <a:lnRef idx="2">
            <a:schemeClr val="dk1"/>
          </a:lnRef>
          <a:fillRef idx="1">
            <a:schemeClr val="lt1"/>
          </a:fillRef>
          <a:effectRef idx="0">
            <a:schemeClr val="dk1"/>
          </a:effectRef>
          <a:fontRef idx="minor">
            <a:schemeClr val="dk1"/>
          </a:fontRef>
        </p:style>
        <p:txBody>
          <a:bodyPr wrap="square">
            <a:spAutoFit/>
          </a:bodyPr>
          <a:lstStyle/>
          <a:p>
            <a:pPr>
              <a:buFont typeface="Arial" panose="020B0604020202020204" pitchFamily="34" charset="0"/>
              <a:buChar char="•"/>
            </a:pPr>
            <a:r>
              <a:rPr lang="tr-TR" sz="3200" b="1" i="0" dirty="0">
                <a:solidFill>
                  <a:srgbClr val="FF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Genellikle </a:t>
            </a:r>
            <a:r>
              <a:rPr lang="tr-TR" sz="3200" b="1" i="0" u="none" strike="noStrike" dirty="0">
                <a:solidFill>
                  <a:srgbClr val="FF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hlinkClick r:id="rId2">
                  <a:extLst>
                    <a:ext uri="{A12FA001-AC4F-418D-AE19-62706E023703}">
                      <ahyp:hlinkClr xmlns:ahyp="http://schemas.microsoft.com/office/drawing/2018/hyperlinkcolor" val="tx"/>
                    </a:ext>
                  </a:extLst>
                </a:hlinkClick>
              </a:rPr>
              <a:t>açıklayıcı anlatım</a:t>
            </a:r>
            <a:r>
              <a:rPr lang="tr-TR" sz="3200" b="1" i="0" dirty="0">
                <a:solidFill>
                  <a:srgbClr val="FF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dan yararlanılır.</a:t>
            </a:r>
          </a:p>
        </p:txBody>
      </p:sp>
    </p:spTree>
    <p:extLst>
      <p:ext uri="{BB962C8B-B14F-4D97-AF65-F5344CB8AC3E}">
        <p14:creationId xmlns:p14="http://schemas.microsoft.com/office/powerpoint/2010/main" val="4167544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Vertic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arn(inVertical)">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9" grpId="0" animBg="1"/>
      <p:bldP spid="11"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7A5BCCB0-3E22-47DE-AC71-5E2668FAF5F9}"/>
              </a:ext>
            </a:extLst>
          </p:cNvPr>
          <p:cNvSpPr txBox="1"/>
          <p:nvPr/>
        </p:nvSpPr>
        <p:spPr>
          <a:xfrm>
            <a:off x="297872" y="1617208"/>
            <a:ext cx="11596255" cy="452431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l"/>
            <a:r>
              <a:rPr lang="tr-TR" sz="2400" b="0" i="1" dirty="0">
                <a:solidFill>
                  <a:srgbClr val="000000"/>
                </a:solidFill>
                <a:effectLst/>
                <a:latin typeface="Open Sans"/>
              </a:rPr>
              <a:t>Bu konu, dünya çapında bir açık arttırmaya dönmüş durumda. Avrupa 11’e çıkardı, biz ne duruyoruz? Şu ülke 13’e çıkardı bizim neyimiz eksik… Gidiyor da gidiyor. Çünkü zorunlu eğitim yılını ne kadar yükseltirseniz o kadar “medeni” olmuş oluyorsunuz bu dünyada. Olay medenilik ölçüsü haline getirilince de karşı çıkmak kimin haddine! Bu gidişle torunlarımız çocuklarını bezden kurtulur kurtulmaz okula </a:t>
            </a:r>
            <a:r>
              <a:rPr lang="tr-TR" sz="2400" b="0" i="1" dirty="0" err="1">
                <a:solidFill>
                  <a:srgbClr val="000000"/>
                </a:solidFill>
                <a:effectLst/>
                <a:latin typeface="Open Sans"/>
              </a:rPr>
              <a:t>kaydettiredecekler</a:t>
            </a:r>
            <a:r>
              <a:rPr lang="tr-TR" sz="2400" b="0" i="1" dirty="0">
                <a:solidFill>
                  <a:srgbClr val="000000"/>
                </a:solidFill>
                <a:effectLst/>
                <a:latin typeface="Open Sans"/>
              </a:rPr>
              <a:t>.</a:t>
            </a:r>
          </a:p>
          <a:p>
            <a:pPr algn="l"/>
            <a:r>
              <a:rPr lang="tr-TR" sz="2400" b="0" i="1" dirty="0">
                <a:solidFill>
                  <a:srgbClr val="000000"/>
                </a:solidFill>
                <a:effectLst/>
                <a:latin typeface="Open Sans"/>
              </a:rPr>
              <a:t>Oysa medenilik, her alanda zorunluluktan özgürlüğe geçil ile ölçülür, ölçülmelidir. Bir toplumda zorunluluk ne kadar azaldıysa, ne kadar çok alanda zorunlulukların yerini gönüllülük aldıysa o toplum o kadar medenidir.</a:t>
            </a:r>
            <a:br>
              <a:rPr lang="tr-TR" sz="2400" b="0" i="1" dirty="0">
                <a:solidFill>
                  <a:srgbClr val="000000"/>
                </a:solidFill>
                <a:effectLst/>
                <a:latin typeface="Open Sans"/>
              </a:rPr>
            </a:br>
            <a:r>
              <a:rPr lang="tr-TR" sz="2400" b="0" i="1" dirty="0">
                <a:solidFill>
                  <a:srgbClr val="000000"/>
                </a:solidFill>
                <a:effectLst/>
                <a:latin typeface="Open Sans"/>
              </a:rPr>
              <a:t>Bu parçada yazar, gündemde olan bir konuyu köşe yazısına taşımış, konuyla ilgili kişisel değerlendirmelerine yer vermiştir. Bu köşe yazısı eğitim konusuyla ilgilidir. Yazar, anlattıklarını kanıtlamak amacı gütmemiştir. Yalın ve sade bir dille düşüncelerini anlatmıştır. Yazarın dili yapmacıklıktan uzaktır.</a:t>
            </a:r>
            <a:endParaRPr lang="tr-TR" sz="2400" b="0" i="0" dirty="0">
              <a:solidFill>
                <a:srgbClr val="000000"/>
              </a:solidFill>
              <a:effectLst/>
              <a:latin typeface="Open Sans"/>
            </a:endParaRPr>
          </a:p>
        </p:txBody>
      </p:sp>
      <p:sp>
        <p:nvSpPr>
          <p:cNvPr id="4" name="Dikdörtgen 3">
            <a:extLst>
              <a:ext uri="{FF2B5EF4-FFF2-40B4-BE49-F238E27FC236}">
                <a16:creationId xmlns:a16="http://schemas.microsoft.com/office/drawing/2014/main" id="{15DBE62E-E249-48A7-A4C9-38C4FAE01DB8}"/>
              </a:ext>
            </a:extLst>
          </p:cNvPr>
          <p:cNvSpPr/>
          <p:nvPr/>
        </p:nvSpPr>
        <p:spPr>
          <a:xfrm>
            <a:off x="3726873" y="249382"/>
            <a:ext cx="4765963" cy="108065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tr-TR" sz="4000" b="1" dirty="0">
                <a:solidFill>
                  <a:srgbClr val="FF0000"/>
                </a:solidFill>
              </a:rPr>
              <a:t>ÖRNEK FIKRA</a:t>
            </a:r>
          </a:p>
        </p:txBody>
      </p:sp>
    </p:spTree>
    <p:extLst>
      <p:ext uri="{BB962C8B-B14F-4D97-AF65-F5344CB8AC3E}">
        <p14:creationId xmlns:p14="http://schemas.microsoft.com/office/powerpoint/2010/main" val="1733507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A5F6E116-B76C-4004-BCE4-4FF8BEEFA1EB}"/>
              </a:ext>
            </a:extLst>
          </p:cNvPr>
          <p:cNvPicPr>
            <a:picLocks noChangeAspect="1"/>
          </p:cNvPicPr>
          <p:nvPr/>
        </p:nvPicPr>
        <p:blipFill>
          <a:blip r:embed="rId2"/>
          <a:stretch>
            <a:fillRect/>
          </a:stretch>
        </p:blipFill>
        <p:spPr>
          <a:xfrm>
            <a:off x="5029200" y="322814"/>
            <a:ext cx="2133600" cy="752475"/>
          </a:xfrm>
          <a:prstGeom prst="rect">
            <a:avLst/>
          </a:prstGeom>
        </p:spPr>
      </p:pic>
      <p:pic>
        <p:nvPicPr>
          <p:cNvPr id="3" name="Resim 2">
            <a:extLst>
              <a:ext uri="{FF2B5EF4-FFF2-40B4-BE49-F238E27FC236}">
                <a16:creationId xmlns:a16="http://schemas.microsoft.com/office/drawing/2014/main" id="{1444DCB0-1BF8-4D56-81A9-26E23FCC0442}"/>
              </a:ext>
            </a:extLst>
          </p:cNvPr>
          <p:cNvPicPr>
            <a:picLocks noChangeAspect="1"/>
          </p:cNvPicPr>
          <p:nvPr/>
        </p:nvPicPr>
        <p:blipFill>
          <a:blip r:embed="rId3"/>
          <a:stretch>
            <a:fillRect/>
          </a:stretch>
        </p:blipFill>
        <p:spPr>
          <a:xfrm>
            <a:off x="969818" y="1420466"/>
            <a:ext cx="9203917" cy="5243611"/>
          </a:xfrm>
          <a:prstGeom prst="rect">
            <a:avLst/>
          </a:prstGeom>
        </p:spPr>
      </p:pic>
    </p:spTree>
    <p:extLst>
      <p:ext uri="{BB962C8B-B14F-4D97-AF65-F5344CB8AC3E}">
        <p14:creationId xmlns:p14="http://schemas.microsoft.com/office/powerpoint/2010/main" val="1585138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DF8C7319-90C9-483C-9EE1-C5415C363B27}"/>
              </a:ext>
            </a:extLst>
          </p:cNvPr>
          <p:cNvPicPr>
            <a:picLocks noChangeAspect="1"/>
          </p:cNvPicPr>
          <p:nvPr/>
        </p:nvPicPr>
        <p:blipFill>
          <a:blip r:embed="rId2"/>
          <a:stretch>
            <a:fillRect/>
          </a:stretch>
        </p:blipFill>
        <p:spPr>
          <a:xfrm>
            <a:off x="377685" y="1372427"/>
            <a:ext cx="11503447" cy="3629064"/>
          </a:xfrm>
          <a:prstGeom prst="rect">
            <a:avLst/>
          </a:prstGeom>
        </p:spPr>
      </p:pic>
    </p:spTree>
    <p:extLst>
      <p:ext uri="{BB962C8B-B14F-4D97-AF65-F5344CB8AC3E}">
        <p14:creationId xmlns:p14="http://schemas.microsoft.com/office/powerpoint/2010/main" val="1067612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0673084B-7A83-41B9-8487-F4B1A4A5DFBC}"/>
              </a:ext>
            </a:extLst>
          </p:cNvPr>
          <p:cNvPicPr>
            <a:picLocks noChangeAspect="1"/>
          </p:cNvPicPr>
          <p:nvPr/>
        </p:nvPicPr>
        <p:blipFill>
          <a:blip r:embed="rId2"/>
          <a:stretch>
            <a:fillRect/>
          </a:stretch>
        </p:blipFill>
        <p:spPr>
          <a:xfrm>
            <a:off x="720435" y="763806"/>
            <a:ext cx="10845128" cy="857175"/>
          </a:xfrm>
          <a:prstGeom prst="rect">
            <a:avLst/>
          </a:prstGeom>
        </p:spPr>
      </p:pic>
      <p:pic>
        <p:nvPicPr>
          <p:cNvPr id="3" name="Resim 2">
            <a:extLst>
              <a:ext uri="{FF2B5EF4-FFF2-40B4-BE49-F238E27FC236}">
                <a16:creationId xmlns:a16="http://schemas.microsoft.com/office/drawing/2014/main" id="{4F11C0CD-4E63-4F0F-8A83-75CFFB3B4C69}"/>
              </a:ext>
            </a:extLst>
          </p:cNvPr>
          <p:cNvPicPr>
            <a:picLocks noChangeAspect="1"/>
          </p:cNvPicPr>
          <p:nvPr/>
        </p:nvPicPr>
        <p:blipFill>
          <a:blip r:embed="rId3"/>
          <a:stretch>
            <a:fillRect/>
          </a:stretch>
        </p:blipFill>
        <p:spPr>
          <a:xfrm>
            <a:off x="372341" y="2230645"/>
            <a:ext cx="9104168" cy="4094936"/>
          </a:xfrm>
          <a:prstGeom prst="rect">
            <a:avLst/>
          </a:prstGeom>
        </p:spPr>
      </p:pic>
      <p:sp>
        <p:nvSpPr>
          <p:cNvPr id="4" name="Dikdörtgen 3">
            <a:extLst>
              <a:ext uri="{FF2B5EF4-FFF2-40B4-BE49-F238E27FC236}">
                <a16:creationId xmlns:a16="http://schemas.microsoft.com/office/drawing/2014/main" id="{03A1CF9E-DECE-4405-A5E2-3EBD4BC2FA75}"/>
              </a:ext>
            </a:extLst>
          </p:cNvPr>
          <p:cNvSpPr/>
          <p:nvPr/>
        </p:nvSpPr>
        <p:spPr>
          <a:xfrm>
            <a:off x="9692908" y="4065968"/>
            <a:ext cx="1210588" cy="1015663"/>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6000" dirty="0">
                <a:solidFill>
                  <a:srgbClr val="000000"/>
                </a:solidFill>
                <a:latin typeface="Roboto"/>
              </a:rPr>
              <a:t>(</a:t>
            </a:r>
            <a:r>
              <a:rPr lang="tr-TR" sz="6000" dirty="0">
                <a:solidFill>
                  <a:srgbClr val="FF0000"/>
                </a:solidFill>
                <a:latin typeface="Roboto"/>
              </a:rPr>
              <a:t>Y</a:t>
            </a:r>
            <a:r>
              <a:rPr lang="tr-TR" sz="6000" dirty="0">
                <a:solidFill>
                  <a:srgbClr val="000000"/>
                </a:solidFill>
                <a:latin typeface="Roboto"/>
              </a:rPr>
              <a:t>)</a:t>
            </a:r>
            <a:endParaRPr lang="tr-TR" sz="6000" dirty="0"/>
          </a:p>
        </p:txBody>
      </p:sp>
    </p:spTree>
    <p:extLst>
      <p:ext uri="{BB962C8B-B14F-4D97-AF65-F5344CB8AC3E}">
        <p14:creationId xmlns:p14="http://schemas.microsoft.com/office/powerpoint/2010/main" val="1697371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5B743CBB-5ABC-43F2-888B-4F2B89427C72}"/>
              </a:ext>
            </a:extLst>
          </p:cNvPr>
          <p:cNvPicPr>
            <a:picLocks noChangeAspect="1"/>
          </p:cNvPicPr>
          <p:nvPr/>
        </p:nvPicPr>
        <p:blipFill>
          <a:blip r:embed="rId2"/>
          <a:stretch>
            <a:fillRect/>
          </a:stretch>
        </p:blipFill>
        <p:spPr>
          <a:xfrm>
            <a:off x="573161" y="516835"/>
            <a:ext cx="9914729" cy="885814"/>
          </a:xfrm>
          <a:prstGeom prst="rect">
            <a:avLst/>
          </a:prstGeom>
        </p:spPr>
      </p:pic>
      <p:pic>
        <p:nvPicPr>
          <p:cNvPr id="3" name="Resim 2">
            <a:extLst>
              <a:ext uri="{FF2B5EF4-FFF2-40B4-BE49-F238E27FC236}">
                <a16:creationId xmlns:a16="http://schemas.microsoft.com/office/drawing/2014/main" id="{A5EDC4A6-308B-4447-B3D8-61335FC3B056}"/>
              </a:ext>
            </a:extLst>
          </p:cNvPr>
          <p:cNvPicPr>
            <a:picLocks noChangeAspect="1"/>
          </p:cNvPicPr>
          <p:nvPr/>
        </p:nvPicPr>
        <p:blipFill>
          <a:blip r:embed="rId3"/>
          <a:stretch>
            <a:fillRect/>
          </a:stretch>
        </p:blipFill>
        <p:spPr>
          <a:xfrm>
            <a:off x="214519" y="2107300"/>
            <a:ext cx="9062003" cy="4075971"/>
          </a:xfrm>
          <a:prstGeom prst="rect">
            <a:avLst/>
          </a:prstGeom>
        </p:spPr>
      </p:pic>
      <p:sp>
        <p:nvSpPr>
          <p:cNvPr id="4" name="Dikdörtgen 3">
            <a:extLst>
              <a:ext uri="{FF2B5EF4-FFF2-40B4-BE49-F238E27FC236}">
                <a16:creationId xmlns:a16="http://schemas.microsoft.com/office/drawing/2014/main" id="{5D00C961-C8A4-4655-874D-FFB2E9586A3A}"/>
              </a:ext>
            </a:extLst>
          </p:cNvPr>
          <p:cNvSpPr/>
          <p:nvPr/>
        </p:nvSpPr>
        <p:spPr>
          <a:xfrm>
            <a:off x="9636741" y="3429000"/>
            <a:ext cx="1404730" cy="83099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4800" b="1" dirty="0">
                <a:solidFill>
                  <a:srgbClr val="000000"/>
                </a:solidFill>
                <a:latin typeface="Roboto"/>
              </a:rPr>
              <a:t>(</a:t>
            </a:r>
            <a:r>
              <a:rPr lang="tr-TR" sz="4800" b="1" dirty="0">
                <a:solidFill>
                  <a:srgbClr val="FF0000"/>
                </a:solidFill>
                <a:latin typeface="Roboto"/>
              </a:rPr>
              <a:t>Y</a:t>
            </a:r>
            <a:r>
              <a:rPr lang="tr-TR" sz="4800" b="1" dirty="0">
                <a:solidFill>
                  <a:srgbClr val="000000"/>
                </a:solidFill>
                <a:latin typeface="Roboto"/>
              </a:rPr>
              <a:t>)</a:t>
            </a:r>
            <a:endParaRPr lang="tr-TR" sz="4800" b="1" dirty="0"/>
          </a:p>
        </p:txBody>
      </p:sp>
    </p:spTree>
    <p:extLst>
      <p:ext uri="{BB962C8B-B14F-4D97-AF65-F5344CB8AC3E}">
        <p14:creationId xmlns:p14="http://schemas.microsoft.com/office/powerpoint/2010/main" val="3002000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B2C7E5C3-97BF-4BD8-B5D8-58697CBF996E}"/>
              </a:ext>
            </a:extLst>
          </p:cNvPr>
          <p:cNvPicPr>
            <a:picLocks noChangeAspect="1"/>
          </p:cNvPicPr>
          <p:nvPr/>
        </p:nvPicPr>
        <p:blipFill>
          <a:blip r:embed="rId2"/>
          <a:stretch>
            <a:fillRect/>
          </a:stretch>
        </p:blipFill>
        <p:spPr>
          <a:xfrm>
            <a:off x="255224" y="556591"/>
            <a:ext cx="11305316" cy="634900"/>
          </a:xfrm>
          <a:prstGeom prst="rect">
            <a:avLst/>
          </a:prstGeom>
        </p:spPr>
      </p:pic>
      <p:pic>
        <p:nvPicPr>
          <p:cNvPr id="3" name="Resim 2">
            <a:extLst>
              <a:ext uri="{FF2B5EF4-FFF2-40B4-BE49-F238E27FC236}">
                <a16:creationId xmlns:a16="http://schemas.microsoft.com/office/drawing/2014/main" id="{8929A4EE-23F9-499B-A6C5-450933D286D9}"/>
              </a:ext>
            </a:extLst>
          </p:cNvPr>
          <p:cNvPicPr>
            <a:picLocks noChangeAspect="1"/>
          </p:cNvPicPr>
          <p:nvPr/>
        </p:nvPicPr>
        <p:blipFill>
          <a:blip r:embed="rId3"/>
          <a:stretch>
            <a:fillRect/>
          </a:stretch>
        </p:blipFill>
        <p:spPr>
          <a:xfrm>
            <a:off x="214519" y="2107300"/>
            <a:ext cx="9511371" cy="4278091"/>
          </a:xfrm>
          <a:prstGeom prst="rect">
            <a:avLst/>
          </a:prstGeom>
        </p:spPr>
      </p:pic>
      <p:sp>
        <p:nvSpPr>
          <p:cNvPr id="4" name="Dikdörtgen 3">
            <a:extLst>
              <a:ext uri="{FF2B5EF4-FFF2-40B4-BE49-F238E27FC236}">
                <a16:creationId xmlns:a16="http://schemas.microsoft.com/office/drawing/2014/main" id="{F14BED7E-DAF8-4093-BD94-7A3D09E02BA9}"/>
              </a:ext>
            </a:extLst>
          </p:cNvPr>
          <p:cNvSpPr/>
          <p:nvPr/>
        </p:nvSpPr>
        <p:spPr>
          <a:xfrm>
            <a:off x="10023148" y="3757958"/>
            <a:ext cx="1366080" cy="830997"/>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4800" b="1" dirty="0">
                <a:solidFill>
                  <a:srgbClr val="FF0000"/>
                </a:solidFill>
                <a:latin typeface="Verdana" panose="020B0604030504040204" pitchFamily="34" charset="0"/>
              </a:rPr>
              <a:t>(D)</a:t>
            </a:r>
            <a:endParaRPr lang="tr-TR" sz="4800" dirty="0"/>
          </a:p>
        </p:txBody>
      </p:sp>
    </p:spTree>
    <p:extLst>
      <p:ext uri="{BB962C8B-B14F-4D97-AF65-F5344CB8AC3E}">
        <p14:creationId xmlns:p14="http://schemas.microsoft.com/office/powerpoint/2010/main" val="2169227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1943D209-A7C3-4879-A955-4026A5D1679F}"/>
              </a:ext>
            </a:extLst>
          </p:cNvPr>
          <p:cNvPicPr>
            <a:picLocks noChangeAspect="1"/>
          </p:cNvPicPr>
          <p:nvPr/>
        </p:nvPicPr>
        <p:blipFill>
          <a:blip r:embed="rId2"/>
          <a:stretch>
            <a:fillRect/>
          </a:stretch>
        </p:blipFill>
        <p:spPr>
          <a:xfrm>
            <a:off x="5179391" y="424070"/>
            <a:ext cx="2929283" cy="878785"/>
          </a:xfrm>
          <a:prstGeom prst="rect">
            <a:avLst/>
          </a:prstGeom>
        </p:spPr>
      </p:pic>
      <p:pic>
        <p:nvPicPr>
          <p:cNvPr id="3" name="Resim 2">
            <a:extLst>
              <a:ext uri="{FF2B5EF4-FFF2-40B4-BE49-F238E27FC236}">
                <a16:creationId xmlns:a16="http://schemas.microsoft.com/office/drawing/2014/main" id="{90D5A9C0-3661-46C9-A583-EC2DD5653443}"/>
              </a:ext>
            </a:extLst>
          </p:cNvPr>
          <p:cNvPicPr>
            <a:picLocks noChangeAspect="1"/>
          </p:cNvPicPr>
          <p:nvPr/>
        </p:nvPicPr>
        <p:blipFill>
          <a:blip r:embed="rId3"/>
          <a:stretch>
            <a:fillRect/>
          </a:stretch>
        </p:blipFill>
        <p:spPr>
          <a:xfrm>
            <a:off x="4041913" y="1371825"/>
            <a:ext cx="5221149" cy="5229000"/>
          </a:xfrm>
          <a:prstGeom prst="rect">
            <a:avLst/>
          </a:prstGeom>
        </p:spPr>
      </p:pic>
    </p:spTree>
    <p:extLst>
      <p:ext uri="{BB962C8B-B14F-4D97-AF65-F5344CB8AC3E}">
        <p14:creationId xmlns:p14="http://schemas.microsoft.com/office/powerpoint/2010/main" val="1344096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F9B134E4-7B2D-441A-822A-ED636DB44455}"/>
              </a:ext>
            </a:extLst>
          </p:cNvPr>
          <p:cNvPicPr>
            <a:picLocks noChangeAspect="1"/>
          </p:cNvPicPr>
          <p:nvPr/>
        </p:nvPicPr>
        <p:blipFill>
          <a:blip r:embed="rId2"/>
          <a:stretch>
            <a:fillRect/>
          </a:stretch>
        </p:blipFill>
        <p:spPr>
          <a:xfrm>
            <a:off x="923559" y="543339"/>
            <a:ext cx="9453496" cy="807585"/>
          </a:xfrm>
          <a:prstGeom prst="rect">
            <a:avLst/>
          </a:prstGeom>
        </p:spPr>
      </p:pic>
      <p:sp>
        <p:nvSpPr>
          <p:cNvPr id="3" name="Dikdörtgen 2">
            <a:extLst>
              <a:ext uri="{FF2B5EF4-FFF2-40B4-BE49-F238E27FC236}">
                <a16:creationId xmlns:a16="http://schemas.microsoft.com/office/drawing/2014/main" id="{8F7F3477-B4BC-4AE9-AC5A-1DD372F4E797}"/>
              </a:ext>
            </a:extLst>
          </p:cNvPr>
          <p:cNvSpPr/>
          <p:nvPr/>
        </p:nvSpPr>
        <p:spPr>
          <a:xfrm>
            <a:off x="923559" y="1940940"/>
            <a:ext cx="9651676" cy="52322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Teknoloji bağımlılığı sorununda bahsetmiş. </a:t>
            </a:r>
          </a:p>
        </p:txBody>
      </p:sp>
      <p:pic>
        <p:nvPicPr>
          <p:cNvPr id="4" name="Resim 3">
            <a:extLst>
              <a:ext uri="{FF2B5EF4-FFF2-40B4-BE49-F238E27FC236}">
                <a16:creationId xmlns:a16="http://schemas.microsoft.com/office/drawing/2014/main" id="{B7CDFC59-10DC-433D-9EC4-6C079BACE4BE}"/>
              </a:ext>
            </a:extLst>
          </p:cNvPr>
          <p:cNvPicPr>
            <a:picLocks noChangeAspect="1"/>
          </p:cNvPicPr>
          <p:nvPr/>
        </p:nvPicPr>
        <p:blipFill>
          <a:blip r:embed="rId3"/>
          <a:stretch>
            <a:fillRect/>
          </a:stretch>
        </p:blipFill>
        <p:spPr>
          <a:xfrm>
            <a:off x="923558" y="3173062"/>
            <a:ext cx="10201354" cy="688699"/>
          </a:xfrm>
          <a:prstGeom prst="rect">
            <a:avLst/>
          </a:prstGeom>
        </p:spPr>
      </p:pic>
      <p:sp>
        <p:nvSpPr>
          <p:cNvPr id="5" name="Dikdörtgen 4">
            <a:extLst>
              <a:ext uri="{FF2B5EF4-FFF2-40B4-BE49-F238E27FC236}">
                <a16:creationId xmlns:a16="http://schemas.microsoft.com/office/drawing/2014/main" id="{AEFDE5FA-303E-4A2C-9742-A4B7C2E396C4}"/>
              </a:ext>
            </a:extLst>
          </p:cNvPr>
          <p:cNvSpPr/>
          <p:nvPr/>
        </p:nvSpPr>
        <p:spPr>
          <a:xfrm>
            <a:off x="923558" y="4612260"/>
            <a:ext cx="10409459" cy="138499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b="1" dirty="0">
                <a:solidFill>
                  <a:srgbClr val="C00000"/>
                </a:solidFill>
                <a:latin typeface="Cavolini" panose="03000502040302020204" pitchFamily="66" charset="0"/>
                <a:cs typeface="Cavolini" panose="03000502040302020204" pitchFamily="66" charset="0"/>
              </a:rPr>
              <a:t>Teknolojik aletleri kullanmamız konusunda sınırlılık getirebilir. Mesela bilgisayarla oyun saatini 1 saat olarak belirleyebilir.</a:t>
            </a:r>
          </a:p>
        </p:txBody>
      </p:sp>
    </p:spTree>
    <p:extLst>
      <p:ext uri="{BB962C8B-B14F-4D97-AF65-F5344CB8AC3E}">
        <p14:creationId xmlns:p14="http://schemas.microsoft.com/office/powerpoint/2010/main" val="2167492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Vertical)">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3CF2E0A5-FECE-4128-8F65-7150DCF2DCC3}"/>
              </a:ext>
            </a:extLst>
          </p:cNvPr>
          <p:cNvPicPr>
            <a:picLocks noChangeAspect="1"/>
          </p:cNvPicPr>
          <p:nvPr/>
        </p:nvPicPr>
        <p:blipFill>
          <a:blip r:embed="rId2"/>
          <a:stretch>
            <a:fillRect/>
          </a:stretch>
        </p:blipFill>
        <p:spPr>
          <a:xfrm>
            <a:off x="2227471" y="976312"/>
            <a:ext cx="7164179" cy="5331723"/>
          </a:xfrm>
          <a:prstGeom prst="rect">
            <a:avLst/>
          </a:prstGeom>
        </p:spPr>
      </p:pic>
    </p:spTree>
    <p:extLst>
      <p:ext uri="{BB962C8B-B14F-4D97-AF65-F5344CB8AC3E}">
        <p14:creationId xmlns:p14="http://schemas.microsoft.com/office/powerpoint/2010/main" val="583803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AAF7AEC7-3D4E-47A5-8B40-F8F8C94D2898}"/>
              </a:ext>
            </a:extLst>
          </p:cNvPr>
          <p:cNvPicPr>
            <a:picLocks noChangeAspect="1"/>
          </p:cNvPicPr>
          <p:nvPr/>
        </p:nvPicPr>
        <p:blipFill>
          <a:blip r:embed="rId2"/>
          <a:stretch>
            <a:fillRect/>
          </a:stretch>
        </p:blipFill>
        <p:spPr>
          <a:xfrm>
            <a:off x="4003964" y="183873"/>
            <a:ext cx="2824633" cy="1070387"/>
          </a:xfrm>
          <a:prstGeom prst="rect">
            <a:avLst/>
          </a:prstGeom>
        </p:spPr>
      </p:pic>
      <p:pic>
        <p:nvPicPr>
          <p:cNvPr id="3" name="Resim 2">
            <a:extLst>
              <a:ext uri="{FF2B5EF4-FFF2-40B4-BE49-F238E27FC236}">
                <a16:creationId xmlns:a16="http://schemas.microsoft.com/office/drawing/2014/main" id="{241B1BFD-5200-45B0-8B27-B1B3AC68BB36}"/>
              </a:ext>
            </a:extLst>
          </p:cNvPr>
          <p:cNvPicPr>
            <a:picLocks noChangeAspect="1"/>
          </p:cNvPicPr>
          <p:nvPr/>
        </p:nvPicPr>
        <p:blipFill>
          <a:blip r:embed="rId3"/>
          <a:stretch>
            <a:fillRect/>
          </a:stretch>
        </p:blipFill>
        <p:spPr>
          <a:xfrm>
            <a:off x="954369" y="1657349"/>
            <a:ext cx="8868503" cy="4851593"/>
          </a:xfrm>
          <a:prstGeom prst="rect">
            <a:avLst/>
          </a:prstGeom>
        </p:spPr>
      </p:pic>
    </p:spTree>
    <p:extLst>
      <p:ext uri="{BB962C8B-B14F-4D97-AF65-F5344CB8AC3E}">
        <p14:creationId xmlns:p14="http://schemas.microsoft.com/office/powerpoint/2010/main" val="3428474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56A6FE80-2B54-49C6-9FDE-C40106A7F40E}"/>
              </a:ext>
            </a:extLst>
          </p:cNvPr>
          <p:cNvSpPr/>
          <p:nvPr/>
        </p:nvSpPr>
        <p:spPr>
          <a:xfrm>
            <a:off x="296365" y="908011"/>
            <a:ext cx="11410726" cy="5078313"/>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fontAlgn="base"/>
            <a:r>
              <a:rPr lang="tr-TR" sz="3600" b="1"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Görselde teknolojik bazı simgeler, bir cep telefonu ve cep telefonunun içerisinde tutsak olan bir çocuk görüyoruz.</a:t>
            </a:r>
          </a:p>
          <a:p>
            <a:pPr algn="ctr" fontAlgn="base"/>
            <a:r>
              <a:rPr lang="tr-TR" sz="3600" b="1"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rPr>
              <a:t>Görseldeki çocuk teknoloji bağımlılığı temsil etmektedir. Etrafı teknolojiyle çevrili bu çocuk bağımlı hale gelerek teknolojiye tutsak olmuştur. Çocuğun duruşundan, yani beden dilinden bu bağımlılıktan kurtulmak istediğini anlıyoruz.</a:t>
            </a:r>
            <a:endParaRPr lang="tr-TR" sz="3600" b="1" i="0" dirty="0">
              <a:solidFill>
                <a:srgbClr val="C00000"/>
              </a:solidFill>
              <a:effectLst>
                <a:outerShdw blurRad="38100" dist="38100" dir="2700000" algn="tl">
                  <a:srgbClr val="000000">
                    <a:alpha val="43137"/>
                  </a:srgbClr>
                </a:outerShdw>
              </a:effectLst>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3791679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3A1201BB-51B2-473C-9628-50CACE14B8F0}"/>
              </a:ext>
            </a:extLst>
          </p:cNvPr>
          <p:cNvPicPr>
            <a:picLocks noChangeAspect="1"/>
          </p:cNvPicPr>
          <p:nvPr/>
        </p:nvPicPr>
        <p:blipFill>
          <a:blip r:embed="rId2"/>
          <a:stretch>
            <a:fillRect/>
          </a:stretch>
        </p:blipFill>
        <p:spPr>
          <a:xfrm>
            <a:off x="3283527" y="528843"/>
            <a:ext cx="3774498" cy="1083767"/>
          </a:xfrm>
          <a:prstGeom prst="rect">
            <a:avLst/>
          </a:prstGeom>
        </p:spPr>
      </p:pic>
      <p:pic>
        <p:nvPicPr>
          <p:cNvPr id="3" name="Resim 2">
            <a:extLst>
              <a:ext uri="{FF2B5EF4-FFF2-40B4-BE49-F238E27FC236}">
                <a16:creationId xmlns:a16="http://schemas.microsoft.com/office/drawing/2014/main" id="{18EB3CE2-14AC-44ED-B510-BD4562D51D6B}"/>
              </a:ext>
            </a:extLst>
          </p:cNvPr>
          <p:cNvPicPr>
            <a:picLocks noChangeAspect="1"/>
          </p:cNvPicPr>
          <p:nvPr/>
        </p:nvPicPr>
        <p:blipFill>
          <a:blip r:embed="rId3"/>
          <a:stretch>
            <a:fillRect/>
          </a:stretch>
        </p:blipFill>
        <p:spPr>
          <a:xfrm>
            <a:off x="850235" y="2247900"/>
            <a:ext cx="10412607" cy="3715578"/>
          </a:xfrm>
          <a:prstGeom prst="rect">
            <a:avLst/>
          </a:prstGeom>
        </p:spPr>
      </p:pic>
    </p:spTree>
    <p:extLst>
      <p:ext uri="{BB962C8B-B14F-4D97-AF65-F5344CB8AC3E}">
        <p14:creationId xmlns:p14="http://schemas.microsoft.com/office/powerpoint/2010/main" val="3914297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BE488149-FAE5-41BC-9AC1-F587A474D684}"/>
              </a:ext>
            </a:extLst>
          </p:cNvPr>
          <p:cNvPicPr>
            <a:picLocks noChangeAspect="1"/>
          </p:cNvPicPr>
          <p:nvPr/>
        </p:nvPicPr>
        <p:blipFill>
          <a:blip r:embed="rId2"/>
          <a:stretch>
            <a:fillRect/>
          </a:stretch>
        </p:blipFill>
        <p:spPr>
          <a:xfrm>
            <a:off x="435900" y="662608"/>
            <a:ext cx="7382054" cy="580611"/>
          </a:xfrm>
          <a:prstGeom prst="rect">
            <a:avLst/>
          </a:prstGeom>
        </p:spPr>
      </p:pic>
      <p:sp>
        <p:nvSpPr>
          <p:cNvPr id="3" name="Dikdörtgen 2">
            <a:extLst>
              <a:ext uri="{FF2B5EF4-FFF2-40B4-BE49-F238E27FC236}">
                <a16:creationId xmlns:a16="http://schemas.microsoft.com/office/drawing/2014/main" id="{42505880-947F-4D8E-B9C7-4BB424B203EF}"/>
              </a:ext>
            </a:extLst>
          </p:cNvPr>
          <p:cNvSpPr/>
          <p:nvPr/>
        </p:nvSpPr>
        <p:spPr>
          <a:xfrm>
            <a:off x="278368" y="2237169"/>
            <a:ext cx="9316589" cy="584775"/>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3200" u="sng" dirty="0">
                <a:solidFill>
                  <a:srgbClr val="008000"/>
                </a:solidFill>
                <a:latin typeface="Roboto"/>
              </a:rPr>
              <a:t>Bireyler</a:t>
            </a:r>
            <a:r>
              <a:rPr lang="tr-TR" sz="3200" dirty="0">
                <a:solidFill>
                  <a:srgbClr val="000000"/>
                </a:solidFill>
                <a:latin typeface="Roboto"/>
              </a:rPr>
              <a:t>, teknoloji bağımlısı durumuna </a:t>
            </a:r>
            <a:r>
              <a:rPr lang="tr-TR" sz="3200" u="sng" dirty="0">
                <a:solidFill>
                  <a:srgbClr val="0000FF"/>
                </a:solidFill>
                <a:latin typeface="Roboto"/>
              </a:rPr>
              <a:t>gelmişlerdir</a:t>
            </a:r>
            <a:r>
              <a:rPr lang="tr-TR" sz="3200" dirty="0">
                <a:solidFill>
                  <a:srgbClr val="000000"/>
                </a:solidFill>
                <a:latin typeface="Roboto"/>
              </a:rPr>
              <a:t>.</a:t>
            </a:r>
            <a:endParaRPr lang="tr-TR" sz="3200" dirty="0"/>
          </a:p>
        </p:txBody>
      </p:sp>
      <p:sp>
        <p:nvSpPr>
          <p:cNvPr id="4" name="Ok: Aşağı 3">
            <a:extLst>
              <a:ext uri="{FF2B5EF4-FFF2-40B4-BE49-F238E27FC236}">
                <a16:creationId xmlns:a16="http://schemas.microsoft.com/office/drawing/2014/main" id="{130A0FAC-FFF7-4AA0-A5BE-A55748735CB1}"/>
              </a:ext>
            </a:extLst>
          </p:cNvPr>
          <p:cNvSpPr/>
          <p:nvPr/>
        </p:nvSpPr>
        <p:spPr>
          <a:xfrm>
            <a:off x="8004313" y="2941983"/>
            <a:ext cx="675861" cy="98066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5" name="Ok: Aşağı 4">
            <a:extLst>
              <a:ext uri="{FF2B5EF4-FFF2-40B4-BE49-F238E27FC236}">
                <a16:creationId xmlns:a16="http://schemas.microsoft.com/office/drawing/2014/main" id="{0B0C6DB6-E0F7-4150-93AC-CBA6A72415B6}"/>
              </a:ext>
            </a:extLst>
          </p:cNvPr>
          <p:cNvSpPr/>
          <p:nvPr/>
        </p:nvSpPr>
        <p:spPr>
          <a:xfrm>
            <a:off x="735495" y="2960181"/>
            <a:ext cx="675861" cy="98066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6" name="Dikdörtgen: Köşeleri Yuvarlatılmış 5">
            <a:extLst>
              <a:ext uri="{FF2B5EF4-FFF2-40B4-BE49-F238E27FC236}">
                <a16:creationId xmlns:a16="http://schemas.microsoft.com/office/drawing/2014/main" id="{CD6E0725-2578-404B-A0A0-483301FDCCAD}"/>
              </a:ext>
            </a:extLst>
          </p:cNvPr>
          <p:cNvSpPr/>
          <p:nvPr/>
        </p:nvSpPr>
        <p:spPr>
          <a:xfrm>
            <a:off x="7235687" y="4036057"/>
            <a:ext cx="2252870" cy="98066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800" b="1" dirty="0">
                <a:solidFill>
                  <a:srgbClr val="C00000"/>
                </a:solidFill>
              </a:rPr>
              <a:t>YÜKLEM</a:t>
            </a:r>
          </a:p>
        </p:txBody>
      </p:sp>
      <p:sp>
        <p:nvSpPr>
          <p:cNvPr id="7" name="Dikdörtgen: Köşeleri Yuvarlatılmış 6">
            <a:extLst>
              <a:ext uri="{FF2B5EF4-FFF2-40B4-BE49-F238E27FC236}">
                <a16:creationId xmlns:a16="http://schemas.microsoft.com/office/drawing/2014/main" id="{2F8CD7A6-6426-486B-8783-644EF8D257D5}"/>
              </a:ext>
            </a:extLst>
          </p:cNvPr>
          <p:cNvSpPr/>
          <p:nvPr/>
        </p:nvSpPr>
        <p:spPr>
          <a:xfrm>
            <a:off x="278368" y="4036057"/>
            <a:ext cx="2252870" cy="98066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3200" b="1" dirty="0">
                <a:solidFill>
                  <a:srgbClr val="C00000"/>
                </a:solidFill>
              </a:rPr>
              <a:t>ÖZNE</a:t>
            </a:r>
          </a:p>
        </p:txBody>
      </p:sp>
    </p:spTree>
    <p:extLst>
      <p:ext uri="{BB962C8B-B14F-4D97-AF65-F5344CB8AC3E}">
        <p14:creationId xmlns:p14="http://schemas.microsoft.com/office/powerpoint/2010/main" val="1897263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Vertical)">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arn(inVertical)">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barn(inVertical)">
                                      <p:cBhvr>
                                        <p:cTn id="3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3126610D-C8FA-4BAA-8347-A4952B4954B0}"/>
              </a:ext>
            </a:extLst>
          </p:cNvPr>
          <p:cNvPicPr>
            <a:picLocks noChangeAspect="1"/>
          </p:cNvPicPr>
          <p:nvPr/>
        </p:nvPicPr>
        <p:blipFill>
          <a:blip r:embed="rId2"/>
          <a:stretch>
            <a:fillRect/>
          </a:stretch>
        </p:blipFill>
        <p:spPr>
          <a:xfrm>
            <a:off x="203659" y="848139"/>
            <a:ext cx="11317036" cy="715203"/>
          </a:xfrm>
          <a:prstGeom prst="rect">
            <a:avLst/>
          </a:prstGeom>
        </p:spPr>
      </p:pic>
      <p:sp>
        <p:nvSpPr>
          <p:cNvPr id="3" name="Dikdörtgen 2">
            <a:extLst>
              <a:ext uri="{FF2B5EF4-FFF2-40B4-BE49-F238E27FC236}">
                <a16:creationId xmlns:a16="http://schemas.microsoft.com/office/drawing/2014/main" id="{8F19BBB1-2A3F-4450-9450-41E7B1F97A6F}"/>
              </a:ext>
            </a:extLst>
          </p:cNvPr>
          <p:cNvSpPr/>
          <p:nvPr/>
        </p:nvSpPr>
        <p:spPr>
          <a:xfrm>
            <a:off x="357809" y="2782669"/>
            <a:ext cx="11317036" cy="40011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000" b="1" dirty="0">
                <a:solidFill>
                  <a:srgbClr val="FF0000"/>
                </a:solidFill>
              </a:rPr>
              <a:t>Dijital bağımlılık;</a:t>
            </a:r>
            <a:r>
              <a:rPr lang="tr-TR" sz="2000" dirty="0"/>
              <a:t> internet bağımlılığını, cep telefonu bağımlılığını </a:t>
            </a:r>
            <a:r>
              <a:rPr lang="tr-TR" sz="2000" b="1" dirty="0">
                <a:solidFill>
                  <a:srgbClr val="0000FF"/>
                </a:solidFill>
              </a:rPr>
              <a:t>içermektedir</a:t>
            </a:r>
            <a:r>
              <a:rPr lang="tr-TR" sz="2000" dirty="0"/>
              <a:t>. </a:t>
            </a:r>
          </a:p>
        </p:txBody>
      </p:sp>
      <p:sp>
        <p:nvSpPr>
          <p:cNvPr id="4" name="Ok: Aşağı 3">
            <a:extLst>
              <a:ext uri="{FF2B5EF4-FFF2-40B4-BE49-F238E27FC236}">
                <a16:creationId xmlns:a16="http://schemas.microsoft.com/office/drawing/2014/main" id="{9876CDC3-6C1F-4FF8-9EB1-178FA42BFB6F}"/>
              </a:ext>
            </a:extLst>
          </p:cNvPr>
          <p:cNvSpPr/>
          <p:nvPr/>
        </p:nvSpPr>
        <p:spPr>
          <a:xfrm>
            <a:off x="1013791" y="3421446"/>
            <a:ext cx="675861" cy="98066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5" name="Ok: Aşağı 4">
            <a:extLst>
              <a:ext uri="{FF2B5EF4-FFF2-40B4-BE49-F238E27FC236}">
                <a16:creationId xmlns:a16="http://schemas.microsoft.com/office/drawing/2014/main" id="{D9A6A4ED-2C43-432F-9021-E69DF45540FC}"/>
              </a:ext>
            </a:extLst>
          </p:cNvPr>
          <p:cNvSpPr/>
          <p:nvPr/>
        </p:nvSpPr>
        <p:spPr>
          <a:xfrm>
            <a:off x="8647043" y="3291485"/>
            <a:ext cx="675861" cy="98066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6" name="Dikdörtgen: Köşeleri Yuvarlatılmış 5">
            <a:extLst>
              <a:ext uri="{FF2B5EF4-FFF2-40B4-BE49-F238E27FC236}">
                <a16:creationId xmlns:a16="http://schemas.microsoft.com/office/drawing/2014/main" id="{818BA193-DAD2-4FD8-AB38-879DC7976679}"/>
              </a:ext>
            </a:extLst>
          </p:cNvPr>
          <p:cNvSpPr/>
          <p:nvPr/>
        </p:nvSpPr>
        <p:spPr>
          <a:xfrm>
            <a:off x="7991061" y="4356603"/>
            <a:ext cx="2252870" cy="98066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800" b="1" dirty="0">
                <a:solidFill>
                  <a:srgbClr val="C00000"/>
                </a:solidFill>
              </a:rPr>
              <a:t>YÜKLEM</a:t>
            </a:r>
          </a:p>
        </p:txBody>
      </p:sp>
      <p:sp>
        <p:nvSpPr>
          <p:cNvPr id="7" name="Dikdörtgen: Köşeleri Yuvarlatılmış 6">
            <a:extLst>
              <a:ext uri="{FF2B5EF4-FFF2-40B4-BE49-F238E27FC236}">
                <a16:creationId xmlns:a16="http://schemas.microsoft.com/office/drawing/2014/main" id="{58DFEBDB-9B21-443A-8509-0E4CD06EA6FF}"/>
              </a:ext>
            </a:extLst>
          </p:cNvPr>
          <p:cNvSpPr/>
          <p:nvPr/>
        </p:nvSpPr>
        <p:spPr>
          <a:xfrm>
            <a:off x="225286" y="4402106"/>
            <a:ext cx="2252870" cy="98066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3200" b="1" dirty="0">
                <a:solidFill>
                  <a:srgbClr val="C00000"/>
                </a:solidFill>
              </a:rPr>
              <a:t>ÖZNE</a:t>
            </a:r>
          </a:p>
        </p:txBody>
      </p:sp>
    </p:spTree>
    <p:extLst>
      <p:ext uri="{BB962C8B-B14F-4D97-AF65-F5344CB8AC3E}">
        <p14:creationId xmlns:p14="http://schemas.microsoft.com/office/powerpoint/2010/main" val="347194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arn(inVertical)">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down)">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barn(inVertical)">
                                      <p:cBhvr>
                                        <p:cTn id="3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86865FCF-1A7A-4268-82E6-3EABD554D2A9}"/>
              </a:ext>
            </a:extLst>
          </p:cNvPr>
          <p:cNvPicPr>
            <a:picLocks noChangeAspect="1"/>
          </p:cNvPicPr>
          <p:nvPr/>
        </p:nvPicPr>
        <p:blipFill>
          <a:blip r:embed="rId2"/>
          <a:stretch>
            <a:fillRect/>
          </a:stretch>
        </p:blipFill>
        <p:spPr>
          <a:xfrm>
            <a:off x="465790" y="403588"/>
            <a:ext cx="11230491" cy="843605"/>
          </a:xfrm>
          <a:prstGeom prst="rect">
            <a:avLst/>
          </a:prstGeom>
        </p:spPr>
      </p:pic>
      <p:sp>
        <p:nvSpPr>
          <p:cNvPr id="3" name="Dikdörtgen 2">
            <a:extLst>
              <a:ext uri="{FF2B5EF4-FFF2-40B4-BE49-F238E27FC236}">
                <a16:creationId xmlns:a16="http://schemas.microsoft.com/office/drawing/2014/main" id="{D4585B94-F7F4-43A1-9355-45F9E15CF45B}"/>
              </a:ext>
            </a:extLst>
          </p:cNvPr>
          <p:cNvSpPr/>
          <p:nvPr/>
        </p:nvSpPr>
        <p:spPr>
          <a:xfrm>
            <a:off x="172279" y="2656558"/>
            <a:ext cx="11754678" cy="46166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400" dirty="0"/>
              <a:t>Dinlenme saatleri esnasında bile akıllı telefonlar ile </a:t>
            </a:r>
            <a:r>
              <a:rPr lang="tr-TR" sz="2400" b="1" dirty="0">
                <a:solidFill>
                  <a:srgbClr val="0000FF"/>
                </a:solidFill>
              </a:rPr>
              <a:t>uğraşırlar</a:t>
            </a:r>
            <a:r>
              <a:rPr lang="tr-TR" sz="2400" dirty="0"/>
              <a:t>. </a:t>
            </a:r>
            <a:r>
              <a:rPr lang="tr-TR" sz="2400" b="1" dirty="0">
                <a:solidFill>
                  <a:srgbClr val="FF0000"/>
                </a:solidFill>
              </a:rPr>
              <a:t>(Onlar: gizli özne)</a:t>
            </a:r>
            <a:endParaRPr lang="tr-TR" sz="2400" dirty="0"/>
          </a:p>
        </p:txBody>
      </p:sp>
      <p:sp>
        <p:nvSpPr>
          <p:cNvPr id="4" name="Ok: Aşağı 3">
            <a:extLst>
              <a:ext uri="{FF2B5EF4-FFF2-40B4-BE49-F238E27FC236}">
                <a16:creationId xmlns:a16="http://schemas.microsoft.com/office/drawing/2014/main" id="{7A2A3F45-AEEA-425C-8E4A-9EEE9B288249}"/>
              </a:ext>
            </a:extLst>
          </p:cNvPr>
          <p:cNvSpPr/>
          <p:nvPr/>
        </p:nvSpPr>
        <p:spPr>
          <a:xfrm>
            <a:off x="8297103" y="3249448"/>
            <a:ext cx="675861" cy="98066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5" name="Dikdörtgen: Köşeleri Yuvarlatılmış 4">
            <a:extLst>
              <a:ext uri="{FF2B5EF4-FFF2-40B4-BE49-F238E27FC236}">
                <a16:creationId xmlns:a16="http://schemas.microsoft.com/office/drawing/2014/main" id="{F6911D06-B887-4DFF-AFF1-68734E55C0D3}"/>
              </a:ext>
            </a:extLst>
          </p:cNvPr>
          <p:cNvSpPr/>
          <p:nvPr/>
        </p:nvSpPr>
        <p:spPr>
          <a:xfrm>
            <a:off x="7508598" y="4361333"/>
            <a:ext cx="2252870" cy="98066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800" b="1" dirty="0">
                <a:solidFill>
                  <a:srgbClr val="C00000"/>
                </a:solidFill>
              </a:rPr>
              <a:t>YÜKLEM</a:t>
            </a:r>
          </a:p>
        </p:txBody>
      </p:sp>
    </p:spTree>
    <p:extLst>
      <p:ext uri="{BB962C8B-B14F-4D97-AF65-F5344CB8AC3E}">
        <p14:creationId xmlns:p14="http://schemas.microsoft.com/office/powerpoint/2010/main" val="4168649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3EFE5361-184A-45FC-9852-E1C9E430135A}"/>
              </a:ext>
            </a:extLst>
          </p:cNvPr>
          <p:cNvPicPr>
            <a:picLocks noChangeAspect="1"/>
          </p:cNvPicPr>
          <p:nvPr/>
        </p:nvPicPr>
        <p:blipFill>
          <a:blip r:embed="rId2"/>
          <a:stretch>
            <a:fillRect/>
          </a:stretch>
        </p:blipFill>
        <p:spPr>
          <a:xfrm>
            <a:off x="242683" y="490331"/>
            <a:ext cx="11894678" cy="701160"/>
          </a:xfrm>
          <a:prstGeom prst="rect">
            <a:avLst/>
          </a:prstGeom>
        </p:spPr>
      </p:pic>
      <p:sp>
        <p:nvSpPr>
          <p:cNvPr id="3" name="Dikdörtgen 2">
            <a:extLst>
              <a:ext uri="{FF2B5EF4-FFF2-40B4-BE49-F238E27FC236}">
                <a16:creationId xmlns:a16="http://schemas.microsoft.com/office/drawing/2014/main" id="{C0A71DF8-A19F-4786-84C4-70C431BF91F6}"/>
              </a:ext>
            </a:extLst>
          </p:cNvPr>
          <p:cNvSpPr/>
          <p:nvPr/>
        </p:nvSpPr>
        <p:spPr>
          <a:xfrm>
            <a:off x="371060" y="2571066"/>
            <a:ext cx="11211339" cy="46166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400" b="1" dirty="0">
                <a:solidFill>
                  <a:srgbClr val="0000FF"/>
                </a:solidFill>
              </a:rPr>
              <a:t>Birçok kullanıcının yakalandığı bir e-hastalıktır</a:t>
            </a:r>
            <a:r>
              <a:rPr lang="tr-TR" sz="2400" dirty="0"/>
              <a:t> </a:t>
            </a:r>
            <a:r>
              <a:rPr lang="tr-TR" sz="2400" b="1" dirty="0">
                <a:solidFill>
                  <a:srgbClr val="FF0000"/>
                </a:solidFill>
              </a:rPr>
              <a:t>elektronik uykusuzluk.</a:t>
            </a:r>
            <a:r>
              <a:rPr lang="tr-TR" sz="2400" dirty="0"/>
              <a:t> </a:t>
            </a:r>
          </a:p>
        </p:txBody>
      </p:sp>
      <p:sp>
        <p:nvSpPr>
          <p:cNvPr id="4" name="Ok: Aşağı 3">
            <a:extLst>
              <a:ext uri="{FF2B5EF4-FFF2-40B4-BE49-F238E27FC236}">
                <a16:creationId xmlns:a16="http://schemas.microsoft.com/office/drawing/2014/main" id="{9908A824-69F3-43E1-B5C5-E7E3D0B1F5D0}"/>
              </a:ext>
            </a:extLst>
          </p:cNvPr>
          <p:cNvSpPr/>
          <p:nvPr/>
        </p:nvSpPr>
        <p:spPr>
          <a:xfrm>
            <a:off x="8517213" y="3249448"/>
            <a:ext cx="675861" cy="98066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5" name="Ok: Aşağı 4">
            <a:extLst>
              <a:ext uri="{FF2B5EF4-FFF2-40B4-BE49-F238E27FC236}">
                <a16:creationId xmlns:a16="http://schemas.microsoft.com/office/drawing/2014/main" id="{86499065-7B24-4E17-BC01-E0B7AD037FAF}"/>
              </a:ext>
            </a:extLst>
          </p:cNvPr>
          <p:cNvSpPr/>
          <p:nvPr/>
        </p:nvSpPr>
        <p:spPr>
          <a:xfrm>
            <a:off x="3797990" y="3249448"/>
            <a:ext cx="675861" cy="98066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6" name="Dikdörtgen: Köşeleri Yuvarlatılmış 5">
            <a:extLst>
              <a:ext uri="{FF2B5EF4-FFF2-40B4-BE49-F238E27FC236}">
                <a16:creationId xmlns:a16="http://schemas.microsoft.com/office/drawing/2014/main" id="{9E3AC128-55AE-46A8-97DD-346EA42FAEC4}"/>
              </a:ext>
            </a:extLst>
          </p:cNvPr>
          <p:cNvSpPr/>
          <p:nvPr/>
        </p:nvSpPr>
        <p:spPr>
          <a:xfrm>
            <a:off x="2716695" y="4532317"/>
            <a:ext cx="2252870" cy="98066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800" b="1" dirty="0">
                <a:solidFill>
                  <a:srgbClr val="C00000"/>
                </a:solidFill>
              </a:rPr>
              <a:t>YÜKLEM</a:t>
            </a:r>
          </a:p>
        </p:txBody>
      </p:sp>
      <p:sp>
        <p:nvSpPr>
          <p:cNvPr id="7" name="Dikdörtgen: Köşeleri Yuvarlatılmış 6">
            <a:extLst>
              <a:ext uri="{FF2B5EF4-FFF2-40B4-BE49-F238E27FC236}">
                <a16:creationId xmlns:a16="http://schemas.microsoft.com/office/drawing/2014/main" id="{50A09B1F-216A-4E11-9397-854030AC09E7}"/>
              </a:ext>
            </a:extLst>
          </p:cNvPr>
          <p:cNvSpPr/>
          <p:nvPr/>
        </p:nvSpPr>
        <p:spPr>
          <a:xfrm>
            <a:off x="7728708" y="4585864"/>
            <a:ext cx="2252870" cy="98066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3200" b="1" dirty="0">
                <a:solidFill>
                  <a:srgbClr val="C00000"/>
                </a:solidFill>
              </a:rPr>
              <a:t>ÖZNE</a:t>
            </a:r>
          </a:p>
        </p:txBody>
      </p:sp>
    </p:spTree>
    <p:extLst>
      <p:ext uri="{BB962C8B-B14F-4D97-AF65-F5344CB8AC3E}">
        <p14:creationId xmlns:p14="http://schemas.microsoft.com/office/powerpoint/2010/main" val="923355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arn(inVertical)">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barn(inVertical)">
                                      <p:cBhvr>
                                        <p:cTn id="3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8AEB07C8-52AC-4AE3-9AE9-239729E348FB}"/>
              </a:ext>
            </a:extLst>
          </p:cNvPr>
          <p:cNvPicPr>
            <a:picLocks noChangeAspect="1"/>
          </p:cNvPicPr>
          <p:nvPr/>
        </p:nvPicPr>
        <p:blipFill>
          <a:blip r:embed="rId2"/>
          <a:stretch>
            <a:fillRect/>
          </a:stretch>
        </p:blipFill>
        <p:spPr>
          <a:xfrm>
            <a:off x="358477" y="556591"/>
            <a:ext cx="11086766" cy="622852"/>
          </a:xfrm>
          <a:prstGeom prst="rect">
            <a:avLst/>
          </a:prstGeom>
        </p:spPr>
      </p:pic>
      <p:sp>
        <p:nvSpPr>
          <p:cNvPr id="3" name="Dikdörtgen 2">
            <a:extLst>
              <a:ext uri="{FF2B5EF4-FFF2-40B4-BE49-F238E27FC236}">
                <a16:creationId xmlns:a16="http://schemas.microsoft.com/office/drawing/2014/main" id="{8AD530F6-539F-43A9-A9F2-958F47446402}"/>
              </a:ext>
            </a:extLst>
          </p:cNvPr>
          <p:cNvSpPr/>
          <p:nvPr/>
        </p:nvSpPr>
        <p:spPr>
          <a:xfrm>
            <a:off x="463826" y="2571067"/>
            <a:ext cx="11277599" cy="40011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000" b="1" dirty="0">
                <a:solidFill>
                  <a:srgbClr val="FF0000"/>
                </a:solidFill>
              </a:rPr>
              <a:t>Akıllı telefonlarını sürekli elinde tutan kullanıcılar,</a:t>
            </a:r>
            <a:r>
              <a:rPr lang="tr-TR" sz="2000" dirty="0"/>
              <a:t> karşısındaki kişiyi </a:t>
            </a:r>
            <a:r>
              <a:rPr lang="tr-TR" sz="2000" b="1" dirty="0">
                <a:solidFill>
                  <a:srgbClr val="0000FF"/>
                </a:solidFill>
              </a:rPr>
              <a:t>önemsememektedirler.</a:t>
            </a:r>
            <a:r>
              <a:rPr lang="tr-TR" sz="2000" dirty="0"/>
              <a:t> </a:t>
            </a:r>
          </a:p>
        </p:txBody>
      </p:sp>
      <p:sp>
        <p:nvSpPr>
          <p:cNvPr id="4" name="Ok: Aşağı 3">
            <a:extLst>
              <a:ext uri="{FF2B5EF4-FFF2-40B4-BE49-F238E27FC236}">
                <a16:creationId xmlns:a16="http://schemas.microsoft.com/office/drawing/2014/main" id="{C1B131EB-5940-4836-807C-556A746E8906}"/>
              </a:ext>
            </a:extLst>
          </p:cNvPr>
          <p:cNvSpPr/>
          <p:nvPr/>
        </p:nvSpPr>
        <p:spPr>
          <a:xfrm>
            <a:off x="3387172" y="3057292"/>
            <a:ext cx="675861" cy="98066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5" name="Ok: Aşağı 4">
            <a:extLst>
              <a:ext uri="{FF2B5EF4-FFF2-40B4-BE49-F238E27FC236}">
                <a16:creationId xmlns:a16="http://schemas.microsoft.com/office/drawing/2014/main" id="{C1B6A100-3FBB-46E9-B517-5D124296ABF5}"/>
              </a:ext>
            </a:extLst>
          </p:cNvPr>
          <p:cNvSpPr/>
          <p:nvPr/>
        </p:nvSpPr>
        <p:spPr>
          <a:xfrm>
            <a:off x="9754842" y="2988366"/>
            <a:ext cx="675861" cy="98066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6" name="Dikdörtgen: Köşeleri Yuvarlatılmış 5">
            <a:extLst>
              <a:ext uri="{FF2B5EF4-FFF2-40B4-BE49-F238E27FC236}">
                <a16:creationId xmlns:a16="http://schemas.microsoft.com/office/drawing/2014/main" id="{E7F828EC-E8A9-4887-AA82-9FC133B4F5C1}"/>
              </a:ext>
            </a:extLst>
          </p:cNvPr>
          <p:cNvSpPr/>
          <p:nvPr/>
        </p:nvSpPr>
        <p:spPr>
          <a:xfrm>
            <a:off x="2464903" y="4268641"/>
            <a:ext cx="2252870" cy="98066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3200" b="1" dirty="0">
                <a:solidFill>
                  <a:srgbClr val="C00000"/>
                </a:solidFill>
              </a:rPr>
              <a:t>ÖZNE</a:t>
            </a:r>
          </a:p>
        </p:txBody>
      </p:sp>
      <p:sp>
        <p:nvSpPr>
          <p:cNvPr id="7" name="Dikdörtgen: Köşeleri Yuvarlatılmış 6">
            <a:extLst>
              <a:ext uri="{FF2B5EF4-FFF2-40B4-BE49-F238E27FC236}">
                <a16:creationId xmlns:a16="http://schemas.microsoft.com/office/drawing/2014/main" id="{BD5D5AEF-33EB-4787-8382-9AF451C7D3E0}"/>
              </a:ext>
            </a:extLst>
          </p:cNvPr>
          <p:cNvSpPr/>
          <p:nvPr/>
        </p:nvSpPr>
        <p:spPr>
          <a:xfrm>
            <a:off x="8966337" y="4268641"/>
            <a:ext cx="2252870" cy="98066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800" b="1" dirty="0">
                <a:solidFill>
                  <a:srgbClr val="C00000"/>
                </a:solidFill>
              </a:rPr>
              <a:t>YÜKLEM</a:t>
            </a:r>
          </a:p>
        </p:txBody>
      </p:sp>
    </p:spTree>
    <p:extLst>
      <p:ext uri="{BB962C8B-B14F-4D97-AF65-F5344CB8AC3E}">
        <p14:creationId xmlns:p14="http://schemas.microsoft.com/office/powerpoint/2010/main" val="2000554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barn(inVertical)">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barn(inVertical)">
                                      <p:cBhvr>
                                        <p:cTn id="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51596891-F2C0-433F-B10B-8517E520F526}"/>
              </a:ext>
            </a:extLst>
          </p:cNvPr>
          <p:cNvPicPr>
            <a:picLocks noChangeAspect="1"/>
          </p:cNvPicPr>
          <p:nvPr/>
        </p:nvPicPr>
        <p:blipFill>
          <a:blip r:embed="rId2"/>
          <a:stretch>
            <a:fillRect/>
          </a:stretch>
        </p:blipFill>
        <p:spPr>
          <a:xfrm>
            <a:off x="936228" y="1563757"/>
            <a:ext cx="10319543" cy="1228517"/>
          </a:xfrm>
          <a:prstGeom prst="rect">
            <a:avLst/>
          </a:prstGeom>
        </p:spPr>
      </p:pic>
    </p:spTree>
    <p:extLst>
      <p:ext uri="{BB962C8B-B14F-4D97-AF65-F5344CB8AC3E}">
        <p14:creationId xmlns:p14="http://schemas.microsoft.com/office/powerpoint/2010/main" val="16085621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C8A6D646-7059-479E-B5D4-47A7F605DB7A}"/>
              </a:ext>
            </a:extLst>
          </p:cNvPr>
          <p:cNvPicPr>
            <a:picLocks noChangeAspect="1"/>
          </p:cNvPicPr>
          <p:nvPr/>
        </p:nvPicPr>
        <p:blipFill rotWithShape="1">
          <a:blip r:embed="rId2"/>
          <a:srcRect l="19495" t="7475" r="2122" b="34949"/>
          <a:stretch/>
        </p:blipFill>
        <p:spPr>
          <a:xfrm>
            <a:off x="2757055" y="706581"/>
            <a:ext cx="7495309" cy="5505576"/>
          </a:xfrm>
          <a:prstGeom prst="rect">
            <a:avLst/>
          </a:prstGeom>
        </p:spPr>
      </p:pic>
    </p:spTree>
    <p:extLst>
      <p:ext uri="{BB962C8B-B14F-4D97-AF65-F5344CB8AC3E}">
        <p14:creationId xmlns:p14="http://schemas.microsoft.com/office/powerpoint/2010/main" val="375454112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yon">
  <a:themeElements>
    <a:clrScheme name="Ion">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EC76B5"/>
      </a:hlink>
      <a:folHlink>
        <a:srgbClr val="E8ACCD"/>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A207AED3-9ABC-4A18-9978-A59B65688B15}"/>
    </a:ext>
  </a:extLst>
</a:theme>
</file>

<file path=docProps/app.xml><?xml version="1.0" encoding="utf-8"?>
<Properties xmlns="http://schemas.openxmlformats.org/officeDocument/2006/extended-properties" xmlns:vt="http://schemas.openxmlformats.org/officeDocument/2006/docPropsVTypes">
  <Template>Ion</Template>
  <TotalTime>69</TotalTime>
  <Words>751</Words>
  <Application>Microsoft Office PowerPoint</Application>
  <PresentationFormat>Geniş ekran</PresentationFormat>
  <Paragraphs>64</Paragraphs>
  <Slides>57</Slides>
  <Notes>0</Notes>
  <HiddenSlides>0</HiddenSlides>
  <MMClips>0</MMClips>
  <ScaleCrop>false</ScaleCrop>
  <HeadingPairs>
    <vt:vector size="6" baseType="variant">
      <vt:variant>
        <vt:lpstr>Kullanılan Yazı Tipleri</vt:lpstr>
      </vt:variant>
      <vt:variant>
        <vt:i4>8</vt:i4>
      </vt:variant>
      <vt:variant>
        <vt:lpstr>Tema</vt:lpstr>
      </vt:variant>
      <vt:variant>
        <vt:i4>1</vt:i4>
      </vt:variant>
      <vt:variant>
        <vt:lpstr>Slayt Başlıkları</vt:lpstr>
      </vt:variant>
      <vt:variant>
        <vt:i4>57</vt:i4>
      </vt:variant>
    </vt:vector>
  </HeadingPairs>
  <TitlesOfParts>
    <vt:vector size="66" baseType="lpstr">
      <vt:lpstr>Arial</vt:lpstr>
      <vt:lpstr>Cavolini</vt:lpstr>
      <vt:lpstr>Century Gothic</vt:lpstr>
      <vt:lpstr>Open Sans</vt:lpstr>
      <vt:lpstr>Roboto</vt:lpstr>
      <vt:lpstr>Snap ITC</vt:lpstr>
      <vt:lpstr>Verdana</vt:lpstr>
      <vt:lpstr>Wingdings 3</vt:lpstr>
      <vt:lpstr>İyon</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Mehmet</dc:creator>
  <cp:lastModifiedBy>mehmet polat</cp:lastModifiedBy>
  <cp:revision>15</cp:revision>
  <dcterms:created xsi:type="dcterms:W3CDTF">2019-11-05T21:45:45Z</dcterms:created>
  <dcterms:modified xsi:type="dcterms:W3CDTF">2021-10-29T22:44:59Z</dcterms:modified>
</cp:coreProperties>
</file>