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</p:sldIdLst>
  <p:sldSz cy="6858000" cx="12192000"/>
  <p:notesSz cx="6858000" cy="9144000"/>
  <p:embeddedFontLst>
    <p:embeddedFont>
      <p:font typeface="Quattrocento Sans"/>
      <p:regular r:id="rId80"/>
      <p:bold r:id="rId81"/>
      <p:italic r:id="rId82"/>
      <p:boldItalic r:id="rId8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3" Type="http://schemas.openxmlformats.org/officeDocument/2006/relationships/font" Target="fonts/QuattrocentoSans-boldItalic.fntdata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QuattrocentoSans-regular.fntdata"/><Relationship Id="rId82" Type="http://schemas.openxmlformats.org/officeDocument/2006/relationships/font" Target="fonts/QuattrocentoSans-italic.fntdata"/><Relationship Id="rId81" Type="http://schemas.openxmlformats.org/officeDocument/2006/relationships/font" Target="fonts/Quattrocento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b2b28be19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b2b28be19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/>
              <a:t>q ile hesaplama yapma müfredatta yer almamaktadır. Öğrencilerin kavramasını kolaylaştırdığı için bu şekilde anlatılmıştır.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6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  <a:defRPr sz="28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683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683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683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683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bilgisi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Dikey Metin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jpg"/><Relationship Id="rId4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7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2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1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8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5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0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7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9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6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0.jpg"/><Relationship Id="rId4" Type="http://schemas.openxmlformats.org/officeDocument/2006/relationships/image" Target="../media/image5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8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9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2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7.jpg"/><Relationship Id="rId4" Type="http://schemas.openxmlformats.org/officeDocument/2006/relationships/image" Target="../media/image55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6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4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3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2.jpg"/><Relationship Id="rId4" Type="http://schemas.openxmlformats.org/officeDocument/2006/relationships/image" Target="../media/image55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4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3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6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5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1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7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9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0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"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7697" y="0"/>
            <a:ext cx="972197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hp\Desktop\tanker.jp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745" y="172528"/>
            <a:ext cx="11468100" cy="653019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>
            <p:ph type="ctrTitle"/>
          </p:nvPr>
        </p:nvSpPr>
        <p:spPr>
          <a:xfrm>
            <a:off x="2076577" y="359341"/>
            <a:ext cx="7136249" cy="1803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Calibri"/>
              <a:buNone/>
            </a:pPr>
            <a:r>
              <a:rPr b="1" lang="tr-TR">
                <a:solidFill>
                  <a:srgbClr val="FFFF00"/>
                </a:solidFill>
              </a:rPr>
              <a:t>ELEKTRİK YÜKLERİ VE ELEKTRİKLENME</a:t>
            </a:r>
            <a:endParaRPr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776655" y="82330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tr-TR"/>
              <a:t>Cisimlerin üzerinde gözümüzle göremediğimiz +(pozitif) ve –(negatif) yükler vardır.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tr-TR"/>
              <a:t>+ proton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tr-TR"/>
              <a:t>- elektron</a:t>
            </a:r>
            <a:endParaRPr/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0947" y="2498481"/>
            <a:ext cx="3648075" cy="384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Quattrocento Sans"/>
              <a:buNone/>
            </a:pPr>
            <a:r>
              <a:rPr lang="tr-TR">
                <a:solidFill>
                  <a:srgbClr val="FF0000"/>
                </a:solidFill>
              </a:rPr>
              <a:t>ELEKTRİK YÜKLÜ CİSİMLER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952500" y="162340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tr-TR"/>
              <a:t>1.Pozitif yüklü cisimler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tr-TR"/>
              <a:t>2.Negatif yüklü cisimler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tr-TR"/>
              <a:t>3.Nötr cisimler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42-393"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7475"/>
            <a:ext cx="12192001" cy="6621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44-272"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7475"/>
            <a:ext cx="12192001" cy="6621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46-315" id="122" name="Google Shape;1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7475"/>
            <a:ext cx="12192001" cy="6621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52-014" id="127" name="Google Shape;1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1" cy="62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53-668" id="132" name="Google Shape;13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1" cy="62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55-489"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1" cy="62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56-864" id="142" name="Google Shape;14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1" cy="62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3-30-359" id="147" name="Google Shape;14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0" y="0"/>
            <a:ext cx="121777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3-32-532" id="152" name="Google Shape;15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0" y="0"/>
            <a:ext cx="121777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type="title"/>
          </p:nvPr>
        </p:nvSpPr>
        <p:spPr>
          <a:xfrm>
            <a:off x="710253" y="27174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Quattrocento Sans"/>
              <a:buNone/>
            </a:pPr>
            <a:r>
              <a:rPr lang="tr-TR">
                <a:solidFill>
                  <a:srgbClr val="FF0000"/>
                </a:solidFill>
              </a:rPr>
              <a:t>Cisimlerin Birbirlerine Etkileri: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tr-TR" sz="2400">
                <a:solidFill>
                  <a:schemeClr val="lt1"/>
                </a:solidFill>
              </a:rPr>
              <a:t>1-Nötr cisimler birbirine etki etmez.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851935" y="2576636"/>
            <a:ext cx="5244065" cy="1810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2-Aynı yükle yüklü cisimler birbirini iter.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253" y="2063328"/>
            <a:ext cx="5703276" cy="345261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6731057" y="2686542"/>
            <a:ext cx="5112181" cy="329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0" i="0" lang="tr-T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3-Zıt cins yüklü cisimler birbirini çeker.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hp\Desktop\Ekran Alıntısı.PNG" id="162" name="Google Shape;16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9341" y="2063328"/>
            <a:ext cx="3035612" cy="3359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1322275" y="38271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attrocento Sans"/>
              <a:buNone/>
            </a:pPr>
            <a:r>
              <a:rPr lang="tr-TR" sz="2400">
                <a:solidFill>
                  <a:schemeClr val="lt1"/>
                </a:solidFill>
              </a:rPr>
              <a:t>4-Yüklü cisimler nötr cisimleri çeker.</a:t>
            </a:r>
            <a:endParaRPr/>
          </a:p>
        </p:txBody>
      </p:sp>
      <p:pic>
        <p:nvPicPr>
          <p:cNvPr descr="C:\Users\hp\Desktop\Ekran Alıntısı.PNG" id="168" name="Google Shape;16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502" y="1642779"/>
            <a:ext cx="2912763" cy="26080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hp\Desktop\Ekran Alıntısı2.PNG" id="169" name="Google Shape;16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8403" y="1642779"/>
            <a:ext cx="2841615" cy="2593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ctrTitle"/>
          </p:nvPr>
        </p:nvSpPr>
        <p:spPr>
          <a:xfrm>
            <a:off x="1379145" y="1937174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alibri"/>
              <a:buNone/>
            </a:pPr>
            <a:r>
              <a:rPr lang="tr-TR" sz="5400">
                <a:solidFill>
                  <a:srgbClr val="FF0000"/>
                </a:solidFill>
              </a:rPr>
              <a:t>ELEKTRİK YÜKLERİNİN TEKNOLOJİDE KULLANIM ALANLARI</a:t>
            </a:r>
            <a:endParaRPr sz="5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793" y="589935"/>
            <a:ext cx="10789007" cy="5986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839" y="1011115"/>
            <a:ext cx="11054476" cy="454411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 txBox="1"/>
          <p:nvPr/>
        </p:nvSpPr>
        <p:spPr>
          <a:xfrm>
            <a:off x="565621" y="5664954"/>
            <a:ext cx="106862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Boya damlacıklarının pozitif yükle yüklü olmaları yüzey üzerinde birbirlerini iterek boyanın yüzeye eşit dağılmasını sağlar.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>
            <p:ph idx="1" type="body"/>
          </p:nvPr>
        </p:nvSpPr>
        <p:spPr>
          <a:xfrm>
            <a:off x="287316" y="1587105"/>
            <a:ext cx="8853577" cy="4360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tr-TR"/>
              <a:t>Fotoğraf makineleri ve lazer yazıcılarda kağıt yazıcıdan geçerken + yükle, mürekkep – yükle yüklenerek püskürtme yapılır.</a:t>
            </a:r>
            <a:endParaRPr/>
          </a:p>
        </p:txBody>
      </p:sp>
      <p:pic>
        <p:nvPicPr>
          <p:cNvPr descr="http://cdn.okulistik.com/html5/8/FEN/FEN8_KA5_1025/02_A/images/yazici.png" id="192" name="Google Shape;19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0138" y="2269202"/>
            <a:ext cx="4572000" cy="3495675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idx="1" type="body"/>
          </p:nvPr>
        </p:nvSpPr>
        <p:spPr>
          <a:xfrm>
            <a:off x="1320970" y="4400214"/>
            <a:ext cx="11113698" cy="17698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tr-TR"/>
              <a:t>Parmak izi tespitinde elektriklenmeden faydalanılır.</a:t>
            </a:r>
            <a:endParaRPr/>
          </a:p>
        </p:txBody>
      </p:sp>
      <p:pic>
        <p:nvPicPr>
          <p:cNvPr id="198" name="Google Shape;19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905" y="231012"/>
            <a:ext cx="7023790" cy="3896433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1-11 12-20-40-458" id="203" name="Google Shape;20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1-11 12-18-22-863" id="208" name="Google Shape;2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1-11 12-18-27-244" id="213" name="Google Shape;21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1-11 12-18-30-459" id="218" name="Google Shape;21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1-11 12-18-33-141" id="223" name="Google Shape;22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1-11 12-18-35-516" id="228" name="Google Shape;22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5"/>
            <a:ext cx="12192000" cy="6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08-664" id="233" name="Google Shape;23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10-265" id="238" name="Google Shape;23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4187" y="-79132"/>
            <a:ext cx="7585364" cy="6770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4187" y="-79132"/>
            <a:ext cx="7585364" cy="677007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2"/>
          <p:cNvSpPr/>
          <p:nvPr/>
        </p:nvSpPr>
        <p:spPr>
          <a:xfrm>
            <a:off x="2224187" y="6145823"/>
            <a:ext cx="527400" cy="4659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Quattrocento Sans"/>
              <a:buNone/>
            </a:pPr>
            <a:r>
              <a:rPr lang="tr-TR">
                <a:solidFill>
                  <a:srgbClr val="FF0000"/>
                </a:solidFill>
              </a:rPr>
              <a:t>Elektriklenme nedir?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55" name="Google Shape;255;p43"/>
          <p:cNvSpPr txBox="1"/>
          <p:nvPr>
            <p:ph idx="1" type="body"/>
          </p:nvPr>
        </p:nvSpPr>
        <p:spPr>
          <a:xfrm>
            <a:off x="737616" y="181648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tr-TR"/>
              <a:t>Çeşitli sebeplerden dolayı elektrik yüklerinin bir cisimden başka bir cisme geçerek birikmesine </a:t>
            </a:r>
            <a:r>
              <a:rPr b="1" lang="tr-TR"/>
              <a:t>elektriklenme </a:t>
            </a:r>
            <a:r>
              <a:rPr lang="tr-TR"/>
              <a:t>denir.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10-871" id="260" name="Google Shape;26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3200"/>
            <a:ext cx="12192000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12-952" id="265" name="Google Shape;26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3200"/>
            <a:ext cx="12192000" cy="64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5"/>
          <p:cNvSpPr txBox="1"/>
          <p:nvPr/>
        </p:nvSpPr>
        <p:spPr>
          <a:xfrm>
            <a:off x="5973142" y="2477672"/>
            <a:ext cx="103749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(ebonit)</a:t>
            </a:r>
            <a:endParaRPr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1" y="5871523"/>
            <a:ext cx="2180843" cy="74028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5"/>
          <p:cNvSpPr txBox="1"/>
          <p:nvPr/>
        </p:nvSpPr>
        <p:spPr>
          <a:xfrm>
            <a:off x="1498830" y="5596346"/>
            <a:ext cx="9782403" cy="1290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tr-TR" sz="2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Cisimler arasında alınıp verilen her zaman – yüklerdir. + yükler cisimden cisme aktarılmazlar.</a:t>
            </a:r>
            <a:endParaRPr sz="22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19-289" id="273" name="Google Shape;27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20-914" id="278" name="Google Shape;27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22-823" id="283" name="Google Shape;28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0-40-467" id="288" name="Google Shape;288;p49"/>
          <p:cNvPicPr preferRelativeResize="0"/>
          <p:nvPr/>
        </p:nvPicPr>
        <p:blipFill rotWithShape="1">
          <a:blip r:embed="rId3">
            <a:alphaModFix/>
          </a:blip>
          <a:srcRect b="4122" l="0" r="0" t="0"/>
          <a:stretch/>
        </p:blipFill>
        <p:spPr>
          <a:xfrm>
            <a:off x="0" y="228600"/>
            <a:ext cx="12192000" cy="613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0-44-484" id="293" name="Google Shape;293;p50"/>
          <p:cNvPicPr preferRelativeResize="0"/>
          <p:nvPr/>
        </p:nvPicPr>
        <p:blipFill rotWithShape="1">
          <a:blip r:embed="rId3">
            <a:alphaModFix/>
          </a:blip>
          <a:srcRect b="3530" l="0" r="0" t="0"/>
          <a:stretch/>
        </p:blipFill>
        <p:spPr>
          <a:xfrm>
            <a:off x="0" y="228600"/>
            <a:ext cx="12192000" cy="617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0-46-138" id="298" name="Google Shape;298;p51"/>
          <p:cNvPicPr preferRelativeResize="0"/>
          <p:nvPr/>
        </p:nvPicPr>
        <p:blipFill rotWithShape="1">
          <a:blip r:embed="rId3">
            <a:alphaModFix/>
          </a:blip>
          <a:srcRect b="5900" l="0" r="0" t="0"/>
          <a:stretch/>
        </p:blipFill>
        <p:spPr>
          <a:xfrm>
            <a:off x="0" y="228600"/>
            <a:ext cx="12192000" cy="602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25-368" id="303" name="Google Shape;30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27-817" id="308" name="Google Shape;30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41-884" id="313" name="Google Shape;31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43-131" id="318" name="Google Shape;31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29-650" id="323" name="Google Shape;32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31-908" id="328" name="Google Shape;32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34-389" id="333" name="Google Shape;33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36-452" id="338" name="Google Shape;33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38-531" id="343" name="Google Shape;343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40-146" id="348" name="Google Shape;34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45-784" id="353" name="Google Shape;35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62"/>
          <p:cNvSpPr txBox="1"/>
          <p:nvPr/>
        </p:nvSpPr>
        <p:spPr>
          <a:xfrm>
            <a:off x="140437" y="902090"/>
            <a:ext cx="9104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(Tesir)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48-600" id="359" name="Google Shape;35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49-956" id="364" name="Google Shape;36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1-21 22-17-20-034" id="369" name="Google Shape;36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2088"/>
            <a:ext cx="12192000" cy="647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65"/>
          <p:cNvSpPr/>
          <p:nvPr/>
        </p:nvSpPr>
        <p:spPr>
          <a:xfrm>
            <a:off x="0" y="363794"/>
            <a:ext cx="540774" cy="38345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1" name="Google Shape;371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832"/>
            <a:ext cx="963561" cy="465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1-21 22-17-34-692" id="376" name="Google Shape;37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7638"/>
            <a:ext cx="12192000" cy="656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02-154" id="381" name="Google Shape;381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03-381" id="386" name="Google Shape;38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1-21 22-17-45-465" id="391" name="Google Shape;39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1613"/>
            <a:ext cx="12192000" cy="645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63561" cy="465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1-21 22-17-47-384" id="397" name="Google Shape;39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1613"/>
            <a:ext cx="12192000" cy="6453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17-328" id="402" name="Google Shape;40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19-004" id="407" name="Google Shape;40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1-21 22-17-49-369" id="412" name="Google Shape;41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1613"/>
            <a:ext cx="12192000" cy="645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63561" cy="465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1-21 22-17-51-125" id="418" name="Google Shape;418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1613"/>
            <a:ext cx="12192000" cy="6453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28-546" id="423" name="Google Shape;42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30-297" id="428" name="Google Shape;428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12-952" id="433" name="Google Shape;43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2-14-161" id="438" name="Google Shape;43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2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Quattrocento Sans"/>
              <a:buNone/>
            </a:pPr>
            <a:r>
              <a:rPr lang="tr-TR">
                <a:solidFill>
                  <a:srgbClr val="FF0000"/>
                </a:solidFill>
              </a:rPr>
              <a:t>ELEKTRİKLENMENİN GÜNLÜK HAYATA ETKİLERİ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44" name="Google Shape;444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558" y="2171797"/>
            <a:ext cx="10911376" cy="2646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tr-TR"/>
              <a:t>YAŞAMIMIZDAKİ ELEKTRİK</a:t>
            </a:r>
            <a:endParaRPr/>
          </a:p>
        </p:txBody>
      </p:sp>
      <p:sp>
        <p:nvSpPr>
          <p:cNvPr id="451" name="Google Shape;451;p8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tr-TR"/>
              <a:t>7. ÜNİTE</a:t>
            </a:r>
            <a:endParaRPr/>
          </a:p>
        </p:txBody>
      </p:sp>
      <p:pic>
        <p:nvPicPr>
          <p:cNvPr id="452" name="Google Shape;452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108" y="1917526"/>
            <a:ext cx="10772407" cy="2531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212" y="2365932"/>
            <a:ext cx="10545926" cy="2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8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769" y="1678386"/>
            <a:ext cx="10515600" cy="2864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312" y="2410600"/>
            <a:ext cx="10824857" cy="239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0585" y="2156000"/>
            <a:ext cx="9680330" cy="2820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01-675" id="478" name="Google Shape;478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3200"/>
            <a:ext cx="12192000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20-01-17 09-31-03-354" id="483" name="Google Shape;483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3200"/>
            <a:ext cx="12192000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