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9" r:id="rId38"/>
    <p:sldId id="294" r:id="rId39"/>
    <p:sldId id="300" r:id="rId40"/>
    <p:sldId id="295" r:id="rId41"/>
    <p:sldId id="296" r:id="rId42"/>
    <p:sldId id="297" r:id="rId43"/>
    <p:sldId id="298" r:id="rId44"/>
    <p:sldId id="291" r:id="rId45"/>
    <p:sldId id="301" r:id="rId46"/>
    <p:sldId id="302" r:id="rId47"/>
    <p:sldId id="303" r:id="rId48"/>
    <p:sldId id="304" r:id="rId49"/>
    <p:sldId id="305" r:id="rId50"/>
    <p:sldId id="306"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10/30/2021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10/30/2021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jf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20D9297-41AB-482B-A723-4CA273869945}"/>
              </a:ext>
            </a:extLst>
          </p:cNvPr>
          <p:cNvPicPr/>
          <p:nvPr/>
        </p:nvPicPr>
        <p:blipFill rotWithShape="1">
          <a:blip r:embed="rId2" cstate="print">
            <a:extLst>
              <a:ext uri="{28A0092B-C50C-407E-A947-70E740481C1C}">
                <a14:useLocalDpi xmlns:a14="http://schemas.microsoft.com/office/drawing/2010/main" val="0"/>
              </a:ext>
            </a:extLst>
          </a:blip>
          <a:srcRect t="11154" r="1824" b="13037"/>
          <a:stretch/>
        </p:blipFill>
        <p:spPr>
          <a:xfrm>
            <a:off x="387926" y="267589"/>
            <a:ext cx="2273212" cy="1794978"/>
          </a:xfrm>
          <a:prstGeom prst="ellipse">
            <a:avLst/>
          </a:prstGeom>
          <a:ln>
            <a:noFill/>
          </a:ln>
          <a:effectLst>
            <a:softEdge rad="112500"/>
          </a:effectLst>
        </p:spPr>
      </p:pic>
      <p:pic>
        <p:nvPicPr>
          <p:cNvPr id="3" name="Resim 2">
            <a:extLst>
              <a:ext uri="{FF2B5EF4-FFF2-40B4-BE49-F238E27FC236}">
                <a16:creationId xmlns:a16="http://schemas.microsoft.com/office/drawing/2014/main" id="{9108DCB9-F1F8-4458-A822-DF30C8ADFDD5}"/>
              </a:ext>
            </a:extLst>
          </p:cNvPr>
          <p:cNvPicPr>
            <a:picLocks noChangeAspect="1"/>
          </p:cNvPicPr>
          <p:nvPr/>
        </p:nvPicPr>
        <p:blipFill>
          <a:blip r:embed="rId3"/>
          <a:stretch>
            <a:fillRect/>
          </a:stretch>
        </p:blipFill>
        <p:spPr>
          <a:xfrm>
            <a:off x="9312830" y="474519"/>
            <a:ext cx="2085109" cy="208510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Resim 3">
            <a:extLst>
              <a:ext uri="{FF2B5EF4-FFF2-40B4-BE49-F238E27FC236}">
                <a16:creationId xmlns:a16="http://schemas.microsoft.com/office/drawing/2014/main" id="{75BDC5C3-0C1B-4499-ABC6-AF1CEC552A7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140242" y="5526089"/>
            <a:ext cx="5047793" cy="597619"/>
          </a:xfrm>
          <a:prstGeom prst="rect">
            <a:avLst/>
          </a:prstGeom>
        </p:spPr>
      </p:pic>
      <p:pic>
        <p:nvPicPr>
          <p:cNvPr id="1026" name="Picture 2" descr="Okumanın İşlevi Metni Cevapları - Türkçe Ödevim">
            <a:extLst>
              <a:ext uri="{FF2B5EF4-FFF2-40B4-BE49-F238E27FC236}">
                <a16:creationId xmlns:a16="http://schemas.microsoft.com/office/drawing/2014/main" id="{CF88AC34-806B-4DBD-827C-A93A17CB06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47" t="12450" r="1561" b="7031"/>
          <a:stretch/>
        </p:blipFill>
        <p:spPr bwMode="auto">
          <a:xfrm>
            <a:off x="2140609" y="1939635"/>
            <a:ext cx="7003391" cy="3158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69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164F5870-6C51-4027-A055-CBA690517120}"/>
              </a:ext>
            </a:extLst>
          </p:cNvPr>
          <p:cNvSpPr txBox="1"/>
          <p:nvPr/>
        </p:nvSpPr>
        <p:spPr>
          <a:xfrm>
            <a:off x="1690253" y="535769"/>
            <a:ext cx="7980219"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outerShdw blurRad="38100" dist="38100" dir="2700000" algn="tl">
                    <a:srgbClr val="000000">
                      <a:alpha val="43137"/>
                    </a:srgbClr>
                  </a:outerShdw>
                </a:effectLst>
                <a:latin typeface="Snap ITC" panose="04040A07060A02020202" pitchFamily="82" charset="0"/>
              </a:rPr>
              <a:t>HAZIRLIK ÇALIŞMALARI</a:t>
            </a:r>
            <a:endParaRPr lang="tr-TR" sz="4000" b="1" i="0" dirty="0">
              <a:solidFill>
                <a:srgbClr val="2C2F34"/>
              </a:solidFill>
              <a:effectLst>
                <a:outerShdw blurRad="38100" dist="38100" dir="2700000" algn="tl">
                  <a:srgbClr val="000000">
                    <a:alpha val="43137"/>
                  </a:srgbClr>
                </a:outerShdw>
              </a:effectLst>
              <a:latin typeface="Snap ITC" panose="04040A07060A02020202" pitchFamily="82" charset="0"/>
            </a:endParaRPr>
          </a:p>
        </p:txBody>
      </p:sp>
      <p:sp>
        <p:nvSpPr>
          <p:cNvPr id="4" name="Metin kutusu 3">
            <a:extLst>
              <a:ext uri="{FF2B5EF4-FFF2-40B4-BE49-F238E27FC236}">
                <a16:creationId xmlns:a16="http://schemas.microsoft.com/office/drawing/2014/main" id="{7682811F-1ABA-4062-86AD-EC623B379DF3}"/>
              </a:ext>
            </a:extLst>
          </p:cNvPr>
          <p:cNvSpPr txBox="1"/>
          <p:nvPr/>
        </p:nvSpPr>
        <p:spPr>
          <a:xfrm>
            <a:off x="706580" y="1760967"/>
            <a:ext cx="8963891"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Ne tür kitaplar okursunuz?</a:t>
            </a:r>
            <a:endParaRPr lang="tr-TR" sz="28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Dikdörtgen: Köşeleri Yuvarlatılmış 4">
            <a:extLst>
              <a:ext uri="{FF2B5EF4-FFF2-40B4-BE49-F238E27FC236}">
                <a16:creationId xmlns:a16="http://schemas.microsoft.com/office/drawing/2014/main" id="{81117F35-ECB7-4053-B06F-6F446FC863B5}"/>
              </a:ext>
            </a:extLst>
          </p:cNvPr>
          <p:cNvSpPr/>
          <p:nvPr/>
        </p:nvSpPr>
        <p:spPr>
          <a:xfrm>
            <a:off x="706582" y="2701636"/>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Bilim kurgu</a:t>
            </a:r>
          </a:p>
        </p:txBody>
      </p:sp>
      <p:sp>
        <p:nvSpPr>
          <p:cNvPr id="6" name="Dikdörtgen: Köşeleri Yuvarlatılmış 5">
            <a:extLst>
              <a:ext uri="{FF2B5EF4-FFF2-40B4-BE49-F238E27FC236}">
                <a16:creationId xmlns:a16="http://schemas.microsoft.com/office/drawing/2014/main" id="{5246EB9B-3397-44C3-9FC7-BB08934B6705}"/>
              </a:ext>
            </a:extLst>
          </p:cNvPr>
          <p:cNvSpPr/>
          <p:nvPr/>
        </p:nvSpPr>
        <p:spPr>
          <a:xfrm>
            <a:off x="706582" y="3833105"/>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macera</a:t>
            </a:r>
          </a:p>
        </p:txBody>
      </p:sp>
      <p:sp>
        <p:nvSpPr>
          <p:cNvPr id="7" name="Dikdörtgen: Köşeleri Yuvarlatılmış 6">
            <a:extLst>
              <a:ext uri="{FF2B5EF4-FFF2-40B4-BE49-F238E27FC236}">
                <a16:creationId xmlns:a16="http://schemas.microsoft.com/office/drawing/2014/main" id="{FC8AF1EC-D87F-48E9-836F-ED27BF01E991}"/>
              </a:ext>
            </a:extLst>
          </p:cNvPr>
          <p:cNvSpPr/>
          <p:nvPr/>
        </p:nvSpPr>
        <p:spPr>
          <a:xfrm>
            <a:off x="3962400" y="2701636"/>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Tarihi </a:t>
            </a:r>
          </a:p>
        </p:txBody>
      </p:sp>
      <p:sp>
        <p:nvSpPr>
          <p:cNvPr id="8" name="Dikdörtgen: Köşeleri Yuvarlatılmış 7">
            <a:extLst>
              <a:ext uri="{FF2B5EF4-FFF2-40B4-BE49-F238E27FC236}">
                <a16:creationId xmlns:a16="http://schemas.microsoft.com/office/drawing/2014/main" id="{4153E80C-AF5C-485F-BD2D-8F2AF44EC6FE}"/>
              </a:ext>
            </a:extLst>
          </p:cNvPr>
          <p:cNvSpPr/>
          <p:nvPr/>
        </p:nvSpPr>
        <p:spPr>
          <a:xfrm>
            <a:off x="3962399" y="3833105"/>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romantik</a:t>
            </a:r>
          </a:p>
        </p:txBody>
      </p:sp>
      <p:sp>
        <p:nvSpPr>
          <p:cNvPr id="9" name="Dikdörtgen: Köşeleri Yuvarlatılmış 8">
            <a:extLst>
              <a:ext uri="{FF2B5EF4-FFF2-40B4-BE49-F238E27FC236}">
                <a16:creationId xmlns:a16="http://schemas.microsoft.com/office/drawing/2014/main" id="{68B708FE-D0C6-454E-8972-5A0150DB8020}"/>
              </a:ext>
            </a:extLst>
          </p:cNvPr>
          <p:cNvSpPr/>
          <p:nvPr/>
        </p:nvSpPr>
        <p:spPr>
          <a:xfrm>
            <a:off x="7204363" y="2677390"/>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Gezi yazısı</a:t>
            </a:r>
          </a:p>
        </p:txBody>
      </p:sp>
      <p:sp>
        <p:nvSpPr>
          <p:cNvPr id="10" name="Dikdörtgen: Köşeleri Yuvarlatılmış 9">
            <a:extLst>
              <a:ext uri="{FF2B5EF4-FFF2-40B4-BE49-F238E27FC236}">
                <a16:creationId xmlns:a16="http://schemas.microsoft.com/office/drawing/2014/main" id="{DDD88FCD-494C-4FBA-A80C-0B74E26570C9}"/>
              </a:ext>
            </a:extLst>
          </p:cNvPr>
          <p:cNvSpPr/>
          <p:nvPr/>
        </p:nvSpPr>
        <p:spPr>
          <a:xfrm>
            <a:off x="7218216" y="4094017"/>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Anı </a:t>
            </a:r>
          </a:p>
        </p:txBody>
      </p:sp>
      <p:sp>
        <p:nvSpPr>
          <p:cNvPr id="11" name="Dikdörtgen: Köşeleri Yuvarlatılmış 10">
            <a:extLst>
              <a:ext uri="{FF2B5EF4-FFF2-40B4-BE49-F238E27FC236}">
                <a16:creationId xmlns:a16="http://schemas.microsoft.com/office/drawing/2014/main" id="{3D3FCDC1-ED5A-4AE3-9B10-0DA1B409CFD5}"/>
              </a:ext>
            </a:extLst>
          </p:cNvPr>
          <p:cNvSpPr/>
          <p:nvPr/>
        </p:nvSpPr>
        <p:spPr>
          <a:xfrm>
            <a:off x="706581" y="4821381"/>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biyografi</a:t>
            </a:r>
          </a:p>
        </p:txBody>
      </p:sp>
      <p:sp>
        <p:nvSpPr>
          <p:cNvPr id="12" name="Dikdörtgen: Köşeleri Yuvarlatılmış 11">
            <a:extLst>
              <a:ext uri="{FF2B5EF4-FFF2-40B4-BE49-F238E27FC236}">
                <a16:creationId xmlns:a16="http://schemas.microsoft.com/office/drawing/2014/main" id="{C7EC74C8-9418-44C7-86FA-E92A9A5E63B8}"/>
              </a:ext>
            </a:extLst>
          </p:cNvPr>
          <p:cNvSpPr/>
          <p:nvPr/>
        </p:nvSpPr>
        <p:spPr>
          <a:xfrm>
            <a:off x="3962398" y="4832956"/>
            <a:ext cx="2466109" cy="72736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effectLst>
                  <a:outerShdw blurRad="38100" dist="38100" dir="2700000" algn="tl">
                    <a:srgbClr val="000000">
                      <a:alpha val="43137"/>
                    </a:srgbClr>
                  </a:outerShdw>
                </a:effectLst>
              </a:rPr>
              <a:t>psikolojik</a:t>
            </a:r>
          </a:p>
        </p:txBody>
      </p:sp>
    </p:spTree>
    <p:extLst>
      <p:ext uri="{BB962C8B-B14F-4D97-AF65-F5344CB8AC3E}">
        <p14:creationId xmlns:p14="http://schemas.microsoft.com/office/powerpoint/2010/main" val="30989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B0E03FC-912A-4447-990E-07CF702A3767}"/>
              </a:ext>
            </a:extLst>
          </p:cNvPr>
          <p:cNvSpPr txBox="1"/>
          <p:nvPr/>
        </p:nvSpPr>
        <p:spPr>
          <a:xfrm>
            <a:off x="415636" y="667480"/>
            <a:ext cx="10917381" cy="1563102"/>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Severek okuduğunuz, bitmesini hiç istemediğiniz bir kitabınızdan bahseder misiniz?</a:t>
            </a:r>
            <a:endParaRPr lang="tr-TR" sz="32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BA6B8885-62FC-4E1F-8CE9-6CC7642047CD}"/>
              </a:ext>
            </a:extLst>
          </p:cNvPr>
          <p:cNvSpPr txBox="1"/>
          <p:nvPr/>
        </p:nvSpPr>
        <p:spPr>
          <a:xfrm>
            <a:off x="762001" y="3793958"/>
            <a:ext cx="10030690"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En son hangi kitabı okudunuz? Yazarı kimdi? Konusu neydi?</a:t>
            </a:r>
            <a:endParaRPr lang="tr-TR" sz="32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425420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C61DB7F-912E-4398-BC20-DFFC9C025960}"/>
              </a:ext>
            </a:extLst>
          </p:cNvPr>
          <p:cNvPicPr>
            <a:picLocks noChangeAspect="1"/>
          </p:cNvPicPr>
          <p:nvPr/>
        </p:nvPicPr>
        <p:blipFill>
          <a:blip r:embed="rId2"/>
          <a:stretch>
            <a:fillRect/>
          </a:stretch>
        </p:blipFill>
        <p:spPr>
          <a:xfrm>
            <a:off x="941391" y="983673"/>
            <a:ext cx="8777117" cy="4682835"/>
          </a:xfrm>
          <a:prstGeom prst="rect">
            <a:avLst/>
          </a:prstGeom>
        </p:spPr>
      </p:pic>
    </p:spTree>
    <p:extLst>
      <p:ext uri="{BB962C8B-B14F-4D97-AF65-F5344CB8AC3E}">
        <p14:creationId xmlns:p14="http://schemas.microsoft.com/office/powerpoint/2010/main" val="2413963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94F69DF-9D6B-4F05-9403-4474CEB3668E}"/>
              </a:ext>
            </a:extLst>
          </p:cNvPr>
          <p:cNvPicPr>
            <a:picLocks noChangeAspect="1"/>
          </p:cNvPicPr>
          <p:nvPr/>
        </p:nvPicPr>
        <p:blipFill>
          <a:blip r:embed="rId2"/>
          <a:stretch>
            <a:fillRect/>
          </a:stretch>
        </p:blipFill>
        <p:spPr>
          <a:xfrm>
            <a:off x="1728351" y="1298863"/>
            <a:ext cx="8037371" cy="945573"/>
          </a:xfrm>
          <a:prstGeom prst="rect">
            <a:avLst/>
          </a:prstGeom>
        </p:spPr>
      </p:pic>
      <p:pic>
        <p:nvPicPr>
          <p:cNvPr id="5" name="Resim 4">
            <a:extLst>
              <a:ext uri="{FF2B5EF4-FFF2-40B4-BE49-F238E27FC236}">
                <a16:creationId xmlns:a16="http://schemas.microsoft.com/office/drawing/2014/main" id="{0D651633-4543-4967-B321-BAC636DC9D01}"/>
              </a:ext>
            </a:extLst>
          </p:cNvPr>
          <p:cNvPicPr>
            <a:picLocks noChangeAspect="1"/>
          </p:cNvPicPr>
          <p:nvPr/>
        </p:nvPicPr>
        <p:blipFill>
          <a:blip r:embed="rId3"/>
          <a:stretch>
            <a:fillRect/>
          </a:stretch>
        </p:blipFill>
        <p:spPr>
          <a:xfrm>
            <a:off x="3006436" y="2821997"/>
            <a:ext cx="3945948" cy="2167493"/>
          </a:xfrm>
          <a:prstGeom prst="rect">
            <a:avLst/>
          </a:prstGeom>
        </p:spPr>
      </p:pic>
    </p:spTree>
    <p:extLst>
      <p:ext uri="{BB962C8B-B14F-4D97-AF65-F5344CB8AC3E}">
        <p14:creationId xmlns:p14="http://schemas.microsoft.com/office/powerpoint/2010/main" val="2243601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EA4DA61-C483-414C-BE5E-DDBEAB7DA5F8}"/>
              </a:ext>
            </a:extLst>
          </p:cNvPr>
          <p:cNvPicPr>
            <a:picLocks noChangeAspect="1"/>
          </p:cNvPicPr>
          <p:nvPr/>
        </p:nvPicPr>
        <p:blipFill>
          <a:blip r:embed="rId2"/>
          <a:stretch>
            <a:fillRect/>
          </a:stretch>
        </p:blipFill>
        <p:spPr>
          <a:xfrm>
            <a:off x="1870364" y="180272"/>
            <a:ext cx="6254461" cy="6489370"/>
          </a:xfrm>
          <a:prstGeom prst="rect">
            <a:avLst/>
          </a:prstGeom>
        </p:spPr>
      </p:pic>
    </p:spTree>
    <p:extLst>
      <p:ext uri="{BB962C8B-B14F-4D97-AF65-F5344CB8AC3E}">
        <p14:creationId xmlns:p14="http://schemas.microsoft.com/office/powerpoint/2010/main" val="4222265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1D6A2FF-E782-460E-A002-9E2626961DA7}"/>
              </a:ext>
            </a:extLst>
          </p:cNvPr>
          <p:cNvPicPr>
            <a:picLocks noChangeAspect="1"/>
          </p:cNvPicPr>
          <p:nvPr/>
        </p:nvPicPr>
        <p:blipFill>
          <a:blip r:embed="rId2"/>
          <a:stretch>
            <a:fillRect/>
          </a:stretch>
        </p:blipFill>
        <p:spPr>
          <a:xfrm>
            <a:off x="923815" y="623455"/>
            <a:ext cx="10727858" cy="5819104"/>
          </a:xfrm>
          <a:prstGeom prst="rect">
            <a:avLst/>
          </a:prstGeom>
        </p:spPr>
      </p:pic>
    </p:spTree>
    <p:extLst>
      <p:ext uri="{BB962C8B-B14F-4D97-AF65-F5344CB8AC3E}">
        <p14:creationId xmlns:p14="http://schemas.microsoft.com/office/powerpoint/2010/main" val="3687798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1889205-F3C9-4E09-8287-21A21602BBDA}"/>
              </a:ext>
            </a:extLst>
          </p:cNvPr>
          <p:cNvPicPr>
            <a:picLocks noChangeAspect="1"/>
          </p:cNvPicPr>
          <p:nvPr/>
        </p:nvPicPr>
        <p:blipFill>
          <a:blip r:embed="rId2"/>
          <a:stretch>
            <a:fillRect/>
          </a:stretch>
        </p:blipFill>
        <p:spPr>
          <a:xfrm>
            <a:off x="287467" y="1302328"/>
            <a:ext cx="11692747" cy="4281054"/>
          </a:xfrm>
          <a:prstGeom prst="rect">
            <a:avLst/>
          </a:prstGeom>
        </p:spPr>
      </p:pic>
    </p:spTree>
    <p:extLst>
      <p:ext uri="{BB962C8B-B14F-4D97-AF65-F5344CB8AC3E}">
        <p14:creationId xmlns:p14="http://schemas.microsoft.com/office/powerpoint/2010/main" val="853765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24FB5D3-907B-4026-A380-E3560E3F100E}"/>
              </a:ext>
            </a:extLst>
          </p:cNvPr>
          <p:cNvPicPr>
            <a:picLocks noChangeAspect="1"/>
          </p:cNvPicPr>
          <p:nvPr/>
        </p:nvPicPr>
        <p:blipFill>
          <a:blip r:embed="rId2"/>
          <a:stretch>
            <a:fillRect/>
          </a:stretch>
        </p:blipFill>
        <p:spPr>
          <a:xfrm>
            <a:off x="3257550" y="80962"/>
            <a:ext cx="5676900" cy="6696075"/>
          </a:xfrm>
          <a:prstGeom prst="rect">
            <a:avLst/>
          </a:prstGeom>
        </p:spPr>
      </p:pic>
    </p:spTree>
    <p:extLst>
      <p:ext uri="{BB962C8B-B14F-4D97-AF65-F5344CB8AC3E}">
        <p14:creationId xmlns:p14="http://schemas.microsoft.com/office/powerpoint/2010/main" val="2647949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8D9BFB8-9BED-4E62-AFF3-33A4C31A5F83}"/>
              </a:ext>
            </a:extLst>
          </p:cNvPr>
          <p:cNvSpPr txBox="1"/>
          <p:nvPr/>
        </p:nvSpPr>
        <p:spPr>
          <a:xfrm>
            <a:off x="2826327" y="566150"/>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latin typeface="Snap ITC" panose="04040A07060A02020202" pitchFamily="82" charset="0"/>
              </a:rPr>
              <a:t>Yukarıdan Aşağıya</a:t>
            </a:r>
            <a:endParaRPr lang="tr-TR" sz="3600" dirty="0">
              <a:solidFill>
                <a:srgbClr val="C00000"/>
              </a:solidFill>
              <a:latin typeface="Snap ITC" panose="04040A07060A02020202" pitchFamily="82" charset="0"/>
            </a:endParaRPr>
          </a:p>
        </p:txBody>
      </p:sp>
      <p:sp>
        <p:nvSpPr>
          <p:cNvPr id="5" name="Metin kutusu 4">
            <a:extLst>
              <a:ext uri="{FF2B5EF4-FFF2-40B4-BE49-F238E27FC236}">
                <a16:creationId xmlns:a16="http://schemas.microsoft.com/office/drawing/2014/main" id="{EC44D03C-C2B4-46A3-8B70-C91FC4A1CBEF}"/>
              </a:ext>
            </a:extLst>
          </p:cNvPr>
          <p:cNvSpPr txBox="1"/>
          <p:nvPr/>
        </p:nvSpPr>
        <p:spPr>
          <a:xfrm>
            <a:off x="540328" y="1600453"/>
            <a:ext cx="10986654"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1. Belli bir şeyden kendisinde olmayan, belli bir şeyin yokluğunu çeken, mahrum.</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96366CC9-690F-44B2-BDD5-1DDBB18B9CA9}"/>
              </a:ext>
            </a:extLst>
          </p:cNvPr>
          <p:cNvSpPr txBox="1"/>
          <p:nvPr/>
        </p:nvSpPr>
        <p:spPr>
          <a:xfrm>
            <a:off x="4128657" y="2902942"/>
            <a:ext cx="2507671"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YOKSUN</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88570507-B45C-4D9F-B4BD-1DD335C950C5}"/>
              </a:ext>
            </a:extLst>
          </p:cNvPr>
          <p:cNvSpPr txBox="1"/>
          <p:nvPr/>
        </p:nvSpPr>
        <p:spPr>
          <a:xfrm>
            <a:off x="540328" y="4491243"/>
            <a:ext cx="10778836"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2. Yapılmış, gerçekleşmiş iş, amel, fiil.</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1" name="Metin kutusu 10">
            <a:extLst>
              <a:ext uri="{FF2B5EF4-FFF2-40B4-BE49-F238E27FC236}">
                <a16:creationId xmlns:a16="http://schemas.microsoft.com/office/drawing/2014/main" id="{FAF9A100-6506-4E93-BA7C-8D6F5A26AE6A}"/>
              </a:ext>
            </a:extLst>
          </p:cNvPr>
          <p:cNvSpPr txBox="1"/>
          <p:nvPr/>
        </p:nvSpPr>
        <p:spPr>
          <a:xfrm>
            <a:off x="4475019" y="5609066"/>
            <a:ext cx="1814945"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EDİM</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53155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barn(inVertical)">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B361BE4-0821-4657-B625-C857076C2757}"/>
              </a:ext>
            </a:extLst>
          </p:cNvPr>
          <p:cNvSpPr txBox="1"/>
          <p:nvPr/>
        </p:nvSpPr>
        <p:spPr>
          <a:xfrm>
            <a:off x="872836" y="778225"/>
            <a:ext cx="8825346"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5. Algılamak işi, idrak, idrak etme.</a:t>
            </a:r>
            <a:endPar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F32F24F1-83F5-4A03-86C1-A08E377E7ED8}"/>
              </a:ext>
            </a:extLst>
          </p:cNvPr>
          <p:cNvSpPr txBox="1"/>
          <p:nvPr/>
        </p:nvSpPr>
        <p:spPr>
          <a:xfrm>
            <a:off x="3172690" y="1811179"/>
            <a:ext cx="6096000"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ALGILAMA</a:t>
            </a:r>
            <a:endParaRPr lang="tr-TR" sz="40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225DF7B0-41F3-435D-B052-6419C33AC457}"/>
              </a:ext>
            </a:extLst>
          </p:cNvPr>
          <p:cNvSpPr txBox="1"/>
          <p:nvPr/>
        </p:nvSpPr>
        <p:spPr>
          <a:xfrm>
            <a:off x="872835" y="3105834"/>
            <a:ext cx="9421091"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6. Bir nesne veya bir kimsenin gördüğü iş, iş görme yetisi, görev, fonksiyon.</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6" name="Metin kutusu 5">
            <a:extLst>
              <a:ext uri="{FF2B5EF4-FFF2-40B4-BE49-F238E27FC236}">
                <a16:creationId xmlns:a16="http://schemas.microsoft.com/office/drawing/2014/main" id="{5562D4D1-2BCF-4329-BC24-C6BA7EAF0B32}"/>
              </a:ext>
            </a:extLst>
          </p:cNvPr>
          <p:cNvSpPr txBox="1"/>
          <p:nvPr/>
        </p:nvSpPr>
        <p:spPr>
          <a:xfrm>
            <a:off x="3172690" y="4443543"/>
            <a:ext cx="6096000"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İŞLEV</a:t>
            </a:r>
            <a:endParaRPr lang="tr-TR" sz="40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51805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30518F0-619F-4795-AD63-1DD051047B59}"/>
              </a:ext>
            </a:extLst>
          </p:cNvPr>
          <p:cNvSpPr txBox="1"/>
          <p:nvPr/>
        </p:nvSpPr>
        <p:spPr>
          <a:xfrm>
            <a:off x="2535382" y="419867"/>
            <a:ext cx="609600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Soldan Sağa</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58308CFF-85DB-437A-91E8-559CC6F87B4D}"/>
              </a:ext>
            </a:extLst>
          </p:cNvPr>
          <p:cNvSpPr txBox="1"/>
          <p:nvPr/>
        </p:nvSpPr>
        <p:spPr>
          <a:xfrm>
            <a:off x="429491" y="1337909"/>
            <a:ext cx="10612582"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3. Duyularla ifade edilemeyen bir şeyi belirten somut nesne veya işaret, alem, remiz, rumuz, timsal, sembol.</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22C4FC4B-2A06-428B-9D15-9B63BF508AC9}"/>
              </a:ext>
            </a:extLst>
          </p:cNvPr>
          <p:cNvSpPr txBox="1"/>
          <p:nvPr/>
        </p:nvSpPr>
        <p:spPr>
          <a:xfrm>
            <a:off x="2687782" y="2912227"/>
            <a:ext cx="6096000"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SİMGE</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5D90A9FC-6A46-4E7D-9324-64D32F1C42C1}"/>
              </a:ext>
            </a:extLst>
          </p:cNvPr>
          <p:cNvSpPr txBox="1"/>
          <p:nvPr/>
        </p:nvSpPr>
        <p:spPr>
          <a:xfrm>
            <a:off x="429491" y="4394214"/>
            <a:ext cx="10612582"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4. Kişinin, etkisinden kendini kurtaramadığı yersiz saçma düşünce, sabit fikir, fikrisabit, idefiks</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1" name="Metin kutusu 10">
            <a:extLst>
              <a:ext uri="{FF2B5EF4-FFF2-40B4-BE49-F238E27FC236}">
                <a16:creationId xmlns:a16="http://schemas.microsoft.com/office/drawing/2014/main" id="{3493C682-3780-4A6E-B197-C8BCEC23EB29}"/>
              </a:ext>
            </a:extLst>
          </p:cNvPr>
          <p:cNvSpPr txBox="1"/>
          <p:nvPr/>
        </p:nvSpPr>
        <p:spPr>
          <a:xfrm>
            <a:off x="3352799" y="5537646"/>
            <a:ext cx="6096000"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SAPLANTI</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93879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barn(inVertical)">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E79F008-60D2-4BF6-9710-D2A5F11521CF}"/>
              </a:ext>
            </a:extLst>
          </p:cNvPr>
          <p:cNvSpPr txBox="1"/>
          <p:nvPr/>
        </p:nvSpPr>
        <p:spPr>
          <a:xfrm>
            <a:off x="928255" y="542698"/>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7. Azık.</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FFE2A66B-2EB2-40A7-AD2D-92C74B5050DA}"/>
              </a:ext>
            </a:extLst>
          </p:cNvPr>
          <p:cNvSpPr txBox="1"/>
          <p:nvPr/>
        </p:nvSpPr>
        <p:spPr>
          <a:xfrm>
            <a:off x="928255" y="1498661"/>
            <a:ext cx="6096000"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NEVALE</a:t>
            </a:r>
            <a:endParaRPr lang="tr-TR" sz="40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9669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kumanın İşlevi Metni Cevapları - Türkçe Ödevim">
            <a:extLst>
              <a:ext uri="{FF2B5EF4-FFF2-40B4-BE49-F238E27FC236}">
                <a16:creationId xmlns:a16="http://schemas.microsoft.com/office/drawing/2014/main" id="{4ACD9A20-82DE-4BD1-ABEF-253C842D1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395288"/>
            <a:ext cx="5715000" cy="6067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541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5B1A304-507F-4F7F-B1DE-15DB263BFA56}"/>
              </a:ext>
            </a:extLst>
          </p:cNvPr>
          <p:cNvPicPr>
            <a:picLocks noChangeAspect="1"/>
          </p:cNvPicPr>
          <p:nvPr/>
        </p:nvPicPr>
        <p:blipFill>
          <a:blip r:embed="rId2"/>
          <a:stretch>
            <a:fillRect/>
          </a:stretch>
        </p:blipFill>
        <p:spPr>
          <a:xfrm>
            <a:off x="389314" y="1440873"/>
            <a:ext cx="11413372" cy="3170381"/>
          </a:xfrm>
          <a:prstGeom prst="rect">
            <a:avLst/>
          </a:prstGeom>
        </p:spPr>
      </p:pic>
    </p:spTree>
    <p:extLst>
      <p:ext uri="{BB962C8B-B14F-4D97-AF65-F5344CB8AC3E}">
        <p14:creationId xmlns:p14="http://schemas.microsoft.com/office/powerpoint/2010/main" val="2465023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29C6DA1-D9A6-4C5A-8B32-B19CEF3C0ED4}"/>
              </a:ext>
            </a:extLst>
          </p:cNvPr>
          <p:cNvSpPr txBox="1"/>
          <p:nvPr/>
        </p:nvSpPr>
        <p:spPr>
          <a:xfrm>
            <a:off x="595745" y="861351"/>
            <a:ext cx="10446328"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1. Saat Kulesi Bursa’nın önemli </a:t>
            </a:r>
            <a:r>
              <a:rPr lang="tr-TR" sz="32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simge</a:t>
            </a: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lerinden biridir.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A2DF0777-8BC1-456A-A3CF-7E4C2A17647E}"/>
              </a:ext>
            </a:extLst>
          </p:cNvPr>
          <p:cNvSpPr txBox="1"/>
          <p:nvPr/>
        </p:nvSpPr>
        <p:spPr>
          <a:xfrm>
            <a:off x="595745" y="2706470"/>
            <a:ext cx="10446328"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2. Matematik dersindeki denklem konusunu </a:t>
            </a:r>
            <a:r>
              <a:rPr lang="tr-TR" sz="32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algılama</a:t>
            </a: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kta zorlanıyorum.</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F655336C-0067-499E-8411-2E81A94833ED}"/>
              </a:ext>
            </a:extLst>
          </p:cNvPr>
          <p:cNvSpPr txBox="1"/>
          <p:nvPr/>
        </p:nvSpPr>
        <p:spPr>
          <a:xfrm>
            <a:off x="595745" y="4555726"/>
            <a:ext cx="10695709"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3. Bu düğmenin </a:t>
            </a:r>
            <a:r>
              <a:rPr lang="tr-TR" sz="36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işlev</a:t>
            </a: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çamaşırları kırıştırmadan yıkanmasını sağlamaktır.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45430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arn(inVertic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BF1285E-B38E-4489-9549-3A0C7D51D2F3}"/>
              </a:ext>
            </a:extLst>
          </p:cNvPr>
          <p:cNvPicPr>
            <a:picLocks noChangeAspect="1"/>
          </p:cNvPicPr>
          <p:nvPr/>
        </p:nvPicPr>
        <p:blipFill>
          <a:blip r:embed="rId2"/>
          <a:stretch>
            <a:fillRect/>
          </a:stretch>
        </p:blipFill>
        <p:spPr>
          <a:xfrm>
            <a:off x="169884" y="1260764"/>
            <a:ext cx="11852232" cy="3889014"/>
          </a:xfrm>
          <a:prstGeom prst="rect">
            <a:avLst/>
          </a:prstGeom>
        </p:spPr>
      </p:pic>
    </p:spTree>
    <p:extLst>
      <p:ext uri="{BB962C8B-B14F-4D97-AF65-F5344CB8AC3E}">
        <p14:creationId xmlns:p14="http://schemas.microsoft.com/office/powerpoint/2010/main" val="948591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2389E63-14A2-4E12-8ED8-3CB2DF9CF27E}"/>
              </a:ext>
            </a:extLst>
          </p:cNvPr>
          <p:cNvSpPr txBox="1"/>
          <p:nvPr/>
        </p:nvSpPr>
        <p:spPr>
          <a:xfrm>
            <a:off x="623455" y="667388"/>
            <a:ext cx="10363200" cy="132343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1. Yazar, okuma eylemini nasıl tanımlamıştır?</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9CC9A995-0F94-493F-BBF5-4E3999CD3BF3}"/>
              </a:ext>
            </a:extLst>
          </p:cNvPr>
          <p:cNvSpPr txBox="1"/>
          <p:nvPr/>
        </p:nvSpPr>
        <p:spPr>
          <a:xfrm>
            <a:off x="623455" y="2634826"/>
            <a:ext cx="10363200" cy="2308324"/>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Basılı ya da yazılı sözcükleri duyu organlarımız yoluyla algılama, bunları anlamlandırıp kavrama, yorumlama, olarak tanımlamıştır.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72845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918BEA7-3312-4F07-B1CA-A1D2A4C0944F}"/>
              </a:ext>
            </a:extLst>
          </p:cNvPr>
          <p:cNvSpPr txBox="1"/>
          <p:nvPr/>
        </p:nvSpPr>
        <p:spPr>
          <a:xfrm>
            <a:off x="609599" y="556551"/>
            <a:ext cx="10390909"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sv-SE" sz="3600" b="1" i="0" dirty="0">
                <a:solidFill>
                  <a:srgbClr val="C00000"/>
                </a:solidFill>
                <a:effectLst>
                  <a:outerShdw blurRad="38100" dist="38100" dir="2700000" algn="tl">
                    <a:srgbClr val="000000">
                      <a:alpha val="43137"/>
                    </a:srgbClr>
                  </a:outerShdw>
                </a:effectLst>
                <a:latin typeface="Snap ITC" panose="04040A07060A02020202" pitchFamily="82" charset="0"/>
              </a:rPr>
              <a:t>2. Metne göre insanlar neden okuma gereği duyarlar?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87604049-2F83-4BD1-A1E8-5DFBA95DA7E3}"/>
              </a:ext>
            </a:extLst>
          </p:cNvPr>
          <p:cNvSpPr txBox="1"/>
          <p:nvPr/>
        </p:nvSpPr>
        <p:spPr>
          <a:xfrm>
            <a:off x="817417" y="2496189"/>
            <a:ext cx="9989127" cy="107721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İşlerinin gerektirdiği nedenlerden dolayı okuma gereği duyarlar.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3665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E4638CB-6A18-4E4F-876A-CBB629962D3A}"/>
              </a:ext>
            </a:extLst>
          </p:cNvPr>
          <p:cNvSpPr txBox="1"/>
          <p:nvPr/>
        </p:nvSpPr>
        <p:spPr>
          <a:xfrm>
            <a:off x="526471" y="528890"/>
            <a:ext cx="10778837" cy="175432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3. Yazar, okuma eylemini neden yaşam boyu kullanılacak bir araç olarak görüyor?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E6455656-5C74-4C8A-B34A-28D5080894C5}"/>
              </a:ext>
            </a:extLst>
          </p:cNvPr>
          <p:cNvSpPr txBox="1"/>
          <p:nvPr/>
        </p:nvSpPr>
        <p:spPr>
          <a:xfrm>
            <a:off x="526470" y="2782669"/>
            <a:ext cx="10654147" cy="1754326"/>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Çünkü yazara göre okuma, yaşamımızın belirli bir aşamasında ya da çağında başlayıp biten bir etkinlik değildir.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9909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553A7BB-F42A-4CFE-984D-4110BAFF628F}"/>
              </a:ext>
            </a:extLst>
          </p:cNvPr>
          <p:cNvSpPr txBox="1"/>
          <p:nvPr/>
        </p:nvSpPr>
        <p:spPr>
          <a:xfrm>
            <a:off x="498763" y="819788"/>
            <a:ext cx="10945092" cy="132343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4. Okumanın yaşla sınırlı olmamasının nedenleri neler olabilir?</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B44FE2A7-25F5-4177-9359-E88F12340263}"/>
              </a:ext>
            </a:extLst>
          </p:cNvPr>
          <p:cNvSpPr txBox="1"/>
          <p:nvPr/>
        </p:nvSpPr>
        <p:spPr>
          <a:xfrm>
            <a:off x="498762" y="2953389"/>
            <a:ext cx="10737273"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Çünkü her yaşın kendine özgü ilgileri, merakları, soruları vardır.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44981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6A237F7-64E2-4A50-8D9A-EBE51DC867A5}"/>
              </a:ext>
            </a:extLst>
          </p:cNvPr>
          <p:cNvSpPr txBox="1"/>
          <p:nvPr/>
        </p:nvSpPr>
        <p:spPr>
          <a:xfrm>
            <a:off x="644236" y="736707"/>
            <a:ext cx="10903527" cy="132343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5. Yazar, düşüncelerine kimi/kimleri tanık göstermiştir? Neden?</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9DB9533E-1FAB-41E6-8780-92F656B28693}"/>
              </a:ext>
            </a:extLst>
          </p:cNvPr>
          <p:cNvSpPr txBox="1"/>
          <p:nvPr/>
        </p:nvSpPr>
        <p:spPr>
          <a:xfrm>
            <a:off x="644236" y="2835671"/>
            <a:ext cx="10903526" cy="1754326"/>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Goethe (</a:t>
            </a:r>
            <a:r>
              <a:rPr lang="tr-TR" sz="36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Göthe</a:t>
            </a: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ve Montaigne (</a:t>
            </a:r>
            <a:r>
              <a:rPr lang="tr-TR" sz="36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Monteyn</a:t>
            </a: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tanık göstermiştir. Anlatımı daha etkileyici ve anlaşılır kılmak için.</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77479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012670B-B247-4949-83D0-D26FB60AF43E}"/>
              </a:ext>
            </a:extLst>
          </p:cNvPr>
          <p:cNvSpPr txBox="1"/>
          <p:nvPr/>
        </p:nvSpPr>
        <p:spPr>
          <a:xfrm>
            <a:off x="1177636" y="902915"/>
            <a:ext cx="9587345" cy="132343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6. Montaigne’in kitaplar ile ilgili düşüncesi nedir?</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7BF0F6DB-C24E-41F3-803B-200FE230DE0A}"/>
              </a:ext>
            </a:extLst>
          </p:cNvPr>
          <p:cNvSpPr txBox="1"/>
          <p:nvPr/>
        </p:nvSpPr>
        <p:spPr>
          <a:xfrm>
            <a:off x="1302327" y="3059668"/>
            <a:ext cx="9462654" cy="132343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Montaigne kitapları bir dost ve doktor olarak görüyor.</a:t>
            </a:r>
            <a:endParaRPr lang="tr-TR" sz="40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75345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9F24E5C-6C4A-49C3-9E38-7F687B6F7C79}"/>
              </a:ext>
            </a:extLst>
          </p:cNvPr>
          <p:cNvSpPr txBox="1"/>
          <p:nvPr/>
        </p:nvSpPr>
        <p:spPr>
          <a:xfrm>
            <a:off x="1094508" y="805980"/>
            <a:ext cx="10072255" cy="175432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7. “Kitaplar ve okuma eylemi” kavramları sizin hayatınızda nasıl bir yere sahiptir?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3518787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1E9490B-A58D-4DD8-BB59-D6AE66C626B5}"/>
              </a:ext>
            </a:extLst>
          </p:cNvPr>
          <p:cNvPicPr>
            <a:picLocks noChangeAspect="1"/>
          </p:cNvPicPr>
          <p:nvPr/>
        </p:nvPicPr>
        <p:blipFill>
          <a:blip r:embed="rId2"/>
          <a:stretch>
            <a:fillRect/>
          </a:stretch>
        </p:blipFill>
        <p:spPr>
          <a:xfrm>
            <a:off x="1482437" y="456766"/>
            <a:ext cx="9324108" cy="3235834"/>
          </a:xfrm>
          <a:prstGeom prst="rect">
            <a:avLst/>
          </a:prstGeom>
        </p:spPr>
      </p:pic>
      <p:sp>
        <p:nvSpPr>
          <p:cNvPr id="5" name="Metin kutusu 4">
            <a:extLst>
              <a:ext uri="{FF2B5EF4-FFF2-40B4-BE49-F238E27FC236}">
                <a16:creationId xmlns:a16="http://schemas.microsoft.com/office/drawing/2014/main" id="{0CE66D2D-3169-4661-8A58-E7AF4B7D9ADF}"/>
              </a:ext>
            </a:extLst>
          </p:cNvPr>
          <p:cNvSpPr txBox="1"/>
          <p:nvPr/>
        </p:nvSpPr>
        <p:spPr>
          <a:xfrm>
            <a:off x="1482436" y="4408389"/>
            <a:ext cx="9130145"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Okumanın Faydaları</a:t>
            </a:r>
            <a:endPar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BF8D120B-75F2-461B-972E-DCDABE2E58C2}"/>
              </a:ext>
            </a:extLst>
          </p:cNvPr>
          <p:cNvSpPr txBox="1"/>
          <p:nvPr/>
        </p:nvSpPr>
        <p:spPr>
          <a:xfrm>
            <a:off x="1482436" y="5493510"/>
            <a:ext cx="8977746"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Metinde okumanın faydalarından da bahsedilmiştir.</a:t>
            </a:r>
            <a:endPar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53746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B455D68-9D42-4A11-8B9F-DA609F2C4148}"/>
              </a:ext>
            </a:extLst>
          </p:cNvPr>
          <p:cNvPicPr>
            <a:picLocks noChangeAspect="1"/>
          </p:cNvPicPr>
          <p:nvPr/>
        </p:nvPicPr>
        <p:blipFill>
          <a:blip r:embed="rId2"/>
          <a:stretch>
            <a:fillRect/>
          </a:stretch>
        </p:blipFill>
        <p:spPr>
          <a:xfrm>
            <a:off x="1163781" y="385888"/>
            <a:ext cx="9379527" cy="3255066"/>
          </a:xfrm>
          <a:prstGeom prst="rect">
            <a:avLst/>
          </a:prstGeom>
        </p:spPr>
      </p:pic>
      <p:sp>
        <p:nvSpPr>
          <p:cNvPr id="4" name="Metin kutusu 3">
            <a:extLst>
              <a:ext uri="{FF2B5EF4-FFF2-40B4-BE49-F238E27FC236}">
                <a16:creationId xmlns:a16="http://schemas.microsoft.com/office/drawing/2014/main" id="{FAC27C28-AE9C-48F7-96F0-655E7E1A1D32}"/>
              </a:ext>
            </a:extLst>
          </p:cNvPr>
          <p:cNvSpPr txBox="1"/>
          <p:nvPr/>
        </p:nvSpPr>
        <p:spPr>
          <a:xfrm>
            <a:off x="1399309" y="4505097"/>
            <a:ext cx="8991599"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Okumak</a:t>
            </a:r>
            <a:endPar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6" name="Metin kutusu 5">
            <a:extLst>
              <a:ext uri="{FF2B5EF4-FFF2-40B4-BE49-F238E27FC236}">
                <a16:creationId xmlns:a16="http://schemas.microsoft.com/office/drawing/2014/main" id="{568F69D2-FDD1-427D-9D82-96C3D8C4C1D8}"/>
              </a:ext>
            </a:extLst>
          </p:cNvPr>
          <p:cNvSpPr txBox="1"/>
          <p:nvPr/>
        </p:nvSpPr>
        <p:spPr>
          <a:xfrm>
            <a:off x="1399309" y="5416695"/>
            <a:ext cx="8991599" cy="830997"/>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Okumak, insanın yaşamı boyunca gerek duyabileceği ve hayatını kolaylaştıran bir araçtır.</a:t>
            </a:r>
            <a:endParaRPr lang="tr-TR" sz="24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1418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87F4B7F-5609-48F0-BC36-AB4DDDB14162}"/>
              </a:ext>
            </a:extLst>
          </p:cNvPr>
          <p:cNvPicPr>
            <a:picLocks noChangeAspect="1"/>
          </p:cNvPicPr>
          <p:nvPr/>
        </p:nvPicPr>
        <p:blipFill rotWithShape="1">
          <a:blip r:embed="rId2"/>
          <a:srcRect r="29986" b="91118"/>
          <a:stretch/>
        </p:blipFill>
        <p:spPr>
          <a:xfrm>
            <a:off x="356198" y="484939"/>
            <a:ext cx="9951584" cy="632324"/>
          </a:xfrm>
          <a:prstGeom prst="rect">
            <a:avLst/>
          </a:prstGeom>
        </p:spPr>
      </p:pic>
      <p:sp>
        <p:nvSpPr>
          <p:cNvPr id="7" name="Metin kutusu 6">
            <a:extLst>
              <a:ext uri="{FF2B5EF4-FFF2-40B4-BE49-F238E27FC236}">
                <a16:creationId xmlns:a16="http://schemas.microsoft.com/office/drawing/2014/main" id="{9A5430CC-49BF-4546-83D3-8ED41CD914B5}"/>
              </a:ext>
            </a:extLst>
          </p:cNvPr>
          <p:cNvSpPr txBox="1"/>
          <p:nvPr/>
        </p:nvSpPr>
        <p:spPr>
          <a:xfrm>
            <a:off x="249382" y="1791885"/>
            <a:ext cx="2798618"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Metnin Konusu: </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9" name="Metin kutusu 8">
            <a:extLst>
              <a:ext uri="{FF2B5EF4-FFF2-40B4-BE49-F238E27FC236}">
                <a16:creationId xmlns:a16="http://schemas.microsoft.com/office/drawing/2014/main" id="{FB446A76-F237-44C0-8757-8D5ABB17CAE0}"/>
              </a:ext>
            </a:extLst>
          </p:cNvPr>
          <p:cNvSpPr txBox="1"/>
          <p:nvPr/>
        </p:nvSpPr>
        <p:spPr>
          <a:xfrm>
            <a:off x="96982" y="3895999"/>
            <a:ext cx="3048000"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Metnin Ana Fikri:</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11" name="Metin kutusu 10">
            <a:extLst>
              <a:ext uri="{FF2B5EF4-FFF2-40B4-BE49-F238E27FC236}">
                <a16:creationId xmlns:a16="http://schemas.microsoft.com/office/drawing/2014/main" id="{9C3720A9-AC88-4861-9172-78E2BC97EE63}"/>
              </a:ext>
            </a:extLst>
          </p:cNvPr>
          <p:cNvSpPr txBox="1"/>
          <p:nvPr/>
        </p:nvSpPr>
        <p:spPr>
          <a:xfrm>
            <a:off x="3144982" y="2072516"/>
            <a:ext cx="6096000" cy="646331"/>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Okumak</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3" name="Metin kutusu 12">
            <a:extLst>
              <a:ext uri="{FF2B5EF4-FFF2-40B4-BE49-F238E27FC236}">
                <a16:creationId xmlns:a16="http://schemas.microsoft.com/office/drawing/2014/main" id="{AA5ED83E-68DA-42A5-B9D8-ECF3F69FB4F4}"/>
              </a:ext>
            </a:extLst>
          </p:cNvPr>
          <p:cNvSpPr txBox="1"/>
          <p:nvPr/>
        </p:nvSpPr>
        <p:spPr>
          <a:xfrm>
            <a:off x="3144982" y="3684599"/>
            <a:ext cx="8437418" cy="1569660"/>
          </a:xfrm>
          <a:prstGeom prst="rect">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Okumak, insanın yaşamı boyunca gerek duyabileceği ve hayatını kolaylaştıran bir araçtır.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62313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F4BADFD-6409-47D4-81B1-65A0FE7A30B8}"/>
              </a:ext>
            </a:extLst>
          </p:cNvPr>
          <p:cNvPicPr>
            <a:picLocks noChangeAspect="1"/>
          </p:cNvPicPr>
          <p:nvPr/>
        </p:nvPicPr>
        <p:blipFill>
          <a:blip r:embed="rId2"/>
          <a:stretch>
            <a:fillRect/>
          </a:stretch>
        </p:blipFill>
        <p:spPr>
          <a:xfrm>
            <a:off x="1133762" y="568036"/>
            <a:ext cx="10185402" cy="5872365"/>
          </a:xfrm>
          <a:prstGeom prst="rect">
            <a:avLst/>
          </a:prstGeom>
        </p:spPr>
      </p:pic>
    </p:spTree>
    <p:extLst>
      <p:ext uri="{BB962C8B-B14F-4D97-AF65-F5344CB8AC3E}">
        <p14:creationId xmlns:p14="http://schemas.microsoft.com/office/powerpoint/2010/main" val="1545658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10E24F6-AF6E-4EFB-AA4F-C4F5087380F7}"/>
              </a:ext>
            </a:extLst>
          </p:cNvPr>
          <p:cNvSpPr txBox="1"/>
          <p:nvPr/>
        </p:nvSpPr>
        <p:spPr>
          <a:xfrm>
            <a:off x="1939637" y="330139"/>
            <a:ext cx="6096000"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Neden- Sonuç</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7" name="Metin kutusu 6">
            <a:extLst>
              <a:ext uri="{FF2B5EF4-FFF2-40B4-BE49-F238E27FC236}">
                <a16:creationId xmlns:a16="http://schemas.microsoft.com/office/drawing/2014/main" id="{9A381746-4830-4B3A-97F4-86ABC1C3DBA2}"/>
              </a:ext>
            </a:extLst>
          </p:cNvPr>
          <p:cNvSpPr txBox="1"/>
          <p:nvPr/>
        </p:nvSpPr>
        <p:spPr>
          <a:xfrm>
            <a:off x="678871" y="1247092"/>
            <a:ext cx="10668000"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İşimizin gerektirdiği nedenlerle okumaya başvururuz.</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7EBF6142-7846-48B4-8E93-17C48422CEF7}"/>
              </a:ext>
            </a:extLst>
          </p:cNvPr>
          <p:cNvSpPr txBox="1"/>
          <p:nvPr/>
        </p:nvSpPr>
        <p:spPr>
          <a:xfrm>
            <a:off x="1939637" y="2485683"/>
            <a:ext cx="6096000" cy="76944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C00000"/>
                </a:solidFill>
                <a:effectLst>
                  <a:outerShdw blurRad="38100" dist="38100" dir="2700000" algn="tl">
                    <a:srgbClr val="000000">
                      <a:alpha val="43137"/>
                    </a:srgbClr>
                  </a:outerShdw>
                </a:effectLst>
                <a:latin typeface="Snap ITC" panose="04040A07060A02020202" pitchFamily="82" charset="0"/>
              </a:rPr>
              <a:t>Amaç – Sonuç</a:t>
            </a:r>
            <a:endParaRPr lang="tr-TR" sz="44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11" name="Metin kutusu 10">
            <a:extLst>
              <a:ext uri="{FF2B5EF4-FFF2-40B4-BE49-F238E27FC236}">
                <a16:creationId xmlns:a16="http://schemas.microsoft.com/office/drawing/2014/main" id="{EA218D76-3C69-4EF9-9203-1B7FD3037915}"/>
              </a:ext>
            </a:extLst>
          </p:cNvPr>
          <p:cNvSpPr txBox="1"/>
          <p:nvPr/>
        </p:nvSpPr>
        <p:spPr>
          <a:xfrm>
            <a:off x="969816" y="3539230"/>
            <a:ext cx="10377055"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Güncel olayları öğrenmek için </a:t>
            </a:r>
            <a:r>
              <a:rPr lang="tr-TR" sz="2800" b="1"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gazeteleri, dergileri okuruz.</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3" name="Metin kutusu 12">
            <a:extLst>
              <a:ext uri="{FF2B5EF4-FFF2-40B4-BE49-F238E27FC236}">
                <a16:creationId xmlns:a16="http://schemas.microsoft.com/office/drawing/2014/main" id="{DA489DA3-B432-4DD2-8E01-CC2934DA2917}"/>
              </a:ext>
            </a:extLst>
          </p:cNvPr>
          <p:cNvSpPr txBox="1"/>
          <p:nvPr/>
        </p:nvSpPr>
        <p:spPr>
          <a:xfrm>
            <a:off x="2105890" y="4535428"/>
            <a:ext cx="6096000"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Koşul-Sonuç</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15" name="Metin kutusu 14">
            <a:extLst>
              <a:ext uri="{FF2B5EF4-FFF2-40B4-BE49-F238E27FC236}">
                <a16:creationId xmlns:a16="http://schemas.microsoft.com/office/drawing/2014/main" id="{28B26FEB-5DA3-40B3-AFF9-DEAC5C460508}"/>
              </a:ext>
            </a:extLst>
          </p:cNvPr>
          <p:cNvSpPr txBox="1"/>
          <p:nvPr/>
        </p:nvSpPr>
        <p:spPr>
          <a:xfrm>
            <a:off x="1066801" y="5610908"/>
            <a:ext cx="10280070"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apple-system"/>
              </a:rPr>
              <a:t>Fazla ağır basmadıkları, gücümü aşmadıkları zaman acılarımı törpülerler.</a:t>
            </a:r>
            <a:endParaRPr lang="tr-TR"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3586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3"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34BE225-FA6E-4B8B-87E9-FCC093B389B2}"/>
              </a:ext>
            </a:extLst>
          </p:cNvPr>
          <p:cNvPicPr>
            <a:picLocks noChangeAspect="1"/>
          </p:cNvPicPr>
          <p:nvPr/>
        </p:nvPicPr>
        <p:blipFill>
          <a:blip r:embed="rId2"/>
          <a:stretch>
            <a:fillRect/>
          </a:stretch>
        </p:blipFill>
        <p:spPr>
          <a:xfrm>
            <a:off x="609601" y="320386"/>
            <a:ext cx="10086108" cy="3246104"/>
          </a:xfrm>
          <a:prstGeom prst="rect">
            <a:avLst/>
          </a:prstGeom>
        </p:spPr>
      </p:pic>
      <p:sp>
        <p:nvSpPr>
          <p:cNvPr id="5" name="Metin kutusu 4">
            <a:extLst>
              <a:ext uri="{FF2B5EF4-FFF2-40B4-BE49-F238E27FC236}">
                <a16:creationId xmlns:a16="http://schemas.microsoft.com/office/drawing/2014/main" id="{4634A61B-A4EC-48AF-B400-D4EC9165FD2E}"/>
              </a:ext>
            </a:extLst>
          </p:cNvPr>
          <p:cNvSpPr txBox="1"/>
          <p:nvPr/>
        </p:nvSpPr>
        <p:spPr>
          <a:xfrm>
            <a:off x="609601" y="3784846"/>
            <a:ext cx="9975272" cy="267765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yıl boyunca her hafta 1 kitap olmak üzere toplam 50 kitap okuyacağım. Okuyacağım kitaplar bilim kurgu, macera, anı, şiir türlerinde olacak. Sınav dönemlerinde kitap okuyamayabilirim. Bu zamanları tatil zamanlarında daha fazla kitap okuyarak telafi edebilirim.</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067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865A6D6-9765-4247-AAAB-F0B7C21E34C2}"/>
              </a:ext>
            </a:extLst>
          </p:cNvPr>
          <p:cNvPicPr>
            <a:picLocks noChangeAspect="1"/>
          </p:cNvPicPr>
          <p:nvPr/>
        </p:nvPicPr>
        <p:blipFill>
          <a:blip r:embed="rId2"/>
          <a:stretch>
            <a:fillRect/>
          </a:stretch>
        </p:blipFill>
        <p:spPr>
          <a:xfrm>
            <a:off x="533401" y="462396"/>
            <a:ext cx="11132126" cy="5351984"/>
          </a:xfrm>
          <a:prstGeom prst="rect">
            <a:avLst/>
          </a:prstGeom>
        </p:spPr>
      </p:pic>
    </p:spTree>
    <p:extLst>
      <p:ext uri="{BB962C8B-B14F-4D97-AF65-F5344CB8AC3E}">
        <p14:creationId xmlns:p14="http://schemas.microsoft.com/office/powerpoint/2010/main" val="1941709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B21E670-E6D6-4790-A03A-C405CF458E92}"/>
              </a:ext>
            </a:extLst>
          </p:cNvPr>
          <p:cNvPicPr>
            <a:picLocks noChangeAspect="1"/>
          </p:cNvPicPr>
          <p:nvPr/>
        </p:nvPicPr>
        <p:blipFill rotWithShape="1">
          <a:blip r:embed="rId2"/>
          <a:srcRect l="10551" t="18185" r="36983" b="39500"/>
          <a:stretch/>
        </p:blipFill>
        <p:spPr>
          <a:xfrm>
            <a:off x="424856" y="1156854"/>
            <a:ext cx="10658780" cy="4833260"/>
          </a:xfrm>
          <a:prstGeom prst="rect">
            <a:avLst/>
          </a:prstGeom>
        </p:spPr>
      </p:pic>
    </p:spTree>
    <p:extLst>
      <p:ext uri="{BB962C8B-B14F-4D97-AF65-F5344CB8AC3E}">
        <p14:creationId xmlns:p14="http://schemas.microsoft.com/office/powerpoint/2010/main" val="137152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AB427BE-6B45-4E2F-AAC9-09F1D6B4B871}"/>
              </a:ext>
            </a:extLst>
          </p:cNvPr>
          <p:cNvPicPr>
            <a:picLocks noChangeAspect="1"/>
          </p:cNvPicPr>
          <p:nvPr/>
        </p:nvPicPr>
        <p:blipFill>
          <a:blip r:embed="rId2"/>
          <a:stretch>
            <a:fillRect/>
          </a:stretch>
        </p:blipFill>
        <p:spPr>
          <a:xfrm>
            <a:off x="143741" y="827808"/>
            <a:ext cx="11289722" cy="3550227"/>
          </a:xfrm>
          <a:prstGeom prst="rect">
            <a:avLst/>
          </a:prstGeom>
        </p:spPr>
      </p:pic>
    </p:spTree>
    <p:extLst>
      <p:ext uri="{BB962C8B-B14F-4D97-AF65-F5344CB8AC3E}">
        <p14:creationId xmlns:p14="http://schemas.microsoft.com/office/powerpoint/2010/main" val="1645136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CE693A5-3E82-46BD-BEB1-2F5138C70207}"/>
              </a:ext>
            </a:extLst>
          </p:cNvPr>
          <p:cNvSpPr txBox="1"/>
          <p:nvPr/>
        </p:nvSpPr>
        <p:spPr>
          <a:xfrm>
            <a:off x="720437" y="875529"/>
            <a:ext cx="10723418" cy="550920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Kitaplar, insanlar için harika birer arkadaştır. Ne zaman istersek yanımızda olan bu arkadaşlar, bizim için harika dostlardır. Üstelik bu dostlar gelişimimize de büyük katkıyı sağlar. Bize farklı dünyalar açar, hayal dünyamızı geliştirir. Hem genel kültürümüzün gelişmesini sağlar, hem de düşünce dünyamızı genişletir. Kitap okumaya başladığımızda kendimizi aniden farklı diyarlarda bulabiliriz. Öyle ki; hiçbir gemiz bizi bir kitap kadar uzaklara götüremez.</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25906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FFA5CDB-DC13-4262-B946-15C794FE9A70}"/>
              </a:ext>
            </a:extLst>
          </p:cNvPr>
          <p:cNvSpPr txBox="1"/>
          <p:nvPr/>
        </p:nvSpPr>
        <p:spPr>
          <a:xfrm>
            <a:off x="360218" y="736938"/>
            <a:ext cx="11222182" cy="563231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Kitapların bizleri uzak diyarlara götürmesi çok hızlı olur. Bir kitabı okumaya başladığımızda hemen farklı bir dünyaya adım atmış oluruz. Bu yeni dünya, ışık hızından da daha çabuk gittiğimiz yer, bizi gündelik yaşamın bütün sıkıntılarından çekip çıkarıverir bir anda. Okuduğumuz kitabın büyülü dünyası sarar bir anda etrafımızı. Bir bakmışız ki; o kitabın içerisinde sürükleniyoruz oradan oraya…</a:t>
            </a:r>
            <a:endPar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361214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9EC270D-95D3-4AA6-86EB-783685AA61AF}"/>
              </a:ext>
            </a:extLst>
          </p:cNvPr>
          <p:cNvSpPr txBox="1"/>
          <p:nvPr/>
        </p:nvSpPr>
        <p:spPr>
          <a:xfrm>
            <a:off x="609599" y="833920"/>
            <a:ext cx="10848109" cy="563231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Yeni düşünceler, yeni hayaller, belki hayatımız boyunca gidemeyeceğimiz yerler… Hemen hepsi serili verir ayaklarımızın altına; kitap okumaya başladığımızda. Kitaplar adeta uçaklardan daha hızlı seyahat araçlarıdır. Üstelik çok daha güvenlidirler de. Hem de zahmetsiz ve de ücretsiz… Kitaplar dünyanın bir ucundan diğer ucuna bizleri götürebilen en rahat ulaşım aracıdır.</a:t>
            </a:r>
            <a:endPar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186847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EAEBDCA-E613-4F57-8E3C-93470832B65F}"/>
              </a:ext>
            </a:extLst>
          </p:cNvPr>
          <p:cNvSpPr txBox="1"/>
          <p:nvPr/>
        </p:nvSpPr>
        <p:spPr>
          <a:xfrm>
            <a:off x="401782" y="612154"/>
            <a:ext cx="11277600" cy="39703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Düşündükçe anlıyoruz kitapların değerini. Oysa en iyi arkadaşlarımız olan kitapların kıymetini her zaman bilmeli ve onları elimizden düşürmemeliyiz. Hayal dünyamızı geliştiren ve bizi yeni dünyalarla tanıştıran kitaplar, hayatımızda tanışabileceğimiz en sadık ve en faydalı arkadaşlarımızdır.</a:t>
            </a:r>
            <a:endPar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024006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E71A6B2-90B1-4041-ACFF-5C0A1E495840}"/>
              </a:ext>
            </a:extLst>
          </p:cNvPr>
          <p:cNvPicPr>
            <a:picLocks noChangeAspect="1"/>
          </p:cNvPicPr>
          <p:nvPr/>
        </p:nvPicPr>
        <p:blipFill>
          <a:blip r:embed="rId2"/>
          <a:stretch>
            <a:fillRect/>
          </a:stretch>
        </p:blipFill>
        <p:spPr>
          <a:xfrm>
            <a:off x="1290789" y="526473"/>
            <a:ext cx="10139211" cy="6124461"/>
          </a:xfrm>
          <a:prstGeom prst="rect">
            <a:avLst/>
          </a:prstGeom>
        </p:spPr>
      </p:pic>
    </p:spTree>
    <p:extLst>
      <p:ext uri="{BB962C8B-B14F-4D97-AF65-F5344CB8AC3E}">
        <p14:creationId xmlns:p14="http://schemas.microsoft.com/office/powerpoint/2010/main" val="766394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DD2E402-D79B-4E3F-9FF6-F38D99165794}"/>
              </a:ext>
            </a:extLst>
          </p:cNvPr>
          <p:cNvPicPr>
            <a:picLocks noChangeAspect="1"/>
          </p:cNvPicPr>
          <p:nvPr/>
        </p:nvPicPr>
        <p:blipFill>
          <a:blip r:embed="rId2"/>
          <a:stretch>
            <a:fillRect/>
          </a:stretch>
        </p:blipFill>
        <p:spPr>
          <a:xfrm>
            <a:off x="1084442" y="1828801"/>
            <a:ext cx="10023116" cy="2111952"/>
          </a:xfrm>
          <a:prstGeom prst="rect">
            <a:avLst/>
          </a:prstGeom>
        </p:spPr>
      </p:pic>
    </p:spTree>
    <p:extLst>
      <p:ext uri="{BB962C8B-B14F-4D97-AF65-F5344CB8AC3E}">
        <p14:creationId xmlns:p14="http://schemas.microsoft.com/office/powerpoint/2010/main" val="237573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FEBD958-9AD5-4658-A3BA-073945E3AB5D}"/>
              </a:ext>
            </a:extLst>
          </p:cNvPr>
          <p:cNvSpPr txBox="1"/>
          <p:nvPr/>
        </p:nvSpPr>
        <p:spPr>
          <a:xfrm>
            <a:off x="1981200" y="395279"/>
            <a:ext cx="6096000"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Ankara</a:t>
            </a:r>
            <a:endParaRPr lang="tr-TR" sz="40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479A6FA3-1170-4E86-9574-AE160C6DDB6B}"/>
              </a:ext>
            </a:extLst>
          </p:cNvPr>
          <p:cNvSpPr txBox="1"/>
          <p:nvPr/>
        </p:nvSpPr>
        <p:spPr>
          <a:xfrm>
            <a:off x="1981200" y="2605813"/>
            <a:ext cx="6096000"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Samsun</a:t>
            </a:r>
            <a:endParaRPr lang="tr-TR" sz="36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7" name="Metin kutusu 6">
            <a:extLst>
              <a:ext uri="{FF2B5EF4-FFF2-40B4-BE49-F238E27FC236}">
                <a16:creationId xmlns:a16="http://schemas.microsoft.com/office/drawing/2014/main" id="{29F28029-E898-4090-8017-5B8C092966E8}"/>
              </a:ext>
            </a:extLst>
          </p:cNvPr>
          <p:cNvSpPr txBox="1"/>
          <p:nvPr/>
        </p:nvSpPr>
        <p:spPr>
          <a:xfrm>
            <a:off x="1981200" y="4644022"/>
            <a:ext cx="6373092"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Ordu</a:t>
            </a:r>
            <a:endParaRPr lang="tr-TR" sz="40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9" name="Metin kutusu 8">
            <a:extLst>
              <a:ext uri="{FF2B5EF4-FFF2-40B4-BE49-F238E27FC236}">
                <a16:creationId xmlns:a16="http://schemas.microsoft.com/office/drawing/2014/main" id="{AC7B5AA7-BD2D-4E8D-B361-F758F6F1C7A1}"/>
              </a:ext>
            </a:extLst>
          </p:cNvPr>
          <p:cNvSpPr txBox="1"/>
          <p:nvPr/>
        </p:nvSpPr>
        <p:spPr>
          <a:xfrm>
            <a:off x="2064327" y="1492828"/>
            <a:ext cx="6096000" cy="707886"/>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Gezsen</a:t>
            </a:r>
            <a:endParaRPr lang="tr-TR" sz="40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1" name="Metin kutusu 10">
            <a:extLst>
              <a:ext uri="{FF2B5EF4-FFF2-40B4-BE49-F238E27FC236}">
                <a16:creationId xmlns:a16="http://schemas.microsoft.com/office/drawing/2014/main" id="{F40BB0C8-D130-46BC-8050-2243809543D4}"/>
              </a:ext>
            </a:extLst>
          </p:cNvPr>
          <p:cNvSpPr txBox="1"/>
          <p:nvPr/>
        </p:nvSpPr>
        <p:spPr>
          <a:xfrm>
            <a:off x="2064327" y="3808171"/>
            <a:ext cx="6096000" cy="584775"/>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Gezmeyelim</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3" name="Metin kutusu 12">
            <a:extLst>
              <a:ext uri="{FF2B5EF4-FFF2-40B4-BE49-F238E27FC236}">
                <a16:creationId xmlns:a16="http://schemas.microsoft.com/office/drawing/2014/main" id="{E9EFBBC7-B58C-4EC7-B448-BA965B83AB55}"/>
              </a:ext>
            </a:extLst>
          </p:cNvPr>
          <p:cNvSpPr txBox="1"/>
          <p:nvPr/>
        </p:nvSpPr>
        <p:spPr>
          <a:xfrm>
            <a:off x="1981200" y="5815737"/>
            <a:ext cx="6096000" cy="584775"/>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Gezmeli misiniz?</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93749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E78E478-4C87-44B3-99DC-FB13DFB0F9E0}"/>
              </a:ext>
            </a:extLst>
          </p:cNvPr>
          <p:cNvPicPr>
            <a:picLocks noChangeAspect="1"/>
          </p:cNvPicPr>
          <p:nvPr/>
        </p:nvPicPr>
        <p:blipFill>
          <a:blip r:embed="rId2"/>
          <a:stretch>
            <a:fillRect/>
          </a:stretch>
        </p:blipFill>
        <p:spPr>
          <a:xfrm>
            <a:off x="441867" y="955965"/>
            <a:ext cx="11179929" cy="2327562"/>
          </a:xfrm>
          <a:prstGeom prst="rect">
            <a:avLst/>
          </a:prstGeom>
        </p:spPr>
      </p:pic>
    </p:spTree>
    <p:extLst>
      <p:ext uri="{BB962C8B-B14F-4D97-AF65-F5344CB8AC3E}">
        <p14:creationId xmlns:p14="http://schemas.microsoft.com/office/powerpoint/2010/main" val="2145111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1846348-5E4F-4F8C-81F8-BF54BD0BCB9A}"/>
              </a:ext>
            </a:extLst>
          </p:cNvPr>
          <p:cNvSpPr txBox="1"/>
          <p:nvPr/>
        </p:nvSpPr>
        <p:spPr>
          <a:xfrm>
            <a:off x="2479963" y="389748"/>
            <a:ext cx="6096000"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Bursa</a:t>
            </a:r>
            <a:endParaRPr lang="tr-TR" sz="36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69C8D5EF-B6EE-4374-A66E-E25E6164A4B4}"/>
              </a:ext>
            </a:extLst>
          </p:cNvPr>
          <p:cNvSpPr txBox="1"/>
          <p:nvPr/>
        </p:nvSpPr>
        <p:spPr>
          <a:xfrm>
            <a:off x="2479963" y="1509334"/>
            <a:ext cx="6096000" cy="646331"/>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Bulacaksınız</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E97B8537-7AE3-4C37-A80E-057A64C886A1}"/>
              </a:ext>
            </a:extLst>
          </p:cNvPr>
          <p:cNvSpPr txBox="1"/>
          <p:nvPr/>
        </p:nvSpPr>
        <p:spPr>
          <a:xfrm>
            <a:off x="2479963" y="2465323"/>
            <a:ext cx="6096000"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İzmir-</a:t>
            </a:r>
            <a:endParaRPr lang="tr-TR" sz="36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9" name="Metin kutusu 8">
            <a:extLst>
              <a:ext uri="{FF2B5EF4-FFF2-40B4-BE49-F238E27FC236}">
                <a16:creationId xmlns:a16="http://schemas.microsoft.com/office/drawing/2014/main" id="{2582B7F2-03FB-4B62-A95A-281020333684}"/>
              </a:ext>
            </a:extLst>
          </p:cNvPr>
          <p:cNvSpPr txBox="1"/>
          <p:nvPr/>
        </p:nvSpPr>
        <p:spPr>
          <a:xfrm>
            <a:off x="2479963" y="3674655"/>
            <a:ext cx="6096000" cy="646331"/>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Bulmuyoruz</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1" name="Metin kutusu 10">
            <a:extLst>
              <a:ext uri="{FF2B5EF4-FFF2-40B4-BE49-F238E27FC236}">
                <a16:creationId xmlns:a16="http://schemas.microsoft.com/office/drawing/2014/main" id="{F243BAC2-B06E-447B-B4F0-13B5BCD90CFC}"/>
              </a:ext>
            </a:extLst>
          </p:cNvPr>
          <p:cNvSpPr txBox="1"/>
          <p:nvPr/>
        </p:nvSpPr>
        <p:spPr>
          <a:xfrm>
            <a:off x="2479963" y="4667137"/>
            <a:ext cx="6096000"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Isparta-</a:t>
            </a:r>
            <a:endParaRPr lang="tr-TR" sz="3600" b="1"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13" name="Metin kutusu 12">
            <a:extLst>
              <a:ext uri="{FF2B5EF4-FFF2-40B4-BE49-F238E27FC236}">
                <a16:creationId xmlns:a16="http://schemas.microsoft.com/office/drawing/2014/main" id="{2C7891FF-85DD-4455-920A-C5809C8D659F}"/>
              </a:ext>
            </a:extLst>
          </p:cNvPr>
          <p:cNvSpPr txBox="1"/>
          <p:nvPr/>
        </p:nvSpPr>
        <p:spPr>
          <a:xfrm>
            <a:off x="2479963" y="5838109"/>
            <a:ext cx="6096000" cy="584775"/>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Bulmadınız mı?</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50990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0A8A53B-28AD-4715-B00C-8277B51F430D}"/>
              </a:ext>
            </a:extLst>
          </p:cNvPr>
          <p:cNvPicPr>
            <a:picLocks noChangeAspect="1"/>
          </p:cNvPicPr>
          <p:nvPr/>
        </p:nvPicPr>
        <p:blipFill>
          <a:blip r:embed="rId2"/>
          <a:stretch>
            <a:fillRect/>
          </a:stretch>
        </p:blipFill>
        <p:spPr>
          <a:xfrm>
            <a:off x="345723" y="1149927"/>
            <a:ext cx="11250531" cy="4459052"/>
          </a:xfrm>
          <a:prstGeom prst="rect">
            <a:avLst/>
          </a:prstGeom>
        </p:spPr>
      </p:pic>
    </p:spTree>
    <p:extLst>
      <p:ext uri="{BB962C8B-B14F-4D97-AF65-F5344CB8AC3E}">
        <p14:creationId xmlns:p14="http://schemas.microsoft.com/office/powerpoint/2010/main" val="1398099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E5D7B74-0590-424F-9E47-95EFDD19CF84}"/>
              </a:ext>
            </a:extLst>
          </p:cNvPr>
          <p:cNvSpPr txBox="1"/>
          <p:nvPr/>
        </p:nvSpPr>
        <p:spPr>
          <a:xfrm>
            <a:off x="457200" y="736845"/>
            <a:ext cx="11180618" cy="501675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E-kitaplar, kitaplara ulaşılmasını ve kitapların taşınmasını kolaylaştırsa da normal kitabın verdiği tadı hiçbir zaman veremez. E-kitaplar gerçekten kitap okuma konusunu oldukça kolaylaştırır. Fakat bir kitabı eline almak, kapağını incelemek, kokusunu hissetmek bambaşka bir duygudur.</a:t>
            </a:r>
            <a:endParaRPr lang="tr-TR" sz="40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035561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2C86CAE-10FA-4654-BC76-BA6A8B0EBAB2}"/>
              </a:ext>
            </a:extLst>
          </p:cNvPr>
          <p:cNvPicPr>
            <a:picLocks noChangeAspect="1"/>
          </p:cNvPicPr>
          <p:nvPr/>
        </p:nvPicPr>
        <p:blipFill>
          <a:blip r:embed="rId2"/>
          <a:stretch>
            <a:fillRect/>
          </a:stretch>
        </p:blipFill>
        <p:spPr>
          <a:xfrm>
            <a:off x="1814944" y="486603"/>
            <a:ext cx="8603673" cy="5913360"/>
          </a:xfrm>
          <a:prstGeom prst="rect">
            <a:avLst/>
          </a:prstGeom>
        </p:spPr>
      </p:pic>
    </p:spTree>
    <p:extLst>
      <p:ext uri="{BB962C8B-B14F-4D97-AF65-F5344CB8AC3E}">
        <p14:creationId xmlns:p14="http://schemas.microsoft.com/office/powerpoint/2010/main" val="2974997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466832B-26F1-4121-BCEC-6CF903B3ABC0}"/>
              </a:ext>
            </a:extLst>
          </p:cNvPr>
          <p:cNvPicPr>
            <a:picLocks noChangeAspect="1"/>
          </p:cNvPicPr>
          <p:nvPr/>
        </p:nvPicPr>
        <p:blipFill>
          <a:blip r:embed="rId2"/>
          <a:stretch>
            <a:fillRect/>
          </a:stretch>
        </p:blipFill>
        <p:spPr>
          <a:xfrm>
            <a:off x="780692" y="467157"/>
            <a:ext cx="9693344" cy="5850516"/>
          </a:xfrm>
          <a:prstGeom prst="rect">
            <a:avLst/>
          </a:prstGeom>
        </p:spPr>
      </p:pic>
    </p:spTree>
    <p:extLst>
      <p:ext uri="{BB962C8B-B14F-4D97-AF65-F5344CB8AC3E}">
        <p14:creationId xmlns:p14="http://schemas.microsoft.com/office/powerpoint/2010/main" val="30887306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F9ABD97-A009-4FA5-8EBC-B92855521293}"/>
              </a:ext>
            </a:extLst>
          </p:cNvPr>
          <p:cNvPicPr>
            <a:picLocks noChangeAspect="1"/>
          </p:cNvPicPr>
          <p:nvPr/>
        </p:nvPicPr>
        <p:blipFill>
          <a:blip r:embed="rId2"/>
          <a:stretch>
            <a:fillRect/>
          </a:stretch>
        </p:blipFill>
        <p:spPr>
          <a:xfrm>
            <a:off x="222538" y="498945"/>
            <a:ext cx="4441015" cy="4760768"/>
          </a:xfrm>
          <a:prstGeom prst="rect">
            <a:avLst/>
          </a:prstGeom>
        </p:spPr>
      </p:pic>
      <p:sp>
        <p:nvSpPr>
          <p:cNvPr id="5" name="Metin kutusu 4">
            <a:extLst>
              <a:ext uri="{FF2B5EF4-FFF2-40B4-BE49-F238E27FC236}">
                <a16:creationId xmlns:a16="http://schemas.microsoft.com/office/drawing/2014/main" id="{6FAF2ACE-8E06-4629-88F0-B73DFD67872D}"/>
              </a:ext>
            </a:extLst>
          </p:cNvPr>
          <p:cNvSpPr txBox="1"/>
          <p:nvPr/>
        </p:nvSpPr>
        <p:spPr>
          <a:xfrm>
            <a:off x="4973782" y="2232998"/>
            <a:ext cx="6096000" cy="304698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800" b="1" i="0" dirty="0">
                <a:solidFill>
                  <a:srgbClr val="C00000"/>
                </a:solidFill>
                <a:effectLst>
                  <a:outerShdw blurRad="38100" dist="38100" dir="2700000" algn="tl">
                    <a:srgbClr val="000000">
                      <a:alpha val="43137"/>
                    </a:srgbClr>
                  </a:outerShdw>
                </a:effectLst>
                <a:latin typeface="-apple-system"/>
              </a:rPr>
              <a:t>Kitap okumak insanın hayal dünyasını geliştirir, ufkunu genişletir.</a:t>
            </a:r>
            <a:endParaRPr lang="tr-TR" sz="48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45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FA61A1A-EA0B-446B-9C92-ED1C4BAD2C2E}"/>
              </a:ext>
            </a:extLst>
          </p:cNvPr>
          <p:cNvPicPr>
            <a:picLocks noChangeAspect="1"/>
          </p:cNvPicPr>
          <p:nvPr/>
        </p:nvPicPr>
        <p:blipFill>
          <a:blip r:embed="rId2"/>
          <a:stretch>
            <a:fillRect/>
          </a:stretch>
        </p:blipFill>
        <p:spPr>
          <a:xfrm>
            <a:off x="732126" y="1539153"/>
            <a:ext cx="4898746" cy="4252047"/>
          </a:xfrm>
          <a:prstGeom prst="rect">
            <a:avLst/>
          </a:prstGeom>
        </p:spPr>
      </p:pic>
      <p:sp>
        <p:nvSpPr>
          <p:cNvPr id="5" name="Metin kutusu 4">
            <a:extLst>
              <a:ext uri="{FF2B5EF4-FFF2-40B4-BE49-F238E27FC236}">
                <a16:creationId xmlns:a16="http://schemas.microsoft.com/office/drawing/2014/main" id="{1E888003-780E-41E1-8D98-0347AFC39845}"/>
              </a:ext>
            </a:extLst>
          </p:cNvPr>
          <p:cNvSpPr txBox="1"/>
          <p:nvPr/>
        </p:nvSpPr>
        <p:spPr>
          <a:xfrm>
            <a:off x="5630872" y="2372514"/>
            <a:ext cx="6096000"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5400" b="1" i="0" dirty="0">
                <a:solidFill>
                  <a:srgbClr val="C00000"/>
                </a:solidFill>
                <a:effectLst>
                  <a:outerShdw blurRad="38100" dist="38100" dir="2700000" algn="tl">
                    <a:srgbClr val="000000">
                      <a:alpha val="43137"/>
                    </a:srgbClr>
                  </a:outerShdw>
                </a:effectLst>
                <a:latin typeface="-apple-system"/>
              </a:rPr>
              <a:t> Kitap okumak insanı her alanda yükseltir.</a:t>
            </a:r>
            <a:endParaRPr lang="tr-TR" sz="54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371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EA16313-77F3-418A-BA1C-9DE7D505EA78}"/>
              </a:ext>
            </a:extLst>
          </p:cNvPr>
          <p:cNvSpPr txBox="1"/>
          <p:nvPr/>
        </p:nvSpPr>
        <p:spPr>
          <a:xfrm>
            <a:off x="1924051" y="318282"/>
            <a:ext cx="8813222"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Gelecek Derse Hazırlık</a:t>
            </a:r>
          </a:p>
        </p:txBody>
      </p:sp>
      <p:sp>
        <p:nvSpPr>
          <p:cNvPr id="5" name="Metin kutusu 4">
            <a:extLst>
              <a:ext uri="{FF2B5EF4-FFF2-40B4-BE49-F238E27FC236}">
                <a16:creationId xmlns:a16="http://schemas.microsoft.com/office/drawing/2014/main" id="{46B065F8-8346-46DC-9475-AED1C0FE48D7}"/>
              </a:ext>
            </a:extLst>
          </p:cNvPr>
          <p:cNvSpPr txBox="1"/>
          <p:nvPr/>
        </p:nvSpPr>
        <p:spPr>
          <a:xfrm>
            <a:off x="375805" y="1281867"/>
            <a:ext cx="7176654"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Yanda verilen şair ve yazarlardan birini seçiniz. Seçtiğiniz şair veya yazarın hayatı ve eserleri hakkında araştırma yapınız.</a:t>
            </a:r>
            <a:endParaRPr lang="tr-TR" sz="320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pic>
        <p:nvPicPr>
          <p:cNvPr id="7" name="Resim 6">
            <a:extLst>
              <a:ext uri="{FF2B5EF4-FFF2-40B4-BE49-F238E27FC236}">
                <a16:creationId xmlns:a16="http://schemas.microsoft.com/office/drawing/2014/main" id="{D90713FF-9870-4A7D-9E58-D2F574D41D23}"/>
              </a:ext>
            </a:extLst>
          </p:cNvPr>
          <p:cNvPicPr>
            <a:picLocks noChangeAspect="1"/>
          </p:cNvPicPr>
          <p:nvPr/>
        </p:nvPicPr>
        <p:blipFill>
          <a:blip r:embed="rId2"/>
          <a:stretch>
            <a:fillRect/>
          </a:stretch>
        </p:blipFill>
        <p:spPr>
          <a:xfrm>
            <a:off x="7731934" y="1528761"/>
            <a:ext cx="3005339" cy="2127542"/>
          </a:xfrm>
          <a:prstGeom prst="rect">
            <a:avLst/>
          </a:prstGeom>
        </p:spPr>
      </p:pic>
      <p:sp>
        <p:nvSpPr>
          <p:cNvPr id="9" name="Metin kutusu 8">
            <a:extLst>
              <a:ext uri="{FF2B5EF4-FFF2-40B4-BE49-F238E27FC236}">
                <a16:creationId xmlns:a16="http://schemas.microsoft.com/office/drawing/2014/main" id="{9BC0A883-4A7D-4AC0-B64C-EDC7A5D74F6B}"/>
              </a:ext>
            </a:extLst>
          </p:cNvPr>
          <p:cNvSpPr txBox="1"/>
          <p:nvPr/>
        </p:nvSpPr>
        <p:spPr>
          <a:xfrm>
            <a:off x="375805" y="4782186"/>
            <a:ext cx="10610850"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Size en yakın kütüphaneden (sınıf, okul, ilçe kütüphanesi vb.) beğendiğiniz bir kitabı alarak okuyunuz.</a:t>
            </a:r>
            <a:endParaRPr lang="tr-TR" sz="320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448761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BDCABBD-D87E-427E-BC58-A9316120F344}"/>
              </a:ext>
            </a:extLst>
          </p:cNvPr>
          <p:cNvPicPr>
            <a:picLocks noChangeAspect="1"/>
          </p:cNvPicPr>
          <p:nvPr/>
        </p:nvPicPr>
        <p:blipFill rotWithShape="1">
          <a:blip r:embed="rId2"/>
          <a:srcRect l="19495" t="7475" r="2122" b="34949"/>
          <a:stretch/>
        </p:blipFill>
        <p:spPr>
          <a:xfrm>
            <a:off x="2757055" y="706581"/>
            <a:ext cx="6373091" cy="4681266"/>
          </a:xfrm>
          <a:prstGeom prst="rect">
            <a:avLst/>
          </a:prstGeom>
        </p:spPr>
      </p:pic>
    </p:spTree>
    <p:extLst>
      <p:ext uri="{BB962C8B-B14F-4D97-AF65-F5344CB8AC3E}">
        <p14:creationId xmlns:p14="http://schemas.microsoft.com/office/powerpoint/2010/main" val="25916864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Ağ Gözü</Template>
  <TotalTime>49</TotalTime>
  <Words>811</Words>
  <Application>Microsoft Office PowerPoint</Application>
  <PresentationFormat>Geniş ekran</PresentationFormat>
  <Paragraphs>81</Paragraphs>
  <Slides>50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50</vt:i4>
      </vt:variant>
    </vt:vector>
  </HeadingPairs>
  <TitlesOfParts>
    <vt:vector size="56" baseType="lpstr">
      <vt:lpstr>-apple-system</vt:lpstr>
      <vt:lpstr>Arial</vt:lpstr>
      <vt:lpstr>Cavolini</vt:lpstr>
      <vt:lpstr>Century Gothic</vt:lpstr>
      <vt:lpstr>Snap ITC</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 polat</dc:creator>
  <cp:lastModifiedBy>mehmet polat</cp:lastModifiedBy>
  <cp:revision>7</cp:revision>
  <dcterms:created xsi:type="dcterms:W3CDTF">2021-10-28T19:31:33Z</dcterms:created>
  <dcterms:modified xsi:type="dcterms:W3CDTF">2021-10-29T22:25:06Z</dcterms:modified>
</cp:coreProperties>
</file>