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7" r:id="rId2"/>
    <p:sldId id="258" r:id="rId3"/>
    <p:sldId id="259" r:id="rId4"/>
    <p:sldId id="292"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3" r:id="rId37"/>
    <p:sldId id="294" r:id="rId38"/>
    <p:sldId id="295" r:id="rId39"/>
    <p:sldId id="296" r:id="rId40"/>
    <p:sldId id="297" r:id="rId41"/>
    <p:sldId id="298" r:id="rId42"/>
    <p:sldId id="299" r:id="rId43"/>
    <p:sldId id="300"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95769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917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494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1786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717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8213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336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4733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0150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7104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4923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97010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5112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6847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4110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6757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8715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B61BEF0D-F0BB-DE4B-95CE-6DB70DBA9567}" type="datetimeFigureOut">
              <a:rPr lang="en-US" smtClean="0"/>
              <a:pPr/>
              <a:t>11/26/2021</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005773"/>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jf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398483F-AB6A-449E-B853-5C5C609604B6}"/>
              </a:ext>
            </a:extLst>
          </p:cNvPr>
          <p:cNvPicPr/>
          <p:nvPr/>
        </p:nvPicPr>
        <p:blipFill rotWithShape="1">
          <a:blip r:embed="rId2" cstate="print">
            <a:extLst>
              <a:ext uri="{28A0092B-C50C-407E-A947-70E740481C1C}">
                <a14:useLocalDpi xmlns:a14="http://schemas.microsoft.com/office/drawing/2010/main" val="0"/>
              </a:ext>
            </a:extLst>
          </a:blip>
          <a:srcRect t="11154" r="1824" b="13037"/>
          <a:stretch/>
        </p:blipFill>
        <p:spPr>
          <a:xfrm>
            <a:off x="263237" y="484909"/>
            <a:ext cx="2147455" cy="1752205"/>
          </a:xfrm>
          <a:prstGeom prst="ellipse">
            <a:avLst/>
          </a:prstGeom>
          <a:ln>
            <a:noFill/>
          </a:ln>
          <a:effectLst>
            <a:softEdge rad="112500"/>
          </a:effectLst>
        </p:spPr>
      </p:pic>
      <p:pic>
        <p:nvPicPr>
          <p:cNvPr id="3" name="Resim 2">
            <a:extLst>
              <a:ext uri="{FF2B5EF4-FFF2-40B4-BE49-F238E27FC236}">
                <a16:creationId xmlns:a16="http://schemas.microsoft.com/office/drawing/2014/main" id="{DDF410B2-3D40-4FDA-BD1B-9B2B12E4F495}"/>
              </a:ext>
            </a:extLst>
          </p:cNvPr>
          <p:cNvPicPr>
            <a:picLocks noChangeAspect="1"/>
          </p:cNvPicPr>
          <p:nvPr/>
        </p:nvPicPr>
        <p:blipFill>
          <a:blip r:embed="rId3"/>
          <a:stretch>
            <a:fillRect/>
          </a:stretch>
        </p:blipFill>
        <p:spPr>
          <a:xfrm>
            <a:off x="9718194" y="687094"/>
            <a:ext cx="1739735" cy="173973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Resim 3">
            <a:extLst>
              <a:ext uri="{FF2B5EF4-FFF2-40B4-BE49-F238E27FC236}">
                <a16:creationId xmlns:a16="http://schemas.microsoft.com/office/drawing/2014/main" id="{1ACF9195-D05E-4399-B7AC-E22DF313DAB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034690" y="5784385"/>
            <a:ext cx="5139747" cy="538922"/>
          </a:xfrm>
          <a:prstGeom prst="rect">
            <a:avLst/>
          </a:prstGeom>
        </p:spPr>
      </p:pic>
      <p:pic>
        <p:nvPicPr>
          <p:cNvPr id="1026" name="Picture 2" descr="Anne Frank&amp;#39;ın Hatıra Defteri Dinleme Metni Cevapları - Türkçe Ödevim">
            <a:extLst>
              <a:ext uri="{FF2B5EF4-FFF2-40B4-BE49-F238E27FC236}">
                <a16:creationId xmlns:a16="http://schemas.microsoft.com/office/drawing/2014/main" id="{9CBE7958-B6CB-44A5-A955-4B9B5246715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36" t="14009" r="-704" b="11400"/>
          <a:stretch/>
        </p:blipFill>
        <p:spPr bwMode="auto">
          <a:xfrm>
            <a:off x="2410692" y="2043545"/>
            <a:ext cx="6905720" cy="3138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374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36080DA-5840-4549-90D0-D181F9CB9CD8}"/>
              </a:ext>
            </a:extLst>
          </p:cNvPr>
          <p:cNvSpPr txBox="1"/>
          <p:nvPr/>
        </p:nvSpPr>
        <p:spPr>
          <a:xfrm>
            <a:off x="2078183" y="639680"/>
            <a:ext cx="7619998"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HAZIRLIK ÇALIŞMALARI</a:t>
            </a:r>
          </a:p>
        </p:txBody>
      </p:sp>
      <p:sp>
        <p:nvSpPr>
          <p:cNvPr id="5" name="Metin kutusu 4">
            <a:extLst>
              <a:ext uri="{FF2B5EF4-FFF2-40B4-BE49-F238E27FC236}">
                <a16:creationId xmlns:a16="http://schemas.microsoft.com/office/drawing/2014/main" id="{8AB1C13D-4D04-47BA-AFB1-2B1A9D538DFE}"/>
              </a:ext>
            </a:extLst>
          </p:cNvPr>
          <p:cNvSpPr txBox="1"/>
          <p:nvPr/>
        </p:nvSpPr>
        <p:spPr>
          <a:xfrm>
            <a:off x="374073" y="1720381"/>
            <a:ext cx="11236036" cy="707886"/>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0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İnsanlar gün içerisinde yaşadıklarını, gördüklerini, duyduklarını neden yazma ihtiyacı duyarlar?</a:t>
            </a:r>
            <a:endParaRPr lang="tr-TR" sz="200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2539635B-1D31-4E82-8AB3-C54FEBCF4D07}"/>
              </a:ext>
            </a:extLst>
          </p:cNvPr>
          <p:cNvSpPr txBox="1"/>
          <p:nvPr/>
        </p:nvSpPr>
        <p:spPr>
          <a:xfrm>
            <a:off x="374073" y="2721574"/>
            <a:ext cx="11236036" cy="34163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0" i="0" dirty="0">
                <a:solidFill>
                  <a:srgbClr val="2C2F34"/>
                </a:solidFill>
                <a:effectLst>
                  <a:outerShdw blurRad="38100" dist="38100" dir="2700000" algn="tl">
                    <a:srgbClr val="000000">
                      <a:alpha val="43137"/>
                    </a:srgbClr>
                  </a:outerShdw>
                </a:effectLst>
                <a:latin typeface="-apple-system"/>
              </a:rPr>
              <a:t>İnsanlar bazen yaşadıklarını, gördüklerini ve duyduklarını yazmak isterler. Çünkü bazı insanlar yazarak yaşadıklarını gözden geçirmek, </a:t>
            </a:r>
            <a:r>
              <a:rPr lang="tr-TR" sz="2400" b="0" i="0" dirty="0" err="1">
                <a:solidFill>
                  <a:srgbClr val="2C2F34"/>
                </a:solidFill>
                <a:effectLst>
                  <a:outerShdw blurRad="38100" dist="38100" dir="2700000" algn="tl">
                    <a:srgbClr val="000000">
                      <a:alpha val="43137"/>
                    </a:srgbClr>
                  </a:outerShdw>
                </a:effectLst>
                <a:latin typeface="-apple-system"/>
              </a:rPr>
              <a:t>mental</a:t>
            </a:r>
            <a:r>
              <a:rPr lang="tr-TR" sz="2400" b="0" i="0" dirty="0">
                <a:solidFill>
                  <a:srgbClr val="2C2F34"/>
                </a:solidFill>
                <a:effectLst>
                  <a:outerShdw blurRad="38100" dist="38100" dir="2700000" algn="tl">
                    <a:srgbClr val="000000">
                      <a:alpha val="43137"/>
                    </a:srgbClr>
                  </a:outerShdw>
                </a:effectLst>
                <a:latin typeface="-apple-system"/>
              </a:rPr>
              <a:t> olarak rahatlama hissi yaşamak isterler. Bazı insanlar hatıralara çok değer verirler. İnsanlar gün içerisinde yaşadıklarını günü gününe kaydederler buna günlük </a:t>
            </a:r>
            <a:r>
              <a:rPr lang="tr-TR" sz="2400" b="0" i="0" dirty="0" err="1">
                <a:solidFill>
                  <a:srgbClr val="2C2F34"/>
                </a:solidFill>
                <a:effectLst>
                  <a:outerShdw blurRad="38100" dist="38100" dir="2700000" algn="tl">
                    <a:srgbClr val="000000">
                      <a:alpha val="43137"/>
                    </a:srgbClr>
                  </a:outerShdw>
                </a:effectLst>
                <a:latin typeface="-apple-system"/>
              </a:rPr>
              <a:t>denir.İnsanların</a:t>
            </a:r>
            <a:r>
              <a:rPr lang="tr-TR" sz="2400" b="0" i="0" dirty="0">
                <a:solidFill>
                  <a:srgbClr val="2C2F34"/>
                </a:solidFill>
                <a:effectLst>
                  <a:outerShdw blurRad="38100" dist="38100" dir="2700000" algn="tl">
                    <a:srgbClr val="000000">
                      <a:alpha val="43137"/>
                    </a:srgbClr>
                  </a:outerShdw>
                </a:effectLst>
                <a:latin typeface="-apple-system"/>
              </a:rPr>
              <a:t> gün içinde yaşadıklarını, gördüklerini, duyduklarını yazmaları </a:t>
            </a:r>
            <a:r>
              <a:rPr lang="tr-TR" sz="2400" b="1" i="0" dirty="0">
                <a:solidFill>
                  <a:srgbClr val="2C2F34"/>
                </a:solidFill>
                <a:effectLst>
                  <a:outerShdw blurRad="38100" dist="38100" dir="2700000" algn="tl">
                    <a:srgbClr val="000000">
                      <a:alpha val="43137"/>
                    </a:srgbClr>
                  </a:outerShdw>
                </a:effectLst>
                <a:latin typeface="-apple-system"/>
              </a:rPr>
              <a:t>psikolojik bir terapi, rahatlama yolu, </a:t>
            </a:r>
            <a:r>
              <a:rPr lang="tr-TR" sz="2400" b="1" i="0" dirty="0" err="1">
                <a:solidFill>
                  <a:srgbClr val="2C2F34"/>
                </a:solidFill>
                <a:effectLst>
                  <a:outerShdw blurRad="38100" dist="38100" dir="2700000" algn="tl">
                    <a:srgbClr val="000000">
                      <a:alpha val="43137"/>
                    </a:srgbClr>
                  </a:outerShdw>
                </a:effectLst>
                <a:latin typeface="-apple-system"/>
              </a:rPr>
              <a:t>mental</a:t>
            </a:r>
            <a:r>
              <a:rPr lang="tr-TR" sz="2400" b="1" i="0" dirty="0">
                <a:solidFill>
                  <a:srgbClr val="2C2F34"/>
                </a:solidFill>
                <a:effectLst>
                  <a:outerShdw blurRad="38100" dist="38100" dir="2700000" algn="tl">
                    <a:srgbClr val="000000">
                      <a:alpha val="43137"/>
                    </a:srgbClr>
                  </a:outerShdw>
                </a:effectLst>
                <a:latin typeface="-apple-system"/>
              </a:rPr>
              <a:t> yorgunluğun atılması, geçmişe dair hatıralar taşımak </a:t>
            </a:r>
            <a:r>
              <a:rPr lang="tr-TR" sz="2400" b="0" i="0" dirty="0">
                <a:solidFill>
                  <a:srgbClr val="2C2F34"/>
                </a:solidFill>
                <a:effectLst>
                  <a:outerShdw blurRad="38100" dist="38100" dir="2700000" algn="tl">
                    <a:srgbClr val="000000">
                      <a:alpha val="43137"/>
                    </a:srgbClr>
                  </a:outerShdw>
                </a:effectLst>
                <a:latin typeface="-apple-system"/>
              </a:rPr>
              <a:t>amacıyla yapılmaktadır. Bu insanlara bir birikim ve manevi bir değer de katmaktadır. Bu nedenle günlük tutmanın genel olarak yararlı bir iş olduğundan bahsetmek mümkündür. Günlük tutmak çoğu insana çok iyi gelir.</a:t>
            </a:r>
            <a:endParaRPr lang="tr-TR"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199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7819341-61EF-4B0A-BDDE-FBAABAB9C5F0}"/>
              </a:ext>
            </a:extLst>
          </p:cNvPr>
          <p:cNvSpPr txBox="1"/>
          <p:nvPr/>
        </p:nvSpPr>
        <p:spPr>
          <a:xfrm>
            <a:off x="360217" y="598162"/>
            <a:ext cx="10834255"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Snap ITC" panose="04040A07060A02020202" pitchFamily="82" charset="0"/>
              </a:rPr>
              <a:t>Duygu ve düşüncelerinizi yazıya dökmeyi seviyor musunuz? Neden?</a:t>
            </a:r>
            <a:endParaRPr lang="tr-TR" sz="2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9C61B084-CD65-4D53-85F9-FADD6C26C602}"/>
              </a:ext>
            </a:extLst>
          </p:cNvPr>
          <p:cNvSpPr txBox="1"/>
          <p:nvPr/>
        </p:nvSpPr>
        <p:spPr>
          <a:xfrm>
            <a:off x="360217" y="1775844"/>
            <a:ext cx="10834254"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333333"/>
                </a:solidFill>
                <a:effectLst/>
                <a:latin typeface="Cavolini" panose="03000502040302020204" pitchFamily="66" charset="0"/>
                <a:cs typeface="Cavolini" panose="03000502040302020204" pitchFamily="66" charset="0"/>
              </a:rPr>
              <a:t>Evet çünkü yazarak içimdeki duyguları insanlara iletebiliyorum. Yazmak beni rahatlatıyor bazen de kimseye söylemediklerimi rahatça ifade etmemi rahatlamamı sağlıyor. </a:t>
            </a:r>
            <a:endParaRPr lang="tr-TR" sz="2800" b="1"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58033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B9519A1-8C0F-475D-BC6F-24D1F3090FCC}"/>
              </a:ext>
            </a:extLst>
          </p:cNvPr>
          <p:cNvPicPr>
            <a:picLocks noChangeAspect="1"/>
          </p:cNvPicPr>
          <p:nvPr/>
        </p:nvPicPr>
        <p:blipFill>
          <a:blip r:embed="rId2"/>
          <a:stretch>
            <a:fillRect/>
          </a:stretch>
        </p:blipFill>
        <p:spPr>
          <a:xfrm>
            <a:off x="1846452" y="0"/>
            <a:ext cx="8499096" cy="6605477"/>
          </a:xfrm>
          <a:prstGeom prst="rect">
            <a:avLst/>
          </a:prstGeom>
        </p:spPr>
      </p:pic>
    </p:spTree>
    <p:extLst>
      <p:ext uri="{BB962C8B-B14F-4D97-AF65-F5344CB8AC3E}">
        <p14:creationId xmlns:p14="http://schemas.microsoft.com/office/powerpoint/2010/main" val="188304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0EA519E-43AB-4954-B4EB-592E64AC0094}"/>
              </a:ext>
            </a:extLst>
          </p:cNvPr>
          <p:cNvPicPr>
            <a:picLocks noChangeAspect="1"/>
          </p:cNvPicPr>
          <p:nvPr/>
        </p:nvPicPr>
        <p:blipFill>
          <a:blip r:embed="rId2"/>
          <a:stretch>
            <a:fillRect/>
          </a:stretch>
        </p:blipFill>
        <p:spPr>
          <a:xfrm>
            <a:off x="900442" y="2092037"/>
            <a:ext cx="9628199" cy="4350326"/>
          </a:xfrm>
          <a:prstGeom prst="rect">
            <a:avLst/>
          </a:prstGeom>
        </p:spPr>
      </p:pic>
      <p:sp>
        <p:nvSpPr>
          <p:cNvPr id="4" name="Dikdörtgen: Köşeleri Yuvarlatılmış 3">
            <a:extLst>
              <a:ext uri="{FF2B5EF4-FFF2-40B4-BE49-F238E27FC236}">
                <a16:creationId xmlns:a16="http://schemas.microsoft.com/office/drawing/2014/main" id="{066A8668-03B2-40DA-8C67-838DD5020721}"/>
              </a:ext>
            </a:extLst>
          </p:cNvPr>
          <p:cNvSpPr/>
          <p:nvPr/>
        </p:nvSpPr>
        <p:spPr>
          <a:xfrm>
            <a:off x="1316182" y="415636"/>
            <a:ext cx="8797636" cy="1094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effectLst>
                  <a:outerShdw blurRad="38100" dist="38100" dir="2700000" algn="tl">
                    <a:srgbClr val="000000">
                      <a:alpha val="43137"/>
                    </a:srgbClr>
                  </a:outerShdw>
                </a:effectLst>
                <a:latin typeface="Snap ITC" panose="04040A07060A02020202" pitchFamily="82" charset="0"/>
              </a:rPr>
              <a:t>YAZARI TANIYALIM</a:t>
            </a:r>
          </a:p>
        </p:txBody>
      </p:sp>
    </p:spTree>
    <p:extLst>
      <p:ext uri="{BB962C8B-B14F-4D97-AF65-F5344CB8AC3E}">
        <p14:creationId xmlns:p14="http://schemas.microsoft.com/office/powerpoint/2010/main" val="159392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D5343E1-077E-413F-A5C1-A6B034F5FDD1}"/>
              </a:ext>
            </a:extLst>
          </p:cNvPr>
          <p:cNvPicPr>
            <a:picLocks noChangeAspect="1"/>
          </p:cNvPicPr>
          <p:nvPr/>
        </p:nvPicPr>
        <p:blipFill>
          <a:blip r:embed="rId2"/>
          <a:stretch>
            <a:fillRect/>
          </a:stretch>
        </p:blipFill>
        <p:spPr>
          <a:xfrm>
            <a:off x="4184073" y="548120"/>
            <a:ext cx="2721119" cy="3910962"/>
          </a:xfrm>
          <a:prstGeom prst="rect">
            <a:avLst/>
          </a:prstGeom>
        </p:spPr>
      </p:pic>
      <p:pic>
        <p:nvPicPr>
          <p:cNvPr id="7" name="Resim 6">
            <a:extLst>
              <a:ext uri="{FF2B5EF4-FFF2-40B4-BE49-F238E27FC236}">
                <a16:creationId xmlns:a16="http://schemas.microsoft.com/office/drawing/2014/main" id="{8E671444-D8B7-4A05-9211-C101C969EB57}"/>
              </a:ext>
            </a:extLst>
          </p:cNvPr>
          <p:cNvPicPr>
            <a:picLocks noChangeAspect="1"/>
          </p:cNvPicPr>
          <p:nvPr/>
        </p:nvPicPr>
        <p:blipFill>
          <a:blip r:embed="rId3"/>
          <a:stretch>
            <a:fillRect/>
          </a:stretch>
        </p:blipFill>
        <p:spPr>
          <a:xfrm>
            <a:off x="2296824" y="4913168"/>
            <a:ext cx="8424945" cy="1058141"/>
          </a:xfrm>
          <a:prstGeom prst="rect">
            <a:avLst/>
          </a:prstGeom>
        </p:spPr>
      </p:pic>
    </p:spTree>
    <p:extLst>
      <p:ext uri="{BB962C8B-B14F-4D97-AF65-F5344CB8AC3E}">
        <p14:creationId xmlns:p14="http://schemas.microsoft.com/office/powerpoint/2010/main" val="2401967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405A41E-8E96-4DB0-9F4C-856F751C7AC2}"/>
              </a:ext>
            </a:extLst>
          </p:cNvPr>
          <p:cNvPicPr>
            <a:picLocks noChangeAspect="1"/>
          </p:cNvPicPr>
          <p:nvPr/>
        </p:nvPicPr>
        <p:blipFill>
          <a:blip r:embed="rId2"/>
          <a:stretch>
            <a:fillRect/>
          </a:stretch>
        </p:blipFill>
        <p:spPr>
          <a:xfrm>
            <a:off x="542492" y="1044286"/>
            <a:ext cx="10220325" cy="3771900"/>
          </a:xfrm>
          <a:prstGeom prst="rect">
            <a:avLst/>
          </a:prstGeom>
        </p:spPr>
      </p:pic>
    </p:spTree>
    <p:extLst>
      <p:ext uri="{BB962C8B-B14F-4D97-AF65-F5344CB8AC3E}">
        <p14:creationId xmlns:p14="http://schemas.microsoft.com/office/powerpoint/2010/main" val="1732259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5B41677-4307-40DC-9E3D-3B82DD52FADD}"/>
              </a:ext>
            </a:extLst>
          </p:cNvPr>
          <p:cNvSpPr txBox="1"/>
          <p:nvPr/>
        </p:nvSpPr>
        <p:spPr>
          <a:xfrm>
            <a:off x="346364" y="1055316"/>
            <a:ext cx="2701636"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Hatıra:</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4" name="Metin kutusu 3">
            <a:extLst>
              <a:ext uri="{FF2B5EF4-FFF2-40B4-BE49-F238E27FC236}">
                <a16:creationId xmlns:a16="http://schemas.microsoft.com/office/drawing/2014/main" id="{55ECA9CB-28AD-4502-8910-CBC6E518337B}"/>
              </a:ext>
            </a:extLst>
          </p:cNvPr>
          <p:cNvSpPr txBox="1"/>
          <p:nvPr/>
        </p:nvSpPr>
        <p:spPr>
          <a:xfrm>
            <a:off x="346364" y="4082534"/>
            <a:ext cx="2701636"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Ciltli:</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6" name="Metin kutusu 5">
            <a:extLst>
              <a:ext uri="{FF2B5EF4-FFF2-40B4-BE49-F238E27FC236}">
                <a16:creationId xmlns:a16="http://schemas.microsoft.com/office/drawing/2014/main" id="{29DE9AF9-9703-4ED8-A780-5EAE1BCE597E}"/>
              </a:ext>
            </a:extLst>
          </p:cNvPr>
          <p:cNvSpPr txBox="1"/>
          <p:nvPr/>
        </p:nvSpPr>
        <p:spPr>
          <a:xfrm>
            <a:off x="3200397" y="814598"/>
            <a:ext cx="8146473"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Yaşanmış olgulardan kişinin belleğinde saklanan, sırası, yeri geldiğinde anımsanabilen her türlü şey.</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8" name="Metin kutusu 7">
            <a:extLst>
              <a:ext uri="{FF2B5EF4-FFF2-40B4-BE49-F238E27FC236}">
                <a16:creationId xmlns:a16="http://schemas.microsoft.com/office/drawing/2014/main" id="{1BA2BFF6-0F8C-4909-98DE-21E8787DDEF7}"/>
              </a:ext>
            </a:extLst>
          </p:cNvPr>
          <p:cNvSpPr txBox="1"/>
          <p:nvPr/>
        </p:nvSpPr>
        <p:spPr>
          <a:xfrm>
            <a:off x="3200398" y="4091832"/>
            <a:ext cx="8146473"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Formaları, yaprakları birbirine dikerek veya yapıştırarak kitap, defter, dergi vb.ne geçirilen deri, bez veya kâğıtla kaplı kapak</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15644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E0000446-FC2C-4DF6-830A-813338F55BA3}"/>
              </a:ext>
            </a:extLst>
          </p:cNvPr>
          <p:cNvSpPr txBox="1"/>
          <p:nvPr/>
        </p:nvSpPr>
        <p:spPr>
          <a:xfrm>
            <a:off x="249382" y="570407"/>
            <a:ext cx="3172691"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Gün ışığına çıkarmak:</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D340D709-075B-4D38-BFCD-7334EE8F7D4F}"/>
              </a:ext>
            </a:extLst>
          </p:cNvPr>
          <p:cNvSpPr txBox="1"/>
          <p:nvPr/>
        </p:nvSpPr>
        <p:spPr>
          <a:xfrm>
            <a:off x="249382" y="4020189"/>
            <a:ext cx="3172691"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Canı sıkkın olmak:</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7" name="Metin kutusu 6">
            <a:extLst>
              <a:ext uri="{FF2B5EF4-FFF2-40B4-BE49-F238E27FC236}">
                <a16:creationId xmlns:a16="http://schemas.microsoft.com/office/drawing/2014/main" id="{5C99D42D-83A3-4543-9DEA-F5EA5F59D322}"/>
              </a:ext>
            </a:extLst>
          </p:cNvPr>
          <p:cNvSpPr txBox="1"/>
          <p:nvPr/>
        </p:nvSpPr>
        <p:spPr>
          <a:xfrm>
            <a:off x="3422073" y="878183"/>
            <a:ext cx="7966363"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açıklığa kavuşmak, aydınlanmak</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0FE22394-656A-47F4-AEA8-100A7807EFF6}"/>
              </a:ext>
            </a:extLst>
          </p:cNvPr>
          <p:cNvSpPr txBox="1"/>
          <p:nvPr/>
        </p:nvSpPr>
        <p:spPr>
          <a:xfrm>
            <a:off x="3422073" y="4327965"/>
            <a:ext cx="7966363"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Keyfi kaçmış (kimse)</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66653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4762BD53-1C03-473B-908D-AFC8C5EF6B33}"/>
              </a:ext>
            </a:extLst>
          </p:cNvPr>
          <p:cNvSpPr txBox="1"/>
          <p:nvPr/>
        </p:nvSpPr>
        <p:spPr>
          <a:xfrm>
            <a:off x="249382" y="570407"/>
            <a:ext cx="3172691"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Dişe dokunur:</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3" name="Metin kutusu 2">
            <a:extLst>
              <a:ext uri="{FF2B5EF4-FFF2-40B4-BE49-F238E27FC236}">
                <a16:creationId xmlns:a16="http://schemas.microsoft.com/office/drawing/2014/main" id="{67DFE26C-3794-42FE-B234-A09A8BC1C094}"/>
              </a:ext>
            </a:extLst>
          </p:cNvPr>
          <p:cNvSpPr txBox="1"/>
          <p:nvPr/>
        </p:nvSpPr>
        <p:spPr>
          <a:xfrm>
            <a:off x="249381" y="3756953"/>
            <a:ext cx="3172691"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Karar verememek:</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4FF30B98-2F7E-46D8-A944-0444B7980F97}"/>
              </a:ext>
            </a:extLst>
          </p:cNvPr>
          <p:cNvSpPr txBox="1"/>
          <p:nvPr/>
        </p:nvSpPr>
        <p:spPr>
          <a:xfrm>
            <a:off x="3422072" y="693517"/>
            <a:ext cx="7952510"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işe yarar, belirtilmeye değer, önemli (olmak)</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9C628270-76F7-40D7-A4F0-460A0E858259}"/>
              </a:ext>
            </a:extLst>
          </p:cNvPr>
          <p:cNvSpPr txBox="1"/>
          <p:nvPr/>
        </p:nvSpPr>
        <p:spPr>
          <a:xfrm>
            <a:off x="3525981" y="3800749"/>
            <a:ext cx="7744692"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sorunu karara bağlayamamak, kararlaştıramamak</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3744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08D85B38-C45E-439C-BC00-8540F1F99525}"/>
              </a:ext>
            </a:extLst>
          </p:cNvPr>
          <p:cNvSpPr txBox="1"/>
          <p:nvPr/>
        </p:nvSpPr>
        <p:spPr>
          <a:xfrm>
            <a:off x="249382" y="570407"/>
            <a:ext cx="3172691"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Çare bulamamak:</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3" name="Metin kutusu 2">
            <a:extLst>
              <a:ext uri="{FF2B5EF4-FFF2-40B4-BE49-F238E27FC236}">
                <a16:creationId xmlns:a16="http://schemas.microsoft.com/office/drawing/2014/main" id="{4586398B-6637-4D54-AA8A-2BB4917CAD60}"/>
              </a:ext>
            </a:extLst>
          </p:cNvPr>
          <p:cNvSpPr txBox="1"/>
          <p:nvPr/>
        </p:nvSpPr>
        <p:spPr>
          <a:xfrm>
            <a:off x="249381" y="4094018"/>
            <a:ext cx="3172691"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Laf etmek:</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4BEF0FED-0225-4673-A7B7-1B20699A038A}"/>
              </a:ext>
            </a:extLst>
          </p:cNvPr>
          <p:cNvSpPr txBox="1"/>
          <p:nvPr/>
        </p:nvSpPr>
        <p:spPr>
          <a:xfrm>
            <a:off x="3422072" y="693517"/>
            <a:ext cx="7841673"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effectLst>
                  <a:outerShdw blurRad="38100" dist="38100" dir="2700000" algn="tl">
                    <a:srgbClr val="000000">
                      <a:alpha val="43137"/>
                    </a:srgbClr>
                  </a:outerShdw>
                </a:effectLst>
                <a:latin typeface="Cavolini" panose="03000502040302020204" pitchFamily="66" charset="0"/>
                <a:ea typeface="Calibri" panose="020F0502020204030204" pitchFamily="34" charset="0"/>
                <a:cs typeface="Cavolini" panose="03000502040302020204" pitchFamily="66" charset="0"/>
              </a:rPr>
              <a:t>mevcut problemi çözememek. çaresiz kalmak.</a:t>
            </a:r>
            <a:endParaRPr lang="tr-TR" sz="28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BF7CC10B-CDDF-4C65-98F7-6FAA2F417E79}"/>
              </a:ext>
            </a:extLst>
          </p:cNvPr>
          <p:cNvSpPr txBox="1"/>
          <p:nvPr/>
        </p:nvSpPr>
        <p:spPr>
          <a:xfrm>
            <a:off x="3560617" y="4232517"/>
            <a:ext cx="7703127"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söz etmek</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9720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1AE9F97-5ED1-4B15-92E2-A7F8CFBDE6C2}"/>
              </a:ext>
            </a:extLst>
          </p:cNvPr>
          <p:cNvPicPr>
            <a:picLocks noChangeAspect="1"/>
          </p:cNvPicPr>
          <p:nvPr/>
        </p:nvPicPr>
        <p:blipFill>
          <a:blip r:embed="rId2"/>
          <a:stretch>
            <a:fillRect/>
          </a:stretch>
        </p:blipFill>
        <p:spPr>
          <a:xfrm>
            <a:off x="623887" y="1504950"/>
            <a:ext cx="10944225" cy="3848100"/>
          </a:xfrm>
          <a:prstGeom prst="rect">
            <a:avLst/>
          </a:prstGeom>
        </p:spPr>
      </p:pic>
    </p:spTree>
    <p:extLst>
      <p:ext uri="{BB962C8B-B14F-4D97-AF65-F5344CB8AC3E}">
        <p14:creationId xmlns:p14="http://schemas.microsoft.com/office/powerpoint/2010/main" val="2459927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9986D6E-06E7-46A8-BA6E-FBDE0EC2E94C}"/>
              </a:ext>
            </a:extLst>
          </p:cNvPr>
          <p:cNvSpPr txBox="1"/>
          <p:nvPr/>
        </p:nvSpPr>
        <p:spPr>
          <a:xfrm>
            <a:off x="429491" y="528889"/>
            <a:ext cx="10986654" cy="156966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1. Anne Frank’ın yazma konusundaki kararsızlığının temelinde yatan sebep/sebepler nelerdir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74801ED8-6879-4141-BE14-C069B80DC2CA}"/>
              </a:ext>
            </a:extLst>
          </p:cNvPr>
          <p:cNvSpPr txBox="1"/>
          <p:nvPr/>
        </p:nvSpPr>
        <p:spPr>
          <a:xfrm>
            <a:off x="484909" y="2468527"/>
            <a:ext cx="10986654" cy="1754326"/>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On üç yaşında bir kızın saçmalarına kimsenin aldırmayacağını düşündüğü için yazma konusunda kararsız kalıyor.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32633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A8343C7-E380-4E70-99DD-5CB18B4E5BA8}"/>
              </a:ext>
            </a:extLst>
          </p:cNvPr>
          <p:cNvSpPr txBox="1"/>
          <p:nvPr/>
        </p:nvSpPr>
        <p:spPr>
          <a:xfrm>
            <a:off x="387926" y="833643"/>
            <a:ext cx="10778837"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2. Yazarın en büyük arzusu nedir?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0751D77C-52DD-4CCE-90BC-1FED46B15EB7}"/>
              </a:ext>
            </a:extLst>
          </p:cNvPr>
          <p:cNvSpPr txBox="1"/>
          <p:nvPr/>
        </p:nvSpPr>
        <p:spPr>
          <a:xfrm>
            <a:off x="526472" y="2662489"/>
            <a:ext cx="10778837" cy="120032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İçinde gömülü kalan bir sürü şeyi gün ışığına çıkarmak en büyük arzusudur.</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90644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C593202F-DC1E-4B2B-B8DF-254AF5D164CE}"/>
              </a:ext>
            </a:extLst>
          </p:cNvPr>
          <p:cNvSpPr txBox="1"/>
          <p:nvPr/>
        </p:nvSpPr>
        <p:spPr>
          <a:xfrm>
            <a:off x="623455" y="584308"/>
            <a:ext cx="10432472"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3. Anne Frank’ın yazma konusundaki düşüncelerine katılıyor musunuz? Neden?</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1EEDF5CD-E5C1-4CFB-817D-42D6219546CA}"/>
              </a:ext>
            </a:extLst>
          </p:cNvPr>
          <p:cNvSpPr txBox="1"/>
          <p:nvPr/>
        </p:nvSpPr>
        <p:spPr>
          <a:xfrm>
            <a:off x="623455" y="2233044"/>
            <a:ext cx="10432472" cy="2062103"/>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Katılıyorum. İnsan düşüncelerini, fikirlerini, duygularını, hissettiklerini bir şekilde paylaşmalıdır. Bu yazarak ya da sözle olabilir. Fakat yazma daha etkilidir.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38240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60CE867-0EE2-48A8-B91D-32052857527A}"/>
              </a:ext>
            </a:extLst>
          </p:cNvPr>
          <p:cNvSpPr txBox="1"/>
          <p:nvPr/>
        </p:nvSpPr>
        <p:spPr>
          <a:xfrm>
            <a:off x="221672" y="570453"/>
            <a:ext cx="11402291"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4. Metinde yazar “Kâğıt, insandan sabırlıdır.” diyerek neyi anlatmak istemiştir?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DB42D825-648D-405C-BA15-86DD5A7AC4A4}"/>
              </a:ext>
            </a:extLst>
          </p:cNvPr>
          <p:cNvSpPr txBox="1"/>
          <p:nvPr/>
        </p:nvSpPr>
        <p:spPr>
          <a:xfrm>
            <a:off x="221672" y="2149916"/>
            <a:ext cx="11402290" cy="2062103"/>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İnsan sabırsızdır. Bir işi hemen yapmak, bir şeyin hemen olmasını ister. Fakat kağıt, üzerinde yazılanları paylaşmak için acele etmez. Vakti gelince zaten okunacaktır.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50898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7CE205C-FD10-4FF5-9F75-E2AEE48C7B42}"/>
              </a:ext>
            </a:extLst>
          </p:cNvPr>
          <p:cNvSpPr txBox="1"/>
          <p:nvPr/>
        </p:nvSpPr>
        <p:spPr>
          <a:xfrm>
            <a:off x="443346" y="528889"/>
            <a:ext cx="10931236"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5. Yazarın kişilik özellikleri hakkında ne gibi çıkarımlarda bulunabilirsiniz? Anlatınız.</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4B36D708-5FA5-4204-A719-51577B1D2B2B}"/>
              </a:ext>
            </a:extLst>
          </p:cNvPr>
          <p:cNvSpPr txBox="1"/>
          <p:nvPr/>
        </p:nvSpPr>
        <p:spPr>
          <a:xfrm>
            <a:off x="484910" y="2274516"/>
            <a:ext cx="10640290" cy="120032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Kararsız, özgüven eksikliği çeken, yalnız, güvensiz.</a:t>
            </a:r>
            <a:endParaRPr lang="tr-TR" sz="36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0077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14DBD23-E8F7-4E6A-808A-1C2213A08235}"/>
              </a:ext>
            </a:extLst>
          </p:cNvPr>
          <p:cNvSpPr txBox="1"/>
          <p:nvPr/>
        </p:nvSpPr>
        <p:spPr>
          <a:xfrm>
            <a:off x="415637" y="625872"/>
            <a:ext cx="10820399"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Snap ITC" panose="04040A07060A02020202" pitchFamily="82" charset="0"/>
              </a:rPr>
              <a:t>6. Günlük tutmanın insanların kişiliğine, hayatına, hayal dünyasına ne gibi etkileri olabilir? Anlatınız.</a:t>
            </a:r>
            <a:endParaRPr lang="tr-TR" sz="2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02E18458-8DEC-4CFE-AACD-DD30830BE9F3}"/>
              </a:ext>
            </a:extLst>
          </p:cNvPr>
          <p:cNvSpPr txBox="1"/>
          <p:nvPr/>
        </p:nvSpPr>
        <p:spPr>
          <a:xfrm>
            <a:off x="415636" y="2150055"/>
            <a:ext cx="10820399" cy="4031873"/>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Günlük tutmak, hayata olumlu katkıları olan bir iştir. İnsan yaşadıklarını, yaşadıkları sonucu oluşan fikirlerini günlüğüne yazdığında, geleceğinde kendi gelişimini takip edebilir. Önceki ve şimdiki düşüncelerini karşılaştırıp doğruyu bulabilir. Bu insanın kişiliğini geliştirdiği gibi hayatına olumlu katkıları olan bir iştir.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26628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8ECB0D3-DCC5-419E-B8A6-6F5CFF58BCAA}"/>
              </a:ext>
            </a:extLst>
          </p:cNvPr>
          <p:cNvPicPr>
            <a:picLocks noChangeAspect="1"/>
          </p:cNvPicPr>
          <p:nvPr/>
        </p:nvPicPr>
        <p:blipFill>
          <a:blip r:embed="rId2"/>
          <a:stretch>
            <a:fillRect/>
          </a:stretch>
        </p:blipFill>
        <p:spPr>
          <a:xfrm>
            <a:off x="412173" y="641205"/>
            <a:ext cx="10591800" cy="1724025"/>
          </a:xfrm>
          <a:prstGeom prst="rect">
            <a:avLst/>
          </a:prstGeom>
        </p:spPr>
      </p:pic>
      <p:sp>
        <p:nvSpPr>
          <p:cNvPr id="5" name="Metin kutusu 4">
            <a:extLst>
              <a:ext uri="{FF2B5EF4-FFF2-40B4-BE49-F238E27FC236}">
                <a16:creationId xmlns:a16="http://schemas.microsoft.com/office/drawing/2014/main" id="{3714BDED-CE5E-4720-ACB7-9E1C3D076FAC}"/>
              </a:ext>
            </a:extLst>
          </p:cNvPr>
          <p:cNvSpPr txBox="1"/>
          <p:nvPr/>
        </p:nvSpPr>
        <p:spPr>
          <a:xfrm>
            <a:off x="623455" y="2856498"/>
            <a:ext cx="10591800" cy="156966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Bilgilerin unutulması ve/ veya kaybolması engellenir.» Yazmak stresi azaltır.» Yazmak duygusal rahatlamayı sağlar.» Yazmak hafızanın güçlenmesini sağlar.» Yazmak öğrenmeyi kolaylaştırır.</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95D3A32C-CC7E-48CB-8DEC-893198134F58}"/>
              </a:ext>
            </a:extLst>
          </p:cNvPr>
          <p:cNvSpPr txBox="1"/>
          <p:nvPr/>
        </p:nvSpPr>
        <p:spPr>
          <a:xfrm>
            <a:off x="761999" y="5170115"/>
            <a:ext cx="10453255"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Yazmak hata oranını azaltır.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59217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44117D0-AEF8-474C-8FE6-EFF4F2D61EDC}"/>
              </a:ext>
            </a:extLst>
          </p:cNvPr>
          <p:cNvSpPr txBox="1"/>
          <p:nvPr/>
        </p:nvSpPr>
        <p:spPr>
          <a:xfrm>
            <a:off x="526471" y="681244"/>
            <a:ext cx="10432473"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Yazmak disiplinli ve planlı olmayı sağlar.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ADB321DD-D730-4BB9-AD99-EA78628E9664}"/>
              </a:ext>
            </a:extLst>
          </p:cNvPr>
          <p:cNvSpPr txBox="1"/>
          <p:nvPr/>
        </p:nvSpPr>
        <p:spPr>
          <a:xfrm>
            <a:off x="858982" y="3059668"/>
            <a:ext cx="10099962" cy="83099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Yazmak konuşmayı ve diksiyonu güzelleştirir, düzgünleştirir.</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A696DE1B-DDA6-4B4C-9F2A-F34D9C6899C1}"/>
              </a:ext>
            </a:extLst>
          </p:cNvPr>
          <p:cNvSpPr txBox="1"/>
          <p:nvPr/>
        </p:nvSpPr>
        <p:spPr>
          <a:xfrm>
            <a:off x="858982" y="4990556"/>
            <a:ext cx="10224654"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Beyin gelişimine yardımcı olur.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01699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E36B4A9-1BE3-4E43-A051-C13D2BF8A63B}"/>
              </a:ext>
            </a:extLst>
          </p:cNvPr>
          <p:cNvPicPr>
            <a:picLocks noChangeAspect="1"/>
          </p:cNvPicPr>
          <p:nvPr/>
        </p:nvPicPr>
        <p:blipFill>
          <a:blip r:embed="rId2"/>
          <a:stretch>
            <a:fillRect/>
          </a:stretch>
        </p:blipFill>
        <p:spPr>
          <a:xfrm>
            <a:off x="847725" y="360218"/>
            <a:ext cx="10496550" cy="5211907"/>
          </a:xfrm>
          <a:prstGeom prst="rect">
            <a:avLst/>
          </a:prstGeom>
        </p:spPr>
      </p:pic>
    </p:spTree>
    <p:extLst>
      <p:ext uri="{BB962C8B-B14F-4D97-AF65-F5344CB8AC3E}">
        <p14:creationId xmlns:p14="http://schemas.microsoft.com/office/powerpoint/2010/main" val="3335153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5249346-0B15-4DAE-A588-55470B10E670}"/>
              </a:ext>
            </a:extLst>
          </p:cNvPr>
          <p:cNvSpPr txBox="1"/>
          <p:nvPr/>
        </p:nvSpPr>
        <p:spPr>
          <a:xfrm>
            <a:off x="290945" y="558922"/>
            <a:ext cx="10751127"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X</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İçtenlikle yazılmıştır, doğal bir anlatımı vardır.</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07890A4D-7620-4D17-A7DE-DE758F948D86}"/>
              </a:ext>
            </a:extLst>
          </p:cNvPr>
          <p:cNvSpPr txBox="1"/>
          <p:nvPr/>
        </p:nvSpPr>
        <p:spPr>
          <a:xfrm>
            <a:off x="415636" y="1848673"/>
            <a:ext cx="10626436"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24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X</a:t>
            </a: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Yazarın kişiliğini, görüşlerini ve ruhsal dünyasını yansıtmıştır.</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1996C810-6836-4D66-8FD2-561BDC3D43EC}"/>
              </a:ext>
            </a:extLst>
          </p:cNvPr>
          <p:cNvSpPr txBox="1"/>
          <p:nvPr/>
        </p:nvSpPr>
        <p:spPr>
          <a:xfrm>
            <a:off x="498764" y="2985481"/>
            <a:ext cx="10418618"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28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X</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Yazar; sırlarını, dertlerini olduğu gibi aktarmıştır.</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9" name="Metin kutusu 8">
            <a:extLst>
              <a:ext uri="{FF2B5EF4-FFF2-40B4-BE49-F238E27FC236}">
                <a16:creationId xmlns:a16="http://schemas.microsoft.com/office/drawing/2014/main" id="{203847C4-1EDF-4130-A2C7-FAC4CEB99721}"/>
              </a:ext>
            </a:extLst>
          </p:cNvPr>
          <p:cNvSpPr txBox="1"/>
          <p:nvPr/>
        </p:nvSpPr>
        <p:spPr>
          <a:xfrm>
            <a:off x="498764" y="4105504"/>
            <a:ext cx="10418618"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32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X</a:t>
            </a: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Birinci kişi ağzıyla yazılmıştır.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1" name="Metin kutusu 10">
            <a:extLst>
              <a:ext uri="{FF2B5EF4-FFF2-40B4-BE49-F238E27FC236}">
                <a16:creationId xmlns:a16="http://schemas.microsoft.com/office/drawing/2014/main" id="{DDC776DF-1B44-46EA-B1D4-010DFA758AC2}"/>
              </a:ext>
            </a:extLst>
          </p:cNvPr>
          <p:cNvSpPr txBox="1"/>
          <p:nvPr/>
        </p:nvSpPr>
        <p:spPr>
          <a:xfrm>
            <a:off x="858982" y="5537071"/>
            <a:ext cx="3990109"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Metnin türü</a:t>
            </a:r>
            <a:endParaRPr lang="tr-TR" sz="32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3" name="Metin kutusu 12">
            <a:extLst>
              <a:ext uri="{FF2B5EF4-FFF2-40B4-BE49-F238E27FC236}">
                <a16:creationId xmlns:a16="http://schemas.microsoft.com/office/drawing/2014/main" id="{8F758147-050B-4476-AE1E-C9F1BC0020FA}"/>
              </a:ext>
            </a:extLst>
          </p:cNvPr>
          <p:cNvSpPr txBox="1"/>
          <p:nvPr/>
        </p:nvSpPr>
        <p:spPr>
          <a:xfrm>
            <a:off x="4959928" y="5583236"/>
            <a:ext cx="2770909"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apple-system"/>
              </a:rPr>
              <a:t>Deneme</a:t>
            </a:r>
            <a:endParaRPr lang="tr-TR" sz="36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5484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41224E1-304B-43AC-8697-F9B5CAF2A095}"/>
              </a:ext>
            </a:extLst>
          </p:cNvPr>
          <p:cNvPicPr>
            <a:picLocks noChangeAspect="1"/>
          </p:cNvPicPr>
          <p:nvPr/>
        </p:nvPicPr>
        <p:blipFill>
          <a:blip r:embed="rId2"/>
          <a:stretch>
            <a:fillRect/>
          </a:stretch>
        </p:blipFill>
        <p:spPr>
          <a:xfrm>
            <a:off x="1095375" y="419100"/>
            <a:ext cx="10001250" cy="6019800"/>
          </a:xfrm>
          <a:prstGeom prst="rect">
            <a:avLst/>
          </a:prstGeom>
        </p:spPr>
      </p:pic>
    </p:spTree>
    <p:extLst>
      <p:ext uri="{BB962C8B-B14F-4D97-AF65-F5344CB8AC3E}">
        <p14:creationId xmlns:p14="http://schemas.microsoft.com/office/powerpoint/2010/main" val="1371830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39D2AFC-8F9E-4858-B1ED-6A59CD9547F8}"/>
              </a:ext>
            </a:extLst>
          </p:cNvPr>
          <p:cNvPicPr>
            <a:picLocks noChangeAspect="1"/>
          </p:cNvPicPr>
          <p:nvPr/>
        </p:nvPicPr>
        <p:blipFill>
          <a:blip r:embed="rId2"/>
          <a:stretch>
            <a:fillRect/>
          </a:stretch>
        </p:blipFill>
        <p:spPr>
          <a:xfrm>
            <a:off x="293542" y="687097"/>
            <a:ext cx="11385839" cy="4106575"/>
          </a:xfrm>
          <a:prstGeom prst="rect">
            <a:avLst/>
          </a:prstGeom>
        </p:spPr>
      </p:pic>
    </p:spTree>
    <p:extLst>
      <p:ext uri="{BB962C8B-B14F-4D97-AF65-F5344CB8AC3E}">
        <p14:creationId xmlns:p14="http://schemas.microsoft.com/office/powerpoint/2010/main" val="1704788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A6E9E30-A9CF-44A7-83BE-6C2D47C2F7F3}"/>
              </a:ext>
            </a:extLst>
          </p:cNvPr>
          <p:cNvSpPr txBox="1"/>
          <p:nvPr/>
        </p:nvSpPr>
        <p:spPr>
          <a:xfrm>
            <a:off x="277090" y="556736"/>
            <a:ext cx="11097491" cy="138499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zamanlar yazılarını yazmak üzere okyanus sahiline giden bir bilge kişi varmış. Çalışmaya başlamadan önce sabahları kumsalda yürüyüş yaparmış.</a:t>
            </a:r>
            <a:r>
              <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a:t>
            </a:r>
          </a:p>
        </p:txBody>
      </p:sp>
      <p:sp>
        <p:nvSpPr>
          <p:cNvPr id="5" name="Metin kutusu 4">
            <a:extLst>
              <a:ext uri="{FF2B5EF4-FFF2-40B4-BE49-F238E27FC236}">
                <a16:creationId xmlns:a16="http://schemas.microsoft.com/office/drawing/2014/main" id="{1B1A8104-4FDB-4161-8D6C-5D15D77FFD95}"/>
              </a:ext>
            </a:extLst>
          </p:cNvPr>
          <p:cNvSpPr txBox="1"/>
          <p:nvPr/>
        </p:nvSpPr>
        <p:spPr>
          <a:xfrm>
            <a:off x="429490" y="2736502"/>
            <a:ext cx="11097491" cy="1384995"/>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zamanlar </a:t>
            </a: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yazılarını yazmak üzere okyanus sahiline giden bir bilge kişi varmış. </a:t>
            </a: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Çalışmaya başlamadan önce sabahları</a:t>
            </a: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kumsalda yürüyüş yaparmış.</a:t>
            </a:r>
            <a:r>
              <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a:t>
            </a:r>
          </a:p>
        </p:txBody>
      </p:sp>
    </p:spTree>
    <p:extLst>
      <p:ext uri="{BB962C8B-B14F-4D97-AF65-F5344CB8AC3E}">
        <p14:creationId xmlns:p14="http://schemas.microsoft.com/office/powerpoint/2010/main" val="120858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F757CED-C478-41D1-8DFA-3598459ED42B}"/>
              </a:ext>
            </a:extLst>
          </p:cNvPr>
          <p:cNvSpPr txBox="1"/>
          <p:nvPr/>
        </p:nvSpPr>
        <p:spPr>
          <a:xfrm>
            <a:off x="401781" y="335156"/>
            <a:ext cx="10861963" cy="224676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gün; ileride, uzaklarda dans eder gibi hareketler yaparak kendisine doğru gelen bir insan </a:t>
            </a:r>
            <a:r>
              <a:rPr lang="tr-TR" sz="2800" b="1" i="0" dirty="0" err="1">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silüeti</a:t>
            </a: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fark etmiş. Başlayan günü dans ederek karşılayan biri olabileceğini düşünmüş. Ancak yaklaştıkça </a:t>
            </a:r>
            <a:r>
              <a:rPr lang="tr-TR" sz="2800" b="1" i="0" dirty="0" err="1">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silüetin</a:t>
            </a: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genç bir adam olduğunu görmüş.</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4" name="Metin kutusu 3">
            <a:extLst>
              <a:ext uri="{FF2B5EF4-FFF2-40B4-BE49-F238E27FC236}">
                <a16:creationId xmlns:a16="http://schemas.microsoft.com/office/drawing/2014/main" id="{CD4D0871-3477-424A-B367-8722F5F84ADE}"/>
              </a:ext>
            </a:extLst>
          </p:cNvPr>
          <p:cNvSpPr txBox="1"/>
          <p:nvPr/>
        </p:nvSpPr>
        <p:spPr>
          <a:xfrm>
            <a:off x="401781" y="2925956"/>
            <a:ext cx="10861963" cy="224676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gün</a:t>
            </a: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ileride, uzaklarda </a:t>
            </a:r>
            <a:r>
              <a:rPr lang="tr-TR" sz="28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dans eder gibi hareketler yaparak </a:t>
            </a: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kendisine doğru gelen bir insan </a:t>
            </a:r>
            <a:r>
              <a:rPr lang="tr-TR" sz="2800" b="1" i="0" dirty="0" err="1">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silüeti</a:t>
            </a: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fark etmiş. Başlayan günü dans ederek karşılayan biri olabileceğini düşünmüş. Ancak yaklaştıkça </a:t>
            </a:r>
            <a:r>
              <a:rPr lang="tr-TR" sz="2800" b="1" i="0" dirty="0" err="1">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silüetin</a:t>
            </a:r>
            <a:r>
              <a:rPr lang="tr-TR" sz="28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genç bir adam olduğunu görmüş.</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78017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4ECE4EF-D86F-4FA4-AE20-5B0FC1A2CAF6}"/>
              </a:ext>
            </a:extLst>
          </p:cNvPr>
          <p:cNvSpPr txBox="1"/>
          <p:nvPr/>
        </p:nvSpPr>
        <p:spPr>
          <a:xfrm>
            <a:off x="152399" y="279830"/>
            <a:ext cx="11513127" cy="2308324"/>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Genç adam birkaç adımda bir, yerden bir şeyler alıyor ve okyanusa fırlatıyormuş. Sormuş ona bilge kişi: “Günaydın delikanlı. Hayrola, ne yapıyorsun böyle?” Genç adam cevap vermiş: “Okyanusa denizyıldızı atıyorum.” “Sanırım şöyle sormalıydım.” demiş bilge kişi. “Neden okyanusa denizyıldızı atıyorsun?” “Görmüyor musunuz, güneş yükseliyor ve sular çekiliyor.</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4" name="Metin kutusu 3">
            <a:extLst>
              <a:ext uri="{FF2B5EF4-FFF2-40B4-BE49-F238E27FC236}">
                <a16:creationId xmlns:a16="http://schemas.microsoft.com/office/drawing/2014/main" id="{B5F4507E-830A-4508-8717-0A2B82418A24}"/>
              </a:ext>
            </a:extLst>
          </p:cNvPr>
          <p:cNvSpPr txBox="1"/>
          <p:nvPr/>
        </p:nvSpPr>
        <p:spPr>
          <a:xfrm>
            <a:off x="152399" y="3115685"/>
            <a:ext cx="11513127" cy="2308324"/>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Genç adam birkaç adımda bir, yerden bir şeyler alıyor ve okyanusa fırlatıyormuş. Sormuş ona bilge kişi: “Günaydın delikanlı. Hayrola,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ne</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yapıyorsun böyle?” Genç adam cevap vermiş: “Okyanusa denizyıldızı atıyorum.” “Sanırım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şöyle</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sormalıydım.” demiş bilge kişi.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Neden</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okyanusa denizyıldızı atıyorsun?” “Görmüyor musunuz, güneş yükseliyor ve sular çekiliyor.</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23854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42131F3-1D1E-4A83-9CA2-F364C240035D}"/>
              </a:ext>
            </a:extLst>
          </p:cNvPr>
          <p:cNvSpPr txBox="1"/>
          <p:nvPr/>
        </p:nvSpPr>
        <p:spPr>
          <a:xfrm>
            <a:off x="138545" y="432368"/>
            <a:ext cx="11720946" cy="267765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Onları suya atmazsam ölecekler.” “Ama delikanlı, baksana kilometrelerce kumsal var ve baştan aşağı denizyıldızıyla dolu. Sen birkaç tane atmışsın ne fark eder ki?” Genç adam kibarca dinledikten sonra eğilerek bir denizyıldızı daha almış, dalgalanan okyanusa doğru fırlatmış ve “Bakın!” demiş bilge kişiye “Bunun için çok şey fark etti.” Bilge kişi genç adamın cevabından pek bir şey anlamamış. Yazısının başına geçmek üzere kulübesine dönmüş.</a:t>
            </a:r>
            <a:r>
              <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a:t>
            </a:r>
          </a:p>
        </p:txBody>
      </p:sp>
      <p:sp>
        <p:nvSpPr>
          <p:cNvPr id="4" name="Metin kutusu 3">
            <a:extLst>
              <a:ext uri="{FF2B5EF4-FFF2-40B4-BE49-F238E27FC236}">
                <a16:creationId xmlns:a16="http://schemas.microsoft.com/office/drawing/2014/main" id="{47E67313-755E-42B5-94C8-4C1908C9D9A4}"/>
              </a:ext>
            </a:extLst>
          </p:cNvPr>
          <p:cNvSpPr txBox="1"/>
          <p:nvPr/>
        </p:nvSpPr>
        <p:spPr>
          <a:xfrm>
            <a:off x="138545" y="3429000"/>
            <a:ext cx="11720946" cy="2677656"/>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Onları suya atmazsam ölecekler.” “Ama delikanlı, baksana kilometrelerce kumsal var ve baştan aşağı denizyıldızıyla dolu. Sen birkaç tane atmışsın ne fark eder ki?” Genç adam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kibarca</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dinledikten sonra</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eğilerek</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bir denizyıldızı daha almış, dalgalanan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okyanusa doğru </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fırlatmış ve “Bakın!” demiş bilge kişiye “Bunun için </a:t>
            </a:r>
            <a:r>
              <a:rPr lang="tr-TR" sz="2400" b="1" i="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çok </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şey fark etti.” Bilge kişi genç adamın cevabından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pek</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bir şey anlamamış. Yazısının başına geçmek üzere kulübesine dönmüş.</a:t>
            </a:r>
            <a:r>
              <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a:t>
            </a:r>
          </a:p>
        </p:txBody>
      </p:sp>
    </p:spTree>
    <p:extLst>
      <p:ext uri="{BB962C8B-B14F-4D97-AF65-F5344CB8AC3E}">
        <p14:creationId xmlns:p14="http://schemas.microsoft.com/office/powerpoint/2010/main" val="57736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7EBE831-AD46-4767-8176-A8BD09EA554B}"/>
              </a:ext>
            </a:extLst>
          </p:cNvPr>
          <p:cNvSpPr txBox="1"/>
          <p:nvPr/>
        </p:nvSpPr>
        <p:spPr>
          <a:xfrm>
            <a:off x="290945" y="473931"/>
            <a:ext cx="11152909" cy="304698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Gün boyunca bir şeyler yazmaya çalışırken genç adamın yaptığı bir türlü gözünün önünden gitmemiş. Koca bilim adamı, o yazar, o büyük şair, o bilge kişi, gencin davranışının özünü kavrayamamış. Geceyi de sıkıntılı, yarı uyanık, aynı şeyleri düşünerek geçirmiş. Gözüne uyku girmeyeceğini anlayıp sabaha karşı daha gün ağarmadan kalktığında gencin yaptığını bir anda kavrayıvermiş... Güneş görünmeye başlar başlamaz sahile inmiş ve genci bularak bütün sabahı onunla okyanusa denizyıldızı atarak geçirmiş.</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4" name="Metin kutusu 3">
            <a:extLst>
              <a:ext uri="{FF2B5EF4-FFF2-40B4-BE49-F238E27FC236}">
                <a16:creationId xmlns:a16="http://schemas.microsoft.com/office/drawing/2014/main" id="{93C72CA6-743F-4AC7-B950-283985C59924}"/>
              </a:ext>
            </a:extLst>
          </p:cNvPr>
          <p:cNvSpPr txBox="1"/>
          <p:nvPr/>
        </p:nvSpPr>
        <p:spPr>
          <a:xfrm>
            <a:off x="290945" y="3564347"/>
            <a:ext cx="11152909" cy="304698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t="100000" r="100000"/>
            </a:path>
            <a:tileRect l="-100000" b="-100000"/>
          </a:gra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Gün boyunca </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şeyler yazmaya çalışırken genç adamın yaptığı bir türlü gözünün önünden gitmemiş. Koca bilim adamı, o yazar, o büyük şair, o bilge kişi, gencin davranışının özünü kavrayamamış. Geceyi de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sıkıntılı, yarı uyanık, aynı şeyleri düşünerek </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geçirmiş. Gözüne uyku girmeyeceğini anlayıp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sabaha karşı daha gün ağarmadan</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kalktığında gencin yaptığını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bir anda </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kavrayıvermiş... </a:t>
            </a:r>
            <a:r>
              <a:rPr lang="tr-TR" sz="2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Güneş görünmeye başlar başlamaz </a:t>
            </a:r>
            <a:r>
              <a:rPr lang="tr-TR" sz="2400" b="1" i="0" dirty="0">
                <a:solidFill>
                  <a:srgbClr val="24202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sahile inmiş ve genci bularak bütün sabahı onunla okyanusa denizyıldızı atarak geçirmiş.</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459752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7E3BEF5-629B-4EA3-9415-BCCBD5AE6842}"/>
              </a:ext>
            </a:extLst>
          </p:cNvPr>
          <p:cNvSpPr txBox="1"/>
          <p:nvPr/>
        </p:nvSpPr>
        <p:spPr>
          <a:xfrm>
            <a:off x="789708" y="653581"/>
            <a:ext cx="9615055" cy="138499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i="0" dirty="0">
                <a:solidFill>
                  <a:srgbClr val="C00000"/>
                </a:solidFill>
                <a:effectLst>
                  <a:outerShdw blurRad="38100" dist="38100" dir="2700000" algn="tl">
                    <a:srgbClr val="000000">
                      <a:alpha val="43137"/>
                    </a:srgbClr>
                  </a:outerShdw>
                </a:effectLst>
                <a:latin typeface="Snap ITC" panose="04040A07060A02020202" pitchFamily="82" charset="0"/>
              </a:rPr>
              <a:t>b) Altlarını çizdiğiniz zarfların metne olan katkılarını yazınız.</a:t>
            </a:r>
            <a:r>
              <a:rPr lang="tr-TR" sz="2800" dirty="0">
                <a:solidFill>
                  <a:srgbClr val="C00000"/>
                </a:solidFill>
                <a:effectLst>
                  <a:outerShdw blurRad="38100" dist="38100" dir="2700000" algn="tl">
                    <a:srgbClr val="000000">
                      <a:alpha val="43137"/>
                    </a:srgbClr>
                  </a:outerShdw>
                </a:effectLst>
                <a:latin typeface="Snap ITC" panose="04040A07060A02020202" pitchFamily="82" charset="0"/>
              </a:rPr>
              <a:t> </a:t>
            </a:r>
            <a:br>
              <a:rPr lang="tr-TR" sz="2800" dirty="0">
                <a:solidFill>
                  <a:srgbClr val="C00000"/>
                </a:solidFill>
                <a:effectLst>
                  <a:outerShdw blurRad="38100" dist="38100" dir="2700000" algn="tl">
                    <a:srgbClr val="000000">
                      <a:alpha val="43137"/>
                    </a:srgbClr>
                  </a:outerShdw>
                </a:effectLst>
                <a:latin typeface="Snap ITC" panose="04040A07060A02020202" pitchFamily="82" charset="0"/>
              </a:rPr>
            </a:br>
            <a:endParaRPr lang="tr-TR" sz="2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BE66A63F-27C4-49DC-9DBF-362687B9271D}"/>
              </a:ext>
            </a:extLst>
          </p:cNvPr>
          <p:cNvSpPr txBox="1"/>
          <p:nvPr/>
        </p:nvSpPr>
        <p:spPr>
          <a:xfrm>
            <a:off x="789707" y="2782669"/>
            <a:ext cx="9712037"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Metindeki eylemlerin durumlarını, zamanlarını, miktarlarını, yer-yönlerini belirtmiş ve soru anlamı katmışlardır.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38132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43715E3-AA0D-4B5E-8D70-9D1733DD772A}"/>
              </a:ext>
            </a:extLst>
          </p:cNvPr>
          <p:cNvPicPr>
            <a:picLocks noChangeAspect="1"/>
          </p:cNvPicPr>
          <p:nvPr/>
        </p:nvPicPr>
        <p:blipFill>
          <a:blip r:embed="rId2"/>
          <a:stretch>
            <a:fillRect/>
          </a:stretch>
        </p:blipFill>
        <p:spPr>
          <a:xfrm>
            <a:off x="595312" y="261937"/>
            <a:ext cx="11001375" cy="6334125"/>
          </a:xfrm>
          <a:prstGeom prst="rect">
            <a:avLst/>
          </a:prstGeom>
        </p:spPr>
      </p:pic>
    </p:spTree>
    <p:extLst>
      <p:ext uri="{BB962C8B-B14F-4D97-AF65-F5344CB8AC3E}">
        <p14:creationId xmlns:p14="http://schemas.microsoft.com/office/powerpoint/2010/main" val="30463440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BEAB394-5DF4-4D98-863D-69C9FF4D5D92}"/>
              </a:ext>
            </a:extLst>
          </p:cNvPr>
          <p:cNvPicPr>
            <a:picLocks noChangeAspect="1"/>
          </p:cNvPicPr>
          <p:nvPr/>
        </p:nvPicPr>
        <p:blipFill>
          <a:blip r:embed="rId2"/>
          <a:stretch>
            <a:fillRect/>
          </a:stretch>
        </p:blipFill>
        <p:spPr>
          <a:xfrm>
            <a:off x="441317" y="1052945"/>
            <a:ext cx="10607683" cy="4457267"/>
          </a:xfrm>
          <a:prstGeom prst="rect">
            <a:avLst/>
          </a:prstGeom>
        </p:spPr>
      </p:pic>
    </p:spTree>
    <p:extLst>
      <p:ext uri="{BB962C8B-B14F-4D97-AF65-F5344CB8AC3E}">
        <p14:creationId xmlns:p14="http://schemas.microsoft.com/office/powerpoint/2010/main" val="1434239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FB1E1BD-6119-45D2-968B-A29E23F72FB4}"/>
              </a:ext>
            </a:extLst>
          </p:cNvPr>
          <p:cNvPicPr>
            <a:picLocks noChangeAspect="1"/>
          </p:cNvPicPr>
          <p:nvPr/>
        </p:nvPicPr>
        <p:blipFill>
          <a:blip r:embed="rId2"/>
          <a:stretch>
            <a:fillRect/>
          </a:stretch>
        </p:blipFill>
        <p:spPr>
          <a:xfrm>
            <a:off x="2709864" y="189634"/>
            <a:ext cx="6023562" cy="3883602"/>
          </a:xfrm>
          <a:prstGeom prst="rect">
            <a:avLst/>
          </a:prstGeom>
        </p:spPr>
      </p:pic>
      <p:pic>
        <p:nvPicPr>
          <p:cNvPr id="5" name="Resim 4">
            <a:extLst>
              <a:ext uri="{FF2B5EF4-FFF2-40B4-BE49-F238E27FC236}">
                <a16:creationId xmlns:a16="http://schemas.microsoft.com/office/drawing/2014/main" id="{4555F7CC-5FAD-4E13-9A59-BC9127DEFB5B}"/>
              </a:ext>
            </a:extLst>
          </p:cNvPr>
          <p:cNvPicPr>
            <a:picLocks noChangeAspect="1"/>
          </p:cNvPicPr>
          <p:nvPr/>
        </p:nvPicPr>
        <p:blipFill>
          <a:blip r:embed="rId3"/>
          <a:stretch>
            <a:fillRect/>
          </a:stretch>
        </p:blipFill>
        <p:spPr>
          <a:xfrm>
            <a:off x="1652586" y="4305733"/>
            <a:ext cx="7829550" cy="657225"/>
          </a:xfrm>
          <a:prstGeom prst="rect">
            <a:avLst/>
          </a:prstGeom>
        </p:spPr>
      </p:pic>
      <p:sp>
        <p:nvSpPr>
          <p:cNvPr id="7" name="Metin kutusu 6">
            <a:extLst>
              <a:ext uri="{FF2B5EF4-FFF2-40B4-BE49-F238E27FC236}">
                <a16:creationId xmlns:a16="http://schemas.microsoft.com/office/drawing/2014/main" id="{7A2D0877-D9C2-420E-AC97-90CAA1E1391E}"/>
              </a:ext>
            </a:extLst>
          </p:cNvPr>
          <p:cNvSpPr txBox="1"/>
          <p:nvPr/>
        </p:nvSpPr>
        <p:spPr>
          <a:xfrm>
            <a:off x="332509" y="5419544"/>
            <a:ext cx="10584873"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apple-system"/>
              </a:rPr>
              <a:t>(</a:t>
            </a:r>
            <a:r>
              <a:rPr lang="tr-TR" sz="3200" b="1" i="0" dirty="0">
                <a:solidFill>
                  <a:srgbClr val="FF0000"/>
                </a:solidFill>
                <a:effectLst>
                  <a:outerShdw blurRad="38100" dist="38100" dir="2700000" algn="tl">
                    <a:srgbClr val="000000">
                      <a:alpha val="43137"/>
                    </a:srgbClr>
                  </a:outerShdw>
                </a:effectLst>
                <a:latin typeface="-apple-system"/>
              </a:rPr>
              <a:t>D</a:t>
            </a:r>
            <a:r>
              <a:rPr lang="tr-TR" sz="3200" b="1" i="0" dirty="0">
                <a:solidFill>
                  <a:srgbClr val="2C2F34"/>
                </a:solidFill>
                <a:effectLst>
                  <a:outerShdw blurRad="38100" dist="38100" dir="2700000" algn="tl">
                    <a:srgbClr val="000000">
                      <a:alpha val="43137"/>
                    </a:srgbClr>
                  </a:outerShdw>
                </a:effectLst>
                <a:latin typeface="-apple-system"/>
              </a:rPr>
              <a:t>) Millî kütüphanedeki kitap sayısı 2012 – 2014 yılları arasında aynıdır.</a:t>
            </a:r>
            <a:endParaRPr lang="tr-TR"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909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FE545CB-E86C-44B6-947E-01C0EF93427A}"/>
              </a:ext>
            </a:extLst>
          </p:cNvPr>
          <p:cNvPicPr>
            <a:picLocks noChangeAspect="1"/>
          </p:cNvPicPr>
          <p:nvPr/>
        </p:nvPicPr>
        <p:blipFill>
          <a:blip r:embed="rId2"/>
          <a:stretch>
            <a:fillRect/>
          </a:stretch>
        </p:blipFill>
        <p:spPr>
          <a:xfrm>
            <a:off x="2709864" y="189634"/>
            <a:ext cx="6023562" cy="3883602"/>
          </a:xfrm>
          <a:prstGeom prst="rect">
            <a:avLst/>
          </a:prstGeom>
        </p:spPr>
      </p:pic>
      <p:pic>
        <p:nvPicPr>
          <p:cNvPr id="4" name="Resim 3">
            <a:extLst>
              <a:ext uri="{FF2B5EF4-FFF2-40B4-BE49-F238E27FC236}">
                <a16:creationId xmlns:a16="http://schemas.microsoft.com/office/drawing/2014/main" id="{4ADEDCCB-BFDD-4872-96F3-36B75A1C204F}"/>
              </a:ext>
            </a:extLst>
          </p:cNvPr>
          <p:cNvPicPr>
            <a:picLocks noChangeAspect="1"/>
          </p:cNvPicPr>
          <p:nvPr/>
        </p:nvPicPr>
        <p:blipFill>
          <a:blip r:embed="rId3"/>
          <a:stretch>
            <a:fillRect/>
          </a:stretch>
        </p:blipFill>
        <p:spPr>
          <a:xfrm>
            <a:off x="1359195" y="4228667"/>
            <a:ext cx="8724900" cy="561975"/>
          </a:xfrm>
          <a:prstGeom prst="rect">
            <a:avLst/>
          </a:prstGeom>
        </p:spPr>
      </p:pic>
      <p:sp>
        <p:nvSpPr>
          <p:cNvPr id="6" name="Metin kutusu 5">
            <a:extLst>
              <a:ext uri="{FF2B5EF4-FFF2-40B4-BE49-F238E27FC236}">
                <a16:creationId xmlns:a16="http://schemas.microsoft.com/office/drawing/2014/main" id="{EAB51A67-7A2A-484C-8C20-E8C4F5765861}"/>
              </a:ext>
            </a:extLst>
          </p:cNvPr>
          <p:cNvSpPr txBox="1"/>
          <p:nvPr/>
        </p:nvSpPr>
        <p:spPr>
          <a:xfrm>
            <a:off x="942109" y="5170162"/>
            <a:ext cx="9601200"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28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2013 yılından sonra halk kütüphanelerindeki kitap sayısı artış göstermiştir.</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16179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arn(inVertic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FC3E491-5D77-4363-A19A-1C013FE0A94F}"/>
              </a:ext>
            </a:extLst>
          </p:cNvPr>
          <p:cNvPicPr>
            <a:picLocks noChangeAspect="1"/>
          </p:cNvPicPr>
          <p:nvPr/>
        </p:nvPicPr>
        <p:blipFill>
          <a:blip r:embed="rId2"/>
          <a:stretch>
            <a:fillRect/>
          </a:stretch>
        </p:blipFill>
        <p:spPr>
          <a:xfrm>
            <a:off x="2709864" y="189634"/>
            <a:ext cx="6023562" cy="3883602"/>
          </a:xfrm>
          <a:prstGeom prst="rect">
            <a:avLst/>
          </a:prstGeom>
        </p:spPr>
      </p:pic>
      <p:pic>
        <p:nvPicPr>
          <p:cNvPr id="4" name="Resim 3">
            <a:extLst>
              <a:ext uri="{FF2B5EF4-FFF2-40B4-BE49-F238E27FC236}">
                <a16:creationId xmlns:a16="http://schemas.microsoft.com/office/drawing/2014/main" id="{A7D79167-0C80-46AD-9D0D-44382FF06D02}"/>
              </a:ext>
            </a:extLst>
          </p:cNvPr>
          <p:cNvPicPr>
            <a:picLocks noChangeAspect="1"/>
          </p:cNvPicPr>
          <p:nvPr/>
        </p:nvPicPr>
        <p:blipFill>
          <a:blip r:embed="rId3"/>
          <a:stretch>
            <a:fillRect/>
          </a:stretch>
        </p:blipFill>
        <p:spPr>
          <a:xfrm>
            <a:off x="1671637" y="4281487"/>
            <a:ext cx="8848725" cy="428625"/>
          </a:xfrm>
          <a:prstGeom prst="rect">
            <a:avLst/>
          </a:prstGeom>
        </p:spPr>
      </p:pic>
      <p:sp>
        <p:nvSpPr>
          <p:cNvPr id="6" name="Metin kutusu 5">
            <a:extLst>
              <a:ext uri="{FF2B5EF4-FFF2-40B4-BE49-F238E27FC236}">
                <a16:creationId xmlns:a16="http://schemas.microsoft.com/office/drawing/2014/main" id="{02071B11-D28F-4FA0-A873-A4992F1BA857}"/>
              </a:ext>
            </a:extLst>
          </p:cNvPr>
          <p:cNvSpPr txBox="1"/>
          <p:nvPr/>
        </p:nvSpPr>
        <p:spPr>
          <a:xfrm>
            <a:off x="623455" y="5170162"/>
            <a:ext cx="11042072"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28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2013 yılından sonra halk kütüphanelerindeki kitap sayısı artış göstermiştir.</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66802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arn(inVertic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7F03ADB-96A6-45B3-AC39-BC703767EE2C}"/>
              </a:ext>
            </a:extLst>
          </p:cNvPr>
          <p:cNvPicPr>
            <a:picLocks noChangeAspect="1"/>
          </p:cNvPicPr>
          <p:nvPr/>
        </p:nvPicPr>
        <p:blipFill>
          <a:blip r:embed="rId2"/>
          <a:stretch>
            <a:fillRect/>
          </a:stretch>
        </p:blipFill>
        <p:spPr>
          <a:xfrm>
            <a:off x="2709864" y="189634"/>
            <a:ext cx="6023562" cy="3883602"/>
          </a:xfrm>
          <a:prstGeom prst="rect">
            <a:avLst/>
          </a:prstGeom>
        </p:spPr>
      </p:pic>
      <p:pic>
        <p:nvPicPr>
          <p:cNvPr id="4" name="Resim 3">
            <a:extLst>
              <a:ext uri="{FF2B5EF4-FFF2-40B4-BE49-F238E27FC236}">
                <a16:creationId xmlns:a16="http://schemas.microsoft.com/office/drawing/2014/main" id="{0C8C2407-7BCF-4167-B3FD-84F7646B9A41}"/>
              </a:ext>
            </a:extLst>
          </p:cNvPr>
          <p:cNvPicPr>
            <a:picLocks noChangeAspect="1"/>
          </p:cNvPicPr>
          <p:nvPr/>
        </p:nvPicPr>
        <p:blipFill>
          <a:blip r:embed="rId3"/>
          <a:stretch>
            <a:fillRect/>
          </a:stretch>
        </p:blipFill>
        <p:spPr>
          <a:xfrm>
            <a:off x="2130569" y="4357687"/>
            <a:ext cx="7515225" cy="581025"/>
          </a:xfrm>
          <a:prstGeom prst="rect">
            <a:avLst/>
          </a:prstGeom>
        </p:spPr>
      </p:pic>
      <p:sp>
        <p:nvSpPr>
          <p:cNvPr id="6" name="Metin kutusu 5">
            <a:extLst>
              <a:ext uri="{FF2B5EF4-FFF2-40B4-BE49-F238E27FC236}">
                <a16:creationId xmlns:a16="http://schemas.microsoft.com/office/drawing/2014/main" id="{37C7FAC5-8124-44C5-82D2-CB27E8BDD0C7}"/>
              </a:ext>
            </a:extLst>
          </p:cNvPr>
          <p:cNvSpPr txBox="1"/>
          <p:nvPr/>
        </p:nvSpPr>
        <p:spPr>
          <a:xfrm>
            <a:off x="839501" y="5223163"/>
            <a:ext cx="10008608"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a:t>
            </a:r>
            <a:r>
              <a:rPr lang="tr-TR" sz="2400"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Kütüphanelerdeki kitap sayıları her yıl düzenli olarak artmıştır.</a:t>
            </a:r>
            <a:endParaRPr lang="tr-TR" sz="24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79660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99EA609-638F-4CDA-900A-B11A6E2462EE}"/>
              </a:ext>
            </a:extLst>
          </p:cNvPr>
          <p:cNvPicPr>
            <a:picLocks noChangeAspect="1"/>
          </p:cNvPicPr>
          <p:nvPr/>
        </p:nvPicPr>
        <p:blipFill>
          <a:blip r:embed="rId2"/>
          <a:stretch>
            <a:fillRect/>
          </a:stretch>
        </p:blipFill>
        <p:spPr>
          <a:xfrm>
            <a:off x="2709864" y="189634"/>
            <a:ext cx="6023562" cy="3883602"/>
          </a:xfrm>
          <a:prstGeom prst="rect">
            <a:avLst/>
          </a:prstGeom>
        </p:spPr>
      </p:pic>
      <p:pic>
        <p:nvPicPr>
          <p:cNvPr id="4" name="Resim 3">
            <a:extLst>
              <a:ext uri="{FF2B5EF4-FFF2-40B4-BE49-F238E27FC236}">
                <a16:creationId xmlns:a16="http://schemas.microsoft.com/office/drawing/2014/main" id="{6AC73292-FB40-44B5-A29E-519B5C41A2B6}"/>
              </a:ext>
            </a:extLst>
          </p:cNvPr>
          <p:cNvPicPr>
            <a:picLocks noChangeAspect="1"/>
          </p:cNvPicPr>
          <p:nvPr/>
        </p:nvPicPr>
        <p:blipFill>
          <a:blip r:embed="rId3"/>
          <a:stretch>
            <a:fillRect/>
          </a:stretch>
        </p:blipFill>
        <p:spPr>
          <a:xfrm>
            <a:off x="1267691" y="4303568"/>
            <a:ext cx="9296400" cy="800100"/>
          </a:xfrm>
          <a:prstGeom prst="rect">
            <a:avLst/>
          </a:prstGeom>
        </p:spPr>
      </p:pic>
      <p:sp>
        <p:nvSpPr>
          <p:cNvPr id="6" name="Metin kutusu 5">
            <a:extLst>
              <a:ext uri="{FF2B5EF4-FFF2-40B4-BE49-F238E27FC236}">
                <a16:creationId xmlns:a16="http://schemas.microsoft.com/office/drawing/2014/main" id="{85441FC1-9E53-48D5-A757-56C91901E8C1}"/>
              </a:ext>
            </a:extLst>
          </p:cNvPr>
          <p:cNvSpPr txBox="1"/>
          <p:nvPr/>
        </p:nvSpPr>
        <p:spPr>
          <a:xfrm>
            <a:off x="1267690" y="5544235"/>
            <a:ext cx="9296399"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24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a:t>
            </a:r>
            <a:r>
              <a:rPr lang="tr-TR" sz="24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Örgün ve yaygın eğitim kütüphanelerindeki kitap sayısı 2016 yılında, bir önceki yıla göre 4,9 milyon azalmıştır.</a:t>
            </a:r>
            <a:endParaRPr lang="tr-TR" sz="24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5468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9DBC041-E020-4AD4-9044-0C9503B31158}"/>
              </a:ext>
            </a:extLst>
          </p:cNvPr>
          <p:cNvPicPr>
            <a:picLocks noChangeAspect="1"/>
          </p:cNvPicPr>
          <p:nvPr/>
        </p:nvPicPr>
        <p:blipFill>
          <a:blip r:embed="rId2"/>
          <a:stretch>
            <a:fillRect/>
          </a:stretch>
        </p:blipFill>
        <p:spPr>
          <a:xfrm>
            <a:off x="357187" y="390525"/>
            <a:ext cx="11477625" cy="6076950"/>
          </a:xfrm>
          <a:prstGeom prst="rect">
            <a:avLst/>
          </a:prstGeom>
        </p:spPr>
      </p:pic>
    </p:spTree>
    <p:extLst>
      <p:ext uri="{BB962C8B-B14F-4D97-AF65-F5344CB8AC3E}">
        <p14:creationId xmlns:p14="http://schemas.microsoft.com/office/powerpoint/2010/main" val="1407840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DAD51F8-D843-4EA5-92F8-438176D15F5A}"/>
              </a:ext>
            </a:extLst>
          </p:cNvPr>
          <p:cNvPicPr>
            <a:picLocks noChangeAspect="1"/>
          </p:cNvPicPr>
          <p:nvPr/>
        </p:nvPicPr>
        <p:blipFill>
          <a:blip r:embed="rId2"/>
          <a:stretch>
            <a:fillRect/>
          </a:stretch>
        </p:blipFill>
        <p:spPr>
          <a:xfrm>
            <a:off x="4138180" y="357621"/>
            <a:ext cx="3028950" cy="933450"/>
          </a:xfrm>
          <a:prstGeom prst="rect">
            <a:avLst/>
          </a:prstGeom>
        </p:spPr>
      </p:pic>
      <p:pic>
        <p:nvPicPr>
          <p:cNvPr id="5" name="Resim 4">
            <a:extLst>
              <a:ext uri="{FF2B5EF4-FFF2-40B4-BE49-F238E27FC236}">
                <a16:creationId xmlns:a16="http://schemas.microsoft.com/office/drawing/2014/main" id="{9E557D9E-61A4-4E8D-A061-D210BEEED5E6}"/>
              </a:ext>
            </a:extLst>
          </p:cNvPr>
          <p:cNvPicPr>
            <a:picLocks noChangeAspect="1"/>
          </p:cNvPicPr>
          <p:nvPr/>
        </p:nvPicPr>
        <p:blipFill>
          <a:blip r:embed="rId3"/>
          <a:stretch>
            <a:fillRect/>
          </a:stretch>
        </p:blipFill>
        <p:spPr>
          <a:xfrm>
            <a:off x="366280" y="2005012"/>
            <a:ext cx="3562350" cy="1933575"/>
          </a:xfrm>
          <a:prstGeom prst="rect">
            <a:avLst/>
          </a:prstGeom>
        </p:spPr>
      </p:pic>
      <p:pic>
        <p:nvPicPr>
          <p:cNvPr id="7" name="Resim 6">
            <a:extLst>
              <a:ext uri="{FF2B5EF4-FFF2-40B4-BE49-F238E27FC236}">
                <a16:creationId xmlns:a16="http://schemas.microsoft.com/office/drawing/2014/main" id="{4A543F70-FB43-415A-A7AD-A9CE5B1CEA52}"/>
              </a:ext>
            </a:extLst>
          </p:cNvPr>
          <p:cNvPicPr>
            <a:picLocks noChangeAspect="1"/>
          </p:cNvPicPr>
          <p:nvPr/>
        </p:nvPicPr>
        <p:blipFill>
          <a:blip r:embed="rId4"/>
          <a:stretch>
            <a:fillRect/>
          </a:stretch>
        </p:blipFill>
        <p:spPr>
          <a:xfrm>
            <a:off x="4308764" y="2005012"/>
            <a:ext cx="3048000" cy="1933575"/>
          </a:xfrm>
          <a:prstGeom prst="rect">
            <a:avLst/>
          </a:prstGeom>
        </p:spPr>
      </p:pic>
      <p:pic>
        <p:nvPicPr>
          <p:cNvPr id="9" name="Resim 8">
            <a:extLst>
              <a:ext uri="{FF2B5EF4-FFF2-40B4-BE49-F238E27FC236}">
                <a16:creationId xmlns:a16="http://schemas.microsoft.com/office/drawing/2014/main" id="{5269F6C4-0649-42BE-BB3F-794CBF7E3D3C}"/>
              </a:ext>
            </a:extLst>
          </p:cNvPr>
          <p:cNvPicPr>
            <a:picLocks noChangeAspect="1"/>
          </p:cNvPicPr>
          <p:nvPr/>
        </p:nvPicPr>
        <p:blipFill>
          <a:blip r:embed="rId5"/>
          <a:stretch>
            <a:fillRect/>
          </a:stretch>
        </p:blipFill>
        <p:spPr>
          <a:xfrm>
            <a:off x="7577137" y="1666874"/>
            <a:ext cx="4352925" cy="2609850"/>
          </a:xfrm>
          <a:prstGeom prst="rect">
            <a:avLst/>
          </a:prstGeom>
        </p:spPr>
      </p:pic>
    </p:spTree>
    <p:extLst>
      <p:ext uri="{BB962C8B-B14F-4D97-AF65-F5344CB8AC3E}">
        <p14:creationId xmlns:p14="http://schemas.microsoft.com/office/powerpoint/2010/main" val="8292551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A9BAB99-DC3A-4A6F-80EF-47418ABF0FFE}"/>
              </a:ext>
            </a:extLst>
          </p:cNvPr>
          <p:cNvPicPr>
            <a:picLocks noChangeAspect="1"/>
          </p:cNvPicPr>
          <p:nvPr/>
        </p:nvPicPr>
        <p:blipFill>
          <a:blip r:embed="rId2"/>
          <a:stretch>
            <a:fillRect/>
          </a:stretch>
        </p:blipFill>
        <p:spPr>
          <a:xfrm>
            <a:off x="3227676" y="4454236"/>
            <a:ext cx="5210175" cy="1228725"/>
          </a:xfrm>
          <a:prstGeom prst="rect">
            <a:avLst/>
          </a:prstGeom>
        </p:spPr>
      </p:pic>
      <p:pic>
        <p:nvPicPr>
          <p:cNvPr id="5" name="Resim 4">
            <a:extLst>
              <a:ext uri="{FF2B5EF4-FFF2-40B4-BE49-F238E27FC236}">
                <a16:creationId xmlns:a16="http://schemas.microsoft.com/office/drawing/2014/main" id="{4561639A-6B1F-427D-A3D8-02BADE7E10BA}"/>
              </a:ext>
            </a:extLst>
          </p:cNvPr>
          <p:cNvPicPr>
            <a:picLocks noChangeAspect="1"/>
          </p:cNvPicPr>
          <p:nvPr/>
        </p:nvPicPr>
        <p:blipFill>
          <a:blip r:embed="rId3"/>
          <a:stretch>
            <a:fillRect/>
          </a:stretch>
        </p:blipFill>
        <p:spPr>
          <a:xfrm>
            <a:off x="270164" y="309562"/>
            <a:ext cx="4419600" cy="2505075"/>
          </a:xfrm>
          <a:prstGeom prst="rect">
            <a:avLst/>
          </a:prstGeom>
        </p:spPr>
      </p:pic>
      <p:pic>
        <p:nvPicPr>
          <p:cNvPr id="7" name="Resim 6">
            <a:extLst>
              <a:ext uri="{FF2B5EF4-FFF2-40B4-BE49-F238E27FC236}">
                <a16:creationId xmlns:a16="http://schemas.microsoft.com/office/drawing/2014/main" id="{EA8648D0-CFCB-4EF7-AF4D-45650C1E5B87}"/>
              </a:ext>
            </a:extLst>
          </p:cNvPr>
          <p:cNvPicPr>
            <a:picLocks noChangeAspect="1"/>
          </p:cNvPicPr>
          <p:nvPr/>
        </p:nvPicPr>
        <p:blipFill>
          <a:blip r:embed="rId4"/>
          <a:stretch>
            <a:fillRect/>
          </a:stretch>
        </p:blipFill>
        <p:spPr>
          <a:xfrm>
            <a:off x="7819591" y="484476"/>
            <a:ext cx="4200525" cy="3838575"/>
          </a:xfrm>
          <a:prstGeom prst="rect">
            <a:avLst/>
          </a:prstGeom>
        </p:spPr>
      </p:pic>
    </p:spTree>
    <p:extLst>
      <p:ext uri="{BB962C8B-B14F-4D97-AF65-F5344CB8AC3E}">
        <p14:creationId xmlns:p14="http://schemas.microsoft.com/office/powerpoint/2010/main" val="17790286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17E4D93-056D-4C72-B3C5-B53C0675376F}"/>
              </a:ext>
            </a:extLst>
          </p:cNvPr>
          <p:cNvPicPr>
            <a:picLocks noChangeAspect="1"/>
          </p:cNvPicPr>
          <p:nvPr/>
        </p:nvPicPr>
        <p:blipFill>
          <a:blip r:embed="rId2"/>
          <a:stretch>
            <a:fillRect/>
          </a:stretch>
        </p:blipFill>
        <p:spPr>
          <a:xfrm>
            <a:off x="4162425" y="728662"/>
            <a:ext cx="3867150" cy="5400675"/>
          </a:xfrm>
          <a:prstGeom prst="rect">
            <a:avLst/>
          </a:prstGeom>
        </p:spPr>
      </p:pic>
    </p:spTree>
    <p:extLst>
      <p:ext uri="{BB962C8B-B14F-4D97-AF65-F5344CB8AC3E}">
        <p14:creationId xmlns:p14="http://schemas.microsoft.com/office/powerpoint/2010/main" val="4025199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B795B41-BD19-4682-BD0F-A9EB884A83CD}"/>
              </a:ext>
            </a:extLst>
          </p:cNvPr>
          <p:cNvPicPr>
            <a:picLocks noChangeAspect="1"/>
          </p:cNvPicPr>
          <p:nvPr/>
        </p:nvPicPr>
        <p:blipFill>
          <a:blip r:embed="rId2"/>
          <a:stretch>
            <a:fillRect/>
          </a:stretch>
        </p:blipFill>
        <p:spPr>
          <a:xfrm>
            <a:off x="2732356" y="0"/>
            <a:ext cx="6727288" cy="6858000"/>
          </a:xfrm>
          <a:prstGeom prst="rect">
            <a:avLst/>
          </a:prstGeom>
        </p:spPr>
      </p:pic>
    </p:spTree>
    <p:extLst>
      <p:ext uri="{BB962C8B-B14F-4D97-AF65-F5344CB8AC3E}">
        <p14:creationId xmlns:p14="http://schemas.microsoft.com/office/powerpoint/2010/main" val="3468413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AEE2CFB-0790-4C3A-A1C2-DCE47C191D89}"/>
              </a:ext>
            </a:extLst>
          </p:cNvPr>
          <p:cNvPicPr>
            <a:picLocks noChangeAspect="1"/>
          </p:cNvPicPr>
          <p:nvPr/>
        </p:nvPicPr>
        <p:blipFill rotWithShape="1">
          <a:blip r:embed="rId2"/>
          <a:srcRect r="3333" b="32121"/>
          <a:stretch/>
        </p:blipFill>
        <p:spPr>
          <a:xfrm>
            <a:off x="2031546" y="471055"/>
            <a:ext cx="8128907" cy="5708072"/>
          </a:xfrm>
          <a:prstGeom prst="rect">
            <a:avLst/>
          </a:prstGeom>
        </p:spPr>
      </p:pic>
    </p:spTree>
    <p:extLst>
      <p:ext uri="{BB962C8B-B14F-4D97-AF65-F5344CB8AC3E}">
        <p14:creationId xmlns:p14="http://schemas.microsoft.com/office/powerpoint/2010/main" val="10752165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urşun Rengi">
  <a:themeElements>
    <a:clrScheme name="Kurşun Rengi">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Kurşun Rengi">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urşun Rengi">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Kurşun Rengi</Template>
  <TotalTime>54</TotalTime>
  <Words>1221</Words>
  <Application>Microsoft Office PowerPoint</Application>
  <PresentationFormat>Geniş ekran</PresentationFormat>
  <Paragraphs>62</Paragraphs>
  <Slides>43</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43</vt:i4>
      </vt:variant>
    </vt:vector>
  </HeadingPairs>
  <TitlesOfParts>
    <vt:vector size="50" baseType="lpstr">
      <vt:lpstr>-apple-system</vt:lpstr>
      <vt:lpstr>Arial</vt:lpstr>
      <vt:lpstr>Calisto MT</vt:lpstr>
      <vt:lpstr>Cavolini</vt:lpstr>
      <vt:lpstr>Snap ITC</vt:lpstr>
      <vt:lpstr>Wingdings 2</vt:lpstr>
      <vt:lpstr>Kurşun Rengi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 polat</dc:creator>
  <cp:lastModifiedBy>mehmet polat</cp:lastModifiedBy>
  <cp:revision>4</cp:revision>
  <dcterms:created xsi:type="dcterms:W3CDTF">2021-11-26T20:03:35Z</dcterms:created>
  <dcterms:modified xsi:type="dcterms:W3CDTF">2021-11-26T20:58:30Z</dcterms:modified>
</cp:coreProperties>
</file>