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</p:sldIdLst>
  <p:sldSz cy="6858000" cx="12192000"/>
  <p:notesSz cx="6858000" cy="9144000"/>
  <p:embeddedFontLst>
    <p:embeddedFont>
      <p:font typeface="Arial Narrow"/>
      <p:regular r:id="rId74"/>
      <p:bold r:id="rId75"/>
      <p:italic r:id="rId76"/>
      <p:boldItalic r:id="rId77"/>
    </p:embeddedFont>
    <p:embeddedFont>
      <p:font typeface="Quattrocento Sans"/>
      <p:regular r:id="rId78"/>
      <p:bold r:id="rId79"/>
      <p:italic r:id="rId80"/>
      <p:boldItalic r:id="rId8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80" Type="http://schemas.openxmlformats.org/officeDocument/2006/relationships/font" Target="fonts/QuattrocentoSans-italic.fntdata"/><Relationship Id="rId81" Type="http://schemas.openxmlformats.org/officeDocument/2006/relationships/font" Target="fonts/QuattrocentoSans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31" Type="http://schemas.openxmlformats.org/officeDocument/2006/relationships/slide" Target="slides/slide27.xml"/><Relationship Id="rId75" Type="http://schemas.openxmlformats.org/officeDocument/2006/relationships/font" Target="fonts/ArialNarrow-bold.fntdata"/><Relationship Id="rId30" Type="http://schemas.openxmlformats.org/officeDocument/2006/relationships/slide" Target="slides/slide26.xml"/><Relationship Id="rId74" Type="http://schemas.openxmlformats.org/officeDocument/2006/relationships/font" Target="fonts/ArialNarrow-regular.fntdata"/><Relationship Id="rId33" Type="http://schemas.openxmlformats.org/officeDocument/2006/relationships/slide" Target="slides/slide29.xml"/><Relationship Id="rId77" Type="http://schemas.openxmlformats.org/officeDocument/2006/relationships/font" Target="fonts/ArialNarrow-boldItalic.fntdata"/><Relationship Id="rId32" Type="http://schemas.openxmlformats.org/officeDocument/2006/relationships/slide" Target="slides/slide28.xml"/><Relationship Id="rId76" Type="http://schemas.openxmlformats.org/officeDocument/2006/relationships/font" Target="fonts/ArialNarrow-italic.fntdata"/><Relationship Id="rId35" Type="http://schemas.openxmlformats.org/officeDocument/2006/relationships/slide" Target="slides/slide31.xml"/><Relationship Id="rId79" Type="http://schemas.openxmlformats.org/officeDocument/2006/relationships/font" Target="fonts/QuattrocentoSans-bold.fntdata"/><Relationship Id="rId34" Type="http://schemas.openxmlformats.org/officeDocument/2006/relationships/slide" Target="slides/slide30.xml"/><Relationship Id="rId78" Type="http://schemas.openxmlformats.org/officeDocument/2006/relationships/font" Target="fonts/QuattrocentoSans-regular.fntdata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22" Type="http://schemas.openxmlformats.org/officeDocument/2006/relationships/slide" Target="slides/slide18.xml"/><Relationship Id="rId66" Type="http://schemas.openxmlformats.org/officeDocument/2006/relationships/slide" Target="slides/slide62.xml"/><Relationship Id="rId21" Type="http://schemas.openxmlformats.org/officeDocument/2006/relationships/slide" Target="slides/slide17.xml"/><Relationship Id="rId65" Type="http://schemas.openxmlformats.org/officeDocument/2006/relationships/slide" Target="slides/slide61.xml"/><Relationship Id="rId24" Type="http://schemas.openxmlformats.org/officeDocument/2006/relationships/slide" Target="slides/slide20.xml"/><Relationship Id="rId68" Type="http://schemas.openxmlformats.org/officeDocument/2006/relationships/slide" Target="slides/slide64.xml"/><Relationship Id="rId23" Type="http://schemas.openxmlformats.org/officeDocument/2006/relationships/slide" Target="slides/slide19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slide" Target="slides/slide6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tr-T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b2ae4a189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gb2ae4a1899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b2ae4a1899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gb2ae4a1899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b2ae4a1899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b2ae4a1899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6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6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ş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ve İçerik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Slaydı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ölüm Üstbilgisi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İki İçerik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rşılaştırma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Yalnızca Başlık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lı İçerik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lı Resim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ve Dikey Metin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key Başlık ve Metin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5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jpg"/><Relationship Id="rId4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jpg"/><Relationship Id="rId4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jpg"/><Relationship Id="rId4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jpg"/><Relationship Id="rId4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jpg"/><Relationship Id="rId4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jpg"/><Relationship Id="rId4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jpg"/><Relationship Id="rId4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jpg"/><Relationship Id="rId4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7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png"/><Relationship Id="rId4" Type="http://schemas.openxmlformats.org/officeDocument/2006/relationships/image" Target="../media/image29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Relationship Id="rId4" Type="http://schemas.openxmlformats.org/officeDocument/2006/relationships/image" Target="../media/image33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9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jpg"/><Relationship Id="rId4" Type="http://schemas.openxmlformats.org/officeDocument/2006/relationships/image" Target="../media/image37.jpg"/><Relationship Id="rId5" Type="http://schemas.openxmlformats.org/officeDocument/2006/relationships/image" Target="../media/image32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6.jpg"/><Relationship Id="rId4" Type="http://schemas.openxmlformats.org/officeDocument/2006/relationships/image" Target="../media/image37.jpg"/><Relationship Id="rId5" Type="http://schemas.openxmlformats.org/officeDocument/2006/relationships/image" Target="../media/image32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0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0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1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4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4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7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8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0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2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5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7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3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1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6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62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2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8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8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3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9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5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60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4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70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6.jp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3.jp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64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9.jp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1.jp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5.jp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7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66.jp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68.jp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6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" id="88" name="Google Shape;8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4347" y="0"/>
            <a:ext cx="953218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7-34-977"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750"/>
            <a:ext cx="12192000" cy="6030913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2602523" y="212695"/>
            <a:ext cx="383344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tr-TR" sz="2400" u="none" cap="none" strike="noStrik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SESİN YAYILMASI</a:t>
            </a:r>
            <a:endParaRPr b="1" i="1" sz="24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title"/>
          </p:nvPr>
        </p:nvSpPr>
        <p:spPr>
          <a:xfrm>
            <a:off x="583224" y="17407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tr-TR" sz="2800">
                <a:latin typeface="Calibri"/>
                <a:ea typeface="Calibri"/>
                <a:cs typeface="Calibri"/>
                <a:sym typeface="Calibri"/>
              </a:rPr>
              <a:t>Sesin yayılabilmesi için ses kaynaklarının olması gerekir.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5"/>
          <p:cNvSpPr txBox="1"/>
          <p:nvPr>
            <p:ph idx="1" type="body"/>
          </p:nvPr>
        </p:nvSpPr>
        <p:spPr>
          <a:xfrm>
            <a:off x="671146" y="126291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tr-TR"/>
              <a:t>Doğal ses kaynakları: </a:t>
            </a:r>
            <a:r>
              <a:rPr lang="tr-TR"/>
              <a:t>Bu sesleri çıkaran sesler doğal varlıklardır.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tr-TR"/>
              <a:t>Kuş, rüzgâr, aslan, çocuk ve dalga sesleri örnek verilebilir.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tr-TR"/>
              <a:t>Yapay ses kaynakları: </a:t>
            </a:r>
            <a:r>
              <a:rPr lang="tr-TR"/>
              <a:t>İnsanlar tarafından yapılan eşya ve cihazlardan çıkan seslerdir.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tr-TR"/>
              <a:t>Müzik aletlerinden çıkan sesler, otomobil kornası, çalar saat, hoparlörden çıkan sesler örnek verilebilir.</a:t>
            </a:r>
            <a:endParaRPr/>
          </a:p>
        </p:txBody>
      </p:sp>
      <p:pic>
        <p:nvPicPr>
          <p:cNvPr id="102" name="Google Shape;10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804" y="4343398"/>
            <a:ext cx="2857500" cy="160020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fadeDir="5400000" kx="0" rotWithShape="0" algn="bl" stA="38000" stPos="0" sy="-100000" ky="0"/>
          </a:effectLst>
        </p:spPr>
      </p:pic>
      <p:pic>
        <p:nvPicPr>
          <p:cNvPr id="103" name="Google Shape;10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12274" y="4343398"/>
            <a:ext cx="2857500" cy="159141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fadeDir="5400000" kx="0" rotWithShape="0" algn="bl" stA="38000" stPos="0" sy="-100000" ky="0"/>
          </a:effectLst>
        </p:spPr>
      </p:pic>
      <p:pic>
        <p:nvPicPr>
          <p:cNvPr id="104" name="Google Shape;10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90744" y="4224707"/>
            <a:ext cx="1985596" cy="1710101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fadeDir="5400000" kx="0" rotWithShape="0" algn="bl" stA="38000" stPos="0" sy="-100000" ky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7-36-735" id="109" name="Google Shape;10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750"/>
            <a:ext cx="12192000" cy="603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7-39-808" id="114" name="Google Shape;11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750"/>
            <a:ext cx="12192000" cy="603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7-42-528" id="119" name="Google Shape;11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750"/>
            <a:ext cx="12192000" cy="603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7-45-137" id="124" name="Google Shape;12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750"/>
            <a:ext cx="12192000" cy="603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7-47-211" id="129" name="Google Shape;12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750"/>
            <a:ext cx="12192000" cy="603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7-49-125" id="134" name="Google Shape;13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750"/>
            <a:ext cx="12192000" cy="603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7-53-372" id="139" name="Google Shape;13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750"/>
            <a:ext cx="12192000" cy="603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7-55-084" id="144" name="Google Shape;14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750"/>
            <a:ext cx="12192000" cy="603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7-56-883" id="149" name="Google Shape;14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750"/>
            <a:ext cx="12192000" cy="603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7-58-500" id="154" name="Google Shape;15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750"/>
            <a:ext cx="12192000" cy="603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70337"/>
            <a:ext cx="3094891" cy="852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ndicam 2019-02-04 16-16-48-465" id="160" name="Google Shape;16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782638"/>
            <a:ext cx="12191999" cy="5291137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6"/>
          <p:cNvSpPr/>
          <p:nvPr/>
        </p:nvSpPr>
        <p:spPr>
          <a:xfrm>
            <a:off x="545123" y="782639"/>
            <a:ext cx="553915" cy="33398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16-51-253" id="166" name="Google Shape;16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82638"/>
            <a:ext cx="12191999" cy="5291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-70337"/>
            <a:ext cx="3094891" cy="85297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/>
          <p:nvPr/>
        </p:nvSpPr>
        <p:spPr>
          <a:xfrm>
            <a:off x="545123" y="782639"/>
            <a:ext cx="553915" cy="33398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16-54-305" id="173" name="Google Shape;17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82638"/>
            <a:ext cx="12191999" cy="5291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-70337"/>
            <a:ext cx="3094891" cy="85297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8"/>
          <p:cNvSpPr/>
          <p:nvPr/>
        </p:nvSpPr>
        <p:spPr>
          <a:xfrm>
            <a:off x="545123" y="782639"/>
            <a:ext cx="553915" cy="33398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16-58-065"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82638"/>
            <a:ext cx="12191999" cy="5291137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9"/>
          <p:cNvSpPr/>
          <p:nvPr/>
        </p:nvSpPr>
        <p:spPr>
          <a:xfrm>
            <a:off x="545123" y="782639"/>
            <a:ext cx="553915" cy="33398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-70337"/>
            <a:ext cx="3094891" cy="85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17-00-766" id="187" name="Google Shape;18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82638"/>
            <a:ext cx="12191999" cy="5291137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0"/>
          <p:cNvSpPr/>
          <p:nvPr/>
        </p:nvSpPr>
        <p:spPr>
          <a:xfrm>
            <a:off x="545123" y="782639"/>
            <a:ext cx="553915" cy="33398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-70337"/>
            <a:ext cx="3094891" cy="85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17-03-105" id="194" name="Google Shape;19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82638"/>
            <a:ext cx="12191999" cy="529113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1"/>
          <p:cNvSpPr/>
          <p:nvPr/>
        </p:nvSpPr>
        <p:spPr>
          <a:xfrm>
            <a:off x="545123" y="782639"/>
            <a:ext cx="553915" cy="33398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6" name="Google Shape;196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-70337"/>
            <a:ext cx="3094891" cy="85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17-04-978" id="201" name="Google Shape;20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82638"/>
            <a:ext cx="12191999" cy="5291137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2"/>
          <p:cNvSpPr/>
          <p:nvPr/>
        </p:nvSpPr>
        <p:spPr>
          <a:xfrm>
            <a:off x="545123" y="782639"/>
            <a:ext cx="553915" cy="33398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-70337"/>
            <a:ext cx="3094891" cy="85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18-00-534" id="208" name="Google Shape;20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82638"/>
            <a:ext cx="12191999" cy="5291137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3"/>
          <p:cNvSpPr/>
          <p:nvPr/>
        </p:nvSpPr>
        <p:spPr>
          <a:xfrm>
            <a:off x="0" y="782638"/>
            <a:ext cx="553915" cy="33398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-70337"/>
            <a:ext cx="3094891" cy="85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18-02-352" id="215" name="Google Shape;21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82638"/>
            <a:ext cx="12191999" cy="5291137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4"/>
          <p:cNvSpPr/>
          <p:nvPr/>
        </p:nvSpPr>
        <p:spPr>
          <a:xfrm>
            <a:off x="0" y="782638"/>
            <a:ext cx="553915" cy="33398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-70337"/>
            <a:ext cx="3094891" cy="85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18-04-048" id="222" name="Google Shape;22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82638"/>
            <a:ext cx="12191999" cy="5291137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5"/>
          <p:cNvSpPr/>
          <p:nvPr/>
        </p:nvSpPr>
        <p:spPr>
          <a:xfrm>
            <a:off x="0" y="782638"/>
            <a:ext cx="553915" cy="33398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-70337"/>
            <a:ext cx="3094891" cy="85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18-05-603" id="229" name="Google Shape;22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82638"/>
            <a:ext cx="12191999" cy="5291137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6"/>
          <p:cNvSpPr/>
          <p:nvPr/>
        </p:nvSpPr>
        <p:spPr>
          <a:xfrm>
            <a:off x="0" y="782638"/>
            <a:ext cx="553915" cy="33398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-70337"/>
            <a:ext cx="3094891" cy="85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00-367" id="236" name="Google Shape;23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750"/>
            <a:ext cx="12192000" cy="6030913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7"/>
          <p:cNvSpPr txBox="1"/>
          <p:nvPr/>
        </p:nvSpPr>
        <p:spPr>
          <a:xfrm>
            <a:off x="1635368" y="291826"/>
            <a:ext cx="832631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tr-TR" sz="24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SESİN FARKLI ORTAMLARDA FARKLI DUYULMASI</a:t>
            </a:r>
            <a:endParaRPr b="1" i="1" sz="24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8" name="Google Shape;238;p37"/>
          <p:cNvSpPr/>
          <p:nvPr/>
        </p:nvSpPr>
        <p:spPr>
          <a:xfrm>
            <a:off x="2760784" y="2899587"/>
            <a:ext cx="7112977" cy="46599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9582" y="758642"/>
            <a:ext cx="3980537" cy="3109352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8"/>
          <p:cNvSpPr/>
          <p:nvPr/>
        </p:nvSpPr>
        <p:spPr>
          <a:xfrm>
            <a:off x="1017232" y="661927"/>
            <a:ext cx="5143412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Plastik, porselen, cam, tahta ve metal kaplara tahta kaşıkla vurduğumuzda çıkan seslerin hepsi birbirinden farklı olacaktır.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Çünkü cisimlerin yapıldığı maddeler oluşturulan sesi etkiler. Bunun yanı sıra porselen tabaklarla porselen kaselerden çıkan sesler de birbirinden farklı olacaktır. Aynı maddeden yapılmalarına rağmen şekillerinin farklı olması da sesi etkileyecektir. </a:t>
            </a:r>
            <a:endParaRPr/>
          </a:p>
        </p:txBody>
      </p:sp>
      <p:sp>
        <p:nvSpPr>
          <p:cNvPr id="245" name="Google Shape;245;p38"/>
          <p:cNvSpPr/>
          <p:nvPr/>
        </p:nvSpPr>
        <p:spPr>
          <a:xfrm>
            <a:off x="1017232" y="5150018"/>
            <a:ext cx="1022813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Farklı cisimlerle farklı seslerin üretilebilmesi, çeşitli müzik enstrümanlarının geliştirilmesini sağlamıştır.</a:t>
            </a:r>
            <a:endParaRPr/>
          </a:p>
        </p:txBody>
      </p:sp>
      <p:sp>
        <p:nvSpPr>
          <p:cNvPr id="246" name="Google Shape;246;p38"/>
          <p:cNvSpPr/>
          <p:nvPr/>
        </p:nvSpPr>
        <p:spPr>
          <a:xfrm>
            <a:off x="1017232" y="6070322"/>
            <a:ext cx="99984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Ses kaynaklarından çıkan sesin farklı olması çoğunlukla hayatımızı kolaylaştırır.</a:t>
            </a:r>
            <a:endParaRPr sz="24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9"/>
          <p:cNvSpPr/>
          <p:nvPr/>
        </p:nvSpPr>
        <p:spPr>
          <a:xfrm>
            <a:off x="901837" y="1930109"/>
            <a:ext cx="1094140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Aynı cismin farklı şekillerinin çıkardığı sesler farklı olur. Örneğin boyu veya kalınlığı farklı olan tellerin çıkardığı seslerde farklı olur.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252" name="Google Shape;25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5441" y="218060"/>
            <a:ext cx="3989213" cy="1354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69210" y="3277455"/>
            <a:ext cx="5284544" cy="1136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5441" y="218060"/>
            <a:ext cx="3989213" cy="1354016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40"/>
          <p:cNvSpPr/>
          <p:nvPr/>
        </p:nvSpPr>
        <p:spPr>
          <a:xfrm>
            <a:off x="1139229" y="1887240"/>
            <a:ext cx="866070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Aynı ses kaynağından çıkan sesler farklı ortamlarda farklı işitilir.</a:t>
            </a:r>
            <a:endParaRPr/>
          </a:p>
        </p:txBody>
      </p:sp>
      <p:pic>
        <p:nvPicPr>
          <p:cNvPr id="260" name="Google Shape;260;p40"/>
          <p:cNvPicPr preferRelativeResize="0"/>
          <p:nvPr/>
        </p:nvPicPr>
        <p:blipFill rotWithShape="1">
          <a:blip r:embed="rId4">
            <a:alphaModFix/>
          </a:blip>
          <a:srcRect b="8035" l="0" r="1214" t="0"/>
          <a:stretch/>
        </p:blipFill>
        <p:spPr>
          <a:xfrm>
            <a:off x="3459278" y="2664069"/>
            <a:ext cx="4242784" cy="3622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09-060" id="265" name="Google Shape;26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750"/>
            <a:ext cx="12192000" cy="603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11-041" id="270" name="Google Shape;27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750"/>
            <a:ext cx="12192000" cy="603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3"/>
          <p:cNvSpPr/>
          <p:nvPr/>
        </p:nvSpPr>
        <p:spPr>
          <a:xfrm>
            <a:off x="1556401" y="116633"/>
            <a:ext cx="578793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Öğrendiklerimizi değerlendirelim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43"/>
          <p:cNvSpPr/>
          <p:nvPr/>
        </p:nvSpPr>
        <p:spPr>
          <a:xfrm>
            <a:off x="1590328" y="701408"/>
            <a:ext cx="897016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1. </a:t>
            </a:r>
            <a:r>
              <a:rPr lang="tr-TR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Aşağıda görülen müzik aletleri, müzik dersinde sınıfa getirilerek öğrencilere dinletiliyor. Öğrenciler görmeden hangi sesin hangi müzik aletine ait olduğunu rahatlıkla söylüyorlar. Sesin hangi müzik aletine ait olduğu nasıl açıklanabilir?</a:t>
            </a:r>
            <a:endParaRPr/>
          </a:p>
        </p:txBody>
      </p:sp>
      <p:pic>
        <p:nvPicPr>
          <p:cNvPr id="277" name="Google Shape;27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7528" y="2048764"/>
            <a:ext cx="2016224" cy="2680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70155" y="2262769"/>
            <a:ext cx="3410512" cy="2469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28249" y="2366640"/>
            <a:ext cx="2044427" cy="2044427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43"/>
          <p:cNvSpPr/>
          <p:nvPr/>
        </p:nvSpPr>
        <p:spPr>
          <a:xfrm>
            <a:off x="1537360" y="5525839"/>
            <a:ext cx="895300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...........................................................................................................................................................................................................................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4"/>
          <p:cNvSpPr/>
          <p:nvPr/>
        </p:nvSpPr>
        <p:spPr>
          <a:xfrm>
            <a:off x="1556401" y="116633"/>
            <a:ext cx="57879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Öğrendiklerimizi değerlendirelim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44"/>
          <p:cNvSpPr/>
          <p:nvPr/>
        </p:nvSpPr>
        <p:spPr>
          <a:xfrm>
            <a:off x="1590328" y="701408"/>
            <a:ext cx="8970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1. </a:t>
            </a:r>
            <a:r>
              <a:rPr lang="tr-TR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Aşağıda görülen müzik aletleri, müzik dersinde sınıfa getirilerek öğrencilere dinletiliyor. Öğrenciler görmeden hangi sesin hangi müzik aletine ait olduğunu rahatlıkla söylüyorlar. Sesin hangi müzik aletine ait olduğu nasıl açıklanabilir?</a:t>
            </a:r>
            <a:endParaRPr/>
          </a:p>
        </p:txBody>
      </p:sp>
      <p:pic>
        <p:nvPicPr>
          <p:cNvPr id="287" name="Google Shape;28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7528" y="2048764"/>
            <a:ext cx="2016224" cy="2680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70155" y="2262769"/>
            <a:ext cx="3410513" cy="2469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28249" y="2366640"/>
            <a:ext cx="2044427" cy="2044427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4"/>
          <p:cNvSpPr/>
          <p:nvPr/>
        </p:nvSpPr>
        <p:spPr>
          <a:xfrm>
            <a:off x="1537360" y="5525839"/>
            <a:ext cx="8952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...........................................................................................................................................................................................................................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44"/>
          <p:cNvSpPr/>
          <p:nvPr/>
        </p:nvSpPr>
        <p:spPr>
          <a:xfrm>
            <a:off x="1590329" y="5525838"/>
            <a:ext cx="885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Ses kaynakları farklı olduğundan anlaşılır….……</a:t>
            </a:r>
            <a:endParaRPr sz="18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5"/>
          <p:cNvSpPr/>
          <p:nvPr/>
        </p:nvSpPr>
        <p:spPr>
          <a:xfrm>
            <a:off x="1552208" y="9437"/>
            <a:ext cx="911579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2. </a:t>
            </a:r>
            <a:r>
              <a:rPr lang="tr-TR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Sürat teknesinin çıkardığı sesi, kuma gömülü olan, su altında dalış yapan ve kumsalda güneşlenen çocuklar aynı mı yoksa farklı mı işitir? Açıklayalım.</a:t>
            </a:r>
            <a:endParaRPr/>
          </a:p>
        </p:txBody>
      </p:sp>
      <p:pic>
        <p:nvPicPr>
          <p:cNvPr id="297" name="Google Shape;29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8664" y="843766"/>
            <a:ext cx="8640960" cy="4025782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5"/>
          <p:cNvSpPr/>
          <p:nvPr/>
        </p:nvSpPr>
        <p:spPr>
          <a:xfrm>
            <a:off x="1535480" y="5165018"/>
            <a:ext cx="895300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6"/>
          <p:cNvSpPr/>
          <p:nvPr/>
        </p:nvSpPr>
        <p:spPr>
          <a:xfrm>
            <a:off x="1552208" y="9437"/>
            <a:ext cx="9115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2. </a:t>
            </a:r>
            <a:r>
              <a:rPr lang="tr-TR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Sürat teknesinin çıkardığı sesi, kuma gömülü olan, su altında dalış yapan ve kumsalda güneşlenen çocuklar aynı mı yoksa farklı mı işitir? Açıklayalım.</a:t>
            </a:r>
            <a:endParaRPr/>
          </a:p>
        </p:txBody>
      </p:sp>
      <p:pic>
        <p:nvPicPr>
          <p:cNvPr id="304" name="Google Shape;30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8664" y="843766"/>
            <a:ext cx="8640960" cy="4025781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6"/>
          <p:cNvSpPr/>
          <p:nvPr/>
        </p:nvSpPr>
        <p:spPr>
          <a:xfrm>
            <a:off x="1535480" y="5165018"/>
            <a:ext cx="8952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46"/>
          <p:cNvSpPr/>
          <p:nvPr/>
        </p:nvSpPr>
        <p:spPr>
          <a:xfrm>
            <a:off x="1590329" y="5525838"/>
            <a:ext cx="885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Farklı duyarlar…Bulundukları ortamlar farklıdır…..….……</a:t>
            </a:r>
            <a:endParaRPr sz="18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7"/>
          <p:cNvSpPr/>
          <p:nvPr/>
        </p:nvSpPr>
        <p:spPr>
          <a:xfrm>
            <a:off x="1631504" y="548680"/>
            <a:ext cx="8928992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tr-T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Tuğba, eline aldığı bir metal kaşığı, yavaşça sırasıyla yazı tahtasına, duvara, kalorifer peteğine ve pencerenin camına vuruyor. Her denemede aynı metal kaşığı kullanmasına rağmen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farklı sesler duyuyor. Bu durumu Tuğba’ya nasıl açıklayabiliriz?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..................................................................................................................................................................................................................................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8"/>
          <p:cNvSpPr/>
          <p:nvPr/>
        </p:nvSpPr>
        <p:spPr>
          <a:xfrm>
            <a:off x="1631504" y="548680"/>
            <a:ext cx="8928900" cy="23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tr-T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Tuğba, eline aldığı bir metal kaşığı, yavaşça sırasıyla yazı tahtasına, duvara, kalorifer peteğine ve pencerenin camına vuruyor. Her denemede aynı metal kaşığı kullanmasına rağmen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farklı sesler duyuyor. Bu durumu Tuğba’ya nasıl açıklayabiliriz?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..................................................................................................................................................................................................................................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48"/>
          <p:cNvSpPr/>
          <p:nvPr/>
        </p:nvSpPr>
        <p:spPr>
          <a:xfrm>
            <a:off x="1631504" y="2267069"/>
            <a:ext cx="856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Ses kaynağının cinsi ve büyüklüğü  farklı sesler çıkarılmasına neden olur.</a:t>
            </a:r>
            <a:endParaRPr sz="18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9"/>
          <p:cNvSpPr txBox="1"/>
          <p:nvPr>
            <p:ph type="ctrTitle"/>
          </p:nvPr>
        </p:nvSpPr>
        <p:spPr>
          <a:xfrm>
            <a:off x="1216269" y="1667486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Calibri"/>
              <a:buNone/>
            </a:pPr>
            <a:r>
              <a:rPr b="1" i="1" lang="tr-TR">
                <a:solidFill>
                  <a:srgbClr val="FF0000"/>
                </a:solidFill>
              </a:rPr>
              <a:t>DEĞERLENDİRME SORULARI</a:t>
            </a:r>
            <a:endParaRPr b="1" i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30-207" id="327" name="Google Shape;327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7650"/>
            <a:ext cx="12192000" cy="6361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32-715" id="332" name="Google Shape;33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7650"/>
            <a:ext cx="12192000" cy="6361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39-019" id="337" name="Google Shape;33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41-036" id="342" name="Google Shape;342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42-685" id="347" name="Google Shape;347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44-514" id="352" name="Google Shape;35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46-140" id="357" name="Google Shape;35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48-144" id="362" name="Google Shape;362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37-10-668" id="367" name="Google Shape;36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1288"/>
            <a:ext cx="12192001" cy="6573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37-12-328" id="372" name="Google Shape;372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1288"/>
            <a:ext cx="12192001" cy="6573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49-713" id="377" name="Google Shape;37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51-195" id="382" name="Google Shape;38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52-513" id="387" name="Google Shape;38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54-145" id="392" name="Google Shape;392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55-595" id="397" name="Google Shape;397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57-102" id="402" name="Google Shape;40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8-58-688" id="407" name="Google Shape;40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9-00-226" id="412" name="Google Shape;41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9-02-350" id="417" name="Google Shape;41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9-03-884" id="422" name="Google Shape;422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9-16-460" id="427" name="Google Shape;427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9075"/>
            <a:ext cx="12192000" cy="6418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9-18-401" id="432" name="Google Shape;432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9075"/>
            <a:ext cx="12192000" cy="6418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9-20-030" id="437" name="Google Shape;437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9075"/>
            <a:ext cx="12192000" cy="6418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4-15 15-29-21-937" id="442" name="Google Shape;442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9075"/>
            <a:ext cx="12192000" cy="6418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37-04-145" id="447" name="Google Shape;447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1288"/>
            <a:ext cx="12192001" cy="6573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37-07-707" id="452" name="Google Shape;452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1288"/>
            <a:ext cx="12192001" cy="6573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37-14-325" id="457" name="Google Shape;457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1288"/>
            <a:ext cx="12192001" cy="6573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37-15-642" id="462" name="Google Shape;462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1288"/>
            <a:ext cx="12192001" cy="6573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37-17-937" id="467" name="Google Shape;467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1288"/>
            <a:ext cx="12192001" cy="6573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37-19-593" id="472" name="Google Shape;472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1288"/>
            <a:ext cx="12192001" cy="6573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37-22-364" id="477" name="Google Shape;477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1288"/>
            <a:ext cx="12192001" cy="6573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2-04 16-37-23-603" id="482" name="Google Shape;482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1288"/>
            <a:ext cx="12192001" cy="6573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eması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eması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