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289A5D3F-5130-4C29-8F96-F2D58F0FC0D1}">
          <p14:sldIdLst>
            <p14:sldId id="256"/>
            <p14:sldId id="257"/>
            <p14:sldId id="258"/>
            <p14:sldId id="259"/>
            <p14:sldId id="260"/>
            <p14:sldId id="261"/>
            <p14:sldId id="262"/>
            <p14:sldId id="263"/>
            <p14:sldId id="265"/>
            <p14:sldId id="264"/>
            <p14:sldId id="266"/>
            <p14:sldId id="267"/>
            <p14:sldId id="268"/>
            <p14:sldId id="269"/>
            <p14:sldId id="270"/>
            <p14:sldId id="271"/>
            <p14:sldId id="272"/>
            <p14:sldId id="273"/>
            <p14:sldId id="274"/>
            <p14:sldId id="275"/>
            <p14:sldId id="276"/>
            <p14:sldId id="277"/>
            <p14:sldId id="278"/>
            <p14:sldId id="279"/>
            <p14:sldId id="280"/>
            <p14:sldId id="281"/>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66E75D6F-DCE6-4BFF-908E-1CE69A843030}" type="datetimeFigureOut">
              <a:rPr lang="tr-TR" smtClean="0"/>
              <a:t>27.04.2021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1959644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6E75D6F-DCE6-4BFF-908E-1CE69A843030}" type="datetimeFigureOut">
              <a:rPr lang="tr-TR" smtClean="0"/>
              <a:t>27.04.2021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3682129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66E75D6F-DCE6-4BFF-908E-1CE69A843030}" type="datetimeFigureOut">
              <a:rPr lang="tr-TR" smtClean="0"/>
              <a:t>27.04.2021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464990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6E75D6F-DCE6-4BFF-908E-1CE69A843030}" type="datetimeFigureOut">
              <a:rPr lang="tr-TR" smtClean="0"/>
              <a:t>27.04.2021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2992034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6E75D6F-DCE6-4BFF-908E-1CE69A843030}" type="datetimeFigureOut">
              <a:rPr lang="tr-TR" smtClean="0"/>
              <a:t>27.04.2021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3766210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6E75D6F-DCE6-4BFF-908E-1CE69A843030}" type="datetimeFigureOut">
              <a:rPr lang="tr-TR" smtClean="0"/>
              <a:t>27.04.2021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417729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6E75D6F-DCE6-4BFF-908E-1CE69A843030}" type="datetimeFigureOut">
              <a:rPr lang="tr-TR" smtClean="0"/>
              <a:t>27.04.2021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721331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6E75D6F-DCE6-4BFF-908E-1CE69A843030}" type="datetimeFigureOut">
              <a:rPr lang="tr-TR" smtClean="0"/>
              <a:t>27.04.2021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156893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6E75D6F-DCE6-4BFF-908E-1CE69A843030}" type="datetimeFigureOut">
              <a:rPr lang="tr-TR" smtClean="0"/>
              <a:t>27.04.2021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969382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6E75D6F-DCE6-4BFF-908E-1CE69A843030}" type="datetimeFigureOut">
              <a:rPr lang="tr-TR" smtClean="0"/>
              <a:t>27.04.2021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2142734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6E75D6F-DCE6-4BFF-908E-1CE69A843030}" type="datetimeFigureOut">
              <a:rPr lang="tr-TR" smtClean="0"/>
              <a:t>27.04.2021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3B5BCDF-2CC5-4974-A767-EE0FE8BF016C}" type="slidenum">
              <a:rPr lang="tr-TR" smtClean="0"/>
              <a:t>‹#›</a:t>
            </a:fld>
            <a:endParaRPr lang="tr-TR"/>
          </a:p>
        </p:txBody>
      </p:sp>
    </p:spTree>
    <p:extLst>
      <p:ext uri="{BB962C8B-B14F-4D97-AF65-F5344CB8AC3E}">
        <p14:creationId xmlns:p14="http://schemas.microsoft.com/office/powerpoint/2010/main" val="1157333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E75D6F-DCE6-4BFF-908E-1CE69A843030}" type="datetimeFigureOut">
              <a:rPr lang="tr-TR" smtClean="0"/>
              <a:t>27.04.2021</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5BCDF-2CC5-4974-A767-EE0FE8BF016C}" type="slidenum">
              <a:rPr lang="tr-TR" smtClean="0"/>
              <a:t>‹#›</a:t>
            </a:fld>
            <a:endParaRPr lang="tr-TR"/>
          </a:p>
        </p:txBody>
      </p:sp>
    </p:spTree>
    <p:extLst>
      <p:ext uri="{BB962C8B-B14F-4D97-AF65-F5344CB8AC3E}">
        <p14:creationId xmlns:p14="http://schemas.microsoft.com/office/powerpoint/2010/main" val="1205528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59527" y="429635"/>
            <a:ext cx="8672945" cy="955819"/>
          </a:xfrm>
        </p:spPr>
        <p:txBody>
          <a:bodyPr>
            <a:normAutofit fontScale="90000"/>
          </a:bodyPr>
          <a:lstStyle/>
          <a:p>
            <a:r>
              <a:rPr lang="tr-TR" b="1" dirty="0" smtClean="0">
                <a:solidFill>
                  <a:srgbClr val="FF0000"/>
                </a:solidFill>
                <a:latin typeface="Comic Sans MS" panose="030F0702030302020204" pitchFamily="66" charset="0"/>
              </a:rPr>
              <a:t>Simple </a:t>
            </a:r>
            <a:r>
              <a:rPr lang="tr-TR" b="1" dirty="0" err="1" smtClean="0">
                <a:solidFill>
                  <a:srgbClr val="FF0000"/>
                </a:solidFill>
                <a:latin typeface="Comic Sans MS" panose="030F0702030302020204" pitchFamily="66" charset="0"/>
              </a:rPr>
              <a:t>Past</a:t>
            </a:r>
            <a:r>
              <a:rPr lang="tr-TR" b="1" dirty="0" smtClean="0">
                <a:solidFill>
                  <a:srgbClr val="FF0000"/>
                </a:solidFill>
                <a:latin typeface="Comic Sans MS" panose="030F0702030302020204" pitchFamily="66" charset="0"/>
              </a:rPr>
              <a:t> Tense </a:t>
            </a:r>
            <a:r>
              <a:rPr lang="tr-TR" sz="4000" b="1" dirty="0" smtClean="0">
                <a:solidFill>
                  <a:srgbClr val="FF0000"/>
                </a:solidFill>
                <a:latin typeface="Comic Sans MS" panose="030F0702030302020204" pitchFamily="66" charset="0"/>
              </a:rPr>
              <a:t>(geçmiş zaman)</a:t>
            </a:r>
            <a:endParaRPr lang="tr-TR" b="1" dirty="0">
              <a:solidFill>
                <a:srgbClr val="FF0000"/>
              </a:solidFill>
              <a:latin typeface="Comic Sans MS" panose="030F0702030302020204" pitchFamily="66" charset="0"/>
            </a:endParaRPr>
          </a:p>
        </p:txBody>
      </p:sp>
      <p:sp>
        <p:nvSpPr>
          <p:cNvPr id="3" name="Alt Başlık 2"/>
          <p:cNvSpPr>
            <a:spLocks noGrp="1"/>
          </p:cNvSpPr>
          <p:nvPr>
            <p:ph type="subTitle" idx="1"/>
          </p:nvPr>
        </p:nvSpPr>
        <p:spPr>
          <a:xfrm>
            <a:off x="1288472" y="1800946"/>
            <a:ext cx="9144000" cy="4724545"/>
          </a:xfrm>
        </p:spPr>
        <p:txBody>
          <a:bodyPr>
            <a:normAutofit/>
          </a:bodyPr>
          <a:lstStyle/>
          <a:p>
            <a:pPr algn="l"/>
            <a:r>
              <a:rPr lang="tr-TR" u="sng" dirty="0" smtClean="0">
                <a:solidFill>
                  <a:srgbClr val="FF0000"/>
                </a:solidFill>
                <a:latin typeface="Comic Sans MS" panose="030F0702030302020204" pitchFamily="66" charset="0"/>
              </a:rPr>
              <a:t>İSİM CÜMLELERİ</a:t>
            </a:r>
          </a:p>
          <a:p>
            <a:pPr algn="l"/>
            <a:r>
              <a:rPr lang="tr-TR" dirty="0">
                <a:latin typeface="Comic Sans MS" panose="030F0702030302020204" pitchFamily="66" charset="0"/>
              </a:rPr>
              <a:t>“Be” olmak fiilinin kullanıldığı cümlelerdir. Burada fiil </a:t>
            </a:r>
            <a:r>
              <a:rPr lang="tr-TR" dirty="0" smtClean="0">
                <a:latin typeface="Comic Sans MS" panose="030F0702030302020204" pitchFamily="66" charset="0"/>
              </a:rPr>
              <a:t>geniş zamanda –am</a:t>
            </a:r>
            <a:r>
              <a:rPr lang="tr-TR" dirty="0">
                <a:latin typeface="Comic Sans MS" panose="030F0702030302020204" pitchFamily="66" charset="0"/>
              </a:rPr>
              <a:t>, -is, ve –</a:t>
            </a:r>
            <a:r>
              <a:rPr lang="tr-TR" dirty="0" err="1">
                <a:latin typeface="Comic Sans MS" panose="030F0702030302020204" pitchFamily="66" charset="0"/>
              </a:rPr>
              <a:t>are</a:t>
            </a:r>
            <a:r>
              <a:rPr lang="tr-TR" dirty="0">
                <a:latin typeface="Comic Sans MS" panose="030F0702030302020204" pitchFamily="66" charset="0"/>
              </a:rPr>
              <a:t> </a:t>
            </a:r>
            <a:r>
              <a:rPr lang="tr-TR" dirty="0" smtClean="0">
                <a:latin typeface="Comic Sans MS" panose="030F0702030302020204" pitchFamily="66" charset="0"/>
              </a:rPr>
              <a:t> ve geçmiş zamanda –</a:t>
            </a:r>
            <a:r>
              <a:rPr lang="tr-TR" dirty="0" err="1" smtClean="0">
                <a:latin typeface="Comic Sans MS" panose="030F0702030302020204" pitchFamily="66" charset="0"/>
              </a:rPr>
              <a:t>was</a:t>
            </a:r>
            <a:r>
              <a:rPr lang="tr-TR" dirty="0" smtClean="0">
                <a:latin typeface="Comic Sans MS" panose="030F0702030302020204" pitchFamily="66" charset="0"/>
              </a:rPr>
              <a:t>, -</a:t>
            </a:r>
            <a:r>
              <a:rPr lang="tr-TR" dirty="0" err="1" smtClean="0">
                <a:latin typeface="Comic Sans MS" panose="030F0702030302020204" pitchFamily="66" charset="0"/>
              </a:rPr>
              <a:t>were</a:t>
            </a:r>
            <a:r>
              <a:rPr lang="tr-TR" dirty="0" smtClean="0">
                <a:latin typeface="Comic Sans MS" panose="030F0702030302020204" pitchFamily="66" charset="0"/>
              </a:rPr>
              <a:t> olup</a:t>
            </a:r>
            <a:r>
              <a:rPr lang="tr-TR" dirty="0">
                <a:latin typeface="Comic Sans MS" panose="030F0702030302020204" pitchFamily="66" charset="0"/>
              </a:rPr>
              <a:t>, bir eylem bildirmez sadece durum bildirir.</a:t>
            </a:r>
            <a:endParaRPr lang="tr-TR" u="sng" dirty="0" smtClean="0">
              <a:solidFill>
                <a:srgbClr val="FF0000"/>
              </a:solidFill>
              <a:latin typeface="Comic Sans MS" panose="030F0702030302020204" pitchFamily="66" charset="0"/>
            </a:endParaRPr>
          </a:p>
          <a:p>
            <a:pPr algn="l"/>
            <a:endParaRPr lang="tr-TR" u="sng" dirty="0">
              <a:solidFill>
                <a:srgbClr val="FF0000"/>
              </a:solidFill>
            </a:endParaRPr>
          </a:p>
          <a:p>
            <a:pPr algn="l"/>
            <a:r>
              <a:rPr lang="tr-TR" u="sng" dirty="0" err="1" smtClean="0">
                <a:solidFill>
                  <a:srgbClr val="FF0000"/>
                </a:solidFill>
                <a:latin typeface="Comic Sans MS" panose="030F0702030302020204" pitchFamily="66" charset="0"/>
              </a:rPr>
              <a:t>Was</a:t>
            </a:r>
            <a:r>
              <a:rPr lang="tr-TR" u="sng" dirty="0" smtClean="0">
                <a:solidFill>
                  <a:srgbClr val="FF0000"/>
                </a:solidFill>
                <a:latin typeface="Comic Sans MS" panose="030F0702030302020204" pitchFamily="66" charset="0"/>
              </a:rPr>
              <a:t> – </a:t>
            </a:r>
            <a:r>
              <a:rPr lang="tr-TR" u="sng" dirty="0" err="1" smtClean="0">
                <a:solidFill>
                  <a:srgbClr val="FF0000"/>
                </a:solidFill>
                <a:latin typeface="Comic Sans MS" panose="030F0702030302020204" pitchFamily="66" charset="0"/>
              </a:rPr>
              <a:t>Were</a:t>
            </a:r>
            <a:r>
              <a:rPr lang="tr-TR" u="sng" dirty="0" smtClean="0">
                <a:solidFill>
                  <a:srgbClr val="FF0000"/>
                </a:solidFill>
                <a:latin typeface="Comic Sans MS" panose="030F0702030302020204" pitchFamily="66" charset="0"/>
              </a:rPr>
              <a:t>  (TO BE) =&gt; OLMAK</a:t>
            </a:r>
          </a:p>
          <a:p>
            <a:pPr algn="l"/>
            <a:r>
              <a:rPr lang="tr-TR" dirty="0">
                <a:latin typeface="Comic Sans MS" panose="030F0702030302020204" pitchFamily="66" charset="0"/>
              </a:rPr>
              <a:t>Genel olarak bakıldığında bu yardımcı fiiller, geniş zaman çekimli </a:t>
            </a:r>
            <a:r>
              <a:rPr lang="tr-TR" b="1" dirty="0">
                <a:latin typeface="Comic Sans MS" panose="030F0702030302020204" pitchFamily="66" charset="0"/>
              </a:rPr>
              <a:t>am, is, </a:t>
            </a:r>
            <a:r>
              <a:rPr lang="tr-TR" b="1" dirty="0" err="1">
                <a:latin typeface="Comic Sans MS" panose="030F0702030302020204" pitchFamily="66" charset="0"/>
              </a:rPr>
              <a:t>are</a:t>
            </a:r>
            <a:r>
              <a:rPr lang="tr-TR" dirty="0">
                <a:latin typeface="Comic Sans MS" panose="030F0702030302020204" pitchFamily="66" charset="0"/>
              </a:rPr>
              <a:t> yardımcı fiillerinin </a:t>
            </a:r>
            <a:r>
              <a:rPr lang="tr-TR" dirty="0" err="1">
                <a:latin typeface="Comic Sans MS" panose="030F0702030302020204" pitchFamily="66" charset="0"/>
              </a:rPr>
              <a:t>past</a:t>
            </a:r>
            <a:r>
              <a:rPr lang="tr-TR" dirty="0">
                <a:latin typeface="Comic Sans MS" panose="030F0702030302020204" pitchFamily="66" charset="0"/>
              </a:rPr>
              <a:t>, yani geçmiş zaman formudur. Kısacası aynı am, is, </a:t>
            </a:r>
            <a:r>
              <a:rPr lang="tr-TR" dirty="0" err="1">
                <a:latin typeface="Comic Sans MS" panose="030F0702030302020204" pitchFamily="66" charset="0"/>
              </a:rPr>
              <a:t>are</a:t>
            </a:r>
            <a:r>
              <a:rPr lang="tr-TR" dirty="0">
                <a:latin typeface="Comic Sans MS" panose="030F0702030302020204" pitchFamily="66" charset="0"/>
              </a:rPr>
              <a:t> gibi </a:t>
            </a:r>
            <a:r>
              <a:rPr lang="tr-TR" b="1" dirty="0">
                <a:latin typeface="Comic Sans MS" panose="030F0702030302020204" pitchFamily="66" charset="0"/>
              </a:rPr>
              <a:t>‘</a:t>
            </a:r>
            <a:r>
              <a:rPr lang="tr-TR" b="1" dirty="0" err="1">
                <a:latin typeface="Comic Sans MS" panose="030F0702030302020204" pitchFamily="66" charset="0"/>
              </a:rPr>
              <a:t>to</a:t>
            </a:r>
            <a:r>
              <a:rPr lang="tr-TR" b="1" dirty="0">
                <a:latin typeface="Comic Sans MS" panose="030F0702030302020204" pitchFamily="66" charset="0"/>
              </a:rPr>
              <a:t> be</a:t>
            </a:r>
            <a:r>
              <a:rPr lang="tr-TR" dirty="0">
                <a:latin typeface="Comic Sans MS" panose="030F0702030302020204" pitchFamily="66" charset="0"/>
              </a:rPr>
              <a:t>’ fiilinin </a:t>
            </a:r>
            <a:r>
              <a:rPr lang="tr-TR" dirty="0" err="1">
                <a:latin typeface="Comic Sans MS" panose="030F0702030302020204" pitchFamily="66" charset="0"/>
              </a:rPr>
              <a:t>çekimlenmesi</a:t>
            </a:r>
            <a:r>
              <a:rPr lang="tr-TR" dirty="0">
                <a:latin typeface="Comic Sans MS" panose="030F0702030302020204" pitchFamily="66" charset="0"/>
              </a:rPr>
              <a:t> sonucu </a:t>
            </a:r>
            <a:r>
              <a:rPr lang="tr-TR" dirty="0" smtClean="0">
                <a:latin typeface="Comic Sans MS" panose="030F0702030302020204" pitchFamily="66" charset="0"/>
              </a:rPr>
              <a:t>oluşan isim cümleleridir. İsim cümleleri olduğu için cümle içinde fiil bulunmaz.</a:t>
            </a:r>
          </a:p>
          <a:p>
            <a:pPr algn="l"/>
            <a:endParaRPr lang="tr-TR" dirty="0"/>
          </a:p>
          <a:p>
            <a:pPr algn="l"/>
            <a:endParaRPr lang="tr-TR" dirty="0"/>
          </a:p>
        </p:txBody>
      </p:sp>
    </p:spTree>
    <p:extLst>
      <p:ext uri="{BB962C8B-B14F-4D97-AF65-F5344CB8AC3E}">
        <p14:creationId xmlns:p14="http://schemas.microsoft.com/office/powerpoint/2010/main" val="4476835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504917064"/>
              </p:ext>
            </p:extLst>
          </p:nvPr>
        </p:nvGraphicFramePr>
        <p:xfrm>
          <a:off x="1759526" y="387924"/>
          <a:ext cx="8950038" cy="5846620"/>
        </p:xfrm>
        <a:graphic>
          <a:graphicData uri="http://schemas.openxmlformats.org/drawingml/2006/table">
            <a:tbl>
              <a:tblPr/>
              <a:tblGrid>
                <a:gridCol w="4475019">
                  <a:extLst>
                    <a:ext uri="{9D8B030D-6E8A-4147-A177-3AD203B41FA5}">
                      <a16:colId xmlns:a16="http://schemas.microsoft.com/office/drawing/2014/main" val="2181271932"/>
                    </a:ext>
                  </a:extLst>
                </a:gridCol>
                <a:gridCol w="4475019">
                  <a:extLst>
                    <a:ext uri="{9D8B030D-6E8A-4147-A177-3AD203B41FA5}">
                      <a16:colId xmlns:a16="http://schemas.microsoft.com/office/drawing/2014/main" val="2053090596"/>
                    </a:ext>
                  </a:extLst>
                </a:gridCol>
              </a:tblGrid>
              <a:tr h="584662">
                <a:tc>
                  <a:txBody>
                    <a:bodyPr/>
                    <a:lstStyle/>
                    <a:p>
                      <a:pPr algn="l" fontAlgn="t"/>
                      <a:r>
                        <a:rPr lang="tr-TR" b="1" dirty="0">
                          <a:solidFill>
                            <a:srgbClr val="222222"/>
                          </a:solidFill>
                          <a:effectLst/>
                        </a:rPr>
                        <a:t>Tekil Zamirler</a:t>
                      </a:r>
                      <a:endParaRPr lang="tr-TR" dirty="0">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1">
                          <a:solidFill>
                            <a:srgbClr val="222222"/>
                          </a:solidFill>
                          <a:effectLst/>
                        </a:rPr>
                        <a:t>Yardımcı Fiil</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86203272"/>
                  </a:ext>
                </a:extLst>
              </a:tr>
              <a:tr h="584662">
                <a:tc>
                  <a:txBody>
                    <a:bodyPr/>
                    <a:lstStyle/>
                    <a:p>
                      <a:pPr algn="l" fontAlgn="t"/>
                      <a:r>
                        <a:rPr lang="tr-TR" b="0" dirty="0" smtClean="0">
                          <a:effectLst/>
                        </a:rPr>
                        <a:t>I </a:t>
                      </a:r>
                      <a:endParaRPr lang="tr-TR" dirty="0">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0">
                          <a:effectLst/>
                        </a:rPr>
                        <a:t>Was</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03943442"/>
                  </a:ext>
                </a:extLst>
              </a:tr>
              <a:tr h="584662">
                <a:tc>
                  <a:txBody>
                    <a:bodyPr/>
                    <a:lstStyle/>
                    <a:p>
                      <a:pPr algn="l" fontAlgn="t"/>
                      <a:endParaRPr lang="tr-TR" dirty="0">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endParaRPr lang="tr-TR" dirty="0">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937104950"/>
                  </a:ext>
                </a:extLst>
              </a:tr>
              <a:tr h="584662">
                <a:tc>
                  <a:txBody>
                    <a:bodyPr/>
                    <a:lstStyle/>
                    <a:p>
                      <a:pPr algn="l" fontAlgn="t"/>
                      <a:r>
                        <a:rPr lang="tr-TR" b="0">
                          <a:effectLst/>
                        </a:rPr>
                        <a:t>He</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0">
                          <a:effectLst/>
                        </a:rPr>
                        <a:t>Was</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32848073"/>
                  </a:ext>
                </a:extLst>
              </a:tr>
              <a:tr h="584662">
                <a:tc>
                  <a:txBody>
                    <a:bodyPr/>
                    <a:lstStyle/>
                    <a:p>
                      <a:pPr algn="l" fontAlgn="t"/>
                      <a:r>
                        <a:rPr lang="tr-TR" b="0">
                          <a:effectLst/>
                        </a:rPr>
                        <a:t>She</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0">
                          <a:effectLst/>
                        </a:rPr>
                        <a:t>Was</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01356048"/>
                  </a:ext>
                </a:extLst>
              </a:tr>
              <a:tr h="584662">
                <a:tc>
                  <a:txBody>
                    <a:bodyPr/>
                    <a:lstStyle/>
                    <a:p>
                      <a:pPr algn="l" fontAlgn="t"/>
                      <a:r>
                        <a:rPr lang="tr-TR" b="0" dirty="0" err="1">
                          <a:effectLst/>
                        </a:rPr>
                        <a:t>It</a:t>
                      </a:r>
                      <a:endParaRPr lang="tr-TR" dirty="0">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0">
                          <a:effectLst/>
                        </a:rPr>
                        <a:t>Was</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911450592"/>
                  </a:ext>
                </a:extLst>
              </a:tr>
              <a:tr h="584662">
                <a:tc>
                  <a:txBody>
                    <a:bodyPr/>
                    <a:lstStyle/>
                    <a:p>
                      <a:pPr algn="l" fontAlgn="t"/>
                      <a:r>
                        <a:rPr lang="tr-TR" b="1" dirty="0">
                          <a:solidFill>
                            <a:srgbClr val="222222"/>
                          </a:solidFill>
                          <a:effectLst/>
                        </a:rPr>
                        <a:t>Çoğul Zamirler</a:t>
                      </a:r>
                      <a:endParaRPr lang="tr-TR" dirty="0">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1">
                          <a:solidFill>
                            <a:srgbClr val="222222"/>
                          </a:solidFill>
                          <a:effectLst/>
                        </a:rPr>
                        <a:t>Yardımcı Fiil</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981634708"/>
                  </a:ext>
                </a:extLst>
              </a:tr>
              <a:tr h="584662">
                <a:tc>
                  <a:txBody>
                    <a:bodyPr/>
                    <a:lstStyle/>
                    <a:p>
                      <a:pPr algn="l" fontAlgn="t"/>
                      <a:r>
                        <a:rPr lang="tr-TR" b="0">
                          <a:effectLst/>
                        </a:rPr>
                        <a:t>We</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0">
                          <a:effectLst/>
                        </a:rPr>
                        <a:t>Were</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994469902"/>
                  </a:ext>
                </a:extLst>
              </a:tr>
              <a:tr h="584662">
                <a:tc>
                  <a:txBody>
                    <a:bodyPr/>
                    <a:lstStyle/>
                    <a:p>
                      <a:pPr algn="l" fontAlgn="t"/>
                      <a:r>
                        <a:rPr lang="tr-TR" b="0">
                          <a:effectLst/>
                        </a:rPr>
                        <a:t>You</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0">
                          <a:effectLst/>
                        </a:rPr>
                        <a:t>Were</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937704579"/>
                  </a:ext>
                </a:extLst>
              </a:tr>
              <a:tr h="584662">
                <a:tc>
                  <a:txBody>
                    <a:bodyPr/>
                    <a:lstStyle/>
                    <a:p>
                      <a:pPr algn="l" fontAlgn="t"/>
                      <a:r>
                        <a:rPr lang="tr-TR" b="0">
                          <a:effectLst/>
                        </a:rPr>
                        <a:t>They</a:t>
                      </a:r>
                      <a:endParaRPr lang="tr-TR">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tr-TR" b="0" dirty="0" err="1">
                          <a:effectLst/>
                        </a:rPr>
                        <a:t>Were</a:t>
                      </a:r>
                      <a:endParaRPr lang="tr-TR" dirty="0">
                        <a:effectLst/>
                      </a:endParaRPr>
                    </a:p>
                  </a:txBody>
                  <a:tcPr marL="76200" marR="76200" marT="76200" marB="762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748601516"/>
                  </a:ext>
                </a:extLst>
              </a:tr>
            </a:tbl>
          </a:graphicData>
        </a:graphic>
      </p:graphicFrame>
    </p:spTree>
    <p:extLst>
      <p:ext uri="{BB962C8B-B14F-4D97-AF65-F5344CB8AC3E}">
        <p14:creationId xmlns:p14="http://schemas.microsoft.com/office/powerpoint/2010/main" val="2578500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solidFill>
                  <a:srgbClr val="FF0000"/>
                </a:solidFill>
                <a:latin typeface="Comic Sans MS" panose="030F0702030302020204" pitchFamily="66" charset="0"/>
              </a:rPr>
              <a:t>POSITIVE SENTENCES</a:t>
            </a:r>
            <a:br>
              <a:rPr lang="tr-TR" sz="2400" dirty="0" smtClean="0">
                <a:solidFill>
                  <a:srgbClr val="FF0000"/>
                </a:solidFill>
                <a:latin typeface="Comic Sans MS" panose="030F0702030302020204" pitchFamily="66" charset="0"/>
              </a:rPr>
            </a:br>
            <a:r>
              <a:rPr lang="tr-TR" sz="2400" dirty="0" smtClean="0">
                <a:solidFill>
                  <a:srgbClr val="FF0000"/>
                </a:solidFill>
                <a:latin typeface="Comic Sans MS" panose="030F0702030302020204" pitchFamily="66" charset="0"/>
              </a:rPr>
              <a:t/>
            </a:r>
            <a:br>
              <a:rPr lang="tr-TR" sz="2400" dirty="0" smtClean="0">
                <a:solidFill>
                  <a:srgbClr val="FF0000"/>
                </a:solidFill>
                <a:latin typeface="Comic Sans MS" panose="030F0702030302020204" pitchFamily="66" charset="0"/>
              </a:rPr>
            </a:br>
            <a:r>
              <a:rPr lang="tr-TR" sz="2200" b="1" dirty="0" smtClean="0">
                <a:latin typeface="Comic Sans MS" panose="030F0702030302020204" pitchFamily="66" charset="0"/>
              </a:rPr>
              <a:t>Özne </a:t>
            </a:r>
            <a:r>
              <a:rPr lang="tr-TR" sz="2200" b="1" dirty="0">
                <a:latin typeface="Comic Sans MS" panose="030F0702030302020204" pitchFamily="66" charset="0"/>
              </a:rPr>
              <a:t>+ Yardımcı Fiil (</a:t>
            </a:r>
            <a:r>
              <a:rPr lang="tr-TR" sz="2200" b="1" dirty="0" err="1">
                <a:latin typeface="Comic Sans MS" panose="030F0702030302020204" pitchFamily="66" charset="0"/>
              </a:rPr>
              <a:t>was</a:t>
            </a:r>
            <a:r>
              <a:rPr lang="tr-TR" sz="2200" b="1" dirty="0">
                <a:latin typeface="Comic Sans MS" panose="030F0702030302020204" pitchFamily="66" charset="0"/>
              </a:rPr>
              <a:t>/ </a:t>
            </a:r>
            <a:r>
              <a:rPr lang="tr-TR" sz="2200" b="1" dirty="0" err="1">
                <a:latin typeface="Comic Sans MS" panose="030F0702030302020204" pitchFamily="66" charset="0"/>
              </a:rPr>
              <a:t>were</a:t>
            </a:r>
            <a:r>
              <a:rPr lang="tr-TR" sz="2200" b="1" dirty="0">
                <a:latin typeface="Comic Sans MS" panose="030F0702030302020204" pitchFamily="66" charset="0"/>
              </a:rPr>
              <a:t>) + </a:t>
            </a:r>
            <a:r>
              <a:rPr lang="tr-TR" sz="2200" b="1" dirty="0" smtClean="0">
                <a:latin typeface="Comic Sans MS" panose="030F0702030302020204" pitchFamily="66" charset="0"/>
              </a:rPr>
              <a:t>Nesne/İsim/ Sıfat+ </a:t>
            </a:r>
            <a:r>
              <a:rPr lang="tr-TR" sz="2200" b="1" dirty="0">
                <a:latin typeface="Comic Sans MS" panose="030F0702030302020204" pitchFamily="66" charset="0"/>
              </a:rPr>
              <a:t>Zaman </a:t>
            </a:r>
            <a:r>
              <a:rPr lang="tr-TR" sz="2200" b="1" dirty="0" smtClean="0">
                <a:latin typeface="Comic Sans MS" panose="030F0702030302020204" pitchFamily="66" charset="0"/>
              </a:rPr>
              <a:t>Eki</a:t>
            </a:r>
            <a:endParaRPr lang="tr-TR" sz="2200" b="1" dirty="0">
              <a:solidFill>
                <a:srgbClr val="FF0000"/>
              </a:solidFill>
              <a:latin typeface="Comic Sans MS" panose="030F0702030302020204" pitchFamily="66" charset="0"/>
            </a:endParaRPr>
          </a:p>
        </p:txBody>
      </p:sp>
      <p:sp>
        <p:nvSpPr>
          <p:cNvPr id="3" name="İçerik Yer Tutucusu 2"/>
          <p:cNvSpPr>
            <a:spLocks noGrp="1"/>
          </p:cNvSpPr>
          <p:nvPr>
            <p:ph idx="1"/>
          </p:nvPr>
        </p:nvSpPr>
        <p:spPr>
          <a:xfrm>
            <a:off x="838200" y="1825624"/>
            <a:ext cx="10515600" cy="4769139"/>
          </a:xfrm>
        </p:spPr>
        <p:txBody>
          <a:bodyPr>
            <a:normAutofit lnSpcReduction="10000"/>
          </a:bodyPr>
          <a:lstStyle/>
          <a:p>
            <a:r>
              <a:rPr lang="tr-TR" sz="2000" dirty="0" err="1" smtClean="0">
                <a:solidFill>
                  <a:srgbClr val="FF0000"/>
                </a:solidFill>
                <a:latin typeface="Comic Sans MS" panose="030F0702030302020204" pitchFamily="66" charset="0"/>
              </a:rPr>
              <a:t>Examples</a:t>
            </a:r>
            <a:r>
              <a:rPr lang="tr-TR" sz="2000" dirty="0" smtClean="0">
                <a:solidFill>
                  <a:srgbClr val="FF0000"/>
                </a:solidFill>
                <a:latin typeface="Comic Sans MS" panose="030F0702030302020204" pitchFamily="66" charset="0"/>
              </a:rPr>
              <a:t>: </a:t>
            </a:r>
          </a:p>
          <a:p>
            <a:pPr marL="0" indent="0">
              <a:buNone/>
            </a:pPr>
            <a:endParaRPr lang="tr-TR" sz="2000" dirty="0">
              <a:latin typeface="Comic Sans MS" panose="030F0702030302020204" pitchFamily="66" charset="0"/>
            </a:endParaRPr>
          </a:p>
          <a:p>
            <a:pPr marL="0" indent="0">
              <a:buNone/>
            </a:pPr>
            <a:r>
              <a:rPr lang="tr-TR" sz="2000" dirty="0" smtClean="0">
                <a:latin typeface="Comic Sans MS" panose="030F0702030302020204" pitchFamily="66" charset="0"/>
              </a:rPr>
              <a:t>I </a:t>
            </a:r>
            <a:r>
              <a:rPr lang="tr-TR" sz="2000" dirty="0" err="1" smtClean="0">
                <a:latin typeface="Comic Sans MS" panose="030F0702030302020204" pitchFamily="66" charset="0"/>
              </a:rPr>
              <a:t>was</a:t>
            </a:r>
            <a:r>
              <a:rPr lang="tr-TR" sz="2000" dirty="0" smtClean="0">
                <a:latin typeface="Comic Sans MS" panose="030F0702030302020204" pitchFamily="66" charset="0"/>
              </a:rPr>
              <a:t> at </a:t>
            </a:r>
            <a:r>
              <a:rPr lang="tr-TR" sz="2000" dirty="0" err="1" smtClean="0">
                <a:latin typeface="Comic Sans MS" panose="030F0702030302020204" pitchFamily="66" charset="0"/>
              </a:rPr>
              <a:t>home</a:t>
            </a:r>
            <a:r>
              <a:rPr lang="tr-TR" sz="2000" dirty="0" smtClean="0">
                <a:latin typeface="Comic Sans MS" panose="030F0702030302020204" pitchFamily="66" charset="0"/>
              </a:rPr>
              <a:t> </a:t>
            </a:r>
            <a:r>
              <a:rPr lang="tr-TR" sz="2000" dirty="0" err="1" smtClean="0">
                <a:latin typeface="Comic Sans MS" panose="030F0702030302020204" pitchFamily="66" charset="0"/>
              </a:rPr>
              <a:t>last</a:t>
            </a:r>
            <a:r>
              <a:rPr lang="tr-TR" sz="2000" dirty="0" smtClean="0">
                <a:latin typeface="Comic Sans MS" panose="030F0702030302020204" pitchFamily="66" charset="0"/>
              </a:rPr>
              <a:t> </a:t>
            </a:r>
            <a:r>
              <a:rPr lang="tr-TR" sz="2000" dirty="0" err="1" smtClean="0">
                <a:latin typeface="Comic Sans MS" panose="030F0702030302020204" pitchFamily="66" charset="0"/>
              </a:rPr>
              <a:t>night</a:t>
            </a:r>
            <a:r>
              <a:rPr lang="tr-TR" sz="2000" dirty="0" smtClean="0">
                <a:latin typeface="Comic Sans MS" panose="030F0702030302020204" pitchFamily="66" charset="0"/>
              </a:rPr>
              <a:t>. / Geçen gece evdeydim.</a:t>
            </a:r>
          </a:p>
          <a:p>
            <a:pPr marL="0" indent="0">
              <a:buNone/>
            </a:pPr>
            <a:endParaRPr lang="tr-TR" sz="2000" dirty="0">
              <a:latin typeface="Comic Sans MS" panose="030F0702030302020204" pitchFamily="66" charset="0"/>
            </a:endParaRPr>
          </a:p>
          <a:p>
            <a:pPr marL="0" indent="0">
              <a:buNone/>
            </a:pPr>
            <a:r>
              <a:rPr lang="tr-TR" sz="2000" dirty="0" err="1" smtClean="0">
                <a:latin typeface="Comic Sans MS" panose="030F0702030302020204" pitchFamily="66" charset="0"/>
              </a:rPr>
              <a:t>The</a:t>
            </a:r>
            <a:r>
              <a:rPr lang="tr-TR" sz="2000" dirty="0" smtClean="0">
                <a:latin typeface="Comic Sans MS" panose="030F0702030302020204" pitchFamily="66" charset="0"/>
              </a:rPr>
              <a:t> </a:t>
            </a:r>
            <a:r>
              <a:rPr lang="tr-TR" sz="2000" dirty="0" err="1" smtClean="0">
                <a:latin typeface="Comic Sans MS" panose="030F0702030302020204" pitchFamily="66" charset="0"/>
              </a:rPr>
              <a:t>movie</a:t>
            </a:r>
            <a:r>
              <a:rPr lang="tr-TR" sz="2000" dirty="0" smtClean="0">
                <a:latin typeface="Comic Sans MS" panose="030F0702030302020204" pitchFamily="66" charset="0"/>
              </a:rPr>
              <a:t> </a:t>
            </a:r>
            <a:r>
              <a:rPr lang="tr-TR" sz="2000" dirty="0" err="1" smtClean="0">
                <a:latin typeface="Comic Sans MS" panose="030F0702030302020204" pitchFamily="66" charset="0"/>
              </a:rPr>
              <a:t>was</a:t>
            </a:r>
            <a:r>
              <a:rPr lang="tr-TR" sz="2000" dirty="0" smtClean="0">
                <a:latin typeface="Comic Sans MS" panose="030F0702030302020204" pitchFamily="66" charset="0"/>
              </a:rPr>
              <a:t> </a:t>
            </a:r>
            <a:r>
              <a:rPr lang="tr-TR" sz="2000" dirty="0" err="1" smtClean="0">
                <a:latin typeface="Comic Sans MS" panose="030F0702030302020204" pitchFamily="66" charset="0"/>
              </a:rPr>
              <a:t>really</a:t>
            </a:r>
            <a:r>
              <a:rPr lang="tr-TR" sz="2000" dirty="0" smtClean="0">
                <a:latin typeface="Comic Sans MS" panose="030F0702030302020204" pitchFamily="66" charset="0"/>
              </a:rPr>
              <a:t> </a:t>
            </a:r>
            <a:r>
              <a:rPr lang="tr-TR" sz="2000" dirty="0" err="1" smtClean="0">
                <a:latin typeface="Comic Sans MS" panose="030F0702030302020204" pitchFamily="66" charset="0"/>
              </a:rPr>
              <a:t>funny</a:t>
            </a:r>
            <a:r>
              <a:rPr lang="tr-TR" sz="2000" dirty="0" smtClean="0">
                <a:latin typeface="Comic Sans MS" panose="030F0702030302020204" pitchFamily="66" charset="0"/>
              </a:rPr>
              <a:t> / Film gerçekten eğlenceliydi.</a:t>
            </a:r>
          </a:p>
          <a:p>
            <a:pPr marL="0" indent="0">
              <a:buNone/>
            </a:pPr>
            <a:endParaRPr lang="tr-TR" sz="2000" dirty="0">
              <a:latin typeface="Comic Sans MS" panose="030F0702030302020204" pitchFamily="66" charset="0"/>
            </a:endParaRPr>
          </a:p>
          <a:p>
            <a:pPr marL="0" indent="0">
              <a:buNone/>
            </a:pPr>
            <a:r>
              <a:rPr lang="tr-TR" sz="2000" dirty="0" err="1" smtClean="0">
                <a:latin typeface="Comic Sans MS" panose="030F0702030302020204" pitchFamily="66" charset="0"/>
              </a:rPr>
              <a:t>You</a:t>
            </a:r>
            <a:r>
              <a:rPr lang="tr-TR" sz="2000" dirty="0" smtClean="0">
                <a:latin typeface="Comic Sans MS" panose="030F0702030302020204" pitchFamily="66" charset="0"/>
              </a:rPr>
              <a:t> </a:t>
            </a:r>
            <a:r>
              <a:rPr lang="tr-TR" sz="2000" dirty="0" err="1" smtClean="0">
                <a:latin typeface="Comic Sans MS" panose="030F0702030302020204" pitchFamily="66" charset="0"/>
              </a:rPr>
              <a:t>were</a:t>
            </a:r>
            <a:r>
              <a:rPr lang="tr-TR" sz="2000" dirty="0" smtClean="0">
                <a:latin typeface="Comic Sans MS" panose="030F0702030302020204" pitchFamily="66" charset="0"/>
              </a:rPr>
              <a:t> </a:t>
            </a:r>
            <a:r>
              <a:rPr lang="tr-TR" sz="2000" dirty="0" err="1" smtClean="0">
                <a:latin typeface="Comic Sans MS" panose="030F0702030302020204" pitchFamily="66" charset="0"/>
              </a:rPr>
              <a:t>very</a:t>
            </a:r>
            <a:r>
              <a:rPr lang="tr-TR" sz="2000" dirty="0" smtClean="0">
                <a:latin typeface="Comic Sans MS" panose="030F0702030302020204" pitchFamily="66" charset="0"/>
              </a:rPr>
              <a:t> </a:t>
            </a:r>
            <a:r>
              <a:rPr lang="tr-TR" sz="2000" dirty="0" err="1" smtClean="0">
                <a:latin typeface="Comic Sans MS" panose="030F0702030302020204" pitchFamily="66" charset="0"/>
              </a:rPr>
              <a:t>beautiful</a:t>
            </a:r>
            <a:r>
              <a:rPr lang="tr-TR" sz="2000" dirty="0" smtClean="0">
                <a:latin typeface="Comic Sans MS" panose="030F0702030302020204" pitchFamily="66" charset="0"/>
              </a:rPr>
              <a:t> at </a:t>
            </a:r>
            <a:r>
              <a:rPr lang="tr-TR" sz="2000" dirty="0" err="1" smtClean="0">
                <a:latin typeface="Comic Sans MS" panose="030F0702030302020204" pitchFamily="66" charset="0"/>
              </a:rPr>
              <a:t>the</a:t>
            </a:r>
            <a:r>
              <a:rPr lang="tr-TR" sz="2000" dirty="0" smtClean="0">
                <a:latin typeface="Comic Sans MS" panose="030F0702030302020204" pitchFamily="66" charset="0"/>
              </a:rPr>
              <a:t> </a:t>
            </a:r>
            <a:r>
              <a:rPr lang="tr-TR" sz="2000" dirty="0" err="1" smtClean="0">
                <a:latin typeface="Comic Sans MS" panose="030F0702030302020204" pitchFamily="66" charset="0"/>
              </a:rPr>
              <a:t>party</a:t>
            </a:r>
            <a:r>
              <a:rPr lang="tr-TR" sz="2000" dirty="0" smtClean="0">
                <a:latin typeface="Comic Sans MS" panose="030F0702030302020204" pitchFamily="66" charset="0"/>
              </a:rPr>
              <a:t> </a:t>
            </a:r>
            <a:r>
              <a:rPr lang="tr-TR" sz="2000" dirty="0" err="1" smtClean="0">
                <a:latin typeface="Comic Sans MS" panose="030F0702030302020204" pitchFamily="66" charset="0"/>
              </a:rPr>
              <a:t>yesterday</a:t>
            </a:r>
            <a:r>
              <a:rPr lang="tr-TR" sz="2000" dirty="0" smtClean="0">
                <a:latin typeface="Comic Sans MS" panose="030F0702030302020204" pitchFamily="66" charset="0"/>
              </a:rPr>
              <a:t>. / Dün partide çok güzeldin.</a:t>
            </a:r>
          </a:p>
          <a:p>
            <a:pPr marL="0" indent="0">
              <a:buNone/>
            </a:pPr>
            <a:endParaRPr lang="tr-TR" sz="2000" dirty="0" smtClean="0">
              <a:latin typeface="Comic Sans MS" panose="030F0702030302020204" pitchFamily="66" charset="0"/>
            </a:endParaRPr>
          </a:p>
          <a:p>
            <a:pPr marL="0" indent="0">
              <a:buNone/>
            </a:pPr>
            <a:r>
              <a:rPr lang="tr-TR" sz="2000" dirty="0" err="1" smtClean="0">
                <a:latin typeface="Comic Sans MS" panose="030F0702030302020204" pitchFamily="66" charset="0"/>
              </a:rPr>
              <a:t>She</a:t>
            </a:r>
            <a:r>
              <a:rPr lang="tr-TR" sz="2000" dirty="0" smtClean="0">
                <a:latin typeface="Comic Sans MS" panose="030F0702030302020204" pitchFamily="66" charset="0"/>
              </a:rPr>
              <a:t> </a:t>
            </a:r>
            <a:r>
              <a:rPr lang="tr-TR" sz="2000" dirty="0" err="1">
                <a:latin typeface="Comic Sans MS" panose="030F0702030302020204" pitchFamily="66" charset="0"/>
              </a:rPr>
              <a:t>was</a:t>
            </a:r>
            <a:r>
              <a:rPr lang="tr-TR" sz="2000" dirty="0">
                <a:latin typeface="Comic Sans MS" panose="030F0702030302020204" pitchFamily="66" charset="0"/>
              </a:rPr>
              <a:t> </a:t>
            </a:r>
            <a:r>
              <a:rPr lang="tr-TR" sz="2000" dirty="0" err="1">
                <a:latin typeface="Comic Sans MS" panose="030F0702030302020204" pitchFamily="66" charset="0"/>
              </a:rPr>
              <a:t>the</a:t>
            </a:r>
            <a:r>
              <a:rPr lang="tr-TR" sz="2000" dirty="0">
                <a:latin typeface="Comic Sans MS" panose="030F0702030302020204" pitchFamily="66" charset="0"/>
              </a:rPr>
              <a:t> </a:t>
            </a:r>
            <a:r>
              <a:rPr lang="tr-TR" sz="2000" dirty="0" err="1">
                <a:latin typeface="Comic Sans MS" panose="030F0702030302020204" pitchFamily="66" charset="0"/>
              </a:rPr>
              <a:t>most</a:t>
            </a:r>
            <a:r>
              <a:rPr lang="tr-TR" sz="2000" dirty="0">
                <a:latin typeface="Comic Sans MS" panose="030F0702030302020204" pitchFamily="66" charset="0"/>
              </a:rPr>
              <a:t> </a:t>
            </a:r>
            <a:r>
              <a:rPr lang="tr-TR" sz="2000" dirty="0" err="1">
                <a:latin typeface="Comic Sans MS" panose="030F0702030302020204" pitchFamily="66" charset="0"/>
              </a:rPr>
              <a:t>hardworking</a:t>
            </a:r>
            <a:r>
              <a:rPr lang="tr-TR" sz="2000" dirty="0">
                <a:latin typeface="Comic Sans MS" panose="030F0702030302020204" pitchFamily="66" charset="0"/>
              </a:rPr>
              <a:t> </a:t>
            </a:r>
            <a:r>
              <a:rPr lang="tr-TR" sz="2000" dirty="0" err="1">
                <a:latin typeface="Comic Sans MS" panose="030F0702030302020204" pitchFamily="66" charset="0"/>
              </a:rPr>
              <a:t>student</a:t>
            </a:r>
            <a:r>
              <a:rPr lang="tr-TR" sz="2000" dirty="0">
                <a:latin typeface="Comic Sans MS" panose="030F0702030302020204" pitchFamily="66" charset="0"/>
              </a:rPr>
              <a:t> in her </a:t>
            </a:r>
            <a:r>
              <a:rPr lang="tr-TR" sz="2000" dirty="0" err="1">
                <a:latin typeface="Comic Sans MS" panose="030F0702030302020204" pitchFamily="66" charset="0"/>
              </a:rPr>
              <a:t>class</a:t>
            </a:r>
            <a:r>
              <a:rPr lang="tr-TR" sz="2000" dirty="0">
                <a:latin typeface="Comic Sans MS" panose="030F0702030302020204" pitchFamily="66" charset="0"/>
              </a:rPr>
              <a:t> </a:t>
            </a:r>
            <a:r>
              <a:rPr lang="tr-TR" sz="2000" dirty="0" err="1">
                <a:latin typeface="Comic Sans MS" panose="030F0702030302020204" pitchFamily="66" charset="0"/>
              </a:rPr>
              <a:t>last</a:t>
            </a:r>
            <a:r>
              <a:rPr lang="tr-TR" sz="2000" dirty="0">
                <a:latin typeface="Comic Sans MS" panose="030F0702030302020204" pitchFamily="66" charset="0"/>
              </a:rPr>
              <a:t> </a:t>
            </a:r>
            <a:r>
              <a:rPr lang="tr-TR" sz="2000" dirty="0" err="1">
                <a:latin typeface="Comic Sans MS" panose="030F0702030302020204" pitchFamily="66" charset="0"/>
              </a:rPr>
              <a:t>semester</a:t>
            </a:r>
            <a:r>
              <a:rPr lang="tr-TR" sz="2000" dirty="0">
                <a:latin typeface="Comic Sans MS" panose="030F0702030302020204" pitchFamily="66" charset="0"/>
              </a:rPr>
              <a:t>. </a:t>
            </a:r>
            <a:r>
              <a:rPr lang="tr-TR" sz="2000" dirty="0"/>
              <a:t> </a:t>
            </a:r>
            <a:r>
              <a:rPr lang="tr-TR" sz="2000" dirty="0">
                <a:latin typeface="Comic Sans MS" panose="030F0702030302020204" pitchFamily="66" charset="0"/>
              </a:rPr>
              <a:t>/ O geçen sömestr sınıfının en çalışkan öğrencisiydi.</a:t>
            </a:r>
          </a:p>
          <a:p>
            <a:pPr marL="0" indent="0">
              <a:buNone/>
            </a:pPr>
            <a:endParaRPr lang="tr-TR" sz="2000" dirty="0">
              <a:latin typeface="Comic Sans MS" panose="030F0702030302020204" pitchFamily="66" charset="0"/>
            </a:endParaRPr>
          </a:p>
          <a:p>
            <a:pPr marL="0" indent="0">
              <a:buNone/>
            </a:pPr>
            <a:r>
              <a:rPr lang="tr-TR" sz="2000" dirty="0" err="1" smtClean="0">
                <a:latin typeface="Comic Sans MS" panose="030F0702030302020204" pitchFamily="66" charset="0"/>
              </a:rPr>
              <a:t>We</a:t>
            </a:r>
            <a:r>
              <a:rPr lang="tr-TR" sz="2000" dirty="0" smtClean="0">
                <a:latin typeface="Comic Sans MS" panose="030F0702030302020204" pitchFamily="66" charset="0"/>
              </a:rPr>
              <a:t> </a:t>
            </a:r>
            <a:r>
              <a:rPr lang="tr-TR" sz="2000" dirty="0" err="1" smtClean="0">
                <a:latin typeface="Comic Sans MS" panose="030F0702030302020204" pitchFamily="66" charset="0"/>
              </a:rPr>
              <a:t>were</a:t>
            </a:r>
            <a:r>
              <a:rPr lang="tr-TR" sz="2000" dirty="0" smtClean="0">
                <a:latin typeface="Comic Sans MS" panose="030F0702030302020204" pitchFamily="66" charset="0"/>
              </a:rPr>
              <a:t> in İzmir </a:t>
            </a:r>
            <a:r>
              <a:rPr lang="tr-TR" sz="2000" dirty="0" err="1" smtClean="0">
                <a:latin typeface="Comic Sans MS" panose="030F0702030302020204" pitchFamily="66" charset="0"/>
              </a:rPr>
              <a:t>last</a:t>
            </a:r>
            <a:r>
              <a:rPr lang="tr-TR" sz="2000" dirty="0" smtClean="0">
                <a:latin typeface="Comic Sans MS" panose="030F0702030302020204" pitchFamily="66" charset="0"/>
              </a:rPr>
              <a:t> </a:t>
            </a:r>
            <a:r>
              <a:rPr lang="tr-TR" sz="2000" dirty="0" err="1" smtClean="0">
                <a:latin typeface="Comic Sans MS" panose="030F0702030302020204" pitchFamily="66" charset="0"/>
              </a:rPr>
              <a:t>year</a:t>
            </a:r>
            <a:r>
              <a:rPr lang="tr-TR" sz="2000" dirty="0" smtClean="0">
                <a:latin typeface="Comic Sans MS" panose="030F0702030302020204" pitchFamily="66" charset="0"/>
              </a:rPr>
              <a:t>, but </a:t>
            </a:r>
            <a:r>
              <a:rPr lang="tr-TR" sz="2000" dirty="0" err="1" smtClean="0">
                <a:latin typeface="Comic Sans MS" panose="030F0702030302020204" pitchFamily="66" charset="0"/>
              </a:rPr>
              <a:t>now</a:t>
            </a:r>
            <a:r>
              <a:rPr lang="tr-TR" sz="2000" dirty="0" smtClean="0">
                <a:latin typeface="Comic Sans MS" panose="030F0702030302020204" pitchFamily="66" charset="0"/>
              </a:rPr>
              <a:t> </a:t>
            </a:r>
            <a:r>
              <a:rPr lang="tr-TR" sz="2000" dirty="0" err="1" smtClean="0">
                <a:latin typeface="Comic Sans MS" panose="030F0702030302020204" pitchFamily="66" charset="0"/>
              </a:rPr>
              <a:t>we</a:t>
            </a:r>
            <a:r>
              <a:rPr lang="tr-TR" sz="2000" dirty="0" smtClean="0">
                <a:latin typeface="Comic Sans MS" panose="030F0702030302020204" pitchFamily="66" charset="0"/>
              </a:rPr>
              <a:t> </a:t>
            </a:r>
            <a:r>
              <a:rPr lang="tr-TR" sz="2000" dirty="0" err="1" smtClean="0">
                <a:latin typeface="Comic Sans MS" panose="030F0702030302020204" pitchFamily="66" charset="0"/>
              </a:rPr>
              <a:t>are</a:t>
            </a:r>
            <a:r>
              <a:rPr lang="tr-TR" sz="2000" dirty="0" smtClean="0">
                <a:latin typeface="Comic Sans MS" panose="030F0702030302020204" pitchFamily="66" charset="0"/>
              </a:rPr>
              <a:t> in İstanbul. / Biz geçen yıl İzmir’deydik, ama şimdi İstanbul’dayız.</a:t>
            </a:r>
            <a:endParaRPr lang="tr-TR" sz="2000" dirty="0">
              <a:latin typeface="Comic Sans MS" panose="030F0702030302020204" pitchFamily="66" charset="0"/>
            </a:endParaRPr>
          </a:p>
        </p:txBody>
      </p:sp>
    </p:spTree>
    <p:extLst>
      <p:ext uri="{BB962C8B-B14F-4D97-AF65-F5344CB8AC3E}">
        <p14:creationId xmlns:p14="http://schemas.microsoft.com/office/powerpoint/2010/main" val="41443426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400" dirty="0" smtClean="0">
                <a:solidFill>
                  <a:srgbClr val="FF0000"/>
                </a:solidFill>
                <a:latin typeface="Comic Sans MS" panose="030F0702030302020204" pitchFamily="66" charset="0"/>
              </a:rPr>
              <a:t>NEGATIVE SENTENCES</a:t>
            </a:r>
            <a:br>
              <a:rPr lang="tr-TR" sz="2400" dirty="0" smtClean="0">
                <a:solidFill>
                  <a:srgbClr val="FF0000"/>
                </a:solidFill>
                <a:latin typeface="Comic Sans MS" panose="030F0702030302020204" pitchFamily="66" charset="0"/>
              </a:rPr>
            </a:br>
            <a:r>
              <a:rPr lang="tr-TR" sz="2400" dirty="0" smtClean="0">
                <a:solidFill>
                  <a:srgbClr val="FF0000"/>
                </a:solidFill>
                <a:latin typeface="Comic Sans MS" panose="030F0702030302020204" pitchFamily="66" charset="0"/>
              </a:rPr>
              <a:t/>
            </a:r>
            <a:br>
              <a:rPr lang="tr-TR" sz="2400" dirty="0" smtClean="0">
                <a:solidFill>
                  <a:srgbClr val="FF0000"/>
                </a:solidFill>
                <a:latin typeface="Comic Sans MS" panose="030F0702030302020204" pitchFamily="66" charset="0"/>
              </a:rPr>
            </a:br>
            <a:r>
              <a:rPr lang="tr-TR" sz="2000" b="1" dirty="0" smtClean="0">
                <a:latin typeface="Comic Sans MS" panose="030F0702030302020204" pitchFamily="66" charset="0"/>
              </a:rPr>
              <a:t>Özne </a:t>
            </a:r>
            <a:r>
              <a:rPr lang="tr-TR" sz="2000" b="1" dirty="0">
                <a:latin typeface="Comic Sans MS" panose="030F0702030302020204" pitchFamily="66" charset="0"/>
              </a:rPr>
              <a:t>+ Yardımcı Fiil (</a:t>
            </a:r>
            <a:r>
              <a:rPr lang="tr-TR" sz="2000" b="1" dirty="0" err="1">
                <a:latin typeface="Comic Sans MS" panose="030F0702030302020204" pitchFamily="66" charset="0"/>
              </a:rPr>
              <a:t>was</a:t>
            </a:r>
            <a:r>
              <a:rPr lang="tr-TR" sz="2000" b="1" dirty="0">
                <a:latin typeface="Comic Sans MS" panose="030F0702030302020204" pitchFamily="66" charset="0"/>
              </a:rPr>
              <a:t>/ </a:t>
            </a:r>
            <a:r>
              <a:rPr lang="tr-TR" sz="2000" b="1" dirty="0" err="1">
                <a:latin typeface="Comic Sans MS" panose="030F0702030302020204" pitchFamily="66" charset="0"/>
              </a:rPr>
              <a:t>were</a:t>
            </a:r>
            <a:r>
              <a:rPr lang="tr-TR" sz="2000" b="1" dirty="0">
                <a:latin typeface="Comic Sans MS" panose="030F0702030302020204" pitchFamily="66" charset="0"/>
              </a:rPr>
              <a:t>) + Olumsuzluk Eki (not) + Nesne/İsim/ Sıfat + Zaman </a:t>
            </a:r>
            <a:r>
              <a:rPr lang="tr-TR" sz="2000" b="1" dirty="0" smtClean="0">
                <a:latin typeface="Comic Sans MS" panose="030F0702030302020204" pitchFamily="66" charset="0"/>
              </a:rPr>
              <a:t>Eki</a:t>
            </a:r>
            <a:br>
              <a:rPr lang="tr-TR" sz="2000" b="1" dirty="0" smtClean="0">
                <a:latin typeface="Comic Sans MS" panose="030F0702030302020204" pitchFamily="66" charset="0"/>
              </a:rPr>
            </a:br>
            <a:endParaRPr lang="tr-TR" sz="2000" b="1" dirty="0">
              <a:latin typeface="Comic Sans MS" panose="030F0702030302020204" pitchFamily="66" charset="0"/>
            </a:endParaRPr>
          </a:p>
        </p:txBody>
      </p:sp>
      <p:sp>
        <p:nvSpPr>
          <p:cNvPr id="3" name="İçerik Yer Tutucusu 2"/>
          <p:cNvSpPr>
            <a:spLocks noGrp="1"/>
          </p:cNvSpPr>
          <p:nvPr>
            <p:ph idx="1"/>
          </p:nvPr>
        </p:nvSpPr>
        <p:spPr>
          <a:xfrm>
            <a:off x="838200" y="1440872"/>
            <a:ext cx="10515600" cy="5417127"/>
          </a:xfrm>
        </p:spPr>
        <p:txBody>
          <a:bodyPr/>
          <a:lstStyle/>
          <a:p>
            <a:r>
              <a:rPr lang="tr-TR" sz="2000" dirty="0" err="1" smtClean="0">
                <a:solidFill>
                  <a:srgbClr val="FF0000"/>
                </a:solidFill>
                <a:latin typeface="Comic Sans MS" panose="030F0702030302020204" pitchFamily="66" charset="0"/>
              </a:rPr>
              <a:t>Examples</a:t>
            </a:r>
            <a:r>
              <a:rPr lang="tr-TR" sz="2000" dirty="0">
                <a:solidFill>
                  <a:srgbClr val="FF0000"/>
                </a:solidFill>
                <a:latin typeface="Comic Sans MS" panose="030F0702030302020204" pitchFamily="66" charset="0"/>
              </a:rPr>
              <a:t>:</a:t>
            </a:r>
            <a:endParaRPr lang="tr-TR" sz="2000" dirty="0" smtClean="0">
              <a:solidFill>
                <a:srgbClr val="FF0000"/>
              </a:solidFill>
              <a:latin typeface="Comic Sans MS" panose="030F0702030302020204" pitchFamily="66" charset="0"/>
            </a:endParaRPr>
          </a:p>
          <a:p>
            <a:r>
              <a:rPr lang="tr-TR" sz="2000" dirty="0" smtClean="0"/>
              <a:t>I</a:t>
            </a:r>
            <a:r>
              <a:rPr lang="tr-TR" sz="2000" dirty="0" smtClean="0">
                <a:latin typeface="Comic Sans MS" panose="030F0702030302020204" pitchFamily="66" charset="0"/>
              </a:rPr>
              <a:t> </a:t>
            </a:r>
            <a:r>
              <a:rPr lang="tr-TR" sz="2000" dirty="0" err="1" smtClean="0">
                <a:latin typeface="Comic Sans MS" panose="030F0702030302020204" pitchFamily="66" charset="0"/>
              </a:rPr>
              <a:t>wasn’t</a:t>
            </a:r>
            <a:r>
              <a:rPr lang="tr-TR" sz="2000" dirty="0" smtClean="0">
                <a:latin typeface="Comic Sans MS" panose="030F0702030302020204" pitchFamily="66" charset="0"/>
              </a:rPr>
              <a:t> </a:t>
            </a:r>
            <a:r>
              <a:rPr lang="tr-TR" sz="2000" dirty="0" err="1" smtClean="0">
                <a:latin typeface="Comic Sans MS" panose="030F0702030302020204" pitchFamily="66" charset="0"/>
              </a:rPr>
              <a:t>hungry</a:t>
            </a:r>
            <a:r>
              <a:rPr lang="tr-TR" sz="2000" dirty="0" smtClean="0">
                <a:latin typeface="Comic Sans MS" panose="030F0702030302020204" pitchFamily="66" charset="0"/>
              </a:rPr>
              <a:t> / Aç değildim.</a:t>
            </a:r>
          </a:p>
          <a:p>
            <a:endParaRPr lang="tr-TR" sz="2000" dirty="0" smtClean="0">
              <a:latin typeface="Comic Sans MS" panose="030F0702030302020204" pitchFamily="66" charset="0"/>
            </a:endParaRPr>
          </a:p>
          <a:p>
            <a:r>
              <a:rPr lang="tr-TR" sz="2000" dirty="0" err="1" smtClean="0">
                <a:latin typeface="Comic Sans MS" panose="030F0702030302020204" pitchFamily="66" charset="0"/>
              </a:rPr>
              <a:t>The</a:t>
            </a:r>
            <a:r>
              <a:rPr lang="tr-TR" sz="2000" dirty="0" smtClean="0">
                <a:latin typeface="Comic Sans MS" panose="030F0702030302020204" pitchFamily="66" charset="0"/>
              </a:rPr>
              <a:t> </a:t>
            </a:r>
            <a:r>
              <a:rPr lang="tr-TR" sz="2000" dirty="0" err="1" smtClean="0">
                <a:latin typeface="Comic Sans MS" panose="030F0702030302020204" pitchFamily="66" charset="0"/>
              </a:rPr>
              <a:t>lesson</a:t>
            </a:r>
            <a:r>
              <a:rPr lang="tr-TR" sz="2000" dirty="0" smtClean="0">
                <a:latin typeface="Comic Sans MS" panose="030F0702030302020204" pitchFamily="66" charset="0"/>
              </a:rPr>
              <a:t> </a:t>
            </a:r>
            <a:r>
              <a:rPr lang="tr-TR" sz="2000" dirty="0" err="1" smtClean="0">
                <a:latin typeface="Comic Sans MS" panose="030F0702030302020204" pitchFamily="66" charset="0"/>
              </a:rPr>
              <a:t>wasn’t</a:t>
            </a:r>
            <a:r>
              <a:rPr lang="tr-TR" sz="2000" dirty="0" smtClean="0">
                <a:latin typeface="Comic Sans MS" panose="030F0702030302020204" pitchFamily="66" charset="0"/>
              </a:rPr>
              <a:t> </a:t>
            </a:r>
            <a:r>
              <a:rPr lang="tr-TR" sz="2000" dirty="0" err="1" smtClean="0">
                <a:latin typeface="Comic Sans MS" panose="030F0702030302020204" pitchFamily="66" charset="0"/>
              </a:rPr>
              <a:t>interesting</a:t>
            </a:r>
            <a:r>
              <a:rPr lang="tr-TR" sz="2000" dirty="0" smtClean="0">
                <a:latin typeface="Comic Sans MS" panose="030F0702030302020204" pitchFamily="66" charset="0"/>
              </a:rPr>
              <a:t>. </a:t>
            </a:r>
            <a:r>
              <a:rPr lang="tr-TR" sz="2000" dirty="0" err="1" smtClean="0">
                <a:latin typeface="Comic Sans MS" panose="030F0702030302020204" pitchFamily="66" charset="0"/>
              </a:rPr>
              <a:t>It</a:t>
            </a:r>
            <a:r>
              <a:rPr lang="tr-TR" sz="2000" dirty="0" smtClean="0">
                <a:latin typeface="Comic Sans MS" panose="030F0702030302020204" pitchFamily="66" charset="0"/>
              </a:rPr>
              <a:t> </a:t>
            </a:r>
            <a:r>
              <a:rPr lang="tr-TR" sz="2000" dirty="0" err="1" smtClean="0">
                <a:latin typeface="Comic Sans MS" panose="030F0702030302020204" pitchFamily="66" charset="0"/>
              </a:rPr>
              <a:t>was</a:t>
            </a:r>
            <a:r>
              <a:rPr lang="tr-TR" sz="2000" dirty="0" smtClean="0">
                <a:latin typeface="Comic Sans MS" panose="030F0702030302020204" pitchFamily="66" charset="0"/>
              </a:rPr>
              <a:t> </a:t>
            </a:r>
            <a:r>
              <a:rPr lang="tr-TR" sz="2000" dirty="0" err="1" smtClean="0">
                <a:latin typeface="Comic Sans MS" panose="030F0702030302020204" pitchFamily="66" charset="0"/>
              </a:rPr>
              <a:t>boring</a:t>
            </a:r>
            <a:r>
              <a:rPr lang="tr-TR" sz="2000" dirty="0" smtClean="0">
                <a:latin typeface="Comic Sans MS" panose="030F0702030302020204" pitchFamily="66" charset="0"/>
              </a:rPr>
              <a:t>. / Ders ilgi çekici değildi. Sıkıcıydı.</a:t>
            </a:r>
          </a:p>
          <a:p>
            <a:endParaRPr lang="tr-TR" sz="2000" dirty="0">
              <a:latin typeface="Comic Sans MS" panose="030F0702030302020204" pitchFamily="66" charset="0"/>
            </a:endParaRPr>
          </a:p>
          <a:p>
            <a:r>
              <a:rPr lang="tr-TR" sz="2000" dirty="0" smtClean="0">
                <a:latin typeface="Comic Sans MS" panose="030F0702030302020204" pitchFamily="66" charset="0"/>
              </a:rPr>
              <a:t>He </a:t>
            </a:r>
            <a:r>
              <a:rPr lang="tr-TR" sz="2000" dirty="0" err="1" smtClean="0">
                <a:latin typeface="Comic Sans MS" panose="030F0702030302020204" pitchFamily="66" charset="0"/>
              </a:rPr>
              <a:t>wasn’t</a:t>
            </a:r>
            <a:r>
              <a:rPr lang="tr-TR" sz="2000" dirty="0" smtClean="0">
                <a:latin typeface="Comic Sans MS" panose="030F0702030302020204" pitchFamily="66" charset="0"/>
              </a:rPr>
              <a:t> </a:t>
            </a:r>
            <a:r>
              <a:rPr lang="tr-TR" sz="2000" dirty="0" err="1" smtClean="0">
                <a:latin typeface="Comic Sans MS" panose="030F0702030302020204" pitchFamily="66" charset="0"/>
              </a:rPr>
              <a:t>naughty</a:t>
            </a:r>
            <a:r>
              <a:rPr lang="tr-TR" sz="2000" dirty="0" smtClean="0">
                <a:latin typeface="Comic Sans MS" panose="030F0702030302020204" pitchFamily="66" charset="0"/>
              </a:rPr>
              <a:t> boy </a:t>
            </a:r>
            <a:r>
              <a:rPr lang="tr-TR" sz="2000" dirty="0" err="1" smtClean="0">
                <a:latin typeface="Comic Sans MS" panose="030F0702030302020204" pitchFamily="66" charset="0"/>
              </a:rPr>
              <a:t>when</a:t>
            </a:r>
            <a:r>
              <a:rPr lang="tr-TR" sz="2000" dirty="0" smtClean="0">
                <a:latin typeface="Comic Sans MS" panose="030F0702030302020204" pitchFamily="66" charset="0"/>
              </a:rPr>
              <a:t> he </a:t>
            </a:r>
            <a:r>
              <a:rPr lang="tr-TR" sz="2000" dirty="0" err="1" smtClean="0">
                <a:latin typeface="Comic Sans MS" panose="030F0702030302020204" pitchFamily="66" charset="0"/>
              </a:rPr>
              <a:t>was</a:t>
            </a:r>
            <a:r>
              <a:rPr lang="tr-TR" sz="2000" dirty="0" smtClean="0">
                <a:latin typeface="Comic Sans MS" panose="030F0702030302020204" pitchFamily="66" charset="0"/>
              </a:rPr>
              <a:t> 5 </a:t>
            </a:r>
            <a:r>
              <a:rPr lang="tr-TR" sz="2000" dirty="0" err="1" smtClean="0">
                <a:latin typeface="Comic Sans MS" panose="030F0702030302020204" pitchFamily="66" charset="0"/>
              </a:rPr>
              <a:t>years</a:t>
            </a:r>
            <a:r>
              <a:rPr lang="tr-TR" sz="2000" dirty="0" smtClean="0">
                <a:latin typeface="Comic Sans MS" panose="030F0702030302020204" pitchFamily="66" charset="0"/>
              </a:rPr>
              <a:t> </a:t>
            </a:r>
            <a:r>
              <a:rPr lang="tr-TR" sz="2000" dirty="0" err="1" smtClean="0">
                <a:latin typeface="Comic Sans MS" panose="030F0702030302020204" pitchFamily="66" charset="0"/>
              </a:rPr>
              <a:t>old</a:t>
            </a:r>
            <a:r>
              <a:rPr lang="tr-TR" sz="2000" dirty="0" smtClean="0">
                <a:latin typeface="Comic Sans MS" panose="030F0702030302020204" pitchFamily="66" charset="0"/>
              </a:rPr>
              <a:t>. / 5 yaşındayken yaramaz bir çocuk değildi.</a:t>
            </a:r>
          </a:p>
          <a:p>
            <a:endParaRPr lang="tr-TR" sz="2000" dirty="0">
              <a:latin typeface="Comic Sans MS" panose="030F0702030302020204" pitchFamily="66" charset="0"/>
            </a:endParaRPr>
          </a:p>
          <a:p>
            <a:r>
              <a:rPr lang="tr-TR" sz="2000" dirty="0" err="1" smtClean="0">
                <a:latin typeface="Comic Sans MS" panose="030F0702030302020204" pitchFamily="66" charset="0"/>
              </a:rPr>
              <a:t>She</a:t>
            </a:r>
            <a:r>
              <a:rPr lang="tr-TR" sz="2000" dirty="0" smtClean="0">
                <a:latin typeface="Comic Sans MS" panose="030F0702030302020204" pitchFamily="66" charset="0"/>
              </a:rPr>
              <a:t> </a:t>
            </a:r>
            <a:r>
              <a:rPr lang="tr-TR" sz="2000" dirty="0" err="1" smtClean="0">
                <a:latin typeface="Comic Sans MS" panose="030F0702030302020204" pitchFamily="66" charset="0"/>
              </a:rPr>
              <a:t>wasn’t</a:t>
            </a:r>
            <a:r>
              <a:rPr lang="tr-TR" sz="2000" dirty="0" smtClean="0">
                <a:latin typeface="Comic Sans MS" panose="030F0702030302020204" pitchFamily="66" charset="0"/>
              </a:rPr>
              <a:t> </a:t>
            </a:r>
            <a:r>
              <a:rPr lang="tr-TR" sz="2000" dirty="0" err="1" smtClean="0">
                <a:latin typeface="Comic Sans MS" panose="030F0702030302020204" pitchFamily="66" charset="0"/>
              </a:rPr>
              <a:t>rude</a:t>
            </a:r>
            <a:r>
              <a:rPr lang="tr-TR" sz="2000" dirty="0" smtClean="0">
                <a:latin typeface="Comic Sans MS" panose="030F0702030302020204" pitchFamily="66" charset="0"/>
              </a:rPr>
              <a:t>. </a:t>
            </a:r>
            <a:r>
              <a:rPr lang="tr-TR" sz="2000" dirty="0" err="1" smtClean="0">
                <a:latin typeface="Comic Sans MS" panose="030F0702030302020204" pitchFamily="66" charset="0"/>
              </a:rPr>
              <a:t>She</a:t>
            </a:r>
            <a:r>
              <a:rPr lang="tr-TR" sz="2000" dirty="0" smtClean="0">
                <a:latin typeface="Comic Sans MS" panose="030F0702030302020204" pitchFamily="66" charset="0"/>
              </a:rPr>
              <a:t> </a:t>
            </a:r>
            <a:r>
              <a:rPr lang="tr-TR" sz="2000" dirty="0" err="1" smtClean="0">
                <a:latin typeface="Comic Sans MS" panose="030F0702030302020204" pitchFamily="66" charset="0"/>
              </a:rPr>
              <a:t>was</a:t>
            </a:r>
            <a:r>
              <a:rPr lang="tr-TR" sz="2000" dirty="0" smtClean="0">
                <a:latin typeface="Comic Sans MS" panose="030F0702030302020204" pitchFamily="66" charset="0"/>
              </a:rPr>
              <a:t> </a:t>
            </a:r>
            <a:r>
              <a:rPr lang="tr-TR" sz="2000" dirty="0" err="1" smtClean="0">
                <a:latin typeface="Comic Sans MS" panose="030F0702030302020204" pitchFamily="66" charset="0"/>
              </a:rPr>
              <a:t>kind</a:t>
            </a:r>
            <a:r>
              <a:rPr lang="tr-TR" sz="2000" dirty="0" smtClean="0">
                <a:latin typeface="Comic Sans MS" panose="030F0702030302020204" pitchFamily="66" charset="0"/>
              </a:rPr>
              <a:t>. / O kaba değildi. O kibardı.</a:t>
            </a:r>
          </a:p>
          <a:p>
            <a:endParaRPr lang="tr-TR" sz="2000" dirty="0">
              <a:latin typeface="Comic Sans MS" panose="030F0702030302020204" pitchFamily="66" charset="0"/>
            </a:endParaRPr>
          </a:p>
          <a:p>
            <a:r>
              <a:rPr lang="tr-TR" sz="2000" dirty="0" err="1" smtClean="0">
                <a:latin typeface="Comic Sans MS" panose="030F0702030302020204" pitchFamily="66" charset="0"/>
              </a:rPr>
              <a:t>We</a:t>
            </a:r>
            <a:r>
              <a:rPr lang="tr-TR" sz="2000" dirty="0" smtClean="0">
                <a:latin typeface="Comic Sans MS" panose="030F0702030302020204" pitchFamily="66" charset="0"/>
              </a:rPr>
              <a:t> </a:t>
            </a:r>
            <a:r>
              <a:rPr lang="tr-TR" sz="2000" dirty="0" err="1" smtClean="0">
                <a:latin typeface="Comic Sans MS" panose="030F0702030302020204" pitchFamily="66" charset="0"/>
              </a:rPr>
              <a:t>weren’t</a:t>
            </a:r>
            <a:r>
              <a:rPr lang="tr-TR" sz="2000" dirty="0" smtClean="0">
                <a:latin typeface="Comic Sans MS" panose="030F0702030302020204" pitchFamily="66" charset="0"/>
              </a:rPr>
              <a:t> </a:t>
            </a:r>
            <a:r>
              <a:rPr lang="tr-TR" sz="2000" dirty="0" err="1" smtClean="0">
                <a:latin typeface="Comic Sans MS" panose="030F0702030302020204" pitchFamily="66" charset="0"/>
              </a:rPr>
              <a:t>ready</a:t>
            </a:r>
            <a:r>
              <a:rPr lang="tr-TR" sz="2000" dirty="0" smtClean="0">
                <a:latin typeface="Comic Sans MS" panose="030F0702030302020204" pitchFamily="66" charset="0"/>
              </a:rPr>
              <a:t> yet. / Biz henüz hazır değiliz</a:t>
            </a:r>
            <a:endParaRPr lang="tr-TR" sz="2000" dirty="0">
              <a:latin typeface="Comic Sans MS" panose="030F0702030302020204" pitchFamily="66" charset="0"/>
            </a:endParaRPr>
          </a:p>
          <a:p>
            <a:endParaRPr lang="tr-TR" dirty="0"/>
          </a:p>
        </p:txBody>
      </p:sp>
    </p:spTree>
    <p:extLst>
      <p:ext uri="{BB962C8B-B14F-4D97-AF65-F5344CB8AC3E}">
        <p14:creationId xmlns:p14="http://schemas.microsoft.com/office/powerpoint/2010/main" val="3726147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solidFill>
                  <a:srgbClr val="FF0000"/>
                </a:solidFill>
                <a:latin typeface="Comic Sans MS" panose="030F0702030302020204" pitchFamily="66" charset="0"/>
              </a:rPr>
              <a:t>YES-NO QUESTION SENTENCES</a:t>
            </a:r>
            <a:br>
              <a:rPr lang="tr-TR" sz="2400" dirty="0" smtClean="0">
                <a:solidFill>
                  <a:srgbClr val="FF0000"/>
                </a:solidFill>
                <a:latin typeface="Comic Sans MS" panose="030F0702030302020204" pitchFamily="66" charset="0"/>
              </a:rPr>
            </a:br>
            <a:r>
              <a:rPr lang="tr-TR" sz="2400" dirty="0" smtClean="0">
                <a:solidFill>
                  <a:srgbClr val="FF0000"/>
                </a:solidFill>
                <a:latin typeface="Comic Sans MS" panose="030F0702030302020204" pitchFamily="66" charset="0"/>
              </a:rPr>
              <a:t/>
            </a:r>
            <a:br>
              <a:rPr lang="tr-TR" sz="2400" dirty="0" smtClean="0">
                <a:solidFill>
                  <a:srgbClr val="FF0000"/>
                </a:solidFill>
                <a:latin typeface="Comic Sans MS" panose="030F0702030302020204" pitchFamily="66" charset="0"/>
              </a:rPr>
            </a:br>
            <a:r>
              <a:rPr lang="tr-TR" sz="2200" b="1" dirty="0" smtClean="0">
                <a:latin typeface="Comic Sans MS" panose="030F0702030302020204" pitchFamily="66" charset="0"/>
              </a:rPr>
              <a:t>Yardımcı </a:t>
            </a:r>
            <a:r>
              <a:rPr lang="tr-TR" sz="2200" b="1" dirty="0">
                <a:latin typeface="Comic Sans MS" panose="030F0702030302020204" pitchFamily="66" charset="0"/>
              </a:rPr>
              <a:t>Fiil (</a:t>
            </a:r>
            <a:r>
              <a:rPr lang="tr-TR" sz="2200" b="1" dirty="0" err="1">
                <a:latin typeface="Comic Sans MS" panose="030F0702030302020204" pitchFamily="66" charset="0"/>
              </a:rPr>
              <a:t>was</a:t>
            </a:r>
            <a:r>
              <a:rPr lang="tr-TR" sz="2200" b="1" dirty="0">
                <a:latin typeface="Comic Sans MS" panose="030F0702030302020204" pitchFamily="66" charset="0"/>
              </a:rPr>
              <a:t>/ </a:t>
            </a:r>
            <a:r>
              <a:rPr lang="tr-TR" sz="2200" b="1" dirty="0" err="1">
                <a:latin typeface="Comic Sans MS" panose="030F0702030302020204" pitchFamily="66" charset="0"/>
              </a:rPr>
              <a:t>were</a:t>
            </a:r>
            <a:r>
              <a:rPr lang="tr-TR" sz="2200" b="1" dirty="0">
                <a:latin typeface="Comic Sans MS" panose="030F0702030302020204" pitchFamily="66" charset="0"/>
              </a:rPr>
              <a:t>) + Özne + </a:t>
            </a:r>
            <a:r>
              <a:rPr lang="tr-TR" sz="2200" b="1" dirty="0" smtClean="0">
                <a:latin typeface="Comic Sans MS" panose="030F0702030302020204" pitchFamily="66" charset="0"/>
              </a:rPr>
              <a:t>Nesne/İsim</a:t>
            </a:r>
            <a:r>
              <a:rPr lang="tr-TR" sz="2200" b="1" dirty="0">
                <a:latin typeface="Comic Sans MS" panose="030F0702030302020204" pitchFamily="66" charset="0"/>
              </a:rPr>
              <a:t>/ Sıfat </a:t>
            </a:r>
            <a:r>
              <a:rPr lang="tr-TR" sz="2200" b="1" dirty="0" smtClean="0">
                <a:latin typeface="Comic Sans MS" panose="030F0702030302020204" pitchFamily="66" charset="0"/>
              </a:rPr>
              <a:t>+ </a:t>
            </a:r>
            <a:r>
              <a:rPr lang="tr-TR" sz="2200" b="1" dirty="0">
                <a:latin typeface="Comic Sans MS" panose="030F0702030302020204" pitchFamily="66" charset="0"/>
              </a:rPr>
              <a:t>Zaman Eki +?</a:t>
            </a:r>
          </a:p>
        </p:txBody>
      </p:sp>
      <p:sp>
        <p:nvSpPr>
          <p:cNvPr id="3" name="İçerik Yer Tutucusu 2"/>
          <p:cNvSpPr>
            <a:spLocks noGrp="1"/>
          </p:cNvSpPr>
          <p:nvPr>
            <p:ph idx="1"/>
          </p:nvPr>
        </p:nvSpPr>
        <p:spPr/>
        <p:txBody>
          <a:bodyPr>
            <a:normAutofit fontScale="62500" lnSpcReduction="20000"/>
          </a:bodyPr>
          <a:lstStyle/>
          <a:p>
            <a:r>
              <a:rPr lang="tr-TR" sz="2400" dirty="0" err="1">
                <a:solidFill>
                  <a:srgbClr val="FF0000"/>
                </a:solidFill>
                <a:latin typeface="Comic Sans MS" panose="030F0702030302020204" pitchFamily="66" charset="0"/>
              </a:rPr>
              <a:t>Examples</a:t>
            </a:r>
            <a:r>
              <a:rPr lang="tr-TR" sz="2400" dirty="0" smtClean="0">
                <a:solidFill>
                  <a:srgbClr val="FF0000"/>
                </a:solidFill>
                <a:latin typeface="Comic Sans MS" panose="030F0702030302020204" pitchFamily="66" charset="0"/>
              </a:rPr>
              <a:t>:</a:t>
            </a:r>
            <a:endParaRPr lang="tr-TR" sz="2400" dirty="0" smtClean="0">
              <a:latin typeface="Comic Sans MS" panose="030F0702030302020204" pitchFamily="66" charset="0"/>
            </a:endParaRPr>
          </a:p>
          <a:p>
            <a:r>
              <a:rPr lang="tr-TR" sz="2400" dirty="0" err="1" smtClean="0">
                <a:latin typeface="Comic Sans MS" panose="030F0702030302020204" pitchFamily="66" charset="0"/>
              </a:rPr>
              <a:t>Was</a:t>
            </a:r>
            <a:r>
              <a:rPr lang="tr-TR" sz="2400" dirty="0" smtClean="0">
                <a:latin typeface="Comic Sans MS" panose="030F0702030302020204" pitchFamily="66" charset="0"/>
              </a:rPr>
              <a:t> he </a:t>
            </a:r>
            <a:r>
              <a:rPr lang="tr-TR" sz="2400" dirty="0" err="1" smtClean="0">
                <a:latin typeface="Comic Sans MS" panose="030F0702030302020204" pitchFamily="66" charset="0"/>
              </a:rPr>
              <a:t>good</a:t>
            </a:r>
            <a:r>
              <a:rPr lang="tr-TR" sz="2400" dirty="0" smtClean="0">
                <a:latin typeface="Comic Sans MS" panose="030F0702030302020204" pitchFamily="66" charset="0"/>
              </a:rPr>
              <a:t> at </a:t>
            </a:r>
            <a:r>
              <a:rPr lang="tr-TR" sz="2400" dirty="0" err="1" smtClean="0">
                <a:latin typeface="Comic Sans MS" panose="030F0702030302020204" pitchFamily="66" charset="0"/>
              </a:rPr>
              <a:t>basketball</a:t>
            </a:r>
            <a:r>
              <a:rPr lang="tr-TR" sz="2400" dirty="0" smtClean="0">
                <a:latin typeface="Comic Sans MS" panose="030F0702030302020204" pitchFamily="66" charset="0"/>
              </a:rPr>
              <a:t>? / Basketbolda iyi miydi?</a:t>
            </a:r>
          </a:p>
          <a:p>
            <a:pPr marL="0" indent="0">
              <a:buNone/>
            </a:pPr>
            <a:r>
              <a:rPr lang="tr-TR" sz="2400" dirty="0" smtClean="0">
                <a:latin typeface="Comic Sans MS" panose="030F0702030302020204" pitchFamily="66" charset="0"/>
              </a:rPr>
              <a:t>  - </a:t>
            </a:r>
            <a:r>
              <a:rPr lang="tr-TR" sz="2400" dirty="0" err="1" smtClean="0">
                <a:latin typeface="Comic Sans MS" panose="030F0702030302020204" pitchFamily="66" charset="0"/>
              </a:rPr>
              <a:t>Yes</a:t>
            </a:r>
            <a:r>
              <a:rPr lang="tr-TR" sz="2400" dirty="0" smtClean="0">
                <a:latin typeface="Comic Sans MS" panose="030F0702030302020204" pitchFamily="66" charset="0"/>
              </a:rPr>
              <a:t>, he </a:t>
            </a:r>
            <a:r>
              <a:rPr lang="tr-TR" sz="2400" dirty="0" err="1" smtClean="0">
                <a:latin typeface="Comic Sans MS" panose="030F0702030302020204" pitchFamily="66" charset="0"/>
              </a:rPr>
              <a:t>was</a:t>
            </a:r>
            <a:r>
              <a:rPr lang="tr-TR" sz="2400" dirty="0" smtClean="0">
                <a:latin typeface="Comic Sans MS" panose="030F0702030302020204" pitchFamily="66" charset="0"/>
              </a:rPr>
              <a:t>. / </a:t>
            </a:r>
            <a:r>
              <a:rPr lang="tr-TR" sz="2400" dirty="0" err="1" smtClean="0">
                <a:latin typeface="Comic Sans MS" panose="030F0702030302020204" pitchFamily="66" charset="0"/>
              </a:rPr>
              <a:t>good</a:t>
            </a:r>
            <a:r>
              <a:rPr lang="tr-TR" sz="2400" dirty="0" smtClean="0">
                <a:latin typeface="Comic Sans MS" panose="030F0702030302020204" pitchFamily="66" charset="0"/>
              </a:rPr>
              <a:t> at </a:t>
            </a:r>
            <a:r>
              <a:rPr lang="tr-TR" sz="2400" dirty="0" err="1" smtClean="0">
                <a:latin typeface="Comic Sans MS" panose="030F0702030302020204" pitchFamily="66" charset="0"/>
              </a:rPr>
              <a:t>basketball</a:t>
            </a:r>
            <a:r>
              <a:rPr lang="tr-TR" sz="2400" dirty="0" smtClean="0">
                <a:latin typeface="Comic Sans MS" panose="030F0702030302020204" pitchFamily="66" charset="0"/>
              </a:rPr>
              <a:t>.    - No he </a:t>
            </a:r>
            <a:r>
              <a:rPr lang="tr-TR" sz="2400" dirty="0" err="1" smtClean="0">
                <a:latin typeface="Comic Sans MS" panose="030F0702030302020204" pitchFamily="66" charset="0"/>
              </a:rPr>
              <a:t>wasn’t</a:t>
            </a:r>
            <a:r>
              <a:rPr lang="tr-TR" sz="2400" dirty="0" smtClean="0">
                <a:latin typeface="Comic Sans MS" panose="030F0702030302020204" pitchFamily="66" charset="0"/>
              </a:rPr>
              <a:t>. / </a:t>
            </a:r>
            <a:r>
              <a:rPr lang="tr-TR" sz="2400" dirty="0" err="1" smtClean="0">
                <a:latin typeface="Comic Sans MS" panose="030F0702030302020204" pitchFamily="66" charset="0"/>
              </a:rPr>
              <a:t>good</a:t>
            </a:r>
            <a:r>
              <a:rPr lang="tr-TR" sz="2400" dirty="0" smtClean="0">
                <a:latin typeface="Comic Sans MS" panose="030F0702030302020204" pitchFamily="66" charset="0"/>
              </a:rPr>
              <a:t> at it.</a:t>
            </a:r>
          </a:p>
          <a:p>
            <a:pPr marL="0" indent="0">
              <a:buNone/>
            </a:pPr>
            <a:endParaRPr lang="tr-TR" sz="2400" dirty="0">
              <a:latin typeface="Comic Sans MS" panose="030F0702030302020204" pitchFamily="66" charset="0"/>
            </a:endParaRPr>
          </a:p>
          <a:p>
            <a:pPr marL="0" indent="0">
              <a:buNone/>
            </a:pPr>
            <a:r>
              <a:rPr lang="tr-TR" sz="2400" dirty="0" err="1" smtClean="0">
                <a:latin typeface="Comic Sans MS" panose="030F0702030302020204" pitchFamily="66" charset="0"/>
              </a:rPr>
              <a:t>Were</a:t>
            </a:r>
            <a:r>
              <a:rPr lang="tr-TR" sz="2400" dirty="0" smtClean="0">
                <a:latin typeface="Comic Sans MS" panose="030F0702030302020204" pitchFamily="66" charset="0"/>
              </a:rPr>
              <a:t> </a:t>
            </a:r>
            <a:r>
              <a:rPr lang="tr-TR" sz="2400" dirty="0" err="1" smtClean="0">
                <a:latin typeface="Comic Sans MS" panose="030F0702030302020204" pitchFamily="66" charset="0"/>
              </a:rPr>
              <a:t>they</a:t>
            </a:r>
            <a:r>
              <a:rPr lang="tr-TR" sz="2400" dirty="0" smtClean="0">
                <a:latin typeface="Comic Sans MS" panose="030F0702030302020204" pitchFamily="66" charset="0"/>
              </a:rPr>
              <a:t> in </a:t>
            </a:r>
            <a:r>
              <a:rPr lang="tr-TR" sz="2400" dirty="0" err="1" smtClean="0">
                <a:latin typeface="Comic Sans MS" panose="030F0702030302020204" pitchFamily="66" charset="0"/>
              </a:rPr>
              <a:t>England</a:t>
            </a:r>
            <a:r>
              <a:rPr lang="tr-TR" sz="2400" dirty="0" smtClean="0">
                <a:latin typeface="Comic Sans MS" panose="030F0702030302020204" pitchFamily="66" charset="0"/>
              </a:rPr>
              <a:t> </a:t>
            </a:r>
            <a:r>
              <a:rPr lang="tr-TR" sz="2400" dirty="0" err="1" smtClean="0">
                <a:latin typeface="Comic Sans MS" panose="030F0702030302020204" pitchFamily="66" charset="0"/>
              </a:rPr>
              <a:t>last</a:t>
            </a:r>
            <a:r>
              <a:rPr lang="tr-TR" sz="2400" dirty="0" smtClean="0">
                <a:latin typeface="Comic Sans MS" panose="030F0702030302020204" pitchFamily="66" charset="0"/>
              </a:rPr>
              <a:t> </a:t>
            </a:r>
            <a:r>
              <a:rPr lang="tr-TR" sz="2400" dirty="0" err="1" smtClean="0">
                <a:latin typeface="Comic Sans MS" panose="030F0702030302020204" pitchFamily="66" charset="0"/>
              </a:rPr>
              <a:t>week</a:t>
            </a:r>
            <a:r>
              <a:rPr lang="tr-TR" sz="2400" dirty="0" smtClean="0">
                <a:latin typeface="Comic Sans MS" panose="030F0702030302020204" pitchFamily="66" charset="0"/>
              </a:rPr>
              <a:t>? / Geçen hafta onlar İngiltere’de miydi?</a:t>
            </a:r>
          </a:p>
          <a:p>
            <a:pPr marL="0" indent="0">
              <a:buNone/>
            </a:pPr>
            <a:r>
              <a:rPr lang="tr-TR" sz="2400" dirty="0">
                <a:latin typeface="Comic Sans MS" panose="030F0702030302020204" pitchFamily="66" charset="0"/>
              </a:rPr>
              <a:t> </a:t>
            </a:r>
            <a:r>
              <a:rPr lang="tr-TR" sz="2400" dirty="0" smtClean="0">
                <a:latin typeface="Comic Sans MS" panose="030F0702030302020204" pitchFamily="66" charset="0"/>
              </a:rPr>
              <a:t>- </a:t>
            </a:r>
            <a:r>
              <a:rPr lang="tr-TR" sz="2400" dirty="0" err="1" smtClean="0">
                <a:latin typeface="Comic Sans MS" panose="030F0702030302020204" pitchFamily="66" charset="0"/>
              </a:rPr>
              <a:t>Yes</a:t>
            </a:r>
            <a:r>
              <a:rPr lang="tr-TR" sz="2400" dirty="0" smtClean="0">
                <a:latin typeface="Comic Sans MS" panose="030F0702030302020204" pitchFamily="66" charset="0"/>
              </a:rPr>
              <a:t>, </a:t>
            </a:r>
            <a:r>
              <a:rPr lang="tr-TR" sz="2400" dirty="0" err="1" smtClean="0">
                <a:latin typeface="Comic Sans MS" panose="030F0702030302020204" pitchFamily="66" charset="0"/>
              </a:rPr>
              <a:t>they</a:t>
            </a:r>
            <a:r>
              <a:rPr lang="tr-TR" sz="2400" dirty="0" smtClean="0">
                <a:latin typeface="Comic Sans MS" panose="030F0702030302020204" pitchFamily="66" charset="0"/>
              </a:rPr>
              <a:t> </a:t>
            </a:r>
            <a:r>
              <a:rPr lang="tr-TR" sz="2400" dirty="0" err="1" smtClean="0">
                <a:latin typeface="Comic Sans MS" panose="030F0702030302020204" pitchFamily="66" charset="0"/>
              </a:rPr>
              <a:t>were</a:t>
            </a:r>
            <a:r>
              <a:rPr lang="tr-TR" sz="2400" dirty="0" smtClean="0">
                <a:latin typeface="Comic Sans MS" panose="030F0702030302020204" pitchFamily="66" charset="0"/>
              </a:rPr>
              <a:t>/ in </a:t>
            </a:r>
            <a:r>
              <a:rPr lang="tr-TR" sz="2400" dirty="0" err="1" smtClean="0">
                <a:latin typeface="Comic Sans MS" panose="030F0702030302020204" pitchFamily="66" charset="0"/>
              </a:rPr>
              <a:t>England</a:t>
            </a:r>
            <a:r>
              <a:rPr lang="tr-TR" sz="2400" dirty="0">
                <a:latin typeface="Comic Sans MS" panose="030F0702030302020204" pitchFamily="66" charset="0"/>
              </a:rPr>
              <a:t> </a:t>
            </a:r>
            <a:r>
              <a:rPr lang="tr-TR" sz="2400" dirty="0" err="1" smtClean="0">
                <a:latin typeface="Comic Sans MS" panose="030F0702030302020204" pitchFamily="66" charset="0"/>
              </a:rPr>
              <a:t>last</a:t>
            </a:r>
            <a:r>
              <a:rPr lang="tr-TR" sz="2400" dirty="0" smtClean="0">
                <a:latin typeface="Comic Sans MS" panose="030F0702030302020204" pitchFamily="66" charset="0"/>
              </a:rPr>
              <a:t> </a:t>
            </a:r>
            <a:r>
              <a:rPr lang="tr-TR" sz="2400" dirty="0" err="1" smtClean="0">
                <a:latin typeface="Comic Sans MS" panose="030F0702030302020204" pitchFamily="66" charset="0"/>
              </a:rPr>
              <a:t>week</a:t>
            </a:r>
            <a:r>
              <a:rPr lang="tr-TR" sz="2400" dirty="0" smtClean="0">
                <a:latin typeface="Comic Sans MS" panose="030F0702030302020204" pitchFamily="66" charset="0"/>
              </a:rPr>
              <a:t>.  - No, </a:t>
            </a:r>
            <a:r>
              <a:rPr lang="tr-TR" sz="2400" dirty="0" err="1" smtClean="0">
                <a:latin typeface="Comic Sans MS" panose="030F0702030302020204" pitchFamily="66" charset="0"/>
              </a:rPr>
              <a:t>they</a:t>
            </a:r>
            <a:r>
              <a:rPr lang="tr-TR" sz="2400" dirty="0" smtClean="0">
                <a:latin typeface="Comic Sans MS" panose="030F0702030302020204" pitchFamily="66" charset="0"/>
              </a:rPr>
              <a:t> </a:t>
            </a:r>
            <a:r>
              <a:rPr lang="tr-TR" sz="2400" dirty="0" err="1" smtClean="0">
                <a:latin typeface="Comic Sans MS" panose="030F0702030302020204" pitchFamily="66" charset="0"/>
              </a:rPr>
              <a:t>weren’t</a:t>
            </a:r>
            <a:r>
              <a:rPr lang="tr-TR" sz="2400" dirty="0" smtClean="0">
                <a:latin typeface="Comic Sans MS" panose="030F0702030302020204" pitchFamily="66" charset="0"/>
              </a:rPr>
              <a:t> in </a:t>
            </a:r>
            <a:r>
              <a:rPr lang="tr-TR" sz="2400" dirty="0" err="1" smtClean="0">
                <a:latin typeface="Comic Sans MS" panose="030F0702030302020204" pitchFamily="66" charset="0"/>
              </a:rPr>
              <a:t>England</a:t>
            </a:r>
            <a:r>
              <a:rPr lang="tr-TR" sz="2400" dirty="0" smtClean="0">
                <a:latin typeface="Comic Sans MS" panose="030F0702030302020204" pitchFamily="66" charset="0"/>
              </a:rPr>
              <a:t> .</a:t>
            </a:r>
          </a:p>
          <a:p>
            <a:pPr marL="0" indent="0">
              <a:buNone/>
            </a:pPr>
            <a:endParaRPr lang="tr-TR" sz="2400" dirty="0">
              <a:latin typeface="Comic Sans MS" panose="030F0702030302020204" pitchFamily="66" charset="0"/>
            </a:endParaRPr>
          </a:p>
          <a:p>
            <a:pPr marL="0" indent="0">
              <a:buNone/>
            </a:pPr>
            <a:r>
              <a:rPr lang="tr-TR" sz="2400" dirty="0" err="1" smtClean="0">
                <a:latin typeface="Comic Sans MS" panose="030F0702030302020204" pitchFamily="66" charset="0"/>
              </a:rPr>
              <a:t>Was</a:t>
            </a:r>
            <a:r>
              <a:rPr lang="tr-TR" sz="2400" dirty="0" smtClean="0">
                <a:latin typeface="Comic Sans MS" panose="030F0702030302020204" pitchFamily="66" charset="0"/>
              </a:rPr>
              <a:t>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weather</a:t>
            </a:r>
            <a:r>
              <a:rPr lang="tr-TR" sz="2400" dirty="0" smtClean="0">
                <a:latin typeface="Comic Sans MS" panose="030F0702030302020204" pitchFamily="66" charset="0"/>
              </a:rPr>
              <a:t> hot in Bodrum? / Bodrum’da hava sıcak mıydı?</a:t>
            </a:r>
          </a:p>
          <a:p>
            <a:pPr marL="0" indent="0">
              <a:buNone/>
            </a:pPr>
            <a:r>
              <a:rPr lang="tr-TR" sz="2400" dirty="0" err="1" smtClean="0">
                <a:latin typeface="Comic Sans MS" panose="030F0702030302020204" pitchFamily="66" charset="0"/>
              </a:rPr>
              <a:t>Yes</a:t>
            </a:r>
            <a:r>
              <a:rPr lang="tr-TR" sz="2400" dirty="0" smtClean="0">
                <a:latin typeface="Comic Sans MS" panose="030F0702030302020204" pitchFamily="66" charset="0"/>
              </a:rPr>
              <a:t> , </a:t>
            </a:r>
            <a:r>
              <a:rPr lang="tr-TR" sz="2400" dirty="0" err="1" smtClean="0">
                <a:latin typeface="Comic Sans MS" panose="030F0702030302020204" pitchFamily="66" charset="0"/>
              </a:rPr>
              <a:t>It</a:t>
            </a:r>
            <a:r>
              <a:rPr lang="tr-TR" sz="2400" dirty="0" smtClean="0">
                <a:latin typeface="Comic Sans MS" panose="030F0702030302020204" pitchFamily="66" charset="0"/>
              </a:rPr>
              <a:t> </a:t>
            </a:r>
            <a:r>
              <a:rPr lang="tr-TR" sz="2400" dirty="0" err="1" smtClean="0">
                <a:latin typeface="Comic Sans MS" panose="030F0702030302020204" pitchFamily="66" charset="0"/>
              </a:rPr>
              <a:t>was</a:t>
            </a:r>
            <a:r>
              <a:rPr lang="tr-TR" sz="2400" dirty="0" smtClean="0">
                <a:latin typeface="Comic Sans MS" panose="030F0702030302020204" pitchFamily="66" charset="0"/>
              </a:rPr>
              <a:t> hot in Bodrum. / Evet, Bodrum’da hava sıcaktı.</a:t>
            </a:r>
          </a:p>
          <a:p>
            <a:pPr marL="0" indent="0">
              <a:buNone/>
            </a:pPr>
            <a:endParaRPr lang="tr-TR" sz="2400" dirty="0">
              <a:latin typeface="Comic Sans MS" panose="030F0702030302020204" pitchFamily="66" charset="0"/>
            </a:endParaRPr>
          </a:p>
          <a:p>
            <a:pPr marL="0" indent="0">
              <a:buNone/>
            </a:pPr>
            <a:r>
              <a:rPr lang="tr-TR" sz="2400" dirty="0" err="1" smtClean="0">
                <a:latin typeface="Comic Sans MS" panose="030F0702030302020204" pitchFamily="66" charset="0"/>
              </a:rPr>
              <a:t>Were</a:t>
            </a:r>
            <a:r>
              <a:rPr lang="tr-TR" sz="2400" dirty="0" smtClean="0">
                <a:latin typeface="Comic Sans MS" panose="030F0702030302020204" pitchFamily="66" charset="0"/>
              </a:rPr>
              <a:t> </a:t>
            </a:r>
            <a:r>
              <a:rPr lang="tr-TR" sz="2400" dirty="0" err="1" smtClean="0">
                <a:latin typeface="Comic Sans MS" panose="030F0702030302020204" pitchFamily="66" charset="0"/>
              </a:rPr>
              <a:t>you</a:t>
            </a:r>
            <a:r>
              <a:rPr lang="tr-TR" sz="2400" dirty="0" smtClean="0">
                <a:latin typeface="Comic Sans MS" panose="030F0702030302020204" pitchFamily="66" charset="0"/>
              </a:rPr>
              <a:t> at </a:t>
            </a:r>
            <a:r>
              <a:rPr lang="tr-TR" sz="2400" dirty="0" err="1" smtClean="0">
                <a:latin typeface="Comic Sans MS" panose="030F0702030302020204" pitchFamily="66" charset="0"/>
              </a:rPr>
              <a:t>work</a:t>
            </a:r>
            <a:r>
              <a:rPr lang="tr-TR" sz="2400" dirty="0" smtClean="0">
                <a:latin typeface="Comic Sans MS" panose="030F0702030302020204" pitchFamily="66" charset="0"/>
              </a:rPr>
              <a:t> on </a:t>
            </a:r>
            <a:r>
              <a:rPr lang="tr-TR" sz="2400" dirty="0" err="1" smtClean="0">
                <a:latin typeface="Comic Sans MS" panose="030F0702030302020204" pitchFamily="66" charset="0"/>
              </a:rPr>
              <a:t>Monday</a:t>
            </a:r>
            <a:r>
              <a:rPr lang="tr-TR" sz="2400" dirty="0" smtClean="0">
                <a:latin typeface="Comic Sans MS" panose="030F0702030302020204" pitchFamily="66" charset="0"/>
              </a:rPr>
              <a:t>? / Pazartesi işte miydin?</a:t>
            </a:r>
          </a:p>
          <a:p>
            <a:pPr marL="0" indent="0">
              <a:buNone/>
            </a:pPr>
            <a:r>
              <a:rPr lang="tr-TR" sz="2400" dirty="0" err="1" smtClean="0">
                <a:latin typeface="Comic Sans MS" panose="030F0702030302020204" pitchFamily="66" charset="0"/>
              </a:rPr>
              <a:t>Yes</a:t>
            </a:r>
            <a:r>
              <a:rPr lang="tr-TR" sz="2400" dirty="0" smtClean="0">
                <a:latin typeface="Comic Sans MS" panose="030F0702030302020204" pitchFamily="66" charset="0"/>
              </a:rPr>
              <a:t>, I </a:t>
            </a:r>
            <a:r>
              <a:rPr lang="tr-TR" sz="2400" dirty="0" err="1" smtClean="0">
                <a:latin typeface="Comic Sans MS" panose="030F0702030302020204" pitchFamily="66" charset="0"/>
              </a:rPr>
              <a:t>was</a:t>
            </a:r>
            <a:r>
              <a:rPr lang="tr-TR" sz="2400" dirty="0" smtClean="0">
                <a:latin typeface="Comic Sans MS" panose="030F0702030302020204" pitchFamily="66" charset="0"/>
              </a:rPr>
              <a:t> at </a:t>
            </a:r>
            <a:r>
              <a:rPr lang="tr-TR" sz="2400" dirty="0" err="1" smtClean="0">
                <a:latin typeface="Comic Sans MS" panose="030F0702030302020204" pitchFamily="66" charset="0"/>
              </a:rPr>
              <a:t>work</a:t>
            </a:r>
            <a:r>
              <a:rPr lang="tr-TR" sz="2400" dirty="0" smtClean="0">
                <a:latin typeface="Comic Sans MS" panose="030F0702030302020204" pitchFamily="66" charset="0"/>
              </a:rPr>
              <a:t> on </a:t>
            </a:r>
            <a:r>
              <a:rPr lang="tr-TR" sz="2400" dirty="0" err="1" smtClean="0">
                <a:latin typeface="Comic Sans MS" panose="030F0702030302020204" pitchFamily="66" charset="0"/>
              </a:rPr>
              <a:t>Monday</a:t>
            </a:r>
            <a:r>
              <a:rPr lang="tr-TR" sz="2400" dirty="0" smtClean="0">
                <a:latin typeface="Comic Sans MS" panose="030F0702030302020204" pitchFamily="66" charset="0"/>
              </a:rPr>
              <a:t>. / Evet Pazartesi işteydim.</a:t>
            </a:r>
          </a:p>
          <a:p>
            <a:pPr marL="0" indent="0">
              <a:buNone/>
            </a:pPr>
            <a:endParaRPr lang="tr-TR" sz="2400" dirty="0">
              <a:latin typeface="Comic Sans MS" panose="030F0702030302020204" pitchFamily="66" charset="0"/>
            </a:endParaRPr>
          </a:p>
          <a:p>
            <a:pPr marL="0" indent="0">
              <a:buNone/>
            </a:pPr>
            <a:r>
              <a:rPr lang="tr-TR" sz="2400" dirty="0" err="1" smtClean="0">
                <a:latin typeface="Comic Sans MS" panose="030F0702030302020204" pitchFamily="66" charset="0"/>
              </a:rPr>
              <a:t>Was</a:t>
            </a:r>
            <a:r>
              <a:rPr lang="tr-TR" sz="2400" dirty="0" smtClean="0">
                <a:latin typeface="Comic Sans MS" panose="030F0702030302020204" pitchFamily="66" charset="0"/>
              </a:rPr>
              <a:t> </a:t>
            </a:r>
            <a:r>
              <a:rPr lang="tr-TR" sz="2400" dirty="0" err="1" smtClean="0">
                <a:latin typeface="Comic Sans MS" panose="030F0702030302020204" pitchFamily="66" charset="0"/>
              </a:rPr>
              <a:t>your</a:t>
            </a:r>
            <a:r>
              <a:rPr lang="tr-TR" sz="2400" dirty="0" smtClean="0">
                <a:latin typeface="Comic Sans MS" panose="030F0702030302020204" pitchFamily="66" charset="0"/>
              </a:rPr>
              <a:t> </a:t>
            </a:r>
            <a:r>
              <a:rPr lang="tr-TR" sz="2400" dirty="0" err="1" smtClean="0">
                <a:latin typeface="Comic Sans MS" panose="030F0702030302020204" pitchFamily="66" charset="0"/>
              </a:rPr>
              <a:t>husband</a:t>
            </a:r>
            <a:r>
              <a:rPr lang="tr-TR" sz="2400" dirty="0" smtClean="0">
                <a:latin typeface="Comic Sans MS" panose="030F0702030302020204" pitchFamily="66" charset="0"/>
              </a:rPr>
              <a:t> </a:t>
            </a:r>
            <a:r>
              <a:rPr lang="tr-TR" sz="2400" dirty="0" err="1" smtClean="0">
                <a:latin typeface="Comic Sans MS" panose="030F0702030302020204" pitchFamily="66" charset="0"/>
              </a:rPr>
              <a:t>gentle</a:t>
            </a:r>
            <a:r>
              <a:rPr lang="tr-TR" sz="2400" dirty="0" smtClean="0">
                <a:latin typeface="Comic Sans MS" panose="030F0702030302020204" pitchFamily="66" charset="0"/>
              </a:rPr>
              <a:t>? / Eşin hoşgörülü/ anlayışlı mıydı?</a:t>
            </a:r>
          </a:p>
          <a:p>
            <a:pPr marL="0" indent="0">
              <a:buNone/>
            </a:pPr>
            <a:r>
              <a:rPr lang="tr-TR" sz="2400" dirty="0" smtClean="0">
                <a:latin typeface="Comic Sans MS" panose="030F0702030302020204" pitchFamily="66" charset="0"/>
              </a:rPr>
              <a:t>No, he </a:t>
            </a:r>
            <a:r>
              <a:rPr lang="tr-TR" sz="2400" dirty="0" err="1" smtClean="0">
                <a:latin typeface="Comic Sans MS" panose="030F0702030302020204" pitchFamily="66" charset="0"/>
              </a:rPr>
              <a:t>wasn’t</a:t>
            </a:r>
            <a:r>
              <a:rPr lang="tr-TR" sz="2400" dirty="0" smtClean="0">
                <a:latin typeface="Comic Sans MS" panose="030F0702030302020204" pitchFamily="66" charset="0"/>
              </a:rPr>
              <a:t> </a:t>
            </a:r>
            <a:r>
              <a:rPr lang="tr-TR" sz="2400" dirty="0" err="1" smtClean="0">
                <a:latin typeface="Comic Sans MS" panose="030F0702030302020204" pitchFamily="66" charset="0"/>
              </a:rPr>
              <a:t>gentle</a:t>
            </a:r>
            <a:r>
              <a:rPr lang="tr-TR" sz="2400" dirty="0" smtClean="0">
                <a:latin typeface="Comic Sans MS" panose="030F0702030302020204" pitchFamily="66" charset="0"/>
              </a:rPr>
              <a:t>. He </a:t>
            </a:r>
            <a:r>
              <a:rPr lang="tr-TR" sz="2400" dirty="0" err="1" smtClean="0">
                <a:latin typeface="Comic Sans MS" panose="030F0702030302020204" pitchFamily="66" charset="0"/>
              </a:rPr>
              <a:t>was</a:t>
            </a:r>
            <a:r>
              <a:rPr lang="tr-TR" sz="2400" dirty="0" smtClean="0">
                <a:latin typeface="Comic Sans MS" panose="030F0702030302020204" pitchFamily="66" charset="0"/>
              </a:rPr>
              <a:t> </a:t>
            </a:r>
            <a:r>
              <a:rPr lang="tr-TR" sz="2400" dirty="0" err="1" smtClean="0">
                <a:latin typeface="Comic Sans MS" panose="030F0702030302020204" pitchFamily="66" charset="0"/>
              </a:rPr>
              <a:t>rude</a:t>
            </a:r>
            <a:r>
              <a:rPr lang="tr-TR" sz="2400" dirty="0" smtClean="0">
                <a:latin typeface="Comic Sans MS" panose="030F0702030302020204" pitchFamily="66" charset="0"/>
              </a:rPr>
              <a:t>. / hayır değildi. O kabaydı.</a:t>
            </a:r>
            <a:endParaRPr lang="tr-TR" dirty="0"/>
          </a:p>
        </p:txBody>
      </p:sp>
    </p:spTree>
    <p:extLst>
      <p:ext uri="{BB962C8B-B14F-4D97-AF65-F5344CB8AC3E}">
        <p14:creationId xmlns:p14="http://schemas.microsoft.com/office/powerpoint/2010/main" val="24620530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400" dirty="0" smtClean="0">
                <a:solidFill>
                  <a:srgbClr val="FF0000"/>
                </a:solidFill>
                <a:latin typeface="Comic Sans MS" panose="030F0702030302020204" pitchFamily="66" charset="0"/>
              </a:rPr>
              <a:t>WH </a:t>
            </a:r>
            <a:r>
              <a:rPr lang="tr-TR" sz="2400" dirty="0">
                <a:solidFill>
                  <a:srgbClr val="FF0000"/>
                </a:solidFill>
                <a:latin typeface="Comic Sans MS" panose="030F0702030302020204" pitchFamily="66" charset="0"/>
              </a:rPr>
              <a:t>QUESTION </a:t>
            </a:r>
            <a:r>
              <a:rPr lang="tr-TR" sz="2400" dirty="0" smtClean="0">
                <a:solidFill>
                  <a:srgbClr val="FF0000"/>
                </a:solidFill>
                <a:latin typeface="Comic Sans MS" panose="030F0702030302020204" pitchFamily="66" charset="0"/>
              </a:rPr>
              <a:t>SENTENCES</a:t>
            </a:r>
            <a:br>
              <a:rPr lang="tr-TR" sz="2400" dirty="0" smtClean="0">
                <a:solidFill>
                  <a:srgbClr val="FF0000"/>
                </a:solidFill>
                <a:latin typeface="Comic Sans MS" panose="030F0702030302020204" pitchFamily="66" charset="0"/>
              </a:rPr>
            </a:br>
            <a:r>
              <a:rPr lang="tr-TR" sz="2400" dirty="0" smtClean="0">
                <a:solidFill>
                  <a:srgbClr val="FF0000"/>
                </a:solidFill>
                <a:latin typeface="Comic Sans MS" panose="030F0702030302020204" pitchFamily="66" charset="0"/>
              </a:rPr>
              <a:t/>
            </a:r>
            <a:br>
              <a:rPr lang="tr-TR" sz="2400" dirty="0" smtClean="0">
                <a:solidFill>
                  <a:srgbClr val="FF0000"/>
                </a:solidFill>
                <a:latin typeface="Comic Sans MS" panose="030F0702030302020204" pitchFamily="66" charset="0"/>
              </a:rPr>
            </a:br>
            <a:r>
              <a:rPr lang="tr-TR" sz="2400" b="1" dirty="0" smtClean="0">
                <a:latin typeface="Comic Sans MS" panose="030F0702030302020204" pitchFamily="66" charset="0"/>
              </a:rPr>
              <a:t>WH </a:t>
            </a:r>
            <a:r>
              <a:rPr lang="tr-TR" sz="2400" b="1" dirty="0" err="1" smtClean="0">
                <a:latin typeface="Comic Sans MS" panose="030F0702030302020204" pitchFamily="66" charset="0"/>
              </a:rPr>
              <a:t>soruları+Yardımcı</a:t>
            </a:r>
            <a:r>
              <a:rPr lang="tr-TR" sz="2400" b="1" dirty="0" smtClean="0">
                <a:latin typeface="Comic Sans MS" panose="030F0702030302020204" pitchFamily="66" charset="0"/>
              </a:rPr>
              <a:t> </a:t>
            </a:r>
            <a:r>
              <a:rPr lang="tr-TR" sz="2400" b="1" dirty="0">
                <a:latin typeface="Comic Sans MS" panose="030F0702030302020204" pitchFamily="66" charset="0"/>
              </a:rPr>
              <a:t>Fiil (</a:t>
            </a:r>
            <a:r>
              <a:rPr lang="tr-TR" sz="2400" b="1" dirty="0" err="1">
                <a:latin typeface="Comic Sans MS" panose="030F0702030302020204" pitchFamily="66" charset="0"/>
              </a:rPr>
              <a:t>was</a:t>
            </a:r>
            <a:r>
              <a:rPr lang="tr-TR" sz="2400" b="1" dirty="0">
                <a:latin typeface="Comic Sans MS" panose="030F0702030302020204" pitchFamily="66" charset="0"/>
              </a:rPr>
              <a:t>/ </a:t>
            </a:r>
            <a:r>
              <a:rPr lang="tr-TR" sz="2400" b="1" dirty="0" err="1">
                <a:latin typeface="Comic Sans MS" panose="030F0702030302020204" pitchFamily="66" charset="0"/>
              </a:rPr>
              <a:t>were</a:t>
            </a:r>
            <a:r>
              <a:rPr lang="tr-TR" sz="2400" b="1" dirty="0">
                <a:latin typeface="Comic Sans MS" panose="030F0702030302020204" pitchFamily="66" charset="0"/>
              </a:rPr>
              <a:t>) + Özne + Nesne/İsim/ Sıfat + Zaman Eki +?</a:t>
            </a:r>
            <a:endParaRPr lang="tr-TR" sz="2400" b="1" dirty="0"/>
          </a:p>
        </p:txBody>
      </p:sp>
      <p:sp>
        <p:nvSpPr>
          <p:cNvPr id="3" name="İçerik Yer Tutucusu 2"/>
          <p:cNvSpPr>
            <a:spLocks noGrp="1"/>
          </p:cNvSpPr>
          <p:nvPr>
            <p:ph idx="1"/>
          </p:nvPr>
        </p:nvSpPr>
        <p:spPr/>
        <p:txBody>
          <a:bodyPr>
            <a:normAutofit fontScale="62500" lnSpcReduction="20000"/>
          </a:bodyPr>
          <a:lstStyle/>
          <a:p>
            <a:pPr marL="0" indent="0">
              <a:buNone/>
            </a:pPr>
            <a:r>
              <a:rPr lang="tr-TR" sz="2400" dirty="0" err="1">
                <a:solidFill>
                  <a:srgbClr val="FF0000"/>
                </a:solidFill>
                <a:latin typeface="Comic Sans MS" panose="030F0702030302020204" pitchFamily="66" charset="0"/>
              </a:rPr>
              <a:t>Examples</a:t>
            </a:r>
            <a:r>
              <a:rPr lang="tr-TR" sz="2400" dirty="0" smtClean="0">
                <a:solidFill>
                  <a:srgbClr val="FF0000"/>
                </a:solidFill>
                <a:latin typeface="Comic Sans MS" panose="030F0702030302020204" pitchFamily="66" charset="0"/>
              </a:rPr>
              <a:t>:</a:t>
            </a:r>
            <a:endParaRPr lang="tr-TR" sz="2400" dirty="0" smtClean="0">
              <a:latin typeface="Comic Sans MS" panose="030F0702030302020204" pitchFamily="66" charset="0"/>
            </a:endParaRPr>
          </a:p>
          <a:p>
            <a:pPr marL="0" indent="0">
              <a:buNone/>
            </a:pPr>
            <a:r>
              <a:rPr lang="tr-TR" sz="2400" dirty="0" err="1" smtClean="0">
                <a:latin typeface="Comic Sans MS" panose="030F0702030302020204" pitchFamily="66" charset="0"/>
              </a:rPr>
              <a:t>Why</a:t>
            </a:r>
            <a:r>
              <a:rPr lang="tr-TR" sz="2400" dirty="0" smtClean="0">
                <a:latin typeface="Comic Sans MS" panose="030F0702030302020204" pitchFamily="66" charset="0"/>
              </a:rPr>
              <a:t> </a:t>
            </a:r>
            <a:r>
              <a:rPr lang="tr-TR" sz="2400" dirty="0" err="1" smtClean="0">
                <a:latin typeface="Comic Sans MS" panose="030F0702030302020204" pitchFamily="66" charset="0"/>
              </a:rPr>
              <a:t>were</a:t>
            </a:r>
            <a:r>
              <a:rPr lang="tr-TR" sz="2400" dirty="0" smtClean="0">
                <a:latin typeface="Comic Sans MS" panose="030F0702030302020204" pitchFamily="66" charset="0"/>
              </a:rPr>
              <a:t> </a:t>
            </a:r>
            <a:r>
              <a:rPr lang="tr-TR" sz="2400" dirty="0" err="1" smtClean="0">
                <a:latin typeface="Comic Sans MS" panose="030F0702030302020204" pitchFamily="66" charset="0"/>
              </a:rPr>
              <a:t>you</a:t>
            </a:r>
            <a:r>
              <a:rPr lang="tr-TR" sz="2400" dirty="0" smtClean="0">
                <a:latin typeface="Comic Sans MS" panose="030F0702030302020204" pitchFamily="66" charset="0"/>
              </a:rPr>
              <a:t> </a:t>
            </a:r>
            <a:r>
              <a:rPr lang="tr-TR" sz="2400" dirty="0" err="1" smtClean="0">
                <a:latin typeface="Comic Sans MS" panose="030F0702030302020204" pitchFamily="66" charset="0"/>
              </a:rPr>
              <a:t>absent</a:t>
            </a:r>
            <a:r>
              <a:rPr lang="tr-TR" sz="2400" dirty="0" smtClean="0">
                <a:latin typeface="Comic Sans MS" panose="030F0702030302020204" pitchFamily="66" charset="0"/>
              </a:rPr>
              <a:t> </a:t>
            </a:r>
            <a:r>
              <a:rPr lang="tr-TR" sz="2400" dirty="0" err="1" smtClean="0">
                <a:latin typeface="Comic Sans MS" panose="030F0702030302020204" pitchFamily="66" charset="0"/>
              </a:rPr>
              <a:t>yesterday</a:t>
            </a:r>
            <a:r>
              <a:rPr lang="tr-TR" sz="2400" dirty="0" smtClean="0">
                <a:latin typeface="Comic Sans MS" panose="030F0702030302020204" pitchFamily="66" charset="0"/>
              </a:rPr>
              <a:t>? / Dün niye yoktun?</a:t>
            </a:r>
          </a:p>
          <a:p>
            <a:pPr>
              <a:buFontTx/>
              <a:buChar char="-"/>
            </a:pPr>
            <a:r>
              <a:rPr lang="tr-TR" sz="2400" dirty="0" err="1" smtClean="0">
                <a:latin typeface="Comic Sans MS" panose="030F0702030302020204" pitchFamily="66" charset="0"/>
              </a:rPr>
              <a:t>Because</a:t>
            </a:r>
            <a:r>
              <a:rPr lang="tr-TR" sz="2400" dirty="0" smtClean="0">
                <a:latin typeface="Comic Sans MS" panose="030F0702030302020204" pitchFamily="66" charset="0"/>
              </a:rPr>
              <a:t> I </a:t>
            </a:r>
            <a:r>
              <a:rPr lang="tr-TR" sz="2400" dirty="0" err="1" smtClean="0">
                <a:latin typeface="Comic Sans MS" panose="030F0702030302020204" pitchFamily="66" charset="0"/>
              </a:rPr>
              <a:t>was</a:t>
            </a:r>
            <a:r>
              <a:rPr lang="tr-TR" sz="2400" dirty="0" smtClean="0">
                <a:latin typeface="Comic Sans MS" panose="030F0702030302020204" pitchFamily="66" charset="0"/>
              </a:rPr>
              <a:t> </a:t>
            </a:r>
            <a:r>
              <a:rPr lang="tr-TR" sz="2400" dirty="0" err="1" smtClean="0">
                <a:latin typeface="Comic Sans MS" panose="030F0702030302020204" pitchFamily="66" charset="0"/>
              </a:rPr>
              <a:t>sick</a:t>
            </a:r>
            <a:r>
              <a:rPr lang="tr-TR" sz="2400" dirty="0" smtClean="0">
                <a:latin typeface="Comic Sans MS" panose="030F0702030302020204" pitchFamily="66" charset="0"/>
              </a:rPr>
              <a:t>. / Çünkü hastaydım.</a:t>
            </a:r>
          </a:p>
          <a:p>
            <a:pPr>
              <a:buFontTx/>
              <a:buChar char="-"/>
            </a:pPr>
            <a:endParaRPr lang="tr-TR" sz="2400" dirty="0">
              <a:latin typeface="Comic Sans MS" panose="030F0702030302020204" pitchFamily="66" charset="0"/>
            </a:endParaRPr>
          </a:p>
          <a:p>
            <a:pPr>
              <a:buFontTx/>
              <a:buChar char="-"/>
            </a:pPr>
            <a:r>
              <a:rPr lang="tr-TR" sz="2400" dirty="0" err="1" smtClean="0">
                <a:latin typeface="Comic Sans MS" panose="030F0702030302020204" pitchFamily="66" charset="0"/>
              </a:rPr>
              <a:t>What</a:t>
            </a:r>
            <a:r>
              <a:rPr lang="tr-TR" sz="2400" dirty="0" smtClean="0">
                <a:latin typeface="Comic Sans MS" panose="030F0702030302020204" pitchFamily="66" charset="0"/>
              </a:rPr>
              <a:t> time </a:t>
            </a:r>
            <a:r>
              <a:rPr lang="tr-TR" sz="2400" dirty="0" err="1" smtClean="0">
                <a:latin typeface="Comic Sans MS" panose="030F0702030302020204" pitchFamily="66" charset="0"/>
              </a:rPr>
              <a:t>was</a:t>
            </a:r>
            <a:r>
              <a:rPr lang="tr-TR" sz="2400" dirty="0" smtClean="0">
                <a:latin typeface="Comic Sans MS" panose="030F0702030302020204" pitchFamily="66" charset="0"/>
              </a:rPr>
              <a:t>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concert</a:t>
            </a:r>
            <a:r>
              <a:rPr lang="tr-TR" sz="2400" dirty="0" smtClean="0">
                <a:latin typeface="Comic Sans MS" panose="030F0702030302020204" pitchFamily="66" charset="0"/>
              </a:rPr>
              <a:t>? / Konser saat kaçtaydı?</a:t>
            </a:r>
          </a:p>
          <a:p>
            <a:pPr>
              <a:buFontTx/>
              <a:buChar char="-"/>
            </a:pPr>
            <a:r>
              <a:rPr lang="tr-TR" sz="2400" dirty="0">
                <a:latin typeface="Comic Sans MS" panose="030F0702030302020204" pitchFamily="66" charset="0"/>
              </a:rPr>
              <a:t> </a:t>
            </a:r>
            <a:r>
              <a:rPr lang="tr-TR" sz="2400" dirty="0" err="1" smtClean="0">
                <a:latin typeface="Comic Sans MS" panose="030F0702030302020204" pitchFamily="66" charset="0"/>
              </a:rPr>
              <a:t>It</a:t>
            </a:r>
            <a:r>
              <a:rPr lang="tr-TR" sz="2400" dirty="0" smtClean="0">
                <a:latin typeface="Comic Sans MS" panose="030F0702030302020204" pitchFamily="66" charset="0"/>
              </a:rPr>
              <a:t> </a:t>
            </a:r>
            <a:r>
              <a:rPr lang="tr-TR" sz="2400" dirty="0" err="1" smtClean="0">
                <a:latin typeface="Comic Sans MS" panose="030F0702030302020204" pitchFamily="66" charset="0"/>
              </a:rPr>
              <a:t>was</a:t>
            </a:r>
            <a:r>
              <a:rPr lang="tr-TR" sz="2400" dirty="0" smtClean="0">
                <a:latin typeface="Comic Sans MS" panose="030F0702030302020204" pitchFamily="66" charset="0"/>
              </a:rPr>
              <a:t> at 8 </a:t>
            </a:r>
            <a:r>
              <a:rPr lang="tr-TR" sz="2400" dirty="0" err="1" smtClean="0">
                <a:latin typeface="Comic Sans MS" panose="030F0702030302020204" pitchFamily="66" charset="0"/>
              </a:rPr>
              <a:t>o’clock</a:t>
            </a:r>
            <a:r>
              <a:rPr lang="tr-TR" sz="2400" dirty="0" smtClean="0">
                <a:latin typeface="Comic Sans MS" panose="030F0702030302020204" pitchFamily="66" charset="0"/>
              </a:rPr>
              <a:t>./ 8’ </a:t>
            </a:r>
            <a:r>
              <a:rPr lang="tr-TR" sz="2400" dirty="0" err="1" smtClean="0">
                <a:latin typeface="Comic Sans MS" panose="030F0702030302020204" pitchFamily="66" charset="0"/>
              </a:rPr>
              <a:t>deydi</a:t>
            </a:r>
            <a:r>
              <a:rPr lang="tr-TR" sz="2400" dirty="0" smtClean="0">
                <a:latin typeface="Comic Sans MS" panose="030F0702030302020204" pitchFamily="66" charset="0"/>
              </a:rPr>
              <a:t>.</a:t>
            </a:r>
          </a:p>
          <a:p>
            <a:pPr>
              <a:buFontTx/>
              <a:buChar char="-"/>
            </a:pPr>
            <a:endParaRPr lang="tr-TR" sz="2400" dirty="0">
              <a:latin typeface="Comic Sans MS" panose="030F0702030302020204" pitchFamily="66" charset="0"/>
            </a:endParaRPr>
          </a:p>
          <a:p>
            <a:pPr>
              <a:buFontTx/>
              <a:buChar char="-"/>
            </a:pPr>
            <a:r>
              <a:rPr lang="tr-TR" sz="2400" dirty="0" err="1" smtClean="0">
                <a:latin typeface="Comic Sans MS" panose="030F0702030302020204" pitchFamily="66" charset="0"/>
              </a:rPr>
              <a:t>When</a:t>
            </a:r>
            <a:r>
              <a:rPr lang="tr-TR" sz="2400" dirty="0" smtClean="0">
                <a:latin typeface="Comic Sans MS" panose="030F0702030302020204" pitchFamily="66" charset="0"/>
              </a:rPr>
              <a:t> </a:t>
            </a:r>
            <a:r>
              <a:rPr lang="tr-TR" sz="2400" dirty="0" err="1" smtClean="0">
                <a:latin typeface="Comic Sans MS" panose="030F0702030302020204" pitchFamily="66" charset="0"/>
              </a:rPr>
              <a:t>was</a:t>
            </a:r>
            <a:r>
              <a:rPr lang="tr-TR" sz="2400" dirty="0" smtClean="0">
                <a:latin typeface="Comic Sans MS" panose="030F0702030302020204" pitchFamily="66" charset="0"/>
              </a:rPr>
              <a:t> </a:t>
            </a:r>
            <a:r>
              <a:rPr lang="tr-TR" sz="2400" dirty="0" err="1" smtClean="0">
                <a:latin typeface="Comic Sans MS" panose="030F0702030302020204" pitchFamily="66" charset="0"/>
              </a:rPr>
              <a:t>your</a:t>
            </a:r>
            <a:r>
              <a:rPr lang="tr-TR" sz="2400" dirty="0" smtClean="0">
                <a:latin typeface="Comic Sans MS" panose="030F0702030302020204" pitchFamily="66" charset="0"/>
              </a:rPr>
              <a:t> </a:t>
            </a:r>
            <a:r>
              <a:rPr lang="tr-TR" sz="2400" dirty="0" err="1" smtClean="0">
                <a:latin typeface="Comic Sans MS" panose="030F0702030302020204" pitchFamily="66" charset="0"/>
              </a:rPr>
              <a:t>birth</a:t>
            </a:r>
            <a:r>
              <a:rPr lang="tr-TR" sz="2400" dirty="0" smtClean="0">
                <a:latin typeface="Comic Sans MS" panose="030F0702030302020204" pitchFamily="66" charset="0"/>
              </a:rPr>
              <a:t> </a:t>
            </a:r>
            <a:r>
              <a:rPr lang="tr-TR" sz="2400" dirty="0" err="1" smtClean="0">
                <a:latin typeface="Comic Sans MS" panose="030F0702030302020204" pitchFamily="66" charset="0"/>
              </a:rPr>
              <a:t>date</a:t>
            </a:r>
            <a:r>
              <a:rPr lang="tr-TR" sz="2400" dirty="0" smtClean="0">
                <a:latin typeface="Comic Sans MS" panose="030F0702030302020204" pitchFamily="66" charset="0"/>
              </a:rPr>
              <a:t>?/ Doğum tarihiniz ne zamandı? </a:t>
            </a:r>
          </a:p>
          <a:p>
            <a:pPr>
              <a:buFontTx/>
              <a:buChar char="-"/>
            </a:pPr>
            <a:r>
              <a:rPr lang="tr-TR" sz="2400" dirty="0" err="1" smtClean="0">
                <a:latin typeface="Comic Sans MS" panose="030F0702030302020204" pitchFamily="66" charset="0"/>
              </a:rPr>
              <a:t>It</a:t>
            </a:r>
            <a:r>
              <a:rPr lang="tr-TR" sz="2400" dirty="0" smtClean="0">
                <a:latin typeface="Comic Sans MS" panose="030F0702030302020204" pitchFamily="66" charset="0"/>
              </a:rPr>
              <a:t> </a:t>
            </a:r>
            <a:r>
              <a:rPr lang="tr-TR" sz="2400" dirty="0" err="1" smtClean="0">
                <a:latin typeface="Comic Sans MS" panose="030F0702030302020204" pitchFamily="66" charset="0"/>
              </a:rPr>
              <a:t>was</a:t>
            </a:r>
            <a:r>
              <a:rPr lang="tr-TR" sz="2400" dirty="0" smtClean="0">
                <a:latin typeface="Comic Sans MS" panose="030F0702030302020204" pitchFamily="66" charset="0"/>
              </a:rPr>
              <a:t> on </a:t>
            </a:r>
            <a:r>
              <a:rPr lang="tr-TR" sz="2400" dirty="0" err="1" smtClean="0">
                <a:latin typeface="Comic Sans MS" panose="030F0702030302020204" pitchFamily="66" charset="0"/>
              </a:rPr>
              <a:t>the</a:t>
            </a:r>
            <a:r>
              <a:rPr lang="tr-TR" sz="2400" dirty="0" smtClean="0">
                <a:latin typeface="Comic Sans MS" panose="030F0702030302020204" pitchFamily="66" charset="0"/>
              </a:rPr>
              <a:t> 2nd of </a:t>
            </a:r>
            <a:r>
              <a:rPr lang="tr-TR" sz="2400" dirty="0" err="1" smtClean="0">
                <a:latin typeface="Comic Sans MS" panose="030F0702030302020204" pitchFamily="66" charset="0"/>
              </a:rPr>
              <a:t>October</a:t>
            </a:r>
            <a:r>
              <a:rPr lang="tr-TR" sz="2400" dirty="0">
                <a:latin typeface="Comic Sans MS" panose="030F0702030302020204" pitchFamily="66" charset="0"/>
              </a:rPr>
              <a:t> </a:t>
            </a:r>
            <a:r>
              <a:rPr lang="tr-TR" sz="2400" dirty="0" smtClean="0">
                <a:latin typeface="Comic Sans MS" panose="030F0702030302020204" pitchFamily="66" charset="0"/>
              </a:rPr>
              <a:t>1994. / 2 Ekim 1994’te.</a:t>
            </a:r>
          </a:p>
          <a:p>
            <a:pPr>
              <a:buFontTx/>
              <a:buChar char="-"/>
            </a:pPr>
            <a:endParaRPr lang="tr-TR" sz="2400" dirty="0" smtClean="0">
              <a:latin typeface="Comic Sans MS" panose="030F0702030302020204" pitchFamily="66" charset="0"/>
            </a:endParaRPr>
          </a:p>
          <a:p>
            <a:pPr>
              <a:buFontTx/>
              <a:buChar char="-"/>
            </a:pPr>
            <a:r>
              <a:rPr lang="tr-TR" sz="2400" dirty="0" err="1" smtClean="0">
                <a:latin typeface="Comic Sans MS" panose="030F0702030302020204" pitchFamily="66" charset="0"/>
              </a:rPr>
              <a:t>Where</a:t>
            </a:r>
            <a:r>
              <a:rPr lang="tr-TR" sz="2400" dirty="0" smtClean="0">
                <a:latin typeface="Comic Sans MS" panose="030F0702030302020204" pitchFamily="66" charset="0"/>
              </a:rPr>
              <a:t> </a:t>
            </a:r>
            <a:r>
              <a:rPr lang="tr-TR" sz="2400" dirty="0" err="1" smtClean="0">
                <a:latin typeface="Comic Sans MS" panose="030F0702030302020204" pitchFamily="66" charset="0"/>
              </a:rPr>
              <a:t>were</a:t>
            </a:r>
            <a:r>
              <a:rPr lang="tr-TR" sz="2400" dirty="0" smtClean="0">
                <a:latin typeface="Comic Sans MS" panose="030F0702030302020204" pitchFamily="66" charset="0"/>
              </a:rPr>
              <a:t> </a:t>
            </a:r>
            <a:r>
              <a:rPr lang="tr-TR" sz="2400" dirty="0" err="1" smtClean="0">
                <a:latin typeface="Comic Sans MS" panose="030F0702030302020204" pitchFamily="66" charset="0"/>
              </a:rPr>
              <a:t>you</a:t>
            </a:r>
            <a:r>
              <a:rPr lang="tr-TR" sz="2400" dirty="0" smtClean="0">
                <a:latin typeface="Comic Sans MS" panose="030F0702030302020204" pitchFamily="66" charset="0"/>
              </a:rPr>
              <a:t> ? / Neredeydin?</a:t>
            </a:r>
          </a:p>
          <a:p>
            <a:pPr>
              <a:buFontTx/>
              <a:buChar char="-"/>
            </a:pPr>
            <a:r>
              <a:rPr lang="tr-TR" sz="2400" dirty="0" smtClean="0">
                <a:latin typeface="Comic Sans MS" panose="030F0702030302020204" pitchFamily="66" charset="0"/>
              </a:rPr>
              <a:t>I </a:t>
            </a:r>
            <a:r>
              <a:rPr lang="tr-TR" sz="2400" dirty="0" err="1" smtClean="0">
                <a:latin typeface="Comic Sans MS" panose="030F0702030302020204" pitchFamily="66" charset="0"/>
              </a:rPr>
              <a:t>was</a:t>
            </a:r>
            <a:r>
              <a:rPr lang="tr-TR" sz="2400" dirty="0" smtClean="0">
                <a:latin typeface="Comic Sans MS" panose="030F0702030302020204" pitchFamily="66" charset="0"/>
              </a:rPr>
              <a:t> at </a:t>
            </a:r>
            <a:r>
              <a:rPr lang="tr-TR" sz="2400" dirty="0" err="1" smtClean="0">
                <a:latin typeface="Comic Sans MS" panose="030F0702030302020204" pitchFamily="66" charset="0"/>
              </a:rPr>
              <a:t>work</a:t>
            </a:r>
            <a:r>
              <a:rPr lang="tr-TR" sz="2400" dirty="0" smtClean="0">
                <a:latin typeface="Comic Sans MS" panose="030F0702030302020204" pitchFamily="66" charset="0"/>
              </a:rPr>
              <a:t>. / İşteydim.</a:t>
            </a:r>
          </a:p>
          <a:p>
            <a:pPr marL="0" indent="0">
              <a:buNone/>
            </a:pPr>
            <a:endParaRPr lang="tr-TR" sz="2400" dirty="0">
              <a:latin typeface="Comic Sans MS" panose="030F0702030302020204" pitchFamily="66" charset="0"/>
            </a:endParaRPr>
          </a:p>
          <a:p>
            <a:pPr>
              <a:buFontTx/>
              <a:buChar char="-"/>
            </a:pPr>
            <a:r>
              <a:rPr lang="tr-TR" sz="2400" dirty="0" err="1" smtClean="0">
                <a:latin typeface="Comic Sans MS" panose="030F0702030302020204" pitchFamily="66" charset="0"/>
              </a:rPr>
              <a:t>Who</a:t>
            </a:r>
            <a:r>
              <a:rPr lang="tr-TR" sz="2400" dirty="0" smtClean="0">
                <a:latin typeface="Comic Sans MS" panose="030F0702030302020204" pitchFamily="66" charset="0"/>
              </a:rPr>
              <a:t> </a:t>
            </a:r>
            <a:r>
              <a:rPr lang="tr-TR" sz="2400" dirty="0" err="1" smtClean="0">
                <a:latin typeface="Comic Sans MS" panose="030F0702030302020204" pitchFamily="66" charset="0"/>
              </a:rPr>
              <a:t>was</a:t>
            </a:r>
            <a:r>
              <a:rPr lang="tr-TR" sz="2400" dirty="0" smtClean="0">
                <a:latin typeface="Comic Sans MS" panose="030F0702030302020204" pitchFamily="66" charset="0"/>
              </a:rPr>
              <a:t>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first</a:t>
            </a:r>
            <a:r>
              <a:rPr lang="tr-TR" sz="2400" dirty="0" smtClean="0">
                <a:latin typeface="Comic Sans MS" panose="030F0702030302020204" pitchFamily="66" charset="0"/>
              </a:rPr>
              <a:t> </a:t>
            </a:r>
            <a:r>
              <a:rPr lang="tr-TR" sz="2400" dirty="0" err="1" smtClean="0">
                <a:latin typeface="Comic Sans MS" panose="030F0702030302020204" pitchFamily="66" charset="0"/>
              </a:rPr>
              <a:t>president</a:t>
            </a:r>
            <a:r>
              <a:rPr lang="tr-TR" sz="2400" dirty="0" smtClean="0">
                <a:latin typeface="Comic Sans MS" panose="030F0702030302020204" pitchFamily="66" charset="0"/>
              </a:rPr>
              <a:t> of </a:t>
            </a:r>
            <a:r>
              <a:rPr lang="tr-TR" sz="2400" dirty="0" err="1" smtClean="0">
                <a:latin typeface="Comic Sans MS" panose="030F0702030302020204" pitchFamily="66" charset="0"/>
              </a:rPr>
              <a:t>Turkey</a:t>
            </a:r>
            <a:r>
              <a:rPr lang="tr-TR" sz="2400" dirty="0">
                <a:latin typeface="Comic Sans MS" panose="030F0702030302020204" pitchFamily="66" charset="0"/>
              </a:rPr>
              <a:t>?</a:t>
            </a:r>
            <a:r>
              <a:rPr lang="tr-TR" sz="2400" dirty="0" smtClean="0">
                <a:latin typeface="Comic Sans MS" panose="030F0702030302020204" pitchFamily="66" charset="0"/>
              </a:rPr>
              <a:t> / Türkiye’nin ilk cumhurbaşkanı kimdi?</a:t>
            </a:r>
          </a:p>
          <a:p>
            <a:pPr>
              <a:buFontTx/>
              <a:buChar char="-"/>
            </a:pPr>
            <a:r>
              <a:rPr lang="tr-TR" sz="2400" dirty="0" smtClean="0">
                <a:latin typeface="Comic Sans MS" panose="030F0702030302020204" pitchFamily="66" charset="0"/>
              </a:rPr>
              <a:t>Atatürk </a:t>
            </a:r>
            <a:r>
              <a:rPr lang="tr-TR" sz="2400" dirty="0" err="1" smtClean="0">
                <a:latin typeface="Comic Sans MS" panose="030F0702030302020204" pitchFamily="66" charset="0"/>
              </a:rPr>
              <a:t>was</a:t>
            </a:r>
            <a:r>
              <a:rPr lang="tr-TR" sz="2400" dirty="0" smtClean="0">
                <a:latin typeface="Comic Sans MS" panose="030F0702030302020204" pitchFamily="66" charset="0"/>
              </a:rPr>
              <a:t>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first</a:t>
            </a:r>
            <a:r>
              <a:rPr lang="tr-TR" sz="2400" dirty="0" smtClean="0">
                <a:latin typeface="Comic Sans MS" panose="030F0702030302020204" pitchFamily="66" charset="0"/>
              </a:rPr>
              <a:t> </a:t>
            </a:r>
            <a:r>
              <a:rPr lang="tr-TR" sz="2400" dirty="0" err="1" smtClean="0">
                <a:latin typeface="Comic Sans MS" panose="030F0702030302020204" pitchFamily="66" charset="0"/>
              </a:rPr>
              <a:t>president</a:t>
            </a:r>
            <a:r>
              <a:rPr lang="tr-TR" sz="2400" dirty="0" smtClean="0">
                <a:latin typeface="Comic Sans MS" panose="030F0702030302020204" pitchFamily="66" charset="0"/>
              </a:rPr>
              <a:t> of </a:t>
            </a:r>
            <a:r>
              <a:rPr lang="tr-TR" sz="2400" dirty="0" err="1" smtClean="0">
                <a:latin typeface="Comic Sans MS" panose="030F0702030302020204" pitchFamily="66" charset="0"/>
              </a:rPr>
              <a:t>Turkey</a:t>
            </a:r>
            <a:r>
              <a:rPr lang="tr-TR" sz="2400" dirty="0" smtClean="0">
                <a:latin typeface="Comic Sans MS" panose="030F0702030302020204" pitchFamily="66" charset="0"/>
              </a:rPr>
              <a:t>. / Atatürk Türkiye’nin ilk cumhurbaşkanıydı.</a:t>
            </a:r>
            <a:endParaRPr lang="tr-TR" sz="2400" dirty="0">
              <a:latin typeface="Comic Sans MS" panose="030F0702030302020204" pitchFamily="66" charset="0"/>
            </a:endParaRPr>
          </a:p>
        </p:txBody>
      </p:sp>
    </p:spTree>
    <p:extLst>
      <p:ext uri="{BB962C8B-B14F-4D97-AF65-F5344CB8AC3E}">
        <p14:creationId xmlns:p14="http://schemas.microsoft.com/office/powerpoint/2010/main" val="38227901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solidFill>
                  <a:srgbClr val="FF0000"/>
                </a:solidFill>
                <a:latin typeface="Comic Sans MS" panose="030F0702030302020204" pitchFamily="66" charset="0"/>
              </a:rPr>
              <a:t>FİİL CÜMLELERİ</a:t>
            </a:r>
            <a:endParaRPr lang="tr-TR" sz="2400" dirty="0">
              <a:solidFill>
                <a:srgbClr val="FF0000"/>
              </a:solidFill>
              <a:latin typeface="Comic Sans MS" panose="030F0702030302020204" pitchFamily="66" charset="0"/>
            </a:endParaRPr>
          </a:p>
        </p:txBody>
      </p:sp>
      <p:sp>
        <p:nvSpPr>
          <p:cNvPr id="3" name="İçerik Yer Tutucusu 2"/>
          <p:cNvSpPr>
            <a:spLocks noGrp="1"/>
          </p:cNvSpPr>
          <p:nvPr>
            <p:ph idx="1"/>
          </p:nvPr>
        </p:nvSpPr>
        <p:spPr/>
        <p:txBody>
          <a:bodyPr>
            <a:normAutofit/>
          </a:bodyPr>
          <a:lstStyle/>
          <a:p>
            <a:r>
              <a:rPr lang="tr-TR" sz="2400" dirty="0">
                <a:latin typeface="Comic Sans MS" panose="030F0702030302020204" pitchFamily="66" charset="0"/>
              </a:rPr>
              <a:t>Bir iş, oluş, hareket bildiren fiillerin kullanıldığı cümlelerdir. Birçok zamanda kullanılır. Bu fiiller do (yapmak), </a:t>
            </a:r>
            <a:r>
              <a:rPr lang="tr-TR" sz="2400" dirty="0" err="1">
                <a:latin typeface="Comic Sans MS" panose="030F0702030302020204" pitchFamily="66" charset="0"/>
              </a:rPr>
              <a:t>play</a:t>
            </a:r>
            <a:r>
              <a:rPr lang="tr-TR" sz="2400" dirty="0">
                <a:latin typeface="Comic Sans MS" panose="030F0702030302020204" pitchFamily="66" charset="0"/>
              </a:rPr>
              <a:t> (oynamak), </a:t>
            </a:r>
            <a:r>
              <a:rPr lang="tr-TR" sz="2400" dirty="0" err="1">
                <a:latin typeface="Comic Sans MS" panose="030F0702030302020204" pitchFamily="66" charset="0"/>
              </a:rPr>
              <a:t>go</a:t>
            </a:r>
            <a:r>
              <a:rPr lang="tr-TR" sz="2400" dirty="0">
                <a:latin typeface="Comic Sans MS" panose="030F0702030302020204" pitchFamily="66" charset="0"/>
              </a:rPr>
              <a:t> (gitmek), </a:t>
            </a:r>
            <a:r>
              <a:rPr lang="tr-TR" sz="2400" dirty="0" err="1">
                <a:latin typeface="Comic Sans MS" panose="030F0702030302020204" pitchFamily="66" charset="0"/>
              </a:rPr>
              <a:t>come</a:t>
            </a:r>
            <a:r>
              <a:rPr lang="tr-TR" sz="2400" dirty="0">
                <a:latin typeface="Comic Sans MS" panose="030F0702030302020204" pitchFamily="66" charset="0"/>
              </a:rPr>
              <a:t> (gelmek), </a:t>
            </a:r>
            <a:r>
              <a:rPr lang="tr-TR" sz="2400" dirty="0" err="1">
                <a:latin typeface="Comic Sans MS" panose="030F0702030302020204" pitchFamily="66" charset="0"/>
              </a:rPr>
              <a:t>study</a:t>
            </a:r>
            <a:r>
              <a:rPr lang="tr-TR" sz="2400" dirty="0">
                <a:latin typeface="Comic Sans MS" panose="030F0702030302020204" pitchFamily="66" charset="0"/>
              </a:rPr>
              <a:t> (çalışmak), </a:t>
            </a:r>
            <a:r>
              <a:rPr lang="tr-TR" sz="2400" dirty="0" err="1">
                <a:latin typeface="Comic Sans MS" panose="030F0702030302020204" pitchFamily="66" charset="0"/>
              </a:rPr>
              <a:t>watch</a:t>
            </a:r>
            <a:r>
              <a:rPr lang="tr-TR" sz="2400" dirty="0">
                <a:latin typeface="Comic Sans MS" panose="030F0702030302020204" pitchFamily="66" charset="0"/>
              </a:rPr>
              <a:t> (seyretmek), </a:t>
            </a:r>
            <a:r>
              <a:rPr lang="tr-TR" sz="2400" dirty="0" err="1">
                <a:latin typeface="Comic Sans MS" panose="030F0702030302020204" pitchFamily="66" charset="0"/>
              </a:rPr>
              <a:t>read</a:t>
            </a:r>
            <a:r>
              <a:rPr lang="tr-TR" sz="2400" dirty="0">
                <a:latin typeface="Comic Sans MS" panose="030F0702030302020204" pitchFamily="66" charset="0"/>
              </a:rPr>
              <a:t> (okumak), </a:t>
            </a:r>
            <a:r>
              <a:rPr lang="tr-TR" sz="2400" dirty="0" err="1">
                <a:latin typeface="Comic Sans MS" panose="030F0702030302020204" pitchFamily="66" charset="0"/>
              </a:rPr>
              <a:t>write</a:t>
            </a:r>
            <a:r>
              <a:rPr lang="tr-TR" sz="2400" dirty="0">
                <a:latin typeface="Comic Sans MS" panose="030F0702030302020204" pitchFamily="66" charset="0"/>
              </a:rPr>
              <a:t> (yazmak) gibi fiillerdir</a:t>
            </a:r>
            <a:r>
              <a:rPr lang="tr-TR" sz="2400" dirty="0" smtClean="0">
                <a:latin typeface="Comic Sans MS" panose="030F0702030302020204" pitchFamily="66" charset="0"/>
              </a:rPr>
              <a:t>. Ama bu derste fiil cümlelerini geçmiş zamanda ifade etmeyi göreceğiz. </a:t>
            </a:r>
          </a:p>
          <a:p>
            <a:endParaRPr lang="tr-TR" sz="2400" dirty="0" smtClean="0">
              <a:latin typeface="Comic Sans MS" panose="030F0702030302020204" pitchFamily="66" charset="0"/>
            </a:endParaRPr>
          </a:p>
          <a:p>
            <a:r>
              <a:rPr lang="tr-TR" sz="2400" dirty="0" smtClean="0">
                <a:latin typeface="Comic Sans MS" panose="030F0702030302020204" pitchFamily="66" charset="0"/>
              </a:rPr>
              <a:t>Simple </a:t>
            </a:r>
            <a:r>
              <a:rPr lang="tr-TR" sz="2400" dirty="0" err="1">
                <a:latin typeface="Comic Sans MS" panose="030F0702030302020204" pitchFamily="66" charset="0"/>
              </a:rPr>
              <a:t>Past</a:t>
            </a:r>
            <a:r>
              <a:rPr lang="tr-TR" sz="2400" dirty="0">
                <a:latin typeface="Comic Sans MS" panose="030F0702030302020204" pitchFamily="66" charset="0"/>
              </a:rPr>
              <a:t> Tense İngilizce geçmiş zaman konusunu anlatan </a:t>
            </a:r>
            <a:r>
              <a:rPr lang="tr-TR" sz="2400" dirty="0" err="1">
                <a:latin typeface="Comic Sans MS" panose="030F0702030302020204" pitchFamily="66" charset="0"/>
              </a:rPr>
              <a:t>tensdir</a:t>
            </a:r>
            <a:r>
              <a:rPr lang="tr-TR" sz="2400" dirty="0">
                <a:latin typeface="Comic Sans MS" panose="030F0702030302020204" pitchFamily="66" charset="0"/>
              </a:rPr>
              <a:t>. Bu zaman şöyle açıklanabilir. Bir iş geçmişte belirli bir zamanda yapılmışsa, o cümle Simple </a:t>
            </a:r>
            <a:r>
              <a:rPr lang="tr-TR" sz="2400" dirty="0" err="1">
                <a:latin typeface="Comic Sans MS" panose="030F0702030302020204" pitchFamily="66" charset="0"/>
              </a:rPr>
              <a:t>Past</a:t>
            </a:r>
            <a:r>
              <a:rPr lang="tr-TR" sz="2400" dirty="0">
                <a:latin typeface="Comic Sans MS" panose="030F0702030302020204" pitchFamily="66" charset="0"/>
              </a:rPr>
              <a:t> Tense ile anlatılır. Bu belirli </a:t>
            </a:r>
            <a:r>
              <a:rPr lang="tr-TR" sz="2400" dirty="0" smtClean="0">
                <a:latin typeface="Comic Sans MS" panose="030F0702030302020204" pitchFamily="66" charset="0"/>
              </a:rPr>
              <a:t>zaman, </a:t>
            </a:r>
            <a:r>
              <a:rPr lang="tr-TR" sz="2400" dirty="0">
                <a:latin typeface="Comic Sans MS" panose="030F0702030302020204" pitchFamily="66" charset="0"/>
              </a:rPr>
              <a:t>çok eski bir tarih olabileceği gibi, bir kaç dakika öncesi de olabilir.</a:t>
            </a:r>
          </a:p>
        </p:txBody>
      </p:sp>
    </p:spTree>
    <p:extLst>
      <p:ext uri="{BB962C8B-B14F-4D97-AF65-F5344CB8AC3E}">
        <p14:creationId xmlns:p14="http://schemas.microsoft.com/office/powerpoint/2010/main" val="33342024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FF0000"/>
                </a:solidFill>
                <a:latin typeface="Comic Sans MS" panose="030F0702030302020204" pitchFamily="66" charset="0"/>
              </a:rPr>
              <a:t>POSITIVE </a:t>
            </a:r>
            <a:r>
              <a:rPr lang="tr-TR" sz="2800" dirty="0" smtClean="0">
                <a:solidFill>
                  <a:srgbClr val="FF0000"/>
                </a:solidFill>
                <a:latin typeface="Comic Sans MS" panose="030F0702030302020204" pitchFamily="66" charset="0"/>
              </a:rPr>
              <a:t>SENTENCES</a:t>
            </a:r>
            <a:br>
              <a:rPr lang="tr-TR" sz="2800" dirty="0" smtClean="0">
                <a:solidFill>
                  <a:srgbClr val="FF0000"/>
                </a:solidFill>
                <a:latin typeface="Comic Sans MS" panose="030F0702030302020204" pitchFamily="66" charset="0"/>
              </a:rPr>
            </a:br>
            <a:r>
              <a:rPr lang="tr-TR" sz="2400" b="1" dirty="0" smtClean="0">
                <a:latin typeface="Comic Sans MS" panose="030F0702030302020204" pitchFamily="66" charset="0"/>
              </a:rPr>
              <a:t>özne+ fiilin 2. hali + nesne + zaman zarfı.</a:t>
            </a:r>
            <a:endParaRPr lang="tr-TR" sz="2800" dirty="0"/>
          </a:p>
        </p:txBody>
      </p:sp>
      <p:sp>
        <p:nvSpPr>
          <p:cNvPr id="3" name="İçerik Yer Tutucusu 2"/>
          <p:cNvSpPr>
            <a:spLocks noGrp="1"/>
          </p:cNvSpPr>
          <p:nvPr>
            <p:ph idx="1"/>
          </p:nvPr>
        </p:nvSpPr>
        <p:spPr/>
        <p:txBody>
          <a:bodyPr>
            <a:normAutofit fontScale="92500"/>
          </a:bodyPr>
          <a:lstStyle/>
          <a:p>
            <a:pPr marL="0" indent="0">
              <a:buNone/>
            </a:pPr>
            <a:r>
              <a:rPr lang="tr-TR" sz="2400" dirty="0" smtClean="0">
                <a:latin typeface="Comic Sans MS" panose="030F0702030302020204" pitchFamily="66" charset="0"/>
              </a:rPr>
              <a:t>Geçmiş zamanda olumlu cümleleri ifade edebilmek için fiillerimizin (</a:t>
            </a:r>
            <a:r>
              <a:rPr lang="tr-TR" sz="2400" dirty="0" err="1" smtClean="0">
                <a:latin typeface="Comic Sans MS" panose="030F0702030302020204" pitchFamily="66" charset="0"/>
              </a:rPr>
              <a:t>verb</a:t>
            </a:r>
            <a:r>
              <a:rPr lang="tr-TR" sz="2400" dirty="0" smtClean="0">
                <a:latin typeface="Comic Sans MS" panose="030F0702030302020204" pitchFamily="66" charset="0"/>
              </a:rPr>
              <a:t>)  ikinci halini kullanırız. Fiiller </a:t>
            </a:r>
            <a:r>
              <a:rPr lang="tr-TR" sz="2400" dirty="0" err="1" smtClean="0">
                <a:latin typeface="Comic Sans MS" panose="030F0702030302020204" pitchFamily="66" charset="0"/>
              </a:rPr>
              <a:t>Regular</a:t>
            </a:r>
            <a:r>
              <a:rPr lang="tr-TR" sz="2400" dirty="0" smtClean="0">
                <a:latin typeface="Comic Sans MS" panose="030F0702030302020204" pitchFamily="66" charset="0"/>
              </a:rPr>
              <a:t> (düzenli), </a:t>
            </a:r>
            <a:r>
              <a:rPr lang="tr-TR" sz="2400" dirty="0" err="1" smtClean="0">
                <a:latin typeface="Comic Sans MS" panose="030F0702030302020204" pitchFamily="66" charset="0"/>
              </a:rPr>
              <a:t>Irregular</a:t>
            </a:r>
            <a:r>
              <a:rPr lang="tr-TR" sz="2400" dirty="0" smtClean="0">
                <a:latin typeface="Comic Sans MS" panose="030F0702030302020204" pitchFamily="66" charset="0"/>
              </a:rPr>
              <a:t> ( düzensiz) olmak üzere ikiye ayrılır. Düzenli fiiller sonuna –</a:t>
            </a:r>
            <a:r>
              <a:rPr lang="tr-TR" sz="2400" dirty="0" err="1" smtClean="0">
                <a:latin typeface="Comic Sans MS" panose="030F0702030302020204" pitchFamily="66" charset="0"/>
              </a:rPr>
              <a:t>ed</a:t>
            </a:r>
            <a:r>
              <a:rPr lang="tr-TR" sz="2400" dirty="0" smtClean="0">
                <a:latin typeface="Comic Sans MS" panose="030F0702030302020204" pitchFamily="66" charset="0"/>
              </a:rPr>
              <a:t> eki alarak ikinci hal olur. Düzensiz fiiller ise tamamen değişerek öğrenilmesi gerekir.</a:t>
            </a:r>
          </a:p>
          <a:p>
            <a:pPr marL="0" indent="0">
              <a:buNone/>
            </a:pPr>
            <a:r>
              <a:rPr lang="tr-TR" sz="2400" dirty="0" err="1" smtClean="0">
                <a:solidFill>
                  <a:srgbClr val="FF0000"/>
                </a:solidFill>
                <a:latin typeface="Comic Sans MS" panose="030F0702030302020204" pitchFamily="66" charset="0"/>
              </a:rPr>
              <a:t>Examples</a:t>
            </a:r>
            <a:r>
              <a:rPr lang="tr-TR" sz="2400" dirty="0" smtClean="0">
                <a:solidFill>
                  <a:srgbClr val="FF0000"/>
                </a:solidFill>
                <a:latin typeface="Comic Sans MS" panose="030F0702030302020204" pitchFamily="66" charset="0"/>
              </a:rPr>
              <a:t>:</a:t>
            </a:r>
          </a:p>
          <a:p>
            <a:pPr marL="0" indent="0">
              <a:buNone/>
            </a:pPr>
            <a:r>
              <a:rPr lang="tr-TR" dirty="0"/>
              <a:t> </a:t>
            </a:r>
            <a:r>
              <a:rPr lang="tr-TR" sz="2400" dirty="0">
                <a:latin typeface="Comic Sans MS" panose="030F0702030302020204" pitchFamily="66" charset="0"/>
              </a:rPr>
              <a:t>I </a:t>
            </a:r>
            <a:r>
              <a:rPr lang="tr-TR" sz="2400" dirty="0" err="1">
                <a:latin typeface="Comic Sans MS" panose="030F0702030302020204" pitchFamily="66" charset="0"/>
              </a:rPr>
              <a:t>visit</a:t>
            </a:r>
            <a:r>
              <a:rPr lang="tr-TR" sz="2400" b="1" u="sng" dirty="0" err="1">
                <a:latin typeface="Comic Sans MS" panose="030F0702030302020204" pitchFamily="66" charset="0"/>
              </a:rPr>
              <a:t>ed</a:t>
            </a:r>
            <a:r>
              <a:rPr lang="tr-TR" sz="2400" b="1" dirty="0">
                <a:latin typeface="Comic Sans MS" panose="030F0702030302020204" pitchFamily="66" charset="0"/>
              </a:rPr>
              <a:t> </a:t>
            </a:r>
            <a:r>
              <a:rPr lang="tr-TR" sz="2400" dirty="0" err="1">
                <a:latin typeface="Comic Sans MS" panose="030F0702030302020204" pitchFamily="66" charset="0"/>
              </a:rPr>
              <a:t>my</a:t>
            </a:r>
            <a:r>
              <a:rPr lang="tr-TR" sz="2400" dirty="0">
                <a:latin typeface="Comic Sans MS" panose="030F0702030302020204" pitchFamily="66" charset="0"/>
              </a:rPr>
              <a:t> </a:t>
            </a:r>
            <a:r>
              <a:rPr lang="tr-TR" sz="2400" dirty="0" err="1">
                <a:latin typeface="Comic Sans MS" panose="030F0702030302020204" pitchFamily="66" charset="0"/>
              </a:rPr>
              <a:t>uncle</a:t>
            </a:r>
            <a:r>
              <a:rPr lang="tr-TR" sz="2400" dirty="0">
                <a:latin typeface="Comic Sans MS" panose="030F0702030302020204" pitchFamily="66" charset="0"/>
              </a:rPr>
              <a:t> </a:t>
            </a:r>
            <a:r>
              <a:rPr lang="tr-TR" sz="2400" dirty="0" err="1">
                <a:latin typeface="Comic Sans MS" panose="030F0702030302020204" pitchFamily="66" charset="0"/>
              </a:rPr>
              <a:t>yesterday</a:t>
            </a:r>
            <a:r>
              <a:rPr lang="tr-TR" sz="2400" dirty="0">
                <a:latin typeface="Comic Sans MS" panose="030F0702030302020204" pitchFamily="66" charset="0"/>
              </a:rPr>
              <a:t>. </a:t>
            </a:r>
            <a:r>
              <a:rPr lang="tr-TR" sz="2400" dirty="0" smtClean="0">
                <a:latin typeface="Comic Sans MS" panose="030F0702030302020204" pitchFamily="66" charset="0"/>
              </a:rPr>
              <a:t>/Dün </a:t>
            </a:r>
            <a:r>
              <a:rPr lang="tr-TR" sz="2400" dirty="0">
                <a:latin typeface="Comic Sans MS" panose="030F0702030302020204" pitchFamily="66" charset="0"/>
              </a:rPr>
              <a:t>amcamı ziyaret </a:t>
            </a:r>
            <a:r>
              <a:rPr lang="tr-TR" sz="2400" dirty="0" smtClean="0">
                <a:latin typeface="Comic Sans MS" panose="030F0702030302020204" pitchFamily="66" charset="0"/>
              </a:rPr>
              <a:t>ettim.</a:t>
            </a: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smtClean="0">
                <a:latin typeface="Comic Sans MS" panose="030F0702030302020204" pitchFamily="66" charset="0"/>
              </a:rPr>
              <a:t>   </a:t>
            </a:r>
            <a:r>
              <a:rPr lang="tr-TR" sz="2400" dirty="0">
                <a:latin typeface="Comic Sans MS" panose="030F0702030302020204" pitchFamily="66" charset="0"/>
              </a:rPr>
              <a:t> (Bu cümle olumludur ve görüldüğü </a:t>
            </a:r>
            <a:r>
              <a:rPr lang="tr-TR" sz="2400" dirty="0" smtClean="0">
                <a:latin typeface="Comic Sans MS" panose="030F0702030302020204" pitchFamily="66" charset="0"/>
              </a:rPr>
              <a:t>gibi –</a:t>
            </a:r>
            <a:r>
              <a:rPr lang="tr-TR" sz="2400" dirty="0" err="1" smtClean="0">
                <a:latin typeface="Comic Sans MS" panose="030F0702030302020204" pitchFamily="66" charset="0"/>
              </a:rPr>
              <a:t>ed</a:t>
            </a:r>
            <a:r>
              <a:rPr lang="tr-TR" sz="2400" dirty="0" smtClean="0">
                <a:latin typeface="Comic Sans MS" panose="030F0702030302020204" pitchFamily="66" charset="0"/>
              </a:rPr>
              <a:t> alarak </a:t>
            </a:r>
            <a:r>
              <a:rPr lang="tr-TR" sz="2400" dirty="0">
                <a:latin typeface="Comic Sans MS" panose="030F0702030302020204" pitchFamily="66" charset="0"/>
              </a:rPr>
              <a:t>fiilin ikinci hali kullanılmıştır</a:t>
            </a:r>
            <a:r>
              <a:rPr lang="tr-TR" sz="2400" dirty="0" smtClean="0">
                <a:latin typeface="Comic Sans MS" panose="030F0702030302020204" pitchFamily="66" charset="0"/>
              </a:rPr>
              <a:t>. Bu cümlede fiilimiz düzenlidir.)</a:t>
            </a:r>
          </a:p>
          <a:p>
            <a:pPr marL="0" indent="0">
              <a:buNone/>
            </a:pPr>
            <a:r>
              <a:rPr lang="tr-TR" sz="2400" dirty="0" err="1">
                <a:latin typeface="Comic Sans MS" panose="030F0702030302020204" pitchFamily="66" charset="0"/>
              </a:rPr>
              <a:t>W</a:t>
            </a:r>
            <a:r>
              <a:rPr lang="tr-TR" sz="2400" dirty="0" err="1" smtClean="0">
                <a:latin typeface="Comic Sans MS" panose="030F0702030302020204" pitchFamily="66" charset="0"/>
              </a:rPr>
              <a:t>e</a:t>
            </a:r>
            <a:r>
              <a:rPr lang="tr-TR" sz="2400" dirty="0" smtClean="0">
                <a:latin typeface="Comic Sans MS" panose="030F0702030302020204" pitchFamily="66" charset="0"/>
              </a:rPr>
              <a:t> </a:t>
            </a:r>
            <a:r>
              <a:rPr lang="tr-TR" sz="2400" b="1" u="sng" dirty="0" err="1" smtClean="0">
                <a:latin typeface="Comic Sans MS" panose="030F0702030302020204" pitchFamily="66" charset="0"/>
              </a:rPr>
              <a:t>went</a:t>
            </a:r>
            <a:r>
              <a:rPr lang="tr-TR" sz="2400" dirty="0" smtClean="0">
                <a:latin typeface="Comic Sans MS" panose="030F0702030302020204" pitchFamily="66" charset="0"/>
              </a:rPr>
              <a:t> </a:t>
            </a:r>
            <a:r>
              <a:rPr lang="tr-TR" sz="2400" dirty="0" err="1" smtClean="0">
                <a:latin typeface="Comic Sans MS" panose="030F0702030302020204" pitchFamily="66" charset="0"/>
              </a:rPr>
              <a:t>to</a:t>
            </a:r>
            <a:r>
              <a:rPr lang="tr-TR" sz="2400" dirty="0" smtClean="0">
                <a:latin typeface="Comic Sans MS" panose="030F0702030302020204" pitchFamily="66" charset="0"/>
              </a:rPr>
              <a:t> </a:t>
            </a:r>
            <a:r>
              <a:rPr lang="tr-TR" sz="2400" dirty="0" err="1" smtClean="0">
                <a:latin typeface="Comic Sans MS" panose="030F0702030302020204" pitchFamily="66" charset="0"/>
              </a:rPr>
              <a:t>shopping</a:t>
            </a:r>
            <a:r>
              <a:rPr lang="tr-TR" sz="2400" dirty="0" smtClean="0">
                <a:latin typeface="Comic Sans MS" panose="030F0702030302020204" pitchFamily="66" charset="0"/>
              </a:rPr>
              <a:t> </a:t>
            </a:r>
            <a:r>
              <a:rPr lang="tr-TR" sz="2400" dirty="0" err="1" smtClean="0">
                <a:latin typeface="Comic Sans MS" panose="030F0702030302020204" pitchFamily="66" charset="0"/>
              </a:rPr>
              <a:t>center</a:t>
            </a:r>
            <a:r>
              <a:rPr lang="tr-TR" sz="2400" dirty="0" smtClean="0">
                <a:latin typeface="Comic Sans MS" panose="030F0702030302020204" pitchFamily="66" charset="0"/>
              </a:rPr>
              <a:t> </a:t>
            </a:r>
            <a:r>
              <a:rPr lang="tr-TR" sz="2400" dirty="0" err="1" smtClean="0">
                <a:latin typeface="Comic Sans MS" panose="030F0702030302020204" pitchFamily="66" charset="0"/>
              </a:rPr>
              <a:t>last</a:t>
            </a:r>
            <a:r>
              <a:rPr lang="tr-TR" sz="2400" dirty="0" smtClean="0">
                <a:latin typeface="Comic Sans MS" panose="030F0702030302020204" pitchFamily="66" charset="0"/>
              </a:rPr>
              <a:t> Sunday. / Geçen Pazar alışveriş merkezine gittik.</a:t>
            </a:r>
          </a:p>
          <a:p>
            <a:pPr marL="0" indent="0">
              <a:buNone/>
            </a:pPr>
            <a:r>
              <a:rPr lang="tr-TR" sz="2400" dirty="0" smtClean="0">
                <a:latin typeface="Comic Sans MS" panose="030F0702030302020204" pitchFamily="66" charset="0"/>
              </a:rPr>
              <a:t>       (</a:t>
            </a:r>
            <a:r>
              <a:rPr lang="tr-TR" sz="2400" dirty="0">
                <a:latin typeface="Comic Sans MS" panose="030F0702030302020204" pitchFamily="66" charset="0"/>
              </a:rPr>
              <a:t>Bu cümle olumludur ve görüldüğü </a:t>
            </a:r>
            <a:r>
              <a:rPr lang="tr-TR" sz="2400" dirty="0" smtClean="0">
                <a:latin typeface="Comic Sans MS" panose="030F0702030302020204" pitchFamily="66" charset="0"/>
              </a:rPr>
              <a:t>gibi fiilimiz tamamen değişmiş, </a:t>
            </a:r>
            <a:r>
              <a:rPr lang="tr-TR" sz="2400" dirty="0" err="1" smtClean="0">
                <a:latin typeface="Comic Sans MS" panose="030F0702030302020204" pitchFamily="66" charset="0"/>
              </a:rPr>
              <a:t>go</a:t>
            </a:r>
            <a:r>
              <a:rPr lang="tr-TR" sz="2400" dirty="0" smtClean="0">
                <a:latin typeface="Comic Sans MS" panose="030F0702030302020204" pitchFamily="66" charset="0"/>
              </a:rPr>
              <a:t>(gitmek) fiilinin </a:t>
            </a:r>
            <a:r>
              <a:rPr lang="tr-TR" sz="2400" dirty="0">
                <a:latin typeface="Comic Sans MS" panose="030F0702030302020204" pitchFamily="66" charset="0"/>
              </a:rPr>
              <a:t>ikinci hali kullanılmıştır. Bu cümlede fiilimiz </a:t>
            </a:r>
            <a:r>
              <a:rPr lang="tr-TR" sz="2400" dirty="0" smtClean="0">
                <a:latin typeface="Comic Sans MS" panose="030F0702030302020204" pitchFamily="66" charset="0"/>
              </a:rPr>
              <a:t>düzensizdir.)</a:t>
            </a:r>
          </a:p>
          <a:p>
            <a:pPr marL="0" indent="0">
              <a:buNone/>
            </a:pPr>
            <a:endParaRPr lang="tr-TR" sz="2400" dirty="0" smtClean="0">
              <a:latin typeface="Comic Sans MS" panose="030F0702030302020204" pitchFamily="66" charset="0"/>
            </a:endParaRPr>
          </a:p>
          <a:p>
            <a:pPr marL="0" indent="0">
              <a:buNone/>
            </a:pPr>
            <a:endParaRPr lang="tr-TR" sz="2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792322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400" dirty="0" err="1">
                <a:solidFill>
                  <a:srgbClr val="FF0000"/>
                </a:solidFill>
                <a:latin typeface="Comic Sans MS" panose="030F0702030302020204" pitchFamily="66" charset="0"/>
              </a:rPr>
              <a:t>Examples</a:t>
            </a:r>
            <a:r>
              <a:rPr lang="tr-TR" sz="2400" dirty="0">
                <a:solidFill>
                  <a:srgbClr val="FF0000"/>
                </a:solidFill>
                <a:latin typeface="Comic Sans MS" panose="030F0702030302020204" pitchFamily="66" charset="0"/>
              </a:rPr>
              <a:t>:</a:t>
            </a:r>
            <a:r>
              <a:rPr lang="tr-TR" dirty="0">
                <a:solidFill>
                  <a:srgbClr val="FF0000"/>
                </a:solidFill>
                <a:latin typeface="Comic Sans MS" panose="030F0702030302020204" pitchFamily="66" charset="0"/>
              </a:rPr>
              <a:t/>
            </a:r>
            <a:br>
              <a:rPr lang="tr-TR" dirty="0">
                <a:solidFill>
                  <a:srgbClr val="FF0000"/>
                </a:solidFill>
                <a:latin typeface="Comic Sans MS" panose="030F0702030302020204" pitchFamily="66" charset="0"/>
              </a:rPr>
            </a:br>
            <a:endParaRPr lang="tr-TR" dirty="0"/>
          </a:p>
        </p:txBody>
      </p:sp>
      <p:sp>
        <p:nvSpPr>
          <p:cNvPr id="3" name="İçerik Yer Tutucusu 2"/>
          <p:cNvSpPr>
            <a:spLocks noGrp="1"/>
          </p:cNvSpPr>
          <p:nvPr>
            <p:ph idx="1"/>
          </p:nvPr>
        </p:nvSpPr>
        <p:spPr>
          <a:xfrm>
            <a:off x="838200" y="1052945"/>
            <a:ext cx="10515600" cy="5124018"/>
          </a:xfrm>
        </p:spPr>
        <p:txBody>
          <a:bodyPr>
            <a:normAutofit/>
          </a:bodyPr>
          <a:lstStyle/>
          <a:p>
            <a:endParaRPr lang="tr-TR" sz="2400" dirty="0" smtClean="0">
              <a:latin typeface="Comic Sans MS" panose="030F0702030302020204" pitchFamily="66" charset="0"/>
            </a:endParaRPr>
          </a:p>
          <a:p>
            <a:r>
              <a:rPr lang="tr-TR" sz="2400" dirty="0" smtClean="0">
                <a:latin typeface="Comic Sans MS" panose="030F0702030302020204" pitchFamily="66" charset="0"/>
              </a:rPr>
              <a:t>- </a:t>
            </a:r>
            <a:r>
              <a:rPr lang="tr-TR" sz="2400" dirty="0">
                <a:latin typeface="Comic Sans MS" panose="030F0702030302020204" pitchFamily="66" charset="0"/>
              </a:rPr>
              <a:t>I </a:t>
            </a:r>
            <a:r>
              <a:rPr lang="tr-TR" sz="2400" dirty="0" err="1">
                <a:latin typeface="Comic Sans MS" panose="030F0702030302020204" pitchFamily="66" charset="0"/>
              </a:rPr>
              <a:t>watched</a:t>
            </a:r>
            <a:r>
              <a:rPr lang="tr-TR" sz="2400" dirty="0">
                <a:latin typeface="Comic Sans MS" panose="030F0702030302020204" pitchFamily="66" charset="0"/>
              </a:rPr>
              <a:t> TV </a:t>
            </a:r>
            <a:r>
              <a:rPr lang="tr-TR" sz="2400" dirty="0" err="1">
                <a:latin typeface="Comic Sans MS" panose="030F0702030302020204" pitchFamily="66" charset="0"/>
              </a:rPr>
              <a:t>last</a:t>
            </a:r>
            <a:r>
              <a:rPr lang="tr-TR" sz="2400" dirty="0">
                <a:latin typeface="Comic Sans MS" panose="030F0702030302020204" pitchFamily="66" charset="0"/>
              </a:rPr>
              <a:t> </a:t>
            </a:r>
            <a:r>
              <a:rPr lang="tr-TR" sz="2400" dirty="0" err="1">
                <a:latin typeface="Comic Sans MS" panose="030F0702030302020204" pitchFamily="66" charset="0"/>
              </a:rPr>
              <a:t>night</a:t>
            </a:r>
            <a:r>
              <a:rPr lang="tr-TR" sz="2400" dirty="0">
                <a:latin typeface="Comic Sans MS" panose="030F0702030302020204" pitchFamily="66" charset="0"/>
              </a:rPr>
              <a:t>. </a:t>
            </a:r>
            <a:r>
              <a:rPr lang="tr-TR" sz="2400" dirty="0" smtClean="0">
                <a:latin typeface="Comic Sans MS" panose="030F0702030302020204" pitchFamily="66" charset="0"/>
              </a:rPr>
              <a:t>/ (Dün </a:t>
            </a:r>
            <a:r>
              <a:rPr lang="tr-TR" sz="2400" dirty="0">
                <a:latin typeface="Comic Sans MS" panose="030F0702030302020204" pitchFamily="66" charset="0"/>
              </a:rPr>
              <a:t>gece televizyon seyrettim.)</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The</a:t>
            </a:r>
            <a:r>
              <a:rPr lang="tr-TR" sz="2400" dirty="0">
                <a:latin typeface="Comic Sans MS" panose="030F0702030302020204" pitchFamily="66" charset="0"/>
              </a:rPr>
              <a:t> </a:t>
            </a:r>
            <a:r>
              <a:rPr lang="tr-TR" sz="2400" dirty="0" err="1">
                <a:latin typeface="Comic Sans MS" panose="030F0702030302020204" pitchFamily="66" charset="0"/>
              </a:rPr>
              <a:t>rain</a:t>
            </a:r>
            <a:r>
              <a:rPr lang="tr-TR" sz="2400" dirty="0">
                <a:latin typeface="Comic Sans MS" panose="030F0702030302020204" pitchFamily="66" charset="0"/>
              </a:rPr>
              <a:t> </a:t>
            </a:r>
            <a:r>
              <a:rPr lang="tr-TR" sz="2400" dirty="0" err="1">
                <a:latin typeface="Comic Sans MS" panose="030F0702030302020204" pitchFamily="66" charset="0"/>
              </a:rPr>
              <a:t>stopped</a:t>
            </a:r>
            <a:r>
              <a:rPr lang="tr-TR" sz="2400" dirty="0">
                <a:latin typeface="Comic Sans MS" panose="030F0702030302020204" pitchFamily="66" charset="0"/>
              </a:rPr>
              <a:t> a </a:t>
            </a:r>
            <a:r>
              <a:rPr lang="tr-TR" sz="2400" dirty="0" err="1">
                <a:latin typeface="Comic Sans MS" panose="030F0702030302020204" pitchFamily="66" charset="0"/>
              </a:rPr>
              <a:t>few</a:t>
            </a:r>
            <a:r>
              <a:rPr lang="tr-TR" sz="2400" dirty="0">
                <a:latin typeface="Comic Sans MS" panose="030F0702030302020204" pitchFamily="66" charset="0"/>
              </a:rPr>
              <a:t> </a:t>
            </a:r>
            <a:r>
              <a:rPr lang="tr-TR" sz="2400" dirty="0" err="1">
                <a:latin typeface="Comic Sans MS" panose="030F0702030302020204" pitchFamily="66" charset="0"/>
              </a:rPr>
              <a:t>minutes</a:t>
            </a:r>
            <a:r>
              <a:rPr lang="tr-TR" sz="2400" dirty="0">
                <a:latin typeface="Comic Sans MS" panose="030F0702030302020204" pitchFamily="66" charset="0"/>
              </a:rPr>
              <a:t> </a:t>
            </a:r>
            <a:r>
              <a:rPr lang="tr-TR" sz="2400" dirty="0" err="1">
                <a:latin typeface="Comic Sans MS" panose="030F0702030302020204" pitchFamily="66" charset="0"/>
              </a:rPr>
              <a:t>ago</a:t>
            </a:r>
            <a:r>
              <a:rPr lang="tr-TR" sz="2400" dirty="0">
                <a:latin typeface="Comic Sans MS" panose="030F0702030302020204" pitchFamily="66" charset="0"/>
              </a:rPr>
              <a:t>. </a:t>
            </a:r>
            <a:r>
              <a:rPr lang="tr-TR" sz="2400" dirty="0" smtClean="0">
                <a:latin typeface="Comic Sans MS" panose="030F0702030302020204" pitchFamily="66" charset="0"/>
              </a:rPr>
              <a:t>/ (</a:t>
            </a:r>
            <a:r>
              <a:rPr lang="tr-TR" sz="2400" dirty="0">
                <a:latin typeface="Comic Sans MS" panose="030F0702030302020204" pitchFamily="66" charset="0"/>
              </a:rPr>
              <a:t>Yağmur birkaç dakika önce durdu.)</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Mary </a:t>
            </a:r>
            <a:r>
              <a:rPr lang="tr-TR" sz="2400" dirty="0" err="1">
                <a:latin typeface="Comic Sans MS" panose="030F0702030302020204" pitchFamily="66" charset="0"/>
              </a:rPr>
              <a:t>came</a:t>
            </a:r>
            <a:r>
              <a:rPr lang="tr-TR" sz="2400" dirty="0">
                <a:latin typeface="Comic Sans MS" panose="030F0702030302020204" pitchFamily="66" charset="0"/>
              </a:rPr>
              <a:t> </a:t>
            </a:r>
            <a:r>
              <a:rPr lang="tr-TR" sz="2400" dirty="0" err="1">
                <a:latin typeface="Comic Sans MS" panose="030F0702030302020204" pitchFamily="66" charset="0"/>
              </a:rPr>
              <a:t>home</a:t>
            </a:r>
            <a:r>
              <a:rPr lang="tr-TR" sz="2400" dirty="0">
                <a:latin typeface="Comic Sans MS" panose="030F0702030302020204" pitchFamily="66" charset="0"/>
              </a:rPr>
              <a:t> </a:t>
            </a:r>
            <a:r>
              <a:rPr lang="tr-TR" sz="2400" dirty="0" err="1">
                <a:latin typeface="Comic Sans MS" panose="030F0702030302020204" pitchFamily="66" charset="0"/>
              </a:rPr>
              <a:t>very</a:t>
            </a:r>
            <a:r>
              <a:rPr lang="tr-TR" sz="2400" dirty="0">
                <a:latin typeface="Comic Sans MS" panose="030F0702030302020204" pitchFamily="66" charset="0"/>
              </a:rPr>
              <a:t> </a:t>
            </a:r>
            <a:r>
              <a:rPr lang="tr-TR" sz="2400" dirty="0" err="1">
                <a:latin typeface="Comic Sans MS" panose="030F0702030302020204" pitchFamily="66" charset="0"/>
              </a:rPr>
              <a:t>late</a:t>
            </a:r>
            <a:r>
              <a:rPr lang="tr-TR" sz="2400" dirty="0">
                <a:latin typeface="Comic Sans MS" panose="030F0702030302020204" pitchFamily="66" charset="0"/>
              </a:rPr>
              <a:t> </a:t>
            </a:r>
            <a:r>
              <a:rPr lang="tr-TR" sz="2400" dirty="0" err="1">
                <a:latin typeface="Comic Sans MS" panose="030F0702030302020204" pitchFamily="66" charset="0"/>
              </a:rPr>
              <a:t>last</a:t>
            </a:r>
            <a:r>
              <a:rPr lang="tr-TR" sz="2400" dirty="0">
                <a:latin typeface="Comic Sans MS" panose="030F0702030302020204" pitchFamily="66" charset="0"/>
              </a:rPr>
              <a:t> </a:t>
            </a:r>
            <a:r>
              <a:rPr lang="tr-TR" sz="2400" dirty="0" err="1">
                <a:latin typeface="Comic Sans MS" panose="030F0702030302020204" pitchFamily="66" charset="0"/>
              </a:rPr>
              <a:t>night</a:t>
            </a:r>
            <a:r>
              <a:rPr lang="tr-TR" sz="2400" dirty="0">
                <a:latin typeface="Comic Sans MS" panose="030F0702030302020204" pitchFamily="66" charset="0"/>
              </a:rPr>
              <a:t>. </a:t>
            </a:r>
            <a:r>
              <a:rPr lang="tr-TR" sz="2400" dirty="0" smtClean="0">
                <a:latin typeface="Comic Sans MS" panose="030F0702030302020204" pitchFamily="66" charset="0"/>
              </a:rPr>
              <a:t>/ (</a:t>
            </a:r>
            <a:r>
              <a:rPr lang="tr-TR" sz="2400" dirty="0">
                <a:latin typeface="Comic Sans MS" panose="030F0702030302020204" pitchFamily="66" charset="0"/>
              </a:rPr>
              <a:t>Mary dün gece eve çok geç geldi.)</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Last</a:t>
            </a:r>
            <a:r>
              <a:rPr lang="tr-TR" sz="2400" dirty="0">
                <a:latin typeface="Comic Sans MS" panose="030F0702030302020204" pitchFamily="66" charset="0"/>
              </a:rPr>
              <a:t> </a:t>
            </a:r>
            <a:r>
              <a:rPr lang="tr-TR" sz="2400" dirty="0" err="1">
                <a:latin typeface="Comic Sans MS" panose="030F0702030302020204" pitchFamily="66" charset="0"/>
              </a:rPr>
              <a:t>year</a:t>
            </a:r>
            <a:r>
              <a:rPr lang="tr-TR" sz="2400" dirty="0">
                <a:latin typeface="Comic Sans MS" panose="030F0702030302020204" pitchFamily="66" charset="0"/>
              </a:rPr>
              <a:t> I </a:t>
            </a:r>
            <a:r>
              <a:rPr lang="tr-TR" sz="2400" dirty="0" err="1">
                <a:latin typeface="Comic Sans MS" panose="030F0702030302020204" pitchFamily="66" charset="0"/>
              </a:rPr>
              <a:t>traveled</a:t>
            </a:r>
            <a:r>
              <a:rPr lang="tr-TR" sz="2400" dirty="0">
                <a:latin typeface="Comic Sans MS" panose="030F0702030302020204" pitchFamily="66" charset="0"/>
              </a:rPr>
              <a:t> </a:t>
            </a:r>
            <a:r>
              <a:rPr lang="tr-TR" sz="2400" dirty="0" err="1">
                <a:latin typeface="Comic Sans MS" panose="030F0702030302020204" pitchFamily="66" charset="0"/>
              </a:rPr>
              <a:t>to</a:t>
            </a:r>
            <a:r>
              <a:rPr lang="tr-TR" sz="2400" dirty="0">
                <a:latin typeface="Comic Sans MS" panose="030F0702030302020204" pitchFamily="66" charset="0"/>
              </a:rPr>
              <a:t> </a:t>
            </a:r>
            <a:r>
              <a:rPr lang="tr-TR" sz="2400" dirty="0" err="1">
                <a:latin typeface="Comic Sans MS" panose="030F0702030302020204" pitchFamily="66" charset="0"/>
              </a:rPr>
              <a:t>England</a:t>
            </a:r>
            <a:r>
              <a:rPr lang="tr-TR" sz="2400" dirty="0" smtClean="0">
                <a:latin typeface="Comic Sans MS" panose="030F0702030302020204" pitchFamily="66" charset="0"/>
              </a:rPr>
              <a:t>. /</a:t>
            </a:r>
            <a:r>
              <a:rPr lang="tr-TR" sz="2400" dirty="0">
                <a:latin typeface="Comic Sans MS" panose="030F0702030302020204" pitchFamily="66" charset="0"/>
              </a:rPr>
              <a:t> (Geçen yıl İngiltere’ye seyahat ettim.)</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John </a:t>
            </a:r>
            <a:r>
              <a:rPr lang="tr-TR" sz="2400" dirty="0" err="1">
                <a:latin typeface="Comic Sans MS" panose="030F0702030302020204" pitchFamily="66" charset="0"/>
              </a:rPr>
              <a:t>studied</a:t>
            </a:r>
            <a:r>
              <a:rPr lang="tr-TR" sz="2400" dirty="0">
                <a:latin typeface="Comic Sans MS" panose="030F0702030302020204" pitchFamily="66" charset="0"/>
              </a:rPr>
              <a:t> hard </a:t>
            </a:r>
            <a:r>
              <a:rPr lang="tr-TR" sz="2400" dirty="0" err="1">
                <a:latin typeface="Comic Sans MS" panose="030F0702030302020204" pitchFamily="66" charset="0"/>
              </a:rPr>
              <a:t>all</a:t>
            </a:r>
            <a:r>
              <a:rPr lang="tr-TR" sz="2400" dirty="0">
                <a:latin typeface="Comic Sans MS" panose="030F0702030302020204" pitchFamily="66" charset="0"/>
              </a:rPr>
              <a:t> </a:t>
            </a:r>
            <a:r>
              <a:rPr lang="tr-TR" sz="2400" dirty="0" err="1">
                <a:latin typeface="Comic Sans MS" panose="030F0702030302020204" pitchFamily="66" charset="0"/>
              </a:rPr>
              <a:t>year</a:t>
            </a:r>
            <a:r>
              <a:rPr lang="tr-TR" sz="2400" dirty="0">
                <a:latin typeface="Comic Sans MS" panose="030F0702030302020204" pitchFamily="66" charset="0"/>
              </a:rPr>
              <a:t>. /</a:t>
            </a:r>
            <a:r>
              <a:rPr lang="tr-TR" sz="2400" dirty="0" smtClean="0">
                <a:latin typeface="Comic Sans MS" panose="030F0702030302020204" pitchFamily="66" charset="0"/>
              </a:rPr>
              <a:t> (</a:t>
            </a:r>
            <a:r>
              <a:rPr lang="tr-TR" sz="2400" dirty="0">
                <a:latin typeface="Comic Sans MS" panose="030F0702030302020204" pitchFamily="66" charset="0"/>
              </a:rPr>
              <a:t>John tüm yıl çok sıkı çalıştı</a:t>
            </a:r>
            <a:r>
              <a:rPr lang="tr-TR" sz="2400" dirty="0" smtClean="0">
                <a:latin typeface="Comic Sans MS" panose="030F0702030302020204" pitchFamily="66" charset="0"/>
              </a:rPr>
              <a:t>.) </a:t>
            </a:r>
            <a:endParaRPr lang="tr-TR" sz="2400" dirty="0">
              <a:latin typeface="Comic Sans MS" panose="030F0702030302020204" pitchFamily="66" charset="0"/>
            </a:endParaRPr>
          </a:p>
        </p:txBody>
      </p:sp>
    </p:spTree>
    <p:extLst>
      <p:ext uri="{BB962C8B-B14F-4D97-AF65-F5344CB8AC3E}">
        <p14:creationId xmlns:p14="http://schemas.microsoft.com/office/powerpoint/2010/main" val="4133539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solidFill>
                  <a:srgbClr val="FF0000"/>
                </a:solidFill>
                <a:latin typeface="Comic Sans MS" panose="030F0702030302020204" pitchFamily="66" charset="0"/>
              </a:rPr>
              <a:t>Spelling</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rules</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for</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ed</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ed</a:t>
            </a:r>
            <a:r>
              <a:rPr lang="tr-TR" dirty="0" smtClean="0">
                <a:solidFill>
                  <a:srgbClr val="FF0000"/>
                </a:solidFill>
                <a:latin typeface="Comic Sans MS" panose="030F0702030302020204" pitchFamily="66" charset="0"/>
              </a:rPr>
              <a:t> eki gelme kuralı)</a:t>
            </a:r>
            <a:endParaRPr lang="tr-TR" dirty="0">
              <a:solidFill>
                <a:srgbClr val="FF0000"/>
              </a:solidFill>
              <a:latin typeface="Comic Sans MS" panose="030F0702030302020204" pitchFamily="66" charset="0"/>
            </a:endParaRPr>
          </a:p>
        </p:txBody>
      </p:sp>
      <p:sp>
        <p:nvSpPr>
          <p:cNvPr id="3" name="İçerik Yer Tutucusu 2"/>
          <p:cNvSpPr>
            <a:spLocks noGrp="1"/>
          </p:cNvSpPr>
          <p:nvPr>
            <p:ph idx="1"/>
          </p:nvPr>
        </p:nvSpPr>
        <p:spPr>
          <a:xfrm>
            <a:off x="838200" y="1690688"/>
            <a:ext cx="10515600" cy="5001057"/>
          </a:xfrm>
        </p:spPr>
        <p:txBody>
          <a:bodyPr>
            <a:normAutofit fontScale="92500"/>
          </a:bodyPr>
          <a:lstStyle/>
          <a:p>
            <a:r>
              <a:rPr lang="tr-TR" sz="2600" dirty="0">
                <a:solidFill>
                  <a:srgbClr val="FF0000"/>
                </a:solidFill>
                <a:latin typeface="Comic Sans MS" panose="030F0702030302020204" pitchFamily="66" charset="0"/>
              </a:rPr>
              <a:t>1. </a:t>
            </a:r>
            <a:r>
              <a:rPr lang="tr-TR" sz="2600" dirty="0">
                <a:latin typeface="Comic Sans MS" panose="030F0702030302020204" pitchFamily="66" charset="0"/>
              </a:rPr>
              <a:t>-y harfi ile biten kelimeler -y harfinin önünde sessiz bir harf varsa; -</a:t>
            </a:r>
            <a:r>
              <a:rPr lang="tr-TR" sz="2600" dirty="0" err="1">
                <a:latin typeface="Comic Sans MS" panose="030F0702030302020204" pitchFamily="66" charset="0"/>
              </a:rPr>
              <a:t>ed</a:t>
            </a:r>
            <a:r>
              <a:rPr lang="tr-TR" sz="2600" dirty="0">
                <a:latin typeface="Comic Sans MS" panose="030F0702030302020204" pitchFamily="66" charset="0"/>
              </a:rPr>
              <a:t> </a:t>
            </a:r>
            <a:r>
              <a:rPr lang="tr-TR" sz="2600" dirty="0" err="1">
                <a:latin typeface="Comic Sans MS" panose="030F0702030302020204" pitchFamily="66" charset="0"/>
              </a:rPr>
              <a:t>takisi</a:t>
            </a:r>
            <a:r>
              <a:rPr lang="tr-TR" sz="2600" dirty="0">
                <a:latin typeface="Comic Sans MS" panose="030F0702030302020204" pitchFamily="66" charset="0"/>
              </a:rPr>
              <a:t> aldıklarında y- düşer yerine -i </a:t>
            </a:r>
            <a:r>
              <a:rPr lang="tr-TR" sz="2600" dirty="0" smtClean="0">
                <a:latin typeface="Comic Sans MS" panose="030F0702030302020204" pitchFamily="66" charset="0"/>
              </a:rPr>
              <a:t>gelir.</a:t>
            </a:r>
          </a:p>
          <a:p>
            <a:pPr marL="0" indent="0">
              <a:buNone/>
            </a:pPr>
            <a:r>
              <a:rPr lang="tr-TR" sz="2600" b="1" dirty="0">
                <a:latin typeface="Comic Sans MS" panose="030F0702030302020204" pitchFamily="66" charset="0"/>
              </a:rPr>
              <a:t> </a:t>
            </a:r>
            <a:r>
              <a:rPr lang="tr-TR" sz="2600" b="1" dirty="0" smtClean="0">
                <a:latin typeface="Comic Sans MS" panose="030F0702030302020204" pitchFamily="66" charset="0"/>
              </a:rPr>
              <a:t>   </a:t>
            </a:r>
            <a:r>
              <a:rPr lang="tr-TR" sz="2600" b="1" dirty="0" err="1" smtClean="0">
                <a:solidFill>
                  <a:srgbClr val="FF0000"/>
                </a:solidFill>
                <a:latin typeface="Comic Sans MS" panose="030F0702030302020204" pitchFamily="66" charset="0"/>
              </a:rPr>
              <a:t>Ex</a:t>
            </a:r>
            <a:r>
              <a:rPr lang="tr-TR" sz="2600" b="1" dirty="0" smtClean="0">
                <a:solidFill>
                  <a:srgbClr val="FF0000"/>
                </a:solidFill>
                <a:latin typeface="Comic Sans MS" panose="030F0702030302020204" pitchFamily="66" charset="0"/>
              </a:rPr>
              <a:t>: </a:t>
            </a:r>
            <a:r>
              <a:rPr lang="tr-TR" sz="2600" b="1" dirty="0" err="1" smtClean="0">
                <a:latin typeface="Comic Sans MS" panose="030F0702030302020204" pitchFamily="66" charset="0"/>
              </a:rPr>
              <a:t>cry-cried</a:t>
            </a:r>
            <a:r>
              <a:rPr lang="tr-TR" sz="2600" dirty="0">
                <a:latin typeface="Comic Sans MS" panose="030F0702030302020204" pitchFamily="66" charset="0"/>
              </a:rPr>
              <a:t>, </a:t>
            </a:r>
            <a:r>
              <a:rPr lang="tr-TR" sz="2600" b="1" dirty="0" err="1">
                <a:latin typeface="Comic Sans MS" panose="030F0702030302020204" pitchFamily="66" charset="0"/>
              </a:rPr>
              <a:t>try-tried</a:t>
            </a:r>
            <a:r>
              <a:rPr lang="tr-TR" sz="2600" dirty="0" err="1">
                <a:latin typeface="Comic Sans MS" panose="030F0702030302020204" pitchFamily="66" charset="0"/>
              </a:rPr>
              <a:t>,</a:t>
            </a:r>
            <a:r>
              <a:rPr lang="tr-TR" sz="2600" b="1" dirty="0" err="1">
                <a:latin typeface="Comic Sans MS" panose="030F0702030302020204" pitchFamily="66" charset="0"/>
              </a:rPr>
              <a:t>worry-worried</a:t>
            </a:r>
            <a:r>
              <a:rPr lang="tr-TR" sz="2600" dirty="0">
                <a:latin typeface="Comic Sans MS" panose="030F0702030302020204" pitchFamily="66" charset="0"/>
              </a:rPr>
              <a:t>, </a:t>
            </a:r>
            <a:r>
              <a:rPr lang="tr-TR" sz="2600" b="1" dirty="0" err="1">
                <a:latin typeface="Comic Sans MS" panose="030F0702030302020204" pitchFamily="66" charset="0"/>
              </a:rPr>
              <a:t>fly-flied</a:t>
            </a:r>
            <a:r>
              <a:rPr lang="tr-TR" sz="2600" dirty="0">
                <a:latin typeface="Comic Sans MS" panose="030F0702030302020204" pitchFamily="66" charset="0"/>
              </a:rPr>
              <a:t>, </a:t>
            </a:r>
            <a:r>
              <a:rPr lang="tr-TR" sz="2600" b="1" dirty="0" err="1">
                <a:latin typeface="Comic Sans MS" panose="030F0702030302020204" pitchFamily="66" charset="0"/>
              </a:rPr>
              <a:t>apply-applied</a:t>
            </a:r>
            <a:r>
              <a:rPr lang="tr-TR" sz="2600" dirty="0">
                <a:latin typeface="Comic Sans MS" panose="030F0702030302020204" pitchFamily="66" charset="0"/>
              </a:rPr>
              <a:t>...</a:t>
            </a:r>
          </a:p>
          <a:p>
            <a:pPr marL="0" indent="0">
              <a:buNone/>
            </a:pPr>
            <a:r>
              <a:rPr lang="tr-TR" sz="2600" dirty="0" smtClean="0">
                <a:solidFill>
                  <a:srgbClr val="FF0000"/>
                </a:solidFill>
                <a:latin typeface="Comic Sans MS" panose="030F0702030302020204" pitchFamily="66" charset="0"/>
              </a:rPr>
              <a:t>***</a:t>
            </a:r>
            <a:r>
              <a:rPr lang="tr-TR" sz="2600" dirty="0">
                <a:latin typeface="Comic Sans MS" panose="030F0702030302020204" pitchFamily="66" charset="0"/>
              </a:rPr>
              <a:t>A</a:t>
            </a:r>
            <a:r>
              <a:rPr lang="tr-TR" sz="2600" dirty="0" smtClean="0">
                <a:latin typeface="Comic Sans MS" panose="030F0702030302020204" pitchFamily="66" charset="0"/>
              </a:rPr>
              <a:t>ncak </a:t>
            </a:r>
            <a:r>
              <a:rPr lang="tr-TR" sz="2600" dirty="0">
                <a:latin typeface="Comic Sans MS" panose="030F0702030302020204" pitchFamily="66" charset="0"/>
              </a:rPr>
              <a:t>-y harfinin önündeki harf sesli bir harfse sadece -</a:t>
            </a:r>
            <a:r>
              <a:rPr lang="tr-TR" sz="2600" dirty="0" err="1">
                <a:latin typeface="Comic Sans MS" panose="030F0702030302020204" pitchFamily="66" charset="0"/>
              </a:rPr>
              <a:t>ed</a:t>
            </a:r>
            <a:r>
              <a:rPr lang="tr-TR" sz="2600" dirty="0">
                <a:latin typeface="Comic Sans MS" panose="030F0702030302020204" pitchFamily="66" charset="0"/>
              </a:rPr>
              <a:t> eki getirilir.</a:t>
            </a:r>
          </a:p>
          <a:p>
            <a:pPr marL="0" indent="0">
              <a:buNone/>
            </a:pPr>
            <a:r>
              <a:rPr lang="tr-TR" sz="2600" b="1" dirty="0" smtClean="0">
                <a:latin typeface="Comic Sans MS" panose="030F0702030302020204" pitchFamily="66" charset="0"/>
              </a:rPr>
              <a:t>    </a:t>
            </a:r>
            <a:r>
              <a:rPr lang="tr-TR" sz="2600" b="1" dirty="0" err="1" smtClean="0">
                <a:solidFill>
                  <a:srgbClr val="FF0000"/>
                </a:solidFill>
                <a:latin typeface="Comic Sans MS" panose="030F0702030302020204" pitchFamily="66" charset="0"/>
              </a:rPr>
              <a:t>Ex</a:t>
            </a:r>
            <a:r>
              <a:rPr lang="tr-TR" sz="2600" b="1" dirty="0" smtClean="0">
                <a:solidFill>
                  <a:srgbClr val="FF0000"/>
                </a:solidFill>
                <a:latin typeface="Comic Sans MS" panose="030F0702030302020204" pitchFamily="66" charset="0"/>
              </a:rPr>
              <a:t>: </a:t>
            </a:r>
            <a:r>
              <a:rPr lang="tr-TR" sz="2600" b="1" dirty="0" err="1" smtClean="0">
                <a:latin typeface="Comic Sans MS" panose="030F0702030302020204" pitchFamily="66" charset="0"/>
              </a:rPr>
              <a:t>stay-stayed</a:t>
            </a:r>
            <a:r>
              <a:rPr lang="tr-TR" sz="2600" dirty="0">
                <a:latin typeface="Comic Sans MS" panose="030F0702030302020204" pitchFamily="66" charset="0"/>
              </a:rPr>
              <a:t>, </a:t>
            </a:r>
            <a:r>
              <a:rPr lang="tr-TR" sz="2600" b="1" dirty="0" err="1">
                <a:latin typeface="Comic Sans MS" panose="030F0702030302020204" pitchFamily="66" charset="0"/>
              </a:rPr>
              <a:t>play-played</a:t>
            </a:r>
            <a:r>
              <a:rPr lang="tr-TR" sz="2600" dirty="0">
                <a:latin typeface="Comic Sans MS" panose="030F0702030302020204" pitchFamily="66" charset="0"/>
              </a:rPr>
              <a:t>, </a:t>
            </a:r>
            <a:r>
              <a:rPr lang="tr-TR" sz="2600" b="1" dirty="0" err="1">
                <a:latin typeface="Comic Sans MS" panose="030F0702030302020204" pitchFamily="66" charset="0"/>
              </a:rPr>
              <a:t>enjoy-enjoyed</a:t>
            </a:r>
            <a:r>
              <a:rPr lang="tr-TR" sz="2600" dirty="0">
                <a:latin typeface="Comic Sans MS" panose="030F0702030302020204" pitchFamily="66" charset="0"/>
              </a:rPr>
              <a:t>...</a:t>
            </a:r>
          </a:p>
          <a:p>
            <a:r>
              <a:rPr lang="tr-TR" sz="2600" dirty="0">
                <a:solidFill>
                  <a:srgbClr val="FF0000"/>
                </a:solidFill>
                <a:latin typeface="Comic Sans MS" panose="030F0702030302020204" pitchFamily="66" charset="0"/>
              </a:rPr>
              <a:t>2. </a:t>
            </a:r>
            <a:r>
              <a:rPr lang="tr-TR" sz="2600" dirty="0">
                <a:latin typeface="Comic Sans MS" panose="030F0702030302020204" pitchFamily="66" charset="0"/>
              </a:rPr>
              <a:t>tek heceli kelimeler bir sessiz-bir sesli-bir sessiz kombinasyonundan oluşuyorlarsa sondaki sessiz harf kelime bir ek aldığında çift kullanılır.</a:t>
            </a:r>
          </a:p>
          <a:p>
            <a:pPr marL="0" indent="0">
              <a:buNone/>
            </a:pPr>
            <a:r>
              <a:rPr lang="tr-TR" sz="2600" b="1" dirty="0" smtClean="0">
                <a:latin typeface="Comic Sans MS" panose="030F0702030302020204" pitchFamily="66" charset="0"/>
              </a:rPr>
              <a:t>    </a:t>
            </a:r>
            <a:r>
              <a:rPr lang="tr-TR" sz="2600" b="1" dirty="0" err="1" smtClean="0">
                <a:solidFill>
                  <a:srgbClr val="FF0000"/>
                </a:solidFill>
                <a:latin typeface="Comic Sans MS" panose="030F0702030302020204" pitchFamily="66" charset="0"/>
              </a:rPr>
              <a:t>Ex</a:t>
            </a:r>
            <a:r>
              <a:rPr lang="tr-TR" sz="2600" b="1" dirty="0" smtClean="0">
                <a:solidFill>
                  <a:srgbClr val="FF0000"/>
                </a:solidFill>
                <a:latin typeface="Comic Sans MS" panose="030F0702030302020204" pitchFamily="66" charset="0"/>
              </a:rPr>
              <a:t>: </a:t>
            </a:r>
            <a:r>
              <a:rPr lang="tr-TR" sz="2600" b="1" dirty="0" smtClean="0">
                <a:latin typeface="Comic Sans MS" panose="030F0702030302020204" pitchFamily="66" charset="0"/>
              </a:rPr>
              <a:t>hop-</a:t>
            </a:r>
            <a:r>
              <a:rPr lang="tr-TR" sz="2600" b="1" dirty="0" err="1" smtClean="0">
                <a:latin typeface="Comic Sans MS" panose="030F0702030302020204" pitchFamily="66" charset="0"/>
              </a:rPr>
              <a:t>hopped</a:t>
            </a:r>
            <a:r>
              <a:rPr lang="tr-TR" sz="2600" dirty="0">
                <a:latin typeface="Comic Sans MS" panose="030F0702030302020204" pitchFamily="66" charset="0"/>
              </a:rPr>
              <a:t>, </a:t>
            </a:r>
            <a:r>
              <a:rPr lang="tr-TR" sz="2600" b="1" dirty="0">
                <a:latin typeface="Comic Sans MS" panose="030F0702030302020204" pitchFamily="66" charset="0"/>
              </a:rPr>
              <a:t>sit-</a:t>
            </a:r>
            <a:r>
              <a:rPr lang="tr-TR" sz="2600" b="1" dirty="0" err="1">
                <a:latin typeface="Comic Sans MS" panose="030F0702030302020204" pitchFamily="66" charset="0"/>
              </a:rPr>
              <a:t>sitting</a:t>
            </a:r>
            <a:r>
              <a:rPr lang="tr-TR" sz="2600" dirty="0">
                <a:latin typeface="Comic Sans MS" panose="030F0702030302020204" pitchFamily="66" charset="0"/>
              </a:rPr>
              <a:t>, </a:t>
            </a:r>
            <a:r>
              <a:rPr lang="tr-TR" sz="2600" b="1" dirty="0" err="1">
                <a:latin typeface="Comic Sans MS" panose="030F0702030302020204" pitchFamily="66" charset="0"/>
              </a:rPr>
              <a:t>run-running</a:t>
            </a:r>
            <a:r>
              <a:rPr lang="tr-TR" sz="2600" dirty="0">
                <a:latin typeface="Comic Sans MS" panose="030F0702030302020204" pitchFamily="66" charset="0"/>
              </a:rPr>
              <a:t>...</a:t>
            </a:r>
          </a:p>
          <a:p>
            <a:pPr marL="0" indent="0">
              <a:buNone/>
            </a:pPr>
            <a:r>
              <a:rPr lang="tr-TR" sz="2600" dirty="0" smtClean="0">
                <a:solidFill>
                  <a:srgbClr val="FF0000"/>
                </a:solidFill>
                <a:latin typeface="Comic Sans MS" panose="030F0702030302020204" pitchFamily="66" charset="0"/>
              </a:rPr>
              <a:t>***</a:t>
            </a:r>
            <a:r>
              <a:rPr lang="tr-TR" sz="2600" dirty="0" smtClean="0">
                <a:latin typeface="Comic Sans MS" panose="030F0702030302020204" pitchFamily="66" charset="0"/>
              </a:rPr>
              <a:t>Ancak </a:t>
            </a:r>
            <a:r>
              <a:rPr lang="tr-TR" sz="2600" dirty="0">
                <a:latin typeface="Comic Sans MS" panose="030F0702030302020204" pitchFamily="66" charset="0"/>
              </a:rPr>
              <a:t>eğer sondaki sessiz harf w, x veya y ise bu kural geçerli değildir.</a:t>
            </a:r>
          </a:p>
          <a:p>
            <a:pPr marL="0" indent="0">
              <a:buNone/>
            </a:pPr>
            <a:r>
              <a:rPr lang="tr-TR" sz="2600" b="1" dirty="0" smtClean="0">
                <a:latin typeface="Comic Sans MS" panose="030F0702030302020204" pitchFamily="66" charset="0"/>
              </a:rPr>
              <a:t>    </a:t>
            </a:r>
            <a:r>
              <a:rPr lang="tr-TR" sz="2600" b="1" dirty="0" err="1" smtClean="0">
                <a:solidFill>
                  <a:srgbClr val="FF0000"/>
                </a:solidFill>
                <a:latin typeface="Comic Sans MS" panose="030F0702030302020204" pitchFamily="66" charset="0"/>
              </a:rPr>
              <a:t>Ex</a:t>
            </a:r>
            <a:r>
              <a:rPr lang="tr-TR" sz="2600" b="1" dirty="0" smtClean="0">
                <a:solidFill>
                  <a:srgbClr val="FF0000"/>
                </a:solidFill>
                <a:latin typeface="Comic Sans MS" panose="030F0702030302020204" pitchFamily="66" charset="0"/>
              </a:rPr>
              <a:t>: </a:t>
            </a:r>
            <a:r>
              <a:rPr lang="tr-TR" sz="2600" b="1" dirty="0" err="1" smtClean="0">
                <a:latin typeface="Comic Sans MS" panose="030F0702030302020204" pitchFamily="66" charset="0"/>
              </a:rPr>
              <a:t>play-played</a:t>
            </a:r>
            <a:r>
              <a:rPr lang="tr-TR" sz="2600" dirty="0">
                <a:latin typeface="Comic Sans MS" panose="030F0702030302020204" pitchFamily="66" charset="0"/>
              </a:rPr>
              <a:t>, </a:t>
            </a:r>
            <a:r>
              <a:rPr lang="tr-TR" sz="2600" b="1" dirty="0" err="1">
                <a:latin typeface="Comic Sans MS" panose="030F0702030302020204" pitchFamily="66" charset="0"/>
              </a:rPr>
              <a:t>fix-fixed</a:t>
            </a:r>
            <a:r>
              <a:rPr lang="tr-TR" sz="2600" dirty="0">
                <a:latin typeface="Comic Sans MS" panose="030F0702030302020204" pitchFamily="66" charset="0"/>
              </a:rPr>
              <a:t>, </a:t>
            </a:r>
            <a:r>
              <a:rPr lang="tr-TR" sz="2600" b="1" dirty="0" err="1">
                <a:latin typeface="Comic Sans MS" panose="030F0702030302020204" pitchFamily="66" charset="0"/>
              </a:rPr>
              <a:t>sew-sewing</a:t>
            </a:r>
            <a:endParaRPr lang="tr-TR" sz="2600" dirty="0">
              <a:latin typeface="Comic Sans MS" panose="030F0702030302020204" pitchFamily="66" charset="0"/>
            </a:endParaRPr>
          </a:p>
          <a:p>
            <a:endParaRPr lang="tr-TR" dirty="0"/>
          </a:p>
        </p:txBody>
      </p:sp>
    </p:spTree>
    <p:extLst>
      <p:ext uri="{BB962C8B-B14F-4D97-AF65-F5344CB8AC3E}">
        <p14:creationId xmlns:p14="http://schemas.microsoft.com/office/powerpoint/2010/main" val="10655968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FF0000"/>
                </a:solidFill>
                <a:latin typeface="Comic Sans MS" panose="030F0702030302020204" pitchFamily="66" charset="0"/>
              </a:rPr>
              <a:t>NEGATIVE </a:t>
            </a:r>
            <a:r>
              <a:rPr lang="tr-TR" sz="2800" dirty="0" smtClean="0">
                <a:solidFill>
                  <a:srgbClr val="FF0000"/>
                </a:solidFill>
                <a:latin typeface="Comic Sans MS" panose="030F0702030302020204" pitchFamily="66" charset="0"/>
              </a:rPr>
              <a:t>SENTENCES</a:t>
            </a:r>
            <a:br>
              <a:rPr lang="tr-TR" sz="2800" dirty="0" smtClean="0">
                <a:solidFill>
                  <a:srgbClr val="FF0000"/>
                </a:solidFill>
                <a:latin typeface="Comic Sans MS" panose="030F0702030302020204" pitchFamily="66" charset="0"/>
              </a:rPr>
            </a:br>
            <a:r>
              <a:rPr lang="tr-TR" sz="2000" b="1" dirty="0" smtClean="0">
                <a:latin typeface="Comic Sans MS" panose="030F0702030302020204" pitchFamily="66" charset="0"/>
              </a:rPr>
              <a:t>özne + </a:t>
            </a:r>
            <a:r>
              <a:rPr lang="tr-TR" sz="2000" b="1" dirty="0" err="1" smtClean="0">
                <a:latin typeface="Comic Sans MS" panose="030F0702030302020204" pitchFamily="66" charset="0"/>
              </a:rPr>
              <a:t>didn’t</a:t>
            </a:r>
            <a:r>
              <a:rPr lang="tr-TR" sz="2000" b="1" dirty="0" smtClean="0">
                <a:latin typeface="Comic Sans MS" panose="030F0702030302020204" pitchFamily="66" charset="0"/>
              </a:rPr>
              <a:t> + fiilin 1. hali+ </a:t>
            </a:r>
            <a:r>
              <a:rPr lang="tr-TR" sz="2000" b="1" dirty="0">
                <a:latin typeface="Comic Sans MS" panose="030F0702030302020204" pitchFamily="66" charset="0"/>
              </a:rPr>
              <a:t>nesne + zaman zarfı.</a:t>
            </a:r>
            <a:endParaRPr lang="tr-TR" sz="2000" dirty="0"/>
          </a:p>
        </p:txBody>
      </p:sp>
      <p:sp>
        <p:nvSpPr>
          <p:cNvPr id="3" name="İçerik Yer Tutucusu 2"/>
          <p:cNvSpPr>
            <a:spLocks noGrp="1"/>
          </p:cNvSpPr>
          <p:nvPr>
            <p:ph idx="1"/>
          </p:nvPr>
        </p:nvSpPr>
        <p:spPr/>
        <p:txBody>
          <a:bodyPr>
            <a:normAutofit fontScale="92500" lnSpcReduction="10000"/>
          </a:bodyPr>
          <a:lstStyle/>
          <a:p>
            <a:pPr marL="0" indent="0">
              <a:buNone/>
            </a:pPr>
            <a:r>
              <a:rPr lang="tr-TR" sz="2400" dirty="0">
                <a:latin typeface="Comic Sans MS" panose="030F0702030302020204" pitchFamily="66" charset="0"/>
              </a:rPr>
              <a:t>G</a:t>
            </a:r>
            <a:r>
              <a:rPr lang="tr-TR" sz="2400" dirty="0" smtClean="0">
                <a:latin typeface="Comic Sans MS" panose="030F0702030302020204" pitchFamily="66" charset="0"/>
              </a:rPr>
              <a:t>eçmiş zamanda olumsuz cümleleri ifade edebilmek için, öncelikle yardımcı fiilimiz olan </a:t>
            </a:r>
            <a:r>
              <a:rPr lang="tr-TR" sz="2400" dirty="0" err="1" smtClean="0">
                <a:latin typeface="Comic Sans MS" panose="030F0702030302020204" pitchFamily="66" charset="0"/>
              </a:rPr>
              <a:t>Did’e</a:t>
            </a:r>
            <a:r>
              <a:rPr lang="tr-TR" sz="2400" dirty="0" smtClean="0">
                <a:latin typeface="Comic Sans MS" panose="030F0702030302020204" pitchFamily="66" charset="0"/>
              </a:rPr>
              <a:t> olumsuzluk eki (not) getiririz. Daha sonra ise cümlemizde artık bir yardımcı fiil olduğundan fiilimizin birinci halini yani yalın halini kullanırız.</a:t>
            </a:r>
          </a:p>
          <a:p>
            <a:pPr marL="0" indent="0">
              <a:buNone/>
            </a:pPr>
            <a:r>
              <a:rPr lang="tr-TR" sz="2400" dirty="0" err="1">
                <a:solidFill>
                  <a:srgbClr val="FF0000"/>
                </a:solidFill>
                <a:latin typeface="Comic Sans MS" panose="030F0702030302020204" pitchFamily="66" charset="0"/>
              </a:rPr>
              <a:t>Examples</a:t>
            </a:r>
            <a:r>
              <a:rPr lang="tr-TR" sz="2400" dirty="0">
                <a:solidFill>
                  <a:srgbClr val="FF0000"/>
                </a:solidFill>
                <a:latin typeface="Comic Sans MS" panose="030F0702030302020204" pitchFamily="66" charset="0"/>
              </a:rPr>
              <a:t>:</a:t>
            </a:r>
          </a:p>
          <a:p>
            <a:pPr marL="0" indent="0">
              <a:buNone/>
            </a:pPr>
            <a:r>
              <a:rPr lang="tr-TR" dirty="0"/>
              <a:t/>
            </a:r>
            <a:br>
              <a:rPr lang="tr-TR" dirty="0"/>
            </a:br>
            <a:r>
              <a:rPr lang="tr-TR" dirty="0"/>
              <a:t> </a:t>
            </a:r>
            <a:r>
              <a:rPr lang="tr-TR" sz="2400" dirty="0">
                <a:latin typeface="Comic Sans MS" panose="030F0702030302020204" pitchFamily="66" charset="0"/>
              </a:rPr>
              <a:t>(-) I </a:t>
            </a:r>
            <a:r>
              <a:rPr lang="tr-TR" sz="2400" b="1" u="sng" dirty="0" err="1">
                <a:latin typeface="Comic Sans MS" panose="030F0702030302020204" pitchFamily="66" charset="0"/>
              </a:rPr>
              <a:t>didn’t</a:t>
            </a:r>
            <a:r>
              <a:rPr lang="tr-TR" sz="2400" b="1" u="sng" dirty="0">
                <a:latin typeface="Comic Sans MS" panose="030F0702030302020204" pitchFamily="66" charset="0"/>
              </a:rPr>
              <a:t> </a:t>
            </a:r>
            <a:r>
              <a:rPr lang="tr-TR" sz="2400" b="1" u="sng" dirty="0" err="1">
                <a:latin typeface="Comic Sans MS" panose="030F0702030302020204" pitchFamily="66" charset="0"/>
              </a:rPr>
              <a:t>visit</a:t>
            </a:r>
            <a:r>
              <a:rPr lang="tr-TR" sz="2400" b="1" u="sng" dirty="0">
                <a:latin typeface="Comic Sans MS" panose="030F0702030302020204" pitchFamily="66" charset="0"/>
              </a:rPr>
              <a:t> </a:t>
            </a:r>
            <a:r>
              <a:rPr lang="tr-TR" sz="2400" dirty="0" err="1">
                <a:latin typeface="Comic Sans MS" panose="030F0702030302020204" pitchFamily="66" charset="0"/>
              </a:rPr>
              <a:t>my</a:t>
            </a:r>
            <a:r>
              <a:rPr lang="tr-TR" sz="2400" dirty="0">
                <a:latin typeface="Comic Sans MS" panose="030F0702030302020204" pitchFamily="66" charset="0"/>
              </a:rPr>
              <a:t> </a:t>
            </a:r>
            <a:r>
              <a:rPr lang="tr-TR" sz="2400" dirty="0" err="1">
                <a:latin typeface="Comic Sans MS" panose="030F0702030302020204" pitchFamily="66" charset="0"/>
              </a:rPr>
              <a:t>uncle</a:t>
            </a:r>
            <a:r>
              <a:rPr lang="tr-TR" sz="2400" dirty="0">
                <a:latin typeface="Comic Sans MS" panose="030F0702030302020204" pitchFamily="66" charset="0"/>
              </a:rPr>
              <a:t> </a:t>
            </a:r>
            <a:r>
              <a:rPr lang="tr-TR" sz="2400" dirty="0" err="1">
                <a:latin typeface="Comic Sans MS" panose="030F0702030302020204" pitchFamily="66" charset="0"/>
              </a:rPr>
              <a:t>yesterday</a:t>
            </a:r>
            <a:r>
              <a:rPr lang="tr-TR" sz="2400" dirty="0">
                <a:latin typeface="Comic Sans MS" panose="030F0702030302020204" pitchFamily="66" charset="0"/>
              </a:rPr>
              <a:t>. </a:t>
            </a:r>
            <a:r>
              <a:rPr lang="tr-TR" sz="2400" dirty="0" smtClean="0">
                <a:latin typeface="Comic Sans MS" panose="030F0702030302020204" pitchFamily="66" charset="0"/>
              </a:rPr>
              <a:t>/ (Dün </a:t>
            </a:r>
            <a:r>
              <a:rPr lang="tr-TR" sz="2400" dirty="0">
                <a:latin typeface="Comic Sans MS" panose="030F0702030302020204" pitchFamily="66" charset="0"/>
              </a:rPr>
              <a:t>amcamı ziyaret etmedim.)</a:t>
            </a:r>
            <a:br>
              <a:rPr lang="tr-TR" sz="2400" dirty="0">
                <a:latin typeface="Comic Sans MS" panose="030F0702030302020204" pitchFamily="66" charset="0"/>
              </a:rPr>
            </a:br>
            <a:r>
              <a:rPr lang="tr-TR" sz="2400" dirty="0">
                <a:latin typeface="Comic Sans MS" panose="030F0702030302020204" pitchFamily="66" charset="0"/>
              </a:rPr>
              <a:t>      (Bu cümle olumsuzdur ve </a:t>
            </a:r>
            <a:r>
              <a:rPr lang="tr-TR" sz="2400" dirty="0" err="1">
                <a:latin typeface="Comic Sans MS" panose="030F0702030302020204" pitchFamily="66" charset="0"/>
              </a:rPr>
              <a:t>didn’t</a:t>
            </a:r>
            <a:r>
              <a:rPr lang="tr-TR" sz="2400" dirty="0">
                <a:latin typeface="Comic Sans MS" panose="030F0702030302020204" pitchFamily="66" charset="0"/>
              </a:rPr>
              <a:t> yardımcı fiili kullanıldığı için fiil yalın haliyle gelmiştir</a:t>
            </a:r>
            <a:r>
              <a:rPr lang="tr-TR" sz="2400" dirty="0" smtClean="0">
                <a:latin typeface="Comic Sans MS" panose="030F0702030302020204" pitchFamily="66" charset="0"/>
              </a:rPr>
              <a:t>.)</a:t>
            </a:r>
          </a:p>
          <a:p>
            <a:pPr marL="0" indent="0">
              <a:buNone/>
            </a:pPr>
            <a:r>
              <a:rPr lang="tr-TR" sz="2400" dirty="0">
                <a:latin typeface="Comic Sans MS" panose="030F0702030302020204" pitchFamily="66" charset="0"/>
              </a:rPr>
              <a:t>  </a:t>
            </a:r>
            <a:r>
              <a:rPr lang="tr-TR" sz="2400" dirty="0" err="1" smtClean="0">
                <a:latin typeface="Comic Sans MS" panose="030F0702030302020204" pitchFamily="66" charset="0"/>
              </a:rPr>
              <a:t>We</a:t>
            </a:r>
            <a:r>
              <a:rPr lang="tr-TR" sz="2400" dirty="0" smtClean="0">
                <a:latin typeface="Comic Sans MS" panose="030F0702030302020204" pitchFamily="66" charset="0"/>
              </a:rPr>
              <a:t> </a:t>
            </a:r>
            <a:r>
              <a:rPr lang="tr-TR" sz="2400" b="1" u="sng" dirty="0" err="1">
                <a:latin typeface="Comic Sans MS" panose="030F0702030302020204" pitchFamily="66" charset="0"/>
              </a:rPr>
              <a:t>didn’t</a:t>
            </a:r>
            <a:r>
              <a:rPr lang="tr-TR" sz="2400" b="1" u="sng" dirty="0">
                <a:latin typeface="Comic Sans MS" panose="030F0702030302020204" pitchFamily="66" charset="0"/>
              </a:rPr>
              <a:t> </a:t>
            </a:r>
            <a:r>
              <a:rPr lang="tr-TR" sz="2400" b="1" u="sng" dirty="0" err="1" smtClean="0">
                <a:latin typeface="Comic Sans MS" panose="030F0702030302020204" pitchFamily="66" charset="0"/>
              </a:rPr>
              <a:t>go</a:t>
            </a:r>
            <a:r>
              <a:rPr lang="tr-TR" sz="2400" b="1" u="sng" dirty="0" smtClean="0">
                <a:latin typeface="Comic Sans MS" panose="030F0702030302020204" pitchFamily="66" charset="0"/>
              </a:rPr>
              <a:t> </a:t>
            </a:r>
            <a:r>
              <a:rPr lang="tr-TR" sz="2400" dirty="0" err="1" smtClean="0">
                <a:latin typeface="Comic Sans MS" panose="030F0702030302020204" pitchFamily="66" charset="0"/>
              </a:rPr>
              <a:t>to</a:t>
            </a:r>
            <a:r>
              <a:rPr lang="tr-TR" sz="2400" dirty="0" smtClean="0">
                <a:latin typeface="Comic Sans MS" panose="030F0702030302020204" pitchFamily="66" charset="0"/>
              </a:rPr>
              <a:t> </a:t>
            </a:r>
            <a:r>
              <a:rPr lang="tr-TR" sz="2400" dirty="0" err="1" smtClean="0">
                <a:latin typeface="Comic Sans MS" panose="030F0702030302020204" pitchFamily="66" charset="0"/>
              </a:rPr>
              <a:t>shopping</a:t>
            </a:r>
            <a:r>
              <a:rPr lang="tr-TR" sz="2400" dirty="0" smtClean="0">
                <a:latin typeface="Comic Sans MS" panose="030F0702030302020204" pitchFamily="66" charset="0"/>
              </a:rPr>
              <a:t> </a:t>
            </a:r>
            <a:r>
              <a:rPr lang="tr-TR" sz="2400" dirty="0" err="1" smtClean="0">
                <a:latin typeface="Comic Sans MS" panose="030F0702030302020204" pitchFamily="66" charset="0"/>
              </a:rPr>
              <a:t>center</a:t>
            </a:r>
            <a:r>
              <a:rPr lang="tr-TR" sz="2400" dirty="0" smtClean="0">
                <a:latin typeface="Comic Sans MS" panose="030F0702030302020204" pitchFamily="66" charset="0"/>
              </a:rPr>
              <a:t> </a:t>
            </a:r>
            <a:r>
              <a:rPr lang="tr-TR" sz="2400" dirty="0" err="1" smtClean="0">
                <a:latin typeface="Comic Sans MS" panose="030F0702030302020204" pitchFamily="66" charset="0"/>
              </a:rPr>
              <a:t>last</a:t>
            </a:r>
            <a:r>
              <a:rPr lang="tr-TR" sz="2400" dirty="0" smtClean="0">
                <a:latin typeface="Comic Sans MS" panose="030F0702030302020204" pitchFamily="66" charset="0"/>
              </a:rPr>
              <a:t> Sunday. </a:t>
            </a:r>
            <a:r>
              <a:rPr lang="tr-TR" sz="2400" dirty="0">
                <a:latin typeface="Comic Sans MS" panose="030F0702030302020204" pitchFamily="66" charset="0"/>
              </a:rPr>
              <a:t>/ Geçen Pazar alışveriş merkezine </a:t>
            </a:r>
            <a:r>
              <a:rPr lang="tr-TR" sz="2400" dirty="0" smtClean="0">
                <a:latin typeface="Comic Sans MS" panose="030F0702030302020204" pitchFamily="66" charset="0"/>
              </a:rPr>
              <a:t>gitmedik.</a:t>
            </a:r>
          </a:p>
          <a:p>
            <a:pPr marL="0" indent="0">
              <a:buNone/>
            </a:pPr>
            <a:r>
              <a:rPr lang="tr-TR" sz="2400" dirty="0">
                <a:latin typeface="Comic Sans MS" panose="030F0702030302020204" pitchFamily="66" charset="0"/>
              </a:rPr>
              <a:t> (Bu cümle olumsuzdur ve </a:t>
            </a:r>
            <a:r>
              <a:rPr lang="tr-TR" sz="2400" dirty="0" err="1">
                <a:latin typeface="Comic Sans MS" panose="030F0702030302020204" pitchFamily="66" charset="0"/>
              </a:rPr>
              <a:t>didn’t</a:t>
            </a:r>
            <a:r>
              <a:rPr lang="tr-TR" sz="2400" dirty="0">
                <a:latin typeface="Comic Sans MS" panose="030F0702030302020204" pitchFamily="66" charset="0"/>
              </a:rPr>
              <a:t> yardımcı fiili kullanıldığı için fiil yalın haliyle gelmiştir.)</a:t>
            </a:r>
          </a:p>
          <a:p>
            <a:pPr marL="0" indent="0">
              <a:buNone/>
            </a:pPr>
            <a:endParaRPr lang="tr-TR" sz="2400" dirty="0">
              <a:latin typeface="Comic Sans MS" panose="030F0702030302020204" pitchFamily="66" charset="0"/>
            </a:endParaRPr>
          </a:p>
          <a:p>
            <a:pPr marL="0" indent="0">
              <a:buNone/>
            </a:pPr>
            <a:endParaRPr lang="tr-TR" sz="2400" dirty="0">
              <a:latin typeface="Comic Sans MS" panose="030F0702030302020204" pitchFamily="66" charset="0"/>
            </a:endParaRPr>
          </a:p>
        </p:txBody>
      </p:sp>
    </p:spTree>
    <p:extLst>
      <p:ext uri="{BB962C8B-B14F-4D97-AF65-F5344CB8AC3E}">
        <p14:creationId xmlns:p14="http://schemas.microsoft.com/office/powerpoint/2010/main" val="4360922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err="1">
                <a:solidFill>
                  <a:srgbClr val="FF0000"/>
                </a:solidFill>
                <a:latin typeface="Comic Sans MS" panose="030F0702030302020204" pitchFamily="66" charset="0"/>
              </a:rPr>
              <a:t>Examples</a:t>
            </a:r>
            <a:r>
              <a:rPr lang="tr-TR" sz="2800" dirty="0">
                <a:solidFill>
                  <a:srgbClr val="FF0000"/>
                </a:solidFill>
                <a:latin typeface="Comic Sans MS" panose="030F0702030302020204" pitchFamily="66" charset="0"/>
              </a:rPr>
              <a:t>:</a:t>
            </a:r>
            <a:r>
              <a:rPr lang="tr-TR" dirty="0">
                <a:solidFill>
                  <a:srgbClr val="FF0000"/>
                </a:solidFill>
                <a:latin typeface="Comic Sans MS" panose="030F0702030302020204" pitchFamily="66" charset="0"/>
              </a:rPr>
              <a:t/>
            </a:r>
            <a:br>
              <a:rPr lang="tr-TR" dirty="0">
                <a:solidFill>
                  <a:srgbClr val="FF0000"/>
                </a:solidFill>
                <a:latin typeface="Comic Sans MS" panose="030F0702030302020204" pitchFamily="66" charset="0"/>
              </a:rPr>
            </a:br>
            <a:endParaRPr lang="tr-TR" dirty="0"/>
          </a:p>
        </p:txBody>
      </p:sp>
      <p:sp>
        <p:nvSpPr>
          <p:cNvPr id="3" name="İçerik Yer Tutucusu 2"/>
          <p:cNvSpPr>
            <a:spLocks noGrp="1"/>
          </p:cNvSpPr>
          <p:nvPr>
            <p:ph idx="1"/>
          </p:nvPr>
        </p:nvSpPr>
        <p:spPr/>
        <p:txBody>
          <a:bodyPr>
            <a:normAutofit/>
          </a:bodyPr>
          <a:lstStyle/>
          <a:p>
            <a:r>
              <a:rPr lang="tr-TR" sz="2400" dirty="0">
                <a:latin typeface="Comic Sans MS" panose="030F0702030302020204" pitchFamily="66" charset="0"/>
              </a:rPr>
              <a:t>- I </a:t>
            </a:r>
            <a:r>
              <a:rPr lang="tr-TR" sz="2400" dirty="0" err="1">
                <a:latin typeface="Comic Sans MS" panose="030F0702030302020204" pitchFamily="66" charset="0"/>
              </a:rPr>
              <a:t>didn’t</a:t>
            </a:r>
            <a:r>
              <a:rPr lang="tr-TR" sz="2400" dirty="0">
                <a:latin typeface="Comic Sans MS" panose="030F0702030302020204" pitchFamily="66" charset="0"/>
              </a:rPr>
              <a:t> </a:t>
            </a:r>
            <a:r>
              <a:rPr lang="tr-TR" sz="2400" dirty="0" err="1">
                <a:latin typeface="Comic Sans MS" panose="030F0702030302020204" pitchFamily="66" charset="0"/>
              </a:rPr>
              <a:t>go</a:t>
            </a:r>
            <a:r>
              <a:rPr lang="tr-TR" sz="2400" dirty="0">
                <a:latin typeface="Comic Sans MS" panose="030F0702030302020204" pitchFamily="66" charset="0"/>
              </a:rPr>
              <a:t> </a:t>
            </a:r>
            <a:r>
              <a:rPr lang="tr-TR" sz="2400" dirty="0" err="1">
                <a:latin typeface="Comic Sans MS" panose="030F0702030302020204" pitchFamily="66" charset="0"/>
              </a:rPr>
              <a:t>to</a:t>
            </a:r>
            <a:r>
              <a:rPr lang="tr-TR" sz="2400" dirty="0">
                <a:latin typeface="Comic Sans MS" panose="030F0702030302020204" pitchFamily="66" charset="0"/>
              </a:rPr>
              <a:t> a </a:t>
            </a:r>
            <a:r>
              <a:rPr lang="tr-TR" sz="2400" dirty="0" err="1">
                <a:latin typeface="Comic Sans MS" panose="030F0702030302020204" pitchFamily="66" charset="0"/>
              </a:rPr>
              <a:t>movie</a:t>
            </a:r>
            <a:r>
              <a:rPr lang="tr-TR" sz="2400" dirty="0">
                <a:latin typeface="Comic Sans MS" panose="030F0702030302020204" pitchFamily="66" charset="0"/>
              </a:rPr>
              <a:t> </a:t>
            </a:r>
            <a:r>
              <a:rPr lang="tr-TR" sz="2400" dirty="0" err="1">
                <a:latin typeface="Comic Sans MS" panose="030F0702030302020204" pitchFamily="66" charset="0"/>
              </a:rPr>
              <a:t>last</a:t>
            </a:r>
            <a:r>
              <a:rPr lang="tr-TR" sz="2400" dirty="0">
                <a:latin typeface="Comic Sans MS" panose="030F0702030302020204" pitchFamily="66" charset="0"/>
              </a:rPr>
              <a:t> </a:t>
            </a:r>
            <a:r>
              <a:rPr lang="tr-TR" sz="2400" dirty="0" err="1">
                <a:latin typeface="Comic Sans MS" panose="030F0702030302020204" pitchFamily="66" charset="0"/>
              </a:rPr>
              <a:t>night</a:t>
            </a:r>
            <a:r>
              <a:rPr lang="tr-TR" sz="2400" dirty="0">
                <a:latin typeface="Comic Sans MS" panose="030F0702030302020204" pitchFamily="66" charset="0"/>
              </a:rPr>
              <a:t>. I </a:t>
            </a:r>
            <a:r>
              <a:rPr lang="tr-TR" sz="2400" dirty="0" err="1">
                <a:latin typeface="Comic Sans MS" panose="030F0702030302020204" pitchFamily="66" charset="0"/>
              </a:rPr>
              <a:t>stayed</a:t>
            </a:r>
            <a:r>
              <a:rPr lang="tr-TR" sz="2400" dirty="0">
                <a:latin typeface="Comic Sans MS" panose="030F0702030302020204" pitchFamily="66" charset="0"/>
              </a:rPr>
              <a:t> at </a:t>
            </a:r>
            <a:r>
              <a:rPr lang="tr-TR" sz="2400" dirty="0" err="1">
                <a:latin typeface="Comic Sans MS" panose="030F0702030302020204" pitchFamily="66" charset="0"/>
              </a:rPr>
              <a:t>home</a:t>
            </a:r>
            <a:r>
              <a:rPr lang="tr-TR" sz="2400" dirty="0">
                <a:latin typeface="Comic Sans MS" panose="030F0702030302020204" pitchFamily="66" charset="0"/>
              </a:rPr>
              <a:t>. (Dün gece sinemaya gitmedim. Evde kaldım.)</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Nick</a:t>
            </a:r>
            <a:r>
              <a:rPr lang="tr-TR" sz="2400" dirty="0">
                <a:latin typeface="Comic Sans MS" panose="030F0702030302020204" pitchFamily="66" charset="0"/>
              </a:rPr>
              <a:t> </a:t>
            </a:r>
            <a:r>
              <a:rPr lang="tr-TR" sz="2400" dirty="0" err="1">
                <a:latin typeface="Comic Sans MS" panose="030F0702030302020204" pitchFamily="66" charset="0"/>
              </a:rPr>
              <a:t>didn’t</a:t>
            </a:r>
            <a:r>
              <a:rPr lang="tr-TR" sz="2400" dirty="0">
                <a:latin typeface="Comic Sans MS" panose="030F0702030302020204" pitchFamily="66" charset="0"/>
              </a:rPr>
              <a:t> </a:t>
            </a:r>
            <a:r>
              <a:rPr lang="tr-TR" sz="2400" dirty="0" err="1">
                <a:latin typeface="Comic Sans MS" panose="030F0702030302020204" pitchFamily="66" charset="0"/>
              </a:rPr>
              <a:t>come</a:t>
            </a:r>
            <a:r>
              <a:rPr lang="tr-TR" sz="2400" dirty="0">
                <a:latin typeface="Comic Sans MS" panose="030F0702030302020204" pitchFamily="66" charset="0"/>
              </a:rPr>
              <a:t> </a:t>
            </a:r>
            <a:r>
              <a:rPr lang="tr-TR" sz="2400" dirty="0" err="1">
                <a:latin typeface="Comic Sans MS" panose="030F0702030302020204" pitchFamily="66" charset="0"/>
              </a:rPr>
              <a:t>to</a:t>
            </a:r>
            <a:r>
              <a:rPr lang="tr-TR" sz="2400" dirty="0">
                <a:latin typeface="Comic Sans MS" panose="030F0702030302020204" pitchFamily="66" charset="0"/>
              </a:rPr>
              <a:t> </a:t>
            </a:r>
            <a:r>
              <a:rPr lang="tr-TR" sz="2400" dirty="0" err="1">
                <a:latin typeface="Comic Sans MS" panose="030F0702030302020204" pitchFamily="66" charset="0"/>
              </a:rPr>
              <a:t>school</a:t>
            </a:r>
            <a:r>
              <a:rPr lang="tr-TR" sz="2400" dirty="0">
                <a:latin typeface="Comic Sans MS" panose="030F0702030302020204" pitchFamily="66" charset="0"/>
              </a:rPr>
              <a:t> </a:t>
            </a:r>
            <a:r>
              <a:rPr lang="tr-TR" sz="2400" dirty="0" err="1">
                <a:latin typeface="Comic Sans MS" panose="030F0702030302020204" pitchFamily="66" charset="0"/>
              </a:rPr>
              <a:t>yesterday</a:t>
            </a:r>
            <a:r>
              <a:rPr lang="tr-TR" sz="2400" dirty="0">
                <a:latin typeface="Comic Sans MS" panose="030F0702030302020204" pitchFamily="66" charset="0"/>
              </a:rPr>
              <a:t>. </a:t>
            </a:r>
            <a:r>
              <a:rPr lang="tr-TR" sz="2400" dirty="0" smtClean="0">
                <a:latin typeface="Comic Sans MS" panose="030F0702030302020204" pitchFamily="66" charset="0"/>
              </a:rPr>
              <a:t>(</a:t>
            </a:r>
            <a:r>
              <a:rPr lang="tr-TR" sz="2400" dirty="0" err="1" smtClean="0">
                <a:latin typeface="Comic Sans MS" panose="030F0702030302020204" pitchFamily="66" charset="0"/>
              </a:rPr>
              <a:t>Nick</a:t>
            </a:r>
            <a:r>
              <a:rPr lang="tr-TR" sz="2400" dirty="0" smtClean="0">
                <a:latin typeface="Comic Sans MS" panose="030F0702030302020204" pitchFamily="66" charset="0"/>
              </a:rPr>
              <a:t> </a:t>
            </a:r>
            <a:r>
              <a:rPr lang="tr-TR" sz="2400" dirty="0">
                <a:latin typeface="Comic Sans MS" panose="030F0702030302020204" pitchFamily="66" charset="0"/>
              </a:rPr>
              <a:t>dün okula gelmedi.)</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We</a:t>
            </a:r>
            <a:r>
              <a:rPr lang="tr-TR" sz="2400" dirty="0">
                <a:latin typeface="Comic Sans MS" panose="030F0702030302020204" pitchFamily="66" charset="0"/>
              </a:rPr>
              <a:t> </a:t>
            </a:r>
            <a:r>
              <a:rPr lang="tr-TR" sz="2400" dirty="0" err="1">
                <a:latin typeface="Comic Sans MS" panose="030F0702030302020204" pitchFamily="66" charset="0"/>
              </a:rPr>
              <a:t>didn’t</a:t>
            </a:r>
            <a:r>
              <a:rPr lang="tr-TR" sz="2400" dirty="0">
                <a:latin typeface="Comic Sans MS" panose="030F0702030302020204" pitchFamily="66" charset="0"/>
              </a:rPr>
              <a:t> </a:t>
            </a:r>
            <a:r>
              <a:rPr lang="tr-TR" sz="2400" dirty="0" err="1">
                <a:latin typeface="Comic Sans MS" panose="030F0702030302020204" pitchFamily="66" charset="0"/>
              </a:rPr>
              <a:t>have</a:t>
            </a:r>
            <a:r>
              <a:rPr lang="tr-TR" sz="2400" dirty="0">
                <a:latin typeface="Comic Sans MS" panose="030F0702030302020204" pitchFamily="66" charset="0"/>
              </a:rPr>
              <a:t> </a:t>
            </a:r>
            <a:r>
              <a:rPr lang="tr-TR" sz="2400" dirty="0" err="1">
                <a:latin typeface="Comic Sans MS" panose="030F0702030302020204" pitchFamily="66" charset="0"/>
              </a:rPr>
              <a:t>breakfast</a:t>
            </a:r>
            <a:r>
              <a:rPr lang="tr-TR" sz="2400" dirty="0">
                <a:latin typeface="Comic Sans MS" panose="030F0702030302020204" pitchFamily="66" charset="0"/>
              </a:rPr>
              <a:t> </a:t>
            </a:r>
            <a:r>
              <a:rPr lang="tr-TR" sz="2400" dirty="0" err="1">
                <a:latin typeface="Comic Sans MS" panose="030F0702030302020204" pitchFamily="66" charset="0"/>
              </a:rPr>
              <a:t>this</a:t>
            </a:r>
            <a:r>
              <a:rPr lang="tr-TR" sz="2400" dirty="0">
                <a:latin typeface="Comic Sans MS" panose="030F0702030302020204" pitchFamily="66" charset="0"/>
              </a:rPr>
              <a:t> </a:t>
            </a:r>
            <a:r>
              <a:rPr lang="tr-TR" sz="2400" dirty="0" err="1">
                <a:latin typeface="Comic Sans MS" panose="030F0702030302020204" pitchFamily="66" charset="0"/>
              </a:rPr>
              <a:t>morning</a:t>
            </a:r>
            <a:r>
              <a:rPr lang="tr-TR" sz="2400" dirty="0">
                <a:latin typeface="Comic Sans MS" panose="030F0702030302020204" pitchFamily="66" charset="0"/>
              </a:rPr>
              <a:t>. (Bu sabah kahvaltı yapmadık</a:t>
            </a:r>
            <a:r>
              <a:rPr lang="tr-TR" sz="2400" dirty="0" smtClean="0">
                <a:latin typeface="Comic Sans MS" panose="030F0702030302020204" pitchFamily="66" charset="0"/>
              </a:rPr>
              <a:t>.) </a:t>
            </a: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I </a:t>
            </a:r>
            <a:r>
              <a:rPr lang="tr-TR" sz="2400" dirty="0" err="1">
                <a:latin typeface="Comic Sans MS" panose="030F0702030302020204" pitchFamily="66" charset="0"/>
              </a:rPr>
              <a:t>went</a:t>
            </a:r>
            <a:r>
              <a:rPr lang="tr-TR" sz="2400" dirty="0">
                <a:latin typeface="Comic Sans MS" panose="030F0702030302020204" pitchFamily="66" charset="0"/>
              </a:rPr>
              <a:t> </a:t>
            </a:r>
            <a:r>
              <a:rPr lang="tr-TR" sz="2400" dirty="0" err="1">
                <a:latin typeface="Comic Sans MS" panose="030F0702030302020204" pitchFamily="66" charset="0"/>
              </a:rPr>
              <a:t>to</a:t>
            </a:r>
            <a:r>
              <a:rPr lang="tr-TR" sz="2400" dirty="0">
                <a:latin typeface="Comic Sans MS" panose="030F0702030302020204" pitchFamily="66" charset="0"/>
              </a:rPr>
              <a:t> a </a:t>
            </a:r>
            <a:r>
              <a:rPr lang="tr-TR" sz="2400" dirty="0" err="1">
                <a:latin typeface="Comic Sans MS" panose="030F0702030302020204" pitchFamily="66" charset="0"/>
              </a:rPr>
              <a:t>movie</a:t>
            </a:r>
            <a:r>
              <a:rPr lang="tr-TR" sz="2400" dirty="0">
                <a:latin typeface="Comic Sans MS" panose="030F0702030302020204" pitchFamily="66" charset="0"/>
              </a:rPr>
              <a:t> </a:t>
            </a:r>
            <a:r>
              <a:rPr lang="tr-TR" sz="2400" dirty="0" err="1">
                <a:latin typeface="Comic Sans MS" panose="030F0702030302020204" pitchFamily="66" charset="0"/>
              </a:rPr>
              <a:t>yesterday</a:t>
            </a:r>
            <a:r>
              <a:rPr lang="tr-TR" sz="2400" dirty="0">
                <a:latin typeface="Comic Sans MS" panose="030F0702030302020204" pitchFamily="66" charset="0"/>
              </a:rPr>
              <a:t> but I </a:t>
            </a:r>
            <a:r>
              <a:rPr lang="tr-TR" sz="2400" dirty="0" err="1">
                <a:latin typeface="Comic Sans MS" panose="030F0702030302020204" pitchFamily="66" charset="0"/>
              </a:rPr>
              <a:t>didn’t</a:t>
            </a:r>
            <a:r>
              <a:rPr lang="tr-TR" sz="2400" dirty="0">
                <a:latin typeface="Comic Sans MS" panose="030F0702030302020204" pitchFamily="66" charset="0"/>
              </a:rPr>
              <a:t> </a:t>
            </a:r>
            <a:r>
              <a:rPr lang="tr-TR" sz="2400" dirty="0" err="1">
                <a:latin typeface="Comic Sans MS" panose="030F0702030302020204" pitchFamily="66" charset="0"/>
              </a:rPr>
              <a:t>enjoy</a:t>
            </a:r>
            <a:r>
              <a:rPr lang="tr-TR" sz="2400" dirty="0">
                <a:latin typeface="Comic Sans MS" panose="030F0702030302020204" pitchFamily="66" charset="0"/>
              </a:rPr>
              <a:t> it. (Dün bir filme gittim ama beğenmedim.)</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It</a:t>
            </a:r>
            <a:r>
              <a:rPr lang="tr-TR" sz="2400" dirty="0">
                <a:latin typeface="Comic Sans MS" panose="030F0702030302020204" pitchFamily="66" charset="0"/>
              </a:rPr>
              <a:t> </a:t>
            </a:r>
            <a:r>
              <a:rPr lang="tr-TR" sz="2400" dirty="0" err="1">
                <a:latin typeface="Comic Sans MS" panose="030F0702030302020204" pitchFamily="66" charset="0"/>
              </a:rPr>
              <a:t>didn’t</a:t>
            </a:r>
            <a:r>
              <a:rPr lang="tr-TR" sz="2400" dirty="0">
                <a:latin typeface="Comic Sans MS" panose="030F0702030302020204" pitchFamily="66" charset="0"/>
              </a:rPr>
              <a:t> </a:t>
            </a:r>
            <a:r>
              <a:rPr lang="tr-TR" sz="2400" dirty="0" err="1">
                <a:latin typeface="Comic Sans MS" panose="030F0702030302020204" pitchFamily="66" charset="0"/>
              </a:rPr>
              <a:t>snow</a:t>
            </a:r>
            <a:r>
              <a:rPr lang="tr-TR" sz="2400" dirty="0">
                <a:latin typeface="Comic Sans MS" panose="030F0702030302020204" pitchFamily="66" charset="0"/>
              </a:rPr>
              <a:t> </a:t>
            </a:r>
            <a:r>
              <a:rPr lang="tr-TR" sz="2400" dirty="0" err="1">
                <a:latin typeface="Comic Sans MS" panose="030F0702030302020204" pitchFamily="66" charset="0"/>
              </a:rPr>
              <a:t>yesterday</a:t>
            </a:r>
            <a:r>
              <a:rPr lang="tr-TR" sz="2400" dirty="0">
                <a:latin typeface="Comic Sans MS" panose="030F0702030302020204" pitchFamily="66" charset="0"/>
              </a:rPr>
              <a:t>.  (Dün kar yağmadı.)</a:t>
            </a:r>
          </a:p>
        </p:txBody>
      </p:sp>
    </p:spTree>
    <p:extLst>
      <p:ext uri="{BB962C8B-B14F-4D97-AF65-F5344CB8AC3E}">
        <p14:creationId xmlns:p14="http://schemas.microsoft.com/office/powerpoint/2010/main" val="1172158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800" dirty="0">
                <a:solidFill>
                  <a:srgbClr val="FF0000"/>
                </a:solidFill>
                <a:latin typeface="Comic Sans MS" panose="030F0702030302020204" pitchFamily="66" charset="0"/>
              </a:rPr>
              <a:t>YES-NO QUESTION </a:t>
            </a:r>
            <a:r>
              <a:rPr lang="tr-TR" sz="2800" dirty="0" smtClean="0">
                <a:solidFill>
                  <a:srgbClr val="FF0000"/>
                </a:solidFill>
                <a:latin typeface="Comic Sans MS" panose="030F0702030302020204" pitchFamily="66" charset="0"/>
              </a:rPr>
              <a:t>SENTENCES</a:t>
            </a:r>
            <a:br>
              <a:rPr lang="tr-TR" sz="2800" dirty="0" smtClean="0">
                <a:solidFill>
                  <a:srgbClr val="FF0000"/>
                </a:solidFill>
                <a:latin typeface="Comic Sans MS" panose="030F0702030302020204" pitchFamily="66" charset="0"/>
              </a:rPr>
            </a:br>
            <a:r>
              <a:rPr lang="tr-TR" sz="2800" dirty="0" smtClean="0">
                <a:solidFill>
                  <a:srgbClr val="FF0000"/>
                </a:solidFill>
                <a:latin typeface="Comic Sans MS" panose="030F0702030302020204" pitchFamily="66" charset="0"/>
              </a:rPr>
              <a:t> </a:t>
            </a:r>
            <a:r>
              <a:rPr lang="tr-TR" sz="2400" b="1" dirty="0" err="1" smtClean="0">
                <a:latin typeface="Comic Sans MS" panose="030F0702030302020204" pitchFamily="66" charset="0"/>
              </a:rPr>
              <a:t>Did</a:t>
            </a:r>
            <a:r>
              <a:rPr lang="tr-TR" sz="2400" b="1" dirty="0" smtClean="0">
                <a:latin typeface="Comic Sans MS" panose="030F0702030302020204" pitchFamily="66" charset="0"/>
              </a:rPr>
              <a:t> + özne + </a:t>
            </a:r>
            <a:r>
              <a:rPr lang="tr-TR" sz="2400" b="1" dirty="0">
                <a:latin typeface="Comic Sans MS" panose="030F0702030302020204" pitchFamily="66" charset="0"/>
              </a:rPr>
              <a:t>fiilin 1. hali+ nesne + zaman </a:t>
            </a:r>
            <a:r>
              <a:rPr lang="tr-TR" sz="2400" b="1" dirty="0" smtClean="0">
                <a:latin typeface="Comic Sans MS" panose="030F0702030302020204" pitchFamily="66" charset="0"/>
              </a:rPr>
              <a:t>zarfı?</a:t>
            </a:r>
            <a:r>
              <a:rPr lang="tr-TR" sz="2800" dirty="0" smtClean="0">
                <a:solidFill>
                  <a:srgbClr val="FF0000"/>
                </a:solidFill>
                <a:latin typeface="Comic Sans MS" panose="030F0702030302020204" pitchFamily="66" charset="0"/>
              </a:rPr>
              <a:t/>
            </a:r>
            <a:br>
              <a:rPr lang="tr-TR" sz="2800" dirty="0" smtClean="0">
                <a:solidFill>
                  <a:srgbClr val="FF0000"/>
                </a:solidFill>
                <a:latin typeface="Comic Sans MS" panose="030F0702030302020204" pitchFamily="66" charset="0"/>
              </a:rPr>
            </a:br>
            <a:r>
              <a:rPr lang="tr-TR" sz="2800" dirty="0" smtClean="0">
                <a:solidFill>
                  <a:srgbClr val="FF0000"/>
                </a:solidFill>
                <a:latin typeface="Comic Sans MS" panose="030F0702030302020204" pitchFamily="66" charset="0"/>
              </a:rPr>
              <a:t/>
            </a:r>
            <a:br>
              <a:rPr lang="tr-TR" sz="2800" dirty="0" smtClean="0">
                <a:solidFill>
                  <a:srgbClr val="FF0000"/>
                </a:solidFill>
                <a:latin typeface="Comic Sans MS" panose="030F0702030302020204" pitchFamily="66" charset="0"/>
              </a:rPr>
            </a:br>
            <a:r>
              <a:rPr lang="tr-TR" sz="2800" dirty="0" err="1" smtClean="0">
                <a:solidFill>
                  <a:srgbClr val="FF0000"/>
                </a:solidFill>
                <a:latin typeface="Comic Sans MS" panose="030F0702030302020204" pitchFamily="66" charset="0"/>
              </a:rPr>
              <a:t>Examples</a:t>
            </a:r>
            <a:r>
              <a:rPr lang="tr-TR" sz="2800" dirty="0">
                <a:solidFill>
                  <a:srgbClr val="FF0000"/>
                </a:solidFill>
                <a:latin typeface="Comic Sans MS" panose="030F0702030302020204" pitchFamily="66" charset="0"/>
              </a:rPr>
              <a:t>:</a:t>
            </a:r>
            <a:br>
              <a:rPr lang="tr-TR" sz="2800" dirty="0">
                <a:solidFill>
                  <a:srgbClr val="FF0000"/>
                </a:solidFill>
                <a:latin typeface="Comic Sans MS" panose="030F0702030302020204" pitchFamily="66" charset="0"/>
              </a:rPr>
            </a:br>
            <a:endParaRPr lang="tr-TR" sz="2800" dirty="0"/>
          </a:p>
        </p:txBody>
      </p:sp>
      <p:sp>
        <p:nvSpPr>
          <p:cNvPr id="3" name="İçerik Yer Tutucusu 2"/>
          <p:cNvSpPr>
            <a:spLocks noGrp="1"/>
          </p:cNvSpPr>
          <p:nvPr>
            <p:ph idx="1"/>
          </p:nvPr>
        </p:nvSpPr>
        <p:spPr/>
        <p:txBody>
          <a:bodyPr>
            <a:normAutofit/>
          </a:bodyPr>
          <a:lstStyle/>
          <a:p>
            <a:r>
              <a:rPr lang="tr-TR" sz="2400" dirty="0">
                <a:latin typeface="Comic Sans MS" panose="030F0702030302020204" pitchFamily="66" charset="0"/>
              </a:rPr>
              <a:t> (?) </a:t>
            </a:r>
            <a:r>
              <a:rPr lang="tr-TR" sz="2400" b="1" u="sng" dirty="0" err="1">
                <a:latin typeface="Comic Sans MS" panose="030F0702030302020204" pitchFamily="66" charset="0"/>
              </a:rPr>
              <a:t>Did</a:t>
            </a:r>
            <a:r>
              <a:rPr lang="tr-TR" sz="2400" dirty="0">
                <a:latin typeface="Comic Sans MS" panose="030F0702030302020204" pitchFamily="66" charset="0"/>
              </a:rPr>
              <a:t> </a:t>
            </a:r>
            <a:r>
              <a:rPr lang="tr-TR" sz="2400" dirty="0" err="1" smtClean="0">
                <a:latin typeface="Comic Sans MS" panose="030F0702030302020204" pitchFamily="66" charset="0"/>
              </a:rPr>
              <a:t>you</a:t>
            </a:r>
            <a:r>
              <a:rPr lang="tr-TR" sz="2400" dirty="0" smtClean="0">
                <a:latin typeface="Comic Sans MS" panose="030F0702030302020204" pitchFamily="66" charset="0"/>
              </a:rPr>
              <a:t> </a:t>
            </a:r>
            <a:r>
              <a:rPr lang="tr-TR" sz="2400" b="1" u="sng" dirty="0" err="1">
                <a:latin typeface="Comic Sans MS" panose="030F0702030302020204" pitchFamily="66" charset="0"/>
              </a:rPr>
              <a:t>visit</a:t>
            </a:r>
            <a:r>
              <a:rPr lang="tr-TR" sz="2400" dirty="0">
                <a:latin typeface="Comic Sans MS" panose="030F0702030302020204" pitchFamily="66" charset="0"/>
              </a:rPr>
              <a:t> </a:t>
            </a:r>
            <a:r>
              <a:rPr lang="tr-TR" sz="2400" dirty="0" err="1">
                <a:latin typeface="Comic Sans MS" panose="030F0702030302020204" pitchFamily="66" charset="0"/>
              </a:rPr>
              <a:t>my</a:t>
            </a:r>
            <a:r>
              <a:rPr lang="tr-TR" sz="2400" dirty="0">
                <a:latin typeface="Comic Sans MS" panose="030F0702030302020204" pitchFamily="66" charset="0"/>
              </a:rPr>
              <a:t> </a:t>
            </a:r>
            <a:r>
              <a:rPr lang="tr-TR" sz="2400" dirty="0" err="1">
                <a:latin typeface="Comic Sans MS" panose="030F0702030302020204" pitchFamily="66" charset="0"/>
              </a:rPr>
              <a:t>uncle</a:t>
            </a:r>
            <a:r>
              <a:rPr lang="tr-TR" sz="2400" dirty="0">
                <a:latin typeface="Comic Sans MS" panose="030F0702030302020204" pitchFamily="66" charset="0"/>
              </a:rPr>
              <a:t> </a:t>
            </a:r>
            <a:r>
              <a:rPr lang="tr-TR" sz="2400" dirty="0" err="1">
                <a:latin typeface="Comic Sans MS" panose="030F0702030302020204" pitchFamily="66" charset="0"/>
              </a:rPr>
              <a:t>yesterday</a:t>
            </a:r>
            <a:r>
              <a:rPr lang="tr-TR" sz="2400" dirty="0">
                <a:latin typeface="Comic Sans MS" panose="030F0702030302020204" pitchFamily="66" charset="0"/>
              </a:rPr>
              <a:t>.  (Dün amcamı ziyaret </a:t>
            </a:r>
            <a:r>
              <a:rPr lang="tr-TR" sz="2400" dirty="0" smtClean="0">
                <a:latin typeface="Comic Sans MS" panose="030F0702030302020204" pitchFamily="66" charset="0"/>
              </a:rPr>
              <a:t>ettin </a:t>
            </a:r>
            <a:r>
              <a:rPr lang="tr-TR" sz="2400" dirty="0">
                <a:latin typeface="Comic Sans MS" panose="030F0702030302020204" pitchFamily="66" charset="0"/>
              </a:rPr>
              <a:t>mi?)</a:t>
            </a:r>
            <a:br>
              <a:rPr lang="tr-TR" sz="2400" dirty="0">
                <a:latin typeface="Comic Sans MS" panose="030F0702030302020204" pitchFamily="66" charset="0"/>
              </a:rPr>
            </a:br>
            <a:r>
              <a:rPr lang="tr-TR" sz="2400" dirty="0">
                <a:latin typeface="Comic Sans MS" panose="030F0702030302020204" pitchFamily="66" charset="0"/>
              </a:rPr>
              <a:t>      (Bu cümle soru cümlesidir ve "</a:t>
            </a:r>
            <a:r>
              <a:rPr lang="tr-TR" sz="2400" dirty="0" err="1">
                <a:latin typeface="Comic Sans MS" panose="030F0702030302020204" pitchFamily="66" charset="0"/>
              </a:rPr>
              <a:t>did</a:t>
            </a:r>
            <a:r>
              <a:rPr lang="tr-TR" sz="2400" dirty="0">
                <a:latin typeface="Comic Sans MS" panose="030F0702030302020204" pitchFamily="66" charset="0"/>
              </a:rPr>
              <a:t>" yardımcı fiili geldiği için fiil yine yalın haliyle kullanılmıştır</a:t>
            </a:r>
            <a:r>
              <a:rPr lang="tr-TR" sz="2400" dirty="0" smtClean="0">
                <a:latin typeface="Comic Sans MS" panose="030F0702030302020204" pitchFamily="66" charset="0"/>
              </a:rPr>
              <a:t>.)</a:t>
            </a:r>
          </a:p>
          <a:p>
            <a:pPr marL="0" indent="0">
              <a:buNone/>
            </a:pPr>
            <a:r>
              <a:rPr lang="tr-TR" sz="2400" dirty="0">
                <a:latin typeface="Comic Sans MS" panose="030F0702030302020204" pitchFamily="66" charset="0"/>
              </a:rPr>
              <a:t> </a:t>
            </a:r>
            <a:r>
              <a:rPr lang="tr-TR" sz="2400" dirty="0" smtClean="0">
                <a:latin typeface="Comic Sans MS" panose="030F0702030302020204" pitchFamily="66" charset="0"/>
              </a:rPr>
              <a:t>- </a:t>
            </a:r>
            <a:r>
              <a:rPr lang="tr-TR" sz="2400" dirty="0" err="1" smtClean="0">
                <a:latin typeface="Comic Sans MS" panose="030F0702030302020204" pitchFamily="66" charset="0"/>
              </a:rPr>
              <a:t>Yes</a:t>
            </a:r>
            <a:r>
              <a:rPr lang="tr-TR" sz="2400" dirty="0" smtClean="0">
                <a:latin typeface="Comic Sans MS" panose="030F0702030302020204" pitchFamily="66" charset="0"/>
              </a:rPr>
              <a:t>, I </a:t>
            </a:r>
            <a:r>
              <a:rPr lang="tr-TR" sz="2400" b="1" u="sng" dirty="0" err="1" smtClean="0">
                <a:latin typeface="Comic Sans MS" panose="030F0702030302020204" pitchFamily="66" charset="0"/>
              </a:rPr>
              <a:t>visited</a:t>
            </a:r>
            <a:r>
              <a:rPr lang="tr-TR" sz="2400" b="1" u="sng" dirty="0" smtClean="0">
                <a:latin typeface="Comic Sans MS" panose="030F0702030302020204" pitchFamily="66" charset="0"/>
              </a:rPr>
              <a:t> </a:t>
            </a:r>
            <a:r>
              <a:rPr lang="tr-TR" sz="2400" dirty="0" err="1" smtClean="0">
                <a:latin typeface="Comic Sans MS" panose="030F0702030302020204" pitchFamily="66" charset="0"/>
              </a:rPr>
              <a:t>your</a:t>
            </a:r>
            <a:r>
              <a:rPr lang="tr-TR" sz="2400" dirty="0" smtClean="0">
                <a:latin typeface="Comic Sans MS" panose="030F0702030302020204" pitchFamily="66" charset="0"/>
              </a:rPr>
              <a:t> </a:t>
            </a:r>
            <a:r>
              <a:rPr lang="tr-TR" sz="2400" dirty="0" err="1" smtClean="0">
                <a:latin typeface="Comic Sans MS" panose="030F0702030302020204" pitchFamily="66" charset="0"/>
              </a:rPr>
              <a:t>uncle</a:t>
            </a:r>
            <a:r>
              <a:rPr lang="tr-TR" sz="2400" dirty="0" smtClean="0">
                <a:latin typeface="Comic Sans MS" panose="030F0702030302020204" pitchFamily="66" charset="0"/>
              </a:rPr>
              <a:t>..   - No, I </a:t>
            </a:r>
            <a:r>
              <a:rPr lang="tr-TR" sz="2400" b="1" u="sng" dirty="0" err="1" smtClean="0">
                <a:latin typeface="Comic Sans MS" panose="030F0702030302020204" pitchFamily="66" charset="0"/>
              </a:rPr>
              <a:t>didn’t</a:t>
            </a:r>
            <a:r>
              <a:rPr lang="tr-TR" sz="2400" b="1" u="sng" dirty="0" smtClean="0">
                <a:latin typeface="Comic Sans MS" panose="030F0702030302020204" pitchFamily="66" charset="0"/>
              </a:rPr>
              <a:t> </a:t>
            </a:r>
            <a:r>
              <a:rPr lang="tr-TR" sz="2400" b="1" u="sng" dirty="0" err="1" smtClean="0">
                <a:latin typeface="Comic Sans MS" panose="030F0702030302020204" pitchFamily="66" charset="0"/>
              </a:rPr>
              <a:t>visit</a:t>
            </a:r>
            <a:r>
              <a:rPr lang="tr-TR" sz="2400" b="1" u="sng" dirty="0" smtClean="0">
                <a:latin typeface="Comic Sans MS" panose="030F0702030302020204" pitchFamily="66" charset="0"/>
              </a:rPr>
              <a:t> </a:t>
            </a:r>
            <a:r>
              <a:rPr lang="tr-TR" sz="2400" dirty="0" err="1" smtClean="0">
                <a:latin typeface="Comic Sans MS" panose="030F0702030302020204" pitchFamily="66" charset="0"/>
              </a:rPr>
              <a:t>your</a:t>
            </a:r>
            <a:r>
              <a:rPr lang="tr-TR" sz="2400" dirty="0" smtClean="0">
                <a:latin typeface="Comic Sans MS" panose="030F0702030302020204" pitchFamily="66" charset="0"/>
              </a:rPr>
              <a:t> </a:t>
            </a:r>
            <a:r>
              <a:rPr lang="tr-TR" sz="2400" dirty="0" err="1" smtClean="0">
                <a:latin typeface="Comic Sans MS" panose="030F0702030302020204" pitchFamily="66" charset="0"/>
              </a:rPr>
              <a:t>uncle</a:t>
            </a:r>
            <a:r>
              <a:rPr lang="tr-TR" sz="2400" dirty="0" smtClean="0">
                <a:latin typeface="Comic Sans MS" panose="030F0702030302020204" pitchFamily="66" charset="0"/>
              </a:rPr>
              <a:t> </a:t>
            </a:r>
            <a:r>
              <a:rPr lang="tr-TR" sz="2400" dirty="0" err="1" smtClean="0">
                <a:latin typeface="Comic Sans MS" panose="030F0702030302020204" pitchFamily="66" charset="0"/>
              </a:rPr>
              <a:t>yesterday</a:t>
            </a:r>
            <a:r>
              <a:rPr lang="tr-TR" sz="2400" dirty="0" smtClean="0">
                <a:latin typeface="Comic Sans MS" panose="030F0702030302020204" pitchFamily="66" charset="0"/>
              </a:rPr>
              <a:t>.</a:t>
            </a:r>
          </a:p>
          <a:p>
            <a:endParaRPr lang="tr-TR" sz="2400" dirty="0">
              <a:latin typeface="Comic Sans MS" panose="030F0702030302020204" pitchFamily="66" charset="0"/>
            </a:endParaRPr>
          </a:p>
          <a:p>
            <a:r>
              <a:rPr lang="tr-TR" sz="2400" b="1" u="sng" dirty="0" err="1" smtClean="0">
                <a:latin typeface="Comic Sans MS" panose="030F0702030302020204" pitchFamily="66" charset="0"/>
              </a:rPr>
              <a:t>Did</a:t>
            </a:r>
            <a:r>
              <a:rPr lang="tr-TR" sz="2400" dirty="0" smtClean="0">
                <a:latin typeface="Comic Sans MS" panose="030F0702030302020204" pitchFamily="66" charset="0"/>
              </a:rPr>
              <a:t> </a:t>
            </a:r>
            <a:r>
              <a:rPr lang="tr-TR" sz="2400" dirty="0" err="1" smtClean="0">
                <a:latin typeface="Comic Sans MS" panose="030F0702030302020204" pitchFamily="66" charset="0"/>
              </a:rPr>
              <a:t>you</a:t>
            </a:r>
            <a:r>
              <a:rPr lang="tr-TR" sz="2400" dirty="0" smtClean="0">
                <a:latin typeface="Comic Sans MS" panose="030F0702030302020204" pitchFamily="66" charset="0"/>
              </a:rPr>
              <a:t> </a:t>
            </a:r>
            <a:r>
              <a:rPr lang="tr-TR" sz="2400" b="1" u="sng" dirty="0" err="1" smtClean="0">
                <a:latin typeface="Comic Sans MS" panose="030F0702030302020204" pitchFamily="66" charset="0"/>
              </a:rPr>
              <a:t>go</a:t>
            </a:r>
            <a:r>
              <a:rPr lang="tr-TR" sz="2400" dirty="0" smtClean="0">
                <a:latin typeface="Comic Sans MS" panose="030F0702030302020204" pitchFamily="66" charset="0"/>
              </a:rPr>
              <a:t> </a:t>
            </a:r>
            <a:r>
              <a:rPr lang="tr-TR" sz="2400" dirty="0" err="1" smtClean="0">
                <a:latin typeface="Comic Sans MS" panose="030F0702030302020204" pitchFamily="66" charset="0"/>
              </a:rPr>
              <a:t>to</a:t>
            </a:r>
            <a:r>
              <a:rPr lang="tr-TR" sz="2400" dirty="0" smtClean="0">
                <a:latin typeface="Comic Sans MS" panose="030F0702030302020204" pitchFamily="66" charset="0"/>
              </a:rPr>
              <a:t> </a:t>
            </a:r>
            <a:r>
              <a:rPr lang="tr-TR" sz="2400" dirty="0" err="1" smtClean="0">
                <a:latin typeface="Comic Sans MS" panose="030F0702030302020204" pitchFamily="66" charset="0"/>
              </a:rPr>
              <a:t>shopping</a:t>
            </a:r>
            <a:r>
              <a:rPr lang="tr-TR" sz="2400" dirty="0" smtClean="0">
                <a:latin typeface="Comic Sans MS" panose="030F0702030302020204" pitchFamily="66" charset="0"/>
              </a:rPr>
              <a:t> </a:t>
            </a:r>
            <a:r>
              <a:rPr lang="tr-TR" sz="2400" dirty="0" err="1" smtClean="0">
                <a:latin typeface="Comic Sans MS" panose="030F0702030302020204" pitchFamily="66" charset="0"/>
              </a:rPr>
              <a:t>center</a:t>
            </a:r>
            <a:r>
              <a:rPr lang="tr-TR" sz="2400" dirty="0" smtClean="0">
                <a:latin typeface="Comic Sans MS" panose="030F0702030302020204" pitchFamily="66" charset="0"/>
              </a:rPr>
              <a:t> </a:t>
            </a:r>
            <a:r>
              <a:rPr lang="tr-TR" sz="2400" dirty="0" err="1" smtClean="0">
                <a:latin typeface="Comic Sans MS" panose="030F0702030302020204" pitchFamily="66" charset="0"/>
              </a:rPr>
              <a:t>last</a:t>
            </a:r>
            <a:r>
              <a:rPr lang="tr-TR" sz="2400" dirty="0" smtClean="0">
                <a:latin typeface="Comic Sans MS" panose="030F0702030302020204" pitchFamily="66" charset="0"/>
              </a:rPr>
              <a:t> Sunday? / </a:t>
            </a:r>
            <a:r>
              <a:rPr lang="tr-TR" sz="2400" smtClean="0">
                <a:latin typeface="Comic Sans MS" panose="030F0702030302020204" pitchFamily="66" charset="0"/>
              </a:rPr>
              <a:t>Geçen pazar </a:t>
            </a:r>
            <a:r>
              <a:rPr lang="tr-TR" sz="2400" dirty="0" smtClean="0">
                <a:latin typeface="Comic Sans MS" panose="030F0702030302020204" pitchFamily="66" charset="0"/>
              </a:rPr>
              <a:t>alışveriş merkezine gittiniz mi?</a:t>
            </a:r>
          </a:p>
          <a:p>
            <a:pPr marL="0" indent="0">
              <a:buNone/>
            </a:pPr>
            <a:r>
              <a:rPr lang="tr-TR" sz="2400" dirty="0">
                <a:latin typeface="Comic Sans MS" panose="030F0702030302020204" pitchFamily="66" charset="0"/>
              </a:rPr>
              <a:t> </a:t>
            </a:r>
            <a:r>
              <a:rPr lang="tr-TR" sz="2400" dirty="0" smtClean="0">
                <a:latin typeface="Comic Sans MS" panose="030F0702030302020204" pitchFamily="66" charset="0"/>
              </a:rPr>
              <a:t>- </a:t>
            </a:r>
            <a:r>
              <a:rPr lang="tr-TR" sz="2400" dirty="0" err="1" smtClean="0">
                <a:latin typeface="Comic Sans MS" panose="030F0702030302020204" pitchFamily="66" charset="0"/>
              </a:rPr>
              <a:t>Yes</a:t>
            </a:r>
            <a:r>
              <a:rPr lang="tr-TR" sz="2400" dirty="0" smtClean="0">
                <a:latin typeface="Comic Sans MS" panose="030F0702030302020204" pitchFamily="66" charset="0"/>
              </a:rPr>
              <a:t>, </a:t>
            </a:r>
            <a:r>
              <a:rPr lang="tr-TR" sz="2400" dirty="0" err="1" smtClean="0">
                <a:latin typeface="Comic Sans MS" panose="030F0702030302020204" pitchFamily="66" charset="0"/>
              </a:rPr>
              <a:t>we</a:t>
            </a:r>
            <a:r>
              <a:rPr lang="tr-TR" sz="2400" dirty="0" smtClean="0">
                <a:latin typeface="Comic Sans MS" panose="030F0702030302020204" pitchFamily="66" charset="0"/>
              </a:rPr>
              <a:t> </a:t>
            </a:r>
            <a:r>
              <a:rPr lang="tr-TR" sz="2400" b="1" u="sng" dirty="0" err="1" smtClean="0">
                <a:latin typeface="Comic Sans MS" panose="030F0702030302020204" pitchFamily="66" charset="0"/>
              </a:rPr>
              <a:t>went</a:t>
            </a:r>
            <a:r>
              <a:rPr lang="tr-TR" sz="2400" b="1" u="sng" dirty="0" smtClean="0">
                <a:latin typeface="Comic Sans MS" panose="030F0702030302020204" pitchFamily="66" charset="0"/>
              </a:rPr>
              <a:t> </a:t>
            </a:r>
            <a:r>
              <a:rPr lang="tr-TR" sz="2400" b="1" u="sng" dirty="0" err="1" smtClean="0">
                <a:latin typeface="Comic Sans MS" panose="030F0702030302020204" pitchFamily="66" charset="0"/>
              </a:rPr>
              <a:t>to</a:t>
            </a:r>
            <a:r>
              <a:rPr lang="tr-TR" sz="2400" b="1" u="sng" dirty="0" smtClean="0">
                <a:latin typeface="Comic Sans MS" panose="030F0702030302020204" pitchFamily="66" charset="0"/>
              </a:rPr>
              <a:t> </a:t>
            </a:r>
            <a:r>
              <a:rPr lang="tr-TR" sz="2400" dirty="0" err="1" smtClean="0">
                <a:latin typeface="Comic Sans MS" panose="030F0702030302020204" pitchFamily="66" charset="0"/>
              </a:rPr>
              <a:t>shopping</a:t>
            </a:r>
            <a:r>
              <a:rPr lang="tr-TR" sz="2400" dirty="0" smtClean="0">
                <a:latin typeface="Comic Sans MS" panose="030F0702030302020204" pitchFamily="66" charset="0"/>
              </a:rPr>
              <a:t> </a:t>
            </a:r>
            <a:r>
              <a:rPr lang="tr-TR" sz="2400" dirty="0" err="1" smtClean="0">
                <a:latin typeface="Comic Sans MS" panose="030F0702030302020204" pitchFamily="66" charset="0"/>
              </a:rPr>
              <a:t>center</a:t>
            </a:r>
            <a:r>
              <a:rPr lang="tr-TR" sz="2400" dirty="0" smtClean="0">
                <a:latin typeface="Comic Sans MS" panose="030F0702030302020204" pitchFamily="66" charset="0"/>
              </a:rPr>
              <a:t>..   - No, </a:t>
            </a:r>
            <a:r>
              <a:rPr lang="tr-TR" sz="2400" dirty="0" err="1" smtClean="0">
                <a:latin typeface="Comic Sans MS" panose="030F0702030302020204" pitchFamily="66" charset="0"/>
              </a:rPr>
              <a:t>we</a:t>
            </a:r>
            <a:r>
              <a:rPr lang="tr-TR" sz="2400" dirty="0" smtClean="0">
                <a:latin typeface="Comic Sans MS" panose="030F0702030302020204" pitchFamily="66" charset="0"/>
              </a:rPr>
              <a:t> </a:t>
            </a:r>
            <a:r>
              <a:rPr lang="tr-TR" sz="2400" b="1" u="sng" dirty="0" err="1" smtClean="0">
                <a:latin typeface="Comic Sans MS" panose="030F0702030302020204" pitchFamily="66" charset="0"/>
              </a:rPr>
              <a:t>didn’t</a:t>
            </a:r>
            <a:r>
              <a:rPr lang="tr-TR" sz="2400" b="1" u="sng" dirty="0" smtClean="0">
                <a:latin typeface="Comic Sans MS" panose="030F0702030302020204" pitchFamily="66" charset="0"/>
              </a:rPr>
              <a:t> </a:t>
            </a:r>
            <a:r>
              <a:rPr lang="tr-TR" sz="2400" b="1" u="sng" dirty="0" err="1" smtClean="0">
                <a:latin typeface="Comic Sans MS" panose="030F0702030302020204" pitchFamily="66" charset="0"/>
              </a:rPr>
              <a:t>go</a:t>
            </a:r>
            <a:r>
              <a:rPr lang="tr-TR" sz="2400" b="1" u="sng" dirty="0" smtClean="0">
                <a:latin typeface="Comic Sans MS" panose="030F0702030302020204" pitchFamily="66" charset="0"/>
              </a:rPr>
              <a:t> </a:t>
            </a:r>
            <a:r>
              <a:rPr lang="tr-TR" sz="2400" b="1" u="sng" dirty="0" err="1" smtClean="0">
                <a:latin typeface="Comic Sans MS" panose="030F0702030302020204" pitchFamily="66" charset="0"/>
              </a:rPr>
              <a:t>to</a:t>
            </a:r>
            <a:r>
              <a:rPr lang="tr-TR" sz="2400" b="1" u="sng" dirty="0" smtClean="0">
                <a:latin typeface="Comic Sans MS" panose="030F0702030302020204" pitchFamily="66" charset="0"/>
              </a:rPr>
              <a:t> </a:t>
            </a:r>
            <a:r>
              <a:rPr lang="tr-TR" sz="2400" dirty="0" err="1" smtClean="0">
                <a:latin typeface="Comic Sans MS" panose="030F0702030302020204" pitchFamily="66" charset="0"/>
              </a:rPr>
              <a:t>shopping</a:t>
            </a:r>
            <a:r>
              <a:rPr lang="tr-TR" sz="2400" dirty="0" smtClean="0">
                <a:latin typeface="Comic Sans MS" panose="030F0702030302020204" pitchFamily="66" charset="0"/>
              </a:rPr>
              <a:t> </a:t>
            </a:r>
            <a:r>
              <a:rPr lang="tr-TR" sz="2400" dirty="0" err="1" smtClean="0">
                <a:latin typeface="Comic Sans MS" panose="030F0702030302020204" pitchFamily="66" charset="0"/>
              </a:rPr>
              <a:t>center</a:t>
            </a:r>
            <a:r>
              <a:rPr lang="tr-TR" sz="2400" dirty="0" smtClean="0">
                <a:latin typeface="Comic Sans MS" panose="030F0702030302020204" pitchFamily="66" charset="0"/>
              </a:rPr>
              <a:t> </a:t>
            </a:r>
            <a:r>
              <a:rPr lang="tr-TR" sz="2400" dirty="0" err="1" smtClean="0">
                <a:latin typeface="Comic Sans MS" panose="030F0702030302020204" pitchFamily="66" charset="0"/>
              </a:rPr>
              <a:t>last</a:t>
            </a:r>
            <a:r>
              <a:rPr lang="tr-TR" sz="2400" dirty="0" smtClean="0">
                <a:latin typeface="Comic Sans MS" panose="030F0702030302020204" pitchFamily="66" charset="0"/>
              </a:rPr>
              <a:t> Sunday.</a:t>
            </a:r>
          </a:p>
        </p:txBody>
      </p:sp>
    </p:spTree>
    <p:extLst>
      <p:ext uri="{BB962C8B-B14F-4D97-AF65-F5344CB8AC3E}">
        <p14:creationId xmlns:p14="http://schemas.microsoft.com/office/powerpoint/2010/main" val="36325726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err="1">
                <a:solidFill>
                  <a:srgbClr val="FF0000"/>
                </a:solidFill>
                <a:latin typeface="Comic Sans MS" panose="030F0702030302020204" pitchFamily="66" charset="0"/>
              </a:rPr>
              <a:t>Examples</a:t>
            </a:r>
            <a:r>
              <a:rPr lang="tr-TR" sz="2800" dirty="0">
                <a:solidFill>
                  <a:srgbClr val="FF0000"/>
                </a:solidFill>
                <a:latin typeface="Comic Sans MS" panose="030F0702030302020204" pitchFamily="66" charset="0"/>
              </a:rPr>
              <a:t>:</a:t>
            </a:r>
            <a:endParaRPr lang="tr-TR" sz="2800" dirty="0"/>
          </a:p>
        </p:txBody>
      </p:sp>
      <p:sp>
        <p:nvSpPr>
          <p:cNvPr id="3" name="İçerik Yer Tutucusu 2"/>
          <p:cNvSpPr>
            <a:spLocks noGrp="1"/>
          </p:cNvSpPr>
          <p:nvPr>
            <p:ph idx="1"/>
          </p:nvPr>
        </p:nvSpPr>
        <p:spPr>
          <a:xfrm>
            <a:off x="838200" y="1343892"/>
            <a:ext cx="10515600" cy="5292435"/>
          </a:xfrm>
        </p:spPr>
        <p:txBody>
          <a:bodyPr>
            <a:normAutofit fontScale="92500" lnSpcReduction="10000"/>
          </a:bodyPr>
          <a:lstStyle/>
          <a:p>
            <a:r>
              <a:rPr lang="tr-TR" dirty="0"/>
              <a:t>- </a:t>
            </a:r>
            <a:r>
              <a:rPr lang="tr-TR" sz="2400" dirty="0" err="1">
                <a:latin typeface="Comic Sans MS" panose="030F0702030302020204" pitchFamily="66" charset="0"/>
              </a:rPr>
              <a:t>Did</a:t>
            </a:r>
            <a:r>
              <a:rPr lang="tr-TR" sz="2400" dirty="0">
                <a:latin typeface="Comic Sans MS" panose="030F0702030302020204" pitchFamily="66" charset="0"/>
              </a:rPr>
              <a:t> </a:t>
            </a:r>
            <a:r>
              <a:rPr lang="tr-TR" sz="2400" dirty="0" err="1">
                <a:latin typeface="Comic Sans MS" panose="030F0702030302020204" pitchFamily="66" charset="0"/>
              </a:rPr>
              <a:t>you</a:t>
            </a:r>
            <a:r>
              <a:rPr lang="tr-TR" sz="2400" dirty="0">
                <a:latin typeface="Comic Sans MS" panose="030F0702030302020204" pitchFamily="66" charset="0"/>
              </a:rPr>
              <a:t> </a:t>
            </a:r>
            <a:r>
              <a:rPr lang="tr-TR" sz="2400" dirty="0" err="1">
                <a:latin typeface="Comic Sans MS" panose="030F0702030302020204" pitchFamily="66" charset="0"/>
              </a:rPr>
              <a:t>sleep</a:t>
            </a:r>
            <a:r>
              <a:rPr lang="tr-TR" sz="2400" dirty="0">
                <a:latin typeface="Comic Sans MS" panose="030F0702030302020204" pitchFamily="66" charset="0"/>
              </a:rPr>
              <a:t> </a:t>
            </a:r>
            <a:r>
              <a:rPr lang="tr-TR" sz="2400" dirty="0" err="1">
                <a:latin typeface="Comic Sans MS" panose="030F0702030302020204" pitchFamily="66" charset="0"/>
              </a:rPr>
              <a:t>well</a:t>
            </a:r>
            <a:r>
              <a:rPr lang="tr-TR" sz="2400" dirty="0">
                <a:latin typeface="Comic Sans MS" panose="030F0702030302020204" pitchFamily="66" charset="0"/>
              </a:rPr>
              <a:t> </a:t>
            </a:r>
            <a:r>
              <a:rPr lang="tr-TR" sz="2400" dirty="0" err="1">
                <a:latin typeface="Comic Sans MS" panose="030F0702030302020204" pitchFamily="66" charset="0"/>
              </a:rPr>
              <a:t>last</a:t>
            </a:r>
            <a:r>
              <a:rPr lang="tr-TR" sz="2400" dirty="0">
                <a:latin typeface="Comic Sans MS" panose="030F0702030302020204" pitchFamily="66" charset="0"/>
              </a:rPr>
              <a:t> </a:t>
            </a:r>
            <a:r>
              <a:rPr lang="tr-TR" sz="2400" dirty="0" err="1">
                <a:latin typeface="Comic Sans MS" panose="030F0702030302020204" pitchFamily="66" charset="0"/>
              </a:rPr>
              <a:t>night</a:t>
            </a:r>
            <a:r>
              <a:rPr lang="tr-TR" sz="2400" dirty="0">
                <a:latin typeface="Comic Sans MS" panose="030F0702030302020204" pitchFamily="66" charset="0"/>
              </a:rPr>
              <a:t>? (Dün gece iyi uyudun mu</a:t>
            </a:r>
            <a:r>
              <a:rPr lang="tr-TR" sz="2400" dirty="0" smtClean="0">
                <a:latin typeface="Comic Sans MS" panose="030F0702030302020204" pitchFamily="66" charset="0"/>
              </a:rPr>
              <a:t>?)</a:t>
            </a:r>
          </a:p>
          <a:p>
            <a:pPr marL="0" indent="0">
              <a:buNone/>
            </a:pPr>
            <a:r>
              <a:rPr lang="tr-TR" sz="2400" dirty="0" smtClean="0">
                <a:latin typeface="Comic Sans MS" panose="030F0702030302020204" pitchFamily="66" charset="0"/>
              </a:rPr>
              <a:t>     - </a:t>
            </a:r>
            <a:r>
              <a:rPr lang="tr-TR" sz="2400" dirty="0" err="1" smtClean="0">
                <a:latin typeface="Comic Sans MS" panose="030F0702030302020204" pitchFamily="66" charset="0"/>
              </a:rPr>
              <a:t>Yes</a:t>
            </a:r>
            <a:r>
              <a:rPr lang="tr-TR" sz="2400" dirty="0" smtClean="0">
                <a:latin typeface="Comic Sans MS" panose="030F0702030302020204" pitchFamily="66" charset="0"/>
              </a:rPr>
              <a:t>, I </a:t>
            </a:r>
            <a:r>
              <a:rPr lang="tr-TR" sz="2400" dirty="0" err="1" smtClean="0">
                <a:latin typeface="Comic Sans MS" panose="030F0702030302020204" pitchFamily="66" charset="0"/>
              </a:rPr>
              <a:t>slept</a:t>
            </a:r>
            <a:r>
              <a:rPr lang="tr-TR" sz="2400" dirty="0" smtClean="0">
                <a:latin typeface="Comic Sans MS" panose="030F0702030302020204" pitchFamily="66" charset="0"/>
              </a:rPr>
              <a:t> </a:t>
            </a:r>
            <a:r>
              <a:rPr lang="tr-TR" sz="2400" dirty="0" err="1" smtClean="0">
                <a:latin typeface="Comic Sans MS" panose="030F0702030302020204" pitchFamily="66" charset="0"/>
              </a:rPr>
              <a:t>well</a:t>
            </a:r>
            <a:r>
              <a:rPr lang="tr-TR" sz="2400" dirty="0">
                <a:latin typeface="Comic Sans MS" panose="030F0702030302020204" pitchFamily="66" charset="0"/>
              </a:rPr>
              <a:t> </a:t>
            </a:r>
            <a:r>
              <a:rPr lang="tr-TR" sz="2400" dirty="0" err="1" smtClean="0">
                <a:latin typeface="Comic Sans MS" panose="030F0702030302020204" pitchFamily="66" charset="0"/>
              </a:rPr>
              <a:t>last</a:t>
            </a:r>
            <a:r>
              <a:rPr lang="tr-TR" sz="2400" dirty="0" smtClean="0">
                <a:latin typeface="Comic Sans MS" panose="030F0702030302020204" pitchFamily="66" charset="0"/>
              </a:rPr>
              <a:t> </a:t>
            </a:r>
            <a:r>
              <a:rPr lang="tr-TR" sz="2400" dirty="0" err="1" smtClean="0">
                <a:latin typeface="Comic Sans MS" panose="030F0702030302020204" pitchFamily="66" charset="0"/>
              </a:rPr>
              <a:t>night</a:t>
            </a:r>
            <a:r>
              <a:rPr lang="tr-TR" sz="2400" dirty="0" smtClean="0">
                <a:latin typeface="Comic Sans MS" panose="030F0702030302020204" pitchFamily="66" charset="0"/>
              </a:rPr>
              <a:t>.</a:t>
            </a: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Did</a:t>
            </a:r>
            <a:r>
              <a:rPr lang="tr-TR" sz="2400" dirty="0">
                <a:latin typeface="Comic Sans MS" panose="030F0702030302020204" pitchFamily="66" charset="0"/>
              </a:rPr>
              <a:t> </a:t>
            </a:r>
            <a:r>
              <a:rPr lang="tr-TR" sz="2400" dirty="0" err="1">
                <a:latin typeface="Comic Sans MS" panose="030F0702030302020204" pitchFamily="66" charset="0"/>
              </a:rPr>
              <a:t>you</a:t>
            </a:r>
            <a:r>
              <a:rPr lang="tr-TR" sz="2400" dirty="0">
                <a:latin typeface="Comic Sans MS" panose="030F0702030302020204" pitchFamily="66" charset="0"/>
              </a:rPr>
              <a:t> </a:t>
            </a:r>
            <a:r>
              <a:rPr lang="tr-TR" sz="2400" dirty="0" err="1">
                <a:latin typeface="Comic Sans MS" panose="030F0702030302020204" pitchFamily="66" charset="0"/>
              </a:rPr>
              <a:t>see</a:t>
            </a:r>
            <a:r>
              <a:rPr lang="tr-TR" sz="2400" dirty="0">
                <a:latin typeface="Comic Sans MS" panose="030F0702030302020204" pitchFamily="66" charset="0"/>
              </a:rPr>
              <a:t> </a:t>
            </a:r>
            <a:r>
              <a:rPr lang="tr-TR" sz="2400" dirty="0" err="1">
                <a:latin typeface="Comic Sans MS" panose="030F0702030302020204" pitchFamily="66" charset="0"/>
              </a:rPr>
              <a:t>the</a:t>
            </a:r>
            <a:r>
              <a:rPr lang="tr-TR" sz="2400" dirty="0">
                <a:latin typeface="Comic Sans MS" panose="030F0702030302020204" pitchFamily="66" charset="0"/>
              </a:rPr>
              <a:t> </a:t>
            </a:r>
            <a:r>
              <a:rPr lang="tr-TR" sz="2400" dirty="0" err="1">
                <a:latin typeface="Comic Sans MS" panose="030F0702030302020204" pitchFamily="66" charset="0"/>
              </a:rPr>
              <a:t>postman</a:t>
            </a:r>
            <a:r>
              <a:rPr lang="tr-TR" sz="2400" dirty="0">
                <a:latin typeface="Comic Sans MS" panose="030F0702030302020204" pitchFamily="66" charset="0"/>
              </a:rPr>
              <a:t> </a:t>
            </a:r>
            <a:r>
              <a:rPr lang="tr-TR" sz="2400" dirty="0" err="1">
                <a:latin typeface="Comic Sans MS" panose="030F0702030302020204" pitchFamily="66" charset="0"/>
              </a:rPr>
              <a:t>this</a:t>
            </a:r>
            <a:r>
              <a:rPr lang="tr-TR" sz="2400" dirty="0">
                <a:latin typeface="Comic Sans MS" panose="030F0702030302020204" pitchFamily="66" charset="0"/>
              </a:rPr>
              <a:t> </a:t>
            </a:r>
            <a:r>
              <a:rPr lang="tr-TR" sz="2400" dirty="0" err="1">
                <a:latin typeface="Comic Sans MS" panose="030F0702030302020204" pitchFamily="66" charset="0"/>
              </a:rPr>
              <a:t>morning</a:t>
            </a:r>
            <a:r>
              <a:rPr lang="tr-TR" sz="2400" dirty="0">
                <a:latin typeface="Comic Sans MS" panose="030F0702030302020204" pitchFamily="66" charset="0"/>
              </a:rPr>
              <a:t>? (Bu sabah postacıyı gördün mü?)</a:t>
            </a:r>
            <a:br>
              <a:rPr lang="tr-TR" sz="2400" dirty="0">
                <a:latin typeface="Comic Sans MS" panose="030F0702030302020204" pitchFamily="66" charset="0"/>
              </a:rPr>
            </a:br>
            <a:r>
              <a:rPr lang="tr-TR" sz="2400" dirty="0" smtClean="0">
                <a:latin typeface="Comic Sans MS" panose="030F0702030302020204" pitchFamily="66" charset="0"/>
              </a:rPr>
              <a:t>    - No I </a:t>
            </a:r>
            <a:r>
              <a:rPr lang="tr-TR" sz="2400" dirty="0" err="1" smtClean="0">
                <a:latin typeface="Comic Sans MS" panose="030F0702030302020204" pitchFamily="66" charset="0"/>
              </a:rPr>
              <a:t>didn’t</a:t>
            </a:r>
            <a:r>
              <a:rPr lang="tr-TR" sz="2400" dirty="0" smtClean="0">
                <a:latin typeface="Comic Sans MS" panose="030F0702030302020204" pitchFamily="66" charset="0"/>
              </a:rPr>
              <a:t> </a:t>
            </a:r>
            <a:r>
              <a:rPr lang="tr-TR" sz="2400" dirty="0" err="1" smtClean="0">
                <a:latin typeface="Comic Sans MS" panose="030F0702030302020204" pitchFamily="66" charset="0"/>
              </a:rPr>
              <a:t>see</a:t>
            </a:r>
            <a:r>
              <a:rPr lang="tr-TR" sz="2400" dirty="0" smtClean="0">
                <a:latin typeface="Comic Sans MS" panose="030F0702030302020204" pitchFamily="66" charset="0"/>
              </a:rPr>
              <a:t>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postman</a:t>
            </a:r>
            <a:r>
              <a:rPr lang="tr-TR" sz="2400" dirty="0" smtClean="0">
                <a:latin typeface="Comic Sans MS" panose="030F0702030302020204" pitchFamily="66" charset="0"/>
              </a:rPr>
              <a:t> </a:t>
            </a:r>
            <a:r>
              <a:rPr lang="tr-TR" sz="2400" dirty="0" err="1" smtClean="0">
                <a:latin typeface="Comic Sans MS" panose="030F0702030302020204" pitchFamily="66" charset="0"/>
              </a:rPr>
              <a:t>this</a:t>
            </a:r>
            <a:r>
              <a:rPr lang="tr-TR" sz="2400" dirty="0" smtClean="0">
                <a:latin typeface="Comic Sans MS" panose="030F0702030302020204" pitchFamily="66" charset="0"/>
              </a:rPr>
              <a:t> </a:t>
            </a:r>
            <a:r>
              <a:rPr lang="tr-TR" sz="2400" dirty="0" err="1" smtClean="0">
                <a:latin typeface="Comic Sans MS" panose="030F0702030302020204" pitchFamily="66" charset="0"/>
              </a:rPr>
              <a:t>morning</a:t>
            </a:r>
            <a:r>
              <a:rPr lang="tr-TR" sz="2400" dirty="0" smtClean="0">
                <a:latin typeface="Comic Sans MS" panose="030F0702030302020204" pitchFamily="66" charset="0"/>
              </a:rPr>
              <a:t>.</a:t>
            </a:r>
          </a:p>
          <a:p>
            <a:pPr marL="0" indent="0">
              <a:buNone/>
            </a:pP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Did</a:t>
            </a:r>
            <a:r>
              <a:rPr lang="tr-TR" sz="2400" dirty="0">
                <a:latin typeface="Comic Sans MS" panose="030F0702030302020204" pitchFamily="66" charset="0"/>
              </a:rPr>
              <a:t> </a:t>
            </a:r>
            <a:r>
              <a:rPr lang="tr-TR" sz="2400" dirty="0" err="1">
                <a:latin typeface="Comic Sans MS" panose="030F0702030302020204" pitchFamily="66" charset="0"/>
              </a:rPr>
              <a:t>Julie</a:t>
            </a:r>
            <a:r>
              <a:rPr lang="tr-TR" sz="2400" dirty="0">
                <a:latin typeface="Comic Sans MS" panose="030F0702030302020204" pitchFamily="66" charset="0"/>
              </a:rPr>
              <a:t> </a:t>
            </a:r>
            <a:r>
              <a:rPr lang="tr-TR" sz="2400" dirty="0" err="1">
                <a:latin typeface="Comic Sans MS" panose="030F0702030302020204" pitchFamily="66" charset="0"/>
              </a:rPr>
              <a:t>have</a:t>
            </a:r>
            <a:r>
              <a:rPr lang="tr-TR" sz="2400" dirty="0">
                <a:latin typeface="Comic Sans MS" panose="030F0702030302020204" pitchFamily="66" charset="0"/>
              </a:rPr>
              <a:t> a </a:t>
            </a:r>
            <a:r>
              <a:rPr lang="tr-TR" sz="2400" dirty="0" err="1">
                <a:latin typeface="Comic Sans MS" panose="030F0702030302020204" pitchFamily="66" charset="0"/>
              </a:rPr>
              <a:t>good</a:t>
            </a:r>
            <a:r>
              <a:rPr lang="tr-TR" sz="2400" dirty="0">
                <a:latin typeface="Comic Sans MS" panose="030F0702030302020204" pitchFamily="66" charset="0"/>
              </a:rPr>
              <a:t> time at </a:t>
            </a:r>
            <a:r>
              <a:rPr lang="tr-TR" sz="2400" dirty="0" err="1">
                <a:latin typeface="Comic Sans MS" panose="030F0702030302020204" pitchFamily="66" charset="0"/>
              </a:rPr>
              <a:t>the</a:t>
            </a:r>
            <a:r>
              <a:rPr lang="tr-TR" sz="2400" dirty="0">
                <a:latin typeface="Comic Sans MS" panose="030F0702030302020204" pitchFamily="66" charset="0"/>
              </a:rPr>
              <a:t> </a:t>
            </a:r>
            <a:r>
              <a:rPr lang="tr-TR" sz="2400" dirty="0" err="1">
                <a:latin typeface="Comic Sans MS" panose="030F0702030302020204" pitchFamily="66" charset="0"/>
              </a:rPr>
              <a:t>party</a:t>
            </a:r>
            <a:r>
              <a:rPr lang="tr-TR" sz="2400" dirty="0">
                <a:latin typeface="Comic Sans MS" panose="030F0702030302020204" pitchFamily="66" charset="0"/>
              </a:rPr>
              <a:t> </a:t>
            </a:r>
            <a:r>
              <a:rPr lang="tr-TR" sz="2400" dirty="0" err="1">
                <a:latin typeface="Comic Sans MS" panose="030F0702030302020204" pitchFamily="66" charset="0"/>
              </a:rPr>
              <a:t>yesterday</a:t>
            </a:r>
            <a:r>
              <a:rPr lang="tr-TR" sz="2400" dirty="0">
                <a:latin typeface="Comic Sans MS" panose="030F0702030302020204" pitchFamily="66" charset="0"/>
              </a:rPr>
              <a:t>? (</a:t>
            </a:r>
            <a:r>
              <a:rPr lang="tr-TR" sz="2400" dirty="0" err="1">
                <a:latin typeface="Comic Sans MS" panose="030F0702030302020204" pitchFamily="66" charset="0"/>
              </a:rPr>
              <a:t>Juile</a:t>
            </a:r>
            <a:r>
              <a:rPr lang="tr-TR" sz="2400" dirty="0">
                <a:latin typeface="Comic Sans MS" panose="030F0702030302020204" pitchFamily="66" charset="0"/>
              </a:rPr>
              <a:t> dün partide iyi vakit geçirdi mi</a:t>
            </a:r>
            <a:r>
              <a:rPr lang="tr-TR" sz="2400" dirty="0" smtClean="0">
                <a:latin typeface="Comic Sans MS" panose="030F0702030302020204" pitchFamily="66" charset="0"/>
              </a:rPr>
              <a:t>?)</a:t>
            </a:r>
          </a:p>
          <a:p>
            <a:pPr marL="0" indent="0">
              <a:buNone/>
            </a:pPr>
            <a:r>
              <a:rPr lang="tr-TR" sz="2400" dirty="0">
                <a:latin typeface="Comic Sans MS" panose="030F0702030302020204" pitchFamily="66" charset="0"/>
              </a:rPr>
              <a:t> </a:t>
            </a:r>
            <a:r>
              <a:rPr lang="tr-TR" sz="2400" dirty="0" smtClean="0">
                <a:latin typeface="Comic Sans MS" panose="030F0702030302020204" pitchFamily="66" charset="0"/>
              </a:rPr>
              <a:t>     - </a:t>
            </a:r>
            <a:r>
              <a:rPr lang="tr-TR" sz="2400" dirty="0" err="1" smtClean="0">
                <a:latin typeface="Comic Sans MS" panose="030F0702030302020204" pitchFamily="66" charset="0"/>
              </a:rPr>
              <a:t>Yes</a:t>
            </a:r>
            <a:r>
              <a:rPr lang="tr-TR" sz="2400" dirty="0" smtClean="0">
                <a:latin typeface="Comic Sans MS" panose="030F0702030302020204" pitchFamily="66" charset="0"/>
              </a:rPr>
              <a:t>, </a:t>
            </a:r>
            <a:r>
              <a:rPr lang="tr-TR" sz="2400" dirty="0" err="1" smtClean="0">
                <a:latin typeface="Comic Sans MS" panose="030F0702030302020204" pitchFamily="66" charset="0"/>
              </a:rPr>
              <a:t>she</a:t>
            </a:r>
            <a:r>
              <a:rPr lang="tr-TR" sz="2400" dirty="0" smtClean="0">
                <a:latin typeface="Comic Sans MS" panose="030F0702030302020204" pitchFamily="66" charset="0"/>
              </a:rPr>
              <a:t> had a </a:t>
            </a:r>
            <a:r>
              <a:rPr lang="tr-TR" sz="2400" dirty="0" err="1" smtClean="0">
                <a:latin typeface="Comic Sans MS" panose="030F0702030302020204" pitchFamily="66" charset="0"/>
              </a:rPr>
              <a:t>good</a:t>
            </a:r>
            <a:r>
              <a:rPr lang="tr-TR" sz="2400" dirty="0" smtClean="0">
                <a:latin typeface="Comic Sans MS" panose="030F0702030302020204" pitchFamily="66" charset="0"/>
              </a:rPr>
              <a:t> time at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party</a:t>
            </a:r>
            <a:r>
              <a:rPr lang="tr-TR" sz="2400" dirty="0" smtClean="0">
                <a:latin typeface="Comic Sans MS" panose="030F0702030302020204" pitchFamily="66" charset="0"/>
              </a:rPr>
              <a:t> </a:t>
            </a:r>
            <a:r>
              <a:rPr lang="tr-TR" sz="2400" dirty="0" err="1" smtClean="0">
                <a:latin typeface="Comic Sans MS" panose="030F0702030302020204" pitchFamily="66" charset="0"/>
              </a:rPr>
              <a:t>yesterday</a:t>
            </a:r>
            <a:r>
              <a:rPr lang="tr-TR" sz="2400" dirty="0" smtClean="0">
                <a:latin typeface="Comic Sans MS" panose="030F0702030302020204" pitchFamily="66" charset="0"/>
              </a:rPr>
              <a:t>.</a:t>
            </a: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Did</a:t>
            </a:r>
            <a:r>
              <a:rPr lang="tr-TR" sz="2400" dirty="0">
                <a:latin typeface="Comic Sans MS" panose="030F0702030302020204" pitchFamily="66" charset="0"/>
              </a:rPr>
              <a:t> </a:t>
            </a:r>
            <a:r>
              <a:rPr lang="tr-TR" sz="2400" dirty="0" err="1">
                <a:latin typeface="Comic Sans MS" panose="030F0702030302020204" pitchFamily="66" charset="0"/>
              </a:rPr>
              <a:t>you</a:t>
            </a:r>
            <a:r>
              <a:rPr lang="tr-TR" sz="2400" dirty="0">
                <a:latin typeface="Comic Sans MS" panose="030F0702030302020204" pitchFamily="66" charset="0"/>
              </a:rPr>
              <a:t> </a:t>
            </a:r>
            <a:r>
              <a:rPr lang="tr-TR" sz="2400" dirty="0" err="1">
                <a:latin typeface="Comic Sans MS" panose="030F0702030302020204" pitchFamily="66" charset="0"/>
              </a:rPr>
              <a:t>make</a:t>
            </a:r>
            <a:r>
              <a:rPr lang="tr-TR" sz="2400" dirty="0">
                <a:latin typeface="Comic Sans MS" panose="030F0702030302020204" pitchFamily="66" charset="0"/>
              </a:rPr>
              <a:t> </a:t>
            </a:r>
            <a:r>
              <a:rPr lang="tr-TR" sz="2400" dirty="0" err="1">
                <a:latin typeface="Comic Sans MS" panose="030F0702030302020204" pitchFamily="66" charset="0"/>
              </a:rPr>
              <a:t>your</a:t>
            </a:r>
            <a:r>
              <a:rPr lang="tr-TR" sz="2400" dirty="0">
                <a:latin typeface="Comic Sans MS" panose="030F0702030302020204" pitchFamily="66" charset="0"/>
              </a:rPr>
              <a:t> </a:t>
            </a:r>
            <a:r>
              <a:rPr lang="tr-TR" sz="2400" dirty="0" err="1">
                <a:latin typeface="Comic Sans MS" panose="030F0702030302020204" pitchFamily="66" charset="0"/>
              </a:rPr>
              <a:t>own</a:t>
            </a:r>
            <a:r>
              <a:rPr lang="tr-TR" sz="2400" dirty="0">
                <a:latin typeface="Comic Sans MS" panose="030F0702030302020204" pitchFamily="66" charset="0"/>
              </a:rPr>
              <a:t> </a:t>
            </a:r>
            <a:r>
              <a:rPr lang="tr-TR" sz="2400" dirty="0" err="1">
                <a:latin typeface="Comic Sans MS" panose="030F0702030302020204" pitchFamily="66" charset="0"/>
              </a:rPr>
              <a:t>dinner</a:t>
            </a:r>
            <a:r>
              <a:rPr lang="tr-TR" sz="2400" dirty="0">
                <a:latin typeface="Comic Sans MS" panose="030F0702030302020204" pitchFamily="66" charset="0"/>
              </a:rPr>
              <a:t> </a:t>
            </a:r>
            <a:r>
              <a:rPr lang="tr-TR" sz="2400" dirty="0" err="1">
                <a:latin typeface="Comic Sans MS" panose="030F0702030302020204" pitchFamily="66" charset="0"/>
              </a:rPr>
              <a:t>last</a:t>
            </a:r>
            <a:r>
              <a:rPr lang="tr-TR" sz="2400" dirty="0">
                <a:latin typeface="Comic Sans MS" panose="030F0702030302020204" pitchFamily="66" charset="0"/>
              </a:rPr>
              <a:t> </a:t>
            </a:r>
            <a:r>
              <a:rPr lang="tr-TR" sz="2400" dirty="0" err="1">
                <a:latin typeface="Comic Sans MS" panose="030F0702030302020204" pitchFamily="66" charset="0"/>
              </a:rPr>
              <a:t>night</a:t>
            </a:r>
            <a:r>
              <a:rPr lang="tr-TR" sz="2400" dirty="0">
                <a:latin typeface="Comic Sans MS" panose="030F0702030302020204" pitchFamily="66" charset="0"/>
              </a:rPr>
              <a:t>. (Dün gece akşam yemeğini sen mi yaptın</a:t>
            </a:r>
            <a:r>
              <a:rPr lang="tr-TR" sz="2400" dirty="0" smtClean="0">
                <a:latin typeface="Comic Sans MS" panose="030F0702030302020204" pitchFamily="66" charset="0"/>
              </a:rPr>
              <a:t>?)</a:t>
            </a:r>
          </a:p>
          <a:p>
            <a:pPr marL="0" indent="0">
              <a:buNone/>
            </a:pPr>
            <a:r>
              <a:rPr lang="tr-TR" sz="2400" dirty="0">
                <a:latin typeface="Comic Sans MS" panose="030F0702030302020204" pitchFamily="66" charset="0"/>
              </a:rPr>
              <a:t> </a:t>
            </a:r>
            <a:r>
              <a:rPr lang="tr-TR" sz="2400" dirty="0" smtClean="0">
                <a:latin typeface="Comic Sans MS" panose="030F0702030302020204" pitchFamily="66" charset="0"/>
              </a:rPr>
              <a:t>       - No, I </a:t>
            </a:r>
            <a:r>
              <a:rPr lang="tr-TR" sz="2400" dirty="0" err="1" smtClean="0">
                <a:latin typeface="Comic Sans MS" panose="030F0702030302020204" pitchFamily="66" charset="0"/>
              </a:rPr>
              <a:t>didn’t</a:t>
            </a:r>
            <a:r>
              <a:rPr lang="tr-TR" sz="2400" dirty="0" smtClean="0">
                <a:latin typeface="Comic Sans MS" panose="030F0702030302020204" pitchFamily="66" charset="0"/>
              </a:rPr>
              <a:t> </a:t>
            </a:r>
            <a:r>
              <a:rPr lang="tr-TR" sz="2400" dirty="0" err="1" smtClean="0">
                <a:latin typeface="Comic Sans MS" panose="030F0702030302020204" pitchFamily="66" charset="0"/>
              </a:rPr>
              <a:t>make</a:t>
            </a:r>
            <a:r>
              <a:rPr lang="tr-TR" sz="2400" dirty="0" smtClean="0">
                <a:latin typeface="Comic Sans MS" panose="030F0702030302020204" pitchFamily="66" charset="0"/>
              </a:rPr>
              <a:t> </a:t>
            </a:r>
            <a:r>
              <a:rPr lang="tr-TR" sz="2400" dirty="0" err="1" smtClean="0">
                <a:latin typeface="Comic Sans MS" panose="030F0702030302020204" pitchFamily="66" charset="0"/>
              </a:rPr>
              <a:t>my</a:t>
            </a:r>
            <a:r>
              <a:rPr lang="tr-TR" sz="2400" dirty="0" smtClean="0">
                <a:latin typeface="Comic Sans MS" panose="030F0702030302020204" pitchFamily="66" charset="0"/>
              </a:rPr>
              <a:t> </a:t>
            </a:r>
            <a:r>
              <a:rPr lang="tr-TR" sz="2400" dirty="0" err="1" smtClean="0">
                <a:latin typeface="Comic Sans MS" panose="030F0702030302020204" pitchFamily="66" charset="0"/>
              </a:rPr>
              <a:t>own</a:t>
            </a:r>
            <a:r>
              <a:rPr lang="tr-TR" sz="2400" dirty="0" smtClean="0">
                <a:latin typeface="Comic Sans MS" panose="030F0702030302020204" pitchFamily="66" charset="0"/>
              </a:rPr>
              <a:t> </a:t>
            </a:r>
            <a:r>
              <a:rPr lang="tr-TR" sz="2400" dirty="0" err="1" smtClean="0">
                <a:latin typeface="Comic Sans MS" panose="030F0702030302020204" pitchFamily="66" charset="0"/>
              </a:rPr>
              <a:t>dinner</a:t>
            </a:r>
            <a:r>
              <a:rPr lang="tr-TR" sz="2400" dirty="0" smtClean="0">
                <a:latin typeface="Comic Sans MS" panose="030F0702030302020204" pitchFamily="66" charset="0"/>
              </a:rPr>
              <a:t>. Suzi </a:t>
            </a:r>
            <a:r>
              <a:rPr lang="tr-TR" sz="2400" dirty="0" err="1" smtClean="0">
                <a:latin typeface="Comic Sans MS" panose="030F0702030302020204" pitchFamily="66" charset="0"/>
              </a:rPr>
              <a:t>helped</a:t>
            </a:r>
            <a:r>
              <a:rPr lang="tr-TR" sz="2400" dirty="0" smtClean="0">
                <a:latin typeface="Comic Sans MS" panose="030F0702030302020204" pitchFamily="66" charset="0"/>
              </a:rPr>
              <a:t> me.</a:t>
            </a: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r>
            <a:br>
              <a:rPr lang="tr-TR" sz="2400" dirty="0">
                <a:latin typeface="Comic Sans MS" panose="030F0702030302020204" pitchFamily="66" charset="0"/>
              </a:rPr>
            </a:br>
            <a:r>
              <a:rPr lang="tr-TR" sz="2400" dirty="0">
                <a:latin typeface="Comic Sans MS" panose="030F0702030302020204" pitchFamily="66" charset="0"/>
              </a:rPr>
              <a:t>- </a:t>
            </a:r>
            <a:r>
              <a:rPr lang="tr-TR" sz="2400" dirty="0" err="1">
                <a:latin typeface="Comic Sans MS" panose="030F0702030302020204" pitchFamily="66" charset="0"/>
              </a:rPr>
              <a:t>Did</a:t>
            </a:r>
            <a:r>
              <a:rPr lang="tr-TR" sz="2400" dirty="0">
                <a:latin typeface="Comic Sans MS" panose="030F0702030302020204" pitchFamily="66" charset="0"/>
              </a:rPr>
              <a:t> </a:t>
            </a:r>
            <a:r>
              <a:rPr lang="tr-TR" sz="2400" dirty="0" err="1">
                <a:latin typeface="Comic Sans MS" panose="030F0702030302020204" pitchFamily="66" charset="0"/>
              </a:rPr>
              <a:t>they</a:t>
            </a:r>
            <a:r>
              <a:rPr lang="tr-TR" sz="2400" dirty="0">
                <a:latin typeface="Comic Sans MS" panose="030F0702030302020204" pitchFamily="66" charset="0"/>
              </a:rPr>
              <a:t> </a:t>
            </a:r>
            <a:r>
              <a:rPr lang="tr-TR" sz="2400" dirty="0" err="1">
                <a:latin typeface="Comic Sans MS" panose="030F0702030302020204" pitchFamily="66" charset="0"/>
              </a:rPr>
              <a:t>understand</a:t>
            </a:r>
            <a:r>
              <a:rPr lang="tr-TR" sz="2400" dirty="0">
                <a:latin typeface="Comic Sans MS" panose="030F0702030302020204" pitchFamily="66" charset="0"/>
              </a:rPr>
              <a:t> </a:t>
            </a:r>
            <a:r>
              <a:rPr lang="tr-TR" sz="2400" dirty="0" err="1">
                <a:latin typeface="Comic Sans MS" panose="030F0702030302020204" pitchFamily="66" charset="0"/>
              </a:rPr>
              <a:t>the</a:t>
            </a:r>
            <a:r>
              <a:rPr lang="tr-TR" sz="2400" dirty="0">
                <a:latin typeface="Comic Sans MS" panose="030F0702030302020204" pitchFamily="66" charset="0"/>
              </a:rPr>
              <a:t> </a:t>
            </a:r>
            <a:r>
              <a:rPr lang="tr-TR" sz="2400" dirty="0" err="1">
                <a:latin typeface="Comic Sans MS" panose="030F0702030302020204" pitchFamily="66" charset="0"/>
              </a:rPr>
              <a:t>question</a:t>
            </a:r>
            <a:r>
              <a:rPr lang="tr-TR" sz="2400" dirty="0">
                <a:latin typeface="Comic Sans MS" panose="030F0702030302020204" pitchFamily="66" charset="0"/>
              </a:rPr>
              <a:t>? (Soruyu anladılar mı</a:t>
            </a:r>
            <a:r>
              <a:rPr lang="tr-TR" sz="2400" dirty="0" smtClean="0">
                <a:latin typeface="Comic Sans MS" panose="030F0702030302020204" pitchFamily="66" charset="0"/>
              </a:rPr>
              <a:t>?)</a:t>
            </a:r>
          </a:p>
          <a:p>
            <a:pPr marL="0" indent="0">
              <a:buNone/>
            </a:pPr>
            <a:r>
              <a:rPr lang="tr-TR" sz="2400" dirty="0" smtClean="0">
                <a:latin typeface="Comic Sans MS" panose="030F0702030302020204" pitchFamily="66" charset="0"/>
              </a:rPr>
              <a:t>        - </a:t>
            </a:r>
            <a:r>
              <a:rPr lang="tr-TR" sz="2400" dirty="0" err="1" smtClean="0">
                <a:latin typeface="Comic Sans MS" panose="030F0702030302020204" pitchFamily="66" charset="0"/>
              </a:rPr>
              <a:t>Yes</a:t>
            </a:r>
            <a:r>
              <a:rPr lang="tr-TR" sz="2400" dirty="0" smtClean="0">
                <a:latin typeface="Comic Sans MS" panose="030F0702030302020204" pitchFamily="66" charset="0"/>
              </a:rPr>
              <a:t>, </a:t>
            </a:r>
            <a:r>
              <a:rPr lang="tr-TR" sz="2400" dirty="0" err="1" smtClean="0">
                <a:latin typeface="Comic Sans MS" panose="030F0702030302020204" pitchFamily="66" charset="0"/>
              </a:rPr>
              <a:t>they</a:t>
            </a:r>
            <a:r>
              <a:rPr lang="tr-TR" sz="2400" dirty="0" smtClean="0">
                <a:latin typeface="Comic Sans MS" panose="030F0702030302020204" pitchFamily="66" charset="0"/>
              </a:rPr>
              <a:t> </a:t>
            </a:r>
            <a:r>
              <a:rPr lang="tr-TR" sz="2400" dirty="0" err="1" smtClean="0">
                <a:latin typeface="Comic Sans MS" panose="030F0702030302020204" pitchFamily="66" charset="0"/>
              </a:rPr>
              <a:t>understood</a:t>
            </a:r>
            <a:r>
              <a:rPr lang="tr-TR" sz="2400" dirty="0" smtClean="0">
                <a:latin typeface="Comic Sans MS" panose="030F0702030302020204" pitchFamily="66" charset="0"/>
              </a:rPr>
              <a:t>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question</a:t>
            </a:r>
            <a:r>
              <a:rPr lang="tr-TR" sz="2400" dirty="0" smtClean="0">
                <a:latin typeface="Comic Sans MS" panose="030F0702030302020204" pitchFamily="66" charset="0"/>
              </a:rPr>
              <a:t>.</a:t>
            </a:r>
            <a:endParaRPr lang="tr-TR" sz="2400" dirty="0">
              <a:latin typeface="Comic Sans MS" panose="030F0702030302020204" pitchFamily="66" charset="0"/>
            </a:endParaRPr>
          </a:p>
          <a:p>
            <a:pPr marL="0" indent="0">
              <a:buNone/>
            </a:pPr>
            <a:endParaRPr lang="tr-TR" sz="2400" dirty="0">
              <a:latin typeface="Comic Sans MS" panose="030F0702030302020204" pitchFamily="66" charset="0"/>
            </a:endParaRPr>
          </a:p>
        </p:txBody>
      </p:sp>
    </p:spTree>
    <p:extLst>
      <p:ext uri="{BB962C8B-B14F-4D97-AF65-F5344CB8AC3E}">
        <p14:creationId xmlns:p14="http://schemas.microsoft.com/office/powerpoint/2010/main" val="22399638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12725"/>
            <a:ext cx="10515600" cy="1325563"/>
          </a:xfrm>
        </p:spPr>
        <p:txBody>
          <a:bodyPr>
            <a:normAutofit fontScale="90000"/>
          </a:bodyPr>
          <a:lstStyle/>
          <a:p>
            <a:r>
              <a:rPr lang="tr-TR" sz="2800" dirty="0">
                <a:solidFill>
                  <a:srgbClr val="FF0000"/>
                </a:solidFill>
                <a:latin typeface="Comic Sans MS" panose="030F0702030302020204" pitchFamily="66" charset="0"/>
              </a:rPr>
              <a:t>WH QUESTION </a:t>
            </a:r>
            <a:r>
              <a:rPr lang="tr-TR" sz="2800" dirty="0" smtClean="0">
                <a:solidFill>
                  <a:srgbClr val="FF0000"/>
                </a:solidFill>
                <a:latin typeface="Comic Sans MS" panose="030F0702030302020204" pitchFamily="66" charset="0"/>
              </a:rPr>
              <a:t>SENTENCES</a:t>
            </a:r>
            <a:br>
              <a:rPr lang="tr-TR" sz="2800" dirty="0" smtClean="0">
                <a:solidFill>
                  <a:srgbClr val="FF0000"/>
                </a:solidFill>
                <a:latin typeface="Comic Sans MS" panose="030F0702030302020204" pitchFamily="66" charset="0"/>
              </a:rPr>
            </a:br>
            <a:r>
              <a:rPr lang="tr-TR" sz="2800" dirty="0" smtClean="0">
                <a:solidFill>
                  <a:srgbClr val="FF0000"/>
                </a:solidFill>
                <a:latin typeface="Comic Sans MS" panose="030F0702030302020204" pitchFamily="66" charset="0"/>
              </a:rPr>
              <a:t> </a:t>
            </a:r>
            <a:r>
              <a:rPr lang="tr-TR" sz="2800" b="1" dirty="0" smtClean="0">
                <a:latin typeface="Comic Sans MS" panose="030F0702030302020204" pitchFamily="66" charset="0"/>
              </a:rPr>
              <a:t>WH </a:t>
            </a:r>
            <a:r>
              <a:rPr lang="tr-TR" sz="2800" b="1" dirty="0" err="1" smtClean="0">
                <a:latin typeface="Comic Sans MS" panose="030F0702030302020204" pitchFamily="66" charset="0"/>
              </a:rPr>
              <a:t>questions</a:t>
            </a:r>
            <a:r>
              <a:rPr lang="tr-TR" sz="2800" b="1" dirty="0" smtClean="0">
                <a:latin typeface="Comic Sans MS" panose="030F0702030302020204" pitchFamily="66" charset="0"/>
              </a:rPr>
              <a:t> + </a:t>
            </a:r>
            <a:r>
              <a:rPr lang="tr-TR" sz="2800" b="1" dirty="0" err="1" smtClean="0">
                <a:latin typeface="Comic Sans MS" panose="030F0702030302020204" pitchFamily="66" charset="0"/>
              </a:rPr>
              <a:t>did</a:t>
            </a:r>
            <a:r>
              <a:rPr lang="tr-TR" sz="2800" b="1" dirty="0" smtClean="0">
                <a:latin typeface="Comic Sans MS" panose="030F0702030302020204" pitchFamily="66" charset="0"/>
              </a:rPr>
              <a:t> </a:t>
            </a:r>
            <a:r>
              <a:rPr lang="tr-TR" sz="2800" b="1" dirty="0">
                <a:latin typeface="Comic Sans MS" panose="030F0702030302020204" pitchFamily="66" charset="0"/>
              </a:rPr>
              <a:t>+ özne + fiilin 1. hali+ nesne + zaman zarfı?</a:t>
            </a:r>
            <a:r>
              <a:rPr lang="tr-TR" sz="2800" dirty="0" smtClean="0">
                <a:solidFill>
                  <a:srgbClr val="FF0000"/>
                </a:solidFill>
                <a:latin typeface="Comic Sans MS" panose="030F0702030302020204" pitchFamily="66" charset="0"/>
              </a:rPr>
              <a:t/>
            </a:r>
            <a:br>
              <a:rPr lang="tr-TR" sz="2800" dirty="0" smtClean="0">
                <a:solidFill>
                  <a:srgbClr val="FF0000"/>
                </a:solidFill>
                <a:latin typeface="Comic Sans MS" panose="030F0702030302020204" pitchFamily="66" charset="0"/>
              </a:rPr>
            </a:br>
            <a:r>
              <a:rPr lang="tr-TR" sz="2800" dirty="0" smtClean="0">
                <a:solidFill>
                  <a:srgbClr val="FF0000"/>
                </a:solidFill>
                <a:latin typeface="Comic Sans MS" panose="030F0702030302020204" pitchFamily="66" charset="0"/>
              </a:rPr>
              <a:t/>
            </a:r>
            <a:br>
              <a:rPr lang="tr-TR" sz="2800" dirty="0" smtClean="0">
                <a:solidFill>
                  <a:srgbClr val="FF0000"/>
                </a:solidFill>
                <a:latin typeface="Comic Sans MS" panose="030F0702030302020204" pitchFamily="66" charset="0"/>
              </a:rPr>
            </a:br>
            <a:r>
              <a:rPr lang="tr-TR" sz="2800" dirty="0" err="1" smtClean="0">
                <a:solidFill>
                  <a:srgbClr val="FF0000"/>
                </a:solidFill>
                <a:latin typeface="Comic Sans MS" panose="030F0702030302020204" pitchFamily="66" charset="0"/>
              </a:rPr>
              <a:t>Examples</a:t>
            </a:r>
            <a:r>
              <a:rPr lang="tr-TR" sz="2800" dirty="0">
                <a:solidFill>
                  <a:srgbClr val="FF0000"/>
                </a:solidFill>
                <a:latin typeface="Comic Sans MS" panose="030F0702030302020204" pitchFamily="66" charset="0"/>
              </a:rPr>
              <a:t>:</a:t>
            </a:r>
            <a:endParaRPr lang="tr-TR" sz="2800" dirty="0">
              <a:latin typeface="Comic Sans MS" panose="030F0702030302020204" pitchFamily="66" charset="0"/>
            </a:endParaRPr>
          </a:p>
        </p:txBody>
      </p:sp>
      <p:sp>
        <p:nvSpPr>
          <p:cNvPr id="3" name="İçerik Yer Tutucusu 2"/>
          <p:cNvSpPr>
            <a:spLocks noGrp="1"/>
          </p:cNvSpPr>
          <p:nvPr>
            <p:ph idx="1"/>
          </p:nvPr>
        </p:nvSpPr>
        <p:spPr/>
        <p:txBody>
          <a:bodyPr/>
          <a:lstStyle/>
          <a:p>
            <a:r>
              <a:rPr lang="tr-TR" sz="2400" dirty="0" err="1" smtClean="0">
                <a:latin typeface="Comic Sans MS" panose="030F0702030302020204" pitchFamily="66" charset="0"/>
              </a:rPr>
              <a:t>What</a:t>
            </a:r>
            <a:r>
              <a:rPr lang="tr-TR" sz="2400" dirty="0" smtClean="0">
                <a:latin typeface="Comic Sans MS" panose="030F0702030302020204" pitchFamily="66" charset="0"/>
              </a:rPr>
              <a:t> </a:t>
            </a:r>
            <a:r>
              <a:rPr lang="tr-TR" sz="2400" b="1" dirty="0" err="1" smtClean="0">
                <a:latin typeface="Comic Sans MS" panose="030F0702030302020204" pitchFamily="66" charset="0"/>
              </a:rPr>
              <a:t>did</a:t>
            </a:r>
            <a:r>
              <a:rPr lang="tr-TR" sz="2400" dirty="0" smtClean="0">
                <a:latin typeface="Comic Sans MS" panose="030F0702030302020204" pitchFamily="66" charset="0"/>
              </a:rPr>
              <a:t> </a:t>
            </a:r>
            <a:r>
              <a:rPr lang="tr-TR" sz="2400" dirty="0" err="1" smtClean="0">
                <a:latin typeface="Comic Sans MS" panose="030F0702030302020204" pitchFamily="66" charset="0"/>
              </a:rPr>
              <a:t>you</a:t>
            </a:r>
            <a:r>
              <a:rPr lang="tr-TR" sz="2400" dirty="0" smtClean="0">
                <a:latin typeface="Comic Sans MS" panose="030F0702030302020204" pitchFamily="66" charset="0"/>
              </a:rPr>
              <a:t> </a:t>
            </a:r>
            <a:r>
              <a:rPr lang="tr-TR" sz="2400" b="1" dirty="0" err="1" smtClean="0">
                <a:latin typeface="Comic Sans MS" panose="030F0702030302020204" pitchFamily="66" charset="0"/>
              </a:rPr>
              <a:t>eat</a:t>
            </a:r>
            <a:r>
              <a:rPr lang="tr-TR" sz="2400" dirty="0" smtClean="0">
                <a:latin typeface="Comic Sans MS" panose="030F0702030302020204" pitchFamily="66" charset="0"/>
              </a:rPr>
              <a:t> </a:t>
            </a:r>
            <a:r>
              <a:rPr lang="tr-TR" sz="2400" dirty="0" err="1" smtClean="0">
                <a:latin typeface="Comic Sans MS" panose="030F0702030302020204" pitchFamily="66" charset="0"/>
              </a:rPr>
              <a:t>yesterday</a:t>
            </a:r>
            <a:r>
              <a:rPr lang="tr-TR" sz="2400" dirty="0" smtClean="0">
                <a:latin typeface="Comic Sans MS" panose="030F0702030302020204" pitchFamily="66" charset="0"/>
              </a:rPr>
              <a:t> </a:t>
            </a:r>
            <a:r>
              <a:rPr lang="tr-TR" sz="2400" dirty="0" err="1" smtClean="0">
                <a:latin typeface="Comic Sans MS" panose="030F0702030302020204" pitchFamily="66" charset="0"/>
              </a:rPr>
              <a:t>morning</a:t>
            </a:r>
            <a:r>
              <a:rPr lang="tr-TR" sz="2400" dirty="0" smtClean="0">
                <a:latin typeface="Comic Sans MS" panose="030F0702030302020204" pitchFamily="66" charset="0"/>
              </a:rPr>
              <a:t>? / Dün sabah ne yedin?</a:t>
            </a:r>
          </a:p>
          <a:p>
            <a:pPr marL="0" indent="0">
              <a:buNone/>
            </a:pPr>
            <a:r>
              <a:rPr lang="tr-TR" sz="2400" dirty="0">
                <a:latin typeface="Comic Sans MS" panose="030F0702030302020204" pitchFamily="66" charset="0"/>
              </a:rPr>
              <a:t> </a:t>
            </a:r>
            <a:r>
              <a:rPr lang="tr-TR" sz="2400" dirty="0" smtClean="0">
                <a:latin typeface="Comic Sans MS" panose="030F0702030302020204" pitchFamily="66" charset="0"/>
              </a:rPr>
              <a:t>     (</a:t>
            </a:r>
            <a:r>
              <a:rPr lang="tr-TR" sz="2400" dirty="0">
                <a:latin typeface="Comic Sans MS" panose="030F0702030302020204" pitchFamily="66" charset="0"/>
              </a:rPr>
              <a:t>Bu cümle </a:t>
            </a:r>
            <a:r>
              <a:rPr lang="tr-TR" sz="2400" dirty="0" smtClean="0">
                <a:latin typeface="Comic Sans MS" panose="030F0702030302020204" pitchFamily="66" charset="0"/>
              </a:rPr>
              <a:t>WH soru cümlesidir. Başa WH soru kelimeleri gelir ve </a:t>
            </a:r>
            <a:r>
              <a:rPr lang="tr-TR" sz="2400" dirty="0">
                <a:latin typeface="Comic Sans MS" panose="030F0702030302020204" pitchFamily="66" charset="0"/>
              </a:rPr>
              <a:t>"</a:t>
            </a:r>
            <a:r>
              <a:rPr lang="tr-TR" sz="2400" dirty="0" err="1">
                <a:latin typeface="Comic Sans MS" panose="030F0702030302020204" pitchFamily="66" charset="0"/>
              </a:rPr>
              <a:t>did</a:t>
            </a:r>
            <a:r>
              <a:rPr lang="tr-TR" sz="2400" dirty="0">
                <a:latin typeface="Comic Sans MS" panose="030F0702030302020204" pitchFamily="66" charset="0"/>
              </a:rPr>
              <a:t>" yardımcı fiili </a:t>
            </a:r>
            <a:r>
              <a:rPr lang="tr-TR" sz="2400" dirty="0" smtClean="0">
                <a:latin typeface="Comic Sans MS" panose="030F0702030302020204" pitchFamily="66" charset="0"/>
              </a:rPr>
              <a:t>kullanıldığı </a:t>
            </a:r>
            <a:r>
              <a:rPr lang="tr-TR" sz="2400" dirty="0">
                <a:latin typeface="Comic Sans MS" panose="030F0702030302020204" pitchFamily="66" charset="0"/>
              </a:rPr>
              <a:t>için fiil yine yalın haliyle kullanılmıştır.)</a:t>
            </a:r>
          </a:p>
          <a:p>
            <a:pPr marL="0" indent="0">
              <a:buNone/>
            </a:pPr>
            <a:r>
              <a:rPr lang="tr-TR" dirty="0" smtClean="0"/>
              <a:t>  - </a:t>
            </a:r>
            <a:r>
              <a:rPr lang="tr-TR" sz="2400" dirty="0" smtClean="0">
                <a:latin typeface="Comic Sans MS" panose="030F0702030302020204" pitchFamily="66" charset="0"/>
              </a:rPr>
              <a:t>I </a:t>
            </a:r>
            <a:r>
              <a:rPr lang="tr-TR" sz="2400" b="1" dirty="0" err="1" smtClean="0">
                <a:latin typeface="Comic Sans MS" panose="030F0702030302020204" pitchFamily="66" charset="0"/>
              </a:rPr>
              <a:t>ate</a:t>
            </a:r>
            <a:r>
              <a:rPr lang="tr-TR" sz="2400" dirty="0" smtClean="0">
                <a:latin typeface="Comic Sans MS" panose="030F0702030302020204" pitchFamily="66" charset="0"/>
              </a:rPr>
              <a:t> an </a:t>
            </a:r>
            <a:r>
              <a:rPr lang="tr-TR" sz="2400" dirty="0" err="1" smtClean="0">
                <a:latin typeface="Comic Sans MS" panose="030F0702030302020204" pitchFamily="66" charset="0"/>
              </a:rPr>
              <a:t>egg</a:t>
            </a:r>
            <a:r>
              <a:rPr lang="tr-TR" sz="2400" dirty="0" smtClean="0">
                <a:latin typeface="Comic Sans MS" panose="030F0702030302020204" pitchFamily="66" charset="0"/>
              </a:rPr>
              <a:t> </a:t>
            </a:r>
            <a:r>
              <a:rPr lang="tr-TR" sz="2400" dirty="0" err="1" smtClean="0">
                <a:latin typeface="Comic Sans MS" panose="030F0702030302020204" pitchFamily="66" charset="0"/>
              </a:rPr>
              <a:t>and</a:t>
            </a:r>
            <a:r>
              <a:rPr lang="tr-TR" sz="2400" dirty="0" smtClean="0">
                <a:latin typeface="Comic Sans MS" panose="030F0702030302020204" pitchFamily="66" charset="0"/>
              </a:rPr>
              <a:t> </a:t>
            </a:r>
            <a:r>
              <a:rPr lang="tr-TR" sz="2400" dirty="0" err="1" smtClean="0">
                <a:latin typeface="Comic Sans MS" panose="030F0702030302020204" pitchFamily="66" charset="0"/>
              </a:rPr>
              <a:t>french</a:t>
            </a:r>
            <a:r>
              <a:rPr lang="tr-TR" sz="2400" dirty="0" smtClean="0">
                <a:latin typeface="Comic Sans MS" panose="030F0702030302020204" pitchFamily="66" charset="0"/>
              </a:rPr>
              <a:t> </a:t>
            </a:r>
            <a:r>
              <a:rPr lang="tr-TR" sz="2400" dirty="0" err="1" smtClean="0">
                <a:latin typeface="Comic Sans MS" panose="030F0702030302020204" pitchFamily="66" charset="0"/>
              </a:rPr>
              <a:t>fries</a:t>
            </a:r>
            <a:r>
              <a:rPr lang="tr-TR" sz="2400" dirty="0" smtClean="0">
                <a:latin typeface="Comic Sans MS" panose="030F0702030302020204" pitchFamily="66" charset="0"/>
              </a:rPr>
              <a:t> </a:t>
            </a:r>
            <a:r>
              <a:rPr lang="tr-TR" sz="2400" dirty="0" err="1" smtClean="0">
                <a:latin typeface="Comic Sans MS" panose="030F0702030302020204" pitchFamily="66" charset="0"/>
              </a:rPr>
              <a:t>with</a:t>
            </a:r>
            <a:r>
              <a:rPr lang="tr-TR" sz="2400" dirty="0" smtClean="0">
                <a:latin typeface="Comic Sans MS" panose="030F0702030302020204" pitchFamily="66" charset="0"/>
              </a:rPr>
              <a:t> a cup of </a:t>
            </a:r>
            <a:r>
              <a:rPr lang="tr-TR" sz="2400" dirty="0" err="1" smtClean="0">
                <a:latin typeface="Comic Sans MS" panose="030F0702030302020204" pitchFamily="66" charset="0"/>
              </a:rPr>
              <a:t>tea</a:t>
            </a:r>
            <a:r>
              <a:rPr lang="tr-TR" sz="2400" dirty="0" smtClean="0">
                <a:latin typeface="Comic Sans MS" panose="030F0702030302020204" pitchFamily="66" charset="0"/>
              </a:rPr>
              <a:t> </a:t>
            </a:r>
            <a:r>
              <a:rPr lang="tr-TR" sz="2400" dirty="0" err="1" smtClean="0">
                <a:latin typeface="Comic Sans MS" panose="030F0702030302020204" pitchFamily="66" charset="0"/>
              </a:rPr>
              <a:t>yesterday</a:t>
            </a:r>
            <a:r>
              <a:rPr lang="tr-TR" sz="2400" dirty="0" smtClean="0">
                <a:latin typeface="Comic Sans MS" panose="030F0702030302020204" pitchFamily="66" charset="0"/>
              </a:rPr>
              <a:t> </a:t>
            </a:r>
            <a:r>
              <a:rPr lang="tr-TR" sz="2400" dirty="0" err="1" smtClean="0">
                <a:latin typeface="Comic Sans MS" panose="030F0702030302020204" pitchFamily="66" charset="0"/>
              </a:rPr>
              <a:t>morning</a:t>
            </a:r>
            <a:r>
              <a:rPr lang="tr-TR" sz="2400" dirty="0" smtClean="0">
                <a:latin typeface="Comic Sans MS" panose="030F0702030302020204" pitchFamily="66" charset="0"/>
              </a:rPr>
              <a:t>. / Dün sabah bir yumurta ve patates kızartmasını bir fincan çay ile yedim.</a:t>
            </a:r>
          </a:p>
          <a:p>
            <a:pPr marL="0" indent="0">
              <a:buNone/>
            </a:pPr>
            <a:endParaRPr lang="tr-TR" sz="2400" dirty="0">
              <a:latin typeface="Comic Sans MS" panose="030F0702030302020204" pitchFamily="66" charset="0"/>
            </a:endParaRPr>
          </a:p>
          <a:p>
            <a:pPr marL="0" indent="0">
              <a:buNone/>
            </a:pPr>
            <a:r>
              <a:rPr lang="tr-TR" sz="2400" dirty="0" smtClean="0">
                <a:latin typeface="Comic Sans MS" panose="030F0702030302020204" pitchFamily="66" charset="0"/>
              </a:rPr>
              <a:t> </a:t>
            </a:r>
            <a:r>
              <a:rPr lang="tr-TR" sz="2400" dirty="0" err="1" smtClean="0">
                <a:latin typeface="Comic Sans MS" panose="030F0702030302020204" pitchFamily="66" charset="0"/>
              </a:rPr>
              <a:t>When</a:t>
            </a:r>
            <a:r>
              <a:rPr lang="tr-TR" sz="2400" dirty="0" smtClean="0">
                <a:latin typeface="Comic Sans MS" panose="030F0702030302020204" pitchFamily="66" charset="0"/>
              </a:rPr>
              <a:t> </a:t>
            </a:r>
            <a:r>
              <a:rPr lang="tr-TR" sz="2400" b="1" dirty="0" err="1" smtClean="0">
                <a:latin typeface="Comic Sans MS" panose="030F0702030302020204" pitchFamily="66" charset="0"/>
              </a:rPr>
              <a:t>did</a:t>
            </a:r>
            <a:r>
              <a:rPr lang="tr-TR" sz="2400" dirty="0" smtClean="0">
                <a:latin typeface="Comic Sans MS" panose="030F0702030302020204" pitchFamily="66" charset="0"/>
              </a:rPr>
              <a:t> he </a:t>
            </a:r>
            <a:r>
              <a:rPr lang="tr-TR" sz="2400" b="1" dirty="0" err="1" smtClean="0">
                <a:latin typeface="Comic Sans MS" panose="030F0702030302020204" pitchFamily="66" charset="0"/>
              </a:rPr>
              <a:t>meet</a:t>
            </a:r>
            <a:r>
              <a:rPr lang="tr-TR" sz="2400" dirty="0" smtClean="0">
                <a:latin typeface="Comic Sans MS" panose="030F0702030302020204" pitchFamily="66" charset="0"/>
              </a:rPr>
              <a:t> his </a:t>
            </a:r>
            <a:r>
              <a:rPr lang="tr-TR" sz="2400" dirty="0" err="1" smtClean="0">
                <a:latin typeface="Comic Sans MS" panose="030F0702030302020204" pitchFamily="66" charset="0"/>
              </a:rPr>
              <a:t>girlfriend</a:t>
            </a:r>
            <a:r>
              <a:rPr lang="tr-TR" sz="2400" dirty="0" smtClean="0">
                <a:latin typeface="Comic Sans MS" panose="030F0702030302020204" pitchFamily="66" charset="0"/>
              </a:rPr>
              <a:t>? / Kız arkadaşıyla ne zaman buluştu?</a:t>
            </a:r>
          </a:p>
          <a:p>
            <a:pPr marL="0" indent="0">
              <a:buNone/>
            </a:pPr>
            <a:r>
              <a:rPr lang="tr-TR" sz="2400" dirty="0">
                <a:latin typeface="Comic Sans MS" panose="030F0702030302020204" pitchFamily="66" charset="0"/>
              </a:rPr>
              <a:t> </a:t>
            </a:r>
            <a:r>
              <a:rPr lang="tr-TR" sz="2400" dirty="0" smtClean="0">
                <a:latin typeface="Comic Sans MS" panose="030F0702030302020204" pitchFamily="66" charset="0"/>
              </a:rPr>
              <a:t> - He </a:t>
            </a:r>
            <a:r>
              <a:rPr lang="tr-TR" sz="2400" b="1" dirty="0" smtClean="0">
                <a:latin typeface="Comic Sans MS" panose="030F0702030302020204" pitchFamily="66" charset="0"/>
              </a:rPr>
              <a:t>met </a:t>
            </a:r>
            <a:r>
              <a:rPr lang="tr-TR" sz="2400" dirty="0" smtClean="0">
                <a:latin typeface="Comic Sans MS" panose="030F0702030302020204" pitchFamily="66" charset="0"/>
              </a:rPr>
              <a:t>his </a:t>
            </a:r>
            <a:r>
              <a:rPr lang="tr-TR" sz="2400" dirty="0" err="1" smtClean="0">
                <a:latin typeface="Comic Sans MS" panose="030F0702030302020204" pitchFamily="66" charset="0"/>
              </a:rPr>
              <a:t>girlfriend</a:t>
            </a:r>
            <a:r>
              <a:rPr lang="tr-TR" sz="2400" dirty="0" smtClean="0">
                <a:latin typeface="Comic Sans MS" panose="030F0702030302020204" pitchFamily="66" charset="0"/>
              </a:rPr>
              <a:t> </a:t>
            </a:r>
            <a:r>
              <a:rPr lang="tr-TR" sz="2400" dirty="0" err="1" smtClean="0">
                <a:latin typeface="Comic Sans MS" panose="030F0702030302020204" pitchFamily="66" charset="0"/>
              </a:rPr>
              <a:t>yesterday</a:t>
            </a:r>
            <a:r>
              <a:rPr lang="tr-TR" sz="2400" dirty="0" smtClean="0">
                <a:latin typeface="Comic Sans MS" panose="030F0702030302020204" pitchFamily="66" charset="0"/>
              </a:rPr>
              <a:t> </a:t>
            </a:r>
            <a:r>
              <a:rPr lang="tr-TR" sz="2400" dirty="0" err="1" smtClean="0">
                <a:latin typeface="Comic Sans MS" panose="030F0702030302020204" pitchFamily="66" charset="0"/>
              </a:rPr>
              <a:t>after</a:t>
            </a:r>
            <a:r>
              <a:rPr lang="tr-TR" sz="2400" dirty="0" smtClean="0">
                <a:latin typeface="Comic Sans MS" panose="030F0702030302020204" pitchFamily="66" charset="0"/>
              </a:rPr>
              <a:t> </a:t>
            </a:r>
            <a:r>
              <a:rPr lang="tr-TR" sz="2400" dirty="0" err="1" smtClean="0">
                <a:latin typeface="Comic Sans MS" panose="030F0702030302020204" pitchFamily="66" charset="0"/>
              </a:rPr>
              <a:t>school</a:t>
            </a:r>
            <a:r>
              <a:rPr lang="tr-TR" sz="2400" dirty="0" smtClean="0">
                <a:latin typeface="Comic Sans MS" panose="030F0702030302020204" pitchFamily="66" charset="0"/>
              </a:rPr>
              <a:t>. / Dün okuldan sonra kız arkadaşıyla buluştu.</a:t>
            </a:r>
            <a:endParaRPr lang="tr-TR" dirty="0"/>
          </a:p>
        </p:txBody>
      </p:sp>
    </p:spTree>
    <p:extLst>
      <p:ext uri="{BB962C8B-B14F-4D97-AF65-F5344CB8AC3E}">
        <p14:creationId xmlns:p14="http://schemas.microsoft.com/office/powerpoint/2010/main" val="29555602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err="1">
                <a:solidFill>
                  <a:srgbClr val="FF0000"/>
                </a:solidFill>
                <a:latin typeface="Comic Sans MS" panose="030F0702030302020204" pitchFamily="66" charset="0"/>
              </a:rPr>
              <a:t>Examples</a:t>
            </a:r>
            <a:r>
              <a:rPr lang="tr-TR" sz="2800" dirty="0">
                <a:solidFill>
                  <a:srgbClr val="FF0000"/>
                </a:solidFill>
                <a:latin typeface="Comic Sans MS" panose="030F0702030302020204" pitchFamily="66" charset="0"/>
              </a:rPr>
              <a:t>:</a:t>
            </a:r>
            <a:endParaRPr lang="tr-TR" sz="2800" dirty="0"/>
          </a:p>
        </p:txBody>
      </p:sp>
      <p:sp>
        <p:nvSpPr>
          <p:cNvPr id="3" name="İçerik Yer Tutucusu 2"/>
          <p:cNvSpPr>
            <a:spLocks noGrp="1"/>
          </p:cNvSpPr>
          <p:nvPr>
            <p:ph idx="1"/>
          </p:nvPr>
        </p:nvSpPr>
        <p:spPr/>
        <p:txBody>
          <a:bodyPr>
            <a:normAutofit fontScale="92500" lnSpcReduction="20000"/>
          </a:bodyPr>
          <a:lstStyle/>
          <a:p>
            <a:r>
              <a:rPr lang="en-US" sz="2200" dirty="0">
                <a:latin typeface="Comic Sans MS" panose="030F0702030302020204" pitchFamily="66" charset="0"/>
              </a:rPr>
              <a:t>Why </a:t>
            </a:r>
            <a:r>
              <a:rPr lang="en-US" sz="2200" b="1" dirty="0">
                <a:latin typeface="Comic Sans MS" panose="030F0702030302020204" pitchFamily="66" charset="0"/>
              </a:rPr>
              <a:t>did</a:t>
            </a:r>
            <a:r>
              <a:rPr lang="en-US" sz="2200" dirty="0">
                <a:latin typeface="Comic Sans MS" panose="030F0702030302020204" pitchFamily="66" charset="0"/>
              </a:rPr>
              <a:t> you </a:t>
            </a:r>
            <a:r>
              <a:rPr lang="en-US" sz="2200" b="1" dirty="0">
                <a:latin typeface="Comic Sans MS" panose="030F0702030302020204" pitchFamily="66" charset="0"/>
              </a:rPr>
              <a:t>go</a:t>
            </a:r>
            <a:r>
              <a:rPr lang="en-US" sz="2200" dirty="0">
                <a:latin typeface="Comic Sans MS" panose="030F0702030302020204" pitchFamily="66" charset="0"/>
              </a:rPr>
              <a:t> to work by taxi</a:t>
            </a:r>
            <a:r>
              <a:rPr lang="en-US" sz="2200" dirty="0" smtClean="0">
                <a:latin typeface="Comic Sans MS" panose="030F0702030302020204" pitchFamily="66" charset="0"/>
              </a:rPr>
              <a:t>?</a:t>
            </a:r>
            <a:r>
              <a:rPr lang="tr-TR" sz="2200" dirty="0" smtClean="0">
                <a:latin typeface="Comic Sans MS" panose="030F0702030302020204" pitchFamily="66" charset="0"/>
              </a:rPr>
              <a:t> / </a:t>
            </a:r>
            <a:r>
              <a:rPr lang="en-US" sz="2200" dirty="0" smtClean="0">
                <a:latin typeface="Comic Sans MS" panose="030F0702030302020204" pitchFamily="66" charset="0"/>
              </a:rPr>
              <a:t>(</a:t>
            </a:r>
            <a:r>
              <a:rPr lang="en-US" sz="2200" dirty="0" err="1">
                <a:latin typeface="Comic Sans MS" panose="030F0702030302020204" pitchFamily="66" charset="0"/>
              </a:rPr>
              <a:t>Niçin</a:t>
            </a:r>
            <a:r>
              <a:rPr lang="en-US" sz="2200" dirty="0">
                <a:latin typeface="Comic Sans MS" panose="030F0702030302020204" pitchFamily="66" charset="0"/>
              </a:rPr>
              <a:t> </a:t>
            </a:r>
            <a:r>
              <a:rPr lang="en-US" sz="2200" dirty="0" err="1">
                <a:latin typeface="Comic Sans MS" panose="030F0702030302020204" pitchFamily="66" charset="0"/>
              </a:rPr>
              <a:t>işe</a:t>
            </a:r>
            <a:r>
              <a:rPr lang="en-US" sz="2200" dirty="0">
                <a:latin typeface="Comic Sans MS" panose="030F0702030302020204" pitchFamily="66" charset="0"/>
              </a:rPr>
              <a:t> </a:t>
            </a:r>
            <a:r>
              <a:rPr lang="en-US" sz="2200" dirty="0" err="1">
                <a:latin typeface="Comic Sans MS" panose="030F0702030302020204" pitchFamily="66" charset="0"/>
              </a:rPr>
              <a:t>arabayla</a:t>
            </a:r>
            <a:r>
              <a:rPr lang="en-US" sz="2200" dirty="0">
                <a:latin typeface="Comic Sans MS" panose="030F0702030302020204" pitchFamily="66" charset="0"/>
              </a:rPr>
              <a:t> </a:t>
            </a:r>
            <a:r>
              <a:rPr lang="en-US" sz="2200" dirty="0" err="1">
                <a:latin typeface="Comic Sans MS" panose="030F0702030302020204" pitchFamily="66" charset="0"/>
              </a:rPr>
              <a:t>gittin</a:t>
            </a:r>
            <a:r>
              <a:rPr lang="en-US" sz="2200" dirty="0" smtClean="0">
                <a:latin typeface="Comic Sans MS" panose="030F0702030302020204" pitchFamily="66" charset="0"/>
              </a:rPr>
              <a:t>?)</a:t>
            </a:r>
            <a:endParaRPr lang="tr-TR" sz="2200" dirty="0" smtClean="0">
              <a:latin typeface="Comic Sans MS" panose="030F0702030302020204" pitchFamily="66" charset="0"/>
            </a:endParaRPr>
          </a:p>
          <a:p>
            <a:pPr marL="0" indent="0">
              <a:buNone/>
            </a:pPr>
            <a:r>
              <a:rPr lang="tr-TR" sz="2200" dirty="0">
                <a:latin typeface="Comic Sans MS" panose="030F0702030302020204" pitchFamily="66" charset="0"/>
              </a:rPr>
              <a:t> </a:t>
            </a:r>
            <a:r>
              <a:rPr lang="tr-TR" sz="2200" dirty="0" smtClean="0">
                <a:latin typeface="Comic Sans MS" panose="030F0702030302020204" pitchFamily="66" charset="0"/>
              </a:rPr>
              <a:t>  - </a:t>
            </a:r>
            <a:r>
              <a:rPr lang="tr-TR" sz="2200" dirty="0" err="1" smtClean="0">
                <a:latin typeface="Comic Sans MS" panose="030F0702030302020204" pitchFamily="66" charset="0"/>
              </a:rPr>
              <a:t>Because</a:t>
            </a:r>
            <a:r>
              <a:rPr lang="tr-TR" sz="2200" dirty="0" smtClean="0">
                <a:latin typeface="Comic Sans MS" panose="030F0702030302020204" pitchFamily="66" charset="0"/>
              </a:rPr>
              <a:t>, </a:t>
            </a:r>
            <a:r>
              <a:rPr lang="tr-TR" sz="2200" dirty="0" err="1" smtClean="0">
                <a:latin typeface="Comic Sans MS" panose="030F0702030302020204" pitchFamily="66" charset="0"/>
              </a:rPr>
              <a:t>the</a:t>
            </a:r>
            <a:r>
              <a:rPr lang="tr-TR" sz="2200" dirty="0" smtClean="0">
                <a:latin typeface="Comic Sans MS" panose="030F0702030302020204" pitchFamily="66" charset="0"/>
              </a:rPr>
              <a:t> </a:t>
            </a:r>
            <a:r>
              <a:rPr lang="tr-TR" sz="2200" dirty="0" err="1" smtClean="0">
                <a:latin typeface="Comic Sans MS" panose="030F0702030302020204" pitchFamily="66" charset="0"/>
              </a:rPr>
              <a:t>weather</a:t>
            </a:r>
            <a:r>
              <a:rPr lang="tr-TR" sz="2200" dirty="0" smtClean="0">
                <a:latin typeface="Comic Sans MS" panose="030F0702030302020204" pitchFamily="66" charset="0"/>
              </a:rPr>
              <a:t> </a:t>
            </a:r>
            <a:r>
              <a:rPr lang="tr-TR" sz="2200" dirty="0" err="1" smtClean="0">
                <a:latin typeface="Comic Sans MS" panose="030F0702030302020204" pitchFamily="66" charset="0"/>
              </a:rPr>
              <a:t>rained</a:t>
            </a:r>
            <a:r>
              <a:rPr lang="tr-TR" sz="2200" dirty="0" smtClean="0">
                <a:latin typeface="Comic Sans MS" panose="030F0702030302020204" pitchFamily="66" charset="0"/>
              </a:rPr>
              <a:t>. / Çünkü yağmur yağdı.</a:t>
            </a:r>
          </a:p>
          <a:p>
            <a:endParaRPr lang="tr-TR" sz="2200" dirty="0" smtClean="0">
              <a:latin typeface="Comic Sans MS" panose="030F0702030302020204" pitchFamily="66" charset="0"/>
            </a:endParaRPr>
          </a:p>
          <a:p>
            <a:r>
              <a:rPr lang="tr-TR" sz="2200" dirty="0" smtClean="0">
                <a:latin typeface="Comic Sans MS" panose="030F0702030302020204" pitchFamily="66" charset="0"/>
              </a:rPr>
              <a:t> </a:t>
            </a:r>
            <a:r>
              <a:rPr lang="en-US" sz="2200" dirty="0" err="1" smtClean="0">
                <a:latin typeface="Comic Sans MS" panose="030F0702030302020204" pitchFamily="66" charset="0"/>
              </a:rPr>
              <a:t>Wh</a:t>
            </a:r>
            <a:r>
              <a:rPr lang="tr-TR" sz="2200" dirty="0" err="1" smtClean="0">
                <a:latin typeface="Comic Sans MS" panose="030F0702030302020204" pitchFamily="66" charset="0"/>
              </a:rPr>
              <a:t>ich</a:t>
            </a:r>
            <a:r>
              <a:rPr lang="en-US" sz="2200" dirty="0" smtClean="0">
                <a:latin typeface="Comic Sans MS" panose="030F0702030302020204" pitchFamily="66" charset="0"/>
              </a:rPr>
              <a:t> </a:t>
            </a:r>
            <a:r>
              <a:rPr lang="en-US" sz="2200" dirty="0">
                <a:latin typeface="Comic Sans MS" panose="030F0702030302020204" pitchFamily="66" charset="0"/>
              </a:rPr>
              <a:t>countries </a:t>
            </a:r>
            <a:r>
              <a:rPr lang="en-US" sz="2200" b="1" dirty="0">
                <a:latin typeface="Comic Sans MS" panose="030F0702030302020204" pitchFamily="66" charset="0"/>
              </a:rPr>
              <a:t>did</a:t>
            </a:r>
            <a:r>
              <a:rPr lang="en-US" sz="2200" dirty="0">
                <a:latin typeface="Comic Sans MS" panose="030F0702030302020204" pitchFamily="66" charset="0"/>
              </a:rPr>
              <a:t> you </a:t>
            </a:r>
            <a:r>
              <a:rPr lang="en-US" sz="2200" b="1" dirty="0">
                <a:latin typeface="Comic Sans MS" panose="030F0702030302020204" pitchFamily="66" charset="0"/>
              </a:rPr>
              <a:t>visit</a:t>
            </a:r>
            <a:r>
              <a:rPr lang="en-US" sz="2200" dirty="0">
                <a:latin typeface="Comic Sans MS" panose="030F0702030302020204" pitchFamily="66" charset="0"/>
              </a:rPr>
              <a:t> last summer</a:t>
            </a:r>
            <a:r>
              <a:rPr lang="en-US" sz="2200" dirty="0" smtClean="0">
                <a:latin typeface="Comic Sans MS" panose="030F0702030302020204" pitchFamily="66" charset="0"/>
              </a:rPr>
              <a:t>?</a:t>
            </a:r>
            <a:r>
              <a:rPr lang="tr-TR" sz="2200" dirty="0" smtClean="0">
                <a:latin typeface="Comic Sans MS" panose="030F0702030302020204" pitchFamily="66" charset="0"/>
              </a:rPr>
              <a:t> /</a:t>
            </a:r>
            <a:r>
              <a:rPr lang="en-US" sz="2200" dirty="0" smtClean="0">
                <a:latin typeface="Comic Sans MS" panose="030F0702030302020204" pitchFamily="66" charset="0"/>
              </a:rPr>
              <a:t>(</a:t>
            </a:r>
            <a:r>
              <a:rPr lang="en-US" sz="2200" dirty="0" err="1" smtClean="0">
                <a:latin typeface="Comic Sans MS" panose="030F0702030302020204" pitchFamily="66" charset="0"/>
              </a:rPr>
              <a:t>Geçen</a:t>
            </a:r>
            <a:r>
              <a:rPr lang="en-US" sz="2200" dirty="0" smtClean="0">
                <a:latin typeface="Comic Sans MS" panose="030F0702030302020204" pitchFamily="66" charset="0"/>
              </a:rPr>
              <a:t> </a:t>
            </a:r>
            <a:r>
              <a:rPr lang="en-US" sz="2200" dirty="0" err="1">
                <a:latin typeface="Comic Sans MS" panose="030F0702030302020204" pitchFamily="66" charset="0"/>
              </a:rPr>
              <a:t>yaz</a:t>
            </a:r>
            <a:r>
              <a:rPr lang="en-US" sz="2200" dirty="0">
                <a:latin typeface="Comic Sans MS" panose="030F0702030302020204" pitchFamily="66" charset="0"/>
              </a:rPr>
              <a:t> </a:t>
            </a:r>
            <a:r>
              <a:rPr lang="en-US" sz="2200" dirty="0" err="1">
                <a:latin typeface="Comic Sans MS" panose="030F0702030302020204" pitchFamily="66" charset="0"/>
              </a:rPr>
              <a:t>hangi</a:t>
            </a:r>
            <a:r>
              <a:rPr lang="en-US" sz="2200" dirty="0">
                <a:latin typeface="Comic Sans MS" panose="030F0702030302020204" pitchFamily="66" charset="0"/>
              </a:rPr>
              <a:t> </a:t>
            </a:r>
            <a:r>
              <a:rPr lang="en-US" sz="2200" dirty="0" err="1">
                <a:latin typeface="Comic Sans MS" panose="030F0702030302020204" pitchFamily="66" charset="0"/>
              </a:rPr>
              <a:t>ülkeleri</a:t>
            </a:r>
            <a:r>
              <a:rPr lang="en-US" sz="2200" dirty="0">
                <a:latin typeface="Comic Sans MS" panose="030F0702030302020204" pitchFamily="66" charset="0"/>
              </a:rPr>
              <a:t> </a:t>
            </a:r>
            <a:r>
              <a:rPr lang="en-US" sz="2200" dirty="0" err="1">
                <a:latin typeface="Comic Sans MS" panose="030F0702030302020204" pitchFamily="66" charset="0"/>
              </a:rPr>
              <a:t>ziyaret</a:t>
            </a:r>
            <a:r>
              <a:rPr lang="en-US" sz="2200" dirty="0">
                <a:latin typeface="Comic Sans MS" panose="030F0702030302020204" pitchFamily="66" charset="0"/>
              </a:rPr>
              <a:t> </a:t>
            </a:r>
            <a:r>
              <a:rPr lang="en-US" sz="2200" dirty="0" err="1" smtClean="0">
                <a:latin typeface="Comic Sans MS" panose="030F0702030302020204" pitchFamily="66" charset="0"/>
              </a:rPr>
              <a:t>etti</a:t>
            </a:r>
            <a:r>
              <a:rPr lang="tr-TR" sz="2200" dirty="0" smtClean="0">
                <a:latin typeface="Comic Sans MS" panose="030F0702030302020204" pitchFamily="66" charset="0"/>
              </a:rPr>
              <a:t>n</a:t>
            </a:r>
            <a:r>
              <a:rPr lang="en-US" sz="2200" dirty="0" smtClean="0">
                <a:latin typeface="Comic Sans MS" panose="030F0702030302020204" pitchFamily="66" charset="0"/>
              </a:rPr>
              <a:t>?)</a:t>
            </a:r>
            <a:endParaRPr lang="tr-TR" sz="2200" dirty="0" smtClean="0">
              <a:latin typeface="Comic Sans MS" panose="030F0702030302020204" pitchFamily="66" charset="0"/>
            </a:endParaRPr>
          </a:p>
          <a:p>
            <a:pPr marL="0" indent="0">
              <a:buNone/>
            </a:pPr>
            <a:r>
              <a:rPr lang="tr-TR" sz="2200" dirty="0" smtClean="0">
                <a:latin typeface="Comic Sans MS" panose="030F0702030302020204" pitchFamily="66" charset="0"/>
              </a:rPr>
              <a:t>   - I </a:t>
            </a:r>
            <a:r>
              <a:rPr lang="tr-TR" sz="2200" b="1" dirty="0" err="1" smtClean="0">
                <a:latin typeface="Comic Sans MS" panose="030F0702030302020204" pitchFamily="66" charset="0"/>
              </a:rPr>
              <a:t>visited</a:t>
            </a:r>
            <a:r>
              <a:rPr lang="tr-TR" sz="2200" dirty="0" smtClean="0">
                <a:latin typeface="Comic Sans MS" panose="030F0702030302020204" pitchFamily="66" charset="0"/>
              </a:rPr>
              <a:t> </a:t>
            </a:r>
            <a:r>
              <a:rPr lang="tr-TR" sz="2200" dirty="0" err="1" smtClean="0">
                <a:latin typeface="Comic Sans MS" panose="030F0702030302020204" pitchFamily="66" charset="0"/>
              </a:rPr>
              <a:t>Egypt</a:t>
            </a:r>
            <a:r>
              <a:rPr lang="tr-TR" sz="2200" dirty="0" smtClean="0">
                <a:latin typeface="Comic Sans MS" panose="030F0702030302020204" pitchFamily="66" charset="0"/>
              </a:rPr>
              <a:t>, Japan , South </a:t>
            </a:r>
            <a:r>
              <a:rPr lang="tr-TR" sz="2200" dirty="0" err="1" smtClean="0">
                <a:latin typeface="Comic Sans MS" panose="030F0702030302020204" pitchFamily="66" charset="0"/>
              </a:rPr>
              <a:t>Korea</a:t>
            </a:r>
            <a:r>
              <a:rPr lang="tr-TR" sz="2200" dirty="0">
                <a:latin typeface="Comic Sans MS" panose="030F0702030302020204" pitchFamily="66" charset="0"/>
              </a:rPr>
              <a:t> </a:t>
            </a:r>
            <a:r>
              <a:rPr lang="tr-TR" sz="2200" dirty="0" err="1" smtClean="0">
                <a:latin typeface="Comic Sans MS" panose="030F0702030302020204" pitchFamily="66" charset="0"/>
              </a:rPr>
              <a:t>last</a:t>
            </a:r>
            <a:r>
              <a:rPr lang="tr-TR" sz="2200" dirty="0" smtClean="0">
                <a:latin typeface="Comic Sans MS" panose="030F0702030302020204" pitchFamily="66" charset="0"/>
              </a:rPr>
              <a:t> </a:t>
            </a:r>
            <a:r>
              <a:rPr lang="tr-TR" sz="2200" dirty="0" err="1" smtClean="0">
                <a:latin typeface="Comic Sans MS" panose="030F0702030302020204" pitchFamily="66" charset="0"/>
              </a:rPr>
              <a:t>summer</a:t>
            </a:r>
            <a:r>
              <a:rPr lang="tr-TR" sz="2200" dirty="0" smtClean="0">
                <a:latin typeface="Comic Sans MS" panose="030F0702030302020204" pitchFamily="66" charset="0"/>
              </a:rPr>
              <a:t>. / Geçen yaz Mısır, Japonya ve Güney Kore’yi ziyaret ettim.</a:t>
            </a:r>
          </a:p>
          <a:p>
            <a:endParaRPr lang="tr-TR" sz="2200" dirty="0" smtClean="0">
              <a:latin typeface="Comic Sans MS" panose="030F0702030302020204" pitchFamily="66" charset="0"/>
            </a:endParaRPr>
          </a:p>
          <a:p>
            <a:r>
              <a:rPr lang="tr-TR" sz="2200" dirty="0" smtClean="0">
                <a:latin typeface="Comic Sans MS" panose="030F0702030302020204" pitchFamily="66" charset="0"/>
              </a:rPr>
              <a:t> </a:t>
            </a:r>
            <a:r>
              <a:rPr lang="en-US" sz="2200" dirty="0">
                <a:latin typeface="Comic Sans MS" panose="030F0702030302020204" pitchFamily="66" charset="0"/>
              </a:rPr>
              <a:t>Which </a:t>
            </a:r>
            <a:r>
              <a:rPr lang="en-US" sz="2200" dirty="0" smtClean="0">
                <a:latin typeface="Comic Sans MS" panose="030F0702030302020204" pitchFamily="66" charset="0"/>
              </a:rPr>
              <a:t>student</a:t>
            </a:r>
            <a:r>
              <a:rPr lang="tr-TR" sz="2200" dirty="0" smtClean="0">
                <a:latin typeface="Comic Sans MS" panose="030F0702030302020204" pitchFamily="66" charset="0"/>
              </a:rPr>
              <a:t>s</a:t>
            </a:r>
            <a:r>
              <a:rPr lang="en-US" sz="2200" dirty="0">
                <a:latin typeface="Comic Sans MS" panose="030F0702030302020204" pitchFamily="66" charset="0"/>
              </a:rPr>
              <a:t> </a:t>
            </a:r>
            <a:r>
              <a:rPr lang="en-US" sz="2200" b="1" dirty="0" smtClean="0">
                <a:latin typeface="Comic Sans MS" panose="030F0702030302020204" pitchFamily="66" charset="0"/>
              </a:rPr>
              <a:t>g</a:t>
            </a:r>
            <a:r>
              <a:rPr lang="tr-TR" sz="2200" b="1" dirty="0">
                <a:latin typeface="Comic Sans MS" panose="030F0702030302020204" pitchFamily="66" charset="0"/>
              </a:rPr>
              <a:t>o</a:t>
            </a:r>
            <a:r>
              <a:rPr lang="tr-TR" sz="2200" b="1" dirty="0" smtClean="0">
                <a:latin typeface="Comic Sans MS" panose="030F0702030302020204" pitchFamily="66" charset="0"/>
              </a:rPr>
              <a:t>t</a:t>
            </a:r>
            <a:r>
              <a:rPr lang="en-US" sz="2200" dirty="0">
                <a:latin typeface="Comic Sans MS" panose="030F0702030302020204" pitchFamily="66" charset="0"/>
              </a:rPr>
              <a:t> 100 from the exam</a:t>
            </a:r>
            <a:r>
              <a:rPr lang="en-US" sz="2200" dirty="0" smtClean="0">
                <a:latin typeface="Comic Sans MS" panose="030F0702030302020204" pitchFamily="66" charset="0"/>
              </a:rPr>
              <a:t>?</a:t>
            </a:r>
            <a:r>
              <a:rPr lang="tr-TR" sz="2200" dirty="0" smtClean="0">
                <a:latin typeface="Comic Sans MS" panose="030F0702030302020204" pitchFamily="66" charset="0"/>
              </a:rPr>
              <a:t> / </a:t>
            </a:r>
            <a:r>
              <a:rPr lang="en-US" sz="2200" dirty="0" smtClean="0">
                <a:latin typeface="Comic Sans MS" panose="030F0702030302020204" pitchFamily="66" charset="0"/>
              </a:rPr>
              <a:t>(</a:t>
            </a:r>
            <a:r>
              <a:rPr lang="en-US" sz="2200" dirty="0" err="1">
                <a:latin typeface="Comic Sans MS" panose="030F0702030302020204" pitchFamily="66" charset="0"/>
              </a:rPr>
              <a:t>Hangi</a:t>
            </a:r>
            <a:r>
              <a:rPr lang="en-US" sz="2200" dirty="0">
                <a:latin typeface="Comic Sans MS" panose="030F0702030302020204" pitchFamily="66" charset="0"/>
              </a:rPr>
              <a:t> </a:t>
            </a:r>
            <a:r>
              <a:rPr lang="en-US" sz="2200" dirty="0" err="1">
                <a:latin typeface="Comic Sans MS" panose="030F0702030302020204" pitchFamily="66" charset="0"/>
              </a:rPr>
              <a:t>öğrenciler</a:t>
            </a:r>
            <a:r>
              <a:rPr lang="en-US" sz="2200" dirty="0">
                <a:latin typeface="Comic Sans MS" panose="030F0702030302020204" pitchFamily="66" charset="0"/>
              </a:rPr>
              <a:t> </a:t>
            </a:r>
            <a:r>
              <a:rPr lang="en-US" sz="2200" dirty="0" err="1">
                <a:latin typeface="Comic Sans MS" panose="030F0702030302020204" pitchFamily="66" charset="0"/>
              </a:rPr>
              <a:t>sınavdan</a:t>
            </a:r>
            <a:r>
              <a:rPr lang="en-US" sz="2200" dirty="0">
                <a:latin typeface="Comic Sans MS" panose="030F0702030302020204" pitchFamily="66" charset="0"/>
              </a:rPr>
              <a:t> 100 </a:t>
            </a:r>
            <a:r>
              <a:rPr lang="en-US" sz="2200" dirty="0" err="1">
                <a:latin typeface="Comic Sans MS" panose="030F0702030302020204" pitchFamily="66" charset="0"/>
              </a:rPr>
              <a:t>aldı</a:t>
            </a:r>
            <a:r>
              <a:rPr lang="en-US" sz="2200" dirty="0">
                <a:latin typeface="Comic Sans MS" panose="030F0702030302020204" pitchFamily="66" charset="0"/>
              </a:rPr>
              <a:t>?)</a:t>
            </a:r>
          </a:p>
          <a:p>
            <a:pPr marL="0" indent="0">
              <a:buNone/>
            </a:pPr>
            <a:r>
              <a:rPr lang="tr-TR" sz="2200" dirty="0" smtClean="0">
                <a:latin typeface="Comic Sans MS" panose="030F0702030302020204" pitchFamily="66" charset="0"/>
              </a:rPr>
              <a:t>  - Onur , Samet , Zeynep </a:t>
            </a:r>
            <a:r>
              <a:rPr lang="tr-TR" sz="2200" b="1" dirty="0" err="1" smtClean="0">
                <a:latin typeface="Comic Sans MS" panose="030F0702030302020204" pitchFamily="66" charset="0"/>
              </a:rPr>
              <a:t>got</a:t>
            </a:r>
            <a:r>
              <a:rPr lang="tr-TR" sz="2200" dirty="0" smtClean="0">
                <a:latin typeface="Comic Sans MS" panose="030F0702030302020204" pitchFamily="66" charset="0"/>
              </a:rPr>
              <a:t> </a:t>
            </a:r>
            <a:r>
              <a:rPr lang="tr-TR" sz="2200" dirty="0" err="1" smtClean="0">
                <a:latin typeface="Comic Sans MS" panose="030F0702030302020204" pitchFamily="66" charset="0"/>
              </a:rPr>
              <a:t>the</a:t>
            </a:r>
            <a:r>
              <a:rPr lang="tr-TR" sz="2200" dirty="0" smtClean="0">
                <a:latin typeface="Comic Sans MS" panose="030F0702030302020204" pitchFamily="66" charset="0"/>
              </a:rPr>
              <a:t> 100 </a:t>
            </a:r>
            <a:r>
              <a:rPr lang="tr-TR" sz="2200" dirty="0" err="1" smtClean="0">
                <a:latin typeface="Comic Sans MS" panose="030F0702030302020204" pitchFamily="66" charset="0"/>
              </a:rPr>
              <a:t>from</a:t>
            </a:r>
            <a:r>
              <a:rPr lang="tr-TR" sz="2200" dirty="0" smtClean="0">
                <a:latin typeface="Comic Sans MS" panose="030F0702030302020204" pitchFamily="66" charset="0"/>
              </a:rPr>
              <a:t> </a:t>
            </a:r>
            <a:r>
              <a:rPr lang="tr-TR" sz="2200" dirty="0" err="1" smtClean="0">
                <a:latin typeface="Comic Sans MS" panose="030F0702030302020204" pitchFamily="66" charset="0"/>
              </a:rPr>
              <a:t>the</a:t>
            </a:r>
            <a:r>
              <a:rPr lang="tr-TR" sz="2200" dirty="0" smtClean="0">
                <a:latin typeface="Comic Sans MS" panose="030F0702030302020204" pitchFamily="66" charset="0"/>
              </a:rPr>
              <a:t> </a:t>
            </a:r>
            <a:r>
              <a:rPr lang="tr-TR" sz="2200" dirty="0" err="1" smtClean="0">
                <a:latin typeface="Comic Sans MS" panose="030F0702030302020204" pitchFamily="66" charset="0"/>
              </a:rPr>
              <a:t>exam</a:t>
            </a:r>
            <a:r>
              <a:rPr lang="tr-TR" sz="2200" dirty="0" smtClean="0">
                <a:latin typeface="Comic Sans MS" panose="030F0702030302020204" pitchFamily="66" charset="0"/>
              </a:rPr>
              <a:t>. </a:t>
            </a:r>
          </a:p>
          <a:p>
            <a:pPr marL="0" indent="0">
              <a:buNone/>
            </a:pPr>
            <a:endParaRPr lang="tr-TR" sz="2200" dirty="0" smtClean="0">
              <a:latin typeface="Comic Sans MS" panose="030F0702030302020204" pitchFamily="66" charset="0"/>
            </a:endParaRPr>
          </a:p>
          <a:p>
            <a:pPr marL="0" indent="0">
              <a:buNone/>
            </a:pPr>
            <a:r>
              <a:rPr lang="tr-TR" sz="2200" dirty="0" smtClean="0">
                <a:latin typeface="Comic Sans MS" panose="030F0702030302020204" pitchFamily="66" charset="0"/>
              </a:rPr>
              <a:t>*** </a:t>
            </a:r>
            <a:r>
              <a:rPr lang="tr-TR" sz="2200" dirty="0">
                <a:latin typeface="Comic Sans MS" panose="030F0702030302020204" pitchFamily="66" charset="0"/>
              </a:rPr>
              <a:t>Özneyi soran sorularda soru kelimesi özne durumundadır ve cümlede </a:t>
            </a:r>
            <a:r>
              <a:rPr lang="tr-TR" sz="2200" dirty="0" err="1">
                <a:latin typeface="Comic Sans MS" panose="030F0702030302020204" pitchFamily="66" charset="0"/>
              </a:rPr>
              <a:t>did</a:t>
            </a:r>
            <a:r>
              <a:rPr lang="tr-TR" sz="2200" dirty="0">
                <a:latin typeface="Comic Sans MS" panose="030F0702030302020204" pitchFamily="66" charset="0"/>
              </a:rPr>
              <a:t> kullanılmaz</a:t>
            </a:r>
            <a:r>
              <a:rPr lang="tr-TR" sz="2200" dirty="0" smtClean="0">
                <a:latin typeface="Comic Sans MS" panose="030F0702030302020204" pitchFamily="66" charset="0"/>
              </a:rPr>
              <a:t>.!</a:t>
            </a:r>
            <a:endParaRPr lang="en-US" sz="2200" dirty="0">
              <a:latin typeface="Comic Sans MS" panose="030F0702030302020204" pitchFamily="66" charset="0"/>
            </a:endParaRPr>
          </a:p>
          <a:p>
            <a:pPr marL="0" indent="0">
              <a:buNone/>
            </a:pPr>
            <a:endParaRPr lang="en-US" dirty="0"/>
          </a:p>
          <a:p>
            <a:endParaRPr lang="tr-TR" dirty="0"/>
          </a:p>
        </p:txBody>
      </p:sp>
    </p:spTree>
    <p:extLst>
      <p:ext uri="{BB962C8B-B14F-4D97-AF65-F5344CB8AC3E}">
        <p14:creationId xmlns:p14="http://schemas.microsoft.com/office/powerpoint/2010/main" val="20882653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err="1">
                <a:solidFill>
                  <a:srgbClr val="FF0000"/>
                </a:solidFill>
                <a:latin typeface="Comic Sans MS" panose="030F0702030302020204" pitchFamily="66" charset="0"/>
              </a:rPr>
              <a:t>Examples</a:t>
            </a:r>
            <a:r>
              <a:rPr lang="tr-TR" sz="2800" dirty="0">
                <a:solidFill>
                  <a:srgbClr val="FF0000"/>
                </a:solidFill>
                <a:latin typeface="Comic Sans MS" panose="030F0702030302020204" pitchFamily="66" charset="0"/>
              </a:rPr>
              <a:t>:</a:t>
            </a:r>
            <a:endParaRPr lang="tr-TR" sz="2800" dirty="0"/>
          </a:p>
        </p:txBody>
      </p:sp>
      <p:sp>
        <p:nvSpPr>
          <p:cNvPr id="3" name="İçerik Yer Tutucusu 2"/>
          <p:cNvSpPr>
            <a:spLocks noGrp="1"/>
          </p:cNvSpPr>
          <p:nvPr>
            <p:ph idx="1"/>
          </p:nvPr>
        </p:nvSpPr>
        <p:spPr/>
        <p:txBody>
          <a:bodyPr>
            <a:normAutofit/>
          </a:bodyPr>
          <a:lstStyle/>
          <a:p>
            <a:endParaRPr lang="tr-TR" dirty="0" smtClean="0"/>
          </a:p>
          <a:p>
            <a:r>
              <a:rPr lang="en-US" sz="2400" dirty="0" smtClean="0">
                <a:latin typeface="Comic Sans MS" panose="030F0702030302020204" pitchFamily="66" charset="0"/>
              </a:rPr>
              <a:t>How long did the train journey </a:t>
            </a:r>
            <a:r>
              <a:rPr lang="en-US" sz="2400" b="1" dirty="0" smtClean="0">
                <a:latin typeface="Comic Sans MS" panose="030F0702030302020204" pitchFamily="66" charset="0"/>
              </a:rPr>
              <a:t>take</a:t>
            </a:r>
            <a:r>
              <a:rPr lang="en-US" sz="2400" dirty="0" smtClean="0">
                <a:latin typeface="Comic Sans MS" panose="030F0702030302020204" pitchFamily="66" charset="0"/>
              </a:rPr>
              <a:t>?</a:t>
            </a:r>
            <a:r>
              <a:rPr lang="tr-TR" sz="2400" dirty="0" smtClean="0">
                <a:latin typeface="Comic Sans MS" panose="030F0702030302020204" pitchFamily="66" charset="0"/>
              </a:rPr>
              <a:t> / Tren yolculuğu ne kadar sürdü?</a:t>
            </a:r>
          </a:p>
          <a:p>
            <a:pPr marL="0" indent="0">
              <a:buNone/>
            </a:pPr>
            <a:r>
              <a:rPr lang="tr-TR" sz="2400" dirty="0" smtClean="0">
                <a:latin typeface="Comic Sans MS" panose="030F0702030302020204" pitchFamily="66" charset="0"/>
              </a:rPr>
              <a:t>    -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train</a:t>
            </a:r>
            <a:r>
              <a:rPr lang="tr-TR" sz="2400" dirty="0" smtClean="0">
                <a:latin typeface="Comic Sans MS" panose="030F0702030302020204" pitchFamily="66" charset="0"/>
              </a:rPr>
              <a:t>  </a:t>
            </a:r>
            <a:r>
              <a:rPr lang="tr-TR" sz="2400" dirty="0" err="1" smtClean="0">
                <a:latin typeface="Comic Sans MS" panose="030F0702030302020204" pitchFamily="66" charset="0"/>
              </a:rPr>
              <a:t>journey</a:t>
            </a:r>
            <a:r>
              <a:rPr lang="tr-TR" sz="2400" dirty="0" smtClean="0">
                <a:latin typeface="Comic Sans MS" panose="030F0702030302020204" pitchFamily="66" charset="0"/>
              </a:rPr>
              <a:t> </a:t>
            </a:r>
            <a:r>
              <a:rPr lang="tr-TR" sz="2400" b="1" dirty="0" err="1" smtClean="0">
                <a:latin typeface="Comic Sans MS" panose="030F0702030302020204" pitchFamily="66" charset="0"/>
              </a:rPr>
              <a:t>took</a:t>
            </a:r>
            <a:r>
              <a:rPr lang="tr-TR" sz="2400" dirty="0" smtClean="0">
                <a:latin typeface="Comic Sans MS" panose="030F0702030302020204" pitchFamily="66" charset="0"/>
              </a:rPr>
              <a:t> 2 </a:t>
            </a:r>
            <a:r>
              <a:rPr lang="tr-TR" sz="2400" dirty="0" err="1" smtClean="0">
                <a:latin typeface="Comic Sans MS" panose="030F0702030302020204" pitchFamily="66" charset="0"/>
              </a:rPr>
              <a:t>days</a:t>
            </a:r>
            <a:r>
              <a:rPr lang="tr-TR" sz="2400" dirty="0" smtClean="0">
                <a:latin typeface="Comic Sans MS" panose="030F0702030302020204" pitchFamily="66" charset="0"/>
              </a:rPr>
              <a:t>. / Tren yolculuğu 2 gün sürdü. </a:t>
            </a:r>
          </a:p>
          <a:p>
            <a:pPr marL="0" indent="0">
              <a:buNone/>
            </a:pPr>
            <a:endParaRPr lang="tr-TR" sz="2400" dirty="0" smtClean="0">
              <a:latin typeface="Comic Sans MS" panose="030F0702030302020204" pitchFamily="66" charset="0"/>
            </a:endParaRPr>
          </a:p>
          <a:p>
            <a:pPr marL="0" indent="0">
              <a:buNone/>
            </a:pPr>
            <a:r>
              <a:rPr lang="en-US" sz="2400" dirty="0" smtClean="0">
                <a:latin typeface="Comic Sans MS" panose="030F0702030302020204" pitchFamily="66" charset="0"/>
              </a:rPr>
              <a:t>When </a:t>
            </a:r>
            <a:r>
              <a:rPr lang="en-US" sz="2400" dirty="0">
                <a:latin typeface="Comic Sans MS" panose="030F0702030302020204" pitchFamily="66" charset="0"/>
              </a:rPr>
              <a:t>did you</a:t>
            </a:r>
            <a:r>
              <a:rPr lang="en-US" sz="2400" b="1" dirty="0">
                <a:latin typeface="Comic Sans MS" panose="030F0702030302020204" pitchFamily="66" charset="0"/>
              </a:rPr>
              <a:t> buy </a:t>
            </a:r>
            <a:r>
              <a:rPr lang="en-US" sz="2400" dirty="0">
                <a:latin typeface="Comic Sans MS" panose="030F0702030302020204" pitchFamily="66" charset="0"/>
              </a:rPr>
              <a:t>that sweater</a:t>
            </a:r>
            <a:r>
              <a:rPr lang="en-US" sz="2400" dirty="0" smtClean="0">
                <a:latin typeface="Comic Sans MS" panose="030F0702030302020204" pitchFamily="66" charset="0"/>
              </a:rPr>
              <a:t>?</a:t>
            </a:r>
            <a:r>
              <a:rPr lang="tr-TR" sz="2400" dirty="0" smtClean="0">
                <a:latin typeface="Comic Sans MS" panose="030F0702030302020204" pitchFamily="66" charset="0"/>
              </a:rPr>
              <a:t> / Bu süveteri ne zaman aldın?</a:t>
            </a:r>
          </a:p>
          <a:p>
            <a:pPr marL="0" indent="0">
              <a:buNone/>
            </a:pPr>
            <a:r>
              <a:rPr lang="tr-TR" sz="2400" dirty="0">
                <a:latin typeface="Comic Sans MS" panose="030F0702030302020204" pitchFamily="66" charset="0"/>
              </a:rPr>
              <a:t> </a:t>
            </a:r>
            <a:r>
              <a:rPr lang="tr-TR" sz="2400" dirty="0" smtClean="0">
                <a:latin typeface="Comic Sans MS" panose="030F0702030302020204" pitchFamily="66" charset="0"/>
              </a:rPr>
              <a:t>    - I </a:t>
            </a:r>
            <a:r>
              <a:rPr lang="tr-TR" sz="2400" b="1" dirty="0" err="1" smtClean="0">
                <a:latin typeface="Comic Sans MS" panose="030F0702030302020204" pitchFamily="66" charset="0"/>
              </a:rPr>
              <a:t>bought</a:t>
            </a:r>
            <a:r>
              <a:rPr lang="tr-TR" sz="2400" dirty="0" smtClean="0">
                <a:latin typeface="Comic Sans MS" panose="030F0702030302020204" pitchFamily="66" charset="0"/>
              </a:rPr>
              <a:t> </a:t>
            </a:r>
            <a:r>
              <a:rPr lang="tr-TR" sz="2400" dirty="0" err="1" smtClean="0">
                <a:latin typeface="Comic Sans MS" panose="030F0702030302020204" pitchFamily="66" charset="0"/>
              </a:rPr>
              <a:t>that</a:t>
            </a:r>
            <a:r>
              <a:rPr lang="tr-TR" sz="2400" dirty="0" smtClean="0">
                <a:latin typeface="Comic Sans MS" panose="030F0702030302020204" pitchFamily="66" charset="0"/>
              </a:rPr>
              <a:t> </a:t>
            </a:r>
            <a:r>
              <a:rPr lang="tr-TR" sz="2400" dirty="0" err="1" smtClean="0">
                <a:latin typeface="Comic Sans MS" panose="030F0702030302020204" pitchFamily="66" charset="0"/>
              </a:rPr>
              <a:t>sweater</a:t>
            </a:r>
            <a:r>
              <a:rPr lang="tr-TR" sz="2400" dirty="0" smtClean="0">
                <a:latin typeface="Comic Sans MS" panose="030F0702030302020204" pitchFamily="66" charset="0"/>
              </a:rPr>
              <a:t> </a:t>
            </a:r>
            <a:r>
              <a:rPr lang="tr-TR" sz="2400" dirty="0" err="1" smtClean="0">
                <a:latin typeface="Comic Sans MS" panose="030F0702030302020204" pitchFamily="66" charset="0"/>
              </a:rPr>
              <a:t>last</a:t>
            </a:r>
            <a:r>
              <a:rPr lang="tr-TR" sz="2400" dirty="0" smtClean="0">
                <a:latin typeface="Comic Sans MS" panose="030F0702030302020204" pitchFamily="66" charset="0"/>
              </a:rPr>
              <a:t> </a:t>
            </a:r>
            <a:r>
              <a:rPr lang="tr-TR" sz="2400" dirty="0" err="1" smtClean="0">
                <a:latin typeface="Comic Sans MS" panose="030F0702030302020204" pitchFamily="66" charset="0"/>
              </a:rPr>
              <a:t>weekend</a:t>
            </a:r>
            <a:r>
              <a:rPr lang="tr-TR" sz="2400" dirty="0" smtClean="0">
                <a:latin typeface="Comic Sans MS" panose="030F0702030302020204" pitchFamily="66" charset="0"/>
              </a:rPr>
              <a:t>. / Bu süveteri geçen hafta sonu aldım.</a:t>
            </a:r>
            <a:endParaRPr lang="tr-TR" sz="2400" dirty="0">
              <a:latin typeface="Comic Sans MS" panose="030F0702030302020204" pitchFamily="66" charset="0"/>
            </a:endParaRPr>
          </a:p>
        </p:txBody>
      </p:sp>
    </p:spTree>
    <p:extLst>
      <p:ext uri="{BB962C8B-B14F-4D97-AF65-F5344CB8AC3E}">
        <p14:creationId xmlns:p14="http://schemas.microsoft.com/office/powerpoint/2010/main" val="7773903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latin typeface="Comic Sans MS" panose="030F0702030302020204" pitchFamily="66" charset="0"/>
              </a:rPr>
              <a:t>REGULAR AND IRREGULAR VERBS (Düzenli ve düzensiz fiiller)</a:t>
            </a:r>
            <a:endParaRPr lang="tr-TR" dirty="0">
              <a:solidFill>
                <a:srgbClr val="FF0000"/>
              </a:solidFill>
              <a:latin typeface="Comic Sans MS" panose="030F0702030302020204" pitchFamily="66" charset="0"/>
            </a:endParaRPr>
          </a:p>
        </p:txBody>
      </p:sp>
      <p:sp>
        <p:nvSpPr>
          <p:cNvPr id="3" name="İçerik Yer Tutucusu 2"/>
          <p:cNvSpPr>
            <a:spLocks noGrp="1"/>
          </p:cNvSpPr>
          <p:nvPr>
            <p:ph idx="1"/>
          </p:nvPr>
        </p:nvSpPr>
        <p:spPr/>
        <p:txBody>
          <a:bodyPr>
            <a:normAutofit lnSpcReduction="10000"/>
          </a:bodyPr>
          <a:lstStyle/>
          <a:p>
            <a:pPr marL="0" indent="0">
              <a:buNone/>
            </a:pPr>
            <a:r>
              <a:rPr lang="tr-TR" dirty="0"/>
              <a:t/>
            </a:r>
            <a:br>
              <a:rPr lang="tr-TR" dirty="0"/>
            </a:br>
            <a:r>
              <a:rPr lang="tr-TR" dirty="0"/>
              <a:t>►</a:t>
            </a:r>
            <a:r>
              <a:rPr lang="tr-TR" dirty="0">
                <a:latin typeface="Comic Sans MS" panose="030F0702030302020204" pitchFamily="66" charset="0"/>
              </a:rPr>
              <a:t> </a:t>
            </a:r>
            <a:r>
              <a:rPr lang="tr-TR" b="1" dirty="0" err="1">
                <a:latin typeface="Comic Sans MS" panose="030F0702030302020204" pitchFamily="66" charset="0"/>
              </a:rPr>
              <a:t>İngilizce’de</a:t>
            </a:r>
            <a:r>
              <a:rPr lang="tr-TR" b="1" dirty="0">
                <a:latin typeface="Comic Sans MS" panose="030F0702030302020204" pitchFamily="66" charset="0"/>
              </a:rPr>
              <a:t> fiiller düzenli ve düzensiz olarak ikiye ayrılır. Düzenli fiilleri geçmiş hale çevirmek için, filler sondaki hecelerine göre -d, -</a:t>
            </a:r>
            <a:r>
              <a:rPr lang="tr-TR" b="1" dirty="0" err="1">
                <a:latin typeface="Comic Sans MS" panose="030F0702030302020204" pitchFamily="66" charset="0"/>
              </a:rPr>
              <a:t>ed</a:t>
            </a:r>
            <a:r>
              <a:rPr lang="tr-TR" b="1" dirty="0">
                <a:latin typeface="Comic Sans MS" panose="030F0702030302020204" pitchFamily="66" charset="0"/>
              </a:rPr>
              <a:t> ya da -</a:t>
            </a:r>
            <a:r>
              <a:rPr lang="tr-TR" b="1" dirty="0" err="1">
                <a:latin typeface="Comic Sans MS" panose="030F0702030302020204" pitchFamily="66" charset="0"/>
              </a:rPr>
              <a:t>ied</a:t>
            </a:r>
            <a:r>
              <a:rPr lang="tr-TR" b="1" dirty="0">
                <a:latin typeface="Comic Sans MS" panose="030F0702030302020204" pitchFamily="66" charset="0"/>
              </a:rPr>
              <a:t> takılarını almaktadır. Örneğin: </a:t>
            </a:r>
            <a:r>
              <a:rPr lang="tr-TR" dirty="0">
                <a:latin typeface="Comic Sans MS" panose="030F0702030302020204" pitchFamily="66" charset="0"/>
              </a:rPr>
              <a:t/>
            </a:r>
            <a:br>
              <a:rPr lang="tr-TR" dirty="0">
                <a:latin typeface="Comic Sans MS" panose="030F0702030302020204" pitchFamily="66" charset="0"/>
              </a:rPr>
            </a:b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move</a:t>
            </a:r>
            <a:r>
              <a:rPr lang="tr-TR" dirty="0">
                <a:latin typeface="Comic Sans MS" panose="030F0702030302020204" pitchFamily="66" charset="0"/>
              </a:rPr>
              <a:t> - </a:t>
            </a:r>
            <a:r>
              <a:rPr lang="tr-TR" dirty="0" err="1">
                <a:latin typeface="Comic Sans MS" panose="030F0702030302020204" pitchFamily="66" charset="0"/>
              </a:rPr>
              <a:t>moved</a:t>
            </a:r>
            <a:r>
              <a:rPr lang="tr-TR" dirty="0">
                <a:latin typeface="Comic Sans MS" panose="030F0702030302020204" pitchFamily="66" charset="0"/>
              </a:rPr>
              <a:t> </a:t>
            </a:r>
            <a:br>
              <a:rPr lang="tr-TR" dirty="0">
                <a:latin typeface="Comic Sans MS" panose="030F0702030302020204" pitchFamily="66" charset="0"/>
              </a:rPr>
            </a:br>
            <a:r>
              <a:rPr lang="tr-TR" dirty="0" err="1">
                <a:latin typeface="Comic Sans MS" panose="030F0702030302020204" pitchFamily="66" charset="0"/>
              </a:rPr>
              <a:t>watch</a:t>
            </a:r>
            <a:r>
              <a:rPr lang="tr-TR" dirty="0">
                <a:latin typeface="Comic Sans MS" panose="030F0702030302020204" pitchFamily="66" charset="0"/>
              </a:rPr>
              <a:t> - </a:t>
            </a:r>
            <a:r>
              <a:rPr lang="tr-TR" dirty="0" err="1">
                <a:latin typeface="Comic Sans MS" panose="030F0702030302020204" pitchFamily="66" charset="0"/>
              </a:rPr>
              <a:t>watched</a:t>
            </a:r>
            <a:r>
              <a:rPr lang="tr-TR" dirty="0">
                <a:latin typeface="Comic Sans MS" panose="030F0702030302020204" pitchFamily="66" charset="0"/>
              </a:rPr>
              <a:t> </a:t>
            </a:r>
            <a:br>
              <a:rPr lang="tr-TR" dirty="0">
                <a:latin typeface="Comic Sans MS" panose="030F0702030302020204" pitchFamily="66" charset="0"/>
              </a:rPr>
            </a:br>
            <a:r>
              <a:rPr lang="tr-TR" dirty="0" err="1">
                <a:latin typeface="Comic Sans MS" panose="030F0702030302020204" pitchFamily="66" charset="0"/>
              </a:rPr>
              <a:t>study</a:t>
            </a:r>
            <a:r>
              <a:rPr lang="tr-TR" dirty="0">
                <a:latin typeface="Comic Sans MS" panose="030F0702030302020204" pitchFamily="66" charset="0"/>
              </a:rPr>
              <a:t> - </a:t>
            </a:r>
            <a:r>
              <a:rPr lang="tr-TR" dirty="0" err="1">
                <a:latin typeface="Comic Sans MS" panose="030F0702030302020204" pitchFamily="66" charset="0"/>
              </a:rPr>
              <a:t>studied</a:t>
            </a:r>
            <a:endParaRPr lang="tr-TR" dirty="0">
              <a:latin typeface="Comic Sans MS" panose="030F0702030302020204" pitchFamily="66" charset="0"/>
            </a:endParaRPr>
          </a:p>
          <a:p>
            <a:r>
              <a:rPr lang="tr-TR" b="1" dirty="0"/>
              <a:t/>
            </a:r>
            <a:br>
              <a:rPr lang="tr-TR" b="1" dirty="0"/>
            </a:br>
            <a:r>
              <a:rPr lang="tr-TR" b="1" dirty="0"/>
              <a:t/>
            </a:r>
            <a:br>
              <a:rPr lang="tr-TR" b="1" dirty="0"/>
            </a:br>
            <a:endParaRPr lang="tr-TR" dirty="0"/>
          </a:p>
        </p:txBody>
      </p:sp>
    </p:spTree>
    <p:extLst>
      <p:ext uri="{BB962C8B-B14F-4D97-AF65-F5344CB8AC3E}">
        <p14:creationId xmlns:p14="http://schemas.microsoft.com/office/powerpoint/2010/main" val="22220776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solidFill>
                  <a:srgbClr val="FF0000"/>
                </a:solidFill>
                <a:latin typeface="Comic Sans MS" panose="030F0702030302020204" pitchFamily="66" charset="0"/>
              </a:rPr>
              <a:t>Spelling</a:t>
            </a:r>
            <a:r>
              <a:rPr lang="tr-TR" dirty="0">
                <a:solidFill>
                  <a:srgbClr val="FF0000"/>
                </a:solidFill>
                <a:latin typeface="Comic Sans MS" panose="030F0702030302020204" pitchFamily="66" charset="0"/>
              </a:rPr>
              <a:t> </a:t>
            </a:r>
            <a:r>
              <a:rPr lang="tr-TR" dirty="0" err="1">
                <a:solidFill>
                  <a:srgbClr val="FF0000"/>
                </a:solidFill>
                <a:latin typeface="Comic Sans MS" panose="030F0702030302020204" pitchFamily="66" charset="0"/>
              </a:rPr>
              <a:t>rules</a:t>
            </a:r>
            <a:r>
              <a:rPr lang="tr-TR" dirty="0">
                <a:solidFill>
                  <a:srgbClr val="FF0000"/>
                </a:solidFill>
                <a:latin typeface="Comic Sans MS" panose="030F0702030302020204" pitchFamily="66" charset="0"/>
              </a:rPr>
              <a:t> </a:t>
            </a:r>
            <a:r>
              <a:rPr lang="tr-TR" dirty="0" err="1">
                <a:solidFill>
                  <a:srgbClr val="FF0000"/>
                </a:solidFill>
                <a:latin typeface="Comic Sans MS" panose="030F0702030302020204" pitchFamily="66" charset="0"/>
              </a:rPr>
              <a:t>for</a:t>
            </a:r>
            <a:r>
              <a:rPr lang="tr-TR" dirty="0">
                <a:solidFill>
                  <a:srgbClr val="FF0000"/>
                </a:solidFill>
                <a:latin typeface="Comic Sans MS" panose="030F0702030302020204" pitchFamily="66" charset="0"/>
              </a:rPr>
              <a:t> –</a:t>
            </a:r>
            <a:r>
              <a:rPr lang="tr-TR" dirty="0" err="1">
                <a:solidFill>
                  <a:srgbClr val="FF0000"/>
                </a:solidFill>
                <a:latin typeface="Comic Sans MS" panose="030F0702030302020204" pitchFamily="66" charset="0"/>
              </a:rPr>
              <a:t>ed</a:t>
            </a:r>
            <a:r>
              <a:rPr lang="tr-TR" dirty="0">
                <a:solidFill>
                  <a:srgbClr val="FF0000"/>
                </a:solidFill>
                <a:latin typeface="Comic Sans MS" panose="030F0702030302020204" pitchFamily="66" charset="0"/>
              </a:rPr>
              <a:t> (-</a:t>
            </a:r>
            <a:r>
              <a:rPr lang="tr-TR" dirty="0" err="1">
                <a:solidFill>
                  <a:srgbClr val="FF0000"/>
                </a:solidFill>
                <a:latin typeface="Comic Sans MS" panose="030F0702030302020204" pitchFamily="66" charset="0"/>
              </a:rPr>
              <a:t>ed</a:t>
            </a:r>
            <a:r>
              <a:rPr lang="tr-TR" dirty="0">
                <a:solidFill>
                  <a:srgbClr val="FF0000"/>
                </a:solidFill>
                <a:latin typeface="Comic Sans MS" panose="030F0702030302020204" pitchFamily="66" charset="0"/>
              </a:rPr>
              <a:t> eki gelme kuralı)</a:t>
            </a:r>
            <a:endParaRPr lang="tr-TR" dirty="0"/>
          </a:p>
        </p:txBody>
      </p:sp>
      <p:sp>
        <p:nvSpPr>
          <p:cNvPr id="3" name="İçerik Yer Tutucusu 2"/>
          <p:cNvSpPr>
            <a:spLocks noGrp="1"/>
          </p:cNvSpPr>
          <p:nvPr>
            <p:ph idx="1"/>
          </p:nvPr>
        </p:nvSpPr>
        <p:spPr/>
        <p:txBody>
          <a:bodyPr>
            <a:normAutofit fontScale="70000" lnSpcReduction="20000"/>
          </a:bodyPr>
          <a:lstStyle/>
          <a:p>
            <a:r>
              <a:rPr lang="tr-TR" b="1" dirty="0">
                <a:solidFill>
                  <a:srgbClr val="FF0000"/>
                </a:solidFill>
              </a:rPr>
              <a:t/>
            </a:r>
            <a:br>
              <a:rPr lang="tr-TR" b="1" dirty="0">
                <a:solidFill>
                  <a:srgbClr val="FF0000"/>
                </a:solidFill>
              </a:rPr>
            </a:br>
            <a:r>
              <a:rPr lang="tr-TR" b="1" dirty="0">
                <a:solidFill>
                  <a:srgbClr val="FF0000"/>
                </a:solidFill>
                <a:latin typeface="Comic Sans MS" panose="030F0702030302020204" pitchFamily="66" charset="0"/>
              </a:rPr>
              <a:t>KURAL 1 :</a:t>
            </a:r>
            <a:r>
              <a:rPr lang="tr-TR" dirty="0">
                <a:latin typeface="Comic Sans MS" panose="030F0702030302020204" pitchFamily="66" charset="0"/>
              </a:rPr>
              <a:t>  Kelimenin son iki harfi  </a:t>
            </a:r>
            <a:r>
              <a:rPr lang="tr-TR" b="1" dirty="0" smtClean="0">
                <a:latin typeface="Comic Sans MS" panose="030F0702030302020204" pitchFamily="66" charset="0"/>
              </a:rPr>
              <a:t>sessiz </a:t>
            </a:r>
            <a:r>
              <a:rPr lang="tr-TR" b="1" dirty="0">
                <a:latin typeface="Comic Sans MS" panose="030F0702030302020204" pitchFamily="66" charset="0"/>
              </a:rPr>
              <a:t>harf</a:t>
            </a:r>
            <a:r>
              <a:rPr lang="tr-TR" dirty="0">
                <a:latin typeface="Comic Sans MS" panose="030F0702030302020204" pitchFamily="66" charset="0"/>
              </a:rPr>
              <a:t> ve ardından </a:t>
            </a:r>
            <a:r>
              <a:rPr lang="tr-TR" b="1" dirty="0">
                <a:latin typeface="Comic Sans MS" panose="030F0702030302020204" pitchFamily="66" charset="0"/>
              </a:rPr>
              <a:t>e</a:t>
            </a:r>
            <a:r>
              <a:rPr lang="tr-TR" dirty="0">
                <a:latin typeface="Comic Sans MS" panose="030F0702030302020204" pitchFamily="66" charset="0"/>
              </a:rPr>
              <a:t> harfi geliyorsa</a:t>
            </a:r>
            <a:r>
              <a:rPr lang="tr-TR" dirty="0" smtClean="0">
                <a:latin typeface="Comic Sans MS" panose="030F0702030302020204" pitchFamily="66" charset="0"/>
              </a:rPr>
              <a:t>, -d</a:t>
            </a:r>
            <a:r>
              <a:rPr lang="tr-TR" dirty="0">
                <a:latin typeface="Comic Sans MS" panose="030F0702030302020204" pitchFamily="66" charset="0"/>
              </a:rPr>
              <a:t> takısı eklenir.</a:t>
            </a:r>
            <a:br>
              <a:rPr lang="tr-TR" dirty="0">
                <a:latin typeface="Comic Sans MS" panose="030F0702030302020204" pitchFamily="66" charset="0"/>
              </a:rPr>
            </a:b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dance</a:t>
            </a:r>
            <a:r>
              <a:rPr lang="tr-TR" dirty="0">
                <a:latin typeface="Comic Sans MS" panose="030F0702030302020204" pitchFamily="66" charset="0"/>
              </a:rPr>
              <a:t> - </a:t>
            </a:r>
            <a:r>
              <a:rPr lang="tr-TR" dirty="0" err="1">
                <a:latin typeface="Comic Sans MS" panose="030F0702030302020204" pitchFamily="66" charset="0"/>
              </a:rPr>
              <a:t>dance</a:t>
            </a:r>
            <a:r>
              <a:rPr lang="tr-TR" b="1" dirty="0" err="1">
                <a:latin typeface="Comic Sans MS" panose="030F0702030302020204" pitchFamily="66" charset="0"/>
              </a:rPr>
              <a:t>d</a:t>
            </a: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erase</a:t>
            </a:r>
            <a:r>
              <a:rPr lang="tr-TR" dirty="0">
                <a:latin typeface="Comic Sans MS" panose="030F0702030302020204" pitchFamily="66" charset="0"/>
              </a:rPr>
              <a:t> - </a:t>
            </a:r>
            <a:r>
              <a:rPr lang="tr-TR" dirty="0" err="1">
                <a:latin typeface="Comic Sans MS" panose="030F0702030302020204" pitchFamily="66" charset="0"/>
              </a:rPr>
              <a:t>erase</a:t>
            </a:r>
            <a:r>
              <a:rPr lang="tr-TR" b="1" dirty="0" err="1">
                <a:latin typeface="Comic Sans MS" panose="030F0702030302020204" pitchFamily="66" charset="0"/>
              </a:rPr>
              <a:t>d</a:t>
            </a: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place</a:t>
            </a:r>
            <a:r>
              <a:rPr lang="tr-TR" dirty="0">
                <a:latin typeface="Comic Sans MS" panose="030F0702030302020204" pitchFamily="66" charset="0"/>
              </a:rPr>
              <a:t> - </a:t>
            </a:r>
            <a:r>
              <a:rPr lang="tr-TR" dirty="0" err="1">
                <a:latin typeface="Comic Sans MS" panose="030F0702030302020204" pitchFamily="66" charset="0"/>
              </a:rPr>
              <a:t>place</a:t>
            </a:r>
            <a:r>
              <a:rPr lang="tr-TR" b="1" dirty="0" err="1">
                <a:latin typeface="Comic Sans MS" panose="030F0702030302020204" pitchFamily="66" charset="0"/>
              </a:rPr>
              <a:t>d</a:t>
            </a:r>
            <a:endParaRPr lang="tr-TR" dirty="0">
              <a:latin typeface="Comic Sans MS" panose="030F0702030302020204" pitchFamily="66" charset="0"/>
            </a:endParaRPr>
          </a:p>
          <a:p>
            <a:endParaRPr lang="tr-TR" b="1" dirty="0" smtClean="0">
              <a:solidFill>
                <a:srgbClr val="FF0000"/>
              </a:solidFill>
              <a:latin typeface="Comic Sans MS" panose="030F0702030302020204" pitchFamily="66" charset="0"/>
            </a:endParaRPr>
          </a:p>
          <a:p>
            <a:r>
              <a:rPr lang="tr-TR" b="1" dirty="0" smtClean="0">
                <a:solidFill>
                  <a:srgbClr val="FF0000"/>
                </a:solidFill>
                <a:latin typeface="Comic Sans MS" panose="030F0702030302020204" pitchFamily="66" charset="0"/>
              </a:rPr>
              <a:t>KURAL </a:t>
            </a:r>
            <a:r>
              <a:rPr lang="tr-TR" b="1" dirty="0">
                <a:solidFill>
                  <a:srgbClr val="FF0000"/>
                </a:solidFill>
                <a:latin typeface="Comic Sans MS" panose="030F0702030302020204" pitchFamily="66" charset="0"/>
              </a:rPr>
              <a:t>2:</a:t>
            </a:r>
            <a:r>
              <a:rPr lang="tr-TR" dirty="0">
                <a:solidFill>
                  <a:srgbClr val="FF0000"/>
                </a:solidFill>
                <a:latin typeface="Comic Sans MS" panose="030F0702030302020204" pitchFamily="66" charset="0"/>
              </a:rPr>
              <a:t> </a:t>
            </a:r>
            <a:r>
              <a:rPr lang="tr-TR" dirty="0" smtClean="0">
                <a:latin typeface="Comic Sans MS" panose="030F0702030302020204" pitchFamily="66" charset="0"/>
              </a:rPr>
              <a:t>Kelimenin son iki harfi</a:t>
            </a:r>
            <a:r>
              <a:rPr lang="tr-TR" dirty="0">
                <a:latin typeface="Comic Sans MS" panose="030F0702030302020204" pitchFamily="66" charset="0"/>
              </a:rPr>
              <a:t> </a:t>
            </a:r>
            <a:r>
              <a:rPr lang="tr-TR" b="1" dirty="0">
                <a:latin typeface="Comic Sans MS" panose="030F0702030302020204" pitchFamily="66" charset="0"/>
              </a:rPr>
              <a:t>sesli harf</a:t>
            </a:r>
            <a:r>
              <a:rPr lang="tr-TR" dirty="0">
                <a:latin typeface="Comic Sans MS" panose="030F0702030302020204" pitchFamily="66" charset="0"/>
              </a:rPr>
              <a:t> ve ardından bir </a:t>
            </a:r>
            <a:r>
              <a:rPr lang="tr-TR" b="1" dirty="0">
                <a:latin typeface="Comic Sans MS" panose="030F0702030302020204" pitchFamily="66" charset="0"/>
              </a:rPr>
              <a:t>sessiz harf</a:t>
            </a:r>
            <a:r>
              <a:rPr lang="tr-TR" dirty="0">
                <a:latin typeface="Comic Sans MS" panose="030F0702030302020204" pitchFamily="66" charset="0"/>
              </a:rPr>
              <a:t> </a:t>
            </a:r>
            <a:r>
              <a:rPr lang="tr-TR" dirty="0" smtClean="0">
                <a:latin typeface="Comic Sans MS" panose="030F0702030302020204" pitchFamily="66" charset="0"/>
              </a:rPr>
              <a:t>varsa, </a:t>
            </a:r>
            <a:r>
              <a:rPr lang="tr-TR" dirty="0">
                <a:latin typeface="Comic Sans MS" panose="030F0702030302020204" pitchFamily="66" charset="0"/>
              </a:rPr>
              <a:t>sondaki </a:t>
            </a:r>
            <a:r>
              <a:rPr lang="tr-TR" b="1" dirty="0">
                <a:latin typeface="Comic Sans MS" panose="030F0702030302020204" pitchFamily="66" charset="0"/>
              </a:rPr>
              <a:t>sessiz harf</a:t>
            </a:r>
            <a:r>
              <a:rPr lang="tr-TR" dirty="0">
                <a:latin typeface="Comic Sans MS" panose="030F0702030302020204" pitchFamily="66" charset="0"/>
              </a:rPr>
              <a:t> iki kere yazılır ve </a:t>
            </a:r>
            <a:r>
              <a:rPr lang="tr-TR" b="1" dirty="0">
                <a:latin typeface="Comic Sans MS" panose="030F0702030302020204" pitchFamily="66" charset="0"/>
              </a:rPr>
              <a:t>-</a:t>
            </a:r>
            <a:r>
              <a:rPr lang="tr-TR" b="1" dirty="0" err="1">
                <a:latin typeface="Comic Sans MS" panose="030F0702030302020204" pitchFamily="66" charset="0"/>
              </a:rPr>
              <a:t>ed</a:t>
            </a:r>
            <a:r>
              <a:rPr lang="tr-TR" dirty="0">
                <a:latin typeface="Comic Sans MS" panose="030F0702030302020204" pitchFamily="66" charset="0"/>
              </a:rPr>
              <a:t> takısı eklenir.</a:t>
            </a:r>
            <a:br>
              <a:rPr lang="tr-TR" dirty="0">
                <a:latin typeface="Comic Sans MS" panose="030F0702030302020204" pitchFamily="66" charset="0"/>
              </a:rPr>
            </a:br>
            <a:r>
              <a:rPr lang="tr-TR" dirty="0">
                <a:latin typeface="Comic Sans MS" panose="030F0702030302020204" pitchFamily="66" charset="0"/>
              </a:rPr>
              <a:t/>
            </a:r>
            <a:br>
              <a:rPr lang="tr-TR" dirty="0">
                <a:latin typeface="Comic Sans MS" panose="030F0702030302020204" pitchFamily="66" charset="0"/>
              </a:rPr>
            </a:br>
            <a:r>
              <a:rPr lang="tr-TR" dirty="0">
                <a:latin typeface="Comic Sans MS" panose="030F0702030302020204" pitchFamily="66" charset="0"/>
              </a:rPr>
              <a:t>plan - </a:t>
            </a:r>
            <a:r>
              <a:rPr lang="tr-TR" dirty="0" err="1">
                <a:latin typeface="Comic Sans MS" panose="030F0702030302020204" pitchFamily="66" charset="0"/>
              </a:rPr>
              <a:t>plan</a:t>
            </a:r>
            <a:r>
              <a:rPr lang="tr-TR" b="1" dirty="0" err="1">
                <a:latin typeface="Comic Sans MS" panose="030F0702030302020204" pitchFamily="66" charset="0"/>
              </a:rPr>
              <a:t>ned</a:t>
            </a:r>
            <a:r>
              <a:rPr lang="tr-TR" dirty="0">
                <a:latin typeface="Comic Sans MS" panose="030F0702030302020204" pitchFamily="66" charset="0"/>
              </a:rPr>
              <a:t/>
            </a:r>
            <a:br>
              <a:rPr lang="tr-TR" dirty="0">
                <a:latin typeface="Comic Sans MS" panose="030F0702030302020204" pitchFamily="66" charset="0"/>
              </a:rPr>
            </a:br>
            <a:r>
              <a:rPr lang="tr-TR" dirty="0">
                <a:latin typeface="Comic Sans MS" panose="030F0702030302020204" pitchFamily="66" charset="0"/>
              </a:rPr>
              <a:t>stop - </a:t>
            </a:r>
            <a:r>
              <a:rPr lang="tr-TR" dirty="0" err="1">
                <a:latin typeface="Comic Sans MS" panose="030F0702030302020204" pitchFamily="66" charset="0"/>
              </a:rPr>
              <a:t>stop</a:t>
            </a:r>
            <a:r>
              <a:rPr lang="tr-TR" b="1" dirty="0" err="1">
                <a:latin typeface="Comic Sans MS" panose="030F0702030302020204" pitchFamily="66" charset="0"/>
              </a:rPr>
              <a:t>ped</a:t>
            </a:r>
            <a:endParaRPr lang="tr-TR" dirty="0">
              <a:latin typeface="Comic Sans MS" panose="030F0702030302020204" pitchFamily="66" charset="0"/>
            </a:endParaRPr>
          </a:p>
          <a:p>
            <a:r>
              <a:rPr lang="tr-TR" dirty="0">
                <a:solidFill>
                  <a:srgbClr val="FF0000"/>
                </a:solidFill>
                <a:latin typeface="Comic Sans MS" panose="030F0702030302020204" pitchFamily="66" charset="0"/>
              </a:rPr>
              <a:t/>
            </a:r>
            <a:br>
              <a:rPr lang="tr-TR" dirty="0">
                <a:solidFill>
                  <a:srgbClr val="FF0000"/>
                </a:solidFill>
                <a:latin typeface="Comic Sans MS" panose="030F0702030302020204" pitchFamily="66" charset="0"/>
              </a:rPr>
            </a:br>
            <a:r>
              <a:rPr lang="tr-TR" b="1" dirty="0">
                <a:solidFill>
                  <a:srgbClr val="FF0000"/>
                </a:solidFill>
                <a:latin typeface="Comic Sans MS" panose="030F0702030302020204" pitchFamily="66" charset="0"/>
              </a:rPr>
              <a:t>DİKKAT</a:t>
            </a:r>
            <a:r>
              <a:rPr lang="tr-TR" b="1" dirty="0" smtClean="0">
                <a:solidFill>
                  <a:srgbClr val="FF0000"/>
                </a:solidFill>
                <a:latin typeface="Comic Sans MS" panose="030F0702030302020204" pitchFamily="66" charset="0"/>
              </a:rPr>
              <a:t>: </a:t>
            </a:r>
            <a:r>
              <a:rPr lang="tr-TR" b="1" dirty="0">
                <a:latin typeface="Comic Sans MS" panose="030F0702030302020204" pitchFamily="66" charset="0"/>
              </a:rPr>
              <a:t> </a:t>
            </a:r>
            <a:r>
              <a:rPr lang="tr-TR" b="1" dirty="0" smtClean="0">
                <a:latin typeface="Comic Sans MS" panose="030F0702030302020204" pitchFamily="66" charset="0"/>
              </a:rPr>
              <a:t>Son harfleri w </a:t>
            </a:r>
            <a:r>
              <a:rPr lang="tr-TR" b="1" dirty="0">
                <a:latin typeface="Comic Sans MS" panose="030F0702030302020204" pitchFamily="66" charset="0"/>
              </a:rPr>
              <a:t>ve x harfleri </a:t>
            </a:r>
            <a:r>
              <a:rPr lang="tr-TR" b="1" dirty="0" smtClean="0">
                <a:latin typeface="Comic Sans MS" panose="030F0702030302020204" pitchFamily="66" charset="0"/>
              </a:rPr>
              <a:t>ise –</a:t>
            </a:r>
            <a:r>
              <a:rPr lang="tr-TR" b="1" dirty="0" err="1" smtClean="0">
                <a:latin typeface="Comic Sans MS" panose="030F0702030302020204" pitchFamily="66" charset="0"/>
              </a:rPr>
              <a:t>ed</a:t>
            </a:r>
            <a:r>
              <a:rPr lang="tr-TR" b="1" dirty="0" smtClean="0">
                <a:latin typeface="Comic Sans MS" panose="030F0702030302020204" pitchFamily="66" charset="0"/>
              </a:rPr>
              <a:t> eki alınca iki </a:t>
            </a:r>
            <a:r>
              <a:rPr lang="tr-TR" b="1" dirty="0">
                <a:latin typeface="Comic Sans MS" panose="030F0702030302020204" pitchFamily="66" charset="0"/>
              </a:rPr>
              <a:t>kere yazılmaz.</a:t>
            </a:r>
            <a:r>
              <a:rPr lang="tr-TR" dirty="0">
                <a:latin typeface="Comic Sans MS" panose="030F0702030302020204" pitchFamily="66" charset="0"/>
              </a:rPr>
              <a:t/>
            </a:r>
            <a:br>
              <a:rPr lang="tr-TR" dirty="0">
                <a:latin typeface="Comic Sans MS" panose="030F0702030302020204" pitchFamily="66" charset="0"/>
              </a:rPr>
            </a:b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snow</a:t>
            </a:r>
            <a:r>
              <a:rPr lang="tr-TR" dirty="0">
                <a:latin typeface="Comic Sans MS" panose="030F0702030302020204" pitchFamily="66" charset="0"/>
              </a:rPr>
              <a:t> -  </a:t>
            </a:r>
            <a:r>
              <a:rPr lang="tr-TR" dirty="0" err="1">
                <a:latin typeface="Comic Sans MS" panose="030F0702030302020204" pitchFamily="66" charset="0"/>
              </a:rPr>
              <a:t>snow</a:t>
            </a:r>
            <a:r>
              <a:rPr lang="tr-TR" b="1" dirty="0" err="1">
                <a:latin typeface="Comic Sans MS" panose="030F0702030302020204" pitchFamily="66" charset="0"/>
              </a:rPr>
              <a:t>ed</a:t>
            </a: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fix</a:t>
            </a:r>
            <a:r>
              <a:rPr lang="tr-TR" dirty="0">
                <a:latin typeface="Comic Sans MS" panose="030F0702030302020204" pitchFamily="66" charset="0"/>
              </a:rPr>
              <a:t> - </a:t>
            </a:r>
            <a:r>
              <a:rPr lang="tr-TR" dirty="0" err="1">
                <a:latin typeface="Comic Sans MS" panose="030F0702030302020204" pitchFamily="66" charset="0"/>
              </a:rPr>
              <a:t>fix</a:t>
            </a:r>
            <a:r>
              <a:rPr lang="tr-TR" b="1" dirty="0" err="1">
                <a:latin typeface="Comic Sans MS" panose="030F0702030302020204" pitchFamily="66" charset="0"/>
              </a:rPr>
              <a:t>ed</a:t>
            </a:r>
            <a:endParaRPr lang="tr-TR" dirty="0">
              <a:latin typeface="Comic Sans MS" panose="030F0702030302020204" pitchFamily="66" charset="0"/>
            </a:endParaRPr>
          </a:p>
          <a:p>
            <a:endParaRPr lang="tr-TR" dirty="0"/>
          </a:p>
        </p:txBody>
      </p:sp>
    </p:spTree>
    <p:extLst>
      <p:ext uri="{BB962C8B-B14F-4D97-AF65-F5344CB8AC3E}">
        <p14:creationId xmlns:p14="http://schemas.microsoft.com/office/powerpoint/2010/main" val="2350497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solidFill>
                  <a:srgbClr val="FF0000"/>
                </a:solidFill>
                <a:latin typeface="Comic Sans MS" panose="030F0702030302020204" pitchFamily="66" charset="0"/>
              </a:rPr>
              <a:t>KURAL 3:</a:t>
            </a:r>
            <a:r>
              <a:rPr lang="tr-TR" dirty="0">
                <a:latin typeface="Comic Sans MS" panose="030F0702030302020204" pitchFamily="66" charset="0"/>
              </a:rPr>
              <a:t> İki </a:t>
            </a:r>
            <a:r>
              <a:rPr lang="tr-TR" b="1" dirty="0">
                <a:latin typeface="Comic Sans MS" panose="030F0702030302020204" pitchFamily="66" charset="0"/>
              </a:rPr>
              <a:t>sesli harf</a:t>
            </a:r>
            <a:r>
              <a:rPr lang="tr-TR" dirty="0">
                <a:latin typeface="Comic Sans MS" panose="030F0702030302020204" pitchFamily="66" charset="0"/>
              </a:rPr>
              <a:t> ve ardından </a:t>
            </a:r>
            <a:r>
              <a:rPr lang="tr-TR" b="1" dirty="0">
                <a:latin typeface="Comic Sans MS" panose="030F0702030302020204" pitchFamily="66" charset="0"/>
              </a:rPr>
              <a:t>sessiz harf</a:t>
            </a:r>
            <a:r>
              <a:rPr lang="tr-TR" dirty="0">
                <a:latin typeface="Comic Sans MS" panose="030F0702030302020204" pitchFamily="66" charset="0"/>
              </a:rPr>
              <a:t> gelirse </a:t>
            </a:r>
            <a:r>
              <a:rPr lang="tr-TR" b="1" dirty="0">
                <a:latin typeface="Comic Sans MS" panose="030F0702030302020204" pitchFamily="66" charset="0"/>
              </a:rPr>
              <a:t>-</a:t>
            </a:r>
            <a:r>
              <a:rPr lang="tr-TR" b="1" dirty="0" err="1">
                <a:latin typeface="Comic Sans MS" panose="030F0702030302020204" pitchFamily="66" charset="0"/>
              </a:rPr>
              <a:t>ed</a:t>
            </a:r>
            <a:r>
              <a:rPr lang="tr-TR" dirty="0">
                <a:latin typeface="Comic Sans MS" panose="030F0702030302020204" pitchFamily="66" charset="0"/>
              </a:rPr>
              <a:t> takısı eklenir, son harf iki kere yazılmaz.</a:t>
            </a:r>
          </a:p>
          <a:p>
            <a:r>
              <a:rPr lang="tr-TR" dirty="0" err="1">
                <a:latin typeface="Comic Sans MS" panose="030F0702030302020204" pitchFamily="66" charset="0"/>
              </a:rPr>
              <a:t>rain</a:t>
            </a:r>
            <a:r>
              <a:rPr lang="tr-TR" dirty="0">
                <a:latin typeface="Comic Sans MS" panose="030F0702030302020204" pitchFamily="66" charset="0"/>
              </a:rPr>
              <a:t> - </a:t>
            </a:r>
            <a:r>
              <a:rPr lang="tr-TR" dirty="0" err="1">
                <a:latin typeface="Comic Sans MS" panose="030F0702030302020204" pitchFamily="66" charset="0"/>
              </a:rPr>
              <a:t>rain</a:t>
            </a:r>
            <a:r>
              <a:rPr lang="tr-TR" b="1" dirty="0" err="1">
                <a:latin typeface="Comic Sans MS" panose="030F0702030302020204" pitchFamily="66" charset="0"/>
              </a:rPr>
              <a:t>ed</a:t>
            </a: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need</a:t>
            </a:r>
            <a:r>
              <a:rPr lang="tr-TR" dirty="0">
                <a:latin typeface="Comic Sans MS" panose="030F0702030302020204" pitchFamily="66" charset="0"/>
              </a:rPr>
              <a:t> - </a:t>
            </a:r>
            <a:r>
              <a:rPr lang="tr-TR" dirty="0" err="1">
                <a:latin typeface="Comic Sans MS" panose="030F0702030302020204" pitchFamily="66" charset="0"/>
              </a:rPr>
              <a:t>need</a:t>
            </a:r>
            <a:r>
              <a:rPr lang="tr-TR" b="1" dirty="0" err="1">
                <a:latin typeface="Comic Sans MS" panose="030F0702030302020204" pitchFamily="66" charset="0"/>
              </a:rPr>
              <a:t>ed</a:t>
            </a:r>
            <a:endParaRPr lang="tr-TR" dirty="0">
              <a:latin typeface="Comic Sans MS" panose="030F0702030302020204" pitchFamily="66" charset="0"/>
            </a:endParaRPr>
          </a:p>
          <a:p>
            <a:endParaRPr lang="tr-TR" b="1" dirty="0" smtClean="0">
              <a:latin typeface="Comic Sans MS" panose="030F0702030302020204" pitchFamily="66" charset="0"/>
            </a:endParaRPr>
          </a:p>
          <a:p>
            <a:r>
              <a:rPr lang="tr-TR" b="1" dirty="0" smtClean="0">
                <a:solidFill>
                  <a:srgbClr val="FF0000"/>
                </a:solidFill>
                <a:latin typeface="Comic Sans MS" panose="030F0702030302020204" pitchFamily="66" charset="0"/>
              </a:rPr>
              <a:t>KURAL </a:t>
            </a:r>
            <a:r>
              <a:rPr lang="tr-TR" b="1" dirty="0">
                <a:solidFill>
                  <a:srgbClr val="FF0000"/>
                </a:solidFill>
                <a:latin typeface="Comic Sans MS" panose="030F0702030302020204" pitchFamily="66" charset="0"/>
              </a:rPr>
              <a:t>4:</a:t>
            </a:r>
            <a:r>
              <a:rPr lang="tr-TR" dirty="0">
                <a:solidFill>
                  <a:srgbClr val="FF0000"/>
                </a:solidFill>
                <a:latin typeface="Comic Sans MS" panose="030F0702030302020204" pitchFamily="66" charset="0"/>
              </a:rPr>
              <a:t> </a:t>
            </a:r>
            <a:r>
              <a:rPr lang="tr-TR" dirty="0">
                <a:latin typeface="Comic Sans MS" panose="030F0702030302020204" pitchFamily="66" charset="0"/>
              </a:rPr>
              <a:t> Son iki harf </a:t>
            </a:r>
            <a:r>
              <a:rPr lang="tr-TR" b="1" dirty="0">
                <a:latin typeface="Comic Sans MS" panose="030F0702030302020204" pitchFamily="66" charset="0"/>
              </a:rPr>
              <a:t>sessiz</a:t>
            </a:r>
            <a:r>
              <a:rPr lang="tr-TR" dirty="0">
                <a:latin typeface="Comic Sans MS" panose="030F0702030302020204" pitchFamily="66" charset="0"/>
              </a:rPr>
              <a:t> olursa</a:t>
            </a:r>
            <a:r>
              <a:rPr lang="tr-TR" b="1" dirty="0">
                <a:latin typeface="Comic Sans MS" panose="030F0702030302020204" pitchFamily="66" charset="0"/>
              </a:rPr>
              <a:t> -</a:t>
            </a:r>
            <a:r>
              <a:rPr lang="tr-TR" b="1" dirty="0" err="1">
                <a:latin typeface="Comic Sans MS" panose="030F0702030302020204" pitchFamily="66" charset="0"/>
              </a:rPr>
              <a:t>ed</a:t>
            </a:r>
            <a:r>
              <a:rPr lang="tr-TR" dirty="0">
                <a:latin typeface="Comic Sans MS" panose="030F0702030302020204" pitchFamily="66" charset="0"/>
              </a:rPr>
              <a:t> takısı eklenir, son harf iki kere yazılmaz.</a:t>
            </a:r>
            <a:br>
              <a:rPr lang="tr-TR" dirty="0">
                <a:latin typeface="Comic Sans MS" panose="030F0702030302020204" pitchFamily="66" charset="0"/>
              </a:rPr>
            </a:b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help</a:t>
            </a:r>
            <a:r>
              <a:rPr lang="tr-TR" dirty="0">
                <a:latin typeface="Comic Sans MS" panose="030F0702030302020204" pitchFamily="66" charset="0"/>
              </a:rPr>
              <a:t> - </a:t>
            </a:r>
            <a:r>
              <a:rPr lang="tr-TR" dirty="0" err="1">
                <a:latin typeface="Comic Sans MS" panose="030F0702030302020204" pitchFamily="66" charset="0"/>
              </a:rPr>
              <a:t>help</a:t>
            </a:r>
            <a:r>
              <a:rPr lang="tr-TR" b="1" dirty="0" err="1">
                <a:latin typeface="Comic Sans MS" panose="030F0702030302020204" pitchFamily="66" charset="0"/>
              </a:rPr>
              <a:t>ed</a:t>
            </a: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add</a:t>
            </a:r>
            <a:r>
              <a:rPr lang="tr-TR" dirty="0">
                <a:latin typeface="Comic Sans MS" panose="030F0702030302020204" pitchFamily="66" charset="0"/>
              </a:rPr>
              <a:t> - </a:t>
            </a:r>
            <a:r>
              <a:rPr lang="tr-TR" dirty="0" err="1">
                <a:latin typeface="Comic Sans MS" panose="030F0702030302020204" pitchFamily="66" charset="0"/>
              </a:rPr>
              <a:t>add</a:t>
            </a:r>
            <a:r>
              <a:rPr lang="tr-TR" b="1" dirty="0" err="1">
                <a:latin typeface="Comic Sans MS" panose="030F0702030302020204" pitchFamily="66" charset="0"/>
              </a:rPr>
              <a:t>ed</a:t>
            </a:r>
            <a:endParaRPr lang="tr-TR" dirty="0">
              <a:latin typeface="Comic Sans MS" panose="030F0702030302020204" pitchFamily="66" charset="0"/>
            </a:endParaRPr>
          </a:p>
          <a:p>
            <a:endParaRPr lang="tr-TR" dirty="0"/>
          </a:p>
        </p:txBody>
      </p:sp>
    </p:spTree>
    <p:extLst>
      <p:ext uri="{BB962C8B-B14F-4D97-AF65-F5344CB8AC3E}">
        <p14:creationId xmlns:p14="http://schemas.microsoft.com/office/powerpoint/2010/main" val="16875972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r>
              <a:rPr lang="tr-TR" b="1" dirty="0">
                <a:solidFill>
                  <a:srgbClr val="FF0000"/>
                </a:solidFill>
                <a:latin typeface="Comic Sans MS" panose="030F0702030302020204" pitchFamily="66" charset="0"/>
              </a:rPr>
              <a:t>KURAL 5 :</a:t>
            </a:r>
            <a:r>
              <a:rPr lang="tr-TR" dirty="0">
                <a:latin typeface="Comic Sans MS" panose="030F0702030302020204" pitchFamily="66" charset="0"/>
              </a:rPr>
              <a:t> Kelimenin sonunda bir </a:t>
            </a:r>
            <a:r>
              <a:rPr lang="tr-TR" b="1" dirty="0">
                <a:latin typeface="Comic Sans MS" panose="030F0702030302020204" pitchFamily="66" charset="0"/>
              </a:rPr>
              <a:t>sessiz harf</a:t>
            </a:r>
            <a:r>
              <a:rPr lang="tr-TR" dirty="0">
                <a:latin typeface="Comic Sans MS" panose="030F0702030302020204" pitchFamily="66" charset="0"/>
              </a:rPr>
              <a:t> ve arkasından </a:t>
            </a:r>
            <a:r>
              <a:rPr lang="tr-TR" b="1" dirty="0">
                <a:latin typeface="Comic Sans MS" panose="030F0702030302020204" pitchFamily="66" charset="0"/>
              </a:rPr>
              <a:t>-y</a:t>
            </a:r>
            <a:r>
              <a:rPr lang="tr-TR" dirty="0">
                <a:latin typeface="Comic Sans MS" panose="030F0702030302020204" pitchFamily="66" charset="0"/>
              </a:rPr>
              <a:t> harfi gelirse,</a:t>
            </a:r>
            <a:r>
              <a:rPr lang="tr-TR" b="1" dirty="0">
                <a:latin typeface="Comic Sans MS" panose="030F0702030302020204" pitchFamily="66" charset="0"/>
              </a:rPr>
              <a:t> -y</a:t>
            </a:r>
            <a:r>
              <a:rPr lang="tr-TR" dirty="0">
                <a:latin typeface="Comic Sans MS" panose="030F0702030302020204" pitchFamily="66" charset="0"/>
              </a:rPr>
              <a:t> harfi atılır ve kelimenin sonuna </a:t>
            </a:r>
            <a:r>
              <a:rPr lang="tr-TR" b="1" dirty="0">
                <a:latin typeface="Comic Sans MS" panose="030F0702030302020204" pitchFamily="66" charset="0"/>
              </a:rPr>
              <a:t>-</a:t>
            </a:r>
            <a:r>
              <a:rPr lang="tr-TR" b="1" dirty="0" err="1">
                <a:latin typeface="Comic Sans MS" panose="030F0702030302020204" pitchFamily="66" charset="0"/>
              </a:rPr>
              <a:t>ied</a:t>
            </a:r>
            <a:r>
              <a:rPr lang="tr-TR" dirty="0">
                <a:latin typeface="Comic Sans MS" panose="030F0702030302020204" pitchFamily="66" charset="0"/>
              </a:rPr>
              <a:t> eklenir.  </a:t>
            </a:r>
            <a:br>
              <a:rPr lang="tr-TR" dirty="0">
                <a:latin typeface="Comic Sans MS" panose="030F0702030302020204" pitchFamily="66" charset="0"/>
              </a:rPr>
            </a:b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Worry</a:t>
            </a:r>
            <a:r>
              <a:rPr lang="tr-TR" dirty="0">
                <a:latin typeface="Comic Sans MS" panose="030F0702030302020204" pitchFamily="66" charset="0"/>
              </a:rPr>
              <a:t> - </a:t>
            </a:r>
            <a:r>
              <a:rPr lang="tr-TR" dirty="0" err="1">
                <a:latin typeface="Comic Sans MS" panose="030F0702030302020204" pitchFamily="66" charset="0"/>
              </a:rPr>
              <a:t>worr</a:t>
            </a:r>
            <a:r>
              <a:rPr lang="tr-TR" b="1" dirty="0" err="1">
                <a:latin typeface="Comic Sans MS" panose="030F0702030302020204" pitchFamily="66" charset="0"/>
              </a:rPr>
              <a:t>ied</a:t>
            </a:r>
            <a:r>
              <a:rPr lang="tr-TR" dirty="0">
                <a:latin typeface="Comic Sans MS" panose="030F0702030302020204" pitchFamily="66" charset="0"/>
              </a:rPr>
              <a:t/>
            </a:r>
            <a:br>
              <a:rPr lang="tr-TR" dirty="0">
                <a:latin typeface="Comic Sans MS" panose="030F0702030302020204" pitchFamily="66" charset="0"/>
              </a:rPr>
            </a:br>
            <a:r>
              <a:rPr lang="tr-TR" dirty="0" err="1" smtClean="0">
                <a:latin typeface="Comic Sans MS" panose="030F0702030302020204" pitchFamily="66" charset="0"/>
              </a:rPr>
              <a:t>Reply</a:t>
            </a:r>
            <a:r>
              <a:rPr lang="tr-TR" dirty="0" smtClean="0">
                <a:latin typeface="Comic Sans MS" panose="030F0702030302020204" pitchFamily="66" charset="0"/>
              </a:rPr>
              <a:t> </a:t>
            </a:r>
            <a:r>
              <a:rPr lang="tr-TR" dirty="0">
                <a:latin typeface="Comic Sans MS" panose="030F0702030302020204" pitchFamily="66" charset="0"/>
              </a:rPr>
              <a:t>- </a:t>
            </a:r>
            <a:r>
              <a:rPr lang="tr-TR" dirty="0" err="1">
                <a:latin typeface="Comic Sans MS" panose="030F0702030302020204" pitchFamily="66" charset="0"/>
              </a:rPr>
              <a:t>repl</a:t>
            </a:r>
            <a:r>
              <a:rPr lang="tr-TR" b="1" dirty="0" err="1">
                <a:latin typeface="Comic Sans MS" panose="030F0702030302020204" pitchFamily="66" charset="0"/>
              </a:rPr>
              <a:t>ied</a:t>
            </a:r>
            <a:endParaRPr lang="tr-TR" dirty="0">
              <a:latin typeface="Comic Sans MS" panose="030F0702030302020204" pitchFamily="66" charset="0"/>
            </a:endParaRPr>
          </a:p>
          <a:p>
            <a:endParaRPr lang="tr-TR" b="1" dirty="0" smtClean="0">
              <a:latin typeface="Comic Sans MS" panose="030F0702030302020204" pitchFamily="66" charset="0"/>
            </a:endParaRPr>
          </a:p>
          <a:p>
            <a:r>
              <a:rPr lang="tr-TR" b="1" dirty="0" smtClean="0">
                <a:solidFill>
                  <a:srgbClr val="FF0000"/>
                </a:solidFill>
                <a:latin typeface="Comic Sans MS" panose="030F0702030302020204" pitchFamily="66" charset="0"/>
              </a:rPr>
              <a:t>KURAL </a:t>
            </a:r>
            <a:r>
              <a:rPr lang="tr-TR" b="1" dirty="0">
                <a:solidFill>
                  <a:srgbClr val="FF0000"/>
                </a:solidFill>
                <a:latin typeface="Comic Sans MS" panose="030F0702030302020204" pitchFamily="66" charset="0"/>
              </a:rPr>
              <a:t>6 </a:t>
            </a:r>
            <a:r>
              <a:rPr lang="tr-TR" b="1" dirty="0">
                <a:latin typeface="Comic Sans MS" panose="030F0702030302020204" pitchFamily="66" charset="0"/>
              </a:rPr>
              <a:t>:</a:t>
            </a:r>
            <a:r>
              <a:rPr lang="tr-TR" dirty="0">
                <a:latin typeface="Comic Sans MS" panose="030F0702030302020204" pitchFamily="66" charset="0"/>
              </a:rPr>
              <a:t> Kelimenin sonunda bir </a:t>
            </a:r>
            <a:r>
              <a:rPr lang="tr-TR" b="1" dirty="0">
                <a:latin typeface="Comic Sans MS" panose="030F0702030302020204" pitchFamily="66" charset="0"/>
              </a:rPr>
              <a:t>sesli harf</a:t>
            </a:r>
            <a:r>
              <a:rPr lang="tr-TR" dirty="0">
                <a:latin typeface="Comic Sans MS" panose="030F0702030302020204" pitchFamily="66" charset="0"/>
              </a:rPr>
              <a:t> ve arkasından </a:t>
            </a:r>
            <a:r>
              <a:rPr lang="tr-TR" b="1" dirty="0">
                <a:latin typeface="Comic Sans MS" panose="030F0702030302020204" pitchFamily="66" charset="0"/>
              </a:rPr>
              <a:t>-y</a:t>
            </a:r>
            <a:r>
              <a:rPr lang="tr-TR" dirty="0">
                <a:latin typeface="Comic Sans MS" panose="030F0702030302020204" pitchFamily="66" charset="0"/>
              </a:rPr>
              <a:t> harfi gelirse, </a:t>
            </a:r>
            <a:r>
              <a:rPr lang="tr-TR" b="1" dirty="0">
                <a:latin typeface="Comic Sans MS" panose="030F0702030302020204" pitchFamily="66" charset="0"/>
              </a:rPr>
              <a:t>-</a:t>
            </a:r>
            <a:r>
              <a:rPr lang="tr-TR" b="1" dirty="0" err="1">
                <a:latin typeface="Comic Sans MS" panose="030F0702030302020204" pitchFamily="66" charset="0"/>
              </a:rPr>
              <a:t>ied</a:t>
            </a:r>
            <a:r>
              <a:rPr lang="tr-TR" b="1" dirty="0">
                <a:latin typeface="Comic Sans MS" panose="030F0702030302020204" pitchFamily="66" charset="0"/>
              </a:rPr>
              <a:t> değil</a:t>
            </a:r>
            <a:r>
              <a:rPr lang="tr-TR" dirty="0">
                <a:latin typeface="Comic Sans MS" panose="030F0702030302020204" pitchFamily="66" charset="0"/>
              </a:rPr>
              <a:t>, </a:t>
            </a:r>
            <a:r>
              <a:rPr lang="tr-TR" b="1" dirty="0">
                <a:latin typeface="Comic Sans MS" panose="030F0702030302020204" pitchFamily="66" charset="0"/>
              </a:rPr>
              <a:t>-</a:t>
            </a:r>
            <a:r>
              <a:rPr lang="tr-TR" b="1" dirty="0" err="1">
                <a:latin typeface="Comic Sans MS" panose="030F0702030302020204" pitchFamily="66" charset="0"/>
              </a:rPr>
              <a:t>ed</a:t>
            </a:r>
            <a:r>
              <a:rPr lang="tr-TR" dirty="0">
                <a:latin typeface="Comic Sans MS" panose="030F0702030302020204" pitchFamily="66" charset="0"/>
              </a:rPr>
              <a:t> takısı getirilir.</a:t>
            </a:r>
            <a:br>
              <a:rPr lang="tr-TR" dirty="0">
                <a:latin typeface="Comic Sans MS" panose="030F0702030302020204" pitchFamily="66" charset="0"/>
              </a:rPr>
            </a:b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play</a:t>
            </a:r>
            <a:r>
              <a:rPr lang="tr-TR" dirty="0">
                <a:latin typeface="Comic Sans MS" panose="030F0702030302020204" pitchFamily="66" charset="0"/>
              </a:rPr>
              <a:t> - </a:t>
            </a:r>
            <a:r>
              <a:rPr lang="tr-TR" dirty="0" err="1">
                <a:latin typeface="Comic Sans MS" panose="030F0702030302020204" pitchFamily="66" charset="0"/>
              </a:rPr>
              <a:t>play</a:t>
            </a:r>
            <a:r>
              <a:rPr lang="tr-TR" b="1" dirty="0" err="1">
                <a:latin typeface="Comic Sans MS" panose="030F0702030302020204" pitchFamily="66" charset="0"/>
              </a:rPr>
              <a:t>ed</a:t>
            </a: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stay</a:t>
            </a:r>
            <a:r>
              <a:rPr lang="tr-TR" dirty="0">
                <a:latin typeface="Comic Sans MS" panose="030F0702030302020204" pitchFamily="66" charset="0"/>
              </a:rPr>
              <a:t> - </a:t>
            </a:r>
            <a:r>
              <a:rPr lang="tr-TR" dirty="0" err="1">
                <a:latin typeface="Comic Sans MS" panose="030F0702030302020204" pitchFamily="66" charset="0"/>
              </a:rPr>
              <a:t>stay</a:t>
            </a:r>
            <a:r>
              <a:rPr lang="tr-TR" b="1" dirty="0" err="1">
                <a:latin typeface="Comic Sans MS" panose="030F0702030302020204" pitchFamily="66" charset="0"/>
              </a:rPr>
              <a:t>ed</a:t>
            </a:r>
            <a:endParaRPr lang="tr-TR" dirty="0">
              <a:latin typeface="Comic Sans MS" panose="030F0702030302020204" pitchFamily="66" charset="0"/>
            </a:endParaRPr>
          </a:p>
          <a:p>
            <a:endParaRPr lang="tr-TR" dirty="0"/>
          </a:p>
        </p:txBody>
      </p:sp>
    </p:spTree>
    <p:extLst>
      <p:ext uri="{BB962C8B-B14F-4D97-AF65-F5344CB8AC3E}">
        <p14:creationId xmlns:p14="http://schemas.microsoft.com/office/powerpoint/2010/main" val="42865155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57200"/>
            <a:ext cx="10515600" cy="5719763"/>
          </a:xfrm>
        </p:spPr>
        <p:txBody>
          <a:bodyPr>
            <a:normAutofit fontScale="77500" lnSpcReduction="20000"/>
          </a:bodyPr>
          <a:lstStyle/>
          <a:p>
            <a:r>
              <a:rPr lang="tr-TR" b="1" dirty="0">
                <a:solidFill>
                  <a:srgbClr val="FF0000"/>
                </a:solidFill>
                <a:latin typeface="Comic Sans MS" panose="030F0702030302020204" pitchFamily="66" charset="0"/>
              </a:rPr>
              <a:t>ÖNEMLİ NOT :</a:t>
            </a:r>
            <a:r>
              <a:rPr lang="tr-TR" dirty="0">
                <a:latin typeface="Comic Sans MS" panose="030F0702030302020204" pitchFamily="66" charset="0"/>
              </a:rPr>
              <a:t> Düzenli fiiller en yaygın olarak -</a:t>
            </a:r>
            <a:r>
              <a:rPr lang="tr-TR" dirty="0" err="1">
                <a:latin typeface="Comic Sans MS" panose="030F0702030302020204" pitchFamily="66" charset="0"/>
              </a:rPr>
              <a:t>ed</a:t>
            </a:r>
            <a:r>
              <a:rPr lang="tr-TR" dirty="0">
                <a:latin typeface="Comic Sans MS" panose="030F0702030302020204" pitchFamily="66" charset="0"/>
              </a:rPr>
              <a:t> takısı alarak ikinci hale gelirler. İngilizce öğrenen bir kimsenin sadece bu kuralı bilmesi yeterlidir. Yukarıda verilen kuralları öğrenmeye çalışmak gereksizdir. Bir kere okumak ve mantığı öğrenmek elbette faydalıdır, ancak bir süre İngilizce ile meşgul olan herkes, zaten farkında olmadan yukarıda zor gibi gözüken kuralları öğrenir. Bu yüzden verilen ayrıntılı kuralları ezberlemek yerine, kitap okumak ve farkında olmadan öğrenmek daha faydalıdır.</a:t>
            </a:r>
            <a:br>
              <a:rPr lang="tr-TR" dirty="0">
                <a:latin typeface="Comic Sans MS" panose="030F0702030302020204" pitchFamily="66" charset="0"/>
              </a:rPr>
            </a:br>
            <a:r>
              <a:rPr lang="tr-TR" dirty="0">
                <a:latin typeface="Comic Sans MS" panose="030F0702030302020204" pitchFamily="66" charset="0"/>
              </a:rPr>
              <a:t>  </a:t>
            </a:r>
            <a:endParaRPr lang="tr-TR" dirty="0" smtClean="0">
              <a:latin typeface="Comic Sans MS" panose="030F0702030302020204" pitchFamily="66" charset="0"/>
            </a:endParaRPr>
          </a:p>
          <a:p>
            <a:endParaRPr lang="tr-TR" dirty="0" smtClean="0">
              <a:latin typeface="Comic Sans MS" panose="030F0702030302020204" pitchFamily="66" charset="0"/>
            </a:endParaRPr>
          </a:p>
          <a:p>
            <a:r>
              <a:rPr lang="tr-TR" dirty="0" smtClean="0">
                <a:solidFill>
                  <a:srgbClr val="FF0000"/>
                </a:solidFill>
                <a:latin typeface="Comic Sans MS" panose="030F0702030302020204" pitchFamily="66" charset="0"/>
              </a:rPr>
              <a:t>►</a:t>
            </a:r>
            <a:r>
              <a:rPr lang="tr-TR" dirty="0">
                <a:solidFill>
                  <a:srgbClr val="FF0000"/>
                </a:solidFill>
                <a:latin typeface="Comic Sans MS" panose="030F0702030302020204" pitchFamily="66" charset="0"/>
              </a:rPr>
              <a:t> </a:t>
            </a:r>
            <a:r>
              <a:rPr lang="tr-TR" dirty="0">
                <a:latin typeface="Comic Sans MS" panose="030F0702030302020204" pitchFamily="66" charset="0"/>
              </a:rPr>
              <a:t>Düzensiz fiiller adından da anlaşılacağı gibi herhangi bir kurala bağlı kalmadan değişirler bu yüzden öğrenilmesi gerekir. </a:t>
            </a:r>
            <a:br>
              <a:rPr lang="tr-TR" dirty="0">
                <a:latin typeface="Comic Sans MS" panose="030F0702030302020204" pitchFamily="66" charset="0"/>
              </a:rPr>
            </a:br>
            <a:r>
              <a:rPr lang="tr-TR" dirty="0">
                <a:latin typeface="Comic Sans MS" panose="030F0702030302020204" pitchFamily="66" charset="0"/>
              </a:rPr>
              <a:t> </a:t>
            </a:r>
            <a:br>
              <a:rPr lang="tr-TR" dirty="0">
                <a:latin typeface="Comic Sans MS" panose="030F0702030302020204" pitchFamily="66" charset="0"/>
              </a:rPr>
            </a:br>
            <a:r>
              <a:rPr lang="tr-TR" dirty="0" err="1">
                <a:latin typeface="Comic Sans MS" panose="030F0702030302020204" pitchFamily="66" charset="0"/>
              </a:rPr>
              <a:t>go</a:t>
            </a:r>
            <a:r>
              <a:rPr lang="tr-TR" dirty="0">
                <a:latin typeface="Comic Sans MS" panose="030F0702030302020204" pitchFamily="66" charset="0"/>
              </a:rPr>
              <a:t> - </a:t>
            </a:r>
            <a:r>
              <a:rPr lang="tr-TR" dirty="0" err="1">
                <a:latin typeface="Comic Sans MS" panose="030F0702030302020204" pitchFamily="66" charset="0"/>
              </a:rPr>
              <a:t>went</a:t>
            </a:r>
            <a:r>
              <a:rPr lang="tr-TR" dirty="0">
                <a:latin typeface="Comic Sans MS" panose="030F0702030302020204" pitchFamily="66" charset="0"/>
              </a:rPr>
              <a:t/>
            </a:r>
            <a:br>
              <a:rPr lang="tr-TR" dirty="0">
                <a:latin typeface="Comic Sans MS" panose="030F0702030302020204" pitchFamily="66" charset="0"/>
              </a:rPr>
            </a:br>
            <a:r>
              <a:rPr lang="tr-TR" dirty="0" err="1">
                <a:latin typeface="Comic Sans MS" panose="030F0702030302020204" pitchFamily="66" charset="0"/>
              </a:rPr>
              <a:t>swim</a:t>
            </a:r>
            <a:r>
              <a:rPr lang="tr-TR" dirty="0">
                <a:latin typeface="Comic Sans MS" panose="030F0702030302020204" pitchFamily="66" charset="0"/>
              </a:rPr>
              <a:t> - </a:t>
            </a:r>
            <a:r>
              <a:rPr lang="tr-TR" dirty="0" err="1">
                <a:latin typeface="Comic Sans MS" panose="030F0702030302020204" pitchFamily="66" charset="0"/>
              </a:rPr>
              <a:t>swam</a:t>
            </a:r>
            <a:r>
              <a:rPr lang="tr-TR" dirty="0">
                <a:latin typeface="Comic Sans MS" panose="030F0702030302020204" pitchFamily="66" charset="0"/>
              </a:rPr>
              <a:t/>
            </a:r>
            <a:br>
              <a:rPr lang="tr-TR" dirty="0">
                <a:latin typeface="Comic Sans MS" panose="030F0702030302020204" pitchFamily="66" charset="0"/>
              </a:rPr>
            </a:br>
            <a:r>
              <a:rPr lang="tr-TR" dirty="0">
                <a:latin typeface="Comic Sans MS" panose="030F0702030302020204" pitchFamily="66" charset="0"/>
              </a:rPr>
              <a:t>do - </a:t>
            </a:r>
            <a:r>
              <a:rPr lang="tr-TR" dirty="0" err="1">
                <a:latin typeface="Comic Sans MS" panose="030F0702030302020204" pitchFamily="66" charset="0"/>
              </a:rPr>
              <a:t>did</a:t>
            </a:r>
            <a:endParaRPr lang="tr-TR" dirty="0">
              <a:latin typeface="Comic Sans MS" panose="030F0702030302020204" pitchFamily="66" charset="0"/>
            </a:endParaRPr>
          </a:p>
          <a:p>
            <a:endParaRPr lang="tr-TR" dirty="0" smtClean="0">
              <a:latin typeface="Comic Sans MS" panose="030F0702030302020204" pitchFamily="66" charset="0"/>
            </a:endParaRPr>
          </a:p>
          <a:p>
            <a:r>
              <a:rPr lang="tr-TR" dirty="0" smtClean="0">
                <a:latin typeface="Comic Sans MS" panose="030F0702030302020204" pitchFamily="66" charset="0"/>
              </a:rPr>
              <a:t>Düzensiz </a:t>
            </a:r>
            <a:r>
              <a:rPr lang="tr-TR" dirty="0">
                <a:latin typeface="Comic Sans MS" panose="030F0702030302020204" pitchFamily="66" charset="0"/>
              </a:rPr>
              <a:t>fiilleri tekrar tekrar okuyarak öğrenmek zordur. Bu yüzden bol bol kitap okuyup, dinleme egzersizleri yaparsanız, bir süre sonra </a:t>
            </a:r>
            <a:r>
              <a:rPr lang="tr-TR" dirty="0" smtClean="0">
                <a:latin typeface="Comic Sans MS" panose="030F0702030302020204" pitchFamily="66" charset="0"/>
              </a:rPr>
              <a:t>zaten </a:t>
            </a:r>
            <a:r>
              <a:rPr lang="tr-TR" dirty="0">
                <a:latin typeface="Comic Sans MS" panose="030F0702030302020204" pitchFamily="66" charset="0"/>
              </a:rPr>
              <a:t>tüm fiilleri öğrendiğinizi </a:t>
            </a:r>
            <a:r>
              <a:rPr lang="tr-TR" dirty="0" err="1">
                <a:latin typeface="Comic Sans MS" panose="030F0702030302020204" pitchFamily="66" charset="0"/>
              </a:rPr>
              <a:t>farkedersiniz</a:t>
            </a:r>
            <a:r>
              <a:rPr lang="tr-TR" dirty="0">
                <a:latin typeface="Comic Sans MS" panose="030F0702030302020204" pitchFamily="66" charset="0"/>
              </a:rPr>
              <a:t>. </a:t>
            </a:r>
            <a:endParaRPr lang="tr-TR" dirty="0" smtClean="0">
              <a:latin typeface="Comic Sans MS" panose="030F0702030302020204" pitchFamily="66" charset="0"/>
            </a:endParaRPr>
          </a:p>
          <a:p>
            <a:endParaRPr lang="tr-TR" dirty="0"/>
          </a:p>
        </p:txBody>
      </p:sp>
    </p:spTree>
    <p:extLst>
      <p:ext uri="{BB962C8B-B14F-4D97-AF65-F5344CB8AC3E}">
        <p14:creationId xmlns:p14="http://schemas.microsoft.com/office/powerpoint/2010/main" val="24441492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solidFill>
                  <a:srgbClr val="FF0000"/>
                </a:solidFill>
                <a:latin typeface="Comic Sans MS" panose="030F0702030302020204" pitchFamily="66" charset="0"/>
              </a:rPr>
              <a:t/>
            </a:r>
            <a:br>
              <a:rPr lang="tr-TR" dirty="0" smtClean="0">
                <a:solidFill>
                  <a:srgbClr val="FF0000"/>
                </a:solidFill>
                <a:latin typeface="Comic Sans MS" panose="030F0702030302020204" pitchFamily="66" charset="0"/>
              </a:rPr>
            </a:br>
            <a:r>
              <a:rPr lang="tr-TR" dirty="0" smtClean="0">
                <a:solidFill>
                  <a:srgbClr val="FF0000"/>
                </a:solidFill>
                <a:latin typeface="Comic Sans MS" panose="030F0702030302020204" pitchFamily="66" charset="0"/>
              </a:rPr>
              <a:t>Time </a:t>
            </a:r>
            <a:r>
              <a:rPr lang="tr-TR" dirty="0" err="1" smtClean="0">
                <a:solidFill>
                  <a:srgbClr val="FF0000"/>
                </a:solidFill>
                <a:latin typeface="Comic Sans MS" panose="030F0702030302020204" pitchFamily="66" charset="0"/>
              </a:rPr>
              <a:t>Expressions</a:t>
            </a:r>
            <a:r>
              <a:rPr lang="tr-TR" dirty="0" smtClean="0">
                <a:solidFill>
                  <a:srgbClr val="FF0000"/>
                </a:solidFill>
                <a:latin typeface="Comic Sans MS" panose="030F0702030302020204" pitchFamily="66" charset="0"/>
              </a:rPr>
              <a:t> ( Zaman Zarfları)</a:t>
            </a:r>
            <a:br>
              <a:rPr lang="tr-TR" dirty="0" smtClean="0">
                <a:solidFill>
                  <a:srgbClr val="FF0000"/>
                </a:solidFill>
                <a:latin typeface="Comic Sans MS" panose="030F0702030302020204" pitchFamily="66" charset="0"/>
              </a:rPr>
            </a:br>
            <a:r>
              <a:rPr lang="tr-TR" dirty="0" smtClean="0">
                <a:solidFill>
                  <a:srgbClr val="FF0000"/>
                </a:solidFill>
                <a:latin typeface="Comic Sans MS" panose="030F0702030302020204" pitchFamily="66" charset="0"/>
              </a:rPr>
              <a:t/>
            </a:r>
            <a:br>
              <a:rPr lang="tr-TR" dirty="0" smtClean="0">
                <a:solidFill>
                  <a:srgbClr val="FF0000"/>
                </a:solidFill>
                <a:latin typeface="Comic Sans MS" panose="030F0702030302020204" pitchFamily="66" charset="0"/>
              </a:rPr>
            </a:br>
            <a:r>
              <a:rPr lang="tr-TR" sz="2200" dirty="0" smtClean="0">
                <a:latin typeface="Comic Sans MS" panose="030F0702030302020204" pitchFamily="66" charset="0"/>
              </a:rPr>
              <a:t>Eğer </a:t>
            </a:r>
            <a:r>
              <a:rPr lang="tr-TR" sz="2200" dirty="0">
                <a:latin typeface="Comic Sans MS" panose="030F0702030302020204" pitchFamily="66" charset="0"/>
              </a:rPr>
              <a:t>bir tensin </a:t>
            </a:r>
            <a:r>
              <a:rPr lang="tr-TR" sz="2200" dirty="0" err="1">
                <a:latin typeface="Comic Sans MS" panose="030F0702030302020204" pitchFamily="66" charset="0"/>
              </a:rPr>
              <a:t>past</a:t>
            </a:r>
            <a:r>
              <a:rPr lang="tr-TR" sz="2200" dirty="0">
                <a:latin typeface="Comic Sans MS" panose="030F0702030302020204" pitchFamily="66" charset="0"/>
              </a:rPr>
              <a:t> olup olmadığını anlamak istiyorsanız, varsa zaman zarfına bakarak anlayabilirsiniz</a:t>
            </a:r>
            <a:r>
              <a:rPr lang="tr-TR" dirty="0">
                <a:latin typeface="Comic Sans MS" panose="030F0702030302020204" pitchFamily="66" charset="0"/>
              </a:rPr>
              <a:t>. </a:t>
            </a:r>
            <a:br>
              <a:rPr lang="tr-TR" dirty="0">
                <a:latin typeface="Comic Sans MS" panose="030F0702030302020204" pitchFamily="66" charset="0"/>
              </a:rPr>
            </a:br>
            <a:endParaRPr lang="tr-TR" dirty="0">
              <a:latin typeface="Comic Sans MS" panose="030F0702030302020204" pitchFamily="66" charset="0"/>
            </a:endParaRPr>
          </a:p>
        </p:txBody>
      </p:sp>
      <p:sp>
        <p:nvSpPr>
          <p:cNvPr id="3" name="İçerik Yer Tutucusu 2"/>
          <p:cNvSpPr>
            <a:spLocks noGrp="1"/>
          </p:cNvSpPr>
          <p:nvPr>
            <p:ph idx="1"/>
          </p:nvPr>
        </p:nvSpPr>
        <p:spPr/>
        <p:txBody>
          <a:bodyPr>
            <a:normAutofit fontScale="92500" lnSpcReduction="20000"/>
          </a:bodyPr>
          <a:lstStyle/>
          <a:p>
            <a:pPr marL="0" indent="0">
              <a:buNone/>
            </a:pPr>
            <a:endParaRPr lang="tr-TR" dirty="0" smtClean="0">
              <a:latin typeface="Comic Sans MS" panose="030F0702030302020204" pitchFamily="66" charset="0"/>
            </a:endParaRPr>
          </a:p>
          <a:p>
            <a:pPr marL="0" indent="0">
              <a:buNone/>
            </a:pPr>
            <a:r>
              <a:rPr lang="tr-TR" dirty="0" err="1" smtClean="0">
                <a:solidFill>
                  <a:srgbClr val="FF0000"/>
                </a:solidFill>
                <a:latin typeface="Comic Sans MS" panose="030F0702030302020204" pitchFamily="66" charset="0"/>
              </a:rPr>
              <a:t>Yesterday</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Dün        - He </a:t>
            </a:r>
            <a:r>
              <a:rPr lang="tr-TR" dirty="0" err="1" smtClean="0">
                <a:latin typeface="Comic Sans MS" panose="030F0702030302020204" pitchFamily="66" charset="0"/>
              </a:rPr>
              <a:t>rang</a:t>
            </a:r>
            <a:r>
              <a:rPr lang="tr-TR" dirty="0" smtClean="0">
                <a:latin typeface="Comic Sans MS" panose="030F0702030302020204" pitchFamily="66" charset="0"/>
              </a:rPr>
              <a:t>  </a:t>
            </a:r>
            <a:r>
              <a:rPr lang="tr-TR" dirty="0" err="1" smtClean="0">
                <a:latin typeface="Comic Sans MS" panose="030F0702030302020204" pitchFamily="66" charset="0"/>
              </a:rPr>
              <a:t>you</a:t>
            </a:r>
            <a:r>
              <a:rPr lang="tr-TR" dirty="0" smtClean="0">
                <a:latin typeface="Comic Sans MS" panose="030F0702030302020204" pitchFamily="66" charset="0"/>
              </a:rPr>
              <a:t> </a:t>
            </a:r>
            <a:r>
              <a:rPr lang="tr-TR" dirty="0" err="1" smtClean="0">
                <a:latin typeface="Comic Sans MS" panose="030F0702030302020204" pitchFamily="66" charset="0"/>
              </a:rPr>
              <a:t>yesterday</a:t>
            </a:r>
            <a:r>
              <a:rPr lang="tr-TR" dirty="0" smtClean="0">
                <a:latin typeface="Comic Sans MS" panose="030F0702030302020204" pitchFamily="66" charset="0"/>
              </a:rPr>
              <a:t>. / Dün seni aradı. </a:t>
            </a:r>
          </a:p>
          <a:p>
            <a:pPr marL="0" indent="0">
              <a:buNone/>
            </a:pPr>
            <a:endParaRPr lang="tr-TR" dirty="0" smtClean="0">
              <a:solidFill>
                <a:srgbClr val="FF0000"/>
              </a:solidFill>
              <a:latin typeface="Comic Sans MS" panose="030F0702030302020204" pitchFamily="66" charset="0"/>
            </a:endParaRPr>
          </a:p>
          <a:p>
            <a:pPr marL="0" indent="0">
              <a:buNone/>
            </a:pPr>
            <a:r>
              <a:rPr lang="tr-TR" dirty="0" err="1" smtClean="0">
                <a:solidFill>
                  <a:srgbClr val="FF0000"/>
                </a:solidFill>
                <a:latin typeface="Comic Sans MS" panose="030F0702030302020204" pitchFamily="66" charset="0"/>
              </a:rPr>
              <a:t>Yesterday</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morning</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Dün sabah     - </a:t>
            </a:r>
            <a:r>
              <a:rPr lang="tr-TR" dirty="0" err="1" smtClean="0">
                <a:latin typeface="Comic Sans MS" panose="030F0702030302020204" pitchFamily="66" charset="0"/>
              </a:rPr>
              <a:t>She</a:t>
            </a:r>
            <a:r>
              <a:rPr lang="tr-TR" dirty="0" smtClean="0">
                <a:latin typeface="Comic Sans MS" panose="030F0702030302020204" pitchFamily="66" charset="0"/>
              </a:rPr>
              <a:t> </a:t>
            </a:r>
            <a:r>
              <a:rPr lang="tr-TR" dirty="0" err="1" smtClean="0">
                <a:latin typeface="Comic Sans MS" panose="030F0702030302020204" pitchFamily="66" charset="0"/>
              </a:rPr>
              <a:t>woke</a:t>
            </a:r>
            <a:r>
              <a:rPr lang="tr-TR" dirty="0" smtClean="0">
                <a:latin typeface="Comic Sans MS" panose="030F0702030302020204" pitchFamily="66" charset="0"/>
              </a:rPr>
              <a:t> </a:t>
            </a:r>
            <a:r>
              <a:rPr lang="tr-TR" dirty="0" err="1" smtClean="0">
                <a:latin typeface="Comic Sans MS" panose="030F0702030302020204" pitchFamily="66" charset="0"/>
              </a:rPr>
              <a:t>up</a:t>
            </a:r>
            <a:r>
              <a:rPr lang="tr-TR" dirty="0" smtClean="0">
                <a:latin typeface="Comic Sans MS" panose="030F0702030302020204" pitchFamily="66" charset="0"/>
              </a:rPr>
              <a:t> at 10 </a:t>
            </a:r>
            <a:r>
              <a:rPr lang="tr-TR" dirty="0" err="1" smtClean="0">
                <a:latin typeface="Comic Sans MS" panose="030F0702030302020204" pitchFamily="66" charset="0"/>
              </a:rPr>
              <a:t>yesterday</a:t>
            </a:r>
            <a:r>
              <a:rPr lang="tr-TR" dirty="0" smtClean="0">
                <a:latin typeface="Comic Sans MS" panose="030F0702030302020204" pitchFamily="66" charset="0"/>
              </a:rPr>
              <a:t> </a:t>
            </a:r>
            <a:r>
              <a:rPr lang="tr-TR" dirty="0" err="1" smtClean="0">
                <a:latin typeface="Comic Sans MS" panose="030F0702030302020204" pitchFamily="66" charset="0"/>
              </a:rPr>
              <a:t>morning</a:t>
            </a:r>
            <a:r>
              <a:rPr lang="tr-TR" dirty="0" smtClean="0">
                <a:latin typeface="Comic Sans MS" panose="030F0702030302020204" pitchFamily="66" charset="0"/>
              </a:rPr>
              <a:t> .</a:t>
            </a:r>
          </a:p>
          <a:p>
            <a:pPr marL="0" indent="0">
              <a:buNone/>
            </a:pPr>
            <a:endParaRPr lang="tr-TR" dirty="0" smtClean="0">
              <a:solidFill>
                <a:srgbClr val="FF0000"/>
              </a:solidFill>
              <a:latin typeface="Comic Sans MS" panose="030F0702030302020204" pitchFamily="66" charset="0"/>
            </a:endParaRPr>
          </a:p>
          <a:p>
            <a:pPr marL="0" indent="0">
              <a:buNone/>
            </a:pPr>
            <a:r>
              <a:rPr lang="tr-TR" dirty="0" err="1" smtClean="0">
                <a:solidFill>
                  <a:srgbClr val="FF0000"/>
                </a:solidFill>
                <a:latin typeface="Comic Sans MS" panose="030F0702030302020204" pitchFamily="66" charset="0"/>
              </a:rPr>
              <a:t>Yesterday</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afternoon</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dün öğleden sonra  - I </a:t>
            </a:r>
            <a:r>
              <a:rPr lang="tr-TR" dirty="0" err="1" smtClean="0">
                <a:latin typeface="Comic Sans MS" panose="030F0702030302020204" pitchFamily="66" charset="0"/>
              </a:rPr>
              <a:t>saw</a:t>
            </a:r>
            <a:r>
              <a:rPr lang="tr-TR" dirty="0" smtClean="0">
                <a:latin typeface="Comic Sans MS" panose="030F0702030302020204" pitchFamily="66" charset="0"/>
              </a:rPr>
              <a:t>  her </a:t>
            </a:r>
            <a:r>
              <a:rPr lang="tr-TR" dirty="0" err="1" smtClean="0">
                <a:latin typeface="Comic Sans MS" panose="030F0702030302020204" pitchFamily="66" charset="0"/>
              </a:rPr>
              <a:t>yesterday</a:t>
            </a:r>
            <a:r>
              <a:rPr lang="tr-TR" dirty="0" smtClean="0">
                <a:latin typeface="Comic Sans MS" panose="030F0702030302020204" pitchFamily="66" charset="0"/>
              </a:rPr>
              <a:t> </a:t>
            </a:r>
            <a:r>
              <a:rPr lang="tr-TR" dirty="0" err="1" smtClean="0">
                <a:latin typeface="Comic Sans MS" panose="030F0702030302020204" pitchFamily="66" charset="0"/>
              </a:rPr>
              <a:t>afternoon</a:t>
            </a:r>
            <a:r>
              <a:rPr lang="tr-TR" dirty="0" smtClean="0">
                <a:latin typeface="Comic Sans MS" panose="030F0702030302020204" pitchFamily="66" charset="0"/>
              </a:rPr>
              <a:t>.</a:t>
            </a:r>
            <a:endParaRPr lang="tr-TR" dirty="0" smtClean="0">
              <a:solidFill>
                <a:srgbClr val="FF0000"/>
              </a:solidFill>
              <a:latin typeface="Comic Sans MS" panose="030F0702030302020204" pitchFamily="66" charset="0"/>
            </a:endParaRPr>
          </a:p>
          <a:p>
            <a:pPr marL="0" indent="0">
              <a:buNone/>
            </a:pPr>
            <a:endParaRPr lang="tr-TR" dirty="0" smtClean="0">
              <a:solidFill>
                <a:srgbClr val="FF0000"/>
              </a:solidFill>
              <a:latin typeface="Comic Sans MS" panose="030F0702030302020204" pitchFamily="66" charset="0"/>
            </a:endParaRPr>
          </a:p>
          <a:p>
            <a:pPr marL="0" indent="0">
              <a:buNone/>
            </a:pPr>
            <a:r>
              <a:rPr lang="tr-TR" dirty="0" err="1" smtClean="0">
                <a:solidFill>
                  <a:srgbClr val="FF0000"/>
                </a:solidFill>
                <a:latin typeface="Comic Sans MS" panose="030F0702030302020204" pitchFamily="66" charset="0"/>
              </a:rPr>
              <a:t>Yesterday</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evening</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dün akşam      - </a:t>
            </a:r>
            <a:r>
              <a:rPr lang="tr-TR" dirty="0" err="1" smtClean="0">
                <a:latin typeface="Comic Sans MS" panose="030F0702030302020204" pitchFamily="66" charset="0"/>
              </a:rPr>
              <a:t>We</a:t>
            </a:r>
            <a:r>
              <a:rPr lang="tr-TR" dirty="0" smtClean="0">
                <a:latin typeface="Comic Sans MS" panose="030F0702030302020204" pitchFamily="66" charset="0"/>
              </a:rPr>
              <a:t> </a:t>
            </a:r>
            <a:r>
              <a:rPr lang="tr-TR" dirty="0" err="1" smtClean="0">
                <a:latin typeface="Comic Sans MS" panose="030F0702030302020204" pitchFamily="66" charset="0"/>
              </a:rPr>
              <a:t>didn’t</a:t>
            </a:r>
            <a:r>
              <a:rPr lang="tr-TR" dirty="0" smtClean="0">
                <a:latin typeface="Comic Sans MS" panose="030F0702030302020204" pitchFamily="66" charset="0"/>
              </a:rPr>
              <a:t> </a:t>
            </a:r>
            <a:r>
              <a:rPr lang="tr-TR" dirty="0" err="1" smtClean="0">
                <a:latin typeface="Comic Sans MS" panose="030F0702030302020204" pitchFamily="66" charset="0"/>
              </a:rPr>
              <a:t>meet</a:t>
            </a:r>
            <a:r>
              <a:rPr lang="tr-TR" dirty="0" smtClean="0">
                <a:latin typeface="Comic Sans MS" panose="030F0702030302020204" pitchFamily="66" charset="0"/>
              </a:rPr>
              <a:t> </a:t>
            </a:r>
            <a:r>
              <a:rPr lang="tr-TR" dirty="0" err="1" smtClean="0">
                <a:latin typeface="Comic Sans MS" panose="030F0702030302020204" pitchFamily="66" charset="0"/>
              </a:rPr>
              <a:t>yesterday</a:t>
            </a:r>
            <a:r>
              <a:rPr lang="tr-TR" dirty="0" smtClean="0">
                <a:latin typeface="Comic Sans MS" panose="030F0702030302020204" pitchFamily="66" charset="0"/>
              </a:rPr>
              <a:t> </a:t>
            </a:r>
            <a:r>
              <a:rPr lang="tr-TR" dirty="0" err="1" smtClean="0">
                <a:latin typeface="Comic Sans MS" panose="030F0702030302020204" pitchFamily="66" charset="0"/>
              </a:rPr>
              <a:t>evening</a:t>
            </a:r>
            <a:r>
              <a:rPr lang="tr-TR" dirty="0" smtClean="0">
                <a:latin typeface="Comic Sans MS" panose="030F0702030302020204" pitchFamily="66" charset="0"/>
              </a:rPr>
              <a:t>.</a:t>
            </a:r>
          </a:p>
          <a:p>
            <a:pPr marL="0" indent="0">
              <a:buNone/>
            </a:pPr>
            <a:endParaRPr lang="tr-TR"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7030388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29491"/>
            <a:ext cx="10515600" cy="5747471"/>
          </a:xfrm>
        </p:spPr>
        <p:txBody>
          <a:bodyPr/>
          <a:lstStyle/>
          <a:p>
            <a:r>
              <a:rPr lang="tr-TR" dirty="0" err="1" smtClean="0">
                <a:solidFill>
                  <a:srgbClr val="FF0000"/>
                </a:solidFill>
                <a:latin typeface="Comic Sans MS" panose="030F0702030302020204" pitchFamily="66" charset="0"/>
              </a:rPr>
              <a:t>Last</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year</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geçen yıl   - </a:t>
            </a:r>
            <a:r>
              <a:rPr lang="tr-TR" dirty="0" err="1" smtClean="0">
                <a:latin typeface="Comic Sans MS" panose="030F0702030302020204" pitchFamily="66" charset="0"/>
              </a:rPr>
              <a:t>We</a:t>
            </a:r>
            <a:r>
              <a:rPr lang="tr-TR" dirty="0" smtClean="0">
                <a:latin typeface="Comic Sans MS" panose="030F0702030302020204" pitchFamily="66" charset="0"/>
              </a:rPr>
              <a:t> </a:t>
            </a:r>
            <a:r>
              <a:rPr lang="tr-TR" dirty="0" err="1" smtClean="0">
                <a:latin typeface="Comic Sans MS" panose="030F0702030302020204" pitchFamily="66" charset="0"/>
              </a:rPr>
              <a:t>went</a:t>
            </a:r>
            <a:r>
              <a:rPr lang="tr-TR" dirty="0" smtClean="0">
                <a:latin typeface="Comic Sans MS" panose="030F0702030302020204" pitchFamily="66" charset="0"/>
              </a:rPr>
              <a:t> </a:t>
            </a:r>
            <a:r>
              <a:rPr lang="tr-TR" dirty="0" err="1" smtClean="0">
                <a:latin typeface="Comic Sans MS" panose="030F0702030302020204" pitchFamily="66" charset="0"/>
              </a:rPr>
              <a:t>to</a:t>
            </a:r>
            <a:r>
              <a:rPr lang="tr-TR" dirty="0" smtClean="0">
                <a:latin typeface="Comic Sans MS" panose="030F0702030302020204" pitchFamily="66" charset="0"/>
              </a:rPr>
              <a:t> Marmaris </a:t>
            </a:r>
            <a:r>
              <a:rPr lang="tr-TR" dirty="0" err="1" smtClean="0">
                <a:latin typeface="Comic Sans MS" panose="030F0702030302020204" pitchFamily="66" charset="0"/>
              </a:rPr>
              <a:t>last</a:t>
            </a:r>
            <a:r>
              <a:rPr lang="tr-TR" dirty="0" smtClean="0">
                <a:latin typeface="Comic Sans MS" panose="030F0702030302020204" pitchFamily="66" charset="0"/>
              </a:rPr>
              <a:t> </a:t>
            </a:r>
            <a:r>
              <a:rPr lang="tr-TR" dirty="0" err="1" smtClean="0">
                <a:latin typeface="Comic Sans MS" panose="030F0702030302020204" pitchFamily="66" charset="0"/>
              </a:rPr>
              <a:t>year</a:t>
            </a:r>
            <a:r>
              <a:rPr lang="tr-TR" dirty="0" smtClean="0">
                <a:latin typeface="Comic Sans MS" panose="030F0702030302020204" pitchFamily="66" charset="0"/>
              </a:rPr>
              <a:t>.</a:t>
            </a:r>
          </a:p>
          <a:p>
            <a:endParaRPr lang="tr-TR" dirty="0">
              <a:latin typeface="Comic Sans MS" panose="030F0702030302020204" pitchFamily="66" charset="0"/>
            </a:endParaRPr>
          </a:p>
          <a:p>
            <a:r>
              <a:rPr lang="tr-TR" dirty="0" err="1" smtClean="0">
                <a:solidFill>
                  <a:srgbClr val="FF0000"/>
                </a:solidFill>
                <a:latin typeface="Comic Sans MS" panose="030F0702030302020204" pitchFamily="66" charset="0"/>
              </a:rPr>
              <a:t>Last</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week</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geçen hafta   - </a:t>
            </a:r>
            <a:r>
              <a:rPr lang="tr-TR" dirty="0" err="1" smtClean="0">
                <a:latin typeface="Comic Sans MS" panose="030F0702030302020204" pitchFamily="66" charset="0"/>
              </a:rPr>
              <a:t>She</a:t>
            </a:r>
            <a:r>
              <a:rPr lang="tr-TR" dirty="0" smtClean="0">
                <a:latin typeface="Comic Sans MS" panose="030F0702030302020204" pitchFamily="66" charset="0"/>
              </a:rPr>
              <a:t> </a:t>
            </a:r>
            <a:r>
              <a:rPr lang="tr-TR" dirty="0" err="1" smtClean="0">
                <a:latin typeface="Comic Sans MS" panose="030F0702030302020204" pitchFamily="66" charset="0"/>
              </a:rPr>
              <a:t>flew</a:t>
            </a:r>
            <a:r>
              <a:rPr lang="tr-TR" dirty="0" smtClean="0">
                <a:latin typeface="Comic Sans MS" panose="030F0702030302020204" pitchFamily="66" charset="0"/>
              </a:rPr>
              <a:t>  </a:t>
            </a:r>
            <a:r>
              <a:rPr lang="tr-TR" dirty="0" err="1" smtClean="0">
                <a:latin typeface="Comic Sans MS" panose="030F0702030302020204" pitchFamily="66" charset="0"/>
              </a:rPr>
              <a:t>to</a:t>
            </a:r>
            <a:r>
              <a:rPr lang="tr-TR" dirty="0" smtClean="0">
                <a:latin typeface="Comic Sans MS" panose="030F0702030302020204" pitchFamily="66" charset="0"/>
              </a:rPr>
              <a:t> Paris </a:t>
            </a:r>
            <a:r>
              <a:rPr lang="tr-TR" dirty="0" err="1" smtClean="0">
                <a:latin typeface="Comic Sans MS" panose="030F0702030302020204" pitchFamily="66" charset="0"/>
              </a:rPr>
              <a:t>last</a:t>
            </a:r>
            <a:r>
              <a:rPr lang="tr-TR" dirty="0" smtClean="0">
                <a:latin typeface="Comic Sans MS" panose="030F0702030302020204" pitchFamily="66" charset="0"/>
              </a:rPr>
              <a:t> </a:t>
            </a:r>
            <a:r>
              <a:rPr lang="tr-TR" dirty="0" err="1" smtClean="0">
                <a:latin typeface="Comic Sans MS" panose="030F0702030302020204" pitchFamily="66" charset="0"/>
              </a:rPr>
              <a:t>week</a:t>
            </a:r>
            <a:r>
              <a:rPr lang="tr-TR" dirty="0" smtClean="0">
                <a:latin typeface="Comic Sans MS" panose="030F0702030302020204" pitchFamily="66" charset="0"/>
              </a:rPr>
              <a:t>.</a:t>
            </a:r>
          </a:p>
          <a:p>
            <a:endParaRPr lang="tr-TR" dirty="0">
              <a:latin typeface="Comic Sans MS" panose="030F0702030302020204" pitchFamily="66" charset="0"/>
            </a:endParaRPr>
          </a:p>
          <a:p>
            <a:r>
              <a:rPr lang="tr-TR" dirty="0" err="1" smtClean="0">
                <a:solidFill>
                  <a:srgbClr val="FF0000"/>
                </a:solidFill>
                <a:latin typeface="Comic Sans MS" panose="030F0702030302020204" pitchFamily="66" charset="0"/>
              </a:rPr>
              <a:t>Last</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Monday</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geçen Pazartesi  - </a:t>
            </a:r>
            <a:r>
              <a:rPr lang="tr-TR" dirty="0" err="1" smtClean="0">
                <a:latin typeface="Comic Sans MS" panose="030F0702030302020204" pitchFamily="66" charset="0"/>
              </a:rPr>
              <a:t>Did</a:t>
            </a:r>
            <a:r>
              <a:rPr lang="tr-TR" dirty="0" smtClean="0">
                <a:latin typeface="Comic Sans MS" panose="030F0702030302020204" pitchFamily="66" charset="0"/>
              </a:rPr>
              <a:t> </a:t>
            </a:r>
            <a:r>
              <a:rPr lang="tr-TR" dirty="0" err="1" smtClean="0">
                <a:latin typeface="Comic Sans MS" panose="030F0702030302020204" pitchFamily="66" charset="0"/>
              </a:rPr>
              <a:t>you</a:t>
            </a:r>
            <a:r>
              <a:rPr lang="tr-TR" dirty="0" smtClean="0">
                <a:latin typeface="Comic Sans MS" panose="030F0702030302020204" pitchFamily="66" charset="0"/>
              </a:rPr>
              <a:t> </a:t>
            </a:r>
            <a:r>
              <a:rPr lang="tr-TR" dirty="0" err="1" smtClean="0">
                <a:latin typeface="Comic Sans MS" panose="030F0702030302020204" pitchFamily="66" charset="0"/>
              </a:rPr>
              <a:t>go</a:t>
            </a:r>
            <a:r>
              <a:rPr lang="tr-TR" dirty="0" smtClean="0">
                <a:latin typeface="Comic Sans MS" panose="030F0702030302020204" pitchFamily="66" charset="0"/>
              </a:rPr>
              <a:t> </a:t>
            </a:r>
            <a:r>
              <a:rPr lang="tr-TR" dirty="0" err="1" smtClean="0">
                <a:latin typeface="Comic Sans MS" panose="030F0702030302020204" pitchFamily="66" charset="0"/>
              </a:rPr>
              <a:t>to</a:t>
            </a:r>
            <a:r>
              <a:rPr lang="tr-TR" dirty="0" smtClean="0">
                <a:latin typeface="Comic Sans MS" panose="030F0702030302020204" pitchFamily="66" charset="0"/>
              </a:rPr>
              <a:t> </a:t>
            </a:r>
            <a:r>
              <a:rPr lang="tr-TR" dirty="0" err="1" smtClean="0">
                <a:latin typeface="Comic Sans MS" panose="030F0702030302020204" pitchFamily="66" charset="0"/>
              </a:rPr>
              <a:t>school</a:t>
            </a:r>
            <a:r>
              <a:rPr lang="tr-TR" dirty="0" smtClean="0">
                <a:latin typeface="Comic Sans MS" panose="030F0702030302020204" pitchFamily="66" charset="0"/>
              </a:rPr>
              <a:t>  </a:t>
            </a:r>
            <a:r>
              <a:rPr lang="tr-TR" dirty="0" err="1" smtClean="0">
                <a:latin typeface="Comic Sans MS" panose="030F0702030302020204" pitchFamily="66" charset="0"/>
              </a:rPr>
              <a:t>last</a:t>
            </a:r>
            <a:r>
              <a:rPr lang="tr-TR" dirty="0" smtClean="0">
                <a:latin typeface="Comic Sans MS" panose="030F0702030302020204" pitchFamily="66" charset="0"/>
              </a:rPr>
              <a:t> </a:t>
            </a:r>
            <a:r>
              <a:rPr lang="tr-TR" dirty="0" err="1" smtClean="0">
                <a:latin typeface="Comic Sans MS" panose="030F0702030302020204" pitchFamily="66" charset="0"/>
              </a:rPr>
              <a:t>Monday</a:t>
            </a:r>
            <a:r>
              <a:rPr lang="tr-TR" dirty="0" smtClean="0">
                <a:latin typeface="Comic Sans MS" panose="030F0702030302020204" pitchFamily="66" charset="0"/>
              </a:rPr>
              <a:t>?</a:t>
            </a:r>
          </a:p>
          <a:p>
            <a:endParaRPr lang="tr-TR" dirty="0">
              <a:latin typeface="Comic Sans MS" panose="030F0702030302020204" pitchFamily="66" charset="0"/>
            </a:endParaRPr>
          </a:p>
          <a:p>
            <a:r>
              <a:rPr lang="tr-TR" dirty="0" err="1" smtClean="0">
                <a:solidFill>
                  <a:srgbClr val="FF0000"/>
                </a:solidFill>
                <a:latin typeface="Comic Sans MS" panose="030F0702030302020204" pitchFamily="66" charset="0"/>
              </a:rPr>
              <a:t>Last</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night</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geçen gece   - </a:t>
            </a:r>
            <a:r>
              <a:rPr lang="tr-TR" dirty="0" err="1" smtClean="0">
                <a:latin typeface="Comic Sans MS" panose="030F0702030302020204" pitchFamily="66" charset="0"/>
              </a:rPr>
              <a:t>Did</a:t>
            </a:r>
            <a:r>
              <a:rPr lang="tr-TR" dirty="0" smtClean="0">
                <a:latin typeface="Comic Sans MS" panose="030F0702030302020204" pitchFamily="66" charset="0"/>
              </a:rPr>
              <a:t> </a:t>
            </a:r>
            <a:r>
              <a:rPr lang="tr-TR" dirty="0" err="1" smtClean="0">
                <a:latin typeface="Comic Sans MS" panose="030F0702030302020204" pitchFamily="66" charset="0"/>
              </a:rPr>
              <a:t>you</a:t>
            </a:r>
            <a:r>
              <a:rPr lang="tr-TR" dirty="0" smtClean="0">
                <a:latin typeface="Comic Sans MS" panose="030F0702030302020204" pitchFamily="66" charset="0"/>
              </a:rPr>
              <a:t> </a:t>
            </a:r>
            <a:r>
              <a:rPr lang="tr-TR" dirty="0" err="1" smtClean="0">
                <a:latin typeface="Comic Sans MS" panose="030F0702030302020204" pitchFamily="66" charset="0"/>
              </a:rPr>
              <a:t>see</a:t>
            </a:r>
            <a:r>
              <a:rPr lang="tr-TR" dirty="0" smtClean="0">
                <a:latin typeface="Comic Sans MS" panose="030F0702030302020204" pitchFamily="66" charset="0"/>
              </a:rPr>
              <a:t> </a:t>
            </a:r>
            <a:r>
              <a:rPr lang="tr-TR" dirty="0" err="1" smtClean="0">
                <a:latin typeface="Comic Sans MS" panose="030F0702030302020204" pitchFamily="66" charset="0"/>
              </a:rPr>
              <a:t>the</a:t>
            </a:r>
            <a:r>
              <a:rPr lang="tr-TR" dirty="0" smtClean="0">
                <a:latin typeface="Comic Sans MS" panose="030F0702030302020204" pitchFamily="66" charset="0"/>
              </a:rPr>
              <a:t> </a:t>
            </a:r>
            <a:r>
              <a:rPr lang="tr-TR" dirty="0" err="1" smtClean="0">
                <a:latin typeface="Comic Sans MS" panose="030F0702030302020204" pitchFamily="66" charset="0"/>
              </a:rPr>
              <a:t>news</a:t>
            </a:r>
            <a:r>
              <a:rPr lang="tr-TR" dirty="0" smtClean="0">
                <a:latin typeface="Comic Sans MS" panose="030F0702030302020204" pitchFamily="66" charset="0"/>
              </a:rPr>
              <a:t> on TV </a:t>
            </a:r>
            <a:r>
              <a:rPr lang="tr-TR" dirty="0" err="1" smtClean="0">
                <a:latin typeface="Comic Sans MS" panose="030F0702030302020204" pitchFamily="66" charset="0"/>
              </a:rPr>
              <a:t>last</a:t>
            </a:r>
            <a:r>
              <a:rPr lang="tr-TR" dirty="0" smtClean="0">
                <a:latin typeface="Comic Sans MS" panose="030F0702030302020204" pitchFamily="66" charset="0"/>
              </a:rPr>
              <a:t> </a:t>
            </a:r>
            <a:r>
              <a:rPr lang="tr-TR" dirty="0" err="1" smtClean="0">
                <a:latin typeface="Comic Sans MS" panose="030F0702030302020204" pitchFamily="66" charset="0"/>
              </a:rPr>
              <a:t>night</a:t>
            </a:r>
            <a:r>
              <a:rPr lang="tr-TR" dirty="0" smtClean="0">
                <a:latin typeface="Comic Sans MS" panose="030F0702030302020204" pitchFamily="66" charset="0"/>
              </a:rPr>
              <a:t>?</a:t>
            </a:r>
          </a:p>
          <a:p>
            <a:endParaRPr lang="tr-TR" dirty="0">
              <a:latin typeface="Comic Sans MS" panose="030F0702030302020204" pitchFamily="66" charset="0"/>
            </a:endParaRPr>
          </a:p>
          <a:p>
            <a:r>
              <a:rPr lang="tr-TR" dirty="0" err="1" smtClean="0">
                <a:solidFill>
                  <a:srgbClr val="FF0000"/>
                </a:solidFill>
                <a:latin typeface="Comic Sans MS" panose="030F0702030302020204" pitchFamily="66" charset="0"/>
              </a:rPr>
              <a:t>Last</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November</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geçen Kasım   - </a:t>
            </a:r>
            <a:r>
              <a:rPr lang="tr-TR" dirty="0" err="1" smtClean="0">
                <a:latin typeface="Comic Sans MS" panose="030F0702030302020204" pitchFamily="66" charset="0"/>
              </a:rPr>
              <a:t>They</a:t>
            </a:r>
            <a:r>
              <a:rPr lang="tr-TR" dirty="0" smtClean="0">
                <a:latin typeface="Comic Sans MS" panose="030F0702030302020204" pitchFamily="66" charset="0"/>
              </a:rPr>
              <a:t> </a:t>
            </a:r>
            <a:r>
              <a:rPr lang="tr-TR" dirty="0" err="1" smtClean="0">
                <a:latin typeface="Comic Sans MS" panose="030F0702030302020204" pitchFamily="66" charset="0"/>
              </a:rPr>
              <a:t>got</a:t>
            </a:r>
            <a:r>
              <a:rPr lang="tr-TR" dirty="0" smtClean="0">
                <a:latin typeface="Comic Sans MS" panose="030F0702030302020204" pitchFamily="66" charset="0"/>
              </a:rPr>
              <a:t> </a:t>
            </a:r>
            <a:r>
              <a:rPr lang="tr-TR" dirty="0" err="1" smtClean="0">
                <a:latin typeface="Comic Sans MS" panose="030F0702030302020204" pitchFamily="66" charset="0"/>
              </a:rPr>
              <a:t>married</a:t>
            </a:r>
            <a:r>
              <a:rPr lang="tr-TR" dirty="0" smtClean="0">
                <a:latin typeface="Comic Sans MS" panose="030F0702030302020204" pitchFamily="66" charset="0"/>
              </a:rPr>
              <a:t> </a:t>
            </a:r>
            <a:r>
              <a:rPr lang="tr-TR" dirty="0" err="1" smtClean="0">
                <a:latin typeface="Comic Sans MS" panose="030F0702030302020204" pitchFamily="66" charset="0"/>
              </a:rPr>
              <a:t>last</a:t>
            </a:r>
            <a:r>
              <a:rPr lang="tr-TR" dirty="0" smtClean="0">
                <a:latin typeface="Comic Sans MS" panose="030F0702030302020204" pitchFamily="66" charset="0"/>
              </a:rPr>
              <a:t> </a:t>
            </a:r>
            <a:r>
              <a:rPr lang="tr-TR" dirty="0" err="1" smtClean="0">
                <a:latin typeface="Comic Sans MS" panose="030F0702030302020204" pitchFamily="66" charset="0"/>
              </a:rPr>
              <a:t>November</a:t>
            </a:r>
            <a:r>
              <a:rPr lang="tr-TR" dirty="0" smtClean="0">
                <a:latin typeface="Comic Sans MS" panose="030F0702030302020204" pitchFamily="66" charset="0"/>
              </a:rPr>
              <a:t>.  </a:t>
            </a:r>
            <a:endParaRPr lang="tr-TR" dirty="0">
              <a:latin typeface="Comic Sans MS" panose="030F0702030302020204" pitchFamily="66" charset="0"/>
            </a:endParaRPr>
          </a:p>
        </p:txBody>
      </p:sp>
    </p:spTree>
    <p:extLst>
      <p:ext uri="{BB962C8B-B14F-4D97-AF65-F5344CB8AC3E}">
        <p14:creationId xmlns:p14="http://schemas.microsoft.com/office/powerpoint/2010/main" val="1783430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4346" y="401782"/>
            <a:ext cx="10515600" cy="5761326"/>
          </a:xfrm>
        </p:spPr>
        <p:txBody>
          <a:bodyPr/>
          <a:lstStyle/>
          <a:p>
            <a:r>
              <a:rPr lang="tr-TR" dirty="0" err="1" smtClean="0">
                <a:solidFill>
                  <a:srgbClr val="FF0000"/>
                </a:solidFill>
                <a:latin typeface="Comic Sans MS" panose="030F0702030302020204" pitchFamily="66" charset="0"/>
              </a:rPr>
              <a:t>Two</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days</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ago</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iki gün önce    - </a:t>
            </a:r>
            <a:r>
              <a:rPr lang="tr-TR" dirty="0" err="1" smtClean="0">
                <a:latin typeface="Comic Sans MS" panose="030F0702030302020204" pitchFamily="66" charset="0"/>
              </a:rPr>
              <a:t>She</a:t>
            </a:r>
            <a:r>
              <a:rPr lang="tr-TR" dirty="0" smtClean="0">
                <a:latin typeface="Comic Sans MS" panose="030F0702030302020204" pitchFamily="66" charset="0"/>
              </a:rPr>
              <a:t> </a:t>
            </a:r>
            <a:r>
              <a:rPr lang="tr-TR" dirty="0" err="1" smtClean="0">
                <a:latin typeface="Comic Sans MS" panose="030F0702030302020204" pitchFamily="66" charset="0"/>
              </a:rPr>
              <a:t>called</a:t>
            </a:r>
            <a:r>
              <a:rPr lang="tr-TR" dirty="0" smtClean="0">
                <a:latin typeface="Comic Sans MS" panose="030F0702030302020204" pitchFamily="66" charset="0"/>
              </a:rPr>
              <a:t> </a:t>
            </a:r>
            <a:r>
              <a:rPr lang="tr-TR" dirty="0" err="1" smtClean="0">
                <a:latin typeface="Comic Sans MS" panose="030F0702030302020204" pitchFamily="66" charset="0"/>
              </a:rPr>
              <a:t>you</a:t>
            </a:r>
            <a:r>
              <a:rPr lang="tr-TR" dirty="0" smtClean="0">
                <a:latin typeface="Comic Sans MS" panose="030F0702030302020204" pitchFamily="66" charset="0"/>
              </a:rPr>
              <a:t> </a:t>
            </a:r>
            <a:r>
              <a:rPr lang="tr-TR" dirty="0" err="1" smtClean="0">
                <a:latin typeface="Comic Sans MS" panose="030F0702030302020204" pitchFamily="66" charset="0"/>
              </a:rPr>
              <a:t>two</a:t>
            </a:r>
            <a:r>
              <a:rPr lang="tr-TR" dirty="0" smtClean="0">
                <a:latin typeface="Comic Sans MS" panose="030F0702030302020204" pitchFamily="66" charset="0"/>
              </a:rPr>
              <a:t> </a:t>
            </a:r>
            <a:r>
              <a:rPr lang="tr-TR" dirty="0" err="1" smtClean="0">
                <a:latin typeface="Comic Sans MS" panose="030F0702030302020204" pitchFamily="66" charset="0"/>
              </a:rPr>
              <a:t>days</a:t>
            </a:r>
            <a:r>
              <a:rPr lang="tr-TR" dirty="0" smtClean="0">
                <a:latin typeface="Comic Sans MS" panose="030F0702030302020204" pitchFamily="66" charset="0"/>
              </a:rPr>
              <a:t> </a:t>
            </a:r>
            <a:r>
              <a:rPr lang="tr-TR" dirty="0" err="1" smtClean="0">
                <a:latin typeface="Comic Sans MS" panose="030F0702030302020204" pitchFamily="66" charset="0"/>
              </a:rPr>
              <a:t>ago</a:t>
            </a:r>
            <a:r>
              <a:rPr lang="tr-TR" dirty="0" smtClean="0">
                <a:latin typeface="Comic Sans MS" panose="030F0702030302020204" pitchFamily="66" charset="0"/>
              </a:rPr>
              <a:t>.</a:t>
            </a:r>
          </a:p>
          <a:p>
            <a:endParaRPr lang="tr-TR" dirty="0">
              <a:latin typeface="Comic Sans MS" panose="030F0702030302020204" pitchFamily="66" charset="0"/>
            </a:endParaRPr>
          </a:p>
          <a:p>
            <a:r>
              <a:rPr lang="tr-TR" dirty="0" err="1" smtClean="0">
                <a:solidFill>
                  <a:srgbClr val="FF0000"/>
                </a:solidFill>
                <a:latin typeface="Comic Sans MS" panose="030F0702030302020204" pitchFamily="66" charset="0"/>
              </a:rPr>
              <a:t>Six</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months</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ago</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altı ay önce    - I </a:t>
            </a:r>
            <a:r>
              <a:rPr lang="tr-TR" dirty="0" err="1" smtClean="0">
                <a:latin typeface="Comic Sans MS" panose="030F0702030302020204" pitchFamily="66" charset="0"/>
              </a:rPr>
              <a:t>saw</a:t>
            </a:r>
            <a:r>
              <a:rPr lang="tr-TR" dirty="0" smtClean="0">
                <a:latin typeface="Comic Sans MS" panose="030F0702030302020204" pitchFamily="66" charset="0"/>
              </a:rPr>
              <a:t> </a:t>
            </a:r>
            <a:r>
              <a:rPr lang="tr-TR" dirty="0" err="1" smtClean="0">
                <a:latin typeface="Comic Sans MS" panose="030F0702030302020204" pitchFamily="66" charset="0"/>
              </a:rPr>
              <a:t>the</a:t>
            </a:r>
            <a:r>
              <a:rPr lang="tr-TR" dirty="0" smtClean="0">
                <a:latin typeface="Comic Sans MS" panose="030F0702030302020204" pitchFamily="66" charset="0"/>
              </a:rPr>
              <a:t> </a:t>
            </a:r>
            <a:r>
              <a:rPr lang="tr-TR" dirty="0" err="1" smtClean="0">
                <a:latin typeface="Comic Sans MS" panose="030F0702030302020204" pitchFamily="66" charset="0"/>
              </a:rPr>
              <a:t>doctor</a:t>
            </a:r>
            <a:r>
              <a:rPr lang="tr-TR" dirty="0" smtClean="0">
                <a:latin typeface="Comic Sans MS" panose="030F0702030302020204" pitchFamily="66" charset="0"/>
              </a:rPr>
              <a:t> </a:t>
            </a:r>
            <a:r>
              <a:rPr lang="tr-TR" dirty="0" err="1" smtClean="0">
                <a:latin typeface="Comic Sans MS" panose="030F0702030302020204" pitchFamily="66" charset="0"/>
              </a:rPr>
              <a:t>six</a:t>
            </a:r>
            <a:r>
              <a:rPr lang="tr-TR" dirty="0" smtClean="0">
                <a:latin typeface="Comic Sans MS" panose="030F0702030302020204" pitchFamily="66" charset="0"/>
              </a:rPr>
              <a:t> </a:t>
            </a:r>
            <a:r>
              <a:rPr lang="tr-TR" dirty="0" err="1" smtClean="0">
                <a:latin typeface="Comic Sans MS" panose="030F0702030302020204" pitchFamily="66" charset="0"/>
              </a:rPr>
              <a:t>month</a:t>
            </a:r>
            <a:r>
              <a:rPr lang="tr-TR" dirty="0" smtClean="0">
                <a:latin typeface="Comic Sans MS" panose="030F0702030302020204" pitchFamily="66" charset="0"/>
              </a:rPr>
              <a:t> </a:t>
            </a:r>
            <a:r>
              <a:rPr lang="tr-TR" dirty="0" err="1" smtClean="0">
                <a:latin typeface="Comic Sans MS" panose="030F0702030302020204" pitchFamily="66" charset="0"/>
              </a:rPr>
              <a:t>ago</a:t>
            </a:r>
            <a:r>
              <a:rPr lang="tr-TR" dirty="0" smtClean="0">
                <a:latin typeface="Comic Sans MS" panose="030F0702030302020204" pitchFamily="66" charset="0"/>
              </a:rPr>
              <a:t>.</a:t>
            </a:r>
          </a:p>
          <a:p>
            <a:endParaRPr lang="tr-TR" dirty="0">
              <a:latin typeface="Comic Sans MS" panose="030F0702030302020204" pitchFamily="66" charset="0"/>
            </a:endParaRPr>
          </a:p>
          <a:p>
            <a:r>
              <a:rPr lang="tr-TR" dirty="0" smtClean="0">
                <a:solidFill>
                  <a:srgbClr val="FF0000"/>
                </a:solidFill>
                <a:latin typeface="Comic Sans MS" panose="030F0702030302020204" pitchFamily="66" charset="0"/>
              </a:rPr>
              <a:t>An </a:t>
            </a:r>
            <a:r>
              <a:rPr lang="tr-TR" dirty="0" err="1" smtClean="0">
                <a:solidFill>
                  <a:srgbClr val="FF0000"/>
                </a:solidFill>
                <a:latin typeface="Comic Sans MS" panose="030F0702030302020204" pitchFamily="66" charset="0"/>
              </a:rPr>
              <a:t>hour</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ago</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bir saat önce    - He </a:t>
            </a:r>
            <a:r>
              <a:rPr lang="tr-TR" dirty="0" err="1" smtClean="0">
                <a:latin typeface="Comic Sans MS" panose="030F0702030302020204" pitchFamily="66" charset="0"/>
              </a:rPr>
              <a:t>left</a:t>
            </a:r>
            <a:r>
              <a:rPr lang="tr-TR" dirty="0" smtClean="0">
                <a:latin typeface="Comic Sans MS" panose="030F0702030302020204" pitchFamily="66" charset="0"/>
              </a:rPr>
              <a:t> </a:t>
            </a:r>
            <a:r>
              <a:rPr lang="tr-TR" dirty="0" err="1" smtClean="0">
                <a:latin typeface="Comic Sans MS" panose="030F0702030302020204" pitchFamily="66" charset="0"/>
              </a:rPr>
              <a:t>the</a:t>
            </a:r>
            <a:r>
              <a:rPr lang="tr-TR" dirty="0" smtClean="0">
                <a:latin typeface="Comic Sans MS" panose="030F0702030302020204" pitchFamily="66" charset="0"/>
              </a:rPr>
              <a:t> </a:t>
            </a:r>
            <a:r>
              <a:rPr lang="tr-TR" dirty="0" err="1" smtClean="0">
                <a:latin typeface="Comic Sans MS" panose="030F0702030302020204" pitchFamily="66" charset="0"/>
              </a:rPr>
              <a:t>house</a:t>
            </a:r>
            <a:r>
              <a:rPr lang="tr-TR" dirty="0" smtClean="0">
                <a:latin typeface="Comic Sans MS" panose="030F0702030302020204" pitchFamily="66" charset="0"/>
              </a:rPr>
              <a:t> an </a:t>
            </a:r>
            <a:r>
              <a:rPr lang="tr-TR" dirty="0" err="1" smtClean="0">
                <a:latin typeface="Comic Sans MS" panose="030F0702030302020204" pitchFamily="66" charset="0"/>
              </a:rPr>
              <a:t>hour</a:t>
            </a:r>
            <a:r>
              <a:rPr lang="tr-TR" dirty="0" smtClean="0">
                <a:latin typeface="Comic Sans MS" panose="030F0702030302020204" pitchFamily="66" charset="0"/>
              </a:rPr>
              <a:t> </a:t>
            </a:r>
            <a:r>
              <a:rPr lang="tr-TR" dirty="0" err="1" smtClean="0">
                <a:latin typeface="Comic Sans MS" panose="030F0702030302020204" pitchFamily="66" charset="0"/>
              </a:rPr>
              <a:t>ago</a:t>
            </a:r>
            <a:r>
              <a:rPr lang="tr-TR" dirty="0" smtClean="0">
                <a:latin typeface="Comic Sans MS" panose="030F0702030302020204" pitchFamily="66" charset="0"/>
              </a:rPr>
              <a:t>.</a:t>
            </a:r>
          </a:p>
          <a:p>
            <a:pPr marL="0" indent="0">
              <a:buNone/>
            </a:pPr>
            <a:endParaRPr lang="tr-TR" dirty="0">
              <a:latin typeface="Comic Sans MS" panose="030F0702030302020204" pitchFamily="66" charset="0"/>
            </a:endParaRPr>
          </a:p>
          <a:p>
            <a:r>
              <a:rPr lang="tr-TR" dirty="0" err="1" smtClean="0">
                <a:solidFill>
                  <a:srgbClr val="FF0000"/>
                </a:solidFill>
                <a:latin typeface="Comic Sans MS" panose="030F0702030302020204" pitchFamily="66" charset="0"/>
              </a:rPr>
              <a:t>Sixty-five</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million</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years</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ago</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65 milyon yıl önce   - </a:t>
            </a:r>
            <a:r>
              <a:rPr lang="tr-TR" dirty="0" err="1" smtClean="0">
                <a:latin typeface="Comic Sans MS" panose="030F0702030302020204" pitchFamily="66" charset="0"/>
              </a:rPr>
              <a:t>The</a:t>
            </a:r>
            <a:r>
              <a:rPr lang="tr-TR" dirty="0" smtClean="0">
                <a:latin typeface="Comic Sans MS" panose="030F0702030302020204" pitchFamily="66" charset="0"/>
              </a:rPr>
              <a:t> </a:t>
            </a:r>
            <a:r>
              <a:rPr lang="tr-TR" dirty="0" err="1" smtClean="0">
                <a:latin typeface="Comic Sans MS" panose="030F0702030302020204" pitchFamily="66" charset="0"/>
              </a:rPr>
              <a:t>dinosaurs</a:t>
            </a:r>
            <a:r>
              <a:rPr lang="tr-TR" dirty="0" smtClean="0">
                <a:latin typeface="Comic Sans MS" panose="030F0702030302020204" pitchFamily="66" charset="0"/>
              </a:rPr>
              <a:t> </a:t>
            </a:r>
            <a:r>
              <a:rPr lang="tr-TR" dirty="0" err="1" smtClean="0">
                <a:latin typeface="Comic Sans MS" panose="030F0702030302020204" pitchFamily="66" charset="0"/>
              </a:rPr>
              <a:t>died</a:t>
            </a:r>
            <a:r>
              <a:rPr lang="tr-TR" dirty="0" smtClean="0">
                <a:latin typeface="Comic Sans MS" panose="030F0702030302020204" pitchFamily="66" charset="0"/>
              </a:rPr>
              <a:t> </a:t>
            </a:r>
            <a:r>
              <a:rPr lang="tr-TR" dirty="0" err="1" smtClean="0">
                <a:latin typeface="Comic Sans MS" panose="030F0702030302020204" pitchFamily="66" charset="0"/>
              </a:rPr>
              <a:t>out</a:t>
            </a:r>
            <a:r>
              <a:rPr lang="tr-TR" dirty="0" smtClean="0">
                <a:latin typeface="Comic Sans MS" panose="030F0702030302020204" pitchFamily="66" charset="0"/>
              </a:rPr>
              <a:t> 65 </a:t>
            </a:r>
            <a:r>
              <a:rPr lang="tr-TR" dirty="0" err="1" smtClean="0">
                <a:latin typeface="Comic Sans MS" panose="030F0702030302020204" pitchFamily="66" charset="0"/>
              </a:rPr>
              <a:t>million</a:t>
            </a:r>
            <a:r>
              <a:rPr lang="tr-TR" dirty="0" smtClean="0">
                <a:latin typeface="Comic Sans MS" panose="030F0702030302020204" pitchFamily="66" charset="0"/>
              </a:rPr>
              <a:t> </a:t>
            </a:r>
            <a:r>
              <a:rPr lang="tr-TR" dirty="0" err="1" smtClean="0">
                <a:latin typeface="Comic Sans MS" panose="030F0702030302020204" pitchFamily="66" charset="0"/>
              </a:rPr>
              <a:t>years</a:t>
            </a:r>
            <a:r>
              <a:rPr lang="tr-TR" dirty="0" smtClean="0">
                <a:latin typeface="Comic Sans MS" panose="030F0702030302020204" pitchFamily="66" charset="0"/>
              </a:rPr>
              <a:t> </a:t>
            </a:r>
            <a:r>
              <a:rPr lang="tr-TR" dirty="0" err="1" smtClean="0">
                <a:latin typeface="Comic Sans MS" panose="030F0702030302020204" pitchFamily="66" charset="0"/>
              </a:rPr>
              <a:t>ago</a:t>
            </a:r>
            <a:r>
              <a:rPr lang="tr-TR" dirty="0" smtClean="0">
                <a:latin typeface="Comic Sans MS" panose="030F0702030302020204" pitchFamily="66" charset="0"/>
              </a:rPr>
              <a:t>.</a:t>
            </a:r>
          </a:p>
          <a:p>
            <a:endParaRPr lang="tr-TR" dirty="0">
              <a:latin typeface="Comic Sans MS" panose="030F0702030302020204" pitchFamily="66" charset="0"/>
            </a:endParaRPr>
          </a:p>
          <a:p>
            <a:r>
              <a:rPr lang="tr-TR" dirty="0" smtClean="0">
                <a:solidFill>
                  <a:srgbClr val="FF0000"/>
                </a:solidFill>
                <a:latin typeface="Comic Sans MS" panose="030F0702030302020204" pitchFamily="66" charset="0"/>
              </a:rPr>
              <a:t>A </a:t>
            </a:r>
            <a:r>
              <a:rPr lang="tr-TR" dirty="0" err="1" smtClean="0">
                <a:solidFill>
                  <a:srgbClr val="FF0000"/>
                </a:solidFill>
                <a:latin typeface="Comic Sans MS" panose="030F0702030302020204" pitchFamily="66" charset="0"/>
              </a:rPr>
              <a:t>minute</a:t>
            </a:r>
            <a:r>
              <a:rPr lang="tr-TR" dirty="0" smtClean="0">
                <a:solidFill>
                  <a:srgbClr val="FF0000"/>
                </a:solidFill>
                <a:latin typeface="Comic Sans MS" panose="030F0702030302020204" pitchFamily="66" charset="0"/>
              </a:rPr>
              <a:t> </a:t>
            </a:r>
            <a:r>
              <a:rPr lang="tr-TR" dirty="0" err="1" smtClean="0">
                <a:solidFill>
                  <a:srgbClr val="FF0000"/>
                </a:solidFill>
                <a:latin typeface="Comic Sans MS" panose="030F0702030302020204" pitchFamily="66" charset="0"/>
              </a:rPr>
              <a:t>ago</a:t>
            </a:r>
            <a:r>
              <a:rPr lang="tr-TR" dirty="0" smtClean="0">
                <a:solidFill>
                  <a:srgbClr val="FF0000"/>
                </a:solidFill>
                <a:latin typeface="Comic Sans MS" panose="030F0702030302020204" pitchFamily="66" charset="0"/>
              </a:rPr>
              <a:t>: </a:t>
            </a:r>
            <a:r>
              <a:rPr lang="tr-TR" dirty="0" smtClean="0">
                <a:latin typeface="Comic Sans MS" panose="030F0702030302020204" pitchFamily="66" charset="0"/>
              </a:rPr>
              <a:t>bir dakika önce</a:t>
            </a:r>
          </a:p>
          <a:p>
            <a:endParaRPr lang="tr-TR" dirty="0"/>
          </a:p>
          <a:p>
            <a:endParaRPr lang="tr-TR" dirty="0"/>
          </a:p>
        </p:txBody>
      </p:sp>
    </p:spTree>
    <p:extLst>
      <p:ext uri="{BB962C8B-B14F-4D97-AF65-F5344CB8AC3E}">
        <p14:creationId xmlns:p14="http://schemas.microsoft.com/office/powerpoint/2010/main" val="10155552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277091"/>
            <a:ext cx="10515600" cy="5899872"/>
          </a:xfrm>
        </p:spPr>
        <p:txBody>
          <a:bodyPr/>
          <a:lstStyle/>
          <a:p>
            <a:pPr marL="0" indent="0">
              <a:buNone/>
            </a:pPr>
            <a:r>
              <a:rPr lang="tr-TR" sz="2400" dirty="0" smtClean="0">
                <a:latin typeface="Comic Sans MS" panose="030F0702030302020204" pitchFamily="66" charset="0"/>
              </a:rPr>
              <a:t>İçinde bulunduğunuz zaman diliminin gerisinde olmak şartı ile saat ,dakika, ay, yıl ifade edilebilir.</a:t>
            </a:r>
          </a:p>
          <a:p>
            <a:pPr marL="0" indent="0">
              <a:buNone/>
            </a:pPr>
            <a:endParaRPr lang="tr-TR" sz="2400" dirty="0">
              <a:latin typeface="Comic Sans MS" panose="030F0702030302020204" pitchFamily="66" charset="0"/>
            </a:endParaRPr>
          </a:p>
          <a:p>
            <a:pPr marL="0" indent="0">
              <a:buNone/>
            </a:pPr>
            <a:r>
              <a:rPr lang="tr-TR" sz="2400" dirty="0" smtClean="0">
                <a:latin typeface="Comic Sans MS" panose="030F0702030302020204" pitchFamily="66" charset="0"/>
              </a:rPr>
              <a:t> </a:t>
            </a:r>
            <a:r>
              <a:rPr lang="tr-TR" sz="2400" dirty="0" err="1">
                <a:solidFill>
                  <a:srgbClr val="FF0000"/>
                </a:solidFill>
                <a:latin typeface="Comic Sans MS" panose="030F0702030302020204" pitchFamily="66" charset="0"/>
              </a:rPr>
              <a:t>In</a:t>
            </a:r>
            <a:r>
              <a:rPr lang="tr-TR" sz="2400" dirty="0">
                <a:solidFill>
                  <a:srgbClr val="FF0000"/>
                </a:solidFill>
                <a:latin typeface="Comic Sans MS" panose="030F0702030302020204" pitchFamily="66" charset="0"/>
              </a:rPr>
              <a:t> 1978: </a:t>
            </a:r>
            <a:r>
              <a:rPr lang="tr-TR" sz="2400" dirty="0">
                <a:latin typeface="Comic Sans MS" panose="030F0702030302020204" pitchFamily="66" charset="0"/>
              </a:rPr>
              <a:t>1978’de   - He </a:t>
            </a:r>
            <a:r>
              <a:rPr lang="tr-TR" sz="2400" dirty="0" err="1">
                <a:latin typeface="Comic Sans MS" panose="030F0702030302020204" pitchFamily="66" charset="0"/>
              </a:rPr>
              <a:t>was</a:t>
            </a:r>
            <a:r>
              <a:rPr lang="tr-TR" sz="2400" dirty="0">
                <a:latin typeface="Comic Sans MS" panose="030F0702030302020204" pitchFamily="66" charset="0"/>
              </a:rPr>
              <a:t> </a:t>
            </a:r>
            <a:r>
              <a:rPr lang="tr-TR" sz="2400" dirty="0" err="1">
                <a:latin typeface="Comic Sans MS" panose="030F0702030302020204" pitchFamily="66" charset="0"/>
              </a:rPr>
              <a:t>born</a:t>
            </a:r>
            <a:r>
              <a:rPr lang="tr-TR" sz="2400" dirty="0">
                <a:latin typeface="Comic Sans MS" panose="030F0702030302020204" pitchFamily="66" charset="0"/>
              </a:rPr>
              <a:t> in 1978.</a:t>
            </a:r>
          </a:p>
          <a:p>
            <a:pPr marL="0" indent="0">
              <a:buNone/>
            </a:pPr>
            <a:endParaRPr lang="tr-TR" sz="2400" dirty="0" smtClean="0">
              <a:latin typeface="Comic Sans MS" panose="030F0702030302020204" pitchFamily="66" charset="0"/>
            </a:endParaRPr>
          </a:p>
          <a:p>
            <a:pPr marL="0" indent="0">
              <a:buNone/>
            </a:pPr>
            <a:r>
              <a:rPr lang="tr-TR" sz="2400" dirty="0" smtClean="0">
                <a:solidFill>
                  <a:srgbClr val="FF0000"/>
                </a:solidFill>
                <a:latin typeface="Comic Sans MS" panose="030F0702030302020204" pitchFamily="66" charset="0"/>
              </a:rPr>
              <a:t>At 9: </a:t>
            </a:r>
            <a:r>
              <a:rPr lang="tr-TR" sz="2400" dirty="0" smtClean="0">
                <a:latin typeface="Comic Sans MS" panose="030F0702030302020204" pitchFamily="66" charset="0"/>
              </a:rPr>
              <a:t>saat 9’da    - </a:t>
            </a:r>
            <a:r>
              <a:rPr lang="tr-TR" sz="2400" dirty="0" err="1" smtClean="0">
                <a:latin typeface="Comic Sans MS" panose="030F0702030302020204" pitchFamily="66" charset="0"/>
              </a:rPr>
              <a:t>The</a:t>
            </a:r>
            <a:r>
              <a:rPr lang="tr-TR" sz="2400" dirty="0" smtClean="0">
                <a:latin typeface="Comic Sans MS" panose="030F0702030302020204" pitchFamily="66" charset="0"/>
              </a:rPr>
              <a:t> </a:t>
            </a:r>
            <a:r>
              <a:rPr lang="tr-TR" sz="2400" dirty="0" err="1" smtClean="0">
                <a:latin typeface="Comic Sans MS" panose="030F0702030302020204" pitchFamily="66" charset="0"/>
              </a:rPr>
              <a:t>boss</a:t>
            </a:r>
            <a:r>
              <a:rPr lang="tr-TR" sz="2400" dirty="0" smtClean="0">
                <a:latin typeface="Comic Sans MS" panose="030F0702030302020204" pitchFamily="66" charset="0"/>
              </a:rPr>
              <a:t> </a:t>
            </a:r>
            <a:r>
              <a:rPr lang="tr-TR" sz="2400" dirty="0" err="1" smtClean="0">
                <a:latin typeface="Comic Sans MS" panose="030F0702030302020204" pitchFamily="66" charset="0"/>
              </a:rPr>
              <a:t>left</a:t>
            </a:r>
            <a:r>
              <a:rPr lang="tr-TR" sz="2400" dirty="0" smtClean="0">
                <a:latin typeface="Comic Sans MS" panose="030F0702030302020204" pitchFamily="66" charset="0"/>
              </a:rPr>
              <a:t> at 9. ( şuan saatin 9 dan ileride olduğu anlaşılıyor.)</a:t>
            </a:r>
          </a:p>
          <a:p>
            <a:pPr marL="0" indent="0">
              <a:buNone/>
            </a:pPr>
            <a:endParaRPr lang="tr-TR" sz="2400" dirty="0">
              <a:latin typeface="Comic Sans MS" panose="030F0702030302020204" pitchFamily="66" charset="0"/>
            </a:endParaRPr>
          </a:p>
          <a:p>
            <a:pPr marL="0" indent="0">
              <a:buNone/>
            </a:pPr>
            <a:r>
              <a:rPr lang="tr-TR" sz="2400" dirty="0" smtClean="0">
                <a:solidFill>
                  <a:srgbClr val="FF0000"/>
                </a:solidFill>
                <a:latin typeface="Comic Sans MS" panose="030F0702030302020204" pitchFamily="66" charset="0"/>
              </a:rPr>
              <a:t>On Sunday: </a:t>
            </a:r>
            <a:r>
              <a:rPr lang="tr-TR" sz="2400" dirty="0" smtClean="0">
                <a:latin typeface="Comic Sans MS" panose="030F0702030302020204" pitchFamily="66" charset="0"/>
              </a:rPr>
              <a:t>Pazar günü    - </a:t>
            </a:r>
            <a:r>
              <a:rPr lang="tr-TR" sz="2400" dirty="0" err="1" smtClean="0">
                <a:latin typeface="Comic Sans MS" panose="030F0702030302020204" pitchFamily="66" charset="0"/>
              </a:rPr>
              <a:t>We</a:t>
            </a:r>
            <a:r>
              <a:rPr lang="tr-TR" sz="2400" dirty="0" smtClean="0">
                <a:latin typeface="Comic Sans MS" panose="030F0702030302020204" pitchFamily="66" charset="0"/>
              </a:rPr>
              <a:t> met on Sunday.</a:t>
            </a:r>
          </a:p>
          <a:p>
            <a:pPr marL="0" indent="0">
              <a:buNone/>
            </a:pPr>
            <a:endParaRPr lang="tr-TR" sz="2400" dirty="0">
              <a:latin typeface="Comic Sans MS" panose="030F0702030302020204" pitchFamily="66" charset="0"/>
            </a:endParaRPr>
          </a:p>
          <a:p>
            <a:pPr marL="0" indent="0">
              <a:buNone/>
            </a:pPr>
            <a:r>
              <a:rPr lang="tr-TR" sz="2400" dirty="0" err="1" smtClean="0">
                <a:solidFill>
                  <a:srgbClr val="FF0000"/>
                </a:solidFill>
                <a:latin typeface="Comic Sans MS" panose="030F0702030302020204" pitchFamily="66" charset="0"/>
              </a:rPr>
              <a:t>In</a:t>
            </a:r>
            <a:r>
              <a:rPr lang="tr-TR" sz="2400" dirty="0" smtClean="0">
                <a:solidFill>
                  <a:srgbClr val="FF0000"/>
                </a:solidFill>
                <a:latin typeface="Comic Sans MS" panose="030F0702030302020204" pitchFamily="66" charset="0"/>
              </a:rPr>
              <a:t> </a:t>
            </a:r>
            <a:r>
              <a:rPr lang="tr-TR" sz="2400" dirty="0" err="1">
                <a:solidFill>
                  <a:srgbClr val="FF0000"/>
                </a:solidFill>
                <a:latin typeface="Comic Sans MS" panose="030F0702030302020204" pitchFamily="66" charset="0"/>
              </a:rPr>
              <a:t>M</a:t>
            </a:r>
            <a:r>
              <a:rPr lang="tr-TR" sz="2400" dirty="0" err="1" smtClean="0">
                <a:solidFill>
                  <a:srgbClr val="FF0000"/>
                </a:solidFill>
                <a:latin typeface="Comic Sans MS" panose="030F0702030302020204" pitchFamily="66" charset="0"/>
              </a:rPr>
              <a:t>arch</a:t>
            </a:r>
            <a:r>
              <a:rPr lang="tr-TR" sz="2400" dirty="0" smtClean="0">
                <a:solidFill>
                  <a:srgbClr val="FF0000"/>
                </a:solidFill>
                <a:latin typeface="Comic Sans MS" panose="030F0702030302020204" pitchFamily="66" charset="0"/>
              </a:rPr>
              <a:t> </a:t>
            </a:r>
            <a:r>
              <a:rPr lang="tr-TR" sz="2400" dirty="0" smtClean="0">
                <a:latin typeface="Comic Sans MS" panose="030F0702030302020204" pitchFamily="66" charset="0"/>
              </a:rPr>
              <a:t>: Mart’ta   - He </a:t>
            </a:r>
            <a:r>
              <a:rPr lang="tr-TR" sz="2400" dirty="0" err="1" smtClean="0">
                <a:latin typeface="Comic Sans MS" panose="030F0702030302020204" pitchFamily="66" charset="0"/>
              </a:rPr>
              <a:t>moved</a:t>
            </a:r>
            <a:r>
              <a:rPr lang="tr-TR" sz="2400" dirty="0" smtClean="0">
                <a:latin typeface="Comic Sans MS" panose="030F0702030302020204" pitchFamily="66" charset="0"/>
              </a:rPr>
              <a:t> </a:t>
            </a:r>
            <a:r>
              <a:rPr lang="tr-TR" sz="2400" dirty="0" err="1" smtClean="0">
                <a:latin typeface="Comic Sans MS" panose="030F0702030302020204" pitchFamily="66" charset="0"/>
              </a:rPr>
              <a:t>to</a:t>
            </a:r>
            <a:r>
              <a:rPr lang="tr-TR" sz="2400" dirty="0" smtClean="0">
                <a:latin typeface="Comic Sans MS" panose="030F0702030302020204" pitchFamily="66" charset="0"/>
              </a:rPr>
              <a:t> Ankara in </a:t>
            </a:r>
            <a:r>
              <a:rPr lang="tr-TR" sz="2400" dirty="0" err="1" smtClean="0">
                <a:latin typeface="Comic Sans MS" panose="030F0702030302020204" pitchFamily="66" charset="0"/>
              </a:rPr>
              <a:t>March</a:t>
            </a:r>
            <a:r>
              <a:rPr lang="tr-TR" sz="2400" dirty="0" smtClean="0">
                <a:latin typeface="Comic Sans MS" panose="030F0702030302020204" pitchFamily="66" charset="0"/>
              </a:rPr>
              <a:t>.</a:t>
            </a:r>
          </a:p>
          <a:p>
            <a:pPr marL="0" indent="0">
              <a:buNone/>
            </a:pPr>
            <a:endParaRPr lang="tr-TR" dirty="0"/>
          </a:p>
        </p:txBody>
      </p:sp>
    </p:spTree>
    <p:extLst>
      <p:ext uri="{BB962C8B-B14F-4D97-AF65-F5344CB8AC3E}">
        <p14:creationId xmlns:p14="http://schemas.microsoft.com/office/powerpoint/2010/main" val="13373422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ctr"/>
            <a:endParaRPr lang="tr-TR" sz="4400" dirty="0" smtClean="0">
              <a:solidFill>
                <a:srgbClr val="7030A0"/>
              </a:solidFill>
              <a:latin typeface="Comic Sans MS" panose="030F0702030302020204" pitchFamily="66" charset="0"/>
            </a:endParaRPr>
          </a:p>
          <a:p>
            <a:pPr algn="ctr"/>
            <a:r>
              <a:rPr lang="tr-TR" sz="4400" dirty="0" err="1" smtClean="0">
                <a:solidFill>
                  <a:srgbClr val="7030A0"/>
                </a:solidFill>
                <a:latin typeface="Comic Sans MS" panose="030F0702030302020204" pitchFamily="66" charset="0"/>
              </a:rPr>
              <a:t>Prepaired</a:t>
            </a:r>
            <a:r>
              <a:rPr lang="tr-TR" sz="4400" dirty="0" smtClean="0">
                <a:solidFill>
                  <a:srgbClr val="7030A0"/>
                </a:solidFill>
                <a:latin typeface="Comic Sans MS" panose="030F0702030302020204" pitchFamily="66" charset="0"/>
              </a:rPr>
              <a:t> </a:t>
            </a:r>
            <a:r>
              <a:rPr lang="tr-TR" sz="4400" dirty="0" err="1" smtClean="0">
                <a:solidFill>
                  <a:srgbClr val="7030A0"/>
                </a:solidFill>
                <a:latin typeface="Comic Sans MS" panose="030F0702030302020204" pitchFamily="66" charset="0"/>
              </a:rPr>
              <a:t>by</a:t>
            </a:r>
            <a:r>
              <a:rPr lang="tr-TR" sz="4400" dirty="0" smtClean="0">
                <a:solidFill>
                  <a:srgbClr val="7030A0"/>
                </a:solidFill>
                <a:latin typeface="Comic Sans MS" panose="030F0702030302020204" pitchFamily="66" charset="0"/>
              </a:rPr>
              <a:t> </a:t>
            </a:r>
            <a:r>
              <a:rPr lang="tr-TR" sz="4400" smtClean="0">
                <a:solidFill>
                  <a:srgbClr val="7030A0"/>
                </a:solidFill>
                <a:latin typeface="Comic Sans MS" panose="030F0702030302020204" pitchFamily="66" charset="0"/>
              </a:rPr>
              <a:t>Zehra </a:t>
            </a:r>
            <a:r>
              <a:rPr lang="tr-TR" sz="4400" smtClean="0">
                <a:solidFill>
                  <a:srgbClr val="7030A0"/>
                </a:solidFill>
                <a:latin typeface="Comic Sans MS" panose="030F0702030302020204" pitchFamily="66" charset="0"/>
              </a:rPr>
              <a:t>Beren Ünlü </a:t>
            </a:r>
            <a:r>
              <a:rPr lang="tr-TR" sz="4400" dirty="0" smtClean="0">
                <a:solidFill>
                  <a:srgbClr val="7030A0"/>
                </a:solidFill>
                <a:latin typeface="Comic Sans MS" panose="030F0702030302020204" pitchFamily="66" charset="0"/>
                <a:sym typeface="Wingdings" panose="05000000000000000000" pitchFamily="2" charset="2"/>
              </a:rPr>
              <a:t></a:t>
            </a:r>
            <a:endParaRPr lang="tr-TR" sz="4400" dirty="0">
              <a:solidFill>
                <a:srgbClr val="7030A0"/>
              </a:solidFill>
              <a:latin typeface="Comic Sans MS" panose="030F0702030302020204" pitchFamily="66" charset="0"/>
            </a:endParaRPr>
          </a:p>
        </p:txBody>
      </p:sp>
    </p:spTree>
    <p:extLst>
      <p:ext uri="{BB962C8B-B14F-4D97-AF65-F5344CB8AC3E}">
        <p14:creationId xmlns:p14="http://schemas.microsoft.com/office/powerpoint/2010/main" val="42946295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2839</TotalTime>
  <Words>1221</Words>
  <Application>Microsoft Office PowerPoint</Application>
  <PresentationFormat>Geniş ekran</PresentationFormat>
  <Paragraphs>205</Paragraphs>
  <Slides>27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27</vt:i4>
      </vt:variant>
    </vt:vector>
  </HeadingPairs>
  <TitlesOfParts>
    <vt:vector size="33" baseType="lpstr">
      <vt:lpstr>Arial</vt:lpstr>
      <vt:lpstr>Calibri</vt:lpstr>
      <vt:lpstr>Calibri Light</vt:lpstr>
      <vt:lpstr>Comic Sans MS</vt:lpstr>
      <vt:lpstr>Wingdings</vt:lpstr>
      <vt:lpstr>Office Teması</vt:lpstr>
      <vt:lpstr>Simple Past Tense (geçmiş zaman)</vt:lpstr>
      <vt:lpstr>PowerPoint Sunusu</vt:lpstr>
      <vt:lpstr>POSITIVE SENTENCES  Özne + Yardımcı Fiil (was/ were) + Nesne/İsim/ Sıfat+ Zaman Eki</vt:lpstr>
      <vt:lpstr>NEGATIVE SENTENCES  Özne + Yardımcı Fiil (was/ were) + Olumsuzluk Eki (not) + Nesne/İsim/ Sıfat + Zaman Eki </vt:lpstr>
      <vt:lpstr>YES-NO QUESTION SENTENCES  Yardımcı Fiil (was/ were) + Özne + Nesne/İsim/ Sıfat + Zaman Eki +?</vt:lpstr>
      <vt:lpstr>WH QUESTION SENTENCES  WH soruları+Yardımcı Fiil (was/ were) + Özne + Nesne/İsim/ Sıfat + Zaman Eki +?</vt:lpstr>
      <vt:lpstr>FİİL CÜMLELERİ</vt:lpstr>
      <vt:lpstr>POSITIVE SENTENCES özne+ fiilin 2. hali + nesne + zaman zarfı.</vt:lpstr>
      <vt:lpstr>Examples: </vt:lpstr>
      <vt:lpstr>Spelling rules for –ed (-ed eki gelme kuralı)</vt:lpstr>
      <vt:lpstr>NEGATIVE SENTENCES özne + didn’t + fiilin 1. hali+ nesne + zaman zarfı.</vt:lpstr>
      <vt:lpstr>Examples: </vt:lpstr>
      <vt:lpstr>YES-NO QUESTION SENTENCES  Did + özne + fiilin 1. hali+ nesne + zaman zarfı?  Examples: </vt:lpstr>
      <vt:lpstr>Examples:</vt:lpstr>
      <vt:lpstr>WH QUESTION SENTENCES  WH questions + did + özne + fiilin 1. hali+ nesne + zaman zarfı?  Examples:</vt:lpstr>
      <vt:lpstr>Examples:</vt:lpstr>
      <vt:lpstr>Examples:</vt:lpstr>
      <vt:lpstr>REGULAR AND IRREGULAR VERBS (Düzenli ve düzensiz fiiller)</vt:lpstr>
      <vt:lpstr>Spelling rules for –ed (-ed eki gelme kuralı)</vt:lpstr>
      <vt:lpstr>PowerPoint Sunusu</vt:lpstr>
      <vt:lpstr>PowerPoint Sunusu</vt:lpstr>
      <vt:lpstr>PowerPoint Sunusu</vt:lpstr>
      <vt:lpstr> Time Expressions ( Zaman Zarfları)  Eğer bir tensin past olup olmadığını anlamak istiyorsanız, varsa zaman zarfına bakarak anlayabilirsiniz.  </vt:lpstr>
      <vt:lpstr>PowerPoint Sunusu</vt:lpstr>
      <vt:lpstr>PowerPoint Sunusu</vt:lpstr>
      <vt:lpstr>PowerPoint Sunusu</vt:lpstr>
      <vt:lpstr>PowerPoint Sunusu</vt:lpstr>
    </vt:vector>
  </TitlesOfParts>
  <Company>NouS/TncTR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Past Tense (geçmiş zaman)</dc:title>
  <dc:creator>pc</dc:creator>
  <cp:lastModifiedBy>pc</cp:lastModifiedBy>
  <cp:revision>71</cp:revision>
  <dcterms:created xsi:type="dcterms:W3CDTF">2020-05-01T13:53:26Z</dcterms:created>
  <dcterms:modified xsi:type="dcterms:W3CDTF">2021-04-27T09:41:10Z</dcterms:modified>
</cp:coreProperties>
</file>