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98"/>
  </p:notesMasterIdLst>
  <p:sldIdLst>
    <p:sldId id="375" r:id="rId2"/>
    <p:sldId id="376" r:id="rId3"/>
    <p:sldId id="377" r:id="rId4"/>
    <p:sldId id="402" r:id="rId5"/>
    <p:sldId id="403" r:id="rId6"/>
    <p:sldId id="404" r:id="rId7"/>
    <p:sldId id="407" r:id="rId8"/>
    <p:sldId id="406" r:id="rId9"/>
    <p:sldId id="408" r:id="rId10"/>
    <p:sldId id="409" r:id="rId11"/>
    <p:sldId id="413" r:id="rId12"/>
    <p:sldId id="414" r:id="rId13"/>
    <p:sldId id="415" r:id="rId14"/>
    <p:sldId id="410" r:id="rId15"/>
    <p:sldId id="382" r:id="rId16"/>
    <p:sldId id="411" r:id="rId17"/>
    <p:sldId id="417" r:id="rId18"/>
    <p:sldId id="385" r:id="rId19"/>
    <p:sldId id="419" r:id="rId20"/>
    <p:sldId id="421" r:id="rId21"/>
    <p:sldId id="422" r:id="rId22"/>
    <p:sldId id="423" r:id="rId23"/>
    <p:sldId id="424" r:id="rId24"/>
    <p:sldId id="425" r:id="rId25"/>
    <p:sldId id="426" r:id="rId26"/>
    <p:sldId id="427" r:id="rId27"/>
    <p:sldId id="428" r:id="rId28"/>
    <p:sldId id="429" r:id="rId29"/>
    <p:sldId id="430" r:id="rId30"/>
    <p:sldId id="431" r:id="rId31"/>
    <p:sldId id="432" r:id="rId32"/>
    <p:sldId id="433" r:id="rId33"/>
    <p:sldId id="445" r:id="rId34"/>
    <p:sldId id="434" r:id="rId35"/>
    <p:sldId id="435" r:id="rId36"/>
    <p:sldId id="395" r:id="rId37"/>
    <p:sldId id="501" r:id="rId38"/>
    <p:sldId id="502" r:id="rId39"/>
    <p:sldId id="503" r:id="rId40"/>
    <p:sldId id="504" r:id="rId41"/>
    <p:sldId id="505" r:id="rId42"/>
    <p:sldId id="436" r:id="rId43"/>
    <p:sldId id="437" r:id="rId44"/>
    <p:sldId id="438" r:id="rId45"/>
    <p:sldId id="439" r:id="rId46"/>
    <p:sldId id="440" r:id="rId47"/>
    <p:sldId id="441" r:id="rId48"/>
    <p:sldId id="442" r:id="rId49"/>
    <p:sldId id="446" r:id="rId50"/>
    <p:sldId id="506" r:id="rId51"/>
    <p:sldId id="507" r:id="rId52"/>
    <p:sldId id="508" r:id="rId53"/>
    <p:sldId id="452" r:id="rId54"/>
    <p:sldId id="448" r:id="rId55"/>
    <p:sldId id="449" r:id="rId56"/>
    <p:sldId id="450" r:id="rId57"/>
    <p:sldId id="455" r:id="rId58"/>
    <p:sldId id="456" r:id="rId59"/>
    <p:sldId id="453" r:id="rId60"/>
    <p:sldId id="461" r:id="rId61"/>
    <p:sldId id="457" r:id="rId62"/>
    <p:sldId id="459" r:id="rId63"/>
    <p:sldId id="460" r:id="rId64"/>
    <p:sldId id="462" r:id="rId65"/>
    <p:sldId id="465" r:id="rId66"/>
    <p:sldId id="466" r:id="rId67"/>
    <p:sldId id="467" r:id="rId68"/>
    <p:sldId id="468" r:id="rId69"/>
    <p:sldId id="470" r:id="rId70"/>
    <p:sldId id="469" r:id="rId71"/>
    <p:sldId id="471" r:id="rId72"/>
    <p:sldId id="472" r:id="rId73"/>
    <p:sldId id="474" r:id="rId74"/>
    <p:sldId id="473" r:id="rId75"/>
    <p:sldId id="475" r:id="rId76"/>
    <p:sldId id="476" r:id="rId77"/>
    <p:sldId id="479" r:id="rId78"/>
    <p:sldId id="477" r:id="rId79"/>
    <p:sldId id="478" r:id="rId80"/>
    <p:sldId id="483" r:id="rId81"/>
    <p:sldId id="484" r:id="rId82"/>
    <p:sldId id="464" r:id="rId83"/>
    <p:sldId id="485" r:id="rId84"/>
    <p:sldId id="486" r:id="rId85"/>
    <p:sldId id="487" r:id="rId86"/>
    <p:sldId id="488" r:id="rId87"/>
    <p:sldId id="489" r:id="rId88"/>
    <p:sldId id="490" r:id="rId89"/>
    <p:sldId id="491" r:id="rId90"/>
    <p:sldId id="492" r:id="rId91"/>
    <p:sldId id="493" r:id="rId92"/>
    <p:sldId id="494" r:id="rId93"/>
    <p:sldId id="496" r:id="rId94"/>
    <p:sldId id="497" r:id="rId95"/>
    <p:sldId id="498" r:id="rId96"/>
    <p:sldId id="500" r:id="rId9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1656" y="-2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EBA79E-BCAC-46AD-BCFB-CBA03AF3F5FF}" type="doc">
      <dgm:prSet loTypeId="urn:microsoft.com/office/officeart/2005/8/layout/venn2" loCatId="relationship" qsTypeId="urn:microsoft.com/office/officeart/2005/8/quickstyle/3d7" qsCatId="3D" csTypeId="urn:microsoft.com/office/officeart/2005/8/colors/colorful4" csCatId="colorful" phldr="1"/>
      <dgm:spPr/>
      <dgm:t>
        <a:bodyPr/>
        <a:lstStyle/>
        <a:p>
          <a:endParaRPr lang="tr-TR"/>
        </a:p>
      </dgm:t>
    </dgm:pt>
    <dgm:pt modelId="{A8DDA542-707B-4FE7-9884-5BA4D1D46BD1}">
      <dgm:prSet phldrT="[Metin]"/>
      <dgm:spPr/>
      <dgm:t>
        <a:bodyPr/>
        <a:lstStyle/>
        <a:p>
          <a:r>
            <a:rPr lang="tr-TR" dirty="0" smtClean="0"/>
            <a:t>Estetik</a:t>
          </a:r>
          <a:endParaRPr lang="tr-TR" dirty="0"/>
        </a:p>
      </dgm:t>
    </dgm:pt>
    <dgm:pt modelId="{51709AC3-812A-4BB4-89EC-738F180B5C01}" type="parTrans" cxnId="{4AADA1C7-5EFB-4C48-9F3B-5A1828CE1D6A}">
      <dgm:prSet/>
      <dgm:spPr/>
      <dgm:t>
        <a:bodyPr/>
        <a:lstStyle/>
        <a:p>
          <a:endParaRPr lang="tr-TR"/>
        </a:p>
      </dgm:t>
    </dgm:pt>
    <dgm:pt modelId="{9FF06FEE-AD2F-42C3-87CB-6F7AA6A2C29D}" type="sibTrans" cxnId="{4AADA1C7-5EFB-4C48-9F3B-5A1828CE1D6A}">
      <dgm:prSet/>
      <dgm:spPr/>
      <dgm:t>
        <a:bodyPr/>
        <a:lstStyle/>
        <a:p>
          <a:endParaRPr lang="tr-TR"/>
        </a:p>
      </dgm:t>
    </dgm:pt>
    <dgm:pt modelId="{FFAF93EB-3E6A-4976-8199-E573F85FF85F}">
      <dgm:prSet phldrT="[Metin]"/>
      <dgm:spPr/>
      <dgm:t>
        <a:bodyPr/>
        <a:lstStyle/>
        <a:p>
          <a:r>
            <a:rPr lang="tr-TR" dirty="0" smtClean="0"/>
            <a:t>Sanat Felsefesi</a:t>
          </a:r>
          <a:endParaRPr lang="tr-TR" dirty="0"/>
        </a:p>
      </dgm:t>
    </dgm:pt>
    <dgm:pt modelId="{8080BBE1-35B2-492C-AEC2-F06059F6A8A8}" type="parTrans" cxnId="{EF796BD5-352C-4F70-A443-D877163D96BA}">
      <dgm:prSet/>
      <dgm:spPr/>
      <dgm:t>
        <a:bodyPr/>
        <a:lstStyle/>
        <a:p>
          <a:endParaRPr lang="tr-TR"/>
        </a:p>
      </dgm:t>
    </dgm:pt>
    <dgm:pt modelId="{CC8EEF1A-9021-4746-88BE-CE5EBB28C1D1}" type="sibTrans" cxnId="{EF796BD5-352C-4F70-A443-D877163D96BA}">
      <dgm:prSet/>
      <dgm:spPr/>
      <dgm:t>
        <a:bodyPr/>
        <a:lstStyle/>
        <a:p>
          <a:endParaRPr lang="tr-TR"/>
        </a:p>
      </dgm:t>
    </dgm:pt>
    <dgm:pt modelId="{155E4C59-1217-4142-BE47-C44DDC85AF90}" type="pres">
      <dgm:prSet presAssocID="{4AEBA79E-BCAC-46AD-BCFB-CBA03AF3F5FF}" presName="Name0" presStyleCnt="0">
        <dgm:presLayoutVars>
          <dgm:chMax val="7"/>
          <dgm:resizeHandles val="exact"/>
        </dgm:presLayoutVars>
      </dgm:prSet>
      <dgm:spPr/>
      <dgm:t>
        <a:bodyPr/>
        <a:lstStyle/>
        <a:p>
          <a:endParaRPr lang="tr-TR"/>
        </a:p>
      </dgm:t>
    </dgm:pt>
    <dgm:pt modelId="{076480A3-8235-4DB9-97AA-E40CD00AFE12}" type="pres">
      <dgm:prSet presAssocID="{4AEBA79E-BCAC-46AD-BCFB-CBA03AF3F5FF}" presName="comp1" presStyleCnt="0"/>
      <dgm:spPr/>
    </dgm:pt>
    <dgm:pt modelId="{D2759C3A-474A-4C4F-ACF5-0805E5BBB20C}" type="pres">
      <dgm:prSet presAssocID="{4AEBA79E-BCAC-46AD-BCFB-CBA03AF3F5FF}" presName="circle1" presStyleLbl="node1" presStyleIdx="0" presStyleCnt="2"/>
      <dgm:spPr/>
      <dgm:t>
        <a:bodyPr/>
        <a:lstStyle/>
        <a:p>
          <a:endParaRPr lang="tr-TR"/>
        </a:p>
      </dgm:t>
    </dgm:pt>
    <dgm:pt modelId="{981DE4EF-A82D-48BE-86E3-2F817FBDAEFD}" type="pres">
      <dgm:prSet presAssocID="{4AEBA79E-BCAC-46AD-BCFB-CBA03AF3F5FF}" presName="c1text" presStyleLbl="node1" presStyleIdx="0" presStyleCnt="2">
        <dgm:presLayoutVars>
          <dgm:bulletEnabled val="1"/>
        </dgm:presLayoutVars>
      </dgm:prSet>
      <dgm:spPr/>
      <dgm:t>
        <a:bodyPr/>
        <a:lstStyle/>
        <a:p>
          <a:endParaRPr lang="tr-TR"/>
        </a:p>
      </dgm:t>
    </dgm:pt>
    <dgm:pt modelId="{FFB23A8D-2CD7-415E-9AC6-4BC490B7E1BD}" type="pres">
      <dgm:prSet presAssocID="{4AEBA79E-BCAC-46AD-BCFB-CBA03AF3F5FF}" presName="comp2" presStyleCnt="0"/>
      <dgm:spPr/>
    </dgm:pt>
    <dgm:pt modelId="{3CC07D1F-FFFA-4A41-8AC6-3A90A551435F}" type="pres">
      <dgm:prSet presAssocID="{4AEBA79E-BCAC-46AD-BCFB-CBA03AF3F5FF}" presName="circle2" presStyleLbl="node1" presStyleIdx="1" presStyleCnt="2" custLinFactNeighborX="7326" custLinFactNeighborY="7964"/>
      <dgm:spPr/>
      <dgm:t>
        <a:bodyPr/>
        <a:lstStyle/>
        <a:p>
          <a:endParaRPr lang="tr-TR"/>
        </a:p>
      </dgm:t>
    </dgm:pt>
    <dgm:pt modelId="{46DF1C1E-CA3C-40D9-8903-F9FBB68A91CF}" type="pres">
      <dgm:prSet presAssocID="{4AEBA79E-BCAC-46AD-BCFB-CBA03AF3F5FF}" presName="c2text" presStyleLbl="node1" presStyleIdx="1" presStyleCnt="2">
        <dgm:presLayoutVars>
          <dgm:bulletEnabled val="1"/>
        </dgm:presLayoutVars>
      </dgm:prSet>
      <dgm:spPr/>
      <dgm:t>
        <a:bodyPr/>
        <a:lstStyle/>
        <a:p>
          <a:endParaRPr lang="tr-TR"/>
        </a:p>
      </dgm:t>
    </dgm:pt>
  </dgm:ptLst>
  <dgm:cxnLst>
    <dgm:cxn modelId="{1FDCC11F-549D-4A6D-BD53-A35DBDEBA445}" type="presOf" srcId="{FFAF93EB-3E6A-4976-8199-E573F85FF85F}" destId="{46DF1C1E-CA3C-40D9-8903-F9FBB68A91CF}" srcOrd="1" destOrd="0" presId="urn:microsoft.com/office/officeart/2005/8/layout/venn2"/>
    <dgm:cxn modelId="{388EDE41-D314-46C9-A48C-74DB341ECD6C}" type="presOf" srcId="{FFAF93EB-3E6A-4976-8199-E573F85FF85F}" destId="{3CC07D1F-FFFA-4A41-8AC6-3A90A551435F}" srcOrd="0" destOrd="0" presId="urn:microsoft.com/office/officeart/2005/8/layout/venn2"/>
    <dgm:cxn modelId="{EF796BD5-352C-4F70-A443-D877163D96BA}" srcId="{4AEBA79E-BCAC-46AD-BCFB-CBA03AF3F5FF}" destId="{FFAF93EB-3E6A-4976-8199-E573F85FF85F}" srcOrd="1" destOrd="0" parTransId="{8080BBE1-35B2-492C-AEC2-F06059F6A8A8}" sibTransId="{CC8EEF1A-9021-4746-88BE-CE5EBB28C1D1}"/>
    <dgm:cxn modelId="{8BDF9D1D-2F1C-49C2-9520-5FEBA7F04FA2}" type="presOf" srcId="{A8DDA542-707B-4FE7-9884-5BA4D1D46BD1}" destId="{981DE4EF-A82D-48BE-86E3-2F817FBDAEFD}" srcOrd="1" destOrd="0" presId="urn:microsoft.com/office/officeart/2005/8/layout/venn2"/>
    <dgm:cxn modelId="{A7FB0815-332C-45E1-924B-33D1979B8C34}" type="presOf" srcId="{4AEBA79E-BCAC-46AD-BCFB-CBA03AF3F5FF}" destId="{155E4C59-1217-4142-BE47-C44DDC85AF90}" srcOrd="0" destOrd="0" presId="urn:microsoft.com/office/officeart/2005/8/layout/venn2"/>
    <dgm:cxn modelId="{4AADA1C7-5EFB-4C48-9F3B-5A1828CE1D6A}" srcId="{4AEBA79E-BCAC-46AD-BCFB-CBA03AF3F5FF}" destId="{A8DDA542-707B-4FE7-9884-5BA4D1D46BD1}" srcOrd="0" destOrd="0" parTransId="{51709AC3-812A-4BB4-89EC-738F180B5C01}" sibTransId="{9FF06FEE-AD2F-42C3-87CB-6F7AA6A2C29D}"/>
    <dgm:cxn modelId="{2D71D593-5963-4E05-8269-2F52E445363C}" type="presOf" srcId="{A8DDA542-707B-4FE7-9884-5BA4D1D46BD1}" destId="{D2759C3A-474A-4C4F-ACF5-0805E5BBB20C}" srcOrd="0" destOrd="0" presId="urn:microsoft.com/office/officeart/2005/8/layout/venn2"/>
    <dgm:cxn modelId="{CBB4E404-0A2F-4ECE-B0DD-EDA23E8C4457}" type="presParOf" srcId="{155E4C59-1217-4142-BE47-C44DDC85AF90}" destId="{076480A3-8235-4DB9-97AA-E40CD00AFE12}" srcOrd="0" destOrd="0" presId="urn:microsoft.com/office/officeart/2005/8/layout/venn2"/>
    <dgm:cxn modelId="{79D8BD60-EAE6-44C8-B381-1E467F67591D}" type="presParOf" srcId="{076480A3-8235-4DB9-97AA-E40CD00AFE12}" destId="{D2759C3A-474A-4C4F-ACF5-0805E5BBB20C}" srcOrd="0" destOrd="0" presId="urn:microsoft.com/office/officeart/2005/8/layout/venn2"/>
    <dgm:cxn modelId="{83E82587-8538-454A-A274-8499798B8E4B}" type="presParOf" srcId="{076480A3-8235-4DB9-97AA-E40CD00AFE12}" destId="{981DE4EF-A82D-48BE-86E3-2F817FBDAEFD}" srcOrd="1" destOrd="0" presId="urn:microsoft.com/office/officeart/2005/8/layout/venn2"/>
    <dgm:cxn modelId="{0C87F10C-F727-4B84-B59B-40EF37A21DDD}" type="presParOf" srcId="{155E4C59-1217-4142-BE47-C44DDC85AF90}" destId="{FFB23A8D-2CD7-415E-9AC6-4BC490B7E1BD}" srcOrd="1" destOrd="0" presId="urn:microsoft.com/office/officeart/2005/8/layout/venn2"/>
    <dgm:cxn modelId="{D32557C8-2C69-47A0-B2D8-C890E99BA749}" type="presParOf" srcId="{FFB23A8D-2CD7-415E-9AC6-4BC490B7E1BD}" destId="{3CC07D1F-FFFA-4A41-8AC6-3A90A551435F}" srcOrd="0" destOrd="0" presId="urn:microsoft.com/office/officeart/2005/8/layout/venn2"/>
    <dgm:cxn modelId="{9B89AAFC-C26E-4F01-A224-3EB99624AF33}" type="presParOf" srcId="{FFB23A8D-2CD7-415E-9AC6-4BC490B7E1BD}" destId="{46DF1C1E-CA3C-40D9-8903-F9FBB68A91CF}" srcOrd="1" destOrd="0" presId="urn:microsoft.com/office/officeart/2005/8/layout/venn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7646A2-375C-4422-BF67-18B4810F87BB}" type="datetimeFigureOut">
              <a:rPr lang="tr-TR" smtClean="0"/>
              <a:pPr/>
              <a:t>15.09.2021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3EB8AE-6246-4EE4-9F73-AA0A2C43A71C}" type="slidenum">
              <a:rPr lang="tr-TR" smtClean="0"/>
              <a:pPr/>
              <a:t>‹#›</a:t>
            </a:fld>
            <a:endParaRPr lang="tr-TR"/>
          </a:p>
        </p:txBody>
      </p:sp>
    </p:spTree>
    <p:extLst>
      <p:ext uri="{BB962C8B-B14F-4D97-AF65-F5344CB8AC3E}">
        <p14:creationId xmlns:p14="http://schemas.microsoft.com/office/powerpoint/2010/main" xmlns="" val="442823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9899EB4-09B3-4D25-81A8-A76ACEB06294}" type="slidenum">
              <a:rPr lang="tr-TR" smtClean="0"/>
              <a:pPr/>
              <a:t>14</a:t>
            </a:fld>
            <a:endParaRPr lang="tr-TR"/>
          </a:p>
        </p:txBody>
      </p:sp>
    </p:spTree>
    <p:extLst>
      <p:ext uri="{BB962C8B-B14F-4D97-AF65-F5344CB8AC3E}">
        <p14:creationId xmlns:p14="http://schemas.microsoft.com/office/powerpoint/2010/main" xmlns="" val="2847316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B15849FF-A191-4C78-9FD8-AE2E1580333D}" type="datetime1">
              <a:rPr lang="tr-TR" smtClean="0"/>
              <a:pPr/>
              <a:t>15.09.2021</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r>
              <a:rPr lang="tr-TR" smtClean="0"/>
              <a:t>hazırlayan serkan baynal</a:t>
            </a:r>
            <a:endParaRPr lang="tr-T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Slayt Numarası Yer Tutucusu"/>
          <p:cNvSpPr>
            <a:spLocks noGrp="1"/>
          </p:cNvSpPr>
          <p:nvPr>
            <p:ph type="sldNum" sz="quarter" idx="12"/>
          </p:nvPr>
        </p:nvSpPr>
        <p:spPr bwMode="auto">
          <a:xfrm>
            <a:off x="1325544" y="4928702"/>
            <a:ext cx="609600" cy="517524"/>
          </a:xfrm>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05929A63-4584-447A-86BD-B8D324CF9C5F}" type="datetime1">
              <a:rPr lang="tr-TR" smtClean="0"/>
              <a:pPr/>
              <a:t>15.09.2021</a:t>
            </a:fld>
            <a:endParaRPr lang="tr-TR"/>
          </a:p>
        </p:txBody>
      </p:sp>
      <p:sp>
        <p:nvSpPr>
          <p:cNvPr id="9" name="8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10" name="9 Altbilgi Yer Tutucusu"/>
          <p:cNvSpPr>
            <a:spLocks noGrp="1"/>
          </p:cNvSpPr>
          <p:nvPr>
            <p:ph type="ftr" sz="quarter" idx="16"/>
          </p:nvPr>
        </p:nvSpPr>
        <p:spPr/>
        <p:txBody>
          <a:bodyPr rtlCol="0"/>
          <a:lstStyle/>
          <a:p>
            <a:r>
              <a:rPr lang="tr-TR" smtClean="0"/>
              <a:t>hazırlayan serkan baynal</a:t>
            </a:r>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048EC016-4D39-4AEA-A6D3-39C4321E80D6}" type="datetime1">
              <a:rPr lang="tr-TR" smtClean="0"/>
              <a:pPr/>
              <a:t>15.09.2021</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r>
              <a:rPr lang="tr-TR" smtClean="0"/>
              <a:t>hazırlayan serkan baynal</a:t>
            </a:r>
            <a:endParaRPr lang="tr-T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Slayt Numarası Yer Tutucusu"/>
          <p:cNvSpPr>
            <a:spLocks noGrp="1"/>
          </p:cNvSpPr>
          <p:nvPr>
            <p:ph type="sldNum" sz="quarter" idx="12"/>
          </p:nvPr>
        </p:nvSpPr>
        <p:spPr bwMode="auto">
          <a:xfrm>
            <a:off x="1340616" y="4928702"/>
            <a:ext cx="609600" cy="517524"/>
          </a:xfrm>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00112415-E5E1-4DF6-ADF0-DCF330D41A47}" type="datetime1">
              <a:rPr lang="tr-TR" smtClean="0"/>
              <a:pPr/>
              <a:t>15.09.2021</a:t>
            </a:fld>
            <a:endParaRPr lang="tr-TR"/>
          </a:p>
        </p:txBody>
      </p:sp>
      <p:sp>
        <p:nvSpPr>
          <p:cNvPr id="6" name="5 Altbilgi Yer Tutucusu"/>
          <p:cNvSpPr>
            <a:spLocks noGrp="1"/>
          </p:cNvSpPr>
          <p:nvPr>
            <p:ph type="ftr" sz="quarter" idx="11"/>
          </p:nvPr>
        </p:nvSpPr>
        <p:spPr/>
        <p:txBody>
          <a:bodyPr/>
          <a:lstStyle/>
          <a:p>
            <a:r>
              <a:rPr lang="tr-TR" smtClean="0"/>
              <a:t>hazırlayan serkan baynal</a:t>
            </a:r>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95BFC2AE-FC25-413F-A3EE-1411444DF244}" type="datetime1">
              <a:rPr lang="tr-TR" smtClean="0"/>
              <a:pPr/>
              <a:t>15.09.2021</a:t>
            </a:fld>
            <a:endParaRPr lang="tr-TR"/>
          </a:p>
        </p:txBody>
      </p:sp>
      <p:sp>
        <p:nvSpPr>
          <p:cNvPr id="8" name="7 Altbilgi Yer Tutucusu"/>
          <p:cNvSpPr>
            <a:spLocks noGrp="1"/>
          </p:cNvSpPr>
          <p:nvPr>
            <p:ph type="ftr" sz="quarter" idx="11"/>
          </p:nvPr>
        </p:nvSpPr>
        <p:spPr/>
        <p:txBody>
          <a:bodyPr/>
          <a:lstStyle/>
          <a:p>
            <a:r>
              <a:rPr lang="tr-TR" smtClean="0"/>
              <a:t>hazırlayan serkan baynal</a:t>
            </a:r>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D25B452F-BD44-4141-B3EC-FF7A857B11E2}" type="datetime1">
              <a:rPr lang="tr-TR" smtClean="0"/>
              <a:pPr/>
              <a:t>15.09.2021</a:t>
            </a:fld>
            <a:endParaRPr lang="tr-TR"/>
          </a:p>
        </p:txBody>
      </p:sp>
      <p:sp>
        <p:nvSpPr>
          <p:cNvPr id="7" name="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8" name="7 Altbilgi Yer Tutucusu"/>
          <p:cNvSpPr>
            <a:spLocks noGrp="1"/>
          </p:cNvSpPr>
          <p:nvPr>
            <p:ph type="ftr" sz="quarter" idx="12"/>
          </p:nvPr>
        </p:nvSpPr>
        <p:spPr/>
        <p:txBody>
          <a:bodyPr rtlCol="0"/>
          <a:lstStyle/>
          <a:p>
            <a:r>
              <a:rPr lang="tr-TR" smtClean="0"/>
              <a:t>hazırlayan serkan baynal</a:t>
            </a:r>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0ACA91C-5275-43CC-A75F-0563DB3DAFE6}" type="datetime1">
              <a:rPr lang="tr-TR" smtClean="0"/>
              <a:pPr/>
              <a:t>15.09.2021</a:t>
            </a:fld>
            <a:endParaRPr lang="tr-TR"/>
          </a:p>
        </p:txBody>
      </p:sp>
      <p:sp>
        <p:nvSpPr>
          <p:cNvPr id="3" name="2 Altbilgi Yer Tutucusu"/>
          <p:cNvSpPr>
            <a:spLocks noGrp="1"/>
          </p:cNvSpPr>
          <p:nvPr>
            <p:ph type="ftr" sz="quarter" idx="11"/>
          </p:nvPr>
        </p:nvSpPr>
        <p:spPr/>
        <p:txBody>
          <a:bodyPr/>
          <a:lstStyle/>
          <a:p>
            <a:r>
              <a:rPr lang="tr-TR" smtClean="0"/>
              <a:t>hazırlayan serkan baynal</a:t>
            </a:r>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Başlık"/>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7188ADC5-FF72-44C7-B512-A8F59C895F73}" type="datetime1">
              <a:rPr lang="tr-TR" smtClean="0"/>
              <a:pPr/>
              <a:t>15.09.2021</a:t>
            </a:fld>
            <a:endParaRPr lang="tr-TR"/>
          </a:p>
        </p:txBody>
      </p:sp>
      <p:sp>
        <p:nvSpPr>
          <p:cNvPr id="22" name="21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23" name="22 Altbilgi Yer Tutucusu"/>
          <p:cNvSpPr>
            <a:spLocks noGrp="1"/>
          </p:cNvSpPr>
          <p:nvPr>
            <p:ph type="ftr" sz="quarter" idx="16"/>
          </p:nvPr>
        </p:nvSpPr>
        <p:spPr/>
        <p:txBody>
          <a:bodyPr rtlCol="0"/>
          <a:lstStyle/>
          <a:p>
            <a:r>
              <a:rPr lang="tr-TR" smtClean="0"/>
              <a:t>hazırlayan serkan baynal</a:t>
            </a:r>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Veri Yer Tutucusu"/>
          <p:cNvSpPr>
            <a:spLocks noGrp="1"/>
          </p:cNvSpPr>
          <p:nvPr>
            <p:ph type="dt" sz="half" idx="10"/>
          </p:nvPr>
        </p:nvSpPr>
        <p:spPr/>
        <p:txBody>
          <a:bodyPr rtlCol="0"/>
          <a:lstStyle/>
          <a:p>
            <a:fld id="{B4E3B3AC-D98C-4BF9-A1E9-23B1F6FFAD96}" type="datetime1">
              <a:rPr lang="tr-TR" smtClean="0"/>
              <a:pPr/>
              <a:t>15.09.2021</a:t>
            </a:fld>
            <a:endParaRPr lang="tr-TR"/>
          </a:p>
        </p:txBody>
      </p:sp>
      <p:sp>
        <p:nvSpPr>
          <p:cNvPr id="18" name="17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1" name="20 Altbilgi Yer Tutucusu"/>
          <p:cNvSpPr>
            <a:spLocks noGrp="1"/>
          </p:cNvSpPr>
          <p:nvPr>
            <p:ph type="ftr" sz="quarter" idx="12"/>
          </p:nvPr>
        </p:nvSpPr>
        <p:spPr/>
        <p:txBody>
          <a:bodyPr rtlCol="0"/>
          <a:lstStyle/>
          <a:p>
            <a:r>
              <a:rPr lang="tr-TR" smtClean="0"/>
              <a:t>hazırlayan serkan baynal</a:t>
            </a:r>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E1B79DE1-FF5F-4F8E-8885-20DCA0915E63}" type="datetime1">
              <a:rPr lang="tr-TR" smtClean="0"/>
              <a:pPr/>
              <a:t>15.09.2021</a:t>
            </a:fld>
            <a:endParaRPr lang="tr-TR"/>
          </a:p>
        </p:txBody>
      </p:sp>
      <p:sp>
        <p:nvSpPr>
          <p:cNvPr id="5" name="4 Altbilgi Yer Tutucusu"/>
          <p:cNvSpPr>
            <a:spLocks noGrp="1"/>
          </p:cNvSpPr>
          <p:nvPr>
            <p:ph type="ftr" sz="quarter" idx="11"/>
          </p:nvPr>
        </p:nvSpPr>
        <p:spPr/>
        <p:txBody>
          <a:bodyPr/>
          <a:lstStyle/>
          <a:p>
            <a:r>
              <a:rPr lang="tr-TR" smtClean="0"/>
              <a:t>hazırlayan serkan baynal</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8DDE4D3-366E-4326-A8EF-4E48340116BB}" type="datetime1">
              <a:rPr lang="tr-TR" smtClean="0"/>
              <a:pPr/>
              <a:t>15.09.2021</a:t>
            </a:fld>
            <a:endParaRPr lang="tr-TR"/>
          </a:p>
        </p:txBody>
      </p:sp>
      <p:sp>
        <p:nvSpPr>
          <p:cNvPr id="5" name="4 Altbilgi Yer Tutucusu"/>
          <p:cNvSpPr>
            <a:spLocks noGrp="1"/>
          </p:cNvSpPr>
          <p:nvPr>
            <p:ph type="ftr" sz="quarter" idx="11"/>
          </p:nvPr>
        </p:nvSpPr>
        <p:spPr/>
        <p:txBody>
          <a:bodyPr/>
          <a:lstStyle/>
          <a:p>
            <a:r>
              <a:rPr lang="tr-TR" smtClean="0"/>
              <a:t>hazırlayan serkan baynal</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Unvan 1"/>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8200" y="1600200"/>
            <a:ext cx="4038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648200" y="3941763"/>
            <a:ext cx="4038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5"/>
          <p:cNvSpPr>
            <a:spLocks noGrp="1"/>
          </p:cNvSpPr>
          <p:nvPr>
            <p:ph type="dt" sz="half" idx="10"/>
          </p:nvPr>
        </p:nvSpPr>
        <p:spPr>
          <a:xfrm>
            <a:off x="457200" y="6243638"/>
            <a:ext cx="2133600" cy="457200"/>
          </a:xfrm>
        </p:spPr>
        <p:txBody>
          <a:bodyPr/>
          <a:lstStyle>
            <a:lvl1pPr>
              <a:defRPr/>
            </a:lvl1pPr>
          </a:lstStyle>
          <a:p>
            <a:fld id="{2ACB5A17-DE37-4B5E-9FDE-496CA79A7289}" type="datetime1">
              <a:rPr lang="tr-TR" altLang="en-US" smtClean="0"/>
              <a:pPr/>
              <a:t>15.09.2021</a:t>
            </a:fld>
            <a:endParaRPr lang="tr-TR" altLang="en-US"/>
          </a:p>
        </p:txBody>
      </p:sp>
      <p:sp>
        <p:nvSpPr>
          <p:cNvPr id="7" name="Altbilgi Yer Tutucusu 6"/>
          <p:cNvSpPr>
            <a:spLocks noGrp="1"/>
          </p:cNvSpPr>
          <p:nvPr>
            <p:ph type="ftr" sz="quarter" idx="11"/>
          </p:nvPr>
        </p:nvSpPr>
        <p:spPr>
          <a:xfrm>
            <a:off x="3124200" y="6248400"/>
            <a:ext cx="2895600" cy="457200"/>
          </a:xfrm>
        </p:spPr>
        <p:txBody>
          <a:bodyPr/>
          <a:lstStyle>
            <a:lvl1pPr>
              <a:defRPr/>
            </a:lvl1pPr>
          </a:lstStyle>
          <a:p>
            <a:r>
              <a:rPr lang="tr-TR" altLang="en-US" smtClean="0"/>
              <a:t>hazırlayan serkan baynal</a:t>
            </a:r>
            <a:endParaRPr lang="tr-TR" altLang="en-US"/>
          </a:p>
        </p:txBody>
      </p:sp>
      <p:sp>
        <p:nvSpPr>
          <p:cNvPr id="8" name="Slayt Numarası Yer Tutucusu 7"/>
          <p:cNvSpPr>
            <a:spLocks noGrp="1"/>
          </p:cNvSpPr>
          <p:nvPr>
            <p:ph type="sldNum" sz="quarter" idx="12"/>
          </p:nvPr>
        </p:nvSpPr>
        <p:spPr>
          <a:xfrm>
            <a:off x="6553200" y="6243638"/>
            <a:ext cx="2133600" cy="457200"/>
          </a:xfrm>
        </p:spPr>
        <p:txBody>
          <a:bodyPr/>
          <a:lstStyle>
            <a:lvl1pPr>
              <a:defRPr/>
            </a:lvl1pPr>
          </a:lstStyle>
          <a:p>
            <a:fld id="{A76C41E2-19A4-46E5-86DB-73588FD9B96B}" type="slidenum">
              <a:rPr lang="tr-TR" altLang="en-US"/>
              <a:pPr/>
              <a:t>‹#›</a:t>
            </a:fld>
            <a:endParaRPr lang="tr-TR" altLang="en-US"/>
          </a:p>
        </p:txBody>
      </p:sp>
    </p:spTree>
    <p:extLst>
      <p:ext uri="{BB962C8B-B14F-4D97-AF65-F5344CB8AC3E}">
        <p14:creationId xmlns:p14="http://schemas.microsoft.com/office/powerpoint/2010/main" xmlns="" val="23419226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7D7AA9D-74FD-4835-B10E-8ED3BAC08853}" type="datetime1">
              <a:rPr lang="tr-TR" smtClean="0"/>
              <a:pPr/>
              <a:t>15.09.2021</a:t>
            </a:fld>
            <a:endParaRPr lang="tr-TR"/>
          </a:p>
        </p:txBody>
      </p:sp>
      <p:sp>
        <p:nvSpPr>
          <p:cNvPr id="3" name="2 Altbilgi Yer Tutucusu"/>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tr-TR" smtClean="0"/>
              <a:t>hazırlayan serkan baynal</a:t>
            </a:r>
            <a:endParaRPr lang="tr-T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6.png"/><Relationship Id="rId7" Type="http://schemas.openxmlformats.org/officeDocument/2006/relationships/diagramColors" Target="../diagrams/colors1.xml"/><Relationship Id="rId2" Type="http://schemas.openxmlformats.org/officeDocument/2006/relationships/image" Target="../media/image55.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sz="quarter"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1</a:t>
            </a:fld>
            <a:endParaRPr lang="tr-T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p:cNvPicPr>
            <a:picLocks noGrp="1" noChangeAspect="1" noChangeArrowheads="1"/>
          </p:cNvPicPr>
          <p:nvPr>
            <p:ph sz="quarter" idx="1"/>
          </p:nvPr>
        </p:nvPicPr>
        <p:blipFill>
          <a:blip r:embed="rId2" cstate="print"/>
          <a:srcRect/>
          <a:stretch>
            <a:fillRect/>
          </a:stretch>
        </p:blipFill>
        <p:spPr bwMode="auto">
          <a:xfrm>
            <a:off x="22585" y="1"/>
            <a:ext cx="9144000" cy="6857999"/>
          </a:xfrm>
          <a:prstGeom prst="rect">
            <a:avLst/>
          </a:prstGeom>
          <a:noFill/>
          <a:ln w="9525">
            <a:noFill/>
            <a:miter lim="800000"/>
            <a:headEnd/>
            <a:tailEnd/>
          </a:ln>
        </p:spPr>
      </p:pic>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2</a:t>
            </a:fld>
            <a:endParaRPr lang="tr-TR"/>
          </a:p>
        </p:txBody>
      </p:sp>
      <p:sp>
        <p:nvSpPr>
          <p:cNvPr id="7" name="Sol Ok 6"/>
          <p:cNvSpPr/>
          <p:nvPr/>
        </p:nvSpPr>
        <p:spPr>
          <a:xfrm>
            <a:off x="3621784" y="4797152"/>
            <a:ext cx="1310256" cy="360040"/>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p:cNvPicPr>
            <a:picLocks noGrp="1" noChangeAspect="1" noChangeArrowheads="1"/>
          </p:cNvPicPr>
          <p:nvPr>
            <p:ph sz="quarter"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SİYASET   FELSEFESİ</a:t>
            </a:r>
            <a:endParaRPr lang="tr-TR" dirty="0"/>
          </a:p>
        </p:txBody>
      </p:sp>
      <p:sp>
        <p:nvSpPr>
          <p:cNvPr id="4" name="Alt Başlık 3"/>
          <p:cNvSpPr>
            <a:spLocks noGrp="1"/>
          </p:cNvSpPr>
          <p:nvPr>
            <p:ph type="subTitle" idx="1"/>
          </p:nvPr>
        </p:nvSpPr>
        <p:spPr/>
        <p:txBody>
          <a:bodyPr/>
          <a:lstStyle/>
          <a:p>
            <a:endParaRPr lang="tr-TR"/>
          </a:p>
        </p:txBody>
      </p:sp>
      <p:pic>
        <p:nvPicPr>
          <p:cNvPr id="5" name="Picture 4" descr="İdeal Düzen Arayışları"/>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Metin kutusu 5"/>
          <p:cNvSpPr txBox="1"/>
          <p:nvPr/>
        </p:nvSpPr>
        <p:spPr>
          <a:xfrm>
            <a:off x="1403648" y="3205083"/>
            <a:ext cx="6768752" cy="707886"/>
          </a:xfrm>
          <a:prstGeom prst="rect">
            <a:avLst/>
          </a:prstGeom>
          <a:solidFill>
            <a:schemeClr val="tx1"/>
          </a:solidFill>
        </p:spPr>
        <p:txBody>
          <a:bodyPr wrap="square" rtlCol="0">
            <a:spAutoFit/>
          </a:bodyPr>
          <a:lstStyle/>
          <a:p>
            <a:r>
              <a:rPr lang="tr-TR" sz="4000" b="1" dirty="0" smtClean="0">
                <a:solidFill>
                  <a:srgbClr val="FFFF00"/>
                </a:solidFill>
              </a:rPr>
              <a:t>SİYASET FELSEFESİ </a:t>
            </a:r>
          </a:p>
        </p:txBody>
      </p:sp>
    </p:spTree>
    <p:extLst>
      <p:ext uri="{BB962C8B-B14F-4D97-AF65-F5344CB8AC3E}">
        <p14:creationId xmlns:p14="http://schemas.microsoft.com/office/powerpoint/2010/main" xmlns="" val="9935955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28650" y="365127"/>
            <a:ext cx="7886700" cy="831626"/>
          </a:xfrm>
        </p:spPr>
        <p:txBody>
          <a:bodyPr/>
          <a:lstStyle/>
          <a:p>
            <a:r>
              <a:rPr lang="tr-TR" b="1" i="1" dirty="0" smtClean="0">
                <a:solidFill>
                  <a:srgbClr val="002060"/>
                </a:solidFill>
              </a:rPr>
              <a:t>KONULAR</a:t>
            </a:r>
            <a:endParaRPr lang="tr-TR" b="1" i="1" dirty="0">
              <a:solidFill>
                <a:srgbClr val="002060"/>
              </a:solidFill>
            </a:endParaRPr>
          </a:p>
        </p:txBody>
      </p:sp>
      <p:sp>
        <p:nvSpPr>
          <p:cNvPr id="3" name="İçerik Yer Tutucusu 2"/>
          <p:cNvSpPr>
            <a:spLocks noGrp="1"/>
          </p:cNvSpPr>
          <p:nvPr>
            <p:ph idx="1"/>
          </p:nvPr>
        </p:nvSpPr>
        <p:spPr>
          <a:xfrm>
            <a:off x="467544" y="1628800"/>
            <a:ext cx="4896544" cy="4248472"/>
          </a:xfrm>
        </p:spPr>
        <p:txBody>
          <a:bodyPr>
            <a:normAutofit/>
          </a:bodyPr>
          <a:lstStyle/>
          <a:p>
            <a:pPr marL="457200" indent="-457200">
              <a:buAutoNum type="alphaUcPeriod"/>
            </a:pPr>
            <a:r>
              <a:rPr lang="tr-TR" dirty="0" smtClean="0">
                <a:solidFill>
                  <a:srgbClr val="D60093"/>
                </a:solidFill>
              </a:rPr>
              <a:t>SİYASET FELSEFESİ NEDİR? </a:t>
            </a:r>
          </a:p>
          <a:p>
            <a:pPr marL="457200" indent="-457200">
              <a:buAutoNum type="alphaUcPeriod"/>
            </a:pPr>
            <a:r>
              <a:rPr lang="tr-TR" dirty="0" smtClean="0">
                <a:solidFill>
                  <a:srgbClr val="D60093"/>
                </a:solidFill>
              </a:rPr>
              <a:t>SİYASET FELSEFESİNİN TEMEL KAVRAMLARI </a:t>
            </a:r>
          </a:p>
          <a:p>
            <a:pPr marL="457200" indent="-457200">
              <a:buAutoNum type="alphaUcPeriod"/>
            </a:pPr>
            <a:r>
              <a:rPr lang="tr-TR" dirty="0" smtClean="0">
                <a:solidFill>
                  <a:srgbClr val="D60093"/>
                </a:solidFill>
              </a:rPr>
              <a:t>SİYASET FELSEFESİNİN TEMEL SORULARI</a:t>
            </a:r>
          </a:p>
          <a:p>
            <a:pPr marL="457200" indent="-457200">
              <a:buAutoNum type="alphaUcPeriod"/>
            </a:pPr>
            <a:r>
              <a:rPr lang="tr-TR" dirty="0" smtClean="0">
                <a:solidFill>
                  <a:srgbClr val="D60093"/>
                </a:solidFill>
              </a:rPr>
              <a:t>BİREY, TOPLUM VE DEVLET İLİŞKİLERİ</a:t>
            </a:r>
          </a:p>
          <a:p>
            <a:pPr marL="0" indent="0">
              <a:buNone/>
            </a:pPr>
            <a:endParaRPr lang="tr-TR" dirty="0"/>
          </a:p>
        </p:txBody>
      </p:sp>
      <p:pic>
        <p:nvPicPr>
          <p:cNvPr id="4" name="Picture 6" descr="siyase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64088" y="692696"/>
            <a:ext cx="3312368" cy="4824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5" name="Altbilgi Yer Tutucusu 4"/>
          <p:cNvSpPr>
            <a:spLocks noGrp="1"/>
          </p:cNvSpPr>
          <p:nvPr>
            <p:ph type="ftr" sz="quarter" idx="16"/>
          </p:nvPr>
        </p:nvSpPr>
        <p:spPr/>
        <p:txBody>
          <a:bodyPr/>
          <a:lstStyle/>
          <a:p>
            <a:r>
              <a:rPr lang="tr-TR" smtClean="0"/>
              <a:t>hazırlayan serkan baynal</a:t>
            </a:r>
            <a:endParaRPr lang="tr-TR"/>
          </a:p>
        </p:txBody>
      </p:sp>
      <p:sp>
        <p:nvSpPr>
          <p:cNvPr id="6" name="Slayt Numarası Yer Tutucusu 5"/>
          <p:cNvSpPr>
            <a:spLocks noGrp="1"/>
          </p:cNvSpPr>
          <p:nvPr>
            <p:ph type="sldNum" sz="quarter" idx="15"/>
          </p:nvPr>
        </p:nvSpPr>
        <p:spPr/>
        <p:txBody>
          <a:bodyPr/>
          <a:lstStyle/>
          <a:p>
            <a:fld id="{B1DEFA8C-F947-479F-BE07-76B6B3F80BF1}" type="slidenum">
              <a:rPr lang="tr-TR" smtClean="0"/>
              <a:pPr/>
              <a:t>5</a:t>
            </a:fld>
            <a:endParaRPr lang="tr-TR"/>
          </a:p>
        </p:txBody>
      </p:sp>
    </p:spTree>
    <p:extLst>
      <p:ext uri="{BB962C8B-B14F-4D97-AF65-F5344CB8AC3E}">
        <p14:creationId xmlns:p14="http://schemas.microsoft.com/office/powerpoint/2010/main" xmlns="" val="9100412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İçerik Yer Tutucusu"/>
          <p:cNvSpPr>
            <a:spLocks noGrp="1"/>
          </p:cNvSpPr>
          <p:nvPr>
            <p:ph sz="half" idx="2"/>
          </p:nvPr>
        </p:nvSpPr>
        <p:spPr>
          <a:xfrm>
            <a:off x="539552" y="1700808"/>
            <a:ext cx="5328592" cy="2592288"/>
          </a:xfrm>
        </p:spPr>
        <p:txBody>
          <a:bodyPr>
            <a:normAutofit fontScale="92500" lnSpcReduction="20000"/>
          </a:bodyPr>
          <a:lstStyle/>
          <a:p>
            <a:endParaRPr lang="tr-TR" dirty="0" smtClean="0"/>
          </a:p>
          <a:p>
            <a:r>
              <a:rPr lang="tr-TR" b="1" dirty="0" smtClean="0">
                <a:solidFill>
                  <a:srgbClr val="D60093"/>
                </a:solidFill>
              </a:rPr>
              <a:t>Siyaset; </a:t>
            </a:r>
            <a:r>
              <a:rPr lang="tr-TR" dirty="0" smtClean="0"/>
              <a:t>Dilimize Arapçadan geçen bu sözcük devleti yönetmek, idare etmek manasına gelir.</a:t>
            </a:r>
          </a:p>
          <a:p>
            <a:r>
              <a:rPr lang="tr-TR" dirty="0"/>
              <a:t>Batı dillerindeki </a:t>
            </a:r>
            <a:r>
              <a:rPr lang="tr-TR" dirty="0" smtClean="0"/>
              <a:t>karşılığı Yunancadan alınmış olan “</a:t>
            </a:r>
            <a:r>
              <a:rPr lang="tr-TR" dirty="0" err="1" smtClean="0"/>
              <a:t>politika”dır</a:t>
            </a:r>
            <a:r>
              <a:rPr lang="tr-TR" dirty="0"/>
              <a:t>. Politika, polis yani </a:t>
            </a:r>
            <a:r>
              <a:rPr lang="tr-TR" dirty="0" smtClean="0"/>
              <a:t>şehirle ilgili </a:t>
            </a:r>
            <a:r>
              <a:rPr lang="tr-TR" dirty="0"/>
              <a:t>işler anlamına gelir.</a:t>
            </a:r>
            <a:endParaRPr lang="tr-TR" dirty="0" smtClean="0"/>
          </a:p>
        </p:txBody>
      </p:sp>
      <p:sp>
        <p:nvSpPr>
          <p:cNvPr id="7" name="Rectangle 3"/>
          <p:cNvSpPr txBox="1">
            <a:spLocks noChangeArrowheads="1"/>
          </p:cNvSpPr>
          <p:nvPr/>
        </p:nvSpPr>
        <p:spPr>
          <a:xfrm>
            <a:off x="212088" y="5013176"/>
            <a:ext cx="8506180" cy="1296144"/>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b">
            <a:noAutofit/>
          </a:bodyPr>
          <a:lstStyle>
            <a:lvl1pPr marL="0" indent="0" algn="l" defTabSz="685800" rtl="0" eaLnBrk="1" latinLnBrk="0" hangingPunct="1">
              <a:lnSpc>
                <a:spcPct val="90000"/>
              </a:lnSpc>
              <a:spcBef>
                <a:spcPts val="750"/>
              </a:spcBef>
              <a:buFont typeface="Arial" panose="020B0604020202020204" pitchFamily="34" charset="0"/>
              <a:buNone/>
              <a:defRPr sz="1800" b="1"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b="1"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b="1"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nSpc>
                <a:spcPct val="80000"/>
              </a:lnSpc>
            </a:pPr>
            <a:r>
              <a:rPr lang="tr-TR" sz="2000" dirty="0" smtClean="0"/>
              <a:t>Siyaset felsefesi, </a:t>
            </a:r>
            <a:r>
              <a:rPr lang="tr-TR" sz="2000" b="0" dirty="0" smtClean="0"/>
              <a:t>var olan devlet düzenlerinden yola çıkarak olması gereken, ideal olan devletin özelliklerini ortaya koymaya çalışır. </a:t>
            </a:r>
          </a:p>
          <a:p>
            <a:pPr>
              <a:lnSpc>
                <a:spcPct val="80000"/>
              </a:lnSpc>
            </a:pPr>
            <a:endParaRPr lang="tr-TR" sz="2000" b="0" dirty="0"/>
          </a:p>
        </p:txBody>
      </p:sp>
      <p:sp>
        <p:nvSpPr>
          <p:cNvPr id="8" name="Metin Yer Tutucusu 7"/>
          <p:cNvSpPr>
            <a:spLocks noGrp="1"/>
          </p:cNvSpPr>
          <p:nvPr>
            <p:ph type="body" sz="quarter" idx="3"/>
          </p:nvPr>
        </p:nvSpPr>
        <p:spPr>
          <a:xfrm>
            <a:off x="899592" y="539496"/>
            <a:ext cx="5191771" cy="823912"/>
          </a:xfrm>
        </p:spPr>
        <p:txBody>
          <a:bodyPr>
            <a:normAutofit fontScale="92500"/>
          </a:bodyPr>
          <a:lstStyle/>
          <a:p>
            <a:r>
              <a:rPr lang="tr-TR" sz="2400" dirty="0" smtClean="0"/>
              <a:t>A. SİYASET FELSEFESİ NEDİR?</a:t>
            </a:r>
            <a:endParaRPr lang="tr-TR" sz="2400" dirty="0"/>
          </a:p>
        </p:txBody>
      </p:sp>
      <p:pic>
        <p:nvPicPr>
          <p:cNvPr id="9" name="Picture 6" descr="jkl"/>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52120" y="539496"/>
            <a:ext cx="3313112" cy="2700338"/>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 name="Altbilgi Yer Tutucusu 1"/>
          <p:cNvSpPr>
            <a:spLocks noGrp="1"/>
          </p:cNvSpPr>
          <p:nvPr>
            <p:ph type="ftr" sz="quarter" idx="11"/>
          </p:nvPr>
        </p:nvSpPr>
        <p:spPr/>
        <p:txBody>
          <a:bodyPr/>
          <a:lstStyle/>
          <a:p>
            <a:r>
              <a:rPr lang="tr-TR" smtClean="0"/>
              <a:t>hazırlayan serkan baynal</a:t>
            </a:r>
            <a:endParaRPr lang="tr-TR"/>
          </a:p>
        </p:txBody>
      </p:sp>
      <p:sp>
        <p:nvSpPr>
          <p:cNvPr id="3" name="Slayt Numarası Yer Tutucusu 2"/>
          <p:cNvSpPr>
            <a:spLocks noGrp="1"/>
          </p:cNvSpPr>
          <p:nvPr>
            <p:ph type="sldNum" sz="quarter" idx="12"/>
          </p:nvPr>
        </p:nvSpPr>
        <p:spPr/>
        <p:txBody>
          <a:bodyPr/>
          <a:lstStyle/>
          <a:p>
            <a:fld id="{B1DEFA8C-F947-479F-BE07-76B6B3F80BF1}" type="slidenum">
              <a:rPr lang="tr-TR" smtClean="0"/>
              <a:pPr/>
              <a:t>6</a:t>
            </a:fld>
            <a:endParaRPr lang="tr-TR"/>
          </a:p>
        </p:txBody>
      </p:sp>
    </p:spTree>
    <p:extLst>
      <p:ext uri="{BB962C8B-B14F-4D97-AF65-F5344CB8AC3E}">
        <p14:creationId xmlns:p14="http://schemas.microsoft.com/office/powerpoint/2010/main" xmlns="" val="41543566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dirty="0" smtClean="0">
                <a:solidFill>
                  <a:schemeClr val="accent5">
                    <a:lumMod val="75000"/>
                  </a:schemeClr>
                </a:solidFill>
              </a:rPr>
              <a:t>B. SİYASET FELSEFESİNİN TEMEL KAVRAMLARI</a:t>
            </a:r>
            <a:endParaRPr lang="tr-TR" sz="2800" b="1" dirty="0">
              <a:solidFill>
                <a:schemeClr val="accent5">
                  <a:lumMod val="75000"/>
                </a:schemeClr>
              </a:solidFill>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xmlns="" val="171407699"/>
              </p:ext>
            </p:extLst>
          </p:nvPr>
        </p:nvGraphicFramePr>
        <p:xfrm>
          <a:off x="467544" y="1844824"/>
          <a:ext cx="8229600" cy="4536505"/>
        </p:xfrm>
        <a:graphic>
          <a:graphicData uri="http://schemas.openxmlformats.org/drawingml/2006/table">
            <a:tbl>
              <a:tblPr firstRow="1" bandRow="1">
                <a:tableStyleId>{ED083AE6-46FA-4A59-8FB0-9F97EB10719F}</a:tableStyleId>
              </a:tblPr>
              <a:tblGrid>
                <a:gridCol w="2057400"/>
                <a:gridCol w="2057400"/>
                <a:gridCol w="2057400"/>
                <a:gridCol w="2057400"/>
              </a:tblGrid>
              <a:tr h="478318">
                <a:tc>
                  <a:txBody>
                    <a:bodyPr/>
                    <a:lstStyle/>
                    <a:p>
                      <a:endParaRPr lang="tr-TR" sz="2000" b="1" dirty="0"/>
                    </a:p>
                  </a:txBody>
                  <a:tcPr>
                    <a:blipFill>
                      <a:blip r:embed="rId2"/>
                      <a:tile tx="0" ty="0" sx="100000" sy="100000" flip="none" algn="tl"/>
                    </a:blipFill>
                  </a:tcPr>
                </a:tc>
                <a:tc>
                  <a:txBody>
                    <a:bodyPr/>
                    <a:lstStyle/>
                    <a:p>
                      <a:endParaRPr lang="tr-TR" sz="2000" b="1"/>
                    </a:p>
                  </a:txBody>
                  <a:tcPr>
                    <a:blipFill>
                      <a:blip r:embed="rId2"/>
                      <a:tile tx="0" ty="0" sx="100000" sy="100000" flip="none" algn="tl"/>
                    </a:blipFill>
                  </a:tcPr>
                </a:tc>
                <a:tc>
                  <a:txBody>
                    <a:bodyPr/>
                    <a:lstStyle/>
                    <a:p>
                      <a:endParaRPr lang="tr-TR" sz="2000" b="1"/>
                    </a:p>
                  </a:txBody>
                  <a:tcPr>
                    <a:blipFill>
                      <a:blip r:embed="rId2"/>
                      <a:tile tx="0" ty="0" sx="100000" sy="100000" flip="none" algn="tl"/>
                    </a:blipFill>
                  </a:tcPr>
                </a:tc>
                <a:tc>
                  <a:txBody>
                    <a:bodyPr/>
                    <a:lstStyle/>
                    <a:p>
                      <a:endParaRPr lang="tr-TR" sz="2000" b="1" dirty="0"/>
                    </a:p>
                  </a:txBody>
                  <a:tcPr>
                    <a:blipFill>
                      <a:blip r:embed="rId2"/>
                      <a:tile tx="0" ty="0" sx="100000" sy="100000" flip="none" algn="tl"/>
                    </a:blipFill>
                  </a:tcPr>
                </a:tc>
              </a:tr>
              <a:tr h="550326">
                <a:tc>
                  <a:txBody>
                    <a:bodyPr/>
                    <a:lstStyle/>
                    <a:p>
                      <a:r>
                        <a:rPr lang="tr-TR" sz="2000" b="1" dirty="0" smtClean="0"/>
                        <a:t>BİREY</a:t>
                      </a:r>
                      <a:endParaRPr lang="tr-TR" sz="2000" b="1" dirty="0"/>
                    </a:p>
                  </a:txBody>
                  <a:tcPr>
                    <a:blipFill>
                      <a:blip r:embed="rId2"/>
                      <a:tile tx="0" ty="0" sx="100000" sy="100000" flip="none" algn="tl"/>
                    </a:blipFill>
                  </a:tcPr>
                </a:tc>
                <a:tc>
                  <a:txBody>
                    <a:bodyPr/>
                    <a:lstStyle/>
                    <a:p>
                      <a:r>
                        <a:rPr lang="tr-TR" sz="2000" b="1" dirty="0" smtClean="0"/>
                        <a:t>TOPLUM</a:t>
                      </a:r>
                      <a:endParaRPr lang="tr-TR" sz="2000" b="1" dirty="0"/>
                    </a:p>
                  </a:txBody>
                  <a:tcPr>
                    <a:blipFill>
                      <a:blip r:embed="rId2"/>
                      <a:tile tx="0" ty="0" sx="100000" sy="100000" flip="none" algn="tl"/>
                    </a:blipFill>
                  </a:tcPr>
                </a:tc>
                <a:tc>
                  <a:txBody>
                    <a:bodyPr/>
                    <a:lstStyle/>
                    <a:p>
                      <a:r>
                        <a:rPr lang="tr-TR" sz="2000" b="1" dirty="0" smtClean="0"/>
                        <a:t>DEVLET</a:t>
                      </a:r>
                      <a:endParaRPr lang="tr-TR" sz="2000" b="1" dirty="0"/>
                    </a:p>
                  </a:txBody>
                  <a:tcPr>
                    <a:blipFill>
                      <a:blip r:embed="rId2"/>
                      <a:tile tx="0" ty="0" sx="100000" sy="100000" flip="none" algn="tl"/>
                    </a:blipFill>
                  </a:tcPr>
                </a:tc>
                <a:tc>
                  <a:txBody>
                    <a:bodyPr/>
                    <a:lstStyle/>
                    <a:p>
                      <a:r>
                        <a:rPr lang="tr-TR" sz="2000" b="1" dirty="0" smtClean="0"/>
                        <a:t>SİYASET</a:t>
                      </a:r>
                      <a:endParaRPr lang="tr-TR" sz="2000" b="1" dirty="0"/>
                    </a:p>
                  </a:txBody>
                  <a:tcPr>
                    <a:blipFill>
                      <a:blip r:embed="rId2"/>
                      <a:tile tx="0" ty="0" sx="100000" sy="100000" flip="none" algn="tl"/>
                    </a:blipFill>
                  </a:tcPr>
                </a:tc>
              </a:tr>
              <a:tr h="550326">
                <a:tc>
                  <a:txBody>
                    <a:bodyPr/>
                    <a:lstStyle/>
                    <a:p>
                      <a:endParaRPr lang="tr-TR" sz="2000" b="1"/>
                    </a:p>
                  </a:txBody>
                  <a:tcPr>
                    <a:blipFill>
                      <a:blip r:embed="rId2"/>
                      <a:tile tx="0" ty="0" sx="100000" sy="100000" flip="none" algn="tl"/>
                    </a:blipFill>
                  </a:tcPr>
                </a:tc>
                <a:tc>
                  <a:txBody>
                    <a:bodyPr/>
                    <a:lstStyle/>
                    <a:p>
                      <a:endParaRPr lang="tr-TR" sz="2000" b="1"/>
                    </a:p>
                  </a:txBody>
                  <a:tcPr>
                    <a:blipFill>
                      <a:blip r:embed="rId2"/>
                      <a:tile tx="0" ty="0" sx="100000" sy="100000" flip="none" algn="tl"/>
                    </a:blipFill>
                  </a:tcPr>
                </a:tc>
                <a:tc>
                  <a:txBody>
                    <a:bodyPr/>
                    <a:lstStyle/>
                    <a:p>
                      <a:endParaRPr lang="tr-TR" sz="2000" b="1"/>
                    </a:p>
                  </a:txBody>
                  <a:tcPr>
                    <a:blipFill>
                      <a:blip r:embed="rId2"/>
                      <a:tile tx="0" ty="0" sx="100000" sy="100000" flip="none" algn="tl"/>
                    </a:blipFill>
                  </a:tcPr>
                </a:tc>
                <a:tc>
                  <a:txBody>
                    <a:bodyPr/>
                    <a:lstStyle/>
                    <a:p>
                      <a:endParaRPr lang="tr-TR" sz="2000" b="1" dirty="0"/>
                    </a:p>
                  </a:txBody>
                  <a:tcPr>
                    <a:blipFill>
                      <a:blip r:embed="rId2"/>
                      <a:tile tx="0" ty="0" sx="100000" sy="100000" flip="none" algn="tl"/>
                    </a:blipFill>
                  </a:tcPr>
                </a:tc>
              </a:tr>
              <a:tr h="550326">
                <a:tc>
                  <a:txBody>
                    <a:bodyPr/>
                    <a:lstStyle/>
                    <a:p>
                      <a:r>
                        <a:rPr lang="tr-TR" sz="2000" b="1" dirty="0" smtClean="0"/>
                        <a:t>POLİTİKA</a:t>
                      </a:r>
                      <a:endParaRPr lang="tr-TR" sz="2000" b="1" dirty="0"/>
                    </a:p>
                  </a:txBody>
                  <a:tcPr>
                    <a:blipFill>
                      <a:blip r:embed="rId2"/>
                      <a:tile tx="0" ty="0" sx="100000" sy="100000" flip="none" algn="tl"/>
                    </a:blipFill>
                  </a:tcPr>
                </a:tc>
                <a:tc>
                  <a:txBody>
                    <a:bodyPr/>
                    <a:lstStyle/>
                    <a:p>
                      <a:r>
                        <a:rPr lang="tr-TR" sz="2000" b="1" dirty="0" smtClean="0"/>
                        <a:t>MEŞRUİYET</a:t>
                      </a:r>
                      <a:endParaRPr lang="tr-TR" sz="2000" b="1" dirty="0"/>
                    </a:p>
                  </a:txBody>
                  <a:tcPr>
                    <a:blipFill>
                      <a:blip r:embed="rId2"/>
                      <a:tile tx="0" ty="0" sx="100000" sy="100000" flip="none" algn="tl"/>
                    </a:blipFill>
                  </a:tcPr>
                </a:tc>
                <a:tc>
                  <a:txBody>
                    <a:bodyPr/>
                    <a:lstStyle/>
                    <a:p>
                      <a:r>
                        <a:rPr lang="tr-TR" sz="2000" b="1" dirty="0" smtClean="0"/>
                        <a:t>EGEMENLİK</a:t>
                      </a:r>
                      <a:endParaRPr lang="tr-TR" sz="2000" b="1" dirty="0"/>
                    </a:p>
                  </a:txBody>
                  <a:tcPr>
                    <a:blipFill>
                      <a:blip r:embed="rId2"/>
                      <a:tile tx="0" ty="0" sx="100000" sy="100000" flip="none" algn="tl"/>
                    </a:blipFill>
                  </a:tcPr>
                </a:tc>
                <a:tc>
                  <a:txBody>
                    <a:bodyPr/>
                    <a:lstStyle/>
                    <a:p>
                      <a:r>
                        <a:rPr lang="tr-TR" sz="2000" b="1" dirty="0" smtClean="0"/>
                        <a:t>İKTİDAR</a:t>
                      </a:r>
                      <a:endParaRPr lang="tr-TR" sz="2000" b="1" dirty="0"/>
                    </a:p>
                  </a:txBody>
                  <a:tcPr>
                    <a:blipFill>
                      <a:blip r:embed="rId2"/>
                      <a:tile tx="0" ty="0" sx="100000" sy="100000" flip="none" algn="tl"/>
                    </a:blipFill>
                  </a:tcPr>
                </a:tc>
              </a:tr>
              <a:tr h="550326">
                <a:tc>
                  <a:txBody>
                    <a:bodyPr/>
                    <a:lstStyle/>
                    <a:p>
                      <a:endParaRPr lang="tr-TR" sz="2000" b="1"/>
                    </a:p>
                  </a:txBody>
                  <a:tcPr>
                    <a:blipFill>
                      <a:blip r:embed="rId2"/>
                      <a:tile tx="0" ty="0" sx="100000" sy="100000" flip="none" algn="tl"/>
                    </a:blipFill>
                  </a:tcPr>
                </a:tc>
                <a:tc>
                  <a:txBody>
                    <a:bodyPr/>
                    <a:lstStyle/>
                    <a:p>
                      <a:endParaRPr lang="tr-TR" sz="2000" b="1"/>
                    </a:p>
                  </a:txBody>
                  <a:tcPr>
                    <a:blipFill>
                      <a:blip r:embed="rId2"/>
                      <a:tile tx="0" ty="0" sx="100000" sy="100000" flip="none" algn="tl"/>
                    </a:blipFill>
                  </a:tcPr>
                </a:tc>
                <a:tc>
                  <a:txBody>
                    <a:bodyPr/>
                    <a:lstStyle/>
                    <a:p>
                      <a:endParaRPr lang="tr-TR" sz="2000" b="1"/>
                    </a:p>
                  </a:txBody>
                  <a:tcPr>
                    <a:blipFill>
                      <a:blip r:embed="rId2"/>
                      <a:tile tx="0" ty="0" sx="100000" sy="100000" flip="none" algn="tl"/>
                    </a:blipFill>
                  </a:tcPr>
                </a:tc>
                <a:tc>
                  <a:txBody>
                    <a:bodyPr/>
                    <a:lstStyle/>
                    <a:p>
                      <a:endParaRPr lang="tr-TR" sz="2000" b="1"/>
                    </a:p>
                  </a:txBody>
                  <a:tcPr>
                    <a:blipFill>
                      <a:blip r:embed="rId2"/>
                      <a:tile tx="0" ty="0" sx="100000" sy="100000" flip="none" algn="tl"/>
                    </a:blipFill>
                  </a:tcPr>
                </a:tc>
              </a:tr>
              <a:tr h="560738">
                <a:tc>
                  <a:txBody>
                    <a:bodyPr/>
                    <a:lstStyle/>
                    <a:p>
                      <a:r>
                        <a:rPr lang="tr-TR" sz="2000" b="1" dirty="0" smtClean="0"/>
                        <a:t>YÖNETİM</a:t>
                      </a:r>
                      <a:endParaRPr lang="tr-TR" sz="2000" b="1" dirty="0"/>
                    </a:p>
                  </a:txBody>
                  <a:tcPr>
                    <a:blipFill>
                      <a:blip r:embed="rId2"/>
                      <a:tile tx="0" ty="0" sx="100000" sy="100000" flip="none" algn="tl"/>
                    </a:blipFill>
                  </a:tcPr>
                </a:tc>
                <a:tc>
                  <a:txBody>
                    <a:bodyPr/>
                    <a:lstStyle/>
                    <a:p>
                      <a:r>
                        <a:rPr lang="tr-TR" sz="2000" b="1" dirty="0" smtClean="0"/>
                        <a:t>HUKUK</a:t>
                      </a:r>
                      <a:endParaRPr lang="tr-TR" sz="2000" b="1" dirty="0"/>
                    </a:p>
                  </a:txBody>
                  <a:tcPr>
                    <a:blipFill>
                      <a:blip r:embed="rId2"/>
                      <a:tile tx="0" ty="0" sx="100000" sy="100000" flip="none" algn="tl"/>
                    </a:blipFill>
                  </a:tcPr>
                </a:tc>
                <a:tc>
                  <a:txBody>
                    <a:bodyPr/>
                    <a:lstStyle/>
                    <a:p>
                      <a:r>
                        <a:rPr lang="tr-TR" sz="2000" b="1" dirty="0" smtClean="0"/>
                        <a:t>YASA</a:t>
                      </a:r>
                      <a:endParaRPr lang="tr-TR" sz="2000" b="1" dirty="0"/>
                    </a:p>
                  </a:txBody>
                  <a:tcPr>
                    <a:blipFill>
                      <a:blip r:embed="rId2"/>
                      <a:tile tx="0" ty="0" sx="100000" sy="100000" flip="none" algn="tl"/>
                    </a:blipFill>
                  </a:tcPr>
                </a:tc>
                <a:tc>
                  <a:txBody>
                    <a:bodyPr/>
                    <a:lstStyle/>
                    <a:p>
                      <a:r>
                        <a:rPr lang="tr-TR" sz="2000" b="1" dirty="0" smtClean="0"/>
                        <a:t>HAK</a:t>
                      </a:r>
                      <a:endParaRPr lang="tr-TR" sz="2000" b="1" dirty="0"/>
                    </a:p>
                  </a:txBody>
                  <a:tcPr>
                    <a:blipFill>
                      <a:blip r:embed="rId2"/>
                      <a:tile tx="0" ty="0" sx="100000" sy="100000" flip="none" algn="tl"/>
                    </a:blipFill>
                  </a:tcPr>
                </a:tc>
              </a:tr>
              <a:tr h="550326">
                <a:tc>
                  <a:txBody>
                    <a:bodyPr/>
                    <a:lstStyle/>
                    <a:p>
                      <a:endParaRPr lang="tr-TR" sz="2000" b="1"/>
                    </a:p>
                  </a:txBody>
                  <a:tcPr>
                    <a:blipFill>
                      <a:blip r:embed="rId2"/>
                      <a:tile tx="0" ty="0" sx="100000" sy="100000" flip="none" algn="tl"/>
                    </a:blipFill>
                  </a:tcPr>
                </a:tc>
                <a:tc>
                  <a:txBody>
                    <a:bodyPr/>
                    <a:lstStyle/>
                    <a:p>
                      <a:endParaRPr lang="tr-TR" sz="2000" b="1"/>
                    </a:p>
                  </a:txBody>
                  <a:tcPr>
                    <a:blipFill>
                      <a:blip r:embed="rId2"/>
                      <a:tile tx="0" ty="0" sx="100000" sy="100000" flip="none" algn="tl"/>
                    </a:blipFill>
                  </a:tcPr>
                </a:tc>
                <a:tc>
                  <a:txBody>
                    <a:bodyPr/>
                    <a:lstStyle/>
                    <a:p>
                      <a:endParaRPr lang="tr-TR" sz="2000" b="1"/>
                    </a:p>
                  </a:txBody>
                  <a:tcPr>
                    <a:blipFill>
                      <a:blip r:embed="rId2"/>
                      <a:tile tx="0" ty="0" sx="100000" sy="100000" flip="none" algn="tl"/>
                    </a:blipFill>
                  </a:tcPr>
                </a:tc>
                <a:tc>
                  <a:txBody>
                    <a:bodyPr/>
                    <a:lstStyle/>
                    <a:p>
                      <a:endParaRPr lang="tr-TR" sz="2000" b="1" dirty="0"/>
                    </a:p>
                  </a:txBody>
                  <a:tcPr>
                    <a:blipFill>
                      <a:blip r:embed="rId2"/>
                      <a:tile tx="0" ty="0" sx="100000" sy="100000" flip="none" algn="tl"/>
                    </a:blipFill>
                  </a:tcPr>
                </a:tc>
              </a:tr>
              <a:tr h="745819">
                <a:tc>
                  <a:txBody>
                    <a:bodyPr/>
                    <a:lstStyle/>
                    <a:p>
                      <a:r>
                        <a:rPr lang="tr-TR" sz="2000" b="1" dirty="0" smtClean="0"/>
                        <a:t>SİVİL TOPLUM</a:t>
                      </a:r>
                      <a:endParaRPr lang="tr-TR" sz="2000" b="1" dirty="0"/>
                    </a:p>
                  </a:txBody>
                  <a:tcPr>
                    <a:blipFill>
                      <a:blip r:embed="rId2"/>
                      <a:tile tx="0" ty="0" sx="100000" sy="100000" flip="none" algn="tl"/>
                    </a:blipFill>
                  </a:tcPr>
                </a:tc>
                <a:tc>
                  <a:txBody>
                    <a:bodyPr/>
                    <a:lstStyle/>
                    <a:p>
                      <a:r>
                        <a:rPr lang="tr-TR" sz="2000" b="1" dirty="0" smtClean="0"/>
                        <a:t> BÜROKRASİ</a:t>
                      </a:r>
                      <a:endParaRPr lang="tr-TR" sz="2000" b="1" dirty="0"/>
                    </a:p>
                  </a:txBody>
                  <a:tcPr>
                    <a:blipFill>
                      <a:blip r:embed="rId2"/>
                      <a:tile tx="0" ty="0" sx="100000" sy="100000" flip="none" algn="tl"/>
                    </a:blipFill>
                  </a:tcPr>
                </a:tc>
                <a:tc>
                  <a:txBody>
                    <a:bodyPr/>
                    <a:lstStyle/>
                    <a:p>
                      <a:r>
                        <a:rPr lang="tr-TR" sz="2000" b="1" dirty="0" smtClean="0"/>
                        <a:t>ADALET</a:t>
                      </a:r>
                      <a:endParaRPr lang="tr-TR" sz="2000" b="1" dirty="0"/>
                    </a:p>
                  </a:txBody>
                  <a:tcPr>
                    <a:blipFill>
                      <a:blip r:embed="rId2"/>
                      <a:tile tx="0" ty="0" sx="100000" sy="100000" flip="none" algn="tl"/>
                    </a:blipFill>
                  </a:tcPr>
                </a:tc>
                <a:tc>
                  <a:txBody>
                    <a:bodyPr/>
                    <a:lstStyle/>
                    <a:p>
                      <a:r>
                        <a:rPr lang="tr-TR" sz="2000" b="1" dirty="0" smtClean="0"/>
                        <a:t>ÜTOPYA</a:t>
                      </a:r>
                      <a:endParaRPr lang="tr-TR" sz="2000" b="1" dirty="0"/>
                    </a:p>
                  </a:txBody>
                  <a:tcPr>
                    <a:blipFill>
                      <a:blip r:embed="rId2"/>
                      <a:tile tx="0" ty="0" sx="100000" sy="100000" flip="none" algn="tl"/>
                    </a:blipFill>
                  </a:tcPr>
                </a:tc>
              </a:tr>
            </a:tbl>
          </a:graphicData>
        </a:graphic>
      </p:graphicFrame>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5" name="Slayt Numarası Yer Tutucusu 4"/>
          <p:cNvSpPr>
            <a:spLocks noGrp="1"/>
          </p:cNvSpPr>
          <p:nvPr>
            <p:ph type="sldNum" sz="quarter" idx="15"/>
          </p:nvPr>
        </p:nvSpPr>
        <p:spPr/>
        <p:txBody>
          <a:bodyPr/>
          <a:lstStyle/>
          <a:p>
            <a:fld id="{B1DEFA8C-F947-479F-BE07-76B6B3F80BF1}" type="slidenum">
              <a:rPr lang="tr-TR" smtClean="0"/>
              <a:pPr/>
              <a:t>7</a:t>
            </a:fld>
            <a:endParaRPr lang="tr-TR"/>
          </a:p>
        </p:txBody>
      </p:sp>
    </p:spTree>
    <p:extLst>
      <p:ext uri="{BB962C8B-B14F-4D97-AF65-F5344CB8AC3E}">
        <p14:creationId xmlns:p14="http://schemas.microsoft.com/office/powerpoint/2010/main" xmlns="" val="24555864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850789"/>
            <a:ext cx="5472608" cy="2808312"/>
          </a:xfrm>
        </p:spPr>
        <p:txBody>
          <a:bodyPr/>
          <a:lstStyle/>
          <a:p>
            <a:pPr marL="0" indent="0">
              <a:buNone/>
            </a:pPr>
            <a:r>
              <a:rPr lang="tr-TR" b="1" i="1" dirty="0">
                <a:solidFill>
                  <a:srgbClr val="FF0000"/>
                </a:solidFill>
              </a:rPr>
              <a:t>Sivil topluma; </a:t>
            </a:r>
            <a:r>
              <a:rPr lang="tr-TR" dirty="0"/>
              <a:t>devlet kurumlarının dışında kendini yönlendirebilen, hak ve özgürlüklerini savunabilen özgür vatandaşların oluşturdukları topluluklardır.</a:t>
            </a:r>
          </a:p>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8</a:t>
            </a:fld>
            <a:endParaRPr lang="tr-TR"/>
          </a:p>
        </p:txBody>
      </p:sp>
      <p:pic>
        <p:nvPicPr>
          <p:cNvPr id="6" name="Picture 8" descr="sendik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45134" y="548680"/>
            <a:ext cx="3384550" cy="284480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7" name="Picture 2" descr="http://www.arabuloku.com/wp-content/uploads/2014/05/siviltoplum-kurulu%C5%9Flar%C4%B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560" y="3645024"/>
            <a:ext cx="7488831" cy="24889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Altbilgi Yer Tutucusu 1"/>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15842591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98878" y="300831"/>
            <a:ext cx="7427913" cy="1143000"/>
          </a:xfrm>
        </p:spPr>
        <p:txBody>
          <a:bodyPr/>
          <a:lstStyle/>
          <a:p>
            <a:r>
              <a:rPr lang="tr-TR" b="1" i="1" dirty="0">
                <a:solidFill>
                  <a:srgbClr val="990099"/>
                </a:solidFill>
                <a:effectLst>
                  <a:outerShdw blurRad="38100" dist="38100" dir="2700000" algn="tl">
                    <a:srgbClr val="000000"/>
                  </a:outerShdw>
                </a:effectLst>
              </a:rPr>
              <a:t>Örnek;</a:t>
            </a:r>
          </a:p>
        </p:txBody>
      </p:sp>
      <p:sp>
        <p:nvSpPr>
          <p:cNvPr id="11272" name="Rectangle 8"/>
          <p:cNvSpPr>
            <a:spLocks noChangeArrowheads="1"/>
          </p:cNvSpPr>
          <p:nvPr/>
        </p:nvSpPr>
        <p:spPr bwMode="auto">
          <a:xfrm>
            <a:off x="166599" y="1700808"/>
            <a:ext cx="8640960" cy="4825007"/>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1273" name="Rectangle 9"/>
          <p:cNvSpPr>
            <a:spLocks noChangeArrowheads="1"/>
          </p:cNvSpPr>
          <p:nvPr/>
        </p:nvSpPr>
        <p:spPr bwMode="auto">
          <a:xfrm>
            <a:off x="468313" y="1700808"/>
            <a:ext cx="8229600" cy="4314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cs typeface="Arial" panose="020B0604020202020204" pitchFamily="34" charset="0"/>
              </a:defRPr>
            </a:lvl1pPr>
            <a:lvl2pPr marL="669925" indent="-325438">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cs typeface="Arial" panose="020B0604020202020204" pitchFamily="34" charset="0"/>
              </a:defRPr>
            </a:lvl2pPr>
            <a:lvl3pPr marL="1022350" indent="-350838">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cs typeface="Arial" panose="020B0604020202020204" pitchFamily="34" charset="0"/>
              </a:defRPr>
            </a:lvl3pPr>
            <a:lvl4pPr marL="1339850" indent="-315913">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cs typeface="Arial" panose="020B0604020202020204" pitchFamily="34" charset="0"/>
              </a:defRPr>
            </a:lvl4pPr>
            <a:lvl5pPr marL="1681163" indent="-339725">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138363" indent="-339725"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595563" indent="-339725"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052763" indent="-339725"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509963" indent="-339725"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nSpc>
                <a:spcPct val="90000"/>
              </a:lnSpc>
              <a:buFont typeface="Wingdings" panose="05000000000000000000" pitchFamily="2" charset="2"/>
              <a:buNone/>
            </a:pPr>
            <a:r>
              <a:rPr lang="tr-TR" sz="2400" i="1" dirty="0">
                <a:solidFill>
                  <a:srgbClr val="000066"/>
                </a:solidFill>
              </a:rPr>
              <a:t>Demokratik toplumların önemli niteliklerinden biridir. Ve bireyler örgütlüdür. Örgütler, bireyleri gerek davetleri gerekse toplum içerisindeki odakların baskısından koruyan bir şemsiye gibidir.</a:t>
            </a:r>
            <a:endParaRPr lang="tr-TR" sz="2400" dirty="0">
              <a:solidFill>
                <a:srgbClr val="000066"/>
              </a:solidFill>
            </a:endParaRPr>
          </a:p>
          <a:p>
            <a:pPr>
              <a:lnSpc>
                <a:spcPct val="90000"/>
              </a:lnSpc>
              <a:buFont typeface="Wingdings" panose="05000000000000000000" pitchFamily="2" charset="2"/>
              <a:buNone/>
            </a:pPr>
            <a:r>
              <a:rPr lang="tr-TR" sz="2400" b="1" i="1" dirty="0">
                <a:solidFill>
                  <a:srgbClr val="000066"/>
                </a:solidFill>
              </a:rPr>
              <a:t> </a:t>
            </a:r>
            <a:r>
              <a:rPr lang="tr-TR" sz="2400" b="1" i="1" dirty="0">
                <a:solidFill>
                  <a:srgbClr val="990099"/>
                </a:solidFill>
              </a:rPr>
              <a:t>Paragrafta, sözü edilen kavram aşağıdakilerin hangisidir?</a:t>
            </a:r>
            <a:endParaRPr lang="tr-TR" sz="2400" dirty="0">
              <a:solidFill>
                <a:srgbClr val="990099"/>
              </a:solidFill>
            </a:endParaRPr>
          </a:p>
          <a:p>
            <a:pPr>
              <a:lnSpc>
                <a:spcPct val="90000"/>
              </a:lnSpc>
              <a:buFont typeface="Wingdings" panose="05000000000000000000" pitchFamily="2" charset="2"/>
              <a:buNone/>
            </a:pPr>
            <a:r>
              <a:rPr lang="tr-TR" sz="2400" b="1" i="1" dirty="0">
                <a:solidFill>
                  <a:srgbClr val="000066"/>
                </a:solidFill>
              </a:rPr>
              <a:t> a-)</a:t>
            </a:r>
            <a:r>
              <a:rPr lang="tr-TR" sz="2400" i="1" dirty="0">
                <a:solidFill>
                  <a:srgbClr val="000066"/>
                </a:solidFill>
              </a:rPr>
              <a:t> Siyasal partiler</a:t>
            </a:r>
            <a:endParaRPr lang="tr-TR" sz="2400" dirty="0">
              <a:solidFill>
                <a:srgbClr val="000066"/>
              </a:solidFill>
            </a:endParaRPr>
          </a:p>
          <a:p>
            <a:pPr>
              <a:lnSpc>
                <a:spcPct val="90000"/>
              </a:lnSpc>
              <a:buFont typeface="Wingdings" panose="05000000000000000000" pitchFamily="2" charset="2"/>
              <a:buNone/>
            </a:pPr>
            <a:r>
              <a:rPr lang="tr-TR" sz="2400" b="1" i="1" dirty="0">
                <a:solidFill>
                  <a:srgbClr val="000066"/>
                </a:solidFill>
              </a:rPr>
              <a:t> b-) </a:t>
            </a:r>
            <a:r>
              <a:rPr lang="tr-TR" sz="2400" i="1" dirty="0">
                <a:solidFill>
                  <a:srgbClr val="000066"/>
                </a:solidFill>
              </a:rPr>
              <a:t>Sivil toplum</a:t>
            </a:r>
            <a:r>
              <a:rPr lang="tr-TR" sz="2400" b="1" i="1" dirty="0">
                <a:solidFill>
                  <a:srgbClr val="000066"/>
                </a:solidFill>
              </a:rPr>
              <a:t> </a:t>
            </a:r>
            <a:endParaRPr lang="tr-TR" sz="2400" dirty="0">
              <a:solidFill>
                <a:srgbClr val="000066"/>
              </a:solidFill>
            </a:endParaRPr>
          </a:p>
          <a:p>
            <a:pPr>
              <a:lnSpc>
                <a:spcPct val="90000"/>
              </a:lnSpc>
              <a:buFont typeface="Wingdings" panose="05000000000000000000" pitchFamily="2" charset="2"/>
              <a:buNone/>
            </a:pPr>
            <a:r>
              <a:rPr lang="tr-TR" sz="2400" b="1" i="1" dirty="0">
                <a:solidFill>
                  <a:srgbClr val="000066"/>
                </a:solidFill>
              </a:rPr>
              <a:t> c-) </a:t>
            </a:r>
            <a:r>
              <a:rPr lang="tr-TR" sz="2400" i="1" dirty="0">
                <a:solidFill>
                  <a:srgbClr val="000066"/>
                </a:solidFill>
              </a:rPr>
              <a:t>Bürokrasi</a:t>
            </a:r>
            <a:endParaRPr lang="tr-TR" sz="2400" dirty="0">
              <a:solidFill>
                <a:srgbClr val="000066"/>
              </a:solidFill>
            </a:endParaRPr>
          </a:p>
          <a:p>
            <a:pPr>
              <a:lnSpc>
                <a:spcPct val="90000"/>
              </a:lnSpc>
              <a:buFont typeface="Wingdings" panose="05000000000000000000" pitchFamily="2" charset="2"/>
              <a:buNone/>
            </a:pPr>
            <a:r>
              <a:rPr lang="tr-TR" sz="2400" b="1" i="1" dirty="0">
                <a:solidFill>
                  <a:srgbClr val="000066"/>
                </a:solidFill>
              </a:rPr>
              <a:t> d-) </a:t>
            </a:r>
            <a:r>
              <a:rPr lang="tr-TR" sz="2400" i="1" dirty="0">
                <a:solidFill>
                  <a:srgbClr val="000066"/>
                </a:solidFill>
              </a:rPr>
              <a:t>Parlamento</a:t>
            </a:r>
            <a:endParaRPr lang="tr-TR" sz="2400" b="1" i="1" dirty="0">
              <a:solidFill>
                <a:srgbClr val="000066"/>
              </a:solidFill>
            </a:endParaRPr>
          </a:p>
          <a:p>
            <a:pPr>
              <a:lnSpc>
                <a:spcPct val="90000"/>
              </a:lnSpc>
              <a:buFont typeface="Wingdings" panose="05000000000000000000" pitchFamily="2" charset="2"/>
              <a:buNone/>
            </a:pPr>
            <a:r>
              <a:rPr lang="tr-TR" sz="2400" b="1" i="1" dirty="0">
                <a:solidFill>
                  <a:srgbClr val="000066"/>
                </a:solidFill>
              </a:rPr>
              <a:t> e-) </a:t>
            </a:r>
            <a:r>
              <a:rPr lang="tr-TR" sz="2400" i="1" dirty="0">
                <a:solidFill>
                  <a:srgbClr val="000066"/>
                </a:solidFill>
              </a:rPr>
              <a:t>Eğitim kurumları</a:t>
            </a:r>
            <a:r>
              <a:rPr lang="tr-TR" sz="2400" dirty="0">
                <a:solidFill>
                  <a:srgbClr val="000066"/>
                </a:solidFill>
              </a:rPr>
              <a:t> </a:t>
            </a:r>
          </a:p>
        </p:txBody>
      </p:sp>
      <p:sp>
        <p:nvSpPr>
          <p:cNvPr id="11275" name="AutoShape 11"/>
          <p:cNvSpPr>
            <a:spLocks noChangeArrowheads="1"/>
          </p:cNvSpPr>
          <p:nvPr/>
        </p:nvSpPr>
        <p:spPr bwMode="auto">
          <a:xfrm>
            <a:off x="2484438" y="333375"/>
            <a:ext cx="792162" cy="720725"/>
          </a:xfrm>
          <a:prstGeom prst="star5">
            <a:avLst/>
          </a:prstGeom>
          <a:solidFill>
            <a:srgbClr val="9900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1276" name="AutoShape 12"/>
          <p:cNvSpPr>
            <a:spLocks noChangeArrowheads="1"/>
          </p:cNvSpPr>
          <p:nvPr/>
        </p:nvSpPr>
        <p:spPr bwMode="auto">
          <a:xfrm>
            <a:off x="3708400" y="692150"/>
            <a:ext cx="431800" cy="433388"/>
          </a:xfrm>
          <a:prstGeom prst="star5">
            <a:avLst/>
          </a:prstGeom>
          <a:solidFill>
            <a:srgbClr val="9900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1277" name="AutoShape 13"/>
          <p:cNvSpPr>
            <a:spLocks noChangeArrowheads="1"/>
          </p:cNvSpPr>
          <p:nvPr/>
        </p:nvSpPr>
        <p:spPr bwMode="auto">
          <a:xfrm>
            <a:off x="4643438" y="908050"/>
            <a:ext cx="215900" cy="215900"/>
          </a:xfrm>
          <a:prstGeom prst="star5">
            <a:avLst/>
          </a:prstGeom>
          <a:solidFill>
            <a:srgbClr val="9900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1278" name="AutoShape 14"/>
          <p:cNvSpPr>
            <a:spLocks noChangeArrowheads="1"/>
          </p:cNvSpPr>
          <p:nvPr/>
        </p:nvSpPr>
        <p:spPr bwMode="auto">
          <a:xfrm>
            <a:off x="5219700" y="765175"/>
            <a:ext cx="360363" cy="360363"/>
          </a:xfrm>
          <a:prstGeom prst="star5">
            <a:avLst/>
          </a:prstGeom>
          <a:solidFill>
            <a:srgbClr val="9900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1279" name="AutoShape 15"/>
          <p:cNvSpPr>
            <a:spLocks noChangeArrowheads="1"/>
          </p:cNvSpPr>
          <p:nvPr/>
        </p:nvSpPr>
        <p:spPr bwMode="auto">
          <a:xfrm>
            <a:off x="6084888" y="476250"/>
            <a:ext cx="792162" cy="649288"/>
          </a:xfrm>
          <a:prstGeom prst="star5">
            <a:avLst/>
          </a:prstGeom>
          <a:solidFill>
            <a:srgbClr val="9900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1280" name="AutoShape 16"/>
          <p:cNvSpPr>
            <a:spLocks noChangeArrowheads="1"/>
          </p:cNvSpPr>
          <p:nvPr/>
        </p:nvSpPr>
        <p:spPr bwMode="auto">
          <a:xfrm>
            <a:off x="7164388" y="692150"/>
            <a:ext cx="360362" cy="360363"/>
          </a:xfrm>
          <a:prstGeom prst="star5">
            <a:avLst/>
          </a:prstGeom>
          <a:solidFill>
            <a:srgbClr val="9900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1281" name="AutoShape 17"/>
          <p:cNvSpPr>
            <a:spLocks noChangeArrowheads="1"/>
          </p:cNvSpPr>
          <p:nvPr/>
        </p:nvSpPr>
        <p:spPr bwMode="auto">
          <a:xfrm>
            <a:off x="7885113" y="908050"/>
            <a:ext cx="215900" cy="217488"/>
          </a:xfrm>
          <a:prstGeom prst="star5">
            <a:avLst/>
          </a:prstGeom>
          <a:solidFill>
            <a:srgbClr val="9900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sp>
        <p:nvSpPr>
          <p:cNvPr id="11282" name="AutoShape 18"/>
          <p:cNvSpPr>
            <a:spLocks noChangeArrowheads="1"/>
          </p:cNvSpPr>
          <p:nvPr/>
        </p:nvSpPr>
        <p:spPr bwMode="auto">
          <a:xfrm>
            <a:off x="8388350" y="549275"/>
            <a:ext cx="576263" cy="576263"/>
          </a:xfrm>
          <a:prstGeom prst="star5">
            <a:avLst/>
          </a:prstGeom>
          <a:solidFill>
            <a:srgbClr val="9900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tr-TR"/>
          </a:p>
        </p:txBody>
      </p:sp>
      <p:pic>
        <p:nvPicPr>
          <p:cNvPr id="11285" name="Picture 21" descr="20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03572" y="3888237"/>
            <a:ext cx="2667000" cy="1905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3" name="Slayt Numarası Yer Tutucusu 2"/>
          <p:cNvSpPr>
            <a:spLocks noGrp="1"/>
          </p:cNvSpPr>
          <p:nvPr>
            <p:ph type="sldNum" sz="quarter" idx="15"/>
          </p:nvPr>
        </p:nvSpPr>
        <p:spPr/>
        <p:txBody>
          <a:bodyPr/>
          <a:lstStyle/>
          <a:p>
            <a:fld id="{B1DEFA8C-F947-479F-BE07-76B6B3F80BF1}" type="slidenum">
              <a:rPr lang="tr-TR" smtClean="0"/>
              <a:pPr/>
              <a:t>9</a:t>
            </a:fld>
            <a:endParaRPr lang="tr-TR"/>
          </a:p>
        </p:txBody>
      </p:sp>
    </p:spTree>
    <p:extLst>
      <p:ext uri="{BB962C8B-B14F-4D97-AF65-F5344CB8AC3E}">
        <p14:creationId xmlns:p14="http://schemas.microsoft.com/office/powerpoint/2010/main" xmlns="" val="25336202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404664"/>
            <a:ext cx="8291264" cy="5904656"/>
          </a:xfrm>
          <a:blipFill>
            <a:blip r:embed="rId2"/>
            <a:tile tx="0" ty="0" sx="100000" sy="100000" flip="none" algn="tl"/>
          </a:blipFill>
        </p:spPr>
        <p:txBody>
          <a:bodyPr/>
          <a:lstStyle/>
          <a:p>
            <a:pPr marL="0" indent="0">
              <a:buNone/>
            </a:pPr>
            <a:r>
              <a:rPr lang="tr-TR" b="1" i="1" dirty="0"/>
              <a:t>Meşruiyet, </a:t>
            </a:r>
            <a:r>
              <a:rPr lang="tr-TR" b="1" i="1" dirty="0">
                <a:solidFill>
                  <a:srgbClr val="FF3300"/>
                </a:solidFill>
              </a:rPr>
              <a:t>iktidarı elinde bulunduranların yönetme gücünü yasalara uygun olarak sürdürmesidir.</a:t>
            </a:r>
            <a:r>
              <a:rPr lang="tr-TR" b="1" i="1" dirty="0">
                <a:solidFill>
                  <a:srgbClr val="0070C0"/>
                </a:solidFill>
              </a:rPr>
              <a:t> </a:t>
            </a:r>
            <a:endParaRPr lang="tr-TR" b="1" i="1" dirty="0" smtClean="0">
              <a:solidFill>
                <a:srgbClr val="0070C0"/>
              </a:solidFill>
            </a:endParaRPr>
          </a:p>
          <a:p>
            <a:pPr marL="0" indent="0">
              <a:buNone/>
            </a:pPr>
            <a:endParaRPr lang="tr-TR" b="1" i="1" dirty="0" smtClean="0">
              <a:solidFill>
                <a:srgbClr val="0070C0"/>
              </a:solidFill>
            </a:endParaRPr>
          </a:p>
          <a:p>
            <a:pPr marL="0" indent="0">
              <a:buNone/>
            </a:pPr>
            <a:r>
              <a:rPr lang="tr-TR" b="1" i="1" dirty="0" smtClean="0">
                <a:solidFill>
                  <a:srgbClr val="0070C0"/>
                </a:solidFill>
              </a:rPr>
              <a:t>MEŞRUİYETİN ÖLÇÜTÜ NEDİR? </a:t>
            </a:r>
            <a:endParaRPr lang="tr-TR" b="1" i="1" dirty="0">
              <a:solidFill>
                <a:srgbClr val="0070C0"/>
              </a:solidFill>
            </a:endParaRPr>
          </a:p>
          <a:p>
            <a:r>
              <a:rPr lang="tr-TR" dirty="0" smtClean="0"/>
              <a:t>Meşruiyet </a:t>
            </a:r>
            <a:r>
              <a:rPr lang="tr-TR" dirty="0"/>
              <a:t>Arapça kökenli bir kelimedir. Meşru yani yasal kelimesinden türemiştir.</a:t>
            </a:r>
          </a:p>
          <a:p>
            <a:r>
              <a:rPr lang="tr-TR" dirty="0"/>
              <a:t>Bu tanıma göre meşruiyetin ölçütü siyasi iktidarın kaynağıdır. </a:t>
            </a:r>
          </a:p>
          <a:p>
            <a:r>
              <a:rPr lang="tr-TR" dirty="0"/>
              <a:t>Bunun yanında meşruiyetin ölçütünün; halk, yasa, hukuk, din, ahlak, toplum sözleşmesi vb. olduğunu söyleyen bir çok görüş vardır</a:t>
            </a:r>
          </a:p>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10</a:t>
            </a:fld>
            <a:endParaRPr lang="tr-TR"/>
          </a:p>
        </p:txBody>
      </p:sp>
      <p:sp>
        <p:nvSpPr>
          <p:cNvPr id="2" name="Altbilgi Yer Tutucusu 1"/>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38509793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476672"/>
            <a:ext cx="8424936" cy="4873752"/>
          </a:xfrm>
        </p:spPr>
        <p:txBody>
          <a:bodyPr/>
          <a:lstStyle/>
          <a:p>
            <a:pPr marL="0" indent="0">
              <a:buNone/>
            </a:pPr>
            <a:r>
              <a:rPr lang="tr-TR" sz="2800" b="1" dirty="0">
                <a:solidFill>
                  <a:srgbClr val="FF0000"/>
                </a:solidFill>
              </a:rPr>
              <a:t>Bürokrasi;</a:t>
            </a:r>
            <a:r>
              <a:rPr lang="tr-TR" b="1" dirty="0">
                <a:solidFill>
                  <a:srgbClr val="FF0000"/>
                </a:solidFill>
              </a:rPr>
              <a:t> </a:t>
            </a:r>
            <a:r>
              <a:rPr lang="tr-TR" dirty="0"/>
              <a:t>devletin yasalarla belirlenmiş görevlerini yerine götüren memurların oluşturduğu hiyerarşik(kademeli) yapıdır</a:t>
            </a:r>
          </a:p>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11</a:t>
            </a:fld>
            <a:endParaRPr lang="tr-TR"/>
          </a:p>
        </p:txBody>
      </p:sp>
      <p:pic>
        <p:nvPicPr>
          <p:cNvPr id="1026" name="Picture 2" descr="Bürokrasi Nedir? Ne Demektir? Kısaca Tanımı ve Özellikleri » tarihibilgi.or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592" y="1988840"/>
            <a:ext cx="7416824" cy="404242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 name="Altbilgi Yer Tutucusu 1"/>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36824059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468313" y="1412776"/>
            <a:ext cx="8229600" cy="1728192"/>
          </a:xfrm>
        </p:spPr>
        <p:txBody>
          <a:bodyPr>
            <a:normAutofit/>
          </a:bodyPr>
          <a:lstStyle/>
          <a:p>
            <a:pPr>
              <a:lnSpc>
                <a:spcPct val="80000"/>
              </a:lnSpc>
              <a:buFont typeface="Wingdings" panose="05000000000000000000" pitchFamily="2" charset="2"/>
              <a:buNone/>
            </a:pPr>
            <a:r>
              <a:rPr lang="tr-TR" sz="2400" dirty="0" smtClean="0">
                <a:solidFill>
                  <a:srgbClr val="006600"/>
                </a:solidFill>
              </a:rPr>
              <a:t>		</a:t>
            </a:r>
            <a:r>
              <a:rPr lang="tr-TR" sz="2400" dirty="0" smtClean="0"/>
              <a:t>Bürokrasi </a:t>
            </a:r>
            <a:r>
              <a:rPr lang="tr-TR" sz="2400" dirty="0"/>
              <a:t>zamanla halktan kopabilir, hatta halka </a:t>
            </a:r>
            <a:r>
              <a:rPr lang="tr-TR" sz="2400" dirty="0" smtClean="0"/>
              <a:t>karşı bir </a:t>
            </a:r>
            <a:r>
              <a:rPr lang="tr-TR" sz="2400" dirty="0"/>
              <a:t>güç haline gelebilir. Bu nedenle bürokrasinin gereksiz olduğunu savunanlar; bürokrasiyi, yönetimde yavaşlığın, katılığın, kuralcılığın, formalitenin </a:t>
            </a:r>
            <a:r>
              <a:rPr lang="tr-TR" sz="2400" dirty="0" smtClean="0"/>
              <a:t>‘‘kraldan </a:t>
            </a:r>
            <a:r>
              <a:rPr lang="tr-TR" sz="2400" dirty="0"/>
              <a:t>çok kralcılığın’’ sembolü olarak görürler</a:t>
            </a:r>
            <a:r>
              <a:rPr lang="tr-TR" sz="2400" dirty="0" smtClean="0"/>
              <a:t>.</a:t>
            </a:r>
          </a:p>
          <a:p>
            <a:pPr>
              <a:lnSpc>
                <a:spcPct val="80000"/>
              </a:lnSpc>
              <a:buFont typeface="Wingdings" panose="05000000000000000000" pitchFamily="2" charset="2"/>
              <a:buNone/>
            </a:pPr>
            <a:endParaRPr lang="tr-TR" sz="2100" dirty="0">
              <a:solidFill>
                <a:srgbClr val="FF3300"/>
              </a:solidFill>
            </a:endParaRPr>
          </a:p>
        </p:txBody>
      </p:sp>
      <p:sp>
        <p:nvSpPr>
          <p:cNvPr id="24580" name="Rectangle 4"/>
          <p:cNvSpPr>
            <a:spLocks noGrp="1" noChangeArrowheads="1"/>
          </p:cNvSpPr>
          <p:nvPr>
            <p:ph type="title"/>
          </p:nvPr>
        </p:nvSpPr>
        <p:spPr>
          <a:xfrm>
            <a:off x="457200" y="274638"/>
            <a:ext cx="8363272" cy="922114"/>
          </a:xfrm>
        </p:spPr>
        <p:txBody>
          <a:bodyPr>
            <a:normAutofit fontScale="90000"/>
          </a:bodyPr>
          <a:lstStyle/>
          <a:p>
            <a:pPr algn="ctr"/>
            <a:r>
              <a:rPr lang="tr-TR" sz="4000" b="1" i="1" dirty="0" smtClean="0">
                <a:solidFill>
                  <a:srgbClr val="000066"/>
                </a:solidFill>
              </a:rPr>
              <a:t>Bürokrasiden </a:t>
            </a:r>
            <a:r>
              <a:rPr lang="tr-TR" sz="4000" b="1" i="1" dirty="0">
                <a:solidFill>
                  <a:srgbClr val="000066"/>
                </a:solidFill>
              </a:rPr>
              <a:t>Vazgeçilebilir mi?</a:t>
            </a:r>
            <a:endParaRPr lang="tr-TR" sz="4000" dirty="0">
              <a:solidFill>
                <a:srgbClr val="000066"/>
              </a:solidFill>
            </a:endParaRPr>
          </a:p>
        </p:txBody>
      </p:sp>
      <p:pic>
        <p:nvPicPr>
          <p:cNvPr id="24581" name="Picture 5" descr="980768020c3_b%5B1%5D"/>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87624" y="3395022"/>
            <a:ext cx="3079750" cy="3097213"/>
          </a:xfrm>
          <a:prstGeom prst="rect">
            <a:avLst/>
          </a:prstGeom>
          <a:noFill/>
          <a:extLst>
            <a:ext uri="{909E8E84-426E-40DD-AFC4-6F175D3DCCD1}">
              <a14:hiddenFill xmlns:a14="http://schemas.microsoft.com/office/drawing/2010/main" xmlns="">
                <a:solidFill>
                  <a:srgbClr val="FFFFFF"/>
                </a:solidFill>
              </a14:hiddenFill>
            </a:ext>
          </a:extLst>
        </p:spPr>
      </p:pic>
      <p:pic>
        <p:nvPicPr>
          <p:cNvPr id="24583" name="Picture 7" descr="kuant_mind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92626" y="3459600"/>
            <a:ext cx="2952750" cy="30257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3" name="Slayt Numarası Yer Tutucusu 2"/>
          <p:cNvSpPr>
            <a:spLocks noGrp="1"/>
          </p:cNvSpPr>
          <p:nvPr>
            <p:ph type="sldNum" sz="quarter" idx="15"/>
          </p:nvPr>
        </p:nvSpPr>
        <p:spPr/>
        <p:txBody>
          <a:bodyPr/>
          <a:lstStyle/>
          <a:p>
            <a:fld id="{B1DEFA8C-F947-479F-BE07-76B6B3F80BF1}" type="slidenum">
              <a:rPr lang="tr-TR" smtClean="0"/>
              <a:pPr/>
              <a:t>12</a:t>
            </a:fld>
            <a:endParaRPr lang="tr-TR"/>
          </a:p>
        </p:txBody>
      </p:sp>
    </p:spTree>
    <p:extLst>
      <p:ext uri="{BB962C8B-B14F-4D97-AF65-F5344CB8AC3E}">
        <p14:creationId xmlns:p14="http://schemas.microsoft.com/office/powerpoint/2010/main" xmlns="" val="4980663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55576" y="260648"/>
            <a:ext cx="7560840" cy="1152128"/>
          </a:xfrm>
        </p:spPr>
        <p:txBody>
          <a:bodyPr>
            <a:normAutofit/>
          </a:bodyPr>
          <a:lstStyle/>
          <a:p>
            <a:r>
              <a:rPr lang="tr-TR" b="1" dirty="0" smtClean="0">
                <a:solidFill>
                  <a:srgbClr val="D60093"/>
                </a:solidFill>
              </a:rPr>
              <a:t>Bürokrasiyi Vazgeçilmez Kılan Özellikler</a:t>
            </a:r>
            <a:endParaRPr lang="tr-TR" b="1" dirty="0">
              <a:solidFill>
                <a:srgbClr val="D60093"/>
              </a:solidFill>
            </a:endParaRPr>
          </a:p>
        </p:txBody>
      </p:sp>
      <p:sp>
        <p:nvSpPr>
          <p:cNvPr id="3" name="2 İçerik Yer Tutucusu"/>
          <p:cNvSpPr>
            <a:spLocks noGrp="1"/>
          </p:cNvSpPr>
          <p:nvPr>
            <p:ph idx="1"/>
          </p:nvPr>
        </p:nvSpPr>
        <p:spPr>
          <a:xfrm>
            <a:off x="611560" y="1628800"/>
            <a:ext cx="7886700" cy="2467471"/>
          </a:xfrm>
        </p:spPr>
        <p:txBody>
          <a:bodyPr>
            <a:normAutofit lnSpcReduction="10000"/>
          </a:bodyPr>
          <a:lstStyle/>
          <a:p>
            <a:r>
              <a:rPr lang="tr-TR" dirty="0" smtClean="0"/>
              <a:t>Yasal kural ve yaptırımlara dayanması</a:t>
            </a:r>
          </a:p>
          <a:p>
            <a:r>
              <a:rPr lang="tr-TR" dirty="0" smtClean="0"/>
              <a:t>Devamlılığı sağlanmış bir görevliler kadrosunun olması</a:t>
            </a:r>
          </a:p>
          <a:p>
            <a:r>
              <a:rPr lang="tr-TR" dirty="0" smtClean="0"/>
              <a:t>Yazılı belge ve işlemlere dayanması</a:t>
            </a:r>
          </a:p>
          <a:p>
            <a:r>
              <a:rPr lang="tr-TR" dirty="0" smtClean="0"/>
              <a:t>İş bölümü ve uzlaşmaya dayanması</a:t>
            </a:r>
          </a:p>
          <a:p>
            <a:r>
              <a:rPr lang="tr-TR" dirty="0" smtClean="0"/>
              <a:t>Açık seçik bir alt-üst ilişkisinin olması</a:t>
            </a:r>
            <a:endParaRPr lang="tr-TR" dirty="0"/>
          </a:p>
        </p:txBody>
      </p:sp>
      <p:sp>
        <p:nvSpPr>
          <p:cNvPr id="4" name="Yuvarlatılmış Dikdörtgen 3"/>
          <p:cNvSpPr/>
          <p:nvPr/>
        </p:nvSpPr>
        <p:spPr>
          <a:xfrm>
            <a:off x="3491880" y="4869160"/>
            <a:ext cx="5472608" cy="156497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solidFill>
                  <a:schemeClr val="tx1"/>
                </a:solidFill>
              </a:rPr>
              <a:t>Max </a:t>
            </a:r>
            <a:r>
              <a:rPr lang="tr-TR" sz="2000" b="1" dirty="0" err="1">
                <a:solidFill>
                  <a:schemeClr val="tx1"/>
                </a:solidFill>
              </a:rPr>
              <a:t>Weber’e</a:t>
            </a:r>
            <a:r>
              <a:rPr lang="tr-TR" sz="2000" b="1" dirty="0">
                <a:solidFill>
                  <a:schemeClr val="tx1"/>
                </a:solidFill>
              </a:rPr>
              <a:t> göre bürokrasi önemlidir. Ondan vazgeçilemez. Yönetim sorumluluğu siyasilerde olmasına karşın onlar gelip geçicidir. </a:t>
            </a:r>
          </a:p>
          <a:p>
            <a:pPr algn="ctr"/>
            <a:endParaRPr lang="tr-TR" dirty="0"/>
          </a:p>
        </p:txBody>
      </p:sp>
      <p:pic>
        <p:nvPicPr>
          <p:cNvPr id="5" name="Picture 4" descr="max webe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1047" y="4437112"/>
            <a:ext cx="2151695" cy="211834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6" name="Altbilgi Yer Tutucusu 5"/>
          <p:cNvSpPr>
            <a:spLocks noGrp="1"/>
          </p:cNvSpPr>
          <p:nvPr>
            <p:ph type="ftr" sz="quarter" idx="16"/>
          </p:nvPr>
        </p:nvSpPr>
        <p:spPr/>
        <p:txBody>
          <a:bodyPr/>
          <a:lstStyle/>
          <a:p>
            <a:r>
              <a:rPr lang="tr-TR" smtClean="0"/>
              <a:t>hazırlayan serkan baynal</a:t>
            </a:r>
            <a:endParaRPr lang="tr-TR"/>
          </a:p>
        </p:txBody>
      </p:sp>
      <p:sp>
        <p:nvSpPr>
          <p:cNvPr id="7" name="Slayt Numarası Yer Tutucusu 6"/>
          <p:cNvSpPr>
            <a:spLocks noGrp="1"/>
          </p:cNvSpPr>
          <p:nvPr>
            <p:ph type="sldNum" sz="quarter" idx="15"/>
          </p:nvPr>
        </p:nvSpPr>
        <p:spPr/>
        <p:txBody>
          <a:bodyPr/>
          <a:lstStyle/>
          <a:p>
            <a:fld id="{B1DEFA8C-F947-479F-BE07-76B6B3F80BF1}" type="slidenum">
              <a:rPr lang="tr-TR" smtClean="0"/>
              <a:pPr/>
              <a:t>13</a:t>
            </a:fld>
            <a:endParaRPr lang="tr-TR"/>
          </a:p>
        </p:txBody>
      </p:sp>
    </p:spTree>
    <p:extLst>
      <p:ext uri="{BB962C8B-B14F-4D97-AF65-F5344CB8AC3E}">
        <p14:creationId xmlns:p14="http://schemas.microsoft.com/office/powerpoint/2010/main" xmlns="" val="16269175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tr-TR" b="1" i="1" dirty="0">
                <a:solidFill>
                  <a:srgbClr val="FF0066"/>
                </a:solidFill>
              </a:rPr>
              <a:t>ÖRNEK;</a:t>
            </a:r>
          </a:p>
        </p:txBody>
      </p:sp>
      <p:sp>
        <p:nvSpPr>
          <p:cNvPr id="16387" name="Rectangle 3"/>
          <p:cNvSpPr>
            <a:spLocks noGrp="1" noChangeArrowheads="1"/>
          </p:cNvSpPr>
          <p:nvPr>
            <p:ph type="body" idx="1"/>
          </p:nvPr>
        </p:nvSpPr>
        <p:spPr>
          <a:xfrm>
            <a:off x="323528" y="2420888"/>
            <a:ext cx="8568952" cy="3666555"/>
          </a:xfrm>
        </p:spPr>
        <p:txBody>
          <a:bodyPr>
            <a:normAutofit/>
          </a:bodyPr>
          <a:lstStyle/>
          <a:p>
            <a:pPr>
              <a:lnSpc>
                <a:spcPct val="100000"/>
              </a:lnSpc>
              <a:buFont typeface="Wingdings" panose="05000000000000000000" pitchFamily="2" charset="2"/>
              <a:buNone/>
            </a:pPr>
            <a:r>
              <a:rPr lang="tr-TR" sz="2600" dirty="0"/>
              <a:t>   </a:t>
            </a:r>
            <a:r>
              <a:rPr lang="tr-TR" sz="2400" dirty="0">
                <a:solidFill>
                  <a:srgbClr val="FF0066"/>
                </a:solidFill>
              </a:rPr>
              <a:t>‘‘</a:t>
            </a:r>
            <a:r>
              <a:rPr lang="tr-TR" sz="2400" dirty="0">
                <a:solidFill>
                  <a:srgbClr val="0099CC"/>
                </a:solidFill>
              </a:rPr>
              <a:t>Gelişmiş bir iş bölümü ve uzmanlaşmaya sahip devlet memurlarından meydana gelen, tüm yurttaşlar için eşitlik ve yasaların herkes için geçerli ilkeler doğrultusunda devlet tarafından çalıştırılan hiyerarşik </a:t>
            </a:r>
            <a:r>
              <a:rPr lang="tr-TR" sz="2400" dirty="0" err="1">
                <a:solidFill>
                  <a:srgbClr val="0099CC"/>
                </a:solidFill>
              </a:rPr>
              <a:t>topluluk</a:t>
            </a:r>
            <a:r>
              <a:rPr lang="tr-TR" sz="2400" dirty="0" err="1">
                <a:solidFill>
                  <a:srgbClr val="FF0066"/>
                </a:solidFill>
              </a:rPr>
              <a:t>’</a:t>
            </a:r>
            <a:r>
              <a:rPr lang="tr-TR" sz="2400" b="1" i="1" dirty="0" err="1"/>
              <a:t>’tanımı</a:t>
            </a:r>
            <a:r>
              <a:rPr lang="tr-TR" sz="2400" b="1" i="1" dirty="0"/>
              <a:t> aşağıdaki toplulukların hangisine aittir</a:t>
            </a:r>
            <a:r>
              <a:rPr lang="tr-TR" sz="2400" b="1" i="1" dirty="0" smtClean="0"/>
              <a:t>?</a:t>
            </a:r>
          </a:p>
          <a:p>
            <a:pPr>
              <a:lnSpc>
                <a:spcPct val="90000"/>
              </a:lnSpc>
              <a:buFont typeface="Wingdings" panose="05000000000000000000" pitchFamily="2" charset="2"/>
              <a:buNone/>
            </a:pPr>
            <a:endParaRPr lang="tr-TR" sz="2400" dirty="0">
              <a:solidFill>
                <a:srgbClr val="FF0066"/>
              </a:solidFill>
            </a:endParaRPr>
          </a:p>
          <a:p>
            <a:pPr>
              <a:lnSpc>
                <a:spcPct val="90000"/>
              </a:lnSpc>
              <a:buFont typeface="Wingdings" panose="05000000000000000000" pitchFamily="2" charset="2"/>
              <a:buNone/>
            </a:pPr>
            <a:r>
              <a:rPr lang="tr-TR" sz="2400" dirty="0">
                <a:solidFill>
                  <a:srgbClr val="0099CC"/>
                </a:solidFill>
              </a:rPr>
              <a:t>    </a:t>
            </a:r>
            <a:r>
              <a:rPr lang="tr-TR" sz="2400" dirty="0" smtClean="0">
                <a:solidFill>
                  <a:srgbClr val="FF0066"/>
                </a:solidFill>
              </a:rPr>
              <a:t>a-</a:t>
            </a:r>
            <a:r>
              <a:rPr lang="tr-TR" sz="2400" dirty="0">
                <a:solidFill>
                  <a:srgbClr val="FF0066"/>
                </a:solidFill>
              </a:rPr>
              <a:t>) Sivil toplum   </a:t>
            </a:r>
            <a:r>
              <a:rPr lang="tr-TR" sz="2400" dirty="0" smtClean="0">
                <a:solidFill>
                  <a:srgbClr val="FF0066"/>
                </a:solidFill>
              </a:rPr>
              <a:t> b-</a:t>
            </a:r>
            <a:r>
              <a:rPr lang="tr-TR" sz="2400" dirty="0">
                <a:solidFill>
                  <a:srgbClr val="FF0066"/>
                </a:solidFill>
              </a:rPr>
              <a:t>) Bürokrasi                 </a:t>
            </a:r>
            <a:r>
              <a:rPr lang="tr-TR" sz="2400" dirty="0" smtClean="0">
                <a:solidFill>
                  <a:srgbClr val="FF0066"/>
                </a:solidFill>
              </a:rPr>
              <a:t>c-</a:t>
            </a:r>
            <a:r>
              <a:rPr lang="tr-TR" sz="2400" dirty="0">
                <a:solidFill>
                  <a:srgbClr val="FF0066"/>
                </a:solidFill>
              </a:rPr>
              <a:t>) Devlet</a:t>
            </a:r>
          </a:p>
          <a:p>
            <a:pPr>
              <a:lnSpc>
                <a:spcPct val="90000"/>
              </a:lnSpc>
              <a:buFont typeface="Wingdings" panose="05000000000000000000" pitchFamily="2" charset="2"/>
              <a:buNone/>
            </a:pPr>
            <a:r>
              <a:rPr lang="tr-TR" sz="2400" dirty="0">
                <a:solidFill>
                  <a:srgbClr val="FF0066"/>
                </a:solidFill>
              </a:rPr>
              <a:t>     </a:t>
            </a:r>
            <a:r>
              <a:rPr lang="tr-TR" sz="2400" dirty="0" smtClean="0">
                <a:solidFill>
                  <a:srgbClr val="FF0066"/>
                </a:solidFill>
              </a:rPr>
              <a:t>  d-</a:t>
            </a:r>
            <a:r>
              <a:rPr lang="tr-TR" sz="2400" dirty="0">
                <a:solidFill>
                  <a:srgbClr val="FF0066"/>
                </a:solidFill>
              </a:rPr>
              <a:t>) İktidar                 </a:t>
            </a:r>
            <a:r>
              <a:rPr lang="tr-TR" sz="2400" dirty="0" smtClean="0">
                <a:solidFill>
                  <a:srgbClr val="FF0066"/>
                </a:solidFill>
              </a:rPr>
              <a:t>       e-</a:t>
            </a:r>
            <a:r>
              <a:rPr lang="tr-TR" sz="2400" dirty="0">
                <a:solidFill>
                  <a:srgbClr val="FF0066"/>
                </a:solidFill>
              </a:rPr>
              <a:t>) Yönetim </a:t>
            </a:r>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419475" y="404813"/>
            <a:ext cx="3671888" cy="180005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3" name="Slayt Numarası Yer Tutucusu 2"/>
          <p:cNvSpPr>
            <a:spLocks noGrp="1"/>
          </p:cNvSpPr>
          <p:nvPr>
            <p:ph type="sldNum" sz="quarter" idx="15"/>
          </p:nvPr>
        </p:nvSpPr>
        <p:spPr/>
        <p:txBody>
          <a:bodyPr/>
          <a:lstStyle/>
          <a:p>
            <a:fld id="{B1DEFA8C-F947-479F-BE07-76B6B3F80BF1}" type="slidenum">
              <a:rPr lang="tr-TR" smtClean="0"/>
              <a:pPr/>
              <a:t>14</a:t>
            </a:fld>
            <a:endParaRPr lang="tr-TR"/>
          </a:p>
        </p:txBody>
      </p:sp>
    </p:spTree>
    <p:extLst>
      <p:ext uri="{BB962C8B-B14F-4D97-AF65-F5344CB8AC3E}">
        <p14:creationId xmlns:p14="http://schemas.microsoft.com/office/powerpoint/2010/main" xmlns="" val="16867320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B1DEFA8C-F947-479F-BE07-76B6B3F80BF1}" type="slidenum">
              <a:rPr lang="tr-TR" smtClean="0"/>
              <a:pPr/>
              <a:t>15</a:t>
            </a:fld>
            <a:endParaRPr lang="tr-TR"/>
          </a:p>
        </p:txBody>
      </p:sp>
      <p:sp>
        <p:nvSpPr>
          <p:cNvPr id="3" name="İçerik Yer Tutucusu 3"/>
          <p:cNvSpPr txBox="1">
            <a:spLocks/>
          </p:cNvSpPr>
          <p:nvPr/>
        </p:nvSpPr>
        <p:spPr>
          <a:xfrm>
            <a:off x="251520" y="188640"/>
            <a:ext cx="8424936" cy="6408712"/>
          </a:xfrm>
          <a:prstGeom prst="rect">
            <a:avLst/>
          </a:prstGeom>
          <a:solidFill>
            <a:schemeClr val="accent1">
              <a:lumMod val="20000"/>
              <a:lumOff val="80000"/>
            </a:schemeClr>
          </a:solidFill>
          <a:ln>
            <a:solidFill>
              <a:schemeClr val="tx1"/>
            </a:solidFill>
            <a:prstDash val="lgDashDotDot"/>
          </a:ln>
        </p:spPr>
        <p:txBody>
          <a:bodyPr>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tr-TR" b="1" dirty="0" smtClean="0">
                <a:solidFill>
                  <a:srgbClr val="FF0000"/>
                </a:solidFill>
              </a:rPr>
              <a:t>Birey ; </a:t>
            </a:r>
            <a:r>
              <a:rPr lang="tr-TR" dirty="0" smtClean="0"/>
              <a:t>bir toplumu oluşturan ve toplumun bir üyesi olan insandır.</a:t>
            </a:r>
          </a:p>
          <a:p>
            <a:r>
              <a:rPr lang="tr-TR" b="1" dirty="0" smtClean="0">
                <a:solidFill>
                  <a:srgbClr val="FF0000"/>
                </a:solidFill>
              </a:rPr>
              <a:t>Toplum; </a:t>
            </a:r>
            <a:r>
              <a:rPr lang="tr-TR" dirty="0" smtClean="0"/>
              <a:t>birbiri ile ilişki içerisinde olan ve aynı toprak parçası üzerinde yaşayan insanların oluşturduğu topluluktur.</a:t>
            </a:r>
          </a:p>
          <a:p>
            <a:r>
              <a:rPr lang="tr-TR" b="1" dirty="0" smtClean="0">
                <a:solidFill>
                  <a:srgbClr val="FF0000"/>
                </a:solidFill>
              </a:rPr>
              <a:t>Devlet; </a:t>
            </a:r>
            <a:r>
              <a:rPr lang="tr-TR" dirty="0" smtClean="0"/>
              <a:t>belirli bir toprak parçası üzerinde egemenliğe sahip olan en büyük siyasi kurumdur.</a:t>
            </a:r>
          </a:p>
          <a:p>
            <a:r>
              <a:rPr lang="tr-TR" b="1" dirty="0" smtClean="0">
                <a:solidFill>
                  <a:srgbClr val="FF0000"/>
                </a:solidFill>
              </a:rPr>
              <a:t>Egemenlik; </a:t>
            </a:r>
            <a:r>
              <a:rPr lang="tr-TR" dirty="0" smtClean="0"/>
              <a:t>devletin iktidar gücünü hiçbir iç ve dış baskı olmadan kullanmasıdır.</a:t>
            </a:r>
          </a:p>
          <a:p>
            <a:r>
              <a:rPr lang="tr-TR" b="1" dirty="0" smtClean="0">
                <a:solidFill>
                  <a:srgbClr val="FF0000"/>
                </a:solidFill>
              </a:rPr>
              <a:t>İktidar; </a:t>
            </a:r>
            <a:r>
              <a:rPr lang="tr-TR" dirty="0" smtClean="0"/>
              <a:t>halkı yönetme gücüne sahip olan kişi veya kişiler</a:t>
            </a:r>
          </a:p>
          <a:p>
            <a:r>
              <a:rPr lang="tr-TR" b="1" dirty="0" smtClean="0">
                <a:solidFill>
                  <a:srgbClr val="FF0000"/>
                </a:solidFill>
              </a:rPr>
              <a:t>Yönetim; </a:t>
            </a:r>
            <a:r>
              <a:rPr lang="tr-TR" dirty="0" smtClean="0"/>
              <a:t>iktidarı elinde bulunduran kişi veya kişilerin toplumu idare etmesidir.</a:t>
            </a:r>
          </a:p>
          <a:p>
            <a:r>
              <a:rPr lang="tr-TR" b="1" dirty="0" smtClean="0">
                <a:solidFill>
                  <a:srgbClr val="FF0000"/>
                </a:solidFill>
              </a:rPr>
              <a:t>Hukuk; </a:t>
            </a:r>
            <a:r>
              <a:rPr lang="tr-TR" dirty="0" smtClean="0"/>
              <a:t>bireylerin birbiriyle ve devletle olan ilişkilerini düzenleyen yazılı kurallar</a:t>
            </a:r>
          </a:p>
          <a:p>
            <a:endParaRPr lang="tr-TR" dirty="0" smtClean="0"/>
          </a:p>
        </p:txBody>
      </p:sp>
      <p:sp>
        <p:nvSpPr>
          <p:cNvPr id="4" name="Altbilgi Yer Tutucusu 3"/>
          <p:cNvSpPr>
            <a:spLocks noGrp="1"/>
          </p:cNvSpPr>
          <p:nvPr>
            <p:ph type="ftr" sz="quarter" idx="11"/>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36368799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404664"/>
            <a:ext cx="8191822" cy="720080"/>
          </a:xfrm>
        </p:spPr>
        <p:txBody>
          <a:bodyPr>
            <a:normAutofit fontScale="90000"/>
          </a:bodyPr>
          <a:lstStyle/>
          <a:p>
            <a:pPr algn="ct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b="1" dirty="0" smtClean="0">
                <a:solidFill>
                  <a:srgbClr val="0070C0"/>
                </a:solidFill>
              </a:rPr>
              <a:t/>
            </a:r>
            <a:br>
              <a:rPr lang="tr-TR" b="1" dirty="0" smtClean="0">
                <a:solidFill>
                  <a:srgbClr val="0070C0"/>
                </a:solidFill>
              </a:rPr>
            </a:br>
            <a:r>
              <a:rPr lang="tr-TR" b="1" dirty="0" smtClean="0">
                <a:solidFill>
                  <a:srgbClr val="0070C0"/>
                </a:solidFill>
              </a:rPr>
              <a:t>C. SİYASET FELSEFESİNİN TEMEL SORULARI</a:t>
            </a: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b="1" dirty="0">
                <a:solidFill>
                  <a:srgbClr val="FF0000"/>
                </a:solidFill>
              </a:rPr>
              <a:t>C. </a:t>
            </a:r>
            <a:r>
              <a:rPr lang="tr-TR" sz="2800" b="1" dirty="0">
                <a:solidFill>
                  <a:srgbClr val="FF0000"/>
                </a:solidFill>
              </a:rPr>
              <a:t>SİYASET FELSEFESİNİN TEMEL SORULARI</a:t>
            </a:r>
            <a:endParaRPr lang="tr-TR" b="1" dirty="0">
              <a:solidFill>
                <a:srgbClr val="FF0000"/>
              </a:solidFill>
            </a:endParaRPr>
          </a:p>
        </p:txBody>
      </p:sp>
      <p:sp>
        <p:nvSpPr>
          <p:cNvPr id="3" name="2 İçerik Yer Tutucusu"/>
          <p:cNvSpPr>
            <a:spLocks noGrp="1"/>
          </p:cNvSpPr>
          <p:nvPr>
            <p:ph idx="1"/>
          </p:nvPr>
        </p:nvSpPr>
        <p:spPr>
          <a:xfrm>
            <a:off x="539552" y="1268760"/>
            <a:ext cx="5976664" cy="4069208"/>
          </a:xfrm>
        </p:spPr>
        <p:txBody>
          <a:bodyPr>
            <a:normAutofit/>
          </a:bodyPr>
          <a:lstStyle/>
          <a:p>
            <a:pPr marL="0" indent="0">
              <a:buNone/>
            </a:pPr>
            <a:endParaRPr lang="tr-TR" dirty="0" smtClean="0"/>
          </a:p>
          <a:p>
            <a:pPr marL="457200" indent="-457200">
              <a:buFont typeface="+mj-lt"/>
              <a:buAutoNum type="arabicPeriod"/>
            </a:pPr>
            <a:r>
              <a:rPr lang="tr-TR" dirty="0" smtClean="0"/>
              <a:t>İktidar kaynağını nereden alır?</a:t>
            </a:r>
          </a:p>
          <a:p>
            <a:pPr marL="457200" indent="-457200">
              <a:buFont typeface="+mj-lt"/>
              <a:buAutoNum type="arabicPeriod"/>
            </a:pPr>
            <a:r>
              <a:rPr lang="tr-TR" dirty="0" smtClean="0"/>
              <a:t>Hak, adalet ve özgürlük nedir?</a:t>
            </a:r>
          </a:p>
          <a:p>
            <a:pPr marL="457200" indent="-457200">
              <a:buFont typeface="+mj-lt"/>
              <a:buAutoNum type="arabicPeriod"/>
            </a:pPr>
            <a:r>
              <a:rPr lang="tr-TR" dirty="0" smtClean="0"/>
              <a:t>İdeal </a:t>
            </a:r>
            <a:r>
              <a:rPr lang="tr-TR" dirty="0"/>
              <a:t>devlet düzeni olabilir mi</a:t>
            </a:r>
            <a:r>
              <a:rPr lang="tr-TR" dirty="0" smtClean="0"/>
              <a:t>?</a:t>
            </a:r>
          </a:p>
          <a:p>
            <a:pPr marL="457200" indent="-457200">
              <a:buFont typeface="+mj-lt"/>
              <a:buAutoNum type="arabicPeriod"/>
            </a:pPr>
            <a:r>
              <a:rPr lang="tr-TR" dirty="0" smtClean="0"/>
              <a:t>Egemenliğin kullanış biçimleri nelerdir?</a:t>
            </a:r>
          </a:p>
          <a:p>
            <a:pPr marL="457200" indent="-457200">
              <a:buFont typeface="+mj-lt"/>
              <a:buAutoNum type="arabicPeriod"/>
            </a:pPr>
            <a:r>
              <a:rPr lang="tr-TR" dirty="0" smtClean="0"/>
              <a:t>Devlet doğal mı yapay mı bir kurumdur?</a:t>
            </a:r>
          </a:p>
          <a:p>
            <a:pPr marL="0" indent="0">
              <a:buNone/>
            </a:pPr>
            <a:endParaRPr lang="tr-TR" dirty="0" smtClean="0"/>
          </a:p>
        </p:txBody>
      </p:sp>
      <p:pic>
        <p:nvPicPr>
          <p:cNvPr id="4" name="Picture 5" descr="iktida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84168" y="1268760"/>
            <a:ext cx="2746673" cy="44656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5" name="Picture 2" descr="siyaset"/>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44141" y="4581128"/>
            <a:ext cx="3771875" cy="207101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6" name="Altbilgi Yer Tutucusu 5"/>
          <p:cNvSpPr>
            <a:spLocks noGrp="1"/>
          </p:cNvSpPr>
          <p:nvPr>
            <p:ph type="ftr" sz="quarter" idx="16"/>
          </p:nvPr>
        </p:nvSpPr>
        <p:spPr/>
        <p:txBody>
          <a:bodyPr/>
          <a:lstStyle/>
          <a:p>
            <a:r>
              <a:rPr lang="tr-TR" smtClean="0"/>
              <a:t>hazırlayan serkan baynal</a:t>
            </a:r>
            <a:endParaRPr lang="tr-TR"/>
          </a:p>
        </p:txBody>
      </p:sp>
      <p:sp>
        <p:nvSpPr>
          <p:cNvPr id="7" name="Slayt Numarası Yer Tutucusu 6"/>
          <p:cNvSpPr>
            <a:spLocks noGrp="1"/>
          </p:cNvSpPr>
          <p:nvPr>
            <p:ph type="sldNum" sz="quarter" idx="15"/>
          </p:nvPr>
        </p:nvSpPr>
        <p:spPr/>
        <p:txBody>
          <a:bodyPr/>
          <a:lstStyle/>
          <a:p>
            <a:fld id="{B1DEFA8C-F947-479F-BE07-76B6B3F80BF1}" type="slidenum">
              <a:rPr lang="tr-TR" smtClean="0"/>
              <a:pPr/>
              <a:t>16</a:t>
            </a:fld>
            <a:endParaRPr lang="tr-TR"/>
          </a:p>
        </p:txBody>
      </p:sp>
    </p:spTree>
    <p:extLst>
      <p:ext uri="{BB962C8B-B14F-4D97-AF65-F5344CB8AC3E}">
        <p14:creationId xmlns:p14="http://schemas.microsoft.com/office/powerpoint/2010/main" xmlns="" val="27000062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778098"/>
          </a:xfrm>
        </p:spPr>
        <p:txBody>
          <a:bodyPr>
            <a:normAutofit/>
          </a:bodyPr>
          <a:lstStyle/>
          <a:p>
            <a:r>
              <a:rPr lang="tr-TR" dirty="0" smtClean="0"/>
              <a:t>     1. </a:t>
            </a:r>
            <a:r>
              <a:rPr lang="tr-TR" b="1" dirty="0" smtClean="0"/>
              <a:t>İktidar Kaynağı Nedir?</a:t>
            </a:r>
            <a:endParaRPr lang="tr-TR" b="1" dirty="0"/>
          </a:p>
        </p:txBody>
      </p:sp>
      <p:graphicFrame>
        <p:nvGraphicFramePr>
          <p:cNvPr id="5" name="4 İçerik Yer Tutucusu"/>
          <p:cNvGraphicFramePr>
            <a:graphicFrameLocks noGrp="1"/>
          </p:cNvGraphicFramePr>
          <p:nvPr>
            <p:ph idx="1"/>
            <p:extLst>
              <p:ext uri="{D42A27DB-BD31-4B8C-83A1-F6EECF244321}">
                <p14:modId xmlns:p14="http://schemas.microsoft.com/office/powerpoint/2010/main" xmlns="" val="2735618747"/>
              </p:ext>
            </p:extLst>
          </p:nvPr>
        </p:nvGraphicFramePr>
        <p:xfrm>
          <a:off x="395536" y="1124744"/>
          <a:ext cx="8404393" cy="5472608"/>
        </p:xfrm>
        <a:graphic>
          <a:graphicData uri="http://schemas.openxmlformats.org/drawingml/2006/table">
            <a:tbl>
              <a:tblPr firstRow="1" bandRow="1">
                <a:tableStyleId>{5C22544A-7EE6-4342-B048-85BDC9FD1C3A}</a:tableStyleId>
              </a:tblPr>
              <a:tblGrid>
                <a:gridCol w="2832315"/>
                <a:gridCol w="2832315"/>
                <a:gridCol w="2739763"/>
              </a:tblGrid>
              <a:tr h="1209797">
                <a:tc>
                  <a:txBody>
                    <a:bodyPr/>
                    <a:lstStyle/>
                    <a:p>
                      <a:r>
                        <a:rPr lang="tr-TR" dirty="0" smtClean="0"/>
                        <a:t>       </a:t>
                      </a:r>
                    </a:p>
                    <a:p>
                      <a:r>
                        <a:rPr lang="tr-TR" dirty="0" smtClean="0"/>
                        <a:t>    </a:t>
                      </a:r>
                      <a:r>
                        <a:rPr lang="tr-TR" sz="2400" dirty="0" smtClean="0"/>
                        <a:t>İNSAN</a:t>
                      </a:r>
                      <a:r>
                        <a:rPr lang="tr-TR" sz="2400" baseline="0" dirty="0" smtClean="0"/>
                        <a:t> </a:t>
                      </a:r>
                      <a:r>
                        <a:rPr lang="tr-TR" sz="2400" dirty="0" smtClean="0"/>
                        <a:t>DOĞASI</a:t>
                      </a:r>
                      <a:endParaRPr lang="tr-TR" sz="2400" dirty="0"/>
                    </a:p>
                  </a:txBody>
                  <a:tcPr/>
                </a:tc>
                <a:tc>
                  <a:txBody>
                    <a:bodyPr/>
                    <a:lstStyle/>
                    <a:p>
                      <a:endParaRPr lang="tr-TR" dirty="0" smtClean="0"/>
                    </a:p>
                    <a:p>
                      <a:r>
                        <a:rPr lang="tr-TR" dirty="0" smtClean="0"/>
                        <a:t>                </a:t>
                      </a:r>
                      <a:r>
                        <a:rPr lang="tr-TR" sz="2400" dirty="0" smtClean="0"/>
                        <a:t>DİN</a:t>
                      </a:r>
                      <a:endParaRPr lang="tr-TR" sz="2400" dirty="0"/>
                    </a:p>
                  </a:txBody>
                  <a:tcPr/>
                </a:tc>
                <a:tc>
                  <a:txBody>
                    <a:bodyPr/>
                    <a:lstStyle/>
                    <a:p>
                      <a:endParaRPr lang="tr-TR" dirty="0" smtClean="0"/>
                    </a:p>
                    <a:p>
                      <a:r>
                        <a:rPr lang="tr-TR" dirty="0" smtClean="0"/>
                        <a:t>     </a:t>
                      </a:r>
                      <a:r>
                        <a:rPr lang="tr-TR" sz="2400" dirty="0" smtClean="0"/>
                        <a:t>ORTAK İRADE</a:t>
                      </a:r>
                      <a:endParaRPr lang="tr-TR" sz="2400" dirty="0"/>
                    </a:p>
                  </a:txBody>
                  <a:tcPr/>
                </a:tc>
              </a:tr>
              <a:tr h="1092566">
                <a:tc>
                  <a:txBody>
                    <a:bodyPr/>
                    <a:lstStyle/>
                    <a:p>
                      <a:pPr algn="ctr"/>
                      <a:r>
                        <a:rPr lang="tr-TR" sz="1800" b="1" dirty="0" smtClean="0">
                          <a:solidFill>
                            <a:srgbClr val="FF0000"/>
                          </a:solidFill>
                        </a:rPr>
                        <a:t>Platon</a:t>
                      </a:r>
                      <a:r>
                        <a:rPr lang="tr-TR" sz="1800" b="1" baseline="0" dirty="0" smtClean="0">
                          <a:solidFill>
                            <a:srgbClr val="FF0000"/>
                          </a:solidFill>
                        </a:rPr>
                        <a:t>, Aristoteles, Farabi,</a:t>
                      </a:r>
                    </a:p>
                    <a:p>
                      <a:pPr algn="ctr"/>
                      <a:r>
                        <a:rPr lang="tr-TR" sz="1800" b="1" baseline="0" dirty="0" smtClean="0">
                          <a:solidFill>
                            <a:srgbClr val="FF0000"/>
                          </a:solidFill>
                        </a:rPr>
                        <a:t> </a:t>
                      </a:r>
                      <a:r>
                        <a:rPr lang="tr-TR" sz="1800" b="1" baseline="0" dirty="0" err="1" smtClean="0">
                          <a:solidFill>
                            <a:srgbClr val="FF0000"/>
                          </a:solidFill>
                        </a:rPr>
                        <a:t>İbn</a:t>
                      </a:r>
                      <a:r>
                        <a:rPr lang="tr-TR" sz="1800" b="1" baseline="0" dirty="0" smtClean="0">
                          <a:solidFill>
                            <a:srgbClr val="FF0000"/>
                          </a:solidFill>
                        </a:rPr>
                        <a:t>-Haldun</a:t>
                      </a:r>
                      <a:endParaRPr lang="tr-TR" sz="1800" b="1" dirty="0">
                        <a:solidFill>
                          <a:srgbClr val="FF0000"/>
                        </a:solidFill>
                      </a:endParaRPr>
                    </a:p>
                  </a:txBody>
                  <a:tcPr/>
                </a:tc>
                <a:tc>
                  <a:txBody>
                    <a:bodyPr/>
                    <a:lstStyle/>
                    <a:p>
                      <a:pPr algn="ctr"/>
                      <a:endParaRPr lang="tr-TR" sz="1800" dirty="0" smtClean="0"/>
                    </a:p>
                    <a:p>
                      <a:pPr algn="ctr"/>
                      <a:r>
                        <a:rPr lang="tr-TR" sz="1800" b="1" dirty="0" smtClean="0">
                          <a:solidFill>
                            <a:srgbClr val="FF0000"/>
                          </a:solidFill>
                        </a:rPr>
                        <a:t>St. </a:t>
                      </a:r>
                      <a:r>
                        <a:rPr lang="tr-TR" sz="1800" b="1" dirty="0" err="1" smtClean="0">
                          <a:solidFill>
                            <a:srgbClr val="FF0000"/>
                          </a:solidFill>
                        </a:rPr>
                        <a:t>Agustinus</a:t>
                      </a:r>
                      <a:endParaRPr lang="tr-TR" sz="1800" b="1" dirty="0">
                        <a:solidFill>
                          <a:srgbClr val="FF0000"/>
                        </a:solidFill>
                      </a:endParaRPr>
                    </a:p>
                  </a:txBody>
                  <a:tcPr/>
                </a:tc>
                <a:tc>
                  <a:txBody>
                    <a:bodyPr/>
                    <a:lstStyle/>
                    <a:p>
                      <a:r>
                        <a:rPr lang="tr-TR" sz="1800" dirty="0" smtClean="0"/>
                        <a:t>   </a:t>
                      </a:r>
                    </a:p>
                    <a:p>
                      <a:pPr algn="ctr"/>
                      <a:r>
                        <a:rPr lang="tr-TR" sz="1800" dirty="0" smtClean="0">
                          <a:solidFill>
                            <a:srgbClr val="FF0000"/>
                          </a:solidFill>
                        </a:rPr>
                        <a:t>   </a:t>
                      </a:r>
                      <a:r>
                        <a:rPr lang="tr-TR" sz="1800" b="1" dirty="0" smtClean="0">
                          <a:solidFill>
                            <a:srgbClr val="FF0000"/>
                          </a:solidFill>
                        </a:rPr>
                        <a:t>Thomas </a:t>
                      </a:r>
                      <a:r>
                        <a:rPr lang="tr-TR" sz="1800" b="1" dirty="0" err="1" smtClean="0">
                          <a:solidFill>
                            <a:srgbClr val="FF0000"/>
                          </a:solidFill>
                        </a:rPr>
                        <a:t>Hobbes</a:t>
                      </a:r>
                      <a:r>
                        <a:rPr lang="tr-TR" sz="1800" b="1" dirty="0" smtClean="0">
                          <a:solidFill>
                            <a:srgbClr val="FF0000"/>
                          </a:solidFill>
                        </a:rPr>
                        <a:t>, J.J. Rousseau</a:t>
                      </a:r>
                      <a:endParaRPr lang="tr-TR" sz="1800" b="1" dirty="0">
                        <a:solidFill>
                          <a:srgbClr val="FF0000"/>
                        </a:solidFill>
                      </a:endParaRPr>
                    </a:p>
                  </a:txBody>
                  <a:tcPr/>
                </a:tc>
              </a:tr>
              <a:tr h="3170245">
                <a:tc>
                  <a:txBody>
                    <a:bodyPr/>
                    <a:lstStyle/>
                    <a:p>
                      <a:r>
                        <a:rPr lang="tr-TR" sz="1800" dirty="0" smtClean="0"/>
                        <a:t>İnsan doğası gereği</a:t>
                      </a:r>
                      <a:r>
                        <a:rPr lang="tr-TR" sz="1800" baseline="0" dirty="0" smtClean="0"/>
                        <a:t> bir devletin içinde yaşamalıdır. Devlet tarafından korunmalı ve ihtiyaçları karşılanmalıdır.</a:t>
                      </a:r>
                      <a:endParaRPr lang="tr-TR" sz="1800" dirty="0"/>
                    </a:p>
                  </a:txBody>
                  <a:tcPr/>
                </a:tc>
                <a:tc>
                  <a:txBody>
                    <a:bodyPr/>
                    <a:lstStyle/>
                    <a:p>
                      <a:r>
                        <a:rPr lang="tr-TR" sz="1800" dirty="0" smtClean="0"/>
                        <a:t>İktidar</a:t>
                      </a:r>
                      <a:r>
                        <a:rPr lang="tr-TR" sz="1800" baseline="0" dirty="0" smtClean="0"/>
                        <a:t> Tanrı’nın yeryüzündeki temsilcisidir.</a:t>
                      </a:r>
                      <a:endParaRPr lang="tr-TR" sz="1800" dirty="0"/>
                    </a:p>
                  </a:txBody>
                  <a:tcPr/>
                </a:tc>
                <a:tc>
                  <a:txBody>
                    <a:bodyPr/>
                    <a:lstStyle/>
                    <a:p>
                      <a:r>
                        <a:rPr lang="tr-TR" sz="1800" dirty="0" smtClean="0"/>
                        <a:t>İnsan doğası gereği kötüdür ve</a:t>
                      </a:r>
                      <a:r>
                        <a:rPr lang="tr-TR" sz="1800" baseline="0" dirty="0" smtClean="0"/>
                        <a:t> bencildir. Devletin olmadığı durumlarda insanlar birbirlerine zarar verirler.Bundan dolayı  insanlar ortak iradeleri ile devleti ve iktidarı oluşturmuşlardır.</a:t>
                      </a:r>
                      <a:endParaRPr lang="tr-TR" sz="1800" dirty="0"/>
                    </a:p>
                  </a:txBody>
                  <a:tcPr/>
                </a:tc>
              </a:tr>
            </a:tbl>
          </a:graphicData>
        </a:graphic>
      </p:graphicFrame>
      <p:pic>
        <p:nvPicPr>
          <p:cNvPr id="4" name="Picture 5" descr="platon"/>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3954" y="5373216"/>
            <a:ext cx="2160240" cy="11320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6" name="Slayt Numarası Yer Tutucusu 5"/>
          <p:cNvSpPr>
            <a:spLocks noGrp="1"/>
          </p:cNvSpPr>
          <p:nvPr>
            <p:ph type="sldNum" sz="quarter" idx="15"/>
          </p:nvPr>
        </p:nvSpPr>
        <p:spPr/>
        <p:txBody>
          <a:bodyPr/>
          <a:lstStyle/>
          <a:p>
            <a:fld id="{B1DEFA8C-F947-479F-BE07-76B6B3F80BF1}" type="slidenum">
              <a:rPr lang="tr-TR" smtClean="0"/>
              <a:pPr/>
              <a:t>17</a:t>
            </a:fld>
            <a:endParaRPr lang="tr-TR"/>
          </a:p>
        </p:txBody>
      </p:sp>
    </p:spTree>
    <p:extLst>
      <p:ext uri="{BB962C8B-B14F-4D97-AF65-F5344CB8AC3E}">
        <p14:creationId xmlns:p14="http://schemas.microsoft.com/office/powerpoint/2010/main" xmlns="" val="6900180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B1DEFA8C-F947-479F-BE07-76B6B3F80BF1}" type="slidenum">
              <a:rPr lang="tr-TR" smtClean="0"/>
              <a:pPr/>
              <a:t>18</a:t>
            </a:fld>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826" y="0"/>
            <a:ext cx="9134174" cy="68344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ltbilgi Yer Tutucusu 2"/>
          <p:cNvSpPr>
            <a:spLocks noGrp="1"/>
          </p:cNvSpPr>
          <p:nvPr>
            <p:ph type="ftr" sz="quarter" idx="11"/>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32611736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2. Hak</a:t>
            </a:r>
            <a:r>
              <a:rPr lang="tr-TR" dirty="0"/>
              <a:t>, adalet ve özgürlük nedir?</a:t>
            </a:r>
            <a:br>
              <a:rPr lang="tr-TR" dirty="0"/>
            </a:br>
            <a:endParaRPr lang="tr-TR" dirty="0"/>
          </a:p>
        </p:txBody>
      </p:sp>
      <p:sp>
        <p:nvSpPr>
          <p:cNvPr id="3" name="İçerik Yer Tutucusu 2"/>
          <p:cNvSpPr>
            <a:spLocks noGrp="1"/>
          </p:cNvSpPr>
          <p:nvPr>
            <p:ph sz="quarter" idx="1"/>
          </p:nvPr>
        </p:nvSpPr>
        <p:spPr>
          <a:xfrm>
            <a:off x="457200" y="1268760"/>
            <a:ext cx="8363272" cy="5205192"/>
          </a:xfrm>
        </p:spPr>
        <p:txBody>
          <a:bodyPr>
            <a:normAutofit fontScale="92500" lnSpcReduction="10000"/>
          </a:bodyPr>
          <a:lstStyle/>
          <a:p>
            <a:pPr marL="0" indent="0">
              <a:buNone/>
            </a:pPr>
            <a:r>
              <a:rPr lang="tr-TR" b="1" dirty="0" smtClean="0">
                <a:solidFill>
                  <a:srgbClr val="FF0000"/>
                </a:solidFill>
              </a:rPr>
              <a:t>	Hak: </a:t>
            </a:r>
            <a:r>
              <a:rPr lang="tr-TR" dirty="0"/>
              <a:t>Hak her insanın sadece insan olması </a:t>
            </a:r>
            <a:r>
              <a:rPr lang="tr-TR" dirty="0" smtClean="0"/>
              <a:t>nedeniyle sahip </a:t>
            </a:r>
            <a:r>
              <a:rPr lang="tr-TR" dirty="0"/>
              <a:t>olduğu kazanımlardır. </a:t>
            </a:r>
            <a:r>
              <a:rPr lang="tr-TR" dirty="0" smtClean="0"/>
              <a:t>Hak; </a:t>
            </a:r>
            <a:r>
              <a:rPr lang="it-IT" dirty="0" smtClean="0"/>
              <a:t>dini</a:t>
            </a:r>
            <a:r>
              <a:rPr lang="it-IT" dirty="0"/>
              <a:t>, dili, rengi, ırkı, cinsiyeti ne olursa </a:t>
            </a:r>
            <a:r>
              <a:rPr lang="it-IT" dirty="0" smtClean="0"/>
              <a:t>olsun</a:t>
            </a:r>
            <a:r>
              <a:rPr lang="tr-TR" dirty="0" smtClean="0"/>
              <a:t> her </a:t>
            </a:r>
            <a:r>
              <a:rPr lang="tr-TR" dirty="0"/>
              <a:t>insanın yapma özgürlüğündeki </a:t>
            </a:r>
            <a:r>
              <a:rPr lang="tr-TR" dirty="0" smtClean="0"/>
              <a:t>eylemleri kapsar.</a:t>
            </a:r>
          </a:p>
          <a:p>
            <a:pPr marL="0" indent="0">
              <a:buNone/>
            </a:pPr>
            <a:r>
              <a:rPr lang="tr-TR" b="1" dirty="0" smtClean="0">
                <a:solidFill>
                  <a:srgbClr val="FF0000"/>
                </a:solidFill>
              </a:rPr>
              <a:t>	Özgürlük: </a:t>
            </a:r>
            <a:r>
              <a:rPr lang="tr-TR" dirty="0"/>
              <a:t>Özgürlük, dış </a:t>
            </a:r>
            <a:r>
              <a:rPr lang="tr-TR" dirty="0" smtClean="0"/>
              <a:t>veya iç </a:t>
            </a:r>
            <a:r>
              <a:rPr lang="tr-TR" dirty="0"/>
              <a:t>baskı olmadan seçimlerde </a:t>
            </a:r>
            <a:r>
              <a:rPr lang="tr-TR" dirty="0" smtClean="0"/>
              <a:t>bulunmak demektir</a:t>
            </a:r>
            <a:r>
              <a:rPr lang="tr-TR" dirty="0"/>
              <a:t>. Elbette özgürlük, sınırsız </a:t>
            </a:r>
            <a:r>
              <a:rPr lang="tr-TR" dirty="0" smtClean="0"/>
              <a:t>değildir. Özgürlükler</a:t>
            </a:r>
            <a:r>
              <a:rPr lang="tr-TR" dirty="0"/>
              <a:t>, doğa, canlı ve </a:t>
            </a:r>
            <a:r>
              <a:rPr lang="tr-TR" dirty="0" smtClean="0"/>
              <a:t>diğer insanlara </a:t>
            </a:r>
            <a:r>
              <a:rPr lang="tr-TR" dirty="0"/>
              <a:t>zarar vermeyi kapsamaz. </a:t>
            </a:r>
            <a:r>
              <a:rPr lang="tr-TR" dirty="0" smtClean="0"/>
              <a:t>Özgürlük hem </a:t>
            </a:r>
            <a:r>
              <a:rPr lang="tr-TR" dirty="0"/>
              <a:t>dışsal baskıdan uzak </a:t>
            </a:r>
            <a:r>
              <a:rPr lang="tr-TR" dirty="0" smtClean="0"/>
              <a:t>kalabilmek hem </a:t>
            </a:r>
            <a:r>
              <a:rPr lang="tr-TR" dirty="0"/>
              <a:t>de içeriden bizi </a:t>
            </a:r>
            <a:r>
              <a:rPr lang="tr-TR" dirty="0" smtClean="0"/>
              <a:t>yönlendiren, manipüle </a:t>
            </a:r>
            <a:r>
              <a:rPr lang="tr-TR" dirty="0"/>
              <a:t>eden iktidara karşı kendini </a:t>
            </a:r>
            <a:r>
              <a:rPr lang="tr-TR" dirty="0" smtClean="0"/>
              <a:t>ifade etmeyi </a:t>
            </a:r>
            <a:r>
              <a:rPr lang="tr-TR" dirty="0"/>
              <a:t>içerir</a:t>
            </a:r>
            <a:r>
              <a:rPr lang="tr-TR" dirty="0" smtClean="0"/>
              <a:t>.</a:t>
            </a:r>
          </a:p>
          <a:p>
            <a:pPr marL="0" indent="0">
              <a:buNone/>
            </a:pPr>
            <a:r>
              <a:rPr lang="tr-TR" b="1" dirty="0" smtClean="0">
                <a:solidFill>
                  <a:srgbClr val="FF0000"/>
                </a:solidFill>
              </a:rPr>
              <a:t>	Adalet: </a:t>
            </a:r>
            <a:r>
              <a:rPr lang="tr-TR" dirty="0"/>
              <a:t>Adalet, herkesin emeğinin karşılığını almasıdır. Fakat doğuştan insanlar arasında mutlak </a:t>
            </a:r>
            <a:r>
              <a:rPr lang="tr-TR" dirty="0" smtClean="0"/>
              <a:t>bir eşitlik </a:t>
            </a:r>
            <a:r>
              <a:rPr lang="tr-TR" dirty="0"/>
              <a:t>de yoktur. Çocuklar, zayıflar, engelliler diğerleri ile eşit koşullarda değillerdir. Bu </a:t>
            </a:r>
            <a:r>
              <a:rPr lang="tr-TR" dirty="0" smtClean="0"/>
              <a:t>anlamda adalet</a:t>
            </a:r>
            <a:r>
              <a:rPr lang="tr-TR" dirty="0"/>
              <a:t>, her insanın hak ettiği gibi insanca yaşaması, hukukun eşit bir öznesi olarak </a:t>
            </a:r>
            <a:r>
              <a:rPr lang="tr-TR" dirty="0" smtClean="0"/>
              <a:t>hayatını sürdürmesidir</a:t>
            </a:r>
            <a:r>
              <a:rPr lang="tr-TR" dirty="0"/>
              <a:t>.</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19</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19140537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29841" y="365126"/>
            <a:ext cx="7886700" cy="1263674"/>
          </a:xfrm>
        </p:spPr>
        <p:txBody>
          <a:bodyPr>
            <a:normAutofit/>
          </a:bodyPr>
          <a:lstStyle/>
          <a:p>
            <a:pPr algn="ctr"/>
            <a:r>
              <a:rPr lang="tr-TR" sz="2700" b="1" dirty="0">
                <a:solidFill>
                  <a:schemeClr val="accent5">
                    <a:lumMod val="75000"/>
                  </a:schemeClr>
                </a:solidFill>
              </a:rPr>
              <a:t/>
            </a:r>
            <a:br>
              <a:rPr lang="tr-TR" sz="2700" b="1" dirty="0">
                <a:solidFill>
                  <a:schemeClr val="accent5">
                    <a:lumMod val="75000"/>
                  </a:schemeClr>
                </a:solidFill>
              </a:rPr>
            </a:br>
            <a:endParaRPr lang="tr-TR" sz="2700" b="1" dirty="0">
              <a:solidFill>
                <a:schemeClr val="accent5">
                  <a:lumMod val="75000"/>
                </a:schemeClr>
              </a:solidFill>
            </a:endParaRPr>
          </a:p>
        </p:txBody>
      </p:sp>
      <p:sp>
        <p:nvSpPr>
          <p:cNvPr id="3" name="2 Metin Yer Tutucusu"/>
          <p:cNvSpPr>
            <a:spLocks noGrp="1"/>
          </p:cNvSpPr>
          <p:nvPr>
            <p:ph type="body" idx="1"/>
          </p:nvPr>
        </p:nvSpPr>
        <p:spPr>
          <a:xfrm>
            <a:off x="457200" y="3068960"/>
            <a:ext cx="3868340" cy="823912"/>
          </a:xfrm>
        </p:spPr>
        <p:txBody>
          <a:bodyPr/>
          <a:lstStyle/>
          <a:p>
            <a:r>
              <a:rPr lang="tr-TR" dirty="0" smtClean="0"/>
              <a:t>İdeal düzen var olabilir</a:t>
            </a:r>
            <a:endParaRPr lang="tr-TR" dirty="0"/>
          </a:p>
        </p:txBody>
      </p:sp>
      <p:sp>
        <p:nvSpPr>
          <p:cNvPr id="5" name="4 İçerik Yer Tutucusu"/>
          <p:cNvSpPr>
            <a:spLocks noGrp="1"/>
          </p:cNvSpPr>
          <p:nvPr>
            <p:ph sz="half" idx="2"/>
          </p:nvPr>
        </p:nvSpPr>
        <p:spPr>
          <a:xfrm>
            <a:off x="457200" y="4077072"/>
            <a:ext cx="3868340" cy="2148061"/>
          </a:xfrm>
        </p:spPr>
        <p:txBody>
          <a:bodyPr>
            <a:normAutofit fontScale="92500" lnSpcReduction="20000"/>
          </a:bodyPr>
          <a:lstStyle/>
          <a:p>
            <a:r>
              <a:rPr lang="tr-TR" dirty="0" smtClean="0"/>
              <a:t>LİBERALİZM</a:t>
            </a:r>
          </a:p>
          <a:p>
            <a:endParaRPr lang="tr-TR" dirty="0" smtClean="0"/>
          </a:p>
          <a:p>
            <a:r>
              <a:rPr lang="tr-TR" dirty="0" smtClean="0"/>
              <a:t>SOSYALİZM</a:t>
            </a:r>
          </a:p>
          <a:p>
            <a:endParaRPr lang="tr-TR" dirty="0" smtClean="0"/>
          </a:p>
          <a:p>
            <a:r>
              <a:rPr lang="tr-TR" dirty="0" smtClean="0"/>
              <a:t>ADALETİ TEMEL ALAN YAKLAŞIM</a:t>
            </a:r>
            <a:endParaRPr lang="tr-TR" dirty="0"/>
          </a:p>
        </p:txBody>
      </p:sp>
      <p:sp>
        <p:nvSpPr>
          <p:cNvPr id="4" name="3 Metin Yer Tutucusu"/>
          <p:cNvSpPr>
            <a:spLocks noGrp="1"/>
          </p:cNvSpPr>
          <p:nvPr>
            <p:ph type="body" sz="quarter" idx="3"/>
          </p:nvPr>
        </p:nvSpPr>
        <p:spPr>
          <a:xfrm>
            <a:off x="4572000" y="3068960"/>
            <a:ext cx="3887391" cy="792088"/>
          </a:xfrm>
        </p:spPr>
        <p:txBody>
          <a:bodyPr/>
          <a:lstStyle/>
          <a:p>
            <a:r>
              <a:rPr lang="tr-TR" dirty="0" smtClean="0"/>
              <a:t>İdeal düzen var olamaz</a:t>
            </a:r>
            <a:endParaRPr lang="tr-TR" dirty="0"/>
          </a:p>
        </p:txBody>
      </p:sp>
      <p:sp>
        <p:nvSpPr>
          <p:cNvPr id="6" name="5 İçerik Yer Tutucusu"/>
          <p:cNvSpPr>
            <a:spLocks noGrp="1"/>
          </p:cNvSpPr>
          <p:nvPr>
            <p:ph sz="quarter" idx="4"/>
          </p:nvPr>
        </p:nvSpPr>
        <p:spPr>
          <a:xfrm>
            <a:off x="4499992" y="4149080"/>
            <a:ext cx="3887391" cy="1800200"/>
          </a:xfrm>
        </p:spPr>
        <p:txBody>
          <a:bodyPr>
            <a:normAutofit fontScale="92500" lnSpcReduction="20000"/>
          </a:bodyPr>
          <a:lstStyle/>
          <a:p>
            <a:r>
              <a:rPr lang="tr-TR" dirty="0" smtClean="0"/>
              <a:t>SOFİSTLER</a:t>
            </a:r>
          </a:p>
          <a:p>
            <a:endParaRPr lang="tr-TR" dirty="0" smtClean="0"/>
          </a:p>
          <a:p>
            <a:r>
              <a:rPr lang="tr-TR" dirty="0" smtClean="0"/>
              <a:t>NİHİLİZM</a:t>
            </a:r>
          </a:p>
          <a:p>
            <a:endParaRPr lang="tr-TR" dirty="0"/>
          </a:p>
          <a:p>
            <a:r>
              <a:rPr lang="tr-TR" dirty="0" smtClean="0"/>
              <a:t>ANARŞİZM</a:t>
            </a:r>
          </a:p>
          <a:p>
            <a:endParaRPr lang="tr-TR" dirty="0" smtClean="0"/>
          </a:p>
          <a:p>
            <a:pPr>
              <a:buNone/>
            </a:pPr>
            <a:endParaRPr lang="tr-TR" dirty="0"/>
          </a:p>
        </p:txBody>
      </p:sp>
      <p:sp>
        <p:nvSpPr>
          <p:cNvPr id="7" name="Başlık 1"/>
          <p:cNvSpPr txBox="1">
            <a:spLocks/>
          </p:cNvSpPr>
          <p:nvPr/>
        </p:nvSpPr>
        <p:spPr>
          <a:xfrm>
            <a:off x="457200" y="274638"/>
            <a:ext cx="7467600" cy="922114"/>
          </a:xfrm>
          <a:prstGeom prst="rect">
            <a:avLst/>
          </a:prstGeom>
        </p:spPr>
        <p:txBody>
          <a:bodyPr vert="horz" anchor="b">
            <a:normAutofit fontScale="85000" lnSpcReduction="10000"/>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tr-TR" dirty="0" smtClean="0"/>
              <a:t>3. İDEAL DEVLET DÜZENİ OLABİLİR Mİ?</a:t>
            </a:r>
            <a:br>
              <a:rPr lang="tr-TR" dirty="0" smtClean="0"/>
            </a:br>
            <a:endParaRPr lang="tr-TR" dirty="0"/>
          </a:p>
        </p:txBody>
      </p:sp>
      <p:sp>
        <p:nvSpPr>
          <p:cNvPr id="8" name="Metin kutusu 7"/>
          <p:cNvSpPr txBox="1"/>
          <p:nvPr/>
        </p:nvSpPr>
        <p:spPr>
          <a:xfrm>
            <a:off x="457200" y="1206578"/>
            <a:ext cx="8435280" cy="1200329"/>
          </a:xfrm>
          <a:prstGeom prst="rect">
            <a:avLst/>
          </a:prstGeom>
          <a:noFill/>
        </p:spPr>
        <p:txBody>
          <a:bodyPr wrap="square" rtlCol="0">
            <a:spAutoFit/>
          </a:bodyPr>
          <a:lstStyle/>
          <a:p>
            <a:r>
              <a:rPr lang="tr-TR" b="1" dirty="0">
                <a:solidFill>
                  <a:schemeClr val="accent5">
                    <a:lumMod val="75000"/>
                  </a:schemeClr>
                </a:solidFill>
              </a:rPr>
              <a:t>İlk çağdan bu yana insanlar, toplumda gelişi güzel davranışları önlemek, toplumun amacını ve işlevlerini belirlemek için </a:t>
            </a:r>
            <a:r>
              <a:rPr lang="tr-TR" b="1" dirty="0" smtClean="0">
                <a:solidFill>
                  <a:schemeClr val="accent5">
                    <a:lumMod val="75000"/>
                  </a:schemeClr>
                </a:solidFill>
              </a:rPr>
              <a:t>akılcı kurallar </a:t>
            </a:r>
            <a:r>
              <a:rPr lang="tr-TR" b="1" dirty="0">
                <a:solidFill>
                  <a:schemeClr val="accent5">
                    <a:lumMod val="75000"/>
                  </a:schemeClr>
                </a:solidFill>
              </a:rPr>
              <a:t>koyarak ideal düzen oluşturmaya çalışmışlardır. </a:t>
            </a:r>
            <a:r>
              <a:rPr lang="tr-TR" b="1" dirty="0" smtClean="0">
                <a:solidFill>
                  <a:schemeClr val="accent5">
                    <a:lumMod val="75000"/>
                  </a:schemeClr>
                </a:solidFill>
              </a:rPr>
              <a:t> Bu </a:t>
            </a:r>
            <a:r>
              <a:rPr lang="tr-TR" b="1" dirty="0">
                <a:solidFill>
                  <a:schemeClr val="accent5">
                    <a:lumMod val="75000"/>
                  </a:schemeClr>
                </a:solidFill>
              </a:rPr>
              <a:t>çabadaki görüşler iki bölümde toplanabilir.</a:t>
            </a:r>
            <a:endParaRPr lang="tr-TR" dirty="0"/>
          </a:p>
        </p:txBody>
      </p:sp>
      <p:sp>
        <p:nvSpPr>
          <p:cNvPr id="9" name="Altbilgi Yer Tutucusu 8"/>
          <p:cNvSpPr>
            <a:spLocks noGrp="1"/>
          </p:cNvSpPr>
          <p:nvPr>
            <p:ph type="ftr" sz="quarter" idx="11"/>
          </p:nvPr>
        </p:nvSpPr>
        <p:spPr/>
        <p:txBody>
          <a:bodyPr/>
          <a:lstStyle/>
          <a:p>
            <a:r>
              <a:rPr lang="tr-TR" smtClean="0"/>
              <a:t>hazırlayan serkan baynal</a:t>
            </a:r>
            <a:endParaRPr lang="tr-TR"/>
          </a:p>
        </p:txBody>
      </p:sp>
      <p:sp>
        <p:nvSpPr>
          <p:cNvPr id="10" name="Slayt Numarası Yer Tutucusu 9"/>
          <p:cNvSpPr>
            <a:spLocks noGrp="1"/>
          </p:cNvSpPr>
          <p:nvPr>
            <p:ph type="sldNum" sz="quarter" idx="12"/>
          </p:nvPr>
        </p:nvSpPr>
        <p:spPr/>
        <p:txBody>
          <a:bodyPr/>
          <a:lstStyle/>
          <a:p>
            <a:fld id="{B1DEFA8C-F947-479F-BE07-76B6B3F80BF1}" type="slidenum">
              <a:rPr lang="tr-TR" smtClean="0"/>
              <a:pPr/>
              <a:t>20</a:t>
            </a:fld>
            <a:endParaRPr lang="tr-TR"/>
          </a:p>
        </p:txBody>
      </p:sp>
    </p:spTree>
    <p:extLst>
      <p:ext uri="{BB962C8B-B14F-4D97-AF65-F5344CB8AC3E}">
        <p14:creationId xmlns:p14="http://schemas.microsoft.com/office/powerpoint/2010/main" xmlns="" val="29766322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260648"/>
            <a:ext cx="8147248" cy="6213304"/>
          </a:xfrm>
        </p:spPr>
        <p:txBody>
          <a:bodyPr>
            <a:normAutofit/>
          </a:bodyPr>
          <a:lstStyle/>
          <a:p>
            <a:pPr marL="457200" indent="-457200">
              <a:buFont typeface="Wingdings" panose="05000000000000000000" pitchFamily="2" charset="2"/>
              <a:buAutoNum type="arabicPeriod"/>
            </a:pPr>
            <a:r>
              <a:rPr lang="tr-TR" sz="2800" b="1" dirty="0" smtClean="0">
                <a:solidFill>
                  <a:srgbClr val="002060"/>
                </a:solidFill>
              </a:rPr>
              <a:t>İdeal </a:t>
            </a:r>
            <a:r>
              <a:rPr lang="tr-TR" sz="2800" b="1" dirty="0">
                <a:solidFill>
                  <a:srgbClr val="002060"/>
                </a:solidFill>
              </a:rPr>
              <a:t>bir Düzenin </a:t>
            </a:r>
            <a:r>
              <a:rPr lang="tr-TR" sz="2800" b="1" u="sng" dirty="0">
                <a:solidFill>
                  <a:srgbClr val="002060"/>
                </a:solidFill>
              </a:rPr>
              <a:t>Olamayacağını </a:t>
            </a:r>
            <a:r>
              <a:rPr lang="tr-TR" sz="2800" b="1" dirty="0" smtClean="0">
                <a:solidFill>
                  <a:srgbClr val="002060"/>
                </a:solidFill>
              </a:rPr>
              <a:t>Savunanlar</a:t>
            </a:r>
          </a:p>
          <a:p>
            <a:pPr marL="0" indent="0">
              <a:buNone/>
            </a:pPr>
            <a:endParaRPr lang="tr-TR" b="1" dirty="0" smtClean="0">
              <a:solidFill>
                <a:srgbClr val="660066"/>
              </a:solidFill>
            </a:endParaRPr>
          </a:p>
          <a:p>
            <a:pPr>
              <a:buFont typeface="Wingdings" panose="05000000000000000000" pitchFamily="2" charset="2"/>
              <a:buNone/>
            </a:pPr>
            <a:r>
              <a:rPr lang="tr-TR" b="1" dirty="0" smtClean="0">
                <a:solidFill>
                  <a:srgbClr val="FF0000"/>
                </a:solidFill>
              </a:rPr>
              <a:t>Sofistler: </a:t>
            </a:r>
            <a:r>
              <a:rPr lang="tr-TR" dirty="0" smtClean="0"/>
              <a:t>bu görüşün temsilcilerden </a:t>
            </a:r>
          </a:p>
          <a:p>
            <a:pPr>
              <a:buFont typeface="Wingdings" panose="05000000000000000000" pitchFamily="2" charset="2"/>
              <a:buNone/>
            </a:pPr>
            <a:r>
              <a:rPr lang="tr-TR" dirty="0" err="1" smtClean="0"/>
              <a:t>Protagoras’a</a:t>
            </a:r>
            <a:r>
              <a:rPr lang="tr-TR" dirty="0" smtClean="0"/>
              <a:t> </a:t>
            </a:r>
            <a:r>
              <a:rPr lang="tr-TR" dirty="0"/>
              <a:t>göre; ‘‘insan her şeyin ölçüsüdür.’’ Her şey insana göre değişiyorsa, herkes için ortak bir düzenden söz edilemez.  </a:t>
            </a:r>
          </a:p>
          <a:p>
            <a:pPr>
              <a:buFont typeface="Wingdings" panose="05000000000000000000" pitchFamily="2" charset="2"/>
              <a:buNone/>
            </a:pPr>
            <a:r>
              <a:rPr lang="tr-TR" dirty="0"/>
              <a:t> </a:t>
            </a:r>
            <a:r>
              <a:rPr lang="tr-TR" dirty="0" err="1" smtClean="0"/>
              <a:t>Gorgias’a</a:t>
            </a:r>
            <a:r>
              <a:rPr lang="tr-TR" dirty="0" smtClean="0"/>
              <a:t> </a:t>
            </a:r>
            <a:r>
              <a:rPr lang="tr-TR" dirty="0"/>
              <a:t>göre, varlık diye bir şey yoktur ki ideal düzenden söz edilebilsin. </a:t>
            </a:r>
            <a:endParaRPr lang="tr-TR" dirty="0" smtClean="0"/>
          </a:p>
          <a:p>
            <a:pPr>
              <a:buFont typeface="Wingdings" panose="05000000000000000000" pitchFamily="2" charset="2"/>
              <a:buNone/>
            </a:pPr>
            <a:endParaRPr lang="tr-TR" dirty="0"/>
          </a:p>
          <a:p>
            <a:pPr marL="0" indent="0">
              <a:buNone/>
            </a:pPr>
            <a:r>
              <a:rPr lang="tr-TR" b="1" dirty="0">
                <a:solidFill>
                  <a:srgbClr val="FF0000"/>
                </a:solidFill>
              </a:rPr>
              <a:t>Nihilizm: </a:t>
            </a:r>
            <a:r>
              <a:rPr lang="tr-TR" dirty="0"/>
              <a:t>Hiçbir otoriteyi benimsemeyen nihilistlere göre, toplumda ahlaki ve kültürel hiçbir kural yoktur. Hiçbir kuralın olmadığı toplumda ideal düzenin olması olanaksızdır</a:t>
            </a:r>
            <a:r>
              <a:rPr lang="tr-TR" dirty="0" smtClean="0"/>
              <a:t>.</a:t>
            </a: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21</a:t>
            </a:fld>
            <a:endParaRPr lang="tr-TR"/>
          </a:p>
        </p:txBody>
      </p:sp>
      <p:sp>
        <p:nvSpPr>
          <p:cNvPr id="2" name="Altbilgi Yer Tutucusu 1"/>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24337530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body" idx="1"/>
          </p:nvPr>
        </p:nvSpPr>
        <p:spPr>
          <a:xfrm>
            <a:off x="539750" y="404813"/>
            <a:ext cx="8229600" cy="4530725"/>
          </a:xfrm>
        </p:spPr>
        <p:txBody>
          <a:bodyPr/>
          <a:lstStyle/>
          <a:p>
            <a:pPr>
              <a:buFont typeface="Wingdings" panose="05000000000000000000" pitchFamily="2" charset="2"/>
              <a:buNone/>
            </a:pPr>
            <a:r>
              <a:rPr lang="tr-TR" sz="2400" b="1" i="1" dirty="0">
                <a:effectLst>
                  <a:outerShdw blurRad="38100" dist="38100" dir="2700000" algn="tl">
                    <a:srgbClr val="000000"/>
                  </a:outerShdw>
                </a:effectLst>
              </a:rPr>
              <a:t>   </a:t>
            </a:r>
            <a:r>
              <a:rPr lang="tr-TR" sz="2400" b="1" dirty="0" smtClean="0">
                <a:solidFill>
                  <a:srgbClr val="FF0000"/>
                </a:solidFill>
              </a:rPr>
              <a:t>Anarşizm</a:t>
            </a:r>
            <a:r>
              <a:rPr lang="tr-TR" sz="2400" b="1" dirty="0">
                <a:solidFill>
                  <a:srgbClr val="FF0000"/>
                </a:solidFill>
              </a:rPr>
              <a:t>: </a:t>
            </a:r>
            <a:r>
              <a:rPr lang="tr-TR" sz="2400" dirty="0"/>
              <a:t>Özgürlüğü savunduğu, baskıyı reddettiği ve düzeni tanımadığı için burada </a:t>
            </a:r>
            <a:r>
              <a:rPr lang="tr-TR" sz="2400" dirty="0" err="1" smtClean="0"/>
              <a:t>Proudhon’un</a:t>
            </a:r>
            <a:r>
              <a:rPr lang="tr-TR" sz="2400" dirty="0" smtClean="0"/>
              <a:t> öncülüğünü </a:t>
            </a:r>
            <a:r>
              <a:rPr lang="tr-TR" sz="2400" dirty="0"/>
              <a:t>yaptığı anarşizmi de ideal düzeni tanımayan görüş olarak sayabiliriz. </a:t>
            </a:r>
          </a:p>
          <a:p>
            <a:endParaRPr lang="tr-TR" sz="2400" dirty="0">
              <a:solidFill>
                <a:schemeClr val="bg2"/>
              </a:solidFill>
            </a:endParaRPr>
          </a:p>
        </p:txBody>
      </p:sp>
      <p:pic>
        <p:nvPicPr>
          <p:cNvPr id="112644" name="Picture 4" descr="anarcis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56136" y="2277567"/>
            <a:ext cx="4192327" cy="403225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12645" name="Picture 5" descr="anarchist"/>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9552" y="2277568"/>
            <a:ext cx="3654425" cy="403225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3" name="Slayt Numarası Yer Tutucusu 2"/>
          <p:cNvSpPr>
            <a:spLocks noGrp="1"/>
          </p:cNvSpPr>
          <p:nvPr>
            <p:ph type="sldNum" sz="quarter" idx="15"/>
          </p:nvPr>
        </p:nvSpPr>
        <p:spPr/>
        <p:txBody>
          <a:bodyPr/>
          <a:lstStyle/>
          <a:p>
            <a:fld id="{B1DEFA8C-F947-479F-BE07-76B6B3F80BF1}" type="slidenum">
              <a:rPr lang="tr-TR" smtClean="0"/>
              <a:pPr/>
              <a:t>22</a:t>
            </a:fld>
            <a:endParaRPr lang="tr-TR"/>
          </a:p>
        </p:txBody>
      </p:sp>
    </p:spTree>
    <p:extLst>
      <p:ext uri="{BB962C8B-B14F-4D97-AF65-F5344CB8AC3E}">
        <p14:creationId xmlns:p14="http://schemas.microsoft.com/office/powerpoint/2010/main" xmlns="" val="30833103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993775"/>
          </a:xfrm>
        </p:spPr>
        <p:txBody>
          <a:bodyPr/>
          <a:lstStyle/>
          <a:p>
            <a:r>
              <a:rPr lang="tr-TR" b="1" i="1">
                <a:effectLst>
                  <a:outerShdw blurRad="38100" dist="38100" dir="2700000" algn="tl">
                    <a:srgbClr val="FFFFFF"/>
                  </a:outerShdw>
                </a:effectLst>
              </a:rPr>
              <a:t>ÖRNEK;</a:t>
            </a:r>
          </a:p>
        </p:txBody>
      </p:sp>
      <p:sp>
        <p:nvSpPr>
          <p:cNvPr id="19459" name="Rectangle 3"/>
          <p:cNvSpPr>
            <a:spLocks noGrp="1" noChangeArrowheads="1"/>
          </p:cNvSpPr>
          <p:nvPr>
            <p:ph type="body" idx="1"/>
          </p:nvPr>
        </p:nvSpPr>
        <p:spPr>
          <a:xfrm>
            <a:off x="179512" y="1268760"/>
            <a:ext cx="8640960" cy="5472608"/>
          </a:xfrm>
          <a:solidFill>
            <a:srgbClr val="FFFF66"/>
          </a:solidFill>
        </p:spPr>
        <p:txBody>
          <a:bodyPr/>
          <a:lstStyle/>
          <a:p>
            <a:pPr>
              <a:lnSpc>
                <a:spcPct val="80000"/>
              </a:lnSpc>
              <a:buFontTx/>
              <a:buNone/>
            </a:pPr>
            <a:r>
              <a:rPr lang="tr-TR" sz="2000" i="1" dirty="0">
                <a:effectLst>
                  <a:outerShdw blurRad="38100" dist="38100" dir="2700000" algn="tl">
                    <a:srgbClr val="FFFFFF"/>
                  </a:outerShdw>
                </a:effectLst>
              </a:rPr>
              <a:t>    </a:t>
            </a:r>
            <a:endParaRPr lang="tr-TR" sz="2000" i="1" dirty="0" smtClean="0">
              <a:effectLst>
                <a:outerShdw blurRad="38100" dist="38100" dir="2700000" algn="tl">
                  <a:srgbClr val="FFFFFF"/>
                </a:outerShdw>
              </a:effectLst>
            </a:endParaRPr>
          </a:p>
          <a:p>
            <a:pPr>
              <a:lnSpc>
                <a:spcPct val="80000"/>
              </a:lnSpc>
              <a:buFontTx/>
              <a:buNone/>
            </a:pPr>
            <a:r>
              <a:rPr lang="tr-TR" sz="2000" i="1" dirty="0" smtClean="0">
                <a:effectLst>
                  <a:outerShdw blurRad="38100" dist="38100" dir="2700000" algn="tl">
                    <a:srgbClr val="FFFFFF"/>
                  </a:outerShdw>
                </a:effectLst>
              </a:rPr>
              <a:t> </a:t>
            </a:r>
            <a:r>
              <a:rPr lang="tr-TR" sz="2000" dirty="0"/>
              <a:t>Nihilizme göre evren anlamsız ve amaçsızdır. Hiçbir şey değer taşımaz. Bu öğretiye göre otorite ya da devlet, doğaya aykırıdır. Bütün toplumsal kötülükler, insanların özgür olmamalarından kaynaklanır. Öyleyse insanı sınırlayan bütün değer kurum ve düzenler ‘</a:t>
            </a:r>
            <a:r>
              <a:rPr lang="tr-TR" sz="2000" dirty="0" err="1"/>
              <a:t>kötü’dür</a:t>
            </a:r>
            <a:r>
              <a:rPr lang="tr-TR" sz="2000" dirty="0"/>
              <a:t> ve yıkılmalıdır. Nitekim </a:t>
            </a:r>
            <a:r>
              <a:rPr lang="tr-TR" sz="2000" dirty="0" err="1"/>
              <a:t>Bakunin</a:t>
            </a:r>
            <a:r>
              <a:rPr lang="tr-TR" sz="2000" dirty="0"/>
              <a:t> ‘‘yıkma tutkusunun aynı zamanda yaratıcı dürtü olduğunu’’ söyleyerek başta devlet olmak üzere, var olan kurumların tümünün birden ortadan kaldırılması gerektiğini savunur. </a:t>
            </a:r>
          </a:p>
          <a:p>
            <a:pPr>
              <a:lnSpc>
                <a:spcPct val="80000"/>
              </a:lnSpc>
              <a:buFontTx/>
              <a:buNone/>
            </a:pPr>
            <a:r>
              <a:rPr lang="tr-TR" sz="2000" dirty="0"/>
              <a:t>           </a:t>
            </a:r>
            <a:r>
              <a:rPr lang="tr-TR" sz="2000" b="1" dirty="0"/>
              <a:t>Bu parçaya dayanarak, aşağıdaki genellemelerden hangisine ulaşılabilir?</a:t>
            </a:r>
          </a:p>
          <a:p>
            <a:pPr>
              <a:lnSpc>
                <a:spcPct val="80000"/>
              </a:lnSpc>
              <a:buFontTx/>
              <a:buNone/>
            </a:pPr>
            <a:r>
              <a:rPr lang="tr-TR" sz="2000" b="1" dirty="0"/>
              <a:t>         a-) </a:t>
            </a:r>
            <a:r>
              <a:rPr lang="tr-TR" sz="2000" dirty="0"/>
              <a:t>Eşitlik özgürlükle sağlanabilir.</a:t>
            </a:r>
            <a:endParaRPr lang="tr-TR" sz="2000" b="1" dirty="0"/>
          </a:p>
          <a:p>
            <a:pPr>
              <a:lnSpc>
                <a:spcPct val="80000"/>
              </a:lnSpc>
              <a:buFontTx/>
              <a:buNone/>
            </a:pPr>
            <a:r>
              <a:rPr lang="tr-TR" sz="2000" b="1" dirty="0"/>
              <a:t>         b-) </a:t>
            </a:r>
            <a:r>
              <a:rPr lang="tr-TR" sz="2000" dirty="0"/>
              <a:t>İdeal düzen adaletin sağlanması ile gerçekleşebilir.</a:t>
            </a:r>
          </a:p>
          <a:p>
            <a:pPr>
              <a:lnSpc>
                <a:spcPct val="80000"/>
              </a:lnSpc>
              <a:buFontTx/>
              <a:buNone/>
            </a:pPr>
            <a:r>
              <a:rPr lang="tr-TR" sz="2000" b="1" dirty="0"/>
              <a:t>         c-)</a:t>
            </a:r>
            <a:r>
              <a:rPr lang="tr-TR" sz="2000" dirty="0"/>
              <a:t> Düzenin olmadığı yerde karmaşa olur.</a:t>
            </a:r>
          </a:p>
          <a:p>
            <a:pPr>
              <a:lnSpc>
                <a:spcPct val="80000"/>
              </a:lnSpc>
              <a:buFontTx/>
              <a:buNone/>
            </a:pPr>
            <a:r>
              <a:rPr lang="tr-TR" sz="2000" dirty="0"/>
              <a:t>         </a:t>
            </a:r>
            <a:r>
              <a:rPr lang="tr-TR" sz="2000" b="1" dirty="0"/>
              <a:t>d-) </a:t>
            </a:r>
            <a:r>
              <a:rPr lang="tr-TR" sz="2000" dirty="0"/>
              <a:t>Özgürlükleri kısıtlayan devlet kurumu yıkılmalıdır.</a:t>
            </a:r>
            <a:endParaRPr lang="tr-TR" sz="2000" b="1" dirty="0"/>
          </a:p>
          <a:p>
            <a:pPr>
              <a:lnSpc>
                <a:spcPct val="80000"/>
              </a:lnSpc>
              <a:buFontTx/>
              <a:buNone/>
            </a:pPr>
            <a:r>
              <a:rPr lang="tr-TR" sz="2000" b="1" dirty="0"/>
              <a:t>         e-) </a:t>
            </a:r>
            <a:r>
              <a:rPr lang="tr-TR" sz="2000" dirty="0"/>
              <a:t>İktidar, egemenliği ellerinde bulunduranlara, devlet gücünü kullanma yetkisi verir. </a:t>
            </a:r>
          </a:p>
        </p:txBody>
      </p:sp>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3" name="Slayt Numarası Yer Tutucusu 2"/>
          <p:cNvSpPr>
            <a:spLocks noGrp="1"/>
          </p:cNvSpPr>
          <p:nvPr>
            <p:ph type="sldNum" sz="quarter" idx="15"/>
          </p:nvPr>
        </p:nvSpPr>
        <p:spPr/>
        <p:txBody>
          <a:bodyPr/>
          <a:lstStyle/>
          <a:p>
            <a:fld id="{B1DEFA8C-F947-479F-BE07-76B6B3F80BF1}" type="slidenum">
              <a:rPr lang="tr-TR" smtClean="0"/>
              <a:pPr/>
              <a:t>23</a:t>
            </a:fld>
            <a:endParaRPr lang="tr-TR"/>
          </a:p>
        </p:txBody>
      </p:sp>
    </p:spTree>
    <p:extLst>
      <p:ext uri="{BB962C8B-B14F-4D97-AF65-F5344CB8AC3E}">
        <p14:creationId xmlns:p14="http://schemas.microsoft.com/office/powerpoint/2010/main" xmlns="" val="20348372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993775"/>
          </a:xfrm>
        </p:spPr>
        <p:txBody>
          <a:bodyPr/>
          <a:lstStyle/>
          <a:p>
            <a:r>
              <a:rPr lang="tr-TR" b="1" i="1">
                <a:effectLst>
                  <a:outerShdw blurRad="38100" dist="38100" dir="2700000" algn="tl">
                    <a:srgbClr val="FFFFFF"/>
                  </a:outerShdw>
                </a:effectLst>
              </a:rPr>
              <a:t>ÖRNEK;</a:t>
            </a:r>
          </a:p>
        </p:txBody>
      </p:sp>
      <p:sp>
        <p:nvSpPr>
          <p:cNvPr id="19459" name="Rectangle 3"/>
          <p:cNvSpPr>
            <a:spLocks noGrp="1" noChangeArrowheads="1"/>
          </p:cNvSpPr>
          <p:nvPr>
            <p:ph type="body" idx="1"/>
          </p:nvPr>
        </p:nvSpPr>
        <p:spPr>
          <a:xfrm>
            <a:off x="395536" y="1340768"/>
            <a:ext cx="8229600" cy="4857303"/>
          </a:xfrm>
          <a:solidFill>
            <a:srgbClr val="FFFF66"/>
          </a:solidFill>
        </p:spPr>
        <p:txBody>
          <a:bodyPr/>
          <a:lstStyle/>
          <a:p>
            <a:pPr>
              <a:lnSpc>
                <a:spcPct val="80000"/>
              </a:lnSpc>
              <a:buFontTx/>
              <a:buNone/>
            </a:pPr>
            <a:r>
              <a:rPr lang="tr-TR" sz="2000" i="1" dirty="0">
                <a:effectLst>
                  <a:outerShdw blurRad="38100" dist="38100" dir="2700000" algn="tl">
                    <a:srgbClr val="FFFFFF"/>
                  </a:outerShdw>
                </a:effectLst>
              </a:rPr>
              <a:t>     </a:t>
            </a:r>
            <a:r>
              <a:rPr lang="tr-TR" sz="2000" i="1" dirty="0"/>
              <a:t>Nihilizme göre evren anlamsız ve amaçsızdır. Hiçbir şey değer taşımaz. Bu öğretiye göre otorite ya da devlet, doğaya aykırıdır. Bütün toplumsal kötülükler, insanların özgür olmamalarından kaynaklanır. Öyleyse insanı sınırlayan bütün değer kurum ve düzenler ‘</a:t>
            </a:r>
            <a:r>
              <a:rPr lang="tr-TR" sz="2000" i="1" dirty="0" err="1"/>
              <a:t>kötü’dür</a:t>
            </a:r>
            <a:r>
              <a:rPr lang="tr-TR" sz="2000" i="1" dirty="0"/>
              <a:t> ve yıkılmalıdır. Nitekim </a:t>
            </a:r>
            <a:r>
              <a:rPr lang="tr-TR" sz="2000" i="1" dirty="0" err="1"/>
              <a:t>Bakunin</a:t>
            </a:r>
            <a:r>
              <a:rPr lang="tr-TR" sz="2000" i="1" dirty="0"/>
              <a:t> ‘‘yıkma tutkusunun aynı zamanda yaratıcı dürtü olduğunu’’ söyleyerek başta devlet olmak üzere, var olan kurumların tümünün birden ortadan kaldırılması gerektiğini savunur. </a:t>
            </a:r>
          </a:p>
          <a:p>
            <a:pPr>
              <a:lnSpc>
                <a:spcPct val="80000"/>
              </a:lnSpc>
              <a:buFontTx/>
              <a:buNone/>
            </a:pPr>
            <a:r>
              <a:rPr lang="tr-TR" sz="2000" i="1" dirty="0"/>
              <a:t>           </a:t>
            </a:r>
            <a:r>
              <a:rPr lang="tr-TR" sz="2000" b="1" i="1" dirty="0"/>
              <a:t>Bu parçaya dayanarak, aşağıdaki genellemelerden hangisine ulaşılabilir?</a:t>
            </a:r>
          </a:p>
          <a:p>
            <a:pPr>
              <a:lnSpc>
                <a:spcPct val="80000"/>
              </a:lnSpc>
              <a:buFontTx/>
              <a:buNone/>
            </a:pPr>
            <a:r>
              <a:rPr lang="tr-TR" sz="2000" b="1" i="1" dirty="0"/>
              <a:t>         a-) </a:t>
            </a:r>
            <a:r>
              <a:rPr lang="tr-TR" sz="2000" i="1" dirty="0"/>
              <a:t>Eşitlik özgürlükle sağlanabilir.</a:t>
            </a:r>
            <a:endParaRPr lang="tr-TR" sz="2000" b="1" i="1" dirty="0"/>
          </a:p>
          <a:p>
            <a:pPr>
              <a:lnSpc>
                <a:spcPct val="80000"/>
              </a:lnSpc>
              <a:buFontTx/>
              <a:buNone/>
            </a:pPr>
            <a:r>
              <a:rPr lang="tr-TR" sz="2000" b="1" i="1" dirty="0"/>
              <a:t>         b-) </a:t>
            </a:r>
            <a:r>
              <a:rPr lang="tr-TR" sz="2000" i="1" dirty="0"/>
              <a:t>İdeal düzen adaletin sağlanması ile gerçekleşebilir.</a:t>
            </a:r>
          </a:p>
          <a:p>
            <a:pPr>
              <a:lnSpc>
                <a:spcPct val="80000"/>
              </a:lnSpc>
              <a:buFontTx/>
              <a:buNone/>
            </a:pPr>
            <a:r>
              <a:rPr lang="tr-TR" sz="2000" b="1" i="1" dirty="0"/>
              <a:t>         c-)</a:t>
            </a:r>
            <a:r>
              <a:rPr lang="tr-TR" sz="2000" i="1" dirty="0"/>
              <a:t> Düzenin olmadığı yerde karmaşa olur.</a:t>
            </a:r>
          </a:p>
          <a:p>
            <a:pPr>
              <a:lnSpc>
                <a:spcPct val="80000"/>
              </a:lnSpc>
              <a:buFontTx/>
              <a:buNone/>
            </a:pPr>
            <a:r>
              <a:rPr lang="tr-TR" sz="2000" i="1" dirty="0"/>
              <a:t>         </a:t>
            </a:r>
            <a:r>
              <a:rPr lang="tr-TR" sz="2000" b="1" i="1" dirty="0"/>
              <a:t>d-) </a:t>
            </a:r>
            <a:r>
              <a:rPr lang="tr-TR" sz="2000" i="1" dirty="0"/>
              <a:t>Özgürlükleri kısıtlayan devlet kurumu yıkılmalıdır.</a:t>
            </a:r>
            <a:endParaRPr lang="tr-TR" sz="2000" b="1" i="1" dirty="0"/>
          </a:p>
          <a:p>
            <a:pPr>
              <a:lnSpc>
                <a:spcPct val="80000"/>
              </a:lnSpc>
              <a:buFontTx/>
              <a:buNone/>
            </a:pPr>
            <a:r>
              <a:rPr lang="tr-TR" sz="2000" b="1" i="1" dirty="0"/>
              <a:t>         e-) </a:t>
            </a:r>
            <a:r>
              <a:rPr lang="tr-TR" sz="2000" i="1" dirty="0"/>
              <a:t>İktidar, egemenliği ellerinde bulunduranlara, devlet gücünü</a:t>
            </a:r>
            <a:r>
              <a:rPr lang="tr-TR" sz="2000" dirty="0"/>
              <a:t> </a:t>
            </a:r>
            <a:r>
              <a:rPr lang="tr-TR" sz="2000" i="1" dirty="0"/>
              <a:t>kullanma yetkisi verir.</a:t>
            </a:r>
            <a:r>
              <a:rPr lang="tr-TR" sz="2000" dirty="0"/>
              <a:t> </a:t>
            </a:r>
          </a:p>
        </p:txBody>
      </p:sp>
      <p:sp>
        <p:nvSpPr>
          <p:cNvPr id="2" name="Oval 1"/>
          <p:cNvSpPr/>
          <p:nvPr/>
        </p:nvSpPr>
        <p:spPr>
          <a:xfrm>
            <a:off x="1043244" y="4999037"/>
            <a:ext cx="360040"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24</a:t>
            </a:fld>
            <a:endParaRPr lang="tr-TR"/>
          </a:p>
        </p:txBody>
      </p:sp>
    </p:spTree>
    <p:extLst>
      <p:ext uri="{BB962C8B-B14F-4D97-AF65-F5344CB8AC3E}">
        <p14:creationId xmlns:p14="http://schemas.microsoft.com/office/powerpoint/2010/main" xmlns="" val="39312879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3419872" y="260351"/>
            <a:ext cx="5468570" cy="4968850"/>
          </a:xfrm>
        </p:spPr>
        <p:txBody>
          <a:bodyPr/>
          <a:lstStyle/>
          <a:p>
            <a:pPr marL="609600" indent="-609600" algn="ctr">
              <a:lnSpc>
                <a:spcPct val="80000"/>
              </a:lnSpc>
              <a:buFont typeface="Wingdings" panose="05000000000000000000" pitchFamily="2" charset="2"/>
              <a:buNone/>
            </a:pPr>
            <a:r>
              <a:rPr lang="tr-TR" sz="2200" b="1" i="1" dirty="0">
                <a:solidFill>
                  <a:srgbClr val="FF0066"/>
                </a:solidFill>
              </a:rPr>
              <a:t>İdeal Bir Düzenin Olabileceğini Kabul Edenler </a:t>
            </a:r>
          </a:p>
          <a:p>
            <a:pPr marL="609600" indent="-609600">
              <a:lnSpc>
                <a:spcPct val="80000"/>
              </a:lnSpc>
              <a:buFont typeface="Wingdings" panose="05000000000000000000" pitchFamily="2" charset="2"/>
              <a:buNone/>
            </a:pPr>
            <a:endParaRPr lang="tr-TR" sz="2200" i="1" dirty="0">
              <a:solidFill>
                <a:srgbClr val="FF0066"/>
              </a:solidFill>
            </a:endParaRPr>
          </a:p>
          <a:p>
            <a:pPr>
              <a:lnSpc>
                <a:spcPct val="80000"/>
              </a:lnSpc>
            </a:pPr>
            <a:r>
              <a:rPr lang="tr-TR" sz="2200" b="1" dirty="0">
                <a:solidFill>
                  <a:srgbClr val="FF0000"/>
                </a:solidFill>
              </a:rPr>
              <a:t>Özgürlüğü temel alan görüş: </a:t>
            </a:r>
            <a:r>
              <a:rPr lang="tr-TR" sz="2200" dirty="0" smtClean="0"/>
              <a:t>Adam Smith </a:t>
            </a:r>
            <a:r>
              <a:rPr lang="tr-TR" sz="2200" dirty="0"/>
              <a:t>ve </a:t>
            </a:r>
            <a:r>
              <a:rPr lang="tr-TR" sz="2200" dirty="0" err="1"/>
              <a:t>J.Stuart</a:t>
            </a:r>
            <a:r>
              <a:rPr lang="tr-TR" sz="2200" dirty="0"/>
              <a:t> </a:t>
            </a:r>
            <a:r>
              <a:rPr lang="tr-TR" sz="2200" dirty="0" err="1"/>
              <a:t>Mill</a:t>
            </a:r>
            <a:r>
              <a:rPr lang="tr-TR" sz="2200" dirty="0"/>
              <a:t> </a:t>
            </a:r>
            <a:r>
              <a:rPr lang="tr-TR" sz="2200" dirty="0" smtClean="0"/>
              <a:t>gibi düşünürlerin savundukları liberalizm</a:t>
            </a:r>
            <a:r>
              <a:rPr lang="tr-TR" sz="2200" dirty="0"/>
              <a:t>, özgürlüğe dayanır. </a:t>
            </a:r>
            <a:r>
              <a:rPr lang="tr-TR" sz="2200" dirty="0" smtClean="0"/>
              <a:t> </a:t>
            </a:r>
          </a:p>
          <a:p>
            <a:pPr>
              <a:lnSpc>
                <a:spcPct val="80000"/>
              </a:lnSpc>
            </a:pPr>
            <a:r>
              <a:rPr lang="tr-TR" sz="2200" dirty="0" smtClean="0"/>
              <a:t>İdeal </a:t>
            </a:r>
            <a:r>
              <a:rPr lang="tr-TR" sz="2200" dirty="0"/>
              <a:t>düzenin ancak bireylerin özgür olabilmesi </a:t>
            </a:r>
            <a:r>
              <a:rPr lang="tr-TR" sz="2200" dirty="0" smtClean="0"/>
              <a:t>ile sağlanabileceğini </a:t>
            </a:r>
            <a:r>
              <a:rPr lang="tr-TR" sz="2200" dirty="0"/>
              <a:t>ileri sürerler. </a:t>
            </a:r>
          </a:p>
          <a:p>
            <a:pPr>
              <a:lnSpc>
                <a:spcPct val="80000"/>
              </a:lnSpc>
            </a:pPr>
            <a:r>
              <a:rPr lang="tr-TR" sz="2200" dirty="0" smtClean="0">
                <a:solidFill>
                  <a:schemeClr val="accent2">
                    <a:lumMod val="50000"/>
                  </a:schemeClr>
                </a:solidFill>
              </a:rPr>
              <a:t>Özellikle </a:t>
            </a:r>
            <a:r>
              <a:rPr lang="tr-TR" sz="2200" dirty="0">
                <a:solidFill>
                  <a:schemeClr val="accent2">
                    <a:lumMod val="50000"/>
                  </a:schemeClr>
                </a:solidFill>
              </a:rPr>
              <a:t>ekonomik yaşamda gerekli ideal düzen oluşacak, bireylerin ekonomik çıkarlarının doyurulması sağlanınca toplumunun da çıkarı gerçekleşmiş olacaktır.</a:t>
            </a:r>
          </a:p>
          <a:p>
            <a:pPr>
              <a:lnSpc>
                <a:spcPct val="80000"/>
              </a:lnSpc>
            </a:pPr>
            <a:r>
              <a:rPr lang="tr-TR" sz="2200" i="1" dirty="0">
                <a:solidFill>
                  <a:srgbClr val="003300"/>
                </a:solidFill>
              </a:rPr>
              <a:t> </a:t>
            </a:r>
            <a:r>
              <a:rPr lang="tr-TR" sz="2200" i="1" dirty="0" smtClean="0">
                <a:solidFill>
                  <a:srgbClr val="003300"/>
                </a:solidFill>
              </a:rPr>
              <a:t>Bu </a:t>
            </a:r>
            <a:r>
              <a:rPr lang="tr-TR" sz="2200" i="1" dirty="0">
                <a:solidFill>
                  <a:srgbClr val="003300"/>
                </a:solidFill>
              </a:rPr>
              <a:t>ise kapitalizmde olabilir.</a:t>
            </a:r>
            <a:r>
              <a:rPr lang="tr-TR" sz="2200" dirty="0">
                <a:solidFill>
                  <a:srgbClr val="003300"/>
                </a:solidFill>
              </a:rPr>
              <a:t> </a:t>
            </a:r>
            <a:endParaRPr lang="tr-TR" sz="2200" dirty="0" smtClean="0">
              <a:solidFill>
                <a:srgbClr val="003300"/>
              </a:solidFill>
            </a:endParaRPr>
          </a:p>
        </p:txBody>
      </p:sp>
      <p:pic>
        <p:nvPicPr>
          <p:cNvPr id="36871" name="Picture 7" descr="capitalism-b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689" y="1783745"/>
            <a:ext cx="2879998" cy="460851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Oval 2"/>
          <p:cNvSpPr/>
          <p:nvPr/>
        </p:nvSpPr>
        <p:spPr>
          <a:xfrm>
            <a:off x="107504" y="425311"/>
            <a:ext cx="3456384" cy="914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chemeClr val="tx1"/>
                </a:solidFill>
              </a:rPr>
              <a:t>1. LİBERALİZM</a:t>
            </a:r>
            <a:endParaRPr lang="tr-TR" sz="2400" b="1" dirty="0">
              <a:solidFill>
                <a:schemeClr val="tx1"/>
              </a:solidFill>
            </a:endParaRPr>
          </a:p>
        </p:txBody>
      </p:sp>
      <p:sp>
        <p:nvSpPr>
          <p:cNvPr id="4" name="Yuvarlatılmış Dikdörtgen 3"/>
          <p:cNvSpPr/>
          <p:nvPr/>
        </p:nvSpPr>
        <p:spPr>
          <a:xfrm>
            <a:off x="3419872" y="5477856"/>
            <a:ext cx="5468570" cy="104748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i="1" dirty="0">
                <a:solidFill>
                  <a:schemeClr val="tx1"/>
                </a:solidFill>
              </a:rPr>
              <a:t>Bırakınız yapsınlar, bırakınız geçsinler</a:t>
            </a:r>
          </a:p>
          <a:p>
            <a:pPr algn="ctr"/>
            <a:r>
              <a:rPr lang="tr-TR" sz="2400" b="1" i="1" dirty="0" smtClean="0">
                <a:solidFill>
                  <a:schemeClr val="tx1"/>
                </a:solidFill>
              </a:rPr>
              <a:t>A. Smith </a:t>
            </a:r>
            <a:endParaRPr lang="tr-TR" sz="2400" b="1" i="1" dirty="0">
              <a:solidFill>
                <a:schemeClr val="tx1"/>
              </a:solidFill>
            </a:endParaRPr>
          </a:p>
        </p:txBody>
      </p:sp>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5" name="Slayt Numarası Yer Tutucusu 4"/>
          <p:cNvSpPr>
            <a:spLocks noGrp="1"/>
          </p:cNvSpPr>
          <p:nvPr>
            <p:ph type="sldNum" sz="quarter" idx="15"/>
          </p:nvPr>
        </p:nvSpPr>
        <p:spPr/>
        <p:txBody>
          <a:bodyPr/>
          <a:lstStyle/>
          <a:p>
            <a:fld id="{B1DEFA8C-F947-479F-BE07-76B6B3F80BF1}" type="slidenum">
              <a:rPr lang="tr-TR" smtClean="0"/>
              <a:pPr/>
              <a:t>25</a:t>
            </a:fld>
            <a:endParaRPr lang="tr-TR"/>
          </a:p>
        </p:txBody>
      </p:sp>
    </p:spTree>
    <p:extLst>
      <p:ext uri="{BB962C8B-B14F-4D97-AF65-F5344CB8AC3E}">
        <p14:creationId xmlns:p14="http://schemas.microsoft.com/office/powerpoint/2010/main" xmlns="" val="36347244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tr-TR" b="1" i="1">
                <a:effectLst>
                  <a:outerShdw blurRad="38100" dist="38100" dir="2700000" algn="tl">
                    <a:srgbClr val="FFFFFF"/>
                  </a:outerShdw>
                </a:effectLst>
              </a:rPr>
              <a:t>ÖRNEK;</a:t>
            </a:r>
          </a:p>
        </p:txBody>
      </p:sp>
      <p:sp>
        <p:nvSpPr>
          <p:cNvPr id="37891" name="Rectangle 3"/>
          <p:cNvSpPr>
            <a:spLocks noGrp="1" noChangeArrowheads="1"/>
          </p:cNvSpPr>
          <p:nvPr>
            <p:ph type="body" idx="1"/>
          </p:nvPr>
        </p:nvSpPr>
        <p:spPr>
          <a:xfrm>
            <a:off x="457200" y="1600200"/>
            <a:ext cx="8229600" cy="4709120"/>
          </a:xfrm>
          <a:solidFill>
            <a:srgbClr val="FFFF66"/>
          </a:solidFill>
        </p:spPr>
        <p:txBody>
          <a:bodyPr/>
          <a:lstStyle/>
          <a:p>
            <a:pPr>
              <a:buFontTx/>
              <a:buNone/>
            </a:pPr>
            <a:r>
              <a:rPr lang="tr-TR" sz="2800" b="1" i="1" dirty="0">
                <a:effectLst>
                  <a:outerShdw blurRad="38100" dist="38100" dir="2700000" algn="tl">
                    <a:srgbClr val="FFFFFF"/>
                  </a:outerShdw>
                </a:effectLst>
              </a:rPr>
              <a:t>     </a:t>
            </a:r>
            <a:r>
              <a:rPr lang="tr-TR" sz="2800" b="1" i="1" dirty="0"/>
              <a:t>Adam Smith’e göre, ‘‘devlet insanları kişisel çıkarlarını gerçekleştirmede serbest bırakmalıdır.’’</a:t>
            </a:r>
          </a:p>
          <a:p>
            <a:pPr>
              <a:buFontTx/>
              <a:buNone/>
            </a:pPr>
            <a:r>
              <a:rPr lang="tr-TR" sz="2800" b="1" i="1" dirty="0"/>
              <a:t>   Smith’e göre ideal düzenin temel ilkesi aşağıdakilerden hangisidir? </a:t>
            </a:r>
          </a:p>
          <a:p>
            <a:pPr>
              <a:buFontTx/>
              <a:buNone/>
            </a:pPr>
            <a:r>
              <a:rPr lang="tr-TR" sz="2800" b="1" i="1" dirty="0"/>
              <a:t>   a-) </a:t>
            </a:r>
            <a:r>
              <a:rPr lang="tr-TR" sz="2800" i="1" dirty="0"/>
              <a:t>Eşitlik                 </a:t>
            </a:r>
            <a:r>
              <a:rPr lang="tr-TR" sz="2800" b="1" i="1" dirty="0"/>
              <a:t>b-)</a:t>
            </a:r>
            <a:r>
              <a:rPr lang="tr-TR" sz="2800" i="1" dirty="0"/>
              <a:t> Adalet   </a:t>
            </a:r>
            <a:r>
              <a:rPr lang="tr-TR" sz="2800" b="1" i="1" dirty="0"/>
              <a:t>                                 </a:t>
            </a:r>
            <a:r>
              <a:rPr lang="tr-TR" sz="2800" b="1" i="1" dirty="0" smtClean="0"/>
              <a:t>         c-</a:t>
            </a:r>
            <a:r>
              <a:rPr lang="tr-TR" sz="2800" b="1" i="1" dirty="0"/>
              <a:t>) </a:t>
            </a:r>
            <a:r>
              <a:rPr lang="tr-TR" sz="2800" i="1" dirty="0"/>
              <a:t>Özgürlük</a:t>
            </a:r>
            <a:r>
              <a:rPr lang="tr-TR" sz="2800" b="1" i="1" dirty="0"/>
              <a:t>                 d-) </a:t>
            </a:r>
            <a:r>
              <a:rPr lang="tr-TR" sz="2800" i="1" dirty="0"/>
              <a:t>Tolerans      </a:t>
            </a:r>
            <a:r>
              <a:rPr lang="tr-TR" sz="2800" b="1" i="1" dirty="0"/>
              <a:t>            </a:t>
            </a:r>
          </a:p>
          <a:p>
            <a:pPr>
              <a:buFontTx/>
              <a:buNone/>
            </a:pPr>
            <a:r>
              <a:rPr lang="tr-TR" sz="2800" b="1" i="1" dirty="0"/>
              <a:t>                   e-) </a:t>
            </a:r>
            <a:r>
              <a:rPr lang="tr-TR" sz="2800" i="1" dirty="0"/>
              <a:t>Tanrı sevgisi</a:t>
            </a:r>
            <a:r>
              <a:rPr lang="tr-TR" sz="2800" dirty="0"/>
              <a:t> </a:t>
            </a:r>
          </a:p>
        </p:txBody>
      </p:sp>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3" name="Slayt Numarası Yer Tutucusu 2"/>
          <p:cNvSpPr>
            <a:spLocks noGrp="1"/>
          </p:cNvSpPr>
          <p:nvPr>
            <p:ph type="sldNum" sz="quarter" idx="15"/>
          </p:nvPr>
        </p:nvSpPr>
        <p:spPr/>
        <p:txBody>
          <a:bodyPr/>
          <a:lstStyle/>
          <a:p>
            <a:fld id="{B1DEFA8C-F947-479F-BE07-76B6B3F80BF1}" type="slidenum">
              <a:rPr lang="tr-TR" smtClean="0"/>
              <a:pPr/>
              <a:t>26</a:t>
            </a:fld>
            <a:endParaRPr lang="tr-TR"/>
          </a:p>
        </p:txBody>
      </p:sp>
    </p:spTree>
    <p:extLst>
      <p:ext uri="{BB962C8B-B14F-4D97-AF65-F5344CB8AC3E}">
        <p14:creationId xmlns:p14="http://schemas.microsoft.com/office/powerpoint/2010/main" xmlns="" val="703371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tr-TR" b="1" i="1">
                <a:effectLst>
                  <a:outerShdw blurRad="38100" dist="38100" dir="2700000" algn="tl">
                    <a:srgbClr val="FFFFFF"/>
                  </a:outerShdw>
                </a:effectLst>
              </a:rPr>
              <a:t>ÖRNEK;</a:t>
            </a:r>
          </a:p>
        </p:txBody>
      </p:sp>
      <p:sp>
        <p:nvSpPr>
          <p:cNvPr id="37891" name="Rectangle 3"/>
          <p:cNvSpPr>
            <a:spLocks noGrp="1" noChangeArrowheads="1"/>
          </p:cNvSpPr>
          <p:nvPr>
            <p:ph type="body" idx="1"/>
          </p:nvPr>
        </p:nvSpPr>
        <p:spPr>
          <a:xfrm>
            <a:off x="457200" y="1600200"/>
            <a:ext cx="8229600" cy="3844925"/>
          </a:xfrm>
          <a:solidFill>
            <a:srgbClr val="FFFF66"/>
          </a:solidFill>
        </p:spPr>
        <p:txBody>
          <a:bodyPr/>
          <a:lstStyle/>
          <a:p>
            <a:pPr>
              <a:buFontTx/>
              <a:buNone/>
            </a:pPr>
            <a:r>
              <a:rPr lang="tr-TR" sz="2800" b="1" i="1" dirty="0">
                <a:effectLst>
                  <a:outerShdw blurRad="38100" dist="38100" dir="2700000" algn="tl">
                    <a:srgbClr val="FFFFFF"/>
                  </a:outerShdw>
                </a:effectLst>
              </a:rPr>
              <a:t>     </a:t>
            </a:r>
            <a:r>
              <a:rPr lang="tr-TR" sz="2800" b="1" i="1" dirty="0"/>
              <a:t>Adam Smith’e göre, ‘‘devlet insanları kişisel çıkarlarını gerçekleştirmede serbest bırakmalıdır.’’</a:t>
            </a:r>
          </a:p>
          <a:p>
            <a:pPr>
              <a:buFontTx/>
              <a:buNone/>
            </a:pPr>
            <a:r>
              <a:rPr lang="tr-TR" sz="2800" b="1" i="1" dirty="0"/>
              <a:t>   Smith’e göre ideal düzenin temel ilkesi aşağıdakilerden hangisidir? </a:t>
            </a:r>
          </a:p>
          <a:p>
            <a:pPr>
              <a:buFontTx/>
              <a:buNone/>
            </a:pPr>
            <a:r>
              <a:rPr lang="tr-TR" sz="2800" b="1" i="1" dirty="0"/>
              <a:t>   a-) </a:t>
            </a:r>
            <a:r>
              <a:rPr lang="tr-TR" sz="2800" i="1" dirty="0"/>
              <a:t>Eşitlik                 </a:t>
            </a:r>
            <a:r>
              <a:rPr lang="tr-TR" sz="2800" b="1" i="1" dirty="0"/>
              <a:t>b-)</a:t>
            </a:r>
            <a:r>
              <a:rPr lang="tr-TR" sz="2800" i="1" dirty="0"/>
              <a:t> Adalet   </a:t>
            </a:r>
            <a:r>
              <a:rPr lang="tr-TR" sz="2800" b="1" i="1" dirty="0"/>
              <a:t>                                 </a:t>
            </a:r>
            <a:r>
              <a:rPr lang="tr-TR" sz="2800" b="1" i="1" dirty="0" smtClean="0"/>
              <a:t>         c-</a:t>
            </a:r>
            <a:r>
              <a:rPr lang="tr-TR" sz="2800" b="1" i="1" dirty="0"/>
              <a:t>) </a:t>
            </a:r>
            <a:r>
              <a:rPr lang="tr-TR" sz="2800" i="1" dirty="0"/>
              <a:t>Özgürlük</a:t>
            </a:r>
            <a:r>
              <a:rPr lang="tr-TR" sz="2800" b="1" i="1" dirty="0"/>
              <a:t>                 d-) </a:t>
            </a:r>
            <a:r>
              <a:rPr lang="tr-TR" sz="2800" i="1" dirty="0"/>
              <a:t>Tolerans      </a:t>
            </a:r>
            <a:r>
              <a:rPr lang="tr-TR" sz="2800" b="1" i="1" dirty="0"/>
              <a:t>            </a:t>
            </a:r>
          </a:p>
          <a:p>
            <a:pPr>
              <a:buFontTx/>
              <a:buNone/>
            </a:pPr>
            <a:r>
              <a:rPr lang="tr-TR" sz="2800" b="1" i="1" dirty="0"/>
              <a:t>                   e-) </a:t>
            </a:r>
            <a:r>
              <a:rPr lang="tr-TR" sz="2800" i="1" dirty="0"/>
              <a:t>Tanrı sevgisi</a:t>
            </a:r>
            <a:r>
              <a:rPr lang="tr-TR" sz="2800" dirty="0"/>
              <a:t> </a:t>
            </a:r>
          </a:p>
        </p:txBody>
      </p:sp>
      <p:sp>
        <p:nvSpPr>
          <p:cNvPr id="2" name="Oval 1"/>
          <p:cNvSpPr/>
          <p:nvPr/>
        </p:nvSpPr>
        <p:spPr>
          <a:xfrm>
            <a:off x="656425" y="4437112"/>
            <a:ext cx="432048"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27</a:t>
            </a:fld>
            <a:endParaRPr lang="tr-TR"/>
          </a:p>
        </p:txBody>
      </p:sp>
    </p:spTree>
    <p:extLst>
      <p:ext uri="{BB962C8B-B14F-4D97-AF65-F5344CB8AC3E}">
        <p14:creationId xmlns:p14="http://schemas.microsoft.com/office/powerpoint/2010/main" xmlns="" val="17955783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475656" y="365127"/>
            <a:ext cx="7039694" cy="1263674"/>
          </a:xfrm>
        </p:spPr>
        <p:txBody>
          <a:bodyPr/>
          <a:lstStyle/>
          <a:p>
            <a:pPr algn="ctr"/>
            <a:r>
              <a:rPr lang="tr-TR" b="1" smtClean="0">
                <a:solidFill>
                  <a:srgbClr val="FF0000"/>
                </a:solidFill>
              </a:rPr>
              <a:t>Eşİtlİğİ </a:t>
            </a:r>
            <a:r>
              <a:rPr lang="tr-TR" b="1" dirty="0">
                <a:solidFill>
                  <a:srgbClr val="FF0000"/>
                </a:solidFill>
              </a:rPr>
              <a:t>Temel Alan Görüş:</a:t>
            </a:r>
          </a:p>
        </p:txBody>
      </p:sp>
      <p:sp>
        <p:nvSpPr>
          <p:cNvPr id="38915" name="Rectangle 3"/>
          <p:cNvSpPr>
            <a:spLocks noGrp="1" noChangeArrowheads="1"/>
          </p:cNvSpPr>
          <p:nvPr>
            <p:ph type="body" idx="1"/>
          </p:nvPr>
        </p:nvSpPr>
        <p:spPr>
          <a:xfrm>
            <a:off x="493068" y="1628800"/>
            <a:ext cx="8229600" cy="3168352"/>
          </a:xfrm>
        </p:spPr>
        <p:txBody>
          <a:bodyPr>
            <a:normAutofit/>
          </a:bodyPr>
          <a:lstStyle/>
          <a:p>
            <a:pPr>
              <a:lnSpc>
                <a:spcPct val="90000"/>
              </a:lnSpc>
            </a:pPr>
            <a:r>
              <a:rPr lang="tr-TR" sz="2200" dirty="0" err="1" smtClean="0"/>
              <a:t>S.Simon</a:t>
            </a:r>
            <a:r>
              <a:rPr lang="tr-TR" sz="2200" dirty="0"/>
              <a:t>, L. </a:t>
            </a:r>
            <a:r>
              <a:rPr lang="tr-TR" sz="2200" dirty="0" err="1"/>
              <a:t>Blanck</a:t>
            </a:r>
            <a:r>
              <a:rPr lang="tr-TR" sz="2200" dirty="0"/>
              <a:t> ve K. </a:t>
            </a:r>
            <a:r>
              <a:rPr lang="tr-TR" sz="2200" dirty="0" err="1"/>
              <a:t>Marx’ın</a:t>
            </a:r>
            <a:r>
              <a:rPr lang="tr-TR" sz="2200" dirty="0"/>
              <a:t> bu görüşü özgürlüğü temel alan görüşe bir tepkidir. </a:t>
            </a:r>
          </a:p>
          <a:p>
            <a:pPr>
              <a:lnSpc>
                <a:spcPct val="90000"/>
              </a:lnSpc>
            </a:pPr>
            <a:r>
              <a:rPr lang="tr-TR" sz="2200" dirty="0"/>
              <a:t>Bireylerin en temel hakkı, diğerleriyle eşit yaşama hakkıdır. </a:t>
            </a:r>
          </a:p>
          <a:p>
            <a:pPr>
              <a:lnSpc>
                <a:spcPct val="90000"/>
              </a:lnSpc>
            </a:pPr>
            <a:r>
              <a:rPr lang="tr-TR" sz="2200" dirty="0"/>
              <a:t>Bunun gerçekleştirilebilmesi, bütün üretim araçlarının, bir gruba ait olmaktan çıkarılıp bütün toplum bireylerinin sahip olduğu bir yapıya kavuşturulmasıyla (sosyalizmle) olanaklı olur. </a:t>
            </a:r>
          </a:p>
          <a:p>
            <a:pPr algn="ctr">
              <a:lnSpc>
                <a:spcPct val="90000"/>
              </a:lnSpc>
              <a:buFont typeface="Wingdings" panose="05000000000000000000" pitchFamily="2" charset="2"/>
              <a:buNone/>
            </a:pPr>
            <a:r>
              <a:rPr lang="tr-TR" sz="2200" i="1" dirty="0">
                <a:solidFill>
                  <a:srgbClr val="660066"/>
                </a:solidFill>
                <a:effectLst>
                  <a:outerShdw blurRad="38100" dist="38100" dir="2700000" algn="tl">
                    <a:srgbClr val="000000"/>
                  </a:outerShdw>
                </a:effectLst>
              </a:rPr>
              <a:t>      </a:t>
            </a:r>
          </a:p>
        </p:txBody>
      </p:sp>
      <p:pic>
        <p:nvPicPr>
          <p:cNvPr id="38916" name="Picture 4" descr="karl_marx"/>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87006" y="4797152"/>
            <a:ext cx="2741378" cy="1889871"/>
          </a:xfrm>
          <a:prstGeom prst="rect">
            <a:avLst/>
          </a:prstGeom>
          <a:noFill/>
          <a:extLst>
            <a:ext uri="{909E8E84-426E-40DD-AFC4-6F175D3DCCD1}">
              <a14:hiddenFill xmlns:a14="http://schemas.microsoft.com/office/drawing/2010/main" xmlns="">
                <a:solidFill>
                  <a:srgbClr val="FFFFFF"/>
                </a:solidFill>
              </a14:hiddenFill>
            </a:ext>
          </a:extLst>
        </p:spPr>
      </p:pic>
      <p:pic>
        <p:nvPicPr>
          <p:cNvPr id="38917" name="Picture 5" descr="57b14f7b241273edfbb5183dc8b8947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3568" y="4797152"/>
            <a:ext cx="3924300" cy="1872754"/>
          </a:xfrm>
          <a:prstGeom prst="rect">
            <a:avLst/>
          </a:prstGeom>
          <a:noFill/>
          <a:extLst>
            <a:ext uri="{909E8E84-426E-40DD-AFC4-6F175D3DCCD1}">
              <a14:hiddenFill xmlns:a14="http://schemas.microsoft.com/office/drawing/2010/main" xmlns="">
                <a:solidFill>
                  <a:srgbClr val="FFFFFF"/>
                </a:solidFill>
              </a14:hiddenFill>
            </a:ext>
          </a:extLst>
        </p:spPr>
      </p:pic>
      <p:sp>
        <p:nvSpPr>
          <p:cNvPr id="8" name="Oval 7"/>
          <p:cNvSpPr/>
          <p:nvPr/>
        </p:nvSpPr>
        <p:spPr>
          <a:xfrm>
            <a:off x="235925" y="207522"/>
            <a:ext cx="3384376" cy="914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chemeClr val="tx1"/>
                </a:solidFill>
              </a:rPr>
              <a:t>SOSYALİZM</a:t>
            </a:r>
            <a:endParaRPr lang="tr-TR" sz="2400" b="1" dirty="0">
              <a:solidFill>
                <a:schemeClr val="tx1"/>
              </a:solidFill>
            </a:endParaRPr>
          </a:p>
        </p:txBody>
      </p:sp>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3" name="Slayt Numarası Yer Tutucusu 2"/>
          <p:cNvSpPr>
            <a:spLocks noGrp="1"/>
          </p:cNvSpPr>
          <p:nvPr>
            <p:ph type="sldNum" sz="quarter" idx="15"/>
          </p:nvPr>
        </p:nvSpPr>
        <p:spPr/>
        <p:txBody>
          <a:bodyPr/>
          <a:lstStyle/>
          <a:p>
            <a:fld id="{B1DEFA8C-F947-479F-BE07-76B6B3F80BF1}" type="slidenum">
              <a:rPr lang="tr-TR" smtClean="0"/>
              <a:pPr/>
              <a:t>28</a:t>
            </a:fld>
            <a:endParaRPr lang="tr-TR"/>
          </a:p>
        </p:txBody>
      </p:sp>
    </p:spTree>
    <p:extLst>
      <p:ext uri="{BB962C8B-B14F-4D97-AF65-F5344CB8AC3E}">
        <p14:creationId xmlns:p14="http://schemas.microsoft.com/office/powerpoint/2010/main" xmlns="" val="36484669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type="body" idx="1"/>
          </p:nvPr>
        </p:nvSpPr>
        <p:spPr>
          <a:xfrm>
            <a:off x="468313" y="333375"/>
            <a:ext cx="8229600" cy="4530725"/>
          </a:xfrm>
        </p:spPr>
        <p:txBody>
          <a:bodyPr/>
          <a:lstStyle/>
          <a:p>
            <a:pPr>
              <a:buFont typeface="Wingdings" panose="05000000000000000000" pitchFamily="2" charset="2"/>
              <a:buNone/>
            </a:pPr>
            <a:r>
              <a:rPr lang="tr-TR" sz="2400" b="1" dirty="0">
                <a:solidFill>
                  <a:srgbClr val="FF0000"/>
                </a:solidFill>
              </a:rPr>
              <a:t>Adaleti temel alan görüş: </a:t>
            </a:r>
            <a:r>
              <a:rPr lang="tr-TR" sz="2400" dirty="0">
                <a:solidFill>
                  <a:srgbClr val="660066"/>
                </a:solidFill>
              </a:rPr>
              <a:t>Bu görüşe göre, ne tek başına özgürlük, ne de tek başına eşitlik ideal düzeni sağlayabilir. Adalet hem özgürlüğü hem de eşitliği kapsar. Adalet ise demokratik bir ortamda ve karma ekonominin var olduğu bir düzenle gerçekleşebilir.</a:t>
            </a:r>
          </a:p>
          <a:p>
            <a:pPr marL="0" indent="0" algn="ctr">
              <a:buNone/>
            </a:pPr>
            <a:endParaRPr lang="tr-TR" sz="2400" dirty="0">
              <a:solidFill>
                <a:srgbClr val="660066"/>
              </a:solidFill>
            </a:endParaRPr>
          </a:p>
        </p:txBody>
      </p:sp>
      <p:pic>
        <p:nvPicPr>
          <p:cNvPr id="113668" name="Picture 4" descr="adale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70351" y="2996952"/>
            <a:ext cx="4104456" cy="287372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Patlama 2 2"/>
          <p:cNvSpPr/>
          <p:nvPr/>
        </p:nvSpPr>
        <p:spPr>
          <a:xfrm>
            <a:off x="5010283" y="2414290"/>
            <a:ext cx="4139951" cy="3456384"/>
          </a:xfrm>
          <a:prstGeom prst="irregularSeal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FF00"/>
                </a:solidFill>
              </a:rPr>
              <a:t>Adalet mülkün temelidir.</a:t>
            </a:r>
          </a:p>
        </p:txBody>
      </p:sp>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29</a:t>
            </a:fld>
            <a:endParaRPr lang="tr-TR"/>
          </a:p>
        </p:txBody>
      </p:sp>
    </p:spTree>
    <p:extLst>
      <p:ext uri="{BB962C8B-B14F-4D97-AF65-F5344CB8AC3E}">
        <p14:creationId xmlns:p14="http://schemas.microsoft.com/office/powerpoint/2010/main" xmlns="" val="30711443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3.bp.blogspot.com/-eVTz2GN7xNM/UzgbnGrHskI/AAAAAAAAAJ4/4yYZ-HbMRT8/s1600/Es%CC%A7itlik+adalet+demek+deg%CC%86ildir,+quote.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911"/>
            <a:ext cx="5148064" cy="685991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3" name="Altbilgi Yer Tutucusu 1"/>
          <p:cNvSpPr>
            <a:spLocks noGrp="1"/>
          </p:cNvSpPr>
          <p:nvPr/>
        </p:nvSpPr>
        <p:spPr>
          <a:xfrm>
            <a:off x="3124200" y="6206382"/>
            <a:ext cx="2895600" cy="365125"/>
          </a:xfrm>
          <a:prstGeom prst="rect">
            <a:avLst/>
          </a:prstGeom>
        </p:spPr>
        <p:txBody>
          <a:bodyPr vert="horz" lIns="91440" tIns="45720" rIns="91440" bIns="45720" rtlCol="0" anchor="ctr"/>
          <a:lstStyle>
            <a:defPPr>
              <a:defRPr lang="tr-T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04048" y="9520"/>
            <a:ext cx="4139952" cy="6848480"/>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hazırlayan serkan baynal</a:t>
            </a:r>
            <a:endParaRPr lang="tr-TR"/>
          </a:p>
        </p:txBody>
      </p:sp>
      <p:sp>
        <p:nvSpPr>
          <p:cNvPr id="5" name="Slayt Numarası Yer Tutucusu 4"/>
          <p:cNvSpPr>
            <a:spLocks noGrp="1"/>
          </p:cNvSpPr>
          <p:nvPr>
            <p:ph type="sldNum" sz="quarter" idx="12"/>
          </p:nvPr>
        </p:nvSpPr>
        <p:spPr/>
        <p:txBody>
          <a:bodyPr/>
          <a:lstStyle/>
          <a:p>
            <a:fld id="{B1DEFA8C-F947-479F-BE07-76B6B3F80BF1}" type="slidenum">
              <a:rPr lang="tr-TR" smtClean="0"/>
              <a:pPr/>
              <a:t>30</a:t>
            </a:fld>
            <a:endParaRPr lang="tr-TR"/>
          </a:p>
        </p:txBody>
      </p:sp>
    </p:spTree>
    <p:extLst>
      <p:ext uri="{BB962C8B-B14F-4D97-AF65-F5344CB8AC3E}">
        <p14:creationId xmlns:p14="http://schemas.microsoft.com/office/powerpoint/2010/main" xmlns="" val="18825860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extLst>
              <p:ext uri="{D42A27DB-BD31-4B8C-83A1-F6EECF244321}">
                <p14:modId xmlns:p14="http://schemas.microsoft.com/office/powerpoint/2010/main" xmlns="" val="3311277484"/>
              </p:ext>
            </p:extLst>
          </p:nvPr>
        </p:nvGraphicFramePr>
        <p:xfrm>
          <a:off x="179512" y="620688"/>
          <a:ext cx="8712968" cy="5760640"/>
        </p:xfrm>
        <a:graphic>
          <a:graphicData uri="http://schemas.openxmlformats.org/drawingml/2006/table">
            <a:tbl>
              <a:tblPr firstRow="1" bandRow="1">
                <a:tableStyleId>{5C22544A-7EE6-4342-B048-85BDC9FD1C3A}</a:tableStyleId>
              </a:tblPr>
              <a:tblGrid>
                <a:gridCol w="2904323"/>
                <a:gridCol w="2928325"/>
                <a:gridCol w="2880320"/>
              </a:tblGrid>
              <a:tr h="2056982">
                <a:tc>
                  <a:txBody>
                    <a:bodyPr/>
                    <a:lstStyle/>
                    <a:p>
                      <a:endParaRPr lang="tr-TR" dirty="0" smtClean="0"/>
                    </a:p>
                    <a:p>
                      <a:r>
                        <a:rPr lang="tr-TR" dirty="0" smtClean="0"/>
                        <a:t>         </a:t>
                      </a:r>
                      <a:r>
                        <a:rPr lang="tr-TR" sz="3200" b="1" dirty="0" smtClean="0"/>
                        <a:t>LİBERALİM</a:t>
                      </a:r>
                      <a:endParaRPr lang="tr-TR" sz="3200" b="1" dirty="0"/>
                    </a:p>
                  </a:txBody>
                  <a:tcPr/>
                </a:tc>
                <a:tc>
                  <a:txBody>
                    <a:bodyPr/>
                    <a:lstStyle/>
                    <a:p>
                      <a:endParaRPr lang="tr-TR" dirty="0" smtClean="0"/>
                    </a:p>
                    <a:p>
                      <a:r>
                        <a:rPr lang="tr-TR" dirty="0" smtClean="0"/>
                        <a:t>          </a:t>
                      </a:r>
                    </a:p>
                    <a:p>
                      <a:r>
                        <a:rPr lang="tr-TR" sz="3200" dirty="0" smtClean="0"/>
                        <a:t>SOSYALİZM</a:t>
                      </a:r>
                      <a:endParaRPr lang="tr-TR" sz="3200" dirty="0"/>
                    </a:p>
                  </a:txBody>
                  <a:tcPr/>
                </a:tc>
                <a:tc>
                  <a:txBody>
                    <a:bodyPr/>
                    <a:lstStyle/>
                    <a:p>
                      <a:endParaRPr lang="tr-TR" dirty="0" smtClean="0"/>
                    </a:p>
                    <a:p>
                      <a:r>
                        <a:rPr lang="tr-TR" dirty="0" smtClean="0"/>
                        <a:t>         </a:t>
                      </a:r>
                    </a:p>
                    <a:p>
                      <a:r>
                        <a:rPr lang="tr-TR" dirty="0" smtClean="0"/>
                        <a:t> </a:t>
                      </a:r>
                      <a:r>
                        <a:rPr lang="tr-TR" sz="3200" dirty="0" smtClean="0"/>
                        <a:t>ADALET</a:t>
                      </a:r>
                      <a:endParaRPr lang="tr-TR" sz="3200" dirty="0"/>
                    </a:p>
                  </a:txBody>
                  <a:tcPr/>
                </a:tc>
              </a:tr>
              <a:tr h="3703658">
                <a:tc>
                  <a:txBody>
                    <a:bodyPr/>
                    <a:lstStyle/>
                    <a:p>
                      <a:r>
                        <a:rPr lang="tr-TR" dirty="0" smtClean="0"/>
                        <a:t>Özgürlüğü temel</a:t>
                      </a:r>
                      <a:r>
                        <a:rPr lang="tr-TR" baseline="0" dirty="0" smtClean="0"/>
                        <a:t> alır.</a:t>
                      </a:r>
                    </a:p>
                    <a:p>
                      <a:r>
                        <a:rPr lang="tr-TR" baseline="0" dirty="0" smtClean="0"/>
                        <a:t> </a:t>
                      </a:r>
                    </a:p>
                    <a:p>
                      <a:r>
                        <a:rPr lang="tr-TR" baseline="0" dirty="0" smtClean="0"/>
                        <a:t>İnsan her alanda özgür bırakılmalıdır. </a:t>
                      </a:r>
                    </a:p>
                    <a:p>
                      <a:r>
                        <a:rPr lang="tr-TR" baseline="0" dirty="0" smtClean="0"/>
                        <a:t>Böyle olursa ideal düzen sağlanır.</a:t>
                      </a:r>
                      <a:endParaRPr lang="tr-TR" dirty="0"/>
                    </a:p>
                  </a:txBody>
                  <a:tcPr/>
                </a:tc>
                <a:tc>
                  <a:txBody>
                    <a:bodyPr/>
                    <a:lstStyle/>
                    <a:p>
                      <a:r>
                        <a:rPr lang="tr-TR" dirty="0" smtClean="0"/>
                        <a:t>Eşitliği temel alır.</a:t>
                      </a:r>
                    </a:p>
                    <a:p>
                      <a:endParaRPr lang="tr-TR" dirty="0" smtClean="0"/>
                    </a:p>
                    <a:p>
                      <a:r>
                        <a:rPr lang="tr-TR" dirty="0" smtClean="0"/>
                        <a:t>Liberalizme</a:t>
                      </a:r>
                      <a:r>
                        <a:rPr lang="tr-TR" baseline="0" dirty="0" smtClean="0"/>
                        <a:t> tepki olarak doğmuştur. İnsan her koşulda diğer insanlarla eşit olmalıdır.</a:t>
                      </a:r>
                      <a:endParaRPr lang="tr-TR" dirty="0"/>
                    </a:p>
                  </a:txBody>
                  <a:tcPr/>
                </a:tc>
                <a:tc>
                  <a:txBody>
                    <a:bodyPr/>
                    <a:lstStyle/>
                    <a:p>
                      <a:r>
                        <a:rPr lang="tr-TR" dirty="0" smtClean="0"/>
                        <a:t>Adaleti temel alır.</a:t>
                      </a:r>
                    </a:p>
                    <a:p>
                      <a:endParaRPr lang="tr-TR" dirty="0" smtClean="0"/>
                    </a:p>
                    <a:p>
                      <a:r>
                        <a:rPr lang="tr-TR" dirty="0" smtClean="0"/>
                        <a:t>Özgürlük ve eşitlik tek</a:t>
                      </a:r>
                      <a:r>
                        <a:rPr lang="tr-TR" baseline="0" dirty="0" smtClean="0"/>
                        <a:t> başlarına ideal düzeni sağlayamaz.Adalet , özgürlük ve eşitliği kapsayarak herkese hak ettiğini verir ve ideal düzen sağlanır.</a:t>
                      </a:r>
                      <a:endParaRPr lang="tr-TR" dirty="0"/>
                    </a:p>
                  </a:txBody>
                  <a:tcPr/>
                </a:tc>
              </a:tr>
            </a:tbl>
          </a:graphicData>
        </a:graphic>
      </p:graphicFrame>
      <p:sp>
        <p:nvSpPr>
          <p:cNvPr id="3" name="Altbilgi Yer Tutucusu 2"/>
          <p:cNvSpPr>
            <a:spLocks noGrp="1"/>
          </p:cNvSpPr>
          <p:nvPr>
            <p:ph type="ftr" sz="quarter" idx="11"/>
          </p:nvPr>
        </p:nvSpPr>
        <p:spPr/>
        <p:txBody>
          <a:bodyPr/>
          <a:lstStyle/>
          <a:p>
            <a:r>
              <a:rPr lang="tr-TR" smtClean="0"/>
              <a:t>hazırlayan serkan baynal</a:t>
            </a:r>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31</a:t>
            </a:fld>
            <a:endParaRPr lang="tr-TR"/>
          </a:p>
        </p:txBody>
      </p:sp>
    </p:spTree>
    <p:extLst>
      <p:ext uri="{BB962C8B-B14F-4D97-AF65-F5344CB8AC3E}">
        <p14:creationId xmlns:p14="http://schemas.microsoft.com/office/powerpoint/2010/main" xmlns="" val="24171697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pPr algn="ctr"/>
            <a:r>
              <a:rPr lang="tr-TR" sz="4000" b="1" dirty="0" smtClean="0">
                <a:solidFill>
                  <a:srgbClr val="FF0066"/>
                </a:solidFill>
              </a:rPr>
              <a:t>Ütopyalar</a:t>
            </a:r>
            <a:r>
              <a:rPr lang="tr-TR" sz="4000" i="1" dirty="0">
                <a:solidFill>
                  <a:srgbClr val="FF0066"/>
                </a:solidFill>
                <a:effectLst>
                  <a:outerShdw blurRad="38100" dist="38100" dir="2700000" algn="tl">
                    <a:srgbClr val="000000"/>
                  </a:outerShdw>
                </a:effectLst>
              </a:rPr>
              <a:t/>
            </a:r>
            <a:br>
              <a:rPr lang="tr-TR" sz="4000" i="1" dirty="0">
                <a:solidFill>
                  <a:srgbClr val="FF0066"/>
                </a:solidFill>
                <a:effectLst>
                  <a:outerShdw blurRad="38100" dist="38100" dir="2700000" algn="tl">
                    <a:srgbClr val="000000"/>
                  </a:outerShdw>
                </a:effectLst>
              </a:rPr>
            </a:br>
            <a:endParaRPr lang="tr-TR" sz="4000" i="1" dirty="0">
              <a:solidFill>
                <a:srgbClr val="FF0066"/>
              </a:solidFill>
              <a:effectLst>
                <a:outerShdw blurRad="38100" dist="38100" dir="2700000" algn="tl">
                  <a:srgbClr val="000000"/>
                </a:outerShdw>
              </a:effectLst>
            </a:endParaRPr>
          </a:p>
        </p:txBody>
      </p:sp>
      <p:sp>
        <p:nvSpPr>
          <p:cNvPr id="40963" name="Rectangle 3"/>
          <p:cNvSpPr>
            <a:spLocks noGrp="1" noChangeArrowheads="1"/>
          </p:cNvSpPr>
          <p:nvPr>
            <p:ph type="body" idx="1"/>
          </p:nvPr>
        </p:nvSpPr>
        <p:spPr>
          <a:xfrm>
            <a:off x="468313" y="1196974"/>
            <a:ext cx="8229600" cy="2232025"/>
          </a:xfrm>
        </p:spPr>
        <p:txBody>
          <a:bodyPr>
            <a:normAutofit fontScale="92500" lnSpcReduction="10000"/>
          </a:bodyPr>
          <a:lstStyle/>
          <a:p>
            <a:pPr>
              <a:lnSpc>
                <a:spcPct val="90000"/>
              </a:lnSpc>
            </a:pPr>
            <a:r>
              <a:rPr lang="tr-TR" sz="2400" dirty="0"/>
              <a:t>Düşünce tarihinde, ideal düzen arayışları, kimi zaman ütopyalar biçiminde karşımıza çıkar, </a:t>
            </a:r>
            <a:endParaRPr lang="tr-TR" sz="2400" dirty="0" smtClean="0"/>
          </a:p>
          <a:p>
            <a:pPr>
              <a:lnSpc>
                <a:spcPct val="90000"/>
              </a:lnSpc>
            </a:pPr>
            <a:r>
              <a:rPr lang="tr-TR" dirty="0"/>
              <a:t>Ü</a:t>
            </a:r>
            <a:r>
              <a:rPr lang="tr-TR" sz="2400" dirty="0" smtClean="0"/>
              <a:t>topya</a:t>
            </a:r>
            <a:r>
              <a:rPr lang="tr-TR" sz="2400" dirty="0"/>
              <a:t>, gerçekte var olmayan, ama gelecekte var olabileceği düşünülen devlet ve toplum tasarımıdır. </a:t>
            </a:r>
            <a:endParaRPr lang="tr-TR" sz="2400" dirty="0" smtClean="0"/>
          </a:p>
          <a:p>
            <a:pPr>
              <a:lnSpc>
                <a:spcPct val="90000"/>
              </a:lnSpc>
            </a:pPr>
            <a:r>
              <a:rPr lang="tr-TR" sz="2400" dirty="0" smtClean="0"/>
              <a:t>Ütopyalar</a:t>
            </a:r>
            <a:r>
              <a:rPr lang="tr-TR" sz="2400" dirty="0"/>
              <a:t>, gerçekleşmesi istenen ütopyalar ve gerçekleşmesinden korkulan ütopyalar diye iki öbekte toplanabilir. </a:t>
            </a:r>
          </a:p>
        </p:txBody>
      </p:sp>
      <p:pic>
        <p:nvPicPr>
          <p:cNvPr id="40964" name="Picture 4" descr="engel-tanimayan-hayaller(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16013" y="3357563"/>
            <a:ext cx="3240087" cy="2736850"/>
          </a:xfrm>
          <a:prstGeom prst="rect">
            <a:avLst/>
          </a:prstGeom>
          <a:noFill/>
          <a:extLst>
            <a:ext uri="{909E8E84-426E-40DD-AFC4-6F175D3DCCD1}">
              <a14:hiddenFill xmlns:a14="http://schemas.microsoft.com/office/drawing/2010/main" xmlns="">
                <a:solidFill>
                  <a:srgbClr val="FFFFFF"/>
                </a:solidFill>
              </a14:hiddenFill>
            </a:ext>
          </a:extLst>
        </p:spPr>
      </p:pic>
      <p:pic>
        <p:nvPicPr>
          <p:cNvPr id="40965" name="Picture 5" descr="www_antoloji_com_470985_615"/>
          <p:cNvPicPr>
            <a:picLocks noChangeAspect="1" noChangeArrowheads="1" noCrop="1"/>
          </p:cNvPicPr>
          <p:nvPr/>
        </p:nvPicPr>
        <p:blipFill>
          <a:blip r:embed="rId3">
            <a:extLst>
              <a:ext uri="{28A0092B-C50C-407E-A947-70E740481C1C}">
                <a14:useLocalDpi xmlns:a14="http://schemas.microsoft.com/office/drawing/2010/main" xmlns="" val="0"/>
              </a:ext>
            </a:extLst>
          </a:blip>
          <a:srcRect/>
          <a:stretch>
            <a:fillRect/>
          </a:stretch>
        </p:blipFill>
        <p:spPr bwMode="auto">
          <a:xfrm>
            <a:off x="5076825" y="3429000"/>
            <a:ext cx="2881313" cy="26638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3" name="Slayt Numarası Yer Tutucusu 2"/>
          <p:cNvSpPr>
            <a:spLocks noGrp="1"/>
          </p:cNvSpPr>
          <p:nvPr>
            <p:ph type="sldNum" sz="quarter" idx="15"/>
          </p:nvPr>
        </p:nvSpPr>
        <p:spPr/>
        <p:txBody>
          <a:bodyPr/>
          <a:lstStyle/>
          <a:p>
            <a:fld id="{B1DEFA8C-F947-479F-BE07-76B6B3F80BF1}" type="slidenum">
              <a:rPr lang="tr-TR" smtClean="0"/>
              <a:pPr/>
              <a:t>32</a:t>
            </a:fld>
            <a:endParaRPr lang="tr-TR"/>
          </a:p>
        </p:txBody>
      </p:sp>
    </p:spTree>
    <p:extLst>
      <p:ext uri="{BB962C8B-B14F-4D97-AF65-F5344CB8AC3E}">
        <p14:creationId xmlns:p14="http://schemas.microsoft.com/office/powerpoint/2010/main" xmlns="" val="18464498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5"/>
          </p:nvPr>
        </p:nvSpPr>
        <p:spPr/>
        <p:txBody>
          <a:bodyPr/>
          <a:lstStyle/>
          <a:p>
            <a:fld id="{B1DEFA8C-F947-479F-BE07-76B6B3F80BF1}" type="slidenum">
              <a:rPr lang="tr-TR" smtClean="0"/>
              <a:pPr/>
              <a:t>33</a:t>
            </a:fld>
            <a:endParaRPr lang="tr-TR"/>
          </a:p>
        </p:txBody>
      </p:sp>
      <p:pic>
        <p:nvPicPr>
          <p:cNvPr id="5" name="Picture 2"/>
          <p:cNvPicPr>
            <a:picLocks noGrp="1" noChangeAspect="1" noChangeArrowheads="1"/>
          </p:cNvPicPr>
          <p:nvPr>
            <p:ph sz="quarter" idx="1"/>
          </p:nvPr>
        </p:nvPicPr>
        <p:blipFill>
          <a:blip r:embed="rId2">
            <a:extLst>
              <a:ext uri="{28A0092B-C50C-407E-A947-70E740481C1C}">
                <a14:useLocalDpi xmlns:a14="http://schemas.microsoft.com/office/drawing/2010/main" xmlns="" val="0"/>
              </a:ext>
            </a:extLst>
          </a:blip>
          <a:srcRect/>
          <a:stretch>
            <a:fillRect/>
          </a:stretch>
        </p:blipFill>
        <p:spPr bwMode="auto">
          <a:xfrm>
            <a:off x="323528" y="908720"/>
            <a:ext cx="8568952" cy="5400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ltbilgi Yer Tutucusu 2"/>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189749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body" idx="1"/>
          </p:nvPr>
        </p:nvSpPr>
        <p:spPr>
          <a:xfrm>
            <a:off x="539750" y="260649"/>
            <a:ext cx="8229600" cy="2882184"/>
          </a:xfrm>
        </p:spPr>
        <p:txBody>
          <a:bodyPr>
            <a:normAutofit fontScale="92500" lnSpcReduction="20000"/>
          </a:bodyPr>
          <a:lstStyle/>
          <a:p>
            <a:pPr marL="0" indent="0" algn="ctr">
              <a:buNone/>
            </a:pPr>
            <a:r>
              <a:rPr lang="tr-TR" sz="2800" b="1" dirty="0" smtClean="0">
                <a:solidFill>
                  <a:srgbClr val="A50021"/>
                </a:solidFill>
              </a:rPr>
              <a:t>Gerçekleşmesi </a:t>
            </a:r>
            <a:r>
              <a:rPr lang="tr-TR" sz="2800" b="1" dirty="0">
                <a:solidFill>
                  <a:srgbClr val="A50021"/>
                </a:solidFill>
              </a:rPr>
              <a:t>istenen ütopyalar</a:t>
            </a:r>
          </a:p>
          <a:p>
            <a:pPr marL="514350" indent="-514350">
              <a:buFont typeface="+mj-lt"/>
              <a:buAutoNum type="romanUcPeriod"/>
            </a:pPr>
            <a:r>
              <a:rPr lang="tr-TR" sz="2400" dirty="0"/>
              <a:t> </a:t>
            </a:r>
            <a:r>
              <a:rPr lang="tr-TR" sz="2400" dirty="0" smtClean="0"/>
              <a:t>Platon’un </a:t>
            </a:r>
            <a:r>
              <a:rPr lang="tr-TR" sz="2400" dirty="0"/>
              <a:t>‘‘</a:t>
            </a:r>
            <a:r>
              <a:rPr lang="tr-TR" sz="2400" dirty="0" err="1">
                <a:solidFill>
                  <a:srgbClr val="D60093"/>
                </a:solidFill>
              </a:rPr>
              <a:t>devlet</a:t>
            </a:r>
            <a:r>
              <a:rPr lang="tr-TR" sz="2400" dirty="0" err="1"/>
              <a:t>’’i</a:t>
            </a:r>
            <a:r>
              <a:rPr lang="tr-TR" sz="2400" dirty="0" smtClean="0"/>
              <a:t>,</a:t>
            </a:r>
          </a:p>
          <a:p>
            <a:pPr marL="514350" indent="-514350">
              <a:buFont typeface="+mj-lt"/>
              <a:buAutoNum type="romanUcPeriod"/>
            </a:pPr>
            <a:r>
              <a:rPr lang="tr-TR" dirty="0" smtClean="0"/>
              <a:t>Aristoteles’in ‘</a:t>
            </a:r>
            <a:r>
              <a:rPr lang="tr-TR" dirty="0" smtClean="0">
                <a:solidFill>
                  <a:srgbClr val="CC0099"/>
                </a:solidFill>
              </a:rPr>
              <a:t>’politika’</a:t>
            </a:r>
            <a:r>
              <a:rPr lang="tr-TR" dirty="0" smtClean="0"/>
              <a:t>’</a:t>
            </a:r>
            <a:r>
              <a:rPr lang="tr-TR" dirty="0" err="1" smtClean="0"/>
              <a:t>sı</a:t>
            </a:r>
            <a:endParaRPr lang="tr-TR" dirty="0" smtClean="0"/>
          </a:p>
          <a:p>
            <a:pPr marL="514350" indent="-514350">
              <a:buFont typeface="+mj-lt"/>
              <a:buAutoNum type="romanUcPeriod"/>
            </a:pPr>
            <a:r>
              <a:rPr lang="tr-TR" sz="2400" dirty="0" err="1" smtClean="0"/>
              <a:t>Augustinus’un</a:t>
            </a:r>
            <a:r>
              <a:rPr lang="tr-TR" sz="2400" dirty="0" smtClean="0"/>
              <a:t> ‘</a:t>
            </a:r>
            <a:r>
              <a:rPr lang="tr-TR" sz="2400" dirty="0" smtClean="0">
                <a:solidFill>
                  <a:srgbClr val="CC0099"/>
                </a:solidFill>
              </a:rPr>
              <a:t>’tanrı devleti’’</a:t>
            </a:r>
            <a:endParaRPr lang="tr-TR" sz="2400" dirty="0">
              <a:solidFill>
                <a:srgbClr val="CC0099"/>
              </a:solidFill>
            </a:endParaRPr>
          </a:p>
          <a:p>
            <a:pPr marL="514350" indent="-514350">
              <a:buFont typeface="+mj-lt"/>
              <a:buAutoNum type="romanUcPeriod"/>
            </a:pPr>
            <a:r>
              <a:rPr lang="tr-TR" sz="2400" dirty="0"/>
              <a:t>Thomas </a:t>
            </a:r>
            <a:r>
              <a:rPr lang="tr-TR" sz="2400" dirty="0" err="1"/>
              <a:t>More’un</a:t>
            </a:r>
            <a:r>
              <a:rPr lang="tr-TR" sz="2400" dirty="0"/>
              <a:t> ‘‘</a:t>
            </a:r>
            <a:r>
              <a:rPr lang="tr-TR" sz="2400" dirty="0">
                <a:solidFill>
                  <a:srgbClr val="D60093"/>
                </a:solidFill>
              </a:rPr>
              <a:t>ütopya</a:t>
            </a:r>
            <a:r>
              <a:rPr lang="tr-TR" sz="2400" dirty="0"/>
              <a:t>’’</a:t>
            </a:r>
            <a:r>
              <a:rPr lang="tr-TR" sz="2400" dirty="0" err="1"/>
              <a:t>sı</a:t>
            </a:r>
            <a:r>
              <a:rPr lang="tr-TR" sz="2400" dirty="0"/>
              <a:t>, </a:t>
            </a:r>
          </a:p>
          <a:p>
            <a:pPr marL="514350" indent="-514350">
              <a:buFont typeface="+mj-lt"/>
              <a:buAutoNum type="romanUcPeriod"/>
            </a:pPr>
            <a:r>
              <a:rPr lang="tr-TR" sz="2400" dirty="0" err="1"/>
              <a:t>Campanella’nın</a:t>
            </a:r>
            <a:r>
              <a:rPr lang="tr-TR" sz="2400" dirty="0"/>
              <a:t> ‘‘</a:t>
            </a:r>
            <a:r>
              <a:rPr lang="tr-TR" sz="2400" dirty="0">
                <a:solidFill>
                  <a:srgbClr val="D60093"/>
                </a:solidFill>
              </a:rPr>
              <a:t>Güneş Ülkesi</a:t>
            </a:r>
            <a:r>
              <a:rPr lang="tr-TR" sz="2400" dirty="0"/>
              <a:t>’’, </a:t>
            </a:r>
          </a:p>
          <a:p>
            <a:pPr marL="514350" indent="-514350">
              <a:buFont typeface="+mj-lt"/>
              <a:buAutoNum type="romanUcPeriod"/>
            </a:pPr>
            <a:r>
              <a:rPr lang="tr-TR" sz="2400" dirty="0"/>
              <a:t>Farabi’nin ‘‘</a:t>
            </a:r>
            <a:r>
              <a:rPr lang="tr-TR" sz="2400" dirty="0">
                <a:solidFill>
                  <a:srgbClr val="D60093"/>
                </a:solidFill>
              </a:rPr>
              <a:t>Erdemli Şehir</a:t>
            </a:r>
            <a:r>
              <a:rPr lang="tr-TR" sz="2400" dirty="0"/>
              <a:t>’’ </a:t>
            </a:r>
          </a:p>
          <a:p>
            <a:pPr marL="514350" indent="-514350">
              <a:buFont typeface="+mj-lt"/>
              <a:buAutoNum type="romanUcPeriod"/>
            </a:pPr>
            <a:r>
              <a:rPr lang="tr-TR" sz="2400" dirty="0" err="1"/>
              <a:t>F.Bacon’un</a:t>
            </a:r>
            <a:r>
              <a:rPr lang="tr-TR" sz="2400" dirty="0"/>
              <a:t> </a:t>
            </a:r>
            <a:r>
              <a:rPr lang="tr-TR" sz="2400" dirty="0" smtClean="0">
                <a:solidFill>
                  <a:srgbClr val="D60093"/>
                </a:solidFill>
              </a:rPr>
              <a:t>Yeni </a:t>
            </a:r>
            <a:r>
              <a:rPr lang="tr-TR" sz="2400" dirty="0">
                <a:solidFill>
                  <a:srgbClr val="D60093"/>
                </a:solidFill>
              </a:rPr>
              <a:t>Atlantis </a:t>
            </a:r>
            <a:r>
              <a:rPr lang="tr-TR" sz="2400" dirty="0"/>
              <a:t>ütopyaları bunlara örnektir. </a:t>
            </a:r>
            <a:endParaRPr lang="tr-TR" sz="2400" dirty="0" smtClean="0"/>
          </a:p>
          <a:p>
            <a:pPr marL="514350" indent="-514350">
              <a:buFont typeface="+mj-lt"/>
              <a:buAutoNum type="romanUcPeriod"/>
            </a:pPr>
            <a:endParaRPr lang="tr-TR" sz="2400" dirty="0" smtClean="0"/>
          </a:p>
          <a:p>
            <a:pPr marL="514350" indent="-514350">
              <a:buFont typeface="+mj-lt"/>
              <a:buAutoNum type="romanUcPeriod"/>
            </a:pPr>
            <a:endParaRPr lang="tr-TR" sz="2400" dirty="0"/>
          </a:p>
          <a:p>
            <a:pPr algn="ctr">
              <a:buFont typeface="Wingdings" panose="05000000000000000000" pitchFamily="2" charset="2"/>
              <a:buNone/>
            </a:pPr>
            <a:endParaRPr lang="tr-TR" sz="2400" b="1" i="1" dirty="0">
              <a:solidFill>
                <a:schemeClr val="bg2"/>
              </a:solidFill>
              <a:effectLst>
                <a:outerShdw blurRad="38100" dist="38100" dir="2700000" algn="tl">
                  <a:srgbClr val="000000"/>
                </a:outerShdw>
              </a:effectLst>
            </a:endParaRPr>
          </a:p>
        </p:txBody>
      </p:sp>
      <p:pic>
        <p:nvPicPr>
          <p:cNvPr id="8" name="İçerik Yer Tutucusu 3"/>
          <p:cNvPicPr>
            <a:picLocks noGrp="1"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77807" y="3137868"/>
            <a:ext cx="3734154" cy="32184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İçerik Yer Tutucusu 3"/>
          <p:cNvPicPr>
            <a:picLocks noGrp="1"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04039" y="3142833"/>
            <a:ext cx="3518130" cy="333076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3" name="Slayt Numarası Yer Tutucusu 2"/>
          <p:cNvSpPr>
            <a:spLocks noGrp="1"/>
          </p:cNvSpPr>
          <p:nvPr>
            <p:ph type="sldNum" sz="quarter" idx="15"/>
          </p:nvPr>
        </p:nvSpPr>
        <p:spPr/>
        <p:txBody>
          <a:bodyPr/>
          <a:lstStyle/>
          <a:p>
            <a:fld id="{B1DEFA8C-F947-479F-BE07-76B6B3F80BF1}" type="slidenum">
              <a:rPr lang="tr-TR" smtClean="0"/>
              <a:pPr/>
              <a:t>34</a:t>
            </a:fld>
            <a:endParaRPr lang="tr-TR"/>
          </a:p>
        </p:txBody>
      </p:sp>
    </p:spTree>
    <p:extLst>
      <p:ext uri="{BB962C8B-B14F-4D97-AF65-F5344CB8AC3E}">
        <p14:creationId xmlns:p14="http://schemas.microsoft.com/office/powerpoint/2010/main" xmlns="" val="30458419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body" idx="1"/>
          </p:nvPr>
        </p:nvSpPr>
        <p:spPr>
          <a:xfrm>
            <a:off x="4644008" y="980728"/>
            <a:ext cx="4176464" cy="5472608"/>
          </a:xfrm>
        </p:spPr>
        <p:txBody>
          <a:bodyPr>
            <a:normAutofit lnSpcReduction="10000"/>
          </a:bodyPr>
          <a:lstStyle/>
          <a:p>
            <a:pPr algn="ctr">
              <a:buFont typeface="Wingdings" panose="05000000000000000000" pitchFamily="2" charset="2"/>
              <a:buNone/>
            </a:pPr>
            <a:r>
              <a:rPr lang="tr-TR" sz="2800" b="1" i="1" dirty="0" smtClean="0">
                <a:solidFill>
                  <a:srgbClr val="D60093"/>
                </a:solidFill>
              </a:rPr>
              <a:t>İstenilmeyen </a:t>
            </a:r>
            <a:r>
              <a:rPr lang="tr-TR" sz="2800" b="1" dirty="0">
                <a:solidFill>
                  <a:srgbClr val="D60093"/>
                </a:solidFill>
              </a:rPr>
              <a:t>k</a:t>
            </a:r>
            <a:r>
              <a:rPr lang="tr-TR" sz="2800" b="1" dirty="0" smtClean="0">
                <a:solidFill>
                  <a:srgbClr val="D60093"/>
                </a:solidFill>
              </a:rPr>
              <a:t>orkutucu ütopyalar(</a:t>
            </a:r>
            <a:r>
              <a:rPr lang="tr-TR" sz="2800" b="1" dirty="0" err="1" smtClean="0">
                <a:solidFill>
                  <a:srgbClr val="D60093"/>
                </a:solidFill>
              </a:rPr>
              <a:t>distopya</a:t>
            </a:r>
            <a:r>
              <a:rPr lang="tr-TR" sz="2800" b="1" dirty="0" smtClean="0">
                <a:solidFill>
                  <a:srgbClr val="D60093"/>
                </a:solidFill>
              </a:rPr>
              <a:t>)</a:t>
            </a:r>
            <a:endParaRPr lang="tr-TR" sz="2800" b="1" dirty="0">
              <a:solidFill>
                <a:srgbClr val="D60093"/>
              </a:solidFill>
            </a:endParaRPr>
          </a:p>
          <a:p>
            <a:r>
              <a:rPr lang="tr-TR" sz="2400" dirty="0" err="1" smtClean="0"/>
              <a:t>Huxley’in</a:t>
            </a:r>
            <a:r>
              <a:rPr lang="tr-TR" sz="2400" dirty="0" smtClean="0"/>
              <a:t> </a:t>
            </a:r>
            <a:r>
              <a:rPr lang="tr-TR" sz="2400" dirty="0">
                <a:solidFill>
                  <a:srgbClr val="FF0000"/>
                </a:solidFill>
              </a:rPr>
              <a:t>‘‘ </a:t>
            </a:r>
            <a:r>
              <a:rPr lang="tr-TR" sz="2400" dirty="0" smtClean="0">
                <a:solidFill>
                  <a:srgbClr val="FF0000"/>
                </a:solidFill>
              </a:rPr>
              <a:t>Cesur Yeni </a:t>
            </a:r>
            <a:r>
              <a:rPr lang="tr-TR" sz="2400" dirty="0">
                <a:solidFill>
                  <a:srgbClr val="FF0000"/>
                </a:solidFill>
              </a:rPr>
              <a:t>Dünya’’ </a:t>
            </a:r>
            <a:r>
              <a:rPr lang="tr-TR" sz="2400" dirty="0"/>
              <a:t>ütopyası, </a:t>
            </a:r>
            <a:endParaRPr lang="tr-TR" sz="2400" dirty="0" smtClean="0"/>
          </a:p>
          <a:p>
            <a:r>
              <a:rPr lang="tr-TR" sz="2400" dirty="0" smtClean="0"/>
              <a:t>George </a:t>
            </a:r>
            <a:r>
              <a:rPr lang="tr-TR" sz="2400" dirty="0" err="1"/>
              <a:t>Orwell’in</a:t>
            </a:r>
            <a:r>
              <a:rPr lang="tr-TR" sz="2400" dirty="0"/>
              <a:t> </a:t>
            </a:r>
            <a:r>
              <a:rPr lang="tr-TR" sz="2400" dirty="0">
                <a:solidFill>
                  <a:srgbClr val="FF0000"/>
                </a:solidFill>
              </a:rPr>
              <a:t>1984 </a:t>
            </a:r>
            <a:r>
              <a:rPr lang="tr-TR" sz="2400" dirty="0" smtClean="0"/>
              <a:t>ütopyası</a:t>
            </a:r>
          </a:p>
          <a:p>
            <a:r>
              <a:rPr lang="tr-TR" dirty="0" smtClean="0"/>
              <a:t>Ray Bradbury’nin </a:t>
            </a:r>
            <a:r>
              <a:rPr lang="tr-TR" dirty="0" err="1" smtClean="0">
                <a:solidFill>
                  <a:srgbClr val="FF0000"/>
                </a:solidFill>
              </a:rPr>
              <a:t>fahrenheit</a:t>
            </a:r>
            <a:r>
              <a:rPr lang="tr-TR" dirty="0" smtClean="0">
                <a:solidFill>
                  <a:srgbClr val="FF0000"/>
                </a:solidFill>
              </a:rPr>
              <a:t> 451 </a:t>
            </a:r>
            <a:r>
              <a:rPr lang="tr-TR" dirty="0" smtClean="0"/>
              <a:t>adlı eseri örnektir.</a:t>
            </a:r>
            <a:endParaRPr lang="tr-TR" sz="2400" dirty="0" smtClean="0"/>
          </a:p>
          <a:p>
            <a:pPr marL="0" indent="0" algn="ctr">
              <a:buNone/>
            </a:pPr>
            <a:endParaRPr lang="tr-TR" sz="2400" dirty="0" smtClean="0"/>
          </a:p>
          <a:p>
            <a:pPr marL="0" indent="0">
              <a:buNone/>
            </a:pPr>
            <a:r>
              <a:rPr lang="tr-TR" sz="2400" dirty="0" smtClean="0"/>
              <a:t>İnsan </a:t>
            </a:r>
            <a:r>
              <a:rPr lang="tr-TR" sz="2400" dirty="0"/>
              <a:t>ve toplumları geleceğe yönelik uyaran ütopyalardır. </a:t>
            </a:r>
          </a:p>
          <a:p>
            <a:pPr algn="ctr"/>
            <a:endParaRPr lang="tr-TR" sz="2400" dirty="0">
              <a:solidFill>
                <a:schemeClr val="bg2"/>
              </a:solidFill>
            </a:endParaRPr>
          </a:p>
          <a:p>
            <a:endParaRPr lang="tr-TR" sz="2400" dirty="0">
              <a:solidFill>
                <a:schemeClr val="bg2"/>
              </a:solidFill>
            </a:endParaRPr>
          </a:p>
        </p:txBody>
      </p:sp>
      <p:pic>
        <p:nvPicPr>
          <p:cNvPr id="115716" name="Picture 4" descr="__TOPY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799896"/>
            <a:ext cx="3979862" cy="50006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3" name="Slayt Numarası Yer Tutucusu 2"/>
          <p:cNvSpPr>
            <a:spLocks noGrp="1"/>
          </p:cNvSpPr>
          <p:nvPr>
            <p:ph type="sldNum" sz="quarter" idx="15"/>
          </p:nvPr>
        </p:nvSpPr>
        <p:spPr/>
        <p:txBody>
          <a:bodyPr/>
          <a:lstStyle/>
          <a:p>
            <a:fld id="{B1DEFA8C-F947-479F-BE07-76B6B3F80BF1}" type="slidenum">
              <a:rPr lang="tr-TR" smtClean="0"/>
              <a:pPr/>
              <a:t>35</a:t>
            </a:fld>
            <a:endParaRPr lang="tr-TR"/>
          </a:p>
        </p:txBody>
      </p:sp>
    </p:spTree>
    <p:extLst>
      <p:ext uri="{BB962C8B-B14F-4D97-AF65-F5344CB8AC3E}">
        <p14:creationId xmlns:p14="http://schemas.microsoft.com/office/powerpoint/2010/main" xmlns="" val="7716093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B1DEFA8C-F947-479F-BE07-76B6B3F80BF1}" type="slidenum">
              <a:rPr lang="tr-TR" smtClean="0"/>
              <a:pPr/>
              <a:t>36</a:t>
            </a:fld>
            <a:endParaRPr lang="tr-T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141" y="19472"/>
            <a:ext cx="9143999" cy="68385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ltbilgi Yer Tutucusu 2"/>
          <p:cNvSpPr>
            <a:spLocks noGrp="1"/>
          </p:cNvSpPr>
          <p:nvPr>
            <p:ph type="ftr" sz="quarter" idx="11"/>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14235075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836712"/>
            <a:ext cx="5842992" cy="5637240"/>
          </a:xfrm>
        </p:spPr>
        <p:txBody>
          <a:bodyPr/>
          <a:lstStyle/>
          <a:p>
            <a:pPr>
              <a:tabLst>
                <a:tab pos="273050" algn="l"/>
              </a:tabLst>
            </a:pPr>
            <a:r>
              <a:rPr lang="tr-TR" dirty="0">
                <a:latin typeface="Times New Roman" panose="02020603050405020304" pitchFamily="18" charset="0"/>
                <a:cs typeface="Times New Roman" panose="02020603050405020304" pitchFamily="18" charset="0"/>
              </a:rPr>
              <a:t>Platon’un Devlet adlı ütopyasında üç sınıf vardır : </a:t>
            </a:r>
          </a:p>
          <a:p>
            <a:pPr>
              <a:tabLst>
                <a:tab pos="273050" algn="l"/>
              </a:tabLst>
            </a:pPr>
            <a:r>
              <a:rPr lang="tr-TR" dirty="0" smtClean="0">
                <a:latin typeface="Times New Roman" panose="02020603050405020304" pitchFamily="18" charset="0"/>
                <a:cs typeface="Times New Roman" panose="02020603050405020304" pitchFamily="18" charset="0"/>
              </a:rPr>
              <a:t>İşçiler</a:t>
            </a:r>
            <a:r>
              <a:rPr lang="tr-TR" dirty="0">
                <a:latin typeface="Times New Roman" panose="02020603050405020304" pitchFamily="18" charset="0"/>
                <a:cs typeface="Times New Roman" panose="02020603050405020304" pitchFamily="18" charset="0"/>
              </a:rPr>
              <a:t>, askerler ve yöneticiler. </a:t>
            </a:r>
          </a:p>
          <a:p>
            <a:pPr>
              <a:tabLst>
                <a:tab pos="355600" algn="l"/>
              </a:tabLst>
            </a:pPr>
            <a:r>
              <a:rPr lang="tr-TR" dirty="0">
                <a:latin typeface="Times New Roman" panose="02020603050405020304" pitchFamily="18" charset="0"/>
                <a:cs typeface="Times New Roman" panose="02020603050405020304" pitchFamily="18" charset="0"/>
              </a:rPr>
              <a:t>İşçiler, çalışan sınıftır. Bu sınıf, sadece üretimle ilgilenmeli, başka bir işe karışmamalı ve sade bir yaşam sürmelidir.</a:t>
            </a:r>
          </a:p>
          <a:p>
            <a:r>
              <a:rPr lang="tr-TR" dirty="0" smtClean="0">
                <a:latin typeface="Times New Roman" panose="02020603050405020304" pitchFamily="18" charset="0"/>
                <a:cs typeface="Times New Roman" panose="02020603050405020304" pitchFamily="18" charset="0"/>
              </a:rPr>
              <a:t>Askerlerin </a:t>
            </a:r>
            <a:r>
              <a:rPr lang="tr-TR" dirty="0">
                <a:latin typeface="Times New Roman" panose="02020603050405020304" pitchFamily="18" charset="0"/>
                <a:cs typeface="Times New Roman" panose="02020603050405020304" pitchFamily="18" charset="0"/>
              </a:rPr>
              <a:t>(koruyucular) çocukları ana babalarını tanımamalı, devlet tarafından büyütülmelidir. </a:t>
            </a:r>
          </a:p>
          <a:p>
            <a:r>
              <a:rPr lang="tr-TR" dirty="0" smtClean="0">
                <a:latin typeface="Times New Roman" panose="02020603050405020304" pitchFamily="18" charset="0"/>
                <a:cs typeface="Times New Roman" panose="02020603050405020304" pitchFamily="18" charset="0"/>
              </a:rPr>
              <a:t>Koruyucuların </a:t>
            </a:r>
            <a:r>
              <a:rPr lang="tr-TR" dirty="0">
                <a:latin typeface="Times New Roman" panose="02020603050405020304" pitchFamily="18" charset="0"/>
                <a:cs typeface="Times New Roman" panose="02020603050405020304" pitchFamily="18" charset="0"/>
              </a:rPr>
              <a:t>mal ve mülkleri olamaz. Savaşçılardan ikinci elemede başarılı olanlar felsefe eğitimi görürler. Böylece, elli yaşına varan ve bilgeliği elde eden kişiler yönetici olacaklardır.</a:t>
            </a:r>
          </a:p>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37</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3074" name="Picture 2" descr="Devlet - Platon(Eflatun) | kitapyurdu.com"/>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00192" y="1484784"/>
            <a:ext cx="2381250" cy="403244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353569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196705" y="2276872"/>
            <a:ext cx="8551759" cy="4269088"/>
          </a:xfrm>
        </p:spPr>
        <p:txBody>
          <a:bodyPr>
            <a:normAutofit lnSpcReduction="10000"/>
          </a:bodyPr>
          <a:lstStyle/>
          <a:p>
            <a:pPr>
              <a:tabLst>
                <a:tab pos="355600" algn="l"/>
              </a:tabLst>
            </a:pPr>
            <a:r>
              <a:rPr lang="tr-TR" dirty="0" smtClean="0">
                <a:latin typeface="Times New Roman" panose="02020603050405020304" pitchFamily="18" charset="0"/>
                <a:cs typeface="Times New Roman" panose="02020603050405020304" pitchFamily="18" charset="0"/>
              </a:rPr>
              <a:t>Farabi</a:t>
            </a:r>
            <a:r>
              <a:rPr lang="tr-TR" dirty="0">
                <a:latin typeface="Times New Roman" panose="02020603050405020304" pitchFamily="18" charset="0"/>
                <a:cs typeface="Times New Roman" panose="02020603050405020304" pitchFamily="18" charset="0"/>
              </a:rPr>
              <a:t>, “Erdemli Toplumun İlkeleri Üzerine Kitap” (</a:t>
            </a:r>
            <a:r>
              <a:rPr lang="tr-TR" dirty="0" err="1">
                <a:latin typeface="Times New Roman" panose="02020603050405020304" pitchFamily="18" charset="0"/>
                <a:cs typeface="Times New Roman" panose="02020603050405020304" pitchFamily="18" charset="0"/>
              </a:rPr>
              <a:t>Kitâb</a:t>
            </a:r>
            <a:r>
              <a:rPr lang="tr-TR" dirty="0">
                <a:latin typeface="Times New Roman" panose="02020603050405020304" pitchFamily="18" charset="0"/>
                <a:cs typeface="Times New Roman" panose="02020603050405020304" pitchFamily="18" charset="0"/>
              </a:rPr>
              <a:t>-el </a:t>
            </a:r>
            <a:r>
              <a:rPr lang="tr-TR" dirty="0" err="1">
                <a:latin typeface="Times New Roman" panose="02020603050405020304" pitchFamily="18" charset="0"/>
                <a:cs typeface="Times New Roman" panose="02020603050405020304" pitchFamily="18" charset="0"/>
              </a:rPr>
              <a:t>ârâ</a:t>
            </a:r>
            <a:r>
              <a:rPr lang="tr-TR" dirty="0">
                <a:latin typeface="Times New Roman" panose="02020603050405020304" pitchFamily="18" charset="0"/>
                <a:cs typeface="Times New Roman" panose="02020603050405020304" pitchFamily="18" charset="0"/>
              </a:rPr>
              <a:t>-el </a:t>
            </a:r>
            <a:r>
              <a:rPr lang="tr-TR" dirty="0" err="1">
                <a:latin typeface="Times New Roman" panose="02020603050405020304" pitchFamily="18" charset="0"/>
                <a:cs typeface="Times New Roman" panose="02020603050405020304" pitchFamily="18" charset="0"/>
              </a:rPr>
              <a:t>Medinetü’l</a:t>
            </a:r>
            <a:r>
              <a:rPr lang="tr-TR" dirty="0">
                <a:latin typeface="Times New Roman" panose="02020603050405020304" pitchFamily="18" charset="0"/>
                <a:cs typeface="Times New Roman" panose="02020603050405020304" pitchFamily="18" charset="0"/>
              </a:rPr>
              <a:t> Fazıla)</a:t>
            </a:r>
            <a:r>
              <a:rPr lang="tr-TR" dirty="0" smtClean="0">
                <a:latin typeface="Times New Roman" panose="02020603050405020304" pitchFamily="18" charset="0"/>
                <a:cs typeface="Times New Roman" panose="02020603050405020304" pitchFamily="18" charset="0"/>
              </a:rPr>
              <a:t>’</a:t>
            </a:r>
            <a:r>
              <a:rPr lang="tr-TR" dirty="0" err="1" smtClean="0">
                <a:latin typeface="Times New Roman" panose="02020603050405020304" pitchFamily="18" charset="0"/>
                <a:cs typeface="Times New Roman" panose="02020603050405020304" pitchFamily="18" charset="0"/>
              </a:rPr>
              <a:t>ın</a:t>
            </a:r>
            <a:r>
              <a:rPr lang="tr-TR" dirty="0" smtClean="0">
                <a:latin typeface="Times New Roman" panose="02020603050405020304" pitchFamily="18" charset="0"/>
                <a:cs typeface="Times New Roman" panose="02020603050405020304" pitchFamily="18" charset="0"/>
              </a:rPr>
              <a:t> da </a:t>
            </a:r>
            <a:r>
              <a:rPr lang="tr-TR" dirty="0">
                <a:latin typeface="Times New Roman" panose="02020603050405020304" pitchFamily="18" charset="0"/>
                <a:cs typeface="Times New Roman" panose="02020603050405020304" pitchFamily="18" charset="0"/>
              </a:rPr>
              <a:t>toplumda kişilerden birinin eksikliğinin diğeriyle tamamlandığını söyler. </a:t>
            </a:r>
          </a:p>
          <a:p>
            <a:r>
              <a:rPr lang="tr-TR" dirty="0" smtClean="0">
                <a:latin typeface="Times New Roman" panose="02020603050405020304" pitchFamily="18" charset="0"/>
                <a:cs typeface="Times New Roman" panose="02020603050405020304" pitchFamily="18" charset="0"/>
              </a:rPr>
              <a:t>En </a:t>
            </a:r>
            <a:r>
              <a:rPr lang="tr-TR" dirty="0">
                <a:latin typeface="Times New Roman" panose="02020603050405020304" pitchFamily="18" charset="0"/>
                <a:cs typeface="Times New Roman" panose="02020603050405020304" pitchFamily="18" charset="0"/>
              </a:rPr>
              <a:t>üstün yetkinlik, şehirde yaşayanlar tarafından </a:t>
            </a:r>
            <a:r>
              <a:rPr lang="tr-TR" dirty="0" smtClean="0">
                <a:latin typeface="Times New Roman" panose="02020603050405020304" pitchFamily="18" charset="0"/>
                <a:cs typeface="Times New Roman" panose="02020603050405020304" pitchFamily="18" charset="0"/>
              </a:rPr>
              <a:t>elde edilebilir</a:t>
            </a:r>
            <a:r>
              <a:rPr lang="tr-TR" dirty="0">
                <a:latin typeface="Times New Roman" panose="02020603050405020304" pitchFamily="18" charset="0"/>
                <a:cs typeface="Times New Roman" panose="02020603050405020304" pitchFamily="18" charset="0"/>
              </a:rPr>
              <a:t>.</a:t>
            </a:r>
          </a:p>
          <a:p>
            <a:r>
              <a:rPr lang="tr-TR" dirty="0" smtClean="0">
                <a:latin typeface="Times New Roman" panose="02020603050405020304" pitchFamily="18" charset="0"/>
                <a:cs typeface="Times New Roman" panose="02020603050405020304" pitchFamily="18" charset="0"/>
              </a:rPr>
              <a:t>Bu </a:t>
            </a:r>
            <a:r>
              <a:rPr lang="tr-TR" dirty="0">
                <a:latin typeface="Times New Roman" panose="02020603050405020304" pitchFamily="18" charset="0"/>
                <a:cs typeface="Times New Roman" panose="02020603050405020304" pitchFamily="18" charset="0"/>
              </a:rPr>
              <a:t>nedenle, kentle köy ayrımının aşılması gerektiği yolundaki bilimsel savı dile getirir. Erdem yardımlaşmadır. Mutluluğa erişmek </a:t>
            </a:r>
            <a:r>
              <a:rPr lang="tr-TR" dirty="0" smtClean="0">
                <a:latin typeface="Times New Roman" panose="02020603050405020304" pitchFamily="18" charset="0"/>
                <a:cs typeface="Times New Roman" panose="02020603050405020304" pitchFamily="18" charset="0"/>
              </a:rPr>
              <a:t>için yardımlaşan </a:t>
            </a:r>
            <a:r>
              <a:rPr lang="tr-TR" dirty="0">
                <a:latin typeface="Times New Roman" panose="02020603050405020304" pitchFamily="18" charset="0"/>
                <a:cs typeface="Times New Roman" panose="02020603050405020304" pitchFamily="18" charset="0"/>
              </a:rPr>
              <a:t>toplum, erdemli toplumdur</a:t>
            </a:r>
            <a:r>
              <a:rPr lang="tr-TR" dirty="0" smtClean="0">
                <a:latin typeface="Times New Roman" panose="02020603050405020304" pitchFamily="18" charset="0"/>
                <a:cs typeface="Times New Roman" panose="02020603050405020304" pitchFamily="18" charset="0"/>
              </a:rPr>
              <a:t>.</a:t>
            </a:r>
          </a:p>
          <a:p>
            <a:r>
              <a:rPr lang="tr-TR" dirty="0">
                <a:latin typeface="Times New Roman" panose="02020603050405020304" pitchFamily="18" charset="0"/>
                <a:cs typeface="Times New Roman" panose="02020603050405020304" pitchFamily="18" charset="0"/>
              </a:rPr>
              <a:t>Erdemli kent, bütün organları tam olan bir bedene benzer. O bedenin bütün organları yaşamak için na­sıl birbirlerine yardım etmek zorundaysa kentlerin bütün kişileri de mutlu olmak için birbirlerine yardım etmek zorundadırlar.</a:t>
            </a:r>
          </a:p>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38</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6" name="Picture 4" descr="http://www.dunyabizim.com/images/news/2301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90209" y="0"/>
            <a:ext cx="3024336" cy="227687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793918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620688"/>
            <a:ext cx="4474840" cy="5853264"/>
          </a:xfrm>
        </p:spPr>
        <p:txBody>
          <a:bodyPr/>
          <a:lstStyle/>
          <a:p>
            <a:pPr>
              <a:tabLst>
                <a:tab pos="355600" algn="l"/>
              </a:tabLst>
            </a:pPr>
            <a:r>
              <a:rPr lang="tr-TR" dirty="0" smtClean="0">
                <a:latin typeface="Times New Roman" panose="02020603050405020304" pitchFamily="18" charset="0"/>
                <a:cs typeface="Times New Roman" panose="02020603050405020304" pitchFamily="18" charset="0"/>
              </a:rPr>
              <a:t>Devleti </a:t>
            </a:r>
            <a:r>
              <a:rPr lang="tr-TR" dirty="0">
                <a:latin typeface="Times New Roman" panose="02020603050405020304" pitchFamily="18" charset="0"/>
                <a:cs typeface="Times New Roman" panose="02020603050405020304" pitchFamily="18" charset="0"/>
              </a:rPr>
              <a:t>yönetecekler teorik bakımdan da en iyi yetişmiş olan kimselerdir.  </a:t>
            </a:r>
          </a:p>
          <a:p>
            <a:pPr>
              <a:tabLst>
                <a:tab pos="355600" algn="l"/>
              </a:tabLst>
            </a:pPr>
            <a:r>
              <a:rPr lang="tr-TR" dirty="0" smtClean="0">
                <a:latin typeface="Times New Roman" panose="02020603050405020304" pitchFamily="18" charset="0"/>
                <a:cs typeface="Times New Roman" panose="02020603050405020304" pitchFamily="18" charset="0"/>
              </a:rPr>
              <a:t>Güneş </a:t>
            </a:r>
            <a:r>
              <a:rPr lang="tr-TR" dirty="0" err="1">
                <a:latin typeface="Times New Roman" panose="02020603050405020304" pitchFamily="18" charset="0"/>
                <a:cs typeface="Times New Roman" panose="02020603050405020304" pitchFamily="18" charset="0"/>
              </a:rPr>
              <a:t>Ülkesi’nin</a:t>
            </a:r>
            <a:r>
              <a:rPr lang="tr-TR" dirty="0">
                <a:latin typeface="Times New Roman" panose="02020603050405020304" pitchFamily="18" charset="0"/>
                <a:cs typeface="Times New Roman" panose="02020603050405020304" pitchFamily="18" charset="0"/>
              </a:rPr>
              <a:t> başında hem filozof hem rahip olan bir hükümdar bulunmak­tadır. </a:t>
            </a:r>
          </a:p>
          <a:p>
            <a:pPr>
              <a:tabLst>
                <a:tab pos="273050" algn="l"/>
                <a:tab pos="355600" algn="l"/>
              </a:tabLst>
            </a:pPr>
            <a:r>
              <a:rPr lang="tr-TR" dirty="0" smtClean="0">
                <a:latin typeface="Times New Roman" panose="02020603050405020304" pitchFamily="18" charset="0"/>
                <a:cs typeface="Times New Roman" panose="02020603050405020304" pitchFamily="18" charset="0"/>
              </a:rPr>
              <a:t>İnsanların </a:t>
            </a:r>
            <a:r>
              <a:rPr lang="tr-TR" dirty="0">
                <a:latin typeface="Times New Roman" panose="02020603050405020304" pitchFamily="18" charset="0"/>
                <a:cs typeface="Times New Roman" panose="02020603050405020304" pitchFamily="18" charset="0"/>
              </a:rPr>
              <a:t>ne kendi evleri ne kendi çocukları vardır. Her şey ortaklaşadır. </a:t>
            </a:r>
            <a:endParaRPr lang="tr-TR" dirty="0" smtClean="0">
              <a:latin typeface="Times New Roman" panose="02020603050405020304" pitchFamily="18" charset="0"/>
              <a:cs typeface="Times New Roman" panose="02020603050405020304" pitchFamily="18" charset="0"/>
            </a:endParaRPr>
          </a:p>
          <a:p>
            <a:pPr>
              <a:tabLst>
                <a:tab pos="273050" algn="l"/>
                <a:tab pos="355600" algn="l"/>
              </a:tabLst>
            </a:pPr>
            <a:r>
              <a:rPr lang="tr-TR" dirty="0" smtClean="0">
                <a:latin typeface="Times New Roman" panose="02020603050405020304" pitchFamily="18" charset="0"/>
                <a:cs typeface="Times New Roman" panose="02020603050405020304" pitchFamily="18" charset="0"/>
              </a:rPr>
              <a:t>Özel </a:t>
            </a:r>
            <a:r>
              <a:rPr lang="tr-TR" dirty="0">
                <a:latin typeface="Times New Roman" panose="02020603050405020304" pitchFamily="18" charset="0"/>
                <a:cs typeface="Times New Roman" panose="02020603050405020304" pitchFamily="18" charset="0"/>
              </a:rPr>
              <a:t>mülkiyet yasaktır</a:t>
            </a:r>
            <a:r>
              <a:rPr lang="tr-TR" dirty="0" smtClean="0">
                <a:latin typeface="Times New Roman" panose="02020603050405020304" pitchFamily="18" charset="0"/>
                <a:cs typeface="Times New Roman" panose="02020603050405020304" pitchFamily="18" charset="0"/>
              </a:rPr>
              <a:t>.</a:t>
            </a:r>
          </a:p>
          <a:p>
            <a:pPr>
              <a:tabLst>
                <a:tab pos="273050" algn="l"/>
                <a:tab pos="355600" algn="l"/>
              </a:tabLst>
            </a:pPr>
            <a:r>
              <a:rPr lang="tr-TR" dirty="0">
                <a:latin typeface="Times New Roman" panose="02020603050405020304" pitchFamily="18" charset="0"/>
                <a:cs typeface="Times New Roman" panose="02020603050405020304" pitchFamily="18" charset="0"/>
              </a:rPr>
              <a:t>Güneş Ülkesi adını verdiği eserin­de, bilim ve felsefenin hâkim olduğu bir düzeni an­latır.</a:t>
            </a:r>
          </a:p>
          <a:p>
            <a:pPr>
              <a:tabLst>
                <a:tab pos="273050" algn="l"/>
                <a:tab pos="355600" algn="l"/>
              </a:tabLst>
            </a:pP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39</a:t>
            </a:fld>
            <a:endParaRPr lang="tr-TR"/>
          </a:p>
        </p:txBody>
      </p:sp>
      <p:sp>
        <p:nvSpPr>
          <p:cNvPr id="5" name="Altbilgi Yer Tutucusu 4"/>
          <p:cNvSpPr>
            <a:spLocks noGrp="1"/>
          </p:cNvSpPr>
          <p:nvPr>
            <p:ph type="ftr" sz="quarter" idx="16"/>
          </p:nvPr>
        </p:nvSpPr>
        <p:spPr/>
        <p:txBody>
          <a:bodyPr/>
          <a:lstStyle/>
          <a:p>
            <a:r>
              <a:rPr lang="tr-TR" dirty="0" smtClean="0"/>
              <a:t>hazırlayan </a:t>
            </a:r>
            <a:r>
              <a:rPr lang="tr-TR" dirty="0" err="1" smtClean="0"/>
              <a:t>serkan</a:t>
            </a:r>
            <a:r>
              <a:rPr lang="tr-TR" dirty="0" smtClean="0"/>
              <a:t> </a:t>
            </a:r>
            <a:r>
              <a:rPr lang="tr-TR" dirty="0" err="1" smtClean="0"/>
              <a:t>baynal</a:t>
            </a:r>
            <a:endParaRPr lang="tr-TR" dirty="0"/>
          </a:p>
        </p:txBody>
      </p:sp>
      <p:pic>
        <p:nvPicPr>
          <p:cNvPr id="6" name="Picture 2" descr="http://img1.dr.com.tr/pimages/Content/Uploads/ProductImages/503735/9179e315-eed6-4b6c-beb2-db227e79700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52120" y="836712"/>
            <a:ext cx="2738974" cy="482059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172336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a:xfrm>
            <a:off x="179512" y="2348880"/>
            <a:ext cx="8784976" cy="4320480"/>
          </a:xfrm>
        </p:spPr>
        <p:txBody>
          <a:bodyPr>
            <a:normAutofit fontScale="92500" lnSpcReduction="20000"/>
          </a:bodyPr>
          <a:lstStyle/>
          <a:p>
            <a:r>
              <a:rPr lang="tr-TR" dirty="0" smtClean="0">
                <a:latin typeface="Times New Roman" panose="02020603050405020304" pitchFamily="18" charset="0"/>
                <a:cs typeface="Times New Roman" panose="02020603050405020304" pitchFamily="18" charset="0"/>
              </a:rPr>
              <a:t>«Cesur Yeni </a:t>
            </a:r>
            <a:r>
              <a:rPr lang="tr-TR" dirty="0">
                <a:latin typeface="Times New Roman" panose="02020603050405020304" pitchFamily="18" charset="0"/>
                <a:cs typeface="Times New Roman" panose="02020603050405020304" pitchFamily="18" charset="0"/>
              </a:rPr>
              <a:t>Dünya" adlı eserinde, bilim ve teknoloji yönünden çok gelişmiş bir toplum anlatılır. Toplumun ihtiyacına göre insanlar, önceden saptanan nitelik ve ölçülere göre fabrikalarda üretilir ve özel merkezlerde büyütülürler</a:t>
            </a:r>
            <a:r>
              <a:rPr lang="tr-TR" dirty="0" smtClean="0">
                <a:latin typeface="Times New Roman" panose="02020603050405020304" pitchFamily="18" charset="0"/>
                <a:cs typeface="Times New Roman" panose="02020603050405020304" pitchFamily="18" charset="0"/>
              </a:rPr>
              <a:t>.</a:t>
            </a:r>
          </a:p>
          <a:p>
            <a:r>
              <a:rPr lang="tr-TR" dirty="0">
                <a:latin typeface="Times New Roman" panose="02020603050405020304" pitchFamily="18" charset="0"/>
                <a:cs typeface="Times New Roman" panose="02020603050405020304" pitchFamily="18" charset="0"/>
              </a:rPr>
              <a:t>Genetik yöntemlerle aynı işte çalışacak çok sayıda özdeş insan üretilebilmektedir. Tüp bebeklerin kalıtımları, çalıştırılacakları işlere göre önceden belirlenmiştir. Belli bir şartlandırma ve "soma" adı verilen zevk verici bir içecek vasıtasıyla, bireylerin kendi konumlarından memnun olmaları sağlanmıştır</a:t>
            </a:r>
            <a:r>
              <a:rPr lang="tr-TR" dirty="0" smtClean="0">
                <a:latin typeface="Times New Roman" panose="02020603050405020304" pitchFamily="18" charset="0"/>
                <a:cs typeface="Times New Roman" panose="02020603050405020304" pitchFamily="18" charset="0"/>
              </a:rPr>
              <a:t>.</a:t>
            </a:r>
          </a:p>
          <a:p>
            <a:r>
              <a:rPr lang="tr-TR" dirty="0">
                <a:latin typeface="Times New Roman" panose="02020603050405020304" pitchFamily="18" charset="0"/>
                <a:cs typeface="Times New Roman" panose="02020603050405020304" pitchFamily="18" charset="0"/>
              </a:rPr>
              <a:t>Çocuklar fabrikalarda üretildiği ve devlet tarafından yetiştirildiği için evlilik ve aile ortadan kalkmıştır. İnsanın kültürel varlığı ve tarih bilinci de yok edilmiştir. Romanın kahramanı, normal ana babadan doğan bir melezdir. Yaşadığı topluma uyum sağlayamaz ve kurtuluşu intihar etmede bulur.</a:t>
            </a: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40</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2050" name="Picture 2" descr="Cesur Yeni Dünya | D&amp;R - Kültür, Sanat ve Eğlence Dünyası"/>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19872" y="19836"/>
            <a:ext cx="2447925" cy="218502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10389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a:xfrm>
            <a:off x="457200" y="2636912"/>
            <a:ext cx="8435280" cy="3837040"/>
          </a:xfrm>
        </p:spPr>
        <p:txBody>
          <a:bodyPr>
            <a:normAutofit fontScale="92500" lnSpcReduction="10000"/>
          </a:bodyPr>
          <a:lstStyle/>
          <a:p>
            <a:r>
              <a:rPr lang="tr-TR" dirty="0" err="1">
                <a:latin typeface="Times New Roman" panose="02020603050405020304" pitchFamily="18" charset="0"/>
                <a:cs typeface="Times New Roman" panose="02020603050405020304" pitchFamily="18" charset="0"/>
              </a:rPr>
              <a:t>Orwell'in</a:t>
            </a:r>
            <a:r>
              <a:rPr lang="tr-TR" dirty="0">
                <a:latin typeface="Times New Roman" panose="02020603050405020304" pitchFamily="18" charset="0"/>
                <a:cs typeface="Times New Roman" panose="02020603050405020304" pitchFamily="18" charset="0"/>
              </a:rPr>
              <a:t> yazdığı "1984" adlı eserde tasarlanan devlet anlayışında insan benliğini yok edecek ölçüde zora ve kaba güce dayalı baskıcı bir yönetim egemendir.</a:t>
            </a:r>
            <a:r>
              <a:rPr lang="tr-TR" b="1" dirty="0">
                <a:latin typeface="Times New Roman" panose="02020603050405020304" pitchFamily="18" charset="0"/>
                <a:cs typeface="Times New Roman" panose="02020603050405020304" pitchFamily="18" charset="0"/>
              </a:rPr>
              <a:t>    </a:t>
            </a:r>
          </a:p>
          <a:p>
            <a:r>
              <a:rPr lang="tr-TR" dirty="0">
                <a:latin typeface="Times New Roman" panose="02020603050405020304" pitchFamily="18" charset="0"/>
                <a:cs typeface="Times New Roman" panose="02020603050405020304" pitchFamily="18" charset="0"/>
              </a:rPr>
              <a:t>"1984"te anlatılan </a:t>
            </a:r>
            <a:r>
              <a:rPr lang="tr-TR" dirty="0" smtClean="0">
                <a:latin typeface="Times New Roman" panose="02020603050405020304" pitchFamily="18" charset="0"/>
                <a:cs typeface="Times New Roman" panose="02020603050405020304" pitchFamily="18" charset="0"/>
              </a:rPr>
              <a:t>düzende devrimle </a:t>
            </a:r>
            <a:r>
              <a:rPr lang="tr-TR" dirty="0">
                <a:latin typeface="Times New Roman" panose="02020603050405020304" pitchFamily="18" charset="0"/>
                <a:cs typeface="Times New Roman" panose="02020603050405020304" pitchFamily="18" charset="0"/>
              </a:rPr>
              <a:t>iktidara gelmiş parti denilen bir örgüt yönetimdedir. </a:t>
            </a:r>
          </a:p>
          <a:p>
            <a:r>
              <a:rPr lang="tr-TR" dirty="0">
                <a:latin typeface="Times New Roman" panose="02020603050405020304" pitchFamily="18" charset="0"/>
                <a:cs typeface="Times New Roman" panose="02020603050405020304" pitchFamily="18" charset="0"/>
              </a:rPr>
              <a:t>Bu parti, iktidarını sürdürebilmek için insanları ezici bir baskı altında tutmakta ve düzene aykırı davrananlara işkence etmektedir.</a:t>
            </a:r>
            <a:endParaRPr lang="tr-TR" b="1"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Birey, en doğal hakkı olan yaşama güvencesinden  bile yoksundur. Böylece insanlar sindirilmiş; özgürlükleri, ahlaki ve insani duyguları yok edilmiştir. Herkesin düşünce ve davranışı “Büyük ağabey sizi gözlüyor.” tehdidi altındadır.</a:t>
            </a: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41</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1026" name="Picture 2" descr="1984 | D&amp;R - Kültür, Sanat ve Eğlence Dünyası"/>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68321" y="116632"/>
            <a:ext cx="2428875" cy="23762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793129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3"/>
          <p:cNvSpPr>
            <a:spLocks noGrp="1" noChangeArrowheads="1"/>
          </p:cNvSpPr>
          <p:nvPr>
            <p:ph type="body" sz="half" idx="1"/>
          </p:nvPr>
        </p:nvSpPr>
        <p:spPr>
          <a:xfrm>
            <a:off x="5003800" y="1268413"/>
            <a:ext cx="3967163" cy="5040312"/>
          </a:xfrm>
        </p:spPr>
        <p:txBody>
          <a:bodyPr>
            <a:normAutofit fontScale="92500"/>
          </a:bodyPr>
          <a:lstStyle/>
          <a:p>
            <a:r>
              <a:rPr lang="tr-TR" sz="2400" dirty="0" smtClean="0">
                <a:solidFill>
                  <a:srgbClr val="660066"/>
                </a:solidFill>
              </a:rPr>
              <a:t>Egemenlik </a:t>
            </a:r>
            <a:r>
              <a:rPr lang="tr-TR" sz="2400" dirty="0">
                <a:solidFill>
                  <a:srgbClr val="660066"/>
                </a:solidFill>
              </a:rPr>
              <a:t>biçimlerinden ilki </a:t>
            </a:r>
            <a:r>
              <a:rPr lang="tr-TR" sz="3000" b="1" dirty="0">
                <a:solidFill>
                  <a:srgbClr val="A50021"/>
                </a:solidFill>
              </a:rPr>
              <a:t>geleneksel egemenliktir.</a:t>
            </a:r>
            <a:r>
              <a:rPr lang="tr-TR" sz="3000" dirty="0">
                <a:solidFill>
                  <a:srgbClr val="660066"/>
                </a:solidFill>
              </a:rPr>
              <a:t> </a:t>
            </a:r>
            <a:endParaRPr lang="tr-TR" sz="3000" dirty="0" smtClean="0">
              <a:solidFill>
                <a:srgbClr val="660066"/>
              </a:solidFill>
            </a:endParaRPr>
          </a:p>
          <a:p>
            <a:r>
              <a:rPr lang="tr-TR" sz="2400" dirty="0" smtClean="0">
                <a:solidFill>
                  <a:srgbClr val="660066"/>
                </a:solidFill>
              </a:rPr>
              <a:t>Bu </a:t>
            </a:r>
            <a:r>
              <a:rPr lang="tr-TR" sz="2400" dirty="0">
                <a:solidFill>
                  <a:srgbClr val="660066"/>
                </a:solidFill>
              </a:rPr>
              <a:t>egemenlik biçiminin söz konusu olduğu toplumlarda, yöneticilerle yönetilenler arasındaki ilişki töreyle, gelenekle, toplumsal inançlarla belirlenir. </a:t>
            </a:r>
            <a:endParaRPr lang="tr-TR" sz="2400" dirty="0" smtClean="0">
              <a:solidFill>
                <a:srgbClr val="660066"/>
              </a:solidFill>
            </a:endParaRPr>
          </a:p>
          <a:p>
            <a:r>
              <a:rPr lang="tr-TR" sz="2400" dirty="0" smtClean="0">
                <a:solidFill>
                  <a:srgbClr val="660066"/>
                </a:solidFill>
              </a:rPr>
              <a:t>Egemenlik </a:t>
            </a:r>
            <a:r>
              <a:rPr lang="tr-TR" sz="2400" dirty="0">
                <a:solidFill>
                  <a:srgbClr val="660066"/>
                </a:solidFill>
              </a:rPr>
              <a:t>bir soya aittir ve babadan </a:t>
            </a:r>
            <a:r>
              <a:rPr lang="tr-TR" sz="2400" dirty="0" err="1">
                <a:solidFill>
                  <a:srgbClr val="660066"/>
                </a:solidFill>
              </a:rPr>
              <a:t>oğla</a:t>
            </a:r>
            <a:r>
              <a:rPr lang="tr-TR" sz="2400" dirty="0">
                <a:solidFill>
                  <a:srgbClr val="660066"/>
                </a:solidFill>
              </a:rPr>
              <a:t> geçer. </a:t>
            </a:r>
          </a:p>
          <a:p>
            <a:pPr algn="ctr">
              <a:buFont typeface="Wingdings" panose="05000000000000000000" pitchFamily="2" charset="2"/>
              <a:buNone/>
            </a:pPr>
            <a:r>
              <a:rPr lang="tr-TR" sz="2400" i="1" dirty="0">
                <a:solidFill>
                  <a:srgbClr val="660066"/>
                </a:solidFill>
                <a:effectLst>
                  <a:outerShdw blurRad="38100" dist="38100" dir="2700000" algn="tl">
                    <a:srgbClr val="000000"/>
                  </a:outerShdw>
                </a:effectLst>
              </a:rPr>
              <a:t>      </a:t>
            </a:r>
          </a:p>
        </p:txBody>
      </p:sp>
      <p:pic>
        <p:nvPicPr>
          <p:cNvPr id="126986" name="Picture 10" descr="caste_system"/>
          <p:cNvPicPr>
            <a:picLocks noGrp="1" noChangeAspect="1" noChangeArrowheads="1"/>
          </p:cNvPicPr>
          <p:nvPr>
            <p:ph sz="quarter" idx="3"/>
          </p:nvPr>
        </p:nvPicPr>
        <p:blipFill>
          <a:blip r:embed="rId2">
            <a:extLst>
              <a:ext uri="{28A0092B-C50C-407E-A947-70E740481C1C}">
                <a14:useLocalDpi xmlns:a14="http://schemas.microsoft.com/office/drawing/2010/main" xmlns="" val="0"/>
              </a:ext>
            </a:extLst>
          </a:blip>
          <a:srcRect/>
          <a:stretch>
            <a:fillRect/>
          </a:stretch>
        </p:blipFill>
        <p:spPr>
          <a:xfrm>
            <a:off x="179512" y="1441251"/>
            <a:ext cx="4824412" cy="47101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 name="Dikdörtgen 2"/>
          <p:cNvSpPr/>
          <p:nvPr/>
        </p:nvSpPr>
        <p:spPr>
          <a:xfrm>
            <a:off x="323528" y="487144"/>
            <a:ext cx="8424936" cy="523220"/>
          </a:xfrm>
          <a:prstGeom prst="rect">
            <a:avLst/>
          </a:prstGeom>
        </p:spPr>
        <p:txBody>
          <a:bodyPr wrap="square">
            <a:spAutoFit/>
          </a:bodyPr>
          <a:lstStyle/>
          <a:p>
            <a:r>
              <a:rPr lang="tr-TR" sz="2800" b="1" dirty="0">
                <a:solidFill>
                  <a:srgbClr val="D60093"/>
                </a:solidFill>
              </a:rPr>
              <a:t>4</a:t>
            </a:r>
            <a:r>
              <a:rPr lang="tr-TR" sz="2800" b="1" dirty="0" smtClean="0">
                <a:solidFill>
                  <a:srgbClr val="D60093"/>
                </a:solidFill>
              </a:rPr>
              <a:t>. Egemenliğin kullanılış biçimleri nelerdir?</a:t>
            </a:r>
            <a:endParaRPr lang="tr-TR" sz="2800" b="1" dirty="0">
              <a:solidFill>
                <a:srgbClr val="D60093"/>
              </a:solidFill>
            </a:endParaRPr>
          </a:p>
        </p:txBody>
      </p:sp>
      <p:sp>
        <p:nvSpPr>
          <p:cNvPr id="2" name="Altbilgi Yer Tutucusu 1"/>
          <p:cNvSpPr>
            <a:spLocks noGrp="1"/>
          </p:cNvSpPr>
          <p:nvPr>
            <p:ph type="ftr" sz="quarter" idx="11"/>
          </p:nvPr>
        </p:nvSpPr>
        <p:spPr/>
        <p:txBody>
          <a:bodyPr/>
          <a:lstStyle/>
          <a:p>
            <a:r>
              <a:rPr lang="tr-TR" altLang="en-US" smtClean="0"/>
              <a:t>hazırlayan serkan baynal</a:t>
            </a:r>
            <a:endParaRPr lang="tr-TR" altLang="en-US"/>
          </a:p>
        </p:txBody>
      </p:sp>
      <p:sp>
        <p:nvSpPr>
          <p:cNvPr id="4" name="Slayt Numarası Yer Tutucusu 3"/>
          <p:cNvSpPr>
            <a:spLocks noGrp="1"/>
          </p:cNvSpPr>
          <p:nvPr>
            <p:ph type="sldNum" sz="quarter" idx="12"/>
          </p:nvPr>
        </p:nvSpPr>
        <p:spPr/>
        <p:txBody>
          <a:bodyPr/>
          <a:lstStyle/>
          <a:p>
            <a:fld id="{A76C41E2-19A4-46E5-86DB-73588FD9B96B}" type="slidenum">
              <a:rPr lang="tr-TR" altLang="en-US" smtClean="0"/>
              <a:pPr/>
              <a:t>42</a:t>
            </a:fld>
            <a:endParaRPr lang="tr-TR" altLang="en-US"/>
          </a:p>
        </p:txBody>
      </p:sp>
    </p:spTree>
    <p:extLst>
      <p:ext uri="{BB962C8B-B14F-4D97-AF65-F5344CB8AC3E}">
        <p14:creationId xmlns:p14="http://schemas.microsoft.com/office/powerpoint/2010/main" xmlns="" val="3002446831"/>
      </p:ext>
    </p:extLst>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3419475" y="1052513"/>
            <a:ext cx="5473005" cy="4708525"/>
          </a:xfrm>
        </p:spPr>
        <p:txBody>
          <a:bodyPr>
            <a:normAutofit fontScale="92500"/>
          </a:bodyPr>
          <a:lstStyle/>
          <a:p>
            <a:pPr algn="ctr">
              <a:buFont typeface="Wingdings" panose="05000000000000000000" pitchFamily="2" charset="2"/>
              <a:buNone/>
            </a:pPr>
            <a:r>
              <a:rPr lang="tr-TR" sz="1300" i="1" dirty="0">
                <a:effectLst>
                  <a:outerShdw blurRad="38100" dist="38100" dir="2700000" algn="tl">
                    <a:srgbClr val="000000"/>
                  </a:outerShdw>
                </a:effectLst>
              </a:rPr>
              <a:t>       </a:t>
            </a:r>
            <a:endParaRPr lang="tr-TR" sz="2800" i="1" dirty="0">
              <a:solidFill>
                <a:srgbClr val="660066"/>
              </a:solidFill>
              <a:effectLst>
                <a:outerShdw blurRad="38100" dist="38100" dir="2700000" algn="tl">
                  <a:srgbClr val="000000"/>
                </a:outerShdw>
              </a:effectLst>
            </a:endParaRPr>
          </a:p>
          <a:p>
            <a:r>
              <a:rPr lang="tr-TR" sz="2800" dirty="0" smtClean="0"/>
              <a:t>İkinci </a:t>
            </a:r>
            <a:r>
              <a:rPr lang="tr-TR" sz="2800" dirty="0"/>
              <a:t>egemenlik biçimi </a:t>
            </a:r>
            <a:r>
              <a:rPr lang="tr-TR" sz="3200" b="1" i="1" dirty="0">
                <a:solidFill>
                  <a:srgbClr val="FF0000"/>
                </a:solidFill>
              </a:rPr>
              <a:t>karizmatik egemenliktir, </a:t>
            </a:r>
            <a:endParaRPr lang="tr-TR" sz="3200" b="1" i="1" dirty="0" smtClean="0">
              <a:solidFill>
                <a:srgbClr val="FF0000"/>
              </a:solidFill>
            </a:endParaRPr>
          </a:p>
          <a:p>
            <a:r>
              <a:rPr lang="tr-TR" sz="2800" dirty="0"/>
              <a:t>B</a:t>
            </a:r>
            <a:r>
              <a:rPr lang="tr-TR" sz="2800" dirty="0" smtClean="0"/>
              <a:t>urada </a:t>
            </a:r>
            <a:r>
              <a:rPr lang="tr-TR" sz="2800" dirty="0"/>
              <a:t>liderin </a:t>
            </a:r>
            <a:r>
              <a:rPr lang="tr-TR" sz="2800" dirty="0" smtClean="0"/>
              <a:t>olağanüstü </a:t>
            </a:r>
            <a:r>
              <a:rPr lang="tr-TR" sz="2800" dirty="0"/>
              <a:t>nitelikler taşıdığına toplumu onun esenliğe götüreceğine </a:t>
            </a:r>
            <a:r>
              <a:rPr lang="tr-TR" sz="2800" dirty="0" smtClean="0"/>
              <a:t>inanır.</a:t>
            </a:r>
          </a:p>
          <a:p>
            <a:r>
              <a:rPr lang="tr-TR" sz="2800" dirty="0" smtClean="0"/>
              <a:t>Örneğin</a:t>
            </a:r>
            <a:r>
              <a:rPr lang="tr-TR" sz="2800" dirty="0"/>
              <a:t>, Atatürk, </a:t>
            </a:r>
            <a:r>
              <a:rPr lang="tr-TR" sz="2800" dirty="0" err="1"/>
              <a:t>Mahatma</a:t>
            </a:r>
            <a:r>
              <a:rPr lang="tr-TR" sz="2800" dirty="0"/>
              <a:t> </a:t>
            </a:r>
            <a:r>
              <a:rPr lang="tr-TR" sz="2800" dirty="0" err="1"/>
              <a:t>Gandhi</a:t>
            </a:r>
            <a:r>
              <a:rPr lang="tr-TR" sz="2800" dirty="0"/>
              <a:t> böyle özellikleri olan liderler olarak görülmüşlerdir.</a:t>
            </a:r>
          </a:p>
        </p:txBody>
      </p:sp>
      <p:pic>
        <p:nvPicPr>
          <p:cNvPr id="22534" name="Picture 6" descr="mahatma-gandhi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5469" y="1211678"/>
            <a:ext cx="2808287" cy="4176712"/>
          </a:xfrm>
          <a:prstGeom prst="rect">
            <a:avLst/>
          </a:prstGeom>
          <a:noFill/>
          <a:extLst>
            <a:ext uri="{909E8E84-426E-40DD-AFC4-6F175D3DCCD1}">
              <a14:hiddenFill xmlns:a14="http://schemas.microsoft.com/office/drawing/2010/main" xmlns="">
                <a:solidFill>
                  <a:srgbClr val="FFFFFF"/>
                </a:solidFill>
              </a14:hiddenFill>
            </a:ext>
          </a:extLst>
        </p:spPr>
      </p:pic>
      <p:sp>
        <p:nvSpPr>
          <p:cNvPr id="22536" name="Text Box 8"/>
          <p:cNvSpPr txBox="1">
            <a:spLocks noChangeArrowheads="1"/>
          </p:cNvSpPr>
          <p:nvPr/>
        </p:nvSpPr>
        <p:spPr bwMode="auto">
          <a:xfrm>
            <a:off x="827088" y="5373688"/>
            <a:ext cx="23050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tr-TR" i="1">
                <a:solidFill>
                  <a:srgbClr val="660066"/>
                </a:solidFill>
                <a:effectLst>
                  <a:outerShdw blurRad="38100" dist="38100" dir="2700000" algn="tl">
                    <a:srgbClr val="000000"/>
                  </a:outerShdw>
                </a:effectLst>
              </a:rPr>
              <a:t>   Mahatma Gandh</a:t>
            </a:r>
          </a:p>
        </p:txBody>
      </p:sp>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43</a:t>
            </a:fld>
            <a:endParaRPr lang="tr-TR"/>
          </a:p>
        </p:txBody>
      </p:sp>
    </p:spTree>
    <p:extLst>
      <p:ext uri="{BB962C8B-B14F-4D97-AF65-F5344CB8AC3E}">
        <p14:creationId xmlns:p14="http://schemas.microsoft.com/office/powerpoint/2010/main" xmlns="" val="24278392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468313" y="548680"/>
            <a:ext cx="8229600" cy="4242395"/>
          </a:xfrm>
        </p:spPr>
        <p:txBody>
          <a:bodyPr>
            <a:normAutofit lnSpcReduction="10000"/>
          </a:bodyPr>
          <a:lstStyle/>
          <a:p>
            <a:r>
              <a:rPr lang="tr-TR" dirty="0" smtClean="0"/>
              <a:t>Üçüncü </a:t>
            </a:r>
            <a:r>
              <a:rPr lang="tr-TR" dirty="0"/>
              <a:t>egemenlik biçimi ise </a:t>
            </a:r>
            <a:r>
              <a:rPr lang="tr-TR" sz="2800" b="1" i="1" dirty="0">
                <a:solidFill>
                  <a:srgbClr val="D60093"/>
                </a:solidFill>
              </a:rPr>
              <a:t>demokratik ve hukuksal egemenliktir. </a:t>
            </a:r>
            <a:endParaRPr lang="tr-TR" sz="2800" b="1" i="1" dirty="0" smtClean="0">
              <a:solidFill>
                <a:srgbClr val="D60093"/>
              </a:solidFill>
            </a:endParaRPr>
          </a:p>
          <a:p>
            <a:r>
              <a:rPr lang="tr-TR" dirty="0" smtClean="0"/>
              <a:t>Burada </a:t>
            </a:r>
            <a:r>
              <a:rPr lang="tr-TR" dirty="0"/>
              <a:t>egemenlik kişilere ya da zümrelere değil, halka aittir, halk adına kullanılır. </a:t>
            </a:r>
            <a:endParaRPr lang="tr-TR" dirty="0" smtClean="0"/>
          </a:p>
          <a:p>
            <a:r>
              <a:rPr lang="tr-TR" dirty="0" smtClean="0"/>
              <a:t>Bu </a:t>
            </a:r>
            <a:r>
              <a:rPr lang="tr-TR" dirty="0"/>
              <a:t>egemenlik biçiminde güçler ayrılığı ilkesi geçerlidir. </a:t>
            </a:r>
            <a:endParaRPr lang="tr-TR" dirty="0" smtClean="0"/>
          </a:p>
          <a:p>
            <a:r>
              <a:rPr lang="tr-TR" dirty="0" smtClean="0"/>
              <a:t>Serbest </a:t>
            </a:r>
            <a:r>
              <a:rPr lang="tr-TR" dirty="0"/>
              <a:t>seçimler yoluyla seçimi, kişilerden oluşan ve yasama yetkisi bulunan bir meclis, o meclisin yürütme görevi verdiği bir hükümet ve bağımsız yargı organları aracılığıyla, egemenlik halk tarafından halk adına yürütür. </a:t>
            </a:r>
          </a:p>
          <a:p>
            <a:pPr algn="ctr"/>
            <a:endParaRPr lang="tr-TR" sz="2200" dirty="0">
              <a:solidFill>
                <a:schemeClr val="bg2"/>
              </a:solidFill>
            </a:endParaRPr>
          </a:p>
        </p:txBody>
      </p:sp>
      <p:pic>
        <p:nvPicPr>
          <p:cNvPr id="106501" name="Picture 5" descr="demokrasi"/>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68144" y="4302347"/>
            <a:ext cx="2905397" cy="235303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1560" y="4783292"/>
            <a:ext cx="4943475" cy="18954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44</a:t>
            </a:fld>
            <a:endParaRPr lang="tr-TR"/>
          </a:p>
        </p:txBody>
      </p:sp>
    </p:spTree>
    <p:extLst>
      <p:ext uri="{BB962C8B-B14F-4D97-AF65-F5344CB8AC3E}">
        <p14:creationId xmlns:p14="http://schemas.microsoft.com/office/powerpoint/2010/main" xmlns="" val="14888814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73050"/>
            <a:ext cx="8712968" cy="779686"/>
          </a:xfrm>
        </p:spPr>
        <p:txBody>
          <a:bodyPr/>
          <a:lstStyle/>
          <a:p>
            <a:pPr marL="457200" indent="-457200"/>
            <a:r>
              <a:rPr lang="tr-TR" dirty="0" smtClean="0">
                <a:solidFill>
                  <a:schemeClr val="tx1"/>
                </a:solidFill>
              </a:rPr>
              <a:t>5. </a:t>
            </a:r>
            <a:r>
              <a:rPr lang="tr-TR" dirty="0">
                <a:solidFill>
                  <a:schemeClr val="tx1"/>
                </a:solidFill>
              </a:rPr>
              <a:t>Devlet doğal mı yapay mı </a:t>
            </a:r>
            <a:r>
              <a:rPr lang="tr-TR" dirty="0" smtClean="0">
                <a:solidFill>
                  <a:schemeClr val="tx1"/>
                </a:solidFill>
              </a:rPr>
              <a:t>bir kurumdur</a:t>
            </a:r>
            <a:r>
              <a:rPr lang="tr-TR" dirty="0">
                <a:solidFill>
                  <a:schemeClr val="tx1"/>
                </a:solidFill>
              </a:rPr>
              <a:t>?</a:t>
            </a:r>
          </a:p>
        </p:txBody>
      </p:sp>
      <p:sp>
        <p:nvSpPr>
          <p:cNvPr id="3" name="2 Metin Yer Tutucusu"/>
          <p:cNvSpPr>
            <a:spLocks noGrp="1"/>
          </p:cNvSpPr>
          <p:nvPr>
            <p:ph type="body" idx="1"/>
          </p:nvPr>
        </p:nvSpPr>
        <p:spPr/>
        <p:txBody>
          <a:bodyPr/>
          <a:lstStyle/>
          <a:p>
            <a:r>
              <a:rPr lang="tr-TR" dirty="0" smtClean="0"/>
              <a:t>     DOĞAL BİR KURUM</a:t>
            </a:r>
            <a:endParaRPr lang="tr-TR" dirty="0"/>
          </a:p>
        </p:txBody>
      </p:sp>
      <p:sp>
        <p:nvSpPr>
          <p:cNvPr id="5" name="4 İçerik Yer Tutucusu"/>
          <p:cNvSpPr>
            <a:spLocks noGrp="1"/>
          </p:cNvSpPr>
          <p:nvPr>
            <p:ph sz="half" idx="2"/>
          </p:nvPr>
        </p:nvSpPr>
        <p:spPr/>
        <p:txBody>
          <a:bodyPr>
            <a:normAutofit fontScale="92500" lnSpcReduction="10000"/>
          </a:bodyPr>
          <a:lstStyle/>
          <a:p>
            <a:r>
              <a:rPr lang="tr-TR" dirty="0" smtClean="0"/>
              <a:t>Bu görüşü savunan filozoflar:</a:t>
            </a:r>
          </a:p>
          <a:p>
            <a:endParaRPr lang="tr-TR" dirty="0" smtClean="0"/>
          </a:p>
          <a:p>
            <a:r>
              <a:rPr lang="tr-TR" dirty="0" smtClean="0"/>
              <a:t>Platon</a:t>
            </a:r>
          </a:p>
          <a:p>
            <a:endParaRPr lang="tr-TR" dirty="0" smtClean="0"/>
          </a:p>
          <a:p>
            <a:r>
              <a:rPr lang="tr-TR" dirty="0" smtClean="0"/>
              <a:t>Aristoteles</a:t>
            </a:r>
          </a:p>
          <a:p>
            <a:endParaRPr lang="tr-TR" dirty="0" smtClean="0"/>
          </a:p>
          <a:p>
            <a:r>
              <a:rPr lang="tr-TR" dirty="0" err="1" smtClean="0"/>
              <a:t>Farabi</a:t>
            </a:r>
            <a:endParaRPr lang="tr-TR" dirty="0" smtClean="0"/>
          </a:p>
          <a:p>
            <a:endParaRPr lang="tr-TR" dirty="0" smtClean="0"/>
          </a:p>
          <a:p>
            <a:r>
              <a:rPr lang="tr-TR" dirty="0" err="1" smtClean="0"/>
              <a:t>İbn</a:t>
            </a:r>
            <a:r>
              <a:rPr lang="tr-TR" dirty="0" smtClean="0"/>
              <a:t>-i Haldun</a:t>
            </a:r>
            <a:endParaRPr lang="tr-TR" dirty="0"/>
          </a:p>
        </p:txBody>
      </p:sp>
      <p:sp>
        <p:nvSpPr>
          <p:cNvPr id="4" name="3 Metin Yer Tutucusu"/>
          <p:cNvSpPr>
            <a:spLocks noGrp="1"/>
          </p:cNvSpPr>
          <p:nvPr>
            <p:ph type="body" sz="quarter" idx="3"/>
          </p:nvPr>
        </p:nvSpPr>
        <p:spPr/>
        <p:txBody>
          <a:bodyPr/>
          <a:lstStyle/>
          <a:p>
            <a:r>
              <a:rPr lang="tr-TR" dirty="0" smtClean="0"/>
              <a:t>YAPAY BİR KURUM</a:t>
            </a:r>
            <a:endParaRPr lang="tr-TR" dirty="0"/>
          </a:p>
        </p:txBody>
      </p:sp>
      <p:sp>
        <p:nvSpPr>
          <p:cNvPr id="6" name="5 İçerik Yer Tutucusu"/>
          <p:cNvSpPr>
            <a:spLocks noGrp="1"/>
          </p:cNvSpPr>
          <p:nvPr>
            <p:ph sz="quarter" idx="4"/>
          </p:nvPr>
        </p:nvSpPr>
        <p:spPr/>
        <p:txBody>
          <a:bodyPr>
            <a:normAutofit/>
          </a:bodyPr>
          <a:lstStyle/>
          <a:p>
            <a:r>
              <a:rPr lang="tr-TR" dirty="0" smtClean="0"/>
              <a:t>Bu görüşü savunan filozoflar:</a:t>
            </a:r>
          </a:p>
          <a:p>
            <a:endParaRPr lang="tr-TR" dirty="0" smtClean="0"/>
          </a:p>
          <a:p>
            <a:r>
              <a:rPr lang="tr-TR" dirty="0" smtClean="0"/>
              <a:t>Thomas </a:t>
            </a:r>
            <a:r>
              <a:rPr lang="tr-TR" dirty="0" err="1" smtClean="0"/>
              <a:t>Hobbes</a:t>
            </a:r>
            <a:endParaRPr lang="tr-TR" dirty="0" smtClean="0"/>
          </a:p>
          <a:p>
            <a:endParaRPr lang="tr-TR" dirty="0" smtClean="0"/>
          </a:p>
          <a:p>
            <a:r>
              <a:rPr lang="tr-TR" dirty="0" smtClean="0"/>
              <a:t>Jean </a:t>
            </a:r>
            <a:r>
              <a:rPr lang="tr-TR" dirty="0" err="1" smtClean="0"/>
              <a:t>Jacques</a:t>
            </a:r>
            <a:r>
              <a:rPr lang="tr-TR" dirty="0" smtClean="0"/>
              <a:t> Rousseau</a:t>
            </a:r>
          </a:p>
          <a:p>
            <a:endParaRPr lang="tr-TR" dirty="0" smtClean="0"/>
          </a:p>
          <a:p>
            <a:r>
              <a:rPr lang="tr-TR" dirty="0" smtClean="0"/>
              <a:t>John Locke</a:t>
            </a:r>
            <a:endParaRPr lang="tr-TR" dirty="0"/>
          </a:p>
        </p:txBody>
      </p:sp>
      <p:sp>
        <p:nvSpPr>
          <p:cNvPr id="7" name="Altbilgi Yer Tutucusu 6"/>
          <p:cNvSpPr>
            <a:spLocks noGrp="1"/>
          </p:cNvSpPr>
          <p:nvPr>
            <p:ph type="ftr" sz="quarter" idx="11"/>
          </p:nvPr>
        </p:nvSpPr>
        <p:spPr/>
        <p:txBody>
          <a:bodyPr/>
          <a:lstStyle/>
          <a:p>
            <a:r>
              <a:rPr lang="tr-TR" smtClean="0"/>
              <a:t>hazırlayan serkan baynal</a:t>
            </a:r>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45</a:t>
            </a:fld>
            <a:endParaRPr lang="tr-TR"/>
          </a:p>
        </p:txBody>
      </p:sp>
    </p:spTree>
    <p:extLst>
      <p:ext uri="{BB962C8B-B14F-4D97-AF65-F5344CB8AC3E}">
        <p14:creationId xmlns:p14="http://schemas.microsoft.com/office/powerpoint/2010/main" xmlns="" val="6001650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16679" y="225280"/>
            <a:ext cx="6623573" cy="878260"/>
          </a:xfrm>
        </p:spPr>
        <p:txBody>
          <a:bodyPr>
            <a:normAutofit fontScale="90000"/>
          </a:bodyPr>
          <a:lstStyle/>
          <a:p>
            <a:r>
              <a:rPr lang="tr-TR" dirty="0" smtClean="0"/>
              <a:t>   </a:t>
            </a:r>
            <a:r>
              <a:rPr lang="tr-TR" b="1" dirty="0" smtClean="0"/>
              <a:t>Doğal Bir Kurum Olarak Devlet</a:t>
            </a:r>
            <a:endParaRPr lang="tr-TR" b="1" dirty="0"/>
          </a:p>
        </p:txBody>
      </p:sp>
      <p:sp>
        <p:nvSpPr>
          <p:cNvPr id="3" name="2 İçerik Yer Tutucusu"/>
          <p:cNvSpPr>
            <a:spLocks noGrp="1"/>
          </p:cNvSpPr>
          <p:nvPr>
            <p:ph idx="1"/>
          </p:nvPr>
        </p:nvSpPr>
        <p:spPr>
          <a:xfrm>
            <a:off x="97160" y="1138355"/>
            <a:ext cx="8939336" cy="3658797"/>
          </a:xfrm>
        </p:spPr>
        <p:txBody>
          <a:bodyPr>
            <a:normAutofit fontScale="92500" lnSpcReduction="20000"/>
          </a:bodyPr>
          <a:lstStyle/>
          <a:p>
            <a:r>
              <a:rPr lang="tr-TR" b="1" dirty="0" smtClean="0"/>
              <a:t>Platon’a </a:t>
            </a:r>
            <a:r>
              <a:rPr lang="tr-TR" dirty="0" smtClean="0"/>
              <a:t>göre insan ile devlet birbirine çok benzeyen iki organizmadır. İnsanda var olan yetiler devlette de vardır. İnsan ne kadar doğal bir varlıksa devlette öyledir.</a:t>
            </a:r>
          </a:p>
          <a:p>
            <a:r>
              <a:rPr lang="tr-TR" b="1" dirty="0"/>
              <a:t>Aristoteles</a:t>
            </a:r>
            <a:r>
              <a:rPr lang="tr-TR" dirty="0"/>
              <a:t> insanın doğası gereği siyasal bir varlık olduğunu söylemiştir. Bu sebeple insanın  toplum içinde kendini var edebileceğini </a:t>
            </a:r>
            <a:r>
              <a:rPr lang="tr-TR" dirty="0" smtClean="0"/>
              <a:t>savunmuştur. Devlet </a:t>
            </a:r>
            <a:r>
              <a:rPr lang="tr-TR" dirty="0"/>
              <a:t>de  insan doğasına bağlı ortaya çıkan doğal bir kurumdur</a:t>
            </a:r>
            <a:r>
              <a:rPr lang="tr-TR" dirty="0" smtClean="0"/>
              <a:t>.</a:t>
            </a:r>
          </a:p>
          <a:p>
            <a:r>
              <a:rPr lang="tr-TR" b="1" dirty="0" err="1"/>
              <a:t>İbn</a:t>
            </a:r>
            <a:r>
              <a:rPr lang="tr-TR" b="1" dirty="0"/>
              <a:t>-i Haldun </a:t>
            </a:r>
            <a:r>
              <a:rPr lang="tr-TR" dirty="0"/>
              <a:t>devletin insanları var olan kötülüklerden koruyan doğal bir kurum olduğunu savunur</a:t>
            </a:r>
            <a:r>
              <a:rPr lang="tr-TR" dirty="0" smtClean="0"/>
              <a:t>.</a:t>
            </a:r>
          </a:p>
          <a:p>
            <a:r>
              <a:rPr lang="tr-TR" b="1" dirty="0"/>
              <a:t>Farabi</a:t>
            </a:r>
            <a:r>
              <a:rPr lang="tr-TR" dirty="0"/>
              <a:t> insanların yaşayabilmek için diğer insanlara muhtaç olduğunu ifade etmiştir. Bunun da ancak yardımlaşarak ve devlet içerisinde mümkün olduğunu dile getirmiştir.</a:t>
            </a:r>
          </a:p>
          <a:p>
            <a:endParaRPr lang="tr-TR" dirty="0"/>
          </a:p>
          <a:p>
            <a:endParaRPr lang="tr-TR" dirty="0"/>
          </a:p>
          <a:p>
            <a:endParaRPr lang="tr-TR" dirty="0" smtClean="0"/>
          </a:p>
        </p:txBody>
      </p:sp>
      <p:graphicFrame>
        <p:nvGraphicFramePr>
          <p:cNvPr id="4" name="3 Tablo"/>
          <p:cNvGraphicFramePr>
            <a:graphicFrameLocks noGrp="1"/>
          </p:cNvGraphicFramePr>
          <p:nvPr>
            <p:extLst>
              <p:ext uri="{D42A27DB-BD31-4B8C-83A1-F6EECF244321}">
                <p14:modId xmlns:p14="http://schemas.microsoft.com/office/powerpoint/2010/main" xmlns="" val="797619179"/>
              </p:ext>
            </p:extLst>
          </p:nvPr>
        </p:nvGraphicFramePr>
        <p:xfrm>
          <a:off x="467544" y="4797152"/>
          <a:ext cx="4248472" cy="1761168"/>
        </p:xfrm>
        <a:graphic>
          <a:graphicData uri="http://schemas.openxmlformats.org/drawingml/2006/table">
            <a:tbl>
              <a:tblPr firstRow="1" bandRow="1">
                <a:tableStyleId>{5C22544A-7EE6-4342-B048-85BDC9FD1C3A}</a:tableStyleId>
              </a:tblPr>
              <a:tblGrid>
                <a:gridCol w="1872208"/>
                <a:gridCol w="2376264"/>
              </a:tblGrid>
              <a:tr h="755328">
                <a:tc>
                  <a:txBody>
                    <a:bodyPr/>
                    <a:lstStyle/>
                    <a:p>
                      <a:pPr algn="ctr"/>
                      <a:r>
                        <a:rPr lang="tr-TR" sz="1800" dirty="0" smtClean="0"/>
                        <a:t>                     İNSAN</a:t>
                      </a:r>
                      <a:endParaRPr lang="tr-TR" sz="1800" dirty="0"/>
                    </a:p>
                  </a:txBody>
                  <a:tcPr/>
                </a:tc>
                <a:tc>
                  <a:txBody>
                    <a:bodyPr/>
                    <a:lstStyle/>
                    <a:p>
                      <a:pPr algn="ctr"/>
                      <a:r>
                        <a:rPr lang="tr-TR" sz="1800" dirty="0" smtClean="0"/>
                        <a:t>              </a:t>
                      </a:r>
                    </a:p>
                    <a:p>
                      <a:pPr algn="ctr"/>
                      <a:r>
                        <a:rPr lang="tr-TR" sz="1800" dirty="0" smtClean="0"/>
                        <a:t> DEVLET</a:t>
                      </a:r>
                      <a:endParaRPr lang="tr-TR" sz="1800" dirty="0"/>
                    </a:p>
                  </a:txBody>
                  <a:tcPr/>
                </a:tc>
              </a:tr>
              <a:tr h="272862">
                <a:tc>
                  <a:txBody>
                    <a:bodyPr/>
                    <a:lstStyle/>
                    <a:p>
                      <a:r>
                        <a:rPr lang="tr-TR" sz="1600" dirty="0" smtClean="0"/>
                        <a:t>BESLENME</a:t>
                      </a:r>
                      <a:endParaRPr lang="tr-TR" sz="1600" dirty="0"/>
                    </a:p>
                  </a:txBody>
                  <a:tcPr/>
                </a:tc>
                <a:tc>
                  <a:txBody>
                    <a:bodyPr/>
                    <a:lstStyle/>
                    <a:p>
                      <a:r>
                        <a:rPr lang="tr-TR" sz="1600" dirty="0" smtClean="0"/>
                        <a:t>İŞÇİLER</a:t>
                      </a:r>
                      <a:endParaRPr lang="tr-TR" sz="1600" dirty="0"/>
                    </a:p>
                  </a:txBody>
                  <a:tcPr/>
                </a:tc>
              </a:tr>
              <a:tr h="272862">
                <a:tc>
                  <a:txBody>
                    <a:bodyPr/>
                    <a:lstStyle/>
                    <a:p>
                      <a:r>
                        <a:rPr lang="tr-TR" sz="1600" dirty="0" smtClean="0"/>
                        <a:t>SAVUNMA</a:t>
                      </a:r>
                      <a:endParaRPr lang="tr-TR" sz="1600" dirty="0"/>
                    </a:p>
                  </a:txBody>
                  <a:tcPr/>
                </a:tc>
                <a:tc>
                  <a:txBody>
                    <a:bodyPr/>
                    <a:lstStyle/>
                    <a:p>
                      <a:r>
                        <a:rPr lang="tr-TR" sz="1600" dirty="0" smtClean="0"/>
                        <a:t>ASKERLER</a:t>
                      </a:r>
                      <a:endParaRPr lang="tr-TR" sz="1600" dirty="0"/>
                    </a:p>
                  </a:txBody>
                  <a:tcPr/>
                </a:tc>
              </a:tr>
              <a:tr h="272862">
                <a:tc>
                  <a:txBody>
                    <a:bodyPr/>
                    <a:lstStyle/>
                    <a:p>
                      <a:r>
                        <a:rPr lang="tr-TR" sz="1600" dirty="0" smtClean="0"/>
                        <a:t>AKIL</a:t>
                      </a:r>
                      <a:endParaRPr lang="tr-TR" sz="1600" dirty="0"/>
                    </a:p>
                  </a:txBody>
                  <a:tcPr/>
                </a:tc>
                <a:tc>
                  <a:txBody>
                    <a:bodyPr/>
                    <a:lstStyle/>
                    <a:p>
                      <a:r>
                        <a:rPr lang="tr-TR" sz="1600" dirty="0" smtClean="0"/>
                        <a:t>YÖNETİCİLER</a:t>
                      </a:r>
                      <a:endParaRPr lang="tr-TR" sz="1600" dirty="0"/>
                    </a:p>
                  </a:txBody>
                  <a:tcPr/>
                </a:tc>
              </a:tr>
            </a:tbl>
          </a:graphicData>
        </a:graphic>
      </p:graphicFrame>
      <p:pic>
        <p:nvPicPr>
          <p:cNvPr id="8" name="Picture 4" descr="Platon"/>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16060" y="4788577"/>
            <a:ext cx="2612324" cy="205728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Altbilgi Yer Tutucusu 8"/>
          <p:cNvSpPr>
            <a:spLocks noGrp="1"/>
          </p:cNvSpPr>
          <p:nvPr>
            <p:ph type="ftr" sz="quarter" idx="16"/>
          </p:nvPr>
        </p:nvSpPr>
        <p:spPr/>
        <p:txBody>
          <a:bodyPr/>
          <a:lstStyle/>
          <a:p>
            <a:r>
              <a:rPr lang="tr-TR" smtClean="0"/>
              <a:t>hazırlayan serkan baynal</a:t>
            </a:r>
            <a:endParaRPr lang="tr-TR"/>
          </a:p>
        </p:txBody>
      </p:sp>
      <p:sp>
        <p:nvSpPr>
          <p:cNvPr id="10" name="Slayt Numarası Yer Tutucusu 9"/>
          <p:cNvSpPr>
            <a:spLocks noGrp="1"/>
          </p:cNvSpPr>
          <p:nvPr>
            <p:ph type="sldNum" sz="quarter" idx="15"/>
          </p:nvPr>
        </p:nvSpPr>
        <p:spPr/>
        <p:txBody>
          <a:bodyPr/>
          <a:lstStyle/>
          <a:p>
            <a:fld id="{B1DEFA8C-F947-479F-BE07-76B6B3F80BF1}" type="slidenum">
              <a:rPr lang="tr-TR" smtClean="0"/>
              <a:pPr/>
              <a:t>46</a:t>
            </a:fld>
            <a:endParaRPr lang="tr-TR"/>
          </a:p>
        </p:txBody>
      </p:sp>
    </p:spTree>
    <p:extLst>
      <p:ext uri="{BB962C8B-B14F-4D97-AF65-F5344CB8AC3E}">
        <p14:creationId xmlns:p14="http://schemas.microsoft.com/office/powerpoint/2010/main" xmlns="" val="38166129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576064"/>
          </a:xfrm>
        </p:spPr>
        <p:txBody>
          <a:bodyPr>
            <a:normAutofit/>
          </a:bodyPr>
          <a:lstStyle/>
          <a:p>
            <a:r>
              <a:rPr lang="tr-TR" dirty="0" smtClean="0"/>
              <a:t>     Yapay  Bir Kurum Olarak Devlet</a:t>
            </a:r>
            <a:endParaRPr lang="tr-TR" dirty="0"/>
          </a:p>
        </p:txBody>
      </p:sp>
      <p:sp>
        <p:nvSpPr>
          <p:cNvPr id="3" name="2 İçerik Yer Tutucusu"/>
          <p:cNvSpPr>
            <a:spLocks noGrp="1"/>
          </p:cNvSpPr>
          <p:nvPr>
            <p:ph idx="1"/>
          </p:nvPr>
        </p:nvSpPr>
        <p:spPr>
          <a:xfrm>
            <a:off x="467544" y="1268760"/>
            <a:ext cx="5400600" cy="5196235"/>
          </a:xfrm>
        </p:spPr>
        <p:txBody>
          <a:bodyPr>
            <a:normAutofit fontScale="92500"/>
          </a:bodyPr>
          <a:lstStyle/>
          <a:p>
            <a:pPr marL="0" indent="0">
              <a:buNone/>
            </a:pPr>
            <a:r>
              <a:rPr lang="tr-TR" b="1" dirty="0" smtClean="0"/>
              <a:t>Thomas HOBBES:</a:t>
            </a:r>
          </a:p>
          <a:p>
            <a:r>
              <a:rPr lang="tr-TR" dirty="0" smtClean="0">
                <a:solidFill>
                  <a:srgbClr val="002060"/>
                </a:solidFill>
              </a:rPr>
              <a:t>İnsan doğuştan kötü ve bencildir. Bu yapısından dolayı insan kendisinden güçsüz durumda olanlara zarar verip haklarını elinden almıştır.</a:t>
            </a:r>
          </a:p>
          <a:p>
            <a:r>
              <a:rPr lang="tr-TR" dirty="0" smtClean="0">
                <a:solidFill>
                  <a:srgbClr val="D60093"/>
                </a:solidFill>
              </a:rPr>
              <a:t>Doğal durumunda insan insanın kurdu olmuştur. Savaş ve karmaşa kaçınılmaz hale gelmiştir.</a:t>
            </a:r>
          </a:p>
          <a:p>
            <a:r>
              <a:rPr lang="tr-TR" dirty="0" smtClean="0"/>
              <a:t>Bu durumdan kurtulmak isteyen insanlar ‘ortak irade’  ile devleti kurmuşlardır.</a:t>
            </a:r>
          </a:p>
          <a:p>
            <a:r>
              <a:rPr lang="tr-TR" dirty="0" smtClean="0">
                <a:solidFill>
                  <a:srgbClr val="FF0000"/>
                </a:solidFill>
              </a:rPr>
              <a:t>Ve devlet sonradan kurulduğu için yapay bir kurumdur.</a:t>
            </a:r>
            <a:endParaRPr lang="tr-TR" dirty="0">
              <a:solidFill>
                <a:srgbClr val="FF0000"/>
              </a:solidFill>
            </a:endParaRPr>
          </a:p>
        </p:txBody>
      </p:sp>
      <p:pic>
        <p:nvPicPr>
          <p:cNvPr id="5" name="Picture 5" descr="thobbes"/>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12160" y="1753174"/>
            <a:ext cx="2820988" cy="345598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ltbilgi Yer Tutucusu 3"/>
          <p:cNvSpPr>
            <a:spLocks noGrp="1"/>
          </p:cNvSpPr>
          <p:nvPr>
            <p:ph type="ftr" sz="quarter" idx="16"/>
          </p:nvPr>
        </p:nvSpPr>
        <p:spPr/>
        <p:txBody>
          <a:bodyPr/>
          <a:lstStyle/>
          <a:p>
            <a:r>
              <a:rPr lang="tr-TR" smtClean="0"/>
              <a:t>hazırlayan serkan baynal</a:t>
            </a:r>
            <a:endParaRPr lang="tr-TR"/>
          </a:p>
        </p:txBody>
      </p:sp>
      <p:sp>
        <p:nvSpPr>
          <p:cNvPr id="6" name="Slayt Numarası Yer Tutucusu 5"/>
          <p:cNvSpPr>
            <a:spLocks noGrp="1"/>
          </p:cNvSpPr>
          <p:nvPr>
            <p:ph type="sldNum" sz="quarter" idx="15"/>
          </p:nvPr>
        </p:nvSpPr>
        <p:spPr/>
        <p:txBody>
          <a:bodyPr/>
          <a:lstStyle/>
          <a:p>
            <a:fld id="{B1DEFA8C-F947-479F-BE07-76B6B3F80BF1}" type="slidenum">
              <a:rPr lang="tr-TR" smtClean="0"/>
              <a:pPr/>
              <a:t>47</a:t>
            </a:fld>
            <a:endParaRPr lang="tr-TR"/>
          </a:p>
        </p:txBody>
      </p:sp>
    </p:spTree>
    <p:extLst>
      <p:ext uri="{BB962C8B-B14F-4D97-AF65-F5344CB8AC3E}">
        <p14:creationId xmlns:p14="http://schemas.microsoft.com/office/powerpoint/2010/main" xmlns="" val="29755297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851920" y="620688"/>
            <a:ext cx="4834880" cy="5431458"/>
          </a:xfrm>
        </p:spPr>
        <p:txBody>
          <a:bodyPr>
            <a:normAutofit fontScale="92500" lnSpcReduction="10000"/>
          </a:bodyPr>
          <a:lstStyle/>
          <a:p>
            <a:pPr marL="0" indent="0">
              <a:buNone/>
            </a:pPr>
            <a:r>
              <a:rPr lang="tr-TR" b="1" dirty="0" smtClean="0">
                <a:solidFill>
                  <a:srgbClr val="FF0000"/>
                </a:solidFill>
              </a:rPr>
              <a:t>Jean </a:t>
            </a:r>
            <a:r>
              <a:rPr lang="tr-TR" b="1" dirty="0" err="1" smtClean="0">
                <a:solidFill>
                  <a:srgbClr val="FF0000"/>
                </a:solidFill>
              </a:rPr>
              <a:t>Jacques</a:t>
            </a:r>
            <a:r>
              <a:rPr lang="tr-TR" b="1" dirty="0" smtClean="0">
                <a:solidFill>
                  <a:srgbClr val="FF0000"/>
                </a:solidFill>
              </a:rPr>
              <a:t> Rousseau :</a:t>
            </a:r>
          </a:p>
          <a:p>
            <a:endParaRPr lang="tr-TR" dirty="0" smtClean="0"/>
          </a:p>
          <a:p>
            <a:r>
              <a:rPr lang="tr-TR" dirty="0" smtClean="0">
                <a:solidFill>
                  <a:srgbClr val="FF00FF"/>
                </a:solidFill>
              </a:rPr>
              <a:t>İnsan doğası gereği iyidir. İnsanın doğuştan özgür ve barış yanlısı olduğunu, devletin de bunu gözetmesi gerektiğini savunmuştur.</a:t>
            </a:r>
          </a:p>
          <a:p>
            <a:endParaRPr lang="tr-TR" dirty="0" smtClean="0"/>
          </a:p>
          <a:p>
            <a:r>
              <a:rPr lang="tr-TR" dirty="0" smtClean="0">
                <a:solidFill>
                  <a:srgbClr val="0070C0"/>
                </a:solidFill>
              </a:rPr>
              <a:t>İnsanlar hür iradeleri ile bir araya gelmiş ve bir </a:t>
            </a:r>
            <a:r>
              <a:rPr lang="tr-TR" b="1" dirty="0" smtClean="0">
                <a:solidFill>
                  <a:srgbClr val="FF0000"/>
                </a:solidFill>
              </a:rPr>
              <a:t>toplumsal sözleşme </a:t>
            </a:r>
            <a:r>
              <a:rPr lang="tr-TR" dirty="0" smtClean="0">
                <a:solidFill>
                  <a:srgbClr val="0070C0"/>
                </a:solidFill>
              </a:rPr>
              <a:t>yaparak devleti kurmuşlardır.</a:t>
            </a:r>
          </a:p>
          <a:p>
            <a:endParaRPr lang="tr-TR" dirty="0" smtClean="0"/>
          </a:p>
          <a:p>
            <a:r>
              <a:rPr lang="tr-TR" dirty="0" smtClean="0">
                <a:solidFill>
                  <a:schemeClr val="accent6">
                    <a:lumMod val="50000"/>
                  </a:schemeClr>
                </a:solidFill>
              </a:rPr>
              <a:t>Ve devlet sonradan kurulduğu için yapay bir kurumdur</a:t>
            </a:r>
            <a:endParaRPr lang="tr-TR" dirty="0">
              <a:solidFill>
                <a:schemeClr val="accent6">
                  <a:lumMod val="50000"/>
                </a:schemeClr>
              </a:solidFill>
            </a:endParaRPr>
          </a:p>
        </p:txBody>
      </p:sp>
      <p:pic>
        <p:nvPicPr>
          <p:cNvPr id="4" name="Picture 4" descr="J"/>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7584" y="1052736"/>
            <a:ext cx="2863850" cy="36004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5" name="Altbilgi Yer Tutucusu 4"/>
          <p:cNvSpPr>
            <a:spLocks noGrp="1"/>
          </p:cNvSpPr>
          <p:nvPr>
            <p:ph type="ftr" sz="quarter" idx="16"/>
          </p:nvPr>
        </p:nvSpPr>
        <p:spPr/>
        <p:txBody>
          <a:bodyPr/>
          <a:lstStyle/>
          <a:p>
            <a:r>
              <a:rPr lang="tr-TR" smtClean="0"/>
              <a:t>hazırlayan serkan baynal</a:t>
            </a:r>
            <a:endParaRPr lang="tr-TR"/>
          </a:p>
        </p:txBody>
      </p:sp>
      <p:sp>
        <p:nvSpPr>
          <p:cNvPr id="6" name="Slayt Numarası Yer Tutucusu 5"/>
          <p:cNvSpPr>
            <a:spLocks noGrp="1"/>
          </p:cNvSpPr>
          <p:nvPr>
            <p:ph type="sldNum" sz="quarter" idx="15"/>
          </p:nvPr>
        </p:nvSpPr>
        <p:spPr/>
        <p:txBody>
          <a:bodyPr/>
          <a:lstStyle/>
          <a:p>
            <a:fld id="{B1DEFA8C-F947-479F-BE07-76B6B3F80BF1}" type="slidenum">
              <a:rPr lang="tr-TR" smtClean="0"/>
              <a:pPr/>
              <a:t>48</a:t>
            </a:fld>
            <a:endParaRPr lang="tr-TR"/>
          </a:p>
        </p:txBody>
      </p:sp>
    </p:spTree>
    <p:extLst>
      <p:ext uri="{BB962C8B-B14F-4D97-AF65-F5344CB8AC3E}">
        <p14:creationId xmlns:p14="http://schemas.microsoft.com/office/powerpoint/2010/main" xmlns="" val="26739065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7643192" cy="1143000"/>
          </a:xfrm>
        </p:spPr>
        <p:txBody>
          <a:bodyPr>
            <a:normAutofit/>
          </a:bodyPr>
          <a:lstStyle/>
          <a:p>
            <a:r>
              <a:rPr lang="tr-TR" sz="3200" dirty="0" smtClean="0">
                <a:solidFill>
                  <a:srgbClr val="FF0000"/>
                </a:solidFill>
              </a:rPr>
              <a:t>d. BİREY</a:t>
            </a:r>
            <a:r>
              <a:rPr lang="tr-TR" sz="3200" dirty="0">
                <a:solidFill>
                  <a:srgbClr val="FF0000"/>
                </a:solidFill>
              </a:rPr>
              <a:t>, TOPLUM VE DEVLET </a:t>
            </a:r>
            <a:r>
              <a:rPr lang="tr-TR" sz="3200" dirty="0" smtClean="0">
                <a:solidFill>
                  <a:srgbClr val="FF0000"/>
                </a:solidFill>
              </a:rPr>
              <a:t>İLİŞKİLERİ</a:t>
            </a:r>
            <a:endParaRPr lang="tr-TR" sz="3200" dirty="0">
              <a:solidFill>
                <a:srgbClr val="FF0000"/>
              </a:solidFill>
            </a:endParaRPr>
          </a:p>
        </p:txBody>
      </p:sp>
      <p:sp>
        <p:nvSpPr>
          <p:cNvPr id="3" name="İçerik Yer Tutucusu 2"/>
          <p:cNvSpPr>
            <a:spLocks noGrp="1"/>
          </p:cNvSpPr>
          <p:nvPr>
            <p:ph sz="quarter" idx="1"/>
          </p:nvPr>
        </p:nvSpPr>
        <p:spPr>
          <a:xfrm>
            <a:off x="457200" y="1600200"/>
            <a:ext cx="8147248" cy="4873752"/>
          </a:xfrm>
        </p:spPr>
        <p:txBody>
          <a:bodyPr>
            <a:normAutofit/>
          </a:bodyPr>
          <a:lstStyle/>
          <a:p>
            <a:r>
              <a:rPr lang="tr-TR" dirty="0"/>
              <a:t>Devlet ve birey arasındaki ilişki her çağda önemli olmuştur. İlk Çağ ve </a:t>
            </a:r>
            <a:r>
              <a:rPr lang="tr-TR" dirty="0" smtClean="0"/>
              <a:t>Orta Çağ’da </a:t>
            </a:r>
            <a:r>
              <a:rPr lang="tr-TR" dirty="0"/>
              <a:t>devlet önemli görülürken birey hakları sınırlandırılmıştır. </a:t>
            </a:r>
            <a:endParaRPr lang="tr-TR" dirty="0" smtClean="0"/>
          </a:p>
          <a:p>
            <a:r>
              <a:rPr lang="tr-TR" dirty="0" smtClean="0"/>
              <a:t>Rönesans sonrası demokratik </a:t>
            </a:r>
            <a:r>
              <a:rPr lang="tr-TR" dirty="0"/>
              <a:t>düşüncenin gelişmesiyle birlikte bireyin varlığı ve hakları </a:t>
            </a:r>
            <a:r>
              <a:rPr lang="tr-TR" dirty="0" smtClean="0"/>
              <a:t>önemli hâle </a:t>
            </a:r>
            <a:r>
              <a:rPr lang="tr-TR" dirty="0"/>
              <a:t>gelmiştir. </a:t>
            </a:r>
            <a:endParaRPr lang="tr-TR" dirty="0" smtClean="0"/>
          </a:p>
          <a:p>
            <a:r>
              <a:rPr lang="tr-TR" dirty="0" smtClean="0"/>
              <a:t>Çağımızda </a:t>
            </a:r>
            <a:r>
              <a:rPr lang="tr-TR" dirty="0"/>
              <a:t>ise devleti bir sivil beraberlik olarak gören </a:t>
            </a:r>
            <a:r>
              <a:rPr lang="tr-TR" dirty="0" smtClean="0"/>
              <a:t>düşünceler tartışılmaktadır</a:t>
            </a:r>
            <a:r>
              <a:rPr lang="tr-TR" dirty="0"/>
              <a:t>. </a:t>
            </a:r>
            <a:endParaRPr lang="tr-TR" dirty="0" smtClean="0"/>
          </a:p>
          <a:p>
            <a:r>
              <a:rPr lang="tr-TR" dirty="0" smtClean="0"/>
              <a:t>Sivilleşmeye </a:t>
            </a:r>
            <a:r>
              <a:rPr lang="tr-TR" dirty="0"/>
              <a:t>önem veren düşünceler devleti sivil bir </a:t>
            </a:r>
            <a:r>
              <a:rPr lang="tr-TR" dirty="0" smtClean="0"/>
              <a:t>beraberlik biçimi </a:t>
            </a:r>
            <a:r>
              <a:rPr lang="tr-TR" dirty="0"/>
              <a:t>olarak görmektedir. </a:t>
            </a:r>
            <a:endParaRPr lang="tr-TR" dirty="0" smtClean="0"/>
          </a:p>
          <a:p>
            <a:r>
              <a:rPr lang="tr-TR" dirty="0" smtClean="0"/>
              <a:t>Bununla </a:t>
            </a:r>
            <a:r>
              <a:rPr lang="tr-TR" dirty="0"/>
              <a:t>birlikte devletin varlığını tüm bireylerin </a:t>
            </a:r>
            <a:r>
              <a:rPr lang="tr-TR" dirty="0" smtClean="0"/>
              <a:t>onu benimsemesine </a:t>
            </a:r>
            <a:r>
              <a:rPr lang="tr-TR" dirty="0"/>
              <a:t>bağlamaktadır.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49</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15953439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075240" cy="850106"/>
          </a:xfrm>
        </p:spPr>
        <p:txBody>
          <a:bodyPr/>
          <a:lstStyle/>
          <a:p>
            <a:r>
              <a:rPr lang="tr-TR" b="1" dirty="0" smtClean="0"/>
              <a:t>ÖLÇME VE DEĞERLENDİRME</a:t>
            </a:r>
            <a:endParaRPr lang="tr-TR" b="1" dirty="0"/>
          </a:p>
        </p:txBody>
      </p:sp>
      <p:sp>
        <p:nvSpPr>
          <p:cNvPr id="3" name="İçerik Yer Tutucusu 2"/>
          <p:cNvSpPr>
            <a:spLocks noGrp="1"/>
          </p:cNvSpPr>
          <p:nvPr>
            <p:ph sz="quarter" idx="1"/>
          </p:nvPr>
        </p:nvSpPr>
        <p:spPr>
          <a:xfrm>
            <a:off x="457200" y="1340768"/>
            <a:ext cx="8147248" cy="5133184"/>
          </a:xfrm>
        </p:spPr>
        <p:txBody>
          <a:bodyPr>
            <a:normAutofit fontScale="92500" lnSpcReduction="20000"/>
          </a:bodyPr>
          <a:lstStyle/>
          <a:p>
            <a:endParaRPr lang="tr-TR" dirty="0"/>
          </a:p>
          <a:p>
            <a:pPr marL="0" indent="0">
              <a:buNone/>
            </a:pPr>
            <a:r>
              <a:rPr lang="tr-TR" b="1" dirty="0" smtClean="0"/>
              <a:t>1.</a:t>
            </a:r>
            <a:r>
              <a:rPr lang="tr-TR" dirty="0" smtClean="0"/>
              <a:t> </a:t>
            </a:r>
            <a:r>
              <a:rPr lang="tr-TR" dirty="0"/>
              <a:t> </a:t>
            </a:r>
            <a:endParaRPr lang="tr-TR" dirty="0" smtClean="0"/>
          </a:p>
          <a:p>
            <a:pPr marL="0" indent="0">
              <a:buNone/>
            </a:pPr>
            <a:r>
              <a:rPr lang="tr-TR" dirty="0" smtClean="0"/>
              <a:t>I</a:t>
            </a:r>
            <a:r>
              <a:rPr lang="tr-TR" dirty="0"/>
              <a:t>. Devlet-birey ve birey-birey ilişkilerini düzenleyen normlar bütünüdür. </a:t>
            </a:r>
          </a:p>
          <a:p>
            <a:pPr marL="0" indent="0">
              <a:buNone/>
            </a:pPr>
            <a:r>
              <a:rPr lang="tr-TR" dirty="0"/>
              <a:t>II. Yönetimin mevcut anayasaya uygun olmasıdır. </a:t>
            </a:r>
          </a:p>
          <a:p>
            <a:pPr marL="0" indent="0">
              <a:buNone/>
            </a:pPr>
            <a:r>
              <a:rPr lang="tr-TR" dirty="0"/>
              <a:t>III. Anayasanın bireye tanıdığı yetkidir. </a:t>
            </a:r>
          </a:p>
          <a:p>
            <a:pPr marL="0" indent="0">
              <a:buNone/>
            </a:pPr>
            <a:r>
              <a:rPr lang="tr-TR" dirty="0"/>
              <a:t>IV. İktidarı elinde bulunduran kişilerin toplumu idare etmesidir. </a:t>
            </a:r>
          </a:p>
          <a:p>
            <a:pPr marL="0" indent="0">
              <a:buNone/>
            </a:pPr>
            <a:r>
              <a:rPr lang="tr-TR" b="1" dirty="0"/>
              <a:t>Verilen tanımlar ile aşağıdaki </a:t>
            </a:r>
            <a:r>
              <a:rPr lang="tr-TR" b="1" dirty="0" smtClean="0"/>
              <a:t>kavramlar eşleştirildiğinde </a:t>
            </a:r>
            <a:r>
              <a:rPr lang="tr-TR" b="1" dirty="0"/>
              <a:t>hangi seçenek açıkta kalır? </a:t>
            </a:r>
            <a:endParaRPr lang="tr-TR" dirty="0"/>
          </a:p>
          <a:p>
            <a:pPr marL="0" indent="0">
              <a:buNone/>
            </a:pPr>
            <a:r>
              <a:rPr lang="tr-TR" dirty="0"/>
              <a:t>A) Egemenlik </a:t>
            </a:r>
          </a:p>
          <a:p>
            <a:pPr marL="0" indent="0">
              <a:buNone/>
            </a:pPr>
            <a:r>
              <a:rPr lang="tr-TR" dirty="0"/>
              <a:t>B) Hak </a:t>
            </a:r>
          </a:p>
          <a:p>
            <a:pPr marL="0" indent="0">
              <a:buNone/>
            </a:pPr>
            <a:r>
              <a:rPr lang="tr-TR" dirty="0"/>
              <a:t>C) Hukuk </a:t>
            </a:r>
          </a:p>
          <a:p>
            <a:pPr marL="0" indent="0">
              <a:buNone/>
            </a:pPr>
            <a:r>
              <a:rPr lang="tr-TR" dirty="0"/>
              <a:t>D) Meşruiyet </a:t>
            </a:r>
          </a:p>
          <a:p>
            <a:pPr marL="0" indent="0">
              <a:buNone/>
            </a:pPr>
            <a:r>
              <a:rPr lang="tr-TR" dirty="0"/>
              <a:t>E) Yönetim</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50</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17230326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476672"/>
            <a:ext cx="8291264" cy="5997280"/>
          </a:xfrm>
        </p:spPr>
        <p:txBody>
          <a:bodyPr>
            <a:normAutofit fontScale="85000" lnSpcReduction="20000"/>
          </a:bodyPr>
          <a:lstStyle/>
          <a:p>
            <a:pPr marL="0" indent="0">
              <a:buNone/>
            </a:pPr>
            <a:r>
              <a:rPr lang="tr-TR" b="1" dirty="0" smtClean="0"/>
              <a:t> 2. </a:t>
            </a:r>
            <a:r>
              <a:rPr lang="tr-TR" dirty="0" smtClean="0"/>
              <a:t>Yusuf </a:t>
            </a:r>
            <a:r>
              <a:rPr lang="tr-TR" dirty="0"/>
              <a:t>Hac </a:t>
            </a:r>
            <a:r>
              <a:rPr lang="tr-TR" dirty="0" err="1"/>
              <a:t>Hacip’e</a:t>
            </a:r>
            <a:r>
              <a:rPr lang="tr-TR" dirty="0"/>
              <a:t> göre yöneten ile yönetilenler bir nevi ortaklık içindedirler. Yöneten ile yönetilenler arasında karşılıklı haklara riayet edilmesi gerekir. </a:t>
            </a:r>
          </a:p>
          <a:p>
            <a:pPr marL="0" indent="0">
              <a:buNone/>
            </a:pPr>
            <a:r>
              <a:rPr lang="tr-TR" b="1" dirty="0"/>
              <a:t>Bu açıklamalar aşağıdaki siyaset </a:t>
            </a:r>
            <a:r>
              <a:rPr lang="tr-TR" b="1" dirty="0" smtClean="0"/>
              <a:t>felsefesi sorularından </a:t>
            </a:r>
            <a:r>
              <a:rPr lang="tr-TR" b="1" dirty="0"/>
              <a:t>hangisi ile ilgilidir? </a:t>
            </a:r>
            <a:endParaRPr lang="tr-TR" dirty="0"/>
          </a:p>
          <a:p>
            <a:pPr marL="0" indent="0">
              <a:buNone/>
            </a:pPr>
            <a:r>
              <a:rPr lang="tr-TR" dirty="0"/>
              <a:t>A) Devlet nasıl ortaya çıkmıştır? </a:t>
            </a:r>
          </a:p>
          <a:p>
            <a:pPr marL="0" indent="0">
              <a:buNone/>
            </a:pPr>
            <a:r>
              <a:rPr lang="tr-TR" dirty="0"/>
              <a:t>B) Bürokrasiden vazgeçilebilir mi? </a:t>
            </a:r>
          </a:p>
          <a:p>
            <a:pPr marL="0" indent="0">
              <a:buNone/>
            </a:pPr>
            <a:r>
              <a:rPr lang="tr-TR" dirty="0"/>
              <a:t>C) Sivil toplumun anlamı nedir? </a:t>
            </a:r>
          </a:p>
          <a:p>
            <a:pPr marL="0" indent="0">
              <a:buNone/>
            </a:pPr>
            <a:r>
              <a:rPr lang="tr-TR" dirty="0"/>
              <a:t>D) Birey-devlet ilişkisi nasıl olmalıdır? </a:t>
            </a:r>
          </a:p>
          <a:p>
            <a:pPr marL="0" indent="0">
              <a:buNone/>
            </a:pPr>
            <a:r>
              <a:rPr lang="tr-TR" dirty="0"/>
              <a:t>E) İktidar kaynağını nereden alır</a:t>
            </a:r>
            <a:r>
              <a:rPr lang="tr-TR" dirty="0" smtClean="0"/>
              <a:t>?</a:t>
            </a:r>
            <a:endParaRPr lang="tr-TR" dirty="0"/>
          </a:p>
          <a:p>
            <a:pPr marL="0" indent="0">
              <a:buNone/>
            </a:pPr>
            <a:endParaRPr lang="tr-TR" dirty="0"/>
          </a:p>
          <a:p>
            <a:pPr marL="0" indent="0">
              <a:buNone/>
            </a:pPr>
            <a:r>
              <a:rPr lang="tr-TR" b="1" dirty="0" smtClean="0"/>
              <a:t>3. Aşağıdakilerden </a:t>
            </a:r>
            <a:r>
              <a:rPr lang="tr-TR" b="1" dirty="0"/>
              <a:t>hangisi siyaset felsefesinin sorularından biri </a:t>
            </a:r>
            <a:r>
              <a:rPr lang="tr-TR" b="1" u="sng" dirty="0"/>
              <a:t>değildir</a:t>
            </a:r>
            <a:r>
              <a:rPr lang="tr-TR" b="1" dirty="0"/>
              <a:t>? </a:t>
            </a:r>
            <a:endParaRPr lang="tr-TR" dirty="0"/>
          </a:p>
          <a:p>
            <a:pPr marL="0" indent="0">
              <a:buNone/>
            </a:pPr>
            <a:r>
              <a:rPr lang="tr-TR" dirty="0"/>
              <a:t>A) İktidar kaynağını nereden alır? </a:t>
            </a:r>
          </a:p>
          <a:p>
            <a:pPr marL="0" indent="0">
              <a:buNone/>
            </a:pPr>
            <a:r>
              <a:rPr lang="da-DK" dirty="0"/>
              <a:t>B) Sivil toplumun anlamı nedir? </a:t>
            </a:r>
          </a:p>
          <a:p>
            <a:pPr marL="0" indent="0">
              <a:buNone/>
            </a:pPr>
            <a:r>
              <a:rPr lang="tr-TR" dirty="0"/>
              <a:t>C) Devletin varlık sebebi nedir? </a:t>
            </a:r>
          </a:p>
          <a:p>
            <a:pPr marL="0" indent="0">
              <a:buNone/>
            </a:pPr>
            <a:r>
              <a:rPr lang="tr-TR" dirty="0"/>
              <a:t>D) Bürokrasiden vazgeçilebilir mi? </a:t>
            </a:r>
          </a:p>
          <a:p>
            <a:pPr marL="0" indent="0">
              <a:buNone/>
            </a:pPr>
            <a:r>
              <a:rPr lang="de-DE" dirty="0"/>
              <a:t>E) </a:t>
            </a:r>
            <a:r>
              <a:rPr lang="de-DE" dirty="0" err="1"/>
              <a:t>İyi</a:t>
            </a:r>
            <a:r>
              <a:rPr lang="de-DE" dirty="0"/>
              <a:t> </a:t>
            </a:r>
            <a:r>
              <a:rPr lang="de-DE" dirty="0" err="1"/>
              <a:t>ve</a:t>
            </a:r>
            <a:r>
              <a:rPr lang="de-DE" dirty="0"/>
              <a:t> </a:t>
            </a:r>
            <a:r>
              <a:rPr lang="de-DE" dirty="0" err="1"/>
              <a:t>kötünün</a:t>
            </a:r>
            <a:r>
              <a:rPr lang="de-DE" dirty="0"/>
              <a:t> </a:t>
            </a:r>
            <a:r>
              <a:rPr lang="de-DE" dirty="0" err="1"/>
              <a:t>anlamı</a:t>
            </a:r>
            <a:r>
              <a:rPr lang="de-DE" dirty="0"/>
              <a:t> </a:t>
            </a:r>
            <a:r>
              <a:rPr lang="de-DE" dirty="0" err="1"/>
              <a:t>nedir</a:t>
            </a:r>
            <a:r>
              <a:rPr lang="de-DE" dirty="0"/>
              <a:t>?</a:t>
            </a: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51</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20830347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404664"/>
            <a:ext cx="8291264" cy="6069288"/>
          </a:xfrm>
        </p:spPr>
        <p:txBody>
          <a:bodyPr>
            <a:normAutofit fontScale="77500" lnSpcReduction="20000"/>
          </a:bodyPr>
          <a:lstStyle/>
          <a:p>
            <a:pPr marL="0" indent="0">
              <a:buNone/>
            </a:pPr>
            <a:r>
              <a:rPr lang="tr-TR" b="1" dirty="0" smtClean="0"/>
              <a:t>4. </a:t>
            </a:r>
            <a:r>
              <a:rPr lang="tr-TR" dirty="0" smtClean="0"/>
              <a:t>Siyaset </a:t>
            </a:r>
            <a:r>
              <a:rPr lang="tr-TR" dirty="0"/>
              <a:t>felsefesinin temel sorularından birisi, ideal düzenin varlığı problemidir. Bu sorun yüzyıllardır pek çok filozof tarafından ele alınmış olup, bazı filozoflar çeşitli nedenler öne sürerek ideal düzenin olamayacağını, bazı filozoflar ise belli kriterlere göre, ideal devleti oluşturmanın mümkün olabileceğini iddia etmişlerdir. </a:t>
            </a:r>
            <a:r>
              <a:rPr lang="tr-TR" dirty="0" smtClean="0"/>
              <a:t> </a:t>
            </a:r>
            <a:r>
              <a:rPr lang="tr-TR" b="1" dirty="0" smtClean="0"/>
              <a:t>Buna </a:t>
            </a:r>
            <a:r>
              <a:rPr lang="tr-TR" b="1" dirty="0"/>
              <a:t>göre aşağıdakilerden hangisi ideal düzenin varlığını kabul edenlerin kullandığı ölçütleri ifade eden kavramlardan birisi </a:t>
            </a:r>
            <a:r>
              <a:rPr lang="tr-TR" b="1" u="sng" dirty="0"/>
              <a:t>değildir</a:t>
            </a:r>
            <a:r>
              <a:rPr lang="tr-TR" b="1" dirty="0"/>
              <a:t>? </a:t>
            </a:r>
            <a:endParaRPr lang="tr-TR" dirty="0"/>
          </a:p>
          <a:p>
            <a:pPr marL="0" indent="0">
              <a:buNone/>
            </a:pPr>
            <a:r>
              <a:rPr lang="tr-TR" dirty="0"/>
              <a:t>A) Eşitlik </a:t>
            </a:r>
          </a:p>
          <a:p>
            <a:pPr marL="0" indent="0">
              <a:buNone/>
            </a:pPr>
            <a:r>
              <a:rPr lang="tr-TR" dirty="0"/>
              <a:t>B) Adalet </a:t>
            </a:r>
          </a:p>
          <a:p>
            <a:pPr marL="0" indent="0">
              <a:buNone/>
            </a:pPr>
            <a:r>
              <a:rPr lang="tr-TR" dirty="0"/>
              <a:t>C) Özgürlük </a:t>
            </a:r>
          </a:p>
          <a:p>
            <a:pPr marL="0" indent="0">
              <a:buNone/>
            </a:pPr>
            <a:r>
              <a:rPr lang="tr-TR" dirty="0"/>
              <a:t>D) Hukukun Üstünlüğü </a:t>
            </a:r>
          </a:p>
          <a:p>
            <a:pPr marL="0" indent="0">
              <a:buNone/>
            </a:pPr>
            <a:r>
              <a:rPr lang="tr-TR" dirty="0"/>
              <a:t>E) Kuralsızlık </a:t>
            </a:r>
          </a:p>
          <a:p>
            <a:pPr marL="0" indent="0">
              <a:buNone/>
            </a:pPr>
            <a:endParaRPr lang="tr-TR" dirty="0" smtClean="0"/>
          </a:p>
          <a:p>
            <a:pPr marL="0" indent="0">
              <a:buNone/>
            </a:pPr>
            <a:r>
              <a:rPr lang="tr-TR" b="1" dirty="0" smtClean="0"/>
              <a:t>5. </a:t>
            </a:r>
            <a:r>
              <a:rPr lang="tr-TR" dirty="0" smtClean="0"/>
              <a:t>Ütopyalar</a:t>
            </a:r>
            <a:r>
              <a:rPr lang="tr-TR" dirty="0"/>
              <a:t>, gerçekleşmesi mümkün olmayan mükemmel toplum biçimleridir. </a:t>
            </a:r>
            <a:r>
              <a:rPr lang="tr-TR" dirty="0" smtClean="0"/>
              <a:t> </a:t>
            </a:r>
            <a:r>
              <a:rPr lang="tr-TR" b="1" dirty="0" smtClean="0"/>
              <a:t>Filozofları </a:t>
            </a:r>
            <a:r>
              <a:rPr lang="tr-TR" b="1" dirty="0"/>
              <a:t>bu tarz bir toplum tasarımına iten düşünce aşağıdakilerden hangisi </a:t>
            </a:r>
            <a:r>
              <a:rPr lang="tr-TR" b="1" u="sng" dirty="0"/>
              <a:t>olamaz</a:t>
            </a:r>
            <a:r>
              <a:rPr lang="tr-TR" b="1" dirty="0"/>
              <a:t>? </a:t>
            </a:r>
            <a:endParaRPr lang="tr-TR" dirty="0"/>
          </a:p>
          <a:p>
            <a:pPr marL="0" indent="0">
              <a:buNone/>
            </a:pPr>
            <a:r>
              <a:rPr lang="tr-TR" dirty="0" smtClean="0"/>
              <a:t>A) Karmaşa </a:t>
            </a:r>
            <a:r>
              <a:rPr lang="tr-TR" dirty="0"/>
              <a:t>içinde yaşamanın imkânsızlığı </a:t>
            </a:r>
            <a:endParaRPr lang="tr-TR" dirty="0" smtClean="0"/>
          </a:p>
          <a:p>
            <a:pPr marL="0" indent="0">
              <a:buNone/>
            </a:pPr>
            <a:r>
              <a:rPr lang="tr-TR" dirty="0" smtClean="0"/>
              <a:t>B</a:t>
            </a:r>
            <a:r>
              <a:rPr lang="tr-TR" dirty="0"/>
              <a:t>) İdeal bir toplum düzeni kurulması hayali </a:t>
            </a:r>
            <a:endParaRPr lang="tr-TR" dirty="0" smtClean="0"/>
          </a:p>
          <a:p>
            <a:pPr marL="0" indent="0">
              <a:buNone/>
            </a:pPr>
            <a:r>
              <a:rPr lang="tr-TR" dirty="0" smtClean="0"/>
              <a:t>C</a:t>
            </a:r>
            <a:r>
              <a:rPr lang="tr-TR" dirty="0"/>
              <a:t>) Toplumsal bozuklukların ortadan kaldırılması isteği </a:t>
            </a:r>
            <a:endParaRPr lang="tr-TR" dirty="0" smtClean="0"/>
          </a:p>
          <a:p>
            <a:pPr marL="0" indent="0">
              <a:buNone/>
            </a:pPr>
            <a:r>
              <a:rPr lang="tr-TR" dirty="0" smtClean="0"/>
              <a:t>D</a:t>
            </a:r>
            <a:r>
              <a:rPr lang="tr-TR" dirty="0"/>
              <a:t>) Bireyin kendini gerçekleştirmesi </a:t>
            </a:r>
            <a:endParaRPr lang="tr-TR" dirty="0" smtClean="0"/>
          </a:p>
          <a:p>
            <a:pPr marL="0" indent="0">
              <a:buNone/>
            </a:pPr>
            <a:r>
              <a:rPr lang="tr-TR" dirty="0" smtClean="0"/>
              <a:t>E</a:t>
            </a:r>
            <a:r>
              <a:rPr lang="tr-TR" dirty="0"/>
              <a:t>) İnsanlara başka bir toplumsal düzenin olabileceğini gösterme isteği</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52</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9164648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501008"/>
            <a:ext cx="7467600" cy="1143000"/>
          </a:xfrm>
        </p:spPr>
        <p:txBody>
          <a:bodyPr/>
          <a:lstStyle/>
          <a:p>
            <a:r>
              <a:rPr lang="tr-TR" b="1" i="1" dirty="0" smtClean="0">
                <a:solidFill>
                  <a:srgbClr val="00B0F0"/>
                </a:solidFill>
              </a:rPr>
              <a:t>Hazırlayan : </a:t>
            </a:r>
            <a:r>
              <a:rPr lang="tr-TR" b="1" i="1" dirty="0" err="1" smtClean="0">
                <a:solidFill>
                  <a:srgbClr val="00B0F0"/>
                </a:solidFill>
              </a:rPr>
              <a:t>serkan</a:t>
            </a:r>
            <a:r>
              <a:rPr lang="tr-TR" b="1" i="1" dirty="0" smtClean="0">
                <a:solidFill>
                  <a:srgbClr val="00B0F0"/>
                </a:solidFill>
              </a:rPr>
              <a:t> </a:t>
            </a:r>
            <a:r>
              <a:rPr lang="tr-TR" b="1" i="1" dirty="0" err="1" smtClean="0">
                <a:solidFill>
                  <a:srgbClr val="00B0F0"/>
                </a:solidFill>
              </a:rPr>
              <a:t>baynal</a:t>
            </a:r>
            <a:endParaRPr lang="tr-TR" b="1" i="1" dirty="0">
              <a:solidFill>
                <a:srgbClr val="00B0F0"/>
              </a:solidFill>
            </a:endParaRPr>
          </a:p>
        </p:txBody>
      </p:sp>
      <p:sp>
        <p:nvSpPr>
          <p:cNvPr id="4" name="Slayt Numarası Yer Tutucusu 3"/>
          <p:cNvSpPr>
            <a:spLocks noGrp="1"/>
          </p:cNvSpPr>
          <p:nvPr>
            <p:ph type="sldNum" sz="quarter" idx="15"/>
          </p:nvPr>
        </p:nvSpPr>
        <p:spPr/>
        <p:txBody>
          <a:bodyPr/>
          <a:lstStyle/>
          <a:p>
            <a:fld id="{B1DEFA8C-F947-479F-BE07-76B6B3F80BF1}" type="slidenum">
              <a:rPr lang="tr-TR" smtClean="0"/>
              <a:pPr/>
              <a:t>53</a:t>
            </a:fld>
            <a:endParaRPr lang="tr-TR"/>
          </a:p>
        </p:txBody>
      </p:sp>
      <p:sp>
        <p:nvSpPr>
          <p:cNvPr id="5" name="Metin kutusu 4"/>
          <p:cNvSpPr txBox="1"/>
          <p:nvPr/>
        </p:nvSpPr>
        <p:spPr>
          <a:xfrm>
            <a:off x="1619672" y="4941168"/>
            <a:ext cx="3829895" cy="369332"/>
          </a:xfrm>
          <a:prstGeom prst="rect">
            <a:avLst/>
          </a:prstGeom>
          <a:solidFill>
            <a:srgbClr val="FFC000"/>
          </a:solidFill>
        </p:spPr>
        <p:txBody>
          <a:bodyPr wrap="none" rtlCol="0">
            <a:spAutoFit/>
          </a:bodyPr>
          <a:lstStyle/>
          <a:p>
            <a:r>
              <a:rPr lang="tr-TR" dirty="0" smtClean="0"/>
              <a:t>Cumhuriyet </a:t>
            </a:r>
            <a:r>
              <a:rPr lang="tr-TR" dirty="0"/>
              <a:t>A</a:t>
            </a:r>
            <a:r>
              <a:rPr lang="tr-TR" dirty="0" smtClean="0"/>
              <a:t>nadolu </a:t>
            </a:r>
            <a:r>
              <a:rPr lang="tr-TR" dirty="0"/>
              <a:t>L</a:t>
            </a:r>
            <a:r>
              <a:rPr lang="tr-TR" dirty="0" smtClean="0"/>
              <a:t>isesi (</a:t>
            </a:r>
            <a:r>
              <a:rPr lang="tr-TR" dirty="0" err="1" smtClean="0"/>
              <a:t>kars</a:t>
            </a:r>
            <a:r>
              <a:rPr lang="tr-TR" dirty="0" smtClean="0"/>
              <a:t>)</a:t>
            </a:r>
            <a:endParaRPr lang="tr-TR" dirty="0"/>
          </a:p>
        </p:txBody>
      </p:sp>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6" name="Metin kutusu 5"/>
          <p:cNvSpPr txBox="1"/>
          <p:nvPr/>
        </p:nvSpPr>
        <p:spPr>
          <a:xfrm>
            <a:off x="611560" y="375878"/>
            <a:ext cx="2808312" cy="2677656"/>
          </a:xfrm>
          <a:prstGeom prst="rect">
            <a:avLst/>
          </a:prstGeom>
          <a:solidFill>
            <a:srgbClr val="FFC000"/>
          </a:solidFill>
        </p:spPr>
        <p:txBody>
          <a:bodyPr wrap="square" rtlCol="0">
            <a:spAutoFit/>
          </a:bodyPr>
          <a:lstStyle/>
          <a:p>
            <a:r>
              <a:rPr lang="tr-TR" sz="2400" dirty="0" smtClean="0"/>
              <a:t>Cevap anahtarı:</a:t>
            </a:r>
          </a:p>
          <a:p>
            <a:r>
              <a:rPr lang="tr-TR" sz="2400" dirty="0" smtClean="0"/>
              <a:t>1- A</a:t>
            </a:r>
          </a:p>
          <a:p>
            <a:r>
              <a:rPr lang="tr-TR" sz="2400" dirty="0" smtClean="0"/>
              <a:t>2- D</a:t>
            </a:r>
          </a:p>
          <a:p>
            <a:r>
              <a:rPr lang="tr-TR" sz="2400" dirty="0" smtClean="0"/>
              <a:t>3- E</a:t>
            </a:r>
          </a:p>
          <a:p>
            <a:r>
              <a:rPr lang="tr-TR" sz="2400" dirty="0" smtClean="0"/>
              <a:t>4- E</a:t>
            </a:r>
          </a:p>
          <a:p>
            <a:r>
              <a:rPr lang="tr-TR" sz="2400" dirty="0" smtClean="0"/>
              <a:t>5- D</a:t>
            </a:r>
          </a:p>
          <a:p>
            <a:endParaRPr lang="tr-TR" sz="2400" dirty="0"/>
          </a:p>
        </p:txBody>
      </p:sp>
    </p:spTree>
    <p:extLst>
      <p:ext uri="{BB962C8B-B14F-4D97-AF65-F5344CB8AC3E}">
        <p14:creationId xmlns:p14="http://schemas.microsoft.com/office/powerpoint/2010/main" xmlns="" val="377795031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sz="quarter"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54</a:t>
            </a:fld>
            <a:endParaRPr lang="tr-TR"/>
          </a:p>
        </p:txBody>
      </p:sp>
    </p:spTree>
    <p:extLst>
      <p:ext uri="{BB962C8B-B14F-4D97-AF65-F5344CB8AC3E}">
        <p14:creationId xmlns:p14="http://schemas.microsoft.com/office/powerpoint/2010/main" xmlns="" val="274374054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p:cNvPicPr>
            <a:picLocks noGrp="1" noChangeAspect="1" noChangeArrowheads="1"/>
          </p:cNvPicPr>
          <p:nvPr>
            <p:ph sz="quarter" idx="1"/>
          </p:nvPr>
        </p:nvPicPr>
        <p:blipFill>
          <a:blip r:embed="rId2" cstate="print"/>
          <a:srcRect/>
          <a:stretch>
            <a:fillRect/>
          </a:stretch>
        </p:blipFill>
        <p:spPr bwMode="auto">
          <a:xfrm>
            <a:off x="0" y="3555"/>
            <a:ext cx="9144000" cy="6857999"/>
          </a:xfrm>
          <a:prstGeom prst="rect">
            <a:avLst/>
          </a:prstGeom>
          <a:noFill/>
          <a:ln w="9525">
            <a:noFill/>
            <a:miter lim="800000"/>
            <a:headEnd/>
            <a:tailEnd/>
          </a:ln>
        </p:spPr>
      </p:pic>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55</a:t>
            </a:fld>
            <a:endParaRPr lang="tr-TR"/>
          </a:p>
        </p:txBody>
      </p:sp>
      <p:sp>
        <p:nvSpPr>
          <p:cNvPr id="7" name="Sol Ok 6"/>
          <p:cNvSpPr/>
          <p:nvPr/>
        </p:nvSpPr>
        <p:spPr>
          <a:xfrm>
            <a:off x="3621784" y="5157192"/>
            <a:ext cx="1569324" cy="48463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xmlns="" val="828202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p:cNvPicPr>
            <a:picLocks noGrp="1" noChangeAspect="1" noChangeArrowheads="1"/>
          </p:cNvPicPr>
          <p:nvPr>
            <p:ph sz="quarter"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56</a:t>
            </a:fld>
            <a:endParaRPr lang="tr-TR"/>
          </a:p>
        </p:txBody>
      </p:sp>
    </p:spTree>
    <p:extLst>
      <p:ext uri="{BB962C8B-B14F-4D97-AF65-F5344CB8AC3E}">
        <p14:creationId xmlns:p14="http://schemas.microsoft.com/office/powerpoint/2010/main" xmlns="" val="14990301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3568" y="2204864"/>
            <a:ext cx="8229600" cy="1011222"/>
          </a:xfrm>
        </p:spPr>
        <p:txBody>
          <a:bodyPr>
            <a:normAutofit/>
          </a:bodyPr>
          <a:lstStyle/>
          <a:p>
            <a:pPr algn="ctr"/>
            <a:r>
              <a:rPr lang="tr-TR" sz="1800" b="1" dirty="0" smtClean="0"/>
              <a:t/>
            </a:r>
            <a:br>
              <a:rPr lang="tr-TR" sz="1800" b="1" dirty="0" smtClean="0"/>
            </a:br>
            <a:r>
              <a:rPr lang="tr-TR" sz="1800" b="1" dirty="0" smtClean="0"/>
              <a:t/>
            </a:r>
            <a:br>
              <a:rPr lang="tr-TR" sz="1800" b="1" dirty="0" smtClean="0"/>
            </a:br>
            <a:endParaRPr lang="tr-TR" sz="1800" dirty="0"/>
          </a:p>
        </p:txBody>
      </p:sp>
      <p:pic>
        <p:nvPicPr>
          <p:cNvPr id="1026" name="Picture 2"/>
          <p:cNvPicPr>
            <a:picLocks noChangeAspect="1" noChangeArrowheads="1"/>
          </p:cNvPicPr>
          <p:nvPr/>
        </p:nvPicPr>
        <p:blipFill>
          <a:blip r:embed="rId2"/>
          <a:srcRect/>
          <a:stretch>
            <a:fillRect/>
          </a:stretch>
        </p:blipFill>
        <p:spPr bwMode="auto">
          <a:xfrm>
            <a:off x="33657" y="0"/>
            <a:ext cx="9144000" cy="7660538"/>
          </a:xfrm>
          <a:prstGeom prst="rect">
            <a:avLst/>
          </a:prstGeom>
          <a:noFill/>
          <a:ln w="9525">
            <a:noFill/>
            <a:miter lim="800000"/>
            <a:headEnd/>
            <a:tailEnd/>
          </a:ln>
          <a:effectLst/>
        </p:spPr>
      </p:pic>
      <p:sp>
        <p:nvSpPr>
          <p:cNvPr id="3" name="Metin kutusu 2"/>
          <p:cNvSpPr txBox="1"/>
          <p:nvPr/>
        </p:nvSpPr>
        <p:spPr>
          <a:xfrm>
            <a:off x="1617325" y="3115945"/>
            <a:ext cx="5976664" cy="769441"/>
          </a:xfrm>
          <a:prstGeom prst="rect">
            <a:avLst/>
          </a:prstGeom>
          <a:solidFill>
            <a:srgbClr val="FFC000"/>
          </a:solidFill>
        </p:spPr>
        <p:txBody>
          <a:bodyPr wrap="square" rtlCol="0">
            <a:spAutoFit/>
          </a:bodyPr>
          <a:lstStyle/>
          <a:p>
            <a:r>
              <a:rPr lang="tr-TR" sz="4400" b="1" dirty="0"/>
              <a:t>SANAT FELSEFESİ</a:t>
            </a:r>
            <a:endParaRPr lang="tr-TR" sz="4400" dirty="0"/>
          </a:p>
        </p:txBody>
      </p:sp>
      <p:sp>
        <p:nvSpPr>
          <p:cNvPr id="4" name="Altbilgi Yer Tutucusu 3"/>
          <p:cNvSpPr>
            <a:spLocks noGrp="1"/>
          </p:cNvSpPr>
          <p:nvPr>
            <p:ph type="ftr" sz="quarter" idx="12"/>
          </p:nvPr>
        </p:nvSpPr>
        <p:spPr/>
        <p:txBody>
          <a:bodyPr/>
          <a:lstStyle/>
          <a:p>
            <a:r>
              <a:rPr lang="tr-TR" smtClean="0"/>
              <a:t>hazırlayan serkan baynal</a:t>
            </a:r>
            <a:endParaRPr lang="tr-TR"/>
          </a:p>
        </p:txBody>
      </p:sp>
      <p:sp>
        <p:nvSpPr>
          <p:cNvPr id="5" name="Slayt Numarası Yer Tutucusu 4"/>
          <p:cNvSpPr>
            <a:spLocks noGrp="1"/>
          </p:cNvSpPr>
          <p:nvPr>
            <p:ph type="sldNum" sz="quarter" idx="11"/>
          </p:nvPr>
        </p:nvSpPr>
        <p:spPr/>
        <p:txBody>
          <a:bodyPr/>
          <a:lstStyle/>
          <a:p>
            <a:fld id="{B1DEFA8C-F947-479F-BE07-76B6B3F80BF1}" type="slidenum">
              <a:rPr lang="tr-TR" smtClean="0"/>
              <a:pPr/>
              <a:t>57</a:t>
            </a:fld>
            <a:endParaRPr lang="tr-TR"/>
          </a:p>
        </p:txBody>
      </p:sp>
    </p:spTree>
    <p:extLst>
      <p:ext uri="{BB962C8B-B14F-4D97-AF65-F5344CB8AC3E}">
        <p14:creationId xmlns:p14="http://schemas.microsoft.com/office/powerpoint/2010/main" xmlns="" val="125026523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2"/>
          </p:nvPr>
        </p:nvSpPr>
        <p:spPr/>
        <p:txBody>
          <a:bodyPr/>
          <a:lstStyle/>
          <a:p>
            <a:r>
              <a:rPr lang="tr-TR" smtClean="0"/>
              <a:t>hazırlayan serkan baynal</a:t>
            </a:r>
            <a:endParaRPr lang="tr-TR"/>
          </a:p>
        </p:txBody>
      </p:sp>
      <p:sp>
        <p:nvSpPr>
          <p:cNvPr id="3" name="Slayt Numarası Yer Tutucusu 2"/>
          <p:cNvSpPr>
            <a:spLocks noGrp="1"/>
          </p:cNvSpPr>
          <p:nvPr>
            <p:ph type="sldNum" sz="quarter" idx="11"/>
          </p:nvPr>
        </p:nvSpPr>
        <p:spPr/>
        <p:txBody>
          <a:bodyPr/>
          <a:lstStyle/>
          <a:p>
            <a:fld id="{B1DEFA8C-F947-479F-BE07-76B6B3F80BF1}" type="slidenum">
              <a:rPr lang="tr-TR" smtClean="0"/>
              <a:pPr/>
              <a:t>58</a:t>
            </a:fld>
            <a:endParaRPr lang="tr-TR"/>
          </a:p>
        </p:txBody>
      </p:sp>
      <p:sp>
        <p:nvSpPr>
          <p:cNvPr id="6" name="Metin kutusu 5"/>
          <p:cNvSpPr txBox="1"/>
          <p:nvPr/>
        </p:nvSpPr>
        <p:spPr>
          <a:xfrm>
            <a:off x="539552" y="916679"/>
            <a:ext cx="8064896" cy="5262979"/>
          </a:xfrm>
          <a:prstGeom prst="rect">
            <a:avLst/>
          </a:prstGeom>
          <a:noFill/>
        </p:spPr>
        <p:txBody>
          <a:bodyPr wrap="square" rtlCol="0">
            <a:spAutoFit/>
          </a:bodyPr>
          <a:lstStyle/>
          <a:p>
            <a:r>
              <a:rPr lang="tr-TR" sz="2400" b="1" dirty="0" smtClean="0">
                <a:solidFill>
                  <a:srgbClr val="FF0000"/>
                </a:solidFill>
              </a:rPr>
              <a:t>A</a:t>
            </a:r>
            <a:r>
              <a:rPr lang="tr-TR" sz="2400" b="1" dirty="0">
                <a:solidFill>
                  <a:srgbClr val="FF0000"/>
                </a:solidFill>
              </a:rPr>
              <a:t>. SANAT FELSEFESİ VE TEMEL KAVRAMLARI</a:t>
            </a:r>
            <a:r>
              <a:rPr lang="tr-TR" sz="2400" b="1" dirty="0"/>
              <a:t/>
            </a:r>
            <a:br>
              <a:rPr lang="tr-TR" sz="2400" b="1" dirty="0"/>
            </a:br>
            <a:r>
              <a:rPr lang="tr-TR" sz="2400" b="1" dirty="0" smtClean="0"/>
              <a:t>	1</a:t>
            </a:r>
            <a:r>
              <a:rPr lang="tr-TR" sz="2400" b="1" dirty="0"/>
              <a:t>. S</a:t>
            </a:r>
            <a:r>
              <a:rPr lang="tr-TR" sz="2400" b="1" dirty="0" smtClean="0"/>
              <a:t>anat </a:t>
            </a:r>
            <a:r>
              <a:rPr lang="tr-TR" sz="2400" b="1" dirty="0"/>
              <a:t>nedir?</a:t>
            </a:r>
            <a:br>
              <a:rPr lang="tr-TR" sz="2400" b="1" dirty="0"/>
            </a:br>
            <a:r>
              <a:rPr lang="tr-TR" sz="2400" b="1" dirty="0" smtClean="0"/>
              <a:t>	2</a:t>
            </a:r>
            <a:r>
              <a:rPr lang="tr-TR" sz="2400" b="1" dirty="0"/>
              <a:t>. Estetik ve Sanat Felsefesi</a:t>
            </a:r>
            <a:br>
              <a:rPr lang="tr-TR" sz="2400" b="1" dirty="0"/>
            </a:br>
            <a:r>
              <a:rPr lang="tr-TR" sz="2400" b="1" dirty="0" smtClean="0"/>
              <a:t>	3</a:t>
            </a:r>
            <a:r>
              <a:rPr lang="tr-TR" sz="2400" b="1" dirty="0"/>
              <a:t>. Sanat ve Felsefe İlişkisi</a:t>
            </a:r>
            <a:br>
              <a:rPr lang="tr-TR" sz="2400" b="1" dirty="0"/>
            </a:br>
            <a:r>
              <a:rPr lang="tr-TR" sz="2400" b="1" dirty="0" smtClean="0"/>
              <a:t>	4</a:t>
            </a:r>
            <a:r>
              <a:rPr lang="tr-TR" sz="2400" b="1" dirty="0"/>
              <a:t>. Sanat Felsefesinin Temel Kavramları</a:t>
            </a:r>
            <a:br>
              <a:rPr lang="tr-TR" sz="2400" b="1" dirty="0"/>
            </a:br>
            <a:r>
              <a:rPr lang="tr-TR" sz="2400" b="1" dirty="0">
                <a:solidFill>
                  <a:srgbClr val="FF0000"/>
                </a:solidFill>
              </a:rPr>
              <a:t>B. SANATI AÇIKLAYAN FELSEFİ GÖRÜŞLER</a:t>
            </a:r>
            <a:r>
              <a:rPr lang="tr-TR" sz="2400" b="1" dirty="0"/>
              <a:t/>
            </a:r>
            <a:br>
              <a:rPr lang="tr-TR" sz="2400" b="1" dirty="0"/>
            </a:br>
            <a:r>
              <a:rPr lang="tr-TR" sz="2400" b="1" dirty="0" smtClean="0"/>
              <a:t>	1</a:t>
            </a:r>
            <a:r>
              <a:rPr lang="tr-TR" sz="2400" b="1" dirty="0"/>
              <a:t>. Taklit Olarak Sanat</a:t>
            </a:r>
            <a:br>
              <a:rPr lang="tr-TR" sz="2400" b="1" dirty="0"/>
            </a:br>
            <a:r>
              <a:rPr lang="tr-TR" sz="2400" b="1" dirty="0" smtClean="0"/>
              <a:t>	2</a:t>
            </a:r>
            <a:r>
              <a:rPr lang="tr-TR" sz="2400" b="1" dirty="0"/>
              <a:t>. Yaratma Olarak Sanat</a:t>
            </a:r>
            <a:br>
              <a:rPr lang="tr-TR" sz="2400" b="1" dirty="0"/>
            </a:br>
            <a:r>
              <a:rPr lang="tr-TR" sz="2400" b="1" dirty="0" smtClean="0"/>
              <a:t>	3</a:t>
            </a:r>
            <a:r>
              <a:rPr lang="tr-TR" sz="2400" b="1" dirty="0"/>
              <a:t>. Oyun Olarak Sanat</a:t>
            </a:r>
            <a:br>
              <a:rPr lang="tr-TR" sz="2400" b="1" dirty="0"/>
            </a:br>
            <a:r>
              <a:rPr lang="tr-TR" sz="2400" b="1" dirty="0">
                <a:solidFill>
                  <a:srgbClr val="FF0000"/>
                </a:solidFill>
              </a:rPr>
              <a:t>C. GÜZEL NEDİR?</a:t>
            </a:r>
            <a:br>
              <a:rPr lang="tr-TR" sz="2400" b="1" dirty="0">
                <a:solidFill>
                  <a:srgbClr val="FF0000"/>
                </a:solidFill>
              </a:rPr>
            </a:br>
            <a:r>
              <a:rPr lang="tr-TR" sz="2400" b="1" dirty="0">
                <a:solidFill>
                  <a:srgbClr val="FF0000"/>
                </a:solidFill>
              </a:rPr>
              <a:t>Ç. SANAT ESERİNİN NİTELİKLERİ</a:t>
            </a:r>
            <a:r>
              <a:rPr lang="fi-FI" sz="2400" b="1" dirty="0">
                <a:solidFill>
                  <a:srgbClr val="FF0000"/>
                </a:solidFill>
              </a:rPr>
              <a:t/>
            </a:r>
            <a:br>
              <a:rPr lang="fi-FI" sz="2400" b="1" dirty="0">
                <a:solidFill>
                  <a:srgbClr val="FF0000"/>
                </a:solidFill>
              </a:rPr>
            </a:br>
            <a:r>
              <a:rPr lang="tr-TR" sz="2400" b="1" dirty="0">
                <a:solidFill>
                  <a:srgbClr val="FF0000"/>
                </a:solidFill>
              </a:rPr>
              <a:t>D. SANATI VE SANATÇIYI ETKİLEYEN  </a:t>
            </a:r>
            <a:r>
              <a:rPr lang="tr-TR" sz="2400" b="1" dirty="0" smtClean="0">
                <a:solidFill>
                  <a:srgbClr val="FF0000"/>
                </a:solidFill>
              </a:rPr>
              <a:t>    ETKENLER</a:t>
            </a:r>
            <a:r>
              <a:rPr lang="tr-TR" sz="2400" b="1" dirty="0"/>
              <a:t/>
            </a:r>
            <a:br>
              <a:rPr lang="tr-TR" sz="2400" b="1" dirty="0"/>
            </a:br>
            <a:r>
              <a:rPr lang="tr-TR" sz="2400" b="1" dirty="0">
                <a:solidFill>
                  <a:srgbClr val="FF0000"/>
                </a:solidFill>
              </a:rPr>
              <a:t>E. ORTAK ESTETİK YARGILAR</a:t>
            </a:r>
            <a:endParaRPr lang="tr-TR" sz="2400" dirty="0"/>
          </a:p>
        </p:txBody>
      </p:sp>
    </p:spTree>
    <p:extLst>
      <p:ext uri="{BB962C8B-B14F-4D97-AF65-F5344CB8AC3E}">
        <p14:creationId xmlns:p14="http://schemas.microsoft.com/office/powerpoint/2010/main" xmlns="" val="37263521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a:t>A. SANAT FELSEFESİ VE TEMEL KAVRAMLARI</a:t>
            </a:r>
            <a:endParaRPr lang="tr-TR" dirty="0"/>
          </a:p>
        </p:txBody>
      </p:sp>
      <p:sp>
        <p:nvSpPr>
          <p:cNvPr id="3" name="İçerik Yer Tutucusu 2"/>
          <p:cNvSpPr>
            <a:spLocks noGrp="1"/>
          </p:cNvSpPr>
          <p:nvPr>
            <p:ph sz="quarter" idx="1"/>
          </p:nvPr>
        </p:nvSpPr>
        <p:spPr>
          <a:xfrm>
            <a:off x="251520" y="1600200"/>
            <a:ext cx="5439391" cy="4873752"/>
          </a:xfrm>
        </p:spPr>
        <p:txBody>
          <a:bodyPr>
            <a:normAutofit fontScale="92500" lnSpcReduction="20000"/>
          </a:bodyPr>
          <a:lstStyle/>
          <a:p>
            <a:pPr marL="0" indent="0">
              <a:buNone/>
            </a:pPr>
            <a:r>
              <a:rPr lang="tr-TR" b="1" dirty="0" smtClean="0">
                <a:solidFill>
                  <a:srgbClr val="FF0000"/>
                </a:solidFill>
              </a:rPr>
              <a:t>1. Sanat </a:t>
            </a:r>
            <a:r>
              <a:rPr lang="tr-TR" b="1" dirty="0">
                <a:solidFill>
                  <a:srgbClr val="FF0000"/>
                </a:solidFill>
              </a:rPr>
              <a:t>Nedir?</a:t>
            </a:r>
          </a:p>
          <a:p>
            <a:r>
              <a:rPr lang="tr-TR" dirty="0"/>
              <a:t>Sanat, insan hayatının ayrılmaz bir parçasıdır.</a:t>
            </a:r>
          </a:p>
          <a:p>
            <a:r>
              <a:rPr lang="tr-TR" dirty="0" smtClean="0"/>
              <a:t>Sanat</a:t>
            </a:r>
            <a:r>
              <a:rPr lang="tr-TR" dirty="0"/>
              <a:t>, düşünce ve duyguların </a:t>
            </a:r>
            <a:r>
              <a:rPr lang="tr-TR" dirty="0" smtClean="0"/>
              <a:t>yetenek ve </a:t>
            </a:r>
            <a:r>
              <a:rPr lang="tr-TR" dirty="0"/>
              <a:t>düş gücü kullanılarak yorumlanmasıdır.</a:t>
            </a:r>
          </a:p>
          <a:p>
            <a:r>
              <a:rPr lang="tr-TR" dirty="0"/>
              <a:t>İnsanın güzellik amacıyla doğaya </a:t>
            </a:r>
            <a:r>
              <a:rPr lang="tr-TR" dirty="0" smtClean="0"/>
              <a:t>yönelmesi, onu </a:t>
            </a:r>
            <a:r>
              <a:rPr lang="tr-TR" dirty="0"/>
              <a:t>yeniden ele alıp beğenisine </a:t>
            </a:r>
            <a:r>
              <a:rPr lang="tr-TR" dirty="0" smtClean="0"/>
              <a:t>uygun formlarda </a:t>
            </a:r>
            <a:r>
              <a:rPr lang="tr-TR" dirty="0" err="1"/>
              <a:t>estetize</a:t>
            </a:r>
            <a:r>
              <a:rPr lang="tr-TR" dirty="0"/>
              <a:t> etmesidir. </a:t>
            </a:r>
            <a:endParaRPr lang="tr-TR" dirty="0" smtClean="0"/>
          </a:p>
          <a:p>
            <a:r>
              <a:rPr lang="tr-TR" dirty="0" smtClean="0"/>
              <a:t>Sanatçı;  kendine özgü </a:t>
            </a:r>
            <a:r>
              <a:rPr lang="tr-TR" dirty="0"/>
              <a:t>bir duyuş, düşünüş ve hissedişi </a:t>
            </a:r>
            <a:r>
              <a:rPr lang="tr-TR" dirty="0" smtClean="0"/>
              <a:t>olan kişidir</a:t>
            </a:r>
            <a:r>
              <a:rPr lang="tr-TR" dirty="0"/>
              <a:t>. </a:t>
            </a:r>
            <a:endParaRPr lang="tr-TR" dirty="0" smtClean="0"/>
          </a:p>
          <a:p>
            <a:r>
              <a:rPr lang="tr-TR" dirty="0" smtClean="0"/>
              <a:t>Sanatçı </a:t>
            </a:r>
            <a:r>
              <a:rPr lang="tr-TR" dirty="0"/>
              <a:t>bizim her gün </a:t>
            </a:r>
            <a:r>
              <a:rPr lang="tr-TR" dirty="0" smtClean="0"/>
              <a:t>gördüğümüz nesnelere </a:t>
            </a:r>
            <a:r>
              <a:rPr lang="tr-TR" dirty="0"/>
              <a:t>ayrı bir biçim, renk ve musiki </a:t>
            </a:r>
            <a:r>
              <a:rPr lang="tr-TR" dirty="0" smtClean="0"/>
              <a:t>katan kişidir</a:t>
            </a:r>
            <a:r>
              <a:rPr lang="tr-TR" dirty="0"/>
              <a:t>.</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59</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6" name="Picture 2"/>
          <p:cNvPicPr>
            <a:picLocks noChangeAspect="1" noChangeArrowheads="1"/>
          </p:cNvPicPr>
          <p:nvPr/>
        </p:nvPicPr>
        <p:blipFill>
          <a:blip r:embed="rId2"/>
          <a:srcRect/>
          <a:stretch>
            <a:fillRect/>
          </a:stretch>
        </p:blipFill>
        <p:spPr bwMode="auto">
          <a:xfrm>
            <a:off x="5724128" y="1124744"/>
            <a:ext cx="3312368" cy="40880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23754929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427982" y="1412776"/>
            <a:ext cx="4339395" cy="4154984"/>
          </a:xfrm>
          <a:prstGeom prst="rect">
            <a:avLst/>
          </a:prstGeom>
        </p:spPr>
        <p:txBody>
          <a:bodyPr wrap="square">
            <a:spAutoFit/>
          </a:bodyPr>
          <a:lstStyle/>
          <a:p>
            <a:r>
              <a:rPr lang="tr-TR" sz="2400" dirty="0">
                <a:solidFill>
                  <a:prstClr val="black"/>
                </a:solidFill>
              </a:rPr>
              <a:t>Sanat ile </a:t>
            </a:r>
            <a:r>
              <a:rPr lang="tr-TR" sz="2400" dirty="0" smtClean="0">
                <a:solidFill>
                  <a:prstClr val="black"/>
                </a:solidFill>
              </a:rPr>
              <a:t>felsefe ikisi de güzeli konu edinir, aralarındaki en </a:t>
            </a:r>
            <a:r>
              <a:rPr lang="tr-TR" sz="2400" dirty="0">
                <a:solidFill>
                  <a:prstClr val="black"/>
                </a:solidFill>
              </a:rPr>
              <a:t>önemli </a:t>
            </a:r>
            <a:r>
              <a:rPr lang="tr-TR" sz="2400" dirty="0" smtClean="0">
                <a:solidFill>
                  <a:prstClr val="black"/>
                </a:solidFill>
              </a:rPr>
              <a:t>fark ise</a:t>
            </a:r>
          </a:p>
          <a:p>
            <a:pPr marL="342900" indent="-342900">
              <a:buFont typeface="Arial" panose="020B0604020202020204" pitchFamily="34" charset="0"/>
              <a:buChar char="•"/>
            </a:pPr>
            <a:r>
              <a:rPr lang="tr-TR" sz="2400" dirty="0" smtClean="0">
                <a:solidFill>
                  <a:srgbClr val="FF0000"/>
                </a:solidFill>
              </a:rPr>
              <a:t>felsefenin</a:t>
            </a:r>
            <a:r>
              <a:rPr lang="tr-TR" sz="2400" dirty="0" smtClean="0">
                <a:solidFill>
                  <a:prstClr val="black"/>
                </a:solidFill>
              </a:rPr>
              <a:t> </a:t>
            </a:r>
            <a:r>
              <a:rPr lang="tr-TR" sz="2400" dirty="0"/>
              <a:t>düşünceye hitap eden evrensel bir bilgi olma iddiasına </a:t>
            </a:r>
            <a:r>
              <a:rPr lang="tr-TR" sz="2400" dirty="0" smtClean="0"/>
              <a:t>karşılık</a:t>
            </a:r>
          </a:p>
          <a:p>
            <a:pPr marL="342900" indent="-342900">
              <a:buFont typeface="Arial" panose="020B0604020202020204" pitchFamily="34" charset="0"/>
              <a:buChar char="•"/>
            </a:pPr>
            <a:r>
              <a:rPr lang="tr-TR" sz="2400" dirty="0" smtClean="0">
                <a:solidFill>
                  <a:srgbClr val="FF0000"/>
                </a:solidFill>
              </a:rPr>
              <a:t>sanatın</a:t>
            </a:r>
            <a:r>
              <a:rPr lang="tr-TR" sz="2400" dirty="0" smtClean="0">
                <a:solidFill>
                  <a:prstClr val="black"/>
                </a:solidFill>
              </a:rPr>
              <a:t> </a:t>
            </a:r>
            <a:r>
              <a:rPr lang="tr-TR" sz="2400" dirty="0"/>
              <a:t>duygu veya duyarlılığımıza hitap eden bir faaliyet alanı olmasıdır.</a:t>
            </a:r>
          </a:p>
        </p:txBody>
      </p:sp>
      <p:pic>
        <p:nvPicPr>
          <p:cNvPr id="7" name="Picture 3"/>
          <p:cNvPicPr>
            <a:picLocks noChangeAspect="1" noChangeArrowheads="1"/>
          </p:cNvPicPr>
          <p:nvPr/>
        </p:nvPicPr>
        <p:blipFill>
          <a:blip r:embed="rId2"/>
          <a:srcRect/>
          <a:stretch>
            <a:fillRect/>
          </a:stretch>
        </p:blipFill>
        <p:spPr bwMode="auto">
          <a:xfrm>
            <a:off x="298995" y="980726"/>
            <a:ext cx="3984973" cy="44644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Metin kutusu 1"/>
          <p:cNvSpPr txBox="1"/>
          <p:nvPr/>
        </p:nvSpPr>
        <p:spPr>
          <a:xfrm>
            <a:off x="4572000" y="749895"/>
            <a:ext cx="4195379" cy="461665"/>
          </a:xfrm>
          <a:prstGeom prst="rect">
            <a:avLst/>
          </a:prstGeom>
          <a:noFill/>
        </p:spPr>
        <p:txBody>
          <a:bodyPr wrap="none" rtlCol="0">
            <a:spAutoFit/>
          </a:bodyPr>
          <a:lstStyle/>
          <a:p>
            <a:r>
              <a:rPr lang="tr-TR" sz="2400" b="1" dirty="0" smtClean="0">
                <a:solidFill>
                  <a:srgbClr val="FF0000"/>
                </a:solidFill>
              </a:rPr>
              <a:t>2. Sanat ve felsefe ilişkisi</a:t>
            </a:r>
            <a:endParaRPr lang="tr-TR" sz="2400" b="1" dirty="0">
              <a:solidFill>
                <a:srgbClr val="FF0000"/>
              </a:solidFill>
            </a:endParaRPr>
          </a:p>
        </p:txBody>
      </p:sp>
      <p:sp>
        <p:nvSpPr>
          <p:cNvPr id="3" name="Altbilgi Yer Tutucusu 2"/>
          <p:cNvSpPr>
            <a:spLocks noGrp="1"/>
          </p:cNvSpPr>
          <p:nvPr>
            <p:ph type="ftr" sz="quarter" idx="16"/>
          </p:nvPr>
        </p:nvSpPr>
        <p:spPr/>
        <p:txBody>
          <a:bodyPr/>
          <a:lstStyle/>
          <a:p>
            <a:r>
              <a:rPr lang="tr-TR" smtClean="0"/>
              <a:t>hazırlayan serkan baynal</a:t>
            </a:r>
            <a:endParaRPr lang="tr-TR"/>
          </a:p>
        </p:txBody>
      </p:sp>
      <p:sp>
        <p:nvSpPr>
          <p:cNvPr id="5" name="Slayt Numarası Yer Tutucusu 4"/>
          <p:cNvSpPr>
            <a:spLocks noGrp="1"/>
          </p:cNvSpPr>
          <p:nvPr>
            <p:ph type="sldNum" sz="quarter" idx="15"/>
          </p:nvPr>
        </p:nvSpPr>
        <p:spPr/>
        <p:txBody>
          <a:bodyPr/>
          <a:lstStyle/>
          <a:p>
            <a:fld id="{B1DEFA8C-F947-479F-BE07-76B6B3F80BF1}" type="slidenum">
              <a:rPr lang="tr-TR" smtClean="0"/>
              <a:pPr/>
              <a:t>60</a:t>
            </a:fld>
            <a:endParaRPr lang="tr-TR"/>
          </a:p>
        </p:txBody>
      </p:sp>
    </p:spTree>
    <p:extLst>
      <p:ext uri="{BB962C8B-B14F-4D97-AF65-F5344CB8AC3E}">
        <p14:creationId xmlns:p14="http://schemas.microsoft.com/office/powerpoint/2010/main" xmlns="" val="395882511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
            </a:r>
            <a:br>
              <a:rPr lang="tr-TR" dirty="0"/>
            </a:br>
            <a:endParaRPr lang="tr-TR" dirty="0"/>
          </a:p>
        </p:txBody>
      </p:sp>
      <p:sp>
        <p:nvSpPr>
          <p:cNvPr id="3" name="İçerik Yer Tutucusu 2"/>
          <p:cNvSpPr>
            <a:spLocks noGrp="1"/>
          </p:cNvSpPr>
          <p:nvPr>
            <p:ph sz="quarter" idx="1"/>
          </p:nvPr>
        </p:nvSpPr>
        <p:spPr>
          <a:xfrm>
            <a:off x="457200" y="476672"/>
            <a:ext cx="8579296" cy="3888432"/>
          </a:xfrm>
        </p:spPr>
        <p:txBody>
          <a:bodyPr>
            <a:normAutofit fontScale="92500" lnSpcReduction="20000"/>
          </a:bodyPr>
          <a:lstStyle/>
          <a:p>
            <a:pPr marL="0" indent="0">
              <a:buNone/>
            </a:pPr>
            <a:r>
              <a:rPr lang="tr-TR" b="1" dirty="0">
                <a:solidFill>
                  <a:srgbClr val="FF0000"/>
                </a:solidFill>
              </a:rPr>
              <a:t>3. Sanat felsefesi ve estetik </a:t>
            </a:r>
            <a:endParaRPr lang="tr-TR" b="1" dirty="0" smtClean="0">
              <a:solidFill>
                <a:srgbClr val="FF0000"/>
              </a:solidFill>
            </a:endParaRPr>
          </a:p>
          <a:p>
            <a:r>
              <a:rPr lang="tr-TR" dirty="0"/>
              <a:t>F</a:t>
            </a:r>
            <a:r>
              <a:rPr lang="tr-TR" dirty="0" smtClean="0"/>
              <a:t>elsefe </a:t>
            </a:r>
            <a:r>
              <a:rPr lang="tr-TR" dirty="0"/>
              <a:t>ile ilgili eserlere baktığımızda sanat felsefesi yerine estetik sözcüğünün kullanıldığını görürüz. </a:t>
            </a:r>
            <a:endParaRPr lang="tr-TR" dirty="0" smtClean="0"/>
          </a:p>
          <a:p>
            <a:r>
              <a:rPr lang="tr-TR" dirty="0" smtClean="0">
                <a:uFill>
                  <a:solidFill>
                    <a:srgbClr val="FF0000"/>
                  </a:solidFill>
                </a:uFill>
              </a:rPr>
              <a:t>Oysa </a:t>
            </a:r>
            <a:r>
              <a:rPr lang="tr-TR" dirty="0">
                <a:uFill>
                  <a:solidFill>
                    <a:srgbClr val="FF0000"/>
                  </a:solidFill>
                </a:uFill>
              </a:rPr>
              <a:t>ikisinin aynı şey olmadıklarını söylemek</a:t>
            </a:r>
            <a:r>
              <a:rPr lang="tr-TR" b="1" dirty="0"/>
              <a:t>, estetik </a:t>
            </a:r>
            <a:r>
              <a:rPr lang="tr-TR" dirty="0"/>
              <a:t>ve </a:t>
            </a:r>
            <a:r>
              <a:rPr lang="tr-TR" b="1" dirty="0"/>
              <a:t>sanat</a:t>
            </a:r>
            <a:r>
              <a:rPr lang="tr-TR" dirty="0"/>
              <a:t> felsefesi farkını anlatmak </a:t>
            </a:r>
            <a:r>
              <a:rPr lang="tr-TR" dirty="0" smtClean="0"/>
              <a:t>gerekiyor</a:t>
            </a:r>
          </a:p>
          <a:p>
            <a:r>
              <a:rPr lang="tr-TR" dirty="0"/>
              <a:t>Sanat felsefesi, sanatın ne olduğunu sorgulayan, </a:t>
            </a:r>
            <a:r>
              <a:rPr lang="tr-TR" dirty="0" smtClean="0"/>
              <a:t>sanatçının etkinliğini </a:t>
            </a:r>
            <a:r>
              <a:rPr lang="tr-TR" dirty="0"/>
              <a:t>inceleyen felsefe dalıdır. </a:t>
            </a:r>
            <a:endParaRPr lang="tr-TR" dirty="0" smtClean="0"/>
          </a:p>
          <a:p>
            <a:r>
              <a:rPr lang="tr-TR" dirty="0"/>
              <a:t>S</a:t>
            </a:r>
            <a:r>
              <a:rPr lang="tr-TR" dirty="0" smtClean="0"/>
              <a:t>anat </a:t>
            </a:r>
            <a:r>
              <a:rPr lang="tr-TR" dirty="0"/>
              <a:t>felsefesi sadece sanattaki güzelliği inceleme </a:t>
            </a:r>
            <a:r>
              <a:rPr lang="tr-TR" dirty="0" smtClean="0"/>
              <a:t>konusu yapar</a:t>
            </a:r>
            <a:r>
              <a:rPr lang="tr-TR" dirty="0"/>
              <a:t>. </a:t>
            </a:r>
            <a:endParaRPr lang="tr-TR" dirty="0" smtClean="0"/>
          </a:p>
          <a:p>
            <a:r>
              <a:rPr lang="tr-TR" dirty="0" smtClean="0"/>
              <a:t>Sanat </a:t>
            </a:r>
            <a:r>
              <a:rPr lang="tr-TR" dirty="0"/>
              <a:t>felsefesi, sanat eserinin </a:t>
            </a:r>
            <a:r>
              <a:rPr lang="tr-TR" dirty="0" smtClean="0"/>
              <a:t>biçimsel yönlerini</a:t>
            </a:r>
            <a:r>
              <a:rPr lang="tr-TR" dirty="0"/>
              <a:t>, üslup ve işleniş biçimini, içerik ve detaylarını </a:t>
            </a:r>
            <a:r>
              <a:rPr lang="tr-TR" dirty="0" smtClean="0"/>
              <a:t>inceleme konusu </a:t>
            </a:r>
            <a:r>
              <a:rPr lang="tr-TR" dirty="0"/>
              <a:t>yapar. İlgilendiği şey güzelliktir</a:t>
            </a:r>
            <a:r>
              <a:rPr lang="tr-TR" dirty="0" smtClean="0"/>
              <a:t>.</a:t>
            </a: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61</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6" name="Picture 2"/>
          <p:cNvPicPr>
            <a:picLocks noChangeAspect="1" noChangeArrowheads="1"/>
          </p:cNvPicPr>
          <p:nvPr/>
        </p:nvPicPr>
        <p:blipFill>
          <a:blip r:embed="rId2"/>
          <a:srcRect/>
          <a:stretch>
            <a:fillRect/>
          </a:stretch>
        </p:blipFill>
        <p:spPr bwMode="auto">
          <a:xfrm>
            <a:off x="2267744" y="4293096"/>
            <a:ext cx="5040560" cy="23926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26371895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kış Çizelgesi: İşlem 3"/>
          <p:cNvSpPr/>
          <p:nvPr/>
        </p:nvSpPr>
        <p:spPr>
          <a:xfrm>
            <a:off x="2793868" y="4509120"/>
            <a:ext cx="5989330" cy="1800200"/>
          </a:xfrm>
          <a:prstGeom prst="flowChartProcess">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r>
              <a:rPr lang="tr-TR" sz="2400" dirty="0" smtClean="0">
                <a:solidFill>
                  <a:schemeClr val="bg1"/>
                </a:solidFill>
              </a:rPr>
              <a:t>Estetik güzel üzerine düşünme, onun ne olduğunu araştırma sanatıdır.</a:t>
            </a:r>
          </a:p>
          <a:p>
            <a:endParaRPr lang="tr-TR" sz="2400" dirty="0" smtClean="0">
              <a:solidFill>
                <a:schemeClr val="bg1"/>
              </a:solidFill>
            </a:endParaRPr>
          </a:p>
          <a:p>
            <a:r>
              <a:rPr lang="tr-TR" dirty="0" smtClean="0"/>
              <a:t>A.G. </a:t>
            </a:r>
            <a:r>
              <a:rPr lang="tr-TR" dirty="0" err="1" smtClean="0"/>
              <a:t>Baumgarten</a:t>
            </a: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9512" y="4526533"/>
            <a:ext cx="2592288" cy="1800200"/>
          </a:xfrm>
          <a:prstGeom prst="rect">
            <a:avLst/>
          </a:prstGeom>
          <a:blipFill dpi="0" rotWithShape="1">
            <a:blip r:embed="rId3">
              <a:alphaModFix amt="25000"/>
            </a:blip>
            <a:srcRect/>
            <a:tile tx="0" ty="0" sx="100000" sy="100000" flip="none" algn="tl"/>
          </a:blipFill>
        </p:spPr>
      </p:pic>
      <p:sp>
        <p:nvSpPr>
          <p:cNvPr id="3" name="Yuvarlatılmış Dikdörtgen 2"/>
          <p:cNvSpPr/>
          <p:nvPr/>
        </p:nvSpPr>
        <p:spPr>
          <a:xfrm>
            <a:off x="1042362" y="2564904"/>
            <a:ext cx="6769997" cy="100811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solidFill>
                  <a:schemeClr val="tx1"/>
                </a:solidFill>
              </a:rPr>
              <a:t>Estetiğin, ”</a:t>
            </a:r>
            <a:r>
              <a:rPr lang="tr-TR" sz="2000" b="1" dirty="0" err="1">
                <a:solidFill>
                  <a:schemeClr val="tx1"/>
                </a:solidFill>
              </a:rPr>
              <a:t>güzel”in</a:t>
            </a:r>
            <a:r>
              <a:rPr lang="tr-TR" sz="2000" b="1" dirty="0">
                <a:solidFill>
                  <a:schemeClr val="tx1"/>
                </a:solidFill>
              </a:rPr>
              <a:t> ne olduğunu sistemli bir şekilde </a:t>
            </a:r>
            <a:r>
              <a:rPr lang="tr-TR" sz="2000" b="1" dirty="0" smtClean="0">
                <a:solidFill>
                  <a:schemeClr val="tx1"/>
                </a:solidFill>
              </a:rPr>
              <a:t>ilk sorgulayan </a:t>
            </a:r>
            <a:r>
              <a:rPr lang="tr-TR" sz="2000" b="1" dirty="0" err="1">
                <a:solidFill>
                  <a:schemeClr val="tx1"/>
                </a:solidFill>
              </a:rPr>
              <a:t>Baumgarten’dir</a:t>
            </a:r>
            <a:r>
              <a:rPr lang="tr-TR" sz="2000" b="1" dirty="0">
                <a:solidFill>
                  <a:schemeClr val="tx1"/>
                </a:solidFill>
              </a:rPr>
              <a:t>.</a:t>
            </a:r>
          </a:p>
        </p:txBody>
      </p:sp>
      <p:sp>
        <p:nvSpPr>
          <p:cNvPr id="7" name="Metin kutusu 6"/>
          <p:cNvSpPr txBox="1"/>
          <p:nvPr/>
        </p:nvSpPr>
        <p:spPr>
          <a:xfrm>
            <a:off x="395536" y="381533"/>
            <a:ext cx="8365594" cy="1569660"/>
          </a:xfrm>
          <a:prstGeom prst="rect">
            <a:avLst/>
          </a:prstGeom>
          <a:solidFill>
            <a:schemeClr val="accent1">
              <a:lumMod val="20000"/>
              <a:lumOff val="80000"/>
            </a:schemeClr>
          </a:solidFill>
        </p:spPr>
        <p:txBody>
          <a:bodyPr wrap="square" rtlCol="0">
            <a:spAutoFit/>
          </a:bodyPr>
          <a:lstStyle/>
          <a:p>
            <a:pPr marL="285750" indent="-285750">
              <a:buFont typeface="Arial" panose="020B0604020202020204" pitchFamily="34" charset="0"/>
              <a:buChar char="•"/>
            </a:pPr>
            <a:r>
              <a:rPr lang="tr-TR" sz="2400" dirty="0"/>
              <a:t>S</a:t>
            </a:r>
            <a:r>
              <a:rPr lang="tr-TR" sz="2400" dirty="0" smtClean="0"/>
              <a:t>anat </a:t>
            </a:r>
            <a:r>
              <a:rPr lang="tr-TR" sz="2400" dirty="0"/>
              <a:t>felsefesi, sadece sanattaki güzel ile ilgilenir. </a:t>
            </a:r>
            <a:endParaRPr lang="tr-TR" sz="2400" dirty="0" smtClean="0"/>
          </a:p>
          <a:p>
            <a:pPr marL="285750" indent="-285750">
              <a:buFont typeface="Arial" panose="020B0604020202020204" pitchFamily="34" charset="0"/>
              <a:buChar char="•"/>
            </a:pPr>
            <a:r>
              <a:rPr lang="tr-TR" sz="2400" dirty="0" smtClean="0"/>
              <a:t>Estetik </a:t>
            </a:r>
            <a:r>
              <a:rPr lang="tr-TR" sz="2400" dirty="0"/>
              <a:t>ise sanat-doğa ayrımı yapmadan bütün alanlardaki “güzel” ile ilgilenir. Bu yönüyle estetiğin alanı, sanat felsefesinin alanından daha geniştir.</a:t>
            </a:r>
          </a:p>
        </p:txBody>
      </p:sp>
      <p:sp>
        <p:nvSpPr>
          <p:cNvPr id="8" name="Altbilgi Yer Tutucusu 7"/>
          <p:cNvSpPr>
            <a:spLocks noGrp="1"/>
          </p:cNvSpPr>
          <p:nvPr>
            <p:ph type="ftr" sz="quarter" idx="12"/>
          </p:nvPr>
        </p:nvSpPr>
        <p:spPr/>
        <p:txBody>
          <a:bodyPr/>
          <a:lstStyle/>
          <a:p>
            <a:r>
              <a:rPr lang="tr-TR" smtClean="0"/>
              <a:t>hazırlayan serkan baynal</a:t>
            </a:r>
            <a:endParaRPr lang="tr-TR"/>
          </a:p>
        </p:txBody>
      </p:sp>
      <p:sp>
        <p:nvSpPr>
          <p:cNvPr id="9" name="Slayt Numarası Yer Tutucusu 8"/>
          <p:cNvSpPr>
            <a:spLocks noGrp="1"/>
          </p:cNvSpPr>
          <p:nvPr>
            <p:ph type="sldNum" sz="quarter" idx="11"/>
          </p:nvPr>
        </p:nvSpPr>
        <p:spPr/>
        <p:txBody>
          <a:bodyPr/>
          <a:lstStyle/>
          <a:p>
            <a:fld id="{B1DEFA8C-F947-479F-BE07-76B6B3F80BF1}" type="slidenum">
              <a:rPr lang="tr-TR" smtClean="0"/>
              <a:pPr/>
              <a:t>62</a:t>
            </a:fld>
            <a:endParaRPr lang="tr-TR"/>
          </a:p>
        </p:txBody>
      </p:sp>
    </p:spTree>
    <p:extLst>
      <p:ext uri="{BB962C8B-B14F-4D97-AF65-F5344CB8AC3E}">
        <p14:creationId xmlns:p14="http://schemas.microsoft.com/office/powerpoint/2010/main" xmlns="" val="9023568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1695"/>
            <a:ext cx="9131970" cy="6869695"/>
          </a:xfrm>
          <a:prstGeom prst="rect">
            <a:avLst/>
          </a:prstGeom>
        </p:spPr>
      </p:pic>
      <p:pic>
        <p:nvPicPr>
          <p:cNvPr id="3" name="Resim 2"/>
          <p:cNvPicPr>
            <a:picLocks noChangeAspect="1"/>
          </p:cNvPicPr>
          <p:nvPr/>
        </p:nvPicPr>
        <p:blipFill>
          <a:blip r:embed="rId3"/>
          <a:stretch>
            <a:fillRect/>
          </a:stretch>
        </p:blipFill>
        <p:spPr>
          <a:xfrm>
            <a:off x="290784" y="332656"/>
            <a:ext cx="6350193" cy="5688632"/>
          </a:xfrm>
          <a:prstGeom prst="rect">
            <a:avLst/>
          </a:prstGeom>
        </p:spPr>
      </p:pic>
      <p:graphicFrame>
        <p:nvGraphicFramePr>
          <p:cNvPr id="6" name="Diyagram 5"/>
          <p:cNvGraphicFramePr/>
          <p:nvPr>
            <p:extLst>
              <p:ext uri="{D42A27DB-BD31-4B8C-83A1-F6EECF244321}">
                <p14:modId xmlns:p14="http://schemas.microsoft.com/office/powerpoint/2010/main" xmlns="" val="596565861"/>
              </p:ext>
            </p:extLst>
          </p:nvPr>
        </p:nvGraphicFramePr>
        <p:xfrm>
          <a:off x="5220072" y="3068960"/>
          <a:ext cx="3672408" cy="34872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63</a:t>
            </a:fld>
            <a:endParaRPr lang="tr-TR"/>
          </a:p>
        </p:txBody>
      </p:sp>
    </p:spTree>
    <p:extLst>
      <p:ext uri="{BB962C8B-B14F-4D97-AF65-F5344CB8AC3E}">
        <p14:creationId xmlns:p14="http://schemas.microsoft.com/office/powerpoint/2010/main" xmlns="" val="262656905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İçerik Yer Tutucusu"/>
          <p:cNvSpPr txBox="1">
            <a:spLocks/>
          </p:cNvSpPr>
          <p:nvPr/>
        </p:nvSpPr>
        <p:spPr>
          <a:xfrm>
            <a:off x="179513" y="333375"/>
            <a:ext cx="5904655" cy="3023617"/>
          </a:xfrm>
          <a:prstGeom prst="rect">
            <a:avLst/>
          </a:prstGeom>
          <a:ln>
            <a:solidFill>
              <a:schemeClr val="accent1"/>
            </a:solidFill>
          </a:ln>
        </p:spPr>
        <p:txBody>
          <a:bodyPr>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1480">
              <a:buFont typeface="Wingdings"/>
              <a:buNone/>
              <a:defRPr/>
            </a:pPr>
            <a:r>
              <a:rPr lang="tr-TR" sz="3600" b="1" dirty="0" smtClean="0">
                <a:solidFill>
                  <a:srgbClr val="FF0000"/>
                </a:solidFill>
              </a:rPr>
              <a:t>ESTETİK HAZ; </a:t>
            </a:r>
            <a:r>
              <a:rPr lang="tr-TR" sz="3600" b="1" dirty="0">
                <a:solidFill>
                  <a:srgbClr val="0070C0"/>
                </a:solidFill>
              </a:rPr>
              <a:t> </a:t>
            </a:r>
            <a:r>
              <a:rPr lang="tr-TR" sz="3600" b="1" dirty="0" smtClean="0">
                <a:solidFill>
                  <a:srgbClr val="0070C0"/>
                </a:solidFill>
              </a:rPr>
              <a:t>Estetik bir öznenin; estetik bir tavırla, estetik bir nesneye yaklaşması sonucunda duyduğu estetik heyecan veya duygu.</a:t>
            </a:r>
          </a:p>
          <a:p>
            <a:pPr marL="411480">
              <a:buFont typeface="Wingdings"/>
              <a:buNone/>
              <a:defRPr/>
            </a:pPr>
            <a:r>
              <a:rPr lang="tr-TR" sz="3600" b="1" dirty="0" smtClean="0">
                <a:solidFill>
                  <a:srgbClr val="FF0000"/>
                </a:solidFill>
              </a:rPr>
              <a:t>YÜCE; </a:t>
            </a:r>
            <a:r>
              <a:rPr lang="tr-TR" sz="3600" b="1" dirty="0" smtClean="0">
                <a:solidFill>
                  <a:srgbClr val="0070C0"/>
                </a:solidFill>
              </a:rPr>
              <a:t>Büyük, ulu, ulvi. Hayranlık uyandıran, ulaşılması zor olan şey.</a:t>
            </a:r>
          </a:p>
          <a:p>
            <a:pPr marL="411480">
              <a:buFont typeface="Wingdings"/>
              <a:buNone/>
              <a:defRPr/>
            </a:pPr>
            <a:r>
              <a:rPr lang="tr-TR" sz="3600" b="1" dirty="0" smtClean="0">
                <a:solidFill>
                  <a:srgbClr val="FF0000"/>
                </a:solidFill>
              </a:rPr>
              <a:t>HOŞ; </a:t>
            </a:r>
            <a:r>
              <a:rPr lang="tr-TR" sz="3600" b="1" dirty="0" smtClean="0">
                <a:solidFill>
                  <a:srgbClr val="0070C0"/>
                </a:solidFill>
              </a:rPr>
              <a:t>İnsanın duygularını okşayan güzellik. Zevk veren, beğenilen. </a:t>
            </a:r>
          </a:p>
          <a:p>
            <a:pPr marL="411480">
              <a:buFont typeface="Wingdings"/>
              <a:buNone/>
              <a:defRPr/>
            </a:pPr>
            <a:r>
              <a:rPr lang="tr-TR" sz="3600" b="1" dirty="0" smtClean="0">
                <a:solidFill>
                  <a:srgbClr val="FF0000"/>
                </a:solidFill>
              </a:rPr>
              <a:t>GÜZELLİK; </a:t>
            </a:r>
            <a:r>
              <a:rPr lang="tr-TR" sz="3600" b="1" dirty="0" smtClean="0">
                <a:solidFill>
                  <a:srgbClr val="0070C0"/>
                </a:solidFill>
              </a:rPr>
              <a:t>Varlığın onu algılayan kişi tarafından hoş, iyi olarak değerlendirilmesidir. </a:t>
            </a:r>
          </a:p>
          <a:p>
            <a:pPr marL="411480">
              <a:buFont typeface="Wingdings"/>
              <a:buNone/>
              <a:defRPr/>
            </a:pPr>
            <a:r>
              <a:rPr lang="tr-TR" sz="3600" b="1" dirty="0" smtClean="0">
                <a:solidFill>
                  <a:srgbClr val="FF0000"/>
                </a:solidFill>
              </a:rPr>
              <a:t>ESTETİK TAVIR; </a:t>
            </a:r>
            <a:r>
              <a:rPr lang="tr-TR" sz="3600" b="1" dirty="0" smtClean="0">
                <a:solidFill>
                  <a:srgbClr val="0070C0"/>
                </a:solidFill>
              </a:rPr>
              <a:t>Sanatla uğraşan, ondan anlayan kişinin sanat eserine karşı gösterdiği tavır veya tepki</a:t>
            </a:r>
          </a:p>
          <a:p>
            <a:pPr marL="457200" indent="-457200" algn="just">
              <a:buFont typeface="Wingdings"/>
              <a:buAutoNum type="alphaUcParenR"/>
              <a:defRPr/>
            </a:pPr>
            <a:endParaRPr lang="tr-TR" sz="2400" dirty="0">
              <a:solidFill>
                <a:srgbClr val="0070C0"/>
              </a:solidFill>
            </a:endParaRPr>
          </a:p>
        </p:txBody>
      </p:sp>
      <p:sp>
        <p:nvSpPr>
          <p:cNvPr id="3" name="2 İçerik Yer Tutucusu"/>
          <p:cNvSpPr txBox="1">
            <a:spLocks/>
          </p:cNvSpPr>
          <p:nvPr/>
        </p:nvSpPr>
        <p:spPr>
          <a:xfrm>
            <a:off x="2791782" y="3573016"/>
            <a:ext cx="6028816" cy="2880320"/>
          </a:xfrm>
          <a:prstGeom prst="rect">
            <a:avLst/>
          </a:prstGeom>
          <a:ln>
            <a:solidFill>
              <a:schemeClr val="accent1"/>
            </a:solidFill>
          </a:ln>
        </p:spPr>
        <p:txBody>
          <a:bodyPr>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1480">
              <a:buFont typeface="Wingdings"/>
              <a:buNone/>
              <a:defRPr/>
            </a:pPr>
            <a:r>
              <a:rPr lang="tr-TR" sz="3100" b="1" dirty="0" smtClean="0"/>
              <a:t>ESTETİK OBJE; </a:t>
            </a:r>
            <a:r>
              <a:rPr lang="tr-TR" sz="3100" b="1" dirty="0">
                <a:solidFill>
                  <a:srgbClr val="D60093"/>
                </a:solidFill>
              </a:rPr>
              <a:t> </a:t>
            </a:r>
            <a:r>
              <a:rPr lang="tr-TR" sz="3100" b="1" dirty="0" smtClean="0">
                <a:solidFill>
                  <a:srgbClr val="D60093"/>
                </a:solidFill>
              </a:rPr>
              <a:t>Sanata konu olan nesne, varlık.</a:t>
            </a:r>
          </a:p>
          <a:p>
            <a:pPr marL="411480">
              <a:buFont typeface="Wingdings"/>
              <a:buNone/>
              <a:defRPr/>
            </a:pPr>
            <a:r>
              <a:rPr lang="tr-TR" sz="3100" b="1" dirty="0" smtClean="0"/>
              <a:t>ESTETİK SUJE; </a:t>
            </a:r>
            <a:r>
              <a:rPr lang="tr-TR" sz="3100" b="1" dirty="0" smtClean="0">
                <a:solidFill>
                  <a:srgbClr val="D60093"/>
                </a:solidFill>
              </a:rPr>
              <a:t>Sanatla ilgilenen, sanattan anlayan kişi.</a:t>
            </a:r>
          </a:p>
          <a:p>
            <a:pPr marL="411480">
              <a:buFont typeface="Wingdings"/>
              <a:buNone/>
              <a:defRPr/>
            </a:pPr>
            <a:r>
              <a:rPr lang="tr-TR" sz="3100" b="1" dirty="0" smtClean="0"/>
              <a:t>ESTETİK YARGI; </a:t>
            </a:r>
            <a:r>
              <a:rPr lang="tr-TR" sz="3100" b="1" dirty="0" smtClean="0">
                <a:solidFill>
                  <a:srgbClr val="D60093"/>
                </a:solidFill>
              </a:rPr>
              <a:t>Özne (</a:t>
            </a:r>
            <a:r>
              <a:rPr lang="tr-TR" sz="3100" b="1" dirty="0" err="1" smtClean="0">
                <a:solidFill>
                  <a:srgbClr val="D60093"/>
                </a:solidFill>
              </a:rPr>
              <a:t>suje</a:t>
            </a:r>
            <a:r>
              <a:rPr lang="tr-TR" sz="3100" b="1" dirty="0" smtClean="0">
                <a:solidFill>
                  <a:srgbClr val="D60093"/>
                </a:solidFill>
              </a:rPr>
              <a:t>), sanat eseri (nesne) hakkında onun güzel veya hoş olduğu yönünde bir yargıda bulunmak</a:t>
            </a:r>
          </a:p>
          <a:p>
            <a:pPr marL="411480">
              <a:buFont typeface="Wingdings"/>
              <a:buNone/>
              <a:defRPr/>
            </a:pPr>
            <a:r>
              <a:rPr lang="tr-TR" sz="3100" b="1" dirty="0" smtClean="0"/>
              <a:t>TAKLİT; </a:t>
            </a:r>
            <a:r>
              <a:rPr lang="tr-TR" sz="3100" b="1" dirty="0" smtClean="0">
                <a:solidFill>
                  <a:srgbClr val="D60093"/>
                </a:solidFill>
              </a:rPr>
              <a:t>Sanatçının bir şeyi benzetme yoluyla eserine aktarması</a:t>
            </a:r>
          </a:p>
          <a:p>
            <a:pPr marL="411480">
              <a:buFont typeface="Wingdings"/>
              <a:buNone/>
              <a:defRPr/>
            </a:pPr>
            <a:r>
              <a:rPr lang="tr-TR" sz="3100" b="1" dirty="0" smtClean="0"/>
              <a:t>SANAT ESERİ; </a:t>
            </a:r>
            <a:r>
              <a:rPr lang="tr-TR" sz="3100" b="1" dirty="0" smtClean="0">
                <a:solidFill>
                  <a:srgbClr val="D60093"/>
                </a:solidFill>
              </a:rPr>
              <a:t>Sanatçının oluşturduğu yaratıcılık ve ustalık sonucu ortaya çıkan üstün eser. </a:t>
            </a:r>
          </a:p>
          <a:p>
            <a:pPr marL="457200" indent="-457200" algn="just">
              <a:buFont typeface="Wingdings"/>
              <a:buAutoNum type="alphaUcParenR"/>
              <a:defRPr/>
            </a:pPr>
            <a:endParaRPr lang="tr-TR" sz="2400" dirty="0"/>
          </a:p>
        </p:txBody>
      </p:sp>
      <p:sp>
        <p:nvSpPr>
          <p:cNvPr id="6" name="Oval 5"/>
          <p:cNvSpPr/>
          <p:nvPr/>
        </p:nvSpPr>
        <p:spPr>
          <a:xfrm>
            <a:off x="6084167" y="116632"/>
            <a:ext cx="3059831" cy="266357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chemeClr val="tx1"/>
                </a:solidFill>
                <a:effectLst>
                  <a:outerShdw blurRad="38100" dist="38100" dir="2700000" algn="tl">
                    <a:srgbClr val="000000">
                      <a:alpha val="43137"/>
                    </a:srgbClr>
                  </a:outerShdw>
                </a:effectLst>
              </a:rPr>
              <a:t>4. Sanat </a:t>
            </a:r>
            <a:r>
              <a:rPr lang="tr-TR" sz="2400" b="1" dirty="0">
                <a:solidFill>
                  <a:schemeClr val="tx1"/>
                </a:solidFill>
                <a:effectLst>
                  <a:outerShdw blurRad="38100" dist="38100" dir="2700000" algn="tl">
                    <a:srgbClr val="000000">
                      <a:alpha val="43137"/>
                    </a:srgbClr>
                  </a:outerShdw>
                </a:effectLst>
              </a:rPr>
              <a:t>Felsefesinin Temel Kavramları</a:t>
            </a:r>
            <a:endParaRPr lang="tr-TR" sz="2400" dirty="0">
              <a:solidFill>
                <a:schemeClr val="tx1"/>
              </a:solidFill>
              <a:effectLst>
                <a:outerShdw blurRad="38100" dist="38100" dir="2700000" algn="tl">
                  <a:srgbClr val="000000">
                    <a:alpha val="43137"/>
                  </a:srgbClr>
                </a:outerShdw>
              </a:effectLst>
            </a:endParaRPr>
          </a:p>
        </p:txBody>
      </p:sp>
      <p:pic>
        <p:nvPicPr>
          <p:cNvPr id="7" name="Picture 3"/>
          <p:cNvPicPr>
            <a:picLocks noChangeAspect="1" noChangeArrowheads="1"/>
          </p:cNvPicPr>
          <p:nvPr/>
        </p:nvPicPr>
        <p:blipFill>
          <a:blip r:embed="rId2"/>
          <a:srcRect/>
          <a:stretch>
            <a:fillRect/>
          </a:stretch>
        </p:blipFill>
        <p:spPr bwMode="auto">
          <a:xfrm>
            <a:off x="179513" y="3789040"/>
            <a:ext cx="2612268" cy="24122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Altbilgi Yer Tutucusu 3"/>
          <p:cNvSpPr>
            <a:spLocks noGrp="1"/>
          </p:cNvSpPr>
          <p:nvPr>
            <p:ph type="ftr" sz="quarter" idx="11"/>
          </p:nvPr>
        </p:nvSpPr>
        <p:spPr/>
        <p:txBody>
          <a:bodyPr/>
          <a:lstStyle/>
          <a:p>
            <a:r>
              <a:rPr lang="tr-TR" smtClean="0"/>
              <a:t>hazırlayan serkan baynal</a:t>
            </a:r>
            <a:endParaRPr lang="tr-TR"/>
          </a:p>
        </p:txBody>
      </p:sp>
      <p:sp>
        <p:nvSpPr>
          <p:cNvPr id="5" name="Slayt Numarası Yer Tutucusu 4"/>
          <p:cNvSpPr>
            <a:spLocks noGrp="1"/>
          </p:cNvSpPr>
          <p:nvPr>
            <p:ph type="sldNum" sz="quarter" idx="12"/>
          </p:nvPr>
        </p:nvSpPr>
        <p:spPr/>
        <p:txBody>
          <a:bodyPr/>
          <a:lstStyle/>
          <a:p>
            <a:fld id="{B1DEFA8C-F947-479F-BE07-76B6B3F80BF1}" type="slidenum">
              <a:rPr lang="tr-TR" smtClean="0"/>
              <a:pPr/>
              <a:t>64</a:t>
            </a:fld>
            <a:endParaRPr lang="tr-TR"/>
          </a:p>
        </p:txBody>
      </p:sp>
    </p:spTree>
    <p:extLst>
      <p:ext uri="{BB962C8B-B14F-4D97-AF65-F5344CB8AC3E}">
        <p14:creationId xmlns:p14="http://schemas.microsoft.com/office/powerpoint/2010/main" xmlns="" val="116469294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11560" y="274638"/>
            <a:ext cx="7704856" cy="1143000"/>
          </a:xfrm>
        </p:spPr>
        <p:txBody>
          <a:bodyPr>
            <a:normAutofit fontScale="90000"/>
          </a:bodyPr>
          <a:lstStyle/>
          <a:p>
            <a:pPr algn="ctr"/>
            <a:r>
              <a:rPr lang="tr-TR" sz="3600" b="1" dirty="0"/>
              <a:t>B. SANATI AÇIKLAYAN FELSEFİ GÖRÜŞLER</a:t>
            </a:r>
          </a:p>
        </p:txBody>
      </p:sp>
      <p:sp>
        <p:nvSpPr>
          <p:cNvPr id="3" name="2 İçerik Yer Tutucusu"/>
          <p:cNvSpPr>
            <a:spLocks noGrp="1"/>
          </p:cNvSpPr>
          <p:nvPr>
            <p:ph idx="1"/>
          </p:nvPr>
        </p:nvSpPr>
        <p:spPr>
          <a:xfrm>
            <a:off x="461240" y="1556792"/>
            <a:ext cx="4110759" cy="2439467"/>
          </a:xfrm>
        </p:spPr>
        <p:txBody>
          <a:bodyPr>
            <a:normAutofit fontScale="77500" lnSpcReduction="20000"/>
          </a:bodyPr>
          <a:lstStyle/>
          <a:p>
            <a:endParaRPr lang="tr-TR" b="1" dirty="0" smtClean="0"/>
          </a:p>
          <a:p>
            <a:pPr marL="514350" indent="-514350">
              <a:buFont typeface="+mj-lt"/>
              <a:buAutoNum type="arabicPeriod"/>
            </a:pPr>
            <a:r>
              <a:rPr lang="tr-TR" sz="2800" b="1" dirty="0" smtClean="0">
                <a:solidFill>
                  <a:srgbClr val="C00000"/>
                </a:solidFill>
              </a:rPr>
              <a:t>Taklit Olarak Sanat</a:t>
            </a:r>
          </a:p>
          <a:p>
            <a:pPr marL="514350" indent="-514350">
              <a:buFont typeface="+mj-lt"/>
              <a:buAutoNum type="arabicPeriod"/>
            </a:pPr>
            <a:endParaRPr lang="tr-TR" sz="2800" b="1" dirty="0" smtClean="0">
              <a:solidFill>
                <a:srgbClr val="C00000"/>
              </a:solidFill>
            </a:endParaRPr>
          </a:p>
          <a:p>
            <a:pPr marL="514350" indent="-514350">
              <a:buFont typeface="+mj-lt"/>
              <a:buAutoNum type="arabicPeriod"/>
            </a:pPr>
            <a:r>
              <a:rPr lang="tr-TR" sz="2800" b="1" dirty="0" smtClean="0">
                <a:solidFill>
                  <a:srgbClr val="FFC000"/>
                </a:solidFill>
              </a:rPr>
              <a:t>Yaratma Olarak Sanat</a:t>
            </a:r>
          </a:p>
          <a:p>
            <a:pPr marL="514350" indent="-514350">
              <a:buFont typeface="+mj-lt"/>
              <a:buAutoNum type="arabicPeriod"/>
            </a:pPr>
            <a:endParaRPr lang="tr-TR" sz="2800" b="1" dirty="0" smtClean="0">
              <a:solidFill>
                <a:srgbClr val="FFC000"/>
              </a:solidFill>
            </a:endParaRPr>
          </a:p>
          <a:p>
            <a:pPr marL="514350" indent="-514350">
              <a:buFont typeface="+mj-lt"/>
              <a:buAutoNum type="arabicPeriod"/>
            </a:pPr>
            <a:r>
              <a:rPr lang="tr-TR" sz="2800" b="1" dirty="0" smtClean="0">
                <a:solidFill>
                  <a:srgbClr val="002060"/>
                </a:solidFill>
              </a:rPr>
              <a:t>Oyun Olarak Sanat</a:t>
            </a:r>
            <a:r>
              <a:rPr lang="tr-TR" dirty="0" smtClean="0">
                <a:solidFill>
                  <a:srgbClr val="002060"/>
                </a:solidFill>
              </a:rPr>
              <a:t/>
            </a:r>
            <a:br>
              <a:rPr lang="tr-TR" dirty="0" smtClean="0">
                <a:solidFill>
                  <a:srgbClr val="002060"/>
                </a:solidFill>
              </a:rPr>
            </a:br>
            <a:endParaRPr lang="tr-TR" dirty="0">
              <a:solidFill>
                <a:srgbClr val="002060"/>
              </a:solidFill>
            </a:endParaRPr>
          </a:p>
        </p:txBody>
      </p:sp>
      <p:sp>
        <p:nvSpPr>
          <p:cNvPr id="4" name="1 Başlık"/>
          <p:cNvSpPr txBox="1">
            <a:spLocks/>
          </p:cNvSpPr>
          <p:nvPr/>
        </p:nvSpPr>
        <p:spPr>
          <a:xfrm>
            <a:off x="4932041" y="1844823"/>
            <a:ext cx="3888432" cy="4489918"/>
          </a:xfrm>
          <a:prstGeom prst="rect">
            <a:avLst/>
          </a:prstGeom>
          <a:solidFill>
            <a:schemeClr val="accent2">
              <a:lumMod val="20000"/>
              <a:lumOff val="80000"/>
            </a:schemeClr>
          </a:solidFill>
          <a:ln>
            <a:solidFill>
              <a:schemeClr val="tx1"/>
            </a:solidFill>
            <a:prstDash val="lgDashDotDot"/>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i-FI" sz="2000" dirty="0" smtClean="0">
                <a:solidFill>
                  <a:srgbClr val="FF0000"/>
                </a:solidFill>
              </a:rPr>
              <a:t>Aristoteles:</a:t>
            </a:r>
            <a:r>
              <a:rPr lang="fi-FI" sz="2000" dirty="0" smtClean="0"/>
              <a:t> Sanatçı doğayı taklit eder.</a:t>
            </a:r>
            <a:r>
              <a:rPr lang="tr-TR" sz="2000" dirty="0" smtClean="0"/>
              <a:t/>
            </a:r>
            <a:br>
              <a:rPr lang="tr-TR" sz="2000" dirty="0" smtClean="0"/>
            </a:br>
            <a:r>
              <a:rPr lang="tr-TR" sz="2000" dirty="0" smtClean="0"/>
              <a:t/>
            </a:r>
            <a:br>
              <a:rPr lang="tr-TR" sz="2000" dirty="0" smtClean="0"/>
            </a:br>
            <a:r>
              <a:rPr lang="tr-TR" sz="2000" dirty="0" smtClean="0">
                <a:solidFill>
                  <a:srgbClr val="FF0000"/>
                </a:solidFill>
              </a:rPr>
              <a:t>B. </a:t>
            </a:r>
            <a:r>
              <a:rPr lang="tr-TR" sz="2000" dirty="0" err="1" smtClean="0">
                <a:solidFill>
                  <a:srgbClr val="FF0000"/>
                </a:solidFill>
              </a:rPr>
              <a:t>Croce</a:t>
            </a:r>
            <a:r>
              <a:rPr lang="tr-TR" sz="2000" dirty="0" smtClean="0">
                <a:solidFill>
                  <a:srgbClr val="FF0000"/>
                </a:solidFill>
              </a:rPr>
              <a:t> </a:t>
            </a:r>
            <a:r>
              <a:rPr lang="tr-TR" sz="2000" dirty="0" smtClean="0"/>
              <a:t>: Sanatçı hayal gücünü ve yaratıcı yanını kullanarak</a:t>
            </a:r>
            <a:r>
              <a:rPr lang="tr-TR" sz="2000" dirty="0"/>
              <a:t> </a:t>
            </a:r>
            <a:r>
              <a:rPr lang="tr-TR" sz="2000" dirty="0" smtClean="0"/>
              <a:t>mükemmel olanı kendisi yaratır.</a:t>
            </a:r>
            <a:r>
              <a:rPr lang="tr-TR" sz="2000" dirty="0" smtClean="0">
                <a:solidFill>
                  <a:srgbClr val="FF0000"/>
                </a:solidFill>
              </a:rPr>
              <a:t/>
            </a:r>
            <a:br>
              <a:rPr lang="tr-TR" sz="2000" dirty="0" smtClean="0">
                <a:solidFill>
                  <a:srgbClr val="FF0000"/>
                </a:solidFill>
              </a:rPr>
            </a:br>
            <a:r>
              <a:rPr lang="tr-TR" sz="2000" dirty="0" smtClean="0">
                <a:solidFill>
                  <a:srgbClr val="FF0000"/>
                </a:solidFill>
              </a:rPr>
              <a:t/>
            </a:r>
            <a:br>
              <a:rPr lang="tr-TR" sz="2000" dirty="0" smtClean="0">
                <a:solidFill>
                  <a:srgbClr val="FF0000"/>
                </a:solidFill>
              </a:rPr>
            </a:br>
            <a:r>
              <a:rPr lang="tr-TR" sz="2000" dirty="0" smtClean="0">
                <a:solidFill>
                  <a:srgbClr val="FF0000"/>
                </a:solidFill>
              </a:rPr>
              <a:t> F. </a:t>
            </a:r>
            <a:r>
              <a:rPr lang="tr-TR" sz="2000" dirty="0" err="1" smtClean="0">
                <a:solidFill>
                  <a:srgbClr val="FF0000"/>
                </a:solidFill>
              </a:rPr>
              <a:t>Schiller</a:t>
            </a:r>
            <a:r>
              <a:rPr lang="tr-TR" sz="2000" dirty="0" smtClean="0">
                <a:solidFill>
                  <a:srgbClr val="FF0000"/>
                </a:solidFill>
              </a:rPr>
              <a:t> </a:t>
            </a:r>
            <a:r>
              <a:rPr lang="tr-TR" sz="2000" b="1" dirty="0" smtClean="0"/>
              <a:t>: </a:t>
            </a:r>
            <a:r>
              <a:rPr lang="tr-TR" sz="2000" dirty="0" smtClean="0"/>
              <a:t>İnsan oynadığı sürece insandır.</a:t>
            </a:r>
            <a:r>
              <a:rPr lang="tr-TR" sz="1800" dirty="0" smtClean="0"/>
              <a:t/>
            </a:r>
            <a:br>
              <a:rPr lang="tr-TR" sz="1800" dirty="0" smtClean="0"/>
            </a:br>
            <a:endParaRPr lang="tr-TR" sz="1800" dirty="0"/>
          </a:p>
        </p:txBody>
      </p:sp>
      <p:pic>
        <p:nvPicPr>
          <p:cNvPr id="5" name="Resim 4"/>
          <p:cNvPicPr>
            <a:picLocks noChangeAspect="1"/>
          </p:cNvPicPr>
          <p:nvPr/>
        </p:nvPicPr>
        <p:blipFill>
          <a:blip r:embed="rId2"/>
          <a:stretch>
            <a:fillRect/>
          </a:stretch>
        </p:blipFill>
        <p:spPr>
          <a:xfrm>
            <a:off x="971600" y="3861048"/>
            <a:ext cx="3096344" cy="247369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Altbilgi Yer Tutucusu 5"/>
          <p:cNvSpPr>
            <a:spLocks noGrp="1"/>
          </p:cNvSpPr>
          <p:nvPr>
            <p:ph type="ftr" sz="quarter" idx="16"/>
          </p:nvPr>
        </p:nvSpPr>
        <p:spPr/>
        <p:txBody>
          <a:bodyPr/>
          <a:lstStyle/>
          <a:p>
            <a:r>
              <a:rPr lang="tr-TR" smtClean="0"/>
              <a:t>hazırlayan serkan baynal</a:t>
            </a:r>
            <a:endParaRPr lang="tr-TR"/>
          </a:p>
        </p:txBody>
      </p:sp>
      <p:sp>
        <p:nvSpPr>
          <p:cNvPr id="7" name="Slayt Numarası Yer Tutucusu 6"/>
          <p:cNvSpPr>
            <a:spLocks noGrp="1"/>
          </p:cNvSpPr>
          <p:nvPr>
            <p:ph type="sldNum" sz="quarter" idx="15"/>
          </p:nvPr>
        </p:nvSpPr>
        <p:spPr/>
        <p:txBody>
          <a:bodyPr/>
          <a:lstStyle/>
          <a:p>
            <a:fld id="{B1DEFA8C-F947-479F-BE07-76B6B3F80BF1}" type="slidenum">
              <a:rPr lang="tr-TR" smtClean="0"/>
              <a:pPr/>
              <a:t>65</a:t>
            </a:fld>
            <a:endParaRPr lang="tr-TR"/>
          </a:p>
        </p:txBody>
      </p:sp>
    </p:spTree>
    <p:extLst>
      <p:ext uri="{BB962C8B-B14F-4D97-AF65-F5344CB8AC3E}">
        <p14:creationId xmlns:p14="http://schemas.microsoft.com/office/powerpoint/2010/main" xmlns="" val="26265904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179512" y="620688"/>
            <a:ext cx="5904656" cy="5925272"/>
          </a:xfrm>
        </p:spPr>
        <p:txBody>
          <a:bodyPr>
            <a:normAutofit fontScale="92500" lnSpcReduction="10000"/>
          </a:bodyPr>
          <a:lstStyle/>
          <a:p>
            <a:pPr marL="0" indent="0">
              <a:buNone/>
            </a:pPr>
            <a:r>
              <a:rPr lang="tr-TR" b="1" dirty="0" smtClean="0">
                <a:solidFill>
                  <a:srgbClr val="FF0000"/>
                </a:solidFill>
              </a:rPr>
              <a:t>1. Taklit </a:t>
            </a:r>
            <a:r>
              <a:rPr lang="tr-TR" b="1" dirty="0">
                <a:solidFill>
                  <a:srgbClr val="FF0000"/>
                </a:solidFill>
              </a:rPr>
              <a:t>Olarak </a:t>
            </a:r>
            <a:r>
              <a:rPr lang="tr-TR" b="1" dirty="0" smtClean="0">
                <a:solidFill>
                  <a:srgbClr val="FF0000"/>
                </a:solidFill>
              </a:rPr>
              <a:t>Sanat</a:t>
            </a:r>
            <a:endParaRPr lang="tr-TR" dirty="0" smtClean="0"/>
          </a:p>
          <a:p>
            <a:r>
              <a:rPr lang="sv-SE" dirty="0" smtClean="0"/>
              <a:t>Platon'a </a:t>
            </a:r>
            <a:r>
              <a:rPr lang="sv-SE" dirty="0"/>
              <a:t>göre evren, gerçekler ve</a:t>
            </a:r>
            <a:r>
              <a:rPr lang="tr-TR" dirty="0"/>
              <a:t> gölgeler evreni olarak </a:t>
            </a:r>
            <a:r>
              <a:rPr lang="tr-TR" u="sng" dirty="0">
                <a:uFill>
                  <a:solidFill>
                    <a:srgbClr val="0070C0"/>
                  </a:solidFill>
                </a:uFill>
              </a:rPr>
              <a:t>ikiye</a:t>
            </a:r>
            <a:r>
              <a:rPr lang="tr-TR" dirty="0"/>
              <a:t> ayrılır</a:t>
            </a:r>
            <a:r>
              <a:rPr lang="tr-TR" dirty="0" smtClean="0"/>
              <a:t>. </a:t>
            </a:r>
          </a:p>
          <a:p>
            <a:r>
              <a:rPr lang="tr-TR" dirty="0" smtClean="0"/>
              <a:t>İçinde </a:t>
            </a:r>
            <a:r>
              <a:rPr lang="tr-TR" dirty="0"/>
              <a:t>yaşadığımız gölgeler evreni gerçek dünyanın bir yansıması, bir kopyasıdır</a:t>
            </a:r>
            <a:r>
              <a:rPr lang="tr-TR" dirty="0" smtClean="0"/>
              <a:t>.</a:t>
            </a:r>
            <a:endParaRPr lang="tr-TR" dirty="0"/>
          </a:p>
          <a:p>
            <a:r>
              <a:rPr lang="tr-TR" dirty="0" smtClean="0"/>
              <a:t>O </a:t>
            </a:r>
            <a:r>
              <a:rPr lang="tr-TR" dirty="0"/>
              <a:t>her şeyin aslının idealar dünyasında bulunduğunu, bu </a:t>
            </a:r>
            <a:r>
              <a:rPr lang="tr-TR" dirty="0">
                <a:uFill>
                  <a:solidFill>
                    <a:srgbClr val="7030A0"/>
                  </a:solidFill>
                </a:uFill>
              </a:rPr>
              <a:t>dünyadakilerin, ideaların taklitleri olduğun</a:t>
            </a:r>
            <a:r>
              <a:rPr lang="tr-TR" dirty="0"/>
              <a:t>u ileri sürer. </a:t>
            </a:r>
          </a:p>
          <a:p>
            <a:r>
              <a:rPr lang="tr-TR" dirty="0" smtClean="0"/>
              <a:t>Sanatçı </a:t>
            </a:r>
            <a:r>
              <a:rPr lang="tr-TR" dirty="0"/>
              <a:t>ideaların kopyasını taklit ederek eserini oluşturur. </a:t>
            </a:r>
            <a:endParaRPr lang="tr-TR" dirty="0" smtClean="0"/>
          </a:p>
          <a:p>
            <a:r>
              <a:rPr lang="tr-TR" b="1" dirty="0" smtClean="0"/>
              <a:t>Sanat </a:t>
            </a:r>
            <a:r>
              <a:rPr lang="tr-TR" b="1" dirty="0"/>
              <a:t>Platon'da aslında </a:t>
            </a:r>
            <a:r>
              <a:rPr lang="tr-TR" b="1" dirty="0">
                <a:uFill>
                  <a:solidFill>
                    <a:srgbClr val="FF0000"/>
                  </a:solidFill>
                </a:uFill>
              </a:rPr>
              <a:t>taklidin taklididir</a:t>
            </a:r>
            <a:r>
              <a:rPr lang="tr-TR" b="1" dirty="0" smtClean="0"/>
              <a:t>.</a:t>
            </a:r>
            <a:endParaRPr lang="tr-TR" dirty="0" smtClean="0"/>
          </a:p>
          <a:p>
            <a:r>
              <a:rPr lang="tr-TR" dirty="0" smtClean="0"/>
              <a:t>Aristoteles'e </a:t>
            </a:r>
            <a:r>
              <a:rPr lang="tr-TR" dirty="0"/>
              <a:t>göre de, sanatçı doğayı taklit eder. </a:t>
            </a:r>
            <a:r>
              <a:rPr lang="tr-TR" dirty="0" smtClean="0"/>
              <a:t>Ama </a:t>
            </a:r>
            <a:r>
              <a:rPr lang="tr-TR" dirty="0" smtClean="0">
                <a:uFill>
                  <a:solidFill>
                    <a:srgbClr val="FF0000"/>
                  </a:solidFill>
                </a:uFill>
              </a:rPr>
              <a:t>olanları sadece oldukları </a:t>
            </a:r>
            <a:r>
              <a:rPr lang="tr-TR" dirty="0">
                <a:uFill>
                  <a:solidFill>
                    <a:srgbClr val="FF0000"/>
                  </a:solidFill>
                </a:uFill>
              </a:rPr>
              <a:t>gibi </a:t>
            </a:r>
            <a:r>
              <a:rPr lang="tr-TR" dirty="0" smtClean="0">
                <a:uFill>
                  <a:solidFill>
                    <a:srgbClr val="FF0000"/>
                  </a:solidFill>
                </a:uFill>
              </a:rPr>
              <a:t>değil</a:t>
            </a:r>
            <a:r>
              <a:rPr lang="tr-TR" dirty="0" smtClean="0"/>
              <a:t>, olmaları </a:t>
            </a:r>
            <a:r>
              <a:rPr lang="tr-TR" dirty="0"/>
              <a:t>gerektiği gibi yansıtabilmelidir.</a:t>
            </a:r>
            <a:br>
              <a:rPr lang="tr-TR" dirty="0"/>
            </a:b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66</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12160" y="980728"/>
            <a:ext cx="2771800" cy="3600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407810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548680"/>
            <a:ext cx="8357443" cy="3672408"/>
          </a:xfrm>
        </p:spPr>
        <p:txBody>
          <a:bodyPr>
            <a:normAutofit fontScale="92500" lnSpcReduction="10000"/>
          </a:bodyPr>
          <a:lstStyle/>
          <a:p>
            <a:pPr marL="0" indent="0">
              <a:buNone/>
            </a:pPr>
            <a:r>
              <a:rPr lang="tr-TR" sz="2800" b="1" dirty="0">
                <a:solidFill>
                  <a:srgbClr val="FF0000"/>
                </a:solidFill>
              </a:rPr>
              <a:t>2. Yaratma Olarak Sanat</a:t>
            </a:r>
            <a:r>
              <a:rPr lang="tr-TR" b="1" dirty="0">
                <a:solidFill>
                  <a:srgbClr val="FF0000"/>
                </a:solidFill>
              </a:rPr>
              <a:t/>
            </a:r>
            <a:br>
              <a:rPr lang="tr-TR" b="1" dirty="0">
                <a:solidFill>
                  <a:srgbClr val="FF0000"/>
                </a:solidFill>
              </a:rPr>
            </a:br>
            <a:endParaRPr lang="tr-TR" b="1" dirty="0"/>
          </a:p>
          <a:p>
            <a:r>
              <a:rPr lang="tr-TR" dirty="0" smtClean="0"/>
              <a:t>Bu </a:t>
            </a:r>
            <a:r>
              <a:rPr lang="tr-TR" dirty="0"/>
              <a:t>yaklaşıma göre </a:t>
            </a:r>
            <a:r>
              <a:rPr lang="tr-TR" dirty="0">
                <a:uFill>
                  <a:solidFill>
                    <a:srgbClr val="FF0000"/>
                  </a:solidFill>
                </a:uFill>
              </a:rPr>
              <a:t>sanatçı hiçbir zaman doğayı taklit etmez</a:t>
            </a:r>
            <a:r>
              <a:rPr lang="tr-TR" dirty="0"/>
              <a:t>, çünkü doğada mükemmellik yoktur. </a:t>
            </a:r>
            <a:endParaRPr lang="tr-TR" dirty="0" smtClean="0"/>
          </a:p>
          <a:p>
            <a:r>
              <a:rPr lang="tr-TR" dirty="0" smtClean="0"/>
              <a:t>Sanatın </a:t>
            </a:r>
            <a:r>
              <a:rPr lang="tr-TR" dirty="0"/>
              <a:t>amacı, ideal ve mükemmel </a:t>
            </a:r>
            <a:r>
              <a:rPr lang="tr-TR" dirty="0" smtClean="0"/>
              <a:t>olandır.</a:t>
            </a:r>
          </a:p>
          <a:p>
            <a:r>
              <a:rPr lang="tr-TR" dirty="0" smtClean="0"/>
              <a:t>Mükemmelliği</a:t>
            </a:r>
            <a:r>
              <a:rPr lang="tr-TR" dirty="0"/>
              <a:t>, </a:t>
            </a:r>
            <a:r>
              <a:rPr lang="tr-TR" dirty="0">
                <a:uFill>
                  <a:solidFill>
                    <a:srgbClr val="0070C0"/>
                  </a:solidFill>
                </a:uFill>
              </a:rPr>
              <a:t>sanatı, hayal gücünü, yaratıcı yanını kullanarak kendisi yaratır</a:t>
            </a:r>
            <a:r>
              <a:rPr lang="tr-TR" dirty="0" smtClean="0">
                <a:uFill>
                  <a:solidFill>
                    <a:srgbClr val="0070C0"/>
                  </a:solidFill>
                </a:uFill>
              </a:rPr>
              <a:t>.</a:t>
            </a:r>
            <a:endParaRPr lang="tr-TR" dirty="0" smtClean="0"/>
          </a:p>
          <a:p>
            <a:r>
              <a:rPr lang="tr-TR" dirty="0" smtClean="0"/>
              <a:t>Bu </a:t>
            </a:r>
            <a:r>
              <a:rPr lang="tr-TR" dirty="0"/>
              <a:t>yaklaşımın önemli bir temsilcisi  </a:t>
            </a:r>
            <a:r>
              <a:rPr lang="tr-TR" dirty="0" err="1"/>
              <a:t>Benedetto</a:t>
            </a:r>
            <a:r>
              <a:rPr lang="tr-TR" dirty="0"/>
              <a:t> </a:t>
            </a:r>
            <a:r>
              <a:rPr lang="tr-TR" dirty="0" err="1"/>
              <a:t>Croce</a:t>
            </a:r>
            <a:r>
              <a:rPr lang="tr-TR" dirty="0"/>
              <a:t> (</a:t>
            </a:r>
            <a:r>
              <a:rPr lang="tr-TR" dirty="0" err="1"/>
              <a:t>Benedetto</a:t>
            </a:r>
            <a:r>
              <a:rPr lang="tr-TR" dirty="0"/>
              <a:t> </a:t>
            </a:r>
            <a:r>
              <a:rPr lang="tr-TR" dirty="0" err="1"/>
              <a:t>Kroçe</a:t>
            </a:r>
            <a:r>
              <a:rPr lang="tr-TR" dirty="0"/>
              <a:t>) ve </a:t>
            </a:r>
            <a:r>
              <a:rPr lang="tr-TR" dirty="0" err="1"/>
              <a:t>Schelling’dir</a:t>
            </a:r>
            <a:r>
              <a:rPr lang="tr-TR" dirty="0"/>
              <a:t>.</a:t>
            </a:r>
            <a:r>
              <a:rPr lang="tr-TR" b="1" dirty="0">
                <a:solidFill>
                  <a:srgbClr val="FF0000"/>
                </a:solidFill>
              </a:rPr>
              <a:t/>
            </a:r>
            <a:br>
              <a:rPr lang="tr-TR" b="1" dirty="0">
                <a:solidFill>
                  <a:srgbClr val="FF0000"/>
                </a:solidFill>
              </a:rPr>
            </a:b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67</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6" name="Picture 2"/>
          <p:cNvPicPr>
            <a:picLocks noChangeAspect="1" noChangeArrowheads="1"/>
          </p:cNvPicPr>
          <p:nvPr/>
        </p:nvPicPr>
        <p:blipFill>
          <a:blip r:embed="rId2"/>
          <a:srcRect/>
          <a:stretch>
            <a:fillRect/>
          </a:stretch>
        </p:blipFill>
        <p:spPr bwMode="auto">
          <a:xfrm>
            <a:off x="1115616" y="3861048"/>
            <a:ext cx="7056784" cy="2996952"/>
          </a:xfrm>
          <a:prstGeom prst="rect">
            <a:avLst/>
          </a:prstGeom>
          <a:ln>
            <a:noFill/>
          </a:ln>
          <a:effectLst>
            <a:softEdge rad="112500"/>
          </a:effectLst>
        </p:spPr>
      </p:pic>
    </p:spTree>
    <p:extLst>
      <p:ext uri="{BB962C8B-B14F-4D97-AF65-F5344CB8AC3E}">
        <p14:creationId xmlns:p14="http://schemas.microsoft.com/office/powerpoint/2010/main" xmlns="" val="25561703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5" y="764704"/>
            <a:ext cx="5191059" cy="5586414"/>
          </a:xfrm>
        </p:spPr>
        <p:txBody>
          <a:bodyPr>
            <a:normAutofit fontScale="92500"/>
          </a:bodyPr>
          <a:lstStyle/>
          <a:p>
            <a:pPr marL="0" indent="0">
              <a:buNone/>
            </a:pPr>
            <a:r>
              <a:rPr lang="tr-TR" b="1" dirty="0">
                <a:solidFill>
                  <a:srgbClr val="FF0000"/>
                </a:solidFill>
              </a:rPr>
              <a:t>3. Oyun Olarak </a:t>
            </a:r>
            <a:r>
              <a:rPr lang="tr-TR" b="1" dirty="0" smtClean="0">
                <a:solidFill>
                  <a:srgbClr val="FF0000"/>
                </a:solidFill>
              </a:rPr>
              <a:t>Sanat</a:t>
            </a:r>
            <a:endParaRPr lang="tr-TR" dirty="0" smtClean="0"/>
          </a:p>
          <a:p>
            <a:r>
              <a:rPr lang="tr-TR" dirty="0" smtClean="0"/>
              <a:t>Bu </a:t>
            </a:r>
            <a:r>
              <a:rPr lang="tr-TR" dirty="0"/>
              <a:t>yaklaşıma göre oyun ile sanat arasında bir takım benzerlikler vardır. </a:t>
            </a:r>
            <a:r>
              <a:rPr lang="tr-TR" dirty="0">
                <a:uFill>
                  <a:solidFill>
                    <a:srgbClr val="FF0000"/>
                  </a:solidFill>
                </a:uFill>
              </a:rPr>
              <a:t>Bu benzerlikler aşağıdaki </a:t>
            </a:r>
            <a:r>
              <a:rPr lang="tr-TR" dirty="0" smtClean="0">
                <a:uFill>
                  <a:solidFill>
                    <a:srgbClr val="FF0000"/>
                  </a:solidFill>
                </a:uFill>
              </a:rPr>
              <a:t>gibidir:</a:t>
            </a:r>
            <a:endParaRPr lang="tr-TR" dirty="0">
              <a:uFill>
                <a:solidFill>
                  <a:srgbClr val="FF0000"/>
                </a:solidFill>
              </a:uFill>
            </a:endParaRPr>
          </a:p>
          <a:p>
            <a:r>
              <a:rPr lang="tr-TR" dirty="0" smtClean="0"/>
              <a:t>Her </a:t>
            </a:r>
            <a:r>
              <a:rPr lang="tr-TR" dirty="0"/>
              <a:t>ikisi de insanı gündelik yaşam ve onun bağımlılıklarından, sıkıntılarından, kaygılarından uzaklaştırır</a:t>
            </a:r>
            <a:r>
              <a:rPr lang="tr-TR" dirty="0" smtClean="0"/>
              <a:t>.</a:t>
            </a:r>
            <a:endParaRPr lang="tr-TR" dirty="0"/>
          </a:p>
          <a:p>
            <a:r>
              <a:rPr lang="tr-TR" dirty="0" smtClean="0"/>
              <a:t>Her </a:t>
            </a:r>
            <a:r>
              <a:rPr lang="tr-TR" dirty="0"/>
              <a:t>iki etkinlikle de pratik olarak hiçbir fayda beklenmeden yapılır. Her ikisi de insanı özgür bir dünyaya götürür </a:t>
            </a:r>
            <a:r>
              <a:rPr lang="tr-TR" dirty="0" smtClean="0"/>
              <a:t>.</a:t>
            </a:r>
          </a:p>
          <a:p>
            <a:r>
              <a:rPr lang="tr-TR" dirty="0"/>
              <a:t>E</a:t>
            </a:r>
            <a:r>
              <a:rPr lang="tr-TR" dirty="0" smtClean="0"/>
              <a:t>n </a:t>
            </a:r>
            <a:r>
              <a:rPr lang="tr-TR" dirty="0"/>
              <a:t>ünlü temsilcisi </a:t>
            </a:r>
            <a:r>
              <a:rPr lang="tr-TR" dirty="0" smtClean="0"/>
              <a:t> </a:t>
            </a:r>
            <a:r>
              <a:rPr lang="tr-TR" b="1" dirty="0" smtClean="0"/>
              <a:t>F</a:t>
            </a:r>
            <a:r>
              <a:rPr lang="tr-TR" b="1" dirty="0"/>
              <a:t>. </a:t>
            </a:r>
            <a:r>
              <a:rPr lang="tr-TR" b="1" dirty="0" err="1"/>
              <a:t>Schiller’dir</a:t>
            </a:r>
            <a:r>
              <a:rPr lang="tr-TR" b="1" dirty="0"/>
              <a:t>. </a:t>
            </a:r>
          </a:p>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68</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6" name="Picture 2"/>
          <p:cNvPicPr>
            <a:picLocks noChangeAspect="1" noChangeArrowheads="1"/>
          </p:cNvPicPr>
          <p:nvPr/>
        </p:nvPicPr>
        <p:blipFill>
          <a:blip r:embed="rId2"/>
          <a:srcRect/>
          <a:stretch>
            <a:fillRect/>
          </a:stretch>
        </p:blipFill>
        <p:spPr bwMode="auto">
          <a:xfrm>
            <a:off x="5586595" y="1196752"/>
            <a:ext cx="3123883" cy="41044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66824746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69</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188640"/>
            <a:ext cx="8501955" cy="64807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903491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692696"/>
            <a:ext cx="8147248" cy="5781256"/>
          </a:xfrm>
        </p:spPr>
        <p:txBody>
          <a:bodyPr>
            <a:normAutofit/>
          </a:bodyPr>
          <a:lstStyle/>
          <a:p>
            <a:r>
              <a:rPr lang="tr-TR" b="1" dirty="0" smtClean="0"/>
              <a:t>Özellikler    (</a:t>
            </a:r>
            <a:r>
              <a:rPr lang="tr-TR" b="1" dirty="0" err="1" smtClean="0"/>
              <a:t>taklit,yaratma,oyun</a:t>
            </a:r>
            <a:r>
              <a:rPr lang="tr-TR" b="1" dirty="0" smtClean="0"/>
              <a:t>)</a:t>
            </a:r>
            <a:r>
              <a:rPr lang="tr-TR" b="1" dirty="0"/>
              <a:t/>
            </a:r>
            <a:br>
              <a:rPr lang="tr-TR" b="1" dirty="0"/>
            </a:br>
            <a:r>
              <a:rPr lang="tr-TR" b="1" dirty="0"/>
              <a:t/>
            </a:r>
            <a:br>
              <a:rPr lang="tr-TR" b="1" dirty="0"/>
            </a:br>
            <a:r>
              <a:rPr lang="tr-TR" b="1" dirty="0">
                <a:solidFill>
                  <a:srgbClr val="FF0000"/>
                </a:solidFill>
              </a:rPr>
              <a:t>                                                                                           </a:t>
            </a:r>
            <a:r>
              <a:rPr lang="tr-TR" b="1" dirty="0"/>
              <a:t/>
            </a:r>
            <a:br>
              <a:rPr lang="tr-TR" b="1" dirty="0"/>
            </a:br>
            <a:r>
              <a:rPr lang="tr-TR" b="1" dirty="0">
                <a:solidFill>
                  <a:srgbClr val="00B050"/>
                </a:solidFill>
              </a:rPr>
              <a:t>Sanatçı gerçekte var olanı yansıtır………………..</a:t>
            </a:r>
            <a:r>
              <a:rPr lang="tr-TR" b="1" dirty="0"/>
              <a:t/>
            </a:r>
            <a:br>
              <a:rPr lang="tr-TR" b="1" dirty="0"/>
            </a:br>
            <a:r>
              <a:rPr lang="tr-TR" b="1" dirty="0"/>
              <a:t/>
            </a:r>
            <a:br>
              <a:rPr lang="tr-TR" b="1" dirty="0"/>
            </a:br>
            <a:r>
              <a:rPr lang="tr-TR" b="1" dirty="0">
                <a:solidFill>
                  <a:srgbClr val="0070C0"/>
                </a:solidFill>
              </a:rPr>
              <a:t>Sanatçının amacı ideal ve mükemmel olana ulaşmaktır………….</a:t>
            </a:r>
            <a:r>
              <a:rPr lang="tr-TR" b="1" dirty="0"/>
              <a:t/>
            </a:r>
            <a:br>
              <a:rPr lang="tr-TR" b="1" dirty="0"/>
            </a:br>
            <a:r>
              <a:rPr lang="tr-TR" b="1" dirty="0"/>
              <a:t/>
            </a:r>
            <a:br>
              <a:rPr lang="tr-TR" b="1" dirty="0"/>
            </a:br>
            <a:r>
              <a:rPr lang="tr-TR" b="1" dirty="0">
                <a:solidFill>
                  <a:srgbClr val="D60093"/>
                </a:solidFill>
              </a:rPr>
              <a:t>İnsan oyun sırasında günlük kaygılarından sıyrılır……………..</a:t>
            </a:r>
            <a:r>
              <a:rPr lang="tr-TR" b="1" dirty="0"/>
              <a:t/>
            </a:r>
            <a:br>
              <a:rPr lang="tr-TR" b="1" dirty="0"/>
            </a:br>
            <a:r>
              <a:rPr lang="tr-TR" b="1" dirty="0"/>
              <a:t/>
            </a:r>
            <a:br>
              <a:rPr lang="tr-TR" b="1" dirty="0"/>
            </a:br>
            <a:r>
              <a:rPr lang="tr-TR" b="1" dirty="0">
                <a:solidFill>
                  <a:schemeClr val="accent2">
                    <a:lumMod val="75000"/>
                  </a:schemeClr>
                </a:solidFill>
              </a:rPr>
              <a:t>Hayal gücü sanat eserini oluşturur………………..</a:t>
            </a: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70</a:t>
            </a:fld>
            <a:endParaRPr lang="tr-TR"/>
          </a:p>
        </p:txBody>
      </p:sp>
      <p:sp>
        <p:nvSpPr>
          <p:cNvPr id="5" name="Altbilgi Yer Tutucusu 4"/>
          <p:cNvSpPr>
            <a:spLocks noGrp="1"/>
          </p:cNvSpPr>
          <p:nvPr>
            <p:ph type="ftr" sz="quarter" idx="16"/>
          </p:nvPr>
        </p:nvSpPr>
        <p:spPr/>
        <p:txBody>
          <a:bodyPr/>
          <a:lstStyle/>
          <a:p>
            <a:r>
              <a:rPr lang="tr-TR" dirty="0" smtClean="0"/>
              <a:t>hazırlayan </a:t>
            </a:r>
            <a:r>
              <a:rPr lang="tr-TR" dirty="0" err="1" smtClean="0"/>
              <a:t>serkan</a:t>
            </a:r>
            <a:r>
              <a:rPr lang="tr-TR" dirty="0" smtClean="0"/>
              <a:t> </a:t>
            </a:r>
            <a:r>
              <a:rPr lang="tr-TR" dirty="0" err="1" smtClean="0"/>
              <a:t>baynal</a:t>
            </a:r>
            <a:endParaRPr lang="tr-TR" dirty="0"/>
          </a:p>
        </p:txBody>
      </p:sp>
    </p:spTree>
    <p:extLst>
      <p:ext uri="{BB962C8B-B14F-4D97-AF65-F5344CB8AC3E}">
        <p14:creationId xmlns:p14="http://schemas.microsoft.com/office/powerpoint/2010/main" xmlns="" val="382221443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7467600" cy="850106"/>
          </a:xfrm>
        </p:spPr>
        <p:txBody>
          <a:bodyPr/>
          <a:lstStyle/>
          <a:p>
            <a:r>
              <a:rPr lang="tr-TR" b="1" dirty="0" smtClean="0"/>
              <a:t>C. GÜZEL NEDİR?</a:t>
            </a:r>
            <a:endParaRPr lang="tr-TR" dirty="0"/>
          </a:p>
        </p:txBody>
      </p:sp>
      <p:sp>
        <p:nvSpPr>
          <p:cNvPr id="3" name="İçerik Yer Tutucusu 2"/>
          <p:cNvSpPr>
            <a:spLocks noGrp="1"/>
          </p:cNvSpPr>
          <p:nvPr>
            <p:ph sz="quarter" idx="1"/>
          </p:nvPr>
        </p:nvSpPr>
        <p:spPr>
          <a:xfrm>
            <a:off x="181849" y="1220400"/>
            <a:ext cx="5800389" cy="5133184"/>
          </a:xfrm>
        </p:spPr>
        <p:txBody>
          <a:bodyPr>
            <a:normAutofit fontScale="85000" lnSpcReduction="20000"/>
          </a:bodyPr>
          <a:lstStyle/>
          <a:p>
            <a:r>
              <a:rPr lang="tr-TR" dirty="0"/>
              <a:t>Sanat felsefesi ve estetiğin ortak </a:t>
            </a:r>
            <a:r>
              <a:rPr lang="tr-TR" dirty="0" smtClean="0"/>
              <a:t>konusu güzelliktir</a:t>
            </a:r>
            <a:r>
              <a:rPr lang="tr-TR" dirty="0"/>
              <a:t>. </a:t>
            </a:r>
            <a:endParaRPr lang="tr-TR" dirty="0" smtClean="0"/>
          </a:p>
          <a:p>
            <a:r>
              <a:rPr lang="tr-TR" dirty="0" smtClean="0"/>
              <a:t>O </a:t>
            </a:r>
            <a:r>
              <a:rPr lang="tr-TR" dirty="0"/>
              <a:t>hâlde güzellik nedir? </a:t>
            </a:r>
            <a:r>
              <a:rPr lang="tr-TR" dirty="0" smtClean="0"/>
              <a:t>Güzelin nesnel</a:t>
            </a:r>
            <a:r>
              <a:rPr lang="tr-TR" dirty="0"/>
              <a:t>, akla uygun bir yönü var mıdır, </a:t>
            </a:r>
            <a:r>
              <a:rPr lang="tr-TR" dirty="0" smtClean="0"/>
              <a:t>yoksa güzellik </a:t>
            </a:r>
            <a:r>
              <a:rPr lang="tr-TR" dirty="0"/>
              <a:t>şahsi midir? Yani güzellik </a:t>
            </a:r>
            <a:r>
              <a:rPr lang="tr-TR" dirty="0" smtClean="0"/>
              <a:t>herkes için </a:t>
            </a:r>
            <a:r>
              <a:rPr lang="tr-TR" dirty="0"/>
              <a:t>farklı mıdır? </a:t>
            </a:r>
            <a:endParaRPr lang="tr-TR" dirty="0" smtClean="0"/>
          </a:p>
          <a:p>
            <a:r>
              <a:rPr lang="tr-TR" dirty="0" smtClean="0"/>
              <a:t>Bir </a:t>
            </a:r>
            <a:r>
              <a:rPr lang="tr-TR" dirty="0"/>
              <a:t>şeyi güzel </a:t>
            </a:r>
            <a:r>
              <a:rPr lang="tr-TR" dirty="0" smtClean="0"/>
              <a:t>bulduğumuzda herkesin </a:t>
            </a:r>
            <a:r>
              <a:rPr lang="tr-TR" dirty="0"/>
              <a:t>de onu güzel bulmasını bekleriz.</a:t>
            </a:r>
          </a:p>
          <a:p>
            <a:r>
              <a:rPr lang="tr-TR" dirty="0"/>
              <a:t>Örneğin bir şiiri, filmi, resmi, fotoğraf </a:t>
            </a:r>
            <a:r>
              <a:rPr lang="tr-TR" dirty="0" smtClean="0"/>
              <a:t>veya romanı </a:t>
            </a:r>
            <a:r>
              <a:rPr lang="tr-TR" dirty="0"/>
              <a:t>çok beğendiysek başkalarının da </a:t>
            </a:r>
            <a:r>
              <a:rPr lang="tr-TR" dirty="0" smtClean="0"/>
              <a:t>onu güzel </a:t>
            </a:r>
            <a:r>
              <a:rPr lang="tr-TR" dirty="0"/>
              <a:t>bulmasını bekleriz. </a:t>
            </a:r>
            <a:endParaRPr lang="tr-TR" dirty="0" smtClean="0"/>
          </a:p>
          <a:p>
            <a:r>
              <a:rPr lang="tr-TR" dirty="0" smtClean="0"/>
              <a:t>Bu </a:t>
            </a:r>
            <a:r>
              <a:rPr lang="tr-TR" dirty="0"/>
              <a:t>noktada bir </a:t>
            </a:r>
            <a:r>
              <a:rPr lang="tr-TR" dirty="0" smtClean="0"/>
              <a:t>sanat eserini </a:t>
            </a:r>
            <a:r>
              <a:rPr lang="tr-TR" dirty="0"/>
              <a:t>güzel kılan nedir? Sanat </a:t>
            </a:r>
            <a:r>
              <a:rPr lang="tr-TR" dirty="0" smtClean="0"/>
              <a:t>dışında da </a:t>
            </a:r>
            <a:r>
              <a:rPr lang="tr-TR" dirty="0"/>
              <a:t>bağımsız bir güzellik var mıdır?</a:t>
            </a:r>
          </a:p>
          <a:p>
            <a:r>
              <a:rPr lang="tr-TR" dirty="0"/>
              <a:t>Filozoflar güzelliğin ortak bir biçim ve </a:t>
            </a:r>
            <a:r>
              <a:rPr lang="tr-TR" dirty="0" smtClean="0"/>
              <a:t>öze sahip </a:t>
            </a:r>
            <a:r>
              <a:rPr lang="tr-TR" dirty="0"/>
              <a:t>olduğunu düşünmüşlerdir. Bu </a:t>
            </a:r>
            <a:r>
              <a:rPr lang="tr-TR" dirty="0" smtClean="0"/>
              <a:t>güzelliğin akla </a:t>
            </a:r>
            <a:r>
              <a:rPr lang="tr-TR" dirty="0"/>
              <a:t>uygun tasarımını yapmaya çalışmışlardır.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71</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6" name="Picture 2"/>
          <p:cNvPicPr>
            <a:picLocks noChangeAspect="1" noChangeArrowheads="1"/>
          </p:cNvPicPr>
          <p:nvPr/>
        </p:nvPicPr>
        <p:blipFill>
          <a:blip r:embed="rId2"/>
          <a:srcRect/>
          <a:stretch>
            <a:fillRect/>
          </a:stretch>
        </p:blipFill>
        <p:spPr bwMode="auto">
          <a:xfrm>
            <a:off x="5982238" y="1220400"/>
            <a:ext cx="2952328" cy="40719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147679284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5"/>
          </p:nvPr>
        </p:nvSpPr>
        <p:spPr/>
        <p:txBody>
          <a:bodyPr/>
          <a:lstStyle/>
          <a:p>
            <a:fld id="{B1DEFA8C-F947-479F-BE07-76B6B3F80BF1}" type="slidenum">
              <a:rPr lang="tr-TR" smtClean="0"/>
              <a:pPr/>
              <a:t>72</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
        <p:nvSpPr>
          <p:cNvPr id="7" name="1 Başlık"/>
          <p:cNvSpPr>
            <a:spLocks noGrp="1"/>
          </p:cNvSpPr>
          <p:nvPr>
            <p:ph sz="quarter" idx="1"/>
          </p:nvPr>
        </p:nvSpPr>
        <p:spPr>
          <a:xfrm>
            <a:off x="395536" y="548680"/>
            <a:ext cx="4392488" cy="3196952"/>
          </a:xfrm>
        </p:spPr>
        <p:txBody>
          <a:bodyPr>
            <a:normAutofit fontScale="97500"/>
          </a:bodyPr>
          <a:lstStyle/>
          <a:p>
            <a:pPr marL="0" indent="0">
              <a:buNone/>
            </a:pPr>
            <a:r>
              <a:rPr lang="tr-TR" sz="1800" b="1" dirty="0" smtClean="0"/>
              <a:t>GÜZELLİĞİN ON PAR'ETMEZ</a:t>
            </a:r>
            <a:br>
              <a:rPr lang="tr-TR" sz="1800" b="1" dirty="0" smtClean="0"/>
            </a:br>
            <a:r>
              <a:rPr lang="tr-TR" sz="1800" dirty="0" smtClean="0"/>
              <a:t>Güzelliğin on par'etmez</a:t>
            </a:r>
            <a:br>
              <a:rPr lang="tr-TR" sz="1800" dirty="0" smtClean="0"/>
            </a:br>
            <a:r>
              <a:rPr lang="tr-TR" sz="1800" dirty="0" smtClean="0"/>
              <a:t>Bu bendeki aşk olmasa</a:t>
            </a:r>
            <a:br>
              <a:rPr lang="tr-TR" sz="1800" dirty="0" smtClean="0"/>
            </a:br>
            <a:r>
              <a:rPr lang="tr-TR" sz="1800" dirty="0" smtClean="0"/>
              <a:t>Eğlenecek yer bulaman</a:t>
            </a:r>
            <a:br>
              <a:rPr lang="tr-TR" sz="1800" dirty="0" smtClean="0"/>
            </a:br>
            <a:r>
              <a:rPr lang="tr-TR" sz="1800" dirty="0" smtClean="0"/>
              <a:t>Gönlümdeki köşk olmasa</a:t>
            </a:r>
            <a:br>
              <a:rPr lang="tr-TR" sz="1800" dirty="0" smtClean="0"/>
            </a:br>
            <a:r>
              <a:rPr lang="tr-TR" sz="1800" dirty="0" smtClean="0"/>
              <a:t>...</a:t>
            </a:r>
            <a:br>
              <a:rPr lang="tr-TR" sz="1800" dirty="0" smtClean="0"/>
            </a:br>
            <a:r>
              <a:rPr lang="tr-TR" sz="1800" dirty="0" smtClean="0"/>
              <a:t>Güzel yüzün görülmezdi</a:t>
            </a:r>
            <a:br>
              <a:rPr lang="tr-TR" sz="1800" dirty="0" smtClean="0"/>
            </a:br>
            <a:r>
              <a:rPr lang="tr-TR" sz="1800" dirty="0" smtClean="0"/>
              <a:t>Bu aşk bende dirilmezdi</a:t>
            </a:r>
            <a:br>
              <a:rPr lang="tr-TR" sz="1800" dirty="0" smtClean="0"/>
            </a:br>
            <a:r>
              <a:rPr lang="tr-TR" sz="1800" dirty="0" smtClean="0"/>
              <a:t>Güle kıymet verilmezdi</a:t>
            </a:r>
            <a:r>
              <a:rPr lang="tr-TR" sz="1800" dirty="0" smtClean="0">
                <a:solidFill>
                  <a:srgbClr val="FF0000"/>
                </a:solidFill>
              </a:rPr>
              <a:t/>
            </a:r>
            <a:br>
              <a:rPr lang="tr-TR" sz="1800" dirty="0" smtClean="0">
                <a:solidFill>
                  <a:srgbClr val="FF0000"/>
                </a:solidFill>
              </a:rPr>
            </a:br>
            <a:r>
              <a:rPr lang="tr-TR" sz="1800" dirty="0" smtClean="0"/>
              <a:t>Aşık ve maşuk olmasa 	</a:t>
            </a:r>
            <a:endParaRPr lang="tr-TR" sz="1800" dirty="0"/>
          </a:p>
          <a:p>
            <a:pPr marL="0" indent="0">
              <a:buNone/>
            </a:pPr>
            <a:r>
              <a:rPr lang="tr-TR" sz="1800" dirty="0" smtClean="0"/>
              <a:t>(</a:t>
            </a:r>
            <a:r>
              <a:rPr lang="tr-TR" sz="1800" b="1" dirty="0" smtClean="0">
                <a:solidFill>
                  <a:srgbClr val="FF0000"/>
                </a:solidFill>
              </a:rPr>
              <a:t>Aşık </a:t>
            </a:r>
            <a:r>
              <a:rPr lang="tr-TR" sz="1800" b="1" dirty="0">
                <a:solidFill>
                  <a:srgbClr val="FF0000"/>
                </a:solidFill>
              </a:rPr>
              <a:t>Veysel Şatıroğlu</a:t>
            </a:r>
            <a:r>
              <a:rPr lang="tr-TR" sz="1800" dirty="0" smtClean="0"/>
              <a:t> )</a:t>
            </a:r>
            <a:endParaRPr lang="tr-TR" sz="1800" dirty="0"/>
          </a:p>
        </p:txBody>
      </p:sp>
      <p:pic>
        <p:nvPicPr>
          <p:cNvPr id="8" name="Picture 2"/>
          <p:cNvPicPr>
            <a:picLocks noChangeAspect="1" noChangeArrowheads="1"/>
          </p:cNvPicPr>
          <p:nvPr/>
        </p:nvPicPr>
        <p:blipFill>
          <a:blip r:embed="rId2"/>
          <a:srcRect/>
          <a:stretch>
            <a:fillRect/>
          </a:stretch>
        </p:blipFill>
        <p:spPr bwMode="auto">
          <a:xfrm>
            <a:off x="5292080" y="764704"/>
            <a:ext cx="3205590" cy="3071834"/>
          </a:xfrm>
          <a:prstGeom prst="rect">
            <a:avLst/>
          </a:prstGeom>
          <a:ln>
            <a:noFill/>
          </a:ln>
          <a:effectLst>
            <a:softEdge rad="112500"/>
          </a:effectLst>
        </p:spPr>
      </p:pic>
      <p:sp>
        <p:nvSpPr>
          <p:cNvPr id="9" name="Metin kutusu 8"/>
          <p:cNvSpPr txBox="1"/>
          <p:nvPr/>
        </p:nvSpPr>
        <p:spPr>
          <a:xfrm>
            <a:off x="323528" y="4797151"/>
            <a:ext cx="8352928" cy="1477328"/>
          </a:xfrm>
          <a:prstGeom prst="rect">
            <a:avLst/>
          </a:prstGeom>
          <a:noFill/>
        </p:spPr>
        <p:txBody>
          <a:bodyPr wrap="square" rtlCol="0">
            <a:spAutoFit/>
          </a:bodyPr>
          <a:lstStyle/>
          <a:p>
            <a:r>
              <a:rPr lang="tr-TR" b="1" dirty="0" smtClean="0"/>
              <a:t>Yukarıdaki şiiri okuyarak soruları cevaplayalım</a:t>
            </a:r>
          </a:p>
          <a:p>
            <a:endParaRPr lang="tr-TR" b="1" dirty="0" smtClean="0"/>
          </a:p>
          <a:p>
            <a:pPr marL="342900" indent="-342900">
              <a:buAutoNum type="arabicParenR"/>
            </a:pPr>
            <a:r>
              <a:rPr lang="tr-TR" dirty="0" smtClean="0"/>
              <a:t>Güzelliğin kaynağı denir?</a:t>
            </a:r>
          </a:p>
          <a:p>
            <a:pPr marL="342900" indent="-342900">
              <a:buAutoNum type="arabicParenR"/>
            </a:pPr>
            <a:r>
              <a:rPr lang="tr-TR" dirty="0" smtClean="0"/>
              <a:t>Güzelliği belirleyen özne midir? nesne midir?</a:t>
            </a:r>
          </a:p>
          <a:p>
            <a:pPr marL="342900" indent="-342900">
              <a:buAutoNum type="arabicParenR"/>
            </a:pPr>
            <a:r>
              <a:rPr lang="tr-TR" dirty="0" smtClean="0"/>
              <a:t>Kendi güzellik tanımınızı yaparak sınıf arkadaşlarınızla paylaşınız?</a:t>
            </a:r>
            <a:endParaRPr lang="tr-TR" dirty="0"/>
          </a:p>
        </p:txBody>
      </p:sp>
    </p:spTree>
    <p:extLst>
      <p:ext uri="{BB962C8B-B14F-4D97-AF65-F5344CB8AC3E}">
        <p14:creationId xmlns:p14="http://schemas.microsoft.com/office/powerpoint/2010/main" xmlns="" val="31101156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283968" y="651882"/>
            <a:ext cx="4392488" cy="5809856"/>
          </a:xfrm>
        </p:spPr>
        <p:txBody>
          <a:bodyPr>
            <a:normAutofit lnSpcReduction="10000"/>
          </a:bodyPr>
          <a:lstStyle/>
          <a:p>
            <a:pPr marL="0" indent="0">
              <a:buNone/>
            </a:pPr>
            <a:r>
              <a:rPr lang="tr-TR" b="1" dirty="0" smtClean="0">
                <a:solidFill>
                  <a:srgbClr val="FF0000"/>
                </a:solidFill>
              </a:rPr>
              <a:t>Filozoflar</a:t>
            </a:r>
            <a:r>
              <a:rPr lang="tr-TR" b="1" dirty="0">
                <a:solidFill>
                  <a:srgbClr val="FF0000"/>
                </a:solidFill>
              </a:rPr>
              <a:t>ın güzellik ile ilgili tanımları</a:t>
            </a:r>
          </a:p>
          <a:p>
            <a:endParaRPr lang="tr-TR" dirty="0" smtClean="0"/>
          </a:p>
          <a:p>
            <a:pPr marL="0" indent="0">
              <a:buNone/>
            </a:pPr>
            <a:r>
              <a:rPr lang="tr-TR" i="1" dirty="0">
                <a:solidFill>
                  <a:srgbClr val="FF0000"/>
                </a:solidFill>
              </a:rPr>
              <a:t>Platon</a:t>
            </a:r>
            <a:r>
              <a:rPr lang="tr-TR" dirty="0"/>
              <a:t> için güzellik güzel ideasına dayanır.</a:t>
            </a:r>
          </a:p>
          <a:p>
            <a:pPr marL="0" indent="0">
              <a:buNone/>
            </a:pPr>
            <a:r>
              <a:rPr lang="tr-TR" i="1" dirty="0">
                <a:solidFill>
                  <a:srgbClr val="FF0000"/>
                </a:solidFill>
              </a:rPr>
              <a:t>Aristoteles</a:t>
            </a:r>
            <a:r>
              <a:rPr lang="tr-TR" dirty="0"/>
              <a:t> için denge, uyum, simetri; </a:t>
            </a:r>
            <a:endParaRPr lang="tr-TR" dirty="0" smtClean="0"/>
          </a:p>
          <a:p>
            <a:pPr marL="0" indent="0">
              <a:buNone/>
            </a:pPr>
            <a:r>
              <a:rPr lang="tr-TR" i="1" dirty="0" err="1" smtClean="0">
                <a:solidFill>
                  <a:srgbClr val="FF0000"/>
                </a:solidFill>
              </a:rPr>
              <a:t>Plotinos</a:t>
            </a:r>
            <a:r>
              <a:rPr lang="tr-TR" i="1" dirty="0">
                <a:solidFill>
                  <a:srgbClr val="FF0000"/>
                </a:solidFill>
              </a:rPr>
              <a:t> </a:t>
            </a:r>
            <a:r>
              <a:rPr lang="tr-TR" dirty="0" smtClean="0"/>
              <a:t>için </a:t>
            </a:r>
            <a:r>
              <a:rPr lang="tr-TR" dirty="0"/>
              <a:t>Tanrısal bir yansımadır. </a:t>
            </a:r>
            <a:endParaRPr lang="tr-TR" dirty="0" smtClean="0"/>
          </a:p>
          <a:p>
            <a:pPr marL="0" indent="0">
              <a:buNone/>
            </a:pPr>
            <a:r>
              <a:rPr lang="tr-TR" i="1" dirty="0" smtClean="0">
                <a:solidFill>
                  <a:srgbClr val="FF0000"/>
                </a:solidFill>
              </a:rPr>
              <a:t>Kant</a:t>
            </a:r>
            <a:r>
              <a:rPr lang="tr-TR" dirty="0" smtClean="0"/>
              <a:t> </a:t>
            </a:r>
            <a:r>
              <a:rPr lang="tr-TR" dirty="0"/>
              <a:t>için </a:t>
            </a:r>
            <a:r>
              <a:rPr lang="tr-TR" dirty="0" smtClean="0"/>
              <a:t>karşılıksız hoşlanılan</a:t>
            </a:r>
            <a:r>
              <a:rPr lang="tr-TR" dirty="0"/>
              <a:t>, objenin amacına </a:t>
            </a:r>
            <a:r>
              <a:rPr lang="tr-TR" dirty="0" smtClean="0"/>
              <a:t>uygunluğudur.</a:t>
            </a:r>
          </a:p>
          <a:p>
            <a:pPr marL="0" indent="0">
              <a:buNone/>
            </a:pPr>
            <a:r>
              <a:rPr lang="tr-TR" i="1" dirty="0" err="1" smtClean="0">
                <a:solidFill>
                  <a:srgbClr val="FF0000"/>
                </a:solidFill>
              </a:rPr>
              <a:t>Hegel’e</a:t>
            </a:r>
            <a:r>
              <a:rPr lang="tr-TR" dirty="0" smtClean="0"/>
              <a:t> </a:t>
            </a:r>
            <a:r>
              <a:rPr lang="tr-TR" dirty="0"/>
              <a:t>göre ise mutlak varlığın (</a:t>
            </a:r>
            <a:r>
              <a:rPr lang="tr-TR" dirty="0" err="1" smtClean="0"/>
              <a:t>geist</a:t>
            </a:r>
            <a:r>
              <a:rPr lang="tr-TR" dirty="0" smtClean="0"/>
              <a:t>) dışa </a:t>
            </a:r>
            <a:r>
              <a:rPr lang="tr-TR" dirty="0" err="1"/>
              <a:t>vurumudur</a:t>
            </a:r>
            <a:r>
              <a:rPr lang="tr-TR" dirty="0" smtClean="0"/>
              <a:t>.</a:t>
            </a: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73</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6" name="Picture 2"/>
          <p:cNvPicPr>
            <a:picLocks noChangeAspect="1" noChangeArrowheads="1"/>
          </p:cNvPicPr>
          <p:nvPr/>
        </p:nvPicPr>
        <p:blipFill>
          <a:blip r:embed="rId2"/>
          <a:srcRect/>
          <a:stretch>
            <a:fillRect/>
          </a:stretch>
        </p:blipFill>
        <p:spPr bwMode="auto">
          <a:xfrm>
            <a:off x="395536" y="836712"/>
            <a:ext cx="3672408" cy="4176464"/>
          </a:xfrm>
          <a:prstGeom prst="rect">
            <a:avLst/>
          </a:prstGeom>
          <a:noFill/>
          <a:ln w="9525">
            <a:noFill/>
            <a:miter lim="800000"/>
            <a:headEnd/>
            <a:tailEnd/>
          </a:ln>
          <a:effectLst/>
        </p:spPr>
      </p:pic>
      <p:pic>
        <p:nvPicPr>
          <p:cNvPr id="7" name="Picture 3"/>
          <p:cNvPicPr>
            <a:picLocks noChangeAspect="1" noChangeArrowheads="1"/>
          </p:cNvPicPr>
          <p:nvPr/>
        </p:nvPicPr>
        <p:blipFill>
          <a:blip r:embed="rId3"/>
          <a:srcRect/>
          <a:stretch>
            <a:fillRect/>
          </a:stretch>
        </p:blipFill>
        <p:spPr bwMode="auto">
          <a:xfrm>
            <a:off x="1043608" y="5000636"/>
            <a:ext cx="1876428" cy="428628"/>
          </a:xfrm>
          <a:prstGeom prst="rect">
            <a:avLst/>
          </a:prstGeom>
          <a:noFill/>
          <a:ln w="9525">
            <a:noFill/>
            <a:miter lim="800000"/>
            <a:headEnd/>
            <a:tailEnd/>
          </a:ln>
          <a:effectLst/>
        </p:spPr>
      </p:pic>
    </p:spTree>
    <p:extLst>
      <p:ext uri="{BB962C8B-B14F-4D97-AF65-F5344CB8AC3E}">
        <p14:creationId xmlns:p14="http://schemas.microsoft.com/office/powerpoint/2010/main" xmlns="" val="135575214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74</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102476"/>
            <a:ext cx="8640960" cy="6638892"/>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3757793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76256" y="1428162"/>
            <a:ext cx="1945384" cy="439248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Picture 10"/>
          <p:cNvPicPr>
            <a:picLocks noChangeAspect="1" noChangeArrowheads="1"/>
          </p:cNvPicPr>
          <p:nvPr/>
        </p:nvPicPr>
        <p:blipFill>
          <a:blip r:embed="rId3" cstate="print"/>
          <a:srcRect/>
          <a:stretch>
            <a:fillRect/>
          </a:stretch>
        </p:blipFill>
        <p:spPr bwMode="auto">
          <a:xfrm>
            <a:off x="323528" y="1628800"/>
            <a:ext cx="1728192" cy="41918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Başlık 2"/>
          <p:cNvSpPr>
            <a:spLocks noGrp="1"/>
          </p:cNvSpPr>
          <p:nvPr>
            <p:ph type="title"/>
          </p:nvPr>
        </p:nvSpPr>
        <p:spPr>
          <a:xfrm>
            <a:off x="457200" y="274638"/>
            <a:ext cx="7859216" cy="994122"/>
          </a:xfrm>
        </p:spPr>
        <p:txBody>
          <a:bodyPr/>
          <a:lstStyle/>
          <a:p>
            <a:r>
              <a:rPr lang="tr-TR" sz="3200" b="1" dirty="0"/>
              <a:t>Ç. SANAT ESERİNİN NİTELİKLERİ</a:t>
            </a:r>
            <a:endParaRPr lang="tr-TR" dirty="0"/>
          </a:p>
        </p:txBody>
      </p:sp>
      <p:sp>
        <p:nvSpPr>
          <p:cNvPr id="6" name="Metin kutusu 5"/>
          <p:cNvSpPr txBox="1"/>
          <p:nvPr/>
        </p:nvSpPr>
        <p:spPr>
          <a:xfrm>
            <a:off x="2627784" y="1731580"/>
            <a:ext cx="4248472" cy="4062651"/>
          </a:xfrm>
          <a:prstGeom prst="rect">
            <a:avLst/>
          </a:prstGeom>
          <a:noFill/>
        </p:spPr>
        <p:txBody>
          <a:bodyPr wrap="square" rtlCol="0">
            <a:spAutoFit/>
          </a:bodyPr>
          <a:lstStyle/>
          <a:p>
            <a:r>
              <a:rPr lang="tr-TR" sz="2000" b="1" dirty="0"/>
              <a:t>Sanat </a:t>
            </a:r>
            <a:r>
              <a:rPr lang="tr-TR" sz="2000" b="1" dirty="0" err="1"/>
              <a:t>Eseri'nin</a:t>
            </a:r>
            <a:r>
              <a:rPr lang="tr-TR" sz="2000" b="1" dirty="0"/>
              <a:t> Özellikleri:</a:t>
            </a:r>
            <a:br>
              <a:rPr lang="tr-TR" sz="2000" b="1" dirty="0"/>
            </a:br>
            <a:r>
              <a:rPr lang="tr-TR" sz="2000" b="1" dirty="0"/>
              <a:t/>
            </a:r>
            <a:br>
              <a:rPr lang="tr-TR" sz="2000" b="1" dirty="0"/>
            </a:br>
            <a:r>
              <a:rPr lang="tr-TR" dirty="0" smtClean="0"/>
              <a:t>1</a:t>
            </a:r>
            <a:r>
              <a:rPr lang="tr-TR" dirty="0"/>
              <a:t>. Sanat eseri kişiseldir. </a:t>
            </a:r>
            <a:br>
              <a:rPr lang="tr-TR" dirty="0"/>
            </a:br>
            <a:r>
              <a:rPr lang="tr-TR" dirty="0"/>
              <a:t/>
            </a:r>
            <a:br>
              <a:rPr lang="tr-TR" dirty="0"/>
            </a:br>
            <a:r>
              <a:rPr lang="tr-TR" dirty="0"/>
              <a:t>2. </a:t>
            </a:r>
            <a:r>
              <a:rPr lang="tr-TR" dirty="0">
                <a:solidFill>
                  <a:srgbClr val="FF0000"/>
                </a:solidFill>
              </a:rPr>
              <a:t>Sanat eserleri yaratıcılık gerektirir.</a:t>
            </a:r>
            <a:br>
              <a:rPr lang="tr-TR" dirty="0">
                <a:solidFill>
                  <a:srgbClr val="FF0000"/>
                </a:solidFill>
              </a:rPr>
            </a:br>
            <a:r>
              <a:rPr lang="tr-TR" dirty="0"/>
              <a:t/>
            </a:r>
            <a:br>
              <a:rPr lang="tr-TR" dirty="0"/>
            </a:br>
            <a:r>
              <a:rPr lang="tr-TR" dirty="0"/>
              <a:t>3. Sanat eseri estetik kaygılarla ortaya çıkar. </a:t>
            </a:r>
            <a:br>
              <a:rPr lang="tr-TR" dirty="0"/>
            </a:br>
            <a:r>
              <a:rPr lang="tr-TR" dirty="0"/>
              <a:t/>
            </a:r>
            <a:br>
              <a:rPr lang="tr-TR" dirty="0"/>
            </a:br>
            <a:r>
              <a:rPr lang="tr-TR" dirty="0"/>
              <a:t>4</a:t>
            </a:r>
            <a:r>
              <a:rPr lang="tr-TR" dirty="0">
                <a:solidFill>
                  <a:srgbClr val="FF0000"/>
                </a:solidFill>
              </a:rPr>
              <a:t>. Sanat eseri özgündür; yani tektir. </a:t>
            </a:r>
            <a:br>
              <a:rPr lang="tr-TR" dirty="0">
                <a:solidFill>
                  <a:srgbClr val="FF0000"/>
                </a:solidFill>
              </a:rPr>
            </a:br>
            <a:r>
              <a:rPr lang="tr-TR" dirty="0"/>
              <a:t/>
            </a:r>
            <a:br>
              <a:rPr lang="tr-TR" dirty="0"/>
            </a:br>
            <a:r>
              <a:rPr lang="tr-TR" dirty="0"/>
              <a:t>5. Sanat eseri kalıcıdır. </a:t>
            </a:r>
            <a:br>
              <a:rPr lang="tr-TR" dirty="0"/>
            </a:br>
            <a:r>
              <a:rPr lang="tr-TR" dirty="0"/>
              <a:t/>
            </a:r>
            <a:br>
              <a:rPr lang="tr-TR" dirty="0"/>
            </a:br>
            <a:r>
              <a:rPr lang="tr-TR" dirty="0"/>
              <a:t>6</a:t>
            </a:r>
            <a:r>
              <a:rPr lang="tr-TR" dirty="0">
                <a:solidFill>
                  <a:srgbClr val="FF0000"/>
                </a:solidFill>
              </a:rPr>
              <a:t>. Sanat eseri evrenseldir. </a:t>
            </a:r>
            <a:endParaRPr lang="tr-TR" dirty="0"/>
          </a:p>
        </p:txBody>
      </p:sp>
      <p:sp>
        <p:nvSpPr>
          <p:cNvPr id="7" name="Altbilgi Yer Tutucusu 6"/>
          <p:cNvSpPr>
            <a:spLocks noGrp="1"/>
          </p:cNvSpPr>
          <p:nvPr>
            <p:ph type="ftr" sz="quarter" idx="12"/>
          </p:nvPr>
        </p:nvSpPr>
        <p:spPr/>
        <p:txBody>
          <a:bodyPr/>
          <a:lstStyle/>
          <a:p>
            <a:r>
              <a:rPr lang="tr-TR" dirty="0" smtClean="0"/>
              <a:t>hazırlayan </a:t>
            </a:r>
            <a:r>
              <a:rPr lang="tr-TR" dirty="0" err="1" smtClean="0"/>
              <a:t>serkan</a:t>
            </a:r>
            <a:r>
              <a:rPr lang="tr-TR" dirty="0" smtClean="0"/>
              <a:t> </a:t>
            </a:r>
            <a:r>
              <a:rPr lang="tr-TR" dirty="0" err="1" smtClean="0"/>
              <a:t>baynal</a:t>
            </a:r>
            <a:endParaRPr lang="tr-TR" dirty="0"/>
          </a:p>
        </p:txBody>
      </p:sp>
      <p:sp>
        <p:nvSpPr>
          <p:cNvPr id="8" name="Slayt Numarası Yer Tutucusu 7"/>
          <p:cNvSpPr>
            <a:spLocks noGrp="1"/>
          </p:cNvSpPr>
          <p:nvPr>
            <p:ph type="sldNum" sz="quarter" idx="11"/>
          </p:nvPr>
        </p:nvSpPr>
        <p:spPr/>
        <p:txBody>
          <a:bodyPr/>
          <a:lstStyle/>
          <a:p>
            <a:fld id="{B1DEFA8C-F947-479F-BE07-76B6B3F80BF1}" type="slidenum">
              <a:rPr lang="tr-TR" smtClean="0"/>
              <a:pPr/>
              <a:t>75</a:t>
            </a:fld>
            <a:endParaRPr lang="tr-TR"/>
          </a:p>
        </p:txBody>
      </p:sp>
    </p:spTree>
    <p:extLst>
      <p:ext uri="{BB962C8B-B14F-4D97-AF65-F5344CB8AC3E}">
        <p14:creationId xmlns:p14="http://schemas.microsoft.com/office/powerpoint/2010/main" xmlns="" val="72857629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p:cNvPicPr>
          <p:nvPr/>
        </p:nvPicPr>
        <p:blipFill>
          <a:blip r:embed="rId2">
            <a:extLst>
              <a:ext uri="{BEBA8EAE-BF5A-486C-A8C5-ECC9F3942E4B}">
                <a14:imgProps xmlns:a14="http://schemas.microsoft.com/office/drawing/2010/main" xmlns="">
                  <a14:imgLayer r:embed="rId3">
                    <a14:imgEffect>
                      <a14:sharpenSoften amount="50000"/>
                    </a14:imgEffect>
                    <a14:imgEffect>
                      <a14:colorTemperature colorTemp="8800"/>
                    </a14:imgEffect>
                  </a14:imgLayer>
                </a14:imgProps>
              </a:ext>
              <a:ext uri="{28A0092B-C50C-407E-A947-70E740481C1C}">
                <a14:useLocalDpi xmlns:a14="http://schemas.microsoft.com/office/drawing/2010/main" xmlns="" val="0"/>
              </a:ext>
            </a:extLst>
          </a:blip>
          <a:stretch>
            <a:fillRect/>
          </a:stretch>
        </p:blipFill>
        <p:spPr>
          <a:xfrm>
            <a:off x="323528" y="621751"/>
            <a:ext cx="8496943" cy="5760640"/>
          </a:xfrm>
          <a:prstGeom prst="rect">
            <a:avLst/>
          </a:prstGeom>
          <a:ln>
            <a:noFill/>
          </a:ln>
          <a:effectLst>
            <a:outerShdw blurRad="292100" dist="139700" dir="2700000" algn="tl" rotWithShape="0">
              <a:srgbClr val="333333">
                <a:alpha val="65000"/>
              </a:srgbClr>
            </a:outerShdw>
          </a:effectLst>
        </p:spPr>
      </p:pic>
      <p:sp>
        <p:nvSpPr>
          <p:cNvPr id="2" name="Altbilgi Yer Tutucusu 1"/>
          <p:cNvSpPr>
            <a:spLocks noGrp="1"/>
          </p:cNvSpPr>
          <p:nvPr>
            <p:ph type="ftr" sz="quarter" idx="16"/>
          </p:nvPr>
        </p:nvSpPr>
        <p:spPr/>
        <p:txBody>
          <a:bodyPr/>
          <a:lstStyle/>
          <a:p>
            <a:r>
              <a:rPr lang="tr-TR" smtClean="0"/>
              <a:t>hazırlayan serkan baynal</a:t>
            </a:r>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76</a:t>
            </a:fld>
            <a:endParaRPr lang="tr-TR"/>
          </a:p>
        </p:txBody>
      </p:sp>
    </p:spTree>
    <p:extLst>
      <p:ext uri="{BB962C8B-B14F-4D97-AF65-F5344CB8AC3E}">
        <p14:creationId xmlns:p14="http://schemas.microsoft.com/office/powerpoint/2010/main" xmlns="" val="25814861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sp>
        <p:nvSpPr>
          <p:cNvPr id="4" name="Slayt Numarası Yer Tutucusu 3"/>
          <p:cNvSpPr>
            <a:spLocks noGrp="1"/>
          </p:cNvSpPr>
          <p:nvPr>
            <p:ph type="sldNum" sz="quarter" idx="15"/>
          </p:nvPr>
        </p:nvSpPr>
        <p:spPr/>
        <p:txBody>
          <a:bodyPr/>
          <a:lstStyle/>
          <a:p>
            <a:fld id="{B1DEFA8C-F947-479F-BE07-76B6B3F80BF1}" type="slidenum">
              <a:rPr lang="tr-TR" smtClean="0"/>
              <a:pPr/>
              <a:t>77</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889248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26539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539552" y="260648"/>
            <a:ext cx="8136904" cy="6480720"/>
          </a:xfrm>
          <a:prstGeom prst="rect">
            <a:avLst/>
          </a:prstGeom>
        </p:spPr>
      </p:pic>
      <p:sp>
        <p:nvSpPr>
          <p:cNvPr id="3" name="Altbilgi Yer Tutucusu 2"/>
          <p:cNvSpPr>
            <a:spLocks noGrp="1"/>
          </p:cNvSpPr>
          <p:nvPr>
            <p:ph type="ftr" sz="quarter" idx="11"/>
          </p:nvPr>
        </p:nvSpPr>
        <p:spPr/>
        <p:txBody>
          <a:bodyPr/>
          <a:lstStyle/>
          <a:p>
            <a:r>
              <a:rPr lang="tr-TR" smtClean="0"/>
              <a:t>hazırlayan serkan baynal</a:t>
            </a:r>
            <a:endParaRPr lang="tr-TR"/>
          </a:p>
        </p:txBody>
      </p:sp>
      <p:sp>
        <p:nvSpPr>
          <p:cNvPr id="4" name="Slayt Numarası Yer Tutucusu 3"/>
          <p:cNvSpPr>
            <a:spLocks noGrp="1"/>
          </p:cNvSpPr>
          <p:nvPr>
            <p:ph type="sldNum" sz="quarter" idx="12"/>
          </p:nvPr>
        </p:nvSpPr>
        <p:spPr/>
        <p:txBody>
          <a:bodyPr/>
          <a:lstStyle/>
          <a:p>
            <a:fld id="{B1DEFA8C-F947-479F-BE07-76B6B3F80BF1}" type="slidenum">
              <a:rPr lang="tr-TR" smtClean="0"/>
              <a:pPr/>
              <a:t>78</a:t>
            </a:fld>
            <a:endParaRPr lang="tr-TR"/>
          </a:p>
        </p:txBody>
      </p:sp>
    </p:spTree>
    <p:extLst>
      <p:ext uri="{BB962C8B-B14F-4D97-AF65-F5344CB8AC3E}">
        <p14:creationId xmlns:p14="http://schemas.microsoft.com/office/powerpoint/2010/main" xmlns="" val="320774604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154758"/>
          </a:xfrm>
        </p:spPr>
        <p:txBody>
          <a:bodyPr>
            <a:normAutofit/>
          </a:bodyPr>
          <a:lstStyle/>
          <a:p>
            <a:endParaRPr lang="tr-TR" sz="2000" dirty="0"/>
          </a:p>
        </p:txBody>
      </p:sp>
      <p:pic>
        <p:nvPicPr>
          <p:cNvPr id="4" name="Resim 3"/>
          <p:cNvPicPr>
            <a:picLocks noChangeAspect="1"/>
          </p:cNvPicPr>
          <p:nvPr/>
        </p:nvPicPr>
        <p:blipFill>
          <a:blip r:embed="rId2"/>
          <a:stretch>
            <a:fillRect/>
          </a:stretch>
        </p:blipFill>
        <p:spPr>
          <a:xfrm>
            <a:off x="491087" y="196887"/>
            <a:ext cx="8280920" cy="6192688"/>
          </a:xfrm>
          <a:prstGeom prst="rect">
            <a:avLst/>
          </a:prstGeom>
        </p:spPr>
      </p:pic>
      <p:sp>
        <p:nvSpPr>
          <p:cNvPr id="3" name="Oval 2"/>
          <p:cNvSpPr/>
          <p:nvPr/>
        </p:nvSpPr>
        <p:spPr>
          <a:xfrm>
            <a:off x="611560" y="5149818"/>
            <a:ext cx="432048" cy="1837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Altbilgi Yer Tutucusu 4"/>
          <p:cNvSpPr>
            <a:spLocks noGrp="1"/>
          </p:cNvSpPr>
          <p:nvPr>
            <p:ph type="ftr" sz="quarter" idx="12"/>
          </p:nvPr>
        </p:nvSpPr>
        <p:spPr/>
        <p:txBody>
          <a:bodyPr/>
          <a:lstStyle/>
          <a:p>
            <a:r>
              <a:rPr lang="tr-TR" smtClean="0"/>
              <a:t>hazırlayan serkan baynal</a:t>
            </a:r>
            <a:endParaRPr lang="tr-TR"/>
          </a:p>
        </p:txBody>
      </p:sp>
      <p:sp>
        <p:nvSpPr>
          <p:cNvPr id="6" name="Slayt Numarası Yer Tutucusu 5"/>
          <p:cNvSpPr>
            <a:spLocks noGrp="1"/>
          </p:cNvSpPr>
          <p:nvPr>
            <p:ph type="sldNum" sz="quarter" idx="11"/>
          </p:nvPr>
        </p:nvSpPr>
        <p:spPr/>
        <p:txBody>
          <a:bodyPr/>
          <a:lstStyle/>
          <a:p>
            <a:fld id="{B1DEFA8C-F947-479F-BE07-76B6B3F80BF1}" type="slidenum">
              <a:rPr lang="tr-TR" smtClean="0"/>
              <a:pPr/>
              <a:t>79</a:t>
            </a:fld>
            <a:endParaRPr lang="tr-TR"/>
          </a:p>
        </p:txBody>
      </p:sp>
    </p:spTree>
    <p:extLst>
      <p:ext uri="{BB962C8B-B14F-4D97-AF65-F5344CB8AC3E}">
        <p14:creationId xmlns:p14="http://schemas.microsoft.com/office/powerpoint/2010/main" xmlns="" val="88588490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283969" y="1196752"/>
            <a:ext cx="4608512" cy="5040560"/>
          </a:xfrm>
        </p:spPr>
        <p:txBody>
          <a:bodyPr>
            <a:normAutofit fontScale="77500" lnSpcReduction="20000"/>
          </a:bodyPr>
          <a:lstStyle/>
          <a:p>
            <a:r>
              <a:rPr lang="tr-TR" dirty="0"/>
              <a:t>Sanat ve sanatçı yaşanılan toplumun bir aynasıdır.</a:t>
            </a:r>
          </a:p>
          <a:p>
            <a:r>
              <a:rPr lang="tr-TR" dirty="0"/>
              <a:t>Sanatçı yaşadığı toplumun </a:t>
            </a:r>
            <a:r>
              <a:rPr lang="tr-TR" dirty="0" smtClean="0"/>
              <a:t>sorunlarından, acı </a:t>
            </a:r>
            <a:r>
              <a:rPr lang="tr-TR" dirty="0"/>
              <a:t>ve dramlarından ayrı düşünülemez. </a:t>
            </a:r>
            <a:endParaRPr lang="tr-TR" dirty="0" smtClean="0"/>
          </a:p>
          <a:p>
            <a:r>
              <a:rPr lang="tr-TR" dirty="0" smtClean="0"/>
              <a:t>Sanatçı bu yönüyle </a:t>
            </a:r>
            <a:r>
              <a:rPr lang="tr-TR" dirty="0"/>
              <a:t>yaşayan bir vicdandır. </a:t>
            </a:r>
            <a:endParaRPr lang="tr-TR" dirty="0" smtClean="0"/>
          </a:p>
          <a:p>
            <a:r>
              <a:rPr lang="tr-TR" dirty="0" smtClean="0"/>
              <a:t>İnsani </a:t>
            </a:r>
            <a:r>
              <a:rPr lang="tr-TR" dirty="0"/>
              <a:t>duyarlılığı </a:t>
            </a:r>
            <a:r>
              <a:rPr lang="tr-TR" dirty="0" smtClean="0"/>
              <a:t>ile topluma </a:t>
            </a:r>
            <a:r>
              <a:rPr lang="tr-TR" dirty="0"/>
              <a:t>yol gösterir. </a:t>
            </a:r>
            <a:endParaRPr lang="tr-TR" dirty="0" smtClean="0"/>
          </a:p>
          <a:p>
            <a:r>
              <a:rPr lang="tr-TR" dirty="0" smtClean="0"/>
              <a:t>Örneğin </a:t>
            </a:r>
            <a:r>
              <a:rPr lang="tr-TR" dirty="0"/>
              <a:t>şehirlerin estetik </a:t>
            </a:r>
            <a:r>
              <a:rPr lang="tr-TR" dirty="0" smtClean="0"/>
              <a:t>çöküşüne duyarsız </a:t>
            </a:r>
            <a:r>
              <a:rPr lang="tr-TR" dirty="0"/>
              <a:t>olamaz. Popüler kültürün </a:t>
            </a:r>
            <a:r>
              <a:rPr lang="tr-TR" dirty="0" smtClean="0"/>
              <a:t>gerçek sanat </a:t>
            </a:r>
            <a:r>
              <a:rPr lang="tr-TR" dirty="0"/>
              <a:t>ürünlerini tüketmesine sessiz kalamaz. </a:t>
            </a:r>
            <a:r>
              <a:rPr lang="tr-TR" dirty="0" smtClean="0"/>
              <a:t>Kültürün tahrip </a:t>
            </a:r>
            <a:r>
              <a:rPr lang="tr-TR" dirty="0"/>
              <a:t>edilmesine göz yumamaz. </a:t>
            </a:r>
            <a:endParaRPr lang="tr-TR" dirty="0" smtClean="0"/>
          </a:p>
          <a:p>
            <a:r>
              <a:rPr lang="tr-TR" dirty="0" smtClean="0"/>
              <a:t>Dünya üzerinde haksızlık </a:t>
            </a:r>
            <a:r>
              <a:rPr lang="tr-TR" dirty="0"/>
              <a:t>ve hukuksuzluğa duyarsız kalamaz.</a:t>
            </a:r>
          </a:p>
          <a:p>
            <a:r>
              <a:rPr lang="tr-TR" dirty="0"/>
              <a:t>Sanatçı bu yönüyle suskun değil toplumun </a:t>
            </a:r>
            <a:r>
              <a:rPr lang="tr-TR" dirty="0" smtClean="0"/>
              <a:t>rehberi yani </a:t>
            </a:r>
            <a:r>
              <a:rPr lang="tr-TR" dirty="0"/>
              <a:t>kılavuzudur.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80</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2" y="1636242"/>
            <a:ext cx="4104456" cy="40250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Başlık 1"/>
          <p:cNvSpPr>
            <a:spLocks noGrp="1"/>
          </p:cNvSpPr>
          <p:nvPr>
            <p:ph type="title"/>
          </p:nvPr>
        </p:nvSpPr>
        <p:spPr>
          <a:xfrm>
            <a:off x="457200" y="274638"/>
            <a:ext cx="8363272" cy="922114"/>
          </a:xfrm>
        </p:spPr>
        <p:txBody>
          <a:bodyPr>
            <a:normAutofit fontScale="90000"/>
          </a:bodyPr>
          <a:lstStyle/>
          <a:p>
            <a:r>
              <a:rPr lang="tr-TR" sz="3200" b="1" dirty="0" smtClean="0"/>
              <a:t>D. SANATI VE SANATÇIYI ETKİLEYEN ETKENLER</a:t>
            </a:r>
            <a:endParaRPr lang="tr-TR" dirty="0"/>
          </a:p>
        </p:txBody>
      </p:sp>
    </p:spTree>
    <p:extLst>
      <p:ext uri="{BB962C8B-B14F-4D97-AF65-F5344CB8AC3E}">
        <p14:creationId xmlns:p14="http://schemas.microsoft.com/office/powerpoint/2010/main" xmlns="" val="421445372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dirty="0" smtClean="0"/>
              <a:t>E. ORTAK </a:t>
            </a:r>
            <a:r>
              <a:rPr lang="tr-TR" sz="3200" b="1" dirty="0"/>
              <a:t>ESTETİK YARGILAR</a:t>
            </a:r>
            <a:endParaRPr lang="tr-TR" dirty="0"/>
          </a:p>
        </p:txBody>
      </p:sp>
      <p:sp>
        <p:nvSpPr>
          <p:cNvPr id="3" name="İçerik Yer Tutucusu 2"/>
          <p:cNvSpPr>
            <a:spLocks noGrp="1"/>
          </p:cNvSpPr>
          <p:nvPr>
            <p:ph sz="quarter" idx="1"/>
          </p:nvPr>
        </p:nvSpPr>
        <p:spPr>
          <a:xfrm>
            <a:off x="251520" y="1600200"/>
            <a:ext cx="8424936" cy="4873752"/>
          </a:xfrm>
        </p:spPr>
        <p:txBody>
          <a:bodyPr>
            <a:normAutofit fontScale="92500" lnSpcReduction="20000"/>
          </a:bodyPr>
          <a:lstStyle/>
          <a:p>
            <a:pPr marL="0" indent="0">
              <a:buNone/>
            </a:pPr>
            <a:r>
              <a:rPr lang="tr-TR" b="1" dirty="0" smtClean="0">
                <a:solidFill>
                  <a:srgbClr val="FF0000"/>
                </a:solidFill>
              </a:rPr>
              <a:t>1. Ortak </a:t>
            </a:r>
            <a:r>
              <a:rPr lang="tr-TR" b="1" dirty="0">
                <a:solidFill>
                  <a:srgbClr val="FF0000"/>
                </a:solidFill>
              </a:rPr>
              <a:t>Estetik Yargıların Olduğunu Reddeden Görüş ÖZNELCİ GÖRÜŞ): </a:t>
            </a:r>
            <a:r>
              <a:rPr lang="tr-TR" b="1" dirty="0"/>
              <a:t/>
            </a:r>
            <a:br>
              <a:rPr lang="tr-TR" b="1" dirty="0"/>
            </a:br>
            <a:endParaRPr lang="tr-TR" b="1" dirty="0" smtClean="0"/>
          </a:p>
          <a:p>
            <a:r>
              <a:rPr lang="tr-TR" dirty="0" smtClean="0"/>
              <a:t>Bu </a:t>
            </a:r>
            <a:r>
              <a:rPr lang="tr-TR" dirty="0"/>
              <a:t>görüşün en önemli temsilcisi </a:t>
            </a:r>
            <a:r>
              <a:rPr lang="tr-TR" dirty="0" err="1"/>
              <a:t>B.Croce'dir</a:t>
            </a:r>
            <a:r>
              <a:rPr lang="tr-TR" dirty="0" smtClean="0"/>
              <a:t>.</a:t>
            </a:r>
          </a:p>
          <a:p>
            <a:r>
              <a:rPr lang="tr-TR" dirty="0" smtClean="0"/>
              <a:t>Ona </a:t>
            </a:r>
            <a:r>
              <a:rPr lang="tr-TR" dirty="0"/>
              <a:t>göre, her sanatçı kendi duyumlarını ve izlenimlerini alır ve </a:t>
            </a:r>
            <a:r>
              <a:rPr lang="tr-TR" dirty="0">
                <a:uFill>
                  <a:solidFill>
                    <a:srgbClr val="0070C0"/>
                  </a:solidFill>
                </a:uFill>
              </a:rPr>
              <a:t>bunları kendi ruhunda bir senteze </a:t>
            </a:r>
            <a:r>
              <a:rPr lang="tr-TR" dirty="0"/>
              <a:t>tutarak onları kendinde yaşar</a:t>
            </a:r>
            <a:r>
              <a:rPr lang="tr-TR" dirty="0" smtClean="0"/>
              <a:t>.</a:t>
            </a:r>
          </a:p>
          <a:p>
            <a:endParaRPr lang="tr-TR" dirty="0" smtClean="0"/>
          </a:p>
          <a:p>
            <a:pPr marL="0" indent="0">
              <a:buNone/>
            </a:pPr>
            <a:r>
              <a:rPr lang="tr-TR" b="1" dirty="0">
                <a:solidFill>
                  <a:srgbClr val="FF0000"/>
                </a:solidFill>
              </a:rPr>
              <a:t>2. Ortak Estetik Yargıların Var Olduğunu Savunan Görüş (NESNELCİ GÖRÜŞ):</a:t>
            </a:r>
            <a:r>
              <a:rPr lang="tr-TR" b="1" dirty="0"/>
              <a:t/>
            </a:r>
            <a:br>
              <a:rPr lang="tr-TR" b="1" dirty="0"/>
            </a:br>
            <a:endParaRPr lang="tr-TR" dirty="0"/>
          </a:p>
          <a:p>
            <a:r>
              <a:rPr lang="tr-TR" dirty="0" smtClean="0"/>
              <a:t>Ortak </a:t>
            </a:r>
            <a:r>
              <a:rPr lang="tr-TR" dirty="0"/>
              <a:t>estetik yargıların varlığını kabul eden görüşün en önde gelen </a:t>
            </a:r>
            <a:r>
              <a:rPr lang="tr-TR" dirty="0" err="1"/>
              <a:t>temsilcisileri</a:t>
            </a:r>
            <a:r>
              <a:rPr lang="tr-TR" dirty="0"/>
              <a:t> Platon ve </a:t>
            </a:r>
            <a:r>
              <a:rPr lang="tr-TR" dirty="0" err="1"/>
              <a:t>Kant’ır</a:t>
            </a:r>
            <a:r>
              <a:rPr lang="tr-TR" dirty="0"/>
              <a:t>. </a:t>
            </a:r>
          </a:p>
          <a:p>
            <a:r>
              <a:rPr lang="tr-TR" dirty="0" smtClean="0"/>
              <a:t>Bu görüşe göre gerçek </a:t>
            </a:r>
            <a:r>
              <a:rPr lang="tr-TR" dirty="0"/>
              <a:t>estetik yargıların </a:t>
            </a:r>
            <a:r>
              <a:rPr lang="tr-TR" dirty="0">
                <a:uFill>
                  <a:solidFill>
                    <a:srgbClr val="FF0000"/>
                  </a:solidFill>
                </a:uFill>
              </a:rPr>
              <a:t>duygusal olmaktan </a:t>
            </a:r>
            <a:r>
              <a:rPr lang="tr-TR" dirty="0"/>
              <a:t>çıkıp düşünsel düzeye çıktığını</a:t>
            </a:r>
            <a:r>
              <a:rPr lang="tr-TR" dirty="0" smtClean="0"/>
              <a:t>, </a:t>
            </a:r>
            <a:r>
              <a:rPr lang="tr-TR" dirty="0">
                <a:uFill>
                  <a:solidFill>
                    <a:srgbClr val="FF0000"/>
                  </a:solidFill>
                </a:uFill>
              </a:rPr>
              <a:t>kişisel olmaktan çıkıp</a:t>
            </a:r>
            <a:r>
              <a:rPr lang="tr-TR" dirty="0"/>
              <a:t> zorunlu ve genel geçer hale </a:t>
            </a:r>
            <a:r>
              <a:rPr lang="tr-TR" dirty="0" smtClean="0"/>
              <a:t>gelir.</a:t>
            </a:r>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81</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85863696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74638"/>
            <a:ext cx="8568952" cy="1143000"/>
          </a:xfrm>
        </p:spPr>
        <p:txBody>
          <a:bodyPr/>
          <a:lstStyle/>
          <a:p>
            <a:r>
              <a:rPr lang="tr-TR" b="1" dirty="0"/>
              <a:t>ÖLÇME VE DEĞERLENDİRME ÇALIŞMALARI (3. ÜNİTE)</a:t>
            </a:r>
            <a:endParaRPr lang="tr-TR" dirty="0"/>
          </a:p>
        </p:txBody>
      </p:sp>
      <p:sp>
        <p:nvSpPr>
          <p:cNvPr id="3" name="İçerik Yer Tutucusu 2"/>
          <p:cNvSpPr>
            <a:spLocks noGrp="1"/>
          </p:cNvSpPr>
          <p:nvPr>
            <p:ph sz="quarter" idx="1"/>
          </p:nvPr>
        </p:nvSpPr>
        <p:spPr>
          <a:xfrm>
            <a:off x="457200" y="1600200"/>
            <a:ext cx="8363272" cy="4873752"/>
          </a:xfrm>
        </p:spPr>
        <p:txBody>
          <a:bodyPr>
            <a:normAutofit fontScale="85000" lnSpcReduction="20000"/>
          </a:bodyPr>
          <a:lstStyle/>
          <a:p>
            <a:pPr marL="0" indent="0">
              <a:buNone/>
            </a:pPr>
            <a:r>
              <a:rPr lang="tr-TR" b="1" dirty="0"/>
              <a:t>Aşağıdaki cümleleri Doğru (D) veya Yanlış (Y) olarak işaretleyiniz</a:t>
            </a:r>
            <a:r>
              <a:rPr lang="tr-TR" b="1" dirty="0" smtClean="0"/>
              <a:t>.</a:t>
            </a:r>
          </a:p>
          <a:p>
            <a:pPr marL="0" indent="0">
              <a:buNone/>
            </a:pPr>
            <a:endParaRPr lang="tr-TR" b="1" dirty="0"/>
          </a:p>
          <a:p>
            <a:pPr marL="0" indent="0">
              <a:buNone/>
            </a:pPr>
            <a:r>
              <a:rPr lang="tr-TR" b="1" dirty="0"/>
              <a:t>1. </a:t>
            </a:r>
            <a:r>
              <a:rPr lang="tr-TR" dirty="0"/>
              <a:t>Varlığın var olduğunu kesin olarak kabul eden görüşe realizm adı verilir. ( )</a:t>
            </a:r>
          </a:p>
          <a:p>
            <a:pPr marL="0" indent="0">
              <a:buNone/>
            </a:pPr>
            <a:r>
              <a:rPr lang="tr-TR" b="1" dirty="0"/>
              <a:t>2. </a:t>
            </a:r>
            <a:r>
              <a:rPr lang="tr-TR" dirty="0"/>
              <a:t>Özne ve nesne ilişkisinden doğan ürüne bilgi denir. ( )</a:t>
            </a:r>
          </a:p>
          <a:p>
            <a:pPr marL="0" indent="0">
              <a:buNone/>
            </a:pPr>
            <a:r>
              <a:rPr lang="tr-TR" b="1" dirty="0"/>
              <a:t>3. </a:t>
            </a:r>
            <a:r>
              <a:rPr lang="tr-TR" dirty="0"/>
              <a:t>Sokrates’e göre bilginin kaynağı deneyimlerdir. ( )</a:t>
            </a:r>
          </a:p>
          <a:p>
            <a:pPr marL="0" indent="0">
              <a:buNone/>
            </a:pPr>
            <a:r>
              <a:rPr lang="tr-TR" b="1" dirty="0"/>
              <a:t>4. </a:t>
            </a:r>
            <a:r>
              <a:rPr lang="tr-TR" dirty="0"/>
              <a:t>Bilginin nesnesine uygunluk durumuna doğruluk denir. ( )</a:t>
            </a:r>
          </a:p>
          <a:p>
            <a:pPr marL="0" indent="0">
              <a:buNone/>
            </a:pPr>
            <a:r>
              <a:rPr lang="tr-TR" b="1" dirty="0"/>
              <a:t>5. </a:t>
            </a:r>
            <a:r>
              <a:rPr lang="tr-TR" dirty="0"/>
              <a:t>Bilgi felsefesi bilimin yapısını ve yöntemini araştırır. ( )</a:t>
            </a:r>
          </a:p>
          <a:p>
            <a:pPr marL="0" indent="0">
              <a:buNone/>
            </a:pPr>
            <a:r>
              <a:rPr lang="tr-TR" b="1" dirty="0"/>
              <a:t>6. </a:t>
            </a:r>
            <a:r>
              <a:rPr lang="tr-TR" dirty="0"/>
              <a:t>Bilim ve felsefenin amaçları ile kullandıkları yöntemler aynıdır. ( )</a:t>
            </a:r>
          </a:p>
          <a:p>
            <a:pPr marL="0" indent="0">
              <a:buNone/>
            </a:pPr>
            <a:r>
              <a:rPr lang="tr-TR" b="1" dirty="0"/>
              <a:t>7. </a:t>
            </a:r>
            <a:r>
              <a:rPr lang="tr-TR" dirty="0"/>
              <a:t>Ahlakça yapmakla yükümlü olduğumuz şeyler ödev kavramıyla dile getirilir. ( )</a:t>
            </a:r>
          </a:p>
          <a:p>
            <a:pPr marL="0" indent="0">
              <a:buNone/>
            </a:pPr>
            <a:r>
              <a:rPr lang="tr-TR" b="1" dirty="0"/>
              <a:t>8. </a:t>
            </a:r>
            <a:r>
              <a:rPr lang="tr-TR" dirty="0"/>
              <a:t>Din felsefesi ile teoloji, konuları açısından etkileşim hâlindedir. ( )</a:t>
            </a:r>
          </a:p>
          <a:p>
            <a:pPr marL="0" indent="0">
              <a:buNone/>
            </a:pPr>
            <a:r>
              <a:rPr lang="tr-TR" b="1" dirty="0"/>
              <a:t>9. </a:t>
            </a:r>
            <a:r>
              <a:rPr lang="tr-TR" dirty="0"/>
              <a:t>“Egemenliğin kaynağı nedir?” sorusu din felsefesinin temel sorusudur. ( )</a:t>
            </a:r>
          </a:p>
          <a:p>
            <a:pPr marL="0" indent="0">
              <a:buNone/>
            </a:pPr>
            <a:r>
              <a:rPr lang="tr-TR" b="1" dirty="0"/>
              <a:t>10. </a:t>
            </a:r>
            <a:r>
              <a:rPr lang="tr-TR" dirty="0"/>
              <a:t>Platon’a göre güzellik, ahenk ve uyumdur. ( )</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82</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168082008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260648"/>
            <a:ext cx="8579296" cy="6237312"/>
          </a:xfrm>
        </p:spPr>
        <p:txBody>
          <a:bodyPr>
            <a:normAutofit fontScale="85000" lnSpcReduction="20000"/>
          </a:bodyPr>
          <a:lstStyle/>
          <a:p>
            <a:pPr marL="0" indent="0">
              <a:buNone/>
            </a:pPr>
            <a:r>
              <a:rPr lang="tr-TR" dirty="0"/>
              <a:t>Aşağıdaki kavramları bırakılan boşluklara doğru biçimde yerleştiriniz.</a:t>
            </a:r>
          </a:p>
          <a:p>
            <a:pPr marL="0" indent="0">
              <a:buNone/>
            </a:pPr>
            <a:r>
              <a:rPr lang="tr-TR" b="1" i="1" dirty="0" smtClean="0"/>
              <a:t>bilinçli • </a:t>
            </a:r>
            <a:r>
              <a:rPr lang="tr-TR" b="1" i="1" dirty="0"/>
              <a:t>ideal varlık • reel varlık • teoloji • egemenlik • doğruluk • taklit • septisizm • ütopya • nesnel </a:t>
            </a:r>
          </a:p>
          <a:p>
            <a:pPr marL="0" indent="0">
              <a:buNone/>
            </a:pPr>
            <a:r>
              <a:rPr lang="tr-TR" b="1" dirty="0"/>
              <a:t>1. </a:t>
            </a:r>
            <a:r>
              <a:rPr lang="tr-TR" dirty="0"/>
              <a:t>……………… .……………, varlığı duyumsanabilen, dış dünyada var </a:t>
            </a:r>
            <a:r>
              <a:rPr lang="tr-TR" dirty="0" smtClean="0"/>
              <a:t>olan varlıklardır</a:t>
            </a:r>
            <a:r>
              <a:rPr lang="tr-TR" dirty="0"/>
              <a:t>.</a:t>
            </a:r>
          </a:p>
          <a:p>
            <a:pPr marL="0" indent="0">
              <a:buNone/>
            </a:pPr>
            <a:r>
              <a:rPr lang="tr-TR" b="1" dirty="0"/>
              <a:t>2. </a:t>
            </a:r>
            <a:r>
              <a:rPr lang="tr-TR" dirty="0"/>
              <a:t>İnsan zihninde var olan, dış dünyada var olmayan </a:t>
            </a:r>
            <a:r>
              <a:rPr lang="tr-TR" dirty="0" smtClean="0"/>
              <a:t>varlıklara …………………………. denir</a:t>
            </a:r>
            <a:r>
              <a:rPr lang="tr-TR" dirty="0"/>
              <a:t>.</a:t>
            </a:r>
          </a:p>
          <a:p>
            <a:pPr marL="0" indent="0">
              <a:buNone/>
            </a:pPr>
            <a:r>
              <a:rPr lang="tr-TR" b="1" dirty="0"/>
              <a:t>3. </a:t>
            </a:r>
            <a:r>
              <a:rPr lang="tr-TR" dirty="0"/>
              <a:t>……………………. doğru bilginin mümkün olmadığını savunan felsefedir.</a:t>
            </a:r>
          </a:p>
          <a:p>
            <a:pPr marL="0" indent="0">
              <a:buNone/>
            </a:pPr>
            <a:r>
              <a:rPr lang="tr-TR" b="1" dirty="0" smtClean="0"/>
              <a:t>4</a:t>
            </a:r>
            <a:r>
              <a:rPr lang="tr-TR" b="1" dirty="0"/>
              <a:t>. </a:t>
            </a:r>
            <a:r>
              <a:rPr lang="tr-TR" dirty="0"/>
              <a:t>“İnsan akıllıdır.” bilgisinin nesnesiyle örtüşmesine ……………………… </a:t>
            </a:r>
            <a:r>
              <a:rPr lang="tr-TR" dirty="0" smtClean="0"/>
              <a:t>adı verilir</a:t>
            </a:r>
            <a:r>
              <a:rPr lang="tr-TR" dirty="0"/>
              <a:t>.</a:t>
            </a:r>
          </a:p>
          <a:p>
            <a:pPr marL="0" indent="0">
              <a:buNone/>
            </a:pPr>
            <a:r>
              <a:rPr lang="tr-TR" b="1" dirty="0"/>
              <a:t>5. </a:t>
            </a:r>
            <a:r>
              <a:rPr lang="tr-TR" dirty="0"/>
              <a:t>Bilimsel bilginin ………………… olması sonuçlarının herkes için aynı olmasıyla ilgilidir.</a:t>
            </a:r>
          </a:p>
          <a:p>
            <a:pPr marL="0" indent="0">
              <a:buNone/>
            </a:pPr>
            <a:r>
              <a:rPr lang="tr-TR" b="1" dirty="0"/>
              <a:t>6. </a:t>
            </a:r>
            <a:r>
              <a:rPr lang="tr-TR" dirty="0"/>
              <a:t>Ahlak felsefesi insanın …………………….. eylemlerini sorgulayan felsefe dalıdır.</a:t>
            </a:r>
          </a:p>
          <a:p>
            <a:pPr marL="0" indent="0">
              <a:buNone/>
            </a:pPr>
            <a:r>
              <a:rPr lang="tr-TR" b="1" dirty="0"/>
              <a:t>7. </a:t>
            </a:r>
            <a:r>
              <a:rPr lang="tr-TR" dirty="0"/>
              <a:t>…………………………. belli bir inancı temellendirmeye çalışırken din felsefesi bütün </a:t>
            </a:r>
            <a:r>
              <a:rPr lang="tr-TR" dirty="0" smtClean="0"/>
              <a:t>dinleri araştırır</a:t>
            </a:r>
            <a:r>
              <a:rPr lang="tr-TR" dirty="0"/>
              <a:t>.</a:t>
            </a:r>
          </a:p>
          <a:p>
            <a:pPr marL="0" indent="0">
              <a:buNone/>
            </a:pPr>
            <a:r>
              <a:rPr lang="tr-TR" b="1" dirty="0"/>
              <a:t>8. </a:t>
            </a:r>
            <a:r>
              <a:rPr lang="tr-TR" dirty="0"/>
              <a:t>Filozofların ideal toplum hakkında yazdığı eserlere ………………….. adı verilir.</a:t>
            </a:r>
          </a:p>
          <a:p>
            <a:pPr marL="0" indent="0">
              <a:buNone/>
            </a:pPr>
            <a:r>
              <a:rPr lang="tr-TR" b="1" dirty="0"/>
              <a:t>9. </a:t>
            </a:r>
            <a:r>
              <a:rPr lang="tr-TR" dirty="0"/>
              <a:t>………………………… devletin temel niteliklerinden biridir.</a:t>
            </a:r>
          </a:p>
          <a:p>
            <a:pPr marL="0" indent="0">
              <a:buNone/>
            </a:pPr>
            <a:r>
              <a:rPr lang="tr-TR" b="1" dirty="0"/>
              <a:t>10. </a:t>
            </a:r>
            <a:r>
              <a:rPr lang="tr-TR" dirty="0"/>
              <a:t>Platon ve Aristo’ya göre sanat doğanın …………………. edilmesidir.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83</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295856870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332656"/>
            <a:ext cx="8352928" cy="6336704"/>
          </a:xfrm>
        </p:spPr>
        <p:txBody>
          <a:bodyPr>
            <a:normAutofit/>
          </a:bodyPr>
          <a:lstStyle/>
          <a:p>
            <a:pPr marL="0" indent="0">
              <a:buNone/>
            </a:pPr>
            <a:r>
              <a:rPr lang="tr-TR" b="1" dirty="0"/>
              <a:t>1. </a:t>
            </a:r>
            <a:r>
              <a:rPr lang="tr-TR" dirty="0"/>
              <a:t>Nihilizme göre varlık yoktur. Nihilizm sadece varlıkla ilgili bir karşı çıkış değil aynı </a:t>
            </a:r>
            <a:r>
              <a:rPr lang="tr-TR" dirty="0" smtClean="0"/>
              <a:t>zamanda etik</a:t>
            </a:r>
            <a:r>
              <a:rPr lang="tr-TR" dirty="0"/>
              <a:t>, politik ve epistemolojik bir tutumdur. Yani nihilizme göre ne doğru bilgiyi </a:t>
            </a:r>
            <a:r>
              <a:rPr lang="tr-TR" dirty="0" smtClean="0"/>
              <a:t>gösteren sağlam </a:t>
            </a:r>
            <a:r>
              <a:rPr lang="tr-TR" dirty="0"/>
              <a:t>bir kanıt, ne insanın ahlaki olarak izleyeceği doğru bir ahlaki tutum ne de hangi </a:t>
            </a:r>
            <a:r>
              <a:rPr lang="tr-TR" dirty="0" smtClean="0"/>
              <a:t>siyasi düzenin </a:t>
            </a:r>
            <a:r>
              <a:rPr lang="tr-TR" dirty="0"/>
              <a:t>daha iyi olduğu gösteren bir kanıt vardır. İnsan ne bir şey bilebilir ne varlığını </a:t>
            </a:r>
            <a:r>
              <a:rPr lang="tr-TR" dirty="0" smtClean="0"/>
              <a:t>ispatlayabilir ne </a:t>
            </a:r>
            <a:r>
              <a:rPr lang="tr-TR" dirty="0"/>
              <a:t>de herhangi ahlaki ve politik bir tutum izleyebilir.</a:t>
            </a:r>
          </a:p>
          <a:p>
            <a:pPr marL="0" indent="0">
              <a:buNone/>
            </a:pPr>
            <a:r>
              <a:rPr lang="tr-TR" b="1" dirty="0"/>
              <a:t>Paragrafa göre aşağıdakilerden hangisi nihilizm için söylenemez?</a:t>
            </a:r>
          </a:p>
          <a:p>
            <a:pPr marL="0" indent="0">
              <a:buNone/>
            </a:pPr>
            <a:r>
              <a:rPr lang="tr-TR" dirty="0"/>
              <a:t>A) Çok yönlü bir felsefi tutumdur.</a:t>
            </a:r>
          </a:p>
          <a:p>
            <a:pPr marL="0" indent="0">
              <a:buNone/>
            </a:pPr>
            <a:r>
              <a:rPr lang="tr-TR" dirty="0"/>
              <a:t>B) Erdemli davranmayı amaçlar.</a:t>
            </a:r>
          </a:p>
          <a:p>
            <a:pPr marL="0" indent="0">
              <a:buNone/>
            </a:pPr>
            <a:r>
              <a:rPr lang="tr-TR" dirty="0"/>
              <a:t>C) Politik görüşü ile anarşizme yaklaşır.</a:t>
            </a:r>
          </a:p>
          <a:p>
            <a:pPr marL="0" indent="0">
              <a:buNone/>
            </a:pPr>
            <a:r>
              <a:rPr lang="tr-TR" dirty="0"/>
              <a:t>D) Varlığın var olmadığını savunur.</a:t>
            </a:r>
          </a:p>
          <a:p>
            <a:pPr marL="0" indent="0">
              <a:buNone/>
            </a:pPr>
            <a:r>
              <a:rPr lang="tr-TR" dirty="0"/>
              <a:t>E) Kesin bilgi sahibi olduğumuzu reddeder</a:t>
            </a:r>
            <a:r>
              <a:rPr lang="tr-TR" dirty="0" smtClean="0"/>
              <a:t>.</a:t>
            </a:r>
          </a:p>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84</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425880221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476672"/>
            <a:ext cx="8291264" cy="5997280"/>
          </a:xfrm>
        </p:spPr>
        <p:txBody>
          <a:bodyPr>
            <a:normAutofit fontScale="92500" lnSpcReduction="10000"/>
          </a:bodyPr>
          <a:lstStyle/>
          <a:p>
            <a:pPr marL="0" indent="0">
              <a:buNone/>
            </a:pPr>
            <a:r>
              <a:rPr lang="tr-TR" b="1" dirty="0"/>
              <a:t>2. </a:t>
            </a:r>
            <a:r>
              <a:rPr lang="tr-TR" dirty="0"/>
              <a:t>Bir baskıcı köleleri zincirlerle zorlayabilir fakat gerçek bir siyaset onları kendi </a:t>
            </a:r>
            <a:r>
              <a:rPr lang="tr-TR" dirty="0" smtClean="0"/>
              <a:t>fikirlerinin zincirleriyle </a:t>
            </a:r>
            <a:r>
              <a:rPr lang="tr-TR" dirty="0"/>
              <a:t>çok daha güçlü bir biçimde bağlar. Bunun ilk halkası aklın sabit düzlemine </a:t>
            </a:r>
            <a:r>
              <a:rPr lang="tr-TR" dirty="0" smtClean="0"/>
              <a:t>bağlıdır. Dokusunu </a:t>
            </a:r>
            <a:r>
              <a:rPr lang="tr-TR" dirty="0"/>
              <a:t>bilmezsek ve onu kendi eserimiz sanırsak bu bağ daha da güçlü olur. </a:t>
            </a:r>
            <a:r>
              <a:rPr lang="tr-TR" dirty="0" smtClean="0"/>
              <a:t>Umutsuzluk ve </a:t>
            </a:r>
            <a:r>
              <a:rPr lang="tr-TR" dirty="0"/>
              <a:t>zaman demirden ve çelikten yapılmış bağları kemirir ama fikirlerin alışılmış birliğine </a:t>
            </a:r>
            <a:r>
              <a:rPr lang="tr-TR" dirty="0" smtClean="0"/>
              <a:t>karşı hiçbir </a:t>
            </a:r>
            <a:r>
              <a:rPr lang="tr-TR" dirty="0"/>
              <a:t>şey yapamaz. Bunu yalnızca daha da sıkılaştırırlar ve beynin yumuşak liflerinin </a:t>
            </a:r>
            <a:r>
              <a:rPr lang="tr-TR" dirty="0" smtClean="0"/>
              <a:t>üzerinde sağlam </a:t>
            </a:r>
            <a:r>
              <a:rPr lang="tr-TR" dirty="0"/>
              <a:t>imparatorlukların sarsılmaz temeli atılmış olur.</a:t>
            </a:r>
          </a:p>
          <a:p>
            <a:pPr marL="0" indent="0">
              <a:buNone/>
            </a:pPr>
            <a:r>
              <a:rPr lang="nn-NO" b="1" dirty="0"/>
              <a:t>Paragrafta vurgulanan temel düşünce aşağıdakilerden hangisidir?</a:t>
            </a:r>
          </a:p>
          <a:p>
            <a:pPr marL="0" indent="0">
              <a:buNone/>
            </a:pPr>
            <a:r>
              <a:rPr lang="tr-TR" dirty="0"/>
              <a:t>A) Kölelik her zaman var olmuş bir kurumdur.</a:t>
            </a:r>
          </a:p>
          <a:p>
            <a:pPr marL="0" indent="0">
              <a:buNone/>
            </a:pPr>
            <a:r>
              <a:rPr lang="tr-TR" dirty="0"/>
              <a:t>B) Köleliğin temelinde insan bedenine hükmetme yatar.</a:t>
            </a:r>
          </a:p>
          <a:p>
            <a:pPr marL="0" indent="0">
              <a:buNone/>
            </a:pPr>
            <a:r>
              <a:rPr lang="tr-TR" dirty="0"/>
              <a:t>C) Beden üzerindeki denetimin yerini bugün akıl ve </a:t>
            </a:r>
            <a:r>
              <a:rPr lang="tr-TR" dirty="0" smtClean="0"/>
              <a:t>ruh üzerindeki </a:t>
            </a:r>
            <a:r>
              <a:rPr lang="tr-TR" dirty="0"/>
              <a:t>denetim almıştır.</a:t>
            </a:r>
          </a:p>
          <a:p>
            <a:pPr marL="0" indent="0">
              <a:buNone/>
            </a:pPr>
            <a:r>
              <a:rPr lang="tr-TR" dirty="0"/>
              <a:t>D) Bedeni kontrol etmek için ağır cezalar ve </a:t>
            </a:r>
            <a:r>
              <a:rPr lang="tr-TR" dirty="0" smtClean="0"/>
              <a:t>hükmetme biçimleri </a:t>
            </a:r>
            <a:r>
              <a:rPr lang="tr-TR" dirty="0"/>
              <a:t>geliştirilmelidir.</a:t>
            </a:r>
          </a:p>
          <a:p>
            <a:pPr marL="0" indent="0">
              <a:buNone/>
            </a:pPr>
            <a:r>
              <a:rPr lang="tr-TR" dirty="0"/>
              <a:t>E) İnsan köleliğin sonuçlarını öngörmemiştir.</a:t>
            </a:r>
          </a:p>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85</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304300175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476672"/>
            <a:ext cx="8219256" cy="5997280"/>
          </a:xfrm>
        </p:spPr>
        <p:txBody>
          <a:bodyPr>
            <a:normAutofit fontScale="92500"/>
          </a:bodyPr>
          <a:lstStyle/>
          <a:p>
            <a:pPr marL="0" indent="0">
              <a:buNone/>
            </a:pPr>
            <a:r>
              <a:rPr lang="tr-TR" b="1" dirty="0"/>
              <a:t>3. </a:t>
            </a:r>
            <a:r>
              <a:rPr lang="tr-TR" dirty="0"/>
              <a:t>Platon sanatçıları kendi ideal sitesi olan Devlet’ten uzak tutmaya çalışmıştır. Ona göre </a:t>
            </a:r>
            <a:r>
              <a:rPr lang="tr-TR" dirty="0" smtClean="0"/>
              <a:t>sanatın temelinde </a:t>
            </a:r>
            <a:r>
              <a:rPr lang="tr-TR" dirty="0"/>
              <a:t>“</a:t>
            </a:r>
            <a:r>
              <a:rPr lang="tr-TR" dirty="0" err="1"/>
              <a:t>mimesis</a:t>
            </a:r>
            <a:r>
              <a:rPr lang="tr-TR" dirty="0"/>
              <a:t>” yani taklit vardır. Sanatçı idealin kopyası olan dünyadaki </a:t>
            </a:r>
            <a:r>
              <a:rPr lang="tr-TR" dirty="0" smtClean="0"/>
              <a:t>nesneleri kopya </a:t>
            </a:r>
            <a:r>
              <a:rPr lang="tr-TR" dirty="0"/>
              <a:t>etmeye çalışır. Zaten kendisi kopya olan dünyadaki nesnelerin yeniden kopya </a:t>
            </a:r>
            <a:r>
              <a:rPr lang="tr-TR" dirty="0" smtClean="0"/>
              <a:t>edilmesi bizi </a:t>
            </a:r>
            <a:r>
              <a:rPr lang="tr-TR" dirty="0"/>
              <a:t>gerçekten uzaklaştırır. Sanatçı gerçeğin yerine kopya edileni ikame etmeye çalışır. Bu </a:t>
            </a:r>
            <a:r>
              <a:rPr lang="tr-TR" dirty="0" smtClean="0"/>
              <a:t>nedenle sanatçının </a:t>
            </a:r>
            <a:r>
              <a:rPr lang="tr-TR" dirty="0"/>
              <a:t>sitede yeri yoktur.</a:t>
            </a:r>
          </a:p>
          <a:p>
            <a:pPr marL="0" indent="0">
              <a:buNone/>
            </a:pPr>
            <a:r>
              <a:rPr lang="tr-TR" b="1" dirty="0"/>
              <a:t>Paragrafa göre Platon’un sanat görüşü hakkında aşağıdakilerden hangisi söylenemez?</a:t>
            </a:r>
          </a:p>
          <a:p>
            <a:pPr marL="0" indent="0">
              <a:buNone/>
            </a:pPr>
            <a:r>
              <a:rPr lang="sv-SE" dirty="0"/>
              <a:t>A) Platon sanatın temelinde taklit olduğunu düşünmüştür.</a:t>
            </a:r>
          </a:p>
          <a:p>
            <a:pPr marL="0" indent="0">
              <a:buNone/>
            </a:pPr>
            <a:r>
              <a:rPr lang="tr-TR" dirty="0"/>
              <a:t>B) Platon’a göre sanatçı gerçeğin kopyalarını yeniden üretir.</a:t>
            </a:r>
          </a:p>
          <a:p>
            <a:pPr marL="0" indent="0">
              <a:buNone/>
            </a:pPr>
            <a:r>
              <a:rPr lang="tr-TR" dirty="0"/>
              <a:t>C) Platon, sanata ve sanatçıya yüksek bir değer vermemiştir.</a:t>
            </a:r>
          </a:p>
          <a:p>
            <a:pPr marL="0" indent="0">
              <a:buNone/>
            </a:pPr>
            <a:r>
              <a:rPr lang="tr-TR" dirty="0"/>
              <a:t>D) Platon sanatın ahlaki bir kaygı ile üretildiğini savunmuştur.</a:t>
            </a:r>
          </a:p>
          <a:p>
            <a:pPr marL="0" indent="0">
              <a:buNone/>
            </a:pPr>
            <a:r>
              <a:rPr lang="tr-TR" dirty="0"/>
              <a:t>E) Platon’a göre sanat insanı gerçekten uzaklaştırır.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86</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1691299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332656"/>
            <a:ext cx="8208912" cy="6141296"/>
          </a:xfrm>
        </p:spPr>
        <p:txBody>
          <a:bodyPr>
            <a:normAutofit fontScale="92500" lnSpcReduction="20000"/>
          </a:bodyPr>
          <a:lstStyle/>
          <a:p>
            <a:pPr marL="0" indent="0">
              <a:buNone/>
            </a:pPr>
            <a:r>
              <a:rPr lang="tr-TR" b="1" dirty="0"/>
              <a:t>4. </a:t>
            </a:r>
            <a:r>
              <a:rPr lang="tr-TR" dirty="0"/>
              <a:t>Bilim felsefecisi Thomas </a:t>
            </a:r>
            <a:r>
              <a:rPr lang="tr-TR" dirty="0" err="1"/>
              <a:t>Kuhn’a</a:t>
            </a:r>
            <a:r>
              <a:rPr lang="tr-TR" dirty="0"/>
              <a:t> (</a:t>
            </a:r>
            <a:r>
              <a:rPr lang="tr-TR" dirty="0" err="1"/>
              <a:t>Tamıs</a:t>
            </a:r>
            <a:r>
              <a:rPr lang="tr-TR" dirty="0"/>
              <a:t> </a:t>
            </a:r>
            <a:r>
              <a:rPr lang="tr-TR" dirty="0" err="1"/>
              <a:t>Kun</a:t>
            </a:r>
            <a:r>
              <a:rPr lang="tr-TR" dirty="0"/>
              <a:t>) göre bilimsel etkinliğin paradigma </a:t>
            </a:r>
            <a:r>
              <a:rPr lang="tr-TR" dirty="0" smtClean="0"/>
              <a:t>öncesi ve </a:t>
            </a:r>
            <a:r>
              <a:rPr lang="tr-TR" dirty="0"/>
              <a:t>paradigma sonrası olmak üzere iki değişik düzeyi vardır. Herhangi bir bilim dalı </a:t>
            </a:r>
            <a:r>
              <a:rPr lang="tr-TR" dirty="0" smtClean="0"/>
              <a:t>paradigma oluşturmadan önce dağınık bir dizi faaliyete sahip olabilir. Bu etkinlikler paradigma sayesinde düzenli </a:t>
            </a:r>
            <a:r>
              <a:rPr lang="tr-TR" dirty="0"/>
              <a:t>ve kendi içinde tutarlı hâle getirilirler. Paradigma, sadece çalışma tekniklerini, </a:t>
            </a:r>
            <a:r>
              <a:rPr lang="tr-TR" dirty="0" smtClean="0"/>
              <a:t>disiplinin temel </a:t>
            </a:r>
            <a:r>
              <a:rPr lang="tr-TR" dirty="0"/>
              <a:t>varsayımlarını değil bunların yanında söz konusu </a:t>
            </a:r>
            <a:r>
              <a:rPr lang="tr-TR" dirty="0" smtClean="0"/>
              <a:t>varsayım ve </a:t>
            </a:r>
            <a:r>
              <a:rPr lang="tr-TR" dirty="0"/>
              <a:t>yöntemlerin </a:t>
            </a:r>
            <a:r>
              <a:rPr lang="tr-TR" dirty="0" smtClean="0"/>
              <a:t>doğruluğuna ilişkin </a:t>
            </a:r>
            <a:r>
              <a:rPr lang="tr-TR" dirty="0"/>
              <a:t>bilim insanları topluluğunun ortak inançlarını da içerir.</a:t>
            </a:r>
          </a:p>
          <a:p>
            <a:pPr marL="0" indent="0">
              <a:buNone/>
            </a:pPr>
            <a:r>
              <a:rPr lang="tr-TR" b="1" dirty="0"/>
              <a:t>Paragrafa göre T. </a:t>
            </a:r>
            <a:r>
              <a:rPr lang="tr-TR" b="1" dirty="0" err="1"/>
              <a:t>Kuhn’un</a:t>
            </a:r>
            <a:r>
              <a:rPr lang="tr-TR" b="1" dirty="0"/>
              <a:t> paradigma kuramı için aşağıdakilerden hangisi söylenemez?</a:t>
            </a:r>
          </a:p>
          <a:p>
            <a:pPr marL="0" indent="0">
              <a:buNone/>
            </a:pPr>
            <a:r>
              <a:rPr lang="tr-TR" dirty="0"/>
              <a:t>A) Paradigma öncesi dönemde bilim dağınık ve amaçsız bir dizi etkinliktir.</a:t>
            </a:r>
          </a:p>
          <a:p>
            <a:pPr marL="0" indent="0">
              <a:buNone/>
            </a:pPr>
            <a:r>
              <a:rPr lang="tr-TR" dirty="0"/>
              <a:t>B) Paradigma bilimsel etkinlikleri ortak bir çerçeveye bağlar.</a:t>
            </a:r>
          </a:p>
          <a:p>
            <a:pPr marL="0" indent="0">
              <a:buNone/>
            </a:pPr>
            <a:r>
              <a:rPr lang="tr-TR" dirty="0"/>
              <a:t>C) Paradigma bilim insanlarını ortak bir dünya görüşü etrafında birleştirir.</a:t>
            </a:r>
          </a:p>
          <a:p>
            <a:pPr marL="0" indent="0">
              <a:buNone/>
            </a:pPr>
            <a:r>
              <a:rPr lang="tr-TR" dirty="0"/>
              <a:t>D) Paradigma öncesi dönemde yapılan çalışmalar yetersizdir.</a:t>
            </a:r>
          </a:p>
          <a:p>
            <a:pPr marL="0" indent="0">
              <a:buNone/>
            </a:pPr>
            <a:r>
              <a:rPr lang="tr-TR" dirty="0"/>
              <a:t>E) Paradigmaların oluşmasında bilim insanlarının katkısı yoktur.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87</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319390146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476672"/>
            <a:ext cx="8147248" cy="5997280"/>
          </a:xfrm>
        </p:spPr>
        <p:txBody>
          <a:bodyPr>
            <a:normAutofit fontScale="92500" lnSpcReduction="20000"/>
          </a:bodyPr>
          <a:lstStyle/>
          <a:p>
            <a:pPr marL="0" indent="0">
              <a:buNone/>
            </a:pPr>
            <a:r>
              <a:rPr lang="tr-TR" b="1" dirty="0"/>
              <a:t>5. </a:t>
            </a:r>
            <a:r>
              <a:rPr lang="tr-TR" dirty="0"/>
              <a:t>Sofistler Eski Yunan felsefesinin en tartışmalı isimlerindendir. Gezici öğretmenler </a:t>
            </a:r>
            <a:r>
              <a:rPr lang="tr-TR" dirty="0" smtClean="0"/>
              <a:t>olan sofistler</a:t>
            </a:r>
            <a:r>
              <a:rPr lang="tr-TR" dirty="0"/>
              <a:t>, para karşılığında insanlara bilgelik dâhil bilim ve felsefe öğretirler. Sofistler bütün </a:t>
            </a:r>
            <a:r>
              <a:rPr lang="tr-TR" dirty="0" smtClean="0"/>
              <a:t>insanların doğuştan </a:t>
            </a:r>
            <a:r>
              <a:rPr lang="tr-TR" dirty="0"/>
              <a:t>eşit olduğunu da savunmuşlardır. Sofistler, bilgi konusunda ise </a:t>
            </a:r>
            <a:r>
              <a:rPr lang="tr-TR" dirty="0" smtClean="0"/>
              <a:t>şüphecidirler. Her </a:t>
            </a:r>
            <a:r>
              <a:rPr lang="tr-TR" dirty="0"/>
              <a:t>zaman ve her yerde geçerli sağlam bir bilgiden kuşku duyarlar. Onlara göre </a:t>
            </a:r>
            <a:r>
              <a:rPr lang="tr-TR" dirty="0" smtClean="0"/>
              <a:t>doğrunun ölçüsü </a:t>
            </a:r>
            <a:r>
              <a:rPr lang="tr-TR" dirty="0"/>
              <a:t>insandır, insanın </a:t>
            </a:r>
            <a:r>
              <a:rPr lang="tr-TR" dirty="0" smtClean="0"/>
              <a:t>içinde bulunduğu </a:t>
            </a:r>
            <a:r>
              <a:rPr lang="tr-TR" dirty="0"/>
              <a:t>koşullardır. “Hava üşüyen için soğuktur.” </a:t>
            </a:r>
            <a:r>
              <a:rPr lang="tr-TR" dirty="0" smtClean="0"/>
              <a:t>Koşullar değişirse </a:t>
            </a:r>
            <a:r>
              <a:rPr lang="tr-TR" dirty="0"/>
              <a:t>doğru da değişir.</a:t>
            </a:r>
          </a:p>
          <a:p>
            <a:pPr marL="0" indent="0">
              <a:buNone/>
            </a:pPr>
            <a:r>
              <a:rPr lang="tr-TR" b="1" dirty="0"/>
              <a:t>Paragraftan yola çıkarak sofistler hakkında aşağıdakilerden hangisi söylenebilir?</a:t>
            </a:r>
          </a:p>
          <a:p>
            <a:pPr marL="0" indent="0">
              <a:buNone/>
            </a:pPr>
            <a:r>
              <a:rPr lang="tr-TR" dirty="0"/>
              <a:t>A) Bilgi konusunda şüphecidir, kesin bir bilgi olduğunu reddederler.</a:t>
            </a:r>
          </a:p>
          <a:p>
            <a:pPr marL="0" indent="0">
              <a:buNone/>
            </a:pPr>
            <a:r>
              <a:rPr lang="tr-TR" dirty="0"/>
              <a:t>B) Varlığın kesin bir bilgisi olacağını savunmuşlardır.</a:t>
            </a:r>
          </a:p>
          <a:p>
            <a:pPr marL="0" indent="0">
              <a:buNone/>
            </a:pPr>
            <a:r>
              <a:rPr lang="tr-TR" dirty="0"/>
              <a:t>C) Ortak </a:t>
            </a:r>
            <a:r>
              <a:rPr lang="tr-TR" dirty="0" err="1"/>
              <a:t>ahlakî</a:t>
            </a:r>
            <a:r>
              <a:rPr lang="tr-TR" dirty="0"/>
              <a:t> yargıların var olduğunu düşünmüşlerdir.</a:t>
            </a:r>
          </a:p>
          <a:p>
            <a:pPr marL="0" indent="0">
              <a:buNone/>
            </a:pPr>
            <a:r>
              <a:rPr lang="tr-TR" dirty="0"/>
              <a:t>D) Şüpheciliğin meydana getirdiği olumsuz sonuçlara karşı mücadele etmişlerdir.</a:t>
            </a:r>
          </a:p>
          <a:p>
            <a:pPr marL="0" indent="0">
              <a:buNone/>
            </a:pPr>
            <a:r>
              <a:rPr lang="tr-TR" dirty="0"/>
              <a:t>E) Antik felsefe içerisinde dogmatik bir öğretici olarak görülürler.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88</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406399405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620688"/>
            <a:ext cx="8291264" cy="5853264"/>
          </a:xfrm>
        </p:spPr>
        <p:txBody>
          <a:bodyPr>
            <a:normAutofit/>
          </a:bodyPr>
          <a:lstStyle/>
          <a:p>
            <a:pPr marL="0" indent="0">
              <a:buNone/>
            </a:pPr>
            <a:r>
              <a:rPr lang="tr-TR" b="1" dirty="0"/>
              <a:t>6. </a:t>
            </a:r>
            <a:r>
              <a:rPr lang="tr-TR" dirty="0"/>
              <a:t>Sanatçı olanı olduğu gibi yansıtan bir taklitçi değildir. O, var olanı farklı bir biçimde </a:t>
            </a:r>
            <a:r>
              <a:rPr lang="tr-TR" dirty="0" smtClean="0"/>
              <a:t>farklı bir </a:t>
            </a:r>
            <a:r>
              <a:rPr lang="tr-TR" dirty="0"/>
              <a:t>dille yeniden üretir. Bu etkinlik hayatımıza bakış açımızı etkileyen yeni bir anlam katar. </a:t>
            </a:r>
            <a:r>
              <a:rPr lang="tr-TR" dirty="0" smtClean="0"/>
              <a:t>Örneğin şiir</a:t>
            </a:r>
            <a:r>
              <a:rPr lang="tr-TR" dirty="0"/>
              <a:t>, şairin prizmasından geçen duygu ve düşüncelerin bir yansımasıdır. Bu resim, </a:t>
            </a:r>
            <a:r>
              <a:rPr lang="tr-TR" dirty="0" smtClean="0"/>
              <a:t>ressamın karşısında </a:t>
            </a:r>
            <a:r>
              <a:rPr lang="tr-TR" dirty="0"/>
              <a:t>gördüğü nesnelerden fazlasını renk ve biçimlerle bize yansıtır.</a:t>
            </a:r>
          </a:p>
          <a:p>
            <a:pPr marL="0" indent="0">
              <a:buNone/>
            </a:pPr>
            <a:r>
              <a:rPr lang="tr-TR" b="1" dirty="0"/>
              <a:t>Buna göre aşağıdaki yargılardan hangisine ulaşılabilir?</a:t>
            </a:r>
          </a:p>
          <a:p>
            <a:pPr marL="0" indent="0">
              <a:buNone/>
            </a:pPr>
            <a:r>
              <a:rPr lang="tr-TR" dirty="0"/>
              <a:t>A) Sanat, nesnel bir etkinliktir.</a:t>
            </a:r>
          </a:p>
          <a:p>
            <a:pPr marL="0" indent="0">
              <a:buNone/>
            </a:pPr>
            <a:r>
              <a:rPr lang="tr-TR" dirty="0"/>
              <a:t>B) Sanat, yalnızca sanatçıyı ilgilendirir.</a:t>
            </a:r>
          </a:p>
          <a:p>
            <a:pPr marL="0" indent="0">
              <a:buNone/>
            </a:pPr>
            <a:r>
              <a:rPr lang="tr-TR" dirty="0"/>
              <a:t>C) Sanat, doğadan bağımsızdır.</a:t>
            </a:r>
          </a:p>
          <a:p>
            <a:pPr marL="0" indent="0">
              <a:buNone/>
            </a:pPr>
            <a:r>
              <a:rPr lang="tr-TR" dirty="0"/>
              <a:t>D) Sanat, özgün bir yaratmadır.</a:t>
            </a:r>
          </a:p>
          <a:p>
            <a:pPr marL="0" indent="0">
              <a:buNone/>
            </a:pPr>
            <a:r>
              <a:rPr lang="tr-TR" dirty="0"/>
              <a:t>E) Sanat, bir oyundur.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89</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7892440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548680"/>
            <a:ext cx="8291264" cy="5925272"/>
          </a:xfrm>
        </p:spPr>
        <p:txBody>
          <a:bodyPr>
            <a:normAutofit fontScale="92500" lnSpcReduction="20000"/>
          </a:bodyPr>
          <a:lstStyle/>
          <a:p>
            <a:pPr marL="0" indent="0">
              <a:buNone/>
            </a:pPr>
            <a:r>
              <a:rPr lang="tr-TR" b="1" dirty="0"/>
              <a:t>7. </a:t>
            </a:r>
            <a:r>
              <a:rPr lang="tr-TR" dirty="0"/>
              <a:t>“Atinalılar, size saygı ve sevgim vardır ancak ben size değil, yalnız Tanrı’ya baş </a:t>
            </a:r>
            <a:r>
              <a:rPr lang="tr-TR" dirty="0" smtClean="0"/>
              <a:t>eğerim. Ömrüm </a:t>
            </a:r>
            <a:r>
              <a:rPr lang="tr-TR" dirty="0"/>
              <a:t>ve kuvvetim oldukça da iyi biliniz ki; felsefe ile uğraşmaktan, karşıma çıkan </a:t>
            </a:r>
            <a:r>
              <a:rPr lang="tr-TR" dirty="0" smtClean="0"/>
              <a:t>herkesi buna </a:t>
            </a:r>
            <a:r>
              <a:rPr lang="tr-TR" dirty="0"/>
              <a:t>yöneltmekten, felsefeyi öğretmekten vazgeçmeyeceğim. Karşıma çıkana, her zaman </a:t>
            </a:r>
            <a:r>
              <a:rPr lang="tr-TR" dirty="0" smtClean="0"/>
              <a:t>dediğim gibi </a:t>
            </a:r>
            <a:r>
              <a:rPr lang="tr-TR" dirty="0"/>
              <a:t>gene şöyle diyeceğim: “Sen ki, dostum, Atinalısın; dünyanın en büyük, </a:t>
            </a:r>
            <a:r>
              <a:rPr lang="tr-TR" dirty="0" smtClean="0"/>
              <a:t>kudretiyle, bilgeliğiyle </a:t>
            </a:r>
            <a:r>
              <a:rPr lang="tr-TR" dirty="0"/>
              <a:t>en ünlü şehrinin </a:t>
            </a:r>
            <a:r>
              <a:rPr lang="tr-TR" dirty="0" smtClean="0"/>
              <a:t>hemşerisisin. </a:t>
            </a:r>
            <a:r>
              <a:rPr lang="tr-TR" dirty="0"/>
              <a:t>Paraya, şerefe, üne bu kadar önem verdiğin </a:t>
            </a:r>
            <a:r>
              <a:rPr lang="tr-TR" dirty="0" smtClean="0"/>
              <a:t>hâlde bilgeliğe, </a:t>
            </a:r>
            <a:r>
              <a:rPr lang="tr-TR" dirty="0"/>
              <a:t>akla, hiç durmadan yükseltilmesi gereken ruha bu kadar az önem vermekten </a:t>
            </a:r>
            <a:r>
              <a:rPr lang="tr-TR" dirty="0" smtClean="0"/>
              <a:t>sıkılmaz mısın</a:t>
            </a:r>
            <a:r>
              <a:rPr lang="tr-TR" dirty="0"/>
              <a:t>?”</a:t>
            </a:r>
          </a:p>
          <a:p>
            <a:pPr marL="0" indent="0">
              <a:buNone/>
            </a:pPr>
            <a:r>
              <a:rPr lang="tr-TR" b="1" dirty="0"/>
              <a:t>Platon’un Sokrates’in Savunması eserinden alınan yukarıdaki metne dayanarak aşağıdakilerden</a:t>
            </a:r>
          </a:p>
          <a:p>
            <a:pPr marL="0" indent="0">
              <a:buNone/>
            </a:pPr>
            <a:r>
              <a:rPr lang="tr-TR" b="1" dirty="0"/>
              <a:t>hangisi Sokrates’in görüşleriyle uyuşmaz?</a:t>
            </a:r>
          </a:p>
          <a:p>
            <a:pPr marL="0" indent="0">
              <a:buNone/>
            </a:pPr>
            <a:r>
              <a:rPr lang="tr-TR" dirty="0"/>
              <a:t>A) Felsefe hakikati öğrenmenin bir yoludur.</a:t>
            </a:r>
          </a:p>
          <a:p>
            <a:pPr marL="0" indent="0">
              <a:buNone/>
            </a:pPr>
            <a:r>
              <a:rPr lang="tr-TR" dirty="0"/>
              <a:t>B) Bilgelik ahlaki bir erdemdir.</a:t>
            </a:r>
          </a:p>
          <a:p>
            <a:pPr marL="0" indent="0">
              <a:buNone/>
            </a:pPr>
            <a:r>
              <a:rPr lang="es-ES" dirty="0"/>
              <a:t>C) Ün ve para sahibi olmak gerekir.</a:t>
            </a:r>
          </a:p>
          <a:p>
            <a:pPr marL="0" indent="0">
              <a:buNone/>
            </a:pPr>
            <a:r>
              <a:rPr lang="tr-TR" dirty="0"/>
              <a:t>D) Asıl olan insanın iç görünüşüdür.</a:t>
            </a:r>
          </a:p>
          <a:p>
            <a:pPr marL="0" indent="0">
              <a:buNone/>
            </a:pPr>
            <a:r>
              <a:rPr lang="tr-TR" dirty="0"/>
              <a:t>E) Kötülük cehaletten doğar.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90</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202193852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332656"/>
            <a:ext cx="8147248" cy="6141296"/>
          </a:xfrm>
        </p:spPr>
        <p:txBody>
          <a:bodyPr>
            <a:normAutofit fontScale="92500" lnSpcReduction="10000"/>
          </a:bodyPr>
          <a:lstStyle/>
          <a:p>
            <a:pPr marL="0" indent="0">
              <a:buNone/>
            </a:pPr>
            <a:r>
              <a:rPr lang="tr-TR" b="1" dirty="0"/>
              <a:t>8. </a:t>
            </a:r>
            <a:r>
              <a:rPr lang="tr-TR" dirty="0"/>
              <a:t>Din felsefesi ile teoloji birbirinden farklıdır. Din felsefesinin amacı dini felsefi açıdan </a:t>
            </a:r>
            <a:r>
              <a:rPr lang="tr-TR" dirty="0" smtClean="0"/>
              <a:t>inceleme konusu </a:t>
            </a:r>
            <a:r>
              <a:rPr lang="tr-TR" dirty="0"/>
              <a:t>yapmaktır. Din felsefesi bütün dinlere eşit mesafededir. Amacı inanma </a:t>
            </a:r>
            <a:r>
              <a:rPr lang="tr-TR" dirty="0" smtClean="0"/>
              <a:t>veya inanmamaya </a:t>
            </a:r>
            <a:r>
              <a:rPr lang="tr-TR" dirty="0"/>
              <a:t>kanıt aramak değil, vicdani bir duyguyu aklın bir parçası hâline getirmektir. </a:t>
            </a:r>
            <a:r>
              <a:rPr lang="tr-TR" dirty="0" smtClean="0"/>
              <a:t>Teoloji belirli </a:t>
            </a:r>
            <a:r>
              <a:rPr lang="tr-TR" dirty="0"/>
              <a:t>bir dini temel alır. Amacı dini anlamak, dinin haklılığını ispatlamaktır. Bunun </a:t>
            </a:r>
            <a:r>
              <a:rPr lang="tr-TR" dirty="0" smtClean="0"/>
              <a:t>yanında dinin </a:t>
            </a:r>
            <a:r>
              <a:rPr lang="tr-TR" dirty="0"/>
              <a:t>ibadet, inanç ve sistematiğini yorumlamaktır.</a:t>
            </a:r>
          </a:p>
          <a:p>
            <a:pPr marL="0" indent="0">
              <a:buNone/>
            </a:pPr>
            <a:r>
              <a:rPr lang="tr-TR" b="1" dirty="0"/>
              <a:t>Buna göre aşağıdakilerden hangisi teoloji ile din felsefesi arasındaki farklardan </a:t>
            </a:r>
            <a:r>
              <a:rPr lang="tr-TR" b="1" dirty="0" smtClean="0"/>
              <a:t>biri değildir</a:t>
            </a:r>
            <a:r>
              <a:rPr lang="tr-TR" b="1" dirty="0"/>
              <a:t>?</a:t>
            </a:r>
          </a:p>
          <a:p>
            <a:pPr marL="0" indent="0">
              <a:buNone/>
            </a:pPr>
            <a:r>
              <a:rPr lang="tr-TR" dirty="0"/>
              <a:t>A) Din felsefesi bütün dinlere eşit mesafede durur.</a:t>
            </a:r>
          </a:p>
          <a:p>
            <a:pPr marL="0" indent="0">
              <a:buNone/>
            </a:pPr>
            <a:r>
              <a:rPr lang="tr-TR" dirty="0"/>
              <a:t>B) Teolojinin amacı belirli bir dini anlamaktır.</a:t>
            </a:r>
          </a:p>
          <a:p>
            <a:pPr marL="0" indent="0">
              <a:buNone/>
            </a:pPr>
            <a:r>
              <a:rPr lang="tr-TR" dirty="0"/>
              <a:t>C) Teoloji ve din felsefesinin amaçları farklıdır.</a:t>
            </a:r>
          </a:p>
          <a:p>
            <a:pPr marL="0" indent="0">
              <a:buNone/>
            </a:pPr>
            <a:r>
              <a:rPr lang="tr-TR" dirty="0"/>
              <a:t>D) Dinî deneyimin yorumlanması hem felsefe hem de teolojinin konusudur.</a:t>
            </a:r>
          </a:p>
          <a:p>
            <a:pPr marL="0" indent="0">
              <a:buNone/>
            </a:pPr>
            <a:r>
              <a:rPr lang="tr-TR" dirty="0"/>
              <a:t>E) Teoloji ele aldığı konuda din felsefesinin sonuçlarından yararlanmaz.</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91</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23178901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620688"/>
            <a:ext cx="8363272" cy="5853264"/>
          </a:xfrm>
        </p:spPr>
        <p:txBody>
          <a:bodyPr>
            <a:normAutofit fontScale="92500"/>
          </a:bodyPr>
          <a:lstStyle/>
          <a:p>
            <a:pPr marL="0" indent="0">
              <a:buNone/>
            </a:pPr>
            <a:r>
              <a:rPr lang="tr-TR" b="1" dirty="0"/>
              <a:t>9. </a:t>
            </a:r>
            <a:r>
              <a:rPr lang="tr-TR" dirty="0"/>
              <a:t>Kant insan eylemlerini ödev kavramına dayandırmıştır. Ahlaki olanın ölçüsünü ise </a:t>
            </a:r>
            <a:r>
              <a:rPr lang="tr-TR" dirty="0" smtClean="0"/>
              <a:t>şöyle dile </a:t>
            </a:r>
            <a:r>
              <a:rPr lang="tr-TR" dirty="0"/>
              <a:t>getirmiştir: “Öyle davran ki davranışının temelinde yatan ilke bütün insanlar için </a:t>
            </a:r>
            <a:r>
              <a:rPr lang="tr-TR" dirty="0" smtClean="0"/>
              <a:t>geçerli olsun</a:t>
            </a:r>
            <a:r>
              <a:rPr lang="tr-TR" dirty="0"/>
              <a:t>.” Buna dayanarak insan ahlaki olan eylemi yapmalı fakat bunun karşılığında bir </a:t>
            </a:r>
            <a:r>
              <a:rPr lang="tr-TR" dirty="0" smtClean="0"/>
              <a:t>çıkar beklememelidir</a:t>
            </a:r>
            <a:r>
              <a:rPr lang="tr-TR" dirty="0"/>
              <a:t>. Ahlaki olarak iyi olanı yapmak da tek başına yeterli değildir. Buna ilave </a:t>
            </a:r>
            <a:r>
              <a:rPr lang="tr-TR" dirty="0" smtClean="0"/>
              <a:t>olarak bütün </a:t>
            </a:r>
            <a:r>
              <a:rPr lang="tr-TR" dirty="0"/>
              <a:t>bu eylemler “iyi </a:t>
            </a:r>
            <a:r>
              <a:rPr lang="tr-TR" dirty="0" smtClean="0"/>
              <a:t>niyetle” yapılmalıdır</a:t>
            </a:r>
            <a:r>
              <a:rPr lang="tr-TR" dirty="0"/>
              <a:t>.</a:t>
            </a:r>
          </a:p>
          <a:p>
            <a:pPr marL="0" indent="0">
              <a:buNone/>
            </a:pPr>
            <a:r>
              <a:rPr lang="tr-TR" b="1" dirty="0"/>
              <a:t>Buna göre Kant’ın etik anlayışı </a:t>
            </a:r>
            <a:r>
              <a:rPr lang="tr-TR" b="1" dirty="0" smtClean="0"/>
              <a:t>hakkında aşağıdakilerden </a:t>
            </a:r>
            <a:r>
              <a:rPr lang="tr-TR" b="1" dirty="0"/>
              <a:t>hangisi söylenemez?</a:t>
            </a:r>
          </a:p>
          <a:p>
            <a:pPr marL="0" indent="0">
              <a:buNone/>
            </a:pPr>
            <a:r>
              <a:rPr lang="tr-TR" dirty="0"/>
              <a:t>A) Kant’a göre ahlaki eylemin amacı </a:t>
            </a:r>
            <a:r>
              <a:rPr lang="tr-TR" dirty="0" smtClean="0"/>
              <a:t>insanların mutluluğudur</a:t>
            </a:r>
            <a:r>
              <a:rPr lang="tr-TR" dirty="0"/>
              <a:t>.</a:t>
            </a:r>
          </a:p>
          <a:p>
            <a:pPr marL="0" indent="0">
              <a:buNone/>
            </a:pPr>
            <a:r>
              <a:rPr lang="tr-TR" dirty="0"/>
              <a:t>B) Kant’ın ödev ahlakının temelinde iyiyi isteme vardır.</a:t>
            </a:r>
          </a:p>
          <a:p>
            <a:pPr marL="0" indent="0">
              <a:buNone/>
            </a:pPr>
            <a:r>
              <a:rPr lang="tr-TR" dirty="0"/>
              <a:t>C) Kant’a göre ahlak ödev duygusuna dayanır.</a:t>
            </a:r>
          </a:p>
          <a:p>
            <a:pPr marL="0" indent="0">
              <a:buNone/>
            </a:pPr>
            <a:r>
              <a:rPr lang="tr-TR" dirty="0"/>
              <a:t>D) Kant’a göre bireysel fayda için yapılan eylem ahlaki değildir.</a:t>
            </a:r>
          </a:p>
          <a:p>
            <a:pPr marL="0" indent="0">
              <a:buNone/>
            </a:pPr>
            <a:r>
              <a:rPr lang="tr-TR" dirty="0"/>
              <a:t>E) Kant’a göre ahlaki erdem davranışlarda açığa çıkar.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92</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27758139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548680"/>
            <a:ext cx="8424936" cy="5925272"/>
          </a:xfrm>
        </p:spPr>
        <p:txBody>
          <a:bodyPr>
            <a:normAutofit fontScale="92500"/>
          </a:bodyPr>
          <a:lstStyle/>
          <a:p>
            <a:pPr marL="0" indent="0">
              <a:buNone/>
            </a:pPr>
            <a:r>
              <a:rPr lang="tr-TR" b="1" dirty="0"/>
              <a:t>10. </a:t>
            </a:r>
            <a:r>
              <a:rPr lang="tr-TR" dirty="0"/>
              <a:t>Doğru bilginin kaynağının ne olduğu konusunda filozoflar farklı düşünmüştür. </a:t>
            </a:r>
            <a:r>
              <a:rPr lang="tr-TR" dirty="0" smtClean="0"/>
              <a:t>Rasyonalistlere göre </a:t>
            </a:r>
            <a:r>
              <a:rPr lang="tr-TR" dirty="0"/>
              <a:t>doğru bilgi akla dayanmalıdır. </a:t>
            </a:r>
            <a:r>
              <a:rPr lang="tr-TR" dirty="0" err="1"/>
              <a:t>Emprisitler</a:t>
            </a:r>
            <a:r>
              <a:rPr lang="tr-TR" dirty="0"/>
              <a:t> içinse doğru bilginin kaynağı insan </a:t>
            </a:r>
            <a:r>
              <a:rPr lang="tr-TR" dirty="0" smtClean="0"/>
              <a:t>deneyimleridir. Kant</a:t>
            </a:r>
            <a:r>
              <a:rPr lang="tr-TR" dirty="0"/>
              <a:t>, uzlaşmaz görünen bu iki görüşü yeniden ele alıp akıl ve deneyimi </a:t>
            </a:r>
            <a:r>
              <a:rPr lang="tr-TR" dirty="0" smtClean="0"/>
              <a:t>birleştirmiştir. Pozitivizme </a:t>
            </a:r>
            <a:r>
              <a:rPr lang="tr-TR" dirty="0"/>
              <a:t>göre doğru bilgi bilimsel olgulara dayanır. </a:t>
            </a:r>
            <a:r>
              <a:rPr lang="tr-TR" dirty="0" err="1"/>
              <a:t>Entuisyonizme</a:t>
            </a:r>
            <a:r>
              <a:rPr lang="tr-TR" dirty="0"/>
              <a:t> </a:t>
            </a:r>
            <a:r>
              <a:rPr lang="tr-TR" dirty="0" smtClean="0"/>
              <a:t>göre sezgilerimiz bizi </a:t>
            </a:r>
            <a:r>
              <a:rPr lang="tr-TR" dirty="0"/>
              <a:t>doğruya götürür. </a:t>
            </a:r>
            <a:r>
              <a:rPr lang="tr-TR" dirty="0" err="1"/>
              <a:t>Pragmatizm’e</a:t>
            </a:r>
            <a:r>
              <a:rPr lang="tr-TR" dirty="0"/>
              <a:t> göre ise doğru bilgi yararlı olan bilgidir.</a:t>
            </a:r>
          </a:p>
          <a:p>
            <a:pPr marL="0" indent="0">
              <a:buNone/>
            </a:pPr>
            <a:r>
              <a:rPr lang="tr-TR" b="1" dirty="0"/>
              <a:t>Metinden hareketle aşağıdaki yargılardan hangisine ulaşılamaz?</a:t>
            </a:r>
          </a:p>
          <a:p>
            <a:pPr marL="0" indent="0">
              <a:buNone/>
            </a:pPr>
            <a:r>
              <a:rPr lang="tr-TR" dirty="0"/>
              <a:t>A) Rasyonalizm için akıl, deneyimden önce gelir.</a:t>
            </a:r>
          </a:p>
          <a:p>
            <a:pPr marL="0" indent="0">
              <a:buNone/>
            </a:pPr>
            <a:r>
              <a:rPr lang="tr-TR" dirty="0"/>
              <a:t>B) Kant’a göre bütün bilgilerimizin temelinde sezgilerimiz vardır.</a:t>
            </a:r>
          </a:p>
          <a:p>
            <a:pPr marL="0" indent="0">
              <a:buNone/>
            </a:pPr>
            <a:r>
              <a:rPr lang="tr-TR" dirty="0"/>
              <a:t>C) </a:t>
            </a:r>
            <a:r>
              <a:rPr lang="tr-TR" dirty="0" err="1"/>
              <a:t>Empirizm</a:t>
            </a:r>
            <a:r>
              <a:rPr lang="tr-TR" dirty="0"/>
              <a:t> aklın doğuştan bomboş olduğunu savunur.</a:t>
            </a:r>
          </a:p>
          <a:p>
            <a:pPr marL="0" indent="0">
              <a:buNone/>
            </a:pPr>
            <a:r>
              <a:rPr lang="tr-TR" dirty="0"/>
              <a:t>D) Pragmatizm yararlı olanı doğru kabul eder.</a:t>
            </a:r>
          </a:p>
          <a:p>
            <a:pPr marL="0" indent="0">
              <a:buNone/>
            </a:pPr>
            <a:r>
              <a:rPr lang="tr-TR" dirty="0"/>
              <a:t>E) Pozitivizm bilimin en doğru sonuçlara ulaştığını iddia eder.</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93</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35231899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404664"/>
            <a:ext cx="8291264" cy="6069288"/>
          </a:xfrm>
        </p:spPr>
        <p:txBody>
          <a:bodyPr>
            <a:normAutofit/>
          </a:bodyPr>
          <a:lstStyle/>
          <a:p>
            <a:pPr marL="0" indent="0">
              <a:buNone/>
            </a:pPr>
            <a:r>
              <a:rPr lang="tr-TR" b="1" dirty="0"/>
              <a:t>11. </a:t>
            </a:r>
            <a:r>
              <a:rPr lang="tr-TR" dirty="0"/>
              <a:t>İnsan yaşamı için ekmek ve su ne kadar gerekli ise, bilgilerimizi sağlam temellere </a:t>
            </a:r>
            <a:r>
              <a:rPr lang="tr-TR" dirty="0" smtClean="0"/>
              <a:t>oturtabilmek de </a:t>
            </a:r>
            <a:r>
              <a:rPr lang="tr-TR" dirty="0"/>
              <a:t>o kadar gereklidir. Bu anlamda ilk önce bilgimizin kaynağı olan şeyleri yani </a:t>
            </a:r>
            <a:r>
              <a:rPr lang="tr-TR" dirty="0" smtClean="0"/>
              <a:t>nesneleri tanımak </a:t>
            </a:r>
            <a:r>
              <a:rPr lang="tr-TR" dirty="0"/>
              <a:t>zorundayız. Yoksa bilgimizin doğruluk değeri hakkında bir şey söyleyemeyiz. </a:t>
            </a:r>
            <a:r>
              <a:rPr lang="tr-TR" dirty="0" smtClean="0"/>
              <a:t>Felsefe tarihinde </a:t>
            </a:r>
            <a:r>
              <a:rPr lang="tr-TR" dirty="0"/>
              <a:t>yer alan idealizm ve materyalizm bu konuda yapılan tartışmaların ne kadar </a:t>
            </a:r>
            <a:r>
              <a:rPr lang="tr-TR" dirty="0" smtClean="0"/>
              <a:t>önemli olduğunu </a:t>
            </a:r>
            <a:r>
              <a:rPr lang="tr-TR" dirty="0"/>
              <a:t>bize göstermektedir.</a:t>
            </a:r>
          </a:p>
          <a:p>
            <a:pPr marL="0" indent="0">
              <a:buNone/>
            </a:pPr>
            <a:r>
              <a:rPr lang="tr-TR" b="1" dirty="0"/>
              <a:t>Bu parçada sözü edilen konu aşağıdaki felsefe disiplinlerinden hangi ikisini ilgilendirmektedir?</a:t>
            </a:r>
          </a:p>
          <a:p>
            <a:pPr marL="0" indent="0">
              <a:buNone/>
            </a:pPr>
            <a:r>
              <a:rPr lang="tr-TR" dirty="0"/>
              <a:t>A) Ahlak felsefesi-Din felsefesi</a:t>
            </a:r>
          </a:p>
          <a:p>
            <a:pPr marL="0" indent="0">
              <a:buNone/>
            </a:pPr>
            <a:r>
              <a:rPr lang="tr-TR" dirty="0"/>
              <a:t>B) Varlık felsefesi-Sanat felsefesi</a:t>
            </a:r>
          </a:p>
          <a:p>
            <a:pPr marL="0" indent="0">
              <a:buNone/>
            </a:pPr>
            <a:r>
              <a:rPr lang="tr-TR" dirty="0"/>
              <a:t>C) Bilgi felsefesi-Bilim felsefesi</a:t>
            </a:r>
          </a:p>
          <a:p>
            <a:pPr marL="0" indent="0">
              <a:buNone/>
            </a:pPr>
            <a:r>
              <a:rPr lang="tr-TR" dirty="0"/>
              <a:t>D) Varlık felsefesi-Bilgi felsefesi</a:t>
            </a:r>
          </a:p>
          <a:p>
            <a:pPr marL="0" indent="0">
              <a:buNone/>
            </a:pPr>
            <a:r>
              <a:rPr lang="tr-TR" dirty="0"/>
              <a:t>E) Bilgi felsefesi-Ahlak felsefesi</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94</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532725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7467600" cy="778098"/>
          </a:xfrm>
        </p:spPr>
        <p:txBody>
          <a:bodyPr/>
          <a:lstStyle/>
          <a:p>
            <a:r>
              <a:rPr lang="tr-TR" dirty="0" smtClean="0"/>
              <a:t>Cevap anahtarı</a:t>
            </a:r>
            <a:endParaRPr lang="tr-TR" dirty="0"/>
          </a:p>
        </p:txBody>
      </p:sp>
      <p:sp>
        <p:nvSpPr>
          <p:cNvPr id="3" name="İçerik Yer Tutucusu 2"/>
          <p:cNvSpPr>
            <a:spLocks noGrp="1"/>
          </p:cNvSpPr>
          <p:nvPr>
            <p:ph sz="quarter" idx="1"/>
          </p:nvPr>
        </p:nvSpPr>
        <p:spPr>
          <a:xfrm>
            <a:off x="323528" y="1268760"/>
            <a:ext cx="8352928" cy="5040560"/>
          </a:xfrm>
          <a:solidFill>
            <a:srgbClr val="FFC000"/>
          </a:solidFill>
          <a:ln>
            <a:solidFill>
              <a:schemeClr val="tx1"/>
            </a:solidFill>
            <a:prstDash val="lgDashDotDot"/>
          </a:ln>
        </p:spPr>
        <p:txBody>
          <a:bodyPr>
            <a:normAutofit/>
          </a:bodyPr>
          <a:lstStyle/>
          <a:p>
            <a:pPr marL="0" indent="0">
              <a:buNone/>
            </a:pPr>
            <a:r>
              <a:rPr lang="tr-TR" b="1" dirty="0"/>
              <a:t>3. ÜNİTE</a:t>
            </a:r>
          </a:p>
          <a:p>
            <a:pPr marL="0" indent="0">
              <a:buNone/>
            </a:pPr>
            <a:r>
              <a:rPr lang="tr-TR" b="1" dirty="0" smtClean="0"/>
              <a:t>Doğru </a:t>
            </a:r>
            <a:r>
              <a:rPr lang="tr-TR" b="1" dirty="0"/>
              <a:t>Yanlış Sorularının Cevapları</a:t>
            </a:r>
          </a:p>
          <a:p>
            <a:pPr marL="0" indent="0">
              <a:buNone/>
            </a:pPr>
            <a:r>
              <a:rPr lang="es-ES" dirty="0" smtClean="0"/>
              <a:t>D </a:t>
            </a:r>
            <a:r>
              <a:rPr lang="es-ES" dirty="0"/>
              <a:t>2. D 3. Y 4. D 5. </a:t>
            </a:r>
            <a:r>
              <a:rPr lang="es-ES" dirty="0" smtClean="0"/>
              <a:t>Y</a:t>
            </a:r>
            <a:r>
              <a:rPr lang="tr-TR" dirty="0" smtClean="0"/>
              <a:t> </a:t>
            </a:r>
            <a:r>
              <a:rPr lang="es-ES" dirty="0" smtClean="0"/>
              <a:t>6</a:t>
            </a:r>
            <a:r>
              <a:rPr lang="es-ES" dirty="0"/>
              <a:t>. Y 7. D 8. D 9. Y 10. </a:t>
            </a:r>
            <a:r>
              <a:rPr lang="es-ES" dirty="0" smtClean="0"/>
              <a:t>Y</a:t>
            </a:r>
            <a:endParaRPr lang="tr-TR" dirty="0" smtClean="0"/>
          </a:p>
          <a:p>
            <a:pPr marL="0" indent="0">
              <a:buNone/>
            </a:pPr>
            <a:endParaRPr lang="es-ES" dirty="0"/>
          </a:p>
          <a:p>
            <a:pPr marL="0" indent="0">
              <a:buNone/>
            </a:pPr>
            <a:r>
              <a:rPr lang="tr-TR" b="1" dirty="0" smtClean="0"/>
              <a:t>Boşluk </a:t>
            </a:r>
            <a:r>
              <a:rPr lang="tr-TR" b="1" dirty="0"/>
              <a:t>Doldurma Sorularının Cevapları</a:t>
            </a:r>
          </a:p>
          <a:p>
            <a:pPr marL="0" indent="0">
              <a:buNone/>
            </a:pPr>
            <a:r>
              <a:rPr lang="tr-TR" dirty="0" smtClean="0"/>
              <a:t>1. reel </a:t>
            </a:r>
            <a:r>
              <a:rPr lang="tr-TR" dirty="0"/>
              <a:t>varlık 2. ideal varlık 3. Septisizm 4. doğruluk 5. </a:t>
            </a:r>
            <a:r>
              <a:rPr lang="tr-TR" dirty="0" smtClean="0"/>
              <a:t>nesnel 6</a:t>
            </a:r>
            <a:r>
              <a:rPr lang="tr-TR" dirty="0"/>
              <a:t>. bilinçli 7. teoloji 8. ütopya 9. Egemenlik 10. </a:t>
            </a:r>
            <a:r>
              <a:rPr lang="tr-TR" dirty="0" smtClean="0"/>
              <a:t>taklit</a:t>
            </a:r>
          </a:p>
          <a:p>
            <a:pPr marL="0" indent="0">
              <a:buNone/>
            </a:pPr>
            <a:endParaRPr lang="tr-TR" dirty="0"/>
          </a:p>
          <a:p>
            <a:pPr marL="0" indent="0">
              <a:buNone/>
            </a:pPr>
            <a:r>
              <a:rPr lang="sv-SE" b="1" dirty="0" smtClean="0"/>
              <a:t>Çoktan </a:t>
            </a:r>
            <a:r>
              <a:rPr lang="sv-SE" b="1" dirty="0"/>
              <a:t>Seçmeli Soruların Cevapları</a:t>
            </a:r>
          </a:p>
          <a:p>
            <a:pPr marL="0" indent="0">
              <a:buNone/>
            </a:pPr>
            <a:r>
              <a:rPr lang="pt-BR" dirty="0"/>
              <a:t>1. B 2. C 3. D 4. E 5. </a:t>
            </a:r>
            <a:r>
              <a:rPr lang="pt-BR" dirty="0" smtClean="0"/>
              <a:t>A</a:t>
            </a:r>
            <a:r>
              <a:rPr lang="tr-TR" dirty="0" smtClean="0"/>
              <a:t> 6</a:t>
            </a:r>
            <a:r>
              <a:rPr lang="tr-TR" dirty="0"/>
              <a:t>. D 7. C 8. E 9. A 10. </a:t>
            </a:r>
            <a:r>
              <a:rPr lang="tr-TR" dirty="0" smtClean="0"/>
              <a:t>B 11</a:t>
            </a:r>
            <a:r>
              <a:rPr lang="tr-TR" dirty="0"/>
              <a:t>. D</a:t>
            </a:r>
          </a:p>
        </p:txBody>
      </p:sp>
      <p:sp>
        <p:nvSpPr>
          <p:cNvPr id="4" name="Slayt Numarası Yer Tutucusu 3"/>
          <p:cNvSpPr>
            <a:spLocks noGrp="1"/>
          </p:cNvSpPr>
          <p:nvPr>
            <p:ph type="sldNum" sz="quarter" idx="15"/>
          </p:nvPr>
        </p:nvSpPr>
        <p:spPr/>
        <p:txBody>
          <a:bodyPr/>
          <a:lstStyle/>
          <a:p>
            <a:fld id="{B1DEFA8C-F947-479F-BE07-76B6B3F80BF1}" type="slidenum">
              <a:rPr lang="tr-TR" smtClean="0"/>
              <a:pPr/>
              <a:t>95</a:t>
            </a:fld>
            <a:endParaRPr lang="tr-TR"/>
          </a:p>
        </p:txBody>
      </p:sp>
      <p:sp>
        <p:nvSpPr>
          <p:cNvPr id="5" name="Altbilgi Yer Tutucusu 4"/>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35204992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4" name="3 Metin kutusu"/>
          <p:cNvSpPr txBox="1"/>
          <p:nvPr/>
        </p:nvSpPr>
        <p:spPr>
          <a:xfrm>
            <a:off x="3491880" y="4653136"/>
            <a:ext cx="4896544" cy="461665"/>
          </a:xfrm>
          <a:prstGeom prst="rect">
            <a:avLst/>
          </a:prstGeom>
          <a:noFill/>
        </p:spPr>
        <p:txBody>
          <a:bodyPr wrap="square" rtlCol="0">
            <a:spAutoFit/>
          </a:bodyPr>
          <a:lstStyle/>
          <a:p>
            <a:r>
              <a:rPr lang="tr-TR" sz="2400" i="1" dirty="0" smtClean="0">
                <a:solidFill>
                  <a:srgbClr val="FF0000"/>
                </a:solidFill>
              </a:rPr>
              <a:t>Hazırlayan </a:t>
            </a:r>
            <a:r>
              <a:rPr lang="tr-TR" sz="2400" i="1" smtClean="0">
                <a:solidFill>
                  <a:srgbClr val="FF0000"/>
                </a:solidFill>
              </a:rPr>
              <a:t>: </a:t>
            </a:r>
            <a:r>
              <a:rPr lang="tr-TR" sz="2400" i="1" smtClean="0">
                <a:solidFill>
                  <a:srgbClr val="FF0000"/>
                </a:solidFill>
              </a:rPr>
              <a:t>AYDIN TAŞAN</a:t>
            </a:r>
            <a:endParaRPr lang="tr-TR" sz="2400" i="1" dirty="0">
              <a:solidFill>
                <a:srgbClr val="FF0000"/>
              </a:solidFill>
            </a:endParaRPr>
          </a:p>
        </p:txBody>
      </p:sp>
      <p:sp>
        <p:nvSpPr>
          <p:cNvPr id="5" name="4 Metin kutusu"/>
          <p:cNvSpPr txBox="1"/>
          <p:nvPr/>
        </p:nvSpPr>
        <p:spPr>
          <a:xfrm>
            <a:off x="1115616" y="2060848"/>
            <a:ext cx="6264696" cy="707886"/>
          </a:xfrm>
          <a:prstGeom prst="rect">
            <a:avLst/>
          </a:prstGeom>
          <a:solidFill>
            <a:srgbClr val="FFC000"/>
          </a:solidFill>
        </p:spPr>
        <p:txBody>
          <a:bodyPr wrap="square" rtlCol="0">
            <a:spAutoFit/>
          </a:bodyPr>
          <a:lstStyle/>
          <a:p>
            <a:r>
              <a:rPr lang="tr-TR" sz="4000" b="1" i="1" dirty="0" smtClean="0">
                <a:solidFill>
                  <a:schemeClr val="accent6">
                    <a:lumMod val="75000"/>
                  </a:schemeClr>
                </a:solidFill>
              </a:rPr>
              <a:t>3. ÜNİTE BİTTİ </a:t>
            </a:r>
            <a:endParaRPr lang="tr-TR" sz="4000" b="1" i="1" dirty="0">
              <a:solidFill>
                <a:schemeClr val="accent6">
                  <a:lumMod val="75000"/>
                </a:schemeClr>
              </a:solidFill>
            </a:endParaRPr>
          </a:p>
        </p:txBody>
      </p:sp>
      <p:sp>
        <p:nvSpPr>
          <p:cNvPr id="6" name="5 Slayt Numarası Yer Tutucusu"/>
          <p:cNvSpPr>
            <a:spLocks noGrp="1"/>
          </p:cNvSpPr>
          <p:nvPr>
            <p:ph type="sldNum" sz="quarter" idx="15"/>
          </p:nvPr>
        </p:nvSpPr>
        <p:spPr/>
        <p:txBody>
          <a:bodyPr/>
          <a:lstStyle/>
          <a:p>
            <a:fld id="{B1DEFA8C-F947-479F-BE07-76B6B3F80BF1}" type="slidenum">
              <a:rPr lang="tr-TR" smtClean="0"/>
              <a:pPr/>
              <a:t>96</a:t>
            </a:fld>
            <a:endParaRPr lang="tr-TR"/>
          </a:p>
        </p:txBody>
      </p:sp>
      <p:sp>
        <p:nvSpPr>
          <p:cNvPr id="7" name="Metin kutusu 6"/>
          <p:cNvSpPr txBox="1"/>
          <p:nvPr/>
        </p:nvSpPr>
        <p:spPr>
          <a:xfrm>
            <a:off x="2333016" y="3356992"/>
            <a:ext cx="3988592" cy="369332"/>
          </a:xfrm>
          <a:prstGeom prst="rect">
            <a:avLst/>
          </a:prstGeom>
          <a:solidFill>
            <a:srgbClr val="FFC000"/>
          </a:solidFill>
        </p:spPr>
        <p:txBody>
          <a:bodyPr wrap="none" rtlCol="0">
            <a:spAutoFit/>
          </a:bodyPr>
          <a:lstStyle/>
          <a:p>
            <a:r>
              <a:rPr lang="tr-TR" dirty="0" smtClean="0"/>
              <a:t>YUNUS EMRE ANADOLU LİSESİ</a:t>
            </a:r>
            <a:endParaRPr lang="tr-TR" dirty="0"/>
          </a:p>
        </p:txBody>
      </p:sp>
      <p:sp>
        <p:nvSpPr>
          <p:cNvPr id="3" name="Altbilgi Yer Tutucusu 2"/>
          <p:cNvSpPr>
            <a:spLocks noGrp="1"/>
          </p:cNvSpPr>
          <p:nvPr>
            <p:ph type="ftr" sz="quarter" idx="16"/>
          </p:nvPr>
        </p:nvSpPr>
        <p:spPr/>
        <p:txBody>
          <a:bodyPr/>
          <a:lstStyle/>
          <a:p>
            <a:r>
              <a:rPr lang="tr-TR" smtClean="0"/>
              <a:t>hazırlayan serkan baynal</a:t>
            </a:r>
            <a:endParaRPr lang="tr-TR"/>
          </a:p>
        </p:txBody>
      </p:sp>
    </p:spTree>
    <p:extLst>
      <p:ext uri="{BB962C8B-B14F-4D97-AF65-F5344CB8AC3E}">
        <p14:creationId xmlns:p14="http://schemas.microsoft.com/office/powerpoint/2010/main" xmlns="" val="14543243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1182</TotalTime>
  <Words>5802</Words>
  <Application>Microsoft Office PowerPoint</Application>
  <PresentationFormat>Ekran Gösterisi (4:3)</PresentationFormat>
  <Paragraphs>745</Paragraphs>
  <Slides>96</Slides>
  <Notes>1</Notes>
  <HiddenSlides>0</HiddenSlides>
  <MMClips>0</MMClips>
  <ScaleCrop>false</ScaleCrop>
  <HeadingPairs>
    <vt:vector size="4" baseType="variant">
      <vt:variant>
        <vt:lpstr>Tema</vt:lpstr>
      </vt:variant>
      <vt:variant>
        <vt:i4>1</vt:i4>
      </vt:variant>
      <vt:variant>
        <vt:lpstr>Slayt Başlıkları</vt:lpstr>
      </vt:variant>
      <vt:variant>
        <vt:i4>96</vt:i4>
      </vt:variant>
    </vt:vector>
  </HeadingPairs>
  <TitlesOfParts>
    <vt:vector size="97" baseType="lpstr">
      <vt:lpstr>Cumba</vt:lpstr>
      <vt:lpstr>Slayt 1</vt:lpstr>
      <vt:lpstr>Slayt 2</vt:lpstr>
      <vt:lpstr>Slayt 3</vt:lpstr>
      <vt:lpstr>SİYASET   FELSEFESİ</vt:lpstr>
      <vt:lpstr>KONULAR</vt:lpstr>
      <vt:lpstr>Slayt 6</vt:lpstr>
      <vt:lpstr>B. SİYASET FELSEFESİNİN TEMEL KAVRAMLARI</vt:lpstr>
      <vt:lpstr>Slayt 8</vt:lpstr>
      <vt:lpstr>Örnek;</vt:lpstr>
      <vt:lpstr>Slayt 10</vt:lpstr>
      <vt:lpstr>Slayt 11</vt:lpstr>
      <vt:lpstr>Bürokrasiden Vazgeçilebilir mi?</vt:lpstr>
      <vt:lpstr>Bürokrasiyi Vazgeçilmez Kılan Özellikler</vt:lpstr>
      <vt:lpstr>ÖRNEK;</vt:lpstr>
      <vt:lpstr>Slayt 15</vt:lpstr>
      <vt:lpstr>          C. SİYASET FELSEFESİNİN TEMEL SORULARI         C. SİYASET FELSEFESİNİN TEMEL SORULARI</vt:lpstr>
      <vt:lpstr>     1. İktidar Kaynağı Nedir?</vt:lpstr>
      <vt:lpstr>Slayt 18</vt:lpstr>
      <vt:lpstr>2. Hak, adalet ve özgürlük nedir? </vt:lpstr>
      <vt:lpstr> </vt:lpstr>
      <vt:lpstr>Slayt 21</vt:lpstr>
      <vt:lpstr>Slayt 22</vt:lpstr>
      <vt:lpstr>ÖRNEK;</vt:lpstr>
      <vt:lpstr>ÖRNEK;</vt:lpstr>
      <vt:lpstr>Slayt 25</vt:lpstr>
      <vt:lpstr>ÖRNEK;</vt:lpstr>
      <vt:lpstr>ÖRNEK;</vt:lpstr>
      <vt:lpstr>Eşİtlİğİ Temel Alan Görüş:</vt:lpstr>
      <vt:lpstr>Slayt 29</vt:lpstr>
      <vt:lpstr>Slayt 30</vt:lpstr>
      <vt:lpstr>Slayt 31</vt:lpstr>
      <vt:lpstr>Ütopyalar </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5. Devlet doğal mı yapay mı bir kurumdur?</vt:lpstr>
      <vt:lpstr>   Doğal Bir Kurum Olarak Devlet</vt:lpstr>
      <vt:lpstr>     Yapay  Bir Kurum Olarak Devlet</vt:lpstr>
      <vt:lpstr>Slayt 48</vt:lpstr>
      <vt:lpstr>d. BİREY, TOPLUM VE DEVLET İLİŞKİLERİ</vt:lpstr>
      <vt:lpstr>ÖLÇME VE DEĞERLENDİRME</vt:lpstr>
      <vt:lpstr>Slayt 51</vt:lpstr>
      <vt:lpstr>Slayt 52</vt:lpstr>
      <vt:lpstr>Hazırlayan : serkan baynal</vt:lpstr>
      <vt:lpstr>Slayt 54</vt:lpstr>
      <vt:lpstr>Slayt 55</vt:lpstr>
      <vt:lpstr>Slayt 56</vt:lpstr>
      <vt:lpstr>  </vt:lpstr>
      <vt:lpstr>Slayt 58</vt:lpstr>
      <vt:lpstr>A. SANAT FELSEFESİ VE TEMEL KAVRAMLARI</vt:lpstr>
      <vt:lpstr>Slayt 60</vt:lpstr>
      <vt:lpstr> </vt:lpstr>
      <vt:lpstr>Slayt 62</vt:lpstr>
      <vt:lpstr>Slayt 63</vt:lpstr>
      <vt:lpstr>Slayt 64</vt:lpstr>
      <vt:lpstr>B. SANATI AÇIKLAYAN FELSEFİ GÖRÜŞLER</vt:lpstr>
      <vt:lpstr>Slayt 66</vt:lpstr>
      <vt:lpstr>Slayt 67</vt:lpstr>
      <vt:lpstr>Slayt 68</vt:lpstr>
      <vt:lpstr>Slayt 69</vt:lpstr>
      <vt:lpstr>Slayt 70</vt:lpstr>
      <vt:lpstr>C. GÜZEL NEDİR?</vt:lpstr>
      <vt:lpstr>Slayt 72</vt:lpstr>
      <vt:lpstr>Slayt 73</vt:lpstr>
      <vt:lpstr>Slayt 74</vt:lpstr>
      <vt:lpstr>Ç. SANAT ESERİNİN NİTELİKLERİ</vt:lpstr>
      <vt:lpstr>Slayt 76</vt:lpstr>
      <vt:lpstr>Slayt 77</vt:lpstr>
      <vt:lpstr>Slayt 78</vt:lpstr>
      <vt:lpstr>Slayt 79</vt:lpstr>
      <vt:lpstr>D. SANATI VE SANATÇIYI ETKİLEYEN ETKENLER</vt:lpstr>
      <vt:lpstr>E. ORTAK ESTETİK YARGILAR</vt:lpstr>
      <vt:lpstr>ÖLÇME VE DEĞERLENDİRME ÇALIŞMALARI (3. ÜNİTE)</vt:lpstr>
      <vt:lpstr>Slayt 83</vt:lpstr>
      <vt:lpstr>Slayt 84</vt:lpstr>
      <vt:lpstr>Slayt 85</vt:lpstr>
      <vt:lpstr>Slayt 86</vt:lpstr>
      <vt:lpstr>Slayt 87</vt:lpstr>
      <vt:lpstr>Slayt 88</vt:lpstr>
      <vt:lpstr>Slayt 89</vt:lpstr>
      <vt:lpstr>Slayt 90</vt:lpstr>
      <vt:lpstr>Slayt 91</vt:lpstr>
      <vt:lpstr>Slayt 92</vt:lpstr>
      <vt:lpstr>Slayt 93</vt:lpstr>
      <vt:lpstr>Slayt 94</vt:lpstr>
      <vt:lpstr>Cevap anahtarı</vt:lpstr>
      <vt:lpstr>Slayt 96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Toshiba</dc:creator>
  <cp:lastModifiedBy>Toshıba</cp:lastModifiedBy>
  <cp:revision>96</cp:revision>
  <dcterms:created xsi:type="dcterms:W3CDTF">2018-09-24T15:25:44Z</dcterms:created>
  <dcterms:modified xsi:type="dcterms:W3CDTF">2021-09-15T18:49:27Z</dcterms:modified>
</cp:coreProperties>
</file>