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33"/>
  </p:notesMasterIdLst>
  <p:sldIdLst>
    <p:sldId id="256" r:id="rId2"/>
    <p:sldId id="257" r:id="rId3"/>
    <p:sldId id="258" r:id="rId4"/>
    <p:sldId id="259" r:id="rId5"/>
    <p:sldId id="260" r:id="rId6"/>
    <p:sldId id="285" r:id="rId7"/>
    <p:sldId id="263" r:id="rId8"/>
    <p:sldId id="265" r:id="rId9"/>
    <p:sldId id="290" r:id="rId10"/>
    <p:sldId id="287" r:id="rId11"/>
    <p:sldId id="289" r:id="rId12"/>
    <p:sldId id="266" r:id="rId13"/>
    <p:sldId id="286" r:id="rId14"/>
    <p:sldId id="267" r:id="rId15"/>
    <p:sldId id="268" r:id="rId16"/>
    <p:sldId id="269" r:id="rId17"/>
    <p:sldId id="270" r:id="rId18"/>
    <p:sldId id="271" r:id="rId19"/>
    <p:sldId id="264" r:id="rId20"/>
    <p:sldId id="273" r:id="rId21"/>
    <p:sldId id="291" r:id="rId22"/>
    <p:sldId id="275" r:id="rId23"/>
    <p:sldId id="276" r:id="rId24"/>
    <p:sldId id="277" r:id="rId25"/>
    <p:sldId id="278" r:id="rId26"/>
    <p:sldId id="279" r:id="rId27"/>
    <p:sldId id="280" r:id="rId28"/>
    <p:sldId id="281" r:id="rId29"/>
    <p:sldId id="282" r:id="rId30"/>
    <p:sldId id="283" r:id="rId31"/>
    <p:sldId id="292" r:id="rId3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2" autoAdjust="0"/>
    <p:restoredTop sz="94660"/>
  </p:normalViewPr>
  <p:slideViewPr>
    <p:cSldViewPr>
      <p:cViewPr varScale="1">
        <p:scale>
          <a:sx n="82" d="100"/>
          <a:sy n="82" d="100"/>
        </p:scale>
        <p:origin x="1474"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9AF8C2-3243-42F4-88AE-4603625A3287}" type="datetimeFigureOut">
              <a:rPr lang="tr-TR" smtClean="0"/>
              <a:pPr/>
              <a:t>24.09.2021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D5923B-9DA3-4BA5-B0A8-E212C3BD1453}" type="slidenum">
              <a:rPr lang="tr-TR" smtClean="0"/>
              <a:pPr/>
              <a:t>‹#›</a:t>
            </a:fld>
            <a:endParaRPr lang="tr-TR"/>
          </a:p>
        </p:txBody>
      </p:sp>
    </p:spTree>
    <p:extLst>
      <p:ext uri="{BB962C8B-B14F-4D97-AF65-F5344CB8AC3E}">
        <p14:creationId xmlns:p14="http://schemas.microsoft.com/office/powerpoint/2010/main" val="825741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8" name="7 Başlık"/>
          <p:cNvSpPr>
            <a:spLocks noGrp="1"/>
          </p:cNvSpPr>
          <p:nvPr>
            <p:ph type="ctrTitle"/>
          </p:nvPr>
        </p:nvSpPr>
        <p:spPr>
          <a:xfrm>
            <a:off x="2286000" y="3124200"/>
            <a:ext cx="6172200" cy="1894362"/>
          </a:xfrm>
        </p:spPr>
        <p:txBody>
          <a:bodyPr/>
          <a:lstStyle>
            <a:lvl1pPr>
              <a:defRPr b="1"/>
            </a:lvl1pPr>
          </a:lstStyle>
          <a:p>
            <a:r>
              <a:rPr kumimoji="0" lang="tr-TR"/>
              <a:t>Asıl başlık stili için tıklatın</a:t>
            </a:r>
            <a:endParaRPr kumimoji="0" lang="en-US"/>
          </a:p>
        </p:txBody>
      </p:sp>
      <p:sp>
        <p:nvSpPr>
          <p:cNvPr id="9" name="8 Alt Başlık"/>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a:t>Asıl alt başlık stilini düzenlemek için tıklatın</a:t>
            </a:r>
            <a:endParaRPr kumimoji="0" lang="en-US"/>
          </a:p>
        </p:txBody>
      </p:sp>
      <p:sp>
        <p:nvSpPr>
          <p:cNvPr id="28" name="27 Veri Yer Tutucusu"/>
          <p:cNvSpPr>
            <a:spLocks noGrp="1"/>
          </p:cNvSpPr>
          <p:nvPr>
            <p:ph type="dt" sz="half" idx="10"/>
          </p:nvPr>
        </p:nvSpPr>
        <p:spPr bwMode="auto">
          <a:xfrm rot="5400000">
            <a:off x="7764621" y="1174097"/>
            <a:ext cx="2286000" cy="381000"/>
          </a:xfrm>
        </p:spPr>
        <p:txBody>
          <a:bodyPr/>
          <a:lstStyle/>
          <a:p>
            <a:fld id="{1C699BAD-9902-447C-A6D1-FDEDB8FEA2B6}" type="datetime1">
              <a:rPr lang="tr-TR" smtClean="0"/>
              <a:pPr/>
              <a:t>24.09.2021</a:t>
            </a:fld>
            <a:endParaRPr lang="tr-TR"/>
          </a:p>
        </p:txBody>
      </p:sp>
      <p:sp>
        <p:nvSpPr>
          <p:cNvPr id="17" name="16 Altbilgi Yer Tutucusu"/>
          <p:cNvSpPr>
            <a:spLocks noGrp="1"/>
          </p:cNvSpPr>
          <p:nvPr>
            <p:ph type="ftr" sz="quarter" idx="11"/>
          </p:nvPr>
        </p:nvSpPr>
        <p:spPr bwMode="auto">
          <a:xfrm rot="5400000">
            <a:off x="7077269" y="4181669"/>
            <a:ext cx="3657600" cy="384048"/>
          </a:xfrm>
        </p:spPr>
        <p:txBody>
          <a:bodyPr/>
          <a:lstStyle/>
          <a:p>
            <a:r>
              <a:rPr lang="tr-TR"/>
              <a:t>hazırlayan serkan baynal</a:t>
            </a:r>
          </a:p>
        </p:txBody>
      </p:sp>
      <p:sp>
        <p:nvSpPr>
          <p:cNvPr id="10" name="9 Dikdörtgen"/>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ikdörtgen"/>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Dikdörtgen"/>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Dikdörtgen"/>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üz Bağlayıcı"/>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Düz Bağlayıcı"/>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Düz Bağlayıcı"/>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Düz Bağlayıcı"/>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Düz Bağlayıcı"/>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Düz Bağlayıcı"/>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Dikdörtgen"/>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Oval"/>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Oval"/>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Oval"/>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Oval"/>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Oval"/>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Slayt Numarası Yer Tutucusu"/>
          <p:cNvSpPr>
            <a:spLocks noGrp="1"/>
          </p:cNvSpPr>
          <p:nvPr>
            <p:ph type="sldNum" sz="quarter" idx="12"/>
          </p:nvPr>
        </p:nvSpPr>
        <p:spPr bwMode="auto">
          <a:xfrm>
            <a:off x="1325544" y="4928702"/>
            <a:ext cx="609600" cy="517524"/>
          </a:xfrm>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8" name="7 İçerik Yer Tutucusu"/>
          <p:cNvSpPr>
            <a:spLocks noGrp="1"/>
          </p:cNvSpPr>
          <p:nvPr>
            <p:ph sz="quarter" idx="1"/>
          </p:nvPr>
        </p:nvSpPr>
        <p:spPr>
          <a:xfrm>
            <a:off x="457200" y="1600200"/>
            <a:ext cx="7467600" cy="4873752"/>
          </a:xfrm>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6 Veri Yer Tutucusu"/>
          <p:cNvSpPr>
            <a:spLocks noGrp="1"/>
          </p:cNvSpPr>
          <p:nvPr>
            <p:ph type="dt" sz="half" idx="14"/>
          </p:nvPr>
        </p:nvSpPr>
        <p:spPr/>
        <p:txBody>
          <a:bodyPr rtlCol="0"/>
          <a:lstStyle/>
          <a:p>
            <a:fld id="{0B7B31CD-37C8-4587-A109-4B3D1174F778}" type="datetime1">
              <a:rPr lang="tr-TR" smtClean="0"/>
              <a:pPr/>
              <a:t>24.09.2021</a:t>
            </a:fld>
            <a:endParaRPr lang="tr-TR"/>
          </a:p>
        </p:txBody>
      </p:sp>
      <p:sp>
        <p:nvSpPr>
          <p:cNvPr id="9" name="8 Slayt Numarası Yer Tutucusu"/>
          <p:cNvSpPr>
            <a:spLocks noGrp="1"/>
          </p:cNvSpPr>
          <p:nvPr>
            <p:ph type="sldNum" sz="quarter" idx="15"/>
          </p:nvPr>
        </p:nvSpPr>
        <p:spPr/>
        <p:txBody>
          <a:bodyPr rtlCol="0"/>
          <a:lstStyle/>
          <a:p>
            <a:fld id="{B1DEFA8C-F947-479F-BE07-76B6B3F80BF1}" type="slidenum">
              <a:rPr lang="tr-TR" smtClean="0"/>
              <a:pPr/>
              <a:t>‹#›</a:t>
            </a:fld>
            <a:endParaRPr lang="tr-TR"/>
          </a:p>
        </p:txBody>
      </p:sp>
      <p:sp>
        <p:nvSpPr>
          <p:cNvPr id="10" name="9 Altbilgi Yer Tutucusu"/>
          <p:cNvSpPr>
            <a:spLocks noGrp="1"/>
          </p:cNvSpPr>
          <p:nvPr>
            <p:ph type="ftr" sz="quarter" idx="16"/>
          </p:nvPr>
        </p:nvSpPr>
        <p:spPr/>
        <p:txBody>
          <a:bodyPr rtlCol="0"/>
          <a:lstStyle/>
          <a:p>
            <a:r>
              <a:rPr lang="tr-TR"/>
              <a:t>hazırlayan serkan baynal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2286000" y="2895600"/>
            <a:ext cx="6172200" cy="2053590"/>
          </a:xfrm>
        </p:spPr>
        <p:txBody>
          <a:bodyPr/>
          <a:lstStyle>
            <a:lvl1pPr algn="l">
              <a:buNone/>
              <a:defRPr sz="3000" b="1" cap="small" baseline="0"/>
            </a:lvl1pPr>
          </a:lstStyle>
          <a:p>
            <a:r>
              <a:rPr kumimoji="0" lang="tr-TR"/>
              <a:t>Asıl başlık stili için tıklatın</a:t>
            </a:r>
            <a:endParaRPr kumimoji="0" lang="en-US"/>
          </a:p>
        </p:txBody>
      </p:sp>
      <p:sp>
        <p:nvSpPr>
          <p:cNvPr id="3" name="2 Metin Yer Tutucusu"/>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a:t>Asıl metin stillerini düzenlemek için tıklatın</a:t>
            </a:r>
          </a:p>
        </p:txBody>
      </p:sp>
      <p:sp>
        <p:nvSpPr>
          <p:cNvPr id="4" name="3 Veri Yer Tutucusu"/>
          <p:cNvSpPr>
            <a:spLocks noGrp="1"/>
          </p:cNvSpPr>
          <p:nvPr>
            <p:ph type="dt" sz="half" idx="10"/>
          </p:nvPr>
        </p:nvSpPr>
        <p:spPr bwMode="auto">
          <a:xfrm rot="5400000">
            <a:off x="7763256" y="1170432"/>
            <a:ext cx="2286000" cy="381000"/>
          </a:xfrm>
        </p:spPr>
        <p:txBody>
          <a:bodyPr/>
          <a:lstStyle/>
          <a:p>
            <a:fld id="{0DC205A5-3134-46AA-B3F3-36C47F62CCA2}" type="datetime1">
              <a:rPr lang="tr-TR" smtClean="0"/>
              <a:pPr/>
              <a:t>24.09.2021</a:t>
            </a:fld>
            <a:endParaRPr lang="tr-TR"/>
          </a:p>
        </p:txBody>
      </p:sp>
      <p:sp>
        <p:nvSpPr>
          <p:cNvPr id="5" name="4 Altbilgi Yer Tutucusu"/>
          <p:cNvSpPr>
            <a:spLocks noGrp="1"/>
          </p:cNvSpPr>
          <p:nvPr>
            <p:ph type="ftr" sz="quarter" idx="11"/>
          </p:nvPr>
        </p:nvSpPr>
        <p:spPr bwMode="auto">
          <a:xfrm rot="5400000">
            <a:off x="7077456" y="4178808"/>
            <a:ext cx="3657600" cy="384048"/>
          </a:xfrm>
        </p:spPr>
        <p:txBody>
          <a:bodyPr/>
          <a:lstStyle/>
          <a:p>
            <a:r>
              <a:rPr lang="tr-TR"/>
              <a:t>hazırlayan serkan baynal</a:t>
            </a:r>
          </a:p>
        </p:txBody>
      </p:sp>
      <p:sp>
        <p:nvSpPr>
          <p:cNvPr id="9" name="8 Dikdörtgen"/>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Dikdörtgen"/>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ikdörtgen"/>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ikdörtgen"/>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Düz Bağlayıcı"/>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Düz Bağlayıcı"/>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Düz Bağlayıcı"/>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Düz Bağlayıcı"/>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Düz Bağlayıcı"/>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Dikdörtgen"/>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Oval"/>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Oval"/>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Oval"/>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Oval"/>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Oval"/>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Düz Bağlayıcı"/>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Slayt Numarası Yer Tutucusu"/>
          <p:cNvSpPr>
            <a:spLocks noGrp="1"/>
          </p:cNvSpPr>
          <p:nvPr>
            <p:ph type="sldNum" sz="quarter" idx="12"/>
          </p:nvPr>
        </p:nvSpPr>
        <p:spPr bwMode="auto">
          <a:xfrm>
            <a:off x="1340616" y="4928702"/>
            <a:ext cx="609600" cy="517524"/>
          </a:xfrm>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5" name="4 Veri Yer Tutucusu"/>
          <p:cNvSpPr>
            <a:spLocks noGrp="1"/>
          </p:cNvSpPr>
          <p:nvPr>
            <p:ph type="dt" sz="half" idx="10"/>
          </p:nvPr>
        </p:nvSpPr>
        <p:spPr/>
        <p:txBody>
          <a:bodyPr/>
          <a:lstStyle/>
          <a:p>
            <a:fld id="{E7EC0B32-1540-4279-BBD4-CAC79F660871}" type="datetime1">
              <a:rPr lang="tr-TR" smtClean="0"/>
              <a:pPr/>
              <a:t>24.09.2021</a:t>
            </a:fld>
            <a:endParaRPr lang="tr-TR"/>
          </a:p>
        </p:txBody>
      </p:sp>
      <p:sp>
        <p:nvSpPr>
          <p:cNvPr id="6" name="5 Altbilgi Yer Tutucusu"/>
          <p:cNvSpPr>
            <a:spLocks noGrp="1"/>
          </p:cNvSpPr>
          <p:nvPr>
            <p:ph type="ftr" sz="quarter" idx="11"/>
          </p:nvPr>
        </p:nvSpPr>
        <p:spPr/>
        <p:txBody>
          <a:bodyPr/>
          <a:lstStyle/>
          <a:p>
            <a:r>
              <a:rPr lang="tr-TR"/>
              <a:t>hazırlayan serkan baynal</a:t>
            </a: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9" name="8 İçerik Yer Tutucusu"/>
          <p:cNvSpPr>
            <a:spLocks noGrp="1"/>
          </p:cNvSpPr>
          <p:nvPr>
            <p:ph sz="quarter" idx="1"/>
          </p:nvPr>
        </p:nvSpPr>
        <p:spPr>
          <a:xfrm>
            <a:off x="457200" y="1600200"/>
            <a:ext cx="3657600" cy="4572000"/>
          </a:xfrm>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1" name="10 İçerik Yer Tutucusu"/>
          <p:cNvSpPr>
            <a:spLocks noGrp="1"/>
          </p:cNvSpPr>
          <p:nvPr>
            <p:ph sz="quarter" idx="2"/>
          </p:nvPr>
        </p:nvSpPr>
        <p:spPr>
          <a:xfrm>
            <a:off x="4270248" y="1600200"/>
            <a:ext cx="3657600" cy="4572000"/>
          </a:xfrm>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7543800" cy="1143000"/>
          </a:xfrm>
        </p:spPr>
        <p:txBody>
          <a:bodyPr anchor="b"/>
          <a:lstStyle>
            <a:lvl1pPr>
              <a:defRPr/>
            </a:lvl1pPr>
          </a:lstStyle>
          <a:p>
            <a:r>
              <a:rPr kumimoji="0" lang="tr-TR"/>
              <a:t>Asıl başlık stili için tıklatın</a:t>
            </a:r>
            <a:endParaRPr kumimoji="0" lang="en-US"/>
          </a:p>
        </p:txBody>
      </p:sp>
      <p:sp>
        <p:nvSpPr>
          <p:cNvPr id="7" name="6 Veri Yer Tutucusu"/>
          <p:cNvSpPr>
            <a:spLocks noGrp="1"/>
          </p:cNvSpPr>
          <p:nvPr>
            <p:ph type="dt" sz="half" idx="10"/>
          </p:nvPr>
        </p:nvSpPr>
        <p:spPr/>
        <p:txBody>
          <a:bodyPr/>
          <a:lstStyle/>
          <a:p>
            <a:fld id="{449CADE5-A48A-4022-9E32-360DA5EBC8CA}" type="datetime1">
              <a:rPr lang="tr-TR" smtClean="0"/>
              <a:pPr/>
              <a:t>24.09.2021</a:t>
            </a:fld>
            <a:endParaRPr lang="tr-TR"/>
          </a:p>
        </p:txBody>
      </p:sp>
      <p:sp>
        <p:nvSpPr>
          <p:cNvPr id="8" name="7 Altbilgi Yer Tutucusu"/>
          <p:cNvSpPr>
            <a:spLocks noGrp="1"/>
          </p:cNvSpPr>
          <p:nvPr>
            <p:ph type="ftr" sz="quarter" idx="11"/>
          </p:nvPr>
        </p:nvSpPr>
        <p:spPr/>
        <p:txBody>
          <a:bodyPr/>
          <a:lstStyle/>
          <a:p>
            <a:r>
              <a:rPr lang="tr-TR"/>
              <a:t>hazırlayan serkan baynal</a:t>
            </a: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11" name="10 İçerik Yer Tutucusu"/>
          <p:cNvSpPr>
            <a:spLocks noGrp="1"/>
          </p:cNvSpPr>
          <p:nvPr>
            <p:ph sz="quarter" idx="2"/>
          </p:nvPr>
        </p:nvSpPr>
        <p:spPr>
          <a:xfrm>
            <a:off x="457200" y="2362200"/>
            <a:ext cx="3657600" cy="3886200"/>
          </a:xfrm>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3" name="12 İçerik Yer Tutucusu"/>
          <p:cNvSpPr>
            <a:spLocks noGrp="1"/>
          </p:cNvSpPr>
          <p:nvPr>
            <p:ph sz="quarter" idx="4"/>
          </p:nvPr>
        </p:nvSpPr>
        <p:spPr>
          <a:xfrm>
            <a:off x="4371975" y="2362200"/>
            <a:ext cx="3657600" cy="3886200"/>
          </a:xfrm>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2" name="11 Metin Yer Tutucusu"/>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a:t>Asıl metin stillerini düzenlemek için tıklatın</a:t>
            </a:r>
          </a:p>
        </p:txBody>
      </p:sp>
      <p:sp>
        <p:nvSpPr>
          <p:cNvPr id="14" name="13 Metin Yer Tutucusu"/>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a:t>Asıl metin stillerini düzenlemek için tıklatın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6" name="5 Veri Yer Tutucusu"/>
          <p:cNvSpPr>
            <a:spLocks noGrp="1"/>
          </p:cNvSpPr>
          <p:nvPr>
            <p:ph type="dt" sz="half" idx="10"/>
          </p:nvPr>
        </p:nvSpPr>
        <p:spPr/>
        <p:txBody>
          <a:bodyPr rtlCol="0"/>
          <a:lstStyle/>
          <a:p>
            <a:fld id="{5E13F1D1-5B99-4061-B4FE-E03C60A2964B}" type="datetime1">
              <a:rPr lang="tr-TR" smtClean="0"/>
              <a:pPr/>
              <a:t>24.09.2021</a:t>
            </a:fld>
            <a:endParaRPr lang="tr-TR"/>
          </a:p>
        </p:txBody>
      </p:sp>
      <p:sp>
        <p:nvSpPr>
          <p:cNvPr id="7" name="6 Slayt Numarası Yer Tutucusu"/>
          <p:cNvSpPr>
            <a:spLocks noGrp="1"/>
          </p:cNvSpPr>
          <p:nvPr>
            <p:ph type="sldNum" sz="quarter" idx="11"/>
          </p:nvPr>
        </p:nvSpPr>
        <p:spPr/>
        <p:txBody>
          <a:bodyPr rtlCol="0"/>
          <a:lstStyle/>
          <a:p>
            <a:fld id="{B1DEFA8C-F947-479F-BE07-76B6B3F80BF1}" type="slidenum">
              <a:rPr lang="tr-TR" smtClean="0"/>
              <a:pPr/>
              <a:t>‹#›</a:t>
            </a:fld>
            <a:endParaRPr lang="tr-TR"/>
          </a:p>
        </p:txBody>
      </p:sp>
      <p:sp>
        <p:nvSpPr>
          <p:cNvPr id="8" name="7 Altbilgi Yer Tutucusu"/>
          <p:cNvSpPr>
            <a:spLocks noGrp="1"/>
          </p:cNvSpPr>
          <p:nvPr>
            <p:ph type="ftr" sz="quarter" idx="12"/>
          </p:nvPr>
        </p:nvSpPr>
        <p:spPr/>
        <p:txBody>
          <a:bodyPr rtlCol="0"/>
          <a:lstStyle/>
          <a:p>
            <a:r>
              <a:rPr lang="tr-TR"/>
              <a:t>hazırlayan serkan baynal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4A1048F-AC67-400F-AB0C-714A66A95B5D}" type="datetime1">
              <a:rPr lang="tr-TR" smtClean="0"/>
              <a:pPr/>
              <a:t>24.09.2021</a:t>
            </a:fld>
            <a:endParaRPr lang="tr-TR"/>
          </a:p>
        </p:txBody>
      </p:sp>
      <p:sp>
        <p:nvSpPr>
          <p:cNvPr id="3" name="2 Altbilgi Yer Tutucusu"/>
          <p:cNvSpPr>
            <a:spLocks noGrp="1"/>
          </p:cNvSpPr>
          <p:nvPr>
            <p:ph type="ftr" sz="quarter" idx="11"/>
          </p:nvPr>
        </p:nvSpPr>
        <p:spPr/>
        <p:txBody>
          <a:bodyPr/>
          <a:lstStyle/>
          <a:p>
            <a:r>
              <a:rPr lang="tr-TR"/>
              <a:t>hazırlayan serkan baynal</a:t>
            </a: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10" name="9 Düz Bağlayıcı"/>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Başlık"/>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tr-TR"/>
              <a:t>Asıl başlık stili için tıklatın</a:t>
            </a:r>
            <a:endParaRPr kumimoji="0" lang="en-US"/>
          </a:p>
        </p:txBody>
      </p:sp>
      <p:sp>
        <p:nvSpPr>
          <p:cNvPr id="3" name="2 Metin Yer Tutucusu"/>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tr-TR"/>
              <a:t>Asıl metin stillerini düzenlemek için tıklatın</a:t>
            </a:r>
          </a:p>
        </p:txBody>
      </p:sp>
      <p:sp>
        <p:nvSpPr>
          <p:cNvPr id="8" name="7 Düz Bağlayıcı"/>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Düz Bağlayıcı"/>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Düz Bağlayıcı"/>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Dikdörtgen"/>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İçerik Yer Tutucusu"/>
          <p:cNvSpPr>
            <a:spLocks noGrp="1"/>
          </p:cNvSpPr>
          <p:nvPr>
            <p:ph sz="quarter" idx="1"/>
          </p:nvPr>
        </p:nvSpPr>
        <p:spPr>
          <a:xfrm>
            <a:off x="304800" y="274320"/>
            <a:ext cx="5638800" cy="6327648"/>
          </a:xfrm>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21" name="20 Veri Yer Tutucusu"/>
          <p:cNvSpPr>
            <a:spLocks noGrp="1"/>
          </p:cNvSpPr>
          <p:nvPr>
            <p:ph type="dt" sz="half" idx="14"/>
          </p:nvPr>
        </p:nvSpPr>
        <p:spPr/>
        <p:txBody>
          <a:bodyPr rtlCol="0"/>
          <a:lstStyle/>
          <a:p>
            <a:fld id="{A523681D-1D35-485E-9F77-F6C6D78D9E0B}" type="datetime1">
              <a:rPr lang="tr-TR" smtClean="0"/>
              <a:pPr/>
              <a:t>24.09.2021</a:t>
            </a:fld>
            <a:endParaRPr lang="tr-TR"/>
          </a:p>
        </p:txBody>
      </p:sp>
      <p:sp>
        <p:nvSpPr>
          <p:cNvPr id="22" name="21 Slayt Numarası Yer Tutucusu"/>
          <p:cNvSpPr>
            <a:spLocks noGrp="1"/>
          </p:cNvSpPr>
          <p:nvPr>
            <p:ph type="sldNum" sz="quarter" idx="15"/>
          </p:nvPr>
        </p:nvSpPr>
        <p:spPr/>
        <p:txBody>
          <a:bodyPr rtlCol="0"/>
          <a:lstStyle/>
          <a:p>
            <a:fld id="{B1DEFA8C-F947-479F-BE07-76B6B3F80BF1}" type="slidenum">
              <a:rPr lang="tr-TR" smtClean="0"/>
              <a:pPr/>
              <a:t>‹#›</a:t>
            </a:fld>
            <a:endParaRPr lang="tr-TR"/>
          </a:p>
        </p:txBody>
      </p:sp>
      <p:sp>
        <p:nvSpPr>
          <p:cNvPr id="23" name="22 Altbilgi Yer Tutucusu"/>
          <p:cNvSpPr>
            <a:spLocks noGrp="1"/>
          </p:cNvSpPr>
          <p:nvPr>
            <p:ph type="ftr" sz="quarter" idx="16"/>
          </p:nvPr>
        </p:nvSpPr>
        <p:spPr/>
        <p:txBody>
          <a:bodyPr rtlCol="0"/>
          <a:lstStyle/>
          <a:p>
            <a:r>
              <a:rPr lang="tr-TR"/>
              <a:t>hazırlayan serkan baynal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Düz Bağlayıcı"/>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Başlık"/>
          <p:cNvSpPr>
            <a:spLocks noGrp="1"/>
          </p:cNvSpPr>
          <p:nvPr>
            <p:ph type="title"/>
          </p:nvPr>
        </p:nvSpPr>
        <p:spPr>
          <a:xfrm rot="5400000">
            <a:off x="3350133" y="3200400"/>
            <a:ext cx="6309360" cy="457200"/>
          </a:xfrm>
        </p:spPr>
        <p:txBody>
          <a:bodyPr anchor="b"/>
          <a:lstStyle>
            <a:lvl1pPr algn="l">
              <a:buNone/>
              <a:defRPr sz="2000" b="1"/>
            </a:lvl1pPr>
          </a:lstStyle>
          <a:p>
            <a:r>
              <a:rPr kumimoji="0" lang="tr-TR"/>
              <a:t>Asıl başlık stili için tıklatın</a:t>
            </a:r>
            <a:endParaRPr kumimoji="0" lang="en-US"/>
          </a:p>
        </p:txBody>
      </p:sp>
      <p:sp>
        <p:nvSpPr>
          <p:cNvPr id="3" name="2 Resim Yer Tutucusu"/>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tr-TR"/>
              <a:t>Resim eklemek için simgeyi tıklatın</a:t>
            </a:r>
            <a:endParaRPr kumimoji="0" lang="en-US" dirty="0"/>
          </a:p>
        </p:txBody>
      </p:sp>
      <p:sp>
        <p:nvSpPr>
          <p:cNvPr id="4" name="3 Metin Yer Tutucusu"/>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tr-TR"/>
              <a:t>Asıl metin stillerini düzenlemek için tıklatın</a:t>
            </a:r>
          </a:p>
        </p:txBody>
      </p:sp>
      <p:sp>
        <p:nvSpPr>
          <p:cNvPr id="10" name="9 Düz Bağlayıcı"/>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Dikdörtgen"/>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Düz Bağlayıcı"/>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Düz Bağlayıcı"/>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Veri Yer Tutucusu"/>
          <p:cNvSpPr>
            <a:spLocks noGrp="1"/>
          </p:cNvSpPr>
          <p:nvPr>
            <p:ph type="dt" sz="half" idx="10"/>
          </p:nvPr>
        </p:nvSpPr>
        <p:spPr/>
        <p:txBody>
          <a:bodyPr rtlCol="0"/>
          <a:lstStyle/>
          <a:p>
            <a:fld id="{7A7463DC-756F-435B-A50E-116D492BD237}" type="datetime1">
              <a:rPr lang="tr-TR" smtClean="0"/>
              <a:pPr/>
              <a:t>24.09.2021</a:t>
            </a:fld>
            <a:endParaRPr lang="tr-TR"/>
          </a:p>
        </p:txBody>
      </p:sp>
      <p:sp>
        <p:nvSpPr>
          <p:cNvPr id="18" name="17 Slayt Numarası Yer Tutucusu"/>
          <p:cNvSpPr>
            <a:spLocks noGrp="1"/>
          </p:cNvSpPr>
          <p:nvPr>
            <p:ph type="sldNum" sz="quarter" idx="11"/>
          </p:nvPr>
        </p:nvSpPr>
        <p:spPr/>
        <p:txBody>
          <a:bodyPr rtlCol="0"/>
          <a:lstStyle/>
          <a:p>
            <a:fld id="{B1DEFA8C-F947-479F-BE07-76B6B3F80BF1}" type="slidenum">
              <a:rPr lang="tr-TR" smtClean="0"/>
              <a:pPr/>
              <a:t>‹#›</a:t>
            </a:fld>
            <a:endParaRPr lang="tr-TR"/>
          </a:p>
        </p:txBody>
      </p:sp>
      <p:sp>
        <p:nvSpPr>
          <p:cNvPr id="21" name="20 Altbilgi Yer Tutucusu"/>
          <p:cNvSpPr>
            <a:spLocks noGrp="1"/>
          </p:cNvSpPr>
          <p:nvPr>
            <p:ph type="ftr" sz="quarter" idx="12"/>
          </p:nvPr>
        </p:nvSpPr>
        <p:spPr/>
        <p:txBody>
          <a:bodyPr rtlCol="0"/>
          <a:lstStyle/>
          <a:p>
            <a:r>
              <a:rPr lang="tr-TR"/>
              <a:t>hazırlayan serkan baynal</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C058F3DD-0B80-49F0-A071-351C814FC3D1}" type="datetime1">
              <a:rPr lang="tr-TR" smtClean="0"/>
              <a:pPr/>
              <a:t>24.09.2021</a:t>
            </a:fld>
            <a:endParaRPr lang="tr-TR"/>
          </a:p>
        </p:txBody>
      </p:sp>
      <p:sp>
        <p:nvSpPr>
          <p:cNvPr id="5" name="4 Altbilgi Yer Tutucusu"/>
          <p:cNvSpPr>
            <a:spLocks noGrp="1"/>
          </p:cNvSpPr>
          <p:nvPr>
            <p:ph type="ftr" sz="quarter" idx="11"/>
          </p:nvPr>
        </p:nvSpPr>
        <p:spPr/>
        <p:txBody>
          <a:bodyPr/>
          <a:lstStyle/>
          <a:p>
            <a:r>
              <a:rPr lang="tr-TR"/>
              <a:t>hazırlayan serkan baynal</a:t>
            </a: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9"/>
            <a:ext cx="1676400" cy="5851525"/>
          </a:xfrm>
        </p:spPr>
        <p:txBody>
          <a:bodyPr vert="eaVer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274638"/>
            <a:ext cx="6019800" cy="5851525"/>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ED10F8C0-1C8B-4240-A1A7-84503494B588}" type="datetime1">
              <a:rPr lang="tr-TR" smtClean="0"/>
              <a:pPr/>
              <a:t>24.09.2021</a:t>
            </a:fld>
            <a:endParaRPr lang="tr-TR"/>
          </a:p>
        </p:txBody>
      </p:sp>
      <p:sp>
        <p:nvSpPr>
          <p:cNvPr id="5" name="4 Altbilgi Yer Tutucusu"/>
          <p:cNvSpPr>
            <a:spLocks noGrp="1"/>
          </p:cNvSpPr>
          <p:nvPr>
            <p:ph type="ftr" sz="quarter" idx="11"/>
          </p:nvPr>
        </p:nvSpPr>
        <p:spPr/>
        <p:txBody>
          <a:bodyPr/>
          <a:lstStyle/>
          <a:p>
            <a:r>
              <a:rPr lang="tr-TR"/>
              <a:t>hazırlayan serkan baynal</a:t>
            </a: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6" name="15 Düz Bağlayıcı"/>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Başlık Yer Tutucusu"/>
          <p:cNvSpPr>
            <a:spLocks noGrp="1"/>
          </p:cNvSpPr>
          <p:nvPr>
            <p:ph type="title"/>
          </p:nvPr>
        </p:nvSpPr>
        <p:spPr>
          <a:xfrm>
            <a:off x="457200" y="274638"/>
            <a:ext cx="7467600" cy="1143000"/>
          </a:xfrm>
          <a:prstGeom prst="rect">
            <a:avLst/>
          </a:prstGeom>
        </p:spPr>
        <p:txBody>
          <a:bodyPr vert="horz" anchor="b">
            <a:normAutofit/>
          </a:bodyPr>
          <a:lstStyle/>
          <a:p>
            <a:r>
              <a:rPr kumimoji="0" lang="tr-TR"/>
              <a:t>Asıl başlık stili için tıklatın</a:t>
            </a:r>
            <a:endParaRPr kumimoji="0" lang="en-US"/>
          </a:p>
        </p:txBody>
      </p:sp>
      <p:sp>
        <p:nvSpPr>
          <p:cNvPr id="13" name="12 Metin Yer Tutucusu"/>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4" name="13 Veri Yer Tutucusu"/>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020EA74-8674-487B-ABCC-2BA7D0325C30}" type="datetime1">
              <a:rPr lang="tr-TR" smtClean="0"/>
              <a:pPr/>
              <a:t>24.09.2021</a:t>
            </a:fld>
            <a:endParaRPr lang="tr-TR"/>
          </a:p>
        </p:txBody>
      </p:sp>
      <p:sp>
        <p:nvSpPr>
          <p:cNvPr id="3" name="2 Altbilgi Yer Tutucusu"/>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r>
              <a:rPr lang="tr-TR"/>
              <a:t>hazırlayan serkan baynal</a:t>
            </a:r>
          </a:p>
        </p:txBody>
      </p:sp>
      <p:sp>
        <p:nvSpPr>
          <p:cNvPr id="7" name="6 Düz Bağlayıcı"/>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Düz Bağlayıcı"/>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Dikdörtgen"/>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Slayt Numarası Yer Tutucusu"/>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lstStyle/>
          <a:p>
            <a:endParaRPr lang="tr-TR"/>
          </a:p>
        </p:txBody>
      </p:sp>
      <p:pic>
        <p:nvPicPr>
          <p:cNvPr id="1026"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4" name="Altbilgi Yer Tutucusu 3"/>
          <p:cNvSpPr>
            <a:spLocks noGrp="1"/>
          </p:cNvSpPr>
          <p:nvPr>
            <p:ph type="ftr" sz="quarter" idx="16"/>
          </p:nvPr>
        </p:nvSpPr>
        <p:spPr/>
        <p:txBody>
          <a:bodyPr/>
          <a:lstStyle/>
          <a:p>
            <a:endParaRPr lang="tr-TR" dirty="0"/>
          </a:p>
        </p:txBody>
      </p:sp>
      <p:sp>
        <p:nvSpPr>
          <p:cNvPr id="5" name="Slayt Numarası Yer Tutucusu 4"/>
          <p:cNvSpPr>
            <a:spLocks noGrp="1"/>
          </p:cNvSpPr>
          <p:nvPr>
            <p:ph type="sldNum" sz="quarter" idx="15"/>
          </p:nvPr>
        </p:nvSpPr>
        <p:spPr/>
        <p:txBody>
          <a:bodyPr/>
          <a:lstStyle/>
          <a:p>
            <a:fld id="{B1DEFA8C-F947-479F-BE07-76B6B3F80BF1}" type="slidenum">
              <a:rPr lang="tr-TR" smtClean="0"/>
              <a:pPr/>
              <a:t>1</a:t>
            </a:fld>
            <a:endParaRPr lang="tr-T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28596" y="785794"/>
            <a:ext cx="7786742" cy="5186386"/>
          </a:xfrm>
        </p:spPr>
        <p:txBody>
          <a:bodyPr>
            <a:normAutofit/>
          </a:bodyPr>
          <a:lstStyle/>
          <a:p>
            <a:r>
              <a:rPr lang="tr-TR" dirty="0"/>
              <a:t>Felsefe, genel bir çerçeve çizilirse her şeyden önce aklın sorunlara yöneldiği ve sorulara akılcı yanıtlar aradığı düşünme faaliyetidir.</a:t>
            </a:r>
          </a:p>
          <a:p>
            <a:r>
              <a:rPr lang="tr-TR" dirty="0"/>
              <a:t>Felsefe yapmak; evrenin, insanın ve hayatın ne olduğu, bilginin kaynakları, iyilik ve kötülük, inanma ve iman, birey ve devlet, hak ve özgürlükler, beğeniler ve sanat gibi konularda düşünceler oluşturmaktır. </a:t>
            </a:r>
          </a:p>
          <a:p>
            <a:r>
              <a:rPr lang="tr-TR" dirty="0"/>
              <a:t>Varlığın ne olup olmadığı ve insani eylemlerin temel amaçları felsefenin ortaya çıkış problemleridir. Bu durum, felsefenin sadece teorik değil pratikle yani hayatla da ilgili olduğunu gösterir.</a:t>
            </a:r>
          </a:p>
        </p:txBody>
      </p:sp>
      <p:sp>
        <p:nvSpPr>
          <p:cNvPr id="2" name="Altbilgi Yer Tutucusu 1"/>
          <p:cNvSpPr>
            <a:spLocks noGrp="1"/>
          </p:cNvSpPr>
          <p:nvPr>
            <p:ph type="ftr" sz="quarter" idx="16"/>
          </p:nvPr>
        </p:nvSpPr>
        <p:spPr/>
        <p:txBody>
          <a:bodyPr/>
          <a:lstStyle/>
          <a:p>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2</a:t>
            </a:fld>
            <a:endParaRPr lang="tr-T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lstStyle/>
          <a:p>
            <a:endParaRPr lang="tr-TR"/>
          </a:p>
        </p:txBody>
      </p:sp>
      <p:pic>
        <p:nvPicPr>
          <p:cNvPr id="2050" name="Picture 2"/>
          <p:cNvPicPr>
            <a:picLocks noChangeAspect="1" noChangeArrowheads="1"/>
          </p:cNvPicPr>
          <p:nvPr/>
        </p:nvPicPr>
        <p:blipFill>
          <a:blip r:embed="rId2"/>
          <a:srcRect/>
          <a:stretch>
            <a:fillRect/>
          </a:stretch>
        </p:blipFill>
        <p:spPr bwMode="auto">
          <a:xfrm>
            <a:off x="0" y="27996"/>
            <a:ext cx="9144000" cy="6830003"/>
          </a:xfrm>
          <a:prstGeom prst="rect">
            <a:avLst/>
          </a:prstGeom>
          <a:noFill/>
          <a:ln w="9525">
            <a:noFill/>
            <a:miter lim="800000"/>
            <a:headEnd/>
            <a:tailEnd/>
          </a:ln>
          <a:effectLst/>
        </p:spPr>
      </p:pic>
      <p:sp>
        <p:nvSpPr>
          <p:cNvPr id="4" name="Altbilgi Yer Tutucusu 3"/>
          <p:cNvSpPr>
            <a:spLocks noGrp="1"/>
          </p:cNvSpPr>
          <p:nvPr>
            <p:ph type="ftr" sz="quarter" idx="16"/>
          </p:nvPr>
        </p:nvSpPr>
        <p:spPr/>
        <p:txBody>
          <a:bodyPr/>
          <a:lstStyle/>
          <a:p>
            <a:endParaRPr lang="tr-TR" dirty="0"/>
          </a:p>
        </p:txBody>
      </p:sp>
      <p:sp>
        <p:nvSpPr>
          <p:cNvPr id="5" name="Slayt Numarası Yer Tutucusu 4"/>
          <p:cNvSpPr>
            <a:spLocks noGrp="1"/>
          </p:cNvSpPr>
          <p:nvPr>
            <p:ph type="sldNum" sz="quarter" idx="15"/>
          </p:nvPr>
        </p:nvSpPr>
        <p:spPr/>
        <p:txBody>
          <a:bodyPr/>
          <a:lstStyle/>
          <a:p>
            <a:fld id="{B1DEFA8C-F947-479F-BE07-76B6B3F80BF1}" type="slidenum">
              <a:rPr lang="tr-TR" smtClean="0"/>
              <a:pPr/>
              <a:t>3</a:t>
            </a:fld>
            <a:endParaRPr lang="tr-T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7467600" cy="796908"/>
          </a:xfrm>
        </p:spPr>
        <p:txBody>
          <a:bodyPr>
            <a:normAutofit fontScale="90000"/>
          </a:bodyPr>
          <a:lstStyle/>
          <a:p>
            <a:r>
              <a:rPr lang="tr-TR" b="1" dirty="0"/>
              <a:t>DÜŞÜNMENİN ÖNEMİ VE GEREKLİLİĞİ</a:t>
            </a:r>
          </a:p>
        </p:txBody>
      </p:sp>
      <p:sp>
        <p:nvSpPr>
          <p:cNvPr id="3" name="2 İçerik Yer Tutucusu"/>
          <p:cNvSpPr>
            <a:spLocks noGrp="1"/>
          </p:cNvSpPr>
          <p:nvPr>
            <p:ph sz="quarter" idx="1"/>
          </p:nvPr>
        </p:nvSpPr>
        <p:spPr>
          <a:xfrm>
            <a:off x="285720" y="1285860"/>
            <a:ext cx="5072098" cy="4143404"/>
          </a:xfrm>
        </p:spPr>
        <p:txBody>
          <a:bodyPr>
            <a:normAutofit/>
          </a:bodyPr>
          <a:lstStyle/>
          <a:p>
            <a:r>
              <a:rPr lang="tr-TR" sz="2000" b="1" dirty="0">
                <a:solidFill>
                  <a:srgbClr val="FF0000"/>
                </a:solidFill>
              </a:rPr>
              <a:t>Düşünme:  </a:t>
            </a:r>
            <a:r>
              <a:rPr lang="tr-TR" sz="2000" b="1" dirty="0"/>
              <a:t>nesne olay veya semboller arasında bağ kurma eylemidir. </a:t>
            </a:r>
            <a:r>
              <a:rPr lang="tr-TR" sz="2000" dirty="0"/>
              <a:t>Zihinsel bir etkinliktir, hem duyu içeriğinin algılanması hem de kavramların anlamlandırılmasıdır.</a:t>
            </a:r>
          </a:p>
          <a:p>
            <a:r>
              <a:rPr lang="tr-TR" sz="2000" dirty="0"/>
              <a:t>Düşünme; yalın-ayrıntılı, sığ-derin, çözümleyici-birleştirici, tek yanlı-çok yönlü olabilir ancak içeriksiz bir düşünme mümkün değildir. </a:t>
            </a:r>
          </a:p>
          <a:p>
            <a:r>
              <a:rPr lang="tr-TR" sz="2000" dirty="0"/>
              <a:t>Düşünme sonunda anlamlandırma yapılır ve düşünme içerikleri bilgi hâline gelir.</a:t>
            </a:r>
          </a:p>
        </p:txBody>
      </p:sp>
      <p:pic>
        <p:nvPicPr>
          <p:cNvPr id="5122" name="Picture 2" descr="dÃ¼ÅÃ¼nme ile ilgili gÃ¶rsel sonucu"/>
          <p:cNvPicPr>
            <a:picLocks noChangeAspect="1" noChangeArrowheads="1"/>
          </p:cNvPicPr>
          <p:nvPr/>
        </p:nvPicPr>
        <p:blipFill>
          <a:blip r:embed="rId2"/>
          <a:srcRect/>
          <a:stretch>
            <a:fillRect/>
          </a:stretch>
        </p:blipFill>
        <p:spPr bwMode="auto">
          <a:xfrm>
            <a:off x="5429256" y="1142984"/>
            <a:ext cx="3357586" cy="3357539"/>
          </a:xfrm>
          <a:prstGeom prst="rect">
            <a:avLst/>
          </a:prstGeom>
          <a:noFill/>
        </p:spPr>
      </p:pic>
      <p:pic>
        <p:nvPicPr>
          <p:cNvPr id="5124" name="Picture 4" descr="dÃ¼ÅÃ¼nme ile ilgili gÃ¶rsel sonucu"/>
          <p:cNvPicPr>
            <a:picLocks noChangeAspect="1" noChangeArrowheads="1"/>
          </p:cNvPicPr>
          <p:nvPr/>
        </p:nvPicPr>
        <p:blipFill>
          <a:blip r:embed="rId3"/>
          <a:srcRect/>
          <a:stretch>
            <a:fillRect/>
          </a:stretch>
        </p:blipFill>
        <p:spPr bwMode="auto">
          <a:xfrm>
            <a:off x="1214414" y="5357826"/>
            <a:ext cx="5357850" cy="1214422"/>
          </a:xfrm>
          <a:prstGeom prst="rect">
            <a:avLst/>
          </a:prstGeom>
          <a:ln>
            <a:noFill/>
          </a:ln>
          <a:effectLst>
            <a:softEdge rad="112500"/>
          </a:effectLst>
        </p:spPr>
      </p:pic>
      <p:sp>
        <p:nvSpPr>
          <p:cNvPr id="4" name="Altbilgi Yer Tutucusu 3"/>
          <p:cNvSpPr>
            <a:spLocks noGrp="1"/>
          </p:cNvSpPr>
          <p:nvPr>
            <p:ph type="ftr" sz="quarter" idx="16"/>
          </p:nvPr>
        </p:nvSpPr>
        <p:spPr/>
        <p:txBody>
          <a:bodyPr/>
          <a:lstStyle/>
          <a:p>
            <a:endParaRPr lang="tr-TR" dirty="0"/>
          </a:p>
        </p:txBody>
      </p:sp>
      <p:sp>
        <p:nvSpPr>
          <p:cNvPr id="5" name="Slayt Numarası Yer Tutucusu 4"/>
          <p:cNvSpPr>
            <a:spLocks noGrp="1"/>
          </p:cNvSpPr>
          <p:nvPr>
            <p:ph type="sldNum" sz="quarter" idx="15"/>
          </p:nvPr>
        </p:nvSpPr>
        <p:spPr/>
        <p:txBody>
          <a:bodyPr/>
          <a:lstStyle/>
          <a:p>
            <a:fld id="{B1DEFA8C-F947-479F-BE07-76B6B3F80BF1}" type="slidenum">
              <a:rPr lang="tr-TR" smtClean="0"/>
              <a:pPr/>
              <a:t>4</a:t>
            </a:fld>
            <a:endParaRPr lang="tr-T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57200" y="857232"/>
            <a:ext cx="8115328" cy="5715040"/>
          </a:xfrm>
        </p:spPr>
        <p:txBody>
          <a:bodyPr>
            <a:normAutofit lnSpcReduction="10000"/>
          </a:bodyPr>
          <a:lstStyle/>
          <a:p>
            <a:r>
              <a:rPr lang="tr-TR" b="1" dirty="0">
                <a:solidFill>
                  <a:srgbClr val="FF0000"/>
                </a:solidFill>
              </a:rPr>
              <a:t>Bilgi, </a:t>
            </a:r>
            <a:r>
              <a:rPr lang="tr-TR" dirty="0"/>
              <a:t>en sade biçimiyle düşünme sonucunda elde edilen bir ürün olarak tanımlanır. Her bilgi bir açıklamadır. Her açıklama, bir şeyin ne olduğunu söylerken ne olmadığını da söylemeyi içerir.</a:t>
            </a:r>
          </a:p>
          <a:p>
            <a:r>
              <a:rPr lang="tr-TR" b="1" dirty="0">
                <a:solidFill>
                  <a:srgbClr val="FF0000"/>
                </a:solidFill>
              </a:rPr>
              <a:t>Bilinç, </a:t>
            </a:r>
            <a:r>
              <a:rPr lang="tr-TR" dirty="0"/>
              <a:t>insanın kendi ve dışındakileri fark edebilmesidir.</a:t>
            </a:r>
          </a:p>
          <a:p>
            <a:r>
              <a:rPr lang="tr-TR" b="1" dirty="0">
                <a:solidFill>
                  <a:srgbClr val="FF0000"/>
                </a:solidFill>
              </a:rPr>
              <a:t>Öz bilinç, </a:t>
            </a:r>
            <a:r>
              <a:rPr lang="tr-TR" dirty="0"/>
              <a:t>Kişinin bilinci üzerine düşünmesi ve düşüncelerinde nelerin etkili olduğunu sorgulaması durumudur.</a:t>
            </a:r>
          </a:p>
          <a:p>
            <a:endParaRPr lang="tr-TR" dirty="0"/>
          </a:p>
          <a:p>
            <a:r>
              <a:rPr lang="tr-TR" dirty="0"/>
              <a:t>Örneğin ; Bir dersin konularının öğrenilmesi bilincin işlevidir. İnsanın nasıl öğrendiğini öğrenmesi ise öz bilince geçiştir. Öz bilinç, sorgulayıcı zihin durumudur. Bilgi edinmenin yanı sıra bilginin nasıl elde edileceğinin cevabını bulmaya ve tüm bunların eleştirisini yapmaya çalışır.</a:t>
            </a:r>
          </a:p>
        </p:txBody>
      </p:sp>
      <p:sp>
        <p:nvSpPr>
          <p:cNvPr id="2" name="Altbilgi Yer Tutucusu 1"/>
          <p:cNvSpPr>
            <a:spLocks noGrp="1"/>
          </p:cNvSpPr>
          <p:nvPr>
            <p:ph type="ftr" sz="quarter" idx="16"/>
          </p:nvPr>
        </p:nvSpPr>
        <p:spPr/>
        <p:txBody>
          <a:bodyPr/>
          <a:lstStyle/>
          <a:p>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5</a:t>
            </a:fld>
            <a:endParaRPr lang="tr-T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143372" y="214290"/>
            <a:ext cx="4643470" cy="6259662"/>
          </a:xfrm>
        </p:spPr>
        <p:txBody>
          <a:bodyPr>
            <a:normAutofit fontScale="92500"/>
          </a:bodyPr>
          <a:lstStyle/>
          <a:p>
            <a:r>
              <a:rPr lang="tr-TR" sz="2800" b="1" dirty="0"/>
              <a:t>Felsefenin Tanımı:</a:t>
            </a:r>
            <a:br>
              <a:rPr lang="tr-TR" sz="2800" b="1" dirty="0"/>
            </a:br>
            <a:r>
              <a:rPr lang="tr-TR" sz="2800" dirty="0"/>
              <a:t>Yunancada</a:t>
            </a:r>
            <a:r>
              <a:rPr lang="tr-TR" sz="2800" b="1" dirty="0"/>
              <a:t> phlio(sevgi) ve sophia(bilgelik) </a:t>
            </a:r>
            <a:r>
              <a:rPr lang="tr-TR" sz="2800" dirty="0"/>
              <a:t>kelimelerinin bir araya gelmesiyle oluşan ve </a:t>
            </a:r>
            <a:r>
              <a:rPr lang="tr-TR" sz="2800" b="1" dirty="0"/>
              <a:t>bilgelik sevgisi </a:t>
            </a:r>
            <a:r>
              <a:rPr lang="tr-TR" sz="2800" dirty="0"/>
              <a:t>anlamına gelen </a:t>
            </a:r>
            <a:r>
              <a:rPr lang="tr-TR" b="1" dirty="0"/>
              <a:t>Felsefe </a:t>
            </a:r>
            <a:r>
              <a:rPr lang="tr-TR" dirty="0"/>
              <a:t>hakkında kesin bir </a:t>
            </a:r>
            <a:r>
              <a:rPr lang="tr-TR" b="1" i="1" dirty="0"/>
              <a:t>tanım mümkün değildir</a:t>
            </a:r>
            <a:r>
              <a:rPr lang="tr-TR" dirty="0"/>
              <a:t>. Her filozof kendi yaşadığı dönemin var olan problemleriyle ilgili bir felsefe tanımı yapmıştır. Ancak genel olarak denilebilir ki </a:t>
            </a:r>
            <a:r>
              <a:rPr lang="tr-TR" b="1" i="1" u="sng" dirty="0"/>
              <a:t>felsefe; </a:t>
            </a:r>
            <a:r>
              <a:rPr lang="tr-TR" dirty="0"/>
              <a:t>tüm zamanlarda hayatı anlama çabasıdır, varlık bilgi ve değerler alanında sorgulamalar yapan bir disiplindir.</a:t>
            </a:r>
          </a:p>
        </p:txBody>
      </p:sp>
      <p:pic>
        <p:nvPicPr>
          <p:cNvPr id="4" name="Picture 2"/>
          <p:cNvPicPr>
            <a:picLocks noChangeAspect="1" noChangeArrowheads="1"/>
          </p:cNvPicPr>
          <p:nvPr/>
        </p:nvPicPr>
        <p:blipFill>
          <a:blip r:embed="rId2"/>
          <a:srcRect/>
          <a:stretch>
            <a:fillRect/>
          </a:stretch>
        </p:blipFill>
        <p:spPr bwMode="auto">
          <a:xfrm>
            <a:off x="0" y="571480"/>
            <a:ext cx="4143372" cy="5760640"/>
          </a:xfrm>
          <a:prstGeom prst="rect">
            <a:avLst/>
          </a:prstGeom>
          <a:noFill/>
          <a:ln w="9525">
            <a:noFill/>
            <a:miter lim="800000"/>
            <a:headEnd/>
            <a:tailEnd/>
          </a:ln>
          <a:effectLst/>
        </p:spPr>
      </p:pic>
      <p:sp>
        <p:nvSpPr>
          <p:cNvPr id="2" name="Altbilgi Yer Tutucusu 1"/>
          <p:cNvSpPr>
            <a:spLocks noGrp="1"/>
          </p:cNvSpPr>
          <p:nvPr>
            <p:ph type="ftr" sz="quarter" idx="16"/>
          </p:nvPr>
        </p:nvSpPr>
        <p:spPr/>
        <p:txBody>
          <a:bodyPr/>
          <a:lstStyle/>
          <a:p>
            <a:endParaRPr lang="tr-TR" dirty="0"/>
          </a:p>
        </p:txBody>
      </p:sp>
      <p:sp>
        <p:nvSpPr>
          <p:cNvPr id="5" name="Slayt Numarası Yer Tutucusu 4"/>
          <p:cNvSpPr>
            <a:spLocks noGrp="1"/>
          </p:cNvSpPr>
          <p:nvPr>
            <p:ph type="sldNum" sz="quarter" idx="15"/>
          </p:nvPr>
        </p:nvSpPr>
        <p:spPr/>
        <p:txBody>
          <a:bodyPr/>
          <a:lstStyle/>
          <a:p>
            <a:fld id="{B1DEFA8C-F947-479F-BE07-76B6B3F80BF1}" type="slidenum">
              <a:rPr lang="tr-TR" smtClean="0"/>
              <a:pPr/>
              <a:t>6</a:t>
            </a:fld>
            <a:endParaRPr lang="tr-T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57200" y="928670"/>
            <a:ext cx="8043890" cy="1857388"/>
          </a:xfrm>
        </p:spPr>
        <p:txBody>
          <a:bodyPr>
            <a:normAutofit/>
          </a:bodyPr>
          <a:lstStyle/>
          <a:p>
            <a:r>
              <a:rPr lang="tr-TR" b="1" dirty="0">
                <a:solidFill>
                  <a:srgbClr val="FF0000"/>
                </a:solidFill>
              </a:rPr>
              <a:t>Filozof: </a:t>
            </a:r>
            <a:r>
              <a:rPr lang="tr-TR" dirty="0"/>
              <a:t>Felsefeyle uğraşan düşünürlere  filozof (philosophos) adı verilir. Bu ismin ilk defa Phytagoras [Pisagor] tarafından kullanıldığı kabul edilir.</a:t>
            </a:r>
          </a:p>
        </p:txBody>
      </p:sp>
      <p:pic>
        <p:nvPicPr>
          <p:cNvPr id="19459" name="Picture 3"/>
          <p:cNvPicPr>
            <a:picLocks noChangeAspect="1" noChangeArrowheads="1"/>
          </p:cNvPicPr>
          <p:nvPr/>
        </p:nvPicPr>
        <p:blipFill>
          <a:blip r:embed="rId2"/>
          <a:srcRect/>
          <a:stretch>
            <a:fillRect/>
          </a:stretch>
        </p:blipFill>
        <p:spPr bwMode="auto">
          <a:xfrm>
            <a:off x="1071538" y="4071942"/>
            <a:ext cx="6000792" cy="2357454"/>
          </a:xfrm>
          <a:prstGeom prst="rect">
            <a:avLst/>
          </a:prstGeom>
          <a:noFill/>
          <a:ln w="9525">
            <a:noFill/>
            <a:miter lim="800000"/>
            <a:headEnd/>
            <a:tailEnd/>
          </a:ln>
          <a:effectLst/>
        </p:spPr>
      </p:pic>
      <p:sp>
        <p:nvSpPr>
          <p:cNvPr id="7" name="6 Metin kutusu"/>
          <p:cNvSpPr txBox="1"/>
          <p:nvPr/>
        </p:nvSpPr>
        <p:spPr>
          <a:xfrm>
            <a:off x="2143108" y="3286124"/>
            <a:ext cx="5099819" cy="369332"/>
          </a:xfrm>
          <a:prstGeom prst="rect">
            <a:avLst/>
          </a:prstGeom>
          <a:noFill/>
        </p:spPr>
        <p:txBody>
          <a:bodyPr wrap="square" rtlCol="0">
            <a:spAutoFit/>
          </a:bodyPr>
          <a:lstStyle/>
          <a:p>
            <a:r>
              <a:rPr lang="tr-TR" dirty="0"/>
              <a:t>Felsefe teriminin ilişkili olduğu kavramlar</a:t>
            </a:r>
          </a:p>
        </p:txBody>
      </p:sp>
      <p:sp>
        <p:nvSpPr>
          <p:cNvPr id="2" name="Altbilgi Yer Tutucusu 1"/>
          <p:cNvSpPr>
            <a:spLocks noGrp="1"/>
          </p:cNvSpPr>
          <p:nvPr>
            <p:ph type="ftr" sz="quarter" idx="16"/>
          </p:nvPr>
        </p:nvSpPr>
        <p:spPr/>
        <p:txBody>
          <a:bodyPr/>
          <a:lstStyle/>
          <a:p>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7</a:t>
            </a:fld>
            <a:endParaRPr lang="tr-T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felsefenİn doğuşu</a:t>
            </a:r>
          </a:p>
        </p:txBody>
      </p:sp>
      <p:sp>
        <p:nvSpPr>
          <p:cNvPr id="3" name="2 İçerik Yer Tutucusu"/>
          <p:cNvSpPr>
            <a:spLocks noGrp="1"/>
          </p:cNvSpPr>
          <p:nvPr>
            <p:ph sz="quarter" idx="1"/>
          </p:nvPr>
        </p:nvSpPr>
        <p:spPr/>
        <p:txBody>
          <a:bodyPr>
            <a:normAutofit fontScale="92500" lnSpcReduction="10000"/>
          </a:bodyPr>
          <a:lstStyle/>
          <a:p>
            <a:r>
              <a:rPr lang="tr-TR" dirty="0"/>
              <a:t>Felsefenin tarihsel seyrine bakıldığında onun ilk izleri Doğu medeniyetlerinde görülür. Özellikle mezopotamya, mısır, iran, çin ve hint uygarlıkları felsefenin doğmasına katkı sağlamışlardır.</a:t>
            </a:r>
          </a:p>
          <a:p>
            <a:r>
              <a:rPr lang="tr-TR" dirty="0"/>
              <a:t>Ama varlık alanında başlattığı araştırmalar ve teorik tartışmalar nedeniyle felsefenin MÖ 6. yüzyılda Antik Yunan medeniyetinde sistematik hâle geldiği kabul edilir. </a:t>
            </a:r>
          </a:p>
          <a:p>
            <a:r>
              <a:rPr lang="tr-TR" dirty="0"/>
              <a:t>Antik Yunan medeniyetinin o dönemde yüksek refah düzeyine ulaşması ve farklı kültürlerle olan ilişkisi, felsefenin burada gelişmesine olanak sağlamıştır. </a:t>
            </a:r>
          </a:p>
          <a:p>
            <a:r>
              <a:rPr lang="tr-TR" dirty="0"/>
              <a:t>Zaman içinde felsefe farklı kültür ve coğrafyalara hızla yayılmış, hayatı ve insanı anlamaya dönük sorgulama faaliyeti hâline gelmiştir.</a:t>
            </a:r>
          </a:p>
        </p:txBody>
      </p:sp>
      <p:sp>
        <p:nvSpPr>
          <p:cNvPr id="4" name="Altbilgi Yer Tutucusu 3"/>
          <p:cNvSpPr>
            <a:spLocks noGrp="1"/>
          </p:cNvSpPr>
          <p:nvPr>
            <p:ph type="ftr" sz="quarter" idx="16"/>
          </p:nvPr>
        </p:nvSpPr>
        <p:spPr/>
        <p:txBody>
          <a:bodyPr/>
          <a:lstStyle/>
          <a:p>
            <a:endParaRPr lang="tr-TR" dirty="0"/>
          </a:p>
        </p:txBody>
      </p:sp>
      <p:sp>
        <p:nvSpPr>
          <p:cNvPr id="5" name="Slayt Numarası Yer Tutucusu 4"/>
          <p:cNvSpPr>
            <a:spLocks noGrp="1"/>
          </p:cNvSpPr>
          <p:nvPr>
            <p:ph type="sldNum" sz="quarter" idx="15"/>
          </p:nvPr>
        </p:nvSpPr>
        <p:spPr/>
        <p:txBody>
          <a:bodyPr/>
          <a:lstStyle/>
          <a:p>
            <a:fld id="{B1DEFA8C-F947-479F-BE07-76B6B3F80BF1}" type="slidenum">
              <a:rPr lang="tr-TR" smtClean="0"/>
              <a:pPr/>
              <a:t>8</a:t>
            </a:fld>
            <a:endParaRPr lang="tr-T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lstStyle/>
          <a:p>
            <a:endParaRPr lang="tr-TR"/>
          </a:p>
        </p:txBody>
      </p:sp>
      <p:pic>
        <p:nvPicPr>
          <p:cNvPr id="44034" name="Picture 2"/>
          <p:cNvPicPr>
            <a:picLocks noChangeAspect="1" noChangeArrowheads="1"/>
          </p:cNvPicPr>
          <p:nvPr/>
        </p:nvPicPr>
        <p:blipFill>
          <a:blip r:embed="rId2"/>
          <a:srcRect/>
          <a:stretch>
            <a:fillRect/>
          </a:stretch>
        </p:blipFill>
        <p:spPr bwMode="auto">
          <a:xfrm>
            <a:off x="214282" y="-27307"/>
            <a:ext cx="8643998" cy="6885307"/>
          </a:xfrm>
          <a:prstGeom prst="rect">
            <a:avLst/>
          </a:prstGeom>
          <a:noFill/>
          <a:ln w="9525">
            <a:noFill/>
            <a:miter lim="800000"/>
            <a:headEnd/>
            <a:tailEnd/>
          </a:ln>
          <a:effectLst/>
        </p:spPr>
      </p:pic>
      <p:sp>
        <p:nvSpPr>
          <p:cNvPr id="4" name="Altbilgi Yer Tutucusu 3"/>
          <p:cNvSpPr>
            <a:spLocks noGrp="1"/>
          </p:cNvSpPr>
          <p:nvPr>
            <p:ph type="ftr" sz="quarter" idx="16"/>
          </p:nvPr>
        </p:nvSpPr>
        <p:spPr/>
        <p:txBody>
          <a:bodyPr/>
          <a:lstStyle/>
          <a:p>
            <a:endParaRPr lang="tr-TR" dirty="0"/>
          </a:p>
        </p:txBody>
      </p:sp>
      <p:sp>
        <p:nvSpPr>
          <p:cNvPr id="5" name="Slayt Numarası Yer Tutucusu 4"/>
          <p:cNvSpPr>
            <a:spLocks noGrp="1"/>
          </p:cNvSpPr>
          <p:nvPr>
            <p:ph type="sldNum" sz="quarter" idx="15"/>
          </p:nvPr>
        </p:nvSpPr>
        <p:spPr/>
        <p:txBody>
          <a:bodyPr/>
          <a:lstStyle/>
          <a:p>
            <a:fld id="{B1DEFA8C-F947-479F-BE07-76B6B3F80BF1}" type="slidenum">
              <a:rPr lang="tr-TR" smtClean="0"/>
              <a:pPr/>
              <a:t>9</a:t>
            </a:fld>
            <a:endParaRPr lang="tr-T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Neden antİk yunan</a:t>
            </a:r>
          </a:p>
        </p:txBody>
      </p:sp>
      <p:sp>
        <p:nvSpPr>
          <p:cNvPr id="3" name="2 İçerik Yer Tutucusu"/>
          <p:cNvSpPr>
            <a:spLocks noGrp="1"/>
          </p:cNvSpPr>
          <p:nvPr>
            <p:ph sz="quarter" idx="1"/>
          </p:nvPr>
        </p:nvSpPr>
        <p:spPr/>
        <p:txBody>
          <a:bodyPr>
            <a:normAutofit/>
          </a:bodyPr>
          <a:lstStyle/>
          <a:p>
            <a:r>
              <a:rPr lang="tr-TR" dirty="0"/>
              <a:t>MÖ 6. yüzyılda Antik Yunan, bugün ki Yunanistan ve Anadolu’nun Akdeniz ve Ege kıyılarında gelişmiş ekonomileriyle şehir devletleri tarzında yaşamlarını sürdürmekteydi. </a:t>
            </a:r>
          </a:p>
          <a:p>
            <a:r>
              <a:rPr lang="tr-TR" dirty="0"/>
              <a:t>Diğer medeniyetlerin düşünüş, bilim, teknik ve matematik gibi alanlarındaki etkinliklerini kendilerinin bu alandaki ürünleriyle sentezlemişlerdir. </a:t>
            </a:r>
          </a:p>
          <a:p>
            <a:r>
              <a:rPr lang="tr-TR" dirty="0"/>
              <a:t>Bu sentezin o dönemin inancı olan mitoloji ile kaynaşması, felsefeyi ortaya çıkarmıştır. </a:t>
            </a:r>
          </a:p>
          <a:p>
            <a:r>
              <a:rPr lang="tr-TR" dirty="0"/>
              <a:t>Thales, bugün insanlığın ortak birikimi olan felsefenin ilk filozofu olarak kabul edilmektedir. </a:t>
            </a:r>
          </a:p>
        </p:txBody>
      </p:sp>
      <p:sp>
        <p:nvSpPr>
          <p:cNvPr id="4" name="Altbilgi Yer Tutucusu 3"/>
          <p:cNvSpPr>
            <a:spLocks noGrp="1"/>
          </p:cNvSpPr>
          <p:nvPr>
            <p:ph type="ftr" sz="quarter" idx="16"/>
          </p:nvPr>
        </p:nvSpPr>
        <p:spPr/>
        <p:txBody>
          <a:bodyPr/>
          <a:lstStyle/>
          <a:p>
            <a:endParaRPr lang="tr-TR" dirty="0"/>
          </a:p>
        </p:txBody>
      </p:sp>
      <p:sp>
        <p:nvSpPr>
          <p:cNvPr id="5" name="Slayt Numarası Yer Tutucusu 4"/>
          <p:cNvSpPr>
            <a:spLocks noGrp="1"/>
          </p:cNvSpPr>
          <p:nvPr>
            <p:ph type="sldNum" sz="quarter" idx="15"/>
          </p:nvPr>
        </p:nvSpPr>
        <p:spPr/>
        <p:txBody>
          <a:bodyPr/>
          <a:lstStyle/>
          <a:p>
            <a:fld id="{B1DEFA8C-F947-479F-BE07-76B6B3F80BF1}" type="slidenum">
              <a:rPr lang="tr-TR" smtClean="0"/>
              <a:pPr/>
              <a:t>10</a:t>
            </a:fld>
            <a:endParaRPr lang="tr-T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857620" y="274638"/>
            <a:ext cx="4067180" cy="796908"/>
          </a:xfrm>
        </p:spPr>
        <p:txBody>
          <a:bodyPr/>
          <a:lstStyle/>
          <a:p>
            <a:r>
              <a:rPr lang="tr-TR" dirty="0"/>
              <a:t>thales</a:t>
            </a:r>
          </a:p>
        </p:txBody>
      </p:sp>
      <p:sp>
        <p:nvSpPr>
          <p:cNvPr id="3" name="2 İçerik Yer Tutucusu"/>
          <p:cNvSpPr>
            <a:spLocks noGrp="1"/>
          </p:cNvSpPr>
          <p:nvPr>
            <p:ph sz="quarter" idx="1"/>
          </p:nvPr>
        </p:nvSpPr>
        <p:spPr>
          <a:xfrm>
            <a:off x="3643306" y="1571612"/>
            <a:ext cx="5500694" cy="4873752"/>
          </a:xfrm>
        </p:spPr>
        <p:txBody>
          <a:bodyPr/>
          <a:lstStyle/>
          <a:p>
            <a:r>
              <a:rPr lang="tr-TR" dirty="0"/>
              <a:t>Düşünce tarihinin ilk filozofu olarak kabul edilir. </a:t>
            </a:r>
          </a:p>
          <a:p>
            <a:r>
              <a:rPr lang="tr-TR" dirty="0"/>
              <a:t>Felsefe dışında matematik ve astronomi alanlarında bilgiler ortaya koymuştur.</a:t>
            </a:r>
          </a:p>
          <a:p>
            <a:r>
              <a:rPr lang="tr-TR" dirty="0"/>
              <a:t>Ona göre evrenin ilk nedeni (arkhesi), sudur. </a:t>
            </a:r>
          </a:p>
          <a:p>
            <a:r>
              <a:rPr lang="tr-TR" b="1" dirty="0"/>
              <a:t>Su; varlıkların tümünün </a:t>
            </a:r>
            <a:r>
              <a:rPr lang="tr-TR" dirty="0"/>
              <a:t>nedeni, ilk maddesidir.</a:t>
            </a:r>
          </a:p>
        </p:txBody>
      </p:sp>
      <p:pic>
        <p:nvPicPr>
          <p:cNvPr id="40961" name="Picture 1"/>
          <p:cNvPicPr>
            <a:picLocks noChangeAspect="1" noChangeArrowheads="1"/>
          </p:cNvPicPr>
          <p:nvPr/>
        </p:nvPicPr>
        <p:blipFill>
          <a:blip r:embed="rId2"/>
          <a:srcRect/>
          <a:stretch>
            <a:fillRect/>
          </a:stretch>
        </p:blipFill>
        <p:spPr bwMode="auto">
          <a:xfrm>
            <a:off x="0" y="0"/>
            <a:ext cx="3571868" cy="4572008"/>
          </a:xfrm>
          <a:prstGeom prst="rect">
            <a:avLst/>
          </a:prstGeom>
          <a:noFill/>
          <a:ln w="9525">
            <a:noFill/>
            <a:miter lim="800000"/>
            <a:headEnd/>
            <a:tailEnd/>
          </a:ln>
          <a:effectLst/>
        </p:spPr>
      </p:pic>
      <p:sp>
        <p:nvSpPr>
          <p:cNvPr id="4" name="Altbilgi Yer Tutucusu 3"/>
          <p:cNvSpPr>
            <a:spLocks noGrp="1"/>
          </p:cNvSpPr>
          <p:nvPr>
            <p:ph type="ftr" sz="quarter" idx="16"/>
          </p:nvPr>
        </p:nvSpPr>
        <p:spPr/>
        <p:txBody>
          <a:bodyPr/>
          <a:lstStyle/>
          <a:p>
            <a:endParaRPr lang="tr-TR" dirty="0"/>
          </a:p>
        </p:txBody>
      </p:sp>
      <p:sp>
        <p:nvSpPr>
          <p:cNvPr id="5" name="Slayt Numarası Yer Tutucusu 4"/>
          <p:cNvSpPr>
            <a:spLocks noGrp="1"/>
          </p:cNvSpPr>
          <p:nvPr>
            <p:ph type="sldNum" sz="quarter" idx="15"/>
          </p:nvPr>
        </p:nvSpPr>
        <p:spPr/>
        <p:txBody>
          <a:bodyPr/>
          <a:lstStyle/>
          <a:p>
            <a:fld id="{B1DEFA8C-F947-479F-BE07-76B6B3F80BF1}" type="slidenum">
              <a:rPr lang="tr-TR" smtClean="0"/>
              <a:pPr/>
              <a:t>11</a:t>
            </a:fld>
            <a:endParaRPr lang="tr-T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7467600" cy="654032"/>
          </a:xfrm>
        </p:spPr>
        <p:txBody>
          <a:bodyPr/>
          <a:lstStyle/>
          <a:p>
            <a:r>
              <a:rPr lang="tr-TR" b="1" dirty="0"/>
              <a:t>FELSEFE TANIMLARI</a:t>
            </a:r>
            <a:endParaRPr lang="tr-TR" dirty="0"/>
          </a:p>
        </p:txBody>
      </p:sp>
      <p:sp>
        <p:nvSpPr>
          <p:cNvPr id="3" name="2 İçerik Yer Tutucusu"/>
          <p:cNvSpPr>
            <a:spLocks noGrp="1"/>
          </p:cNvSpPr>
          <p:nvPr>
            <p:ph sz="quarter" idx="1"/>
          </p:nvPr>
        </p:nvSpPr>
        <p:spPr>
          <a:xfrm>
            <a:off x="214282" y="928670"/>
            <a:ext cx="8715436" cy="2071702"/>
          </a:xfrm>
        </p:spPr>
        <p:txBody>
          <a:bodyPr>
            <a:normAutofit fontScale="92500" lnSpcReduction="10000"/>
          </a:bodyPr>
          <a:lstStyle/>
          <a:p>
            <a:r>
              <a:rPr lang="tr-TR" dirty="0"/>
              <a:t>Birbirinden farklı birçok felsefe tanımı vardır. Felsefenin bu kadar çok tanımı olmasının nedeni problem alanının genişliğidir. Bilimden sanata, siyasetten ahlaka hemen hemen her şey felsefenin konusudur. </a:t>
            </a:r>
          </a:p>
          <a:p>
            <a:r>
              <a:rPr lang="tr-TR" dirty="0"/>
              <a:t>Her felsefe tanımı, tanımı yapan filozofun felsefi düşüncelerinin özeti olarak görülebilir.</a:t>
            </a:r>
          </a:p>
        </p:txBody>
      </p:sp>
      <p:sp>
        <p:nvSpPr>
          <p:cNvPr id="39938" name="AutoShape 2" descr="felsefe tanÄ±mlarÄ± ile ilgili gÃ¶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39940" name="AutoShape 4" descr="felsefe tanÄ±mlarÄ± ile ilgili gÃ¶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39942" name="Picture 6" descr="felsefe tanÄ±mlarÄ± ile ilgili gÃ¶rsel sonucu"/>
          <p:cNvPicPr>
            <a:picLocks noChangeAspect="1" noChangeArrowheads="1"/>
          </p:cNvPicPr>
          <p:nvPr/>
        </p:nvPicPr>
        <p:blipFill>
          <a:blip r:embed="rId2"/>
          <a:srcRect/>
          <a:stretch>
            <a:fillRect/>
          </a:stretch>
        </p:blipFill>
        <p:spPr bwMode="auto">
          <a:xfrm>
            <a:off x="642910" y="3357562"/>
            <a:ext cx="7786742" cy="3057511"/>
          </a:xfrm>
          <a:prstGeom prst="rect">
            <a:avLst/>
          </a:prstGeom>
          <a:noFill/>
        </p:spPr>
      </p:pic>
      <p:sp>
        <p:nvSpPr>
          <p:cNvPr id="4" name="Altbilgi Yer Tutucusu 3"/>
          <p:cNvSpPr>
            <a:spLocks noGrp="1"/>
          </p:cNvSpPr>
          <p:nvPr>
            <p:ph type="ftr" sz="quarter" idx="16"/>
          </p:nvPr>
        </p:nvSpPr>
        <p:spPr/>
        <p:txBody>
          <a:bodyPr/>
          <a:lstStyle/>
          <a:p>
            <a:endParaRPr lang="tr-TR" dirty="0"/>
          </a:p>
        </p:txBody>
      </p:sp>
      <p:sp>
        <p:nvSpPr>
          <p:cNvPr id="5" name="Slayt Numarası Yer Tutucusu 4"/>
          <p:cNvSpPr>
            <a:spLocks noGrp="1"/>
          </p:cNvSpPr>
          <p:nvPr>
            <p:ph type="sldNum" sz="quarter" idx="15"/>
          </p:nvPr>
        </p:nvSpPr>
        <p:spPr/>
        <p:txBody>
          <a:bodyPr/>
          <a:lstStyle/>
          <a:p>
            <a:fld id="{B1DEFA8C-F947-479F-BE07-76B6B3F80BF1}" type="slidenum">
              <a:rPr lang="tr-TR" smtClean="0"/>
              <a:pPr/>
              <a:t>12</a:t>
            </a:fld>
            <a:endParaRPr lang="tr-T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latin typeface="Times New Roman" pitchFamily="18" charset="0"/>
                <a:cs typeface="Times New Roman" pitchFamily="18" charset="0"/>
              </a:rPr>
              <a:t>Filozofların Felsefe Tanımları</a:t>
            </a:r>
          </a:p>
        </p:txBody>
      </p:sp>
      <p:sp>
        <p:nvSpPr>
          <p:cNvPr id="3" name="2 Dikdörtgen"/>
          <p:cNvSpPr/>
          <p:nvPr/>
        </p:nvSpPr>
        <p:spPr>
          <a:xfrm>
            <a:off x="251520" y="1556792"/>
            <a:ext cx="8640960" cy="489654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just"/>
            <a:r>
              <a:rPr lang="tr-TR" sz="2400" b="1" dirty="0">
                <a:solidFill>
                  <a:srgbClr val="FF0000"/>
                </a:solidFill>
                <a:latin typeface="Times New Roman" pitchFamily="18" charset="0"/>
                <a:cs typeface="Times New Roman" pitchFamily="18" charset="0"/>
              </a:rPr>
              <a:t>Platon: </a:t>
            </a:r>
            <a:r>
              <a:rPr lang="tr-TR" sz="2400" b="1" dirty="0">
                <a:latin typeface="Times New Roman" pitchFamily="18" charset="0"/>
                <a:cs typeface="Times New Roman" pitchFamily="18" charset="0"/>
              </a:rPr>
              <a:t>Doğruyu bulma yolunda düşünsel bir çalışmadır.</a:t>
            </a:r>
          </a:p>
          <a:p>
            <a:pPr algn="just"/>
            <a:endParaRPr lang="tr-TR" sz="2400" b="1" dirty="0">
              <a:solidFill>
                <a:srgbClr val="FF0000"/>
              </a:solidFill>
              <a:latin typeface="Times New Roman" pitchFamily="18" charset="0"/>
              <a:cs typeface="Times New Roman" pitchFamily="18" charset="0"/>
            </a:endParaRPr>
          </a:p>
          <a:p>
            <a:pPr algn="just"/>
            <a:r>
              <a:rPr lang="tr-TR" sz="2400" b="1" dirty="0">
                <a:solidFill>
                  <a:srgbClr val="FF0000"/>
                </a:solidFill>
                <a:latin typeface="Times New Roman" pitchFamily="18" charset="0"/>
                <a:cs typeface="Times New Roman" pitchFamily="18" charset="0"/>
              </a:rPr>
              <a:t>El Kindi: </a:t>
            </a:r>
            <a:r>
              <a:rPr lang="tr-TR" sz="2400" b="1" dirty="0">
                <a:solidFill>
                  <a:schemeClr val="bg2"/>
                </a:solidFill>
                <a:latin typeface="Times New Roman" pitchFamily="18" charset="0"/>
                <a:cs typeface="Times New Roman" pitchFamily="18" charset="0"/>
              </a:rPr>
              <a:t>İnsanın gücü ölçüsünde var olanların hakikatini bilmesidir.</a:t>
            </a:r>
            <a:endParaRPr lang="tr-TR" sz="2400" b="1" dirty="0">
              <a:solidFill>
                <a:srgbClr val="FF0000"/>
              </a:solidFill>
              <a:latin typeface="Times New Roman" pitchFamily="18" charset="0"/>
              <a:cs typeface="Times New Roman" pitchFamily="18" charset="0"/>
            </a:endParaRPr>
          </a:p>
          <a:p>
            <a:pPr algn="just"/>
            <a:endParaRPr lang="tr-TR" sz="2400" b="1" dirty="0">
              <a:solidFill>
                <a:srgbClr val="FF0000"/>
              </a:solidFill>
              <a:latin typeface="Times New Roman" pitchFamily="18" charset="0"/>
              <a:cs typeface="Times New Roman" pitchFamily="18" charset="0"/>
            </a:endParaRPr>
          </a:p>
          <a:p>
            <a:pPr algn="just"/>
            <a:r>
              <a:rPr lang="tr-TR" sz="2400" b="1" dirty="0" err="1">
                <a:solidFill>
                  <a:srgbClr val="FF0000"/>
                </a:solidFill>
                <a:latin typeface="Times New Roman" pitchFamily="18" charset="0"/>
                <a:cs typeface="Times New Roman" pitchFamily="18" charset="0"/>
              </a:rPr>
              <a:t>Epiküros</a:t>
            </a:r>
            <a:r>
              <a:rPr lang="tr-TR" sz="2400" b="1" dirty="0">
                <a:solidFill>
                  <a:srgbClr val="FF0000"/>
                </a:solidFill>
                <a:latin typeface="Times New Roman" pitchFamily="18" charset="0"/>
                <a:cs typeface="Times New Roman" pitchFamily="18" charset="0"/>
              </a:rPr>
              <a:t>: </a:t>
            </a:r>
            <a:r>
              <a:rPr lang="tr-TR" sz="2400" b="1" dirty="0">
                <a:latin typeface="Times New Roman" pitchFamily="18" charset="0"/>
                <a:cs typeface="Times New Roman" pitchFamily="18" charset="0"/>
              </a:rPr>
              <a:t>Mutlu bir yaşam sağlamak için tutarlı eylemsel bir sistemdir.</a:t>
            </a:r>
          </a:p>
          <a:p>
            <a:pPr algn="just"/>
            <a:br>
              <a:rPr lang="tr-TR" sz="2400" dirty="0">
                <a:latin typeface="Times New Roman" pitchFamily="18" charset="0"/>
                <a:cs typeface="Times New Roman" pitchFamily="18" charset="0"/>
              </a:rPr>
            </a:br>
            <a:r>
              <a:rPr lang="tr-TR" sz="2400" b="1" dirty="0">
                <a:solidFill>
                  <a:srgbClr val="FF0000"/>
                </a:solidFill>
                <a:latin typeface="Times New Roman" pitchFamily="18" charset="0"/>
                <a:cs typeface="Times New Roman" pitchFamily="18" charset="0"/>
              </a:rPr>
              <a:t>K. </a:t>
            </a:r>
            <a:r>
              <a:rPr lang="tr-TR" sz="2400" b="1" dirty="0" err="1">
                <a:solidFill>
                  <a:srgbClr val="FF0000"/>
                </a:solidFill>
                <a:latin typeface="Times New Roman" pitchFamily="18" charset="0"/>
                <a:cs typeface="Times New Roman" pitchFamily="18" charset="0"/>
              </a:rPr>
              <a:t>Jaspers</a:t>
            </a:r>
            <a:r>
              <a:rPr lang="tr-TR" sz="2400" b="1" dirty="0">
                <a:solidFill>
                  <a:srgbClr val="FF0000"/>
                </a:solidFill>
                <a:latin typeface="Times New Roman" pitchFamily="18" charset="0"/>
                <a:cs typeface="Times New Roman" pitchFamily="18" charset="0"/>
              </a:rPr>
              <a:t>: </a:t>
            </a:r>
            <a:r>
              <a:rPr lang="tr-TR" sz="2400" b="1" dirty="0">
                <a:latin typeface="Times New Roman" pitchFamily="18" charset="0"/>
                <a:cs typeface="Times New Roman" pitchFamily="18" charset="0"/>
              </a:rPr>
              <a:t>Felsefe yolda olmak demektir.</a:t>
            </a:r>
          </a:p>
          <a:p>
            <a:pPr algn="just"/>
            <a:endParaRPr lang="tr-TR" sz="2400" b="1" dirty="0">
              <a:latin typeface="Times New Roman" pitchFamily="18" charset="0"/>
              <a:cs typeface="Times New Roman" pitchFamily="18" charset="0"/>
            </a:endParaRPr>
          </a:p>
          <a:p>
            <a:pPr algn="just"/>
            <a:r>
              <a:rPr lang="tr-TR" sz="2400" b="1" dirty="0">
                <a:solidFill>
                  <a:srgbClr val="FF0000"/>
                </a:solidFill>
                <a:latin typeface="Times New Roman" pitchFamily="18" charset="0"/>
                <a:cs typeface="Times New Roman" pitchFamily="18" charset="0"/>
              </a:rPr>
              <a:t>Hilmi Ziya Ülken: </a:t>
            </a:r>
            <a:r>
              <a:rPr lang="tr-TR" sz="2400" b="1" dirty="0">
                <a:solidFill>
                  <a:schemeClr val="bg1"/>
                </a:solidFill>
                <a:latin typeface="Times New Roman" pitchFamily="18" charset="0"/>
                <a:cs typeface="Times New Roman" pitchFamily="18" charset="0"/>
              </a:rPr>
              <a:t>İnsanın varlık hakkındaki düşüncesi ve bu düşünce üzerindeki düşüncesidir. Felsefe varlık ilmidir.</a:t>
            </a:r>
            <a:r>
              <a:rPr lang="tr-TR" sz="2400" b="1" dirty="0">
                <a:solidFill>
                  <a:srgbClr val="FF0000"/>
                </a:solidFill>
                <a:latin typeface="Times New Roman" pitchFamily="18" charset="0"/>
                <a:cs typeface="Times New Roman" pitchFamily="18" charset="0"/>
              </a:rPr>
              <a:t> </a:t>
            </a:r>
          </a:p>
        </p:txBody>
      </p:sp>
      <p:sp>
        <p:nvSpPr>
          <p:cNvPr id="4" name="Altbilgi Yer Tutucusu 3"/>
          <p:cNvSpPr>
            <a:spLocks noGrp="1"/>
          </p:cNvSpPr>
          <p:nvPr>
            <p:ph type="ftr" sz="quarter" idx="12"/>
          </p:nvPr>
        </p:nvSpPr>
        <p:spPr/>
        <p:txBody>
          <a:bodyPr/>
          <a:lstStyle/>
          <a:p>
            <a:endParaRPr lang="tr-TR" dirty="0"/>
          </a:p>
        </p:txBody>
      </p:sp>
      <p:sp>
        <p:nvSpPr>
          <p:cNvPr id="5" name="Slayt Numarası Yer Tutucusu 4"/>
          <p:cNvSpPr>
            <a:spLocks noGrp="1"/>
          </p:cNvSpPr>
          <p:nvPr>
            <p:ph type="sldNum" sz="quarter" idx="11"/>
          </p:nvPr>
        </p:nvSpPr>
        <p:spPr/>
        <p:txBody>
          <a:bodyPr/>
          <a:lstStyle/>
          <a:p>
            <a:fld id="{B1DEFA8C-F947-479F-BE07-76B6B3F80BF1}" type="slidenum">
              <a:rPr lang="tr-TR" smtClean="0"/>
              <a:pPr/>
              <a:t>13</a:t>
            </a:fld>
            <a:endParaRPr lang="tr-T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4972056" cy="1143000"/>
          </a:xfrm>
        </p:spPr>
        <p:txBody>
          <a:bodyPr/>
          <a:lstStyle/>
          <a:p>
            <a:r>
              <a:rPr lang="tr-TR" dirty="0"/>
              <a:t>Bİr düşün </a:t>
            </a:r>
          </a:p>
        </p:txBody>
      </p:sp>
      <p:sp>
        <p:nvSpPr>
          <p:cNvPr id="3" name="2 İçerik Yer Tutucusu"/>
          <p:cNvSpPr>
            <a:spLocks noGrp="1"/>
          </p:cNvSpPr>
          <p:nvPr>
            <p:ph sz="quarter" idx="1"/>
          </p:nvPr>
        </p:nvSpPr>
        <p:spPr>
          <a:xfrm>
            <a:off x="457200" y="1643050"/>
            <a:ext cx="8329642" cy="4830902"/>
          </a:xfrm>
        </p:spPr>
        <p:txBody>
          <a:bodyPr>
            <a:noAutofit/>
          </a:bodyPr>
          <a:lstStyle/>
          <a:p>
            <a:r>
              <a:rPr lang="tr-TR" sz="1400" dirty="0"/>
              <a:t>Bir arazide çalışmakta olan üç bilim insanı, şiddetli bastıran sağanak yağıştan kurtulmak için yakında bulunan bir kulübeye sığınır. Kulübede yaşayan adam, misafirlerine bir şeyler hazırlamak için salondan çıkar. Salonun ortasında yerden bir metre yüksekte duran sobayı gören bilim insanları, şaşkınlıkla bu durumun sebebini tartışmaya başlarlar</a:t>
            </a:r>
          </a:p>
          <a:p>
            <a:r>
              <a:rPr lang="tr-TR" sz="1400" dirty="0"/>
              <a:t>Mimar: “Bu sobanın bu şekilde durması tamamen iç tasarımla alakalıdır.” der.</a:t>
            </a:r>
          </a:p>
          <a:p>
            <a:r>
              <a:rPr lang="tr-TR" sz="1400" dirty="0"/>
              <a:t>Kimyacı: “Sobanın yüksekte olması, aktivasyon enerjisini düşürür böylece daha kolay yakmayı sağlar.” der. </a:t>
            </a:r>
          </a:p>
          <a:p>
            <a:r>
              <a:rPr lang="tr-TR" sz="1400" dirty="0"/>
              <a:t>Antropolog: “Bu bölgedeki insanların eski inanışlardan gelen gelenekleri vardır. Ateşi kutsal kabul ettikleri için sobayı yükseğe yerleştirmişlerdir.” der. Tartışmada kimse birbiriyle uzlaşamaz. Bilim insanları, kendi fikirlerini doğrulamak amacıyla sobanın neden yerden bir metre yükseklikte olduğunu ev sahibine sorarlar. </a:t>
            </a:r>
          </a:p>
          <a:p>
            <a:r>
              <a:rPr lang="tr-TR" sz="1400" dirty="0"/>
              <a:t>Ev sahibi: “Boru yetmedi.” der.</a:t>
            </a:r>
          </a:p>
          <a:p>
            <a:r>
              <a:rPr lang="tr-TR" sz="1400" b="1" dirty="0"/>
              <a:t>Sorular</a:t>
            </a:r>
          </a:p>
          <a:p>
            <a:r>
              <a:rPr lang="tr-TR" sz="1400" b="1" dirty="0"/>
              <a:t>1. İnsanların farklı düşüncelere sahip olmasının nedenleri neler olabilir?</a:t>
            </a:r>
          </a:p>
          <a:p>
            <a:r>
              <a:rPr lang="tr-TR" sz="1400" b="1" dirty="0"/>
              <a:t>2. Farklı cevapların olması, gerçeğin bunlardan biri olduğu anlamına gelir mi?</a:t>
            </a:r>
          </a:p>
          <a:p>
            <a:r>
              <a:rPr lang="tr-TR" sz="1400" b="1" dirty="0"/>
              <a:t>Yorumlayınız.</a:t>
            </a:r>
          </a:p>
          <a:p>
            <a:r>
              <a:rPr lang="tr-TR" sz="1400" b="1" dirty="0"/>
              <a:t>3. Ev sahibinin doğruyu söylemiş olmasından emin olunabilir mi? Yorumlayınız.</a:t>
            </a:r>
          </a:p>
          <a:p>
            <a:r>
              <a:rPr lang="tr-TR" sz="1400" b="1" dirty="0"/>
              <a:t>4. Sözler gerçeğin, tahminler olacakların yerine geçebilir mi? Yorumlayınız</a:t>
            </a:r>
            <a:r>
              <a:rPr lang="tr-TR" sz="1600" b="1" dirty="0"/>
              <a:t>.</a:t>
            </a:r>
            <a:endParaRPr lang="tr-TR" sz="1600" dirty="0"/>
          </a:p>
        </p:txBody>
      </p:sp>
      <p:pic>
        <p:nvPicPr>
          <p:cNvPr id="38916" name="Picture 4" descr="dÃ¼ÅÃ¼n ile ilgili gÃ¶rsel sonucu"/>
          <p:cNvPicPr>
            <a:picLocks noChangeAspect="1" noChangeArrowheads="1"/>
          </p:cNvPicPr>
          <p:nvPr/>
        </p:nvPicPr>
        <p:blipFill>
          <a:blip r:embed="rId2"/>
          <a:srcRect/>
          <a:stretch>
            <a:fillRect/>
          </a:stretch>
        </p:blipFill>
        <p:spPr bwMode="auto">
          <a:xfrm>
            <a:off x="5357818" y="142852"/>
            <a:ext cx="2176089" cy="14287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Altbilgi Yer Tutucusu 3"/>
          <p:cNvSpPr>
            <a:spLocks noGrp="1"/>
          </p:cNvSpPr>
          <p:nvPr>
            <p:ph type="ftr" sz="quarter" idx="16"/>
          </p:nvPr>
        </p:nvSpPr>
        <p:spPr/>
        <p:txBody>
          <a:bodyPr/>
          <a:lstStyle/>
          <a:p>
            <a:endParaRPr lang="tr-TR" dirty="0"/>
          </a:p>
        </p:txBody>
      </p:sp>
      <p:sp>
        <p:nvSpPr>
          <p:cNvPr id="5" name="Slayt Numarası Yer Tutucusu 4"/>
          <p:cNvSpPr>
            <a:spLocks noGrp="1"/>
          </p:cNvSpPr>
          <p:nvPr>
            <p:ph type="sldNum" sz="quarter" idx="15"/>
          </p:nvPr>
        </p:nvSpPr>
        <p:spPr/>
        <p:txBody>
          <a:bodyPr/>
          <a:lstStyle/>
          <a:p>
            <a:fld id="{B1DEFA8C-F947-479F-BE07-76B6B3F80BF1}" type="slidenum">
              <a:rPr lang="tr-TR" smtClean="0"/>
              <a:pPr/>
              <a:t>14</a:t>
            </a:fld>
            <a:endParaRPr lang="tr-T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7467600" cy="582594"/>
          </a:xfrm>
        </p:spPr>
        <p:txBody>
          <a:bodyPr>
            <a:normAutofit fontScale="90000"/>
          </a:bodyPr>
          <a:lstStyle/>
          <a:p>
            <a:r>
              <a:rPr lang="tr-TR" b="1" dirty="0"/>
              <a:t>FELSEFİ DÜŞÜNCENİN ÖZELLİKLERİ</a:t>
            </a:r>
            <a:endParaRPr lang="tr-TR" dirty="0"/>
          </a:p>
        </p:txBody>
      </p:sp>
      <p:sp>
        <p:nvSpPr>
          <p:cNvPr id="3" name="2 İçerik Yer Tutucusu"/>
          <p:cNvSpPr>
            <a:spLocks noGrp="1"/>
          </p:cNvSpPr>
          <p:nvPr>
            <p:ph sz="quarter" idx="1"/>
          </p:nvPr>
        </p:nvSpPr>
        <p:spPr>
          <a:xfrm>
            <a:off x="357158" y="1071546"/>
            <a:ext cx="8429684" cy="1428760"/>
          </a:xfrm>
        </p:spPr>
        <p:txBody>
          <a:bodyPr>
            <a:normAutofit fontScale="85000" lnSpcReduction="20000"/>
          </a:bodyPr>
          <a:lstStyle/>
          <a:p>
            <a:r>
              <a:rPr lang="tr-TR" dirty="0"/>
              <a:t>felsefi düşünce tarzına atfedilen, üzerinde uzlaşılmış belli başlı özellikler şu şekilde sayılabilir: sorgulama (sorun odaklı), merak etme, şüphe duyma, eleştirel olma, refleksif (düşünümsel) olma, yığılımlı ilerleme, rasyonel olma (akıl temelli), sistemli olma, tutarlı olma ve evrensel olma</a:t>
            </a:r>
          </a:p>
        </p:txBody>
      </p:sp>
      <p:pic>
        <p:nvPicPr>
          <p:cNvPr id="37889" name="Picture 1"/>
          <p:cNvPicPr>
            <a:picLocks noChangeAspect="1" noChangeArrowheads="1"/>
          </p:cNvPicPr>
          <p:nvPr/>
        </p:nvPicPr>
        <p:blipFill>
          <a:blip r:embed="rId2"/>
          <a:srcRect/>
          <a:stretch>
            <a:fillRect/>
          </a:stretch>
        </p:blipFill>
        <p:spPr bwMode="auto">
          <a:xfrm>
            <a:off x="0" y="2571744"/>
            <a:ext cx="8929718" cy="4286256"/>
          </a:xfrm>
          <a:prstGeom prst="rect">
            <a:avLst/>
          </a:prstGeom>
          <a:ln>
            <a:noFill/>
          </a:ln>
          <a:effectLst>
            <a:softEdge rad="112500"/>
          </a:effectLst>
        </p:spPr>
      </p:pic>
      <p:sp>
        <p:nvSpPr>
          <p:cNvPr id="4" name="Altbilgi Yer Tutucusu 3"/>
          <p:cNvSpPr>
            <a:spLocks noGrp="1"/>
          </p:cNvSpPr>
          <p:nvPr>
            <p:ph type="ftr" sz="quarter" idx="16"/>
          </p:nvPr>
        </p:nvSpPr>
        <p:spPr/>
        <p:txBody>
          <a:bodyPr/>
          <a:lstStyle/>
          <a:p>
            <a:endParaRPr lang="tr-TR" dirty="0"/>
          </a:p>
        </p:txBody>
      </p:sp>
      <p:sp>
        <p:nvSpPr>
          <p:cNvPr id="5" name="Slayt Numarası Yer Tutucusu 4"/>
          <p:cNvSpPr>
            <a:spLocks noGrp="1"/>
          </p:cNvSpPr>
          <p:nvPr>
            <p:ph type="sldNum" sz="quarter" idx="15"/>
          </p:nvPr>
        </p:nvSpPr>
        <p:spPr/>
        <p:txBody>
          <a:bodyPr/>
          <a:lstStyle/>
          <a:p>
            <a:fld id="{B1DEFA8C-F947-479F-BE07-76B6B3F80BF1}" type="slidenum">
              <a:rPr lang="tr-TR" smtClean="0"/>
              <a:pPr/>
              <a:t>15</a:t>
            </a:fld>
            <a:endParaRPr lang="tr-T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57200" y="571480"/>
            <a:ext cx="8258204" cy="5902472"/>
          </a:xfrm>
        </p:spPr>
        <p:txBody>
          <a:bodyPr>
            <a:normAutofit fontScale="92500" lnSpcReduction="10000"/>
          </a:bodyPr>
          <a:lstStyle/>
          <a:p>
            <a:r>
              <a:rPr lang="tr-TR" b="1" dirty="0">
                <a:solidFill>
                  <a:srgbClr val="FF0000"/>
                </a:solidFill>
              </a:rPr>
              <a:t>Sorgulama: </a:t>
            </a:r>
            <a:r>
              <a:rPr lang="tr-TR" dirty="0"/>
              <a:t>Felsefi düşüncenin en önemli ve ayırt edici özelliği sorgulayıcı olmasıdır. Felsefede bir problemi çözmenin ilk adımı soru sormaktır. Sorgulama; bir amaca yönelik, soruları sistemli bir şekilde sorarak anlamaya çalışma ve gerçeğe ulaşma çabasıdır. Sokrates’e göre hayatın anlamı ve değeri onun sorgulanmasıyla başlar.</a:t>
            </a:r>
          </a:p>
          <a:p>
            <a:r>
              <a:rPr lang="tr-TR" b="1" dirty="0">
                <a:solidFill>
                  <a:srgbClr val="FF0000"/>
                </a:solidFill>
              </a:rPr>
              <a:t>Merak etme: </a:t>
            </a:r>
            <a:r>
              <a:rPr lang="tr-TR" dirty="0"/>
              <a:t>Merak, insanı yeni arayışlara sürükleyen zihin durumudur. Merak; bilim ve felsefenin temelinde yer alan, zihni harekete geçiren bilme isteğidir.</a:t>
            </a:r>
          </a:p>
          <a:p>
            <a:r>
              <a:rPr lang="tr-TR" b="1" dirty="0">
                <a:solidFill>
                  <a:srgbClr val="FF0000"/>
                </a:solidFill>
              </a:rPr>
              <a:t>Şüphe duyma:</a:t>
            </a:r>
            <a:r>
              <a:rPr lang="tr-TR" dirty="0"/>
              <a:t> Felsefi şüphe, yeni sorulara kapı açar ve dünyaya farklı bir bakış geliştirmeye olanak sağlar. Bir düşünceyi körü körüne kabul etme, felsefeye uygun olmayan bir tavırdır.</a:t>
            </a:r>
          </a:p>
          <a:p>
            <a:r>
              <a:rPr lang="tr-TR" b="1" dirty="0">
                <a:solidFill>
                  <a:srgbClr val="FF0000"/>
                </a:solidFill>
              </a:rPr>
              <a:t>Hayret etme</a:t>
            </a:r>
            <a:r>
              <a:rPr lang="tr-TR" dirty="0"/>
              <a:t>: Filozof, her şeyi ilk defa görüyormuş gibi ona şaşırabilen insandır. Felsefe, bu sayede sıradan düşüncelerden ayrılır. Dünyaya yeni bir gözle bakabilmenin ilk adımı hayret etmedir. Hayret eden insan merak eder ve araştırmaya başlar.</a:t>
            </a:r>
          </a:p>
        </p:txBody>
      </p:sp>
      <p:sp>
        <p:nvSpPr>
          <p:cNvPr id="2" name="Altbilgi Yer Tutucusu 1"/>
          <p:cNvSpPr>
            <a:spLocks noGrp="1"/>
          </p:cNvSpPr>
          <p:nvPr>
            <p:ph type="ftr" sz="quarter" idx="16"/>
          </p:nvPr>
        </p:nvSpPr>
        <p:spPr/>
        <p:txBody>
          <a:bodyPr/>
          <a:lstStyle/>
          <a:p>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16</a:t>
            </a:fld>
            <a:endParaRPr lang="tr-T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57200" y="500042"/>
            <a:ext cx="8329642" cy="5973910"/>
          </a:xfrm>
        </p:spPr>
        <p:txBody>
          <a:bodyPr>
            <a:normAutofit/>
          </a:bodyPr>
          <a:lstStyle/>
          <a:p>
            <a:r>
              <a:rPr lang="tr-TR" b="1" dirty="0">
                <a:solidFill>
                  <a:srgbClr val="FF0000"/>
                </a:solidFill>
              </a:rPr>
              <a:t>Yığılımlı ilerleme: </a:t>
            </a:r>
            <a:r>
              <a:rPr lang="tr-TR" dirty="0"/>
              <a:t>Filozoflar, felsefenin ilk ortaya çıktığı çağdan bu yana benzer sorulara farklı yanıtlar vermiştir. Yığılımlı olma, felsefi düşüncenin birbirini etkileyen ve bu etkileşimle ilerleyen bir niteliğe sahip olmasını ifade eder.</a:t>
            </a:r>
          </a:p>
          <a:p>
            <a:r>
              <a:rPr lang="tr-TR" b="1" dirty="0">
                <a:solidFill>
                  <a:srgbClr val="FF0000"/>
                </a:solidFill>
              </a:rPr>
              <a:t>Eleştirel olma: </a:t>
            </a:r>
            <a:r>
              <a:rPr lang="tr-TR" dirty="0"/>
              <a:t>Eleştirel olma, herhangi bir düşünceyi ya da görüşü ele alırken onu olduğu gibi kabul etmek yerine akıl süzgecinden geçirmektir. Eleştirel düşünce; akıl yürütme, analiz ve değerlendirme süreçleriyle inşa edilen düşünce biçimidir.</a:t>
            </a:r>
          </a:p>
          <a:p>
            <a:r>
              <a:rPr lang="tr-TR" b="1" dirty="0">
                <a:solidFill>
                  <a:srgbClr val="FF0000"/>
                </a:solidFill>
              </a:rPr>
              <a:t>Refleksif olma: </a:t>
            </a:r>
            <a:r>
              <a:rPr lang="tr-TR" dirty="0"/>
              <a:t>Düşünce, herhangi bir nesneye veya duruma yönelik olabilirken düşüncenin kendine (kendini konu edinmesi) veya başka bir düşünceye yönelmesi refleksiyondur. Kısacası düşünce üzerine düşünce demektir.</a:t>
            </a:r>
          </a:p>
          <a:p>
            <a:endParaRPr lang="tr-TR" dirty="0"/>
          </a:p>
        </p:txBody>
      </p:sp>
      <p:sp>
        <p:nvSpPr>
          <p:cNvPr id="2" name="Altbilgi Yer Tutucusu 1"/>
          <p:cNvSpPr>
            <a:spLocks noGrp="1"/>
          </p:cNvSpPr>
          <p:nvPr>
            <p:ph type="ftr" sz="quarter" idx="16"/>
          </p:nvPr>
        </p:nvSpPr>
        <p:spPr/>
        <p:txBody>
          <a:bodyPr/>
          <a:lstStyle/>
          <a:p>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17</a:t>
            </a:fld>
            <a:endParaRPr lang="tr-T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28596" y="714356"/>
            <a:ext cx="8215370" cy="5286412"/>
          </a:xfrm>
        </p:spPr>
        <p:txBody>
          <a:bodyPr/>
          <a:lstStyle/>
          <a:p>
            <a:r>
              <a:rPr lang="tr-TR" b="1" dirty="0">
                <a:solidFill>
                  <a:srgbClr val="FF0000"/>
                </a:solidFill>
              </a:rPr>
              <a:t>Rasyonel olma: </a:t>
            </a:r>
            <a:r>
              <a:rPr lang="tr-TR" dirty="0"/>
              <a:t>Rasyonel olma, akılcı veya akılsal olma anlamına gelir. Felsefe, konu ve yöntem açısından akılsal bir uğraşıdır</a:t>
            </a:r>
          </a:p>
          <a:p>
            <a:r>
              <a:rPr lang="tr-TR" b="1" dirty="0">
                <a:solidFill>
                  <a:srgbClr val="FF0000"/>
                </a:solidFill>
              </a:rPr>
              <a:t>Sistemli olma: </a:t>
            </a:r>
            <a:r>
              <a:rPr lang="tr-TR" dirty="0"/>
              <a:t>Felsefi düşünce, düzenli olan tutarlı bir yapıya sahiptir.</a:t>
            </a:r>
          </a:p>
          <a:p>
            <a:r>
              <a:rPr lang="tr-TR" b="1" dirty="0">
                <a:solidFill>
                  <a:srgbClr val="FF0000"/>
                </a:solidFill>
              </a:rPr>
              <a:t>Tutarlı olma: </a:t>
            </a:r>
            <a:r>
              <a:rPr lang="tr-TR" dirty="0"/>
              <a:t>Felsefi düşüncede tutarlılık, düşünce basamaklarının birbirine zıt düşünceler içererek birbiriyle çelişmemesi yani uygun olması anlamındadır.</a:t>
            </a:r>
          </a:p>
          <a:p>
            <a:r>
              <a:rPr lang="tr-TR" b="1" dirty="0">
                <a:solidFill>
                  <a:srgbClr val="FF0000"/>
                </a:solidFill>
              </a:rPr>
              <a:t>Evrensel olma: </a:t>
            </a:r>
            <a:r>
              <a:rPr lang="tr-TR" dirty="0"/>
              <a:t>Felsefi sorunların bulunduğu çağı aşması ve herkes için geçerli olması durumudur.</a:t>
            </a:r>
          </a:p>
        </p:txBody>
      </p:sp>
      <p:sp>
        <p:nvSpPr>
          <p:cNvPr id="2" name="Altbilgi Yer Tutucusu 1"/>
          <p:cNvSpPr>
            <a:spLocks noGrp="1"/>
          </p:cNvSpPr>
          <p:nvPr>
            <p:ph type="ftr" sz="quarter" idx="16"/>
          </p:nvPr>
        </p:nvSpPr>
        <p:spPr/>
        <p:txBody>
          <a:bodyPr/>
          <a:lstStyle/>
          <a:p>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18</a:t>
            </a:fld>
            <a:endParaRPr lang="tr-T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14282" y="274638"/>
            <a:ext cx="4857784" cy="1143000"/>
          </a:xfrm>
        </p:spPr>
        <p:txBody>
          <a:bodyPr/>
          <a:lstStyle/>
          <a:p>
            <a:r>
              <a:rPr lang="tr-TR" dirty="0"/>
              <a:t>Felsefe hİkmet İlİşkİsİ</a:t>
            </a:r>
          </a:p>
        </p:txBody>
      </p:sp>
      <p:sp>
        <p:nvSpPr>
          <p:cNvPr id="3" name="2 İçerik Yer Tutucusu"/>
          <p:cNvSpPr>
            <a:spLocks noGrp="1"/>
          </p:cNvSpPr>
          <p:nvPr>
            <p:ph sz="quarter" idx="1"/>
          </p:nvPr>
        </p:nvSpPr>
        <p:spPr>
          <a:xfrm>
            <a:off x="457200" y="2500306"/>
            <a:ext cx="7467600" cy="3973646"/>
          </a:xfrm>
        </p:spPr>
        <p:txBody>
          <a:bodyPr>
            <a:normAutofit lnSpcReduction="10000"/>
          </a:bodyPr>
          <a:lstStyle/>
          <a:p>
            <a:r>
              <a:rPr lang="tr-TR" dirty="0"/>
              <a:t>Filozofun bilgiyle uğraşması felsefenin hikmet anlamında da kullanılmasını sağlamıştır. </a:t>
            </a:r>
          </a:p>
          <a:p>
            <a:r>
              <a:rPr lang="tr-TR" dirty="0"/>
              <a:t>Yunanca eserlerin Arapçaya çevirilmesi esnasında philosophos (filozof) teriminin hem feylasûf hem de hakîm (hakiym) olarak kullanılması bu nedenledir.</a:t>
            </a:r>
          </a:p>
          <a:p>
            <a:r>
              <a:rPr lang="tr-TR" dirty="0"/>
              <a:t>Hakîm, aynı zamanda hikmet sahibi olan kişi anlamında da kullanılır.</a:t>
            </a:r>
          </a:p>
          <a:p>
            <a:r>
              <a:rPr lang="tr-TR" dirty="0"/>
              <a:t>İslam felsefesinde felsefe kavramının eş anlamlısı olarak hikmet kavramı da kullanılır.</a:t>
            </a:r>
          </a:p>
        </p:txBody>
      </p:sp>
      <p:pic>
        <p:nvPicPr>
          <p:cNvPr id="41986" name="Picture 2" descr="hikmet felsefe ile ilgili gÃ¶rsel sonucu"/>
          <p:cNvPicPr>
            <a:picLocks noChangeAspect="1" noChangeArrowheads="1"/>
          </p:cNvPicPr>
          <p:nvPr/>
        </p:nvPicPr>
        <p:blipFill>
          <a:blip r:embed="rId2"/>
          <a:srcRect/>
          <a:stretch>
            <a:fillRect/>
          </a:stretch>
        </p:blipFill>
        <p:spPr bwMode="auto">
          <a:xfrm>
            <a:off x="4357686" y="214290"/>
            <a:ext cx="4416425" cy="2209815"/>
          </a:xfrm>
          <a:prstGeom prst="rect">
            <a:avLst/>
          </a:prstGeom>
          <a:ln>
            <a:noFill/>
          </a:ln>
          <a:effectLst>
            <a:softEdge rad="112500"/>
          </a:effectLst>
        </p:spPr>
      </p:pic>
      <p:sp>
        <p:nvSpPr>
          <p:cNvPr id="4" name="Altbilgi Yer Tutucusu 3"/>
          <p:cNvSpPr>
            <a:spLocks noGrp="1"/>
          </p:cNvSpPr>
          <p:nvPr>
            <p:ph type="ftr" sz="quarter" idx="16"/>
          </p:nvPr>
        </p:nvSpPr>
        <p:spPr/>
        <p:txBody>
          <a:bodyPr/>
          <a:lstStyle/>
          <a:p>
            <a:endParaRPr lang="tr-TR" dirty="0"/>
          </a:p>
        </p:txBody>
      </p:sp>
      <p:sp>
        <p:nvSpPr>
          <p:cNvPr id="5" name="Slayt Numarası Yer Tutucusu 4"/>
          <p:cNvSpPr>
            <a:spLocks noGrp="1"/>
          </p:cNvSpPr>
          <p:nvPr>
            <p:ph type="sldNum" sz="quarter" idx="15"/>
          </p:nvPr>
        </p:nvSpPr>
        <p:spPr/>
        <p:txBody>
          <a:bodyPr/>
          <a:lstStyle/>
          <a:p>
            <a:fld id="{B1DEFA8C-F947-479F-BE07-76B6B3F80BF1}" type="slidenum">
              <a:rPr lang="tr-TR" smtClean="0"/>
              <a:pPr/>
              <a:t>19</a:t>
            </a:fld>
            <a:endParaRPr lang="tr-T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57200" y="571480"/>
            <a:ext cx="8186766" cy="5902472"/>
          </a:xfrm>
        </p:spPr>
        <p:txBody>
          <a:bodyPr/>
          <a:lstStyle/>
          <a:p>
            <a:r>
              <a:rPr lang="tr-TR" b="1" dirty="0"/>
              <a:t>BİR FELSEFE SORUSU NEDİR?</a:t>
            </a:r>
          </a:p>
          <a:p>
            <a:r>
              <a:rPr lang="tr-TR" dirty="0"/>
              <a:t>Felsefe sorularının niteliği, felsefenin ne olduğunu gün ışığına çıkarmaya dair açıklanması gereken en önemli konudur. Bilindiği gibi filozoflar soru tutkunudur. Felsefe sorularının en önemli özellikleri şunlardır.</a:t>
            </a:r>
          </a:p>
          <a:p>
            <a:r>
              <a:rPr lang="tr-TR" b="1" dirty="0"/>
              <a:t>Felsefe soruları kendi başına anlamlıdır.</a:t>
            </a:r>
          </a:p>
          <a:p>
            <a:r>
              <a:rPr lang="tr-TR" b="1" dirty="0"/>
              <a:t>Felsefe soruları, insanın ilkin kendisine sorduğu sorulardır.</a:t>
            </a:r>
          </a:p>
          <a:p>
            <a:r>
              <a:rPr lang="tr-TR" b="1" dirty="0"/>
              <a:t>Felsefe soruları öz’ü bulmaya yönelik sorulardır.</a:t>
            </a:r>
          </a:p>
          <a:p>
            <a:r>
              <a:rPr lang="tr-TR" b="1" dirty="0"/>
              <a:t>Nedir? Sorusuna cevap arar. Örneğin ruh nedir? Varlık nedir?</a:t>
            </a:r>
            <a:endParaRPr lang="tr-TR" dirty="0"/>
          </a:p>
        </p:txBody>
      </p:sp>
      <p:sp>
        <p:nvSpPr>
          <p:cNvPr id="2" name="Altbilgi Yer Tutucusu 1"/>
          <p:cNvSpPr>
            <a:spLocks noGrp="1"/>
          </p:cNvSpPr>
          <p:nvPr>
            <p:ph type="ftr" sz="quarter" idx="16"/>
          </p:nvPr>
        </p:nvSpPr>
        <p:spPr/>
        <p:txBody>
          <a:bodyPr/>
          <a:lstStyle/>
          <a:p>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20</a:t>
            </a:fld>
            <a:endParaRPr lang="tr-T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85720" y="274638"/>
            <a:ext cx="8643998" cy="868346"/>
          </a:xfrm>
        </p:spPr>
        <p:txBody>
          <a:bodyPr>
            <a:normAutofit/>
          </a:bodyPr>
          <a:lstStyle/>
          <a:p>
            <a:r>
              <a:rPr lang="tr-TR" sz="2400" b="1" dirty="0"/>
              <a:t>FELSEFENİN BİREYSEL VE TOPLUMSAL İŞLEVLERİ</a:t>
            </a:r>
            <a:endParaRPr lang="tr-TR" sz="2400" dirty="0"/>
          </a:p>
        </p:txBody>
      </p:sp>
      <p:sp>
        <p:nvSpPr>
          <p:cNvPr id="3" name="2 İçerik Yer Tutucusu"/>
          <p:cNvSpPr>
            <a:spLocks noGrp="1"/>
          </p:cNvSpPr>
          <p:nvPr>
            <p:ph sz="quarter" idx="1"/>
          </p:nvPr>
        </p:nvSpPr>
        <p:spPr>
          <a:xfrm>
            <a:off x="457200" y="1600200"/>
            <a:ext cx="3971924" cy="4972072"/>
          </a:xfrm>
        </p:spPr>
        <p:txBody>
          <a:bodyPr>
            <a:normAutofit fontScale="55000" lnSpcReduction="20000"/>
          </a:bodyPr>
          <a:lstStyle/>
          <a:p>
            <a:pPr>
              <a:buNone/>
            </a:pPr>
            <a:r>
              <a:rPr lang="tr-TR" sz="3100" b="1" dirty="0">
                <a:solidFill>
                  <a:srgbClr val="FF0000"/>
                </a:solidFill>
              </a:rPr>
              <a:t>Birey İşlevleri</a:t>
            </a:r>
          </a:p>
          <a:p>
            <a:r>
              <a:rPr lang="tr-TR" sz="3200" dirty="0"/>
              <a:t>Kendini tanıyabilmesi</a:t>
            </a:r>
          </a:p>
          <a:p>
            <a:r>
              <a:rPr lang="tr-TR" sz="3200" dirty="0"/>
              <a:t>Farklı fikirlere açık olabilmesi</a:t>
            </a:r>
          </a:p>
          <a:p>
            <a:r>
              <a:rPr lang="tr-TR" sz="3200" dirty="0"/>
              <a:t>Ön yargılardan uzak durabilmesi</a:t>
            </a:r>
          </a:p>
          <a:p>
            <a:r>
              <a:rPr lang="tr-TR" sz="3200" dirty="0"/>
              <a:t>Yeni fikirler oluşturabilmesi</a:t>
            </a:r>
          </a:p>
          <a:p>
            <a:r>
              <a:rPr lang="tr-TR" sz="3200" dirty="0"/>
              <a:t>Özgürce düşünebilmesi</a:t>
            </a:r>
          </a:p>
          <a:p>
            <a:r>
              <a:rPr lang="tr-TR" sz="3200" dirty="0"/>
              <a:t>Çok yönlü bakış kazanabilmesi</a:t>
            </a:r>
          </a:p>
          <a:p>
            <a:r>
              <a:rPr lang="tr-TR" sz="3200" dirty="0"/>
              <a:t>Bilinçli bir insan olunabilmesi</a:t>
            </a:r>
          </a:p>
          <a:p>
            <a:r>
              <a:rPr lang="tr-TR" sz="3200" dirty="0"/>
              <a:t>İnsanların kendi hayatlarına yön verebilmesi</a:t>
            </a:r>
          </a:p>
          <a:p>
            <a:r>
              <a:rPr lang="tr-TR" sz="3200" dirty="0"/>
              <a:t>Olgu ve olayları akıl yoluyla çözümleyebilmesi</a:t>
            </a:r>
          </a:p>
        </p:txBody>
      </p:sp>
      <p:sp>
        <p:nvSpPr>
          <p:cNvPr id="4" name="3 İçerik Yer Tutucusu"/>
          <p:cNvSpPr>
            <a:spLocks noGrp="1"/>
          </p:cNvSpPr>
          <p:nvPr>
            <p:ph sz="quarter" idx="2"/>
          </p:nvPr>
        </p:nvSpPr>
        <p:spPr>
          <a:xfrm>
            <a:off x="4357686" y="1643050"/>
            <a:ext cx="4588032" cy="3971940"/>
          </a:xfrm>
        </p:spPr>
        <p:txBody>
          <a:bodyPr>
            <a:normAutofit fontScale="55000" lnSpcReduction="20000"/>
          </a:bodyPr>
          <a:lstStyle/>
          <a:p>
            <a:pPr>
              <a:buNone/>
            </a:pPr>
            <a:r>
              <a:rPr lang="tr-TR" sz="3100" b="1" dirty="0">
                <a:solidFill>
                  <a:srgbClr val="FF0000"/>
                </a:solidFill>
              </a:rPr>
              <a:t>Toplum İşlevleri</a:t>
            </a:r>
          </a:p>
          <a:p>
            <a:r>
              <a:rPr lang="tr-TR" sz="2900" dirty="0"/>
              <a:t>Ortak bir kültürün oluşması</a:t>
            </a:r>
          </a:p>
          <a:p>
            <a:r>
              <a:rPr lang="tr-TR" sz="2900" dirty="0"/>
              <a:t>Farklı toplulukların bir arada yaşaması</a:t>
            </a:r>
          </a:p>
          <a:p>
            <a:r>
              <a:rPr lang="tr-TR" sz="2900" dirty="0"/>
              <a:t>Toplumsal grupların birbiri hakkındaki ön yargılarının giderilmesi</a:t>
            </a:r>
          </a:p>
          <a:p>
            <a:r>
              <a:rPr lang="tr-TR" sz="2900" dirty="0"/>
              <a:t>Bilgi toplumu olması</a:t>
            </a:r>
          </a:p>
          <a:p>
            <a:r>
              <a:rPr lang="tr-TR" sz="2900" dirty="0"/>
              <a:t>İnsanların kendini özgürce ifade edebileceği bir toplum oluşturulması</a:t>
            </a:r>
          </a:p>
          <a:p>
            <a:r>
              <a:rPr lang="tr-TR" sz="2900" dirty="0"/>
              <a:t>Bilimlerin gelişmesi</a:t>
            </a:r>
          </a:p>
          <a:p>
            <a:r>
              <a:rPr lang="tr-TR" sz="2900" dirty="0"/>
              <a:t>Demokrasi bilinci kazanmış bir toplum olunması</a:t>
            </a:r>
          </a:p>
          <a:p>
            <a:r>
              <a:rPr lang="tr-TR" sz="2900" dirty="0"/>
              <a:t>Toplumların geleceğinin planlanması</a:t>
            </a:r>
          </a:p>
          <a:p>
            <a:r>
              <a:rPr lang="tr-TR" sz="2900" dirty="0"/>
              <a:t>Akla ve iradeye değer veren bir toplum olunması</a:t>
            </a:r>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B1DEFA8C-F947-479F-BE07-76B6B3F80BF1}" type="slidenum">
              <a:rPr lang="tr-TR" smtClean="0"/>
              <a:pPr/>
              <a:t>21</a:t>
            </a:fld>
            <a:endParaRPr lang="tr-T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571604" y="274638"/>
            <a:ext cx="6353196" cy="725470"/>
          </a:xfrm>
        </p:spPr>
        <p:txBody>
          <a:bodyPr/>
          <a:lstStyle/>
          <a:p>
            <a:r>
              <a:rPr lang="tr-TR" dirty="0"/>
              <a:t>Fİlozoflardan kıssalar</a:t>
            </a:r>
          </a:p>
        </p:txBody>
      </p:sp>
      <p:pic>
        <p:nvPicPr>
          <p:cNvPr id="1026" name="Picture 2"/>
          <p:cNvPicPr>
            <a:picLocks noGrp="1" noChangeAspect="1" noChangeArrowheads="1"/>
          </p:cNvPicPr>
          <p:nvPr>
            <p:ph sz="quarter" idx="1"/>
          </p:nvPr>
        </p:nvPicPr>
        <p:blipFill>
          <a:blip r:embed="rId2"/>
          <a:srcRect/>
          <a:stretch>
            <a:fillRect/>
          </a:stretch>
        </p:blipFill>
        <p:spPr bwMode="auto">
          <a:xfrm>
            <a:off x="214282" y="1071546"/>
            <a:ext cx="3000396" cy="1614487"/>
          </a:xfrm>
          <a:prstGeom prst="rect">
            <a:avLst/>
          </a:prstGeom>
          <a:noFill/>
          <a:ln w="9525">
            <a:noFill/>
            <a:miter lim="800000"/>
            <a:headEnd/>
            <a:tailEnd/>
          </a:ln>
          <a:effectLst/>
        </p:spPr>
      </p:pic>
      <p:sp>
        <p:nvSpPr>
          <p:cNvPr id="5" name="4 Metin kutusu"/>
          <p:cNvSpPr txBox="1"/>
          <p:nvPr/>
        </p:nvSpPr>
        <p:spPr>
          <a:xfrm>
            <a:off x="3286116" y="1142984"/>
            <a:ext cx="5857884" cy="1200329"/>
          </a:xfrm>
          <a:prstGeom prst="rect">
            <a:avLst/>
          </a:prstGeom>
          <a:noFill/>
        </p:spPr>
        <p:txBody>
          <a:bodyPr wrap="square" rtlCol="0">
            <a:spAutoFit/>
          </a:bodyPr>
          <a:lstStyle/>
          <a:p>
            <a:r>
              <a:rPr lang="tr-TR" b="1" dirty="0">
                <a:solidFill>
                  <a:srgbClr val="FF0000"/>
                </a:solidFill>
              </a:rPr>
              <a:t>Aristoteles: </a:t>
            </a:r>
            <a:r>
              <a:rPr lang="tr-TR" dirty="0"/>
              <a:t>Bugünkü modern liselerin temeli Aristoteles’in kurmuş olduğu okul olan “Lykeion”a dayanır . Hocası Platon’un kurduğu okul olan “Akademi” ise bugünkü üniversitelerin temelini oluşturmaktadır.</a:t>
            </a:r>
          </a:p>
        </p:txBody>
      </p:sp>
      <p:pic>
        <p:nvPicPr>
          <p:cNvPr id="1027" name="Picture 3"/>
          <p:cNvPicPr>
            <a:picLocks noChangeAspect="1" noChangeArrowheads="1"/>
          </p:cNvPicPr>
          <p:nvPr/>
        </p:nvPicPr>
        <p:blipFill>
          <a:blip r:embed="rId3"/>
          <a:srcRect/>
          <a:stretch>
            <a:fillRect/>
          </a:stretch>
        </p:blipFill>
        <p:spPr bwMode="auto">
          <a:xfrm>
            <a:off x="6286512" y="2643182"/>
            <a:ext cx="2438391" cy="1714512"/>
          </a:xfrm>
          <a:prstGeom prst="rect">
            <a:avLst/>
          </a:prstGeom>
          <a:noFill/>
          <a:ln w="9525">
            <a:noFill/>
            <a:miter lim="800000"/>
            <a:headEnd/>
            <a:tailEnd/>
          </a:ln>
          <a:effectLst/>
        </p:spPr>
      </p:pic>
      <p:sp>
        <p:nvSpPr>
          <p:cNvPr id="7" name="6 Metin kutusu"/>
          <p:cNvSpPr txBox="1"/>
          <p:nvPr/>
        </p:nvSpPr>
        <p:spPr>
          <a:xfrm>
            <a:off x="214282" y="3000372"/>
            <a:ext cx="6143668" cy="1200329"/>
          </a:xfrm>
          <a:prstGeom prst="rect">
            <a:avLst/>
          </a:prstGeom>
          <a:noFill/>
        </p:spPr>
        <p:txBody>
          <a:bodyPr wrap="square" rtlCol="0">
            <a:spAutoFit/>
          </a:bodyPr>
          <a:lstStyle/>
          <a:p>
            <a:r>
              <a:rPr lang="tr-TR" b="1" dirty="0">
                <a:solidFill>
                  <a:srgbClr val="FF0000"/>
                </a:solidFill>
              </a:rPr>
              <a:t>Farabi: </a:t>
            </a:r>
            <a:r>
              <a:rPr lang="tr-TR" dirty="0"/>
              <a:t>İslam felsefesinin önemli filozoflarından biri olan Fârâbî, Aristoteles’ten sonra en büyük mantıkçı olarak bilinir . Fârâbî, felsefe yanında gök bilimiyle de ilgilenmiştir. İdeal devlet görüşüyle de öne çıkan bir filozoftur.</a:t>
            </a:r>
          </a:p>
        </p:txBody>
      </p:sp>
      <p:pic>
        <p:nvPicPr>
          <p:cNvPr id="1028" name="Picture 4"/>
          <p:cNvPicPr>
            <a:picLocks noChangeAspect="1" noChangeArrowheads="1"/>
          </p:cNvPicPr>
          <p:nvPr/>
        </p:nvPicPr>
        <p:blipFill>
          <a:blip r:embed="rId4"/>
          <a:srcRect/>
          <a:stretch>
            <a:fillRect/>
          </a:stretch>
        </p:blipFill>
        <p:spPr bwMode="auto">
          <a:xfrm>
            <a:off x="214282" y="4500570"/>
            <a:ext cx="3371850" cy="2143116"/>
          </a:xfrm>
          <a:prstGeom prst="rect">
            <a:avLst/>
          </a:prstGeom>
          <a:noFill/>
          <a:ln w="9525">
            <a:noFill/>
            <a:miter lim="800000"/>
            <a:headEnd/>
            <a:tailEnd/>
          </a:ln>
          <a:effectLst/>
        </p:spPr>
      </p:pic>
      <p:sp>
        <p:nvSpPr>
          <p:cNvPr id="9" name="8 Metin kutusu"/>
          <p:cNvSpPr txBox="1"/>
          <p:nvPr/>
        </p:nvSpPr>
        <p:spPr>
          <a:xfrm>
            <a:off x="3786182" y="4572008"/>
            <a:ext cx="5143536" cy="1754326"/>
          </a:xfrm>
          <a:prstGeom prst="rect">
            <a:avLst/>
          </a:prstGeom>
          <a:noFill/>
        </p:spPr>
        <p:txBody>
          <a:bodyPr wrap="square" rtlCol="0">
            <a:spAutoFit/>
          </a:bodyPr>
          <a:lstStyle/>
          <a:p>
            <a:r>
              <a:rPr lang="tr-TR" b="1" dirty="0">
                <a:solidFill>
                  <a:srgbClr val="FF0000"/>
                </a:solidFill>
              </a:rPr>
              <a:t>Machiavelli: </a:t>
            </a:r>
            <a:r>
              <a:rPr lang="tr-TR" dirty="0"/>
              <a:t>Machiavelli’nin (Makyevelli) “Prens” (Hükümdar) adlı eseri, modern siyaset felsefesinin önemli isimlerinden biri sayılır. Klasik siyaset anlayışını reddeden Machiavelli, siyaset ve ahlak alanlarını birbirinden ayırarak siyasete özerklik kazandırmıştır</a:t>
            </a:r>
          </a:p>
        </p:txBody>
      </p:sp>
      <p:sp>
        <p:nvSpPr>
          <p:cNvPr id="3" name="Altbilgi Yer Tutucusu 2"/>
          <p:cNvSpPr>
            <a:spLocks noGrp="1"/>
          </p:cNvSpPr>
          <p:nvPr>
            <p:ph type="ftr" sz="quarter" idx="16"/>
          </p:nvPr>
        </p:nvSpPr>
        <p:spPr/>
        <p:txBody>
          <a:bodyPr/>
          <a:lstStyle/>
          <a:p>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22</a:t>
            </a:fld>
            <a:endParaRPr lang="tr-T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quarter" idx="1"/>
          </p:nvPr>
        </p:nvPicPr>
        <p:blipFill>
          <a:blip r:embed="rId2" cstate="print"/>
          <a:srcRect/>
          <a:stretch>
            <a:fillRect/>
          </a:stretch>
        </p:blipFill>
        <p:spPr bwMode="auto">
          <a:xfrm>
            <a:off x="357158" y="285729"/>
            <a:ext cx="1928826" cy="1500197"/>
          </a:xfrm>
          <a:prstGeom prst="rect">
            <a:avLst/>
          </a:prstGeom>
          <a:noFill/>
          <a:ln w="9525">
            <a:noFill/>
            <a:miter lim="800000"/>
            <a:headEnd/>
            <a:tailEnd/>
          </a:ln>
          <a:effectLst/>
        </p:spPr>
      </p:pic>
      <p:sp>
        <p:nvSpPr>
          <p:cNvPr id="5" name="4 Metin kutusu"/>
          <p:cNvSpPr txBox="1"/>
          <p:nvPr/>
        </p:nvSpPr>
        <p:spPr>
          <a:xfrm>
            <a:off x="2571736" y="500042"/>
            <a:ext cx="6215107" cy="1200329"/>
          </a:xfrm>
          <a:prstGeom prst="rect">
            <a:avLst/>
          </a:prstGeom>
          <a:noFill/>
        </p:spPr>
        <p:txBody>
          <a:bodyPr wrap="square" rtlCol="0">
            <a:spAutoFit/>
          </a:bodyPr>
          <a:lstStyle/>
          <a:p>
            <a:r>
              <a:rPr lang="tr-TR" b="1" dirty="0">
                <a:solidFill>
                  <a:srgbClr val="FF0000"/>
                </a:solidFill>
              </a:rPr>
              <a:t>Yunusemre: </a:t>
            </a:r>
            <a:r>
              <a:rPr lang="tr-TR" dirty="0"/>
              <a:t>Tasavvuf denince akla gelen ilk isimlerden biri olan Yûnus Emre, XIII. yüzyılda Batı Anadolu’da yaşamış bir Türkmen dervişi ve ozanıdır. Anadolu’nun yetiştirdiği önemli bir düşünür ve mutasavvıf şair olarak kabul edilir.</a:t>
            </a:r>
          </a:p>
        </p:txBody>
      </p:sp>
      <p:pic>
        <p:nvPicPr>
          <p:cNvPr id="2051" name="Picture 3"/>
          <p:cNvPicPr>
            <a:picLocks noChangeAspect="1" noChangeArrowheads="1"/>
          </p:cNvPicPr>
          <p:nvPr/>
        </p:nvPicPr>
        <p:blipFill>
          <a:blip r:embed="rId3"/>
          <a:srcRect/>
          <a:stretch>
            <a:fillRect/>
          </a:stretch>
        </p:blipFill>
        <p:spPr bwMode="auto">
          <a:xfrm>
            <a:off x="6715140" y="1785926"/>
            <a:ext cx="2071688" cy="1885946"/>
          </a:xfrm>
          <a:prstGeom prst="rect">
            <a:avLst/>
          </a:prstGeom>
          <a:noFill/>
          <a:ln w="9525">
            <a:noFill/>
            <a:miter lim="800000"/>
            <a:headEnd/>
            <a:tailEnd/>
          </a:ln>
          <a:effectLst/>
        </p:spPr>
      </p:pic>
      <p:sp>
        <p:nvSpPr>
          <p:cNvPr id="7" name="6 Metin kutusu"/>
          <p:cNvSpPr txBox="1"/>
          <p:nvPr/>
        </p:nvSpPr>
        <p:spPr>
          <a:xfrm>
            <a:off x="214282" y="2000241"/>
            <a:ext cx="6429421" cy="1477328"/>
          </a:xfrm>
          <a:prstGeom prst="rect">
            <a:avLst/>
          </a:prstGeom>
          <a:noFill/>
        </p:spPr>
        <p:txBody>
          <a:bodyPr wrap="square" rtlCol="0">
            <a:spAutoFit/>
          </a:bodyPr>
          <a:lstStyle/>
          <a:p>
            <a:r>
              <a:rPr lang="tr-TR" b="1" dirty="0">
                <a:solidFill>
                  <a:srgbClr val="FF0000"/>
                </a:solidFill>
              </a:rPr>
              <a:t>Descartes: </a:t>
            </a:r>
            <a:r>
              <a:rPr lang="tr-TR" dirty="0"/>
              <a:t>Kartezyen koordinat sistemi adını Descartes’tan (Dekart) alır. Descartes, cebri geometriye uygulayarak analitik geometriyi kurmuştur. Yunan geleneği, geometri yardımıyla aritmetiği kavramak isterken Descartes geometriyi, aritmetik ve cebirle anlamaya çalışmıştır.</a:t>
            </a:r>
          </a:p>
        </p:txBody>
      </p:sp>
      <p:pic>
        <p:nvPicPr>
          <p:cNvPr id="2052" name="Picture 4"/>
          <p:cNvPicPr>
            <a:picLocks noChangeAspect="1" noChangeArrowheads="1"/>
          </p:cNvPicPr>
          <p:nvPr/>
        </p:nvPicPr>
        <p:blipFill>
          <a:blip r:embed="rId4" cstate="print"/>
          <a:srcRect/>
          <a:stretch>
            <a:fillRect/>
          </a:stretch>
        </p:blipFill>
        <p:spPr bwMode="auto">
          <a:xfrm>
            <a:off x="357158" y="3571876"/>
            <a:ext cx="1323971" cy="1571636"/>
          </a:xfrm>
          <a:prstGeom prst="rect">
            <a:avLst/>
          </a:prstGeom>
          <a:noFill/>
          <a:ln w="9525">
            <a:noFill/>
            <a:miter lim="800000"/>
            <a:headEnd/>
            <a:tailEnd/>
          </a:ln>
          <a:effectLst/>
        </p:spPr>
      </p:pic>
      <p:sp>
        <p:nvSpPr>
          <p:cNvPr id="9" name="8 Metin kutusu"/>
          <p:cNvSpPr txBox="1"/>
          <p:nvPr/>
        </p:nvSpPr>
        <p:spPr>
          <a:xfrm>
            <a:off x="1785918" y="3714752"/>
            <a:ext cx="7358083" cy="923330"/>
          </a:xfrm>
          <a:prstGeom prst="rect">
            <a:avLst/>
          </a:prstGeom>
          <a:noFill/>
        </p:spPr>
        <p:txBody>
          <a:bodyPr wrap="square" rtlCol="0">
            <a:spAutoFit/>
          </a:bodyPr>
          <a:lstStyle/>
          <a:p>
            <a:r>
              <a:rPr lang="tr-TR" b="1" dirty="0">
                <a:solidFill>
                  <a:srgbClr val="FF0000"/>
                </a:solidFill>
              </a:rPr>
              <a:t>John Locke, </a:t>
            </a:r>
            <a:r>
              <a:rPr lang="tr-TR" dirty="0"/>
              <a:t>siyasal görüşleriyle liberalizmin öncü isimlerinden biri</a:t>
            </a:r>
          </a:p>
          <a:p>
            <a:r>
              <a:rPr lang="tr-TR" dirty="0"/>
              <a:t>olmuştur. Locke, insanların doğaları gereği eşit olduğunu kabul eder ve onların mülkiyet hakkının korunması gerektiğini belirtir.</a:t>
            </a:r>
          </a:p>
        </p:txBody>
      </p:sp>
      <p:pic>
        <p:nvPicPr>
          <p:cNvPr id="2053" name="Picture 5"/>
          <p:cNvPicPr>
            <a:picLocks noChangeAspect="1" noChangeArrowheads="1"/>
          </p:cNvPicPr>
          <p:nvPr/>
        </p:nvPicPr>
        <p:blipFill>
          <a:blip r:embed="rId5" cstate="print"/>
          <a:srcRect/>
          <a:stretch>
            <a:fillRect/>
          </a:stretch>
        </p:blipFill>
        <p:spPr bwMode="auto">
          <a:xfrm>
            <a:off x="6929454" y="4643446"/>
            <a:ext cx="1857369" cy="2071702"/>
          </a:xfrm>
          <a:prstGeom prst="rect">
            <a:avLst/>
          </a:prstGeom>
          <a:noFill/>
          <a:ln w="9525">
            <a:noFill/>
            <a:miter lim="800000"/>
            <a:headEnd/>
            <a:tailEnd/>
          </a:ln>
          <a:effectLst/>
        </p:spPr>
      </p:pic>
      <p:sp>
        <p:nvSpPr>
          <p:cNvPr id="11" name="10 Metin kutusu"/>
          <p:cNvSpPr txBox="1"/>
          <p:nvPr/>
        </p:nvSpPr>
        <p:spPr>
          <a:xfrm>
            <a:off x="357158" y="5286388"/>
            <a:ext cx="6500858" cy="923330"/>
          </a:xfrm>
          <a:prstGeom prst="rect">
            <a:avLst/>
          </a:prstGeom>
          <a:noFill/>
        </p:spPr>
        <p:txBody>
          <a:bodyPr wrap="square" rtlCol="0">
            <a:spAutoFit/>
          </a:bodyPr>
          <a:lstStyle/>
          <a:p>
            <a:r>
              <a:rPr lang="tr-TR" b="1" dirty="0">
                <a:solidFill>
                  <a:srgbClr val="FF0000"/>
                </a:solidFill>
              </a:rPr>
              <a:t>Aldous Huxley: </a:t>
            </a:r>
            <a:r>
              <a:rPr lang="tr-TR" dirty="0"/>
              <a:t>Distopya (korku ütopyası) tarzında yazılmış olan “Cesur Yeni Dünya” adlı eserle Aldous Huxley (Oldus Haksli), teknolojinin gelecekteki etkisi üzerinde durmuştur.</a:t>
            </a:r>
          </a:p>
        </p:txBody>
      </p:sp>
      <p:sp>
        <p:nvSpPr>
          <p:cNvPr id="2" name="Altbilgi Yer Tutucusu 1"/>
          <p:cNvSpPr>
            <a:spLocks noGrp="1"/>
          </p:cNvSpPr>
          <p:nvPr>
            <p:ph type="ftr" sz="quarter" idx="16"/>
          </p:nvPr>
        </p:nvSpPr>
        <p:spPr/>
        <p:txBody>
          <a:bodyPr/>
          <a:lstStyle/>
          <a:p>
            <a:endParaRPr lang="tr-TR" dirty="0"/>
          </a:p>
        </p:txBody>
      </p:sp>
      <p:sp>
        <p:nvSpPr>
          <p:cNvPr id="3" name="Slayt Numarası Yer Tutucusu 2"/>
          <p:cNvSpPr>
            <a:spLocks noGrp="1"/>
          </p:cNvSpPr>
          <p:nvPr>
            <p:ph type="sldNum" sz="quarter" idx="15"/>
          </p:nvPr>
        </p:nvSpPr>
        <p:spPr/>
        <p:txBody>
          <a:bodyPr/>
          <a:lstStyle/>
          <a:p>
            <a:fld id="{B1DEFA8C-F947-479F-BE07-76B6B3F80BF1}" type="slidenum">
              <a:rPr lang="tr-TR" smtClean="0"/>
              <a:pPr/>
              <a:t>23</a:t>
            </a:fld>
            <a:endParaRPr lang="tr-T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sz="quarter" idx="1"/>
          </p:nvPr>
        </p:nvPicPr>
        <p:blipFill>
          <a:blip r:embed="rId2"/>
          <a:srcRect/>
          <a:stretch>
            <a:fillRect/>
          </a:stretch>
        </p:blipFill>
        <p:spPr bwMode="auto">
          <a:xfrm>
            <a:off x="357158" y="357166"/>
            <a:ext cx="2419350" cy="3009900"/>
          </a:xfrm>
          <a:prstGeom prst="rect">
            <a:avLst/>
          </a:prstGeom>
          <a:ln>
            <a:noFill/>
          </a:ln>
          <a:effectLst>
            <a:softEdge rad="112500"/>
          </a:effectLst>
        </p:spPr>
      </p:pic>
      <p:sp>
        <p:nvSpPr>
          <p:cNvPr id="5" name="4 Metin kutusu"/>
          <p:cNvSpPr txBox="1"/>
          <p:nvPr/>
        </p:nvSpPr>
        <p:spPr>
          <a:xfrm>
            <a:off x="2928926" y="571480"/>
            <a:ext cx="6215075" cy="1754326"/>
          </a:xfrm>
          <a:prstGeom prst="rect">
            <a:avLst/>
          </a:prstGeom>
          <a:noFill/>
        </p:spPr>
        <p:txBody>
          <a:bodyPr wrap="square" rtlCol="0">
            <a:spAutoFit/>
          </a:bodyPr>
          <a:lstStyle/>
          <a:p>
            <a:r>
              <a:rPr lang="tr-TR" dirty="0"/>
              <a:t>Pragmatist filozof </a:t>
            </a:r>
            <a:r>
              <a:rPr lang="tr-TR" b="1" dirty="0">
                <a:solidFill>
                  <a:srgbClr val="FF0000"/>
                </a:solidFill>
              </a:rPr>
              <a:t>John Dewey </a:t>
            </a:r>
            <a:r>
              <a:rPr lang="tr-TR" dirty="0"/>
              <a:t>(Con Dövi), 1924’te Türkiye’ye davet edilmiş ve eğitim sisteminin düzenlenmesiyle ilgili görüşlerine başvurulmuştur.</a:t>
            </a:r>
          </a:p>
          <a:p>
            <a:r>
              <a:rPr lang="tr-TR" dirty="0"/>
              <a:t>John Dewey, incelemeleri sonucu Türkiye maarifi (eğitim)</a:t>
            </a:r>
          </a:p>
          <a:p>
            <a:r>
              <a:rPr lang="tr-TR" dirty="0"/>
              <a:t>hakkında bir rapor hazırlamıştır.Türk Millî Eğitim Sistemi oluşturulurken bu rapordan faydalanılmıştır.</a:t>
            </a:r>
          </a:p>
        </p:txBody>
      </p:sp>
      <p:pic>
        <p:nvPicPr>
          <p:cNvPr id="3075" name="Picture 3"/>
          <p:cNvPicPr>
            <a:picLocks noChangeAspect="1" noChangeArrowheads="1"/>
          </p:cNvPicPr>
          <p:nvPr/>
        </p:nvPicPr>
        <p:blipFill>
          <a:blip r:embed="rId3"/>
          <a:srcRect/>
          <a:stretch>
            <a:fillRect/>
          </a:stretch>
        </p:blipFill>
        <p:spPr bwMode="auto">
          <a:xfrm>
            <a:off x="5357818" y="2714620"/>
            <a:ext cx="3381375" cy="3890972"/>
          </a:xfrm>
          <a:prstGeom prst="rect">
            <a:avLst/>
          </a:prstGeom>
          <a:ln>
            <a:noFill/>
          </a:ln>
          <a:effectLst>
            <a:softEdge rad="112500"/>
          </a:effectLst>
        </p:spPr>
      </p:pic>
      <p:sp>
        <p:nvSpPr>
          <p:cNvPr id="8" name="7 Metin kutusu"/>
          <p:cNvSpPr txBox="1"/>
          <p:nvPr/>
        </p:nvSpPr>
        <p:spPr>
          <a:xfrm>
            <a:off x="214282" y="4000504"/>
            <a:ext cx="5214974" cy="1754326"/>
          </a:xfrm>
          <a:prstGeom prst="rect">
            <a:avLst/>
          </a:prstGeom>
          <a:noFill/>
        </p:spPr>
        <p:txBody>
          <a:bodyPr wrap="square" rtlCol="0">
            <a:spAutoFit/>
          </a:bodyPr>
          <a:lstStyle/>
          <a:p>
            <a:r>
              <a:rPr lang="tr-TR" b="1" dirty="0">
                <a:solidFill>
                  <a:srgbClr val="FF0000"/>
                </a:solidFill>
              </a:rPr>
              <a:t>Immanuel Kant, </a:t>
            </a:r>
            <a:r>
              <a:rPr lang="tr-TR" dirty="0"/>
              <a:t>kendisinden sonra gelen birçok düşünürü etkilemiş Aydınlanma Çağı filozofudur. Felsefesi daha çok bir eleştiri felsefesi biçimindedir. Oluşturduğu etik teorisinde “ödev” ilkesini temele alarak evrensel bir ahlak görüşü ortaya koymuştur.</a:t>
            </a:r>
          </a:p>
        </p:txBody>
      </p:sp>
      <p:sp>
        <p:nvSpPr>
          <p:cNvPr id="2" name="Altbilgi Yer Tutucusu 1"/>
          <p:cNvSpPr>
            <a:spLocks noGrp="1"/>
          </p:cNvSpPr>
          <p:nvPr>
            <p:ph type="ftr" sz="quarter" idx="16"/>
          </p:nvPr>
        </p:nvSpPr>
        <p:spPr/>
        <p:txBody>
          <a:bodyPr/>
          <a:lstStyle/>
          <a:p>
            <a:endParaRPr lang="tr-TR" dirty="0"/>
          </a:p>
        </p:txBody>
      </p:sp>
      <p:sp>
        <p:nvSpPr>
          <p:cNvPr id="3" name="Slayt Numarası Yer Tutucusu 2"/>
          <p:cNvSpPr>
            <a:spLocks noGrp="1"/>
          </p:cNvSpPr>
          <p:nvPr>
            <p:ph type="sldNum" sz="quarter" idx="15"/>
          </p:nvPr>
        </p:nvSpPr>
        <p:spPr/>
        <p:txBody>
          <a:bodyPr/>
          <a:lstStyle/>
          <a:p>
            <a:fld id="{B1DEFA8C-F947-479F-BE07-76B6B3F80BF1}" type="slidenum">
              <a:rPr lang="tr-TR" smtClean="0"/>
              <a:pPr/>
              <a:t>24</a:t>
            </a:fld>
            <a:endParaRPr lang="tr-T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142844" y="285728"/>
            <a:ext cx="8715436" cy="1928826"/>
          </a:xfrm>
        </p:spPr>
        <p:txBody>
          <a:bodyPr>
            <a:normAutofit fontScale="62500" lnSpcReduction="20000"/>
          </a:bodyPr>
          <a:lstStyle/>
          <a:p>
            <a:pPr>
              <a:buNone/>
            </a:pPr>
            <a:r>
              <a:rPr lang="tr-TR" b="1" dirty="0"/>
              <a:t>Aşağıdaki cümlelerde boş bırakılan yerlere doğru sözcükleri yazınız.</a:t>
            </a:r>
          </a:p>
          <a:p>
            <a:pPr>
              <a:buNone/>
            </a:pPr>
            <a:r>
              <a:rPr lang="tr-TR" b="1" dirty="0"/>
              <a:t>1. Felsefe tarihinde ilk filozof ………………………….. olarak kabul edilir.</a:t>
            </a:r>
          </a:p>
          <a:p>
            <a:pPr>
              <a:buNone/>
            </a:pPr>
            <a:r>
              <a:rPr lang="tr-TR" b="1" dirty="0"/>
              <a:t>2. İslam felsefesinde felsefe kavramının eş anlamlısı olarak ……………………. Kavramı da kullanılır.</a:t>
            </a:r>
          </a:p>
          <a:p>
            <a:pPr>
              <a:buNone/>
            </a:pPr>
            <a:r>
              <a:rPr lang="tr-TR" b="1" dirty="0"/>
              <a:t>3. Bir düşüncenin kendi içinde çelişki barındırmamasına ……………………… denir.</a:t>
            </a:r>
          </a:p>
          <a:p>
            <a:pPr>
              <a:buNone/>
            </a:pPr>
            <a:r>
              <a:rPr lang="tr-TR" b="1" dirty="0"/>
              <a:t>4. Herhangi bir düşünceyi ya da görüşü ele alırken onu olduğu gibi kabul etmemek felsefi düşüncenin ………………........... özelliğindendir.</a:t>
            </a:r>
            <a:endParaRPr lang="tr-TR" dirty="0"/>
          </a:p>
        </p:txBody>
      </p:sp>
      <p:pic>
        <p:nvPicPr>
          <p:cNvPr id="4098" name="Picture 2"/>
          <p:cNvPicPr>
            <a:picLocks noChangeAspect="1" noChangeArrowheads="1"/>
          </p:cNvPicPr>
          <p:nvPr/>
        </p:nvPicPr>
        <p:blipFill>
          <a:blip r:embed="rId2"/>
          <a:srcRect/>
          <a:stretch>
            <a:fillRect/>
          </a:stretch>
        </p:blipFill>
        <p:spPr bwMode="auto">
          <a:xfrm>
            <a:off x="571472" y="2486024"/>
            <a:ext cx="7715303" cy="3943371"/>
          </a:xfrm>
          <a:prstGeom prst="rect">
            <a:avLst/>
          </a:prstGeom>
          <a:noFill/>
          <a:ln w="9525">
            <a:noFill/>
            <a:miter lim="800000"/>
            <a:headEnd/>
            <a:tailEnd/>
          </a:ln>
          <a:effectLst/>
        </p:spPr>
      </p:pic>
      <p:sp>
        <p:nvSpPr>
          <p:cNvPr id="2" name="Altbilgi Yer Tutucusu 1"/>
          <p:cNvSpPr>
            <a:spLocks noGrp="1"/>
          </p:cNvSpPr>
          <p:nvPr>
            <p:ph type="ftr" sz="quarter" idx="16"/>
          </p:nvPr>
        </p:nvSpPr>
        <p:spPr/>
        <p:txBody>
          <a:bodyPr/>
          <a:lstStyle/>
          <a:p>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25</a:t>
            </a:fld>
            <a:endParaRPr lang="tr-T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57200" y="500042"/>
            <a:ext cx="7467600" cy="5973910"/>
          </a:xfrm>
        </p:spPr>
        <p:txBody>
          <a:bodyPr>
            <a:normAutofit fontScale="85000" lnSpcReduction="20000"/>
          </a:bodyPr>
          <a:lstStyle/>
          <a:p>
            <a:r>
              <a:rPr lang="tr-TR" dirty="0"/>
              <a:t>14. Aşağıdaki kavramlardan hangisi felsefenin terim anlamıyla doğrudan ilişkili değildir?</a:t>
            </a:r>
          </a:p>
          <a:p>
            <a:pPr>
              <a:buNone/>
            </a:pPr>
            <a:r>
              <a:rPr lang="tr-TR" dirty="0"/>
              <a:t>A) Bilgelik</a:t>
            </a:r>
          </a:p>
          <a:p>
            <a:pPr>
              <a:buNone/>
            </a:pPr>
            <a:r>
              <a:rPr lang="tr-TR" dirty="0"/>
              <a:t>B) Hakikat</a:t>
            </a:r>
          </a:p>
          <a:p>
            <a:pPr>
              <a:buNone/>
            </a:pPr>
            <a:r>
              <a:rPr lang="tr-TR" dirty="0"/>
              <a:t>C) Hikmet</a:t>
            </a:r>
          </a:p>
          <a:p>
            <a:pPr>
              <a:buNone/>
            </a:pPr>
            <a:r>
              <a:rPr lang="tr-TR" dirty="0"/>
              <a:t>D) Bilgi</a:t>
            </a:r>
          </a:p>
          <a:p>
            <a:pPr>
              <a:buNone/>
            </a:pPr>
            <a:r>
              <a:rPr lang="tr-TR" dirty="0"/>
              <a:t>E) Şüphe</a:t>
            </a:r>
          </a:p>
          <a:p>
            <a:r>
              <a:rPr lang="tr-TR" dirty="0"/>
              <a:t>15. “Bir masanın kendine dair bir algısı yoktur. Rengini, şeklini ve işlevini bilemez. İnsan için ise durum böyle değildir. İnsan fiziksel, zihinsel ya da duygusal anlamda kendine dair gerçeğe uygun olan ya da olmayan fikirlere sahiptir.”</a:t>
            </a:r>
          </a:p>
          <a:p>
            <a:pPr>
              <a:buNone/>
            </a:pPr>
            <a:r>
              <a:rPr lang="tr-TR" b="1" dirty="0"/>
              <a:t>Bu durum aşağıdaki kavramların hangisiyle ifade edilebilir?</a:t>
            </a:r>
          </a:p>
          <a:p>
            <a:pPr>
              <a:buNone/>
            </a:pPr>
            <a:r>
              <a:rPr lang="tr-TR" dirty="0"/>
              <a:t>A) Öz bilinç</a:t>
            </a:r>
          </a:p>
          <a:p>
            <a:pPr>
              <a:buNone/>
            </a:pPr>
            <a:r>
              <a:rPr lang="tr-TR" dirty="0"/>
              <a:t>B) Duyum</a:t>
            </a:r>
          </a:p>
          <a:p>
            <a:pPr>
              <a:buNone/>
            </a:pPr>
            <a:r>
              <a:rPr lang="tr-TR" dirty="0"/>
              <a:t>C) Şüphe</a:t>
            </a:r>
          </a:p>
          <a:p>
            <a:pPr>
              <a:buNone/>
            </a:pPr>
            <a:r>
              <a:rPr lang="tr-TR" dirty="0"/>
              <a:t>D) Kaygı</a:t>
            </a:r>
          </a:p>
          <a:p>
            <a:pPr>
              <a:buNone/>
            </a:pPr>
            <a:r>
              <a:rPr lang="tr-TR" dirty="0"/>
              <a:t>E) Merak</a:t>
            </a:r>
          </a:p>
        </p:txBody>
      </p:sp>
      <p:sp>
        <p:nvSpPr>
          <p:cNvPr id="2" name="Altbilgi Yer Tutucusu 1"/>
          <p:cNvSpPr>
            <a:spLocks noGrp="1"/>
          </p:cNvSpPr>
          <p:nvPr>
            <p:ph type="ftr" sz="quarter" idx="16"/>
          </p:nvPr>
        </p:nvSpPr>
        <p:spPr/>
        <p:txBody>
          <a:bodyPr/>
          <a:lstStyle/>
          <a:p>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26</a:t>
            </a:fld>
            <a:endParaRPr lang="tr-T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57200" y="714356"/>
            <a:ext cx="7467600" cy="5759596"/>
          </a:xfrm>
        </p:spPr>
        <p:txBody>
          <a:bodyPr>
            <a:normAutofit fontScale="70000" lnSpcReduction="20000"/>
          </a:bodyPr>
          <a:lstStyle/>
          <a:p>
            <a:r>
              <a:rPr lang="tr-TR" b="1" dirty="0"/>
              <a:t>16. “Felsefenin kesin tanımını yapmak </a:t>
            </a:r>
            <a:r>
              <a:rPr lang="tr-TR" dirty="0"/>
              <a:t>mümkün olamamıştır. Gerek felsefi düşüncenin kişiye özgü olması, gerek toplumsal ve tarihsel koşulların etkisi felsefenin algılanışını ve tanımlanmasını etkilemiştir. Ancak felsefeye dair bu farklı algılanış, zenginlik olarak kabul edilmektedir.”</a:t>
            </a:r>
          </a:p>
          <a:p>
            <a:pPr>
              <a:buNone/>
            </a:pPr>
            <a:r>
              <a:rPr lang="tr-TR" b="1" dirty="0"/>
              <a:t>Parçaya göre aşağıdaki ifadelerden hangisi felsefeyle ilgili olarak söylenemez?</a:t>
            </a:r>
          </a:p>
          <a:p>
            <a:pPr>
              <a:buNone/>
            </a:pPr>
            <a:r>
              <a:rPr lang="tr-TR" dirty="0"/>
              <a:t>A) Felsefe öznel bir etkinliktir.</a:t>
            </a:r>
          </a:p>
          <a:p>
            <a:pPr>
              <a:buNone/>
            </a:pPr>
            <a:r>
              <a:rPr lang="tr-TR" dirty="0"/>
              <a:t>B) Felsefe toplumsal koşullardan etkilenebilir.</a:t>
            </a:r>
          </a:p>
          <a:p>
            <a:pPr>
              <a:buNone/>
            </a:pPr>
            <a:r>
              <a:rPr lang="tr-TR" dirty="0"/>
              <a:t>C) Filozoflar, düşüncelerini ortaya koyarken yaşadıkları çağdan etkilenir.</a:t>
            </a:r>
          </a:p>
          <a:p>
            <a:pPr>
              <a:buNone/>
            </a:pPr>
            <a:r>
              <a:rPr lang="tr-TR" dirty="0"/>
              <a:t>D) Felsefede uzlaşılmış bir tanımın olmaması eksikliktir.</a:t>
            </a:r>
          </a:p>
          <a:p>
            <a:pPr>
              <a:buNone/>
            </a:pPr>
            <a:r>
              <a:rPr lang="tr-TR" dirty="0"/>
              <a:t>E) Felsefe, bilim gibi kesinliğe sahip değildir.</a:t>
            </a:r>
          </a:p>
          <a:p>
            <a:pPr>
              <a:buNone/>
            </a:pPr>
            <a:endParaRPr lang="tr-TR" dirty="0"/>
          </a:p>
          <a:p>
            <a:r>
              <a:rPr lang="tr-TR" b="1" dirty="0"/>
              <a:t>17. Aşağıda felsefeyle ilgili verilen ifadelerden hangisi yanlıştır?</a:t>
            </a:r>
          </a:p>
          <a:p>
            <a:pPr>
              <a:buNone/>
            </a:pPr>
            <a:r>
              <a:rPr lang="tr-TR" dirty="0"/>
              <a:t>A) Felsefede cevaplar öznel, sorular ise evrenseldir.</a:t>
            </a:r>
          </a:p>
          <a:p>
            <a:pPr>
              <a:buNone/>
            </a:pPr>
            <a:r>
              <a:rPr lang="tr-TR" dirty="0"/>
              <a:t>B) Felsefe, insanın kendini ve evreni anlama çabasıdır.</a:t>
            </a:r>
          </a:p>
          <a:p>
            <a:pPr>
              <a:buNone/>
            </a:pPr>
            <a:r>
              <a:rPr lang="tr-TR" dirty="0"/>
              <a:t>C) Felsefe eleştirel düşünmeyi temel alır.</a:t>
            </a:r>
          </a:p>
          <a:p>
            <a:pPr>
              <a:buNone/>
            </a:pPr>
            <a:r>
              <a:rPr lang="tr-TR" dirty="0"/>
              <a:t>D) Felsefe; merak, şüphe ve sorgulamaya dayanır.</a:t>
            </a:r>
          </a:p>
          <a:p>
            <a:pPr>
              <a:buNone/>
            </a:pPr>
            <a:r>
              <a:rPr lang="tr-TR" dirty="0"/>
              <a:t>E) Felsefenin ortaya koyduğu tüm bilgiler, bilimsel olarak kanıtlanmıştır.</a:t>
            </a:r>
          </a:p>
        </p:txBody>
      </p:sp>
      <p:sp>
        <p:nvSpPr>
          <p:cNvPr id="2" name="Altbilgi Yer Tutucusu 1"/>
          <p:cNvSpPr>
            <a:spLocks noGrp="1"/>
          </p:cNvSpPr>
          <p:nvPr>
            <p:ph type="ftr" sz="quarter" idx="16"/>
          </p:nvPr>
        </p:nvSpPr>
        <p:spPr>
          <a:xfrm rot="5400000">
            <a:off x="7260353" y="5005186"/>
            <a:ext cx="3200400" cy="365760"/>
          </a:xfrm>
        </p:spPr>
        <p:txBody>
          <a:bodyPr/>
          <a:lstStyle/>
          <a:p>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27</a:t>
            </a:fld>
            <a:endParaRPr lang="tr-T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57200" y="500042"/>
            <a:ext cx="7467600" cy="5973910"/>
          </a:xfrm>
        </p:spPr>
        <p:txBody>
          <a:bodyPr>
            <a:normAutofit fontScale="85000" lnSpcReduction="20000"/>
          </a:bodyPr>
          <a:lstStyle/>
          <a:p>
            <a:r>
              <a:rPr lang="tr-TR" b="1" dirty="0"/>
              <a:t>18.</a:t>
            </a:r>
          </a:p>
          <a:p>
            <a:pPr>
              <a:buNone/>
            </a:pPr>
            <a:r>
              <a:rPr lang="tr-TR" dirty="0"/>
              <a:t>I. Deneysel olma</a:t>
            </a:r>
          </a:p>
          <a:p>
            <a:pPr>
              <a:buNone/>
            </a:pPr>
            <a:r>
              <a:rPr lang="tr-TR" dirty="0"/>
              <a:t>II. Tutarlı olma</a:t>
            </a:r>
          </a:p>
          <a:p>
            <a:pPr>
              <a:buNone/>
            </a:pPr>
            <a:r>
              <a:rPr lang="tr-TR" dirty="0"/>
              <a:t>III. Sadece toplumu konu alma</a:t>
            </a:r>
          </a:p>
          <a:p>
            <a:pPr>
              <a:buNone/>
            </a:pPr>
            <a:r>
              <a:rPr lang="tr-TR" dirty="0"/>
              <a:t>IV. Evrensel olma</a:t>
            </a:r>
          </a:p>
          <a:p>
            <a:pPr>
              <a:buNone/>
            </a:pPr>
            <a:r>
              <a:rPr lang="tr-TR" b="1" dirty="0"/>
              <a:t>Yukarıdaki ifadelerden hangisi ya da hangileri felsefi düşünüşün özellikleri arasında yer almaz?</a:t>
            </a:r>
          </a:p>
          <a:p>
            <a:pPr>
              <a:buNone/>
            </a:pPr>
            <a:r>
              <a:rPr lang="tr-TR" dirty="0"/>
              <a:t>A) Yalnız I</a:t>
            </a:r>
          </a:p>
          <a:p>
            <a:pPr>
              <a:buNone/>
            </a:pPr>
            <a:r>
              <a:rPr lang="tr-TR" dirty="0"/>
              <a:t>B) Yalnız IV</a:t>
            </a:r>
          </a:p>
          <a:p>
            <a:pPr>
              <a:buNone/>
            </a:pPr>
            <a:r>
              <a:rPr lang="tr-TR" dirty="0"/>
              <a:t>C) I ve II</a:t>
            </a:r>
          </a:p>
          <a:p>
            <a:pPr>
              <a:buNone/>
            </a:pPr>
            <a:r>
              <a:rPr lang="tr-TR" dirty="0"/>
              <a:t>D) I ve III</a:t>
            </a:r>
          </a:p>
          <a:p>
            <a:pPr>
              <a:buNone/>
            </a:pPr>
            <a:r>
              <a:rPr lang="tr-TR" dirty="0"/>
              <a:t>E) III ve IV</a:t>
            </a:r>
          </a:p>
          <a:p>
            <a:r>
              <a:rPr lang="tr-TR" b="1" dirty="0"/>
              <a:t>19. Aşağıdakilerden hangisi felsefi soruların özellikleri arasında yer almaz?</a:t>
            </a:r>
          </a:p>
          <a:p>
            <a:pPr>
              <a:buNone/>
            </a:pPr>
            <a:r>
              <a:rPr lang="tr-TR" dirty="0"/>
              <a:t>A) Hakikati bulmaya yönelik sorulardır.</a:t>
            </a:r>
          </a:p>
          <a:p>
            <a:pPr>
              <a:buNone/>
            </a:pPr>
            <a:r>
              <a:rPr lang="tr-TR" dirty="0"/>
              <a:t>B) Daha çok anlam arayışında olan sorulardır.</a:t>
            </a:r>
          </a:p>
          <a:p>
            <a:pPr>
              <a:buNone/>
            </a:pPr>
            <a:r>
              <a:rPr lang="tr-TR" dirty="0"/>
              <a:t>C) Sadece somut olana yönelik sorulardır.</a:t>
            </a:r>
          </a:p>
          <a:p>
            <a:pPr>
              <a:buNone/>
            </a:pPr>
            <a:r>
              <a:rPr lang="tr-TR" dirty="0"/>
              <a:t>D) Zamanın ötesindeki sorulardır.</a:t>
            </a:r>
          </a:p>
          <a:p>
            <a:pPr>
              <a:buNone/>
            </a:pPr>
            <a:r>
              <a:rPr lang="tr-TR" dirty="0"/>
              <a:t>E) Kendi başına anlamlı olan sorulardır.</a:t>
            </a:r>
          </a:p>
        </p:txBody>
      </p:sp>
      <p:sp>
        <p:nvSpPr>
          <p:cNvPr id="2" name="Altbilgi Yer Tutucusu 1"/>
          <p:cNvSpPr>
            <a:spLocks noGrp="1"/>
          </p:cNvSpPr>
          <p:nvPr>
            <p:ph type="ftr" sz="quarter" idx="16"/>
          </p:nvPr>
        </p:nvSpPr>
        <p:spPr/>
        <p:txBody>
          <a:bodyPr/>
          <a:lstStyle/>
          <a:p>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28</a:t>
            </a:fld>
            <a:endParaRPr lang="tr-T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57200" y="571480"/>
            <a:ext cx="8186766" cy="5902472"/>
          </a:xfrm>
        </p:spPr>
        <p:txBody>
          <a:bodyPr>
            <a:normAutofit fontScale="85000" lnSpcReduction="20000"/>
          </a:bodyPr>
          <a:lstStyle/>
          <a:p>
            <a:r>
              <a:rPr lang="tr-TR" b="1" dirty="0"/>
              <a:t>20. “Felsefe, konusu ve yöntemi bakımından </a:t>
            </a:r>
            <a:r>
              <a:rPr lang="tr-TR" dirty="0"/>
              <a:t>akıl ve mantık kurallarına uygundur. Cevapları öznel olsa dahi soruları ve konuları tüm insanlığı ilgilendirir.”</a:t>
            </a:r>
          </a:p>
          <a:p>
            <a:pPr>
              <a:buNone/>
            </a:pPr>
            <a:r>
              <a:rPr lang="tr-TR" b="1" dirty="0"/>
              <a:t>Bu parçada felsefenin hangi özellikleri vurgulanmıştır?</a:t>
            </a:r>
          </a:p>
          <a:p>
            <a:pPr>
              <a:buNone/>
            </a:pPr>
            <a:r>
              <a:rPr lang="tr-TR" dirty="0"/>
              <a:t>A) Rasyonel olma-evrensel olma</a:t>
            </a:r>
          </a:p>
          <a:p>
            <a:pPr>
              <a:buNone/>
            </a:pPr>
            <a:r>
              <a:rPr lang="tr-TR" dirty="0"/>
              <a:t>B) Birikimli olma-tutarlı olma</a:t>
            </a:r>
          </a:p>
          <a:p>
            <a:pPr>
              <a:buNone/>
            </a:pPr>
            <a:r>
              <a:rPr lang="tr-TR" dirty="0"/>
              <a:t>C) Rasyonel olma-tutarlı olma</a:t>
            </a:r>
          </a:p>
          <a:p>
            <a:pPr>
              <a:buNone/>
            </a:pPr>
            <a:r>
              <a:rPr lang="tr-TR" dirty="0"/>
              <a:t>D) Merak etme-evrensel olma</a:t>
            </a:r>
          </a:p>
          <a:p>
            <a:pPr>
              <a:buNone/>
            </a:pPr>
            <a:r>
              <a:rPr lang="tr-TR" dirty="0"/>
              <a:t>E) Refleksif olma-şüphe duyma</a:t>
            </a:r>
          </a:p>
          <a:p>
            <a:r>
              <a:rPr lang="tr-TR" b="1" dirty="0"/>
              <a:t>21. “Felsefe belli bir topluma ya da çağa </a:t>
            </a:r>
            <a:r>
              <a:rPr lang="tr-TR" dirty="0"/>
              <a:t>ait bir düşünce değildir. Zamanı ve çağı aşar. Felsefe bu anlamda zamansız bir düşünme biçimidir.”</a:t>
            </a:r>
          </a:p>
          <a:p>
            <a:pPr>
              <a:buNone/>
            </a:pPr>
            <a:r>
              <a:rPr lang="tr-TR" b="1" dirty="0"/>
              <a:t>Bu parçada felsefenin hangi özelliği vurgulanmıştır?</a:t>
            </a:r>
          </a:p>
          <a:p>
            <a:pPr>
              <a:buNone/>
            </a:pPr>
            <a:r>
              <a:rPr lang="tr-TR" dirty="0"/>
              <a:t>A) Sorgulayıcı olma</a:t>
            </a:r>
          </a:p>
          <a:p>
            <a:pPr>
              <a:buNone/>
            </a:pPr>
            <a:r>
              <a:rPr lang="tr-TR" dirty="0"/>
              <a:t>B) Birikimli olma</a:t>
            </a:r>
          </a:p>
          <a:p>
            <a:pPr>
              <a:buNone/>
            </a:pPr>
            <a:r>
              <a:rPr lang="tr-TR" dirty="0"/>
              <a:t>C) Eleştirel olma</a:t>
            </a:r>
          </a:p>
          <a:p>
            <a:pPr>
              <a:buNone/>
            </a:pPr>
            <a:r>
              <a:rPr lang="tr-TR" dirty="0"/>
              <a:t>D) Tutarlı olma</a:t>
            </a:r>
          </a:p>
          <a:p>
            <a:pPr>
              <a:buNone/>
            </a:pPr>
            <a:r>
              <a:rPr lang="tr-TR" dirty="0"/>
              <a:t>E) Evrensel olma</a:t>
            </a:r>
          </a:p>
        </p:txBody>
      </p:sp>
      <p:sp>
        <p:nvSpPr>
          <p:cNvPr id="2" name="Altbilgi Yer Tutucusu 1"/>
          <p:cNvSpPr>
            <a:spLocks noGrp="1"/>
          </p:cNvSpPr>
          <p:nvPr>
            <p:ph type="ftr" sz="quarter" idx="16"/>
          </p:nvPr>
        </p:nvSpPr>
        <p:spPr/>
        <p:txBody>
          <a:bodyPr/>
          <a:lstStyle/>
          <a:p>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29</a:t>
            </a:fld>
            <a:endParaRPr lang="tr-T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57200" y="714356"/>
            <a:ext cx="8043890" cy="5759596"/>
          </a:xfrm>
        </p:spPr>
        <p:txBody>
          <a:bodyPr>
            <a:normAutofit fontScale="92500" lnSpcReduction="10000"/>
          </a:bodyPr>
          <a:lstStyle/>
          <a:p>
            <a:r>
              <a:rPr lang="tr-TR" b="1" dirty="0"/>
              <a:t>22. “Bir çağı ve ulusu anlamamız için onun </a:t>
            </a:r>
            <a:r>
              <a:rPr lang="tr-TR" dirty="0"/>
              <a:t>felsefesini anlamamız ve felsefesini anlamak için de belirli bir düzeyde felsefeci olmamız gerekir. İnsanların içinde yaşadıkları koşulları bilmek felsefelerini saptamada çok önemlidir. Diğer yandan felsefeleri de onların koşullarını sağlamada oldukça belirleyicidir.”</a:t>
            </a:r>
          </a:p>
          <a:p>
            <a:pPr>
              <a:buNone/>
            </a:pPr>
            <a:r>
              <a:rPr lang="tr-TR" b="1" dirty="0"/>
              <a:t>Aşağıdaki yargılardan hangisi metinde geçen düşünceyi desteklemektedir?</a:t>
            </a:r>
          </a:p>
          <a:p>
            <a:pPr>
              <a:buNone/>
            </a:pPr>
            <a:r>
              <a:rPr lang="tr-TR" dirty="0"/>
              <a:t>A) Bir ulusun felsefesini anlamak için o toplumda yaşamak gereklidir.</a:t>
            </a:r>
          </a:p>
          <a:p>
            <a:pPr>
              <a:buNone/>
            </a:pPr>
            <a:r>
              <a:rPr lang="tr-TR" dirty="0"/>
              <a:t>B) Bir toplumu ve felsefesini anlamak için felsefe bilgisine ihtiyaç vardır.</a:t>
            </a:r>
          </a:p>
          <a:p>
            <a:pPr>
              <a:buNone/>
            </a:pPr>
            <a:r>
              <a:rPr lang="tr-TR" dirty="0"/>
              <a:t>C) Felsefe, toplumsal koşullardan bağımsızdır.</a:t>
            </a:r>
          </a:p>
          <a:p>
            <a:pPr>
              <a:buNone/>
            </a:pPr>
            <a:r>
              <a:rPr lang="tr-TR" dirty="0"/>
              <a:t>D) Felsefi etkinlik, toplumsal yaşantıyı etkilemez.</a:t>
            </a:r>
          </a:p>
          <a:p>
            <a:pPr>
              <a:buNone/>
            </a:pPr>
            <a:r>
              <a:rPr lang="tr-TR" dirty="0"/>
              <a:t>E) Geçmiş çağların felsefesi, yaşanılan çağın düşüncelerinden sentezlenmiştir.</a:t>
            </a:r>
          </a:p>
        </p:txBody>
      </p:sp>
      <p:sp>
        <p:nvSpPr>
          <p:cNvPr id="2" name="Altbilgi Yer Tutucusu 1"/>
          <p:cNvSpPr>
            <a:spLocks noGrp="1"/>
          </p:cNvSpPr>
          <p:nvPr>
            <p:ph type="ftr" sz="quarter" idx="16"/>
          </p:nvPr>
        </p:nvSpPr>
        <p:spPr/>
        <p:txBody>
          <a:bodyPr/>
          <a:lstStyle/>
          <a:p>
            <a:endParaRPr lang="tr-TR" dirty="0"/>
          </a:p>
        </p:txBody>
      </p:sp>
      <p:sp>
        <p:nvSpPr>
          <p:cNvPr id="4" name="Slayt Numarası Yer Tutucusu 3"/>
          <p:cNvSpPr>
            <a:spLocks noGrp="1"/>
          </p:cNvSpPr>
          <p:nvPr>
            <p:ph type="sldNum" sz="quarter" idx="15"/>
          </p:nvPr>
        </p:nvSpPr>
        <p:spPr/>
        <p:txBody>
          <a:bodyPr/>
          <a:lstStyle/>
          <a:p>
            <a:fld id="{B1DEFA8C-F947-479F-BE07-76B6B3F80BF1}" type="slidenum">
              <a:rPr lang="tr-TR" smtClean="0"/>
              <a:pPr/>
              <a:t>30</a:t>
            </a:fld>
            <a:endParaRPr lang="tr-T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4" name="3 Metin kutusu"/>
          <p:cNvSpPr txBox="1"/>
          <p:nvPr/>
        </p:nvSpPr>
        <p:spPr>
          <a:xfrm>
            <a:off x="3491880" y="4653136"/>
            <a:ext cx="4896544" cy="461665"/>
          </a:xfrm>
          <a:prstGeom prst="rect">
            <a:avLst/>
          </a:prstGeom>
          <a:noFill/>
        </p:spPr>
        <p:txBody>
          <a:bodyPr wrap="square" rtlCol="0">
            <a:spAutoFit/>
          </a:bodyPr>
          <a:lstStyle/>
          <a:p>
            <a:r>
              <a:rPr lang="tr-TR" sz="2400" i="1" dirty="0">
                <a:solidFill>
                  <a:srgbClr val="FF0000"/>
                </a:solidFill>
              </a:rPr>
              <a:t>Hazırlayan : AYDIN TAŞAN</a:t>
            </a:r>
          </a:p>
        </p:txBody>
      </p:sp>
      <p:sp>
        <p:nvSpPr>
          <p:cNvPr id="5" name="4 Metin kutusu"/>
          <p:cNvSpPr txBox="1"/>
          <p:nvPr/>
        </p:nvSpPr>
        <p:spPr>
          <a:xfrm>
            <a:off x="1115616" y="2060848"/>
            <a:ext cx="6264696" cy="707886"/>
          </a:xfrm>
          <a:prstGeom prst="rect">
            <a:avLst/>
          </a:prstGeom>
          <a:solidFill>
            <a:srgbClr val="FFC000"/>
          </a:solidFill>
        </p:spPr>
        <p:txBody>
          <a:bodyPr wrap="square" rtlCol="0">
            <a:spAutoFit/>
          </a:bodyPr>
          <a:lstStyle/>
          <a:p>
            <a:r>
              <a:rPr lang="tr-TR" sz="4000" b="1" i="1" dirty="0">
                <a:solidFill>
                  <a:schemeClr val="accent6">
                    <a:lumMod val="75000"/>
                  </a:schemeClr>
                </a:solidFill>
              </a:rPr>
              <a:t>1. ÜNİTE BİTTİ </a:t>
            </a:r>
          </a:p>
        </p:txBody>
      </p:sp>
      <p:sp>
        <p:nvSpPr>
          <p:cNvPr id="6" name="5 Slayt Numarası Yer Tutucusu"/>
          <p:cNvSpPr>
            <a:spLocks noGrp="1"/>
          </p:cNvSpPr>
          <p:nvPr>
            <p:ph type="sldNum" sz="quarter" idx="15"/>
          </p:nvPr>
        </p:nvSpPr>
        <p:spPr/>
        <p:txBody>
          <a:bodyPr/>
          <a:lstStyle/>
          <a:p>
            <a:fld id="{B1DEFA8C-F947-479F-BE07-76B6B3F80BF1}" type="slidenum">
              <a:rPr lang="tr-TR" smtClean="0"/>
              <a:pPr/>
              <a:t>31</a:t>
            </a:fld>
            <a:endParaRPr lang="tr-TR"/>
          </a:p>
        </p:txBody>
      </p:sp>
      <p:sp>
        <p:nvSpPr>
          <p:cNvPr id="7" name="Metin kutusu 6"/>
          <p:cNvSpPr txBox="1"/>
          <p:nvPr/>
        </p:nvSpPr>
        <p:spPr>
          <a:xfrm>
            <a:off x="2333016" y="3356992"/>
            <a:ext cx="4065537" cy="369332"/>
          </a:xfrm>
          <a:prstGeom prst="rect">
            <a:avLst/>
          </a:prstGeom>
          <a:solidFill>
            <a:srgbClr val="FFC000"/>
          </a:solidFill>
        </p:spPr>
        <p:txBody>
          <a:bodyPr wrap="none" rtlCol="0">
            <a:spAutoFit/>
          </a:bodyPr>
          <a:lstStyle/>
          <a:p>
            <a:r>
              <a:rPr lang="tr-TR" dirty="0"/>
              <a:t>YUNUS EMRE ANADOLU LİSESİ)</a:t>
            </a:r>
          </a:p>
        </p:txBody>
      </p:sp>
      <p:sp>
        <p:nvSpPr>
          <p:cNvPr id="3" name="Altbilgi Yer Tutucusu 2"/>
          <p:cNvSpPr>
            <a:spLocks noGrp="1"/>
          </p:cNvSpPr>
          <p:nvPr>
            <p:ph type="ftr" sz="quarter" idx="16"/>
          </p:nvPr>
        </p:nvSpPr>
        <p:spPr/>
        <p:txBody>
          <a:bodyPr/>
          <a:lstStyle/>
          <a:p>
            <a:endParaRPr lang="tr-TR" dirty="0"/>
          </a:p>
        </p:txBody>
      </p:sp>
    </p:spTree>
    <p:extLst>
      <p:ext uri="{BB962C8B-B14F-4D97-AF65-F5344CB8AC3E}">
        <p14:creationId xmlns:p14="http://schemas.microsoft.com/office/powerpoint/2010/main" val="26843836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mba">
  <a:themeElements>
    <a:clrScheme name="Canlı">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Cumb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219</TotalTime>
  <Words>2455</Words>
  <Application>Microsoft Office PowerPoint</Application>
  <PresentationFormat>Ekran Gösterisi (4:3)</PresentationFormat>
  <Paragraphs>216</Paragraphs>
  <Slides>31</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31</vt:i4>
      </vt:variant>
    </vt:vector>
  </HeadingPairs>
  <TitlesOfParts>
    <vt:vector size="37" baseType="lpstr">
      <vt:lpstr>Calibri</vt:lpstr>
      <vt:lpstr>Century Schoolbook</vt:lpstr>
      <vt:lpstr>Times New Roman</vt:lpstr>
      <vt:lpstr>Wingdings</vt:lpstr>
      <vt:lpstr>Wingdings 2</vt:lpstr>
      <vt:lpstr>Cumba</vt:lpstr>
      <vt:lpstr>PowerPoint Sunusu</vt:lpstr>
      <vt:lpstr>PowerPoint Sunusu</vt:lpstr>
      <vt:lpstr>PowerPoint Sunusu</vt:lpstr>
      <vt:lpstr>DÜŞÜNMENİN ÖNEMİ VE GEREKLİLİĞİ</vt:lpstr>
      <vt:lpstr>PowerPoint Sunusu</vt:lpstr>
      <vt:lpstr>PowerPoint Sunusu</vt:lpstr>
      <vt:lpstr>PowerPoint Sunusu</vt:lpstr>
      <vt:lpstr>felsefenİn doğuşu</vt:lpstr>
      <vt:lpstr>PowerPoint Sunusu</vt:lpstr>
      <vt:lpstr>Neden antİk yunan</vt:lpstr>
      <vt:lpstr>thales</vt:lpstr>
      <vt:lpstr>FELSEFE TANIMLARI</vt:lpstr>
      <vt:lpstr>Filozofların Felsefe Tanımları</vt:lpstr>
      <vt:lpstr>Bİr düşün </vt:lpstr>
      <vt:lpstr>FELSEFİ DÜŞÜNCENİN ÖZELLİKLERİ</vt:lpstr>
      <vt:lpstr>PowerPoint Sunusu</vt:lpstr>
      <vt:lpstr>PowerPoint Sunusu</vt:lpstr>
      <vt:lpstr>PowerPoint Sunusu</vt:lpstr>
      <vt:lpstr>Felsefe hİkmet İlİşkİsİ</vt:lpstr>
      <vt:lpstr>PowerPoint Sunusu</vt:lpstr>
      <vt:lpstr>FELSEFENİN BİREYSEL VE TOPLUMSAL İŞLEVLERİ</vt:lpstr>
      <vt:lpstr>Fİlozoflardan kıssalar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Toshiba</dc:creator>
  <cp:lastModifiedBy>aydın taşan</cp:lastModifiedBy>
  <cp:revision>28</cp:revision>
  <dcterms:created xsi:type="dcterms:W3CDTF">2018-09-24T15:25:44Z</dcterms:created>
  <dcterms:modified xsi:type="dcterms:W3CDTF">2021-09-24T12:32:12Z</dcterms:modified>
</cp:coreProperties>
</file>