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BB8DB15-647A-4270-BC99-479977D14B07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7D7B292-473F-4484-B674-422D032F2D0C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5"/>
          </a:solidFill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Comic Sans MS" pitchFamily="66" charset="0"/>
              </a:rPr>
              <a:t>AHLAK FELSEFESİ ÇIKMIŞ SORULAR</a:t>
            </a:r>
            <a:endParaRPr lang="tr-TR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5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764704"/>
            <a:ext cx="6768752" cy="495836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Stoacı görüşe göre, insan dünya </a:t>
            </a:r>
            <a:r>
              <a:rPr lang="tr-TR" dirty="0" smtClean="0">
                <a:latin typeface="Comic Sans MS" pitchFamily="66" charset="0"/>
              </a:rPr>
              <a:t>sahnesinde yalnızca </a:t>
            </a:r>
            <a:r>
              <a:rPr lang="tr-TR" dirty="0">
                <a:latin typeface="Comic Sans MS" pitchFamily="66" charset="0"/>
              </a:rPr>
              <a:t>bir oyuncudur. Oynayacağı rolü </a:t>
            </a:r>
            <a:r>
              <a:rPr lang="tr-TR" dirty="0" smtClean="0">
                <a:latin typeface="Comic Sans MS" pitchFamily="66" charset="0"/>
              </a:rPr>
              <a:t>seçemez, oyuna </a:t>
            </a:r>
            <a:r>
              <a:rPr lang="tr-TR" dirty="0">
                <a:latin typeface="Comic Sans MS" pitchFamily="66" charset="0"/>
              </a:rPr>
              <a:t>müdahale edemez. Her insanın bu </a:t>
            </a:r>
            <a:r>
              <a:rPr lang="tr-TR" dirty="0" smtClean="0">
                <a:latin typeface="Comic Sans MS" pitchFamily="66" charset="0"/>
              </a:rPr>
              <a:t>sahne içinde </a:t>
            </a:r>
            <a:r>
              <a:rPr lang="tr-TR" dirty="0">
                <a:latin typeface="Comic Sans MS" pitchFamily="66" charset="0"/>
              </a:rPr>
              <a:t>ne yapacağını evrensel akıl belirler. </a:t>
            </a:r>
            <a:r>
              <a:rPr lang="tr-TR" dirty="0" smtClean="0">
                <a:latin typeface="Comic Sans MS" pitchFamily="66" charset="0"/>
              </a:rPr>
              <a:t>Kişinin kontrol </a:t>
            </a:r>
            <a:r>
              <a:rPr lang="tr-TR" dirty="0">
                <a:latin typeface="Comic Sans MS" pitchFamily="66" charset="0"/>
              </a:rPr>
              <a:t>edebileceği tek şey vardır: kendi </a:t>
            </a:r>
            <a:r>
              <a:rPr lang="tr-TR" dirty="0" smtClean="0">
                <a:latin typeface="Comic Sans MS" pitchFamily="66" charset="0"/>
              </a:rPr>
              <a:t>tavırları ve </a:t>
            </a:r>
            <a:r>
              <a:rPr lang="tr-TR" dirty="0">
                <a:latin typeface="Comic Sans MS" pitchFamily="66" charset="0"/>
              </a:rPr>
              <a:t>tutkuları. Ünsan kendisine ne rol </a:t>
            </a:r>
            <a:r>
              <a:rPr lang="tr-TR" dirty="0" smtClean="0">
                <a:latin typeface="Comic Sans MS" pitchFamily="66" charset="0"/>
              </a:rPr>
              <a:t>verilmişse onunla </a:t>
            </a:r>
            <a:r>
              <a:rPr lang="tr-TR" dirty="0">
                <a:latin typeface="Comic Sans MS" pitchFamily="66" charset="0"/>
              </a:rPr>
              <a:t>yetinmeli; sahip olamayacağı şeyler </a:t>
            </a:r>
            <a:r>
              <a:rPr lang="tr-TR" dirty="0" smtClean="0">
                <a:latin typeface="Comic Sans MS" pitchFamily="66" charset="0"/>
              </a:rPr>
              <a:t>için açlık </a:t>
            </a:r>
            <a:r>
              <a:rPr lang="tr-TR" dirty="0">
                <a:latin typeface="Comic Sans MS" pitchFamily="66" charset="0"/>
              </a:rPr>
              <a:t>ve kıskançlık duymamalıdır.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Stoacıların bu görüşünün dayandığı </a:t>
            </a:r>
            <a:r>
              <a:rPr lang="tr-TR" b="1" dirty="0" smtClean="0">
                <a:latin typeface="Comic Sans MS" pitchFamily="66" charset="0"/>
              </a:rPr>
              <a:t>temel varsayım </a:t>
            </a:r>
            <a:r>
              <a:rPr lang="tr-TR" b="1" dirty="0">
                <a:latin typeface="Comic Sans MS" pitchFamily="66" charset="0"/>
              </a:rPr>
              <a:t>aşağıdakilerden hangisidir?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İnsanlar, davranışlarını başkalarına </a:t>
            </a:r>
            <a:r>
              <a:rPr lang="tr-TR" dirty="0" smtClean="0">
                <a:latin typeface="Comic Sans MS" pitchFamily="66" charset="0"/>
              </a:rPr>
              <a:t>örnek olacak </a:t>
            </a:r>
            <a:r>
              <a:rPr lang="tr-TR" dirty="0">
                <a:latin typeface="Comic Sans MS" pitchFamily="66" charset="0"/>
              </a:rPr>
              <a:t>biçimde düzenlemelidirler.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Olayları önceden kestirebilirsek </a:t>
            </a:r>
            <a:r>
              <a:rPr lang="tr-TR" dirty="0" smtClean="0">
                <a:latin typeface="Comic Sans MS" pitchFamily="66" charset="0"/>
              </a:rPr>
              <a:t>onları yönlendirebiliriz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İnsanın, kendine bırakılmış küçük bir </a:t>
            </a:r>
            <a:r>
              <a:rPr lang="tr-TR" dirty="0" smtClean="0">
                <a:latin typeface="Comic Sans MS" pitchFamily="66" charset="0"/>
              </a:rPr>
              <a:t>alan dışında</a:t>
            </a:r>
            <a:r>
              <a:rPr lang="tr-TR" dirty="0">
                <a:latin typeface="Comic Sans MS" pitchFamily="66" charset="0"/>
              </a:rPr>
              <a:t>, karşı konulamaz bir yazgısı vardır.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Erdem, özgür iradenin ahlakça iyi </a:t>
            </a:r>
            <a:r>
              <a:rPr lang="tr-TR" dirty="0" smtClean="0">
                <a:latin typeface="Comic Sans MS" pitchFamily="66" charset="0"/>
              </a:rPr>
              <a:t>olana yönelmesidir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Duyuların bize sağladığı bilgiler ile </a:t>
            </a:r>
            <a:r>
              <a:rPr lang="tr-TR" dirty="0" smtClean="0">
                <a:latin typeface="Comic Sans MS" pitchFamily="66" charset="0"/>
              </a:rPr>
              <a:t>aklın sağladığı </a:t>
            </a:r>
            <a:r>
              <a:rPr lang="tr-TR" dirty="0">
                <a:latin typeface="Comic Sans MS" pitchFamily="66" charset="0"/>
              </a:rPr>
              <a:t>bilgiler sürekli çatışır. </a:t>
            </a:r>
            <a:r>
              <a:rPr lang="tr-TR" dirty="0" smtClean="0">
                <a:latin typeface="Comic Sans MS" pitchFamily="66" charset="0"/>
              </a:rPr>
              <a:t>      (</a:t>
            </a:r>
            <a:r>
              <a:rPr lang="tr-TR" dirty="0">
                <a:latin typeface="Comic Sans MS" pitchFamily="66" charset="0"/>
              </a:rPr>
              <a:t>1999-ÖSS)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149080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010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692696"/>
            <a:ext cx="7128792" cy="503037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Bir düşünüre göre </a:t>
            </a:r>
            <a:r>
              <a:rPr lang="tr-TR" dirty="0" err="1">
                <a:latin typeface="Comic Sans MS" pitchFamily="66" charset="0"/>
              </a:rPr>
              <a:t>ahlâki</a:t>
            </a:r>
            <a:r>
              <a:rPr lang="tr-TR" dirty="0">
                <a:latin typeface="Comic Sans MS" pitchFamily="66" charset="0"/>
              </a:rPr>
              <a:t> değerler doğru ya </a:t>
            </a:r>
            <a:r>
              <a:rPr lang="tr-TR" dirty="0" smtClean="0">
                <a:latin typeface="Comic Sans MS" pitchFamily="66" charset="0"/>
              </a:rPr>
              <a:t>da yanlışı</a:t>
            </a:r>
            <a:r>
              <a:rPr lang="tr-TR" dirty="0">
                <a:latin typeface="Comic Sans MS" pitchFamily="66" charset="0"/>
              </a:rPr>
              <a:t>, bireylerin kanılarından bağımsız </a:t>
            </a:r>
            <a:r>
              <a:rPr lang="tr-TR" dirty="0" smtClean="0">
                <a:latin typeface="Comic Sans MS" pitchFamily="66" charset="0"/>
              </a:rPr>
              <a:t>olarak belirler</a:t>
            </a:r>
            <a:r>
              <a:rPr lang="tr-TR" dirty="0">
                <a:latin typeface="Comic Sans MS" pitchFamily="66" charset="0"/>
              </a:rPr>
              <a:t>. Örneğin “Öldürmek kötüdür.” </a:t>
            </a:r>
            <a:r>
              <a:rPr lang="tr-TR" dirty="0" smtClean="0">
                <a:latin typeface="Comic Sans MS" pitchFamily="66" charset="0"/>
              </a:rPr>
              <a:t>yargısı, tıpkı </a:t>
            </a:r>
            <a:r>
              <a:rPr lang="tr-TR" dirty="0">
                <a:latin typeface="Comic Sans MS" pitchFamily="66" charset="0"/>
              </a:rPr>
              <a:t>“Üçgenin iç açılarının toplamı 180° </a:t>
            </a:r>
            <a:r>
              <a:rPr lang="tr-TR" dirty="0" err="1">
                <a:latin typeface="Comic Sans MS" pitchFamily="66" charset="0"/>
              </a:rPr>
              <a:t>dir</a:t>
            </a:r>
            <a:r>
              <a:rPr lang="tr-TR" dirty="0" smtClean="0">
                <a:latin typeface="Comic Sans MS" pitchFamily="66" charset="0"/>
              </a:rPr>
              <a:t>.” yargısı </a:t>
            </a:r>
            <a:r>
              <a:rPr lang="tr-TR" dirty="0">
                <a:latin typeface="Comic Sans MS" pitchFamily="66" charset="0"/>
              </a:rPr>
              <a:t>gibi, doğruluğu insanların duygu </a:t>
            </a:r>
            <a:r>
              <a:rPr lang="tr-TR" dirty="0" smtClean="0">
                <a:latin typeface="Comic Sans MS" pitchFamily="66" charset="0"/>
              </a:rPr>
              <a:t>ve eğilimlerine </a:t>
            </a:r>
            <a:r>
              <a:rPr lang="tr-TR" dirty="0">
                <a:latin typeface="Comic Sans MS" pitchFamily="66" charset="0"/>
              </a:rPr>
              <a:t>göre değişmeyen bir yargıdır.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düşünür, ahlâk değerlerinde hangi </a:t>
            </a:r>
            <a:r>
              <a:rPr lang="tr-TR" b="1" dirty="0" smtClean="0">
                <a:latin typeface="Comic Sans MS" pitchFamily="66" charset="0"/>
              </a:rPr>
              <a:t>özelliğin bulunduğunu </a:t>
            </a:r>
            <a:r>
              <a:rPr lang="tr-TR" b="1" dirty="0">
                <a:latin typeface="Comic Sans MS" pitchFamily="66" charset="0"/>
              </a:rPr>
              <a:t>öne sürmektedir?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Erdemli yaşamanın bir aracı olma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Tanımlanamaz nitelikte olma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Zamanla değişme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Nesnel olma </a:t>
            </a:r>
            <a:endParaRPr lang="tr-TR" dirty="0" smtClean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itchFamily="66" charset="0"/>
              </a:rPr>
              <a:t>E</a:t>
            </a:r>
            <a:r>
              <a:rPr lang="tr-TR" dirty="0">
                <a:latin typeface="Comic Sans MS" pitchFamily="66" charset="0"/>
              </a:rPr>
              <a:t>) İnsanlar arasındaki ilişkileri </a:t>
            </a:r>
            <a:r>
              <a:rPr lang="tr-TR" dirty="0" smtClean="0">
                <a:latin typeface="Comic Sans MS" pitchFamily="66" charset="0"/>
              </a:rPr>
              <a:t>yönlendirme</a:t>
            </a:r>
          </a:p>
          <a:p>
            <a:pPr marL="0" indent="0" algn="just">
              <a:buNone/>
            </a:pPr>
            <a:r>
              <a:rPr lang="tr-TR" dirty="0" smtClean="0">
                <a:latin typeface="Comic Sans MS" pitchFamily="66" charset="0"/>
              </a:rPr>
              <a:t>(</a:t>
            </a:r>
            <a:r>
              <a:rPr lang="tr-TR" dirty="0">
                <a:latin typeface="Comic Sans MS" pitchFamily="66" charset="0"/>
              </a:rPr>
              <a:t>1999- ÖSS)</a:t>
            </a:r>
          </a:p>
          <a:p>
            <a:pPr marL="0" indent="0" algn="just">
              <a:buNone/>
            </a:pPr>
            <a:endParaRPr lang="tr-TR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043608" y="4293096"/>
            <a:ext cx="36004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743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764704"/>
            <a:ext cx="7488832" cy="518457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Faydacı ahlak anlayışına göre, en çok </a:t>
            </a:r>
            <a:r>
              <a:rPr lang="tr-TR" dirty="0" smtClean="0">
                <a:latin typeface="Comic Sans MS" pitchFamily="66" charset="0"/>
              </a:rPr>
              <a:t>sayıda insana </a:t>
            </a:r>
            <a:r>
              <a:rPr lang="tr-TR" dirty="0">
                <a:latin typeface="Comic Sans MS" pitchFamily="66" charset="0"/>
              </a:rPr>
              <a:t>en büyük ölçüde mutluluk sağlayan </a:t>
            </a:r>
            <a:r>
              <a:rPr lang="tr-TR" dirty="0" smtClean="0">
                <a:latin typeface="Comic Sans MS" pitchFamily="66" charset="0"/>
              </a:rPr>
              <a:t>eylem, ahlaki </a:t>
            </a:r>
            <a:r>
              <a:rPr lang="tr-TR" dirty="0">
                <a:latin typeface="Comic Sans MS" pitchFamily="66" charset="0"/>
              </a:rPr>
              <a:t>bakımdan doğru eylemdir. Dolayısıyla </a:t>
            </a:r>
            <a:r>
              <a:rPr lang="tr-TR" dirty="0" smtClean="0">
                <a:latin typeface="Comic Sans MS" pitchFamily="66" charset="0"/>
              </a:rPr>
              <a:t>bir eylemi </a:t>
            </a:r>
            <a:r>
              <a:rPr lang="tr-TR" dirty="0">
                <a:latin typeface="Comic Sans MS" pitchFamily="66" charset="0"/>
              </a:rPr>
              <a:t>doğru veya yanlış olarak </a:t>
            </a:r>
            <a:r>
              <a:rPr lang="tr-TR" dirty="0" smtClean="0">
                <a:latin typeface="Comic Sans MS" pitchFamily="66" charset="0"/>
              </a:rPr>
              <a:t>değerlendirmek için </a:t>
            </a:r>
            <a:r>
              <a:rPr lang="tr-TR" dirty="0">
                <a:latin typeface="Comic Sans MS" pitchFamily="66" charset="0"/>
              </a:rPr>
              <a:t>öncelikle o eylemin, ilgili kişilerin </a:t>
            </a:r>
            <a:r>
              <a:rPr lang="tr-TR" dirty="0" smtClean="0">
                <a:latin typeface="Comic Sans MS" pitchFamily="66" charset="0"/>
              </a:rPr>
              <a:t>tümüne sağladığı </a:t>
            </a:r>
            <a:r>
              <a:rPr lang="tr-TR" dirty="0">
                <a:latin typeface="Comic Sans MS" pitchFamily="66" charset="0"/>
              </a:rPr>
              <a:t>hazlara ve getirdiği acılara </a:t>
            </a:r>
            <a:r>
              <a:rPr lang="tr-TR" dirty="0" smtClean="0">
                <a:latin typeface="Comic Sans MS" pitchFamily="66" charset="0"/>
              </a:rPr>
              <a:t>bakmak gerekir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parçaya göre, faydacı ahlak anlayışı </a:t>
            </a:r>
            <a:r>
              <a:rPr lang="tr-TR" b="1" dirty="0" smtClean="0">
                <a:latin typeface="Comic Sans MS" pitchFamily="66" charset="0"/>
              </a:rPr>
              <a:t>bir eylemin </a:t>
            </a:r>
            <a:r>
              <a:rPr lang="tr-TR" b="1" dirty="0">
                <a:latin typeface="Comic Sans MS" pitchFamily="66" charset="0"/>
              </a:rPr>
              <a:t>ahlaki bakımdan doğru olup </a:t>
            </a:r>
            <a:r>
              <a:rPr lang="tr-TR" b="1" dirty="0" smtClean="0">
                <a:latin typeface="Comic Sans MS" pitchFamily="66" charset="0"/>
              </a:rPr>
              <a:t>olmadığını değerlendirirken </a:t>
            </a:r>
            <a:r>
              <a:rPr lang="tr-TR" b="1" dirty="0">
                <a:latin typeface="Comic Sans MS" pitchFamily="66" charset="0"/>
              </a:rPr>
              <a:t>aşağıdakilerden hangisini </a:t>
            </a:r>
            <a:r>
              <a:rPr lang="tr-TR" b="1" dirty="0" smtClean="0">
                <a:latin typeface="Comic Sans MS" pitchFamily="66" charset="0"/>
              </a:rPr>
              <a:t>ölçüt alır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Eylemin sonuçlarını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Eylemde bulunan kişilerin niteliklerini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Eylemin hangi koşullarda gerçekleştirildiğini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Toplumun eylemde bulunan kişiye </a:t>
            </a:r>
            <a:r>
              <a:rPr lang="tr-TR" dirty="0" smtClean="0">
                <a:latin typeface="Comic Sans MS" pitchFamily="66" charset="0"/>
              </a:rPr>
              <a:t>karşı tutumunu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Eylemin hangi amaçla yapıldığını </a:t>
            </a:r>
            <a:r>
              <a:rPr lang="tr-TR" dirty="0" smtClean="0">
                <a:latin typeface="Comic Sans MS" pitchFamily="66" charset="0"/>
              </a:rPr>
              <a:t>    (</a:t>
            </a:r>
            <a:r>
              <a:rPr lang="tr-TR" dirty="0">
                <a:latin typeface="Comic Sans MS" pitchFamily="66" charset="0"/>
              </a:rPr>
              <a:t>2000-ÖSS)</a:t>
            </a:r>
          </a:p>
        </p:txBody>
      </p:sp>
      <p:sp>
        <p:nvSpPr>
          <p:cNvPr id="4" name="Oval 3"/>
          <p:cNvSpPr/>
          <p:nvPr/>
        </p:nvSpPr>
        <p:spPr>
          <a:xfrm>
            <a:off x="827584" y="3573016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3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056784" cy="5256584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Yaptığımız her eylem dünyamızı </a:t>
            </a:r>
            <a:r>
              <a:rPr lang="tr-TR" dirty="0" smtClean="0">
                <a:latin typeface="Comic Sans MS" pitchFamily="66" charset="0"/>
              </a:rPr>
              <a:t>şekillendirir. Her </a:t>
            </a:r>
            <a:r>
              <a:rPr lang="tr-TR" dirty="0">
                <a:latin typeface="Comic Sans MS" pitchFamily="66" charset="0"/>
              </a:rPr>
              <a:t>eylemimizle, aslında ne </a:t>
            </a:r>
            <a:r>
              <a:rPr lang="tr-TR" dirty="0" smtClean="0">
                <a:latin typeface="Comic Sans MS" pitchFamily="66" charset="0"/>
              </a:rPr>
              <a:t>istediğimize, dünyanın </a:t>
            </a:r>
            <a:r>
              <a:rPr lang="tr-TR" dirty="0">
                <a:latin typeface="Comic Sans MS" pitchFamily="66" charset="0"/>
              </a:rPr>
              <a:t>nasıl bir yer olması gerektiğine </a:t>
            </a:r>
            <a:r>
              <a:rPr lang="tr-TR" dirty="0" smtClean="0">
                <a:latin typeface="Comic Sans MS" pitchFamily="66" charset="0"/>
              </a:rPr>
              <a:t>ilişkin zihinsel </a:t>
            </a:r>
            <a:r>
              <a:rPr lang="tr-TR" dirty="0">
                <a:latin typeface="Comic Sans MS" pitchFamily="66" charset="0"/>
              </a:rPr>
              <a:t>tasarımızı ortaya koyarız. Yaptığımız </a:t>
            </a:r>
            <a:r>
              <a:rPr lang="tr-TR" dirty="0" smtClean="0">
                <a:latin typeface="Comic Sans MS" pitchFamily="66" charset="0"/>
              </a:rPr>
              <a:t>her eylem</a:t>
            </a:r>
            <a:r>
              <a:rPr lang="tr-TR" dirty="0">
                <a:latin typeface="Comic Sans MS" pitchFamily="66" charset="0"/>
              </a:rPr>
              <a:t>, insan olmaya ilişkin bir değeri korur veya </a:t>
            </a:r>
            <a:r>
              <a:rPr lang="tr-TR" dirty="0" smtClean="0">
                <a:latin typeface="Comic Sans MS" pitchFamily="66" charset="0"/>
              </a:rPr>
              <a:t>o değere </a:t>
            </a:r>
            <a:r>
              <a:rPr lang="tr-TR" dirty="0">
                <a:latin typeface="Comic Sans MS" pitchFamily="66" charset="0"/>
              </a:rPr>
              <a:t>zarar verir. Örneğin yoksul birine </a:t>
            </a:r>
            <a:r>
              <a:rPr lang="tr-TR" dirty="0" smtClean="0">
                <a:latin typeface="Comic Sans MS" pitchFamily="66" charset="0"/>
              </a:rPr>
              <a:t>yardım ederken </a:t>
            </a:r>
            <a:r>
              <a:rPr lang="tr-TR" dirty="0">
                <a:latin typeface="Comic Sans MS" pitchFamily="66" charset="0"/>
              </a:rPr>
              <a:t>aslında yaptığımız; “Herkes </a:t>
            </a:r>
            <a:r>
              <a:rPr lang="tr-TR" dirty="0" smtClean="0">
                <a:latin typeface="Comic Sans MS" pitchFamily="66" charset="0"/>
              </a:rPr>
              <a:t>muhtaç durumdaki </a:t>
            </a:r>
            <a:r>
              <a:rPr lang="tr-TR" dirty="0">
                <a:latin typeface="Comic Sans MS" pitchFamily="66" charset="0"/>
              </a:rPr>
              <a:t>kişilere yardım etmelidir.” </a:t>
            </a:r>
            <a:r>
              <a:rPr lang="tr-TR" dirty="0" smtClean="0">
                <a:latin typeface="Comic Sans MS" pitchFamily="66" charset="0"/>
              </a:rPr>
              <a:t>demektir. Bunu </a:t>
            </a:r>
            <a:r>
              <a:rPr lang="tr-TR" dirty="0">
                <a:latin typeface="Comic Sans MS" pitchFamily="66" charset="0"/>
              </a:rPr>
              <a:t>dünyanın her yeri ve herkes için her </a:t>
            </a:r>
            <a:r>
              <a:rPr lang="tr-TR" dirty="0" smtClean="0">
                <a:latin typeface="Comic Sans MS" pitchFamily="66" charset="0"/>
              </a:rPr>
              <a:t>durumda talep </a:t>
            </a:r>
            <a:r>
              <a:rPr lang="tr-TR" dirty="0">
                <a:latin typeface="Comic Sans MS" pitchFamily="66" charset="0"/>
              </a:rPr>
              <a:t>ederiz. Tersine, eğer hırsızlık </a:t>
            </a:r>
            <a:r>
              <a:rPr lang="tr-TR" dirty="0" smtClean="0">
                <a:latin typeface="Comic Sans MS" pitchFamily="66" charset="0"/>
              </a:rPr>
              <a:t>yapıyorsak veya </a:t>
            </a:r>
            <a:r>
              <a:rPr lang="tr-TR" dirty="0">
                <a:latin typeface="Comic Sans MS" pitchFamily="66" charset="0"/>
              </a:rPr>
              <a:t>herhangi bir tür hırsızlığa göz yumuyorsak bu</a:t>
            </a:r>
            <a:r>
              <a:rPr lang="tr-TR" dirty="0" smtClean="0">
                <a:latin typeface="Comic Sans MS" pitchFamily="66" charset="0"/>
              </a:rPr>
              <a:t>; “</a:t>
            </a:r>
            <a:r>
              <a:rPr lang="tr-TR" dirty="0">
                <a:latin typeface="Comic Sans MS" pitchFamily="66" charset="0"/>
              </a:rPr>
              <a:t>Hırsızlık yapmak iyi bir şeydir ve </a:t>
            </a:r>
            <a:r>
              <a:rPr lang="tr-TR" dirty="0" smtClean="0">
                <a:latin typeface="Comic Sans MS" pitchFamily="66" charset="0"/>
              </a:rPr>
              <a:t>dünyanın herhangi </a:t>
            </a:r>
            <a:r>
              <a:rPr lang="tr-TR" dirty="0">
                <a:latin typeface="Comic Sans MS" pitchFamily="66" charset="0"/>
              </a:rPr>
              <a:t>bir yerinde, herhangi bir kimse </a:t>
            </a:r>
            <a:r>
              <a:rPr lang="tr-TR" dirty="0" smtClean="0">
                <a:latin typeface="Comic Sans MS" pitchFamily="66" charset="0"/>
              </a:rPr>
              <a:t>hırsızlık yapabilir</a:t>
            </a:r>
            <a:r>
              <a:rPr lang="tr-TR" dirty="0">
                <a:latin typeface="Comic Sans MS" pitchFamily="66" charset="0"/>
              </a:rPr>
              <a:t>.” demektir. Bu durumda artık; “</a:t>
            </a:r>
            <a:r>
              <a:rPr lang="tr-TR" dirty="0" smtClean="0">
                <a:latin typeface="Comic Sans MS" pitchFamily="66" charset="0"/>
              </a:rPr>
              <a:t>Hırsızlık kötüdür</a:t>
            </a:r>
            <a:r>
              <a:rPr lang="tr-TR" dirty="0">
                <a:latin typeface="Comic Sans MS" pitchFamily="66" charset="0"/>
              </a:rPr>
              <a:t>.” deme olanağımız ortadan kalkar.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savunulan görüş </a:t>
            </a:r>
            <a:r>
              <a:rPr lang="tr-TR" b="1" dirty="0" smtClean="0">
                <a:latin typeface="Comic Sans MS" pitchFamily="66" charset="0"/>
              </a:rPr>
              <a:t>aşağıdakilerin hangisiyle </a:t>
            </a:r>
            <a:r>
              <a:rPr lang="tr-TR" b="1" dirty="0">
                <a:latin typeface="Comic Sans MS" pitchFamily="66" charset="0"/>
              </a:rPr>
              <a:t>özetlenebilir?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İnsan eylemlerinden sorumludur.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Eylemlerimiz bizi mutluluğa götürmelidir.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Eylemin değeri, bireye sağladığı </a:t>
            </a:r>
            <a:r>
              <a:rPr lang="tr-TR" dirty="0" smtClean="0">
                <a:latin typeface="Comic Sans MS" pitchFamily="66" charset="0"/>
              </a:rPr>
              <a:t>faydayla ölçülür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Hukuk kuralları ahlâk kurallarına </a:t>
            </a:r>
            <a:r>
              <a:rPr lang="tr-TR" dirty="0" smtClean="0">
                <a:latin typeface="Comic Sans MS" pitchFamily="66" charset="0"/>
              </a:rPr>
              <a:t>uygun olmalıdır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İyi ve kötü, göreceli kavramlar olduğu </a:t>
            </a:r>
            <a:r>
              <a:rPr lang="tr-TR" dirty="0" smtClean="0">
                <a:latin typeface="Comic Sans MS" pitchFamily="66" charset="0"/>
              </a:rPr>
              <a:t>için bunlar </a:t>
            </a:r>
            <a:r>
              <a:rPr lang="tr-TR" dirty="0">
                <a:latin typeface="Comic Sans MS" pitchFamily="66" charset="0"/>
              </a:rPr>
              <a:t>hakkında yargıya varmak güçtür.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(2001-ÖSS)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3429000"/>
            <a:ext cx="36004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156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128792" cy="511256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Erdemli insan, yalnızca erdemli </a:t>
            </a:r>
            <a:r>
              <a:rPr lang="tr-TR" dirty="0" smtClean="0">
                <a:latin typeface="Comic Sans MS" pitchFamily="66" charset="0"/>
              </a:rPr>
              <a:t>olma özelliklerini </a:t>
            </a:r>
            <a:r>
              <a:rPr lang="tr-TR" dirty="0">
                <a:latin typeface="Comic Sans MS" pitchFamily="66" charset="0"/>
              </a:rPr>
              <a:t>taşıyıp bunun bilincinde olan </a:t>
            </a:r>
            <a:r>
              <a:rPr lang="tr-TR" dirty="0" smtClean="0">
                <a:latin typeface="Comic Sans MS" pitchFamily="66" charset="0"/>
              </a:rPr>
              <a:t>insan değildir</a:t>
            </a:r>
            <a:r>
              <a:rPr lang="tr-TR" dirty="0">
                <a:latin typeface="Comic Sans MS" pitchFamily="66" charset="0"/>
              </a:rPr>
              <a:t>; eylemleriyle de sahip olduğu </a:t>
            </a:r>
            <a:r>
              <a:rPr lang="tr-TR" dirty="0" smtClean="0">
                <a:latin typeface="Comic Sans MS" pitchFamily="66" charset="0"/>
              </a:rPr>
              <a:t>erdemleri yansıtabilmelidir</a:t>
            </a:r>
            <a:r>
              <a:rPr lang="tr-TR" dirty="0">
                <a:latin typeface="Comic Sans MS" pitchFamily="66" charset="0"/>
              </a:rPr>
              <a:t>. Çağımızda, erdemler </a:t>
            </a:r>
            <a:r>
              <a:rPr lang="tr-TR" dirty="0" smtClean="0">
                <a:latin typeface="Comic Sans MS" pitchFamily="66" charset="0"/>
              </a:rPr>
              <a:t>üzerine konuşulup</a:t>
            </a:r>
            <a:r>
              <a:rPr lang="tr-TR" dirty="0">
                <a:latin typeface="Comic Sans MS" pitchFamily="66" charset="0"/>
              </a:rPr>
              <a:t>, erdemli olmaya ait </a:t>
            </a:r>
            <a:r>
              <a:rPr lang="tr-TR" dirty="0" smtClean="0">
                <a:latin typeface="Comic Sans MS" pitchFamily="66" charset="0"/>
              </a:rPr>
              <a:t>bilgiler üretilmesine </a:t>
            </a:r>
            <a:r>
              <a:rPr lang="tr-TR" dirty="0">
                <a:latin typeface="Comic Sans MS" pitchFamily="66" charset="0"/>
              </a:rPr>
              <a:t>karşın, insanların eylemleri ve </a:t>
            </a:r>
            <a:r>
              <a:rPr lang="tr-TR" dirty="0" smtClean="0">
                <a:latin typeface="Comic Sans MS" pitchFamily="66" charset="0"/>
              </a:rPr>
              <a:t>sözleri birbirini </a:t>
            </a:r>
            <a:r>
              <a:rPr lang="tr-TR" dirty="0">
                <a:latin typeface="Comic Sans MS" pitchFamily="66" charset="0"/>
              </a:rPr>
              <a:t>tutmamaktadır. Erdemli insan, bilgisi </a:t>
            </a:r>
            <a:r>
              <a:rPr lang="tr-TR" dirty="0" smtClean="0">
                <a:latin typeface="Comic Sans MS" pitchFamily="66" charset="0"/>
              </a:rPr>
              <a:t>ile yaptığı</a:t>
            </a:r>
            <a:r>
              <a:rPr lang="tr-TR" dirty="0">
                <a:latin typeface="Comic Sans MS" pitchFamily="66" charset="0"/>
              </a:rPr>
              <a:t>, düşüncesi ile eylemi arasında </a:t>
            </a:r>
            <a:r>
              <a:rPr lang="tr-TR" dirty="0" smtClean="0">
                <a:latin typeface="Comic Sans MS" pitchFamily="66" charset="0"/>
              </a:rPr>
              <a:t>boşluk olmayan </a:t>
            </a:r>
            <a:r>
              <a:rPr lang="tr-TR" dirty="0">
                <a:latin typeface="Comic Sans MS" pitchFamily="66" charset="0"/>
              </a:rPr>
              <a:t>insandır.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erdemin hangi </a:t>
            </a:r>
            <a:r>
              <a:rPr lang="tr-TR" b="1" dirty="0" smtClean="0">
                <a:latin typeface="Comic Sans MS" pitchFamily="66" charset="0"/>
              </a:rPr>
              <a:t>yönü vurgulanmaktadır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Gözlemlenebilmesinin çok zor olduğu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Eylem alanına da taşınması gerektiği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Ancak bilgili kimselerin sahip olabileceği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Sonucunun kişiye bir başarı olarak dönmesi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gerektiği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Mutluluk verdiği ölçüde değerli sayılacağı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(2001-ÖSS)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3645024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04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056784" cy="495836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İnsan değerlidir. Çünkü doğuştan </a:t>
            </a:r>
            <a:r>
              <a:rPr lang="tr-TR" dirty="0" smtClean="0">
                <a:latin typeface="Comic Sans MS" pitchFamily="66" charset="0"/>
              </a:rPr>
              <a:t>getirdiği potansiyel </a:t>
            </a:r>
            <a:r>
              <a:rPr lang="tr-TR" dirty="0">
                <a:latin typeface="Comic Sans MS" pitchFamily="66" charset="0"/>
              </a:rPr>
              <a:t>ona "iyi insan" olabilme olanağı </a:t>
            </a:r>
            <a:r>
              <a:rPr lang="tr-TR" dirty="0" smtClean="0">
                <a:latin typeface="Comic Sans MS" pitchFamily="66" charset="0"/>
              </a:rPr>
              <a:t>sunar. Yani </a:t>
            </a:r>
            <a:r>
              <a:rPr lang="tr-TR" dirty="0">
                <a:latin typeface="Comic Sans MS" pitchFamily="66" charset="0"/>
              </a:rPr>
              <a:t>kişi uygun ortamda yeterli eğitim </a:t>
            </a:r>
            <a:r>
              <a:rPr lang="tr-TR" dirty="0" smtClean="0">
                <a:latin typeface="Comic Sans MS" pitchFamily="66" charset="0"/>
              </a:rPr>
              <a:t>alarak yetiştiğinde</a:t>
            </a:r>
            <a:r>
              <a:rPr lang="tr-TR" dirty="0">
                <a:latin typeface="Comic Sans MS" pitchFamily="66" charset="0"/>
              </a:rPr>
              <a:t>, herhangi bir alanda başarılı olabilir, </a:t>
            </a:r>
            <a:r>
              <a:rPr lang="tr-TR" dirty="0" smtClean="0">
                <a:latin typeface="Comic Sans MS" pitchFamily="66" charset="0"/>
              </a:rPr>
              <a:t>o alanda </a:t>
            </a:r>
            <a:r>
              <a:rPr lang="tr-TR" dirty="0">
                <a:latin typeface="Comic Sans MS" pitchFamily="66" charset="0"/>
              </a:rPr>
              <a:t>yaptıklarıyla insanlığa katkıda bulunabilir.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parçaya göre, insanı "değerli" </a:t>
            </a:r>
            <a:r>
              <a:rPr lang="tr-TR" b="1" dirty="0" smtClean="0">
                <a:latin typeface="Comic Sans MS" pitchFamily="66" charset="0"/>
              </a:rPr>
              <a:t>yapan aşağıdakilerden </a:t>
            </a:r>
            <a:r>
              <a:rPr lang="tr-TR" b="1" dirty="0">
                <a:latin typeface="Comic Sans MS" pitchFamily="66" charset="0"/>
              </a:rPr>
              <a:t>hangisidir?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Hangi alanda uzmanlaşacağına kendi </a:t>
            </a:r>
            <a:r>
              <a:rPr lang="tr-TR" dirty="0" smtClean="0">
                <a:latin typeface="Comic Sans MS" pitchFamily="66" charset="0"/>
              </a:rPr>
              <a:t>iradesiyle karar </a:t>
            </a:r>
            <a:r>
              <a:rPr lang="tr-TR" dirty="0">
                <a:latin typeface="Comic Sans MS" pitchFamily="66" charset="0"/>
              </a:rPr>
              <a:t>verebilmesi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İyiyle kötüyü ayırt edebilmesi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Uygun koşullar sağlandığında insanlığa </a:t>
            </a:r>
            <a:r>
              <a:rPr lang="tr-TR" dirty="0" smtClean="0">
                <a:latin typeface="Comic Sans MS" pitchFamily="66" charset="0"/>
              </a:rPr>
              <a:t>hizmet edebilecek </a:t>
            </a:r>
            <a:r>
              <a:rPr lang="tr-TR" dirty="0">
                <a:latin typeface="Comic Sans MS" pitchFamily="66" charset="0"/>
              </a:rPr>
              <a:t>yetenekte olması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Özelliklerinin bir kısmını doğuştan </a:t>
            </a:r>
            <a:r>
              <a:rPr lang="tr-TR" dirty="0" smtClean="0">
                <a:latin typeface="Comic Sans MS" pitchFamily="66" charset="0"/>
              </a:rPr>
              <a:t>getirmiş olması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Her koşulda zorlukların üstesinden gelebilecek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potansiyele sahip olması </a:t>
            </a:r>
            <a:r>
              <a:rPr lang="tr-TR" dirty="0" smtClean="0">
                <a:latin typeface="Comic Sans MS" pitchFamily="66" charset="0"/>
              </a:rPr>
              <a:t>    (</a:t>
            </a:r>
            <a:r>
              <a:rPr lang="tr-TR" dirty="0">
                <a:latin typeface="Comic Sans MS" pitchFamily="66" charset="0"/>
              </a:rPr>
              <a:t>2002-ÖSS)</a:t>
            </a:r>
          </a:p>
        </p:txBody>
      </p:sp>
      <p:sp>
        <p:nvSpPr>
          <p:cNvPr id="5" name="Oval 4"/>
          <p:cNvSpPr/>
          <p:nvPr/>
        </p:nvSpPr>
        <p:spPr>
          <a:xfrm>
            <a:off x="1043608" y="3645024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38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056784" cy="518457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Dünyada kötülük, çoğu zaman </a:t>
            </a:r>
            <a:r>
              <a:rPr lang="tr-TR" dirty="0" smtClean="0">
                <a:latin typeface="Comic Sans MS" pitchFamily="66" charset="0"/>
              </a:rPr>
              <a:t>bilmemekten kaynaklanır</a:t>
            </a:r>
            <a:r>
              <a:rPr lang="tr-TR" dirty="0">
                <a:latin typeface="Comic Sans MS" pitchFamily="66" charset="0"/>
              </a:rPr>
              <a:t>. Tek başına iyi niyet, iyiyi istemek </a:t>
            </a:r>
            <a:r>
              <a:rPr lang="tr-TR" dirty="0" smtClean="0">
                <a:latin typeface="Comic Sans MS" pitchFamily="66" charset="0"/>
              </a:rPr>
              <a:t>bir eylemin </a:t>
            </a:r>
            <a:r>
              <a:rPr lang="tr-TR" dirty="0">
                <a:latin typeface="Comic Sans MS" pitchFamily="66" charset="0"/>
              </a:rPr>
              <a:t>iyi sonuç vermesi için yeterli </a:t>
            </a:r>
            <a:r>
              <a:rPr lang="tr-TR" dirty="0" smtClean="0">
                <a:latin typeface="Comic Sans MS" pitchFamily="66" charset="0"/>
              </a:rPr>
              <a:t>değildir. Sadece </a:t>
            </a:r>
            <a:r>
              <a:rPr lang="tr-TR" dirty="0">
                <a:latin typeface="Comic Sans MS" pitchFamily="66" charset="0"/>
              </a:rPr>
              <a:t>iyiyi istemekten yola çıkan bir eylem, </a:t>
            </a:r>
            <a:r>
              <a:rPr lang="tr-TR" dirty="0" smtClean="0">
                <a:latin typeface="Comic Sans MS" pitchFamily="66" charset="0"/>
              </a:rPr>
              <a:t>eğer bilgiyle </a:t>
            </a:r>
            <a:r>
              <a:rPr lang="tr-TR" dirty="0">
                <a:latin typeface="Comic Sans MS" pitchFamily="66" charset="0"/>
              </a:rPr>
              <a:t>aydınlatılmamışsa, kötüyü istemek </a:t>
            </a:r>
            <a:r>
              <a:rPr lang="tr-TR" dirty="0" smtClean="0">
                <a:latin typeface="Comic Sans MS" pitchFamily="66" charset="0"/>
              </a:rPr>
              <a:t>kadar zarar </a:t>
            </a:r>
            <a:r>
              <a:rPr lang="tr-TR" dirty="0">
                <a:latin typeface="Comic Sans MS" pitchFamily="66" charset="0"/>
              </a:rPr>
              <a:t>verebilir.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savunulan görüş </a:t>
            </a:r>
            <a:r>
              <a:rPr lang="tr-TR" b="1" dirty="0" smtClean="0">
                <a:latin typeface="Comic Sans MS" pitchFamily="66" charset="0"/>
              </a:rPr>
              <a:t>aşağıdakilerden hangisidir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İyiyi istemek, iyinin gerçekleşmesi için </a:t>
            </a:r>
            <a:r>
              <a:rPr lang="tr-TR" dirty="0" smtClean="0">
                <a:latin typeface="Comic Sans MS" pitchFamily="66" charset="0"/>
              </a:rPr>
              <a:t>yeterli olmasa </a:t>
            </a:r>
            <a:r>
              <a:rPr lang="tr-TR" dirty="0">
                <a:latin typeface="Comic Sans MS" pitchFamily="66" charset="0"/>
              </a:rPr>
              <a:t>da ahlaki bir görevdir.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Kötü niyetle yapılan bir eylem de </a:t>
            </a:r>
            <a:r>
              <a:rPr lang="tr-TR" dirty="0" smtClean="0">
                <a:latin typeface="Comic Sans MS" pitchFamily="66" charset="0"/>
              </a:rPr>
              <a:t>yarar sağlayabilir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Bilgiye dayalı her eylem, iyi niyetle </a:t>
            </a:r>
            <a:r>
              <a:rPr lang="tr-TR" dirty="0" smtClean="0">
                <a:latin typeface="Comic Sans MS" pitchFamily="66" charset="0"/>
              </a:rPr>
              <a:t>yapılmamış olsa </a:t>
            </a:r>
            <a:r>
              <a:rPr lang="tr-TR" dirty="0">
                <a:latin typeface="Comic Sans MS" pitchFamily="66" charset="0"/>
              </a:rPr>
              <a:t>da iyi eylemdir.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İyinin gerçekleşmesi için, hem </a:t>
            </a:r>
            <a:r>
              <a:rPr lang="tr-TR" dirty="0" smtClean="0">
                <a:latin typeface="Comic Sans MS" pitchFamily="66" charset="0"/>
              </a:rPr>
              <a:t>iyinin amaçlanması </a:t>
            </a:r>
            <a:r>
              <a:rPr lang="tr-TR" dirty="0">
                <a:latin typeface="Comic Sans MS" pitchFamily="66" charset="0"/>
              </a:rPr>
              <a:t>hem de bilgiden </a:t>
            </a:r>
            <a:r>
              <a:rPr lang="tr-TR" dirty="0" smtClean="0">
                <a:latin typeface="Comic Sans MS" pitchFamily="66" charset="0"/>
              </a:rPr>
              <a:t>yararlanılması gerekir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İnsanlık değerlerini korumak ve </a:t>
            </a:r>
            <a:r>
              <a:rPr lang="tr-TR" dirty="0" smtClean="0">
                <a:latin typeface="Comic Sans MS" pitchFamily="66" charset="0"/>
              </a:rPr>
              <a:t>yüceltmek amacıyla </a:t>
            </a:r>
            <a:r>
              <a:rPr lang="tr-TR" dirty="0">
                <a:latin typeface="Comic Sans MS" pitchFamily="66" charset="0"/>
              </a:rPr>
              <a:t>yapılan her eylem, iyi eylemdir.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(2002-ÖSS)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4077072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49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7056784" cy="495836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Bir kişi bir eylemin kendini haksız </a:t>
            </a:r>
            <a:r>
              <a:rPr lang="tr-TR" dirty="0" smtClean="0">
                <a:latin typeface="Comic Sans MS" pitchFamily="66" charset="0"/>
              </a:rPr>
              <a:t>duruma düşüreceğini </a:t>
            </a:r>
            <a:r>
              <a:rPr lang="tr-TR" dirty="0">
                <a:latin typeface="Comic Sans MS" pitchFamily="66" charset="0"/>
              </a:rPr>
              <a:t>bile bile o eylemi yapıyorsa, bu </a:t>
            </a:r>
            <a:r>
              <a:rPr lang="tr-TR" dirty="0" smtClean="0">
                <a:latin typeface="Comic Sans MS" pitchFamily="66" charset="0"/>
              </a:rPr>
              <a:t>kişi bilinçli </a:t>
            </a:r>
            <a:r>
              <a:rPr lang="tr-TR" dirty="0">
                <a:latin typeface="Comic Sans MS" pitchFamily="66" charset="0"/>
              </a:rPr>
              <a:t>olarak haksızdır. Öte yandan </a:t>
            </a:r>
            <a:r>
              <a:rPr lang="tr-TR" dirty="0" smtClean="0">
                <a:latin typeface="Comic Sans MS" pitchFamily="66" charset="0"/>
              </a:rPr>
              <a:t>haksızlık alışkanlık </a:t>
            </a:r>
            <a:r>
              <a:rPr lang="tr-TR" dirty="0">
                <a:latin typeface="Comic Sans MS" pitchFamily="66" charset="0"/>
              </a:rPr>
              <a:t>haline geldiğinde, </a:t>
            </a:r>
            <a:r>
              <a:rPr lang="tr-TR" dirty="0" smtClean="0">
                <a:latin typeface="Comic Sans MS" pitchFamily="66" charset="0"/>
              </a:rPr>
              <a:t>haksızlıktan kaçınmanın </a:t>
            </a:r>
            <a:r>
              <a:rPr lang="tr-TR" dirty="0">
                <a:latin typeface="Comic Sans MS" pitchFamily="66" charset="0"/>
              </a:rPr>
              <a:t>kişinin elinde olmadığı da </a:t>
            </a:r>
            <a:r>
              <a:rPr lang="tr-TR" dirty="0" smtClean="0">
                <a:latin typeface="Comic Sans MS" pitchFamily="66" charset="0"/>
              </a:rPr>
              <a:t>bir gerçektir</a:t>
            </a:r>
            <a:r>
              <a:rPr lang="tr-TR" dirty="0">
                <a:latin typeface="Comic Sans MS" pitchFamily="66" charset="0"/>
              </a:rPr>
              <a:t>. Fakat yine de kişi </a:t>
            </a:r>
            <a:r>
              <a:rPr lang="tr-TR" dirty="0" smtClean="0">
                <a:latin typeface="Comic Sans MS" pitchFamily="66" charset="0"/>
              </a:rPr>
              <a:t>alışkanlıklarından sorumludur</a:t>
            </a:r>
            <a:r>
              <a:rPr lang="tr-TR" dirty="0">
                <a:latin typeface="Comic Sans MS" pitchFamily="66" charset="0"/>
              </a:rPr>
              <a:t>; çünkü o, alışkanlıklarının </a:t>
            </a:r>
            <a:r>
              <a:rPr lang="tr-TR" dirty="0" smtClean="0">
                <a:latin typeface="Comic Sans MS" pitchFamily="66" charset="0"/>
              </a:rPr>
              <a:t>gerçek yaratıcısıdır</a:t>
            </a:r>
            <a:r>
              <a:rPr lang="tr-TR" dirty="0">
                <a:latin typeface="Comic Sans MS" pitchFamily="66" charset="0"/>
              </a:rPr>
              <a:t>. Her ne kadar eylemin </a:t>
            </a:r>
            <a:r>
              <a:rPr lang="tr-TR" dirty="0" smtClean="0">
                <a:latin typeface="Comic Sans MS" pitchFamily="66" charset="0"/>
              </a:rPr>
              <a:t>yinelenmesi alışkanlığa </a:t>
            </a:r>
            <a:r>
              <a:rPr lang="tr-TR" dirty="0">
                <a:latin typeface="Comic Sans MS" pitchFamily="66" charset="0"/>
              </a:rPr>
              <a:t>neden olsa da eylemin </a:t>
            </a:r>
            <a:r>
              <a:rPr lang="tr-TR" dirty="0" smtClean="0">
                <a:latin typeface="Comic Sans MS" pitchFamily="66" charset="0"/>
              </a:rPr>
              <a:t>dayandığı özgürlüktür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savunulan görüşün </a:t>
            </a:r>
            <a:r>
              <a:rPr lang="tr-TR" b="1" dirty="0" smtClean="0">
                <a:latin typeface="Comic Sans MS" pitchFamily="66" charset="0"/>
              </a:rPr>
              <a:t>temelindeki düşünce </a:t>
            </a:r>
            <a:r>
              <a:rPr lang="tr-TR" b="1" dirty="0">
                <a:latin typeface="Comic Sans MS" pitchFamily="66" charset="0"/>
              </a:rPr>
              <a:t>aşağıdakilerden hangisidir?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Alışkanlıklar yaşamı kolaylaştırır.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Toplum, bireylere </a:t>
            </a:r>
            <a:r>
              <a:rPr lang="tr-TR" dirty="0" smtClean="0">
                <a:latin typeface="Comic Sans MS" pitchFamily="66" charset="0"/>
              </a:rPr>
              <a:t>sorumluluklarını hatırlatmalıdır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Haksız eylemleri yapanlar cezalandırılmalıdır.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Sınırsız özgürlük olumsuzlukların nedenidir.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İnsan, ahlakla ilgili eylemlerinde özgürdür.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(2003-ÖSS)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5013176"/>
            <a:ext cx="36004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379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836712"/>
            <a:ext cx="6984776" cy="488635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Ahlaki yaşamımızda, sezgisel anlayış en </a:t>
            </a:r>
            <a:r>
              <a:rPr lang="tr-TR" dirty="0" smtClean="0">
                <a:latin typeface="Comic Sans MS" pitchFamily="66" charset="0"/>
              </a:rPr>
              <a:t>yüksek kavrayışlar </a:t>
            </a:r>
            <a:r>
              <a:rPr lang="tr-TR" dirty="0">
                <a:latin typeface="Comic Sans MS" pitchFamily="66" charset="0"/>
              </a:rPr>
              <a:t>için zorunludur. Sadece </a:t>
            </a:r>
            <a:r>
              <a:rPr lang="tr-TR" dirty="0" smtClean="0">
                <a:latin typeface="Comic Sans MS" pitchFamily="66" charset="0"/>
              </a:rPr>
              <a:t>kurallara mekanik </a:t>
            </a:r>
            <a:r>
              <a:rPr lang="tr-TR" dirty="0">
                <a:latin typeface="Comic Sans MS" pitchFamily="66" charset="0"/>
              </a:rPr>
              <a:t>bir biçimde uyma ya da </a:t>
            </a:r>
            <a:r>
              <a:rPr lang="tr-TR" dirty="0" smtClean="0">
                <a:latin typeface="Comic Sans MS" pitchFamily="66" charset="0"/>
              </a:rPr>
              <a:t>kalıplara öykünme </a:t>
            </a:r>
            <a:r>
              <a:rPr lang="tr-TR" dirty="0">
                <a:latin typeface="Comic Sans MS" pitchFamily="66" charset="0"/>
              </a:rPr>
              <a:t>bizi uzağa götürmez. Yaşama sanatı, </a:t>
            </a:r>
            <a:r>
              <a:rPr lang="tr-TR" dirty="0" smtClean="0">
                <a:latin typeface="Comic Sans MS" pitchFamily="66" charset="0"/>
              </a:rPr>
              <a:t>eski rollerin </a:t>
            </a:r>
            <a:r>
              <a:rPr lang="tr-TR" dirty="0">
                <a:latin typeface="Comic Sans MS" pitchFamily="66" charset="0"/>
              </a:rPr>
              <a:t>bir provası değildir.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görüşü benimseyen bir </a:t>
            </a:r>
            <a:r>
              <a:rPr lang="tr-TR" b="1" dirty="0" smtClean="0">
                <a:latin typeface="Comic Sans MS" pitchFamily="66" charset="0"/>
              </a:rPr>
              <a:t>kişinin aşağıdakilerden </a:t>
            </a:r>
            <a:r>
              <a:rPr lang="tr-TR" b="1" dirty="0">
                <a:latin typeface="Comic Sans MS" pitchFamily="66" charset="0"/>
              </a:rPr>
              <a:t>hangisini reddetmesi beklenir?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Etik yaşamın varlığını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Sezgisel kavrayışların önemini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Yaşama sanatının varlığını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Kuralların zamanla değiştiğini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Evrensel ahlak yasasının varlığını </a:t>
            </a:r>
            <a:r>
              <a:rPr lang="tr-TR" dirty="0" smtClean="0">
                <a:latin typeface="Comic Sans MS" pitchFamily="66" charset="0"/>
              </a:rPr>
              <a:t> (</a:t>
            </a:r>
            <a:r>
              <a:rPr lang="tr-TR" dirty="0">
                <a:latin typeface="Comic Sans MS" pitchFamily="66" charset="0"/>
              </a:rPr>
              <a:t>2004-ÖSS)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4941168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417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692696"/>
            <a:ext cx="6912768" cy="503037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 err="1">
                <a:latin typeface="Comic Sans MS" pitchFamily="66" charset="0"/>
              </a:rPr>
              <a:t>Bergson</a:t>
            </a:r>
            <a:r>
              <a:rPr lang="tr-TR" dirty="0">
                <a:latin typeface="Comic Sans MS" pitchFamily="66" charset="0"/>
              </a:rPr>
              <a:t>, okura vermek istediği her </a:t>
            </a:r>
            <a:r>
              <a:rPr lang="tr-TR" dirty="0" smtClean="0">
                <a:latin typeface="Comic Sans MS" pitchFamily="66" charset="0"/>
              </a:rPr>
              <a:t>şeyi yayımlamış </a:t>
            </a:r>
            <a:r>
              <a:rPr lang="tr-TR" dirty="0">
                <a:latin typeface="Comic Sans MS" pitchFamily="66" charset="0"/>
              </a:rPr>
              <a:t>olduğunu belirterek bundan </a:t>
            </a:r>
            <a:r>
              <a:rPr lang="tr-TR" dirty="0" smtClean="0">
                <a:latin typeface="Comic Sans MS" pitchFamily="66" charset="0"/>
              </a:rPr>
              <a:t>sonra yazdıkları </a:t>
            </a:r>
            <a:r>
              <a:rPr lang="tr-TR" dirty="0">
                <a:latin typeface="Comic Sans MS" pitchFamily="66" charset="0"/>
              </a:rPr>
              <a:t>arasında bulunabilecek her </a:t>
            </a:r>
            <a:r>
              <a:rPr lang="tr-TR" dirty="0" smtClean="0">
                <a:latin typeface="Comic Sans MS" pitchFamily="66" charset="0"/>
              </a:rPr>
              <a:t>türlü metnin</a:t>
            </a:r>
            <a:r>
              <a:rPr lang="tr-TR" dirty="0">
                <a:latin typeface="Comic Sans MS" pitchFamily="66" charset="0"/>
              </a:rPr>
              <a:t>, metin parçasının kendi isteği </a:t>
            </a:r>
            <a:r>
              <a:rPr lang="tr-TR" dirty="0" smtClean="0">
                <a:latin typeface="Comic Sans MS" pitchFamily="66" charset="0"/>
              </a:rPr>
              <a:t>dışında yayımlanmasını </a:t>
            </a:r>
            <a:r>
              <a:rPr lang="tr-TR" dirty="0">
                <a:latin typeface="Comic Sans MS" pitchFamily="66" charset="0"/>
              </a:rPr>
              <a:t>yasaklamıştır. Fakat </a:t>
            </a:r>
            <a:r>
              <a:rPr lang="tr-TR" dirty="0" smtClean="0">
                <a:latin typeface="Comic Sans MS" pitchFamily="66" charset="0"/>
              </a:rPr>
              <a:t>ölümünden sonra</a:t>
            </a:r>
            <a:r>
              <a:rPr lang="tr-TR" dirty="0">
                <a:latin typeface="Comic Sans MS" pitchFamily="66" charset="0"/>
              </a:rPr>
              <a:t>, bu yasak çiğnenmiştir. </a:t>
            </a:r>
            <a:r>
              <a:rPr lang="tr-TR" dirty="0" err="1">
                <a:latin typeface="Comic Sans MS" pitchFamily="66" charset="0"/>
              </a:rPr>
              <a:t>Bergson'un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smtClean="0">
                <a:latin typeface="Comic Sans MS" pitchFamily="66" charset="0"/>
              </a:rPr>
              <a:t>topluma mal </a:t>
            </a:r>
            <a:r>
              <a:rPr lang="tr-TR" dirty="0">
                <a:latin typeface="Comic Sans MS" pitchFamily="66" charset="0"/>
              </a:rPr>
              <a:t>olduğu öne sürülmüş ve bazı konuların </a:t>
            </a:r>
            <a:r>
              <a:rPr lang="tr-TR" dirty="0" smtClean="0">
                <a:latin typeface="Comic Sans MS" pitchFamily="66" charset="0"/>
              </a:rPr>
              <a:t>açıklığa kavuşabileceği </a:t>
            </a:r>
            <a:r>
              <a:rPr lang="tr-TR" dirty="0">
                <a:latin typeface="Comic Sans MS" pitchFamily="66" charset="0"/>
              </a:rPr>
              <a:t>düşünülerek birçok </a:t>
            </a:r>
            <a:r>
              <a:rPr lang="tr-TR" dirty="0" smtClean="0">
                <a:latin typeface="Comic Sans MS" pitchFamily="66" charset="0"/>
              </a:rPr>
              <a:t>yazısı yayımlanmıştır</a:t>
            </a:r>
            <a:r>
              <a:rPr lang="tr-TR" dirty="0">
                <a:latin typeface="Comic Sans MS" pitchFamily="66" charset="0"/>
              </a:rPr>
              <a:t>. Böyle bir tutum haklı </a:t>
            </a:r>
            <a:r>
              <a:rPr lang="tr-TR" dirty="0" smtClean="0">
                <a:latin typeface="Comic Sans MS" pitchFamily="66" charset="0"/>
              </a:rPr>
              <a:t>görülebilir; ama </a:t>
            </a:r>
            <a:r>
              <a:rPr lang="tr-TR" dirty="0">
                <a:latin typeface="Comic Sans MS" pitchFamily="66" charset="0"/>
              </a:rPr>
              <a:t>etik açıdan da bizi rahatsız eder.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Parçada sözü edilen tutumun etik </a:t>
            </a:r>
            <a:r>
              <a:rPr lang="tr-TR" b="1" dirty="0" smtClean="0">
                <a:latin typeface="Comic Sans MS" pitchFamily="66" charset="0"/>
              </a:rPr>
              <a:t>açıdan rahatsız </a:t>
            </a:r>
            <a:r>
              <a:rPr lang="tr-TR" b="1" dirty="0">
                <a:latin typeface="Comic Sans MS" pitchFamily="66" charset="0"/>
              </a:rPr>
              <a:t>edici olmasının nedeni </a:t>
            </a:r>
            <a:r>
              <a:rPr lang="tr-TR" b="1" dirty="0" smtClean="0">
                <a:latin typeface="Comic Sans MS" pitchFamily="66" charset="0"/>
              </a:rPr>
              <a:t>aşağıdakilerden hangisidir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Tarihi zorunlulukların dikkate alınması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Toplum yararının </a:t>
            </a:r>
            <a:r>
              <a:rPr lang="tr-TR" dirty="0" smtClean="0">
                <a:latin typeface="Comic Sans MS" pitchFamily="66" charset="0"/>
              </a:rPr>
              <a:t>gözetilmemesi</a:t>
            </a:r>
          </a:p>
          <a:p>
            <a:pPr marL="0" indent="0" algn="just">
              <a:buNone/>
            </a:pPr>
            <a:r>
              <a:rPr lang="tr-TR" dirty="0" smtClean="0">
                <a:latin typeface="Comic Sans MS" pitchFamily="66" charset="0"/>
              </a:rPr>
              <a:t>C</a:t>
            </a:r>
            <a:r>
              <a:rPr lang="tr-TR" dirty="0">
                <a:latin typeface="Comic Sans MS" pitchFamily="66" charset="0"/>
              </a:rPr>
              <a:t>) Bazı konuların açıklığa kavuşturulması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Filozofların topluma mal olmuş kişiler olarak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düşülmesi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Kişi haklarının göz ardı edilmesi (2005-ÖSS)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501317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122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6984776" cy="495836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Bir çocuk ağaca çıkmak ister ve siz </a:t>
            </a:r>
            <a:r>
              <a:rPr lang="tr-TR" dirty="0" smtClean="0">
                <a:latin typeface="Comic Sans MS" pitchFamily="66" charset="0"/>
              </a:rPr>
              <a:t>bunu yasaklarsanız</a:t>
            </a:r>
            <a:r>
              <a:rPr lang="tr-TR" dirty="0">
                <a:latin typeface="Comic Sans MS" pitchFamily="66" charset="0"/>
              </a:rPr>
              <a:t>, çok öfkelenir. Oysa </a:t>
            </a:r>
            <a:r>
              <a:rPr lang="tr-TR" dirty="0" smtClean="0">
                <a:latin typeface="Comic Sans MS" pitchFamily="66" charset="0"/>
              </a:rPr>
              <a:t>deneyip tırmanamayacağını </a:t>
            </a:r>
            <a:r>
              <a:rPr lang="tr-TR" dirty="0">
                <a:latin typeface="Comic Sans MS" pitchFamily="66" charset="0"/>
              </a:rPr>
              <a:t>kendisi anlarsa, </a:t>
            </a:r>
            <a:r>
              <a:rPr lang="tr-TR" dirty="0" smtClean="0">
                <a:latin typeface="Comic Sans MS" pitchFamily="66" charset="0"/>
              </a:rPr>
              <a:t>fiziksel olanaksızlığını </a:t>
            </a:r>
            <a:r>
              <a:rPr lang="tr-TR" dirty="0">
                <a:latin typeface="Comic Sans MS" pitchFamily="66" charset="0"/>
              </a:rPr>
              <a:t>kabullenir.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parçaya dayanarak </a:t>
            </a:r>
            <a:r>
              <a:rPr lang="tr-TR" b="1" dirty="0" smtClean="0">
                <a:latin typeface="Comic Sans MS" pitchFamily="66" charset="0"/>
              </a:rPr>
              <a:t>aşağıdaki genellemelerden </a:t>
            </a:r>
            <a:r>
              <a:rPr lang="tr-TR" b="1" dirty="0">
                <a:latin typeface="Comic Sans MS" pitchFamily="66" charset="0"/>
              </a:rPr>
              <a:t>hangisine ulaşılabilir?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Özgürlüğün sınırları topluma göre değişir.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Toplumun yararını göz önünde bulundurarak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kişisel özgürlükleri sınırlandırmak gerekir.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Amaca ulaşmak isteyen kimse her yolu dener.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Yasalar toplumun örflerine </a:t>
            </a:r>
            <a:r>
              <a:rPr lang="tr-TR" dirty="0" smtClean="0">
                <a:latin typeface="Comic Sans MS" pitchFamily="66" charset="0"/>
              </a:rPr>
              <a:t>göre hazırlanmalıdır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Özgürlüğün karşısındaki toplumsal engeller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tepkiye neden olur. </a:t>
            </a:r>
            <a:r>
              <a:rPr lang="tr-TR" dirty="0" smtClean="0">
                <a:latin typeface="Comic Sans MS" pitchFamily="66" charset="0"/>
              </a:rPr>
              <a:t>      (</a:t>
            </a:r>
            <a:r>
              <a:rPr lang="tr-TR" dirty="0">
                <a:latin typeface="Comic Sans MS" pitchFamily="66" charset="0"/>
              </a:rPr>
              <a:t>2005-ÖSS)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4581128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46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6984776" cy="49583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İyiyi isteyen, iyinin ne olduğunu bilenden </a:t>
            </a:r>
            <a:r>
              <a:rPr lang="tr-TR" dirty="0" smtClean="0">
                <a:latin typeface="Comic Sans MS" pitchFamily="66" charset="0"/>
              </a:rPr>
              <a:t>daha güvendedir</a:t>
            </a:r>
            <a:r>
              <a:rPr lang="tr-TR" dirty="0">
                <a:latin typeface="Comic Sans MS" pitchFamily="66" charset="0"/>
              </a:rPr>
              <a:t>. Çünkü ilki hata yapsa da </a:t>
            </a:r>
            <a:r>
              <a:rPr lang="tr-TR" dirty="0" smtClean="0">
                <a:latin typeface="Comic Sans MS" pitchFamily="66" charset="0"/>
              </a:rPr>
              <a:t>hep hoşgörüyle </a:t>
            </a:r>
            <a:r>
              <a:rPr lang="tr-TR" dirty="0">
                <a:latin typeface="Comic Sans MS" pitchFamily="66" charset="0"/>
              </a:rPr>
              <a:t>karşılanır; ikincisinin hatalarıysa </a:t>
            </a:r>
            <a:r>
              <a:rPr lang="tr-TR" dirty="0" smtClean="0">
                <a:latin typeface="Comic Sans MS" pitchFamily="66" charset="0"/>
              </a:rPr>
              <a:t>çoğu kez affedilmez. </a:t>
            </a:r>
            <a:r>
              <a:rPr lang="tr-TR" b="1" dirty="0" smtClean="0">
                <a:latin typeface="Comic Sans MS" pitchFamily="66" charset="0"/>
              </a:rPr>
              <a:t>İyinin </a:t>
            </a:r>
            <a:r>
              <a:rPr lang="tr-TR" b="1" dirty="0">
                <a:latin typeface="Comic Sans MS" pitchFamily="66" charset="0"/>
              </a:rPr>
              <a:t>ne olduğunu bilenin </a:t>
            </a:r>
            <a:r>
              <a:rPr lang="tr-TR" b="1" dirty="0" smtClean="0">
                <a:latin typeface="Comic Sans MS" pitchFamily="66" charset="0"/>
              </a:rPr>
              <a:t>hatalarının hoşgörüyle </a:t>
            </a:r>
            <a:r>
              <a:rPr lang="tr-TR" b="1" dirty="0">
                <a:latin typeface="Comic Sans MS" pitchFamily="66" charset="0"/>
              </a:rPr>
              <a:t>karşılanmayışı </a:t>
            </a:r>
            <a:r>
              <a:rPr lang="tr-TR" b="1" dirty="0" smtClean="0">
                <a:latin typeface="Comic Sans MS" pitchFamily="66" charset="0"/>
              </a:rPr>
              <a:t>aşağıdakilerden hangisine </a:t>
            </a:r>
            <a:r>
              <a:rPr lang="tr-TR" b="1" dirty="0">
                <a:latin typeface="Comic Sans MS" pitchFamily="66" charset="0"/>
              </a:rPr>
              <a:t>bağlanabilir?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Hata yapabileceğini kabullenmesine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Vicdanını rahatlatmaya çalışmasına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Yanlışı bile bile yapıyor olmasına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Başkalarının sorumluluğunu üstlenmesine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Toplumsal değerleri önemsemesine </a:t>
            </a:r>
            <a:endParaRPr lang="tr-TR" dirty="0" smtClean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itchFamily="66" charset="0"/>
              </a:rPr>
              <a:t>(</a:t>
            </a:r>
            <a:r>
              <a:rPr lang="tr-TR" dirty="0">
                <a:latin typeface="Comic Sans MS" pitchFamily="66" charset="0"/>
              </a:rPr>
              <a:t>2005-ÖSS)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3933056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39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128792" cy="4958365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Acı çekenlere acımak insanca bir </a:t>
            </a:r>
            <a:r>
              <a:rPr lang="tr-TR" dirty="0" smtClean="0">
                <a:latin typeface="Comic Sans MS" pitchFamily="66" charset="0"/>
              </a:rPr>
              <a:t>şeydir. Herkese </a:t>
            </a:r>
            <a:r>
              <a:rPr lang="tr-TR" dirty="0">
                <a:latin typeface="Comic Sans MS" pitchFamily="66" charset="0"/>
              </a:rPr>
              <a:t>yaraşır acımak ve herkes </a:t>
            </a:r>
            <a:r>
              <a:rPr lang="tr-TR" dirty="0" smtClean="0">
                <a:latin typeface="Comic Sans MS" pitchFamily="66" charset="0"/>
              </a:rPr>
              <a:t>acımasını bilmelidir</a:t>
            </a:r>
            <a:r>
              <a:rPr lang="tr-TR" dirty="0">
                <a:latin typeface="Comic Sans MS" pitchFamily="66" charset="0"/>
              </a:rPr>
              <a:t>. Yarası olanlarla duygu </a:t>
            </a:r>
            <a:r>
              <a:rPr lang="tr-TR" dirty="0" smtClean="0">
                <a:latin typeface="Comic Sans MS" pitchFamily="66" charset="0"/>
              </a:rPr>
              <a:t>ortaklığı, gerçekten </a:t>
            </a:r>
            <a:r>
              <a:rPr lang="tr-TR" dirty="0">
                <a:latin typeface="Comic Sans MS" pitchFamily="66" charset="0"/>
              </a:rPr>
              <a:t>ahlaki bir yaklaşımdır.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Bunları söyleyen kişiye göre, ahlaki </a:t>
            </a:r>
            <a:r>
              <a:rPr lang="tr-TR" b="1" dirty="0" smtClean="0">
                <a:latin typeface="Comic Sans MS" pitchFamily="66" charset="0"/>
              </a:rPr>
              <a:t>eylemin amacı </a:t>
            </a:r>
            <a:r>
              <a:rPr lang="tr-TR" b="1" dirty="0">
                <a:latin typeface="Comic Sans MS" pitchFamily="66" charset="0"/>
              </a:rPr>
              <a:t>aşağıdakilerden hangisidir?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Doğru bilgiye ulaşma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Yarar elde etme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Ödevini yerine getirme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Mutluluğa ulaşma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Başkalarını anlama </a:t>
            </a:r>
            <a:r>
              <a:rPr lang="tr-TR" dirty="0" smtClean="0">
                <a:latin typeface="Comic Sans MS" pitchFamily="66" charset="0"/>
              </a:rPr>
              <a:t>        (</a:t>
            </a:r>
            <a:r>
              <a:rPr lang="tr-TR" dirty="0">
                <a:latin typeface="Comic Sans MS" pitchFamily="66" charset="0"/>
              </a:rPr>
              <a:t>2006-ÖSS)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4869160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058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6984776" cy="495836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Yaptığı iyiliği başkaları duysun diye, </a:t>
            </a:r>
            <a:r>
              <a:rPr lang="tr-TR" dirty="0" smtClean="0">
                <a:latin typeface="Comic Sans MS" pitchFamily="66" charset="0"/>
              </a:rPr>
              <a:t>kendine daha </a:t>
            </a:r>
            <a:r>
              <a:rPr lang="tr-TR" dirty="0">
                <a:latin typeface="Comic Sans MS" pitchFamily="66" charset="0"/>
              </a:rPr>
              <a:t>fazla değer verilsin diye yapan </a:t>
            </a:r>
            <a:r>
              <a:rPr lang="tr-TR" dirty="0" smtClean="0">
                <a:latin typeface="Comic Sans MS" pitchFamily="66" charset="0"/>
              </a:rPr>
              <a:t>veya doğruluğu </a:t>
            </a:r>
            <a:r>
              <a:rPr lang="tr-TR" dirty="0">
                <a:latin typeface="Comic Sans MS" pitchFamily="66" charset="0"/>
              </a:rPr>
              <a:t>dillerde dolaşmak koşuluyla doğru </a:t>
            </a:r>
            <a:r>
              <a:rPr lang="tr-TR" dirty="0" smtClean="0">
                <a:latin typeface="Comic Sans MS" pitchFamily="66" charset="0"/>
              </a:rPr>
              <a:t>olan adamdan </a:t>
            </a:r>
            <a:r>
              <a:rPr lang="tr-TR" dirty="0">
                <a:latin typeface="Comic Sans MS" pitchFamily="66" charset="0"/>
              </a:rPr>
              <a:t>pek hayır gelmez. Oysa sanıyorum </a:t>
            </a:r>
            <a:r>
              <a:rPr lang="tr-TR" dirty="0" smtClean="0">
                <a:latin typeface="Comic Sans MS" pitchFamily="66" charset="0"/>
              </a:rPr>
              <a:t>Ahmet birçok </a:t>
            </a:r>
            <a:r>
              <a:rPr lang="tr-TR" dirty="0">
                <a:latin typeface="Comic Sans MS" pitchFamily="66" charset="0"/>
              </a:rPr>
              <a:t>onurlu iş gördü. Fakat şimdiye kadar </a:t>
            </a:r>
            <a:r>
              <a:rPr lang="tr-TR" dirty="0" smtClean="0">
                <a:latin typeface="Comic Sans MS" pitchFamily="66" charset="0"/>
              </a:rPr>
              <a:t>bu işleri </a:t>
            </a:r>
            <a:r>
              <a:rPr lang="tr-TR" dirty="0">
                <a:latin typeface="Comic Sans MS" pitchFamily="66" charset="0"/>
              </a:rPr>
              <a:t>o kadar gizli tuttu ki onlardan </a:t>
            </a:r>
            <a:r>
              <a:rPr lang="tr-TR" dirty="0" smtClean="0">
                <a:latin typeface="Comic Sans MS" pitchFamily="66" charset="0"/>
              </a:rPr>
              <a:t>söz etmiyorsam </a:t>
            </a:r>
            <a:r>
              <a:rPr lang="tr-TR" dirty="0">
                <a:latin typeface="Comic Sans MS" pitchFamily="66" charset="0"/>
              </a:rPr>
              <a:t>suç benim değildir. Ahmet’i </a:t>
            </a:r>
            <a:r>
              <a:rPr lang="tr-TR" dirty="0" smtClean="0">
                <a:latin typeface="Comic Sans MS" pitchFamily="66" charset="0"/>
              </a:rPr>
              <a:t>erdemli kılan </a:t>
            </a:r>
            <a:r>
              <a:rPr lang="tr-TR" dirty="0">
                <a:latin typeface="Comic Sans MS" pitchFamily="66" charset="0"/>
              </a:rPr>
              <a:t>parlak görünmek isteği değil, parlak </a:t>
            </a:r>
            <a:r>
              <a:rPr lang="tr-TR" dirty="0" smtClean="0">
                <a:latin typeface="Comic Sans MS" pitchFamily="66" charset="0"/>
              </a:rPr>
              <a:t>işler görmesidir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parçaya göre, iyi işler yapan birinin erdemli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olması aşağıdakilerden hangisine bağlıdır?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İyi olarak anılmasına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Gösterişten sakınmasına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Vicdanen rahat olmasına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“</a:t>
            </a:r>
            <a:r>
              <a:rPr lang="tr-TR" dirty="0" err="1">
                <a:latin typeface="Comic Sans MS" pitchFamily="66" charset="0"/>
              </a:rPr>
              <a:t>İyi”yi</a:t>
            </a:r>
            <a:r>
              <a:rPr lang="tr-TR" dirty="0">
                <a:latin typeface="Comic Sans MS" pitchFamily="66" charset="0"/>
              </a:rPr>
              <a:t> istemesine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Doğru adam </a:t>
            </a:r>
            <a:r>
              <a:rPr lang="tr-TR" dirty="0" smtClean="0">
                <a:latin typeface="Comic Sans MS" pitchFamily="66" charset="0"/>
              </a:rPr>
              <a:t>olmasına        </a:t>
            </a:r>
            <a:r>
              <a:rPr lang="tr-TR" dirty="0">
                <a:latin typeface="Comic Sans MS" pitchFamily="66" charset="0"/>
              </a:rPr>
              <a:t>(2007-ÖSS)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3933056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855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6984776" cy="495836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Okunu hedeften öteye atan okçu, </a:t>
            </a:r>
            <a:r>
              <a:rPr lang="tr-TR" dirty="0" smtClean="0">
                <a:latin typeface="Comic Sans MS" pitchFamily="66" charset="0"/>
              </a:rPr>
              <a:t>okunu hedefe </a:t>
            </a:r>
            <a:r>
              <a:rPr lang="tr-TR" dirty="0">
                <a:latin typeface="Comic Sans MS" pitchFamily="66" charset="0"/>
              </a:rPr>
              <a:t>ulaştıramayan okçudan daha </a:t>
            </a:r>
            <a:r>
              <a:rPr lang="tr-TR" dirty="0" smtClean="0">
                <a:latin typeface="Comic Sans MS" pitchFamily="66" charset="0"/>
              </a:rPr>
              <a:t>başarılı sayılmaz</a:t>
            </a:r>
            <a:r>
              <a:rPr lang="tr-TR" dirty="0">
                <a:latin typeface="Comic Sans MS" pitchFamily="66" charset="0"/>
              </a:rPr>
              <a:t>. İnsanın gözü karanlıkta da iyi </a:t>
            </a:r>
            <a:r>
              <a:rPr lang="tr-TR" dirty="0" smtClean="0">
                <a:latin typeface="Comic Sans MS" pitchFamily="66" charset="0"/>
              </a:rPr>
              <a:t>görmez, fazla </a:t>
            </a:r>
            <a:r>
              <a:rPr lang="tr-TR" dirty="0">
                <a:latin typeface="Comic Sans MS" pitchFamily="66" charset="0"/>
              </a:rPr>
              <a:t>ışıkta da. İyiliğin aşırısı olmaz, aşırı oldu </a:t>
            </a:r>
            <a:r>
              <a:rPr lang="tr-TR" dirty="0" smtClean="0">
                <a:latin typeface="Comic Sans MS" pitchFamily="66" charset="0"/>
              </a:rPr>
              <a:t>mu zaten </a:t>
            </a:r>
            <a:r>
              <a:rPr lang="tr-TR" dirty="0">
                <a:latin typeface="Comic Sans MS" pitchFamily="66" charset="0"/>
              </a:rPr>
              <a:t>iyi değil demektir. Erdemli kişi </a:t>
            </a:r>
            <a:r>
              <a:rPr lang="tr-TR" dirty="0" smtClean="0">
                <a:latin typeface="Comic Sans MS" pitchFamily="66" charset="0"/>
              </a:rPr>
              <a:t>bunların farkında </a:t>
            </a:r>
            <a:r>
              <a:rPr lang="tr-TR" dirty="0">
                <a:latin typeface="Comic Sans MS" pitchFamily="66" charset="0"/>
              </a:rPr>
              <a:t>olan kişidir.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sözü edilen “farkındalık” durumu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aşağıdakilerden hangisiyle ilişkilendirilebilir?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Amaca sahip olmayla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Kötülükten kaçınmayla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İsteklerini bastırmayla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Kendini düşünmeyle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Ölçülü olmayla </a:t>
            </a:r>
            <a:r>
              <a:rPr lang="tr-TR" dirty="0" smtClean="0">
                <a:latin typeface="Comic Sans MS" pitchFamily="66" charset="0"/>
              </a:rPr>
              <a:t>            (</a:t>
            </a:r>
            <a:r>
              <a:rPr lang="tr-TR" dirty="0">
                <a:latin typeface="Comic Sans MS" pitchFamily="66" charset="0"/>
              </a:rPr>
              <a:t>2008-ÖSS)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5157192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60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836712"/>
            <a:ext cx="6912768" cy="488635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Ahlak felsefesinde nesnelcilikte, değerlerin </a:t>
            </a:r>
            <a:r>
              <a:rPr lang="tr-TR" dirty="0" smtClean="0">
                <a:latin typeface="Comic Sans MS" pitchFamily="66" charset="0"/>
              </a:rPr>
              <a:t>dış dünyada</a:t>
            </a:r>
            <a:r>
              <a:rPr lang="tr-TR" dirty="0">
                <a:latin typeface="Comic Sans MS" pitchFamily="66" charset="0"/>
              </a:rPr>
              <a:t>, onlara ilişkin kavrayışımızdan ayrı </a:t>
            </a:r>
            <a:r>
              <a:rPr lang="tr-TR" dirty="0" smtClean="0">
                <a:latin typeface="Comic Sans MS" pitchFamily="66" charset="0"/>
              </a:rPr>
              <a:t>ve bağımsız </a:t>
            </a:r>
            <a:r>
              <a:rPr lang="tr-TR" dirty="0">
                <a:latin typeface="Comic Sans MS" pitchFamily="66" charset="0"/>
              </a:rPr>
              <a:t>olarak var olduğu ve bunların </a:t>
            </a:r>
            <a:r>
              <a:rPr lang="tr-TR" dirty="0" smtClean="0">
                <a:latin typeface="Comic Sans MS" pitchFamily="66" charset="0"/>
              </a:rPr>
              <a:t>insan tarafından </a:t>
            </a:r>
            <a:r>
              <a:rPr lang="tr-TR" dirty="0">
                <a:latin typeface="Comic Sans MS" pitchFamily="66" charset="0"/>
              </a:rPr>
              <a:t>bilinebileceği ileri sürülür. </a:t>
            </a:r>
            <a:r>
              <a:rPr lang="tr-TR" dirty="0" smtClean="0">
                <a:latin typeface="Comic Sans MS" pitchFamily="66" charset="0"/>
              </a:rPr>
              <a:t>Değerlerin ahlaki </a:t>
            </a:r>
            <a:r>
              <a:rPr lang="tr-TR" dirty="0">
                <a:latin typeface="Comic Sans MS" pitchFamily="66" charset="0"/>
              </a:rPr>
              <a:t>yargıları ve eylemleri belirleyen </a:t>
            </a:r>
            <a:r>
              <a:rPr lang="tr-TR" dirty="0" smtClean="0">
                <a:latin typeface="Comic Sans MS" pitchFamily="66" charset="0"/>
              </a:rPr>
              <a:t>ilkeler olarak </a:t>
            </a:r>
            <a:r>
              <a:rPr lang="tr-TR" dirty="0">
                <a:latin typeface="Comic Sans MS" pitchFamily="66" charset="0"/>
              </a:rPr>
              <a:t>kullanılmak durumunda olduğu </a:t>
            </a:r>
            <a:r>
              <a:rPr lang="tr-TR" dirty="0" smtClean="0">
                <a:latin typeface="Comic Sans MS" pitchFamily="66" charset="0"/>
              </a:rPr>
              <a:t>ve nesnelerle </a:t>
            </a:r>
            <a:r>
              <a:rPr lang="tr-TR" dirty="0">
                <a:latin typeface="Comic Sans MS" pitchFamily="66" charset="0"/>
              </a:rPr>
              <a:t>eylemlerin, kendilerinde </a:t>
            </a:r>
            <a:r>
              <a:rPr lang="tr-TR" dirty="0" smtClean="0">
                <a:latin typeface="Comic Sans MS" pitchFamily="66" charset="0"/>
              </a:rPr>
              <a:t>insandan bağımsız </a:t>
            </a:r>
            <a:r>
              <a:rPr lang="tr-TR" dirty="0">
                <a:latin typeface="Comic Sans MS" pitchFamily="66" charset="0"/>
              </a:rPr>
              <a:t>olarak var olan bir nitelikten dolayı iyi </a:t>
            </a:r>
            <a:r>
              <a:rPr lang="tr-TR" dirty="0" smtClean="0">
                <a:latin typeface="Comic Sans MS" pitchFamily="66" charset="0"/>
              </a:rPr>
              <a:t>ya da </a:t>
            </a:r>
            <a:r>
              <a:rPr lang="tr-TR" dirty="0">
                <a:latin typeface="Comic Sans MS" pitchFamily="66" charset="0"/>
              </a:rPr>
              <a:t>değerli olduğu savunulur.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parçaya göre bir eylemin “iyi ya da </a:t>
            </a:r>
            <a:r>
              <a:rPr lang="tr-TR" b="1" dirty="0" smtClean="0">
                <a:latin typeface="Comic Sans MS" pitchFamily="66" charset="0"/>
              </a:rPr>
              <a:t>değerli” olması </a:t>
            </a:r>
            <a:r>
              <a:rPr lang="tr-TR" b="1" dirty="0">
                <a:latin typeface="Comic Sans MS" pitchFamily="66" charset="0"/>
              </a:rPr>
              <a:t>aşağıdakilerden hangisiyle açıklanabilir?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Kişiye yarar sağlamasıyla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Evrensel ahlak yasasına uygun olmasıyla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Kişinin özgür iradesine bağlı olmasıyla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Özgürlüğün sorumluluk gerektirdiği </a:t>
            </a:r>
            <a:r>
              <a:rPr lang="tr-TR" dirty="0" smtClean="0">
                <a:latin typeface="Comic Sans MS" pitchFamily="66" charset="0"/>
              </a:rPr>
              <a:t>düşüncesine uygun </a:t>
            </a:r>
            <a:r>
              <a:rPr lang="tr-TR" dirty="0">
                <a:latin typeface="Comic Sans MS" pitchFamily="66" charset="0"/>
              </a:rPr>
              <a:t>olmasıyla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Kişinin, öyle davranmasının ödevi </a:t>
            </a:r>
            <a:r>
              <a:rPr lang="tr-TR" dirty="0" smtClean="0">
                <a:latin typeface="Comic Sans MS" pitchFamily="66" charset="0"/>
              </a:rPr>
              <a:t>olduğunu düşünmesiyle    (</a:t>
            </a:r>
            <a:r>
              <a:rPr lang="tr-TR" dirty="0">
                <a:latin typeface="Comic Sans MS" pitchFamily="66" charset="0"/>
              </a:rPr>
              <a:t>2009-ÖSS)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3645024"/>
            <a:ext cx="36004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09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6912768" cy="495836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Paris’te genç bir adam her gün aynı </a:t>
            </a:r>
            <a:r>
              <a:rPr lang="tr-TR" dirty="0" smtClean="0">
                <a:latin typeface="Comic Sans MS" pitchFamily="66" charset="0"/>
              </a:rPr>
              <a:t>fırından bayat </a:t>
            </a:r>
            <a:r>
              <a:rPr lang="tr-TR" dirty="0">
                <a:latin typeface="Comic Sans MS" pitchFamily="66" charset="0"/>
              </a:rPr>
              <a:t>ekmek alır. Bayat ekmek taze ekmeğin </a:t>
            </a:r>
            <a:r>
              <a:rPr lang="tr-TR" dirty="0" smtClean="0">
                <a:latin typeface="Comic Sans MS" pitchFamily="66" charset="0"/>
              </a:rPr>
              <a:t>yarı fiyatına </a:t>
            </a:r>
            <a:r>
              <a:rPr lang="tr-TR" dirty="0">
                <a:latin typeface="Comic Sans MS" pitchFamily="66" charset="0"/>
              </a:rPr>
              <a:t>satılmaktadır. Fırıncı, müşterisinin </a:t>
            </a:r>
            <a:r>
              <a:rPr lang="tr-TR" dirty="0" smtClean="0">
                <a:latin typeface="Comic Sans MS" pitchFamily="66" charset="0"/>
              </a:rPr>
              <a:t>hoşuna gideceğini </a:t>
            </a:r>
            <a:r>
              <a:rPr lang="tr-TR" dirty="0">
                <a:latin typeface="Comic Sans MS" pitchFamily="66" charset="0"/>
              </a:rPr>
              <a:t>düşündüğünden bir gün ekmeği, </a:t>
            </a:r>
            <a:r>
              <a:rPr lang="tr-TR" dirty="0" smtClean="0">
                <a:latin typeface="Comic Sans MS" pitchFamily="66" charset="0"/>
              </a:rPr>
              <a:t>içine tereyağı </a:t>
            </a:r>
            <a:r>
              <a:rPr lang="tr-TR" dirty="0">
                <a:latin typeface="Comic Sans MS" pitchFamily="66" charset="0"/>
              </a:rPr>
              <a:t>sürerek verir. Ertesi gün genç </a:t>
            </a:r>
            <a:r>
              <a:rPr lang="tr-TR" dirty="0" smtClean="0">
                <a:latin typeface="Comic Sans MS" pitchFamily="66" charset="0"/>
              </a:rPr>
              <a:t>adam öfkeyle </a:t>
            </a:r>
            <a:r>
              <a:rPr lang="tr-TR" dirty="0">
                <a:latin typeface="Comic Sans MS" pitchFamily="66" charset="0"/>
              </a:rPr>
              <a:t>fırına gelir. “Niçin böyle bir şey </a:t>
            </a:r>
            <a:r>
              <a:rPr lang="tr-TR" dirty="0" smtClean="0">
                <a:latin typeface="Comic Sans MS" pitchFamily="66" charset="0"/>
              </a:rPr>
              <a:t>yaptın? Günlerce </a:t>
            </a:r>
            <a:r>
              <a:rPr lang="tr-TR" dirty="0">
                <a:latin typeface="Comic Sans MS" pitchFamily="66" charset="0"/>
              </a:rPr>
              <a:t>uğraştığım proje yağlı ekmek </a:t>
            </a:r>
            <a:r>
              <a:rPr lang="tr-TR" dirty="0" smtClean="0">
                <a:latin typeface="Comic Sans MS" pitchFamily="66" charset="0"/>
              </a:rPr>
              <a:t>yüzünden mahvoldu</a:t>
            </a:r>
            <a:r>
              <a:rPr lang="tr-TR" dirty="0">
                <a:latin typeface="Comic Sans MS" pitchFamily="66" charset="0"/>
              </a:rPr>
              <a:t>. Ben bayat ekmeği çizimin </a:t>
            </a:r>
            <a:r>
              <a:rPr lang="tr-TR" dirty="0" smtClean="0">
                <a:latin typeface="Comic Sans MS" pitchFamily="66" charset="0"/>
              </a:rPr>
              <a:t>hatalı yerlerini </a:t>
            </a:r>
            <a:r>
              <a:rPr lang="tr-TR" dirty="0">
                <a:latin typeface="Comic Sans MS" pitchFamily="66" charset="0"/>
              </a:rPr>
              <a:t>silmekte kullanıyordum.” der.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 “ahlaki </a:t>
            </a:r>
            <a:r>
              <a:rPr lang="tr-TR" b="1" dirty="0" err="1">
                <a:latin typeface="Comic Sans MS" pitchFamily="66" charset="0"/>
              </a:rPr>
              <a:t>eylem”le</a:t>
            </a:r>
            <a:r>
              <a:rPr lang="tr-TR" b="1" dirty="0">
                <a:latin typeface="Comic Sans MS" pitchFamily="66" charset="0"/>
              </a:rPr>
              <a:t> ilgili </a:t>
            </a:r>
            <a:r>
              <a:rPr lang="tr-TR" b="1" dirty="0" smtClean="0">
                <a:latin typeface="Comic Sans MS" pitchFamily="66" charset="0"/>
              </a:rPr>
              <a:t>aşağıdaki yargılardan </a:t>
            </a:r>
            <a:r>
              <a:rPr lang="tr-TR" b="1" dirty="0">
                <a:latin typeface="Comic Sans MS" pitchFamily="66" charset="0"/>
              </a:rPr>
              <a:t>hangisini destekler niteliktedir?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İyiliği ve kötülüğü belirleyen, eylemdir.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Erdemli olmak ahlaki karara bağlıdır.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Ahlaki karar ahlaki eylemden önce gelir.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Doğru davranmak, erdemli olmak </a:t>
            </a:r>
            <a:r>
              <a:rPr lang="tr-TR" dirty="0" smtClean="0">
                <a:latin typeface="Comic Sans MS" pitchFamily="66" charset="0"/>
              </a:rPr>
              <a:t>anlamına gelmez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Niyetin iyi olması eylemin iyi </a:t>
            </a:r>
            <a:r>
              <a:rPr lang="tr-TR" dirty="0" smtClean="0">
                <a:latin typeface="Comic Sans MS" pitchFamily="66" charset="0"/>
              </a:rPr>
              <a:t>olmasını sağlamaz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(2010-YGS)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941168"/>
            <a:ext cx="288032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593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056784" cy="495836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Nasrettin Hoca bir gün oğluyla birlikte </a:t>
            </a:r>
            <a:r>
              <a:rPr lang="tr-TR" dirty="0" smtClean="0">
                <a:latin typeface="Comic Sans MS" pitchFamily="66" charset="0"/>
              </a:rPr>
              <a:t>şehre gitmek </a:t>
            </a:r>
            <a:r>
              <a:rPr lang="tr-TR" dirty="0">
                <a:latin typeface="Comic Sans MS" pitchFamily="66" charset="0"/>
              </a:rPr>
              <a:t>üzere yola çıkar. Şehre birçok </a:t>
            </a:r>
            <a:r>
              <a:rPr lang="tr-TR" dirty="0" smtClean="0">
                <a:latin typeface="Comic Sans MS" pitchFamily="66" charset="0"/>
              </a:rPr>
              <a:t>köyün içinden </a:t>
            </a:r>
            <a:r>
              <a:rPr lang="tr-TR" dirty="0">
                <a:latin typeface="Comic Sans MS" pitchFamily="66" charset="0"/>
              </a:rPr>
              <a:t>geçilerek gidilmektedir. Hoca </a:t>
            </a:r>
            <a:r>
              <a:rPr lang="tr-TR" dirty="0" smtClean="0">
                <a:latin typeface="Comic Sans MS" pitchFamily="66" charset="0"/>
              </a:rPr>
              <a:t>eşeğin üzerinde</a:t>
            </a:r>
            <a:r>
              <a:rPr lang="tr-TR" dirty="0">
                <a:latin typeface="Comic Sans MS" pitchFamily="66" charset="0"/>
              </a:rPr>
              <a:t>, oğlu da yürüyerek onu takip eder. </a:t>
            </a:r>
            <a:r>
              <a:rPr lang="tr-TR" dirty="0" smtClean="0">
                <a:latin typeface="Comic Sans MS" pitchFamily="66" charset="0"/>
              </a:rPr>
              <a:t>İlk köyden </a:t>
            </a:r>
            <a:r>
              <a:rPr lang="tr-TR" dirty="0">
                <a:latin typeface="Comic Sans MS" pitchFamily="66" charset="0"/>
              </a:rPr>
              <a:t>geçerken köylüler “Koskoca adam </a:t>
            </a:r>
            <a:r>
              <a:rPr lang="tr-TR" dirty="0" smtClean="0">
                <a:latin typeface="Comic Sans MS" pitchFamily="66" charset="0"/>
              </a:rPr>
              <a:t>eşeğe binmiş</a:t>
            </a:r>
            <a:r>
              <a:rPr lang="tr-TR" dirty="0">
                <a:latin typeface="Comic Sans MS" pitchFamily="66" charset="0"/>
              </a:rPr>
              <a:t>, küçücük çocuğu yürütmeye utanmıyor</a:t>
            </a:r>
            <a:r>
              <a:rPr lang="tr-TR" dirty="0" smtClean="0">
                <a:latin typeface="Comic Sans MS" pitchFamily="66" charset="0"/>
              </a:rPr>
              <a:t>!” diye </a:t>
            </a:r>
            <a:r>
              <a:rPr lang="tr-TR" dirty="0">
                <a:latin typeface="Comic Sans MS" pitchFamily="66" charset="0"/>
              </a:rPr>
              <a:t>kınarlar. Sonraki köyden geçerken </a:t>
            </a:r>
            <a:r>
              <a:rPr lang="tr-TR" dirty="0" smtClean="0">
                <a:latin typeface="Comic Sans MS" pitchFamily="66" charset="0"/>
              </a:rPr>
              <a:t>Hoca yürür</a:t>
            </a:r>
            <a:r>
              <a:rPr lang="tr-TR" dirty="0">
                <a:latin typeface="Comic Sans MS" pitchFamily="66" charset="0"/>
              </a:rPr>
              <a:t>, oğlu da eşeğin üzerindedir. Oradaki </a:t>
            </a:r>
            <a:r>
              <a:rPr lang="tr-TR" dirty="0" smtClean="0">
                <a:latin typeface="Comic Sans MS" pitchFamily="66" charset="0"/>
              </a:rPr>
              <a:t>köylüler de </a:t>
            </a:r>
            <a:r>
              <a:rPr lang="tr-TR" dirty="0">
                <a:latin typeface="Comic Sans MS" pitchFamily="66" charset="0"/>
              </a:rPr>
              <a:t>“Görüyor musun saygısız çocuğu, koca </a:t>
            </a:r>
            <a:r>
              <a:rPr lang="tr-TR" dirty="0" smtClean="0">
                <a:latin typeface="Comic Sans MS" pitchFamily="66" charset="0"/>
              </a:rPr>
              <a:t>adamı yürütüyor</a:t>
            </a:r>
            <a:r>
              <a:rPr lang="tr-TR" dirty="0">
                <a:latin typeface="Comic Sans MS" pitchFamily="66" charset="0"/>
              </a:rPr>
              <a:t>.” derler. Üçüncü köyde Hoca ve </a:t>
            </a:r>
            <a:r>
              <a:rPr lang="tr-TR" dirty="0" smtClean="0">
                <a:latin typeface="Comic Sans MS" pitchFamily="66" charset="0"/>
              </a:rPr>
              <a:t>çocuk eşeğe </a:t>
            </a:r>
            <a:r>
              <a:rPr lang="tr-TR" dirty="0">
                <a:latin typeface="Comic Sans MS" pitchFamily="66" charset="0"/>
              </a:rPr>
              <a:t>birlikte biner, bu kez de eşeğe </a:t>
            </a:r>
            <a:r>
              <a:rPr lang="tr-TR" dirty="0" smtClean="0">
                <a:latin typeface="Comic Sans MS" pitchFamily="66" charset="0"/>
              </a:rPr>
              <a:t>acımıyorlar diye </a:t>
            </a:r>
            <a:r>
              <a:rPr lang="tr-TR" dirty="0">
                <a:latin typeface="Comic Sans MS" pitchFamily="66" charset="0"/>
              </a:rPr>
              <a:t>suçlanırlar. Dördüncü köyde çocuk da Hoca </a:t>
            </a:r>
            <a:r>
              <a:rPr lang="tr-TR" dirty="0" smtClean="0">
                <a:latin typeface="Comic Sans MS" pitchFamily="66" charset="0"/>
              </a:rPr>
              <a:t>da yürür</a:t>
            </a:r>
            <a:r>
              <a:rPr lang="tr-TR" dirty="0">
                <a:latin typeface="Comic Sans MS" pitchFamily="66" charset="0"/>
              </a:rPr>
              <a:t>, kınanmaktan nasiplerini alırlar. </a:t>
            </a:r>
            <a:r>
              <a:rPr lang="tr-TR" dirty="0" smtClean="0">
                <a:latin typeface="Comic Sans MS" pitchFamily="66" charset="0"/>
              </a:rPr>
              <a:t>Beşinci köyde </a:t>
            </a:r>
            <a:r>
              <a:rPr lang="tr-TR" dirty="0">
                <a:latin typeface="Comic Sans MS" pitchFamily="66" charset="0"/>
              </a:rPr>
              <a:t>Hoca ve oğlu eşeği birlikte </a:t>
            </a:r>
            <a:r>
              <a:rPr lang="tr-TR" dirty="0" smtClean="0">
                <a:latin typeface="Comic Sans MS" pitchFamily="66" charset="0"/>
              </a:rPr>
              <a:t>taşımalarına karşın </a:t>
            </a:r>
            <a:r>
              <a:rPr lang="tr-TR" dirty="0">
                <a:latin typeface="Comic Sans MS" pitchFamily="66" charset="0"/>
              </a:rPr>
              <a:t>kınanma durumu değişmez.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 ahlak felsefesinin </a:t>
            </a:r>
            <a:r>
              <a:rPr lang="tr-TR" b="1" dirty="0" smtClean="0">
                <a:latin typeface="Comic Sans MS" pitchFamily="66" charset="0"/>
              </a:rPr>
              <a:t>temel problemlerinden </a:t>
            </a:r>
            <a:r>
              <a:rPr lang="tr-TR" b="1" dirty="0">
                <a:latin typeface="Comic Sans MS" pitchFamily="66" charset="0"/>
              </a:rPr>
              <a:t>hangisinin </a:t>
            </a:r>
            <a:r>
              <a:rPr lang="tr-TR" b="1" dirty="0" smtClean="0">
                <a:latin typeface="Comic Sans MS" pitchFamily="66" charset="0"/>
              </a:rPr>
              <a:t>soruşturulmasında örnek </a:t>
            </a:r>
            <a:r>
              <a:rPr lang="tr-TR" b="1" dirty="0">
                <a:latin typeface="Comic Sans MS" pitchFamily="66" charset="0"/>
              </a:rPr>
              <a:t>verilebilir?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Tüm davranışlar ahlakla mı ilgilidir?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Akılla erdem arasında nasıl bir ilişki vardır?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Ahlakta her zaman iyi niyet yeterli midir?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Mutlak iyiye ulaşmak mümkün müdür?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Bireylerin vicdanlı olmasının, ahlaki </a:t>
            </a:r>
            <a:r>
              <a:rPr lang="tr-TR" dirty="0" smtClean="0">
                <a:latin typeface="Comic Sans MS" pitchFamily="66" charset="0"/>
              </a:rPr>
              <a:t>eylemde işlevi </a:t>
            </a:r>
            <a:r>
              <a:rPr lang="tr-TR" dirty="0">
                <a:latin typeface="Comic Sans MS" pitchFamily="66" charset="0"/>
              </a:rPr>
              <a:t>nedir? </a:t>
            </a:r>
            <a:endParaRPr lang="tr-TR" dirty="0" smtClean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itchFamily="66" charset="0"/>
              </a:rPr>
              <a:t>(</a:t>
            </a:r>
            <a:r>
              <a:rPr lang="tr-TR" dirty="0">
                <a:latin typeface="Comic Sans MS" pitchFamily="66" charset="0"/>
              </a:rPr>
              <a:t>2011-YGS)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429309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076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6984776" cy="495836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Neden iyilik yapmalıyım? Mutlu veya </a:t>
            </a:r>
            <a:r>
              <a:rPr lang="tr-TR" dirty="0" smtClean="0">
                <a:latin typeface="Comic Sans MS" pitchFamily="66" charset="0"/>
              </a:rPr>
              <a:t>huzurlu olmak </a:t>
            </a:r>
            <a:r>
              <a:rPr lang="tr-TR" dirty="0">
                <a:latin typeface="Comic Sans MS" pitchFamily="66" charset="0"/>
              </a:rPr>
              <a:t>için mi yoksa insanları mutlu etmek için </a:t>
            </a:r>
            <a:r>
              <a:rPr lang="tr-TR" dirty="0" smtClean="0">
                <a:latin typeface="Comic Sans MS" pitchFamily="66" charset="0"/>
              </a:rPr>
              <a:t>mi? Birisi </a:t>
            </a:r>
            <a:r>
              <a:rPr lang="tr-TR" dirty="0">
                <a:latin typeface="Comic Sans MS" pitchFamily="66" charset="0"/>
              </a:rPr>
              <a:t>bana iyilik yaparsa mutlu olurum, ben </a:t>
            </a:r>
            <a:r>
              <a:rPr lang="tr-TR" dirty="0" smtClean="0">
                <a:latin typeface="Comic Sans MS" pitchFamily="66" charset="0"/>
              </a:rPr>
              <a:t>de onları </a:t>
            </a:r>
            <a:r>
              <a:rPr lang="tr-TR" dirty="0">
                <a:latin typeface="Comic Sans MS" pitchFamily="66" charset="0"/>
              </a:rPr>
              <a:t>mutlu etmeliyim diye mi düşünüyorum</a:t>
            </a:r>
            <a:r>
              <a:rPr lang="tr-TR" dirty="0" smtClean="0">
                <a:latin typeface="Comic Sans MS" pitchFamily="66" charset="0"/>
              </a:rPr>
              <a:t>? “</a:t>
            </a:r>
            <a:r>
              <a:rPr lang="tr-TR" dirty="0">
                <a:latin typeface="Comic Sans MS" pitchFamily="66" charset="0"/>
              </a:rPr>
              <a:t>İ</a:t>
            </a:r>
            <a:r>
              <a:rPr lang="tr-TR" dirty="0" smtClean="0">
                <a:latin typeface="Comic Sans MS" pitchFamily="66" charset="0"/>
              </a:rPr>
              <a:t>yilik </a:t>
            </a:r>
            <a:r>
              <a:rPr lang="tr-TR" dirty="0">
                <a:latin typeface="Comic Sans MS" pitchFamily="66" charset="0"/>
              </a:rPr>
              <a:t>yap, iyilik bul.” demişler. Asıl neden bu </a:t>
            </a:r>
            <a:r>
              <a:rPr lang="tr-TR" dirty="0" smtClean="0">
                <a:latin typeface="Comic Sans MS" pitchFamily="66" charset="0"/>
              </a:rPr>
              <a:t>mu? Ailem </a:t>
            </a:r>
            <a:r>
              <a:rPr lang="tr-TR" dirty="0">
                <a:latin typeface="Comic Sans MS" pitchFamily="66" charset="0"/>
              </a:rPr>
              <a:t>ve tüm tanıdıklarım başkalarına </a:t>
            </a:r>
            <a:r>
              <a:rPr lang="tr-TR" dirty="0" smtClean="0">
                <a:latin typeface="Comic Sans MS" pitchFamily="66" charset="0"/>
              </a:rPr>
              <a:t>iyilik yapmam </a:t>
            </a:r>
            <a:r>
              <a:rPr lang="tr-TR" dirty="0">
                <a:latin typeface="Comic Sans MS" pitchFamily="66" charset="0"/>
              </a:rPr>
              <a:t>gerektiğini söylüyor yoksa iyilik </a:t>
            </a:r>
            <a:r>
              <a:rPr lang="tr-TR" dirty="0" smtClean="0">
                <a:latin typeface="Comic Sans MS" pitchFamily="66" charset="0"/>
              </a:rPr>
              <a:t>yapmak toplumsal </a:t>
            </a:r>
            <a:r>
              <a:rPr lang="tr-TR" dirty="0">
                <a:latin typeface="Comic Sans MS" pitchFamily="66" charset="0"/>
              </a:rPr>
              <a:t>hayatın vazgeçilmezi mi?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ahlak felsefesinin hangi temel sorusu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üzerinde durulmaktadır?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Niçin erdemli olmak gerekir?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Ahlaki eylemin amacı nedir?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Evrensel ahlaktan söz edilebilir mi?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Ahlaki eylemde bulunurken özgür müyüz?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Ahlakla sorumluluk ilişkili midir? </a:t>
            </a:r>
            <a:r>
              <a:rPr lang="tr-TR" dirty="0" smtClean="0">
                <a:latin typeface="Comic Sans MS" pitchFamily="66" charset="0"/>
              </a:rPr>
              <a:t>   (</a:t>
            </a:r>
            <a:r>
              <a:rPr lang="tr-TR" dirty="0">
                <a:latin typeface="Comic Sans MS" pitchFamily="66" charset="0"/>
              </a:rPr>
              <a:t>2012-YGS)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4005064"/>
            <a:ext cx="36004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072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6984776" cy="49583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Birçok toplumda geçerli </a:t>
            </a:r>
            <a:r>
              <a:rPr lang="tr-TR" b="1" dirty="0" smtClean="0">
                <a:latin typeface="Comic Sans MS" pitchFamily="66" charset="0"/>
              </a:rPr>
              <a:t>olan “Çalmayacaksın</a:t>
            </a:r>
            <a:r>
              <a:rPr lang="tr-TR" b="1" dirty="0">
                <a:latin typeface="Comic Sans MS" pitchFamily="66" charset="0"/>
              </a:rPr>
              <a:t>!” yaptırımı ile karşı karşıya </a:t>
            </a:r>
            <a:r>
              <a:rPr lang="tr-TR" b="1" dirty="0" smtClean="0">
                <a:latin typeface="Comic Sans MS" pitchFamily="66" charset="0"/>
              </a:rPr>
              <a:t>olan bir </a:t>
            </a:r>
            <a:r>
              <a:rPr lang="tr-TR" b="1" dirty="0">
                <a:latin typeface="Comic Sans MS" pitchFamily="66" charset="0"/>
              </a:rPr>
              <a:t>birey, </a:t>
            </a:r>
            <a:r>
              <a:rPr lang="tr-TR" b="1" dirty="0" smtClean="0">
                <a:latin typeface="Comic Sans MS" pitchFamily="66" charset="0"/>
              </a:rPr>
              <a:t>aşağıdakilerden </a:t>
            </a:r>
            <a:r>
              <a:rPr lang="tr-TR" b="1" dirty="0">
                <a:latin typeface="Comic Sans MS" pitchFamily="66" charset="0"/>
              </a:rPr>
              <a:t>hangisini </a:t>
            </a:r>
            <a:r>
              <a:rPr lang="tr-TR" b="1" dirty="0" smtClean="0">
                <a:latin typeface="Comic Sans MS" pitchFamily="66" charset="0"/>
              </a:rPr>
              <a:t>yaptığında Kant’ın </a:t>
            </a:r>
            <a:r>
              <a:rPr lang="tr-TR" b="1" dirty="0">
                <a:latin typeface="Comic Sans MS" pitchFamily="66" charset="0"/>
              </a:rPr>
              <a:t>ödev ahlakına uygun eylemde </a:t>
            </a:r>
            <a:r>
              <a:rPr lang="tr-TR" b="1" dirty="0" smtClean="0">
                <a:latin typeface="Comic Sans MS" pitchFamily="66" charset="0"/>
              </a:rPr>
              <a:t>bulunmuş olur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Onu koşulsuz bir buyruk olarak aldığında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Toplumun yararına olacak </a:t>
            </a:r>
            <a:r>
              <a:rPr lang="tr-TR" dirty="0" smtClean="0">
                <a:latin typeface="Comic Sans MS" pitchFamily="66" charset="0"/>
              </a:rPr>
              <a:t>biçimde davrandığında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Doğruluğundan emin olduktan </a:t>
            </a:r>
            <a:r>
              <a:rPr lang="tr-TR" dirty="0" smtClean="0">
                <a:latin typeface="Comic Sans MS" pitchFamily="66" charset="0"/>
              </a:rPr>
              <a:t>sonra benimsediğinde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İçinden gelen sese kulak verdiğinde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Mutlu olabilecek biçimde davrandığında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(2012-YGS)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2276872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881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128792" cy="495836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Sokrates “Adalet nedir?” diye </a:t>
            </a:r>
            <a:r>
              <a:rPr lang="tr-TR" dirty="0" smtClean="0">
                <a:latin typeface="Comic Sans MS" pitchFamily="66" charset="0"/>
              </a:rPr>
              <a:t>sorduğunda aradığı, </a:t>
            </a:r>
            <a:r>
              <a:rPr lang="tr-TR" dirty="0">
                <a:latin typeface="Comic Sans MS" pitchFamily="66" charset="0"/>
              </a:rPr>
              <a:t>sadece </a:t>
            </a:r>
            <a:r>
              <a:rPr lang="tr-TR" dirty="0" smtClean="0">
                <a:latin typeface="Comic Sans MS" pitchFamily="66" charset="0"/>
              </a:rPr>
              <a:t>sözcüğün </a:t>
            </a:r>
            <a:r>
              <a:rPr lang="tr-TR" dirty="0">
                <a:latin typeface="Comic Sans MS" pitchFamily="66" charset="0"/>
              </a:rPr>
              <a:t>tanımı değildir. “</a:t>
            </a:r>
            <a:r>
              <a:rPr lang="tr-TR" dirty="0" smtClean="0">
                <a:latin typeface="Comic Sans MS" pitchFamily="66" charset="0"/>
              </a:rPr>
              <a:t>Adil” sözcüğü </a:t>
            </a:r>
            <a:r>
              <a:rPr lang="tr-TR" dirty="0">
                <a:latin typeface="Comic Sans MS" pitchFamily="66" charset="0"/>
              </a:rPr>
              <a:t>her çeşit insan, karar, yasa ve </a:t>
            </a:r>
            <a:r>
              <a:rPr lang="tr-TR" dirty="0" smtClean="0">
                <a:latin typeface="Comic Sans MS" pitchFamily="66" charset="0"/>
              </a:rPr>
              <a:t>anlaşma için kullanıldığına </a:t>
            </a:r>
            <a:r>
              <a:rPr lang="tr-TR" dirty="0">
                <a:latin typeface="Comic Sans MS" pitchFamily="66" charset="0"/>
              </a:rPr>
              <a:t>göre, bütün bunlarda ortak </a:t>
            </a:r>
            <a:r>
              <a:rPr lang="tr-TR" dirty="0" smtClean="0">
                <a:latin typeface="Comic Sans MS" pitchFamily="66" charset="0"/>
              </a:rPr>
              <a:t>olan bir </a:t>
            </a:r>
            <a:r>
              <a:rPr lang="tr-TR" dirty="0">
                <a:latin typeface="Comic Sans MS" pitchFamily="66" charset="0"/>
              </a:rPr>
              <a:t>şey, hepsinin </a:t>
            </a:r>
            <a:r>
              <a:rPr lang="tr-TR" dirty="0" smtClean="0">
                <a:latin typeface="Comic Sans MS" pitchFamily="66" charset="0"/>
              </a:rPr>
              <a:t>paylaştığı </a:t>
            </a:r>
            <a:r>
              <a:rPr lang="tr-TR" dirty="0">
                <a:latin typeface="Comic Sans MS" pitchFamily="66" charset="0"/>
              </a:rPr>
              <a:t>“adalet” denilen </a:t>
            </a:r>
            <a:r>
              <a:rPr lang="tr-TR" dirty="0" smtClean="0">
                <a:latin typeface="Comic Sans MS" pitchFamily="66" charset="0"/>
              </a:rPr>
              <a:t>ortak bir </a:t>
            </a:r>
            <a:r>
              <a:rPr lang="tr-TR" dirty="0">
                <a:latin typeface="Comic Sans MS" pitchFamily="66" charset="0"/>
              </a:rPr>
              <a:t>özellik bulunmalıdır. Sokrates’in </a:t>
            </a:r>
            <a:r>
              <a:rPr lang="tr-TR" dirty="0" smtClean="0">
                <a:latin typeface="Comic Sans MS" pitchFamily="66" charset="0"/>
              </a:rPr>
              <a:t>açığa çıkarmaya çalıştığı </a:t>
            </a:r>
            <a:r>
              <a:rPr lang="tr-TR" dirty="0">
                <a:latin typeface="Comic Sans MS" pitchFamily="66" charset="0"/>
              </a:rPr>
              <a:t>şey, bu ortak </a:t>
            </a:r>
            <a:r>
              <a:rPr lang="tr-TR" dirty="0" smtClean="0">
                <a:latin typeface="Comic Sans MS" pitchFamily="66" charset="0"/>
              </a:rPr>
              <a:t>özelliğin niteliğiydi</a:t>
            </a:r>
            <a:r>
              <a:rPr lang="tr-TR" dirty="0">
                <a:latin typeface="Comic Sans MS" pitchFamily="66" charset="0"/>
              </a:rPr>
              <a:t>. Öyle ki bunun sonunda tek tek </a:t>
            </a:r>
            <a:r>
              <a:rPr lang="tr-TR" dirty="0" smtClean="0">
                <a:latin typeface="Comic Sans MS" pitchFamily="66" charset="0"/>
              </a:rPr>
              <a:t>olguları, ona </a:t>
            </a:r>
            <a:r>
              <a:rPr lang="tr-TR" dirty="0">
                <a:latin typeface="Comic Sans MS" pitchFamily="66" charset="0"/>
              </a:rPr>
              <a:t>ulaşmasına göre adil veya değil diye </a:t>
            </a:r>
            <a:r>
              <a:rPr lang="tr-TR" dirty="0" smtClean="0">
                <a:latin typeface="Comic Sans MS" pitchFamily="66" charset="0"/>
              </a:rPr>
              <a:t>nitelemek mümkün </a:t>
            </a:r>
            <a:r>
              <a:rPr lang="tr-TR" dirty="0">
                <a:latin typeface="Comic Sans MS" pitchFamily="66" charset="0"/>
              </a:rPr>
              <a:t>olsun.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Sokrates’in </a:t>
            </a:r>
            <a:r>
              <a:rPr lang="tr-TR" b="1" dirty="0" smtClean="0">
                <a:latin typeface="Comic Sans MS" pitchFamily="66" charset="0"/>
              </a:rPr>
              <a:t>aradığı </a:t>
            </a:r>
            <a:r>
              <a:rPr lang="tr-TR" b="1" dirty="0">
                <a:latin typeface="Comic Sans MS" pitchFamily="66" charset="0"/>
              </a:rPr>
              <a:t>ortak </a:t>
            </a:r>
            <a:r>
              <a:rPr lang="tr-TR" b="1" dirty="0" smtClean="0">
                <a:latin typeface="Comic Sans MS" pitchFamily="66" charset="0"/>
              </a:rPr>
              <a:t>özellik aşağıdakilerden </a:t>
            </a:r>
            <a:r>
              <a:rPr lang="tr-TR" b="1" dirty="0">
                <a:latin typeface="Comic Sans MS" pitchFamily="66" charset="0"/>
              </a:rPr>
              <a:t>hangisiyle ifade edilir?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Adaletin sembolü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Adalet duygusu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Fenomen olarak adalet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Oluş olarak adalet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Adalet ide </a:t>
            </a:r>
            <a:r>
              <a:rPr lang="tr-TR" dirty="0" smtClean="0">
                <a:latin typeface="Comic Sans MS" pitchFamily="66" charset="0"/>
              </a:rPr>
              <a:t>   (</a:t>
            </a:r>
            <a:r>
              <a:rPr lang="tr-TR" dirty="0">
                <a:latin typeface="Comic Sans MS" pitchFamily="66" charset="0"/>
              </a:rPr>
              <a:t>2012-YGS)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5157192"/>
            <a:ext cx="36004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216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056784" cy="495836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dirty="0" err="1">
                <a:latin typeface="Comic Sans MS" pitchFamily="66" charset="0"/>
              </a:rPr>
              <a:t>Giorgione’nin</a:t>
            </a:r>
            <a:r>
              <a:rPr lang="tr-TR" dirty="0">
                <a:latin typeface="Comic Sans MS" pitchFamily="66" charset="0"/>
              </a:rPr>
              <a:t> Fırtına adlı </a:t>
            </a:r>
            <a:r>
              <a:rPr lang="tr-TR" dirty="0" smtClean="0">
                <a:latin typeface="Comic Sans MS" pitchFamily="66" charset="0"/>
              </a:rPr>
              <a:t>tablosuna baktığımızda </a:t>
            </a:r>
            <a:r>
              <a:rPr lang="tr-TR" dirty="0">
                <a:latin typeface="Comic Sans MS" pitchFamily="66" charset="0"/>
              </a:rPr>
              <a:t>kompozisyonun sanatsal açıdan </a:t>
            </a:r>
            <a:r>
              <a:rPr lang="tr-TR" dirty="0" smtClean="0">
                <a:latin typeface="Comic Sans MS" pitchFamily="66" charset="0"/>
              </a:rPr>
              <a:t>bir hayli </a:t>
            </a:r>
            <a:r>
              <a:rPr lang="tr-TR" dirty="0">
                <a:latin typeface="Comic Sans MS" pitchFamily="66" charset="0"/>
              </a:rPr>
              <a:t>basit olmasına karşın figürlerin özel </a:t>
            </a:r>
            <a:r>
              <a:rPr lang="tr-TR" dirty="0" smtClean="0">
                <a:latin typeface="Comic Sans MS" pitchFamily="66" charset="0"/>
              </a:rPr>
              <a:t>bir dikkatle </a:t>
            </a:r>
            <a:r>
              <a:rPr lang="tr-TR" dirty="0">
                <a:latin typeface="Comic Sans MS" pitchFamily="66" charset="0"/>
              </a:rPr>
              <a:t>çizildiğini ve resmin, her yere nüfuz </a:t>
            </a:r>
            <a:r>
              <a:rPr lang="tr-TR" dirty="0" smtClean="0">
                <a:latin typeface="Comic Sans MS" pitchFamily="66" charset="0"/>
              </a:rPr>
              <a:t>etmiş ışık </a:t>
            </a:r>
            <a:r>
              <a:rPr lang="tr-TR" dirty="0">
                <a:latin typeface="Comic Sans MS" pitchFamily="66" charset="0"/>
              </a:rPr>
              <a:t>ve hava sayesinde kaynaşıp bir </a:t>
            </a:r>
            <a:r>
              <a:rPr lang="tr-TR" dirty="0" smtClean="0">
                <a:latin typeface="Comic Sans MS" pitchFamily="66" charset="0"/>
              </a:rPr>
              <a:t>bütün oluşturduğunu </a:t>
            </a:r>
            <a:r>
              <a:rPr lang="tr-TR" dirty="0">
                <a:latin typeface="Comic Sans MS" pitchFamily="66" charset="0"/>
              </a:rPr>
              <a:t>görüyoruz. Figürlerden bu </a:t>
            </a:r>
            <a:r>
              <a:rPr lang="tr-TR" dirty="0" smtClean="0">
                <a:latin typeface="Comic Sans MS" pitchFamily="66" charset="0"/>
              </a:rPr>
              <a:t>küçük tablonun çoğunu </a:t>
            </a:r>
            <a:r>
              <a:rPr lang="tr-TR" dirty="0">
                <a:latin typeface="Comic Sans MS" pitchFamily="66" charset="0"/>
              </a:rPr>
              <a:t>kaplayan manzaraya </a:t>
            </a:r>
            <a:r>
              <a:rPr lang="tr-TR" dirty="0" smtClean="0">
                <a:latin typeface="Comic Sans MS" pitchFamily="66" charset="0"/>
              </a:rPr>
              <a:t>bakıyoruz, sonra </a:t>
            </a:r>
            <a:r>
              <a:rPr lang="tr-TR" dirty="0">
                <a:latin typeface="Comic Sans MS" pitchFamily="66" charset="0"/>
              </a:rPr>
              <a:t>tekrar figürlere dönüyoruz. </a:t>
            </a:r>
            <a:r>
              <a:rPr lang="tr-TR" dirty="0" err="1">
                <a:latin typeface="Comic Sans MS" pitchFamily="66" charset="0"/>
              </a:rPr>
              <a:t>Giorgione</a:t>
            </a:r>
            <a:r>
              <a:rPr lang="tr-TR" dirty="0">
                <a:latin typeface="Comic Sans MS" pitchFamily="66" charset="0"/>
              </a:rPr>
              <a:t>, kendisinden önce gelenler gibi önce nesneleri </a:t>
            </a:r>
            <a:r>
              <a:rPr lang="tr-TR" dirty="0" smtClean="0">
                <a:latin typeface="Comic Sans MS" pitchFamily="66" charset="0"/>
              </a:rPr>
              <a:t>ve kişileri </a:t>
            </a:r>
            <a:r>
              <a:rPr lang="tr-TR" dirty="0">
                <a:latin typeface="Comic Sans MS" pitchFamily="66" charset="0"/>
              </a:rPr>
              <a:t>çizip sonra onları bir </a:t>
            </a:r>
            <a:r>
              <a:rPr lang="tr-TR" dirty="0" smtClean="0">
                <a:latin typeface="Comic Sans MS" pitchFamily="66" charset="0"/>
              </a:rPr>
              <a:t>mekâna yerleştirmiyor</a:t>
            </a:r>
            <a:r>
              <a:rPr lang="tr-TR" dirty="0">
                <a:latin typeface="Comic Sans MS" pitchFamily="66" charset="0"/>
              </a:rPr>
              <a:t>; </a:t>
            </a:r>
            <a:r>
              <a:rPr lang="tr-TR" dirty="0" smtClean="0">
                <a:latin typeface="Comic Sans MS" pitchFamily="66" charset="0"/>
              </a:rPr>
              <a:t>doğayı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smtClean="0">
                <a:latin typeface="Comic Sans MS" pitchFamily="66" charset="0"/>
              </a:rPr>
              <a:t>toprağı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smtClean="0">
                <a:latin typeface="Comic Sans MS" pitchFamily="66" charset="0"/>
              </a:rPr>
              <a:t>ağaçları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smtClean="0">
                <a:latin typeface="Comic Sans MS" pitchFamily="66" charset="0"/>
              </a:rPr>
              <a:t>ışığı, havayı</a:t>
            </a:r>
            <a:r>
              <a:rPr lang="tr-TR" dirty="0">
                <a:latin typeface="Comic Sans MS" pitchFamily="66" charset="0"/>
              </a:rPr>
              <a:t>, bulutları ve kentleriyle insanları bir </a:t>
            </a:r>
            <a:r>
              <a:rPr lang="tr-TR" dirty="0" smtClean="0">
                <a:latin typeface="Comic Sans MS" pitchFamily="66" charset="0"/>
              </a:rPr>
              <a:t>bütün olarak </a:t>
            </a:r>
            <a:r>
              <a:rPr lang="tr-TR" dirty="0">
                <a:latin typeface="Comic Sans MS" pitchFamily="66" charset="0"/>
              </a:rPr>
              <a:t>düşünüyor.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anlatılanlara göre </a:t>
            </a:r>
            <a:r>
              <a:rPr lang="tr-TR" b="1" dirty="0" err="1" smtClean="0">
                <a:latin typeface="Comic Sans MS" pitchFamily="66" charset="0"/>
              </a:rPr>
              <a:t>Giorgione’nin</a:t>
            </a:r>
            <a:r>
              <a:rPr lang="tr-TR" b="1" dirty="0" smtClean="0">
                <a:latin typeface="Comic Sans MS" pitchFamily="66" charset="0"/>
              </a:rPr>
              <a:t> eserini </a:t>
            </a:r>
            <a:r>
              <a:rPr lang="tr-TR" b="1" dirty="0">
                <a:latin typeface="Comic Sans MS" pitchFamily="66" charset="0"/>
              </a:rPr>
              <a:t>oluştururken güzelliğin hangi </a:t>
            </a:r>
            <a:r>
              <a:rPr lang="tr-TR" b="1" dirty="0" smtClean="0">
                <a:latin typeface="Comic Sans MS" pitchFamily="66" charset="0"/>
              </a:rPr>
              <a:t>niteliğini öne çıkardığı </a:t>
            </a:r>
            <a:r>
              <a:rPr lang="tr-TR" b="1" dirty="0">
                <a:latin typeface="Comic Sans MS" pitchFamily="66" charset="0"/>
              </a:rPr>
              <a:t>söylenebilir?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Yetkin olmak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Orantılı olmak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Aslına uygunluk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Uyumlu bütünlük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Simetrik olmak </a:t>
            </a:r>
            <a:r>
              <a:rPr lang="tr-TR" dirty="0" smtClean="0">
                <a:latin typeface="Comic Sans MS" pitchFamily="66" charset="0"/>
              </a:rPr>
              <a:t>      (</a:t>
            </a:r>
            <a:r>
              <a:rPr lang="tr-TR" dirty="0">
                <a:latin typeface="Comic Sans MS" pitchFamily="66" charset="0"/>
              </a:rPr>
              <a:t>2012-YGS)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4797152"/>
            <a:ext cx="360040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060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836712"/>
            <a:ext cx="6984776" cy="48863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Bentham tarafından formüle edilmiş </a:t>
            </a:r>
            <a:r>
              <a:rPr lang="tr-TR" dirty="0" smtClean="0">
                <a:latin typeface="Comic Sans MS" pitchFamily="66" charset="0"/>
              </a:rPr>
              <a:t>olduğu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şekilde faydacılık ilkesinin söylediği şudur: En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fazla sayıda insana en büyük (maksimum) ölçüde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mutluluk sağlayan bir eylem, </a:t>
            </a:r>
            <a:r>
              <a:rPr lang="tr-TR" dirty="0" smtClean="0">
                <a:latin typeface="Comic Sans MS" pitchFamily="66" charset="0"/>
              </a:rPr>
              <a:t>doğru </a:t>
            </a:r>
            <a:r>
              <a:rPr lang="tr-TR" dirty="0">
                <a:latin typeface="Comic Sans MS" pitchFamily="66" charset="0"/>
              </a:rPr>
              <a:t>eylemdir.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parçaya göre, faydacılık </a:t>
            </a:r>
            <a:r>
              <a:rPr lang="tr-TR" b="1" dirty="0" smtClean="0">
                <a:latin typeface="Comic Sans MS" pitchFamily="66" charset="0"/>
              </a:rPr>
              <a:t>aşağıdakilerden</a:t>
            </a:r>
            <a:endParaRPr lang="tr-TR" b="1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hangisini </a:t>
            </a:r>
            <a:r>
              <a:rPr lang="tr-TR" b="1" dirty="0" smtClean="0">
                <a:latin typeface="Comic Sans MS" pitchFamily="66" charset="0"/>
              </a:rPr>
              <a:t>doğru </a:t>
            </a:r>
            <a:r>
              <a:rPr lang="tr-TR" b="1" dirty="0">
                <a:latin typeface="Comic Sans MS" pitchFamily="66" charset="0"/>
              </a:rPr>
              <a:t>bulur?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Bana dokunmayan yılan bin yaşasın.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Her şey karşılıklıdır.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Her ülke kendi çıkarlarından sorumludur.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Yurtta barış, dünyada barış.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Her koyun kendi </a:t>
            </a:r>
            <a:r>
              <a:rPr lang="tr-TR" dirty="0" smtClean="0">
                <a:latin typeface="Comic Sans MS" pitchFamily="66" charset="0"/>
              </a:rPr>
              <a:t>bacağından </a:t>
            </a:r>
            <a:r>
              <a:rPr lang="tr-TR" dirty="0">
                <a:latin typeface="Comic Sans MS" pitchFamily="66" charset="0"/>
              </a:rPr>
              <a:t>asılır.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(2013-YGS)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4437112"/>
            <a:ext cx="648072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423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6984776" cy="495836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Platon’a göre “iyi”, “ideaların ideasıdır” </a:t>
            </a:r>
            <a:r>
              <a:rPr lang="tr-TR" dirty="0" smtClean="0">
                <a:latin typeface="Comic Sans MS" pitchFamily="66" charset="0"/>
              </a:rPr>
              <a:t>ve erdemlerden </a:t>
            </a:r>
            <a:r>
              <a:rPr lang="tr-TR" dirty="0">
                <a:latin typeface="Comic Sans MS" pitchFamily="66" charset="0"/>
              </a:rPr>
              <a:t>oluşan idealar </a:t>
            </a:r>
            <a:r>
              <a:rPr lang="tr-TR" dirty="0" smtClean="0">
                <a:latin typeface="Comic Sans MS" pitchFamily="66" charset="0"/>
              </a:rPr>
              <a:t>merdiveninin tepesinde </a:t>
            </a:r>
            <a:r>
              <a:rPr lang="tr-TR" dirty="0">
                <a:latin typeface="Comic Sans MS" pitchFamily="66" charset="0"/>
              </a:rPr>
              <a:t>bulunur. Platon’da iyi ideası, iyi </a:t>
            </a:r>
            <a:r>
              <a:rPr lang="tr-TR" dirty="0" smtClean="0">
                <a:latin typeface="Comic Sans MS" pitchFamily="66" charset="0"/>
              </a:rPr>
              <a:t>olan her </a:t>
            </a:r>
            <a:r>
              <a:rPr lang="tr-TR" dirty="0">
                <a:latin typeface="Comic Sans MS" pitchFamily="66" charset="0"/>
              </a:rPr>
              <a:t>şeyin iyi olmasını sağlayandır. Akıllı </a:t>
            </a:r>
            <a:r>
              <a:rPr lang="tr-TR" dirty="0" smtClean="0">
                <a:latin typeface="Comic Sans MS" pitchFamily="66" charset="0"/>
              </a:rPr>
              <a:t>olmak, bilgili </a:t>
            </a:r>
            <a:r>
              <a:rPr lang="tr-TR" dirty="0">
                <a:latin typeface="Comic Sans MS" pitchFamily="66" charset="0"/>
              </a:rPr>
              <a:t>olmak, erdemli olmak iyidir. Ama </a:t>
            </a:r>
            <a:r>
              <a:rPr lang="tr-TR" dirty="0" smtClean="0">
                <a:latin typeface="Comic Sans MS" pitchFamily="66" charset="0"/>
              </a:rPr>
              <a:t>bunların hiçbiri </a:t>
            </a:r>
            <a:r>
              <a:rPr lang="tr-TR" dirty="0">
                <a:latin typeface="Comic Sans MS" pitchFamily="66" charset="0"/>
              </a:rPr>
              <a:t>tek başına yeterli değildir. İ</a:t>
            </a:r>
            <a:r>
              <a:rPr lang="tr-TR" dirty="0" smtClean="0">
                <a:latin typeface="Comic Sans MS" pitchFamily="66" charset="0"/>
              </a:rPr>
              <a:t>yi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smtClean="0">
                <a:latin typeface="Comic Sans MS" pitchFamily="66" charset="0"/>
              </a:rPr>
              <a:t>bütün bunları </a:t>
            </a:r>
            <a:r>
              <a:rPr lang="tr-TR" dirty="0">
                <a:latin typeface="Comic Sans MS" pitchFamily="66" charset="0"/>
              </a:rPr>
              <a:t>içine alan bir yaşam biçimidir.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parçadan </a:t>
            </a:r>
            <a:r>
              <a:rPr lang="tr-TR" b="1" dirty="0" smtClean="0">
                <a:latin typeface="Comic Sans MS" pitchFamily="66" charset="0"/>
              </a:rPr>
              <a:t>aşağıdaki </a:t>
            </a:r>
            <a:r>
              <a:rPr lang="tr-TR" b="1" dirty="0">
                <a:latin typeface="Comic Sans MS" pitchFamily="66" charset="0"/>
              </a:rPr>
              <a:t>yargıların </a:t>
            </a:r>
            <a:r>
              <a:rPr lang="tr-TR" b="1" dirty="0" smtClean="0">
                <a:latin typeface="Comic Sans MS" pitchFamily="66" charset="0"/>
              </a:rPr>
              <a:t>hangisine ulaşılabilir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Akıllı, bilgili, erdemli bir hayat sürmek </a:t>
            </a:r>
            <a:r>
              <a:rPr lang="tr-TR" dirty="0" smtClean="0">
                <a:latin typeface="Comic Sans MS" pitchFamily="66" charset="0"/>
              </a:rPr>
              <a:t>bizim yararımızadır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İ</a:t>
            </a:r>
            <a:r>
              <a:rPr lang="tr-TR" dirty="0" smtClean="0">
                <a:latin typeface="Comic Sans MS" pitchFamily="66" charset="0"/>
              </a:rPr>
              <a:t>yi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smtClean="0">
                <a:latin typeface="Comic Sans MS" pitchFamily="66" charset="0"/>
              </a:rPr>
              <a:t>varlığı </a:t>
            </a:r>
            <a:r>
              <a:rPr lang="tr-TR" dirty="0">
                <a:latin typeface="Comic Sans MS" pitchFamily="66" charset="0"/>
              </a:rPr>
              <a:t>belirleyen ana ilkedir.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İ</a:t>
            </a:r>
            <a:r>
              <a:rPr lang="tr-TR" dirty="0" smtClean="0">
                <a:latin typeface="Comic Sans MS" pitchFamily="66" charset="0"/>
              </a:rPr>
              <a:t>yi </a:t>
            </a:r>
            <a:r>
              <a:rPr lang="tr-TR" dirty="0">
                <a:latin typeface="Comic Sans MS" pitchFamily="66" charset="0"/>
              </a:rPr>
              <a:t>ve kötü, göreli kavramlar </a:t>
            </a:r>
            <a:r>
              <a:rPr lang="tr-TR" dirty="0" smtClean="0">
                <a:latin typeface="Comic Sans MS" pitchFamily="66" charset="0"/>
              </a:rPr>
              <a:t>olduğu </a:t>
            </a:r>
            <a:r>
              <a:rPr lang="tr-TR" dirty="0">
                <a:latin typeface="Comic Sans MS" pitchFamily="66" charset="0"/>
              </a:rPr>
              <a:t>için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bunların ötesinde bir yaşam sürdürmek gerekir.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İ</a:t>
            </a:r>
            <a:r>
              <a:rPr lang="tr-TR" dirty="0" smtClean="0">
                <a:latin typeface="Comic Sans MS" pitchFamily="66" charset="0"/>
              </a:rPr>
              <a:t>yi</a:t>
            </a:r>
            <a:r>
              <a:rPr lang="tr-TR" dirty="0">
                <a:latin typeface="Comic Sans MS" pitchFamily="66" charset="0"/>
              </a:rPr>
              <a:t>, “erdemli” yani “iyi” bir yaşam </a:t>
            </a:r>
            <a:r>
              <a:rPr lang="tr-TR" dirty="0" smtClean="0">
                <a:latin typeface="Comic Sans MS" pitchFamily="66" charset="0"/>
              </a:rPr>
              <a:t>sürmeyi olanaklı </a:t>
            </a:r>
            <a:r>
              <a:rPr lang="tr-TR" dirty="0">
                <a:latin typeface="Comic Sans MS" pitchFamily="66" charset="0"/>
              </a:rPr>
              <a:t>kılandır.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İ</a:t>
            </a:r>
            <a:r>
              <a:rPr lang="tr-TR" dirty="0" smtClean="0">
                <a:latin typeface="Comic Sans MS" pitchFamily="66" charset="0"/>
              </a:rPr>
              <a:t>yi</a:t>
            </a:r>
            <a:r>
              <a:rPr lang="tr-TR" dirty="0">
                <a:latin typeface="Comic Sans MS" pitchFamily="66" charset="0"/>
              </a:rPr>
              <a:t>, her insanın gerçekleştirmesi gereken </a:t>
            </a:r>
            <a:r>
              <a:rPr lang="tr-TR" dirty="0" smtClean="0">
                <a:latin typeface="Comic Sans MS" pitchFamily="66" charset="0"/>
              </a:rPr>
              <a:t>bir ideadır</a:t>
            </a:r>
            <a:r>
              <a:rPr lang="tr-TR" dirty="0">
                <a:latin typeface="Comic Sans MS" pitchFamily="66" charset="0"/>
              </a:rPr>
              <a:t>. (2013-YGS)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4437112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929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836712"/>
            <a:ext cx="6984776" cy="488635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Değişmez bir insan </a:t>
            </a:r>
            <a:r>
              <a:rPr lang="tr-TR" dirty="0" smtClean="0">
                <a:latin typeface="Comic Sans MS" pitchFamily="66" charset="0"/>
              </a:rPr>
              <a:t>doğası </a:t>
            </a:r>
            <a:r>
              <a:rPr lang="tr-TR" dirty="0">
                <a:latin typeface="Comic Sans MS" pitchFamily="66" charset="0"/>
              </a:rPr>
              <a:t>yoktur. İ</a:t>
            </a:r>
            <a:r>
              <a:rPr lang="tr-TR" dirty="0" smtClean="0">
                <a:latin typeface="Comic Sans MS" pitchFamily="66" charset="0"/>
              </a:rPr>
              <a:t>nsanı var eden </a:t>
            </a:r>
            <a:r>
              <a:rPr lang="tr-TR" dirty="0">
                <a:latin typeface="Comic Sans MS" pitchFamily="66" charset="0"/>
              </a:rPr>
              <a:t>sadece kendi eylemleridir. Yani, insan </a:t>
            </a:r>
            <a:r>
              <a:rPr lang="tr-TR" dirty="0" smtClean="0">
                <a:latin typeface="Comic Sans MS" pitchFamily="66" charset="0"/>
              </a:rPr>
              <a:t>önce var </a:t>
            </a:r>
            <a:r>
              <a:rPr lang="tr-TR" dirty="0">
                <a:latin typeface="Comic Sans MS" pitchFamily="66" charset="0"/>
              </a:rPr>
              <a:t>olur ve ardından kendi eylemleri ile </a:t>
            </a:r>
            <a:r>
              <a:rPr lang="tr-TR" dirty="0" smtClean="0">
                <a:latin typeface="Comic Sans MS" pitchFamily="66" charset="0"/>
              </a:rPr>
              <a:t>kendi özünü </a:t>
            </a:r>
            <a:r>
              <a:rPr lang="tr-TR" dirty="0">
                <a:latin typeface="Comic Sans MS" pitchFamily="66" charset="0"/>
              </a:rPr>
              <a:t>ve </a:t>
            </a:r>
            <a:r>
              <a:rPr lang="tr-TR" dirty="0" smtClean="0">
                <a:latin typeface="Comic Sans MS" pitchFamily="66" charset="0"/>
              </a:rPr>
              <a:t>doğasını </a:t>
            </a:r>
            <a:r>
              <a:rPr lang="tr-TR" dirty="0">
                <a:latin typeface="Comic Sans MS" pitchFamily="66" charset="0"/>
              </a:rPr>
              <a:t>oluşturur. Bu özü </a:t>
            </a:r>
            <a:r>
              <a:rPr lang="tr-TR" dirty="0" smtClean="0">
                <a:latin typeface="Comic Sans MS" pitchFamily="66" charset="0"/>
              </a:rPr>
              <a:t>oluştururken yapabileceği </a:t>
            </a:r>
            <a:r>
              <a:rPr lang="tr-TR" dirty="0">
                <a:latin typeface="Comic Sans MS" pitchFamily="66" charset="0"/>
              </a:rPr>
              <a:t>eylemleri kısıtlayan, kendi </a:t>
            </a:r>
            <a:r>
              <a:rPr lang="tr-TR" dirty="0" smtClean="0">
                <a:latin typeface="Comic Sans MS" pitchFamily="66" charset="0"/>
              </a:rPr>
              <a:t>iradesi dışında </a:t>
            </a:r>
            <a:r>
              <a:rPr lang="tr-TR" dirty="0">
                <a:latin typeface="Comic Sans MS" pitchFamily="66" charset="0"/>
              </a:rPr>
              <a:t>hiçbir güç yoktur. Bu durumun en </a:t>
            </a:r>
            <a:r>
              <a:rPr lang="tr-TR" dirty="0" smtClean="0">
                <a:latin typeface="Comic Sans MS" pitchFamily="66" charset="0"/>
              </a:rPr>
              <a:t>önemli sonuçlarından </a:t>
            </a:r>
            <a:r>
              <a:rPr lang="tr-TR" dirty="0">
                <a:latin typeface="Comic Sans MS" pitchFamily="66" charset="0"/>
              </a:rPr>
              <a:t>biri, insanın eylemlerinde </a:t>
            </a:r>
            <a:r>
              <a:rPr lang="tr-TR" dirty="0" smtClean="0">
                <a:latin typeface="Comic Sans MS" pitchFamily="66" charset="0"/>
              </a:rPr>
              <a:t>tamamen özgür olduğu </a:t>
            </a:r>
            <a:r>
              <a:rPr lang="tr-TR" dirty="0">
                <a:latin typeface="Comic Sans MS" pitchFamily="66" charset="0"/>
              </a:rPr>
              <a:t>gerçeğidir.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parçadaki düşünceler, </a:t>
            </a:r>
            <a:r>
              <a:rPr lang="tr-TR" b="1" dirty="0" smtClean="0">
                <a:latin typeface="Comic Sans MS" pitchFamily="66" charset="0"/>
              </a:rPr>
              <a:t>aşağıdaki </a:t>
            </a:r>
            <a:r>
              <a:rPr lang="tr-TR" b="1" dirty="0">
                <a:latin typeface="Comic Sans MS" pitchFamily="66" charset="0"/>
              </a:rPr>
              <a:t>görüşlerden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hangisine yakındır?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</a:t>
            </a:r>
            <a:r>
              <a:rPr lang="tr-TR" dirty="0" err="1">
                <a:latin typeface="Comic Sans MS" pitchFamily="66" charset="0"/>
              </a:rPr>
              <a:t>Hobbes'un</a:t>
            </a:r>
            <a:r>
              <a:rPr lang="tr-TR" dirty="0">
                <a:latin typeface="Comic Sans MS" pitchFamily="66" charset="0"/>
              </a:rPr>
              <a:t> bencilliğine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Sartre'ın </a:t>
            </a:r>
            <a:r>
              <a:rPr lang="tr-TR" dirty="0" smtClean="0">
                <a:latin typeface="Comic Sans MS" pitchFamily="66" charset="0"/>
              </a:rPr>
              <a:t>varoluşçuluğuna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</a:t>
            </a:r>
            <a:r>
              <a:rPr lang="tr-TR" dirty="0" err="1">
                <a:latin typeface="Comic Sans MS" pitchFamily="66" charset="0"/>
              </a:rPr>
              <a:t>Epiküros'un</a:t>
            </a:r>
            <a:r>
              <a:rPr lang="tr-TR">
                <a:latin typeface="Comic Sans MS" pitchFamily="66" charset="0"/>
              </a:rPr>
              <a:t> </a:t>
            </a:r>
            <a:r>
              <a:rPr lang="tr-TR" smtClean="0">
                <a:latin typeface="Comic Sans MS" pitchFamily="66" charset="0"/>
              </a:rPr>
              <a:t>hazcılığına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</a:t>
            </a:r>
            <a:r>
              <a:rPr lang="tr-TR" dirty="0" err="1">
                <a:latin typeface="Comic Sans MS" pitchFamily="66" charset="0"/>
              </a:rPr>
              <a:t>Proudhon'un</a:t>
            </a:r>
            <a:r>
              <a:rPr lang="tr-TR" dirty="0">
                <a:latin typeface="Comic Sans MS" pitchFamily="66" charset="0"/>
              </a:rPr>
              <a:t> anarşizmine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</a:t>
            </a:r>
            <a:r>
              <a:rPr lang="tr-TR" dirty="0" err="1">
                <a:latin typeface="Comic Sans MS" pitchFamily="66" charset="0"/>
              </a:rPr>
              <a:t>Bergson'un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err="1">
                <a:latin typeface="Comic Sans MS" pitchFamily="66" charset="0"/>
              </a:rPr>
              <a:t>sezgiciliğine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smtClean="0">
                <a:latin typeface="Comic Sans MS" pitchFamily="66" charset="0"/>
              </a:rPr>
              <a:t>    (</a:t>
            </a:r>
            <a:r>
              <a:rPr lang="tr-TR" dirty="0">
                <a:latin typeface="Comic Sans MS" pitchFamily="66" charset="0"/>
              </a:rPr>
              <a:t>2016-YGS)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0770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604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7056784" cy="532859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İ</a:t>
            </a:r>
            <a:r>
              <a:rPr lang="tr-TR" dirty="0" smtClean="0">
                <a:latin typeface="Comic Sans MS" pitchFamily="66" charset="0"/>
              </a:rPr>
              <a:t>nsanların </a:t>
            </a:r>
            <a:r>
              <a:rPr lang="tr-TR" dirty="0">
                <a:latin typeface="Comic Sans MS" pitchFamily="66" charset="0"/>
              </a:rPr>
              <a:t>mecbur olmadıkları, başka </a:t>
            </a:r>
            <a:r>
              <a:rPr lang="tr-TR" dirty="0" smtClean="0">
                <a:latin typeface="Comic Sans MS" pitchFamily="66" charset="0"/>
              </a:rPr>
              <a:t>türlü davranabilecekleri </a:t>
            </a:r>
            <a:r>
              <a:rPr lang="tr-TR" dirty="0">
                <a:latin typeface="Comic Sans MS" pitchFamily="66" charset="0"/>
              </a:rPr>
              <a:t>hâlde belli bir </a:t>
            </a:r>
            <a:r>
              <a:rPr lang="tr-TR" dirty="0" smtClean="0">
                <a:latin typeface="Comic Sans MS" pitchFamily="66" charset="0"/>
              </a:rPr>
              <a:t>şekilde davrandıkları </a:t>
            </a:r>
            <a:r>
              <a:rPr lang="tr-TR" dirty="0">
                <a:latin typeface="Comic Sans MS" pitchFamily="66" charset="0"/>
              </a:rPr>
              <a:t>için alkışlandıkları veya </a:t>
            </a:r>
            <a:r>
              <a:rPr lang="tr-TR" dirty="0" smtClean="0">
                <a:latin typeface="Comic Sans MS" pitchFamily="66" charset="0"/>
              </a:rPr>
              <a:t>mahkûm edildikleri</a:t>
            </a:r>
            <a:r>
              <a:rPr lang="tr-TR" dirty="0">
                <a:latin typeface="Comic Sans MS" pitchFamily="66" charset="0"/>
              </a:rPr>
              <a:t>, ödüllendirildikleri ya </a:t>
            </a:r>
            <a:r>
              <a:rPr lang="tr-TR" dirty="0" smtClean="0">
                <a:latin typeface="Comic Sans MS" pitchFamily="66" charset="0"/>
              </a:rPr>
              <a:t>da cezalandırıldıkları genel geçer </a:t>
            </a:r>
            <a:r>
              <a:rPr lang="tr-TR" dirty="0">
                <a:latin typeface="Comic Sans MS" pitchFamily="66" charset="0"/>
              </a:rPr>
              <a:t>ahlakımızın </a:t>
            </a:r>
            <a:r>
              <a:rPr lang="tr-TR" dirty="0" smtClean="0">
                <a:latin typeface="Comic Sans MS" pitchFamily="66" charset="0"/>
              </a:rPr>
              <a:t>tamamı sorumluluk </a:t>
            </a:r>
            <a:r>
              <a:rPr lang="tr-TR" dirty="0">
                <a:latin typeface="Comic Sans MS" pitchFamily="66" charset="0"/>
              </a:rPr>
              <a:t>kavramını içerir; sorumluluk ise </a:t>
            </a:r>
            <a:r>
              <a:rPr lang="tr-TR" dirty="0" smtClean="0">
                <a:latin typeface="Comic Sans MS" pitchFamily="66" charset="0"/>
              </a:rPr>
              <a:t>siyah ile </a:t>
            </a:r>
            <a:r>
              <a:rPr lang="tr-TR" dirty="0">
                <a:latin typeface="Comic Sans MS" pitchFamily="66" charset="0"/>
              </a:rPr>
              <a:t>beyaz, haklı ile haksız, haz ile ödev </a:t>
            </a:r>
            <a:r>
              <a:rPr lang="tr-TR" dirty="0" smtClean="0">
                <a:latin typeface="Comic Sans MS" pitchFamily="66" charset="0"/>
              </a:rPr>
              <a:t>arasında seçim </a:t>
            </a:r>
            <a:r>
              <a:rPr lang="tr-TR" dirty="0">
                <a:latin typeface="Comic Sans MS" pitchFamily="66" charset="0"/>
              </a:rPr>
              <a:t>yapma </a:t>
            </a:r>
            <a:r>
              <a:rPr lang="tr-TR" dirty="0" smtClean="0">
                <a:latin typeface="Comic Sans MS" pitchFamily="66" charset="0"/>
              </a:rPr>
              <a:t>özgürlüğünü </a:t>
            </a:r>
            <a:r>
              <a:rPr lang="tr-TR" dirty="0">
                <a:latin typeface="Comic Sans MS" pitchFamily="66" charset="0"/>
              </a:rPr>
              <a:t>içerir. Böyle bir </a:t>
            </a:r>
            <a:r>
              <a:rPr lang="tr-TR" dirty="0" smtClean="0">
                <a:latin typeface="Comic Sans MS" pitchFamily="66" charset="0"/>
              </a:rPr>
              <a:t>seçim yapma özgürlüğümüz </a:t>
            </a:r>
            <a:r>
              <a:rPr lang="tr-TR" dirty="0">
                <a:latin typeface="Comic Sans MS" pitchFamily="66" charset="0"/>
              </a:rPr>
              <a:t>olmasaydı hiç kimseye "</a:t>
            </a:r>
            <a:r>
              <a:rPr lang="tr-TR" dirty="0" smtClean="0">
                <a:latin typeface="Comic Sans MS" pitchFamily="66" charset="0"/>
              </a:rPr>
              <a:t>Onu yapmak </a:t>
            </a:r>
            <a:r>
              <a:rPr lang="tr-TR" dirty="0">
                <a:latin typeface="Comic Sans MS" pitchFamily="66" charset="0"/>
              </a:rPr>
              <a:t>zorunda mıydın? Onu hangi ihtiyaçtan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ötürü yaptın?" diyemezdik. Bu tür </a:t>
            </a:r>
            <a:r>
              <a:rPr lang="tr-TR" dirty="0" smtClean="0">
                <a:latin typeface="Comic Sans MS" pitchFamily="66" charset="0"/>
              </a:rPr>
              <a:t>soruların gerisindeki </a:t>
            </a:r>
            <a:r>
              <a:rPr lang="tr-TR" dirty="0">
                <a:latin typeface="Comic Sans MS" pitchFamily="66" charset="0"/>
              </a:rPr>
              <a:t>varsayım kişinin onu </a:t>
            </a:r>
            <a:r>
              <a:rPr lang="tr-TR" dirty="0" smtClean="0">
                <a:latin typeface="Comic Sans MS" pitchFamily="66" charset="0"/>
              </a:rPr>
              <a:t>yapmayabileceği veya </a:t>
            </a:r>
            <a:r>
              <a:rPr lang="tr-TR" dirty="0">
                <a:latin typeface="Comic Sans MS" pitchFamily="66" charset="0"/>
              </a:rPr>
              <a:t>başka bir şey yapabileceğidir.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Bu parçada savunulanlar;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I. determinizm,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II. indeterminizm,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III. </a:t>
            </a:r>
            <a:r>
              <a:rPr lang="tr-TR" dirty="0" err="1">
                <a:latin typeface="Comic Sans MS" pitchFamily="66" charset="0"/>
              </a:rPr>
              <a:t>otodeterminizm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özgürlük anlayışlarından hangilerine uygundur?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Yalnız 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Yalnız II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I ve II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I ve III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II ve III </a:t>
            </a:r>
            <a:r>
              <a:rPr lang="tr-TR" dirty="0" smtClean="0">
                <a:latin typeface="Comic Sans MS" pitchFamily="66" charset="0"/>
              </a:rPr>
              <a:t>                        (</a:t>
            </a:r>
            <a:r>
              <a:rPr lang="tr-TR" dirty="0">
                <a:latin typeface="Comic Sans MS" pitchFamily="66" charset="0"/>
              </a:rPr>
              <a:t>2016-YGS)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5013176"/>
            <a:ext cx="288032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703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764704"/>
            <a:ext cx="7056784" cy="495836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dirty="0" err="1">
                <a:latin typeface="Comic Sans MS" pitchFamily="66" charset="0"/>
              </a:rPr>
              <a:t>Epiktetos</a:t>
            </a:r>
            <a:r>
              <a:rPr lang="tr-TR" dirty="0">
                <a:latin typeface="Comic Sans MS" pitchFamily="66" charset="0"/>
              </a:rPr>
              <a:t> şöyle der: “At şarkı </a:t>
            </a:r>
            <a:r>
              <a:rPr lang="tr-TR" dirty="0" smtClean="0">
                <a:latin typeface="Comic Sans MS" pitchFamily="66" charset="0"/>
              </a:rPr>
              <a:t>söyleyemediği için </a:t>
            </a:r>
            <a:r>
              <a:rPr lang="tr-TR" dirty="0">
                <a:latin typeface="Comic Sans MS" pitchFamily="66" charset="0"/>
              </a:rPr>
              <a:t>mutsuz mudur? Hayır. Köpek </a:t>
            </a:r>
            <a:r>
              <a:rPr lang="tr-TR" dirty="0" smtClean="0">
                <a:latin typeface="Comic Sans MS" pitchFamily="66" charset="0"/>
              </a:rPr>
              <a:t>uçamadığı için mutsuz </a:t>
            </a:r>
            <a:r>
              <a:rPr lang="tr-TR" dirty="0">
                <a:latin typeface="Comic Sans MS" pitchFamily="66" charset="0"/>
              </a:rPr>
              <a:t>mudur? Hayır. İ</a:t>
            </a:r>
            <a:r>
              <a:rPr lang="tr-TR" dirty="0" smtClean="0">
                <a:latin typeface="Comic Sans MS" pitchFamily="66" charset="0"/>
              </a:rPr>
              <a:t>nsan aslanları boğazlayamadığı </a:t>
            </a:r>
            <a:r>
              <a:rPr lang="tr-TR" dirty="0">
                <a:latin typeface="Comic Sans MS" pitchFamily="66" charset="0"/>
              </a:rPr>
              <a:t>için mutsuz mudur? Hayır. </a:t>
            </a:r>
            <a:r>
              <a:rPr lang="tr-TR" dirty="0" smtClean="0">
                <a:latin typeface="Comic Sans MS" pitchFamily="66" charset="0"/>
              </a:rPr>
              <a:t>Çünkü at koşamadığı</a:t>
            </a:r>
            <a:r>
              <a:rPr lang="tr-TR" dirty="0">
                <a:latin typeface="Comic Sans MS" pitchFamily="66" charset="0"/>
              </a:rPr>
              <a:t>, köpek </a:t>
            </a:r>
            <a:r>
              <a:rPr lang="tr-TR" dirty="0" smtClean="0">
                <a:latin typeface="Comic Sans MS" pitchFamily="66" charset="0"/>
              </a:rPr>
              <a:t>duyumsayamadığı zaman mutsuz </a:t>
            </a:r>
            <a:r>
              <a:rPr lang="tr-TR" dirty="0">
                <a:latin typeface="Comic Sans MS" pitchFamily="66" charset="0"/>
              </a:rPr>
              <a:t>olur. Ya insan? İ</a:t>
            </a:r>
            <a:r>
              <a:rPr lang="tr-TR" dirty="0" smtClean="0">
                <a:latin typeface="Comic Sans MS" pitchFamily="66" charset="0"/>
              </a:rPr>
              <a:t>nsan </a:t>
            </a:r>
            <a:r>
              <a:rPr lang="tr-TR" dirty="0">
                <a:latin typeface="Comic Sans MS" pitchFamily="66" charset="0"/>
              </a:rPr>
              <a:t>ise utancını, </a:t>
            </a:r>
            <a:r>
              <a:rPr lang="tr-TR" dirty="0" smtClean="0">
                <a:latin typeface="Comic Sans MS" pitchFamily="66" charset="0"/>
              </a:rPr>
              <a:t>iyiliğini, bağlılığını</a:t>
            </a:r>
            <a:r>
              <a:rPr lang="tr-TR" dirty="0">
                <a:latin typeface="Comic Sans MS" pitchFamily="66" charset="0"/>
              </a:rPr>
              <a:t>, adaletliliğini yitirdiği zaman, </a:t>
            </a:r>
            <a:r>
              <a:rPr lang="tr-TR" dirty="0" smtClean="0">
                <a:latin typeface="Comic Sans MS" pitchFamily="66" charset="0"/>
              </a:rPr>
              <a:t>tanrıların onun </a:t>
            </a:r>
            <a:r>
              <a:rPr lang="tr-TR" dirty="0">
                <a:latin typeface="Comic Sans MS" pitchFamily="66" charset="0"/>
              </a:rPr>
              <a:t>ruhunda yaratmış </a:t>
            </a:r>
            <a:r>
              <a:rPr lang="tr-TR" dirty="0" smtClean="0">
                <a:latin typeface="Comic Sans MS" pitchFamily="66" charset="0"/>
              </a:rPr>
              <a:t>olduğu </a:t>
            </a:r>
            <a:r>
              <a:rPr lang="tr-TR" dirty="0">
                <a:latin typeface="Comic Sans MS" pitchFamily="66" charset="0"/>
              </a:rPr>
              <a:t>tanrısal </a:t>
            </a:r>
            <a:r>
              <a:rPr lang="tr-TR" dirty="0" smtClean="0">
                <a:latin typeface="Comic Sans MS" pitchFamily="66" charset="0"/>
              </a:rPr>
              <a:t>özellikler silindiği </a:t>
            </a:r>
            <a:r>
              <a:rPr lang="tr-TR" dirty="0">
                <a:latin typeface="Comic Sans MS" pitchFamily="66" charset="0"/>
              </a:rPr>
              <a:t>zaman mutsuz olur.”</a:t>
            </a:r>
          </a:p>
          <a:p>
            <a:pPr marL="0" indent="0" algn="just">
              <a:buNone/>
            </a:pPr>
            <a:r>
              <a:rPr lang="tr-TR" b="1" dirty="0" err="1">
                <a:latin typeface="Comic Sans MS" pitchFamily="66" charset="0"/>
              </a:rPr>
              <a:t>Epiktetos’un</a:t>
            </a:r>
            <a:r>
              <a:rPr lang="tr-TR" b="1" dirty="0">
                <a:latin typeface="Comic Sans MS" pitchFamily="66" charset="0"/>
              </a:rPr>
              <a:t> bu sözlerinden </a:t>
            </a:r>
            <a:r>
              <a:rPr lang="tr-TR" b="1" dirty="0" smtClean="0">
                <a:latin typeface="Comic Sans MS" pitchFamily="66" charset="0"/>
              </a:rPr>
              <a:t>aşağıdaki yargıların hangisine </a:t>
            </a:r>
            <a:r>
              <a:rPr lang="tr-TR" b="1" dirty="0">
                <a:latin typeface="Comic Sans MS" pitchFamily="66" charset="0"/>
              </a:rPr>
              <a:t>ulaşılabilir? </a:t>
            </a:r>
            <a:endParaRPr lang="tr-TR" b="1" dirty="0" smtClean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itchFamily="66" charset="0"/>
              </a:rPr>
              <a:t>A</a:t>
            </a:r>
            <a:r>
              <a:rPr lang="tr-TR" dirty="0">
                <a:latin typeface="Comic Sans MS" pitchFamily="66" charset="0"/>
              </a:rPr>
              <a:t>) Mutluluk, </a:t>
            </a:r>
            <a:r>
              <a:rPr lang="tr-TR" dirty="0" smtClean="0">
                <a:latin typeface="Comic Sans MS" pitchFamily="66" charset="0"/>
              </a:rPr>
              <a:t>ahlaklılığın </a:t>
            </a:r>
            <a:r>
              <a:rPr lang="tr-TR" dirty="0">
                <a:latin typeface="Comic Sans MS" pitchFamily="66" charset="0"/>
              </a:rPr>
              <a:t>ölçütüdür.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Her varlık </a:t>
            </a:r>
            <a:r>
              <a:rPr lang="tr-TR" dirty="0" smtClean="0">
                <a:latin typeface="Comic Sans MS" pitchFamily="66" charset="0"/>
              </a:rPr>
              <a:t>doğasına </a:t>
            </a:r>
            <a:r>
              <a:rPr lang="tr-TR" dirty="0">
                <a:latin typeface="Comic Sans MS" pitchFamily="66" charset="0"/>
              </a:rPr>
              <a:t>uygun </a:t>
            </a:r>
            <a:r>
              <a:rPr lang="tr-TR" dirty="0" smtClean="0">
                <a:latin typeface="Comic Sans MS" pitchFamily="66" charset="0"/>
              </a:rPr>
              <a:t>davrandığında mutlu olur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Hayvanlarda da ahlaklılıktan söz edilebilir.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İ</a:t>
            </a:r>
            <a:r>
              <a:rPr lang="tr-TR" dirty="0" smtClean="0">
                <a:latin typeface="Comic Sans MS" pitchFamily="66" charset="0"/>
              </a:rPr>
              <a:t>nsanı </a:t>
            </a:r>
            <a:r>
              <a:rPr lang="tr-TR" dirty="0">
                <a:latin typeface="Comic Sans MS" pitchFamily="66" charset="0"/>
              </a:rPr>
              <a:t>hayvanlardan farklı </a:t>
            </a:r>
            <a:r>
              <a:rPr lang="tr-TR" dirty="0" smtClean="0">
                <a:latin typeface="Comic Sans MS" pitchFamily="66" charset="0"/>
              </a:rPr>
              <a:t>değerlendirmek gerekir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Mutluluk her canlının </a:t>
            </a:r>
            <a:r>
              <a:rPr lang="tr-TR" dirty="0" smtClean="0">
                <a:latin typeface="Comic Sans MS" pitchFamily="66" charset="0"/>
              </a:rPr>
              <a:t>doğal </a:t>
            </a:r>
            <a:r>
              <a:rPr lang="tr-TR" dirty="0">
                <a:latin typeface="Comic Sans MS" pitchFamily="66" charset="0"/>
              </a:rPr>
              <a:t>arzusudur.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(2016-YGS)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3933056"/>
            <a:ext cx="21602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15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692696"/>
            <a:ext cx="7128792" cy="503037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Havaya atılan bir taş, bilinçli bir varlık </a:t>
            </a:r>
            <a:r>
              <a:rPr lang="tr-TR" dirty="0" smtClean="0">
                <a:latin typeface="Comic Sans MS" pitchFamily="66" charset="0"/>
              </a:rPr>
              <a:t>olsaydı, her </a:t>
            </a:r>
            <a:r>
              <a:rPr lang="tr-TR" dirty="0">
                <a:latin typeface="Comic Sans MS" pitchFamily="66" charset="0"/>
              </a:rPr>
              <a:t>ne kadar öyle olmasa da, kendi irade </a:t>
            </a:r>
            <a:r>
              <a:rPr lang="tr-TR" dirty="0" smtClean="0">
                <a:latin typeface="Comic Sans MS" pitchFamily="66" charset="0"/>
              </a:rPr>
              <a:t>gücüyle hareket </a:t>
            </a:r>
            <a:r>
              <a:rPr lang="tr-TR" dirty="0">
                <a:latin typeface="Comic Sans MS" pitchFamily="66" charset="0"/>
              </a:rPr>
              <a:t>ettiğini hayal edecekti. Gerçekte </a:t>
            </a:r>
            <a:r>
              <a:rPr lang="tr-TR" dirty="0" smtClean="0">
                <a:latin typeface="Comic Sans MS" pitchFamily="66" charset="0"/>
              </a:rPr>
              <a:t>onu hareket </a:t>
            </a:r>
            <a:r>
              <a:rPr lang="tr-TR" dirty="0">
                <a:latin typeface="Comic Sans MS" pitchFamily="66" charset="0"/>
              </a:rPr>
              <a:t>ettiren, mekanik etkilerdir. İnsanlarda </a:t>
            </a:r>
            <a:r>
              <a:rPr lang="tr-TR" dirty="0" smtClean="0">
                <a:latin typeface="Comic Sans MS" pitchFamily="66" charset="0"/>
              </a:rPr>
              <a:t>da buna </a:t>
            </a:r>
            <a:r>
              <a:rPr lang="tr-TR" dirty="0">
                <a:latin typeface="Comic Sans MS" pitchFamily="66" charset="0"/>
              </a:rPr>
              <a:t>benzer bir durum vardır: Yaptığımız </a:t>
            </a:r>
            <a:r>
              <a:rPr lang="tr-TR" dirty="0" smtClean="0">
                <a:latin typeface="Comic Sans MS" pitchFamily="66" charset="0"/>
              </a:rPr>
              <a:t>şeyi özgürce </a:t>
            </a:r>
            <a:r>
              <a:rPr lang="tr-TR" dirty="0">
                <a:latin typeface="Comic Sans MS" pitchFamily="66" charset="0"/>
              </a:rPr>
              <a:t>seçtiğimizi ve yaşamlarımız </a:t>
            </a:r>
            <a:r>
              <a:rPr lang="tr-TR" dirty="0" smtClean="0">
                <a:latin typeface="Comic Sans MS" pitchFamily="66" charset="0"/>
              </a:rPr>
              <a:t>üzerinde kontrole </a:t>
            </a:r>
            <a:r>
              <a:rPr lang="tr-TR" dirty="0">
                <a:latin typeface="Comic Sans MS" pitchFamily="66" charset="0"/>
              </a:rPr>
              <a:t>sahip olduğumuzu hayal ederiz. </a:t>
            </a:r>
            <a:r>
              <a:rPr lang="tr-TR" dirty="0" smtClean="0">
                <a:latin typeface="Comic Sans MS" pitchFamily="66" charset="0"/>
              </a:rPr>
              <a:t>Hâlbuki eylemlerimiz</a:t>
            </a:r>
            <a:r>
              <a:rPr lang="tr-TR" dirty="0">
                <a:latin typeface="Comic Sans MS" pitchFamily="66" charset="0"/>
              </a:rPr>
              <a:t>, doğadaki diğer tüm olaylar gibi </a:t>
            </a:r>
            <a:r>
              <a:rPr lang="tr-TR" dirty="0" smtClean="0">
                <a:latin typeface="Comic Sans MS" pitchFamily="66" charset="0"/>
              </a:rPr>
              <a:t>belli bir </a:t>
            </a:r>
            <a:r>
              <a:rPr lang="tr-TR" dirty="0">
                <a:latin typeface="Comic Sans MS" pitchFamily="66" charset="0"/>
              </a:rPr>
              <a:t>neden-sonuç ilişkisi içerisinde gerçekleşir.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dile getirilen düşünceler </a:t>
            </a:r>
            <a:r>
              <a:rPr lang="tr-TR" b="1" dirty="0" smtClean="0">
                <a:latin typeface="Comic Sans MS" pitchFamily="66" charset="0"/>
              </a:rPr>
              <a:t>ahlak felsefesindeki </a:t>
            </a:r>
            <a:r>
              <a:rPr lang="tr-TR" b="1" dirty="0">
                <a:latin typeface="Comic Sans MS" pitchFamily="66" charset="0"/>
              </a:rPr>
              <a:t>görüşlerden hangisine uygundur?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İndeterminizm </a:t>
            </a:r>
            <a:r>
              <a:rPr lang="tr-TR" dirty="0" smtClean="0">
                <a:latin typeface="Comic Sans MS" pitchFamily="66" charset="0"/>
              </a:rPr>
              <a:t>	B</a:t>
            </a:r>
            <a:r>
              <a:rPr lang="tr-TR" dirty="0">
                <a:latin typeface="Comic Sans MS" pitchFamily="66" charset="0"/>
              </a:rPr>
              <a:t>) Determinizm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</a:t>
            </a:r>
            <a:r>
              <a:rPr lang="tr-TR" dirty="0" err="1">
                <a:latin typeface="Comic Sans MS" pitchFamily="66" charset="0"/>
              </a:rPr>
              <a:t>Otodeterminizm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smtClean="0">
                <a:latin typeface="Comic Sans MS" pitchFamily="66" charset="0"/>
              </a:rPr>
              <a:t>	D</a:t>
            </a:r>
            <a:r>
              <a:rPr lang="tr-TR" dirty="0">
                <a:latin typeface="Comic Sans MS" pitchFamily="66" charset="0"/>
              </a:rPr>
              <a:t>) </a:t>
            </a:r>
            <a:r>
              <a:rPr lang="tr-TR" dirty="0" err="1">
                <a:latin typeface="Comic Sans MS" pitchFamily="66" charset="0"/>
              </a:rPr>
              <a:t>Liberteryanizm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Fatalizm </a:t>
            </a:r>
            <a:r>
              <a:rPr lang="tr-TR" dirty="0" smtClean="0">
                <a:latin typeface="Comic Sans MS" pitchFamily="66" charset="0"/>
              </a:rPr>
              <a:t>	(</a:t>
            </a:r>
            <a:r>
              <a:rPr lang="tr-TR" dirty="0">
                <a:latin typeface="Comic Sans MS" pitchFamily="66" charset="0"/>
              </a:rPr>
              <a:t>2017-YGS)</a:t>
            </a:r>
          </a:p>
        </p:txBody>
      </p:sp>
      <p:sp>
        <p:nvSpPr>
          <p:cNvPr id="4" name="Oval 3"/>
          <p:cNvSpPr/>
          <p:nvPr/>
        </p:nvSpPr>
        <p:spPr>
          <a:xfrm>
            <a:off x="3851920" y="4149080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034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764704"/>
            <a:ext cx="6840760" cy="495836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Eylemsizlik, yan </a:t>
            </a:r>
            <a:r>
              <a:rPr lang="tr-TR" dirty="0" err="1">
                <a:latin typeface="Comic Sans MS" pitchFamily="66" charset="0"/>
              </a:rPr>
              <a:t>geldimcilik</a:t>
            </a:r>
            <a:r>
              <a:rPr lang="tr-TR" dirty="0">
                <a:latin typeface="Comic Sans MS" pitchFamily="66" charset="0"/>
              </a:rPr>
              <a:t>, “Ben </a:t>
            </a:r>
            <a:r>
              <a:rPr lang="tr-TR" dirty="0" smtClean="0">
                <a:latin typeface="Comic Sans MS" pitchFamily="66" charset="0"/>
              </a:rPr>
              <a:t>yapmazsam elbet </a:t>
            </a:r>
            <a:r>
              <a:rPr lang="tr-TR" dirty="0">
                <a:latin typeface="Comic Sans MS" pitchFamily="66" charset="0"/>
              </a:rPr>
              <a:t>bir yapan çıkar! Benim </a:t>
            </a:r>
            <a:r>
              <a:rPr lang="tr-TR" dirty="0" smtClean="0">
                <a:latin typeface="Comic Sans MS" pitchFamily="66" charset="0"/>
              </a:rPr>
              <a:t>yapmadığımı başkaları </a:t>
            </a:r>
            <a:r>
              <a:rPr lang="tr-TR" dirty="0">
                <a:latin typeface="Comic Sans MS" pitchFamily="66" charset="0"/>
              </a:rPr>
              <a:t>yapabilir!” diyen kimselerin </a:t>
            </a:r>
            <a:r>
              <a:rPr lang="tr-TR" dirty="0" smtClean="0">
                <a:latin typeface="Comic Sans MS" pitchFamily="66" charset="0"/>
              </a:rPr>
              <a:t>davranışıdır. Size </a:t>
            </a:r>
            <a:r>
              <a:rPr lang="tr-TR" dirty="0">
                <a:latin typeface="Comic Sans MS" pitchFamily="66" charset="0"/>
              </a:rPr>
              <a:t>anlatacağım öğreti ise bunun tam </a:t>
            </a:r>
            <a:r>
              <a:rPr lang="tr-TR" dirty="0" smtClean="0">
                <a:latin typeface="Comic Sans MS" pitchFamily="66" charset="0"/>
              </a:rPr>
              <a:t>tersidir. Çünkü </a:t>
            </a:r>
            <a:r>
              <a:rPr lang="tr-TR" dirty="0">
                <a:latin typeface="Comic Sans MS" pitchFamily="66" charset="0"/>
              </a:rPr>
              <a:t>bu öğreti, “Ancak eylem içinde, iş </a:t>
            </a:r>
            <a:r>
              <a:rPr lang="tr-TR" dirty="0" smtClean="0">
                <a:latin typeface="Comic Sans MS" pitchFamily="66" charset="0"/>
              </a:rPr>
              <a:t>içinde gerçeklik </a:t>
            </a:r>
            <a:r>
              <a:rPr lang="tr-TR" dirty="0">
                <a:latin typeface="Comic Sans MS" pitchFamily="66" charset="0"/>
              </a:rPr>
              <a:t>vardır.” der. Hatta daha ileri </a:t>
            </a:r>
            <a:r>
              <a:rPr lang="tr-TR" dirty="0" smtClean="0">
                <a:latin typeface="Comic Sans MS" pitchFamily="66" charset="0"/>
              </a:rPr>
              <a:t>giderek “İnsan </a:t>
            </a:r>
            <a:r>
              <a:rPr lang="tr-TR" dirty="0">
                <a:latin typeface="Comic Sans MS" pitchFamily="66" charset="0"/>
              </a:rPr>
              <a:t>kendi tasarısından başka bir şey </a:t>
            </a:r>
            <a:r>
              <a:rPr lang="tr-TR" dirty="0" smtClean="0">
                <a:latin typeface="Comic Sans MS" pitchFamily="66" charset="0"/>
              </a:rPr>
              <a:t>değildir; kendini </a:t>
            </a:r>
            <a:r>
              <a:rPr lang="tr-TR" dirty="0">
                <a:latin typeface="Comic Sans MS" pitchFamily="66" charset="0"/>
              </a:rPr>
              <a:t>yaptığı, gerçekleştirdiği ölçüde </a:t>
            </a:r>
            <a:r>
              <a:rPr lang="tr-TR" dirty="0" smtClean="0">
                <a:latin typeface="Comic Sans MS" pitchFamily="66" charset="0"/>
              </a:rPr>
              <a:t>vardır; yani </a:t>
            </a:r>
            <a:r>
              <a:rPr lang="tr-TR" dirty="0">
                <a:latin typeface="Comic Sans MS" pitchFamily="66" charset="0"/>
              </a:rPr>
              <a:t>hayatından, edimlerinin </a:t>
            </a:r>
            <a:r>
              <a:rPr lang="tr-TR" dirty="0" smtClean="0">
                <a:latin typeface="Comic Sans MS" pitchFamily="66" charset="0"/>
              </a:rPr>
              <a:t>toplamından ibarettir</a:t>
            </a:r>
            <a:r>
              <a:rPr lang="tr-TR" dirty="0">
                <a:latin typeface="Comic Sans MS" pitchFamily="66" charset="0"/>
              </a:rPr>
              <a:t>.” diye de ekler.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 aşağıdaki yaklaşımlardan hangisinin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ahlak görüşünü yansıtmaktadır?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Varoluşçuluk </a:t>
            </a:r>
            <a:r>
              <a:rPr lang="tr-TR" dirty="0" smtClean="0">
                <a:latin typeface="Comic Sans MS" pitchFamily="66" charset="0"/>
              </a:rPr>
              <a:t>    B</a:t>
            </a:r>
            <a:r>
              <a:rPr lang="tr-TR" dirty="0">
                <a:latin typeface="Comic Sans MS" pitchFamily="66" charset="0"/>
              </a:rPr>
              <a:t>) </a:t>
            </a:r>
            <a:r>
              <a:rPr lang="tr-TR" dirty="0" smtClean="0">
                <a:latin typeface="Comic Sans MS" pitchFamily="66" charset="0"/>
              </a:rPr>
              <a:t>Anarşizm    </a:t>
            </a:r>
            <a:r>
              <a:rPr lang="tr-TR" dirty="0">
                <a:latin typeface="Comic Sans MS" pitchFamily="66" charset="0"/>
              </a:rPr>
              <a:t>C) Hazcılık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</a:t>
            </a:r>
            <a:r>
              <a:rPr lang="tr-TR" dirty="0" smtClean="0">
                <a:latin typeface="Comic Sans MS" pitchFamily="66" charset="0"/>
              </a:rPr>
              <a:t>Faydacılık        </a:t>
            </a:r>
            <a:r>
              <a:rPr lang="tr-TR" dirty="0">
                <a:latin typeface="Comic Sans MS" pitchFamily="66" charset="0"/>
              </a:rPr>
              <a:t>E) </a:t>
            </a:r>
            <a:r>
              <a:rPr lang="tr-TR" dirty="0" err="1">
                <a:latin typeface="Comic Sans MS" pitchFamily="66" charset="0"/>
              </a:rPr>
              <a:t>Sezgicilik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(2017-YGS)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221088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070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836712"/>
            <a:ext cx="6912768" cy="511256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Belirlenimcilik (determinizm), </a:t>
            </a:r>
            <a:r>
              <a:rPr lang="tr-TR" dirty="0" smtClean="0">
                <a:latin typeface="Comic Sans MS" pitchFamily="66" charset="0"/>
              </a:rPr>
              <a:t>evrende meydana </a:t>
            </a:r>
            <a:r>
              <a:rPr lang="tr-TR" dirty="0">
                <a:latin typeface="Comic Sans MS" pitchFamily="66" charset="0"/>
              </a:rPr>
              <a:t>gelen bütün olayların daha </a:t>
            </a:r>
            <a:r>
              <a:rPr lang="tr-TR" dirty="0" smtClean="0">
                <a:latin typeface="Comic Sans MS" pitchFamily="66" charset="0"/>
              </a:rPr>
              <a:t>önce gerçekleşmiş </a:t>
            </a:r>
            <a:r>
              <a:rPr lang="tr-TR" dirty="0">
                <a:latin typeface="Comic Sans MS" pitchFamily="66" charset="0"/>
              </a:rPr>
              <a:t>başka olayların sonuçları </a:t>
            </a:r>
            <a:r>
              <a:rPr lang="tr-TR" dirty="0" smtClean="0">
                <a:latin typeface="Comic Sans MS" pitchFamily="66" charset="0"/>
              </a:rPr>
              <a:t>olduğunu, dolayısıyla </a:t>
            </a:r>
            <a:r>
              <a:rPr lang="tr-TR" dirty="0">
                <a:latin typeface="Comic Sans MS" pitchFamily="66" charset="0"/>
              </a:rPr>
              <a:t>olaylar arasında neden sonuç </a:t>
            </a:r>
            <a:r>
              <a:rPr lang="tr-TR" dirty="0" smtClean="0">
                <a:latin typeface="Comic Sans MS" pitchFamily="66" charset="0"/>
              </a:rPr>
              <a:t>bağıntısı bulunduğunu </a:t>
            </a:r>
            <a:r>
              <a:rPr lang="tr-TR" dirty="0">
                <a:latin typeface="Comic Sans MS" pitchFamily="66" charset="0"/>
              </a:rPr>
              <a:t>savunur. Bu bakımdan </a:t>
            </a:r>
            <a:r>
              <a:rPr lang="tr-TR" dirty="0" smtClean="0">
                <a:latin typeface="Comic Sans MS" pitchFamily="66" charset="0"/>
              </a:rPr>
              <a:t>gelecekte ortaya </a:t>
            </a:r>
            <a:r>
              <a:rPr lang="tr-TR" dirty="0">
                <a:latin typeface="Comic Sans MS" pitchFamily="66" charset="0"/>
              </a:rPr>
              <a:t>çıkacak olaylar, geçmişte ortaya </a:t>
            </a:r>
            <a:r>
              <a:rPr lang="tr-TR" dirty="0" smtClean="0">
                <a:latin typeface="Comic Sans MS" pitchFamily="66" charset="0"/>
              </a:rPr>
              <a:t>çıkan olayların </a:t>
            </a:r>
            <a:r>
              <a:rPr lang="tr-TR" dirty="0">
                <a:latin typeface="Comic Sans MS" pitchFamily="66" charset="0"/>
              </a:rPr>
              <a:t>kesinliği ve </a:t>
            </a:r>
            <a:r>
              <a:rPr lang="tr-TR" dirty="0" err="1" smtClean="0">
                <a:latin typeface="Comic Sans MS" pitchFamily="66" charset="0"/>
              </a:rPr>
              <a:t>değiştirilemezliği</a:t>
            </a:r>
            <a:r>
              <a:rPr lang="tr-TR" dirty="0" smtClean="0">
                <a:latin typeface="Comic Sans MS" pitchFamily="66" charset="0"/>
              </a:rPr>
              <a:t> oranında kesin </a:t>
            </a:r>
            <a:r>
              <a:rPr lang="tr-TR" dirty="0">
                <a:latin typeface="Comic Sans MS" pitchFamily="66" charset="0"/>
              </a:rPr>
              <a:t>ve değiştirilemezdir. William </a:t>
            </a:r>
            <a:r>
              <a:rPr lang="tr-TR" dirty="0" smtClean="0">
                <a:latin typeface="Comic Sans MS" pitchFamily="66" charset="0"/>
              </a:rPr>
              <a:t>James’in “demirden </a:t>
            </a:r>
            <a:r>
              <a:rPr lang="tr-TR" dirty="0">
                <a:latin typeface="Comic Sans MS" pitchFamily="66" charset="0"/>
              </a:rPr>
              <a:t>evren” dediği tam da böyle </a:t>
            </a:r>
            <a:r>
              <a:rPr lang="tr-TR" dirty="0" smtClean="0">
                <a:latin typeface="Comic Sans MS" pitchFamily="66" charset="0"/>
              </a:rPr>
              <a:t>bir evrendir</a:t>
            </a:r>
            <a:r>
              <a:rPr lang="tr-TR" dirty="0">
                <a:latin typeface="Comic Sans MS" pitchFamily="66" charset="0"/>
              </a:rPr>
              <a:t>. Evrendeki her şey olması gerektiği </a:t>
            </a:r>
            <a:r>
              <a:rPr lang="tr-TR" dirty="0" smtClean="0">
                <a:latin typeface="Comic Sans MS" pitchFamily="66" charset="0"/>
              </a:rPr>
              <a:t>gibi olur</a:t>
            </a:r>
            <a:r>
              <a:rPr lang="tr-TR" dirty="0">
                <a:latin typeface="Comic Sans MS" pitchFamily="66" charset="0"/>
              </a:rPr>
              <a:t>. Her sonuç, zorunlu ve değiştirilemez </a:t>
            </a:r>
            <a:r>
              <a:rPr lang="tr-TR" dirty="0" smtClean="0">
                <a:latin typeface="Comic Sans MS" pitchFamily="66" charset="0"/>
              </a:rPr>
              <a:t>olan nedene </a:t>
            </a:r>
            <a:r>
              <a:rPr lang="tr-TR" dirty="0">
                <a:latin typeface="Comic Sans MS" pitchFamily="66" charset="0"/>
              </a:rPr>
              <a:t>bağlıdır.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parçadan aşağıdaki yargıların </a:t>
            </a:r>
            <a:r>
              <a:rPr lang="tr-TR" b="1" dirty="0" smtClean="0">
                <a:latin typeface="Comic Sans MS" pitchFamily="66" charset="0"/>
              </a:rPr>
              <a:t>hangisine ulaşılabilir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İnsan demirden evrende özgür iradeye </a:t>
            </a:r>
            <a:r>
              <a:rPr lang="tr-TR" dirty="0" smtClean="0">
                <a:latin typeface="Comic Sans MS" pitchFamily="66" charset="0"/>
              </a:rPr>
              <a:t>sahip olmadığından </a:t>
            </a:r>
            <a:r>
              <a:rPr lang="tr-TR" dirty="0">
                <a:latin typeface="Comic Sans MS" pitchFamily="66" charset="0"/>
              </a:rPr>
              <a:t>eylemlerinden sorumlu tutulamaz.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İnsanın hiçbir eylemi özgür </a:t>
            </a:r>
            <a:r>
              <a:rPr lang="tr-TR" dirty="0" smtClean="0">
                <a:latin typeface="Comic Sans MS" pitchFamily="66" charset="0"/>
              </a:rPr>
              <a:t>seçimlerinin sonuçlarından </a:t>
            </a:r>
            <a:r>
              <a:rPr lang="tr-TR" dirty="0">
                <a:latin typeface="Comic Sans MS" pitchFamily="66" charset="0"/>
              </a:rPr>
              <a:t>bağımsız değildir.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İnsan, akıl sahibi olması bakımından özgür </a:t>
            </a:r>
            <a:r>
              <a:rPr lang="tr-TR" dirty="0" smtClean="0">
                <a:latin typeface="Comic Sans MS" pitchFamily="66" charset="0"/>
              </a:rPr>
              <a:t>ve sorumlu </a:t>
            </a:r>
            <a:r>
              <a:rPr lang="tr-TR" dirty="0">
                <a:latin typeface="Comic Sans MS" pitchFamily="66" charset="0"/>
              </a:rPr>
              <a:t>bir varlıktır.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İnsan eylemleri demirden evrenin </a:t>
            </a:r>
            <a:r>
              <a:rPr lang="tr-TR" dirty="0" smtClean="0">
                <a:latin typeface="Comic Sans MS" pitchFamily="66" charset="0"/>
              </a:rPr>
              <a:t>dışında gerçekleştiği </a:t>
            </a:r>
            <a:r>
              <a:rPr lang="tr-TR" dirty="0">
                <a:latin typeface="Comic Sans MS" pitchFamily="66" charset="0"/>
              </a:rPr>
              <a:t>için önceden öngörülemez.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İnsan eylemleri nedensellik dışında olduğu </a:t>
            </a:r>
            <a:r>
              <a:rPr lang="tr-TR" dirty="0" smtClean="0">
                <a:latin typeface="Comic Sans MS" pitchFamily="66" charset="0"/>
              </a:rPr>
              <a:t>için kişiye </a:t>
            </a:r>
            <a:r>
              <a:rPr lang="tr-TR" dirty="0">
                <a:latin typeface="Comic Sans MS" pitchFamily="66" charset="0"/>
              </a:rPr>
              <a:t>seçim sorumluluğu yükler.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(2018-AYT)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292494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102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764704"/>
            <a:ext cx="6912768" cy="495836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 err="1">
                <a:latin typeface="Comic Sans MS" pitchFamily="66" charset="0"/>
              </a:rPr>
              <a:t>Levinas’a</a:t>
            </a:r>
            <a:r>
              <a:rPr lang="tr-TR" dirty="0">
                <a:latin typeface="Comic Sans MS" pitchFamily="66" charset="0"/>
              </a:rPr>
              <a:t> göre kişinin kendisi </a:t>
            </a:r>
            <a:r>
              <a:rPr lang="tr-TR" dirty="0" smtClean="0">
                <a:latin typeface="Comic Sans MS" pitchFamily="66" charset="0"/>
              </a:rPr>
              <a:t>hakkındaki endişelerinden </a:t>
            </a:r>
            <a:r>
              <a:rPr lang="tr-TR" dirty="0">
                <a:latin typeface="Comic Sans MS" pitchFamily="66" charset="0"/>
              </a:rPr>
              <a:t>doğan eylemler </a:t>
            </a:r>
            <a:r>
              <a:rPr lang="tr-TR" dirty="0" smtClean="0">
                <a:latin typeface="Comic Sans MS" pitchFamily="66" charset="0"/>
              </a:rPr>
              <a:t>ahlaki değerlendirme </a:t>
            </a:r>
            <a:r>
              <a:rPr lang="tr-TR" dirty="0">
                <a:latin typeface="Comic Sans MS" pitchFamily="66" charset="0"/>
              </a:rPr>
              <a:t>kapsamına girmez. </a:t>
            </a:r>
            <a:r>
              <a:rPr lang="tr-TR" dirty="0" smtClean="0">
                <a:latin typeface="Comic Sans MS" pitchFamily="66" charset="0"/>
              </a:rPr>
              <a:t>Örneğin acıktığımda </a:t>
            </a:r>
            <a:r>
              <a:rPr lang="tr-TR" dirty="0">
                <a:latin typeface="Comic Sans MS" pitchFamily="66" charset="0"/>
              </a:rPr>
              <a:t>karnımı doyurmam sadece </a:t>
            </a:r>
            <a:r>
              <a:rPr lang="tr-TR" dirty="0" smtClean="0">
                <a:latin typeface="Comic Sans MS" pitchFamily="66" charset="0"/>
              </a:rPr>
              <a:t>kendimi koruma </a:t>
            </a:r>
            <a:r>
              <a:rPr lang="tr-TR" dirty="0">
                <a:latin typeface="Comic Sans MS" pitchFamily="66" charset="0"/>
              </a:rPr>
              <a:t>içgüdümden kaynaklanır. Ama </a:t>
            </a:r>
            <a:r>
              <a:rPr lang="tr-TR" dirty="0" smtClean="0">
                <a:latin typeface="Comic Sans MS" pitchFamily="66" charset="0"/>
              </a:rPr>
              <a:t>aynı endişeyi </a:t>
            </a:r>
            <a:r>
              <a:rPr lang="tr-TR" dirty="0">
                <a:latin typeface="Comic Sans MS" pitchFamily="66" charset="0"/>
              </a:rPr>
              <a:t>başka bir insana yöneltmek, örneğin </a:t>
            </a:r>
            <a:r>
              <a:rPr lang="tr-TR" dirty="0" smtClean="0">
                <a:latin typeface="Comic Sans MS" pitchFamily="66" charset="0"/>
              </a:rPr>
              <a:t>aç bir </a:t>
            </a:r>
            <a:r>
              <a:rPr lang="tr-TR" dirty="0">
                <a:latin typeface="Comic Sans MS" pitchFamily="66" charset="0"/>
              </a:rPr>
              <a:t>çocuğu, misafiri ya da yabancıyı doyurmak, </a:t>
            </a:r>
            <a:r>
              <a:rPr lang="tr-TR" dirty="0" smtClean="0">
                <a:latin typeface="Comic Sans MS" pitchFamily="66" charset="0"/>
              </a:rPr>
              <a:t>ona önem </a:t>
            </a:r>
            <a:r>
              <a:rPr lang="tr-TR" dirty="0">
                <a:latin typeface="Comic Sans MS" pitchFamily="66" charset="0"/>
              </a:rPr>
              <a:t>vermek ahlaki bir davranıştır. Benzer </a:t>
            </a:r>
            <a:r>
              <a:rPr lang="tr-TR" dirty="0" smtClean="0">
                <a:latin typeface="Comic Sans MS" pitchFamily="66" charset="0"/>
              </a:rPr>
              <a:t>şekilde “kendime </a:t>
            </a:r>
            <a:r>
              <a:rPr lang="tr-TR" dirty="0">
                <a:latin typeface="Comic Sans MS" pitchFamily="66" charset="0"/>
              </a:rPr>
              <a:t>yardım etmem” bencillik ya </a:t>
            </a:r>
            <a:r>
              <a:rPr lang="tr-TR" dirty="0" smtClean="0">
                <a:latin typeface="Comic Sans MS" pitchFamily="66" charset="0"/>
              </a:rPr>
              <a:t>da açgözlülükle </a:t>
            </a:r>
            <a:r>
              <a:rPr lang="tr-TR" dirty="0">
                <a:latin typeface="Comic Sans MS" pitchFamily="66" charset="0"/>
              </a:rPr>
              <a:t>ilgili olabilecekken, </a:t>
            </a:r>
            <a:r>
              <a:rPr lang="tr-TR" dirty="0" smtClean="0">
                <a:latin typeface="Comic Sans MS" pitchFamily="66" charset="0"/>
              </a:rPr>
              <a:t>başkalarına yardım </a:t>
            </a:r>
            <a:r>
              <a:rPr lang="tr-TR" dirty="0">
                <a:latin typeface="Comic Sans MS" pitchFamily="66" charset="0"/>
              </a:rPr>
              <a:t>etmem her zaman ahlaki bir </a:t>
            </a:r>
            <a:r>
              <a:rPr lang="tr-TR" dirty="0" smtClean="0">
                <a:latin typeface="Comic Sans MS" pitchFamily="66" charset="0"/>
              </a:rPr>
              <a:t>anlam çağrıştırır</a:t>
            </a:r>
            <a:r>
              <a:rPr lang="tr-TR" dirty="0">
                <a:latin typeface="Comic Sans MS" pitchFamily="66" charset="0"/>
              </a:rPr>
              <a:t>. Bu yüzden </a:t>
            </a:r>
            <a:r>
              <a:rPr lang="tr-TR" dirty="0" err="1">
                <a:latin typeface="Comic Sans MS" pitchFamily="66" charset="0"/>
              </a:rPr>
              <a:t>Levinas’a</a:t>
            </a:r>
            <a:r>
              <a:rPr lang="tr-TR" dirty="0">
                <a:latin typeface="Comic Sans MS" pitchFamily="66" charset="0"/>
              </a:rPr>
              <a:t> göre </a:t>
            </a:r>
            <a:r>
              <a:rPr lang="tr-TR" dirty="0" smtClean="0">
                <a:latin typeface="Comic Sans MS" pitchFamily="66" charset="0"/>
              </a:rPr>
              <a:t>ahlak kavramı</a:t>
            </a:r>
            <a:r>
              <a:rPr lang="tr-TR" dirty="0">
                <a:latin typeface="Comic Sans MS" pitchFamily="66" charset="0"/>
              </a:rPr>
              <a:t>, kendimizin dışında, başka birisinin ya </a:t>
            </a:r>
            <a:r>
              <a:rPr lang="tr-TR" dirty="0" smtClean="0">
                <a:latin typeface="Comic Sans MS" pitchFamily="66" charset="0"/>
              </a:rPr>
              <a:t>da birilerinin </a:t>
            </a:r>
            <a:r>
              <a:rPr lang="tr-TR" dirty="0">
                <a:latin typeface="Comic Sans MS" pitchFamily="66" charset="0"/>
              </a:rPr>
              <a:t>olduğunu kabul etmeyi zorunlu </a:t>
            </a:r>
            <a:r>
              <a:rPr lang="tr-TR" dirty="0" smtClean="0">
                <a:latin typeface="Comic Sans MS" pitchFamily="66" charset="0"/>
              </a:rPr>
              <a:t>olarak içerir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Buna göre </a:t>
            </a:r>
            <a:r>
              <a:rPr lang="tr-TR" b="1" dirty="0" err="1">
                <a:latin typeface="Comic Sans MS" pitchFamily="66" charset="0"/>
              </a:rPr>
              <a:t>Levinas</a:t>
            </a:r>
            <a:r>
              <a:rPr lang="tr-TR" b="1" dirty="0">
                <a:latin typeface="Comic Sans MS" pitchFamily="66" charset="0"/>
              </a:rPr>
              <a:t> ahlaki </a:t>
            </a:r>
            <a:r>
              <a:rPr lang="tr-TR" b="1" dirty="0" smtClean="0">
                <a:latin typeface="Comic Sans MS" pitchFamily="66" charset="0"/>
              </a:rPr>
              <a:t>değerlendirmenin amacı </a:t>
            </a:r>
            <a:r>
              <a:rPr lang="tr-TR" b="1" dirty="0">
                <a:latin typeface="Comic Sans MS" pitchFamily="66" charset="0"/>
              </a:rPr>
              <a:t>olarak aşağıdaki kavramlardan </a:t>
            </a:r>
            <a:r>
              <a:rPr lang="tr-TR" b="1" dirty="0" smtClean="0">
                <a:latin typeface="Comic Sans MS" pitchFamily="66" charset="0"/>
              </a:rPr>
              <a:t>hangisini vurgulamaktadır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Ölçülülük </a:t>
            </a:r>
            <a:r>
              <a:rPr lang="tr-TR" dirty="0" smtClean="0">
                <a:latin typeface="Comic Sans MS" pitchFamily="66" charset="0"/>
              </a:rPr>
              <a:t>        B</a:t>
            </a:r>
            <a:r>
              <a:rPr lang="tr-TR" dirty="0">
                <a:latin typeface="Comic Sans MS" pitchFamily="66" charset="0"/>
              </a:rPr>
              <a:t>) Mutluluk </a:t>
            </a:r>
            <a:r>
              <a:rPr lang="tr-TR" dirty="0" smtClean="0">
                <a:latin typeface="Comic Sans MS" pitchFamily="66" charset="0"/>
              </a:rPr>
              <a:t>       C)Sorumluluk</a:t>
            </a:r>
            <a:endParaRPr lang="tr-TR" dirty="0">
              <a:latin typeface="Comic Sans MS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itchFamily="66" charset="0"/>
              </a:rPr>
              <a:t>               D</a:t>
            </a:r>
            <a:r>
              <a:rPr lang="tr-TR" dirty="0">
                <a:latin typeface="Comic Sans MS" pitchFamily="66" charset="0"/>
              </a:rPr>
              <a:t>) Fayda </a:t>
            </a:r>
            <a:r>
              <a:rPr lang="tr-TR" dirty="0" smtClean="0">
                <a:latin typeface="Comic Sans MS" pitchFamily="66" charset="0"/>
              </a:rPr>
              <a:t>      E</a:t>
            </a:r>
            <a:r>
              <a:rPr lang="tr-TR" dirty="0">
                <a:latin typeface="Comic Sans MS" pitchFamily="66" charset="0"/>
              </a:rPr>
              <a:t>) Dinginlik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(2019-TYT)</a:t>
            </a:r>
          </a:p>
        </p:txBody>
      </p:sp>
      <p:sp>
        <p:nvSpPr>
          <p:cNvPr id="4" name="Oval 3"/>
          <p:cNvSpPr/>
          <p:nvPr/>
        </p:nvSpPr>
        <p:spPr>
          <a:xfrm>
            <a:off x="5220072" y="4509120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830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764704"/>
            <a:ext cx="7128792" cy="495836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 err="1">
                <a:latin typeface="Comic Sans MS" pitchFamily="66" charset="0"/>
              </a:rPr>
              <a:t>MacIntyre’a</a:t>
            </a:r>
            <a:r>
              <a:rPr lang="tr-TR" dirty="0">
                <a:latin typeface="Comic Sans MS" pitchFamily="66" charset="0"/>
              </a:rPr>
              <a:t> göre, içinde yaşadığımız </a:t>
            </a:r>
            <a:r>
              <a:rPr lang="tr-TR" dirty="0" smtClean="0">
                <a:latin typeface="Comic Sans MS" pitchFamily="66" charset="0"/>
              </a:rPr>
              <a:t>modern dünyada </a:t>
            </a:r>
            <a:r>
              <a:rPr lang="tr-TR" dirty="0">
                <a:latin typeface="Comic Sans MS" pitchFamily="66" charset="0"/>
              </a:rPr>
              <a:t>ahlak dili endişe verici </a:t>
            </a:r>
            <a:r>
              <a:rPr lang="tr-TR" dirty="0" smtClean="0">
                <a:latin typeface="Comic Sans MS" pitchFamily="66" charset="0"/>
              </a:rPr>
              <a:t>durumdadır. Bugün </a:t>
            </a:r>
            <a:r>
              <a:rPr lang="tr-TR" dirty="0">
                <a:latin typeface="Comic Sans MS" pitchFamily="66" charset="0"/>
              </a:rPr>
              <a:t>sahip olduğumuz şey bütünden </a:t>
            </a:r>
            <a:r>
              <a:rPr lang="tr-TR" dirty="0" smtClean="0">
                <a:latin typeface="Comic Sans MS" pitchFamily="66" charset="0"/>
              </a:rPr>
              <a:t>kopuk yalnızca </a:t>
            </a:r>
            <a:r>
              <a:rPr lang="tr-TR" dirty="0">
                <a:latin typeface="Comic Sans MS" pitchFamily="66" charset="0"/>
              </a:rPr>
              <a:t>parçalardan oluşan bir </a:t>
            </a:r>
            <a:r>
              <a:rPr lang="tr-TR" dirty="0" smtClean="0">
                <a:latin typeface="Comic Sans MS" pitchFamily="66" charset="0"/>
              </a:rPr>
              <a:t>kavramsal çerçevenin </a:t>
            </a:r>
            <a:r>
              <a:rPr lang="tr-TR" dirty="0">
                <a:latin typeface="Comic Sans MS" pitchFamily="66" charset="0"/>
              </a:rPr>
              <a:t>fragmanlarıdır. Temel </a:t>
            </a:r>
            <a:r>
              <a:rPr lang="tr-TR" dirty="0" smtClean="0">
                <a:latin typeface="Comic Sans MS" pitchFamily="66" charset="0"/>
              </a:rPr>
              <a:t>ifadelerin çoğunu </a:t>
            </a:r>
            <a:r>
              <a:rPr lang="tr-TR" dirty="0">
                <a:latin typeface="Comic Sans MS" pitchFamily="66" charset="0"/>
              </a:rPr>
              <a:t>kullanıyoruz ama aslında ahlakın </a:t>
            </a:r>
            <a:r>
              <a:rPr lang="tr-TR" dirty="0" smtClean="0">
                <a:latin typeface="Comic Sans MS" pitchFamily="66" charset="0"/>
              </a:rPr>
              <a:t>suretine sahibiz</a:t>
            </a:r>
            <a:r>
              <a:rPr lang="tr-TR" dirty="0">
                <a:latin typeface="Comic Sans MS" pitchFamily="66" charset="0"/>
              </a:rPr>
              <a:t>. Sahip olduğumuz bölük </a:t>
            </a:r>
            <a:r>
              <a:rPr lang="tr-TR" dirty="0" smtClean="0">
                <a:latin typeface="Comic Sans MS" pitchFamily="66" charset="0"/>
              </a:rPr>
              <a:t>pörçük fragmanlarla </a:t>
            </a:r>
            <a:r>
              <a:rPr lang="tr-TR" dirty="0">
                <a:latin typeface="Comic Sans MS" pitchFamily="66" charset="0"/>
              </a:rPr>
              <a:t>ahlak felsefesi yaparken </a:t>
            </a:r>
            <a:r>
              <a:rPr lang="tr-TR" dirty="0" smtClean="0">
                <a:latin typeface="Comic Sans MS" pitchFamily="66" charset="0"/>
              </a:rPr>
              <a:t>bu fragmanların </a:t>
            </a:r>
            <a:r>
              <a:rPr lang="tr-TR" dirty="0">
                <a:latin typeface="Comic Sans MS" pitchFamily="66" charset="0"/>
              </a:rPr>
              <a:t>anlamlarını buldukları </a:t>
            </a:r>
            <a:r>
              <a:rPr lang="tr-TR" dirty="0" smtClean="0">
                <a:latin typeface="Comic Sans MS" pitchFamily="66" charset="0"/>
              </a:rPr>
              <a:t>düşünce bütünlüğünü </a:t>
            </a:r>
            <a:r>
              <a:rPr lang="tr-TR" dirty="0">
                <a:latin typeface="Comic Sans MS" pitchFamily="66" charset="0"/>
              </a:rPr>
              <a:t>kaybetmiş olduğumuzun farkında </a:t>
            </a:r>
            <a:r>
              <a:rPr lang="tr-TR" dirty="0" smtClean="0">
                <a:latin typeface="Comic Sans MS" pitchFamily="66" charset="0"/>
              </a:rPr>
              <a:t>bile değiliz</a:t>
            </a:r>
            <a:r>
              <a:rPr lang="tr-TR" dirty="0">
                <a:latin typeface="Comic Sans MS" pitchFamily="66" charset="0"/>
              </a:rPr>
              <a:t>. Maalesef, idrakimizi ve ahlak </a:t>
            </a:r>
            <a:r>
              <a:rPr lang="tr-TR" dirty="0" smtClean="0">
                <a:latin typeface="Comic Sans MS" pitchFamily="66" charset="0"/>
              </a:rPr>
              <a:t>anlayışımızı, tamamen </a:t>
            </a:r>
            <a:r>
              <a:rPr lang="tr-TR" dirty="0">
                <a:latin typeface="Comic Sans MS" pitchFamily="66" charset="0"/>
              </a:rPr>
              <a:t>değilse de büyük ölçüde </a:t>
            </a:r>
            <a:r>
              <a:rPr lang="tr-TR" dirty="0" smtClean="0">
                <a:latin typeface="Comic Sans MS" pitchFamily="66" charset="0"/>
              </a:rPr>
              <a:t>yitirmiş bulunuyoruz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b="1" dirty="0">
                <a:latin typeface="Comic Sans MS" pitchFamily="66" charset="0"/>
              </a:rPr>
              <a:t>Bu parçada modern dünyanın ahlak </a:t>
            </a:r>
            <a:r>
              <a:rPr lang="tr-TR" b="1" dirty="0" smtClean="0">
                <a:latin typeface="Comic Sans MS" pitchFamily="66" charset="0"/>
              </a:rPr>
              <a:t>diline yönelik </a:t>
            </a:r>
            <a:r>
              <a:rPr lang="tr-TR" b="1" dirty="0">
                <a:latin typeface="Comic Sans MS" pitchFamily="66" charset="0"/>
              </a:rPr>
              <a:t>yapılan eleştiri </a:t>
            </a:r>
            <a:r>
              <a:rPr lang="tr-TR" b="1" dirty="0" smtClean="0">
                <a:latin typeface="Comic Sans MS" pitchFamily="66" charset="0"/>
              </a:rPr>
              <a:t>aşağıdakilerden hangisidir</a:t>
            </a:r>
            <a:r>
              <a:rPr lang="tr-TR" b="1" dirty="0">
                <a:latin typeface="Comic Sans MS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A) Evrensel değerlere ulaşmak için bir </a:t>
            </a:r>
            <a:r>
              <a:rPr lang="tr-TR" dirty="0" smtClean="0">
                <a:latin typeface="Comic Sans MS" pitchFamily="66" charset="0"/>
              </a:rPr>
              <a:t>yöntem geliştirilmemektedir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B) Siyasal eğilimlerin ahlaka etkisi göz </a:t>
            </a:r>
            <a:r>
              <a:rPr lang="tr-TR" dirty="0" smtClean="0">
                <a:latin typeface="Comic Sans MS" pitchFamily="66" charset="0"/>
              </a:rPr>
              <a:t>ardı edilmektedir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C) İnanç sistemleri ahlaki </a:t>
            </a:r>
            <a:r>
              <a:rPr lang="tr-TR" dirty="0" smtClean="0">
                <a:latin typeface="Comic Sans MS" pitchFamily="66" charset="0"/>
              </a:rPr>
              <a:t>değerlendirmelerin dışında </a:t>
            </a:r>
            <a:r>
              <a:rPr lang="tr-TR" dirty="0">
                <a:latin typeface="Comic Sans MS" pitchFamily="66" charset="0"/>
              </a:rPr>
              <a:t>bırakılmaktadır.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D) Bireylerin duygu ve düşünceleri </a:t>
            </a:r>
            <a:r>
              <a:rPr lang="tr-TR" dirty="0" smtClean="0">
                <a:latin typeface="Comic Sans MS" pitchFamily="66" charset="0"/>
              </a:rPr>
              <a:t>dikkate alınmamaktadır</a:t>
            </a:r>
            <a:r>
              <a:rPr lang="tr-TR" dirty="0">
                <a:latin typeface="Comic Sans MS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E) Temel ahlaki değerler ait </a:t>
            </a:r>
            <a:r>
              <a:rPr lang="tr-TR" dirty="0" smtClean="0">
                <a:latin typeface="Comic Sans MS" pitchFamily="66" charset="0"/>
              </a:rPr>
              <a:t>oldukları bağlamlardan </a:t>
            </a:r>
            <a:r>
              <a:rPr lang="tr-TR" dirty="0">
                <a:latin typeface="Comic Sans MS" pitchFamily="66" charset="0"/>
              </a:rPr>
              <a:t>koparılmaktadır.</a:t>
            </a:r>
          </a:p>
          <a:p>
            <a:pPr marL="0" indent="0" algn="just">
              <a:buNone/>
            </a:pPr>
            <a:r>
              <a:rPr lang="tr-TR" dirty="0">
                <a:latin typeface="Comic Sans MS" pitchFamily="66" charset="0"/>
              </a:rPr>
              <a:t>(2019-TYT)</a:t>
            </a:r>
          </a:p>
        </p:txBody>
      </p:sp>
      <p:sp>
        <p:nvSpPr>
          <p:cNvPr id="4" name="Oval 3"/>
          <p:cNvSpPr/>
          <p:nvPr/>
        </p:nvSpPr>
        <p:spPr>
          <a:xfrm>
            <a:off x="1043608" y="4365104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501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ptiye">
  <a:themeElements>
    <a:clrScheme name="Raptiy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Raptiy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ptiy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95</TotalTime>
  <Words>3493</Words>
  <Application>Microsoft Office PowerPoint</Application>
  <PresentationFormat>Ekran Gösterisi (4:3)</PresentationFormat>
  <Paragraphs>250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Raptiye</vt:lpstr>
      <vt:lpstr>AHLAK FELSEFESİ ÇIKMIŞ SORULAR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Progressive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AHLAK FELSEFESİ ÇIKMIŞ SORULAR</dc:title>
  <dc:creator>Windows Kullanıcısı</dc:creator>
  <cp:lastModifiedBy>Windows Kullanıcısı</cp:lastModifiedBy>
  <cp:revision>35</cp:revision>
  <dcterms:created xsi:type="dcterms:W3CDTF">2021-03-06T18:59:30Z</dcterms:created>
  <dcterms:modified xsi:type="dcterms:W3CDTF">2021-03-06T20:35:09Z</dcterms:modified>
</cp:coreProperties>
</file>