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58" r:id="rId3"/>
    <p:sldId id="259" r:id="rId4"/>
    <p:sldId id="260" r:id="rId5"/>
    <p:sldId id="261" r:id="rId6"/>
    <p:sldId id="262" r:id="rId7"/>
    <p:sldId id="263" r:id="rId8"/>
    <p:sldId id="264" r:id="rId9"/>
    <p:sldId id="265" r:id="rId10"/>
    <p:sldId id="355" r:id="rId11"/>
    <p:sldId id="266" r:id="rId12"/>
    <p:sldId id="356" r:id="rId13"/>
    <p:sldId id="267" r:id="rId14"/>
    <p:sldId id="268" r:id="rId15"/>
    <p:sldId id="269" r:id="rId16"/>
    <p:sldId id="270" r:id="rId17"/>
    <p:sldId id="271" r:id="rId18"/>
    <p:sldId id="272" r:id="rId19"/>
    <p:sldId id="273" r:id="rId20"/>
    <p:sldId id="300" r:id="rId21"/>
    <p:sldId id="301" r:id="rId22"/>
    <p:sldId id="302" r:id="rId23"/>
    <p:sldId id="303" r:id="rId24"/>
    <p:sldId id="304" r:id="rId25"/>
    <p:sldId id="305" r:id="rId26"/>
    <p:sldId id="306" r:id="rId27"/>
    <p:sldId id="307" r:id="rId28"/>
    <p:sldId id="308" r:id="rId29"/>
    <p:sldId id="309" r:id="rId30"/>
    <p:sldId id="310" r:id="rId31"/>
    <p:sldId id="311" r:id="rId32"/>
    <p:sldId id="312" r:id="rId33"/>
    <p:sldId id="313" r:id="rId34"/>
    <p:sldId id="314" r:id="rId35"/>
    <p:sldId id="315" r:id="rId36"/>
    <p:sldId id="316" r:id="rId37"/>
    <p:sldId id="317" r:id="rId38"/>
    <p:sldId id="318" r:id="rId39"/>
    <p:sldId id="319" r:id="rId40"/>
    <p:sldId id="320" r:id="rId41"/>
    <p:sldId id="321" r:id="rId42"/>
    <p:sldId id="322" r:id="rId43"/>
    <p:sldId id="323" r:id="rId44"/>
    <p:sldId id="324" r:id="rId45"/>
    <p:sldId id="325" r:id="rId46"/>
    <p:sldId id="326" r:id="rId47"/>
    <p:sldId id="327" r:id="rId48"/>
    <p:sldId id="328" r:id="rId49"/>
    <p:sldId id="329" r:id="rId50"/>
    <p:sldId id="330" r:id="rId51"/>
    <p:sldId id="331" r:id="rId52"/>
    <p:sldId id="332" r:id="rId53"/>
    <p:sldId id="333" r:id="rId54"/>
    <p:sldId id="334" r:id="rId55"/>
    <p:sldId id="335" r:id="rId56"/>
    <p:sldId id="336" r:id="rId57"/>
    <p:sldId id="337" r:id="rId58"/>
    <p:sldId id="338" r:id="rId59"/>
    <p:sldId id="339" r:id="rId60"/>
    <p:sldId id="340" r:id="rId61"/>
    <p:sldId id="341" r:id="rId62"/>
    <p:sldId id="342" r:id="rId63"/>
    <p:sldId id="274" r:id="rId64"/>
    <p:sldId id="275" r:id="rId65"/>
    <p:sldId id="276" r:id="rId66"/>
    <p:sldId id="277" r:id="rId67"/>
    <p:sldId id="278" r:id="rId68"/>
    <p:sldId id="279" r:id="rId69"/>
    <p:sldId id="280" r:id="rId70"/>
    <p:sldId id="281" r:id="rId71"/>
    <p:sldId id="282" r:id="rId72"/>
    <p:sldId id="283" r:id="rId73"/>
    <p:sldId id="343" r:id="rId74"/>
    <p:sldId id="344" r:id="rId75"/>
    <p:sldId id="345" r:id="rId76"/>
    <p:sldId id="346" r:id="rId77"/>
    <p:sldId id="347" r:id="rId78"/>
    <p:sldId id="348" r:id="rId79"/>
    <p:sldId id="349" r:id="rId80"/>
    <p:sldId id="350" r:id="rId81"/>
    <p:sldId id="351" r:id="rId82"/>
    <p:sldId id="352" r:id="rId83"/>
    <p:sldId id="353" r:id="rId84"/>
    <p:sldId id="354" r:id="rId85"/>
    <p:sldId id="284" r:id="rId86"/>
    <p:sldId id="285" r:id="rId87"/>
    <p:sldId id="286" r:id="rId88"/>
    <p:sldId id="287" r:id="rId89"/>
    <p:sldId id="288" r:id="rId90"/>
    <p:sldId id="289" r:id="rId91"/>
    <p:sldId id="290" r:id="rId92"/>
    <p:sldId id="291" r:id="rId93"/>
    <p:sldId id="292" r:id="rId94"/>
    <p:sldId id="293" r:id="rId95"/>
    <p:sldId id="294" r:id="rId96"/>
    <p:sldId id="295" r:id="rId97"/>
    <p:sldId id="296" r:id="rId98"/>
    <p:sldId id="297" r:id="rId99"/>
    <p:sldId id="299" r:id="rId100"/>
    <p:sldId id="298" r:id="rId10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nchor="ct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tr-TR"/>
              <a:t>Asıl başlık stilini düzenlemek için tıklayın</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10/16/2021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tr-TR"/>
              <a:t>Asıl başlık stilini düzenlemek için tıklayın</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61BEF0D-F0BB-DE4B-95CE-6DB70DBA9567}" type="datetimeFigureOut">
              <a:rPr lang="en-US" dirty="0"/>
              <a:pPr/>
              <a:t>10/16/2021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tr-TR"/>
              <a:t>Asıl başlık stilini düzenlemek için tıklayın</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a:xfrm>
            <a:off x="6399212" y="5883275"/>
            <a:ext cx="914400" cy="365125"/>
          </a:xfrm>
        </p:spPr>
        <p:txBody>
          <a:bodyPr/>
          <a:lstStyle/>
          <a:p>
            <a:fld id="{B61BEF0D-F0BB-DE4B-95CE-6DB70DBA9567}" type="datetimeFigureOut">
              <a:rPr lang="en-US" dirty="0"/>
              <a:pPr/>
              <a:t>10/16/2021</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61BEF0D-F0BB-DE4B-95CE-6DB70DBA9567}" type="datetimeFigureOut">
              <a:rPr lang="en-US" dirty="0"/>
              <a:pPr/>
              <a:t>10/16/2021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tr-TR"/>
              <a:t>Asıl başlık stilini düzenlemek için tıklayın</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10/16/2021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10/16/2021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tr-TR"/>
              <a:t>Asıl başlık stilini düzenlemek için tıklayın</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10/16/2021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tr-TR"/>
              <a:t>Asıl metin stillerini düzenlemek için tıklayın</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10/16/2021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tr-TR"/>
              <a:t>Asıl başlık stilini düzenlemek için tıklayın</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tr-TR"/>
              <a:t>Asıl metin stillerini düzenlemek için tıklayın</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10/16/2021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B61BEF0D-F0BB-DE4B-95CE-6DB70DBA9567}" type="datetimeFigureOut">
              <a:rPr lang="en-US" dirty="0"/>
              <a:pPr/>
              <a:t>10/16/2021</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1"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image" Target="../media/image4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hyperlink" Target="http://www.turkdilbilgisi.com/deyimler/deyimler.html"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7.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6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7.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5.png"/></Relationships>
</file>

<file path=ppt/slides/_rels/slide6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7.xml"/><Relationship Id="rId4" Type="http://schemas.openxmlformats.org/officeDocument/2006/relationships/image" Target="../media/image85.png"/></Relationships>
</file>

<file path=ppt/slides/_rels/slide6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hyperlink" Target="https://www.cokbilgi.com/yazi/kavram-nedir-alani-ornekleri/" TargetMode="Externa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hyperlink" Target="https://www.cokbilgi.com/yazi/neden-sonuc-cumleleri-iliskisi-ornekler/" TargetMode="External"/><Relationship Id="rId2" Type="http://schemas.openxmlformats.org/officeDocument/2006/relationships/hyperlink" Target="https://www.cokbilgi.com/yazi/cumlede-anlam/" TargetMode="External"/><Relationship Id="rId1" Type="http://schemas.openxmlformats.org/officeDocument/2006/relationships/slideLayout" Target="../slideLayouts/slideLayout7.xml"/><Relationship Id="rId4" Type="http://schemas.openxmlformats.org/officeDocument/2006/relationships/hyperlink" Target="https://www.cokbilgi.com/yazi/amac-sonuc-cumleleri-iliskisi-ornekler/" TargetMode="Externa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7.xml"/><Relationship Id="rId4" Type="http://schemas.openxmlformats.org/officeDocument/2006/relationships/image" Target="../media/image110.png"/></Relationships>
</file>

<file path=ppt/slides/_rels/slide92.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DF592B6D-CA57-4085-9F13-7BFFC2532E07}"/>
              </a:ext>
            </a:extLst>
          </p:cNvPr>
          <p:cNvPicPr>
            <a:picLocks noChangeAspect="1"/>
          </p:cNvPicPr>
          <p:nvPr/>
        </p:nvPicPr>
        <p:blipFill rotWithShape="1">
          <a:blip r:embed="rId2"/>
          <a:srcRect l="10544" t="29555" r="35652" b="43958"/>
          <a:stretch/>
        </p:blipFill>
        <p:spPr>
          <a:xfrm>
            <a:off x="2816087" y="2284796"/>
            <a:ext cx="6559826" cy="1815547"/>
          </a:xfrm>
          <a:prstGeom prst="rect">
            <a:avLst/>
          </a:prstGeom>
        </p:spPr>
      </p:pic>
      <p:pic>
        <p:nvPicPr>
          <p:cNvPr id="4" name="Resim 3">
            <a:extLst>
              <a:ext uri="{FF2B5EF4-FFF2-40B4-BE49-F238E27FC236}">
                <a16:creationId xmlns:a16="http://schemas.microsoft.com/office/drawing/2014/main" id="{F60C1FC5-49A8-4F01-8321-1EF5B538F8D7}"/>
              </a:ext>
            </a:extLst>
          </p:cNvPr>
          <p:cNvPicPr/>
          <p:nvPr/>
        </p:nvPicPr>
        <p:blipFill rotWithShape="1">
          <a:blip r:embed="rId3" cstate="print">
            <a:extLst>
              <a:ext uri="{28A0092B-C50C-407E-A947-70E740481C1C}">
                <a14:useLocalDpi xmlns:a14="http://schemas.microsoft.com/office/drawing/2010/main" val="0"/>
              </a:ext>
            </a:extLst>
          </a:blip>
          <a:srcRect l="34318" t="25847" r="13815" b="49666"/>
          <a:stretch/>
        </p:blipFill>
        <p:spPr bwMode="auto">
          <a:xfrm>
            <a:off x="463540" y="5476019"/>
            <a:ext cx="2957017" cy="1050676"/>
          </a:xfrm>
          <a:prstGeom prst="rect">
            <a:avLst/>
          </a:prstGeom>
          <a:ln>
            <a:noFill/>
          </a:ln>
          <a:extLst>
            <a:ext uri="{53640926-AAD7-44D8-BBD7-CCE9431645EC}">
              <a14:shadowObscured xmlns:a14="http://schemas.microsoft.com/office/drawing/2010/main"/>
            </a:ext>
          </a:extLst>
        </p:spPr>
      </p:pic>
      <p:pic>
        <p:nvPicPr>
          <p:cNvPr id="5" name="Resim 4">
            <a:extLst>
              <a:ext uri="{FF2B5EF4-FFF2-40B4-BE49-F238E27FC236}">
                <a16:creationId xmlns:a16="http://schemas.microsoft.com/office/drawing/2014/main" id="{BEF05162-C6DD-4D97-B22C-D45B60DCB6FD}"/>
              </a:ext>
            </a:extLst>
          </p:cNvPr>
          <p:cNvPicPr/>
          <p:nvPr/>
        </p:nvPicPr>
        <p:blipFill rotWithShape="1">
          <a:blip r:embed="rId4" cstate="print">
            <a:extLst>
              <a:ext uri="{28A0092B-C50C-407E-A947-70E740481C1C}">
                <a14:useLocalDpi xmlns:a14="http://schemas.microsoft.com/office/drawing/2010/main" val="0"/>
              </a:ext>
            </a:extLst>
          </a:blip>
          <a:srcRect t="11154" r="1824" b="13037"/>
          <a:stretch/>
        </p:blipFill>
        <p:spPr>
          <a:xfrm>
            <a:off x="304798" y="331305"/>
            <a:ext cx="2273212" cy="1794978"/>
          </a:xfrm>
          <a:prstGeom prst="ellipse">
            <a:avLst/>
          </a:prstGeom>
          <a:ln>
            <a:noFill/>
          </a:ln>
          <a:effectLst>
            <a:softEdge rad="112500"/>
          </a:effectLst>
        </p:spPr>
      </p:pic>
      <p:pic>
        <p:nvPicPr>
          <p:cNvPr id="6" name="Resim 5">
            <a:extLst>
              <a:ext uri="{FF2B5EF4-FFF2-40B4-BE49-F238E27FC236}">
                <a16:creationId xmlns:a16="http://schemas.microsoft.com/office/drawing/2014/main" id="{DE956EAB-25C7-44C0-B0C2-64618CD15545}"/>
              </a:ext>
            </a:extLst>
          </p:cNvPr>
          <p:cNvPicPr/>
          <p:nvPr/>
        </p:nvPicPr>
        <p:blipFill rotWithShape="1">
          <a:blip r:embed="rId5" cstate="print">
            <a:extLst>
              <a:ext uri="{28A0092B-C50C-407E-A947-70E740481C1C}">
                <a14:useLocalDpi xmlns:a14="http://schemas.microsoft.com/office/drawing/2010/main" val="0"/>
              </a:ext>
            </a:extLst>
          </a:blip>
          <a:srcRect l="4908" t="8054" r="546" b="8054"/>
          <a:stretch/>
        </p:blipFill>
        <p:spPr>
          <a:xfrm>
            <a:off x="8271164" y="267590"/>
            <a:ext cx="2008910" cy="2142181"/>
          </a:xfrm>
          <a:prstGeom prst="ellipse">
            <a:avLst/>
          </a:prstGeom>
          <a:ln>
            <a:noFill/>
          </a:ln>
          <a:effectLst>
            <a:softEdge rad="112500"/>
          </a:effectLst>
        </p:spPr>
      </p:pic>
      <p:pic>
        <p:nvPicPr>
          <p:cNvPr id="7" name="Resim 6">
            <a:extLst>
              <a:ext uri="{FF2B5EF4-FFF2-40B4-BE49-F238E27FC236}">
                <a16:creationId xmlns:a16="http://schemas.microsoft.com/office/drawing/2014/main" id="{4353B837-A719-4A1A-AD8C-A1AE6692D775}"/>
              </a:ext>
            </a:extLst>
          </p:cNvPr>
          <p:cNvPicPr/>
          <p:nvPr/>
        </p:nvPicPr>
        <p:blipFill>
          <a:blip r:embed="rId6" cstate="print">
            <a:extLst>
              <a:ext uri="{28A0092B-C50C-407E-A947-70E740481C1C}">
                <a14:useLocalDpi xmlns:a14="http://schemas.microsoft.com/office/drawing/2010/main" val="0"/>
              </a:ext>
            </a:extLst>
          </a:blip>
          <a:stretch>
            <a:fillRect/>
          </a:stretch>
        </p:blipFill>
        <p:spPr>
          <a:xfrm>
            <a:off x="5903884" y="5433960"/>
            <a:ext cx="4021544" cy="506198"/>
          </a:xfrm>
          <a:prstGeom prst="rect">
            <a:avLst/>
          </a:prstGeom>
        </p:spPr>
      </p:pic>
    </p:spTree>
    <p:extLst>
      <p:ext uri="{BB962C8B-B14F-4D97-AF65-F5344CB8AC3E}">
        <p14:creationId xmlns:p14="http://schemas.microsoft.com/office/powerpoint/2010/main" val="16661608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BB5E12F5-CB65-4C9F-A807-30383BC45585}"/>
              </a:ext>
            </a:extLst>
          </p:cNvPr>
          <p:cNvPicPr>
            <a:picLocks noChangeAspect="1"/>
          </p:cNvPicPr>
          <p:nvPr/>
        </p:nvPicPr>
        <p:blipFill>
          <a:blip r:embed="rId2"/>
          <a:stretch>
            <a:fillRect/>
          </a:stretch>
        </p:blipFill>
        <p:spPr>
          <a:xfrm>
            <a:off x="4776726" y="450573"/>
            <a:ext cx="4089599" cy="768212"/>
          </a:xfrm>
          <a:prstGeom prst="rect">
            <a:avLst/>
          </a:prstGeom>
        </p:spPr>
      </p:pic>
      <p:pic>
        <p:nvPicPr>
          <p:cNvPr id="3" name="Resim 2">
            <a:extLst>
              <a:ext uri="{FF2B5EF4-FFF2-40B4-BE49-F238E27FC236}">
                <a16:creationId xmlns:a16="http://schemas.microsoft.com/office/drawing/2014/main" id="{B12FCEB1-7987-4EB0-93DA-9CCA2CF7DB3C}"/>
              </a:ext>
            </a:extLst>
          </p:cNvPr>
          <p:cNvPicPr>
            <a:picLocks noChangeAspect="1"/>
          </p:cNvPicPr>
          <p:nvPr/>
        </p:nvPicPr>
        <p:blipFill>
          <a:blip r:embed="rId3"/>
          <a:stretch>
            <a:fillRect/>
          </a:stretch>
        </p:blipFill>
        <p:spPr>
          <a:xfrm>
            <a:off x="899069" y="1842053"/>
            <a:ext cx="9980965" cy="943596"/>
          </a:xfrm>
          <a:prstGeom prst="rect">
            <a:avLst/>
          </a:prstGeom>
        </p:spPr>
      </p:pic>
    </p:spTree>
    <p:extLst>
      <p:ext uri="{BB962C8B-B14F-4D97-AF65-F5344CB8AC3E}">
        <p14:creationId xmlns:p14="http://schemas.microsoft.com/office/powerpoint/2010/main" val="3984205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0EE6F219-D23C-4436-B41B-CCF26F2BC67B}"/>
              </a:ext>
            </a:extLst>
          </p:cNvPr>
          <p:cNvSpPr/>
          <p:nvPr/>
        </p:nvSpPr>
        <p:spPr>
          <a:xfrm>
            <a:off x="1105517" y="2274838"/>
            <a:ext cx="10079317" cy="3108543"/>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dirty="0">
                <a:solidFill>
                  <a:srgbClr val="000000"/>
                </a:solidFill>
                <a:latin typeface="Roboto"/>
              </a:rPr>
              <a:t>On kişilik bir asker grubu Arıburnu’ndaki mevzilerden düşmana ateş ediyordu. Başlarındaki çavuş birden durdu. Tüfeğine baktı. Yanındaki ere “Tüfeğim bozulmuş galiba, tetiğe asılıyorum patlamıyor. Başka tüfek var mı?” diye sordu. Er çavuşa baktı. “Tüfek bozulmamış komutanım, parmağınız kopmuş!” Çavuş vatan aşkıyla öyle bir savaşıyordu ki, bir şarapnel parçasıyla kopan parmağını hissetmemişti bile…</a:t>
            </a:r>
            <a:endParaRPr lang="tr-TR" sz="2800" dirty="0"/>
          </a:p>
        </p:txBody>
      </p:sp>
      <p:pic>
        <p:nvPicPr>
          <p:cNvPr id="3" name="Resim 2">
            <a:extLst>
              <a:ext uri="{FF2B5EF4-FFF2-40B4-BE49-F238E27FC236}">
                <a16:creationId xmlns:a16="http://schemas.microsoft.com/office/drawing/2014/main" id="{35DA005B-6AAE-4E28-8F55-65172465DCC3}"/>
              </a:ext>
            </a:extLst>
          </p:cNvPr>
          <p:cNvPicPr>
            <a:picLocks noChangeAspect="1"/>
          </p:cNvPicPr>
          <p:nvPr/>
        </p:nvPicPr>
        <p:blipFill>
          <a:blip r:embed="rId2"/>
          <a:stretch>
            <a:fillRect/>
          </a:stretch>
        </p:blipFill>
        <p:spPr>
          <a:xfrm>
            <a:off x="1105518" y="758482"/>
            <a:ext cx="9980964" cy="943596"/>
          </a:xfrm>
          <a:prstGeom prst="rect">
            <a:avLst/>
          </a:prstGeom>
        </p:spPr>
      </p:pic>
    </p:spTree>
    <p:extLst>
      <p:ext uri="{BB962C8B-B14F-4D97-AF65-F5344CB8AC3E}">
        <p14:creationId xmlns:p14="http://schemas.microsoft.com/office/powerpoint/2010/main" val="3542758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Köşeleri Yuvarlatılmış 2">
            <a:extLst>
              <a:ext uri="{FF2B5EF4-FFF2-40B4-BE49-F238E27FC236}">
                <a16:creationId xmlns:a16="http://schemas.microsoft.com/office/drawing/2014/main" id="{E0970A5F-4FC8-4964-93F7-3FE20E28DF6D}"/>
              </a:ext>
            </a:extLst>
          </p:cNvPr>
          <p:cNvSpPr/>
          <p:nvPr/>
        </p:nvSpPr>
        <p:spPr>
          <a:xfrm>
            <a:off x="2133600" y="265043"/>
            <a:ext cx="7845287" cy="104692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800" b="1" dirty="0">
                <a:solidFill>
                  <a:srgbClr val="C00000"/>
                </a:solidFill>
              </a:rPr>
              <a:t>GÖRSELLERİ YORUMLAMA</a:t>
            </a:r>
          </a:p>
        </p:txBody>
      </p:sp>
      <p:pic>
        <p:nvPicPr>
          <p:cNvPr id="4" name="Resim 3">
            <a:extLst>
              <a:ext uri="{FF2B5EF4-FFF2-40B4-BE49-F238E27FC236}">
                <a16:creationId xmlns:a16="http://schemas.microsoft.com/office/drawing/2014/main" id="{A226C41E-B507-42F5-A536-B552F5F11D01}"/>
              </a:ext>
            </a:extLst>
          </p:cNvPr>
          <p:cNvPicPr>
            <a:picLocks noChangeAspect="1"/>
          </p:cNvPicPr>
          <p:nvPr/>
        </p:nvPicPr>
        <p:blipFill>
          <a:blip r:embed="rId2"/>
          <a:stretch>
            <a:fillRect/>
          </a:stretch>
        </p:blipFill>
        <p:spPr>
          <a:xfrm>
            <a:off x="654348" y="1943100"/>
            <a:ext cx="4892929" cy="3874604"/>
          </a:xfrm>
          <a:prstGeom prst="rect">
            <a:avLst/>
          </a:prstGeom>
        </p:spPr>
      </p:pic>
      <p:pic>
        <p:nvPicPr>
          <p:cNvPr id="5" name="Resim 4">
            <a:extLst>
              <a:ext uri="{FF2B5EF4-FFF2-40B4-BE49-F238E27FC236}">
                <a16:creationId xmlns:a16="http://schemas.microsoft.com/office/drawing/2014/main" id="{45A13B92-D45C-476F-AB13-687004A88B31}"/>
              </a:ext>
            </a:extLst>
          </p:cNvPr>
          <p:cNvPicPr>
            <a:picLocks noChangeAspect="1"/>
          </p:cNvPicPr>
          <p:nvPr/>
        </p:nvPicPr>
        <p:blipFill>
          <a:blip r:embed="rId3"/>
          <a:stretch>
            <a:fillRect/>
          </a:stretch>
        </p:blipFill>
        <p:spPr>
          <a:xfrm>
            <a:off x="5859945" y="1947862"/>
            <a:ext cx="4397237" cy="3962608"/>
          </a:xfrm>
          <a:prstGeom prst="rect">
            <a:avLst/>
          </a:prstGeom>
        </p:spPr>
      </p:pic>
    </p:spTree>
    <p:extLst>
      <p:ext uri="{BB962C8B-B14F-4D97-AF65-F5344CB8AC3E}">
        <p14:creationId xmlns:p14="http://schemas.microsoft.com/office/powerpoint/2010/main" val="904948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4DEECA1A-3BB8-4097-B08B-A1ABE3F06902}"/>
              </a:ext>
            </a:extLst>
          </p:cNvPr>
          <p:cNvPicPr>
            <a:picLocks noChangeAspect="1"/>
          </p:cNvPicPr>
          <p:nvPr/>
        </p:nvPicPr>
        <p:blipFill>
          <a:blip r:embed="rId2"/>
          <a:stretch>
            <a:fillRect/>
          </a:stretch>
        </p:blipFill>
        <p:spPr>
          <a:xfrm>
            <a:off x="2332793" y="609600"/>
            <a:ext cx="7902647" cy="704022"/>
          </a:xfrm>
          <a:prstGeom prst="rect">
            <a:avLst/>
          </a:prstGeom>
        </p:spPr>
      </p:pic>
      <p:pic>
        <p:nvPicPr>
          <p:cNvPr id="3" name="Resim 2">
            <a:extLst>
              <a:ext uri="{FF2B5EF4-FFF2-40B4-BE49-F238E27FC236}">
                <a16:creationId xmlns:a16="http://schemas.microsoft.com/office/drawing/2014/main" id="{63E37ED3-C435-49FE-BA68-E34297C72BDE}"/>
              </a:ext>
            </a:extLst>
          </p:cNvPr>
          <p:cNvPicPr>
            <a:picLocks noChangeAspect="1"/>
          </p:cNvPicPr>
          <p:nvPr/>
        </p:nvPicPr>
        <p:blipFill>
          <a:blip r:embed="rId3"/>
          <a:stretch>
            <a:fillRect/>
          </a:stretch>
        </p:blipFill>
        <p:spPr>
          <a:xfrm>
            <a:off x="3976166" y="1815548"/>
            <a:ext cx="4674812" cy="573157"/>
          </a:xfrm>
          <a:prstGeom prst="rect">
            <a:avLst/>
          </a:prstGeom>
        </p:spPr>
      </p:pic>
      <p:pic>
        <p:nvPicPr>
          <p:cNvPr id="4" name="Resim 3">
            <a:extLst>
              <a:ext uri="{FF2B5EF4-FFF2-40B4-BE49-F238E27FC236}">
                <a16:creationId xmlns:a16="http://schemas.microsoft.com/office/drawing/2014/main" id="{D0BE1809-7649-4BFA-9849-989D34D1F8C2}"/>
              </a:ext>
            </a:extLst>
          </p:cNvPr>
          <p:cNvPicPr>
            <a:picLocks noChangeAspect="1"/>
          </p:cNvPicPr>
          <p:nvPr/>
        </p:nvPicPr>
        <p:blipFill>
          <a:blip r:embed="rId4"/>
          <a:stretch>
            <a:fillRect/>
          </a:stretch>
        </p:blipFill>
        <p:spPr>
          <a:xfrm>
            <a:off x="465623" y="2718352"/>
            <a:ext cx="11275803" cy="3530047"/>
          </a:xfrm>
          <a:prstGeom prst="rect">
            <a:avLst/>
          </a:prstGeom>
        </p:spPr>
      </p:pic>
    </p:spTree>
    <p:extLst>
      <p:ext uri="{BB962C8B-B14F-4D97-AF65-F5344CB8AC3E}">
        <p14:creationId xmlns:p14="http://schemas.microsoft.com/office/powerpoint/2010/main" val="4080736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5B8887DB-C9CA-41FB-A53D-F09E18F51836}"/>
              </a:ext>
            </a:extLst>
          </p:cNvPr>
          <p:cNvPicPr>
            <a:picLocks noChangeAspect="1"/>
          </p:cNvPicPr>
          <p:nvPr/>
        </p:nvPicPr>
        <p:blipFill>
          <a:blip r:embed="rId2"/>
          <a:stretch>
            <a:fillRect/>
          </a:stretch>
        </p:blipFill>
        <p:spPr>
          <a:xfrm>
            <a:off x="289405" y="596349"/>
            <a:ext cx="11733627" cy="5406886"/>
          </a:xfrm>
          <a:prstGeom prst="rect">
            <a:avLst/>
          </a:prstGeom>
        </p:spPr>
      </p:pic>
    </p:spTree>
    <p:extLst>
      <p:ext uri="{BB962C8B-B14F-4D97-AF65-F5344CB8AC3E}">
        <p14:creationId xmlns:p14="http://schemas.microsoft.com/office/powerpoint/2010/main" val="36684796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ACCD139F-5BC4-48F7-92D1-A36124BD7998}"/>
              </a:ext>
            </a:extLst>
          </p:cNvPr>
          <p:cNvPicPr>
            <a:picLocks noChangeAspect="1"/>
          </p:cNvPicPr>
          <p:nvPr/>
        </p:nvPicPr>
        <p:blipFill>
          <a:blip r:embed="rId2"/>
          <a:stretch>
            <a:fillRect/>
          </a:stretch>
        </p:blipFill>
        <p:spPr>
          <a:xfrm>
            <a:off x="1829918" y="649357"/>
            <a:ext cx="8196574" cy="5340625"/>
          </a:xfrm>
          <a:prstGeom prst="rect">
            <a:avLst/>
          </a:prstGeom>
        </p:spPr>
      </p:pic>
    </p:spTree>
    <p:extLst>
      <p:ext uri="{BB962C8B-B14F-4D97-AF65-F5344CB8AC3E}">
        <p14:creationId xmlns:p14="http://schemas.microsoft.com/office/powerpoint/2010/main" val="38713227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1492E0A8-7FDA-43B7-8F4A-51FC94154CC5}"/>
              </a:ext>
            </a:extLst>
          </p:cNvPr>
          <p:cNvPicPr>
            <a:picLocks noChangeAspect="1"/>
          </p:cNvPicPr>
          <p:nvPr/>
        </p:nvPicPr>
        <p:blipFill>
          <a:blip r:embed="rId2"/>
          <a:stretch>
            <a:fillRect/>
          </a:stretch>
        </p:blipFill>
        <p:spPr>
          <a:xfrm>
            <a:off x="733873" y="842755"/>
            <a:ext cx="10938705" cy="4736410"/>
          </a:xfrm>
          <a:prstGeom prst="rect">
            <a:avLst/>
          </a:prstGeom>
        </p:spPr>
      </p:pic>
    </p:spTree>
    <p:extLst>
      <p:ext uri="{BB962C8B-B14F-4D97-AF65-F5344CB8AC3E}">
        <p14:creationId xmlns:p14="http://schemas.microsoft.com/office/powerpoint/2010/main" val="2461413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FD7CE378-0197-420F-92B9-42349A190BAA}"/>
              </a:ext>
            </a:extLst>
          </p:cNvPr>
          <p:cNvPicPr>
            <a:picLocks noChangeAspect="1"/>
          </p:cNvPicPr>
          <p:nvPr/>
        </p:nvPicPr>
        <p:blipFill rotWithShape="1">
          <a:blip r:embed="rId2"/>
          <a:srcRect t="1" r="765" b="42522"/>
          <a:stretch/>
        </p:blipFill>
        <p:spPr>
          <a:xfrm>
            <a:off x="191044" y="1210164"/>
            <a:ext cx="11488338" cy="3902163"/>
          </a:xfrm>
          <a:prstGeom prst="rect">
            <a:avLst/>
          </a:prstGeom>
        </p:spPr>
      </p:pic>
    </p:spTree>
    <p:extLst>
      <p:ext uri="{BB962C8B-B14F-4D97-AF65-F5344CB8AC3E}">
        <p14:creationId xmlns:p14="http://schemas.microsoft.com/office/powerpoint/2010/main" val="30469418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A4EB6E29-4E44-4B6A-8E92-7CAC58FEE0E2}"/>
              </a:ext>
            </a:extLst>
          </p:cNvPr>
          <p:cNvPicPr>
            <a:picLocks noChangeAspect="1"/>
          </p:cNvPicPr>
          <p:nvPr/>
        </p:nvPicPr>
        <p:blipFill rotWithShape="1">
          <a:blip r:embed="rId2"/>
          <a:srcRect l="1293" t="58230"/>
          <a:stretch/>
        </p:blipFill>
        <p:spPr>
          <a:xfrm>
            <a:off x="258444" y="1353228"/>
            <a:ext cx="11675112" cy="2969390"/>
          </a:xfrm>
          <a:prstGeom prst="rect">
            <a:avLst/>
          </a:prstGeom>
        </p:spPr>
      </p:pic>
    </p:spTree>
    <p:extLst>
      <p:ext uri="{BB962C8B-B14F-4D97-AF65-F5344CB8AC3E}">
        <p14:creationId xmlns:p14="http://schemas.microsoft.com/office/powerpoint/2010/main" val="27076269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B23C123E-52FE-4086-B97D-0C74711CC5CC}"/>
              </a:ext>
            </a:extLst>
          </p:cNvPr>
          <p:cNvPicPr>
            <a:picLocks noChangeAspect="1"/>
          </p:cNvPicPr>
          <p:nvPr/>
        </p:nvPicPr>
        <p:blipFill rotWithShape="1">
          <a:blip r:embed="rId2"/>
          <a:srcRect r="1850" b="65033"/>
          <a:stretch/>
        </p:blipFill>
        <p:spPr>
          <a:xfrm>
            <a:off x="301407" y="1651099"/>
            <a:ext cx="11784693" cy="2242027"/>
          </a:xfrm>
          <a:prstGeom prst="rect">
            <a:avLst/>
          </a:prstGeom>
        </p:spPr>
      </p:pic>
    </p:spTree>
    <p:extLst>
      <p:ext uri="{BB962C8B-B14F-4D97-AF65-F5344CB8AC3E}">
        <p14:creationId xmlns:p14="http://schemas.microsoft.com/office/powerpoint/2010/main" val="10777821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F9E66DA-EAC9-4F9E-BE98-DF2E3DAE87AB}"/>
              </a:ext>
            </a:extLst>
          </p:cNvPr>
          <p:cNvPicPr>
            <a:picLocks noChangeAspect="1"/>
          </p:cNvPicPr>
          <p:nvPr/>
        </p:nvPicPr>
        <p:blipFill rotWithShape="1">
          <a:blip r:embed="rId2"/>
          <a:srcRect l="1450" t="34726"/>
          <a:stretch/>
        </p:blipFill>
        <p:spPr>
          <a:xfrm>
            <a:off x="429491" y="1108362"/>
            <a:ext cx="11236036" cy="3974150"/>
          </a:xfrm>
          <a:prstGeom prst="rect">
            <a:avLst/>
          </a:prstGeom>
        </p:spPr>
      </p:pic>
    </p:spTree>
    <p:extLst>
      <p:ext uri="{BB962C8B-B14F-4D97-AF65-F5344CB8AC3E}">
        <p14:creationId xmlns:p14="http://schemas.microsoft.com/office/powerpoint/2010/main" val="34751845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BD9AB063-FAA9-4B0A-8F64-0F17DAC161EC}"/>
              </a:ext>
            </a:extLst>
          </p:cNvPr>
          <p:cNvPicPr>
            <a:picLocks noChangeAspect="1"/>
          </p:cNvPicPr>
          <p:nvPr/>
        </p:nvPicPr>
        <p:blipFill>
          <a:blip r:embed="rId2"/>
          <a:stretch>
            <a:fillRect/>
          </a:stretch>
        </p:blipFill>
        <p:spPr>
          <a:xfrm>
            <a:off x="77141" y="887897"/>
            <a:ext cx="11770912" cy="4969564"/>
          </a:xfrm>
          <a:prstGeom prst="rect">
            <a:avLst/>
          </a:prstGeom>
        </p:spPr>
      </p:pic>
    </p:spTree>
    <p:extLst>
      <p:ext uri="{BB962C8B-B14F-4D97-AF65-F5344CB8AC3E}">
        <p14:creationId xmlns:p14="http://schemas.microsoft.com/office/powerpoint/2010/main" val="6730244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526E1306-C35E-4571-9068-4C0C6E17A3E3}"/>
              </a:ext>
            </a:extLst>
          </p:cNvPr>
          <p:cNvPicPr>
            <a:picLocks noChangeAspect="1"/>
          </p:cNvPicPr>
          <p:nvPr/>
        </p:nvPicPr>
        <p:blipFill>
          <a:blip r:embed="rId2"/>
          <a:stretch>
            <a:fillRect/>
          </a:stretch>
        </p:blipFill>
        <p:spPr>
          <a:xfrm>
            <a:off x="121799" y="2080591"/>
            <a:ext cx="3066591" cy="1153767"/>
          </a:xfrm>
          <a:prstGeom prst="rect">
            <a:avLst/>
          </a:prstGeom>
        </p:spPr>
      </p:pic>
      <p:pic>
        <p:nvPicPr>
          <p:cNvPr id="3" name="Resim 2">
            <a:extLst>
              <a:ext uri="{FF2B5EF4-FFF2-40B4-BE49-F238E27FC236}">
                <a16:creationId xmlns:a16="http://schemas.microsoft.com/office/drawing/2014/main" id="{1008CC14-3FC8-4EDA-B1E3-C659494C0CC6}"/>
              </a:ext>
            </a:extLst>
          </p:cNvPr>
          <p:cNvPicPr>
            <a:picLocks noChangeAspect="1"/>
          </p:cNvPicPr>
          <p:nvPr/>
        </p:nvPicPr>
        <p:blipFill>
          <a:blip r:embed="rId3"/>
          <a:stretch>
            <a:fillRect/>
          </a:stretch>
        </p:blipFill>
        <p:spPr>
          <a:xfrm>
            <a:off x="4311680" y="209549"/>
            <a:ext cx="4822672" cy="6049617"/>
          </a:xfrm>
          <a:prstGeom prst="rect">
            <a:avLst/>
          </a:prstGeom>
        </p:spPr>
      </p:pic>
    </p:spTree>
    <p:extLst>
      <p:ext uri="{BB962C8B-B14F-4D97-AF65-F5344CB8AC3E}">
        <p14:creationId xmlns:p14="http://schemas.microsoft.com/office/powerpoint/2010/main" val="2949528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75E2F9D2-CC62-4851-BA20-CF3415B63D1D}"/>
              </a:ext>
            </a:extLst>
          </p:cNvPr>
          <p:cNvPicPr>
            <a:picLocks noChangeAspect="1"/>
          </p:cNvPicPr>
          <p:nvPr/>
        </p:nvPicPr>
        <p:blipFill>
          <a:blip r:embed="rId2"/>
          <a:stretch>
            <a:fillRect/>
          </a:stretch>
        </p:blipFill>
        <p:spPr>
          <a:xfrm>
            <a:off x="465762" y="463828"/>
            <a:ext cx="8907873" cy="951878"/>
          </a:xfrm>
          <a:prstGeom prst="rect">
            <a:avLst/>
          </a:prstGeom>
        </p:spPr>
      </p:pic>
      <p:pic>
        <p:nvPicPr>
          <p:cNvPr id="3" name="Resim 2">
            <a:extLst>
              <a:ext uri="{FF2B5EF4-FFF2-40B4-BE49-F238E27FC236}">
                <a16:creationId xmlns:a16="http://schemas.microsoft.com/office/drawing/2014/main" id="{ED07901B-9186-44F5-ADD7-AE0AFCDEE20F}"/>
              </a:ext>
            </a:extLst>
          </p:cNvPr>
          <p:cNvPicPr>
            <a:picLocks noChangeAspect="1"/>
          </p:cNvPicPr>
          <p:nvPr/>
        </p:nvPicPr>
        <p:blipFill>
          <a:blip r:embed="rId3"/>
          <a:stretch>
            <a:fillRect/>
          </a:stretch>
        </p:blipFill>
        <p:spPr>
          <a:xfrm>
            <a:off x="9564963" y="500271"/>
            <a:ext cx="1818654" cy="823040"/>
          </a:xfrm>
          <a:prstGeom prst="rect">
            <a:avLst/>
          </a:prstGeom>
        </p:spPr>
      </p:pic>
      <p:pic>
        <p:nvPicPr>
          <p:cNvPr id="4" name="Resim 3">
            <a:extLst>
              <a:ext uri="{FF2B5EF4-FFF2-40B4-BE49-F238E27FC236}">
                <a16:creationId xmlns:a16="http://schemas.microsoft.com/office/drawing/2014/main" id="{0EF4D7AE-E4FD-4972-9191-8A054DF68CA8}"/>
              </a:ext>
            </a:extLst>
          </p:cNvPr>
          <p:cNvPicPr>
            <a:picLocks noChangeAspect="1"/>
          </p:cNvPicPr>
          <p:nvPr/>
        </p:nvPicPr>
        <p:blipFill>
          <a:blip r:embed="rId4"/>
          <a:stretch>
            <a:fillRect/>
          </a:stretch>
        </p:blipFill>
        <p:spPr>
          <a:xfrm>
            <a:off x="640905" y="2755935"/>
            <a:ext cx="4600744" cy="951878"/>
          </a:xfrm>
          <a:prstGeom prst="rect">
            <a:avLst/>
          </a:prstGeom>
        </p:spPr>
      </p:pic>
      <p:pic>
        <p:nvPicPr>
          <p:cNvPr id="5" name="Resim 4">
            <a:extLst>
              <a:ext uri="{FF2B5EF4-FFF2-40B4-BE49-F238E27FC236}">
                <a16:creationId xmlns:a16="http://schemas.microsoft.com/office/drawing/2014/main" id="{A1F084B9-4542-42DF-A5F1-045A5148C276}"/>
              </a:ext>
            </a:extLst>
          </p:cNvPr>
          <p:cNvPicPr>
            <a:picLocks noChangeAspect="1"/>
          </p:cNvPicPr>
          <p:nvPr/>
        </p:nvPicPr>
        <p:blipFill>
          <a:blip r:embed="rId5"/>
          <a:stretch>
            <a:fillRect/>
          </a:stretch>
        </p:blipFill>
        <p:spPr>
          <a:xfrm>
            <a:off x="5799689" y="2704739"/>
            <a:ext cx="1729468" cy="951878"/>
          </a:xfrm>
          <a:prstGeom prst="rect">
            <a:avLst/>
          </a:prstGeom>
        </p:spPr>
      </p:pic>
      <p:pic>
        <p:nvPicPr>
          <p:cNvPr id="6" name="Resim 5">
            <a:extLst>
              <a:ext uri="{FF2B5EF4-FFF2-40B4-BE49-F238E27FC236}">
                <a16:creationId xmlns:a16="http://schemas.microsoft.com/office/drawing/2014/main" id="{7937693F-9EC9-46C3-8B7D-E5EB18ECD3FC}"/>
              </a:ext>
            </a:extLst>
          </p:cNvPr>
          <p:cNvPicPr>
            <a:picLocks noChangeAspect="1"/>
          </p:cNvPicPr>
          <p:nvPr/>
        </p:nvPicPr>
        <p:blipFill>
          <a:blip r:embed="rId6"/>
          <a:stretch>
            <a:fillRect/>
          </a:stretch>
        </p:blipFill>
        <p:spPr>
          <a:xfrm>
            <a:off x="371254" y="4557298"/>
            <a:ext cx="6603945" cy="531537"/>
          </a:xfrm>
          <a:prstGeom prst="rect">
            <a:avLst/>
          </a:prstGeom>
        </p:spPr>
      </p:pic>
      <p:pic>
        <p:nvPicPr>
          <p:cNvPr id="7" name="Resim 6">
            <a:extLst>
              <a:ext uri="{FF2B5EF4-FFF2-40B4-BE49-F238E27FC236}">
                <a16:creationId xmlns:a16="http://schemas.microsoft.com/office/drawing/2014/main" id="{22EE9F3F-E102-479B-A7BE-BBBC32AD716A}"/>
              </a:ext>
            </a:extLst>
          </p:cNvPr>
          <p:cNvPicPr>
            <a:picLocks noChangeAspect="1"/>
          </p:cNvPicPr>
          <p:nvPr/>
        </p:nvPicPr>
        <p:blipFill>
          <a:blip r:embed="rId7"/>
          <a:stretch>
            <a:fillRect/>
          </a:stretch>
        </p:blipFill>
        <p:spPr>
          <a:xfrm>
            <a:off x="7295529" y="4347127"/>
            <a:ext cx="1599684" cy="951878"/>
          </a:xfrm>
          <a:prstGeom prst="rect">
            <a:avLst/>
          </a:prstGeom>
        </p:spPr>
      </p:pic>
    </p:spTree>
    <p:extLst>
      <p:ext uri="{BB962C8B-B14F-4D97-AF65-F5344CB8AC3E}">
        <p14:creationId xmlns:p14="http://schemas.microsoft.com/office/powerpoint/2010/main" val="861647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A9FA0BE3-4DA0-40FC-97CF-88EA5378BC85}"/>
              </a:ext>
            </a:extLst>
          </p:cNvPr>
          <p:cNvPicPr>
            <a:picLocks noChangeAspect="1"/>
          </p:cNvPicPr>
          <p:nvPr/>
        </p:nvPicPr>
        <p:blipFill>
          <a:blip r:embed="rId2"/>
          <a:stretch>
            <a:fillRect/>
          </a:stretch>
        </p:blipFill>
        <p:spPr>
          <a:xfrm>
            <a:off x="656665" y="821635"/>
            <a:ext cx="2035389" cy="728455"/>
          </a:xfrm>
          <a:prstGeom prst="rect">
            <a:avLst/>
          </a:prstGeom>
        </p:spPr>
      </p:pic>
      <p:pic>
        <p:nvPicPr>
          <p:cNvPr id="3" name="Resim 2">
            <a:extLst>
              <a:ext uri="{FF2B5EF4-FFF2-40B4-BE49-F238E27FC236}">
                <a16:creationId xmlns:a16="http://schemas.microsoft.com/office/drawing/2014/main" id="{17CCB84A-38EA-4600-BFAB-E519BF9501A9}"/>
              </a:ext>
            </a:extLst>
          </p:cNvPr>
          <p:cNvPicPr>
            <a:picLocks noChangeAspect="1"/>
          </p:cNvPicPr>
          <p:nvPr/>
        </p:nvPicPr>
        <p:blipFill>
          <a:blip r:embed="rId3"/>
          <a:stretch>
            <a:fillRect/>
          </a:stretch>
        </p:blipFill>
        <p:spPr>
          <a:xfrm>
            <a:off x="5469007" y="686628"/>
            <a:ext cx="1888994" cy="998468"/>
          </a:xfrm>
          <a:prstGeom prst="rect">
            <a:avLst/>
          </a:prstGeom>
        </p:spPr>
      </p:pic>
      <p:pic>
        <p:nvPicPr>
          <p:cNvPr id="4" name="Resim 3">
            <a:extLst>
              <a:ext uri="{FF2B5EF4-FFF2-40B4-BE49-F238E27FC236}">
                <a16:creationId xmlns:a16="http://schemas.microsoft.com/office/drawing/2014/main" id="{81807573-2A05-42BD-B536-3D645DBECD30}"/>
              </a:ext>
            </a:extLst>
          </p:cNvPr>
          <p:cNvPicPr>
            <a:picLocks noChangeAspect="1"/>
          </p:cNvPicPr>
          <p:nvPr/>
        </p:nvPicPr>
        <p:blipFill>
          <a:blip r:embed="rId4"/>
          <a:stretch>
            <a:fillRect/>
          </a:stretch>
        </p:blipFill>
        <p:spPr>
          <a:xfrm>
            <a:off x="656665" y="3011763"/>
            <a:ext cx="2184356" cy="834473"/>
          </a:xfrm>
          <a:prstGeom prst="rect">
            <a:avLst/>
          </a:prstGeom>
        </p:spPr>
      </p:pic>
      <p:pic>
        <p:nvPicPr>
          <p:cNvPr id="5" name="Resim 4">
            <a:extLst>
              <a:ext uri="{FF2B5EF4-FFF2-40B4-BE49-F238E27FC236}">
                <a16:creationId xmlns:a16="http://schemas.microsoft.com/office/drawing/2014/main" id="{D67EAF12-A846-4796-BA5E-6E36CAE268EF}"/>
              </a:ext>
            </a:extLst>
          </p:cNvPr>
          <p:cNvPicPr>
            <a:picLocks noChangeAspect="1"/>
          </p:cNvPicPr>
          <p:nvPr/>
        </p:nvPicPr>
        <p:blipFill>
          <a:blip r:embed="rId5"/>
          <a:stretch>
            <a:fillRect/>
          </a:stretch>
        </p:blipFill>
        <p:spPr>
          <a:xfrm>
            <a:off x="5590346" y="2599912"/>
            <a:ext cx="1911353" cy="998468"/>
          </a:xfrm>
          <a:prstGeom prst="rect">
            <a:avLst/>
          </a:prstGeom>
        </p:spPr>
      </p:pic>
      <p:pic>
        <p:nvPicPr>
          <p:cNvPr id="6" name="Resim 5">
            <a:extLst>
              <a:ext uri="{FF2B5EF4-FFF2-40B4-BE49-F238E27FC236}">
                <a16:creationId xmlns:a16="http://schemas.microsoft.com/office/drawing/2014/main" id="{3F1CA1B5-1533-4398-BB2A-C425DEF4280F}"/>
              </a:ext>
            </a:extLst>
          </p:cNvPr>
          <p:cNvPicPr>
            <a:picLocks noChangeAspect="1"/>
          </p:cNvPicPr>
          <p:nvPr/>
        </p:nvPicPr>
        <p:blipFill>
          <a:blip r:embed="rId6"/>
          <a:stretch>
            <a:fillRect/>
          </a:stretch>
        </p:blipFill>
        <p:spPr>
          <a:xfrm>
            <a:off x="209550" y="4990478"/>
            <a:ext cx="5886450" cy="1344061"/>
          </a:xfrm>
          <a:prstGeom prst="rect">
            <a:avLst/>
          </a:prstGeom>
        </p:spPr>
      </p:pic>
      <p:pic>
        <p:nvPicPr>
          <p:cNvPr id="7" name="Resim 6">
            <a:extLst>
              <a:ext uri="{FF2B5EF4-FFF2-40B4-BE49-F238E27FC236}">
                <a16:creationId xmlns:a16="http://schemas.microsoft.com/office/drawing/2014/main" id="{1009A68D-A599-4F56-AC6F-EBF66B948C64}"/>
              </a:ext>
            </a:extLst>
          </p:cNvPr>
          <p:cNvPicPr>
            <a:picLocks noChangeAspect="1"/>
          </p:cNvPicPr>
          <p:nvPr/>
        </p:nvPicPr>
        <p:blipFill>
          <a:blip r:embed="rId7"/>
          <a:stretch>
            <a:fillRect/>
          </a:stretch>
        </p:blipFill>
        <p:spPr>
          <a:xfrm>
            <a:off x="8282060" y="5115544"/>
            <a:ext cx="2471085" cy="1186899"/>
          </a:xfrm>
          <a:prstGeom prst="rect">
            <a:avLst/>
          </a:prstGeom>
        </p:spPr>
      </p:pic>
      <p:sp>
        <p:nvSpPr>
          <p:cNvPr id="8" name="Ok: Sağ 7">
            <a:extLst>
              <a:ext uri="{FF2B5EF4-FFF2-40B4-BE49-F238E27FC236}">
                <a16:creationId xmlns:a16="http://schemas.microsoft.com/office/drawing/2014/main" id="{079CC8B7-6297-4189-A7EF-25C4F1831839}"/>
              </a:ext>
            </a:extLst>
          </p:cNvPr>
          <p:cNvSpPr/>
          <p:nvPr/>
        </p:nvSpPr>
        <p:spPr>
          <a:xfrm>
            <a:off x="3167270" y="887896"/>
            <a:ext cx="1643269" cy="636104"/>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9" name="Ok: Sağ 8">
            <a:extLst>
              <a:ext uri="{FF2B5EF4-FFF2-40B4-BE49-F238E27FC236}">
                <a16:creationId xmlns:a16="http://schemas.microsoft.com/office/drawing/2014/main" id="{CE941FFF-133C-406D-AF8C-24B54E8BD602}"/>
              </a:ext>
            </a:extLst>
          </p:cNvPr>
          <p:cNvSpPr/>
          <p:nvPr/>
        </p:nvSpPr>
        <p:spPr>
          <a:xfrm>
            <a:off x="6367395" y="5344456"/>
            <a:ext cx="1643269" cy="636104"/>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0" name="Ok: Sağ 9">
            <a:extLst>
              <a:ext uri="{FF2B5EF4-FFF2-40B4-BE49-F238E27FC236}">
                <a16:creationId xmlns:a16="http://schemas.microsoft.com/office/drawing/2014/main" id="{5ABB05B6-219F-44CC-AFDC-76BE2ABAFAA4}"/>
              </a:ext>
            </a:extLst>
          </p:cNvPr>
          <p:cNvSpPr/>
          <p:nvPr/>
        </p:nvSpPr>
        <p:spPr>
          <a:xfrm>
            <a:off x="3193774" y="3099146"/>
            <a:ext cx="1643269" cy="636104"/>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Tree>
    <p:extLst>
      <p:ext uri="{BB962C8B-B14F-4D97-AF65-F5344CB8AC3E}">
        <p14:creationId xmlns:p14="http://schemas.microsoft.com/office/powerpoint/2010/main" val="3129434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1000"/>
                                        <p:tgtEl>
                                          <p:spTgt spid="5"/>
                                        </p:tgtEl>
                                      </p:cBhvr>
                                    </p:animEffect>
                                    <p:anim calcmode="lin" valueType="num">
                                      <p:cBhvr>
                                        <p:cTn id="43" dur="1000" fill="hold"/>
                                        <p:tgtEl>
                                          <p:spTgt spid="5"/>
                                        </p:tgtEl>
                                        <p:attrNameLst>
                                          <p:attrName>ppt_x</p:attrName>
                                        </p:attrNameLst>
                                      </p:cBhvr>
                                      <p:tavLst>
                                        <p:tav tm="0">
                                          <p:val>
                                            <p:strVal val="#ppt_x"/>
                                          </p:val>
                                        </p:tav>
                                        <p:tav tm="100000">
                                          <p:val>
                                            <p:strVal val="#ppt_x"/>
                                          </p:val>
                                        </p:tav>
                                      </p:tavLst>
                                    </p:anim>
                                    <p:anim calcmode="lin" valueType="num">
                                      <p:cBhvr>
                                        <p:cTn id="4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fade">
                                      <p:cBhvr>
                                        <p:cTn id="49" dur="1000"/>
                                        <p:tgtEl>
                                          <p:spTgt spid="6"/>
                                        </p:tgtEl>
                                      </p:cBhvr>
                                    </p:animEffect>
                                    <p:anim calcmode="lin" valueType="num">
                                      <p:cBhvr>
                                        <p:cTn id="50" dur="1000" fill="hold"/>
                                        <p:tgtEl>
                                          <p:spTgt spid="6"/>
                                        </p:tgtEl>
                                        <p:attrNameLst>
                                          <p:attrName>ppt_x</p:attrName>
                                        </p:attrNameLst>
                                      </p:cBhvr>
                                      <p:tavLst>
                                        <p:tav tm="0">
                                          <p:val>
                                            <p:strVal val="#ppt_x"/>
                                          </p:val>
                                        </p:tav>
                                        <p:tav tm="100000">
                                          <p:val>
                                            <p:strVal val="#ppt_x"/>
                                          </p:val>
                                        </p:tav>
                                      </p:tavLst>
                                    </p:anim>
                                    <p:anim calcmode="lin" valueType="num">
                                      <p:cBhvr>
                                        <p:cTn id="5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1000"/>
                                        <p:tgtEl>
                                          <p:spTgt spid="9"/>
                                        </p:tgtEl>
                                      </p:cBhvr>
                                    </p:animEffect>
                                    <p:anim calcmode="lin" valueType="num">
                                      <p:cBhvr>
                                        <p:cTn id="57" dur="1000" fill="hold"/>
                                        <p:tgtEl>
                                          <p:spTgt spid="9"/>
                                        </p:tgtEl>
                                        <p:attrNameLst>
                                          <p:attrName>ppt_x</p:attrName>
                                        </p:attrNameLst>
                                      </p:cBhvr>
                                      <p:tavLst>
                                        <p:tav tm="0">
                                          <p:val>
                                            <p:strVal val="#ppt_x"/>
                                          </p:val>
                                        </p:tav>
                                        <p:tav tm="100000">
                                          <p:val>
                                            <p:strVal val="#ppt_x"/>
                                          </p:val>
                                        </p:tav>
                                      </p:tavLst>
                                    </p:anim>
                                    <p:anim calcmode="lin" valueType="num">
                                      <p:cBhvr>
                                        <p:cTn id="5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fade">
                                      <p:cBhvr>
                                        <p:cTn id="63" dur="1000"/>
                                        <p:tgtEl>
                                          <p:spTgt spid="7"/>
                                        </p:tgtEl>
                                      </p:cBhvr>
                                    </p:animEffect>
                                    <p:anim calcmode="lin" valueType="num">
                                      <p:cBhvr>
                                        <p:cTn id="64" dur="1000" fill="hold"/>
                                        <p:tgtEl>
                                          <p:spTgt spid="7"/>
                                        </p:tgtEl>
                                        <p:attrNameLst>
                                          <p:attrName>ppt_x</p:attrName>
                                        </p:attrNameLst>
                                      </p:cBhvr>
                                      <p:tavLst>
                                        <p:tav tm="0">
                                          <p:val>
                                            <p:strVal val="#ppt_x"/>
                                          </p:val>
                                        </p:tav>
                                        <p:tav tm="100000">
                                          <p:val>
                                            <p:strVal val="#ppt_x"/>
                                          </p:val>
                                        </p:tav>
                                      </p:tavLst>
                                    </p:anim>
                                    <p:anim calcmode="lin" valueType="num">
                                      <p:cBhvr>
                                        <p:cTn id="6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937BE5A0-AE57-47AB-9A36-96478D03F3D1}"/>
              </a:ext>
            </a:extLst>
          </p:cNvPr>
          <p:cNvPicPr>
            <a:picLocks noChangeAspect="1"/>
          </p:cNvPicPr>
          <p:nvPr/>
        </p:nvPicPr>
        <p:blipFill>
          <a:blip r:embed="rId2"/>
          <a:stretch>
            <a:fillRect/>
          </a:stretch>
        </p:blipFill>
        <p:spPr>
          <a:xfrm>
            <a:off x="250085" y="583096"/>
            <a:ext cx="5219750" cy="594898"/>
          </a:xfrm>
          <a:prstGeom prst="rect">
            <a:avLst/>
          </a:prstGeom>
        </p:spPr>
      </p:pic>
      <p:pic>
        <p:nvPicPr>
          <p:cNvPr id="3" name="Resim 2">
            <a:extLst>
              <a:ext uri="{FF2B5EF4-FFF2-40B4-BE49-F238E27FC236}">
                <a16:creationId xmlns:a16="http://schemas.microsoft.com/office/drawing/2014/main" id="{2C440846-05FB-4EC2-B7EB-E5E190A43CEA}"/>
              </a:ext>
            </a:extLst>
          </p:cNvPr>
          <p:cNvPicPr>
            <a:picLocks noChangeAspect="1"/>
          </p:cNvPicPr>
          <p:nvPr/>
        </p:nvPicPr>
        <p:blipFill>
          <a:blip r:embed="rId3"/>
          <a:stretch>
            <a:fillRect/>
          </a:stretch>
        </p:blipFill>
        <p:spPr>
          <a:xfrm>
            <a:off x="8010938" y="457408"/>
            <a:ext cx="1636555" cy="940697"/>
          </a:xfrm>
          <a:prstGeom prst="rect">
            <a:avLst/>
          </a:prstGeom>
        </p:spPr>
      </p:pic>
      <p:pic>
        <p:nvPicPr>
          <p:cNvPr id="4" name="Resim 3">
            <a:extLst>
              <a:ext uri="{FF2B5EF4-FFF2-40B4-BE49-F238E27FC236}">
                <a16:creationId xmlns:a16="http://schemas.microsoft.com/office/drawing/2014/main" id="{22B991C5-7C3E-4089-80EB-7EAB2707739A}"/>
              </a:ext>
            </a:extLst>
          </p:cNvPr>
          <p:cNvPicPr>
            <a:picLocks noChangeAspect="1"/>
          </p:cNvPicPr>
          <p:nvPr/>
        </p:nvPicPr>
        <p:blipFill>
          <a:blip r:embed="rId4"/>
          <a:stretch>
            <a:fillRect/>
          </a:stretch>
        </p:blipFill>
        <p:spPr>
          <a:xfrm>
            <a:off x="250085" y="2834102"/>
            <a:ext cx="5150946" cy="594898"/>
          </a:xfrm>
          <a:prstGeom prst="rect">
            <a:avLst/>
          </a:prstGeom>
        </p:spPr>
      </p:pic>
      <p:pic>
        <p:nvPicPr>
          <p:cNvPr id="5" name="Resim 4">
            <a:extLst>
              <a:ext uri="{FF2B5EF4-FFF2-40B4-BE49-F238E27FC236}">
                <a16:creationId xmlns:a16="http://schemas.microsoft.com/office/drawing/2014/main" id="{C5300CD0-5BC3-404F-B7B8-FA1157216D59}"/>
              </a:ext>
            </a:extLst>
          </p:cNvPr>
          <p:cNvPicPr>
            <a:picLocks noChangeAspect="1"/>
          </p:cNvPicPr>
          <p:nvPr/>
        </p:nvPicPr>
        <p:blipFill>
          <a:blip r:embed="rId5"/>
          <a:stretch>
            <a:fillRect/>
          </a:stretch>
        </p:blipFill>
        <p:spPr>
          <a:xfrm>
            <a:off x="8010938" y="2560557"/>
            <a:ext cx="1767302" cy="1041201"/>
          </a:xfrm>
          <a:prstGeom prst="rect">
            <a:avLst/>
          </a:prstGeom>
        </p:spPr>
      </p:pic>
      <p:pic>
        <p:nvPicPr>
          <p:cNvPr id="6" name="Resim 5">
            <a:extLst>
              <a:ext uri="{FF2B5EF4-FFF2-40B4-BE49-F238E27FC236}">
                <a16:creationId xmlns:a16="http://schemas.microsoft.com/office/drawing/2014/main" id="{D05BD419-A5F5-4F1F-AC76-598C6CA8297C}"/>
              </a:ext>
            </a:extLst>
          </p:cNvPr>
          <p:cNvPicPr>
            <a:picLocks noChangeAspect="1"/>
          </p:cNvPicPr>
          <p:nvPr/>
        </p:nvPicPr>
        <p:blipFill>
          <a:blip r:embed="rId6"/>
          <a:stretch>
            <a:fillRect/>
          </a:stretch>
        </p:blipFill>
        <p:spPr>
          <a:xfrm>
            <a:off x="250085" y="4818408"/>
            <a:ext cx="6057950" cy="972792"/>
          </a:xfrm>
          <a:prstGeom prst="rect">
            <a:avLst/>
          </a:prstGeom>
        </p:spPr>
      </p:pic>
      <p:pic>
        <p:nvPicPr>
          <p:cNvPr id="7" name="Resim 6">
            <a:extLst>
              <a:ext uri="{FF2B5EF4-FFF2-40B4-BE49-F238E27FC236}">
                <a16:creationId xmlns:a16="http://schemas.microsoft.com/office/drawing/2014/main" id="{EF808A85-09CF-4E05-8044-BD8E3557732C}"/>
              </a:ext>
            </a:extLst>
          </p:cNvPr>
          <p:cNvPicPr>
            <a:picLocks noChangeAspect="1"/>
          </p:cNvPicPr>
          <p:nvPr/>
        </p:nvPicPr>
        <p:blipFill>
          <a:blip r:embed="rId7"/>
          <a:stretch>
            <a:fillRect/>
          </a:stretch>
        </p:blipFill>
        <p:spPr>
          <a:xfrm>
            <a:off x="8160232" y="4833524"/>
            <a:ext cx="1768914" cy="942560"/>
          </a:xfrm>
          <a:prstGeom prst="rect">
            <a:avLst/>
          </a:prstGeom>
        </p:spPr>
      </p:pic>
      <p:sp>
        <p:nvSpPr>
          <p:cNvPr id="8" name="Ok: Sağ 7">
            <a:extLst>
              <a:ext uri="{FF2B5EF4-FFF2-40B4-BE49-F238E27FC236}">
                <a16:creationId xmlns:a16="http://schemas.microsoft.com/office/drawing/2014/main" id="{AADE69DA-B0FF-46F1-9D1B-236E598E4756}"/>
              </a:ext>
            </a:extLst>
          </p:cNvPr>
          <p:cNvSpPr/>
          <p:nvPr/>
        </p:nvSpPr>
        <p:spPr>
          <a:xfrm>
            <a:off x="6460435" y="4986752"/>
            <a:ext cx="1643269" cy="636104"/>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9" name="Ok: Sağ 8">
            <a:extLst>
              <a:ext uri="{FF2B5EF4-FFF2-40B4-BE49-F238E27FC236}">
                <a16:creationId xmlns:a16="http://schemas.microsoft.com/office/drawing/2014/main" id="{0D597015-FA43-4E8B-8127-3B6BD6DA7C96}"/>
              </a:ext>
            </a:extLst>
          </p:cNvPr>
          <p:cNvSpPr/>
          <p:nvPr/>
        </p:nvSpPr>
        <p:spPr>
          <a:xfrm>
            <a:off x="5638801" y="2790205"/>
            <a:ext cx="1643269" cy="636104"/>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0" name="Ok: Sağ 9">
            <a:extLst>
              <a:ext uri="{FF2B5EF4-FFF2-40B4-BE49-F238E27FC236}">
                <a16:creationId xmlns:a16="http://schemas.microsoft.com/office/drawing/2014/main" id="{EE80CB06-3273-40BC-9630-9982CAB3529F}"/>
              </a:ext>
            </a:extLst>
          </p:cNvPr>
          <p:cNvSpPr/>
          <p:nvPr/>
        </p:nvSpPr>
        <p:spPr>
          <a:xfrm>
            <a:off x="5854192" y="530087"/>
            <a:ext cx="1643269" cy="636104"/>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Tree>
    <p:extLst>
      <p:ext uri="{BB962C8B-B14F-4D97-AF65-F5344CB8AC3E}">
        <p14:creationId xmlns:p14="http://schemas.microsoft.com/office/powerpoint/2010/main" val="3582637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barn(inVertical)">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arn(inVertical)">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barn(inVertical)">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barn(inVertical)">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nodeType="click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barn(inVertical)">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barn(inVertical)">
                                      <p:cBhvr>
                                        <p:cTn id="39" dur="50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barn(inVertical)">
                                      <p:cBhvr>
                                        <p:cTn id="44" dur="500"/>
                                        <p:tgtEl>
                                          <p:spTgt spid="8"/>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nodeType="click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barn(inVertical)">
                                      <p:cBhvr>
                                        <p:cTn id="4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6E5F680B-2357-40D0-8D8F-D9EA97DAAC63}"/>
              </a:ext>
            </a:extLst>
          </p:cNvPr>
          <p:cNvPicPr>
            <a:picLocks noChangeAspect="1"/>
          </p:cNvPicPr>
          <p:nvPr/>
        </p:nvPicPr>
        <p:blipFill>
          <a:blip r:embed="rId2"/>
          <a:stretch>
            <a:fillRect/>
          </a:stretch>
        </p:blipFill>
        <p:spPr>
          <a:xfrm>
            <a:off x="553102" y="742121"/>
            <a:ext cx="4003989" cy="760758"/>
          </a:xfrm>
          <a:prstGeom prst="rect">
            <a:avLst/>
          </a:prstGeom>
        </p:spPr>
      </p:pic>
      <p:pic>
        <p:nvPicPr>
          <p:cNvPr id="3" name="Resim 2">
            <a:extLst>
              <a:ext uri="{FF2B5EF4-FFF2-40B4-BE49-F238E27FC236}">
                <a16:creationId xmlns:a16="http://schemas.microsoft.com/office/drawing/2014/main" id="{CE06D521-E98F-4A4C-A943-7A448F4937FC}"/>
              </a:ext>
            </a:extLst>
          </p:cNvPr>
          <p:cNvPicPr>
            <a:picLocks noChangeAspect="1"/>
          </p:cNvPicPr>
          <p:nvPr/>
        </p:nvPicPr>
        <p:blipFill>
          <a:blip r:embed="rId3"/>
          <a:stretch>
            <a:fillRect/>
          </a:stretch>
        </p:blipFill>
        <p:spPr>
          <a:xfrm>
            <a:off x="7305113" y="561250"/>
            <a:ext cx="1855867" cy="1122500"/>
          </a:xfrm>
          <a:prstGeom prst="rect">
            <a:avLst/>
          </a:prstGeom>
        </p:spPr>
      </p:pic>
      <p:pic>
        <p:nvPicPr>
          <p:cNvPr id="4" name="Resim 3">
            <a:extLst>
              <a:ext uri="{FF2B5EF4-FFF2-40B4-BE49-F238E27FC236}">
                <a16:creationId xmlns:a16="http://schemas.microsoft.com/office/drawing/2014/main" id="{5AEA9CEC-FAB5-465F-957A-C5E25456C087}"/>
              </a:ext>
            </a:extLst>
          </p:cNvPr>
          <p:cNvPicPr>
            <a:picLocks noChangeAspect="1"/>
          </p:cNvPicPr>
          <p:nvPr/>
        </p:nvPicPr>
        <p:blipFill>
          <a:blip r:embed="rId4"/>
          <a:stretch>
            <a:fillRect/>
          </a:stretch>
        </p:blipFill>
        <p:spPr>
          <a:xfrm>
            <a:off x="99910" y="3276600"/>
            <a:ext cx="8353527" cy="540026"/>
          </a:xfrm>
          <a:prstGeom prst="rect">
            <a:avLst/>
          </a:prstGeom>
        </p:spPr>
      </p:pic>
      <p:pic>
        <p:nvPicPr>
          <p:cNvPr id="5" name="Resim 4">
            <a:extLst>
              <a:ext uri="{FF2B5EF4-FFF2-40B4-BE49-F238E27FC236}">
                <a16:creationId xmlns:a16="http://schemas.microsoft.com/office/drawing/2014/main" id="{312C6A2F-C1CA-42E7-AEB9-E2859EA014F3}"/>
              </a:ext>
            </a:extLst>
          </p:cNvPr>
          <p:cNvPicPr>
            <a:picLocks noChangeAspect="1"/>
          </p:cNvPicPr>
          <p:nvPr/>
        </p:nvPicPr>
        <p:blipFill>
          <a:blip r:embed="rId5"/>
          <a:stretch>
            <a:fillRect/>
          </a:stretch>
        </p:blipFill>
        <p:spPr>
          <a:xfrm>
            <a:off x="10247658" y="2905539"/>
            <a:ext cx="1744870" cy="1046922"/>
          </a:xfrm>
          <a:prstGeom prst="rect">
            <a:avLst/>
          </a:prstGeom>
        </p:spPr>
      </p:pic>
      <p:sp>
        <p:nvSpPr>
          <p:cNvPr id="6" name="Ok: Sağ 5">
            <a:extLst>
              <a:ext uri="{FF2B5EF4-FFF2-40B4-BE49-F238E27FC236}">
                <a16:creationId xmlns:a16="http://schemas.microsoft.com/office/drawing/2014/main" id="{66E7C528-DD9A-49A5-AE21-8FF912E1EBC4}"/>
              </a:ext>
            </a:extLst>
          </p:cNvPr>
          <p:cNvSpPr/>
          <p:nvPr/>
        </p:nvSpPr>
        <p:spPr>
          <a:xfrm>
            <a:off x="4731026" y="804448"/>
            <a:ext cx="1643269" cy="636104"/>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Ok: Sağ 6">
            <a:extLst>
              <a:ext uri="{FF2B5EF4-FFF2-40B4-BE49-F238E27FC236}">
                <a16:creationId xmlns:a16="http://schemas.microsoft.com/office/drawing/2014/main" id="{46A2947E-7DD2-4567-8127-5736DE50DDAF}"/>
              </a:ext>
            </a:extLst>
          </p:cNvPr>
          <p:cNvSpPr/>
          <p:nvPr/>
        </p:nvSpPr>
        <p:spPr>
          <a:xfrm>
            <a:off x="8526324" y="3180522"/>
            <a:ext cx="1643269" cy="636104"/>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Tree>
    <p:extLst>
      <p:ext uri="{BB962C8B-B14F-4D97-AF65-F5344CB8AC3E}">
        <p14:creationId xmlns:p14="http://schemas.microsoft.com/office/powerpoint/2010/main" val="939862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barn(inVertical)">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barn(inVertical)">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nodeType="click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barn(inVertical)">
                                      <p:cBhvr>
                                        <p:cTn id="3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AE87E260-B5C6-4496-99BE-E2E4D333ED65}"/>
              </a:ext>
            </a:extLst>
          </p:cNvPr>
          <p:cNvPicPr>
            <a:picLocks noChangeAspect="1"/>
          </p:cNvPicPr>
          <p:nvPr/>
        </p:nvPicPr>
        <p:blipFill>
          <a:blip r:embed="rId2"/>
          <a:stretch>
            <a:fillRect/>
          </a:stretch>
        </p:blipFill>
        <p:spPr>
          <a:xfrm>
            <a:off x="247649" y="542096"/>
            <a:ext cx="6192907" cy="1140929"/>
          </a:xfrm>
          <a:prstGeom prst="rect">
            <a:avLst/>
          </a:prstGeom>
        </p:spPr>
      </p:pic>
      <p:pic>
        <p:nvPicPr>
          <p:cNvPr id="3" name="Resim 2">
            <a:extLst>
              <a:ext uri="{FF2B5EF4-FFF2-40B4-BE49-F238E27FC236}">
                <a16:creationId xmlns:a16="http://schemas.microsoft.com/office/drawing/2014/main" id="{B244AF69-3E7B-461C-94D7-418811B0DAC5}"/>
              </a:ext>
            </a:extLst>
          </p:cNvPr>
          <p:cNvPicPr>
            <a:picLocks noChangeAspect="1"/>
          </p:cNvPicPr>
          <p:nvPr/>
        </p:nvPicPr>
        <p:blipFill>
          <a:blip r:embed="rId3"/>
          <a:stretch>
            <a:fillRect/>
          </a:stretch>
        </p:blipFill>
        <p:spPr>
          <a:xfrm>
            <a:off x="8563804" y="542096"/>
            <a:ext cx="1640364" cy="832609"/>
          </a:xfrm>
          <a:prstGeom prst="rect">
            <a:avLst/>
          </a:prstGeom>
        </p:spPr>
      </p:pic>
      <p:pic>
        <p:nvPicPr>
          <p:cNvPr id="4" name="Resim 3">
            <a:extLst>
              <a:ext uri="{FF2B5EF4-FFF2-40B4-BE49-F238E27FC236}">
                <a16:creationId xmlns:a16="http://schemas.microsoft.com/office/drawing/2014/main" id="{F0788AD7-2E4B-4D6D-963D-F6D4AC08F79E}"/>
              </a:ext>
            </a:extLst>
          </p:cNvPr>
          <p:cNvPicPr>
            <a:picLocks noChangeAspect="1"/>
          </p:cNvPicPr>
          <p:nvPr/>
        </p:nvPicPr>
        <p:blipFill>
          <a:blip r:embed="rId4"/>
          <a:stretch>
            <a:fillRect/>
          </a:stretch>
        </p:blipFill>
        <p:spPr>
          <a:xfrm>
            <a:off x="348727" y="3327745"/>
            <a:ext cx="8260010" cy="832609"/>
          </a:xfrm>
          <a:prstGeom prst="rect">
            <a:avLst/>
          </a:prstGeom>
        </p:spPr>
      </p:pic>
      <p:pic>
        <p:nvPicPr>
          <p:cNvPr id="5" name="Resim 4">
            <a:extLst>
              <a:ext uri="{FF2B5EF4-FFF2-40B4-BE49-F238E27FC236}">
                <a16:creationId xmlns:a16="http://schemas.microsoft.com/office/drawing/2014/main" id="{81C8E8E4-F858-453F-97BF-E0E9C810E910}"/>
              </a:ext>
            </a:extLst>
          </p:cNvPr>
          <p:cNvPicPr>
            <a:picLocks noChangeAspect="1"/>
          </p:cNvPicPr>
          <p:nvPr/>
        </p:nvPicPr>
        <p:blipFill>
          <a:blip r:embed="rId5"/>
          <a:stretch>
            <a:fillRect/>
          </a:stretch>
        </p:blipFill>
        <p:spPr>
          <a:xfrm>
            <a:off x="10091915" y="3227790"/>
            <a:ext cx="1751358" cy="1032517"/>
          </a:xfrm>
          <a:prstGeom prst="rect">
            <a:avLst/>
          </a:prstGeom>
        </p:spPr>
      </p:pic>
      <p:sp>
        <p:nvSpPr>
          <p:cNvPr id="6" name="Ok: Sağ 5">
            <a:extLst>
              <a:ext uri="{FF2B5EF4-FFF2-40B4-BE49-F238E27FC236}">
                <a16:creationId xmlns:a16="http://schemas.microsoft.com/office/drawing/2014/main" id="{7103E7CA-1CF9-4772-B05F-0946A10D2A9D}"/>
              </a:ext>
            </a:extLst>
          </p:cNvPr>
          <p:cNvSpPr/>
          <p:nvPr/>
        </p:nvSpPr>
        <p:spPr>
          <a:xfrm>
            <a:off x="8528692" y="3340997"/>
            <a:ext cx="1643269" cy="636104"/>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Ok: Sağ 6">
            <a:extLst>
              <a:ext uri="{FF2B5EF4-FFF2-40B4-BE49-F238E27FC236}">
                <a16:creationId xmlns:a16="http://schemas.microsoft.com/office/drawing/2014/main" id="{FE163A06-9D38-4519-8A9A-25B696689526}"/>
              </a:ext>
            </a:extLst>
          </p:cNvPr>
          <p:cNvSpPr/>
          <p:nvPr/>
        </p:nvSpPr>
        <p:spPr>
          <a:xfrm>
            <a:off x="6553200" y="640348"/>
            <a:ext cx="1643269" cy="636104"/>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Tree>
    <p:extLst>
      <p:ext uri="{BB962C8B-B14F-4D97-AF65-F5344CB8AC3E}">
        <p14:creationId xmlns:p14="http://schemas.microsoft.com/office/powerpoint/2010/main" val="3062904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barn(inVertical)">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80FB11BF-EF83-4FD2-997A-6A76DBB05594}"/>
              </a:ext>
            </a:extLst>
          </p:cNvPr>
          <p:cNvSpPr/>
          <p:nvPr/>
        </p:nvSpPr>
        <p:spPr>
          <a:xfrm>
            <a:off x="1148972" y="1443335"/>
            <a:ext cx="9894055" cy="2646878"/>
          </a:xfrm>
          <a:prstGeom prst="rect">
            <a:avLst/>
          </a:prstGeom>
        </p:spPr>
        <p:style>
          <a:lnRef idx="1">
            <a:schemeClr val="accent5"/>
          </a:lnRef>
          <a:fillRef idx="2">
            <a:schemeClr val="accent5"/>
          </a:fillRef>
          <a:effectRef idx="1">
            <a:schemeClr val="accent5"/>
          </a:effectRef>
          <a:fontRef idx="minor">
            <a:schemeClr val="dk1"/>
          </a:fontRef>
        </p:style>
        <p:txBody>
          <a:bodyPr wrap="none" lIns="91440" tIns="45720" rIns="91440" bIns="45720">
            <a:spAutoFit/>
          </a:bodyPr>
          <a:lstStyle/>
          <a:p>
            <a:pPr algn="ctr"/>
            <a:r>
              <a:rPr lang="tr-TR" sz="16600" b="1" dirty="0">
                <a:ln w="22225">
                  <a:solidFill>
                    <a:schemeClr val="accent2"/>
                  </a:solidFill>
                  <a:prstDash val="solid"/>
                </a:ln>
                <a:solidFill>
                  <a:srgbClr val="FF0000"/>
                </a:solidFill>
              </a:rPr>
              <a:t>DEYİMLER</a:t>
            </a:r>
            <a:endParaRPr lang="tr-TR" sz="16600" b="1" cap="none" spc="0" dirty="0">
              <a:ln w="22225">
                <a:solidFill>
                  <a:schemeClr val="accent2"/>
                </a:solidFill>
                <a:prstDash val="solid"/>
              </a:ln>
              <a:solidFill>
                <a:srgbClr val="FF0000"/>
              </a:solidFill>
              <a:effectLst/>
            </a:endParaRPr>
          </a:p>
        </p:txBody>
      </p:sp>
    </p:spTree>
    <p:extLst>
      <p:ext uri="{BB962C8B-B14F-4D97-AF65-F5344CB8AC3E}">
        <p14:creationId xmlns:p14="http://schemas.microsoft.com/office/powerpoint/2010/main" val="27948610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9E225537-614D-492B-94BF-FEB054BD3A69}"/>
              </a:ext>
            </a:extLst>
          </p:cNvPr>
          <p:cNvSpPr/>
          <p:nvPr/>
        </p:nvSpPr>
        <p:spPr>
          <a:xfrm>
            <a:off x="689113" y="1695127"/>
            <a:ext cx="10031896" cy="230832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0" i="0" dirty="0">
                <a:solidFill>
                  <a:srgbClr val="C00000"/>
                </a:solidFill>
                <a:effectLst/>
                <a:latin typeface="Roboto"/>
              </a:rPr>
              <a:t>Genellikle gerçek anlamından uzaklaşmış birden çok sözcükten oluşan, bir kavramı ya da durumu karşılayan kalıplaşmış sözcük gruplarına “</a:t>
            </a:r>
            <a:r>
              <a:rPr lang="tr-TR" sz="3600" b="1" i="0" u="none" strike="noStrike" dirty="0">
                <a:solidFill>
                  <a:srgbClr val="002060"/>
                </a:solidFill>
                <a:effectLst/>
                <a:latin typeface="Roboto"/>
                <a:hlinkClick r:id="rId2" tooltip="Deyim Nedir?">
                  <a:extLst>
                    <a:ext uri="{A12FA001-AC4F-418D-AE19-62706E023703}">
                      <ahyp:hlinkClr xmlns:ahyp="http://schemas.microsoft.com/office/drawing/2018/hyperlinkcolor" val="tx"/>
                    </a:ext>
                  </a:extLst>
                </a:hlinkClick>
              </a:rPr>
              <a:t>deyim</a:t>
            </a:r>
            <a:r>
              <a:rPr lang="tr-TR" sz="3600" b="0" i="0" dirty="0">
                <a:solidFill>
                  <a:srgbClr val="C00000"/>
                </a:solidFill>
                <a:effectLst/>
                <a:latin typeface="Roboto"/>
              </a:rPr>
              <a:t>” denir.</a:t>
            </a:r>
            <a:endParaRPr lang="tr-TR" sz="3600" dirty="0">
              <a:solidFill>
                <a:srgbClr val="C00000"/>
              </a:solidFill>
            </a:endParaRPr>
          </a:p>
        </p:txBody>
      </p:sp>
    </p:spTree>
    <p:extLst>
      <p:ext uri="{BB962C8B-B14F-4D97-AF65-F5344CB8AC3E}">
        <p14:creationId xmlns:p14="http://schemas.microsoft.com/office/powerpoint/2010/main" val="481439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Yuvarlatılmış Köşeler 1">
            <a:extLst>
              <a:ext uri="{FF2B5EF4-FFF2-40B4-BE49-F238E27FC236}">
                <a16:creationId xmlns:a16="http://schemas.microsoft.com/office/drawing/2014/main" id="{7EFD0374-48C9-4DEF-99A7-49E1DF66584E}"/>
              </a:ext>
            </a:extLst>
          </p:cNvPr>
          <p:cNvSpPr/>
          <p:nvPr/>
        </p:nvSpPr>
        <p:spPr>
          <a:xfrm>
            <a:off x="1510748" y="212035"/>
            <a:ext cx="8613913" cy="1232452"/>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tr-TR" sz="4400" b="1" dirty="0">
                <a:solidFill>
                  <a:srgbClr val="C00000"/>
                </a:solidFill>
              </a:rPr>
              <a:t>DEYİMLERİN ÖZELLİKLERİ</a:t>
            </a:r>
          </a:p>
        </p:txBody>
      </p:sp>
      <p:sp>
        <p:nvSpPr>
          <p:cNvPr id="3" name="Dikdörtgen 2">
            <a:extLst>
              <a:ext uri="{FF2B5EF4-FFF2-40B4-BE49-F238E27FC236}">
                <a16:creationId xmlns:a16="http://schemas.microsoft.com/office/drawing/2014/main" id="{1E3EAA60-F2F1-4B59-98C9-84020DE917C1}"/>
              </a:ext>
            </a:extLst>
          </p:cNvPr>
          <p:cNvSpPr/>
          <p:nvPr/>
        </p:nvSpPr>
        <p:spPr>
          <a:xfrm>
            <a:off x="212034" y="1973422"/>
            <a:ext cx="11423374" cy="830997"/>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tr-TR" sz="2400" b="0" i="0" dirty="0">
                <a:solidFill>
                  <a:srgbClr val="666666"/>
                </a:solidFill>
                <a:effectLst/>
                <a:latin typeface="Roboto"/>
              </a:rPr>
              <a:t>1-Deyimler </a:t>
            </a:r>
            <a:r>
              <a:rPr lang="tr-TR" sz="2400" b="1" i="0" dirty="0">
                <a:solidFill>
                  <a:srgbClr val="666666"/>
                </a:solidFill>
                <a:effectLst/>
                <a:latin typeface="Roboto"/>
              </a:rPr>
              <a:t>kalıplaşmış sözlerdir</a:t>
            </a:r>
            <a:r>
              <a:rPr lang="tr-TR" sz="2400" b="0" i="0" dirty="0">
                <a:solidFill>
                  <a:srgbClr val="666666"/>
                </a:solidFill>
                <a:effectLst/>
                <a:latin typeface="Roboto"/>
              </a:rPr>
              <a:t>, kelimelerin yerleri değiştirilemez ve aynı anlama bile gelse yerine başka bir sözcük getirilemez. </a:t>
            </a:r>
            <a:endParaRPr lang="tr-TR" sz="2400" dirty="0"/>
          </a:p>
        </p:txBody>
      </p:sp>
      <p:sp>
        <p:nvSpPr>
          <p:cNvPr id="4" name="Dikdörtgen 3">
            <a:extLst>
              <a:ext uri="{FF2B5EF4-FFF2-40B4-BE49-F238E27FC236}">
                <a16:creationId xmlns:a16="http://schemas.microsoft.com/office/drawing/2014/main" id="{9C4F6158-E9BB-4BB2-8936-8408CFFD91E1}"/>
              </a:ext>
            </a:extLst>
          </p:cNvPr>
          <p:cNvSpPr/>
          <p:nvPr/>
        </p:nvSpPr>
        <p:spPr>
          <a:xfrm>
            <a:off x="2213113" y="3761194"/>
            <a:ext cx="7904728" cy="58477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200" b="0" i="0" dirty="0">
                <a:solidFill>
                  <a:srgbClr val="C00000"/>
                </a:solidFill>
                <a:effectLst/>
                <a:latin typeface="Roboto"/>
              </a:rPr>
              <a:t>«Başından kaynar sular dökülmek” deyimi </a:t>
            </a:r>
            <a:endParaRPr lang="tr-TR" sz="3200" dirty="0">
              <a:solidFill>
                <a:srgbClr val="C00000"/>
              </a:solidFill>
            </a:endParaRPr>
          </a:p>
        </p:txBody>
      </p:sp>
      <p:sp>
        <p:nvSpPr>
          <p:cNvPr id="5" name="Dikdörtgen 4">
            <a:extLst>
              <a:ext uri="{FF2B5EF4-FFF2-40B4-BE49-F238E27FC236}">
                <a16:creationId xmlns:a16="http://schemas.microsoft.com/office/drawing/2014/main" id="{1C033556-F1DF-4CFD-B601-973C958ACD5A}"/>
              </a:ext>
            </a:extLst>
          </p:cNvPr>
          <p:cNvSpPr/>
          <p:nvPr/>
        </p:nvSpPr>
        <p:spPr>
          <a:xfrm>
            <a:off x="2213113" y="5302744"/>
            <a:ext cx="7237879" cy="646331"/>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600" b="0" i="0" dirty="0">
                <a:solidFill>
                  <a:srgbClr val="002060"/>
                </a:solidFill>
                <a:effectLst/>
                <a:latin typeface="Roboto"/>
              </a:rPr>
              <a:t>“</a:t>
            </a:r>
            <a:r>
              <a:rPr lang="tr-TR" sz="3600" b="0" i="0" dirty="0">
                <a:solidFill>
                  <a:srgbClr val="FF0000"/>
                </a:solidFill>
                <a:effectLst/>
                <a:latin typeface="Roboto"/>
              </a:rPr>
              <a:t>kafasına»</a:t>
            </a:r>
            <a:r>
              <a:rPr lang="tr-TR" sz="3600" b="0" i="0" dirty="0">
                <a:solidFill>
                  <a:srgbClr val="002060"/>
                </a:solidFill>
                <a:effectLst/>
                <a:latin typeface="Roboto"/>
              </a:rPr>
              <a:t> kaynar sular dökülmek”</a:t>
            </a:r>
            <a:endParaRPr lang="tr-TR" sz="3600" dirty="0">
              <a:solidFill>
                <a:srgbClr val="002060"/>
              </a:solidFill>
            </a:endParaRPr>
          </a:p>
        </p:txBody>
      </p:sp>
      <p:sp>
        <p:nvSpPr>
          <p:cNvPr id="6" name="Ok: Aşağı 5">
            <a:extLst>
              <a:ext uri="{FF2B5EF4-FFF2-40B4-BE49-F238E27FC236}">
                <a16:creationId xmlns:a16="http://schemas.microsoft.com/office/drawing/2014/main" id="{F8ADAF7A-3278-4ADA-8A39-D4E4EB246B11}"/>
              </a:ext>
            </a:extLst>
          </p:cNvPr>
          <p:cNvSpPr/>
          <p:nvPr/>
        </p:nvSpPr>
        <p:spPr>
          <a:xfrm>
            <a:off x="2716696" y="4345969"/>
            <a:ext cx="755374" cy="956775"/>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036711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barn(inVertical)">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Yuvarlatılmış Köşeler 1">
            <a:extLst>
              <a:ext uri="{FF2B5EF4-FFF2-40B4-BE49-F238E27FC236}">
                <a16:creationId xmlns:a16="http://schemas.microsoft.com/office/drawing/2014/main" id="{72E85C80-F1C8-4A4A-A762-46F9549F2985}"/>
              </a:ext>
            </a:extLst>
          </p:cNvPr>
          <p:cNvSpPr/>
          <p:nvPr/>
        </p:nvSpPr>
        <p:spPr>
          <a:xfrm>
            <a:off x="1139687" y="463826"/>
            <a:ext cx="7779026" cy="82163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4000" b="1" dirty="0">
                <a:solidFill>
                  <a:srgbClr val="C00000"/>
                </a:solidFill>
              </a:rPr>
              <a:t>KARA GÜN DOSTU</a:t>
            </a:r>
          </a:p>
        </p:txBody>
      </p:sp>
      <p:sp>
        <p:nvSpPr>
          <p:cNvPr id="3" name="Dikdörtgen: Yuvarlatılmış Köşeler 2">
            <a:extLst>
              <a:ext uri="{FF2B5EF4-FFF2-40B4-BE49-F238E27FC236}">
                <a16:creationId xmlns:a16="http://schemas.microsoft.com/office/drawing/2014/main" id="{0AF2D7F0-A24C-46EB-AA38-29C89A6A9301}"/>
              </a:ext>
            </a:extLst>
          </p:cNvPr>
          <p:cNvSpPr/>
          <p:nvPr/>
        </p:nvSpPr>
        <p:spPr>
          <a:xfrm>
            <a:off x="1139687" y="2729949"/>
            <a:ext cx="7779026" cy="82163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4000" b="1" dirty="0">
                <a:solidFill>
                  <a:srgbClr val="002060"/>
                </a:solidFill>
              </a:rPr>
              <a:t>SİYAH </a:t>
            </a:r>
            <a:r>
              <a:rPr lang="tr-TR" sz="4000" b="1" dirty="0">
                <a:solidFill>
                  <a:srgbClr val="C00000"/>
                </a:solidFill>
              </a:rPr>
              <a:t>GÜN DOSTU</a:t>
            </a:r>
          </a:p>
        </p:txBody>
      </p:sp>
      <p:sp>
        <p:nvSpPr>
          <p:cNvPr id="4" name="Ok: Aşağı 3">
            <a:extLst>
              <a:ext uri="{FF2B5EF4-FFF2-40B4-BE49-F238E27FC236}">
                <a16:creationId xmlns:a16="http://schemas.microsoft.com/office/drawing/2014/main" id="{683FA1D5-2BA1-4B29-85A5-48B7454650CE}"/>
              </a:ext>
            </a:extLst>
          </p:cNvPr>
          <p:cNvSpPr/>
          <p:nvPr/>
        </p:nvSpPr>
        <p:spPr>
          <a:xfrm>
            <a:off x="3087757" y="1285461"/>
            <a:ext cx="1444486" cy="1179443"/>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Dikdörtgen: Yuvarlatılmış Köşeler 4">
            <a:extLst>
              <a:ext uri="{FF2B5EF4-FFF2-40B4-BE49-F238E27FC236}">
                <a16:creationId xmlns:a16="http://schemas.microsoft.com/office/drawing/2014/main" id="{5D3FAFD0-6B0D-4B0E-B70D-B013910AB611}"/>
              </a:ext>
            </a:extLst>
          </p:cNvPr>
          <p:cNvSpPr/>
          <p:nvPr/>
        </p:nvSpPr>
        <p:spPr>
          <a:xfrm>
            <a:off x="9157252" y="463826"/>
            <a:ext cx="2425148" cy="82163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3200" b="1" dirty="0">
                <a:solidFill>
                  <a:srgbClr val="7030A0"/>
                </a:solidFill>
              </a:rPr>
              <a:t>DOĞRU</a:t>
            </a:r>
          </a:p>
        </p:txBody>
      </p:sp>
      <p:sp>
        <p:nvSpPr>
          <p:cNvPr id="6" name="Dikdörtgen: Yuvarlatılmış Köşeler 5">
            <a:extLst>
              <a:ext uri="{FF2B5EF4-FFF2-40B4-BE49-F238E27FC236}">
                <a16:creationId xmlns:a16="http://schemas.microsoft.com/office/drawing/2014/main" id="{5C05C750-D92C-4003-A0AE-A577DCC9869B}"/>
              </a:ext>
            </a:extLst>
          </p:cNvPr>
          <p:cNvSpPr/>
          <p:nvPr/>
        </p:nvSpPr>
        <p:spPr>
          <a:xfrm>
            <a:off x="9157252" y="2729948"/>
            <a:ext cx="2425148" cy="82163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3600" b="1" dirty="0">
                <a:solidFill>
                  <a:srgbClr val="7030A0"/>
                </a:solidFill>
              </a:rPr>
              <a:t>YANLIŞ</a:t>
            </a:r>
          </a:p>
        </p:txBody>
      </p:sp>
    </p:spTree>
    <p:extLst>
      <p:ext uri="{BB962C8B-B14F-4D97-AF65-F5344CB8AC3E}">
        <p14:creationId xmlns:p14="http://schemas.microsoft.com/office/powerpoint/2010/main" val="1153345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barn(inVertical)">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arn(inVertical)">
                                      <p:cBhvr>
                                        <p:cTn id="2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F120DE71-A77C-42B0-881D-580D4790E29C}"/>
              </a:ext>
            </a:extLst>
          </p:cNvPr>
          <p:cNvSpPr/>
          <p:nvPr/>
        </p:nvSpPr>
        <p:spPr>
          <a:xfrm>
            <a:off x="397566" y="634953"/>
            <a:ext cx="11025808" cy="138499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b="1" i="0" dirty="0">
                <a:solidFill>
                  <a:srgbClr val="C00000"/>
                </a:solidFill>
                <a:effectLst/>
                <a:latin typeface="Roboto"/>
              </a:rPr>
              <a:t>2-Deyimlerin büyük çoğunluğu mecaz anlamlıdır, yani deyim içindeki sözcüklerin karşıladıkları anlamlar ile deyimin karşıladığı anlam farklıdır.</a:t>
            </a:r>
            <a:endParaRPr lang="tr-TR" sz="2800" b="1" dirty="0">
              <a:solidFill>
                <a:srgbClr val="C00000"/>
              </a:solidFill>
            </a:endParaRPr>
          </a:p>
        </p:txBody>
      </p:sp>
      <p:sp>
        <p:nvSpPr>
          <p:cNvPr id="3" name="Dikdörtgen 2">
            <a:extLst>
              <a:ext uri="{FF2B5EF4-FFF2-40B4-BE49-F238E27FC236}">
                <a16:creationId xmlns:a16="http://schemas.microsoft.com/office/drawing/2014/main" id="{A25F622C-F58A-4A30-8EF7-6D3C3667ABBA}"/>
              </a:ext>
            </a:extLst>
          </p:cNvPr>
          <p:cNvSpPr/>
          <p:nvPr/>
        </p:nvSpPr>
        <p:spPr>
          <a:xfrm>
            <a:off x="696426" y="2782669"/>
            <a:ext cx="3074303" cy="646331"/>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600" b="1" i="0" dirty="0">
                <a:solidFill>
                  <a:srgbClr val="002060"/>
                </a:solidFill>
                <a:effectLst/>
                <a:latin typeface="Roboto"/>
              </a:rPr>
              <a:t>Tepesi atmak</a:t>
            </a:r>
            <a:endParaRPr lang="tr-TR" sz="3600" b="1" dirty="0">
              <a:solidFill>
                <a:srgbClr val="002060"/>
              </a:solidFill>
            </a:endParaRPr>
          </a:p>
        </p:txBody>
      </p:sp>
      <p:sp>
        <p:nvSpPr>
          <p:cNvPr id="4" name="Dikdörtgen 3">
            <a:extLst>
              <a:ext uri="{FF2B5EF4-FFF2-40B4-BE49-F238E27FC236}">
                <a16:creationId xmlns:a16="http://schemas.microsoft.com/office/drawing/2014/main" id="{3101D5D2-AB1A-4CAF-8051-74B1AA27B991}"/>
              </a:ext>
            </a:extLst>
          </p:cNvPr>
          <p:cNvSpPr/>
          <p:nvPr/>
        </p:nvSpPr>
        <p:spPr>
          <a:xfrm>
            <a:off x="6620138" y="2782669"/>
            <a:ext cx="3801041" cy="923330"/>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r>
              <a:rPr lang="tr-TR" sz="5400" b="0" i="0" dirty="0">
                <a:solidFill>
                  <a:srgbClr val="FF0000"/>
                </a:solidFill>
                <a:effectLst/>
                <a:latin typeface="Roboto"/>
              </a:rPr>
              <a:t>Sinirlenmek</a:t>
            </a:r>
            <a:endParaRPr lang="tr-TR" sz="5400" dirty="0"/>
          </a:p>
        </p:txBody>
      </p:sp>
      <p:sp>
        <p:nvSpPr>
          <p:cNvPr id="5" name="Ok: Sağ 4">
            <a:extLst>
              <a:ext uri="{FF2B5EF4-FFF2-40B4-BE49-F238E27FC236}">
                <a16:creationId xmlns:a16="http://schemas.microsoft.com/office/drawing/2014/main" id="{7D0B7D8B-8566-4533-9821-3CD72FCF54EB}"/>
              </a:ext>
            </a:extLst>
          </p:cNvPr>
          <p:cNvSpPr/>
          <p:nvPr/>
        </p:nvSpPr>
        <p:spPr>
          <a:xfrm>
            <a:off x="4678017" y="2902226"/>
            <a:ext cx="1417983" cy="646331"/>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Dikdörtgen 5">
            <a:extLst>
              <a:ext uri="{FF2B5EF4-FFF2-40B4-BE49-F238E27FC236}">
                <a16:creationId xmlns:a16="http://schemas.microsoft.com/office/drawing/2014/main" id="{3D5EE91F-F1E7-430E-AFCB-3669C8A2187B}"/>
              </a:ext>
            </a:extLst>
          </p:cNvPr>
          <p:cNvSpPr/>
          <p:nvPr/>
        </p:nvSpPr>
        <p:spPr>
          <a:xfrm>
            <a:off x="662573" y="4126612"/>
            <a:ext cx="4914102" cy="52322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2800" b="1" i="0" dirty="0">
                <a:solidFill>
                  <a:srgbClr val="00B0F0"/>
                </a:solidFill>
                <a:effectLst/>
                <a:latin typeface="Roboto"/>
              </a:rPr>
              <a:t>(Tepeyle atmakla ilgisi yok.)</a:t>
            </a:r>
            <a:endParaRPr lang="tr-TR" sz="2800" b="1" dirty="0">
              <a:solidFill>
                <a:srgbClr val="00B0F0"/>
              </a:solidFill>
            </a:endParaRPr>
          </a:p>
        </p:txBody>
      </p:sp>
      <p:sp>
        <p:nvSpPr>
          <p:cNvPr id="7" name="Ok: Aşağı 6">
            <a:extLst>
              <a:ext uri="{FF2B5EF4-FFF2-40B4-BE49-F238E27FC236}">
                <a16:creationId xmlns:a16="http://schemas.microsoft.com/office/drawing/2014/main" id="{46146E82-AE88-41A5-BE7B-4939A3C9D68A}"/>
              </a:ext>
            </a:extLst>
          </p:cNvPr>
          <p:cNvSpPr/>
          <p:nvPr/>
        </p:nvSpPr>
        <p:spPr>
          <a:xfrm>
            <a:off x="1457739" y="3548557"/>
            <a:ext cx="530087" cy="578055"/>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Tree>
    <p:extLst>
      <p:ext uri="{BB962C8B-B14F-4D97-AF65-F5344CB8AC3E}">
        <p14:creationId xmlns:p14="http://schemas.microsoft.com/office/powerpoint/2010/main" val="615027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arn(inVertical)">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B15F28E9-E3CE-4FD7-9025-52C84EA354CA}"/>
              </a:ext>
            </a:extLst>
          </p:cNvPr>
          <p:cNvSpPr/>
          <p:nvPr/>
        </p:nvSpPr>
        <p:spPr>
          <a:xfrm>
            <a:off x="187288" y="1208204"/>
            <a:ext cx="3801041" cy="646331"/>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r>
              <a:rPr lang="tr-TR" sz="3600" b="1" i="0" dirty="0">
                <a:solidFill>
                  <a:srgbClr val="C00000"/>
                </a:solidFill>
                <a:effectLst/>
                <a:latin typeface="Roboto"/>
              </a:rPr>
              <a:t>Derdini dökmek:</a:t>
            </a:r>
            <a:endParaRPr lang="tr-TR" sz="3600" b="1" dirty="0">
              <a:solidFill>
                <a:srgbClr val="C00000"/>
              </a:solidFill>
            </a:endParaRPr>
          </a:p>
        </p:txBody>
      </p:sp>
      <p:sp>
        <p:nvSpPr>
          <p:cNvPr id="3" name="Dikdörtgen 2">
            <a:extLst>
              <a:ext uri="{FF2B5EF4-FFF2-40B4-BE49-F238E27FC236}">
                <a16:creationId xmlns:a16="http://schemas.microsoft.com/office/drawing/2014/main" id="{123D1C88-55DD-4D18-BA5C-22A46B44D52A}"/>
              </a:ext>
            </a:extLst>
          </p:cNvPr>
          <p:cNvSpPr/>
          <p:nvPr/>
        </p:nvSpPr>
        <p:spPr>
          <a:xfrm>
            <a:off x="5289148" y="1269760"/>
            <a:ext cx="6902852" cy="584775"/>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r>
              <a:rPr lang="tr-TR" sz="3200" b="0" i="0" dirty="0">
                <a:solidFill>
                  <a:srgbClr val="FF0000"/>
                </a:solidFill>
                <a:effectLst/>
                <a:latin typeface="Roboto"/>
              </a:rPr>
              <a:t>Çekilen sıkıntıların bir </a:t>
            </a:r>
            <a:r>
              <a:rPr lang="tr-TR" sz="3200" b="0" i="0" dirty="0" err="1">
                <a:solidFill>
                  <a:srgbClr val="FF0000"/>
                </a:solidFill>
                <a:effectLst/>
                <a:latin typeface="Roboto"/>
              </a:rPr>
              <a:t>bir</a:t>
            </a:r>
            <a:r>
              <a:rPr lang="tr-TR" sz="3200" b="0" i="0" dirty="0">
                <a:solidFill>
                  <a:srgbClr val="FF0000"/>
                </a:solidFill>
                <a:effectLst/>
                <a:latin typeface="Roboto"/>
              </a:rPr>
              <a:t> anlatılması.</a:t>
            </a:r>
            <a:endParaRPr lang="tr-TR" sz="3200" dirty="0"/>
          </a:p>
        </p:txBody>
      </p:sp>
      <p:sp>
        <p:nvSpPr>
          <p:cNvPr id="4" name="Ok: Sağ 3">
            <a:extLst>
              <a:ext uri="{FF2B5EF4-FFF2-40B4-BE49-F238E27FC236}">
                <a16:creationId xmlns:a16="http://schemas.microsoft.com/office/drawing/2014/main" id="{A9FFD4A1-A521-4232-AE6E-646878BD189C}"/>
              </a:ext>
            </a:extLst>
          </p:cNvPr>
          <p:cNvSpPr/>
          <p:nvPr/>
        </p:nvSpPr>
        <p:spPr>
          <a:xfrm>
            <a:off x="4253948" y="1269760"/>
            <a:ext cx="901148" cy="584775"/>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Ok: Aşağı 4">
            <a:extLst>
              <a:ext uri="{FF2B5EF4-FFF2-40B4-BE49-F238E27FC236}">
                <a16:creationId xmlns:a16="http://schemas.microsoft.com/office/drawing/2014/main" id="{45045920-D52D-46C9-9DB6-FF511B8313E9}"/>
              </a:ext>
            </a:extLst>
          </p:cNvPr>
          <p:cNvSpPr/>
          <p:nvPr/>
        </p:nvSpPr>
        <p:spPr>
          <a:xfrm>
            <a:off x="1484243" y="1916091"/>
            <a:ext cx="927653" cy="1317439"/>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Dikdörtgen: Yuvarlatılmış Köşeler 5">
            <a:extLst>
              <a:ext uri="{FF2B5EF4-FFF2-40B4-BE49-F238E27FC236}">
                <a16:creationId xmlns:a16="http://schemas.microsoft.com/office/drawing/2014/main" id="{C39DC186-A05F-40D0-AE4F-4D84BEA56D36}"/>
              </a:ext>
            </a:extLst>
          </p:cNvPr>
          <p:cNvSpPr/>
          <p:nvPr/>
        </p:nvSpPr>
        <p:spPr>
          <a:xfrm>
            <a:off x="344557" y="3429000"/>
            <a:ext cx="8905460" cy="83820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800" b="1" dirty="0">
                <a:solidFill>
                  <a:srgbClr val="7030A0"/>
                </a:solidFill>
              </a:rPr>
              <a:t>BİR YERE BOŞALTMAK ANLAMINDA DEĞİLDİR.</a:t>
            </a:r>
          </a:p>
        </p:txBody>
      </p:sp>
    </p:spTree>
    <p:extLst>
      <p:ext uri="{BB962C8B-B14F-4D97-AF65-F5344CB8AC3E}">
        <p14:creationId xmlns:p14="http://schemas.microsoft.com/office/powerpoint/2010/main" val="1788581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barn(inVertical)">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7E83389E-3791-48AF-941F-691EE6229A15}"/>
              </a:ext>
            </a:extLst>
          </p:cNvPr>
          <p:cNvSpPr/>
          <p:nvPr/>
        </p:nvSpPr>
        <p:spPr>
          <a:xfrm>
            <a:off x="699203" y="856286"/>
            <a:ext cx="4826962" cy="646331"/>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600" b="1" i="0" dirty="0">
                <a:solidFill>
                  <a:srgbClr val="C00000"/>
                </a:solidFill>
                <a:effectLst/>
                <a:latin typeface="Roboto"/>
              </a:rPr>
              <a:t>Kulak misafiri olmak:</a:t>
            </a:r>
            <a:endParaRPr lang="tr-TR" sz="3600" b="1" dirty="0">
              <a:solidFill>
                <a:srgbClr val="C00000"/>
              </a:solidFill>
            </a:endParaRPr>
          </a:p>
        </p:txBody>
      </p:sp>
      <p:sp>
        <p:nvSpPr>
          <p:cNvPr id="3" name="Dikdörtgen 2">
            <a:extLst>
              <a:ext uri="{FF2B5EF4-FFF2-40B4-BE49-F238E27FC236}">
                <a16:creationId xmlns:a16="http://schemas.microsoft.com/office/drawing/2014/main" id="{BF23880C-0E90-4D45-9DE7-3AC7F4FE1D0F}"/>
              </a:ext>
            </a:extLst>
          </p:cNvPr>
          <p:cNvSpPr/>
          <p:nvPr/>
        </p:nvSpPr>
        <p:spPr>
          <a:xfrm>
            <a:off x="7244812" y="844384"/>
            <a:ext cx="4947188" cy="707886"/>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r>
              <a:rPr lang="tr-TR" sz="4000" b="0" i="0" dirty="0">
                <a:solidFill>
                  <a:srgbClr val="FF0000"/>
                </a:solidFill>
                <a:effectLst/>
                <a:latin typeface="Roboto"/>
              </a:rPr>
              <a:t>Habersizce dinlemek</a:t>
            </a:r>
            <a:endParaRPr lang="tr-TR" sz="4000" dirty="0"/>
          </a:p>
        </p:txBody>
      </p:sp>
      <p:sp>
        <p:nvSpPr>
          <p:cNvPr id="4" name="Ok: Sağ 3">
            <a:extLst>
              <a:ext uri="{FF2B5EF4-FFF2-40B4-BE49-F238E27FC236}">
                <a16:creationId xmlns:a16="http://schemas.microsoft.com/office/drawing/2014/main" id="{81C6C574-35DB-416A-BD36-C754D455F8FF}"/>
              </a:ext>
            </a:extLst>
          </p:cNvPr>
          <p:cNvSpPr/>
          <p:nvPr/>
        </p:nvSpPr>
        <p:spPr>
          <a:xfrm>
            <a:off x="5650848" y="875162"/>
            <a:ext cx="1537252" cy="646331"/>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Ok: Aşağı 5">
            <a:extLst>
              <a:ext uri="{FF2B5EF4-FFF2-40B4-BE49-F238E27FC236}">
                <a16:creationId xmlns:a16="http://schemas.microsoft.com/office/drawing/2014/main" id="{09F04F34-B393-4296-A250-EB1C3F100358}"/>
              </a:ext>
            </a:extLst>
          </p:cNvPr>
          <p:cNvSpPr/>
          <p:nvPr/>
        </p:nvSpPr>
        <p:spPr>
          <a:xfrm>
            <a:off x="2037161" y="1669774"/>
            <a:ext cx="1022531" cy="116619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Dikdörtgen: Yuvarlatılmış Köşeler 6">
            <a:extLst>
              <a:ext uri="{FF2B5EF4-FFF2-40B4-BE49-F238E27FC236}">
                <a16:creationId xmlns:a16="http://schemas.microsoft.com/office/drawing/2014/main" id="{BE9CAC5B-7EC6-41E7-B433-9F751180717F}"/>
              </a:ext>
            </a:extLst>
          </p:cNvPr>
          <p:cNvSpPr/>
          <p:nvPr/>
        </p:nvSpPr>
        <p:spPr>
          <a:xfrm>
            <a:off x="5049078" y="3260035"/>
            <a:ext cx="5115339" cy="94090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800" b="1" dirty="0">
                <a:solidFill>
                  <a:srgbClr val="00B0F0"/>
                </a:solidFill>
              </a:rPr>
              <a:t>Kulağa misafir olmak değildir</a:t>
            </a:r>
          </a:p>
        </p:txBody>
      </p:sp>
      <p:pic>
        <p:nvPicPr>
          <p:cNvPr id="1026" name="Picture 2" descr="kulak misafiri olunan yaran diyaloglar - uludağ sözlük">
            <a:extLst>
              <a:ext uri="{FF2B5EF4-FFF2-40B4-BE49-F238E27FC236}">
                <a16:creationId xmlns:a16="http://schemas.microsoft.com/office/drawing/2014/main" id="{232F097F-3867-4060-A9FB-A7F8C55E6F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0584" y="3260035"/>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6909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D8C4A8D6-6ABC-4B14-89F3-A786D2656916}"/>
              </a:ext>
            </a:extLst>
          </p:cNvPr>
          <p:cNvSpPr/>
          <p:nvPr/>
        </p:nvSpPr>
        <p:spPr>
          <a:xfrm>
            <a:off x="795131" y="621700"/>
            <a:ext cx="10058400" cy="83099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400" b="0" i="0" dirty="0">
                <a:solidFill>
                  <a:srgbClr val="C00000"/>
                </a:solidFill>
                <a:effectLst/>
                <a:latin typeface="Roboto"/>
              </a:rPr>
              <a:t>3-Sayıları az da olsa </a:t>
            </a:r>
            <a:r>
              <a:rPr lang="tr-TR" sz="2400" b="1" i="0" dirty="0">
                <a:solidFill>
                  <a:srgbClr val="C00000"/>
                </a:solidFill>
                <a:effectLst/>
                <a:latin typeface="Roboto"/>
              </a:rPr>
              <a:t>gerçek anlamlı deyimler de vardır</a:t>
            </a:r>
            <a:r>
              <a:rPr lang="tr-TR" sz="2400" b="0" i="0" dirty="0">
                <a:solidFill>
                  <a:srgbClr val="C00000"/>
                </a:solidFill>
                <a:effectLst/>
                <a:latin typeface="Roboto"/>
              </a:rPr>
              <a:t>. Deyim içindeki sözcüklerin karşıladıkları anlamlar ile deyimin karşıladığı anlam aynıdır.</a:t>
            </a:r>
            <a:endParaRPr lang="tr-TR" sz="2400" dirty="0">
              <a:solidFill>
                <a:srgbClr val="C00000"/>
              </a:solidFill>
            </a:endParaRPr>
          </a:p>
        </p:txBody>
      </p:sp>
      <p:sp>
        <p:nvSpPr>
          <p:cNvPr id="3" name="Dikdörtgen 2">
            <a:extLst>
              <a:ext uri="{FF2B5EF4-FFF2-40B4-BE49-F238E27FC236}">
                <a16:creationId xmlns:a16="http://schemas.microsoft.com/office/drawing/2014/main" id="{1272F593-9AD5-42A4-84AC-BF07E1714432}"/>
              </a:ext>
            </a:extLst>
          </p:cNvPr>
          <p:cNvSpPr/>
          <p:nvPr/>
        </p:nvSpPr>
        <p:spPr>
          <a:xfrm>
            <a:off x="3309860" y="2263673"/>
            <a:ext cx="5690982" cy="707886"/>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4000" b="1" i="0" dirty="0">
                <a:solidFill>
                  <a:srgbClr val="00B0F0"/>
                </a:solidFill>
                <a:effectLst/>
                <a:latin typeface="Roboto"/>
              </a:rPr>
              <a:t>Kimi kimsesi olmamak</a:t>
            </a:r>
            <a:endParaRPr lang="tr-TR" sz="4000" b="1" dirty="0">
              <a:solidFill>
                <a:srgbClr val="00B0F0"/>
              </a:solidFill>
            </a:endParaRPr>
          </a:p>
        </p:txBody>
      </p:sp>
      <p:sp>
        <p:nvSpPr>
          <p:cNvPr id="4" name="Ok: Aşağı 3">
            <a:extLst>
              <a:ext uri="{FF2B5EF4-FFF2-40B4-BE49-F238E27FC236}">
                <a16:creationId xmlns:a16="http://schemas.microsoft.com/office/drawing/2014/main" id="{81F5EB63-54A2-4B1E-B667-08A52096A0D3}"/>
              </a:ext>
            </a:extLst>
          </p:cNvPr>
          <p:cNvSpPr/>
          <p:nvPr/>
        </p:nvSpPr>
        <p:spPr>
          <a:xfrm>
            <a:off x="5221357" y="3273287"/>
            <a:ext cx="1603513" cy="1139687"/>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Dikdörtgen 4">
            <a:extLst>
              <a:ext uri="{FF2B5EF4-FFF2-40B4-BE49-F238E27FC236}">
                <a16:creationId xmlns:a16="http://schemas.microsoft.com/office/drawing/2014/main" id="{7631F934-B198-48C2-B0E2-6979C2A5074E}"/>
              </a:ext>
            </a:extLst>
          </p:cNvPr>
          <p:cNvSpPr/>
          <p:nvPr/>
        </p:nvSpPr>
        <p:spPr>
          <a:xfrm>
            <a:off x="1812365" y="4714702"/>
            <a:ext cx="6778843" cy="52322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2800" b="1" i="0" dirty="0">
                <a:solidFill>
                  <a:srgbClr val="FF0000"/>
                </a:solidFill>
                <a:effectLst/>
                <a:latin typeface="Roboto"/>
              </a:rPr>
              <a:t>Yakınlarını </a:t>
            </a:r>
            <a:r>
              <a:rPr lang="tr-TR" sz="2800" b="1" i="0" dirty="0" err="1">
                <a:solidFill>
                  <a:srgbClr val="FF0000"/>
                </a:solidFill>
                <a:effectLst/>
                <a:latin typeface="Roboto"/>
              </a:rPr>
              <a:t>kaybetmek,sahipsiz</a:t>
            </a:r>
            <a:r>
              <a:rPr lang="tr-TR" sz="2800" b="1" i="0" dirty="0">
                <a:solidFill>
                  <a:srgbClr val="FF0000"/>
                </a:solidFill>
                <a:effectLst/>
                <a:latin typeface="Roboto"/>
              </a:rPr>
              <a:t> kalmak</a:t>
            </a:r>
            <a:endParaRPr lang="tr-TR" sz="2800" b="1" dirty="0"/>
          </a:p>
        </p:txBody>
      </p:sp>
    </p:spTree>
    <p:extLst>
      <p:ext uri="{BB962C8B-B14F-4D97-AF65-F5344CB8AC3E}">
        <p14:creationId xmlns:p14="http://schemas.microsoft.com/office/powerpoint/2010/main" val="786694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barn(inVertical)">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B8F91FE7-99AB-4DCD-AE92-17D81BFF1705}"/>
              </a:ext>
            </a:extLst>
          </p:cNvPr>
          <p:cNvSpPr/>
          <p:nvPr/>
        </p:nvSpPr>
        <p:spPr>
          <a:xfrm>
            <a:off x="3978275" y="448126"/>
            <a:ext cx="4801314" cy="646331"/>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600" b="1" i="0" dirty="0">
                <a:solidFill>
                  <a:srgbClr val="C00000"/>
                </a:solidFill>
                <a:effectLst/>
                <a:latin typeface="Roboto"/>
              </a:rPr>
              <a:t>İyi gün dostu olmak: </a:t>
            </a:r>
            <a:endParaRPr lang="tr-TR" sz="3600" b="1" dirty="0">
              <a:solidFill>
                <a:srgbClr val="C00000"/>
              </a:solidFill>
            </a:endParaRPr>
          </a:p>
        </p:txBody>
      </p:sp>
      <p:sp>
        <p:nvSpPr>
          <p:cNvPr id="3" name="Dikdörtgen 2">
            <a:extLst>
              <a:ext uri="{FF2B5EF4-FFF2-40B4-BE49-F238E27FC236}">
                <a16:creationId xmlns:a16="http://schemas.microsoft.com/office/drawing/2014/main" id="{51A938CF-9B90-45EF-82B1-9280D7DF92E8}"/>
              </a:ext>
            </a:extLst>
          </p:cNvPr>
          <p:cNvSpPr/>
          <p:nvPr/>
        </p:nvSpPr>
        <p:spPr>
          <a:xfrm>
            <a:off x="3234045" y="3244334"/>
            <a:ext cx="6545382" cy="646331"/>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600" b="0" i="0" dirty="0">
                <a:solidFill>
                  <a:srgbClr val="FF0000"/>
                </a:solidFill>
                <a:effectLst/>
                <a:latin typeface="Roboto"/>
              </a:rPr>
              <a:t>Sadece iyi günlerde görünmek.</a:t>
            </a:r>
            <a:endParaRPr lang="tr-TR" sz="3600" dirty="0"/>
          </a:p>
        </p:txBody>
      </p:sp>
      <p:sp>
        <p:nvSpPr>
          <p:cNvPr id="4" name="Ok: Aşağı 3">
            <a:extLst>
              <a:ext uri="{FF2B5EF4-FFF2-40B4-BE49-F238E27FC236}">
                <a16:creationId xmlns:a16="http://schemas.microsoft.com/office/drawing/2014/main" id="{82A848A8-3B5A-4901-AE7E-992617F79397}"/>
              </a:ext>
            </a:extLst>
          </p:cNvPr>
          <p:cNvSpPr/>
          <p:nvPr/>
        </p:nvSpPr>
        <p:spPr>
          <a:xfrm>
            <a:off x="5751443" y="1325217"/>
            <a:ext cx="821635" cy="1378226"/>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Tree>
    <p:extLst>
      <p:ext uri="{BB962C8B-B14F-4D97-AF65-F5344CB8AC3E}">
        <p14:creationId xmlns:p14="http://schemas.microsoft.com/office/powerpoint/2010/main" val="2413169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67CA9DAC-9FF8-4AC8-B6F8-53177F734679}"/>
              </a:ext>
            </a:extLst>
          </p:cNvPr>
          <p:cNvSpPr/>
          <p:nvPr/>
        </p:nvSpPr>
        <p:spPr>
          <a:xfrm>
            <a:off x="384313" y="826461"/>
            <a:ext cx="11357113" cy="107721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C00000"/>
                </a:solidFill>
                <a:effectLst/>
                <a:latin typeface="Roboto"/>
              </a:rPr>
              <a:t>4-Deyimler en az iki sözcükten oluşan söz gruplarıdır. Bir sözcük tek başına deyim oluşturamaz.</a:t>
            </a:r>
            <a:endParaRPr lang="tr-TR" sz="3200" b="1" dirty="0">
              <a:solidFill>
                <a:srgbClr val="C00000"/>
              </a:solidFill>
            </a:endParaRPr>
          </a:p>
        </p:txBody>
      </p:sp>
      <p:pic>
        <p:nvPicPr>
          <p:cNvPr id="2050" name="Picture 2" descr="AÄIZ ile ilgili gÃ¶rsel sonucu">
            <a:extLst>
              <a:ext uri="{FF2B5EF4-FFF2-40B4-BE49-F238E27FC236}">
                <a16:creationId xmlns:a16="http://schemas.microsoft.com/office/drawing/2014/main" id="{622A0AA2-DD71-457D-9CFF-D7B7D35D2E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2732" y="3047665"/>
            <a:ext cx="2773319" cy="1906657"/>
          </a:xfrm>
          <a:prstGeom prst="rect">
            <a:avLst/>
          </a:prstGeom>
          <a:noFill/>
          <a:extLst>
            <a:ext uri="{909E8E84-426E-40DD-AFC4-6F175D3DCCD1}">
              <a14:hiddenFill xmlns:a14="http://schemas.microsoft.com/office/drawing/2010/main">
                <a:solidFill>
                  <a:srgbClr val="FFFFFF"/>
                </a:solidFill>
              </a14:hiddenFill>
            </a:ext>
          </a:extLst>
        </p:spPr>
      </p:pic>
      <p:sp>
        <p:nvSpPr>
          <p:cNvPr id="3" name="Dikdörtgen: Yuvarlatılmış Köşeler 2">
            <a:extLst>
              <a:ext uri="{FF2B5EF4-FFF2-40B4-BE49-F238E27FC236}">
                <a16:creationId xmlns:a16="http://schemas.microsoft.com/office/drawing/2014/main" id="{FF1C1110-4C08-4EFE-818F-D7E4F27D7ADD}"/>
              </a:ext>
            </a:extLst>
          </p:cNvPr>
          <p:cNvSpPr/>
          <p:nvPr/>
        </p:nvSpPr>
        <p:spPr>
          <a:xfrm>
            <a:off x="4015408" y="2971800"/>
            <a:ext cx="2199862" cy="91440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4000" b="1" dirty="0">
                <a:solidFill>
                  <a:srgbClr val="7030A0"/>
                </a:solidFill>
              </a:rPr>
              <a:t>AĞIZ</a:t>
            </a:r>
          </a:p>
        </p:txBody>
      </p:sp>
      <p:sp>
        <p:nvSpPr>
          <p:cNvPr id="4" name="Dikdörtgen: Yuvarlatılmış Köşeler 3">
            <a:extLst>
              <a:ext uri="{FF2B5EF4-FFF2-40B4-BE49-F238E27FC236}">
                <a16:creationId xmlns:a16="http://schemas.microsoft.com/office/drawing/2014/main" id="{294BD32E-5F41-4D59-8397-DB6675C94718}"/>
              </a:ext>
            </a:extLst>
          </p:cNvPr>
          <p:cNvSpPr/>
          <p:nvPr/>
        </p:nvSpPr>
        <p:spPr>
          <a:xfrm>
            <a:off x="7527234" y="2971800"/>
            <a:ext cx="3366052" cy="9144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tr-TR" sz="3200" b="1" dirty="0">
                <a:solidFill>
                  <a:srgbClr val="7030A0"/>
                </a:solidFill>
              </a:rPr>
              <a:t>DEYİM OLMAZ</a:t>
            </a:r>
          </a:p>
        </p:txBody>
      </p:sp>
      <p:sp>
        <p:nvSpPr>
          <p:cNvPr id="5" name="Ok: Sağ 4">
            <a:extLst>
              <a:ext uri="{FF2B5EF4-FFF2-40B4-BE49-F238E27FC236}">
                <a16:creationId xmlns:a16="http://schemas.microsoft.com/office/drawing/2014/main" id="{BF860054-ECC1-4376-9C43-103B768C642D}"/>
              </a:ext>
            </a:extLst>
          </p:cNvPr>
          <p:cNvSpPr/>
          <p:nvPr/>
        </p:nvSpPr>
        <p:spPr>
          <a:xfrm>
            <a:off x="6520070" y="3154017"/>
            <a:ext cx="901147" cy="556592"/>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Dikdörtgen: Yuvarlatılmış Köşeler 5">
            <a:extLst>
              <a:ext uri="{FF2B5EF4-FFF2-40B4-BE49-F238E27FC236}">
                <a16:creationId xmlns:a16="http://schemas.microsoft.com/office/drawing/2014/main" id="{219B6281-15F5-4661-A946-22EE0AAD228A}"/>
              </a:ext>
            </a:extLst>
          </p:cNvPr>
          <p:cNvSpPr/>
          <p:nvPr/>
        </p:nvSpPr>
        <p:spPr>
          <a:xfrm>
            <a:off x="3928366" y="4222138"/>
            <a:ext cx="2773319" cy="91440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400" b="1" dirty="0">
                <a:solidFill>
                  <a:srgbClr val="FF0000"/>
                </a:solidFill>
              </a:rPr>
              <a:t>Ağzı SULANMAK</a:t>
            </a:r>
          </a:p>
        </p:txBody>
      </p:sp>
      <p:sp>
        <p:nvSpPr>
          <p:cNvPr id="8" name="Dikdörtgen: Yuvarlatılmış Köşeler 7">
            <a:extLst>
              <a:ext uri="{FF2B5EF4-FFF2-40B4-BE49-F238E27FC236}">
                <a16:creationId xmlns:a16="http://schemas.microsoft.com/office/drawing/2014/main" id="{4FECB5BF-6A1C-4F80-B1BB-D1AF0E0AED1F}"/>
              </a:ext>
            </a:extLst>
          </p:cNvPr>
          <p:cNvSpPr/>
          <p:nvPr/>
        </p:nvSpPr>
        <p:spPr>
          <a:xfrm>
            <a:off x="7624818" y="4222138"/>
            <a:ext cx="3366052" cy="91440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800" b="1" dirty="0">
                <a:solidFill>
                  <a:srgbClr val="FF0000"/>
                </a:solidFill>
              </a:rPr>
              <a:t>AĞZINDAN BAL DAMLAMAK</a:t>
            </a:r>
          </a:p>
        </p:txBody>
      </p:sp>
      <p:sp>
        <p:nvSpPr>
          <p:cNvPr id="9" name="Dikdörtgen: Yuvarlatılmış Köşeler 8">
            <a:extLst>
              <a:ext uri="{FF2B5EF4-FFF2-40B4-BE49-F238E27FC236}">
                <a16:creationId xmlns:a16="http://schemas.microsoft.com/office/drawing/2014/main" id="{22AA4AAD-1ADF-4296-8AE1-85B2674D4692}"/>
              </a:ext>
            </a:extLst>
          </p:cNvPr>
          <p:cNvSpPr/>
          <p:nvPr/>
        </p:nvSpPr>
        <p:spPr>
          <a:xfrm>
            <a:off x="7624818" y="5574339"/>
            <a:ext cx="2773319" cy="91440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400" b="1" dirty="0">
                <a:solidFill>
                  <a:srgbClr val="FF0000"/>
                </a:solidFill>
              </a:rPr>
              <a:t>AĞIZ BİRLİĞİ ETMEK</a:t>
            </a:r>
          </a:p>
        </p:txBody>
      </p:sp>
      <p:sp>
        <p:nvSpPr>
          <p:cNvPr id="10" name="Dikdörtgen: Yuvarlatılmış Köşeler 9">
            <a:extLst>
              <a:ext uri="{FF2B5EF4-FFF2-40B4-BE49-F238E27FC236}">
                <a16:creationId xmlns:a16="http://schemas.microsoft.com/office/drawing/2014/main" id="{43AF996B-1D79-46DD-AC3D-7F7AA8BCC1F0}"/>
              </a:ext>
            </a:extLst>
          </p:cNvPr>
          <p:cNvSpPr/>
          <p:nvPr/>
        </p:nvSpPr>
        <p:spPr>
          <a:xfrm>
            <a:off x="3901862" y="5614935"/>
            <a:ext cx="2773319" cy="91440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800" b="1" dirty="0">
                <a:solidFill>
                  <a:srgbClr val="FF0000"/>
                </a:solidFill>
              </a:rPr>
              <a:t>AĞZINI SIKI  TUTMAK</a:t>
            </a:r>
          </a:p>
        </p:txBody>
      </p:sp>
      <p:sp>
        <p:nvSpPr>
          <p:cNvPr id="7" name="Ok: Sol 6">
            <a:extLst>
              <a:ext uri="{FF2B5EF4-FFF2-40B4-BE49-F238E27FC236}">
                <a16:creationId xmlns:a16="http://schemas.microsoft.com/office/drawing/2014/main" id="{B93E88EC-6AF9-4CA0-A42B-BED95F593830}"/>
              </a:ext>
            </a:extLst>
          </p:cNvPr>
          <p:cNvSpPr/>
          <p:nvPr/>
        </p:nvSpPr>
        <p:spPr>
          <a:xfrm>
            <a:off x="2252870" y="5764696"/>
            <a:ext cx="1417982" cy="724043"/>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1" name="Oval 10">
            <a:extLst>
              <a:ext uri="{FF2B5EF4-FFF2-40B4-BE49-F238E27FC236}">
                <a16:creationId xmlns:a16="http://schemas.microsoft.com/office/drawing/2014/main" id="{7642CFB8-8919-4128-92DA-D2C37F156F03}"/>
              </a:ext>
            </a:extLst>
          </p:cNvPr>
          <p:cNvSpPr/>
          <p:nvPr/>
        </p:nvSpPr>
        <p:spPr>
          <a:xfrm>
            <a:off x="132523" y="5300870"/>
            <a:ext cx="1889338" cy="140473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3200" b="1" dirty="0">
                <a:solidFill>
                  <a:srgbClr val="00B0F0"/>
                </a:solidFill>
              </a:rPr>
              <a:t>DEYİM </a:t>
            </a:r>
          </a:p>
        </p:txBody>
      </p:sp>
    </p:spTree>
    <p:extLst>
      <p:ext uri="{BB962C8B-B14F-4D97-AF65-F5344CB8AC3E}">
        <p14:creationId xmlns:p14="http://schemas.microsoft.com/office/powerpoint/2010/main" val="2026234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barn(inVertical)">
                                      <p:cBhvr>
                                        <p:cTn id="12" dur="500"/>
                                        <p:tgtEl>
                                          <p:spTgt spid="205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barn(inVertical)">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arn(inVertical)">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barn(inVertical)">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barn(inVertical)">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barn(inVertical)">
                                      <p:cBhvr>
                                        <p:cTn id="47" dur="500"/>
                                        <p:tgtEl>
                                          <p:spTgt spid="9"/>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barn(inVertical)">
                                      <p:cBhvr>
                                        <p:cTn id="52" dur="500"/>
                                        <p:tgtEl>
                                          <p:spTgt spid="7"/>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barn(inVertical)">
                                      <p:cBhvr>
                                        <p:cTn id="5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8" grpId="0" animBg="1"/>
      <p:bldP spid="9" grpId="0" animBg="1"/>
      <p:bldP spid="10" grpId="0" animBg="1"/>
      <p:bldP spid="7" grpId="0" animBg="1"/>
      <p:bldP spid="1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33677B4F-2F88-495A-A120-C40F88667A8F}"/>
              </a:ext>
            </a:extLst>
          </p:cNvPr>
          <p:cNvSpPr/>
          <p:nvPr/>
        </p:nvSpPr>
        <p:spPr>
          <a:xfrm>
            <a:off x="265042" y="495157"/>
            <a:ext cx="10840279" cy="95410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C00000"/>
                </a:solidFill>
                <a:effectLst/>
                <a:latin typeface="Verdana" panose="020B0604030504040204" pitchFamily="34" charset="0"/>
              </a:rPr>
              <a:t>5-Deyimler genelde mastar biçiminde kullanılır. </a:t>
            </a:r>
            <a:r>
              <a:rPr lang="tr-TR" sz="2800" b="1" dirty="0">
                <a:solidFill>
                  <a:srgbClr val="C00000"/>
                </a:solidFill>
                <a:latin typeface="Verdana" panose="020B0604030504040204" pitchFamily="34" charset="0"/>
              </a:rPr>
              <a:t>Bu deyimler eklerle çekimli fiil yapılabilir.</a:t>
            </a:r>
            <a:endParaRPr lang="tr-TR" sz="2800" b="1" dirty="0">
              <a:solidFill>
                <a:srgbClr val="C00000"/>
              </a:solidFill>
            </a:endParaRPr>
          </a:p>
        </p:txBody>
      </p:sp>
      <p:sp>
        <p:nvSpPr>
          <p:cNvPr id="3" name="Dikdörtgen 2">
            <a:extLst>
              <a:ext uri="{FF2B5EF4-FFF2-40B4-BE49-F238E27FC236}">
                <a16:creationId xmlns:a16="http://schemas.microsoft.com/office/drawing/2014/main" id="{6D15A057-DA59-4655-BF72-8C6160158F78}"/>
              </a:ext>
            </a:extLst>
          </p:cNvPr>
          <p:cNvSpPr/>
          <p:nvPr/>
        </p:nvSpPr>
        <p:spPr>
          <a:xfrm>
            <a:off x="625079" y="2409447"/>
            <a:ext cx="3504486" cy="46166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2400" b="1" i="0" dirty="0">
                <a:solidFill>
                  <a:srgbClr val="7030A0"/>
                </a:solidFill>
                <a:effectLst/>
                <a:latin typeface="Verdana" panose="020B0604030504040204" pitchFamily="34" charset="0"/>
              </a:rPr>
              <a:t>GÖZ KULAK OLMAK</a:t>
            </a:r>
            <a:endParaRPr lang="tr-TR" sz="2400" b="1" dirty="0">
              <a:solidFill>
                <a:srgbClr val="7030A0"/>
              </a:solidFill>
            </a:endParaRPr>
          </a:p>
        </p:txBody>
      </p:sp>
      <p:sp>
        <p:nvSpPr>
          <p:cNvPr id="4" name="Ok: Aşağı 3">
            <a:extLst>
              <a:ext uri="{FF2B5EF4-FFF2-40B4-BE49-F238E27FC236}">
                <a16:creationId xmlns:a16="http://schemas.microsoft.com/office/drawing/2014/main" id="{A49DB2CF-50E1-4F55-9E16-79EAF998E0DB}"/>
              </a:ext>
            </a:extLst>
          </p:cNvPr>
          <p:cNvSpPr/>
          <p:nvPr/>
        </p:nvSpPr>
        <p:spPr>
          <a:xfrm>
            <a:off x="2332383" y="2994991"/>
            <a:ext cx="1060174" cy="1285461"/>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Dikdörtgen 4">
            <a:extLst>
              <a:ext uri="{FF2B5EF4-FFF2-40B4-BE49-F238E27FC236}">
                <a16:creationId xmlns:a16="http://schemas.microsoft.com/office/drawing/2014/main" id="{8462F317-31AF-4448-83F7-9314F9CF042B}"/>
              </a:ext>
            </a:extLst>
          </p:cNvPr>
          <p:cNvSpPr/>
          <p:nvPr/>
        </p:nvSpPr>
        <p:spPr>
          <a:xfrm>
            <a:off x="432270" y="4900856"/>
            <a:ext cx="5519460" cy="52322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2800" b="1" i="0" dirty="0">
                <a:solidFill>
                  <a:srgbClr val="00B0F0"/>
                </a:solidFill>
                <a:effectLst/>
                <a:latin typeface="Verdana" panose="020B0604030504040204" pitchFamily="34" charset="0"/>
              </a:rPr>
              <a:t>Kardeşine göz kulak  </a:t>
            </a:r>
            <a:r>
              <a:rPr lang="tr-TR" sz="2800" b="1" i="0" dirty="0">
                <a:solidFill>
                  <a:srgbClr val="FF0000"/>
                </a:solidFill>
                <a:effectLst/>
                <a:latin typeface="Verdana" panose="020B0604030504040204" pitchFamily="34" charset="0"/>
              </a:rPr>
              <a:t>oldu</a:t>
            </a:r>
            <a:r>
              <a:rPr lang="tr-TR" sz="2800" b="1" i="0" dirty="0">
                <a:solidFill>
                  <a:srgbClr val="00B0F0"/>
                </a:solidFill>
                <a:effectLst/>
                <a:latin typeface="Verdana" panose="020B0604030504040204" pitchFamily="34" charset="0"/>
              </a:rPr>
              <a:t>.</a:t>
            </a:r>
            <a:endParaRPr lang="tr-TR" sz="2800" b="1" dirty="0">
              <a:solidFill>
                <a:srgbClr val="00B0F0"/>
              </a:solidFill>
            </a:endParaRPr>
          </a:p>
        </p:txBody>
      </p:sp>
      <p:sp>
        <p:nvSpPr>
          <p:cNvPr id="6" name="Dikdörtgen 5">
            <a:extLst>
              <a:ext uri="{FF2B5EF4-FFF2-40B4-BE49-F238E27FC236}">
                <a16:creationId xmlns:a16="http://schemas.microsoft.com/office/drawing/2014/main" id="{1DD37264-2EB2-4CBA-9612-442A93F54198}"/>
              </a:ext>
            </a:extLst>
          </p:cNvPr>
          <p:cNvSpPr/>
          <p:nvPr/>
        </p:nvSpPr>
        <p:spPr>
          <a:xfrm>
            <a:off x="7494211" y="2286337"/>
            <a:ext cx="3401893" cy="58477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200" b="1" i="0" dirty="0">
                <a:solidFill>
                  <a:srgbClr val="7030A0"/>
                </a:solidFill>
                <a:effectLst/>
                <a:latin typeface="Verdana" panose="020B0604030504040204" pitchFamily="34" charset="0"/>
              </a:rPr>
              <a:t>Ödü patlamak</a:t>
            </a:r>
            <a:endParaRPr lang="tr-TR" sz="3200" b="1" dirty="0">
              <a:solidFill>
                <a:srgbClr val="7030A0"/>
              </a:solidFill>
            </a:endParaRPr>
          </a:p>
        </p:txBody>
      </p:sp>
      <p:sp>
        <p:nvSpPr>
          <p:cNvPr id="7" name="Ok: Aşağı 6">
            <a:extLst>
              <a:ext uri="{FF2B5EF4-FFF2-40B4-BE49-F238E27FC236}">
                <a16:creationId xmlns:a16="http://schemas.microsoft.com/office/drawing/2014/main" id="{A164D06A-F664-4C95-91B3-C6FE95E46633}"/>
              </a:ext>
            </a:extLst>
          </p:cNvPr>
          <p:cNvSpPr/>
          <p:nvPr/>
        </p:nvSpPr>
        <p:spPr>
          <a:xfrm>
            <a:off x="9163879" y="3065454"/>
            <a:ext cx="1060174" cy="1285461"/>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8" name="Dikdörtgen 7">
            <a:extLst>
              <a:ext uri="{FF2B5EF4-FFF2-40B4-BE49-F238E27FC236}">
                <a16:creationId xmlns:a16="http://schemas.microsoft.com/office/drawing/2014/main" id="{3CC83FA0-EEBA-4EBF-ACC8-98710F3561F4}"/>
              </a:ext>
            </a:extLst>
          </p:cNvPr>
          <p:cNvSpPr/>
          <p:nvPr/>
        </p:nvSpPr>
        <p:spPr>
          <a:xfrm>
            <a:off x="6240272" y="4900856"/>
            <a:ext cx="6040436" cy="52322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2800" b="0" i="0" dirty="0">
                <a:solidFill>
                  <a:srgbClr val="00B0F0"/>
                </a:solidFill>
                <a:effectLst/>
                <a:latin typeface="Verdana" panose="020B0604030504040204" pitchFamily="34" charset="0"/>
              </a:rPr>
              <a:t>Onu birden görünce </a:t>
            </a:r>
            <a:r>
              <a:rPr lang="tr-TR" sz="2800" b="0" i="0" dirty="0">
                <a:solidFill>
                  <a:srgbClr val="C00000"/>
                </a:solidFill>
                <a:effectLst/>
                <a:latin typeface="Verdana" panose="020B0604030504040204" pitchFamily="34" charset="0"/>
              </a:rPr>
              <a:t>ödü patladı</a:t>
            </a:r>
            <a:r>
              <a:rPr lang="tr-TR" sz="2800" b="0" i="0" dirty="0">
                <a:solidFill>
                  <a:srgbClr val="00B0F0"/>
                </a:solidFill>
                <a:effectLst/>
                <a:latin typeface="Verdana" panose="020B0604030504040204" pitchFamily="34" charset="0"/>
              </a:rPr>
              <a:t>.</a:t>
            </a:r>
            <a:endParaRPr lang="tr-TR" sz="2800" dirty="0">
              <a:solidFill>
                <a:srgbClr val="00B0F0"/>
              </a:solidFill>
            </a:endParaRPr>
          </a:p>
        </p:txBody>
      </p:sp>
    </p:spTree>
    <p:extLst>
      <p:ext uri="{BB962C8B-B14F-4D97-AF65-F5344CB8AC3E}">
        <p14:creationId xmlns:p14="http://schemas.microsoft.com/office/powerpoint/2010/main" val="1856232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barn(inVertical)">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arn(inVertical)">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barn(inVertical)">
                                      <p:cBhvr>
                                        <p:cTn id="34" dur="5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barn(inVertical)">
                                      <p:cBhvr>
                                        <p:cTn id="3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F87B9715-3A0B-45C4-BA77-7A4E870F3CAE}"/>
              </a:ext>
            </a:extLst>
          </p:cNvPr>
          <p:cNvSpPr/>
          <p:nvPr/>
        </p:nvSpPr>
        <p:spPr>
          <a:xfrm>
            <a:off x="1146313" y="680687"/>
            <a:ext cx="9899374" cy="120032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i="0" dirty="0">
                <a:solidFill>
                  <a:srgbClr val="C00000"/>
                </a:solidFill>
                <a:effectLst/>
                <a:latin typeface="Verdana" panose="020B0604030504040204" pitchFamily="34" charset="0"/>
              </a:rPr>
              <a:t> 6-Kalıplaşmış söz Öbekleridir. Cümle hâlinde olanları da vardır.</a:t>
            </a:r>
            <a:endParaRPr lang="tr-TR" sz="3600" dirty="0">
              <a:solidFill>
                <a:srgbClr val="C00000"/>
              </a:solidFill>
            </a:endParaRPr>
          </a:p>
        </p:txBody>
      </p:sp>
      <p:sp>
        <p:nvSpPr>
          <p:cNvPr id="3" name="Dikdörtgen 2">
            <a:extLst>
              <a:ext uri="{FF2B5EF4-FFF2-40B4-BE49-F238E27FC236}">
                <a16:creationId xmlns:a16="http://schemas.microsoft.com/office/drawing/2014/main" id="{DD260AA4-6300-4CFA-8C5C-E6FBB752A951}"/>
              </a:ext>
            </a:extLst>
          </p:cNvPr>
          <p:cNvSpPr/>
          <p:nvPr/>
        </p:nvSpPr>
        <p:spPr>
          <a:xfrm>
            <a:off x="896712" y="4026213"/>
            <a:ext cx="2754280" cy="40011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2000" b="1" i="0" dirty="0">
                <a:solidFill>
                  <a:schemeClr val="accent6">
                    <a:lumMod val="75000"/>
                  </a:schemeClr>
                </a:solidFill>
                <a:effectLst/>
                <a:latin typeface="Verdana" panose="020B0604030504040204" pitchFamily="34" charset="0"/>
              </a:rPr>
              <a:t>Dört elle sarılmak</a:t>
            </a:r>
            <a:endParaRPr lang="tr-TR" sz="2000" b="1" dirty="0">
              <a:solidFill>
                <a:schemeClr val="accent6">
                  <a:lumMod val="75000"/>
                </a:schemeClr>
              </a:solidFill>
            </a:endParaRPr>
          </a:p>
        </p:txBody>
      </p:sp>
      <p:sp>
        <p:nvSpPr>
          <p:cNvPr id="4" name="Dikdörtgen 3">
            <a:extLst>
              <a:ext uri="{FF2B5EF4-FFF2-40B4-BE49-F238E27FC236}">
                <a16:creationId xmlns:a16="http://schemas.microsoft.com/office/drawing/2014/main" id="{4CF4A113-2621-45A1-8E64-E87D6BB6524A}"/>
              </a:ext>
            </a:extLst>
          </p:cNvPr>
          <p:cNvSpPr/>
          <p:nvPr/>
        </p:nvSpPr>
        <p:spPr>
          <a:xfrm>
            <a:off x="896712" y="5043246"/>
            <a:ext cx="3005951" cy="46166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2400" b="1" i="0" dirty="0">
                <a:solidFill>
                  <a:schemeClr val="accent6">
                    <a:lumMod val="75000"/>
                  </a:schemeClr>
                </a:solidFill>
                <a:effectLst/>
                <a:latin typeface="Verdana" panose="020B0604030504040204" pitchFamily="34" charset="0"/>
              </a:rPr>
              <a:t>göz kulak olmak</a:t>
            </a:r>
            <a:endParaRPr lang="tr-TR" sz="2400" b="1" dirty="0">
              <a:solidFill>
                <a:schemeClr val="accent6">
                  <a:lumMod val="75000"/>
                </a:schemeClr>
              </a:solidFill>
            </a:endParaRPr>
          </a:p>
        </p:txBody>
      </p:sp>
      <p:sp>
        <p:nvSpPr>
          <p:cNvPr id="5" name="Dikdörtgen 4">
            <a:extLst>
              <a:ext uri="{FF2B5EF4-FFF2-40B4-BE49-F238E27FC236}">
                <a16:creationId xmlns:a16="http://schemas.microsoft.com/office/drawing/2014/main" id="{72667ED6-1C6D-4765-96F0-A90307EB1266}"/>
              </a:ext>
            </a:extLst>
          </p:cNvPr>
          <p:cNvSpPr/>
          <p:nvPr/>
        </p:nvSpPr>
        <p:spPr>
          <a:xfrm>
            <a:off x="896712" y="5992647"/>
            <a:ext cx="3711272" cy="46166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2400" b="1" i="0" dirty="0">
                <a:solidFill>
                  <a:schemeClr val="accent6">
                    <a:lumMod val="75000"/>
                  </a:schemeClr>
                </a:solidFill>
                <a:effectLst/>
                <a:latin typeface="Verdana" panose="020B0604030504040204" pitchFamily="34" charset="0"/>
              </a:rPr>
              <a:t>dört gözle beklemek</a:t>
            </a:r>
            <a:endParaRPr lang="tr-TR" sz="2400" b="1" dirty="0">
              <a:solidFill>
                <a:schemeClr val="accent6">
                  <a:lumMod val="75000"/>
                </a:schemeClr>
              </a:solidFill>
            </a:endParaRPr>
          </a:p>
        </p:txBody>
      </p:sp>
      <p:sp>
        <p:nvSpPr>
          <p:cNvPr id="6" name="Dikdörtgen: Yuvarlatılmış Köşeler 5">
            <a:extLst>
              <a:ext uri="{FF2B5EF4-FFF2-40B4-BE49-F238E27FC236}">
                <a16:creationId xmlns:a16="http://schemas.microsoft.com/office/drawing/2014/main" id="{75E4E537-C176-4551-BC88-6294925C09E9}"/>
              </a:ext>
            </a:extLst>
          </p:cNvPr>
          <p:cNvSpPr/>
          <p:nvPr/>
        </p:nvSpPr>
        <p:spPr>
          <a:xfrm>
            <a:off x="755374" y="2226365"/>
            <a:ext cx="2796209" cy="60542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000" b="1" dirty="0">
                <a:solidFill>
                  <a:srgbClr val="7030A0"/>
                </a:solidFill>
              </a:rPr>
              <a:t>KALIPLAŞMIŞ OLANLAR</a:t>
            </a:r>
          </a:p>
        </p:txBody>
      </p:sp>
      <p:sp>
        <p:nvSpPr>
          <p:cNvPr id="7" name="Ok: Aşağı 6">
            <a:extLst>
              <a:ext uri="{FF2B5EF4-FFF2-40B4-BE49-F238E27FC236}">
                <a16:creationId xmlns:a16="http://schemas.microsoft.com/office/drawing/2014/main" id="{E2EC95A3-DB77-4BD0-87E9-3C533C6AF070}"/>
              </a:ext>
            </a:extLst>
          </p:cNvPr>
          <p:cNvSpPr/>
          <p:nvPr/>
        </p:nvSpPr>
        <p:spPr>
          <a:xfrm>
            <a:off x="1630017" y="3075442"/>
            <a:ext cx="742122" cy="605422"/>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9" name="Dikdörtgen: Yuvarlatılmış Köşeler 8">
            <a:extLst>
              <a:ext uri="{FF2B5EF4-FFF2-40B4-BE49-F238E27FC236}">
                <a16:creationId xmlns:a16="http://schemas.microsoft.com/office/drawing/2014/main" id="{C8ABBDED-4EA9-4A36-AE4B-9FFE2C9E47E7}"/>
              </a:ext>
            </a:extLst>
          </p:cNvPr>
          <p:cNvSpPr/>
          <p:nvPr/>
        </p:nvSpPr>
        <p:spPr>
          <a:xfrm>
            <a:off x="6629401" y="2208935"/>
            <a:ext cx="4022035" cy="60542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000" b="1" dirty="0">
                <a:solidFill>
                  <a:srgbClr val="7030A0"/>
                </a:solidFill>
              </a:rPr>
              <a:t>CÜMLE DURUMUNDA OLANLAR</a:t>
            </a:r>
          </a:p>
        </p:txBody>
      </p:sp>
      <p:sp>
        <p:nvSpPr>
          <p:cNvPr id="10" name="Ok: Aşağı 9">
            <a:extLst>
              <a:ext uri="{FF2B5EF4-FFF2-40B4-BE49-F238E27FC236}">
                <a16:creationId xmlns:a16="http://schemas.microsoft.com/office/drawing/2014/main" id="{AEC7B53E-048B-402A-B5F5-B21DECDC5040}"/>
              </a:ext>
            </a:extLst>
          </p:cNvPr>
          <p:cNvSpPr/>
          <p:nvPr/>
        </p:nvSpPr>
        <p:spPr>
          <a:xfrm>
            <a:off x="8435008" y="3009758"/>
            <a:ext cx="742122" cy="605422"/>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1" name="Dikdörtgen 10">
            <a:extLst>
              <a:ext uri="{FF2B5EF4-FFF2-40B4-BE49-F238E27FC236}">
                <a16:creationId xmlns:a16="http://schemas.microsoft.com/office/drawing/2014/main" id="{2BAA875A-26C2-4BAF-8C77-E62AE1DD3D1C}"/>
              </a:ext>
            </a:extLst>
          </p:cNvPr>
          <p:cNvSpPr/>
          <p:nvPr/>
        </p:nvSpPr>
        <p:spPr>
          <a:xfrm>
            <a:off x="5851812" y="4026213"/>
            <a:ext cx="5378395" cy="40011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fi-FI" sz="2000" b="1" i="0" dirty="0">
                <a:solidFill>
                  <a:schemeClr val="accent6">
                    <a:lumMod val="75000"/>
                  </a:schemeClr>
                </a:solidFill>
                <a:effectLst/>
                <a:latin typeface="Verdana" panose="020B0604030504040204" pitchFamily="34" charset="0"/>
              </a:rPr>
              <a:t>Bu ne perhiz, bu ne lahana turşusu?</a:t>
            </a:r>
            <a:endParaRPr lang="tr-TR" sz="2000" b="1" dirty="0">
              <a:solidFill>
                <a:schemeClr val="accent6">
                  <a:lumMod val="75000"/>
                </a:schemeClr>
              </a:solidFill>
            </a:endParaRPr>
          </a:p>
        </p:txBody>
      </p:sp>
      <p:sp>
        <p:nvSpPr>
          <p:cNvPr id="12" name="Dikdörtgen 11">
            <a:extLst>
              <a:ext uri="{FF2B5EF4-FFF2-40B4-BE49-F238E27FC236}">
                <a16:creationId xmlns:a16="http://schemas.microsoft.com/office/drawing/2014/main" id="{58EC1FD1-D77A-47F6-82AA-28507F530339}"/>
              </a:ext>
            </a:extLst>
          </p:cNvPr>
          <p:cNvSpPr/>
          <p:nvPr/>
        </p:nvSpPr>
        <p:spPr>
          <a:xfrm>
            <a:off x="5171935" y="5089412"/>
            <a:ext cx="6526146" cy="369332"/>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b="1" i="0" dirty="0">
                <a:solidFill>
                  <a:schemeClr val="accent6">
                    <a:lumMod val="75000"/>
                  </a:schemeClr>
                </a:solidFill>
                <a:effectLst/>
                <a:latin typeface="Verdana" panose="020B0604030504040204" pitchFamily="34" charset="0"/>
              </a:rPr>
              <a:t>Kızım sana söylüyorum, gelinim sen dinle. (anla)</a:t>
            </a:r>
            <a:endParaRPr lang="tr-TR" b="1" dirty="0">
              <a:solidFill>
                <a:schemeClr val="accent6">
                  <a:lumMod val="75000"/>
                </a:schemeClr>
              </a:solidFill>
            </a:endParaRPr>
          </a:p>
        </p:txBody>
      </p:sp>
    </p:spTree>
    <p:extLst>
      <p:ext uri="{BB962C8B-B14F-4D97-AF65-F5344CB8AC3E}">
        <p14:creationId xmlns:p14="http://schemas.microsoft.com/office/powerpoint/2010/main" val="1794147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arn(inVertical)">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1000"/>
                                        <p:tgtEl>
                                          <p:spTgt spid="3"/>
                                        </p:tgtEl>
                                      </p:cBhvr>
                                    </p:animEffect>
                                    <p:anim calcmode="lin" valueType="num">
                                      <p:cBhvr>
                                        <p:cTn id="27" dur="1000" fill="hold"/>
                                        <p:tgtEl>
                                          <p:spTgt spid="3"/>
                                        </p:tgtEl>
                                        <p:attrNameLst>
                                          <p:attrName>ppt_x</p:attrName>
                                        </p:attrNameLst>
                                      </p:cBhvr>
                                      <p:tavLst>
                                        <p:tav tm="0">
                                          <p:val>
                                            <p:strVal val="#ppt_x"/>
                                          </p:val>
                                        </p:tav>
                                        <p:tav tm="100000">
                                          <p:val>
                                            <p:strVal val="#ppt_x"/>
                                          </p:val>
                                        </p:tav>
                                      </p:tavLst>
                                    </p:anim>
                                    <p:anim calcmode="lin" valueType="num">
                                      <p:cBhvr>
                                        <p:cTn id="2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1000"/>
                                        <p:tgtEl>
                                          <p:spTgt spid="4"/>
                                        </p:tgtEl>
                                      </p:cBhvr>
                                    </p:animEffect>
                                    <p:anim calcmode="lin" valueType="num">
                                      <p:cBhvr>
                                        <p:cTn id="34" dur="1000" fill="hold"/>
                                        <p:tgtEl>
                                          <p:spTgt spid="4"/>
                                        </p:tgtEl>
                                        <p:attrNameLst>
                                          <p:attrName>ppt_x</p:attrName>
                                        </p:attrNameLst>
                                      </p:cBhvr>
                                      <p:tavLst>
                                        <p:tav tm="0">
                                          <p:val>
                                            <p:strVal val="#ppt_x"/>
                                          </p:val>
                                        </p:tav>
                                        <p:tav tm="100000">
                                          <p:val>
                                            <p:strVal val="#ppt_x"/>
                                          </p:val>
                                        </p:tav>
                                      </p:tavLst>
                                    </p:anim>
                                    <p:anim calcmode="lin" valueType="num">
                                      <p:cBhvr>
                                        <p:cTn id="3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1000"/>
                                        <p:tgtEl>
                                          <p:spTgt spid="5"/>
                                        </p:tgtEl>
                                      </p:cBhvr>
                                    </p:animEffect>
                                    <p:anim calcmode="lin" valueType="num">
                                      <p:cBhvr>
                                        <p:cTn id="41" dur="1000" fill="hold"/>
                                        <p:tgtEl>
                                          <p:spTgt spid="5"/>
                                        </p:tgtEl>
                                        <p:attrNameLst>
                                          <p:attrName>ppt_x</p:attrName>
                                        </p:attrNameLst>
                                      </p:cBhvr>
                                      <p:tavLst>
                                        <p:tav tm="0">
                                          <p:val>
                                            <p:strVal val="#ppt_x"/>
                                          </p:val>
                                        </p:tav>
                                        <p:tav tm="100000">
                                          <p:val>
                                            <p:strVal val="#ppt_x"/>
                                          </p:val>
                                        </p:tav>
                                      </p:tavLst>
                                    </p:anim>
                                    <p:anim calcmode="lin" valueType="num">
                                      <p:cBhvr>
                                        <p:cTn id="4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barn(inVertical)">
                                      <p:cBhvr>
                                        <p:cTn id="47" dur="500"/>
                                        <p:tgtEl>
                                          <p:spTgt spid="9"/>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barn(inVertical)">
                                      <p:cBhvr>
                                        <p:cTn id="52" dur="500"/>
                                        <p:tgtEl>
                                          <p:spTgt spid="10"/>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barn(inVertical)">
                                      <p:cBhvr>
                                        <p:cTn id="57" dur="500"/>
                                        <p:tgtEl>
                                          <p:spTgt spid="11"/>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barn(inVertical)">
                                      <p:cBhvr>
                                        <p:cTn id="6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9" grpId="0" animBg="1"/>
      <p:bldP spid="10" grpId="0" animBg="1"/>
      <p:bldP spid="11" grpId="0" animBg="1"/>
      <p:bldP spid="1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Yuvarlatılmış Köşeler 1">
            <a:extLst>
              <a:ext uri="{FF2B5EF4-FFF2-40B4-BE49-F238E27FC236}">
                <a16:creationId xmlns:a16="http://schemas.microsoft.com/office/drawing/2014/main" id="{65CECCEA-8C40-4437-84A2-158E8C31861B}"/>
              </a:ext>
            </a:extLst>
          </p:cNvPr>
          <p:cNvSpPr/>
          <p:nvPr/>
        </p:nvSpPr>
        <p:spPr>
          <a:xfrm>
            <a:off x="2922104" y="2076977"/>
            <a:ext cx="6347791" cy="1113183"/>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r>
              <a:rPr lang="tr-TR" sz="3600" b="1" dirty="0"/>
              <a:t>DEYİMLER  OYUNU</a:t>
            </a:r>
          </a:p>
        </p:txBody>
      </p:sp>
    </p:spTree>
    <p:extLst>
      <p:ext uri="{BB962C8B-B14F-4D97-AF65-F5344CB8AC3E}">
        <p14:creationId xmlns:p14="http://schemas.microsoft.com/office/powerpoint/2010/main" val="17927437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bur Cuburu Yasaklamadan Zararlarını Anlatın">
            <a:extLst>
              <a:ext uri="{FF2B5EF4-FFF2-40B4-BE49-F238E27FC236}">
                <a16:creationId xmlns:a16="http://schemas.microsoft.com/office/drawing/2014/main" id="{67562730-A061-4A5B-B89E-AEF4B7C822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420" y="928254"/>
            <a:ext cx="5360021" cy="2854037"/>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92CBB68D-A9E9-4BAF-99AF-E9204877470E}"/>
              </a:ext>
            </a:extLst>
          </p:cNvPr>
          <p:cNvSpPr txBox="1"/>
          <p:nvPr/>
        </p:nvSpPr>
        <p:spPr>
          <a:xfrm>
            <a:off x="5704441" y="1120676"/>
            <a:ext cx="6286330" cy="2308324"/>
          </a:xfrm>
          <a:prstGeom prst="rect">
            <a:avLst/>
          </a:prstGeom>
          <a:scene3d>
            <a:camera prst="perspectiveRelaxedModerately"/>
            <a:lightRig rig="threePt" dir="t"/>
          </a:scene3d>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FF0000"/>
                </a:solidFill>
                <a:effectLst/>
                <a:latin typeface="Segoe UI" panose="020B0502040204020203" pitchFamily="34" charset="0"/>
              </a:rPr>
              <a:t>Yararlı olup olmadığı düşünülmeksizin rast gele yenen, yemek yerini tutmayan yiyecekler.</a:t>
            </a:r>
            <a:endParaRPr lang="tr-TR" sz="3600" b="1" dirty="0">
              <a:solidFill>
                <a:srgbClr val="FF0000"/>
              </a:solidFill>
            </a:endParaRPr>
          </a:p>
        </p:txBody>
      </p:sp>
      <p:sp>
        <p:nvSpPr>
          <p:cNvPr id="5" name="Rectangle 4">
            <a:extLst>
              <a:ext uri="{FF2B5EF4-FFF2-40B4-BE49-F238E27FC236}">
                <a16:creationId xmlns:a16="http://schemas.microsoft.com/office/drawing/2014/main" id="{154F1D81-C0BE-45BB-B594-71B78D2A07DB}"/>
              </a:ext>
            </a:extLst>
          </p:cNvPr>
          <p:cNvSpPr>
            <a:spLocks noChangeArrowheads="1"/>
          </p:cNvSpPr>
          <p:nvPr/>
        </p:nvSpPr>
        <p:spPr bwMode="auto">
          <a:xfrm>
            <a:off x="1790352" y="4658336"/>
            <a:ext cx="7632617" cy="769441"/>
          </a:xfrm>
          <a:prstGeom prst="rect">
            <a:avLst/>
          </a:prstGeom>
          <a:solidFill>
            <a:srgbClr val="FFFF00"/>
          </a:solidFill>
          <a:ln w="38100" cmpd="dbl">
            <a:solidFill>
              <a:schemeClr val="tx1"/>
            </a:solidFill>
            <a:miter lim="800000"/>
            <a:headEnd/>
            <a:tailEnd/>
          </a:ln>
          <a:effectLst/>
          <a:scene3d>
            <a:camera prst="perspectiveRelaxedModerately"/>
            <a:lightRig rig="threePt" dir="t"/>
          </a:scene3d>
        </p:spPr>
        <p:txBody>
          <a:bodyPr wrap="square" anchor="ctr">
            <a:spAutoFit/>
          </a:bodyPr>
          <a:lstStyle/>
          <a:p>
            <a:r>
              <a:rPr lang="tr-TR" altLang="tr-TR" sz="4400" b="1" dirty="0">
                <a:solidFill>
                  <a:srgbClr val="FF3300"/>
                </a:solidFill>
                <a:latin typeface="Verdana" panose="020B0604030504040204" pitchFamily="34" charset="0"/>
              </a:rPr>
              <a:t>Abur cubur yemek: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913855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ppt_x"/>
                                          </p:val>
                                        </p:tav>
                                        <p:tav tm="100000">
                                          <p:val>
                                            <p:strVal val="#ppt_x"/>
                                          </p:val>
                                        </p:tav>
                                      </p:tavLst>
                                    </p:anim>
                                    <p:anim calcmode="lin" valueType="num">
                                      <p:cBhvr additive="base">
                                        <p:cTn id="8"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Mersin Çocuk Kulübü">
            <a:extLst>
              <a:ext uri="{FF2B5EF4-FFF2-40B4-BE49-F238E27FC236}">
                <a16:creationId xmlns:a16="http://schemas.microsoft.com/office/drawing/2014/main" id="{880551F9-1448-48A5-8BFA-799C4786BE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731" y="256309"/>
            <a:ext cx="3686175" cy="4876800"/>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2A800BF9-850F-4B89-B0C3-91513DD236A1}"/>
              </a:ext>
            </a:extLst>
          </p:cNvPr>
          <p:cNvSpPr txBox="1"/>
          <p:nvPr/>
        </p:nvSpPr>
        <p:spPr>
          <a:xfrm>
            <a:off x="4807096" y="1061703"/>
            <a:ext cx="6096000" cy="1754326"/>
          </a:xfrm>
          <a:prstGeom prst="rect">
            <a:avLst/>
          </a:prstGeom>
          <a:scene3d>
            <a:camera prst="perspectiveRelaxedModerately"/>
            <a:lightRig rig="threePt" dir="t"/>
          </a:scene3d>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FF0000"/>
                </a:solidFill>
                <a:effectLst/>
                <a:latin typeface="Segoe UI" panose="020B0502040204020203" pitchFamily="34" charset="0"/>
              </a:rPr>
              <a:t>Yapılan yanlış bir işin doğurduğu sıkıntı ve üzüntüyü yaşamak.</a:t>
            </a:r>
            <a:endParaRPr lang="tr-TR" sz="3600" b="1" dirty="0">
              <a:solidFill>
                <a:srgbClr val="FF0000"/>
              </a:solidFill>
            </a:endParaRPr>
          </a:p>
        </p:txBody>
      </p:sp>
      <p:sp>
        <p:nvSpPr>
          <p:cNvPr id="5" name="Rectangle 4">
            <a:extLst>
              <a:ext uri="{FF2B5EF4-FFF2-40B4-BE49-F238E27FC236}">
                <a16:creationId xmlns:a16="http://schemas.microsoft.com/office/drawing/2014/main" id="{5D60130A-0146-4F5E-B9DA-90AE6122273C}"/>
              </a:ext>
            </a:extLst>
          </p:cNvPr>
          <p:cNvSpPr>
            <a:spLocks noChangeArrowheads="1"/>
          </p:cNvSpPr>
          <p:nvPr/>
        </p:nvSpPr>
        <p:spPr bwMode="auto">
          <a:xfrm>
            <a:off x="5511877" y="4117446"/>
            <a:ext cx="5391219" cy="1015663"/>
          </a:xfrm>
          <a:prstGeom prst="rect">
            <a:avLst/>
          </a:prstGeom>
          <a:solidFill>
            <a:srgbClr val="FFFF00"/>
          </a:solidFill>
          <a:ln w="38100" cmpd="dbl">
            <a:solidFill>
              <a:schemeClr val="tx1"/>
            </a:solidFill>
            <a:miter lim="800000"/>
            <a:headEnd/>
            <a:tailEnd/>
          </a:ln>
          <a:effectLst/>
          <a:scene3d>
            <a:camera prst="perspectiveRelaxedModerately"/>
            <a:lightRig rig="threePt" dir="t"/>
          </a:scene3d>
        </p:spPr>
        <p:txBody>
          <a:bodyPr wrap="none" anchor="ctr">
            <a:spAutoFit/>
          </a:bodyPr>
          <a:lstStyle/>
          <a:p>
            <a:r>
              <a:rPr lang="tr-TR" altLang="tr-TR" sz="6000" b="1" dirty="0">
                <a:solidFill>
                  <a:srgbClr val="FF3300"/>
                </a:solidFill>
                <a:latin typeface="Verdana" panose="020B0604030504040204" pitchFamily="34" charset="0"/>
              </a:rPr>
              <a:t>Acı çekmek:</a:t>
            </a:r>
            <a:endParaRPr lang="tr-TR" altLang="tr-TR" sz="6000" b="1" dirty="0">
              <a:latin typeface="Verdana" panose="020B0604030504040204" pitchFamily="34" charset="0"/>
            </a:endParaRPr>
          </a:p>
        </p:txBody>
      </p:sp>
    </p:spTree>
    <p:extLst>
      <p:ext uri="{BB962C8B-B14F-4D97-AF65-F5344CB8AC3E}">
        <p14:creationId xmlns:p14="http://schemas.microsoft.com/office/powerpoint/2010/main" val="1067329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Resimlendirilmiş Deyimler | İlkokul Dokümanları">
            <a:extLst>
              <a:ext uri="{FF2B5EF4-FFF2-40B4-BE49-F238E27FC236}">
                <a16:creationId xmlns:a16="http://schemas.microsoft.com/office/drawing/2014/main" id="{BF7922CE-B6FC-425F-A989-BFEE25003A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7527" y="525258"/>
            <a:ext cx="2974398" cy="3970975"/>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C8285C20-7C22-41D5-B723-8B29838CB89E}"/>
              </a:ext>
            </a:extLst>
          </p:cNvPr>
          <p:cNvSpPr txBox="1"/>
          <p:nvPr/>
        </p:nvSpPr>
        <p:spPr>
          <a:xfrm>
            <a:off x="4615207" y="874455"/>
            <a:ext cx="6096000" cy="2554545"/>
          </a:xfrm>
          <a:prstGeom prst="rect">
            <a:avLst/>
          </a:prstGeom>
          <a:scene3d>
            <a:camera prst="perspectiveRelaxedModerately"/>
            <a:lightRig rig="threePt" dir="t"/>
          </a:scene3d>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000" b="1" i="0" dirty="0">
                <a:solidFill>
                  <a:srgbClr val="FF0000"/>
                </a:solidFill>
                <a:effectLst/>
                <a:latin typeface="Myriad Pro"/>
              </a:rPr>
              <a:t>Değişik sebeplerden dolayı dengeli düşünememek, olgun davranış göstermemek</a:t>
            </a:r>
            <a:endParaRPr lang="tr-TR" sz="4000" b="1" dirty="0">
              <a:solidFill>
                <a:srgbClr val="FF0000"/>
              </a:solidFill>
            </a:endParaRPr>
          </a:p>
        </p:txBody>
      </p:sp>
      <p:sp>
        <p:nvSpPr>
          <p:cNvPr id="5" name="Rectangle 4">
            <a:extLst>
              <a:ext uri="{FF2B5EF4-FFF2-40B4-BE49-F238E27FC236}">
                <a16:creationId xmlns:a16="http://schemas.microsoft.com/office/drawing/2014/main" id="{B93F2E42-D348-41F5-8868-3741A24792AC}"/>
              </a:ext>
            </a:extLst>
          </p:cNvPr>
          <p:cNvSpPr>
            <a:spLocks noChangeArrowheads="1"/>
          </p:cNvSpPr>
          <p:nvPr/>
        </p:nvSpPr>
        <p:spPr bwMode="auto">
          <a:xfrm>
            <a:off x="1416278" y="5379559"/>
            <a:ext cx="9168595" cy="769441"/>
          </a:xfrm>
          <a:prstGeom prst="rect">
            <a:avLst/>
          </a:prstGeom>
          <a:solidFill>
            <a:srgbClr val="FFFF00"/>
          </a:solidFill>
          <a:ln w="38100" cmpd="dbl">
            <a:solidFill>
              <a:schemeClr val="tx1"/>
            </a:solidFill>
            <a:miter lim="800000"/>
            <a:headEnd/>
            <a:tailEnd/>
          </a:ln>
          <a:effectLst/>
          <a:scene3d>
            <a:camera prst="perspectiveRelaxedModerately"/>
            <a:lightRig rig="threePt" dir="t"/>
          </a:scene3d>
        </p:spPr>
        <p:txBody>
          <a:bodyPr wrap="square" anchor="ctr">
            <a:spAutoFit/>
          </a:bodyPr>
          <a:lstStyle/>
          <a:p>
            <a:r>
              <a:rPr lang="tr-TR" altLang="tr-TR" sz="4400" b="1" dirty="0">
                <a:solidFill>
                  <a:srgbClr val="FF3300"/>
                </a:solidFill>
                <a:latin typeface="Verdana" panose="020B0604030504040204" pitchFamily="34" charset="0"/>
              </a:rPr>
              <a:t>Aklı bir karış havada olmak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669360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1000"/>
                                        <p:tgtEl>
                                          <p:spTgt spid="4098"/>
                                        </p:tgtEl>
                                      </p:cBhvr>
                                    </p:animEffect>
                                    <p:anim calcmode="lin" valueType="num">
                                      <p:cBhvr>
                                        <p:cTn id="8" dur="1000" fill="hold"/>
                                        <p:tgtEl>
                                          <p:spTgt spid="4098"/>
                                        </p:tgtEl>
                                        <p:attrNameLst>
                                          <p:attrName>ppt_x</p:attrName>
                                        </p:attrNameLst>
                                      </p:cBhvr>
                                      <p:tavLst>
                                        <p:tav tm="0">
                                          <p:val>
                                            <p:strVal val="#ppt_x"/>
                                          </p:val>
                                        </p:tav>
                                        <p:tav tm="100000">
                                          <p:val>
                                            <p:strVal val="#ppt_x"/>
                                          </p:val>
                                        </p:tav>
                                      </p:tavLst>
                                    </p:anim>
                                    <p:anim calcmode="lin" valueType="num">
                                      <p:cBhvr>
                                        <p:cTn id="9" dur="1000" fill="hold"/>
                                        <p:tgtEl>
                                          <p:spTgt spid="409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Resimlendirilmiş Deyimler | İlkokul Dokümanları">
            <a:extLst>
              <a:ext uri="{FF2B5EF4-FFF2-40B4-BE49-F238E27FC236}">
                <a16:creationId xmlns:a16="http://schemas.microsoft.com/office/drawing/2014/main" id="{55444D35-B1C6-4A0A-8ABE-C29CCD93FF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198" y="167838"/>
            <a:ext cx="4891742" cy="6522323"/>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CD9C3B28-4389-45E8-8A28-19A9781E7A1E}"/>
              </a:ext>
            </a:extLst>
          </p:cNvPr>
          <p:cNvSpPr txBox="1"/>
          <p:nvPr/>
        </p:nvSpPr>
        <p:spPr>
          <a:xfrm>
            <a:off x="5652655" y="1346261"/>
            <a:ext cx="6096000" cy="2123658"/>
          </a:xfrm>
          <a:prstGeom prst="rect">
            <a:avLst/>
          </a:prstGeom>
          <a:scene3d>
            <a:camera prst="perspectiveRelaxedModerately"/>
            <a:lightRig rig="threePt" dir="t"/>
          </a:scene3d>
        </p:spPr>
        <p:style>
          <a:lnRef idx="2">
            <a:schemeClr val="dk1"/>
          </a:lnRef>
          <a:fillRef idx="1">
            <a:schemeClr val="lt1"/>
          </a:fillRef>
          <a:effectRef idx="0">
            <a:schemeClr val="dk1"/>
          </a:effectRef>
          <a:fontRef idx="minor">
            <a:schemeClr val="dk1"/>
          </a:fontRef>
        </p:style>
        <p:txBody>
          <a:bodyPr wrap="square">
            <a:spAutoFit/>
          </a:bodyPr>
          <a:lstStyle/>
          <a:p>
            <a:pPr algn="ctr"/>
            <a:r>
              <a:rPr lang="es-ES" sz="4400" b="1" i="0" dirty="0">
                <a:solidFill>
                  <a:srgbClr val="FF0000"/>
                </a:solidFill>
                <a:effectLst/>
                <a:latin typeface="arial" panose="020B0604020202020204" pitchFamily="34" charset="0"/>
              </a:rPr>
              <a:t>delirmek ya da delirme derecesinde bunalmak.</a:t>
            </a:r>
            <a:endParaRPr lang="tr-TR" sz="4400" b="1" dirty="0">
              <a:solidFill>
                <a:srgbClr val="FF0000"/>
              </a:solidFill>
            </a:endParaRPr>
          </a:p>
        </p:txBody>
      </p:sp>
      <p:sp>
        <p:nvSpPr>
          <p:cNvPr id="5" name="Rectangle 4">
            <a:extLst>
              <a:ext uri="{FF2B5EF4-FFF2-40B4-BE49-F238E27FC236}">
                <a16:creationId xmlns:a16="http://schemas.microsoft.com/office/drawing/2014/main" id="{257B9ED6-8068-4356-81AB-3325D31CCC46}"/>
              </a:ext>
            </a:extLst>
          </p:cNvPr>
          <p:cNvSpPr>
            <a:spLocks noChangeArrowheads="1"/>
          </p:cNvSpPr>
          <p:nvPr/>
        </p:nvSpPr>
        <p:spPr bwMode="auto">
          <a:xfrm>
            <a:off x="5307848" y="4238555"/>
            <a:ext cx="6785613" cy="769441"/>
          </a:xfrm>
          <a:prstGeom prst="rect">
            <a:avLst/>
          </a:prstGeom>
          <a:solidFill>
            <a:srgbClr val="FFFF00"/>
          </a:solidFill>
          <a:ln w="38100" cmpd="dbl">
            <a:solidFill>
              <a:schemeClr val="tx1"/>
            </a:solidFill>
            <a:miter lim="800000"/>
            <a:headEnd/>
            <a:tailEnd/>
          </a:ln>
          <a:effectLst/>
          <a:scene3d>
            <a:camera prst="perspectiveRelaxedModerately"/>
            <a:lightRig rig="threePt" dir="t"/>
          </a:scene3d>
        </p:spPr>
        <p:txBody>
          <a:bodyPr wrap="square" anchor="ctr">
            <a:spAutoFit/>
          </a:bodyPr>
          <a:lstStyle/>
          <a:p>
            <a:r>
              <a:rPr lang="tr-TR" altLang="tr-TR" sz="4400" b="1" dirty="0">
                <a:solidFill>
                  <a:srgbClr val="FF3300"/>
                </a:solidFill>
                <a:latin typeface="Verdana" panose="020B0604030504040204" pitchFamily="34" charset="0"/>
              </a:rPr>
              <a:t>Keçileri kaçırmak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1896549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500"/>
                                        <p:tgtEl>
                                          <p:spTgt spid="512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1000"/>
                                        <p:tgtEl>
                                          <p:spTgt spid="4">
                                            <p:txEl>
                                              <p:pRg st="0" end="0"/>
                                            </p:txEl>
                                          </p:spTgt>
                                        </p:tgtEl>
                                      </p:cBhvr>
                                    </p:animEffect>
                                    <p:anim calcmode="lin" valueType="num">
                                      <p:cBhvr>
                                        <p:cTn id="13"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Deyimler Sözlüğü - KozanBilgi.Net">
            <a:extLst>
              <a:ext uri="{FF2B5EF4-FFF2-40B4-BE49-F238E27FC236}">
                <a16:creationId xmlns:a16="http://schemas.microsoft.com/office/drawing/2014/main" id="{1E01F01F-CC1F-459C-B123-2281E842F18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50" t="22975" r="1"/>
          <a:stretch/>
        </p:blipFill>
        <p:spPr bwMode="auto">
          <a:xfrm>
            <a:off x="290945" y="858982"/>
            <a:ext cx="5805055" cy="3282314"/>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D249BF6C-CD86-447A-B8A8-FEC3FFE8F8D9}"/>
              </a:ext>
            </a:extLst>
          </p:cNvPr>
          <p:cNvSpPr txBox="1"/>
          <p:nvPr/>
        </p:nvSpPr>
        <p:spPr>
          <a:xfrm>
            <a:off x="6686813" y="1035418"/>
            <a:ext cx="4766434" cy="1938992"/>
          </a:xfrm>
          <a:prstGeom prst="rect">
            <a:avLst/>
          </a:prstGeom>
          <a:scene3d>
            <a:camera prst="perspectiveAbove"/>
            <a:lightRig rig="threePt" dir="t"/>
          </a:scene3d>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000" b="1" i="0" dirty="0">
                <a:solidFill>
                  <a:srgbClr val="FF0000"/>
                </a:solidFill>
                <a:effectLst/>
                <a:latin typeface="arial" panose="020B0604020202020204" pitchFamily="34" charset="0"/>
              </a:rPr>
              <a:t>bir konu üzerinde pek çok düşünmek.</a:t>
            </a:r>
            <a:endParaRPr lang="tr-TR" sz="4000" b="1" dirty="0">
              <a:solidFill>
                <a:srgbClr val="FF0000"/>
              </a:solidFill>
            </a:endParaRPr>
          </a:p>
        </p:txBody>
      </p:sp>
      <p:sp>
        <p:nvSpPr>
          <p:cNvPr id="5" name="Rectangle 4">
            <a:extLst>
              <a:ext uri="{FF2B5EF4-FFF2-40B4-BE49-F238E27FC236}">
                <a16:creationId xmlns:a16="http://schemas.microsoft.com/office/drawing/2014/main" id="{82719978-97CD-41CB-8A6E-DE666F574F3D}"/>
              </a:ext>
            </a:extLst>
          </p:cNvPr>
          <p:cNvSpPr>
            <a:spLocks noChangeArrowheads="1"/>
          </p:cNvSpPr>
          <p:nvPr/>
        </p:nvSpPr>
        <p:spPr bwMode="auto">
          <a:xfrm>
            <a:off x="1998168" y="4853086"/>
            <a:ext cx="6785613" cy="769441"/>
          </a:xfrm>
          <a:prstGeom prst="rect">
            <a:avLst/>
          </a:prstGeom>
          <a:solidFill>
            <a:srgbClr val="FFFF00"/>
          </a:solidFill>
          <a:ln w="38100" cmpd="dbl">
            <a:solidFill>
              <a:schemeClr val="tx1"/>
            </a:solidFill>
            <a:miter lim="800000"/>
            <a:headEnd/>
            <a:tailEnd/>
          </a:ln>
          <a:effectLst/>
          <a:scene3d>
            <a:camera prst="perspectiveRelaxedModerately"/>
            <a:lightRig rig="threePt" dir="t"/>
          </a:scene3d>
        </p:spPr>
        <p:txBody>
          <a:bodyPr wrap="square" anchor="ctr">
            <a:spAutoFit/>
          </a:bodyPr>
          <a:lstStyle/>
          <a:p>
            <a:r>
              <a:rPr lang="tr-TR" altLang="tr-TR" sz="4400" b="1" dirty="0">
                <a:solidFill>
                  <a:srgbClr val="FF3300"/>
                </a:solidFill>
                <a:latin typeface="Verdana" panose="020B0604030504040204" pitchFamily="34" charset="0"/>
              </a:rPr>
              <a:t>Kafa patlatmak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1899747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additive="base">
                                        <p:cTn id="7" dur="500" fill="hold"/>
                                        <p:tgtEl>
                                          <p:spTgt spid="6146"/>
                                        </p:tgtEl>
                                        <p:attrNameLst>
                                          <p:attrName>ppt_x</p:attrName>
                                        </p:attrNameLst>
                                      </p:cBhvr>
                                      <p:tavLst>
                                        <p:tav tm="0">
                                          <p:val>
                                            <p:strVal val="#ppt_x"/>
                                          </p:val>
                                        </p:tav>
                                        <p:tav tm="100000">
                                          <p:val>
                                            <p:strVal val="#ppt_x"/>
                                          </p:val>
                                        </p:tav>
                                      </p:tavLst>
                                    </p:anim>
                                    <p:anim calcmode="lin" valueType="num">
                                      <p:cBhvr additive="base">
                                        <p:cTn id="8" dur="500" fill="hold"/>
                                        <p:tgtEl>
                                          <p:spTgt spid="614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Türkçe Ödevim - Bu görsel hangi deyimi anlatıyor? | Facebook">
            <a:extLst>
              <a:ext uri="{FF2B5EF4-FFF2-40B4-BE49-F238E27FC236}">
                <a16:creationId xmlns:a16="http://schemas.microsoft.com/office/drawing/2014/main" id="{92BF46DB-CDBE-456A-9F87-B2670C0DC7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9950" y="340302"/>
            <a:ext cx="3818064" cy="6015051"/>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AFAF5ECF-6621-4C26-AE09-EBCCD5B756BF}"/>
              </a:ext>
            </a:extLst>
          </p:cNvPr>
          <p:cNvSpPr txBox="1"/>
          <p:nvPr/>
        </p:nvSpPr>
        <p:spPr>
          <a:xfrm>
            <a:off x="4628593" y="1339356"/>
            <a:ext cx="6096000" cy="1446550"/>
          </a:xfrm>
          <a:prstGeom prst="rect">
            <a:avLst/>
          </a:prstGeom>
          <a:scene3d>
            <a:camera prst="perspectiveRelaxedModerately"/>
            <a:lightRig rig="threePt" dir="t"/>
          </a:scene3d>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400" b="1" i="0" dirty="0">
                <a:solidFill>
                  <a:srgbClr val="FF0000"/>
                </a:solidFill>
                <a:effectLst/>
                <a:latin typeface="arial" panose="020B0604020202020204" pitchFamily="34" charset="0"/>
              </a:rPr>
              <a:t>Çok sık söylemekten bıkmak, usanmak</a:t>
            </a:r>
            <a:endParaRPr lang="tr-TR" sz="4400" b="1" dirty="0">
              <a:solidFill>
                <a:srgbClr val="FF0000"/>
              </a:solidFill>
            </a:endParaRPr>
          </a:p>
        </p:txBody>
      </p:sp>
      <p:sp>
        <p:nvSpPr>
          <p:cNvPr id="5" name="Rectangle 4">
            <a:extLst>
              <a:ext uri="{FF2B5EF4-FFF2-40B4-BE49-F238E27FC236}">
                <a16:creationId xmlns:a16="http://schemas.microsoft.com/office/drawing/2014/main" id="{5863A898-148F-45A2-A830-DC6DB175D2E5}"/>
              </a:ext>
            </a:extLst>
          </p:cNvPr>
          <p:cNvSpPr>
            <a:spLocks noChangeArrowheads="1"/>
          </p:cNvSpPr>
          <p:nvPr/>
        </p:nvSpPr>
        <p:spPr bwMode="auto">
          <a:xfrm>
            <a:off x="4750606" y="4299147"/>
            <a:ext cx="6785613" cy="769441"/>
          </a:xfrm>
          <a:prstGeom prst="rect">
            <a:avLst/>
          </a:prstGeom>
          <a:solidFill>
            <a:srgbClr val="FFFF00"/>
          </a:solidFill>
          <a:ln w="38100" cmpd="dbl">
            <a:solidFill>
              <a:schemeClr val="tx1"/>
            </a:solidFill>
            <a:miter lim="800000"/>
            <a:headEnd/>
            <a:tailEnd/>
          </a:ln>
          <a:effectLst/>
          <a:scene3d>
            <a:camera prst="perspectiveRelaxedModerately"/>
            <a:lightRig rig="threePt" dir="t"/>
          </a:scene3d>
        </p:spPr>
        <p:txBody>
          <a:bodyPr wrap="square" anchor="ctr">
            <a:spAutoFit/>
          </a:bodyPr>
          <a:lstStyle/>
          <a:p>
            <a:r>
              <a:rPr lang="tr-TR" altLang="tr-TR" sz="4400" b="1" dirty="0">
                <a:solidFill>
                  <a:srgbClr val="FF3300"/>
                </a:solidFill>
                <a:latin typeface="Verdana" panose="020B0604030504040204" pitchFamily="34" charset="0"/>
              </a:rPr>
              <a:t>Dilinde tüy bitmek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3599538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1000"/>
                                        <p:tgtEl>
                                          <p:spTgt spid="7170"/>
                                        </p:tgtEl>
                                      </p:cBhvr>
                                    </p:animEffect>
                                    <p:anim calcmode="lin" valueType="num">
                                      <p:cBhvr>
                                        <p:cTn id="8" dur="1000" fill="hold"/>
                                        <p:tgtEl>
                                          <p:spTgt spid="7170"/>
                                        </p:tgtEl>
                                        <p:attrNameLst>
                                          <p:attrName>ppt_x</p:attrName>
                                        </p:attrNameLst>
                                      </p:cBhvr>
                                      <p:tavLst>
                                        <p:tav tm="0">
                                          <p:val>
                                            <p:strVal val="#ppt_x"/>
                                          </p:val>
                                        </p:tav>
                                        <p:tav tm="100000">
                                          <p:val>
                                            <p:strVal val="#ppt_x"/>
                                          </p:val>
                                        </p:tav>
                                      </p:tavLst>
                                    </p:anim>
                                    <p:anim calcmode="lin" valueType="num">
                                      <p:cBhvr>
                                        <p:cTn id="9" dur="1000" fill="hold"/>
                                        <p:tgtEl>
                                          <p:spTgt spid="717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Çocukların Atasözlerini ve Deyimleri Kendi Gözüyle Anlattıkları 21 Sevimli  Resim - onedio.com">
            <a:extLst>
              <a:ext uri="{FF2B5EF4-FFF2-40B4-BE49-F238E27FC236}">
                <a16:creationId xmlns:a16="http://schemas.microsoft.com/office/drawing/2014/main" id="{50BA6A3D-9419-4CF1-AD45-7CE50BFC1D8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102" b="9005"/>
          <a:stretch/>
        </p:blipFill>
        <p:spPr bwMode="auto">
          <a:xfrm>
            <a:off x="550740" y="263235"/>
            <a:ext cx="4312205" cy="5982581"/>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FFEE7203-DAEC-46B9-BF08-407C20111AD4}"/>
              </a:ext>
            </a:extLst>
          </p:cNvPr>
          <p:cNvSpPr txBox="1"/>
          <p:nvPr/>
        </p:nvSpPr>
        <p:spPr>
          <a:xfrm>
            <a:off x="5087732" y="628233"/>
            <a:ext cx="6096000" cy="2800767"/>
          </a:xfrm>
          <a:prstGeom prst="rect">
            <a:avLst/>
          </a:prstGeom>
          <a:scene3d>
            <a:camera prst="perspectiveRelaxedModerately"/>
            <a:lightRig rig="threePt" dir="t"/>
          </a:scene3d>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400" b="1" i="0" dirty="0">
                <a:solidFill>
                  <a:srgbClr val="FF0000"/>
                </a:solidFill>
                <a:effectLst/>
                <a:latin typeface="arial" panose="020B0604020202020204" pitchFamily="34" charset="0"/>
              </a:rPr>
              <a:t>bir yazıyı derinlemesine incelemeksizin okumak.</a:t>
            </a:r>
            <a:endParaRPr lang="tr-TR" sz="4400" b="1" dirty="0">
              <a:solidFill>
                <a:srgbClr val="FF0000"/>
              </a:solidFill>
            </a:endParaRPr>
          </a:p>
        </p:txBody>
      </p:sp>
      <p:sp>
        <p:nvSpPr>
          <p:cNvPr id="5" name="Rectangle 4">
            <a:extLst>
              <a:ext uri="{FF2B5EF4-FFF2-40B4-BE49-F238E27FC236}">
                <a16:creationId xmlns:a16="http://schemas.microsoft.com/office/drawing/2014/main" id="{D7AB1141-795B-47AC-91AB-3F07447579E2}"/>
              </a:ext>
            </a:extLst>
          </p:cNvPr>
          <p:cNvSpPr>
            <a:spLocks noChangeArrowheads="1"/>
          </p:cNvSpPr>
          <p:nvPr/>
        </p:nvSpPr>
        <p:spPr bwMode="auto">
          <a:xfrm>
            <a:off x="5087732" y="4431897"/>
            <a:ext cx="6785613" cy="769441"/>
          </a:xfrm>
          <a:prstGeom prst="rect">
            <a:avLst/>
          </a:prstGeom>
          <a:solidFill>
            <a:srgbClr val="FFFF00"/>
          </a:solidFill>
          <a:ln w="38100" cmpd="dbl">
            <a:solidFill>
              <a:schemeClr val="tx1"/>
            </a:solidFill>
            <a:miter lim="800000"/>
            <a:headEnd/>
            <a:tailEnd/>
          </a:ln>
          <a:effectLst/>
          <a:scene3d>
            <a:camera prst="perspectiveRelaxedModerately"/>
            <a:lightRig rig="threePt" dir="t"/>
          </a:scene3d>
        </p:spPr>
        <p:txBody>
          <a:bodyPr wrap="square" anchor="ctr">
            <a:spAutoFit/>
          </a:bodyPr>
          <a:lstStyle/>
          <a:p>
            <a:pPr algn="ctr"/>
            <a:r>
              <a:rPr lang="tr-TR" altLang="tr-TR" sz="4400" b="1" dirty="0">
                <a:solidFill>
                  <a:srgbClr val="FF3300"/>
                </a:solidFill>
                <a:latin typeface="Verdana" panose="020B0604030504040204" pitchFamily="34" charset="0"/>
              </a:rPr>
              <a:t>Göz gezdirmek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1316899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additive="base">
                                        <p:cTn id="7" dur="500" fill="hold"/>
                                        <p:tgtEl>
                                          <p:spTgt spid="8194"/>
                                        </p:tgtEl>
                                        <p:attrNameLst>
                                          <p:attrName>ppt_x</p:attrName>
                                        </p:attrNameLst>
                                      </p:cBhvr>
                                      <p:tavLst>
                                        <p:tav tm="0">
                                          <p:val>
                                            <p:strVal val="#ppt_x"/>
                                          </p:val>
                                        </p:tav>
                                        <p:tav tm="100000">
                                          <p:val>
                                            <p:strVal val="#ppt_x"/>
                                          </p:val>
                                        </p:tav>
                                      </p:tavLst>
                                    </p:anim>
                                    <p:anim calcmode="lin" valueType="num">
                                      <p:cBhvr additive="base">
                                        <p:cTn id="8" dur="500" fill="hold"/>
                                        <p:tgtEl>
                                          <p:spTgt spid="819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Çocukların Gözünden 18 Deyimin En Naif Halleriyle Anlamları | ListeList.com">
            <a:extLst>
              <a:ext uri="{FF2B5EF4-FFF2-40B4-BE49-F238E27FC236}">
                <a16:creationId xmlns:a16="http://schemas.microsoft.com/office/drawing/2014/main" id="{F0194526-A2CE-40CE-A0DA-02069393766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448" b="7515"/>
          <a:stretch/>
        </p:blipFill>
        <p:spPr bwMode="auto">
          <a:xfrm>
            <a:off x="457200" y="647293"/>
            <a:ext cx="4239491" cy="5797100"/>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8D89B9A4-DEEA-4B19-9A0E-A3347131B8BB}"/>
              </a:ext>
            </a:extLst>
          </p:cNvPr>
          <p:cNvSpPr txBox="1"/>
          <p:nvPr/>
        </p:nvSpPr>
        <p:spPr>
          <a:xfrm>
            <a:off x="5087732" y="1056497"/>
            <a:ext cx="6096000" cy="2123658"/>
          </a:xfrm>
          <a:prstGeom prst="rect">
            <a:avLst/>
          </a:prstGeom>
          <a:scene3d>
            <a:camera prst="perspectiveRelaxedModerately"/>
            <a:lightRig rig="threePt" dir="t"/>
          </a:scene3d>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400" b="1" i="0" dirty="0">
                <a:solidFill>
                  <a:srgbClr val="FF0000"/>
                </a:solidFill>
                <a:effectLst/>
                <a:latin typeface="arial" panose="020B0604020202020204" pitchFamily="34" charset="0"/>
              </a:rPr>
              <a:t>çok tehlikeli bir işin üstüne </a:t>
            </a:r>
            <a:r>
              <a:rPr lang="tr-TR" sz="4400" b="1" i="0" dirty="0" err="1">
                <a:solidFill>
                  <a:srgbClr val="FF0000"/>
                </a:solidFill>
                <a:effectLst/>
                <a:latin typeface="arial" panose="020B0604020202020204" pitchFamily="34" charset="0"/>
              </a:rPr>
              <a:t>üstüne</a:t>
            </a:r>
            <a:r>
              <a:rPr lang="tr-TR" sz="4400" b="1" i="0" dirty="0">
                <a:solidFill>
                  <a:srgbClr val="FF0000"/>
                </a:solidFill>
                <a:effectLst/>
                <a:latin typeface="arial" panose="020B0604020202020204" pitchFamily="34" charset="0"/>
              </a:rPr>
              <a:t> gitmek.</a:t>
            </a:r>
            <a:endParaRPr lang="tr-TR" sz="4400" b="1" dirty="0">
              <a:solidFill>
                <a:srgbClr val="FF0000"/>
              </a:solidFill>
            </a:endParaRPr>
          </a:p>
        </p:txBody>
      </p:sp>
      <p:sp>
        <p:nvSpPr>
          <p:cNvPr id="5" name="Rectangle 4">
            <a:extLst>
              <a:ext uri="{FF2B5EF4-FFF2-40B4-BE49-F238E27FC236}">
                <a16:creationId xmlns:a16="http://schemas.microsoft.com/office/drawing/2014/main" id="{C9F2DC07-528C-4996-A65A-7F9715072D28}"/>
              </a:ext>
            </a:extLst>
          </p:cNvPr>
          <p:cNvSpPr>
            <a:spLocks noChangeArrowheads="1"/>
          </p:cNvSpPr>
          <p:nvPr/>
        </p:nvSpPr>
        <p:spPr bwMode="auto">
          <a:xfrm>
            <a:off x="5087732" y="4431897"/>
            <a:ext cx="6785613" cy="769441"/>
          </a:xfrm>
          <a:prstGeom prst="rect">
            <a:avLst/>
          </a:prstGeom>
          <a:solidFill>
            <a:srgbClr val="FFFF00"/>
          </a:solidFill>
          <a:ln w="38100" cmpd="dbl">
            <a:solidFill>
              <a:schemeClr val="tx1"/>
            </a:solidFill>
            <a:miter lim="800000"/>
            <a:headEnd/>
            <a:tailEnd/>
          </a:ln>
          <a:effectLst/>
          <a:scene3d>
            <a:camera prst="perspectiveRelaxedModerately"/>
            <a:lightRig rig="threePt" dir="t"/>
          </a:scene3d>
        </p:spPr>
        <p:txBody>
          <a:bodyPr wrap="square" anchor="ctr">
            <a:spAutoFit/>
          </a:bodyPr>
          <a:lstStyle/>
          <a:p>
            <a:pPr algn="ctr"/>
            <a:r>
              <a:rPr lang="tr-TR" altLang="tr-TR" sz="4400" b="1" dirty="0">
                <a:solidFill>
                  <a:srgbClr val="FF3300"/>
                </a:solidFill>
                <a:latin typeface="Verdana" panose="020B0604030504040204" pitchFamily="34" charset="0"/>
              </a:rPr>
              <a:t>Ateşle oynamak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3684257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6" name="Picture 6" descr="Esra Demirhan Eroğlu adlı kullanıcının Deyimler dile geldi panosundaki Pin  | Gelin, Deyimler">
            <a:extLst>
              <a:ext uri="{FF2B5EF4-FFF2-40B4-BE49-F238E27FC236}">
                <a16:creationId xmlns:a16="http://schemas.microsoft.com/office/drawing/2014/main" id="{BCFB38E1-1D5A-4216-B998-55294A93F3F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97" t="30708" r="-999" b="14949"/>
          <a:stretch/>
        </p:blipFill>
        <p:spPr bwMode="auto">
          <a:xfrm>
            <a:off x="471053" y="498763"/>
            <a:ext cx="5624947" cy="5423335"/>
          </a:xfrm>
          <a:prstGeom prst="rect">
            <a:avLst/>
          </a:prstGeom>
          <a:noFill/>
          <a:extLst>
            <a:ext uri="{909E8E84-426E-40DD-AFC4-6F175D3DCCD1}">
              <a14:hiddenFill xmlns:a14="http://schemas.microsoft.com/office/drawing/2010/main">
                <a:solidFill>
                  <a:srgbClr val="FFFFFF"/>
                </a:solidFill>
              </a14:hiddenFill>
            </a:ext>
          </a:extLst>
        </p:spPr>
      </p:pic>
      <p:sp>
        <p:nvSpPr>
          <p:cNvPr id="6" name="Metin kutusu 5">
            <a:extLst>
              <a:ext uri="{FF2B5EF4-FFF2-40B4-BE49-F238E27FC236}">
                <a16:creationId xmlns:a16="http://schemas.microsoft.com/office/drawing/2014/main" id="{00F27441-BC66-4F68-8A32-464CE80D0E32}"/>
              </a:ext>
            </a:extLst>
          </p:cNvPr>
          <p:cNvSpPr txBox="1"/>
          <p:nvPr/>
        </p:nvSpPr>
        <p:spPr>
          <a:xfrm>
            <a:off x="6096000" y="1120362"/>
            <a:ext cx="6096000" cy="1938992"/>
          </a:xfrm>
          <a:prstGeom prst="rect">
            <a:avLst/>
          </a:prstGeom>
          <a:scene3d>
            <a:camera prst="perspectiveRelaxedModerately"/>
            <a:lightRig rig="threePt" dir="t"/>
          </a:scene3d>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000" b="1" i="0" dirty="0">
                <a:solidFill>
                  <a:srgbClr val="FF0000"/>
                </a:solidFill>
                <a:effectLst/>
                <a:latin typeface="arial" panose="020B0604020202020204" pitchFamily="34" charset="0"/>
              </a:rPr>
              <a:t>hoşlanılan, beğenilen bir şeyi edinme isteğini duymak.</a:t>
            </a:r>
            <a:endParaRPr lang="tr-TR" sz="4000" b="1" dirty="0">
              <a:solidFill>
                <a:srgbClr val="FF0000"/>
              </a:solidFill>
            </a:endParaRPr>
          </a:p>
        </p:txBody>
      </p:sp>
      <p:sp>
        <p:nvSpPr>
          <p:cNvPr id="7" name="Rectangle 4">
            <a:extLst>
              <a:ext uri="{FF2B5EF4-FFF2-40B4-BE49-F238E27FC236}">
                <a16:creationId xmlns:a16="http://schemas.microsoft.com/office/drawing/2014/main" id="{0B600586-6046-4814-AA8B-235D702A36B8}"/>
              </a:ext>
            </a:extLst>
          </p:cNvPr>
          <p:cNvSpPr>
            <a:spLocks noChangeArrowheads="1"/>
          </p:cNvSpPr>
          <p:nvPr/>
        </p:nvSpPr>
        <p:spPr bwMode="auto">
          <a:xfrm>
            <a:off x="6331526" y="4210225"/>
            <a:ext cx="5624947" cy="769441"/>
          </a:xfrm>
          <a:prstGeom prst="rect">
            <a:avLst/>
          </a:prstGeom>
          <a:solidFill>
            <a:srgbClr val="FFFF00"/>
          </a:solidFill>
          <a:ln w="38100" cmpd="dbl">
            <a:solidFill>
              <a:schemeClr val="tx1"/>
            </a:solidFill>
            <a:miter lim="800000"/>
            <a:headEnd/>
            <a:tailEnd/>
          </a:ln>
          <a:effectLst/>
          <a:scene3d>
            <a:camera prst="perspectiveRelaxedModerately"/>
            <a:lightRig rig="threePt" dir="t"/>
          </a:scene3d>
        </p:spPr>
        <p:txBody>
          <a:bodyPr wrap="square" anchor="ctr">
            <a:spAutoFit/>
          </a:bodyPr>
          <a:lstStyle/>
          <a:p>
            <a:pPr algn="ctr"/>
            <a:r>
              <a:rPr lang="tr-TR" altLang="tr-TR" sz="4400" b="1" dirty="0">
                <a:solidFill>
                  <a:srgbClr val="FF3300"/>
                </a:solidFill>
                <a:latin typeface="Verdana" panose="020B0604030504040204" pitchFamily="34" charset="0"/>
              </a:rPr>
              <a:t>Ağzı sulanmak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842769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46"/>
                                        </p:tgtEl>
                                        <p:attrNameLst>
                                          <p:attrName>style.visibility</p:attrName>
                                        </p:attrNameLst>
                                      </p:cBhvr>
                                      <p:to>
                                        <p:strVal val="visible"/>
                                      </p:to>
                                    </p:set>
                                    <p:anim calcmode="lin" valueType="num">
                                      <p:cBhvr additive="base">
                                        <p:cTn id="7" dur="500" fill="hold"/>
                                        <p:tgtEl>
                                          <p:spTgt spid="10246"/>
                                        </p:tgtEl>
                                        <p:attrNameLst>
                                          <p:attrName>ppt_x</p:attrName>
                                        </p:attrNameLst>
                                      </p:cBhvr>
                                      <p:tavLst>
                                        <p:tav tm="0">
                                          <p:val>
                                            <p:strVal val="#ppt_x"/>
                                          </p:val>
                                        </p:tav>
                                        <p:tav tm="100000">
                                          <p:val>
                                            <p:strVal val="#ppt_x"/>
                                          </p:val>
                                        </p:tav>
                                      </p:tavLst>
                                    </p:anim>
                                    <p:anim calcmode="lin" valueType="num">
                                      <p:cBhvr additive="base">
                                        <p:cTn id="8" dur="500" fill="hold"/>
                                        <p:tgtEl>
                                          <p:spTgt spid="1024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Komik çizimler ile deyimler böyle güzel anlatılır.. - GALİP ÖZTÜRK ORTAOKULU">
            <a:extLst>
              <a:ext uri="{FF2B5EF4-FFF2-40B4-BE49-F238E27FC236}">
                <a16:creationId xmlns:a16="http://schemas.microsoft.com/office/drawing/2014/main" id="{8385C0EC-7907-416A-9919-860216A4161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246" b="17172"/>
          <a:stretch/>
        </p:blipFill>
        <p:spPr bwMode="auto">
          <a:xfrm>
            <a:off x="697923" y="471054"/>
            <a:ext cx="5079423" cy="5680364"/>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1C45F747-BB7E-4467-AE98-227116FEFDCB}"/>
              </a:ext>
            </a:extLst>
          </p:cNvPr>
          <p:cNvSpPr txBox="1"/>
          <p:nvPr/>
        </p:nvSpPr>
        <p:spPr>
          <a:xfrm>
            <a:off x="5777346" y="916770"/>
            <a:ext cx="6096000" cy="1754326"/>
          </a:xfrm>
          <a:prstGeom prst="rect">
            <a:avLst/>
          </a:prstGeom>
          <a:scene3d>
            <a:camera prst="perspectiveRelaxedModerately"/>
            <a:lightRig rig="threePt" dir="t"/>
          </a:scene3d>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0" i="0" dirty="0">
                <a:solidFill>
                  <a:srgbClr val="FF0000"/>
                </a:solidFill>
                <a:effectLst/>
                <a:latin typeface="arial" panose="020B0604020202020204" pitchFamily="34" charset="0"/>
              </a:rPr>
              <a:t>aldanmamak için çok uyanık bulunmak, çok dikkatli olmak.</a:t>
            </a:r>
            <a:endParaRPr lang="tr-TR" sz="3600" dirty="0">
              <a:solidFill>
                <a:srgbClr val="FF0000"/>
              </a:solidFill>
            </a:endParaRPr>
          </a:p>
        </p:txBody>
      </p:sp>
      <p:sp>
        <p:nvSpPr>
          <p:cNvPr id="5" name="Rectangle 4">
            <a:extLst>
              <a:ext uri="{FF2B5EF4-FFF2-40B4-BE49-F238E27FC236}">
                <a16:creationId xmlns:a16="http://schemas.microsoft.com/office/drawing/2014/main" id="{3BE6D0A2-726C-4839-B100-50F23BB0CF44}"/>
              </a:ext>
            </a:extLst>
          </p:cNvPr>
          <p:cNvSpPr>
            <a:spLocks noChangeArrowheads="1"/>
          </p:cNvSpPr>
          <p:nvPr/>
        </p:nvSpPr>
        <p:spPr bwMode="auto">
          <a:xfrm>
            <a:off x="6331526" y="3871671"/>
            <a:ext cx="5624947" cy="1446550"/>
          </a:xfrm>
          <a:prstGeom prst="rect">
            <a:avLst/>
          </a:prstGeom>
          <a:solidFill>
            <a:srgbClr val="FFFF00"/>
          </a:solidFill>
          <a:ln w="38100" cmpd="dbl">
            <a:solidFill>
              <a:schemeClr val="tx1"/>
            </a:solidFill>
            <a:miter lim="800000"/>
            <a:headEnd/>
            <a:tailEnd/>
          </a:ln>
          <a:effectLst/>
          <a:scene3d>
            <a:camera prst="perspectiveRelaxedModerately"/>
            <a:lightRig rig="threePt" dir="t"/>
          </a:scene3d>
        </p:spPr>
        <p:txBody>
          <a:bodyPr wrap="square" anchor="ctr">
            <a:spAutoFit/>
          </a:bodyPr>
          <a:lstStyle/>
          <a:p>
            <a:pPr algn="ctr"/>
            <a:r>
              <a:rPr lang="tr-TR" altLang="tr-TR" sz="4400" b="1" dirty="0">
                <a:solidFill>
                  <a:srgbClr val="FF3300"/>
                </a:solidFill>
                <a:latin typeface="Verdana" panose="020B0604030504040204" pitchFamily="34" charset="0"/>
              </a:rPr>
              <a:t>Gözünü dört açmak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507809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266"/>
                                        </p:tgtEl>
                                        <p:attrNameLst>
                                          <p:attrName>style.visibility</p:attrName>
                                        </p:attrNameLst>
                                      </p:cBhvr>
                                      <p:to>
                                        <p:strVal val="visible"/>
                                      </p:to>
                                    </p:set>
                                    <p:anim calcmode="lin" valueType="num">
                                      <p:cBhvr additive="base">
                                        <p:cTn id="7" dur="500" fill="hold"/>
                                        <p:tgtEl>
                                          <p:spTgt spid="11266"/>
                                        </p:tgtEl>
                                        <p:attrNameLst>
                                          <p:attrName>ppt_x</p:attrName>
                                        </p:attrNameLst>
                                      </p:cBhvr>
                                      <p:tavLst>
                                        <p:tav tm="0">
                                          <p:val>
                                            <p:strVal val="#ppt_x"/>
                                          </p:val>
                                        </p:tav>
                                        <p:tav tm="100000">
                                          <p:val>
                                            <p:strVal val="#ppt_x"/>
                                          </p:val>
                                        </p:tav>
                                      </p:tavLst>
                                    </p:anim>
                                    <p:anim calcmode="lin" valueType="num">
                                      <p:cBhvr additive="base">
                                        <p:cTn id="8" dur="500" fill="hold"/>
                                        <p:tgtEl>
                                          <p:spTgt spid="1126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Potikare Yayıncılık on Twitter: &quot;Günaydın! Haydi bilin bakalım bu deyim  nedir? Hemen diğer resimlere bakmadan önce resimdekileri bir anlatmaya  çalışın. İşte cevap tam orada! Resimli Deyim Kartları ile deyimleri kolayca  öğrenin, öğretin... #">
            <a:extLst>
              <a:ext uri="{FF2B5EF4-FFF2-40B4-BE49-F238E27FC236}">
                <a16:creationId xmlns:a16="http://schemas.microsoft.com/office/drawing/2014/main" id="{74146D2B-42B5-443B-B011-02E41B0A2B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071" y="318654"/>
            <a:ext cx="4421074" cy="6190937"/>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05B6F203-3071-48DC-BC52-A22B7265FBF3}"/>
              </a:ext>
            </a:extLst>
          </p:cNvPr>
          <p:cNvSpPr txBox="1"/>
          <p:nvPr/>
        </p:nvSpPr>
        <p:spPr>
          <a:xfrm>
            <a:off x="4928461" y="1089882"/>
            <a:ext cx="6648773" cy="1077218"/>
          </a:xfrm>
          <a:prstGeom prst="rect">
            <a:avLst/>
          </a:prstGeom>
          <a:scene3d>
            <a:camera prst="perspectiveRelaxedModerately"/>
            <a:lightRig rig="threePt" dir="t"/>
          </a:scene3d>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FF0000"/>
                </a:solidFill>
                <a:effectLst/>
                <a:latin typeface="arial" panose="020B0604020202020204" pitchFamily="34" charset="0"/>
              </a:rPr>
              <a:t>kendisine gerekli ve yararlı olan şeyi kendi eliyle yok etmek.</a:t>
            </a:r>
            <a:endParaRPr lang="tr-TR" sz="3200" b="1" dirty="0">
              <a:solidFill>
                <a:srgbClr val="FF0000"/>
              </a:solidFill>
            </a:endParaRPr>
          </a:p>
        </p:txBody>
      </p:sp>
      <p:sp>
        <p:nvSpPr>
          <p:cNvPr id="5" name="Rectangle 4">
            <a:extLst>
              <a:ext uri="{FF2B5EF4-FFF2-40B4-BE49-F238E27FC236}">
                <a16:creationId xmlns:a16="http://schemas.microsoft.com/office/drawing/2014/main" id="{26324D25-B61A-4EB3-9280-D6269F61BB8F}"/>
              </a:ext>
            </a:extLst>
          </p:cNvPr>
          <p:cNvSpPr>
            <a:spLocks noChangeArrowheads="1"/>
          </p:cNvSpPr>
          <p:nvPr/>
        </p:nvSpPr>
        <p:spPr bwMode="auto">
          <a:xfrm>
            <a:off x="5777343" y="3732633"/>
            <a:ext cx="5624947" cy="1446550"/>
          </a:xfrm>
          <a:prstGeom prst="rect">
            <a:avLst/>
          </a:prstGeom>
          <a:solidFill>
            <a:srgbClr val="FFFF00"/>
          </a:solidFill>
          <a:ln w="38100" cmpd="dbl">
            <a:solidFill>
              <a:schemeClr val="tx1"/>
            </a:solidFill>
            <a:miter lim="800000"/>
            <a:headEnd/>
            <a:tailEnd/>
          </a:ln>
          <a:effectLst/>
          <a:scene3d>
            <a:camera prst="perspectiveRelaxedModerately"/>
            <a:lightRig rig="threePt" dir="t"/>
          </a:scene3d>
        </p:spPr>
        <p:txBody>
          <a:bodyPr wrap="square" anchor="ctr">
            <a:spAutoFit/>
          </a:bodyPr>
          <a:lstStyle/>
          <a:p>
            <a:pPr algn="ctr"/>
            <a:r>
              <a:rPr lang="tr-TR" altLang="tr-TR" sz="4400" b="1" dirty="0">
                <a:solidFill>
                  <a:srgbClr val="FF3300"/>
                </a:solidFill>
                <a:latin typeface="Verdana" panose="020B0604030504040204" pitchFamily="34" charset="0"/>
              </a:rPr>
              <a:t>Bindiği dalı kesmek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2975962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additive="base">
                                        <p:cTn id="7" dur="500" fill="hold"/>
                                        <p:tgtEl>
                                          <p:spTgt spid="12290"/>
                                        </p:tgtEl>
                                        <p:attrNameLst>
                                          <p:attrName>ppt_x</p:attrName>
                                        </p:attrNameLst>
                                      </p:cBhvr>
                                      <p:tavLst>
                                        <p:tav tm="0">
                                          <p:val>
                                            <p:strVal val="#ppt_x"/>
                                          </p:val>
                                        </p:tav>
                                        <p:tav tm="100000">
                                          <p:val>
                                            <p:strVal val="#ppt_x"/>
                                          </p:val>
                                        </p:tav>
                                      </p:tavLst>
                                    </p:anim>
                                    <p:anim calcmode="lin" valueType="num">
                                      <p:cBhvr additive="base">
                                        <p:cTn id="8" dur="500" fill="hold"/>
                                        <p:tgtEl>
                                          <p:spTgt spid="1229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barn(inVertical)">
                                      <p:cBhvr>
                                        <p:cTn id="13" dur="500"/>
                                        <p:tgtEl>
                                          <p:spTgt spid="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6. SINIF TÜRKÇE - MATEMATİK - FEN BİLİMLERİ - SOSYAL BİLGİLER - İNGİLİZCE  ÖĞRENCİNİN DİKKATİNE - PDF Free Download">
            <a:extLst>
              <a:ext uri="{FF2B5EF4-FFF2-40B4-BE49-F238E27FC236}">
                <a16:creationId xmlns:a16="http://schemas.microsoft.com/office/drawing/2014/main" id="{22210A37-61D3-441F-9FC5-7C65ADE7E5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382" y="466006"/>
            <a:ext cx="5840055" cy="4701739"/>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2EEE8DF3-4E39-45CF-AF9A-FA47BD48A160}"/>
              </a:ext>
            </a:extLst>
          </p:cNvPr>
          <p:cNvSpPr txBox="1"/>
          <p:nvPr/>
        </p:nvSpPr>
        <p:spPr>
          <a:xfrm>
            <a:off x="6400800" y="1554080"/>
            <a:ext cx="5791200" cy="1077218"/>
          </a:xfrm>
          <a:prstGeom prst="rect">
            <a:avLst/>
          </a:prstGeom>
          <a:scene3d>
            <a:camera prst="perspectiveRelaxedModerately"/>
            <a:lightRig rig="threePt" dir="t"/>
          </a:scene3d>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FF0000"/>
                </a:solidFill>
                <a:effectLst/>
                <a:latin typeface="arial" panose="020B0604020202020204" pitchFamily="34" charset="0"/>
              </a:rPr>
              <a:t>Çok becerikli olmak, bir şeyde maharet göstermek.</a:t>
            </a:r>
            <a:endParaRPr lang="tr-TR" sz="3200" b="1" dirty="0">
              <a:solidFill>
                <a:srgbClr val="FF0000"/>
              </a:solidFill>
            </a:endParaRPr>
          </a:p>
        </p:txBody>
      </p:sp>
      <p:sp>
        <p:nvSpPr>
          <p:cNvPr id="5" name="Rectangle 4">
            <a:extLst>
              <a:ext uri="{FF2B5EF4-FFF2-40B4-BE49-F238E27FC236}">
                <a16:creationId xmlns:a16="http://schemas.microsoft.com/office/drawing/2014/main" id="{1588CE21-806B-4866-82B7-43E7C0DD3A53}"/>
              </a:ext>
            </a:extLst>
          </p:cNvPr>
          <p:cNvSpPr>
            <a:spLocks noChangeArrowheads="1"/>
          </p:cNvSpPr>
          <p:nvPr/>
        </p:nvSpPr>
        <p:spPr bwMode="auto">
          <a:xfrm>
            <a:off x="6567053" y="4209451"/>
            <a:ext cx="5624947" cy="1446550"/>
          </a:xfrm>
          <a:prstGeom prst="rect">
            <a:avLst/>
          </a:prstGeom>
          <a:solidFill>
            <a:srgbClr val="FFFF00"/>
          </a:solidFill>
          <a:ln w="38100" cmpd="dbl">
            <a:solidFill>
              <a:schemeClr val="tx1"/>
            </a:solidFill>
            <a:miter lim="800000"/>
            <a:headEnd/>
            <a:tailEnd/>
          </a:ln>
          <a:effectLst/>
          <a:scene3d>
            <a:camera prst="perspectiveRelaxedModerately"/>
            <a:lightRig rig="threePt" dir="t"/>
          </a:scene3d>
        </p:spPr>
        <p:txBody>
          <a:bodyPr wrap="square" anchor="ctr">
            <a:spAutoFit/>
          </a:bodyPr>
          <a:lstStyle/>
          <a:p>
            <a:pPr algn="ctr"/>
            <a:r>
              <a:rPr lang="tr-TR" altLang="tr-TR" sz="4400" b="1" dirty="0">
                <a:solidFill>
                  <a:srgbClr val="FF3300"/>
                </a:solidFill>
                <a:latin typeface="Verdana" panose="020B0604030504040204" pitchFamily="34" charset="0"/>
              </a:rPr>
              <a:t>Ağzıyla kuş tutmak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3921535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additive="base">
                                        <p:cTn id="7" dur="500" fill="hold"/>
                                        <p:tgtEl>
                                          <p:spTgt spid="13314"/>
                                        </p:tgtEl>
                                        <p:attrNameLst>
                                          <p:attrName>ppt_x</p:attrName>
                                        </p:attrNameLst>
                                      </p:cBhvr>
                                      <p:tavLst>
                                        <p:tav tm="0">
                                          <p:val>
                                            <p:strVal val="#ppt_x"/>
                                          </p:val>
                                        </p:tav>
                                        <p:tav tm="100000">
                                          <p:val>
                                            <p:strVal val="#ppt_x"/>
                                          </p:val>
                                        </p:tav>
                                      </p:tavLst>
                                    </p:anim>
                                    <p:anim calcmode="lin" valueType="num">
                                      <p:cBhvr additive="base">
                                        <p:cTn id="8" dur="500" fill="hold"/>
                                        <p:tgtEl>
                                          <p:spTgt spid="133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PDF Ücretsiz indirin">
            <a:extLst>
              <a:ext uri="{FF2B5EF4-FFF2-40B4-BE49-F238E27FC236}">
                <a16:creationId xmlns:a16="http://schemas.microsoft.com/office/drawing/2014/main" id="{2B2E81AC-CCAD-4217-A79C-4B3843C3A4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6276" y="304798"/>
            <a:ext cx="3726254" cy="5805055"/>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25442780-5ECB-430B-A231-61E085AE82CF}"/>
              </a:ext>
            </a:extLst>
          </p:cNvPr>
          <p:cNvSpPr txBox="1"/>
          <p:nvPr/>
        </p:nvSpPr>
        <p:spPr>
          <a:xfrm>
            <a:off x="4932216" y="1349980"/>
            <a:ext cx="6096000" cy="1446550"/>
          </a:xfrm>
          <a:prstGeom prst="rect">
            <a:avLst/>
          </a:prstGeom>
          <a:scene3d>
            <a:camera prst="perspectiveRelaxedModerately"/>
            <a:lightRig rig="threePt" dir="t"/>
          </a:scene3d>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400" b="1" i="0" dirty="0">
                <a:solidFill>
                  <a:srgbClr val="FF0000"/>
                </a:solidFill>
                <a:effectLst/>
                <a:latin typeface="arial" panose="020B0604020202020204" pitchFamily="34" charset="0"/>
              </a:rPr>
              <a:t>taşınması kolay, değerli (eşya).</a:t>
            </a:r>
            <a:endParaRPr lang="tr-TR" sz="4400" b="1" dirty="0">
              <a:solidFill>
                <a:srgbClr val="FF0000"/>
              </a:solidFill>
            </a:endParaRPr>
          </a:p>
        </p:txBody>
      </p:sp>
      <p:sp>
        <p:nvSpPr>
          <p:cNvPr id="5" name="Rectangle 4">
            <a:extLst>
              <a:ext uri="{FF2B5EF4-FFF2-40B4-BE49-F238E27FC236}">
                <a16:creationId xmlns:a16="http://schemas.microsoft.com/office/drawing/2014/main" id="{D172FEA7-6D11-4263-A75D-8D72D38A61A9}"/>
              </a:ext>
            </a:extLst>
          </p:cNvPr>
          <p:cNvSpPr>
            <a:spLocks noChangeArrowheads="1"/>
          </p:cNvSpPr>
          <p:nvPr/>
        </p:nvSpPr>
        <p:spPr bwMode="auto">
          <a:xfrm>
            <a:off x="5167743" y="4342233"/>
            <a:ext cx="5624947" cy="1446550"/>
          </a:xfrm>
          <a:prstGeom prst="rect">
            <a:avLst/>
          </a:prstGeom>
          <a:solidFill>
            <a:srgbClr val="FFFF00"/>
          </a:solidFill>
          <a:ln w="38100" cmpd="dbl">
            <a:solidFill>
              <a:schemeClr val="tx1"/>
            </a:solidFill>
            <a:miter lim="800000"/>
            <a:headEnd/>
            <a:tailEnd/>
          </a:ln>
          <a:effectLst/>
          <a:scene3d>
            <a:camera prst="perspectiveRelaxedModerately"/>
            <a:lightRig rig="threePt" dir="t"/>
          </a:scene3d>
        </p:spPr>
        <p:txBody>
          <a:bodyPr wrap="square" anchor="ctr">
            <a:spAutoFit/>
          </a:bodyPr>
          <a:lstStyle/>
          <a:p>
            <a:pPr algn="ctr"/>
            <a:r>
              <a:rPr lang="tr-TR" altLang="tr-TR" sz="4400" b="1" dirty="0">
                <a:solidFill>
                  <a:srgbClr val="FF3300"/>
                </a:solidFill>
                <a:latin typeface="Verdana" panose="020B0604030504040204" pitchFamily="34" charset="0"/>
              </a:rPr>
              <a:t>Yükte hafif pahada ağır</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1087016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338"/>
                                        </p:tgtEl>
                                        <p:attrNameLst>
                                          <p:attrName>style.visibility</p:attrName>
                                        </p:attrNameLst>
                                      </p:cBhvr>
                                      <p:to>
                                        <p:strVal val="visible"/>
                                      </p:to>
                                    </p:set>
                                    <p:anim calcmode="lin" valueType="num">
                                      <p:cBhvr additive="base">
                                        <p:cTn id="7" dur="500" fill="hold"/>
                                        <p:tgtEl>
                                          <p:spTgt spid="14338"/>
                                        </p:tgtEl>
                                        <p:attrNameLst>
                                          <p:attrName>ppt_x</p:attrName>
                                        </p:attrNameLst>
                                      </p:cBhvr>
                                      <p:tavLst>
                                        <p:tav tm="0">
                                          <p:val>
                                            <p:strVal val="#ppt_x"/>
                                          </p:val>
                                        </p:tav>
                                        <p:tav tm="100000">
                                          <p:val>
                                            <p:strVal val="#ppt_x"/>
                                          </p:val>
                                        </p:tav>
                                      </p:tavLst>
                                    </p:anim>
                                    <p:anim calcmode="lin" valueType="num">
                                      <p:cBhvr additive="base">
                                        <p:cTn id="8" dur="500" fill="hold"/>
                                        <p:tgtEl>
                                          <p:spTgt spid="1433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Çocukların Kafasında Şekillendirdiği 18 Deyim">
            <a:extLst>
              <a:ext uri="{FF2B5EF4-FFF2-40B4-BE49-F238E27FC236}">
                <a16:creationId xmlns:a16="http://schemas.microsoft.com/office/drawing/2014/main" id="{8206E1BA-22B9-4326-AAB3-50F06DBC714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659" b="29199"/>
          <a:stretch/>
        </p:blipFill>
        <p:spPr bwMode="auto">
          <a:xfrm>
            <a:off x="182369" y="674111"/>
            <a:ext cx="5335732" cy="4881562"/>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C36796CF-14C8-4592-BE09-D9EFB4C211BD}"/>
              </a:ext>
            </a:extLst>
          </p:cNvPr>
          <p:cNvSpPr txBox="1"/>
          <p:nvPr/>
        </p:nvSpPr>
        <p:spPr>
          <a:xfrm>
            <a:off x="5721927" y="1748043"/>
            <a:ext cx="6096000" cy="1200329"/>
          </a:xfrm>
          <a:prstGeom prst="rect">
            <a:avLst/>
          </a:prstGeom>
          <a:scene3d>
            <a:camera prst="perspectiveRelaxedModerately"/>
            <a:lightRig rig="threePt" dir="t"/>
          </a:scene3d>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FF0000"/>
                </a:solidFill>
                <a:effectLst/>
                <a:latin typeface="arial" panose="020B0604020202020204" pitchFamily="34" charset="0"/>
              </a:rPr>
              <a:t>Hile, düzen ve dalavere ile iş yapmak.</a:t>
            </a:r>
            <a:endParaRPr lang="tr-TR" sz="3600" b="1" dirty="0">
              <a:solidFill>
                <a:srgbClr val="FF0000"/>
              </a:solidFill>
            </a:endParaRPr>
          </a:p>
        </p:txBody>
      </p:sp>
      <p:sp>
        <p:nvSpPr>
          <p:cNvPr id="5" name="Rectangle 4">
            <a:extLst>
              <a:ext uri="{FF2B5EF4-FFF2-40B4-BE49-F238E27FC236}">
                <a16:creationId xmlns:a16="http://schemas.microsoft.com/office/drawing/2014/main" id="{C280E8EA-1E36-4A5F-A44F-4ADDDB7EAF2E}"/>
              </a:ext>
            </a:extLst>
          </p:cNvPr>
          <p:cNvSpPr>
            <a:spLocks noChangeArrowheads="1"/>
          </p:cNvSpPr>
          <p:nvPr/>
        </p:nvSpPr>
        <p:spPr bwMode="auto">
          <a:xfrm>
            <a:off x="5721927" y="4447677"/>
            <a:ext cx="5624947" cy="769441"/>
          </a:xfrm>
          <a:prstGeom prst="rect">
            <a:avLst/>
          </a:prstGeom>
          <a:solidFill>
            <a:srgbClr val="FFFF00"/>
          </a:solidFill>
          <a:ln w="38100" cmpd="dbl">
            <a:solidFill>
              <a:schemeClr val="tx1"/>
            </a:solidFill>
            <a:miter lim="800000"/>
            <a:headEnd/>
            <a:tailEnd/>
          </a:ln>
          <a:effectLst/>
          <a:scene3d>
            <a:camera prst="perspectiveRelaxedModerately"/>
            <a:lightRig rig="threePt" dir="t"/>
          </a:scene3d>
        </p:spPr>
        <p:txBody>
          <a:bodyPr wrap="square" anchor="ctr">
            <a:spAutoFit/>
          </a:bodyPr>
          <a:lstStyle/>
          <a:p>
            <a:pPr algn="ctr"/>
            <a:r>
              <a:rPr lang="tr-TR" altLang="tr-TR" sz="4400" b="1" dirty="0">
                <a:solidFill>
                  <a:srgbClr val="FF3300"/>
                </a:solidFill>
                <a:latin typeface="Verdana" panose="020B0604030504040204" pitchFamily="34" charset="0"/>
              </a:rPr>
              <a:t>Dolap çevirmek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330892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fade">
                                      <p:cBhvr>
                                        <p:cTn id="7" dur="1000"/>
                                        <p:tgtEl>
                                          <p:spTgt spid="15362"/>
                                        </p:tgtEl>
                                      </p:cBhvr>
                                    </p:animEffect>
                                    <p:anim calcmode="lin" valueType="num">
                                      <p:cBhvr>
                                        <p:cTn id="8" dur="1000" fill="hold"/>
                                        <p:tgtEl>
                                          <p:spTgt spid="15362"/>
                                        </p:tgtEl>
                                        <p:attrNameLst>
                                          <p:attrName>ppt_x</p:attrName>
                                        </p:attrNameLst>
                                      </p:cBhvr>
                                      <p:tavLst>
                                        <p:tav tm="0">
                                          <p:val>
                                            <p:strVal val="#ppt_x"/>
                                          </p:val>
                                        </p:tav>
                                        <p:tav tm="100000">
                                          <p:val>
                                            <p:strVal val="#ppt_x"/>
                                          </p:val>
                                        </p:tav>
                                      </p:tavLst>
                                    </p:anim>
                                    <p:anim calcmode="lin" valueType="num">
                                      <p:cBhvr>
                                        <p:cTn id="9" dur="1000" fill="hold"/>
                                        <p:tgtEl>
                                          <p:spTgt spid="1536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arkadaşlar şimdi asagidakilerdeki atasözlerinin birini seçip karikatür  çizin lütfen acill AGZINDAN BAL - Eodev.com">
            <a:extLst>
              <a:ext uri="{FF2B5EF4-FFF2-40B4-BE49-F238E27FC236}">
                <a16:creationId xmlns:a16="http://schemas.microsoft.com/office/drawing/2014/main" id="{92642A89-71A2-493A-8B21-24AD96C59C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0328" y="366860"/>
            <a:ext cx="4017817" cy="5363993"/>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a:extLst>
              <a:ext uri="{FF2B5EF4-FFF2-40B4-BE49-F238E27FC236}">
                <a16:creationId xmlns:a16="http://schemas.microsoft.com/office/drawing/2014/main" id="{4F3CFCFB-AD7E-4C88-BED7-1CDFA17D009F}"/>
              </a:ext>
            </a:extLst>
          </p:cNvPr>
          <p:cNvSpPr txBox="1"/>
          <p:nvPr/>
        </p:nvSpPr>
        <p:spPr>
          <a:xfrm>
            <a:off x="5417127" y="1387824"/>
            <a:ext cx="6096000" cy="64633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FF0000"/>
                </a:solidFill>
                <a:effectLst/>
                <a:latin typeface="arial" panose="020B0604020202020204" pitchFamily="34" charset="0"/>
              </a:rPr>
              <a:t>Çok sevinmek</a:t>
            </a:r>
            <a:endParaRPr lang="tr-TR" sz="3600" b="1" dirty="0">
              <a:solidFill>
                <a:srgbClr val="FF0000"/>
              </a:solidFill>
            </a:endParaRPr>
          </a:p>
        </p:txBody>
      </p:sp>
      <p:sp>
        <p:nvSpPr>
          <p:cNvPr id="5" name="Rectangle 4">
            <a:extLst>
              <a:ext uri="{FF2B5EF4-FFF2-40B4-BE49-F238E27FC236}">
                <a16:creationId xmlns:a16="http://schemas.microsoft.com/office/drawing/2014/main" id="{403A7BA5-9B8D-4ED0-A23A-7CF25E66DD35}"/>
              </a:ext>
            </a:extLst>
          </p:cNvPr>
          <p:cNvSpPr>
            <a:spLocks noChangeArrowheads="1"/>
          </p:cNvSpPr>
          <p:nvPr/>
        </p:nvSpPr>
        <p:spPr bwMode="auto">
          <a:xfrm>
            <a:off x="5721927" y="4109123"/>
            <a:ext cx="5624947" cy="1446550"/>
          </a:xfrm>
          <a:prstGeom prst="rect">
            <a:avLst/>
          </a:prstGeom>
          <a:solidFill>
            <a:srgbClr val="FFFF00"/>
          </a:solidFill>
          <a:ln w="38100" cmpd="dbl">
            <a:solidFill>
              <a:schemeClr val="tx1"/>
            </a:solidFill>
            <a:miter lim="800000"/>
            <a:headEnd/>
            <a:tailEnd/>
          </a:ln>
          <a:effectLst/>
        </p:spPr>
        <p:txBody>
          <a:bodyPr wrap="square" anchor="ctr">
            <a:spAutoFit/>
          </a:bodyPr>
          <a:lstStyle/>
          <a:p>
            <a:pPr algn="ctr"/>
            <a:r>
              <a:rPr lang="tr-TR" altLang="tr-TR" sz="4400" b="1" dirty="0">
                <a:solidFill>
                  <a:srgbClr val="FF3300"/>
                </a:solidFill>
                <a:latin typeface="Verdana" panose="020B0604030504040204" pitchFamily="34" charset="0"/>
              </a:rPr>
              <a:t>Etekleri zil çalmak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2234198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fade">
                                      <p:cBhvr>
                                        <p:cTn id="7" dur="1000"/>
                                        <p:tgtEl>
                                          <p:spTgt spid="16386"/>
                                        </p:tgtEl>
                                      </p:cBhvr>
                                    </p:animEffect>
                                    <p:anim calcmode="lin" valueType="num">
                                      <p:cBhvr>
                                        <p:cTn id="8" dur="1000" fill="hold"/>
                                        <p:tgtEl>
                                          <p:spTgt spid="16386"/>
                                        </p:tgtEl>
                                        <p:attrNameLst>
                                          <p:attrName>ppt_x</p:attrName>
                                        </p:attrNameLst>
                                      </p:cBhvr>
                                      <p:tavLst>
                                        <p:tav tm="0">
                                          <p:val>
                                            <p:strVal val="#ppt_x"/>
                                          </p:val>
                                        </p:tav>
                                        <p:tav tm="100000">
                                          <p:val>
                                            <p:strVal val="#ppt_x"/>
                                          </p:val>
                                        </p:tav>
                                      </p:tavLst>
                                    </p:anim>
                                    <p:anim calcmode="lin" valueType="num">
                                      <p:cBhvr>
                                        <p:cTn id="9" dur="1000" fill="hold"/>
                                        <p:tgtEl>
                                          <p:spTgt spid="1638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Vali Rıdvan Yenişen İlkokulu 4-C Etkinlik Bülteni: Deyimler">
            <a:extLst>
              <a:ext uri="{FF2B5EF4-FFF2-40B4-BE49-F238E27FC236}">
                <a16:creationId xmlns:a16="http://schemas.microsoft.com/office/drawing/2014/main" id="{EA57F600-2AB3-4CDD-93F2-02EAC51BFA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485" y="275443"/>
            <a:ext cx="3779260" cy="6497675"/>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1B7A60F1-ED31-4865-A6C9-F3FA66E0BF3A}"/>
              </a:ext>
            </a:extLst>
          </p:cNvPr>
          <p:cNvSpPr txBox="1"/>
          <p:nvPr/>
        </p:nvSpPr>
        <p:spPr>
          <a:xfrm>
            <a:off x="5209309" y="515081"/>
            <a:ext cx="6096000" cy="224676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FF0000"/>
                </a:solidFill>
                <a:effectLst/>
                <a:latin typeface="arial" panose="020B0604020202020204" pitchFamily="34" charset="0"/>
              </a:rPr>
              <a:t>çok utandırıcı, hiç beklenmedik, çok sıkıntı verici bir durum, kötü bir olay karşısında büyük bir sıkıntı duyumsayarak vücudunu sıcak bir ter basmak.</a:t>
            </a:r>
            <a:endParaRPr lang="tr-TR" sz="2800" b="1" dirty="0">
              <a:solidFill>
                <a:srgbClr val="FF0000"/>
              </a:solidFill>
            </a:endParaRPr>
          </a:p>
        </p:txBody>
      </p:sp>
      <p:sp>
        <p:nvSpPr>
          <p:cNvPr id="5" name="Rectangle 4">
            <a:extLst>
              <a:ext uri="{FF2B5EF4-FFF2-40B4-BE49-F238E27FC236}">
                <a16:creationId xmlns:a16="http://schemas.microsoft.com/office/drawing/2014/main" id="{0801521C-2BDD-43FB-890B-CCF88070EBCB}"/>
              </a:ext>
            </a:extLst>
          </p:cNvPr>
          <p:cNvSpPr>
            <a:spLocks noChangeArrowheads="1"/>
          </p:cNvSpPr>
          <p:nvPr/>
        </p:nvSpPr>
        <p:spPr bwMode="auto">
          <a:xfrm>
            <a:off x="5721927" y="4109123"/>
            <a:ext cx="5624947" cy="1446550"/>
          </a:xfrm>
          <a:prstGeom prst="rect">
            <a:avLst/>
          </a:prstGeom>
          <a:solidFill>
            <a:srgbClr val="FFFF00"/>
          </a:solidFill>
          <a:ln w="38100" cmpd="dbl">
            <a:solidFill>
              <a:schemeClr val="tx1"/>
            </a:solidFill>
            <a:miter lim="800000"/>
            <a:headEnd/>
            <a:tailEnd/>
          </a:ln>
          <a:effectLst/>
        </p:spPr>
        <p:txBody>
          <a:bodyPr wrap="square" anchor="ctr">
            <a:spAutoFit/>
          </a:bodyPr>
          <a:lstStyle/>
          <a:p>
            <a:pPr algn="ctr"/>
            <a:r>
              <a:rPr lang="tr-TR" altLang="tr-TR" sz="4400" b="1" dirty="0">
                <a:solidFill>
                  <a:srgbClr val="FF3300"/>
                </a:solidFill>
                <a:latin typeface="Verdana" panose="020B0604030504040204" pitchFamily="34" charset="0"/>
              </a:rPr>
              <a:t>Başından kaynar sular dökülmek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1435224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410"/>
                                        </p:tgtEl>
                                        <p:attrNameLst>
                                          <p:attrName>style.visibility</p:attrName>
                                        </p:attrNameLst>
                                      </p:cBhvr>
                                      <p:to>
                                        <p:strVal val="visible"/>
                                      </p:to>
                                    </p:set>
                                    <p:anim calcmode="lin" valueType="num">
                                      <p:cBhvr additive="base">
                                        <p:cTn id="7" dur="500" fill="hold"/>
                                        <p:tgtEl>
                                          <p:spTgt spid="17410"/>
                                        </p:tgtEl>
                                        <p:attrNameLst>
                                          <p:attrName>ppt_x</p:attrName>
                                        </p:attrNameLst>
                                      </p:cBhvr>
                                      <p:tavLst>
                                        <p:tav tm="0">
                                          <p:val>
                                            <p:strVal val="#ppt_x"/>
                                          </p:val>
                                        </p:tav>
                                        <p:tav tm="100000">
                                          <p:val>
                                            <p:strVal val="#ppt_x"/>
                                          </p:val>
                                        </p:tav>
                                      </p:tavLst>
                                    </p:anim>
                                    <p:anim calcmode="lin" valueType="num">
                                      <p:cBhvr additive="base">
                                        <p:cTn id="8" dur="500" fill="hold"/>
                                        <p:tgtEl>
                                          <p:spTgt spid="174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Deyim Kartları 1">
            <a:extLst>
              <a:ext uri="{FF2B5EF4-FFF2-40B4-BE49-F238E27FC236}">
                <a16:creationId xmlns:a16="http://schemas.microsoft.com/office/drawing/2014/main" id="{7CDB81D4-D582-4BBA-B003-15C73BB2ED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5018" y="104826"/>
            <a:ext cx="4114799" cy="6540078"/>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C713CFD0-42A1-4BB6-A3A7-8FDF2453F6F5}"/>
              </a:ext>
            </a:extLst>
          </p:cNvPr>
          <p:cNvSpPr txBox="1"/>
          <p:nvPr/>
        </p:nvSpPr>
        <p:spPr>
          <a:xfrm>
            <a:off x="5334000" y="1720334"/>
            <a:ext cx="6096000" cy="120032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FF0000"/>
                </a:solidFill>
                <a:effectLst/>
                <a:latin typeface="arial" panose="020B0604020202020204" pitchFamily="34" charset="0"/>
              </a:rPr>
              <a:t>çok kötü bir duruma düşmek.</a:t>
            </a:r>
            <a:endParaRPr lang="tr-TR" sz="3600" b="1" dirty="0">
              <a:solidFill>
                <a:srgbClr val="FF0000"/>
              </a:solidFill>
            </a:endParaRPr>
          </a:p>
        </p:txBody>
      </p:sp>
      <p:sp>
        <p:nvSpPr>
          <p:cNvPr id="5" name="Rectangle 4">
            <a:extLst>
              <a:ext uri="{FF2B5EF4-FFF2-40B4-BE49-F238E27FC236}">
                <a16:creationId xmlns:a16="http://schemas.microsoft.com/office/drawing/2014/main" id="{BED09D6B-829C-4B38-8087-716FF4CC68BD}"/>
              </a:ext>
            </a:extLst>
          </p:cNvPr>
          <p:cNvSpPr>
            <a:spLocks noChangeArrowheads="1"/>
          </p:cNvSpPr>
          <p:nvPr/>
        </p:nvSpPr>
        <p:spPr bwMode="auto">
          <a:xfrm>
            <a:off x="5721927" y="4447677"/>
            <a:ext cx="5624947" cy="769441"/>
          </a:xfrm>
          <a:prstGeom prst="rect">
            <a:avLst/>
          </a:prstGeom>
          <a:solidFill>
            <a:srgbClr val="FFFF00"/>
          </a:solidFill>
          <a:ln w="38100" cmpd="dbl">
            <a:solidFill>
              <a:schemeClr val="tx1"/>
            </a:solidFill>
            <a:miter lim="800000"/>
            <a:headEnd/>
            <a:tailEnd/>
          </a:ln>
          <a:effectLst/>
        </p:spPr>
        <p:txBody>
          <a:bodyPr wrap="square" anchor="ctr">
            <a:spAutoFit/>
          </a:bodyPr>
          <a:lstStyle/>
          <a:p>
            <a:pPr algn="ctr"/>
            <a:r>
              <a:rPr lang="tr-TR" altLang="tr-TR" sz="4400" b="1" dirty="0">
                <a:solidFill>
                  <a:srgbClr val="FF3300"/>
                </a:solidFill>
                <a:latin typeface="Verdana" panose="020B0604030504040204" pitchFamily="34" charset="0"/>
              </a:rPr>
              <a:t>Hapı yutmak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1137947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8434"/>
                                        </p:tgtEl>
                                        <p:attrNameLst>
                                          <p:attrName>style.visibility</p:attrName>
                                        </p:attrNameLst>
                                      </p:cBhvr>
                                      <p:to>
                                        <p:strVal val="visible"/>
                                      </p:to>
                                    </p:set>
                                    <p:anim calcmode="lin" valueType="num">
                                      <p:cBhvr additive="base">
                                        <p:cTn id="7" dur="500" fill="hold"/>
                                        <p:tgtEl>
                                          <p:spTgt spid="18434"/>
                                        </p:tgtEl>
                                        <p:attrNameLst>
                                          <p:attrName>ppt_x</p:attrName>
                                        </p:attrNameLst>
                                      </p:cBhvr>
                                      <p:tavLst>
                                        <p:tav tm="0">
                                          <p:val>
                                            <p:strVal val="#ppt_x"/>
                                          </p:val>
                                        </p:tav>
                                        <p:tav tm="100000">
                                          <p:val>
                                            <p:strVal val="#ppt_x"/>
                                          </p:val>
                                        </p:tav>
                                      </p:tavLst>
                                    </p:anim>
                                    <p:anim calcmode="lin" valueType="num">
                                      <p:cBhvr additive="base">
                                        <p:cTn id="8" dur="500" fill="hold"/>
                                        <p:tgtEl>
                                          <p:spTgt spid="1843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1000"/>
                                        <p:tgtEl>
                                          <p:spTgt spid="4">
                                            <p:txEl>
                                              <p:pRg st="0" end="0"/>
                                            </p:txEl>
                                          </p:spTgt>
                                        </p:tgtEl>
                                      </p:cBhvr>
                                    </p:animEffect>
                                    <p:anim calcmode="lin" valueType="num">
                                      <p:cBhvr>
                                        <p:cTn id="14"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Resimlendirilmiş Deyimler | İlkokul Dokümanları">
            <a:extLst>
              <a:ext uri="{FF2B5EF4-FFF2-40B4-BE49-F238E27FC236}">
                <a16:creationId xmlns:a16="http://schemas.microsoft.com/office/drawing/2014/main" id="{D85D5C73-C7B1-4A73-A7D3-16135CAF4B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8763" y="381000"/>
            <a:ext cx="4572000" cy="6096000"/>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F2E73E68-E65A-4E15-9F61-76787FF0C8AF}"/>
              </a:ext>
            </a:extLst>
          </p:cNvPr>
          <p:cNvSpPr txBox="1"/>
          <p:nvPr/>
        </p:nvSpPr>
        <p:spPr>
          <a:xfrm>
            <a:off x="5597237" y="889108"/>
            <a:ext cx="6096000" cy="156966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FF0000"/>
                </a:solidFill>
                <a:effectLst/>
                <a:latin typeface="arial" panose="020B0604020202020204" pitchFamily="34" charset="0"/>
              </a:rPr>
              <a:t>çok iddialı olduğu bir konuda, işi başaramayıp yetersizliğini anlamak.</a:t>
            </a:r>
            <a:endParaRPr lang="tr-TR" sz="3200" b="1" dirty="0">
              <a:solidFill>
                <a:srgbClr val="FF0000"/>
              </a:solidFill>
            </a:endParaRPr>
          </a:p>
        </p:txBody>
      </p:sp>
      <p:sp>
        <p:nvSpPr>
          <p:cNvPr id="5" name="Rectangle 4">
            <a:extLst>
              <a:ext uri="{FF2B5EF4-FFF2-40B4-BE49-F238E27FC236}">
                <a16:creationId xmlns:a16="http://schemas.microsoft.com/office/drawing/2014/main" id="{71C64EFD-8E67-4585-B92B-2F7261233984}"/>
              </a:ext>
            </a:extLst>
          </p:cNvPr>
          <p:cNvSpPr>
            <a:spLocks noChangeArrowheads="1"/>
          </p:cNvSpPr>
          <p:nvPr/>
        </p:nvSpPr>
        <p:spPr bwMode="auto">
          <a:xfrm>
            <a:off x="5721927" y="4109123"/>
            <a:ext cx="5624947" cy="1446550"/>
          </a:xfrm>
          <a:prstGeom prst="rect">
            <a:avLst/>
          </a:prstGeom>
          <a:solidFill>
            <a:srgbClr val="FFFF00"/>
          </a:solidFill>
          <a:ln w="38100" cmpd="dbl">
            <a:solidFill>
              <a:schemeClr val="tx1"/>
            </a:solidFill>
            <a:miter lim="800000"/>
            <a:headEnd/>
            <a:tailEnd/>
          </a:ln>
          <a:effectLst/>
        </p:spPr>
        <p:txBody>
          <a:bodyPr wrap="square" anchor="ctr">
            <a:spAutoFit/>
          </a:bodyPr>
          <a:lstStyle/>
          <a:p>
            <a:pPr algn="ctr"/>
            <a:r>
              <a:rPr lang="tr-TR" altLang="tr-TR" sz="4400" b="1" dirty="0">
                <a:solidFill>
                  <a:srgbClr val="FF3300"/>
                </a:solidFill>
                <a:latin typeface="Verdana" panose="020B0604030504040204" pitchFamily="34" charset="0"/>
              </a:rPr>
              <a:t>Boyunun ölçüsünü almak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3975433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barn(inVertical)">
                                      <p:cBhvr>
                                        <p:cTn id="7" dur="500"/>
                                        <p:tgtEl>
                                          <p:spTgt spid="1945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30+ en iyi Deyim karikatür görüntüsü | deyimler, atasözleri, çalışma  tabloları">
            <a:extLst>
              <a:ext uri="{FF2B5EF4-FFF2-40B4-BE49-F238E27FC236}">
                <a16:creationId xmlns:a16="http://schemas.microsoft.com/office/drawing/2014/main" id="{7C08A23A-E315-4902-B897-1F1587284A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672" y="173182"/>
            <a:ext cx="5583383" cy="5784273"/>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55AE4736-F787-4182-91B4-D878326D4BDC}"/>
              </a:ext>
            </a:extLst>
          </p:cNvPr>
          <p:cNvSpPr txBox="1"/>
          <p:nvPr/>
        </p:nvSpPr>
        <p:spPr>
          <a:xfrm>
            <a:off x="6248400" y="431909"/>
            <a:ext cx="5015345" cy="255454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FF0000"/>
                </a:solidFill>
                <a:effectLst/>
                <a:latin typeface="arial" panose="020B0604020202020204" pitchFamily="34" charset="0"/>
              </a:rPr>
              <a:t>Bir kimseye, haberi olmadan, kötü duruma sokucu davranışta bulunmak, alt etmek için gizlice plan kurmak</a:t>
            </a:r>
            <a:endParaRPr lang="tr-TR" sz="3200" b="1" dirty="0">
              <a:solidFill>
                <a:srgbClr val="FF0000"/>
              </a:solidFill>
            </a:endParaRPr>
          </a:p>
        </p:txBody>
      </p:sp>
      <p:sp>
        <p:nvSpPr>
          <p:cNvPr id="5" name="Rectangle 4">
            <a:extLst>
              <a:ext uri="{FF2B5EF4-FFF2-40B4-BE49-F238E27FC236}">
                <a16:creationId xmlns:a16="http://schemas.microsoft.com/office/drawing/2014/main" id="{423E2546-00C7-42E4-81D6-32213F66A4E6}"/>
              </a:ext>
            </a:extLst>
          </p:cNvPr>
          <p:cNvSpPr>
            <a:spLocks noChangeArrowheads="1"/>
          </p:cNvSpPr>
          <p:nvPr/>
        </p:nvSpPr>
        <p:spPr bwMode="auto">
          <a:xfrm>
            <a:off x="5943598" y="3871547"/>
            <a:ext cx="5624947" cy="1446550"/>
          </a:xfrm>
          <a:prstGeom prst="rect">
            <a:avLst/>
          </a:prstGeom>
          <a:solidFill>
            <a:srgbClr val="FFFF00"/>
          </a:solidFill>
          <a:ln w="38100" cmpd="dbl">
            <a:solidFill>
              <a:schemeClr val="tx1"/>
            </a:solidFill>
            <a:miter lim="800000"/>
            <a:headEnd/>
            <a:tailEnd/>
          </a:ln>
          <a:effectLst/>
        </p:spPr>
        <p:txBody>
          <a:bodyPr wrap="square" anchor="ctr">
            <a:spAutoFit/>
          </a:bodyPr>
          <a:lstStyle/>
          <a:p>
            <a:pPr algn="ctr"/>
            <a:r>
              <a:rPr lang="tr-TR" altLang="tr-TR" sz="4400" b="1" dirty="0">
                <a:solidFill>
                  <a:srgbClr val="FF3300"/>
                </a:solidFill>
                <a:latin typeface="Verdana" panose="020B0604030504040204" pitchFamily="34" charset="0"/>
              </a:rPr>
              <a:t>Başına çorap örmek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4240319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barn(inVertical)">
                                      <p:cBhvr>
                                        <p:cTn id="7" dur="500"/>
                                        <p:tgtEl>
                                          <p:spTgt spid="2048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barn(inVertical)">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BİR BARDAK SUDA FIRTINA KOPARMAK - ppt video online indir">
            <a:extLst>
              <a:ext uri="{FF2B5EF4-FFF2-40B4-BE49-F238E27FC236}">
                <a16:creationId xmlns:a16="http://schemas.microsoft.com/office/drawing/2014/main" id="{8E7776E6-31B6-422E-82EC-E10F0F64562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212" b="24242"/>
          <a:stretch/>
        </p:blipFill>
        <p:spPr bwMode="auto">
          <a:xfrm>
            <a:off x="166254" y="595745"/>
            <a:ext cx="6386945" cy="5195455"/>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a:extLst>
              <a:ext uri="{FF2B5EF4-FFF2-40B4-BE49-F238E27FC236}">
                <a16:creationId xmlns:a16="http://schemas.microsoft.com/office/drawing/2014/main" id="{CB1D8681-C6FF-4D74-86C7-FB09B323AF4E}"/>
              </a:ext>
            </a:extLst>
          </p:cNvPr>
          <p:cNvSpPr txBox="1"/>
          <p:nvPr/>
        </p:nvSpPr>
        <p:spPr>
          <a:xfrm>
            <a:off x="6747163" y="899058"/>
            <a:ext cx="5015345" cy="2062103"/>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FF0000"/>
                </a:solidFill>
                <a:effectLst/>
                <a:latin typeface="arial" panose="020B0604020202020204" pitchFamily="34" charset="0"/>
              </a:rPr>
              <a:t>Söylenen söze önem vermemek, kulak asmamak, umursamamak</a:t>
            </a:r>
            <a:endParaRPr lang="tr-TR" sz="3200" b="1" dirty="0">
              <a:solidFill>
                <a:srgbClr val="FF0000"/>
              </a:solidFill>
            </a:endParaRPr>
          </a:p>
        </p:txBody>
      </p:sp>
      <p:sp>
        <p:nvSpPr>
          <p:cNvPr id="6" name="Rectangle 4">
            <a:extLst>
              <a:ext uri="{FF2B5EF4-FFF2-40B4-BE49-F238E27FC236}">
                <a16:creationId xmlns:a16="http://schemas.microsoft.com/office/drawing/2014/main" id="{9736C057-05C9-41A5-A7D9-29370F1DBC1F}"/>
              </a:ext>
            </a:extLst>
          </p:cNvPr>
          <p:cNvSpPr>
            <a:spLocks noChangeArrowheads="1"/>
          </p:cNvSpPr>
          <p:nvPr/>
        </p:nvSpPr>
        <p:spPr bwMode="auto">
          <a:xfrm>
            <a:off x="6400799" y="3193472"/>
            <a:ext cx="5624947" cy="2800767"/>
          </a:xfrm>
          <a:prstGeom prst="rect">
            <a:avLst/>
          </a:prstGeom>
          <a:solidFill>
            <a:srgbClr val="FFFF00"/>
          </a:solidFill>
          <a:ln w="38100" cmpd="dbl">
            <a:solidFill>
              <a:schemeClr val="tx1"/>
            </a:solidFill>
            <a:miter lim="800000"/>
            <a:headEnd/>
            <a:tailEnd/>
          </a:ln>
          <a:effectLst/>
        </p:spPr>
        <p:txBody>
          <a:bodyPr wrap="square" anchor="ctr">
            <a:spAutoFit/>
          </a:bodyPr>
          <a:lstStyle/>
          <a:p>
            <a:pPr algn="ctr"/>
            <a:r>
              <a:rPr lang="tr-TR" altLang="tr-TR" sz="4400" b="1" dirty="0">
                <a:solidFill>
                  <a:srgbClr val="FF3300"/>
                </a:solidFill>
                <a:latin typeface="Verdana" panose="020B0604030504040204" pitchFamily="34" charset="0"/>
              </a:rPr>
              <a:t>Bir kulağından girip diğer kulağından çıkmak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3770580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barn(inVertical)">
                                      <p:cBhvr>
                                        <p:cTn id="7" dur="500"/>
                                        <p:tgtEl>
                                          <p:spTgt spid="2150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arn(inVertic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BİR BARDAK SUDA FIRTINA KOPARMAK - ppt video online indir">
            <a:extLst>
              <a:ext uri="{FF2B5EF4-FFF2-40B4-BE49-F238E27FC236}">
                <a16:creationId xmlns:a16="http://schemas.microsoft.com/office/drawing/2014/main" id="{205D02BA-80E4-4036-AF63-684DF3B9DA0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443" b="27819"/>
          <a:stretch/>
        </p:blipFill>
        <p:spPr bwMode="auto">
          <a:xfrm>
            <a:off x="429492" y="1260764"/>
            <a:ext cx="6072748" cy="3472300"/>
          </a:xfrm>
          <a:prstGeom prst="rect">
            <a:avLst/>
          </a:prstGeom>
          <a:noFill/>
          <a:extLst>
            <a:ext uri="{909E8E84-426E-40DD-AFC4-6F175D3DCCD1}">
              <a14:hiddenFill xmlns:a14="http://schemas.microsoft.com/office/drawing/2010/main">
                <a:solidFill>
                  <a:srgbClr val="FFFFFF"/>
                </a:solidFill>
              </a14:hiddenFill>
            </a:ext>
          </a:extLst>
        </p:spPr>
      </p:pic>
      <p:sp>
        <p:nvSpPr>
          <p:cNvPr id="3" name="Metin kutusu 2">
            <a:extLst>
              <a:ext uri="{FF2B5EF4-FFF2-40B4-BE49-F238E27FC236}">
                <a16:creationId xmlns:a16="http://schemas.microsoft.com/office/drawing/2014/main" id="{DAEE883D-56A1-467F-AB03-FEB85626E8E1}"/>
              </a:ext>
            </a:extLst>
          </p:cNvPr>
          <p:cNvSpPr txBox="1"/>
          <p:nvPr/>
        </p:nvSpPr>
        <p:spPr>
          <a:xfrm>
            <a:off x="6747163" y="899058"/>
            <a:ext cx="5015345" cy="107721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FF0000"/>
                </a:solidFill>
                <a:effectLst/>
                <a:latin typeface="arial" panose="020B0604020202020204" pitchFamily="34" charset="0"/>
              </a:rPr>
              <a:t>Dedikodu ederek laf götürüp getirmek</a:t>
            </a:r>
            <a:endParaRPr lang="tr-TR" sz="3200" b="1" dirty="0">
              <a:solidFill>
                <a:srgbClr val="FF0000"/>
              </a:solidFill>
            </a:endParaRPr>
          </a:p>
        </p:txBody>
      </p:sp>
      <p:sp>
        <p:nvSpPr>
          <p:cNvPr id="6" name="Rectangle 4">
            <a:extLst>
              <a:ext uri="{FF2B5EF4-FFF2-40B4-BE49-F238E27FC236}">
                <a16:creationId xmlns:a16="http://schemas.microsoft.com/office/drawing/2014/main" id="{C73326F7-A42C-4F23-A705-396FA910DCE4}"/>
              </a:ext>
            </a:extLst>
          </p:cNvPr>
          <p:cNvSpPr>
            <a:spLocks noChangeArrowheads="1"/>
          </p:cNvSpPr>
          <p:nvPr/>
        </p:nvSpPr>
        <p:spPr bwMode="auto">
          <a:xfrm>
            <a:off x="6567053" y="5231433"/>
            <a:ext cx="5624947" cy="769441"/>
          </a:xfrm>
          <a:prstGeom prst="rect">
            <a:avLst/>
          </a:prstGeom>
          <a:solidFill>
            <a:srgbClr val="FFFF00"/>
          </a:solidFill>
          <a:ln w="38100" cmpd="dbl">
            <a:solidFill>
              <a:schemeClr val="tx1"/>
            </a:solidFill>
            <a:miter lim="800000"/>
            <a:headEnd/>
            <a:tailEnd/>
          </a:ln>
          <a:effectLst/>
        </p:spPr>
        <p:txBody>
          <a:bodyPr wrap="square" anchor="ctr">
            <a:spAutoFit/>
          </a:bodyPr>
          <a:lstStyle/>
          <a:p>
            <a:pPr algn="ctr"/>
            <a:r>
              <a:rPr lang="tr-TR" altLang="tr-TR" sz="4400" b="1" dirty="0">
                <a:solidFill>
                  <a:srgbClr val="FF3300"/>
                </a:solidFill>
                <a:latin typeface="Verdana" panose="020B0604030504040204" pitchFamily="34" charset="0"/>
              </a:rPr>
              <a:t>Laf taşımak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4210057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fade">
                                      <p:cBhvr>
                                        <p:cTn id="7" dur="1000"/>
                                        <p:tgtEl>
                                          <p:spTgt spid="22530"/>
                                        </p:tgtEl>
                                      </p:cBhvr>
                                    </p:animEffect>
                                    <p:anim calcmode="lin" valueType="num">
                                      <p:cBhvr>
                                        <p:cTn id="8" dur="1000" fill="hold"/>
                                        <p:tgtEl>
                                          <p:spTgt spid="22530"/>
                                        </p:tgtEl>
                                        <p:attrNameLst>
                                          <p:attrName>ppt_x</p:attrName>
                                        </p:attrNameLst>
                                      </p:cBhvr>
                                      <p:tavLst>
                                        <p:tav tm="0">
                                          <p:val>
                                            <p:strVal val="#ppt_x"/>
                                          </p:val>
                                        </p:tav>
                                        <p:tav tm="100000">
                                          <p:val>
                                            <p:strVal val="#ppt_x"/>
                                          </p:val>
                                        </p:tav>
                                      </p:tavLst>
                                    </p:anim>
                                    <p:anim calcmode="lin" valueType="num">
                                      <p:cBhvr>
                                        <p:cTn id="9" dur="1000" fill="hold"/>
                                        <p:tgtEl>
                                          <p:spTgt spid="2253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BİR BARDAK SUDA FIRTINA KOPARMAK - ppt video online indir">
            <a:extLst>
              <a:ext uri="{FF2B5EF4-FFF2-40B4-BE49-F238E27FC236}">
                <a16:creationId xmlns:a16="http://schemas.microsoft.com/office/drawing/2014/main" id="{B4C29E3B-FF71-4BB7-A7ED-644ED2C0CA5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 r="210" b="36464"/>
          <a:stretch/>
        </p:blipFill>
        <p:spPr bwMode="auto">
          <a:xfrm>
            <a:off x="304800" y="1424859"/>
            <a:ext cx="5150603" cy="3705079"/>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a:extLst>
              <a:ext uri="{FF2B5EF4-FFF2-40B4-BE49-F238E27FC236}">
                <a16:creationId xmlns:a16="http://schemas.microsoft.com/office/drawing/2014/main" id="{3F07B994-9AF0-43AC-9341-6A585EC69C56}"/>
              </a:ext>
            </a:extLst>
          </p:cNvPr>
          <p:cNvSpPr txBox="1"/>
          <p:nvPr/>
        </p:nvSpPr>
        <p:spPr>
          <a:xfrm>
            <a:off x="6470072" y="1204905"/>
            <a:ext cx="5015345" cy="107721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FF0000"/>
                </a:solidFill>
                <a:effectLst/>
                <a:latin typeface="arial" panose="020B0604020202020204" pitchFamily="34" charset="0"/>
              </a:rPr>
              <a:t>Ödenmesi imkansız derecede borcu olmak</a:t>
            </a:r>
            <a:endParaRPr lang="tr-TR" sz="3200" b="1" dirty="0">
              <a:solidFill>
                <a:srgbClr val="FF0000"/>
              </a:solidFill>
            </a:endParaRPr>
          </a:p>
        </p:txBody>
      </p:sp>
      <p:sp>
        <p:nvSpPr>
          <p:cNvPr id="5" name="Rectangle 4">
            <a:extLst>
              <a:ext uri="{FF2B5EF4-FFF2-40B4-BE49-F238E27FC236}">
                <a16:creationId xmlns:a16="http://schemas.microsoft.com/office/drawing/2014/main" id="{4F1A2E18-A83F-4CC8-8219-25F6182565EF}"/>
              </a:ext>
            </a:extLst>
          </p:cNvPr>
          <p:cNvSpPr>
            <a:spLocks noChangeArrowheads="1"/>
          </p:cNvSpPr>
          <p:nvPr/>
        </p:nvSpPr>
        <p:spPr bwMode="auto">
          <a:xfrm>
            <a:off x="6165270" y="4206545"/>
            <a:ext cx="5624947" cy="1446550"/>
          </a:xfrm>
          <a:prstGeom prst="rect">
            <a:avLst/>
          </a:prstGeom>
          <a:solidFill>
            <a:srgbClr val="FFFF00"/>
          </a:solidFill>
          <a:ln w="38100" cmpd="dbl">
            <a:solidFill>
              <a:schemeClr val="tx1"/>
            </a:solidFill>
            <a:miter lim="800000"/>
            <a:headEnd/>
            <a:tailEnd/>
          </a:ln>
          <a:effectLst/>
        </p:spPr>
        <p:txBody>
          <a:bodyPr wrap="square" anchor="ctr">
            <a:spAutoFit/>
          </a:bodyPr>
          <a:lstStyle/>
          <a:p>
            <a:pPr algn="ctr"/>
            <a:r>
              <a:rPr lang="tr-TR" altLang="tr-TR" sz="4400" b="1" dirty="0">
                <a:solidFill>
                  <a:srgbClr val="FF3300"/>
                </a:solidFill>
                <a:latin typeface="Verdana" panose="020B0604030504040204" pitchFamily="34" charset="0"/>
              </a:rPr>
              <a:t>Gırtlağına kadar borcu olmak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1324166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fade">
                                      <p:cBhvr>
                                        <p:cTn id="7" dur="1000"/>
                                        <p:tgtEl>
                                          <p:spTgt spid="23554"/>
                                        </p:tgtEl>
                                      </p:cBhvr>
                                    </p:animEffect>
                                    <p:anim calcmode="lin" valueType="num">
                                      <p:cBhvr>
                                        <p:cTn id="8" dur="1000" fill="hold"/>
                                        <p:tgtEl>
                                          <p:spTgt spid="23554"/>
                                        </p:tgtEl>
                                        <p:attrNameLst>
                                          <p:attrName>ppt_x</p:attrName>
                                        </p:attrNameLst>
                                      </p:cBhvr>
                                      <p:tavLst>
                                        <p:tav tm="0">
                                          <p:val>
                                            <p:strVal val="#ppt_x"/>
                                          </p:val>
                                        </p:tav>
                                        <p:tav tm="100000">
                                          <p:val>
                                            <p:strVal val="#ppt_x"/>
                                          </p:val>
                                        </p:tav>
                                      </p:tavLst>
                                    </p:anim>
                                    <p:anim calcmode="lin" valueType="num">
                                      <p:cBhvr>
                                        <p:cTn id="9" dur="1000" fill="hold"/>
                                        <p:tgtEl>
                                          <p:spTgt spid="2355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BİR BARDAK SUDA FIRTINA KOPARMAK - ppt video online indir">
            <a:extLst>
              <a:ext uri="{FF2B5EF4-FFF2-40B4-BE49-F238E27FC236}">
                <a16:creationId xmlns:a16="http://schemas.microsoft.com/office/drawing/2014/main" id="{5B2B1A71-05FE-49DD-AE8A-F0C9B78BDE1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174" b="23102"/>
          <a:stretch/>
        </p:blipFill>
        <p:spPr bwMode="auto">
          <a:xfrm>
            <a:off x="332511" y="1779882"/>
            <a:ext cx="5275891" cy="3138482"/>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a:extLst>
              <a:ext uri="{FF2B5EF4-FFF2-40B4-BE49-F238E27FC236}">
                <a16:creationId xmlns:a16="http://schemas.microsoft.com/office/drawing/2014/main" id="{D889D363-6A29-4DFB-B9A0-8F22B73B3693}"/>
              </a:ext>
            </a:extLst>
          </p:cNvPr>
          <p:cNvSpPr txBox="1"/>
          <p:nvPr/>
        </p:nvSpPr>
        <p:spPr>
          <a:xfrm>
            <a:off x="6470072" y="1204905"/>
            <a:ext cx="5015345" cy="107721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FF0000"/>
                </a:solidFill>
                <a:effectLst/>
                <a:latin typeface="arial" panose="020B0604020202020204" pitchFamily="34" charset="0"/>
              </a:rPr>
              <a:t>Eğlenmek amacıyla çokça gezmek</a:t>
            </a:r>
            <a:endParaRPr lang="tr-TR" sz="3200" b="1" dirty="0">
              <a:solidFill>
                <a:srgbClr val="FF0000"/>
              </a:solidFill>
            </a:endParaRPr>
          </a:p>
        </p:txBody>
      </p:sp>
      <p:sp>
        <p:nvSpPr>
          <p:cNvPr id="5" name="Rectangle 4">
            <a:extLst>
              <a:ext uri="{FF2B5EF4-FFF2-40B4-BE49-F238E27FC236}">
                <a16:creationId xmlns:a16="http://schemas.microsoft.com/office/drawing/2014/main" id="{1DA909BD-1734-4FBD-8541-0CEC64171536}"/>
              </a:ext>
            </a:extLst>
          </p:cNvPr>
          <p:cNvSpPr>
            <a:spLocks noChangeArrowheads="1"/>
          </p:cNvSpPr>
          <p:nvPr/>
        </p:nvSpPr>
        <p:spPr bwMode="auto">
          <a:xfrm>
            <a:off x="6165270" y="4545099"/>
            <a:ext cx="5624947" cy="769441"/>
          </a:xfrm>
          <a:prstGeom prst="rect">
            <a:avLst/>
          </a:prstGeom>
          <a:solidFill>
            <a:srgbClr val="FFFF00"/>
          </a:solidFill>
          <a:ln w="38100" cmpd="dbl">
            <a:solidFill>
              <a:schemeClr val="tx1"/>
            </a:solidFill>
            <a:miter lim="800000"/>
            <a:headEnd/>
            <a:tailEnd/>
          </a:ln>
          <a:effectLst/>
        </p:spPr>
        <p:txBody>
          <a:bodyPr wrap="square" anchor="ctr">
            <a:spAutoFit/>
          </a:bodyPr>
          <a:lstStyle/>
          <a:p>
            <a:pPr algn="ctr"/>
            <a:r>
              <a:rPr lang="tr-TR" altLang="tr-TR" sz="4400" b="1" dirty="0">
                <a:solidFill>
                  <a:srgbClr val="FF3300"/>
                </a:solidFill>
                <a:latin typeface="Verdana" panose="020B0604030504040204" pitchFamily="34" charset="0"/>
              </a:rPr>
              <a:t>Gezip tozmak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2424752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4578"/>
                                        </p:tgtEl>
                                        <p:attrNameLst>
                                          <p:attrName>style.visibility</p:attrName>
                                        </p:attrNameLst>
                                      </p:cBhvr>
                                      <p:to>
                                        <p:strVal val="visible"/>
                                      </p:to>
                                    </p:set>
                                    <p:animEffect transition="in" filter="fade">
                                      <p:cBhvr>
                                        <p:cTn id="7" dur="1000"/>
                                        <p:tgtEl>
                                          <p:spTgt spid="24578"/>
                                        </p:tgtEl>
                                      </p:cBhvr>
                                    </p:animEffect>
                                    <p:anim calcmode="lin" valueType="num">
                                      <p:cBhvr>
                                        <p:cTn id="8" dur="1000" fill="hold"/>
                                        <p:tgtEl>
                                          <p:spTgt spid="24578"/>
                                        </p:tgtEl>
                                        <p:attrNameLst>
                                          <p:attrName>ppt_x</p:attrName>
                                        </p:attrNameLst>
                                      </p:cBhvr>
                                      <p:tavLst>
                                        <p:tav tm="0">
                                          <p:val>
                                            <p:strVal val="#ppt_x"/>
                                          </p:val>
                                        </p:tav>
                                        <p:tav tm="100000">
                                          <p:val>
                                            <p:strVal val="#ppt_x"/>
                                          </p:val>
                                        </p:tav>
                                      </p:tavLst>
                                    </p:anim>
                                    <p:anim calcmode="lin" valueType="num">
                                      <p:cBhvr>
                                        <p:cTn id="9" dur="1000" fill="hold"/>
                                        <p:tgtEl>
                                          <p:spTgt spid="2457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Üstün Zekalı Öğrencilerin Deyim Algılarının Belirlenmesi. Determination of  Gifted Students Phrase Perceptions - PDF Free Download">
            <a:extLst>
              <a:ext uri="{FF2B5EF4-FFF2-40B4-BE49-F238E27FC236}">
                <a16:creationId xmlns:a16="http://schemas.microsoft.com/office/drawing/2014/main" id="{BDEBCB2E-9E2C-48F4-B21D-76573A8B163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211" b="14533"/>
          <a:stretch/>
        </p:blipFill>
        <p:spPr bwMode="auto">
          <a:xfrm>
            <a:off x="401783" y="368011"/>
            <a:ext cx="4294908" cy="5833660"/>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22A087EA-6318-4260-92DD-97EC73E3AAF9}"/>
              </a:ext>
            </a:extLst>
          </p:cNvPr>
          <p:cNvSpPr txBox="1"/>
          <p:nvPr/>
        </p:nvSpPr>
        <p:spPr>
          <a:xfrm>
            <a:off x="5195455" y="1124634"/>
            <a:ext cx="6096000" cy="138499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FF0000"/>
                </a:solidFill>
                <a:effectLst/>
                <a:latin typeface="arial" panose="020B0604020202020204" pitchFamily="34" charset="0"/>
              </a:rPr>
              <a:t>büyük bir yıkıma uğrayıp bütün umutlarını ve mutluluğunu yitirmek.</a:t>
            </a:r>
            <a:endParaRPr lang="tr-TR" sz="2800" b="1" dirty="0">
              <a:solidFill>
                <a:srgbClr val="FF0000"/>
              </a:solidFill>
            </a:endParaRPr>
          </a:p>
        </p:txBody>
      </p:sp>
      <p:sp>
        <p:nvSpPr>
          <p:cNvPr id="5" name="Rectangle 4">
            <a:extLst>
              <a:ext uri="{FF2B5EF4-FFF2-40B4-BE49-F238E27FC236}">
                <a16:creationId xmlns:a16="http://schemas.microsoft.com/office/drawing/2014/main" id="{F7229D7B-BC4E-4014-AC08-D5650E2EECE7}"/>
              </a:ext>
            </a:extLst>
          </p:cNvPr>
          <p:cNvSpPr>
            <a:spLocks noChangeArrowheads="1"/>
          </p:cNvSpPr>
          <p:nvPr/>
        </p:nvSpPr>
        <p:spPr bwMode="auto">
          <a:xfrm>
            <a:off x="6165270" y="4206545"/>
            <a:ext cx="5624947" cy="1446550"/>
          </a:xfrm>
          <a:prstGeom prst="rect">
            <a:avLst/>
          </a:prstGeom>
          <a:solidFill>
            <a:srgbClr val="FFFF00"/>
          </a:solidFill>
          <a:ln w="38100" cmpd="dbl">
            <a:solidFill>
              <a:schemeClr val="tx1"/>
            </a:solidFill>
            <a:miter lim="800000"/>
            <a:headEnd/>
            <a:tailEnd/>
          </a:ln>
          <a:effectLst/>
        </p:spPr>
        <p:txBody>
          <a:bodyPr wrap="square" anchor="ctr">
            <a:spAutoFit/>
          </a:bodyPr>
          <a:lstStyle/>
          <a:p>
            <a:pPr algn="ctr"/>
            <a:r>
              <a:rPr lang="tr-TR" altLang="tr-TR" sz="4400" b="1" dirty="0">
                <a:solidFill>
                  <a:srgbClr val="FF3300"/>
                </a:solidFill>
                <a:latin typeface="Verdana" panose="020B0604030504040204" pitchFamily="34" charset="0"/>
              </a:rPr>
              <a:t>Dünyası başına yıkılmak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3981189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5602"/>
                                        </p:tgtEl>
                                        <p:attrNameLst>
                                          <p:attrName>style.visibility</p:attrName>
                                        </p:attrNameLst>
                                      </p:cBhvr>
                                      <p:to>
                                        <p:strVal val="visible"/>
                                      </p:to>
                                    </p:set>
                                    <p:animEffect transition="in" filter="fade">
                                      <p:cBhvr>
                                        <p:cTn id="7" dur="1000"/>
                                        <p:tgtEl>
                                          <p:spTgt spid="25602"/>
                                        </p:tgtEl>
                                      </p:cBhvr>
                                    </p:animEffect>
                                    <p:anim calcmode="lin" valueType="num">
                                      <p:cBhvr>
                                        <p:cTn id="8" dur="1000" fill="hold"/>
                                        <p:tgtEl>
                                          <p:spTgt spid="25602"/>
                                        </p:tgtEl>
                                        <p:attrNameLst>
                                          <p:attrName>ppt_x</p:attrName>
                                        </p:attrNameLst>
                                      </p:cBhvr>
                                      <p:tavLst>
                                        <p:tav tm="0">
                                          <p:val>
                                            <p:strVal val="#ppt_x"/>
                                          </p:val>
                                        </p:tav>
                                        <p:tav tm="100000">
                                          <p:val>
                                            <p:strVal val="#ppt_x"/>
                                          </p:val>
                                        </p:tav>
                                      </p:tavLst>
                                    </p:anim>
                                    <p:anim calcmode="lin" valueType="num">
                                      <p:cBhvr>
                                        <p:cTn id="9" dur="1000" fill="hold"/>
                                        <p:tgtEl>
                                          <p:spTgt spid="2560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Burun – Kod Adı Merve">
            <a:extLst>
              <a:ext uri="{FF2B5EF4-FFF2-40B4-BE49-F238E27FC236}">
                <a16:creationId xmlns:a16="http://schemas.microsoft.com/office/drawing/2014/main" id="{9093032D-25D4-4827-8E26-B735EDA0C6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098066"/>
            <a:ext cx="4918797" cy="3684350"/>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13CDB8BC-C25A-4B0D-94F9-00CB1B7B007A}"/>
              </a:ext>
            </a:extLst>
          </p:cNvPr>
          <p:cNvSpPr txBox="1"/>
          <p:nvPr/>
        </p:nvSpPr>
        <p:spPr>
          <a:xfrm>
            <a:off x="5638800" y="1235471"/>
            <a:ext cx="6096000" cy="138499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FF0000"/>
                </a:solidFill>
                <a:effectLst/>
                <a:latin typeface="arial" panose="020B0604020202020204" pitchFamily="34" charset="0"/>
              </a:rPr>
              <a:t>Kendisine verilen öğütlere kulak asmayıp kendi bildiği gibi davranmak</a:t>
            </a:r>
            <a:endParaRPr lang="tr-TR" sz="2800" b="1" dirty="0">
              <a:solidFill>
                <a:srgbClr val="FF0000"/>
              </a:solidFill>
            </a:endParaRPr>
          </a:p>
        </p:txBody>
      </p:sp>
      <p:sp>
        <p:nvSpPr>
          <p:cNvPr id="5" name="Rectangle 4">
            <a:extLst>
              <a:ext uri="{FF2B5EF4-FFF2-40B4-BE49-F238E27FC236}">
                <a16:creationId xmlns:a16="http://schemas.microsoft.com/office/drawing/2014/main" id="{1EDC26F1-F793-4A12-A09D-4BE19D8C58DC}"/>
              </a:ext>
            </a:extLst>
          </p:cNvPr>
          <p:cNvSpPr>
            <a:spLocks noChangeArrowheads="1"/>
          </p:cNvSpPr>
          <p:nvPr/>
        </p:nvSpPr>
        <p:spPr bwMode="auto">
          <a:xfrm>
            <a:off x="6165270" y="4206545"/>
            <a:ext cx="5624947" cy="1446550"/>
          </a:xfrm>
          <a:prstGeom prst="rect">
            <a:avLst/>
          </a:prstGeom>
          <a:solidFill>
            <a:srgbClr val="FFFF00"/>
          </a:solidFill>
          <a:ln w="38100" cmpd="dbl">
            <a:solidFill>
              <a:schemeClr val="tx1"/>
            </a:solidFill>
            <a:miter lim="800000"/>
            <a:headEnd/>
            <a:tailEnd/>
          </a:ln>
          <a:effectLst/>
        </p:spPr>
        <p:txBody>
          <a:bodyPr wrap="square" anchor="ctr">
            <a:spAutoFit/>
          </a:bodyPr>
          <a:lstStyle/>
          <a:p>
            <a:pPr algn="ctr"/>
            <a:r>
              <a:rPr lang="tr-TR" altLang="tr-TR" sz="4400" b="1" dirty="0">
                <a:solidFill>
                  <a:srgbClr val="FF3300"/>
                </a:solidFill>
                <a:latin typeface="Verdana" panose="020B0604030504040204" pitchFamily="34" charset="0"/>
              </a:rPr>
              <a:t>Burnunun dikine gitmek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2293238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6626"/>
                                        </p:tgtEl>
                                        <p:attrNameLst>
                                          <p:attrName>style.visibility</p:attrName>
                                        </p:attrNameLst>
                                      </p:cBhvr>
                                      <p:to>
                                        <p:strVal val="visible"/>
                                      </p:to>
                                    </p:set>
                                    <p:animEffect transition="in" filter="barn(inVertical)">
                                      <p:cBhvr>
                                        <p:cTn id="7" dur="500"/>
                                        <p:tgtEl>
                                          <p:spTgt spid="2662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DEYİMLER | ATASÖZLERİ VE DEYİMLER">
            <a:extLst>
              <a:ext uri="{FF2B5EF4-FFF2-40B4-BE49-F238E27FC236}">
                <a16:creationId xmlns:a16="http://schemas.microsoft.com/office/drawing/2014/main" id="{E28E34B9-8937-4A41-8E5B-64BA554A239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1882" r="1897"/>
          <a:stretch/>
        </p:blipFill>
        <p:spPr bwMode="auto">
          <a:xfrm>
            <a:off x="748146" y="1288473"/>
            <a:ext cx="5015345" cy="3466667"/>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DA50A402-14E1-4271-9C60-D6F41AEE6A0F}"/>
              </a:ext>
            </a:extLst>
          </p:cNvPr>
          <p:cNvSpPr txBox="1"/>
          <p:nvPr/>
        </p:nvSpPr>
        <p:spPr>
          <a:xfrm>
            <a:off x="5763491" y="1664916"/>
            <a:ext cx="6096000" cy="95410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FF0000"/>
                </a:solidFill>
                <a:effectLst/>
                <a:latin typeface="arial" panose="020B0604020202020204" pitchFamily="34" charset="0"/>
              </a:rPr>
              <a:t>Utanmaz, sıkılmaz, çekinmez, arsız biri olmak.</a:t>
            </a:r>
            <a:endParaRPr lang="tr-TR" sz="2800" b="1" dirty="0">
              <a:solidFill>
                <a:srgbClr val="FF0000"/>
              </a:solidFill>
            </a:endParaRPr>
          </a:p>
        </p:txBody>
      </p:sp>
      <p:sp>
        <p:nvSpPr>
          <p:cNvPr id="5" name="Rectangle 4">
            <a:extLst>
              <a:ext uri="{FF2B5EF4-FFF2-40B4-BE49-F238E27FC236}">
                <a16:creationId xmlns:a16="http://schemas.microsoft.com/office/drawing/2014/main" id="{7D28CF51-089D-438E-A519-7FD8CFD8E5CB}"/>
              </a:ext>
            </a:extLst>
          </p:cNvPr>
          <p:cNvSpPr>
            <a:spLocks noChangeArrowheads="1"/>
          </p:cNvSpPr>
          <p:nvPr/>
        </p:nvSpPr>
        <p:spPr bwMode="auto">
          <a:xfrm>
            <a:off x="6165270" y="4545099"/>
            <a:ext cx="5624947" cy="769441"/>
          </a:xfrm>
          <a:prstGeom prst="rect">
            <a:avLst/>
          </a:prstGeom>
          <a:solidFill>
            <a:srgbClr val="FFFF00"/>
          </a:solidFill>
          <a:ln w="38100" cmpd="dbl">
            <a:solidFill>
              <a:schemeClr val="tx1"/>
            </a:solidFill>
            <a:miter lim="800000"/>
            <a:headEnd/>
            <a:tailEnd/>
          </a:ln>
          <a:effectLst/>
        </p:spPr>
        <p:txBody>
          <a:bodyPr wrap="square" anchor="ctr">
            <a:spAutoFit/>
          </a:bodyPr>
          <a:lstStyle/>
          <a:p>
            <a:pPr algn="ctr"/>
            <a:r>
              <a:rPr lang="tr-TR" altLang="tr-TR" sz="4400" b="1" dirty="0">
                <a:solidFill>
                  <a:srgbClr val="FF3300"/>
                </a:solidFill>
                <a:latin typeface="Verdana" panose="020B0604030504040204" pitchFamily="34" charset="0"/>
              </a:rPr>
              <a:t>Yüzsüz olmak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2298504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7650"/>
                                        </p:tgtEl>
                                        <p:attrNameLst>
                                          <p:attrName>style.visibility</p:attrName>
                                        </p:attrNameLst>
                                      </p:cBhvr>
                                      <p:to>
                                        <p:strVal val="visible"/>
                                      </p:to>
                                    </p:set>
                                    <p:animEffect transition="in" filter="barn(inVertical)">
                                      <p:cBhvr>
                                        <p:cTn id="7" dur="500"/>
                                        <p:tgtEl>
                                          <p:spTgt spid="2765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Deveye hendek atlatmak | Deyimler, Kartlar, Okuma çalışması">
            <a:extLst>
              <a:ext uri="{FF2B5EF4-FFF2-40B4-BE49-F238E27FC236}">
                <a16:creationId xmlns:a16="http://schemas.microsoft.com/office/drawing/2014/main" id="{C21C8877-B354-4A41-848F-9380B41E0A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0327" y="380999"/>
            <a:ext cx="5077691" cy="5077691"/>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B420E81F-BC5D-41FD-947E-945A5AD74020}"/>
              </a:ext>
            </a:extLst>
          </p:cNvPr>
          <p:cNvSpPr txBox="1"/>
          <p:nvPr/>
        </p:nvSpPr>
        <p:spPr>
          <a:xfrm>
            <a:off x="5618018" y="972235"/>
            <a:ext cx="6096000" cy="156966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FF0000"/>
                </a:solidFill>
                <a:effectLst/>
                <a:latin typeface="arial" panose="020B0604020202020204" pitchFamily="34" charset="0"/>
              </a:rPr>
              <a:t>bir kimseye, altından kalkamayacağı, yapamayacağı bir işi yaptırmaya çalışmak.</a:t>
            </a:r>
            <a:endParaRPr lang="tr-TR" sz="3200" b="1" dirty="0">
              <a:solidFill>
                <a:srgbClr val="FF0000"/>
              </a:solidFill>
            </a:endParaRPr>
          </a:p>
        </p:txBody>
      </p:sp>
      <p:sp>
        <p:nvSpPr>
          <p:cNvPr id="5" name="Rectangle 4">
            <a:extLst>
              <a:ext uri="{FF2B5EF4-FFF2-40B4-BE49-F238E27FC236}">
                <a16:creationId xmlns:a16="http://schemas.microsoft.com/office/drawing/2014/main" id="{1C38686C-CAD8-493C-84F1-81FAA9FE89E6}"/>
              </a:ext>
            </a:extLst>
          </p:cNvPr>
          <p:cNvSpPr>
            <a:spLocks noChangeArrowheads="1"/>
          </p:cNvSpPr>
          <p:nvPr/>
        </p:nvSpPr>
        <p:spPr bwMode="auto">
          <a:xfrm>
            <a:off x="6165270" y="4206545"/>
            <a:ext cx="5624947" cy="1446550"/>
          </a:xfrm>
          <a:prstGeom prst="rect">
            <a:avLst/>
          </a:prstGeom>
          <a:solidFill>
            <a:srgbClr val="FFFF00"/>
          </a:solidFill>
          <a:ln w="38100" cmpd="dbl">
            <a:solidFill>
              <a:schemeClr val="tx1"/>
            </a:solidFill>
            <a:miter lim="800000"/>
            <a:headEnd/>
            <a:tailEnd/>
          </a:ln>
          <a:effectLst/>
        </p:spPr>
        <p:txBody>
          <a:bodyPr wrap="square" anchor="ctr">
            <a:spAutoFit/>
          </a:bodyPr>
          <a:lstStyle/>
          <a:p>
            <a:pPr algn="ctr"/>
            <a:r>
              <a:rPr lang="tr-TR" altLang="tr-TR" sz="4400" b="1" dirty="0">
                <a:solidFill>
                  <a:srgbClr val="FF3300"/>
                </a:solidFill>
                <a:latin typeface="Verdana" panose="020B0604030504040204" pitchFamily="34" charset="0"/>
              </a:rPr>
              <a:t>Deveye hendek atlatmak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3070934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8674"/>
                                        </p:tgtEl>
                                        <p:attrNameLst>
                                          <p:attrName>style.visibility</p:attrName>
                                        </p:attrNameLst>
                                      </p:cBhvr>
                                      <p:to>
                                        <p:strVal val="visible"/>
                                      </p:to>
                                    </p:set>
                                    <p:animEffect transition="in" filter="barn(inVertical)">
                                      <p:cBhvr>
                                        <p:cTn id="7" dur="500"/>
                                        <p:tgtEl>
                                          <p:spTgt spid="2867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Vali Rıdvan Yenişen İlkokulu 4-C Etkinlik Bülteni: Ocak 2018">
            <a:extLst>
              <a:ext uri="{FF2B5EF4-FFF2-40B4-BE49-F238E27FC236}">
                <a16:creationId xmlns:a16="http://schemas.microsoft.com/office/drawing/2014/main" id="{C3CA4F19-E75F-42E4-9DCD-3F1D6E0656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7418" y="596541"/>
            <a:ext cx="3408218" cy="5660775"/>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89F20734-3E01-432C-86BB-2C343325EA1D}"/>
              </a:ext>
            </a:extLst>
          </p:cNvPr>
          <p:cNvSpPr txBox="1"/>
          <p:nvPr/>
        </p:nvSpPr>
        <p:spPr>
          <a:xfrm>
            <a:off x="5056909" y="1595643"/>
            <a:ext cx="6096000" cy="5232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FF0000"/>
                </a:solidFill>
                <a:effectLst/>
                <a:latin typeface="arial" panose="020B0604020202020204" pitchFamily="34" charset="0"/>
              </a:rPr>
              <a:t>çok zevk almak, çok keyiflenmek.</a:t>
            </a:r>
            <a:endParaRPr lang="tr-TR" sz="2800" b="1" dirty="0">
              <a:solidFill>
                <a:srgbClr val="FF0000"/>
              </a:solidFill>
            </a:endParaRPr>
          </a:p>
        </p:txBody>
      </p:sp>
      <p:sp>
        <p:nvSpPr>
          <p:cNvPr id="5" name="Rectangle 4">
            <a:extLst>
              <a:ext uri="{FF2B5EF4-FFF2-40B4-BE49-F238E27FC236}">
                <a16:creationId xmlns:a16="http://schemas.microsoft.com/office/drawing/2014/main" id="{6F5835BF-8126-4BCB-8D8B-32EBB6AE6984}"/>
              </a:ext>
            </a:extLst>
          </p:cNvPr>
          <p:cNvSpPr>
            <a:spLocks noChangeArrowheads="1"/>
          </p:cNvSpPr>
          <p:nvPr/>
        </p:nvSpPr>
        <p:spPr bwMode="auto">
          <a:xfrm>
            <a:off x="5403270" y="3680072"/>
            <a:ext cx="5624947" cy="1446550"/>
          </a:xfrm>
          <a:prstGeom prst="rect">
            <a:avLst/>
          </a:prstGeom>
          <a:solidFill>
            <a:srgbClr val="FFFF00"/>
          </a:solidFill>
          <a:ln w="38100" cmpd="dbl">
            <a:solidFill>
              <a:schemeClr val="tx1"/>
            </a:solidFill>
            <a:miter lim="800000"/>
            <a:headEnd/>
            <a:tailEnd/>
          </a:ln>
          <a:effectLst/>
        </p:spPr>
        <p:txBody>
          <a:bodyPr wrap="square" anchor="ctr">
            <a:spAutoFit/>
          </a:bodyPr>
          <a:lstStyle/>
          <a:p>
            <a:pPr algn="ctr"/>
            <a:r>
              <a:rPr lang="tr-TR" altLang="tr-TR" sz="4400" b="1" dirty="0">
                <a:solidFill>
                  <a:srgbClr val="FF3300"/>
                </a:solidFill>
                <a:latin typeface="Verdana" panose="020B0604030504040204" pitchFamily="34" charset="0"/>
              </a:rPr>
              <a:t>Zevkten dört köşe olmak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3397753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9698"/>
                                        </p:tgtEl>
                                        <p:attrNameLst>
                                          <p:attrName>style.visibility</p:attrName>
                                        </p:attrNameLst>
                                      </p:cBhvr>
                                      <p:to>
                                        <p:strVal val="visible"/>
                                      </p:to>
                                    </p:set>
                                    <p:animEffect transition="in" filter="barn(inVertical)">
                                      <p:cBhvr>
                                        <p:cTn id="7" dur="500"/>
                                        <p:tgtEl>
                                          <p:spTgt spid="2969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Resimlendirilmiş Deyimler | İlkokul Dokümanları">
            <a:extLst>
              <a:ext uri="{FF2B5EF4-FFF2-40B4-BE49-F238E27FC236}">
                <a16:creationId xmlns:a16="http://schemas.microsoft.com/office/drawing/2014/main" id="{C0F52249-A04E-4099-AC8E-FDC2C63DE5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4909" y="301160"/>
            <a:ext cx="4387561" cy="5857620"/>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6935E3E8-7511-4F7C-BE4B-6329C13F8FC9}"/>
              </a:ext>
            </a:extLst>
          </p:cNvPr>
          <p:cNvSpPr txBox="1"/>
          <p:nvPr/>
        </p:nvSpPr>
        <p:spPr>
          <a:xfrm>
            <a:off x="5611091" y="819788"/>
            <a:ext cx="6096000" cy="107721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FF0000"/>
                </a:solidFill>
                <a:effectLst/>
                <a:latin typeface="arial" panose="020B0604020202020204" pitchFamily="34" charset="0"/>
              </a:rPr>
              <a:t>hiçbir varlığı olmamak, yoksulluk içinde olmak.</a:t>
            </a:r>
            <a:endParaRPr lang="tr-TR" sz="3200" b="1" dirty="0">
              <a:solidFill>
                <a:srgbClr val="FF0000"/>
              </a:solidFill>
            </a:endParaRPr>
          </a:p>
        </p:txBody>
      </p:sp>
      <p:sp>
        <p:nvSpPr>
          <p:cNvPr id="5" name="Rectangle 4">
            <a:extLst>
              <a:ext uri="{FF2B5EF4-FFF2-40B4-BE49-F238E27FC236}">
                <a16:creationId xmlns:a16="http://schemas.microsoft.com/office/drawing/2014/main" id="{B1181E76-7D51-4514-8D49-5AF62EDB6126}"/>
              </a:ext>
            </a:extLst>
          </p:cNvPr>
          <p:cNvSpPr>
            <a:spLocks noChangeArrowheads="1"/>
          </p:cNvSpPr>
          <p:nvPr/>
        </p:nvSpPr>
        <p:spPr bwMode="auto">
          <a:xfrm>
            <a:off x="5403270" y="3680072"/>
            <a:ext cx="5624947" cy="1446550"/>
          </a:xfrm>
          <a:prstGeom prst="rect">
            <a:avLst/>
          </a:prstGeom>
          <a:solidFill>
            <a:srgbClr val="FFFF00"/>
          </a:solidFill>
          <a:ln w="38100" cmpd="dbl">
            <a:solidFill>
              <a:schemeClr val="tx1"/>
            </a:solidFill>
            <a:miter lim="800000"/>
            <a:headEnd/>
            <a:tailEnd/>
          </a:ln>
          <a:effectLst/>
        </p:spPr>
        <p:txBody>
          <a:bodyPr wrap="square" anchor="ctr">
            <a:spAutoFit/>
          </a:bodyPr>
          <a:lstStyle/>
          <a:p>
            <a:pPr algn="ctr"/>
            <a:r>
              <a:rPr lang="tr-TR" altLang="tr-TR" sz="4400" b="1" dirty="0">
                <a:solidFill>
                  <a:srgbClr val="FF3300"/>
                </a:solidFill>
                <a:latin typeface="Verdana" panose="020B0604030504040204" pitchFamily="34" charset="0"/>
              </a:rPr>
              <a:t>Açlıktan nefesi kokmak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1515123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fade">
                                      <p:cBhvr>
                                        <p:cTn id="7" dur="1000"/>
                                        <p:tgtEl>
                                          <p:spTgt spid="30722"/>
                                        </p:tgtEl>
                                      </p:cBhvr>
                                    </p:animEffect>
                                    <p:anim calcmode="lin" valueType="num">
                                      <p:cBhvr>
                                        <p:cTn id="8" dur="1000" fill="hold"/>
                                        <p:tgtEl>
                                          <p:spTgt spid="30722"/>
                                        </p:tgtEl>
                                        <p:attrNameLst>
                                          <p:attrName>ppt_x</p:attrName>
                                        </p:attrNameLst>
                                      </p:cBhvr>
                                      <p:tavLst>
                                        <p:tav tm="0">
                                          <p:val>
                                            <p:strVal val="#ppt_x"/>
                                          </p:val>
                                        </p:tav>
                                        <p:tav tm="100000">
                                          <p:val>
                                            <p:strVal val="#ppt_x"/>
                                          </p:val>
                                        </p:tav>
                                      </p:tavLst>
                                    </p:anim>
                                    <p:anim calcmode="lin" valueType="num">
                                      <p:cBhvr>
                                        <p:cTn id="9" dur="1000" fill="hold"/>
                                        <p:tgtEl>
                                          <p:spTgt spid="3072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ufukkoca.com - ### [ DEYİMLER BOYAMALI ETKİNLİK ] ###... | Facebook">
            <a:extLst>
              <a:ext uri="{FF2B5EF4-FFF2-40B4-BE49-F238E27FC236}">
                <a16:creationId xmlns:a16="http://schemas.microsoft.com/office/drawing/2014/main" id="{7A915DB7-4EAC-4B2B-812B-041DD154D0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1891" y="309176"/>
            <a:ext cx="4516582" cy="6299443"/>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A7849EE0-5F9C-4806-AC97-60F5D63F60C6}"/>
              </a:ext>
            </a:extLst>
          </p:cNvPr>
          <p:cNvSpPr txBox="1"/>
          <p:nvPr/>
        </p:nvSpPr>
        <p:spPr>
          <a:xfrm>
            <a:off x="5403273" y="958380"/>
            <a:ext cx="6096000" cy="181588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FF0000"/>
                </a:solidFill>
                <a:effectLst/>
                <a:latin typeface="arial" panose="020B0604020202020204" pitchFamily="34" charset="0"/>
              </a:rPr>
              <a:t>Birinin yararına göre eylemde bulunmak, istemese de birinin işine yarayacak biçimde hareket etmek</a:t>
            </a:r>
            <a:endParaRPr lang="tr-TR" sz="2800" b="1" dirty="0">
              <a:solidFill>
                <a:srgbClr val="FF0000"/>
              </a:solidFill>
            </a:endParaRPr>
          </a:p>
        </p:txBody>
      </p:sp>
      <p:sp>
        <p:nvSpPr>
          <p:cNvPr id="5" name="Rectangle 4">
            <a:extLst>
              <a:ext uri="{FF2B5EF4-FFF2-40B4-BE49-F238E27FC236}">
                <a16:creationId xmlns:a16="http://schemas.microsoft.com/office/drawing/2014/main" id="{F8C34B3F-4B4B-4C71-AA26-0FC43699F5E0}"/>
              </a:ext>
            </a:extLst>
          </p:cNvPr>
          <p:cNvSpPr>
            <a:spLocks noChangeArrowheads="1"/>
          </p:cNvSpPr>
          <p:nvPr/>
        </p:nvSpPr>
        <p:spPr bwMode="auto">
          <a:xfrm>
            <a:off x="5403270" y="3680072"/>
            <a:ext cx="5624947" cy="1446550"/>
          </a:xfrm>
          <a:prstGeom prst="rect">
            <a:avLst/>
          </a:prstGeom>
          <a:solidFill>
            <a:srgbClr val="FFFF00"/>
          </a:solidFill>
          <a:ln w="38100" cmpd="dbl">
            <a:solidFill>
              <a:schemeClr val="tx1"/>
            </a:solidFill>
            <a:miter lim="800000"/>
            <a:headEnd/>
            <a:tailEnd/>
          </a:ln>
          <a:effectLst/>
        </p:spPr>
        <p:txBody>
          <a:bodyPr wrap="square" anchor="ctr">
            <a:spAutoFit/>
          </a:bodyPr>
          <a:lstStyle/>
          <a:p>
            <a:pPr algn="ctr"/>
            <a:r>
              <a:rPr lang="tr-TR" altLang="tr-TR" sz="4400" b="1" dirty="0">
                <a:solidFill>
                  <a:srgbClr val="FF3300"/>
                </a:solidFill>
                <a:latin typeface="Verdana" panose="020B0604030504040204" pitchFamily="34" charset="0"/>
              </a:rPr>
              <a:t>Ekmeğine yağ sürmek</a:t>
            </a:r>
            <a:endParaRPr lang="tr-TR" altLang="tr-TR" sz="4400" b="1" dirty="0">
              <a:latin typeface="Verdana" panose="020B0604030504040204" pitchFamily="34" charset="0"/>
            </a:endParaRPr>
          </a:p>
        </p:txBody>
      </p:sp>
    </p:spTree>
    <p:extLst>
      <p:ext uri="{BB962C8B-B14F-4D97-AF65-F5344CB8AC3E}">
        <p14:creationId xmlns:p14="http://schemas.microsoft.com/office/powerpoint/2010/main" val="3818748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1746"/>
                                        </p:tgtEl>
                                        <p:attrNameLst>
                                          <p:attrName>style.visibility</p:attrName>
                                        </p:attrNameLst>
                                      </p:cBhvr>
                                      <p:to>
                                        <p:strVal val="visible"/>
                                      </p:to>
                                    </p:set>
                                    <p:animEffect transition="in" filter="barn(inVertical)">
                                      <p:cBhvr>
                                        <p:cTn id="7" dur="500"/>
                                        <p:tgtEl>
                                          <p:spTgt spid="3174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4091E67B-39EB-45DA-918E-E88AABF528CD}"/>
              </a:ext>
            </a:extLst>
          </p:cNvPr>
          <p:cNvPicPr>
            <a:picLocks noChangeAspect="1"/>
          </p:cNvPicPr>
          <p:nvPr/>
        </p:nvPicPr>
        <p:blipFill>
          <a:blip r:embed="rId2"/>
          <a:stretch>
            <a:fillRect/>
          </a:stretch>
        </p:blipFill>
        <p:spPr>
          <a:xfrm>
            <a:off x="4942025" y="434630"/>
            <a:ext cx="2081627" cy="714375"/>
          </a:xfrm>
          <a:prstGeom prst="rect">
            <a:avLst/>
          </a:prstGeom>
        </p:spPr>
      </p:pic>
      <p:pic>
        <p:nvPicPr>
          <p:cNvPr id="3" name="Resim 2">
            <a:extLst>
              <a:ext uri="{FF2B5EF4-FFF2-40B4-BE49-F238E27FC236}">
                <a16:creationId xmlns:a16="http://schemas.microsoft.com/office/drawing/2014/main" id="{C0057E1A-9D92-4EB4-BBC2-A361E7B9504D}"/>
              </a:ext>
            </a:extLst>
          </p:cNvPr>
          <p:cNvPicPr>
            <a:picLocks noChangeAspect="1"/>
          </p:cNvPicPr>
          <p:nvPr/>
        </p:nvPicPr>
        <p:blipFill>
          <a:blip r:embed="rId3"/>
          <a:stretch>
            <a:fillRect/>
          </a:stretch>
        </p:blipFill>
        <p:spPr>
          <a:xfrm>
            <a:off x="2914650" y="1341575"/>
            <a:ext cx="6362700" cy="4943475"/>
          </a:xfrm>
          <a:prstGeom prst="rect">
            <a:avLst/>
          </a:prstGeom>
        </p:spPr>
      </p:pic>
    </p:spTree>
    <p:extLst>
      <p:ext uri="{BB962C8B-B14F-4D97-AF65-F5344CB8AC3E}">
        <p14:creationId xmlns:p14="http://schemas.microsoft.com/office/powerpoint/2010/main" val="447407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73EEC575-B1B4-46D5-BF17-28971D56AA3D}"/>
              </a:ext>
            </a:extLst>
          </p:cNvPr>
          <p:cNvPicPr>
            <a:picLocks noChangeAspect="1"/>
          </p:cNvPicPr>
          <p:nvPr/>
        </p:nvPicPr>
        <p:blipFill>
          <a:blip r:embed="rId2"/>
          <a:stretch>
            <a:fillRect/>
          </a:stretch>
        </p:blipFill>
        <p:spPr>
          <a:xfrm>
            <a:off x="139275" y="887896"/>
            <a:ext cx="5624799" cy="748126"/>
          </a:xfrm>
          <a:prstGeom prst="rect">
            <a:avLst/>
          </a:prstGeom>
        </p:spPr>
      </p:pic>
      <p:pic>
        <p:nvPicPr>
          <p:cNvPr id="3" name="Resim 2">
            <a:extLst>
              <a:ext uri="{FF2B5EF4-FFF2-40B4-BE49-F238E27FC236}">
                <a16:creationId xmlns:a16="http://schemas.microsoft.com/office/drawing/2014/main" id="{3750716C-CE0F-4D86-9166-0BDB9B2A1DAE}"/>
              </a:ext>
            </a:extLst>
          </p:cNvPr>
          <p:cNvPicPr>
            <a:picLocks noChangeAspect="1"/>
          </p:cNvPicPr>
          <p:nvPr/>
        </p:nvPicPr>
        <p:blipFill>
          <a:blip r:embed="rId3"/>
          <a:stretch>
            <a:fillRect/>
          </a:stretch>
        </p:blipFill>
        <p:spPr>
          <a:xfrm>
            <a:off x="8031441" y="671616"/>
            <a:ext cx="1954691" cy="1180686"/>
          </a:xfrm>
          <a:prstGeom prst="rect">
            <a:avLst/>
          </a:prstGeom>
        </p:spPr>
      </p:pic>
      <p:pic>
        <p:nvPicPr>
          <p:cNvPr id="4" name="Resim 3">
            <a:extLst>
              <a:ext uri="{FF2B5EF4-FFF2-40B4-BE49-F238E27FC236}">
                <a16:creationId xmlns:a16="http://schemas.microsoft.com/office/drawing/2014/main" id="{79DBE4E5-F556-4793-9EBC-8BC90E4A3FB0}"/>
              </a:ext>
            </a:extLst>
          </p:cNvPr>
          <p:cNvPicPr>
            <a:picLocks noChangeAspect="1"/>
          </p:cNvPicPr>
          <p:nvPr/>
        </p:nvPicPr>
        <p:blipFill>
          <a:blip r:embed="rId4"/>
          <a:stretch>
            <a:fillRect/>
          </a:stretch>
        </p:blipFill>
        <p:spPr>
          <a:xfrm>
            <a:off x="619794" y="2663687"/>
            <a:ext cx="1618167" cy="584338"/>
          </a:xfrm>
          <a:prstGeom prst="rect">
            <a:avLst/>
          </a:prstGeom>
        </p:spPr>
      </p:pic>
      <p:pic>
        <p:nvPicPr>
          <p:cNvPr id="5" name="Resim 4">
            <a:extLst>
              <a:ext uri="{FF2B5EF4-FFF2-40B4-BE49-F238E27FC236}">
                <a16:creationId xmlns:a16="http://schemas.microsoft.com/office/drawing/2014/main" id="{F25DDADF-0347-44C9-AEEB-00842184502E}"/>
              </a:ext>
            </a:extLst>
          </p:cNvPr>
          <p:cNvPicPr>
            <a:picLocks noChangeAspect="1"/>
          </p:cNvPicPr>
          <p:nvPr/>
        </p:nvPicPr>
        <p:blipFill>
          <a:blip r:embed="rId5"/>
          <a:stretch>
            <a:fillRect/>
          </a:stretch>
        </p:blipFill>
        <p:spPr>
          <a:xfrm>
            <a:off x="267604" y="4182510"/>
            <a:ext cx="5108638" cy="879821"/>
          </a:xfrm>
          <a:prstGeom prst="rect">
            <a:avLst/>
          </a:prstGeom>
        </p:spPr>
      </p:pic>
      <p:pic>
        <p:nvPicPr>
          <p:cNvPr id="6" name="Resim 5">
            <a:extLst>
              <a:ext uri="{FF2B5EF4-FFF2-40B4-BE49-F238E27FC236}">
                <a16:creationId xmlns:a16="http://schemas.microsoft.com/office/drawing/2014/main" id="{57C4C92F-5664-4077-B2C4-F652CA037545}"/>
              </a:ext>
            </a:extLst>
          </p:cNvPr>
          <p:cNvPicPr>
            <a:picLocks noChangeAspect="1"/>
          </p:cNvPicPr>
          <p:nvPr/>
        </p:nvPicPr>
        <p:blipFill>
          <a:blip r:embed="rId6"/>
          <a:stretch>
            <a:fillRect/>
          </a:stretch>
        </p:blipFill>
        <p:spPr>
          <a:xfrm>
            <a:off x="8031441" y="3924338"/>
            <a:ext cx="2475672" cy="1396164"/>
          </a:xfrm>
          <a:prstGeom prst="rect">
            <a:avLst/>
          </a:prstGeom>
        </p:spPr>
      </p:pic>
      <p:pic>
        <p:nvPicPr>
          <p:cNvPr id="7" name="Resim 6">
            <a:extLst>
              <a:ext uri="{FF2B5EF4-FFF2-40B4-BE49-F238E27FC236}">
                <a16:creationId xmlns:a16="http://schemas.microsoft.com/office/drawing/2014/main" id="{79AFB0F6-1858-4D54-A56F-A7244039DA9E}"/>
              </a:ext>
            </a:extLst>
          </p:cNvPr>
          <p:cNvPicPr>
            <a:picLocks noChangeAspect="1"/>
          </p:cNvPicPr>
          <p:nvPr/>
        </p:nvPicPr>
        <p:blipFill>
          <a:blip r:embed="rId4"/>
          <a:stretch>
            <a:fillRect/>
          </a:stretch>
        </p:blipFill>
        <p:spPr>
          <a:xfrm>
            <a:off x="745689" y="5677935"/>
            <a:ext cx="1618167" cy="584338"/>
          </a:xfrm>
          <a:prstGeom prst="rect">
            <a:avLst/>
          </a:prstGeom>
        </p:spPr>
      </p:pic>
      <p:sp>
        <p:nvSpPr>
          <p:cNvPr id="8" name="Ok: Sağ 7">
            <a:extLst>
              <a:ext uri="{FF2B5EF4-FFF2-40B4-BE49-F238E27FC236}">
                <a16:creationId xmlns:a16="http://schemas.microsoft.com/office/drawing/2014/main" id="{A08C65E3-ADFA-45E9-9625-7EF0C5D01EA9}"/>
              </a:ext>
            </a:extLst>
          </p:cNvPr>
          <p:cNvSpPr/>
          <p:nvPr/>
        </p:nvSpPr>
        <p:spPr>
          <a:xfrm>
            <a:off x="6076123" y="943907"/>
            <a:ext cx="1643269" cy="636104"/>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Ok: Sağ 8">
            <a:extLst>
              <a:ext uri="{FF2B5EF4-FFF2-40B4-BE49-F238E27FC236}">
                <a16:creationId xmlns:a16="http://schemas.microsoft.com/office/drawing/2014/main" id="{5F292BAA-EB85-4583-BB6F-D61436B76E62}"/>
              </a:ext>
            </a:extLst>
          </p:cNvPr>
          <p:cNvSpPr/>
          <p:nvPr/>
        </p:nvSpPr>
        <p:spPr>
          <a:xfrm>
            <a:off x="5730943" y="4248771"/>
            <a:ext cx="1643269" cy="636104"/>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Tree>
    <p:extLst>
      <p:ext uri="{BB962C8B-B14F-4D97-AF65-F5344CB8AC3E}">
        <p14:creationId xmlns:p14="http://schemas.microsoft.com/office/powerpoint/2010/main" val="953859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arn(inVertical)">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arn(inVertical)">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barn(inVertical)">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barn(inVertical)">
                                      <p:cBhvr>
                                        <p:cTn id="4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6D0B969D-B2AE-428F-97FD-4C8DF78F19EE}"/>
              </a:ext>
            </a:extLst>
          </p:cNvPr>
          <p:cNvPicPr>
            <a:picLocks noChangeAspect="1"/>
          </p:cNvPicPr>
          <p:nvPr/>
        </p:nvPicPr>
        <p:blipFill>
          <a:blip r:embed="rId2"/>
          <a:stretch>
            <a:fillRect/>
          </a:stretch>
        </p:blipFill>
        <p:spPr>
          <a:xfrm>
            <a:off x="304800" y="1139686"/>
            <a:ext cx="7483191" cy="728870"/>
          </a:xfrm>
          <a:prstGeom prst="rect">
            <a:avLst/>
          </a:prstGeom>
        </p:spPr>
      </p:pic>
      <p:pic>
        <p:nvPicPr>
          <p:cNvPr id="3" name="Resim 2">
            <a:extLst>
              <a:ext uri="{FF2B5EF4-FFF2-40B4-BE49-F238E27FC236}">
                <a16:creationId xmlns:a16="http://schemas.microsoft.com/office/drawing/2014/main" id="{D8B121BE-7B86-4B7A-BBF5-E8EBEF308123}"/>
              </a:ext>
            </a:extLst>
          </p:cNvPr>
          <p:cNvPicPr>
            <a:picLocks noChangeAspect="1"/>
          </p:cNvPicPr>
          <p:nvPr/>
        </p:nvPicPr>
        <p:blipFill>
          <a:blip r:embed="rId3"/>
          <a:stretch>
            <a:fillRect/>
          </a:stretch>
        </p:blipFill>
        <p:spPr>
          <a:xfrm>
            <a:off x="9725852" y="938211"/>
            <a:ext cx="1943529" cy="1131820"/>
          </a:xfrm>
          <a:prstGeom prst="rect">
            <a:avLst/>
          </a:prstGeom>
        </p:spPr>
      </p:pic>
      <p:pic>
        <p:nvPicPr>
          <p:cNvPr id="4" name="Resim 3">
            <a:extLst>
              <a:ext uri="{FF2B5EF4-FFF2-40B4-BE49-F238E27FC236}">
                <a16:creationId xmlns:a16="http://schemas.microsoft.com/office/drawing/2014/main" id="{19BBF719-EC80-4B8F-A861-F2CEC328B5A0}"/>
              </a:ext>
            </a:extLst>
          </p:cNvPr>
          <p:cNvPicPr>
            <a:picLocks noChangeAspect="1"/>
          </p:cNvPicPr>
          <p:nvPr/>
        </p:nvPicPr>
        <p:blipFill>
          <a:blip r:embed="rId4"/>
          <a:stretch>
            <a:fillRect/>
          </a:stretch>
        </p:blipFill>
        <p:spPr>
          <a:xfrm>
            <a:off x="619794" y="2663687"/>
            <a:ext cx="1618167" cy="584338"/>
          </a:xfrm>
          <a:prstGeom prst="rect">
            <a:avLst/>
          </a:prstGeom>
        </p:spPr>
      </p:pic>
      <p:pic>
        <p:nvPicPr>
          <p:cNvPr id="5" name="Resim 4">
            <a:extLst>
              <a:ext uri="{FF2B5EF4-FFF2-40B4-BE49-F238E27FC236}">
                <a16:creationId xmlns:a16="http://schemas.microsoft.com/office/drawing/2014/main" id="{B0DF9A30-C67D-4336-A28E-EAF4561E0962}"/>
              </a:ext>
            </a:extLst>
          </p:cNvPr>
          <p:cNvPicPr>
            <a:picLocks noChangeAspect="1"/>
          </p:cNvPicPr>
          <p:nvPr/>
        </p:nvPicPr>
        <p:blipFill>
          <a:blip r:embed="rId5"/>
          <a:stretch>
            <a:fillRect/>
          </a:stretch>
        </p:blipFill>
        <p:spPr>
          <a:xfrm>
            <a:off x="304800" y="4010232"/>
            <a:ext cx="5525305" cy="728870"/>
          </a:xfrm>
          <a:prstGeom prst="rect">
            <a:avLst/>
          </a:prstGeom>
        </p:spPr>
      </p:pic>
      <p:pic>
        <p:nvPicPr>
          <p:cNvPr id="6" name="Resim 5">
            <a:extLst>
              <a:ext uri="{FF2B5EF4-FFF2-40B4-BE49-F238E27FC236}">
                <a16:creationId xmlns:a16="http://schemas.microsoft.com/office/drawing/2014/main" id="{A8284817-F855-43BC-9378-67955E94C086}"/>
              </a:ext>
            </a:extLst>
          </p:cNvPr>
          <p:cNvPicPr>
            <a:picLocks noChangeAspect="1"/>
          </p:cNvPicPr>
          <p:nvPr/>
        </p:nvPicPr>
        <p:blipFill>
          <a:blip r:embed="rId6"/>
          <a:stretch>
            <a:fillRect/>
          </a:stretch>
        </p:blipFill>
        <p:spPr>
          <a:xfrm>
            <a:off x="7787990" y="3788879"/>
            <a:ext cx="2771775" cy="1131820"/>
          </a:xfrm>
          <a:prstGeom prst="rect">
            <a:avLst/>
          </a:prstGeom>
        </p:spPr>
      </p:pic>
      <p:pic>
        <p:nvPicPr>
          <p:cNvPr id="7" name="Resim 6">
            <a:extLst>
              <a:ext uri="{FF2B5EF4-FFF2-40B4-BE49-F238E27FC236}">
                <a16:creationId xmlns:a16="http://schemas.microsoft.com/office/drawing/2014/main" id="{62C126C5-DC6C-410E-AF3A-D8F38DFEBCD6}"/>
              </a:ext>
            </a:extLst>
          </p:cNvPr>
          <p:cNvPicPr>
            <a:picLocks noChangeAspect="1"/>
          </p:cNvPicPr>
          <p:nvPr/>
        </p:nvPicPr>
        <p:blipFill>
          <a:blip r:embed="rId4"/>
          <a:stretch>
            <a:fillRect/>
          </a:stretch>
        </p:blipFill>
        <p:spPr>
          <a:xfrm>
            <a:off x="891464" y="5501309"/>
            <a:ext cx="1618167" cy="584338"/>
          </a:xfrm>
          <a:prstGeom prst="rect">
            <a:avLst/>
          </a:prstGeom>
        </p:spPr>
      </p:pic>
      <p:sp>
        <p:nvSpPr>
          <p:cNvPr id="8" name="Ok: Sağ 7">
            <a:extLst>
              <a:ext uri="{FF2B5EF4-FFF2-40B4-BE49-F238E27FC236}">
                <a16:creationId xmlns:a16="http://schemas.microsoft.com/office/drawing/2014/main" id="{33F55D90-E2DC-489C-AC6B-EF3F3C729DDE}"/>
              </a:ext>
            </a:extLst>
          </p:cNvPr>
          <p:cNvSpPr/>
          <p:nvPr/>
        </p:nvSpPr>
        <p:spPr>
          <a:xfrm>
            <a:off x="5987413" y="4036737"/>
            <a:ext cx="1643269" cy="636104"/>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9" name="Ok: Sağ 8">
            <a:extLst>
              <a:ext uri="{FF2B5EF4-FFF2-40B4-BE49-F238E27FC236}">
                <a16:creationId xmlns:a16="http://schemas.microsoft.com/office/drawing/2014/main" id="{A7717C9B-9789-490C-A4F9-1B786AE7D509}"/>
              </a:ext>
            </a:extLst>
          </p:cNvPr>
          <p:cNvSpPr/>
          <p:nvPr/>
        </p:nvSpPr>
        <p:spPr>
          <a:xfrm>
            <a:off x="7935287" y="1232452"/>
            <a:ext cx="1643269" cy="636104"/>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Tree>
    <p:extLst>
      <p:ext uri="{BB962C8B-B14F-4D97-AF65-F5344CB8AC3E}">
        <p14:creationId xmlns:p14="http://schemas.microsoft.com/office/powerpoint/2010/main" val="2925692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arn(inVertical)">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arn(inVertical)">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barn(inVertical)">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barn(inVertical)">
                                      <p:cBhvr>
                                        <p:cTn id="4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949E1858-6EAE-477E-BCFD-3D29A7F1A621}"/>
              </a:ext>
            </a:extLst>
          </p:cNvPr>
          <p:cNvPicPr>
            <a:picLocks noChangeAspect="1"/>
          </p:cNvPicPr>
          <p:nvPr/>
        </p:nvPicPr>
        <p:blipFill>
          <a:blip r:embed="rId2"/>
          <a:stretch>
            <a:fillRect/>
          </a:stretch>
        </p:blipFill>
        <p:spPr>
          <a:xfrm>
            <a:off x="252816" y="861392"/>
            <a:ext cx="5457008" cy="793060"/>
          </a:xfrm>
          <a:prstGeom prst="rect">
            <a:avLst/>
          </a:prstGeom>
        </p:spPr>
      </p:pic>
      <p:pic>
        <p:nvPicPr>
          <p:cNvPr id="3" name="Resim 2">
            <a:extLst>
              <a:ext uri="{FF2B5EF4-FFF2-40B4-BE49-F238E27FC236}">
                <a16:creationId xmlns:a16="http://schemas.microsoft.com/office/drawing/2014/main" id="{B1438152-AABF-4A95-87E6-65D8C7E3B8FD}"/>
              </a:ext>
            </a:extLst>
          </p:cNvPr>
          <p:cNvPicPr>
            <a:picLocks noChangeAspect="1"/>
          </p:cNvPicPr>
          <p:nvPr/>
        </p:nvPicPr>
        <p:blipFill>
          <a:blip r:embed="rId3"/>
          <a:stretch>
            <a:fillRect/>
          </a:stretch>
        </p:blipFill>
        <p:spPr>
          <a:xfrm>
            <a:off x="7900161" y="468072"/>
            <a:ext cx="2406459" cy="1579700"/>
          </a:xfrm>
          <a:prstGeom prst="rect">
            <a:avLst/>
          </a:prstGeom>
        </p:spPr>
      </p:pic>
      <p:pic>
        <p:nvPicPr>
          <p:cNvPr id="4" name="Resim 3">
            <a:extLst>
              <a:ext uri="{FF2B5EF4-FFF2-40B4-BE49-F238E27FC236}">
                <a16:creationId xmlns:a16="http://schemas.microsoft.com/office/drawing/2014/main" id="{81D4090F-0893-4026-8E3B-1C3CE24A4181}"/>
              </a:ext>
            </a:extLst>
          </p:cNvPr>
          <p:cNvPicPr>
            <a:picLocks noChangeAspect="1"/>
          </p:cNvPicPr>
          <p:nvPr/>
        </p:nvPicPr>
        <p:blipFill>
          <a:blip r:embed="rId4"/>
          <a:stretch>
            <a:fillRect/>
          </a:stretch>
        </p:blipFill>
        <p:spPr>
          <a:xfrm>
            <a:off x="765568" y="3136831"/>
            <a:ext cx="1618167" cy="584338"/>
          </a:xfrm>
          <a:prstGeom prst="rect">
            <a:avLst/>
          </a:prstGeom>
        </p:spPr>
      </p:pic>
      <p:sp>
        <p:nvSpPr>
          <p:cNvPr id="5" name="Ok: Sağ 4">
            <a:extLst>
              <a:ext uri="{FF2B5EF4-FFF2-40B4-BE49-F238E27FC236}">
                <a16:creationId xmlns:a16="http://schemas.microsoft.com/office/drawing/2014/main" id="{B0D5BF69-C532-42B4-9E91-263116A392AB}"/>
              </a:ext>
            </a:extLst>
          </p:cNvPr>
          <p:cNvSpPr/>
          <p:nvPr/>
        </p:nvSpPr>
        <p:spPr>
          <a:xfrm>
            <a:off x="5983358" y="939870"/>
            <a:ext cx="1643269" cy="636104"/>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Tree>
    <p:extLst>
      <p:ext uri="{BB962C8B-B14F-4D97-AF65-F5344CB8AC3E}">
        <p14:creationId xmlns:p14="http://schemas.microsoft.com/office/powerpoint/2010/main" val="3361274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C8508232-581F-44B7-87A4-8D686B5A1FB3}"/>
              </a:ext>
            </a:extLst>
          </p:cNvPr>
          <p:cNvPicPr>
            <a:picLocks noChangeAspect="1"/>
          </p:cNvPicPr>
          <p:nvPr/>
        </p:nvPicPr>
        <p:blipFill>
          <a:blip r:embed="rId2"/>
          <a:stretch>
            <a:fillRect/>
          </a:stretch>
        </p:blipFill>
        <p:spPr>
          <a:xfrm>
            <a:off x="4526205" y="450574"/>
            <a:ext cx="3139589" cy="940283"/>
          </a:xfrm>
          <a:prstGeom prst="rect">
            <a:avLst/>
          </a:prstGeom>
        </p:spPr>
      </p:pic>
      <p:pic>
        <p:nvPicPr>
          <p:cNvPr id="3" name="Resim 2">
            <a:extLst>
              <a:ext uri="{FF2B5EF4-FFF2-40B4-BE49-F238E27FC236}">
                <a16:creationId xmlns:a16="http://schemas.microsoft.com/office/drawing/2014/main" id="{F84F045B-D227-4089-82FF-9B14CB4AA95C}"/>
              </a:ext>
            </a:extLst>
          </p:cNvPr>
          <p:cNvPicPr>
            <a:picLocks noChangeAspect="1"/>
          </p:cNvPicPr>
          <p:nvPr/>
        </p:nvPicPr>
        <p:blipFill>
          <a:blip r:embed="rId3"/>
          <a:stretch>
            <a:fillRect/>
          </a:stretch>
        </p:blipFill>
        <p:spPr>
          <a:xfrm>
            <a:off x="1110935" y="1881394"/>
            <a:ext cx="9304860" cy="3856797"/>
          </a:xfrm>
          <a:prstGeom prst="rect">
            <a:avLst/>
          </a:prstGeom>
        </p:spPr>
      </p:pic>
    </p:spTree>
    <p:extLst>
      <p:ext uri="{BB962C8B-B14F-4D97-AF65-F5344CB8AC3E}">
        <p14:creationId xmlns:p14="http://schemas.microsoft.com/office/powerpoint/2010/main" val="4008248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F45E83E2-92B6-45E4-9E84-EE87F689B14A}"/>
              </a:ext>
            </a:extLst>
          </p:cNvPr>
          <p:cNvSpPr/>
          <p:nvPr/>
        </p:nvSpPr>
        <p:spPr>
          <a:xfrm>
            <a:off x="278296" y="960280"/>
            <a:ext cx="10721008" cy="95410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dirty="0">
                <a:solidFill>
                  <a:srgbClr val="C00000"/>
                </a:solidFill>
              </a:rPr>
              <a:t>Üsteğmen Faruk cepheye gelen askerleri denetlerken kim ilgisini çekiyor? </a:t>
            </a:r>
          </a:p>
        </p:txBody>
      </p:sp>
      <p:sp>
        <p:nvSpPr>
          <p:cNvPr id="3" name="Dikdörtgen 2">
            <a:extLst>
              <a:ext uri="{FF2B5EF4-FFF2-40B4-BE49-F238E27FC236}">
                <a16:creationId xmlns:a16="http://schemas.microsoft.com/office/drawing/2014/main" id="{0FD55039-B5DA-4060-9E57-FF0B76CE7B7C}"/>
              </a:ext>
            </a:extLst>
          </p:cNvPr>
          <p:cNvSpPr/>
          <p:nvPr/>
        </p:nvSpPr>
        <p:spPr>
          <a:xfrm>
            <a:off x="450574" y="3438939"/>
            <a:ext cx="8454887" cy="5232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b="1" dirty="0">
                <a:solidFill>
                  <a:srgbClr val="C00000"/>
                </a:solidFill>
              </a:rPr>
              <a:t>Ali’ye niçin Kınalı lakabı takmışlar? </a:t>
            </a:r>
          </a:p>
        </p:txBody>
      </p:sp>
      <p:sp>
        <p:nvSpPr>
          <p:cNvPr id="4" name="Dikdörtgen 3">
            <a:extLst>
              <a:ext uri="{FF2B5EF4-FFF2-40B4-BE49-F238E27FC236}">
                <a16:creationId xmlns:a16="http://schemas.microsoft.com/office/drawing/2014/main" id="{A1EAF345-044C-4E50-860F-ED3395055740}"/>
              </a:ext>
            </a:extLst>
          </p:cNvPr>
          <p:cNvSpPr/>
          <p:nvPr/>
        </p:nvSpPr>
        <p:spPr>
          <a:xfrm>
            <a:off x="450574" y="4943614"/>
            <a:ext cx="9064488" cy="46166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400" b="1" dirty="0">
                <a:solidFill>
                  <a:srgbClr val="C00000"/>
                </a:solidFill>
              </a:rPr>
              <a:t>Annesinin Ali’ye kına yakmasının sebebi neymiş? </a:t>
            </a:r>
          </a:p>
        </p:txBody>
      </p:sp>
    </p:spTree>
    <p:extLst>
      <p:ext uri="{BB962C8B-B14F-4D97-AF65-F5344CB8AC3E}">
        <p14:creationId xmlns:p14="http://schemas.microsoft.com/office/powerpoint/2010/main" val="1067090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F26EA8ED-3EBE-4269-BF18-253512A55756}"/>
              </a:ext>
            </a:extLst>
          </p:cNvPr>
          <p:cNvPicPr>
            <a:picLocks noChangeAspect="1"/>
          </p:cNvPicPr>
          <p:nvPr/>
        </p:nvPicPr>
        <p:blipFill>
          <a:blip r:embed="rId2"/>
          <a:stretch>
            <a:fillRect/>
          </a:stretch>
        </p:blipFill>
        <p:spPr>
          <a:xfrm>
            <a:off x="4783206" y="606908"/>
            <a:ext cx="2095500" cy="714375"/>
          </a:xfrm>
          <a:prstGeom prst="rect">
            <a:avLst/>
          </a:prstGeom>
        </p:spPr>
      </p:pic>
      <p:pic>
        <p:nvPicPr>
          <p:cNvPr id="3" name="Resim 2">
            <a:extLst>
              <a:ext uri="{FF2B5EF4-FFF2-40B4-BE49-F238E27FC236}">
                <a16:creationId xmlns:a16="http://schemas.microsoft.com/office/drawing/2014/main" id="{63BA1A40-7293-4F42-AE05-AB4ECC5D4EAC}"/>
              </a:ext>
            </a:extLst>
          </p:cNvPr>
          <p:cNvPicPr>
            <a:picLocks noChangeAspect="1"/>
          </p:cNvPicPr>
          <p:nvPr/>
        </p:nvPicPr>
        <p:blipFill>
          <a:blip r:embed="rId3"/>
          <a:stretch>
            <a:fillRect/>
          </a:stretch>
        </p:blipFill>
        <p:spPr>
          <a:xfrm>
            <a:off x="2626554" y="1469541"/>
            <a:ext cx="6684134" cy="4971015"/>
          </a:xfrm>
          <a:prstGeom prst="rect">
            <a:avLst/>
          </a:prstGeom>
        </p:spPr>
      </p:pic>
    </p:spTree>
    <p:extLst>
      <p:ext uri="{BB962C8B-B14F-4D97-AF65-F5344CB8AC3E}">
        <p14:creationId xmlns:p14="http://schemas.microsoft.com/office/powerpoint/2010/main" val="3758524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FC77771E-5475-4310-9712-BC7CD9E6D874}"/>
              </a:ext>
            </a:extLst>
          </p:cNvPr>
          <p:cNvPicPr>
            <a:picLocks noChangeAspect="1"/>
          </p:cNvPicPr>
          <p:nvPr/>
        </p:nvPicPr>
        <p:blipFill>
          <a:blip r:embed="rId2"/>
          <a:stretch>
            <a:fillRect/>
          </a:stretch>
        </p:blipFill>
        <p:spPr>
          <a:xfrm>
            <a:off x="808383" y="382012"/>
            <a:ext cx="4535454" cy="2024087"/>
          </a:xfrm>
          <a:prstGeom prst="rect">
            <a:avLst/>
          </a:prstGeom>
        </p:spPr>
      </p:pic>
      <p:sp>
        <p:nvSpPr>
          <p:cNvPr id="3" name="Dikdörtgen 2">
            <a:extLst>
              <a:ext uri="{FF2B5EF4-FFF2-40B4-BE49-F238E27FC236}">
                <a16:creationId xmlns:a16="http://schemas.microsoft.com/office/drawing/2014/main" id="{054DF415-4C22-4C01-9D82-30638DE514B9}"/>
              </a:ext>
            </a:extLst>
          </p:cNvPr>
          <p:cNvSpPr/>
          <p:nvPr/>
        </p:nvSpPr>
        <p:spPr>
          <a:xfrm>
            <a:off x="808383" y="3429000"/>
            <a:ext cx="4731026" cy="304698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400" b="1" dirty="0">
                <a:solidFill>
                  <a:srgbClr val="C00000"/>
                </a:solidFill>
                <a:latin typeface="Roboto"/>
              </a:rPr>
              <a:t>Çanakkale Savaşı’nda asker olan Kınalı Ali’nin, saçına niçin kına yakıldığını annesine mektup yazarak sorması, Ali’nin savaş sırasında şehit olması, cevap için gönderilen mektubun komutanı tarafından okunması.</a:t>
            </a:r>
            <a:endParaRPr lang="tr-TR" sz="2400" b="1" dirty="0">
              <a:solidFill>
                <a:srgbClr val="C00000"/>
              </a:solidFill>
            </a:endParaRPr>
          </a:p>
        </p:txBody>
      </p:sp>
      <p:sp>
        <p:nvSpPr>
          <p:cNvPr id="4" name="Ok: Aşağı 3">
            <a:extLst>
              <a:ext uri="{FF2B5EF4-FFF2-40B4-BE49-F238E27FC236}">
                <a16:creationId xmlns:a16="http://schemas.microsoft.com/office/drawing/2014/main" id="{FCED1BE2-F495-4851-983C-98653FD7163F}"/>
              </a:ext>
            </a:extLst>
          </p:cNvPr>
          <p:cNvSpPr/>
          <p:nvPr/>
        </p:nvSpPr>
        <p:spPr>
          <a:xfrm>
            <a:off x="2862470" y="2491409"/>
            <a:ext cx="715617" cy="755374"/>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5" name="Resim 4">
            <a:extLst>
              <a:ext uri="{FF2B5EF4-FFF2-40B4-BE49-F238E27FC236}">
                <a16:creationId xmlns:a16="http://schemas.microsoft.com/office/drawing/2014/main" id="{1C67CE1C-9FFC-41FD-AF2B-28BE7A55FE7F}"/>
              </a:ext>
            </a:extLst>
          </p:cNvPr>
          <p:cNvPicPr>
            <a:picLocks noChangeAspect="1"/>
          </p:cNvPicPr>
          <p:nvPr/>
        </p:nvPicPr>
        <p:blipFill>
          <a:blip r:embed="rId3"/>
          <a:stretch>
            <a:fillRect/>
          </a:stretch>
        </p:blipFill>
        <p:spPr>
          <a:xfrm>
            <a:off x="7368209" y="382012"/>
            <a:ext cx="3634229" cy="2024087"/>
          </a:xfrm>
          <a:prstGeom prst="rect">
            <a:avLst/>
          </a:prstGeom>
        </p:spPr>
      </p:pic>
      <p:sp>
        <p:nvSpPr>
          <p:cNvPr id="6" name="Ok: Aşağı 5">
            <a:extLst>
              <a:ext uri="{FF2B5EF4-FFF2-40B4-BE49-F238E27FC236}">
                <a16:creationId xmlns:a16="http://schemas.microsoft.com/office/drawing/2014/main" id="{BC35E047-32AC-47D0-8518-D3B67A71112D}"/>
              </a:ext>
            </a:extLst>
          </p:cNvPr>
          <p:cNvSpPr/>
          <p:nvPr/>
        </p:nvSpPr>
        <p:spPr>
          <a:xfrm>
            <a:off x="9185323" y="2491409"/>
            <a:ext cx="715617" cy="12192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Dikdörtgen 6">
            <a:extLst>
              <a:ext uri="{FF2B5EF4-FFF2-40B4-BE49-F238E27FC236}">
                <a16:creationId xmlns:a16="http://schemas.microsoft.com/office/drawing/2014/main" id="{7F9FC695-9E0F-4FBE-B59F-133CECBAACBE}"/>
              </a:ext>
            </a:extLst>
          </p:cNvPr>
          <p:cNvSpPr/>
          <p:nvPr/>
        </p:nvSpPr>
        <p:spPr>
          <a:xfrm>
            <a:off x="8776914" y="4082570"/>
            <a:ext cx="2074607" cy="58477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200" b="1" dirty="0">
                <a:solidFill>
                  <a:srgbClr val="C00000"/>
                </a:solidFill>
                <a:latin typeface="Verdana" panose="020B0604030504040204" pitchFamily="34" charset="0"/>
              </a:rPr>
              <a:t>Gelibolu</a:t>
            </a:r>
            <a:endParaRPr lang="tr-TR" sz="3200" b="1" dirty="0">
              <a:solidFill>
                <a:srgbClr val="C00000"/>
              </a:solidFill>
            </a:endParaRPr>
          </a:p>
        </p:txBody>
      </p:sp>
    </p:spTree>
    <p:extLst>
      <p:ext uri="{BB962C8B-B14F-4D97-AF65-F5344CB8AC3E}">
        <p14:creationId xmlns:p14="http://schemas.microsoft.com/office/powerpoint/2010/main" val="3098992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arn(inVertical)">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84061574-8F1B-43D8-902B-AD32C3E4737E}"/>
              </a:ext>
            </a:extLst>
          </p:cNvPr>
          <p:cNvPicPr>
            <a:picLocks noChangeAspect="1"/>
          </p:cNvPicPr>
          <p:nvPr/>
        </p:nvPicPr>
        <p:blipFill>
          <a:blip r:embed="rId2"/>
          <a:stretch>
            <a:fillRect/>
          </a:stretch>
        </p:blipFill>
        <p:spPr>
          <a:xfrm>
            <a:off x="431782" y="596348"/>
            <a:ext cx="3843080" cy="1913075"/>
          </a:xfrm>
          <a:prstGeom prst="rect">
            <a:avLst/>
          </a:prstGeom>
        </p:spPr>
      </p:pic>
      <p:sp>
        <p:nvSpPr>
          <p:cNvPr id="3" name="Ok: Aşağı 2">
            <a:extLst>
              <a:ext uri="{FF2B5EF4-FFF2-40B4-BE49-F238E27FC236}">
                <a16:creationId xmlns:a16="http://schemas.microsoft.com/office/drawing/2014/main" id="{E67BF268-8C89-46AD-A94D-4551A93481DB}"/>
              </a:ext>
            </a:extLst>
          </p:cNvPr>
          <p:cNvSpPr/>
          <p:nvPr/>
        </p:nvSpPr>
        <p:spPr>
          <a:xfrm>
            <a:off x="1995513" y="2673625"/>
            <a:ext cx="715617" cy="1355035"/>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 name="Dikdörtgen 3">
            <a:extLst>
              <a:ext uri="{FF2B5EF4-FFF2-40B4-BE49-F238E27FC236}">
                <a16:creationId xmlns:a16="http://schemas.microsoft.com/office/drawing/2014/main" id="{DA843DAD-6731-49EE-9E80-D4EC7CF35EB6}"/>
              </a:ext>
            </a:extLst>
          </p:cNvPr>
          <p:cNvSpPr/>
          <p:nvPr/>
        </p:nvSpPr>
        <p:spPr>
          <a:xfrm>
            <a:off x="208682" y="4450281"/>
            <a:ext cx="6269665" cy="46166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2400" b="1" dirty="0">
                <a:solidFill>
                  <a:srgbClr val="C00000"/>
                </a:solidFill>
                <a:latin typeface="Verdana" panose="020B0604030504040204" pitchFamily="34" charset="0"/>
              </a:rPr>
              <a:t>Çanakkale Savaşları zamanı(1915)</a:t>
            </a:r>
            <a:endParaRPr lang="tr-TR" sz="2400" b="1" dirty="0">
              <a:solidFill>
                <a:srgbClr val="C00000"/>
              </a:solidFill>
            </a:endParaRPr>
          </a:p>
        </p:txBody>
      </p:sp>
      <p:pic>
        <p:nvPicPr>
          <p:cNvPr id="5" name="Resim 4">
            <a:extLst>
              <a:ext uri="{FF2B5EF4-FFF2-40B4-BE49-F238E27FC236}">
                <a16:creationId xmlns:a16="http://schemas.microsoft.com/office/drawing/2014/main" id="{3C15088C-F2E4-471A-903F-D194B563149D}"/>
              </a:ext>
            </a:extLst>
          </p:cNvPr>
          <p:cNvPicPr>
            <a:picLocks noChangeAspect="1"/>
          </p:cNvPicPr>
          <p:nvPr/>
        </p:nvPicPr>
        <p:blipFill>
          <a:blip r:embed="rId3"/>
          <a:stretch>
            <a:fillRect/>
          </a:stretch>
        </p:blipFill>
        <p:spPr>
          <a:xfrm>
            <a:off x="7308574" y="172278"/>
            <a:ext cx="4282660" cy="2007497"/>
          </a:xfrm>
          <a:prstGeom prst="rect">
            <a:avLst/>
          </a:prstGeom>
        </p:spPr>
      </p:pic>
      <p:sp>
        <p:nvSpPr>
          <p:cNvPr id="6" name="Ok: Aşağı 5">
            <a:extLst>
              <a:ext uri="{FF2B5EF4-FFF2-40B4-BE49-F238E27FC236}">
                <a16:creationId xmlns:a16="http://schemas.microsoft.com/office/drawing/2014/main" id="{7EE26338-4D30-4A23-B939-DF00D8B63CC7}"/>
              </a:ext>
            </a:extLst>
          </p:cNvPr>
          <p:cNvSpPr/>
          <p:nvPr/>
        </p:nvSpPr>
        <p:spPr>
          <a:xfrm>
            <a:off x="9449904" y="2244087"/>
            <a:ext cx="715617" cy="1355034"/>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Dikdörtgen 6">
            <a:extLst>
              <a:ext uri="{FF2B5EF4-FFF2-40B4-BE49-F238E27FC236}">
                <a16:creationId xmlns:a16="http://schemas.microsoft.com/office/drawing/2014/main" id="{FF25BF5F-DEFD-4E97-B00D-4EC77A3E81DA}"/>
              </a:ext>
            </a:extLst>
          </p:cNvPr>
          <p:cNvSpPr/>
          <p:nvPr/>
        </p:nvSpPr>
        <p:spPr>
          <a:xfrm>
            <a:off x="8953151" y="4028660"/>
            <a:ext cx="1709122" cy="58477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200" b="1" dirty="0">
                <a:solidFill>
                  <a:srgbClr val="C00000"/>
                </a:solidFill>
                <a:latin typeface="Verdana" panose="020B0604030504040204" pitchFamily="34" charset="0"/>
              </a:rPr>
              <a:t> 3. kişi</a:t>
            </a:r>
            <a:endParaRPr lang="tr-TR" sz="3200" b="1" dirty="0">
              <a:solidFill>
                <a:srgbClr val="C00000"/>
              </a:solidFill>
            </a:endParaRPr>
          </a:p>
        </p:txBody>
      </p:sp>
    </p:spTree>
    <p:extLst>
      <p:ext uri="{BB962C8B-B14F-4D97-AF65-F5344CB8AC3E}">
        <p14:creationId xmlns:p14="http://schemas.microsoft.com/office/powerpoint/2010/main" val="4158443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barn(inVertical)">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barn(inVertical)">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barn(inVertical)">
                                      <p:cBhvr>
                                        <p:cTn id="3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66319FD1-BBB4-400A-B83C-8864B8BFCDCD}"/>
              </a:ext>
            </a:extLst>
          </p:cNvPr>
          <p:cNvPicPr>
            <a:picLocks noChangeAspect="1"/>
          </p:cNvPicPr>
          <p:nvPr/>
        </p:nvPicPr>
        <p:blipFill>
          <a:blip r:embed="rId2"/>
          <a:stretch>
            <a:fillRect/>
          </a:stretch>
        </p:blipFill>
        <p:spPr>
          <a:xfrm>
            <a:off x="3688855" y="609600"/>
            <a:ext cx="4814290" cy="2354124"/>
          </a:xfrm>
          <a:prstGeom prst="rect">
            <a:avLst/>
          </a:prstGeom>
        </p:spPr>
      </p:pic>
      <p:sp>
        <p:nvSpPr>
          <p:cNvPr id="3" name="Ok: Aşağı 2">
            <a:extLst>
              <a:ext uri="{FF2B5EF4-FFF2-40B4-BE49-F238E27FC236}">
                <a16:creationId xmlns:a16="http://schemas.microsoft.com/office/drawing/2014/main" id="{71ACB9F0-D643-4648-8452-08BF0F7D698F}"/>
              </a:ext>
            </a:extLst>
          </p:cNvPr>
          <p:cNvSpPr/>
          <p:nvPr/>
        </p:nvSpPr>
        <p:spPr>
          <a:xfrm>
            <a:off x="5613357" y="3051313"/>
            <a:ext cx="715617" cy="755374"/>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4" name="Dikdörtgen 3">
            <a:extLst>
              <a:ext uri="{FF2B5EF4-FFF2-40B4-BE49-F238E27FC236}">
                <a16:creationId xmlns:a16="http://schemas.microsoft.com/office/drawing/2014/main" id="{37FF7A1E-2DA1-4246-B874-00305AE3B853}"/>
              </a:ext>
            </a:extLst>
          </p:cNvPr>
          <p:cNvSpPr/>
          <p:nvPr/>
        </p:nvSpPr>
        <p:spPr>
          <a:xfrm>
            <a:off x="1245703" y="4074540"/>
            <a:ext cx="9342783" cy="95410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b="1" dirty="0">
                <a:solidFill>
                  <a:srgbClr val="C00000"/>
                </a:solidFill>
              </a:rPr>
              <a:t>Üsteğmen Faruk, Kınalı Ali ve arkadaşları, Kınalı Ali’nin annesi</a:t>
            </a:r>
          </a:p>
        </p:txBody>
      </p:sp>
    </p:spTree>
    <p:extLst>
      <p:ext uri="{BB962C8B-B14F-4D97-AF65-F5344CB8AC3E}">
        <p14:creationId xmlns:p14="http://schemas.microsoft.com/office/powerpoint/2010/main" val="2219905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Köşeleri Yuvarlatılmış 1">
            <a:extLst>
              <a:ext uri="{FF2B5EF4-FFF2-40B4-BE49-F238E27FC236}">
                <a16:creationId xmlns:a16="http://schemas.microsoft.com/office/drawing/2014/main" id="{B828D7FE-D62E-428A-B97B-E3FFF8FB1DA2}"/>
              </a:ext>
            </a:extLst>
          </p:cNvPr>
          <p:cNvSpPr/>
          <p:nvPr/>
        </p:nvSpPr>
        <p:spPr>
          <a:xfrm>
            <a:off x="1232452" y="419100"/>
            <a:ext cx="9090991" cy="3352800"/>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r>
              <a:rPr lang="tr-TR" sz="4000" b="1" dirty="0">
                <a:solidFill>
                  <a:srgbClr val="C00000"/>
                </a:solidFill>
              </a:rPr>
              <a:t>GEÇİŞ VE BAĞLANTI İFADELERİ</a:t>
            </a:r>
          </a:p>
        </p:txBody>
      </p:sp>
      <p:pic>
        <p:nvPicPr>
          <p:cNvPr id="1026" name="Picture 2" descr="geçiş ve bağlantı ifadeleri nedir, örnekleri">
            <a:extLst>
              <a:ext uri="{FF2B5EF4-FFF2-40B4-BE49-F238E27FC236}">
                <a16:creationId xmlns:a16="http://schemas.microsoft.com/office/drawing/2014/main" id="{52DFB40D-16E0-409C-AFF6-14AB714E39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5724" y="4043569"/>
            <a:ext cx="4762500" cy="266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258542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D6E48EDA-A611-4BDA-89B2-4D9927674736}"/>
              </a:ext>
            </a:extLst>
          </p:cNvPr>
          <p:cNvSpPr/>
          <p:nvPr/>
        </p:nvSpPr>
        <p:spPr>
          <a:xfrm>
            <a:off x="887895" y="1000034"/>
            <a:ext cx="10766830" cy="3477875"/>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400" dirty="0">
                <a:solidFill>
                  <a:srgbClr val="000000"/>
                </a:solidFill>
                <a:latin typeface="Comic Sans Ms" panose="030F0702030302020204" pitchFamily="66" charset="0"/>
              </a:rPr>
              <a:t>“</a:t>
            </a:r>
            <a:r>
              <a:rPr lang="tr-TR" sz="4400" i="1" dirty="0">
                <a:solidFill>
                  <a:srgbClr val="000000"/>
                </a:solidFill>
                <a:latin typeface="Comic Sans Ms" panose="030F0702030302020204" pitchFamily="66" charset="0"/>
              </a:rPr>
              <a:t>Aralarında anlam ilgisi bulunan varlık, </a:t>
            </a:r>
            <a:r>
              <a:rPr lang="tr-TR" sz="4400" i="1" dirty="0">
                <a:solidFill>
                  <a:srgbClr val="000000"/>
                </a:solidFill>
                <a:latin typeface="Comic Sans Ms" panose="030F0702030302020204" pitchFamily="66" charset="0"/>
                <a:hlinkClick r:id="rId2" tooltip="kavram nedir"/>
              </a:rPr>
              <a:t>kavram</a:t>
            </a:r>
            <a:r>
              <a:rPr lang="tr-TR" sz="4400" i="1" dirty="0">
                <a:solidFill>
                  <a:srgbClr val="000000"/>
                </a:solidFill>
                <a:latin typeface="Comic Sans Ms" panose="030F0702030302020204" pitchFamily="66" charset="0"/>
              </a:rPr>
              <a:t>, olay veya durumları aynı veya farklı yönde geliştirerek tek bir yargıya bağlayan ögelere</a:t>
            </a:r>
            <a:r>
              <a:rPr lang="tr-TR" sz="4400" dirty="0">
                <a:solidFill>
                  <a:srgbClr val="000000"/>
                </a:solidFill>
                <a:latin typeface="Comic Sans Ms" panose="030F0702030302020204" pitchFamily="66" charset="0"/>
              </a:rPr>
              <a:t>” </a:t>
            </a:r>
            <a:r>
              <a:rPr lang="tr-TR" sz="4400" b="1" dirty="0">
                <a:solidFill>
                  <a:srgbClr val="C00000"/>
                </a:solidFill>
                <a:latin typeface="Comic Sans Ms" panose="030F0702030302020204" pitchFamily="66" charset="0"/>
              </a:rPr>
              <a:t>geçiş ve bağlantı ifadeleri</a:t>
            </a:r>
            <a:r>
              <a:rPr lang="tr-TR" sz="4400" dirty="0">
                <a:solidFill>
                  <a:srgbClr val="000000"/>
                </a:solidFill>
                <a:latin typeface="Comic Sans Ms" panose="030F0702030302020204" pitchFamily="66" charset="0"/>
              </a:rPr>
              <a:t> denir.</a:t>
            </a:r>
            <a:endParaRPr lang="tr-TR" sz="4400" dirty="0"/>
          </a:p>
        </p:txBody>
      </p:sp>
    </p:spTree>
    <p:extLst>
      <p:ext uri="{BB962C8B-B14F-4D97-AF65-F5344CB8AC3E}">
        <p14:creationId xmlns:p14="http://schemas.microsoft.com/office/powerpoint/2010/main" val="324398677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EBFFBCBC-FDF9-44DE-9638-937660C0F1D0}"/>
              </a:ext>
            </a:extLst>
          </p:cNvPr>
          <p:cNvSpPr/>
          <p:nvPr/>
        </p:nvSpPr>
        <p:spPr>
          <a:xfrm>
            <a:off x="726848" y="1044684"/>
            <a:ext cx="10336696" cy="4524315"/>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dirty="0">
                <a:solidFill>
                  <a:schemeClr val="bg1"/>
                </a:solidFill>
                <a:latin typeface="Comic Sans Ms" panose="030F0702030302020204" pitchFamily="66" charset="0"/>
              </a:rPr>
              <a:t>Türkçede geçiş ve bağlantı ifadeleri; </a:t>
            </a:r>
            <a:r>
              <a:rPr lang="tr-TR" sz="3600" dirty="0">
                <a:solidFill>
                  <a:schemeClr val="bg1"/>
                </a:solidFill>
                <a:latin typeface="Comic Sans Ms" panose="030F0702030302020204" pitchFamily="66" charset="0"/>
                <a:hlinkClick r:id="rId2" tooltip="cümlede anlam, konu anlatımı">
                  <a:extLst>
                    <a:ext uri="{A12FA001-AC4F-418D-AE19-62706E023703}">
                      <ahyp:hlinkClr xmlns:ahyp="http://schemas.microsoft.com/office/drawing/2018/hyperlinkcolor" val="tx"/>
                    </a:ext>
                  </a:extLst>
                </a:hlinkClick>
              </a:rPr>
              <a:t>cümlede</a:t>
            </a:r>
            <a:r>
              <a:rPr lang="tr-TR" sz="3600" dirty="0">
                <a:solidFill>
                  <a:schemeClr val="bg1"/>
                </a:solidFill>
                <a:latin typeface="Comic Sans Ms" panose="030F0702030302020204" pitchFamily="66" charset="0"/>
              </a:rPr>
              <a:t> </a:t>
            </a:r>
            <a:r>
              <a:rPr lang="tr-TR" sz="3600" b="1" dirty="0">
                <a:solidFill>
                  <a:srgbClr val="7030A0"/>
                </a:solidFill>
                <a:latin typeface="Comic Sans Ms" panose="030F0702030302020204" pitchFamily="66" charset="0"/>
              </a:rPr>
              <a:t>olumlu ve olumsuz anlamlar arasında geçiş yapma, destekleme, örnekler verme, </a:t>
            </a:r>
            <a:r>
              <a:rPr lang="tr-TR" sz="3600" b="1" u="sng" dirty="0">
                <a:solidFill>
                  <a:srgbClr val="7030A0"/>
                </a:solidFill>
                <a:latin typeface="Comic Sans Ms" panose="030F0702030302020204" pitchFamily="66" charset="0"/>
                <a:hlinkClick r:id="rId3" tooltip="neden - sonuç cümleleri">
                  <a:extLst>
                    <a:ext uri="{A12FA001-AC4F-418D-AE19-62706E023703}">
                      <ahyp:hlinkClr xmlns:ahyp="http://schemas.microsoft.com/office/drawing/2018/hyperlinkcolor" val="tx"/>
                    </a:ext>
                  </a:extLst>
                </a:hlinkClick>
              </a:rPr>
              <a:t>sebep – sonuç</a:t>
            </a:r>
            <a:r>
              <a:rPr lang="tr-TR" sz="3600" b="1" dirty="0">
                <a:solidFill>
                  <a:srgbClr val="7030A0"/>
                </a:solidFill>
                <a:latin typeface="Comic Sans Ms" panose="030F0702030302020204" pitchFamily="66" charset="0"/>
              </a:rPr>
              <a:t>, </a:t>
            </a:r>
            <a:r>
              <a:rPr lang="tr-TR" sz="3600" b="1" dirty="0">
                <a:solidFill>
                  <a:srgbClr val="7030A0"/>
                </a:solidFill>
                <a:latin typeface="Comic Sans Ms" panose="030F0702030302020204" pitchFamily="66" charset="0"/>
                <a:hlinkClick r:id="rId4" tooltip="amaç - sonuç cümleleri">
                  <a:extLst>
                    <a:ext uri="{A12FA001-AC4F-418D-AE19-62706E023703}">
                      <ahyp:hlinkClr xmlns:ahyp="http://schemas.microsoft.com/office/drawing/2018/hyperlinkcolor" val="tx"/>
                    </a:ext>
                  </a:extLst>
                </a:hlinkClick>
              </a:rPr>
              <a:t>amaç – sonuç</a:t>
            </a:r>
            <a:r>
              <a:rPr lang="tr-TR" sz="3600" b="1" dirty="0">
                <a:solidFill>
                  <a:srgbClr val="7030A0"/>
                </a:solidFill>
                <a:latin typeface="Comic Sans Ms" panose="030F0702030302020204" pitchFamily="66" charset="0"/>
              </a:rPr>
              <a:t> ve koşul – sonuç ilişkileri kurma, açıklama, duygu ve düşüncesini ifade etme, onaylama, beğenme, üzülme, özetleme, önem bildirme</a:t>
            </a:r>
            <a:r>
              <a:rPr lang="tr-TR" sz="3600" dirty="0">
                <a:solidFill>
                  <a:schemeClr val="bg1"/>
                </a:solidFill>
                <a:latin typeface="Comic Sans Ms" panose="030F0702030302020204" pitchFamily="66" charset="0"/>
              </a:rPr>
              <a:t>… gibi anlamlar yaratmak için kullanılır</a:t>
            </a:r>
            <a:endParaRPr lang="tr-TR" sz="3600" dirty="0">
              <a:solidFill>
                <a:schemeClr val="bg1"/>
              </a:solidFill>
            </a:endParaRPr>
          </a:p>
        </p:txBody>
      </p:sp>
    </p:spTree>
    <p:extLst>
      <p:ext uri="{BB962C8B-B14F-4D97-AF65-F5344CB8AC3E}">
        <p14:creationId xmlns:p14="http://schemas.microsoft.com/office/powerpoint/2010/main" val="79968706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CE521950-5F85-4BC8-9052-3AF676FDBE0B}"/>
              </a:ext>
            </a:extLst>
          </p:cNvPr>
          <p:cNvSpPr/>
          <p:nvPr/>
        </p:nvSpPr>
        <p:spPr>
          <a:xfrm>
            <a:off x="2208960" y="819185"/>
            <a:ext cx="8039124" cy="58477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200" b="1" dirty="0">
                <a:solidFill>
                  <a:srgbClr val="DD0055"/>
                </a:solidFill>
                <a:latin typeface="Segoe UI" panose="020B0502040204020203" pitchFamily="34" charset="0"/>
              </a:rPr>
              <a:t>1-Farklı Düşünmeye Yönlendiren İfadeler</a:t>
            </a:r>
            <a:endParaRPr lang="tr-TR" sz="3200" b="1" i="0" dirty="0">
              <a:solidFill>
                <a:srgbClr val="DD0055"/>
              </a:solidFill>
              <a:effectLst/>
              <a:latin typeface="Segoe UI" panose="020B0502040204020203" pitchFamily="34" charset="0"/>
            </a:endParaRPr>
          </a:p>
        </p:txBody>
      </p:sp>
      <p:sp>
        <p:nvSpPr>
          <p:cNvPr id="3" name="Dikdörtgen 2">
            <a:extLst>
              <a:ext uri="{FF2B5EF4-FFF2-40B4-BE49-F238E27FC236}">
                <a16:creationId xmlns:a16="http://schemas.microsoft.com/office/drawing/2014/main" id="{063619F8-66D2-41D4-A5F3-50B7A53ABFA4}"/>
              </a:ext>
            </a:extLst>
          </p:cNvPr>
          <p:cNvSpPr/>
          <p:nvPr/>
        </p:nvSpPr>
        <p:spPr>
          <a:xfrm>
            <a:off x="934278" y="2310704"/>
            <a:ext cx="10588488" cy="1938992"/>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000" dirty="0">
                <a:solidFill>
                  <a:srgbClr val="222222"/>
                </a:solidFill>
                <a:latin typeface="Segoe UI" panose="020B0502040204020203" pitchFamily="34" charset="0"/>
              </a:rPr>
              <a:t>İki düşünce arasında olumludan olumsuz düşünceye veya olumsuzdan olumlu düşünceye geçişi sağlayan ifadelerdir.</a:t>
            </a:r>
            <a:endParaRPr lang="tr-TR" sz="4000" dirty="0"/>
          </a:p>
        </p:txBody>
      </p:sp>
    </p:spTree>
    <p:extLst>
      <p:ext uri="{BB962C8B-B14F-4D97-AF65-F5344CB8AC3E}">
        <p14:creationId xmlns:p14="http://schemas.microsoft.com/office/powerpoint/2010/main" val="86942109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a:extLst>
              <a:ext uri="{FF2B5EF4-FFF2-40B4-BE49-F238E27FC236}">
                <a16:creationId xmlns:a16="http://schemas.microsoft.com/office/drawing/2014/main" id="{83897727-0380-4D1F-BA64-437ADD8FEA0C}"/>
              </a:ext>
            </a:extLst>
          </p:cNvPr>
          <p:cNvSpPr/>
          <p:nvPr/>
        </p:nvSpPr>
        <p:spPr>
          <a:xfrm>
            <a:off x="679938" y="1733586"/>
            <a:ext cx="923651" cy="584775"/>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none">
            <a:spAutoFit/>
          </a:bodyPr>
          <a:lstStyle/>
          <a:p>
            <a:r>
              <a:rPr lang="tr-TR" sz="3200" i="1" dirty="0">
                <a:solidFill>
                  <a:srgbClr val="000000"/>
                </a:solidFill>
                <a:latin typeface="Comic Sans Ms" panose="030F0702030302020204" pitchFamily="66" charset="0"/>
              </a:rPr>
              <a:t>ama</a:t>
            </a:r>
            <a:endParaRPr lang="tr-TR" sz="3200" dirty="0"/>
          </a:p>
        </p:txBody>
      </p:sp>
      <p:sp>
        <p:nvSpPr>
          <p:cNvPr id="5" name="Dikdörtgen 4">
            <a:extLst>
              <a:ext uri="{FF2B5EF4-FFF2-40B4-BE49-F238E27FC236}">
                <a16:creationId xmlns:a16="http://schemas.microsoft.com/office/drawing/2014/main" id="{832EF159-E948-489A-831D-7FEA815EFBAC}"/>
              </a:ext>
            </a:extLst>
          </p:cNvPr>
          <p:cNvSpPr/>
          <p:nvPr/>
        </p:nvSpPr>
        <p:spPr>
          <a:xfrm>
            <a:off x="679938" y="3033163"/>
            <a:ext cx="1099981" cy="523220"/>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none">
            <a:spAutoFit/>
          </a:bodyPr>
          <a:lstStyle/>
          <a:p>
            <a:r>
              <a:rPr lang="tr-TR" sz="2800" i="1" dirty="0">
                <a:solidFill>
                  <a:srgbClr val="000000"/>
                </a:solidFill>
                <a:latin typeface="Comic Sans Ms" panose="030F0702030302020204" pitchFamily="66" charset="0"/>
              </a:rPr>
              <a:t>fakat</a:t>
            </a:r>
            <a:endParaRPr lang="tr-TR" sz="2800" dirty="0"/>
          </a:p>
        </p:txBody>
      </p:sp>
      <p:sp>
        <p:nvSpPr>
          <p:cNvPr id="6" name="Dikdörtgen 5">
            <a:extLst>
              <a:ext uri="{FF2B5EF4-FFF2-40B4-BE49-F238E27FC236}">
                <a16:creationId xmlns:a16="http://schemas.microsoft.com/office/drawing/2014/main" id="{767B1E40-CDE9-4350-B272-31700EE223F3}"/>
              </a:ext>
            </a:extLst>
          </p:cNvPr>
          <p:cNvSpPr/>
          <p:nvPr/>
        </p:nvSpPr>
        <p:spPr>
          <a:xfrm>
            <a:off x="679938" y="4490038"/>
            <a:ext cx="963725" cy="523220"/>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none">
            <a:spAutoFit/>
          </a:bodyPr>
          <a:lstStyle/>
          <a:p>
            <a:r>
              <a:rPr lang="tr-TR" sz="2800" b="1" i="1" dirty="0">
                <a:solidFill>
                  <a:srgbClr val="000000"/>
                </a:solidFill>
                <a:latin typeface="Comic Sans Ms" panose="030F0702030302020204" pitchFamily="66" charset="0"/>
              </a:rPr>
              <a:t>lakin</a:t>
            </a:r>
            <a:endParaRPr lang="tr-TR" sz="2800" b="1" dirty="0"/>
          </a:p>
        </p:txBody>
      </p:sp>
      <p:sp>
        <p:nvSpPr>
          <p:cNvPr id="7" name="Dikdörtgen 6">
            <a:extLst>
              <a:ext uri="{FF2B5EF4-FFF2-40B4-BE49-F238E27FC236}">
                <a16:creationId xmlns:a16="http://schemas.microsoft.com/office/drawing/2014/main" id="{B3EC5338-50D7-4800-941E-55DD66549A46}"/>
              </a:ext>
            </a:extLst>
          </p:cNvPr>
          <p:cNvSpPr/>
          <p:nvPr/>
        </p:nvSpPr>
        <p:spPr>
          <a:xfrm>
            <a:off x="679938" y="5762247"/>
            <a:ext cx="1024639" cy="461665"/>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none">
            <a:spAutoFit/>
          </a:bodyPr>
          <a:lstStyle/>
          <a:p>
            <a:r>
              <a:rPr lang="tr-TR" sz="2400" b="1" i="1" dirty="0">
                <a:solidFill>
                  <a:srgbClr val="000000"/>
                </a:solidFill>
                <a:latin typeface="Comic Sans Ms" panose="030F0702030302020204" pitchFamily="66" charset="0"/>
              </a:rPr>
              <a:t>yalnız</a:t>
            </a:r>
            <a:endParaRPr lang="tr-TR" sz="2400" b="1" dirty="0"/>
          </a:p>
        </p:txBody>
      </p:sp>
      <p:sp>
        <p:nvSpPr>
          <p:cNvPr id="8" name="Dikdörtgen 7">
            <a:extLst>
              <a:ext uri="{FF2B5EF4-FFF2-40B4-BE49-F238E27FC236}">
                <a16:creationId xmlns:a16="http://schemas.microsoft.com/office/drawing/2014/main" id="{EEEBB169-D12C-404A-9410-B38ACE958275}"/>
              </a:ext>
            </a:extLst>
          </p:cNvPr>
          <p:cNvSpPr/>
          <p:nvPr/>
        </p:nvSpPr>
        <p:spPr>
          <a:xfrm>
            <a:off x="3495367" y="1807648"/>
            <a:ext cx="1148071" cy="523220"/>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none">
            <a:spAutoFit/>
          </a:bodyPr>
          <a:lstStyle/>
          <a:p>
            <a:r>
              <a:rPr lang="tr-TR" sz="2800" b="1" i="1" dirty="0">
                <a:solidFill>
                  <a:srgbClr val="000000"/>
                </a:solidFill>
                <a:latin typeface="Comic Sans Ms" panose="030F0702030302020204" pitchFamily="66" charset="0"/>
              </a:rPr>
              <a:t>ancak</a:t>
            </a:r>
            <a:endParaRPr lang="tr-TR" sz="2800" b="1" dirty="0"/>
          </a:p>
        </p:txBody>
      </p:sp>
      <p:sp>
        <p:nvSpPr>
          <p:cNvPr id="9" name="Dikdörtgen 8">
            <a:extLst>
              <a:ext uri="{FF2B5EF4-FFF2-40B4-BE49-F238E27FC236}">
                <a16:creationId xmlns:a16="http://schemas.microsoft.com/office/drawing/2014/main" id="{DA0D211A-5696-415B-B8D6-383E6D5B9F0B}"/>
              </a:ext>
            </a:extLst>
          </p:cNvPr>
          <p:cNvSpPr/>
          <p:nvPr/>
        </p:nvSpPr>
        <p:spPr>
          <a:xfrm>
            <a:off x="3495366" y="3013121"/>
            <a:ext cx="1148071" cy="461665"/>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none">
            <a:spAutoFit/>
          </a:bodyPr>
          <a:lstStyle/>
          <a:p>
            <a:r>
              <a:rPr lang="tr-TR" sz="2400" b="1" i="1" dirty="0">
                <a:solidFill>
                  <a:srgbClr val="000000"/>
                </a:solidFill>
                <a:latin typeface="Comic Sans Ms" panose="030F0702030302020204" pitchFamily="66" charset="0"/>
              </a:rPr>
              <a:t>üstelik</a:t>
            </a:r>
            <a:endParaRPr lang="tr-TR" sz="2400" b="1" dirty="0"/>
          </a:p>
        </p:txBody>
      </p:sp>
      <p:sp>
        <p:nvSpPr>
          <p:cNvPr id="10" name="Dikdörtgen 9">
            <a:extLst>
              <a:ext uri="{FF2B5EF4-FFF2-40B4-BE49-F238E27FC236}">
                <a16:creationId xmlns:a16="http://schemas.microsoft.com/office/drawing/2014/main" id="{898F4F0C-15CE-4BD1-85D5-66F39FE20021}"/>
              </a:ext>
            </a:extLst>
          </p:cNvPr>
          <p:cNvSpPr/>
          <p:nvPr/>
        </p:nvSpPr>
        <p:spPr>
          <a:xfrm>
            <a:off x="3620401" y="4155000"/>
            <a:ext cx="1056700" cy="584775"/>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none">
            <a:spAutoFit/>
          </a:bodyPr>
          <a:lstStyle/>
          <a:p>
            <a:r>
              <a:rPr lang="tr-TR" sz="3200" b="1" i="1" dirty="0">
                <a:solidFill>
                  <a:srgbClr val="000000"/>
                </a:solidFill>
                <a:latin typeface="Comic Sans Ms" panose="030F0702030302020204" pitchFamily="66" charset="0"/>
              </a:rPr>
              <a:t>oysa</a:t>
            </a:r>
            <a:endParaRPr lang="tr-TR" sz="3200" b="1" dirty="0"/>
          </a:p>
        </p:txBody>
      </p:sp>
      <p:sp>
        <p:nvSpPr>
          <p:cNvPr id="14" name="Dikdörtgen 13">
            <a:extLst>
              <a:ext uri="{FF2B5EF4-FFF2-40B4-BE49-F238E27FC236}">
                <a16:creationId xmlns:a16="http://schemas.microsoft.com/office/drawing/2014/main" id="{6558B606-1778-49F5-AB3E-EBD1DA4D70FB}"/>
              </a:ext>
            </a:extLst>
          </p:cNvPr>
          <p:cNvSpPr/>
          <p:nvPr/>
        </p:nvSpPr>
        <p:spPr>
          <a:xfrm>
            <a:off x="6781860" y="4113143"/>
            <a:ext cx="1959191" cy="523220"/>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none">
            <a:spAutoFit/>
          </a:bodyPr>
          <a:lstStyle/>
          <a:p>
            <a:r>
              <a:rPr lang="tr-TR" sz="2800" b="1" i="1" dirty="0">
                <a:solidFill>
                  <a:srgbClr val="000000"/>
                </a:solidFill>
                <a:latin typeface="Comic Sans Ms" panose="030F0702030302020204" pitchFamily="66" charset="0"/>
              </a:rPr>
              <a:t>buna</a:t>
            </a:r>
            <a:r>
              <a:rPr lang="tr-TR" sz="2000" b="1" i="1" dirty="0">
                <a:solidFill>
                  <a:srgbClr val="000000"/>
                </a:solidFill>
                <a:latin typeface="Comic Sans Ms" panose="030F0702030302020204" pitchFamily="66" charset="0"/>
              </a:rPr>
              <a:t> rağmen</a:t>
            </a:r>
            <a:endParaRPr lang="tr-TR" sz="2000" b="1" dirty="0"/>
          </a:p>
        </p:txBody>
      </p:sp>
      <p:sp>
        <p:nvSpPr>
          <p:cNvPr id="15" name="Dikdörtgen 14">
            <a:extLst>
              <a:ext uri="{FF2B5EF4-FFF2-40B4-BE49-F238E27FC236}">
                <a16:creationId xmlns:a16="http://schemas.microsoft.com/office/drawing/2014/main" id="{1AED69D2-8EE0-4432-BCF6-EC2013188AE6}"/>
              </a:ext>
            </a:extLst>
          </p:cNvPr>
          <p:cNvSpPr/>
          <p:nvPr/>
        </p:nvSpPr>
        <p:spPr>
          <a:xfrm>
            <a:off x="6781860" y="5369724"/>
            <a:ext cx="1619354" cy="584775"/>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none">
            <a:spAutoFit/>
          </a:bodyPr>
          <a:lstStyle/>
          <a:p>
            <a:r>
              <a:rPr lang="tr-TR" sz="3200" b="1" i="1" dirty="0">
                <a:solidFill>
                  <a:srgbClr val="000000"/>
                </a:solidFill>
                <a:latin typeface="Comic Sans Ms" panose="030F0702030302020204" pitchFamily="66" charset="0"/>
              </a:rPr>
              <a:t>yine de</a:t>
            </a:r>
            <a:endParaRPr lang="tr-TR" sz="3200" b="1" dirty="0"/>
          </a:p>
        </p:txBody>
      </p:sp>
      <p:sp>
        <p:nvSpPr>
          <p:cNvPr id="21" name="Dikdörtgen 20">
            <a:extLst>
              <a:ext uri="{FF2B5EF4-FFF2-40B4-BE49-F238E27FC236}">
                <a16:creationId xmlns:a16="http://schemas.microsoft.com/office/drawing/2014/main" id="{C53C3EE0-D2CE-40D9-B10F-CD97DE4B0BCA}"/>
              </a:ext>
            </a:extLst>
          </p:cNvPr>
          <p:cNvSpPr/>
          <p:nvPr/>
        </p:nvSpPr>
        <p:spPr>
          <a:xfrm>
            <a:off x="6958992" y="3110755"/>
            <a:ext cx="1382110" cy="523220"/>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none">
            <a:spAutoFit/>
          </a:bodyPr>
          <a:lstStyle/>
          <a:p>
            <a:r>
              <a:rPr lang="tr-TR" sz="2800" b="1" i="1" dirty="0">
                <a:solidFill>
                  <a:srgbClr val="000000"/>
                </a:solidFill>
                <a:latin typeface="Comic Sans Ms" panose="030F0702030302020204" pitchFamily="66" charset="0"/>
              </a:rPr>
              <a:t>halbuki</a:t>
            </a:r>
            <a:endParaRPr lang="tr-TR" sz="2800" b="1" dirty="0"/>
          </a:p>
        </p:txBody>
      </p:sp>
      <p:sp>
        <p:nvSpPr>
          <p:cNvPr id="22" name="Dikdörtgen 21">
            <a:extLst>
              <a:ext uri="{FF2B5EF4-FFF2-40B4-BE49-F238E27FC236}">
                <a16:creationId xmlns:a16="http://schemas.microsoft.com/office/drawing/2014/main" id="{36823E6C-3A35-4A36-8366-C3D51F3D27F4}"/>
              </a:ext>
            </a:extLst>
          </p:cNvPr>
          <p:cNvSpPr/>
          <p:nvPr/>
        </p:nvSpPr>
        <p:spPr>
          <a:xfrm>
            <a:off x="6781860" y="1854174"/>
            <a:ext cx="1880643" cy="523220"/>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none">
            <a:spAutoFit/>
          </a:bodyPr>
          <a:lstStyle/>
          <a:p>
            <a:r>
              <a:rPr lang="tr-TR" sz="2800" b="1" i="1" dirty="0">
                <a:solidFill>
                  <a:srgbClr val="000000"/>
                </a:solidFill>
                <a:latin typeface="Comic Sans Ms" panose="030F0702030302020204" pitchFamily="66" charset="0"/>
              </a:rPr>
              <a:t>ne var ki,</a:t>
            </a:r>
            <a:endParaRPr lang="tr-TR" sz="2800" b="1" dirty="0"/>
          </a:p>
        </p:txBody>
      </p:sp>
      <p:sp>
        <p:nvSpPr>
          <p:cNvPr id="25" name="Dikdörtgen 24">
            <a:extLst>
              <a:ext uri="{FF2B5EF4-FFF2-40B4-BE49-F238E27FC236}">
                <a16:creationId xmlns:a16="http://schemas.microsoft.com/office/drawing/2014/main" id="{97D561FA-8F81-44FB-A440-D7410CC4559E}"/>
              </a:ext>
            </a:extLst>
          </p:cNvPr>
          <p:cNvSpPr/>
          <p:nvPr/>
        </p:nvSpPr>
        <p:spPr>
          <a:xfrm>
            <a:off x="901147" y="428964"/>
            <a:ext cx="9965635" cy="83099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400" dirty="0">
                <a:solidFill>
                  <a:srgbClr val="222222"/>
                </a:solidFill>
                <a:latin typeface="Segoe UI" panose="020B0502040204020203" pitchFamily="34" charset="0"/>
              </a:rPr>
              <a:t>Düşüncenin yönünü değiştiren, </a:t>
            </a:r>
            <a:r>
              <a:rPr lang="tr-TR" sz="2400" b="1" dirty="0">
                <a:solidFill>
                  <a:srgbClr val="222222"/>
                </a:solidFill>
                <a:latin typeface="Segoe UI" panose="020B0502040204020203" pitchFamily="34" charset="0"/>
              </a:rPr>
              <a:t>farklı düşünmeye yönlendiren ifadeler</a:t>
            </a:r>
            <a:r>
              <a:rPr lang="tr-TR" sz="2400" dirty="0">
                <a:solidFill>
                  <a:srgbClr val="222222"/>
                </a:solidFill>
                <a:latin typeface="Segoe UI" panose="020B0502040204020203" pitchFamily="34" charset="0"/>
              </a:rPr>
              <a:t> şunlardır:</a:t>
            </a:r>
            <a:endParaRPr lang="tr-TR" sz="2400" dirty="0"/>
          </a:p>
        </p:txBody>
      </p:sp>
      <p:sp>
        <p:nvSpPr>
          <p:cNvPr id="26" name="Dikdörtgen 25">
            <a:extLst>
              <a:ext uri="{FF2B5EF4-FFF2-40B4-BE49-F238E27FC236}">
                <a16:creationId xmlns:a16="http://schemas.microsoft.com/office/drawing/2014/main" id="{D435ADDF-C16C-4771-9ABE-74AB2604539C}"/>
              </a:ext>
            </a:extLst>
          </p:cNvPr>
          <p:cNvSpPr/>
          <p:nvPr/>
        </p:nvSpPr>
        <p:spPr>
          <a:xfrm>
            <a:off x="3492158" y="5762246"/>
            <a:ext cx="1306768" cy="461665"/>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none">
            <a:spAutoFit/>
          </a:bodyPr>
          <a:lstStyle/>
          <a:p>
            <a:r>
              <a:rPr lang="tr-TR" sz="2400" b="1" i="1" dirty="0">
                <a:solidFill>
                  <a:srgbClr val="000000"/>
                </a:solidFill>
                <a:latin typeface="Comic Sans Ms" panose="030F0702030302020204" pitchFamily="66" charset="0"/>
              </a:rPr>
              <a:t>Oysa ki</a:t>
            </a:r>
            <a:endParaRPr lang="tr-TR" sz="2400" b="1" dirty="0"/>
          </a:p>
        </p:txBody>
      </p:sp>
    </p:spTree>
    <p:extLst>
      <p:ext uri="{BB962C8B-B14F-4D97-AF65-F5344CB8AC3E}">
        <p14:creationId xmlns:p14="http://schemas.microsoft.com/office/powerpoint/2010/main" val="141533043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7ED507B2-054B-410D-B495-C238DDFC5183}"/>
              </a:ext>
            </a:extLst>
          </p:cNvPr>
          <p:cNvSpPr/>
          <p:nvPr/>
        </p:nvSpPr>
        <p:spPr>
          <a:xfrm>
            <a:off x="291548" y="746948"/>
            <a:ext cx="11118574" cy="46166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400" dirty="0">
                <a:solidFill>
                  <a:srgbClr val="222222"/>
                </a:solidFill>
                <a:latin typeface="Segoe UI" panose="020B0502040204020203" pitchFamily="34" charset="0"/>
              </a:rPr>
              <a:t>Türkçe dersini çok seviyorum </a:t>
            </a:r>
            <a:r>
              <a:rPr lang="tr-TR" sz="2400" b="1" dirty="0">
                <a:solidFill>
                  <a:srgbClr val="DD0055"/>
                </a:solidFill>
                <a:latin typeface="Segoe UI" panose="020B0502040204020203" pitchFamily="34" charset="0"/>
              </a:rPr>
              <a:t>ama</a:t>
            </a:r>
            <a:r>
              <a:rPr lang="tr-TR" sz="2400" dirty="0">
                <a:solidFill>
                  <a:srgbClr val="222222"/>
                </a:solidFill>
                <a:latin typeface="Segoe UI" panose="020B0502040204020203" pitchFamily="34" charset="0"/>
              </a:rPr>
              <a:t> bazı konuları anlamakta zorlanıyorum.</a:t>
            </a:r>
            <a:endParaRPr lang="tr-TR" sz="2400" dirty="0"/>
          </a:p>
        </p:txBody>
      </p:sp>
      <p:sp>
        <p:nvSpPr>
          <p:cNvPr id="3" name="Dikdörtgen 2">
            <a:extLst>
              <a:ext uri="{FF2B5EF4-FFF2-40B4-BE49-F238E27FC236}">
                <a16:creationId xmlns:a16="http://schemas.microsoft.com/office/drawing/2014/main" id="{7C23CF7C-2DEF-4423-B36D-28704C233CD4}"/>
              </a:ext>
            </a:extLst>
          </p:cNvPr>
          <p:cNvSpPr/>
          <p:nvPr/>
        </p:nvSpPr>
        <p:spPr>
          <a:xfrm>
            <a:off x="291548" y="2051637"/>
            <a:ext cx="8135817" cy="46166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2400" dirty="0">
                <a:solidFill>
                  <a:srgbClr val="222222"/>
                </a:solidFill>
                <a:latin typeface="Segoe UI" panose="020B0502040204020203" pitchFamily="34" charset="0"/>
              </a:rPr>
              <a:t>Benden özür dilemesine </a:t>
            </a:r>
            <a:r>
              <a:rPr lang="tr-TR" sz="2400" b="1" dirty="0">
                <a:solidFill>
                  <a:srgbClr val="DD0055"/>
                </a:solidFill>
                <a:latin typeface="Segoe UI" panose="020B0502040204020203" pitchFamily="34" charset="0"/>
              </a:rPr>
              <a:t>rağmen</a:t>
            </a:r>
            <a:r>
              <a:rPr lang="tr-TR" sz="2400" dirty="0">
                <a:solidFill>
                  <a:srgbClr val="222222"/>
                </a:solidFill>
                <a:latin typeface="Segoe UI" panose="020B0502040204020203" pitchFamily="34" charset="0"/>
              </a:rPr>
              <a:t> halen aynı hatayı yapıyor.</a:t>
            </a:r>
            <a:endParaRPr lang="tr-TR" sz="2400" dirty="0"/>
          </a:p>
        </p:txBody>
      </p:sp>
      <p:sp>
        <p:nvSpPr>
          <p:cNvPr id="4" name="Dikdörtgen 3">
            <a:extLst>
              <a:ext uri="{FF2B5EF4-FFF2-40B4-BE49-F238E27FC236}">
                <a16:creationId xmlns:a16="http://schemas.microsoft.com/office/drawing/2014/main" id="{E7AF1966-24BA-444C-831B-C1FB98C846EE}"/>
              </a:ext>
            </a:extLst>
          </p:cNvPr>
          <p:cNvSpPr/>
          <p:nvPr/>
        </p:nvSpPr>
        <p:spPr>
          <a:xfrm>
            <a:off x="291548" y="3326102"/>
            <a:ext cx="9952382" cy="40011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000" dirty="0">
                <a:solidFill>
                  <a:srgbClr val="222222"/>
                </a:solidFill>
                <a:latin typeface="Segoe UI" panose="020B0502040204020203" pitchFamily="34" charset="0"/>
              </a:rPr>
              <a:t>Bisiklet almak istiyorum </a:t>
            </a:r>
            <a:r>
              <a:rPr lang="tr-TR" sz="2000" b="1" dirty="0">
                <a:solidFill>
                  <a:srgbClr val="DD0055"/>
                </a:solidFill>
                <a:latin typeface="Segoe UI" panose="020B0502040204020203" pitchFamily="34" charset="0"/>
              </a:rPr>
              <a:t>yalnız</a:t>
            </a:r>
            <a:r>
              <a:rPr lang="tr-TR" sz="2000" dirty="0">
                <a:solidFill>
                  <a:srgbClr val="222222"/>
                </a:solidFill>
                <a:latin typeface="Segoe UI" panose="020B0502040204020203" pitchFamily="34" charset="0"/>
              </a:rPr>
              <a:t> hangisini alacağıma karar veremiyorum.</a:t>
            </a:r>
            <a:endParaRPr lang="tr-TR" sz="2000" dirty="0"/>
          </a:p>
        </p:txBody>
      </p:sp>
      <p:sp>
        <p:nvSpPr>
          <p:cNvPr id="5" name="Dikdörtgen 4">
            <a:extLst>
              <a:ext uri="{FF2B5EF4-FFF2-40B4-BE49-F238E27FC236}">
                <a16:creationId xmlns:a16="http://schemas.microsoft.com/office/drawing/2014/main" id="{68BB5978-33CA-4004-8DD2-F5E84166E25D}"/>
              </a:ext>
            </a:extLst>
          </p:cNvPr>
          <p:cNvSpPr/>
          <p:nvPr/>
        </p:nvSpPr>
        <p:spPr>
          <a:xfrm>
            <a:off x="410817" y="4630791"/>
            <a:ext cx="9422296" cy="40011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000" dirty="0">
                <a:solidFill>
                  <a:srgbClr val="222222"/>
                </a:solidFill>
                <a:latin typeface="Segoe UI" panose="020B0502040204020203" pitchFamily="34" charset="0"/>
              </a:rPr>
              <a:t>Dün akşam yine gelmedin </a:t>
            </a:r>
            <a:r>
              <a:rPr lang="tr-TR" sz="2000" b="1" dirty="0">
                <a:solidFill>
                  <a:srgbClr val="DD0055"/>
                </a:solidFill>
                <a:latin typeface="Segoe UI" panose="020B0502040204020203" pitchFamily="34" charset="0"/>
              </a:rPr>
              <a:t>oysaki</a:t>
            </a:r>
            <a:r>
              <a:rPr lang="tr-TR" sz="2000" dirty="0">
                <a:solidFill>
                  <a:srgbClr val="222222"/>
                </a:solidFill>
                <a:latin typeface="Segoe UI" panose="020B0502040204020203" pitchFamily="34" charset="0"/>
              </a:rPr>
              <a:t> geleceğine söz vermiştin.</a:t>
            </a:r>
            <a:endParaRPr lang="tr-TR" sz="2000" dirty="0"/>
          </a:p>
        </p:txBody>
      </p:sp>
      <p:sp>
        <p:nvSpPr>
          <p:cNvPr id="6" name="Dikdörtgen 5">
            <a:extLst>
              <a:ext uri="{FF2B5EF4-FFF2-40B4-BE49-F238E27FC236}">
                <a16:creationId xmlns:a16="http://schemas.microsoft.com/office/drawing/2014/main" id="{94C0B3E8-F992-4AE9-869C-83820049D29E}"/>
              </a:ext>
            </a:extLst>
          </p:cNvPr>
          <p:cNvSpPr/>
          <p:nvPr/>
        </p:nvSpPr>
        <p:spPr>
          <a:xfrm>
            <a:off x="291547" y="5612314"/>
            <a:ext cx="9223513" cy="40011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000" dirty="0">
                <a:solidFill>
                  <a:srgbClr val="222222"/>
                </a:solidFill>
                <a:latin typeface="Segoe UI" panose="020B0502040204020203" pitchFamily="34" charset="0"/>
              </a:rPr>
              <a:t>Öğrenmesi için çok zorladım </a:t>
            </a:r>
            <a:r>
              <a:rPr lang="tr-TR" sz="2000" b="1" dirty="0">
                <a:solidFill>
                  <a:srgbClr val="DD0055"/>
                </a:solidFill>
                <a:latin typeface="Segoe UI" panose="020B0502040204020203" pitchFamily="34" charset="0"/>
              </a:rPr>
              <a:t>ne var ki</a:t>
            </a:r>
            <a:r>
              <a:rPr lang="tr-TR" sz="2000" dirty="0">
                <a:solidFill>
                  <a:srgbClr val="222222"/>
                </a:solidFill>
                <a:latin typeface="Segoe UI" panose="020B0502040204020203" pitchFamily="34" charset="0"/>
              </a:rPr>
              <a:t> zorla güzellik olmuyor.</a:t>
            </a:r>
            <a:endParaRPr lang="tr-TR" sz="2000" dirty="0"/>
          </a:p>
        </p:txBody>
      </p:sp>
    </p:spTree>
    <p:extLst>
      <p:ext uri="{BB962C8B-B14F-4D97-AF65-F5344CB8AC3E}">
        <p14:creationId xmlns:p14="http://schemas.microsoft.com/office/powerpoint/2010/main" val="2176140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FADDE59A-1F25-42B7-9CF6-CC0612E63BEA}"/>
              </a:ext>
            </a:extLst>
          </p:cNvPr>
          <p:cNvSpPr/>
          <p:nvPr/>
        </p:nvSpPr>
        <p:spPr>
          <a:xfrm>
            <a:off x="2905793" y="832437"/>
            <a:ext cx="6138091" cy="52322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2800" b="1" dirty="0">
                <a:solidFill>
                  <a:srgbClr val="DD0055"/>
                </a:solidFill>
                <a:latin typeface="Segoe UI" panose="020B0502040204020203" pitchFamily="34" charset="0"/>
              </a:rPr>
              <a:t>2-Destekleyici ve Açıklayıcı İfadeler</a:t>
            </a:r>
            <a:endParaRPr lang="tr-TR" sz="2800" b="1" i="0" dirty="0">
              <a:solidFill>
                <a:srgbClr val="DD0055"/>
              </a:solidFill>
              <a:effectLst/>
              <a:latin typeface="Segoe UI" panose="020B0502040204020203" pitchFamily="34" charset="0"/>
            </a:endParaRPr>
          </a:p>
        </p:txBody>
      </p:sp>
      <p:sp>
        <p:nvSpPr>
          <p:cNvPr id="3" name="Dikdörtgen 2">
            <a:extLst>
              <a:ext uri="{FF2B5EF4-FFF2-40B4-BE49-F238E27FC236}">
                <a16:creationId xmlns:a16="http://schemas.microsoft.com/office/drawing/2014/main" id="{7D75A6E9-2EB1-4483-B7F2-D684F6BEC77C}"/>
              </a:ext>
            </a:extLst>
          </p:cNvPr>
          <p:cNvSpPr/>
          <p:nvPr/>
        </p:nvSpPr>
        <p:spPr>
          <a:xfrm>
            <a:off x="552808" y="2172205"/>
            <a:ext cx="10844062" cy="1384995"/>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r>
              <a:rPr lang="tr-TR" sz="2800" dirty="0">
                <a:solidFill>
                  <a:srgbClr val="222222"/>
                </a:solidFill>
                <a:latin typeface="Segoe UI" panose="020B0502040204020203" pitchFamily="34" charset="0"/>
              </a:rPr>
              <a:t>Daha önce ifade ettiğimiz düşünceyi desteklemek ve daha iyi anlaşılmasını sağlamak için farklı bir şekilde açıklarken kullandığımız  ifadelere denir.</a:t>
            </a:r>
            <a:endParaRPr lang="tr-TR" sz="2800" dirty="0"/>
          </a:p>
        </p:txBody>
      </p:sp>
    </p:spTree>
    <p:extLst>
      <p:ext uri="{BB962C8B-B14F-4D97-AF65-F5344CB8AC3E}">
        <p14:creationId xmlns:p14="http://schemas.microsoft.com/office/powerpoint/2010/main" val="3463791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1FC96BB0-10AC-463F-9606-271023DBBB9B}"/>
              </a:ext>
            </a:extLst>
          </p:cNvPr>
          <p:cNvSpPr/>
          <p:nvPr/>
        </p:nvSpPr>
        <p:spPr>
          <a:xfrm>
            <a:off x="2035148" y="597072"/>
            <a:ext cx="8577541" cy="58477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200" b="1" dirty="0">
                <a:solidFill>
                  <a:srgbClr val="002060"/>
                </a:solidFill>
                <a:latin typeface="Segoe UI" panose="020B0502040204020203" pitchFamily="34" charset="0"/>
              </a:rPr>
              <a:t>Destekleyici ve açıklayıcı ifadeler şunlardır: </a:t>
            </a:r>
            <a:endParaRPr lang="tr-TR" sz="3200" b="1" dirty="0">
              <a:solidFill>
                <a:srgbClr val="002060"/>
              </a:solidFill>
            </a:endParaRPr>
          </a:p>
        </p:txBody>
      </p:sp>
      <p:sp>
        <p:nvSpPr>
          <p:cNvPr id="3" name="Dikdörtgen 2">
            <a:extLst>
              <a:ext uri="{FF2B5EF4-FFF2-40B4-BE49-F238E27FC236}">
                <a16:creationId xmlns:a16="http://schemas.microsoft.com/office/drawing/2014/main" id="{AB2BB6E9-86FF-4EC3-81FF-E2CF3DAB944E}"/>
              </a:ext>
            </a:extLst>
          </p:cNvPr>
          <p:cNvSpPr/>
          <p:nvPr/>
        </p:nvSpPr>
        <p:spPr>
          <a:xfrm>
            <a:off x="410816" y="2105944"/>
            <a:ext cx="10721009" cy="415498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400" b="1" dirty="0">
                <a:solidFill>
                  <a:srgbClr val="DD0055"/>
                </a:solidFill>
                <a:latin typeface="Segoe UI" panose="020B0502040204020203" pitchFamily="34" charset="0"/>
              </a:rPr>
              <a:t>özellikle, </a:t>
            </a:r>
          </a:p>
          <a:p>
            <a:pPr algn="ctr"/>
            <a:r>
              <a:rPr lang="tr-TR" sz="2400" b="1" dirty="0">
                <a:solidFill>
                  <a:srgbClr val="DD0055"/>
                </a:solidFill>
                <a:latin typeface="Segoe UI" panose="020B0502040204020203" pitchFamily="34" charset="0"/>
              </a:rPr>
              <a:t>örneğin, </a:t>
            </a:r>
          </a:p>
          <a:p>
            <a:pPr algn="ctr"/>
            <a:r>
              <a:rPr lang="tr-TR" sz="2400" b="1" dirty="0">
                <a:solidFill>
                  <a:srgbClr val="DD0055"/>
                </a:solidFill>
                <a:latin typeface="Segoe UI" panose="020B0502040204020203" pitchFamily="34" charset="0"/>
              </a:rPr>
              <a:t>örnek olarak, </a:t>
            </a:r>
          </a:p>
          <a:p>
            <a:pPr algn="ctr"/>
            <a:r>
              <a:rPr lang="tr-TR" sz="2400" b="1" dirty="0">
                <a:solidFill>
                  <a:srgbClr val="DD0055"/>
                </a:solidFill>
                <a:latin typeface="Segoe UI" panose="020B0502040204020203" pitchFamily="34" charset="0"/>
              </a:rPr>
              <a:t>mesela, </a:t>
            </a:r>
          </a:p>
          <a:p>
            <a:pPr algn="ctr"/>
            <a:r>
              <a:rPr lang="tr-TR" sz="2400" b="1" dirty="0">
                <a:solidFill>
                  <a:srgbClr val="DD0055"/>
                </a:solidFill>
                <a:latin typeface="Segoe UI" panose="020B0502040204020203" pitchFamily="34" charset="0"/>
              </a:rPr>
              <a:t>hatta, </a:t>
            </a:r>
          </a:p>
          <a:p>
            <a:pPr algn="ctr"/>
            <a:r>
              <a:rPr lang="tr-TR" sz="2400" b="1" dirty="0">
                <a:solidFill>
                  <a:srgbClr val="DD0055"/>
                </a:solidFill>
                <a:latin typeface="Segoe UI" panose="020B0502040204020203" pitchFamily="34" charset="0"/>
              </a:rPr>
              <a:t>üstelik, </a:t>
            </a:r>
          </a:p>
          <a:p>
            <a:pPr algn="ctr"/>
            <a:r>
              <a:rPr lang="tr-TR" sz="2400" b="1" dirty="0">
                <a:solidFill>
                  <a:srgbClr val="DD0055"/>
                </a:solidFill>
                <a:latin typeface="Segoe UI" panose="020B0502040204020203" pitchFamily="34" charset="0"/>
              </a:rPr>
              <a:t>ayrıca, </a:t>
            </a:r>
          </a:p>
          <a:p>
            <a:pPr algn="ctr"/>
            <a:r>
              <a:rPr lang="tr-TR" sz="2400" b="1" dirty="0">
                <a:solidFill>
                  <a:srgbClr val="DD0055"/>
                </a:solidFill>
                <a:latin typeface="Segoe UI" panose="020B0502040204020203" pitchFamily="34" charset="0"/>
              </a:rPr>
              <a:t>açıkçası, </a:t>
            </a:r>
          </a:p>
          <a:p>
            <a:pPr algn="ctr"/>
            <a:r>
              <a:rPr lang="tr-TR" sz="2400" b="1" dirty="0">
                <a:solidFill>
                  <a:srgbClr val="DD0055"/>
                </a:solidFill>
                <a:latin typeface="Segoe UI" panose="020B0502040204020203" pitchFamily="34" charset="0"/>
              </a:rPr>
              <a:t>açıklamak gerekirse, </a:t>
            </a:r>
          </a:p>
          <a:p>
            <a:pPr algn="ctr"/>
            <a:r>
              <a:rPr lang="tr-TR" sz="2400" b="1" dirty="0">
                <a:solidFill>
                  <a:srgbClr val="DD0055"/>
                </a:solidFill>
                <a:latin typeface="Segoe UI" panose="020B0502040204020203" pitchFamily="34" charset="0"/>
              </a:rPr>
              <a:t>başka bir deyişle, </a:t>
            </a:r>
          </a:p>
          <a:p>
            <a:pPr algn="ctr"/>
            <a:r>
              <a:rPr lang="tr-TR" sz="2400" b="1" dirty="0">
                <a:solidFill>
                  <a:srgbClr val="DD0055"/>
                </a:solidFill>
                <a:latin typeface="Segoe UI" panose="020B0502040204020203" pitchFamily="34" charset="0"/>
              </a:rPr>
              <a:t>yani”</a:t>
            </a:r>
            <a:endParaRPr lang="tr-TR" sz="2400" dirty="0"/>
          </a:p>
        </p:txBody>
      </p:sp>
    </p:spTree>
    <p:extLst>
      <p:ext uri="{BB962C8B-B14F-4D97-AF65-F5344CB8AC3E}">
        <p14:creationId xmlns:p14="http://schemas.microsoft.com/office/powerpoint/2010/main" val="2760888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EF136C5D-6AE6-43D9-971C-DE3AB2F842A4}"/>
              </a:ext>
            </a:extLst>
          </p:cNvPr>
          <p:cNvSpPr/>
          <p:nvPr/>
        </p:nvSpPr>
        <p:spPr>
          <a:xfrm>
            <a:off x="132522" y="852966"/>
            <a:ext cx="10840278" cy="46166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400" dirty="0">
                <a:solidFill>
                  <a:srgbClr val="222222"/>
                </a:solidFill>
                <a:latin typeface="Segoe UI" panose="020B0502040204020203" pitchFamily="34" charset="0"/>
              </a:rPr>
              <a:t>Tüm mutfağı tek başına toplamış, </a:t>
            </a:r>
            <a:r>
              <a:rPr lang="tr-TR" sz="2400" b="1" dirty="0">
                <a:solidFill>
                  <a:srgbClr val="DD0055"/>
                </a:solidFill>
                <a:latin typeface="Segoe UI" panose="020B0502040204020203" pitchFamily="34" charset="0"/>
              </a:rPr>
              <a:t>üstelik</a:t>
            </a:r>
            <a:r>
              <a:rPr lang="tr-TR" sz="2400" dirty="0">
                <a:solidFill>
                  <a:srgbClr val="222222"/>
                </a:solidFill>
                <a:latin typeface="Segoe UI" panose="020B0502040204020203" pitchFamily="34" charset="0"/>
              </a:rPr>
              <a:t> yemek de yapmış.</a:t>
            </a:r>
            <a:endParaRPr lang="tr-TR" sz="2400" dirty="0"/>
          </a:p>
        </p:txBody>
      </p:sp>
      <p:sp>
        <p:nvSpPr>
          <p:cNvPr id="3" name="Dikdörtgen 2">
            <a:extLst>
              <a:ext uri="{FF2B5EF4-FFF2-40B4-BE49-F238E27FC236}">
                <a16:creationId xmlns:a16="http://schemas.microsoft.com/office/drawing/2014/main" id="{8544C6CB-7B65-4E24-9068-129FE844FFC0}"/>
              </a:ext>
            </a:extLst>
          </p:cNvPr>
          <p:cNvSpPr/>
          <p:nvPr/>
        </p:nvSpPr>
        <p:spPr>
          <a:xfrm>
            <a:off x="437322" y="2032409"/>
            <a:ext cx="9912626" cy="46166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400" dirty="0">
                <a:solidFill>
                  <a:srgbClr val="222222"/>
                </a:solidFill>
                <a:latin typeface="Segoe UI" panose="020B0502040204020203" pitchFamily="34" charset="0"/>
              </a:rPr>
              <a:t>Seneye Samsun’a taşınacağız </a:t>
            </a:r>
            <a:r>
              <a:rPr lang="tr-TR" sz="2400" b="1" dirty="0">
                <a:solidFill>
                  <a:srgbClr val="DD0055"/>
                </a:solidFill>
                <a:latin typeface="Segoe UI" panose="020B0502040204020203" pitchFamily="34" charset="0"/>
              </a:rPr>
              <a:t>hatta</a:t>
            </a:r>
            <a:r>
              <a:rPr lang="tr-TR" sz="2400" dirty="0">
                <a:solidFill>
                  <a:srgbClr val="222222"/>
                </a:solidFill>
                <a:latin typeface="Segoe UI" panose="020B0502040204020203" pitchFamily="34" charset="0"/>
              </a:rPr>
              <a:t> oradan ev bile alacağız.</a:t>
            </a:r>
            <a:endParaRPr lang="tr-TR" sz="2400" dirty="0"/>
          </a:p>
        </p:txBody>
      </p:sp>
      <p:sp>
        <p:nvSpPr>
          <p:cNvPr id="4" name="Dikdörtgen 3">
            <a:extLst>
              <a:ext uri="{FF2B5EF4-FFF2-40B4-BE49-F238E27FC236}">
                <a16:creationId xmlns:a16="http://schemas.microsoft.com/office/drawing/2014/main" id="{D1552E12-D004-4960-8D1C-DDA6B0516A27}"/>
              </a:ext>
            </a:extLst>
          </p:cNvPr>
          <p:cNvSpPr/>
          <p:nvPr/>
        </p:nvSpPr>
        <p:spPr>
          <a:xfrm>
            <a:off x="556592" y="3211852"/>
            <a:ext cx="8337539" cy="46166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2400" b="1" dirty="0">
                <a:solidFill>
                  <a:srgbClr val="222222"/>
                </a:solidFill>
                <a:latin typeface="Segoe UI" panose="020B0502040204020203" pitchFamily="34" charset="0"/>
              </a:rPr>
              <a:t>Bu defa yeni yılın ilk ayında </a:t>
            </a:r>
            <a:r>
              <a:rPr lang="tr-TR" sz="2400" b="1" dirty="0">
                <a:solidFill>
                  <a:srgbClr val="DD0055"/>
                </a:solidFill>
                <a:latin typeface="Segoe UI" panose="020B0502040204020203" pitchFamily="34" charset="0"/>
              </a:rPr>
              <a:t>yani</a:t>
            </a:r>
            <a:r>
              <a:rPr lang="tr-TR" sz="2400" b="1" dirty="0">
                <a:solidFill>
                  <a:srgbClr val="222222"/>
                </a:solidFill>
                <a:latin typeface="Segoe UI" panose="020B0502040204020203" pitchFamily="34" charset="0"/>
              </a:rPr>
              <a:t> ocakta tatile çıkacağım.</a:t>
            </a:r>
            <a:endParaRPr lang="tr-TR" sz="2400" b="1" dirty="0"/>
          </a:p>
        </p:txBody>
      </p:sp>
      <p:sp>
        <p:nvSpPr>
          <p:cNvPr id="5" name="Dikdörtgen 4">
            <a:extLst>
              <a:ext uri="{FF2B5EF4-FFF2-40B4-BE49-F238E27FC236}">
                <a16:creationId xmlns:a16="http://schemas.microsoft.com/office/drawing/2014/main" id="{16DF1369-E602-4C69-847A-C536028C516A}"/>
              </a:ext>
            </a:extLst>
          </p:cNvPr>
          <p:cNvSpPr/>
          <p:nvPr/>
        </p:nvSpPr>
        <p:spPr>
          <a:xfrm>
            <a:off x="556591" y="4391295"/>
            <a:ext cx="9448799" cy="40011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000" dirty="0">
                <a:solidFill>
                  <a:srgbClr val="222222"/>
                </a:solidFill>
                <a:latin typeface="Segoe UI" panose="020B0502040204020203" pitchFamily="34" charset="0"/>
              </a:rPr>
              <a:t>Kırk senelik çalışma hayatım sona erdi </a:t>
            </a:r>
            <a:r>
              <a:rPr lang="tr-TR" sz="2000" b="1" dirty="0">
                <a:solidFill>
                  <a:srgbClr val="DD0055"/>
                </a:solidFill>
                <a:latin typeface="Segoe UI" panose="020B0502040204020203" pitchFamily="34" charset="0"/>
              </a:rPr>
              <a:t>başka bir deyişle</a:t>
            </a:r>
            <a:r>
              <a:rPr lang="tr-TR" sz="2000" dirty="0">
                <a:solidFill>
                  <a:srgbClr val="222222"/>
                </a:solidFill>
                <a:latin typeface="Segoe UI" panose="020B0502040204020203" pitchFamily="34" charset="0"/>
              </a:rPr>
              <a:t> emekli oldum.</a:t>
            </a:r>
            <a:endParaRPr lang="tr-TR" sz="2000" dirty="0"/>
          </a:p>
        </p:txBody>
      </p:sp>
      <p:sp>
        <p:nvSpPr>
          <p:cNvPr id="6" name="Dikdörtgen 5">
            <a:extLst>
              <a:ext uri="{FF2B5EF4-FFF2-40B4-BE49-F238E27FC236}">
                <a16:creationId xmlns:a16="http://schemas.microsoft.com/office/drawing/2014/main" id="{C79A5CEB-56B3-4281-A0E0-69B9D783DCC8}"/>
              </a:ext>
            </a:extLst>
          </p:cNvPr>
          <p:cNvSpPr/>
          <p:nvPr/>
        </p:nvSpPr>
        <p:spPr>
          <a:xfrm>
            <a:off x="556591" y="5562288"/>
            <a:ext cx="8808758" cy="52322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2800" dirty="0">
                <a:solidFill>
                  <a:srgbClr val="222222"/>
                </a:solidFill>
                <a:latin typeface="Segoe UI" panose="020B0502040204020203" pitchFamily="34" charset="0"/>
              </a:rPr>
              <a:t>Sayısal dersleri severim </a:t>
            </a:r>
            <a:r>
              <a:rPr lang="tr-TR" sz="2800" b="1" dirty="0">
                <a:solidFill>
                  <a:srgbClr val="DD0055"/>
                </a:solidFill>
                <a:latin typeface="Segoe UI" panose="020B0502040204020203" pitchFamily="34" charset="0"/>
              </a:rPr>
              <a:t>özellikle</a:t>
            </a:r>
            <a:r>
              <a:rPr lang="tr-TR" sz="2800" dirty="0">
                <a:solidFill>
                  <a:srgbClr val="222222"/>
                </a:solidFill>
                <a:latin typeface="Segoe UI" panose="020B0502040204020203" pitchFamily="34" charset="0"/>
              </a:rPr>
              <a:t> de matematik dersini.</a:t>
            </a:r>
            <a:endParaRPr lang="tr-TR" sz="2800" dirty="0"/>
          </a:p>
        </p:txBody>
      </p:sp>
    </p:spTree>
    <p:extLst>
      <p:ext uri="{BB962C8B-B14F-4D97-AF65-F5344CB8AC3E}">
        <p14:creationId xmlns:p14="http://schemas.microsoft.com/office/powerpoint/2010/main" val="3830535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ACEB609B-9D55-4CE7-9AB2-F3CCDA30211E}"/>
              </a:ext>
            </a:extLst>
          </p:cNvPr>
          <p:cNvSpPr/>
          <p:nvPr/>
        </p:nvSpPr>
        <p:spPr>
          <a:xfrm>
            <a:off x="3182894" y="673413"/>
            <a:ext cx="6642716" cy="52322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2800" b="1" dirty="0">
                <a:solidFill>
                  <a:srgbClr val="DD0055"/>
                </a:solidFill>
                <a:latin typeface="Segoe UI" panose="020B0502040204020203" pitchFamily="34" charset="0"/>
              </a:rPr>
              <a:t>3-Özetleyen ve Sonuç Bildiren İfadeler</a:t>
            </a:r>
            <a:endParaRPr lang="tr-TR" sz="2800" b="1" i="0" dirty="0">
              <a:solidFill>
                <a:srgbClr val="DD0055"/>
              </a:solidFill>
              <a:effectLst/>
              <a:latin typeface="Segoe UI" panose="020B0502040204020203" pitchFamily="34" charset="0"/>
            </a:endParaRPr>
          </a:p>
        </p:txBody>
      </p:sp>
      <p:sp>
        <p:nvSpPr>
          <p:cNvPr id="3" name="Dikdörtgen 2">
            <a:extLst>
              <a:ext uri="{FF2B5EF4-FFF2-40B4-BE49-F238E27FC236}">
                <a16:creationId xmlns:a16="http://schemas.microsoft.com/office/drawing/2014/main" id="{ABCEE37B-2CAB-443C-811D-60D34CC34274}"/>
              </a:ext>
            </a:extLst>
          </p:cNvPr>
          <p:cNvSpPr/>
          <p:nvPr/>
        </p:nvSpPr>
        <p:spPr>
          <a:xfrm>
            <a:off x="265044" y="1893909"/>
            <a:ext cx="11171582" cy="1384995"/>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r>
              <a:rPr lang="tr-TR" sz="2800" dirty="0">
                <a:solidFill>
                  <a:srgbClr val="222222"/>
                </a:solidFill>
                <a:latin typeface="Segoe UI" panose="020B0502040204020203" pitchFamily="34" charset="0"/>
              </a:rPr>
              <a:t>Konuşmalarımızda ve yazılarımızda anlattıklarımızı sonuca bağlamak ve kısaca özetlemek isteğimizde özet ve sonuç bildiren cümleler kurarız.</a:t>
            </a:r>
            <a:endParaRPr lang="tr-TR" sz="2800" dirty="0"/>
          </a:p>
        </p:txBody>
      </p:sp>
    </p:spTree>
    <p:extLst>
      <p:ext uri="{BB962C8B-B14F-4D97-AF65-F5344CB8AC3E}">
        <p14:creationId xmlns:p14="http://schemas.microsoft.com/office/powerpoint/2010/main" val="3270413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5E68CE95-EEE3-4E2A-A469-298170EDA14B}"/>
              </a:ext>
            </a:extLst>
          </p:cNvPr>
          <p:cNvSpPr/>
          <p:nvPr/>
        </p:nvSpPr>
        <p:spPr>
          <a:xfrm>
            <a:off x="346353" y="694475"/>
            <a:ext cx="10781429" cy="156966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dirty="0">
                <a:solidFill>
                  <a:srgbClr val="FF0000"/>
                </a:solidFill>
                <a:latin typeface="Segoe UI" panose="020B0502040204020203" pitchFamily="34" charset="0"/>
              </a:rPr>
              <a:t>Anlattıklarımızı özetlerken veya sonuca bağlarken kullandığımız özetleyen ve sonuç bildiren ifadeler şunlardır: </a:t>
            </a:r>
            <a:endParaRPr lang="tr-TR" sz="3200" b="1" dirty="0">
              <a:solidFill>
                <a:srgbClr val="FF0000"/>
              </a:solidFill>
            </a:endParaRPr>
          </a:p>
        </p:txBody>
      </p:sp>
      <p:sp>
        <p:nvSpPr>
          <p:cNvPr id="3" name="Dikdörtgen 2">
            <a:extLst>
              <a:ext uri="{FF2B5EF4-FFF2-40B4-BE49-F238E27FC236}">
                <a16:creationId xmlns:a16="http://schemas.microsoft.com/office/drawing/2014/main" id="{7B38FEE3-3B55-4E1B-BF83-2E01F5C77080}"/>
              </a:ext>
            </a:extLst>
          </p:cNvPr>
          <p:cNvSpPr/>
          <p:nvPr/>
        </p:nvSpPr>
        <p:spPr>
          <a:xfrm>
            <a:off x="346353" y="2869093"/>
            <a:ext cx="4850296" cy="3108543"/>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b="1" dirty="0">
                <a:solidFill>
                  <a:srgbClr val="DD0055"/>
                </a:solidFill>
                <a:latin typeface="Segoe UI" panose="020B0502040204020203" pitchFamily="34" charset="0"/>
              </a:rPr>
              <a:t>“kısacası, </a:t>
            </a:r>
          </a:p>
          <a:p>
            <a:r>
              <a:rPr lang="tr-TR" sz="2800" b="1" dirty="0">
                <a:solidFill>
                  <a:srgbClr val="DD0055"/>
                </a:solidFill>
                <a:latin typeface="Segoe UI" panose="020B0502040204020203" pitchFamily="34" charset="0"/>
              </a:rPr>
              <a:t>özetle,</a:t>
            </a:r>
          </a:p>
          <a:p>
            <a:r>
              <a:rPr lang="tr-TR" sz="2800" b="1" dirty="0">
                <a:solidFill>
                  <a:srgbClr val="DD0055"/>
                </a:solidFill>
                <a:latin typeface="Segoe UI" panose="020B0502040204020203" pitchFamily="34" charset="0"/>
              </a:rPr>
              <a:t> son olarak, </a:t>
            </a:r>
          </a:p>
          <a:p>
            <a:r>
              <a:rPr lang="tr-TR" sz="2800" b="1" dirty="0">
                <a:solidFill>
                  <a:srgbClr val="DD0055"/>
                </a:solidFill>
                <a:latin typeface="Segoe UI" panose="020B0502040204020203" pitchFamily="34" charset="0"/>
              </a:rPr>
              <a:t>sonucunda, </a:t>
            </a:r>
          </a:p>
          <a:p>
            <a:r>
              <a:rPr lang="tr-TR" sz="2800" b="1" dirty="0">
                <a:solidFill>
                  <a:srgbClr val="DD0055"/>
                </a:solidFill>
                <a:latin typeface="Segoe UI" panose="020B0502040204020203" pitchFamily="34" charset="0"/>
              </a:rPr>
              <a:t>böylece, </a:t>
            </a:r>
          </a:p>
          <a:p>
            <a:r>
              <a:rPr lang="tr-TR" sz="2800" b="1" dirty="0">
                <a:solidFill>
                  <a:srgbClr val="DD0055"/>
                </a:solidFill>
                <a:latin typeface="Segoe UI" panose="020B0502040204020203" pitchFamily="34" charset="0"/>
              </a:rPr>
              <a:t>böylelikle, </a:t>
            </a:r>
          </a:p>
          <a:p>
            <a:r>
              <a:rPr lang="tr-TR" sz="2800" b="1" dirty="0">
                <a:solidFill>
                  <a:srgbClr val="DD0055"/>
                </a:solidFill>
                <a:latin typeface="Segoe UI" panose="020B0502040204020203" pitchFamily="34" charset="0"/>
              </a:rPr>
              <a:t>görüldüğü gibi”</a:t>
            </a:r>
            <a:endParaRPr lang="tr-TR" sz="2800" dirty="0"/>
          </a:p>
        </p:txBody>
      </p:sp>
    </p:spTree>
    <p:extLst>
      <p:ext uri="{BB962C8B-B14F-4D97-AF65-F5344CB8AC3E}">
        <p14:creationId xmlns:p14="http://schemas.microsoft.com/office/powerpoint/2010/main" val="1531416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037D0E2E-827F-40B9-8E07-1214EE8D58DB}"/>
              </a:ext>
            </a:extLst>
          </p:cNvPr>
          <p:cNvSpPr/>
          <p:nvPr/>
        </p:nvSpPr>
        <p:spPr>
          <a:xfrm>
            <a:off x="463826" y="908198"/>
            <a:ext cx="6796412" cy="52322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2800" b="1" dirty="0">
                <a:solidFill>
                  <a:srgbClr val="DD0055"/>
                </a:solidFill>
                <a:latin typeface="Segoe UI" panose="020B0502040204020203" pitchFamily="34" charset="0"/>
              </a:rPr>
              <a:t>Kısacası</a:t>
            </a:r>
            <a:r>
              <a:rPr lang="tr-TR" sz="2800" dirty="0">
                <a:solidFill>
                  <a:srgbClr val="222222"/>
                </a:solidFill>
                <a:latin typeface="Segoe UI" panose="020B0502040204020203" pitchFamily="34" charset="0"/>
              </a:rPr>
              <a:t> artık sizinle çalışmak istemiyoruz.</a:t>
            </a:r>
            <a:endParaRPr lang="tr-TR" sz="2800" dirty="0"/>
          </a:p>
        </p:txBody>
      </p:sp>
      <p:sp>
        <p:nvSpPr>
          <p:cNvPr id="3" name="Dikdörtgen 2">
            <a:extLst>
              <a:ext uri="{FF2B5EF4-FFF2-40B4-BE49-F238E27FC236}">
                <a16:creationId xmlns:a16="http://schemas.microsoft.com/office/drawing/2014/main" id="{68B8C8BC-10B3-41F9-BA3F-CD894035BB72}"/>
              </a:ext>
            </a:extLst>
          </p:cNvPr>
          <p:cNvSpPr/>
          <p:nvPr/>
        </p:nvSpPr>
        <p:spPr>
          <a:xfrm>
            <a:off x="483242" y="2483303"/>
            <a:ext cx="7831118" cy="46166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2400" b="1" dirty="0">
                <a:solidFill>
                  <a:srgbClr val="DD0055"/>
                </a:solidFill>
                <a:latin typeface="Segoe UI" panose="020B0502040204020203" pitchFamily="34" charset="0"/>
              </a:rPr>
              <a:t>Görüldüğü gibi</a:t>
            </a:r>
            <a:r>
              <a:rPr lang="tr-TR" sz="2400" dirty="0">
                <a:solidFill>
                  <a:srgbClr val="222222"/>
                </a:solidFill>
                <a:latin typeface="Segoe UI" panose="020B0502040204020203" pitchFamily="34" charset="0"/>
              </a:rPr>
              <a:t> bilgisayarın yararı kadar zararı da vardır.</a:t>
            </a:r>
            <a:endParaRPr lang="tr-TR" sz="2400" dirty="0"/>
          </a:p>
        </p:txBody>
      </p:sp>
      <p:sp>
        <p:nvSpPr>
          <p:cNvPr id="4" name="Dikdörtgen 3">
            <a:extLst>
              <a:ext uri="{FF2B5EF4-FFF2-40B4-BE49-F238E27FC236}">
                <a16:creationId xmlns:a16="http://schemas.microsoft.com/office/drawing/2014/main" id="{C380C619-CF36-468F-BC57-1F4EC98E06DE}"/>
              </a:ext>
            </a:extLst>
          </p:cNvPr>
          <p:cNvSpPr/>
          <p:nvPr/>
        </p:nvSpPr>
        <p:spPr>
          <a:xfrm>
            <a:off x="463826" y="3967226"/>
            <a:ext cx="10190922" cy="83099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400" dirty="0">
                <a:solidFill>
                  <a:srgbClr val="222222"/>
                </a:solidFill>
                <a:latin typeface="Segoe UI" panose="020B0502040204020203" pitchFamily="34" charset="0"/>
              </a:rPr>
              <a:t>Ünlü futbolcu jübile maçına çıktı. </a:t>
            </a:r>
            <a:r>
              <a:rPr lang="tr-TR" sz="2400" b="1" dirty="0">
                <a:solidFill>
                  <a:srgbClr val="DD0055"/>
                </a:solidFill>
                <a:latin typeface="Segoe UI" panose="020B0502040204020203" pitchFamily="34" charset="0"/>
              </a:rPr>
              <a:t>Böylelikle</a:t>
            </a:r>
            <a:r>
              <a:rPr lang="tr-TR" sz="2400" dirty="0">
                <a:solidFill>
                  <a:srgbClr val="222222"/>
                </a:solidFill>
                <a:latin typeface="Segoe UI" panose="020B0502040204020203" pitchFamily="34" charset="0"/>
              </a:rPr>
              <a:t> bir efsane daha yeşil sahalara veda etti.</a:t>
            </a:r>
            <a:endParaRPr lang="tr-TR" sz="2400" dirty="0"/>
          </a:p>
        </p:txBody>
      </p:sp>
      <p:sp>
        <p:nvSpPr>
          <p:cNvPr id="5" name="Dikdörtgen 4">
            <a:extLst>
              <a:ext uri="{FF2B5EF4-FFF2-40B4-BE49-F238E27FC236}">
                <a16:creationId xmlns:a16="http://schemas.microsoft.com/office/drawing/2014/main" id="{A0E64209-AC8B-42CE-8A93-820FAB9052D4}"/>
              </a:ext>
            </a:extLst>
          </p:cNvPr>
          <p:cNvSpPr/>
          <p:nvPr/>
        </p:nvSpPr>
        <p:spPr>
          <a:xfrm>
            <a:off x="649357" y="5371092"/>
            <a:ext cx="10588485" cy="83099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400" dirty="0">
                <a:solidFill>
                  <a:srgbClr val="222222"/>
                </a:solidFill>
                <a:latin typeface="Segoe UI" panose="020B0502040204020203" pitchFamily="34" charset="0"/>
              </a:rPr>
              <a:t> </a:t>
            </a:r>
            <a:r>
              <a:rPr lang="tr-TR" sz="2400" b="1" dirty="0">
                <a:solidFill>
                  <a:srgbClr val="DD0055"/>
                </a:solidFill>
                <a:latin typeface="Segoe UI" panose="020B0502040204020203" pitchFamily="34" charset="0"/>
              </a:rPr>
              <a:t>Özetle</a:t>
            </a:r>
            <a:r>
              <a:rPr lang="tr-TR" sz="2400" dirty="0">
                <a:solidFill>
                  <a:srgbClr val="222222"/>
                </a:solidFill>
                <a:latin typeface="Segoe UI" panose="020B0502040204020203" pitchFamily="34" charset="0"/>
              </a:rPr>
              <a:t> bağlantı ifadeleri sözcükleri veya cümleleri birbirine bağlamamızı sağlar.</a:t>
            </a:r>
            <a:endParaRPr lang="tr-TR" sz="2400" dirty="0"/>
          </a:p>
        </p:txBody>
      </p:sp>
    </p:spTree>
    <p:extLst>
      <p:ext uri="{BB962C8B-B14F-4D97-AF65-F5344CB8AC3E}">
        <p14:creationId xmlns:p14="http://schemas.microsoft.com/office/powerpoint/2010/main" val="923194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6976369C-17E9-4017-AC8E-D90D4610A6B0}"/>
              </a:ext>
            </a:extLst>
          </p:cNvPr>
          <p:cNvPicPr>
            <a:picLocks noChangeAspect="1"/>
          </p:cNvPicPr>
          <p:nvPr/>
        </p:nvPicPr>
        <p:blipFill>
          <a:blip r:embed="rId2"/>
          <a:stretch>
            <a:fillRect/>
          </a:stretch>
        </p:blipFill>
        <p:spPr>
          <a:xfrm>
            <a:off x="5076825" y="541683"/>
            <a:ext cx="2038350" cy="685800"/>
          </a:xfrm>
          <a:prstGeom prst="rect">
            <a:avLst/>
          </a:prstGeom>
        </p:spPr>
      </p:pic>
      <p:pic>
        <p:nvPicPr>
          <p:cNvPr id="3" name="Resim 2">
            <a:extLst>
              <a:ext uri="{FF2B5EF4-FFF2-40B4-BE49-F238E27FC236}">
                <a16:creationId xmlns:a16="http://schemas.microsoft.com/office/drawing/2014/main" id="{E1955ECB-9538-484B-9639-C75A71FB5144}"/>
              </a:ext>
            </a:extLst>
          </p:cNvPr>
          <p:cNvPicPr>
            <a:picLocks noChangeAspect="1"/>
          </p:cNvPicPr>
          <p:nvPr/>
        </p:nvPicPr>
        <p:blipFill>
          <a:blip r:embed="rId3"/>
          <a:stretch>
            <a:fillRect/>
          </a:stretch>
        </p:blipFill>
        <p:spPr>
          <a:xfrm>
            <a:off x="1501160" y="1749079"/>
            <a:ext cx="9484892" cy="4563621"/>
          </a:xfrm>
          <a:prstGeom prst="rect">
            <a:avLst/>
          </a:prstGeom>
        </p:spPr>
      </p:pic>
    </p:spTree>
    <p:extLst>
      <p:ext uri="{BB962C8B-B14F-4D97-AF65-F5344CB8AC3E}">
        <p14:creationId xmlns:p14="http://schemas.microsoft.com/office/powerpoint/2010/main" val="3662559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a:extLst>
              <a:ext uri="{FF2B5EF4-FFF2-40B4-BE49-F238E27FC236}">
                <a16:creationId xmlns:a16="http://schemas.microsoft.com/office/drawing/2014/main" id="{89ACC1E1-17E7-424C-A819-75F9A09B1149}"/>
              </a:ext>
            </a:extLst>
          </p:cNvPr>
          <p:cNvSpPr/>
          <p:nvPr/>
        </p:nvSpPr>
        <p:spPr>
          <a:xfrm>
            <a:off x="265043" y="797870"/>
            <a:ext cx="11264348" cy="353943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fontAlgn="base"/>
            <a:r>
              <a:rPr lang="tr-TR" sz="2800" dirty="0">
                <a:solidFill>
                  <a:srgbClr val="000000"/>
                </a:solidFill>
                <a:latin typeface="Roboto"/>
              </a:rPr>
              <a:t>Gençlik kavramı, biyolojik anlamda kullanıldığı zaman </a:t>
            </a:r>
            <a:r>
              <a:rPr lang="tr-TR" sz="2800" u="sng" dirty="0">
                <a:solidFill>
                  <a:srgbClr val="FF0000"/>
                </a:solidFill>
                <a:latin typeface="Roboto"/>
              </a:rPr>
              <a:t>şüphesiz ki</a:t>
            </a:r>
            <a:r>
              <a:rPr lang="tr-TR" sz="2800" dirty="0">
                <a:solidFill>
                  <a:srgbClr val="000000"/>
                </a:solidFill>
                <a:latin typeface="Roboto"/>
              </a:rPr>
              <a:t> belli bir yaş dönemini ifade eder. Atatürk, gençlere verdiği önemi </a:t>
            </a:r>
            <a:r>
              <a:rPr lang="tr-TR" sz="2800" u="sng" dirty="0">
                <a:solidFill>
                  <a:srgbClr val="FF0000"/>
                </a:solidFill>
                <a:latin typeface="Roboto"/>
              </a:rPr>
              <a:t>ilk olarak</a:t>
            </a:r>
            <a:r>
              <a:rPr lang="tr-TR" sz="2800" dirty="0">
                <a:solidFill>
                  <a:srgbClr val="000000"/>
                </a:solidFill>
                <a:latin typeface="Roboto"/>
              </a:rPr>
              <a:t> 19 Mayıs tarihini “Gençlik ve Spor Bayramı” hediye ederek göstermiştir. Atatürk, gençlerin </a:t>
            </a:r>
            <a:r>
              <a:rPr lang="tr-TR" sz="2800" u="sng" dirty="0">
                <a:solidFill>
                  <a:srgbClr val="FF0000"/>
                </a:solidFill>
                <a:latin typeface="Roboto"/>
              </a:rPr>
              <a:t>özellikle</a:t>
            </a:r>
            <a:r>
              <a:rPr lang="tr-TR" sz="2800" dirty="0">
                <a:solidFill>
                  <a:srgbClr val="000000"/>
                </a:solidFill>
                <a:latin typeface="Roboto"/>
              </a:rPr>
              <a:t> sağlam ve olumlu bir karakter taşımalarını önemsemiştir.</a:t>
            </a:r>
          </a:p>
          <a:p>
            <a:pPr fontAlgn="base"/>
            <a:r>
              <a:rPr lang="tr-TR" sz="2800" u="sng" dirty="0">
                <a:solidFill>
                  <a:srgbClr val="FF0000"/>
                </a:solidFill>
                <a:latin typeface="Roboto"/>
              </a:rPr>
              <a:t>Kısaca</a:t>
            </a:r>
            <a:r>
              <a:rPr lang="tr-TR" sz="2800" dirty="0">
                <a:solidFill>
                  <a:srgbClr val="000000"/>
                </a:solidFill>
                <a:latin typeface="Roboto"/>
              </a:rPr>
              <a:t> Atatürk gençliği, bir fikir gençliği, bir ideal gençliği oluşturmalıdır. </a:t>
            </a:r>
            <a:r>
              <a:rPr lang="tr-TR" sz="2800" u="sng" dirty="0">
                <a:solidFill>
                  <a:srgbClr val="FF0000"/>
                </a:solidFill>
                <a:latin typeface="Roboto"/>
              </a:rPr>
              <a:t>Son olarak</a:t>
            </a:r>
            <a:r>
              <a:rPr lang="tr-TR" sz="2800" dirty="0">
                <a:solidFill>
                  <a:srgbClr val="000000"/>
                </a:solidFill>
                <a:latin typeface="Roboto"/>
              </a:rPr>
              <a:t> diyebiliriz ki ilkelere bağlı, çalışkan ve vatansever bir gençlik Atatürk’ün idealiydi.</a:t>
            </a:r>
            <a:endParaRPr lang="tr-TR" sz="2800" b="0" i="0" dirty="0">
              <a:solidFill>
                <a:srgbClr val="000000"/>
              </a:solidFill>
              <a:effectLst/>
              <a:latin typeface="Roboto"/>
            </a:endParaRPr>
          </a:p>
        </p:txBody>
      </p:sp>
    </p:spTree>
    <p:extLst>
      <p:ext uri="{BB962C8B-B14F-4D97-AF65-F5344CB8AC3E}">
        <p14:creationId xmlns:p14="http://schemas.microsoft.com/office/powerpoint/2010/main" val="1017495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EDE49EAF-07D2-46BA-93B3-5D2F1EE0CC0B}"/>
              </a:ext>
            </a:extLst>
          </p:cNvPr>
          <p:cNvPicPr>
            <a:picLocks noChangeAspect="1"/>
          </p:cNvPicPr>
          <p:nvPr/>
        </p:nvPicPr>
        <p:blipFill>
          <a:blip r:embed="rId2"/>
          <a:stretch>
            <a:fillRect/>
          </a:stretch>
        </p:blipFill>
        <p:spPr>
          <a:xfrm>
            <a:off x="376445" y="2688535"/>
            <a:ext cx="1924050" cy="723900"/>
          </a:xfrm>
          <a:prstGeom prst="rect">
            <a:avLst/>
          </a:prstGeom>
        </p:spPr>
      </p:pic>
      <p:pic>
        <p:nvPicPr>
          <p:cNvPr id="3" name="Resim 2">
            <a:extLst>
              <a:ext uri="{FF2B5EF4-FFF2-40B4-BE49-F238E27FC236}">
                <a16:creationId xmlns:a16="http://schemas.microsoft.com/office/drawing/2014/main" id="{1CD73D34-C4DD-41C9-9FCB-7429F9B922A4}"/>
              </a:ext>
            </a:extLst>
          </p:cNvPr>
          <p:cNvPicPr>
            <a:picLocks noChangeAspect="1"/>
          </p:cNvPicPr>
          <p:nvPr/>
        </p:nvPicPr>
        <p:blipFill>
          <a:blip r:embed="rId3"/>
          <a:stretch>
            <a:fillRect/>
          </a:stretch>
        </p:blipFill>
        <p:spPr>
          <a:xfrm>
            <a:off x="3405808" y="523259"/>
            <a:ext cx="5687461" cy="6101999"/>
          </a:xfrm>
          <a:prstGeom prst="rect">
            <a:avLst/>
          </a:prstGeom>
        </p:spPr>
      </p:pic>
    </p:spTree>
    <p:extLst>
      <p:ext uri="{BB962C8B-B14F-4D97-AF65-F5344CB8AC3E}">
        <p14:creationId xmlns:p14="http://schemas.microsoft.com/office/powerpoint/2010/main" val="2457171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DBEE85CE-3CAA-4C46-8924-7E2AA2D19C77}"/>
              </a:ext>
            </a:extLst>
          </p:cNvPr>
          <p:cNvSpPr/>
          <p:nvPr/>
        </p:nvSpPr>
        <p:spPr>
          <a:xfrm>
            <a:off x="410818" y="3429000"/>
            <a:ext cx="10721008" cy="224676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dirty="0">
                <a:solidFill>
                  <a:srgbClr val="000000"/>
                </a:solidFill>
                <a:latin typeface="Roboto"/>
              </a:rPr>
              <a:t>Şimdi </a:t>
            </a:r>
            <a:r>
              <a:rPr lang="tr-TR" sz="2800" u="sng" dirty="0">
                <a:solidFill>
                  <a:srgbClr val="FF0000"/>
                </a:solidFill>
                <a:latin typeface="Roboto"/>
              </a:rPr>
              <a:t>aldığım</a:t>
            </a:r>
            <a:r>
              <a:rPr lang="tr-TR" sz="2800" dirty="0">
                <a:solidFill>
                  <a:srgbClr val="000000"/>
                </a:solidFill>
                <a:latin typeface="Roboto"/>
              </a:rPr>
              <a:t> 18 Mayıs 1921 tarihli nazik mektubunuza pek </a:t>
            </a:r>
            <a:r>
              <a:rPr lang="tr-TR" sz="2800" u="sng" dirty="0">
                <a:solidFill>
                  <a:srgbClr val="FF0000"/>
                </a:solidFill>
                <a:latin typeface="Roboto"/>
              </a:rPr>
              <a:t>duygulanmış olarak</a:t>
            </a:r>
            <a:r>
              <a:rPr lang="tr-TR" sz="2800" dirty="0">
                <a:solidFill>
                  <a:srgbClr val="000000"/>
                </a:solidFill>
                <a:latin typeface="Roboto"/>
              </a:rPr>
              <a:t> sonsuz teşekkür eder ve bütün yurttaşlarım gibi kişiliğinize karşı </a:t>
            </a:r>
            <a:r>
              <a:rPr lang="tr-TR" sz="2800" u="sng" dirty="0">
                <a:solidFill>
                  <a:srgbClr val="FF0000"/>
                </a:solidFill>
                <a:latin typeface="Roboto"/>
              </a:rPr>
              <a:t>beslediğim</a:t>
            </a:r>
            <a:r>
              <a:rPr lang="tr-TR" sz="2800" dirty="0">
                <a:solidFill>
                  <a:srgbClr val="000000"/>
                </a:solidFill>
                <a:latin typeface="Roboto"/>
              </a:rPr>
              <a:t> saygı, sevgi ve hayranlık duygularımın içtenliğine ve derinliğine </a:t>
            </a:r>
            <a:r>
              <a:rPr lang="tr-TR" sz="2800" u="sng" dirty="0">
                <a:solidFill>
                  <a:srgbClr val="FF0000"/>
                </a:solidFill>
                <a:latin typeface="Roboto"/>
              </a:rPr>
              <a:t>inanmanızı</a:t>
            </a:r>
            <a:r>
              <a:rPr lang="tr-TR" sz="2800" dirty="0">
                <a:solidFill>
                  <a:srgbClr val="000000"/>
                </a:solidFill>
                <a:latin typeface="Roboto"/>
              </a:rPr>
              <a:t> rica ederim.</a:t>
            </a:r>
            <a:endParaRPr lang="tr-TR" sz="2800" dirty="0"/>
          </a:p>
        </p:txBody>
      </p:sp>
      <p:sp>
        <p:nvSpPr>
          <p:cNvPr id="3" name="Dikdörtgen 2">
            <a:extLst>
              <a:ext uri="{FF2B5EF4-FFF2-40B4-BE49-F238E27FC236}">
                <a16:creationId xmlns:a16="http://schemas.microsoft.com/office/drawing/2014/main" id="{73BED954-2C2B-4D62-9062-9FCEBD5CFA0D}"/>
              </a:ext>
            </a:extLst>
          </p:cNvPr>
          <p:cNvSpPr/>
          <p:nvPr/>
        </p:nvSpPr>
        <p:spPr>
          <a:xfrm>
            <a:off x="735496" y="599661"/>
            <a:ext cx="10721008" cy="224676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dirty="0">
                <a:solidFill>
                  <a:schemeClr val="bg1"/>
                </a:solidFill>
                <a:latin typeface="Roboto"/>
              </a:rPr>
              <a:t>Şimdi aldığım 18 Mayıs 1921 tarihli nazik mektubunuza pek duygulanmış olarak sonsuz teşekkür eder ve bütün yurttaşlarım gibi kişiliğinize karşı beslediğim saygı, sevgi ve hayranlık duygularımın içtenliğine ve derinliğine inanmanızı rica ederim.</a:t>
            </a:r>
            <a:endParaRPr lang="tr-TR" sz="2800" dirty="0">
              <a:solidFill>
                <a:schemeClr val="bg1"/>
              </a:solidFill>
            </a:endParaRPr>
          </a:p>
        </p:txBody>
      </p:sp>
    </p:spTree>
    <p:extLst>
      <p:ext uri="{BB962C8B-B14F-4D97-AF65-F5344CB8AC3E}">
        <p14:creationId xmlns:p14="http://schemas.microsoft.com/office/powerpoint/2010/main" val="2289234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6052245A-5D88-4492-9C3A-D5796D310B32}"/>
              </a:ext>
            </a:extLst>
          </p:cNvPr>
          <p:cNvSpPr/>
          <p:nvPr/>
        </p:nvSpPr>
        <p:spPr>
          <a:xfrm>
            <a:off x="463826" y="2951946"/>
            <a:ext cx="10813774" cy="95410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dirty="0">
                <a:solidFill>
                  <a:srgbClr val="000000"/>
                </a:solidFill>
                <a:latin typeface="Roboto"/>
              </a:rPr>
              <a:t>Rahatsızlığınızı </a:t>
            </a:r>
            <a:r>
              <a:rPr lang="tr-TR" sz="2800" b="1" u="sng" dirty="0">
                <a:solidFill>
                  <a:srgbClr val="FF0000"/>
                </a:solidFill>
                <a:latin typeface="Roboto"/>
              </a:rPr>
              <a:t>öğrenince</a:t>
            </a:r>
            <a:r>
              <a:rPr lang="tr-TR" sz="2800" b="1" dirty="0">
                <a:solidFill>
                  <a:srgbClr val="000000"/>
                </a:solidFill>
                <a:latin typeface="Roboto"/>
              </a:rPr>
              <a:t> pek üzüldüm ve tam </a:t>
            </a:r>
            <a:r>
              <a:rPr lang="tr-TR" sz="2800" b="1" u="sng" dirty="0">
                <a:solidFill>
                  <a:srgbClr val="FF0000"/>
                </a:solidFill>
                <a:latin typeface="Roboto"/>
              </a:rPr>
              <a:t>iyileşmeniz</a:t>
            </a:r>
            <a:r>
              <a:rPr lang="tr-TR" sz="2800" b="1" dirty="0">
                <a:solidFill>
                  <a:srgbClr val="000000"/>
                </a:solidFill>
                <a:latin typeface="Roboto"/>
              </a:rPr>
              <a:t> haberini sabırsızlıkla bekliyorum.</a:t>
            </a:r>
            <a:endParaRPr lang="tr-TR" sz="2800" b="1" dirty="0"/>
          </a:p>
        </p:txBody>
      </p:sp>
      <p:sp>
        <p:nvSpPr>
          <p:cNvPr id="3" name="Dikdörtgen 2">
            <a:extLst>
              <a:ext uri="{FF2B5EF4-FFF2-40B4-BE49-F238E27FC236}">
                <a16:creationId xmlns:a16="http://schemas.microsoft.com/office/drawing/2014/main" id="{D4A2DCC0-0D43-420C-8F55-FE19F7E9E340}"/>
              </a:ext>
            </a:extLst>
          </p:cNvPr>
          <p:cNvSpPr/>
          <p:nvPr/>
        </p:nvSpPr>
        <p:spPr>
          <a:xfrm>
            <a:off x="463826" y="864728"/>
            <a:ext cx="10813774" cy="95410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dirty="0">
                <a:solidFill>
                  <a:schemeClr val="bg1"/>
                </a:solidFill>
                <a:latin typeface="Roboto"/>
              </a:rPr>
              <a:t>Rahatsızlığınızı öğrenince pek üzüldüm ve tam iyileşmeniz haberini sabırsızlıkla bekliyorum.</a:t>
            </a:r>
            <a:endParaRPr lang="tr-TR" sz="2800" b="1" dirty="0">
              <a:solidFill>
                <a:schemeClr val="bg1"/>
              </a:solidFill>
            </a:endParaRPr>
          </a:p>
        </p:txBody>
      </p:sp>
    </p:spTree>
    <p:extLst>
      <p:ext uri="{BB962C8B-B14F-4D97-AF65-F5344CB8AC3E}">
        <p14:creationId xmlns:p14="http://schemas.microsoft.com/office/powerpoint/2010/main" val="3259727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C0A2732F-38F7-42C6-BB87-FF1235E877BC}"/>
              </a:ext>
            </a:extLst>
          </p:cNvPr>
          <p:cNvSpPr/>
          <p:nvPr/>
        </p:nvSpPr>
        <p:spPr>
          <a:xfrm>
            <a:off x="172278" y="3579529"/>
            <a:ext cx="11025809" cy="224676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dirty="0">
                <a:solidFill>
                  <a:srgbClr val="000000"/>
                </a:solidFill>
                <a:latin typeface="Roboto"/>
              </a:rPr>
              <a:t>Bu fırsattan </a:t>
            </a:r>
            <a:r>
              <a:rPr lang="tr-TR" sz="2800" u="sng" dirty="0">
                <a:solidFill>
                  <a:srgbClr val="FF0000"/>
                </a:solidFill>
                <a:latin typeface="Roboto"/>
              </a:rPr>
              <a:t>yararlanarak</a:t>
            </a:r>
            <a:r>
              <a:rPr lang="tr-TR" sz="2800" dirty="0">
                <a:solidFill>
                  <a:srgbClr val="000000"/>
                </a:solidFill>
                <a:latin typeface="Roboto"/>
              </a:rPr>
              <a:t> tarihimizin en karanlık günlerinde, yenilgi ve iftiranın bizi </a:t>
            </a:r>
            <a:r>
              <a:rPr lang="tr-TR" sz="2800" dirty="0" err="1">
                <a:solidFill>
                  <a:srgbClr val="000000"/>
                </a:solidFill>
                <a:latin typeface="Roboto"/>
              </a:rPr>
              <a:t>ebediyyen</a:t>
            </a:r>
            <a:r>
              <a:rPr lang="tr-TR" sz="2800" dirty="0">
                <a:solidFill>
                  <a:srgbClr val="000000"/>
                </a:solidFill>
                <a:latin typeface="Roboto"/>
              </a:rPr>
              <a:t> yok </a:t>
            </a:r>
            <a:r>
              <a:rPr lang="tr-TR" sz="2800" u="sng" dirty="0">
                <a:solidFill>
                  <a:srgbClr val="FF0000"/>
                </a:solidFill>
                <a:latin typeface="Roboto"/>
              </a:rPr>
              <a:t>edecek</a:t>
            </a:r>
            <a:r>
              <a:rPr lang="tr-TR" sz="2800" dirty="0">
                <a:solidFill>
                  <a:srgbClr val="000000"/>
                </a:solidFill>
                <a:latin typeface="Roboto"/>
              </a:rPr>
              <a:t> gibi </a:t>
            </a:r>
            <a:r>
              <a:rPr lang="tr-TR" sz="2800" u="sng" dirty="0">
                <a:solidFill>
                  <a:srgbClr val="FF0000"/>
                </a:solidFill>
                <a:latin typeface="Roboto"/>
              </a:rPr>
              <a:t>göründüğü</a:t>
            </a:r>
            <a:r>
              <a:rPr lang="tr-TR" sz="2800" dirty="0">
                <a:solidFill>
                  <a:srgbClr val="000000"/>
                </a:solidFill>
                <a:latin typeface="Roboto"/>
              </a:rPr>
              <a:t> bir zamanda bize güvenini bir an bile </a:t>
            </a:r>
            <a:r>
              <a:rPr lang="tr-TR" sz="2800" u="sng" dirty="0">
                <a:solidFill>
                  <a:srgbClr val="FF0000"/>
                </a:solidFill>
                <a:latin typeface="Roboto"/>
              </a:rPr>
              <a:t>yitirmemiş olan</a:t>
            </a:r>
            <a:r>
              <a:rPr lang="tr-TR" sz="2800" dirty="0">
                <a:solidFill>
                  <a:srgbClr val="000000"/>
                </a:solidFill>
                <a:latin typeface="Roboto"/>
              </a:rPr>
              <a:t> dosta </a:t>
            </a:r>
            <a:r>
              <a:rPr lang="tr-TR" sz="2800" u="sng" dirty="0">
                <a:solidFill>
                  <a:srgbClr val="FF0000"/>
                </a:solidFill>
                <a:latin typeface="Roboto"/>
              </a:rPr>
              <a:t>beslediğimiz</a:t>
            </a:r>
            <a:r>
              <a:rPr lang="tr-TR" sz="2800" dirty="0">
                <a:solidFill>
                  <a:srgbClr val="000000"/>
                </a:solidFill>
                <a:latin typeface="Roboto"/>
              </a:rPr>
              <a:t> ebedi minnettarlığın teminatını, talihin Türk milletine yeniden </a:t>
            </a:r>
            <a:r>
              <a:rPr lang="tr-TR" sz="2800" u="sng" dirty="0">
                <a:solidFill>
                  <a:srgbClr val="FF0000"/>
                </a:solidFill>
                <a:latin typeface="Roboto"/>
              </a:rPr>
              <a:t>gülümsemeye başladığı</a:t>
            </a:r>
            <a:r>
              <a:rPr lang="tr-TR" sz="2800" dirty="0">
                <a:solidFill>
                  <a:srgbClr val="000000"/>
                </a:solidFill>
                <a:latin typeface="Roboto"/>
              </a:rPr>
              <a:t> şu sırada </a:t>
            </a:r>
            <a:r>
              <a:rPr lang="tr-TR" sz="2800" u="sng" dirty="0">
                <a:solidFill>
                  <a:srgbClr val="FF0000"/>
                </a:solidFill>
                <a:latin typeface="Roboto"/>
              </a:rPr>
              <a:t>yenilemekten</a:t>
            </a:r>
            <a:r>
              <a:rPr lang="tr-TR" sz="2800" dirty="0">
                <a:solidFill>
                  <a:srgbClr val="000000"/>
                </a:solidFill>
                <a:latin typeface="Roboto"/>
              </a:rPr>
              <a:t> pek mutluluk duymaktayım.</a:t>
            </a:r>
            <a:endParaRPr lang="tr-TR" sz="2800" dirty="0"/>
          </a:p>
        </p:txBody>
      </p:sp>
      <p:sp>
        <p:nvSpPr>
          <p:cNvPr id="3" name="Dikdörtgen 2">
            <a:extLst>
              <a:ext uri="{FF2B5EF4-FFF2-40B4-BE49-F238E27FC236}">
                <a16:creationId xmlns:a16="http://schemas.microsoft.com/office/drawing/2014/main" id="{DC3893C9-EE12-4ED5-8DE7-A6B811B6B3B2}"/>
              </a:ext>
            </a:extLst>
          </p:cNvPr>
          <p:cNvSpPr/>
          <p:nvPr/>
        </p:nvSpPr>
        <p:spPr>
          <a:xfrm>
            <a:off x="284921" y="498398"/>
            <a:ext cx="11025809" cy="224676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dirty="0">
                <a:solidFill>
                  <a:schemeClr val="bg1"/>
                </a:solidFill>
                <a:latin typeface="Roboto"/>
              </a:rPr>
              <a:t>Bu fırsattan yararlanarak tarihimizin en karanlık günlerinde, yenilgi ve iftiranın bizi </a:t>
            </a:r>
            <a:r>
              <a:rPr lang="tr-TR" sz="2800" dirty="0" err="1">
                <a:solidFill>
                  <a:schemeClr val="bg1"/>
                </a:solidFill>
                <a:latin typeface="Roboto"/>
              </a:rPr>
              <a:t>ebediyyen</a:t>
            </a:r>
            <a:r>
              <a:rPr lang="tr-TR" sz="2800" dirty="0">
                <a:solidFill>
                  <a:schemeClr val="bg1"/>
                </a:solidFill>
                <a:latin typeface="Roboto"/>
              </a:rPr>
              <a:t> yok edecek gibi göründüğü bir zamanda bize güvenini bir an bile yitirmemiş olan dosta beslediğimiz ebedi minnettarlığın teminatını, talihin Türk milletine yeniden gülümsemeye başladığı şu sırada yenilemekten pek mutluluk duymaktayım.</a:t>
            </a:r>
            <a:endParaRPr lang="tr-TR" sz="2800" dirty="0">
              <a:solidFill>
                <a:schemeClr val="bg1"/>
              </a:solidFill>
            </a:endParaRPr>
          </a:p>
        </p:txBody>
      </p:sp>
    </p:spTree>
    <p:extLst>
      <p:ext uri="{BB962C8B-B14F-4D97-AF65-F5344CB8AC3E}">
        <p14:creationId xmlns:p14="http://schemas.microsoft.com/office/powerpoint/2010/main" val="894037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35925825-3E87-4ED9-BC43-01F50DCA768D}"/>
              </a:ext>
            </a:extLst>
          </p:cNvPr>
          <p:cNvPicPr>
            <a:picLocks noChangeAspect="1"/>
          </p:cNvPicPr>
          <p:nvPr/>
        </p:nvPicPr>
        <p:blipFill>
          <a:blip r:embed="rId2"/>
          <a:stretch>
            <a:fillRect/>
          </a:stretch>
        </p:blipFill>
        <p:spPr>
          <a:xfrm>
            <a:off x="756837" y="543339"/>
            <a:ext cx="2395938" cy="1373671"/>
          </a:xfrm>
          <a:prstGeom prst="rect">
            <a:avLst/>
          </a:prstGeom>
        </p:spPr>
      </p:pic>
      <p:sp>
        <p:nvSpPr>
          <p:cNvPr id="3" name="Dikdörtgen 2">
            <a:extLst>
              <a:ext uri="{FF2B5EF4-FFF2-40B4-BE49-F238E27FC236}">
                <a16:creationId xmlns:a16="http://schemas.microsoft.com/office/drawing/2014/main" id="{00E83765-78AF-4C1C-82F4-9AF0D2449D3B}"/>
              </a:ext>
            </a:extLst>
          </p:cNvPr>
          <p:cNvSpPr/>
          <p:nvPr/>
        </p:nvSpPr>
        <p:spPr>
          <a:xfrm>
            <a:off x="576524" y="2908348"/>
            <a:ext cx="2756563" cy="1815882"/>
          </a:xfrm>
          <a:prstGeom prst="rect">
            <a:avLst/>
          </a:prstGeom>
          <a:solidFill>
            <a:srgbClr val="00B0F0"/>
          </a:solidFill>
        </p:spPr>
        <p:style>
          <a:lnRef idx="2">
            <a:schemeClr val="dk1"/>
          </a:lnRef>
          <a:fillRef idx="1">
            <a:schemeClr val="lt1"/>
          </a:fillRef>
          <a:effectRef idx="0">
            <a:schemeClr val="dk1"/>
          </a:effectRef>
          <a:fontRef idx="minor">
            <a:schemeClr val="dk1"/>
          </a:fontRef>
        </p:style>
        <p:txBody>
          <a:bodyPr wrap="square">
            <a:spAutoFit/>
          </a:bodyPr>
          <a:lstStyle/>
          <a:p>
            <a:pPr fontAlgn="base"/>
            <a:r>
              <a:rPr lang="tr-TR" sz="2800" b="1" dirty="0">
                <a:solidFill>
                  <a:srgbClr val="000000"/>
                </a:solidFill>
                <a:latin typeface="Roboto"/>
              </a:rPr>
              <a:t>inanmanızı</a:t>
            </a:r>
          </a:p>
          <a:p>
            <a:pPr fontAlgn="base"/>
            <a:r>
              <a:rPr lang="tr-TR" sz="2800" b="1" dirty="0">
                <a:solidFill>
                  <a:srgbClr val="000000"/>
                </a:solidFill>
                <a:latin typeface="Roboto"/>
              </a:rPr>
              <a:t>iyileşmeniz</a:t>
            </a:r>
          </a:p>
          <a:p>
            <a:pPr fontAlgn="base"/>
            <a:r>
              <a:rPr lang="tr-TR" sz="2800" b="1" dirty="0">
                <a:solidFill>
                  <a:srgbClr val="000000"/>
                </a:solidFill>
                <a:latin typeface="Roboto"/>
              </a:rPr>
              <a:t>gülümsemeye</a:t>
            </a:r>
          </a:p>
          <a:p>
            <a:pPr fontAlgn="base"/>
            <a:r>
              <a:rPr lang="tr-TR" sz="2800" b="1" dirty="0">
                <a:solidFill>
                  <a:srgbClr val="000000"/>
                </a:solidFill>
                <a:latin typeface="Roboto"/>
              </a:rPr>
              <a:t>yenilemekten</a:t>
            </a:r>
            <a:endParaRPr lang="tr-TR" sz="2800" b="1" i="0" dirty="0">
              <a:solidFill>
                <a:srgbClr val="000000"/>
              </a:solidFill>
              <a:effectLst/>
              <a:latin typeface="Roboto"/>
            </a:endParaRPr>
          </a:p>
        </p:txBody>
      </p:sp>
      <p:pic>
        <p:nvPicPr>
          <p:cNvPr id="4" name="Resim 3">
            <a:extLst>
              <a:ext uri="{FF2B5EF4-FFF2-40B4-BE49-F238E27FC236}">
                <a16:creationId xmlns:a16="http://schemas.microsoft.com/office/drawing/2014/main" id="{0067FD91-46F0-4E13-90C6-E2B719FB2778}"/>
              </a:ext>
            </a:extLst>
          </p:cNvPr>
          <p:cNvPicPr>
            <a:picLocks noChangeAspect="1"/>
          </p:cNvPicPr>
          <p:nvPr/>
        </p:nvPicPr>
        <p:blipFill>
          <a:blip r:embed="rId3"/>
          <a:stretch>
            <a:fillRect/>
          </a:stretch>
        </p:blipFill>
        <p:spPr>
          <a:xfrm>
            <a:off x="5070405" y="483200"/>
            <a:ext cx="2354207" cy="1300576"/>
          </a:xfrm>
          <a:prstGeom prst="rect">
            <a:avLst/>
          </a:prstGeom>
        </p:spPr>
      </p:pic>
      <p:sp>
        <p:nvSpPr>
          <p:cNvPr id="5" name="Dikdörtgen 4">
            <a:extLst>
              <a:ext uri="{FF2B5EF4-FFF2-40B4-BE49-F238E27FC236}">
                <a16:creationId xmlns:a16="http://schemas.microsoft.com/office/drawing/2014/main" id="{392A4CE9-C06C-4FAB-8BD7-42CAA3C9C23C}"/>
              </a:ext>
            </a:extLst>
          </p:cNvPr>
          <p:cNvSpPr/>
          <p:nvPr/>
        </p:nvSpPr>
        <p:spPr>
          <a:xfrm>
            <a:off x="4838103" y="2492849"/>
            <a:ext cx="3551583" cy="3970318"/>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fontAlgn="base"/>
            <a:r>
              <a:rPr lang="tr-TR" sz="2800" b="1" dirty="0">
                <a:solidFill>
                  <a:srgbClr val="000000"/>
                </a:solidFill>
                <a:latin typeface="Roboto"/>
              </a:rPr>
              <a:t>aldığım</a:t>
            </a:r>
          </a:p>
          <a:p>
            <a:pPr fontAlgn="base"/>
            <a:r>
              <a:rPr lang="tr-TR" sz="2800" b="1" dirty="0">
                <a:solidFill>
                  <a:srgbClr val="000000"/>
                </a:solidFill>
                <a:latin typeface="Roboto"/>
              </a:rPr>
              <a:t>duygulanmış</a:t>
            </a:r>
          </a:p>
          <a:p>
            <a:pPr fontAlgn="base"/>
            <a:r>
              <a:rPr lang="tr-TR" sz="2800" b="1" dirty="0">
                <a:solidFill>
                  <a:srgbClr val="000000"/>
                </a:solidFill>
                <a:latin typeface="Roboto"/>
              </a:rPr>
              <a:t>beslediğim</a:t>
            </a:r>
          </a:p>
          <a:p>
            <a:pPr fontAlgn="base"/>
            <a:r>
              <a:rPr lang="tr-TR" sz="2800" b="1" dirty="0">
                <a:solidFill>
                  <a:srgbClr val="000000"/>
                </a:solidFill>
                <a:latin typeface="Roboto"/>
              </a:rPr>
              <a:t>edecek</a:t>
            </a:r>
          </a:p>
          <a:p>
            <a:pPr fontAlgn="base"/>
            <a:r>
              <a:rPr lang="tr-TR" sz="2800" b="1" dirty="0">
                <a:solidFill>
                  <a:srgbClr val="000000"/>
                </a:solidFill>
                <a:latin typeface="Roboto"/>
              </a:rPr>
              <a:t>göründüğü</a:t>
            </a:r>
          </a:p>
          <a:p>
            <a:pPr fontAlgn="base"/>
            <a:r>
              <a:rPr lang="tr-TR" sz="2800" b="1" dirty="0">
                <a:solidFill>
                  <a:srgbClr val="000000"/>
                </a:solidFill>
                <a:latin typeface="Roboto"/>
              </a:rPr>
              <a:t>yitirmemiş</a:t>
            </a:r>
          </a:p>
          <a:p>
            <a:pPr fontAlgn="base"/>
            <a:r>
              <a:rPr lang="tr-TR" sz="2800" b="1" dirty="0">
                <a:solidFill>
                  <a:srgbClr val="000000"/>
                </a:solidFill>
                <a:latin typeface="Roboto"/>
              </a:rPr>
              <a:t>olan</a:t>
            </a:r>
          </a:p>
          <a:p>
            <a:pPr fontAlgn="base"/>
            <a:r>
              <a:rPr lang="tr-TR" sz="2800" b="1" dirty="0">
                <a:solidFill>
                  <a:srgbClr val="000000"/>
                </a:solidFill>
                <a:latin typeface="Roboto"/>
              </a:rPr>
              <a:t>beslediğimiz</a:t>
            </a:r>
          </a:p>
          <a:p>
            <a:pPr fontAlgn="base"/>
            <a:r>
              <a:rPr lang="tr-TR" sz="2800" b="1" dirty="0">
                <a:solidFill>
                  <a:srgbClr val="000000"/>
                </a:solidFill>
                <a:latin typeface="Roboto"/>
              </a:rPr>
              <a:t>başladığı</a:t>
            </a:r>
            <a:endParaRPr lang="tr-TR" sz="2800" b="1" i="0" dirty="0">
              <a:solidFill>
                <a:srgbClr val="000000"/>
              </a:solidFill>
              <a:effectLst/>
              <a:latin typeface="Roboto"/>
            </a:endParaRPr>
          </a:p>
        </p:txBody>
      </p:sp>
      <p:pic>
        <p:nvPicPr>
          <p:cNvPr id="6" name="Resim 5">
            <a:extLst>
              <a:ext uri="{FF2B5EF4-FFF2-40B4-BE49-F238E27FC236}">
                <a16:creationId xmlns:a16="http://schemas.microsoft.com/office/drawing/2014/main" id="{15CB13A9-DEE0-47FC-8BE1-A0FE526F6EDF}"/>
              </a:ext>
            </a:extLst>
          </p:cNvPr>
          <p:cNvPicPr>
            <a:picLocks noChangeAspect="1"/>
          </p:cNvPicPr>
          <p:nvPr/>
        </p:nvPicPr>
        <p:blipFill>
          <a:blip r:embed="rId4"/>
          <a:stretch>
            <a:fillRect/>
          </a:stretch>
        </p:blipFill>
        <p:spPr>
          <a:xfrm>
            <a:off x="9520638" y="483200"/>
            <a:ext cx="1914525" cy="1075281"/>
          </a:xfrm>
          <a:prstGeom prst="rect">
            <a:avLst/>
          </a:prstGeom>
        </p:spPr>
      </p:pic>
      <p:sp>
        <p:nvSpPr>
          <p:cNvPr id="7" name="Dikdörtgen 6">
            <a:extLst>
              <a:ext uri="{FF2B5EF4-FFF2-40B4-BE49-F238E27FC236}">
                <a16:creationId xmlns:a16="http://schemas.microsoft.com/office/drawing/2014/main" id="{71AF6697-DFE6-422A-9830-41657688034F}"/>
              </a:ext>
            </a:extLst>
          </p:cNvPr>
          <p:cNvSpPr/>
          <p:nvPr/>
        </p:nvSpPr>
        <p:spPr>
          <a:xfrm>
            <a:off x="9144000" y="2908348"/>
            <a:ext cx="2592249" cy="1569660"/>
          </a:xfrm>
          <a:prstGeom prst="rect">
            <a:avLst/>
          </a:prstGeom>
          <a:solidFill>
            <a:schemeClr val="accent5">
              <a:lumMod val="60000"/>
              <a:lumOff val="40000"/>
            </a:schemeClr>
          </a:solidFill>
        </p:spPr>
        <p:style>
          <a:lnRef idx="2">
            <a:schemeClr val="dk1"/>
          </a:lnRef>
          <a:fillRef idx="1">
            <a:schemeClr val="lt1"/>
          </a:fillRef>
          <a:effectRef idx="0">
            <a:schemeClr val="dk1"/>
          </a:effectRef>
          <a:fontRef idx="minor">
            <a:schemeClr val="dk1"/>
          </a:fontRef>
        </p:style>
        <p:txBody>
          <a:bodyPr wrap="square">
            <a:spAutoFit/>
          </a:bodyPr>
          <a:lstStyle/>
          <a:p>
            <a:pPr fontAlgn="base"/>
            <a:r>
              <a:rPr lang="tr-TR" sz="3200" dirty="0">
                <a:solidFill>
                  <a:srgbClr val="000000"/>
                </a:solidFill>
                <a:latin typeface="Roboto"/>
              </a:rPr>
              <a:t>olarak</a:t>
            </a:r>
          </a:p>
          <a:p>
            <a:pPr fontAlgn="base"/>
            <a:r>
              <a:rPr lang="tr-TR" sz="3200" dirty="0">
                <a:solidFill>
                  <a:srgbClr val="000000"/>
                </a:solidFill>
                <a:latin typeface="Roboto"/>
              </a:rPr>
              <a:t>öğrenince</a:t>
            </a:r>
          </a:p>
          <a:p>
            <a:pPr fontAlgn="base"/>
            <a:r>
              <a:rPr lang="tr-TR" sz="3200" dirty="0">
                <a:solidFill>
                  <a:srgbClr val="000000"/>
                </a:solidFill>
                <a:latin typeface="Roboto"/>
              </a:rPr>
              <a:t>yararlanarak</a:t>
            </a:r>
            <a:endParaRPr lang="tr-TR" sz="3200" b="0" i="0" dirty="0">
              <a:solidFill>
                <a:srgbClr val="000000"/>
              </a:solidFill>
              <a:effectLst/>
              <a:latin typeface="Roboto"/>
            </a:endParaRPr>
          </a:p>
        </p:txBody>
      </p:sp>
      <p:sp>
        <p:nvSpPr>
          <p:cNvPr id="8" name="Ok: Aşağı 7">
            <a:extLst>
              <a:ext uri="{FF2B5EF4-FFF2-40B4-BE49-F238E27FC236}">
                <a16:creationId xmlns:a16="http://schemas.microsoft.com/office/drawing/2014/main" id="{C67C97AF-AB6E-4369-8FF7-B0153E074525}"/>
              </a:ext>
            </a:extLst>
          </p:cNvPr>
          <p:cNvSpPr/>
          <p:nvPr/>
        </p:nvSpPr>
        <p:spPr>
          <a:xfrm>
            <a:off x="1643270" y="2054087"/>
            <a:ext cx="609600" cy="755374"/>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9" name="Ok: Aşağı 8">
            <a:extLst>
              <a:ext uri="{FF2B5EF4-FFF2-40B4-BE49-F238E27FC236}">
                <a16:creationId xmlns:a16="http://schemas.microsoft.com/office/drawing/2014/main" id="{3C515CB7-45F4-47D9-A7A2-40D6C86ECA85}"/>
              </a:ext>
            </a:extLst>
          </p:cNvPr>
          <p:cNvSpPr/>
          <p:nvPr/>
        </p:nvSpPr>
        <p:spPr>
          <a:xfrm>
            <a:off x="6034449" y="1768253"/>
            <a:ext cx="609600" cy="755374"/>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0" name="Ok: Aşağı 9">
            <a:extLst>
              <a:ext uri="{FF2B5EF4-FFF2-40B4-BE49-F238E27FC236}">
                <a16:creationId xmlns:a16="http://schemas.microsoft.com/office/drawing/2014/main" id="{550844FE-C9D3-4872-AF8C-FCB4FC6DD99B}"/>
              </a:ext>
            </a:extLst>
          </p:cNvPr>
          <p:cNvSpPr/>
          <p:nvPr/>
        </p:nvSpPr>
        <p:spPr>
          <a:xfrm>
            <a:off x="10135324" y="1828800"/>
            <a:ext cx="609600" cy="755374"/>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Tree>
    <p:extLst>
      <p:ext uri="{BB962C8B-B14F-4D97-AF65-F5344CB8AC3E}">
        <p14:creationId xmlns:p14="http://schemas.microsoft.com/office/powerpoint/2010/main" val="1585202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arn(inVertical)">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barn(inVertical)">
                                      <p:cBhvr>
                                        <p:cTn id="33" dur="50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barn(inVertical)">
                                      <p:cBhvr>
                                        <p:cTn id="38" dur="500"/>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1000"/>
                                        <p:tgtEl>
                                          <p:spTgt spid="3"/>
                                        </p:tgtEl>
                                      </p:cBhvr>
                                    </p:animEffect>
                                    <p:anim calcmode="lin" valueType="num">
                                      <p:cBhvr>
                                        <p:cTn id="44" dur="1000" fill="hold"/>
                                        <p:tgtEl>
                                          <p:spTgt spid="3"/>
                                        </p:tgtEl>
                                        <p:attrNameLst>
                                          <p:attrName>ppt_x</p:attrName>
                                        </p:attrNameLst>
                                      </p:cBhvr>
                                      <p:tavLst>
                                        <p:tav tm="0">
                                          <p:val>
                                            <p:strVal val="#ppt_x"/>
                                          </p:val>
                                        </p:tav>
                                        <p:tav tm="100000">
                                          <p:val>
                                            <p:strVal val="#ppt_x"/>
                                          </p:val>
                                        </p:tav>
                                      </p:tavLst>
                                    </p:anim>
                                    <p:anim calcmode="lin" valueType="num">
                                      <p:cBhvr>
                                        <p:cTn id="4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fade">
                                      <p:cBhvr>
                                        <p:cTn id="50" dur="1000"/>
                                        <p:tgtEl>
                                          <p:spTgt spid="5"/>
                                        </p:tgtEl>
                                      </p:cBhvr>
                                    </p:animEffect>
                                    <p:anim calcmode="lin" valueType="num">
                                      <p:cBhvr>
                                        <p:cTn id="51" dur="1000" fill="hold"/>
                                        <p:tgtEl>
                                          <p:spTgt spid="5"/>
                                        </p:tgtEl>
                                        <p:attrNameLst>
                                          <p:attrName>ppt_x</p:attrName>
                                        </p:attrNameLst>
                                      </p:cBhvr>
                                      <p:tavLst>
                                        <p:tav tm="0">
                                          <p:val>
                                            <p:strVal val="#ppt_x"/>
                                          </p:val>
                                        </p:tav>
                                        <p:tav tm="100000">
                                          <p:val>
                                            <p:strVal val="#ppt_x"/>
                                          </p:val>
                                        </p:tav>
                                      </p:tavLst>
                                    </p:anim>
                                    <p:anim calcmode="lin" valueType="num">
                                      <p:cBhvr>
                                        <p:cTn id="5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barn(inVertical)">
                                      <p:cBhvr>
                                        <p:cTn id="5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P spid="8" grpId="0" animBg="1"/>
      <p:bldP spid="9" grpId="0" animBg="1"/>
      <p:bldP spid="10"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7BFE8F99-E92D-4320-8085-4421CAEC671F}"/>
              </a:ext>
            </a:extLst>
          </p:cNvPr>
          <p:cNvPicPr>
            <a:picLocks noChangeAspect="1"/>
          </p:cNvPicPr>
          <p:nvPr/>
        </p:nvPicPr>
        <p:blipFill>
          <a:blip r:embed="rId2"/>
          <a:stretch>
            <a:fillRect/>
          </a:stretch>
        </p:blipFill>
        <p:spPr>
          <a:xfrm>
            <a:off x="4958590" y="337516"/>
            <a:ext cx="2009775" cy="590550"/>
          </a:xfrm>
          <a:prstGeom prst="rect">
            <a:avLst/>
          </a:prstGeom>
        </p:spPr>
      </p:pic>
      <p:pic>
        <p:nvPicPr>
          <p:cNvPr id="3" name="Resim 2">
            <a:extLst>
              <a:ext uri="{FF2B5EF4-FFF2-40B4-BE49-F238E27FC236}">
                <a16:creationId xmlns:a16="http://schemas.microsoft.com/office/drawing/2014/main" id="{5036AAAC-43E7-4E49-8040-0725A4AB774E}"/>
              </a:ext>
            </a:extLst>
          </p:cNvPr>
          <p:cNvPicPr>
            <a:picLocks noChangeAspect="1"/>
          </p:cNvPicPr>
          <p:nvPr/>
        </p:nvPicPr>
        <p:blipFill>
          <a:blip r:embed="rId3"/>
          <a:stretch>
            <a:fillRect/>
          </a:stretch>
        </p:blipFill>
        <p:spPr>
          <a:xfrm>
            <a:off x="2847975" y="2531165"/>
            <a:ext cx="6496050" cy="1183585"/>
          </a:xfrm>
          <a:prstGeom prst="rect">
            <a:avLst/>
          </a:prstGeom>
        </p:spPr>
      </p:pic>
    </p:spTree>
    <p:extLst>
      <p:ext uri="{BB962C8B-B14F-4D97-AF65-F5344CB8AC3E}">
        <p14:creationId xmlns:p14="http://schemas.microsoft.com/office/powerpoint/2010/main" val="3656018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18DE6AF6-5FB0-4EBE-8B90-E5C7D792804B}"/>
              </a:ext>
            </a:extLst>
          </p:cNvPr>
          <p:cNvPicPr>
            <a:picLocks noChangeAspect="1"/>
          </p:cNvPicPr>
          <p:nvPr/>
        </p:nvPicPr>
        <p:blipFill>
          <a:blip r:embed="rId2"/>
          <a:stretch>
            <a:fillRect/>
          </a:stretch>
        </p:blipFill>
        <p:spPr>
          <a:xfrm>
            <a:off x="386395" y="2796209"/>
            <a:ext cx="2412567" cy="791817"/>
          </a:xfrm>
          <a:prstGeom prst="rect">
            <a:avLst/>
          </a:prstGeom>
        </p:spPr>
      </p:pic>
      <p:pic>
        <p:nvPicPr>
          <p:cNvPr id="3" name="Resim 2">
            <a:extLst>
              <a:ext uri="{FF2B5EF4-FFF2-40B4-BE49-F238E27FC236}">
                <a16:creationId xmlns:a16="http://schemas.microsoft.com/office/drawing/2014/main" id="{BFC1B0AC-1A38-42AC-99BC-465EF0FD71A0}"/>
              </a:ext>
            </a:extLst>
          </p:cNvPr>
          <p:cNvPicPr>
            <a:picLocks noChangeAspect="1"/>
          </p:cNvPicPr>
          <p:nvPr/>
        </p:nvPicPr>
        <p:blipFill>
          <a:blip r:embed="rId3"/>
          <a:stretch>
            <a:fillRect/>
          </a:stretch>
        </p:blipFill>
        <p:spPr>
          <a:xfrm>
            <a:off x="4468401" y="159026"/>
            <a:ext cx="5004486" cy="6698974"/>
          </a:xfrm>
          <a:prstGeom prst="rect">
            <a:avLst/>
          </a:prstGeom>
        </p:spPr>
      </p:pic>
    </p:spTree>
    <p:extLst>
      <p:ext uri="{BB962C8B-B14F-4D97-AF65-F5344CB8AC3E}">
        <p14:creationId xmlns:p14="http://schemas.microsoft.com/office/powerpoint/2010/main" val="3180228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535A4FD8-7D4C-49E3-963D-3631919B39A9}"/>
              </a:ext>
            </a:extLst>
          </p:cNvPr>
          <p:cNvPicPr>
            <a:picLocks noChangeAspect="1"/>
          </p:cNvPicPr>
          <p:nvPr/>
        </p:nvPicPr>
        <p:blipFill>
          <a:blip r:embed="rId2"/>
          <a:stretch>
            <a:fillRect/>
          </a:stretch>
        </p:blipFill>
        <p:spPr>
          <a:xfrm>
            <a:off x="341359" y="500268"/>
            <a:ext cx="10988580" cy="4217506"/>
          </a:xfrm>
          <a:prstGeom prst="rect">
            <a:avLst/>
          </a:prstGeom>
        </p:spPr>
      </p:pic>
    </p:spTree>
    <p:extLst>
      <p:ext uri="{BB962C8B-B14F-4D97-AF65-F5344CB8AC3E}">
        <p14:creationId xmlns:p14="http://schemas.microsoft.com/office/powerpoint/2010/main" val="243475932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Köşeleri Yuvarlatılmış 1">
            <a:extLst>
              <a:ext uri="{FF2B5EF4-FFF2-40B4-BE49-F238E27FC236}">
                <a16:creationId xmlns:a16="http://schemas.microsoft.com/office/drawing/2014/main" id="{2E1285C2-4D38-4A66-8A36-5F5990A9C424}"/>
              </a:ext>
            </a:extLst>
          </p:cNvPr>
          <p:cNvSpPr/>
          <p:nvPr/>
        </p:nvSpPr>
        <p:spPr>
          <a:xfrm>
            <a:off x="3591339" y="344557"/>
            <a:ext cx="4903304" cy="901147"/>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800" b="1" dirty="0">
                <a:solidFill>
                  <a:srgbClr val="FF0000"/>
                </a:solidFill>
              </a:rPr>
              <a:t>ÖRNEK</a:t>
            </a:r>
          </a:p>
        </p:txBody>
      </p:sp>
      <p:sp>
        <p:nvSpPr>
          <p:cNvPr id="3" name="Dikdörtgen 2">
            <a:extLst>
              <a:ext uri="{FF2B5EF4-FFF2-40B4-BE49-F238E27FC236}">
                <a16:creationId xmlns:a16="http://schemas.microsoft.com/office/drawing/2014/main" id="{9BD4BDE0-C140-4A2F-A6A8-F10E2DB53437}"/>
              </a:ext>
            </a:extLst>
          </p:cNvPr>
          <p:cNvSpPr/>
          <p:nvPr/>
        </p:nvSpPr>
        <p:spPr>
          <a:xfrm>
            <a:off x="702365" y="2136339"/>
            <a:ext cx="10363200" cy="353943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fontAlgn="base"/>
            <a:r>
              <a:rPr lang="tr-TR" sz="2800" dirty="0">
                <a:solidFill>
                  <a:srgbClr val="000000"/>
                </a:solidFill>
                <a:latin typeface="Roboto"/>
              </a:rPr>
              <a:t>Kurtuluş Savaşı’nın temellerinin Çanakkale Zaferi ile atılmıştır. Atatürk önderliğinde milletimiz büyük fedakarlıklara ve kahramanlıklara imza atmıştır. Kazanılan zaferler tarihimiz açısından bir dönüm noktasıdır.</a:t>
            </a:r>
          </a:p>
          <a:p>
            <a:pPr fontAlgn="base"/>
            <a:r>
              <a:rPr lang="tr-TR" sz="2800" dirty="0">
                <a:solidFill>
                  <a:srgbClr val="000000"/>
                </a:solidFill>
                <a:latin typeface="Roboto"/>
              </a:rPr>
              <a:t>Avrupa ile Asya’yı birbirine bağlayan boğazlara sahip olmanın tüm dünya ticareti ile yakın ilişkide olmak anlamına geldiğini iyi bilen bazı ülkeler, tarih boyunca boğazlarda hakimiyet kurmanın hesapları içerisinde olmuşlardır.</a:t>
            </a:r>
            <a:endParaRPr lang="tr-TR" sz="2800" b="0" i="0" dirty="0">
              <a:solidFill>
                <a:srgbClr val="000000"/>
              </a:solidFill>
              <a:effectLst/>
              <a:latin typeface="Roboto"/>
            </a:endParaRPr>
          </a:p>
        </p:txBody>
      </p:sp>
    </p:spTree>
    <p:extLst>
      <p:ext uri="{BB962C8B-B14F-4D97-AF65-F5344CB8AC3E}">
        <p14:creationId xmlns:p14="http://schemas.microsoft.com/office/powerpoint/2010/main" val="1720164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550CB7B7-1F5C-465F-9B71-1CF94DFBCD0B}"/>
              </a:ext>
            </a:extLst>
          </p:cNvPr>
          <p:cNvSpPr/>
          <p:nvPr/>
        </p:nvSpPr>
        <p:spPr>
          <a:xfrm>
            <a:off x="450573" y="494366"/>
            <a:ext cx="10575235" cy="550920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fontAlgn="base"/>
            <a:r>
              <a:rPr lang="tr-TR" sz="3200" dirty="0">
                <a:solidFill>
                  <a:srgbClr val="000000"/>
                </a:solidFill>
                <a:latin typeface="Roboto"/>
              </a:rPr>
              <a:t>Birinci Dünya Harbi içindeki düşmanlarımız İngiltere ve Fransa, Gelibolu Yarımadasını ele geçirerek Çanakkale Boğazı’nı açmak ve devamında da başkent İstanbul’u işgal etmek niyetiyle bu harekata başladılar.</a:t>
            </a:r>
          </a:p>
          <a:p>
            <a:pPr fontAlgn="base"/>
            <a:r>
              <a:rPr lang="tr-TR" sz="3200" dirty="0">
                <a:solidFill>
                  <a:srgbClr val="000000"/>
                </a:solidFill>
                <a:latin typeface="Roboto"/>
              </a:rPr>
              <a:t>İtilaf Devletleri, Almanya’nın en önemli, aynı zamanda en zayıf görülen </a:t>
            </a:r>
            <a:r>
              <a:rPr lang="tr-TR" sz="3200" dirty="0" err="1">
                <a:solidFill>
                  <a:srgbClr val="000000"/>
                </a:solidFill>
                <a:latin typeface="Roboto"/>
              </a:rPr>
              <a:t>müfttefikini</a:t>
            </a:r>
            <a:r>
              <a:rPr lang="tr-TR" sz="3200" dirty="0">
                <a:solidFill>
                  <a:srgbClr val="000000"/>
                </a:solidFill>
                <a:latin typeface="Roboto"/>
              </a:rPr>
              <a:t> saf</a:t>
            </a:r>
            <a:br>
              <a:rPr lang="tr-TR" sz="3200" dirty="0">
                <a:solidFill>
                  <a:srgbClr val="000000"/>
                </a:solidFill>
                <a:latin typeface="Roboto"/>
              </a:rPr>
            </a:br>
            <a:r>
              <a:rPr lang="tr-TR" sz="3200" dirty="0">
                <a:solidFill>
                  <a:srgbClr val="000000"/>
                </a:solidFill>
                <a:latin typeface="Roboto"/>
              </a:rPr>
              <a:t>dışı bırakmak istiyorlardı. Bunun için Çanakkale ve İstanbul boğazlarını ele geçirip Rus donanmalarıyla bağlantı kurmayı planladılar.</a:t>
            </a:r>
          </a:p>
          <a:p>
            <a:pPr fontAlgn="base"/>
            <a:r>
              <a:rPr lang="tr-TR" sz="3200" dirty="0">
                <a:solidFill>
                  <a:srgbClr val="000000"/>
                </a:solidFill>
                <a:latin typeface="Roboto"/>
              </a:rPr>
              <a:t>Gelibolu Yarımada’sı bizim Avrupa’da kazandığımız ilk toprak olduğundan tarihimizde ayrıcalıklı bir yeri vardır.</a:t>
            </a:r>
            <a:endParaRPr lang="tr-TR" sz="3200" b="0" i="0" dirty="0">
              <a:solidFill>
                <a:srgbClr val="000000"/>
              </a:solidFill>
              <a:effectLst/>
              <a:latin typeface="Roboto"/>
            </a:endParaRPr>
          </a:p>
        </p:txBody>
      </p:sp>
    </p:spTree>
    <p:extLst>
      <p:ext uri="{BB962C8B-B14F-4D97-AF65-F5344CB8AC3E}">
        <p14:creationId xmlns:p14="http://schemas.microsoft.com/office/powerpoint/2010/main" val="15220763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1A6191F8-AE6C-404A-95B6-C32684E24430}"/>
              </a:ext>
            </a:extLst>
          </p:cNvPr>
          <p:cNvSpPr/>
          <p:nvPr/>
        </p:nvSpPr>
        <p:spPr>
          <a:xfrm>
            <a:off x="410817" y="641437"/>
            <a:ext cx="10919791" cy="550920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fontAlgn="base"/>
            <a:r>
              <a:rPr lang="tr-TR" sz="3200" dirty="0">
                <a:solidFill>
                  <a:srgbClr val="000000"/>
                </a:solidFill>
                <a:latin typeface="Roboto"/>
              </a:rPr>
              <a:t>Balkan Savaşları sonucu bugünkü topraklarımızın 1/5’inden daha fazla toprak elimizden çıkmıştı. Türk ordusu gerçek anlamıyla ordu olabilmek için büyük bir çabaya girişmiştir.</a:t>
            </a:r>
          </a:p>
          <a:p>
            <a:pPr fontAlgn="base"/>
            <a:r>
              <a:rPr lang="tr-TR" sz="3200" dirty="0">
                <a:solidFill>
                  <a:srgbClr val="000000"/>
                </a:solidFill>
                <a:latin typeface="Roboto"/>
              </a:rPr>
              <a:t>Çanakkale Savaşı’nın Türk tarihindeki önemi tüm bu saydığımız nedenlerden dolayı çok önemlidir. Çanakkale Zaferi ile İtilaf devletlerinin planları çökmüştür. </a:t>
            </a:r>
            <a:r>
              <a:rPr lang="tr-TR" sz="3200" dirty="0" err="1">
                <a:solidFill>
                  <a:srgbClr val="000000"/>
                </a:solidFill>
                <a:latin typeface="Roboto"/>
              </a:rPr>
              <a:t>İlerki</a:t>
            </a:r>
            <a:r>
              <a:rPr lang="tr-TR" sz="3200" dirty="0">
                <a:solidFill>
                  <a:srgbClr val="000000"/>
                </a:solidFill>
                <a:latin typeface="Roboto"/>
              </a:rPr>
              <a:t> zamanlarda İtilaf devletlerinin arası bozulmuştur. O zamanki başkent İstanbul kurtarılmıştır. Türk ordusunun kendine güveni gelmiştir. Tüm dünyaya Türk milletinin gücü gösterilmiştir. Mustafa Kemal de Türk ve dünya kamuoyu tarafından bu zaferle tanınmış ve üne kavuşmuştur.</a:t>
            </a:r>
            <a:endParaRPr lang="tr-TR" sz="3200" b="0" i="0" dirty="0">
              <a:solidFill>
                <a:srgbClr val="000000"/>
              </a:solidFill>
              <a:effectLst/>
              <a:latin typeface="Roboto"/>
            </a:endParaRPr>
          </a:p>
        </p:txBody>
      </p:sp>
    </p:spTree>
    <p:extLst>
      <p:ext uri="{BB962C8B-B14F-4D97-AF65-F5344CB8AC3E}">
        <p14:creationId xmlns:p14="http://schemas.microsoft.com/office/powerpoint/2010/main" val="289707496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6DD1736F-2A5A-4E37-8D69-12378B3A34B3}"/>
              </a:ext>
            </a:extLst>
          </p:cNvPr>
          <p:cNvSpPr/>
          <p:nvPr/>
        </p:nvSpPr>
        <p:spPr>
          <a:xfrm>
            <a:off x="503583" y="1312110"/>
            <a:ext cx="10124660" cy="224676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dirty="0">
                <a:solidFill>
                  <a:srgbClr val="000000"/>
                </a:solidFill>
                <a:latin typeface="Roboto"/>
              </a:rPr>
              <a:t>Çanakkale Zaferi, hastalanmış, hatta ölmüş gözüyle bakılan Türk milletine şan, şeref ve güven kazandırmış, benliğini tanıtmış, Türk milletinin askerlik kabiliyetini, fedakarlık ruhunu, vatan ve millet sevgisini ve manevi </a:t>
            </a:r>
            <a:r>
              <a:rPr lang="tr-TR" sz="2800" dirty="0" err="1">
                <a:solidFill>
                  <a:srgbClr val="000000"/>
                </a:solidFill>
                <a:latin typeface="Roboto"/>
              </a:rPr>
              <a:t>güciinü</a:t>
            </a:r>
            <a:r>
              <a:rPr lang="tr-TR" sz="2800" dirty="0">
                <a:solidFill>
                  <a:srgbClr val="000000"/>
                </a:solidFill>
                <a:latin typeface="Roboto"/>
              </a:rPr>
              <a:t> bir defa daha ve dünyaya karşı ortaya koymuştur.</a:t>
            </a:r>
            <a:endParaRPr lang="tr-TR" sz="2800" dirty="0"/>
          </a:p>
        </p:txBody>
      </p:sp>
    </p:spTree>
    <p:extLst>
      <p:ext uri="{BB962C8B-B14F-4D97-AF65-F5344CB8AC3E}">
        <p14:creationId xmlns:p14="http://schemas.microsoft.com/office/powerpoint/2010/main" val="4147124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8E47B514-5B95-433D-9F68-A270C0803E9F}"/>
              </a:ext>
            </a:extLst>
          </p:cNvPr>
          <p:cNvSpPr/>
          <p:nvPr/>
        </p:nvSpPr>
        <p:spPr>
          <a:xfrm>
            <a:off x="1570351" y="1615586"/>
            <a:ext cx="2054152" cy="375552"/>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lgn="ctr">
              <a:lnSpc>
                <a:spcPct val="107000"/>
              </a:lnSpc>
              <a:spcAft>
                <a:spcPts val="800"/>
              </a:spcAft>
            </a:pPr>
            <a:r>
              <a:rPr lang="tr-TR" b="1" i="1" dirty="0">
                <a:latin typeface="Calibri" panose="020F0502020204030204" pitchFamily="34" charset="0"/>
                <a:ea typeface="Calibri" panose="020F0502020204030204" pitchFamily="34" charset="0"/>
                <a:cs typeface="Times New Roman" panose="02020603050405020304" pitchFamily="18" charset="0"/>
              </a:rPr>
              <a:t>ÇANAKKALE SAVAŞI</a:t>
            </a:r>
            <a:endParaRPr lang="tr-TR"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Dikdörtgen: Köşeleri Yuvarlatılmış 2">
            <a:extLst>
              <a:ext uri="{FF2B5EF4-FFF2-40B4-BE49-F238E27FC236}">
                <a16:creationId xmlns:a16="http://schemas.microsoft.com/office/drawing/2014/main" id="{7D7B6C58-15AC-4E6F-A43E-DEC294AC88AA}"/>
              </a:ext>
            </a:extLst>
          </p:cNvPr>
          <p:cNvSpPr/>
          <p:nvPr/>
        </p:nvSpPr>
        <p:spPr>
          <a:xfrm>
            <a:off x="1881809" y="516835"/>
            <a:ext cx="8017565" cy="808382"/>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r>
              <a:rPr lang="tr-TR" sz="2400" b="1" dirty="0"/>
              <a:t>BİR ÖĞRENCİMİN YAZDIĞI ÖDÜLLÜ ŞİİRİ</a:t>
            </a:r>
          </a:p>
        </p:txBody>
      </p:sp>
      <p:sp>
        <p:nvSpPr>
          <p:cNvPr id="4" name="Dikdörtgen 3">
            <a:extLst>
              <a:ext uri="{FF2B5EF4-FFF2-40B4-BE49-F238E27FC236}">
                <a16:creationId xmlns:a16="http://schemas.microsoft.com/office/drawing/2014/main" id="{6815A2F8-713B-4461-A9F4-F95B8B33955F}"/>
              </a:ext>
            </a:extLst>
          </p:cNvPr>
          <p:cNvSpPr/>
          <p:nvPr/>
        </p:nvSpPr>
        <p:spPr>
          <a:xfrm>
            <a:off x="132522" y="2281508"/>
            <a:ext cx="4731026" cy="356719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lnSpc>
                <a:spcPct val="107000"/>
              </a:lnSpc>
              <a:spcAft>
                <a:spcPts val="800"/>
              </a:spcAft>
            </a:pPr>
            <a:r>
              <a:rPr lang="tr-TR" b="1" i="1" dirty="0">
                <a:latin typeface="Calibri" panose="020F0502020204030204" pitchFamily="34" charset="0"/>
                <a:ea typeface="Calibri" panose="020F0502020204030204" pitchFamily="34" charset="0"/>
                <a:cs typeface="Times New Roman" panose="02020603050405020304" pitchFamily="18" charset="0"/>
              </a:rPr>
              <a:t>Çanakkale’de savaşan askerler,</a:t>
            </a:r>
            <a:endParaRPr lang="tr-TR"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tr-TR" b="1" i="1" dirty="0">
                <a:latin typeface="Calibri" panose="020F0502020204030204" pitchFamily="34" charset="0"/>
                <a:ea typeface="Calibri" panose="020F0502020204030204" pitchFamily="34" charset="0"/>
                <a:cs typeface="Times New Roman" panose="02020603050405020304" pitchFamily="18" charset="0"/>
              </a:rPr>
              <a:t>Çanakkale geçilmez demiş.</a:t>
            </a:r>
            <a:endParaRPr lang="tr-TR"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tr-TR" b="1" i="1" dirty="0">
                <a:latin typeface="Calibri" panose="020F0502020204030204" pitchFamily="34" charset="0"/>
                <a:ea typeface="Calibri" panose="020F0502020204030204" pitchFamily="34" charset="0"/>
                <a:cs typeface="Times New Roman" panose="02020603050405020304" pitchFamily="18" charset="0"/>
              </a:rPr>
              <a:t>Türk bayrağının altında,</a:t>
            </a:r>
            <a:endParaRPr lang="tr-TR"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tr-TR" b="1" i="1" dirty="0">
                <a:latin typeface="Calibri" panose="020F0502020204030204" pitchFamily="34" charset="0"/>
                <a:ea typeface="Calibri" panose="020F0502020204030204" pitchFamily="34" charset="0"/>
                <a:cs typeface="Times New Roman" panose="02020603050405020304" pitchFamily="18" charset="0"/>
              </a:rPr>
              <a:t>Vatan bölünmez diye yemin etmiş.</a:t>
            </a:r>
            <a:endParaRPr lang="tr-TR"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tr-TR" b="1" i="1" dirty="0">
                <a:latin typeface="Calibri" panose="020F0502020204030204" pitchFamily="34" charset="0"/>
                <a:ea typeface="Calibri" panose="020F0502020204030204" pitchFamily="34" charset="0"/>
                <a:cs typeface="Times New Roman" panose="02020603050405020304" pitchFamily="18" charset="0"/>
              </a:rPr>
              <a:t> </a:t>
            </a:r>
            <a:endParaRPr lang="tr-TR"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tr-TR" b="1" i="1" dirty="0">
                <a:latin typeface="Calibri" panose="020F0502020204030204" pitchFamily="34" charset="0"/>
                <a:ea typeface="Calibri" panose="020F0502020204030204" pitchFamily="34" charset="0"/>
                <a:cs typeface="Times New Roman" panose="02020603050405020304" pitchFamily="18" charset="0"/>
              </a:rPr>
              <a:t>Batmaz asla Türk’ün bağımsızlık güneşi,</a:t>
            </a:r>
            <a:endParaRPr lang="tr-TR"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tr-TR" b="1" i="1" dirty="0">
                <a:latin typeface="Calibri" panose="020F0502020204030204" pitchFamily="34" charset="0"/>
                <a:ea typeface="Calibri" panose="020F0502020204030204" pitchFamily="34" charset="0"/>
                <a:cs typeface="Times New Roman" panose="02020603050405020304" pitchFamily="18" charset="0"/>
              </a:rPr>
              <a:t>Mehmetçik’in bağrında yanar iman ateşi,</a:t>
            </a:r>
            <a:endParaRPr lang="tr-TR"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tr-TR" b="1" i="1" dirty="0">
                <a:latin typeface="Calibri" panose="020F0502020204030204" pitchFamily="34" charset="0"/>
                <a:ea typeface="Calibri" panose="020F0502020204030204" pitchFamily="34" charset="0"/>
                <a:cs typeface="Times New Roman" panose="02020603050405020304" pitchFamily="18" charset="0"/>
              </a:rPr>
              <a:t>Dinmez asırlar geçse bile,</a:t>
            </a:r>
            <a:endParaRPr lang="tr-TR"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tr-TR" b="1" i="1" dirty="0">
                <a:latin typeface="Calibri" panose="020F0502020204030204" pitchFamily="34" charset="0"/>
                <a:ea typeface="Calibri" panose="020F0502020204030204" pitchFamily="34" charset="0"/>
                <a:cs typeface="Times New Roman" panose="02020603050405020304" pitchFamily="18" charset="0"/>
              </a:rPr>
              <a:t>Dilimizde Çanakkale Türküsü.</a:t>
            </a:r>
            <a:endParaRPr lang="tr-TR" dirty="0">
              <a:latin typeface="Calibri" panose="020F0502020204030204" pitchFamily="34" charset="0"/>
              <a:ea typeface="Calibri" panose="020F0502020204030204" pitchFamily="34" charset="0"/>
              <a:cs typeface="Times New Roman" panose="02020603050405020304" pitchFamily="18" charset="0"/>
            </a:endParaRPr>
          </a:p>
        </p:txBody>
      </p:sp>
      <p:sp>
        <p:nvSpPr>
          <p:cNvPr id="5" name="Dikdörtgen 4">
            <a:extLst>
              <a:ext uri="{FF2B5EF4-FFF2-40B4-BE49-F238E27FC236}">
                <a16:creationId xmlns:a16="http://schemas.microsoft.com/office/drawing/2014/main" id="{92B7CFEE-67D1-49DB-A5D8-A0E0D5A3117D}"/>
              </a:ext>
            </a:extLst>
          </p:cNvPr>
          <p:cNvSpPr/>
          <p:nvPr/>
        </p:nvSpPr>
        <p:spPr>
          <a:xfrm>
            <a:off x="5777947" y="1284119"/>
            <a:ext cx="6096000" cy="5561972"/>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a:lnSpc>
                <a:spcPct val="107000"/>
              </a:lnSpc>
              <a:spcAft>
                <a:spcPts val="800"/>
              </a:spcAft>
            </a:pPr>
            <a:r>
              <a:rPr lang="tr-TR" b="1" i="1" dirty="0">
                <a:latin typeface="Calibri" panose="020F0502020204030204" pitchFamily="34" charset="0"/>
                <a:ea typeface="Calibri" panose="020F0502020204030204" pitchFamily="34" charset="0"/>
                <a:cs typeface="Times New Roman" panose="02020603050405020304" pitchFamily="18" charset="0"/>
              </a:rPr>
              <a:t>Yurdun dört yanından koştular cepheye,</a:t>
            </a:r>
            <a:endParaRPr lang="tr-TR"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tr-TR" b="1" i="1" dirty="0">
                <a:latin typeface="Calibri" panose="020F0502020204030204" pitchFamily="34" charset="0"/>
                <a:ea typeface="Calibri" panose="020F0502020204030204" pitchFamily="34" charset="0"/>
                <a:cs typeface="Times New Roman" panose="02020603050405020304" pitchFamily="18" charset="0"/>
              </a:rPr>
              <a:t>Bir an bile olsun bakmadılar geriye,</a:t>
            </a:r>
            <a:endParaRPr lang="tr-TR"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tr-TR" b="1" i="1" dirty="0">
                <a:latin typeface="Calibri" panose="020F0502020204030204" pitchFamily="34" charset="0"/>
                <a:ea typeface="Calibri" panose="020F0502020204030204" pitchFamily="34" charset="0"/>
                <a:cs typeface="Times New Roman" panose="02020603050405020304" pitchFamily="18" charset="0"/>
              </a:rPr>
              <a:t>Tüm dünyaya eşsiz bir ders verdiler,</a:t>
            </a:r>
            <a:endParaRPr lang="tr-TR"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tr-TR" b="1" i="1" dirty="0">
                <a:latin typeface="Calibri" panose="020F0502020204030204" pitchFamily="34" charset="0"/>
                <a:ea typeface="Calibri" panose="020F0502020204030204" pitchFamily="34" charset="0"/>
                <a:cs typeface="Times New Roman" panose="02020603050405020304" pitchFamily="18" charset="0"/>
              </a:rPr>
              <a:t>Kanlarıyla adını yazdılar Çanakkale’ye.</a:t>
            </a:r>
            <a:endParaRPr lang="tr-TR"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tr-TR" b="1" i="1" dirty="0">
                <a:latin typeface="Calibri" panose="020F0502020204030204" pitchFamily="34" charset="0"/>
                <a:ea typeface="Calibri" panose="020F0502020204030204" pitchFamily="34" charset="0"/>
                <a:cs typeface="Times New Roman" panose="02020603050405020304" pitchFamily="18" charset="0"/>
              </a:rPr>
              <a:t> </a:t>
            </a:r>
            <a:endParaRPr lang="tr-TR"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tr-TR" b="1" i="1" dirty="0">
                <a:latin typeface="Calibri" panose="020F0502020204030204" pitchFamily="34" charset="0"/>
                <a:ea typeface="Calibri" panose="020F0502020204030204" pitchFamily="34" charset="0"/>
                <a:cs typeface="Times New Roman" panose="02020603050405020304" pitchFamily="18" charset="0"/>
              </a:rPr>
              <a:t>Havada mermiler yağmur gibi yağıyor,</a:t>
            </a:r>
            <a:endParaRPr lang="tr-TR"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tr-TR" b="1" i="1" dirty="0">
                <a:latin typeface="Calibri" panose="020F0502020204030204" pitchFamily="34" charset="0"/>
                <a:ea typeface="Calibri" panose="020F0502020204030204" pitchFamily="34" charset="0"/>
                <a:cs typeface="Times New Roman" panose="02020603050405020304" pitchFamily="18" charset="0"/>
              </a:rPr>
              <a:t>Düşman bomba üstüne bomba fırlatıyor,</a:t>
            </a:r>
            <a:endParaRPr lang="tr-TR"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tr-TR" b="1" i="1" dirty="0">
                <a:latin typeface="Calibri" panose="020F0502020204030204" pitchFamily="34" charset="0"/>
                <a:ea typeface="Calibri" panose="020F0502020204030204" pitchFamily="34" charset="0"/>
                <a:cs typeface="Times New Roman" panose="02020603050405020304" pitchFamily="18" charset="0"/>
              </a:rPr>
              <a:t>Aslan Mehmet’im hiç tereddüt etmeden,</a:t>
            </a:r>
            <a:endParaRPr lang="tr-TR"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tr-TR" b="1" i="1" dirty="0">
                <a:latin typeface="Calibri" panose="020F0502020204030204" pitchFamily="34" charset="0"/>
                <a:ea typeface="Calibri" panose="020F0502020204030204" pitchFamily="34" charset="0"/>
                <a:cs typeface="Times New Roman" panose="02020603050405020304" pitchFamily="18" charset="0"/>
              </a:rPr>
              <a:t>Toprağın bağrına bir gül gibi düşüyor.</a:t>
            </a:r>
            <a:endParaRPr lang="tr-TR"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tr-TR" b="1" i="1" dirty="0">
                <a:latin typeface="Calibri" panose="020F0502020204030204" pitchFamily="34" charset="0"/>
                <a:ea typeface="Calibri" panose="020F0502020204030204" pitchFamily="34" charset="0"/>
                <a:cs typeface="Times New Roman" panose="02020603050405020304" pitchFamily="18" charset="0"/>
              </a:rPr>
              <a:t> </a:t>
            </a:r>
            <a:endParaRPr lang="tr-TR"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tr-TR" b="1" i="1" dirty="0">
                <a:latin typeface="Calibri" panose="020F0502020204030204" pitchFamily="34" charset="0"/>
                <a:ea typeface="Calibri" panose="020F0502020204030204" pitchFamily="34" charset="0"/>
                <a:cs typeface="Times New Roman" panose="02020603050405020304" pitchFamily="18" charset="0"/>
              </a:rPr>
              <a:t>104 yıldır yanan bir meşalesin Çanakkale,</a:t>
            </a:r>
            <a:endParaRPr lang="tr-TR"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tr-TR" b="1" i="1" dirty="0">
                <a:latin typeface="Calibri" panose="020F0502020204030204" pitchFamily="34" charset="0"/>
                <a:ea typeface="Calibri" panose="020F0502020204030204" pitchFamily="34" charset="0"/>
                <a:cs typeface="Times New Roman" panose="02020603050405020304" pitchFamily="18" charset="0"/>
              </a:rPr>
              <a:t>Gerçek destanın yazıldığı yersin Çanakkale,</a:t>
            </a:r>
            <a:endParaRPr lang="tr-TR"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tr-TR" b="1" i="1" dirty="0" err="1">
                <a:latin typeface="Calibri" panose="020F0502020204030204" pitchFamily="34" charset="0"/>
                <a:ea typeface="Calibri" panose="020F0502020204030204" pitchFamily="34" charset="0"/>
                <a:cs typeface="Times New Roman" panose="02020603050405020304" pitchFamily="18" charset="0"/>
              </a:rPr>
              <a:t>Seyyit</a:t>
            </a:r>
            <a:r>
              <a:rPr lang="tr-TR" b="1" i="1" dirty="0">
                <a:latin typeface="Calibri" panose="020F0502020204030204" pitchFamily="34" charset="0"/>
                <a:ea typeface="Calibri" panose="020F0502020204030204" pitchFamily="34" charset="0"/>
                <a:cs typeface="Times New Roman" panose="02020603050405020304" pitchFamily="18" charset="0"/>
              </a:rPr>
              <a:t> Onbaşı’yı, Mustafa Kemal’i,</a:t>
            </a:r>
            <a:endParaRPr lang="tr-TR"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tr-TR" b="1" i="1" dirty="0">
                <a:latin typeface="Calibri" panose="020F0502020204030204" pitchFamily="34" charset="0"/>
                <a:ea typeface="Calibri" panose="020F0502020204030204" pitchFamily="34" charset="0"/>
                <a:cs typeface="Times New Roman" panose="02020603050405020304" pitchFamily="18" charset="0"/>
              </a:rPr>
              <a:t>Gönlümüze yazan sensin Çanakkale.</a:t>
            </a:r>
            <a:endParaRPr lang="tr-TR"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0248655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Köşeleri Yuvarlatılmış 1">
            <a:extLst>
              <a:ext uri="{FF2B5EF4-FFF2-40B4-BE49-F238E27FC236}">
                <a16:creationId xmlns:a16="http://schemas.microsoft.com/office/drawing/2014/main" id="{EADA6AD4-0396-4D52-8C80-2C82ECEBEA8A}"/>
              </a:ext>
            </a:extLst>
          </p:cNvPr>
          <p:cNvSpPr/>
          <p:nvPr/>
        </p:nvSpPr>
        <p:spPr>
          <a:xfrm>
            <a:off x="1113183" y="980661"/>
            <a:ext cx="10031895" cy="424069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4400" b="1" dirty="0">
                <a:solidFill>
                  <a:srgbClr val="FF0000"/>
                </a:solidFill>
              </a:rPr>
              <a:t>MEHMET POLAT</a:t>
            </a:r>
          </a:p>
          <a:p>
            <a:pPr algn="ctr"/>
            <a:r>
              <a:rPr lang="tr-TR" sz="4400" b="1" dirty="0">
                <a:solidFill>
                  <a:srgbClr val="FF0000"/>
                </a:solidFill>
              </a:rPr>
              <a:t>ŞEHİT METİN ÖZTÜRK ORTAOKULU</a:t>
            </a:r>
          </a:p>
        </p:txBody>
      </p:sp>
    </p:spTree>
    <p:extLst>
      <p:ext uri="{BB962C8B-B14F-4D97-AF65-F5344CB8AC3E}">
        <p14:creationId xmlns:p14="http://schemas.microsoft.com/office/powerpoint/2010/main" val="19312246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ğ Gözü">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docProps/app.xml><?xml version="1.0" encoding="utf-8"?>
<Properties xmlns="http://schemas.openxmlformats.org/officeDocument/2006/extended-properties" xmlns:vt="http://schemas.openxmlformats.org/officeDocument/2006/docPropsVTypes">
  <Template>Ağ Gözü</Template>
  <TotalTime>184</TotalTime>
  <Words>1825</Words>
  <Application>Microsoft Office PowerPoint</Application>
  <PresentationFormat>Geniş ekran</PresentationFormat>
  <Paragraphs>233</Paragraphs>
  <Slides>100</Slides>
  <Notes>0</Notes>
  <HiddenSlides>0</HiddenSlides>
  <MMClips>0</MMClips>
  <ScaleCrop>false</ScaleCrop>
  <HeadingPairs>
    <vt:vector size="6" baseType="variant">
      <vt:variant>
        <vt:lpstr>Kullanılan Yazı Tipleri</vt:lpstr>
      </vt:variant>
      <vt:variant>
        <vt:i4>9</vt:i4>
      </vt:variant>
      <vt:variant>
        <vt:lpstr>Tema</vt:lpstr>
      </vt:variant>
      <vt:variant>
        <vt:i4>1</vt:i4>
      </vt:variant>
      <vt:variant>
        <vt:lpstr>Slayt Başlıkları</vt:lpstr>
      </vt:variant>
      <vt:variant>
        <vt:i4>100</vt:i4>
      </vt:variant>
    </vt:vector>
  </HeadingPairs>
  <TitlesOfParts>
    <vt:vector size="110" baseType="lpstr">
      <vt:lpstr>arial</vt:lpstr>
      <vt:lpstr>arial</vt:lpstr>
      <vt:lpstr>Calibri</vt:lpstr>
      <vt:lpstr>Century Gothic</vt:lpstr>
      <vt:lpstr>Comic Sans Ms</vt:lpstr>
      <vt:lpstr>Myriad Pro</vt:lpstr>
      <vt:lpstr>Roboto</vt:lpstr>
      <vt:lpstr>Segoe UI</vt:lpstr>
      <vt:lpstr>Verdana</vt:lpstr>
      <vt:lpstr>Ağ Gözü</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Mehmet</dc:creator>
  <cp:lastModifiedBy>mehmet polat</cp:lastModifiedBy>
  <cp:revision>33</cp:revision>
  <dcterms:created xsi:type="dcterms:W3CDTF">2019-10-19T22:12:49Z</dcterms:created>
  <dcterms:modified xsi:type="dcterms:W3CDTF">2021-10-16T10:56:32Z</dcterms:modified>
</cp:coreProperties>
</file>