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301"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10/7/2021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tr-TR"/>
              <a:t>Asıl başlık stilini düzenlemek için tıklayın</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10/7/2021</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10/7/2021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60">
          <a:fgClr>
            <a:srgbClr val="002060"/>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10/7/2021</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BCBA07D-390B-42C9-A09C-D60FADAD6717}"/>
              </a:ext>
            </a:extLst>
          </p:cNvPr>
          <p:cNvPicPr/>
          <p:nvPr/>
        </p:nvPicPr>
        <p:blipFill rotWithShape="1">
          <a:blip r:embed="rId2" cstate="print">
            <a:extLst>
              <a:ext uri="{28A0092B-C50C-407E-A947-70E740481C1C}">
                <a14:useLocalDpi xmlns:a14="http://schemas.microsoft.com/office/drawing/2010/main" val="0"/>
              </a:ext>
            </a:extLst>
          </a:blip>
          <a:srcRect t="11154" r="1824" b="13037"/>
          <a:stretch/>
        </p:blipFill>
        <p:spPr>
          <a:xfrm>
            <a:off x="387926" y="267589"/>
            <a:ext cx="2273212" cy="1794978"/>
          </a:xfrm>
          <a:prstGeom prst="ellipse">
            <a:avLst/>
          </a:prstGeom>
          <a:ln>
            <a:noFill/>
          </a:ln>
          <a:effectLst>
            <a:softEdge rad="112500"/>
          </a:effectLst>
        </p:spPr>
      </p:pic>
      <p:pic>
        <p:nvPicPr>
          <p:cNvPr id="3" name="Resim 2">
            <a:extLst>
              <a:ext uri="{FF2B5EF4-FFF2-40B4-BE49-F238E27FC236}">
                <a16:creationId xmlns:a16="http://schemas.microsoft.com/office/drawing/2014/main" id="{430F7E55-482C-40BE-8E46-D7A92105CE79}"/>
              </a:ext>
            </a:extLst>
          </p:cNvPr>
          <p:cNvPicPr/>
          <p:nvPr/>
        </p:nvPicPr>
        <p:blipFill rotWithShape="1">
          <a:blip r:embed="rId3" cstate="print">
            <a:extLst>
              <a:ext uri="{28A0092B-C50C-407E-A947-70E740481C1C}">
                <a14:useLocalDpi xmlns:a14="http://schemas.microsoft.com/office/drawing/2010/main" val="0"/>
              </a:ext>
            </a:extLst>
          </a:blip>
          <a:srcRect l="4908" t="8054" r="546" b="8054"/>
          <a:stretch/>
        </p:blipFill>
        <p:spPr>
          <a:xfrm>
            <a:off x="9947563" y="93986"/>
            <a:ext cx="2008910" cy="2142181"/>
          </a:xfrm>
          <a:prstGeom prst="ellipse">
            <a:avLst/>
          </a:prstGeom>
          <a:ln>
            <a:noFill/>
          </a:ln>
          <a:effectLst>
            <a:softEdge rad="112500"/>
          </a:effectLst>
        </p:spPr>
      </p:pic>
      <p:pic>
        <p:nvPicPr>
          <p:cNvPr id="4" name="Resim 3">
            <a:extLst>
              <a:ext uri="{FF2B5EF4-FFF2-40B4-BE49-F238E27FC236}">
                <a16:creationId xmlns:a16="http://schemas.microsoft.com/office/drawing/2014/main" id="{8808C52A-91E9-4779-8E06-64BC00DA21F2}"/>
              </a:ext>
            </a:extLst>
          </p:cNvPr>
          <p:cNvPicPr/>
          <p:nvPr/>
        </p:nvPicPr>
        <p:blipFill rotWithShape="1">
          <a:blip r:embed="rId4" cstate="print">
            <a:extLst>
              <a:ext uri="{28A0092B-C50C-407E-A947-70E740481C1C}">
                <a14:useLocalDpi xmlns:a14="http://schemas.microsoft.com/office/drawing/2010/main" val="0"/>
              </a:ext>
            </a:extLst>
          </a:blip>
          <a:srcRect l="34318" t="25847" r="13815" b="49666"/>
          <a:stretch/>
        </p:blipFill>
        <p:spPr bwMode="auto">
          <a:xfrm>
            <a:off x="297284" y="5161721"/>
            <a:ext cx="2957017" cy="1050676"/>
          </a:xfrm>
          <a:prstGeom prst="rect">
            <a:avLst/>
          </a:prstGeom>
          <a:ln>
            <a:noFill/>
          </a:ln>
          <a:extLst>
            <a:ext uri="{53640926-AAD7-44D8-BBD7-CCE9431645EC}">
              <a14:shadowObscured xmlns:a14="http://schemas.microsoft.com/office/drawing/2010/main"/>
            </a:ext>
          </a:extLst>
        </p:spPr>
      </p:pic>
      <p:pic>
        <p:nvPicPr>
          <p:cNvPr id="5" name="Resim 4">
            <a:extLst>
              <a:ext uri="{FF2B5EF4-FFF2-40B4-BE49-F238E27FC236}">
                <a16:creationId xmlns:a16="http://schemas.microsoft.com/office/drawing/2014/main" id="{FC2C5489-6018-4F96-89F6-280C2D57DB33}"/>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7767662" y="5706199"/>
            <a:ext cx="4021544" cy="506198"/>
          </a:xfrm>
          <a:prstGeom prst="rect">
            <a:avLst/>
          </a:prstGeom>
        </p:spPr>
      </p:pic>
      <p:pic>
        <p:nvPicPr>
          <p:cNvPr id="1026" name="Picture 2" descr="Öğretmeninizden Af Dileyeceksiniz Metni Cevapları - Türkçe Ödevim">
            <a:extLst>
              <a:ext uri="{FF2B5EF4-FFF2-40B4-BE49-F238E27FC236}">
                <a16:creationId xmlns:a16="http://schemas.microsoft.com/office/drawing/2014/main" id="{0F84AB87-BF2B-450F-9154-41251168513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0182" y="1427018"/>
            <a:ext cx="6733308" cy="3496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417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D45DBDB-3424-4F64-A875-7847F905A99F}"/>
              </a:ext>
            </a:extLst>
          </p:cNvPr>
          <p:cNvPicPr>
            <a:picLocks noChangeAspect="1"/>
          </p:cNvPicPr>
          <p:nvPr/>
        </p:nvPicPr>
        <p:blipFill>
          <a:blip r:embed="rId2"/>
          <a:stretch>
            <a:fillRect/>
          </a:stretch>
        </p:blipFill>
        <p:spPr>
          <a:xfrm>
            <a:off x="3217720" y="581891"/>
            <a:ext cx="5482501" cy="986270"/>
          </a:xfrm>
          <a:prstGeom prst="rect">
            <a:avLst/>
          </a:prstGeom>
        </p:spPr>
      </p:pic>
      <p:sp>
        <p:nvSpPr>
          <p:cNvPr id="5" name="Metin kutusu 4">
            <a:extLst>
              <a:ext uri="{FF2B5EF4-FFF2-40B4-BE49-F238E27FC236}">
                <a16:creationId xmlns:a16="http://schemas.microsoft.com/office/drawing/2014/main" id="{D1E05ACB-3A53-4F06-97CA-0E661086BB34}"/>
              </a:ext>
            </a:extLst>
          </p:cNvPr>
          <p:cNvSpPr txBox="1"/>
          <p:nvPr/>
        </p:nvSpPr>
        <p:spPr>
          <a:xfrm>
            <a:off x="609599" y="1942099"/>
            <a:ext cx="10958945"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outerShdw blurRad="38100" dist="38100" dir="2700000" algn="tl">
                    <a:srgbClr val="000000">
                      <a:alpha val="43137"/>
                    </a:srgbClr>
                  </a:outerShdw>
                </a:effectLst>
                <a:latin typeface="Snap ITC" panose="04040A07060A02020202" pitchFamily="82" charset="0"/>
              </a:rPr>
              <a:t>“Eserinin üzerinde imzası olmayan yegâne sanatkâr öğretmendir.” özdeyişinden yola çıkarak Atatürk’ün öğretmenler hakkındaki fikirlerini açıklayınız. </a:t>
            </a:r>
            <a:endParaRPr lang="tr-TR" sz="28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7" name="Metin kutusu 6">
            <a:extLst>
              <a:ext uri="{FF2B5EF4-FFF2-40B4-BE49-F238E27FC236}">
                <a16:creationId xmlns:a16="http://schemas.microsoft.com/office/drawing/2014/main" id="{9B18105D-E6F4-469B-806C-7B59C09B9867}"/>
              </a:ext>
            </a:extLst>
          </p:cNvPr>
          <p:cNvSpPr txBox="1"/>
          <p:nvPr/>
        </p:nvSpPr>
        <p:spPr>
          <a:xfrm>
            <a:off x="609598" y="3701032"/>
            <a:ext cx="10958945" cy="267765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Öğretmen, sadece öğrenim hayatında ve yaşadığı sürede öğrendiklerini, öğrencilerine aynen aktaran bir nakilci değildir. Öğretmen, ailelerin en kıymetli varlığı olan çocuklarını sevgiyle kucaklayan, bilgiyle kuşatan, yeteneklerini geliştiren ve hayata hazırlayan ulvi bir mesleğin sahibidir.  Bütün bilgi, görgü, beceri ve tecrübesini öğrencisiyle paylaşır.  O, yirmi dört saatini öğrencisinin gelişmesine ve başarısına adayan insandır. </a:t>
            </a:r>
            <a:endParaRPr lang="tr-TR" sz="24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069110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B84E47EC-B9C1-4E18-91F7-1D056562DE86}"/>
              </a:ext>
            </a:extLst>
          </p:cNvPr>
          <p:cNvSpPr txBox="1"/>
          <p:nvPr/>
        </p:nvSpPr>
        <p:spPr>
          <a:xfrm>
            <a:off x="221671" y="251799"/>
            <a:ext cx="10931237"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latin typeface="Snap ITC" panose="04040A07060A02020202" pitchFamily="82" charset="0"/>
              </a:rPr>
              <a:t>Atatürk’ün manevi kızlarından “Sabiha Gökçen” ile ilgili yaptığınız araştırmayı sınıfta paylaşınız.</a:t>
            </a:r>
            <a:endParaRPr lang="tr-TR" sz="3200" dirty="0">
              <a:solidFill>
                <a:srgbClr val="C00000"/>
              </a:solidFill>
              <a:latin typeface="Snap ITC" panose="04040A07060A02020202" pitchFamily="82" charset="0"/>
            </a:endParaRPr>
          </a:p>
        </p:txBody>
      </p:sp>
      <p:sp>
        <p:nvSpPr>
          <p:cNvPr id="5" name="Metin kutusu 4">
            <a:extLst>
              <a:ext uri="{FF2B5EF4-FFF2-40B4-BE49-F238E27FC236}">
                <a16:creationId xmlns:a16="http://schemas.microsoft.com/office/drawing/2014/main" id="{68810985-3365-47CB-B653-6283A3EAC298}"/>
              </a:ext>
            </a:extLst>
          </p:cNvPr>
          <p:cNvSpPr txBox="1"/>
          <p:nvPr/>
        </p:nvSpPr>
        <p:spPr>
          <a:xfrm>
            <a:off x="304798" y="2122578"/>
            <a:ext cx="7495312" cy="409342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0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a:t>
            </a:r>
            <a:r>
              <a:rPr lang="tr-TR" sz="20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abiha Gökçen 1913 yılında Bursa’da doğdu. Babası ve annesinin ölümünün ardından 1925 yılında Bursa’yı ziyaret eden Atatürk tarafından evlat edinildi. Sabiha Gökçen’e “Gökçen” soyadı, henüz havacılıkla ilgisinin olmadığı 1934 yılında soyadı kanununun çıkmasıyla Atatürk tarafından </a:t>
            </a:r>
            <a:r>
              <a:rPr lang="tr-TR" sz="2000" b="1" i="0" dirty="0" err="1">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verildi.Çankaya</a:t>
            </a:r>
            <a:r>
              <a:rPr lang="tr-TR" sz="20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İlkokulu ve İstanbul Üsküdar Kız Koleji’nde eğitim gören Sabiha Gökçen, 1935’te Türk Hava Kurumu’nun Türk Kuşu Sivil Havacılık Okulu’na girdi. Ankara’da yüksek planörcülük brövelerini aldı. Gökçen 7 erkek öğrenci ile birlikte Kırım Rusya’ya gönderildi ve orada yüksek planörcülük eğitimini tamamladı.</a:t>
            </a:r>
            <a:endParaRPr lang="tr-TR" sz="20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pic>
        <p:nvPicPr>
          <p:cNvPr id="1026" name="Picture 2" descr="Sabiha Gökçen kimdir? Sabiha Gökçen'in mesleği nedir? Sabiha Gökçen'in  önemi nedir? Sabiha Gökçen'in hayatı ve biyografisi! - Haberler">
            <a:extLst>
              <a:ext uri="{FF2B5EF4-FFF2-40B4-BE49-F238E27FC236}">
                <a16:creationId xmlns:a16="http://schemas.microsoft.com/office/drawing/2014/main" id="{DE941C72-FC9C-4225-A4CA-498DBD7CB9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1614" y="2250436"/>
            <a:ext cx="3825588" cy="3513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4919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arn(inVertical)">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arn(inVertical)">
                                      <p:cBhvr>
                                        <p:cTn id="1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006FE53-8BE7-487D-BE20-634A88B0B333}"/>
              </a:ext>
            </a:extLst>
          </p:cNvPr>
          <p:cNvSpPr txBox="1"/>
          <p:nvPr/>
        </p:nvSpPr>
        <p:spPr>
          <a:xfrm>
            <a:off x="3616037" y="360218"/>
            <a:ext cx="8285018" cy="569386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buFont typeface="Arial" panose="020B0604020202020204" pitchFamily="34" charset="0"/>
              <a:buChar char="•"/>
            </a:pPr>
            <a:r>
              <a:rPr lang="tr-TR" sz="2800" b="1" i="0" dirty="0">
                <a:solidFill>
                  <a:srgbClr val="2C2F34"/>
                </a:solidFill>
                <a:effectLst>
                  <a:outerShdw blurRad="38100" dist="38100" dir="2700000" algn="tl">
                    <a:srgbClr val="000000">
                      <a:alpha val="43137"/>
                    </a:srgbClr>
                  </a:outerShdw>
                </a:effectLst>
                <a:latin typeface="-apple-system"/>
              </a:rPr>
              <a:t>Gökçen 1938’de Balkan devletlerinin davetlisi olarak, uçağıyla Balkan turu </a:t>
            </a:r>
            <a:r>
              <a:rPr lang="tr-TR" sz="2800" b="1" i="0" dirty="0" err="1">
                <a:solidFill>
                  <a:srgbClr val="2C2F34"/>
                </a:solidFill>
                <a:effectLst>
                  <a:outerShdw blurRad="38100" dist="38100" dir="2700000" algn="tl">
                    <a:srgbClr val="000000">
                      <a:alpha val="43137"/>
                    </a:srgbClr>
                  </a:outerShdw>
                </a:effectLst>
                <a:latin typeface="-apple-system"/>
              </a:rPr>
              <a:t>yaptı.Türkiye’ye</a:t>
            </a:r>
            <a:r>
              <a:rPr lang="tr-TR" sz="2800" b="1" i="0" dirty="0">
                <a:solidFill>
                  <a:srgbClr val="2C2F34"/>
                </a:solidFill>
                <a:effectLst>
                  <a:outerShdw blurRad="38100" dist="38100" dir="2700000" algn="tl">
                    <a:srgbClr val="000000">
                      <a:alpha val="43137"/>
                    </a:srgbClr>
                  </a:outerShdw>
                </a:effectLst>
                <a:latin typeface="-apple-system"/>
              </a:rPr>
              <a:t> dönüşünün ardından Türk Hava Kurumu </a:t>
            </a:r>
            <a:r>
              <a:rPr lang="tr-TR" sz="2800" b="1" i="0" dirty="0" err="1">
                <a:solidFill>
                  <a:srgbClr val="2C2F34"/>
                </a:solidFill>
                <a:effectLst>
                  <a:outerShdw blurRad="38100" dist="38100" dir="2700000" algn="tl">
                    <a:srgbClr val="000000">
                      <a:alpha val="43137"/>
                    </a:srgbClr>
                  </a:outerShdw>
                </a:effectLst>
                <a:latin typeface="-apple-system"/>
              </a:rPr>
              <a:t>Türkkuşu’na</a:t>
            </a:r>
            <a:r>
              <a:rPr lang="tr-TR" sz="2800" b="1" i="0" dirty="0">
                <a:solidFill>
                  <a:srgbClr val="2C2F34"/>
                </a:solidFill>
                <a:effectLst>
                  <a:outerShdw blurRad="38100" dist="38100" dir="2700000" algn="tl">
                    <a:srgbClr val="000000">
                      <a:alpha val="43137"/>
                    </a:srgbClr>
                  </a:outerShdw>
                </a:effectLst>
                <a:latin typeface="-apple-system"/>
              </a:rPr>
              <a:t> “Başöğretmen ” tayin edildi ve 1955’e kadar bu görevini başarıyla sürdürdü.1953 ve 1959’da davet üzerine ABD’ye giden Sabiha Gökçen, Türk toplumu ve Türk kadınını tanıttı.1996’da havacılık kariyerinin en büyük ödülünü aldı. Amerikan Hava Kurmay Koleji’nin mezuniyet töreni için düzenlenen Kartallar Toplantısı’nın onur konuğu olarak katıldığı </a:t>
            </a:r>
            <a:r>
              <a:rPr lang="tr-TR" sz="2800" b="1" i="0" dirty="0" err="1">
                <a:solidFill>
                  <a:srgbClr val="2C2F34"/>
                </a:solidFill>
                <a:effectLst>
                  <a:outerShdw blurRad="38100" dist="38100" dir="2700000" algn="tl">
                    <a:srgbClr val="000000">
                      <a:alpha val="43137"/>
                    </a:srgbClr>
                  </a:outerShdw>
                </a:effectLst>
                <a:latin typeface="-apple-system"/>
              </a:rPr>
              <a:t>Maxwell</a:t>
            </a:r>
            <a:r>
              <a:rPr lang="tr-TR" sz="2800" b="1" i="0" dirty="0">
                <a:solidFill>
                  <a:srgbClr val="2C2F34"/>
                </a:solidFill>
                <a:effectLst>
                  <a:outerShdw blurRad="38100" dist="38100" dir="2700000" algn="tl">
                    <a:srgbClr val="000000">
                      <a:alpha val="43137"/>
                    </a:srgbClr>
                  </a:outerShdw>
                </a:effectLst>
                <a:latin typeface="-apple-system"/>
              </a:rPr>
              <a:t> Hava Üssü’nde ki törende “Dünya Tarihine adını yazdıran 20 Havacıdan biri” seçildi. Gökçen bu ödüle layık görülen ilk ve tek kadın havacı oldu.</a:t>
            </a:r>
          </a:p>
        </p:txBody>
      </p:sp>
      <p:pic>
        <p:nvPicPr>
          <p:cNvPr id="2050" name="Picture 2" descr="ttt redaksiyon ekibine açık mektup: Sabiha Gökçen'i tanıyor musunuz?">
            <a:extLst>
              <a:ext uri="{FF2B5EF4-FFF2-40B4-BE49-F238E27FC236}">
                <a16:creationId xmlns:a16="http://schemas.microsoft.com/office/drawing/2014/main" id="{35E9C3BF-87FB-4827-8AFC-810125E79D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636" y="2047009"/>
            <a:ext cx="2992582" cy="3079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4083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inVertical)">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6DF4CB4B-70DB-4FF0-B7EB-ACDBE552FB03}"/>
              </a:ext>
            </a:extLst>
          </p:cNvPr>
          <p:cNvPicPr>
            <a:picLocks noChangeAspect="1"/>
          </p:cNvPicPr>
          <p:nvPr/>
        </p:nvPicPr>
        <p:blipFill>
          <a:blip r:embed="rId2"/>
          <a:stretch>
            <a:fillRect/>
          </a:stretch>
        </p:blipFill>
        <p:spPr>
          <a:xfrm>
            <a:off x="386628" y="2222788"/>
            <a:ext cx="2998464" cy="3512993"/>
          </a:xfrm>
          <a:prstGeom prst="rect">
            <a:avLst/>
          </a:prstGeom>
        </p:spPr>
      </p:pic>
      <p:sp>
        <p:nvSpPr>
          <p:cNvPr id="4" name="Dikdörtgen: Köşeleri Yuvarlatılmış 3">
            <a:extLst>
              <a:ext uri="{FF2B5EF4-FFF2-40B4-BE49-F238E27FC236}">
                <a16:creationId xmlns:a16="http://schemas.microsoft.com/office/drawing/2014/main" id="{5B07308A-AB90-4830-AAE4-1C880F820687}"/>
              </a:ext>
            </a:extLst>
          </p:cNvPr>
          <p:cNvSpPr/>
          <p:nvPr/>
        </p:nvSpPr>
        <p:spPr>
          <a:xfrm>
            <a:off x="2389909" y="278459"/>
            <a:ext cx="7412182" cy="136337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b="1" dirty="0">
                <a:solidFill>
                  <a:srgbClr val="C00000"/>
                </a:solidFill>
              </a:rPr>
              <a:t>GÖRSEL YORUMLAMA</a:t>
            </a:r>
          </a:p>
        </p:txBody>
      </p:sp>
      <p:pic>
        <p:nvPicPr>
          <p:cNvPr id="6" name="Resim 5">
            <a:extLst>
              <a:ext uri="{FF2B5EF4-FFF2-40B4-BE49-F238E27FC236}">
                <a16:creationId xmlns:a16="http://schemas.microsoft.com/office/drawing/2014/main" id="{5B4847AA-8DE6-4240-A70B-9E4C7977B054}"/>
              </a:ext>
            </a:extLst>
          </p:cNvPr>
          <p:cNvPicPr>
            <a:picLocks noChangeAspect="1"/>
          </p:cNvPicPr>
          <p:nvPr/>
        </p:nvPicPr>
        <p:blipFill>
          <a:blip r:embed="rId3"/>
          <a:stretch>
            <a:fillRect/>
          </a:stretch>
        </p:blipFill>
        <p:spPr>
          <a:xfrm>
            <a:off x="3500005" y="2333191"/>
            <a:ext cx="4132542" cy="3194773"/>
          </a:xfrm>
          <a:prstGeom prst="rect">
            <a:avLst/>
          </a:prstGeom>
        </p:spPr>
      </p:pic>
      <p:pic>
        <p:nvPicPr>
          <p:cNvPr id="8" name="Resim 7">
            <a:extLst>
              <a:ext uri="{FF2B5EF4-FFF2-40B4-BE49-F238E27FC236}">
                <a16:creationId xmlns:a16="http://schemas.microsoft.com/office/drawing/2014/main" id="{60A49C3E-C4DD-4745-80F9-860E3544D8C0}"/>
              </a:ext>
            </a:extLst>
          </p:cNvPr>
          <p:cNvPicPr>
            <a:picLocks noChangeAspect="1"/>
          </p:cNvPicPr>
          <p:nvPr/>
        </p:nvPicPr>
        <p:blipFill>
          <a:blip r:embed="rId4"/>
          <a:stretch>
            <a:fillRect/>
          </a:stretch>
        </p:blipFill>
        <p:spPr>
          <a:xfrm>
            <a:off x="7747460" y="2333191"/>
            <a:ext cx="3793376" cy="3402590"/>
          </a:xfrm>
          <a:prstGeom prst="rect">
            <a:avLst/>
          </a:prstGeom>
        </p:spPr>
      </p:pic>
    </p:spTree>
    <p:extLst>
      <p:ext uri="{BB962C8B-B14F-4D97-AF65-F5344CB8AC3E}">
        <p14:creationId xmlns:p14="http://schemas.microsoft.com/office/powerpoint/2010/main" val="382136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A118F3-A742-44C6-A4FB-CD969D0AC781}"/>
              </a:ext>
            </a:extLst>
          </p:cNvPr>
          <p:cNvPicPr>
            <a:picLocks noChangeAspect="1"/>
          </p:cNvPicPr>
          <p:nvPr/>
        </p:nvPicPr>
        <p:blipFill>
          <a:blip r:embed="rId2"/>
          <a:stretch>
            <a:fillRect/>
          </a:stretch>
        </p:blipFill>
        <p:spPr>
          <a:xfrm>
            <a:off x="1581957" y="997526"/>
            <a:ext cx="8094754" cy="775855"/>
          </a:xfrm>
          <a:prstGeom prst="rect">
            <a:avLst/>
          </a:prstGeom>
        </p:spPr>
      </p:pic>
      <p:pic>
        <p:nvPicPr>
          <p:cNvPr id="5" name="Resim 4">
            <a:extLst>
              <a:ext uri="{FF2B5EF4-FFF2-40B4-BE49-F238E27FC236}">
                <a16:creationId xmlns:a16="http://schemas.microsoft.com/office/drawing/2014/main" id="{0CD9177F-0E2D-4043-9C6E-2A2106E328DE}"/>
              </a:ext>
            </a:extLst>
          </p:cNvPr>
          <p:cNvPicPr>
            <a:picLocks noChangeAspect="1"/>
          </p:cNvPicPr>
          <p:nvPr/>
        </p:nvPicPr>
        <p:blipFill>
          <a:blip r:embed="rId3"/>
          <a:stretch>
            <a:fillRect/>
          </a:stretch>
        </p:blipFill>
        <p:spPr>
          <a:xfrm>
            <a:off x="1581957" y="2967037"/>
            <a:ext cx="7783716" cy="626494"/>
          </a:xfrm>
          <a:prstGeom prst="rect">
            <a:avLst/>
          </a:prstGeom>
        </p:spPr>
      </p:pic>
    </p:spTree>
    <p:extLst>
      <p:ext uri="{BB962C8B-B14F-4D97-AF65-F5344CB8AC3E}">
        <p14:creationId xmlns:p14="http://schemas.microsoft.com/office/powerpoint/2010/main" val="4073140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B8C95C98-4FE8-4AC9-A8F1-842BC5D84144}"/>
              </a:ext>
            </a:extLst>
          </p:cNvPr>
          <p:cNvPicPr>
            <a:picLocks noChangeAspect="1"/>
          </p:cNvPicPr>
          <p:nvPr/>
        </p:nvPicPr>
        <p:blipFill>
          <a:blip r:embed="rId2"/>
          <a:stretch>
            <a:fillRect/>
          </a:stretch>
        </p:blipFill>
        <p:spPr>
          <a:xfrm>
            <a:off x="356279" y="568036"/>
            <a:ext cx="11600194" cy="5708073"/>
          </a:xfrm>
          <a:prstGeom prst="rect">
            <a:avLst/>
          </a:prstGeom>
        </p:spPr>
      </p:pic>
    </p:spTree>
    <p:extLst>
      <p:ext uri="{BB962C8B-B14F-4D97-AF65-F5344CB8AC3E}">
        <p14:creationId xmlns:p14="http://schemas.microsoft.com/office/powerpoint/2010/main" val="3406044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A74905C2-28FA-415C-A5CF-C26160B0F918}"/>
              </a:ext>
            </a:extLst>
          </p:cNvPr>
          <p:cNvPicPr>
            <a:picLocks noChangeAspect="1"/>
          </p:cNvPicPr>
          <p:nvPr/>
        </p:nvPicPr>
        <p:blipFill>
          <a:blip r:embed="rId2"/>
          <a:stretch>
            <a:fillRect/>
          </a:stretch>
        </p:blipFill>
        <p:spPr>
          <a:xfrm>
            <a:off x="201581" y="526474"/>
            <a:ext cx="11600966" cy="5666508"/>
          </a:xfrm>
          <a:prstGeom prst="rect">
            <a:avLst/>
          </a:prstGeom>
        </p:spPr>
      </p:pic>
    </p:spTree>
    <p:extLst>
      <p:ext uri="{BB962C8B-B14F-4D97-AF65-F5344CB8AC3E}">
        <p14:creationId xmlns:p14="http://schemas.microsoft.com/office/powerpoint/2010/main" val="3020335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D777FAD4-1620-45BB-86C8-A5F53DBE8DE5}"/>
              </a:ext>
            </a:extLst>
          </p:cNvPr>
          <p:cNvPicPr>
            <a:picLocks noChangeAspect="1"/>
          </p:cNvPicPr>
          <p:nvPr/>
        </p:nvPicPr>
        <p:blipFill>
          <a:blip r:embed="rId2"/>
          <a:stretch>
            <a:fillRect/>
          </a:stretch>
        </p:blipFill>
        <p:spPr>
          <a:xfrm>
            <a:off x="299604" y="999258"/>
            <a:ext cx="11308198" cy="3822124"/>
          </a:xfrm>
          <a:prstGeom prst="rect">
            <a:avLst/>
          </a:prstGeom>
        </p:spPr>
      </p:pic>
    </p:spTree>
    <p:extLst>
      <p:ext uri="{BB962C8B-B14F-4D97-AF65-F5344CB8AC3E}">
        <p14:creationId xmlns:p14="http://schemas.microsoft.com/office/powerpoint/2010/main" val="859710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89665A80-A483-473F-8DF8-2885053FC8C4}"/>
              </a:ext>
            </a:extLst>
          </p:cNvPr>
          <p:cNvPicPr>
            <a:picLocks noChangeAspect="1"/>
          </p:cNvPicPr>
          <p:nvPr/>
        </p:nvPicPr>
        <p:blipFill>
          <a:blip r:embed="rId2"/>
          <a:stretch>
            <a:fillRect/>
          </a:stretch>
        </p:blipFill>
        <p:spPr>
          <a:xfrm>
            <a:off x="445944" y="1133908"/>
            <a:ext cx="11178020" cy="4768128"/>
          </a:xfrm>
          <a:prstGeom prst="rect">
            <a:avLst/>
          </a:prstGeom>
        </p:spPr>
      </p:pic>
    </p:spTree>
    <p:extLst>
      <p:ext uri="{BB962C8B-B14F-4D97-AF65-F5344CB8AC3E}">
        <p14:creationId xmlns:p14="http://schemas.microsoft.com/office/powerpoint/2010/main" val="3507434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3B1FC89-DAE5-46BB-BB8F-46967D5939EE}"/>
              </a:ext>
            </a:extLst>
          </p:cNvPr>
          <p:cNvPicPr>
            <a:picLocks noChangeAspect="1"/>
          </p:cNvPicPr>
          <p:nvPr/>
        </p:nvPicPr>
        <p:blipFill>
          <a:blip r:embed="rId2"/>
          <a:stretch>
            <a:fillRect/>
          </a:stretch>
        </p:blipFill>
        <p:spPr>
          <a:xfrm>
            <a:off x="472787" y="253278"/>
            <a:ext cx="10255418" cy="5440940"/>
          </a:xfrm>
          <a:prstGeom prst="rect">
            <a:avLst/>
          </a:prstGeom>
        </p:spPr>
      </p:pic>
    </p:spTree>
    <p:extLst>
      <p:ext uri="{BB962C8B-B14F-4D97-AF65-F5344CB8AC3E}">
        <p14:creationId xmlns:p14="http://schemas.microsoft.com/office/powerpoint/2010/main" val="1997101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5D9F0DE5-87D8-4FD3-863D-9F9BE46F8975}"/>
              </a:ext>
            </a:extLst>
          </p:cNvPr>
          <p:cNvSpPr txBox="1"/>
          <p:nvPr/>
        </p:nvSpPr>
        <p:spPr>
          <a:xfrm>
            <a:off x="374072" y="847498"/>
            <a:ext cx="6096000"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8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Özen gösterme</a:t>
            </a:r>
            <a:endParaRPr lang="tr-TR" sz="48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CBB14305-4C4C-40E0-860A-CB5E5AD8083B}"/>
              </a:ext>
            </a:extLst>
          </p:cNvPr>
          <p:cNvSpPr txBox="1"/>
          <p:nvPr/>
        </p:nvSpPr>
        <p:spPr>
          <a:xfrm>
            <a:off x="374072" y="2343834"/>
            <a:ext cx="6096000" cy="76944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buFont typeface="Arial" panose="020B0604020202020204" pitchFamily="34" charset="0"/>
              <a:buChar char="•"/>
            </a:pPr>
            <a:r>
              <a:rPr lang="tr-TR" sz="44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şaşırıp kalmak</a:t>
            </a:r>
          </a:p>
        </p:txBody>
      </p:sp>
      <p:sp>
        <p:nvSpPr>
          <p:cNvPr id="7" name="Metin kutusu 6">
            <a:extLst>
              <a:ext uri="{FF2B5EF4-FFF2-40B4-BE49-F238E27FC236}">
                <a16:creationId xmlns:a16="http://schemas.microsoft.com/office/drawing/2014/main" id="{3AEC4105-9301-486B-939B-F3B728F949FA}"/>
              </a:ext>
            </a:extLst>
          </p:cNvPr>
          <p:cNvSpPr txBox="1"/>
          <p:nvPr/>
        </p:nvSpPr>
        <p:spPr>
          <a:xfrm>
            <a:off x="374072" y="3744726"/>
            <a:ext cx="6096000"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buFont typeface="Arial" panose="020B0604020202020204" pitchFamily="34" charset="0"/>
              <a:buChar char="•"/>
            </a:pPr>
            <a:r>
              <a:rPr lang="tr-TR" sz="36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kapı dışarı etmek</a:t>
            </a:r>
          </a:p>
        </p:txBody>
      </p:sp>
      <p:sp>
        <p:nvSpPr>
          <p:cNvPr id="9" name="Metin kutusu 8">
            <a:extLst>
              <a:ext uri="{FF2B5EF4-FFF2-40B4-BE49-F238E27FC236}">
                <a16:creationId xmlns:a16="http://schemas.microsoft.com/office/drawing/2014/main" id="{B25D4C41-9061-4587-961B-9C42385D77FD}"/>
              </a:ext>
            </a:extLst>
          </p:cNvPr>
          <p:cNvSpPr txBox="1"/>
          <p:nvPr/>
        </p:nvSpPr>
        <p:spPr>
          <a:xfrm>
            <a:off x="374072" y="5112746"/>
            <a:ext cx="6096000"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buFont typeface="Arial" panose="020B0604020202020204" pitchFamily="34" charset="0"/>
              <a:buChar char="•"/>
            </a:pPr>
            <a:r>
              <a:rPr lang="tr-TR" sz="40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nasihat vermek</a:t>
            </a:r>
          </a:p>
        </p:txBody>
      </p:sp>
    </p:spTree>
    <p:extLst>
      <p:ext uri="{BB962C8B-B14F-4D97-AF65-F5344CB8AC3E}">
        <p14:creationId xmlns:p14="http://schemas.microsoft.com/office/powerpoint/2010/main" val="1448983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barn(inVertical)">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BBF62124-E2C6-41C2-80BC-3517A78DF016}"/>
              </a:ext>
            </a:extLst>
          </p:cNvPr>
          <p:cNvSpPr txBox="1"/>
          <p:nvPr/>
        </p:nvSpPr>
        <p:spPr>
          <a:xfrm>
            <a:off x="637310" y="3059668"/>
            <a:ext cx="6096000"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buFont typeface="Arial" panose="020B0604020202020204" pitchFamily="34" charset="0"/>
              <a:buChar char="•"/>
            </a:pPr>
            <a:r>
              <a:rPr lang="tr-TR" sz="40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Kafa kafaya vermek</a:t>
            </a:r>
          </a:p>
        </p:txBody>
      </p:sp>
      <p:sp>
        <p:nvSpPr>
          <p:cNvPr id="3" name="Metin kutusu 2">
            <a:extLst>
              <a:ext uri="{FF2B5EF4-FFF2-40B4-BE49-F238E27FC236}">
                <a16:creationId xmlns:a16="http://schemas.microsoft.com/office/drawing/2014/main" id="{A67C35DB-4F19-404A-99AD-87837E42B4E6}"/>
              </a:ext>
            </a:extLst>
          </p:cNvPr>
          <p:cNvSpPr txBox="1"/>
          <p:nvPr/>
        </p:nvSpPr>
        <p:spPr>
          <a:xfrm>
            <a:off x="637310" y="1052946"/>
            <a:ext cx="6096000" cy="76944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buFont typeface="Arial" panose="020B0604020202020204" pitchFamily="34" charset="0"/>
              <a:buChar char="•"/>
            </a:pPr>
            <a:r>
              <a:rPr lang="tr-TR" sz="44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Karşı gelmek</a:t>
            </a:r>
          </a:p>
        </p:txBody>
      </p:sp>
    </p:spTree>
    <p:extLst>
      <p:ext uri="{BB962C8B-B14F-4D97-AF65-F5344CB8AC3E}">
        <p14:creationId xmlns:p14="http://schemas.microsoft.com/office/powerpoint/2010/main" val="939676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arn(inVertical)">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E92FAA5-DD25-49BF-99AD-B8D9D27DE62D}"/>
              </a:ext>
            </a:extLst>
          </p:cNvPr>
          <p:cNvSpPr txBox="1"/>
          <p:nvPr/>
        </p:nvSpPr>
        <p:spPr>
          <a:xfrm>
            <a:off x="332509" y="445762"/>
            <a:ext cx="10723418"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b) Metinde geçen deyimlerin metnin anlamına olan katkısını açıklayınız.</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D53D34E2-9808-4116-AC41-65CE16EAC2BE}"/>
              </a:ext>
            </a:extLst>
          </p:cNvPr>
          <p:cNvSpPr txBox="1"/>
          <p:nvPr/>
        </p:nvSpPr>
        <p:spPr>
          <a:xfrm>
            <a:off x="332509" y="2117834"/>
            <a:ext cx="10723418" cy="2308324"/>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Bu deyimler metne edebi değer kazandırmakla beraber anlamı güçlendirmekte metni daha akıcı bir hale getirmektedir. </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82942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8478325-DD0A-41D4-8B0A-AB0AE40576DC}"/>
              </a:ext>
            </a:extLst>
          </p:cNvPr>
          <p:cNvPicPr>
            <a:picLocks noChangeAspect="1"/>
          </p:cNvPicPr>
          <p:nvPr/>
        </p:nvPicPr>
        <p:blipFill>
          <a:blip r:embed="rId2"/>
          <a:stretch>
            <a:fillRect/>
          </a:stretch>
        </p:blipFill>
        <p:spPr>
          <a:xfrm>
            <a:off x="2109787" y="271462"/>
            <a:ext cx="7972425" cy="6315075"/>
          </a:xfrm>
          <a:prstGeom prst="rect">
            <a:avLst/>
          </a:prstGeom>
        </p:spPr>
      </p:pic>
    </p:spTree>
    <p:extLst>
      <p:ext uri="{BB962C8B-B14F-4D97-AF65-F5344CB8AC3E}">
        <p14:creationId xmlns:p14="http://schemas.microsoft.com/office/powerpoint/2010/main" val="2059249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187B80B1-4C06-4BFF-9A5B-A26B2210D1E4}"/>
              </a:ext>
            </a:extLst>
          </p:cNvPr>
          <p:cNvPicPr>
            <a:picLocks noChangeAspect="1"/>
          </p:cNvPicPr>
          <p:nvPr/>
        </p:nvPicPr>
        <p:blipFill>
          <a:blip r:embed="rId2"/>
          <a:stretch>
            <a:fillRect/>
          </a:stretch>
        </p:blipFill>
        <p:spPr>
          <a:xfrm>
            <a:off x="401782" y="1323254"/>
            <a:ext cx="2022764" cy="1664566"/>
          </a:xfrm>
          <a:prstGeom prst="rect">
            <a:avLst/>
          </a:prstGeom>
        </p:spPr>
      </p:pic>
      <p:pic>
        <p:nvPicPr>
          <p:cNvPr id="5" name="Resim 4">
            <a:extLst>
              <a:ext uri="{FF2B5EF4-FFF2-40B4-BE49-F238E27FC236}">
                <a16:creationId xmlns:a16="http://schemas.microsoft.com/office/drawing/2014/main" id="{89F06B59-8B26-429F-ABAB-30D1A8045BDC}"/>
              </a:ext>
            </a:extLst>
          </p:cNvPr>
          <p:cNvPicPr>
            <a:picLocks noChangeAspect="1"/>
          </p:cNvPicPr>
          <p:nvPr/>
        </p:nvPicPr>
        <p:blipFill>
          <a:blip r:embed="rId3"/>
          <a:stretch>
            <a:fillRect/>
          </a:stretch>
        </p:blipFill>
        <p:spPr>
          <a:xfrm>
            <a:off x="301849" y="3994438"/>
            <a:ext cx="2222630" cy="1672070"/>
          </a:xfrm>
          <a:prstGeom prst="rect">
            <a:avLst/>
          </a:prstGeom>
        </p:spPr>
      </p:pic>
      <p:sp>
        <p:nvSpPr>
          <p:cNvPr id="6" name="Dikdörtgen: Köşeleri Yuvarlatılmış 5">
            <a:extLst>
              <a:ext uri="{FF2B5EF4-FFF2-40B4-BE49-F238E27FC236}">
                <a16:creationId xmlns:a16="http://schemas.microsoft.com/office/drawing/2014/main" id="{F3830A7C-2319-4E55-804F-7335C5A7749A}"/>
              </a:ext>
            </a:extLst>
          </p:cNvPr>
          <p:cNvSpPr/>
          <p:nvPr/>
        </p:nvSpPr>
        <p:spPr>
          <a:xfrm>
            <a:off x="2937164" y="207818"/>
            <a:ext cx="2770909" cy="1011382"/>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C00000"/>
                </a:solidFill>
                <a:effectLst>
                  <a:outerShdw blurRad="38100" dist="38100" dir="2700000" algn="tl">
                    <a:srgbClr val="000000">
                      <a:alpha val="43137"/>
                    </a:srgbClr>
                  </a:outerShdw>
                </a:effectLst>
                <a:latin typeface="Snap ITC" panose="04040A07060A02020202" pitchFamily="82" charset="0"/>
              </a:rPr>
              <a:t>TAHMİN</a:t>
            </a:r>
          </a:p>
        </p:txBody>
      </p:sp>
      <p:sp>
        <p:nvSpPr>
          <p:cNvPr id="7" name="Dikdörtgen: Köşeleri Yuvarlatılmış 6">
            <a:extLst>
              <a:ext uri="{FF2B5EF4-FFF2-40B4-BE49-F238E27FC236}">
                <a16:creationId xmlns:a16="http://schemas.microsoft.com/office/drawing/2014/main" id="{0E58518D-BAE9-44EA-8B31-32A7E176FA43}"/>
              </a:ext>
            </a:extLst>
          </p:cNvPr>
          <p:cNvSpPr/>
          <p:nvPr/>
        </p:nvSpPr>
        <p:spPr>
          <a:xfrm>
            <a:off x="7869381" y="291235"/>
            <a:ext cx="2770909" cy="1011382"/>
          </a:xfrm>
          <a:prstGeom prst="roundRect">
            <a:avLst/>
          </a:prstGeom>
          <a:solidFill>
            <a:srgbClr val="92D05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effectLst>
                  <a:outerShdw blurRad="38100" dist="38100" dir="2700000" algn="tl">
                    <a:srgbClr val="000000">
                      <a:alpha val="43137"/>
                    </a:srgbClr>
                  </a:outerShdw>
                </a:effectLst>
                <a:latin typeface="Snap ITC" panose="04040A07060A02020202" pitchFamily="82" charset="0"/>
              </a:rPr>
              <a:t>ANLAM</a:t>
            </a:r>
          </a:p>
        </p:txBody>
      </p:sp>
      <p:sp>
        <p:nvSpPr>
          <p:cNvPr id="9" name="Metin kutusu 8">
            <a:extLst>
              <a:ext uri="{FF2B5EF4-FFF2-40B4-BE49-F238E27FC236}">
                <a16:creationId xmlns:a16="http://schemas.microsoft.com/office/drawing/2014/main" id="{9628E18D-790C-46CF-B5F9-5772D1D388DB}"/>
              </a:ext>
            </a:extLst>
          </p:cNvPr>
          <p:cNvSpPr txBox="1"/>
          <p:nvPr/>
        </p:nvSpPr>
        <p:spPr>
          <a:xfrm>
            <a:off x="7647708" y="2102214"/>
            <a:ext cx="3318165" cy="707886"/>
          </a:xfrm>
          <a:prstGeom prst="rect">
            <a:avLst/>
          </a:prstGeom>
          <a:solidFill>
            <a:schemeClr val="accent3">
              <a:lumMod val="75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çevre, yöre.</a:t>
            </a:r>
            <a:endParaRPr lang="tr-TR" sz="40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11" name="Metin kutusu 10">
            <a:extLst>
              <a:ext uri="{FF2B5EF4-FFF2-40B4-BE49-F238E27FC236}">
                <a16:creationId xmlns:a16="http://schemas.microsoft.com/office/drawing/2014/main" id="{B5AC9AF8-4702-4732-B22A-33ED7EA30207}"/>
              </a:ext>
            </a:extLst>
          </p:cNvPr>
          <p:cNvSpPr txBox="1"/>
          <p:nvPr/>
        </p:nvSpPr>
        <p:spPr>
          <a:xfrm>
            <a:off x="6470073" y="4281513"/>
            <a:ext cx="5292436" cy="1384995"/>
          </a:xfrm>
          <a:prstGeom prst="rect">
            <a:avLst/>
          </a:prstGeom>
          <a:solidFill>
            <a:schemeClr val="accent3">
              <a:lumMod val="75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bir durumun, olayın vb. doğru olduğunu bildirme, doğrulama</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091513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70E64E62-58FF-4BC3-BFF5-0365D225C82A}"/>
              </a:ext>
            </a:extLst>
          </p:cNvPr>
          <p:cNvPicPr>
            <a:picLocks noChangeAspect="1"/>
          </p:cNvPicPr>
          <p:nvPr/>
        </p:nvPicPr>
        <p:blipFill>
          <a:blip r:embed="rId2"/>
          <a:stretch>
            <a:fillRect/>
          </a:stretch>
        </p:blipFill>
        <p:spPr>
          <a:xfrm>
            <a:off x="360217" y="1503504"/>
            <a:ext cx="1999817" cy="1711184"/>
          </a:xfrm>
          <a:prstGeom prst="rect">
            <a:avLst/>
          </a:prstGeom>
        </p:spPr>
      </p:pic>
      <p:pic>
        <p:nvPicPr>
          <p:cNvPr id="5" name="Resim 4">
            <a:extLst>
              <a:ext uri="{FF2B5EF4-FFF2-40B4-BE49-F238E27FC236}">
                <a16:creationId xmlns:a16="http://schemas.microsoft.com/office/drawing/2014/main" id="{797FEB34-29ED-498D-902B-A84BC99EACD2}"/>
              </a:ext>
            </a:extLst>
          </p:cNvPr>
          <p:cNvPicPr>
            <a:picLocks noChangeAspect="1"/>
          </p:cNvPicPr>
          <p:nvPr/>
        </p:nvPicPr>
        <p:blipFill>
          <a:blip r:embed="rId3"/>
          <a:stretch>
            <a:fillRect/>
          </a:stretch>
        </p:blipFill>
        <p:spPr>
          <a:xfrm>
            <a:off x="475386" y="3930794"/>
            <a:ext cx="1999816" cy="1578802"/>
          </a:xfrm>
          <a:prstGeom prst="rect">
            <a:avLst/>
          </a:prstGeom>
        </p:spPr>
      </p:pic>
      <p:sp>
        <p:nvSpPr>
          <p:cNvPr id="7" name="Metin kutusu 6">
            <a:extLst>
              <a:ext uri="{FF2B5EF4-FFF2-40B4-BE49-F238E27FC236}">
                <a16:creationId xmlns:a16="http://schemas.microsoft.com/office/drawing/2014/main" id="{A3D6C2D7-4693-42CA-95A4-428DDF196A98}"/>
              </a:ext>
            </a:extLst>
          </p:cNvPr>
          <p:cNvSpPr txBox="1"/>
          <p:nvPr/>
        </p:nvSpPr>
        <p:spPr>
          <a:xfrm>
            <a:off x="7869381" y="2174430"/>
            <a:ext cx="3048000" cy="1077218"/>
          </a:xfrm>
          <a:prstGeom prst="rect">
            <a:avLst/>
          </a:prstGeom>
          <a:solidFill>
            <a:schemeClr val="accent3">
              <a:lumMod val="75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kızgınlık, öfke</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9" name="Metin kutusu 8">
            <a:extLst>
              <a:ext uri="{FF2B5EF4-FFF2-40B4-BE49-F238E27FC236}">
                <a16:creationId xmlns:a16="http://schemas.microsoft.com/office/drawing/2014/main" id="{B0115295-BB4E-4E1C-85F4-82F6381B3BED}"/>
              </a:ext>
            </a:extLst>
          </p:cNvPr>
          <p:cNvSpPr txBox="1"/>
          <p:nvPr/>
        </p:nvSpPr>
        <p:spPr>
          <a:xfrm>
            <a:off x="7536873" y="4720195"/>
            <a:ext cx="3519054" cy="1077218"/>
          </a:xfrm>
          <a:prstGeom prst="rect">
            <a:avLst/>
          </a:prstGeom>
          <a:solidFill>
            <a:schemeClr val="accent3">
              <a:lumMod val="75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yardım eden, yardımcı.</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6" name="Dikdörtgen: Köşeleri Yuvarlatılmış 5">
            <a:extLst>
              <a:ext uri="{FF2B5EF4-FFF2-40B4-BE49-F238E27FC236}">
                <a16:creationId xmlns:a16="http://schemas.microsoft.com/office/drawing/2014/main" id="{1BB75721-D685-4800-9093-A91C2C7DFDA9}"/>
              </a:ext>
            </a:extLst>
          </p:cNvPr>
          <p:cNvSpPr/>
          <p:nvPr/>
        </p:nvSpPr>
        <p:spPr>
          <a:xfrm>
            <a:off x="2937164" y="207818"/>
            <a:ext cx="2770909" cy="1011382"/>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C00000"/>
                </a:solidFill>
                <a:effectLst>
                  <a:outerShdw blurRad="38100" dist="38100" dir="2700000" algn="tl">
                    <a:srgbClr val="000000">
                      <a:alpha val="43137"/>
                    </a:srgbClr>
                  </a:outerShdw>
                </a:effectLst>
                <a:latin typeface="Snap ITC" panose="04040A07060A02020202" pitchFamily="82" charset="0"/>
              </a:rPr>
              <a:t>TAHMİN</a:t>
            </a:r>
          </a:p>
        </p:txBody>
      </p:sp>
      <p:sp>
        <p:nvSpPr>
          <p:cNvPr id="8" name="Dikdörtgen: Köşeleri Yuvarlatılmış 7">
            <a:extLst>
              <a:ext uri="{FF2B5EF4-FFF2-40B4-BE49-F238E27FC236}">
                <a16:creationId xmlns:a16="http://schemas.microsoft.com/office/drawing/2014/main" id="{1E7F7113-18A4-440D-B0E5-E0F3F2596AA9}"/>
              </a:ext>
            </a:extLst>
          </p:cNvPr>
          <p:cNvSpPr/>
          <p:nvPr/>
        </p:nvSpPr>
        <p:spPr>
          <a:xfrm>
            <a:off x="7869381" y="291235"/>
            <a:ext cx="2770909" cy="1011382"/>
          </a:xfrm>
          <a:prstGeom prst="roundRect">
            <a:avLst/>
          </a:prstGeom>
          <a:solidFill>
            <a:srgbClr val="92D05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effectLst>
                  <a:outerShdw blurRad="38100" dist="38100" dir="2700000" algn="tl">
                    <a:srgbClr val="000000">
                      <a:alpha val="43137"/>
                    </a:srgbClr>
                  </a:outerShdw>
                </a:effectLst>
                <a:latin typeface="Snap ITC" panose="04040A07060A02020202" pitchFamily="82" charset="0"/>
              </a:rPr>
              <a:t>ANLAM</a:t>
            </a:r>
          </a:p>
        </p:txBody>
      </p:sp>
    </p:spTree>
    <p:extLst>
      <p:ext uri="{BB962C8B-B14F-4D97-AF65-F5344CB8AC3E}">
        <p14:creationId xmlns:p14="http://schemas.microsoft.com/office/powerpoint/2010/main" val="4072755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6"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CCFA20F-35CE-4730-BAEB-461712EA91C3}"/>
              </a:ext>
            </a:extLst>
          </p:cNvPr>
          <p:cNvPicPr>
            <a:picLocks noChangeAspect="1"/>
          </p:cNvPicPr>
          <p:nvPr/>
        </p:nvPicPr>
        <p:blipFill>
          <a:blip r:embed="rId2"/>
          <a:stretch>
            <a:fillRect/>
          </a:stretch>
        </p:blipFill>
        <p:spPr>
          <a:xfrm>
            <a:off x="326153" y="1620983"/>
            <a:ext cx="1928242" cy="1393680"/>
          </a:xfrm>
          <a:prstGeom prst="rect">
            <a:avLst/>
          </a:prstGeom>
        </p:spPr>
      </p:pic>
      <p:pic>
        <p:nvPicPr>
          <p:cNvPr id="5" name="Resim 4">
            <a:extLst>
              <a:ext uri="{FF2B5EF4-FFF2-40B4-BE49-F238E27FC236}">
                <a16:creationId xmlns:a16="http://schemas.microsoft.com/office/drawing/2014/main" id="{BFF8F812-273E-4285-AF23-C948D9EF793C}"/>
              </a:ext>
            </a:extLst>
          </p:cNvPr>
          <p:cNvPicPr>
            <a:picLocks noChangeAspect="1"/>
          </p:cNvPicPr>
          <p:nvPr/>
        </p:nvPicPr>
        <p:blipFill>
          <a:blip r:embed="rId3"/>
          <a:stretch>
            <a:fillRect/>
          </a:stretch>
        </p:blipFill>
        <p:spPr>
          <a:xfrm>
            <a:off x="326153" y="3846458"/>
            <a:ext cx="1928242" cy="1390559"/>
          </a:xfrm>
          <a:prstGeom prst="rect">
            <a:avLst/>
          </a:prstGeom>
        </p:spPr>
      </p:pic>
      <p:sp>
        <p:nvSpPr>
          <p:cNvPr id="7" name="Metin kutusu 6">
            <a:extLst>
              <a:ext uri="{FF2B5EF4-FFF2-40B4-BE49-F238E27FC236}">
                <a16:creationId xmlns:a16="http://schemas.microsoft.com/office/drawing/2014/main" id="{8CA33C8A-A37B-40FA-802E-B991387C1D0F}"/>
              </a:ext>
            </a:extLst>
          </p:cNvPr>
          <p:cNvSpPr txBox="1"/>
          <p:nvPr/>
        </p:nvSpPr>
        <p:spPr>
          <a:xfrm>
            <a:off x="6774871" y="1745674"/>
            <a:ext cx="4876801" cy="1815882"/>
          </a:xfrm>
          <a:prstGeom prst="rect">
            <a:avLst/>
          </a:prstGeom>
          <a:solidFill>
            <a:schemeClr val="accent3">
              <a:lumMod val="75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bir çalışmayı, bir işi, bir davranışı beğendiğinde bunu açıkça belirtme, bir kimseye değer verme</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9" name="Metin kutusu 8">
            <a:extLst>
              <a:ext uri="{FF2B5EF4-FFF2-40B4-BE49-F238E27FC236}">
                <a16:creationId xmlns:a16="http://schemas.microsoft.com/office/drawing/2014/main" id="{4188BE22-DA28-420F-812F-D806F95ADFE4}"/>
              </a:ext>
            </a:extLst>
          </p:cNvPr>
          <p:cNvSpPr txBox="1"/>
          <p:nvPr/>
        </p:nvSpPr>
        <p:spPr>
          <a:xfrm>
            <a:off x="6774872" y="4313688"/>
            <a:ext cx="4876799" cy="1569660"/>
          </a:xfrm>
          <a:prstGeom prst="rect">
            <a:avLst/>
          </a:prstGeom>
          <a:solidFill>
            <a:schemeClr val="accent3">
              <a:lumMod val="75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görmezlikten gelme, hoş görme, göz yumma.</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6" name="Dikdörtgen: Köşeleri Yuvarlatılmış 5">
            <a:extLst>
              <a:ext uri="{FF2B5EF4-FFF2-40B4-BE49-F238E27FC236}">
                <a16:creationId xmlns:a16="http://schemas.microsoft.com/office/drawing/2014/main" id="{DF075A1A-EA29-482A-9FF6-F7C1A4527E40}"/>
              </a:ext>
            </a:extLst>
          </p:cNvPr>
          <p:cNvSpPr/>
          <p:nvPr/>
        </p:nvSpPr>
        <p:spPr>
          <a:xfrm>
            <a:off x="2937164" y="207818"/>
            <a:ext cx="2770909" cy="1011382"/>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C00000"/>
                </a:solidFill>
                <a:effectLst>
                  <a:outerShdw blurRad="38100" dist="38100" dir="2700000" algn="tl">
                    <a:srgbClr val="000000">
                      <a:alpha val="43137"/>
                    </a:srgbClr>
                  </a:outerShdw>
                </a:effectLst>
                <a:latin typeface="Snap ITC" panose="04040A07060A02020202" pitchFamily="82" charset="0"/>
              </a:rPr>
              <a:t>TAHMİN</a:t>
            </a:r>
          </a:p>
        </p:txBody>
      </p:sp>
      <p:sp>
        <p:nvSpPr>
          <p:cNvPr id="8" name="Dikdörtgen: Köşeleri Yuvarlatılmış 7">
            <a:extLst>
              <a:ext uri="{FF2B5EF4-FFF2-40B4-BE49-F238E27FC236}">
                <a16:creationId xmlns:a16="http://schemas.microsoft.com/office/drawing/2014/main" id="{6D447386-1997-4A1C-9EE4-56DD17FAC779}"/>
              </a:ext>
            </a:extLst>
          </p:cNvPr>
          <p:cNvSpPr/>
          <p:nvPr/>
        </p:nvSpPr>
        <p:spPr>
          <a:xfrm>
            <a:off x="7869381" y="291235"/>
            <a:ext cx="2770909" cy="1011382"/>
          </a:xfrm>
          <a:prstGeom prst="roundRect">
            <a:avLst/>
          </a:prstGeom>
          <a:solidFill>
            <a:srgbClr val="92D05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effectLst>
                  <a:outerShdw blurRad="38100" dist="38100" dir="2700000" algn="tl">
                    <a:srgbClr val="000000">
                      <a:alpha val="43137"/>
                    </a:srgbClr>
                  </a:outerShdw>
                </a:effectLst>
                <a:latin typeface="Snap ITC" panose="04040A07060A02020202" pitchFamily="82" charset="0"/>
              </a:rPr>
              <a:t>ANLAM</a:t>
            </a:r>
          </a:p>
        </p:txBody>
      </p:sp>
    </p:spTree>
    <p:extLst>
      <p:ext uri="{BB962C8B-B14F-4D97-AF65-F5344CB8AC3E}">
        <p14:creationId xmlns:p14="http://schemas.microsoft.com/office/powerpoint/2010/main" val="90900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6"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548DA7B3-2BD4-422E-9DE7-EE5FA4FCE5D3}"/>
              </a:ext>
            </a:extLst>
          </p:cNvPr>
          <p:cNvPicPr>
            <a:picLocks noChangeAspect="1"/>
          </p:cNvPicPr>
          <p:nvPr/>
        </p:nvPicPr>
        <p:blipFill>
          <a:blip r:embed="rId2"/>
          <a:stretch>
            <a:fillRect/>
          </a:stretch>
        </p:blipFill>
        <p:spPr>
          <a:xfrm>
            <a:off x="413471" y="1527464"/>
            <a:ext cx="2022803" cy="1603664"/>
          </a:xfrm>
          <a:prstGeom prst="rect">
            <a:avLst/>
          </a:prstGeom>
        </p:spPr>
      </p:pic>
      <p:sp>
        <p:nvSpPr>
          <p:cNvPr id="5" name="Metin kutusu 4">
            <a:extLst>
              <a:ext uri="{FF2B5EF4-FFF2-40B4-BE49-F238E27FC236}">
                <a16:creationId xmlns:a16="http://schemas.microsoft.com/office/drawing/2014/main" id="{1220D451-DC4B-41AE-9E99-AF23966C250F}"/>
              </a:ext>
            </a:extLst>
          </p:cNvPr>
          <p:cNvSpPr txBox="1"/>
          <p:nvPr/>
        </p:nvSpPr>
        <p:spPr>
          <a:xfrm>
            <a:off x="7467600" y="2006130"/>
            <a:ext cx="3602182" cy="1815882"/>
          </a:xfrm>
          <a:prstGeom prst="rect">
            <a:avLst/>
          </a:prstGeom>
          <a:solidFill>
            <a:schemeClr val="accent3">
              <a:lumMod val="75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görmezlikten gelme, hoş görme, göz yumma.</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4" name="Dikdörtgen: Köşeleri Yuvarlatılmış 3">
            <a:extLst>
              <a:ext uri="{FF2B5EF4-FFF2-40B4-BE49-F238E27FC236}">
                <a16:creationId xmlns:a16="http://schemas.microsoft.com/office/drawing/2014/main" id="{1E851FC3-1B45-482C-96EE-E742C3D3B0C9}"/>
              </a:ext>
            </a:extLst>
          </p:cNvPr>
          <p:cNvSpPr/>
          <p:nvPr/>
        </p:nvSpPr>
        <p:spPr>
          <a:xfrm>
            <a:off x="2937164" y="207818"/>
            <a:ext cx="2770909" cy="1011382"/>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C00000"/>
                </a:solidFill>
                <a:effectLst>
                  <a:outerShdw blurRad="38100" dist="38100" dir="2700000" algn="tl">
                    <a:srgbClr val="000000">
                      <a:alpha val="43137"/>
                    </a:srgbClr>
                  </a:outerShdw>
                </a:effectLst>
                <a:latin typeface="Snap ITC" panose="04040A07060A02020202" pitchFamily="82" charset="0"/>
              </a:rPr>
              <a:t>TAHMİN</a:t>
            </a:r>
          </a:p>
        </p:txBody>
      </p:sp>
      <p:sp>
        <p:nvSpPr>
          <p:cNvPr id="6" name="Dikdörtgen: Köşeleri Yuvarlatılmış 5">
            <a:extLst>
              <a:ext uri="{FF2B5EF4-FFF2-40B4-BE49-F238E27FC236}">
                <a16:creationId xmlns:a16="http://schemas.microsoft.com/office/drawing/2014/main" id="{9025F3BD-B977-448F-8512-DDF482AC82B8}"/>
              </a:ext>
            </a:extLst>
          </p:cNvPr>
          <p:cNvSpPr/>
          <p:nvPr/>
        </p:nvSpPr>
        <p:spPr>
          <a:xfrm>
            <a:off x="7869381" y="291235"/>
            <a:ext cx="2770909" cy="1011382"/>
          </a:xfrm>
          <a:prstGeom prst="roundRect">
            <a:avLst/>
          </a:prstGeom>
          <a:solidFill>
            <a:srgbClr val="92D05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effectLst>
                  <a:outerShdw blurRad="38100" dist="38100" dir="2700000" algn="tl">
                    <a:srgbClr val="000000">
                      <a:alpha val="43137"/>
                    </a:srgbClr>
                  </a:outerShdw>
                </a:effectLst>
                <a:latin typeface="Snap ITC" panose="04040A07060A02020202" pitchFamily="82" charset="0"/>
              </a:rPr>
              <a:t>ANLAM</a:t>
            </a:r>
          </a:p>
        </p:txBody>
      </p:sp>
    </p:spTree>
    <p:extLst>
      <p:ext uri="{BB962C8B-B14F-4D97-AF65-F5344CB8AC3E}">
        <p14:creationId xmlns:p14="http://schemas.microsoft.com/office/powerpoint/2010/main" val="2867999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6EB57500-A189-43B1-A0C7-D56C36756014}"/>
              </a:ext>
            </a:extLst>
          </p:cNvPr>
          <p:cNvPicPr>
            <a:picLocks noChangeAspect="1"/>
          </p:cNvPicPr>
          <p:nvPr/>
        </p:nvPicPr>
        <p:blipFill>
          <a:blip r:embed="rId2"/>
          <a:stretch>
            <a:fillRect/>
          </a:stretch>
        </p:blipFill>
        <p:spPr>
          <a:xfrm>
            <a:off x="239423" y="1039090"/>
            <a:ext cx="11329122" cy="4558146"/>
          </a:xfrm>
          <a:prstGeom prst="rect">
            <a:avLst/>
          </a:prstGeom>
        </p:spPr>
      </p:pic>
    </p:spTree>
    <p:extLst>
      <p:ext uri="{BB962C8B-B14F-4D97-AF65-F5344CB8AC3E}">
        <p14:creationId xmlns:p14="http://schemas.microsoft.com/office/powerpoint/2010/main" val="2356653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9666CA12-F9CE-470A-AF4C-DAD7373B64A6}"/>
              </a:ext>
            </a:extLst>
          </p:cNvPr>
          <p:cNvSpPr txBox="1"/>
          <p:nvPr/>
        </p:nvSpPr>
        <p:spPr>
          <a:xfrm>
            <a:off x="429489" y="653533"/>
            <a:ext cx="10709565"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1. Atatürk’ün kızları ilk hocalarını niçin seviyorlardı?</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6FF5FDA1-0B3A-446B-A93E-764039BE29E8}"/>
              </a:ext>
            </a:extLst>
          </p:cNvPr>
          <p:cNvSpPr txBox="1"/>
          <p:nvPr/>
        </p:nvSpPr>
        <p:spPr>
          <a:xfrm>
            <a:off x="651163" y="2591122"/>
            <a:ext cx="10709565" cy="1754326"/>
          </a:xfrm>
          <a:prstGeom prst="rect">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Genç, güler yüzlü bir kadınmış, kızlara uyuyor, müsamaha gösteriyormuş bu yüzden seviyorlarmış</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421890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223327D-B3B2-42D3-A1F7-318DF799E686}"/>
              </a:ext>
            </a:extLst>
          </p:cNvPr>
          <p:cNvSpPr txBox="1"/>
          <p:nvPr/>
        </p:nvSpPr>
        <p:spPr>
          <a:xfrm>
            <a:off x="665017" y="473424"/>
            <a:ext cx="10695709"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2. Yeni hoca, kızları niçin sınıftan kovmuştur?</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B81E94A2-EA05-41F6-AD9B-EFE601E4A2F3}"/>
              </a:ext>
            </a:extLst>
          </p:cNvPr>
          <p:cNvSpPr txBox="1"/>
          <p:nvPr/>
        </p:nvSpPr>
        <p:spPr>
          <a:xfrm>
            <a:off x="665017" y="2136060"/>
            <a:ext cx="10529456" cy="2308324"/>
          </a:xfrm>
          <a:prstGeom prst="rect">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Hoca kızlara bir şeyler söylemiş. İkisi birden karşı gelmiş, hocanın sözünü dinlememişler. Bu yüzden kızları sınıftan kovmuştur.</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630817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08C607CC-0047-4813-9197-0C6195B6EBC8}"/>
              </a:ext>
            </a:extLst>
          </p:cNvPr>
          <p:cNvSpPr txBox="1"/>
          <p:nvPr/>
        </p:nvSpPr>
        <p:spPr>
          <a:xfrm>
            <a:off x="318653" y="805980"/>
            <a:ext cx="10889673" cy="175432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3. Sizce Atatürk kızlarına yeni hocalarının değeri hakkında nasıl bir nasihatte bulunmuş olabilir?</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F64F7A3B-D118-48C7-9707-BBA1CB528FFF}"/>
              </a:ext>
            </a:extLst>
          </p:cNvPr>
          <p:cNvSpPr txBox="1"/>
          <p:nvPr/>
        </p:nvSpPr>
        <p:spPr>
          <a:xfrm>
            <a:off x="318652" y="2981237"/>
            <a:ext cx="11014365" cy="2862322"/>
          </a:xfrm>
          <a:prstGeom prst="rect">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Hocalarının kimseye iltimas yani ayrıcalık göstermediği, yapılan en ufak saygısızlığı cezalandırdığı ve de öğrencilere ayrım yapmaksızın eşit davrandığı için saygı gösterilmesi gerektiğini söylemiştir.</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84108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9D968B2F-1CA2-4E18-989B-A66058D81FF4}"/>
              </a:ext>
            </a:extLst>
          </p:cNvPr>
          <p:cNvSpPr txBox="1"/>
          <p:nvPr/>
        </p:nvSpPr>
        <p:spPr>
          <a:xfrm>
            <a:off x="498764" y="639726"/>
            <a:ext cx="10571018"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cs typeface="Cavolini" panose="03000502040302020204" pitchFamily="66" charset="0"/>
              </a:rPr>
              <a:t>4. Çocuklarının şikâyeti üzerine Atatürk’ün yeni hocaya yaklaşımını nasıl buluyorsunuz?</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cs typeface="Cavolini" panose="03000502040302020204" pitchFamily="66" charset="0"/>
            </a:endParaRPr>
          </a:p>
        </p:txBody>
      </p:sp>
      <p:sp>
        <p:nvSpPr>
          <p:cNvPr id="5" name="Metin kutusu 4">
            <a:extLst>
              <a:ext uri="{FF2B5EF4-FFF2-40B4-BE49-F238E27FC236}">
                <a16:creationId xmlns:a16="http://schemas.microsoft.com/office/drawing/2014/main" id="{588C958E-6FAB-41EF-B5B8-B546EFAEAE1D}"/>
              </a:ext>
            </a:extLst>
          </p:cNvPr>
          <p:cNvSpPr txBox="1"/>
          <p:nvPr/>
        </p:nvSpPr>
        <p:spPr>
          <a:xfrm>
            <a:off x="498763" y="2351781"/>
            <a:ext cx="10404763" cy="2308324"/>
          </a:xfrm>
          <a:prstGeom prst="rect">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Atatürk’ün yeni hocaya yaklaşımı tam da Ata’ya yakışır türdendir. Ona saygıda hürmette kusur etmemiş ve onun işine karışmamıştır. </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811844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6396A9EE-D967-49BD-88F2-BE68E5957066}"/>
              </a:ext>
            </a:extLst>
          </p:cNvPr>
          <p:cNvSpPr txBox="1"/>
          <p:nvPr/>
        </p:nvSpPr>
        <p:spPr>
          <a:xfrm>
            <a:off x="443346" y="639726"/>
            <a:ext cx="10723418"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5. Atatürk “Arzu ettiği şekilde yetiştirsin kızlarımı.” sözü ile ne anlatmak istemiştir?</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F5BF5BB2-722B-4DC0-8149-3DE2C66562C0}"/>
              </a:ext>
            </a:extLst>
          </p:cNvPr>
          <p:cNvSpPr txBox="1"/>
          <p:nvPr/>
        </p:nvSpPr>
        <p:spPr>
          <a:xfrm>
            <a:off x="568036" y="2351782"/>
            <a:ext cx="10598727" cy="255454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Bir öğretmen kendi dünya görüşü ve hayata bakış açısı ile öğrencilerini yetiştirme özgürlüğüne sahiptir. Kızları da Ata bu yüzden o öğretmene gönül rahatlığıyla emanet etmiştir. </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331770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9BCA048-AFA4-4B97-871B-1E46121168BB}"/>
              </a:ext>
            </a:extLst>
          </p:cNvPr>
          <p:cNvSpPr txBox="1"/>
          <p:nvPr/>
        </p:nvSpPr>
        <p:spPr>
          <a:xfrm>
            <a:off x="637308" y="501181"/>
            <a:ext cx="10543309"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6. Öğretmenlerin öğrenciler üzerindeki etkisi okulla sınırlı mıdır? Tartışınız.</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261B4D22-80A3-47D9-8F30-EDBC06A9279B}"/>
              </a:ext>
            </a:extLst>
          </p:cNvPr>
          <p:cNvSpPr txBox="1"/>
          <p:nvPr/>
        </p:nvSpPr>
        <p:spPr>
          <a:xfrm>
            <a:off x="637308" y="2228671"/>
            <a:ext cx="10543308" cy="175432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Hayır değildir. Onlara karşı tavrı, giyimi kuşamı ile onlara örnek olma durumu tüm hayatı boyunca devam etmektedir.  </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361272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42807A16-451C-4D76-B4FB-8B80F303CF5E}"/>
              </a:ext>
            </a:extLst>
          </p:cNvPr>
          <p:cNvPicPr>
            <a:picLocks noChangeAspect="1"/>
          </p:cNvPicPr>
          <p:nvPr/>
        </p:nvPicPr>
        <p:blipFill>
          <a:blip r:embed="rId2"/>
          <a:stretch>
            <a:fillRect/>
          </a:stretch>
        </p:blipFill>
        <p:spPr>
          <a:xfrm>
            <a:off x="736888" y="628217"/>
            <a:ext cx="10388311" cy="5685329"/>
          </a:xfrm>
          <a:prstGeom prst="rect">
            <a:avLst/>
          </a:prstGeom>
        </p:spPr>
      </p:pic>
    </p:spTree>
    <p:extLst>
      <p:ext uri="{BB962C8B-B14F-4D97-AF65-F5344CB8AC3E}">
        <p14:creationId xmlns:p14="http://schemas.microsoft.com/office/powerpoint/2010/main" val="33856019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2D8BF49C-46F2-4DD2-B218-9308387A0DF3}"/>
              </a:ext>
            </a:extLst>
          </p:cNvPr>
          <p:cNvSpPr txBox="1"/>
          <p:nvPr/>
        </p:nvSpPr>
        <p:spPr>
          <a:xfrm>
            <a:off x="318653" y="529027"/>
            <a:ext cx="11166765"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Kızları, hocaları değiştiği için üzülmüşlerdi.</a:t>
            </a:r>
            <a:endPar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1ADE2BFA-CDF3-43FF-8309-6E72D0B10558}"/>
              </a:ext>
            </a:extLst>
          </p:cNvPr>
          <p:cNvSpPr txBox="1"/>
          <p:nvPr/>
        </p:nvSpPr>
        <p:spPr>
          <a:xfrm>
            <a:off x="484908" y="3620080"/>
            <a:ext cx="10584873" cy="95410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Hocalarının değiştirilmesi için onu Atatürk’e şikâyet ettiler.</a:t>
            </a:r>
            <a:endParaRPr lang="tr-TR" sz="28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9" name="Metin kutusu 8">
            <a:extLst>
              <a:ext uri="{FF2B5EF4-FFF2-40B4-BE49-F238E27FC236}">
                <a16:creationId xmlns:a16="http://schemas.microsoft.com/office/drawing/2014/main" id="{3AAC4CE3-79ED-417A-B293-5E7E1233FDF5}"/>
              </a:ext>
            </a:extLst>
          </p:cNvPr>
          <p:cNvSpPr txBox="1"/>
          <p:nvPr/>
        </p:nvSpPr>
        <p:spPr>
          <a:xfrm>
            <a:off x="3186546" y="1659054"/>
            <a:ext cx="6096000" cy="76944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b="1" i="0" dirty="0">
                <a:solidFill>
                  <a:srgbClr val="C00000"/>
                </a:solidFill>
                <a:effectLst>
                  <a:outerShdw blurRad="38100" dist="38100" dir="2700000" algn="tl">
                    <a:srgbClr val="000000">
                      <a:alpha val="43137"/>
                    </a:srgbClr>
                  </a:outerShdw>
                </a:effectLst>
                <a:latin typeface="Snap ITC" panose="04040A07060A02020202" pitchFamily="82" charset="0"/>
              </a:rPr>
              <a:t>(</a:t>
            </a:r>
            <a:r>
              <a:rPr lang="tr-TR" sz="4400" b="1" i="1" dirty="0">
                <a:solidFill>
                  <a:srgbClr val="C00000"/>
                </a:solidFill>
                <a:effectLst>
                  <a:outerShdw blurRad="38100" dist="38100" dir="2700000" algn="tl">
                    <a:srgbClr val="000000">
                      <a:alpha val="43137"/>
                    </a:srgbClr>
                  </a:outerShdw>
                </a:effectLst>
                <a:latin typeface="Snap ITC" panose="04040A07060A02020202" pitchFamily="82" charset="0"/>
              </a:rPr>
              <a:t>Neden Sonuç</a:t>
            </a:r>
            <a:r>
              <a:rPr lang="tr-TR" sz="4400" b="1" i="0" dirty="0">
                <a:solidFill>
                  <a:srgbClr val="C00000"/>
                </a:solidFill>
                <a:effectLst>
                  <a:outerShdw blurRad="38100" dist="38100" dir="2700000" algn="tl">
                    <a:srgbClr val="000000">
                      <a:alpha val="43137"/>
                    </a:srgbClr>
                  </a:outerShdw>
                </a:effectLst>
                <a:latin typeface="Snap ITC" panose="04040A07060A02020202" pitchFamily="82" charset="0"/>
              </a:rPr>
              <a:t>)</a:t>
            </a:r>
            <a:endParaRPr lang="tr-TR" sz="44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11" name="Metin kutusu 10">
            <a:extLst>
              <a:ext uri="{FF2B5EF4-FFF2-40B4-BE49-F238E27FC236}">
                <a16:creationId xmlns:a16="http://schemas.microsoft.com/office/drawing/2014/main" id="{11E1A4EC-1248-4432-9FC9-D6E73F2129E5}"/>
              </a:ext>
            </a:extLst>
          </p:cNvPr>
          <p:cNvSpPr txBox="1"/>
          <p:nvPr/>
        </p:nvSpPr>
        <p:spPr>
          <a:xfrm>
            <a:off x="3048000" y="5119439"/>
            <a:ext cx="6096000"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a:t>
            </a:r>
            <a:r>
              <a:rPr lang="tr-TR" sz="4000" b="1" i="1" dirty="0">
                <a:solidFill>
                  <a:srgbClr val="C00000"/>
                </a:solidFill>
                <a:effectLst>
                  <a:outerShdw blurRad="38100" dist="38100" dir="2700000" algn="tl">
                    <a:srgbClr val="000000">
                      <a:alpha val="43137"/>
                    </a:srgbClr>
                  </a:outerShdw>
                </a:effectLst>
                <a:latin typeface="Snap ITC" panose="04040A07060A02020202" pitchFamily="82" charset="0"/>
              </a:rPr>
              <a:t>Amaç Sonuç</a:t>
            </a: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a:t>
            </a:r>
            <a:endParaRPr lang="tr-TR" sz="40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Tree>
    <p:extLst>
      <p:ext uri="{BB962C8B-B14F-4D97-AF65-F5344CB8AC3E}">
        <p14:creationId xmlns:p14="http://schemas.microsoft.com/office/powerpoint/2010/main" val="242927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C7983A3B-150B-4276-89A8-8DD0B140FD1E}"/>
              </a:ext>
            </a:extLst>
          </p:cNvPr>
          <p:cNvSpPr txBox="1"/>
          <p:nvPr/>
        </p:nvSpPr>
        <p:spPr>
          <a:xfrm>
            <a:off x="304800" y="464403"/>
            <a:ext cx="11180618" cy="95410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Sabiha ve Zehra, hocalarına karşı geldiği için öğretmen onlara kızdı.</a:t>
            </a:r>
            <a:endParaRPr lang="tr-TR" sz="28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42E6B7EE-5A37-4FDA-A038-E100C044EFE7}"/>
              </a:ext>
            </a:extLst>
          </p:cNvPr>
          <p:cNvSpPr txBox="1"/>
          <p:nvPr/>
        </p:nvSpPr>
        <p:spPr>
          <a:xfrm>
            <a:off x="304800" y="3429000"/>
            <a:ext cx="10723418"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apple-system"/>
              </a:rPr>
              <a:t>Çocuklarla çok iyi anlaştığı için öğretmenliği seçti</a:t>
            </a:r>
            <a:endParaRPr lang="tr-TR" sz="3200" b="1" dirty="0">
              <a:solidFill>
                <a:srgbClr val="C00000"/>
              </a:solidFill>
              <a:effectLst>
                <a:outerShdw blurRad="38100" dist="38100" dir="2700000" algn="tl">
                  <a:srgbClr val="000000">
                    <a:alpha val="43137"/>
                  </a:srgbClr>
                </a:outerShdw>
              </a:effectLst>
            </a:endParaRPr>
          </a:p>
        </p:txBody>
      </p:sp>
      <p:sp>
        <p:nvSpPr>
          <p:cNvPr id="6" name="Metin kutusu 5">
            <a:extLst>
              <a:ext uri="{FF2B5EF4-FFF2-40B4-BE49-F238E27FC236}">
                <a16:creationId xmlns:a16="http://schemas.microsoft.com/office/drawing/2014/main" id="{80E16C1F-EAC3-4A00-AFDC-B49D25FE5EB6}"/>
              </a:ext>
            </a:extLst>
          </p:cNvPr>
          <p:cNvSpPr txBox="1"/>
          <p:nvPr/>
        </p:nvSpPr>
        <p:spPr>
          <a:xfrm>
            <a:off x="3532909" y="2182275"/>
            <a:ext cx="6096000"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a:t>
            </a:r>
            <a:r>
              <a:rPr lang="tr-TR" sz="3600" b="1" i="1" dirty="0">
                <a:solidFill>
                  <a:srgbClr val="C00000"/>
                </a:solidFill>
                <a:effectLst>
                  <a:outerShdw blurRad="38100" dist="38100" dir="2700000" algn="tl">
                    <a:srgbClr val="000000">
                      <a:alpha val="43137"/>
                    </a:srgbClr>
                  </a:outerShdw>
                </a:effectLst>
                <a:latin typeface="Snap ITC" panose="04040A07060A02020202" pitchFamily="82" charset="0"/>
              </a:rPr>
              <a:t>Neden Sonuç</a:t>
            </a: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7" name="Metin kutusu 6">
            <a:extLst>
              <a:ext uri="{FF2B5EF4-FFF2-40B4-BE49-F238E27FC236}">
                <a16:creationId xmlns:a16="http://schemas.microsoft.com/office/drawing/2014/main" id="{D7DFF37B-715B-4E29-989C-DB8CFC659B40}"/>
              </a:ext>
            </a:extLst>
          </p:cNvPr>
          <p:cNvSpPr txBox="1"/>
          <p:nvPr/>
        </p:nvSpPr>
        <p:spPr>
          <a:xfrm>
            <a:off x="3754582" y="4839096"/>
            <a:ext cx="6096000"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a:t>
            </a:r>
            <a:r>
              <a:rPr lang="tr-TR" sz="4000" b="1" i="1" dirty="0">
                <a:solidFill>
                  <a:srgbClr val="C00000"/>
                </a:solidFill>
                <a:effectLst>
                  <a:outerShdw blurRad="38100" dist="38100" dir="2700000" algn="tl">
                    <a:srgbClr val="000000">
                      <a:alpha val="43137"/>
                    </a:srgbClr>
                  </a:outerShdw>
                </a:effectLst>
                <a:latin typeface="Snap ITC" panose="04040A07060A02020202" pitchFamily="82" charset="0"/>
              </a:rPr>
              <a:t>Neden Sonuç</a:t>
            </a: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a:t>
            </a:r>
            <a:endParaRPr lang="tr-TR" sz="40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Tree>
    <p:extLst>
      <p:ext uri="{BB962C8B-B14F-4D97-AF65-F5344CB8AC3E}">
        <p14:creationId xmlns:p14="http://schemas.microsoft.com/office/powerpoint/2010/main" val="2694620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3AEC9FEA-70E0-48F9-B5F1-8AA9729D1CBF}"/>
              </a:ext>
            </a:extLst>
          </p:cNvPr>
          <p:cNvSpPr txBox="1"/>
          <p:nvPr/>
        </p:nvSpPr>
        <p:spPr>
          <a:xfrm>
            <a:off x="207817" y="344361"/>
            <a:ext cx="10293927" cy="95410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Atatürk olanları öğrenmek için başyaverini okula gönderdi.</a:t>
            </a:r>
            <a:endParaRPr lang="tr-TR" sz="28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B0CEE8B0-4988-4F63-8E31-E7E8D8D4D9EE}"/>
              </a:ext>
            </a:extLst>
          </p:cNvPr>
          <p:cNvSpPr txBox="1"/>
          <p:nvPr/>
        </p:nvSpPr>
        <p:spPr>
          <a:xfrm>
            <a:off x="207816" y="3721802"/>
            <a:ext cx="10917383" cy="95410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Atatürk onlara “Peki!” dediği için sevinçlerinden uçuyorlardı.</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6" name="Metin kutusu 5">
            <a:extLst>
              <a:ext uri="{FF2B5EF4-FFF2-40B4-BE49-F238E27FC236}">
                <a16:creationId xmlns:a16="http://schemas.microsoft.com/office/drawing/2014/main" id="{E363FC50-98EA-4597-92C2-233A2B542345}"/>
              </a:ext>
            </a:extLst>
          </p:cNvPr>
          <p:cNvSpPr txBox="1"/>
          <p:nvPr/>
        </p:nvSpPr>
        <p:spPr>
          <a:xfrm>
            <a:off x="3532909" y="2182275"/>
            <a:ext cx="6096000"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a:t>
            </a:r>
            <a:r>
              <a:rPr lang="tr-TR" sz="4000" b="1" i="1" dirty="0">
                <a:solidFill>
                  <a:srgbClr val="C00000"/>
                </a:solidFill>
                <a:effectLst>
                  <a:outerShdw blurRad="38100" dist="38100" dir="2700000" algn="tl">
                    <a:srgbClr val="000000">
                      <a:alpha val="43137"/>
                    </a:srgbClr>
                  </a:outerShdw>
                </a:effectLst>
                <a:latin typeface="Snap ITC" panose="04040A07060A02020202" pitchFamily="82" charset="0"/>
              </a:rPr>
              <a:t>Neden Sonuç</a:t>
            </a: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a:t>
            </a:r>
            <a:endParaRPr lang="tr-TR" sz="40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7" name="Metin kutusu 6">
            <a:extLst>
              <a:ext uri="{FF2B5EF4-FFF2-40B4-BE49-F238E27FC236}">
                <a16:creationId xmlns:a16="http://schemas.microsoft.com/office/drawing/2014/main" id="{FAEC8729-9A32-4B6F-9AF7-5E1E5EA925E9}"/>
              </a:ext>
            </a:extLst>
          </p:cNvPr>
          <p:cNvSpPr txBox="1"/>
          <p:nvPr/>
        </p:nvSpPr>
        <p:spPr>
          <a:xfrm>
            <a:off x="3048000" y="5119439"/>
            <a:ext cx="6096000"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a:t>
            </a:r>
            <a:r>
              <a:rPr lang="tr-TR" sz="4000" b="1" i="1" dirty="0">
                <a:solidFill>
                  <a:srgbClr val="C00000"/>
                </a:solidFill>
                <a:effectLst>
                  <a:outerShdw blurRad="38100" dist="38100" dir="2700000" algn="tl">
                    <a:srgbClr val="000000">
                      <a:alpha val="43137"/>
                    </a:srgbClr>
                  </a:outerShdw>
                </a:effectLst>
                <a:latin typeface="Snap ITC" panose="04040A07060A02020202" pitchFamily="82" charset="0"/>
              </a:rPr>
              <a:t>Amaç Sonuç</a:t>
            </a: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a:t>
            </a:r>
            <a:endParaRPr lang="tr-TR" sz="40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Tree>
    <p:extLst>
      <p:ext uri="{BB962C8B-B14F-4D97-AF65-F5344CB8AC3E}">
        <p14:creationId xmlns:p14="http://schemas.microsoft.com/office/powerpoint/2010/main" val="2705116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arn(inVertical)">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D64BF0E2-920D-4991-ACA5-9E57E4154F01}"/>
              </a:ext>
            </a:extLst>
          </p:cNvPr>
          <p:cNvPicPr>
            <a:picLocks noChangeAspect="1"/>
          </p:cNvPicPr>
          <p:nvPr/>
        </p:nvPicPr>
        <p:blipFill>
          <a:blip r:embed="rId2"/>
          <a:stretch>
            <a:fillRect/>
          </a:stretch>
        </p:blipFill>
        <p:spPr>
          <a:xfrm>
            <a:off x="432845" y="484909"/>
            <a:ext cx="11288100" cy="5868317"/>
          </a:xfrm>
          <a:prstGeom prst="rect">
            <a:avLst/>
          </a:prstGeom>
        </p:spPr>
      </p:pic>
    </p:spTree>
    <p:extLst>
      <p:ext uri="{BB962C8B-B14F-4D97-AF65-F5344CB8AC3E}">
        <p14:creationId xmlns:p14="http://schemas.microsoft.com/office/powerpoint/2010/main" val="10852761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E035A7B9-01C5-48FF-8904-CD160FE9B2D1}"/>
              </a:ext>
            </a:extLst>
          </p:cNvPr>
          <p:cNvPicPr>
            <a:picLocks noChangeAspect="1"/>
          </p:cNvPicPr>
          <p:nvPr/>
        </p:nvPicPr>
        <p:blipFill>
          <a:blip r:embed="rId2"/>
          <a:stretch>
            <a:fillRect/>
          </a:stretch>
        </p:blipFill>
        <p:spPr>
          <a:xfrm>
            <a:off x="287637" y="406521"/>
            <a:ext cx="10873970" cy="660279"/>
          </a:xfrm>
          <a:prstGeom prst="rect">
            <a:avLst/>
          </a:prstGeom>
        </p:spPr>
      </p:pic>
      <p:pic>
        <p:nvPicPr>
          <p:cNvPr id="5" name="Resim 4">
            <a:extLst>
              <a:ext uri="{FF2B5EF4-FFF2-40B4-BE49-F238E27FC236}">
                <a16:creationId xmlns:a16="http://schemas.microsoft.com/office/drawing/2014/main" id="{36A0A765-B283-443C-A208-1E76EE2730FA}"/>
              </a:ext>
            </a:extLst>
          </p:cNvPr>
          <p:cNvPicPr>
            <a:picLocks noChangeAspect="1"/>
          </p:cNvPicPr>
          <p:nvPr/>
        </p:nvPicPr>
        <p:blipFill>
          <a:blip r:embed="rId3"/>
          <a:stretch>
            <a:fillRect/>
          </a:stretch>
        </p:blipFill>
        <p:spPr>
          <a:xfrm>
            <a:off x="166255" y="3046906"/>
            <a:ext cx="10995350" cy="764187"/>
          </a:xfrm>
          <a:prstGeom prst="rect">
            <a:avLst/>
          </a:prstGeom>
        </p:spPr>
      </p:pic>
      <p:sp>
        <p:nvSpPr>
          <p:cNvPr id="7" name="Metin kutusu 6">
            <a:extLst>
              <a:ext uri="{FF2B5EF4-FFF2-40B4-BE49-F238E27FC236}">
                <a16:creationId xmlns:a16="http://schemas.microsoft.com/office/drawing/2014/main" id="{211AE860-7B8F-4807-821B-974C17F66BAF}"/>
              </a:ext>
            </a:extLst>
          </p:cNvPr>
          <p:cNvSpPr txBox="1"/>
          <p:nvPr/>
        </p:nvSpPr>
        <p:spPr>
          <a:xfrm>
            <a:off x="287636" y="1637205"/>
            <a:ext cx="10873969"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3600" b="0" i="0" dirty="0">
                <a:solidFill>
                  <a:srgbClr val="2C2F34"/>
                </a:solidFill>
                <a:effectLst/>
                <a:latin typeface="-apple-system"/>
              </a:rPr>
              <a:t>Çocukların çok sevdiği o neşeli hoca………..</a:t>
            </a:r>
            <a:r>
              <a:rPr lang="tr-TR" sz="3600" b="1" i="0" dirty="0">
                <a:solidFill>
                  <a:srgbClr val="0000FF"/>
                </a:solidFill>
                <a:effectLst/>
                <a:latin typeface="-apple-system"/>
              </a:rPr>
              <a:t>değişmişti</a:t>
            </a:r>
            <a:endParaRPr lang="tr-TR" sz="3600" dirty="0"/>
          </a:p>
        </p:txBody>
      </p:sp>
      <p:sp>
        <p:nvSpPr>
          <p:cNvPr id="9" name="Metin kutusu 8">
            <a:extLst>
              <a:ext uri="{FF2B5EF4-FFF2-40B4-BE49-F238E27FC236}">
                <a16:creationId xmlns:a16="http://schemas.microsoft.com/office/drawing/2014/main" id="{CD365236-22FD-4174-98FC-E772BAA392FC}"/>
              </a:ext>
            </a:extLst>
          </p:cNvPr>
          <p:cNvSpPr txBox="1"/>
          <p:nvPr/>
        </p:nvSpPr>
        <p:spPr>
          <a:xfrm>
            <a:off x="166254" y="4389797"/>
            <a:ext cx="10995349"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b="0" i="0" dirty="0">
                <a:solidFill>
                  <a:srgbClr val="2C2F34"/>
                </a:solidFill>
                <a:effectLst/>
                <a:latin typeface="Cavolini" panose="03000502040302020204" pitchFamily="66" charset="0"/>
                <a:cs typeface="Cavolini" panose="03000502040302020204" pitchFamily="66" charset="0"/>
              </a:rPr>
              <a:t>Ertesi gün yeni hoca kızlara bir şeyler……….</a:t>
            </a:r>
            <a:r>
              <a:rPr lang="tr-TR" sz="2800" b="1" i="0" dirty="0">
                <a:solidFill>
                  <a:srgbClr val="0000FF"/>
                </a:solidFill>
                <a:effectLst/>
                <a:latin typeface="Cavolini" panose="03000502040302020204" pitchFamily="66" charset="0"/>
                <a:cs typeface="Cavolini" panose="03000502040302020204" pitchFamily="66" charset="0"/>
              </a:rPr>
              <a:t>söyledi.</a:t>
            </a:r>
            <a:r>
              <a:rPr lang="tr-TR" sz="2800" b="0" i="0" dirty="0">
                <a:solidFill>
                  <a:srgbClr val="2C2F34"/>
                </a:solidFill>
                <a:effectLst/>
                <a:latin typeface="Cavolini" panose="03000502040302020204" pitchFamily="66" charset="0"/>
                <a:cs typeface="Cavolini" panose="03000502040302020204" pitchFamily="66" charset="0"/>
              </a:rPr>
              <a:t>……</a:t>
            </a:r>
            <a:endParaRPr lang="tr-TR" sz="2800" dirty="0">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454196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2B4153D-2991-4840-B4C9-9928304EB42F}"/>
              </a:ext>
            </a:extLst>
          </p:cNvPr>
          <p:cNvPicPr>
            <a:picLocks noChangeAspect="1"/>
          </p:cNvPicPr>
          <p:nvPr/>
        </p:nvPicPr>
        <p:blipFill>
          <a:blip r:embed="rId2"/>
          <a:stretch>
            <a:fillRect/>
          </a:stretch>
        </p:blipFill>
        <p:spPr>
          <a:xfrm>
            <a:off x="261749" y="593104"/>
            <a:ext cx="10572505" cy="646354"/>
          </a:xfrm>
          <a:prstGeom prst="rect">
            <a:avLst/>
          </a:prstGeom>
        </p:spPr>
      </p:pic>
      <p:pic>
        <p:nvPicPr>
          <p:cNvPr id="5" name="Resim 4">
            <a:extLst>
              <a:ext uri="{FF2B5EF4-FFF2-40B4-BE49-F238E27FC236}">
                <a16:creationId xmlns:a16="http://schemas.microsoft.com/office/drawing/2014/main" id="{DD9AF62D-7F7E-4CC1-BB29-76DDE334AD07}"/>
              </a:ext>
            </a:extLst>
          </p:cNvPr>
          <p:cNvPicPr>
            <a:picLocks noChangeAspect="1"/>
          </p:cNvPicPr>
          <p:nvPr/>
        </p:nvPicPr>
        <p:blipFill>
          <a:blip r:embed="rId3"/>
          <a:stretch>
            <a:fillRect/>
          </a:stretch>
        </p:blipFill>
        <p:spPr>
          <a:xfrm>
            <a:off x="193963" y="3232190"/>
            <a:ext cx="10261080" cy="645641"/>
          </a:xfrm>
          <a:prstGeom prst="rect">
            <a:avLst/>
          </a:prstGeom>
        </p:spPr>
      </p:pic>
      <p:sp>
        <p:nvSpPr>
          <p:cNvPr id="7" name="Metin kutusu 6">
            <a:extLst>
              <a:ext uri="{FF2B5EF4-FFF2-40B4-BE49-F238E27FC236}">
                <a16:creationId xmlns:a16="http://schemas.microsoft.com/office/drawing/2014/main" id="{AFF4AED8-5761-4701-820C-41CA67F3F49D}"/>
              </a:ext>
            </a:extLst>
          </p:cNvPr>
          <p:cNvSpPr txBox="1"/>
          <p:nvPr/>
        </p:nvSpPr>
        <p:spPr>
          <a:xfrm>
            <a:off x="193963" y="1871459"/>
            <a:ext cx="10945092"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Sabiha ile Zehra hep bu konuyu………..</a:t>
            </a:r>
            <a:r>
              <a:rPr lang="tr-TR" sz="28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konuştular…</a:t>
            </a: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9" name="Metin kutusu 8">
            <a:extLst>
              <a:ext uri="{FF2B5EF4-FFF2-40B4-BE49-F238E27FC236}">
                <a16:creationId xmlns:a16="http://schemas.microsoft.com/office/drawing/2014/main" id="{6CD7E069-E8DC-4999-8603-F295146A2267}"/>
              </a:ext>
            </a:extLst>
          </p:cNvPr>
          <p:cNvSpPr txBox="1"/>
          <p:nvPr/>
        </p:nvSpPr>
        <p:spPr>
          <a:xfrm>
            <a:off x="261748" y="4715341"/>
            <a:ext cx="11625452"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İki gün sonra Atatürk, bir fırsatını…….</a:t>
            </a:r>
            <a:r>
              <a:rPr lang="tr-TR" sz="28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..bulmuştu</a:t>
            </a: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817550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A788FE33-E3AE-43CE-AE72-5D41441267A8}"/>
              </a:ext>
            </a:extLst>
          </p:cNvPr>
          <p:cNvPicPr>
            <a:picLocks noChangeAspect="1"/>
          </p:cNvPicPr>
          <p:nvPr/>
        </p:nvPicPr>
        <p:blipFill>
          <a:blip r:embed="rId2"/>
          <a:stretch>
            <a:fillRect/>
          </a:stretch>
        </p:blipFill>
        <p:spPr>
          <a:xfrm>
            <a:off x="187418" y="411307"/>
            <a:ext cx="10910073" cy="664994"/>
          </a:xfrm>
          <a:prstGeom prst="rect">
            <a:avLst/>
          </a:prstGeom>
        </p:spPr>
      </p:pic>
      <p:pic>
        <p:nvPicPr>
          <p:cNvPr id="5" name="Resim 4">
            <a:extLst>
              <a:ext uri="{FF2B5EF4-FFF2-40B4-BE49-F238E27FC236}">
                <a16:creationId xmlns:a16="http://schemas.microsoft.com/office/drawing/2014/main" id="{BFFD8523-28B1-4E5A-9675-FB88DD8F0220}"/>
              </a:ext>
            </a:extLst>
          </p:cNvPr>
          <p:cNvPicPr>
            <a:picLocks noChangeAspect="1"/>
          </p:cNvPicPr>
          <p:nvPr/>
        </p:nvPicPr>
        <p:blipFill>
          <a:blip r:embed="rId3"/>
          <a:stretch>
            <a:fillRect/>
          </a:stretch>
        </p:blipFill>
        <p:spPr>
          <a:xfrm>
            <a:off x="360219" y="3125282"/>
            <a:ext cx="10280072" cy="779868"/>
          </a:xfrm>
          <a:prstGeom prst="rect">
            <a:avLst/>
          </a:prstGeom>
        </p:spPr>
      </p:pic>
      <p:sp>
        <p:nvSpPr>
          <p:cNvPr id="7" name="Metin kutusu 6">
            <a:extLst>
              <a:ext uri="{FF2B5EF4-FFF2-40B4-BE49-F238E27FC236}">
                <a16:creationId xmlns:a16="http://schemas.microsoft.com/office/drawing/2014/main" id="{95FDA839-A46B-4981-B142-788A8F25D906}"/>
              </a:ext>
            </a:extLst>
          </p:cNvPr>
          <p:cNvSpPr txBox="1"/>
          <p:nvPr/>
        </p:nvSpPr>
        <p:spPr>
          <a:xfrm>
            <a:off x="360219" y="1704517"/>
            <a:ext cx="10737272" cy="46166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es-ES" sz="24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Bu hoca, bundan sonra onun daima hocası ……..</a:t>
            </a:r>
            <a:r>
              <a:rPr lang="es-ES" sz="24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.olmuştu..</a:t>
            </a:r>
            <a:endParaRPr lang="tr-TR" sz="24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9" name="Metin kutusu 8">
            <a:extLst>
              <a:ext uri="{FF2B5EF4-FFF2-40B4-BE49-F238E27FC236}">
                <a16:creationId xmlns:a16="http://schemas.microsoft.com/office/drawing/2014/main" id="{078B80BB-2E16-4E3B-8375-743FA7B2D998}"/>
              </a:ext>
            </a:extLst>
          </p:cNvPr>
          <p:cNvSpPr txBox="1"/>
          <p:nvPr/>
        </p:nvSpPr>
        <p:spPr>
          <a:xfrm>
            <a:off x="360218" y="4784150"/>
            <a:ext cx="10280071"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Soluğu Atatürk’ün huzurunda……..</a:t>
            </a:r>
            <a:r>
              <a:rPr lang="tr-TR" sz="28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..almışlardı.</a:t>
            </a: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96739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F6E4DA7-9F51-4F5C-8BC7-12996A7948FC}"/>
              </a:ext>
            </a:extLst>
          </p:cNvPr>
          <p:cNvPicPr>
            <a:picLocks noChangeAspect="1"/>
          </p:cNvPicPr>
          <p:nvPr/>
        </p:nvPicPr>
        <p:blipFill>
          <a:blip r:embed="rId2"/>
          <a:stretch>
            <a:fillRect/>
          </a:stretch>
        </p:blipFill>
        <p:spPr>
          <a:xfrm>
            <a:off x="414999" y="692728"/>
            <a:ext cx="11222819" cy="787544"/>
          </a:xfrm>
          <a:prstGeom prst="rect">
            <a:avLst/>
          </a:prstGeom>
        </p:spPr>
      </p:pic>
      <p:pic>
        <p:nvPicPr>
          <p:cNvPr id="5" name="Resim 4">
            <a:extLst>
              <a:ext uri="{FF2B5EF4-FFF2-40B4-BE49-F238E27FC236}">
                <a16:creationId xmlns:a16="http://schemas.microsoft.com/office/drawing/2014/main" id="{3A13E03D-5826-4FF1-B277-0C30CCD8D9FB}"/>
              </a:ext>
            </a:extLst>
          </p:cNvPr>
          <p:cNvPicPr>
            <a:picLocks noChangeAspect="1"/>
          </p:cNvPicPr>
          <p:nvPr/>
        </p:nvPicPr>
        <p:blipFill>
          <a:blip r:embed="rId3"/>
          <a:stretch>
            <a:fillRect/>
          </a:stretch>
        </p:blipFill>
        <p:spPr>
          <a:xfrm>
            <a:off x="414998" y="3429000"/>
            <a:ext cx="10585511" cy="787545"/>
          </a:xfrm>
          <a:prstGeom prst="rect">
            <a:avLst/>
          </a:prstGeom>
        </p:spPr>
      </p:pic>
      <p:sp>
        <p:nvSpPr>
          <p:cNvPr id="7" name="Metin kutusu 6">
            <a:extLst>
              <a:ext uri="{FF2B5EF4-FFF2-40B4-BE49-F238E27FC236}">
                <a16:creationId xmlns:a16="http://schemas.microsoft.com/office/drawing/2014/main" id="{22383158-55CC-4207-BDAA-23490D250DF3}"/>
              </a:ext>
            </a:extLst>
          </p:cNvPr>
          <p:cNvSpPr txBox="1"/>
          <p:nvPr/>
        </p:nvSpPr>
        <p:spPr>
          <a:xfrm>
            <a:off x="414998" y="2011919"/>
            <a:ext cx="11015002"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Onu kızdırdıkları hâlde sabırla……..</a:t>
            </a:r>
            <a:r>
              <a:rPr lang="tr-TR" sz="28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…susmuştu..</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9" name="Metin kutusu 8">
            <a:extLst>
              <a:ext uri="{FF2B5EF4-FFF2-40B4-BE49-F238E27FC236}">
                <a16:creationId xmlns:a16="http://schemas.microsoft.com/office/drawing/2014/main" id="{453FDE7B-235E-4FE1-871A-B48B72D6C7B0}"/>
              </a:ext>
            </a:extLst>
          </p:cNvPr>
          <p:cNvSpPr txBox="1"/>
          <p:nvPr/>
        </p:nvSpPr>
        <p:spPr>
          <a:xfrm>
            <a:off x="414997" y="4925740"/>
            <a:ext cx="10585511"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Bu güzel filmi birlikte……………..</a:t>
            </a:r>
            <a:r>
              <a:rPr lang="tr-TR" sz="28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..izlemiştik.</a:t>
            </a: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965335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180CF87C-0F54-4D77-8A10-AED656EF77F9}"/>
              </a:ext>
            </a:extLst>
          </p:cNvPr>
          <p:cNvPicPr>
            <a:picLocks noChangeAspect="1"/>
          </p:cNvPicPr>
          <p:nvPr/>
        </p:nvPicPr>
        <p:blipFill>
          <a:blip r:embed="rId2"/>
          <a:stretch>
            <a:fillRect/>
          </a:stretch>
        </p:blipFill>
        <p:spPr>
          <a:xfrm>
            <a:off x="228793" y="429491"/>
            <a:ext cx="10120551" cy="797243"/>
          </a:xfrm>
          <a:prstGeom prst="rect">
            <a:avLst/>
          </a:prstGeom>
        </p:spPr>
      </p:pic>
      <p:pic>
        <p:nvPicPr>
          <p:cNvPr id="5" name="Resim 4">
            <a:extLst>
              <a:ext uri="{FF2B5EF4-FFF2-40B4-BE49-F238E27FC236}">
                <a16:creationId xmlns:a16="http://schemas.microsoft.com/office/drawing/2014/main" id="{C2050471-32D8-40E9-A9F8-983EC2511301}"/>
              </a:ext>
            </a:extLst>
          </p:cNvPr>
          <p:cNvPicPr>
            <a:picLocks noChangeAspect="1"/>
          </p:cNvPicPr>
          <p:nvPr/>
        </p:nvPicPr>
        <p:blipFill>
          <a:blip r:embed="rId3"/>
          <a:stretch>
            <a:fillRect/>
          </a:stretch>
        </p:blipFill>
        <p:spPr>
          <a:xfrm>
            <a:off x="228793" y="3624088"/>
            <a:ext cx="10974656" cy="580158"/>
          </a:xfrm>
          <a:prstGeom prst="rect">
            <a:avLst/>
          </a:prstGeom>
        </p:spPr>
      </p:pic>
      <p:sp>
        <p:nvSpPr>
          <p:cNvPr id="7" name="Metin kutusu 6">
            <a:extLst>
              <a:ext uri="{FF2B5EF4-FFF2-40B4-BE49-F238E27FC236}">
                <a16:creationId xmlns:a16="http://schemas.microsoft.com/office/drawing/2014/main" id="{0F1A84AF-052E-4449-879B-420D0B835091}"/>
              </a:ext>
            </a:extLst>
          </p:cNvPr>
          <p:cNvSpPr txBox="1"/>
          <p:nvPr/>
        </p:nvSpPr>
        <p:spPr>
          <a:xfrm>
            <a:off x="228793" y="1858272"/>
            <a:ext cx="10120550" cy="46166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Apartman girişine bisikletimi………….</a:t>
            </a:r>
            <a:r>
              <a:rPr lang="tr-TR" sz="24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bırakmıştım.</a:t>
            </a:r>
            <a:r>
              <a:rPr lang="tr-TR" sz="24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endParaRPr lang="tr-TR" sz="24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9" name="Metin kutusu 8">
            <a:extLst>
              <a:ext uri="{FF2B5EF4-FFF2-40B4-BE49-F238E27FC236}">
                <a16:creationId xmlns:a16="http://schemas.microsoft.com/office/drawing/2014/main" id="{B7339C09-3D8C-4502-9BC3-5BE15902C15C}"/>
              </a:ext>
            </a:extLst>
          </p:cNvPr>
          <p:cNvSpPr txBox="1"/>
          <p:nvPr/>
        </p:nvSpPr>
        <p:spPr>
          <a:xfrm>
            <a:off x="486208" y="5015025"/>
            <a:ext cx="10583574"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Almanya’dan müjdeli haber………………..</a:t>
            </a:r>
            <a:r>
              <a:rPr lang="tr-TR" sz="28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geldi</a:t>
            </a: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257180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0947ECD6-FC42-4D08-994C-64A714BEF80F}"/>
              </a:ext>
            </a:extLst>
          </p:cNvPr>
          <p:cNvPicPr>
            <a:picLocks noChangeAspect="1"/>
          </p:cNvPicPr>
          <p:nvPr/>
        </p:nvPicPr>
        <p:blipFill>
          <a:blip r:embed="rId2"/>
          <a:stretch>
            <a:fillRect/>
          </a:stretch>
        </p:blipFill>
        <p:spPr>
          <a:xfrm>
            <a:off x="304799" y="429491"/>
            <a:ext cx="9571457" cy="749838"/>
          </a:xfrm>
          <a:prstGeom prst="rect">
            <a:avLst/>
          </a:prstGeom>
        </p:spPr>
      </p:pic>
      <p:pic>
        <p:nvPicPr>
          <p:cNvPr id="5" name="Resim 4">
            <a:extLst>
              <a:ext uri="{FF2B5EF4-FFF2-40B4-BE49-F238E27FC236}">
                <a16:creationId xmlns:a16="http://schemas.microsoft.com/office/drawing/2014/main" id="{672291E9-D955-4D69-8CB8-0DDA0731C9B1}"/>
              </a:ext>
            </a:extLst>
          </p:cNvPr>
          <p:cNvPicPr>
            <a:picLocks noChangeAspect="1"/>
          </p:cNvPicPr>
          <p:nvPr/>
        </p:nvPicPr>
        <p:blipFill>
          <a:blip r:embed="rId3"/>
          <a:stretch>
            <a:fillRect/>
          </a:stretch>
        </p:blipFill>
        <p:spPr>
          <a:xfrm>
            <a:off x="419583" y="3153823"/>
            <a:ext cx="10743233" cy="792474"/>
          </a:xfrm>
          <a:prstGeom prst="rect">
            <a:avLst/>
          </a:prstGeom>
        </p:spPr>
      </p:pic>
      <p:sp>
        <p:nvSpPr>
          <p:cNvPr id="7" name="Metin kutusu 6">
            <a:extLst>
              <a:ext uri="{FF2B5EF4-FFF2-40B4-BE49-F238E27FC236}">
                <a16:creationId xmlns:a16="http://schemas.microsoft.com/office/drawing/2014/main" id="{98215346-F521-4D42-9BCF-7AD6309B70B7}"/>
              </a:ext>
            </a:extLst>
          </p:cNvPr>
          <p:cNvSpPr txBox="1"/>
          <p:nvPr/>
        </p:nvSpPr>
        <p:spPr>
          <a:xfrm>
            <a:off x="213726" y="1762255"/>
            <a:ext cx="9753601"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Şampiyonluk maçına ……………..</a:t>
            </a:r>
            <a:r>
              <a:rPr lang="tr-TR" sz="28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…gittim</a:t>
            </a: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9" name="Metin kutusu 8">
            <a:extLst>
              <a:ext uri="{FF2B5EF4-FFF2-40B4-BE49-F238E27FC236}">
                <a16:creationId xmlns:a16="http://schemas.microsoft.com/office/drawing/2014/main" id="{56328AD4-10B1-41EB-98F4-B2620DC6F264}"/>
              </a:ext>
            </a:extLst>
          </p:cNvPr>
          <p:cNvSpPr txBox="1"/>
          <p:nvPr/>
        </p:nvSpPr>
        <p:spPr>
          <a:xfrm>
            <a:off x="419583" y="4814645"/>
            <a:ext cx="9818926"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Annem her şeyi sevgiyle………..</a:t>
            </a:r>
            <a:r>
              <a:rPr lang="tr-TR" sz="32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yapardı..</a:t>
            </a: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817987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458B04A3-1E23-4FFC-94D2-2A4DF76D771F}"/>
              </a:ext>
            </a:extLst>
          </p:cNvPr>
          <p:cNvPicPr>
            <a:picLocks noChangeAspect="1"/>
          </p:cNvPicPr>
          <p:nvPr/>
        </p:nvPicPr>
        <p:blipFill>
          <a:blip r:embed="rId2"/>
          <a:stretch>
            <a:fillRect/>
          </a:stretch>
        </p:blipFill>
        <p:spPr>
          <a:xfrm>
            <a:off x="684263" y="831272"/>
            <a:ext cx="7933738" cy="1011383"/>
          </a:xfrm>
          <a:prstGeom prst="rect">
            <a:avLst/>
          </a:prstGeom>
        </p:spPr>
      </p:pic>
      <p:sp>
        <p:nvSpPr>
          <p:cNvPr id="5" name="Metin kutusu 4">
            <a:extLst>
              <a:ext uri="{FF2B5EF4-FFF2-40B4-BE49-F238E27FC236}">
                <a16:creationId xmlns:a16="http://schemas.microsoft.com/office/drawing/2014/main" id="{250BFA0E-CB09-4430-A00E-B5E2D1D309E6}"/>
              </a:ext>
            </a:extLst>
          </p:cNvPr>
          <p:cNvSpPr txBox="1"/>
          <p:nvPr/>
        </p:nvSpPr>
        <p:spPr>
          <a:xfrm>
            <a:off x="684263" y="2800989"/>
            <a:ext cx="9665082"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Parktaki banklar…………….</a:t>
            </a:r>
            <a:r>
              <a:rPr lang="tr-TR" sz="28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kırılmıştı…</a:t>
            </a: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26263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462C8184-3594-4248-8A00-43A653E184A2}"/>
              </a:ext>
            </a:extLst>
          </p:cNvPr>
          <p:cNvPicPr>
            <a:picLocks noChangeAspect="1"/>
          </p:cNvPicPr>
          <p:nvPr/>
        </p:nvPicPr>
        <p:blipFill>
          <a:blip r:embed="rId2"/>
          <a:stretch>
            <a:fillRect/>
          </a:stretch>
        </p:blipFill>
        <p:spPr>
          <a:xfrm>
            <a:off x="522144" y="565006"/>
            <a:ext cx="11335318" cy="5115358"/>
          </a:xfrm>
          <a:prstGeom prst="rect">
            <a:avLst/>
          </a:prstGeom>
        </p:spPr>
      </p:pic>
    </p:spTree>
    <p:extLst>
      <p:ext uri="{BB962C8B-B14F-4D97-AF65-F5344CB8AC3E}">
        <p14:creationId xmlns:p14="http://schemas.microsoft.com/office/powerpoint/2010/main" val="4639796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D2F3C40-B478-457D-AD69-B9269287245B}"/>
              </a:ext>
            </a:extLst>
          </p:cNvPr>
          <p:cNvPicPr>
            <a:picLocks noChangeAspect="1"/>
          </p:cNvPicPr>
          <p:nvPr/>
        </p:nvPicPr>
        <p:blipFill>
          <a:blip r:embed="rId2"/>
          <a:stretch>
            <a:fillRect/>
          </a:stretch>
        </p:blipFill>
        <p:spPr>
          <a:xfrm>
            <a:off x="1900237" y="690562"/>
            <a:ext cx="8391525" cy="5476875"/>
          </a:xfrm>
          <a:prstGeom prst="rect">
            <a:avLst/>
          </a:prstGeom>
        </p:spPr>
      </p:pic>
    </p:spTree>
    <p:extLst>
      <p:ext uri="{BB962C8B-B14F-4D97-AF65-F5344CB8AC3E}">
        <p14:creationId xmlns:p14="http://schemas.microsoft.com/office/powerpoint/2010/main" val="174642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6D418869-3276-4877-A8F3-4F91AF4DD20F}"/>
              </a:ext>
            </a:extLst>
          </p:cNvPr>
          <p:cNvPicPr>
            <a:picLocks noChangeAspect="1"/>
          </p:cNvPicPr>
          <p:nvPr/>
        </p:nvPicPr>
        <p:blipFill rotWithShape="1">
          <a:blip r:embed="rId2"/>
          <a:srcRect l="7273" t="22209" r="31363" b="39187"/>
          <a:stretch/>
        </p:blipFill>
        <p:spPr>
          <a:xfrm>
            <a:off x="886690" y="1523999"/>
            <a:ext cx="9421092" cy="3332275"/>
          </a:xfrm>
          <a:prstGeom prst="rect">
            <a:avLst/>
          </a:prstGeom>
        </p:spPr>
      </p:pic>
      <p:sp>
        <p:nvSpPr>
          <p:cNvPr id="4" name="Dikdörtgen: Köşeleri Yuvarlatılmış 3">
            <a:extLst>
              <a:ext uri="{FF2B5EF4-FFF2-40B4-BE49-F238E27FC236}">
                <a16:creationId xmlns:a16="http://schemas.microsoft.com/office/drawing/2014/main" id="{F37CCF56-453E-4677-A249-4344F2217639}"/>
              </a:ext>
            </a:extLst>
          </p:cNvPr>
          <p:cNvSpPr/>
          <p:nvPr/>
        </p:nvSpPr>
        <p:spPr>
          <a:xfrm>
            <a:off x="7883236" y="325583"/>
            <a:ext cx="3920837" cy="955963"/>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effectLst>
                  <a:outerShdw blurRad="38100" dist="38100" dir="2700000" algn="tl">
                    <a:srgbClr val="000000">
                      <a:alpha val="43137"/>
                    </a:srgbClr>
                  </a:outerShdw>
                </a:effectLst>
              </a:rPr>
              <a:t>24 KASIM 2021</a:t>
            </a:r>
          </a:p>
        </p:txBody>
      </p:sp>
      <p:pic>
        <p:nvPicPr>
          <p:cNvPr id="6" name="Resim 5">
            <a:extLst>
              <a:ext uri="{FF2B5EF4-FFF2-40B4-BE49-F238E27FC236}">
                <a16:creationId xmlns:a16="http://schemas.microsoft.com/office/drawing/2014/main" id="{1FA4121E-B9EA-48E0-8FE5-90180574FF36}"/>
              </a:ext>
            </a:extLst>
          </p:cNvPr>
          <p:cNvPicPr>
            <a:picLocks noChangeAspect="1"/>
          </p:cNvPicPr>
          <p:nvPr/>
        </p:nvPicPr>
        <p:blipFill rotWithShape="1">
          <a:blip r:embed="rId3"/>
          <a:srcRect l="8181" t="55558" r="9432" b="17560"/>
          <a:stretch/>
        </p:blipFill>
        <p:spPr>
          <a:xfrm>
            <a:off x="886691" y="4856274"/>
            <a:ext cx="9421092" cy="1842655"/>
          </a:xfrm>
          <a:prstGeom prst="rect">
            <a:avLst/>
          </a:prstGeom>
        </p:spPr>
      </p:pic>
    </p:spTree>
    <p:extLst>
      <p:ext uri="{BB962C8B-B14F-4D97-AF65-F5344CB8AC3E}">
        <p14:creationId xmlns:p14="http://schemas.microsoft.com/office/powerpoint/2010/main" val="1125069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0DE0461E-A723-43F8-A59B-C1615AE938B8}"/>
              </a:ext>
            </a:extLst>
          </p:cNvPr>
          <p:cNvPicPr>
            <a:picLocks noChangeAspect="1"/>
          </p:cNvPicPr>
          <p:nvPr/>
        </p:nvPicPr>
        <p:blipFill>
          <a:blip r:embed="rId2"/>
          <a:stretch>
            <a:fillRect/>
          </a:stretch>
        </p:blipFill>
        <p:spPr>
          <a:xfrm>
            <a:off x="623887" y="1220498"/>
            <a:ext cx="10337887" cy="2506374"/>
          </a:xfrm>
          <a:prstGeom prst="rect">
            <a:avLst/>
          </a:prstGeom>
        </p:spPr>
      </p:pic>
    </p:spTree>
    <p:extLst>
      <p:ext uri="{BB962C8B-B14F-4D97-AF65-F5344CB8AC3E}">
        <p14:creationId xmlns:p14="http://schemas.microsoft.com/office/powerpoint/2010/main" val="3022481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294F4AFC-220A-4FB8-95F7-908918A4A153}"/>
              </a:ext>
            </a:extLst>
          </p:cNvPr>
          <p:cNvSpPr/>
          <p:nvPr/>
        </p:nvSpPr>
        <p:spPr>
          <a:xfrm>
            <a:off x="360218" y="443344"/>
            <a:ext cx="10266218" cy="538941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13800" b="1" dirty="0">
                <a:solidFill>
                  <a:srgbClr val="C00000"/>
                </a:solidFill>
              </a:rPr>
              <a:t>MEHMET POLAT</a:t>
            </a:r>
          </a:p>
        </p:txBody>
      </p:sp>
    </p:spTree>
    <p:extLst>
      <p:ext uri="{BB962C8B-B14F-4D97-AF65-F5344CB8AC3E}">
        <p14:creationId xmlns:p14="http://schemas.microsoft.com/office/powerpoint/2010/main" val="4745917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ğ Gözü">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Ağ Gözü</Template>
  <TotalTime>44</TotalTime>
  <Words>773</Words>
  <Application>Microsoft Office PowerPoint</Application>
  <PresentationFormat>Geniş ekran</PresentationFormat>
  <Paragraphs>68</Paragraphs>
  <Slides>43</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43</vt:i4>
      </vt:variant>
    </vt:vector>
  </HeadingPairs>
  <TitlesOfParts>
    <vt:vector size="49" baseType="lpstr">
      <vt:lpstr>-apple-system</vt:lpstr>
      <vt:lpstr>Arial</vt:lpstr>
      <vt:lpstr>Cavolini</vt:lpstr>
      <vt:lpstr>Century Gothic</vt:lpstr>
      <vt:lpstr>Snap ITC</vt:lpstr>
      <vt:lpstr>Ağ Gözü</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mehmet polat</dc:creator>
  <cp:lastModifiedBy>mehmet polat</cp:lastModifiedBy>
  <cp:revision>4</cp:revision>
  <dcterms:created xsi:type="dcterms:W3CDTF">2021-10-04T21:32:42Z</dcterms:created>
  <dcterms:modified xsi:type="dcterms:W3CDTF">2021-10-06T22:10:36Z</dcterms:modified>
</cp:coreProperties>
</file>