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2" r:id="rId46"/>
    <p:sldId id="303" r:id="rId47"/>
    <p:sldId id="304" r:id="rId48"/>
    <p:sldId id="305" r:id="rId49"/>
    <p:sldId id="308" r:id="rId50"/>
    <p:sldId id="309" r:id="rId51"/>
    <p:sldId id="310" r:id="rId52"/>
    <p:sldId id="311" r:id="rId53"/>
    <p:sldId id="312" r:id="rId54"/>
    <p:sldId id="313" r:id="rId55"/>
    <p:sldId id="314" r:id="rId56"/>
    <p:sldId id="315" r:id="rId57"/>
    <p:sldId id="306"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a:t>Asıl başlık stilini düzenlemek için tıklayın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7723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9082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44826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7692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5751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6517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40854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7" name="Date Placeholder 4"/>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1984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661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017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a:t>Asıl başlık stilini düzenlemek için tıklayın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4963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tr-TR"/>
              <a:t>Asıl başlık stilini düzenlemek için tıklayın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tr-TR"/>
              <a:t>Asıl metin stillerini düzenlemek için tıklayın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892461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4925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8996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5948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457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4105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10/7/2021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7772361"/>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02C0452-E13A-452D-8848-680BA641EBB8}"/>
              </a:ext>
            </a:extLst>
          </p:cNvPr>
          <p:cNvPicPr/>
          <p:nvPr/>
        </p:nvPicPr>
        <p:blipFill rotWithShape="1">
          <a:blip r:embed="rId2" cstate="print">
            <a:extLst>
              <a:ext uri="{28A0092B-C50C-407E-A947-70E740481C1C}">
                <a14:useLocalDpi xmlns:a14="http://schemas.microsoft.com/office/drawing/2010/main" val="0"/>
              </a:ext>
            </a:extLst>
          </a:blip>
          <a:srcRect t="11154" r="1824" b="13037"/>
          <a:stretch/>
        </p:blipFill>
        <p:spPr>
          <a:xfrm>
            <a:off x="387926" y="267589"/>
            <a:ext cx="2273212" cy="1794978"/>
          </a:xfrm>
          <a:prstGeom prst="ellipse">
            <a:avLst/>
          </a:prstGeom>
          <a:ln>
            <a:noFill/>
          </a:ln>
          <a:effectLst>
            <a:softEdge rad="112500"/>
          </a:effectLst>
        </p:spPr>
      </p:pic>
      <p:pic>
        <p:nvPicPr>
          <p:cNvPr id="3" name="Resim 2">
            <a:extLst>
              <a:ext uri="{FF2B5EF4-FFF2-40B4-BE49-F238E27FC236}">
                <a16:creationId xmlns:a16="http://schemas.microsoft.com/office/drawing/2014/main" id="{F9A23D65-8E6E-4229-BE66-23B566AB6C58}"/>
              </a:ext>
            </a:extLst>
          </p:cNvPr>
          <p:cNvPicPr/>
          <p:nvPr/>
        </p:nvPicPr>
        <p:blipFill rotWithShape="1">
          <a:blip r:embed="rId3" cstate="print">
            <a:extLst>
              <a:ext uri="{28A0092B-C50C-407E-A947-70E740481C1C}">
                <a14:useLocalDpi xmlns:a14="http://schemas.microsoft.com/office/drawing/2010/main" val="0"/>
              </a:ext>
            </a:extLst>
          </a:blip>
          <a:srcRect l="4908" t="8054" r="546" b="8054"/>
          <a:stretch/>
        </p:blipFill>
        <p:spPr>
          <a:xfrm>
            <a:off x="9947563" y="93986"/>
            <a:ext cx="2008910" cy="2142181"/>
          </a:xfrm>
          <a:prstGeom prst="ellipse">
            <a:avLst/>
          </a:prstGeom>
          <a:ln>
            <a:noFill/>
          </a:ln>
          <a:effectLst>
            <a:softEdge rad="112500"/>
          </a:effectLst>
        </p:spPr>
      </p:pic>
      <p:pic>
        <p:nvPicPr>
          <p:cNvPr id="4" name="Resim 3">
            <a:extLst>
              <a:ext uri="{FF2B5EF4-FFF2-40B4-BE49-F238E27FC236}">
                <a16:creationId xmlns:a16="http://schemas.microsoft.com/office/drawing/2014/main" id="{3D451366-4C6F-48CE-9C2F-34EF5CF67CAD}"/>
              </a:ext>
            </a:extLst>
          </p:cNvPr>
          <p:cNvPicPr/>
          <p:nvPr/>
        </p:nvPicPr>
        <p:blipFill rotWithShape="1">
          <a:blip r:embed="rId4" cstate="print">
            <a:extLst>
              <a:ext uri="{28A0092B-C50C-407E-A947-70E740481C1C}">
                <a14:useLocalDpi xmlns:a14="http://schemas.microsoft.com/office/drawing/2010/main" val="0"/>
              </a:ext>
            </a:extLst>
          </a:blip>
          <a:srcRect l="34318" t="25847" r="13815" b="49666"/>
          <a:stretch/>
        </p:blipFill>
        <p:spPr bwMode="auto">
          <a:xfrm>
            <a:off x="297284" y="5161721"/>
            <a:ext cx="2957017" cy="1050676"/>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id="{3D8C5C1D-FA1D-4044-B893-385EAF0C9309}"/>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7767662" y="5706199"/>
            <a:ext cx="4021544" cy="506198"/>
          </a:xfrm>
          <a:prstGeom prst="rect">
            <a:avLst/>
          </a:prstGeom>
        </p:spPr>
      </p:pic>
      <p:pic>
        <p:nvPicPr>
          <p:cNvPr id="1026" name="Picture 2" descr="Mürefteli Kadınlar ve Emin Astsubay Metni Cevapları - Türkçe Ödevim">
            <a:extLst>
              <a:ext uri="{FF2B5EF4-FFF2-40B4-BE49-F238E27FC236}">
                <a16:creationId xmlns:a16="http://schemas.microsoft.com/office/drawing/2014/main" id="{A92B2C03-34AC-4D38-80AB-96854F5EEE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7548" y="1898073"/>
            <a:ext cx="4434352" cy="2302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235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EECCEEC-81EE-42CA-B016-4F3ECA964731}"/>
              </a:ext>
            </a:extLst>
          </p:cNvPr>
          <p:cNvSpPr txBox="1"/>
          <p:nvPr/>
        </p:nvSpPr>
        <p:spPr>
          <a:xfrm>
            <a:off x="498764" y="1850463"/>
            <a:ext cx="10280072" cy="523220"/>
          </a:xfrm>
          <a:prstGeom prst="rect">
            <a:avLst/>
          </a:prstGeom>
          <a:solidFill>
            <a:schemeClr val="bg2">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Millî birlik ve beraberliğin önemini açıklayınız.</a:t>
            </a:r>
            <a:endParaRPr lang="tr-TR" sz="28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FD70FBF0-64F0-4B68-9B7D-E00A6715D400}"/>
              </a:ext>
            </a:extLst>
          </p:cNvPr>
          <p:cNvSpPr txBox="1"/>
          <p:nvPr/>
        </p:nvSpPr>
        <p:spPr>
          <a:xfrm>
            <a:off x="1690253" y="535769"/>
            <a:ext cx="7980219"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outerShdw blurRad="38100" dist="38100" dir="2700000" algn="tl">
                    <a:srgbClr val="000000">
                      <a:alpha val="43137"/>
                    </a:srgbClr>
                  </a:outerShdw>
                </a:effectLst>
                <a:latin typeface="Snap ITC" panose="04040A07060A02020202" pitchFamily="82" charset="0"/>
              </a:rPr>
              <a:t>HAZIRLIK ÇALIŞMALARI</a:t>
            </a:r>
            <a:endParaRPr lang="tr-TR" sz="4000" b="1" i="0" dirty="0">
              <a:solidFill>
                <a:srgbClr val="2C2F34"/>
              </a:solidFill>
              <a:effectLst>
                <a:outerShdw blurRad="38100" dist="38100" dir="2700000" algn="tl">
                  <a:srgbClr val="000000">
                    <a:alpha val="43137"/>
                  </a:srgbClr>
                </a:outerShdw>
              </a:effectLst>
              <a:latin typeface="Snap ITC" panose="04040A07060A02020202" pitchFamily="82" charset="0"/>
            </a:endParaRPr>
          </a:p>
        </p:txBody>
      </p:sp>
      <p:sp>
        <p:nvSpPr>
          <p:cNvPr id="7" name="Metin kutusu 6">
            <a:extLst>
              <a:ext uri="{FF2B5EF4-FFF2-40B4-BE49-F238E27FC236}">
                <a16:creationId xmlns:a16="http://schemas.microsoft.com/office/drawing/2014/main" id="{D06E8EFE-09E8-46E9-BBA0-0E5E4852CC24}"/>
              </a:ext>
            </a:extLst>
          </p:cNvPr>
          <p:cNvSpPr txBox="1"/>
          <p:nvPr/>
        </p:nvSpPr>
        <p:spPr>
          <a:xfrm>
            <a:off x="609599" y="2869608"/>
            <a:ext cx="10945091"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apple-system"/>
              </a:rPr>
              <a:t>Millî birlik, bireyleri millî çıkarlar etrafında birleştiren, ferdin kendisinde ve mensup olduğu millette öz güvenin oluşmasını sağlayan bir duygudur. Millî birlik ve beraberliğin sağlanmasında milletin varlığından kaynaklanan millî güç unsurları önemli derecede etkilidir. Bu unsurlar, </a:t>
            </a:r>
            <a:r>
              <a:rPr lang="tr-TR" sz="3200" b="1" i="0" dirty="0" err="1">
                <a:solidFill>
                  <a:srgbClr val="2C2F34"/>
                </a:solidFill>
                <a:effectLst>
                  <a:outerShdw blurRad="38100" dist="38100" dir="2700000" algn="tl">
                    <a:srgbClr val="000000">
                      <a:alpha val="43137"/>
                    </a:srgbClr>
                  </a:outerShdw>
                </a:effectLst>
                <a:latin typeface="-apple-system"/>
              </a:rPr>
              <a:t>sosyo</a:t>
            </a:r>
            <a:r>
              <a:rPr lang="tr-TR" sz="3200" b="1" i="0" dirty="0">
                <a:solidFill>
                  <a:srgbClr val="2C2F34"/>
                </a:solidFill>
                <a:effectLst>
                  <a:outerShdw blurRad="38100" dist="38100" dir="2700000" algn="tl">
                    <a:srgbClr val="000000">
                      <a:alpha val="43137"/>
                    </a:srgbClr>
                  </a:outerShdw>
                </a:effectLst>
                <a:latin typeface="-apple-system"/>
              </a:rPr>
              <a:t> – kültürel, siyasi, askerî, ekonomik ve teknolojik güç olarak sıralanabilir.</a:t>
            </a:r>
            <a:endParaRPr lang="tr-TR"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3958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1F920FE-6FF7-4D7C-B96D-1B7903299202}"/>
              </a:ext>
            </a:extLst>
          </p:cNvPr>
          <p:cNvSpPr txBox="1"/>
          <p:nvPr/>
        </p:nvSpPr>
        <p:spPr>
          <a:xfrm>
            <a:off x="304799" y="360863"/>
            <a:ext cx="11194473"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cs typeface="Cavolini" panose="03000502040302020204" pitchFamily="66" charset="0"/>
              </a:rPr>
              <a:t>Atalarımız Millî Mücadele Dönemi’nde ne gibi zorluklarla karşılaşmışlardır?</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cs typeface="Cavolini" panose="03000502040302020204" pitchFamily="66" charset="0"/>
            </a:endParaRPr>
          </a:p>
        </p:txBody>
      </p:sp>
      <p:sp>
        <p:nvSpPr>
          <p:cNvPr id="5" name="Metin kutusu 4">
            <a:extLst>
              <a:ext uri="{FF2B5EF4-FFF2-40B4-BE49-F238E27FC236}">
                <a16:creationId xmlns:a16="http://schemas.microsoft.com/office/drawing/2014/main" id="{2FB23E72-0F85-453B-B434-6EC87280F921}"/>
              </a:ext>
            </a:extLst>
          </p:cNvPr>
          <p:cNvSpPr txBox="1"/>
          <p:nvPr/>
        </p:nvSpPr>
        <p:spPr>
          <a:xfrm>
            <a:off x="304798" y="1686388"/>
            <a:ext cx="11374583" cy="452431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333333"/>
                </a:solidFill>
                <a:effectLst>
                  <a:outerShdw blurRad="38100" dist="38100" dir="2700000" algn="tl">
                    <a:srgbClr val="000000">
                      <a:alpha val="43137"/>
                    </a:srgbClr>
                  </a:outerShdw>
                </a:effectLst>
                <a:latin typeface="-apple-system"/>
              </a:rPr>
              <a:t>Hepimizin de bildiği gibi Mustafa Kemal Atatürk, Türk milletinin ulu önderi ve kurtarıcı kahramanıdır. Atatürk, Türk devletini bulunduğu uçurumdan kurtarmıştır ve bu süre zarfından da bir çok engellerle karşılaşmıştır. </a:t>
            </a:r>
            <a:r>
              <a:rPr lang="tr-TR" sz="2400" b="1" i="0" dirty="0">
                <a:solidFill>
                  <a:srgbClr val="2C2F34"/>
                </a:solidFill>
                <a:effectLst>
                  <a:outerShdw blurRad="38100" dist="38100" dir="2700000" algn="tl">
                    <a:srgbClr val="000000">
                      <a:alpha val="43137"/>
                    </a:srgbClr>
                  </a:outerShdw>
                </a:effectLst>
                <a:latin typeface="-apple-system"/>
              </a:rPr>
              <a:t>Özellikle Kurtuluş savaşı dönemlerinde ülkenin her köşesi işgal altındaydı ve bu sırada da millet milli bir ruhla ülkeyi düşman işgalinden kurtarmak için dört elle çalışmıştır ve ülke adeta yaşamak için savaş veriyordu. Mustafa Kemal Atatürk’ün milli mücadele döneminde karşılaştığı en büyük engel ise İstanbul Hükumeti idi. Çünkü İstanbul Hükumeti Atatürk’ün milli mücadele yolundaki çalışmalarına sürekli taş koymaya çalışıyordu ve engellemek istiyordu ve İstanbul Hükumeti bu amaçla Mustafa Kemal başta olmak üzere milli mücadele sürecine katılan herkesi idam cezasına çarptırdı. Ancak bu dönemde düşman işgalleri hız kesmeden devam ediyordu ve çıkan isyanlar gönüllü birliklerin savunma yapmasını daha da zorlaştırıyordu.</a:t>
            </a:r>
            <a:endParaRPr lang="tr-TR"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46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F47ADA1-0D52-4B12-95F7-16FC7F0C8BDE}"/>
              </a:ext>
            </a:extLst>
          </p:cNvPr>
          <p:cNvSpPr txBox="1"/>
          <p:nvPr/>
        </p:nvSpPr>
        <p:spPr>
          <a:xfrm>
            <a:off x="401781" y="424978"/>
            <a:ext cx="11249892"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Çanakkale Savaşı ile ilgili bildiklerinizi arkadaşlarınızla paylaşınız.</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74B5F10B-708B-47E3-B685-0754045354F0}"/>
              </a:ext>
            </a:extLst>
          </p:cNvPr>
          <p:cNvSpPr txBox="1"/>
          <p:nvPr/>
        </p:nvSpPr>
        <p:spPr>
          <a:xfrm>
            <a:off x="401780" y="2370373"/>
            <a:ext cx="11249893" cy="3970318"/>
          </a:xfrm>
          <a:prstGeom prst="rect">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Çanakkale Savaşı, I. Dünya Savaşı sırasında 1915-1916 yılları arasında Gelibolu Yarımadası’nda Osmanlı Devleti ile İtilaf Devletleri arasında yapılan deniz ve kara muharebeleridir. İtilaf </a:t>
            </a:r>
            <a:r>
              <a:rPr lang="tr-TR" sz="28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Devletleri’ce</a:t>
            </a: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Osmanlı Devleti’nin başkenti konumundaki İstanbul’u alarak boğazların kontrolünü ele geçirmek, Rusya’yla güvenli bir tarımsal ve askeri ticaret yolu açmak, Alman müttefiklerinden birini savaş dışı bırakarak İttifak Devletlerini zayıflatmak amacı ile açılan cephe. </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63661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FD272E71-95D0-4A86-83F3-B98C3E3FC72A}"/>
              </a:ext>
            </a:extLst>
          </p:cNvPr>
          <p:cNvSpPr/>
          <p:nvPr/>
        </p:nvSpPr>
        <p:spPr>
          <a:xfrm>
            <a:off x="2389909" y="278459"/>
            <a:ext cx="7412182" cy="136337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b="1" dirty="0">
                <a:solidFill>
                  <a:srgbClr val="C00000"/>
                </a:solidFill>
              </a:rPr>
              <a:t>GÖRSEL YORUMLAMA</a:t>
            </a:r>
          </a:p>
        </p:txBody>
      </p:sp>
      <p:pic>
        <p:nvPicPr>
          <p:cNvPr id="4" name="Resim 3">
            <a:extLst>
              <a:ext uri="{FF2B5EF4-FFF2-40B4-BE49-F238E27FC236}">
                <a16:creationId xmlns:a16="http://schemas.microsoft.com/office/drawing/2014/main" id="{AC53308B-E6E9-44A9-8A84-EAA5F292C02C}"/>
              </a:ext>
            </a:extLst>
          </p:cNvPr>
          <p:cNvPicPr>
            <a:picLocks noChangeAspect="1"/>
          </p:cNvPicPr>
          <p:nvPr/>
        </p:nvPicPr>
        <p:blipFill>
          <a:blip r:embed="rId2"/>
          <a:stretch>
            <a:fillRect/>
          </a:stretch>
        </p:blipFill>
        <p:spPr>
          <a:xfrm>
            <a:off x="2537114" y="1801092"/>
            <a:ext cx="7412182" cy="4581344"/>
          </a:xfrm>
          <a:prstGeom prst="rect">
            <a:avLst/>
          </a:prstGeom>
        </p:spPr>
      </p:pic>
    </p:spTree>
    <p:extLst>
      <p:ext uri="{BB962C8B-B14F-4D97-AF65-F5344CB8AC3E}">
        <p14:creationId xmlns:p14="http://schemas.microsoft.com/office/powerpoint/2010/main" val="80901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43F9C51-F87F-4E7A-83A3-56FB81DF6ED7}"/>
              </a:ext>
            </a:extLst>
          </p:cNvPr>
          <p:cNvPicPr>
            <a:picLocks noChangeAspect="1"/>
          </p:cNvPicPr>
          <p:nvPr/>
        </p:nvPicPr>
        <p:blipFill>
          <a:blip r:embed="rId2"/>
          <a:stretch>
            <a:fillRect/>
          </a:stretch>
        </p:blipFill>
        <p:spPr>
          <a:xfrm>
            <a:off x="2770910" y="230933"/>
            <a:ext cx="7032223" cy="5989758"/>
          </a:xfrm>
          <a:prstGeom prst="rect">
            <a:avLst/>
          </a:prstGeom>
        </p:spPr>
      </p:pic>
    </p:spTree>
    <p:extLst>
      <p:ext uri="{BB962C8B-B14F-4D97-AF65-F5344CB8AC3E}">
        <p14:creationId xmlns:p14="http://schemas.microsoft.com/office/powerpoint/2010/main" val="1470522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8E733BE-984F-46F6-9BCB-C30E6E04A9B2}"/>
              </a:ext>
            </a:extLst>
          </p:cNvPr>
          <p:cNvPicPr>
            <a:picLocks noChangeAspect="1"/>
          </p:cNvPicPr>
          <p:nvPr/>
        </p:nvPicPr>
        <p:blipFill>
          <a:blip r:embed="rId2"/>
          <a:stretch>
            <a:fillRect/>
          </a:stretch>
        </p:blipFill>
        <p:spPr>
          <a:xfrm>
            <a:off x="4062412" y="328612"/>
            <a:ext cx="4067175" cy="6200775"/>
          </a:xfrm>
          <a:prstGeom prst="rect">
            <a:avLst/>
          </a:prstGeom>
        </p:spPr>
      </p:pic>
    </p:spTree>
    <p:extLst>
      <p:ext uri="{BB962C8B-B14F-4D97-AF65-F5344CB8AC3E}">
        <p14:creationId xmlns:p14="http://schemas.microsoft.com/office/powerpoint/2010/main" val="2407433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F7C416CB-9646-400A-A97F-E72F709FA1F7}"/>
              </a:ext>
            </a:extLst>
          </p:cNvPr>
          <p:cNvSpPr/>
          <p:nvPr/>
        </p:nvSpPr>
        <p:spPr>
          <a:xfrm>
            <a:off x="2327564" y="387927"/>
            <a:ext cx="6262254" cy="177338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effectLst>
                  <a:outerShdw blurRad="38100" dist="38100" dir="2700000" algn="tl">
                    <a:srgbClr val="000000">
                      <a:alpha val="43137"/>
                    </a:srgbClr>
                  </a:outerShdw>
                </a:effectLst>
                <a:latin typeface="Snap ITC" panose="04040A07060A02020202" pitchFamily="82" charset="0"/>
              </a:rPr>
              <a:t>YAZARI TANIYALIM</a:t>
            </a:r>
          </a:p>
        </p:txBody>
      </p:sp>
      <p:pic>
        <p:nvPicPr>
          <p:cNvPr id="4" name="Resim 3">
            <a:extLst>
              <a:ext uri="{FF2B5EF4-FFF2-40B4-BE49-F238E27FC236}">
                <a16:creationId xmlns:a16="http://schemas.microsoft.com/office/drawing/2014/main" id="{EA280012-8790-4571-8C83-700503636232}"/>
              </a:ext>
            </a:extLst>
          </p:cNvPr>
          <p:cNvPicPr>
            <a:picLocks noChangeAspect="1"/>
          </p:cNvPicPr>
          <p:nvPr/>
        </p:nvPicPr>
        <p:blipFill>
          <a:blip r:embed="rId2"/>
          <a:stretch>
            <a:fillRect/>
          </a:stretch>
        </p:blipFill>
        <p:spPr>
          <a:xfrm>
            <a:off x="1890712" y="2763548"/>
            <a:ext cx="6886575" cy="3381375"/>
          </a:xfrm>
          <a:prstGeom prst="rect">
            <a:avLst/>
          </a:prstGeom>
        </p:spPr>
      </p:pic>
    </p:spTree>
    <p:extLst>
      <p:ext uri="{BB962C8B-B14F-4D97-AF65-F5344CB8AC3E}">
        <p14:creationId xmlns:p14="http://schemas.microsoft.com/office/powerpoint/2010/main" val="62591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14BE5ED-0E5C-45CD-94D5-3BE5577FC717}"/>
              </a:ext>
            </a:extLst>
          </p:cNvPr>
          <p:cNvPicPr>
            <a:picLocks noChangeAspect="1"/>
          </p:cNvPicPr>
          <p:nvPr/>
        </p:nvPicPr>
        <p:blipFill>
          <a:blip r:embed="rId2"/>
          <a:stretch>
            <a:fillRect/>
          </a:stretch>
        </p:blipFill>
        <p:spPr>
          <a:xfrm>
            <a:off x="2919846" y="805296"/>
            <a:ext cx="5715000" cy="647700"/>
          </a:xfrm>
          <a:prstGeom prst="rect">
            <a:avLst/>
          </a:prstGeom>
        </p:spPr>
      </p:pic>
      <p:pic>
        <p:nvPicPr>
          <p:cNvPr id="5" name="Resim 4">
            <a:extLst>
              <a:ext uri="{FF2B5EF4-FFF2-40B4-BE49-F238E27FC236}">
                <a16:creationId xmlns:a16="http://schemas.microsoft.com/office/drawing/2014/main" id="{7C57FF2C-86AE-46FA-8F0B-E0EAB263B733}"/>
              </a:ext>
            </a:extLst>
          </p:cNvPr>
          <p:cNvPicPr>
            <a:picLocks noChangeAspect="1"/>
          </p:cNvPicPr>
          <p:nvPr/>
        </p:nvPicPr>
        <p:blipFill>
          <a:blip r:embed="rId3"/>
          <a:stretch>
            <a:fillRect/>
          </a:stretch>
        </p:blipFill>
        <p:spPr>
          <a:xfrm>
            <a:off x="3897210" y="1804987"/>
            <a:ext cx="3756127" cy="3916940"/>
          </a:xfrm>
          <a:prstGeom prst="rect">
            <a:avLst/>
          </a:prstGeom>
        </p:spPr>
      </p:pic>
    </p:spTree>
    <p:extLst>
      <p:ext uri="{BB962C8B-B14F-4D97-AF65-F5344CB8AC3E}">
        <p14:creationId xmlns:p14="http://schemas.microsoft.com/office/powerpoint/2010/main" val="2024165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C8A6970-3E7C-4DE9-A95B-AF7580EFFE0F}"/>
              </a:ext>
            </a:extLst>
          </p:cNvPr>
          <p:cNvPicPr>
            <a:picLocks noChangeAspect="1"/>
          </p:cNvPicPr>
          <p:nvPr/>
        </p:nvPicPr>
        <p:blipFill>
          <a:blip r:embed="rId2"/>
          <a:stretch>
            <a:fillRect/>
          </a:stretch>
        </p:blipFill>
        <p:spPr>
          <a:xfrm>
            <a:off x="271029" y="354156"/>
            <a:ext cx="11588462" cy="5783407"/>
          </a:xfrm>
          <a:prstGeom prst="rect">
            <a:avLst/>
          </a:prstGeom>
        </p:spPr>
      </p:pic>
    </p:spTree>
    <p:extLst>
      <p:ext uri="{BB962C8B-B14F-4D97-AF65-F5344CB8AC3E}">
        <p14:creationId xmlns:p14="http://schemas.microsoft.com/office/powerpoint/2010/main" val="3878839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73215A0-9EAB-4487-ADBE-00EEC3BE2F05}"/>
              </a:ext>
            </a:extLst>
          </p:cNvPr>
          <p:cNvPicPr>
            <a:picLocks noChangeAspect="1"/>
          </p:cNvPicPr>
          <p:nvPr/>
        </p:nvPicPr>
        <p:blipFill>
          <a:blip r:embed="rId2"/>
          <a:stretch>
            <a:fillRect/>
          </a:stretch>
        </p:blipFill>
        <p:spPr>
          <a:xfrm>
            <a:off x="285317" y="348961"/>
            <a:ext cx="11778821" cy="5206712"/>
          </a:xfrm>
          <a:prstGeom prst="rect">
            <a:avLst/>
          </a:prstGeom>
        </p:spPr>
      </p:pic>
    </p:spTree>
    <p:extLst>
      <p:ext uri="{BB962C8B-B14F-4D97-AF65-F5344CB8AC3E}">
        <p14:creationId xmlns:p14="http://schemas.microsoft.com/office/powerpoint/2010/main" val="1415936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AAD8E5B-DAFF-4E1A-9A84-4EEDD71FEF4E}"/>
              </a:ext>
            </a:extLst>
          </p:cNvPr>
          <p:cNvPicPr>
            <a:picLocks noChangeAspect="1"/>
          </p:cNvPicPr>
          <p:nvPr/>
        </p:nvPicPr>
        <p:blipFill>
          <a:blip r:embed="rId2"/>
          <a:stretch>
            <a:fillRect/>
          </a:stretch>
        </p:blipFill>
        <p:spPr>
          <a:xfrm>
            <a:off x="234228" y="313459"/>
            <a:ext cx="11694536" cy="5802220"/>
          </a:xfrm>
          <a:prstGeom prst="rect">
            <a:avLst/>
          </a:prstGeom>
        </p:spPr>
      </p:pic>
    </p:spTree>
    <p:extLst>
      <p:ext uri="{BB962C8B-B14F-4D97-AF65-F5344CB8AC3E}">
        <p14:creationId xmlns:p14="http://schemas.microsoft.com/office/powerpoint/2010/main" val="59885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A4BB2D8-244D-48AC-A275-4F8941EFE6EF}"/>
              </a:ext>
            </a:extLst>
          </p:cNvPr>
          <p:cNvPicPr>
            <a:picLocks noChangeAspect="1"/>
          </p:cNvPicPr>
          <p:nvPr/>
        </p:nvPicPr>
        <p:blipFill>
          <a:blip r:embed="rId2"/>
          <a:stretch>
            <a:fillRect/>
          </a:stretch>
        </p:blipFill>
        <p:spPr>
          <a:xfrm>
            <a:off x="0" y="313026"/>
            <a:ext cx="12057866" cy="4619192"/>
          </a:xfrm>
          <a:prstGeom prst="rect">
            <a:avLst/>
          </a:prstGeom>
        </p:spPr>
      </p:pic>
    </p:spTree>
    <p:extLst>
      <p:ext uri="{BB962C8B-B14F-4D97-AF65-F5344CB8AC3E}">
        <p14:creationId xmlns:p14="http://schemas.microsoft.com/office/powerpoint/2010/main" val="3702120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A969A83-3403-406C-93D6-1393F39DC4D0}"/>
              </a:ext>
            </a:extLst>
          </p:cNvPr>
          <p:cNvPicPr>
            <a:picLocks noChangeAspect="1"/>
          </p:cNvPicPr>
          <p:nvPr/>
        </p:nvPicPr>
        <p:blipFill>
          <a:blip r:embed="rId2"/>
          <a:stretch>
            <a:fillRect/>
          </a:stretch>
        </p:blipFill>
        <p:spPr>
          <a:xfrm>
            <a:off x="119494" y="152399"/>
            <a:ext cx="11874037" cy="5624945"/>
          </a:xfrm>
          <a:prstGeom prst="rect">
            <a:avLst/>
          </a:prstGeom>
        </p:spPr>
      </p:pic>
    </p:spTree>
    <p:extLst>
      <p:ext uri="{BB962C8B-B14F-4D97-AF65-F5344CB8AC3E}">
        <p14:creationId xmlns:p14="http://schemas.microsoft.com/office/powerpoint/2010/main" val="2231968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217F974-B917-458C-B448-0EE410C1D606}"/>
              </a:ext>
            </a:extLst>
          </p:cNvPr>
          <p:cNvPicPr>
            <a:picLocks noChangeAspect="1"/>
          </p:cNvPicPr>
          <p:nvPr/>
        </p:nvPicPr>
        <p:blipFill>
          <a:blip r:embed="rId2"/>
          <a:stretch>
            <a:fillRect/>
          </a:stretch>
        </p:blipFill>
        <p:spPr>
          <a:xfrm>
            <a:off x="258473" y="353290"/>
            <a:ext cx="11383617" cy="2098965"/>
          </a:xfrm>
          <a:prstGeom prst="rect">
            <a:avLst/>
          </a:prstGeom>
        </p:spPr>
      </p:pic>
      <p:pic>
        <p:nvPicPr>
          <p:cNvPr id="5" name="Resim 4">
            <a:extLst>
              <a:ext uri="{FF2B5EF4-FFF2-40B4-BE49-F238E27FC236}">
                <a16:creationId xmlns:a16="http://schemas.microsoft.com/office/drawing/2014/main" id="{AFAA8E96-EF3B-406C-B398-DD576EC0B23C}"/>
              </a:ext>
            </a:extLst>
          </p:cNvPr>
          <p:cNvPicPr>
            <a:picLocks noChangeAspect="1"/>
          </p:cNvPicPr>
          <p:nvPr/>
        </p:nvPicPr>
        <p:blipFill>
          <a:blip r:embed="rId3"/>
          <a:stretch>
            <a:fillRect/>
          </a:stretch>
        </p:blipFill>
        <p:spPr>
          <a:xfrm>
            <a:off x="258473" y="2748395"/>
            <a:ext cx="11383617" cy="2516331"/>
          </a:xfrm>
          <a:prstGeom prst="rect">
            <a:avLst/>
          </a:prstGeom>
        </p:spPr>
      </p:pic>
    </p:spTree>
    <p:extLst>
      <p:ext uri="{BB962C8B-B14F-4D97-AF65-F5344CB8AC3E}">
        <p14:creationId xmlns:p14="http://schemas.microsoft.com/office/powerpoint/2010/main" val="2021530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F35F3A1-3921-4BE1-B96C-B6D85F4D029D}"/>
              </a:ext>
            </a:extLst>
          </p:cNvPr>
          <p:cNvPicPr>
            <a:picLocks noChangeAspect="1"/>
          </p:cNvPicPr>
          <p:nvPr/>
        </p:nvPicPr>
        <p:blipFill>
          <a:blip r:embed="rId2"/>
          <a:stretch>
            <a:fillRect/>
          </a:stretch>
        </p:blipFill>
        <p:spPr>
          <a:xfrm>
            <a:off x="200024" y="422996"/>
            <a:ext cx="11707595" cy="5160386"/>
          </a:xfrm>
          <a:prstGeom prst="rect">
            <a:avLst/>
          </a:prstGeom>
        </p:spPr>
      </p:pic>
    </p:spTree>
    <p:extLst>
      <p:ext uri="{BB962C8B-B14F-4D97-AF65-F5344CB8AC3E}">
        <p14:creationId xmlns:p14="http://schemas.microsoft.com/office/powerpoint/2010/main" val="2444433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C99EB0A-6098-4D32-84AF-05CF47CF7960}"/>
              </a:ext>
            </a:extLst>
          </p:cNvPr>
          <p:cNvPicPr>
            <a:picLocks noChangeAspect="1"/>
          </p:cNvPicPr>
          <p:nvPr/>
        </p:nvPicPr>
        <p:blipFill>
          <a:blip r:embed="rId2"/>
          <a:stretch>
            <a:fillRect/>
          </a:stretch>
        </p:blipFill>
        <p:spPr>
          <a:xfrm>
            <a:off x="250682" y="639040"/>
            <a:ext cx="11816628" cy="4958195"/>
          </a:xfrm>
          <a:prstGeom prst="rect">
            <a:avLst/>
          </a:prstGeom>
        </p:spPr>
      </p:pic>
    </p:spTree>
    <p:extLst>
      <p:ext uri="{BB962C8B-B14F-4D97-AF65-F5344CB8AC3E}">
        <p14:creationId xmlns:p14="http://schemas.microsoft.com/office/powerpoint/2010/main" val="3579563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C9E8627-8ADD-4BB5-8688-C5E41EEEEF5F}"/>
              </a:ext>
            </a:extLst>
          </p:cNvPr>
          <p:cNvPicPr>
            <a:picLocks noChangeAspect="1"/>
          </p:cNvPicPr>
          <p:nvPr/>
        </p:nvPicPr>
        <p:blipFill>
          <a:blip r:embed="rId2"/>
          <a:stretch>
            <a:fillRect/>
          </a:stretch>
        </p:blipFill>
        <p:spPr>
          <a:xfrm>
            <a:off x="322119" y="484042"/>
            <a:ext cx="11610334" cy="4780685"/>
          </a:xfrm>
          <a:prstGeom prst="rect">
            <a:avLst/>
          </a:prstGeom>
        </p:spPr>
      </p:pic>
    </p:spTree>
    <p:extLst>
      <p:ext uri="{BB962C8B-B14F-4D97-AF65-F5344CB8AC3E}">
        <p14:creationId xmlns:p14="http://schemas.microsoft.com/office/powerpoint/2010/main" val="2474408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F9F9B73-D0B8-4220-A41B-B1E2ECE99A09}"/>
              </a:ext>
            </a:extLst>
          </p:cNvPr>
          <p:cNvPicPr>
            <a:picLocks noChangeAspect="1"/>
          </p:cNvPicPr>
          <p:nvPr/>
        </p:nvPicPr>
        <p:blipFill>
          <a:blip r:embed="rId2"/>
          <a:stretch>
            <a:fillRect/>
          </a:stretch>
        </p:blipFill>
        <p:spPr>
          <a:xfrm>
            <a:off x="159326" y="178378"/>
            <a:ext cx="11769437" cy="5862204"/>
          </a:xfrm>
          <a:prstGeom prst="rect">
            <a:avLst/>
          </a:prstGeom>
        </p:spPr>
      </p:pic>
    </p:spTree>
    <p:extLst>
      <p:ext uri="{BB962C8B-B14F-4D97-AF65-F5344CB8AC3E}">
        <p14:creationId xmlns:p14="http://schemas.microsoft.com/office/powerpoint/2010/main" val="122718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255E0CA-2A93-49AB-9298-D3C5933F8A56}"/>
              </a:ext>
            </a:extLst>
          </p:cNvPr>
          <p:cNvPicPr>
            <a:picLocks noChangeAspect="1"/>
          </p:cNvPicPr>
          <p:nvPr/>
        </p:nvPicPr>
        <p:blipFill>
          <a:blip r:embed="rId2"/>
          <a:stretch>
            <a:fillRect/>
          </a:stretch>
        </p:blipFill>
        <p:spPr>
          <a:xfrm>
            <a:off x="133349" y="308263"/>
            <a:ext cx="11670723" cy="4429992"/>
          </a:xfrm>
          <a:prstGeom prst="rect">
            <a:avLst/>
          </a:prstGeom>
        </p:spPr>
      </p:pic>
    </p:spTree>
    <p:extLst>
      <p:ext uri="{BB962C8B-B14F-4D97-AF65-F5344CB8AC3E}">
        <p14:creationId xmlns:p14="http://schemas.microsoft.com/office/powerpoint/2010/main" val="1557151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4CBDEAE-5AF0-455E-8455-FE9650030FAD}"/>
              </a:ext>
            </a:extLst>
          </p:cNvPr>
          <p:cNvPicPr>
            <a:picLocks noChangeAspect="1"/>
          </p:cNvPicPr>
          <p:nvPr/>
        </p:nvPicPr>
        <p:blipFill>
          <a:blip r:embed="rId2"/>
          <a:stretch>
            <a:fillRect/>
          </a:stretch>
        </p:blipFill>
        <p:spPr>
          <a:xfrm>
            <a:off x="2632363" y="582070"/>
            <a:ext cx="8080641" cy="5693859"/>
          </a:xfrm>
          <a:prstGeom prst="rect">
            <a:avLst/>
          </a:prstGeom>
        </p:spPr>
      </p:pic>
    </p:spTree>
    <p:extLst>
      <p:ext uri="{BB962C8B-B14F-4D97-AF65-F5344CB8AC3E}">
        <p14:creationId xmlns:p14="http://schemas.microsoft.com/office/powerpoint/2010/main" val="3950787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D68442A-C761-46E5-9B23-70105CCA5EE2}"/>
              </a:ext>
            </a:extLst>
          </p:cNvPr>
          <p:cNvSpPr txBox="1"/>
          <p:nvPr/>
        </p:nvSpPr>
        <p:spPr>
          <a:xfrm>
            <a:off x="429491" y="1948934"/>
            <a:ext cx="1911927" cy="584775"/>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tuğla</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4" name="Metin kutusu 3">
            <a:extLst>
              <a:ext uri="{FF2B5EF4-FFF2-40B4-BE49-F238E27FC236}">
                <a16:creationId xmlns:a16="http://schemas.microsoft.com/office/drawing/2014/main" id="{4B4CCCCA-9DEE-47DD-803E-7D01428019F7}"/>
              </a:ext>
            </a:extLst>
          </p:cNvPr>
          <p:cNvSpPr txBox="1"/>
          <p:nvPr/>
        </p:nvSpPr>
        <p:spPr>
          <a:xfrm>
            <a:off x="429491" y="4883215"/>
            <a:ext cx="2452255" cy="461665"/>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C00000"/>
                </a:solidFill>
                <a:effectLst>
                  <a:outerShdw blurRad="38100" dist="38100" dir="2700000" algn="tl">
                    <a:srgbClr val="000000">
                      <a:alpha val="43137"/>
                    </a:srgbClr>
                  </a:outerShdw>
                </a:effectLst>
                <a:latin typeface="Snap ITC" panose="04040A07060A02020202" pitchFamily="82" charset="0"/>
              </a:rPr>
              <a:t>AVUTMAK</a:t>
            </a:r>
            <a:endParaRPr lang="tr-TR" sz="24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2" name="Dikdörtgen: Köşeleri Yuvarlatılmış 1">
            <a:extLst>
              <a:ext uri="{FF2B5EF4-FFF2-40B4-BE49-F238E27FC236}">
                <a16:creationId xmlns:a16="http://schemas.microsoft.com/office/drawing/2014/main" id="{2BC3A990-AA2A-4069-ADF7-CA844A00F5E4}"/>
              </a:ext>
            </a:extLst>
          </p:cNvPr>
          <p:cNvSpPr/>
          <p:nvPr/>
        </p:nvSpPr>
        <p:spPr>
          <a:xfrm>
            <a:off x="3131127" y="318655"/>
            <a:ext cx="2272146" cy="1108363"/>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effectLst>
                  <a:outerShdw blurRad="38100" dist="38100" dir="2700000" algn="tl">
                    <a:srgbClr val="000000">
                      <a:alpha val="43137"/>
                    </a:srgbClr>
                  </a:outerShdw>
                </a:effectLst>
                <a:latin typeface="Snap ITC" panose="04040A07060A02020202" pitchFamily="82" charset="0"/>
              </a:rPr>
              <a:t>TAHMİN</a:t>
            </a:r>
          </a:p>
        </p:txBody>
      </p:sp>
      <p:sp>
        <p:nvSpPr>
          <p:cNvPr id="5" name="Dikdörtgen: Köşeleri Yuvarlatılmış 4">
            <a:extLst>
              <a:ext uri="{FF2B5EF4-FFF2-40B4-BE49-F238E27FC236}">
                <a16:creationId xmlns:a16="http://schemas.microsoft.com/office/drawing/2014/main" id="{3492F909-3C51-497F-99DA-315440FCE13E}"/>
              </a:ext>
            </a:extLst>
          </p:cNvPr>
          <p:cNvSpPr/>
          <p:nvPr/>
        </p:nvSpPr>
        <p:spPr>
          <a:xfrm>
            <a:off x="8451273" y="318655"/>
            <a:ext cx="2272146" cy="1108363"/>
          </a:xfrm>
          <a:prstGeom prst="round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effectLst>
                  <a:outerShdw blurRad="38100" dist="38100" dir="2700000" algn="tl">
                    <a:srgbClr val="000000">
                      <a:alpha val="43137"/>
                    </a:srgbClr>
                  </a:outerShdw>
                </a:effectLst>
                <a:latin typeface="Snap ITC" panose="04040A07060A02020202" pitchFamily="82" charset="0"/>
              </a:rPr>
              <a:t>ANLAMI</a:t>
            </a:r>
          </a:p>
        </p:txBody>
      </p:sp>
      <p:sp>
        <p:nvSpPr>
          <p:cNvPr id="7" name="Metin kutusu 6">
            <a:extLst>
              <a:ext uri="{FF2B5EF4-FFF2-40B4-BE49-F238E27FC236}">
                <a16:creationId xmlns:a16="http://schemas.microsoft.com/office/drawing/2014/main" id="{73E0212B-F964-4188-B2D8-79D51D4F7938}"/>
              </a:ext>
            </a:extLst>
          </p:cNvPr>
          <p:cNvSpPr txBox="1"/>
          <p:nvPr/>
        </p:nvSpPr>
        <p:spPr>
          <a:xfrm>
            <a:off x="8264237" y="1768916"/>
            <a:ext cx="3650672" cy="1938992"/>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000" b="1" i="0" dirty="0">
                <a:solidFill>
                  <a:srgbClr val="000000"/>
                </a:solidFill>
                <a:effectLst>
                  <a:outerShdw blurRad="38100" dist="38100" dir="2700000" algn="tl">
                    <a:srgbClr val="000000">
                      <a:alpha val="43137"/>
                    </a:srgbClr>
                  </a:outerShdw>
                </a:effectLst>
                <a:latin typeface="Helvetica Neue"/>
              </a:rPr>
              <a:t>Balçığın kalıplara dökülüp güneşte kurutulduktan sonra özel ocaklarda pişirilmesiyle yapılan ve duvar örmekte kullanılan yapı malzemesi</a:t>
            </a:r>
            <a:endParaRPr lang="tr-TR" sz="2000" b="1" dirty="0">
              <a:effectLst>
                <a:outerShdw blurRad="38100" dist="38100" dir="2700000" algn="tl">
                  <a:srgbClr val="000000">
                    <a:alpha val="43137"/>
                  </a:srgbClr>
                </a:outerShdw>
              </a:effectLst>
            </a:endParaRPr>
          </a:p>
        </p:txBody>
      </p:sp>
      <p:sp>
        <p:nvSpPr>
          <p:cNvPr id="9" name="Metin kutusu 8">
            <a:extLst>
              <a:ext uri="{FF2B5EF4-FFF2-40B4-BE49-F238E27FC236}">
                <a16:creationId xmlns:a16="http://schemas.microsoft.com/office/drawing/2014/main" id="{C134B462-3D71-49AD-B7E2-13A12472D1CD}"/>
              </a:ext>
            </a:extLst>
          </p:cNvPr>
          <p:cNvSpPr txBox="1"/>
          <p:nvPr/>
        </p:nvSpPr>
        <p:spPr>
          <a:xfrm>
            <a:off x="8361217" y="4144551"/>
            <a:ext cx="3553691" cy="1815882"/>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000000"/>
                </a:solidFill>
                <a:effectLst>
                  <a:outerShdw blurRad="38100" dist="38100" dir="2700000" algn="tl">
                    <a:srgbClr val="000000">
                      <a:alpha val="43137"/>
                    </a:srgbClr>
                  </a:outerShdw>
                </a:effectLst>
                <a:latin typeface="Helvetica Neue"/>
              </a:rPr>
              <a:t>Bir kimsenin acısını veya sıkıntısını yatıştırmak, teselli etmek</a:t>
            </a:r>
            <a:endParaRPr lang="tr-TR" sz="2800" b="1" dirty="0">
              <a:effectLst>
                <a:outerShdw blurRad="38100" dist="38100" dir="2700000" algn="tl">
                  <a:srgbClr val="000000">
                    <a:alpha val="43137"/>
                  </a:srgbClr>
                </a:outerShdw>
              </a:effectLst>
            </a:endParaRPr>
          </a:p>
        </p:txBody>
      </p:sp>
      <p:sp>
        <p:nvSpPr>
          <p:cNvPr id="10" name="Ok: Sağ 9">
            <a:extLst>
              <a:ext uri="{FF2B5EF4-FFF2-40B4-BE49-F238E27FC236}">
                <a16:creationId xmlns:a16="http://schemas.microsoft.com/office/drawing/2014/main" id="{A9261C56-8DFA-428B-8502-B8095A732B38}"/>
              </a:ext>
            </a:extLst>
          </p:cNvPr>
          <p:cNvSpPr/>
          <p:nvPr/>
        </p:nvSpPr>
        <p:spPr>
          <a:xfrm>
            <a:off x="2604655" y="1948934"/>
            <a:ext cx="5181600" cy="84968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dirty="0"/>
          </a:p>
        </p:txBody>
      </p:sp>
      <p:sp>
        <p:nvSpPr>
          <p:cNvPr id="11" name="Ok: Sağ 10">
            <a:extLst>
              <a:ext uri="{FF2B5EF4-FFF2-40B4-BE49-F238E27FC236}">
                <a16:creationId xmlns:a16="http://schemas.microsoft.com/office/drawing/2014/main" id="{7717CC45-50B6-446B-934B-FFEE5B53148A}"/>
              </a:ext>
            </a:extLst>
          </p:cNvPr>
          <p:cNvSpPr/>
          <p:nvPr/>
        </p:nvSpPr>
        <p:spPr>
          <a:xfrm>
            <a:off x="3006436" y="4689205"/>
            <a:ext cx="5015345" cy="84968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dirty="0"/>
          </a:p>
        </p:txBody>
      </p:sp>
    </p:spTree>
    <p:extLst>
      <p:ext uri="{BB962C8B-B14F-4D97-AF65-F5344CB8AC3E}">
        <p14:creationId xmlns:p14="http://schemas.microsoft.com/office/powerpoint/2010/main" val="292457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P spid="5" grpId="0" animBg="1"/>
      <p:bldP spid="7"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C8C9DE19-1080-4F42-84E3-2F086849F27C}"/>
              </a:ext>
            </a:extLst>
          </p:cNvPr>
          <p:cNvSpPr txBox="1"/>
          <p:nvPr/>
        </p:nvSpPr>
        <p:spPr>
          <a:xfrm>
            <a:off x="429491" y="1879661"/>
            <a:ext cx="1911927" cy="523220"/>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Snap ITC" panose="04040A07060A02020202" pitchFamily="82" charset="0"/>
              </a:rPr>
              <a:t>ÖZVERİ</a:t>
            </a:r>
            <a:endParaRPr lang="tr-TR" sz="28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3" name="Metin kutusu 2">
            <a:extLst>
              <a:ext uri="{FF2B5EF4-FFF2-40B4-BE49-F238E27FC236}">
                <a16:creationId xmlns:a16="http://schemas.microsoft.com/office/drawing/2014/main" id="{8F4965BB-E5E3-49A7-8870-6EEFBCE4F201}"/>
              </a:ext>
            </a:extLst>
          </p:cNvPr>
          <p:cNvSpPr txBox="1"/>
          <p:nvPr/>
        </p:nvSpPr>
        <p:spPr>
          <a:xfrm>
            <a:off x="429490" y="4838491"/>
            <a:ext cx="1911927" cy="523220"/>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Snap ITC" panose="04040A07060A02020202" pitchFamily="82" charset="0"/>
              </a:rPr>
              <a:t>SAHRA</a:t>
            </a:r>
            <a:endParaRPr lang="tr-TR" sz="28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4" name="Dikdörtgen: Köşeleri Yuvarlatılmış 3">
            <a:extLst>
              <a:ext uri="{FF2B5EF4-FFF2-40B4-BE49-F238E27FC236}">
                <a16:creationId xmlns:a16="http://schemas.microsoft.com/office/drawing/2014/main" id="{49D10578-C6DA-4B54-9B23-E3CB8D01692A}"/>
              </a:ext>
            </a:extLst>
          </p:cNvPr>
          <p:cNvSpPr/>
          <p:nvPr/>
        </p:nvSpPr>
        <p:spPr>
          <a:xfrm>
            <a:off x="3131127" y="318655"/>
            <a:ext cx="2272146" cy="1108363"/>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effectLst>
                  <a:outerShdw blurRad="38100" dist="38100" dir="2700000" algn="tl">
                    <a:srgbClr val="000000">
                      <a:alpha val="43137"/>
                    </a:srgbClr>
                  </a:outerShdw>
                </a:effectLst>
                <a:latin typeface="Snap ITC" panose="04040A07060A02020202" pitchFamily="82" charset="0"/>
              </a:rPr>
              <a:t>TAHMİN</a:t>
            </a:r>
          </a:p>
        </p:txBody>
      </p:sp>
      <p:sp>
        <p:nvSpPr>
          <p:cNvPr id="5" name="Dikdörtgen: Köşeleri Yuvarlatılmış 4">
            <a:extLst>
              <a:ext uri="{FF2B5EF4-FFF2-40B4-BE49-F238E27FC236}">
                <a16:creationId xmlns:a16="http://schemas.microsoft.com/office/drawing/2014/main" id="{7CA90161-6C02-40C1-B063-4E7E67C51337}"/>
              </a:ext>
            </a:extLst>
          </p:cNvPr>
          <p:cNvSpPr/>
          <p:nvPr/>
        </p:nvSpPr>
        <p:spPr>
          <a:xfrm>
            <a:off x="8451273" y="318655"/>
            <a:ext cx="2272146" cy="1108363"/>
          </a:xfrm>
          <a:prstGeom prst="round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effectLst>
                  <a:outerShdw blurRad="38100" dist="38100" dir="2700000" algn="tl">
                    <a:srgbClr val="000000">
                      <a:alpha val="43137"/>
                    </a:srgbClr>
                  </a:outerShdw>
                </a:effectLst>
                <a:latin typeface="Snap ITC" panose="04040A07060A02020202" pitchFamily="82" charset="0"/>
              </a:rPr>
              <a:t>ANLAMI</a:t>
            </a:r>
          </a:p>
        </p:txBody>
      </p:sp>
      <p:sp>
        <p:nvSpPr>
          <p:cNvPr id="7" name="Metin kutusu 6">
            <a:extLst>
              <a:ext uri="{FF2B5EF4-FFF2-40B4-BE49-F238E27FC236}">
                <a16:creationId xmlns:a16="http://schemas.microsoft.com/office/drawing/2014/main" id="{A83C6A28-78FC-44C9-B6F5-080520E3299C}"/>
              </a:ext>
            </a:extLst>
          </p:cNvPr>
          <p:cNvSpPr txBox="1"/>
          <p:nvPr/>
        </p:nvSpPr>
        <p:spPr>
          <a:xfrm>
            <a:off x="7883236" y="1879661"/>
            <a:ext cx="3879273" cy="193899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000000"/>
                </a:solidFill>
                <a:effectLst>
                  <a:outerShdw blurRad="38100" dist="38100" dir="2700000" algn="tl">
                    <a:srgbClr val="000000">
                      <a:alpha val="43137"/>
                    </a:srgbClr>
                  </a:outerShdw>
                </a:effectLst>
                <a:latin typeface="Helvetica Neue"/>
              </a:rPr>
              <a:t>Bir amaç uğruna veya gerçekleştirilmesi istenen herhangi bir şey için kendi çıkarlarından vazgeçme, fedakârlık</a:t>
            </a:r>
            <a:endParaRPr lang="tr-TR" sz="2400" b="1" dirty="0">
              <a:effectLst>
                <a:outerShdw blurRad="38100" dist="38100" dir="2700000" algn="tl">
                  <a:srgbClr val="000000">
                    <a:alpha val="43137"/>
                  </a:srgbClr>
                </a:outerShdw>
              </a:effectLst>
            </a:endParaRPr>
          </a:p>
        </p:txBody>
      </p:sp>
      <p:sp>
        <p:nvSpPr>
          <p:cNvPr id="9" name="Metin kutusu 8">
            <a:extLst>
              <a:ext uri="{FF2B5EF4-FFF2-40B4-BE49-F238E27FC236}">
                <a16:creationId xmlns:a16="http://schemas.microsoft.com/office/drawing/2014/main" id="{016148CB-BD71-4BA1-80DE-8804F2788ABD}"/>
              </a:ext>
            </a:extLst>
          </p:cNvPr>
          <p:cNvSpPr txBox="1"/>
          <p:nvPr/>
        </p:nvSpPr>
        <p:spPr>
          <a:xfrm>
            <a:off x="8638309" y="4807713"/>
            <a:ext cx="1898073"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000000"/>
                </a:solidFill>
                <a:effectLst>
                  <a:outerShdw blurRad="38100" dist="38100" dir="2700000" algn="tl">
                    <a:srgbClr val="000000">
                      <a:alpha val="43137"/>
                    </a:srgbClr>
                  </a:outerShdw>
                </a:effectLst>
                <a:latin typeface="Helvetica Neue"/>
              </a:rPr>
              <a:t>Çöl</a:t>
            </a:r>
            <a:endParaRPr lang="tr-TR" sz="3200" b="1" dirty="0">
              <a:effectLst>
                <a:outerShdw blurRad="38100" dist="38100" dir="2700000" algn="tl">
                  <a:srgbClr val="000000">
                    <a:alpha val="43137"/>
                  </a:srgbClr>
                </a:outerShdw>
              </a:effectLst>
            </a:endParaRPr>
          </a:p>
        </p:txBody>
      </p:sp>
      <p:sp>
        <p:nvSpPr>
          <p:cNvPr id="10" name="Ok: Sağ 9">
            <a:extLst>
              <a:ext uri="{FF2B5EF4-FFF2-40B4-BE49-F238E27FC236}">
                <a16:creationId xmlns:a16="http://schemas.microsoft.com/office/drawing/2014/main" id="{05F913A0-8B56-4425-8E82-A6A13A9FAEE0}"/>
              </a:ext>
            </a:extLst>
          </p:cNvPr>
          <p:cNvSpPr/>
          <p:nvPr/>
        </p:nvSpPr>
        <p:spPr>
          <a:xfrm>
            <a:off x="2604655" y="1948934"/>
            <a:ext cx="5181600" cy="84968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dirty="0"/>
          </a:p>
        </p:txBody>
      </p:sp>
      <p:sp>
        <p:nvSpPr>
          <p:cNvPr id="11" name="Ok: Sağ 10">
            <a:extLst>
              <a:ext uri="{FF2B5EF4-FFF2-40B4-BE49-F238E27FC236}">
                <a16:creationId xmlns:a16="http://schemas.microsoft.com/office/drawing/2014/main" id="{02231A37-96F8-4591-8B93-F219C3CBF11D}"/>
              </a:ext>
            </a:extLst>
          </p:cNvPr>
          <p:cNvSpPr/>
          <p:nvPr/>
        </p:nvSpPr>
        <p:spPr>
          <a:xfrm>
            <a:off x="2604655" y="4542804"/>
            <a:ext cx="5444836" cy="84968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dirty="0"/>
          </a:p>
        </p:txBody>
      </p:sp>
    </p:spTree>
    <p:extLst>
      <p:ext uri="{BB962C8B-B14F-4D97-AF65-F5344CB8AC3E}">
        <p14:creationId xmlns:p14="http://schemas.microsoft.com/office/powerpoint/2010/main" val="368557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arn(inVertical)">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barn(inVertical)">
                                      <p:cBhvr>
                                        <p:cTn id="32" dur="500"/>
                                        <p:tgtEl>
                                          <p:spTgt spid="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EB576E0B-7FE0-479B-8806-C2D6C8C55CF3}"/>
              </a:ext>
            </a:extLst>
          </p:cNvPr>
          <p:cNvSpPr txBox="1"/>
          <p:nvPr/>
        </p:nvSpPr>
        <p:spPr>
          <a:xfrm>
            <a:off x="332509" y="2087479"/>
            <a:ext cx="2978727" cy="461665"/>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i="0" dirty="0">
                <a:solidFill>
                  <a:srgbClr val="C00000"/>
                </a:solidFill>
                <a:effectLst>
                  <a:outerShdw blurRad="38100" dist="38100" dir="2700000" algn="tl">
                    <a:srgbClr val="000000">
                      <a:alpha val="43137"/>
                    </a:srgbClr>
                  </a:outerShdw>
                </a:effectLst>
                <a:latin typeface="Snap ITC" panose="04040A07060A02020202" pitchFamily="82" charset="0"/>
              </a:rPr>
              <a:t>SANATORYUM</a:t>
            </a:r>
            <a:endParaRPr lang="tr-TR" sz="24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3" name="Metin kutusu 2">
            <a:extLst>
              <a:ext uri="{FF2B5EF4-FFF2-40B4-BE49-F238E27FC236}">
                <a16:creationId xmlns:a16="http://schemas.microsoft.com/office/drawing/2014/main" id="{C324ADF3-3087-48B7-9900-C51AD11D47AB}"/>
              </a:ext>
            </a:extLst>
          </p:cNvPr>
          <p:cNvSpPr txBox="1"/>
          <p:nvPr/>
        </p:nvSpPr>
        <p:spPr>
          <a:xfrm>
            <a:off x="332509" y="5075598"/>
            <a:ext cx="1911927" cy="523220"/>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Snap ITC" panose="04040A07060A02020202" pitchFamily="82" charset="0"/>
              </a:rPr>
              <a:t>ŞEFKAT</a:t>
            </a:r>
            <a:endParaRPr lang="tr-TR" sz="28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4" name="Dikdörtgen: Köşeleri Yuvarlatılmış 3">
            <a:extLst>
              <a:ext uri="{FF2B5EF4-FFF2-40B4-BE49-F238E27FC236}">
                <a16:creationId xmlns:a16="http://schemas.microsoft.com/office/drawing/2014/main" id="{72154C37-D595-4AF6-8EAC-8EB02506057C}"/>
              </a:ext>
            </a:extLst>
          </p:cNvPr>
          <p:cNvSpPr/>
          <p:nvPr/>
        </p:nvSpPr>
        <p:spPr>
          <a:xfrm>
            <a:off x="3131127" y="318655"/>
            <a:ext cx="2272146" cy="1108363"/>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effectLst>
                  <a:outerShdw blurRad="38100" dist="38100" dir="2700000" algn="tl">
                    <a:srgbClr val="000000">
                      <a:alpha val="43137"/>
                    </a:srgbClr>
                  </a:outerShdw>
                </a:effectLst>
                <a:latin typeface="Snap ITC" panose="04040A07060A02020202" pitchFamily="82" charset="0"/>
              </a:rPr>
              <a:t>TAHMİN</a:t>
            </a:r>
          </a:p>
        </p:txBody>
      </p:sp>
      <p:sp>
        <p:nvSpPr>
          <p:cNvPr id="5" name="Dikdörtgen: Köşeleri Yuvarlatılmış 4">
            <a:extLst>
              <a:ext uri="{FF2B5EF4-FFF2-40B4-BE49-F238E27FC236}">
                <a16:creationId xmlns:a16="http://schemas.microsoft.com/office/drawing/2014/main" id="{6ED0928B-63B3-4CCF-9E72-85B5E518D7DF}"/>
              </a:ext>
            </a:extLst>
          </p:cNvPr>
          <p:cNvSpPr/>
          <p:nvPr/>
        </p:nvSpPr>
        <p:spPr>
          <a:xfrm>
            <a:off x="8451273" y="318655"/>
            <a:ext cx="2272146" cy="1108363"/>
          </a:xfrm>
          <a:prstGeom prst="round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effectLst>
                  <a:outerShdw blurRad="38100" dist="38100" dir="2700000" algn="tl">
                    <a:srgbClr val="000000">
                      <a:alpha val="43137"/>
                    </a:srgbClr>
                  </a:outerShdw>
                </a:effectLst>
                <a:latin typeface="Snap ITC" panose="04040A07060A02020202" pitchFamily="82" charset="0"/>
              </a:rPr>
              <a:t>ANLAMI</a:t>
            </a:r>
          </a:p>
        </p:txBody>
      </p:sp>
      <p:sp>
        <p:nvSpPr>
          <p:cNvPr id="7" name="Metin kutusu 6">
            <a:extLst>
              <a:ext uri="{FF2B5EF4-FFF2-40B4-BE49-F238E27FC236}">
                <a16:creationId xmlns:a16="http://schemas.microsoft.com/office/drawing/2014/main" id="{17C8098C-C659-4B54-B75E-1544680C5489}"/>
              </a:ext>
            </a:extLst>
          </p:cNvPr>
          <p:cNvSpPr txBox="1"/>
          <p:nvPr/>
        </p:nvSpPr>
        <p:spPr>
          <a:xfrm>
            <a:off x="7786253" y="1625814"/>
            <a:ext cx="3768437"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000000"/>
                </a:solidFill>
                <a:effectLst>
                  <a:outerShdw blurRad="38100" dist="38100" dir="2700000" algn="tl">
                    <a:srgbClr val="000000">
                      <a:alpha val="43137"/>
                    </a:srgbClr>
                  </a:outerShdw>
                </a:effectLst>
                <a:latin typeface="Helvetica Neue"/>
              </a:rPr>
              <a:t>Özellikle veremli hastaların iyileştirilmesi için kurulmuş sağlık kuruluşu.</a:t>
            </a:r>
            <a:endParaRPr lang="tr-TR" sz="2800" b="1" dirty="0">
              <a:effectLst>
                <a:outerShdw blurRad="38100" dist="38100" dir="2700000" algn="tl">
                  <a:srgbClr val="000000">
                    <a:alpha val="43137"/>
                  </a:srgbClr>
                </a:outerShdw>
              </a:effectLst>
            </a:endParaRPr>
          </a:p>
        </p:txBody>
      </p:sp>
      <p:sp>
        <p:nvSpPr>
          <p:cNvPr id="9" name="Metin kutusu 8">
            <a:extLst>
              <a:ext uri="{FF2B5EF4-FFF2-40B4-BE49-F238E27FC236}">
                <a16:creationId xmlns:a16="http://schemas.microsoft.com/office/drawing/2014/main" id="{B2745821-800E-4428-9555-B7F715BD17AA}"/>
              </a:ext>
            </a:extLst>
          </p:cNvPr>
          <p:cNvSpPr txBox="1"/>
          <p:nvPr/>
        </p:nvSpPr>
        <p:spPr>
          <a:xfrm>
            <a:off x="7862452" y="4939798"/>
            <a:ext cx="3616038"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000000"/>
                </a:solidFill>
                <a:effectLst>
                  <a:outerShdw blurRad="38100" dist="38100" dir="2700000" algn="tl">
                    <a:srgbClr val="000000">
                      <a:alpha val="43137"/>
                    </a:srgbClr>
                  </a:outerShdw>
                </a:effectLst>
                <a:latin typeface="Helvetica Neue"/>
              </a:rPr>
              <a:t>Sevecenlik</a:t>
            </a:r>
            <a:endParaRPr lang="tr-TR" sz="3200" b="1" dirty="0">
              <a:effectLst>
                <a:outerShdw blurRad="38100" dist="38100" dir="2700000" algn="tl">
                  <a:srgbClr val="000000">
                    <a:alpha val="43137"/>
                  </a:srgbClr>
                </a:outerShdw>
              </a:effectLst>
            </a:endParaRPr>
          </a:p>
        </p:txBody>
      </p:sp>
      <p:sp>
        <p:nvSpPr>
          <p:cNvPr id="10" name="Ok: Sağ 9">
            <a:extLst>
              <a:ext uri="{FF2B5EF4-FFF2-40B4-BE49-F238E27FC236}">
                <a16:creationId xmlns:a16="http://schemas.microsoft.com/office/drawing/2014/main" id="{FCF4F659-B92C-42B1-9A4B-A7259C74EC6A}"/>
              </a:ext>
            </a:extLst>
          </p:cNvPr>
          <p:cNvSpPr/>
          <p:nvPr/>
        </p:nvSpPr>
        <p:spPr>
          <a:xfrm>
            <a:off x="3803072" y="1893469"/>
            <a:ext cx="3491345" cy="84968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dirty="0"/>
          </a:p>
        </p:txBody>
      </p:sp>
      <p:sp>
        <p:nvSpPr>
          <p:cNvPr id="11" name="Ok: Sağ 10">
            <a:extLst>
              <a:ext uri="{FF2B5EF4-FFF2-40B4-BE49-F238E27FC236}">
                <a16:creationId xmlns:a16="http://schemas.microsoft.com/office/drawing/2014/main" id="{8C6BC5D3-376E-4B4C-A27E-2FA670CC1DF4}"/>
              </a:ext>
            </a:extLst>
          </p:cNvPr>
          <p:cNvSpPr/>
          <p:nvPr/>
        </p:nvSpPr>
        <p:spPr>
          <a:xfrm>
            <a:off x="2604653" y="4807344"/>
            <a:ext cx="5181600" cy="84968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dirty="0"/>
          </a:p>
        </p:txBody>
      </p:sp>
    </p:spTree>
    <p:extLst>
      <p:ext uri="{BB962C8B-B14F-4D97-AF65-F5344CB8AC3E}">
        <p14:creationId xmlns:p14="http://schemas.microsoft.com/office/powerpoint/2010/main" val="414761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arn(inVertical)">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9"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AEB470D-C81E-4390-98FD-8796CBAE6132}"/>
              </a:ext>
            </a:extLst>
          </p:cNvPr>
          <p:cNvPicPr>
            <a:picLocks noChangeAspect="1"/>
          </p:cNvPicPr>
          <p:nvPr/>
        </p:nvPicPr>
        <p:blipFill>
          <a:blip r:embed="rId2"/>
          <a:stretch>
            <a:fillRect/>
          </a:stretch>
        </p:blipFill>
        <p:spPr>
          <a:xfrm>
            <a:off x="679313" y="1440873"/>
            <a:ext cx="10861523" cy="4350327"/>
          </a:xfrm>
          <a:prstGeom prst="rect">
            <a:avLst/>
          </a:prstGeom>
        </p:spPr>
      </p:pic>
    </p:spTree>
    <p:extLst>
      <p:ext uri="{BB962C8B-B14F-4D97-AF65-F5344CB8AC3E}">
        <p14:creationId xmlns:p14="http://schemas.microsoft.com/office/powerpoint/2010/main" val="1802048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37A0E45-FA5D-4110-A219-F74DA693FBBB}"/>
              </a:ext>
            </a:extLst>
          </p:cNvPr>
          <p:cNvSpPr txBox="1"/>
          <p:nvPr/>
        </p:nvSpPr>
        <p:spPr>
          <a:xfrm>
            <a:off x="762000" y="415636"/>
            <a:ext cx="10723418" cy="501675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apple-system"/>
              </a:rPr>
              <a:t>Tarih boyunca Türk milleti savaşçı bir toplum olarak tarih sahnesindeki yerini korumuştur ve vatanına, bayrağına, bağımsızlığına sonuna kadar sahip çıkan bir toplumdur bu sebepten dolayı da geçmişten günümüze kadar diğer ülkeler gibi Türk milletinin de gerek Çanakkale Savaşında gerek Sarıkamış harekatında gerekse diğer bir çok savaşta vatan uğruna şehitleri olmuştur. </a:t>
            </a:r>
            <a:r>
              <a:rPr lang="tr-TR" sz="3200" b="1" i="0" dirty="0">
                <a:solidFill>
                  <a:srgbClr val="2C2F34"/>
                </a:solidFill>
                <a:effectLst>
                  <a:outerShdw blurRad="38100" dist="38100" dir="2700000" algn="tl">
                    <a:srgbClr val="000000">
                      <a:alpha val="43137"/>
                    </a:srgbClr>
                  </a:outerShdw>
                </a:effectLst>
                <a:latin typeface="-apple-system"/>
              </a:rPr>
              <a:t>Milli mücadele döneminde de Türk milleti bu azmini, kararlılığını; vatanına, bayrağına ve bağımsızlığına olan sevgisini göstermiştir ve bu uğurda canlarını dişlerine takmıştır.</a:t>
            </a:r>
            <a:endParaRPr lang="tr-TR"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4310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F36E44C-3603-41DB-B511-DBCD431BEFF4}"/>
              </a:ext>
            </a:extLst>
          </p:cNvPr>
          <p:cNvPicPr>
            <a:picLocks noChangeAspect="1"/>
          </p:cNvPicPr>
          <p:nvPr/>
        </p:nvPicPr>
        <p:blipFill>
          <a:blip r:embed="rId2"/>
          <a:stretch>
            <a:fillRect/>
          </a:stretch>
        </p:blipFill>
        <p:spPr>
          <a:xfrm>
            <a:off x="130751" y="352425"/>
            <a:ext cx="11728739" cy="4662920"/>
          </a:xfrm>
          <a:prstGeom prst="rect">
            <a:avLst/>
          </a:prstGeom>
        </p:spPr>
      </p:pic>
    </p:spTree>
    <p:extLst>
      <p:ext uri="{BB962C8B-B14F-4D97-AF65-F5344CB8AC3E}">
        <p14:creationId xmlns:p14="http://schemas.microsoft.com/office/powerpoint/2010/main" val="1765351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F4A1898-C172-42B0-99BA-5F55AC94E523}"/>
              </a:ext>
            </a:extLst>
          </p:cNvPr>
          <p:cNvSpPr txBox="1"/>
          <p:nvPr/>
        </p:nvSpPr>
        <p:spPr>
          <a:xfrm>
            <a:off x="346364" y="383416"/>
            <a:ext cx="10986654"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1. Okuduğunuz metinde </a:t>
            </a:r>
            <a:r>
              <a:rPr lang="tr-TR" sz="3200" b="1" i="0" dirty="0" err="1">
                <a:solidFill>
                  <a:srgbClr val="C00000"/>
                </a:solidFill>
                <a:effectLst>
                  <a:outerShdw blurRad="38100" dist="38100" dir="2700000" algn="tl">
                    <a:srgbClr val="000000">
                      <a:alpha val="43137"/>
                    </a:srgbClr>
                  </a:outerShdw>
                </a:effectLst>
                <a:latin typeface="Snap ITC" panose="04040A07060A02020202" pitchFamily="82" charset="0"/>
              </a:rPr>
              <a:t>Mürefte</a:t>
            </a: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 kasabası hakkında hangi bilgiler verilmiştir?</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372FDCF5-9FF7-468C-BB67-34080B75ACE4}"/>
              </a:ext>
            </a:extLst>
          </p:cNvPr>
          <p:cNvSpPr txBox="1"/>
          <p:nvPr/>
        </p:nvSpPr>
        <p:spPr>
          <a:xfrm>
            <a:off x="346363" y="1947298"/>
            <a:ext cx="11166763" cy="3046988"/>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Mürefte</a:t>
            </a: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Tekirdağ’ın Şarköy ilçesine bağlı küçük bir deniz kasabadır. Balkan Savaşı sırasında Bulgarların eline geçmiştir. Onlar, burayı yakıp yıkmışlardır ama buna rağmen güzelliği yerindedir. Bu yörede tuğla ocakları, ipekçilik ve bağcılık meşhurdur.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67063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E6D463C-184A-41B9-88EE-3459C04AB9B4}"/>
              </a:ext>
            </a:extLst>
          </p:cNvPr>
          <p:cNvSpPr txBox="1"/>
          <p:nvPr/>
        </p:nvSpPr>
        <p:spPr>
          <a:xfrm>
            <a:off x="457199" y="452689"/>
            <a:ext cx="11291456"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2. Çanakkale Savaşı sırasında sizce </a:t>
            </a:r>
            <a:r>
              <a:rPr lang="tr-TR" sz="3200" b="1" i="0" dirty="0" err="1">
                <a:solidFill>
                  <a:srgbClr val="C00000"/>
                </a:solidFill>
                <a:effectLst>
                  <a:outerShdw blurRad="38100" dist="38100" dir="2700000" algn="tl">
                    <a:srgbClr val="000000">
                      <a:alpha val="43137"/>
                    </a:srgbClr>
                  </a:outerShdw>
                </a:effectLst>
                <a:latin typeface="Snap ITC" panose="04040A07060A02020202" pitchFamily="82" charset="0"/>
              </a:rPr>
              <a:t>Mürefte</a:t>
            </a: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 kasabası neden önemli bir yere sahiptir?</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C9C79723-A5E3-400F-A043-6BA73C2AA7E6}"/>
              </a:ext>
            </a:extLst>
          </p:cNvPr>
          <p:cNvSpPr txBox="1"/>
          <p:nvPr/>
        </p:nvSpPr>
        <p:spPr>
          <a:xfrm>
            <a:off x="457199" y="2413338"/>
            <a:ext cx="11291456" cy="3539430"/>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Çünkü Yaralılara bakmak savaşta çok önemli bir durum ve ihtiyaçtı.  </a:t>
            </a:r>
            <a:r>
              <a:rPr lang="tr-TR" sz="28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Mürefteli</a:t>
            </a: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kadınların da çok büyük katkısı ilse savaşta yaralılara bakılmıştır </a:t>
            </a:r>
            <a:r>
              <a:rPr lang="tr-TR" sz="28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Mürefte’de</a:t>
            </a: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Çanakkale’de yaralanan subay ve erlerimiz burada kurulan hastane ve bakım evlerine getirilerek tedavi ediliyordu. Bu sırada </a:t>
            </a:r>
            <a:r>
              <a:rPr lang="tr-TR" sz="28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Mürefte’nin</a:t>
            </a: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tek okulu da hastaneye dönüştürülmüştü. Okul sıralarının üzerine yataklar seriliyor, hastalar burada tedavi oluyordu.</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40272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FEB556C-8918-4D94-A341-4D7A7FCA1617}"/>
              </a:ext>
            </a:extLst>
          </p:cNvPr>
          <p:cNvSpPr txBox="1"/>
          <p:nvPr/>
        </p:nvSpPr>
        <p:spPr>
          <a:xfrm>
            <a:off x="401780" y="937598"/>
            <a:ext cx="11305311"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3. </a:t>
            </a:r>
            <a:r>
              <a:rPr lang="tr-TR" sz="3200" b="1" i="0" dirty="0" err="1">
                <a:solidFill>
                  <a:srgbClr val="C00000"/>
                </a:solidFill>
                <a:effectLst>
                  <a:outerShdw blurRad="38100" dist="38100" dir="2700000" algn="tl">
                    <a:srgbClr val="000000">
                      <a:alpha val="43137"/>
                    </a:srgbClr>
                  </a:outerShdw>
                </a:effectLst>
                <a:latin typeface="Snap ITC" panose="04040A07060A02020202" pitchFamily="82" charset="0"/>
              </a:rPr>
              <a:t>Mürefteli</a:t>
            </a: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 kadınların hasta bakıcılık ve hemşirelik dışında yaptığı işler nelerdir?</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5CC41E8D-6AB8-49FD-8625-7BFC86EBBE86}"/>
              </a:ext>
            </a:extLst>
          </p:cNvPr>
          <p:cNvSpPr txBox="1"/>
          <p:nvPr/>
        </p:nvSpPr>
        <p:spPr>
          <a:xfrm>
            <a:off x="249381" y="2669600"/>
            <a:ext cx="11457709" cy="3108543"/>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Her kadın, evinde yaptığı ev yemeklerini buraya getiriyor, yaralılara elleriyle yediriyordu. Hastalar bundan çok memnun kalıyordu. Zaten </a:t>
            </a:r>
            <a:r>
              <a:rPr lang="tr-TR" sz="28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Mürefteli</a:t>
            </a: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kadınların yakınları da askerdi. Yaralılara bakarken kocalarını, kardeşlerini hatırlıyor; kendilerini avutuyorlardı. Bazen kadınlar yaralı askerlere moral veriyor Onların ilaçlarını veriyor, yemeklerini yediriyorlardı.</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37020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D97C4A3-CCEB-49A1-9DBF-EBBFE363403D}"/>
              </a:ext>
            </a:extLst>
          </p:cNvPr>
          <p:cNvSpPr txBox="1"/>
          <p:nvPr/>
        </p:nvSpPr>
        <p:spPr>
          <a:xfrm>
            <a:off x="498762" y="605041"/>
            <a:ext cx="10667999"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4. Mersinli Emin Astsubay neden </a:t>
            </a:r>
            <a:r>
              <a:rPr lang="tr-TR" sz="3600" b="1" i="0" dirty="0" err="1">
                <a:solidFill>
                  <a:srgbClr val="C00000"/>
                </a:solidFill>
                <a:effectLst>
                  <a:outerShdw blurRad="38100" dist="38100" dir="2700000" algn="tl">
                    <a:srgbClr val="000000">
                      <a:alpha val="43137"/>
                    </a:srgbClr>
                  </a:outerShdw>
                </a:effectLst>
                <a:latin typeface="Snap ITC" panose="04040A07060A02020202" pitchFamily="82" charset="0"/>
              </a:rPr>
              <a:t>Mürefte’ye</a:t>
            </a: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 getirilmiştir?</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E4852952-9B20-494C-AA33-B3174048B391}"/>
              </a:ext>
            </a:extLst>
          </p:cNvPr>
          <p:cNvSpPr txBox="1"/>
          <p:nvPr/>
        </p:nvSpPr>
        <p:spPr>
          <a:xfrm>
            <a:off x="761999" y="2323098"/>
            <a:ext cx="10404763" cy="206210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Mersinli Astsubay Emin Bey, </a:t>
            </a:r>
            <a:r>
              <a:rPr lang="tr-TR" sz="32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Yeşilsırt’ta</a:t>
            </a: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yaralı bir askere yardım ederken atılan bir el bombasıyla sırtından yaralandığı için tedavi amacıyla getirilmiştir.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6128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75DBB27-5966-4EF9-B209-B5B7CB225D69}"/>
              </a:ext>
            </a:extLst>
          </p:cNvPr>
          <p:cNvSpPr txBox="1"/>
          <p:nvPr/>
        </p:nvSpPr>
        <p:spPr>
          <a:xfrm>
            <a:off x="526472" y="508153"/>
            <a:ext cx="10751128" cy="2062103"/>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5. O dönemde yaşamış olsaydınız Çanakkale Savaşı’nda sizin de yapabileceğinizi düşündüğünüz yardım çalışmaları neler olabilirdi?</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DFC1EAA4-4BB9-41AF-AAB4-9DCCDDB795CD}"/>
              </a:ext>
            </a:extLst>
          </p:cNvPr>
          <p:cNvSpPr txBox="1"/>
          <p:nvPr/>
        </p:nvSpPr>
        <p:spPr>
          <a:xfrm>
            <a:off x="526472" y="3071243"/>
            <a:ext cx="10751128" cy="2062103"/>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İnsanların yardımına koşardım. Gerek cephede gerekse de cephe gerisinde elimden ne gelirse sonuna kadar yapmaya gayret ederdim. Hatta bu uğurda can bile verirdim.</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65068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39145CC-5A1B-46CD-B136-831723FF7E35}"/>
              </a:ext>
            </a:extLst>
          </p:cNvPr>
          <p:cNvSpPr txBox="1"/>
          <p:nvPr/>
        </p:nvSpPr>
        <p:spPr>
          <a:xfrm>
            <a:off x="858981" y="757442"/>
            <a:ext cx="9116291"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6. Metnin ana fikri nedir?</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B5E86595-AE2C-4A2C-A332-999BFC7A1F1E}"/>
              </a:ext>
            </a:extLst>
          </p:cNvPr>
          <p:cNvSpPr txBox="1"/>
          <p:nvPr/>
        </p:nvSpPr>
        <p:spPr>
          <a:xfrm>
            <a:off x="1080653" y="2309150"/>
            <a:ext cx="9116291" cy="1323439"/>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333333"/>
                </a:solidFill>
                <a:effectLst>
                  <a:outerShdw blurRad="38100" dist="38100" dir="2700000" algn="tl">
                    <a:srgbClr val="000000">
                      <a:alpha val="43137"/>
                    </a:srgbClr>
                  </a:outerShdw>
                </a:effectLst>
                <a:latin typeface="-apple-system"/>
              </a:rPr>
              <a:t>Çanakkale’de destanı yazanlardan biri de  kadınlarımızdır.</a:t>
            </a:r>
            <a:endParaRPr lang="tr-TR"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0873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1B81F2C-8534-4F19-92FC-A6F489D00ED7}"/>
              </a:ext>
            </a:extLst>
          </p:cNvPr>
          <p:cNvPicPr>
            <a:picLocks noChangeAspect="1"/>
          </p:cNvPicPr>
          <p:nvPr/>
        </p:nvPicPr>
        <p:blipFill>
          <a:blip r:embed="rId2"/>
          <a:stretch>
            <a:fillRect/>
          </a:stretch>
        </p:blipFill>
        <p:spPr>
          <a:xfrm>
            <a:off x="809625" y="452437"/>
            <a:ext cx="10572750" cy="5953125"/>
          </a:xfrm>
          <a:prstGeom prst="rect">
            <a:avLst/>
          </a:prstGeom>
        </p:spPr>
      </p:pic>
    </p:spTree>
    <p:extLst>
      <p:ext uri="{BB962C8B-B14F-4D97-AF65-F5344CB8AC3E}">
        <p14:creationId xmlns:p14="http://schemas.microsoft.com/office/powerpoint/2010/main" val="3417336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5E42908C-8E65-43B0-AE0A-57F5D5198095}"/>
              </a:ext>
            </a:extLst>
          </p:cNvPr>
          <p:cNvSpPr txBox="1"/>
          <p:nvPr/>
        </p:nvSpPr>
        <p:spPr>
          <a:xfrm>
            <a:off x="498763" y="1131562"/>
            <a:ext cx="10349346" cy="1200329"/>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err="1">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Mürefteli</a:t>
            </a: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kadınların </a:t>
            </a: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canla başla çalışmaları</a:t>
            </a: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gerçekten görülmeye değerdi.</a:t>
            </a:r>
            <a:endParaRPr lang="tr-TR" sz="36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D9F2C47D-97B2-46FC-B5B1-8EC2D2968F41}"/>
              </a:ext>
            </a:extLst>
          </p:cNvPr>
          <p:cNvSpPr txBox="1"/>
          <p:nvPr/>
        </p:nvSpPr>
        <p:spPr>
          <a:xfrm>
            <a:off x="623453" y="3105834"/>
            <a:ext cx="10113819" cy="1754326"/>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Yaralılara bakarken kocalarını, kardeşlerini hatırlıyor; </a:t>
            </a: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kendilerini avutuyorlardı</a:t>
            </a: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36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262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FB31A35D-D734-4547-8931-CD7A4B876CCB}"/>
              </a:ext>
            </a:extLst>
          </p:cNvPr>
          <p:cNvSpPr txBox="1"/>
          <p:nvPr/>
        </p:nvSpPr>
        <p:spPr>
          <a:xfrm>
            <a:off x="498763" y="1131562"/>
            <a:ext cx="10349346" cy="1200329"/>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 güzel karşılamadan sonra Emin Bey bir </a:t>
            </a: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uykuya daldı</a:t>
            </a: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endParaRPr lang="tr-TR" sz="36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6" name="Metin kutusu 5">
            <a:extLst>
              <a:ext uri="{FF2B5EF4-FFF2-40B4-BE49-F238E27FC236}">
                <a16:creationId xmlns:a16="http://schemas.microsoft.com/office/drawing/2014/main" id="{D30806BC-3415-4BB4-92BD-49876D0F421B}"/>
              </a:ext>
            </a:extLst>
          </p:cNvPr>
          <p:cNvSpPr txBox="1"/>
          <p:nvPr/>
        </p:nvSpPr>
        <p:spPr>
          <a:xfrm>
            <a:off x="498763" y="3639235"/>
            <a:ext cx="10349346" cy="1200329"/>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Bu sırada Serpil Hanım’ın </a:t>
            </a:r>
            <a:r>
              <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gözlerinden yaşlar boşaldı.</a:t>
            </a:r>
            <a:endParaRPr lang="tr-TR" sz="360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029626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17DB72E-8FBA-4A22-9A3D-944798CB17DD}"/>
              </a:ext>
            </a:extLst>
          </p:cNvPr>
          <p:cNvPicPr>
            <a:picLocks noChangeAspect="1"/>
          </p:cNvPicPr>
          <p:nvPr/>
        </p:nvPicPr>
        <p:blipFill>
          <a:blip r:embed="rId2"/>
          <a:stretch>
            <a:fillRect/>
          </a:stretch>
        </p:blipFill>
        <p:spPr>
          <a:xfrm>
            <a:off x="1016144" y="466725"/>
            <a:ext cx="10353675" cy="2962275"/>
          </a:xfrm>
          <a:prstGeom prst="rect">
            <a:avLst/>
          </a:prstGeom>
        </p:spPr>
      </p:pic>
      <p:sp>
        <p:nvSpPr>
          <p:cNvPr id="5" name="Metin kutusu 4">
            <a:extLst>
              <a:ext uri="{FF2B5EF4-FFF2-40B4-BE49-F238E27FC236}">
                <a16:creationId xmlns:a16="http://schemas.microsoft.com/office/drawing/2014/main" id="{16BEBBE2-55B1-4FD0-8D0B-D89A41AAB5B7}"/>
              </a:ext>
            </a:extLst>
          </p:cNvPr>
          <p:cNvSpPr txBox="1"/>
          <p:nvPr/>
        </p:nvSpPr>
        <p:spPr>
          <a:xfrm>
            <a:off x="1149927" y="3902516"/>
            <a:ext cx="10219892" cy="1569660"/>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333333"/>
                </a:solidFill>
                <a:effectLst>
                  <a:outerShdw blurRad="38100" dist="38100" dir="2700000" algn="tl">
                    <a:srgbClr val="000000">
                      <a:alpha val="43137"/>
                    </a:srgbClr>
                  </a:outerShdw>
                </a:effectLst>
                <a:latin typeface="-apple-system"/>
              </a:rPr>
              <a:t>Metni anlam ve içerik bakımından zenginleştirmektedir. Bunun yanında metnin akıcılığını sağlamaktadır. Dil bakımından daha zengin bir metin ortaya çıkmaktadır.</a:t>
            </a:r>
            <a:endParaRPr lang="tr-TR"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070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C9416BC-B8D0-4769-803C-FD9C5ACF1C79}"/>
              </a:ext>
            </a:extLst>
          </p:cNvPr>
          <p:cNvPicPr>
            <a:picLocks noChangeAspect="1"/>
          </p:cNvPicPr>
          <p:nvPr/>
        </p:nvPicPr>
        <p:blipFill>
          <a:blip r:embed="rId2"/>
          <a:stretch>
            <a:fillRect/>
          </a:stretch>
        </p:blipFill>
        <p:spPr>
          <a:xfrm>
            <a:off x="990600" y="385762"/>
            <a:ext cx="10210800" cy="6086475"/>
          </a:xfrm>
          <a:prstGeom prst="rect">
            <a:avLst/>
          </a:prstGeom>
        </p:spPr>
      </p:pic>
    </p:spTree>
    <p:extLst>
      <p:ext uri="{BB962C8B-B14F-4D97-AF65-F5344CB8AC3E}">
        <p14:creationId xmlns:p14="http://schemas.microsoft.com/office/powerpoint/2010/main" val="3006106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13CDB14-AFA4-41E0-A7AA-E6E765EFB594}"/>
              </a:ext>
            </a:extLst>
          </p:cNvPr>
          <p:cNvPicPr>
            <a:picLocks noChangeAspect="1"/>
          </p:cNvPicPr>
          <p:nvPr/>
        </p:nvPicPr>
        <p:blipFill>
          <a:blip r:embed="rId2"/>
          <a:stretch>
            <a:fillRect/>
          </a:stretch>
        </p:blipFill>
        <p:spPr>
          <a:xfrm>
            <a:off x="938211" y="435325"/>
            <a:ext cx="3000375" cy="3124200"/>
          </a:xfrm>
          <a:prstGeom prst="rect">
            <a:avLst/>
          </a:prstGeom>
        </p:spPr>
      </p:pic>
      <p:sp>
        <p:nvSpPr>
          <p:cNvPr id="5" name="Metin kutusu 4">
            <a:extLst>
              <a:ext uri="{FF2B5EF4-FFF2-40B4-BE49-F238E27FC236}">
                <a16:creationId xmlns:a16="http://schemas.microsoft.com/office/drawing/2014/main" id="{D9E614DA-FD87-4E30-BF5F-7A5AEA6D53E6}"/>
              </a:ext>
            </a:extLst>
          </p:cNvPr>
          <p:cNvSpPr txBox="1"/>
          <p:nvPr/>
        </p:nvSpPr>
        <p:spPr>
          <a:xfrm>
            <a:off x="4308764" y="1360116"/>
            <a:ext cx="6096000"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Hemşire SERPİL HANIM</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pic>
        <p:nvPicPr>
          <p:cNvPr id="7" name="Resim 6">
            <a:extLst>
              <a:ext uri="{FF2B5EF4-FFF2-40B4-BE49-F238E27FC236}">
                <a16:creationId xmlns:a16="http://schemas.microsoft.com/office/drawing/2014/main" id="{01A8AC3B-24DE-4B74-B4A6-74505B441B35}"/>
              </a:ext>
            </a:extLst>
          </p:cNvPr>
          <p:cNvPicPr>
            <a:picLocks noChangeAspect="1"/>
          </p:cNvPicPr>
          <p:nvPr/>
        </p:nvPicPr>
        <p:blipFill>
          <a:blip r:embed="rId3"/>
          <a:stretch>
            <a:fillRect/>
          </a:stretch>
        </p:blipFill>
        <p:spPr>
          <a:xfrm>
            <a:off x="830839" y="3927330"/>
            <a:ext cx="5514975" cy="2466975"/>
          </a:xfrm>
          <a:prstGeom prst="rect">
            <a:avLst/>
          </a:prstGeom>
        </p:spPr>
      </p:pic>
      <p:sp>
        <p:nvSpPr>
          <p:cNvPr id="9" name="Metin kutusu 8">
            <a:extLst>
              <a:ext uri="{FF2B5EF4-FFF2-40B4-BE49-F238E27FC236}">
                <a16:creationId xmlns:a16="http://schemas.microsoft.com/office/drawing/2014/main" id="{763DF969-DF33-46C0-94F5-3EFA902F0485}"/>
              </a:ext>
            </a:extLst>
          </p:cNvPr>
          <p:cNvSpPr txBox="1"/>
          <p:nvPr/>
        </p:nvSpPr>
        <p:spPr>
          <a:xfrm>
            <a:off x="6636327" y="4791485"/>
            <a:ext cx="4599710"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Mersinli Emin Astsubay</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92201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31F116D-D453-40FE-AEDB-758A39BC6F46}"/>
              </a:ext>
            </a:extLst>
          </p:cNvPr>
          <p:cNvPicPr>
            <a:picLocks noChangeAspect="1"/>
          </p:cNvPicPr>
          <p:nvPr/>
        </p:nvPicPr>
        <p:blipFill>
          <a:blip r:embed="rId2"/>
          <a:stretch>
            <a:fillRect/>
          </a:stretch>
        </p:blipFill>
        <p:spPr>
          <a:xfrm>
            <a:off x="898813" y="671946"/>
            <a:ext cx="9563100" cy="609600"/>
          </a:xfrm>
          <a:prstGeom prst="rect">
            <a:avLst/>
          </a:prstGeom>
        </p:spPr>
      </p:pic>
      <p:sp>
        <p:nvSpPr>
          <p:cNvPr id="5" name="Metin kutusu 4">
            <a:extLst>
              <a:ext uri="{FF2B5EF4-FFF2-40B4-BE49-F238E27FC236}">
                <a16:creationId xmlns:a16="http://schemas.microsoft.com/office/drawing/2014/main" id="{7B989051-B8F2-4115-883E-FF01F3A5B9C2}"/>
              </a:ext>
            </a:extLst>
          </p:cNvPr>
          <p:cNvSpPr txBox="1"/>
          <p:nvPr/>
        </p:nvSpPr>
        <p:spPr>
          <a:xfrm>
            <a:off x="898812" y="1976782"/>
            <a:ext cx="10198679" cy="3170099"/>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err="1">
                <a:solidFill>
                  <a:srgbClr val="333333"/>
                </a:solidFill>
                <a:effectLst>
                  <a:outerShdw blurRad="38100" dist="38100" dir="2700000" algn="tl">
                    <a:srgbClr val="000000">
                      <a:alpha val="43137"/>
                    </a:srgbClr>
                  </a:outerShdw>
                </a:effectLst>
                <a:latin typeface="-apple-system"/>
              </a:rPr>
              <a:t>Mürefte’nin</a:t>
            </a:r>
            <a:r>
              <a:rPr lang="tr-TR" sz="4000" b="1" i="0" dirty="0">
                <a:solidFill>
                  <a:srgbClr val="333333"/>
                </a:solidFill>
                <a:effectLst>
                  <a:outerShdw blurRad="38100" dist="38100" dir="2700000" algn="tl">
                    <a:srgbClr val="000000">
                      <a:alpha val="43137"/>
                    </a:srgbClr>
                  </a:outerShdw>
                </a:effectLst>
                <a:latin typeface="-apple-system"/>
              </a:rPr>
              <a:t> tanıtımı. Sonrasında Çanakkale Savaşı için önemi. Buradaki kadınların azmi ve yaralılara nasıl baktıkları. Mersinli Emin </a:t>
            </a:r>
            <a:r>
              <a:rPr lang="tr-TR" sz="4000" b="1" i="0" dirty="0" err="1">
                <a:solidFill>
                  <a:srgbClr val="333333"/>
                </a:solidFill>
                <a:effectLst>
                  <a:outerShdw blurRad="38100" dist="38100" dir="2700000" algn="tl">
                    <a:srgbClr val="000000">
                      <a:alpha val="43137"/>
                    </a:srgbClr>
                  </a:outerShdw>
                </a:effectLst>
                <a:latin typeface="-apple-system"/>
              </a:rPr>
              <a:t>Astsubay’ın</a:t>
            </a:r>
            <a:r>
              <a:rPr lang="tr-TR" sz="4000" b="1" i="0" dirty="0">
                <a:solidFill>
                  <a:srgbClr val="333333"/>
                </a:solidFill>
                <a:effectLst>
                  <a:outerShdw blurRad="38100" dist="38100" dir="2700000" algn="tl">
                    <a:srgbClr val="000000">
                      <a:alpha val="43137"/>
                    </a:srgbClr>
                  </a:outerShdw>
                </a:effectLst>
                <a:latin typeface="-apple-system"/>
              </a:rPr>
              <a:t> </a:t>
            </a:r>
            <a:r>
              <a:rPr lang="tr-TR" sz="4000" b="1" i="0" dirty="0" err="1">
                <a:solidFill>
                  <a:srgbClr val="333333"/>
                </a:solidFill>
                <a:effectLst>
                  <a:outerShdw blurRad="38100" dist="38100" dir="2700000" algn="tl">
                    <a:srgbClr val="000000">
                      <a:alpha val="43137"/>
                    </a:srgbClr>
                  </a:outerShdw>
                </a:effectLst>
                <a:latin typeface="-apple-system"/>
              </a:rPr>
              <a:t>Mürefte’ye</a:t>
            </a:r>
            <a:r>
              <a:rPr lang="tr-TR" sz="4000" b="1" i="0" dirty="0">
                <a:solidFill>
                  <a:srgbClr val="333333"/>
                </a:solidFill>
                <a:effectLst>
                  <a:outerShdw blurRad="38100" dist="38100" dir="2700000" algn="tl">
                    <a:srgbClr val="000000">
                      <a:alpha val="43137"/>
                    </a:srgbClr>
                  </a:outerShdw>
                </a:effectLst>
                <a:latin typeface="-apple-system"/>
              </a:rPr>
              <a:t> getirilmesi. Serpil Hanım’ın onu tedavi etmesi anlatılmaktadır.</a:t>
            </a:r>
            <a:endParaRPr lang="tr-TR"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9875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3B3622E-E431-4948-96E3-3A952FCF56AF}"/>
              </a:ext>
            </a:extLst>
          </p:cNvPr>
          <p:cNvPicPr>
            <a:picLocks noChangeAspect="1"/>
          </p:cNvPicPr>
          <p:nvPr/>
        </p:nvPicPr>
        <p:blipFill>
          <a:blip r:embed="rId2"/>
          <a:stretch>
            <a:fillRect/>
          </a:stretch>
        </p:blipFill>
        <p:spPr>
          <a:xfrm>
            <a:off x="823912" y="714375"/>
            <a:ext cx="10544175" cy="5429250"/>
          </a:xfrm>
          <a:prstGeom prst="rect">
            <a:avLst/>
          </a:prstGeom>
        </p:spPr>
      </p:pic>
    </p:spTree>
    <p:extLst>
      <p:ext uri="{BB962C8B-B14F-4D97-AF65-F5344CB8AC3E}">
        <p14:creationId xmlns:p14="http://schemas.microsoft.com/office/powerpoint/2010/main" val="106498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DB1B403-FD5F-4ECA-A0F7-7B09AB69A5EF}"/>
              </a:ext>
            </a:extLst>
          </p:cNvPr>
          <p:cNvSpPr txBox="1"/>
          <p:nvPr/>
        </p:nvSpPr>
        <p:spPr>
          <a:xfrm>
            <a:off x="665018" y="2268048"/>
            <a:ext cx="11194473" cy="440120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333333"/>
                </a:solidFill>
                <a:effectLst>
                  <a:outerShdw blurRad="38100" dist="38100" dir="2700000" algn="tl">
                    <a:srgbClr val="000000">
                      <a:alpha val="43137"/>
                    </a:srgbClr>
                  </a:outerShdw>
                </a:effectLst>
                <a:latin typeface="-apple-system"/>
              </a:rPr>
              <a:t>Milli Mücadele kadın milli kahramanlarımızdan olan Şerife Bacı’ doğumu bilinmemektedir.  Aralık 1921, Seydiler / Kastamonu’da vefat etmiştir. Milli Mücadele döneminde  İnebolu’ya çıkarılan silah ve cephanenin, Kastamonu üzerinden Ankara’ya ulaştırılmasında yaşlı erkeklerle kadınların da insanüstü çalışmaları olmuştur. Tarihe geçen bu insanlarımızdan biri de </a:t>
            </a:r>
            <a:r>
              <a:rPr lang="tr-TR" sz="2800" b="1" i="0" dirty="0" err="1">
                <a:solidFill>
                  <a:srgbClr val="333333"/>
                </a:solidFill>
                <a:effectLst>
                  <a:outerShdw blurRad="38100" dist="38100" dir="2700000" algn="tl">
                    <a:srgbClr val="000000">
                      <a:alpha val="43137"/>
                    </a:srgbClr>
                  </a:outerShdw>
                </a:effectLst>
                <a:latin typeface="-apple-system"/>
              </a:rPr>
              <a:t>Seydilerli</a:t>
            </a:r>
            <a:r>
              <a:rPr lang="tr-TR" sz="2800" b="1" i="0" dirty="0">
                <a:solidFill>
                  <a:srgbClr val="333333"/>
                </a:solidFill>
                <a:effectLst>
                  <a:outerShdw blurRad="38100" dist="38100" dir="2700000" algn="tl">
                    <a:srgbClr val="000000">
                      <a:alpha val="43137"/>
                    </a:srgbClr>
                  </a:outerShdw>
                </a:effectLst>
                <a:latin typeface="-apple-system"/>
              </a:rPr>
              <a:t>, İnebolu’dan Kastamonu’ya cephane taşırken, donarak şehit olan Şerife Bacı’dır. Şerife Bacı, 1921 Aralık ayının çetin kış koşullarının hüküm sürdüğü günlerde; Kastamonu Kışlası önünde, sırtında çocuğu, önünde kağnısı ile cephane taşırken mermileri ve çocuğunu korumak uğruna donarak ölmüştür.</a:t>
            </a:r>
            <a:endParaRPr lang="tr-TR" sz="2800" b="1" dirty="0">
              <a:effectLst>
                <a:outerShdw blurRad="38100" dist="38100" dir="2700000" algn="tl">
                  <a:srgbClr val="000000">
                    <a:alpha val="43137"/>
                  </a:srgbClr>
                </a:outerShdw>
              </a:effectLst>
            </a:endParaRPr>
          </a:p>
        </p:txBody>
      </p:sp>
      <p:sp>
        <p:nvSpPr>
          <p:cNvPr id="2" name="Dikdörtgen: Köşeleri Yuvarlatılmış 1">
            <a:extLst>
              <a:ext uri="{FF2B5EF4-FFF2-40B4-BE49-F238E27FC236}">
                <a16:creationId xmlns:a16="http://schemas.microsoft.com/office/drawing/2014/main" id="{C3EBE816-26A2-457C-805C-790E63BD444C}"/>
              </a:ext>
            </a:extLst>
          </p:cNvPr>
          <p:cNvSpPr/>
          <p:nvPr/>
        </p:nvSpPr>
        <p:spPr>
          <a:xfrm>
            <a:off x="2521527" y="346364"/>
            <a:ext cx="6747164" cy="12469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400" dirty="0">
                <a:solidFill>
                  <a:srgbClr val="C00000"/>
                </a:solidFill>
                <a:effectLst>
                  <a:outerShdw blurRad="38100" dist="38100" dir="2700000" algn="tl">
                    <a:srgbClr val="000000">
                      <a:alpha val="43137"/>
                    </a:srgbClr>
                  </a:outerShdw>
                </a:effectLst>
                <a:latin typeface="Snap ITC" panose="04040A07060A02020202" pitchFamily="82" charset="0"/>
              </a:rPr>
              <a:t>ŞERİFE BACI</a:t>
            </a:r>
          </a:p>
        </p:txBody>
      </p:sp>
    </p:spTree>
    <p:extLst>
      <p:ext uri="{BB962C8B-B14F-4D97-AF65-F5344CB8AC3E}">
        <p14:creationId xmlns:p14="http://schemas.microsoft.com/office/powerpoint/2010/main" val="182659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CC31DF9-E897-43F5-8A8D-2773A00F9E75}"/>
              </a:ext>
            </a:extLst>
          </p:cNvPr>
          <p:cNvPicPr>
            <a:picLocks noChangeAspect="1"/>
          </p:cNvPicPr>
          <p:nvPr/>
        </p:nvPicPr>
        <p:blipFill>
          <a:blip r:embed="rId2"/>
          <a:stretch>
            <a:fillRect/>
          </a:stretch>
        </p:blipFill>
        <p:spPr>
          <a:xfrm>
            <a:off x="372507" y="1020040"/>
            <a:ext cx="11133693" cy="4923559"/>
          </a:xfrm>
          <a:prstGeom prst="rect">
            <a:avLst/>
          </a:prstGeom>
        </p:spPr>
      </p:pic>
    </p:spTree>
    <p:extLst>
      <p:ext uri="{BB962C8B-B14F-4D97-AF65-F5344CB8AC3E}">
        <p14:creationId xmlns:p14="http://schemas.microsoft.com/office/powerpoint/2010/main" val="3689848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81BBBD2-04B1-4650-8625-1D9642856DDC}"/>
              </a:ext>
            </a:extLst>
          </p:cNvPr>
          <p:cNvSpPr txBox="1"/>
          <p:nvPr/>
        </p:nvSpPr>
        <p:spPr>
          <a:xfrm>
            <a:off x="484910" y="424934"/>
            <a:ext cx="10390908" cy="13234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a) Metinlerin hangisinde yazar olayın kahramanıdır?</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92B70B79-FE4D-478B-A5D0-D85D530659BE}"/>
              </a:ext>
            </a:extLst>
          </p:cNvPr>
          <p:cNvSpPr txBox="1"/>
          <p:nvPr/>
        </p:nvSpPr>
        <p:spPr>
          <a:xfrm>
            <a:off x="692728" y="2750449"/>
            <a:ext cx="10030690" cy="212365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333333"/>
                </a:solidFill>
                <a:effectLst>
                  <a:outerShdw blurRad="38100" dist="38100" dir="2700000" algn="tl">
                    <a:srgbClr val="000000">
                      <a:alpha val="43137"/>
                    </a:srgbClr>
                  </a:outerShdw>
                </a:effectLst>
                <a:latin typeface="-apple-system"/>
              </a:rPr>
              <a:t> A metni. Çünkü metin birinci tekil kişi ağzından yani kahraman ağzından anlatılmaktadır.</a:t>
            </a:r>
            <a:endParaRPr lang="tr-TR" sz="4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0114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CC1BE81-961B-4A6A-9CC0-95E37F36EB70}"/>
              </a:ext>
            </a:extLst>
          </p:cNvPr>
          <p:cNvSpPr txBox="1"/>
          <p:nvPr/>
        </p:nvSpPr>
        <p:spPr>
          <a:xfrm>
            <a:off x="138544" y="812907"/>
            <a:ext cx="11443855"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 Hangi metinde yazar başkalarının başından geçen olayları anlatmıştır?</a:t>
            </a:r>
            <a:endParaRPr lang="tr-TR" sz="32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063AB518-8469-40DB-AE10-487DAB7A39D2}"/>
              </a:ext>
            </a:extLst>
          </p:cNvPr>
          <p:cNvSpPr txBox="1"/>
          <p:nvPr/>
        </p:nvSpPr>
        <p:spPr>
          <a:xfrm>
            <a:off x="512617" y="2683223"/>
            <a:ext cx="10640291" cy="1569660"/>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800" b="1" i="0" dirty="0">
                <a:solidFill>
                  <a:srgbClr val="333333"/>
                </a:solidFill>
                <a:effectLst>
                  <a:outerShdw blurRad="38100" dist="38100" dir="2700000" algn="tl">
                    <a:srgbClr val="000000">
                      <a:alpha val="43137"/>
                    </a:srgbClr>
                  </a:outerShdw>
                </a:effectLst>
                <a:latin typeface="-apple-system"/>
              </a:rPr>
              <a:t> B metni çünkü üçüncü tekil şahıs anlatımı vardır.</a:t>
            </a:r>
            <a:endParaRPr lang="tr-TR" sz="4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9080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40B3BBF-AFA9-4DFC-B726-90E18F77DB67}"/>
              </a:ext>
            </a:extLst>
          </p:cNvPr>
          <p:cNvSpPr txBox="1"/>
          <p:nvPr/>
        </p:nvSpPr>
        <p:spPr>
          <a:xfrm>
            <a:off x="609599" y="674454"/>
            <a:ext cx="11208328" cy="107121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c) Birinci tekil kişi ekleriyle </a:t>
            </a:r>
            <a:r>
              <a:rPr lang="tr-TR" sz="3200" b="1" i="0" dirty="0" err="1">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çekimlenen</a:t>
            </a: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fiiller hangi metinde yer almıştır? Neden?</a:t>
            </a:r>
            <a:endParaRPr lang="tr-TR" sz="32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51B940DC-B62C-4FFD-95FB-78100D19607D}"/>
              </a:ext>
            </a:extLst>
          </p:cNvPr>
          <p:cNvSpPr txBox="1"/>
          <p:nvPr/>
        </p:nvSpPr>
        <p:spPr>
          <a:xfrm>
            <a:off x="609599" y="2724926"/>
            <a:ext cx="10945092" cy="1323439"/>
          </a:xfrm>
          <a:prstGeom prst="rect">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333333"/>
                </a:solidFill>
                <a:effectLst>
                  <a:outerShdw blurRad="38100" dist="38100" dir="2700000" algn="tl">
                    <a:srgbClr val="000000">
                      <a:alpha val="43137"/>
                    </a:srgbClr>
                  </a:outerShdw>
                </a:effectLst>
                <a:latin typeface="-apple-system"/>
              </a:rPr>
              <a:t>A metni. Çünkü metin birinci tekil kişi ağzından yani kahraman ağzından anlatılmaktadır.</a:t>
            </a:r>
            <a:endParaRPr lang="tr-TR"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7461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97B119B-31F3-4A41-BC76-0F85DF39898B}"/>
              </a:ext>
            </a:extLst>
          </p:cNvPr>
          <p:cNvSpPr txBox="1"/>
          <p:nvPr/>
        </p:nvSpPr>
        <p:spPr>
          <a:xfrm>
            <a:off x="290945" y="424980"/>
            <a:ext cx="10917382" cy="1077218"/>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 Üçüncü tekil kişi ekleriyle </a:t>
            </a:r>
            <a:r>
              <a:rPr lang="tr-TR" sz="3200" b="1" i="0" dirty="0" err="1">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çekimlenen</a:t>
            </a: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fiiller hangi metinde yer almıştır? Neden?</a:t>
            </a:r>
            <a:endParaRPr lang="tr-TR" sz="32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5" name="Metin kutusu 4">
            <a:extLst>
              <a:ext uri="{FF2B5EF4-FFF2-40B4-BE49-F238E27FC236}">
                <a16:creationId xmlns:a16="http://schemas.microsoft.com/office/drawing/2014/main" id="{9D08C51D-AE51-43EC-A8FF-C497F2DA2AF5}"/>
              </a:ext>
            </a:extLst>
          </p:cNvPr>
          <p:cNvSpPr txBox="1"/>
          <p:nvPr/>
        </p:nvSpPr>
        <p:spPr>
          <a:xfrm>
            <a:off x="401781" y="2738641"/>
            <a:ext cx="10917382" cy="1323439"/>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 metni çünkü üçüncü tekil şahıs anlatımı vardır.</a:t>
            </a:r>
            <a:endParaRPr lang="tr-TR" sz="40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65254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BBFB3729-C3A5-421B-92BF-140B2F896690}"/>
              </a:ext>
            </a:extLst>
          </p:cNvPr>
          <p:cNvPicPr>
            <a:picLocks noChangeAspect="1"/>
          </p:cNvPicPr>
          <p:nvPr/>
        </p:nvPicPr>
        <p:blipFill>
          <a:blip r:embed="rId2"/>
          <a:stretch>
            <a:fillRect/>
          </a:stretch>
        </p:blipFill>
        <p:spPr>
          <a:xfrm>
            <a:off x="619125" y="623887"/>
            <a:ext cx="10953750" cy="5610225"/>
          </a:xfrm>
          <a:prstGeom prst="rect">
            <a:avLst/>
          </a:prstGeom>
        </p:spPr>
      </p:pic>
    </p:spTree>
    <p:extLst>
      <p:ext uri="{BB962C8B-B14F-4D97-AF65-F5344CB8AC3E}">
        <p14:creationId xmlns:p14="http://schemas.microsoft.com/office/powerpoint/2010/main" val="38655318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A76B787-0160-4056-8585-CFC81A42F06F}"/>
              </a:ext>
            </a:extLst>
          </p:cNvPr>
          <p:cNvPicPr>
            <a:picLocks noChangeAspect="1"/>
          </p:cNvPicPr>
          <p:nvPr/>
        </p:nvPicPr>
        <p:blipFill>
          <a:blip r:embed="rId2"/>
          <a:stretch>
            <a:fillRect/>
          </a:stretch>
        </p:blipFill>
        <p:spPr>
          <a:xfrm>
            <a:off x="806161" y="710046"/>
            <a:ext cx="7809632" cy="703118"/>
          </a:xfrm>
          <a:prstGeom prst="rect">
            <a:avLst/>
          </a:prstGeom>
        </p:spPr>
      </p:pic>
      <p:pic>
        <p:nvPicPr>
          <p:cNvPr id="5" name="Resim 4">
            <a:extLst>
              <a:ext uri="{FF2B5EF4-FFF2-40B4-BE49-F238E27FC236}">
                <a16:creationId xmlns:a16="http://schemas.microsoft.com/office/drawing/2014/main" id="{4CFCCD3A-44E5-471D-A36E-42AAE954C32A}"/>
              </a:ext>
            </a:extLst>
          </p:cNvPr>
          <p:cNvPicPr>
            <a:picLocks noChangeAspect="1"/>
          </p:cNvPicPr>
          <p:nvPr/>
        </p:nvPicPr>
        <p:blipFill>
          <a:blip r:embed="rId3"/>
          <a:stretch>
            <a:fillRect/>
          </a:stretch>
        </p:blipFill>
        <p:spPr>
          <a:xfrm>
            <a:off x="872836" y="3661928"/>
            <a:ext cx="7938655" cy="645419"/>
          </a:xfrm>
          <a:prstGeom prst="rect">
            <a:avLst/>
          </a:prstGeom>
        </p:spPr>
      </p:pic>
      <p:sp>
        <p:nvSpPr>
          <p:cNvPr id="7" name="Metin kutusu 6">
            <a:extLst>
              <a:ext uri="{FF2B5EF4-FFF2-40B4-BE49-F238E27FC236}">
                <a16:creationId xmlns:a16="http://schemas.microsoft.com/office/drawing/2014/main" id="{0B79F881-9BDA-4AE5-9661-93CC7FC5D303}"/>
              </a:ext>
            </a:extLst>
          </p:cNvPr>
          <p:cNvSpPr txBox="1"/>
          <p:nvPr/>
        </p:nvSpPr>
        <p:spPr>
          <a:xfrm>
            <a:off x="806160" y="2083355"/>
            <a:ext cx="7465003" cy="92333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5400" b="1" i="0" dirty="0">
                <a:solidFill>
                  <a:srgbClr val="0000FF"/>
                </a:solidFill>
                <a:effectLst>
                  <a:outerShdw blurRad="38100" dist="38100" dir="2700000" algn="tl">
                    <a:srgbClr val="000000">
                      <a:alpha val="43137"/>
                    </a:srgbClr>
                  </a:outerShdw>
                </a:effectLst>
                <a:latin typeface="-apple-system"/>
              </a:rPr>
              <a:t>sormalısınız</a:t>
            </a:r>
            <a:endParaRPr lang="tr-TR" sz="5400" dirty="0">
              <a:effectLst>
                <a:outerShdw blurRad="38100" dist="38100" dir="2700000" algn="tl">
                  <a:srgbClr val="000000">
                    <a:alpha val="43137"/>
                  </a:srgbClr>
                </a:outerShdw>
              </a:effectLst>
            </a:endParaRPr>
          </a:p>
        </p:txBody>
      </p:sp>
      <p:sp>
        <p:nvSpPr>
          <p:cNvPr id="9" name="Metin kutusu 8">
            <a:extLst>
              <a:ext uri="{FF2B5EF4-FFF2-40B4-BE49-F238E27FC236}">
                <a16:creationId xmlns:a16="http://schemas.microsoft.com/office/drawing/2014/main" id="{3DF2CD4E-B63C-4050-B937-7067DF6D86FB}"/>
              </a:ext>
            </a:extLst>
          </p:cNvPr>
          <p:cNvSpPr txBox="1"/>
          <p:nvPr/>
        </p:nvSpPr>
        <p:spPr>
          <a:xfrm>
            <a:off x="872835" y="4962590"/>
            <a:ext cx="7398327" cy="92333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5400" b="1" i="0" dirty="0">
                <a:solidFill>
                  <a:srgbClr val="0000FF"/>
                </a:solidFill>
                <a:effectLst/>
                <a:latin typeface="-apple-system"/>
              </a:rPr>
              <a:t>araştırsak</a:t>
            </a:r>
            <a:endParaRPr lang="tr-TR" sz="5400" dirty="0"/>
          </a:p>
        </p:txBody>
      </p:sp>
    </p:spTree>
    <p:extLst>
      <p:ext uri="{BB962C8B-B14F-4D97-AF65-F5344CB8AC3E}">
        <p14:creationId xmlns:p14="http://schemas.microsoft.com/office/powerpoint/2010/main" val="180879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17BC316-8EFE-4210-9BCC-016E4B4E716D}"/>
              </a:ext>
            </a:extLst>
          </p:cNvPr>
          <p:cNvPicPr>
            <a:picLocks noChangeAspect="1"/>
          </p:cNvPicPr>
          <p:nvPr/>
        </p:nvPicPr>
        <p:blipFill>
          <a:blip r:embed="rId2"/>
          <a:stretch>
            <a:fillRect/>
          </a:stretch>
        </p:blipFill>
        <p:spPr>
          <a:xfrm>
            <a:off x="400050" y="548554"/>
            <a:ext cx="8859316" cy="814820"/>
          </a:xfrm>
          <a:prstGeom prst="rect">
            <a:avLst/>
          </a:prstGeom>
        </p:spPr>
      </p:pic>
      <p:pic>
        <p:nvPicPr>
          <p:cNvPr id="5" name="Resim 4">
            <a:extLst>
              <a:ext uri="{FF2B5EF4-FFF2-40B4-BE49-F238E27FC236}">
                <a16:creationId xmlns:a16="http://schemas.microsoft.com/office/drawing/2014/main" id="{33EF0015-27B2-4D9A-BFC7-307AB1EA91F0}"/>
              </a:ext>
            </a:extLst>
          </p:cNvPr>
          <p:cNvPicPr>
            <a:picLocks noChangeAspect="1"/>
          </p:cNvPicPr>
          <p:nvPr/>
        </p:nvPicPr>
        <p:blipFill>
          <a:blip r:embed="rId3"/>
          <a:stretch>
            <a:fillRect/>
          </a:stretch>
        </p:blipFill>
        <p:spPr>
          <a:xfrm>
            <a:off x="400051" y="3476697"/>
            <a:ext cx="8859316" cy="814820"/>
          </a:xfrm>
          <a:prstGeom prst="rect">
            <a:avLst/>
          </a:prstGeom>
        </p:spPr>
      </p:pic>
      <p:sp>
        <p:nvSpPr>
          <p:cNvPr id="7" name="Metin kutusu 6">
            <a:extLst>
              <a:ext uri="{FF2B5EF4-FFF2-40B4-BE49-F238E27FC236}">
                <a16:creationId xmlns:a16="http://schemas.microsoft.com/office/drawing/2014/main" id="{649917CC-BF06-4C89-8728-876CA9EF11D4}"/>
              </a:ext>
            </a:extLst>
          </p:cNvPr>
          <p:cNvSpPr txBox="1"/>
          <p:nvPr/>
        </p:nvSpPr>
        <p:spPr>
          <a:xfrm>
            <a:off x="498764" y="2004537"/>
            <a:ext cx="8188036" cy="830997"/>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tr-TR" sz="4800" b="1" i="0" dirty="0">
                <a:solidFill>
                  <a:srgbClr val="2C2F34"/>
                </a:solidFill>
                <a:effectLst>
                  <a:outerShdw blurRad="38100" dist="38100" dir="2700000" algn="tl">
                    <a:srgbClr val="000000">
                      <a:alpha val="43137"/>
                    </a:srgbClr>
                  </a:outerShdw>
                </a:effectLst>
                <a:latin typeface="-apple-system"/>
              </a:rPr>
              <a:t> </a:t>
            </a:r>
            <a:r>
              <a:rPr lang="tr-TR" sz="4800" b="1" i="0" dirty="0">
                <a:solidFill>
                  <a:srgbClr val="0000FF"/>
                </a:solidFill>
                <a:effectLst>
                  <a:outerShdw blurRad="38100" dist="38100" dir="2700000" algn="tl">
                    <a:srgbClr val="000000">
                      <a:alpha val="43137"/>
                    </a:srgbClr>
                  </a:outerShdw>
                </a:effectLst>
                <a:latin typeface="-apple-system"/>
              </a:rPr>
              <a:t>yazacağım</a:t>
            </a:r>
            <a:endParaRPr lang="tr-TR" sz="4800" b="1" dirty="0">
              <a:effectLst>
                <a:outerShdw blurRad="38100" dist="38100" dir="2700000" algn="tl">
                  <a:srgbClr val="000000">
                    <a:alpha val="43137"/>
                  </a:srgbClr>
                </a:outerShdw>
              </a:effectLst>
            </a:endParaRPr>
          </a:p>
        </p:txBody>
      </p:sp>
      <p:sp>
        <p:nvSpPr>
          <p:cNvPr id="9" name="Metin kutusu 8">
            <a:extLst>
              <a:ext uri="{FF2B5EF4-FFF2-40B4-BE49-F238E27FC236}">
                <a16:creationId xmlns:a16="http://schemas.microsoft.com/office/drawing/2014/main" id="{55E2D667-0A95-40CE-9D8F-EFFF8F63CEEF}"/>
              </a:ext>
            </a:extLst>
          </p:cNvPr>
          <p:cNvSpPr txBox="1"/>
          <p:nvPr/>
        </p:nvSpPr>
        <p:spPr>
          <a:xfrm>
            <a:off x="498764" y="4932679"/>
            <a:ext cx="8188036" cy="92333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54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temizle</a:t>
            </a:r>
            <a:endParaRPr lang="tr-TR" sz="54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76150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1FCBE35-5F37-42C6-B3C0-FF10C8854F4B}"/>
              </a:ext>
            </a:extLst>
          </p:cNvPr>
          <p:cNvPicPr>
            <a:picLocks noChangeAspect="1"/>
          </p:cNvPicPr>
          <p:nvPr/>
        </p:nvPicPr>
        <p:blipFill>
          <a:blip r:embed="rId2"/>
          <a:stretch>
            <a:fillRect/>
          </a:stretch>
        </p:blipFill>
        <p:spPr>
          <a:xfrm>
            <a:off x="460662" y="639914"/>
            <a:ext cx="8667665" cy="731686"/>
          </a:xfrm>
          <a:prstGeom prst="rect">
            <a:avLst/>
          </a:prstGeom>
        </p:spPr>
      </p:pic>
      <p:pic>
        <p:nvPicPr>
          <p:cNvPr id="5" name="Resim 4">
            <a:extLst>
              <a:ext uri="{FF2B5EF4-FFF2-40B4-BE49-F238E27FC236}">
                <a16:creationId xmlns:a16="http://schemas.microsoft.com/office/drawing/2014/main" id="{702E1D93-66F0-41A5-A720-40EE10AE06FF}"/>
              </a:ext>
            </a:extLst>
          </p:cNvPr>
          <p:cNvPicPr>
            <a:picLocks noChangeAspect="1"/>
          </p:cNvPicPr>
          <p:nvPr/>
        </p:nvPicPr>
        <p:blipFill>
          <a:blip r:embed="rId3"/>
          <a:stretch>
            <a:fillRect/>
          </a:stretch>
        </p:blipFill>
        <p:spPr>
          <a:xfrm>
            <a:off x="460662" y="3445017"/>
            <a:ext cx="8665458" cy="731686"/>
          </a:xfrm>
          <a:prstGeom prst="rect">
            <a:avLst/>
          </a:prstGeom>
        </p:spPr>
      </p:pic>
      <p:sp>
        <p:nvSpPr>
          <p:cNvPr id="7" name="Metin kutusu 6">
            <a:extLst>
              <a:ext uri="{FF2B5EF4-FFF2-40B4-BE49-F238E27FC236}">
                <a16:creationId xmlns:a16="http://schemas.microsoft.com/office/drawing/2014/main" id="{E79133BF-18F1-484B-837A-01046F589086}"/>
              </a:ext>
            </a:extLst>
          </p:cNvPr>
          <p:cNvSpPr txBox="1"/>
          <p:nvPr/>
        </p:nvSpPr>
        <p:spPr>
          <a:xfrm>
            <a:off x="460662" y="1913381"/>
            <a:ext cx="8665458" cy="83099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800" b="1" i="0" dirty="0">
                <a:solidFill>
                  <a:srgbClr val="C00000"/>
                </a:solidFill>
                <a:effectLst>
                  <a:outerShdw blurRad="38100" dist="38100" dir="2700000" algn="tl">
                    <a:srgbClr val="000000">
                      <a:alpha val="43137"/>
                    </a:srgbClr>
                  </a:outerShdw>
                </a:effectLst>
                <a:latin typeface="Snap ITC" panose="04040A07060A02020202" pitchFamily="82" charset="0"/>
              </a:rPr>
              <a:t>çekiyorlar</a:t>
            </a:r>
            <a:endParaRPr lang="tr-TR" sz="48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9" name="Metin kutusu 8">
            <a:extLst>
              <a:ext uri="{FF2B5EF4-FFF2-40B4-BE49-F238E27FC236}">
                <a16:creationId xmlns:a16="http://schemas.microsoft.com/office/drawing/2014/main" id="{31266B6B-96A3-41CA-91D3-73F352948C12}"/>
              </a:ext>
            </a:extLst>
          </p:cNvPr>
          <p:cNvSpPr txBox="1"/>
          <p:nvPr/>
        </p:nvSpPr>
        <p:spPr>
          <a:xfrm>
            <a:off x="581891" y="4948153"/>
            <a:ext cx="8783782" cy="92333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54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bekleyeyim</a:t>
            </a:r>
            <a:endParaRPr lang="tr-TR" sz="54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99065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18EFB63-6063-4C8B-81C6-364A45FE887C}"/>
              </a:ext>
            </a:extLst>
          </p:cNvPr>
          <p:cNvPicPr>
            <a:picLocks noChangeAspect="1"/>
          </p:cNvPicPr>
          <p:nvPr/>
        </p:nvPicPr>
        <p:blipFill>
          <a:blip r:embed="rId2"/>
          <a:stretch>
            <a:fillRect/>
          </a:stretch>
        </p:blipFill>
        <p:spPr>
          <a:xfrm>
            <a:off x="501361" y="921326"/>
            <a:ext cx="8819513" cy="907474"/>
          </a:xfrm>
          <a:prstGeom prst="rect">
            <a:avLst/>
          </a:prstGeom>
        </p:spPr>
      </p:pic>
      <p:sp>
        <p:nvSpPr>
          <p:cNvPr id="5" name="Metin kutusu 4">
            <a:extLst>
              <a:ext uri="{FF2B5EF4-FFF2-40B4-BE49-F238E27FC236}">
                <a16:creationId xmlns:a16="http://schemas.microsoft.com/office/drawing/2014/main" id="{533FDB4B-5DD4-4CC8-BC0D-AAEEA159F137}"/>
              </a:ext>
            </a:extLst>
          </p:cNvPr>
          <p:cNvSpPr txBox="1"/>
          <p:nvPr/>
        </p:nvSpPr>
        <p:spPr>
          <a:xfrm>
            <a:off x="501361" y="2514598"/>
            <a:ext cx="7908348" cy="76944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0000FF"/>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görüştü</a:t>
            </a:r>
            <a:endParaRPr lang="tr-TR" sz="44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0858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11C4D69-4C5F-404E-8B70-83F1173070E9}"/>
              </a:ext>
            </a:extLst>
          </p:cNvPr>
          <p:cNvPicPr>
            <a:picLocks noChangeAspect="1"/>
          </p:cNvPicPr>
          <p:nvPr/>
        </p:nvPicPr>
        <p:blipFill>
          <a:blip r:embed="rId2"/>
          <a:stretch>
            <a:fillRect/>
          </a:stretch>
        </p:blipFill>
        <p:spPr>
          <a:xfrm>
            <a:off x="633073" y="584034"/>
            <a:ext cx="10622013" cy="3868016"/>
          </a:xfrm>
          <a:prstGeom prst="rect">
            <a:avLst/>
          </a:prstGeom>
        </p:spPr>
      </p:pic>
      <p:sp>
        <p:nvSpPr>
          <p:cNvPr id="5" name="Metin kutusu 4">
            <a:extLst>
              <a:ext uri="{FF2B5EF4-FFF2-40B4-BE49-F238E27FC236}">
                <a16:creationId xmlns:a16="http://schemas.microsoft.com/office/drawing/2014/main" id="{50F19DBC-B74A-4EE1-998A-33E4104C1B80}"/>
              </a:ext>
            </a:extLst>
          </p:cNvPr>
          <p:cNvSpPr txBox="1"/>
          <p:nvPr/>
        </p:nvSpPr>
        <p:spPr>
          <a:xfrm>
            <a:off x="997526" y="4814864"/>
            <a:ext cx="9767455"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apple-system"/>
              </a:rPr>
              <a:t>Fiiller zaman, şahıs ve dilek anlamları kazanmışlardır.</a:t>
            </a:r>
            <a:endParaRPr lang="tr-TR"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6573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D156B8E-AE1B-45AF-8FD7-9FD3C6EB4D4B}"/>
              </a:ext>
            </a:extLst>
          </p:cNvPr>
          <p:cNvPicPr>
            <a:picLocks noChangeAspect="1"/>
          </p:cNvPicPr>
          <p:nvPr/>
        </p:nvPicPr>
        <p:blipFill>
          <a:blip r:embed="rId2"/>
          <a:stretch>
            <a:fillRect/>
          </a:stretch>
        </p:blipFill>
        <p:spPr>
          <a:xfrm>
            <a:off x="548553" y="1004020"/>
            <a:ext cx="10869152" cy="3720379"/>
          </a:xfrm>
          <a:prstGeom prst="rect">
            <a:avLst/>
          </a:prstGeom>
        </p:spPr>
      </p:pic>
    </p:spTree>
    <p:extLst>
      <p:ext uri="{BB962C8B-B14F-4D97-AF65-F5344CB8AC3E}">
        <p14:creationId xmlns:p14="http://schemas.microsoft.com/office/powerpoint/2010/main" val="38538901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0EAA972-9D31-4366-9985-B54375ADC8EF}"/>
              </a:ext>
            </a:extLst>
          </p:cNvPr>
          <p:cNvSpPr txBox="1"/>
          <p:nvPr/>
        </p:nvSpPr>
        <p:spPr>
          <a:xfrm>
            <a:off x="858981" y="151179"/>
            <a:ext cx="8160328" cy="655564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Milli mücadele başladı,</a:t>
            </a:r>
            <a:b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İnsanlar zorlandı,</a:t>
            </a:r>
            <a:b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Ama liderimiz Atatürk,</a:t>
            </a:r>
            <a:b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Yendik sonuçta </a:t>
            </a:r>
            <a:r>
              <a:rPr lang="tr-TR" sz="28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onları!Türkler</a:t>
            </a: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bu savaşta,</a:t>
            </a:r>
            <a:b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Büyük bir çile çekti,</a:t>
            </a:r>
            <a:b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Ama birlik savaşımız,</a:t>
            </a:r>
            <a:b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Özgürlük ve zaferle sona </a:t>
            </a:r>
            <a:r>
              <a:rPr lang="tr-TR" sz="28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erdi.Sevindi</a:t>
            </a: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o zaman Türkler,</a:t>
            </a:r>
            <a:b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Gurur duydu millet,</a:t>
            </a:r>
            <a:b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Biz yenmiştik zaferle,</a:t>
            </a:r>
            <a:b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Düşman baktı kin </a:t>
            </a:r>
            <a:r>
              <a:rPr lang="tr-TR" sz="2800" b="1" i="0" dirty="0" err="1">
                <a:solidFill>
                  <a:srgbClr val="333333"/>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ile.</a:t>
            </a:r>
            <a:r>
              <a:rPr lang="tr-TR" sz="2800" b="1" i="0" dirty="0" err="1">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Osmanlı</a:t>
            </a: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Devleti,</a:t>
            </a:r>
            <a:br>
              <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Güçlüydü inan ki,</a:t>
            </a:r>
            <a:br>
              <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Ama Cumhuriyet,</a:t>
            </a:r>
            <a:br>
              <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br>
            <a:r>
              <a:rPr lang="tr-TR" sz="28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Bilesin ki daha iyi!</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610613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C4C505A-6E91-4C28-A9E9-1D7A6FF23A2D}"/>
              </a:ext>
            </a:extLst>
          </p:cNvPr>
          <p:cNvSpPr txBox="1"/>
          <p:nvPr/>
        </p:nvSpPr>
        <p:spPr>
          <a:xfrm>
            <a:off x="817418" y="923697"/>
            <a:ext cx="9947564"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00000"/>
                </a:solidFill>
                <a:effectLst>
                  <a:outerShdw blurRad="38100" dist="38100" dir="2700000" algn="tl">
                    <a:srgbClr val="000000">
                      <a:alpha val="43137"/>
                    </a:srgbClr>
                  </a:outerShdw>
                </a:effectLst>
                <a:latin typeface="Snap ITC" panose="04040A07060A02020202" pitchFamily="82" charset="0"/>
              </a:rPr>
              <a:t>Gelecek Derse Hazırlık</a:t>
            </a:r>
            <a:endParaRPr lang="tr-TR" sz="40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
        <p:nvSpPr>
          <p:cNvPr id="5" name="Metin kutusu 4">
            <a:extLst>
              <a:ext uri="{FF2B5EF4-FFF2-40B4-BE49-F238E27FC236}">
                <a16:creationId xmlns:a16="http://schemas.microsoft.com/office/drawing/2014/main" id="{5AB311F6-D583-4704-A106-7790337F333E}"/>
              </a:ext>
            </a:extLst>
          </p:cNvPr>
          <p:cNvSpPr txBox="1"/>
          <p:nvPr/>
        </p:nvSpPr>
        <p:spPr>
          <a:xfrm>
            <a:off x="817418" y="2600143"/>
            <a:ext cx="10099964"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Atatürk’ün çocuk sevgisi” ile ilgili şiirler bulunuz. Bulduğunuz şiirleri yazarak sınıf panosunda sergileyiniz.</a:t>
            </a:r>
            <a:endParaRPr lang="tr-TR" sz="32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4C24B0C5-56AC-429C-AD39-FDFFCC303002}"/>
              </a:ext>
            </a:extLst>
          </p:cNvPr>
          <p:cNvSpPr txBox="1"/>
          <p:nvPr/>
        </p:nvSpPr>
        <p:spPr>
          <a:xfrm>
            <a:off x="817418" y="4953696"/>
            <a:ext cx="10099964"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2C2F34"/>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Atatürk’ün çocuklarla ilgili sözlerini derleyiniz</a:t>
            </a:r>
            <a:endParaRPr lang="tr-TR" sz="3600"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156703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FE123130-F901-4B58-89B6-BED1C5BF0EB3}"/>
              </a:ext>
            </a:extLst>
          </p:cNvPr>
          <p:cNvSpPr/>
          <p:nvPr/>
        </p:nvSpPr>
        <p:spPr>
          <a:xfrm>
            <a:off x="845127" y="540327"/>
            <a:ext cx="9407237" cy="5652655"/>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6600" b="1" dirty="0">
                <a:solidFill>
                  <a:srgbClr val="C00000"/>
                </a:solidFill>
                <a:effectLst>
                  <a:outerShdw blurRad="38100" dist="38100" dir="2700000" algn="tl">
                    <a:srgbClr val="000000">
                      <a:alpha val="43137"/>
                    </a:srgbClr>
                  </a:outerShdw>
                </a:effectLst>
                <a:latin typeface="Snap ITC" panose="04040A07060A02020202" pitchFamily="82" charset="0"/>
              </a:rPr>
              <a:t>MEHMET POLAT</a:t>
            </a:r>
          </a:p>
        </p:txBody>
      </p:sp>
    </p:spTree>
    <p:extLst>
      <p:ext uri="{BB962C8B-B14F-4D97-AF65-F5344CB8AC3E}">
        <p14:creationId xmlns:p14="http://schemas.microsoft.com/office/powerpoint/2010/main" val="6712132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52</TotalTime>
  <Words>1110</Words>
  <Application>Microsoft Office PowerPoint</Application>
  <PresentationFormat>Geniş ekran</PresentationFormat>
  <Paragraphs>71</Paragraphs>
  <Slides>57</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57</vt:i4>
      </vt:variant>
    </vt:vector>
  </HeadingPairs>
  <TitlesOfParts>
    <vt:vector size="65" baseType="lpstr">
      <vt:lpstr>-apple-system</vt:lpstr>
      <vt:lpstr>Arial</vt:lpstr>
      <vt:lpstr>Cavolini</vt:lpstr>
      <vt:lpstr>Century Gothic</vt:lpstr>
      <vt:lpstr>Helvetica Neue</vt:lpstr>
      <vt:lpstr>Snap ITC</vt:lpstr>
      <vt:lpstr>Wingdings 3</vt:lpstr>
      <vt:lpstr>İyon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 polat</dc:creator>
  <cp:lastModifiedBy>mehmet polat</cp:lastModifiedBy>
  <cp:revision>6</cp:revision>
  <dcterms:created xsi:type="dcterms:W3CDTF">2021-10-04T22:16:06Z</dcterms:created>
  <dcterms:modified xsi:type="dcterms:W3CDTF">2021-10-07T18:56:08Z</dcterms:modified>
</cp:coreProperties>
</file>