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3" r:id="rId1"/>
  </p:sldMasterIdLst>
  <p:notesMasterIdLst>
    <p:notesMasterId r:id="rId31"/>
  </p:notesMasterIdLst>
  <p:sldIdLst>
    <p:sldId id="256" r:id="rId2"/>
    <p:sldId id="282" r:id="rId3"/>
    <p:sldId id="258" r:id="rId4"/>
    <p:sldId id="259" r:id="rId5"/>
    <p:sldId id="302" r:id="rId6"/>
    <p:sldId id="303" r:id="rId7"/>
    <p:sldId id="304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261" r:id="rId20"/>
    <p:sldId id="326" r:id="rId21"/>
    <p:sldId id="328" r:id="rId22"/>
    <p:sldId id="297" r:id="rId23"/>
    <p:sldId id="345" r:id="rId24"/>
    <p:sldId id="346" r:id="rId25"/>
    <p:sldId id="318" r:id="rId26"/>
    <p:sldId id="347" r:id="rId27"/>
    <p:sldId id="319" r:id="rId28"/>
    <p:sldId id="276" r:id="rId29"/>
    <p:sldId id="28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A8F3C-842F-4E8E-92C9-9CD655AA0332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2B640-801C-4F38-8ACF-8D2AF8817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5679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043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9063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33841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765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7955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9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419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9865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342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785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838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8F39101-057F-4471-A69D-426BADDEB94B}" type="datetimeFigureOut">
              <a:rPr lang="tr-TR" smtClean="0"/>
              <a:t>31.03.2021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F0735AC-96EF-45B5-8828-B6E50333E313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5506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24A278-5F5B-435B-A9D7-308FE0628E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9600" dirty="0"/>
              <a:t>İyiliğin Değerini Bilen Kim?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8628C28-BC10-40CD-834F-1DDF9EEF7F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erdemler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8A790CB-D863-4159-99F1-AA5F2C015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5529" y="3873910"/>
            <a:ext cx="2949329" cy="2949329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16D0AE3-D924-44D6-867F-C3532D7266A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192</a:t>
            </a:r>
          </a:p>
        </p:txBody>
      </p:sp>
    </p:spTree>
    <p:extLst>
      <p:ext uri="{BB962C8B-B14F-4D97-AF65-F5344CB8AC3E}">
        <p14:creationId xmlns:p14="http://schemas.microsoft.com/office/powerpoint/2010/main" val="147676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A45058-0C74-4C3A-8C49-0930C8E9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dirty="0"/>
              <a:t>HAZIRLIK SORULARI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488419-4B94-41FC-BD7A-867FD4963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53453"/>
            <a:ext cx="10399852" cy="935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/>
              <a:t>1. Masalların sonunda iyilerin kazanması sizde hangi duyguyu uyandırıyor? Açıklayınız.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5C596176-D47E-42DC-BA2B-C3528213DF3D}"/>
              </a:ext>
            </a:extLst>
          </p:cNvPr>
          <p:cNvSpPr txBox="1">
            <a:spLocks/>
          </p:cNvSpPr>
          <p:nvPr/>
        </p:nvSpPr>
        <p:spPr>
          <a:xfrm>
            <a:off x="1251678" y="4169245"/>
            <a:ext cx="10399852" cy="935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dirty="0"/>
              <a:t>2. “İyilik et denize at, balık bilmezse Halik bilir.” atasözünü açıklayınız.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252674E-64BC-4CA9-A54C-67A5B2375C3B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192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976312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aşlık 24">
            <a:extLst>
              <a:ext uri="{FF2B5EF4-FFF2-40B4-BE49-F238E27FC236}">
                <a16:creationId xmlns:a16="http://schemas.microsoft.com/office/drawing/2014/main" id="{A34D108A-E005-4633-8966-8A237194B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30" y="1178350"/>
            <a:ext cx="8187071" cy="2744107"/>
          </a:xfrm>
        </p:spPr>
        <p:txBody>
          <a:bodyPr/>
          <a:lstStyle/>
          <a:p>
            <a:pPr algn="ctr"/>
            <a:r>
              <a:rPr lang="tr-TR" dirty="0"/>
              <a:t>OKUMA ÇALIŞMASI</a:t>
            </a:r>
          </a:p>
        </p:txBody>
      </p:sp>
      <p:sp>
        <p:nvSpPr>
          <p:cNvPr id="26" name="İçerik Yer Tutucusu 25">
            <a:extLst>
              <a:ext uri="{FF2B5EF4-FFF2-40B4-BE49-F238E27FC236}">
                <a16:creationId xmlns:a16="http://schemas.microsoft.com/office/drawing/2014/main" id="{F9027977-6A09-4778-99CE-26A7E3E09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2930" y="3922457"/>
            <a:ext cx="8550002" cy="2744106"/>
          </a:xfrm>
        </p:spPr>
        <p:txBody>
          <a:bodyPr>
            <a:normAutofit/>
          </a:bodyPr>
          <a:lstStyle/>
          <a:p>
            <a:r>
              <a:rPr lang="tr-TR" sz="2400" dirty="0"/>
              <a:t>Metni okurken öğretmeninizin vurgu ve tonlamalarına dikkat ediniz. Metinde yer alan varlık ve şahıs kadrosunun özelliklerine uygun olarak rol dağılımı yapınız. Metni bu özelliklere dikkat ederek okuyunuz.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2288BCE-3129-49BF-BB8C-28560E10E058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192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80052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66D78A97-60AC-444C-843A-7CFA4A838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902" y="0"/>
            <a:ext cx="11012130" cy="683754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8ABCF3B-D508-4EA2-99CF-957592EFBD6F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192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419389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66D78A97-60AC-444C-843A-7CFA4A838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902" y="0"/>
            <a:ext cx="11012129" cy="6893418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EE2991C-3D84-4D1A-B131-09D9CA4300EF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193</a:t>
            </a:r>
          </a:p>
        </p:txBody>
      </p:sp>
    </p:spTree>
    <p:extLst>
      <p:ext uri="{BB962C8B-B14F-4D97-AF65-F5344CB8AC3E}">
        <p14:creationId xmlns:p14="http://schemas.microsoft.com/office/powerpoint/2010/main" val="455763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66D78A97-60AC-444C-843A-7CFA4A838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903" y="596080"/>
            <a:ext cx="11035376" cy="566583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263FB58-65E5-4D9A-ADAA-6939331D63F3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193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595549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66D78A97-60AC-444C-843A-7CFA4A838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9754" y="0"/>
            <a:ext cx="9232491" cy="6839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7FC8131-80E5-466D-BC06-F85027697FA4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194</a:t>
            </a:r>
          </a:p>
        </p:txBody>
      </p:sp>
    </p:spTree>
    <p:extLst>
      <p:ext uri="{BB962C8B-B14F-4D97-AF65-F5344CB8AC3E}">
        <p14:creationId xmlns:p14="http://schemas.microsoft.com/office/powerpoint/2010/main" val="3411594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7FC8131-80E5-466D-BC06-F85027697FA4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194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CC9BB02-13D8-4A42-ABE1-8819A3155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3" y="0"/>
            <a:ext cx="11012129" cy="685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58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Etkinlik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746396"/>
            <a:ext cx="10178322" cy="118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a) “İyiliğin Değerini Bilen Kim?” adlı metindeki kahramanlardan hangisini canlandırmak isterdiniz? Neden?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1A4AFC2-A5F6-439B-83FB-A32929020E80}"/>
              </a:ext>
            </a:extLst>
          </p:cNvPr>
          <p:cNvSpPr txBox="1">
            <a:spLocks/>
          </p:cNvSpPr>
          <p:nvPr/>
        </p:nvSpPr>
        <p:spPr>
          <a:xfrm>
            <a:off x="1251678" y="3924010"/>
            <a:ext cx="10178322" cy="92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b) Metni okurken olaydaki duygu ve düşünceleri canlandırmak için nelere dikkat etmeliyiz?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195</a:t>
            </a:r>
          </a:p>
        </p:txBody>
      </p:sp>
    </p:spTree>
    <p:extLst>
      <p:ext uri="{BB962C8B-B14F-4D97-AF65-F5344CB8AC3E}">
        <p14:creationId xmlns:p14="http://schemas.microsoft.com/office/powerpoint/2010/main" val="1434690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Etkinlik: sözcük çalışması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030129"/>
            <a:ext cx="10178322" cy="118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a) Okuduğunuz metinde geçen aşağıdaki kelimelerin, deyimlerin anlamlarını önce tahmin ediniz. Daha sonra sözlükten bu kelimelerin ve deyimlerin anlamlarını bulunuz, bunları birer cümlede kullanınız.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195</a:t>
            </a:r>
            <a:endParaRPr lang="tr-TR" sz="24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9CD7F53-36D0-4DEC-8E0A-F433C8464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2294801"/>
            <a:ext cx="10178322" cy="4563199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92E7B5AA-34F3-4CE5-8D20-D26EFDE501CA}"/>
              </a:ext>
            </a:extLst>
          </p:cNvPr>
          <p:cNvSpPr txBox="1"/>
          <p:nvPr/>
        </p:nvSpPr>
        <p:spPr>
          <a:xfrm>
            <a:off x="4323213" y="2690874"/>
            <a:ext cx="7106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Kuş veya yaban hayvanlarını yakalamaya yarayan araç veya düzenek.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21C35A1-E015-48BC-8290-F2581B65A402}"/>
              </a:ext>
            </a:extLst>
          </p:cNvPr>
          <p:cNvSpPr txBox="1"/>
          <p:nvPr/>
        </p:nvSpPr>
        <p:spPr>
          <a:xfrm>
            <a:off x="4323212" y="4160901"/>
            <a:ext cx="7106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Ortadan çekilmek veya görünmez olmak, kaybolmak.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5BDCB33-74B4-4ADE-BF26-C5D24778594E}"/>
              </a:ext>
            </a:extLst>
          </p:cNvPr>
          <p:cNvSpPr txBox="1"/>
          <p:nvPr/>
        </p:nvSpPr>
        <p:spPr>
          <a:xfrm>
            <a:off x="4446116" y="5713546"/>
            <a:ext cx="7106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Avı kendine iş edinen kimse</a:t>
            </a:r>
            <a:r>
              <a:rPr lang="tr-TR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0531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Etkinlik: sözcük çalışması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128451"/>
            <a:ext cx="10178322" cy="118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a) Okuduğunuz metinde geçen aşağıdaki kelimelerin, deyimlerin anlamlarını önce tahmin ediniz. Daha sonra sözlükten bu kelimelerin ve deyimlerin anlamlarını bulunuz, bunları birer cümlede kullanınız.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195</a:t>
            </a:r>
            <a:endParaRPr lang="tr-TR" sz="24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9CD7F53-36D0-4DEC-8E0A-F433C8464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1678" y="2438098"/>
            <a:ext cx="10178322" cy="4276605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A6A68DBF-2392-4E99-AC64-F5D89DBCF3A6}"/>
              </a:ext>
            </a:extLst>
          </p:cNvPr>
          <p:cNvSpPr txBox="1"/>
          <p:nvPr/>
        </p:nvSpPr>
        <p:spPr>
          <a:xfrm>
            <a:off x="4379748" y="3088855"/>
            <a:ext cx="7106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Bir sorunu çözmek üzere öne sürülen görüş, düşünce, teklif.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4BBF29A-68D5-40B7-87F9-92E1C5BDCF07}"/>
              </a:ext>
            </a:extLst>
          </p:cNvPr>
          <p:cNvSpPr txBox="1"/>
          <p:nvPr/>
        </p:nvSpPr>
        <p:spPr>
          <a:xfrm>
            <a:off x="4436284" y="5134190"/>
            <a:ext cx="7106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Gözetmek, korumak, bakmak.</a:t>
            </a:r>
          </a:p>
        </p:txBody>
      </p:sp>
    </p:spTree>
    <p:extLst>
      <p:ext uri="{BB962C8B-B14F-4D97-AF65-F5344CB8AC3E}">
        <p14:creationId xmlns:p14="http://schemas.microsoft.com/office/powerpoint/2010/main" val="2886584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Etkinlik: sözcük çalışması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2241406"/>
            <a:ext cx="10178322" cy="118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b) Metinde kullanılan “gözden kaybolmak” ve “göz kulak olmak” deyimleri metnin anlatımına nasıl bir katkı sağlamıştır? Açıklayınız.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196</a:t>
            </a:r>
          </a:p>
        </p:txBody>
      </p:sp>
    </p:spTree>
    <p:extLst>
      <p:ext uri="{BB962C8B-B14F-4D97-AF65-F5344CB8AC3E}">
        <p14:creationId xmlns:p14="http://schemas.microsoft.com/office/powerpoint/2010/main" val="15185055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 Etkinlik: METNİ ANLAMA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326926"/>
            <a:ext cx="10178322" cy="118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Okuduğunuz metne göre aşağıda verilen cümleleri doğru ya da yanlış olarak işaretleyiniz.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196</a:t>
            </a:r>
            <a:endParaRPr lang="tr-TR" sz="24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A12E2DC-57A4-488F-9DF5-B4E7687F8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7" y="2514520"/>
            <a:ext cx="10216689" cy="3443827"/>
          </a:xfrm>
          <a:prstGeom prst="rect">
            <a:avLst/>
          </a:prstGeom>
        </p:spPr>
      </p:pic>
      <p:sp>
        <p:nvSpPr>
          <p:cNvPr id="7" name="Çarpım İşareti 6">
            <a:extLst>
              <a:ext uri="{FF2B5EF4-FFF2-40B4-BE49-F238E27FC236}">
                <a16:creationId xmlns:a16="http://schemas.microsoft.com/office/drawing/2014/main" id="{AD47126D-5CD5-4C2A-9811-737B8E71A7F2}"/>
              </a:ext>
            </a:extLst>
          </p:cNvPr>
          <p:cNvSpPr/>
          <p:nvPr/>
        </p:nvSpPr>
        <p:spPr>
          <a:xfrm>
            <a:off x="9635612" y="3324814"/>
            <a:ext cx="698090" cy="543232"/>
          </a:xfrm>
          <a:prstGeom prst="mathMultiply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Çarpım İşareti 8">
            <a:extLst>
              <a:ext uri="{FF2B5EF4-FFF2-40B4-BE49-F238E27FC236}">
                <a16:creationId xmlns:a16="http://schemas.microsoft.com/office/drawing/2014/main" id="{45E8F7A7-DB60-41C7-8541-DF2118756A48}"/>
              </a:ext>
            </a:extLst>
          </p:cNvPr>
          <p:cNvSpPr/>
          <p:nvPr/>
        </p:nvSpPr>
        <p:spPr>
          <a:xfrm>
            <a:off x="9635612" y="3702114"/>
            <a:ext cx="698090" cy="543232"/>
          </a:xfrm>
          <a:prstGeom prst="mathMultiply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Çarpım İşareti 9">
            <a:extLst>
              <a:ext uri="{FF2B5EF4-FFF2-40B4-BE49-F238E27FC236}">
                <a16:creationId xmlns:a16="http://schemas.microsoft.com/office/drawing/2014/main" id="{9EF45561-FAF9-499D-9169-40430D98FAB9}"/>
              </a:ext>
            </a:extLst>
          </p:cNvPr>
          <p:cNvSpPr/>
          <p:nvPr/>
        </p:nvSpPr>
        <p:spPr>
          <a:xfrm>
            <a:off x="10551989" y="4106478"/>
            <a:ext cx="698090" cy="543232"/>
          </a:xfrm>
          <a:prstGeom prst="mathMultiply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Çarpım İşareti 10">
            <a:extLst>
              <a:ext uri="{FF2B5EF4-FFF2-40B4-BE49-F238E27FC236}">
                <a16:creationId xmlns:a16="http://schemas.microsoft.com/office/drawing/2014/main" id="{B46FB77C-6AE7-4AE7-BB1E-7AAC59D0F2A2}"/>
              </a:ext>
            </a:extLst>
          </p:cNvPr>
          <p:cNvSpPr/>
          <p:nvPr/>
        </p:nvSpPr>
        <p:spPr>
          <a:xfrm>
            <a:off x="9635612" y="4784024"/>
            <a:ext cx="698090" cy="543232"/>
          </a:xfrm>
          <a:prstGeom prst="mathMultiply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Çarpım İşareti 11">
            <a:extLst>
              <a:ext uri="{FF2B5EF4-FFF2-40B4-BE49-F238E27FC236}">
                <a16:creationId xmlns:a16="http://schemas.microsoft.com/office/drawing/2014/main" id="{38E64044-79EA-4B32-8EDE-2E1E802B1B7E}"/>
              </a:ext>
            </a:extLst>
          </p:cNvPr>
          <p:cNvSpPr/>
          <p:nvPr/>
        </p:nvSpPr>
        <p:spPr>
          <a:xfrm>
            <a:off x="10551989" y="5415115"/>
            <a:ext cx="698090" cy="543232"/>
          </a:xfrm>
          <a:prstGeom prst="mathMultiply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401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 Etkinlik: konu ve ana fikir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494074"/>
            <a:ext cx="10178322" cy="118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“İyiliğin Değerini Bilen Kim?” adlı metnin konusunu ve ana fikrini yazınız.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196</a:t>
            </a:r>
            <a:endParaRPr lang="tr-TR" sz="24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A12E2DC-57A4-488F-9DF5-B4E7687F8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1678" y="3168247"/>
            <a:ext cx="10216689" cy="1187593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72CA1658-1C79-48BE-B532-32023509669E}"/>
              </a:ext>
            </a:extLst>
          </p:cNvPr>
          <p:cNvSpPr txBox="1"/>
          <p:nvPr/>
        </p:nvSpPr>
        <p:spPr>
          <a:xfrm>
            <a:off x="3298201" y="3198167"/>
            <a:ext cx="2266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İyiliğin değeri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D4F58B7-CBF5-4B94-93EB-C31102C6B411}"/>
              </a:ext>
            </a:extLst>
          </p:cNvPr>
          <p:cNvSpPr txBox="1"/>
          <p:nvPr/>
        </p:nvSpPr>
        <p:spPr>
          <a:xfrm>
            <a:off x="3365839" y="3744565"/>
            <a:ext cx="5988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İyiliğin değerini bilmeliyiz.</a:t>
            </a:r>
          </a:p>
        </p:txBody>
      </p:sp>
    </p:spTree>
    <p:extLst>
      <p:ext uri="{BB962C8B-B14F-4D97-AF65-F5344CB8AC3E}">
        <p14:creationId xmlns:p14="http://schemas.microsoft.com/office/powerpoint/2010/main" val="130215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5. Etkinlik: başlık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923376"/>
            <a:ext cx="10178322" cy="642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a) Metnin başlığı ile içeriği arasında uyum var mıdır? Açıklayınız.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1A4AFC2-A5F6-439B-83FB-A32929020E80}"/>
              </a:ext>
            </a:extLst>
          </p:cNvPr>
          <p:cNvSpPr txBox="1">
            <a:spLocks/>
          </p:cNvSpPr>
          <p:nvPr/>
        </p:nvSpPr>
        <p:spPr>
          <a:xfrm>
            <a:off x="1251678" y="3747030"/>
            <a:ext cx="10178322" cy="92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b) Okuduğunuz metne farklı bir başlık öneriniz. Niçin bu başlığı önerdiğinizi açıklayınız.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196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796593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6. Etkinlik: METNİ ANLAMA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326926"/>
            <a:ext cx="10178322" cy="1187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Metinde ele alınan sorun nedir? Siz de bu soruna farklı çözümler üretiniz.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196</a:t>
            </a:r>
            <a:endParaRPr lang="tr-TR" sz="24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A12E2DC-57A4-488F-9DF5-B4E7687F8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1677" y="2406365"/>
            <a:ext cx="10181617" cy="397477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4BE1F8E5-33A4-47DD-BAC3-55096BE347C2}"/>
              </a:ext>
            </a:extLst>
          </p:cNvPr>
          <p:cNvSpPr txBox="1"/>
          <p:nvPr/>
        </p:nvSpPr>
        <p:spPr>
          <a:xfrm>
            <a:off x="3691492" y="2967335"/>
            <a:ext cx="377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İyiliğin değerinin bilinmemesi</a:t>
            </a:r>
          </a:p>
        </p:txBody>
      </p:sp>
    </p:spTree>
    <p:extLst>
      <p:ext uri="{BB962C8B-B14F-4D97-AF65-F5344CB8AC3E}">
        <p14:creationId xmlns:p14="http://schemas.microsoft.com/office/powerpoint/2010/main" val="2614961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7. Etkinlik: METNİ ANLAMA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923376"/>
            <a:ext cx="10178322" cy="642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b="1" dirty="0"/>
              <a:t>a) Yazarın konuyu ele alış şeklini beğendiniz mi? Neden?</a:t>
            </a:r>
            <a:endParaRPr lang="tr-TR" sz="2400" b="1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1A4AFC2-A5F6-439B-83FB-A32929020E80}"/>
              </a:ext>
            </a:extLst>
          </p:cNvPr>
          <p:cNvSpPr txBox="1">
            <a:spLocks/>
          </p:cNvSpPr>
          <p:nvPr/>
        </p:nvSpPr>
        <p:spPr>
          <a:xfrm>
            <a:off x="1251678" y="3747030"/>
            <a:ext cx="10178322" cy="92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b) Metindeki olaylardan, varlık kadrosundan yola çıkarak metnin içeriğini yorumlayınız.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197</a:t>
            </a:r>
          </a:p>
        </p:txBody>
      </p:sp>
    </p:spTree>
    <p:extLst>
      <p:ext uri="{BB962C8B-B14F-4D97-AF65-F5344CB8AC3E}">
        <p14:creationId xmlns:p14="http://schemas.microsoft.com/office/powerpoint/2010/main" val="2547214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7. Etkinlik: METNİ ANLAMA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923376"/>
            <a:ext cx="10178322" cy="642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b="1" dirty="0"/>
              <a:t>c) Okuduğunuz metinde kurdun davranışını adil buluyor musunuz? Açıklayınız.</a:t>
            </a:r>
            <a:endParaRPr lang="tr-TR" sz="2400" b="1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1A4AFC2-A5F6-439B-83FB-A32929020E80}"/>
              </a:ext>
            </a:extLst>
          </p:cNvPr>
          <p:cNvSpPr txBox="1">
            <a:spLocks/>
          </p:cNvSpPr>
          <p:nvPr/>
        </p:nvSpPr>
        <p:spPr>
          <a:xfrm>
            <a:off x="1251678" y="3747030"/>
            <a:ext cx="10178322" cy="92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ç) Tilkinin bulduğu çözümü yaratıcı buluyor musunuz? Neden?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197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7953754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8. ETKİNLİK: METNİ ANLAMA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126316" y="1438683"/>
            <a:ext cx="10429045" cy="1010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Okuduğunuz metindeki kahramanlar, günlük hayatta karşılaşabileceğiniz özellikte midir? Açıklayınız.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1A4AFC2-A5F6-439B-83FB-A32929020E80}"/>
              </a:ext>
            </a:extLst>
          </p:cNvPr>
          <p:cNvSpPr txBox="1">
            <a:spLocks/>
          </p:cNvSpPr>
          <p:nvPr/>
        </p:nvSpPr>
        <p:spPr>
          <a:xfrm>
            <a:off x="1126316" y="4124519"/>
            <a:ext cx="10178322" cy="92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Okuduğunuz metinde anlatılanlar, günlük hayatta karşılaşabileceğiniz bir olay mıdır?</a:t>
            </a:r>
          </a:p>
        </p:txBody>
      </p:sp>
      <p:sp>
        <p:nvSpPr>
          <p:cNvPr id="12" name="İçerik Yer Tutucusu 2">
            <a:extLst>
              <a:ext uri="{FF2B5EF4-FFF2-40B4-BE49-F238E27FC236}">
                <a16:creationId xmlns:a16="http://schemas.microsoft.com/office/drawing/2014/main" id="{1F4E3344-17BB-47D3-BEB0-BFF9F0606C8B}"/>
              </a:ext>
            </a:extLst>
          </p:cNvPr>
          <p:cNvSpPr txBox="1">
            <a:spLocks/>
          </p:cNvSpPr>
          <p:nvPr/>
        </p:nvSpPr>
        <p:spPr>
          <a:xfrm>
            <a:off x="1251677" y="5206555"/>
            <a:ext cx="10178322" cy="69387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YANIT: </a:t>
            </a:r>
            <a:r>
              <a:rPr lang="tr-TR" sz="2400" dirty="0"/>
              <a:t>Evet, bu metinde anlatılanlar günlük hayatta hepimizin karşısına çıkabilir.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1681206B-65AD-496F-BEA1-FD1D1E33A07C}"/>
              </a:ext>
            </a:extLst>
          </p:cNvPr>
          <p:cNvSpPr txBox="1">
            <a:spLocks/>
          </p:cNvSpPr>
          <p:nvPr/>
        </p:nvSpPr>
        <p:spPr>
          <a:xfrm>
            <a:off x="1251677" y="2381529"/>
            <a:ext cx="10178322" cy="14921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YANIT: </a:t>
            </a:r>
            <a:r>
              <a:rPr lang="tr-TR" sz="2400" dirty="0"/>
              <a:t>Metindeki kahramanlar, hayvanlar olduğu için günlük hayatta karşımıza çıkamaz. Bu hayvanların temsil ettiği kişilik özelliğine sahip insanlar ise her yerde karşımıza çıkabilir.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C0322C5-5843-4A01-9D50-A1CF3A70D791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197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593834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12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8. ETKİNLİK: METNİ ANLAMA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750728"/>
            <a:ext cx="10178322" cy="7588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Okuduğunuz metindeki olaylar gerçek mi yoksa kurgu mudur? Açıklayınız.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1681206B-65AD-496F-BEA1-FD1D1E33A07C}"/>
              </a:ext>
            </a:extLst>
          </p:cNvPr>
          <p:cNvSpPr txBox="1">
            <a:spLocks/>
          </p:cNvSpPr>
          <p:nvPr/>
        </p:nvSpPr>
        <p:spPr>
          <a:xfrm>
            <a:off x="1251678" y="2848896"/>
            <a:ext cx="10178322" cy="116020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YANIT: </a:t>
            </a:r>
            <a:r>
              <a:rPr lang="tr-TR" sz="2400" dirty="0"/>
              <a:t>Metinde anlatılan olaylar, günlük hayatta karşımıza çıkabilecek nitelikte olaylar olsa bile yazarın hayal gücüne dayanmaktadır. Yani bu olaylar, kurgudur.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64D10684-EFA1-4EC2-837D-9A92CFBB0F6C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197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55418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9. ETKİNLİK: konuşma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874517"/>
            <a:ext cx="10178322" cy="14025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“İyiliğin toplum hayatındaki önemi” hakkında bir konuşma yapınız. Konuşmanızı yaparken Türk ve dünya masallarından örnekler vermeyi, kelimeleri anlamlarına uygun kullanmayı unutmayınız.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06D0024-6AD0-40B8-8A80-D1820480470C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197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4172658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C0F79C-EAD3-48E1-8474-FE456605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tr-TR" dirty="0"/>
              <a:t>10. ETKİNLİK: ses olayları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A824058A-E71D-45D3-B6E4-6EDA2B204109}"/>
              </a:ext>
            </a:extLst>
          </p:cNvPr>
          <p:cNvSpPr txBox="1">
            <a:spLocks/>
          </p:cNvSpPr>
          <p:nvPr/>
        </p:nvSpPr>
        <p:spPr>
          <a:xfrm>
            <a:off x="1330081" y="1261956"/>
            <a:ext cx="10593101" cy="1063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Aşağıdaki kelimeleri inceleyiniz.</a:t>
            </a:r>
            <a:endParaRPr lang="tr-TR" b="1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A347E3D-FA5E-418B-85FB-A1D5B207D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0053" y="1793932"/>
            <a:ext cx="3647766" cy="177496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68F03D0-7C63-46A3-ADD8-B4E374B3AAB9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197</a:t>
            </a:r>
            <a:endParaRPr lang="tr-TR" sz="2400" b="1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B0D685FF-E665-43DB-9287-80CCE013D1BE}"/>
              </a:ext>
            </a:extLst>
          </p:cNvPr>
          <p:cNvSpPr txBox="1">
            <a:spLocks/>
          </p:cNvSpPr>
          <p:nvPr/>
        </p:nvSpPr>
        <p:spPr>
          <a:xfrm>
            <a:off x="1330081" y="3720463"/>
            <a:ext cx="10593101" cy="1063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a) “Şehir, karın, ağız, resim” kelimelerini hecelerine ayırınız. Bu kelimelerin son hecelerindeki ünlüleri yuvarlak içine alınız.</a:t>
            </a:r>
            <a:endParaRPr lang="tr-TR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55F35D7-9334-4024-85F2-A7353F5AB193}"/>
              </a:ext>
            </a:extLst>
          </p:cNvPr>
          <p:cNvSpPr txBox="1"/>
          <p:nvPr/>
        </p:nvSpPr>
        <p:spPr>
          <a:xfrm>
            <a:off x="1330082" y="5008968"/>
            <a:ext cx="1363958" cy="5107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Şe – h i 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19AB8B-C901-48A4-88B5-430362177FFA}"/>
              </a:ext>
            </a:extLst>
          </p:cNvPr>
          <p:cNvSpPr/>
          <p:nvPr/>
        </p:nvSpPr>
        <p:spPr>
          <a:xfrm>
            <a:off x="2202426" y="5008968"/>
            <a:ext cx="196645" cy="510778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9CDD1F0-6BCC-4B5C-8A32-89F276FE64CF}"/>
              </a:ext>
            </a:extLst>
          </p:cNvPr>
          <p:cNvSpPr txBox="1"/>
          <p:nvPr/>
        </p:nvSpPr>
        <p:spPr>
          <a:xfrm>
            <a:off x="3958847" y="5008968"/>
            <a:ext cx="1507888" cy="5107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tr-TR" sz="2400" dirty="0" err="1">
                <a:solidFill>
                  <a:schemeClr val="tx1"/>
                </a:solidFill>
              </a:rPr>
              <a:t>Ka</a:t>
            </a:r>
            <a:r>
              <a:rPr lang="tr-TR" sz="2400" dirty="0">
                <a:solidFill>
                  <a:schemeClr val="tx1"/>
                </a:solidFill>
              </a:rPr>
              <a:t> – r ı 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D6093AF-665D-4995-AB94-EE003AEA38A9}"/>
              </a:ext>
            </a:extLst>
          </p:cNvPr>
          <p:cNvSpPr/>
          <p:nvPr/>
        </p:nvSpPr>
        <p:spPr>
          <a:xfrm>
            <a:off x="4880352" y="5008968"/>
            <a:ext cx="196645" cy="510778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F11AD5B-C90D-4B72-BD05-569213437F62}"/>
              </a:ext>
            </a:extLst>
          </p:cNvPr>
          <p:cNvSpPr txBox="1"/>
          <p:nvPr/>
        </p:nvSpPr>
        <p:spPr>
          <a:xfrm>
            <a:off x="6633221" y="5008968"/>
            <a:ext cx="1363958" cy="5107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A – ğ ı z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30577DC-6B4D-4739-844B-620D63212133}"/>
              </a:ext>
            </a:extLst>
          </p:cNvPr>
          <p:cNvSpPr/>
          <p:nvPr/>
        </p:nvSpPr>
        <p:spPr>
          <a:xfrm>
            <a:off x="7423354" y="5008968"/>
            <a:ext cx="196645" cy="510778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D9207E2-B31E-4F33-AE9A-418C7469B76D}"/>
              </a:ext>
            </a:extLst>
          </p:cNvPr>
          <p:cNvSpPr txBox="1"/>
          <p:nvPr/>
        </p:nvSpPr>
        <p:spPr>
          <a:xfrm>
            <a:off x="9307594" y="5008968"/>
            <a:ext cx="1554323" cy="5107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Re – s i m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A0CCF51-0447-4867-B385-A1AD50C6D930}"/>
              </a:ext>
            </a:extLst>
          </p:cNvPr>
          <p:cNvSpPr/>
          <p:nvPr/>
        </p:nvSpPr>
        <p:spPr>
          <a:xfrm>
            <a:off x="10209436" y="5008968"/>
            <a:ext cx="196645" cy="510778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7484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 build="p"/>
      <p:bldP spid="9" grpId="0" animBg="1"/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C0F79C-EAD3-48E1-8474-FE456605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tr-TR" dirty="0"/>
              <a:t>10. ETKİNLİK: ses olayları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A824058A-E71D-45D3-B6E4-6EDA2B204109}"/>
              </a:ext>
            </a:extLst>
          </p:cNvPr>
          <p:cNvSpPr txBox="1">
            <a:spLocks/>
          </p:cNvSpPr>
          <p:nvPr/>
        </p:nvSpPr>
        <p:spPr>
          <a:xfrm>
            <a:off x="1330081" y="1261956"/>
            <a:ext cx="10593101" cy="1063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Aşağıdaki kelimeleri inceleyiniz.</a:t>
            </a:r>
            <a:endParaRPr lang="tr-TR" b="1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A347E3D-FA5E-418B-85FB-A1D5B207D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0053" y="1793932"/>
            <a:ext cx="3647766" cy="177496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68F03D0-7C63-46A3-ADD8-B4E374B3AAB9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197</a:t>
            </a:r>
            <a:endParaRPr lang="tr-TR" sz="2400" b="1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B0D685FF-E665-43DB-9287-80CCE013D1BE}"/>
              </a:ext>
            </a:extLst>
          </p:cNvPr>
          <p:cNvSpPr txBox="1">
            <a:spLocks/>
          </p:cNvSpPr>
          <p:nvPr/>
        </p:nvSpPr>
        <p:spPr>
          <a:xfrm>
            <a:off x="1251678" y="4021315"/>
            <a:ext cx="10593101" cy="510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b) Bu kelimelere gelen ekler hangi seslerle başlamıştır? Yazınız.</a:t>
            </a:r>
            <a:endParaRPr lang="tr-TR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55F35D7-9334-4024-85F2-A7353F5AB193}"/>
              </a:ext>
            </a:extLst>
          </p:cNvPr>
          <p:cNvSpPr txBox="1"/>
          <p:nvPr/>
        </p:nvSpPr>
        <p:spPr>
          <a:xfrm>
            <a:off x="1330081" y="4940298"/>
            <a:ext cx="8030228" cy="5107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Bu kelimelere gelen ekler «e, ı, i» gibi ünlü seslerle başlamıştır.</a:t>
            </a:r>
          </a:p>
        </p:txBody>
      </p:sp>
    </p:spTree>
    <p:extLst>
      <p:ext uri="{BB962C8B-B14F-4D97-AF65-F5344CB8AC3E}">
        <p14:creationId xmlns:p14="http://schemas.microsoft.com/office/powerpoint/2010/main" val="42161838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C0F79C-EAD3-48E1-8474-FE456605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tr-TR" dirty="0"/>
              <a:t>10. ETKİNLİK: ses olayları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A824058A-E71D-45D3-B6E4-6EDA2B204109}"/>
              </a:ext>
            </a:extLst>
          </p:cNvPr>
          <p:cNvSpPr txBox="1">
            <a:spLocks/>
          </p:cNvSpPr>
          <p:nvPr/>
        </p:nvSpPr>
        <p:spPr>
          <a:xfrm>
            <a:off x="1330081" y="1261956"/>
            <a:ext cx="10593101" cy="1063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Aşağıdaki kelimeleri inceleyiniz.</a:t>
            </a:r>
            <a:endParaRPr lang="tr-TR" b="1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A347E3D-FA5E-418B-85FB-A1D5B207D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0053" y="1793932"/>
            <a:ext cx="3647766" cy="177496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68F03D0-7C63-46A3-ADD8-B4E374B3AAB9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197</a:t>
            </a:r>
            <a:endParaRPr lang="tr-TR" sz="2400" b="1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B0D685FF-E665-43DB-9287-80CCE013D1BE}"/>
              </a:ext>
            </a:extLst>
          </p:cNvPr>
          <p:cNvSpPr txBox="1">
            <a:spLocks/>
          </p:cNvSpPr>
          <p:nvPr/>
        </p:nvSpPr>
        <p:spPr>
          <a:xfrm>
            <a:off x="1251678" y="4021315"/>
            <a:ext cx="10593101" cy="510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c) Bu  kelimelere ek getirilince kelimelerde meydana gelen değişikliği açıklayınız.</a:t>
            </a:r>
            <a:endParaRPr lang="tr-TR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55F35D7-9334-4024-85F2-A7353F5AB193}"/>
              </a:ext>
            </a:extLst>
          </p:cNvPr>
          <p:cNvSpPr txBox="1"/>
          <p:nvPr/>
        </p:nvSpPr>
        <p:spPr>
          <a:xfrm>
            <a:off x="1330081" y="5007329"/>
            <a:ext cx="10099919" cy="9194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tr-TR" sz="2400" dirty="0">
                <a:solidFill>
                  <a:schemeClr val="tx1"/>
                </a:solidFill>
              </a:rPr>
              <a:t>Bu kelimelere ek getirilince kelimelerin son hecesindeki ünlü ses düşmüştür. Bu ses olayına «ünlü düşmesi» denir.</a:t>
            </a:r>
          </a:p>
        </p:txBody>
      </p:sp>
    </p:spTree>
    <p:extLst>
      <p:ext uri="{BB962C8B-B14F-4D97-AF65-F5344CB8AC3E}">
        <p14:creationId xmlns:p14="http://schemas.microsoft.com/office/powerpoint/2010/main" val="3497789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11. ETKİNLİK: ünlü düşmesi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7" y="1349443"/>
            <a:ext cx="10209442" cy="1050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a) Aşağıdaki cümlelerde ünlü düşmesine uğrayan kelimeleri işaretleyiniz.</a:t>
            </a:r>
            <a:endParaRPr lang="tr-TR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A586D19-6689-405E-998F-4A45B1892E24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 dirty="0"/>
              <a:t>198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B6A8FA9-4E8C-4C1D-B88A-898B97718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1677" y="2592154"/>
            <a:ext cx="10209443" cy="2697597"/>
          </a:xfrm>
          <a:prstGeom prst="rect">
            <a:avLst/>
          </a:prstGeom>
        </p:spPr>
      </p:pic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73B93822-BA9E-4CBD-B4EA-C6AC1752375C}"/>
              </a:ext>
            </a:extLst>
          </p:cNvPr>
          <p:cNvCxnSpPr/>
          <p:nvPr/>
        </p:nvCxnSpPr>
        <p:spPr>
          <a:xfrm>
            <a:off x="1710813" y="3106994"/>
            <a:ext cx="157316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07926146-9D89-4EC6-933B-A7725DE5A131}"/>
              </a:ext>
            </a:extLst>
          </p:cNvPr>
          <p:cNvCxnSpPr>
            <a:cxnSpLocks/>
          </p:cNvCxnSpPr>
          <p:nvPr/>
        </p:nvCxnSpPr>
        <p:spPr>
          <a:xfrm>
            <a:off x="1809135" y="3633020"/>
            <a:ext cx="112579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DAAE827A-7CB9-43BD-AEEB-DBB5CD0761F4}"/>
              </a:ext>
            </a:extLst>
          </p:cNvPr>
          <p:cNvCxnSpPr>
            <a:cxnSpLocks/>
          </p:cNvCxnSpPr>
          <p:nvPr/>
        </p:nvCxnSpPr>
        <p:spPr>
          <a:xfrm>
            <a:off x="1809135" y="4173795"/>
            <a:ext cx="125853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981F4346-0E91-4196-AB35-F1AE9263119A}"/>
              </a:ext>
            </a:extLst>
          </p:cNvPr>
          <p:cNvCxnSpPr>
            <a:cxnSpLocks/>
          </p:cNvCxnSpPr>
          <p:nvPr/>
        </p:nvCxnSpPr>
        <p:spPr>
          <a:xfrm>
            <a:off x="1809135" y="4704736"/>
            <a:ext cx="168131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CB63B2D6-3FE8-4B9A-9D09-6B1338903948}"/>
              </a:ext>
            </a:extLst>
          </p:cNvPr>
          <p:cNvCxnSpPr>
            <a:cxnSpLocks/>
          </p:cNvCxnSpPr>
          <p:nvPr/>
        </p:nvCxnSpPr>
        <p:spPr>
          <a:xfrm>
            <a:off x="1877962" y="5240586"/>
            <a:ext cx="98814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4281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4B6361-4E41-4CA1-B650-B7096168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11. ETKİNLİK: ünlü düşmesi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636FF1D2-C54C-40A9-A93C-49FE1A9D503B}"/>
              </a:ext>
            </a:extLst>
          </p:cNvPr>
          <p:cNvSpPr txBox="1">
            <a:spLocks/>
          </p:cNvSpPr>
          <p:nvPr/>
        </p:nvSpPr>
        <p:spPr>
          <a:xfrm>
            <a:off x="1251678" y="1874517"/>
            <a:ext cx="10209442" cy="1050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b) Ünlü düşmesine örnek olabilecek kelimelerin içinde geçtiği cümleler yazınız.</a:t>
            </a:r>
            <a:endParaRPr lang="tr-TR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A586D19-6689-405E-998F-4A45B1892E24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198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1326580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C0F79C-EAD3-48E1-8474-FE456605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12. ETKİNLİK: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3C20EE8-656F-442C-B8D4-FDD9DFC25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90503" y="1741336"/>
            <a:ext cx="4601497" cy="4164164"/>
          </a:xfrm>
        </p:spPr>
        <p:txBody>
          <a:bodyPr>
            <a:normAutofit/>
          </a:bodyPr>
          <a:lstStyle/>
          <a:p>
            <a:r>
              <a:rPr lang="tr-TR" sz="2400" dirty="0"/>
              <a:t>Aşağıdaki cümleleri okuyunuz. Bir paragrafın giriş cümlesi olabilecek cümlenin başına “G”, sonuç cümlesi olabilecek cümlenin başına “S” yazınız.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616D540-DFF6-426F-ACC3-B269697404A6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198</a:t>
            </a:r>
            <a:endParaRPr lang="tr-TR" sz="2400" b="1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069C7F8-1A17-4F93-A17D-6B2A56017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8" y="550962"/>
            <a:ext cx="7225265" cy="6307038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1AA25CDC-4A50-45F8-B2B4-18D304CDCFBE}"/>
              </a:ext>
            </a:extLst>
          </p:cNvPr>
          <p:cNvSpPr txBox="1"/>
          <p:nvPr/>
        </p:nvSpPr>
        <p:spPr>
          <a:xfrm>
            <a:off x="491613" y="1347019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4C83966-C6D4-4963-84FA-F0C076337E61}"/>
              </a:ext>
            </a:extLst>
          </p:cNvPr>
          <p:cNvSpPr txBox="1"/>
          <p:nvPr/>
        </p:nvSpPr>
        <p:spPr>
          <a:xfrm>
            <a:off x="482303" y="1955716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019407A-0107-48C8-B087-6474CDE13388}"/>
              </a:ext>
            </a:extLst>
          </p:cNvPr>
          <p:cNvSpPr txBox="1"/>
          <p:nvPr/>
        </p:nvSpPr>
        <p:spPr>
          <a:xfrm>
            <a:off x="491613" y="2569032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A471710-3B2C-4955-9A6F-AACAE7C7DC1C}"/>
              </a:ext>
            </a:extLst>
          </p:cNvPr>
          <p:cNvSpPr txBox="1"/>
          <p:nvPr/>
        </p:nvSpPr>
        <p:spPr>
          <a:xfrm>
            <a:off x="482303" y="3166993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1FA0F6A-CB88-4647-BEE5-7F94662C9DD8}"/>
              </a:ext>
            </a:extLst>
          </p:cNvPr>
          <p:cNvSpPr txBox="1"/>
          <p:nvPr/>
        </p:nvSpPr>
        <p:spPr>
          <a:xfrm>
            <a:off x="482303" y="3822135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2E1FA0D-7786-4DD3-8574-C9CD0D9CE8D7}"/>
              </a:ext>
            </a:extLst>
          </p:cNvPr>
          <p:cNvSpPr txBox="1"/>
          <p:nvPr/>
        </p:nvSpPr>
        <p:spPr>
          <a:xfrm>
            <a:off x="491613" y="4454092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238C644-5762-43E2-B01F-E031FDE5543C}"/>
              </a:ext>
            </a:extLst>
          </p:cNvPr>
          <p:cNvSpPr txBox="1"/>
          <p:nvPr/>
        </p:nvSpPr>
        <p:spPr>
          <a:xfrm>
            <a:off x="491613" y="5119145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4F9E94A-250C-4F8E-92D9-FC1DACEB28DB}"/>
              </a:ext>
            </a:extLst>
          </p:cNvPr>
          <p:cNvSpPr txBox="1"/>
          <p:nvPr/>
        </p:nvSpPr>
        <p:spPr>
          <a:xfrm>
            <a:off x="491613" y="5689851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B555A71-D244-49BF-A6C9-8DD3E5A1E964}"/>
              </a:ext>
            </a:extLst>
          </p:cNvPr>
          <p:cNvSpPr txBox="1"/>
          <p:nvPr/>
        </p:nvSpPr>
        <p:spPr>
          <a:xfrm>
            <a:off x="482303" y="6311760"/>
            <a:ext cx="393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017137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D84C0A-91CD-4F3D-94C1-51A7A7430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30" y="688258"/>
            <a:ext cx="8187071" cy="2660786"/>
          </a:xfrm>
        </p:spPr>
        <p:txBody>
          <a:bodyPr/>
          <a:lstStyle/>
          <a:p>
            <a:r>
              <a:rPr lang="tr-TR" dirty="0"/>
              <a:t>SONRAKİ METNE HAZIRLIK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0F6106-BE2A-4C6C-A291-30F82416D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2930" y="3349043"/>
            <a:ext cx="8949069" cy="3395885"/>
          </a:xfrm>
        </p:spPr>
        <p:txBody>
          <a:bodyPr>
            <a:normAutofit/>
          </a:bodyPr>
          <a:lstStyle/>
          <a:p>
            <a:r>
              <a:rPr lang="tr-TR" sz="2400" dirty="0"/>
              <a:t>1. Bir kartona aile büyüklerinizi tanıtan bir soy ağacı hazırlayınız.</a:t>
            </a:r>
          </a:p>
          <a:p>
            <a:r>
              <a:rPr lang="tr-TR" sz="2400" dirty="0"/>
              <a:t>2. Büyüklere saygıyı anlatan atasözü ve özlü sözleri araştırıp yazınız. Bilgi kaynaklarını etkili kullanmak için kitap, dergi ve internet sitelerinden yararlanınız.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2B39BD2-6F18-481B-B25C-5569EDE2A279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198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296470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0" end="2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charRg st="70" end="2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607751C1-6D6F-494D-829C-A6585889E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METİN SONU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2884B95-FCFF-494B-AE4D-1B3B7EED7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tr-TR" dirty="0"/>
              <a:t>ÖZGÜR KAYA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A4E4BEBC-4497-46B8-BE8D-D35D42882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59" y="91006"/>
            <a:ext cx="3733742" cy="3733742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2FCC579-6186-4D01-9B2E-B34079A8BD74}"/>
              </a:ext>
            </a:extLst>
          </p:cNvPr>
          <p:cNvSpPr txBox="1"/>
          <p:nvPr/>
        </p:nvSpPr>
        <p:spPr>
          <a:xfrm>
            <a:off x="0" y="0"/>
            <a:ext cx="884903" cy="55096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sz="2400" b="1"/>
              <a:t>198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50196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ozet">
  <a:themeElements>
    <a:clrScheme name="Rozet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Rozet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oze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Rozet</Template>
  <TotalTime>720</TotalTime>
  <Words>828</Words>
  <Application>Microsoft Office PowerPoint</Application>
  <PresentationFormat>Geniş ekran</PresentationFormat>
  <Paragraphs>113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4" baseType="lpstr">
      <vt:lpstr>Arial</vt:lpstr>
      <vt:lpstr>Calibri</vt:lpstr>
      <vt:lpstr>Gill Sans MT</vt:lpstr>
      <vt:lpstr>Impact</vt:lpstr>
      <vt:lpstr>Rozet</vt:lpstr>
      <vt:lpstr>İyiliğin Değerini Bilen Kim?</vt:lpstr>
      <vt:lpstr>HAZIRLIK SORULARI</vt:lpstr>
      <vt:lpstr>OKUMA ÇALIŞMASI</vt:lpstr>
      <vt:lpstr>PowerPoint Sunusu</vt:lpstr>
      <vt:lpstr>PowerPoint Sunusu</vt:lpstr>
      <vt:lpstr>PowerPoint Sunusu</vt:lpstr>
      <vt:lpstr>PowerPoint Sunusu</vt:lpstr>
      <vt:lpstr>PowerPoint Sunusu</vt:lpstr>
      <vt:lpstr>1. Etkinlik</vt:lpstr>
      <vt:lpstr>2. Etkinlik: sözcük çalışması</vt:lpstr>
      <vt:lpstr>2. Etkinlik: sözcük çalışması</vt:lpstr>
      <vt:lpstr>2. Etkinlik: sözcük çalışması</vt:lpstr>
      <vt:lpstr>3. Etkinlik: METNİ ANLAMA</vt:lpstr>
      <vt:lpstr>4. Etkinlik: konu ve ana fikir</vt:lpstr>
      <vt:lpstr>5. Etkinlik: başlık</vt:lpstr>
      <vt:lpstr>6. Etkinlik: METNİ ANLAMA</vt:lpstr>
      <vt:lpstr>7. Etkinlik: METNİ ANLAMA</vt:lpstr>
      <vt:lpstr>7. Etkinlik: METNİ ANLAMA</vt:lpstr>
      <vt:lpstr>8. ETKİNLİK: METNİ ANLAMA</vt:lpstr>
      <vt:lpstr>8. ETKİNLİK: METNİ ANLAMA</vt:lpstr>
      <vt:lpstr>9. ETKİNLİK: konuşma</vt:lpstr>
      <vt:lpstr>10. ETKİNLİK: ses olayları</vt:lpstr>
      <vt:lpstr>10. ETKİNLİK: ses olayları</vt:lpstr>
      <vt:lpstr>10. ETKİNLİK: ses olayları</vt:lpstr>
      <vt:lpstr>11. ETKİNLİK: ünlü düşmesi</vt:lpstr>
      <vt:lpstr>11. ETKİNLİK: ünlü düşmesi</vt:lpstr>
      <vt:lpstr>12. ETKİNLİK:</vt:lpstr>
      <vt:lpstr>SONRAKİ METNE HAZIRLIK</vt:lpstr>
      <vt:lpstr>METİN SONU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GÜNDELİK HAYATIMIZDA  E-HASTALIKLAR</dc:title>
  <dc:creator>Özgür Kaya</dc:creator>
  <cp:lastModifiedBy>Özgür Kaya</cp:lastModifiedBy>
  <cp:revision>98</cp:revision>
  <dcterms:created xsi:type="dcterms:W3CDTF">2020-11-22T18:42:46Z</dcterms:created>
  <dcterms:modified xsi:type="dcterms:W3CDTF">2021-03-31T19:49:55Z</dcterms:modified>
</cp:coreProperties>
</file>