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44" r:id="rId3"/>
    <p:sldId id="257" r:id="rId4"/>
    <p:sldId id="258" r:id="rId5"/>
    <p:sldId id="259" r:id="rId6"/>
    <p:sldId id="290"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96" r:id="rId25"/>
    <p:sldId id="277" r:id="rId26"/>
    <p:sldId id="297" r:id="rId27"/>
    <p:sldId id="278" r:id="rId28"/>
    <p:sldId id="279" r:id="rId29"/>
    <p:sldId id="280" r:id="rId30"/>
    <p:sldId id="281" r:id="rId31"/>
    <p:sldId id="298" r:id="rId32"/>
    <p:sldId id="299" r:id="rId33"/>
    <p:sldId id="300" r:id="rId34"/>
    <p:sldId id="301" r:id="rId35"/>
    <p:sldId id="302" r:id="rId36"/>
    <p:sldId id="303" r:id="rId37"/>
    <p:sldId id="304" r:id="rId38"/>
    <p:sldId id="282" r:id="rId39"/>
    <p:sldId id="283" r:id="rId40"/>
    <p:sldId id="284" r:id="rId41"/>
    <p:sldId id="285" r:id="rId42"/>
    <p:sldId id="286" r:id="rId43"/>
    <p:sldId id="287" r:id="rId44"/>
    <p:sldId id="288"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289" r:id="rId84"/>
    <p:sldId id="291" r:id="rId85"/>
    <p:sldId id="292" r:id="rId86"/>
    <p:sldId id="293" r:id="rId87"/>
    <p:sldId id="294" r:id="rId88"/>
    <p:sldId id="295" r:id="rId89"/>
    <p:sldId id="343" r:id="rId9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ADFDD948-E7BA-4C5F-88C7-C6F47F6A084E}" type="datetimeFigureOut">
              <a:rPr lang="tr-TR" smtClean="0"/>
              <a:t>2.10.2021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6EBE68D-A583-4E28-B2B1-AED2851B2E30}" type="slidenum">
              <a:rPr lang="tr-TR" smtClean="0"/>
              <a:t>‹#›</a:t>
            </a:fld>
            <a:endParaRPr lang="tr-TR"/>
          </a:p>
        </p:txBody>
      </p:sp>
    </p:spTree>
    <p:extLst>
      <p:ext uri="{BB962C8B-B14F-4D97-AF65-F5344CB8AC3E}">
        <p14:creationId xmlns:p14="http://schemas.microsoft.com/office/powerpoint/2010/main" val="2818503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DFDD948-E7BA-4C5F-88C7-C6F47F6A084E}" type="datetimeFigureOut">
              <a:rPr lang="tr-TR" smtClean="0"/>
              <a:t>2.10.2021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6EBE68D-A583-4E28-B2B1-AED2851B2E30}" type="slidenum">
              <a:rPr lang="tr-TR" smtClean="0"/>
              <a:t>‹#›</a:t>
            </a:fld>
            <a:endParaRPr lang="tr-TR"/>
          </a:p>
        </p:txBody>
      </p:sp>
    </p:spTree>
    <p:extLst>
      <p:ext uri="{BB962C8B-B14F-4D97-AF65-F5344CB8AC3E}">
        <p14:creationId xmlns:p14="http://schemas.microsoft.com/office/powerpoint/2010/main" val="1151617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ADFDD948-E7BA-4C5F-88C7-C6F47F6A084E}" type="datetimeFigureOut">
              <a:rPr lang="tr-TR" smtClean="0"/>
              <a:t>2.10.2021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6EBE68D-A583-4E28-B2B1-AED2851B2E30}" type="slidenum">
              <a:rPr lang="tr-TR" smtClean="0"/>
              <a:t>‹#›</a:t>
            </a:fld>
            <a:endParaRPr lang="tr-TR"/>
          </a:p>
        </p:txBody>
      </p:sp>
    </p:spTree>
    <p:extLst>
      <p:ext uri="{BB962C8B-B14F-4D97-AF65-F5344CB8AC3E}">
        <p14:creationId xmlns:p14="http://schemas.microsoft.com/office/powerpoint/2010/main" val="769514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ADFDD948-E7BA-4C5F-88C7-C6F47F6A084E}" type="datetimeFigureOut">
              <a:rPr lang="tr-TR" smtClean="0"/>
              <a:t>2.10.2021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6EBE68D-A583-4E28-B2B1-AED2851B2E30}" type="slidenum">
              <a:rPr lang="tr-TR" smtClean="0"/>
              <a:t>‹#›</a:t>
            </a:fld>
            <a:endParaRPr lang="tr-TR"/>
          </a:p>
        </p:txBody>
      </p:sp>
    </p:spTree>
    <p:extLst>
      <p:ext uri="{BB962C8B-B14F-4D97-AF65-F5344CB8AC3E}">
        <p14:creationId xmlns:p14="http://schemas.microsoft.com/office/powerpoint/2010/main" val="1426315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ADFDD948-E7BA-4C5F-88C7-C6F47F6A084E}" type="datetimeFigureOut">
              <a:rPr lang="tr-TR" smtClean="0"/>
              <a:t>2.10.2021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06EBE68D-A583-4E28-B2B1-AED2851B2E30}" type="slidenum">
              <a:rPr lang="tr-TR" smtClean="0"/>
              <a:t>‹#›</a:t>
            </a:fld>
            <a:endParaRPr lang="tr-TR"/>
          </a:p>
        </p:txBody>
      </p:sp>
    </p:spTree>
    <p:extLst>
      <p:ext uri="{BB962C8B-B14F-4D97-AF65-F5344CB8AC3E}">
        <p14:creationId xmlns:p14="http://schemas.microsoft.com/office/powerpoint/2010/main" val="3076264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ADFDD948-E7BA-4C5F-88C7-C6F47F6A084E}" type="datetimeFigureOut">
              <a:rPr lang="tr-TR" smtClean="0"/>
              <a:t>2.10.2021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06EBE68D-A583-4E28-B2B1-AED2851B2E30}" type="slidenum">
              <a:rPr lang="tr-TR" smtClean="0"/>
              <a:t>‹#›</a:t>
            </a:fld>
            <a:endParaRPr lang="tr-TR"/>
          </a:p>
        </p:txBody>
      </p:sp>
    </p:spTree>
    <p:extLst>
      <p:ext uri="{BB962C8B-B14F-4D97-AF65-F5344CB8AC3E}">
        <p14:creationId xmlns:p14="http://schemas.microsoft.com/office/powerpoint/2010/main" val="3441817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FDD948-E7BA-4C5F-88C7-C6F47F6A084E}" type="datetimeFigureOut">
              <a:rPr lang="tr-TR" smtClean="0"/>
              <a:t>2.10.2021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06EBE68D-A583-4E28-B2B1-AED2851B2E30}" type="slidenum">
              <a:rPr lang="tr-TR" smtClean="0"/>
              <a:t>‹#›</a:t>
            </a:fld>
            <a:endParaRPr lang="tr-TR"/>
          </a:p>
        </p:txBody>
      </p:sp>
    </p:spTree>
    <p:extLst>
      <p:ext uri="{BB962C8B-B14F-4D97-AF65-F5344CB8AC3E}">
        <p14:creationId xmlns:p14="http://schemas.microsoft.com/office/powerpoint/2010/main" val="1943462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DFDD948-E7BA-4C5F-88C7-C6F47F6A084E}" type="datetimeFigureOut">
              <a:rPr lang="tr-TR" smtClean="0"/>
              <a:t>2.10.2021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6EBE68D-A583-4E28-B2B1-AED2851B2E30}" type="slidenum">
              <a:rPr lang="tr-TR" smtClean="0"/>
              <a:t>‹#›</a:t>
            </a:fld>
            <a:endParaRPr lang="tr-TR"/>
          </a:p>
        </p:txBody>
      </p:sp>
    </p:spTree>
    <p:extLst>
      <p:ext uri="{BB962C8B-B14F-4D97-AF65-F5344CB8AC3E}">
        <p14:creationId xmlns:p14="http://schemas.microsoft.com/office/powerpoint/2010/main" val="2648660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DFDD948-E7BA-4C5F-88C7-C6F47F6A084E}" type="datetimeFigureOut">
              <a:rPr lang="tr-TR" smtClean="0"/>
              <a:t>2.10.2021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6EBE68D-A583-4E28-B2B1-AED2851B2E30}" type="slidenum">
              <a:rPr lang="tr-TR" smtClean="0"/>
              <a:t>‹#›</a:t>
            </a:fld>
            <a:endParaRPr lang="tr-TR"/>
          </a:p>
        </p:txBody>
      </p:sp>
    </p:spTree>
    <p:extLst>
      <p:ext uri="{BB962C8B-B14F-4D97-AF65-F5344CB8AC3E}">
        <p14:creationId xmlns:p14="http://schemas.microsoft.com/office/powerpoint/2010/main" val="2390300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DFDD948-E7BA-4C5F-88C7-C6F47F6A084E}" type="datetimeFigureOut">
              <a:rPr lang="tr-TR" smtClean="0"/>
              <a:t>2.10.2021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6EBE68D-A583-4E28-B2B1-AED2851B2E30}" type="slidenum">
              <a:rPr lang="tr-TR" smtClean="0"/>
              <a:t>‹#›</a:t>
            </a:fld>
            <a:endParaRPr lang="tr-TR"/>
          </a:p>
        </p:txBody>
      </p:sp>
    </p:spTree>
    <p:extLst>
      <p:ext uri="{BB962C8B-B14F-4D97-AF65-F5344CB8AC3E}">
        <p14:creationId xmlns:p14="http://schemas.microsoft.com/office/powerpoint/2010/main" val="3328833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DFDD948-E7BA-4C5F-88C7-C6F47F6A084E}" type="datetimeFigureOut">
              <a:rPr lang="tr-TR" smtClean="0"/>
              <a:t>2.10.2021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6EBE68D-A583-4E28-B2B1-AED2851B2E30}" type="slidenum">
              <a:rPr lang="tr-TR" smtClean="0"/>
              <a:t>‹#›</a:t>
            </a:fld>
            <a:endParaRPr lang="tr-TR"/>
          </a:p>
        </p:txBody>
      </p:sp>
    </p:spTree>
    <p:extLst>
      <p:ext uri="{BB962C8B-B14F-4D97-AF65-F5344CB8AC3E}">
        <p14:creationId xmlns:p14="http://schemas.microsoft.com/office/powerpoint/2010/main" val="1680237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DFDD948-E7BA-4C5F-88C7-C6F47F6A084E}" type="datetimeFigureOut">
              <a:rPr lang="tr-TR" smtClean="0"/>
              <a:t>2.10.2021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6EBE68D-A583-4E28-B2B1-AED2851B2E30}" type="slidenum">
              <a:rPr lang="tr-TR" smtClean="0"/>
              <a:t>‹#›</a:t>
            </a:fld>
            <a:endParaRPr lang="tr-TR"/>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0011923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DFDD948-E7BA-4C5F-88C7-C6F47F6A084E}" type="datetimeFigureOut">
              <a:rPr lang="tr-TR" smtClean="0"/>
              <a:t>2.10.2021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6EBE68D-A583-4E28-B2B1-AED2851B2E30}" type="slidenum">
              <a:rPr lang="tr-TR" smtClean="0"/>
              <a:t>‹#›</a:t>
            </a:fld>
            <a:endParaRPr lang="tr-TR"/>
          </a:p>
        </p:txBody>
      </p:sp>
    </p:spTree>
    <p:extLst>
      <p:ext uri="{BB962C8B-B14F-4D97-AF65-F5344CB8AC3E}">
        <p14:creationId xmlns:p14="http://schemas.microsoft.com/office/powerpoint/2010/main" val="6601596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tr-TR"/>
              <a:t>Asıl başlık stilini düzenlemek için tıklayın</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ADFDD948-E7BA-4C5F-88C7-C6F47F6A084E}" type="datetimeFigureOut">
              <a:rPr lang="tr-TR" smtClean="0"/>
              <a:t>2.10.2021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06EBE68D-A583-4E28-B2B1-AED2851B2E30}" type="slidenum">
              <a:rPr lang="tr-TR" smtClean="0"/>
              <a:t>‹#›</a:t>
            </a:fld>
            <a:endParaRPr lang="tr-TR"/>
          </a:p>
        </p:txBody>
      </p:sp>
    </p:spTree>
    <p:extLst>
      <p:ext uri="{BB962C8B-B14F-4D97-AF65-F5344CB8AC3E}">
        <p14:creationId xmlns:p14="http://schemas.microsoft.com/office/powerpoint/2010/main" val="15657991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tr-TR"/>
              <a:t>Asıl başlık stilini düzenlemek için tıklayın</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ADFDD948-E7BA-4C5F-88C7-C6F47F6A084E}" type="datetimeFigureOut">
              <a:rPr lang="tr-TR" smtClean="0"/>
              <a:t>2.10.2021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06EBE68D-A583-4E28-B2B1-AED2851B2E30}" type="slidenum">
              <a:rPr lang="tr-TR" smtClean="0"/>
              <a:t>‹#›</a:t>
            </a:fld>
            <a:endParaRPr lang="tr-TR"/>
          </a:p>
        </p:txBody>
      </p:sp>
    </p:spTree>
    <p:extLst>
      <p:ext uri="{BB962C8B-B14F-4D97-AF65-F5344CB8AC3E}">
        <p14:creationId xmlns:p14="http://schemas.microsoft.com/office/powerpoint/2010/main" val="29474249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DFDD948-E7BA-4C5F-88C7-C6F47F6A084E}" type="datetimeFigureOut">
              <a:rPr lang="tr-TR" smtClean="0"/>
              <a:t>2.10.2021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6EBE68D-A583-4E28-B2B1-AED2851B2E30}" type="slidenum">
              <a:rPr lang="tr-TR" smtClean="0"/>
              <a:t>‹#›</a:t>
            </a:fld>
            <a:endParaRPr lang="tr-TR"/>
          </a:p>
        </p:txBody>
      </p:sp>
    </p:spTree>
    <p:extLst>
      <p:ext uri="{BB962C8B-B14F-4D97-AF65-F5344CB8AC3E}">
        <p14:creationId xmlns:p14="http://schemas.microsoft.com/office/powerpoint/2010/main" val="5323474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DFDD948-E7BA-4C5F-88C7-C6F47F6A084E}" type="datetimeFigureOut">
              <a:rPr lang="tr-TR" smtClean="0"/>
              <a:t>2.10.2021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6EBE68D-A583-4E28-B2B1-AED2851B2E30}" type="slidenum">
              <a:rPr lang="tr-TR" smtClean="0"/>
              <a:t>‹#›</a:t>
            </a:fld>
            <a:endParaRPr lang="tr-TR"/>
          </a:p>
        </p:txBody>
      </p:sp>
    </p:spTree>
    <p:extLst>
      <p:ext uri="{BB962C8B-B14F-4D97-AF65-F5344CB8AC3E}">
        <p14:creationId xmlns:p14="http://schemas.microsoft.com/office/powerpoint/2010/main" val="3157005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ADFDD948-E7BA-4C5F-88C7-C6F47F6A084E}" type="datetimeFigureOut">
              <a:rPr lang="tr-TR" smtClean="0"/>
              <a:t>2.10.2021</a:t>
            </a:fld>
            <a:endParaRPr lang="tr-TR"/>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tr-T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06EBE68D-A583-4E28-B2B1-AED2851B2E30}" type="slidenum">
              <a:rPr lang="tr-TR" smtClean="0"/>
              <a:t>‹#›</a:t>
            </a:fld>
            <a:endParaRPr lang="tr-TR"/>
          </a:p>
        </p:txBody>
      </p:sp>
    </p:spTree>
    <p:extLst>
      <p:ext uri="{BB962C8B-B14F-4D97-AF65-F5344CB8AC3E}">
        <p14:creationId xmlns:p14="http://schemas.microsoft.com/office/powerpoint/2010/main" val="10928517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42.pn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2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hyperlink" Target="https://www.turkdilbilgisi.com/sozcukte-anlam/es-anlamli-kelimeler.html"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4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4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hyperlink" Target="https://www.bilgicik.com/tag/gorulen-gecmis-zaman-kipi/" TargetMode="Externa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8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image" Target="../media/image97.png"/><Relationship Id="rId1" Type="http://schemas.openxmlformats.org/officeDocument/2006/relationships/slideLayout" Target="../slideLayouts/slideLayout7.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8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7.xml"/><Relationship Id="rId4" Type="http://schemas.openxmlformats.org/officeDocument/2006/relationships/image" Target="../media/image105.png"/></Relationships>
</file>

<file path=ppt/slides/_rels/slide8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D306FE20-2539-4257-816C-CDD025243C5A}"/>
              </a:ext>
            </a:extLst>
          </p:cNvPr>
          <p:cNvPicPr/>
          <p:nvPr/>
        </p:nvPicPr>
        <p:blipFill rotWithShape="1">
          <a:blip r:embed="rId2" cstate="print">
            <a:extLst>
              <a:ext uri="{28A0092B-C50C-407E-A947-70E740481C1C}">
                <a14:useLocalDpi xmlns:a14="http://schemas.microsoft.com/office/drawing/2010/main" val="0"/>
              </a:ext>
            </a:extLst>
          </a:blip>
          <a:srcRect t="11154" r="1824" b="13037"/>
          <a:stretch/>
        </p:blipFill>
        <p:spPr>
          <a:xfrm>
            <a:off x="401781" y="461553"/>
            <a:ext cx="2273212" cy="1794978"/>
          </a:xfrm>
          <a:prstGeom prst="ellipse">
            <a:avLst/>
          </a:prstGeom>
          <a:ln>
            <a:noFill/>
          </a:ln>
          <a:effectLst>
            <a:softEdge rad="112500"/>
          </a:effectLst>
        </p:spPr>
      </p:pic>
      <p:pic>
        <p:nvPicPr>
          <p:cNvPr id="7" name="Resim 6">
            <a:extLst>
              <a:ext uri="{FF2B5EF4-FFF2-40B4-BE49-F238E27FC236}">
                <a16:creationId xmlns:a16="http://schemas.microsoft.com/office/drawing/2014/main" id="{E060F358-0EAB-4194-8C3F-1D0EF0C99AD5}"/>
              </a:ext>
            </a:extLst>
          </p:cNvPr>
          <p:cNvPicPr/>
          <p:nvPr/>
        </p:nvPicPr>
        <p:blipFill rotWithShape="1">
          <a:blip r:embed="rId3" cstate="print">
            <a:extLst>
              <a:ext uri="{28A0092B-C50C-407E-A947-70E740481C1C}">
                <a14:useLocalDpi xmlns:a14="http://schemas.microsoft.com/office/drawing/2010/main" val="0"/>
              </a:ext>
            </a:extLst>
          </a:blip>
          <a:srcRect l="4908" t="8054" r="546" b="8054"/>
          <a:stretch/>
        </p:blipFill>
        <p:spPr>
          <a:xfrm>
            <a:off x="9520785" y="267589"/>
            <a:ext cx="2008910" cy="2142181"/>
          </a:xfrm>
          <a:prstGeom prst="ellipse">
            <a:avLst/>
          </a:prstGeom>
          <a:ln>
            <a:noFill/>
          </a:ln>
          <a:effectLst>
            <a:softEdge rad="112500"/>
          </a:effectLst>
        </p:spPr>
      </p:pic>
      <p:pic>
        <p:nvPicPr>
          <p:cNvPr id="8" name="Resim 7">
            <a:extLst>
              <a:ext uri="{FF2B5EF4-FFF2-40B4-BE49-F238E27FC236}">
                <a16:creationId xmlns:a16="http://schemas.microsoft.com/office/drawing/2014/main" id="{244CE5B9-3772-49D4-8224-0D61F969BCBD}"/>
              </a:ext>
            </a:extLst>
          </p:cNvPr>
          <p:cNvPicPr/>
          <p:nvPr/>
        </p:nvPicPr>
        <p:blipFill rotWithShape="1">
          <a:blip r:embed="rId4" cstate="print">
            <a:extLst>
              <a:ext uri="{28A0092B-C50C-407E-A947-70E740481C1C}">
                <a14:useLocalDpi xmlns:a14="http://schemas.microsoft.com/office/drawing/2010/main" val="0"/>
              </a:ext>
            </a:extLst>
          </a:blip>
          <a:srcRect l="34318" t="25847" r="13815" b="49666"/>
          <a:stretch/>
        </p:blipFill>
        <p:spPr bwMode="auto">
          <a:xfrm>
            <a:off x="260524" y="5035525"/>
            <a:ext cx="2957017" cy="1050676"/>
          </a:xfrm>
          <a:prstGeom prst="rect">
            <a:avLst/>
          </a:prstGeom>
          <a:ln>
            <a:noFill/>
          </a:ln>
          <a:extLst>
            <a:ext uri="{53640926-AAD7-44D8-BBD7-CCE9431645EC}">
              <a14:shadowObscured xmlns:a14="http://schemas.microsoft.com/office/drawing/2010/main"/>
            </a:ext>
          </a:extLst>
        </p:spPr>
      </p:pic>
      <p:pic>
        <p:nvPicPr>
          <p:cNvPr id="9" name="Resim 8">
            <a:extLst>
              <a:ext uri="{FF2B5EF4-FFF2-40B4-BE49-F238E27FC236}">
                <a16:creationId xmlns:a16="http://schemas.microsoft.com/office/drawing/2014/main" id="{C574389F-F989-4FFC-937B-B50F6CCF14ED}"/>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7170166" y="5338218"/>
            <a:ext cx="4021544" cy="506198"/>
          </a:xfrm>
          <a:prstGeom prst="rect">
            <a:avLst/>
          </a:prstGeom>
        </p:spPr>
      </p:pic>
      <p:pic>
        <p:nvPicPr>
          <p:cNvPr id="1026" name="Picture 2" descr="Atatürk ve Anıları Metni Cevapları - Türkçe Ödevim">
            <a:extLst>
              <a:ext uri="{FF2B5EF4-FFF2-40B4-BE49-F238E27FC236}">
                <a16:creationId xmlns:a16="http://schemas.microsoft.com/office/drawing/2014/main" id="{4645D2E8-841E-42BB-904B-6D4D4AE21D3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727" t="11882" b="11502"/>
          <a:stretch/>
        </p:blipFill>
        <p:spPr bwMode="auto">
          <a:xfrm>
            <a:off x="2674993" y="1822475"/>
            <a:ext cx="7427652" cy="3069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077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6D54EC3-8247-4767-9AD3-A6009DF49CF3}"/>
              </a:ext>
            </a:extLst>
          </p:cNvPr>
          <p:cNvPicPr>
            <a:picLocks noChangeAspect="1"/>
          </p:cNvPicPr>
          <p:nvPr/>
        </p:nvPicPr>
        <p:blipFill>
          <a:blip r:embed="rId2"/>
          <a:stretch>
            <a:fillRect/>
          </a:stretch>
        </p:blipFill>
        <p:spPr>
          <a:xfrm>
            <a:off x="3627852" y="0"/>
            <a:ext cx="4724400" cy="1666875"/>
          </a:xfrm>
          <a:prstGeom prst="rect">
            <a:avLst/>
          </a:prstGeom>
        </p:spPr>
      </p:pic>
      <p:pic>
        <p:nvPicPr>
          <p:cNvPr id="3" name="Resim 2">
            <a:extLst>
              <a:ext uri="{FF2B5EF4-FFF2-40B4-BE49-F238E27FC236}">
                <a16:creationId xmlns:a16="http://schemas.microsoft.com/office/drawing/2014/main" id="{BD67CCFF-8A58-4B26-BA28-898FB18DCA6E}"/>
              </a:ext>
            </a:extLst>
          </p:cNvPr>
          <p:cNvPicPr>
            <a:picLocks noChangeAspect="1"/>
          </p:cNvPicPr>
          <p:nvPr/>
        </p:nvPicPr>
        <p:blipFill>
          <a:blip r:embed="rId3"/>
          <a:stretch>
            <a:fillRect/>
          </a:stretch>
        </p:blipFill>
        <p:spPr>
          <a:xfrm>
            <a:off x="403640" y="1800592"/>
            <a:ext cx="6448425" cy="4933950"/>
          </a:xfrm>
          <a:prstGeom prst="rect">
            <a:avLst/>
          </a:prstGeom>
        </p:spPr>
      </p:pic>
      <p:pic>
        <p:nvPicPr>
          <p:cNvPr id="4" name="Resim 3">
            <a:extLst>
              <a:ext uri="{FF2B5EF4-FFF2-40B4-BE49-F238E27FC236}">
                <a16:creationId xmlns:a16="http://schemas.microsoft.com/office/drawing/2014/main" id="{BC65E42D-1B4C-4B90-99E6-04DF6C46B350}"/>
              </a:ext>
            </a:extLst>
          </p:cNvPr>
          <p:cNvPicPr>
            <a:picLocks noChangeAspect="1"/>
          </p:cNvPicPr>
          <p:nvPr/>
        </p:nvPicPr>
        <p:blipFill>
          <a:blip r:embed="rId4"/>
          <a:stretch>
            <a:fillRect/>
          </a:stretch>
        </p:blipFill>
        <p:spPr>
          <a:xfrm>
            <a:off x="6934200" y="3057892"/>
            <a:ext cx="5257800" cy="2419350"/>
          </a:xfrm>
          <a:prstGeom prst="rect">
            <a:avLst/>
          </a:prstGeom>
        </p:spPr>
      </p:pic>
    </p:spTree>
    <p:extLst>
      <p:ext uri="{BB962C8B-B14F-4D97-AF65-F5344CB8AC3E}">
        <p14:creationId xmlns:p14="http://schemas.microsoft.com/office/powerpoint/2010/main" val="303580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651CAE8-E227-4055-AE43-76663DB65957}"/>
              </a:ext>
            </a:extLst>
          </p:cNvPr>
          <p:cNvPicPr>
            <a:picLocks noChangeAspect="1"/>
          </p:cNvPicPr>
          <p:nvPr/>
        </p:nvPicPr>
        <p:blipFill>
          <a:blip r:embed="rId2"/>
          <a:stretch>
            <a:fillRect/>
          </a:stretch>
        </p:blipFill>
        <p:spPr>
          <a:xfrm>
            <a:off x="4469686" y="281354"/>
            <a:ext cx="4474070" cy="848165"/>
          </a:xfrm>
          <a:prstGeom prst="rect">
            <a:avLst/>
          </a:prstGeom>
        </p:spPr>
      </p:pic>
      <p:pic>
        <p:nvPicPr>
          <p:cNvPr id="3" name="Resim 2">
            <a:extLst>
              <a:ext uri="{FF2B5EF4-FFF2-40B4-BE49-F238E27FC236}">
                <a16:creationId xmlns:a16="http://schemas.microsoft.com/office/drawing/2014/main" id="{EB8F11E1-A51C-4E4B-B739-DEFF0E822171}"/>
              </a:ext>
            </a:extLst>
          </p:cNvPr>
          <p:cNvPicPr>
            <a:picLocks noChangeAspect="1"/>
          </p:cNvPicPr>
          <p:nvPr/>
        </p:nvPicPr>
        <p:blipFill>
          <a:blip r:embed="rId3"/>
          <a:stretch>
            <a:fillRect/>
          </a:stretch>
        </p:blipFill>
        <p:spPr>
          <a:xfrm>
            <a:off x="2121464" y="1716480"/>
            <a:ext cx="7949072" cy="848164"/>
          </a:xfrm>
          <a:prstGeom prst="rect">
            <a:avLst/>
          </a:prstGeom>
        </p:spPr>
      </p:pic>
      <p:pic>
        <p:nvPicPr>
          <p:cNvPr id="4" name="Resim 3">
            <a:extLst>
              <a:ext uri="{FF2B5EF4-FFF2-40B4-BE49-F238E27FC236}">
                <a16:creationId xmlns:a16="http://schemas.microsoft.com/office/drawing/2014/main" id="{622EEDD3-DDC7-4A26-93CA-77BDDD41F457}"/>
              </a:ext>
            </a:extLst>
          </p:cNvPr>
          <p:cNvPicPr>
            <a:picLocks noChangeAspect="1"/>
          </p:cNvPicPr>
          <p:nvPr/>
        </p:nvPicPr>
        <p:blipFill>
          <a:blip r:embed="rId4"/>
          <a:stretch>
            <a:fillRect/>
          </a:stretch>
        </p:blipFill>
        <p:spPr>
          <a:xfrm>
            <a:off x="485755" y="3151603"/>
            <a:ext cx="11220490" cy="848163"/>
          </a:xfrm>
          <a:prstGeom prst="rect">
            <a:avLst/>
          </a:prstGeom>
        </p:spPr>
      </p:pic>
    </p:spTree>
    <p:extLst>
      <p:ext uri="{BB962C8B-B14F-4D97-AF65-F5344CB8AC3E}">
        <p14:creationId xmlns:p14="http://schemas.microsoft.com/office/powerpoint/2010/main" val="1236249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BDE39CD-2B35-4D60-B712-3F3292516EE8}"/>
              </a:ext>
            </a:extLst>
          </p:cNvPr>
          <p:cNvSpPr/>
          <p:nvPr/>
        </p:nvSpPr>
        <p:spPr>
          <a:xfrm>
            <a:off x="4944082" y="599608"/>
            <a:ext cx="3009157" cy="46166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400" b="1" dirty="0">
                <a:solidFill>
                  <a:srgbClr val="FF0000"/>
                </a:solidFill>
                <a:latin typeface="Verdana" panose="020B0604030504040204" pitchFamily="34" charset="0"/>
              </a:rPr>
              <a:t>ASKERLE GÜREŞ</a:t>
            </a:r>
            <a:endParaRPr lang="tr-TR" sz="2400" dirty="0">
              <a:solidFill>
                <a:srgbClr val="FF0000"/>
              </a:solidFill>
            </a:endParaRPr>
          </a:p>
        </p:txBody>
      </p:sp>
      <p:sp>
        <p:nvSpPr>
          <p:cNvPr id="3" name="Dikdörtgen 2">
            <a:extLst>
              <a:ext uri="{FF2B5EF4-FFF2-40B4-BE49-F238E27FC236}">
                <a16:creationId xmlns:a16="http://schemas.microsoft.com/office/drawing/2014/main" id="{647180A4-32A3-440C-86C2-A424E52DCF90}"/>
              </a:ext>
            </a:extLst>
          </p:cNvPr>
          <p:cNvSpPr/>
          <p:nvPr/>
        </p:nvSpPr>
        <p:spPr>
          <a:xfrm>
            <a:off x="196948" y="1166843"/>
            <a:ext cx="11408898" cy="483209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t>Bir gezisinde, Kolordu binasının kapısında aslan yapılı bir Mehmetçik gördü. Çağırdı ve güler yüzle sordu:</a:t>
            </a:r>
            <a:br>
              <a:rPr lang="tr-TR" sz="2800" dirty="0"/>
            </a:br>
            <a:r>
              <a:rPr lang="tr-TR" sz="2800" dirty="0"/>
              <a:t>— Sen güreş bilir misin?</a:t>
            </a:r>
            <a:br>
              <a:rPr lang="tr-TR" sz="2800" dirty="0"/>
            </a:br>
            <a:r>
              <a:rPr lang="tr-TR" sz="2800" dirty="0"/>
              <a:t>Yanındakilerden en kuvvetli görünenlerle Mehmetçiği güreştirdi. Genç asker her zaman üstün geliyordu. Çok neşelendi, ayağa fırladı.</a:t>
            </a:r>
            <a:br>
              <a:rPr lang="tr-TR" sz="2800" dirty="0"/>
            </a:br>
            <a:r>
              <a:rPr lang="tr-TR" sz="2800" dirty="0"/>
              <a:t>Ceketini çıkarıp Mehmet’e ense tuttu:</a:t>
            </a:r>
            <a:br>
              <a:rPr lang="tr-TR" sz="2800" dirty="0"/>
            </a:br>
            <a:r>
              <a:rPr lang="tr-TR" sz="2800" dirty="0"/>
              <a:t>— Haydi, bir de benimle güreş!</a:t>
            </a:r>
            <a:br>
              <a:rPr lang="tr-TR" sz="2800" dirty="0"/>
            </a:br>
            <a:r>
              <a:rPr lang="tr-TR" sz="2800" dirty="0"/>
              <a:t>Katıksız ve temiz Anadolu çocuğu Ata’sının yüzüne hayranlıkla baktı:</a:t>
            </a:r>
            <a:br>
              <a:rPr lang="tr-TR" sz="2800" dirty="0"/>
            </a:br>
            <a:r>
              <a:rPr lang="tr-TR" sz="2800" dirty="0"/>
              <a:t>—“Atam,” dedi. “Senin sırtını yedi düvel yere getiremedi. Bir Mehmet mi bu işi başarır?”</a:t>
            </a:r>
            <a:br>
              <a:rPr lang="tr-TR" sz="2800" dirty="0"/>
            </a:br>
            <a:r>
              <a:rPr lang="tr-TR" sz="2800" dirty="0"/>
              <a:t>Gözleri doldu ve ağlamamak için gülmeye çalıştı. </a:t>
            </a:r>
          </a:p>
        </p:txBody>
      </p:sp>
    </p:spTree>
    <p:extLst>
      <p:ext uri="{BB962C8B-B14F-4D97-AF65-F5344CB8AC3E}">
        <p14:creationId xmlns:p14="http://schemas.microsoft.com/office/powerpoint/2010/main" val="2055400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16612D89-FD73-4247-9366-B788F84474D9}"/>
              </a:ext>
            </a:extLst>
          </p:cNvPr>
          <p:cNvPicPr>
            <a:picLocks noChangeAspect="1"/>
          </p:cNvPicPr>
          <p:nvPr/>
        </p:nvPicPr>
        <p:blipFill>
          <a:blip r:embed="rId2"/>
          <a:stretch>
            <a:fillRect/>
          </a:stretch>
        </p:blipFill>
        <p:spPr>
          <a:xfrm>
            <a:off x="1345524" y="281354"/>
            <a:ext cx="9034308" cy="523728"/>
          </a:xfrm>
          <a:prstGeom prst="rect">
            <a:avLst/>
          </a:prstGeom>
        </p:spPr>
      </p:pic>
      <p:sp>
        <p:nvSpPr>
          <p:cNvPr id="3" name="Dikdörtgen 2">
            <a:extLst>
              <a:ext uri="{FF2B5EF4-FFF2-40B4-BE49-F238E27FC236}">
                <a16:creationId xmlns:a16="http://schemas.microsoft.com/office/drawing/2014/main" id="{2219EB59-5228-46FD-B0BC-764E0E1D4014}"/>
              </a:ext>
            </a:extLst>
          </p:cNvPr>
          <p:cNvSpPr/>
          <p:nvPr/>
        </p:nvSpPr>
        <p:spPr>
          <a:xfrm>
            <a:off x="684625" y="1143209"/>
            <a:ext cx="10611729" cy="954107"/>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dirty="0"/>
              <a:t>Milletimiz çok büyüktür. Hiç korkmayalım. O, esaret ve aşağılığı kabul etmez. </a:t>
            </a:r>
          </a:p>
        </p:txBody>
      </p:sp>
      <p:sp>
        <p:nvSpPr>
          <p:cNvPr id="4" name="Dikdörtgen 3">
            <a:extLst>
              <a:ext uri="{FF2B5EF4-FFF2-40B4-BE49-F238E27FC236}">
                <a16:creationId xmlns:a16="http://schemas.microsoft.com/office/drawing/2014/main" id="{14A40A70-7935-4E77-9648-149029505C87}"/>
              </a:ext>
            </a:extLst>
          </p:cNvPr>
          <p:cNvSpPr/>
          <p:nvPr/>
        </p:nvSpPr>
        <p:spPr>
          <a:xfrm>
            <a:off x="846406" y="2384088"/>
            <a:ext cx="10499187" cy="954107"/>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dirty="0"/>
              <a:t>Bu memleket tarihte Türk’tü, halde </a:t>
            </a:r>
            <a:r>
              <a:rPr lang="tr-TR" sz="2800" dirty="0" err="1"/>
              <a:t>Türktür</a:t>
            </a:r>
            <a:r>
              <a:rPr lang="tr-TR" sz="2800" dirty="0"/>
              <a:t> ve ebediyen Türk olarak yaşayacaktır. </a:t>
            </a:r>
          </a:p>
        </p:txBody>
      </p:sp>
      <p:sp>
        <p:nvSpPr>
          <p:cNvPr id="5" name="Dikdörtgen 4">
            <a:extLst>
              <a:ext uri="{FF2B5EF4-FFF2-40B4-BE49-F238E27FC236}">
                <a16:creationId xmlns:a16="http://schemas.microsoft.com/office/drawing/2014/main" id="{DF788E5E-1FD6-46B4-B23E-AA78541051B0}"/>
              </a:ext>
            </a:extLst>
          </p:cNvPr>
          <p:cNvSpPr/>
          <p:nvPr/>
        </p:nvSpPr>
        <p:spPr>
          <a:xfrm>
            <a:off x="797168" y="3656509"/>
            <a:ext cx="10499186" cy="830997"/>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dirty="0"/>
              <a:t>Herkes ulusal görevini ve sorumluluğunu bilmeli, memleket meseleleri üzerinde o düşünceyle, düşünüp çalışmayı görev edinmelidir. </a:t>
            </a:r>
          </a:p>
        </p:txBody>
      </p:sp>
      <p:sp>
        <p:nvSpPr>
          <p:cNvPr id="6" name="Dikdörtgen 5">
            <a:extLst>
              <a:ext uri="{FF2B5EF4-FFF2-40B4-BE49-F238E27FC236}">
                <a16:creationId xmlns:a16="http://schemas.microsoft.com/office/drawing/2014/main" id="{D1216F15-21CF-4327-AF87-ABA23ADCF951}"/>
              </a:ext>
            </a:extLst>
          </p:cNvPr>
          <p:cNvSpPr/>
          <p:nvPr/>
        </p:nvSpPr>
        <p:spPr>
          <a:xfrm>
            <a:off x="951912" y="4723146"/>
            <a:ext cx="10344441" cy="1200329"/>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dirty="0" err="1"/>
              <a:t>Ben,Türk</a:t>
            </a:r>
            <a:r>
              <a:rPr lang="tr-TR" sz="2400" dirty="0"/>
              <a:t> ufuklarından bir gün mutlaka bir güneş doğacağına, bunun hararet ve kuvvetinin bizi ısıtacağına, bundan bize bir güç çıkacağına o kadar emindim ki, bunu âdeta gözlerimle görüyordum. </a:t>
            </a:r>
          </a:p>
        </p:txBody>
      </p:sp>
    </p:spTree>
    <p:extLst>
      <p:ext uri="{BB962C8B-B14F-4D97-AF65-F5344CB8AC3E}">
        <p14:creationId xmlns:p14="http://schemas.microsoft.com/office/powerpoint/2010/main" val="166991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328196E-84DE-4B18-BAFE-1E927C874B62}"/>
              </a:ext>
            </a:extLst>
          </p:cNvPr>
          <p:cNvPicPr>
            <a:picLocks noChangeAspect="1"/>
          </p:cNvPicPr>
          <p:nvPr/>
        </p:nvPicPr>
        <p:blipFill>
          <a:blip r:embed="rId2"/>
          <a:stretch>
            <a:fillRect/>
          </a:stretch>
        </p:blipFill>
        <p:spPr>
          <a:xfrm>
            <a:off x="350152" y="2316260"/>
            <a:ext cx="5076825" cy="2943225"/>
          </a:xfrm>
          <a:prstGeom prst="rect">
            <a:avLst/>
          </a:prstGeom>
        </p:spPr>
      </p:pic>
      <p:pic>
        <p:nvPicPr>
          <p:cNvPr id="3" name="Resim 2">
            <a:extLst>
              <a:ext uri="{FF2B5EF4-FFF2-40B4-BE49-F238E27FC236}">
                <a16:creationId xmlns:a16="http://schemas.microsoft.com/office/drawing/2014/main" id="{F25930BF-44EE-43B2-AD7C-05493D517ACD}"/>
              </a:ext>
            </a:extLst>
          </p:cNvPr>
          <p:cNvPicPr>
            <a:picLocks noChangeAspect="1"/>
          </p:cNvPicPr>
          <p:nvPr/>
        </p:nvPicPr>
        <p:blipFill>
          <a:blip r:embed="rId3"/>
          <a:stretch>
            <a:fillRect/>
          </a:stretch>
        </p:blipFill>
        <p:spPr>
          <a:xfrm>
            <a:off x="6131057" y="2316260"/>
            <a:ext cx="4100552" cy="3789118"/>
          </a:xfrm>
          <a:prstGeom prst="rect">
            <a:avLst/>
          </a:prstGeom>
        </p:spPr>
      </p:pic>
      <p:sp>
        <p:nvSpPr>
          <p:cNvPr id="4" name="Dikdörtgen: Köşeleri Yuvarlatılmış 3">
            <a:extLst>
              <a:ext uri="{FF2B5EF4-FFF2-40B4-BE49-F238E27FC236}">
                <a16:creationId xmlns:a16="http://schemas.microsoft.com/office/drawing/2014/main" id="{EF421760-4414-4490-BD0B-D58E048E5297}"/>
              </a:ext>
            </a:extLst>
          </p:cNvPr>
          <p:cNvSpPr/>
          <p:nvPr/>
        </p:nvSpPr>
        <p:spPr>
          <a:xfrm>
            <a:off x="1547446" y="168812"/>
            <a:ext cx="8806376" cy="143490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C00000"/>
                </a:solidFill>
              </a:rPr>
              <a:t>GÖRSELLERİ YORUMLAMA</a:t>
            </a:r>
          </a:p>
        </p:txBody>
      </p:sp>
    </p:spTree>
    <p:extLst>
      <p:ext uri="{BB962C8B-B14F-4D97-AF65-F5344CB8AC3E}">
        <p14:creationId xmlns:p14="http://schemas.microsoft.com/office/powerpoint/2010/main" val="85747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F238113-A843-4A6B-8EBC-27DE52D338AF}"/>
              </a:ext>
            </a:extLst>
          </p:cNvPr>
          <p:cNvPicPr>
            <a:picLocks noChangeAspect="1"/>
          </p:cNvPicPr>
          <p:nvPr/>
        </p:nvPicPr>
        <p:blipFill>
          <a:blip r:embed="rId2"/>
          <a:stretch>
            <a:fillRect/>
          </a:stretch>
        </p:blipFill>
        <p:spPr>
          <a:xfrm>
            <a:off x="2029740" y="1626323"/>
            <a:ext cx="8132520" cy="782369"/>
          </a:xfrm>
          <a:prstGeom prst="rect">
            <a:avLst/>
          </a:prstGeom>
        </p:spPr>
      </p:pic>
      <p:pic>
        <p:nvPicPr>
          <p:cNvPr id="3" name="Resim 2">
            <a:extLst>
              <a:ext uri="{FF2B5EF4-FFF2-40B4-BE49-F238E27FC236}">
                <a16:creationId xmlns:a16="http://schemas.microsoft.com/office/drawing/2014/main" id="{9B9EBCB3-860B-4AAB-8701-4240987638B8}"/>
              </a:ext>
            </a:extLst>
          </p:cNvPr>
          <p:cNvPicPr>
            <a:picLocks noChangeAspect="1"/>
          </p:cNvPicPr>
          <p:nvPr/>
        </p:nvPicPr>
        <p:blipFill>
          <a:blip r:embed="rId3"/>
          <a:stretch>
            <a:fillRect/>
          </a:stretch>
        </p:blipFill>
        <p:spPr>
          <a:xfrm>
            <a:off x="4001232" y="279116"/>
            <a:ext cx="4189535" cy="1142600"/>
          </a:xfrm>
          <a:prstGeom prst="rect">
            <a:avLst/>
          </a:prstGeom>
        </p:spPr>
      </p:pic>
      <p:pic>
        <p:nvPicPr>
          <p:cNvPr id="4" name="Resim 3">
            <a:extLst>
              <a:ext uri="{FF2B5EF4-FFF2-40B4-BE49-F238E27FC236}">
                <a16:creationId xmlns:a16="http://schemas.microsoft.com/office/drawing/2014/main" id="{08DAF61E-D0AA-4D1D-A965-6918D82A545A}"/>
              </a:ext>
            </a:extLst>
          </p:cNvPr>
          <p:cNvPicPr>
            <a:picLocks noChangeAspect="1"/>
          </p:cNvPicPr>
          <p:nvPr/>
        </p:nvPicPr>
        <p:blipFill>
          <a:blip r:embed="rId4"/>
          <a:stretch>
            <a:fillRect/>
          </a:stretch>
        </p:blipFill>
        <p:spPr>
          <a:xfrm>
            <a:off x="236145" y="2613299"/>
            <a:ext cx="11930793" cy="3829704"/>
          </a:xfrm>
          <a:prstGeom prst="rect">
            <a:avLst/>
          </a:prstGeom>
        </p:spPr>
      </p:pic>
    </p:spTree>
    <p:extLst>
      <p:ext uri="{BB962C8B-B14F-4D97-AF65-F5344CB8AC3E}">
        <p14:creationId xmlns:p14="http://schemas.microsoft.com/office/powerpoint/2010/main" val="720935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9DC65BC7-0C9B-481C-9B2A-ACB4762E97DF}"/>
              </a:ext>
            </a:extLst>
          </p:cNvPr>
          <p:cNvPicPr>
            <a:picLocks noChangeAspect="1"/>
          </p:cNvPicPr>
          <p:nvPr/>
        </p:nvPicPr>
        <p:blipFill>
          <a:blip r:embed="rId2"/>
          <a:stretch>
            <a:fillRect/>
          </a:stretch>
        </p:blipFill>
        <p:spPr>
          <a:xfrm>
            <a:off x="-52661" y="1800665"/>
            <a:ext cx="12058283" cy="3193366"/>
          </a:xfrm>
          <a:prstGeom prst="rect">
            <a:avLst/>
          </a:prstGeom>
        </p:spPr>
      </p:pic>
    </p:spTree>
    <p:extLst>
      <p:ext uri="{BB962C8B-B14F-4D97-AF65-F5344CB8AC3E}">
        <p14:creationId xmlns:p14="http://schemas.microsoft.com/office/powerpoint/2010/main" val="1120791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A537DC6-034F-4B8E-83DA-72F894CC0802}"/>
              </a:ext>
            </a:extLst>
          </p:cNvPr>
          <p:cNvPicPr>
            <a:picLocks noChangeAspect="1"/>
          </p:cNvPicPr>
          <p:nvPr/>
        </p:nvPicPr>
        <p:blipFill>
          <a:blip r:embed="rId2"/>
          <a:stretch>
            <a:fillRect/>
          </a:stretch>
        </p:blipFill>
        <p:spPr>
          <a:xfrm>
            <a:off x="112346" y="1336431"/>
            <a:ext cx="11967308" cy="3516923"/>
          </a:xfrm>
          <a:prstGeom prst="rect">
            <a:avLst/>
          </a:prstGeom>
        </p:spPr>
      </p:pic>
    </p:spTree>
    <p:extLst>
      <p:ext uri="{BB962C8B-B14F-4D97-AF65-F5344CB8AC3E}">
        <p14:creationId xmlns:p14="http://schemas.microsoft.com/office/powerpoint/2010/main" val="1233009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080CD6E5-66D2-41D9-8787-75880F5B4057}"/>
              </a:ext>
            </a:extLst>
          </p:cNvPr>
          <p:cNvPicPr>
            <a:picLocks noChangeAspect="1"/>
          </p:cNvPicPr>
          <p:nvPr/>
        </p:nvPicPr>
        <p:blipFill>
          <a:blip r:embed="rId2"/>
          <a:stretch>
            <a:fillRect/>
          </a:stretch>
        </p:blipFill>
        <p:spPr>
          <a:xfrm>
            <a:off x="146333" y="1547446"/>
            <a:ext cx="11925697" cy="2658793"/>
          </a:xfrm>
          <a:prstGeom prst="rect">
            <a:avLst/>
          </a:prstGeom>
        </p:spPr>
      </p:pic>
    </p:spTree>
    <p:extLst>
      <p:ext uri="{BB962C8B-B14F-4D97-AF65-F5344CB8AC3E}">
        <p14:creationId xmlns:p14="http://schemas.microsoft.com/office/powerpoint/2010/main" val="1318262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CD13FAE8-CD0E-43F7-A424-095CA90EEFC7}"/>
              </a:ext>
            </a:extLst>
          </p:cNvPr>
          <p:cNvPicPr>
            <a:picLocks noChangeAspect="1"/>
          </p:cNvPicPr>
          <p:nvPr/>
        </p:nvPicPr>
        <p:blipFill>
          <a:blip r:embed="rId2"/>
          <a:stretch>
            <a:fillRect/>
          </a:stretch>
        </p:blipFill>
        <p:spPr>
          <a:xfrm>
            <a:off x="3564061" y="450167"/>
            <a:ext cx="5063877" cy="824352"/>
          </a:xfrm>
          <a:prstGeom prst="rect">
            <a:avLst/>
          </a:prstGeom>
        </p:spPr>
      </p:pic>
      <p:pic>
        <p:nvPicPr>
          <p:cNvPr id="3" name="Resim 2">
            <a:extLst>
              <a:ext uri="{FF2B5EF4-FFF2-40B4-BE49-F238E27FC236}">
                <a16:creationId xmlns:a16="http://schemas.microsoft.com/office/drawing/2014/main" id="{27AE9B0B-C0AF-44B1-907F-C3A4ED8253D5}"/>
              </a:ext>
            </a:extLst>
          </p:cNvPr>
          <p:cNvPicPr>
            <a:picLocks noChangeAspect="1"/>
          </p:cNvPicPr>
          <p:nvPr/>
        </p:nvPicPr>
        <p:blipFill>
          <a:blip r:embed="rId3"/>
          <a:stretch>
            <a:fillRect/>
          </a:stretch>
        </p:blipFill>
        <p:spPr>
          <a:xfrm>
            <a:off x="106076" y="1635294"/>
            <a:ext cx="11710786" cy="5070345"/>
          </a:xfrm>
          <a:prstGeom prst="rect">
            <a:avLst/>
          </a:prstGeom>
        </p:spPr>
      </p:pic>
    </p:spTree>
    <p:extLst>
      <p:ext uri="{BB962C8B-B14F-4D97-AF65-F5344CB8AC3E}">
        <p14:creationId xmlns:p14="http://schemas.microsoft.com/office/powerpoint/2010/main" val="341088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ECEB934-5060-4431-A63A-9EFDCD992FC6}"/>
              </a:ext>
            </a:extLst>
          </p:cNvPr>
          <p:cNvPicPr>
            <a:picLocks noChangeAspect="1"/>
          </p:cNvPicPr>
          <p:nvPr/>
        </p:nvPicPr>
        <p:blipFill>
          <a:blip r:embed="rId2"/>
          <a:stretch>
            <a:fillRect/>
          </a:stretch>
        </p:blipFill>
        <p:spPr>
          <a:xfrm>
            <a:off x="173501" y="1674056"/>
            <a:ext cx="11844997" cy="2926080"/>
          </a:xfrm>
          <a:prstGeom prst="rect">
            <a:avLst/>
          </a:prstGeom>
        </p:spPr>
      </p:pic>
    </p:spTree>
    <p:extLst>
      <p:ext uri="{BB962C8B-B14F-4D97-AF65-F5344CB8AC3E}">
        <p14:creationId xmlns:p14="http://schemas.microsoft.com/office/powerpoint/2010/main" val="1008409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4A651FB-82CE-449E-AB72-FC314973622A}"/>
              </a:ext>
            </a:extLst>
          </p:cNvPr>
          <p:cNvPicPr>
            <a:picLocks noChangeAspect="1"/>
          </p:cNvPicPr>
          <p:nvPr/>
        </p:nvPicPr>
        <p:blipFill>
          <a:blip r:embed="rId2"/>
          <a:stretch>
            <a:fillRect/>
          </a:stretch>
        </p:blipFill>
        <p:spPr>
          <a:xfrm>
            <a:off x="405619" y="2926081"/>
            <a:ext cx="2765180" cy="623521"/>
          </a:xfrm>
          <a:prstGeom prst="rect">
            <a:avLst/>
          </a:prstGeom>
        </p:spPr>
      </p:pic>
      <p:pic>
        <p:nvPicPr>
          <p:cNvPr id="3" name="Resim 2">
            <a:extLst>
              <a:ext uri="{FF2B5EF4-FFF2-40B4-BE49-F238E27FC236}">
                <a16:creationId xmlns:a16="http://schemas.microsoft.com/office/drawing/2014/main" id="{05FC699D-6077-4A64-8563-BF648684FCDC}"/>
              </a:ext>
            </a:extLst>
          </p:cNvPr>
          <p:cNvPicPr>
            <a:picLocks noChangeAspect="1"/>
          </p:cNvPicPr>
          <p:nvPr/>
        </p:nvPicPr>
        <p:blipFill>
          <a:blip r:embed="rId3"/>
          <a:stretch>
            <a:fillRect/>
          </a:stretch>
        </p:blipFill>
        <p:spPr>
          <a:xfrm>
            <a:off x="4207136" y="139432"/>
            <a:ext cx="4984844" cy="6196818"/>
          </a:xfrm>
          <a:prstGeom prst="rect">
            <a:avLst/>
          </a:prstGeom>
        </p:spPr>
      </p:pic>
    </p:spTree>
    <p:extLst>
      <p:ext uri="{BB962C8B-B14F-4D97-AF65-F5344CB8AC3E}">
        <p14:creationId xmlns:p14="http://schemas.microsoft.com/office/powerpoint/2010/main" val="3185385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2F0DCE3-D3B4-46B3-83F6-294CE707DE26}"/>
              </a:ext>
            </a:extLst>
          </p:cNvPr>
          <p:cNvPicPr>
            <a:picLocks noChangeAspect="1"/>
          </p:cNvPicPr>
          <p:nvPr/>
        </p:nvPicPr>
        <p:blipFill>
          <a:blip r:embed="rId2"/>
          <a:stretch>
            <a:fillRect/>
          </a:stretch>
        </p:blipFill>
        <p:spPr>
          <a:xfrm>
            <a:off x="202669" y="815926"/>
            <a:ext cx="8017113" cy="721116"/>
          </a:xfrm>
          <a:prstGeom prst="rect">
            <a:avLst/>
          </a:prstGeom>
        </p:spPr>
      </p:pic>
      <p:pic>
        <p:nvPicPr>
          <p:cNvPr id="1026" name="Picture 2" descr="7. SINIF ÖZGÜN YAYINLARI ATATÜRK'TEN ANILAR ÇÖZÜMLERİ ile ilgili görsel sonucu">
            <a:extLst>
              <a:ext uri="{FF2B5EF4-FFF2-40B4-BE49-F238E27FC236}">
                <a16:creationId xmlns:a16="http://schemas.microsoft.com/office/drawing/2014/main" id="{766C6B3F-B209-4006-A1CE-AF2874D33D8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0000" r="77983" b="39503"/>
          <a:stretch/>
        </p:blipFill>
        <p:spPr bwMode="auto">
          <a:xfrm>
            <a:off x="2384582" y="2106637"/>
            <a:ext cx="3711418" cy="861646"/>
          </a:xfrm>
          <a:prstGeom prst="rect">
            <a:avLst/>
          </a:prstGeom>
          <a:noFill/>
          <a:extLst>
            <a:ext uri="{909E8E84-426E-40DD-AFC4-6F175D3DCCD1}">
              <a14:hiddenFill xmlns:a14="http://schemas.microsoft.com/office/drawing/2010/main">
                <a:solidFill>
                  <a:srgbClr val="FFFFFF"/>
                </a:solidFill>
              </a14:hiddenFill>
            </a:ext>
          </a:extLst>
        </p:spPr>
      </p:pic>
      <p:pic>
        <p:nvPicPr>
          <p:cNvPr id="3" name="Resim 2">
            <a:extLst>
              <a:ext uri="{FF2B5EF4-FFF2-40B4-BE49-F238E27FC236}">
                <a16:creationId xmlns:a16="http://schemas.microsoft.com/office/drawing/2014/main" id="{ECA6A58B-2333-4814-B391-CA670677AFA6}"/>
              </a:ext>
            </a:extLst>
          </p:cNvPr>
          <p:cNvPicPr>
            <a:picLocks noChangeAspect="1"/>
          </p:cNvPicPr>
          <p:nvPr/>
        </p:nvPicPr>
        <p:blipFill>
          <a:blip r:embed="rId4"/>
          <a:stretch>
            <a:fillRect/>
          </a:stretch>
        </p:blipFill>
        <p:spPr>
          <a:xfrm>
            <a:off x="437785" y="4377237"/>
            <a:ext cx="6436628" cy="721116"/>
          </a:xfrm>
          <a:prstGeom prst="rect">
            <a:avLst/>
          </a:prstGeom>
        </p:spPr>
      </p:pic>
      <p:pic>
        <p:nvPicPr>
          <p:cNvPr id="1028" name="Picture 4" descr="7. SINIF ÖZGÜN YAYINLARI ATATÜRK'TEN ANILAR ÇÖZÜMLERİ ile ilgili görsel sonucu">
            <a:extLst>
              <a:ext uri="{FF2B5EF4-FFF2-40B4-BE49-F238E27FC236}">
                <a16:creationId xmlns:a16="http://schemas.microsoft.com/office/drawing/2014/main" id="{8B13FA7B-FA53-466D-87F9-83571C14CF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206" t="15548" r="76299" b="27959"/>
          <a:stretch/>
        </p:blipFill>
        <p:spPr bwMode="auto">
          <a:xfrm>
            <a:off x="7155766" y="2771335"/>
            <a:ext cx="928467" cy="393292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arazi ile ilgili görsel sonucu">
            <a:extLst>
              <a:ext uri="{FF2B5EF4-FFF2-40B4-BE49-F238E27FC236}">
                <a16:creationId xmlns:a16="http://schemas.microsoft.com/office/drawing/2014/main" id="{C873A0B0-6947-4148-A2BD-37C09318A0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12454" y="928760"/>
            <a:ext cx="3372277" cy="1891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6349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animEffect transition="in" filter="fade">
                                      <p:cBhvr>
                                        <p:cTn id="21" dur="1000"/>
                                        <p:tgtEl>
                                          <p:spTgt spid="1026"/>
                                        </p:tgtEl>
                                      </p:cBhvr>
                                    </p:animEffect>
                                    <p:anim calcmode="lin" valueType="num">
                                      <p:cBhvr>
                                        <p:cTn id="22" dur="1000" fill="hold"/>
                                        <p:tgtEl>
                                          <p:spTgt spid="1026"/>
                                        </p:tgtEl>
                                        <p:attrNameLst>
                                          <p:attrName>ppt_x</p:attrName>
                                        </p:attrNameLst>
                                      </p:cBhvr>
                                      <p:tavLst>
                                        <p:tav tm="0">
                                          <p:val>
                                            <p:strVal val="#ppt_x"/>
                                          </p:val>
                                        </p:tav>
                                        <p:tav tm="100000">
                                          <p:val>
                                            <p:strVal val="#ppt_x"/>
                                          </p:val>
                                        </p:tav>
                                      </p:tavLst>
                                    </p:anim>
                                    <p:anim calcmode="lin" valueType="num">
                                      <p:cBhvr>
                                        <p:cTn id="23"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28"/>
                                        </p:tgtEl>
                                        <p:attrNameLst>
                                          <p:attrName>style.visibility</p:attrName>
                                        </p:attrNameLst>
                                      </p:cBhvr>
                                      <p:to>
                                        <p:strVal val="visible"/>
                                      </p:to>
                                    </p:set>
                                    <p:animEffect transition="in" filter="fade">
                                      <p:cBhvr>
                                        <p:cTn id="35" dur="1000"/>
                                        <p:tgtEl>
                                          <p:spTgt spid="1028"/>
                                        </p:tgtEl>
                                      </p:cBhvr>
                                    </p:animEffect>
                                    <p:anim calcmode="lin" valueType="num">
                                      <p:cBhvr>
                                        <p:cTn id="36" dur="1000" fill="hold"/>
                                        <p:tgtEl>
                                          <p:spTgt spid="1028"/>
                                        </p:tgtEl>
                                        <p:attrNameLst>
                                          <p:attrName>ppt_x</p:attrName>
                                        </p:attrNameLst>
                                      </p:cBhvr>
                                      <p:tavLst>
                                        <p:tav tm="0">
                                          <p:val>
                                            <p:strVal val="#ppt_x"/>
                                          </p:val>
                                        </p:tav>
                                        <p:tav tm="100000">
                                          <p:val>
                                            <p:strVal val="#ppt_x"/>
                                          </p:val>
                                        </p:tav>
                                      </p:tavLst>
                                    </p:anim>
                                    <p:anim calcmode="lin" valueType="num">
                                      <p:cBhvr>
                                        <p:cTn id="37"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9876B1CF-5A35-482E-9DD3-CA889D4C8634}"/>
              </a:ext>
            </a:extLst>
          </p:cNvPr>
          <p:cNvPicPr>
            <a:picLocks noChangeAspect="1"/>
          </p:cNvPicPr>
          <p:nvPr/>
        </p:nvPicPr>
        <p:blipFill>
          <a:blip r:embed="rId2"/>
          <a:stretch>
            <a:fillRect/>
          </a:stretch>
        </p:blipFill>
        <p:spPr>
          <a:xfrm>
            <a:off x="218221" y="604912"/>
            <a:ext cx="6287719" cy="602932"/>
          </a:xfrm>
          <a:prstGeom prst="rect">
            <a:avLst/>
          </a:prstGeom>
        </p:spPr>
      </p:pic>
      <p:pic>
        <p:nvPicPr>
          <p:cNvPr id="2050" name="Picture 2" descr="7. SINIF ÖZGÜN YAYINLARI ATATÜRK'TEN ANILAR ÇÖZÜMLERİ ile ilgili görsel sonucu">
            <a:extLst>
              <a:ext uri="{FF2B5EF4-FFF2-40B4-BE49-F238E27FC236}">
                <a16:creationId xmlns:a16="http://schemas.microsoft.com/office/drawing/2014/main" id="{4F78DA1C-4CB1-42F3-BE6B-F13379F495C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319" t="41232" r="39979" b="45925"/>
          <a:stretch/>
        </p:blipFill>
        <p:spPr bwMode="auto">
          <a:xfrm>
            <a:off x="1080358" y="1774508"/>
            <a:ext cx="4406042" cy="602932"/>
          </a:xfrm>
          <a:prstGeom prst="rect">
            <a:avLst/>
          </a:prstGeom>
          <a:noFill/>
          <a:extLst>
            <a:ext uri="{909E8E84-426E-40DD-AFC4-6F175D3DCCD1}">
              <a14:hiddenFill xmlns:a14="http://schemas.microsoft.com/office/drawing/2010/main">
                <a:solidFill>
                  <a:srgbClr val="FFFFFF"/>
                </a:solidFill>
              </a14:hiddenFill>
            </a:ext>
          </a:extLst>
        </p:spPr>
      </p:pic>
      <p:pic>
        <p:nvPicPr>
          <p:cNvPr id="3" name="Resim 2">
            <a:extLst>
              <a:ext uri="{FF2B5EF4-FFF2-40B4-BE49-F238E27FC236}">
                <a16:creationId xmlns:a16="http://schemas.microsoft.com/office/drawing/2014/main" id="{A31E0C50-1954-4A4F-BEB3-A14C57208864}"/>
              </a:ext>
            </a:extLst>
          </p:cNvPr>
          <p:cNvPicPr>
            <a:picLocks noChangeAspect="1"/>
          </p:cNvPicPr>
          <p:nvPr/>
        </p:nvPicPr>
        <p:blipFill>
          <a:blip r:embed="rId4"/>
          <a:stretch>
            <a:fillRect/>
          </a:stretch>
        </p:blipFill>
        <p:spPr>
          <a:xfrm>
            <a:off x="378145" y="3419720"/>
            <a:ext cx="9750866" cy="602932"/>
          </a:xfrm>
          <a:prstGeom prst="rect">
            <a:avLst/>
          </a:prstGeom>
        </p:spPr>
      </p:pic>
      <p:pic>
        <p:nvPicPr>
          <p:cNvPr id="2052" name="Picture 4" descr="7. SINIF ÖZGÜN YAYINLARI ATATÜRK'TEN ANILAR ÇÖZÜMLERİ ile ilgili görsel sonucu">
            <a:extLst>
              <a:ext uri="{FF2B5EF4-FFF2-40B4-BE49-F238E27FC236}">
                <a16:creationId xmlns:a16="http://schemas.microsoft.com/office/drawing/2014/main" id="{F813FF51-A21E-42B1-B53E-DF71464D0CE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734" t="234" r="54700" b="31107"/>
          <a:stretch/>
        </p:blipFill>
        <p:spPr bwMode="auto">
          <a:xfrm>
            <a:off x="10347826" y="2832440"/>
            <a:ext cx="520504" cy="381234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ürmet etmek ile ilgili görsel sonucu">
            <a:extLst>
              <a:ext uri="{FF2B5EF4-FFF2-40B4-BE49-F238E27FC236}">
                <a16:creationId xmlns:a16="http://schemas.microsoft.com/office/drawing/2014/main" id="{08D80094-8720-41DC-A873-F256934B3F3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6459" t="7635" r="4531" b="19580"/>
          <a:stretch/>
        </p:blipFill>
        <p:spPr bwMode="auto">
          <a:xfrm>
            <a:off x="7542755" y="213216"/>
            <a:ext cx="3568887" cy="247916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göçmen ile ilgili görsel sonucu">
            <a:extLst>
              <a:ext uri="{FF2B5EF4-FFF2-40B4-BE49-F238E27FC236}">
                <a16:creationId xmlns:a16="http://schemas.microsoft.com/office/drawing/2014/main" id="{478B5638-B853-47D4-86FF-886E55A14BB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13220" y="4407109"/>
            <a:ext cx="3960917" cy="2203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005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050"/>
                                        </p:tgtEl>
                                        <p:attrNameLst>
                                          <p:attrName>style.visibility</p:attrName>
                                        </p:attrNameLst>
                                      </p:cBhvr>
                                      <p:to>
                                        <p:strVal val="visible"/>
                                      </p:to>
                                    </p:set>
                                    <p:animEffect transition="in" filter="fade">
                                      <p:cBhvr>
                                        <p:cTn id="21" dur="1000"/>
                                        <p:tgtEl>
                                          <p:spTgt spid="2050"/>
                                        </p:tgtEl>
                                      </p:cBhvr>
                                    </p:animEffect>
                                    <p:anim calcmode="lin" valueType="num">
                                      <p:cBhvr>
                                        <p:cTn id="22" dur="1000" fill="hold"/>
                                        <p:tgtEl>
                                          <p:spTgt spid="2050"/>
                                        </p:tgtEl>
                                        <p:attrNameLst>
                                          <p:attrName>ppt_x</p:attrName>
                                        </p:attrNameLst>
                                      </p:cBhvr>
                                      <p:tavLst>
                                        <p:tav tm="0">
                                          <p:val>
                                            <p:strVal val="#ppt_x"/>
                                          </p:val>
                                        </p:tav>
                                        <p:tav tm="100000">
                                          <p:val>
                                            <p:strVal val="#ppt_x"/>
                                          </p:val>
                                        </p:tav>
                                      </p:tavLst>
                                    </p:anim>
                                    <p:anim calcmode="lin" valueType="num">
                                      <p:cBhvr>
                                        <p:cTn id="23"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052"/>
                                        </p:tgtEl>
                                        <p:attrNameLst>
                                          <p:attrName>style.visibility</p:attrName>
                                        </p:attrNameLst>
                                      </p:cBhvr>
                                      <p:to>
                                        <p:strVal val="visible"/>
                                      </p:to>
                                    </p:set>
                                    <p:animEffect transition="in" filter="fade">
                                      <p:cBhvr>
                                        <p:cTn id="42" dur="1000"/>
                                        <p:tgtEl>
                                          <p:spTgt spid="2052"/>
                                        </p:tgtEl>
                                      </p:cBhvr>
                                    </p:animEffect>
                                    <p:anim calcmode="lin" valueType="num">
                                      <p:cBhvr>
                                        <p:cTn id="43" dur="1000" fill="hold"/>
                                        <p:tgtEl>
                                          <p:spTgt spid="2052"/>
                                        </p:tgtEl>
                                        <p:attrNameLst>
                                          <p:attrName>ppt_x</p:attrName>
                                        </p:attrNameLst>
                                      </p:cBhvr>
                                      <p:tavLst>
                                        <p:tav tm="0">
                                          <p:val>
                                            <p:strVal val="#ppt_x"/>
                                          </p:val>
                                        </p:tav>
                                        <p:tav tm="100000">
                                          <p:val>
                                            <p:strVal val="#ppt_x"/>
                                          </p:val>
                                        </p:tav>
                                      </p:tavLst>
                                    </p:anim>
                                    <p:anim calcmode="lin" valueType="num">
                                      <p:cBhvr>
                                        <p:cTn id="44"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ECFE5F8-0B1D-4C77-8B09-EEDA3D190AA9}"/>
              </a:ext>
            </a:extLst>
          </p:cNvPr>
          <p:cNvPicPr>
            <a:picLocks noChangeAspect="1"/>
          </p:cNvPicPr>
          <p:nvPr/>
        </p:nvPicPr>
        <p:blipFill>
          <a:blip r:embed="rId2"/>
          <a:stretch>
            <a:fillRect/>
          </a:stretch>
        </p:blipFill>
        <p:spPr>
          <a:xfrm>
            <a:off x="222738" y="590843"/>
            <a:ext cx="6850673" cy="809625"/>
          </a:xfrm>
          <a:prstGeom prst="rect">
            <a:avLst/>
          </a:prstGeom>
        </p:spPr>
      </p:pic>
      <p:pic>
        <p:nvPicPr>
          <p:cNvPr id="3074" name="Picture 2" descr="7. SINIF ÖZGÜN YAYINLARI ATATÜRK'TEN ANILAR ÇÖZÜMLERİ ile ilgili görsel sonucu">
            <a:extLst>
              <a:ext uri="{FF2B5EF4-FFF2-40B4-BE49-F238E27FC236}">
                <a16:creationId xmlns:a16="http://schemas.microsoft.com/office/drawing/2014/main" id="{44529886-D9E6-4816-83B9-95700CEC03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452" t="31353" r="38775" b="9373"/>
          <a:stretch/>
        </p:blipFill>
        <p:spPr bwMode="auto">
          <a:xfrm>
            <a:off x="8768863" y="323558"/>
            <a:ext cx="656492" cy="3282456"/>
          </a:xfrm>
          <a:prstGeom prst="rect">
            <a:avLst/>
          </a:prstGeom>
          <a:noFill/>
          <a:extLst>
            <a:ext uri="{909E8E84-426E-40DD-AFC4-6F175D3DCCD1}">
              <a14:hiddenFill xmlns:a14="http://schemas.microsoft.com/office/drawing/2010/main">
                <a:solidFill>
                  <a:srgbClr val="FFFFFF"/>
                </a:solidFill>
              </a14:hiddenFill>
            </a:ext>
          </a:extLst>
        </p:spPr>
      </p:pic>
      <p:pic>
        <p:nvPicPr>
          <p:cNvPr id="3" name="Resim 2">
            <a:extLst>
              <a:ext uri="{FF2B5EF4-FFF2-40B4-BE49-F238E27FC236}">
                <a16:creationId xmlns:a16="http://schemas.microsoft.com/office/drawing/2014/main" id="{0CE11293-7473-4DC2-9573-1BEE501A7C7B}"/>
              </a:ext>
            </a:extLst>
          </p:cNvPr>
          <p:cNvPicPr>
            <a:picLocks noChangeAspect="1"/>
          </p:cNvPicPr>
          <p:nvPr/>
        </p:nvPicPr>
        <p:blipFill>
          <a:blip r:embed="rId4"/>
          <a:stretch>
            <a:fillRect/>
          </a:stretch>
        </p:blipFill>
        <p:spPr>
          <a:xfrm>
            <a:off x="345111" y="4449571"/>
            <a:ext cx="9080244" cy="504458"/>
          </a:xfrm>
          <a:prstGeom prst="rect">
            <a:avLst/>
          </a:prstGeom>
        </p:spPr>
      </p:pic>
      <p:pic>
        <p:nvPicPr>
          <p:cNvPr id="3076" name="Picture 4" descr="7. SINIF ÖZGÜN YAYINLARI ATATÜRK'TEN ANILAR ÇÖZÜMLERİ ile ilgili görsel sonucu">
            <a:extLst>
              <a:ext uri="{FF2B5EF4-FFF2-40B4-BE49-F238E27FC236}">
                <a16:creationId xmlns:a16="http://schemas.microsoft.com/office/drawing/2014/main" id="{642A70C1-EAB4-4C11-90AD-BD47F899EDE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047" t="68894" r="21215" b="19745"/>
          <a:stretch/>
        </p:blipFill>
        <p:spPr bwMode="auto">
          <a:xfrm>
            <a:off x="2899848" y="5417771"/>
            <a:ext cx="3796374" cy="81604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kıraç toprak ile ilgili görsel sonucu">
            <a:extLst>
              <a:ext uri="{FF2B5EF4-FFF2-40B4-BE49-F238E27FC236}">
                <a16:creationId xmlns:a16="http://schemas.microsoft.com/office/drawing/2014/main" id="{C115E5E5-2F46-4540-BE74-9C04B91B1B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4031" y="1655517"/>
            <a:ext cx="3931404" cy="2329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5476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074"/>
                                        </p:tgtEl>
                                        <p:attrNameLst>
                                          <p:attrName>style.visibility</p:attrName>
                                        </p:attrNameLst>
                                      </p:cBhvr>
                                      <p:to>
                                        <p:strVal val="visible"/>
                                      </p:to>
                                    </p:set>
                                    <p:animEffect transition="in" filter="fade">
                                      <p:cBhvr>
                                        <p:cTn id="21" dur="1000"/>
                                        <p:tgtEl>
                                          <p:spTgt spid="3074"/>
                                        </p:tgtEl>
                                      </p:cBhvr>
                                    </p:animEffect>
                                    <p:anim calcmode="lin" valueType="num">
                                      <p:cBhvr>
                                        <p:cTn id="22" dur="1000" fill="hold"/>
                                        <p:tgtEl>
                                          <p:spTgt spid="3074"/>
                                        </p:tgtEl>
                                        <p:attrNameLst>
                                          <p:attrName>ppt_x</p:attrName>
                                        </p:attrNameLst>
                                      </p:cBhvr>
                                      <p:tavLst>
                                        <p:tav tm="0">
                                          <p:val>
                                            <p:strVal val="#ppt_x"/>
                                          </p:val>
                                        </p:tav>
                                        <p:tav tm="100000">
                                          <p:val>
                                            <p:strVal val="#ppt_x"/>
                                          </p:val>
                                        </p:tav>
                                      </p:tavLst>
                                    </p:anim>
                                    <p:anim calcmode="lin" valueType="num">
                                      <p:cBhvr>
                                        <p:cTn id="23"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076"/>
                                        </p:tgtEl>
                                        <p:attrNameLst>
                                          <p:attrName>style.visibility</p:attrName>
                                        </p:attrNameLst>
                                      </p:cBhvr>
                                      <p:to>
                                        <p:strVal val="visible"/>
                                      </p:to>
                                    </p:set>
                                    <p:animEffect transition="in" filter="fade">
                                      <p:cBhvr>
                                        <p:cTn id="35" dur="1000"/>
                                        <p:tgtEl>
                                          <p:spTgt spid="3076"/>
                                        </p:tgtEl>
                                      </p:cBhvr>
                                    </p:animEffect>
                                    <p:anim calcmode="lin" valueType="num">
                                      <p:cBhvr>
                                        <p:cTn id="36" dur="1000" fill="hold"/>
                                        <p:tgtEl>
                                          <p:spTgt spid="3076"/>
                                        </p:tgtEl>
                                        <p:attrNameLst>
                                          <p:attrName>ppt_x</p:attrName>
                                        </p:attrNameLst>
                                      </p:cBhvr>
                                      <p:tavLst>
                                        <p:tav tm="0">
                                          <p:val>
                                            <p:strVal val="#ppt_x"/>
                                          </p:val>
                                        </p:tav>
                                        <p:tav tm="100000">
                                          <p:val>
                                            <p:strVal val="#ppt_x"/>
                                          </p:val>
                                        </p:tav>
                                      </p:tavLst>
                                    </p:anim>
                                    <p:anim calcmode="lin" valueType="num">
                                      <p:cBhvr>
                                        <p:cTn id="37"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14387A8-C37A-4320-986C-85F422F5D23F}"/>
              </a:ext>
            </a:extLst>
          </p:cNvPr>
          <p:cNvPicPr>
            <a:picLocks noChangeAspect="1"/>
          </p:cNvPicPr>
          <p:nvPr/>
        </p:nvPicPr>
        <p:blipFill>
          <a:blip r:embed="rId2"/>
          <a:stretch>
            <a:fillRect/>
          </a:stretch>
        </p:blipFill>
        <p:spPr>
          <a:xfrm>
            <a:off x="438117" y="520505"/>
            <a:ext cx="6538359" cy="678253"/>
          </a:xfrm>
          <a:prstGeom prst="rect">
            <a:avLst/>
          </a:prstGeom>
        </p:spPr>
      </p:pic>
      <p:pic>
        <p:nvPicPr>
          <p:cNvPr id="4098" name="Picture 2" descr="7. SINIF ÖZGÜN YAYINLARI ATATÜRK'TEN ANILAR ÇÖZÜMLERİ ile ilgili görsel sonucu">
            <a:extLst>
              <a:ext uri="{FF2B5EF4-FFF2-40B4-BE49-F238E27FC236}">
                <a16:creationId xmlns:a16="http://schemas.microsoft.com/office/drawing/2014/main" id="{FA0BD643-E6DB-4007-8821-61348BC403A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2909" t="50000" r="13277" b="37528"/>
          <a:stretch/>
        </p:blipFill>
        <p:spPr bwMode="auto">
          <a:xfrm>
            <a:off x="1134465" y="1572065"/>
            <a:ext cx="3929904" cy="1002323"/>
          </a:xfrm>
          <a:prstGeom prst="rect">
            <a:avLst/>
          </a:prstGeom>
          <a:noFill/>
          <a:extLst>
            <a:ext uri="{909E8E84-426E-40DD-AFC4-6F175D3DCCD1}">
              <a14:hiddenFill xmlns:a14="http://schemas.microsoft.com/office/drawing/2010/main">
                <a:solidFill>
                  <a:srgbClr val="FFFFFF"/>
                </a:solidFill>
              </a14:hiddenFill>
            </a:ext>
          </a:extLst>
        </p:spPr>
      </p:pic>
      <p:pic>
        <p:nvPicPr>
          <p:cNvPr id="3" name="Resim 2">
            <a:extLst>
              <a:ext uri="{FF2B5EF4-FFF2-40B4-BE49-F238E27FC236}">
                <a16:creationId xmlns:a16="http://schemas.microsoft.com/office/drawing/2014/main" id="{26A5813B-B89E-4332-807A-90765B2BB13A}"/>
              </a:ext>
            </a:extLst>
          </p:cNvPr>
          <p:cNvPicPr>
            <a:picLocks noChangeAspect="1"/>
          </p:cNvPicPr>
          <p:nvPr/>
        </p:nvPicPr>
        <p:blipFill>
          <a:blip r:embed="rId4"/>
          <a:stretch>
            <a:fillRect/>
          </a:stretch>
        </p:blipFill>
        <p:spPr>
          <a:xfrm>
            <a:off x="438117" y="3296752"/>
            <a:ext cx="7781790" cy="1470075"/>
          </a:xfrm>
          <a:prstGeom prst="rect">
            <a:avLst/>
          </a:prstGeom>
        </p:spPr>
      </p:pic>
      <p:pic>
        <p:nvPicPr>
          <p:cNvPr id="4100" name="Picture 4" descr="7. SINIF ÖZGÜN YAYINLARI ATATÜRK'TEN ANILAR ÇÖZÜMLERİ ile ilgili görsel sonucu">
            <a:extLst>
              <a:ext uri="{FF2B5EF4-FFF2-40B4-BE49-F238E27FC236}">
                <a16:creationId xmlns:a16="http://schemas.microsoft.com/office/drawing/2014/main" id="{DFF7014E-8A0A-4E2F-95DA-F84E58D00B5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6758" t="35305" r="27228" b="2457"/>
          <a:stretch/>
        </p:blipFill>
        <p:spPr bwMode="auto">
          <a:xfrm>
            <a:off x="9062592" y="2977416"/>
            <a:ext cx="717452" cy="36159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idan ile ilgili görsel sonucu">
            <a:extLst>
              <a:ext uri="{FF2B5EF4-FFF2-40B4-BE49-F238E27FC236}">
                <a16:creationId xmlns:a16="http://schemas.microsoft.com/office/drawing/2014/main" id="{9257F333-5D29-43FB-A9DD-9769F1A8FF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3356" y="336011"/>
            <a:ext cx="3978158" cy="2238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3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098"/>
                                        </p:tgtEl>
                                        <p:attrNameLst>
                                          <p:attrName>style.visibility</p:attrName>
                                        </p:attrNameLst>
                                      </p:cBhvr>
                                      <p:to>
                                        <p:strVal val="visible"/>
                                      </p:to>
                                    </p:set>
                                    <p:animEffect transition="in" filter="fade">
                                      <p:cBhvr>
                                        <p:cTn id="21" dur="1000"/>
                                        <p:tgtEl>
                                          <p:spTgt spid="4098"/>
                                        </p:tgtEl>
                                      </p:cBhvr>
                                    </p:animEffect>
                                    <p:anim calcmode="lin" valueType="num">
                                      <p:cBhvr>
                                        <p:cTn id="22" dur="1000" fill="hold"/>
                                        <p:tgtEl>
                                          <p:spTgt spid="4098"/>
                                        </p:tgtEl>
                                        <p:attrNameLst>
                                          <p:attrName>ppt_x</p:attrName>
                                        </p:attrNameLst>
                                      </p:cBhvr>
                                      <p:tavLst>
                                        <p:tav tm="0">
                                          <p:val>
                                            <p:strVal val="#ppt_x"/>
                                          </p:val>
                                        </p:tav>
                                        <p:tav tm="100000">
                                          <p:val>
                                            <p:strVal val="#ppt_x"/>
                                          </p:val>
                                        </p:tav>
                                      </p:tavLst>
                                    </p:anim>
                                    <p:anim calcmode="lin" valueType="num">
                                      <p:cBhvr>
                                        <p:cTn id="23"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100"/>
                                        </p:tgtEl>
                                        <p:attrNameLst>
                                          <p:attrName>style.visibility</p:attrName>
                                        </p:attrNameLst>
                                      </p:cBhvr>
                                      <p:to>
                                        <p:strVal val="visible"/>
                                      </p:to>
                                    </p:set>
                                    <p:animEffect transition="in" filter="fade">
                                      <p:cBhvr>
                                        <p:cTn id="35" dur="1000"/>
                                        <p:tgtEl>
                                          <p:spTgt spid="4100"/>
                                        </p:tgtEl>
                                      </p:cBhvr>
                                    </p:animEffect>
                                    <p:anim calcmode="lin" valueType="num">
                                      <p:cBhvr>
                                        <p:cTn id="36" dur="1000" fill="hold"/>
                                        <p:tgtEl>
                                          <p:spTgt spid="4100"/>
                                        </p:tgtEl>
                                        <p:attrNameLst>
                                          <p:attrName>ppt_x</p:attrName>
                                        </p:attrNameLst>
                                      </p:cBhvr>
                                      <p:tavLst>
                                        <p:tav tm="0">
                                          <p:val>
                                            <p:strVal val="#ppt_x"/>
                                          </p:val>
                                        </p:tav>
                                        <p:tav tm="100000">
                                          <p:val>
                                            <p:strVal val="#ppt_x"/>
                                          </p:val>
                                        </p:tav>
                                      </p:tavLst>
                                    </p:anim>
                                    <p:anim calcmode="lin" valueType="num">
                                      <p:cBhvr>
                                        <p:cTn id="37" dur="1000" fill="hold"/>
                                        <p:tgtEl>
                                          <p:spTgt spid="4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FB14A12-E66A-4251-96AE-0454587019DF}"/>
              </a:ext>
            </a:extLst>
          </p:cNvPr>
          <p:cNvPicPr>
            <a:picLocks noChangeAspect="1"/>
          </p:cNvPicPr>
          <p:nvPr/>
        </p:nvPicPr>
        <p:blipFill>
          <a:blip r:embed="rId2"/>
          <a:stretch>
            <a:fillRect/>
          </a:stretch>
        </p:blipFill>
        <p:spPr>
          <a:xfrm>
            <a:off x="373469" y="464235"/>
            <a:ext cx="6087851" cy="687338"/>
          </a:xfrm>
          <a:prstGeom prst="rect">
            <a:avLst/>
          </a:prstGeom>
        </p:spPr>
      </p:pic>
      <p:pic>
        <p:nvPicPr>
          <p:cNvPr id="5122" name="Picture 2" descr="7. SINIF ÖZGÜN YAYINLARI ATATÜRK'TEN ANILAR ÇÖZÜMLERİ ile ilgili görsel sonucu">
            <a:extLst>
              <a:ext uri="{FF2B5EF4-FFF2-40B4-BE49-F238E27FC236}">
                <a16:creationId xmlns:a16="http://schemas.microsoft.com/office/drawing/2014/main" id="{F3DA25F0-0F75-40FD-A1D7-A33D6D62CE8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41" t="4680" r="89529" b="37033"/>
          <a:stretch/>
        </p:blipFill>
        <p:spPr bwMode="auto">
          <a:xfrm>
            <a:off x="8696616" y="365759"/>
            <a:ext cx="503653" cy="3301732"/>
          </a:xfrm>
          <a:prstGeom prst="rect">
            <a:avLst/>
          </a:prstGeom>
          <a:noFill/>
          <a:extLst>
            <a:ext uri="{909E8E84-426E-40DD-AFC4-6F175D3DCCD1}">
              <a14:hiddenFill xmlns:a14="http://schemas.microsoft.com/office/drawing/2010/main">
                <a:solidFill>
                  <a:srgbClr val="FFFFFF"/>
                </a:solidFill>
              </a14:hiddenFill>
            </a:ext>
          </a:extLst>
        </p:spPr>
      </p:pic>
      <p:pic>
        <p:nvPicPr>
          <p:cNvPr id="3" name="Resim 2">
            <a:extLst>
              <a:ext uri="{FF2B5EF4-FFF2-40B4-BE49-F238E27FC236}">
                <a16:creationId xmlns:a16="http://schemas.microsoft.com/office/drawing/2014/main" id="{7C6E2D34-A9AF-48C0-BAD6-6032944907DF}"/>
              </a:ext>
            </a:extLst>
          </p:cNvPr>
          <p:cNvPicPr>
            <a:picLocks noChangeAspect="1"/>
          </p:cNvPicPr>
          <p:nvPr/>
        </p:nvPicPr>
        <p:blipFill>
          <a:blip r:embed="rId4"/>
          <a:stretch>
            <a:fillRect/>
          </a:stretch>
        </p:blipFill>
        <p:spPr>
          <a:xfrm>
            <a:off x="373469" y="3836875"/>
            <a:ext cx="7806622" cy="815751"/>
          </a:xfrm>
          <a:prstGeom prst="rect">
            <a:avLst/>
          </a:prstGeom>
        </p:spPr>
      </p:pic>
      <p:pic>
        <p:nvPicPr>
          <p:cNvPr id="5124" name="Picture 4" descr="7. SINIF ÖZGÜN YAYINLARI ATATÜRK'TEN ANILAR ÇÖZÜMLERİ ile ilgili görsel sonucu">
            <a:extLst>
              <a:ext uri="{FF2B5EF4-FFF2-40B4-BE49-F238E27FC236}">
                <a16:creationId xmlns:a16="http://schemas.microsoft.com/office/drawing/2014/main" id="{1C9867DA-BFD2-4151-AC52-AE4D6268B8C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414" t="2210" r="15332" b="35235"/>
          <a:stretch/>
        </p:blipFill>
        <p:spPr bwMode="auto">
          <a:xfrm>
            <a:off x="9755672" y="3667491"/>
            <a:ext cx="621761" cy="302845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tatürk'ün yaveri ile ilgili görsel sonucu">
            <a:extLst>
              <a:ext uri="{FF2B5EF4-FFF2-40B4-BE49-F238E27FC236}">
                <a16:creationId xmlns:a16="http://schemas.microsoft.com/office/drawing/2014/main" id="{EDA9A70E-2ECD-4E02-92E6-A14D056301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1380" y="1403603"/>
            <a:ext cx="1525400" cy="2263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2004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5122"/>
                                        </p:tgtEl>
                                        <p:attrNameLst>
                                          <p:attrName>style.visibility</p:attrName>
                                        </p:attrNameLst>
                                      </p:cBhvr>
                                      <p:to>
                                        <p:strVal val="visible"/>
                                      </p:to>
                                    </p:set>
                                    <p:animEffect transition="in" filter="barn(inVertical)">
                                      <p:cBhvr>
                                        <p:cTn id="21" dur="500"/>
                                        <p:tgtEl>
                                          <p:spTgt spid="5122"/>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barn(inVertical)">
                                      <p:cBhvr>
                                        <p:cTn id="26" dur="5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5124"/>
                                        </p:tgtEl>
                                        <p:attrNameLst>
                                          <p:attrName>style.visibility</p:attrName>
                                        </p:attrNameLst>
                                      </p:cBhvr>
                                      <p:to>
                                        <p:strVal val="visible"/>
                                      </p:to>
                                    </p:set>
                                    <p:animEffect transition="in" filter="barn(inVertical)">
                                      <p:cBhvr>
                                        <p:cTn id="31"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5DA1805-9CA4-43A5-8E06-BD68C18119F4}"/>
              </a:ext>
            </a:extLst>
          </p:cNvPr>
          <p:cNvPicPr>
            <a:picLocks noChangeAspect="1"/>
          </p:cNvPicPr>
          <p:nvPr/>
        </p:nvPicPr>
        <p:blipFill>
          <a:blip r:embed="rId2"/>
          <a:stretch>
            <a:fillRect/>
          </a:stretch>
        </p:blipFill>
        <p:spPr>
          <a:xfrm>
            <a:off x="337700" y="773724"/>
            <a:ext cx="9008890" cy="703604"/>
          </a:xfrm>
          <a:prstGeom prst="rect">
            <a:avLst/>
          </a:prstGeom>
        </p:spPr>
      </p:pic>
      <p:pic>
        <p:nvPicPr>
          <p:cNvPr id="6146" name="Picture 2" descr="7. SINIF ÖZGÜN YAYINLARI ATATÜRK'TEN ANILAR ÇÖZÜMLERİ ile ilgili görsel sonucu">
            <a:extLst>
              <a:ext uri="{FF2B5EF4-FFF2-40B4-BE49-F238E27FC236}">
                <a16:creationId xmlns:a16="http://schemas.microsoft.com/office/drawing/2014/main" id="{09C09EC7-FDDC-4E48-BEE3-97C00D7E7B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5177" t="32835" r="1250" b="55310"/>
          <a:stretch/>
        </p:blipFill>
        <p:spPr bwMode="auto">
          <a:xfrm>
            <a:off x="2107804" y="2162690"/>
            <a:ext cx="3561476" cy="87219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lgili resim">
            <a:extLst>
              <a:ext uri="{FF2B5EF4-FFF2-40B4-BE49-F238E27FC236}">
                <a16:creationId xmlns:a16="http://schemas.microsoft.com/office/drawing/2014/main" id="{3D455399-96F0-4A63-BD01-B93CA22715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9380" y="3546189"/>
            <a:ext cx="6115050" cy="2733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003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barn(inVertical)">
                                      <p:cBhvr>
                                        <p:cTn id="12"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7. SINIF ÖZGÜN YAYINLARI ATATÜRK'TEN ANILAR ÇÖZÜMLERİ ile ilgili görsel sonucu">
            <a:extLst>
              <a:ext uri="{FF2B5EF4-FFF2-40B4-BE49-F238E27FC236}">
                <a16:creationId xmlns:a16="http://schemas.microsoft.com/office/drawing/2014/main" id="{CEA41E43-7A5E-47EB-9E71-53B44B3240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084" y="1069145"/>
            <a:ext cx="10313076" cy="5022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37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986848C-CBAF-49A5-862C-1E5E5371CF10}"/>
              </a:ext>
            </a:extLst>
          </p:cNvPr>
          <p:cNvPicPr>
            <a:picLocks noChangeAspect="1"/>
          </p:cNvPicPr>
          <p:nvPr/>
        </p:nvPicPr>
        <p:blipFill>
          <a:blip r:embed="rId2"/>
          <a:stretch>
            <a:fillRect/>
          </a:stretch>
        </p:blipFill>
        <p:spPr>
          <a:xfrm>
            <a:off x="865933" y="731521"/>
            <a:ext cx="9688500" cy="665504"/>
          </a:xfrm>
          <a:prstGeom prst="rect">
            <a:avLst/>
          </a:prstGeom>
        </p:spPr>
      </p:pic>
      <p:pic>
        <p:nvPicPr>
          <p:cNvPr id="3" name="Resim 2">
            <a:extLst>
              <a:ext uri="{FF2B5EF4-FFF2-40B4-BE49-F238E27FC236}">
                <a16:creationId xmlns:a16="http://schemas.microsoft.com/office/drawing/2014/main" id="{7DB799E6-899B-4581-ABCD-CC21FE8032A1}"/>
              </a:ext>
            </a:extLst>
          </p:cNvPr>
          <p:cNvPicPr>
            <a:picLocks noChangeAspect="1"/>
          </p:cNvPicPr>
          <p:nvPr/>
        </p:nvPicPr>
        <p:blipFill>
          <a:blip r:embed="rId3"/>
          <a:stretch>
            <a:fillRect/>
          </a:stretch>
        </p:blipFill>
        <p:spPr>
          <a:xfrm>
            <a:off x="1456458" y="2480237"/>
            <a:ext cx="6584987" cy="665504"/>
          </a:xfrm>
          <a:prstGeom prst="rect">
            <a:avLst/>
          </a:prstGeom>
        </p:spPr>
      </p:pic>
      <p:sp>
        <p:nvSpPr>
          <p:cNvPr id="4" name="Dikdörtgen 3">
            <a:extLst>
              <a:ext uri="{FF2B5EF4-FFF2-40B4-BE49-F238E27FC236}">
                <a16:creationId xmlns:a16="http://schemas.microsoft.com/office/drawing/2014/main" id="{C77DE1B3-5B04-4E72-9559-6B2551B9C046}"/>
              </a:ext>
            </a:extLst>
          </p:cNvPr>
          <p:cNvSpPr/>
          <p:nvPr/>
        </p:nvSpPr>
        <p:spPr>
          <a:xfrm>
            <a:off x="3665008" y="4228953"/>
            <a:ext cx="2892138" cy="707886"/>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4000" b="1" dirty="0">
                <a:solidFill>
                  <a:srgbClr val="C00000"/>
                </a:solidFill>
                <a:latin typeface="Verdana" panose="020B0604030504040204" pitchFamily="34" charset="0"/>
              </a:rPr>
              <a:t>ATATÜRK</a:t>
            </a:r>
            <a:endParaRPr lang="tr-TR" sz="4000" b="1" dirty="0">
              <a:solidFill>
                <a:srgbClr val="C00000"/>
              </a:solidFill>
            </a:endParaRPr>
          </a:p>
        </p:txBody>
      </p:sp>
    </p:spTree>
    <p:extLst>
      <p:ext uri="{BB962C8B-B14F-4D97-AF65-F5344CB8AC3E}">
        <p14:creationId xmlns:p14="http://schemas.microsoft.com/office/powerpoint/2010/main" val="309154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DBBEBCD-324E-4787-B530-BEF4A7A6291F}"/>
              </a:ext>
            </a:extLst>
          </p:cNvPr>
          <p:cNvPicPr>
            <a:picLocks noChangeAspect="1"/>
          </p:cNvPicPr>
          <p:nvPr/>
        </p:nvPicPr>
        <p:blipFill>
          <a:blip r:embed="rId2"/>
          <a:stretch>
            <a:fillRect/>
          </a:stretch>
        </p:blipFill>
        <p:spPr>
          <a:xfrm>
            <a:off x="3929305" y="450166"/>
            <a:ext cx="4545014" cy="1158533"/>
          </a:xfrm>
          <a:prstGeom prst="rect">
            <a:avLst/>
          </a:prstGeom>
        </p:spPr>
      </p:pic>
      <p:pic>
        <p:nvPicPr>
          <p:cNvPr id="3" name="Resim 2">
            <a:extLst>
              <a:ext uri="{FF2B5EF4-FFF2-40B4-BE49-F238E27FC236}">
                <a16:creationId xmlns:a16="http://schemas.microsoft.com/office/drawing/2014/main" id="{6886DF30-4EC5-4C69-A2C9-A4708622C799}"/>
              </a:ext>
            </a:extLst>
          </p:cNvPr>
          <p:cNvPicPr>
            <a:picLocks noChangeAspect="1"/>
          </p:cNvPicPr>
          <p:nvPr/>
        </p:nvPicPr>
        <p:blipFill>
          <a:blip r:embed="rId3"/>
          <a:stretch>
            <a:fillRect/>
          </a:stretch>
        </p:blipFill>
        <p:spPr>
          <a:xfrm>
            <a:off x="789413" y="2057655"/>
            <a:ext cx="10970464" cy="3456880"/>
          </a:xfrm>
          <a:prstGeom prst="rect">
            <a:avLst/>
          </a:prstGeom>
        </p:spPr>
      </p:pic>
    </p:spTree>
    <p:extLst>
      <p:ext uri="{BB962C8B-B14F-4D97-AF65-F5344CB8AC3E}">
        <p14:creationId xmlns:p14="http://schemas.microsoft.com/office/powerpoint/2010/main" val="70806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9C8D9997-E33B-4641-AB74-1329A60E6592}"/>
              </a:ext>
            </a:extLst>
          </p:cNvPr>
          <p:cNvPicPr>
            <a:picLocks noChangeAspect="1"/>
          </p:cNvPicPr>
          <p:nvPr/>
        </p:nvPicPr>
        <p:blipFill>
          <a:blip r:embed="rId2"/>
          <a:stretch>
            <a:fillRect/>
          </a:stretch>
        </p:blipFill>
        <p:spPr>
          <a:xfrm>
            <a:off x="885064" y="917351"/>
            <a:ext cx="9976885" cy="794338"/>
          </a:xfrm>
          <a:prstGeom prst="rect">
            <a:avLst/>
          </a:prstGeom>
        </p:spPr>
      </p:pic>
      <p:sp>
        <p:nvSpPr>
          <p:cNvPr id="3" name="Dikdörtgen 2">
            <a:extLst>
              <a:ext uri="{FF2B5EF4-FFF2-40B4-BE49-F238E27FC236}">
                <a16:creationId xmlns:a16="http://schemas.microsoft.com/office/drawing/2014/main" id="{3FBBF947-4E0D-4E21-BF0B-BE018D7D5098}"/>
              </a:ext>
            </a:extLst>
          </p:cNvPr>
          <p:cNvSpPr/>
          <p:nvPr/>
        </p:nvSpPr>
        <p:spPr>
          <a:xfrm>
            <a:off x="531104" y="2345544"/>
            <a:ext cx="10948133" cy="280076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400" b="1" dirty="0">
                <a:solidFill>
                  <a:srgbClr val="C00000"/>
                </a:solidFill>
                <a:latin typeface="Cavolini" panose="03000502040302020204" pitchFamily="66" charset="0"/>
                <a:cs typeface="Cavolini" panose="03000502040302020204" pitchFamily="66" charset="0"/>
              </a:rPr>
              <a:t>Fidan dikme, Ankara’yı ağaçlandırma ve yeşertme merakı Atatürk’ü her gün çiftliğe çekmektedir. </a:t>
            </a:r>
          </a:p>
        </p:txBody>
      </p:sp>
    </p:spTree>
    <p:extLst>
      <p:ext uri="{BB962C8B-B14F-4D97-AF65-F5344CB8AC3E}">
        <p14:creationId xmlns:p14="http://schemas.microsoft.com/office/powerpoint/2010/main" val="2522386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CA98F25-1C39-4988-B05E-0B5E6C6F2674}"/>
              </a:ext>
            </a:extLst>
          </p:cNvPr>
          <p:cNvPicPr>
            <a:picLocks noChangeAspect="1"/>
          </p:cNvPicPr>
          <p:nvPr/>
        </p:nvPicPr>
        <p:blipFill>
          <a:blip r:embed="rId2"/>
          <a:stretch>
            <a:fillRect/>
          </a:stretch>
        </p:blipFill>
        <p:spPr>
          <a:xfrm>
            <a:off x="280380" y="769037"/>
            <a:ext cx="10948131" cy="1251492"/>
          </a:xfrm>
          <a:prstGeom prst="rect">
            <a:avLst/>
          </a:prstGeom>
        </p:spPr>
      </p:pic>
      <p:sp>
        <p:nvSpPr>
          <p:cNvPr id="3" name="Dikdörtgen 2">
            <a:extLst>
              <a:ext uri="{FF2B5EF4-FFF2-40B4-BE49-F238E27FC236}">
                <a16:creationId xmlns:a16="http://schemas.microsoft.com/office/drawing/2014/main" id="{1901A79A-A306-4C68-A6F2-60B496EC7710}"/>
              </a:ext>
            </a:extLst>
          </p:cNvPr>
          <p:cNvSpPr/>
          <p:nvPr/>
        </p:nvSpPr>
        <p:spPr>
          <a:xfrm>
            <a:off x="280378" y="2736502"/>
            <a:ext cx="11149621" cy="317009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dirty="0">
                <a:solidFill>
                  <a:srgbClr val="C00000"/>
                </a:solidFill>
                <a:latin typeface="Cavolini" panose="03000502040302020204" pitchFamily="66" charset="0"/>
                <a:cs typeface="Cavolini" panose="03000502040302020204" pitchFamily="66" charset="0"/>
              </a:rPr>
              <a:t>Çünkü arazi kıraçtır, toprak dediklerine aldanmamak gerektiğini aslında toprak bile olmadığını söylemiş. Kaya olduğunu ilave etmiş. İnce yüzün altı boydan boya kayalıkmış. </a:t>
            </a:r>
          </a:p>
        </p:txBody>
      </p:sp>
    </p:spTree>
    <p:extLst>
      <p:ext uri="{BB962C8B-B14F-4D97-AF65-F5344CB8AC3E}">
        <p14:creationId xmlns:p14="http://schemas.microsoft.com/office/powerpoint/2010/main" val="90032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E7CA4E0-91A9-48DD-8D7A-A21E1A42B4C8}"/>
              </a:ext>
            </a:extLst>
          </p:cNvPr>
          <p:cNvPicPr>
            <a:picLocks noChangeAspect="1"/>
          </p:cNvPicPr>
          <p:nvPr/>
        </p:nvPicPr>
        <p:blipFill>
          <a:blip r:embed="rId2"/>
          <a:stretch>
            <a:fillRect/>
          </a:stretch>
        </p:blipFill>
        <p:spPr>
          <a:xfrm>
            <a:off x="292163" y="520505"/>
            <a:ext cx="11085730" cy="1131314"/>
          </a:xfrm>
          <a:prstGeom prst="rect">
            <a:avLst/>
          </a:prstGeom>
        </p:spPr>
      </p:pic>
      <p:sp>
        <p:nvSpPr>
          <p:cNvPr id="3" name="Dikdörtgen 2">
            <a:extLst>
              <a:ext uri="{FF2B5EF4-FFF2-40B4-BE49-F238E27FC236}">
                <a16:creationId xmlns:a16="http://schemas.microsoft.com/office/drawing/2014/main" id="{DC52D26A-5CFD-4132-B8A4-D9B092435037}"/>
              </a:ext>
            </a:extLst>
          </p:cNvPr>
          <p:cNvSpPr/>
          <p:nvPr/>
        </p:nvSpPr>
        <p:spPr>
          <a:xfrm>
            <a:off x="389202" y="2367171"/>
            <a:ext cx="10891652" cy="212365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400" b="1" dirty="0">
                <a:solidFill>
                  <a:srgbClr val="C00000"/>
                </a:solidFill>
                <a:latin typeface="Cavolini" panose="03000502040302020204" pitchFamily="66" charset="0"/>
                <a:cs typeface="Cavolini" panose="03000502040302020204" pitchFamily="66" charset="0"/>
              </a:rPr>
              <a:t>Çünkü Ata’nın okumuşların sözünü daha çok dinleyeceğini sanıyormuş o yüzden söylememiş. </a:t>
            </a:r>
          </a:p>
        </p:txBody>
      </p:sp>
    </p:spTree>
    <p:extLst>
      <p:ext uri="{BB962C8B-B14F-4D97-AF65-F5344CB8AC3E}">
        <p14:creationId xmlns:p14="http://schemas.microsoft.com/office/powerpoint/2010/main" val="3832747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FFEF3E9-2DA5-485E-B8B1-6BC839CFE355}"/>
              </a:ext>
            </a:extLst>
          </p:cNvPr>
          <p:cNvPicPr>
            <a:picLocks noChangeAspect="1"/>
          </p:cNvPicPr>
          <p:nvPr/>
        </p:nvPicPr>
        <p:blipFill>
          <a:blip r:embed="rId2"/>
          <a:stretch>
            <a:fillRect/>
          </a:stretch>
        </p:blipFill>
        <p:spPr>
          <a:xfrm>
            <a:off x="210632" y="722670"/>
            <a:ext cx="11770735" cy="1179871"/>
          </a:xfrm>
          <a:prstGeom prst="rect">
            <a:avLst/>
          </a:prstGeom>
        </p:spPr>
      </p:pic>
      <p:sp>
        <p:nvSpPr>
          <p:cNvPr id="3" name="Dikdörtgen 2">
            <a:extLst>
              <a:ext uri="{FF2B5EF4-FFF2-40B4-BE49-F238E27FC236}">
                <a16:creationId xmlns:a16="http://schemas.microsoft.com/office/drawing/2014/main" id="{6EB27C71-77F7-4586-860B-CF9984CEE644}"/>
              </a:ext>
            </a:extLst>
          </p:cNvPr>
          <p:cNvSpPr/>
          <p:nvPr/>
        </p:nvSpPr>
        <p:spPr>
          <a:xfrm>
            <a:off x="322388" y="2857490"/>
            <a:ext cx="11328838" cy="255454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dirty="0">
                <a:solidFill>
                  <a:srgbClr val="C00000"/>
                </a:solidFill>
                <a:latin typeface="Cavolini" panose="03000502040302020204" pitchFamily="66" charset="0"/>
                <a:cs typeface="Cavolini" panose="03000502040302020204" pitchFamily="66" charset="0"/>
              </a:rPr>
              <a:t>Çünkü Atatürk halk adamıdır ve gücünü halktan almaktadır. Bu yüzden onların arasın karışmak için yaverlerini yanından uzaklaştırmıştır. </a:t>
            </a:r>
          </a:p>
        </p:txBody>
      </p:sp>
    </p:spTree>
    <p:extLst>
      <p:ext uri="{BB962C8B-B14F-4D97-AF65-F5344CB8AC3E}">
        <p14:creationId xmlns:p14="http://schemas.microsoft.com/office/powerpoint/2010/main" val="3323124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B8F68BD-74F0-4651-899D-F640570BD51E}"/>
              </a:ext>
            </a:extLst>
          </p:cNvPr>
          <p:cNvPicPr>
            <a:picLocks noChangeAspect="1"/>
          </p:cNvPicPr>
          <p:nvPr/>
        </p:nvPicPr>
        <p:blipFill>
          <a:blip r:embed="rId2"/>
          <a:stretch>
            <a:fillRect/>
          </a:stretch>
        </p:blipFill>
        <p:spPr>
          <a:xfrm>
            <a:off x="965306" y="562707"/>
            <a:ext cx="9461803" cy="827908"/>
          </a:xfrm>
          <a:prstGeom prst="rect">
            <a:avLst/>
          </a:prstGeom>
        </p:spPr>
      </p:pic>
      <p:sp>
        <p:nvSpPr>
          <p:cNvPr id="3" name="Dikdörtgen 2">
            <a:extLst>
              <a:ext uri="{FF2B5EF4-FFF2-40B4-BE49-F238E27FC236}">
                <a16:creationId xmlns:a16="http://schemas.microsoft.com/office/drawing/2014/main" id="{94295EC2-21B9-4C18-A4E7-4139AB86F1EC}"/>
              </a:ext>
            </a:extLst>
          </p:cNvPr>
          <p:cNvSpPr/>
          <p:nvPr/>
        </p:nvSpPr>
        <p:spPr>
          <a:xfrm>
            <a:off x="656492" y="1877268"/>
            <a:ext cx="10583594" cy="317009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dirty="0">
                <a:solidFill>
                  <a:srgbClr val="C00000"/>
                </a:solidFill>
                <a:latin typeface="Cavolini" panose="03000502040302020204" pitchFamily="66" charset="0"/>
                <a:cs typeface="Cavolini" panose="03000502040302020204" pitchFamily="66" charset="0"/>
              </a:rPr>
              <a:t>Atatürk yaverlerine sevdiklerini ama acaba daha önce hiç sevilip sevilmediklerini sormuş. Sevilmenin ayrı bir mutluluk olduğunu ve onu bu mutluluktan ayırmamalarını istemiş. </a:t>
            </a:r>
          </a:p>
        </p:txBody>
      </p:sp>
    </p:spTree>
    <p:extLst>
      <p:ext uri="{BB962C8B-B14F-4D97-AF65-F5344CB8AC3E}">
        <p14:creationId xmlns:p14="http://schemas.microsoft.com/office/powerpoint/2010/main" val="4017024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175646C2-231C-4F95-B058-F5CDF6E42D42}"/>
              </a:ext>
            </a:extLst>
          </p:cNvPr>
          <p:cNvPicPr>
            <a:picLocks noChangeAspect="1"/>
          </p:cNvPicPr>
          <p:nvPr/>
        </p:nvPicPr>
        <p:blipFill>
          <a:blip r:embed="rId2"/>
          <a:stretch>
            <a:fillRect/>
          </a:stretch>
        </p:blipFill>
        <p:spPr>
          <a:xfrm>
            <a:off x="4614004" y="281353"/>
            <a:ext cx="4056604" cy="852927"/>
          </a:xfrm>
          <a:prstGeom prst="rect">
            <a:avLst/>
          </a:prstGeom>
        </p:spPr>
      </p:pic>
      <p:pic>
        <p:nvPicPr>
          <p:cNvPr id="3" name="Resim 2">
            <a:extLst>
              <a:ext uri="{FF2B5EF4-FFF2-40B4-BE49-F238E27FC236}">
                <a16:creationId xmlns:a16="http://schemas.microsoft.com/office/drawing/2014/main" id="{6F73E0E1-5BC7-40D8-ADE1-4118B3F61880}"/>
              </a:ext>
            </a:extLst>
          </p:cNvPr>
          <p:cNvPicPr>
            <a:picLocks noChangeAspect="1"/>
          </p:cNvPicPr>
          <p:nvPr/>
        </p:nvPicPr>
        <p:blipFill>
          <a:blip r:embed="rId3"/>
          <a:stretch>
            <a:fillRect/>
          </a:stretch>
        </p:blipFill>
        <p:spPr>
          <a:xfrm>
            <a:off x="1369349" y="1624964"/>
            <a:ext cx="8830021" cy="1883239"/>
          </a:xfrm>
          <a:prstGeom prst="rect">
            <a:avLst/>
          </a:prstGeom>
        </p:spPr>
      </p:pic>
      <p:sp>
        <p:nvSpPr>
          <p:cNvPr id="4" name="Dikdörtgen 3">
            <a:extLst>
              <a:ext uri="{FF2B5EF4-FFF2-40B4-BE49-F238E27FC236}">
                <a16:creationId xmlns:a16="http://schemas.microsoft.com/office/drawing/2014/main" id="{A29904A1-B2C2-435E-A199-DE90CB516403}"/>
              </a:ext>
            </a:extLst>
          </p:cNvPr>
          <p:cNvSpPr/>
          <p:nvPr/>
        </p:nvSpPr>
        <p:spPr>
          <a:xfrm>
            <a:off x="422031" y="3998887"/>
            <a:ext cx="11043138"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dirty="0">
                <a:solidFill>
                  <a:srgbClr val="C00000"/>
                </a:solidFill>
                <a:latin typeface="Cavolini" panose="03000502040302020204" pitchFamily="66" charset="0"/>
                <a:cs typeface="Cavolini" panose="03000502040302020204" pitchFamily="66" charset="0"/>
              </a:rPr>
              <a:t>Onun nasıl halk adamı olduğu, sadece asker veya siyasetçi değil, aynı zamanda doğa insanı ve halktan biri olduğu da anlatılmaktadır. </a:t>
            </a:r>
          </a:p>
        </p:txBody>
      </p:sp>
    </p:spTree>
    <p:extLst>
      <p:ext uri="{BB962C8B-B14F-4D97-AF65-F5344CB8AC3E}">
        <p14:creationId xmlns:p14="http://schemas.microsoft.com/office/powerpoint/2010/main" val="390765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A6FEA50-D154-4665-BE89-63B5B3F9A6BC}"/>
              </a:ext>
            </a:extLst>
          </p:cNvPr>
          <p:cNvPicPr>
            <a:picLocks noChangeAspect="1"/>
          </p:cNvPicPr>
          <p:nvPr/>
        </p:nvPicPr>
        <p:blipFill>
          <a:blip r:embed="rId2"/>
          <a:stretch>
            <a:fillRect/>
          </a:stretch>
        </p:blipFill>
        <p:spPr>
          <a:xfrm>
            <a:off x="1038590" y="337624"/>
            <a:ext cx="10114819" cy="1839058"/>
          </a:xfrm>
          <a:prstGeom prst="rect">
            <a:avLst/>
          </a:prstGeom>
        </p:spPr>
      </p:pic>
      <p:sp>
        <p:nvSpPr>
          <p:cNvPr id="3" name="Dikdörtgen 2">
            <a:extLst>
              <a:ext uri="{FF2B5EF4-FFF2-40B4-BE49-F238E27FC236}">
                <a16:creationId xmlns:a16="http://schemas.microsoft.com/office/drawing/2014/main" id="{AA0DEFE3-85C4-4431-9CF3-D501C790B5BE}"/>
              </a:ext>
            </a:extLst>
          </p:cNvPr>
          <p:cNvSpPr/>
          <p:nvPr/>
        </p:nvSpPr>
        <p:spPr>
          <a:xfrm>
            <a:off x="1038590" y="2550058"/>
            <a:ext cx="10114818" cy="39703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dirty="0">
                <a:solidFill>
                  <a:srgbClr val="C00000"/>
                </a:solidFill>
                <a:latin typeface="Cavolini" panose="03000502040302020204" pitchFamily="66" charset="0"/>
                <a:cs typeface="Cavolini" panose="03000502040302020204" pitchFamily="66" charset="0"/>
              </a:rPr>
              <a:t>Atatürk bizden biridir yazarak aslında Ata’nın da halktan sıradan biri olduğunu, bu halk olmasa kendisinin de hiç bir kıymeti olmayacağını her zaman halk için halk yararına vazifeleri olduğunu onları ne kadar sevdiğini söylemek istemiştir. </a:t>
            </a:r>
          </a:p>
        </p:txBody>
      </p:sp>
    </p:spTree>
    <p:extLst>
      <p:ext uri="{BB962C8B-B14F-4D97-AF65-F5344CB8AC3E}">
        <p14:creationId xmlns:p14="http://schemas.microsoft.com/office/powerpoint/2010/main" val="1773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93B4320E-F6C8-4C94-A0FF-D16B7157A49C}"/>
              </a:ext>
            </a:extLst>
          </p:cNvPr>
          <p:cNvPicPr>
            <a:picLocks noChangeAspect="1"/>
          </p:cNvPicPr>
          <p:nvPr/>
        </p:nvPicPr>
        <p:blipFill>
          <a:blip r:embed="rId2"/>
          <a:stretch>
            <a:fillRect/>
          </a:stretch>
        </p:blipFill>
        <p:spPr>
          <a:xfrm>
            <a:off x="3539613" y="349837"/>
            <a:ext cx="4315507" cy="901748"/>
          </a:xfrm>
          <a:prstGeom prst="rect">
            <a:avLst/>
          </a:prstGeom>
        </p:spPr>
      </p:pic>
      <p:pic>
        <p:nvPicPr>
          <p:cNvPr id="3" name="Resim 2">
            <a:extLst>
              <a:ext uri="{FF2B5EF4-FFF2-40B4-BE49-F238E27FC236}">
                <a16:creationId xmlns:a16="http://schemas.microsoft.com/office/drawing/2014/main" id="{6EB280BE-E108-49BE-887B-2C081F1F5ADA}"/>
              </a:ext>
            </a:extLst>
          </p:cNvPr>
          <p:cNvPicPr>
            <a:picLocks noChangeAspect="1"/>
          </p:cNvPicPr>
          <p:nvPr/>
        </p:nvPicPr>
        <p:blipFill>
          <a:blip r:embed="rId3"/>
          <a:stretch>
            <a:fillRect/>
          </a:stretch>
        </p:blipFill>
        <p:spPr>
          <a:xfrm>
            <a:off x="450932" y="1985961"/>
            <a:ext cx="10207075" cy="4355977"/>
          </a:xfrm>
          <a:prstGeom prst="rect">
            <a:avLst/>
          </a:prstGeom>
        </p:spPr>
      </p:pic>
    </p:spTree>
    <p:extLst>
      <p:ext uri="{BB962C8B-B14F-4D97-AF65-F5344CB8AC3E}">
        <p14:creationId xmlns:p14="http://schemas.microsoft.com/office/powerpoint/2010/main" val="1796517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A3D400C2-BA89-42F6-A585-2D4D5FC27D85}"/>
              </a:ext>
            </a:extLst>
          </p:cNvPr>
          <p:cNvSpPr/>
          <p:nvPr/>
        </p:nvSpPr>
        <p:spPr>
          <a:xfrm>
            <a:off x="1537251" y="487017"/>
            <a:ext cx="9117495" cy="294198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800" b="1" dirty="0">
                <a:solidFill>
                  <a:srgbClr val="C00000"/>
                </a:solidFill>
              </a:rPr>
              <a:t>TIRNAK </a:t>
            </a:r>
          </a:p>
          <a:p>
            <a:pPr algn="ctr"/>
            <a:r>
              <a:rPr lang="tr-TR" sz="4800" b="1" dirty="0">
                <a:solidFill>
                  <a:srgbClr val="C00000"/>
                </a:solidFill>
              </a:rPr>
              <a:t>İŞARETİ </a:t>
            </a:r>
          </a:p>
        </p:txBody>
      </p:sp>
      <p:pic>
        <p:nvPicPr>
          <p:cNvPr id="1026" name="Picture 2" descr="tırnak işareti ile ilgili görsel sonucu">
            <a:extLst>
              <a:ext uri="{FF2B5EF4-FFF2-40B4-BE49-F238E27FC236}">
                <a16:creationId xmlns:a16="http://schemas.microsoft.com/office/drawing/2014/main" id="{67EE4F8E-E4C0-4DA4-9C4D-F0B5E59864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0437" y="3688038"/>
            <a:ext cx="5191125" cy="3000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69730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6643783-4E08-49AE-BE10-3A689E6DF4A4}"/>
              </a:ext>
            </a:extLst>
          </p:cNvPr>
          <p:cNvSpPr/>
          <p:nvPr/>
        </p:nvSpPr>
        <p:spPr>
          <a:xfrm>
            <a:off x="583096" y="654183"/>
            <a:ext cx="10614990"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dirty="0">
                <a:solidFill>
                  <a:srgbClr val="C00000"/>
                </a:solidFill>
                <a:latin typeface="Cavolini" panose="03000502040302020204" pitchFamily="66" charset="0"/>
                <a:cs typeface="Cavolini" panose="03000502040302020204" pitchFamily="66" charset="0"/>
              </a:rPr>
              <a:t>1- Birinden ya da başka bir yazıdan olduğu gibi alıntılanan sözler tırnak içinde gösterilir.</a:t>
            </a:r>
          </a:p>
        </p:txBody>
      </p:sp>
      <p:sp>
        <p:nvSpPr>
          <p:cNvPr id="3" name="Dikdörtgen 2">
            <a:extLst>
              <a:ext uri="{FF2B5EF4-FFF2-40B4-BE49-F238E27FC236}">
                <a16:creationId xmlns:a16="http://schemas.microsoft.com/office/drawing/2014/main" id="{157E585E-BDC3-4806-9673-CF093B5534C9}"/>
              </a:ext>
            </a:extLst>
          </p:cNvPr>
          <p:cNvSpPr/>
          <p:nvPr/>
        </p:nvSpPr>
        <p:spPr>
          <a:xfrm>
            <a:off x="417442" y="2438633"/>
            <a:ext cx="11105321" cy="954107"/>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333333"/>
                </a:solidFill>
                <a:latin typeface="Times New Roman" panose="02020603050405020304" pitchFamily="18" charset="0"/>
              </a:rPr>
              <a:t>Okulumuzun girişinde Atatürk’ün </a:t>
            </a:r>
            <a:r>
              <a:rPr lang="tr-TR" sz="2800" b="1" dirty="0">
                <a:solidFill>
                  <a:srgbClr val="993366"/>
                </a:solidFill>
                <a:latin typeface="Times New Roman" panose="02020603050405020304" pitchFamily="18" charset="0"/>
              </a:rPr>
              <a:t>“</a:t>
            </a:r>
            <a:r>
              <a:rPr lang="tr-TR" sz="2800" i="1" dirty="0">
                <a:solidFill>
                  <a:srgbClr val="000000"/>
                </a:solidFill>
                <a:latin typeface="Times New Roman" panose="02020603050405020304" pitchFamily="18" charset="0"/>
              </a:rPr>
              <a:t>Öğretmenler! Cumhuriyet sizden düşünceleri hür, vicdanı hür, irfanı hür nesiller ister.</a:t>
            </a:r>
            <a:r>
              <a:rPr lang="tr-TR" sz="2800" b="1" dirty="0">
                <a:solidFill>
                  <a:srgbClr val="993366"/>
                </a:solidFill>
                <a:latin typeface="Times New Roman" panose="02020603050405020304" pitchFamily="18" charset="0"/>
              </a:rPr>
              <a:t>“</a:t>
            </a:r>
            <a:r>
              <a:rPr lang="tr-TR" sz="2800" dirty="0">
                <a:solidFill>
                  <a:srgbClr val="000000"/>
                </a:solidFill>
                <a:latin typeface="Times New Roman" panose="02020603050405020304" pitchFamily="18" charset="0"/>
              </a:rPr>
              <a:t> sözü yer alıyordu.</a:t>
            </a:r>
            <a:endParaRPr lang="tr-TR" sz="2800" dirty="0"/>
          </a:p>
        </p:txBody>
      </p:sp>
      <p:sp>
        <p:nvSpPr>
          <p:cNvPr id="5" name="Dikdörtgen 4">
            <a:extLst>
              <a:ext uri="{FF2B5EF4-FFF2-40B4-BE49-F238E27FC236}">
                <a16:creationId xmlns:a16="http://schemas.microsoft.com/office/drawing/2014/main" id="{5D190CF0-5F96-42D2-984E-5877A2F66CCD}"/>
              </a:ext>
            </a:extLst>
          </p:cNvPr>
          <p:cNvSpPr/>
          <p:nvPr/>
        </p:nvSpPr>
        <p:spPr>
          <a:xfrm>
            <a:off x="417442" y="4099972"/>
            <a:ext cx="10455965" cy="138499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333333"/>
                </a:solidFill>
                <a:latin typeface="Tahoma" panose="020B0604030504040204" pitchFamily="34" charset="0"/>
              </a:rPr>
              <a:t>Namık Kemal bu duruma isyan ederek: </a:t>
            </a:r>
            <a:r>
              <a:rPr lang="tr-TR" sz="2800" b="1" dirty="0">
                <a:solidFill>
                  <a:srgbClr val="E64E4E"/>
                </a:solidFill>
                <a:latin typeface="Tahoma" panose="020B0604030504040204" pitchFamily="34" charset="0"/>
              </a:rPr>
              <a:t>“</a:t>
            </a:r>
            <a:r>
              <a:rPr lang="tr-TR" sz="2800" dirty="0">
                <a:solidFill>
                  <a:srgbClr val="333333"/>
                </a:solidFill>
                <a:latin typeface="Tahoma" panose="020B0604030504040204" pitchFamily="34" charset="0"/>
              </a:rPr>
              <a:t>Bize en büyük düşman yine biziz, yurdunu ve milletini sevenler! Birleşelim, bütün gücümüzle vatanı kurtarmaya, yükseltmeye çalışalım!</a:t>
            </a:r>
            <a:r>
              <a:rPr lang="tr-TR" sz="2800" b="1" dirty="0">
                <a:solidFill>
                  <a:srgbClr val="E64E4E"/>
                </a:solidFill>
                <a:latin typeface="Tahoma" panose="020B0604030504040204" pitchFamily="34" charset="0"/>
              </a:rPr>
              <a:t>“</a:t>
            </a:r>
            <a:r>
              <a:rPr lang="tr-TR" sz="2800" dirty="0">
                <a:solidFill>
                  <a:srgbClr val="333333"/>
                </a:solidFill>
                <a:latin typeface="Tahoma" panose="020B0604030504040204" pitchFamily="34" charset="0"/>
              </a:rPr>
              <a:t> diyor. </a:t>
            </a:r>
            <a:endParaRPr lang="tr-TR" sz="2800" dirty="0"/>
          </a:p>
        </p:txBody>
      </p:sp>
    </p:spTree>
    <p:extLst>
      <p:ext uri="{BB962C8B-B14F-4D97-AF65-F5344CB8AC3E}">
        <p14:creationId xmlns:p14="http://schemas.microsoft.com/office/powerpoint/2010/main" val="367629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1CC72DF-4077-4A8F-8CCD-A7A5E306A4D7}"/>
              </a:ext>
            </a:extLst>
          </p:cNvPr>
          <p:cNvSpPr/>
          <p:nvPr/>
        </p:nvSpPr>
        <p:spPr>
          <a:xfrm>
            <a:off x="427275" y="587073"/>
            <a:ext cx="10840493" cy="13849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rgbClr val="C00000"/>
                </a:solidFill>
                <a:effectLst>
                  <a:outerShdw blurRad="38100" dist="38100" dir="2700000" algn="tl">
                    <a:srgbClr val="000000">
                      <a:alpha val="43137"/>
                    </a:srgbClr>
                  </a:outerShdw>
                </a:effectLst>
                <a:latin typeface="Tahoma" panose="020B0604030504040204" pitchFamily="34" charset="0"/>
              </a:rPr>
              <a:t>Tırnak içindeki cümlenin sonuna hangi noktalama işareti konulması gerekiyorsa o konulur, daha sonra tırnak kapatılır.</a:t>
            </a:r>
            <a:endParaRPr lang="tr-TR" sz="2800" b="1" dirty="0">
              <a:solidFill>
                <a:srgbClr val="C00000"/>
              </a:solidFill>
              <a:effectLst>
                <a:outerShdw blurRad="38100" dist="38100" dir="2700000" algn="tl">
                  <a:srgbClr val="000000">
                    <a:alpha val="43137"/>
                  </a:srgbClr>
                </a:outerShdw>
              </a:effectLst>
            </a:endParaRPr>
          </a:p>
        </p:txBody>
      </p:sp>
      <p:sp>
        <p:nvSpPr>
          <p:cNvPr id="4" name="Dikdörtgen 3">
            <a:extLst>
              <a:ext uri="{FF2B5EF4-FFF2-40B4-BE49-F238E27FC236}">
                <a16:creationId xmlns:a16="http://schemas.microsoft.com/office/drawing/2014/main" id="{045D46F6-4784-4092-8D7D-E7A2188AA15D}"/>
              </a:ext>
            </a:extLst>
          </p:cNvPr>
          <p:cNvSpPr/>
          <p:nvPr/>
        </p:nvSpPr>
        <p:spPr>
          <a:xfrm>
            <a:off x="556804" y="3046840"/>
            <a:ext cx="10840493"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dirty="0">
                <a:solidFill>
                  <a:srgbClr val="333333"/>
                </a:solidFill>
                <a:latin typeface="Tahoma" panose="020B0604030504040204" pitchFamily="34" charset="0"/>
              </a:rPr>
              <a:t>Günler geçtikçe vardıkları yerde </a:t>
            </a:r>
            <a:r>
              <a:rPr lang="tr-TR" sz="3200" b="1" dirty="0">
                <a:solidFill>
                  <a:srgbClr val="E64E4E"/>
                </a:solidFill>
                <a:latin typeface="Tahoma" panose="020B0604030504040204" pitchFamily="34" charset="0"/>
              </a:rPr>
              <a:t>“</a:t>
            </a:r>
            <a:r>
              <a:rPr lang="tr-TR" sz="3200" dirty="0">
                <a:solidFill>
                  <a:srgbClr val="333333"/>
                </a:solidFill>
                <a:latin typeface="Tahoma" panose="020B0604030504040204" pitchFamily="34" charset="0"/>
              </a:rPr>
              <a:t>Artık belki bu son akşamdır…</a:t>
            </a:r>
            <a:r>
              <a:rPr lang="tr-TR" sz="3200" b="1" dirty="0">
                <a:solidFill>
                  <a:srgbClr val="E64E4E"/>
                </a:solidFill>
                <a:latin typeface="Tahoma" panose="020B0604030504040204" pitchFamily="34" charset="0"/>
              </a:rPr>
              <a:t>“</a:t>
            </a:r>
            <a:r>
              <a:rPr lang="tr-TR" sz="3200" dirty="0">
                <a:solidFill>
                  <a:srgbClr val="333333"/>
                </a:solidFill>
                <a:latin typeface="Tahoma" panose="020B0604030504040204" pitchFamily="34" charset="0"/>
              </a:rPr>
              <a:t> diye umutlandılar. </a:t>
            </a:r>
            <a:endParaRPr lang="tr-TR" sz="3200" dirty="0"/>
          </a:p>
        </p:txBody>
      </p:sp>
    </p:spTree>
    <p:extLst>
      <p:ext uri="{BB962C8B-B14F-4D97-AF65-F5344CB8AC3E}">
        <p14:creationId xmlns:p14="http://schemas.microsoft.com/office/powerpoint/2010/main" val="1510332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3C6B2D2-BD38-4FF0-8776-B4263FCE51BB}"/>
              </a:ext>
            </a:extLst>
          </p:cNvPr>
          <p:cNvSpPr/>
          <p:nvPr/>
        </p:nvSpPr>
        <p:spPr>
          <a:xfrm>
            <a:off x="552743" y="422697"/>
            <a:ext cx="11054238"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dirty="0">
                <a:solidFill>
                  <a:srgbClr val="C00000"/>
                </a:solidFill>
                <a:latin typeface="Cavolini" panose="03000502040302020204" pitchFamily="66" charset="0"/>
                <a:cs typeface="Cavolini" panose="03000502040302020204" pitchFamily="66" charset="0"/>
              </a:rPr>
              <a:t>2-Bir cümle içinde özellikle vurgulanmak istenen sözler tırnak içinde gösterilir.</a:t>
            </a:r>
          </a:p>
        </p:txBody>
      </p:sp>
      <p:sp>
        <p:nvSpPr>
          <p:cNvPr id="3" name="Dikdörtgen 2">
            <a:extLst>
              <a:ext uri="{FF2B5EF4-FFF2-40B4-BE49-F238E27FC236}">
                <a16:creationId xmlns:a16="http://schemas.microsoft.com/office/drawing/2014/main" id="{9DEF5E5C-36F9-4FB5-8738-ED9AC242AFD5}"/>
              </a:ext>
            </a:extLst>
          </p:cNvPr>
          <p:cNvSpPr/>
          <p:nvPr/>
        </p:nvSpPr>
        <p:spPr>
          <a:xfrm>
            <a:off x="398206" y="2782669"/>
            <a:ext cx="11515497" cy="120032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dirty="0">
                <a:solidFill>
                  <a:srgbClr val="333333"/>
                </a:solidFill>
                <a:latin typeface="Tahoma" panose="020B0604030504040204" pitchFamily="34" charset="0"/>
              </a:rPr>
              <a:t>Yazılışları farklı anlamları aynı kelimelere </a:t>
            </a:r>
            <a:r>
              <a:rPr lang="tr-TR" sz="3600" b="1" dirty="0">
                <a:solidFill>
                  <a:srgbClr val="E64E4E"/>
                </a:solidFill>
                <a:latin typeface="Tahoma" panose="020B0604030504040204" pitchFamily="34" charset="0"/>
              </a:rPr>
              <a:t>“</a:t>
            </a:r>
            <a:r>
              <a:rPr lang="tr-TR" sz="3600" dirty="0">
                <a:solidFill>
                  <a:srgbClr val="1F37D9"/>
                </a:solidFill>
                <a:latin typeface="Tahoma" panose="020B0604030504040204" pitchFamily="34" charset="0"/>
                <a:hlinkClick r:id="rId2" tooltip="Eş Anlamlı Kelimeler "/>
              </a:rPr>
              <a:t>eş anlamlı kelimeler</a:t>
            </a:r>
            <a:r>
              <a:rPr lang="tr-TR" sz="3600" b="1" dirty="0">
                <a:solidFill>
                  <a:srgbClr val="E64E4E"/>
                </a:solidFill>
                <a:latin typeface="Tahoma" panose="020B0604030504040204" pitchFamily="34" charset="0"/>
              </a:rPr>
              <a:t>“</a:t>
            </a:r>
            <a:r>
              <a:rPr lang="tr-TR" sz="3600" dirty="0">
                <a:solidFill>
                  <a:srgbClr val="333333"/>
                </a:solidFill>
                <a:latin typeface="Tahoma" panose="020B0604030504040204" pitchFamily="34" charset="0"/>
              </a:rPr>
              <a:t> diyoruz.</a:t>
            </a:r>
            <a:endParaRPr lang="tr-TR" sz="3600" dirty="0"/>
          </a:p>
        </p:txBody>
      </p:sp>
      <p:sp>
        <p:nvSpPr>
          <p:cNvPr id="4" name="Dikdörtgen 3">
            <a:extLst>
              <a:ext uri="{FF2B5EF4-FFF2-40B4-BE49-F238E27FC236}">
                <a16:creationId xmlns:a16="http://schemas.microsoft.com/office/drawing/2014/main" id="{3328C66F-AD34-4CE6-8057-1B5955F1AE12}"/>
              </a:ext>
            </a:extLst>
          </p:cNvPr>
          <p:cNvSpPr/>
          <p:nvPr/>
        </p:nvSpPr>
        <p:spPr>
          <a:xfrm>
            <a:off x="278295" y="4618479"/>
            <a:ext cx="11635409" cy="107721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dirty="0">
                <a:solidFill>
                  <a:srgbClr val="333333"/>
                </a:solidFill>
                <a:latin typeface="Tahoma" panose="020B0604030504040204" pitchFamily="34" charset="0"/>
              </a:rPr>
              <a:t>Bir bitki, nasıl gıdasız, havasız ve ışıksız duramazsa benim de ruhum </a:t>
            </a:r>
            <a:r>
              <a:rPr lang="tr-TR" sz="3200" b="1" dirty="0">
                <a:solidFill>
                  <a:srgbClr val="E64E4E"/>
                </a:solidFill>
                <a:latin typeface="Tahoma" panose="020B0604030504040204" pitchFamily="34" charset="0"/>
              </a:rPr>
              <a:t>“</a:t>
            </a:r>
            <a:r>
              <a:rPr lang="tr-TR" sz="3200" dirty="0" err="1">
                <a:solidFill>
                  <a:srgbClr val="333333"/>
                </a:solidFill>
                <a:latin typeface="Tahoma" panose="020B0604030504040204" pitchFamily="34" charset="0"/>
              </a:rPr>
              <a:t>ümit</a:t>
            </a:r>
            <a:r>
              <a:rPr lang="tr-TR" sz="3200" b="1" dirty="0" err="1">
                <a:solidFill>
                  <a:srgbClr val="E64E4E"/>
                </a:solidFill>
                <a:latin typeface="Tahoma" panose="020B0604030504040204" pitchFamily="34" charset="0"/>
              </a:rPr>
              <a:t>“</a:t>
            </a:r>
            <a:r>
              <a:rPr lang="tr-TR" sz="3200" dirty="0" err="1">
                <a:solidFill>
                  <a:srgbClr val="333333"/>
                </a:solidFill>
                <a:latin typeface="Tahoma" panose="020B0604030504040204" pitchFamily="34" charset="0"/>
              </a:rPr>
              <a:t>siz</a:t>
            </a:r>
            <a:r>
              <a:rPr lang="tr-TR" sz="3200" dirty="0">
                <a:solidFill>
                  <a:srgbClr val="333333"/>
                </a:solidFill>
                <a:latin typeface="Tahoma" panose="020B0604030504040204" pitchFamily="34" charset="0"/>
              </a:rPr>
              <a:t> duramaz. </a:t>
            </a:r>
            <a:endParaRPr lang="tr-TR" sz="3200" dirty="0"/>
          </a:p>
        </p:txBody>
      </p:sp>
    </p:spTree>
    <p:extLst>
      <p:ext uri="{BB962C8B-B14F-4D97-AF65-F5344CB8AC3E}">
        <p14:creationId xmlns:p14="http://schemas.microsoft.com/office/powerpoint/2010/main" val="2949706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404D12A-20CD-42B6-8124-8D43AD6ACACD}"/>
              </a:ext>
            </a:extLst>
          </p:cNvPr>
          <p:cNvSpPr/>
          <p:nvPr/>
        </p:nvSpPr>
        <p:spPr>
          <a:xfrm>
            <a:off x="4291781" y="620886"/>
            <a:ext cx="2253824"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u="sng" dirty="0">
                <a:solidFill>
                  <a:srgbClr val="008000"/>
                </a:solidFill>
                <a:latin typeface="Tahoma" panose="020B0604030504040204" pitchFamily="34" charset="0"/>
              </a:rPr>
              <a:t>UYARI:</a:t>
            </a:r>
            <a:endParaRPr lang="tr-TR" sz="3200" dirty="0"/>
          </a:p>
        </p:txBody>
      </p:sp>
      <p:sp>
        <p:nvSpPr>
          <p:cNvPr id="3" name="Dikdörtgen 2">
            <a:extLst>
              <a:ext uri="{FF2B5EF4-FFF2-40B4-BE49-F238E27FC236}">
                <a16:creationId xmlns:a16="http://schemas.microsoft.com/office/drawing/2014/main" id="{A38A82A4-C121-4D13-87BB-836F076BE5B6}"/>
              </a:ext>
            </a:extLst>
          </p:cNvPr>
          <p:cNvSpPr/>
          <p:nvPr/>
        </p:nvSpPr>
        <p:spPr>
          <a:xfrm>
            <a:off x="920383" y="1841445"/>
            <a:ext cx="10627604" cy="107721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dirty="0">
                <a:solidFill>
                  <a:srgbClr val="FF0000"/>
                </a:solidFill>
                <a:effectLst>
                  <a:outerShdw blurRad="38100" dist="38100" dir="2700000" algn="tl">
                    <a:srgbClr val="000000">
                      <a:alpha val="43137"/>
                    </a:srgbClr>
                  </a:outerShdw>
                </a:effectLst>
                <a:latin typeface="Tahoma" panose="020B0604030504040204" pitchFamily="34" charset="0"/>
              </a:rPr>
              <a:t>Cümlede olduğu gibi tırnak içine alınan sözden sonra gelen ekler kesme işareti ile ayrılmaz.</a:t>
            </a:r>
            <a:endParaRPr lang="tr-TR" sz="3200" b="1" dirty="0">
              <a:solidFill>
                <a:srgbClr val="FF0000"/>
              </a:solidFill>
              <a:effectLst>
                <a:outerShdw blurRad="38100" dist="38100" dir="2700000" algn="tl">
                  <a:srgbClr val="000000">
                    <a:alpha val="43137"/>
                  </a:srgbClr>
                </a:outerShdw>
              </a:effectLst>
            </a:endParaRPr>
          </a:p>
        </p:txBody>
      </p:sp>
      <p:sp>
        <p:nvSpPr>
          <p:cNvPr id="4" name="Dikdörtgen 3">
            <a:extLst>
              <a:ext uri="{FF2B5EF4-FFF2-40B4-BE49-F238E27FC236}">
                <a16:creationId xmlns:a16="http://schemas.microsoft.com/office/drawing/2014/main" id="{04AE1C82-797C-42E6-9FCE-F6AB7DA5B451}"/>
              </a:ext>
            </a:extLst>
          </p:cNvPr>
          <p:cNvSpPr/>
          <p:nvPr/>
        </p:nvSpPr>
        <p:spPr>
          <a:xfrm>
            <a:off x="920383" y="3744965"/>
            <a:ext cx="10244146"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dirty="0">
                <a:solidFill>
                  <a:srgbClr val="333333"/>
                </a:solidFill>
                <a:latin typeface="Times New Roman" panose="02020603050405020304" pitchFamily="18" charset="0"/>
              </a:rPr>
              <a:t>Bana Sabahattin Ali’nin</a:t>
            </a:r>
            <a:r>
              <a:rPr lang="tr-TR" sz="2800" b="1" dirty="0">
                <a:solidFill>
                  <a:srgbClr val="993366"/>
                </a:solidFill>
                <a:latin typeface="Times New Roman" panose="02020603050405020304" pitchFamily="18" charset="0"/>
              </a:rPr>
              <a:t> “</a:t>
            </a:r>
            <a:r>
              <a:rPr lang="tr-TR" sz="2800" dirty="0">
                <a:solidFill>
                  <a:srgbClr val="333333"/>
                </a:solidFill>
                <a:latin typeface="Times New Roman" panose="02020603050405020304" pitchFamily="18" charset="0"/>
              </a:rPr>
              <a:t>Kürk Mantolu </a:t>
            </a:r>
            <a:r>
              <a:rPr lang="tr-TR" sz="2800" dirty="0" err="1">
                <a:solidFill>
                  <a:srgbClr val="333333"/>
                </a:solidFill>
                <a:latin typeface="Times New Roman" panose="02020603050405020304" pitchFamily="18" charset="0"/>
              </a:rPr>
              <a:t>Madonna</a:t>
            </a:r>
            <a:r>
              <a:rPr lang="tr-TR" sz="2800" b="1" dirty="0" err="1">
                <a:solidFill>
                  <a:srgbClr val="993366"/>
                </a:solidFill>
                <a:latin typeface="Times New Roman" panose="02020603050405020304" pitchFamily="18" charset="0"/>
              </a:rPr>
              <a:t>“</a:t>
            </a:r>
            <a:r>
              <a:rPr lang="tr-TR" sz="2800" dirty="0" err="1">
                <a:solidFill>
                  <a:srgbClr val="333333"/>
                </a:solidFill>
                <a:latin typeface="Times New Roman" panose="02020603050405020304" pitchFamily="18" charset="0"/>
              </a:rPr>
              <a:t>sını</a:t>
            </a:r>
            <a:r>
              <a:rPr lang="tr-TR" sz="2800" dirty="0">
                <a:solidFill>
                  <a:srgbClr val="333333"/>
                </a:solidFill>
                <a:latin typeface="Times New Roman" panose="02020603050405020304" pitchFamily="18" charset="0"/>
              </a:rPr>
              <a:t> okudun mu diye sordu.</a:t>
            </a:r>
            <a:endParaRPr lang="tr-TR" sz="2800" dirty="0"/>
          </a:p>
        </p:txBody>
      </p:sp>
      <p:sp>
        <p:nvSpPr>
          <p:cNvPr id="5" name="Dikdörtgen 4">
            <a:extLst>
              <a:ext uri="{FF2B5EF4-FFF2-40B4-BE49-F238E27FC236}">
                <a16:creationId xmlns:a16="http://schemas.microsoft.com/office/drawing/2014/main" id="{7D0FC09F-C5CE-4886-85C1-0B61C458600B}"/>
              </a:ext>
            </a:extLst>
          </p:cNvPr>
          <p:cNvSpPr/>
          <p:nvPr/>
        </p:nvSpPr>
        <p:spPr>
          <a:xfrm>
            <a:off x="920383" y="5232986"/>
            <a:ext cx="9806609"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it-IT" sz="3200" dirty="0">
                <a:solidFill>
                  <a:srgbClr val="333333"/>
                </a:solidFill>
                <a:latin typeface="Times New Roman" panose="02020603050405020304" pitchFamily="18" charset="0"/>
              </a:rPr>
              <a:t>Bu yemek </a:t>
            </a:r>
            <a:r>
              <a:rPr lang="it-IT" sz="3200" b="1" dirty="0">
                <a:solidFill>
                  <a:srgbClr val="333333"/>
                </a:solidFill>
                <a:latin typeface="Times New Roman" panose="02020603050405020304" pitchFamily="18" charset="0"/>
              </a:rPr>
              <a:t>“</a:t>
            </a:r>
            <a:r>
              <a:rPr lang="it-IT" sz="3200" dirty="0">
                <a:solidFill>
                  <a:srgbClr val="333333"/>
                </a:solidFill>
                <a:latin typeface="Times New Roman" panose="02020603050405020304" pitchFamily="18" charset="0"/>
              </a:rPr>
              <a:t>Gaziantep</a:t>
            </a:r>
            <a:r>
              <a:rPr lang="it-IT" sz="3200" b="1" dirty="0">
                <a:solidFill>
                  <a:srgbClr val="993366"/>
                </a:solidFill>
                <a:latin typeface="Times New Roman" panose="02020603050405020304" pitchFamily="18" charset="0"/>
              </a:rPr>
              <a:t>“</a:t>
            </a:r>
            <a:r>
              <a:rPr lang="it-IT" sz="3200" dirty="0">
                <a:solidFill>
                  <a:srgbClr val="333333"/>
                </a:solidFill>
                <a:latin typeface="Times New Roman" panose="02020603050405020304" pitchFamily="18" charset="0"/>
              </a:rPr>
              <a:t>in simgesi haline geldi.</a:t>
            </a:r>
            <a:endParaRPr lang="tr-TR" sz="3200" dirty="0"/>
          </a:p>
        </p:txBody>
      </p:sp>
    </p:spTree>
    <p:extLst>
      <p:ext uri="{BB962C8B-B14F-4D97-AF65-F5344CB8AC3E}">
        <p14:creationId xmlns:p14="http://schemas.microsoft.com/office/powerpoint/2010/main" val="4179160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7210F24-5BE2-4B54-B41F-E48D8A33CA19}"/>
              </a:ext>
            </a:extLst>
          </p:cNvPr>
          <p:cNvSpPr/>
          <p:nvPr/>
        </p:nvSpPr>
        <p:spPr>
          <a:xfrm>
            <a:off x="1245705" y="555439"/>
            <a:ext cx="9992138" cy="2062103"/>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dirty="0">
                <a:solidFill>
                  <a:srgbClr val="C00000"/>
                </a:solidFill>
                <a:latin typeface="Cavolini" panose="03000502040302020204" pitchFamily="66" charset="0"/>
                <a:cs typeface="Cavolini" panose="03000502040302020204" pitchFamily="66" charset="0"/>
              </a:rPr>
              <a:t>3. Cümle içinde geçen yazar ve eser isimleri  tırnak içine alınır. Bunlar tırnak içine alınmadığı zaman eğik yazı ile de gösterilebilir.</a:t>
            </a:r>
          </a:p>
        </p:txBody>
      </p:sp>
      <p:sp>
        <p:nvSpPr>
          <p:cNvPr id="3" name="Dikdörtgen 2">
            <a:extLst>
              <a:ext uri="{FF2B5EF4-FFF2-40B4-BE49-F238E27FC236}">
                <a16:creationId xmlns:a16="http://schemas.microsoft.com/office/drawing/2014/main" id="{4FCEA940-CCC6-42C8-9B9C-C4786E02F13D}"/>
              </a:ext>
            </a:extLst>
          </p:cNvPr>
          <p:cNvSpPr/>
          <p:nvPr/>
        </p:nvSpPr>
        <p:spPr>
          <a:xfrm>
            <a:off x="1245705" y="3105835"/>
            <a:ext cx="9369286"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rgbClr val="E64E4E"/>
                </a:solidFill>
                <a:latin typeface="Tahoma" panose="020B0604030504040204" pitchFamily="34" charset="0"/>
              </a:rPr>
              <a:t>“</a:t>
            </a:r>
            <a:r>
              <a:rPr lang="tr-TR" sz="2800" dirty="0">
                <a:solidFill>
                  <a:srgbClr val="333333"/>
                </a:solidFill>
                <a:latin typeface="Tahoma" panose="020B0604030504040204" pitchFamily="34" charset="0"/>
              </a:rPr>
              <a:t>Yalnız Efe</a:t>
            </a:r>
            <a:r>
              <a:rPr lang="tr-TR" sz="2800" b="1" dirty="0">
                <a:solidFill>
                  <a:srgbClr val="E64E4E"/>
                </a:solidFill>
                <a:latin typeface="Tahoma" panose="020B0604030504040204" pitchFamily="34" charset="0"/>
              </a:rPr>
              <a:t>“</a:t>
            </a:r>
            <a:r>
              <a:rPr lang="tr-TR" sz="2800" dirty="0">
                <a:solidFill>
                  <a:srgbClr val="333333"/>
                </a:solidFill>
                <a:latin typeface="Tahoma" panose="020B0604030504040204" pitchFamily="34" charset="0"/>
              </a:rPr>
              <a:t> hikayesinde yazar, ana olay dışında bazı ayrıntılara da önem vermiştir. </a:t>
            </a:r>
            <a:endParaRPr lang="tr-TR" sz="2800" dirty="0"/>
          </a:p>
        </p:txBody>
      </p:sp>
      <p:sp>
        <p:nvSpPr>
          <p:cNvPr id="4" name="Dikdörtgen 3">
            <a:extLst>
              <a:ext uri="{FF2B5EF4-FFF2-40B4-BE49-F238E27FC236}">
                <a16:creationId xmlns:a16="http://schemas.microsoft.com/office/drawing/2014/main" id="{E79D5C64-95E9-4799-9779-FEAC203B4FF2}"/>
              </a:ext>
            </a:extLst>
          </p:cNvPr>
          <p:cNvSpPr/>
          <p:nvPr/>
        </p:nvSpPr>
        <p:spPr>
          <a:xfrm>
            <a:off x="1245705" y="5057346"/>
            <a:ext cx="9550114"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dirty="0">
                <a:solidFill>
                  <a:srgbClr val="333333"/>
                </a:solidFill>
                <a:latin typeface="Times New Roman" panose="02020603050405020304" pitchFamily="18" charset="0"/>
              </a:rPr>
              <a:t>Yarışmada Cahit Sıtkı Tarancı’nın </a:t>
            </a:r>
            <a:r>
              <a:rPr lang="tr-TR" sz="2800" b="1" dirty="0">
                <a:solidFill>
                  <a:srgbClr val="993366"/>
                </a:solidFill>
                <a:latin typeface="Times New Roman" panose="02020603050405020304" pitchFamily="18" charset="0"/>
              </a:rPr>
              <a:t>“</a:t>
            </a:r>
            <a:r>
              <a:rPr lang="tr-TR" sz="2800" dirty="0">
                <a:solidFill>
                  <a:srgbClr val="333333"/>
                </a:solidFill>
                <a:latin typeface="Times New Roman" panose="02020603050405020304" pitchFamily="18" charset="0"/>
              </a:rPr>
              <a:t>Yaş Otuz Beş</a:t>
            </a:r>
            <a:r>
              <a:rPr lang="tr-TR" sz="2800" b="1" dirty="0">
                <a:solidFill>
                  <a:srgbClr val="993366"/>
                </a:solidFill>
                <a:latin typeface="Times New Roman" panose="02020603050405020304" pitchFamily="18" charset="0"/>
              </a:rPr>
              <a:t>“</a:t>
            </a:r>
            <a:r>
              <a:rPr lang="tr-TR" sz="2800" dirty="0">
                <a:solidFill>
                  <a:srgbClr val="333333"/>
                </a:solidFill>
                <a:latin typeface="Times New Roman" panose="02020603050405020304" pitchFamily="18" charset="0"/>
              </a:rPr>
              <a:t> adlı şiirini okudu.</a:t>
            </a:r>
            <a:endParaRPr lang="tr-TR" sz="2800" dirty="0"/>
          </a:p>
        </p:txBody>
      </p:sp>
    </p:spTree>
    <p:extLst>
      <p:ext uri="{BB962C8B-B14F-4D97-AF65-F5344CB8AC3E}">
        <p14:creationId xmlns:p14="http://schemas.microsoft.com/office/powerpoint/2010/main" val="1300084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A7CC912-767D-4C8A-950D-FB860F12177D}"/>
              </a:ext>
            </a:extLst>
          </p:cNvPr>
          <p:cNvSpPr/>
          <p:nvPr/>
        </p:nvSpPr>
        <p:spPr>
          <a:xfrm>
            <a:off x="5166422" y="577671"/>
            <a:ext cx="1639616"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b="1" i="1" dirty="0">
                <a:solidFill>
                  <a:srgbClr val="993300"/>
                </a:solidFill>
                <a:latin typeface="Times New Roman" panose="02020603050405020304" pitchFamily="18" charset="0"/>
              </a:rPr>
              <a:t>DİKKAT!</a:t>
            </a:r>
            <a:endParaRPr lang="tr-TR" sz="2800" dirty="0"/>
          </a:p>
        </p:txBody>
      </p:sp>
      <p:sp>
        <p:nvSpPr>
          <p:cNvPr id="3" name="Dikdörtgen 2">
            <a:extLst>
              <a:ext uri="{FF2B5EF4-FFF2-40B4-BE49-F238E27FC236}">
                <a16:creationId xmlns:a16="http://schemas.microsoft.com/office/drawing/2014/main" id="{B9515D5F-0896-4E31-AE75-5C93160C4937}"/>
              </a:ext>
            </a:extLst>
          </p:cNvPr>
          <p:cNvSpPr/>
          <p:nvPr/>
        </p:nvSpPr>
        <p:spPr>
          <a:xfrm>
            <a:off x="747869" y="1787892"/>
            <a:ext cx="10476722" cy="13849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rgbClr val="993300"/>
                </a:solidFill>
                <a:effectLst>
                  <a:outerShdw blurRad="38100" dist="38100" dir="2700000" algn="tl">
                    <a:srgbClr val="000000">
                      <a:alpha val="43137"/>
                    </a:srgbClr>
                  </a:outerShdw>
                </a:effectLst>
                <a:latin typeface="Times New Roman" panose="02020603050405020304" pitchFamily="18" charset="0"/>
              </a:rPr>
              <a:t>Bir cümle içinde vurgulanmak istenen sözler, kitap ve dergi isimleri, başlıklar tırnak içinde gösterilmeden eğik bir yazıyla da gösterilebilir.</a:t>
            </a:r>
            <a:endParaRPr lang="tr-TR" sz="2800" b="1" dirty="0">
              <a:effectLst>
                <a:outerShdw blurRad="38100" dist="38100" dir="2700000" algn="tl">
                  <a:srgbClr val="000000">
                    <a:alpha val="43137"/>
                  </a:srgbClr>
                </a:outerShdw>
              </a:effectLst>
            </a:endParaRPr>
          </a:p>
        </p:txBody>
      </p:sp>
      <p:sp>
        <p:nvSpPr>
          <p:cNvPr id="4" name="Dikdörtgen 3">
            <a:extLst>
              <a:ext uri="{FF2B5EF4-FFF2-40B4-BE49-F238E27FC236}">
                <a16:creationId xmlns:a16="http://schemas.microsoft.com/office/drawing/2014/main" id="{F7132205-105C-4E88-B574-8B42412B37EF}"/>
              </a:ext>
            </a:extLst>
          </p:cNvPr>
          <p:cNvSpPr/>
          <p:nvPr/>
        </p:nvSpPr>
        <p:spPr>
          <a:xfrm>
            <a:off x="747869" y="4116002"/>
            <a:ext cx="10476722"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333333"/>
                </a:solidFill>
                <a:latin typeface="Times New Roman" panose="02020603050405020304" pitchFamily="18" charset="0"/>
              </a:rPr>
              <a:t>Ahmet Hamdi Tanpınar’ın son yıllarda tekrar ilgi gören </a:t>
            </a:r>
            <a:r>
              <a:rPr lang="tr-TR" sz="2800" i="1" dirty="0">
                <a:solidFill>
                  <a:srgbClr val="333333"/>
                </a:solidFill>
                <a:latin typeface="Times New Roman" panose="02020603050405020304" pitchFamily="18" charset="0"/>
              </a:rPr>
              <a:t>Saatleri Ayarlama Enstitüsü</a:t>
            </a:r>
            <a:r>
              <a:rPr lang="tr-TR" sz="2800" dirty="0">
                <a:solidFill>
                  <a:srgbClr val="333333"/>
                </a:solidFill>
                <a:latin typeface="Times New Roman" panose="02020603050405020304" pitchFamily="18" charset="0"/>
              </a:rPr>
              <a:t> adlı kitabını sınavda sormuşlardır.</a:t>
            </a:r>
            <a:endParaRPr lang="tr-TR" sz="2800" dirty="0"/>
          </a:p>
        </p:txBody>
      </p:sp>
    </p:spTree>
    <p:extLst>
      <p:ext uri="{BB962C8B-B14F-4D97-AF65-F5344CB8AC3E}">
        <p14:creationId xmlns:p14="http://schemas.microsoft.com/office/powerpoint/2010/main" val="351310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barn(inVertical)">
                                      <p:cBhvr>
                                        <p:cTn id="1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B2195D45-3CB5-4EF9-AD0E-AA8777075AD0}"/>
              </a:ext>
            </a:extLst>
          </p:cNvPr>
          <p:cNvPicPr>
            <a:picLocks noChangeAspect="1"/>
          </p:cNvPicPr>
          <p:nvPr/>
        </p:nvPicPr>
        <p:blipFill>
          <a:blip r:embed="rId2"/>
          <a:stretch>
            <a:fillRect/>
          </a:stretch>
        </p:blipFill>
        <p:spPr>
          <a:xfrm>
            <a:off x="4903008" y="337626"/>
            <a:ext cx="3200569" cy="816145"/>
          </a:xfrm>
          <a:prstGeom prst="rect">
            <a:avLst/>
          </a:prstGeom>
        </p:spPr>
      </p:pic>
      <p:pic>
        <p:nvPicPr>
          <p:cNvPr id="3" name="Resim 2">
            <a:extLst>
              <a:ext uri="{FF2B5EF4-FFF2-40B4-BE49-F238E27FC236}">
                <a16:creationId xmlns:a16="http://schemas.microsoft.com/office/drawing/2014/main" id="{B4325BF7-4673-4E25-82EB-EEE77E53DF05}"/>
              </a:ext>
            </a:extLst>
          </p:cNvPr>
          <p:cNvPicPr>
            <a:picLocks noChangeAspect="1"/>
          </p:cNvPicPr>
          <p:nvPr/>
        </p:nvPicPr>
        <p:blipFill>
          <a:blip r:embed="rId3"/>
          <a:stretch>
            <a:fillRect/>
          </a:stretch>
        </p:blipFill>
        <p:spPr>
          <a:xfrm>
            <a:off x="1361675" y="1538508"/>
            <a:ext cx="9065195" cy="4820090"/>
          </a:xfrm>
          <a:prstGeom prst="rect">
            <a:avLst/>
          </a:prstGeom>
        </p:spPr>
      </p:pic>
    </p:spTree>
    <p:extLst>
      <p:ext uri="{BB962C8B-B14F-4D97-AF65-F5344CB8AC3E}">
        <p14:creationId xmlns:p14="http://schemas.microsoft.com/office/powerpoint/2010/main" val="1446022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927EA78-D54B-4AE5-81C1-1C66530443E8}"/>
              </a:ext>
            </a:extLst>
          </p:cNvPr>
          <p:cNvPicPr>
            <a:picLocks noChangeAspect="1"/>
          </p:cNvPicPr>
          <p:nvPr/>
        </p:nvPicPr>
        <p:blipFill>
          <a:blip r:embed="rId2"/>
          <a:stretch>
            <a:fillRect/>
          </a:stretch>
        </p:blipFill>
        <p:spPr>
          <a:xfrm>
            <a:off x="306123" y="604911"/>
            <a:ext cx="5188995" cy="1668487"/>
          </a:xfrm>
          <a:prstGeom prst="rect">
            <a:avLst/>
          </a:prstGeom>
        </p:spPr>
      </p:pic>
      <p:pic>
        <p:nvPicPr>
          <p:cNvPr id="3" name="Resim 2">
            <a:extLst>
              <a:ext uri="{FF2B5EF4-FFF2-40B4-BE49-F238E27FC236}">
                <a16:creationId xmlns:a16="http://schemas.microsoft.com/office/drawing/2014/main" id="{61C5631C-3556-42C0-82A9-C14FB68E51E8}"/>
              </a:ext>
            </a:extLst>
          </p:cNvPr>
          <p:cNvPicPr>
            <a:picLocks noChangeAspect="1"/>
          </p:cNvPicPr>
          <p:nvPr/>
        </p:nvPicPr>
        <p:blipFill>
          <a:blip r:embed="rId3"/>
          <a:stretch>
            <a:fillRect/>
          </a:stretch>
        </p:blipFill>
        <p:spPr>
          <a:xfrm>
            <a:off x="6096000" y="579396"/>
            <a:ext cx="5054058" cy="1668487"/>
          </a:xfrm>
          <a:prstGeom prst="rect">
            <a:avLst/>
          </a:prstGeom>
        </p:spPr>
      </p:pic>
      <p:pic>
        <p:nvPicPr>
          <p:cNvPr id="4" name="Resim 3">
            <a:extLst>
              <a:ext uri="{FF2B5EF4-FFF2-40B4-BE49-F238E27FC236}">
                <a16:creationId xmlns:a16="http://schemas.microsoft.com/office/drawing/2014/main" id="{282E734F-A032-4F4B-9330-5A2654672F4E}"/>
              </a:ext>
            </a:extLst>
          </p:cNvPr>
          <p:cNvPicPr>
            <a:picLocks noChangeAspect="1"/>
          </p:cNvPicPr>
          <p:nvPr/>
        </p:nvPicPr>
        <p:blipFill>
          <a:blip r:embed="rId4"/>
          <a:stretch>
            <a:fillRect/>
          </a:stretch>
        </p:blipFill>
        <p:spPr>
          <a:xfrm>
            <a:off x="637924" y="3532239"/>
            <a:ext cx="4857194" cy="1698528"/>
          </a:xfrm>
          <a:prstGeom prst="rect">
            <a:avLst/>
          </a:prstGeom>
        </p:spPr>
      </p:pic>
      <p:pic>
        <p:nvPicPr>
          <p:cNvPr id="5" name="Resim 4">
            <a:extLst>
              <a:ext uri="{FF2B5EF4-FFF2-40B4-BE49-F238E27FC236}">
                <a16:creationId xmlns:a16="http://schemas.microsoft.com/office/drawing/2014/main" id="{BE8E39DA-AE74-4E54-86D0-BE2B0239AC97}"/>
              </a:ext>
            </a:extLst>
          </p:cNvPr>
          <p:cNvPicPr>
            <a:picLocks noChangeAspect="1"/>
          </p:cNvPicPr>
          <p:nvPr/>
        </p:nvPicPr>
        <p:blipFill>
          <a:blip r:embed="rId5"/>
          <a:stretch>
            <a:fillRect/>
          </a:stretch>
        </p:blipFill>
        <p:spPr>
          <a:xfrm>
            <a:off x="6340425" y="3192677"/>
            <a:ext cx="5039591" cy="1421423"/>
          </a:xfrm>
          <a:prstGeom prst="rect">
            <a:avLst/>
          </a:prstGeom>
        </p:spPr>
      </p:pic>
      <p:pic>
        <p:nvPicPr>
          <p:cNvPr id="6" name="Resim 5">
            <a:extLst>
              <a:ext uri="{FF2B5EF4-FFF2-40B4-BE49-F238E27FC236}">
                <a16:creationId xmlns:a16="http://schemas.microsoft.com/office/drawing/2014/main" id="{4FE042A4-78FE-4D64-8E45-97917E187F31}"/>
              </a:ext>
            </a:extLst>
          </p:cNvPr>
          <p:cNvPicPr>
            <a:picLocks noChangeAspect="1"/>
          </p:cNvPicPr>
          <p:nvPr/>
        </p:nvPicPr>
        <p:blipFill>
          <a:blip r:embed="rId6"/>
          <a:stretch>
            <a:fillRect/>
          </a:stretch>
        </p:blipFill>
        <p:spPr>
          <a:xfrm>
            <a:off x="6340424" y="4892773"/>
            <a:ext cx="4857193" cy="1291153"/>
          </a:xfrm>
          <a:prstGeom prst="rect">
            <a:avLst/>
          </a:prstGeom>
        </p:spPr>
      </p:pic>
    </p:spTree>
    <p:extLst>
      <p:ext uri="{BB962C8B-B14F-4D97-AF65-F5344CB8AC3E}">
        <p14:creationId xmlns:p14="http://schemas.microsoft.com/office/powerpoint/2010/main" val="1349193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3E6E7C3-DDF3-4A9E-B690-8F36694C1C5B}"/>
              </a:ext>
            </a:extLst>
          </p:cNvPr>
          <p:cNvPicPr>
            <a:picLocks noChangeAspect="1"/>
          </p:cNvPicPr>
          <p:nvPr/>
        </p:nvPicPr>
        <p:blipFill>
          <a:blip r:embed="rId2"/>
          <a:stretch>
            <a:fillRect/>
          </a:stretch>
        </p:blipFill>
        <p:spPr>
          <a:xfrm>
            <a:off x="506859" y="2180492"/>
            <a:ext cx="5101900" cy="1471100"/>
          </a:xfrm>
          <a:prstGeom prst="rect">
            <a:avLst/>
          </a:prstGeom>
        </p:spPr>
      </p:pic>
      <p:pic>
        <p:nvPicPr>
          <p:cNvPr id="3" name="Resim 2">
            <a:extLst>
              <a:ext uri="{FF2B5EF4-FFF2-40B4-BE49-F238E27FC236}">
                <a16:creationId xmlns:a16="http://schemas.microsoft.com/office/drawing/2014/main" id="{9D4B44D0-3627-495E-B38B-9E5AE28280DF}"/>
              </a:ext>
            </a:extLst>
          </p:cNvPr>
          <p:cNvPicPr>
            <a:picLocks noChangeAspect="1"/>
          </p:cNvPicPr>
          <p:nvPr/>
        </p:nvPicPr>
        <p:blipFill>
          <a:blip r:embed="rId3"/>
          <a:stretch>
            <a:fillRect/>
          </a:stretch>
        </p:blipFill>
        <p:spPr>
          <a:xfrm>
            <a:off x="6250378" y="2295964"/>
            <a:ext cx="5167313" cy="1240155"/>
          </a:xfrm>
          <a:prstGeom prst="rect">
            <a:avLst/>
          </a:prstGeom>
        </p:spPr>
      </p:pic>
    </p:spTree>
    <p:extLst>
      <p:ext uri="{BB962C8B-B14F-4D97-AF65-F5344CB8AC3E}">
        <p14:creationId xmlns:p14="http://schemas.microsoft.com/office/powerpoint/2010/main" val="137345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F748009-633B-471B-B663-47A20A056AB1}"/>
              </a:ext>
            </a:extLst>
          </p:cNvPr>
          <p:cNvPicPr>
            <a:picLocks noChangeAspect="1"/>
          </p:cNvPicPr>
          <p:nvPr/>
        </p:nvPicPr>
        <p:blipFill>
          <a:blip r:embed="rId2"/>
          <a:stretch>
            <a:fillRect/>
          </a:stretch>
        </p:blipFill>
        <p:spPr>
          <a:xfrm>
            <a:off x="4162435" y="365760"/>
            <a:ext cx="4673761" cy="1130398"/>
          </a:xfrm>
          <a:prstGeom prst="rect">
            <a:avLst/>
          </a:prstGeom>
        </p:spPr>
      </p:pic>
      <p:pic>
        <p:nvPicPr>
          <p:cNvPr id="3" name="Resim 2">
            <a:extLst>
              <a:ext uri="{FF2B5EF4-FFF2-40B4-BE49-F238E27FC236}">
                <a16:creationId xmlns:a16="http://schemas.microsoft.com/office/drawing/2014/main" id="{E8AB63ED-26E8-4111-9A89-23A967715FD7}"/>
              </a:ext>
            </a:extLst>
          </p:cNvPr>
          <p:cNvPicPr>
            <a:picLocks noChangeAspect="1"/>
          </p:cNvPicPr>
          <p:nvPr/>
        </p:nvPicPr>
        <p:blipFill>
          <a:blip r:embed="rId3"/>
          <a:stretch>
            <a:fillRect/>
          </a:stretch>
        </p:blipFill>
        <p:spPr>
          <a:xfrm>
            <a:off x="748868" y="1776194"/>
            <a:ext cx="9817727" cy="887144"/>
          </a:xfrm>
          <a:prstGeom prst="rect">
            <a:avLst/>
          </a:prstGeom>
        </p:spPr>
        <p:style>
          <a:lnRef idx="2">
            <a:schemeClr val="dk1"/>
          </a:lnRef>
          <a:fillRef idx="1">
            <a:schemeClr val="lt1"/>
          </a:fillRef>
          <a:effectRef idx="0">
            <a:schemeClr val="dk1"/>
          </a:effectRef>
          <a:fontRef idx="minor">
            <a:schemeClr val="dk1"/>
          </a:fontRef>
        </p:style>
      </p:pic>
      <p:sp>
        <p:nvSpPr>
          <p:cNvPr id="4" name="Dikdörtgen: Köşeleri Yuvarlatılmış 3">
            <a:extLst>
              <a:ext uri="{FF2B5EF4-FFF2-40B4-BE49-F238E27FC236}">
                <a16:creationId xmlns:a16="http://schemas.microsoft.com/office/drawing/2014/main" id="{793BC2AC-1661-4236-A0B7-AC942D6D0FA2}"/>
              </a:ext>
            </a:extLst>
          </p:cNvPr>
          <p:cNvSpPr/>
          <p:nvPr/>
        </p:nvSpPr>
        <p:spPr>
          <a:xfrm>
            <a:off x="3263705" y="2856620"/>
            <a:ext cx="4262510" cy="72360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rPr>
              <a:t>YAZAR SOYAD-AD</a:t>
            </a:r>
          </a:p>
        </p:txBody>
      </p:sp>
      <p:sp>
        <p:nvSpPr>
          <p:cNvPr id="5" name="Dikdörtgen: Köşeleri Yuvarlatılmış 4">
            <a:extLst>
              <a:ext uri="{FF2B5EF4-FFF2-40B4-BE49-F238E27FC236}">
                <a16:creationId xmlns:a16="http://schemas.microsoft.com/office/drawing/2014/main" id="{013BCFD1-A6E7-4226-A7FF-D538B0699313}"/>
              </a:ext>
            </a:extLst>
          </p:cNvPr>
          <p:cNvSpPr/>
          <p:nvPr/>
        </p:nvSpPr>
        <p:spPr>
          <a:xfrm>
            <a:off x="3263705" y="3580228"/>
            <a:ext cx="4262510" cy="72360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C00000"/>
                </a:solidFill>
              </a:rPr>
              <a:t>KİTABIN İSMİ</a:t>
            </a:r>
          </a:p>
        </p:txBody>
      </p:sp>
      <p:sp>
        <p:nvSpPr>
          <p:cNvPr id="6" name="Dikdörtgen: Köşeleri Yuvarlatılmış 5">
            <a:extLst>
              <a:ext uri="{FF2B5EF4-FFF2-40B4-BE49-F238E27FC236}">
                <a16:creationId xmlns:a16="http://schemas.microsoft.com/office/drawing/2014/main" id="{4875B8EB-D040-4766-8B4B-51BB49B1DB73}"/>
              </a:ext>
            </a:extLst>
          </p:cNvPr>
          <p:cNvSpPr/>
          <p:nvPr/>
        </p:nvSpPr>
        <p:spPr>
          <a:xfrm>
            <a:off x="3263705" y="4303836"/>
            <a:ext cx="4262510" cy="72360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C00000"/>
                </a:solidFill>
              </a:rPr>
              <a:t>YAYINEVİ</a:t>
            </a:r>
          </a:p>
        </p:txBody>
      </p:sp>
      <p:sp>
        <p:nvSpPr>
          <p:cNvPr id="7" name="Dikdörtgen: Köşeleri Yuvarlatılmış 6">
            <a:extLst>
              <a:ext uri="{FF2B5EF4-FFF2-40B4-BE49-F238E27FC236}">
                <a16:creationId xmlns:a16="http://schemas.microsoft.com/office/drawing/2014/main" id="{648EE8CF-47FA-4909-9AA6-E588F27BEEAD}"/>
              </a:ext>
            </a:extLst>
          </p:cNvPr>
          <p:cNvSpPr/>
          <p:nvPr/>
        </p:nvSpPr>
        <p:spPr>
          <a:xfrm>
            <a:off x="3263705" y="5027444"/>
            <a:ext cx="4262510" cy="72360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rPr>
              <a:t>BASIM YERİ</a:t>
            </a:r>
          </a:p>
        </p:txBody>
      </p:sp>
      <p:sp>
        <p:nvSpPr>
          <p:cNvPr id="8" name="Dikdörtgen: Köşeleri Yuvarlatılmış 7">
            <a:extLst>
              <a:ext uri="{FF2B5EF4-FFF2-40B4-BE49-F238E27FC236}">
                <a16:creationId xmlns:a16="http://schemas.microsoft.com/office/drawing/2014/main" id="{691EEC12-A689-4ABE-BFDF-09A42248D48B}"/>
              </a:ext>
            </a:extLst>
          </p:cNvPr>
          <p:cNvSpPr/>
          <p:nvPr/>
        </p:nvSpPr>
        <p:spPr>
          <a:xfrm>
            <a:off x="3263705" y="5768632"/>
            <a:ext cx="4262510" cy="72360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rPr>
              <a:t>BASIM TARİHİ</a:t>
            </a:r>
          </a:p>
        </p:txBody>
      </p:sp>
    </p:spTree>
    <p:extLst>
      <p:ext uri="{BB962C8B-B14F-4D97-AF65-F5344CB8AC3E}">
        <p14:creationId xmlns:p14="http://schemas.microsoft.com/office/powerpoint/2010/main" val="1474816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D15C0CB-A10C-4D0B-AE61-E3DB7C38AC50}"/>
              </a:ext>
            </a:extLst>
          </p:cNvPr>
          <p:cNvPicPr>
            <a:picLocks noChangeAspect="1"/>
          </p:cNvPicPr>
          <p:nvPr/>
        </p:nvPicPr>
        <p:blipFill>
          <a:blip r:embed="rId2"/>
          <a:stretch>
            <a:fillRect/>
          </a:stretch>
        </p:blipFill>
        <p:spPr>
          <a:xfrm>
            <a:off x="371231" y="493248"/>
            <a:ext cx="11530232" cy="5626197"/>
          </a:xfrm>
          <a:prstGeom prst="rect">
            <a:avLst/>
          </a:prstGeom>
        </p:spPr>
      </p:pic>
    </p:spTree>
    <p:extLst>
      <p:ext uri="{BB962C8B-B14F-4D97-AF65-F5344CB8AC3E}">
        <p14:creationId xmlns:p14="http://schemas.microsoft.com/office/powerpoint/2010/main" val="24209696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0663C43C-E303-4992-B86F-E69E918DAEA8}"/>
              </a:ext>
            </a:extLst>
          </p:cNvPr>
          <p:cNvPicPr>
            <a:picLocks noChangeAspect="1"/>
          </p:cNvPicPr>
          <p:nvPr/>
        </p:nvPicPr>
        <p:blipFill>
          <a:blip r:embed="rId2"/>
          <a:stretch>
            <a:fillRect/>
          </a:stretch>
        </p:blipFill>
        <p:spPr>
          <a:xfrm>
            <a:off x="973027" y="320748"/>
            <a:ext cx="8717415" cy="688217"/>
          </a:xfrm>
          <a:prstGeom prst="rect">
            <a:avLst/>
          </a:prstGeom>
        </p:spPr>
      </p:pic>
      <p:sp>
        <p:nvSpPr>
          <p:cNvPr id="3" name="Dikdörtgen 2">
            <a:extLst>
              <a:ext uri="{FF2B5EF4-FFF2-40B4-BE49-F238E27FC236}">
                <a16:creationId xmlns:a16="http://schemas.microsoft.com/office/drawing/2014/main" id="{A963524D-1E8B-43B4-ADE9-344DBFDB83EC}"/>
              </a:ext>
            </a:extLst>
          </p:cNvPr>
          <p:cNvSpPr/>
          <p:nvPr/>
        </p:nvSpPr>
        <p:spPr>
          <a:xfrm>
            <a:off x="145366" y="1460119"/>
            <a:ext cx="11901267"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dirty="0">
                <a:solidFill>
                  <a:srgbClr val="C00000"/>
                </a:solidFill>
              </a:rPr>
              <a:t>Falih Rıfkı Atay, Tuna Yayınları, Remzi Kitabevi, İstanbul, 1983. </a:t>
            </a:r>
          </a:p>
        </p:txBody>
      </p:sp>
      <p:pic>
        <p:nvPicPr>
          <p:cNvPr id="4" name="Resim 3">
            <a:extLst>
              <a:ext uri="{FF2B5EF4-FFF2-40B4-BE49-F238E27FC236}">
                <a16:creationId xmlns:a16="http://schemas.microsoft.com/office/drawing/2014/main" id="{D6AD2672-E08A-4A5F-AA0F-B52B5904CFDF}"/>
              </a:ext>
            </a:extLst>
          </p:cNvPr>
          <p:cNvPicPr>
            <a:picLocks noChangeAspect="1"/>
          </p:cNvPicPr>
          <p:nvPr/>
        </p:nvPicPr>
        <p:blipFill>
          <a:blip r:embed="rId3"/>
          <a:stretch>
            <a:fillRect/>
          </a:stretch>
        </p:blipFill>
        <p:spPr>
          <a:xfrm>
            <a:off x="973027" y="2496048"/>
            <a:ext cx="8153110" cy="696351"/>
          </a:xfrm>
          <a:prstGeom prst="rect">
            <a:avLst/>
          </a:prstGeom>
        </p:spPr>
      </p:pic>
      <p:sp>
        <p:nvSpPr>
          <p:cNvPr id="5" name="Dikdörtgen 4">
            <a:extLst>
              <a:ext uri="{FF2B5EF4-FFF2-40B4-BE49-F238E27FC236}">
                <a16:creationId xmlns:a16="http://schemas.microsoft.com/office/drawing/2014/main" id="{AA5D08FC-CE56-4EA3-A35C-89277B65710D}"/>
              </a:ext>
            </a:extLst>
          </p:cNvPr>
          <p:cNvSpPr/>
          <p:nvPr/>
        </p:nvSpPr>
        <p:spPr>
          <a:xfrm>
            <a:off x="145366" y="3665602"/>
            <a:ext cx="11901266"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b="1" dirty="0">
                <a:solidFill>
                  <a:srgbClr val="C00000"/>
                </a:solidFill>
              </a:rPr>
              <a:t>Mehmet Nuri Conker, Zabit ve Kumandan, Kültür Bakanlığı Yayınları, Ankara, 1981. </a:t>
            </a:r>
          </a:p>
        </p:txBody>
      </p:sp>
      <p:pic>
        <p:nvPicPr>
          <p:cNvPr id="6" name="Resim 5">
            <a:extLst>
              <a:ext uri="{FF2B5EF4-FFF2-40B4-BE49-F238E27FC236}">
                <a16:creationId xmlns:a16="http://schemas.microsoft.com/office/drawing/2014/main" id="{E7760A95-B4F4-4389-BAAA-27D473BE6E87}"/>
              </a:ext>
            </a:extLst>
          </p:cNvPr>
          <p:cNvPicPr>
            <a:picLocks noChangeAspect="1"/>
          </p:cNvPicPr>
          <p:nvPr/>
        </p:nvPicPr>
        <p:blipFill>
          <a:blip r:embed="rId4"/>
          <a:stretch>
            <a:fillRect/>
          </a:stretch>
        </p:blipFill>
        <p:spPr>
          <a:xfrm>
            <a:off x="973027" y="4520719"/>
            <a:ext cx="9310234" cy="584775"/>
          </a:xfrm>
          <a:prstGeom prst="rect">
            <a:avLst/>
          </a:prstGeom>
        </p:spPr>
      </p:pic>
      <p:sp>
        <p:nvSpPr>
          <p:cNvPr id="7" name="Dikdörtgen 6">
            <a:extLst>
              <a:ext uri="{FF2B5EF4-FFF2-40B4-BE49-F238E27FC236}">
                <a16:creationId xmlns:a16="http://schemas.microsoft.com/office/drawing/2014/main" id="{4FF671E1-6FA0-4883-A53D-97571725EEA4}"/>
              </a:ext>
            </a:extLst>
          </p:cNvPr>
          <p:cNvSpPr/>
          <p:nvPr/>
        </p:nvSpPr>
        <p:spPr>
          <a:xfrm>
            <a:off x="145366" y="5493324"/>
            <a:ext cx="11727766"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b="1" dirty="0">
                <a:solidFill>
                  <a:srgbClr val="C00000"/>
                </a:solidFill>
              </a:rPr>
              <a:t>Falih Rıfkı Atay, Atatürk’ün Bana Anlattıkları, Türkiye İş Bankası Yayınları, 1998, İstanbul. </a:t>
            </a:r>
          </a:p>
        </p:txBody>
      </p:sp>
    </p:spTree>
    <p:extLst>
      <p:ext uri="{BB962C8B-B14F-4D97-AF65-F5344CB8AC3E}">
        <p14:creationId xmlns:p14="http://schemas.microsoft.com/office/powerpoint/2010/main" val="1242094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ECEAC64-1E1B-49DB-8F22-1AE07DD44922}"/>
              </a:ext>
            </a:extLst>
          </p:cNvPr>
          <p:cNvPicPr>
            <a:picLocks noChangeAspect="1"/>
          </p:cNvPicPr>
          <p:nvPr/>
        </p:nvPicPr>
        <p:blipFill>
          <a:blip r:embed="rId2"/>
          <a:stretch>
            <a:fillRect/>
          </a:stretch>
        </p:blipFill>
        <p:spPr>
          <a:xfrm>
            <a:off x="168201" y="548640"/>
            <a:ext cx="11565792" cy="970671"/>
          </a:xfrm>
          <a:prstGeom prst="rect">
            <a:avLst/>
          </a:prstGeom>
        </p:spPr>
      </p:pic>
    </p:spTree>
    <p:extLst>
      <p:ext uri="{BB962C8B-B14F-4D97-AF65-F5344CB8AC3E}">
        <p14:creationId xmlns:p14="http://schemas.microsoft.com/office/powerpoint/2010/main" val="40001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6AE5C371-7C2E-4B08-9B91-7478758F2081}"/>
              </a:ext>
            </a:extLst>
          </p:cNvPr>
          <p:cNvSpPr/>
          <p:nvPr/>
        </p:nvSpPr>
        <p:spPr>
          <a:xfrm>
            <a:off x="580103" y="1129472"/>
            <a:ext cx="11031794" cy="315471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19900" b="1" cap="none" spc="0" dirty="0">
                <a:ln w="12700">
                  <a:solidFill>
                    <a:schemeClr val="accent1"/>
                  </a:solidFill>
                  <a:prstDash val="solid"/>
                </a:ln>
                <a:solidFill>
                  <a:srgbClr val="FF0000"/>
                </a:solidFill>
                <a:effectLst>
                  <a:outerShdw dist="38100" dir="2640000" algn="bl" rotWithShape="0">
                    <a:schemeClr val="accent1"/>
                  </a:outerShdw>
                </a:effectLst>
              </a:rPr>
              <a:t>FİİLLER</a:t>
            </a:r>
          </a:p>
        </p:txBody>
      </p:sp>
    </p:spTree>
    <p:extLst>
      <p:ext uri="{BB962C8B-B14F-4D97-AF65-F5344CB8AC3E}">
        <p14:creationId xmlns:p14="http://schemas.microsoft.com/office/powerpoint/2010/main" val="36336449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D5D503E6-9BC7-4724-BC3A-15DF0E04E273}"/>
              </a:ext>
            </a:extLst>
          </p:cNvPr>
          <p:cNvSpPr/>
          <p:nvPr/>
        </p:nvSpPr>
        <p:spPr>
          <a:xfrm>
            <a:off x="3770142" y="2236763"/>
            <a:ext cx="2025748" cy="134346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 name="1 Başlık">
            <a:extLst>
              <a:ext uri="{FF2B5EF4-FFF2-40B4-BE49-F238E27FC236}">
                <a16:creationId xmlns:a16="http://schemas.microsoft.com/office/drawing/2014/main" id="{1A7BA23A-3F30-4F04-AFB9-7E6E7338C8DD}"/>
              </a:ext>
            </a:extLst>
          </p:cNvPr>
          <p:cNvSpPr txBox="1">
            <a:spLocks/>
          </p:cNvSpPr>
          <p:nvPr/>
        </p:nvSpPr>
        <p:spPr>
          <a:xfrm>
            <a:off x="457199" y="704850"/>
            <a:ext cx="11162715" cy="1143000"/>
          </a:xfrm>
          <a:prstGeom prst="rect">
            <a:avLst/>
          </a:prstGeom>
        </p:spPr>
        <p:style>
          <a:lnRef idx="2">
            <a:schemeClr val="dk1"/>
          </a:lnRef>
          <a:fillRef idx="1">
            <a:schemeClr val="lt1"/>
          </a:fillRef>
          <a:effectRef idx="0">
            <a:schemeClr val="dk1"/>
          </a:effectRef>
          <a:fontRef idx="minor">
            <a:schemeClr val="dk1"/>
          </a:fontRef>
        </p:style>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altLang="tr-TR" sz="3600" b="1" dirty="0">
                <a:solidFill>
                  <a:srgbClr val="C00000"/>
                </a:solidFill>
              </a:rPr>
              <a:t>FİİL(EYLEM): </a:t>
            </a:r>
            <a:r>
              <a:rPr lang="tr-TR" altLang="tr-TR" sz="3600" b="1" dirty="0" err="1">
                <a:solidFill>
                  <a:srgbClr val="C00000"/>
                </a:solidFill>
              </a:rPr>
              <a:t>İş,hareket</a:t>
            </a:r>
            <a:r>
              <a:rPr lang="tr-TR" altLang="tr-TR" sz="3600" b="1" dirty="0">
                <a:solidFill>
                  <a:srgbClr val="C00000"/>
                </a:solidFill>
              </a:rPr>
              <a:t> ve oluşları zamana ve kişiye bağlayarak anlatan sözcüklere fiil denir.</a:t>
            </a:r>
          </a:p>
        </p:txBody>
      </p:sp>
      <p:sp>
        <p:nvSpPr>
          <p:cNvPr id="3" name="Dikdörtgen: Yuvarlatılmış Köşeler 2">
            <a:extLst>
              <a:ext uri="{FF2B5EF4-FFF2-40B4-BE49-F238E27FC236}">
                <a16:creationId xmlns:a16="http://schemas.microsoft.com/office/drawing/2014/main" id="{C7EBBE98-1FBE-4D71-BE9C-9CB44200A1F9}"/>
              </a:ext>
            </a:extLst>
          </p:cNvPr>
          <p:cNvSpPr/>
          <p:nvPr/>
        </p:nvSpPr>
        <p:spPr>
          <a:xfrm>
            <a:off x="773724" y="2475913"/>
            <a:ext cx="5022166" cy="80185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FF0000"/>
                </a:solidFill>
              </a:rPr>
              <a:t>YARIN AKŞAM SİZE GELİYORUZ</a:t>
            </a:r>
            <a:r>
              <a:rPr lang="tr-TR" sz="2800" b="1" dirty="0">
                <a:solidFill>
                  <a:srgbClr val="FFFF00"/>
                </a:solidFill>
              </a:rPr>
              <a:t>.</a:t>
            </a:r>
          </a:p>
        </p:txBody>
      </p:sp>
      <p:sp>
        <p:nvSpPr>
          <p:cNvPr id="4" name="Dikdörtgen: Yuvarlatılmış Köşeler 3">
            <a:extLst>
              <a:ext uri="{FF2B5EF4-FFF2-40B4-BE49-F238E27FC236}">
                <a16:creationId xmlns:a16="http://schemas.microsoft.com/office/drawing/2014/main" id="{9AD80896-0416-4C11-AEF3-00DD8CA97710}"/>
              </a:ext>
            </a:extLst>
          </p:cNvPr>
          <p:cNvSpPr/>
          <p:nvPr/>
        </p:nvSpPr>
        <p:spPr>
          <a:xfrm>
            <a:off x="1055077" y="5176911"/>
            <a:ext cx="5022166" cy="9762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FF0000"/>
                </a:solidFill>
              </a:rPr>
              <a:t>SEN DE BİZİMLE YÜRÜMELİSİN.</a:t>
            </a:r>
          </a:p>
        </p:txBody>
      </p:sp>
      <p:sp>
        <p:nvSpPr>
          <p:cNvPr id="7" name="Ok: Sağ 6">
            <a:extLst>
              <a:ext uri="{FF2B5EF4-FFF2-40B4-BE49-F238E27FC236}">
                <a16:creationId xmlns:a16="http://schemas.microsoft.com/office/drawing/2014/main" id="{C68FC070-F184-48F3-9C75-BA45F22C70AD}"/>
              </a:ext>
            </a:extLst>
          </p:cNvPr>
          <p:cNvSpPr/>
          <p:nvPr/>
        </p:nvSpPr>
        <p:spPr>
          <a:xfrm>
            <a:off x="5795890" y="2539218"/>
            <a:ext cx="1294227" cy="675249"/>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8" name="Ok: Sağ 7">
            <a:extLst>
              <a:ext uri="{FF2B5EF4-FFF2-40B4-BE49-F238E27FC236}">
                <a16:creationId xmlns:a16="http://schemas.microsoft.com/office/drawing/2014/main" id="{6CE8CD79-35CC-4D34-A3D6-4AAA2B602F9D}"/>
              </a:ext>
            </a:extLst>
          </p:cNvPr>
          <p:cNvSpPr/>
          <p:nvPr/>
        </p:nvSpPr>
        <p:spPr>
          <a:xfrm>
            <a:off x="6038556" y="5477901"/>
            <a:ext cx="1294227" cy="675249"/>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Dikdörtgen: Yuvarlatılmış Köşeler 10">
            <a:extLst>
              <a:ext uri="{FF2B5EF4-FFF2-40B4-BE49-F238E27FC236}">
                <a16:creationId xmlns:a16="http://schemas.microsoft.com/office/drawing/2014/main" id="{DE5C0A64-2C40-488B-A784-F8859E8C51B7}"/>
              </a:ext>
            </a:extLst>
          </p:cNvPr>
          <p:cNvSpPr/>
          <p:nvPr/>
        </p:nvSpPr>
        <p:spPr>
          <a:xfrm>
            <a:off x="7498080" y="2475913"/>
            <a:ext cx="1617785" cy="675249"/>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dirty="0"/>
              <a:t>FİİL</a:t>
            </a:r>
          </a:p>
        </p:txBody>
      </p:sp>
      <p:sp>
        <p:nvSpPr>
          <p:cNvPr id="12" name="Dikdörtgen: Yuvarlatılmış Köşeler 11">
            <a:extLst>
              <a:ext uri="{FF2B5EF4-FFF2-40B4-BE49-F238E27FC236}">
                <a16:creationId xmlns:a16="http://schemas.microsoft.com/office/drawing/2014/main" id="{C971E2F9-7856-4377-B0B0-7359ECE3529A}"/>
              </a:ext>
            </a:extLst>
          </p:cNvPr>
          <p:cNvSpPr/>
          <p:nvPr/>
        </p:nvSpPr>
        <p:spPr>
          <a:xfrm>
            <a:off x="7498079" y="5463380"/>
            <a:ext cx="1617785" cy="67524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dirty="0"/>
              <a:t>FİİL</a:t>
            </a:r>
          </a:p>
        </p:txBody>
      </p:sp>
    </p:spTree>
    <p:extLst>
      <p:ext uri="{BB962C8B-B14F-4D97-AF65-F5344CB8AC3E}">
        <p14:creationId xmlns:p14="http://schemas.microsoft.com/office/powerpoint/2010/main" val="2513655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barn(inVertical)">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down)">
                                      <p:cBhvr>
                                        <p:cTn id="4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3" grpId="0" animBg="1"/>
      <p:bldP spid="4" grpId="0" animBg="1"/>
      <p:bldP spid="7" grpId="0" animBg="1"/>
      <p:bldP spid="8" grpId="0" animBg="1"/>
      <p:bldP spid="11" grpId="0" animBg="1"/>
      <p:bldP spid="1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Yuvarlatılmış Köşeler 1">
            <a:extLst>
              <a:ext uri="{FF2B5EF4-FFF2-40B4-BE49-F238E27FC236}">
                <a16:creationId xmlns:a16="http://schemas.microsoft.com/office/drawing/2014/main" id="{647A5A5D-5231-4FEE-8BF5-F3058F5534D8}"/>
              </a:ext>
            </a:extLst>
          </p:cNvPr>
          <p:cNvSpPr/>
          <p:nvPr/>
        </p:nvSpPr>
        <p:spPr>
          <a:xfrm>
            <a:off x="2912012" y="407963"/>
            <a:ext cx="5500468" cy="1012874"/>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rPr>
              <a:t>MASTAR</a:t>
            </a:r>
          </a:p>
        </p:txBody>
      </p:sp>
      <p:sp>
        <p:nvSpPr>
          <p:cNvPr id="3" name="Dikdörtgen: Yuvarlatılmış Köşeler 2">
            <a:extLst>
              <a:ext uri="{FF2B5EF4-FFF2-40B4-BE49-F238E27FC236}">
                <a16:creationId xmlns:a16="http://schemas.microsoft.com/office/drawing/2014/main" id="{9CAC4577-21B8-4FC1-B055-E0D64E2129C3}"/>
              </a:ext>
            </a:extLst>
          </p:cNvPr>
          <p:cNvSpPr/>
          <p:nvPr/>
        </p:nvSpPr>
        <p:spPr>
          <a:xfrm>
            <a:off x="956603" y="1716258"/>
            <a:ext cx="9847385" cy="101287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rPr>
              <a:t>Fiilin kök halinde bulunan ya da köke –</a:t>
            </a:r>
            <a:r>
              <a:rPr lang="tr-TR" sz="2400" b="1" dirty="0" err="1">
                <a:solidFill>
                  <a:srgbClr val="C00000"/>
                </a:solidFill>
              </a:rPr>
              <a:t>mek</a:t>
            </a:r>
            <a:r>
              <a:rPr lang="tr-TR" sz="2400" b="1" dirty="0">
                <a:solidFill>
                  <a:srgbClr val="C00000"/>
                </a:solidFill>
              </a:rPr>
              <a:t>/-</a:t>
            </a:r>
            <a:r>
              <a:rPr lang="tr-TR" sz="2400" b="1" dirty="0" err="1">
                <a:solidFill>
                  <a:srgbClr val="C00000"/>
                </a:solidFill>
              </a:rPr>
              <a:t>mak</a:t>
            </a:r>
            <a:r>
              <a:rPr lang="tr-TR" sz="2400" b="1" dirty="0">
                <a:solidFill>
                  <a:srgbClr val="C00000"/>
                </a:solidFill>
              </a:rPr>
              <a:t> eki getirilen bölümüne mastar denir.</a:t>
            </a:r>
          </a:p>
        </p:txBody>
      </p:sp>
      <p:sp>
        <p:nvSpPr>
          <p:cNvPr id="4" name="Dikdörtgen: Yuvarlatılmış Köşeler 3">
            <a:extLst>
              <a:ext uri="{FF2B5EF4-FFF2-40B4-BE49-F238E27FC236}">
                <a16:creationId xmlns:a16="http://schemas.microsoft.com/office/drawing/2014/main" id="{2D93F19E-2AF9-4917-A959-EFB2F0EE637C}"/>
              </a:ext>
            </a:extLst>
          </p:cNvPr>
          <p:cNvSpPr/>
          <p:nvPr/>
        </p:nvSpPr>
        <p:spPr>
          <a:xfrm>
            <a:off x="773723" y="3024553"/>
            <a:ext cx="2138289" cy="900333"/>
          </a:xfrm>
          <a:prstGeom prst="roundRect">
            <a:avLst/>
          </a:prstGeom>
          <a:solidFill>
            <a:schemeClr val="accent4"/>
          </a:solidFill>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002060"/>
                </a:solidFill>
              </a:rPr>
              <a:t>KOŞ-</a:t>
            </a:r>
          </a:p>
        </p:txBody>
      </p:sp>
      <p:sp>
        <p:nvSpPr>
          <p:cNvPr id="5" name="Dikdörtgen: Yuvarlatılmış Köşeler 4">
            <a:extLst>
              <a:ext uri="{FF2B5EF4-FFF2-40B4-BE49-F238E27FC236}">
                <a16:creationId xmlns:a16="http://schemas.microsoft.com/office/drawing/2014/main" id="{DD8C66CC-4701-471B-88A5-68E4EC5C5B5F}"/>
              </a:ext>
            </a:extLst>
          </p:cNvPr>
          <p:cNvSpPr/>
          <p:nvPr/>
        </p:nvSpPr>
        <p:spPr>
          <a:xfrm>
            <a:off x="4011638" y="4440701"/>
            <a:ext cx="2138289" cy="900333"/>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002060"/>
                </a:solidFill>
              </a:rPr>
              <a:t>BİL-</a:t>
            </a:r>
          </a:p>
        </p:txBody>
      </p:sp>
      <p:sp>
        <p:nvSpPr>
          <p:cNvPr id="6" name="Dikdörtgen: Yuvarlatılmış Köşeler 5">
            <a:extLst>
              <a:ext uri="{FF2B5EF4-FFF2-40B4-BE49-F238E27FC236}">
                <a16:creationId xmlns:a16="http://schemas.microsoft.com/office/drawing/2014/main" id="{DF233541-D882-409D-A7DD-EC1A3331EF37}"/>
              </a:ext>
            </a:extLst>
          </p:cNvPr>
          <p:cNvSpPr/>
          <p:nvPr/>
        </p:nvSpPr>
        <p:spPr>
          <a:xfrm>
            <a:off x="7111218" y="4440701"/>
            <a:ext cx="2138289" cy="900333"/>
          </a:xfrm>
          <a:prstGeom prst="roundRect">
            <a:avLst/>
          </a:prstGeom>
          <a:solidFill>
            <a:srgbClr val="92D05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002060"/>
                </a:solidFill>
              </a:rPr>
              <a:t>OTUR-</a:t>
            </a:r>
          </a:p>
        </p:txBody>
      </p:sp>
      <p:sp>
        <p:nvSpPr>
          <p:cNvPr id="7" name="Dikdörtgen: Yuvarlatılmış Köşeler 6">
            <a:extLst>
              <a:ext uri="{FF2B5EF4-FFF2-40B4-BE49-F238E27FC236}">
                <a16:creationId xmlns:a16="http://schemas.microsoft.com/office/drawing/2014/main" id="{95D66361-BB41-46EC-9271-499EE42139EE}"/>
              </a:ext>
            </a:extLst>
          </p:cNvPr>
          <p:cNvSpPr/>
          <p:nvPr/>
        </p:nvSpPr>
        <p:spPr>
          <a:xfrm>
            <a:off x="7141699" y="3017517"/>
            <a:ext cx="2138289" cy="900333"/>
          </a:xfrm>
          <a:prstGeom prst="roundRect">
            <a:avLst/>
          </a:prstGeom>
          <a:solidFill>
            <a:srgbClr val="7030A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002060"/>
                </a:solidFill>
              </a:rPr>
              <a:t>BÜYÜ-</a:t>
            </a:r>
          </a:p>
        </p:txBody>
      </p:sp>
      <p:sp>
        <p:nvSpPr>
          <p:cNvPr id="8" name="Dikdörtgen: Yuvarlatılmış Köşeler 7">
            <a:extLst>
              <a:ext uri="{FF2B5EF4-FFF2-40B4-BE49-F238E27FC236}">
                <a16:creationId xmlns:a16="http://schemas.microsoft.com/office/drawing/2014/main" id="{1FBB6B28-AE63-4C12-B824-D5C3553955A4}"/>
              </a:ext>
            </a:extLst>
          </p:cNvPr>
          <p:cNvSpPr/>
          <p:nvPr/>
        </p:nvSpPr>
        <p:spPr>
          <a:xfrm>
            <a:off x="3957711" y="3024553"/>
            <a:ext cx="2138289" cy="900333"/>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002060"/>
                </a:solidFill>
              </a:rPr>
              <a:t>UYU-</a:t>
            </a:r>
          </a:p>
        </p:txBody>
      </p:sp>
      <p:sp>
        <p:nvSpPr>
          <p:cNvPr id="9" name="Dikdörtgen: Yuvarlatılmış Köşeler 8">
            <a:extLst>
              <a:ext uri="{FF2B5EF4-FFF2-40B4-BE49-F238E27FC236}">
                <a16:creationId xmlns:a16="http://schemas.microsoft.com/office/drawing/2014/main" id="{439305A6-C9C8-45C9-AD7E-2216AE95DE30}"/>
              </a:ext>
            </a:extLst>
          </p:cNvPr>
          <p:cNvSpPr/>
          <p:nvPr/>
        </p:nvSpPr>
        <p:spPr>
          <a:xfrm>
            <a:off x="804204" y="4440701"/>
            <a:ext cx="2138289" cy="900333"/>
          </a:xfrm>
          <a:prstGeom prst="roundRect">
            <a:avLst/>
          </a:prstGeom>
          <a:solidFill>
            <a:schemeClr val="accent4">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002060"/>
                </a:solidFill>
              </a:rPr>
              <a:t>YAZDIR-</a:t>
            </a:r>
          </a:p>
        </p:txBody>
      </p:sp>
    </p:spTree>
    <p:extLst>
      <p:ext uri="{BB962C8B-B14F-4D97-AF65-F5344CB8AC3E}">
        <p14:creationId xmlns:p14="http://schemas.microsoft.com/office/powerpoint/2010/main" val="1904484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down)">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down)">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Yuvarlatılmış Köşeler 1">
            <a:extLst>
              <a:ext uri="{FF2B5EF4-FFF2-40B4-BE49-F238E27FC236}">
                <a16:creationId xmlns:a16="http://schemas.microsoft.com/office/drawing/2014/main" id="{79093821-1E56-4B9B-AD08-3C39F3067CAA}"/>
              </a:ext>
            </a:extLst>
          </p:cNvPr>
          <p:cNvSpPr/>
          <p:nvPr/>
        </p:nvSpPr>
        <p:spPr>
          <a:xfrm>
            <a:off x="2082018" y="450166"/>
            <a:ext cx="6724357" cy="914400"/>
          </a:xfrm>
          <a:prstGeom prst="roundRect">
            <a:avLst/>
          </a:prstGeom>
          <a:solidFill>
            <a:srgbClr val="92D05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FF0000"/>
                </a:solidFill>
              </a:rPr>
              <a:t>FİİLİN OLUŞUMU</a:t>
            </a:r>
          </a:p>
        </p:txBody>
      </p:sp>
      <p:sp>
        <p:nvSpPr>
          <p:cNvPr id="3" name="Dikdörtgen: Yuvarlatılmış Köşeler 2">
            <a:extLst>
              <a:ext uri="{FF2B5EF4-FFF2-40B4-BE49-F238E27FC236}">
                <a16:creationId xmlns:a16="http://schemas.microsoft.com/office/drawing/2014/main" id="{9EFBEDAC-4321-4098-A4EE-AEB0B6B2C640}"/>
              </a:ext>
            </a:extLst>
          </p:cNvPr>
          <p:cNvSpPr/>
          <p:nvPr/>
        </p:nvSpPr>
        <p:spPr>
          <a:xfrm>
            <a:off x="787791" y="2236763"/>
            <a:ext cx="1983544"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FF0000"/>
                </a:solidFill>
              </a:rPr>
              <a:t>FİİL KÖKÜ</a:t>
            </a:r>
          </a:p>
        </p:txBody>
      </p:sp>
      <p:sp>
        <p:nvSpPr>
          <p:cNvPr id="4" name="Dikdörtgen: Yuvarlatılmış Köşeler 3">
            <a:extLst>
              <a:ext uri="{FF2B5EF4-FFF2-40B4-BE49-F238E27FC236}">
                <a16:creationId xmlns:a16="http://schemas.microsoft.com/office/drawing/2014/main" id="{DF8EDF04-82BF-4598-AD41-5CD2709BE7DB}"/>
              </a:ext>
            </a:extLst>
          </p:cNvPr>
          <p:cNvSpPr/>
          <p:nvPr/>
        </p:nvSpPr>
        <p:spPr>
          <a:xfrm>
            <a:off x="7992793" y="2194560"/>
            <a:ext cx="2787747"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000" b="1" dirty="0">
                <a:solidFill>
                  <a:srgbClr val="FF0000"/>
                </a:solidFill>
              </a:rPr>
              <a:t>ŞAHIS(KİŞİ) EKLER</a:t>
            </a:r>
            <a:r>
              <a:rPr lang="tr-TR" dirty="0">
                <a:solidFill>
                  <a:srgbClr val="FF0000"/>
                </a:solidFill>
              </a:rPr>
              <a:t>İ</a:t>
            </a:r>
          </a:p>
        </p:txBody>
      </p:sp>
      <p:sp>
        <p:nvSpPr>
          <p:cNvPr id="5" name="Dikdörtgen: Yuvarlatılmış Köşeler 4">
            <a:extLst>
              <a:ext uri="{FF2B5EF4-FFF2-40B4-BE49-F238E27FC236}">
                <a16:creationId xmlns:a16="http://schemas.microsoft.com/office/drawing/2014/main" id="{2E1B5A1E-35B1-428D-B3E8-C2DBC87608A4}"/>
              </a:ext>
            </a:extLst>
          </p:cNvPr>
          <p:cNvSpPr/>
          <p:nvPr/>
        </p:nvSpPr>
        <p:spPr>
          <a:xfrm>
            <a:off x="4246685" y="2236763"/>
            <a:ext cx="1983544"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FF0000"/>
                </a:solidFill>
              </a:rPr>
              <a:t>KİP EKLERİ</a:t>
            </a:r>
          </a:p>
        </p:txBody>
      </p:sp>
      <p:sp>
        <p:nvSpPr>
          <p:cNvPr id="7" name="Oval 6">
            <a:extLst>
              <a:ext uri="{FF2B5EF4-FFF2-40B4-BE49-F238E27FC236}">
                <a16:creationId xmlns:a16="http://schemas.microsoft.com/office/drawing/2014/main" id="{F39AC332-9519-463E-BE50-1A06A2BCD008}"/>
              </a:ext>
            </a:extLst>
          </p:cNvPr>
          <p:cNvSpPr/>
          <p:nvPr/>
        </p:nvSpPr>
        <p:spPr>
          <a:xfrm>
            <a:off x="2853398" y="2250831"/>
            <a:ext cx="1158241" cy="80185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800" dirty="0">
                <a:solidFill>
                  <a:srgbClr val="FF0000"/>
                </a:solidFill>
              </a:rPr>
              <a:t>+</a:t>
            </a:r>
          </a:p>
        </p:txBody>
      </p:sp>
      <p:sp>
        <p:nvSpPr>
          <p:cNvPr id="8" name="Oval 7">
            <a:extLst>
              <a:ext uri="{FF2B5EF4-FFF2-40B4-BE49-F238E27FC236}">
                <a16:creationId xmlns:a16="http://schemas.microsoft.com/office/drawing/2014/main" id="{06716B6E-DC8D-4D09-AC8A-8D9231FE728D}"/>
              </a:ext>
            </a:extLst>
          </p:cNvPr>
          <p:cNvSpPr/>
          <p:nvPr/>
        </p:nvSpPr>
        <p:spPr>
          <a:xfrm>
            <a:off x="6465276" y="2194560"/>
            <a:ext cx="1158241" cy="80185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800" dirty="0">
                <a:solidFill>
                  <a:srgbClr val="FF0000"/>
                </a:solidFill>
              </a:rPr>
              <a:t>+</a:t>
            </a:r>
          </a:p>
        </p:txBody>
      </p:sp>
      <p:sp>
        <p:nvSpPr>
          <p:cNvPr id="9" name="Dikdörtgen: Yuvarlatılmış Köşeler 8">
            <a:extLst>
              <a:ext uri="{FF2B5EF4-FFF2-40B4-BE49-F238E27FC236}">
                <a16:creationId xmlns:a16="http://schemas.microsoft.com/office/drawing/2014/main" id="{096E465A-C7E2-4036-B576-DD08310310D5}"/>
              </a:ext>
            </a:extLst>
          </p:cNvPr>
          <p:cNvSpPr/>
          <p:nvPr/>
        </p:nvSpPr>
        <p:spPr>
          <a:xfrm>
            <a:off x="5265713" y="3564401"/>
            <a:ext cx="3460651" cy="60842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a:solidFill>
                  <a:srgbClr val="FF0000"/>
                </a:solidFill>
              </a:rPr>
              <a:t>OYNADIK</a:t>
            </a:r>
          </a:p>
        </p:txBody>
      </p:sp>
      <p:sp>
        <p:nvSpPr>
          <p:cNvPr id="10" name="Dikdörtgen: Yuvarlatılmış Köşeler 9">
            <a:extLst>
              <a:ext uri="{FF2B5EF4-FFF2-40B4-BE49-F238E27FC236}">
                <a16:creationId xmlns:a16="http://schemas.microsoft.com/office/drawing/2014/main" id="{8794FCF0-68EE-4DB9-821C-3AF3A7CC61F7}"/>
              </a:ext>
            </a:extLst>
          </p:cNvPr>
          <p:cNvSpPr/>
          <p:nvPr/>
        </p:nvSpPr>
        <p:spPr>
          <a:xfrm>
            <a:off x="633046" y="4811151"/>
            <a:ext cx="1631852" cy="9144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a:solidFill>
                  <a:srgbClr val="FF0000"/>
                </a:solidFill>
              </a:rPr>
              <a:t>OYNA-</a:t>
            </a:r>
          </a:p>
        </p:txBody>
      </p:sp>
      <p:sp>
        <p:nvSpPr>
          <p:cNvPr id="11" name="Dikdörtgen: Yuvarlatılmış Köşeler 10">
            <a:extLst>
              <a:ext uri="{FF2B5EF4-FFF2-40B4-BE49-F238E27FC236}">
                <a16:creationId xmlns:a16="http://schemas.microsoft.com/office/drawing/2014/main" id="{B3DF705D-819F-4DD8-800D-64BFE3CBE6B3}"/>
              </a:ext>
            </a:extLst>
          </p:cNvPr>
          <p:cNvSpPr/>
          <p:nvPr/>
        </p:nvSpPr>
        <p:spPr>
          <a:xfrm>
            <a:off x="8570740" y="4811151"/>
            <a:ext cx="1631852" cy="9144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dirty="0">
                <a:solidFill>
                  <a:srgbClr val="FF0000"/>
                </a:solidFill>
              </a:rPr>
              <a:t>K</a:t>
            </a:r>
          </a:p>
        </p:txBody>
      </p:sp>
      <p:sp>
        <p:nvSpPr>
          <p:cNvPr id="12" name="Dikdörtgen: Yuvarlatılmış Köşeler 11">
            <a:extLst>
              <a:ext uri="{FF2B5EF4-FFF2-40B4-BE49-F238E27FC236}">
                <a16:creationId xmlns:a16="http://schemas.microsoft.com/office/drawing/2014/main" id="{1C31F831-4042-410E-B948-FCCF1304B5AF}"/>
              </a:ext>
            </a:extLst>
          </p:cNvPr>
          <p:cNvSpPr/>
          <p:nvPr/>
        </p:nvSpPr>
        <p:spPr>
          <a:xfrm>
            <a:off x="4246685" y="4758397"/>
            <a:ext cx="1631852" cy="9144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400" dirty="0">
                <a:solidFill>
                  <a:srgbClr val="FF0000"/>
                </a:solidFill>
              </a:rPr>
              <a:t>DI</a:t>
            </a:r>
          </a:p>
        </p:txBody>
      </p:sp>
      <p:sp>
        <p:nvSpPr>
          <p:cNvPr id="13" name="Ok: Aşağı 12">
            <a:extLst>
              <a:ext uri="{FF2B5EF4-FFF2-40B4-BE49-F238E27FC236}">
                <a16:creationId xmlns:a16="http://schemas.microsoft.com/office/drawing/2014/main" id="{ABC9F0B5-71AD-4AA2-8263-EB48343B5A4F}"/>
              </a:ext>
            </a:extLst>
          </p:cNvPr>
          <p:cNvSpPr/>
          <p:nvPr/>
        </p:nvSpPr>
        <p:spPr>
          <a:xfrm>
            <a:off x="998806" y="3277772"/>
            <a:ext cx="731520" cy="1350499"/>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Ok: Aşağı 13">
            <a:extLst>
              <a:ext uri="{FF2B5EF4-FFF2-40B4-BE49-F238E27FC236}">
                <a16:creationId xmlns:a16="http://schemas.microsoft.com/office/drawing/2014/main" id="{0902F20C-43EB-4AD2-8149-96BA86EEA7CE}"/>
              </a:ext>
            </a:extLst>
          </p:cNvPr>
          <p:cNvSpPr/>
          <p:nvPr/>
        </p:nvSpPr>
        <p:spPr>
          <a:xfrm>
            <a:off x="4557932" y="3151163"/>
            <a:ext cx="914400" cy="1607234"/>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Ok: Aşağı 14">
            <a:extLst>
              <a:ext uri="{FF2B5EF4-FFF2-40B4-BE49-F238E27FC236}">
                <a16:creationId xmlns:a16="http://schemas.microsoft.com/office/drawing/2014/main" id="{8080D78C-F0A6-4D20-B3D2-149ECACB37E8}"/>
              </a:ext>
            </a:extLst>
          </p:cNvPr>
          <p:cNvSpPr/>
          <p:nvPr/>
        </p:nvSpPr>
        <p:spPr>
          <a:xfrm>
            <a:off x="9270609" y="3261946"/>
            <a:ext cx="759656" cy="1366325"/>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352341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barn(inVertical)">
                                      <p:cBhvr>
                                        <p:cTn id="38" dur="5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1000"/>
                                        <p:tgtEl>
                                          <p:spTgt spid="10"/>
                                        </p:tgtEl>
                                      </p:cBhvr>
                                    </p:animEffect>
                                    <p:anim calcmode="lin" valueType="num">
                                      <p:cBhvr>
                                        <p:cTn id="56" dur="1000" fill="hold"/>
                                        <p:tgtEl>
                                          <p:spTgt spid="10"/>
                                        </p:tgtEl>
                                        <p:attrNameLst>
                                          <p:attrName>ppt_x</p:attrName>
                                        </p:attrNameLst>
                                      </p:cBhvr>
                                      <p:tavLst>
                                        <p:tav tm="0">
                                          <p:val>
                                            <p:strVal val="#ppt_x"/>
                                          </p:val>
                                        </p:tav>
                                        <p:tav tm="100000">
                                          <p:val>
                                            <p:strVal val="#ppt_x"/>
                                          </p:val>
                                        </p:tav>
                                      </p:tavLst>
                                    </p:anim>
                                    <p:anim calcmode="lin" valueType="num">
                                      <p:cBhvr>
                                        <p:cTn id="5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1000"/>
                                        <p:tgtEl>
                                          <p:spTgt spid="14"/>
                                        </p:tgtEl>
                                      </p:cBhvr>
                                    </p:animEffect>
                                    <p:anim calcmode="lin" valueType="num">
                                      <p:cBhvr>
                                        <p:cTn id="63" dur="1000" fill="hold"/>
                                        <p:tgtEl>
                                          <p:spTgt spid="14"/>
                                        </p:tgtEl>
                                        <p:attrNameLst>
                                          <p:attrName>ppt_x</p:attrName>
                                        </p:attrNameLst>
                                      </p:cBhvr>
                                      <p:tavLst>
                                        <p:tav tm="0">
                                          <p:val>
                                            <p:strVal val="#ppt_x"/>
                                          </p:val>
                                        </p:tav>
                                        <p:tav tm="100000">
                                          <p:val>
                                            <p:strVal val="#ppt_x"/>
                                          </p:val>
                                        </p:tav>
                                      </p:tavLst>
                                    </p:anim>
                                    <p:anim calcmode="lin" valueType="num">
                                      <p:cBhvr>
                                        <p:cTn id="6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fill="hold"/>
                                        <p:tgtEl>
                                          <p:spTgt spid="12"/>
                                        </p:tgtEl>
                                        <p:attrNameLst>
                                          <p:attrName>ppt_x</p:attrName>
                                        </p:attrNameLst>
                                      </p:cBhvr>
                                      <p:tavLst>
                                        <p:tav tm="0">
                                          <p:val>
                                            <p:strVal val="#ppt_x"/>
                                          </p:val>
                                        </p:tav>
                                        <p:tav tm="100000">
                                          <p:val>
                                            <p:strVal val="#ppt_x"/>
                                          </p:val>
                                        </p:tav>
                                      </p:tavLst>
                                    </p:anim>
                                    <p:anim calcmode="lin" valueType="num">
                                      <p:cBhvr additive="base">
                                        <p:cTn id="7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6" presetClass="entr" presetSubtype="21" fill="hold" grpId="0" nodeType="click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barn(inVertical)">
                                      <p:cBhvr>
                                        <p:cTn id="75" dur="500"/>
                                        <p:tgtEl>
                                          <p:spTgt spid="15"/>
                                        </p:tgtEl>
                                      </p:cBhvr>
                                    </p:animEffect>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fade">
                                      <p:cBhvr>
                                        <p:cTn id="80" dur="1000"/>
                                        <p:tgtEl>
                                          <p:spTgt spid="11"/>
                                        </p:tgtEl>
                                      </p:cBhvr>
                                    </p:animEffect>
                                    <p:anim calcmode="lin" valueType="num">
                                      <p:cBhvr>
                                        <p:cTn id="81" dur="1000" fill="hold"/>
                                        <p:tgtEl>
                                          <p:spTgt spid="11"/>
                                        </p:tgtEl>
                                        <p:attrNameLst>
                                          <p:attrName>ppt_x</p:attrName>
                                        </p:attrNameLst>
                                      </p:cBhvr>
                                      <p:tavLst>
                                        <p:tav tm="0">
                                          <p:val>
                                            <p:strVal val="#ppt_x"/>
                                          </p:val>
                                        </p:tav>
                                        <p:tav tm="100000">
                                          <p:val>
                                            <p:strVal val="#ppt_x"/>
                                          </p:val>
                                        </p:tav>
                                      </p:tavLst>
                                    </p:anim>
                                    <p:anim calcmode="lin" valueType="num">
                                      <p:cBhvr>
                                        <p:cTn id="8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Yuvarlatılmış Köşeler 1">
            <a:extLst>
              <a:ext uri="{FF2B5EF4-FFF2-40B4-BE49-F238E27FC236}">
                <a16:creationId xmlns:a16="http://schemas.microsoft.com/office/drawing/2014/main" id="{77444B2F-21F0-486D-A76C-282420B58189}"/>
              </a:ext>
            </a:extLst>
          </p:cNvPr>
          <p:cNvSpPr/>
          <p:nvPr/>
        </p:nvSpPr>
        <p:spPr>
          <a:xfrm>
            <a:off x="801859" y="1420837"/>
            <a:ext cx="1983544"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FF0000"/>
                </a:solidFill>
              </a:rPr>
              <a:t>FİİL KÖKÜ</a:t>
            </a:r>
          </a:p>
        </p:txBody>
      </p:sp>
      <p:sp>
        <p:nvSpPr>
          <p:cNvPr id="3" name="Dikdörtgen: Yuvarlatılmış Köşeler 2">
            <a:extLst>
              <a:ext uri="{FF2B5EF4-FFF2-40B4-BE49-F238E27FC236}">
                <a16:creationId xmlns:a16="http://schemas.microsoft.com/office/drawing/2014/main" id="{47E6F8DB-0CA0-41E1-A1E5-E0B6A3A99AEA}"/>
              </a:ext>
            </a:extLst>
          </p:cNvPr>
          <p:cNvSpPr/>
          <p:nvPr/>
        </p:nvSpPr>
        <p:spPr>
          <a:xfrm>
            <a:off x="4513971" y="1322363"/>
            <a:ext cx="1983544"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FF0000"/>
                </a:solidFill>
              </a:rPr>
              <a:t>KİP EKLERİ</a:t>
            </a:r>
          </a:p>
        </p:txBody>
      </p:sp>
      <p:sp>
        <p:nvSpPr>
          <p:cNvPr id="4" name="Dikdörtgen: Yuvarlatılmış Köşeler 3">
            <a:extLst>
              <a:ext uri="{FF2B5EF4-FFF2-40B4-BE49-F238E27FC236}">
                <a16:creationId xmlns:a16="http://schemas.microsoft.com/office/drawing/2014/main" id="{B29B09F1-84ED-46D4-89C3-3294B1D43F82}"/>
              </a:ext>
            </a:extLst>
          </p:cNvPr>
          <p:cNvSpPr/>
          <p:nvPr/>
        </p:nvSpPr>
        <p:spPr>
          <a:xfrm>
            <a:off x="8226083" y="1364566"/>
            <a:ext cx="2787747"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000" b="1" dirty="0">
                <a:solidFill>
                  <a:srgbClr val="FF0000"/>
                </a:solidFill>
              </a:rPr>
              <a:t>ŞAHIS(KİŞİ) EKLER</a:t>
            </a:r>
            <a:r>
              <a:rPr lang="tr-TR" dirty="0">
                <a:solidFill>
                  <a:srgbClr val="FF0000"/>
                </a:solidFill>
              </a:rPr>
              <a:t>İ</a:t>
            </a:r>
          </a:p>
        </p:txBody>
      </p:sp>
      <p:sp>
        <p:nvSpPr>
          <p:cNvPr id="5" name="Oval 4">
            <a:extLst>
              <a:ext uri="{FF2B5EF4-FFF2-40B4-BE49-F238E27FC236}">
                <a16:creationId xmlns:a16="http://schemas.microsoft.com/office/drawing/2014/main" id="{C5C95696-E71B-4DF3-A604-CD81F48BBE48}"/>
              </a:ext>
            </a:extLst>
          </p:cNvPr>
          <p:cNvSpPr/>
          <p:nvPr/>
        </p:nvSpPr>
        <p:spPr>
          <a:xfrm>
            <a:off x="3070566" y="1434905"/>
            <a:ext cx="1158241" cy="80185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800" dirty="0">
                <a:solidFill>
                  <a:srgbClr val="FF0000"/>
                </a:solidFill>
              </a:rPr>
              <a:t>+</a:t>
            </a:r>
          </a:p>
        </p:txBody>
      </p:sp>
      <p:sp>
        <p:nvSpPr>
          <p:cNvPr id="6" name="Oval 5">
            <a:extLst>
              <a:ext uri="{FF2B5EF4-FFF2-40B4-BE49-F238E27FC236}">
                <a16:creationId xmlns:a16="http://schemas.microsoft.com/office/drawing/2014/main" id="{1E1D6265-BD33-4884-8239-20B4F779F118}"/>
              </a:ext>
            </a:extLst>
          </p:cNvPr>
          <p:cNvSpPr/>
          <p:nvPr/>
        </p:nvSpPr>
        <p:spPr>
          <a:xfrm>
            <a:off x="6708236" y="1378634"/>
            <a:ext cx="1158241" cy="80185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800" dirty="0">
                <a:solidFill>
                  <a:srgbClr val="FF0000"/>
                </a:solidFill>
              </a:rPr>
              <a:t>+</a:t>
            </a:r>
          </a:p>
        </p:txBody>
      </p:sp>
      <p:sp>
        <p:nvSpPr>
          <p:cNvPr id="7" name="Sağ Ayraç 6">
            <a:extLst>
              <a:ext uri="{FF2B5EF4-FFF2-40B4-BE49-F238E27FC236}">
                <a16:creationId xmlns:a16="http://schemas.microsoft.com/office/drawing/2014/main" id="{4449FFE2-23D5-432E-9F6C-22384BF6A483}"/>
              </a:ext>
            </a:extLst>
          </p:cNvPr>
          <p:cNvSpPr/>
          <p:nvPr/>
        </p:nvSpPr>
        <p:spPr>
          <a:xfrm rot="5400000">
            <a:off x="5069646" y="-1543931"/>
            <a:ext cx="1213339" cy="9945861"/>
          </a:xfrm>
          <a:prstGeom prst="rightBrace">
            <a:avLst/>
          </a:prstGeom>
          <a:solidFill>
            <a:schemeClr val="tx1"/>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8" name="Dikdörtgen: Yuvarlatılmış Köşeler 7">
            <a:extLst>
              <a:ext uri="{FF2B5EF4-FFF2-40B4-BE49-F238E27FC236}">
                <a16:creationId xmlns:a16="http://schemas.microsoft.com/office/drawing/2014/main" id="{D92835DA-615E-4DDD-81AA-F4C2D76002A2}"/>
              </a:ext>
            </a:extLst>
          </p:cNvPr>
          <p:cNvSpPr/>
          <p:nvPr/>
        </p:nvSpPr>
        <p:spPr>
          <a:xfrm>
            <a:off x="3070566" y="4487593"/>
            <a:ext cx="4951827" cy="104804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002060"/>
                </a:solidFill>
              </a:rPr>
              <a:t>ÇEKİMLİ FİİL</a:t>
            </a:r>
          </a:p>
        </p:txBody>
      </p:sp>
    </p:spTree>
    <p:extLst>
      <p:ext uri="{BB962C8B-B14F-4D97-AF65-F5344CB8AC3E}">
        <p14:creationId xmlns:p14="http://schemas.microsoft.com/office/powerpoint/2010/main" val="4167048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barn(inVertical)">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E9DD1AC-0FB8-4C4E-BA64-DE825DD3B7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708" y="1209823"/>
            <a:ext cx="10775852" cy="4670472"/>
          </a:xfrm>
          <a:prstGeom prst="rect">
            <a:avLst/>
          </a:prstGeom>
        </p:spPr>
      </p:pic>
    </p:spTree>
    <p:extLst>
      <p:ext uri="{BB962C8B-B14F-4D97-AF65-F5344CB8AC3E}">
        <p14:creationId xmlns:p14="http://schemas.microsoft.com/office/powerpoint/2010/main" val="32579425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B1A40F3-A254-4AA5-AADB-AEB0D43E2C69}"/>
              </a:ext>
            </a:extLst>
          </p:cNvPr>
          <p:cNvSpPr/>
          <p:nvPr/>
        </p:nvSpPr>
        <p:spPr>
          <a:xfrm>
            <a:off x="829993" y="2308330"/>
            <a:ext cx="10776988" cy="186546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000000"/>
                </a:solidFill>
                <a:latin typeface="Comic Sans Ms" panose="030F0702030302020204" pitchFamily="66" charset="0"/>
              </a:rPr>
              <a:t>Çekimli fiiller, cümlede yüklem görevinde kullanıldıkları için genellikle </a:t>
            </a:r>
            <a:r>
              <a:rPr lang="tr-TR" sz="2800" dirty="0">
                <a:solidFill>
                  <a:srgbClr val="C00000"/>
                </a:solidFill>
                <a:latin typeface="Comic Sans Ms" panose="030F0702030302020204" pitchFamily="66" charset="0"/>
              </a:rPr>
              <a:t>cümlenin sonunda yer alırlar</a:t>
            </a:r>
            <a:r>
              <a:rPr lang="tr-TR" sz="2800" dirty="0">
                <a:solidFill>
                  <a:srgbClr val="000000"/>
                </a:solidFill>
                <a:latin typeface="Comic Sans Ms" panose="030F0702030302020204" pitchFamily="66" charset="0"/>
              </a:rPr>
              <a:t>. Fakat devrik cümlelerde, çekimli fiillerin cümlenin başka bir yerinde yer aldığını görebiliriz.</a:t>
            </a:r>
            <a:endParaRPr lang="tr-TR" sz="2800" dirty="0"/>
          </a:p>
        </p:txBody>
      </p:sp>
      <p:sp>
        <p:nvSpPr>
          <p:cNvPr id="3" name="Dikdörtgen: Yuvarlatılmış Köşeler 2">
            <a:extLst>
              <a:ext uri="{FF2B5EF4-FFF2-40B4-BE49-F238E27FC236}">
                <a16:creationId xmlns:a16="http://schemas.microsoft.com/office/drawing/2014/main" id="{F1D7DC8B-7F38-48BD-8A87-6C2301FE79FF}"/>
              </a:ext>
            </a:extLst>
          </p:cNvPr>
          <p:cNvSpPr/>
          <p:nvPr/>
        </p:nvSpPr>
        <p:spPr>
          <a:xfrm>
            <a:off x="3362178" y="506437"/>
            <a:ext cx="5050302" cy="1125415"/>
          </a:xfrm>
          <a:prstGeom prst="roundRect">
            <a:avLst/>
          </a:prstGeom>
          <a:solidFill>
            <a:srgbClr val="92D05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4400" dirty="0">
                <a:solidFill>
                  <a:srgbClr val="C00000"/>
                </a:solidFill>
              </a:rPr>
              <a:t>NOT 1</a:t>
            </a:r>
          </a:p>
        </p:txBody>
      </p:sp>
    </p:spTree>
    <p:extLst>
      <p:ext uri="{BB962C8B-B14F-4D97-AF65-F5344CB8AC3E}">
        <p14:creationId xmlns:p14="http://schemas.microsoft.com/office/powerpoint/2010/main" val="379544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Yuvarlatılmış Köşeler 1">
            <a:extLst>
              <a:ext uri="{FF2B5EF4-FFF2-40B4-BE49-F238E27FC236}">
                <a16:creationId xmlns:a16="http://schemas.microsoft.com/office/drawing/2014/main" id="{7B2FAC1C-5EF7-4D6E-B2F9-3EE9A033F14B}"/>
              </a:ext>
            </a:extLst>
          </p:cNvPr>
          <p:cNvSpPr/>
          <p:nvPr/>
        </p:nvSpPr>
        <p:spPr>
          <a:xfrm>
            <a:off x="1041009" y="281354"/>
            <a:ext cx="9580099" cy="8862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rPr>
              <a:t>AŞAĞIDAKİ CÜMLELERDEKİ ÇEKİMLİ FİİLLERİ BULALIM.</a:t>
            </a:r>
          </a:p>
        </p:txBody>
      </p:sp>
      <p:sp>
        <p:nvSpPr>
          <p:cNvPr id="3" name="Dikdörtgen 2">
            <a:extLst>
              <a:ext uri="{FF2B5EF4-FFF2-40B4-BE49-F238E27FC236}">
                <a16:creationId xmlns:a16="http://schemas.microsoft.com/office/drawing/2014/main" id="{286E4E88-CAAE-4104-8379-9659A23B56D2}"/>
              </a:ext>
            </a:extLst>
          </p:cNvPr>
          <p:cNvSpPr/>
          <p:nvPr/>
        </p:nvSpPr>
        <p:spPr>
          <a:xfrm>
            <a:off x="1518528" y="2203324"/>
            <a:ext cx="7324441"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3600" i="1" dirty="0">
                <a:solidFill>
                  <a:srgbClr val="000000"/>
                </a:solidFill>
                <a:latin typeface="Comic Sans Ms" panose="030F0702030302020204" pitchFamily="66" charset="0"/>
              </a:rPr>
              <a:t>Dün akşam ailece yürüyüşe çıktık.</a:t>
            </a:r>
            <a:endParaRPr lang="tr-TR" sz="3600" dirty="0"/>
          </a:p>
        </p:txBody>
      </p:sp>
      <p:sp>
        <p:nvSpPr>
          <p:cNvPr id="4" name="Dikdörtgen 3">
            <a:extLst>
              <a:ext uri="{FF2B5EF4-FFF2-40B4-BE49-F238E27FC236}">
                <a16:creationId xmlns:a16="http://schemas.microsoft.com/office/drawing/2014/main" id="{5C93872E-58CA-49FB-80B7-EBCA4E58A02F}"/>
              </a:ext>
            </a:extLst>
          </p:cNvPr>
          <p:cNvSpPr/>
          <p:nvPr/>
        </p:nvSpPr>
        <p:spPr>
          <a:xfrm>
            <a:off x="1518528" y="4100679"/>
            <a:ext cx="7156126" cy="646331"/>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wrap="none">
            <a:spAutoFit/>
          </a:bodyPr>
          <a:lstStyle/>
          <a:p>
            <a:r>
              <a:rPr lang="tr-TR" sz="3600" i="1" dirty="0">
                <a:solidFill>
                  <a:srgbClr val="000000"/>
                </a:solidFill>
                <a:latin typeface="Comic Sans Ms" panose="030F0702030302020204" pitchFamily="66" charset="0"/>
              </a:rPr>
              <a:t>Telefonumun üzerine su döküldü.</a:t>
            </a:r>
            <a:endParaRPr lang="tr-TR" sz="3600" dirty="0"/>
          </a:p>
        </p:txBody>
      </p:sp>
      <p:sp>
        <p:nvSpPr>
          <p:cNvPr id="5" name="Dikdörtgen 4">
            <a:extLst>
              <a:ext uri="{FF2B5EF4-FFF2-40B4-BE49-F238E27FC236}">
                <a16:creationId xmlns:a16="http://schemas.microsoft.com/office/drawing/2014/main" id="{534322A7-BE46-4D25-B31B-7094C29020F3}"/>
              </a:ext>
            </a:extLst>
          </p:cNvPr>
          <p:cNvSpPr/>
          <p:nvPr/>
        </p:nvSpPr>
        <p:spPr>
          <a:xfrm>
            <a:off x="1365965" y="5705646"/>
            <a:ext cx="8683787" cy="584775"/>
          </a:xfrm>
          <a:prstGeom prst="rect">
            <a:avLst/>
          </a:prstGeom>
          <a:solidFill>
            <a:srgbClr val="00B0F0"/>
          </a:solidFill>
        </p:spPr>
        <p:style>
          <a:lnRef idx="2">
            <a:schemeClr val="dk1"/>
          </a:lnRef>
          <a:fillRef idx="1">
            <a:schemeClr val="lt1"/>
          </a:fillRef>
          <a:effectRef idx="0">
            <a:schemeClr val="dk1"/>
          </a:effectRef>
          <a:fontRef idx="minor">
            <a:schemeClr val="dk1"/>
          </a:fontRef>
        </p:style>
        <p:txBody>
          <a:bodyPr wrap="none">
            <a:spAutoFit/>
          </a:bodyPr>
          <a:lstStyle/>
          <a:p>
            <a:r>
              <a:rPr lang="tr-TR" sz="3200" i="1" dirty="0">
                <a:solidFill>
                  <a:srgbClr val="000000"/>
                </a:solidFill>
                <a:latin typeface="Comic Sans Ms" panose="030F0702030302020204" pitchFamily="66" charset="0"/>
              </a:rPr>
              <a:t>“Meçhule giden bir gemi kalkar bu limandan.”</a:t>
            </a:r>
            <a:endParaRPr lang="tr-TR" sz="3200" dirty="0"/>
          </a:p>
        </p:txBody>
      </p:sp>
    </p:spTree>
    <p:extLst>
      <p:ext uri="{BB962C8B-B14F-4D97-AF65-F5344CB8AC3E}">
        <p14:creationId xmlns:p14="http://schemas.microsoft.com/office/powerpoint/2010/main" val="839350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90CB380-8F1B-4E23-BF6A-2315C104F5D0}"/>
              </a:ext>
            </a:extLst>
          </p:cNvPr>
          <p:cNvSpPr/>
          <p:nvPr/>
        </p:nvSpPr>
        <p:spPr>
          <a:xfrm>
            <a:off x="902367" y="768399"/>
            <a:ext cx="7824578" cy="707886"/>
          </a:xfrm>
          <a:prstGeom prst="rect">
            <a:avLst/>
          </a:prstGeom>
          <a:solidFill>
            <a:srgbClr val="00B0F0"/>
          </a:solidFill>
        </p:spPr>
        <p:style>
          <a:lnRef idx="2">
            <a:schemeClr val="dk1"/>
          </a:lnRef>
          <a:fillRef idx="1">
            <a:schemeClr val="lt1"/>
          </a:fillRef>
          <a:effectRef idx="0">
            <a:schemeClr val="dk1"/>
          </a:effectRef>
          <a:fontRef idx="minor">
            <a:schemeClr val="dk1"/>
          </a:fontRef>
        </p:style>
        <p:txBody>
          <a:bodyPr wrap="none">
            <a:spAutoFit/>
          </a:bodyPr>
          <a:lstStyle/>
          <a:p>
            <a:r>
              <a:rPr lang="tr-TR" sz="4000" i="1" dirty="0">
                <a:solidFill>
                  <a:srgbClr val="000000"/>
                </a:solidFill>
                <a:latin typeface="Comic Sans Ms" panose="030F0702030302020204" pitchFamily="66" charset="0"/>
              </a:rPr>
              <a:t>ATI ALAN ÜSKÜDAR’I GEÇTİ..</a:t>
            </a:r>
            <a:endParaRPr lang="tr-TR" sz="4000" dirty="0"/>
          </a:p>
        </p:txBody>
      </p:sp>
      <p:sp>
        <p:nvSpPr>
          <p:cNvPr id="3" name="Dikdörtgen 2">
            <a:extLst>
              <a:ext uri="{FF2B5EF4-FFF2-40B4-BE49-F238E27FC236}">
                <a16:creationId xmlns:a16="http://schemas.microsoft.com/office/drawing/2014/main" id="{D5B338F8-FB2C-4610-B381-A01BC02282B0}"/>
              </a:ext>
            </a:extLst>
          </p:cNvPr>
          <p:cNvSpPr/>
          <p:nvPr/>
        </p:nvSpPr>
        <p:spPr>
          <a:xfrm>
            <a:off x="1040226" y="2853070"/>
            <a:ext cx="7548861"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3600" i="1" dirty="0">
                <a:solidFill>
                  <a:srgbClr val="000000"/>
                </a:solidFill>
                <a:latin typeface="Comic Sans Ms" panose="030F0702030302020204" pitchFamily="66" charset="0"/>
              </a:rPr>
              <a:t>Onu dün yolda gördük hep birlikte.</a:t>
            </a:r>
            <a:endParaRPr lang="tr-TR" sz="3600" dirty="0"/>
          </a:p>
        </p:txBody>
      </p:sp>
      <p:sp>
        <p:nvSpPr>
          <p:cNvPr id="4" name="Dikdörtgen 3">
            <a:extLst>
              <a:ext uri="{FF2B5EF4-FFF2-40B4-BE49-F238E27FC236}">
                <a16:creationId xmlns:a16="http://schemas.microsoft.com/office/drawing/2014/main" id="{11395A7D-585F-47DC-A8BF-3028794630DB}"/>
              </a:ext>
            </a:extLst>
          </p:cNvPr>
          <p:cNvSpPr/>
          <p:nvPr/>
        </p:nvSpPr>
        <p:spPr>
          <a:xfrm>
            <a:off x="1040226" y="4876186"/>
            <a:ext cx="9349034" cy="707886"/>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none">
            <a:spAutoFit/>
          </a:bodyPr>
          <a:lstStyle/>
          <a:p>
            <a:r>
              <a:rPr lang="tr-TR" sz="4000" i="1" dirty="0">
                <a:solidFill>
                  <a:srgbClr val="000000"/>
                </a:solidFill>
                <a:latin typeface="Comic Sans Ms" panose="030F0702030302020204" pitchFamily="66" charset="0"/>
              </a:rPr>
              <a:t>Nasıl geçti habersiz o güzelim yıllarım.</a:t>
            </a:r>
            <a:endParaRPr lang="tr-TR" sz="4000" dirty="0"/>
          </a:p>
        </p:txBody>
      </p:sp>
    </p:spTree>
    <p:extLst>
      <p:ext uri="{BB962C8B-B14F-4D97-AF65-F5344CB8AC3E}">
        <p14:creationId xmlns:p14="http://schemas.microsoft.com/office/powerpoint/2010/main" val="1444440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94DF1EA-B919-4604-A411-3FC37812DC36}"/>
              </a:ext>
            </a:extLst>
          </p:cNvPr>
          <p:cNvSpPr/>
          <p:nvPr/>
        </p:nvSpPr>
        <p:spPr>
          <a:xfrm>
            <a:off x="1532596" y="768419"/>
            <a:ext cx="7258718" cy="707886"/>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none">
            <a:spAutoFit/>
          </a:bodyPr>
          <a:lstStyle/>
          <a:p>
            <a:r>
              <a:rPr lang="tr-TR" sz="4000" i="1" dirty="0">
                <a:solidFill>
                  <a:srgbClr val="000000"/>
                </a:solidFill>
                <a:latin typeface="Comic Sans Ms" panose="030F0702030302020204" pitchFamily="66" charset="0"/>
              </a:rPr>
              <a:t>Haftaya İstanbul’a gidiyorum.</a:t>
            </a:r>
            <a:endParaRPr lang="tr-TR" sz="4000" dirty="0"/>
          </a:p>
        </p:txBody>
      </p:sp>
      <p:sp>
        <p:nvSpPr>
          <p:cNvPr id="3" name="Dikdörtgen 2">
            <a:extLst>
              <a:ext uri="{FF2B5EF4-FFF2-40B4-BE49-F238E27FC236}">
                <a16:creationId xmlns:a16="http://schemas.microsoft.com/office/drawing/2014/main" id="{116C8487-B0F7-4342-B911-B88DF388F14A}"/>
              </a:ext>
            </a:extLst>
          </p:cNvPr>
          <p:cNvSpPr/>
          <p:nvPr/>
        </p:nvSpPr>
        <p:spPr>
          <a:xfrm>
            <a:off x="1532596" y="2864506"/>
            <a:ext cx="7638630" cy="707886"/>
          </a:xfrm>
          <a:prstGeom prst="rect">
            <a:avLst/>
          </a:prstGeom>
          <a:solidFill>
            <a:srgbClr val="00B0F0"/>
          </a:solidFill>
        </p:spPr>
        <p:style>
          <a:lnRef idx="2">
            <a:schemeClr val="dk1"/>
          </a:lnRef>
          <a:fillRef idx="1">
            <a:schemeClr val="lt1"/>
          </a:fillRef>
          <a:effectRef idx="0">
            <a:schemeClr val="dk1"/>
          </a:effectRef>
          <a:fontRef idx="minor">
            <a:schemeClr val="dk1"/>
          </a:fontRef>
        </p:style>
        <p:txBody>
          <a:bodyPr wrap="none">
            <a:spAutoFit/>
          </a:bodyPr>
          <a:lstStyle/>
          <a:p>
            <a:r>
              <a:rPr lang="tr-TR" sz="4000" i="1" dirty="0">
                <a:solidFill>
                  <a:srgbClr val="000000"/>
                </a:solidFill>
                <a:latin typeface="Comic Sans Ms" panose="030F0702030302020204" pitchFamily="66" charset="0"/>
              </a:rPr>
              <a:t>Üzüm üzüme baka baka kararır.</a:t>
            </a:r>
            <a:endParaRPr lang="tr-TR" sz="4000" dirty="0"/>
          </a:p>
        </p:txBody>
      </p:sp>
      <p:sp>
        <p:nvSpPr>
          <p:cNvPr id="4" name="Dikdörtgen 3">
            <a:extLst>
              <a:ext uri="{FF2B5EF4-FFF2-40B4-BE49-F238E27FC236}">
                <a16:creationId xmlns:a16="http://schemas.microsoft.com/office/drawing/2014/main" id="{CE4B9B9D-36C8-4EDE-8D63-5558D5E94D22}"/>
              </a:ext>
            </a:extLst>
          </p:cNvPr>
          <p:cNvSpPr/>
          <p:nvPr/>
        </p:nvSpPr>
        <p:spPr>
          <a:xfrm>
            <a:off x="1520591" y="4775927"/>
            <a:ext cx="8624477" cy="707886"/>
          </a:xfrm>
          <a:prstGeom prst="rect">
            <a:avLst/>
          </a:prstGeom>
          <a:solidFill>
            <a:srgbClr val="FFC000"/>
          </a:solidFill>
        </p:spPr>
        <p:style>
          <a:lnRef idx="2">
            <a:schemeClr val="dk1"/>
          </a:lnRef>
          <a:fillRef idx="1">
            <a:schemeClr val="lt1"/>
          </a:fillRef>
          <a:effectRef idx="0">
            <a:schemeClr val="dk1"/>
          </a:effectRef>
          <a:fontRef idx="minor">
            <a:schemeClr val="dk1"/>
          </a:fontRef>
        </p:style>
        <p:txBody>
          <a:bodyPr wrap="none">
            <a:spAutoFit/>
          </a:bodyPr>
          <a:lstStyle/>
          <a:p>
            <a:r>
              <a:rPr lang="tr-TR" sz="4000" i="1" dirty="0">
                <a:solidFill>
                  <a:srgbClr val="000000"/>
                </a:solidFill>
                <a:latin typeface="Comic Sans Ms" panose="030F0702030302020204" pitchFamily="66" charset="0"/>
              </a:rPr>
              <a:t>Verdim elimdeki kalemi arkadaşıma.</a:t>
            </a:r>
            <a:endParaRPr lang="tr-TR" sz="4000" dirty="0"/>
          </a:p>
        </p:txBody>
      </p:sp>
    </p:spTree>
    <p:extLst>
      <p:ext uri="{BB962C8B-B14F-4D97-AF65-F5344CB8AC3E}">
        <p14:creationId xmlns:p14="http://schemas.microsoft.com/office/powerpoint/2010/main" val="3003734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Yuvarlatılmış Köşeler 1">
            <a:extLst>
              <a:ext uri="{FF2B5EF4-FFF2-40B4-BE49-F238E27FC236}">
                <a16:creationId xmlns:a16="http://schemas.microsoft.com/office/drawing/2014/main" id="{9C625B12-DA20-4B53-A0ED-D002F36E0B16}"/>
              </a:ext>
            </a:extLst>
          </p:cNvPr>
          <p:cNvSpPr/>
          <p:nvPr/>
        </p:nvSpPr>
        <p:spPr>
          <a:xfrm>
            <a:off x="3362178" y="506437"/>
            <a:ext cx="5050302" cy="1125415"/>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4400" dirty="0">
                <a:solidFill>
                  <a:srgbClr val="C00000"/>
                </a:solidFill>
              </a:rPr>
              <a:t>NOT 2</a:t>
            </a:r>
          </a:p>
        </p:txBody>
      </p:sp>
      <p:sp>
        <p:nvSpPr>
          <p:cNvPr id="3" name="Dikdörtgen 2">
            <a:extLst>
              <a:ext uri="{FF2B5EF4-FFF2-40B4-BE49-F238E27FC236}">
                <a16:creationId xmlns:a16="http://schemas.microsoft.com/office/drawing/2014/main" id="{47CA1083-435B-425C-B1EE-8222C5992A39}"/>
              </a:ext>
            </a:extLst>
          </p:cNvPr>
          <p:cNvSpPr/>
          <p:nvPr/>
        </p:nvSpPr>
        <p:spPr>
          <a:xfrm>
            <a:off x="1163254" y="2082632"/>
            <a:ext cx="9477274"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dirty="0">
                <a:solidFill>
                  <a:srgbClr val="000000"/>
                </a:solidFill>
                <a:latin typeface="Comic Sans Ms" panose="030F0702030302020204" pitchFamily="66" charset="0"/>
              </a:rPr>
              <a:t>Sıralı cümlelerde, </a:t>
            </a:r>
            <a:r>
              <a:rPr lang="tr-TR" sz="3200" dirty="0">
                <a:solidFill>
                  <a:srgbClr val="000000"/>
                </a:solidFill>
                <a:latin typeface="Comic Sans Ms" panose="030F0702030302020204" pitchFamily="66" charset="0"/>
              </a:rPr>
              <a:t>birden</a:t>
            </a:r>
            <a:r>
              <a:rPr lang="tr-TR" sz="2800" dirty="0">
                <a:solidFill>
                  <a:srgbClr val="000000"/>
                </a:solidFill>
                <a:latin typeface="Comic Sans Ms" panose="030F0702030302020204" pitchFamily="66" charset="0"/>
              </a:rPr>
              <a:t> fazla çekimli fiil kullanılabilir.</a:t>
            </a:r>
            <a:endParaRPr lang="tr-TR" sz="2800" dirty="0"/>
          </a:p>
        </p:txBody>
      </p:sp>
      <p:sp>
        <p:nvSpPr>
          <p:cNvPr id="4" name="Dikdörtgen 3">
            <a:extLst>
              <a:ext uri="{FF2B5EF4-FFF2-40B4-BE49-F238E27FC236}">
                <a16:creationId xmlns:a16="http://schemas.microsoft.com/office/drawing/2014/main" id="{EB866E9D-6F1E-4193-B5F6-09879CC3D4BB}"/>
              </a:ext>
            </a:extLst>
          </p:cNvPr>
          <p:cNvSpPr/>
          <p:nvPr/>
        </p:nvSpPr>
        <p:spPr>
          <a:xfrm>
            <a:off x="1398880" y="3407381"/>
            <a:ext cx="9224000"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i="1" dirty="0">
                <a:solidFill>
                  <a:srgbClr val="000000"/>
                </a:solidFill>
                <a:latin typeface="Comic Sans Ms" panose="030F0702030302020204" pitchFamily="66" charset="0"/>
              </a:rPr>
              <a:t>Siz </a:t>
            </a:r>
            <a:r>
              <a:rPr lang="tr-TR" sz="3600" b="1" i="1" dirty="0">
                <a:solidFill>
                  <a:srgbClr val="C00000"/>
                </a:solidFill>
                <a:latin typeface="Comic Sans Ms" panose="030F0702030302020204" pitchFamily="66" charset="0"/>
              </a:rPr>
              <a:t>gidebilirsiniz</a:t>
            </a:r>
            <a:r>
              <a:rPr lang="tr-TR" sz="3600" i="1" dirty="0">
                <a:solidFill>
                  <a:srgbClr val="000000"/>
                </a:solidFill>
                <a:latin typeface="Comic Sans Ms" panose="030F0702030302020204" pitchFamily="66" charset="0"/>
              </a:rPr>
              <a:t>, ben burada </a:t>
            </a:r>
            <a:r>
              <a:rPr lang="tr-TR" sz="3600" b="1" i="1" dirty="0">
                <a:solidFill>
                  <a:srgbClr val="C00000"/>
                </a:solidFill>
                <a:latin typeface="Comic Sans Ms" panose="030F0702030302020204" pitchFamily="66" charset="0"/>
              </a:rPr>
              <a:t>bekliyorum</a:t>
            </a:r>
            <a:r>
              <a:rPr lang="tr-TR" sz="3600" i="1" dirty="0">
                <a:solidFill>
                  <a:srgbClr val="000000"/>
                </a:solidFill>
                <a:latin typeface="Comic Sans Ms" panose="030F0702030302020204" pitchFamily="66" charset="0"/>
              </a:rPr>
              <a:t>.”</a:t>
            </a:r>
            <a:endParaRPr lang="tr-TR" sz="3600" dirty="0"/>
          </a:p>
        </p:txBody>
      </p:sp>
      <p:sp>
        <p:nvSpPr>
          <p:cNvPr id="5" name="Dikdörtgen 4">
            <a:extLst>
              <a:ext uri="{FF2B5EF4-FFF2-40B4-BE49-F238E27FC236}">
                <a16:creationId xmlns:a16="http://schemas.microsoft.com/office/drawing/2014/main" id="{C38B1751-2D42-4C6F-978A-4C35579A331A}"/>
              </a:ext>
            </a:extLst>
          </p:cNvPr>
          <p:cNvSpPr/>
          <p:nvPr/>
        </p:nvSpPr>
        <p:spPr>
          <a:xfrm>
            <a:off x="1325142" y="4916045"/>
            <a:ext cx="9371476"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i="1" dirty="0">
                <a:solidFill>
                  <a:srgbClr val="000000"/>
                </a:solidFill>
                <a:latin typeface="Comic Sans Ms" panose="030F0702030302020204" pitchFamily="66" charset="0"/>
              </a:rPr>
              <a:t>Eve </a:t>
            </a:r>
            <a:r>
              <a:rPr lang="tr-TR" sz="3600" i="1" dirty="0">
                <a:solidFill>
                  <a:srgbClr val="C00000"/>
                </a:solidFill>
                <a:latin typeface="Comic Sans Ms" panose="030F0702030302020204" pitchFamily="66" charset="0"/>
              </a:rPr>
              <a:t>geldi</a:t>
            </a:r>
            <a:r>
              <a:rPr lang="tr-TR" sz="3600" i="1" dirty="0">
                <a:solidFill>
                  <a:srgbClr val="000000"/>
                </a:solidFill>
                <a:latin typeface="Comic Sans Ms" panose="030F0702030302020204" pitchFamily="66" charset="0"/>
              </a:rPr>
              <a:t>, kıyafetini d</a:t>
            </a:r>
            <a:r>
              <a:rPr lang="tr-TR" sz="3600" i="1" dirty="0">
                <a:solidFill>
                  <a:srgbClr val="C00000"/>
                </a:solidFill>
                <a:latin typeface="Comic Sans Ms" panose="030F0702030302020204" pitchFamily="66" charset="0"/>
              </a:rPr>
              <a:t>eğiştirdi</a:t>
            </a:r>
            <a:r>
              <a:rPr lang="tr-TR" sz="3600" i="1" dirty="0">
                <a:solidFill>
                  <a:srgbClr val="000000"/>
                </a:solidFill>
                <a:latin typeface="Comic Sans Ms" panose="030F0702030302020204" pitchFamily="66" charset="0"/>
              </a:rPr>
              <a:t>, dışarı </a:t>
            </a:r>
            <a:r>
              <a:rPr lang="tr-TR" sz="3600" i="1" dirty="0">
                <a:solidFill>
                  <a:srgbClr val="C00000"/>
                </a:solidFill>
                <a:latin typeface="Comic Sans Ms" panose="030F0702030302020204" pitchFamily="66" charset="0"/>
              </a:rPr>
              <a:t>çıktı.</a:t>
            </a:r>
            <a:endParaRPr lang="tr-TR" sz="3600" dirty="0">
              <a:solidFill>
                <a:srgbClr val="C00000"/>
              </a:solidFill>
            </a:endParaRPr>
          </a:p>
        </p:txBody>
      </p:sp>
    </p:spTree>
    <p:extLst>
      <p:ext uri="{BB962C8B-B14F-4D97-AF65-F5344CB8AC3E}">
        <p14:creationId xmlns:p14="http://schemas.microsoft.com/office/powerpoint/2010/main" val="1206170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DC0CA40C-6A67-43A3-B350-DB56238A055F}"/>
              </a:ext>
            </a:extLst>
          </p:cNvPr>
          <p:cNvSpPr/>
          <p:nvPr/>
        </p:nvSpPr>
        <p:spPr>
          <a:xfrm>
            <a:off x="2602523" y="147711"/>
            <a:ext cx="5781822" cy="923330"/>
          </a:xfrm>
          <a:prstGeom prst="rect">
            <a:avLst/>
          </a:prstGeom>
          <a:noFill/>
        </p:spPr>
        <p:txBody>
          <a:bodyPr wrap="square" lIns="91440" tIns="45720" rIns="91440" bIns="45720">
            <a:spAutoFit/>
          </a:bodyPr>
          <a:lstStyle/>
          <a:p>
            <a:pPr algn="ctr"/>
            <a:r>
              <a:rPr lang="tr-TR"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KİPLER</a:t>
            </a:r>
          </a:p>
        </p:txBody>
      </p:sp>
      <p:pic>
        <p:nvPicPr>
          <p:cNvPr id="1026" name="Picture 2" descr="kip ekleri ile ilgili gÃ¶rsel sonucu">
            <a:extLst>
              <a:ext uri="{FF2B5EF4-FFF2-40B4-BE49-F238E27FC236}">
                <a16:creationId xmlns:a16="http://schemas.microsoft.com/office/drawing/2014/main" id="{7A1CF85F-3070-4FD7-85AE-E688F4CF56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9885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Yuvarlatılmış Köşeler 1">
            <a:extLst>
              <a:ext uri="{FF2B5EF4-FFF2-40B4-BE49-F238E27FC236}">
                <a16:creationId xmlns:a16="http://schemas.microsoft.com/office/drawing/2014/main" id="{775F3F13-B796-4018-99A6-3F5E27C439B0}"/>
              </a:ext>
            </a:extLst>
          </p:cNvPr>
          <p:cNvSpPr/>
          <p:nvPr/>
        </p:nvSpPr>
        <p:spPr>
          <a:xfrm>
            <a:off x="1463040" y="225083"/>
            <a:ext cx="8989255" cy="132236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rPr>
              <a:t>1-HABER (BİLDİRME) KİPLERİ</a:t>
            </a:r>
          </a:p>
        </p:txBody>
      </p:sp>
      <p:sp>
        <p:nvSpPr>
          <p:cNvPr id="3" name="Dikdörtgen 2">
            <a:extLst>
              <a:ext uri="{FF2B5EF4-FFF2-40B4-BE49-F238E27FC236}">
                <a16:creationId xmlns:a16="http://schemas.microsoft.com/office/drawing/2014/main" id="{182DDC30-2DBC-4379-B6F4-858529410505}"/>
              </a:ext>
            </a:extLst>
          </p:cNvPr>
          <p:cNvSpPr/>
          <p:nvPr/>
        </p:nvSpPr>
        <p:spPr>
          <a:xfrm>
            <a:off x="534573" y="3105835"/>
            <a:ext cx="10283482"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dirty="0">
                <a:solidFill>
                  <a:srgbClr val="555555"/>
                </a:solidFill>
                <a:latin typeface="roboto"/>
              </a:rPr>
              <a:t>Zaman kavramı taşıyan kiplerdir, yani </a:t>
            </a:r>
            <a:r>
              <a:rPr lang="tr-TR" sz="3200" dirty="0">
                <a:solidFill>
                  <a:srgbClr val="C00000"/>
                </a:solidFill>
                <a:latin typeface="roboto"/>
              </a:rPr>
              <a:t>zaman</a:t>
            </a:r>
            <a:r>
              <a:rPr lang="tr-TR" sz="3200" dirty="0">
                <a:solidFill>
                  <a:srgbClr val="555555"/>
                </a:solidFill>
                <a:latin typeface="roboto"/>
              </a:rPr>
              <a:t> ekleriyle yapılırlar. Taşıdıkları bu zaman eklerine göre </a:t>
            </a:r>
            <a:r>
              <a:rPr lang="tr-TR" sz="3200" dirty="0">
                <a:solidFill>
                  <a:srgbClr val="C00000"/>
                </a:solidFill>
                <a:latin typeface="roboto"/>
              </a:rPr>
              <a:t>beşe</a:t>
            </a:r>
            <a:r>
              <a:rPr lang="tr-TR" sz="3200" dirty="0">
                <a:solidFill>
                  <a:srgbClr val="555555"/>
                </a:solidFill>
                <a:latin typeface="roboto"/>
              </a:rPr>
              <a:t> ayrılır: </a:t>
            </a:r>
            <a:endParaRPr lang="tr-TR" sz="3200" dirty="0"/>
          </a:p>
        </p:txBody>
      </p:sp>
    </p:spTree>
    <p:extLst>
      <p:ext uri="{BB962C8B-B14F-4D97-AF65-F5344CB8AC3E}">
        <p14:creationId xmlns:p14="http://schemas.microsoft.com/office/powerpoint/2010/main" val="1888016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97C187D-688D-49D1-BF4E-C231D5570D97}"/>
              </a:ext>
            </a:extLst>
          </p:cNvPr>
          <p:cNvSpPr/>
          <p:nvPr/>
        </p:nvSpPr>
        <p:spPr>
          <a:xfrm>
            <a:off x="1974139" y="476460"/>
            <a:ext cx="7716856"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b="1" dirty="0">
                <a:solidFill>
                  <a:srgbClr val="993300"/>
                </a:solidFill>
                <a:latin typeface="Times New Roman" panose="02020603050405020304" pitchFamily="18" charset="0"/>
              </a:rPr>
              <a:t>1. Duyulan(Öğrenilen) Geçmiş Zaman</a:t>
            </a:r>
            <a:endParaRPr lang="tr-TR" sz="3600" dirty="0"/>
          </a:p>
        </p:txBody>
      </p:sp>
      <p:sp>
        <p:nvSpPr>
          <p:cNvPr id="3" name="Dikdörtgen 2">
            <a:extLst>
              <a:ext uri="{FF2B5EF4-FFF2-40B4-BE49-F238E27FC236}">
                <a16:creationId xmlns:a16="http://schemas.microsoft.com/office/drawing/2014/main" id="{722DCBCB-22A7-4432-BE75-15A62F4BD764}"/>
              </a:ext>
            </a:extLst>
          </p:cNvPr>
          <p:cNvSpPr/>
          <p:nvPr/>
        </p:nvSpPr>
        <p:spPr>
          <a:xfrm>
            <a:off x="919061" y="1827852"/>
            <a:ext cx="10461701"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dirty="0">
                <a:solidFill>
                  <a:srgbClr val="002060"/>
                </a:solidFill>
                <a:latin typeface="Open Sans"/>
              </a:rPr>
              <a:t>Anlatılan</a:t>
            </a:r>
            <a:r>
              <a:rPr lang="tr-TR" sz="3200" dirty="0">
                <a:solidFill>
                  <a:srgbClr val="575757"/>
                </a:solidFill>
                <a:latin typeface="Open Sans"/>
              </a:rPr>
              <a:t> ya da </a:t>
            </a:r>
            <a:r>
              <a:rPr lang="tr-TR" sz="3200" dirty="0">
                <a:solidFill>
                  <a:srgbClr val="002060"/>
                </a:solidFill>
                <a:latin typeface="Open Sans"/>
              </a:rPr>
              <a:t>duyulan geçmiş </a:t>
            </a:r>
            <a:r>
              <a:rPr lang="tr-TR" sz="3200" dirty="0">
                <a:solidFill>
                  <a:srgbClr val="575757"/>
                </a:solidFill>
                <a:latin typeface="Open Sans"/>
              </a:rPr>
              <a:t>zaman da denir. Çoğunlukla </a:t>
            </a:r>
            <a:r>
              <a:rPr lang="tr-TR" sz="3200" dirty="0">
                <a:solidFill>
                  <a:srgbClr val="FFFF00"/>
                </a:solidFill>
                <a:latin typeface="Open Sans"/>
              </a:rPr>
              <a:t>eylemin bir başkasından duyulduğu </a:t>
            </a:r>
            <a:r>
              <a:rPr lang="tr-TR" sz="3200" dirty="0">
                <a:solidFill>
                  <a:srgbClr val="575757"/>
                </a:solidFill>
                <a:latin typeface="Open Sans"/>
              </a:rPr>
              <a:t>anlamını katar.</a:t>
            </a:r>
            <a:endParaRPr lang="tr-TR" sz="3200" dirty="0"/>
          </a:p>
        </p:txBody>
      </p:sp>
      <p:sp>
        <p:nvSpPr>
          <p:cNvPr id="4" name="Dikdörtgen 3">
            <a:extLst>
              <a:ext uri="{FF2B5EF4-FFF2-40B4-BE49-F238E27FC236}">
                <a16:creationId xmlns:a16="http://schemas.microsoft.com/office/drawing/2014/main" id="{1E93276E-85E7-4563-9A25-9D9652D8288E}"/>
              </a:ext>
            </a:extLst>
          </p:cNvPr>
          <p:cNvSpPr/>
          <p:nvPr/>
        </p:nvSpPr>
        <p:spPr>
          <a:xfrm>
            <a:off x="919061" y="4807634"/>
            <a:ext cx="10051406" cy="76944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4400" b="1" dirty="0">
                <a:solidFill>
                  <a:srgbClr val="C00000"/>
                </a:solidFill>
                <a:latin typeface="Open Sans"/>
              </a:rPr>
              <a:t>“</a:t>
            </a:r>
            <a:r>
              <a:rPr lang="tr-TR" sz="4400" b="1" dirty="0" err="1">
                <a:solidFill>
                  <a:srgbClr val="C00000"/>
                </a:solidFill>
                <a:latin typeface="Open Sans"/>
              </a:rPr>
              <a:t>Mış</a:t>
            </a:r>
            <a:r>
              <a:rPr lang="tr-TR" sz="4400" b="1" dirty="0">
                <a:solidFill>
                  <a:srgbClr val="C00000"/>
                </a:solidFill>
                <a:latin typeface="Open Sans"/>
              </a:rPr>
              <a:t>, </a:t>
            </a:r>
            <a:r>
              <a:rPr lang="tr-TR" sz="4400" b="1" dirty="0" err="1">
                <a:solidFill>
                  <a:srgbClr val="C00000"/>
                </a:solidFill>
                <a:latin typeface="Open Sans"/>
              </a:rPr>
              <a:t>miş</a:t>
            </a:r>
            <a:r>
              <a:rPr lang="tr-TR" sz="4400" b="1" dirty="0">
                <a:solidFill>
                  <a:srgbClr val="C00000"/>
                </a:solidFill>
                <a:latin typeface="Open Sans"/>
              </a:rPr>
              <a:t>, muş, </a:t>
            </a:r>
            <a:r>
              <a:rPr lang="tr-TR" sz="4400" b="1" dirty="0" err="1">
                <a:solidFill>
                  <a:srgbClr val="C00000"/>
                </a:solidFill>
                <a:latin typeface="Open Sans"/>
              </a:rPr>
              <a:t>müş</a:t>
            </a:r>
            <a:r>
              <a:rPr lang="tr-TR" sz="2400" dirty="0">
                <a:solidFill>
                  <a:srgbClr val="575757"/>
                </a:solidFill>
                <a:latin typeface="Open Sans"/>
              </a:rPr>
              <a:t>” eklerinden uygun olanı kullanılır.</a:t>
            </a:r>
            <a:endParaRPr lang="tr-TR" sz="2400" dirty="0"/>
          </a:p>
        </p:txBody>
      </p:sp>
    </p:spTree>
    <p:extLst>
      <p:ext uri="{BB962C8B-B14F-4D97-AF65-F5344CB8AC3E}">
        <p14:creationId xmlns:p14="http://schemas.microsoft.com/office/powerpoint/2010/main" val="99968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aber_kipi">
            <a:extLst>
              <a:ext uri="{FF2B5EF4-FFF2-40B4-BE49-F238E27FC236}">
                <a16:creationId xmlns:a16="http://schemas.microsoft.com/office/drawing/2014/main" id="{8D1A030B-7DBB-4205-A301-4D855988479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2060"/>
          <a:stretch/>
        </p:blipFill>
        <p:spPr bwMode="auto">
          <a:xfrm>
            <a:off x="1377956" y="961143"/>
            <a:ext cx="9436088" cy="4009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53638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Yuvarlatılmış Köşeler 1">
            <a:extLst>
              <a:ext uri="{FF2B5EF4-FFF2-40B4-BE49-F238E27FC236}">
                <a16:creationId xmlns:a16="http://schemas.microsoft.com/office/drawing/2014/main" id="{B96BDAA9-4D05-417F-A58C-177B74BBE940}"/>
              </a:ext>
            </a:extLst>
          </p:cNvPr>
          <p:cNvSpPr/>
          <p:nvPr/>
        </p:nvSpPr>
        <p:spPr>
          <a:xfrm>
            <a:off x="829994" y="379828"/>
            <a:ext cx="8581292" cy="104100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600" b="1" dirty="0"/>
              <a:t>Dün arkadaşımı çarşıda görmüş.</a:t>
            </a:r>
          </a:p>
        </p:txBody>
      </p:sp>
      <p:sp>
        <p:nvSpPr>
          <p:cNvPr id="3" name="Dikdörtgen: Yuvarlatılmış Köşeler 2">
            <a:extLst>
              <a:ext uri="{FF2B5EF4-FFF2-40B4-BE49-F238E27FC236}">
                <a16:creationId xmlns:a16="http://schemas.microsoft.com/office/drawing/2014/main" id="{CCAB899D-1419-4F38-984F-54DBE6429256}"/>
              </a:ext>
            </a:extLst>
          </p:cNvPr>
          <p:cNvSpPr/>
          <p:nvPr/>
        </p:nvSpPr>
        <p:spPr>
          <a:xfrm>
            <a:off x="829994" y="2387991"/>
            <a:ext cx="8581292" cy="104100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600" b="1" dirty="0"/>
              <a:t>Ali’yle İstanbul’da görüşmüşler.</a:t>
            </a:r>
          </a:p>
        </p:txBody>
      </p:sp>
      <p:sp>
        <p:nvSpPr>
          <p:cNvPr id="4" name="Dikdörtgen: Yuvarlatılmış Köşeler 3">
            <a:extLst>
              <a:ext uri="{FF2B5EF4-FFF2-40B4-BE49-F238E27FC236}">
                <a16:creationId xmlns:a16="http://schemas.microsoft.com/office/drawing/2014/main" id="{4B92B64E-7C49-444F-A19E-B2167BCDB225}"/>
              </a:ext>
            </a:extLst>
          </p:cNvPr>
          <p:cNvSpPr/>
          <p:nvPr/>
        </p:nvSpPr>
        <p:spPr>
          <a:xfrm>
            <a:off x="829994" y="4792394"/>
            <a:ext cx="8581292" cy="104100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600" b="1" dirty="0"/>
              <a:t>Sorunun cevabını siz bilmişsiniz.</a:t>
            </a:r>
          </a:p>
        </p:txBody>
      </p:sp>
    </p:spTree>
    <p:extLst>
      <p:ext uri="{BB962C8B-B14F-4D97-AF65-F5344CB8AC3E}">
        <p14:creationId xmlns:p14="http://schemas.microsoft.com/office/powerpoint/2010/main" val="1924877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FCA9F65-8E67-4B59-A5C3-AF28B40FC3B7}"/>
              </a:ext>
            </a:extLst>
          </p:cNvPr>
          <p:cNvSpPr/>
          <p:nvPr/>
        </p:nvSpPr>
        <p:spPr>
          <a:xfrm>
            <a:off x="2243857" y="440436"/>
            <a:ext cx="7499169" cy="5847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3200" b="1" dirty="0">
                <a:solidFill>
                  <a:srgbClr val="000000"/>
                </a:solidFill>
                <a:latin typeface="Open Sans"/>
              </a:rPr>
              <a:t>2. </a:t>
            </a:r>
            <a:r>
              <a:rPr lang="tr-TR" sz="3200" b="1" u="sng" dirty="0">
                <a:solidFill>
                  <a:srgbClr val="23527C"/>
                </a:solidFill>
                <a:latin typeface="Open Sans"/>
                <a:hlinkClick r:id="rId2" tooltip="Görülen geçmiş zaman kipi"/>
              </a:rPr>
              <a:t>Görülen(Bilinen) geçmiş zaman kipi</a:t>
            </a:r>
            <a:endParaRPr lang="tr-TR" sz="3200" b="1" i="0" dirty="0">
              <a:solidFill>
                <a:srgbClr val="000000"/>
              </a:solidFill>
              <a:effectLst/>
              <a:latin typeface="Open Sans"/>
            </a:endParaRPr>
          </a:p>
        </p:txBody>
      </p:sp>
      <p:sp>
        <p:nvSpPr>
          <p:cNvPr id="3" name="Dikdörtgen 2">
            <a:extLst>
              <a:ext uri="{FF2B5EF4-FFF2-40B4-BE49-F238E27FC236}">
                <a16:creationId xmlns:a16="http://schemas.microsoft.com/office/drawing/2014/main" id="{C5A72AF7-D996-456A-A85C-187EC5346159}"/>
              </a:ext>
            </a:extLst>
          </p:cNvPr>
          <p:cNvSpPr/>
          <p:nvPr/>
        </p:nvSpPr>
        <p:spPr>
          <a:xfrm>
            <a:off x="894534" y="1879768"/>
            <a:ext cx="10948421"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dirty="0" err="1">
                <a:solidFill>
                  <a:srgbClr val="575757"/>
                </a:solidFill>
                <a:latin typeface="Open Sans"/>
              </a:rPr>
              <a:t>Di’li</a:t>
            </a:r>
            <a:r>
              <a:rPr lang="tr-TR" sz="3200" dirty="0">
                <a:solidFill>
                  <a:srgbClr val="575757"/>
                </a:solidFill>
                <a:latin typeface="Open Sans"/>
              </a:rPr>
              <a:t> geçmiş zaman da denir. Eylemin zamanı daha nettir.</a:t>
            </a:r>
            <a:endParaRPr lang="tr-TR" sz="3200" dirty="0"/>
          </a:p>
        </p:txBody>
      </p:sp>
      <p:sp>
        <p:nvSpPr>
          <p:cNvPr id="4" name="Dikdörtgen 3">
            <a:extLst>
              <a:ext uri="{FF2B5EF4-FFF2-40B4-BE49-F238E27FC236}">
                <a16:creationId xmlns:a16="http://schemas.microsoft.com/office/drawing/2014/main" id="{5679F0C9-6CC8-4B92-962B-8832F10ABD43}"/>
              </a:ext>
            </a:extLst>
          </p:cNvPr>
          <p:cNvSpPr/>
          <p:nvPr/>
        </p:nvSpPr>
        <p:spPr>
          <a:xfrm>
            <a:off x="894534" y="3244334"/>
            <a:ext cx="10771440"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4000" dirty="0">
                <a:solidFill>
                  <a:srgbClr val="575757"/>
                </a:solidFill>
                <a:latin typeface="Open Sans"/>
              </a:rPr>
              <a:t>Konuşan kişinin olaya şahit olduğu anlaşılır.</a:t>
            </a:r>
            <a:endParaRPr lang="tr-TR" sz="4000" dirty="0"/>
          </a:p>
        </p:txBody>
      </p:sp>
      <p:sp>
        <p:nvSpPr>
          <p:cNvPr id="5" name="Dikdörtgen 4">
            <a:extLst>
              <a:ext uri="{FF2B5EF4-FFF2-40B4-BE49-F238E27FC236}">
                <a16:creationId xmlns:a16="http://schemas.microsoft.com/office/drawing/2014/main" id="{E533278A-7F52-44D4-8D83-3EB104774CF1}"/>
              </a:ext>
            </a:extLst>
          </p:cNvPr>
          <p:cNvSpPr/>
          <p:nvPr/>
        </p:nvSpPr>
        <p:spPr>
          <a:xfrm>
            <a:off x="894533" y="5002795"/>
            <a:ext cx="10771439"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600" dirty="0">
                <a:solidFill>
                  <a:srgbClr val="575757"/>
                </a:solidFill>
                <a:latin typeface="Open Sans"/>
              </a:rPr>
              <a:t>“</a:t>
            </a:r>
            <a:r>
              <a:rPr lang="tr-TR" sz="3600" dirty="0" err="1">
                <a:solidFill>
                  <a:srgbClr val="C00000"/>
                </a:solidFill>
                <a:latin typeface="Open Sans"/>
              </a:rPr>
              <a:t>dı</a:t>
            </a:r>
            <a:r>
              <a:rPr lang="tr-TR" sz="3600" dirty="0">
                <a:solidFill>
                  <a:srgbClr val="C00000"/>
                </a:solidFill>
                <a:latin typeface="Open Sans"/>
              </a:rPr>
              <a:t>, </a:t>
            </a:r>
            <a:r>
              <a:rPr lang="tr-TR" sz="3600" dirty="0" err="1">
                <a:solidFill>
                  <a:srgbClr val="C00000"/>
                </a:solidFill>
                <a:latin typeface="Open Sans"/>
              </a:rPr>
              <a:t>di,du</a:t>
            </a:r>
            <a:r>
              <a:rPr lang="tr-TR" sz="3600" dirty="0">
                <a:solidFill>
                  <a:srgbClr val="C00000"/>
                </a:solidFill>
                <a:latin typeface="Open Sans"/>
              </a:rPr>
              <a:t>, </a:t>
            </a:r>
            <a:r>
              <a:rPr lang="tr-TR" sz="3600" dirty="0" err="1">
                <a:solidFill>
                  <a:srgbClr val="C00000"/>
                </a:solidFill>
                <a:latin typeface="Open Sans"/>
              </a:rPr>
              <a:t>dü</a:t>
            </a:r>
            <a:r>
              <a:rPr lang="tr-TR" sz="3600" dirty="0">
                <a:solidFill>
                  <a:srgbClr val="C00000"/>
                </a:solidFill>
                <a:latin typeface="Open Sans"/>
              </a:rPr>
              <a:t>, </a:t>
            </a:r>
            <a:r>
              <a:rPr lang="tr-TR" sz="3600" dirty="0" err="1">
                <a:solidFill>
                  <a:srgbClr val="C00000"/>
                </a:solidFill>
                <a:latin typeface="Open Sans"/>
              </a:rPr>
              <a:t>tı</a:t>
            </a:r>
            <a:r>
              <a:rPr lang="tr-TR" sz="3600" dirty="0">
                <a:solidFill>
                  <a:srgbClr val="C00000"/>
                </a:solidFill>
                <a:latin typeface="Open Sans"/>
              </a:rPr>
              <a:t>, ti, tu, </a:t>
            </a:r>
            <a:r>
              <a:rPr lang="tr-TR" sz="3600" dirty="0" err="1">
                <a:solidFill>
                  <a:srgbClr val="C00000"/>
                </a:solidFill>
                <a:latin typeface="Open Sans"/>
              </a:rPr>
              <a:t>tü</a:t>
            </a:r>
            <a:r>
              <a:rPr lang="tr-TR" sz="3600" dirty="0">
                <a:solidFill>
                  <a:srgbClr val="575757"/>
                </a:solidFill>
                <a:latin typeface="Open Sans"/>
              </a:rPr>
              <a:t>” eklerinden birini alır</a:t>
            </a:r>
            <a:endParaRPr lang="tr-TR" sz="3600" dirty="0"/>
          </a:p>
        </p:txBody>
      </p:sp>
    </p:spTree>
    <p:extLst>
      <p:ext uri="{BB962C8B-B14F-4D97-AF65-F5344CB8AC3E}">
        <p14:creationId xmlns:p14="http://schemas.microsoft.com/office/powerpoint/2010/main" val="3465721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zaman_kipi">
            <a:extLst>
              <a:ext uri="{FF2B5EF4-FFF2-40B4-BE49-F238E27FC236}">
                <a16:creationId xmlns:a16="http://schemas.microsoft.com/office/drawing/2014/main" id="{912F4B44-E428-4D7F-B5AA-B064BA31CC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7599"/>
          <a:stretch/>
        </p:blipFill>
        <p:spPr bwMode="auto">
          <a:xfrm>
            <a:off x="1167618" y="1406769"/>
            <a:ext cx="9048025" cy="3854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30204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Yuvarlatılmış Köşeler 1">
            <a:extLst>
              <a:ext uri="{FF2B5EF4-FFF2-40B4-BE49-F238E27FC236}">
                <a16:creationId xmlns:a16="http://schemas.microsoft.com/office/drawing/2014/main" id="{5530A616-A696-4667-A02D-1D37F5BA81AF}"/>
              </a:ext>
            </a:extLst>
          </p:cNvPr>
          <p:cNvSpPr/>
          <p:nvPr/>
        </p:nvSpPr>
        <p:spPr>
          <a:xfrm>
            <a:off x="942535" y="337625"/>
            <a:ext cx="9467557" cy="70338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400" b="1" dirty="0">
                <a:solidFill>
                  <a:srgbClr val="C00000"/>
                </a:solidFill>
              </a:rPr>
              <a:t>Sorunun cevabını sınıfça bildik.</a:t>
            </a:r>
          </a:p>
        </p:txBody>
      </p:sp>
      <p:sp>
        <p:nvSpPr>
          <p:cNvPr id="3" name="Dikdörtgen: Yuvarlatılmış Köşeler 2">
            <a:extLst>
              <a:ext uri="{FF2B5EF4-FFF2-40B4-BE49-F238E27FC236}">
                <a16:creationId xmlns:a16="http://schemas.microsoft.com/office/drawing/2014/main" id="{2B6AF2CB-DCB1-4DF8-B9F6-7FAF5B88B577}"/>
              </a:ext>
            </a:extLst>
          </p:cNvPr>
          <p:cNvSpPr/>
          <p:nvPr/>
        </p:nvSpPr>
        <p:spPr>
          <a:xfrm>
            <a:off x="942534" y="2403231"/>
            <a:ext cx="9467557" cy="70338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600" b="1" dirty="0">
                <a:solidFill>
                  <a:srgbClr val="C00000"/>
                </a:solidFill>
              </a:rPr>
              <a:t>Evde bulmayınca telefonla aradım.</a:t>
            </a:r>
          </a:p>
        </p:txBody>
      </p:sp>
      <p:sp>
        <p:nvSpPr>
          <p:cNvPr id="4" name="Dikdörtgen: Yuvarlatılmış Köşeler 3">
            <a:extLst>
              <a:ext uri="{FF2B5EF4-FFF2-40B4-BE49-F238E27FC236}">
                <a16:creationId xmlns:a16="http://schemas.microsoft.com/office/drawing/2014/main" id="{4276F7CB-4278-46D9-9975-4C2EF375A944}"/>
              </a:ext>
            </a:extLst>
          </p:cNvPr>
          <p:cNvSpPr/>
          <p:nvPr/>
        </p:nvSpPr>
        <p:spPr>
          <a:xfrm>
            <a:off x="942534" y="4780671"/>
            <a:ext cx="9467557" cy="70338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600" b="1" dirty="0">
                <a:solidFill>
                  <a:srgbClr val="C00000"/>
                </a:solidFill>
              </a:rPr>
              <a:t>Birlikte saatlerce koştuk.</a:t>
            </a:r>
          </a:p>
        </p:txBody>
      </p:sp>
    </p:spTree>
    <p:extLst>
      <p:ext uri="{BB962C8B-B14F-4D97-AF65-F5344CB8AC3E}">
        <p14:creationId xmlns:p14="http://schemas.microsoft.com/office/powerpoint/2010/main" val="271932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0454266-A1E8-4962-A082-78EA73E829A0}"/>
              </a:ext>
            </a:extLst>
          </p:cNvPr>
          <p:cNvSpPr/>
          <p:nvPr/>
        </p:nvSpPr>
        <p:spPr>
          <a:xfrm>
            <a:off x="3027050" y="375701"/>
            <a:ext cx="5825634" cy="76944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4400" b="1" dirty="0">
                <a:solidFill>
                  <a:srgbClr val="000000"/>
                </a:solidFill>
                <a:latin typeface="Open Sans"/>
              </a:rPr>
              <a:t>3. Şimdiki zaman kipi</a:t>
            </a:r>
            <a:endParaRPr lang="tr-TR" sz="4400" b="1" i="0" dirty="0">
              <a:solidFill>
                <a:srgbClr val="000000"/>
              </a:solidFill>
              <a:effectLst/>
              <a:latin typeface="Open Sans"/>
            </a:endParaRPr>
          </a:p>
        </p:txBody>
      </p:sp>
      <p:sp>
        <p:nvSpPr>
          <p:cNvPr id="3" name="Dikdörtgen 2">
            <a:extLst>
              <a:ext uri="{FF2B5EF4-FFF2-40B4-BE49-F238E27FC236}">
                <a16:creationId xmlns:a16="http://schemas.microsoft.com/office/drawing/2014/main" id="{573FAC50-B0E3-4754-B235-40B9C0D91278}"/>
              </a:ext>
            </a:extLst>
          </p:cNvPr>
          <p:cNvSpPr/>
          <p:nvPr/>
        </p:nvSpPr>
        <p:spPr>
          <a:xfrm>
            <a:off x="1304944" y="1792268"/>
            <a:ext cx="9358140"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dirty="0">
                <a:solidFill>
                  <a:srgbClr val="575757"/>
                </a:solidFill>
                <a:latin typeface="Open Sans"/>
              </a:rPr>
              <a:t>Genellikle eylemin </a:t>
            </a:r>
            <a:r>
              <a:rPr lang="tr-TR" sz="3200" dirty="0">
                <a:solidFill>
                  <a:srgbClr val="C00000"/>
                </a:solidFill>
                <a:latin typeface="Open Sans"/>
              </a:rPr>
              <a:t>hala devam ettiğini </a:t>
            </a:r>
            <a:r>
              <a:rPr lang="tr-TR" sz="3200" dirty="0">
                <a:solidFill>
                  <a:srgbClr val="575757"/>
                </a:solidFill>
                <a:latin typeface="Open Sans"/>
              </a:rPr>
              <a:t>belirtir.</a:t>
            </a:r>
            <a:endParaRPr lang="tr-TR" sz="3200" dirty="0"/>
          </a:p>
        </p:txBody>
      </p:sp>
      <p:sp>
        <p:nvSpPr>
          <p:cNvPr id="4" name="Dikdörtgen 3">
            <a:extLst>
              <a:ext uri="{FF2B5EF4-FFF2-40B4-BE49-F238E27FC236}">
                <a16:creationId xmlns:a16="http://schemas.microsoft.com/office/drawing/2014/main" id="{28DA348D-CCE5-4EAE-8050-941C4F4414C1}"/>
              </a:ext>
            </a:extLst>
          </p:cNvPr>
          <p:cNvSpPr/>
          <p:nvPr/>
        </p:nvSpPr>
        <p:spPr>
          <a:xfrm>
            <a:off x="1304944" y="3114962"/>
            <a:ext cx="6850914"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4000" dirty="0">
                <a:solidFill>
                  <a:srgbClr val="575757"/>
                </a:solidFill>
                <a:latin typeface="Open Sans"/>
              </a:rPr>
              <a:t>“</a:t>
            </a:r>
            <a:r>
              <a:rPr lang="tr-TR" sz="4000" dirty="0">
                <a:solidFill>
                  <a:srgbClr val="C00000"/>
                </a:solidFill>
                <a:latin typeface="Open Sans"/>
              </a:rPr>
              <a:t>yor”</a:t>
            </a:r>
            <a:r>
              <a:rPr lang="tr-TR" sz="4000" dirty="0">
                <a:solidFill>
                  <a:srgbClr val="575757"/>
                </a:solidFill>
                <a:latin typeface="Open Sans"/>
              </a:rPr>
              <a:t> veya “</a:t>
            </a:r>
            <a:r>
              <a:rPr lang="tr-TR" sz="4000" dirty="0">
                <a:solidFill>
                  <a:srgbClr val="C00000"/>
                </a:solidFill>
                <a:latin typeface="Open Sans"/>
              </a:rPr>
              <a:t>makta</a:t>
            </a:r>
            <a:r>
              <a:rPr lang="tr-TR" sz="4000" dirty="0">
                <a:solidFill>
                  <a:srgbClr val="575757"/>
                </a:solidFill>
                <a:latin typeface="Open Sans"/>
              </a:rPr>
              <a:t>” ekini alır</a:t>
            </a:r>
            <a:endParaRPr lang="tr-TR" sz="4000" dirty="0"/>
          </a:p>
        </p:txBody>
      </p:sp>
      <p:sp>
        <p:nvSpPr>
          <p:cNvPr id="6" name="Dikdörtgen 5">
            <a:extLst>
              <a:ext uri="{FF2B5EF4-FFF2-40B4-BE49-F238E27FC236}">
                <a16:creationId xmlns:a16="http://schemas.microsoft.com/office/drawing/2014/main" id="{57FDFB12-58F2-4BFD-A6E3-669DB5528D99}"/>
              </a:ext>
            </a:extLst>
          </p:cNvPr>
          <p:cNvSpPr/>
          <p:nvPr/>
        </p:nvSpPr>
        <p:spPr>
          <a:xfrm>
            <a:off x="1008185" y="4974550"/>
            <a:ext cx="8093612"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575757"/>
                </a:solidFill>
                <a:latin typeface="Open Sans"/>
              </a:rPr>
              <a:t>Git–</a:t>
            </a:r>
            <a:r>
              <a:rPr lang="tr-TR" sz="2800" dirty="0" err="1">
                <a:solidFill>
                  <a:srgbClr val="575757"/>
                </a:solidFill>
                <a:latin typeface="Open Sans"/>
              </a:rPr>
              <a:t>mekte</a:t>
            </a:r>
            <a:r>
              <a:rPr lang="tr-TR" sz="2800" dirty="0">
                <a:solidFill>
                  <a:srgbClr val="575757"/>
                </a:solidFill>
                <a:latin typeface="Open Sans"/>
              </a:rPr>
              <a:t>-y-im, koş-makta-y-</a:t>
            </a:r>
            <a:r>
              <a:rPr lang="tr-TR" sz="2800" dirty="0" err="1">
                <a:solidFill>
                  <a:srgbClr val="575757"/>
                </a:solidFill>
                <a:latin typeface="Open Sans"/>
              </a:rPr>
              <a:t>ız</a:t>
            </a:r>
            <a:br>
              <a:rPr lang="tr-TR" sz="2800" dirty="0"/>
            </a:br>
            <a:r>
              <a:rPr lang="tr-TR" sz="2800" dirty="0">
                <a:solidFill>
                  <a:srgbClr val="575757"/>
                </a:solidFill>
                <a:latin typeface="Open Sans"/>
              </a:rPr>
              <a:t>Git-</a:t>
            </a:r>
            <a:r>
              <a:rPr lang="tr-TR" sz="2800" dirty="0" err="1">
                <a:solidFill>
                  <a:srgbClr val="575757"/>
                </a:solidFill>
                <a:latin typeface="Open Sans"/>
              </a:rPr>
              <a:t>mekte</a:t>
            </a:r>
            <a:r>
              <a:rPr lang="tr-TR" sz="2800" dirty="0">
                <a:solidFill>
                  <a:srgbClr val="575757"/>
                </a:solidFill>
                <a:latin typeface="Open Sans"/>
              </a:rPr>
              <a:t>-y–</a:t>
            </a:r>
            <a:r>
              <a:rPr lang="tr-TR" sz="2800" dirty="0" err="1">
                <a:solidFill>
                  <a:srgbClr val="575757"/>
                </a:solidFill>
                <a:latin typeface="Open Sans"/>
              </a:rPr>
              <a:t>di</a:t>
            </a:r>
            <a:r>
              <a:rPr lang="tr-TR" sz="2800" dirty="0">
                <a:solidFill>
                  <a:srgbClr val="575757"/>
                </a:solidFill>
                <a:latin typeface="Open Sans"/>
              </a:rPr>
              <a:t>–m, koş-makta-y-</a:t>
            </a:r>
            <a:r>
              <a:rPr lang="tr-TR" sz="2800" dirty="0" err="1">
                <a:solidFill>
                  <a:srgbClr val="575757"/>
                </a:solidFill>
                <a:latin typeface="Open Sans"/>
              </a:rPr>
              <a:t>dı</a:t>
            </a:r>
            <a:r>
              <a:rPr lang="tr-TR" sz="2800" dirty="0">
                <a:solidFill>
                  <a:srgbClr val="575757"/>
                </a:solidFill>
                <a:latin typeface="Open Sans"/>
              </a:rPr>
              <a:t>-m</a:t>
            </a:r>
            <a:endParaRPr lang="tr-TR" sz="2800" dirty="0"/>
          </a:p>
        </p:txBody>
      </p:sp>
    </p:spTree>
    <p:extLst>
      <p:ext uri="{BB962C8B-B14F-4D97-AF65-F5344CB8AC3E}">
        <p14:creationId xmlns:p14="http://schemas.microsoft.com/office/powerpoint/2010/main" val="195866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imdiki_zaman_kipi">
            <a:extLst>
              <a:ext uri="{FF2B5EF4-FFF2-40B4-BE49-F238E27FC236}">
                <a16:creationId xmlns:a16="http://schemas.microsoft.com/office/drawing/2014/main" id="{0520FF2F-1C6A-4CA1-815E-39B143E013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1382"/>
          <a:stretch/>
        </p:blipFill>
        <p:spPr bwMode="auto">
          <a:xfrm>
            <a:off x="928468" y="1058593"/>
            <a:ext cx="10197942" cy="3021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63266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Yuvarlatılmış Köşeler 1">
            <a:extLst>
              <a:ext uri="{FF2B5EF4-FFF2-40B4-BE49-F238E27FC236}">
                <a16:creationId xmlns:a16="http://schemas.microsoft.com/office/drawing/2014/main" id="{BBD1A22D-6868-44C9-A624-8BE2D9350326}"/>
              </a:ext>
            </a:extLst>
          </p:cNvPr>
          <p:cNvSpPr/>
          <p:nvPr/>
        </p:nvSpPr>
        <p:spPr>
          <a:xfrm>
            <a:off x="787790" y="574431"/>
            <a:ext cx="9467557" cy="70338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600" b="1" dirty="0">
                <a:solidFill>
                  <a:srgbClr val="C00000"/>
                </a:solidFill>
              </a:rPr>
              <a:t>Öğrenciler dersi dinliyorlar.</a:t>
            </a:r>
          </a:p>
        </p:txBody>
      </p:sp>
      <p:sp>
        <p:nvSpPr>
          <p:cNvPr id="3" name="Dikdörtgen: Yuvarlatılmış Köşeler 2">
            <a:extLst>
              <a:ext uri="{FF2B5EF4-FFF2-40B4-BE49-F238E27FC236}">
                <a16:creationId xmlns:a16="http://schemas.microsoft.com/office/drawing/2014/main" id="{040CCB9A-6B3C-4B45-9657-EAB594A9216C}"/>
              </a:ext>
            </a:extLst>
          </p:cNvPr>
          <p:cNvSpPr/>
          <p:nvPr/>
        </p:nvSpPr>
        <p:spPr>
          <a:xfrm>
            <a:off x="942534" y="2403231"/>
            <a:ext cx="9467557" cy="70338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rPr>
              <a:t>Evde televizyon izliyor.</a:t>
            </a:r>
          </a:p>
        </p:txBody>
      </p:sp>
      <p:sp>
        <p:nvSpPr>
          <p:cNvPr id="4" name="Dikdörtgen: Yuvarlatılmış Köşeler 3">
            <a:extLst>
              <a:ext uri="{FF2B5EF4-FFF2-40B4-BE49-F238E27FC236}">
                <a16:creationId xmlns:a16="http://schemas.microsoft.com/office/drawing/2014/main" id="{291C8E03-FF73-4932-AEC5-6EF4381F1EFF}"/>
              </a:ext>
            </a:extLst>
          </p:cNvPr>
          <p:cNvSpPr/>
          <p:nvPr/>
        </p:nvSpPr>
        <p:spPr>
          <a:xfrm>
            <a:off x="1109003" y="4750191"/>
            <a:ext cx="9467557" cy="70338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600" b="1" dirty="0">
                <a:solidFill>
                  <a:srgbClr val="C00000"/>
                </a:solidFill>
              </a:rPr>
              <a:t>Bunun ne olduğunu biliyorsun.</a:t>
            </a:r>
          </a:p>
        </p:txBody>
      </p:sp>
    </p:spTree>
    <p:extLst>
      <p:ext uri="{BB962C8B-B14F-4D97-AF65-F5344CB8AC3E}">
        <p14:creationId xmlns:p14="http://schemas.microsoft.com/office/powerpoint/2010/main" val="1721182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01EC2D3-8F8C-48FB-ADDB-88CA6B666432}"/>
              </a:ext>
            </a:extLst>
          </p:cNvPr>
          <p:cNvSpPr/>
          <p:nvPr/>
        </p:nvSpPr>
        <p:spPr>
          <a:xfrm>
            <a:off x="3027050" y="375701"/>
            <a:ext cx="5908990" cy="76944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4400" b="1" dirty="0">
                <a:solidFill>
                  <a:srgbClr val="000000"/>
                </a:solidFill>
                <a:latin typeface="Open Sans"/>
              </a:rPr>
              <a:t>4. Gelecek zaman kipi</a:t>
            </a:r>
            <a:endParaRPr lang="tr-TR" sz="4400" b="1" i="0" dirty="0">
              <a:solidFill>
                <a:srgbClr val="000000"/>
              </a:solidFill>
              <a:effectLst/>
              <a:latin typeface="Open Sans"/>
            </a:endParaRPr>
          </a:p>
        </p:txBody>
      </p:sp>
      <p:sp>
        <p:nvSpPr>
          <p:cNvPr id="3" name="Dikdörtgen 2">
            <a:extLst>
              <a:ext uri="{FF2B5EF4-FFF2-40B4-BE49-F238E27FC236}">
                <a16:creationId xmlns:a16="http://schemas.microsoft.com/office/drawing/2014/main" id="{3B1CE13D-ADE1-40B0-AE91-6D923F459EF6}"/>
              </a:ext>
            </a:extLst>
          </p:cNvPr>
          <p:cNvSpPr/>
          <p:nvPr/>
        </p:nvSpPr>
        <p:spPr>
          <a:xfrm>
            <a:off x="1304943" y="1792268"/>
            <a:ext cx="10080811"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dirty="0">
                <a:solidFill>
                  <a:srgbClr val="575757"/>
                </a:solidFill>
                <a:latin typeface="Open Sans"/>
              </a:rPr>
              <a:t>Genellikle ilerideki bir zamanda yapılacağını belirtir.</a:t>
            </a:r>
            <a:endParaRPr lang="tr-TR" sz="3200" dirty="0"/>
          </a:p>
        </p:txBody>
      </p:sp>
      <p:sp>
        <p:nvSpPr>
          <p:cNvPr id="4" name="Dikdörtgen 3">
            <a:extLst>
              <a:ext uri="{FF2B5EF4-FFF2-40B4-BE49-F238E27FC236}">
                <a16:creationId xmlns:a16="http://schemas.microsoft.com/office/drawing/2014/main" id="{3691CBB7-C6B2-49D2-A8A1-B84A3AEFBE93}"/>
              </a:ext>
            </a:extLst>
          </p:cNvPr>
          <p:cNvSpPr/>
          <p:nvPr/>
        </p:nvSpPr>
        <p:spPr>
          <a:xfrm>
            <a:off x="1304944" y="3536662"/>
            <a:ext cx="4623908"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dirty="0">
                <a:solidFill>
                  <a:srgbClr val="575757"/>
                </a:solidFill>
                <a:latin typeface="Open Sans"/>
              </a:rPr>
              <a:t>Ekleri </a:t>
            </a:r>
            <a:r>
              <a:rPr lang="tr-TR" sz="3200" dirty="0">
                <a:solidFill>
                  <a:srgbClr val="C00000"/>
                </a:solidFill>
                <a:latin typeface="Open Sans"/>
              </a:rPr>
              <a:t>«-</a:t>
            </a:r>
            <a:r>
              <a:rPr lang="tr-TR" sz="3200" dirty="0" err="1">
                <a:solidFill>
                  <a:srgbClr val="C00000"/>
                </a:solidFill>
                <a:latin typeface="Open Sans"/>
              </a:rPr>
              <a:t>ecek</a:t>
            </a:r>
            <a:r>
              <a:rPr lang="tr-TR" sz="3200" dirty="0">
                <a:solidFill>
                  <a:srgbClr val="C00000"/>
                </a:solidFill>
                <a:latin typeface="Open Sans"/>
              </a:rPr>
              <a:t>,-</a:t>
            </a:r>
            <a:r>
              <a:rPr lang="tr-TR" sz="3200" dirty="0" err="1">
                <a:solidFill>
                  <a:srgbClr val="C00000"/>
                </a:solidFill>
                <a:latin typeface="Open Sans"/>
              </a:rPr>
              <a:t>acak</a:t>
            </a:r>
            <a:r>
              <a:rPr lang="tr-TR" sz="3200" dirty="0">
                <a:solidFill>
                  <a:srgbClr val="575757"/>
                </a:solidFill>
                <a:latin typeface="Open Sans"/>
              </a:rPr>
              <a:t>» tır.</a:t>
            </a:r>
            <a:endParaRPr lang="tr-TR" sz="3200" dirty="0"/>
          </a:p>
        </p:txBody>
      </p:sp>
    </p:spTree>
    <p:extLst>
      <p:ext uri="{BB962C8B-B14F-4D97-AF65-F5344CB8AC3E}">
        <p14:creationId xmlns:p14="http://schemas.microsoft.com/office/powerpoint/2010/main" val="392620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elecek_zaman_kipi">
            <a:extLst>
              <a:ext uri="{FF2B5EF4-FFF2-40B4-BE49-F238E27FC236}">
                <a16:creationId xmlns:a16="http://schemas.microsoft.com/office/drawing/2014/main" id="{8A797ED7-B4DE-4CC6-B8A7-3E8AD1EA88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2240"/>
          <a:stretch/>
        </p:blipFill>
        <p:spPr bwMode="auto">
          <a:xfrm>
            <a:off x="862376" y="856664"/>
            <a:ext cx="10467248" cy="2445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3384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Yuvarlatılmış Köşeler 1">
            <a:extLst>
              <a:ext uri="{FF2B5EF4-FFF2-40B4-BE49-F238E27FC236}">
                <a16:creationId xmlns:a16="http://schemas.microsoft.com/office/drawing/2014/main" id="{69846337-9129-4523-93C6-F1DD07CF347C}"/>
              </a:ext>
            </a:extLst>
          </p:cNvPr>
          <p:cNvSpPr/>
          <p:nvPr/>
        </p:nvSpPr>
        <p:spPr>
          <a:xfrm>
            <a:off x="787790" y="574431"/>
            <a:ext cx="9467557" cy="70338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C00000"/>
                </a:solidFill>
              </a:rPr>
              <a:t>Seninle haftaya görüşeceğiz.</a:t>
            </a:r>
          </a:p>
        </p:txBody>
      </p:sp>
      <p:sp>
        <p:nvSpPr>
          <p:cNvPr id="3" name="Dikdörtgen: Yuvarlatılmış Köşeler 2">
            <a:extLst>
              <a:ext uri="{FF2B5EF4-FFF2-40B4-BE49-F238E27FC236}">
                <a16:creationId xmlns:a16="http://schemas.microsoft.com/office/drawing/2014/main" id="{52D89321-D29B-4A19-9B66-FF7725AF09B2}"/>
              </a:ext>
            </a:extLst>
          </p:cNvPr>
          <p:cNvSpPr/>
          <p:nvPr/>
        </p:nvSpPr>
        <p:spPr>
          <a:xfrm>
            <a:off x="787789" y="2720926"/>
            <a:ext cx="9467557" cy="70338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C00000"/>
                </a:solidFill>
              </a:rPr>
              <a:t>Birkaç gün sonra yanına geleceğim.</a:t>
            </a:r>
          </a:p>
        </p:txBody>
      </p:sp>
      <p:sp>
        <p:nvSpPr>
          <p:cNvPr id="4" name="Dikdörtgen: Yuvarlatılmış Köşeler 3">
            <a:extLst>
              <a:ext uri="{FF2B5EF4-FFF2-40B4-BE49-F238E27FC236}">
                <a16:creationId xmlns:a16="http://schemas.microsoft.com/office/drawing/2014/main" id="{1BF48425-BFFA-4D60-A6DC-8FF09CF0B4E6}"/>
              </a:ext>
            </a:extLst>
          </p:cNvPr>
          <p:cNvSpPr/>
          <p:nvPr/>
        </p:nvSpPr>
        <p:spPr>
          <a:xfrm>
            <a:off x="940190" y="4986997"/>
            <a:ext cx="9467557" cy="70338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600" b="1" dirty="0">
                <a:solidFill>
                  <a:srgbClr val="C00000"/>
                </a:solidFill>
              </a:rPr>
              <a:t>Yazın tatile çıkacaklar.</a:t>
            </a:r>
          </a:p>
        </p:txBody>
      </p:sp>
    </p:spTree>
    <p:extLst>
      <p:ext uri="{BB962C8B-B14F-4D97-AF65-F5344CB8AC3E}">
        <p14:creationId xmlns:p14="http://schemas.microsoft.com/office/powerpoint/2010/main" val="3606570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2557790-4117-42EA-BC1B-DBC004BD6A47}"/>
              </a:ext>
            </a:extLst>
          </p:cNvPr>
          <p:cNvSpPr/>
          <p:nvPr/>
        </p:nvSpPr>
        <p:spPr>
          <a:xfrm>
            <a:off x="4027637" y="487066"/>
            <a:ext cx="5303055" cy="76944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4400" b="1" dirty="0">
                <a:solidFill>
                  <a:srgbClr val="000000"/>
                </a:solidFill>
                <a:latin typeface="Open Sans"/>
              </a:rPr>
              <a:t>5. Geniş zaman kipi</a:t>
            </a:r>
            <a:endParaRPr lang="tr-TR" sz="4400" b="1" i="0" dirty="0">
              <a:solidFill>
                <a:srgbClr val="000000"/>
              </a:solidFill>
              <a:effectLst/>
              <a:latin typeface="Open Sans"/>
            </a:endParaRPr>
          </a:p>
        </p:txBody>
      </p:sp>
      <p:sp>
        <p:nvSpPr>
          <p:cNvPr id="3" name="Dikdörtgen 2">
            <a:extLst>
              <a:ext uri="{FF2B5EF4-FFF2-40B4-BE49-F238E27FC236}">
                <a16:creationId xmlns:a16="http://schemas.microsoft.com/office/drawing/2014/main" id="{A827CCA1-CEDB-4E10-AD7B-76AE6A25463A}"/>
              </a:ext>
            </a:extLst>
          </p:cNvPr>
          <p:cNvSpPr/>
          <p:nvPr/>
        </p:nvSpPr>
        <p:spPr>
          <a:xfrm>
            <a:off x="979636" y="1783471"/>
            <a:ext cx="10372991"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dirty="0">
                <a:solidFill>
                  <a:srgbClr val="00B0F0"/>
                </a:solidFill>
                <a:latin typeface="Open Sans"/>
              </a:rPr>
              <a:t>Fiilin geçmiş ya da gelecek olmak üzere geniş bir zamana yayıldığını ifade eder.</a:t>
            </a:r>
            <a:endParaRPr lang="tr-TR" sz="3200" b="1" dirty="0">
              <a:solidFill>
                <a:srgbClr val="00B0F0"/>
              </a:solidFill>
            </a:endParaRPr>
          </a:p>
        </p:txBody>
      </p:sp>
      <p:sp>
        <p:nvSpPr>
          <p:cNvPr id="4" name="Dikdörtgen 3">
            <a:extLst>
              <a:ext uri="{FF2B5EF4-FFF2-40B4-BE49-F238E27FC236}">
                <a16:creationId xmlns:a16="http://schemas.microsoft.com/office/drawing/2014/main" id="{69D4AEAD-618C-4ED9-BACC-DF5D866FC08A}"/>
              </a:ext>
            </a:extLst>
          </p:cNvPr>
          <p:cNvSpPr/>
          <p:nvPr/>
        </p:nvSpPr>
        <p:spPr>
          <a:xfrm>
            <a:off x="979636" y="3735702"/>
            <a:ext cx="9619236"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b="1" dirty="0">
                <a:solidFill>
                  <a:srgbClr val="C00000"/>
                </a:solidFill>
                <a:latin typeface="Open Sans"/>
              </a:rPr>
              <a:t>“ar, er, </a:t>
            </a:r>
            <a:r>
              <a:rPr lang="tr-TR" sz="2800" b="1" dirty="0" err="1">
                <a:solidFill>
                  <a:srgbClr val="C00000"/>
                </a:solidFill>
                <a:latin typeface="Open Sans"/>
              </a:rPr>
              <a:t>ır</a:t>
            </a:r>
            <a:r>
              <a:rPr lang="tr-TR" sz="2800" b="1" dirty="0">
                <a:solidFill>
                  <a:srgbClr val="C00000"/>
                </a:solidFill>
                <a:latin typeface="Open Sans"/>
              </a:rPr>
              <a:t>, ir, ur, </a:t>
            </a:r>
            <a:r>
              <a:rPr lang="tr-TR" sz="2800" b="1" dirty="0" err="1">
                <a:solidFill>
                  <a:srgbClr val="C00000"/>
                </a:solidFill>
                <a:latin typeface="Open Sans"/>
              </a:rPr>
              <a:t>ür</a:t>
            </a:r>
            <a:r>
              <a:rPr lang="tr-TR" sz="2800" b="1" dirty="0">
                <a:solidFill>
                  <a:srgbClr val="C00000"/>
                </a:solidFill>
                <a:latin typeface="Open Sans"/>
              </a:rPr>
              <a:t>, r</a:t>
            </a:r>
            <a:r>
              <a:rPr lang="tr-TR" sz="2800" dirty="0">
                <a:solidFill>
                  <a:srgbClr val="575757"/>
                </a:solidFill>
                <a:latin typeface="Open Sans"/>
              </a:rPr>
              <a:t>” veya </a:t>
            </a:r>
            <a:r>
              <a:rPr lang="tr-TR" sz="2800" b="1" dirty="0">
                <a:solidFill>
                  <a:srgbClr val="C00000"/>
                </a:solidFill>
                <a:latin typeface="Open Sans"/>
              </a:rPr>
              <a:t>“</a:t>
            </a:r>
            <a:r>
              <a:rPr lang="tr-TR" sz="2800" b="1" dirty="0" err="1">
                <a:solidFill>
                  <a:srgbClr val="C00000"/>
                </a:solidFill>
                <a:latin typeface="Open Sans"/>
              </a:rPr>
              <a:t>mez</a:t>
            </a:r>
            <a:r>
              <a:rPr lang="tr-TR" sz="2800" b="1" dirty="0">
                <a:solidFill>
                  <a:srgbClr val="C00000"/>
                </a:solidFill>
                <a:latin typeface="Open Sans"/>
              </a:rPr>
              <a:t>, </a:t>
            </a:r>
            <a:r>
              <a:rPr lang="tr-TR" sz="2800" b="1" dirty="0" err="1">
                <a:solidFill>
                  <a:srgbClr val="C00000"/>
                </a:solidFill>
                <a:latin typeface="Open Sans"/>
              </a:rPr>
              <a:t>maz</a:t>
            </a:r>
            <a:r>
              <a:rPr lang="tr-TR" sz="2800" dirty="0">
                <a:solidFill>
                  <a:srgbClr val="575757"/>
                </a:solidFill>
                <a:latin typeface="Open Sans"/>
              </a:rPr>
              <a:t>” eklerinden birini alır.</a:t>
            </a:r>
            <a:endParaRPr lang="tr-TR" sz="2800" dirty="0"/>
          </a:p>
        </p:txBody>
      </p:sp>
    </p:spTree>
    <p:extLst>
      <p:ext uri="{BB962C8B-B14F-4D97-AF65-F5344CB8AC3E}">
        <p14:creationId xmlns:p14="http://schemas.microsoft.com/office/powerpoint/2010/main" val="2798652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Genis_zaman_kipi">
            <a:extLst>
              <a:ext uri="{FF2B5EF4-FFF2-40B4-BE49-F238E27FC236}">
                <a16:creationId xmlns:a16="http://schemas.microsoft.com/office/drawing/2014/main" id="{A39A9F23-C3C4-44E5-8A39-0F18B494CD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4111"/>
          <a:stretch/>
        </p:blipFill>
        <p:spPr bwMode="auto">
          <a:xfrm>
            <a:off x="945183" y="520505"/>
            <a:ext cx="10301633" cy="2222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64929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Yuvarlatılmış Köşeler 1">
            <a:extLst>
              <a:ext uri="{FF2B5EF4-FFF2-40B4-BE49-F238E27FC236}">
                <a16:creationId xmlns:a16="http://schemas.microsoft.com/office/drawing/2014/main" id="{4C32038C-D397-4779-ABF2-A7ADABF07607}"/>
              </a:ext>
            </a:extLst>
          </p:cNvPr>
          <p:cNvSpPr/>
          <p:nvPr/>
        </p:nvSpPr>
        <p:spPr>
          <a:xfrm>
            <a:off x="2236763" y="337625"/>
            <a:ext cx="7399606" cy="12801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rPr>
              <a:t>UYGULAMA</a:t>
            </a:r>
          </a:p>
        </p:txBody>
      </p:sp>
      <p:sp>
        <p:nvSpPr>
          <p:cNvPr id="3" name="Dikdörtgen 2">
            <a:extLst>
              <a:ext uri="{FF2B5EF4-FFF2-40B4-BE49-F238E27FC236}">
                <a16:creationId xmlns:a16="http://schemas.microsoft.com/office/drawing/2014/main" id="{51FB5853-0964-45C5-A3A5-C19917D918D7}"/>
              </a:ext>
            </a:extLst>
          </p:cNvPr>
          <p:cNvSpPr/>
          <p:nvPr/>
        </p:nvSpPr>
        <p:spPr>
          <a:xfrm>
            <a:off x="1838050" y="2283293"/>
            <a:ext cx="6317755" cy="707886"/>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dirty="0">
                <a:solidFill>
                  <a:srgbClr val="000000"/>
                </a:solidFill>
                <a:latin typeface="PT Sans"/>
              </a:rPr>
              <a:t> 1.Sıcak </a:t>
            </a:r>
            <a:r>
              <a:rPr lang="tr-TR" sz="4000" dirty="0">
                <a:solidFill>
                  <a:srgbClr val="000000"/>
                </a:solidFill>
                <a:latin typeface="PT Sans"/>
              </a:rPr>
              <a:t>simit</a:t>
            </a:r>
            <a:r>
              <a:rPr lang="tr-TR" sz="3600" dirty="0">
                <a:solidFill>
                  <a:srgbClr val="000000"/>
                </a:solidFill>
                <a:latin typeface="PT Sans"/>
              </a:rPr>
              <a:t> </a:t>
            </a:r>
            <a:r>
              <a:rPr lang="tr-TR" sz="3600" b="1" dirty="0">
                <a:solidFill>
                  <a:srgbClr val="FF0000"/>
                </a:solidFill>
                <a:latin typeface="PT Sans"/>
              </a:rPr>
              <a:t>aldım</a:t>
            </a:r>
            <a:r>
              <a:rPr lang="tr-TR" sz="3600" dirty="0">
                <a:solidFill>
                  <a:srgbClr val="000000"/>
                </a:solidFill>
                <a:latin typeface="PT Sans"/>
              </a:rPr>
              <a:t>, yer miyiz?</a:t>
            </a:r>
            <a:endParaRPr lang="tr-TR" sz="3600" dirty="0"/>
          </a:p>
        </p:txBody>
      </p:sp>
      <p:sp>
        <p:nvSpPr>
          <p:cNvPr id="5" name="Dikdörtgen 4">
            <a:extLst>
              <a:ext uri="{FF2B5EF4-FFF2-40B4-BE49-F238E27FC236}">
                <a16:creationId xmlns:a16="http://schemas.microsoft.com/office/drawing/2014/main" id="{23416E6A-A138-4600-9844-E5D05F5ABD43}"/>
              </a:ext>
            </a:extLst>
          </p:cNvPr>
          <p:cNvSpPr/>
          <p:nvPr/>
        </p:nvSpPr>
        <p:spPr>
          <a:xfrm>
            <a:off x="1838050" y="3826740"/>
            <a:ext cx="9135834"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dirty="0">
                <a:solidFill>
                  <a:srgbClr val="000000"/>
                </a:solidFill>
                <a:latin typeface="PT Sans"/>
                <a:ea typeface="Times New Roman" panose="02020603050405020304" pitchFamily="18" charset="0"/>
                <a:cs typeface="Times New Roman" panose="02020603050405020304" pitchFamily="18" charset="0"/>
              </a:rPr>
              <a:t>2.Hep beraber okulun duvarlarını </a:t>
            </a:r>
            <a:r>
              <a:rPr lang="tr-TR" sz="3600" b="1" dirty="0">
                <a:solidFill>
                  <a:srgbClr val="FF0000"/>
                </a:solidFill>
                <a:latin typeface="PT Sans"/>
                <a:ea typeface="Times New Roman" panose="02020603050405020304" pitchFamily="18" charset="0"/>
                <a:cs typeface="Times New Roman" panose="02020603050405020304" pitchFamily="18" charset="0"/>
              </a:rPr>
              <a:t>boyuyoruz</a:t>
            </a:r>
            <a:r>
              <a:rPr lang="tr-TR" sz="3600" dirty="0">
                <a:solidFill>
                  <a:srgbClr val="000000"/>
                </a:solidFill>
                <a:latin typeface="PT Sans"/>
                <a:ea typeface="Times New Roman" panose="02020603050405020304" pitchFamily="18" charset="0"/>
                <a:cs typeface="Times New Roman" panose="02020603050405020304" pitchFamily="18" charset="0"/>
              </a:rPr>
              <a:t>.</a:t>
            </a:r>
            <a:endParaRPr lang="tr-TR" sz="3600" dirty="0"/>
          </a:p>
        </p:txBody>
      </p:sp>
      <p:sp>
        <p:nvSpPr>
          <p:cNvPr id="6" name="Dikdörtgen 5">
            <a:extLst>
              <a:ext uri="{FF2B5EF4-FFF2-40B4-BE49-F238E27FC236}">
                <a16:creationId xmlns:a16="http://schemas.microsoft.com/office/drawing/2014/main" id="{67CC06EA-F525-43FF-AD45-1F9C8BD37184}"/>
              </a:ext>
            </a:extLst>
          </p:cNvPr>
          <p:cNvSpPr/>
          <p:nvPr/>
        </p:nvSpPr>
        <p:spPr>
          <a:xfrm>
            <a:off x="1838050" y="5523300"/>
            <a:ext cx="7856959"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dirty="0">
                <a:solidFill>
                  <a:srgbClr val="000000"/>
                </a:solidFill>
                <a:latin typeface="PT Sans"/>
                <a:ea typeface="Times New Roman" panose="02020603050405020304" pitchFamily="18" charset="0"/>
                <a:cs typeface="Times New Roman" panose="02020603050405020304" pitchFamily="18" charset="0"/>
              </a:rPr>
              <a:t>3.Yarına yaprak sarması </a:t>
            </a:r>
            <a:r>
              <a:rPr lang="tr-TR" sz="3600" b="1" dirty="0">
                <a:solidFill>
                  <a:srgbClr val="FF0000"/>
                </a:solidFill>
                <a:latin typeface="PT Sans"/>
                <a:ea typeface="Times New Roman" panose="02020603050405020304" pitchFamily="18" charset="0"/>
                <a:cs typeface="Times New Roman" panose="02020603050405020304" pitchFamily="18" charset="0"/>
              </a:rPr>
              <a:t>yapacak mısın</a:t>
            </a:r>
            <a:r>
              <a:rPr lang="tr-TR" sz="3600" dirty="0">
                <a:solidFill>
                  <a:srgbClr val="000000"/>
                </a:solidFill>
                <a:latin typeface="PT Sans"/>
                <a:ea typeface="Times New Roman" panose="02020603050405020304" pitchFamily="18" charset="0"/>
                <a:cs typeface="Times New Roman" panose="02020603050405020304" pitchFamily="18" charset="0"/>
              </a:rPr>
              <a:t>?</a:t>
            </a:r>
            <a:endParaRPr lang="tr-TR" sz="3600" dirty="0"/>
          </a:p>
        </p:txBody>
      </p:sp>
    </p:spTree>
    <p:extLst>
      <p:ext uri="{BB962C8B-B14F-4D97-AF65-F5344CB8AC3E}">
        <p14:creationId xmlns:p14="http://schemas.microsoft.com/office/powerpoint/2010/main" val="1079448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1D5D6E8-48CC-4348-BF46-131C9B354822}"/>
              </a:ext>
            </a:extLst>
          </p:cNvPr>
          <p:cNvSpPr/>
          <p:nvPr/>
        </p:nvSpPr>
        <p:spPr>
          <a:xfrm>
            <a:off x="1587594" y="754352"/>
            <a:ext cx="8626079" cy="707886"/>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4000" dirty="0">
                <a:solidFill>
                  <a:srgbClr val="000000"/>
                </a:solidFill>
                <a:latin typeface="PT Sans"/>
                <a:ea typeface="Times New Roman" panose="02020603050405020304" pitchFamily="18" charset="0"/>
                <a:cs typeface="Times New Roman" panose="02020603050405020304" pitchFamily="18" charset="0"/>
              </a:rPr>
              <a:t>4.Şehirdeki en iyi pizzayı burası </a:t>
            </a:r>
            <a:r>
              <a:rPr lang="tr-TR" sz="4000" b="1" dirty="0">
                <a:solidFill>
                  <a:srgbClr val="FF0000"/>
                </a:solidFill>
                <a:latin typeface="PT Sans"/>
                <a:ea typeface="Times New Roman" panose="02020603050405020304" pitchFamily="18" charset="0"/>
                <a:cs typeface="Times New Roman" panose="02020603050405020304" pitchFamily="18" charset="0"/>
              </a:rPr>
              <a:t>yapar</a:t>
            </a:r>
            <a:r>
              <a:rPr lang="tr-TR" sz="4000" dirty="0">
                <a:solidFill>
                  <a:srgbClr val="000000"/>
                </a:solidFill>
                <a:latin typeface="PT Sans"/>
                <a:ea typeface="Times New Roman" panose="02020603050405020304" pitchFamily="18" charset="0"/>
                <a:cs typeface="Times New Roman" panose="02020603050405020304" pitchFamily="18" charset="0"/>
              </a:rPr>
              <a:t>.</a:t>
            </a:r>
            <a:endParaRPr lang="tr-TR" sz="4000" dirty="0"/>
          </a:p>
        </p:txBody>
      </p:sp>
      <p:sp>
        <p:nvSpPr>
          <p:cNvPr id="3" name="Dikdörtgen 2">
            <a:extLst>
              <a:ext uri="{FF2B5EF4-FFF2-40B4-BE49-F238E27FC236}">
                <a16:creationId xmlns:a16="http://schemas.microsoft.com/office/drawing/2014/main" id="{C6F27009-BE91-49D4-AA8E-A0B90D299E4D}"/>
              </a:ext>
            </a:extLst>
          </p:cNvPr>
          <p:cNvSpPr/>
          <p:nvPr/>
        </p:nvSpPr>
        <p:spPr>
          <a:xfrm>
            <a:off x="1587594" y="2623143"/>
            <a:ext cx="8563563" cy="78034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fontAlgn="base">
              <a:lnSpc>
                <a:spcPct val="107000"/>
              </a:lnSpc>
              <a:spcAft>
                <a:spcPts val="0"/>
              </a:spcAft>
            </a:pPr>
            <a:r>
              <a:rPr lang="tr-TR" sz="4400" dirty="0">
                <a:solidFill>
                  <a:srgbClr val="000000"/>
                </a:solidFill>
                <a:latin typeface="PT Sans"/>
                <a:ea typeface="Times New Roman" panose="02020603050405020304" pitchFamily="18" charset="0"/>
                <a:cs typeface="Times New Roman" panose="02020603050405020304" pitchFamily="18" charset="0"/>
              </a:rPr>
              <a:t>5.Dünkü yarışmada üçüncü </a:t>
            </a:r>
            <a:r>
              <a:rPr lang="tr-TR" sz="4400" b="1" dirty="0">
                <a:solidFill>
                  <a:srgbClr val="FF0000"/>
                </a:solidFill>
                <a:latin typeface="PT Sans"/>
                <a:ea typeface="Times New Roman" panose="02020603050405020304" pitchFamily="18" charset="0"/>
                <a:cs typeface="Times New Roman" panose="02020603050405020304" pitchFamily="18" charset="0"/>
              </a:rPr>
              <a:t>olmuş</a:t>
            </a:r>
            <a:r>
              <a:rPr lang="tr-TR" sz="4400" dirty="0">
                <a:solidFill>
                  <a:srgbClr val="000000"/>
                </a:solidFill>
                <a:latin typeface="PT Sans"/>
                <a:ea typeface="Times New Roman" panose="02020603050405020304" pitchFamily="18" charset="0"/>
                <a:cs typeface="Times New Roman" panose="02020603050405020304" pitchFamily="18" charset="0"/>
              </a:rPr>
              <a:t>.</a:t>
            </a:r>
            <a:endParaRPr lang="tr-TR"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Dikdörtgen 3">
            <a:extLst>
              <a:ext uri="{FF2B5EF4-FFF2-40B4-BE49-F238E27FC236}">
                <a16:creationId xmlns:a16="http://schemas.microsoft.com/office/drawing/2014/main" id="{604C4612-330B-41B9-BDE3-AF3C85B4ACC4}"/>
              </a:ext>
            </a:extLst>
          </p:cNvPr>
          <p:cNvSpPr/>
          <p:nvPr/>
        </p:nvSpPr>
        <p:spPr>
          <a:xfrm>
            <a:off x="1540594" y="4122602"/>
            <a:ext cx="8733866" cy="71776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fontAlgn="base">
              <a:lnSpc>
                <a:spcPct val="107000"/>
              </a:lnSpc>
              <a:spcAft>
                <a:spcPts val="0"/>
              </a:spcAft>
            </a:pPr>
            <a:r>
              <a:rPr lang="tr-TR" sz="4000" dirty="0">
                <a:solidFill>
                  <a:srgbClr val="000000"/>
                </a:solidFill>
                <a:latin typeface="PT Sans"/>
                <a:ea typeface="Times New Roman" panose="02020603050405020304" pitchFamily="18" charset="0"/>
                <a:cs typeface="Times New Roman" panose="02020603050405020304" pitchFamily="18" charset="0"/>
              </a:rPr>
              <a:t>6.Yağmur damlaları camıma </a:t>
            </a:r>
            <a:r>
              <a:rPr lang="tr-TR" sz="4000" b="1" dirty="0">
                <a:solidFill>
                  <a:srgbClr val="FF0000"/>
                </a:solidFill>
                <a:latin typeface="PT Sans"/>
                <a:ea typeface="Times New Roman" panose="02020603050405020304" pitchFamily="18" charset="0"/>
                <a:cs typeface="Times New Roman" panose="02020603050405020304" pitchFamily="18" charset="0"/>
              </a:rPr>
              <a:t>vurmakta</a:t>
            </a:r>
            <a:r>
              <a:rPr lang="tr-TR" sz="4000" dirty="0">
                <a:solidFill>
                  <a:srgbClr val="000000"/>
                </a:solidFill>
                <a:latin typeface="PT Sans"/>
                <a:ea typeface="Times New Roman" panose="02020603050405020304" pitchFamily="18" charset="0"/>
                <a:cs typeface="Times New Roman" panose="02020603050405020304" pitchFamily="18" charset="0"/>
              </a:rPr>
              <a:t>.</a:t>
            </a:r>
            <a:endParaRPr lang="tr-TR" sz="3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Dikdörtgen 4">
            <a:extLst>
              <a:ext uri="{FF2B5EF4-FFF2-40B4-BE49-F238E27FC236}">
                <a16:creationId xmlns:a16="http://schemas.microsoft.com/office/drawing/2014/main" id="{9475E0B5-3746-46DB-A827-ED801E097AC9}"/>
              </a:ext>
            </a:extLst>
          </p:cNvPr>
          <p:cNvSpPr/>
          <p:nvPr/>
        </p:nvSpPr>
        <p:spPr>
          <a:xfrm>
            <a:off x="1587594" y="5622061"/>
            <a:ext cx="10499990" cy="592726"/>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fontAlgn="base">
              <a:lnSpc>
                <a:spcPct val="107000"/>
              </a:lnSpc>
              <a:spcAft>
                <a:spcPts val="0"/>
              </a:spcAft>
            </a:pPr>
            <a:r>
              <a:rPr lang="tr-TR" sz="3200" dirty="0">
                <a:solidFill>
                  <a:srgbClr val="000000"/>
                </a:solidFill>
                <a:latin typeface="PT Sans"/>
                <a:ea typeface="Times New Roman" panose="02020603050405020304" pitchFamily="18" charset="0"/>
                <a:cs typeface="Times New Roman" panose="02020603050405020304" pitchFamily="18" charset="0"/>
              </a:rPr>
              <a:t>7.Uzun süre önce okumaya başladığı kitabı nihayet </a:t>
            </a:r>
            <a:r>
              <a:rPr lang="tr-TR" sz="3200" b="1" dirty="0">
                <a:solidFill>
                  <a:srgbClr val="FF0000"/>
                </a:solidFill>
                <a:latin typeface="PT Sans"/>
                <a:ea typeface="Times New Roman" panose="02020603050405020304" pitchFamily="18" charset="0"/>
                <a:cs typeface="Times New Roman" panose="02020603050405020304" pitchFamily="18" charset="0"/>
              </a:rPr>
              <a:t>bitirdi</a:t>
            </a:r>
            <a:r>
              <a:rPr lang="tr-TR" sz="3200" dirty="0">
                <a:solidFill>
                  <a:srgbClr val="000000"/>
                </a:solidFill>
                <a:latin typeface="PT Sans"/>
                <a:ea typeface="Times New Roman" panose="02020603050405020304" pitchFamily="18" charset="0"/>
                <a:cs typeface="Times New Roman" panose="02020603050405020304" pitchFamily="18" charset="0"/>
              </a:rPr>
              <a:t>.</a:t>
            </a: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58226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365FDB7-16BA-4F14-83AD-1CCAC3FE9654}"/>
              </a:ext>
            </a:extLst>
          </p:cNvPr>
          <p:cNvSpPr/>
          <p:nvPr/>
        </p:nvSpPr>
        <p:spPr>
          <a:xfrm>
            <a:off x="497449" y="581336"/>
            <a:ext cx="9220088"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dirty="0">
                <a:solidFill>
                  <a:srgbClr val="000000"/>
                </a:solidFill>
                <a:latin typeface="PT Sans"/>
                <a:ea typeface="Times New Roman" panose="02020603050405020304" pitchFamily="18" charset="0"/>
                <a:cs typeface="Times New Roman" panose="02020603050405020304" pitchFamily="18" charset="0"/>
              </a:rPr>
              <a:t>8.Alış verişe </a:t>
            </a:r>
            <a:r>
              <a:rPr lang="tr-TR" sz="3600" b="1" dirty="0">
                <a:solidFill>
                  <a:srgbClr val="FF0000"/>
                </a:solidFill>
                <a:latin typeface="PT Sans"/>
                <a:ea typeface="Times New Roman" panose="02020603050405020304" pitchFamily="18" charset="0"/>
                <a:cs typeface="Times New Roman" panose="02020603050405020304" pitchFamily="18" charset="0"/>
              </a:rPr>
              <a:t>gideceğiz</a:t>
            </a:r>
            <a:r>
              <a:rPr lang="tr-TR" sz="3600" dirty="0">
                <a:solidFill>
                  <a:srgbClr val="000000"/>
                </a:solidFill>
                <a:latin typeface="PT Sans"/>
                <a:ea typeface="Times New Roman" panose="02020603050405020304" pitchFamily="18" charset="0"/>
                <a:cs typeface="Times New Roman" panose="02020603050405020304" pitchFamily="18" charset="0"/>
              </a:rPr>
              <a:t>, sen de bizimle gelsene</a:t>
            </a:r>
            <a:endParaRPr lang="tr-TR" sz="3600" dirty="0"/>
          </a:p>
        </p:txBody>
      </p:sp>
      <p:sp>
        <p:nvSpPr>
          <p:cNvPr id="3" name="Dikdörtgen 2">
            <a:extLst>
              <a:ext uri="{FF2B5EF4-FFF2-40B4-BE49-F238E27FC236}">
                <a16:creationId xmlns:a16="http://schemas.microsoft.com/office/drawing/2014/main" id="{2660D5B2-2C12-4641-9184-924E6AE22186}"/>
              </a:ext>
            </a:extLst>
          </p:cNvPr>
          <p:cNvSpPr/>
          <p:nvPr/>
        </p:nvSpPr>
        <p:spPr>
          <a:xfrm>
            <a:off x="497449" y="2297455"/>
            <a:ext cx="11419408"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dirty="0">
                <a:solidFill>
                  <a:srgbClr val="000000"/>
                </a:solidFill>
                <a:latin typeface="PT Sans"/>
                <a:ea typeface="Times New Roman" panose="02020603050405020304" pitchFamily="18" charset="0"/>
                <a:cs typeface="Times New Roman" panose="02020603050405020304" pitchFamily="18" charset="0"/>
              </a:rPr>
              <a:t>9.Böyle giderse ustalar bu işi zamanında </a:t>
            </a:r>
            <a:r>
              <a:rPr lang="tr-TR" sz="3600" b="1" dirty="0">
                <a:solidFill>
                  <a:srgbClr val="FF0000"/>
                </a:solidFill>
                <a:latin typeface="PT Sans"/>
                <a:ea typeface="Times New Roman" panose="02020603050405020304" pitchFamily="18" charset="0"/>
                <a:cs typeface="Times New Roman" panose="02020603050405020304" pitchFamily="18" charset="0"/>
              </a:rPr>
              <a:t>bitiremeyecekler</a:t>
            </a:r>
            <a:endParaRPr lang="tr-TR" sz="3600" dirty="0"/>
          </a:p>
        </p:txBody>
      </p:sp>
      <p:sp>
        <p:nvSpPr>
          <p:cNvPr id="4" name="Dikdörtgen 3">
            <a:extLst>
              <a:ext uri="{FF2B5EF4-FFF2-40B4-BE49-F238E27FC236}">
                <a16:creationId xmlns:a16="http://schemas.microsoft.com/office/drawing/2014/main" id="{C9D5B3FF-2F9A-4648-A986-4B792ADD7C6C}"/>
              </a:ext>
            </a:extLst>
          </p:cNvPr>
          <p:cNvSpPr/>
          <p:nvPr/>
        </p:nvSpPr>
        <p:spPr>
          <a:xfrm>
            <a:off x="882660" y="3831177"/>
            <a:ext cx="10205614" cy="65800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fontAlgn="base">
              <a:lnSpc>
                <a:spcPct val="107000"/>
              </a:lnSpc>
              <a:spcAft>
                <a:spcPts val="0"/>
              </a:spcAft>
            </a:pPr>
            <a:r>
              <a:rPr lang="tr-TR" sz="3600" dirty="0">
                <a:solidFill>
                  <a:srgbClr val="000000"/>
                </a:solidFill>
                <a:latin typeface="PT Sans"/>
                <a:ea typeface="Times New Roman" panose="02020603050405020304" pitchFamily="18" charset="0"/>
                <a:cs typeface="Times New Roman" panose="02020603050405020304" pitchFamily="18" charset="0"/>
              </a:rPr>
              <a:t>10.Her sabah işe gitmeden önce buradan simit </a:t>
            </a:r>
            <a:r>
              <a:rPr lang="tr-TR" sz="3600" b="1" dirty="0">
                <a:solidFill>
                  <a:srgbClr val="FF0000"/>
                </a:solidFill>
                <a:latin typeface="PT Sans"/>
                <a:ea typeface="Times New Roman" panose="02020603050405020304" pitchFamily="18" charset="0"/>
                <a:cs typeface="Times New Roman" panose="02020603050405020304" pitchFamily="18" charset="0"/>
              </a:rPr>
              <a:t>alır</a:t>
            </a:r>
            <a:r>
              <a:rPr lang="tr-TR" sz="3600" dirty="0">
                <a:solidFill>
                  <a:srgbClr val="000000"/>
                </a:solidFill>
                <a:latin typeface="PT Sans"/>
                <a:ea typeface="Times New Roman" panose="02020603050405020304" pitchFamily="18" charset="0"/>
                <a:cs typeface="Times New Roman" panose="02020603050405020304" pitchFamily="18" charset="0"/>
              </a:rPr>
              <a:t>.</a:t>
            </a:r>
            <a:endParaRPr lang="tr-T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Dikdörtgen 4">
            <a:extLst>
              <a:ext uri="{FF2B5EF4-FFF2-40B4-BE49-F238E27FC236}">
                <a16:creationId xmlns:a16="http://schemas.microsoft.com/office/drawing/2014/main" id="{7BA9FA71-FCE9-42C8-AB58-F4D9F711576E}"/>
              </a:ext>
            </a:extLst>
          </p:cNvPr>
          <p:cNvSpPr/>
          <p:nvPr/>
        </p:nvSpPr>
        <p:spPr>
          <a:xfrm>
            <a:off x="696545" y="5374170"/>
            <a:ext cx="11021215"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dirty="0">
                <a:solidFill>
                  <a:srgbClr val="000000"/>
                </a:solidFill>
                <a:latin typeface="PT Sans"/>
                <a:ea typeface="Times New Roman" panose="02020603050405020304" pitchFamily="18" charset="0"/>
                <a:cs typeface="Times New Roman" panose="02020603050405020304" pitchFamily="18" charset="0"/>
              </a:rPr>
              <a:t>11.Yağmur </a:t>
            </a:r>
            <a:r>
              <a:rPr lang="tr-TR" sz="3200" b="1" dirty="0">
                <a:solidFill>
                  <a:srgbClr val="FF0000"/>
                </a:solidFill>
                <a:latin typeface="PT Sans"/>
                <a:ea typeface="Times New Roman" panose="02020603050405020304" pitchFamily="18" charset="0"/>
                <a:cs typeface="Times New Roman" panose="02020603050405020304" pitchFamily="18" charset="0"/>
              </a:rPr>
              <a:t>yağıyor</a:t>
            </a:r>
            <a:r>
              <a:rPr lang="tr-TR" sz="3200" dirty="0">
                <a:solidFill>
                  <a:srgbClr val="000000"/>
                </a:solidFill>
                <a:latin typeface="PT Sans"/>
                <a:ea typeface="Times New Roman" panose="02020603050405020304" pitchFamily="18" charset="0"/>
                <a:cs typeface="Times New Roman" panose="02020603050405020304" pitchFamily="18" charset="0"/>
              </a:rPr>
              <a:t>, sellere </a:t>
            </a:r>
            <a:r>
              <a:rPr lang="tr-TR" sz="3200" b="1" dirty="0">
                <a:solidFill>
                  <a:srgbClr val="FF0000"/>
                </a:solidFill>
                <a:latin typeface="PT Sans"/>
                <a:ea typeface="Times New Roman" panose="02020603050405020304" pitchFamily="18" charset="0"/>
                <a:cs typeface="Times New Roman" panose="02020603050405020304" pitchFamily="18" charset="0"/>
              </a:rPr>
              <a:t>akıyor</a:t>
            </a:r>
            <a:r>
              <a:rPr lang="tr-TR" sz="3200" dirty="0">
                <a:solidFill>
                  <a:srgbClr val="000000"/>
                </a:solidFill>
                <a:latin typeface="PT Sans"/>
                <a:ea typeface="Times New Roman" panose="02020603050405020304" pitchFamily="18" charset="0"/>
                <a:cs typeface="Times New Roman" panose="02020603050405020304" pitchFamily="18" charset="0"/>
              </a:rPr>
              <a:t>, Arap kızı camdan </a:t>
            </a:r>
            <a:r>
              <a:rPr lang="tr-TR" sz="3200" b="1" dirty="0">
                <a:solidFill>
                  <a:srgbClr val="FF0000"/>
                </a:solidFill>
                <a:latin typeface="PT Sans"/>
                <a:ea typeface="Times New Roman" panose="02020603050405020304" pitchFamily="18" charset="0"/>
                <a:cs typeface="Times New Roman" panose="02020603050405020304" pitchFamily="18" charset="0"/>
              </a:rPr>
              <a:t>bakıyor</a:t>
            </a:r>
            <a:r>
              <a:rPr lang="tr-TR" sz="3200" dirty="0">
                <a:solidFill>
                  <a:srgbClr val="000000"/>
                </a:solidFill>
                <a:latin typeface="PT Sans"/>
                <a:ea typeface="Times New Roman" panose="02020603050405020304" pitchFamily="18" charset="0"/>
                <a:cs typeface="Times New Roman" panose="02020603050405020304" pitchFamily="18" charset="0"/>
              </a:rPr>
              <a:t>.</a:t>
            </a:r>
            <a:endParaRPr lang="tr-TR" sz="3200" dirty="0"/>
          </a:p>
        </p:txBody>
      </p:sp>
    </p:spTree>
    <p:extLst>
      <p:ext uri="{BB962C8B-B14F-4D97-AF65-F5344CB8AC3E}">
        <p14:creationId xmlns:p14="http://schemas.microsoft.com/office/powerpoint/2010/main" val="582090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739D0F4-AC8E-4E8E-B178-D9223EAA762F}"/>
              </a:ext>
            </a:extLst>
          </p:cNvPr>
          <p:cNvSpPr/>
          <p:nvPr/>
        </p:nvSpPr>
        <p:spPr>
          <a:xfrm>
            <a:off x="1171089" y="766208"/>
            <a:ext cx="9800183" cy="59522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fontAlgn="base">
              <a:lnSpc>
                <a:spcPct val="107000"/>
              </a:lnSpc>
              <a:spcAft>
                <a:spcPts val="0"/>
              </a:spcAft>
            </a:pPr>
            <a:r>
              <a:rPr lang="tr-TR" sz="3200" dirty="0">
                <a:solidFill>
                  <a:srgbClr val="000000"/>
                </a:solidFill>
                <a:latin typeface="PT Sans"/>
                <a:ea typeface="Times New Roman" panose="02020603050405020304" pitchFamily="18" charset="0"/>
                <a:cs typeface="Times New Roman" panose="02020603050405020304" pitchFamily="18" charset="0"/>
              </a:rPr>
              <a:t>12.Elektrikler gidip gelince evdeki tüm eşyalar </a:t>
            </a:r>
            <a:r>
              <a:rPr lang="tr-TR" sz="3200" b="1" dirty="0">
                <a:solidFill>
                  <a:srgbClr val="FF0000"/>
                </a:solidFill>
                <a:latin typeface="PT Sans"/>
                <a:ea typeface="Times New Roman" panose="02020603050405020304" pitchFamily="18" charset="0"/>
                <a:cs typeface="Times New Roman" panose="02020603050405020304" pitchFamily="18" charset="0"/>
              </a:rPr>
              <a:t>bozuldu</a:t>
            </a:r>
            <a:r>
              <a:rPr lang="tr-TR" sz="3200" dirty="0">
                <a:solidFill>
                  <a:srgbClr val="000000"/>
                </a:solidFill>
                <a:latin typeface="PT Sans"/>
                <a:ea typeface="Times New Roman" panose="02020603050405020304" pitchFamily="18" charset="0"/>
                <a:cs typeface="Times New Roman" panose="02020603050405020304" pitchFamily="18" charset="0"/>
              </a:rPr>
              <a:t>.</a:t>
            </a: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Dikdörtgen 2">
            <a:extLst>
              <a:ext uri="{FF2B5EF4-FFF2-40B4-BE49-F238E27FC236}">
                <a16:creationId xmlns:a16="http://schemas.microsoft.com/office/drawing/2014/main" id="{C579BE24-3EE8-44CF-819F-D51FADEAEABD}"/>
              </a:ext>
            </a:extLst>
          </p:cNvPr>
          <p:cNvSpPr/>
          <p:nvPr/>
        </p:nvSpPr>
        <p:spPr>
          <a:xfrm>
            <a:off x="1171089" y="2470611"/>
            <a:ext cx="10362132"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dirty="0">
                <a:solidFill>
                  <a:srgbClr val="000000"/>
                </a:solidFill>
                <a:latin typeface="PT Sans"/>
                <a:ea typeface="Times New Roman" panose="02020603050405020304" pitchFamily="18" charset="0"/>
                <a:cs typeface="Times New Roman" panose="02020603050405020304" pitchFamily="18" charset="0"/>
              </a:rPr>
              <a:t>13.Servis elemanları buzdolabını tamir </a:t>
            </a:r>
            <a:r>
              <a:rPr lang="tr-TR" sz="3600" b="1" dirty="0">
                <a:solidFill>
                  <a:srgbClr val="FF0000"/>
                </a:solidFill>
                <a:latin typeface="PT Sans"/>
                <a:ea typeface="Times New Roman" panose="02020603050405020304" pitchFamily="18" charset="0"/>
                <a:cs typeface="Times New Roman" panose="02020603050405020304" pitchFamily="18" charset="0"/>
              </a:rPr>
              <a:t>etmişler</a:t>
            </a:r>
            <a:r>
              <a:rPr lang="tr-TR" sz="3600" dirty="0">
                <a:solidFill>
                  <a:srgbClr val="000000"/>
                </a:solidFill>
                <a:latin typeface="PT Sans"/>
                <a:ea typeface="Times New Roman" panose="02020603050405020304" pitchFamily="18" charset="0"/>
                <a:cs typeface="Times New Roman" panose="02020603050405020304" pitchFamily="18" charset="0"/>
              </a:rPr>
              <a:t> mi?</a:t>
            </a:r>
            <a:endParaRPr lang="tr-TR" sz="3600" dirty="0"/>
          </a:p>
        </p:txBody>
      </p:sp>
      <p:sp>
        <p:nvSpPr>
          <p:cNvPr id="4" name="Dikdörtgen 3">
            <a:extLst>
              <a:ext uri="{FF2B5EF4-FFF2-40B4-BE49-F238E27FC236}">
                <a16:creationId xmlns:a16="http://schemas.microsoft.com/office/drawing/2014/main" id="{435F600D-99F9-47C6-8F61-7C9828FA8A82}"/>
              </a:ext>
            </a:extLst>
          </p:cNvPr>
          <p:cNvSpPr/>
          <p:nvPr/>
        </p:nvSpPr>
        <p:spPr>
          <a:xfrm>
            <a:off x="858449" y="4397884"/>
            <a:ext cx="9854621"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dirty="0">
                <a:solidFill>
                  <a:srgbClr val="000000"/>
                </a:solidFill>
                <a:latin typeface="PT Sans"/>
                <a:ea typeface="Times New Roman" panose="02020603050405020304" pitchFamily="18" charset="0"/>
                <a:cs typeface="Times New Roman" panose="02020603050405020304" pitchFamily="18" charset="0"/>
              </a:rPr>
              <a:t>14.Arkadaşlarla aşağıdaki boş arsada top </a:t>
            </a:r>
            <a:r>
              <a:rPr lang="tr-TR" sz="3600" b="1" dirty="0">
                <a:solidFill>
                  <a:srgbClr val="FF0000"/>
                </a:solidFill>
                <a:latin typeface="PT Sans"/>
                <a:ea typeface="Times New Roman" panose="02020603050405020304" pitchFamily="18" charset="0"/>
                <a:cs typeface="Times New Roman" panose="02020603050405020304" pitchFamily="18" charset="0"/>
              </a:rPr>
              <a:t>oynadık</a:t>
            </a:r>
            <a:endParaRPr lang="tr-TR" sz="3600" dirty="0"/>
          </a:p>
        </p:txBody>
      </p:sp>
      <p:sp>
        <p:nvSpPr>
          <p:cNvPr id="5" name="Dikdörtgen 4">
            <a:extLst>
              <a:ext uri="{FF2B5EF4-FFF2-40B4-BE49-F238E27FC236}">
                <a16:creationId xmlns:a16="http://schemas.microsoft.com/office/drawing/2014/main" id="{D072F8CB-029D-4233-AAF4-32B34FD602A2}"/>
              </a:ext>
            </a:extLst>
          </p:cNvPr>
          <p:cNvSpPr/>
          <p:nvPr/>
        </p:nvSpPr>
        <p:spPr>
          <a:xfrm>
            <a:off x="991114" y="5718035"/>
            <a:ext cx="7526804" cy="7208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fontAlgn="base">
              <a:lnSpc>
                <a:spcPct val="107000"/>
              </a:lnSpc>
              <a:spcAft>
                <a:spcPts val="0"/>
              </a:spcAft>
            </a:pPr>
            <a:r>
              <a:rPr lang="tr-TR" sz="4000" dirty="0">
                <a:solidFill>
                  <a:srgbClr val="000000"/>
                </a:solidFill>
                <a:latin typeface="PT Sans"/>
                <a:ea typeface="Times New Roman" panose="02020603050405020304" pitchFamily="18" charset="0"/>
                <a:cs typeface="Times New Roman" panose="02020603050405020304" pitchFamily="18" charset="0"/>
              </a:rPr>
              <a:t>15.Ahmet gelemez; ders </a:t>
            </a:r>
            <a:r>
              <a:rPr lang="tr-TR" sz="4000" b="1" dirty="0">
                <a:solidFill>
                  <a:srgbClr val="FF0000"/>
                </a:solidFill>
                <a:latin typeface="PT Sans"/>
                <a:ea typeface="Times New Roman" panose="02020603050405020304" pitchFamily="18" charset="0"/>
                <a:cs typeface="Times New Roman" panose="02020603050405020304" pitchFamily="18" charset="0"/>
              </a:rPr>
              <a:t>çalışıyor</a:t>
            </a:r>
            <a:r>
              <a:rPr lang="tr-TR" sz="4000" dirty="0">
                <a:solidFill>
                  <a:srgbClr val="000000"/>
                </a:solidFill>
                <a:latin typeface="PT Sans"/>
                <a:ea typeface="Times New Roman" panose="02020603050405020304" pitchFamily="18" charset="0"/>
                <a:cs typeface="Times New Roman" panose="02020603050405020304" pitchFamily="18" charset="0"/>
              </a:rPr>
              <a:t>.</a:t>
            </a:r>
            <a:endParaRPr lang="tr-TR"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6516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4BE8A6C-D4D2-4C7E-9167-C785185A9C80}"/>
              </a:ext>
            </a:extLst>
          </p:cNvPr>
          <p:cNvSpPr/>
          <p:nvPr/>
        </p:nvSpPr>
        <p:spPr>
          <a:xfrm>
            <a:off x="867186" y="684014"/>
            <a:ext cx="6557629"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dirty="0">
                <a:solidFill>
                  <a:srgbClr val="000000"/>
                </a:solidFill>
                <a:latin typeface="PT Sans"/>
                <a:ea typeface="Times New Roman" panose="02020603050405020304" pitchFamily="18" charset="0"/>
                <a:cs typeface="Times New Roman" panose="02020603050405020304" pitchFamily="18" charset="0"/>
              </a:rPr>
              <a:t>16.Seninle haftaya</a:t>
            </a:r>
            <a:r>
              <a:rPr lang="tr-TR" sz="3600" b="1" dirty="0">
                <a:solidFill>
                  <a:srgbClr val="FF0000"/>
                </a:solidFill>
                <a:latin typeface="PT Sans"/>
                <a:ea typeface="Times New Roman" panose="02020603050405020304" pitchFamily="18" charset="0"/>
                <a:cs typeface="Times New Roman" panose="02020603050405020304" pitchFamily="18" charset="0"/>
              </a:rPr>
              <a:t> görüşeceğim</a:t>
            </a:r>
            <a:r>
              <a:rPr lang="tr-TR" sz="3600" dirty="0">
                <a:solidFill>
                  <a:srgbClr val="000000"/>
                </a:solidFill>
                <a:latin typeface="PT Sans"/>
                <a:ea typeface="Times New Roman" panose="02020603050405020304" pitchFamily="18" charset="0"/>
                <a:cs typeface="Times New Roman" panose="02020603050405020304" pitchFamily="18" charset="0"/>
              </a:rPr>
              <a:t>.</a:t>
            </a:r>
            <a:endParaRPr lang="tr-TR" sz="3600" dirty="0"/>
          </a:p>
        </p:txBody>
      </p:sp>
      <p:sp>
        <p:nvSpPr>
          <p:cNvPr id="3" name="Dikdörtgen 2">
            <a:extLst>
              <a:ext uri="{FF2B5EF4-FFF2-40B4-BE49-F238E27FC236}">
                <a16:creationId xmlns:a16="http://schemas.microsoft.com/office/drawing/2014/main" id="{89C98863-D0E5-4452-BFFD-25E8200E7B47}"/>
              </a:ext>
            </a:extLst>
          </p:cNvPr>
          <p:cNvSpPr/>
          <p:nvPr/>
        </p:nvSpPr>
        <p:spPr>
          <a:xfrm>
            <a:off x="960160" y="3668972"/>
            <a:ext cx="6526082" cy="707886"/>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4000" dirty="0">
                <a:solidFill>
                  <a:srgbClr val="000000"/>
                </a:solidFill>
                <a:latin typeface="PT Sans"/>
                <a:ea typeface="Times New Roman" panose="02020603050405020304" pitchFamily="18" charset="0"/>
                <a:cs typeface="Times New Roman" panose="02020603050405020304" pitchFamily="18" charset="0"/>
              </a:rPr>
              <a:t>18.Servis saat kaçta </a:t>
            </a:r>
            <a:r>
              <a:rPr lang="tr-TR" sz="4000" b="1" dirty="0">
                <a:solidFill>
                  <a:srgbClr val="FF0000"/>
                </a:solidFill>
                <a:latin typeface="PT Sans"/>
                <a:ea typeface="Times New Roman" panose="02020603050405020304" pitchFamily="18" charset="0"/>
                <a:cs typeface="Times New Roman" panose="02020603050405020304" pitchFamily="18" charset="0"/>
              </a:rPr>
              <a:t>gelecek</a:t>
            </a:r>
            <a:r>
              <a:rPr lang="tr-TR" sz="4000" dirty="0">
                <a:solidFill>
                  <a:srgbClr val="000000"/>
                </a:solidFill>
                <a:latin typeface="PT Sans"/>
                <a:ea typeface="Times New Roman" panose="02020603050405020304" pitchFamily="18" charset="0"/>
                <a:cs typeface="Times New Roman" panose="02020603050405020304" pitchFamily="18" charset="0"/>
              </a:rPr>
              <a:t>?</a:t>
            </a:r>
            <a:endParaRPr lang="tr-TR" sz="4000" dirty="0"/>
          </a:p>
        </p:txBody>
      </p:sp>
      <p:sp>
        <p:nvSpPr>
          <p:cNvPr id="4" name="Dikdörtgen 3">
            <a:extLst>
              <a:ext uri="{FF2B5EF4-FFF2-40B4-BE49-F238E27FC236}">
                <a16:creationId xmlns:a16="http://schemas.microsoft.com/office/drawing/2014/main" id="{FC1ACCEB-8102-4910-87B6-DF47B699105D}"/>
              </a:ext>
            </a:extLst>
          </p:cNvPr>
          <p:cNvSpPr/>
          <p:nvPr/>
        </p:nvSpPr>
        <p:spPr>
          <a:xfrm>
            <a:off x="867186" y="2046794"/>
            <a:ext cx="7032246"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dirty="0">
                <a:solidFill>
                  <a:srgbClr val="000000"/>
                </a:solidFill>
                <a:latin typeface="PT Sans"/>
                <a:ea typeface="Times New Roman" panose="02020603050405020304" pitchFamily="18" charset="0"/>
                <a:cs typeface="Times New Roman" panose="02020603050405020304" pitchFamily="18" charset="0"/>
              </a:rPr>
              <a:t>17. Babam uçağa binmekten çok </a:t>
            </a:r>
            <a:r>
              <a:rPr lang="tr-TR" sz="3200" b="1" dirty="0">
                <a:solidFill>
                  <a:srgbClr val="FF0000"/>
                </a:solidFill>
                <a:latin typeface="PT Sans"/>
                <a:ea typeface="Times New Roman" panose="02020603050405020304" pitchFamily="18" charset="0"/>
                <a:cs typeface="Times New Roman" panose="02020603050405020304" pitchFamily="18" charset="0"/>
              </a:rPr>
              <a:t>korkar</a:t>
            </a:r>
            <a:r>
              <a:rPr lang="tr-TR" sz="3200" dirty="0">
                <a:solidFill>
                  <a:srgbClr val="000000"/>
                </a:solidFill>
                <a:latin typeface="PT Sans"/>
                <a:ea typeface="Times New Roman" panose="02020603050405020304" pitchFamily="18" charset="0"/>
                <a:cs typeface="Times New Roman" panose="02020603050405020304" pitchFamily="18" charset="0"/>
              </a:rPr>
              <a:t>.</a:t>
            </a:r>
            <a:endParaRPr lang="tr-TR" sz="3200" dirty="0"/>
          </a:p>
        </p:txBody>
      </p:sp>
      <p:sp>
        <p:nvSpPr>
          <p:cNvPr id="5" name="Dikdörtgen 4">
            <a:extLst>
              <a:ext uri="{FF2B5EF4-FFF2-40B4-BE49-F238E27FC236}">
                <a16:creationId xmlns:a16="http://schemas.microsoft.com/office/drawing/2014/main" id="{480D00CE-77B2-41D3-B042-1223A2AD30B1}"/>
              </a:ext>
            </a:extLst>
          </p:cNvPr>
          <p:cNvSpPr/>
          <p:nvPr/>
        </p:nvSpPr>
        <p:spPr>
          <a:xfrm>
            <a:off x="1085194" y="5324139"/>
            <a:ext cx="6446252" cy="7208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fontAlgn="base">
              <a:lnSpc>
                <a:spcPct val="107000"/>
              </a:lnSpc>
              <a:spcAft>
                <a:spcPts val="0"/>
              </a:spcAft>
            </a:pPr>
            <a:r>
              <a:rPr lang="tr-TR" sz="4000" dirty="0">
                <a:solidFill>
                  <a:srgbClr val="000000"/>
                </a:solidFill>
                <a:latin typeface="PT Sans"/>
                <a:ea typeface="Times New Roman" panose="02020603050405020304" pitchFamily="18" charset="0"/>
                <a:cs typeface="Times New Roman" panose="02020603050405020304" pitchFamily="18" charset="0"/>
              </a:rPr>
              <a:t>19.Bıçakların hepsi</a:t>
            </a:r>
            <a:r>
              <a:rPr lang="tr-TR" sz="4000" b="1" dirty="0">
                <a:solidFill>
                  <a:srgbClr val="FF0000"/>
                </a:solidFill>
                <a:latin typeface="PT Sans"/>
                <a:ea typeface="Times New Roman" panose="02020603050405020304" pitchFamily="18" charset="0"/>
                <a:cs typeface="Times New Roman" panose="02020603050405020304" pitchFamily="18" charset="0"/>
              </a:rPr>
              <a:t> körelmiş</a:t>
            </a:r>
            <a:r>
              <a:rPr lang="tr-TR" sz="4000" dirty="0">
                <a:solidFill>
                  <a:srgbClr val="000000"/>
                </a:solidFill>
                <a:latin typeface="PT Sans"/>
                <a:ea typeface="Times New Roman" panose="02020603050405020304" pitchFamily="18" charset="0"/>
                <a:cs typeface="Times New Roman" panose="02020603050405020304" pitchFamily="18" charset="0"/>
              </a:rPr>
              <a:t>.</a:t>
            </a:r>
            <a:endParaRPr lang="tr-TR"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1742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E00E7A1-AC34-4D4B-A78C-0C34DB815E49}"/>
              </a:ext>
            </a:extLst>
          </p:cNvPr>
          <p:cNvSpPr/>
          <p:nvPr/>
        </p:nvSpPr>
        <p:spPr>
          <a:xfrm>
            <a:off x="728822" y="472508"/>
            <a:ext cx="8776762" cy="655244"/>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fontAlgn="base">
              <a:lnSpc>
                <a:spcPct val="107000"/>
              </a:lnSpc>
              <a:spcAft>
                <a:spcPts val="0"/>
              </a:spcAft>
            </a:pPr>
            <a:r>
              <a:rPr lang="tr-TR" sz="3600" dirty="0">
                <a:solidFill>
                  <a:srgbClr val="000000"/>
                </a:solidFill>
                <a:latin typeface="PT Sans"/>
                <a:ea typeface="Times New Roman" panose="02020603050405020304" pitchFamily="18" charset="0"/>
                <a:cs typeface="Times New Roman" panose="02020603050405020304" pitchFamily="18" charset="0"/>
              </a:rPr>
              <a:t>20.Ninem sabah ezanı okur okunmaz </a:t>
            </a:r>
            <a:r>
              <a:rPr lang="tr-TR" sz="3600" b="1" dirty="0">
                <a:solidFill>
                  <a:srgbClr val="FF0000"/>
                </a:solidFill>
                <a:latin typeface="PT Sans"/>
                <a:ea typeface="Times New Roman" panose="02020603050405020304" pitchFamily="18" charset="0"/>
                <a:cs typeface="Times New Roman" panose="02020603050405020304" pitchFamily="18" charset="0"/>
              </a:rPr>
              <a:t>kalkar</a:t>
            </a:r>
            <a:r>
              <a:rPr lang="tr-TR" sz="3600" dirty="0">
                <a:solidFill>
                  <a:srgbClr val="000000"/>
                </a:solidFill>
                <a:latin typeface="PT Sans"/>
                <a:ea typeface="Times New Roman" panose="02020603050405020304" pitchFamily="18" charset="0"/>
                <a:cs typeface="Times New Roman" panose="02020603050405020304" pitchFamily="18" charset="0"/>
              </a:rPr>
              <a:t>.</a:t>
            </a:r>
            <a:endParaRPr lang="tr-T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Dikdörtgen 2">
            <a:extLst>
              <a:ext uri="{FF2B5EF4-FFF2-40B4-BE49-F238E27FC236}">
                <a16:creationId xmlns:a16="http://schemas.microsoft.com/office/drawing/2014/main" id="{77119219-D36F-4DD6-9B2D-C91C36D030DA}"/>
              </a:ext>
            </a:extLst>
          </p:cNvPr>
          <p:cNvSpPr/>
          <p:nvPr/>
        </p:nvSpPr>
        <p:spPr>
          <a:xfrm>
            <a:off x="728822" y="2032301"/>
            <a:ext cx="9360448" cy="65800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fontAlgn="base">
              <a:lnSpc>
                <a:spcPct val="107000"/>
              </a:lnSpc>
              <a:spcAft>
                <a:spcPts val="0"/>
              </a:spcAft>
            </a:pPr>
            <a:r>
              <a:rPr lang="tr-TR" sz="3600" dirty="0">
                <a:solidFill>
                  <a:srgbClr val="000000"/>
                </a:solidFill>
                <a:latin typeface="PT Sans"/>
                <a:ea typeface="Times New Roman" panose="02020603050405020304" pitchFamily="18" charset="0"/>
                <a:cs typeface="Times New Roman" panose="02020603050405020304" pitchFamily="18" charset="0"/>
              </a:rPr>
              <a:t>21.Bu aydan sonra test çözmeye </a:t>
            </a:r>
            <a:r>
              <a:rPr lang="tr-TR" sz="3600" b="1" dirty="0">
                <a:solidFill>
                  <a:srgbClr val="FF0000"/>
                </a:solidFill>
                <a:latin typeface="PT Sans"/>
                <a:ea typeface="Times New Roman" panose="02020603050405020304" pitchFamily="18" charset="0"/>
                <a:cs typeface="Times New Roman" panose="02020603050405020304" pitchFamily="18" charset="0"/>
              </a:rPr>
              <a:t>başlayacağım</a:t>
            </a:r>
            <a:r>
              <a:rPr lang="tr-TR" sz="3600" dirty="0">
                <a:solidFill>
                  <a:srgbClr val="000000"/>
                </a:solidFill>
                <a:latin typeface="PT Sans"/>
                <a:ea typeface="Times New Roman" panose="02020603050405020304" pitchFamily="18" charset="0"/>
                <a:cs typeface="Times New Roman" panose="02020603050405020304" pitchFamily="18" charset="0"/>
              </a:rPr>
              <a:t>.</a:t>
            </a:r>
            <a:endParaRPr lang="tr-T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Dikdörtgen 3">
            <a:extLst>
              <a:ext uri="{FF2B5EF4-FFF2-40B4-BE49-F238E27FC236}">
                <a16:creationId xmlns:a16="http://schemas.microsoft.com/office/drawing/2014/main" id="{5F633B83-ACB7-462A-8C7C-FFD3027AF318}"/>
              </a:ext>
            </a:extLst>
          </p:cNvPr>
          <p:cNvSpPr/>
          <p:nvPr/>
        </p:nvSpPr>
        <p:spPr>
          <a:xfrm>
            <a:off x="728822" y="3638229"/>
            <a:ext cx="9827499"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dirty="0">
                <a:solidFill>
                  <a:srgbClr val="000000"/>
                </a:solidFill>
                <a:latin typeface="PT Sans"/>
                <a:ea typeface="Times New Roman" panose="02020603050405020304" pitchFamily="18" charset="0"/>
                <a:cs typeface="Times New Roman" panose="02020603050405020304" pitchFamily="18" charset="0"/>
              </a:rPr>
              <a:t>22.Yemeğini yemiş, şimdi sessizce koltuğunda </a:t>
            </a:r>
            <a:r>
              <a:rPr lang="tr-TR" sz="3200" b="1" dirty="0">
                <a:solidFill>
                  <a:srgbClr val="FF0000"/>
                </a:solidFill>
                <a:latin typeface="PT Sans"/>
                <a:ea typeface="Times New Roman" panose="02020603050405020304" pitchFamily="18" charset="0"/>
                <a:cs typeface="Times New Roman" panose="02020603050405020304" pitchFamily="18" charset="0"/>
              </a:rPr>
              <a:t>oturuyor</a:t>
            </a:r>
            <a:endParaRPr lang="tr-TR" sz="3200" dirty="0"/>
          </a:p>
        </p:txBody>
      </p:sp>
      <p:sp>
        <p:nvSpPr>
          <p:cNvPr id="5" name="Dikdörtgen 4">
            <a:extLst>
              <a:ext uri="{FF2B5EF4-FFF2-40B4-BE49-F238E27FC236}">
                <a16:creationId xmlns:a16="http://schemas.microsoft.com/office/drawing/2014/main" id="{9B0562C4-61A8-4E79-809F-8A8EE8FF9469}"/>
              </a:ext>
            </a:extLst>
          </p:cNvPr>
          <p:cNvSpPr/>
          <p:nvPr/>
        </p:nvSpPr>
        <p:spPr>
          <a:xfrm>
            <a:off x="728822" y="5173688"/>
            <a:ext cx="8303748" cy="78374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fontAlgn="base">
              <a:lnSpc>
                <a:spcPct val="107000"/>
              </a:lnSpc>
              <a:spcAft>
                <a:spcPts val="0"/>
              </a:spcAft>
            </a:pPr>
            <a:r>
              <a:rPr lang="tr-TR" sz="4400" dirty="0">
                <a:solidFill>
                  <a:srgbClr val="000000"/>
                </a:solidFill>
                <a:latin typeface="PT Sans"/>
                <a:ea typeface="Times New Roman" panose="02020603050405020304" pitchFamily="18" charset="0"/>
                <a:cs typeface="Times New Roman" panose="02020603050405020304" pitchFamily="18" charset="0"/>
              </a:rPr>
              <a:t>23.Ben görmeyeli epey </a:t>
            </a:r>
            <a:r>
              <a:rPr lang="tr-TR" sz="4400" b="1" dirty="0">
                <a:solidFill>
                  <a:srgbClr val="FF0000"/>
                </a:solidFill>
                <a:latin typeface="PT Sans"/>
                <a:ea typeface="Times New Roman" panose="02020603050405020304" pitchFamily="18" charset="0"/>
                <a:cs typeface="Times New Roman" panose="02020603050405020304" pitchFamily="18" charset="0"/>
              </a:rPr>
              <a:t>uzamışsın</a:t>
            </a:r>
            <a:r>
              <a:rPr lang="tr-TR" sz="4400" dirty="0">
                <a:solidFill>
                  <a:srgbClr val="000000"/>
                </a:solidFill>
                <a:latin typeface="PT Sans"/>
                <a:ea typeface="Times New Roman" panose="02020603050405020304" pitchFamily="18" charset="0"/>
                <a:cs typeface="Times New Roman" panose="02020603050405020304" pitchFamily="18" charset="0"/>
              </a:rPr>
              <a:t>.</a:t>
            </a:r>
            <a:endParaRPr lang="tr-TR"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7358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BC86273-6CCD-4822-8BC1-F9EF22FB4410}"/>
              </a:ext>
            </a:extLst>
          </p:cNvPr>
          <p:cNvSpPr/>
          <p:nvPr/>
        </p:nvSpPr>
        <p:spPr>
          <a:xfrm>
            <a:off x="1120017" y="801840"/>
            <a:ext cx="7266476"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dirty="0">
                <a:solidFill>
                  <a:srgbClr val="000000"/>
                </a:solidFill>
                <a:latin typeface="PT Sans"/>
                <a:ea typeface="Times New Roman" panose="02020603050405020304" pitchFamily="18" charset="0"/>
                <a:cs typeface="Times New Roman" panose="02020603050405020304" pitchFamily="18" charset="0"/>
              </a:rPr>
              <a:t>24.Şemsiyem olmadığı için </a:t>
            </a:r>
            <a:r>
              <a:rPr lang="tr-TR" sz="3600" b="1" dirty="0">
                <a:solidFill>
                  <a:srgbClr val="FF0000"/>
                </a:solidFill>
                <a:latin typeface="PT Sans"/>
                <a:ea typeface="Times New Roman" panose="02020603050405020304" pitchFamily="18" charset="0"/>
                <a:cs typeface="Times New Roman" panose="02020603050405020304" pitchFamily="18" charset="0"/>
              </a:rPr>
              <a:t>ıslandım</a:t>
            </a:r>
            <a:endParaRPr lang="tr-TR" sz="3600" dirty="0"/>
          </a:p>
        </p:txBody>
      </p:sp>
      <p:sp>
        <p:nvSpPr>
          <p:cNvPr id="3" name="Dikdörtgen 2">
            <a:extLst>
              <a:ext uri="{FF2B5EF4-FFF2-40B4-BE49-F238E27FC236}">
                <a16:creationId xmlns:a16="http://schemas.microsoft.com/office/drawing/2014/main" id="{0E9B0369-CE71-40D0-8458-CFD91BCB6EDD}"/>
              </a:ext>
            </a:extLst>
          </p:cNvPr>
          <p:cNvSpPr/>
          <p:nvPr/>
        </p:nvSpPr>
        <p:spPr>
          <a:xfrm>
            <a:off x="1423288" y="2372137"/>
            <a:ext cx="7757893" cy="707886"/>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4000" dirty="0">
                <a:solidFill>
                  <a:srgbClr val="000000"/>
                </a:solidFill>
                <a:latin typeface="PT Sans"/>
                <a:ea typeface="Times New Roman" panose="02020603050405020304" pitchFamily="18" charset="0"/>
                <a:cs typeface="Times New Roman" panose="02020603050405020304" pitchFamily="18" charset="0"/>
              </a:rPr>
              <a:t>25.Bu harika resmi siz mi </a:t>
            </a:r>
            <a:r>
              <a:rPr lang="tr-TR" sz="4000" b="1" dirty="0">
                <a:solidFill>
                  <a:srgbClr val="FF0000"/>
                </a:solidFill>
                <a:latin typeface="PT Sans"/>
                <a:ea typeface="Times New Roman" panose="02020603050405020304" pitchFamily="18" charset="0"/>
                <a:cs typeface="Times New Roman" panose="02020603050405020304" pitchFamily="18" charset="0"/>
              </a:rPr>
              <a:t>yaptınız</a:t>
            </a:r>
            <a:r>
              <a:rPr lang="tr-TR" sz="4000" dirty="0">
                <a:solidFill>
                  <a:srgbClr val="000000"/>
                </a:solidFill>
                <a:latin typeface="PT Sans"/>
                <a:ea typeface="Times New Roman" panose="02020603050405020304" pitchFamily="18" charset="0"/>
                <a:cs typeface="Times New Roman" panose="02020603050405020304" pitchFamily="18" charset="0"/>
              </a:rPr>
              <a:t>?</a:t>
            </a:r>
            <a:endParaRPr lang="tr-TR" sz="4000" dirty="0"/>
          </a:p>
        </p:txBody>
      </p:sp>
      <p:sp>
        <p:nvSpPr>
          <p:cNvPr id="4" name="Dikdörtgen 3">
            <a:extLst>
              <a:ext uri="{FF2B5EF4-FFF2-40B4-BE49-F238E27FC236}">
                <a16:creationId xmlns:a16="http://schemas.microsoft.com/office/drawing/2014/main" id="{AE16EF52-663F-416D-8024-85EB0138E955}"/>
              </a:ext>
            </a:extLst>
          </p:cNvPr>
          <p:cNvSpPr/>
          <p:nvPr/>
        </p:nvSpPr>
        <p:spPr>
          <a:xfrm>
            <a:off x="1423288" y="4003989"/>
            <a:ext cx="7434343" cy="7208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fontAlgn="base">
              <a:lnSpc>
                <a:spcPct val="107000"/>
              </a:lnSpc>
              <a:spcAft>
                <a:spcPts val="0"/>
              </a:spcAft>
            </a:pPr>
            <a:r>
              <a:rPr lang="tr-TR" sz="4000" dirty="0">
                <a:solidFill>
                  <a:srgbClr val="000000"/>
                </a:solidFill>
                <a:latin typeface="PT Sans"/>
                <a:ea typeface="Times New Roman" panose="02020603050405020304" pitchFamily="18" charset="0"/>
                <a:cs typeface="Times New Roman" panose="02020603050405020304" pitchFamily="18" charset="0"/>
              </a:rPr>
              <a:t>26.Yukarı çıkma; ustalar </a:t>
            </a:r>
            <a:r>
              <a:rPr lang="tr-TR" sz="4000" b="1" dirty="0">
                <a:solidFill>
                  <a:srgbClr val="FF0000"/>
                </a:solidFill>
                <a:latin typeface="PT Sans"/>
                <a:ea typeface="Times New Roman" panose="02020603050405020304" pitchFamily="18" charset="0"/>
                <a:cs typeface="Times New Roman" panose="02020603050405020304" pitchFamily="18" charset="0"/>
              </a:rPr>
              <a:t>çalışıyor</a:t>
            </a:r>
            <a:r>
              <a:rPr lang="tr-TR" sz="4000" dirty="0">
                <a:solidFill>
                  <a:srgbClr val="000000"/>
                </a:solidFill>
                <a:latin typeface="PT Sans"/>
                <a:ea typeface="Times New Roman" panose="02020603050405020304" pitchFamily="18" charset="0"/>
                <a:cs typeface="Times New Roman" panose="02020603050405020304" pitchFamily="18" charset="0"/>
              </a:rPr>
              <a:t>.</a:t>
            </a:r>
            <a:endParaRPr lang="tr-TR" sz="3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Dikdörtgen 4">
            <a:extLst>
              <a:ext uri="{FF2B5EF4-FFF2-40B4-BE49-F238E27FC236}">
                <a16:creationId xmlns:a16="http://schemas.microsoft.com/office/drawing/2014/main" id="{1ED1EF0A-EEB4-40D8-90F0-03D460042A55}"/>
              </a:ext>
            </a:extLst>
          </p:cNvPr>
          <p:cNvSpPr/>
          <p:nvPr/>
        </p:nvSpPr>
        <p:spPr>
          <a:xfrm>
            <a:off x="1423288" y="5455600"/>
            <a:ext cx="8746305"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dirty="0">
                <a:solidFill>
                  <a:srgbClr val="000000"/>
                </a:solidFill>
                <a:latin typeface="PT Sans"/>
                <a:ea typeface="Times New Roman" panose="02020603050405020304" pitchFamily="18" charset="0"/>
                <a:cs typeface="Times New Roman" panose="02020603050405020304" pitchFamily="18" charset="0"/>
              </a:rPr>
              <a:t>27.Bütün bir hafta sonu yazılı kağıdı </a:t>
            </a:r>
            <a:r>
              <a:rPr lang="tr-TR" sz="3200" b="1" dirty="0">
                <a:solidFill>
                  <a:srgbClr val="FF0000"/>
                </a:solidFill>
                <a:latin typeface="PT Sans"/>
                <a:ea typeface="Times New Roman" panose="02020603050405020304" pitchFamily="18" charset="0"/>
                <a:cs typeface="Times New Roman" panose="02020603050405020304" pitchFamily="18" charset="0"/>
              </a:rPr>
              <a:t>okuyacağım</a:t>
            </a:r>
            <a:r>
              <a:rPr lang="tr-TR" sz="3200" dirty="0">
                <a:solidFill>
                  <a:srgbClr val="000000"/>
                </a:solidFill>
                <a:latin typeface="PT Sans"/>
                <a:ea typeface="Times New Roman" panose="02020603050405020304" pitchFamily="18" charset="0"/>
                <a:cs typeface="Times New Roman" panose="02020603050405020304" pitchFamily="18" charset="0"/>
              </a:rPr>
              <a:t>.</a:t>
            </a:r>
            <a:endParaRPr lang="tr-TR" sz="3200" dirty="0"/>
          </a:p>
        </p:txBody>
      </p:sp>
    </p:spTree>
    <p:extLst>
      <p:ext uri="{BB962C8B-B14F-4D97-AF65-F5344CB8AC3E}">
        <p14:creationId xmlns:p14="http://schemas.microsoft.com/office/powerpoint/2010/main" val="380019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7CA94D1-693E-4766-B785-B9601420166E}"/>
              </a:ext>
            </a:extLst>
          </p:cNvPr>
          <p:cNvSpPr/>
          <p:nvPr/>
        </p:nvSpPr>
        <p:spPr>
          <a:xfrm>
            <a:off x="1572946" y="444863"/>
            <a:ext cx="8622873"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dirty="0">
                <a:solidFill>
                  <a:srgbClr val="000000"/>
                </a:solidFill>
                <a:latin typeface="PT Sans"/>
                <a:ea typeface="Times New Roman" panose="02020603050405020304" pitchFamily="18" charset="0"/>
                <a:cs typeface="Times New Roman" panose="02020603050405020304" pitchFamily="18" charset="0"/>
              </a:rPr>
              <a:t>28.Her akşam yatmadan önce kitap </a:t>
            </a:r>
            <a:r>
              <a:rPr lang="tr-TR" sz="3600" b="1" dirty="0">
                <a:solidFill>
                  <a:srgbClr val="FF0000"/>
                </a:solidFill>
                <a:latin typeface="PT Sans"/>
                <a:ea typeface="Times New Roman" panose="02020603050405020304" pitchFamily="18" charset="0"/>
                <a:cs typeface="Times New Roman" panose="02020603050405020304" pitchFamily="18" charset="0"/>
              </a:rPr>
              <a:t>okurum</a:t>
            </a:r>
            <a:endParaRPr lang="tr-TR" sz="3600" dirty="0"/>
          </a:p>
        </p:txBody>
      </p:sp>
      <p:sp>
        <p:nvSpPr>
          <p:cNvPr id="3" name="Dikdörtgen 2">
            <a:extLst>
              <a:ext uri="{FF2B5EF4-FFF2-40B4-BE49-F238E27FC236}">
                <a16:creationId xmlns:a16="http://schemas.microsoft.com/office/drawing/2014/main" id="{217603C9-51AC-4E2C-917B-DA1AE56ED395}"/>
              </a:ext>
            </a:extLst>
          </p:cNvPr>
          <p:cNvSpPr/>
          <p:nvPr/>
        </p:nvSpPr>
        <p:spPr>
          <a:xfrm>
            <a:off x="1643478" y="2062648"/>
            <a:ext cx="8477770"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dirty="0">
                <a:solidFill>
                  <a:srgbClr val="000000"/>
                </a:solidFill>
                <a:latin typeface="PT Sans"/>
                <a:ea typeface="Times New Roman" panose="02020603050405020304" pitchFamily="18" charset="0"/>
                <a:cs typeface="Times New Roman" panose="02020603050405020304" pitchFamily="18" charset="0"/>
              </a:rPr>
              <a:t>29.Sohbete dalınca yemeğin altını </a:t>
            </a:r>
            <a:r>
              <a:rPr lang="tr-TR" sz="3600" b="1" dirty="0">
                <a:solidFill>
                  <a:srgbClr val="FF0000"/>
                </a:solidFill>
                <a:latin typeface="PT Sans"/>
                <a:ea typeface="Times New Roman" panose="02020603050405020304" pitchFamily="18" charset="0"/>
                <a:cs typeface="Times New Roman" panose="02020603050405020304" pitchFamily="18" charset="0"/>
              </a:rPr>
              <a:t>yakmış</a:t>
            </a:r>
            <a:r>
              <a:rPr lang="tr-TR" sz="3600" dirty="0">
                <a:solidFill>
                  <a:srgbClr val="000000"/>
                </a:solidFill>
                <a:latin typeface="PT Sans"/>
                <a:ea typeface="Times New Roman" panose="02020603050405020304" pitchFamily="18" charset="0"/>
                <a:cs typeface="Times New Roman" panose="02020603050405020304" pitchFamily="18" charset="0"/>
              </a:rPr>
              <a:t>.</a:t>
            </a:r>
            <a:endParaRPr lang="tr-TR" sz="3600" dirty="0"/>
          </a:p>
        </p:txBody>
      </p:sp>
      <p:sp>
        <p:nvSpPr>
          <p:cNvPr id="4" name="Dikdörtgen 3">
            <a:extLst>
              <a:ext uri="{FF2B5EF4-FFF2-40B4-BE49-F238E27FC236}">
                <a16:creationId xmlns:a16="http://schemas.microsoft.com/office/drawing/2014/main" id="{BA001529-EF99-4414-9717-6471C1E6F1FD}"/>
              </a:ext>
            </a:extLst>
          </p:cNvPr>
          <p:cNvSpPr/>
          <p:nvPr/>
        </p:nvSpPr>
        <p:spPr>
          <a:xfrm>
            <a:off x="1643478" y="5197531"/>
            <a:ext cx="8461804" cy="78374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fontAlgn="base">
              <a:lnSpc>
                <a:spcPct val="107000"/>
              </a:lnSpc>
              <a:spcAft>
                <a:spcPts val="0"/>
              </a:spcAft>
            </a:pPr>
            <a:r>
              <a:rPr lang="tr-TR" sz="4400" dirty="0">
                <a:solidFill>
                  <a:srgbClr val="000000"/>
                </a:solidFill>
                <a:latin typeface="PT Sans"/>
                <a:ea typeface="Times New Roman" panose="02020603050405020304" pitchFamily="18" charset="0"/>
                <a:cs typeface="Times New Roman" panose="02020603050405020304" pitchFamily="18" charset="0"/>
              </a:rPr>
              <a:t>31.Yolda arabanın lastiği </a:t>
            </a:r>
            <a:r>
              <a:rPr lang="tr-TR" sz="4400" b="1" dirty="0">
                <a:solidFill>
                  <a:srgbClr val="FF0000"/>
                </a:solidFill>
                <a:latin typeface="PT Sans"/>
                <a:ea typeface="Times New Roman" panose="02020603050405020304" pitchFamily="18" charset="0"/>
                <a:cs typeface="Times New Roman" panose="02020603050405020304" pitchFamily="18" charset="0"/>
              </a:rPr>
              <a:t>patlamış</a:t>
            </a:r>
            <a:r>
              <a:rPr lang="tr-TR" sz="4400" dirty="0">
                <a:solidFill>
                  <a:srgbClr val="000000"/>
                </a:solidFill>
                <a:latin typeface="PT Sans"/>
                <a:ea typeface="Times New Roman" panose="02020603050405020304" pitchFamily="18" charset="0"/>
                <a:cs typeface="Times New Roman" panose="02020603050405020304" pitchFamily="18" charset="0"/>
              </a:rPr>
              <a:t>.</a:t>
            </a:r>
            <a:endParaRPr lang="tr-TR"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Dikdörtgen 4">
            <a:extLst>
              <a:ext uri="{FF2B5EF4-FFF2-40B4-BE49-F238E27FC236}">
                <a16:creationId xmlns:a16="http://schemas.microsoft.com/office/drawing/2014/main" id="{ACAE40FB-AE25-4AD1-BC63-9D48CAED2BA4}"/>
              </a:ext>
            </a:extLst>
          </p:cNvPr>
          <p:cNvSpPr/>
          <p:nvPr/>
        </p:nvSpPr>
        <p:spPr>
          <a:xfrm>
            <a:off x="1643478" y="3495767"/>
            <a:ext cx="7860165" cy="707886"/>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4000" dirty="0">
                <a:solidFill>
                  <a:srgbClr val="000000"/>
                </a:solidFill>
                <a:latin typeface="PT Sans"/>
                <a:ea typeface="Times New Roman" panose="02020603050405020304" pitchFamily="18" charset="0"/>
                <a:cs typeface="Times New Roman" panose="02020603050405020304" pitchFamily="18" charset="0"/>
              </a:rPr>
              <a:t>30.Şu an sizin eve doğru </a:t>
            </a:r>
            <a:r>
              <a:rPr lang="tr-TR" sz="4000" b="1" dirty="0">
                <a:solidFill>
                  <a:srgbClr val="FF0000"/>
                </a:solidFill>
                <a:latin typeface="PT Sans"/>
                <a:ea typeface="Times New Roman" panose="02020603050405020304" pitchFamily="18" charset="0"/>
                <a:cs typeface="Times New Roman" panose="02020603050405020304" pitchFamily="18" charset="0"/>
              </a:rPr>
              <a:t>geliyorum</a:t>
            </a:r>
            <a:endParaRPr lang="tr-TR" sz="4000" dirty="0"/>
          </a:p>
        </p:txBody>
      </p:sp>
    </p:spTree>
    <p:extLst>
      <p:ext uri="{BB962C8B-B14F-4D97-AF65-F5344CB8AC3E}">
        <p14:creationId xmlns:p14="http://schemas.microsoft.com/office/powerpoint/2010/main" val="360467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46A13EA-A976-4047-8665-53C8D19E45A6}"/>
              </a:ext>
            </a:extLst>
          </p:cNvPr>
          <p:cNvSpPr/>
          <p:nvPr/>
        </p:nvSpPr>
        <p:spPr>
          <a:xfrm>
            <a:off x="799110" y="681445"/>
            <a:ext cx="9475671"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dirty="0">
                <a:solidFill>
                  <a:srgbClr val="000000"/>
                </a:solidFill>
                <a:latin typeface="PT Sans"/>
                <a:ea typeface="Times New Roman" panose="02020603050405020304" pitchFamily="18" charset="0"/>
                <a:cs typeface="Times New Roman" panose="02020603050405020304" pitchFamily="18" charset="0"/>
              </a:rPr>
              <a:t>32.Eve gidince koltuğa uzanıp bir güzel </a:t>
            </a:r>
            <a:r>
              <a:rPr lang="tr-TR" sz="3200" b="1" dirty="0">
                <a:solidFill>
                  <a:srgbClr val="FF0000"/>
                </a:solidFill>
                <a:latin typeface="PT Sans"/>
                <a:ea typeface="Times New Roman" panose="02020603050405020304" pitchFamily="18" charset="0"/>
                <a:cs typeface="Times New Roman" panose="02020603050405020304" pitchFamily="18" charset="0"/>
              </a:rPr>
              <a:t>dinleneceğim</a:t>
            </a:r>
            <a:endParaRPr lang="tr-TR" sz="3200" dirty="0"/>
          </a:p>
        </p:txBody>
      </p:sp>
      <p:sp>
        <p:nvSpPr>
          <p:cNvPr id="3" name="Dikdörtgen 2">
            <a:extLst>
              <a:ext uri="{FF2B5EF4-FFF2-40B4-BE49-F238E27FC236}">
                <a16:creationId xmlns:a16="http://schemas.microsoft.com/office/drawing/2014/main" id="{433D4383-F1A6-4C91-81AD-EB0F08F2A56B}"/>
              </a:ext>
            </a:extLst>
          </p:cNvPr>
          <p:cNvSpPr/>
          <p:nvPr/>
        </p:nvSpPr>
        <p:spPr>
          <a:xfrm>
            <a:off x="568859" y="4960593"/>
            <a:ext cx="10469533"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b="1" dirty="0">
                <a:solidFill>
                  <a:srgbClr val="000000"/>
                </a:solidFill>
                <a:latin typeface="PT Sans"/>
                <a:ea typeface="Times New Roman" panose="02020603050405020304" pitchFamily="18" charset="0"/>
                <a:cs typeface="Times New Roman" panose="02020603050405020304" pitchFamily="18" charset="0"/>
              </a:rPr>
              <a:t>35.</a:t>
            </a:r>
            <a:r>
              <a:rPr lang="tr-TR" sz="3600" dirty="0">
                <a:solidFill>
                  <a:srgbClr val="000000"/>
                </a:solidFill>
                <a:latin typeface="PT Sans"/>
                <a:ea typeface="Times New Roman" panose="02020603050405020304" pitchFamily="18" charset="0"/>
                <a:cs typeface="Times New Roman" panose="02020603050405020304" pitchFamily="18" charset="0"/>
              </a:rPr>
              <a:t>Bu pazar annemin anneler gününü </a:t>
            </a:r>
            <a:r>
              <a:rPr lang="tr-TR" sz="3600" b="1" dirty="0">
                <a:solidFill>
                  <a:srgbClr val="FF0000"/>
                </a:solidFill>
                <a:latin typeface="PT Sans"/>
                <a:ea typeface="Times New Roman" panose="02020603050405020304" pitchFamily="18" charset="0"/>
                <a:cs typeface="Times New Roman" panose="02020603050405020304" pitchFamily="18" charset="0"/>
              </a:rPr>
              <a:t>kutlayacağım</a:t>
            </a:r>
            <a:r>
              <a:rPr lang="tr-TR" sz="3600" dirty="0">
                <a:solidFill>
                  <a:srgbClr val="000000"/>
                </a:solidFill>
                <a:latin typeface="PT Sans"/>
                <a:ea typeface="Times New Roman" panose="02020603050405020304" pitchFamily="18" charset="0"/>
                <a:cs typeface="Times New Roman" panose="02020603050405020304" pitchFamily="18" charset="0"/>
              </a:rPr>
              <a:t>.</a:t>
            </a:r>
            <a:endParaRPr lang="tr-TR" sz="3600" dirty="0"/>
          </a:p>
        </p:txBody>
      </p:sp>
      <p:sp>
        <p:nvSpPr>
          <p:cNvPr id="4" name="Dikdörtgen 3">
            <a:extLst>
              <a:ext uri="{FF2B5EF4-FFF2-40B4-BE49-F238E27FC236}">
                <a16:creationId xmlns:a16="http://schemas.microsoft.com/office/drawing/2014/main" id="{52211FB8-0759-43EE-AB70-C1BCF190AB64}"/>
              </a:ext>
            </a:extLst>
          </p:cNvPr>
          <p:cNvSpPr/>
          <p:nvPr/>
        </p:nvSpPr>
        <p:spPr>
          <a:xfrm>
            <a:off x="672501" y="1865126"/>
            <a:ext cx="8073685" cy="76944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4000" dirty="0">
                <a:solidFill>
                  <a:srgbClr val="000000"/>
                </a:solidFill>
                <a:latin typeface="PT Sans"/>
                <a:ea typeface="Times New Roman" panose="02020603050405020304" pitchFamily="18" charset="0"/>
                <a:cs typeface="Times New Roman" panose="02020603050405020304" pitchFamily="18" charset="0"/>
              </a:rPr>
              <a:t>33.Kışlık </a:t>
            </a:r>
            <a:r>
              <a:rPr lang="tr-TR" sz="4400" dirty="0">
                <a:solidFill>
                  <a:srgbClr val="000000"/>
                </a:solidFill>
                <a:latin typeface="PT Sans"/>
                <a:ea typeface="Times New Roman" panose="02020603050405020304" pitchFamily="18" charset="0"/>
                <a:cs typeface="Times New Roman" panose="02020603050405020304" pitchFamily="18" charset="0"/>
              </a:rPr>
              <a:t>elbiseleri</a:t>
            </a:r>
            <a:r>
              <a:rPr lang="tr-TR" sz="4000" dirty="0">
                <a:solidFill>
                  <a:srgbClr val="000000"/>
                </a:solidFill>
                <a:latin typeface="PT Sans"/>
                <a:ea typeface="Times New Roman" panose="02020603050405020304" pitchFamily="18" charset="0"/>
                <a:cs typeface="Times New Roman" panose="02020603050405020304" pitchFamily="18" charset="0"/>
              </a:rPr>
              <a:t> dolaba </a:t>
            </a:r>
            <a:r>
              <a:rPr lang="tr-TR" sz="4000" b="1" dirty="0">
                <a:solidFill>
                  <a:srgbClr val="FF0000"/>
                </a:solidFill>
                <a:latin typeface="PT Sans"/>
                <a:ea typeface="Times New Roman" panose="02020603050405020304" pitchFamily="18" charset="0"/>
                <a:cs typeface="Times New Roman" panose="02020603050405020304" pitchFamily="18" charset="0"/>
              </a:rPr>
              <a:t>kaldırdık</a:t>
            </a:r>
            <a:endParaRPr lang="tr-TR" sz="4000" dirty="0"/>
          </a:p>
        </p:txBody>
      </p:sp>
      <p:sp>
        <p:nvSpPr>
          <p:cNvPr id="5" name="Dikdörtgen 4">
            <a:extLst>
              <a:ext uri="{FF2B5EF4-FFF2-40B4-BE49-F238E27FC236}">
                <a16:creationId xmlns:a16="http://schemas.microsoft.com/office/drawing/2014/main" id="{9A90E242-8330-4692-9717-D393E6C58668}"/>
              </a:ext>
            </a:extLst>
          </p:cNvPr>
          <p:cNvSpPr/>
          <p:nvPr/>
        </p:nvSpPr>
        <p:spPr>
          <a:xfrm>
            <a:off x="799110" y="3238666"/>
            <a:ext cx="7211141" cy="830997"/>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4800" dirty="0">
                <a:solidFill>
                  <a:srgbClr val="000000"/>
                </a:solidFill>
                <a:latin typeface="PT Sans"/>
                <a:ea typeface="Times New Roman" panose="02020603050405020304" pitchFamily="18" charset="0"/>
                <a:cs typeface="Times New Roman" panose="02020603050405020304" pitchFamily="18" charset="0"/>
              </a:rPr>
              <a:t>34.Sessiz ol, bebek </a:t>
            </a:r>
            <a:r>
              <a:rPr lang="tr-TR" sz="4800" b="1" dirty="0">
                <a:solidFill>
                  <a:srgbClr val="FF0000"/>
                </a:solidFill>
                <a:latin typeface="PT Sans"/>
                <a:ea typeface="Times New Roman" panose="02020603050405020304" pitchFamily="18" charset="0"/>
                <a:cs typeface="Times New Roman" panose="02020603050405020304" pitchFamily="18" charset="0"/>
              </a:rPr>
              <a:t>uyuyor</a:t>
            </a:r>
            <a:r>
              <a:rPr lang="tr-TR" sz="4800" dirty="0">
                <a:solidFill>
                  <a:srgbClr val="000000"/>
                </a:solidFill>
                <a:latin typeface="PT Sans"/>
                <a:ea typeface="Times New Roman" panose="02020603050405020304" pitchFamily="18" charset="0"/>
                <a:cs typeface="Times New Roman" panose="02020603050405020304" pitchFamily="18" charset="0"/>
              </a:rPr>
              <a:t>!</a:t>
            </a:r>
            <a:endParaRPr lang="tr-TR" sz="4800" dirty="0"/>
          </a:p>
        </p:txBody>
      </p:sp>
    </p:spTree>
    <p:extLst>
      <p:ext uri="{BB962C8B-B14F-4D97-AF65-F5344CB8AC3E}">
        <p14:creationId xmlns:p14="http://schemas.microsoft.com/office/powerpoint/2010/main" val="3548435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97E9B77-A666-42DC-8AAD-ADAA9809B992}"/>
              </a:ext>
            </a:extLst>
          </p:cNvPr>
          <p:cNvSpPr/>
          <p:nvPr/>
        </p:nvSpPr>
        <p:spPr>
          <a:xfrm>
            <a:off x="717305" y="664482"/>
            <a:ext cx="9509847"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dirty="0">
                <a:solidFill>
                  <a:srgbClr val="000000"/>
                </a:solidFill>
                <a:latin typeface="PT Sans"/>
                <a:ea typeface="Times New Roman" panose="02020603050405020304" pitchFamily="18" charset="0"/>
                <a:cs typeface="Times New Roman" panose="02020603050405020304" pitchFamily="18" charset="0"/>
              </a:rPr>
              <a:t>36.Galiba şu an en sevdiğim yemeği </a:t>
            </a:r>
            <a:r>
              <a:rPr lang="tr-TR" sz="3600" b="1" dirty="0">
                <a:solidFill>
                  <a:srgbClr val="FF0000"/>
                </a:solidFill>
                <a:latin typeface="PT Sans"/>
                <a:ea typeface="Times New Roman" panose="02020603050405020304" pitchFamily="18" charset="0"/>
                <a:cs typeface="Times New Roman" panose="02020603050405020304" pitchFamily="18" charset="0"/>
              </a:rPr>
              <a:t>yapıyorsun</a:t>
            </a:r>
            <a:endParaRPr lang="tr-TR" sz="3600" dirty="0"/>
          </a:p>
        </p:txBody>
      </p:sp>
      <p:sp>
        <p:nvSpPr>
          <p:cNvPr id="3" name="Dikdörtgen 2">
            <a:extLst>
              <a:ext uri="{FF2B5EF4-FFF2-40B4-BE49-F238E27FC236}">
                <a16:creationId xmlns:a16="http://schemas.microsoft.com/office/drawing/2014/main" id="{B31E9392-40B1-45E6-A4D2-F32D2D68DFA4}"/>
              </a:ext>
            </a:extLst>
          </p:cNvPr>
          <p:cNvSpPr/>
          <p:nvPr/>
        </p:nvSpPr>
        <p:spPr>
          <a:xfrm>
            <a:off x="936114" y="4586422"/>
            <a:ext cx="9084090"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dirty="0">
                <a:solidFill>
                  <a:srgbClr val="000000"/>
                </a:solidFill>
                <a:latin typeface="PT Sans"/>
                <a:ea typeface="Times New Roman" panose="02020603050405020304" pitchFamily="18" charset="0"/>
                <a:cs typeface="Times New Roman" panose="02020603050405020304" pitchFamily="18" charset="0"/>
              </a:rPr>
              <a:t>39.Köpekler </a:t>
            </a:r>
            <a:r>
              <a:rPr lang="tr-TR" sz="3200" b="1" dirty="0">
                <a:solidFill>
                  <a:srgbClr val="FF0000"/>
                </a:solidFill>
                <a:latin typeface="PT Sans"/>
                <a:ea typeface="Times New Roman" panose="02020603050405020304" pitchFamily="18" charset="0"/>
                <a:cs typeface="Times New Roman" panose="02020603050405020304" pitchFamily="18" charset="0"/>
              </a:rPr>
              <a:t>havlamakta</a:t>
            </a:r>
            <a:r>
              <a:rPr lang="tr-TR" sz="3200" dirty="0">
                <a:solidFill>
                  <a:srgbClr val="000000"/>
                </a:solidFill>
                <a:latin typeface="PT Sans"/>
                <a:ea typeface="Times New Roman" panose="02020603050405020304" pitchFamily="18" charset="0"/>
                <a:cs typeface="Times New Roman" panose="02020603050405020304" pitchFamily="18" charset="0"/>
              </a:rPr>
              <a:t> şehrimin boş sokaklarında.</a:t>
            </a:r>
            <a:endParaRPr lang="tr-TR" sz="3200" dirty="0"/>
          </a:p>
        </p:txBody>
      </p:sp>
      <p:sp>
        <p:nvSpPr>
          <p:cNvPr id="4" name="Dikdörtgen 3">
            <a:extLst>
              <a:ext uri="{FF2B5EF4-FFF2-40B4-BE49-F238E27FC236}">
                <a16:creationId xmlns:a16="http://schemas.microsoft.com/office/drawing/2014/main" id="{46DF9E95-78FD-4E2A-80EF-597199799878}"/>
              </a:ext>
            </a:extLst>
          </p:cNvPr>
          <p:cNvSpPr/>
          <p:nvPr/>
        </p:nvSpPr>
        <p:spPr>
          <a:xfrm>
            <a:off x="969778" y="1882232"/>
            <a:ext cx="6749092" cy="707886"/>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4000" dirty="0">
                <a:solidFill>
                  <a:srgbClr val="000000"/>
                </a:solidFill>
                <a:latin typeface="PT Sans"/>
                <a:ea typeface="Times New Roman" panose="02020603050405020304" pitchFamily="18" charset="0"/>
                <a:cs typeface="Times New Roman" panose="02020603050405020304" pitchFamily="18" charset="0"/>
              </a:rPr>
              <a:t>37.Siz zaten hep geç </a:t>
            </a:r>
            <a:r>
              <a:rPr lang="tr-TR" sz="4000" b="1" dirty="0">
                <a:solidFill>
                  <a:srgbClr val="FF0000"/>
                </a:solidFill>
                <a:latin typeface="PT Sans"/>
                <a:ea typeface="Times New Roman" panose="02020603050405020304" pitchFamily="18" charset="0"/>
                <a:cs typeface="Times New Roman" panose="02020603050405020304" pitchFamily="18" charset="0"/>
              </a:rPr>
              <a:t>kalırsınız</a:t>
            </a:r>
            <a:r>
              <a:rPr lang="tr-TR" sz="4000" dirty="0">
                <a:solidFill>
                  <a:srgbClr val="000000"/>
                </a:solidFill>
                <a:latin typeface="PT Sans"/>
                <a:ea typeface="Times New Roman" panose="02020603050405020304" pitchFamily="18" charset="0"/>
                <a:cs typeface="Times New Roman" panose="02020603050405020304" pitchFamily="18" charset="0"/>
              </a:rPr>
              <a:t>.</a:t>
            </a:r>
            <a:endParaRPr lang="tr-TR" sz="4000" dirty="0"/>
          </a:p>
        </p:txBody>
      </p:sp>
      <p:sp>
        <p:nvSpPr>
          <p:cNvPr id="5" name="Dikdörtgen 4">
            <a:extLst>
              <a:ext uri="{FF2B5EF4-FFF2-40B4-BE49-F238E27FC236}">
                <a16:creationId xmlns:a16="http://schemas.microsoft.com/office/drawing/2014/main" id="{C67186B7-0D64-4CDF-8083-2382C84B6E3A}"/>
              </a:ext>
            </a:extLst>
          </p:cNvPr>
          <p:cNvSpPr/>
          <p:nvPr/>
        </p:nvSpPr>
        <p:spPr>
          <a:xfrm>
            <a:off x="969778" y="3256150"/>
            <a:ext cx="9069470"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dirty="0">
                <a:solidFill>
                  <a:srgbClr val="000000"/>
                </a:solidFill>
                <a:latin typeface="PT Sans"/>
                <a:ea typeface="Times New Roman" panose="02020603050405020304" pitchFamily="18" charset="0"/>
                <a:cs typeface="Times New Roman" panose="02020603050405020304" pitchFamily="18" charset="0"/>
              </a:rPr>
              <a:t>38.Çektiğim resimleri sana </a:t>
            </a:r>
            <a:r>
              <a:rPr lang="tr-TR" sz="3200" dirty="0" err="1">
                <a:solidFill>
                  <a:srgbClr val="000000"/>
                </a:solidFill>
                <a:latin typeface="PT Sans"/>
                <a:ea typeface="Times New Roman" panose="02020603050405020304" pitchFamily="18" charset="0"/>
                <a:cs typeface="Times New Roman" panose="02020603050405020304" pitchFamily="18" charset="0"/>
              </a:rPr>
              <a:t>Whatsapp’tan</a:t>
            </a:r>
            <a:r>
              <a:rPr lang="tr-TR" sz="3200" dirty="0">
                <a:solidFill>
                  <a:srgbClr val="000000"/>
                </a:solidFill>
                <a:latin typeface="PT Sans"/>
                <a:ea typeface="Times New Roman" panose="02020603050405020304" pitchFamily="18" charset="0"/>
                <a:cs typeface="Times New Roman" panose="02020603050405020304" pitchFamily="18" charset="0"/>
              </a:rPr>
              <a:t> </a:t>
            </a:r>
            <a:r>
              <a:rPr lang="tr-TR" sz="3200" b="1" dirty="0">
                <a:solidFill>
                  <a:srgbClr val="FF0000"/>
                </a:solidFill>
                <a:latin typeface="PT Sans"/>
                <a:ea typeface="Times New Roman" panose="02020603050405020304" pitchFamily="18" charset="0"/>
                <a:cs typeface="Times New Roman" panose="02020603050405020304" pitchFamily="18" charset="0"/>
              </a:rPr>
              <a:t>atacağım</a:t>
            </a:r>
            <a:r>
              <a:rPr lang="tr-TR" sz="3200" dirty="0">
                <a:solidFill>
                  <a:srgbClr val="000000"/>
                </a:solidFill>
                <a:latin typeface="PT Sans"/>
                <a:ea typeface="Times New Roman" panose="02020603050405020304" pitchFamily="18" charset="0"/>
                <a:cs typeface="Times New Roman" panose="02020603050405020304" pitchFamily="18" charset="0"/>
              </a:rPr>
              <a:t>.</a:t>
            </a:r>
            <a:endParaRPr lang="tr-TR" sz="3200" dirty="0"/>
          </a:p>
        </p:txBody>
      </p:sp>
    </p:spTree>
    <p:extLst>
      <p:ext uri="{BB962C8B-B14F-4D97-AF65-F5344CB8AC3E}">
        <p14:creationId xmlns:p14="http://schemas.microsoft.com/office/powerpoint/2010/main" val="1689513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A7CB63D-6618-4642-92BA-262A164CDA49}"/>
              </a:ext>
            </a:extLst>
          </p:cNvPr>
          <p:cNvSpPr/>
          <p:nvPr/>
        </p:nvSpPr>
        <p:spPr>
          <a:xfrm>
            <a:off x="1329372" y="866894"/>
            <a:ext cx="8603958"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dirty="0">
                <a:solidFill>
                  <a:srgbClr val="000000"/>
                </a:solidFill>
                <a:latin typeface="PT Sans"/>
                <a:ea typeface="Times New Roman" panose="02020603050405020304" pitchFamily="18" charset="0"/>
                <a:cs typeface="Times New Roman" panose="02020603050405020304" pitchFamily="18" charset="0"/>
              </a:rPr>
              <a:t>40.Böyle yavaş sürersen İstanbul’a yarın anca </a:t>
            </a:r>
            <a:r>
              <a:rPr lang="tr-TR" sz="2800" b="1" dirty="0">
                <a:solidFill>
                  <a:srgbClr val="FF0000"/>
                </a:solidFill>
                <a:latin typeface="PT Sans"/>
                <a:ea typeface="Times New Roman" panose="02020603050405020304" pitchFamily="18" charset="0"/>
                <a:cs typeface="Times New Roman" panose="02020603050405020304" pitchFamily="18" charset="0"/>
              </a:rPr>
              <a:t>varacağız</a:t>
            </a:r>
            <a:r>
              <a:rPr lang="tr-TR" sz="2800" dirty="0">
                <a:solidFill>
                  <a:srgbClr val="000000"/>
                </a:solidFill>
                <a:latin typeface="PT Sans"/>
                <a:ea typeface="Times New Roman" panose="02020603050405020304" pitchFamily="18" charset="0"/>
                <a:cs typeface="Times New Roman" panose="02020603050405020304" pitchFamily="18" charset="0"/>
              </a:rPr>
              <a:t>.</a:t>
            </a:r>
            <a:endParaRPr lang="tr-TR" sz="2800" dirty="0"/>
          </a:p>
        </p:txBody>
      </p:sp>
      <p:sp>
        <p:nvSpPr>
          <p:cNvPr id="3" name="Dikdörtgen 2">
            <a:extLst>
              <a:ext uri="{FF2B5EF4-FFF2-40B4-BE49-F238E27FC236}">
                <a16:creationId xmlns:a16="http://schemas.microsoft.com/office/drawing/2014/main" id="{575900EB-FA34-49C8-81CB-9BA157A78CD3}"/>
              </a:ext>
            </a:extLst>
          </p:cNvPr>
          <p:cNvSpPr/>
          <p:nvPr/>
        </p:nvSpPr>
        <p:spPr>
          <a:xfrm>
            <a:off x="1329372" y="2287731"/>
            <a:ext cx="9470862"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dirty="0">
                <a:solidFill>
                  <a:srgbClr val="000000"/>
                </a:solidFill>
                <a:latin typeface="PT Sans"/>
                <a:ea typeface="Times New Roman" panose="02020603050405020304" pitchFamily="18" charset="0"/>
                <a:cs typeface="Times New Roman" panose="02020603050405020304" pitchFamily="18" charset="0"/>
              </a:rPr>
              <a:t>41.Yaz boyu fırsat </a:t>
            </a:r>
            <a:r>
              <a:rPr lang="tr-TR" sz="3600" dirty="0">
                <a:solidFill>
                  <a:srgbClr val="000000"/>
                </a:solidFill>
                <a:latin typeface="PT Sans"/>
                <a:ea typeface="Times New Roman" panose="02020603050405020304" pitchFamily="18" charset="0"/>
                <a:cs typeface="Times New Roman" panose="02020603050405020304" pitchFamily="18" charset="0"/>
              </a:rPr>
              <a:t>buldukça</a:t>
            </a:r>
            <a:r>
              <a:rPr lang="tr-TR" sz="3200" dirty="0">
                <a:solidFill>
                  <a:srgbClr val="000000"/>
                </a:solidFill>
                <a:latin typeface="PT Sans"/>
                <a:ea typeface="Times New Roman" panose="02020603050405020304" pitchFamily="18" charset="0"/>
                <a:cs typeface="Times New Roman" panose="02020603050405020304" pitchFamily="18" charset="0"/>
              </a:rPr>
              <a:t> denize yüzmeye </a:t>
            </a:r>
            <a:r>
              <a:rPr lang="tr-TR" sz="3200" b="1" dirty="0">
                <a:solidFill>
                  <a:srgbClr val="FF0000"/>
                </a:solidFill>
                <a:latin typeface="PT Sans"/>
                <a:ea typeface="Times New Roman" panose="02020603050405020304" pitchFamily="18" charset="0"/>
                <a:cs typeface="Times New Roman" panose="02020603050405020304" pitchFamily="18" charset="0"/>
              </a:rPr>
              <a:t>gideriz</a:t>
            </a:r>
            <a:r>
              <a:rPr lang="tr-TR" sz="3200" dirty="0">
                <a:solidFill>
                  <a:srgbClr val="000000"/>
                </a:solidFill>
                <a:latin typeface="PT Sans"/>
                <a:ea typeface="Times New Roman" panose="02020603050405020304" pitchFamily="18" charset="0"/>
                <a:cs typeface="Times New Roman" panose="02020603050405020304" pitchFamily="18" charset="0"/>
              </a:rPr>
              <a:t>.</a:t>
            </a:r>
            <a:endParaRPr lang="tr-TR" sz="3200" dirty="0"/>
          </a:p>
        </p:txBody>
      </p:sp>
      <p:sp>
        <p:nvSpPr>
          <p:cNvPr id="4" name="Dikdörtgen 3">
            <a:extLst>
              <a:ext uri="{FF2B5EF4-FFF2-40B4-BE49-F238E27FC236}">
                <a16:creationId xmlns:a16="http://schemas.microsoft.com/office/drawing/2014/main" id="{A8A00411-4131-4B2D-B644-C0226E57199E}"/>
              </a:ext>
            </a:extLst>
          </p:cNvPr>
          <p:cNvSpPr/>
          <p:nvPr/>
        </p:nvSpPr>
        <p:spPr>
          <a:xfrm>
            <a:off x="1315949" y="3831679"/>
            <a:ext cx="6083525"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dirty="0">
                <a:solidFill>
                  <a:srgbClr val="000000"/>
                </a:solidFill>
                <a:latin typeface="PT Sans"/>
                <a:ea typeface="Times New Roman" panose="02020603050405020304" pitchFamily="18" charset="0"/>
                <a:cs typeface="Times New Roman" panose="02020603050405020304" pitchFamily="18" charset="0"/>
              </a:rPr>
              <a:t>42.Oo, yeni ayakkabı </a:t>
            </a:r>
            <a:r>
              <a:rPr lang="tr-TR" sz="3600" b="1" dirty="0">
                <a:solidFill>
                  <a:srgbClr val="FF0000"/>
                </a:solidFill>
                <a:latin typeface="PT Sans"/>
                <a:ea typeface="Times New Roman" panose="02020603050405020304" pitchFamily="18" charset="0"/>
                <a:cs typeface="Times New Roman" panose="02020603050405020304" pitchFamily="18" charset="0"/>
              </a:rPr>
              <a:t>almışsın</a:t>
            </a:r>
            <a:r>
              <a:rPr lang="tr-TR" sz="3600" dirty="0">
                <a:solidFill>
                  <a:srgbClr val="000000"/>
                </a:solidFill>
                <a:latin typeface="PT Sans"/>
                <a:ea typeface="Times New Roman" panose="02020603050405020304" pitchFamily="18" charset="0"/>
                <a:cs typeface="Times New Roman" panose="02020603050405020304" pitchFamily="18" charset="0"/>
              </a:rPr>
              <a:t>!</a:t>
            </a:r>
            <a:endParaRPr lang="tr-TR" sz="3600" dirty="0"/>
          </a:p>
        </p:txBody>
      </p:sp>
      <p:sp>
        <p:nvSpPr>
          <p:cNvPr id="5" name="Dikdörtgen 4">
            <a:extLst>
              <a:ext uri="{FF2B5EF4-FFF2-40B4-BE49-F238E27FC236}">
                <a16:creationId xmlns:a16="http://schemas.microsoft.com/office/drawing/2014/main" id="{6FB7F9C1-D2BC-434C-A5F6-D95B01F0EA60}"/>
              </a:ext>
            </a:extLst>
          </p:cNvPr>
          <p:cNvSpPr/>
          <p:nvPr/>
        </p:nvSpPr>
        <p:spPr>
          <a:xfrm>
            <a:off x="1315949" y="5437109"/>
            <a:ext cx="8213915"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dirty="0">
                <a:solidFill>
                  <a:srgbClr val="000000"/>
                </a:solidFill>
                <a:latin typeface="PT Sans"/>
                <a:ea typeface="Times New Roman" panose="02020603050405020304" pitchFamily="18" charset="0"/>
                <a:cs typeface="Times New Roman" panose="02020603050405020304" pitchFamily="18" charset="0"/>
              </a:rPr>
              <a:t>43.Ben bu matematik dersini çok </a:t>
            </a:r>
            <a:r>
              <a:rPr lang="tr-TR" sz="3600" b="1" dirty="0">
                <a:solidFill>
                  <a:srgbClr val="FF0000"/>
                </a:solidFill>
                <a:latin typeface="PT Sans"/>
                <a:ea typeface="Times New Roman" panose="02020603050405020304" pitchFamily="18" charset="0"/>
                <a:cs typeface="Times New Roman" panose="02020603050405020304" pitchFamily="18" charset="0"/>
              </a:rPr>
              <a:t>sevdim</a:t>
            </a:r>
            <a:r>
              <a:rPr lang="tr-TR" sz="3600" dirty="0">
                <a:solidFill>
                  <a:srgbClr val="000000"/>
                </a:solidFill>
                <a:latin typeface="PT Sans"/>
                <a:ea typeface="Times New Roman" panose="02020603050405020304" pitchFamily="18" charset="0"/>
                <a:cs typeface="Times New Roman" panose="02020603050405020304" pitchFamily="18" charset="0"/>
              </a:rPr>
              <a:t>.</a:t>
            </a:r>
            <a:endParaRPr lang="tr-TR" sz="3600" dirty="0"/>
          </a:p>
        </p:txBody>
      </p:sp>
    </p:spTree>
    <p:extLst>
      <p:ext uri="{BB962C8B-B14F-4D97-AF65-F5344CB8AC3E}">
        <p14:creationId xmlns:p14="http://schemas.microsoft.com/office/powerpoint/2010/main" val="124012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F74C5C2E-F7F0-428E-8992-513B016C7C01}"/>
              </a:ext>
            </a:extLst>
          </p:cNvPr>
          <p:cNvPicPr>
            <a:picLocks noChangeAspect="1"/>
          </p:cNvPicPr>
          <p:nvPr/>
        </p:nvPicPr>
        <p:blipFill>
          <a:blip r:embed="rId2"/>
          <a:stretch>
            <a:fillRect/>
          </a:stretch>
        </p:blipFill>
        <p:spPr>
          <a:xfrm>
            <a:off x="4822101" y="323557"/>
            <a:ext cx="3994606" cy="1149667"/>
          </a:xfrm>
          <a:prstGeom prst="rect">
            <a:avLst/>
          </a:prstGeom>
        </p:spPr>
      </p:pic>
      <p:pic>
        <p:nvPicPr>
          <p:cNvPr id="4" name="Resim 3">
            <a:extLst>
              <a:ext uri="{FF2B5EF4-FFF2-40B4-BE49-F238E27FC236}">
                <a16:creationId xmlns:a16="http://schemas.microsoft.com/office/drawing/2014/main" id="{40D833C7-5F92-48F4-AF49-5D8E76826F82}"/>
              </a:ext>
            </a:extLst>
          </p:cNvPr>
          <p:cNvPicPr>
            <a:picLocks noChangeAspect="1"/>
          </p:cNvPicPr>
          <p:nvPr/>
        </p:nvPicPr>
        <p:blipFill>
          <a:blip r:embed="rId3"/>
          <a:stretch>
            <a:fillRect/>
          </a:stretch>
        </p:blipFill>
        <p:spPr>
          <a:xfrm>
            <a:off x="684153" y="1672077"/>
            <a:ext cx="9112896" cy="4588046"/>
          </a:xfrm>
          <a:prstGeom prst="rect">
            <a:avLst/>
          </a:prstGeom>
        </p:spPr>
      </p:pic>
    </p:spTree>
    <p:extLst>
      <p:ext uri="{BB962C8B-B14F-4D97-AF65-F5344CB8AC3E}">
        <p14:creationId xmlns:p14="http://schemas.microsoft.com/office/powerpoint/2010/main" val="168399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9805DF36-1F96-4DE6-844D-31C26E2449DB}"/>
              </a:ext>
            </a:extLst>
          </p:cNvPr>
          <p:cNvPicPr>
            <a:picLocks noChangeAspect="1"/>
          </p:cNvPicPr>
          <p:nvPr/>
        </p:nvPicPr>
        <p:blipFill>
          <a:blip r:embed="rId2"/>
          <a:stretch>
            <a:fillRect/>
          </a:stretch>
        </p:blipFill>
        <p:spPr>
          <a:xfrm>
            <a:off x="758141" y="548641"/>
            <a:ext cx="8524045" cy="802078"/>
          </a:xfrm>
          <a:prstGeom prst="rect">
            <a:avLst/>
          </a:prstGeom>
        </p:spPr>
      </p:pic>
      <p:pic>
        <p:nvPicPr>
          <p:cNvPr id="3" name="Resim 2">
            <a:extLst>
              <a:ext uri="{FF2B5EF4-FFF2-40B4-BE49-F238E27FC236}">
                <a16:creationId xmlns:a16="http://schemas.microsoft.com/office/drawing/2014/main" id="{58DB030E-F44F-4EE0-8D53-F3D867799A56}"/>
              </a:ext>
            </a:extLst>
          </p:cNvPr>
          <p:cNvPicPr>
            <a:picLocks noChangeAspect="1"/>
          </p:cNvPicPr>
          <p:nvPr/>
        </p:nvPicPr>
        <p:blipFill>
          <a:blip r:embed="rId3"/>
          <a:stretch>
            <a:fillRect/>
          </a:stretch>
        </p:blipFill>
        <p:spPr>
          <a:xfrm>
            <a:off x="405855" y="2425908"/>
            <a:ext cx="5519061" cy="802078"/>
          </a:xfrm>
          <a:prstGeom prst="rect">
            <a:avLst/>
          </a:prstGeom>
        </p:spPr>
      </p:pic>
      <p:sp>
        <p:nvSpPr>
          <p:cNvPr id="4" name="Dikdörtgen 3">
            <a:extLst>
              <a:ext uri="{FF2B5EF4-FFF2-40B4-BE49-F238E27FC236}">
                <a16:creationId xmlns:a16="http://schemas.microsoft.com/office/drawing/2014/main" id="{BFE403D7-9976-4075-99F8-7AD19BB93131}"/>
              </a:ext>
            </a:extLst>
          </p:cNvPr>
          <p:cNvSpPr/>
          <p:nvPr/>
        </p:nvSpPr>
        <p:spPr>
          <a:xfrm>
            <a:off x="6389017" y="2453384"/>
            <a:ext cx="5165197"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b="1" dirty="0">
                <a:solidFill>
                  <a:srgbClr val="FF0000"/>
                </a:solidFill>
                <a:latin typeface="Verdana" panose="020B0604030504040204" pitchFamily="34" charset="0"/>
              </a:rPr>
              <a:t>(Görülen geçmiş zaman)</a:t>
            </a:r>
            <a:endParaRPr lang="tr-TR" sz="2800" dirty="0"/>
          </a:p>
        </p:txBody>
      </p:sp>
      <p:pic>
        <p:nvPicPr>
          <p:cNvPr id="5" name="Resim 4">
            <a:extLst>
              <a:ext uri="{FF2B5EF4-FFF2-40B4-BE49-F238E27FC236}">
                <a16:creationId xmlns:a16="http://schemas.microsoft.com/office/drawing/2014/main" id="{DF807042-D3D2-470B-99E2-042C620E47A1}"/>
              </a:ext>
            </a:extLst>
          </p:cNvPr>
          <p:cNvPicPr>
            <a:picLocks noChangeAspect="1"/>
          </p:cNvPicPr>
          <p:nvPr/>
        </p:nvPicPr>
        <p:blipFill>
          <a:blip r:embed="rId4"/>
          <a:stretch>
            <a:fillRect/>
          </a:stretch>
        </p:blipFill>
        <p:spPr>
          <a:xfrm>
            <a:off x="420331" y="3708566"/>
            <a:ext cx="5504585" cy="628610"/>
          </a:xfrm>
          <a:prstGeom prst="rect">
            <a:avLst/>
          </a:prstGeom>
        </p:spPr>
      </p:pic>
      <p:sp>
        <p:nvSpPr>
          <p:cNvPr id="6" name="Dikdörtgen 5">
            <a:extLst>
              <a:ext uri="{FF2B5EF4-FFF2-40B4-BE49-F238E27FC236}">
                <a16:creationId xmlns:a16="http://schemas.microsoft.com/office/drawing/2014/main" id="{F5E9AD14-3BDB-4AAA-9ADE-E9E120E549FB}"/>
              </a:ext>
            </a:extLst>
          </p:cNvPr>
          <p:cNvSpPr/>
          <p:nvPr/>
        </p:nvSpPr>
        <p:spPr>
          <a:xfrm>
            <a:off x="6825117" y="3650563"/>
            <a:ext cx="3714478"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b="1" dirty="0">
                <a:solidFill>
                  <a:srgbClr val="242424"/>
                </a:solidFill>
                <a:latin typeface="Verdana" panose="020B0604030504040204" pitchFamily="34" charset="0"/>
              </a:rPr>
              <a:t> </a:t>
            </a:r>
            <a:r>
              <a:rPr lang="tr-TR" sz="3200" b="1" dirty="0">
                <a:solidFill>
                  <a:srgbClr val="FF0000"/>
                </a:solidFill>
                <a:latin typeface="Verdana" panose="020B0604030504040204" pitchFamily="34" charset="0"/>
              </a:rPr>
              <a:t>(Geniş zaman)</a:t>
            </a:r>
            <a:endParaRPr lang="tr-TR" sz="3200" dirty="0"/>
          </a:p>
        </p:txBody>
      </p:sp>
      <p:pic>
        <p:nvPicPr>
          <p:cNvPr id="7" name="Resim 6">
            <a:extLst>
              <a:ext uri="{FF2B5EF4-FFF2-40B4-BE49-F238E27FC236}">
                <a16:creationId xmlns:a16="http://schemas.microsoft.com/office/drawing/2014/main" id="{4D095D8D-17A8-4B0A-AEC2-2B088F542A24}"/>
              </a:ext>
            </a:extLst>
          </p:cNvPr>
          <p:cNvPicPr>
            <a:picLocks noChangeAspect="1"/>
          </p:cNvPicPr>
          <p:nvPr/>
        </p:nvPicPr>
        <p:blipFill>
          <a:blip r:embed="rId5"/>
          <a:stretch>
            <a:fillRect/>
          </a:stretch>
        </p:blipFill>
        <p:spPr>
          <a:xfrm>
            <a:off x="420331" y="4786402"/>
            <a:ext cx="5245345" cy="600724"/>
          </a:xfrm>
          <a:prstGeom prst="rect">
            <a:avLst/>
          </a:prstGeom>
        </p:spPr>
      </p:pic>
      <p:sp>
        <p:nvSpPr>
          <p:cNvPr id="8" name="Dikdörtgen 7">
            <a:extLst>
              <a:ext uri="{FF2B5EF4-FFF2-40B4-BE49-F238E27FC236}">
                <a16:creationId xmlns:a16="http://schemas.microsoft.com/office/drawing/2014/main" id="{D7CC96BB-7265-44E7-A903-DB71269DA28C}"/>
              </a:ext>
            </a:extLst>
          </p:cNvPr>
          <p:cNvSpPr/>
          <p:nvPr/>
        </p:nvSpPr>
        <p:spPr>
          <a:xfrm>
            <a:off x="6389017" y="4786402"/>
            <a:ext cx="5238935"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b="1" dirty="0">
                <a:solidFill>
                  <a:srgbClr val="FF0000"/>
                </a:solidFill>
                <a:latin typeface="Verdana" panose="020B0604030504040204" pitchFamily="34" charset="0"/>
              </a:rPr>
              <a:t>(Duyulan geçmiş zaman)</a:t>
            </a:r>
            <a:endParaRPr lang="tr-TR" sz="2800" dirty="0"/>
          </a:p>
        </p:txBody>
      </p:sp>
      <p:pic>
        <p:nvPicPr>
          <p:cNvPr id="9" name="Resim 8">
            <a:extLst>
              <a:ext uri="{FF2B5EF4-FFF2-40B4-BE49-F238E27FC236}">
                <a16:creationId xmlns:a16="http://schemas.microsoft.com/office/drawing/2014/main" id="{96251D30-FA70-4E05-A3E2-783D63A0FDD1}"/>
              </a:ext>
            </a:extLst>
          </p:cNvPr>
          <p:cNvPicPr>
            <a:picLocks noChangeAspect="1"/>
          </p:cNvPicPr>
          <p:nvPr/>
        </p:nvPicPr>
        <p:blipFill>
          <a:blip r:embed="rId6"/>
          <a:stretch>
            <a:fillRect/>
          </a:stretch>
        </p:blipFill>
        <p:spPr>
          <a:xfrm>
            <a:off x="405855" y="5818396"/>
            <a:ext cx="4953936" cy="681166"/>
          </a:xfrm>
          <a:prstGeom prst="rect">
            <a:avLst/>
          </a:prstGeom>
        </p:spPr>
      </p:pic>
      <p:sp>
        <p:nvSpPr>
          <p:cNvPr id="10" name="Dikdörtgen 9">
            <a:extLst>
              <a:ext uri="{FF2B5EF4-FFF2-40B4-BE49-F238E27FC236}">
                <a16:creationId xmlns:a16="http://schemas.microsoft.com/office/drawing/2014/main" id="{94C51126-E47C-4F1E-9B5B-EB194C3C9C88}"/>
              </a:ext>
            </a:extLst>
          </p:cNvPr>
          <p:cNvSpPr/>
          <p:nvPr/>
        </p:nvSpPr>
        <p:spPr>
          <a:xfrm>
            <a:off x="6389017" y="5818396"/>
            <a:ext cx="3615092"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b="1" dirty="0">
                <a:solidFill>
                  <a:srgbClr val="FF0000"/>
                </a:solidFill>
                <a:latin typeface="Verdana" panose="020B0604030504040204" pitchFamily="34" charset="0"/>
              </a:rPr>
              <a:t>(Gelecek zaman)</a:t>
            </a:r>
            <a:endParaRPr lang="tr-TR" sz="2800" dirty="0"/>
          </a:p>
        </p:txBody>
      </p:sp>
    </p:spTree>
    <p:extLst>
      <p:ext uri="{BB962C8B-B14F-4D97-AF65-F5344CB8AC3E}">
        <p14:creationId xmlns:p14="http://schemas.microsoft.com/office/powerpoint/2010/main" val="2312011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arn(inVertical)">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arn(inVertical)">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barn(inVertical)">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D5A0D54-38B6-4AD4-BFF8-73E85A81879D}"/>
              </a:ext>
            </a:extLst>
          </p:cNvPr>
          <p:cNvPicPr>
            <a:picLocks noChangeAspect="1"/>
          </p:cNvPicPr>
          <p:nvPr/>
        </p:nvPicPr>
        <p:blipFill>
          <a:blip r:embed="rId2"/>
          <a:stretch>
            <a:fillRect/>
          </a:stretch>
        </p:blipFill>
        <p:spPr>
          <a:xfrm>
            <a:off x="4869297" y="478302"/>
            <a:ext cx="3258312" cy="783248"/>
          </a:xfrm>
          <a:prstGeom prst="rect">
            <a:avLst/>
          </a:prstGeom>
        </p:spPr>
      </p:pic>
      <p:pic>
        <p:nvPicPr>
          <p:cNvPr id="3" name="Resim 2">
            <a:extLst>
              <a:ext uri="{FF2B5EF4-FFF2-40B4-BE49-F238E27FC236}">
                <a16:creationId xmlns:a16="http://schemas.microsoft.com/office/drawing/2014/main" id="{F9ADCB76-544B-489E-8237-648CA3DE41A2}"/>
              </a:ext>
            </a:extLst>
          </p:cNvPr>
          <p:cNvPicPr>
            <a:picLocks noChangeAspect="1"/>
          </p:cNvPicPr>
          <p:nvPr/>
        </p:nvPicPr>
        <p:blipFill>
          <a:blip r:embed="rId3"/>
          <a:stretch>
            <a:fillRect/>
          </a:stretch>
        </p:blipFill>
        <p:spPr>
          <a:xfrm>
            <a:off x="863969" y="1612289"/>
            <a:ext cx="11032467" cy="3395809"/>
          </a:xfrm>
          <a:prstGeom prst="rect">
            <a:avLst/>
          </a:prstGeom>
        </p:spPr>
      </p:pic>
    </p:spTree>
    <p:extLst>
      <p:ext uri="{BB962C8B-B14F-4D97-AF65-F5344CB8AC3E}">
        <p14:creationId xmlns:p14="http://schemas.microsoft.com/office/powerpoint/2010/main" val="380911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32862E0-8AD3-4528-8BD9-FB7AA8F6A455}"/>
              </a:ext>
            </a:extLst>
          </p:cNvPr>
          <p:cNvPicPr>
            <a:picLocks noChangeAspect="1"/>
          </p:cNvPicPr>
          <p:nvPr/>
        </p:nvPicPr>
        <p:blipFill>
          <a:blip r:embed="rId2"/>
          <a:stretch>
            <a:fillRect/>
          </a:stretch>
        </p:blipFill>
        <p:spPr>
          <a:xfrm>
            <a:off x="340889" y="675249"/>
            <a:ext cx="2646012" cy="1038622"/>
          </a:xfrm>
          <a:prstGeom prst="rect">
            <a:avLst/>
          </a:prstGeom>
        </p:spPr>
      </p:pic>
      <p:pic>
        <p:nvPicPr>
          <p:cNvPr id="4" name="Resim 3">
            <a:extLst>
              <a:ext uri="{FF2B5EF4-FFF2-40B4-BE49-F238E27FC236}">
                <a16:creationId xmlns:a16="http://schemas.microsoft.com/office/drawing/2014/main" id="{D6941B8F-544C-4F48-9359-012BFFB96138}"/>
              </a:ext>
            </a:extLst>
          </p:cNvPr>
          <p:cNvPicPr>
            <a:picLocks noChangeAspect="1"/>
          </p:cNvPicPr>
          <p:nvPr/>
        </p:nvPicPr>
        <p:blipFill>
          <a:blip r:embed="rId3"/>
          <a:stretch>
            <a:fillRect/>
          </a:stretch>
        </p:blipFill>
        <p:spPr>
          <a:xfrm>
            <a:off x="340889" y="2433711"/>
            <a:ext cx="2646012" cy="995289"/>
          </a:xfrm>
          <a:prstGeom prst="rect">
            <a:avLst/>
          </a:prstGeom>
        </p:spPr>
      </p:pic>
      <p:pic>
        <p:nvPicPr>
          <p:cNvPr id="5" name="Resim 4">
            <a:extLst>
              <a:ext uri="{FF2B5EF4-FFF2-40B4-BE49-F238E27FC236}">
                <a16:creationId xmlns:a16="http://schemas.microsoft.com/office/drawing/2014/main" id="{BAFC9469-C83B-4756-A3DF-BE8A7AAB4E83}"/>
              </a:ext>
            </a:extLst>
          </p:cNvPr>
          <p:cNvPicPr>
            <a:picLocks noChangeAspect="1"/>
          </p:cNvPicPr>
          <p:nvPr/>
        </p:nvPicPr>
        <p:blipFill>
          <a:blip r:embed="rId4"/>
          <a:stretch>
            <a:fillRect/>
          </a:stretch>
        </p:blipFill>
        <p:spPr>
          <a:xfrm>
            <a:off x="214999" y="4245731"/>
            <a:ext cx="2742513" cy="1132230"/>
          </a:xfrm>
          <a:prstGeom prst="rect">
            <a:avLst/>
          </a:prstGeom>
        </p:spPr>
      </p:pic>
      <p:pic>
        <p:nvPicPr>
          <p:cNvPr id="6" name="Resim 5">
            <a:extLst>
              <a:ext uri="{FF2B5EF4-FFF2-40B4-BE49-F238E27FC236}">
                <a16:creationId xmlns:a16="http://schemas.microsoft.com/office/drawing/2014/main" id="{4E4BBC77-A486-43B7-84A8-AE5BC85BCFB4}"/>
              </a:ext>
            </a:extLst>
          </p:cNvPr>
          <p:cNvPicPr>
            <a:picLocks noChangeAspect="1"/>
          </p:cNvPicPr>
          <p:nvPr/>
        </p:nvPicPr>
        <p:blipFill>
          <a:blip r:embed="rId5"/>
          <a:stretch>
            <a:fillRect/>
          </a:stretch>
        </p:blipFill>
        <p:spPr>
          <a:xfrm>
            <a:off x="6096000" y="528082"/>
            <a:ext cx="3460322" cy="1356989"/>
          </a:xfrm>
          <a:prstGeom prst="rect">
            <a:avLst/>
          </a:prstGeom>
        </p:spPr>
      </p:pic>
      <p:pic>
        <p:nvPicPr>
          <p:cNvPr id="7" name="Resim 6">
            <a:extLst>
              <a:ext uri="{FF2B5EF4-FFF2-40B4-BE49-F238E27FC236}">
                <a16:creationId xmlns:a16="http://schemas.microsoft.com/office/drawing/2014/main" id="{EE0E7DB5-3A79-4680-A473-86D6DE257868}"/>
              </a:ext>
            </a:extLst>
          </p:cNvPr>
          <p:cNvPicPr>
            <a:picLocks noChangeAspect="1"/>
          </p:cNvPicPr>
          <p:nvPr/>
        </p:nvPicPr>
        <p:blipFill>
          <a:blip r:embed="rId6"/>
          <a:stretch>
            <a:fillRect/>
          </a:stretch>
        </p:blipFill>
        <p:spPr>
          <a:xfrm>
            <a:off x="6096000" y="2433711"/>
            <a:ext cx="3333785" cy="1132229"/>
          </a:xfrm>
          <a:prstGeom prst="rect">
            <a:avLst/>
          </a:prstGeom>
        </p:spPr>
      </p:pic>
      <p:pic>
        <p:nvPicPr>
          <p:cNvPr id="8" name="Resim 7">
            <a:extLst>
              <a:ext uri="{FF2B5EF4-FFF2-40B4-BE49-F238E27FC236}">
                <a16:creationId xmlns:a16="http://schemas.microsoft.com/office/drawing/2014/main" id="{724F0E6D-54A4-4A42-A40A-9F7BA98A2006}"/>
              </a:ext>
            </a:extLst>
          </p:cNvPr>
          <p:cNvPicPr>
            <a:picLocks noChangeAspect="1"/>
          </p:cNvPicPr>
          <p:nvPr/>
        </p:nvPicPr>
        <p:blipFill>
          <a:blip r:embed="rId7"/>
          <a:stretch>
            <a:fillRect/>
          </a:stretch>
        </p:blipFill>
        <p:spPr>
          <a:xfrm>
            <a:off x="6096000" y="4114580"/>
            <a:ext cx="3118338" cy="1308588"/>
          </a:xfrm>
          <a:prstGeom prst="rect">
            <a:avLst/>
          </a:prstGeom>
        </p:spPr>
      </p:pic>
    </p:spTree>
    <p:extLst>
      <p:ext uri="{BB962C8B-B14F-4D97-AF65-F5344CB8AC3E}">
        <p14:creationId xmlns:p14="http://schemas.microsoft.com/office/powerpoint/2010/main" val="3055927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7226BE8-B097-498F-A8B7-FF19F9359318}"/>
              </a:ext>
            </a:extLst>
          </p:cNvPr>
          <p:cNvPicPr>
            <a:picLocks noChangeAspect="1"/>
          </p:cNvPicPr>
          <p:nvPr/>
        </p:nvPicPr>
        <p:blipFill>
          <a:blip r:embed="rId2"/>
          <a:stretch>
            <a:fillRect/>
          </a:stretch>
        </p:blipFill>
        <p:spPr>
          <a:xfrm>
            <a:off x="4898194" y="829994"/>
            <a:ext cx="3417277" cy="773723"/>
          </a:xfrm>
          <a:prstGeom prst="rect">
            <a:avLst/>
          </a:prstGeom>
        </p:spPr>
      </p:pic>
      <p:pic>
        <p:nvPicPr>
          <p:cNvPr id="3" name="Resim 2">
            <a:extLst>
              <a:ext uri="{FF2B5EF4-FFF2-40B4-BE49-F238E27FC236}">
                <a16:creationId xmlns:a16="http://schemas.microsoft.com/office/drawing/2014/main" id="{D1413F73-CE07-4D8B-B1A5-E4F004921281}"/>
              </a:ext>
            </a:extLst>
          </p:cNvPr>
          <p:cNvPicPr>
            <a:picLocks noChangeAspect="1"/>
          </p:cNvPicPr>
          <p:nvPr/>
        </p:nvPicPr>
        <p:blipFill>
          <a:blip r:embed="rId3"/>
          <a:stretch>
            <a:fillRect/>
          </a:stretch>
        </p:blipFill>
        <p:spPr>
          <a:xfrm>
            <a:off x="2790825" y="1803375"/>
            <a:ext cx="6610350" cy="4067175"/>
          </a:xfrm>
          <a:prstGeom prst="rect">
            <a:avLst/>
          </a:prstGeom>
        </p:spPr>
      </p:pic>
      <p:pic>
        <p:nvPicPr>
          <p:cNvPr id="4" name="Resim 3">
            <a:extLst>
              <a:ext uri="{FF2B5EF4-FFF2-40B4-BE49-F238E27FC236}">
                <a16:creationId xmlns:a16="http://schemas.microsoft.com/office/drawing/2014/main" id="{9E172870-E11A-4A4F-A4BA-69A5BFC5F37C}"/>
              </a:ext>
            </a:extLst>
          </p:cNvPr>
          <p:cNvPicPr>
            <a:picLocks noChangeAspect="1"/>
          </p:cNvPicPr>
          <p:nvPr/>
        </p:nvPicPr>
        <p:blipFill>
          <a:blip r:embed="rId4"/>
          <a:stretch>
            <a:fillRect/>
          </a:stretch>
        </p:blipFill>
        <p:spPr>
          <a:xfrm>
            <a:off x="2600325" y="6010421"/>
            <a:ext cx="6800850" cy="657225"/>
          </a:xfrm>
          <a:prstGeom prst="rect">
            <a:avLst/>
          </a:prstGeom>
        </p:spPr>
      </p:pic>
    </p:spTree>
    <p:extLst>
      <p:ext uri="{BB962C8B-B14F-4D97-AF65-F5344CB8AC3E}">
        <p14:creationId xmlns:p14="http://schemas.microsoft.com/office/powerpoint/2010/main" val="2330663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8F84265-E912-4B99-B082-4DD734F72CD1}"/>
              </a:ext>
            </a:extLst>
          </p:cNvPr>
          <p:cNvPicPr>
            <a:picLocks noChangeAspect="1"/>
          </p:cNvPicPr>
          <p:nvPr/>
        </p:nvPicPr>
        <p:blipFill>
          <a:blip r:embed="rId2"/>
          <a:stretch>
            <a:fillRect/>
          </a:stretch>
        </p:blipFill>
        <p:spPr>
          <a:xfrm>
            <a:off x="3159292" y="590844"/>
            <a:ext cx="6783269" cy="740605"/>
          </a:xfrm>
          <a:prstGeom prst="rect">
            <a:avLst/>
          </a:prstGeom>
        </p:spPr>
      </p:pic>
      <p:pic>
        <p:nvPicPr>
          <p:cNvPr id="3" name="Resim 2">
            <a:extLst>
              <a:ext uri="{FF2B5EF4-FFF2-40B4-BE49-F238E27FC236}">
                <a16:creationId xmlns:a16="http://schemas.microsoft.com/office/drawing/2014/main" id="{68590C6A-1018-4E06-B2EB-FADCF25094AB}"/>
              </a:ext>
            </a:extLst>
          </p:cNvPr>
          <p:cNvPicPr>
            <a:picLocks noChangeAspect="1"/>
          </p:cNvPicPr>
          <p:nvPr/>
        </p:nvPicPr>
        <p:blipFill>
          <a:blip r:embed="rId3"/>
          <a:stretch>
            <a:fillRect/>
          </a:stretch>
        </p:blipFill>
        <p:spPr>
          <a:xfrm>
            <a:off x="344223" y="2345495"/>
            <a:ext cx="11259938" cy="1190478"/>
          </a:xfrm>
          <a:prstGeom prst="rect">
            <a:avLst/>
          </a:prstGeom>
        </p:spPr>
      </p:pic>
    </p:spTree>
    <p:extLst>
      <p:ext uri="{BB962C8B-B14F-4D97-AF65-F5344CB8AC3E}">
        <p14:creationId xmlns:p14="http://schemas.microsoft.com/office/powerpoint/2010/main" val="3383164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22B47B28-6030-4E28-961F-4E982FE14E54}"/>
              </a:ext>
            </a:extLst>
          </p:cNvPr>
          <p:cNvSpPr/>
          <p:nvPr/>
        </p:nvSpPr>
        <p:spPr>
          <a:xfrm>
            <a:off x="855406" y="1430594"/>
            <a:ext cx="10235381" cy="3465871"/>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5400" b="1" dirty="0">
                <a:solidFill>
                  <a:srgbClr val="C00000"/>
                </a:solidFill>
              </a:rPr>
              <a:t>Mehmet  POLAT</a:t>
            </a:r>
          </a:p>
          <a:p>
            <a:pPr algn="ctr"/>
            <a:r>
              <a:rPr lang="tr-TR" sz="5400" b="1" dirty="0">
                <a:solidFill>
                  <a:srgbClr val="C00000"/>
                </a:solidFill>
              </a:rPr>
              <a:t>ŞEHİT METİN ÖZTÜRK ORTAOKULU</a:t>
            </a:r>
          </a:p>
        </p:txBody>
      </p:sp>
    </p:spTree>
    <p:extLst>
      <p:ext uri="{BB962C8B-B14F-4D97-AF65-F5344CB8AC3E}">
        <p14:creationId xmlns:p14="http://schemas.microsoft.com/office/powerpoint/2010/main" val="28778150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urşun Rengi">
  <a:themeElements>
    <a:clrScheme name="Kurşun Rengi">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Kurşun Rengi">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urşun Rengi">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docProps/app.xml><?xml version="1.0" encoding="utf-8"?>
<Properties xmlns="http://schemas.openxmlformats.org/officeDocument/2006/extended-properties" xmlns:vt="http://schemas.openxmlformats.org/officeDocument/2006/docPropsVTypes">
  <Template>Kurşun Rengi</Template>
  <TotalTime>122</TotalTime>
  <Words>1532</Words>
  <Application>Microsoft Office PowerPoint</Application>
  <PresentationFormat>Geniş ekran</PresentationFormat>
  <Paragraphs>171</Paragraphs>
  <Slides>89</Slides>
  <Notes>0</Notes>
  <HiddenSlides>0</HiddenSlides>
  <MMClips>0</MMClips>
  <ScaleCrop>false</ScaleCrop>
  <HeadingPairs>
    <vt:vector size="6" baseType="variant">
      <vt:variant>
        <vt:lpstr>Kullanılan Yazı Tipleri</vt:lpstr>
      </vt:variant>
      <vt:variant>
        <vt:i4>12</vt:i4>
      </vt:variant>
      <vt:variant>
        <vt:lpstr>Tema</vt:lpstr>
      </vt:variant>
      <vt:variant>
        <vt:i4>1</vt:i4>
      </vt:variant>
      <vt:variant>
        <vt:lpstr>Slayt Başlıkları</vt:lpstr>
      </vt:variant>
      <vt:variant>
        <vt:i4>89</vt:i4>
      </vt:variant>
    </vt:vector>
  </HeadingPairs>
  <TitlesOfParts>
    <vt:vector size="102" baseType="lpstr">
      <vt:lpstr>Arial</vt:lpstr>
      <vt:lpstr>Calibri</vt:lpstr>
      <vt:lpstr>Calisto MT</vt:lpstr>
      <vt:lpstr>Cavolini</vt:lpstr>
      <vt:lpstr>Comic Sans Ms</vt:lpstr>
      <vt:lpstr>Open Sans</vt:lpstr>
      <vt:lpstr>PT Sans</vt:lpstr>
      <vt:lpstr>roboto</vt:lpstr>
      <vt:lpstr>Tahoma</vt:lpstr>
      <vt:lpstr>Times New Roman</vt:lpstr>
      <vt:lpstr>Verdana</vt:lpstr>
      <vt:lpstr>Wingdings 2</vt:lpstr>
      <vt:lpstr>Kurşun Rengi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Mehmet</dc:creator>
  <cp:lastModifiedBy>mehmet polat</cp:lastModifiedBy>
  <cp:revision>14</cp:revision>
  <dcterms:created xsi:type="dcterms:W3CDTF">2019-10-12T20:46:28Z</dcterms:created>
  <dcterms:modified xsi:type="dcterms:W3CDTF">2021-10-02T20:20:27Z</dcterms:modified>
</cp:coreProperties>
</file>