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98" r:id="rId18"/>
    <p:sldId id="299" r:id="rId19"/>
    <p:sldId id="300" r:id="rId20"/>
    <p:sldId id="301" r:id="rId21"/>
    <p:sldId id="303" r:id="rId22"/>
    <p:sldId id="304" r:id="rId23"/>
    <p:sldId id="305" r:id="rId24"/>
    <p:sldId id="273" r:id="rId25"/>
    <p:sldId id="274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275" r:id="rId46"/>
    <p:sldId id="276" r:id="rId47"/>
    <p:sldId id="277" r:id="rId48"/>
    <p:sldId id="328" r:id="rId49"/>
    <p:sldId id="329" r:id="rId50"/>
    <p:sldId id="330" r:id="rId51"/>
    <p:sldId id="331" r:id="rId52"/>
    <p:sldId id="278" r:id="rId53"/>
    <p:sldId id="279" r:id="rId54"/>
    <p:sldId id="280" r:id="rId55"/>
    <p:sldId id="281" r:id="rId56"/>
    <p:sldId id="282" r:id="rId57"/>
    <p:sldId id="283" r:id="rId58"/>
    <p:sldId id="284" r:id="rId59"/>
    <p:sldId id="285" r:id="rId60"/>
    <p:sldId id="286" r:id="rId61"/>
    <p:sldId id="287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9C189-998E-40F7-8022-43F219C751A1}" type="datetimeFigureOut">
              <a:rPr lang="tr-TR" smtClean="0"/>
              <a:t>8.09.2021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664C7-4F36-4F15-9069-B3596537DF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87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71AFA73-9FE4-447E-93F0-2B60AB2EA32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r="1824" b="13037"/>
          <a:stretch/>
        </p:blipFill>
        <p:spPr>
          <a:xfrm>
            <a:off x="387926" y="267589"/>
            <a:ext cx="2273212" cy="17949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CE273AB-359D-4EEB-977A-82A07ACDCE6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" t="8054" r="546" b="8054"/>
          <a:stretch/>
        </p:blipFill>
        <p:spPr>
          <a:xfrm>
            <a:off x="9520785" y="267589"/>
            <a:ext cx="2008910" cy="2142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B86C757-C546-46A6-A859-E4C418610A4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8" t="25847" r="13815" b="49666"/>
          <a:stretch/>
        </p:blipFill>
        <p:spPr bwMode="auto">
          <a:xfrm>
            <a:off x="260524" y="5035525"/>
            <a:ext cx="2957017" cy="1050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6FE9AE8-A77B-4DC3-AEA7-C91B629AD9B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89" y="5441457"/>
            <a:ext cx="4021544" cy="506198"/>
          </a:xfrm>
          <a:prstGeom prst="rect">
            <a:avLst/>
          </a:prstGeom>
        </p:spPr>
      </p:pic>
      <p:pic>
        <p:nvPicPr>
          <p:cNvPr id="1026" name="Picture 2" descr="5. Sınıf Türkçe Ders Kitabı Sayfa 10-11-12-13-14-15 Cevapları Anıttepe  Yayınları | Ödev Zamanı">
            <a:extLst>
              <a:ext uri="{FF2B5EF4-FFF2-40B4-BE49-F238E27FC236}">
                <a16:creationId xmlns:a16="http://schemas.microsoft.com/office/drawing/2014/main" id="{96C0D658-6537-4054-B44A-86D5635E2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" t="22238" r="5367" b="23266"/>
          <a:stretch/>
        </p:blipFill>
        <p:spPr bwMode="auto">
          <a:xfrm>
            <a:off x="2621221" y="2062567"/>
            <a:ext cx="6899564" cy="219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95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72DB848-BD44-4253-9EBE-F261CDA81129}"/>
              </a:ext>
            </a:extLst>
          </p:cNvPr>
          <p:cNvSpPr txBox="1"/>
          <p:nvPr/>
        </p:nvSpPr>
        <p:spPr>
          <a:xfrm>
            <a:off x="3048000" y="653534"/>
            <a:ext cx="60960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40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HAZIRLIK ÇALIŞMALARI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F54BCD1-588B-4A0F-BAC6-512D1665B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909" y="2119474"/>
            <a:ext cx="8713775" cy="648132"/>
          </a:xfrm>
          <a:prstGeom prst="rect">
            <a:avLst/>
          </a:prstGeom>
        </p:spPr>
      </p:pic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37413C5-1641-41D9-9A40-75EC17AFD4FB}"/>
              </a:ext>
            </a:extLst>
          </p:cNvPr>
          <p:cNvSpPr/>
          <p:nvPr/>
        </p:nvSpPr>
        <p:spPr>
          <a:xfrm>
            <a:off x="277091" y="3525661"/>
            <a:ext cx="10889672" cy="16836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Huzur, özlem, gurbette olma duygularını uyandırıyor</a:t>
            </a:r>
          </a:p>
        </p:txBody>
      </p:sp>
    </p:spTree>
    <p:extLst>
      <p:ext uri="{BB962C8B-B14F-4D97-AF65-F5344CB8AC3E}">
        <p14:creationId xmlns:p14="http://schemas.microsoft.com/office/powerpoint/2010/main" val="386442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7649EF7C-CE03-46CA-B7B1-5561EF077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98" y="734290"/>
            <a:ext cx="9773003" cy="53773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D36FF7F-EBE1-402E-B472-91A0467948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3" t="58186" r="68636" b="18570"/>
          <a:stretch/>
        </p:blipFill>
        <p:spPr>
          <a:xfrm>
            <a:off x="526471" y="2396836"/>
            <a:ext cx="5133653" cy="2784764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A1CF230C-ECD2-4C1B-9B4C-49FFBD537E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68" t="43835" r="63636" b="38783"/>
          <a:stretch/>
        </p:blipFill>
        <p:spPr>
          <a:xfrm>
            <a:off x="5943599" y="2396836"/>
            <a:ext cx="5776382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8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20FC078-CB17-4533-B97E-03E1187A8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772" y="1331334"/>
            <a:ext cx="4087828" cy="4594439"/>
          </a:xfrm>
          <a:prstGeom prst="rect">
            <a:avLst/>
          </a:prstGeom>
        </p:spPr>
      </p:pic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5C6BCAE-1FEF-4068-87AD-B635CCA32ED8}"/>
              </a:ext>
            </a:extLst>
          </p:cNvPr>
          <p:cNvSpPr/>
          <p:nvPr/>
        </p:nvSpPr>
        <p:spPr>
          <a:xfrm>
            <a:off x="415636" y="1468582"/>
            <a:ext cx="5680364" cy="357447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ŞAİRİ TANIYALIM</a:t>
            </a:r>
          </a:p>
        </p:txBody>
      </p:sp>
    </p:spTree>
    <p:extLst>
      <p:ext uri="{BB962C8B-B14F-4D97-AF65-F5344CB8AC3E}">
        <p14:creationId xmlns:p14="http://schemas.microsoft.com/office/powerpoint/2010/main" val="417359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6EE8483-87AC-4878-B082-B31808EFEEED}"/>
              </a:ext>
            </a:extLst>
          </p:cNvPr>
          <p:cNvSpPr/>
          <p:nvPr/>
        </p:nvSpPr>
        <p:spPr>
          <a:xfrm>
            <a:off x="2646218" y="471055"/>
            <a:ext cx="5680364" cy="16625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METNİ OKUMA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3FFF29C-8349-4C58-B2CF-FACAC2DFF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3" y="2683885"/>
            <a:ext cx="10571018" cy="108455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F5E9A4A-78DC-4EC0-BE71-78D00A4F4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390" y="4322617"/>
            <a:ext cx="4413655" cy="9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F1C4A91-6E35-4A9C-8AD8-B061FE434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48" y="678873"/>
            <a:ext cx="921499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1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F8C70C-ED94-4C88-A198-EC70312F9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94" y="632546"/>
            <a:ext cx="8191933" cy="49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65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95D4B1B-83D1-4FF1-A508-A58477A86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23" y="997526"/>
            <a:ext cx="8535390" cy="51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570BE1-DDB8-49FE-BD41-C602425EE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20" y="1762329"/>
            <a:ext cx="1581582" cy="90856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6CA3667-1E0B-4135-8F85-1BC0BF21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89" y="4630448"/>
            <a:ext cx="2127443" cy="89751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2548626-A48E-49AF-BDF7-CBFDEF6E2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40" y="386605"/>
            <a:ext cx="6735928" cy="90856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8E499E63-CE6E-485C-881D-3C35D81944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606" b="19515"/>
          <a:stretch/>
        </p:blipFill>
        <p:spPr>
          <a:xfrm>
            <a:off x="665020" y="3321706"/>
            <a:ext cx="5818909" cy="569615"/>
          </a:xfrm>
          <a:prstGeom prst="rect">
            <a:avLst/>
          </a:prstGeom>
        </p:spPr>
      </p:pic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3E3A2A8-3471-4728-AD65-B28C14169303}"/>
              </a:ext>
            </a:extLst>
          </p:cNvPr>
          <p:cNvSpPr/>
          <p:nvPr/>
        </p:nvSpPr>
        <p:spPr>
          <a:xfrm>
            <a:off x="2519532" y="1762329"/>
            <a:ext cx="4296904" cy="92089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Ülke memleket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9B45648-7FE3-4B15-AF99-EE772CC621B1}"/>
              </a:ext>
            </a:extLst>
          </p:cNvPr>
          <p:cNvSpPr/>
          <p:nvPr/>
        </p:nvSpPr>
        <p:spPr>
          <a:xfrm>
            <a:off x="2616514" y="4607070"/>
            <a:ext cx="4296904" cy="92089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</a:t>
            </a:r>
          </a:p>
        </p:txBody>
      </p:sp>
    </p:spTree>
    <p:extLst>
      <p:ext uri="{BB962C8B-B14F-4D97-AF65-F5344CB8AC3E}">
        <p14:creationId xmlns:p14="http://schemas.microsoft.com/office/powerpoint/2010/main" val="383047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1DD1B1D-D8D1-4BF1-A950-AB82A3785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30" y="1717963"/>
            <a:ext cx="2131174" cy="88798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BDAFAFD-74D0-4D64-B0D3-20BDDD540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30" y="4533467"/>
            <a:ext cx="2247242" cy="104039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877EEAB-65B8-4D7B-877A-8E719A513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0" y="672594"/>
            <a:ext cx="5647767" cy="62475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75BF0E7-E6DF-40B1-AEA7-85AE25E38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30" y="2912053"/>
            <a:ext cx="7345670" cy="761999"/>
          </a:xfrm>
          <a:prstGeom prst="rect">
            <a:avLst/>
          </a:prstGeom>
        </p:spPr>
      </p:pic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C0C555B-15E0-4CFA-97DF-CCF9FFAA4391}"/>
              </a:ext>
            </a:extLst>
          </p:cNvPr>
          <p:cNvSpPr/>
          <p:nvPr/>
        </p:nvSpPr>
        <p:spPr>
          <a:xfrm>
            <a:off x="2854072" y="1685059"/>
            <a:ext cx="4296904" cy="92089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Ev, mülk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77FAC81-8E95-41A8-8CFB-77C7205674C3}"/>
              </a:ext>
            </a:extLst>
          </p:cNvPr>
          <p:cNvSpPr/>
          <p:nvPr/>
        </p:nvSpPr>
        <p:spPr>
          <a:xfrm>
            <a:off x="3346196" y="4191434"/>
            <a:ext cx="4296904" cy="17244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Hoşnutsuzluk belirten söz veya yazı</a:t>
            </a:r>
          </a:p>
        </p:txBody>
      </p:sp>
    </p:spTree>
    <p:extLst>
      <p:ext uri="{BB962C8B-B14F-4D97-AF65-F5344CB8AC3E}">
        <p14:creationId xmlns:p14="http://schemas.microsoft.com/office/powerpoint/2010/main" val="114926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0BBE333-7507-4A2B-83B5-87AFA5D6D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8" y="290945"/>
            <a:ext cx="11354778" cy="573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24568FA-54FD-42A4-90F2-EC92BDAF4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39" y="886690"/>
            <a:ext cx="10536878" cy="560243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3A90226-E1A1-4D1B-976A-E10CDD9C87AF}"/>
              </a:ext>
            </a:extLst>
          </p:cNvPr>
          <p:cNvSpPr/>
          <p:nvPr/>
        </p:nvSpPr>
        <p:spPr>
          <a:xfrm>
            <a:off x="374073" y="2060429"/>
            <a:ext cx="10945091" cy="280251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Göğü mavi, yeşilliklerle dolu, ekinlerle dolu tarlaları olan bir memlekettir.</a:t>
            </a:r>
          </a:p>
        </p:txBody>
      </p:sp>
    </p:spTree>
    <p:extLst>
      <p:ext uri="{BB962C8B-B14F-4D97-AF65-F5344CB8AC3E}">
        <p14:creationId xmlns:p14="http://schemas.microsoft.com/office/powerpoint/2010/main" val="354870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3780427-A57E-467B-9D1B-F7576587A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60" y="706583"/>
            <a:ext cx="11707063" cy="955962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57AF83F-69E8-4E56-AFC1-487B437CFA03}"/>
              </a:ext>
            </a:extLst>
          </p:cNvPr>
          <p:cNvSpPr/>
          <p:nvPr/>
        </p:nvSpPr>
        <p:spPr>
          <a:xfrm>
            <a:off x="1246909" y="2586902"/>
            <a:ext cx="9268691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Üçüncü kıtada vurgulanmıştır.</a:t>
            </a:r>
          </a:p>
        </p:txBody>
      </p:sp>
    </p:spTree>
    <p:extLst>
      <p:ext uri="{BB962C8B-B14F-4D97-AF65-F5344CB8AC3E}">
        <p14:creationId xmlns:p14="http://schemas.microsoft.com/office/powerpoint/2010/main" val="22473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466ADF5-47D2-4B75-A641-26ABF0BCA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07" y="554182"/>
            <a:ext cx="8427029" cy="980208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BFE3A04-EC5C-4A7A-84F8-EAA24D7E5273}"/>
              </a:ext>
            </a:extLst>
          </p:cNvPr>
          <p:cNvSpPr/>
          <p:nvPr/>
        </p:nvSpPr>
        <p:spPr>
          <a:xfrm>
            <a:off x="374073" y="2060430"/>
            <a:ext cx="10349345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Yaşanmak istenen ülke hakkında kurulan hayaller</a:t>
            </a:r>
          </a:p>
        </p:txBody>
      </p:sp>
    </p:spTree>
    <p:extLst>
      <p:ext uri="{BB962C8B-B14F-4D97-AF65-F5344CB8AC3E}">
        <p14:creationId xmlns:p14="http://schemas.microsoft.com/office/powerpoint/2010/main" val="35125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904580A-3D61-4F6D-B53D-076973F4B7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0" b="21819"/>
          <a:stretch/>
        </p:blipFill>
        <p:spPr>
          <a:xfrm>
            <a:off x="1120971" y="637308"/>
            <a:ext cx="9950057" cy="1080653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AD05F5C-D126-479B-8FF1-AB2D29B062BD}"/>
              </a:ext>
            </a:extLst>
          </p:cNvPr>
          <p:cNvSpPr/>
          <p:nvPr/>
        </p:nvSpPr>
        <p:spPr>
          <a:xfrm>
            <a:off x="374073" y="2060430"/>
            <a:ext cx="10335491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Sevgi ve huzur duygularına sahiptir.</a:t>
            </a:r>
          </a:p>
        </p:txBody>
      </p:sp>
    </p:spTree>
    <p:extLst>
      <p:ext uri="{BB962C8B-B14F-4D97-AF65-F5344CB8AC3E}">
        <p14:creationId xmlns:p14="http://schemas.microsoft.com/office/powerpoint/2010/main" val="97056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67029A9-436E-4E73-9347-4AD166A71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57" y="831273"/>
            <a:ext cx="10994142" cy="1163781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6A0E91A-A097-4065-BEC6-C8DEBA3C0902}"/>
              </a:ext>
            </a:extLst>
          </p:cNvPr>
          <p:cNvSpPr/>
          <p:nvPr/>
        </p:nvSpPr>
        <p:spPr>
          <a:xfrm>
            <a:off x="1197552" y="2344447"/>
            <a:ext cx="9268691" cy="34190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Şairin kullandığı dil akıcı ve anlaşılırdır. Şair şiiri günümüz Türkçesiyle  yazmıştır, yabancı kelimelere yer vermemiştir. Böylece </a:t>
            </a:r>
            <a:r>
              <a:rPr lang="tr-TR" sz="3600" b="1" dirty="0" err="1">
                <a:solidFill>
                  <a:srgbClr val="C00000"/>
                </a:solidFill>
              </a:rPr>
              <a:t>şiiirn</a:t>
            </a:r>
            <a:r>
              <a:rPr lang="tr-TR" sz="3600" b="1" dirty="0">
                <a:solidFill>
                  <a:srgbClr val="C00000"/>
                </a:solidFill>
              </a:rPr>
              <a:t> dili sade olmuştur. Şiirde uzun cümleler kullanılmamıştır. Bu da akıcı bir dil ortaya çıkarmıştır.</a:t>
            </a:r>
          </a:p>
        </p:txBody>
      </p:sp>
    </p:spTree>
    <p:extLst>
      <p:ext uri="{BB962C8B-B14F-4D97-AF65-F5344CB8AC3E}">
        <p14:creationId xmlns:p14="http://schemas.microsoft.com/office/powerpoint/2010/main" val="288139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C74A59B-4F54-4DCD-84A6-B2BA4B29C145}"/>
              </a:ext>
            </a:extLst>
          </p:cNvPr>
          <p:cNvSpPr/>
          <p:nvPr/>
        </p:nvSpPr>
        <p:spPr>
          <a:xfrm>
            <a:off x="734291" y="609600"/>
            <a:ext cx="10307782" cy="530629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>
                <a:solidFill>
                  <a:srgbClr val="C00000"/>
                </a:solidFill>
                <a:latin typeface="Snap ITC" panose="04040A07060A02020202" pitchFamily="82" charset="0"/>
              </a:rPr>
              <a:t>ŞİİRDE KONU VE ANA DUYGU (TEMA)</a:t>
            </a:r>
          </a:p>
        </p:txBody>
      </p:sp>
    </p:spTree>
    <p:extLst>
      <p:ext uri="{BB962C8B-B14F-4D97-AF65-F5344CB8AC3E}">
        <p14:creationId xmlns:p14="http://schemas.microsoft.com/office/powerpoint/2010/main" val="2168383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32CCB60-859B-4419-ADD5-5BA3F8F75586}"/>
              </a:ext>
            </a:extLst>
          </p:cNvPr>
          <p:cNvSpPr/>
          <p:nvPr/>
        </p:nvSpPr>
        <p:spPr>
          <a:xfrm>
            <a:off x="346363" y="1711036"/>
            <a:ext cx="4003964" cy="20781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KONU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B9BBCF1-18C3-4B8B-9459-CE3226C3A69E}"/>
              </a:ext>
            </a:extLst>
          </p:cNvPr>
          <p:cNvSpPr txBox="1"/>
          <p:nvPr/>
        </p:nvSpPr>
        <p:spPr>
          <a:xfrm>
            <a:off x="5029200" y="1838097"/>
            <a:ext cx="60960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4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Şiirde bahsedilen olay ya da durumdur</a:t>
            </a:r>
            <a:endParaRPr lang="tr-TR" sz="4000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1DF3EEB-FF65-4488-8960-F781FFC56AB0}"/>
              </a:ext>
            </a:extLst>
          </p:cNvPr>
          <p:cNvSpPr txBox="1"/>
          <p:nvPr/>
        </p:nvSpPr>
        <p:spPr>
          <a:xfrm>
            <a:off x="5167745" y="3696465"/>
            <a:ext cx="60960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“Bu şiirde ne anlatılıyor?” sorusunun cevabıdır.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4616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3BC8BA-D96A-4F8E-A2E8-65B72E55860E}"/>
              </a:ext>
            </a:extLst>
          </p:cNvPr>
          <p:cNvSpPr/>
          <p:nvPr/>
        </p:nvSpPr>
        <p:spPr>
          <a:xfrm>
            <a:off x="221672" y="1813203"/>
            <a:ext cx="4003964" cy="20781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DUYGU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4AC5BF5-7CC9-4F8F-8EE9-0282B20A4392}"/>
              </a:ext>
            </a:extLst>
          </p:cNvPr>
          <p:cNvSpPr txBox="1"/>
          <p:nvPr/>
        </p:nvSpPr>
        <p:spPr>
          <a:xfrm>
            <a:off x="4752112" y="1095403"/>
            <a:ext cx="6096000" cy="17568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Şiiri okurken yada dinlerden hissettiğimiz duyguya </a:t>
            </a:r>
            <a:r>
              <a:rPr lang="tr-TR" sz="32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ana duygu</a:t>
            </a:r>
            <a:r>
              <a:rPr lang="tr-TR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denir.</a:t>
            </a:r>
            <a:endParaRPr lang="tr-T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A5AD259-A019-4A96-94F3-062F8F99EB05}"/>
              </a:ext>
            </a:extLst>
          </p:cNvPr>
          <p:cNvSpPr txBox="1"/>
          <p:nvPr/>
        </p:nvSpPr>
        <p:spPr>
          <a:xfrm>
            <a:off x="4752112" y="3307754"/>
            <a:ext cx="6096000" cy="17568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714375" algn="l"/>
              </a:tabLst>
            </a:pPr>
            <a:r>
              <a:rPr lang="tr-TR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Bu şiirde hangi duygu canlandırılıyor? “ sorusunun cevabıdır.</a:t>
            </a:r>
            <a:endParaRPr lang="tr-T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92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40BB016-C4B8-4DCD-8BE7-3A571A811E2B}"/>
              </a:ext>
            </a:extLst>
          </p:cNvPr>
          <p:cNvPicPr/>
          <p:nvPr/>
        </p:nvPicPr>
        <p:blipFill rotWithShape="1">
          <a:blip r:embed="rId2"/>
          <a:srcRect l="8214" t="6745" r="51611" b="62907"/>
          <a:stretch/>
        </p:blipFill>
        <p:spPr bwMode="auto">
          <a:xfrm>
            <a:off x="1440872" y="332509"/>
            <a:ext cx="5264727" cy="25700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k: Aşağı 2">
            <a:extLst>
              <a:ext uri="{FF2B5EF4-FFF2-40B4-BE49-F238E27FC236}">
                <a16:creationId xmlns:a16="http://schemas.microsoft.com/office/drawing/2014/main" id="{81E2E7BC-E04E-4AAC-8579-CD0C937E7E97}"/>
              </a:ext>
            </a:extLst>
          </p:cNvPr>
          <p:cNvSpPr/>
          <p:nvPr/>
        </p:nvSpPr>
        <p:spPr>
          <a:xfrm>
            <a:off x="3505200" y="3141519"/>
            <a:ext cx="748146" cy="120534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5A49B62-AEF7-422A-9D33-C51788C1A1C8}"/>
              </a:ext>
            </a:extLst>
          </p:cNvPr>
          <p:cNvSpPr/>
          <p:nvPr/>
        </p:nvSpPr>
        <p:spPr>
          <a:xfrm>
            <a:off x="1925782" y="4585855"/>
            <a:ext cx="3906982" cy="131618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BARIŞ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0532059-7E1F-4C25-9E4D-59AFA8A2141A}"/>
              </a:ext>
            </a:extLst>
          </p:cNvPr>
          <p:cNvSpPr/>
          <p:nvPr/>
        </p:nvSpPr>
        <p:spPr>
          <a:xfrm>
            <a:off x="6982691" y="817418"/>
            <a:ext cx="3325091" cy="131618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KONU</a:t>
            </a:r>
          </a:p>
        </p:txBody>
      </p:sp>
    </p:spTree>
    <p:extLst>
      <p:ext uri="{BB962C8B-B14F-4D97-AF65-F5344CB8AC3E}">
        <p14:creationId xmlns:p14="http://schemas.microsoft.com/office/powerpoint/2010/main" val="172973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EBD0AB9-8FD1-4F9D-AE00-FD7676114B32}"/>
              </a:ext>
            </a:extLst>
          </p:cNvPr>
          <p:cNvPicPr/>
          <p:nvPr/>
        </p:nvPicPr>
        <p:blipFill rotWithShape="1">
          <a:blip r:embed="rId2"/>
          <a:srcRect l="7161" t="9833" r="54601" b="65117"/>
          <a:stretch/>
        </p:blipFill>
        <p:spPr bwMode="auto">
          <a:xfrm>
            <a:off x="2301139" y="245976"/>
            <a:ext cx="5040486" cy="2497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C10BBB3-DC44-4BFF-8B1F-AB75994E36DA}"/>
              </a:ext>
            </a:extLst>
          </p:cNvPr>
          <p:cNvSpPr/>
          <p:nvPr/>
        </p:nvSpPr>
        <p:spPr>
          <a:xfrm>
            <a:off x="2867891" y="4585855"/>
            <a:ext cx="3906982" cy="131618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ANNE SEVGİSİ</a:t>
            </a:r>
          </a:p>
        </p:txBody>
      </p:sp>
      <p:sp>
        <p:nvSpPr>
          <p:cNvPr id="4" name="Ok: Aşağı 3">
            <a:extLst>
              <a:ext uri="{FF2B5EF4-FFF2-40B4-BE49-F238E27FC236}">
                <a16:creationId xmlns:a16="http://schemas.microsoft.com/office/drawing/2014/main" id="{1068F34B-490C-4771-B077-280E506A17F5}"/>
              </a:ext>
            </a:extLst>
          </p:cNvPr>
          <p:cNvSpPr/>
          <p:nvPr/>
        </p:nvSpPr>
        <p:spPr>
          <a:xfrm>
            <a:off x="4447309" y="3061855"/>
            <a:ext cx="748146" cy="120534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8F6C65B-621C-47D8-82F7-064F518D0A31}"/>
              </a:ext>
            </a:extLst>
          </p:cNvPr>
          <p:cNvSpPr/>
          <p:nvPr/>
        </p:nvSpPr>
        <p:spPr>
          <a:xfrm>
            <a:off x="7855527" y="706582"/>
            <a:ext cx="3325091" cy="131618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DUYGU</a:t>
            </a:r>
          </a:p>
        </p:txBody>
      </p:sp>
    </p:spTree>
    <p:extLst>
      <p:ext uri="{BB962C8B-B14F-4D97-AF65-F5344CB8AC3E}">
        <p14:creationId xmlns:p14="http://schemas.microsoft.com/office/powerpoint/2010/main" val="30317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7AFE6E6-6AA7-4AFC-9A4D-D4EE45C04F52}"/>
              </a:ext>
            </a:extLst>
          </p:cNvPr>
          <p:cNvPicPr/>
          <p:nvPr/>
        </p:nvPicPr>
        <p:blipFill rotWithShape="1">
          <a:blip r:embed="rId2"/>
          <a:srcRect l="5536" t="1738" r="49026" b="74033"/>
          <a:stretch/>
        </p:blipFill>
        <p:spPr bwMode="auto">
          <a:xfrm>
            <a:off x="405159" y="521218"/>
            <a:ext cx="4388514" cy="24730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86F76A4-6476-406C-8D1E-8393CC9F9FEA}"/>
              </a:ext>
            </a:extLst>
          </p:cNvPr>
          <p:cNvSpPr/>
          <p:nvPr/>
        </p:nvSpPr>
        <p:spPr>
          <a:xfrm>
            <a:off x="4973781" y="919536"/>
            <a:ext cx="3325091" cy="131618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DUYGU</a:t>
            </a:r>
          </a:p>
        </p:txBody>
      </p:sp>
      <p:sp>
        <p:nvSpPr>
          <p:cNvPr id="4" name="Ok: Aşağı 3">
            <a:extLst>
              <a:ext uri="{FF2B5EF4-FFF2-40B4-BE49-F238E27FC236}">
                <a16:creationId xmlns:a16="http://schemas.microsoft.com/office/drawing/2014/main" id="{9DEBB897-F2B7-49DD-98AF-607C0D2339EB}"/>
              </a:ext>
            </a:extLst>
          </p:cNvPr>
          <p:cNvSpPr/>
          <p:nvPr/>
        </p:nvSpPr>
        <p:spPr>
          <a:xfrm>
            <a:off x="2225343" y="3297382"/>
            <a:ext cx="748146" cy="12053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38F06ED-6386-4FBA-ABE7-F3CB8BD7D84C}"/>
              </a:ext>
            </a:extLst>
          </p:cNvPr>
          <p:cNvSpPr/>
          <p:nvPr/>
        </p:nvSpPr>
        <p:spPr>
          <a:xfrm>
            <a:off x="748145" y="4805855"/>
            <a:ext cx="3906982" cy="131618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SEVGİ</a:t>
            </a:r>
          </a:p>
        </p:txBody>
      </p:sp>
    </p:spTree>
    <p:extLst>
      <p:ext uri="{BB962C8B-B14F-4D97-AF65-F5344CB8AC3E}">
        <p14:creationId xmlns:p14="http://schemas.microsoft.com/office/powerpoint/2010/main" val="146104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A964BAF-3652-458D-AB81-D10CE041AD13}"/>
              </a:ext>
            </a:extLst>
          </p:cNvPr>
          <p:cNvPicPr/>
          <p:nvPr/>
        </p:nvPicPr>
        <p:blipFill rotWithShape="1">
          <a:blip r:embed="rId2"/>
          <a:srcRect l="4107" t="562" r="64600" b="73866"/>
          <a:stretch/>
        </p:blipFill>
        <p:spPr bwMode="auto">
          <a:xfrm>
            <a:off x="1143432" y="440314"/>
            <a:ext cx="4578495" cy="21781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k: Aşağı 2">
            <a:extLst>
              <a:ext uri="{FF2B5EF4-FFF2-40B4-BE49-F238E27FC236}">
                <a16:creationId xmlns:a16="http://schemas.microsoft.com/office/drawing/2014/main" id="{E40417DF-75AB-4754-88E3-86EBA1A6D38C}"/>
              </a:ext>
            </a:extLst>
          </p:cNvPr>
          <p:cNvSpPr/>
          <p:nvPr/>
        </p:nvSpPr>
        <p:spPr>
          <a:xfrm>
            <a:off x="3058606" y="2963358"/>
            <a:ext cx="748146" cy="120534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4B74AB5-BD34-43F5-B064-D70EE3B38175}"/>
              </a:ext>
            </a:extLst>
          </p:cNvPr>
          <p:cNvSpPr/>
          <p:nvPr/>
        </p:nvSpPr>
        <p:spPr>
          <a:xfrm>
            <a:off x="1479188" y="4513552"/>
            <a:ext cx="3906982" cy="131618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VATAN SEVGİSİ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A09ABC7-0CD4-4B9C-9538-1CC4A106D943}"/>
              </a:ext>
            </a:extLst>
          </p:cNvPr>
          <p:cNvSpPr/>
          <p:nvPr/>
        </p:nvSpPr>
        <p:spPr>
          <a:xfrm>
            <a:off x="5874328" y="718920"/>
            <a:ext cx="3325091" cy="131618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DUYGU</a:t>
            </a:r>
          </a:p>
        </p:txBody>
      </p:sp>
    </p:spTree>
    <p:extLst>
      <p:ext uri="{BB962C8B-B14F-4D97-AF65-F5344CB8AC3E}">
        <p14:creationId xmlns:p14="http://schemas.microsoft.com/office/powerpoint/2010/main" val="217783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80A0529-4425-4F20-A0B5-612B520CF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223404"/>
            <a:ext cx="10395672" cy="302756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049A624-8D5C-422D-8645-C54DAA4AC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3607031"/>
            <a:ext cx="10284836" cy="26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5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04E5AAF-B341-42E7-858A-11A74584C74D}"/>
              </a:ext>
            </a:extLst>
          </p:cNvPr>
          <p:cNvSpPr/>
          <p:nvPr/>
        </p:nvSpPr>
        <p:spPr>
          <a:xfrm>
            <a:off x="1343891" y="581891"/>
            <a:ext cx="9268691" cy="50153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iki şiirin de teması memlekettir. «Memleket İsterim» şiirinde şair hayalindeki memleketi anlatırken «Yine Memleketim Üstüne Söylenmiştir.» şiirinde şair memleketine duyduğu hasretten bahsetmektedir.</a:t>
            </a:r>
          </a:p>
        </p:txBody>
      </p:sp>
    </p:spTree>
    <p:extLst>
      <p:ext uri="{BB962C8B-B14F-4D97-AF65-F5344CB8AC3E}">
        <p14:creationId xmlns:p14="http://schemas.microsoft.com/office/powerpoint/2010/main" val="2010702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A077F496-B96A-4533-993B-8BAE3DC00760}"/>
              </a:ext>
            </a:extLst>
          </p:cNvPr>
          <p:cNvSpPr/>
          <p:nvPr/>
        </p:nvSpPr>
        <p:spPr>
          <a:xfrm>
            <a:off x="1205345" y="1601758"/>
            <a:ext cx="9392733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72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ZIT(KARŞIT) ANLAMLI</a:t>
            </a:r>
          </a:p>
          <a:p>
            <a:pPr algn="ctr"/>
            <a:r>
              <a:rPr lang="tr-TR" sz="7200" b="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KELİMELER</a:t>
            </a:r>
          </a:p>
        </p:txBody>
      </p:sp>
    </p:spTree>
    <p:extLst>
      <p:ext uri="{BB962C8B-B14F-4D97-AF65-F5344CB8AC3E}">
        <p14:creationId xmlns:p14="http://schemas.microsoft.com/office/powerpoint/2010/main" val="671627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26EC396-809B-403B-8371-7EE0A3BBE64E}"/>
              </a:ext>
            </a:extLst>
          </p:cNvPr>
          <p:cNvSpPr/>
          <p:nvPr/>
        </p:nvSpPr>
        <p:spPr>
          <a:xfrm>
            <a:off x="1099930" y="521661"/>
            <a:ext cx="9409044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4000" b="0" i="0" dirty="0">
                <a:solidFill>
                  <a:srgbClr val="666666"/>
                </a:solidFill>
                <a:effectLst/>
                <a:latin typeface="Roboto"/>
              </a:rPr>
              <a:t>Karşıt kavramları karşılayan, birbirleriyle çelişen anlamlar içeren sözcüklere </a:t>
            </a:r>
            <a:r>
              <a:rPr lang="tr-TR" sz="4000" b="0" i="0" dirty="0">
                <a:solidFill>
                  <a:srgbClr val="C00000"/>
                </a:solidFill>
                <a:effectLst/>
                <a:latin typeface="Roboto"/>
              </a:rPr>
              <a:t>“</a:t>
            </a:r>
            <a:r>
              <a:rPr lang="tr-TR" sz="4000" b="1" i="0" dirty="0">
                <a:solidFill>
                  <a:srgbClr val="C00000"/>
                </a:solidFill>
                <a:effectLst/>
                <a:latin typeface="Roboto"/>
              </a:rPr>
              <a:t>zıt anlamlı sözcükler</a:t>
            </a:r>
            <a:r>
              <a:rPr lang="tr-TR" sz="4000" b="0" i="0" dirty="0">
                <a:solidFill>
                  <a:srgbClr val="C00000"/>
                </a:solidFill>
                <a:effectLst/>
                <a:latin typeface="Roboto"/>
              </a:rPr>
              <a:t>”</a:t>
            </a:r>
            <a:r>
              <a:rPr lang="tr-TR" sz="4000" b="0" i="0" dirty="0">
                <a:solidFill>
                  <a:srgbClr val="666666"/>
                </a:solidFill>
                <a:effectLst/>
                <a:latin typeface="Roboto"/>
              </a:rPr>
              <a:t> denir.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20737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ÅiÅman zayÄ±f ile ilgili gÃ¶rsel sonucu">
            <a:extLst>
              <a:ext uri="{FF2B5EF4-FFF2-40B4-BE49-F238E27FC236}">
                <a16:creationId xmlns:a16="http://schemas.microsoft.com/office/drawing/2014/main" id="{979ADFFF-1AEF-437A-8D5A-4A6FE5C71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123825"/>
            <a:ext cx="4943475" cy="66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68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avaÅ hÄ±zlÄ± ile ilgili gÃ¶rsel sonucu">
            <a:extLst>
              <a:ext uri="{FF2B5EF4-FFF2-40B4-BE49-F238E27FC236}">
                <a16:creationId xmlns:a16="http://schemas.microsoft.com/office/drawing/2014/main" id="{6D95D9C1-40ED-49A0-9431-DC2431B5E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80"/>
          <a:stretch/>
        </p:blipFill>
        <p:spPr bwMode="auto">
          <a:xfrm>
            <a:off x="1797616" y="692426"/>
            <a:ext cx="7101633" cy="54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768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Yuvarlatılmış Köşeler 1">
            <a:extLst>
              <a:ext uri="{FF2B5EF4-FFF2-40B4-BE49-F238E27FC236}">
                <a16:creationId xmlns:a16="http://schemas.microsoft.com/office/drawing/2014/main" id="{B8776905-4514-4AB3-A460-EC283F2A9ADB}"/>
              </a:ext>
            </a:extLst>
          </p:cNvPr>
          <p:cNvSpPr/>
          <p:nvPr/>
        </p:nvSpPr>
        <p:spPr>
          <a:xfrm>
            <a:off x="2570921" y="238539"/>
            <a:ext cx="7739269" cy="10071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AŞAĞIDAKİ RESİMLERDEN YOLA ÇIKARAK HANGİ KELİMENİN ZIT ANLAMLISI OLDUĞUNU SÖYLEYİNİZ.</a:t>
            </a:r>
          </a:p>
        </p:txBody>
      </p:sp>
      <p:pic>
        <p:nvPicPr>
          <p:cNvPr id="6146" name="Picture 2" descr="bÃ¼yÃ¼k kÃ¼Ã§Ã¼k ile ilgili gÃ¶rsel sonucu">
            <a:extLst>
              <a:ext uri="{FF2B5EF4-FFF2-40B4-BE49-F238E27FC236}">
                <a16:creationId xmlns:a16="http://schemas.microsoft.com/office/drawing/2014/main" id="{DF25FE14-DB87-4DBA-9E79-E264771C8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3" y="1885121"/>
            <a:ext cx="5711687" cy="42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EB217FD3-F8DC-41EA-8DCC-9D03DF6DE873}"/>
              </a:ext>
            </a:extLst>
          </p:cNvPr>
          <p:cNvSpPr/>
          <p:nvPr/>
        </p:nvSpPr>
        <p:spPr>
          <a:xfrm>
            <a:off x="6308035" y="3273287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D9FDB568-1006-416B-A942-4D1DEAE97339}"/>
              </a:ext>
            </a:extLst>
          </p:cNvPr>
          <p:cNvSpPr/>
          <p:nvPr/>
        </p:nvSpPr>
        <p:spPr>
          <a:xfrm>
            <a:off x="7924801" y="2994991"/>
            <a:ext cx="3366052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BÜYÜK-KÜÇÜK</a:t>
            </a:r>
          </a:p>
        </p:txBody>
      </p:sp>
    </p:spTree>
    <p:extLst>
      <p:ext uri="{BB962C8B-B14F-4D97-AF65-F5344CB8AC3E}">
        <p14:creationId xmlns:p14="http://schemas.microsoft.com/office/powerpoint/2010/main" val="299076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CI TATLI ile ilgili gÃ¶rsel sonucu">
            <a:extLst>
              <a:ext uri="{FF2B5EF4-FFF2-40B4-BE49-F238E27FC236}">
                <a16:creationId xmlns:a16="http://schemas.microsoft.com/office/drawing/2014/main" id="{74569A51-391C-4E2F-A071-9BFC366D3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63" y="1153767"/>
            <a:ext cx="4762500" cy="4762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F164AE37-B48D-468A-BE65-FE9B8FF20948}"/>
              </a:ext>
            </a:extLst>
          </p:cNvPr>
          <p:cNvSpPr/>
          <p:nvPr/>
        </p:nvSpPr>
        <p:spPr>
          <a:xfrm>
            <a:off x="5777948" y="2729948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14AD0A4E-8A59-4132-9FDB-02643339E688}"/>
              </a:ext>
            </a:extLst>
          </p:cNvPr>
          <p:cNvSpPr/>
          <p:nvPr/>
        </p:nvSpPr>
        <p:spPr>
          <a:xfrm>
            <a:off x="7898295" y="2411895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ACI- TATLI</a:t>
            </a:r>
          </a:p>
        </p:txBody>
      </p:sp>
    </p:spTree>
    <p:extLst>
      <p:ext uri="{BB962C8B-B14F-4D97-AF65-F5344CB8AC3E}">
        <p14:creationId xmlns:p14="http://schemas.microsoft.com/office/powerpoint/2010/main" val="146810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YENÄ° ESKÄ° ile ilgili gÃ¶rsel sonucu">
            <a:extLst>
              <a:ext uri="{FF2B5EF4-FFF2-40B4-BE49-F238E27FC236}">
                <a16:creationId xmlns:a16="http://schemas.microsoft.com/office/drawing/2014/main" id="{5800DA4D-9C0D-4D26-800F-DF489E569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71" y="142875"/>
            <a:ext cx="5143500" cy="671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14606A58-8F9F-4B18-AEFA-2DDAA0F7E039}"/>
              </a:ext>
            </a:extLst>
          </p:cNvPr>
          <p:cNvSpPr/>
          <p:nvPr/>
        </p:nvSpPr>
        <p:spPr>
          <a:xfrm>
            <a:off x="6692348" y="3167270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8C148FCF-BD3A-4362-9A53-98D8DFC6C032}"/>
              </a:ext>
            </a:extLst>
          </p:cNvPr>
          <p:cNvSpPr/>
          <p:nvPr/>
        </p:nvSpPr>
        <p:spPr>
          <a:xfrm>
            <a:off x="8468139" y="2849217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YENİ-ESKİ</a:t>
            </a:r>
          </a:p>
        </p:txBody>
      </p:sp>
    </p:spTree>
    <p:extLst>
      <p:ext uri="{BB962C8B-B14F-4D97-AF65-F5344CB8AC3E}">
        <p14:creationId xmlns:p14="http://schemas.microsoft.com/office/powerpoint/2010/main" val="266773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ENÃ YAÅLI ile ilgili gÃ¶rsel sonucu">
            <a:extLst>
              <a:ext uri="{FF2B5EF4-FFF2-40B4-BE49-F238E27FC236}">
                <a16:creationId xmlns:a16="http://schemas.microsoft.com/office/drawing/2014/main" id="{C07FAB94-D445-4563-B3FC-4778CDBFB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81" y="966787"/>
            <a:ext cx="600075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D6EA9CB2-944C-4CE0-AA91-79EF9C8469DB}"/>
              </a:ext>
            </a:extLst>
          </p:cNvPr>
          <p:cNvSpPr/>
          <p:nvPr/>
        </p:nvSpPr>
        <p:spPr>
          <a:xfrm>
            <a:off x="6692348" y="3167270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84366436-A39D-4F6B-B1D9-223EAB17B681}"/>
              </a:ext>
            </a:extLst>
          </p:cNvPr>
          <p:cNvSpPr/>
          <p:nvPr/>
        </p:nvSpPr>
        <p:spPr>
          <a:xfrm>
            <a:off x="8468139" y="2849217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GENÇ-YAŞLI</a:t>
            </a:r>
          </a:p>
        </p:txBody>
      </p:sp>
    </p:spTree>
    <p:extLst>
      <p:ext uri="{BB962C8B-B14F-4D97-AF65-F5344CB8AC3E}">
        <p14:creationId xmlns:p14="http://schemas.microsoft.com/office/powerpoint/2010/main" val="160483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ÃNDÃZ GECE ile ilgili gÃ¶rsel sonucu">
            <a:extLst>
              <a:ext uri="{FF2B5EF4-FFF2-40B4-BE49-F238E27FC236}">
                <a16:creationId xmlns:a16="http://schemas.microsoft.com/office/drawing/2014/main" id="{86AD8B78-C70D-473F-A65D-475FF9D3B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37" y="404812"/>
            <a:ext cx="6667500" cy="60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D130718F-0631-4DF3-BDD3-8E38DC68AF4C}"/>
              </a:ext>
            </a:extLst>
          </p:cNvPr>
          <p:cNvSpPr/>
          <p:nvPr/>
        </p:nvSpPr>
        <p:spPr>
          <a:xfrm>
            <a:off x="7248939" y="2809461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569B1980-0DFE-42E7-A6E0-5707032729BA}"/>
              </a:ext>
            </a:extLst>
          </p:cNvPr>
          <p:cNvSpPr/>
          <p:nvPr/>
        </p:nvSpPr>
        <p:spPr>
          <a:xfrm>
            <a:off x="8746435" y="2491408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GÜNDÜZ-GECE</a:t>
            </a:r>
          </a:p>
        </p:txBody>
      </p:sp>
    </p:spTree>
    <p:extLst>
      <p:ext uri="{BB962C8B-B14F-4D97-AF65-F5344CB8AC3E}">
        <p14:creationId xmlns:p14="http://schemas.microsoft.com/office/powerpoint/2010/main" val="309498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OÅ DOLU ile ilgili gÃ¶rsel sonucu">
            <a:extLst>
              <a:ext uri="{FF2B5EF4-FFF2-40B4-BE49-F238E27FC236}">
                <a16:creationId xmlns:a16="http://schemas.microsoft.com/office/drawing/2014/main" id="{CDE36A6C-9C5B-4E71-991F-C3DCB2E96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7" y="1497495"/>
            <a:ext cx="5666663" cy="42011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775E152F-FBCA-4522-8DCA-762967579135}"/>
              </a:ext>
            </a:extLst>
          </p:cNvPr>
          <p:cNvSpPr/>
          <p:nvPr/>
        </p:nvSpPr>
        <p:spPr>
          <a:xfrm>
            <a:off x="6493565" y="2925417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BBD43FC1-C7AE-41E6-848F-92BE036656F3}"/>
              </a:ext>
            </a:extLst>
          </p:cNvPr>
          <p:cNvSpPr/>
          <p:nvPr/>
        </p:nvSpPr>
        <p:spPr>
          <a:xfrm>
            <a:off x="8083827" y="2607364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BOŞ-DOLU</a:t>
            </a:r>
          </a:p>
        </p:txBody>
      </p:sp>
    </p:spTree>
    <p:extLst>
      <p:ext uri="{BB962C8B-B14F-4D97-AF65-F5344CB8AC3E}">
        <p14:creationId xmlns:p14="http://schemas.microsoft.com/office/powerpoint/2010/main" val="296540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ÃALIÅKAN TEMBEL ile ilgili gÃ¶rsel sonucu">
            <a:extLst>
              <a:ext uri="{FF2B5EF4-FFF2-40B4-BE49-F238E27FC236}">
                <a16:creationId xmlns:a16="http://schemas.microsoft.com/office/drawing/2014/main" id="{A376FE3C-88C4-4004-8870-8F22B51A2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88" y="1272210"/>
            <a:ext cx="5331929" cy="486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FB14B709-5EE6-4AFB-8842-A13A0CA6D6F8}"/>
              </a:ext>
            </a:extLst>
          </p:cNvPr>
          <p:cNvSpPr/>
          <p:nvPr/>
        </p:nvSpPr>
        <p:spPr>
          <a:xfrm>
            <a:off x="6493565" y="2925417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214693BE-2FF8-45E4-AB04-6F66DA1567E2}"/>
              </a:ext>
            </a:extLst>
          </p:cNvPr>
          <p:cNvSpPr/>
          <p:nvPr/>
        </p:nvSpPr>
        <p:spPr>
          <a:xfrm>
            <a:off x="8083827" y="2607364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ÇALIŞKAN- TEMBEL</a:t>
            </a:r>
          </a:p>
        </p:txBody>
      </p:sp>
    </p:spTree>
    <p:extLst>
      <p:ext uri="{BB962C8B-B14F-4D97-AF65-F5344CB8AC3E}">
        <p14:creationId xmlns:p14="http://schemas.microsoft.com/office/powerpoint/2010/main" val="416180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HALI UCUZ ile ilgili gÃ¶rsel sonucu">
            <a:extLst>
              <a:ext uri="{FF2B5EF4-FFF2-40B4-BE49-F238E27FC236}">
                <a16:creationId xmlns:a16="http://schemas.microsoft.com/office/drawing/2014/main" id="{D4124888-FF16-49AA-9483-C4730250D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51" y="1232452"/>
            <a:ext cx="6419398" cy="50490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B134571C-C9C9-4E8C-8438-6C9C1AF5CBC8}"/>
              </a:ext>
            </a:extLst>
          </p:cNvPr>
          <p:cNvSpPr/>
          <p:nvPr/>
        </p:nvSpPr>
        <p:spPr>
          <a:xfrm>
            <a:off x="7129670" y="3057938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652C62D4-4414-4A1E-86A0-08A65DC51707}"/>
              </a:ext>
            </a:extLst>
          </p:cNvPr>
          <p:cNvSpPr/>
          <p:nvPr/>
        </p:nvSpPr>
        <p:spPr>
          <a:xfrm>
            <a:off x="8733184" y="2739885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PAHALI-UCUZ</a:t>
            </a:r>
          </a:p>
        </p:txBody>
      </p:sp>
    </p:spTree>
    <p:extLst>
      <p:ext uri="{BB962C8B-B14F-4D97-AF65-F5344CB8AC3E}">
        <p14:creationId xmlns:p14="http://schemas.microsoft.com/office/powerpoint/2010/main" val="252671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ZENGÄ°N-FAKÄ°R ile ilgili gÃ¶rsel sonucu">
            <a:extLst>
              <a:ext uri="{FF2B5EF4-FFF2-40B4-BE49-F238E27FC236}">
                <a16:creationId xmlns:a16="http://schemas.microsoft.com/office/drawing/2014/main" id="{F6B83A50-8449-4E90-A225-AF5D0916A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14" y="1020418"/>
            <a:ext cx="6548150" cy="56056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F87552A3-9110-4450-9478-41A462D31C6E}"/>
              </a:ext>
            </a:extLst>
          </p:cNvPr>
          <p:cNvSpPr/>
          <p:nvPr/>
        </p:nvSpPr>
        <p:spPr>
          <a:xfrm>
            <a:off x="7275444" y="3110947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6F3E5F17-A804-43CE-8A8B-B93B2680D690}"/>
              </a:ext>
            </a:extLst>
          </p:cNvPr>
          <p:cNvSpPr/>
          <p:nvPr/>
        </p:nvSpPr>
        <p:spPr>
          <a:xfrm>
            <a:off x="8733184" y="2739885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ZENGİN-FAKİR</a:t>
            </a:r>
          </a:p>
        </p:txBody>
      </p:sp>
    </p:spTree>
    <p:extLst>
      <p:ext uri="{BB962C8B-B14F-4D97-AF65-F5344CB8AC3E}">
        <p14:creationId xmlns:p14="http://schemas.microsoft.com/office/powerpoint/2010/main" val="53769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ERT-YUMUÅAK ile ilgili gÃ¶rsel sonucu">
            <a:extLst>
              <a:ext uri="{FF2B5EF4-FFF2-40B4-BE49-F238E27FC236}">
                <a16:creationId xmlns:a16="http://schemas.microsoft.com/office/drawing/2014/main" id="{FE42DC6A-4822-45F5-91A3-C102668E7E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4" b="3382"/>
          <a:stretch/>
        </p:blipFill>
        <p:spPr bwMode="auto">
          <a:xfrm>
            <a:off x="716101" y="742122"/>
            <a:ext cx="4822825" cy="58707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DECEB491-3EA4-44E8-B484-A6A12A6D96DC}"/>
              </a:ext>
            </a:extLst>
          </p:cNvPr>
          <p:cNvSpPr/>
          <p:nvPr/>
        </p:nvSpPr>
        <p:spPr>
          <a:xfrm>
            <a:off x="5950711" y="3173895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30CD4203-1678-4C8C-AF7E-80465FC6B82C}"/>
              </a:ext>
            </a:extLst>
          </p:cNvPr>
          <p:cNvSpPr/>
          <p:nvPr/>
        </p:nvSpPr>
        <p:spPr>
          <a:xfrm>
            <a:off x="7767226" y="2855842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SERT-YUMUŞAK</a:t>
            </a:r>
          </a:p>
        </p:txBody>
      </p:sp>
    </p:spTree>
    <p:extLst>
      <p:ext uri="{BB962C8B-B14F-4D97-AF65-F5344CB8AC3E}">
        <p14:creationId xmlns:p14="http://schemas.microsoft.com/office/powerpoint/2010/main" val="189947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ÃLMEK-AÄLAMAK ile ilgili gÃ¶rsel sonucu">
            <a:extLst>
              <a:ext uri="{FF2B5EF4-FFF2-40B4-BE49-F238E27FC236}">
                <a16:creationId xmlns:a16="http://schemas.microsoft.com/office/drawing/2014/main" id="{FE4BB5F9-BBFE-4423-A367-886ACFCC3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7" y="675861"/>
            <a:ext cx="6016487" cy="60164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A91E20C5-BF89-43BF-83E3-BE47549B03A4}"/>
              </a:ext>
            </a:extLst>
          </p:cNvPr>
          <p:cNvSpPr/>
          <p:nvPr/>
        </p:nvSpPr>
        <p:spPr>
          <a:xfrm>
            <a:off x="6414537" y="3180521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96F42296-883F-485E-A7EB-4450901556B2}"/>
              </a:ext>
            </a:extLst>
          </p:cNvPr>
          <p:cNvSpPr/>
          <p:nvPr/>
        </p:nvSpPr>
        <p:spPr>
          <a:xfrm>
            <a:off x="7958900" y="2961859"/>
            <a:ext cx="3331952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rgbClr val="C00000"/>
                </a:solidFill>
              </a:rPr>
              <a:t>GÜLMEK- AĞLAMAK</a:t>
            </a:r>
          </a:p>
        </p:txBody>
      </p:sp>
    </p:spTree>
    <p:extLst>
      <p:ext uri="{BB962C8B-B14F-4D97-AF65-F5344CB8AC3E}">
        <p14:creationId xmlns:p14="http://schemas.microsoft.com/office/powerpoint/2010/main" val="80784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ICAK SOÄUK ile ilgili gÃ¶rsel sonucu">
            <a:extLst>
              <a:ext uri="{FF2B5EF4-FFF2-40B4-BE49-F238E27FC236}">
                <a16:creationId xmlns:a16="http://schemas.microsoft.com/office/drawing/2014/main" id="{BEE3B0D3-94A7-40F7-8FB7-CAC39EA67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4"/>
          <a:stretch/>
        </p:blipFill>
        <p:spPr bwMode="auto">
          <a:xfrm>
            <a:off x="238125" y="463827"/>
            <a:ext cx="5857875" cy="5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47FBD28F-D5ED-47ED-BB5C-1AD8270EA262}"/>
              </a:ext>
            </a:extLst>
          </p:cNvPr>
          <p:cNvSpPr/>
          <p:nvPr/>
        </p:nvSpPr>
        <p:spPr>
          <a:xfrm>
            <a:off x="6255510" y="2925417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2EAB53DD-561C-434D-A7AE-85417E007181}"/>
              </a:ext>
            </a:extLst>
          </p:cNvPr>
          <p:cNvSpPr/>
          <p:nvPr/>
        </p:nvSpPr>
        <p:spPr>
          <a:xfrm>
            <a:off x="7932396" y="2607364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SOĞUK-SICAK</a:t>
            </a:r>
          </a:p>
        </p:txBody>
      </p:sp>
    </p:spTree>
    <p:extLst>
      <p:ext uri="{BB962C8B-B14F-4D97-AF65-F5344CB8AC3E}">
        <p14:creationId xmlns:p14="http://schemas.microsoft.com/office/powerpoint/2010/main" val="34720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Ä°NCE KALIN ile ilgili gÃ¶rsel sonucu">
            <a:extLst>
              <a:ext uri="{FF2B5EF4-FFF2-40B4-BE49-F238E27FC236}">
                <a16:creationId xmlns:a16="http://schemas.microsoft.com/office/drawing/2014/main" id="{ACD45E55-7A60-4A42-8ED8-261FA14D5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7" t="14879" r="9302" b="12271"/>
          <a:stretch/>
        </p:blipFill>
        <p:spPr bwMode="auto">
          <a:xfrm>
            <a:off x="0" y="1060173"/>
            <a:ext cx="6917635" cy="49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0AA18303-5D92-4936-933F-DF86F48F5AC3}"/>
              </a:ext>
            </a:extLst>
          </p:cNvPr>
          <p:cNvSpPr/>
          <p:nvPr/>
        </p:nvSpPr>
        <p:spPr>
          <a:xfrm>
            <a:off x="6917635" y="3054625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29949296-3D00-4D97-888C-7EF7B6E749DE}"/>
              </a:ext>
            </a:extLst>
          </p:cNvPr>
          <p:cNvSpPr/>
          <p:nvPr/>
        </p:nvSpPr>
        <p:spPr>
          <a:xfrm>
            <a:off x="8322365" y="2859155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KALIN-İNCE</a:t>
            </a:r>
          </a:p>
        </p:txBody>
      </p:sp>
    </p:spTree>
    <p:extLst>
      <p:ext uri="{BB962C8B-B14F-4D97-AF65-F5344CB8AC3E}">
        <p14:creationId xmlns:p14="http://schemas.microsoft.com/office/powerpoint/2010/main" val="306755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ÃST ALT ile ilgili gÃ¶rsel sonucu">
            <a:extLst>
              <a:ext uri="{FF2B5EF4-FFF2-40B4-BE49-F238E27FC236}">
                <a16:creationId xmlns:a16="http://schemas.microsoft.com/office/drawing/2014/main" id="{0A47DF62-D65B-463D-A63E-69871977F7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2" b="7029"/>
          <a:stretch/>
        </p:blipFill>
        <p:spPr bwMode="auto">
          <a:xfrm>
            <a:off x="498406" y="636104"/>
            <a:ext cx="5133768" cy="55924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k: Sağ 2">
            <a:extLst>
              <a:ext uri="{FF2B5EF4-FFF2-40B4-BE49-F238E27FC236}">
                <a16:creationId xmlns:a16="http://schemas.microsoft.com/office/drawing/2014/main" id="{EAE7E685-0C0B-4C5D-B6C9-F4529F50E7CE}"/>
              </a:ext>
            </a:extLst>
          </p:cNvPr>
          <p:cNvSpPr/>
          <p:nvPr/>
        </p:nvSpPr>
        <p:spPr>
          <a:xfrm>
            <a:off x="5857463" y="2604051"/>
            <a:ext cx="1404730" cy="10071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Yuvarlatılmış Köşeler 3">
            <a:extLst>
              <a:ext uri="{FF2B5EF4-FFF2-40B4-BE49-F238E27FC236}">
                <a16:creationId xmlns:a16="http://schemas.microsoft.com/office/drawing/2014/main" id="{D7A766C7-D2C6-47E3-A142-F3CA00D1AC33}"/>
              </a:ext>
            </a:extLst>
          </p:cNvPr>
          <p:cNvSpPr/>
          <p:nvPr/>
        </p:nvSpPr>
        <p:spPr>
          <a:xfrm>
            <a:off x="7487482" y="2285998"/>
            <a:ext cx="2968487" cy="16432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ÜST-ALT</a:t>
            </a:r>
          </a:p>
        </p:txBody>
      </p:sp>
    </p:spTree>
    <p:extLst>
      <p:ext uri="{BB962C8B-B14F-4D97-AF65-F5344CB8AC3E}">
        <p14:creationId xmlns:p14="http://schemas.microsoft.com/office/powerpoint/2010/main" val="85906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F1E4F39-307C-48C7-B386-F702C75218A5}"/>
              </a:ext>
            </a:extLst>
          </p:cNvPr>
          <p:cNvSpPr/>
          <p:nvPr/>
        </p:nvSpPr>
        <p:spPr>
          <a:xfrm>
            <a:off x="865732" y="283331"/>
            <a:ext cx="980762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Segoe UI" panose="020B0502040204020203" pitchFamily="34" charset="0"/>
              </a:rPr>
              <a:t>Bir sözcüğün olumsuzu, o sözcüğün zıt anlamlısı </a:t>
            </a:r>
            <a:r>
              <a:rPr lang="tr-TR" sz="2800" b="1" u="sng" dirty="0">
                <a:solidFill>
                  <a:srgbClr val="C00000"/>
                </a:solidFill>
                <a:latin typeface="Segoe UI" panose="020B0502040204020203" pitchFamily="34" charset="0"/>
              </a:rPr>
              <a:t>değildir</a:t>
            </a:r>
            <a:r>
              <a:rPr lang="tr-TR" sz="2800" b="1" dirty="0">
                <a:solidFill>
                  <a:srgbClr val="C00000"/>
                </a:solidFill>
                <a:latin typeface="Segoe UI" panose="020B0502040204020203" pitchFamily="34" charset="0"/>
              </a:rPr>
              <a:t>.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3785991-FF63-4CB8-987C-24CE20DE557E}"/>
              </a:ext>
            </a:extLst>
          </p:cNvPr>
          <p:cNvSpPr/>
          <p:nvPr/>
        </p:nvSpPr>
        <p:spPr>
          <a:xfrm>
            <a:off x="649357" y="1144513"/>
            <a:ext cx="1002399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DD0055"/>
                </a:solidFill>
                <a:latin typeface="Segoe UI" panose="020B0502040204020203" pitchFamily="34" charset="0"/>
              </a:rPr>
              <a:t>»</a:t>
            </a:r>
            <a:r>
              <a:rPr lang="tr-TR" sz="3200" dirty="0">
                <a:solidFill>
                  <a:srgbClr val="222222"/>
                </a:solidFill>
                <a:latin typeface="Segoe UI" panose="020B0502040204020203" pitchFamily="34" charset="0"/>
              </a:rPr>
              <a:t> gelmek – gelmemek (olumsuzu)</a:t>
            </a:r>
            <a:br>
              <a:rPr lang="tr-TR" sz="3200" dirty="0"/>
            </a:br>
            <a:r>
              <a:rPr lang="tr-TR" sz="3200" b="1" dirty="0">
                <a:solidFill>
                  <a:srgbClr val="DD0055"/>
                </a:solidFill>
                <a:latin typeface="Segoe UI" panose="020B0502040204020203" pitchFamily="34" charset="0"/>
              </a:rPr>
              <a:t>»</a:t>
            </a:r>
            <a:r>
              <a:rPr lang="tr-TR" sz="3200" dirty="0">
                <a:solidFill>
                  <a:srgbClr val="222222"/>
                </a:solidFill>
                <a:latin typeface="Segoe UI" panose="020B0502040204020203" pitchFamily="34" charset="0"/>
              </a:rPr>
              <a:t> gelmek – gitmek (zıt anlamlısı)</a:t>
            </a:r>
            <a:endParaRPr lang="tr-TR" sz="32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967959B-7F4C-412C-BD7F-9FB576B9D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209" y="3560954"/>
            <a:ext cx="9170504" cy="2585323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600" b="1" i="0" u="none" strike="noStrike" cap="none" normalizeH="0" baseline="0" dirty="0">
                <a:ln>
                  <a:noFill/>
                </a:ln>
                <a:solidFill>
                  <a:srgbClr val="DD0055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  <a:r>
              <a:rPr kumimoji="0" lang="tr-TR" altLang="tr-TR" sz="3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 kirli – kirsiz (olumsuzu)</a:t>
            </a:r>
            <a:br>
              <a:rPr kumimoji="0" lang="tr-TR" altLang="tr-TR" sz="3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tr-TR" altLang="tr-TR" sz="3600" b="1" i="0" u="none" strike="noStrike" cap="none" normalizeH="0" baseline="0" dirty="0">
                <a:ln>
                  <a:noFill/>
                </a:ln>
                <a:solidFill>
                  <a:srgbClr val="DD0055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  <a:r>
              <a:rPr kumimoji="0" lang="tr-TR" altLang="tr-TR" sz="3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 kirli – temiz (zıt anlamlısı)</a:t>
            </a:r>
            <a:endParaRPr kumimoji="0" lang="tr-TR" altLang="tr-T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altLang="tr-TR" sz="3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tr-TR" altLang="tr-TR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852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681584A-D3A3-4054-8F1E-C51DD49F0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977"/>
            <a:ext cx="6345382" cy="480709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8E98834-3843-430C-9744-8EB9F5D896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3" t="28070" r="69432" b="38997"/>
          <a:stretch/>
        </p:blipFill>
        <p:spPr>
          <a:xfrm>
            <a:off x="7024254" y="1052946"/>
            <a:ext cx="4391891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6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774B604-FCFF-427C-A0E7-392131DBD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53" y="894051"/>
            <a:ext cx="9480006" cy="1766022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0466550-CCF8-414E-8A41-F361BA299A17}"/>
              </a:ext>
            </a:extLst>
          </p:cNvPr>
          <p:cNvSpPr/>
          <p:nvPr/>
        </p:nvSpPr>
        <p:spPr>
          <a:xfrm>
            <a:off x="1196253" y="3117273"/>
            <a:ext cx="9268691" cy="14270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Zıt kavramlar bir arada kullanılarak tezatlık oluşturmuştur.</a:t>
            </a:r>
          </a:p>
        </p:txBody>
      </p:sp>
    </p:spTree>
    <p:extLst>
      <p:ext uri="{BB962C8B-B14F-4D97-AF65-F5344CB8AC3E}">
        <p14:creationId xmlns:p14="http://schemas.microsoft.com/office/powerpoint/2010/main" val="429009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6BC7A2A-C547-446F-A7D8-4100649E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66" y="581892"/>
            <a:ext cx="8514523" cy="1811914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C66595F-8F23-4909-8117-C8CD1BEE62EB}"/>
              </a:ext>
            </a:extLst>
          </p:cNvPr>
          <p:cNvSpPr/>
          <p:nvPr/>
        </p:nvSpPr>
        <p:spPr>
          <a:xfrm>
            <a:off x="415637" y="2632364"/>
            <a:ext cx="9268691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B0F0"/>
                </a:solidFill>
              </a:rPr>
              <a:t>Güleriz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>
                <a:solidFill>
                  <a:srgbClr val="00B0F0"/>
                </a:solidFill>
              </a:rPr>
              <a:t>ağlanacak</a:t>
            </a:r>
            <a:r>
              <a:rPr lang="tr-TR" sz="3600" b="1" dirty="0">
                <a:solidFill>
                  <a:srgbClr val="C00000"/>
                </a:solidFill>
              </a:rPr>
              <a:t> halimize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9E07E4E-14FA-4060-B828-2F468FB7AA82}"/>
              </a:ext>
            </a:extLst>
          </p:cNvPr>
          <p:cNvSpPr/>
          <p:nvPr/>
        </p:nvSpPr>
        <p:spPr>
          <a:xfrm>
            <a:off x="415637" y="4002015"/>
            <a:ext cx="9268691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Aydınlığa</a:t>
            </a:r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koştum </a:t>
            </a:r>
            <a:r>
              <a:rPr lang="tr-T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karanlık</a:t>
            </a:r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çıktı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B2C1069-AB05-4857-94D1-6F4AC4549994}"/>
              </a:ext>
            </a:extLst>
          </p:cNvPr>
          <p:cNvSpPr/>
          <p:nvPr/>
        </p:nvSpPr>
        <p:spPr>
          <a:xfrm>
            <a:off x="415637" y="5371666"/>
            <a:ext cx="9268691" cy="10806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Sana </a:t>
            </a:r>
            <a:r>
              <a:rPr lang="tr-T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çirkin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dediler, düşmanı oldum </a:t>
            </a:r>
            <a:r>
              <a:rPr lang="tr-T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güzelin.</a:t>
            </a:r>
          </a:p>
        </p:txBody>
      </p:sp>
    </p:spTree>
    <p:extLst>
      <p:ext uri="{BB962C8B-B14F-4D97-AF65-F5344CB8AC3E}">
        <p14:creationId xmlns:p14="http://schemas.microsoft.com/office/powerpoint/2010/main" val="36500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F3CD636-D259-4EE3-94ED-A13E17D9A1A9}"/>
              </a:ext>
            </a:extLst>
          </p:cNvPr>
          <p:cNvSpPr/>
          <p:nvPr/>
        </p:nvSpPr>
        <p:spPr>
          <a:xfrm>
            <a:off x="1316182" y="1163782"/>
            <a:ext cx="8742218" cy="425334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SÖZ SANATI </a:t>
            </a:r>
          </a:p>
          <a:p>
            <a:pPr algn="ctr"/>
            <a:r>
              <a:rPr lang="tr-TR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ZITLIK (TEZATLIK)</a:t>
            </a:r>
          </a:p>
        </p:txBody>
      </p:sp>
    </p:spTree>
    <p:extLst>
      <p:ext uri="{BB962C8B-B14F-4D97-AF65-F5344CB8AC3E}">
        <p14:creationId xmlns:p14="http://schemas.microsoft.com/office/powerpoint/2010/main" val="34848412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7">
            <a:extLst>
              <a:ext uri="{FF2B5EF4-FFF2-40B4-BE49-F238E27FC236}">
                <a16:creationId xmlns:a16="http://schemas.microsoft.com/office/drawing/2014/main" id="{E26D9A2C-6BC5-40E2-895D-6DAB3ADE4BA2}"/>
              </a:ext>
            </a:extLst>
          </p:cNvPr>
          <p:cNvSpPr txBox="1">
            <a:spLocks/>
          </p:cNvSpPr>
          <p:nvPr/>
        </p:nvSpPr>
        <p:spPr>
          <a:xfrm>
            <a:off x="433059" y="1045159"/>
            <a:ext cx="10816832" cy="15040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3200" b="1" i="0" dirty="0">
              <a:solidFill>
                <a:srgbClr val="2222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3200" b="1" dirty="0">
              <a:solidFill>
                <a:srgbClr val="2222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32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Birbirine karşıt olan durum, kavram ve fikirlerin bir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3200" b="1" dirty="0">
              <a:solidFill>
                <a:srgbClr val="2222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32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arada kullanılmasına </a:t>
            </a:r>
            <a:r>
              <a:rPr lang="tr-TR" sz="32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karşıtlık (zıtlık) </a:t>
            </a:r>
            <a:r>
              <a:rPr lang="tr-TR" sz="3200" b="1" i="0" dirty="0">
                <a:solidFill>
                  <a:srgbClr val="222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denir.</a:t>
            </a:r>
          </a:p>
        </p:txBody>
      </p:sp>
      <p:sp>
        <p:nvSpPr>
          <p:cNvPr id="3" name="İçerik Yer Tutucusu 17">
            <a:extLst>
              <a:ext uri="{FF2B5EF4-FFF2-40B4-BE49-F238E27FC236}">
                <a16:creationId xmlns:a16="http://schemas.microsoft.com/office/drawing/2014/main" id="{0D81D992-B1B2-44D7-8D1D-717077E21017}"/>
              </a:ext>
            </a:extLst>
          </p:cNvPr>
          <p:cNvSpPr txBox="1">
            <a:spLocks/>
          </p:cNvSpPr>
          <p:nvPr/>
        </p:nvSpPr>
        <p:spPr>
          <a:xfrm>
            <a:off x="613168" y="2895601"/>
            <a:ext cx="9140432" cy="20920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Gülen</a:t>
            </a: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çehremi görüp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Arial Black" panose="020B0A0402010202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Sanmayın beni </a:t>
            </a:r>
            <a:r>
              <a:rPr lang="tr-TR" sz="2800" b="1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bahtiyardır</a:t>
            </a: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Arial Black" panose="020B0A0402010202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Her kahkahanın içinde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Arial Black" panose="020B0A0402010202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Bir damla </a:t>
            </a:r>
            <a:r>
              <a:rPr lang="tr-TR" sz="2800" b="1" i="0" dirty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gözyaşı</a:t>
            </a:r>
            <a:r>
              <a:rPr lang="tr-TR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vardır.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dirty="0">
              <a:solidFill>
                <a:schemeClr val="accent2"/>
              </a:solidFill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1800" b="1" i="0" dirty="0">
              <a:solidFill>
                <a:schemeClr val="accent2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54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7">
            <a:extLst>
              <a:ext uri="{FF2B5EF4-FFF2-40B4-BE49-F238E27FC236}">
                <a16:creationId xmlns:a16="http://schemas.microsoft.com/office/drawing/2014/main" id="{0213C7DD-0F90-4540-ADD8-E091D3CAB80F}"/>
              </a:ext>
            </a:extLst>
          </p:cNvPr>
          <p:cNvSpPr txBox="1">
            <a:spLocks/>
          </p:cNvSpPr>
          <p:nvPr/>
        </p:nvSpPr>
        <p:spPr>
          <a:xfrm>
            <a:off x="287888" y="789709"/>
            <a:ext cx="9368730" cy="26392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chemeClr val="accent2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Güneş her akşam </a:t>
            </a:r>
            <a:r>
              <a:rPr lang="tr-TR" sz="2800" b="1" i="0" dirty="0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batıp</a:t>
            </a: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 her gün </a:t>
            </a:r>
            <a:r>
              <a:rPr lang="tr-TR" sz="2800" b="1" i="0" dirty="0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doğuyorsa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Çiçekler </a:t>
            </a:r>
            <a:r>
              <a:rPr lang="tr-TR" sz="2800" b="1" i="0" dirty="0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solup </a:t>
            </a:r>
            <a:r>
              <a:rPr lang="tr-TR" sz="2800" b="1" i="0" dirty="0" err="1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solup</a:t>
            </a:r>
            <a:r>
              <a:rPr lang="tr-TR" sz="2800" b="1" i="0" dirty="0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tekrar </a:t>
            </a:r>
            <a:r>
              <a:rPr lang="tr-TR" sz="2800" b="1" i="0" dirty="0">
                <a:solidFill>
                  <a:srgbClr val="00B0F0"/>
                </a:solidFill>
                <a:effectLst/>
                <a:latin typeface="Segoe UI" panose="020B0502040204020203" pitchFamily="34" charset="0"/>
              </a:rPr>
              <a:t>açıyorsa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En derin yaralar kapanıyorsa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En büyük acılar unutuluyorsa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tr-TR" sz="2800" b="1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tr-TR" sz="2800" b="1" i="0" dirty="0">
                <a:solidFill>
                  <a:srgbClr val="C00000"/>
                </a:solidFill>
                <a:effectLst/>
                <a:latin typeface="Segoe UI" panose="020B0502040204020203" pitchFamily="34" charset="0"/>
              </a:rPr>
              <a:t>Neden korkulur hayatta söyleyin bana.</a:t>
            </a:r>
            <a:endParaRPr lang="tr-TR" sz="2800" b="1" dirty="0">
              <a:solidFill>
                <a:srgbClr val="C00000"/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91026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6EDA197-09B2-4208-A1C2-2170AFFC548B}"/>
              </a:ext>
            </a:extLst>
          </p:cNvPr>
          <p:cNvSpPr txBox="1"/>
          <p:nvPr/>
        </p:nvSpPr>
        <p:spPr>
          <a:xfrm>
            <a:off x="828861" y="1048126"/>
            <a:ext cx="1031019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Ağlarım hatıra geldikçe gülüştüklerimiz.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CDA60EF-63D5-4FAE-99C6-EE191FA7E025}"/>
              </a:ext>
            </a:extLst>
          </p:cNvPr>
          <p:cNvSpPr txBox="1"/>
          <p:nvPr/>
        </p:nvSpPr>
        <p:spPr>
          <a:xfrm>
            <a:off x="898035" y="2366849"/>
            <a:ext cx="1007476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 gözlerinin beyaz feneri olayım.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E1ADB39-57ED-4CF6-AD1C-BBD3696810E8}"/>
              </a:ext>
            </a:extLst>
          </p:cNvPr>
          <p:cNvSpPr txBox="1"/>
          <p:nvPr/>
        </p:nvSpPr>
        <p:spPr>
          <a:xfrm>
            <a:off x="885377" y="3429000"/>
            <a:ext cx="9671787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Rüzgâr eser dallarımız atışır</a:t>
            </a:r>
          </a:p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Yas ile sevincim yıkışır dağlar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B74A92E-08A2-4F45-A26D-BB9EE34BEC08}"/>
              </a:ext>
            </a:extLst>
          </p:cNvPr>
          <p:cNvSpPr txBox="1"/>
          <p:nvPr/>
        </p:nvSpPr>
        <p:spPr>
          <a:xfrm>
            <a:off x="898035" y="4983594"/>
            <a:ext cx="924349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Yükseğinde büyük namlı karın var,</a:t>
            </a:r>
          </a:p>
          <a:p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Alçağında mor sümbüllü bağın var.</a:t>
            </a:r>
          </a:p>
        </p:txBody>
      </p:sp>
    </p:spTree>
    <p:extLst>
      <p:ext uri="{BB962C8B-B14F-4D97-AF65-F5344CB8AC3E}">
        <p14:creationId xmlns:p14="http://schemas.microsoft.com/office/powerpoint/2010/main" val="31915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AE5DB4C-D585-475A-81E7-697418868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987" y="1176337"/>
            <a:ext cx="629602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96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965B4AE-99ED-4BCB-B7AD-071A1F5D8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664806"/>
            <a:ext cx="4272395" cy="338505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8E2BC55-53CB-44DB-84B9-E4ACF1C4A9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18" t="25847" r="63296" b="46665"/>
          <a:stretch/>
        </p:blipFill>
        <p:spPr>
          <a:xfrm>
            <a:off x="5233352" y="1029566"/>
            <a:ext cx="4374982" cy="302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62F4D1E-9849-4B03-9D83-BE289CB5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28" y="1213035"/>
            <a:ext cx="3714750" cy="341568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E69D56D-6D6B-4520-97DA-A924D5962E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50" t="23421" r="40909" b="47069"/>
          <a:stretch/>
        </p:blipFill>
        <p:spPr>
          <a:xfrm>
            <a:off x="5256082" y="1343891"/>
            <a:ext cx="4348581" cy="314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8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00FB01A-BFD8-4B57-BEA8-6228ED3CD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09" y="1615951"/>
            <a:ext cx="3809567" cy="257981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6DC7D89-8D7C-4783-84AE-9013F57967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36" t="52931" r="63527" b="23550"/>
          <a:stretch/>
        </p:blipFill>
        <p:spPr>
          <a:xfrm>
            <a:off x="4703834" y="1816841"/>
            <a:ext cx="4455550" cy="257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6CCB803-D9BF-4FF9-88CA-93AC51139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847291"/>
            <a:ext cx="3283094" cy="304540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3F2983F-876A-4702-9346-15CBCAC1B7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27" t="51920" r="40000" b="22007"/>
          <a:stretch/>
        </p:blipFill>
        <p:spPr>
          <a:xfrm>
            <a:off x="4668980" y="847291"/>
            <a:ext cx="5142859" cy="338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1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FFF1918-F8C4-4A70-9074-A6C4AE1D7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1" y="2095066"/>
            <a:ext cx="10945091" cy="258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02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ECAF34E-1A43-46FD-9E8A-FFDE96E4D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527" y="289320"/>
            <a:ext cx="5890678" cy="627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38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A9A6E0E-DA6C-4D87-A433-5611E5A792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87" t="36357" r="66591" b="31304"/>
          <a:stretch/>
        </p:blipFill>
        <p:spPr>
          <a:xfrm>
            <a:off x="443345" y="1052945"/>
            <a:ext cx="5552212" cy="387927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9E71DC8-BA58-46E5-87B9-F70846570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1" t="47069" r="68522" b="35751"/>
          <a:stretch/>
        </p:blipFill>
        <p:spPr>
          <a:xfrm>
            <a:off x="6196445" y="1149928"/>
            <a:ext cx="5577022" cy="37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1D91E82E-C96E-4092-B710-619A057A6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52" y="997528"/>
            <a:ext cx="7616796" cy="122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6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78BD2F6-7B2D-4B17-A849-19704124C707}"/>
              </a:ext>
            </a:extLst>
          </p:cNvPr>
          <p:cNvSpPr/>
          <p:nvPr/>
        </p:nvSpPr>
        <p:spPr>
          <a:xfrm>
            <a:off x="429491" y="484909"/>
            <a:ext cx="10571018" cy="570807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MEHMET POLAT</a:t>
            </a:r>
          </a:p>
        </p:txBody>
      </p:sp>
    </p:spTree>
    <p:extLst>
      <p:ext uri="{BB962C8B-B14F-4D97-AF65-F5344CB8AC3E}">
        <p14:creationId xmlns:p14="http://schemas.microsoft.com/office/powerpoint/2010/main" val="6064496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ğ Gözü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Ağ Gözü</Template>
  <TotalTime>65</TotalTime>
  <Words>394</Words>
  <Application>Microsoft Office PowerPoint</Application>
  <PresentationFormat>Geniş ekran</PresentationFormat>
  <Paragraphs>87</Paragraphs>
  <Slides>61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61</vt:i4>
      </vt:variant>
    </vt:vector>
  </HeadingPairs>
  <TitlesOfParts>
    <vt:vector size="70" baseType="lpstr">
      <vt:lpstr>Arial</vt:lpstr>
      <vt:lpstr>Arial Black</vt:lpstr>
      <vt:lpstr>Calibri</vt:lpstr>
      <vt:lpstr>Century Gothic</vt:lpstr>
      <vt:lpstr>Comic Sans MS</vt:lpstr>
      <vt:lpstr>Roboto</vt:lpstr>
      <vt:lpstr>Segoe UI</vt:lpstr>
      <vt:lpstr>Snap ITC</vt:lpstr>
      <vt:lpstr>Ağ Gözü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mehmet polat</dc:creator>
  <cp:lastModifiedBy>mehmet polat</cp:lastModifiedBy>
  <cp:revision>9</cp:revision>
  <dcterms:created xsi:type="dcterms:W3CDTF">2021-09-07T21:18:32Z</dcterms:created>
  <dcterms:modified xsi:type="dcterms:W3CDTF">2021-09-07T22:24:24Z</dcterms:modified>
</cp:coreProperties>
</file>