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9" r:id="rId3"/>
    <p:sldId id="270" r:id="rId4"/>
    <p:sldId id="306" r:id="rId5"/>
    <p:sldId id="307" r:id="rId6"/>
    <p:sldId id="261" r:id="rId7"/>
    <p:sldId id="304" r:id="rId8"/>
    <p:sldId id="260" r:id="rId9"/>
    <p:sldId id="269" r:id="rId10"/>
    <p:sldId id="271" r:id="rId11"/>
    <p:sldId id="257" r:id="rId12"/>
    <p:sldId id="272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slide" Target="../slides/slide19.xml"/><Relationship Id="rId1" Type="http://schemas.openxmlformats.org/officeDocument/2006/relationships/slide" Target="../slides/slide9.xml"/><Relationship Id="rId4" Type="http://schemas.openxmlformats.org/officeDocument/2006/relationships/slide" Target="../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D3AC34-50C1-467C-B1DA-8CF9FA0F0DDC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06DCA04A-B621-4E3E-96E8-AD57428139B1}">
      <dgm:prSet phldrT="[Metin]" custT="1"/>
      <dgm:spPr/>
      <dgm:t>
        <a:bodyPr/>
        <a:lstStyle/>
        <a:p>
          <a:r>
            <a:rPr lang="tr-TR" sz="2400" b="1" dirty="0">
              <a:solidFill>
                <a:schemeClr val="tx2"/>
              </a:solidFill>
            </a:rPr>
            <a:t>Yarım Kafiye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8AC8157C-77F9-4498-BB78-9A781E4AF5F3}" type="parTrans" cxnId="{072FA715-48BD-47E6-8BDA-B98670DC420B}">
      <dgm:prSet/>
      <dgm:spPr/>
      <dgm:t>
        <a:bodyPr/>
        <a:lstStyle/>
        <a:p>
          <a:endParaRPr lang="tr-TR"/>
        </a:p>
      </dgm:t>
    </dgm:pt>
    <dgm:pt modelId="{AFD97136-A16E-41A6-80D3-68F8117F3FA5}" type="sibTrans" cxnId="{072FA715-48BD-47E6-8BDA-B98670DC420B}">
      <dgm:prSet/>
      <dgm:spPr/>
      <dgm:t>
        <a:bodyPr/>
        <a:lstStyle/>
        <a:p>
          <a:endParaRPr lang="tr-TR"/>
        </a:p>
      </dgm:t>
    </dgm:pt>
    <dgm:pt modelId="{C303DEEF-3766-45DE-A40F-8464009A155D}">
      <dgm:prSet phldrT="[Metin]" custT="1"/>
      <dgm:spPr/>
      <dgm:t>
        <a:bodyPr/>
        <a:lstStyle/>
        <a:p>
          <a:r>
            <a:rPr lang="tr-TR" sz="2400" b="1" dirty="0">
              <a:solidFill>
                <a:schemeClr val="tx2"/>
              </a:solidFill>
            </a:rPr>
            <a:t>Tam</a:t>
          </a:r>
          <a:r>
            <a:rPr lang="tr-TR" sz="2400" b="1" baseline="0" dirty="0">
              <a:solidFill>
                <a:schemeClr val="tx2"/>
              </a:solidFill>
            </a:rPr>
            <a:t> Kafiye</a:t>
          </a:r>
          <a:endParaRPr lang="tr-TR" sz="2400" b="1" dirty="0">
            <a:solidFill>
              <a:schemeClr val="tx2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908F6391-FA4A-4DCA-A583-2C86533663C6}" type="parTrans" cxnId="{0FD15095-7ED3-4C7E-8EC0-005A3C50D5A8}">
      <dgm:prSet/>
      <dgm:spPr/>
      <dgm:t>
        <a:bodyPr/>
        <a:lstStyle/>
        <a:p>
          <a:endParaRPr lang="tr-TR"/>
        </a:p>
      </dgm:t>
    </dgm:pt>
    <dgm:pt modelId="{466E3F8F-E77C-485D-A111-44EADC7ABB41}" type="sibTrans" cxnId="{0FD15095-7ED3-4C7E-8EC0-005A3C50D5A8}">
      <dgm:prSet/>
      <dgm:spPr/>
      <dgm:t>
        <a:bodyPr/>
        <a:lstStyle/>
        <a:p>
          <a:endParaRPr lang="tr-TR"/>
        </a:p>
      </dgm:t>
    </dgm:pt>
    <dgm:pt modelId="{446C6CB8-F7D9-4B5B-8420-28083295AF67}">
      <dgm:prSet phldrT="[Metin]" custT="1"/>
      <dgm:spPr/>
      <dgm:t>
        <a:bodyPr/>
        <a:lstStyle/>
        <a:p>
          <a:r>
            <a:rPr lang="tr-TR" sz="2400" b="1" dirty="0">
              <a:solidFill>
                <a:schemeClr val="tx2"/>
              </a:solidFill>
            </a:rPr>
            <a:t>Zengin</a:t>
          </a:r>
          <a:r>
            <a:rPr lang="tr-TR" sz="2400" b="1" baseline="0" dirty="0">
              <a:solidFill>
                <a:schemeClr val="tx2"/>
              </a:solidFill>
            </a:rPr>
            <a:t> Kafiye</a:t>
          </a:r>
          <a:endParaRPr lang="tr-TR" sz="2400" b="1" dirty="0">
            <a:solidFill>
              <a:schemeClr val="tx2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1D48498C-041A-4671-8526-2C4A5D58952C}" type="parTrans" cxnId="{1CCDD099-50F0-496A-8FED-5D287B11EA26}">
      <dgm:prSet/>
      <dgm:spPr/>
      <dgm:t>
        <a:bodyPr/>
        <a:lstStyle/>
        <a:p>
          <a:endParaRPr lang="tr-TR"/>
        </a:p>
      </dgm:t>
    </dgm:pt>
    <dgm:pt modelId="{AAA13972-D5E2-4547-AFC8-003F041AD3AB}" type="sibTrans" cxnId="{1CCDD099-50F0-496A-8FED-5D287B11EA26}">
      <dgm:prSet/>
      <dgm:spPr/>
      <dgm:t>
        <a:bodyPr/>
        <a:lstStyle/>
        <a:p>
          <a:endParaRPr lang="tr-TR"/>
        </a:p>
      </dgm:t>
    </dgm:pt>
    <dgm:pt modelId="{DF9C194C-2CB7-4457-857B-A68B93E54115}">
      <dgm:prSet phldrT="[Metin]"/>
      <dgm:spPr/>
      <dgm:t>
        <a:bodyPr/>
        <a:lstStyle/>
        <a:p>
          <a:r>
            <a:rPr lang="tr-TR" b="1" dirty="0">
              <a:solidFill>
                <a:schemeClr val="tx2"/>
              </a:solidFill>
            </a:rPr>
            <a:t>Tunç Kafiye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E064A7B-AEC0-4376-8C10-C0F9258CB491}" type="parTrans" cxnId="{A95D13F5-6411-4883-8A86-8314BAE5F0F4}">
      <dgm:prSet/>
      <dgm:spPr/>
      <dgm:t>
        <a:bodyPr/>
        <a:lstStyle/>
        <a:p>
          <a:endParaRPr lang="tr-TR"/>
        </a:p>
      </dgm:t>
    </dgm:pt>
    <dgm:pt modelId="{24A5BF5B-54CF-4982-9481-D202D4AC9FF7}" type="sibTrans" cxnId="{A95D13F5-6411-4883-8A86-8314BAE5F0F4}">
      <dgm:prSet/>
      <dgm:spPr/>
      <dgm:t>
        <a:bodyPr/>
        <a:lstStyle/>
        <a:p>
          <a:endParaRPr lang="tr-TR"/>
        </a:p>
      </dgm:t>
    </dgm:pt>
    <dgm:pt modelId="{15459232-8341-44E0-A0B3-DEB3F5625BF3}">
      <dgm:prSet phldrT="[Metin]"/>
      <dgm:spPr/>
      <dgm:t>
        <a:bodyPr/>
        <a:lstStyle/>
        <a:p>
          <a:r>
            <a:rPr lang="tr-TR" b="1" dirty="0">
              <a:solidFill>
                <a:schemeClr val="tx2"/>
              </a:solidFill>
            </a:rPr>
            <a:t>Cinas</a:t>
          </a:r>
          <a:r>
            <a:rPr lang="tr-TR" b="1" baseline="0" dirty="0">
              <a:solidFill>
                <a:schemeClr val="tx2"/>
              </a:solidFill>
            </a:rPr>
            <a:t> Kafiye</a:t>
          </a:r>
          <a:endParaRPr lang="tr-TR" b="1" dirty="0">
            <a:solidFill>
              <a:schemeClr val="tx2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64868BFB-9173-4AD9-8403-67FF3ECF63CD}" type="parTrans" cxnId="{AF8F1F5C-D8DD-4C62-932B-4277FE229C97}">
      <dgm:prSet/>
      <dgm:spPr/>
      <dgm:t>
        <a:bodyPr/>
        <a:lstStyle/>
        <a:p>
          <a:endParaRPr lang="tr-TR"/>
        </a:p>
      </dgm:t>
    </dgm:pt>
    <dgm:pt modelId="{2F44F652-F636-471B-BC68-7FDF702756A8}" type="sibTrans" cxnId="{AF8F1F5C-D8DD-4C62-932B-4277FE229C97}">
      <dgm:prSet/>
      <dgm:spPr/>
      <dgm:t>
        <a:bodyPr/>
        <a:lstStyle/>
        <a:p>
          <a:endParaRPr lang="tr-TR"/>
        </a:p>
      </dgm:t>
    </dgm:pt>
    <dgm:pt modelId="{72924178-7EB9-4D92-876C-612816A18FA4}" type="pres">
      <dgm:prSet presAssocID="{A3D3AC34-50C1-467C-B1DA-8CF9FA0F0DDC}" presName="Name0" presStyleCnt="0">
        <dgm:presLayoutVars>
          <dgm:dir/>
          <dgm:resizeHandles val="exact"/>
        </dgm:presLayoutVars>
      </dgm:prSet>
      <dgm:spPr/>
    </dgm:pt>
    <dgm:pt modelId="{99E9E503-EC58-4773-BD85-82B326DB4234}" type="pres">
      <dgm:prSet presAssocID="{06DCA04A-B621-4E3E-96E8-AD57428139B1}" presName="node" presStyleLbl="node1" presStyleIdx="0" presStyleCnt="5">
        <dgm:presLayoutVars>
          <dgm:bulletEnabled val="1"/>
        </dgm:presLayoutVars>
      </dgm:prSet>
      <dgm:spPr/>
    </dgm:pt>
    <dgm:pt modelId="{2BE6DC49-B463-4C50-811F-7292059F98EF}" type="pres">
      <dgm:prSet presAssocID="{AFD97136-A16E-41A6-80D3-68F8117F3FA5}" presName="sibTrans" presStyleCnt="0"/>
      <dgm:spPr/>
    </dgm:pt>
    <dgm:pt modelId="{0D947571-CDA2-4205-8AB9-A2F09ACDDA1F}" type="pres">
      <dgm:prSet presAssocID="{C303DEEF-3766-45DE-A40F-8464009A155D}" presName="node" presStyleLbl="node1" presStyleIdx="1" presStyleCnt="5" custScaleX="111044">
        <dgm:presLayoutVars>
          <dgm:bulletEnabled val="1"/>
        </dgm:presLayoutVars>
      </dgm:prSet>
      <dgm:spPr/>
    </dgm:pt>
    <dgm:pt modelId="{EACA7E14-0819-4195-8702-0D7302A8F3D4}" type="pres">
      <dgm:prSet presAssocID="{466E3F8F-E77C-485D-A111-44EADC7ABB41}" presName="sibTrans" presStyleCnt="0"/>
      <dgm:spPr/>
    </dgm:pt>
    <dgm:pt modelId="{FD638DAD-3F6B-424E-ABE3-3AB0DA33A24A}" type="pres">
      <dgm:prSet presAssocID="{446C6CB8-F7D9-4B5B-8420-28083295AF67}" presName="node" presStyleLbl="node1" presStyleIdx="2" presStyleCnt="5">
        <dgm:presLayoutVars>
          <dgm:bulletEnabled val="1"/>
        </dgm:presLayoutVars>
      </dgm:prSet>
      <dgm:spPr/>
    </dgm:pt>
    <dgm:pt modelId="{77866566-8354-421A-BF35-870F1DC8C8EC}" type="pres">
      <dgm:prSet presAssocID="{AAA13972-D5E2-4547-AFC8-003F041AD3AB}" presName="sibTrans" presStyleCnt="0"/>
      <dgm:spPr/>
    </dgm:pt>
    <dgm:pt modelId="{977FC1A0-2D2A-440A-B412-A8635F2D4237}" type="pres">
      <dgm:prSet presAssocID="{DF9C194C-2CB7-4457-857B-A68B93E54115}" presName="node" presStyleLbl="node1" presStyleIdx="3" presStyleCnt="5">
        <dgm:presLayoutVars>
          <dgm:bulletEnabled val="1"/>
        </dgm:presLayoutVars>
      </dgm:prSet>
      <dgm:spPr/>
    </dgm:pt>
    <dgm:pt modelId="{6CBA9A9D-B71E-47B0-B913-0979A74AC39D}" type="pres">
      <dgm:prSet presAssocID="{24A5BF5B-54CF-4982-9481-D202D4AC9FF7}" presName="sibTrans" presStyleCnt="0"/>
      <dgm:spPr/>
    </dgm:pt>
    <dgm:pt modelId="{86E71F66-D141-4E05-BF1D-5DFA681DF2F7}" type="pres">
      <dgm:prSet presAssocID="{15459232-8341-44E0-A0B3-DEB3F5625BF3}" presName="node" presStyleLbl="node1" presStyleIdx="4" presStyleCnt="5">
        <dgm:presLayoutVars>
          <dgm:bulletEnabled val="1"/>
        </dgm:presLayoutVars>
      </dgm:prSet>
      <dgm:spPr/>
    </dgm:pt>
  </dgm:ptLst>
  <dgm:cxnLst>
    <dgm:cxn modelId="{72A4F014-00EF-4994-8052-47ACD84F1A2F}" type="presOf" srcId="{06DCA04A-B621-4E3E-96E8-AD57428139B1}" destId="{99E9E503-EC58-4773-BD85-82B326DB4234}" srcOrd="0" destOrd="0" presId="urn:microsoft.com/office/officeart/2005/8/layout/hList6"/>
    <dgm:cxn modelId="{072FA715-48BD-47E6-8BDA-B98670DC420B}" srcId="{A3D3AC34-50C1-467C-B1DA-8CF9FA0F0DDC}" destId="{06DCA04A-B621-4E3E-96E8-AD57428139B1}" srcOrd="0" destOrd="0" parTransId="{8AC8157C-77F9-4498-BB78-9A781E4AF5F3}" sibTransId="{AFD97136-A16E-41A6-80D3-68F8117F3FA5}"/>
    <dgm:cxn modelId="{89A17329-1769-411B-BD64-15C17B2A14D9}" type="presOf" srcId="{DF9C194C-2CB7-4457-857B-A68B93E54115}" destId="{977FC1A0-2D2A-440A-B412-A8635F2D4237}" srcOrd="0" destOrd="0" presId="urn:microsoft.com/office/officeart/2005/8/layout/hList6"/>
    <dgm:cxn modelId="{E02F222B-0466-42EF-AEB8-86A3CE1D6718}" type="presOf" srcId="{15459232-8341-44E0-A0B3-DEB3F5625BF3}" destId="{86E71F66-D141-4E05-BF1D-5DFA681DF2F7}" srcOrd="0" destOrd="0" presId="urn:microsoft.com/office/officeart/2005/8/layout/hList6"/>
    <dgm:cxn modelId="{AF8F1F5C-D8DD-4C62-932B-4277FE229C97}" srcId="{A3D3AC34-50C1-467C-B1DA-8CF9FA0F0DDC}" destId="{15459232-8341-44E0-A0B3-DEB3F5625BF3}" srcOrd="4" destOrd="0" parTransId="{64868BFB-9173-4AD9-8403-67FF3ECF63CD}" sibTransId="{2F44F652-F636-471B-BC68-7FDF702756A8}"/>
    <dgm:cxn modelId="{0FD15095-7ED3-4C7E-8EC0-005A3C50D5A8}" srcId="{A3D3AC34-50C1-467C-B1DA-8CF9FA0F0DDC}" destId="{C303DEEF-3766-45DE-A40F-8464009A155D}" srcOrd="1" destOrd="0" parTransId="{908F6391-FA4A-4DCA-A583-2C86533663C6}" sibTransId="{466E3F8F-E77C-485D-A111-44EADC7ABB41}"/>
    <dgm:cxn modelId="{1CCDD099-50F0-496A-8FED-5D287B11EA26}" srcId="{A3D3AC34-50C1-467C-B1DA-8CF9FA0F0DDC}" destId="{446C6CB8-F7D9-4B5B-8420-28083295AF67}" srcOrd="2" destOrd="0" parTransId="{1D48498C-041A-4671-8526-2C4A5D58952C}" sibTransId="{AAA13972-D5E2-4547-AFC8-003F041AD3AB}"/>
    <dgm:cxn modelId="{F007A8A9-4F87-4B2E-83A9-E26A28AFF7FD}" type="presOf" srcId="{A3D3AC34-50C1-467C-B1DA-8CF9FA0F0DDC}" destId="{72924178-7EB9-4D92-876C-612816A18FA4}" srcOrd="0" destOrd="0" presId="urn:microsoft.com/office/officeart/2005/8/layout/hList6"/>
    <dgm:cxn modelId="{BE8592AA-19B9-41DC-9D4C-7BB8B748C4F6}" type="presOf" srcId="{446C6CB8-F7D9-4B5B-8420-28083295AF67}" destId="{FD638DAD-3F6B-424E-ABE3-3AB0DA33A24A}" srcOrd="0" destOrd="0" presId="urn:microsoft.com/office/officeart/2005/8/layout/hList6"/>
    <dgm:cxn modelId="{F58B8AB0-1478-4C76-8D2D-38C2A3AF79F6}" type="presOf" srcId="{C303DEEF-3766-45DE-A40F-8464009A155D}" destId="{0D947571-CDA2-4205-8AB9-A2F09ACDDA1F}" srcOrd="0" destOrd="0" presId="urn:microsoft.com/office/officeart/2005/8/layout/hList6"/>
    <dgm:cxn modelId="{A95D13F5-6411-4883-8A86-8314BAE5F0F4}" srcId="{A3D3AC34-50C1-467C-B1DA-8CF9FA0F0DDC}" destId="{DF9C194C-2CB7-4457-857B-A68B93E54115}" srcOrd="3" destOrd="0" parTransId="{EE064A7B-AEC0-4376-8C10-C0F9258CB491}" sibTransId="{24A5BF5B-54CF-4982-9481-D202D4AC9FF7}"/>
    <dgm:cxn modelId="{A5EFE0DF-9378-47C0-9D75-AD1657372CA9}" type="presParOf" srcId="{72924178-7EB9-4D92-876C-612816A18FA4}" destId="{99E9E503-EC58-4773-BD85-82B326DB4234}" srcOrd="0" destOrd="0" presId="urn:microsoft.com/office/officeart/2005/8/layout/hList6"/>
    <dgm:cxn modelId="{D91C4A8D-C86E-4C1F-9E02-ECE9852ABDD4}" type="presParOf" srcId="{72924178-7EB9-4D92-876C-612816A18FA4}" destId="{2BE6DC49-B463-4C50-811F-7292059F98EF}" srcOrd="1" destOrd="0" presId="urn:microsoft.com/office/officeart/2005/8/layout/hList6"/>
    <dgm:cxn modelId="{5A49339B-3858-46CC-958A-421FB0496F32}" type="presParOf" srcId="{72924178-7EB9-4D92-876C-612816A18FA4}" destId="{0D947571-CDA2-4205-8AB9-A2F09ACDDA1F}" srcOrd="2" destOrd="0" presId="urn:microsoft.com/office/officeart/2005/8/layout/hList6"/>
    <dgm:cxn modelId="{A9351EFB-E4A7-42D1-85C0-A5AA540A5E95}" type="presParOf" srcId="{72924178-7EB9-4D92-876C-612816A18FA4}" destId="{EACA7E14-0819-4195-8702-0D7302A8F3D4}" srcOrd="3" destOrd="0" presId="urn:microsoft.com/office/officeart/2005/8/layout/hList6"/>
    <dgm:cxn modelId="{EA8E1DC4-53E9-4D60-92DC-6EA5626A71F5}" type="presParOf" srcId="{72924178-7EB9-4D92-876C-612816A18FA4}" destId="{FD638DAD-3F6B-424E-ABE3-3AB0DA33A24A}" srcOrd="4" destOrd="0" presId="urn:microsoft.com/office/officeart/2005/8/layout/hList6"/>
    <dgm:cxn modelId="{167C3889-52FB-4615-B3E1-EBF52E158168}" type="presParOf" srcId="{72924178-7EB9-4D92-876C-612816A18FA4}" destId="{77866566-8354-421A-BF35-870F1DC8C8EC}" srcOrd="5" destOrd="0" presId="urn:microsoft.com/office/officeart/2005/8/layout/hList6"/>
    <dgm:cxn modelId="{6F81EEC5-2233-44C1-B599-622FFAB5A099}" type="presParOf" srcId="{72924178-7EB9-4D92-876C-612816A18FA4}" destId="{977FC1A0-2D2A-440A-B412-A8635F2D4237}" srcOrd="6" destOrd="0" presId="urn:microsoft.com/office/officeart/2005/8/layout/hList6"/>
    <dgm:cxn modelId="{B493812F-AA76-497B-8F35-34B5C841702F}" type="presParOf" srcId="{72924178-7EB9-4D92-876C-612816A18FA4}" destId="{6CBA9A9D-B71E-47B0-B913-0979A74AC39D}" srcOrd="7" destOrd="0" presId="urn:microsoft.com/office/officeart/2005/8/layout/hList6"/>
    <dgm:cxn modelId="{2F17F6C6-FE54-447A-9EB4-5A46CFBC5AB3}" type="presParOf" srcId="{72924178-7EB9-4D92-876C-612816A18FA4}" destId="{86E71F66-D141-4E05-BF1D-5DFA681DF2F7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E9E503-EC58-4773-BD85-82B326DB4234}">
      <dsp:nvSpPr>
        <dsp:cNvPr id="0" name=""/>
        <dsp:cNvSpPr/>
      </dsp:nvSpPr>
      <dsp:spPr>
        <a:xfrm rot="16200000">
          <a:off x="-892215" y="892547"/>
          <a:ext cx="3475038" cy="1689943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2"/>
              </a:solidFill>
            </a:rPr>
            <a:t>Yarım Kafiye</a:t>
          </a:r>
        </a:p>
      </dsp:txBody>
      <dsp:txXfrm rot="5400000">
        <a:off x="332" y="695008"/>
        <a:ext cx="1689943" cy="2085022"/>
      </dsp:txXfrm>
    </dsp:sp>
    <dsp:sp modelId="{0D947571-CDA2-4205-8AB9-A2F09ACDDA1F}">
      <dsp:nvSpPr>
        <dsp:cNvPr id="0" name=""/>
        <dsp:cNvSpPr/>
      </dsp:nvSpPr>
      <dsp:spPr>
        <a:xfrm rot="16200000">
          <a:off x="1017791" y="799228"/>
          <a:ext cx="3475038" cy="1876580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2"/>
              </a:solidFill>
            </a:rPr>
            <a:t>Tam</a:t>
          </a:r>
          <a:r>
            <a:rPr lang="tr-TR" sz="2400" b="1" kern="1200" baseline="0" dirty="0">
              <a:solidFill>
                <a:schemeClr val="tx2"/>
              </a:solidFill>
            </a:rPr>
            <a:t> Kafiye</a:t>
          </a:r>
          <a:endParaRPr lang="tr-TR" sz="2400" b="1" kern="1200" dirty="0">
            <a:solidFill>
              <a:schemeClr val="tx2"/>
            </a:solidFill>
          </a:endParaRPr>
        </a:p>
      </dsp:txBody>
      <dsp:txXfrm rot="5400000">
        <a:off x="1817020" y="695007"/>
        <a:ext cx="1876580" cy="2085022"/>
      </dsp:txXfrm>
    </dsp:sp>
    <dsp:sp modelId="{FD638DAD-3F6B-424E-ABE3-3AB0DA33A24A}">
      <dsp:nvSpPr>
        <dsp:cNvPr id="0" name=""/>
        <dsp:cNvSpPr/>
      </dsp:nvSpPr>
      <dsp:spPr>
        <a:xfrm rot="16200000">
          <a:off x="2927799" y="892547"/>
          <a:ext cx="3475038" cy="1689943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2"/>
              </a:solidFill>
            </a:rPr>
            <a:t>Zengin</a:t>
          </a:r>
          <a:r>
            <a:rPr lang="tr-TR" sz="2400" b="1" kern="1200" baseline="0" dirty="0">
              <a:solidFill>
                <a:schemeClr val="tx2"/>
              </a:solidFill>
            </a:rPr>
            <a:t> Kafiye</a:t>
          </a:r>
          <a:endParaRPr lang="tr-TR" sz="2400" b="1" kern="1200" dirty="0">
            <a:solidFill>
              <a:schemeClr val="tx2"/>
            </a:solidFill>
          </a:endParaRPr>
        </a:p>
      </dsp:txBody>
      <dsp:txXfrm rot="5400000">
        <a:off x="3820346" y="695008"/>
        <a:ext cx="1689943" cy="2085022"/>
      </dsp:txXfrm>
    </dsp:sp>
    <dsp:sp modelId="{977FC1A0-2D2A-440A-B412-A8635F2D4237}">
      <dsp:nvSpPr>
        <dsp:cNvPr id="0" name=""/>
        <dsp:cNvSpPr/>
      </dsp:nvSpPr>
      <dsp:spPr>
        <a:xfrm rot="16200000">
          <a:off x="4744488" y="892547"/>
          <a:ext cx="3475038" cy="1689943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210344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300" b="1" kern="1200" dirty="0">
              <a:solidFill>
                <a:schemeClr val="tx2"/>
              </a:solidFill>
            </a:rPr>
            <a:t>Tunç Kafiye</a:t>
          </a:r>
        </a:p>
      </dsp:txBody>
      <dsp:txXfrm rot="5400000">
        <a:off x="5637035" y="695008"/>
        <a:ext cx="1689943" cy="2085022"/>
      </dsp:txXfrm>
    </dsp:sp>
    <dsp:sp modelId="{86E71F66-D141-4E05-BF1D-5DFA681DF2F7}">
      <dsp:nvSpPr>
        <dsp:cNvPr id="0" name=""/>
        <dsp:cNvSpPr/>
      </dsp:nvSpPr>
      <dsp:spPr>
        <a:xfrm rot="16200000">
          <a:off x="6561177" y="892547"/>
          <a:ext cx="3475038" cy="1689943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0" rIns="210344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300" b="1" kern="1200" dirty="0">
              <a:solidFill>
                <a:schemeClr val="tx2"/>
              </a:solidFill>
            </a:rPr>
            <a:t>Cinas</a:t>
          </a:r>
          <a:r>
            <a:rPr lang="tr-TR" sz="3300" b="1" kern="1200" baseline="0" dirty="0">
              <a:solidFill>
                <a:schemeClr val="tx2"/>
              </a:solidFill>
            </a:rPr>
            <a:t> Kafiye</a:t>
          </a:r>
          <a:endParaRPr lang="tr-TR" sz="3300" b="1" kern="1200" dirty="0">
            <a:solidFill>
              <a:schemeClr val="tx2"/>
            </a:solidFill>
          </a:endParaRPr>
        </a:p>
      </dsp:txBody>
      <dsp:txXfrm rot="5400000">
        <a:off x="7453724" y="695008"/>
        <a:ext cx="1689943" cy="2085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73F7AA83-DE31-4E93-AB07-EF7FB05F667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35E2820-AFE1-45FA-949E-17BDB534E1D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49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>
              <a:defRPr sz="4400"/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tr-TR"/>
              <a:t>Asıl alt başlık stilini düzenlemek için tıklayın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668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309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215586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442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552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26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867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768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rbest Biçimli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12" name="Resim Yer Tutucusu 11" descr="Resim eklemek için boş yer tutucu. Yer tutucuya tıklayın ve eklemek istediğiniz resmi seçin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077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7" name="Serbest Biçimli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5" name="Resim Yer Tutucusu 14" descr="Resim eklemek için boş yer tutucu. Yer tutucuya tıklayın ve eklemek istediğiniz resmi seçin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7" name="Metin Yer Tutucusu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18" name="Serbest Biçimli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9" name="Resim Yer Tutucusu 18" descr="Resim eklemek için boş yer tutucu. Yer tutucuya tıklayın ve eklemek istediğiniz resmi seçin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20" name="Metin Yer Tutucusu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279245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7" name="Serbest Biçimli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5" name="Resim Yer Tutucusu 14" descr="Resim eklemek için boş yer tutucu. Yer tutucuya tıklayın ve eklemek istediğiniz resmi seçin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8" name="Serbest Biçimli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9" name="Resim Yer Tutucusu 18" descr="Resim eklemek için boş yer tutucu. Yer tutucuya tıklayın ve eklemek istediğiniz resmi seçin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2" name="Serbest Biçimli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3" name="Resim Yer Tutucusu 12" descr="Resim eklemek için boş yer tutucu. Yer tutucuya tıklayın ve eklemek istediğiniz resmi seçin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7" name="Metin Yer Tutucusu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13525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eş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8" name="Serbest Biçimli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9" name="Resim Yer Tutucusu 8" descr="Resim eklemek için boş yer tutucu. Yer tutucuya tıklayın ve eklemek istediğiniz resmi seçin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0" name="Serbest Biçimli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1" name="Resim Yer Tutucusu 10" descr="Resim eklemek için boş yer tutucu. Yer tutucuya tıklayın ve eklemek istediğiniz resmi seçin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2" name="Serbest Biçimli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3" name="Resim Yer Tutucusu 12" descr="Resim eklemek için boş yer tutucu. Yer tutucuya tıklayın ve eklemek istediğiniz resmi seçin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4" name="Serbest Biçimli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5" name="Resim Yer Tutucusu 14" descr="Resim eklemek için boş yer tutucu. Yer tutucuya tıklayın ve eklemek istediğiniz resmi seçin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20" name="Serbest Biçimli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21" name="Resim Yer Tutucusu 20" descr="Resim eklemek için boş yer tutucu. Yer tutucuya tıklayın ve eklemek istediğiniz resmi seçin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609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57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093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-TR" dirty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01.09.2016</a:t>
            </a:r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85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ebiyatokulu.org/2015/12/redif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ebiyatokulu.org/2015/12/yarim-uyak-kafiye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82757" y="798444"/>
            <a:ext cx="8458200" cy="1828800"/>
          </a:xfrm>
        </p:spPr>
        <p:txBody>
          <a:bodyPr rtlCol="0">
            <a:normAutofit/>
          </a:bodyPr>
          <a:lstStyle/>
          <a:p>
            <a:pPr rtl="0"/>
            <a:r>
              <a:rPr lang="tr-T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REDİF ve KAFİYE</a:t>
            </a:r>
            <a:endParaRPr lang="tr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535594" y="419663"/>
            <a:ext cx="9372600" cy="696833"/>
          </a:xfrm>
        </p:spPr>
        <p:txBody>
          <a:bodyPr rtlCol="0"/>
          <a:lstStyle/>
          <a:p>
            <a:pPr rtl="0"/>
            <a:r>
              <a:rPr lang="tr-TR" b="1" dirty="0">
                <a:solidFill>
                  <a:srgbClr val="FF0000"/>
                </a:solidFill>
              </a:rPr>
              <a:t>REDİF NEDİR?</a:t>
            </a:r>
            <a:endParaRPr lang="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4CA318-AFCE-42BB-90D1-3ACFC2D1D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809" y="1371600"/>
            <a:ext cx="10275335" cy="4114800"/>
          </a:xfrm>
        </p:spPr>
        <p:txBody>
          <a:bodyPr>
            <a:normAutofit/>
          </a:bodyPr>
          <a:lstStyle/>
          <a:p>
            <a:pPr algn="just"/>
            <a:r>
              <a:rPr lang="tr-TR" sz="3200" b="1" dirty="0">
                <a:solidFill>
                  <a:schemeClr val="tx2"/>
                </a:solidFill>
                <a:latin typeface="+mj-lt"/>
              </a:rPr>
              <a:t>Sözlük anlamı </a:t>
            </a:r>
            <a:r>
              <a:rPr lang="tr-TR" sz="32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arkadan gelen</a:t>
            </a:r>
            <a:r>
              <a:rPr lang="tr-TR" sz="3200" b="1" dirty="0">
                <a:solidFill>
                  <a:schemeClr val="tx2"/>
                </a:solidFill>
                <a:latin typeface="+mj-lt"/>
              </a:rPr>
              <a:t>dir. Kafiyeden (uyaktan) sonra gelen yazılışı ve okunuşu aynı olup aynı görevde yer alan ek veya sözcüklere </a:t>
            </a:r>
            <a:r>
              <a:rPr lang="tr-TR" sz="32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redif</a:t>
            </a:r>
            <a:r>
              <a:rPr lang="tr-TR" sz="32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 </a:t>
            </a:r>
            <a:r>
              <a:rPr lang="tr-TR" sz="3200" b="1" dirty="0">
                <a:solidFill>
                  <a:schemeClr val="tx2"/>
                </a:solidFill>
                <a:latin typeface="+mj-lt"/>
              </a:rPr>
              <a:t>denir. </a:t>
            </a:r>
          </a:p>
          <a:p>
            <a:pPr algn="just"/>
            <a:endParaRPr lang="tr-TR" sz="3200" b="1" dirty="0">
              <a:solidFill>
                <a:schemeClr val="tx2"/>
              </a:solidFill>
              <a:latin typeface="+mj-lt"/>
            </a:endParaRPr>
          </a:p>
          <a:p>
            <a:pPr algn="just"/>
            <a:r>
              <a:rPr lang="tr-TR" sz="3200" b="1" dirty="0">
                <a:solidFill>
                  <a:schemeClr val="tx2"/>
                </a:solidFill>
                <a:latin typeface="+mj-lt"/>
              </a:rPr>
              <a:t>Redif, her zaman </a:t>
            </a:r>
            <a:r>
              <a:rPr lang="tr-TR" sz="32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mısranın en sonunda bulunur</a:t>
            </a:r>
            <a:r>
              <a:rPr lang="tr-TR" sz="3200" b="1" dirty="0">
                <a:solidFill>
                  <a:schemeClr val="tx2"/>
                </a:solidFill>
                <a:latin typeface="+mj-lt"/>
              </a:rPr>
              <a:t>, yani kafiyeden sonra gelir.</a:t>
            </a:r>
          </a:p>
        </p:txBody>
      </p:sp>
    </p:spTree>
    <p:extLst>
      <p:ext uri="{BB962C8B-B14F-4D97-AF65-F5344CB8AC3E}">
        <p14:creationId xmlns:p14="http://schemas.microsoft.com/office/powerpoint/2010/main" val="1962506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3364535" y="1653209"/>
            <a:ext cx="5149878" cy="4114800"/>
          </a:xfrm>
        </p:spPr>
        <p:txBody>
          <a:bodyPr rtlCol="0"/>
          <a:lstStyle/>
          <a:p>
            <a:pPr rtl="0">
              <a:buFont typeface="Wingdings" panose="05000000000000000000" pitchFamily="2" charset="2"/>
              <a:buChar char="Ø"/>
            </a:pPr>
            <a:endParaRPr lang="tr-TR" dirty="0"/>
          </a:p>
          <a:p>
            <a:pPr marL="45720" indent="0" rtl="0">
              <a:buNone/>
            </a:pPr>
            <a:endParaRPr lang="tr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3C203D3-F832-47B4-B660-563A6167EC1E}"/>
              </a:ext>
            </a:extLst>
          </p:cNvPr>
          <p:cNvSpPr txBox="1"/>
          <p:nvPr/>
        </p:nvSpPr>
        <p:spPr>
          <a:xfrm>
            <a:off x="397565" y="609600"/>
            <a:ext cx="104824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latin typeface="+mj-lt"/>
              </a:rPr>
              <a:t>  Koyun verdi kuzu verdi süt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verdi</a:t>
            </a:r>
          </a:p>
          <a:p>
            <a:pPr algn="ctr"/>
            <a:r>
              <a:rPr lang="tr-TR" sz="2800" b="1" dirty="0">
                <a:latin typeface="+mj-lt"/>
              </a:rPr>
              <a:t>   Yemek verdi ekmek verdi et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verdi</a:t>
            </a:r>
          </a:p>
          <a:p>
            <a:pPr algn="ctr"/>
            <a:r>
              <a:rPr lang="tr-TR" sz="2800" b="1" dirty="0">
                <a:latin typeface="+mj-lt"/>
              </a:rPr>
              <a:t>Kazma ile döğmeyince kıt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verdi</a:t>
            </a:r>
          </a:p>
          <a:p>
            <a:pPr algn="ctr"/>
            <a:r>
              <a:rPr lang="tr-TR" sz="2800" b="1" dirty="0">
                <a:latin typeface="+mj-lt"/>
              </a:rPr>
              <a:t>     Benim sadık yârim kara topraktır</a:t>
            </a:r>
          </a:p>
          <a:p>
            <a:pPr algn="just"/>
            <a:r>
              <a:rPr lang="tr-TR" sz="2800" b="1" dirty="0">
                <a:highlight>
                  <a:srgbClr val="C0C0C0"/>
                </a:highlight>
                <a:latin typeface="+mj-lt"/>
              </a:rPr>
              <a:t>REDİF</a:t>
            </a:r>
            <a:r>
              <a:rPr lang="tr-TR" sz="2800" b="1" dirty="0">
                <a:latin typeface="+mj-lt"/>
              </a:rPr>
              <a:t>: verdi</a:t>
            </a:r>
          </a:p>
          <a:p>
            <a:endParaRPr lang="tr-TR" sz="2800" dirty="0">
              <a:solidFill>
                <a:srgbClr val="002060"/>
              </a:solidFill>
              <a:latin typeface="+mj-lt"/>
            </a:endParaRPr>
          </a:p>
          <a:p>
            <a:r>
              <a:rPr lang="tr-TR" sz="2800" dirty="0">
                <a:solidFill>
                  <a:srgbClr val="002060"/>
                </a:solidFill>
                <a:highlight>
                  <a:srgbClr val="C0C0C0"/>
                </a:highlight>
                <a:latin typeface="+mj-lt"/>
              </a:rPr>
              <a:t>Açıklama</a:t>
            </a:r>
            <a:r>
              <a:rPr lang="tr-TR" sz="2800" dirty="0">
                <a:solidFill>
                  <a:srgbClr val="002060"/>
                </a:solidFill>
                <a:latin typeface="+mj-lt"/>
              </a:rPr>
              <a:t>: Yukarıdaki şiirin ilk üç dizesinde geçen "verdi" sözcükleri hem yazılış hem de anlam olarak aynı olduklarından rediftir. Bu sözcüklerden hemen önce gelen "-t" sesleri de yarım uyaktır.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260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D9F478-2622-463F-B3A3-91AA7E63C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2452" y="357809"/>
            <a:ext cx="9435548" cy="5446643"/>
          </a:xfrm>
        </p:spPr>
        <p:txBody>
          <a:bodyPr/>
          <a:lstStyle/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   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   Doğru söylerim halk 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razı değil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Eğri söylerim Hak 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razı değil.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REDİF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: razı değil</a:t>
            </a:r>
          </a:p>
          <a:p>
            <a:pPr marL="0" indent="0" algn="just"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tr-TR" sz="2800" dirty="0">
                <a:solidFill>
                  <a:srgbClr val="002060"/>
                </a:solidFill>
                <a:highlight>
                  <a:srgbClr val="C0C0C0"/>
                </a:highlight>
                <a:latin typeface="+mj-lt"/>
              </a:rPr>
              <a:t>Açıklama: </a:t>
            </a:r>
            <a:r>
              <a:rPr lang="tr-TR" sz="2800" dirty="0">
                <a:solidFill>
                  <a:srgbClr val="002060"/>
                </a:solidFill>
                <a:latin typeface="+mj-lt"/>
              </a:rPr>
              <a:t>Yukarıdaki dizelerde geçen "razı değil" sözcükleri rediftir. Bu sözcüklerden önce gelen "k" sesleri ise yarım kafiyedir.</a:t>
            </a:r>
          </a:p>
          <a:p>
            <a:pPr marL="0" indent="0" algn="just"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7100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D9F478-2622-463F-B3A3-91AA7E63C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2452" y="357809"/>
            <a:ext cx="9435548" cy="544664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Dost dost diye nicesine sarıldım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    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Benim </a:t>
            </a:r>
            <a:r>
              <a:rPr lang="tr-TR" sz="2800" b="1" dirty="0" err="1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sâdık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 yârim kara topraktır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     Beyhude dolandım boşa yoruldum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    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Benim sadık yârim kara topraktır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REDİF: 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Benim 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sâdık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yârim kara topraktır.</a:t>
            </a:r>
          </a:p>
          <a:p>
            <a:pPr marL="0" indent="0" algn="just"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>
              <a:buNone/>
            </a:pPr>
            <a:r>
              <a:rPr lang="tr-TR" sz="2800" b="1" dirty="0">
                <a:solidFill>
                  <a:srgbClr val="002060"/>
                </a:solidFill>
                <a:highlight>
                  <a:srgbClr val="C0C0C0"/>
                </a:highlight>
                <a:latin typeface="+mj-lt"/>
              </a:rPr>
              <a:t>Açıklama:</a:t>
            </a:r>
            <a:r>
              <a:rPr lang="tr-TR" sz="2800" dirty="0">
                <a:solidFill>
                  <a:srgbClr val="002060"/>
                </a:solidFill>
                <a:latin typeface="+mj-lt"/>
              </a:rPr>
              <a:t> Bu şiirde, ikinci ve dördüncü dizeler aynen tekrar edilerek dize şeklinde (nakarat) redif yapılmıştır.</a:t>
            </a:r>
          </a:p>
          <a:p>
            <a:pPr marL="0" indent="0">
              <a:buNone/>
            </a:pPr>
            <a:br>
              <a:rPr lang="tr-TR" sz="2800" dirty="0"/>
            </a:b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just">
              <a:buNone/>
            </a:pPr>
            <a:endParaRPr lang="tr-TR" sz="2800" b="1" dirty="0">
              <a:solidFill>
                <a:schemeClr val="tx2"/>
              </a:solidFill>
              <a:highlight>
                <a:srgbClr val="C0C0C0"/>
              </a:highlight>
              <a:latin typeface="+mj-lt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023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154EABB-263F-4F20-A0A6-951BA75FF952}"/>
              </a:ext>
            </a:extLst>
          </p:cNvPr>
          <p:cNvSpPr txBox="1"/>
          <p:nvPr/>
        </p:nvSpPr>
        <p:spPr>
          <a:xfrm>
            <a:off x="106017" y="265043"/>
            <a:ext cx="1172817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algn="ctr"/>
            <a:r>
              <a:rPr lang="tr-TR" sz="2800" b="1" dirty="0">
                <a:solidFill>
                  <a:schemeClr val="tx2"/>
                </a:solidFill>
                <a:latin typeface="+mj-lt"/>
              </a:rPr>
              <a:t> Nice güzellere bağlandım kal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dım</a:t>
            </a:r>
          </a:p>
          <a:p>
            <a:pPr algn="ctr"/>
            <a:r>
              <a:rPr lang="tr-TR" sz="2800" b="1" dirty="0">
                <a:solidFill>
                  <a:schemeClr val="tx2"/>
                </a:solidFill>
                <a:latin typeface="+mj-lt"/>
              </a:rPr>
              <a:t>        Ne bir vefa gördüm ne fayda bul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dum</a:t>
            </a:r>
          </a:p>
          <a:p>
            <a:pPr algn="ctr"/>
            <a:r>
              <a:rPr lang="tr-TR" sz="2800" b="1" dirty="0">
                <a:solidFill>
                  <a:schemeClr val="tx2"/>
                </a:solidFill>
                <a:latin typeface="+mj-lt"/>
              </a:rPr>
              <a:t>   Her türlü isteğim topraktan al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dım</a:t>
            </a:r>
          </a:p>
          <a:p>
            <a:pPr algn="ctr"/>
            <a:r>
              <a:rPr lang="tr-TR" sz="2800" b="1" dirty="0">
                <a:solidFill>
                  <a:schemeClr val="tx2"/>
                </a:solidFill>
                <a:latin typeface="+mj-lt"/>
              </a:rPr>
              <a:t>   Benim sadık yârim kara topraktır</a:t>
            </a:r>
          </a:p>
          <a:p>
            <a:pPr algn="ctr"/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algn="just"/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REDİF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: -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dım</a:t>
            </a: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algn="just"/>
            <a:endParaRPr lang="tr-TR" sz="2800" b="1" dirty="0">
              <a:solidFill>
                <a:srgbClr val="002060"/>
              </a:solidFill>
              <a:latin typeface="+mj-lt"/>
            </a:endParaRPr>
          </a:p>
          <a:p>
            <a:pPr algn="just"/>
            <a:r>
              <a:rPr lang="tr-TR" sz="2800" b="1" dirty="0">
                <a:solidFill>
                  <a:srgbClr val="002060"/>
                </a:solidFill>
                <a:highlight>
                  <a:srgbClr val="C0C0C0"/>
                </a:highlight>
                <a:latin typeface="+mj-lt"/>
              </a:rPr>
              <a:t>Açıklama:</a:t>
            </a:r>
            <a:r>
              <a:rPr lang="tr-TR" sz="2800" b="1" dirty="0">
                <a:solidFill>
                  <a:srgbClr val="002060"/>
                </a:solidFill>
                <a:latin typeface="+mj-lt"/>
              </a:rPr>
              <a:t> </a:t>
            </a:r>
            <a:r>
              <a:rPr lang="tr-TR" sz="2800" dirty="0">
                <a:solidFill>
                  <a:srgbClr val="002060"/>
                </a:solidFill>
                <a:latin typeface="+mj-lt"/>
              </a:rPr>
              <a:t>Yukarıdaki şiirin dizelerinde geçen "-m" ekleri 1. tekil şahıs eki olduğu için rediftir. Yine "-</a:t>
            </a:r>
            <a:r>
              <a:rPr lang="tr-TR" sz="2800" dirty="0" err="1">
                <a:solidFill>
                  <a:srgbClr val="002060"/>
                </a:solidFill>
                <a:latin typeface="+mj-lt"/>
              </a:rPr>
              <a:t>dı</a:t>
            </a:r>
            <a:r>
              <a:rPr lang="tr-TR" sz="2800" dirty="0">
                <a:solidFill>
                  <a:srgbClr val="002060"/>
                </a:solidFill>
                <a:latin typeface="+mj-lt"/>
              </a:rPr>
              <a:t>, -</a:t>
            </a:r>
            <a:r>
              <a:rPr lang="tr-TR" sz="2800" dirty="0" err="1">
                <a:solidFill>
                  <a:srgbClr val="002060"/>
                </a:solidFill>
                <a:latin typeface="+mj-lt"/>
              </a:rPr>
              <a:t>du</a:t>
            </a:r>
            <a:r>
              <a:rPr lang="tr-TR" sz="2800" dirty="0">
                <a:solidFill>
                  <a:srgbClr val="002060"/>
                </a:solidFill>
                <a:latin typeface="+mj-lt"/>
              </a:rPr>
              <a:t>" ekleri de geçmiş zaman ekleri oldukları için rediftir.</a:t>
            </a:r>
            <a:endParaRPr lang="tr-TR" sz="28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7C32E8-57BD-41B8-9486-896EA649E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3750" y="0"/>
            <a:ext cx="9144000" cy="5102087"/>
          </a:xfrm>
        </p:spPr>
        <p:txBody>
          <a:bodyPr>
            <a:normAutofit fontScale="55000" lnSpcReduction="20000"/>
          </a:bodyPr>
          <a:lstStyle/>
          <a:p>
            <a:pPr algn="ctr"/>
            <a:endParaRPr lang="tr-TR" sz="5900" b="1" dirty="0"/>
          </a:p>
          <a:p>
            <a:pPr marL="0" indent="0" algn="ctr">
              <a:buNone/>
            </a:pPr>
            <a:r>
              <a:rPr lang="tr-TR" sz="5900" b="1" dirty="0">
                <a:solidFill>
                  <a:schemeClr val="tx2"/>
                </a:solidFill>
                <a:latin typeface="+mj-lt"/>
              </a:rPr>
              <a:t>Ecel büke bel</a:t>
            </a:r>
            <a:r>
              <a:rPr lang="tr-TR" sz="59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imizi</a:t>
            </a:r>
          </a:p>
          <a:p>
            <a:pPr marL="0" indent="0" algn="ctr">
              <a:buNone/>
            </a:pPr>
            <a:r>
              <a:rPr lang="tr-TR" sz="5900" b="1" dirty="0">
                <a:solidFill>
                  <a:schemeClr val="tx2"/>
                </a:solidFill>
                <a:latin typeface="+mj-lt"/>
              </a:rPr>
              <a:t> Söyletmeye dil</a:t>
            </a:r>
            <a:r>
              <a:rPr lang="tr-TR" sz="59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imizi</a:t>
            </a:r>
          </a:p>
          <a:p>
            <a:pPr marL="0" indent="0" algn="ctr">
              <a:buNone/>
            </a:pPr>
            <a:r>
              <a:rPr lang="tr-TR" sz="5900" b="1" dirty="0">
                <a:solidFill>
                  <a:schemeClr val="tx2"/>
                </a:solidFill>
                <a:latin typeface="+mj-lt"/>
              </a:rPr>
              <a:t> Hasta iken hal</a:t>
            </a:r>
            <a:r>
              <a:rPr lang="tr-TR" sz="59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imizi</a:t>
            </a:r>
          </a:p>
          <a:p>
            <a:pPr marL="0" indent="0" algn="ctr">
              <a:buNone/>
            </a:pPr>
            <a:r>
              <a:rPr lang="tr-TR" sz="5900" b="1" dirty="0">
                <a:solidFill>
                  <a:schemeClr val="tx2"/>
                </a:solidFill>
                <a:latin typeface="+mj-lt"/>
              </a:rPr>
              <a:t>      Soranlara selam olsun</a:t>
            </a:r>
          </a:p>
          <a:p>
            <a:pPr marL="0" indent="0" algn="just">
              <a:buNone/>
            </a:pPr>
            <a:r>
              <a:rPr lang="tr-TR" sz="5900" b="1" dirty="0">
                <a:solidFill>
                  <a:srgbClr val="002060"/>
                </a:solidFill>
                <a:latin typeface="+mj-lt"/>
              </a:rPr>
              <a:t>REDİF: </a:t>
            </a:r>
            <a:r>
              <a:rPr lang="tr-TR" sz="5900" b="1" dirty="0">
                <a:solidFill>
                  <a:schemeClr val="tx2"/>
                </a:solidFill>
                <a:latin typeface="+mj-lt"/>
              </a:rPr>
              <a:t>-</a:t>
            </a:r>
            <a:r>
              <a:rPr lang="tr-TR" sz="5900" b="1" dirty="0" err="1">
                <a:solidFill>
                  <a:schemeClr val="tx2"/>
                </a:solidFill>
                <a:latin typeface="+mj-lt"/>
              </a:rPr>
              <a:t>imizi</a:t>
            </a:r>
            <a:endParaRPr lang="tr-TR" sz="5900" b="1" dirty="0">
              <a:solidFill>
                <a:schemeClr val="tx2"/>
              </a:solidFill>
              <a:latin typeface="+mj-lt"/>
            </a:endParaRPr>
          </a:p>
          <a:p>
            <a:endParaRPr lang="tr-TR" dirty="0"/>
          </a:p>
          <a:p>
            <a:pPr marL="0" indent="0">
              <a:buNone/>
            </a:pPr>
            <a:r>
              <a:rPr lang="tr-TR" sz="5100" dirty="0">
                <a:solidFill>
                  <a:srgbClr val="002060"/>
                </a:solidFill>
                <a:highlight>
                  <a:srgbClr val="C0C0C0"/>
                </a:highlight>
                <a:latin typeface="+mj-lt"/>
              </a:rPr>
              <a:t>Açıklama: </a:t>
            </a:r>
            <a:r>
              <a:rPr lang="tr-TR" sz="5100" dirty="0">
                <a:solidFill>
                  <a:srgbClr val="002060"/>
                </a:solidFill>
                <a:latin typeface="+mj-lt"/>
              </a:rPr>
              <a:t> Dörtlükte yer alan dizelerin sonundaki sözcüklerde geçen "-imiz" eki iyelik eki; "-i" eki de belirtme hâl eki olduğundan rediftirler. Bunların hem yazılış hem de görevleri aynıdır.</a:t>
            </a:r>
          </a:p>
        </p:txBody>
      </p:sp>
    </p:spTree>
    <p:extLst>
      <p:ext uri="{BB962C8B-B14F-4D97-AF65-F5344CB8AC3E}">
        <p14:creationId xmlns:p14="http://schemas.microsoft.com/office/powerpoint/2010/main" val="143187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69DDEA91-60B9-4062-9BE5-64174CFBAD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921565" y="527645"/>
            <a:ext cx="7327583" cy="310854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Ben ezelden beridir hür yaşadım, hür yaş</a:t>
            </a: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+mj-lt"/>
              </a:rPr>
              <a:t>arım</a:t>
            </a: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,</a:t>
            </a:r>
            <a:b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</a:b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Hangi çılgın bana zincir vuracakmış? şaş</a:t>
            </a: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+mj-lt"/>
              </a:rPr>
              <a:t>arım</a:t>
            </a: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!</a:t>
            </a:r>
            <a:b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</a:b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Kükremiş sel gibiyim, bendimi çiğner aş</a:t>
            </a: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+mj-lt"/>
              </a:rPr>
              <a:t>arım</a:t>
            </a: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.</a:t>
            </a:r>
            <a:b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</a:b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Yırtarım dağları, enginlere sığmam, taş</a:t>
            </a: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+mj-lt"/>
              </a:rPr>
              <a:t>arım</a:t>
            </a: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.</a:t>
            </a:r>
            <a:endParaRPr kumimoji="0" lang="tr-TR" altLang="tr-TR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</a:br>
            <a:endParaRPr kumimoji="0" lang="tr-TR" altLang="tr-TR" sz="2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28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8EB5169-8C62-4715-A3DA-9D8236E2CBBD}"/>
              </a:ext>
            </a:extLst>
          </p:cNvPr>
          <p:cNvSpPr txBox="1"/>
          <p:nvPr/>
        </p:nvSpPr>
        <p:spPr>
          <a:xfrm>
            <a:off x="1815547" y="3429000"/>
            <a:ext cx="85609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2060"/>
                </a:solidFill>
                <a:highlight>
                  <a:srgbClr val="C0C0C0"/>
                </a:highlight>
                <a:latin typeface="+mj-lt"/>
              </a:rPr>
              <a:t>Açıklama: </a:t>
            </a:r>
            <a:r>
              <a:rPr lang="tr-TR" sz="2800" b="1" dirty="0">
                <a:solidFill>
                  <a:srgbClr val="002060"/>
                </a:solidFill>
                <a:latin typeface="+mj-lt"/>
              </a:rPr>
              <a:t>Yukarıdaki dizelerde geçen "-r" sesi geniş zaman eki, "-ı" sesi yardımcı ünlü "m" sesi de I. tekil şahıs ekidir. Hem yazılış hem de görevleri aynı olduğundan ekler redif olarak kabul edilir.</a:t>
            </a:r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CB4181BA-DBBB-4703-91BA-0D836E8E09DF}"/>
              </a:ext>
            </a:extLst>
          </p:cNvPr>
          <p:cNvSpPr txBox="1"/>
          <p:nvPr/>
        </p:nvSpPr>
        <p:spPr>
          <a:xfrm>
            <a:off x="2994990" y="1060174"/>
            <a:ext cx="641405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tx2"/>
                </a:solidFill>
                <a:latin typeface="+mj-lt"/>
              </a:rPr>
              <a:t>Şimşek gibi bir semte atıldık yedi kol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dan</a:t>
            </a:r>
            <a:br>
              <a:rPr lang="tr-TR" sz="2800" b="1" dirty="0">
                <a:solidFill>
                  <a:schemeClr val="tx2"/>
                </a:solidFill>
                <a:latin typeface="+mj-lt"/>
              </a:rPr>
            </a:br>
            <a:r>
              <a:rPr lang="tr-TR" sz="2800" b="1" dirty="0">
                <a:solidFill>
                  <a:schemeClr val="tx2"/>
                </a:solidFill>
                <a:latin typeface="+mj-lt"/>
              </a:rPr>
              <a:t>Şimşek gibi Türk atlarının geçtiği yol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dan</a:t>
            </a:r>
            <a:endParaRPr lang="tr-TR" sz="2800" b="1" dirty="0">
              <a:solidFill>
                <a:schemeClr val="tx2"/>
              </a:solidFill>
              <a:highlight>
                <a:srgbClr val="C0C0C0"/>
              </a:highlight>
              <a:latin typeface="+mj-lt"/>
            </a:endParaRPr>
          </a:p>
          <a:p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Redif: 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-dan sesidir.</a:t>
            </a:r>
          </a:p>
          <a:p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r>
              <a:rPr lang="tr-TR" sz="2400" b="1" dirty="0">
                <a:solidFill>
                  <a:srgbClr val="002060"/>
                </a:solidFill>
                <a:latin typeface="+mj-lt"/>
              </a:rPr>
              <a:t>Yukarıdaki dizelerde geçen "koldan" ve "yoldan" sözcüklerindeki "-dan" ekleri ayrılma hal eki olduklarından rediftir. Hem yazılış hem de görevin aynı olması eklerin redif olmasını sağlamıştır.</a:t>
            </a:r>
          </a:p>
        </p:txBody>
      </p:sp>
    </p:spTree>
    <p:extLst>
      <p:ext uri="{BB962C8B-B14F-4D97-AF65-F5344CB8AC3E}">
        <p14:creationId xmlns:p14="http://schemas.microsoft.com/office/powerpoint/2010/main" val="3866169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F93D4A11-4B63-4545-9D12-71F333249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800" b="1" dirty="0">
                <a:solidFill>
                  <a:srgbClr val="FF0000"/>
                </a:solidFill>
              </a:rPr>
              <a:t>KAFİYE (UYAK) NEDİR?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A556385A-89B6-49F3-88DF-278199EA5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>
                <a:solidFill>
                  <a:schemeClr val="tx2"/>
                </a:solidFill>
              </a:rPr>
              <a:t> </a:t>
            </a:r>
            <a:r>
              <a:rPr lang="tr-TR" sz="3200" b="1" dirty="0">
                <a:solidFill>
                  <a:schemeClr val="tx2"/>
                </a:solidFill>
                <a:latin typeface="+mj-lt"/>
              </a:rPr>
              <a:t>Şiirde dizelerin sonunda tekrarlanan, anlam ve görev bakımından birbirinden farklı ek ve sözcükler arasındaki ses benzerliğidir.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2"/>
                </a:solidFill>
                <a:latin typeface="+mj-lt"/>
              </a:rPr>
              <a:t>Kafiyenin birden fazla türü bulunmaktadır.</a:t>
            </a:r>
          </a:p>
        </p:txBody>
      </p:sp>
    </p:spTree>
    <p:extLst>
      <p:ext uri="{BB962C8B-B14F-4D97-AF65-F5344CB8AC3E}">
        <p14:creationId xmlns:p14="http://schemas.microsoft.com/office/powerpoint/2010/main" val="2744534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08213" y="326896"/>
            <a:ext cx="9372600" cy="802851"/>
          </a:xfrm>
        </p:spPr>
        <p:txBody>
          <a:bodyPr rtlCol="0">
            <a:normAutofit/>
          </a:bodyPr>
          <a:lstStyle/>
          <a:p>
            <a:pPr rtl="0"/>
            <a:r>
              <a:rPr lang="tr-TR" sz="4800" b="1" dirty="0">
                <a:solidFill>
                  <a:srgbClr val="FF0000"/>
                </a:solidFill>
              </a:rPr>
              <a:t>KAFİYE ÇEŞİTLERİ</a:t>
            </a:r>
            <a:endParaRPr lang="en-US" sz="4800" b="1" dirty="0">
              <a:solidFill>
                <a:srgbClr val="FF0000"/>
              </a:solidFill>
            </a:endParaRPr>
          </a:p>
        </p:txBody>
      </p:sp>
      <p:graphicFrame>
        <p:nvGraphicFramePr>
          <p:cNvPr id="8" name="İçerik Yer Tutucusu 7">
            <a:extLst>
              <a:ext uri="{FF2B5EF4-FFF2-40B4-BE49-F238E27FC236}">
                <a16:creationId xmlns:a16="http://schemas.microsoft.com/office/drawing/2014/main" id="{1D01CC37-D222-45B3-80B9-2C1F894314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1666186"/>
              </p:ext>
            </p:extLst>
          </p:nvPr>
        </p:nvGraphicFramePr>
        <p:xfrm>
          <a:off x="1524000" y="1691481"/>
          <a:ext cx="9144000" cy="3475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9E9E503-EC58-4773-BD85-82B326DB42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graphicEl>
                                              <a:dgm id="{99E9E503-EC58-4773-BD85-82B326DB42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D947571-CDA2-4205-8AB9-A2F09ACDDA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>
                                            <p:graphicEl>
                                              <a:dgm id="{0D947571-CDA2-4205-8AB9-A2F09ACDDA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D638DAD-3F6B-424E-ABE3-3AB0DA33A2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>
                                            <p:graphicEl>
                                              <a:dgm id="{FD638DAD-3F6B-424E-ABE3-3AB0DA33A2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77FC1A0-2D2A-440A-B412-A8635F2D42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>
                                            <p:graphicEl>
                                              <a:dgm id="{977FC1A0-2D2A-440A-B412-A8635F2D42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6E71F66-D141-4E05-BF1D-5DFA681DF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>
                                            <p:graphicEl>
                                              <a:dgm id="{86E71F66-D141-4E05-BF1D-5DFA681DF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15887" y="154619"/>
            <a:ext cx="9372600" cy="802851"/>
          </a:xfrm>
        </p:spPr>
        <p:txBody>
          <a:bodyPr rtlCol="0">
            <a:norm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Yarım Kafiye</a:t>
            </a:r>
            <a:endParaRPr lang="tr" sz="40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74872EE-1AE4-4C1A-892A-A351F9B80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887" y="1089991"/>
            <a:ext cx="9372600" cy="414793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tr-TR" sz="2800" dirty="0">
                <a:solidFill>
                  <a:schemeClr val="tx2"/>
                </a:solidFill>
                <a:latin typeface="+mj-lt"/>
              </a:rPr>
              <a:t>Dize sonlarındaki </a:t>
            </a:r>
            <a:r>
              <a:rPr lang="tr-TR" sz="2800" dirty="0">
                <a:solidFill>
                  <a:srgbClr val="00B0F0"/>
                </a:solidFill>
                <a:latin typeface="+mj-lt"/>
              </a:rPr>
              <a:t>tek ses benzerliğine</a:t>
            </a:r>
            <a:r>
              <a:rPr lang="tr-TR" sz="2800" dirty="0">
                <a:solidFill>
                  <a:schemeClr val="tx2"/>
                </a:solidFill>
                <a:latin typeface="+mj-lt"/>
              </a:rPr>
              <a:t> </a:t>
            </a:r>
            <a:r>
              <a:rPr lang="tr-TR" sz="2800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yarım uyak (kafiye)</a:t>
            </a:r>
            <a:r>
              <a:rPr lang="tr-TR" sz="2800" dirty="0">
                <a:solidFill>
                  <a:schemeClr val="tx2"/>
                </a:solidFill>
                <a:latin typeface="+mj-lt"/>
              </a:rPr>
              <a:t> denir. Türk şiirinde en çok kullanılan uyaktır.</a:t>
            </a:r>
          </a:p>
          <a:p>
            <a:pPr marL="0" indent="0"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Kış gününde güller bi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t</a:t>
            </a:r>
            <a:r>
              <a:rPr lang="tr-TR" sz="2800" b="1" dirty="0">
                <a:solidFill>
                  <a:srgbClr val="FF0000"/>
                </a:solidFill>
                <a:latin typeface="+mj-lt"/>
              </a:rPr>
              <a:t>mez</a:t>
            </a:r>
          </a:p>
          <a:p>
            <a:pPr marL="0" indent="0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Dalında bülbüller ö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t</a:t>
            </a:r>
            <a:r>
              <a:rPr lang="tr-TR" sz="2800" b="1" dirty="0">
                <a:solidFill>
                  <a:srgbClr val="FF0000"/>
                </a:solidFill>
                <a:latin typeface="+mj-lt"/>
              </a:rPr>
              <a:t>mez</a:t>
            </a:r>
          </a:p>
          <a:p>
            <a:pPr marL="0" indent="0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Can arzular elim ye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t</a:t>
            </a:r>
            <a:r>
              <a:rPr lang="tr-TR" sz="2800" b="1" dirty="0">
                <a:solidFill>
                  <a:srgbClr val="FF0000"/>
                </a:solidFill>
                <a:latin typeface="+mj-lt"/>
              </a:rPr>
              <a:t>mez</a:t>
            </a:r>
          </a:p>
          <a:p>
            <a:pPr marL="0" indent="0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Gönül selâm ister şimdi                                           </a:t>
            </a:r>
            <a:r>
              <a:rPr lang="tr-TR" sz="2800" dirty="0">
                <a:solidFill>
                  <a:srgbClr val="FF0000"/>
                </a:solidFill>
                <a:latin typeface="+mj-lt"/>
              </a:rPr>
              <a:t>Redif: </a:t>
            </a:r>
            <a:r>
              <a:rPr lang="tr-TR" sz="2800" dirty="0">
                <a:solidFill>
                  <a:schemeClr val="tx2"/>
                </a:solidFill>
                <a:latin typeface="+mj-lt"/>
              </a:rPr>
              <a:t>-</a:t>
            </a:r>
            <a:r>
              <a:rPr lang="tr-TR" sz="2800" dirty="0" err="1">
                <a:solidFill>
                  <a:schemeClr val="tx2"/>
                </a:solidFill>
                <a:latin typeface="+mj-lt"/>
              </a:rPr>
              <a:t>mez</a:t>
            </a:r>
            <a:endParaRPr lang="tr-TR" sz="2800" dirty="0">
              <a:solidFill>
                <a:schemeClr val="tx2"/>
              </a:solidFill>
              <a:latin typeface="+mj-lt"/>
            </a:endParaRPr>
          </a:p>
          <a:p>
            <a:pPr marL="0" indent="0">
              <a:buNone/>
            </a:pPr>
            <a:r>
              <a:rPr lang="tr-TR" sz="2800" dirty="0">
                <a:solidFill>
                  <a:schemeClr val="tx2"/>
                </a:solidFill>
                <a:latin typeface="+mj-lt"/>
              </a:rPr>
              <a:t>                                                                                   </a:t>
            </a:r>
            <a:r>
              <a:rPr lang="tr-TR" sz="2800" dirty="0">
                <a:solidFill>
                  <a:srgbClr val="FF0000"/>
                </a:solidFill>
                <a:latin typeface="+mj-lt"/>
              </a:rPr>
              <a:t>Kafiye: </a:t>
            </a:r>
            <a:r>
              <a:rPr lang="tr-TR" sz="2800" dirty="0">
                <a:solidFill>
                  <a:schemeClr val="tx2"/>
                </a:solidFill>
                <a:latin typeface="+mj-lt"/>
              </a:rPr>
              <a:t>-t</a:t>
            </a:r>
          </a:p>
          <a:p>
            <a:pPr marL="0" indent="0"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087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15887" y="154619"/>
            <a:ext cx="9372600" cy="802851"/>
          </a:xfrm>
        </p:spPr>
        <p:txBody>
          <a:bodyPr rtlCol="0">
            <a:norm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Yarım Kafiye</a:t>
            </a:r>
            <a:endParaRPr lang="tr" sz="40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74872EE-1AE4-4C1A-892A-A351F9B80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887" y="1089990"/>
            <a:ext cx="9372600" cy="452893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00000"/>
              </a:lnSpc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3300" b="1" dirty="0">
                <a:solidFill>
                  <a:schemeClr val="tx2"/>
                </a:solidFill>
                <a:latin typeface="+mj-lt"/>
              </a:rPr>
              <a:t>Ben çektiğim kimler çe</a:t>
            </a:r>
            <a:r>
              <a:rPr lang="tr-TR" sz="33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k</a:t>
            </a:r>
            <a:r>
              <a:rPr lang="tr-TR" sz="3300" b="1" dirty="0">
                <a:solidFill>
                  <a:srgbClr val="FF0000"/>
                </a:solidFill>
                <a:latin typeface="+mj-lt"/>
              </a:rPr>
              <a:t>er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3300" b="1" dirty="0">
                <a:solidFill>
                  <a:schemeClr val="tx2"/>
                </a:solidFill>
                <a:latin typeface="+mj-lt"/>
              </a:rPr>
              <a:t>Gözlerim kanlı yaş dö</a:t>
            </a:r>
            <a:r>
              <a:rPr lang="tr-TR" sz="33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k</a:t>
            </a:r>
            <a:r>
              <a:rPr lang="tr-TR" sz="3300" b="1" dirty="0">
                <a:solidFill>
                  <a:srgbClr val="FF0000"/>
                </a:solidFill>
                <a:latin typeface="+mj-lt"/>
              </a:rPr>
              <a:t>er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3300" b="1" dirty="0">
                <a:solidFill>
                  <a:schemeClr val="tx2"/>
                </a:solidFill>
                <a:latin typeface="+mj-lt"/>
              </a:rPr>
              <a:t>Bulanık bulanık a</a:t>
            </a:r>
            <a:r>
              <a:rPr lang="tr-TR" sz="33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k</a:t>
            </a:r>
            <a:r>
              <a:rPr lang="tr-TR" sz="3300" b="1" dirty="0">
                <a:solidFill>
                  <a:srgbClr val="FF0000"/>
                </a:solidFill>
                <a:latin typeface="+mj-lt"/>
              </a:rPr>
              <a:t>ar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3300" b="1" dirty="0">
                <a:solidFill>
                  <a:schemeClr val="tx2"/>
                </a:solidFill>
                <a:latin typeface="+mj-lt"/>
              </a:rPr>
              <a:t>Dağlarım seliyim şimdi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REDİF: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-er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KAFİYE: 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-k</a:t>
            </a:r>
          </a:p>
        </p:txBody>
      </p:sp>
    </p:spTree>
    <p:extLst>
      <p:ext uri="{BB962C8B-B14F-4D97-AF65-F5344CB8AC3E}">
        <p14:creationId xmlns:p14="http://schemas.microsoft.com/office/powerpoint/2010/main" val="150030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15887" y="154619"/>
            <a:ext cx="9372600" cy="802851"/>
          </a:xfrm>
        </p:spPr>
        <p:txBody>
          <a:bodyPr rtlCol="0">
            <a:norm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Yarım Kafiye</a:t>
            </a:r>
            <a:endParaRPr lang="tr" sz="40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74872EE-1AE4-4C1A-892A-A351F9B80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887" y="1089990"/>
            <a:ext cx="9372600" cy="452893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Üstümüzden gelen boran kı</a:t>
            </a:r>
            <a:r>
              <a:rPr lang="tr-TR" sz="24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ş</a:t>
            </a:r>
            <a:r>
              <a:rPr lang="tr-TR" sz="24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2400" b="1" dirty="0">
                <a:solidFill>
                  <a:srgbClr val="FF0000"/>
                </a:solidFill>
                <a:latin typeface="+mj-lt"/>
              </a:rPr>
              <a:t>gibi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Şahin pençesinde yavru ku</a:t>
            </a:r>
            <a:r>
              <a:rPr lang="tr-TR" sz="24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ş</a:t>
            </a:r>
            <a:r>
              <a:rPr lang="tr-TR" sz="24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2400" b="1" dirty="0">
                <a:solidFill>
                  <a:srgbClr val="FF0000"/>
                </a:solidFill>
                <a:latin typeface="+mj-lt"/>
              </a:rPr>
              <a:t>gibi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Seher sabahında rüya dü</a:t>
            </a:r>
            <a:r>
              <a:rPr lang="tr-TR" sz="24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ş</a:t>
            </a:r>
            <a:r>
              <a:rPr lang="tr-TR" sz="24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2400" b="1" dirty="0">
                <a:solidFill>
                  <a:srgbClr val="FF0000"/>
                </a:solidFill>
                <a:latin typeface="+mj-lt"/>
              </a:rPr>
              <a:t>gibi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Çağırta bağırta aldı dert beni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tr-TR" sz="2400" b="1" dirty="0">
              <a:solidFill>
                <a:schemeClr val="tx2"/>
              </a:solidFill>
              <a:latin typeface="+mj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REDİF: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gibi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KAFİYE: 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-ş</a:t>
            </a:r>
          </a:p>
        </p:txBody>
      </p:sp>
    </p:spTree>
    <p:extLst>
      <p:ext uri="{BB962C8B-B14F-4D97-AF65-F5344CB8AC3E}">
        <p14:creationId xmlns:p14="http://schemas.microsoft.com/office/powerpoint/2010/main" val="328991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15887" y="154619"/>
            <a:ext cx="9372600" cy="802851"/>
          </a:xfrm>
        </p:spPr>
        <p:txBody>
          <a:bodyPr rtlCol="0">
            <a:norm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Tam Kafiye</a:t>
            </a:r>
            <a:endParaRPr lang="tr" sz="40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74872EE-1AE4-4C1A-892A-A351F9B80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887" y="1089990"/>
            <a:ext cx="9372600" cy="452893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Dize sonlarındaki </a:t>
            </a:r>
            <a:r>
              <a:rPr lang="tr-TR" sz="2400" b="1" dirty="0">
                <a:solidFill>
                  <a:srgbClr val="00B0F0"/>
                </a:solidFill>
                <a:latin typeface="+mj-lt"/>
              </a:rPr>
              <a:t>iki ses benzerliğine </a:t>
            </a:r>
            <a:r>
              <a:rPr lang="tr-TR" sz="24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tam kafiye </a:t>
            </a:r>
            <a:r>
              <a:rPr lang="tr-TR" sz="2400" b="1" dirty="0">
                <a:solidFill>
                  <a:schemeClr val="tx2"/>
                </a:solidFill>
                <a:latin typeface="+mj-lt"/>
              </a:rPr>
              <a:t>denir.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tr-TR" sz="2400" b="1" dirty="0">
              <a:solidFill>
                <a:schemeClr val="tx2"/>
              </a:solidFill>
              <a:latin typeface="+mj-lt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Tekerlekler yollara bir şeyler anl</a:t>
            </a:r>
            <a:r>
              <a:rPr lang="tr-TR" sz="24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at</a:t>
            </a:r>
            <a:r>
              <a:rPr lang="tr-TR" sz="2400" b="1" dirty="0">
                <a:solidFill>
                  <a:srgbClr val="FF0000"/>
                </a:solidFill>
                <a:latin typeface="+mj-lt"/>
              </a:rPr>
              <a:t>ıyor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Uzun yollar bu sesten silkinerek y</a:t>
            </a:r>
            <a:r>
              <a:rPr lang="tr-TR" sz="24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at</a:t>
            </a:r>
            <a:r>
              <a:rPr lang="tr-TR" sz="2400" b="1" dirty="0">
                <a:solidFill>
                  <a:srgbClr val="FF0000"/>
                </a:solidFill>
                <a:latin typeface="+mj-lt"/>
              </a:rPr>
              <a:t>ıyor</a:t>
            </a:r>
          </a:p>
          <a:p>
            <a:pPr marL="0" indent="0" algn="ctr">
              <a:lnSpc>
                <a:spcPct val="100000"/>
              </a:lnSpc>
              <a:buNone/>
            </a:pPr>
            <a:endParaRPr lang="tr-TR" sz="2400" b="1" dirty="0">
              <a:solidFill>
                <a:schemeClr val="tx2"/>
              </a:solidFill>
              <a:highlight>
                <a:srgbClr val="C0C0C0"/>
              </a:highlight>
              <a:latin typeface="+mj-lt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REDİF: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(-ı)yor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: -at</a:t>
            </a:r>
          </a:p>
        </p:txBody>
      </p:sp>
    </p:spTree>
    <p:extLst>
      <p:ext uri="{BB962C8B-B14F-4D97-AF65-F5344CB8AC3E}">
        <p14:creationId xmlns:p14="http://schemas.microsoft.com/office/powerpoint/2010/main" val="250642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15887" y="154619"/>
            <a:ext cx="9372600" cy="802851"/>
          </a:xfrm>
        </p:spPr>
        <p:txBody>
          <a:bodyPr rtlCol="0"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Tam Kafiye</a:t>
            </a:r>
            <a:endParaRPr lang="tr" sz="44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74872EE-1AE4-4C1A-892A-A351F9B80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887" y="1089990"/>
            <a:ext cx="9372600" cy="452893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   On atlıya karar verdim y</a:t>
            </a:r>
            <a:r>
              <a:rPr lang="tr-TR" sz="24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aş</a:t>
            </a:r>
            <a:r>
              <a:rPr lang="tr-TR" sz="2400" b="1" dirty="0">
                <a:solidFill>
                  <a:srgbClr val="FF0000"/>
                </a:solidFill>
                <a:latin typeface="+mj-lt"/>
              </a:rPr>
              <a:t>ını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Yenice sevdaya salmış b</a:t>
            </a:r>
            <a:r>
              <a:rPr lang="tr-TR" sz="24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aş</a:t>
            </a:r>
            <a:r>
              <a:rPr lang="tr-TR" sz="2400" b="1" dirty="0">
                <a:solidFill>
                  <a:srgbClr val="FF0000"/>
                </a:solidFill>
                <a:latin typeface="+mj-lt"/>
              </a:rPr>
              <a:t>ını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  El yanında yakar gider k</a:t>
            </a:r>
            <a:r>
              <a:rPr lang="tr-TR" sz="24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aş</a:t>
            </a:r>
            <a:r>
              <a:rPr lang="tr-TR" sz="2400" b="1" dirty="0">
                <a:solidFill>
                  <a:srgbClr val="FF0000"/>
                </a:solidFill>
                <a:latin typeface="+mj-lt"/>
              </a:rPr>
              <a:t>ını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    Tenhalarda gülüşünü sevdiğim.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tr-TR" sz="2400" b="1" dirty="0">
              <a:solidFill>
                <a:schemeClr val="tx2"/>
              </a:solidFill>
              <a:highlight>
                <a:srgbClr val="C0C0C0"/>
              </a:highlight>
              <a:latin typeface="+mj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REDİF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: -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ını</a:t>
            </a: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: -aş</a:t>
            </a:r>
          </a:p>
        </p:txBody>
      </p:sp>
    </p:spTree>
    <p:extLst>
      <p:ext uri="{BB962C8B-B14F-4D97-AF65-F5344CB8AC3E}">
        <p14:creationId xmlns:p14="http://schemas.microsoft.com/office/powerpoint/2010/main" val="152638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15887" y="154619"/>
            <a:ext cx="9372600" cy="802851"/>
          </a:xfrm>
        </p:spPr>
        <p:txBody>
          <a:bodyPr rtlCol="0"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Tam Kafiye</a:t>
            </a:r>
            <a:endParaRPr lang="tr" sz="44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74872EE-1AE4-4C1A-892A-A351F9B80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887" y="1089990"/>
            <a:ext cx="9372600" cy="452893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 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Sen bizim köyleri görmedin ki h</a:t>
            </a:r>
            <a:r>
              <a:rPr lang="tr-TR" sz="24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iç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Yollar toz, çamur, evleri kerp</a:t>
            </a:r>
            <a:r>
              <a:rPr lang="tr-TR" sz="24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iç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O kirli kabukta en temiz </a:t>
            </a:r>
            <a:r>
              <a:rPr lang="tr-TR" sz="24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iç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400" b="1" dirty="0">
                <a:solidFill>
                  <a:schemeClr val="tx2"/>
                </a:solidFill>
                <a:latin typeface="+mj-lt"/>
              </a:rPr>
              <a:t>Hele bir yakından bakılsın da gör.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tr-TR" sz="2400" b="1" dirty="0">
              <a:solidFill>
                <a:schemeClr val="tx2"/>
              </a:solidFill>
              <a:highlight>
                <a:srgbClr val="C0C0C0"/>
              </a:highlight>
              <a:latin typeface="+mj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: -iç</a:t>
            </a:r>
          </a:p>
        </p:txBody>
      </p:sp>
    </p:spTree>
    <p:extLst>
      <p:ext uri="{BB962C8B-B14F-4D97-AF65-F5344CB8AC3E}">
        <p14:creationId xmlns:p14="http://schemas.microsoft.com/office/powerpoint/2010/main" val="377606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15887" y="154619"/>
            <a:ext cx="9372600" cy="802851"/>
          </a:xfrm>
        </p:spPr>
        <p:txBody>
          <a:bodyPr rtlCol="0"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Tam Kafiye</a:t>
            </a:r>
            <a:endParaRPr lang="tr" sz="44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74872EE-1AE4-4C1A-892A-A351F9B80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887" y="1089990"/>
            <a:ext cx="9372600" cy="452893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Gel bakma kimseye h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or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Halkı yorma kendin y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or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: -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or</a:t>
            </a: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                      Orhan zamanından kalma bir duv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ar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           Onunla bir yaşta ihtiyar çın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ar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: -ar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952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15887" y="154619"/>
            <a:ext cx="9372600" cy="802851"/>
          </a:xfrm>
        </p:spPr>
        <p:txBody>
          <a:bodyPr rtlCol="0"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Tam Kafiye</a:t>
            </a:r>
            <a:endParaRPr lang="tr" sz="44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74872EE-1AE4-4C1A-892A-A351F9B80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887" y="1089990"/>
            <a:ext cx="9372600" cy="452893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Dedem koynunda yattıkça benimsin, ey güzel topr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ak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!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Neler yapmış bu millet, en yakın 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târihe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bir sor b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ak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KAFİYE: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-ak</a:t>
            </a:r>
          </a:p>
          <a:p>
            <a:pPr marL="0" indent="0" algn="ctr">
              <a:lnSpc>
                <a:spcPct val="100000"/>
              </a:lnSpc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Ey bu topraklar için toprağa düşmüş ask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er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!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Gökten 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ecdâd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inerek öpse o 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pâk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alnı değ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er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: -er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392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B48C68-6437-48F6-9A20-F1D9FE61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dirty="0">
                <a:solidFill>
                  <a:srgbClr val="FF0000"/>
                </a:solidFill>
              </a:rPr>
              <a:t>ZENGİN KAFİYE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322F6F-1E78-4ABF-8A90-9A2EC99D5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447800"/>
            <a:ext cx="9144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>
                <a:solidFill>
                  <a:schemeClr val="tx2"/>
                </a:solidFill>
                <a:latin typeface="+mj-lt"/>
              </a:rPr>
              <a:t>Dize sonlarında </a:t>
            </a:r>
            <a:r>
              <a:rPr lang="tr-TR" sz="2800" dirty="0">
                <a:solidFill>
                  <a:schemeClr val="accent2"/>
                </a:solidFill>
                <a:latin typeface="+mj-lt"/>
              </a:rPr>
              <a:t>ikiden fazla sesin </a:t>
            </a:r>
            <a:r>
              <a:rPr lang="tr-TR" sz="2800" dirty="0">
                <a:solidFill>
                  <a:schemeClr val="tx2"/>
                </a:solidFill>
                <a:latin typeface="+mj-lt"/>
              </a:rPr>
              <a:t>oluşturduğu uyak türüne </a:t>
            </a:r>
            <a:r>
              <a:rPr lang="tr-TR" sz="2800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zengin kafiye </a:t>
            </a:r>
            <a:r>
              <a:rPr lang="tr-TR" sz="2800" dirty="0">
                <a:solidFill>
                  <a:schemeClr val="tx2"/>
                </a:solidFill>
                <a:latin typeface="+mj-lt"/>
              </a:rPr>
              <a:t>denir.</a:t>
            </a:r>
          </a:p>
          <a:p>
            <a:pPr marL="0" indent="0">
              <a:buNone/>
            </a:pPr>
            <a:endParaRPr lang="tr-TR" sz="2800" dirty="0">
              <a:solidFill>
                <a:schemeClr val="tx2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tr-TR" sz="2800" dirty="0">
                <a:solidFill>
                  <a:schemeClr val="tx2"/>
                </a:solidFill>
                <a:latin typeface="+mj-lt"/>
              </a:rPr>
              <a:t>           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Korkma, sönmez bu şafaklarda yüzen al san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cak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           Sönmeden yurdumun üstünde tüten en son o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cak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O benim milletimin yıldızıdır parlaya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cak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O benimdir, o benim milletimindir an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cak</a:t>
            </a:r>
          </a:p>
          <a:p>
            <a:pPr marL="0" indent="0" algn="ctr">
              <a:buNone/>
            </a:pPr>
            <a:r>
              <a:rPr lang="tr-TR" sz="2800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KAFİYE: </a:t>
            </a:r>
            <a:r>
              <a:rPr lang="tr-TR" sz="2800" dirty="0">
                <a:solidFill>
                  <a:schemeClr val="tx2"/>
                </a:solidFill>
                <a:latin typeface="+mj-lt"/>
              </a:rPr>
              <a:t>-</a:t>
            </a:r>
            <a:r>
              <a:rPr lang="tr-TR" sz="2800" dirty="0" err="1">
                <a:solidFill>
                  <a:schemeClr val="tx2"/>
                </a:solidFill>
                <a:latin typeface="+mj-lt"/>
              </a:rPr>
              <a:t>cak</a:t>
            </a:r>
            <a:endParaRPr lang="tr-TR" sz="2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809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B48C68-6437-48F6-9A20-F1D9FE61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ZENGİN KAFİYE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322F6F-1E78-4ABF-8A90-9A2EC99D5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447800"/>
            <a:ext cx="9144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 Ertesi gün başladı gün doğmadan yolcu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luk 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Soğuk bir mart sabahı buz tutuyor her so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luk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KAFİYE: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-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luk</a:t>
            </a: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Eteklerinde güneş rengi bir yığın yap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rak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,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Ve bir zaman bakacaksın 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semâya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ağlaya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rak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.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KAFİYE: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-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rak</a:t>
            </a: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just"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just"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857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B48C68-6437-48F6-9A20-F1D9FE61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ZENGİN KAFİYE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322F6F-1E78-4ABF-8A90-9A2EC99D5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447800"/>
            <a:ext cx="9144000" cy="5410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Olur mu dünyaya indirsem kep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enk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Gözyaşı döksem, Nuh tufanına d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enk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?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KAFİYE: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-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enk</a:t>
            </a: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ctr"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Bin bahçeli beldemizi yâd ellere bırak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tık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,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Gölgesinde barınacak tek ağacım yok ar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tık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.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KAFİYE: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-tık</a:t>
            </a:r>
          </a:p>
          <a:p>
            <a:pPr marL="0" indent="0" algn="just">
              <a:buNone/>
            </a:pPr>
            <a:endParaRPr lang="tr-TR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201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B48C68-6437-48F6-9A20-F1D9FE611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5205"/>
            <a:ext cx="9829800" cy="1082674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ZENGİN KAFİYE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322F6F-1E78-4ABF-8A90-9A2EC99D5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957469"/>
            <a:ext cx="9144000" cy="5410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Yol onun, varlık onun, gerisi hep ang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arya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;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Yüzüstü çok süründün ayağa kalk, Sak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arya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!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tx2"/>
                </a:solidFill>
                <a:highlight>
                  <a:srgbClr val="C0C0C0"/>
                </a:highlight>
                <a:latin typeface="+mj-lt"/>
              </a:rPr>
              <a:t>KAFİYE: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-arya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Kim bu cennet vatanın uğruna olmaz ki fe</a:t>
            </a:r>
            <a:r>
              <a:rPr lang="tr-TR" sz="2800" b="1" dirty="0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dâ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Şüheda fışkıracak toprağı sıksan 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şühe</a:t>
            </a:r>
            <a:r>
              <a:rPr lang="tr-TR" sz="2800" b="1" dirty="0" err="1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dâ</a:t>
            </a:r>
            <a:endParaRPr lang="tr-TR" sz="2800" b="1" dirty="0">
              <a:solidFill>
                <a:schemeClr val="tx2"/>
              </a:solidFill>
              <a:highlight>
                <a:srgbClr val="FFFF00"/>
              </a:highlight>
              <a:latin typeface="+mj-lt"/>
            </a:endParaRPr>
          </a:p>
          <a:p>
            <a:pPr marL="0" indent="0" algn="just">
              <a:buNone/>
            </a:pP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Cânı</a:t>
            </a:r>
            <a:r>
              <a:rPr lang="tr-TR" sz="2800" b="1" dirty="0">
                <a:solidFill>
                  <a:schemeClr val="tx2"/>
                </a:solidFill>
                <a:latin typeface="+mj-lt"/>
              </a:rPr>
              <a:t> cananı bütün varımı alsın da 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Hü</a:t>
            </a:r>
            <a:r>
              <a:rPr lang="tr-TR" sz="2800" b="1" dirty="0" err="1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dâ</a:t>
            </a:r>
            <a:endParaRPr lang="tr-TR" sz="2800" b="1" dirty="0">
              <a:solidFill>
                <a:schemeClr val="tx2"/>
              </a:solidFill>
              <a:highlight>
                <a:srgbClr val="FFFF00"/>
              </a:highlight>
              <a:latin typeface="+mj-lt"/>
            </a:endParaRP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tx2"/>
                </a:solidFill>
                <a:latin typeface="+mj-lt"/>
              </a:rPr>
              <a:t>Etmesin tek vatanımdan beni dünyada </a:t>
            </a:r>
            <a:r>
              <a:rPr lang="tr-TR" sz="2800" b="1" dirty="0" err="1">
                <a:solidFill>
                  <a:schemeClr val="tx2"/>
                </a:solidFill>
                <a:latin typeface="+mj-lt"/>
              </a:rPr>
              <a:t>cü</a:t>
            </a:r>
            <a:r>
              <a:rPr lang="tr-TR" sz="2800" b="1" dirty="0" err="1">
                <a:solidFill>
                  <a:schemeClr val="tx2"/>
                </a:solidFill>
                <a:highlight>
                  <a:srgbClr val="FFFF00"/>
                </a:highlight>
                <a:latin typeface="+mj-lt"/>
              </a:rPr>
              <a:t>dâ</a:t>
            </a:r>
            <a:endParaRPr lang="tr-TR" sz="2800" b="1" dirty="0">
              <a:solidFill>
                <a:schemeClr val="tx2"/>
              </a:solidFill>
              <a:highlight>
                <a:srgbClr val="FFFF00"/>
              </a:highlight>
              <a:latin typeface="+mj-lt"/>
            </a:endParaRPr>
          </a:p>
          <a:p>
            <a:pPr marL="0" indent="0" algn="just">
              <a:buNone/>
            </a:pPr>
            <a:endParaRPr lang="tr-TR" sz="2800" b="1" dirty="0">
              <a:solidFill>
                <a:schemeClr val="tx2"/>
              </a:solidFill>
              <a:highlight>
                <a:srgbClr val="FFFF00"/>
              </a:highlight>
              <a:latin typeface="+mj-lt"/>
            </a:endParaRP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accent2"/>
                </a:solidFill>
                <a:latin typeface="+mj-lt"/>
              </a:rPr>
              <a:t>"-â" sesi uzun ünlü olduğu için iki ses değerindedir</a:t>
            </a:r>
          </a:p>
        </p:txBody>
      </p:sp>
    </p:spTree>
    <p:extLst>
      <p:ext uri="{BB962C8B-B14F-4D97-AF65-F5344CB8AC3E}">
        <p14:creationId xmlns:p14="http://schemas.microsoft.com/office/powerpoint/2010/main" val="341146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F28F55-6870-4CA9-8EEB-D6F5C436C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643" y="251790"/>
            <a:ext cx="9829800" cy="798443"/>
          </a:xfrm>
        </p:spPr>
        <p:txBody>
          <a:bodyPr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TUNÇ KAFİYE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B26155-BB9D-4DFE-8385-F43ABE122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447800"/>
            <a:ext cx="9144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>
                <a:latin typeface="+mj-lt"/>
              </a:rPr>
              <a:t>Kafiyeli sözcüklerden </a:t>
            </a:r>
            <a:r>
              <a:rPr lang="tr-TR" sz="2800" dirty="0">
                <a:solidFill>
                  <a:srgbClr val="00B0F0"/>
                </a:solidFill>
                <a:latin typeface="+mj-lt"/>
              </a:rPr>
              <a:t>birinin başka bir sözcüğün içinde yer almasıyla </a:t>
            </a:r>
            <a:r>
              <a:rPr lang="tr-TR" sz="2800" dirty="0">
                <a:latin typeface="+mj-lt"/>
              </a:rPr>
              <a:t>oluşan kafiyeye </a:t>
            </a:r>
            <a:r>
              <a:rPr lang="tr-TR" sz="2800" dirty="0">
                <a:highlight>
                  <a:srgbClr val="FFFF00"/>
                </a:highlight>
                <a:latin typeface="+mj-lt"/>
              </a:rPr>
              <a:t>tunç kafiye</a:t>
            </a:r>
            <a:r>
              <a:rPr lang="tr-TR" sz="2800" dirty="0">
                <a:latin typeface="+mj-lt"/>
              </a:rPr>
              <a:t> (uyak) denir. Tunç kafiye aynı zamanda zengin kafiyenin bir türü olduğundan ses benzerliklerinin en az üç olması gerekir.</a:t>
            </a:r>
          </a:p>
          <a:p>
            <a:pPr marL="0" indent="0" algn="ctr">
              <a:buNone/>
            </a:pPr>
            <a:r>
              <a:rPr lang="tr-TR" sz="2800" b="1" dirty="0">
                <a:latin typeface="+mj-lt"/>
              </a:rPr>
              <a:t>Derinden ağlarsa bir anam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ağla</a:t>
            </a:r>
            <a:r>
              <a:rPr lang="tr-TR" sz="2800" b="1" dirty="0">
                <a:solidFill>
                  <a:srgbClr val="FF0000"/>
                </a:solidFill>
                <a:latin typeface="+mj-lt"/>
              </a:rPr>
              <a:t>r</a:t>
            </a:r>
          </a:p>
          <a:p>
            <a:pPr marL="0" indent="0" algn="ctr">
              <a:buNone/>
            </a:pPr>
            <a:r>
              <a:rPr lang="tr-TR" sz="2800" b="1" dirty="0">
                <a:latin typeface="+mj-lt"/>
              </a:rPr>
              <a:t>Ciğerden koparsa yüreği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dağla</a:t>
            </a:r>
            <a:r>
              <a:rPr lang="tr-TR" sz="2800" b="1" dirty="0">
                <a:solidFill>
                  <a:srgbClr val="FF0000"/>
                </a:solidFill>
                <a:latin typeface="+mj-lt"/>
              </a:rPr>
              <a:t>r</a:t>
            </a:r>
          </a:p>
          <a:p>
            <a:pPr marL="0" indent="0" algn="just">
              <a:buNone/>
            </a:pPr>
            <a:r>
              <a:rPr lang="tr-TR" sz="2800" dirty="0">
                <a:solidFill>
                  <a:schemeClr val="accent2"/>
                </a:solidFill>
                <a:latin typeface="+mj-lt"/>
              </a:rPr>
              <a:t>Açıklama: </a:t>
            </a:r>
            <a:r>
              <a:rPr lang="tr-TR" sz="2800" dirty="0">
                <a:solidFill>
                  <a:schemeClr val="tx2"/>
                </a:solidFill>
                <a:latin typeface="+mj-lt"/>
              </a:rPr>
              <a:t>"Ağlar" sözcüğü "dağlar" sözcüğünün içerisinde yer aldığından dizelerde tunç uyak ortaya çıkmıştır. "-</a:t>
            </a:r>
            <a:r>
              <a:rPr lang="tr-TR" sz="2800" dirty="0" err="1">
                <a:solidFill>
                  <a:schemeClr val="tx2"/>
                </a:solidFill>
                <a:latin typeface="+mj-lt"/>
              </a:rPr>
              <a:t>tı</a:t>
            </a:r>
            <a:r>
              <a:rPr lang="tr-TR" sz="2800" dirty="0">
                <a:solidFill>
                  <a:schemeClr val="tx2"/>
                </a:solidFill>
                <a:latin typeface="+mj-lt"/>
              </a:rPr>
              <a:t>" eki de geçmiş zaman kipi olduğu için redif görevindedir.</a:t>
            </a:r>
          </a:p>
          <a:p>
            <a:pPr marL="0" indent="0">
              <a:buNone/>
            </a:pPr>
            <a:endParaRPr lang="tr-TR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568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F28F55-6870-4CA9-8EEB-D6F5C436C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57" y="159025"/>
            <a:ext cx="9829800" cy="758687"/>
          </a:xfrm>
        </p:spPr>
        <p:txBody>
          <a:bodyPr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TUNÇ KAFİYE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B26155-BB9D-4DFE-8385-F43ABE122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487" y="1099930"/>
            <a:ext cx="9223513" cy="57580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b="1" dirty="0">
                <a:latin typeface="+mj-lt"/>
              </a:rPr>
              <a:t>Bastığın yerleri toprak diyerek geçme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tanı</a:t>
            </a:r>
          </a:p>
          <a:p>
            <a:pPr marL="0" indent="0" algn="just">
              <a:buNone/>
            </a:pPr>
            <a:r>
              <a:rPr lang="tr-TR" sz="2800" b="1" dirty="0">
                <a:latin typeface="+mj-lt"/>
              </a:rPr>
              <a:t>Düşün altındaki binlerce kefensiz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yatanı.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rgbClr val="FF0000"/>
                </a:solidFill>
                <a:latin typeface="+mj-lt"/>
              </a:rPr>
              <a:t>Açıklama: </a:t>
            </a:r>
            <a:r>
              <a:rPr lang="tr-TR" sz="2800" dirty="0">
                <a:latin typeface="+mj-lt"/>
              </a:rPr>
              <a:t>"Tanı" sözcüğü "yatanı" sözcüğünün içinde geçtiğinden dizeler arasındaki kafiye türü tunç kafiyedir.</a:t>
            </a:r>
            <a:endParaRPr lang="tr-TR" sz="2800" b="1" dirty="0">
              <a:latin typeface="+mj-lt"/>
            </a:endParaRPr>
          </a:p>
          <a:p>
            <a:pPr marL="0" indent="0" algn="just">
              <a:buNone/>
            </a:pPr>
            <a:r>
              <a:rPr lang="tr-TR" sz="2800" b="1" dirty="0">
                <a:latin typeface="+mj-lt"/>
              </a:rPr>
              <a:t>Dalgın duyuyor rüzgârın ahengini dal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dal</a:t>
            </a:r>
            <a:r>
              <a:rPr lang="tr-TR" sz="2800" b="1" dirty="0">
                <a:latin typeface="+mj-lt"/>
              </a:rPr>
              <a:t>,</a:t>
            </a:r>
          </a:p>
          <a:p>
            <a:pPr marL="0" indent="0" algn="just">
              <a:buNone/>
            </a:pPr>
            <a:r>
              <a:rPr lang="tr-TR" sz="2800" b="1" dirty="0">
                <a:latin typeface="+mj-lt"/>
              </a:rPr>
              <a:t>Baktım süzülüp geçti açıktan iki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sandal.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rgbClr val="FF0000"/>
                </a:solidFill>
                <a:latin typeface="+mj-lt"/>
              </a:rPr>
              <a:t>Açıklama: </a:t>
            </a:r>
            <a:r>
              <a:rPr lang="tr-TR" sz="2800" dirty="0">
                <a:latin typeface="+mj-lt"/>
              </a:rPr>
              <a:t>"Dal" sözcüğü "sandal" sözcüğünün içinde yer aldığından dizelerdeki kafiye türü tunç kafiyedir.</a:t>
            </a:r>
            <a:endParaRPr lang="tr-TR" sz="2800" dirty="0">
              <a:highlight>
                <a:srgbClr val="FFFF00"/>
              </a:highlight>
              <a:latin typeface="+mj-lt"/>
            </a:endParaRPr>
          </a:p>
          <a:p>
            <a:pPr marL="0" indent="0" algn="just">
              <a:buNone/>
            </a:pPr>
            <a:endParaRPr lang="tr-TR" sz="2800" b="1" dirty="0">
              <a:latin typeface="+mj-lt"/>
            </a:endParaRPr>
          </a:p>
          <a:p>
            <a:pPr marL="0" indent="0" algn="just">
              <a:buNone/>
            </a:pPr>
            <a:endParaRPr lang="tr-TR" sz="2800" b="1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endParaRPr lang="tr-TR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996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F28F55-6870-4CA9-8EEB-D6F5C436C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TUNÇ KAFİYE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B26155-BB9D-4DFE-8385-F43ABE122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447800"/>
            <a:ext cx="9144000" cy="5410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b="1" dirty="0">
                <a:latin typeface="+mj-lt"/>
              </a:rPr>
              <a:t>Kiminin bahtı açık kiminin bahtı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kara</a:t>
            </a:r>
          </a:p>
          <a:p>
            <a:pPr marL="0" indent="0" algn="just">
              <a:buNone/>
            </a:pPr>
            <a:r>
              <a:rPr lang="tr-TR" sz="2800" b="1" dirty="0">
                <a:latin typeface="+mj-lt"/>
              </a:rPr>
              <a:t>Kiminin arkasında görünüyor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Ankara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accent2"/>
                </a:solidFill>
                <a:latin typeface="+mj-lt"/>
              </a:rPr>
              <a:t>Açıklama: </a:t>
            </a:r>
            <a:r>
              <a:rPr lang="tr-TR" sz="2800" dirty="0">
                <a:latin typeface="+mj-lt"/>
              </a:rPr>
              <a:t>"Kara" sözcüğü, "Ankara" sözcüğünün içinde yer alabildiğinden tunç kafiyeye örnek olmuştur.</a:t>
            </a:r>
          </a:p>
          <a:p>
            <a:pPr marL="0" indent="0" algn="just">
              <a:buNone/>
            </a:pPr>
            <a:r>
              <a:rPr lang="tr-TR" sz="2800" b="1" dirty="0">
                <a:latin typeface="+mj-lt"/>
              </a:rPr>
              <a:t>Her şey akar su, tarih, yıldız, insan ve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fikir </a:t>
            </a:r>
          </a:p>
          <a:p>
            <a:pPr marL="0" indent="0" algn="just">
              <a:buNone/>
            </a:pPr>
            <a:r>
              <a:rPr lang="tr-TR" sz="2800" b="1" dirty="0">
                <a:latin typeface="+mj-lt"/>
              </a:rPr>
              <a:t>Oluklar çift, birinden nur akar birinden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kir</a:t>
            </a: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accent2"/>
                </a:solidFill>
                <a:latin typeface="+mj-lt"/>
              </a:rPr>
              <a:t>Açıklama: </a:t>
            </a:r>
            <a:r>
              <a:rPr lang="tr-TR" sz="2800" dirty="0">
                <a:latin typeface="+mj-lt"/>
              </a:rPr>
              <a:t>"Kir" kelimesi, "fikir" kelimesinin içinde yer aldığından dizelerdeki kafiye tunç kafiyeye örnek olmuştur.</a:t>
            </a:r>
            <a:endParaRPr lang="tr-TR" sz="2800" dirty="0">
              <a:highlight>
                <a:srgbClr val="FFFF00"/>
              </a:highlight>
              <a:latin typeface="+mj-lt"/>
            </a:endParaRPr>
          </a:p>
          <a:p>
            <a:pPr marL="0" indent="0" algn="just">
              <a:buNone/>
            </a:pPr>
            <a:endParaRPr lang="tr-TR" sz="2800" b="1" dirty="0">
              <a:latin typeface="+mj-lt"/>
            </a:endParaRPr>
          </a:p>
          <a:p>
            <a:pPr marL="0" indent="0" algn="just">
              <a:buNone/>
            </a:pPr>
            <a:endParaRPr lang="tr-TR" sz="2800" b="1" dirty="0">
              <a:latin typeface="+mj-lt"/>
            </a:endParaRPr>
          </a:p>
          <a:p>
            <a:pPr marL="0" indent="0" algn="just">
              <a:buNone/>
            </a:pPr>
            <a:endParaRPr lang="tr-TR" sz="2800" b="1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endParaRPr lang="tr-TR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718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41D0EF-E05C-4220-827D-B3ECDFC9C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57" y="225287"/>
            <a:ext cx="9829800" cy="679174"/>
          </a:xfrm>
        </p:spPr>
        <p:txBody>
          <a:bodyPr>
            <a:no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CİNASLI KAFİYE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1FEF41-0816-47CA-9951-811F2BA47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5" y="904461"/>
            <a:ext cx="11635409" cy="51948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>
                <a:latin typeface="+mj-lt"/>
              </a:rPr>
              <a:t>Ses bakımından aynı anlamları farklı sözcüklerin oluşturduğu uyak türüne </a:t>
            </a:r>
            <a:r>
              <a:rPr lang="tr-TR" sz="2800" dirty="0" err="1">
                <a:latin typeface="+mj-lt"/>
              </a:rPr>
              <a:t>cinaslı</a:t>
            </a:r>
            <a:r>
              <a:rPr lang="tr-TR" sz="2800" dirty="0">
                <a:latin typeface="+mj-lt"/>
              </a:rPr>
              <a:t> uyak </a:t>
            </a:r>
            <a:r>
              <a:rPr lang="tr-TR" sz="2800" dirty="0">
                <a:highlight>
                  <a:srgbClr val="FFFF00"/>
                </a:highlight>
                <a:latin typeface="+mj-lt"/>
              </a:rPr>
              <a:t>(</a:t>
            </a:r>
            <a:r>
              <a:rPr lang="tr-TR" sz="2800" dirty="0" err="1">
                <a:highlight>
                  <a:srgbClr val="FFFF00"/>
                </a:highlight>
                <a:latin typeface="+mj-lt"/>
              </a:rPr>
              <a:t>cinaslı</a:t>
            </a:r>
            <a:r>
              <a:rPr lang="tr-TR" sz="2800" dirty="0">
                <a:highlight>
                  <a:srgbClr val="FFFF00"/>
                </a:highlight>
                <a:latin typeface="+mj-lt"/>
              </a:rPr>
              <a:t> kafiye) </a:t>
            </a:r>
            <a:r>
              <a:rPr lang="tr-TR" sz="2800" dirty="0">
                <a:latin typeface="+mj-lt"/>
              </a:rPr>
              <a:t>denir.</a:t>
            </a:r>
          </a:p>
          <a:p>
            <a:pPr marL="0" indent="0" algn="just">
              <a:buNone/>
            </a:pPr>
            <a:r>
              <a:rPr lang="tr-TR" sz="2800" b="1" dirty="0">
                <a:latin typeface="+mj-lt"/>
              </a:rPr>
              <a:t>Dönülmez akşamın ufkundayız vakit çok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geç</a:t>
            </a:r>
          </a:p>
          <a:p>
            <a:pPr marL="0" indent="0" algn="just">
              <a:buNone/>
            </a:pPr>
            <a:r>
              <a:rPr lang="tr-TR" sz="2800" b="1" dirty="0">
                <a:latin typeface="+mj-lt"/>
              </a:rPr>
              <a:t>Bu son fasıldır ey ömrüm nasıl geçersen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geç</a:t>
            </a:r>
          </a:p>
          <a:p>
            <a:pPr marL="0" indent="0" algn="just">
              <a:buNone/>
            </a:pPr>
            <a:endParaRPr lang="tr-TR" sz="2800" dirty="0">
              <a:latin typeface="+mj-lt"/>
            </a:endParaRPr>
          </a:p>
          <a:p>
            <a:pPr marL="0" indent="0" algn="just">
              <a:buNone/>
            </a:pPr>
            <a:r>
              <a:rPr lang="tr-TR" sz="2800" dirty="0">
                <a:solidFill>
                  <a:srgbClr val="FF0000"/>
                </a:solidFill>
                <a:latin typeface="+mj-lt"/>
              </a:rPr>
              <a:t>Açıklama: </a:t>
            </a:r>
            <a:r>
              <a:rPr lang="tr-TR" sz="2800" dirty="0">
                <a:latin typeface="+mj-lt"/>
              </a:rPr>
              <a:t>Yukarıdaki dizelerde cinas "geç" sözcükleri arasında olmuştur. İlk dizedeki "geç " sözcüğü zaman anlamında; ikinci dizedeki "geç-" sözcüğü "hayatın devamı anlamında" kullanılmıştır. </a:t>
            </a:r>
          </a:p>
          <a:p>
            <a:pPr marL="0" indent="0" algn="just">
              <a:buNone/>
            </a:pPr>
            <a:endParaRPr lang="tr-TR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884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3E855D-84BB-442B-8C84-54681CDCB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886"/>
            <a:ext cx="9829800" cy="612913"/>
          </a:xfrm>
        </p:spPr>
        <p:txBody>
          <a:bodyPr>
            <a:no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CİNASLI KAFİYE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9556CA1-4118-4395-91DA-209AA5458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447799"/>
            <a:ext cx="9144000" cy="46879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800" dirty="0">
                <a:latin typeface="+mj-lt"/>
              </a:rPr>
              <a:t>Budala</a:t>
            </a:r>
          </a:p>
          <a:p>
            <a:pPr marL="0" indent="0" algn="ctr">
              <a:buNone/>
            </a:pPr>
            <a:r>
              <a:rPr lang="tr-TR" sz="2800" dirty="0">
                <a:latin typeface="+mj-lt"/>
              </a:rPr>
              <a:t>Bülbül konar </a:t>
            </a:r>
            <a:r>
              <a:rPr lang="tr-TR" sz="2800" dirty="0">
                <a:highlight>
                  <a:srgbClr val="FFFF00"/>
                </a:highlight>
                <a:latin typeface="+mj-lt"/>
              </a:rPr>
              <a:t>bu dala                    </a:t>
            </a:r>
          </a:p>
          <a:p>
            <a:pPr marL="0" indent="0" algn="ctr">
              <a:buNone/>
            </a:pPr>
            <a:r>
              <a:rPr lang="tr-TR" sz="2800" dirty="0">
                <a:latin typeface="+mj-lt"/>
              </a:rPr>
              <a:t>Olmuşum yâr delisi</a:t>
            </a:r>
          </a:p>
          <a:p>
            <a:pPr marL="0" indent="0" algn="ctr">
              <a:buNone/>
            </a:pPr>
            <a:r>
              <a:rPr lang="tr-TR" sz="2800" dirty="0">
                <a:latin typeface="+mj-lt"/>
              </a:rPr>
              <a:t>Bana derler </a:t>
            </a:r>
            <a:r>
              <a:rPr lang="tr-TR" sz="2800" dirty="0">
                <a:highlight>
                  <a:srgbClr val="FFFF00"/>
                </a:highlight>
                <a:latin typeface="+mj-lt"/>
              </a:rPr>
              <a:t>budala</a:t>
            </a:r>
            <a:endParaRPr lang="tr-TR" dirty="0"/>
          </a:p>
          <a:p>
            <a:pPr marL="0" indent="0">
              <a:buNone/>
            </a:pPr>
            <a:r>
              <a:rPr lang="tr-TR" sz="3000" b="1" dirty="0">
                <a:solidFill>
                  <a:schemeClr val="accent2"/>
                </a:solidFill>
                <a:latin typeface="+mj-lt"/>
              </a:rPr>
              <a:t>Açıklama: </a:t>
            </a:r>
            <a:r>
              <a:rPr lang="tr-TR" sz="2800" dirty="0">
                <a:latin typeface="+mj-lt"/>
              </a:rPr>
              <a:t>Yukarıdaki manide "bu dala" sözleri arasında </a:t>
            </a:r>
            <a:r>
              <a:rPr lang="tr-TR" sz="2800" dirty="0" err="1">
                <a:latin typeface="+mj-lt"/>
              </a:rPr>
              <a:t>cinaslı</a:t>
            </a:r>
            <a:r>
              <a:rPr lang="tr-TR" sz="2800" dirty="0">
                <a:latin typeface="+mj-lt"/>
              </a:rPr>
              <a:t> uyak (kafiye) söz konusudur. İkinci dizede "bu" işaret sıfatı ile "ağacın dalı"; dördüncü dizede ise "zekâ yönünden geri, aptal" anlamında kullanılmıştır. Dolayısıyla bu sözcükler arasında </a:t>
            </a:r>
            <a:r>
              <a:rPr lang="tr-TR" sz="2800" dirty="0" err="1">
                <a:latin typeface="+mj-lt"/>
              </a:rPr>
              <a:t>cinaslı</a:t>
            </a:r>
            <a:r>
              <a:rPr lang="tr-TR" sz="2800" dirty="0">
                <a:latin typeface="+mj-lt"/>
              </a:rPr>
              <a:t> uyak (</a:t>
            </a:r>
            <a:r>
              <a:rPr lang="tr-TR" sz="2800" dirty="0" err="1">
                <a:latin typeface="+mj-lt"/>
              </a:rPr>
              <a:t>cinaslı</a:t>
            </a:r>
            <a:r>
              <a:rPr lang="tr-TR" sz="2800" dirty="0">
                <a:latin typeface="+mj-lt"/>
              </a:rPr>
              <a:t> kafiye) söz konusudur.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6583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3E855D-84BB-442B-8C84-54681CDCB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861" y="265042"/>
            <a:ext cx="9829800" cy="612913"/>
          </a:xfrm>
        </p:spPr>
        <p:txBody>
          <a:bodyPr>
            <a:no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CİNASLI KAFİYE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9556CA1-4118-4395-91DA-209AA5458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447799"/>
            <a:ext cx="9144000" cy="46879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800" b="1" dirty="0">
                <a:latin typeface="+mj-lt"/>
              </a:rPr>
              <a:t>      Madem çoban değildin</a:t>
            </a:r>
          </a:p>
          <a:p>
            <a:pPr marL="0" indent="0" algn="ctr">
              <a:buNone/>
            </a:pPr>
            <a:r>
              <a:rPr lang="tr-TR" sz="2800" b="1" dirty="0">
                <a:latin typeface="+mj-lt"/>
              </a:rPr>
              <a:t>Arkandaki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sürü ne</a:t>
            </a:r>
          </a:p>
          <a:p>
            <a:pPr marL="0" indent="0" algn="ctr">
              <a:buNone/>
            </a:pPr>
            <a:r>
              <a:rPr lang="tr-TR" sz="2800" b="1" dirty="0">
                <a:latin typeface="+mj-lt"/>
              </a:rPr>
              <a:t>Beni </a:t>
            </a:r>
            <a:r>
              <a:rPr lang="tr-TR" sz="2800" b="1" dirty="0" err="1">
                <a:latin typeface="+mj-lt"/>
              </a:rPr>
              <a:t>yârdan</a:t>
            </a:r>
            <a:r>
              <a:rPr lang="tr-TR" sz="2800" b="1" dirty="0">
                <a:latin typeface="+mj-lt"/>
              </a:rPr>
              <a:t> ayıran</a:t>
            </a:r>
          </a:p>
          <a:p>
            <a:pPr marL="0" indent="0" algn="ctr">
              <a:buNone/>
            </a:pPr>
            <a:r>
              <a:rPr lang="tr-TR" sz="2800" b="1" dirty="0">
                <a:latin typeface="+mj-lt"/>
              </a:rPr>
              <a:t>     Sürüm </a:t>
            </a:r>
            <a:r>
              <a:rPr lang="tr-TR" sz="2800" b="1" dirty="0" err="1">
                <a:latin typeface="+mj-lt"/>
              </a:rPr>
              <a:t>sürüm</a:t>
            </a:r>
            <a:r>
              <a:rPr lang="tr-TR" sz="2800" b="1" dirty="0">
                <a:latin typeface="+mj-lt"/>
              </a:rPr>
              <a:t> </a:t>
            </a:r>
            <a:r>
              <a:rPr lang="tr-TR" sz="2800" b="1" dirty="0">
                <a:highlight>
                  <a:srgbClr val="FFFF00"/>
                </a:highlight>
                <a:latin typeface="+mj-lt"/>
              </a:rPr>
              <a:t>sürüne</a:t>
            </a:r>
            <a:endParaRPr lang="tr-TR" sz="2800" dirty="0">
              <a:latin typeface="+mj-lt"/>
            </a:endParaRPr>
          </a:p>
          <a:p>
            <a:pPr marL="0" indent="0" algn="just">
              <a:buNone/>
            </a:pPr>
            <a:r>
              <a:rPr lang="tr-TR" sz="2800" b="1" dirty="0">
                <a:solidFill>
                  <a:schemeClr val="accent2"/>
                </a:solidFill>
                <a:latin typeface="+mj-lt"/>
              </a:rPr>
              <a:t>Açıklama: </a:t>
            </a:r>
            <a:r>
              <a:rPr lang="tr-TR" sz="2800" dirty="0">
                <a:latin typeface="+mj-lt"/>
              </a:rPr>
              <a:t>İkinci dizede yer alan "sürü" ve "ne" sözcükleri ile dördüncü dizedeki "sürüne" sözcüğü arasında </a:t>
            </a:r>
            <a:r>
              <a:rPr lang="tr-TR" sz="2800" dirty="0" err="1">
                <a:latin typeface="+mj-lt"/>
              </a:rPr>
              <a:t>cinaslı</a:t>
            </a:r>
            <a:r>
              <a:rPr lang="tr-TR" sz="2800" dirty="0">
                <a:latin typeface="+mj-lt"/>
              </a:rPr>
              <a:t> uyak (</a:t>
            </a:r>
            <a:r>
              <a:rPr lang="tr-TR" sz="2800" dirty="0" err="1">
                <a:latin typeface="+mj-lt"/>
              </a:rPr>
              <a:t>cinaslı</a:t>
            </a:r>
            <a:r>
              <a:rPr lang="tr-TR" sz="2800" dirty="0">
                <a:latin typeface="+mj-lt"/>
              </a:rPr>
              <a:t> kafiye) söz konusudur. İkinci dizede sürü ile "küçükbaş hayvan topluluğu"; dördüncü dizede ise "sürünmek" anlamı esastır. </a:t>
            </a:r>
          </a:p>
          <a:p>
            <a:pPr marL="0" indent="0" algn="just">
              <a:buNone/>
            </a:pPr>
            <a:endParaRPr lang="tr-TR" sz="2800" dirty="0">
              <a:latin typeface="+mj-lt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583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1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0D0888F6-DE6A-4F47-A9C0-44BB09D4BB55}" vid="{B13A368E-FEA6-4EF5-849A-62BF434791FE}"/>
    </a:ext>
  </a:extLst>
</a:theme>
</file>

<file path=ppt/theme/theme2.xml><?xml version="1.0" encoding="utf-8"?>
<a:theme xmlns:a="http://schemas.openxmlformats.org/drawingml/2006/main" name="Office Teması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493</TotalTime>
  <Words>1161</Words>
  <Application>Microsoft Office PowerPoint</Application>
  <PresentationFormat>Geniş ekran</PresentationFormat>
  <Paragraphs>200</Paragraphs>
  <Slides>29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4" baseType="lpstr">
      <vt:lpstr>Arial</vt:lpstr>
      <vt:lpstr>Euphemia</vt:lpstr>
      <vt:lpstr>Times New Roman</vt:lpstr>
      <vt:lpstr>Wingdings</vt:lpstr>
      <vt:lpstr>Tema1</vt:lpstr>
      <vt:lpstr>REDİF ve KAFİYE</vt:lpstr>
      <vt:lpstr>REDİF NEDİR?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KAFİYE (UYAK) NEDİR?</vt:lpstr>
      <vt:lpstr>KAFİYE ÇEŞİTLERİ</vt:lpstr>
      <vt:lpstr>Yarım Kafiye</vt:lpstr>
      <vt:lpstr>Yarım Kafiye</vt:lpstr>
      <vt:lpstr>Yarım Kafiye</vt:lpstr>
      <vt:lpstr>Tam Kafiye</vt:lpstr>
      <vt:lpstr>Tam Kafiye</vt:lpstr>
      <vt:lpstr>Tam Kafiye</vt:lpstr>
      <vt:lpstr>Tam Kafiye</vt:lpstr>
      <vt:lpstr>Tam Kafiye</vt:lpstr>
      <vt:lpstr>ZENGİN KAFİYE</vt:lpstr>
      <vt:lpstr>ZENGİN KAFİYE</vt:lpstr>
      <vt:lpstr>ZENGİN KAFİYE</vt:lpstr>
      <vt:lpstr>ZENGİN KAFİYE</vt:lpstr>
      <vt:lpstr>TUNÇ KAFİYE</vt:lpstr>
      <vt:lpstr>TUNÇ KAFİYE</vt:lpstr>
      <vt:lpstr>TUNÇ KAFİYE</vt:lpstr>
      <vt:lpstr>CİNASLI KAFİYE</vt:lpstr>
      <vt:lpstr>CİNASLI KAFİYE</vt:lpstr>
      <vt:lpstr>CİNASLI KAFİYE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Başlık Düzeni</dc:title>
  <dc:creator>Özgür Kaya</dc:creator>
  <cp:lastModifiedBy>Furkan</cp:lastModifiedBy>
  <cp:revision>63</cp:revision>
  <dcterms:created xsi:type="dcterms:W3CDTF">2019-07-03T11:59:54Z</dcterms:created>
  <dcterms:modified xsi:type="dcterms:W3CDTF">2020-04-02T20:29:25Z</dcterms:modified>
</cp:coreProperties>
</file>