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sldIdLst>
    <p:sldId id="257" r:id="rId2"/>
    <p:sldId id="258" r:id="rId3"/>
    <p:sldId id="297" r:id="rId4"/>
    <p:sldId id="298" r:id="rId5"/>
    <p:sldId id="299"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300" r:id="rId22"/>
    <p:sldId id="274" r:id="rId23"/>
    <p:sldId id="275" r:id="rId24"/>
    <p:sldId id="276" r:id="rId25"/>
    <p:sldId id="277" r:id="rId26"/>
    <p:sldId id="278" r:id="rId27"/>
    <p:sldId id="279" r:id="rId28"/>
    <p:sldId id="280" r:id="rId29"/>
    <p:sldId id="316" r:id="rId30"/>
    <p:sldId id="317" r:id="rId31"/>
    <p:sldId id="318" r:id="rId32"/>
    <p:sldId id="319" r:id="rId33"/>
    <p:sldId id="321" r:id="rId34"/>
    <p:sldId id="322" r:id="rId35"/>
    <p:sldId id="323" r:id="rId36"/>
    <p:sldId id="324" r:id="rId37"/>
    <p:sldId id="320" r:id="rId38"/>
    <p:sldId id="325" r:id="rId39"/>
    <p:sldId id="301" r:id="rId40"/>
    <p:sldId id="303" r:id="rId41"/>
    <p:sldId id="302" r:id="rId42"/>
    <p:sldId id="304" r:id="rId43"/>
    <p:sldId id="305" r:id="rId44"/>
    <p:sldId id="306" r:id="rId45"/>
    <p:sldId id="307" r:id="rId46"/>
    <p:sldId id="308" r:id="rId47"/>
    <p:sldId id="309" r:id="rId48"/>
    <p:sldId id="310" r:id="rId49"/>
    <p:sldId id="311" r:id="rId50"/>
    <p:sldId id="312" r:id="rId51"/>
    <p:sldId id="313" r:id="rId52"/>
    <p:sldId id="314" r:id="rId53"/>
    <p:sldId id="315" r:id="rId54"/>
    <p:sldId id="281" r:id="rId55"/>
    <p:sldId id="282" r:id="rId56"/>
    <p:sldId id="283" r:id="rId57"/>
    <p:sldId id="284" r:id="rId58"/>
    <p:sldId id="285" r:id="rId59"/>
    <p:sldId id="286" r:id="rId60"/>
    <p:sldId id="287" r:id="rId61"/>
    <p:sldId id="288"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9356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5950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2721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89622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0446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9328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3367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2133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smtClean="0"/>
              <a:pPr/>
              <a:t>10/22/2021</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0464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12532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9217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64743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0715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7389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64035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1605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78611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2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smtClean="0"/>
              <a:pPr/>
              <a:t>10/22/2021</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99648759"/>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fif"/><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5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20 İzleme Metni Cevapları (MEB-2) - Türkçe Ödevim">
            <a:extLst>
              <a:ext uri="{FF2B5EF4-FFF2-40B4-BE49-F238E27FC236}">
                <a16:creationId xmlns:a16="http://schemas.microsoft.com/office/drawing/2014/main" id="{B58036F1-D503-4FC3-8460-91A15F9986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4301" y="1569892"/>
            <a:ext cx="6429984" cy="3338646"/>
          </a:xfrm>
          <a:prstGeom prst="rect">
            <a:avLst/>
          </a:prstGeom>
          <a:noFill/>
          <a:extLst>
            <a:ext uri="{909E8E84-426E-40DD-AFC4-6F175D3DCCD1}">
              <a14:hiddenFill xmlns:a14="http://schemas.microsoft.com/office/drawing/2010/main">
                <a:solidFill>
                  <a:srgbClr val="FFFFFF"/>
                </a:solidFill>
              </a14:hiddenFill>
            </a:ext>
          </a:extLst>
        </p:spPr>
      </p:pic>
      <p:pic>
        <p:nvPicPr>
          <p:cNvPr id="3" name="Resim 2">
            <a:extLst>
              <a:ext uri="{FF2B5EF4-FFF2-40B4-BE49-F238E27FC236}">
                <a16:creationId xmlns:a16="http://schemas.microsoft.com/office/drawing/2014/main" id="{4803E28B-208B-4F0D-A002-1BEA8BA9A26D}"/>
              </a:ext>
            </a:extLst>
          </p:cNvPr>
          <p:cNvPicPr/>
          <p:nvPr/>
        </p:nvPicPr>
        <p:blipFill rotWithShape="1">
          <a:blip r:embed="rId3" cstate="print">
            <a:extLst>
              <a:ext uri="{28A0092B-C50C-407E-A947-70E740481C1C}">
                <a14:useLocalDpi xmlns:a14="http://schemas.microsoft.com/office/drawing/2010/main" val="0"/>
              </a:ext>
            </a:extLst>
          </a:blip>
          <a:srcRect t="11154" r="1824" b="13037"/>
          <a:stretch/>
        </p:blipFill>
        <p:spPr>
          <a:xfrm>
            <a:off x="387926" y="267589"/>
            <a:ext cx="2273212" cy="1794978"/>
          </a:xfrm>
          <a:prstGeom prst="ellipse">
            <a:avLst/>
          </a:prstGeom>
          <a:ln>
            <a:noFill/>
          </a:ln>
          <a:effectLst>
            <a:softEdge rad="112500"/>
          </a:effectLst>
        </p:spPr>
      </p:pic>
      <p:pic>
        <p:nvPicPr>
          <p:cNvPr id="5" name="Resim 4">
            <a:extLst>
              <a:ext uri="{FF2B5EF4-FFF2-40B4-BE49-F238E27FC236}">
                <a16:creationId xmlns:a16="http://schemas.microsoft.com/office/drawing/2014/main" id="{D39C9376-BBCC-45AA-A7D1-AE9A1FC367A8}"/>
              </a:ext>
            </a:extLst>
          </p:cNvPr>
          <p:cNvPicPr/>
          <p:nvPr/>
        </p:nvPicPr>
        <p:blipFill rotWithShape="1">
          <a:blip r:embed="rId4" cstate="print">
            <a:extLst>
              <a:ext uri="{28A0092B-C50C-407E-A947-70E740481C1C}">
                <a14:useLocalDpi xmlns:a14="http://schemas.microsoft.com/office/drawing/2010/main" val="0"/>
              </a:ext>
            </a:extLst>
          </a:blip>
          <a:srcRect l="34318" t="25847" r="13815" b="49666"/>
          <a:stretch/>
        </p:blipFill>
        <p:spPr bwMode="auto">
          <a:xfrm>
            <a:off x="297284" y="5161721"/>
            <a:ext cx="2957017" cy="1050676"/>
          </a:xfrm>
          <a:prstGeom prst="rect">
            <a:avLst/>
          </a:prstGeom>
          <a:ln>
            <a:noFill/>
          </a:ln>
          <a:extLst>
            <a:ext uri="{53640926-AAD7-44D8-BBD7-CCE9431645EC}">
              <a14:shadowObscured xmlns:a14="http://schemas.microsoft.com/office/drawing/2010/main"/>
            </a:ext>
          </a:extLst>
        </p:spPr>
      </p:pic>
      <p:pic>
        <p:nvPicPr>
          <p:cNvPr id="6" name="Resim 5">
            <a:extLst>
              <a:ext uri="{FF2B5EF4-FFF2-40B4-BE49-F238E27FC236}">
                <a16:creationId xmlns:a16="http://schemas.microsoft.com/office/drawing/2014/main" id="{09867BE1-09B0-429F-88E0-9EFEB6027E92}"/>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7767662" y="5706199"/>
            <a:ext cx="4021544" cy="506198"/>
          </a:xfrm>
          <a:prstGeom prst="rect">
            <a:avLst/>
          </a:prstGeom>
        </p:spPr>
      </p:pic>
      <p:pic>
        <p:nvPicPr>
          <p:cNvPr id="7" name="Resim 6">
            <a:extLst>
              <a:ext uri="{FF2B5EF4-FFF2-40B4-BE49-F238E27FC236}">
                <a16:creationId xmlns:a16="http://schemas.microsoft.com/office/drawing/2014/main" id="{4787C0E3-220E-44EB-9214-92943C090E7B}"/>
              </a:ext>
            </a:extLst>
          </p:cNvPr>
          <p:cNvPicPr>
            <a:picLocks noChangeAspect="1"/>
          </p:cNvPicPr>
          <p:nvPr/>
        </p:nvPicPr>
        <p:blipFill>
          <a:blip r:embed="rId6"/>
          <a:stretch>
            <a:fillRect/>
          </a:stretch>
        </p:blipFill>
        <p:spPr>
          <a:xfrm>
            <a:off x="10002981" y="446809"/>
            <a:ext cx="2085109" cy="208510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805949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E1A88C1F-F9FB-4664-905D-DA10017CD848}"/>
              </a:ext>
            </a:extLst>
          </p:cNvPr>
          <p:cNvPicPr>
            <a:picLocks noChangeAspect="1"/>
          </p:cNvPicPr>
          <p:nvPr/>
        </p:nvPicPr>
        <p:blipFill>
          <a:blip r:embed="rId2"/>
          <a:stretch>
            <a:fillRect/>
          </a:stretch>
        </p:blipFill>
        <p:spPr>
          <a:xfrm>
            <a:off x="740914" y="2127104"/>
            <a:ext cx="10411995" cy="898348"/>
          </a:xfrm>
          <a:prstGeom prst="rect">
            <a:avLst/>
          </a:prstGeom>
        </p:spPr>
      </p:pic>
      <p:pic>
        <p:nvPicPr>
          <p:cNvPr id="4" name="Resim 3">
            <a:extLst>
              <a:ext uri="{FF2B5EF4-FFF2-40B4-BE49-F238E27FC236}">
                <a16:creationId xmlns:a16="http://schemas.microsoft.com/office/drawing/2014/main" id="{DE8BFF66-7133-4F90-911B-0E11E29DE9D5}"/>
              </a:ext>
            </a:extLst>
          </p:cNvPr>
          <p:cNvPicPr>
            <a:picLocks noChangeAspect="1"/>
          </p:cNvPicPr>
          <p:nvPr/>
        </p:nvPicPr>
        <p:blipFill>
          <a:blip r:embed="rId3"/>
          <a:stretch>
            <a:fillRect/>
          </a:stretch>
        </p:blipFill>
        <p:spPr>
          <a:xfrm>
            <a:off x="3042328" y="265043"/>
            <a:ext cx="5899784" cy="986459"/>
          </a:xfrm>
          <a:prstGeom prst="rect">
            <a:avLst/>
          </a:prstGeom>
        </p:spPr>
      </p:pic>
    </p:spTree>
    <p:extLst>
      <p:ext uri="{BB962C8B-B14F-4D97-AF65-F5344CB8AC3E}">
        <p14:creationId xmlns:p14="http://schemas.microsoft.com/office/powerpoint/2010/main" val="752816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397AC9F2-D186-44C1-9B47-57BD50DF91DA}"/>
              </a:ext>
            </a:extLst>
          </p:cNvPr>
          <p:cNvSpPr txBox="1"/>
          <p:nvPr/>
        </p:nvSpPr>
        <p:spPr>
          <a:xfrm>
            <a:off x="3713019" y="418007"/>
            <a:ext cx="6096000"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Bu Vatan Kimin ? </a:t>
            </a:r>
          </a:p>
        </p:txBody>
      </p:sp>
      <p:sp>
        <p:nvSpPr>
          <p:cNvPr id="5" name="Metin kutusu 4">
            <a:extLst>
              <a:ext uri="{FF2B5EF4-FFF2-40B4-BE49-F238E27FC236}">
                <a16:creationId xmlns:a16="http://schemas.microsoft.com/office/drawing/2014/main" id="{10C46412-29B5-45C1-A815-FD26463A60FD}"/>
              </a:ext>
            </a:extLst>
          </p:cNvPr>
          <p:cNvSpPr txBox="1"/>
          <p:nvPr/>
        </p:nvSpPr>
        <p:spPr>
          <a:xfrm>
            <a:off x="665018" y="1595780"/>
            <a:ext cx="6539345" cy="183321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Bu vatan toprağın kara bağrında</a:t>
            </a:r>
            <a:br>
              <a:rPr lang="tr-TR" sz="2800" b="1" dirty="0">
                <a:effectLst>
                  <a:outerShdw blurRad="38100" dist="38100" dir="2700000" algn="tl">
                    <a:srgbClr val="000000">
                      <a:alpha val="43137"/>
                    </a:srgbClr>
                  </a:outerShdw>
                </a:effectLst>
              </a:rPr>
            </a:b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Sıra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dağIar</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gibi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duranIarındır</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a:t>
            </a:r>
            <a:br>
              <a:rPr lang="tr-TR" sz="2800" b="1" dirty="0">
                <a:effectLst>
                  <a:outerShdw blurRad="38100" dist="38100" dir="2700000" algn="tl">
                    <a:srgbClr val="000000">
                      <a:alpha val="43137"/>
                    </a:srgbClr>
                  </a:outerShdw>
                </a:effectLst>
              </a:rPr>
            </a:b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Bir tarih boyunca onun uğrunda</a:t>
            </a:r>
            <a:br>
              <a:rPr lang="tr-TR" sz="2800" b="1" dirty="0">
                <a:effectLst>
                  <a:outerShdw blurRad="38100" dist="38100" dir="2700000" algn="tl">
                    <a:srgbClr val="000000">
                      <a:alpha val="43137"/>
                    </a:srgbClr>
                  </a:outerShdw>
                </a:effectLst>
              </a:rPr>
            </a:b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Kendini tarihe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verenIerindir</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a:t>
            </a:r>
            <a:endParaRPr lang="tr-TR" sz="2800" b="1" dirty="0">
              <a:effectLst>
                <a:outerShdw blurRad="38100" dist="38100" dir="2700000" algn="tl">
                  <a:srgbClr val="000000">
                    <a:alpha val="43137"/>
                  </a:srgbClr>
                </a:outerShdw>
              </a:effectLst>
            </a:endParaRPr>
          </a:p>
        </p:txBody>
      </p:sp>
      <p:sp>
        <p:nvSpPr>
          <p:cNvPr id="8" name="Metin kutusu 7">
            <a:extLst>
              <a:ext uri="{FF2B5EF4-FFF2-40B4-BE49-F238E27FC236}">
                <a16:creationId xmlns:a16="http://schemas.microsoft.com/office/drawing/2014/main" id="{C65ECCA8-4110-4164-8693-BB64D2D09A1A}"/>
              </a:ext>
            </a:extLst>
          </p:cNvPr>
          <p:cNvSpPr txBox="1"/>
          <p:nvPr/>
        </p:nvSpPr>
        <p:spPr>
          <a:xfrm>
            <a:off x="665019" y="4172727"/>
            <a:ext cx="6331526" cy="1815882"/>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Tutuşup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küI</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oIan</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ocakIarından</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a:t>
            </a:r>
            <a:br>
              <a:rPr lang="tr-TR" sz="2800" b="1" dirty="0">
                <a:effectLst>
                  <a:outerShdw blurRad="38100" dist="38100" dir="2700000" algn="tl">
                    <a:srgbClr val="000000">
                      <a:alpha val="43137"/>
                    </a:srgbClr>
                  </a:outerShdw>
                </a:effectLst>
              </a:rPr>
            </a:b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ŞahIanıp</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köpüren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ırmakIarından</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a:t>
            </a:r>
            <a:br>
              <a:rPr lang="tr-TR" sz="2800" b="1" dirty="0">
                <a:effectLst>
                  <a:outerShdw blurRad="38100" dist="38100" dir="2700000" algn="tl">
                    <a:srgbClr val="000000">
                      <a:alpha val="43137"/>
                    </a:srgbClr>
                  </a:outerShdw>
                </a:effectLst>
              </a:rPr>
            </a:b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HudutIarda</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gaza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bayrakIarından</a:t>
            </a:r>
            <a:br>
              <a:rPr lang="tr-TR" sz="2800" b="1" dirty="0">
                <a:effectLst>
                  <a:outerShdw blurRad="38100" dist="38100" dir="2700000" algn="tl">
                    <a:srgbClr val="000000">
                      <a:alpha val="43137"/>
                    </a:srgbClr>
                  </a:outerShdw>
                </a:effectLst>
              </a:rPr>
            </a:b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AInına</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ışıkIar</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vuranIarındır</a:t>
            </a:r>
            <a:endParaRPr lang="tr-TR"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7507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18F81BD-B709-4A2C-ADC8-7538D36B7460}"/>
              </a:ext>
            </a:extLst>
          </p:cNvPr>
          <p:cNvSpPr txBox="1"/>
          <p:nvPr/>
        </p:nvSpPr>
        <p:spPr>
          <a:xfrm>
            <a:off x="2078182" y="1041600"/>
            <a:ext cx="7065818" cy="181588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Ardına bakmadan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yoIIara</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düşen,</a:t>
            </a:r>
            <a:br>
              <a:rPr lang="tr-TR" sz="2800" b="1" dirty="0">
                <a:effectLst>
                  <a:outerShdw blurRad="38100" dist="38100" dir="2700000" algn="tl">
                    <a:srgbClr val="000000">
                      <a:alpha val="43137"/>
                    </a:srgbClr>
                  </a:outerShdw>
                </a:effectLst>
              </a:rPr>
            </a:b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Şimşek gibi çakan,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seI</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gibi coşan,</a:t>
            </a:r>
            <a:br>
              <a:rPr lang="tr-TR" sz="2800" b="1" dirty="0">
                <a:effectLst>
                  <a:outerShdw blurRad="38100" dist="38100" dir="2700000" algn="tl">
                    <a:srgbClr val="000000">
                      <a:alpha val="43137"/>
                    </a:srgbClr>
                  </a:outerShdw>
                </a:effectLst>
              </a:rPr>
            </a:b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Huduttan hududa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yoI</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buIup</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koşan,</a:t>
            </a:r>
            <a:br>
              <a:rPr lang="tr-TR" sz="2800" b="1" dirty="0">
                <a:effectLst>
                  <a:outerShdw blurRad="38100" dist="38100" dir="2700000" algn="tl">
                    <a:srgbClr val="000000">
                      <a:alpha val="43137"/>
                    </a:srgbClr>
                  </a:outerShdw>
                </a:effectLst>
              </a:rPr>
            </a:b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Cepheden cepheyi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soranIarındır</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a:t>
            </a:r>
            <a:endParaRPr lang="tr-TR" sz="2800" b="1" dirty="0">
              <a:effectLst>
                <a:outerShdw blurRad="38100" dist="38100" dir="2700000" algn="tl">
                  <a:srgbClr val="000000">
                    <a:alpha val="43137"/>
                  </a:srgbClr>
                </a:outerShdw>
              </a:effectLst>
            </a:endParaRPr>
          </a:p>
        </p:txBody>
      </p:sp>
      <p:sp>
        <p:nvSpPr>
          <p:cNvPr id="5" name="Metin kutusu 4">
            <a:extLst>
              <a:ext uri="{FF2B5EF4-FFF2-40B4-BE49-F238E27FC236}">
                <a16:creationId xmlns:a16="http://schemas.microsoft.com/office/drawing/2014/main" id="{DBC6088A-A67B-4E0F-B997-25E28AD7A439}"/>
              </a:ext>
            </a:extLst>
          </p:cNvPr>
          <p:cNvSpPr txBox="1"/>
          <p:nvPr/>
        </p:nvSpPr>
        <p:spPr>
          <a:xfrm>
            <a:off x="2189018" y="4000519"/>
            <a:ext cx="7065818" cy="206210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err="1">
                <a:solidFill>
                  <a:srgbClr val="585858"/>
                </a:solidFill>
                <a:effectLst>
                  <a:outerShdw blurRad="38100" dist="38100" dir="2700000" algn="tl">
                    <a:srgbClr val="000000">
                      <a:alpha val="43137"/>
                    </a:srgbClr>
                  </a:outerShdw>
                </a:effectLst>
                <a:latin typeface="Arial" panose="020B0604020202020204" pitchFamily="34" charset="0"/>
              </a:rPr>
              <a:t>İIeri</a:t>
            </a:r>
            <a:r>
              <a:rPr lang="tr-TR" sz="3200" b="1" i="0" dirty="0">
                <a:solidFill>
                  <a:srgbClr val="585858"/>
                </a:solidFill>
                <a:effectLst>
                  <a:outerShdw blurRad="38100" dist="38100" dir="2700000" algn="tl">
                    <a:srgbClr val="000000">
                      <a:alpha val="43137"/>
                    </a:srgbClr>
                  </a:outerShdw>
                </a:effectLst>
                <a:latin typeface="Arial" panose="020B0604020202020204" pitchFamily="34" charset="0"/>
              </a:rPr>
              <a:t> </a:t>
            </a:r>
            <a:r>
              <a:rPr lang="tr-TR" sz="3200" b="1" i="0" dirty="0" err="1">
                <a:solidFill>
                  <a:srgbClr val="585858"/>
                </a:solidFill>
                <a:effectLst>
                  <a:outerShdw blurRad="38100" dist="38100" dir="2700000" algn="tl">
                    <a:srgbClr val="000000">
                      <a:alpha val="43137"/>
                    </a:srgbClr>
                  </a:outerShdw>
                </a:effectLst>
                <a:latin typeface="Arial" panose="020B0604020202020204" pitchFamily="34" charset="0"/>
              </a:rPr>
              <a:t>atıIıp</a:t>
            </a:r>
            <a:r>
              <a:rPr lang="tr-TR" sz="3200" b="1" i="0" dirty="0">
                <a:solidFill>
                  <a:srgbClr val="585858"/>
                </a:solidFill>
                <a:effectLst>
                  <a:outerShdw blurRad="38100" dist="38100" dir="2700000" algn="tl">
                    <a:srgbClr val="000000">
                      <a:alpha val="43137"/>
                    </a:srgbClr>
                  </a:outerShdw>
                </a:effectLst>
                <a:latin typeface="Arial" panose="020B0604020202020204" pitchFamily="34" charset="0"/>
              </a:rPr>
              <a:t> </a:t>
            </a:r>
            <a:r>
              <a:rPr lang="tr-TR" sz="3200" b="1" i="0" dirty="0" err="1">
                <a:solidFill>
                  <a:srgbClr val="585858"/>
                </a:solidFill>
                <a:effectLst>
                  <a:outerShdw blurRad="38100" dist="38100" dir="2700000" algn="tl">
                    <a:srgbClr val="000000">
                      <a:alpha val="43137"/>
                    </a:srgbClr>
                  </a:outerShdw>
                </a:effectLst>
                <a:latin typeface="Arial" panose="020B0604020202020204" pitchFamily="34" charset="0"/>
              </a:rPr>
              <a:t>seIIercesine</a:t>
            </a:r>
            <a:br>
              <a:rPr lang="tr-TR" sz="3200" b="1" dirty="0">
                <a:effectLst>
                  <a:outerShdw blurRad="38100" dist="38100" dir="2700000" algn="tl">
                    <a:srgbClr val="000000">
                      <a:alpha val="43137"/>
                    </a:srgbClr>
                  </a:outerShdw>
                </a:effectLst>
              </a:rPr>
            </a:br>
            <a:r>
              <a:rPr lang="tr-TR" sz="3200" b="1" i="0" dirty="0">
                <a:solidFill>
                  <a:srgbClr val="585858"/>
                </a:solidFill>
                <a:effectLst>
                  <a:outerShdw blurRad="38100" dist="38100" dir="2700000" algn="tl">
                    <a:srgbClr val="000000">
                      <a:alpha val="43137"/>
                    </a:srgbClr>
                  </a:outerShdw>
                </a:effectLst>
                <a:latin typeface="Arial" panose="020B0604020202020204" pitchFamily="34" charset="0"/>
              </a:rPr>
              <a:t>Göğsünden </a:t>
            </a:r>
            <a:r>
              <a:rPr lang="tr-TR" sz="3200" b="1" i="0" dirty="0" err="1">
                <a:solidFill>
                  <a:srgbClr val="585858"/>
                </a:solidFill>
                <a:effectLst>
                  <a:outerShdw blurRad="38100" dist="38100" dir="2700000" algn="tl">
                    <a:srgbClr val="000000">
                      <a:alpha val="43137"/>
                    </a:srgbClr>
                  </a:outerShdw>
                </a:effectLst>
                <a:latin typeface="Arial" panose="020B0604020202020204" pitchFamily="34" charset="0"/>
              </a:rPr>
              <a:t>vuruIup</a:t>
            </a:r>
            <a:r>
              <a:rPr lang="tr-TR" sz="3200" b="1" i="0" dirty="0">
                <a:solidFill>
                  <a:srgbClr val="585858"/>
                </a:solidFill>
                <a:effectLst>
                  <a:outerShdw blurRad="38100" dist="38100" dir="2700000" algn="tl">
                    <a:srgbClr val="000000">
                      <a:alpha val="43137"/>
                    </a:srgbClr>
                  </a:outerShdw>
                </a:effectLst>
                <a:latin typeface="Arial" panose="020B0604020202020204" pitchFamily="34" charset="0"/>
              </a:rPr>
              <a:t> tam </a:t>
            </a:r>
            <a:r>
              <a:rPr lang="tr-TR" sz="3200" b="1" i="0" dirty="0" err="1">
                <a:solidFill>
                  <a:srgbClr val="585858"/>
                </a:solidFill>
                <a:effectLst>
                  <a:outerShdw blurRad="38100" dist="38100" dir="2700000" algn="tl">
                    <a:srgbClr val="000000">
                      <a:alpha val="43137"/>
                    </a:srgbClr>
                  </a:outerShdw>
                </a:effectLst>
                <a:latin typeface="Arial" panose="020B0604020202020204" pitchFamily="34" charset="0"/>
              </a:rPr>
              <a:t>ercesine</a:t>
            </a:r>
            <a:r>
              <a:rPr lang="tr-TR" sz="3200" b="1" i="0" dirty="0">
                <a:solidFill>
                  <a:srgbClr val="585858"/>
                </a:solidFill>
                <a:effectLst>
                  <a:outerShdw blurRad="38100" dist="38100" dir="2700000" algn="tl">
                    <a:srgbClr val="000000">
                      <a:alpha val="43137"/>
                    </a:srgbClr>
                  </a:outerShdw>
                </a:effectLst>
                <a:latin typeface="Arial" panose="020B0604020202020204" pitchFamily="34" charset="0"/>
              </a:rPr>
              <a:t>,</a:t>
            </a:r>
            <a:br>
              <a:rPr lang="tr-TR" sz="3200" b="1" dirty="0">
                <a:effectLst>
                  <a:outerShdw blurRad="38100" dist="38100" dir="2700000" algn="tl">
                    <a:srgbClr val="000000">
                      <a:alpha val="43137"/>
                    </a:srgbClr>
                  </a:outerShdw>
                </a:effectLst>
              </a:rPr>
            </a:br>
            <a:r>
              <a:rPr lang="tr-TR" sz="3200" b="1" i="0" dirty="0">
                <a:solidFill>
                  <a:srgbClr val="585858"/>
                </a:solidFill>
                <a:effectLst>
                  <a:outerShdw blurRad="38100" dist="38100" dir="2700000" algn="tl">
                    <a:srgbClr val="000000">
                      <a:alpha val="43137"/>
                    </a:srgbClr>
                  </a:outerShdw>
                </a:effectLst>
                <a:latin typeface="Arial" panose="020B0604020202020204" pitchFamily="34" charset="0"/>
              </a:rPr>
              <a:t>Bir </a:t>
            </a:r>
            <a:r>
              <a:rPr lang="tr-TR" sz="3200" b="1" i="0" dirty="0" err="1">
                <a:solidFill>
                  <a:srgbClr val="585858"/>
                </a:solidFill>
                <a:effectLst>
                  <a:outerShdw blurRad="38100" dist="38100" dir="2700000" algn="tl">
                    <a:srgbClr val="000000">
                      <a:alpha val="43137"/>
                    </a:srgbClr>
                  </a:outerShdw>
                </a:effectLst>
                <a:latin typeface="Arial" panose="020B0604020202020204" pitchFamily="34" charset="0"/>
              </a:rPr>
              <a:t>güI</a:t>
            </a:r>
            <a:r>
              <a:rPr lang="tr-TR" sz="3200" b="1" i="0" dirty="0">
                <a:solidFill>
                  <a:srgbClr val="585858"/>
                </a:solidFill>
                <a:effectLst>
                  <a:outerShdw blurRad="38100" dist="38100" dir="2700000" algn="tl">
                    <a:srgbClr val="000000">
                      <a:alpha val="43137"/>
                    </a:srgbClr>
                  </a:outerShdw>
                </a:effectLst>
                <a:latin typeface="Arial" panose="020B0604020202020204" pitchFamily="34" charset="0"/>
              </a:rPr>
              <a:t> bahçesine girercesine</a:t>
            </a:r>
            <a:br>
              <a:rPr lang="tr-TR" sz="3200" b="1" dirty="0">
                <a:effectLst>
                  <a:outerShdw blurRad="38100" dist="38100" dir="2700000" algn="tl">
                    <a:srgbClr val="000000">
                      <a:alpha val="43137"/>
                    </a:srgbClr>
                  </a:outerShdw>
                </a:effectLst>
              </a:rPr>
            </a:br>
            <a:r>
              <a:rPr lang="tr-TR" sz="3200" b="1" i="0" dirty="0">
                <a:solidFill>
                  <a:srgbClr val="585858"/>
                </a:solidFill>
                <a:effectLst>
                  <a:outerShdw blurRad="38100" dist="38100" dir="2700000" algn="tl">
                    <a:srgbClr val="000000">
                      <a:alpha val="43137"/>
                    </a:srgbClr>
                  </a:outerShdw>
                </a:effectLst>
                <a:latin typeface="Arial" panose="020B0604020202020204" pitchFamily="34" charset="0"/>
              </a:rPr>
              <a:t>Şu kara toprağa </a:t>
            </a:r>
            <a:r>
              <a:rPr lang="tr-TR" sz="3200" b="1" i="0" dirty="0" err="1">
                <a:solidFill>
                  <a:srgbClr val="585858"/>
                </a:solidFill>
                <a:effectLst>
                  <a:outerShdw blurRad="38100" dist="38100" dir="2700000" algn="tl">
                    <a:srgbClr val="000000">
                      <a:alpha val="43137"/>
                    </a:srgbClr>
                  </a:outerShdw>
                </a:effectLst>
                <a:latin typeface="Arial" panose="020B0604020202020204" pitchFamily="34" charset="0"/>
              </a:rPr>
              <a:t>girenIerindir</a:t>
            </a:r>
            <a:r>
              <a:rPr lang="tr-TR" sz="3200" b="1" i="0" dirty="0">
                <a:solidFill>
                  <a:srgbClr val="585858"/>
                </a:solidFill>
                <a:effectLst>
                  <a:outerShdw blurRad="38100" dist="38100" dir="2700000" algn="tl">
                    <a:srgbClr val="000000">
                      <a:alpha val="43137"/>
                    </a:srgbClr>
                  </a:outerShdw>
                </a:effectLst>
                <a:latin typeface="Arial" panose="020B0604020202020204" pitchFamily="34" charset="0"/>
              </a:rPr>
              <a:t>.</a:t>
            </a:r>
            <a:endParaRPr lang="tr-TR"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0219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4825CA8-88F4-44B2-B446-C39C228F85B6}"/>
              </a:ext>
            </a:extLst>
          </p:cNvPr>
          <p:cNvSpPr txBox="1"/>
          <p:nvPr/>
        </p:nvSpPr>
        <p:spPr>
          <a:xfrm>
            <a:off x="2355273" y="695236"/>
            <a:ext cx="7176654" cy="181588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Tarihin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diIinden</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düşmez bu destan,</a:t>
            </a:r>
            <a:br>
              <a:rPr lang="tr-TR" sz="2800" b="1" dirty="0">
                <a:effectLst>
                  <a:outerShdw blurRad="38100" dist="38100" dir="2700000" algn="tl">
                    <a:srgbClr val="000000">
                      <a:alpha val="43137"/>
                    </a:srgbClr>
                  </a:outerShdw>
                </a:effectLst>
              </a:rPr>
            </a:b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NehirIer</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gazidir,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dağIar</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kahraman,</a:t>
            </a:r>
            <a:br>
              <a:rPr lang="tr-TR" sz="2800" b="1" dirty="0">
                <a:effectLst>
                  <a:outerShdw blurRad="38100" dist="38100" dir="2700000" algn="tl">
                    <a:srgbClr val="000000">
                      <a:alpha val="43137"/>
                    </a:srgbClr>
                  </a:outerShdw>
                </a:effectLst>
              </a:rPr>
            </a:b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Her taşı yakut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oIan</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bu vatan</a:t>
            </a:r>
            <a:br>
              <a:rPr lang="tr-TR" sz="2800" b="1" dirty="0">
                <a:effectLst>
                  <a:outerShdw blurRad="38100" dist="38100" dir="2700000" algn="tl">
                    <a:srgbClr val="000000">
                      <a:alpha val="43137"/>
                    </a:srgbClr>
                  </a:outerShdw>
                </a:effectLst>
              </a:rPr>
            </a:b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Can verme sırrına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erenIerindir</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a:t>
            </a:r>
            <a:endParaRPr lang="tr-TR" sz="2800" b="1" dirty="0">
              <a:effectLst>
                <a:outerShdw blurRad="38100" dist="38100" dir="2700000" algn="tl">
                  <a:srgbClr val="000000">
                    <a:alpha val="43137"/>
                  </a:srgbClr>
                </a:outerShdw>
              </a:effectLst>
            </a:endParaRPr>
          </a:p>
        </p:txBody>
      </p:sp>
      <p:sp>
        <p:nvSpPr>
          <p:cNvPr id="5" name="Metin kutusu 4">
            <a:extLst>
              <a:ext uri="{FF2B5EF4-FFF2-40B4-BE49-F238E27FC236}">
                <a16:creationId xmlns:a16="http://schemas.microsoft.com/office/drawing/2014/main" id="{933B2B29-A57F-459C-ADD7-C5EE7696411A}"/>
              </a:ext>
            </a:extLst>
          </p:cNvPr>
          <p:cNvSpPr txBox="1"/>
          <p:nvPr/>
        </p:nvSpPr>
        <p:spPr>
          <a:xfrm>
            <a:off x="2618510" y="4117309"/>
            <a:ext cx="6096000" cy="181588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Gökyay’ım ne yazsan ziyade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değiI</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a:t>
            </a:r>
            <a:br>
              <a:rPr lang="tr-TR" sz="2800" b="1" dirty="0">
                <a:effectLst>
                  <a:outerShdw blurRad="38100" dist="38100" dir="2700000" algn="tl">
                    <a:srgbClr val="000000">
                      <a:alpha val="43137"/>
                    </a:srgbClr>
                  </a:outerShdw>
                </a:effectLst>
              </a:rPr>
            </a:b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Bu sevgi bir kuru ifade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değiI</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a:t>
            </a:r>
            <a:br>
              <a:rPr lang="tr-TR" sz="2800" b="1" dirty="0">
                <a:effectLst>
                  <a:outerShdw blurRad="38100" dist="38100" dir="2700000" algn="tl">
                    <a:srgbClr val="000000">
                      <a:alpha val="43137"/>
                    </a:srgbClr>
                  </a:outerShdw>
                </a:effectLst>
              </a:rPr>
            </a:b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SenciIeyin</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hasmı rüyada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değiI</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a:t>
            </a:r>
            <a:br>
              <a:rPr lang="tr-TR" sz="2800" b="1" dirty="0">
                <a:effectLst>
                  <a:outerShdw blurRad="38100" dist="38100" dir="2700000" algn="tl">
                    <a:srgbClr val="000000">
                      <a:alpha val="43137"/>
                    </a:srgbClr>
                  </a:outerShdw>
                </a:effectLst>
              </a:rPr>
            </a:b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Topun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namIusundan</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 </a:t>
            </a:r>
            <a:r>
              <a:rPr lang="tr-TR" sz="2800" b="1" i="0" dirty="0" err="1">
                <a:solidFill>
                  <a:srgbClr val="585858"/>
                </a:solidFill>
                <a:effectLst>
                  <a:outerShdw blurRad="38100" dist="38100" dir="2700000" algn="tl">
                    <a:srgbClr val="000000">
                      <a:alpha val="43137"/>
                    </a:srgbClr>
                  </a:outerShdw>
                </a:effectLst>
                <a:latin typeface="Arial" panose="020B0604020202020204" pitchFamily="34" charset="0"/>
              </a:rPr>
              <a:t>görenIerindir</a:t>
            </a:r>
            <a:r>
              <a:rPr lang="tr-TR" sz="2800" b="1" i="0" dirty="0">
                <a:solidFill>
                  <a:srgbClr val="585858"/>
                </a:solidFill>
                <a:effectLst>
                  <a:outerShdw blurRad="38100" dist="38100" dir="2700000" algn="tl">
                    <a:srgbClr val="000000">
                      <a:alpha val="43137"/>
                    </a:srgbClr>
                  </a:outerShdw>
                </a:effectLst>
                <a:latin typeface="Arial" panose="020B0604020202020204" pitchFamily="34" charset="0"/>
              </a:rPr>
              <a:t>.</a:t>
            </a:r>
            <a:endParaRPr lang="tr-TR"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9336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A122F47D-14F9-45F5-AB73-F7E28D87FE11}"/>
              </a:ext>
            </a:extLst>
          </p:cNvPr>
          <p:cNvPicPr>
            <a:picLocks noChangeAspect="1"/>
          </p:cNvPicPr>
          <p:nvPr/>
        </p:nvPicPr>
        <p:blipFill>
          <a:blip r:embed="rId2"/>
          <a:stretch>
            <a:fillRect/>
          </a:stretch>
        </p:blipFill>
        <p:spPr>
          <a:xfrm>
            <a:off x="363855" y="883660"/>
            <a:ext cx="10484254" cy="1485147"/>
          </a:xfrm>
          <a:prstGeom prst="rect">
            <a:avLst/>
          </a:prstGeom>
        </p:spPr>
      </p:pic>
      <p:sp>
        <p:nvSpPr>
          <p:cNvPr id="2" name="Dikdörtgen: Köşeleri Yuvarlatılmış 1">
            <a:extLst>
              <a:ext uri="{FF2B5EF4-FFF2-40B4-BE49-F238E27FC236}">
                <a16:creationId xmlns:a16="http://schemas.microsoft.com/office/drawing/2014/main" id="{E0E1BD4B-F371-49EA-8982-7744A38AA6DE}"/>
              </a:ext>
            </a:extLst>
          </p:cNvPr>
          <p:cNvSpPr/>
          <p:nvPr/>
        </p:nvSpPr>
        <p:spPr>
          <a:xfrm>
            <a:off x="363855" y="2673927"/>
            <a:ext cx="10636654" cy="148514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Bir daha savaşmak zorunda kalmayalım, barış olsun, huzur ve mutluluk olsun anlamındadır. </a:t>
            </a:r>
          </a:p>
        </p:txBody>
      </p:sp>
    </p:spTree>
    <p:extLst>
      <p:ext uri="{BB962C8B-B14F-4D97-AF65-F5344CB8AC3E}">
        <p14:creationId xmlns:p14="http://schemas.microsoft.com/office/powerpoint/2010/main" val="54820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1626D03-BAD1-4812-9DDB-27346FAC48FA}"/>
              </a:ext>
            </a:extLst>
          </p:cNvPr>
          <p:cNvPicPr>
            <a:picLocks noChangeAspect="1"/>
          </p:cNvPicPr>
          <p:nvPr/>
        </p:nvPicPr>
        <p:blipFill>
          <a:blip r:embed="rId2"/>
          <a:stretch>
            <a:fillRect/>
          </a:stretch>
        </p:blipFill>
        <p:spPr>
          <a:xfrm>
            <a:off x="7245928" y="742950"/>
            <a:ext cx="3667125" cy="5372100"/>
          </a:xfrm>
          <a:prstGeom prst="rect">
            <a:avLst/>
          </a:prstGeom>
        </p:spPr>
      </p:pic>
      <p:sp>
        <p:nvSpPr>
          <p:cNvPr id="4" name="Dikdörtgen: Köşeleri Yuvarlatılmış 3">
            <a:extLst>
              <a:ext uri="{FF2B5EF4-FFF2-40B4-BE49-F238E27FC236}">
                <a16:creationId xmlns:a16="http://schemas.microsoft.com/office/drawing/2014/main" id="{3B9F19B2-2B9F-44D3-9685-7F5DA58651F0}"/>
              </a:ext>
            </a:extLst>
          </p:cNvPr>
          <p:cNvSpPr/>
          <p:nvPr/>
        </p:nvSpPr>
        <p:spPr>
          <a:xfrm>
            <a:off x="429490" y="2369127"/>
            <a:ext cx="6470073" cy="136337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b="1" dirty="0">
                <a:solidFill>
                  <a:srgbClr val="C00000"/>
                </a:solidFill>
              </a:rPr>
              <a:t>GÖRSEL YORUMLAMA</a:t>
            </a:r>
          </a:p>
        </p:txBody>
      </p:sp>
    </p:spTree>
    <p:extLst>
      <p:ext uri="{BB962C8B-B14F-4D97-AF65-F5344CB8AC3E}">
        <p14:creationId xmlns:p14="http://schemas.microsoft.com/office/powerpoint/2010/main" val="332888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235428F-5EA0-4026-AE40-4DDBD220B986}"/>
              </a:ext>
            </a:extLst>
          </p:cNvPr>
          <p:cNvPicPr>
            <a:picLocks noChangeAspect="1"/>
          </p:cNvPicPr>
          <p:nvPr/>
        </p:nvPicPr>
        <p:blipFill>
          <a:blip r:embed="rId2"/>
          <a:stretch>
            <a:fillRect/>
          </a:stretch>
        </p:blipFill>
        <p:spPr>
          <a:xfrm>
            <a:off x="1205444" y="808326"/>
            <a:ext cx="7576606" cy="1921019"/>
          </a:xfrm>
          <a:prstGeom prst="rect">
            <a:avLst/>
          </a:prstGeom>
        </p:spPr>
      </p:pic>
      <p:pic>
        <p:nvPicPr>
          <p:cNvPr id="5" name="Resim 4">
            <a:extLst>
              <a:ext uri="{FF2B5EF4-FFF2-40B4-BE49-F238E27FC236}">
                <a16:creationId xmlns:a16="http://schemas.microsoft.com/office/drawing/2014/main" id="{C845038C-5545-49B2-93FC-8B86DAC60A8A}"/>
              </a:ext>
            </a:extLst>
          </p:cNvPr>
          <p:cNvPicPr>
            <a:picLocks noChangeAspect="1"/>
          </p:cNvPicPr>
          <p:nvPr/>
        </p:nvPicPr>
        <p:blipFill>
          <a:blip r:embed="rId3"/>
          <a:stretch>
            <a:fillRect/>
          </a:stretch>
        </p:blipFill>
        <p:spPr>
          <a:xfrm>
            <a:off x="1823752" y="3168147"/>
            <a:ext cx="6437454" cy="1921018"/>
          </a:xfrm>
          <a:prstGeom prst="rect">
            <a:avLst/>
          </a:prstGeom>
        </p:spPr>
      </p:pic>
    </p:spTree>
    <p:extLst>
      <p:ext uri="{BB962C8B-B14F-4D97-AF65-F5344CB8AC3E}">
        <p14:creationId xmlns:p14="http://schemas.microsoft.com/office/powerpoint/2010/main" val="1909147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C8E6F50-3B8B-449F-B373-30C65F047C22}"/>
              </a:ext>
            </a:extLst>
          </p:cNvPr>
          <p:cNvPicPr>
            <a:picLocks noChangeAspect="1"/>
          </p:cNvPicPr>
          <p:nvPr/>
        </p:nvPicPr>
        <p:blipFill>
          <a:blip r:embed="rId2"/>
          <a:stretch>
            <a:fillRect/>
          </a:stretch>
        </p:blipFill>
        <p:spPr>
          <a:xfrm>
            <a:off x="538162" y="1114425"/>
            <a:ext cx="11115675" cy="4629150"/>
          </a:xfrm>
          <a:prstGeom prst="rect">
            <a:avLst/>
          </a:prstGeom>
        </p:spPr>
      </p:pic>
    </p:spTree>
    <p:extLst>
      <p:ext uri="{BB962C8B-B14F-4D97-AF65-F5344CB8AC3E}">
        <p14:creationId xmlns:p14="http://schemas.microsoft.com/office/powerpoint/2010/main" val="829894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6BFA03B5-4AD1-49EB-B6C0-6D725A0A5E71}"/>
              </a:ext>
            </a:extLst>
          </p:cNvPr>
          <p:cNvSpPr/>
          <p:nvPr/>
        </p:nvSpPr>
        <p:spPr>
          <a:xfrm>
            <a:off x="387928" y="505689"/>
            <a:ext cx="3214254" cy="1343892"/>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ihtimam</a:t>
            </a:r>
          </a:p>
        </p:txBody>
      </p:sp>
      <p:sp>
        <p:nvSpPr>
          <p:cNvPr id="4" name="Dikdörtgen: Köşeleri Yuvarlatılmış 3">
            <a:extLst>
              <a:ext uri="{FF2B5EF4-FFF2-40B4-BE49-F238E27FC236}">
                <a16:creationId xmlns:a16="http://schemas.microsoft.com/office/drawing/2014/main" id="{4E8B3288-4A1A-4E1A-9D4D-538873FDC8BF}"/>
              </a:ext>
            </a:extLst>
          </p:cNvPr>
          <p:cNvSpPr/>
          <p:nvPr/>
        </p:nvSpPr>
        <p:spPr>
          <a:xfrm>
            <a:off x="387928" y="2334489"/>
            <a:ext cx="3214254" cy="1343892"/>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zatürre</a:t>
            </a:r>
          </a:p>
        </p:txBody>
      </p:sp>
      <p:sp>
        <p:nvSpPr>
          <p:cNvPr id="5" name="Dikdörtgen: Köşeleri Yuvarlatılmış 4">
            <a:extLst>
              <a:ext uri="{FF2B5EF4-FFF2-40B4-BE49-F238E27FC236}">
                <a16:creationId xmlns:a16="http://schemas.microsoft.com/office/drawing/2014/main" id="{CEF0D628-BBC3-4099-BB82-C47E84B7EB09}"/>
              </a:ext>
            </a:extLst>
          </p:cNvPr>
          <p:cNvSpPr/>
          <p:nvPr/>
        </p:nvSpPr>
        <p:spPr>
          <a:xfrm>
            <a:off x="387928" y="4703616"/>
            <a:ext cx="3214254" cy="1343892"/>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kibir</a:t>
            </a:r>
          </a:p>
        </p:txBody>
      </p:sp>
      <p:sp>
        <p:nvSpPr>
          <p:cNvPr id="6" name="Dikdörtgen: Köşeleri Yuvarlatılmış 5">
            <a:extLst>
              <a:ext uri="{FF2B5EF4-FFF2-40B4-BE49-F238E27FC236}">
                <a16:creationId xmlns:a16="http://schemas.microsoft.com/office/drawing/2014/main" id="{6021EB41-8ABD-42F2-A7CA-D79FB661CBCD}"/>
              </a:ext>
            </a:extLst>
          </p:cNvPr>
          <p:cNvSpPr/>
          <p:nvPr/>
        </p:nvSpPr>
        <p:spPr>
          <a:xfrm>
            <a:off x="3865419" y="380998"/>
            <a:ext cx="4391890" cy="1343892"/>
          </a:xfrm>
          <a:prstGeom prst="roundRect">
            <a:avLst/>
          </a:prstGeom>
          <a:solidFill>
            <a:schemeClr val="accent3">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özen</a:t>
            </a:r>
          </a:p>
        </p:txBody>
      </p:sp>
      <p:sp>
        <p:nvSpPr>
          <p:cNvPr id="7" name="Dikdörtgen: Köşeleri Yuvarlatılmış 6">
            <a:extLst>
              <a:ext uri="{FF2B5EF4-FFF2-40B4-BE49-F238E27FC236}">
                <a16:creationId xmlns:a16="http://schemas.microsoft.com/office/drawing/2014/main" id="{A3026A41-9DE6-4F46-95AC-A89D586E48D6}"/>
              </a:ext>
            </a:extLst>
          </p:cNvPr>
          <p:cNvSpPr/>
          <p:nvPr/>
        </p:nvSpPr>
        <p:spPr>
          <a:xfrm>
            <a:off x="3865419" y="2334489"/>
            <a:ext cx="4835235" cy="1343892"/>
          </a:xfrm>
          <a:prstGeom prst="roundRect">
            <a:avLst/>
          </a:prstGeom>
          <a:solidFill>
            <a:schemeClr val="accent3">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Bir hastalık</a:t>
            </a:r>
          </a:p>
        </p:txBody>
      </p:sp>
      <p:sp>
        <p:nvSpPr>
          <p:cNvPr id="8" name="Dikdörtgen: Köşeleri Yuvarlatılmış 7">
            <a:extLst>
              <a:ext uri="{FF2B5EF4-FFF2-40B4-BE49-F238E27FC236}">
                <a16:creationId xmlns:a16="http://schemas.microsoft.com/office/drawing/2014/main" id="{9F4EC601-FF48-41F1-A666-1DEE4799DA95}"/>
              </a:ext>
            </a:extLst>
          </p:cNvPr>
          <p:cNvSpPr/>
          <p:nvPr/>
        </p:nvSpPr>
        <p:spPr>
          <a:xfrm>
            <a:off x="4059382" y="4641268"/>
            <a:ext cx="4073236" cy="1343892"/>
          </a:xfrm>
          <a:prstGeom prst="roundRect">
            <a:avLst/>
          </a:prstGeom>
          <a:solidFill>
            <a:schemeClr val="accent3">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büyüklenme</a:t>
            </a:r>
          </a:p>
        </p:txBody>
      </p:sp>
    </p:spTree>
    <p:extLst>
      <p:ext uri="{BB962C8B-B14F-4D97-AF65-F5344CB8AC3E}">
        <p14:creationId xmlns:p14="http://schemas.microsoft.com/office/powerpoint/2010/main" val="738765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barn(inVertical)">
                                      <p:cBhvr>
                                        <p:cTn id="3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C95FD4D-7B5F-4513-A19B-8D759F214857}"/>
              </a:ext>
            </a:extLst>
          </p:cNvPr>
          <p:cNvPicPr>
            <a:picLocks noChangeAspect="1"/>
          </p:cNvPicPr>
          <p:nvPr/>
        </p:nvPicPr>
        <p:blipFill>
          <a:blip r:embed="rId2"/>
          <a:stretch>
            <a:fillRect/>
          </a:stretch>
        </p:blipFill>
        <p:spPr>
          <a:xfrm>
            <a:off x="519112" y="872836"/>
            <a:ext cx="11153775" cy="4127789"/>
          </a:xfrm>
          <a:prstGeom prst="rect">
            <a:avLst/>
          </a:prstGeom>
        </p:spPr>
      </p:pic>
    </p:spTree>
    <p:extLst>
      <p:ext uri="{BB962C8B-B14F-4D97-AF65-F5344CB8AC3E}">
        <p14:creationId xmlns:p14="http://schemas.microsoft.com/office/powerpoint/2010/main" val="3732849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EE04692E-BAF2-4247-A28A-E968A570F42A}"/>
              </a:ext>
            </a:extLst>
          </p:cNvPr>
          <p:cNvPicPr>
            <a:picLocks noChangeAspect="1"/>
          </p:cNvPicPr>
          <p:nvPr/>
        </p:nvPicPr>
        <p:blipFill rotWithShape="1">
          <a:blip r:embed="rId2"/>
          <a:srcRect l="-1" t="20652" r="-994"/>
          <a:stretch/>
        </p:blipFill>
        <p:spPr>
          <a:xfrm>
            <a:off x="969818" y="692727"/>
            <a:ext cx="9850582" cy="1011382"/>
          </a:xfrm>
          <a:prstGeom prst="rect">
            <a:avLst/>
          </a:prstGeom>
        </p:spPr>
      </p:pic>
      <p:sp>
        <p:nvSpPr>
          <p:cNvPr id="4" name="Dikdörtgen: Köşeleri Yuvarlatılmış 3">
            <a:extLst>
              <a:ext uri="{FF2B5EF4-FFF2-40B4-BE49-F238E27FC236}">
                <a16:creationId xmlns:a16="http://schemas.microsoft.com/office/drawing/2014/main" id="{B94D34D4-5A1A-402F-A959-6A8C8C71BDAF}"/>
              </a:ext>
            </a:extLst>
          </p:cNvPr>
          <p:cNvSpPr/>
          <p:nvPr/>
        </p:nvSpPr>
        <p:spPr>
          <a:xfrm>
            <a:off x="581892" y="3096490"/>
            <a:ext cx="10584872" cy="14616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Babasına karşı gelerek ben gelmiyorum dedi ve evi terk etti.</a:t>
            </a:r>
          </a:p>
        </p:txBody>
      </p:sp>
    </p:spTree>
    <p:extLst>
      <p:ext uri="{BB962C8B-B14F-4D97-AF65-F5344CB8AC3E}">
        <p14:creationId xmlns:p14="http://schemas.microsoft.com/office/powerpoint/2010/main" val="4039302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B1C364A-C69C-4B89-BC38-008EA372D8DA}"/>
              </a:ext>
            </a:extLst>
          </p:cNvPr>
          <p:cNvPicPr>
            <a:picLocks noChangeAspect="1"/>
          </p:cNvPicPr>
          <p:nvPr/>
        </p:nvPicPr>
        <p:blipFill>
          <a:blip r:embed="rId2"/>
          <a:stretch>
            <a:fillRect/>
          </a:stretch>
        </p:blipFill>
        <p:spPr>
          <a:xfrm>
            <a:off x="453065" y="955965"/>
            <a:ext cx="11421666" cy="748144"/>
          </a:xfrm>
          <a:prstGeom prst="rect">
            <a:avLst/>
          </a:prstGeom>
        </p:spPr>
      </p:pic>
      <p:sp>
        <p:nvSpPr>
          <p:cNvPr id="4" name="Dikdörtgen: Köşeleri Yuvarlatılmış 3">
            <a:extLst>
              <a:ext uri="{FF2B5EF4-FFF2-40B4-BE49-F238E27FC236}">
                <a16:creationId xmlns:a16="http://schemas.microsoft.com/office/drawing/2014/main" id="{58FE808A-EC7C-41EA-B316-30A7C13D0F1D}"/>
              </a:ext>
            </a:extLst>
          </p:cNvPr>
          <p:cNvSpPr/>
          <p:nvPr/>
        </p:nvSpPr>
        <p:spPr>
          <a:xfrm>
            <a:off x="581892" y="3096490"/>
            <a:ext cx="10584872" cy="198812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Giyim, kuşam, yatak çarşaf verildi. Talimatlar yapıldı. Yanlarında rehber olmaları için askerler görevlendirildi.</a:t>
            </a:r>
          </a:p>
        </p:txBody>
      </p:sp>
    </p:spTree>
    <p:extLst>
      <p:ext uri="{BB962C8B-B14F-4D97-AF65-F5344CB8AC3E}">
        <p14:creationId xmlns:p14="http://schemas.microsoft.com/office/powerpoint/2010/main" val="722191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B67BB27-4418-4ECC-A014-94ADAA6BFE7E}"/>
              </a:ext>
            </a:extLst>
          </p:cNvPr>
          <p:cNvPicPr>
            <a:picLocks noChangeAspect="1"/>
          </p:cNvPicPr>
          <p:nvPr/>
        </p:nvPicPr>
        <p:blipFill>
          <a:blip r:embed="rId2"/>
          <a:stretch>
            <a:fillRect/>
          </a:stretch>
        </p:blipFill>
        <p:spPr>
          <a:xfrm>
            <a:off x="706582" y="1066801"/>
            <a:ext cx="11121437" cy="928254"/>
          </a:xfrm>
          <a:prstGeom prst="rect">
            <a:avLst/>
          </a:prstGeom>
        </p:spPr>
      </p:pic>
      <p:sp>
        <p:nvSpPr>
          <p:cNvPr id="4" name="Dikdörtgen: Köşeleri Yuvarlatılmış 3">
            <a:extLst>
              <a:ext uri="{FF2B5EF4-FFF2-40B4-BE49-F238E27FC236}">
                <a16:creationId xmlns:a16="http://schemas.microsoft.com/office/drawing/2014/main" id="{CF54CD45-3F80-46F4-BF61-12F3BF5E31E8}"/>
              </a:ext>
            </a:extLst>
          </p:cNvPr>
          <p:cNvSpPr/>
          <p:nvPr/>
        </p:nvSpPr>
        <p:spPr>
          <a:xfrm>
            <a:off x="581892" y="3096490"/>
            <a:ext cx="10584872" cy="279169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Gitmesini isterdim. Çünkü vatan olmadan ailenin de önemi olmaz. Vatansız kalmaktansa ölmek, şehit olmak daha iyidir.</a:t>
            </a:r>
          </a:p>
        </p:txBody>
      </p:sp>
    </p:spTree>
    <p:extLst>
      <p:ext uri="{BB962C8B-B14F-4D97-AF65-F5344CB8AC3E}">
        <p14:creationId xmlns:p14="http://schemas.microsoft.com/office/powerpoint/2010/main" val="125192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30EF8AA-2759-4AF0-A910-1AB9305C0E9A}"/>
              </a:ext>
            </a:extLst>
          </p:cNvPr>
          <p:cNvPicPr>
            <a:picLocks noChangeAspect="1"/>
          </p:cNvPicPr>
          <p:nvPr/>
        </p:nvPicPr>
        <p:blipFill>
          <a:blip r:embed="rId2"/>
          <a:stretch>
            <a:fillRect/>
          </a:stretch>
        </p:blipFill>
        <p:spPr>
          <a:xfrm>
            <a:off x="449940" y="841229"/>
            <a:ext cx="11077041" cy="901335"/>
          </a:xfrm>
          <a:prstGeom prst="rect">
            <a:avLst/>
          </a:prstGeom>
        </p:spPr>
      </p:pic>
      <p:sp>
        <p:nvSpPr>
          <p:cNvPr id="4" name="Dikdörtgen: Köşeleri Yuvarlatılmış 3">
            <a:extLst>
              <a:ext uri="{FF2B5EF4-FFF2-40B4-BE49-F238E27FC236}">
                <a16:creationId xmlns:a16="http://schemas.microsoft.com/office/drawing/2014/main" id="{1665C07E-239B-4C49-B12A-EB6E03C7D6EB}"/>
              </a:ext>
            </a:extLst>
          </p:cNvPr>
          <p:cNvSpPr/>
          <p:nvPr/>
        </p:nvSpPr>
        <p:spPr>
          <a:xfrm>
            <a:off x="581892" y="3096490"/>
            <a:ext cx="10584872" cy="14616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Vatan için gerekirse canımızı bile veririz.</a:t>
            </a:r>
          </a:p>
        </p:txBody>
      </p:sp>
    </p:spTree>
    <p:extLst>
      <p:ext uri="{BB962C8B-B14F-4D97-AF65-F5344CB8AC3E}">
        <p14:creationId xmlns:p14="http://schemas.microsoft.com/office/powerpoint/2010/main" val="2478154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447B103-77ED-4EB7-8A4E-BA4CE7917688}"/>
              </a:ext>
            </a:extLst>
          </p:cNvPr>
          <p:cNvPicPr>
            <a:picLocks noChangeAspect="1"/>
          </p:cNvPicPr>
          <p:nvPr/>
        </p:nvPicPr>
        <p:blipFill>
          <a:blip r:embed="rId2"/>
          <a:stretch>
            <a:fillRect/>
          </a:stretch>
        </p:blipFill>
        <p:spPr>
          <a:xfrm>
            <a:off x="876300" y="810923"/>
            <a:ext cx="10439400" cy="1281113"/>
          </a:xfrm>
          <a:prstGeom prst="rect">
            <a:avLst/>
          </a:prstGeom>
        </p:spPr>
      </p:pic>
      <p:sp>
        <p:nvSpPr>
          <p:cNvPr id="4" name="Dikdörtgen: Köşeleri Yuvarlatılmış 3">
            <a:extLst>
              <a:ext uri="{FF2B5EF4-FFF2-40B4-BE49-F238E27FC236}">
                <a16:creationId xmlns:a16="http://schemas.microsoft.com/office/drawing/2014/main" id="{7060EFC9-2025-48D0-86FF-68AB10AF2453}"/>
              </a:ext>
            </a:extLst>
          </p:cNvPr>
          <p:cNvSpPr/>
          <p:nvPr/>
        </p:nvSpPr>
        <p:spPr>
          <a:xfrm>
            <a:off x="581892" y="3096490"/>
            <a:ext cx="10584872" cy="14616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Bayrak vatan, İstiklal Marşı, birlik ve beraberlik, vatanseverlik</a:t>
            </a:r>
          </a:p>
        </p:txBody>
      </p:sp>
    </p:spTree>
    <p:extLst>
      <p:ext uri="{BB962C8B-B14F-4D97-AF65-F5344CB8AC3E}">
        <p14:creationId xmlns:p14="http://schemas.microsoft.com/office/powerpoint/2010/main" val="251413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7292AD8F-E7DE-4B5E-AA78-2919ECD46997}"/>
              </a:ext>
            </a:extLst>
          </p:cNvPr>
          <p:cNvPicPr>
            <a:picLocks noChangeAspect="1"/>
          </p:cNvPicPr>
          <p:nvPr/>
        </p:nvPicPr>
        <p:blipFill>
          <a:blip r:embed="rId2"/>
          <a:stretch>
            <a:fillRect/>
          </a:stretch>
        </p:blipFill>
        <p:spPr>
          <a:xfrm>
            <a:off x="269298" y="329478"/>
            <a:ext cx="10877550" cy="1571625"/>
          </a:xfrm>
          <a:prstGeom prst="rect">
            <a:avLst/>
          </a:prstGeom>
        </p:spPr>
      </p:pic>
      <p:sp>
        <p:nvSpPr>
          <p:cNvPr id="4" name="Dikdörtgen: Köşeleri Yuvarlatılmış 3">
            <a:extLst>
              <a:ext uri="{FF2B5EF4-FFF2-40B4-BE49-F238E27FC236}">
                <a16:creationId xmlns:a16="http://schemas.microsoft.com/office/drawing/2014/main" id="{5E8B9FCA-1D79-4210-86CA-F2E7E88A46C4}"/>
              </a:ext>
            </a:extLst>
          </p:cNvPr>
          <p:cNvSpPr/>
          <p:nvPr/>
        </p:nvSpPr>
        <p:spPr>
          <a:xfrm>
            <a:off x="581892" y="2313709"/>
            <a:ext cx="10584872" cy="407323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Elinde bayrak tutan çocuk  zorlu kış şartlarında  hareket etmektedir. Bu da vatan için her türlü çileye katlanılması  gerektiğini, </a:t>
            </a:r>
            <a:r>
              <a:rPr lang="tr-TR" sz="4000" b="1" dirty="0" err="1">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özgürlük,birlik</a:t>
            </a:r>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ve beraberlik için her şeyin yapılacağını göstermektedir.</a:t>
            </a:r>
          </a:p>
        </p:txBody>
      </p:sp>
    </p:spTree>
    <p:extLst>
      <p:ext uri="{BB962C8B-B14F-4D97-AF65-F5344CB8AC3E}">
        <p14:creationId xmlns:p14="http://schemas.microsoft.com/office/powerpoint/2010/main" val="239612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DAC3668-30F9-4852-A913-8725ADBBCA9A}"/>
              </a:ext>
            </a:extLst>
          </p:cNvPr>
          <p:cNvPicPr>
            <a:picLocks noChangeAspect="1"/>
          </p:cNvPicPr>
          <p:nvPr/>
        </p:nvPicPr>
        <p:blipFill>
          <a:blip r:embed="rId2"/>
          <a:stretch>
            <a:fillRect/>
          </a:stretch>
        </p:blipFill>
        <p:spPr>
          <a:xfrm>
            <a:off x="719137" y="38100"/>
            <a:ext cx="10753725" cy="6781800"/>
          </a:xfrm>
          <a:prstGeom prst="rect">
            <a:avLst/>
          </a:prstGeom>
        </p:spPr>
      </p:pic>
    </p:spTree>
    <p:extLst>
      <p:ext uri="{BB962C8B-B14F-4D97-AF65-F5344CB8AC3E}">
        <p14:creationId xmlns:p14="http://schemas.microsoft.com/office/powerpoint/2010/main" val="3355801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7E5554E-0E04-4303-8726-206E601AAF3A}"/>
              </a:ext>
            </a:extLst>
          </p:cNvPr>
          <p:cNvPicPr>
            <a:picLocks noChangeAspect="1"/>
          </p:cNvPicPr>
          <p:nvPr/>
        </p:nvPicPr>
        <p:blipFill>
          <a:blip r:embed="rId2"/>
          <a:stretch>
            <a:fillRect/>
          </a:stretch>
        </p:blipFill>
        <p:spPr>
          <a:xfrm>
            <a:off x="533400" y="781050"/>
            <a:ext cx="11125200" cy="5295900"/>
          </a:xfrm>
          <a:prstGeom prst="rect">
            <a:avLst/>
          </a:prstGeom>
        </p:spPr>
      </p:pic>
    </p:spTree>
    <p:extLst>
      <p:ext uri="{BB962C8B-B14F-4D97-AF65-F5344CB8AC3E}">
        <p14:creationId xmlns:p14="http://schemas.microsoft.com/office/powerpoint/2010/main" val="1511270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591EB517-2EAF-43EF-A6F5-B878E8D807E8}"/>
              </a:ext>
            </a:extLst>
          </p:cNvPr>
          <p:cNvSpPr/>
          <p:nvPr/>
        </p:nvSpPr>
        <p:spPr>
          <a:xfrm>
            <a:off x="540327" y="401782"/>
            <a:ext cx="9144000" cy="94210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rPr>
              <a:t>Hitap kelimesiyle başlamıştır.</a:t>
            </a:r>
          </a:p>
        </p:txBody>
      </p:sp>
      <p:sp>
        <p:nvSpPr>
          <p:cNvPr id="4" name="Dikdörtgen: Köşeleri Yuvarlatılmış 3">
            <a:extLst>
              <a:ext uri="{FF2B5EF4-FFF2-40B4-BE49-F238E27FC236}">
                <a16:creationId xmlns:a16="http://schemas.microsoft.com/office/drawing/2014/main" id="{CA9ED48F-FE02-4B2B-83FB-BD6B2926916E}"/>
              </a:ext>
            </a:extLst>
          </p:cNvPr>
          <p:cNvSpPr/>
          <p:nvPr/>
        </p:nvSpPr>
        <p:spPr>
          <a:xfrm>
            <a:off x="692727" y="2540577"/>
            <a:ext cx="9144000" cy="94210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rPr>
              <a:t>Metne uygun bir başlık konulmuştur.</a:t>
            </a:r>
          </a:p>
        </p:txBody>
      </p:sp>
      <p:sp>
        <p:nvSpPr>
          <p:cNvPr id="5" name="Dikdörtgen: Köşeleri Yuvarlatılmış 4">
            <a:extLst>
              <a:ext uri="{FF2B5EF4-FFF2-40B4-BE49-F238E27FC236}">
                <a16:creationId xmlns:a16="http://schemas.microsoft.com/office/drawing/2014/main" id="{F3254EA9-487D-499D-A60E-9792FD9CC0C5}"/>
              </a:ext>
            </a:extLst>
          </p:cNvPr>
          <p:cNvSpPr/>
          <p:nvPr/>
        </p:nvSpPr>
        <p:spPr>
          <a:xfrm>
            <a:off x="803564" y="4679372"/>
            <a:ext cx="9144000" cy="94210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rPr>
              <a:t>Sağ üst köşede tarih yer almıştır.</a:t>
            </a:r>
          </a:p>
        </p:txBody>
      </p:sp>
      <p:sp>
        <p:nvSpPr>
          <p:cNvPr id="6" name="Dikdörtgen: Köşeleri Yuvarlatılmış 5">
            <a:extLst>
              <a:ext uri="{FF2B5EF4-FFF2-40B4-BE49-F238E27FC236}">
                <a16:creationId xmlns:a16="http://schemas.microsoft.com/office/drawing/2014/main" id="{21B1B1B0-DE26-492E-99B3-6F262D41FAB0}"/>
              </a:ext>
            </a:extLst>
          </p:cNvPr>
          <p:cNvSpPr/>
          <p:nvPr/>
        </p:nvSpPr>
        <p:spPr>
          <a:xfrm>
            <a:off x="7273636" y="1551709"/>
            <a:ext cx="1371600" cy="94210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6000" dirty="0">
                <a:effectLst>
                  <a:outerShdw blurRad="38100" dist="38100" dir="2700000" algn="tl">
                    <a:srgbClr val="000000">
                      <a:alpha val="43137"/>
                    </a:srgbClr>
                  </a:outerShdw>
                </a:effectLst>
              </a:rPr>
              <a:t>x</a:t>
            </a:r>
          </a:p>
        </p:txBody>
      </p:sp>
      <p:sp>
        <p:nvSpPr>
          <p:cNvPr id="7" name="Dikdörtgen: Köşeleri Yuvarlatılmış 6">
            <a:extLst>
              <a:ext uri="{FF2B5EF4-FFF2-40B4-BE49-F238E27FC236}">
                <a16:creationId xmlns:a16="http://schemas.microsoft.com/office/drawing/2014/main" id="{0900D61B-4E6A-4107-A3CE-C71BD59D31B4}"/>
              </a:ext>
            </a:extLst>
          </p:cNvPr>
          <p:cNvSpPr/>
          <p:nvPr/>
        </p:nvSpPr>
        <p:spPr>
          <a:xfrm>
            <a:off x="7800108" y="5621481"/>
            <a:ext cx="1371600" cy="94210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6000" dirty="0">
                <a:effectLst>
                  <a:outerShdw blurRad="38100" dist="38100" dir="2700000" algn="tl">
                    <a:srgbClr val="000000">
                      <a:alpha val="43137"/>
                    </a:srgbClr>
                  </a:outerShdw>
                </a:effectLst>
              </a:rPr>
              <a:t>x</a:t>
            </a:r>
          </a:p>
        </p:txBody>
      </p:sp>
    </p:spTree>
    <p:extLst>
      <p:ext uri="{BB962C8B-B14F-4D97-AF65-F5344CB8AC3E}">
        <p14:creationId xmlns:p14="http://schemas.microsoft.com/office/powerpoint/2010/main" val="321817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barn(inVertical)">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Köşeleri Yuvarlatılmış 2">
            <a:extLst>
              <a:ext uri="{FF2B5EF4-FFF2-40B4-BE49-F238E27FC236}">
                <a16:creationId xmlns:a16="http://schemas.microsoft.com/office/drawing/2014/main" id="{1D1BC16C-B3ED-4F06-9AB0-533DA0844ECB}"/>
              </a:ext>
            </a:extLst>
          </p:cNvPr>
          <p:cNvSpPr/>
          <p:nvPr/>
        </p:nvSpPr>
        <p:spPr>
          <a:xfrm>
            <a:off x="387926" y="949038"/>
            <a:ext cx="11069783" cy="94210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rPr>
              <a:t>Uzaktaki biriyle haberleşmek için yazılmıştır.</a:t>
            </a:r>
          </a:p>
        </p:txBody>
      </p:sp>
      <p:sp>
        <p:nvSpPr>
          <p:cNvPr id="4" name="Dikdörtgen: Köşeleri Yuvarlatılmış 3">
            <a:extLst>
              <a:ext uri="{FF2B5EF4-FFF2-40B4-BE49-F238E27FC236}">
                <a16:creationId xmlns:a16="http://schemas.microsoft.com/office/drawing/2014/main" id="{403E7CB9-5977-44C5-B647-0B08C89231F1}"/>
              </a:ext>
            </a:extLst>
          </p:cNvPr>
          <p:cNvSpPr/>
          <p:nvPr/>
        </p:nvSpPr>
        <p:spPr>
          <a:xfrm>
            <a:off x="651163" y="3429000"/>
            <a:ext cx="9144000" cy="94210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rPr>
              <a:t>Yazıldığı yer belirtilmiştir.</a:t>
            </a:r>
          </a:p>
        </p:txBody>
      </p:sp>
      <p:sp>
        <p:nvSpPr>
          <p:cNvPr id="5" name="Dikdörtgen: Köşeleri Yuvarlatılmış 4">
            <a:extLst>
              <a:ext uri="{FF2B5EF4-FFF2-40B4-BE49-F238E27FC236}">
                <a16:creationId xmlns:a16="http://schemas.microsoft.com/office/drawing/2014/main" id="{945737DA-129E-49B2-9D9F-808EF63B5AC5}"/>
              </a:ext>
            </a:extLst>
          </p:cNvPr>
          <p:cNvSpPr/>
          <p:nvPr/>
        </p:nvSpPr>
        <p:spPr>
          <a:xfrm>
            <a:off x="7301345" y="2189019"/>
            <a:ext cx="1371600" cy="94210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6000" dirty="0">
                <a:effectLst>
                  <a:outerShdw blurRad="38100" dist="38100" dir="2700000" algn="tl">
                    <a:srgbClr val="000000">
                      <a:alpha val="43137"/>
                    </a:srgbClr>
                  </a:outerShdw>
                </a:effectLst>
              </a:rPr>
              <a:t>x</a:t>
            </a:r>
          </a:p>
        </p:txBody>
      </p:sp>
    </p:spTree>
    <p:extLst>
      <p:ext uri="{BB962C8B-B14F-4D97-AF65-F5344CB8AC3E}">
        <p14:creationId xmlns:p14="http://schemas.microsoft.com/office/powerpoint/2010/main" val="115855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84FED59C-82C2-4C5A-9600-138C5733075F}"/>
              </a:ext>
            </a:extLst>
          </p:cNvPr>
          <p:cNvPicPr>
            <a:picLocks noChangeAspect="1"/>
          </p:cNvPicPr>
          <p:nvPr/>
        </p:nvPicPr>
        <p:blipFill>
          <a:blip r:embed="rId2"/>
          <a:stretch>
            <a:fillRect/>
          </a:stretch>
        </p:blipFill>
        <p:spPr>
          <a:xfrm>
            <a:off x="407842" y="549418"/>
            <a:ext cx="10787687" cy="1542618"/>
          </a:xfrm>
          <a:prstGeom prst="rect">
            <a:avLst/>
          </a:prstGeom>
        </p:spPr>
      </p:pic>
      <p:sp>
        <p:nvSpPr>
          <p:cNvPr id="4" name="Dikdörtgen: Köşeleri Yuvarlatılmış 3">
            <a:extLst>
              <a:ext uri="{FF2B5EF4-FFF2-40B4-BE49-F238E27FC236}">
                <a16:creationId xmlns:a16="http://schemas.microsoft.com/office/drawing/2014/main" id="{923723B5-7840-4C47-96D7-B4AD5088F64A}"/>
              </a:ext>
            </a:extLst>
          </p:cNvPr>
          <p:cNvSpPr/>
          <p:nvPr/>
        </p:nvSpPr>
        <p:spPr>
          <a:xfrm>
            <a:off x="4003963" y="2881745"/>
            <a:ext cx="4059381" cy="1260764"/>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rPr>
              <a:t>mektup</a:t>
            </a:r>
          </a:p>
        </p:txBody>
      </p:sp>
    </p:spTree>
    <p:extLst>
      <p:ext uri="{BB962C8B-B14F-4D97-AF65-F5344CB8AC3E}">
        <p14:creationId xmlns:p14="http://schemas.microsoft.com/office/powerpoint/2010/main" val="2674952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D5DB088-E06D-434B-B3AD-1840B76CE739}"/>
              </a:ext>
            </a:extLst>
          </p:cNvPr>
          <p:cNvPicPr>
            <a:picLocks noChangeAspect="1"/>
          </p:cNvPicPr>
          <p:nvPr/>
        </p:nvPicPr>
        <p:blipFill>
          <a:blip r:embed="rId2"/>
          <a:stretch>
            <a:fillRect/>
          </a:stretch>
        </p:blipFill>
        <p:spPr>
          <a:xfrm>
            <a:off x="490537" y="889722"/>
            <a:ext cx="11210925" cy="866775"/>
          </a:xfrm>
          <a:prstGeom prst="rect">
            <a:avLst/>
          </a:prstGeom>
        </p:spPr>
      </p:pic>
      <p:sp>
        <p:nvSpPr>
          <p:cNvPr id="4" name="Dikdörtgen: Köşeleri Yuvarlatılmış 3">
            <a:extLst>
              <a:ext uri="{FF2B5EF4-FFF2-40B4-BE49-F238E27FC236}">
                <a16:creationId xmlns:a16="http://schemas.microsoft.com/office/drawing/2014/main" id="{0F81074C-865E-4505-9301-26A162264B64}"/>
              </a:ext>
            </a:extLst>
          </p:cNvPr>
          <p:cNvSpPr/>
          <p:nvPr/>
        </p:nvSpPr>
        <p:spPr>
          <a:xfrm>
            <a:off x="490537" y="2421947"/>
            <a:ext cx="11069783" cy="377103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2800" b="1" dirty="0">
                <a:solidFill>
                  <a:srgbClr val="C00000"/>
                </a:solidFill>
                <a:effectLst>
                  <a:outerShdw blurRad="38100" dist="38100" dir="2700000" algn="tl">
                    <a:srgbClr val="000000">
                      <a:alpha val="43137"/>
                    </a:srgbClr>
                  </a:outerShdw>
                </a:effectLst>
              </a:rPr>
              <a:t>Sevgili anneciğim,</a:t>
            </a:r>
          </a:p>
          <a:p>
            <a:pPr algn="ctr"/>
            <a:r>
              <a:rPr lang="tr-TR" sz="2800" b="1" dirty="0">
                <a:solidFill>
                  <a:srgbClr val="C00000"/>
                </a:solidFill>
                <a:effectLst>
                  <a:outerShdw blurRad="38100" dist="38100" dir="2700000" algn="tl">
                    <a:srgbClr val="000000">
                      <a:alpha val="43137"/>
                    </a:srgbClr>
                  </a:outerShdw>
                </a:effectLst>
              </a:rPr>
              <a:t>Sakın üzülüp beni merak etmeyin. Ben burada vatan için varım. Vatan olmaz ise bizim bir değerimiz olmaz. Mutlaka zafer bizim olacaktır. Ölürsem şehit kalırsam gazi olacağım. Hakkınızı helal edin. Sağlığım yerimde çok şükür. Komutanlarım bana çok iyi bakıyor. Sizleri çok seviyorum.  Ellerinizden öperim.</a:t>
            </a:r>
          </a:p>
          <a:p>
            <a:pPr algn="ctr"/>
            <a:r>
              <a:rPr lang="tr-TR" sz="2800" b="1" dirty="0">
                <a:solidFill>
                  <a:srgbClr val="C00000"/>
                </a:solidFill>
                <a:effectLst>
                  <a:outerShdw blurRad="38100" dist="38100" dir="2700000" algn="tl">
                    <a:srgbClr val="000000">
                      <a:alpha val="43137"/>
                    </a:srgbClr>
                  </a:outerShdw>
                </a:effectLst>
              </a:rPr>
              <a:t>Oğlunuz Ali</a:t>
            </a:r>
          </a:p>
        </p:txBody>
      </p:sp>
    </p:spTree>
    <p:extLst>
      <p:ext uri="{BB962C8B-B14F-4D97-AF65-F5344CB8AC3E}">
        <p14:creationId xmlns:p14="http://schemas.microsoft.com/office/powerpoint/2010/main" val="302334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73A2E5C0-1855-4FCE-8520-EEE3AE26C1BA}"/>
              </a:ext>
            </a:extLst>
          </p:cNvPr>
          <p:cNvPicPr>
            <a:picLocks noChangeAspect="1"/>
          </p:cNvPicPr>
          <p:nvPr/>
        </p:nvPicPr>
        <p:blipFill>
          <a:blip r:embed="rId2"/>
          <a:stretch>
            <a:fillRect/>
          </a:stretch>
        </p:blipFill>
        <p:spPr>
          <a:xfrm>
            <a:off x="2008909" y="349966"/>
            <a:ext cx="8378324" cy="6158068"/>
          </a:xfrm>
          <a:prstGeom prst="rect">
            <a:avLst/>
          </a:prstGeom>
        </p:spPr>
      </p:pic>
    </p:spTree>
    <p:extLst>
      <p:ext uri="{BB962C8B-B14F-4D97-AF65-F5344CB8AC3E}">
        <p14:creationId xmlns:p14="http://schemas.microsoft.com/office/powerpoint/2010/main" val="3117626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BF572B35-7DB5-45CE-88D7-37B20C8120EE}"/>
              </a:ext>
            </a:extLst>
          </p:cNvPr>
          <p:cNvPicPr>
            <a:picLocks noChangeAspect="1"/>
          </p:cNvPicPr>
          <p:nvPr/>
        </p:nvPicPr>
        <p:blipFill>
          <a:blip r:embed="rId2"/>
          <a:stretch>
            <a:fillRect/>
          </a:stretch>
        </p:blipFill>
        <p:spPr>
          <a:xfrm>
            <a:off x="446810" y="768494"/>
            <a:ext cx="10744200" cy="1247775"/>
          </a:xfrm>
          <a:prstGeom prst="rect">
            <a:avLst/>
          </a:prstGeom>
        </p:spPr>
      </p:pic>
      <p:pic>
        <p:nvPicPr>
          <p:cNvPr id="5" name="Resim 4">
            <a:extLst>
              <a:ext uri="{FF2B5EF4-FFF2-40B4-BE49-F238E27FC236}">
                <a16:creationId xmlns:a16="http://schemas.microsoft.com/office/drawing/2014/main" id="{68082DF6-8A0D-402C-BDA5-2C99EDFFC30F}"/>
              </a:ext>
            </a:extLst>
          </p:cNvPr>
          <p:cNvPicPr>
            <a:picLocks noChangeAspect="1"/>
          </p:cNvPicPr>
          <p:nvPr/>
        </p:nvPicPr>
        <p:blipFill>
          <a:blip r:embed="rId3"/>
          <a:stretch>
            <a:fillRect/>
          </a:stretch>
        </p:blipFill>
        <p:spPr>
          <a:xfrm>
            <a:off x="276658" y="2510270"/>
            <a:ext cx="10432906" cy="1321152"/>
          </a:xfrm>
          <a:prstGeom prst="rect">
            <a:avLst/>
          </a:prstGeom>
        </p:spPr>
      </p:pic>
      <p:pic>
        <p:nvPicPr>
          <p:cNvPr id="7" name="Resim 6">
            <a:extLst>
              <a:ext uri="{FF2B5EF4-FFF2-40B4-BE49-F238E27FC236}">
                <a16:creationId xmlns:a16="http://schemas.microsoft.com/office/drawing/2014/main" id="{CC64FC78-1068-49A7-977F-04EA59087E03}"/>
              </a:ext>
            </a:extLst>
          </p:cNvPr>
          <p:cNvPicPr>
            <a:picLocks noChangeAspect="1"/>
          </p:cNvPicPr>
          <p:nvPr/>
        </p:nvPicPr>
        <p:blipFill rotWithShape="1">
          <a:blip r:embed="rId4"/>
          <a:srcRect l="15227" t="43309" r="50796" b="53782"/>
          <a:stretch/>
        </p:blipFill>
        <p:spPr>
          <a:xfrm>
            <a:off x="388212" y="4599277"/>
            <a:ext cx="10744200" cy="517229"/>
          </a:xfrm>
          <a:prstGeom prst="rect">
            <a:avLst/>
          </a:prstGeom>
        </p:spPr>
      </p:pic>
    </p:spTree>
    <p:extLst>
      <p:ext uri="{BB962C8B-B14F-4D97-AF65-F5344CB8AC3E}">
        <p14:creationId xmlns:p14="http://schemas.microsoft.com/office/powerpoint/2010/main" val="1702346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4856428-F28A-4FAA-A3D6-30FCD9FA2495}"/>
              </a:ext>
            </a:extLst>
          </p:cNvPr>
          <p:cNvPicPr>
            <a:picLocks noChangeAspect="1"/>
          </p:cNvPicPr>
          <p:nvPr/>
        </p:nvPicPr>
        <p:blipFill>
          <a:blip r:embed="rId2"/>
          <a:stretch>
            <a:fillRect/>
          </a:stretch>
        </p:blipFill>
        <p:spPr>
          <a:xfrm>
            <a:off x="459364" y="791441"/>
            <a:ext cx="10194781" cy="1043478"/>
          </a:xfrm>
          <a:prstGeom prst="rect">
            <a:avLst/>
          </a:prstGeom>
        </p:spPr>
      </p:pic>
      <p:pic>
        <p:nvPicPr>
          <p:cNvPr id="5" name="Resim 4">
            <a:extLst>
              <a:ext uri="{FF2B5EF4-FFF2-40B4-BE49-F238E27FC236}">
                <a16:creationId xmlns:a16="http://schemas.microsoft.com/office/drawing/2014/main" id="{A4771DC9-1C31-479D-8527-E0277ED00723}"/>
              </a:ext>
            </a:extLst>
          </p:cNvPr>
          <p:cNvPicPr>
            <a:picLocks noChangeAspect="1"/>
          </p:cNvPicPr>
          <p:nvPr/>
        </p:nvPicPr>
        <p:blipFill rotWithShape="1">
          <a:blip r:embed="rId3"/>
          <a:srcRect l="15795" t="45655" r="48296" b="52324"/>
          <a:stretch/>
        </p:blipFill>
        <p:spPr>
          <a:xfrm>
            <a:off x="290944" y="2567478"/>
            <a:ext cx="10515601" cy="1064104"/>
          </a:xfrm>
          <a:prstGeom prst="rect">
            <a:avLst/>
          </a:prstGeom>
        </p:spPr>
      </p:pic>
    </p:spTree>
    <p:extLst>
      <p:ext uri="{BB962C8B-B14F-4D97-AF65-F5344CB8AC3E}">
        <p14:creationId xmlns:p14="http://schemas.microsoft.com/office/powerpoint/2010/main" val="1763654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5B6EC88-EAFE-48C3-B611-35E0326BA816}"/>
              </a:ext>
            </a:extLst>
          </p:cNvPr>
          <p:cNvPicPr>
            <a:picLocks noChangeAspect="1"/>
          </p:cNvPicPr>
          <p:nvPr/>
        </p:nvPicPr>
        <p:blipFill>
          <a:blip r:embed="rId2"/>
          <a:stretch>
            <a:fillRect/>
          </a:stretch>
        </p:blipFill>
        <p:spPr>
          <a:xfrm>
            <a:off x="923924" y="768926"/>
            <a:ext cx="10340589" cy="1336965"/>
          </a:xfrm>
          <a:prstGeom prst="rect">
            <a:avLst/>
          </a:prstGeom>
        </p:spPr>
      </p:pic>
      <p:pic>
        <p:nvPicPr>
          <p:cNvPr id="5" name="Resim 4">
            <a:extLst>
              <a:ext uri="{FF2B5EF4-FFF2-40B4-BE49-F238E27FC236}">
                <a16:creationId xmlns:a16="http://schemas.microsoft.com/office/drawing/2014/main" id="{B2321C84-C648-4EF8-9597-51D1AC5C53B6}"/>
              </a:ext>
            </a:extLst>
          </p:cNvPr>
          <p:cNvPicPr>
            <a:picLocks noChangeAspect="1"/>
          </p:cNvPicPr>
          <p:nvPr/>
        </p:nvPicPr>
        <p:blipFill rotWithShape="1">
          <a:blip r:embed="rId3"/>
          <a:srcRect l="16697" t="48161" r="50789" b="49761"/>
          <a:stretch/>
        </p:blipFill>
        <p:spPr>
          <a:xfrm>
            <a:off x="923926" y="3214254"/>
            <a:ext cx="9910330" cy="734291"/>
          </a:xfrm>
          <a:prstGeom prst="rect">
            <a:avLst/>
          </a:prstGeom>
        </p:spPr>
      </p:pic>
    </p:spTree>
    <p:extLst>
      <p:ext uri="{BB962C8B-B14F-4D97-AF65-F5344CB8AC3E}">
        <p14:creationId xmlns:p14="http://schemas.microsoft.com/office/powerpoint/2010/main" val="18592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C023EA1-4716-4CEF-A6F1-BBCB2829422F}"/>
              </a:ext>
            </a:extLst>
          </p:cNvPr>
          <p:cNvPicPr>
            <a:picLocks noChangeAspect="1"/>
          </p:cNvPicPr>
          <p:nvPr/>
        </p:nvPicPr>
        <p:blipFill>
          <a:blip r:embed="rId2"/>
          <a:stretch>
            <a:fillRect/>
          </a:stretch>
        </p:blipFill>
        <p:spPr>
          <a:xfrm>
            <a:off x="447241" y="865475"/>
            <a:ext cx="10068359" cy="1322924"/>
          </a:xfrm>
          <a:prstGeom prst="rect">
            <a:avLst/>
          </a:prstGeom>
        </p:spPr>
      </p:pic>
      <p:sp>
        <p:nvSpPr>
          <p:cNvPr id="4" name="Dikdörtgen: Köşeleri Yuvarlatılmış 3">
            <a:extLst>
              <a:ext uri="{FF2B5EF4-FFF2-40B4-BE49-F238E27FC236}">
                <a16:creationId xmlns:a16="http://schemas.microsoft.com/office/drawing/2014/main" id="{2E68CF61-64E0-4982-B78C-2BF27F382095}"/>
              </a:ext>
            </a:extLst>
          </p:cNvPr>
          <p:cNvSpPr/>
          <p:nvPr/>
        </p:nvSpPr>
        <p:spPr>
          <a:xfrm>
            <a:off x="235526" y="2954482"/>
            <a:ext cx="11069783" cy="22825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rPr>
              <a:t>Şehirdeki büyükler sayıca az olduğu için çocuklar cephane taşımak zorunda kaldılar.</a:t>
            </a:r>
          </a:p>
        </p:txBody>
      </p:sp>
    </p:spTree>
    <p:extLst>
      <p:ext uri="{BB962C8B-B14F-4D97-AF65-F5344CB8AC3E}">
        <p14:creationId xmlns:p14="http://schemas.microsoft.com/office/powerpoint/2010/main" val="2256153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2FA474C0-22EC-4991-9AF4-913E1A409159}"/>
              </a:ext>
            </a:extLst>
          </p:cNvPr>
          <p:cNvSpPr/>
          <p:nvPr/>
        </p:nvSpPr>
        <p:spPr>
          <a:xfrm>
            <a:off x="775855" y="651164"/>
            <a:ext cx="10266218" cy="479367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6000" b="1" dirty="0">
                <a:solidFill>
                  <a:srgbClr val="C00000"/>
                </a:solidFill>
                <a:effectLst>
                  <a:outerShdw blurRad="38100" dist="38100" dir="2700000" algn="tl">
                    <a:srgbClr val="000000">
                      <a:alpha val="43137"/>
                    </a:srgbClr>
                  </a:outerShdw>
                </a:effectLst>
              </a:rPr>
              <a:t>SEBEP-SONUÇ MU AMAÇ-SONUÇ MU?</a:t>
            </a:r>
          </a:p>
        </p:txBody>
      </p:sp>
    </p:spTree>
    <p:extLst>
      <p:ext uri="{BB962C8B-B14F-4D97-AF65-F5344CB8AC3E}">
        <p14:creationId xmlns:p14="http://schemas.microsoft.com/office/powerpoint/2010/main" val="280091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59B61611-242C-49B4-9A05-9AD7DC03FCE5}"/>
              </a:ext>
            </a:extLst>
          </p:cNvPr>
          <p:cNvSpPr txBox="1"/>
          <p:nvPr/>
        </p:nvSpPr>
        <p:spPr>
          <a:xfrm>
            <a:off x="720435" y="861399"/>
            <a:ext cx="10861965"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1.Maddi imkansızlık yüzünden okuyamamış.</a:t>
            </a:r>
            <a:endPar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F233BCAF-6CCB-4B4B-88A2-305F2CD49C76}"/>
              </a:ext>
            </a:extLst>
          </p:cNvPr>
          <p:cNvSpPr txBox="1"/>
          <p:nvPr/>
        </p:nvSpPr>
        <p:spPr>
          <a:xfrm>
            <a:off x="858981" y="2782669"/>
            <a:ext cx="10501746"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2.Çok yorulduğundan alışverişini yarım bırakmak zorunda kaldı</a:t>
            </a:r>
            <a:endParaRPr lang="tr-TR" sz="28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DEC17719-36FD-4D94-BB8A-B549E41B38D8}"/>
              </a:ext>
            </a:extLst>
          </p:cNvPr>
          <p:cNvSpPr txBox="1"/>
          <p:nvPr/>
        </p:nvSpPr>
        <p:spPr>
          <a:xfrm>
            <a:off x="1191490" y="4750106"/>
            <a:ext cx="9476509"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3.Borçlarından kurtulmak için evini satmış.</a:t>
            </a:r>
            <a:endParaRPr lang="tr-TR" sz="28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86812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ADD8DCD-C848-4E58-991D-1DF6457ED487}"/>
              </a:ext>
            </a:extLst>
          </p:cNvPr>
          <p:cNvSpPr txBox="1"/>
          <p:nvPr/>
        </p:nvSpPr>
        <p:spPr>
          <a:xfrm>
            <a:off x="124690" y="612017"/>
            <a:ext cx="11055927"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4.Şeker hastası olduğu için tatlı yiyeceklerden uzak duruyor.</a:t>
            </a:r>
            <a:endParaRPr lang="tr-TR" sz="28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4469E885-4A94-4283-8D6D-F64F159FFEC2}"/>
              </a:ext>
            </a:extLst>
          </p:cNvPr>
          <p:cNvSpPr txBox="1"/>
          <p:nvPr/>
        </p:nvSpPr>
        <p:spPr>
          <a:xfrm>
            <a:off x="443345" y="2371544"/>
            <a:ext cx="10737272"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5.Bildiklerini anlatmak üzere karakola başvurdu.</a:t>
            </a:r>
            <a:endParaRPr lang="tr-TR" sz="28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FA5404A1-1E75-4943-A2C5-7CAAE8DD8558}"/>
              </a:ext>
            </a:extLst>
          </p:cNvPr>
          <p:cNvSpPr txBox="1"/>
          <p:nvPr/>
        </p:nvSpPr>
        <p:spPr>
          <a:xfrm>
            <a:off x="443345" y="3963237"/>
            <a:ext cx="10293928"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6.Bu sıkıntılara sınavı kazanalım diye katlanıyoruz.</a:t>
            </a:r>
            <a:endParaRPr lang="tr-TR" sz="28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927127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449198E-13CC-4650-975F-033147F1CBB1}"/>
              </a:ext>
            </a:extLst>
          </p:cNvPr>
          <p:cNvSpPr txBox="1"/>
          <p:nvPr/>
        </p:nvSpPr>
        <p:spPr>
          <a:xfrm>
            <a:off x="581890" y="875207"/>
            <a:ext cx="10584873"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7.Maç izlediğim için ödevimi yapamadım.</a:t>
            </a:r>
            <a:endPar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301E6586-E07A-4278-AEEB-5B761F1E54D9}"/>
              </a:ext>
            </a:extLst>
          </p:cNvPr>
          <p:cNvSpPr txBox="1"/>
          <p:nvPr/>
        </p:nvSpPr>
        <p:spPr>
          <a:xfrm>
            <a:off x="581890" y="2897969"/>
            <a:ext cx="10349346"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ctr">
              <a:spcAft>
                <a:spcPts val="300"/>
              </a:spcAft>
              <a:buSzPts val="1000"/>
              <a:tabLst>
                <a:tab pos="457200" algn="l"/>
              </a:tabLst>
            </a:pPr>
            <a:r>
              <a:rPr lang="tr-TR" sz="2800" b="1" dirty="0">
                <a:solidFill>
                  <a:srgbClr val="C00000"/>
                </a:solidFill>
                <a:effectLst>
                  <a:outerShdw blurRad="38100" dist="38100" dir="2700000" algn="tl">
                    <a:srgbClr val="000000">
                      <a:alpha val="43137"/>
                    </a:srgbClr>
                  </a:outerShdw>
                </a:effectLst>
                <a:latin typeface="Cavolini" panose="03000502040302020204" pitchFamily="66" charset="0"/>
                <a:ea typeface="Times New Roman" panose="02020603050405020304" pitchFamily="18" charset="0"/>
                <a:cs typeface="Cavolini" panose="03000502040302020204" pitchFamily="66" charset="0"/>
              </a:rPr>
              <a:t>8.Tatile gidebilmek için para biriktiriyordu. ...</a:t>
            </a:r>
          </a:p>
        </p:txBody>
      </p:sp>
      <p:sp>
        <p:nvSpPr>
          <p:cNvPr id="7" name="Metin kutusu 6">
            <a:extLst>
              <a:ext uri="{FF2B5EF4-FFF2-40B4-BE49-F238E27FC236}">
                <a16:creationId xmlns:a16="http://schemas.microsoft.com/office/drawing/2014/main" id="{0C7B508A-63D1-4D37-96D6-F965D5FACCDC}"/>
              </a:ext>
            </a:extLst>
          </p:cNvPr>
          <p:cNvSpPr txBox="1"/>
          <p:nvPr/>
        </p:nvSpPr>
        <p:spPr>
          <a:xfrm>
            <a:off x="699653" y="4566788"/>
            <a:ext cx="10349346"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9.Çocukların susuzluktan dudakları çatlamıştı</a:t>
            </a:r>
            <a:endPar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060367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barn(inVertical)">
                                      <p:cBhvr>
                                        <p:cTn id="1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CA3D8C78-CF49-4305-AC43-D8072F0F0F5E}"/>
              </a:ext>
            </a:extLst>
          </p:cNvPr>
          <p:cNvSpPr txBox="1"/>
          <p:nvPr/>
        </p:nvSpPr>
        <p:spPr>
          <a:xfrm>
            <a:off x="526472" y="625872"/>
            <a:ext cx="10640291"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10.Yaşlı olduğundan dolayı merdivenleri çıkmakta zorlanıyor.</a:t>
            </a:r>
            <a:endParaRPr lang="tr-TR" sz="28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02940C08-B9B4-449A-AAE9-AE8A9DBA45B2}"/>
              </a:ext>
            </a:extLst>
          </p:cNvPr>
          <p:cNvSpPr txBox="1"/>
          <p:nvPr/>
        </p:nvSpPr>
        <p:spPr>
          <a:xfrm>
            <a:off x="526472" y="2844225"/>
            <a:ext cx="10474036"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11.Öfkesini yenmek için dışarı çıktı.</a:t>
            </a:r>
            <a:endPar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18810C45-1C18-4AD4-AD5B-E97C4C7D1003}"/>
              </a:ext>
            </a:extLst>
          </p:cNvPr>
          <p:cNvSpPr txBox="1"/>
          <p:nvPr/>
        </p:nvSpPr>
        <p:spPr>
          <a:xfrm>
            <a:off x="762000" y="4255763"/>
            <a:ext cx="10113818"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C000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12.Kardeşi iyileşsin diye Allah’a dua ediyor.</a:t>
            </a:r>
            <a:endParaRPr lang="tr-TR" sz="32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07332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45AB82C8-2D5F-4983-866A-9B6E0D8BBBBC}"/>
              </a:ext>
            </a:extLst>
          </p:cNvPr>
          <p:cNvSpPr txBox="1"/>
          <p:nvPr/>
        </p:nvSpPr>
        <p:spPr>
          <a:xfrm>
            <a:off x="637309" y="681243"/>
            <a:ext cx="9906000"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13.Saha çamur olduğu için maç ertelenmiş.</a:t>
            </a:r>
            <a:endPar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5F5829CE-7D42-468B-898B-908966BCA270}"/>
              </a:ext>
            </a:extLst>
          </p:cNvPr>
          <p:cNvSpPr txBox="1"/>
          <p:nvPr/>
        </p:nvSpPr>
        <p:spPr>
          <a:xfrm>
            <a:off x="637308" y="2542262"/>
            <a:ext cx="10086109"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ctr">
              <a:spcAft>
                <a:spcPts val="300"/>
              </a:spcAft>
              <a:buSzPts val="1000"/>
              <a:tabLst>
                <a:tab pos="457200" algn="l"/>
              </a:tabLst>
            </a:pPr>
            <a:r>
              <a:rPr lang="tr-TR" sz="2800" b="1" dirty="0">
                <a:solidFill>
                  <a:srgbClr val="C00000"/>
                </a:solidFill>
                <a:effectLst>
                  <a:outerShdw blurRad="38100" dist="38100" dir="2700000" algn="tl">
                    <a:srgbClr val="000000">
                      <a:alpha val="43137"/>
                    </a:srgbClr>
                  </a:outerShdw>
                </a:effectLst>
                <a:latin typeface="Cavolini" panose="03000502040302020204" pitchFamily="66" charset="0"/>
                <a:ea typeface="Times New Roman" panose="02020603050405020304" pitchFamily="18" charset="0"/>
                <a:cs typeface="Cavolini" panose="03000502040302020204" pitchFamily="66" charset="0"/>
              </a:rPr>
              <a:t>14.Ders anlatmak üzere tahtaya çıktı. ...</a:t>
            </a:r>
          </a:p>
        </p:txBody>
      </p:sp>
      <p:sp>
        <p:nvSpPr>
          <p:cNvPr id="7" name="Metin kutusu 6">
            <a:extLst>
              <a:ext uri="{FF2B5EF4-FFF2-40B4-BE49-F238E27FC236}">
                <a16:creationId xmlns:a16="http://schemas.microsoft.com/office/drawing/2014/main" id="{244012F6-1317-44ED-A464-2E13CA42281A}"/>
              </a:ext>
            </a:extLst>
          </p:cNvPr>
          <p:cNvSpPr txBox="1"/>
          <p:nvPr/>
        </p:nvSpPr>
        <p:spPr>
          <a:xfrm>
            <a:off x="637308" y="4115685"/>
            <a:ext cx="9905999"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15.Yağmurun yağmasıyla herkes içeri kaçıştı.</a:t>
            </a:r>
            <a:endParaRPr lang="tr-TR" sz="24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762496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388FCCB2-8E33-4089-B8E0-728E0EB7A0D1}"/>
              </a:ext>
            </a:extLst>
          </p:cNvPr>
          <p:cNvSpPr txBox="1"/>
          <p:nvPr/>
        </p:nvSpPr>
        <p:spPr>
          <a:xfrm>
            <a:off x="651164" y="875253"/>
            <a:ext cx="10737271"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16.Lastik patladığından araba ile gelemedim.</a:t>
            </a:r>
            <a:endPar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02AB3EE9-E577-427B-835D-5E79C8E97AE9}"/>
              </a:ext>
            </a:extLst>
          </p:cNvPr>
          <p:cNvSpPr txBox="1"/>
          <p:nvPr/>
        </p:nvSpPr>
        <p:spPr>
          <a:xfrm>
            <a:off x="803562" y="2454624"/>
            <a:ext cx="10432473"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17.Maçı seyretmek için işten erken çıktı. </a:t>
            </a:r>
            <a:endPar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CA53D6D8-08FC-4665-9A1F-ED993680C11E}"/>
              </a:ext>
            </a:extLst>
          </p:cNvPr>
          <p:cNvSpPr txBox="1"/>
          <p:nvPr/>
        </p:nvSpPr>
        <p:spPr>
          <a:xfrm>
            <a:off x="1080655" y="4033995"/>
            <a:ext cx="10030690" cy="60054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lnSpc>
                <a:spcPct val="107000"/>
              </a:lnSpc>
              <a:spcAft>
                <a:spcPts val="800"/>
              </a:spcAft>
            </a:pP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18.Yabancı dil öğrenmek için kursa gidiyor.</a:t>
            </a:r>
            <a:endParaRPr lang="tr-TR" sz="40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endParaRPr>
          </a:p>
        </p:txBody>
      </p:sp>
    </p:spTree>
    <p:extLst>
      <p:ext uri="{BB962C8B-B14F-4D97-AF65-F5344CB8AC3E}">
        <p14:creationId xmlns:p14="http://schemas.microsoft.com/office/powerpoint/2010/main" val="188627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barn(inVertical)">
                                      <p:cBhvr>
                                        <p:cTn id="1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C88C8685-1BFB-44C0-8711-803BF6A08684}"/>
              </a:ext>
            </a:extLst>
          </p:cNvPr>
          <p:cNvSpPr txBox="1"/>
          <p:nvPr/>
        </p:nvSpPr>
        <p:spPr>
          <a:xfrm>
            <a:off x="360217" y="930624"/>
            <a:ext cx="10030691"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19.Malzeme yetersizliğinden inşaat yarım kaldı</a:t>
            </a:r>
            <a:endParaRPr lang="tr-TR" sz="28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B920098F-049B-4C87-978D-4E0FB6FA4DFF}"/>
              </a:ext>
            </a:extLst>
          </p:cNvPr>
          <p:cNvSpPr txBox="1"/>
          <p:nvPr/>
        </p:nvSpPr>
        <p:spPr>
          <a:xfrm>
            <a:off x="360216" y="3105834"/>
            <a:ext cx="10307783"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dirty="0">
                <a:solidFill>
                  <a:srgbClr val="C00000"/>
                </a:solidFill>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20.Gitarın tellerini değiştirdi, </a:t>
            </a:r>
            <a:r>
              <a:rPr lang="tr-TR" sz="24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çünkü teller çok yıpranmıştı.</a:t>
            </a:r>
          </a:p>
        </p:txBody>
      </p:sp>
    </p:spTree>
    <p:extLst>
      <p:ext uri="{BB962C8B-B14F-4D97-AF65-F5344CB8AC3E}">
        <p14:creationId xmlns:p14="http://schemas.microsoft.com/office/powerpoint/2010/main" val="3961411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9E1299ED-E31E-458F-AD3A-8C2F36A2BBDC}"/>
              </a:ext>
            </a:extLst>
          </p:cNvPr>
          <p:cNvSpPr/>
          <p:nvPr/>
        </p:nvSpPr>
        <p:spPr>
          <a:xfrm>
            <a:off x="401782" y="304800"/>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1.NEDEN-SONUÇ</a:t>
            </a:r>
          </a:p>
        </p:txBody>
      </p:sp>
      <p:sp>
        <p:nvSpPr>
          <p:cNvPr id="3" name="Dikdörtgen: Köşeleri Yuvarlatılmış 2">
            <a:extLst>
              <a:ext uri="{FF2B5EF4-FFF2-40B4-BE49-F238E27FC236}">
                <a16:creationId xmlns:a16="http://schemas.microsoft.com/office/drawing/2014/main" id="{DCE50482-C64C-4089-9DA1-B6CD649C7978}"/>
              </a:ext>
            </a:extLst>
          </p:cNvPr>
          <p:cNvSpPr/>
          <p:nvPr/>
        </p:nvSpPr>
        <p:spPr>
          <a:xfrm>
            <a:off x="401782" y="1420091"/>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2.NEDEN-SONUÇ</a:t>
            </a:r>
          </a:p>
        </p:txBody>
      </p:sp>
      <p:sp>
        <p:nvSpPr>
          <p:cNvPr id="4" name="Dikdörtgen: Köşeleri Yuvarlatılmış 3">
            <a:extLst>
              <a:ext uri="{FF2B5EF4-FFF2-40B4-BE49-F238E27FC236}">
                <a16:creationId xmlns:a16="http://schemas.microsoft.com/office/drawing/2014/main" id="{99942F4B-A403-4CBF-BDCF-0863DCA0C512}"/>
              </a:ext>
            </a:extLst>
          </p:cNvPr>
          <p:cNvSpPr/>
          <p:nvPr/>
        </p:nvSpPr>
        <p:spPr>
          <a:xfrm>
            <a:off x="401782" y="2583873"/>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3.AMAÇ-SONUÇ</a:t>
            </a:r>
          </a:p>
        </p:txBody>
      </p:sp>
      <p:sp>
        <p:nvSpPr>
          <p:cNvPr id="5" name="Dikdörtgen: Köşeleri Yuvarlatılmış 4">
            <a:extLst>
              <a:ext uri="{FF2B5EF4-FFF2-40B4-BE49-F238E27FC236}">
                <a16:creationId xmlns:a16="http://schemas.microsoft.com/office/drawing/2014/main" id="{668927F7-FD1D-420B-82FC-03F1C0C72315}"/>
              </a:ext>
            </a:extLst>
          </p:cNvPr>
          <p:cNvSpPr/>
          <p:nvPr/>
        </p:nvSpPr>
        <p:spPr>
          <a:xfrm>
            <a:off x="401781" y="3685310"/>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4.NEDEN-SONUÇ</a:t>
            </a:r>
          </a:p>
        </p:txBody>
      </p:sp>
      <p:sp>
        <p:nvSpPr>
          <p:cNvPr id="6" name="Dikdörtgen: Köşeleri Yuvarlatılmış 5">
            <a:extLst>
              <a:ext uri="{FF2B5EF4-FFF2-40B4-BE49-F238E27FC236}">
                <a16:creationId xmlns:a16="http://schemas.microsoft.com/office/drawing/2014/main" id="{14C16C4D-545A-48FA-8B8F-F53B0089EAA2}"/>
              </a:ext>
            </a:extLst>
          </p:cNvPr>
          <p:cNvSpPr/>
          <p:nvPr/>
        </p:nvSpPr>
        <p:spPr>
          <a:xfrm>
            <a:off x="401780" y="4973781"/>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5.AMAÇ-SONUÇ</a:t>
            </a:r>
          </a:p>
        </p:txBody>
      </p:sp>
      <p:sp>
        <p:nvSpPr>
          <p:cNvPr id="7" name="Dikdörtgen: Köşeleri Yuvarlatılmış 6">
            <a:extLst>
              <a:ext uri="{FF2B5EF4-FFF2-40B4-BE49-F238E27FC236}">
                <a16:creationId xmlns:a16="http://schemas.microsoft.com/office/drawing/2014/main" id="{F0E0C609-6DE6-48E8-B632-F55B7AE4831F}"/>
              </a:ext>
            </a:extLst>
          </p:cNvPr>
          <p:cNvSpPr/>
          <p:nvPr/>
        </p:nvSpPr>
        <p:spPr>
          <a:xfrm>
            <a:off x="4114799" y="304800"/>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6.AMAÇ-SONUÇ</a:t>
            </a:r>
          </a:p>
        </p:txBody>
      </p:sp>
      <p:sp>
        <p:nvSpPr>
          <p:cNvPr id="8" name="Dikdörtgen: Köşeleri Yuvarlatılmış 7">
            <a:extLst>
              <a:ext uri="{FF2B5EF4-FFF2-40B4-BE49-F238E27FC236}">
                <a16:creationId xmlns:a16="http://schemas.microsoft.com/office/drawing/2014/main" id="{16FA31AB-CE9F-4242-81D6-2BB1AA934A4D}"/>
              </a:ext>
            </a:extLst>
          </p:cNvPr>
          <p:cNvSpPr/>
          <p:nvPr/>
        </p:nvSpPr>
        <p:spPr>
          <a:xfrm>
            <a:off x="4114796" y="1489362"/>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7.NEDEN-SONUÇ</a:t>
            </a:r>
          </a:p>
        </p:txBody>
      </p:sp>
      <p:sp>
        <p:nvSpPr>
          <p:cNvPr id="9" name="Dikdörtgen: Köşeleri Yuvarlatılmış 8">
            <a:extLst>
              <a:ext uri="{FF2B5EF4-FFF2-40B4-BE49-F238E27FC236}">
                <a16:creationId xmlns:a16="http://schemas.microsoft.com/office/drawing/2014/main" id="{DA3FBE49-8DBB-458A-93F6-744118DAD32E}"/>
              </a:ext>
            </a:extLst>
          </p:cNvPr>
          <p:cNvSpPr/>
          <p:nvPr/>
        </p:nvSpPr>
        <p:spPr>
          <a:xfrm>
            <a:off x="4114795" y="2559626"/>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8.AMAÇ-SONUÇ</a:t>
            </a:r>
          </a:p>
        </p:txBody>
      </p:sp>
      <p:sp>
        <p:nvSpPr>
          <p:cNvPr id="10" name="Dikdörtgen: Köşeleri Yuvarlatılmış 9">
            <a:extLst>
              <a:ext uri="{FF2B5EF4-FFF2-40B4-BE49-F238E27FC236}">
                <a16:creationId xmlns:a16="http://schemas.microsoft.com/office/drawing/2014/main" id="{E566055A-0D5D-4FA5-81C2-620CE48CBCB0}"/>
              </a:ext>
            </a:extLst>
          </p:cNvPr>
          <p:cNvSpPr/>
          <p:nvPr/>
        </p:nvSpPr>
        <p:spPr>
          <a:xfrm>
            <a:off x="4087083" y="3629890"/>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9.NEDEN-SONUÇ</a:t>
            </a:r>
          </a:p>
        </p:txBody>
      </p:sp>
      <p:sp>
        <p:nvSpPr>
          <p:cNvPr id="12" name="Dikdörtgen: Köşeleri Yuvarlatılmış 11">
            <a:extLst>
              <a:ext uri="{FF2B5EF4-FFF2-40B4-BE49-F238E27FC236}">
                <a16:creationId xmlns:a16="http://schemas.microsoft.com/office/drawing/2014/main" id="{719107E2-1957-42F8-9167-29054CC76828}"/>
              </a:ext>
            </a:extLst>
          </p:cNvPr>
          <p:cNvSpPr/>
          <p:nvPr/>
        </p:nvSpPr>
        <p:spPr>
          <a:xfrm>
            <a:off x="4073226" y="4956461"/>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10.NEDEN-SONUÇ</a:t>
            </a:r>
          </a:p>
        </p:txBody>
      </p:sp>
      <p:sp>
        <p:nvSpPr>
          <p:cNvPr id="13" name="Dikdörtgen: Köşeleri Yuvarlatılmış 12">
            <a:extLst>
              <a:ext uri="{FF2B5EF4-FFF2-40B4-BE49-F238E27FC236}">
                <a16:creationId xmlns:a16="http://schemas.microsoft.com/office/drawing/2014/main" id="{68237D2B-CA14-4E09-89B8-BBBF26DB55FB}"/>
              </a:ext>
            </a:extLst>
          </p:cNvPr>
          <p:cNvSpPr/>
          <p:nvPr/>
        </p:nvSpPr>
        <p:spPr>
          <a:xfrm>
            <a:off x="7827817" y="339437"/>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11.AMAÇ-SONUÇ</a:t>
            </a:r>
          </a:p>
        </p:txBody>
      </p:sp>
      <p:sp>
        <p:nvSpPr>
          <p:cNvPr id="14" name="Dikdörtgen: Köşeleri Yuvarlatılmış 13">
            <a:extLst>
              <a:ext uri="{FF2B5EF4-FFF2-40B4-BE49-F238E27FC236}">
                <a16:creationId xmlns:a16="http://schemas.microsoft.com/office/drawing/2014/main" id="{23479951-8EF3-4092-AF11-9ED0BA7E6C11}"/>
              </a:ext>
            </a:extLst>
          </p:cNvPr>
          <p:cNvSpPr/>
          <p:nvPr/>
        </p:nvSpPr>
        <p:spPr>
          <a:xfrm>
            <a:off x="7827808" y="1489362"/>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12.AMAÇ-SONUÇ</a:t>
            </a:r>
          </a:p>
        </p:txBody>
      </p:sp>
      <p:sp>
        <p:nvSpPr>
          <p:cNvPr id="15" name="Dikdörtgen: Köşeleri Yuvarlatılmış 14">
            <a:extLst>
              <a:ext uri="{FF2B5EF4-FFF2-40B4-BE49-F238E27FC236}">
                <a16:creationId xmlns:a16="http://schemas.microsoft.com/office/drawing/2014/main" id="{E01DDED6-B839-46AB-B1AB-7FE2BFBDBAF7}"/>
              </a:ext>
            </a:extLst>
          </p:cNvPr>
          <p:cNvSpPr/>
          <p:nvPr/>
        </p:nvSpPr>
        <p:spPr>
          <a:xfrm>
            <a:off x="7827808" y="2639287"/>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13.NEDEN-SONUÇ</a:t>
            </a:r>
          </a:p>
        </p:txBody>
      </p:sp>
      <p:sp>
        <p:nvSpPr>
          <p:cNvPr id="16" name="Dikdörtgen: Köşeleri Yuvarlatılmış 15">
            <a:extLst>
              <a:ext uri="{FF2B5EF4-FFF2-40B4-BE49-F238E27FC236}">
                <a16:creationId xmlns:a16="http://schemas.microsoft.com/office/drawing/2014/main" id="{3D0848EE-57B5-472F-8760-2BAD5873E41A}"/>
              </a:ext>
            </a:extLst>
          </p:cNvPr>
          <p:cNvSpPr/>
          <p:nvPr/>
        </p:nvSpPr>
        <p:spPr>
          <a:xfrm>
            <a:off x="7827808" y="3685310"/>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14.AMAÇ-SONUÇ</a:t>
            </a:r>
          </a:p>
        </p:txBody>
      </p:sp>
      <p:sp>
        <p:nvSpPr>
          <p:cNvPr id="17" name="Dikdörtgen: Köşeleri Yuvarlatılmış 16">
            <a:extLst>
              <a:ext uri="{FF2B5EF4-FFF2-40B4-BE49-F238E27FC236}">
                <a16:creationId xmlns:a16="http://schemas.microsoft.com/office/drawing/2014/main" id="{E605A1C8-1D67-48F2-B4B5-B8FE3E066858}"/>
              </a:ext>
            </a:extLst>
          </p:cNvPr>
          <p:cNvSpPr/>
          <p:nvPr/>
        </p:nvSpPr>
        <p:spPr>
          <a:xfrm>
            <a:off x="7827808" y="4904510"/>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15.NEDEN-SONUÇ</a:t>
            </a:r>
          </a:p>
        </p:txBody>
      </p:sp>
    </p:spTree>
    <p:extLst>
      <p:ext uri="{BB962C8B-B14F-4D97-AF65-F5344CB8AC3E}">
        <p14:creationId xmlns:p14="http://schemas.microsoft.com/office/powerpoint/2010/main" val="14483837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DEE14D9D-E1ED-494E-A681-A60CDEBF8983}"/>
              </a:ext>
            </a:extLst>
          </p:cNvPr>
          <p:cNvSpPr/>
          <p:nvPr/>
        </p:nvSpPr>
        <p:spPr>
          <a:xfrm>
            <a:off x="540318" y="547251"/>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16.NEDEN-SONUÇ</a:t>
            </a:r>
          </a:p>
        </p:txBody>
      </p:sp>
      <p:sp>
        <p:nvSpPr>
          <p:cNvPr id="3" name="Dikdörtgen: Köşeleri Yuvarlatılmış 2">
            <a:extLst>
              <a:ext uri="{FF2B5EF4-FFF2-40B4-BE49-F238E27FC236}">
                <a16:creationId xmlns:a16="http://schemas.microsoft.com/office/drawing/2014/main" id="{24FB8B03-909A-4BD7-B967-9520D7DEC2D2}"/>
              </a:ext>
            </a:extLst>
          </p:cNvPr>
          <p:cNvSpPr/>
          <p:nvPr/>
        </p:nvSpPr>
        <p:spPr>
          <a:xfrm>
            <a:off x="540318" y="1925782"/>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17.AMAÇ-SONUÇ</a:t>
            </a:r>
          </a:p>
        </p:txBody>
      </p:sp>
      <p:sp>
        <p:nvSpPr>
          <p:cNvPr id="4" name="Dikdörtgen: Köşeleri Yuvarlatılmış 3">
            <a:extLst>
              <a:ext uri="{FF2B5EF4-FFF2-40B4-BE49-F238E27FC236}">
                <a16:creationId xmlns:a16="http://schemas.microsoft.com/office/drawing/2014/main" id="{54259179-6B34-4614-BC27-3700B41649FF}"/>
              </a:ext>
            </a:extLst>
          </p:cNvPr>
          <p:cNvSpPr/>
          <p:nvPr/>
        </p:nvSpPr>
        <p:spPr>
          <a:xfrm>
            <a:off x="540317" y="3186546"/>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18.AMAÇ-SONUÇ</a:t>
            </a:r>
          </a:p>
        </p:txBody>
      </p:sp>
      <p:sp>
        <p:nvSpPr>
          <p:cNvPr id="5" name="Dikdörtgen: Köşeleri Yuvarlatılmış 4">
            <a:extLst>
              <a:ext uri="{FF2B5EF4-FFF2-40B4-BE49-F238E27FC236}">
                <a16:creationId xmlns:a16="http://schemas.microsoft.com/office/drawing/2014/main" id="{E489944B-F943-45B0-88A4-4BFB2F74EA8C}"/>
              </a:ext>
            </a:extLst>
          </p:cNvPr>
          <p:cNvSpPr/>
          <p:nvPr/>
        </p:nvSpPr>
        <p:spPr>
          <a:xfrm>
            <a:off x="540316" y="4391892"/>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19.NEDEN-SONUÇ</a:t>
            </a:r>
          </a:p>
        </p:txBody>
      </p:sp>
      <p:sp>
        <p:nvSpPr>
          <p:cNvPr id="6" name="Dikdörtgen: Köşeleri Yuvarlatılmış 5">
            <a:extLst>
              <a:ext uri="{FF2B5EF4-FFF2-40B4-BE49-F238E27FC236}">
                <a16:creationId xmlns:a16="http://schemas.microsoft.com/office/drawing/2014/main" id="{4D77D36F-8F6B-4A13-911B-FB40C6ACF4D6}"/>
              </a:ext>
            </a:extLst>
          </p:cNvPr>
          <p:cNvSpPr/>
          <p:nvPr/>
        </p:nvSpPr>
        <p:spPr>
          <a:xfrm>
            <a:off x="540315" y="5597238"/>
            <a:ext cx="2923309" cy="9282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effectLst>
                  <a:outerShdw blurRad="38100" dist="38100" dir="2700000" algn="tl">
                    <a:srgbClr val="000000">
                      <a:alpha val="43137"/>
                    </a:srgbClr>
                  </a:outerShdw>
                </a:effectLst>
              </a:rPr>
              <a:t>20.NEDEN-SONUÇ</a:t>
            </a:r>
          </a:p>
        </p:txBody>
      </p:sp>
    </p:spTree>
    <p:extLst>
      <p:ext uri="{BB962C8B-B14F-4D97-AF65-F5344CB8AC3E}">
        <p14:creationId xmlns:p14="http://schemas.microsoft.com/office/powerpoint/2010/main" val="37452686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F2B01DD6-C45F-4263-8C09-925723412161}"/>
              </a:ext>
            </a:extLst>
          </p:cNvPr>
          <p:cNvSpPr/>
          <p:nvPr/>
        </p:nvSpPr>
        <p:spPr>
          <a:xfrm>
            <a:off x="831273" y="935182"/>
            <a:ext cx="9989127" cy="4814454"/>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6600" b="1" dirty="0">
                <a:solidFill>
                  <a:srgbClr val="C00000"/>
                </a:solidFill>
                <a:effectLst>
                  <a:outerShdw blurRad="38100" dist="38100" dir="2700000" algn="tl">
                    <a:srgbClr val="000000">
                      <a:alpha val="43137"/>
                    </a:srgbClr>
                  </a:outerShdw>
                </a:effectLst>
              </a:rPr>
              <a:t>SÖZ SANATI</a:t>
            </a:r>
          </a:p>
          <a:p>
            <a:pPr algn="ctr"/>
            <a:r>
              <a:rPr lang="tr-TR" sz="6600" b="1" dirty="0">
                <a:solidFill>
                  <a:srgbClr val="C00000"/>
                </a:solidFill>
                <a:effectLst>
                  <a:outerShdw blurRad="38100" dist="38100" dir="2700000" algn="tl">
                    <a:srgbClr val="000000">
                      <a:alpha val="43137"/>
                    </a:srgbClr>
                  </a:outerShdw>
                </a:effectLst>
              </a:rPr>
              <a:t>BENZETME</a:t>
            </a:r>
          </a:p>
        </p:txBody>
      </p:sp>
    </p:spTree>
    <p:extLst>
      <p:ext uri="{BB962C8B-B14F-4D97-AF65-F5344CB8AC3E}">
        <p14:creationId xmlns:p14="http://schemas.microsoft.com/office/powerpoint/2010/main" val="2103293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0C36DA1-F1B5-4D3B-A174-BB678DE62A0E}"/>
              </a:ext>
            </a:extLst>
          </p:cNvPr>
          <p:cNvSpPr txBox="1"/>
          <p:nvPr/>
        </p:nvSpPr>
        <p:spPr>
          <a:xfrm>
            <a:off x="692726" y="1138535"/>
            <a:ext cx="9864437" cy="255454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0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Sözü daha etkili duruma getirmek için aralarında ilgi bulunan iki unsurdan güçsüzü olanı güçlü olana benzetmektir.</a:t>
            </a:r>
            <a:endParaRPr lang="tr-TR" sz="40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4149132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DE64DB4-E039-4D80-A913-5F3A7C870C85}"/>
              </a:ext>
            </a:extLst>
          </p:cNvPr>
          <p:cNvSpPr txBox="1"/>
          <p:nvPr/>
        </p:nvSpPr>
        <p:spPr>
          <a:xfrm>
            <a:off x="1669472" y="542698"/>
            <a:ext cx="8853055"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u="sng" dirty="0">
                <a:solidFill>
                  <a:srgbClr val="000000"/>
                </a:solidFill>
                <a:effectLst>
                  <a:outerShdw blurRad="38100" dist="38100" dir="2700000" algn="tl">
                    <a:srgbClr val="000000">
                      <a:alpha val="43137"/>
                    </a:srgbClr>
                  </a:outerShdw>
                </a:effectLst>
                <a:latin typeface="Comic Sans Ms" panose="030F0702030302020204" pitchFamily="66" charset="0"/>
              </a:rPr>
              <a:t>Benzetmede dört unsur bulunur</a:t>
            </a:r>
            <a:r>
              <a:rPr lang="tr-TR" sz="3600" b="1" i="0" dirty="0">
                <a:solidFill>
                  <a:srgbClr val="000000"/>
                </a:solidFill>
                <a:effectLst>
                  <a:outerShdw blurRad="38100" dist="38100" dir="2700000" algn="tl">
                    <a:srgbClr val="000000">
                      <a:alpha val="43137"/>
                    </a:srgbClr>
                  </a:outerShdw>
                </a:effectLst>
                <a:latin typeface="Comic Sans Ms" panose="030F0702030302020204" pitchFamily="66" charset="0"/>
              </a:rPr>
              <a:t>:</a:t>
            </a:r>
            <a:endParaRPr lang="tr-TR" sz="3600" b="1" dirty="0">
              <a:effectLst>
                <a:outerShdw blurRad="38100" dist="38100" dir="2700000" algn="tl">
                  <a:srgbClr val="000000">
                    <a:alpha val="43137"/>
                  </a:srgbClr>
                </a:outerShdw>
              </a:effectLst>
            </a:endParaRPr>
          </a:p>
        </p:txBody>
      </p:sp>
      <p:sp>
        <p:nvSpPr>
          <p:cNvPr id="4" name="Dikdörtgen: Köşeleri Yuvarlatılmış 3">
            <a:extLst>
              <a:ext uri="{FF2B5EF4-FFF2-40B4-BE49-F238E27FC236}">
                <a16:creationId xmlns:a16="http://schemas.microsoft.com/office/drawing/2014/main" id="{FF094228-B9BA-4925-8555-CB0E1487C690}"/>
              </a:ext>
            </a:extLst>
          </p:cNvPr>
          <p:cNvSpPr/>
          <p:nvPr/>
        </p:nvSpPr>
        <p:spPr>
          <a:xfrm>
            <a:off x="762001" y="1744442"/>
            <a:ext cx="4003964" cy="874068"/>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1.BENZEYEN</a:t>
            </a:r>
          </a:p>
        </p:txBody>
      </p:sp>
      <p:sp>
        <p:nvSpPr>
          <p:cNvPr id="5" name="Dikdörtgen: Köşeleri Yuvarlatılmış 4">
            <a:extLst>
              <a:ext uri="{FF2B5EF4-FFF2-40B4-BE49-F238E27FC236}">
                <a16:creationId xmlns:a16="http://schemas.microsoft.com/office/drawing/2014/main" id="{83432971-74B3-4A6A-819E-C9A85835EFDB}"/>
              </a:ext>
            </a:extLst>
          </p:cNvPr>
          <p:cNvSpPr/>
          <p:nvPr/>
        </p:nvSpPr>
        <p:spPr>
          <a:xfrm>
            <a:off x="637309" y="2825095"/>
            <a:ext cx="4558144" cy="874068"/>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2.BENZETİLEN</a:t>
            </a:r>
          </a:p>
        </p:txBody>
      </p:sp>
      <p:sp>
        <p:nvSpPr>
          <p:cNvPr id="6" name="Dikdörtgen: Köşeleri Yuvarlatılmış 5">
            <a:extLst>
              <a:ext uri="{FF2B5EF4-FFF2-40B4-BE49-F238E27FC236}">
                <a16:creationId xmlns:a16="http://schemas.microsoft.com/office/drawing/2014/main" id="{60008127-1816-467D-813D-9C7C620C2330}"/>
              </a:ext>
            </a:extLst>
          </p:cNvPr>
          <p:cNvSpPr/>
          <p:nvPr/>
        </p:nvSpPr>
        <p:spPr>
          <a:xfrm>
            <a:off x="637309" y="3898205"/>
            <a:ext cx="6761017" cy="874068"/>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3. BENZETME  YÖNÜ</a:t>
            </a:r>
          </a:p>
        </p:txBody>
      </p:sp>
      <p:sp>
        <p:nvSpPr>
          <p:cNvPr id="7" name="Dikdörtgen: Köşeleri Yuvarlatılmış 6">
            <a:extLst>
              <a:ext uri="{FF2B5EF4-FFF2-40B4-BE49-F238E27FC236}">
                <a16:creationId xmlns:a16="http://schemas.microsoft.com/office/drawing/2014/main" id="{8CD81EA7-7698-4D2B-8995-A5C5D8652BDF}"/>
              </a:ext>
            </a:extLst>
          </p:cNvPr>
          <p:cNvSpPr/>
          <p:nvPr/>
        </p:nvSpPr>
        <p:spPr>
          <a:xfrm>
            <a:off x="762001" y="4971315"/>
            <a:ext cx="5915890" cy="1149927"/>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4. BENZETME EDATI</a:t>
            </a:r>
          </a:p>
        </p:txBody>
      </p:sp>
      <p:sp>
        <p:nvSpPr>
          <p:cNvPr id="8" name="Dikdörtgen: Köşeleri Yuvarlatılmış 7">
            <a:extLst>
              <a:ext uri="{FF2B5EF4-FFF2-40B4-BE49-F238E27FC236}">
                <a16:creationId xmlns:a16="http://schemas.microsoft.com/office/drawing/2014/main" id="{40557454-1767-485A-AD9C-B3523158B42C}"/>
              </a:ext>
            </a:extLst>
          </p:cNvPr>
          <p:cNvSpPr/>
          <p:nvPr/>
        </p:nvSpPr>
        <p:spPr>
          <a:xfrm>
            <a:off x="6858001" y="4914665"/>
            <a:ext cx="4003964" cy="1149927"/>
          </a:xfrm>
          <a:prstGeom prst="roundRect">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r>
              <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GİBİ-KADAR</a:t>
            </a:r>
          </a:p>
        </p:txBody>
      </p:sp>
    </p:spTree>
    <p:extLst>
      <p:ext uri="{BB962C8B-B14F-4D97-AF65-F5344CB8AC3E}">
        <p14:creationId xmlns:p14="http://schemas.microsoft.com/office/powerpoint/2010/main" val="4200919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barn(inVertical)">
                                      <p:cBhvr>
                                        <p:cTn id="3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78F0CFC-4098-4349-8F3A-512ED3302150}"/>
              </a:ext>
            </a:extLst>
          </p:cNvPr>
          <p:cNvSpPr txBox="1"/>
          <p:nvPr/>
        </p:nvSpPr>
        <p:spPr>
          <a:xfrm>
            <a:off x="1080655" y="819788"/>
            <a:ext cx="8575964"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000000"/>
                </a:solidFill>
                <a:effectLst>
                  <a:outerShdw blurRad="38100" dist="38100" dir="2700000" algn="tl">
                    <a:srgbClr val="000000">
                      <a:alpha val="43137"/>
                    </a:srgbClr>
                  </a:outerShdw>
                </a:effectLst>
                <a:latin typeface="Comic Sans Ms" panose="030F0702030302020204" pitchFamily="66" charset="0"/>
              </a:rPr>
              <a:t>Çocuk tilki gibi kurnaz biriydi.</a:t>
            </a:r>
            <a:endParaRPr lang="tr-TR" sz="4000" b="1" dirty="0">
              <a:effectLst>
                <a:outerShdw blurRad="38100" dist="38100" dir="2700000" algn="tl">
                  <a:srgbClr val="000000">
                    <a:alpha val="43137"/>
                  </a:srgbClr>
                </a:outerShdw>
              </a:effectLst>
            </a:endParaRPr>
          </a:p>
        </p:txBody>
      </p:sp>
      <p:sp>
        <p:nvSpPr>
          <p:cNvPr id="4" name="Ok: Aşağı 3">
            <a:extLst>
              <a:ext uri="{FF2B5EF4-FFF2-40B4-BE49-F238E27FC236}">
                <a16:creationId xmlns:a16="http://schemas.microsoft.com/office/drawing/2014/main" id="{C986349D-976D-4C4B-BA7C-6DFF36E0383B}"/>
              </a:ext>
            </a:extLst>
          </p:cNvPr>
          <p:cNvSpPr/>
          <p:nvPr/>
        </p:nvSpPr>
        <p:spPr>
          <a:xfrm>
            <a:off x="1870364" y="1620982"/>
            <a:ext cx="540327" cy="109450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Ok: Aşağı 4">
            <a:extLst>
              <a:ext uri="{FF2B5EF4-FFF2-40B4-BE49-F238E27FC236}">
                <a16:creationId xmlns:a16="http://schemas.microsoft.com/office/drawing/2014/main" id="{AF8D1E1F-D18F-40B7-88F5-FA69B70C333F}"/>
              </a:ext>
            </a:extLst>
          </p:cNvPr>
          <p:cNvSpPr/>
          <p:nvPr/>
        </p:nvSpPr>
        <p:spPr>
          <a:xfrm>
            <a:off x="3325092" y="1620982"/>
            <a:ext cx="540327" cy="2396836"/>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Ok: Aşağı 5">
            <a:extLst>
              <a:ext uri="{FF2B5EF4-FFF2-40B4-BE49-F238E27FC236}">
                <a16:creationId xmlns:a16="http://schemas.microsoft.com/office/drawing/2014/main" id="{39E3D34B-65AC-4E89-98F7-FE0BA3E5D032}"/>
              </a:ext>
            </a:extLst>
          </p:cNvPr>
          <p:cNvSpPr/>
          <p:nvPr/>
        </p:nvSpPr>
        <p:spPr>
          <a:xfrm>
            <a:off x="4668983" y="1527674"/>
            <a:ext cx="540327" cy="109450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Ok: Aşağı 6">
            <a:extLst>
              <a:ext uri="{FF2B5EF4-FFF2-40B4-BE49-F238E27FC236}">
                <a16:creationId xmlns:a16="http://schemas.microsoft.com/office/drawing/2014/main" id="{0D0344A3-BBC5-4C11-9C05-5CD9D20D5F61}"/>
              </a:ext>
            </a:extLst>
          </p:cNvPr>
          <p:cNvSpPr/>
          <p:nvPr/>
        </p:nvSpPr>
        <p:spPr>
          <a:xfrm>
            <a:off x="6054437" y="1620981"/>
            <a:ext cx="540327" cy="260726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8" name="Dikdörtgen: Köşeleri Yuvarlatılmış 7">
            <a:extLst>
              <a:ext uri="{FF2B5EF4-FFF2-40B4-BE49-F238E27FC236}">
                <a16:creationId xmlns:a16="http://schemas.microsoft.com/office/drawing/2014/main" id="{0E866E0D-CA0A-456C-8628-B23250A0F560}"/>
              </a:ext>
            </a:extLst>
          </p:cNvPr>
          <p:cNvSpPr/>
          <p:nvPr/>
        </p:nvSpPr>
        <p:spPr>
          <a:xfrm>
            <a:off x="955963" y="2812473"/>
            <a:ext cx="1745673" cy="7078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Benzeyen</a:t>
            </a:r>
          </a:p>
        </p:txBody>
      </p:sp>
      <p:sp>
        <p:nvSpPr>
          <p:cNvPr id="9" name="Dikdörtgen: Köşeleri Yuvarlatılmış 8">
            <a:extLst>
              <a:ext uri="{FF2B5EF4-FFF2-40B4-BE49-F238E27FC236}">
                <a16:creationId xmlns:a16="http://schemas.microsoft.com/office/drawing/2014/main" id="{60340D28-F7EE-49DA-8A53-BFE4954DE3C3}"/>
              </a:ext>
            </a:extLst>
          </p:cNvPr>
          <p:cNvSpPr/>
          <p:nvPr/>
        </p:nvSpPr>
        <p:spPr>
          <a:xfrm>
            <a:off x="2722418" y="4142510"/>
            <a:ext cx="1745673" cy="7078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Benzetilen</a:t>
            </a:r>
          </a:p>
        </p:txBody>
      </p:sp>
      <p:sp>
        <p:nvSpPr>
          <p:cNvPr id="10" name="Dikdörtgen: Köşeleri Yuvarlatılmış 9">
            <a:extLst>
              <a:ext uri="{FF2B5EF4-FFF2-40B4-BE49-F238E27FC236}">
                <a16:creationId xmlns:a16="http://schemas.microsoft.com/office/drawing/2014/main" id="{811C76D4-A164-41EB-B9C4-2250C5C89D10}"/>
              </a:ext>
            </a:extLst>
          </p:cNvPr>
          <p:cNvSpPr/>
          <p:nvPr/>
        </p:nvSpPr>
        <p:spPr>
          <a:xfrm>
            <a:off x="4128655" y="2834559"/>
            <a:ext cx="1745673" cy="7078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Benzetme edatı</a:t>
            </a:r>
          </a:p>
        </p:txBody>
      </p:sp>
      <p:sp>
        <p:nvSpPr>
          <p:cNvPr id="11" name="Dikdörtgen: Köşeleri Yuvarlatılmış 10">
            <a:extLst>
              <a:ext uri="{FF2B5EF4-FFF2-40B4-BE49-F238E27FC236}">
                <a16:creationId xmlns:a16="http://schemas.microsoft.com/office/drawing/2014/main" id="{D648D3E1-5E38-48B4-BD04-392502AA9637}"/>
              </a:ext>
            </a:extLst>
          </p:cNvPr>
          <p:cNvSpPr/>
          <p:nvPr/>
        </p:nvSpPr>
        <p:spPr>
          <a:xfrm>
            <a:off x="5451763" y="4468745"/>
            <a:ext cx="1745673" cy="7078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Benzetme yönü</a:t>
            </a:r>
          </a:p>
        </p:txBody>
      </p:sp>
    </p:spTree>
    <p:extLst>
      <p:ext uri="{BB962C8B-B14F-4D97-AF65-F5344CB8AC3E}">
        <p14:creationId xmlns:p14="http://schemas.microsoft.com/office/powerpoint/2010/main" val="75554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arn(inVertical)">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arn(inVertical)">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B67B26E8-9D75-4410-B951-74143589CF1B}"/>
              </a:ext>
            </a:extLst>
          </p:cNvPr>
          <p:cNvSpPr txBox="1"/>
          <p:nvPr/>
        </p:nvSpPr>
        <p:spPr>
          <a:xfrm>
            <a:off x="789708" y="902914"/>
            <a:ext cx="10460183" cy="76944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i="0" dirty="0">
                <a:solidFill>
                  <a:srgbClr val="000000"/>
                </a:solidFill>
                <a:effectLst>
                  <a:outerShdw blurRad="38100" dist="38100" dir="2700000" algn="tl">
                    <a:srgbClr val="000000">
                      <a:alpha val="43137"/>
                    </a:srgbClr>
                  </a:outerShdw>
                </a:effectLst>
                <a:latin typeface="Comic Sans Ms" panose="030F0702030302020204" pitchFamily="66" charset="0"/>
              </a:rPr>
              <a:t>Askerlerimiz aslan gibi kuvvetlidir.</a:t>
            </a:r>
            <a:endParaRPr lang="tr-TR" sz="4400" b="1" dirty="0">
              <a:effectLst>
                <a:outerShdw blurRad="38100" dist="38100" dir="2700000" algn="tl">
                  <a:srgbClr val="000000">
                    <a:alpha val="43137"/>
                  </a:srgbClr>
                </a:outerShdw>
              </a:effectLst>
            </a:endParaRPr>
          </a:p>
        </p:txBody>
      </p:sp>
      <p:sp>
        <p:nvSpPr>
          <p:cNvPr id="4" name="Ok: Aşağı 3">
            <a:extLst>
              <a:ext uri="{FF2B5EF4-FFF2-40B4-BE49-F238E27FC236}">
                <a16:creationId xmlns:a16="http://schemas.microsoft.com/office/drawing/2014/main" id="{B94FB14E-474F-495D-B3BD-9E151F2B2F24}"/>
              </a:ext>
            </a:extLst>
          </p:cNvPr>
          <p:cNvSpPr/>
          <p:nvPr/>
        </p:nvSpPr>
        <p:spPr>
          <a:xfrm>
            <a:off x="1870364" y="1620982"/>
            <a:ext cx="540327" cy="109450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Ok: Aşağı 4">
            <a:extLst>
              <a:ext uri="{FF2B5EF4-FFF2-40B4-BE49-F238E27FC236}">
                <a16:creationId xmlns:a16="http://schemas.microsoft.com/office/drawing/2014/main" id="{FC20A3A4-6D93-4CC5-A96D-BB17729039C7}"/>
              </a:ext>
            </a:extLst>
          </p:cNvPr>
          <p:cNvSpPr/>
          <p:nvPr/>
        </p:nvSpPr>
        <p:spPr>
          <a:xfrm>
            <a:off x="8672945" y="1591596"/>
            <a:ext cx="540327" cy="109450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Ok: Aşağı 5">
            <a:extLst>
              <a:ext uri="{FF2B5EF4-FFF2-40B4-BE49-F238E27FC236}">
                <a16:creationId xmlns:a16="http://schemas.microsoft.com/office/drawing/2014/main" id="{294806A3-5868-48D6-B560-C2B65136ED7E}"/>
              </a:ext>
            </a:extLst>
          </p:cNvPr>
          <p:cNvSpPr/>
          <p:nvPr/>
        </p:nvSpPr>
        <p:spPr>
          <a:xfrm>
            <a:off x="6664035" y="1695159"/>
            <a:ext cx="540327" cy="109450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Ok: Aşağı 6">
            <a:extLst>
              <a:ext uri="{FF2B5EF4-FFF2-40B4-BE49-F238E27FC236}">
                <a16:creationId xmlns:a16="http://schemas.microsoft.com/office/drawing/2014/main" id="{054149A4-8B68-406B-B9E7-CA320C0448E4}"/>
              </a:ext>
            </a:extLst>
          </p:cNvPr>
          <p:cNvSpPr/>
          <p:nvPr/>
        </p:nvSpPr>
        <p:spPr>
          <a:xfrm>
            <a:off x="5257802" y="1695158"/>
            <a:ext cx="540327" cy="109450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8" name="Dikdörtgen: Köşeleri Yuvarlatılmış 7">
            <a:extLst>
              <a:ext uri="{FF2B5EF4-FFF2-40B4-BE49-F238E27FC236}">
                <a16:creationId xmlns:a16="http://schemas.microsoft.com/office/drawing/2014/main" id="{A29F0113-C255-498C-B259-50738875599E}"/>
              </a:ext>
            </a:extLst>
          </p:cNvPr>
          <p:cNvSpPr/>
          <p:nvPr/>
        </p:nvSpPr>
        <p:spPr>
          <a:xfrm>
            <a:off x="1267690" y="2832535"/>
            <a:ext cx="1745673" cy="7078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Benzeyen</a:t>
            </a:r>
          </a:p>
        </p:txBody>
      </p:sp>
      <p:sp>
        <p:nvSpPr>
          <p:cNvPr id="9" name="Dikdörtgen: Köşeleri Yuvarlatılmış 8">
            <a:extLst>
              <a:ext uri="{FF2B5EF4-FFF2-40B4-BE49-F238E27FC236}">
                <a16:creationId xmlns:a16="http://schemas.microsoft.com/office/drawing/2014/main" id="{CD92331C-0F68-4AFD-83F8-0E77E0432050}"/>
              </a:ext>
            </a:extLst>
          </p:cNvPr>
          <p:cNvSpPr/>
          <p:nvPr/>
        </p:nvSpPr>
        <p:spPr>
          <a:xfrm>
            <a:off x="4454233" y="3020844"/>
            <a:ext cx="1745673" cy="7078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Benzetilen</a:t>
            </a:r>
          </a:p>
        </p:txBody>
      </p:sp>
      <p:sp>
        <p:nvSpPr>
          <p:cNvPr id="10" name="Dikdörtgen: Köşeleri Yuvarlatılmış 9">
            <a:extLst>
              <a:ext uri="{FF2B5EF4-FFF2-40B4-BE49-F238E27FC236}">
                <a16:creationId xmlns:a16="http://schemas.microsoft.com/office/drawing/2014/main" id="{D43C3352-BD08-42E0-992C-47EB8A0B82C3}"/>
              </a:ext>
            </a:extLst>
          </p:cNvPr>
          <p:cNvSpPr/>
          <p:nvPr/>
        </p:nvSpPr>
        <p:spPr>
          <a:xfrm>
            <a:off x="6331525" y="3006337"/>
            <a:ext cx="1745673" cy="7078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Benzetme edatı</a:t>
            </a:r>
          </a:p>
        </p:txBody>
      </p:sp>
      <p:sp>
        <p:nvSpPr>
          <p:cNvPr id="11" name="Dikdörtgen: Köşeleri Yuvarlatılmış 10">
            <a:extLst>
              <a:ext uri="{FF2B5EF4-FFF2-40B4-BE49-F238E27FC236}">
                <a16:creationId xmlns:a16="http://schemas.microsoft.com/office/drawing/2014/main" id="{E70619AD-7013-47ED-A320-2B9615761AC1}"/>
              </a:ext>
            </a:extLst>
          </p:cNvPr>
          <p:cNvSpPr/>
          <p:nvPr/>
        </p:nvSpPr>
        <p:spPr>
          <a:xfrm>
            <a:off x="8340435" y="3020844"/>
            <a:ext cx="1745673" cy="7078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Benzetme yönü</a:t>
            </a:r>
          </a:p>
        </p:txBody>
      </p:sp>
    </p:spTree>
    <p:extLst>
      <p:ext uri="{BB962C8B-B14F-4D97-AF65-F5344CB8AC3E}">
        <p14:creationId xmlns:p14="http://schemas.microsoft.com/office/powerpoint/2010/main" val="1755079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arn(inVertical)">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arn(inVertical)">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82F7A97A-DE6A-4289-8A6F-7D31B7A6E5A8}"/>
              </a:ext>
            </a:extLst>
          </p:cNvPr>
          <p:cNvSpPr txBox="1"/>
          <p:nvPr/>
        </p:nvSpPr>
        <p:spPr>
          <a:xfrm>
            <a:off x="789708" y="902914"/>
            <a:ext cx="10460183"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800" b="1" i="0" dirty="0">
                <a:solidFill>
                  <a:srgbClr val="000000"/>
                </a:solidFill>
                <a:effectLst>
                  <a:outerShdw blurRad="38100" dist="38100" dir="2700000" algn="tl">
                    <a:srgbClr val="000000">
                      <a:alpha val="43137"/>
                    </a:srgbClr>
                  </a:outerShdw>
                </a:effectLst>
                <a:latin typeface="Comic Sans Ms" panose="030F0702030302020204" pitchFamily="66" charset="0"/>
              </a:rPr>
              <a:t>Cennet kadar güzel vatanımız var.</a:t>
            </a:r>
            <a:endParaRPr lang="tr-TR" sz="4800" b="1" dirty="0">
              <a:effectLst>
                <a:outerShdw blurRad="38100" dist="38100" dir="2700000" algn="tl">
                  <a:srgbClr val="000000">
                    <a:alpha val="43137"/>
                  </a:srgbClr>
                </a:outerShdw>
              </a:effectLst>
            </a:endParaRPr>
          </a:p>
        </p:txBody>
      </p:sp>
      <p:sp>
        <p:nvSpPr>
          <p:cNvPr id="3" name="Ok: Aşağı 2">
            <a:extLst>
              <a:ext uri="{FF2B5EF4-FFF2-40B4-BE49-F238E27FC236}">
                <a16:creationId xmlns:a16="http://schemas.microsoft.com/office/drawing/2014/main" id="{8F2BD418-6FD8-4102-82AC-8007D40CD646}"/>
              </a:ext>
            </a:extLst>
          </p:cNvPr>
          <p:cNvSpPr/>
          <p:nvPr/>
        </p:nvSpPr>
        <p:spPr>
          <a:xfrm>
            <a:off x="1794164" y="1653201"/>
            <a:ext cx="540327" cy="109450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Ok: Aşağı 3">
            <a:extLst>
              <a:ext uri="{FF2B5EF4-FFF2-40B4-BE49-F238E27FC236}">
                <a16:creationId xmlns:a16="http://schemas.microsoft.com/office/drawing/2014/main" id="{6ABFFA67-5367-494B-AB2E-81F01227FC19}"/>
              </a:ext>
            </a:extLst>
          </p:cNvPr>
          <p:cNvSpPr/>
          <p:nvPr/>
        </p:nvSpPr>
        <p:spPr>
          <a:xfrm>
            <a:off x="8160328" y="1572491"/>
            <a:ext cx="540327" cy="109450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Ok: Aşağı 4">
            <a:extLst>
              <a:ext uri="{FF2B5EF4-FFF2-40B4-BE49-F238E27FC236}">
                <a16:creationId xmlns:a16="http://schemas.microsoft.com/office/drawing/2014/main" id="{4A43D1D4-4DAD-4E2D-9795-5424339EACFB}"/>
              </a:ext>
            </a:extLst>
          </p:cNvPr>
          <p:cNvSpPr/>
          <p:nvPr/>
        </p:nvSpPr>
        <p:spPr>
          <a:xfrm>
            <a:off x="5631872" y="1677447"/>
            <a:ext cx="540327" cy="109450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Ok: Aşağı 5">
            <a:extLst>
              <a:ext uri="{FF2B5EF4-FFF2-40B4-BE49-F238E27FC236}">
                <a16:creationId xmlns:a16="http://schemas.microsoft.com/office/drawing/2014/main" id="{AD510173-7789-4C0B-98D6-BC67830D3700}"/>
              </a:ext>
            </a:extLst>
          </p:cNvPr>
          <p:cNvSpPr/>
          <p:nvPr/>
        </p:nvSpPr>
        <p:spPr>
          <a:xfrm>
            <a:off x="3491347" y="1677447"/>
            <a:ext cx="540327" cy="109450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Köşeleri Yuvarlatılmış 6">
            <a:extLst>
              <a:ext uri="{FF2B5EF4-FFF2-40B4-BE49-F238E27FC236}">
                <a16:creationId xmlns:a16="http://schemas.microsoft.com/office/drawing/2014/main" id="{AC6C259C-244E-48DA-B5BF-959AA5F73296}"/>
              </a:ext>
            </a:extLst>
          </p:cNvPr>
          <p:cNvSpPr/>
          <p:nvPr/>
        </p:nvSpPr>
        <p:spPr>
          <a:xfrm>
            <a:off x="7682345" y="2771956"/>
            <a:ext cx="1745673" cy="7078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Benzeyen</a:t>
            </a:r>
          </a:p>
        </p:txBody>
      </p:sp>
      <p:sp>
        <p:nvSpPr>
          <p:cNvPr id="8" name="Dikdörtgen: Köşeleri Yuvarlatılmış 7">
            <a:extLst>
              <a:ext uri="{FF2B5EF4-FFF2-40B4-BE49-F238E27FC236}">
                <a16:creationId xmlns:a16="http://schemas.microsoft.com/office/drawing/2014/main" id="{788D4A81-4372-42FC-9668-57500283DE66}"/>
              </a:ext>
            </a:extLst>
          </p:cNvPr>
          <p:cNvSpPr/>
          <p:nvPr/>
        </p:nvSpPr>
        <p:spPr>
          <a:xfrm>
            <a:off x="1191490" y="2951571"/>
            <a:ext cx="1745673" cy="7078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Benzetilen</a:t>
            </a:r>
          </a:p>
        </p:txBody>
      </p:sp>
      <p:sp>
        <p:nvSpPr>
          <p:cNvPr id="9" name="Dikdörtgen: Köşeleri Yuvarlatılmış 8">
            <a:extLst>
              <a:ext uri="{FF2B5EF4-FFF2-40B4-BE49-F238E27FC236}">
                <a16:creationId xmlns:a16="http://schemas.microsoft.com/office/drawing/2014/main" id="{6772E0E0-D61A-4FEB-995B-EF96F44D30FA}"/>
              </a:ext>
            </a:extLst>
          </p:cNvPr>
          <p:cNvSpPr/>
          <p:nvPr/>
        </p:nvSpPr>
        <p:spPr>
          <a:xfrm>
            <a:off x="3158837" y="2951571"/>
            <a:ext cx="1745673" cy="7078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Benzetme edatı</a:t>
            </a:r>
          </a:p>
        </p:txBody>
      </p:sp>
      <p:sp>
        <p:nvSpPr>
          <p:cNvPr id="10" name="Dikdörtgen: Köşeleri Yuvarlatılmış 9">
            <a:extLst>
              <a:ext uri="{FF2B5EF4-FFF2-40B4-BE49-F238E27FC236}">
                <a16:creationId xmlns:a16="http://schemas.microsoft.com/office/drawing/2014/main" id="{6DCF962E-5FF7-4D6D-8489-C54A6D7D8102}"/>
              </a:ext>
            </a:extLst>
          </p:cNvPr>
          <p:cNvSpPr/>
          <p:nvPr/>
        </p:nvSpPr>
        <p:spPr>
          <a:xfrm>
            <a:off x="5299362" y="2951571"/>
            <a:ext cx="1745673" cy="7078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Benzetme yönü</a:t>
            </a:r>
          </a:p>
        </p:txBody>
      </p:sp>
    </p:spTree>
    <p:extLst>
      <p:ext uri="{BB962C8B-B14F-4D97-AF65-F5344CB8AC3E}">
        <p14:creationId xmlns:p14="http://schemas.microsoft.com/office/powerpoint/2010/main" val="3485798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barn(inVertical)">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barn(inVertical)">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D4131DCA-2623-4526-A63E-66EF82601774}"/>
              </a:ext>
            </a:extLst>
          </p:cNvPr>
          <p:cNvSpPr/>
          <p:nvPr/>
        </p:nvSpPr>
        <p:spPr>
          <a:xfrm>
            <a:off x="4821382" y="983671"/>
            <a:ext cx="3449782" cy="1136073"/>
          </a:xfrm>
          <a:prstGeom prst="roundRect">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tr-TR" sz="4400" b="1" dirty="0">
                <a:solidFill>
                  <a:srgbClr val="C00000"/>
                </a:solidFill>
                <a:effectLst>
                  <a:outerShdw blurRad="38100" dist="38100" dir="2700000" algn="tl">
                    <a:srgbClr val="000000">
                      <a:alpha val="43137"/>
                    </a:srgbClr>
                  </a:outerShdw>
                </a:effectLst>
              </a:rPr>
              <a:t>NOT</a:t>
            </a:r>
          </a:p>
        </p:txBody>
      </p:sp>
      <p:sp>
        <p:nvSpPr>
          <p:cNvPr id="3" name="Dikdörtgen: Köşeleri Yuvarlatılmış 2">
            <a:extLst>
              <a:ext uri="{FF2B5EF4-FFF2-40B4-BE49-F238E27FC236}">
                <a16:creationId xmlns:a16="http://schemas.microsoft.com/office/drawing/2014/main" id="{6A785BCA-2591-4B10-840C-CAC7E3A6E100}"/>
              </a:ext>
            </a:extLst>
          </p:cNvPr>
          <p:cNvSpPr/>
          <p:nvPr/>
        </p:nvSpPr>
        <p:spPr>
          <a:xfrm>
            <a:off x="983673" y="2660073"/>
            <a:ext cx="10390909" cy="146858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3600" b="1" dirty="0">
                <a:solidFill>
                  <a:srgbClr val="C00000"/>
                </a:solidFill>
                <a:effectLst>
                  <a:outerShdw blurRad="38100" dist="38100" dir="2700000" algn="tl">
                    <a:srgbClr val="000000">
                      <a:alpha val="43137"/>
                    </a:srgbClr>
                  </a:outerShdw>
                </a:effectLst>
              </a:rPr>
              <a:t>Bir benzetmede benzetme unsurlarının dördü kullanılmayabilir.</a:t>
            </a:r>
          </a:p>
        </p:txBody>
      </p:sp>
    </p:spTree>
    <p:extLst>
      <p:ext uri="{BB962C8B-B14F-4D97-AF65-F5344CB8AC3E}">
        <p14:creationId xmlns:p14="http://schemas.microsoft.com/office/powerpoint/2010/main" val="339333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B3EFA045-C750-460B-9DEC-398DECDED334}"/>
              </a:ext>
            </a:extLst>
          </p:cNvPr>
          <p:cNvSpPr txBox="1"/>
          <p:nvPr/>
        </p:nvSpPr>
        <p:spPr>
          <a:xfrm>
            <a:off x="471053" y="1096880"/>
            <a:ext cx="10834256"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İnsan, tamamlanmamış bir ansiklopedidir.</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4" name="Ok: Aşağı 3">
            <a:extLst>
              <a:ext uri="{FF2B5EF4-FFF2-40B4-BE49-F238E27FC236}">
                <a16:creationId xmlns:a16="http://schemas.microsoft.com/office/drawing/2014/main" id="{A9156820-278A-4A22-98DB-EC3B08126E79}"/>
              </a:ext>
            </a:extLst>
          </p:cNvPr>
          <p:cNvSpPr/>
          <p:nvPr/>
        </p:nvSpPr>
        <p:spPr>
          <a:xfrm>
            <a:off x="1239982" y="1743211"/>
            <a:ext cx="540327" cy="109450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Ok: Aşağı 4">
            <a:extLst>
              <a:ext uri="{FF2B5EF4-FFF2-40B4-BE49-F238E27FC236}">
                <a16:creationId xmlns:a16="http://schemas.microsoft.com/office/drawing/2014/main" id="{7232B194-6257-400E-A96D-1AE7281D6B3A}"/>
              </a:ext>
            </a:extLst>
          </p:cNvPr>
          <p:cNvSpPr/>
          <p:nvPr/>
        </p:nvSpPr>
        <p:spPr>
          <a:xfrm>
            <a:off x="6573982" y="1775385"/>
            <a:ext cx="540327" cy="109450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Dikdörtgen: Köşeleri Yuvarlatılmış 5">
            <a:extLst>
              <a:ext uri="{FF2B5EF4-FFF2-40B4-BE49-F238E27FC236}">
                <a16:creationId xmlns:a16="http://schemas.microsoft.com/office/drawing/2014/main" id="{D2C62EF3-45CE-48CE-BF4D-036DCCF37E89}"/>
              </a:ext>
            </a:extLst>
          </p:cNvPr>
          <p:cNvSpPr/>
          <p:nvPr/>
        </p:nvSpPr>
        <p:spPr>
          <a:xfrm>
            <a:off x="6359235" y="3075057"/>
            <a:ext cx="1745673" cy="7078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Benzetilen</a:t>
            </a:r>
          </a:p>
        </p:txBody>
      </p:sp>
      <p:sp>
        <p:nvSpPr>
          <p:cNvPr id="7" name="Dikdörtgen: Köşeleri Yuvarlatılmış 6">
            <a:extLst>
              <a:ext uri="{FF2B5EF4-FFF2-40B4-BE49-F238E27FC236}">
                <a16:creationId xmlns:a16="http://schemas.microsoft.com/office/drawing/2014/main" id="{0F872838-E5DD-4B36-BF8A-89D4FA35BBFF}"/>
              </a:ext>
            </a:extLst>
          </p:cNvPr>
          <p:cNvSpPr/>
          <p:nvPr/>
        </p:nvSpPr>
        <p:spPr>
          <a:xfrm>
            <a:off x="755072" y="3130108"/>
            <a:ext cx="1745673" cy="7078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Benzeyen</a:t>
            </a:r>
          </a:p>
        </p:txBody>
      </p:sp>
    </p:spTree>
    <p:extLst>
      <p:ext uri="{BB962C8B-B14F-4D97-AF65-F5344CB8AC3E}">
        <p14:creationId xmlns:p14="http://schemas.microsoft.com/office/powerpoint/2010/main" val="235571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E0B89C86-BB1E-41C7-B2BF-00F214988AF2}"/>
              </a:ext>
            </a:extLst>
          </p:cNvPr>
          <p:cNvSpPr txBox="1"/>
          <p:nvPr/>
        </p:nvSpPr>
        <p:spPr>
          <a:xfrm>
            <a:off x="471053" y="1096880"/>
            <a:ext cx="6373092"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Koçum benim.</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pic>
        <p:nvPicPr>
          <p:cNvPr id="2050" name="Picture 2" descr="Kurbanlık Koç Nasıl Olmalıdır? - Kırklareli Çiftlik Kasap">
            <a:extLst>
              <a:ext uri="{FF2B5EF4-FFF2-40B4-BE49-F238E27FC236}">
                <a16:creationId xmlns:a16="http://schemas.microsoft.com/office/drawing/2014/main" id="{CE76CEFD-A880-42AF-9242-9EA480FA68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4689" y="2884206"/>
            <a:ext cx="4756438" cy="2927039"/>
          </a:xfrm>
          <a:prstGeom prst="rect">
            <a:avLst/>
          </a:prstGeom>
          <a:noFill/>
          <a:extLst>
            <a:ext uri="{909E8E84-426E-40DD-AFC4-6F175D3DCCD1}">
              <a14:hiddenFill xmlns:a14="http://schemas.microsoft.com/office/drawing/2010/main">
                <a:solidFill>
                  <a:srgbClr val="FFFFFF"/>
                </a:solidFill>
              </a14:hiddenFill>
            </a:ext>
          </a:extLst>
        </p:spPr>
      </p:pic>
      <p:sp>
        <p:nvSpPr>
          <p:cNvPr id="4" name="Ok: Aşağı 3">
            <a:extLst>
              <a:ext uri="{FF2B5EF4-FFF2-40B4-BE49-F238E27FC236}">
                <a16:creationId xmlns:a16="http://schemas.microsoft.com/office/drawing/2014/main" id="{CACD6609-3A19-46A0-A4D0-2B898C992E95}"/>
              </a:ext>
            </a:extLst>
          </p:cNvPr>
          <p:cNvSpPr/>
          <p:nvPr/>
        </p:nvSpPr>
        <p:spPr>
          <a:xfrm>
            <a:off x="2098964" y="1789697"/>
            <a:ext cx="540327" cy="109450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Köşeleri Yuvarlatılmış 4">
            <a:extLst>
              <a:ext uri="{FF2B5EF4-FFF2-40B4-BE49-F238E27FC236}">
                <a16:creationId xmlns:a16="http://schemas.microsoft.com/office/drawing/2014/main" id="{A6BADC7B-2FF3-4FBA-9E93-A0BC4EDC03BB}"/>
              </a:ext>
            </a:extLst>
          </p:cNvPr>
          <p:cNvSpPr/>
          <p:nvPr/>
        </p:nvSpPr>
        <p:spPr>
          <a:xfrm>
            <a:off x="1496290" y="3075057"/>
            <a:ext cx="1745673" cy="7078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Benzetilen</a:t>
            </a:r>
          </a:p>
        </p:txBody>
      </p:sp>
    </p:spTree>
    <p:extLst>
      <p:ext uri="{BB962C8B-B14F-4D97-AF65-F5344CB8AC3E}">
        <p14:creationId xmlns:p14="http://schemas.microsoft.com/office/powerpoint/2010/main" val="192330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barn(inVertical)">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9F7E97BE-4729-45FC-90CC-90143663D00D}"/>
              </a:ext>
            </a:extLst>
          </p:cNvPr>
          <p:cNvSpPr/>
          <p:nvPr/>
        </p:nvSpPr>
        <p:spPr>
          <a:xfrm>
            <a:off x="1870365" y="547255"/>
            <a:ext cx="7384472" cy="1849582"/>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6600" b="1" dirty="0">
                <a:solidFill>
                  <a:srgbClr val="C00000"/>
                </a:solidFill>
                <a:effectLst>
                  <a:outerShdw blurRad="38100" dist="38100" dir="2700000" algn="tl">
                    <a:srgbClr val="000000">
                      <a:alpha val="43137"/>
                    </a:srgbClr>
                  </a:outerShdw>
                </a:effectLst>
              </a:rPr>
              <a:t>ABARTMA</a:t>
            </a:r>
          </a:p>
        </p:txBody>
      </p:sp>
      <p:sp>
        <p:nvSpPr>
          <p:cNvPr id="3" name="Dikdörtgen: Köşeleri Yuvarlatılmış 2">
            <a:extLst>
              <a:ext uri="{FF2B5EF4-FFF2-40B4-BE49-F238E27FC236}">
                <a16:creationId xmlns:a16="http://schemas.microsoft.com/office/drawing/2014/main" id="{1246D558-1580-4D6B-B889-1E2FECD38C21}"/>
              </a:ext>
            </a:extLst>
          </p:cNvPr>
          <p:cNvSpPr/>
          <p:nvPr/>
        </p:nvSpPr>
        <p:spPr>
          <a:xfrm>
            <a:off x="415636" y="2992582"/>
            <a:ext cx="11042073" cy="2286000"/>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Bir şeyi olduğundan fazla veya az göstermektir.</a:t>
            </a:r>
          </a:p>
        </p:txBody>
      </p:sp>
    </p:spTree>
    <p:extLst>
      <p:ext uri="{BB962C8B-B14F-4D97-AF65-F5344CB8AC3E}">
        <p14:creationId xmlns:p14="http://schemas.microsoft.com/office/powerpoint/2010/main" val="242122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476F2D3D-A601-42F3-AC9C-A79FAD86C1D5}"/>
              </a:ext>
            </a:extLst>
          </p:cNvPr>
          <p:cNvSpPr txBox="1"/>
          <p:nvPr/>
        </p:nvSpPr>
        <p:spPr>
          <a:xfrm>
            <a:off x="637311" y="792079"/>
            <a:ext cx="10432472" cy="646331"/>
          </a:xfrm>
          <a:prstGeom prst="rect">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dirty="0">
                <a:solidFill>
                  <a:srgbClr val="C00000"/>
                </a:solidFill>
                <a:effectLst>
                  <a:outerShdw blurRad="38100" dist="38100" dir="2700000" algn="tl">
                    <a:srgbClr val="000000">
                      <a:alpha val="43137"/>
                    </a:srgbClr>
                  </a:outerShdw>
                </a:effectLst>
                <a:latin typeface="Arial" panose="020B0604020202020204" pitchFamily="34" charset="0"/>
              </a:rPr>
              <a:t>O kadar zayıftı ki üfürsen uçacaktı.</a:t>
            </a:r>
            <a:endParaRPr lang="tr-TR" sz="3600" b="1" dirty="0">
              <a:solidFill>
                <a:srgbClr val="C00000"/>
              </a:solidFill>
              <a:effectLst>
                <a:outerShdw blurRad="38100" dist="38100" dir="2700000" algn="tl">
                  <a:srgbClr val="000000">
                    <a:alpha val="43137"/>
                  </a:srgbClr>
                </a:outerShdw>
              </a:effectLst>
            </a:endParaRPr>
          </a:p>
        </p:txBody>
      </p:sp>
      <p:pic>
        <p:nvPicPr>
          <p:cNvPr id="3074" name="Picture 2" descr="dünyaları üfürmek | duygum | Flickr">
            <a:extLst>
              <a:ext uri="{FF2B5EF4-FFF2-40B4-BE49-F238E27FC236}">
                <a16:creationId xmlns:a16="http://schemas.microsoft.com/office/drawing/2014/main" id="{5D21B4E9-F1C0-430D-9AD3-B209C689B5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5547" y="1903496"/>
            <a:ext cx="6096000" cy="416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659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barn(inVertical)">
                                      <p:cBhvr>
                                        <p:cTn id="12"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9B0690-52E3-4727-B2EF-33AFDDCD1BC3}"/>
              </a:ext>
            </a:extLst>
          </p:cNvPr>
          <p:cNvSpPr txBox="1"/>
          <p:nvPr/>
        </p:nvSpPr>
        <p:spPr>
          <a:xfrm>
            <a:off x="2008910" y="1041461"/>
            <a:ext cx="7813963" cy="646331"/>
          </a:xfrm>
          <a:prstGeom prst="rect">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Arial" panose="020B0604020202020204" pitchFamily="34" charset="0"/>
              </a:rPr>
              <a:t> Filmi izlerken gülmekten öldük.</a:t>
            </a:r>
            <a:endParaRPr lang="tr-TR" sz="3600" b="1" dirty="0">
              <a:solidFill>
                <a:srgbClr val="C00000"/>
              </a:solidFill>
              <a:effectLst>
                <a:outerShdw blurRad="38100" dist="38100" dir="2700000" algn="tl">
                  <a:srgbClr val="000000">
                    <a:alpha val="43137"/>
                  </a:srgbClr>
                </a:outerShdw>
              </a:effectLst>
            </a:endParaRPr>
          </a:p>
        </p:txBody>
      </p:sp>
      <p:pic>
        <p:nvPicPr>
          <p:cNvPr id="4098" name="Picture 2" descr="Arkadaşları sinemada film izlerken ve gülerek Stok Fotoğrafı (Şimdi  Düzenle) 535946224">
            <a:extLst>
              <a:ext uri="{FF2B5EF4-FFF2-40B4-BE49-F238E27FC236}">
                <a16:creationId xmlns:a16="http://schemas.microsoft.com/office/drawing/2014/main" id="{D8E383E1-3A9A-4E88-8A08-0BDA06A9E7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05" b="8556"/>
          <a:stretch/>
        </p:blipFill>
        <p:spPr bwMode="auto">
          <a:xfrm>
            <a:off x="2521528" y="2048740"/>
            <a:ext cx="6262254" cy="4029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06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barn(inVertical)">
                                      <p:cBhvr>
                                        <p:cTn id="1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4E4D92A-DEED-454C-84EF-FA8577C35751}"/>
              </a:ext>
            </a:extLst>
          </p:cNvPr>
          <p:cNvSpPr txBox="1"/>
          <p:nvPr/>
        </p:nvSpPr>
        <p:spPr>
          <a:xfrm>
            <a:off x="928255" y="819787"/>
            <a:ext cx="9047018" cy="523220"/>
          </a:xfrm>
          <a:prstGeom prst="rect">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555555"/>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Deniz mürekkep olsa / Yazılmaz benim derdim</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pic>
        <p:nvPicPr>
          <p:cNvPr id="5122" name="Picture 2" descr="Deniz suyu sıcaklığı 3 Eylül! İl il deniz suyu sıcaklıkları">
            <a:extLst>
              <a:ext uri="{FF2B5EF4-FFF2-40B4-BE49-F238E27FC236}">
                <a16:creationId xmlns:a16="http://schemas.microsoft.com/office/drawing/2014/main" id="{089148CD-B6D5-4277-8722-3DC025B941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4368" y="2077104"/>
            <a:ext cx="6601848" cy="3961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4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barn(inVertical)">
                                      <p:cBhvr>
                                        <p:cTn id="12"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B72DB00-C696-4EDC-9609-D0B5713C46A9}"/>
              </a:ext>
            </a:extLst>
          </p:cNvPr>
          <p:cNvSpPr txBox="1"/>
          <p:nvPr/>
        </p:nvSpPr>
        <p:spPr>
          <a:xfrm>
            <a:off x="1316182" y="1332406"/>
            <a:ext cx="8783782" cy="646331"/>
          </a:xfrm>
          <a:prstGeom prst="rect">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latin typeface="roboto" panose="02000000000000000000" pitchFamily="2" charset="0"/>
              </a:rPr>
              <a:t>Bir </a:t>
            </a:r>
            <a:r>
              <a:rPr lang="tr-TR" sz="3600" b="1" i="0" dirty="0" err="1">
                <a:solidFill>
                  <a:srgbClr val="C00000"/>
                </a:solidFill>
                <a:effectLst/>
                <a:latin typeface="roboto" panose="02000000000000000000" pitchFamily="2" charset="0"/>
              </a:rPr>
              <a:t>âh</a:t>
            </a:r>
            <a:r>
              <a:rPr lang="tr-TR" sz="3600" b="1" i="0" dirty="0">
                <a:solidFill>
                  <a:srgbClr val="C00000"/>
                </a:solidFill>
                <a:effectLst/>
                <a:latin typeface="roboto" panose="02000000000000000000" pitchFamily="2" charset="0"/>
              </a:rPr>
              <a:t> çeksem dağı taşı eritir.</a:t>
            </a:r>
            <a:endParaRPr lang="tr-TR" sz="3600" b="1" dirty="0">
              <a:solidFill>
                <a:srgbClr val="C00000"/>
              </a:solidFill>
            </a:endParaRPr>
          </a:p>
        </p:txBody>
      </p:sp>
      <p:pic>
        <p:nvPicPr>
          <p:cNvPr id="6146" name="Picture 2" descr="Akut Dağ Hastalığı Nedir?">
            <a:extLst>
              <a:ext uri="{FF2B5EF4-FFF2-40B4-BE49-F238E27FC236}">
                <a16:creationId xmlns:a16="http://schemas.microsoft.com/office/drawing/2014/main" id="{B50F3D15-07D5-4135-AF6F-4B8D75EC6B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7414" y="2214130"/>
            <a:ext cx="5250622" cy="3932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097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barn(inVertical)">
                                      <p:cBhvr>
                                        <p:cTn id="12"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C2890BD3-74FB-49A3-8BD8-3D12F61E4434}"/>
              </a:ext>
            </a:extLst>
          </p:cNvPr>
          <p:cNvSpPr txBox="1"/>
          <p:nvPr/>
        </p:nvSpPr>
        <p:spPr>
          <a:xfrm>
            <a:off x="471053" y="667387"/>
            <a:ext cx="9767455" cy="1077218"/>
          </a:xfrm>
          <a:prstGeom prst="rect">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Bu dertten demir çürür / Bilmem nasıl dayandım</a:t>
            </a:r>
            <a:endPar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pic>
        <p:nvPicPr>
          <p:cNvPr id="7170" name="Picture 2" descr="Ücretsiz resim: dökme demir, çürüme, çit, ağır, pas, eski, Retro, demir,  Çelik, Sanayi">
            <a:extLst>
              <a:ext uri="{FF2B5EF4-FFF2-40B4-BE49-F238E27FC236}">
                <a16:creationId xmlns:a16="http://schemas.microsoft.com/office/drawing/2014/main" id="{37DDA139-3213-4965-B6C6-722F55C1D3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8291" y="2557463"/>
            <a:ext cx="5147397" cy="3425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3709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barn(inVertical)">
                                      <p:cBhvr>
                                        <p:cTn id="12"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AD0262B8-3B22-425A-88A1-65FCEB57A084}"/>
              </a:ext>
            </a:extLst>
          </p:cNvPr>
          <p:cNvPicPr>
            <a:picLocks noChangeAspect="1"/>
          </p:cNvPicPr>
          <p:nvPr/>
        </p:nvPicPr>
        <p:blipFill>
          <a:blip r:embed="rId2"/>
          <a:stretch>
            <a:fillRect/>
          </a:stretch>
        </p:blipFill>
        <p:spPr>
          <a:xfrm>
            <a:off x="433387" y="1085850"/>
            <a:ext cx="11325225" cy="4686300"/>
          </a:xfrm>
          <a:prstGeom prst="rect">
            <a:avLst/>
          </a:prstGeom>
        </p:spPr>
      </p:pic>
    </p:spTree>
    <p:extLst>
      <p:ext uri="{BB962C8B-B14F-4D97-AF65-F5344CB8AC3E}">
        <p14:creationId xmlns:p14="http://schemas.microsoft.com/office/powerpoint/2010/main" val="39279161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65D0810-9245-482B-9C47-C8EC23A00130}"/>
              </a:ext>
            </a:extLst>
          </p:cNvPr>
          <p:cNvPicPr>
            <a:picLocks noChangeAspect="1"/>
          </p:cNvPicPr>
          <p:nvPr/>
        </p:nvPicPr>
        <p:blipFill>
          <a:blip r:embed="rId2"/>
          <a:stretch>
            <a:fillRect/>
          </a:stretch>
        </p:blipFill>
        <p:spPr>
          <a:xfrm>
            <a:off x="502659" y="676275"/>
            <a:ext cx="5229225" cy="933450"/>
          </a:xfrm>
          <a:prstGeom prst="rect">
            <a:avLst/>
          </a:prstGeom>
        </p:spPr>
      </p:pic>
      <p:pic>
        <p:nvPicPr>
          <p:cNvPr id="5" name="Resim 4">
            <a:extLst>
              <a:ext uri="{FF2B5EF4-FFF2-40B4-BE49-F238E27FC236}">
                <a16:creationId xmlns:a16="http://schemas.microsoft.com/office/drawing/2014/main" id="{E6DAFDAB-27C8-4666-B647-A2597B9BC35F}"/>
              </a:ext>
            </a:extLst>
          </p:cNvPr>
          <p:cNvPicPr>
            <a:picLocks noChangeAspect="1"/>
          </p:cNvPicPr>
          <p:nvPr/>
        </p:nvPicPr>
        <p:blipFill>
          <a:blip r:embed="rId3"/>
          <a:stretch>
            <a:fillRect/>
          </a:stretch>
        </p:blipFill>
        <p:spPr>
          <a:xfrm>
            <a:off x="393121" y="2871787"/>
            <a:ext cx="5448300" cy="1114425"/>
          </a:xfrm>
          <a:prstGeom prst="rect">
            <a:avLst/>
          </a:prstGeom>
        </p:spPr>
      </p:pic>
      <p:pic>
        <p:nvPicPr>
          <p:cNvPr id="7" name="Resim 6">
            <a:extLst>
              <a:ext uri="{FF2B5EF4-FFF2-40B4-BE49-F238E27FC236}">
                <a16:creationId xmlns:a16="http://schemas.microsoft.com/office/drawing/2014/main" id="{2162BD43-FF2F-4DC1-9955-5AFBDF072B6E}"/>
              </a:ext>
            </a:extLst>
          </p:cNvPr>
          <p:cNvPicPr>
            <a:picLocks noChangeAspect="1"/>
          </p:cNvPicPr>
          <p:nvPr/>
        </p:nvPicPr>
        <p:blipFill>
          <a:blip r:embed="rId4"/>
          <a:stretch>
            <a:fillRect/>
          </a:stretch>
        </p:blipFill>
        <p:spPr>
          <a:xfrm>
            <a:off x="174047" y="5051280"/>
            <a:ext cx="5276850" cy="828675"/>
          </a:xfrm>
          <a:prstGeom prst="rect">
            <a:avLst/>
          </a:prstGeom>
        </p:spPr>
      </p:pic>
      <p:sp>
        <p:nvSpPr>
          <p:cNvPr id="8" name="Dikdörtgen: Köşeleri Yuvarlatılmış 7">
            <a:extLst>
              <a:ext uri="{FF2B5EF4-FFF2-40B4-BE49-F238E27FC236}">
                <a16:creationId xmlns:a16="http://schemas.microsoft.com/office/drawing/2014/main" id="{54C9F633-8373-42E0-85E6-1D6972B3B7CD}"/>
              </a:ext>
            </a:extLst>
          </p:cNvPr>
          <p:cNvSpPr/>
          <p:nvPr/>
        </p:nvSpPr>
        <p:spPr>
          <a:xfrm>
            <a:off x="7051964" y="401782"/>
            <a:ext cx="3962400" cy="1207943"/>
          </a:xfrm>
          <a:prstGeom prst="roundRect">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tr-TR" sz="3200" b="1" dirty="0">
                <a:solidFill>
                  <a:srgbClr val="C00000"/>
                </a:solidFill>
                <a:effectLst>
                  <a:outerShdw blurRad="38100" dist="38100" dir="2700000" algn="tl">
                    <a:srgbClr val="000000">
                      <a:alpha val="43137"/>
                    </a:srgbClr>
                  </a:outerShdw>
                </a:effectLst>
              </a:rPr>
              <a:t>abartma</a:t>
            </a:r>
          </a:p>
        </p:txBody>
      </p:sp>
      <p:sp>
        <p:nvSpPr>
          <p:cNvPr id="9" name="Dikdörtgen: Köşeleri Yuvarlatılmış 8">
            <a:extLst>
              <a:ext uri="{FF2B5EF4-FFF2-40B4-BE49-F238E27FC236}">
                <a16:creationId xmlns:a16="http://schemas.microsoft.com/office/drawing/2014/main" id="{10879163-F724-42E5-B0F7-8A3446525D20}"/>
              </a:ext>
            </a:extLst>
          </p:cNvPr>
          <p:cNvSpPr/>
          <p:nvPr/>
        </p:nvSpPr>
        <p:spPr>
          <a:xfrm>
            <a:off x="7051964" y="2825027"/>
            <a:ext cx="3962400" cy="1207943"/>
          </a:xfrm>
          <a:prstGeom prst="roundRect">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rPr>
              <a:t>benzetme</a:t>
            </a:r>
          </a:p>
        </p:txBody>
      </p:sp>
      <p:sp>
        <p:nvSpPr>
          <p:cNvPr id="11" name="Dikdörtgen: Köşeleri Yuvarlatılmış 10">
            <a:extLst>
              <a:ext uri="{FF2B5EF4-FFF2-40B4-BE49-F238E27FC236}">
                <a16:creationId xmlns:a16="http://schemas.microsoft.com/office/drawing/2014/main" id="{0D78AA14-53A5-4E37-AB8D-360A779FF2D3}"/>
              </a:ext>
            </a:extLst>
          </p:cNvPr>
          <p:cNvSpPr/>
          <p:nvPr/>
        </p:nvSpPr>
        <p:spPr>
          <a:xfrm>
            <a:off x="7051964" y="4861645"/>
            <a:ext cx="3962400" cy="1207943"/>
          </a:xfrm>
          <a:prstGeom prst="roundRect">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tr-TR" sz="4000" b="1" dirty="0">
                <a:solidFill>
                  <a:srgbClr val="C00000"/>
                </a:solidFill>
                <a:effectLst>
                  <a:outerShdw blurRad="38100" dist="38100" dir="2700000" algn="tl">
                    <a:srgbClr val="000000">
                      <a:alpha val="43137"/>
                    </a:srgbClr>
                  </a:outerShdw>
                </a:effectLst>
              </a:rPr>
              <a:t>benzetme</a:t>
            </a:r>
          </a:p>
        </p:txBody>
      </p:sp>
    </p:spTree>
    <p:extLst>
      <p:ext uri="{BB962C8B-B14F-4D97-AF65-F5344CB8AC3E}">
        <p14:creationId xmlns:p14="http://schemas.microsoft.com/office/powerpoint/2010/main" val="36772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18E5F29A-B57C-4EA0-B18B-D681CE3A3D83}"/>
              </a:ext>
            </a:extLst>
          </p:cNvPr>
          <p:cNvPicPr>
            <a:picLocks noChangeAspect="1"/>
          </p:cNvPicPr>
          <p:nvPr/>
        </p:nvPicPr>
        <p:blipFill>
          <a:blip r:embed="rId2"/>
          <a:stretch>
            <a:fillRect/>
          </a:stretch>
        </p:blipFill>
        <p:spPr>
          <a:xfrm>
            <a:off x="455468" y="842096"/>
            <a:ext cx="10782300" cy="3203431"/>
          </a:xfrm>
          <a:prstGeom prst="rect">
            <a:avLst/>
          </a:prstGeom>
        </p:spPr>
      </p:pic>
    </p:spTree>
    <p:extLst>
      <p:ext uri="{BB962C8B-B14F-4D97-AF65-F5344CB8AC3E}">
        <p14:creationId xmlns:p14="http://schemas.microsoft.com/office/powerpoint/2010/main" val="3095644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70C7CC95-B71B-436F-8AD7-3C9A920D71AD}"/>
              </a:ext>
            </a:extLst>
          </p:cNvPr>
          <p:cNvPicPr>
            <a:picLocks noChangeAspect="1"/>
          </p:cNvPicPr>
          <p:nvPr/>
        </p:nvPicPr>
        <p:blipFill>
          <a:blip r:embed="rId2"/>
          <a:stretch>
            <a:fillRect/>
          </a:stretch>
        </p:blipFill>
        <p:spPr>
          <a:xfrm>
            <a:off x="508721" y="684067"/>
            <a:ext cx="5438775" cy="1800225"/>
          </a:xfrm>
          <a:prstGeom prst="rect">
            <a:avLst/>
          </a:prstGeom>
        </p:spPr>
      </p:pic>
      <p:pic>
        <p:nvPicPr>
          <p:cNvPr id="5" name="Resim 4">
            <a:extLst>
              <a:ext uri="{FF2B5EF4-FFF2-40B4-BE49-F238E27FC236}">
                <a16:creationId xmlns:a16="http://schemas.microsoft.com/office/drawing/2014/main" id="{AA4E4B7B-0F16-4D53-870C-762049B6C544}"/>
              </a:ext>
            </a:extLst>
          </p:cNvPr>
          <p:cNvPicPr>
            <a:picLocks noChangeAspect="1"/>
          </p:cNvPicPr>
          <p:nvPr/>
        </p:nvPicPr>
        <p:blipFill>
          <a:blip r:embed="rId3"/>
          <a:stretch>
            <a:fillRect/>
          </a:stretch>
        </p:blipFill>
        <p:spPr>
          <a:xfrm>
            <a:off x="7067550" y="635577"/>
            <a:ext cx="3848100" cy="2052205"/>
          </a:xfrm>
          <a:prstGeom prst="rect">
            <a:avLst/>
          </a:prstGeom>
        </p:spPr>
      </p:pic>
    </p:spTree>
    <p:extLst>
      <p:ext uri="{BB962C8B-B14F-4D97-AF65-F5344CB8AC3E}">
        <p14:creationId xmlns:p14="http://schemas.microsoft.com/office/powerpoint/2010/main" val="3657196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4C3BD19-9C24-4EBA-A49D-618359098891}"/>
              </a:ext>
            </a:extLst>
          </p:cNvPr>
          <p:cNvPicPr>
            <a:picLocks noChangeAspect="1"/>
          </p:cNvPicPr>
          <p:nvPr/>
        </p:nvPicPr>
        <p:blipFill>
          <a:blip r:embed="rId2"/>
          <a:stretch>
            <a:fillRect/>
          </a:stretch>
        </p:blipFill>
        <p:spPr>
          <a:xfrm>
            <a:off x="418170" y="0"/>
            <a:ext cx="11355659" cy="6858000"/>
          </a:xfrm>
          <a:prstGeom prst="rect">
            <a:avLst/>
          </a:prstGeom>
        </p:spPr>
      </p:pic>
    </p:spTree>
    <p:extLst>
      <p:ext uri="{BB962C8B-B14F-4D97-AF65-F5344CB8AC3E}">
        <p14:creationId xmlns:p14="http://schemas.microsoft.com/office/powerpoint/2010/main" val="21570981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7F912508-2511-43FF-9B35-10627290D1F7}"/>
              </a:ext>
            </a:extLst>
          </p:cNvPr>
          <p:cNvSpPr/>
          <p:nvPr/>
        </p:nvSpPr>
        <p:spPr>
          <a:xfrm>
            <a:off x="637307" y="338049"/>
            <a:ext cx="3269673" cy="1026624"/>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solidFill>
                  <a:srgbClr val="C00000"/>
                </a:solidFill>
                <a:effectLst>
                  <a:outerShdw blurRad="38100" dist="38100" dir="2700000" algn="tl">
                    <a:srgbClr val="000000">
                      <a:alpha val="43137"/>
                    </a:srgbClr>
                  </a:outerShdw>
                </a:effectLst>
              </a:rPr>
              <a:t>BENZETME</a:t>
            </a:r>
          </a:p>
        </p:txBody>
      </p:sp>
      <p:sp>
        <p:nvSpPr>
          <p:cNvPr id="4" name="Dikdörtgen: Köşeleri Yuvarlatılmış 3">
            <a:extLst>
              <a:ext uri="{FF2B5EF4-FFF2-40B4-BE49-F238E27FC236}">
                <a16:creationId xmlns:a16="http://schemas.microsoft.com/office/drawing/2014/main" id="{496A7FA6-3568-450C-809B-29EBBEDA0EDB}"/>
              </a:ext>
            </a:extLst>
          </p:cNvPr>
          <p:cNvSpPr/>
          <p:nvPr/>
        </p:nvSpPr>
        <p:spPr>
          <a:xfrm>
            <a:off x="6899563" y="343589"/>
            <a:ext cx="3269673" cy="1026624"/>
          </a:xfrm>
          <a:prstGeom prst="round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solidFill>
                  <a:srgbClr val="C00000"/>
                </a:solidFill>
                <a:effectLst>
                  <a:outerShdw blurRad="38100" dist="38100" dir="2700000" algn="tl">
                    <a:srgbClr val="000000">
                      <a:alpha val="43137"/>
                    </a:srgbClr>
                  </a:outerShdw>
                </a:effectLst>
              </a:rPr>
              <a:t>ABARTMA</a:t>
            </a:r>
          </a:p>
        </p:txBody>
      </p:sp>
      <p:sp>
        <p:nvSpPr>
          <p:cNvPr id="5" name="Dikdörtgen: Köşeleri Yuvarlatılmış 4">
            <a:extLst>
              <a:ext uri="{FF2B5EF4-FFF2-40B4-BE49-F238E27FC236}">
                <a16:creationId xmlns:a16="http://schemas.microsoft.com/office/drawing/2014/main" id="{1116AB31-9CA8-4607-B472-E5BD34D8D9CF}"/>
              </a:ext>
            </a:extLst>
          </p:cNvPr>
          <p:cNvSpPr/>
          <p:nvPr/>
        </p:nvSpPr>
        <p:spPr>
          <a:xfrm>
            <a:off x="443344" y="1605740"/>
            <a:ext cx="3906983" cy="1026624"/>
          </a:xfrm>
          <a:prstGeom prst="roundRect">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solidFill>
                  <a:srgbClr val="C00000"/>
                </a:solidFill>
                <a:effectLst>
                  <a:outerShdw blurRad="38100" dist="38100" dir="2700000" algn="tl">
                    <a:srgbClr val="000000">
                      <a:alpha val="43137"/>
                    </a:srgbClr>
                  </a:outerShdw>
                </a:effectLst>
              </a:rPr>
              <a:t>Sarışın bir kurt</a:t>
            </a:r>
          </a:p>
        </p:txBody>
      </p:sp>
      <p:sp>
        <p:nvSpPr>
          <p:cNvPr id="6" name="Dikdörtgen: Köşeleri Yuvarlatılmış 5">
            <a:extLst>
              <a:ext uri="{FF2B5EF4-FFF2-40B4-BE49-F238E27FC236}">
                <a16:creationId xmlns:a16="http://schemas.microsoft.com/office/drawing/2014/main" id="{F35FAA85-24F0-480F-A295-DC0D3B2D06BD}"/>
              </a:ext>
            </a:extLst>
          </p:cNvPr>
          <p:cNvSpPr/>
          <p:nvPr/>
        </p:nvSpPr>
        <p:spPr>
          <a:xfrm>
            <a:off x="6096000" y="1759527"/>
            <a:ext cx="5320145" cy="1260764"/>
          </a:xfrm>
          <a:prstGeom prst="roundRect">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solidFill>
                  <a:srgbClr val="C00000"/>
                </a:solidFill>
                <a:effectLst>
                  <a:outerShdw blurRad="38100" dist="38100" dir="2700000" algn="tl">
                    <a:srgbClr val="000000">
                      <a:alpha val="43137"/>
                    </a:srgbClr>
                  </a:outerShdw>
                </a:effectLst>
              </a:rPr>
              <a:t>Kocatepe’den Afyon Ovası’na atlayacaktı.</a:t>
            </a:r>
          </a:p>
        </p:txBody>
      </p:sp>
      <p:sp>
        <p:nvSpPr>
          <p:cNvPr id="8" name="Dikdörtgen: Köşeleri Yuvarlatılmış 7">
            <a:extLst>
              <a:ext uri="{FF2B5EF4-FFF2-40B4-BE49-F238E27FC236}">
                <a16:creationId xmlns:a16="http://schemas.microsoft.com/office/drawing/2014/main" id="{9DC49BBD-7ECC-4CDD-BEBB-CD8B74BF05C0}"/>
              </a:ext>
            </a:extLst>
          </p:cNvPr>
          <p:cNvSpPr/>
          <p:nvPr/>
        </p:nvSpPr>
        <p:spPr>
          <a:xfrm>
            <a:off x="443343" y="2854037"/>
            <a:ext cx="3906983" cy="1026624"/>
          </a:xfrm>
          <a:prstGeom prst="roundRect">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solidFill>
                  <a:srgbClr val="C00000"/>
                </a:solidFill>
                <a:effectLst>
                  <a:outerShdw blurRad="38100" dist="38100" dir="2700000" algn="tl">
                    <a:srgbClr val="000000">
                      <a:alpha val="43137"/>
                    </a:srgbClr>
                  </a:outerShdw>
                </a:effectLst>
              </a:rPr>
              <a:t>Gözleri çakmak çakmaktı</a:t>
            </a:r>
          </a:p>
        </p:txBody>
      </p:sp>
      <p:sp>
        <p:nvSpPr>
          <p:cNvPr id="9" name="Dikdörtgen: Köşeleri Yuvarlatılmış 8">
            <a:extLst>
              <a:ext uri="{FF2B5EF4-FFF2-40B4-BE49-F238E27FC236}">
                <a16:creationId xmlns:a16="http://schemas.microsoft.com/office/drawing/2014/main" id="{0F1C5C8D-6970-4526-BB52-4E0AF6BF0EA4}"/>
              </a:ext>
            </a:extLst>
          </p:cNvPr>
          <p:cNvSpPr/>
          <p:nvPr/>
        </p:nvSpPr>
        <p:spPr>
          <a:xfrm>
            <a:off x="443342" y="4184768"/>
            <a:ext cx="3906983" cy="1026624"/>
          </a:xfrm>
          <a:prstGeom prst="roundRect">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solidFill>
                  <a:srgbClr val="C00000"/>
                </a:solidFill>
                <a:effectLst>
                  <a:outerShdw blurRad="38100" dist="38100" dir="2700000" algn="tl">
                    <a:srgbClr val="000000">
                      <a:alpha val="43137"/>
                    </a:srgbClr>
                  </a:outerShdw>
                </a:effectLst>
              </a:rPr>
              <a:t>Yıldız gibi</a:t>
            </a:r>
          </a:p>
        </p:txBody>
      </p:sp>
    </p:spTree>
    <p:extLst>
      <p:ext uri="{BB962C8B-B14F-4D97-AF65-F5344CB8AC3E}">
        <p14:creationId xmlns:p14="http://schemas.microsoft.com/office/powerpoint/2010/main" val="319074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animBg="1"/>
      <p:bldP spid="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E7316957-6900-4510-BFB8-823AAD7005D6}"/>
              </a:ext>
            </a:extLst>
          </p:cNvPr>
          <p:cNvPicPr>
            <a:picLocks noChangeAspect="1"/>
          </p:cNvPicPr>
          <p:nvPr/>
        </p:nvPicPr>
        <p:blipFill>
          <a:blip r:embed="rId2"/>
          <a:stretch>
            <a:fillRect/>
          </a:stretch>
        </p:blipFill>
        <p:spPr>
          <a:xfrm>
            <a:off x="3184814" y="759400"/>
            <a:ext cx="7081410" cy="1180235"/>
          </a:xfrm>
          <a:prstGeom prst="rect">
            <a:avLst/>
          </a:prstGeom>
        </p:spPr>
      </p:pic>
      <p:pic>
        <p:nvPicPr>
          <p:cNvPr id="5" name="Resim 4">
            <a:extLst>
              <a:ext uri="{FF2B5EF4-FFF2-40B4-BE49-F238E27FC236}">
                <a16:creationId xmlns:a16="http://schemas.microsoft.com/office/drawing/2014/main" id="{3E79CBF1-F700-45FF-8C9B-3C5B1FA6E71D}"/>
              </a:ext>
            </a:extLst>
          </p:cNvPr>
          <p:cNvPicPr>
            <a:picLocks noChangeAspect="1"/>
          </p:cNvPicPr>
          <p:nvPr/>
        </p:nvPicPr>
        <p:blipFill>
          <a:blip r:embed="rId3"/>
          <a:stretch>
            <a:fillRect/>
          </a:stretch>
        </p:blipFill>
        <p:spPr>
          <a:xfrm>
            <a:off x="849598" y="3100387"/>
            <a:ext cx="9246902" cy="1028268"/>
          </a:xfrm>
          <a:prstGeom prst="rect">
            <a:avLst/>
          </a:prstGeom>
        </p:spPr>
      </p:pic>
    </p:spTree>
    <p:extLst>
      <p:ext uri="{BB962C8B-B14F-4D97-AF65-F5344CB8AC3E}">
        <p14:creationId xmlns:p14="http://schemas.microsoft.com/office/powerpoint/2010/main" val="8576103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04FA580B-4651-403E-89F4-D0AE6A4785B5}"/>
              </a:ext>
            </a:extLst>
          </p:cNvPr>
          <p:cNvSpPr/>
          <p:nvPr/>
        </p:nvSpPr>
        <p:spPr>
          <a:xfrm>
            <a:off x="1080655" y="457198"/>
            <a:ext cx="10266218" cy="538941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13800" b="1" dirty="0">
                <a:solidFill>
                  <a:srgbClr val="C00000"/>
                </a:solidFill>
              </a:rPr>
              <a:t>MEHMET POLAT</a:t>
            </a:r>
          </a:p>
        </p:txBody>
      </p:sp>
    </p:spTree>
    <p:extLst>
      <p:ext uri="{BB962C8B-B14F-4D97-AF65-F5344CB8AC3E}">
        <p14:creationId xmlns:p14="http://schemas.microsoft.com/office/powerpoint/2010/main" val="38204749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ğ Gözü">
  <a:themeElements>
    <a:clrScheme name="Ağ Gözü">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Ağ Gözü">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ğ Gözü">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Ağ Gözü</Template>
  <TotalTime>211</TotalTime>
  <Words>759</Words>
  <Application>Microsoft Office PowerPoint</Application>
  <PresentationFormat>Geniş ekran</PresentationFormat>
  <Paragraphs>123</Paragraphs>
  <Slides>61</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61</vt:i4>
      </vt:variant>
    </vt:vector>
  </HeadingPairs>
  <TitlesOfParts>
    <vt:vector size="69" baseType="lpstr">
      <vt:lpstr>Arial</vt:lpstr>
      <vt:lpstr>Cavolini</vt:lpstr>
      <vt:lpstr>Century Gothic</vt:lpstr>
      <vt:lpstr>Comic Sans MS</vt:lpstr>
      <vt:lpstr>Comic Sans MS</vt:lpstr>
      <vt:lpstr>roboto</vt:lpstr>
      <vt:lpstr>Snap ITC</vt:lpstr>
      <vt:lpstr>Ağ Gözü</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mehmet polat</dc:creator>
  <cp:lastModifiedBy>mehmet polat</cp:lastModifiedBy>
  <cp:revision>6</cp:revision>
  <dcterms:created xsi:type="dcterms:W3CDTF">2021-10-03T14:46:47Z</dcterms:created>
  <dcterms:modified xsi:type="dcterms:W3CDTF">2021-10-22T09:51:24Z</dcterms:modified>
</cp:coreProperties>
</file>