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69" r:id="rId4"/>
    <p:sldId id="263" r:id="rId5"/>
    <p:sldId id="265" r:id="rId6"/>
    <p:sldId id="266" r:id="rId7"/>
    <p:sldId id="267" r:id="rId8"/>
    <p:sldId id="270" r:id="rId9"/>
    <p:sldId id="273" r:id="rId10"/>
    <p:sldId id="271" r:id="rId11"/>
    <p:sldId id="272" r:id="rId12"/>
    <p:sldId id="275" r:id="rId13"/>
    <p:sldId id="274" r:id="rId14"/>
    <p:sldId id="276" r:id="rId15"/>
    <p:sldId id="277" r:id="rId16"/>
    <p:sldId id="257" r:id="rId17"/>
    <p:sldId id="278" r:id="rId18"/>
    <p:sldId id="279" r:id="rId19"/>
    <p:sldId id="289" r:id="rId20"/>
    <p:sldId id="280" r:id="rId21"/>
    <p:sldId id="292" r:id="rId22"/>
    <p:sldId id="291" r:id="rId23"/>
    <p:sldId id="281" r:id="rId24"/>
    <p:sldId id="290" r:id="rId25"/>
    <p:sldId id="282" r:id="rId26"/>
    <p:sldId id="293" r:id="rId27"/>
    <p:sldId id="283" r:id="rId28"/>
    <p:sldId id="294" r:id="rId29"/>
    <p:sldId id="284" r:id="rId30"/>
    <p:sldId id="295" r:id="rId31"/>
    <p:sldId id="285" r:id="rId32"/>
    <p:sldId id="296" r:id="rId33"/>
    <p:sldId id="286" r:id="rId34"/>
    <p:sldId id="297" r:id="rId35"/>
    <p:sldId id="287" r:id="rId36"/>
    <p:sldId id="298" r:id="rId37"/>
    <p:sldId id="299" r:id="rId38"/>
    <p:sldId id="300" r:id="rId39"/>
    <p:sldId id="259" r:id="rId40"/>
    <p:sldId id="301" r:id="rId41"/>
    <p:sldId id="262" r:id="rId42"/>
    <p:sldId id="261" r:id="rId43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8FFB"/>
    <a:srgbClr val="B9E1FF"/>
    <a:srgbClr val="F826F8"/>
    <a:srgbClr val="CEEAB0"/>
    <a:srgbClr val="93D1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Düz Bağlayıcı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28 Başlık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8 Alt Başlık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16" name="15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09.09.2021</a:t>
            </a:fld>
            <a:endParaRPr lang="tr-TR"/>
          </a:p>
        </p:txBody>
      </p:sp>
      <p:sp>
        <p:nvSpPr>
          <p:cNvPr id="2" name="1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5" name="14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7" name="26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5" name="2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09.09.2021</a:t>
            </a:fld>
            <a:endParaRPr lang="tr-TR"/>
          </a:p>
        </p:txBody>
      </p:sp>
      <p:sp>
        <p:nvSpPr>
          <p:cNvPr id="19" name="18 Altbilgi Yer Tutucusu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tr-TR"/>
          </a:p>
        </p:txBody>
      </p:sp>
      <p:sp>
        <p:nvSpPr>
          <p:cNvPr id="16" name="15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Düz Bağlayıcı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5 Metin Yer Tutucusu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9" name="18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09.09.2021</a:t>
            </a:fld>
            <a:endParaRPr lang="tr-TR"/>
          </a:p>
        </p:txBody>
      </p:sp>
      <p:sp>
        <p:nvSpPr>
          <p:cNvPr id="11" name="10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6" name="1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7 Başlık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19 Başlık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4" name="13 İçerik Yer Tutucusu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3" name="12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1" name="20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09.09.2021</a:t>
            </a:fld>
            <a:endParaRPr lang="tr-TR"/>
          </a:p>
        </p:txBody>
      </p:sp>
      <p:sp>
        <p:nvSpPr>
          <p:cNvPr id="10" name="9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1" name="30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28 Başlık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3" name="12 Metin Yer Tutucusu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25" name="24 Metin Yer Tutucusu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8" name="27 İçerik Yer Tutucusu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0" name="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09.09.2021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1" name="10 Düz Bağlayıcı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29 Başlık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2" name="1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09.09.2021</a:t>
            </a:fld>
            <a:endParaRPr lang="tr-TR"/>
          </a:p>
        </p:txBody>
      </p:sp>
      <p:sp>
        <p:nvSpPr>
          <p:cNvPr id="21" name="20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09.09.2021</a:t>
            </a:fld>
            <a:endParaRPr lang="tr-TR"/>
          </a:p>
        </p:txBody>
      </p:sp>
      <p:sp>
        <p:nvSpPr>
          <p:cNvPr id="24" name="2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Düz Bağlayıcı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Başlık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6" name="25 Metin Yer Tutucusu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4" name="13 İçerik Yer Tutucusu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5" name="2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09.09.2021</a:t>
            </a:fld>
            <a:endParaRPr lang="tr-TR"/>
          </a:p>
        </p:txBody>
      </p:sp>
      <p:sp>
        <p:nvSpPr>
          <p:cNvPr id="29" name="28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Resim Yer Tutucusu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09.09.2021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1" name="30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7" name="16 Başlık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6" name="25 Metin Yer Tutucusu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09.09.2021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09.09.2021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Düz Bağlayıcı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7 Metin Yer Tutucusu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1" name="10 Veri Yer Tutucusu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09.09.2021</a:t>
            </a:fld>
            <a:endParaRPr lang="tr-TR"/>
          </a:p>
        </p:txBody>
      </p:sp>
      <p:sp>
        <p:nvSpPr>
          <p:cNvPr id="28" name="27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0" name="9 Başlık Yer Tutucusu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8 Düz Bağlayıcı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Düz Bağlayıcı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107504" y="1844824"/>
            <a:ext cx="8712968" cy="4832092"/>
          </a:xfrm>
          <a:prstGeom prst="rect">
            <a:avLst/>
          </a:prstGeom>
          <a:solidFill>
            <a:srgbClr val="E1CCF0"/>
          </a:solidFill>
          <a:ln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r>
              <a:rPr lang="tr-TR" sz="2800" b="1" dirty="0" smtClean="0">
                <a:solidFill>
                  <a:srgbClr val="C00000"/>
                </a:solidFill>
                <a:latin typeface="Comic Sans MS" pitchFamily="66" charset="0"/>
              </a:rPr>
              <a:t>1.3.</a:t>
            </a:r>
            <a:r>
              <a:rPr lang="tr-TR" sz="2800" dirty="0" smtClean="0">
                <a:latin typeface="Comic Sans MS" pitchFamily="66" charset="0"/>
              </a:rPr>
              <a:t> </a:t>
            </a:r>
            <a:r>
              <a:rPr lang="tr-TR" sz="2800" b="1" dirty="0" smtClean="0">
                <a:solidFill>
                  <a:srgbClr val="7030A0"/>
                </a:solidFill>
                <a:latin typeface="Comic Sans MS" pitchFamily="66" charset="0"/>
              </a:rPr>
              <a:t>BİLGİ NEDİR? </a:t>
            </a:r>
          </a:p>
          <a:p>
            <a:endParaRPr lang="tr-TR" sz="2800" b="1" dirty="0" smtClean="0">
              <a:solidFill>
                <a:srgbClr val="7030A0"/>
              </a:solidFill>
              <a:latin typeface="Comic Sans MS" pitchFamily="66" charset="0"/>
            </a:endParaRPr>
          </a:p>
          <a:p>
            <a:r>
              <a:rPr lang="tr-TR" sz="2800" b="1" dirty="0" smtClean="0">
                <a:solidFill>
                  <a:srgbClr val="C00000"/>
                </a:solidFill>
                <a:latin typeface="Comic Sans MS" pitchFamily="66" charset="0"/>
              </a:rPr>
              <a:t>1.4.</a:t>
            </a:r>
            <a:r>
              <a:rPr lang="tr-TR" sz="2800" dirty="0" smtClean="0">
                <a:latin typeface="Comic Sans MS" pitchFamily="66" charset="0"/>
              </a:rPr>
              <a:t> </a:t>
            </a:r>
            <a:r>
              <a:rPr lang="tr-TR" sz="2800" b="1" dirty="0" smtClean="0">
                <a:solidFill>
                  <a:srgbClr val="7030A0"/>
                </a:solidFill>
                <a:latin typeface="Comic Sans MS" pitchFamily="66" charset="0"/>
              </a:rPr>
              <a:t>BİLGİ TÜRLERİ</a:t>
            </a:r>
          </a:p>
          <a:p>
            <a:endParaRPr lang="tr-TR" sz="2800" b="1" dirty="0" smtClean="0">
              <a:solidFill>
                <a:srgbClr val="7030A0"/>
              </a:solidFill>
              <a:latin typeface="Comic Sans MS" pitchFamily="66" charset="0"/>
            </a:endParaRPr>
          </a:p>
          <a:p>
            <a:r>
              <a:rPr lang="tr-TR" sz="2800" dirty="0" smtClean="0">
                <a:latin typeface="Comic Sans MS" pitchFamily="66" charset="0"/>
              </a:rPr>
              <a:t>	</a:t>
            </a:r>
            <a:r>
              <a:rPr lang="tr-TR" sz="2800" b="1" dirty="0" smtClean="0">
                <a:solidFill>
                  <a:srgbClr val="0070C0"/>
                </a:solidFill>
                <a:latin typeface="Comic Sans MS" pitchFamily="66" charset="0"/>
              </a:rPr>
              <a:t>1.4.a. </a:t>
            </a:r>
            <a:r>
              <a:rPr lang="tr-TR" sz="2800" b="1" dirty="0" smtClean="0">
                <a:solidFill>
                  <a:srgbClr val="002060"/>
                </a:solidFill>
                <a:latin typeface="Comic Sans MS" pitchFamily="66" charset="0"/>
              </a:rPr>
              <a:t>Gündelik Bilgi</a:t>
            </a:r>
          </a:p>
          <a:p>
            <a:r>
              <a:rPr lang="tr-TR" sz="2800" dirty="0" smtClean="0">
                <a:latin typeface="Comic Sans MS" pitchFamily="66" charset="0"/>
              </a:rPr>
              <a:t>	</a:t>
            </a:r>
            <a:r>
              <a:rPr lang="tr-TR" sz="2800" b="1" dirty="0" smtClean="0">
                <a:solidFill>
                  <a:srgbClr val="0070C0"/>
                </a:solidFill>
                <a:latin typeface="Comic Sans MS" pitchFamily="66" charset="0"/>
              </a:rPr>
              <a:t>1.4.b.</a:t>
            </a:r>
            <a:r>
              <a:rPr lang="tr-TR" sz="2800" dirty="0" smtClean="0">
                <a:latin typeface="Comic Sans MS" pitchFamily="66" charset="0"/>
              </a:rPr>
              <a:t> </a:t>
            </a:r>
            <a:r>
              <a:rPr lang="tr-TR" sz="2800" b="1" dirty="0" smtClean="0">
                <a:solidFill>
                  <a:srgbClr val="002060"/>
                </a:solidFill>
                <a:latin typeface="Comic Sans MS" pitchFamily="66" charset="0"/>
              </a:rPr>
              <a:t>Bilimsel Bilgi</a:t>
            </a:r>
          </a:p>
          <a:p>
            <a:r>
              <a:rPr lang="tr-TR" sz="2800" dirty="0" smtClean="0">
                <a:latin typeface="Comic Sans MS" pitchFamily="66" charset="0"/>
              </a:rPr>
              <a:t>	</a:t>
            </a:r>
            <a:r>
              <a:rPr lang="tr-TR" sz="2800" b="1" dirty="0" smtClean="0">
                <a:solidFill>
                  <a:srgbClr val="0070C0"/>
                </a:solidFill>
                <a:latin typeface="Comic Sans MS" pitchFamily="66" charset="0"/>
              </a:rPr>
              <a:t>1.4.c.</a:t>
            </a:r>
            <a:r>
              <a:rPr lang="tr-TR" sz="2800" dirty="0" smtClean="0">
                <a:latin typeface="Comic Sans MS" pitchFamily="66" charset="0"/>
              </a:rPr>
              <a:t> </a:t>
            </a:r>
            <a:r>
              <a:rPr lang="tr-TR" sz="2800" b="1" dirty="0" smtClean="0">
                <a:solidFill>
                  <a:srgbClr val="002060"/>
                </a:solidFill>
                <a:latin typeface="Comic Sans MS" pitchFamily="66" charset="0"/>
              </a:rPr>
              <a:t>Felsefi Bilgi</a:t>
            </a:r>
          </a:p>
          <a:p>
            <a:r>
              <a:rPr lang="tr-TR" sz="2800" dirty="0" smtClean="0">
                <a:latin typeface="Comic Sans MS" pitchFamily="66" charset="0"/>
              </a:rPr>
              <a:t>	</a:t>
            </a:r>
            <a:r>
              <a:rPr lang="tr-TR" sz="2800" b="1" dirty="0" smtClean="0">
                <a:solidFill>
                  <a:srgbClr val="0070C0"/>
                </a:solidFill>
                <a:latin typeface="Comic Sans MS" pitchFamily="66" charset="0"/>
              </a:rPr>
              <a:t>1.4.ç.</a:t>
            </a:r>
            <a:r>
              <a:rPr lang="tr-TR" sz="2800" dirty="0" smtClean="0">
                <a:latin typeface="Comic Sans MS" pitchFamily="66" charset="0"/>
              </a:rPr>
              <a:t> </a:t>
            </a:r>
            <a:r>
              <a:rPr lang="tr-TR" sz="2800" b="1" dirty="0" smtClean="0">
                <a:solidFill>
                  <a:srgbClr val="002060"/>
                </a:solidFill>
                <a:latin typeface="Comic Sans MS" pitchFamily="66" charset="0"/>
              </a:rPr>
              <a:t>Dinî Bilgi</a:t>
            </a:r>
          </a:p>
          <a:p>
            <a:r>
              <a:rPr lang="tr-TR" sz="2800" dirty="0" smtClean="0">
                <a:latin typeface="Comic Sans MS" pitchFamily="66" charset="0"/>
              </a:rPr>
              <a:t>	</a:t>
            </a:r>
            <a:r>
              <a:rPr lang="tr-TR" sz="2800" b="1" dirty="0" smtClean="0">
                <a:solidFill>
                  <a:srgbClr val="0070C0"/>
                </a:solidFill>
                <a:latin typeface="Comic Sans MS" pitchFamily="66" charset="0"/>
              </a:rPr>
              <a:t>1.4.d.</a:t>
            </a:r>
            <a:r>
              <a:rPr lang="tr-TR" sz="2800" dirty="0" smtClean="0">
                <a:latin typeface="Comic Sans MS" pitchFamily="66" charset="0"/>
              </a:rPr>
              <a:t> </a:t>
            </a:r>
            <a:r>
              <a:rPr lang="tr-TR" sz="2800" b="1" dirty="0" smtClean="0">
                <a:solidFill>
                  <a:srgbClr val="002060"/>
                </a:solidFill>
                <a:latin typeface="Comic Sans MS" pitchFamily="66" charset="0"/>
              </a:rPr>
              <a:t>Teknik Bilgi</a:t>
            </a:r>
          </a:p>
          <a:p>
            <a:r>
              <a:rPr lang="tr-TR" sz="2800" dirty="0" smtClean="0">
                <a:latin typeface="Comic Sans MS" pitchFamily="66" charset="0"/>
              </a:rPr>
              <a:t>	</a:t>
            </a:r>
            <a:r>
              <a:rPr lang="tr-TR" sz="2800" b="1" dirty="0" smtClean="0">
                <a:solidFill>
                  <a:srgbClr val="0070C0"/>
                </a:solidFill>
                <a:latin typeface="Comic Sans MS" pitchFamily="66" charset="0"/>
              </a:rPr>
              <a:t>1.4.e.</a:t>
            </a:r>
            <a:r>
              <a:rPr lang="tr-TR" sz="2800" dirty="0" smtClean="0">
                <a:latin typeface="Comic Sans MS" pitchFamily="66" charset="0"/>
              </a:rPr>
              <a:t> </a:t>
            </a:r>
            <a:r>
              <a:rPr lang="tr-TR" sz="2800" b="1" dirty="0" smtClean="0">
                <a:solidFill>
                  <a:srgbClr val="002060"/>
                </a:solidFill>
                <a:latin typeface="Comic Sans MS" pitchFamily="66" charset="0"/>
              </a:rPr>
              <a:t>Sanat Bilgisi</a:t>
            </a:r>
          </a:p>
          <a:p>
            <a:endParaRPr lang="tr-TR" sz="2800" b="1" dirty="0" smtClean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3" name="2 Yuvarlatılmış Dikdörtgen"/>
          <p:cNvSpPr/>
          <p:nvPr/>
        </p:nvSpPr>
        <p:spPr>
          <a:xfrm>
            <a:off x="0" y="0"/>
            <a:ext cx="9144000" cy="1628800"/>
          </a:xfrm>
          <a:prstGeom prst="roundRect">
            <a:avLst/>
          </a:prstGeom>
          <a:solidFill>
            <a:srgbClr val="93D1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5500" dirty="0" smtClean="0">
                <a:solidFill>
                  <a:srgbClr val="C00000"/>
                </a:solidFill>
                <a:latin typeface="Comic Sans MS" pitchFamily="66" charset="0"/>
              </a:rPr>
              <a:t>BU BÖLÜMÜN KONULARI</a:t>
            </a:r>
            <a:endParaRPr lang="tr-TR" sz="5500" dirty="0">
              <a:solidFill>
                <a:srgbClr val="C0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Dikdörtgen"/>
          <p:cNvSpPr/>
          <p:nvPr/>
        </p:nvSpPr>
        <p:spPr>
          <a:xfrm>
            <a:off x="0" y="0"/>
            <a:ext cx="9144000" cy="576064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 smtClean="0">
                <a:solidFill>
                  <a:schemeClr val="bg1"/>
                </a:solidFill>
                <a:latin typeface="Comic Sans MS" pitchFamily="66" charset="0"/>
                <a:cs typeface="Andalus" pitchFamily="18" charset="-78"/>
              </a:rPr>
              <a:t>1.3.</a:t>
            </a:r>
            <a:r>
              <a:rPr lang="sv-SE" sz="3200" b="1" dirty="0" smtClean="0">
                <a:solidFill>
                  <a:schemeClr val="bg1"/>
                </a:solidFill>
                <a:latin typeface="Comic Sans MS" pitchFamily="66" charset="0"/>
              </a:rPr>
              <a:t> BİL</a:t>
            </a:r>
            <a:r>
              <a:rPr lang="tr-TR" sz="3200" b="1" dirty="0" smtClean="0">
                <a:solidFill>
                  <a:schemeClr val="bg1"/>
                </a:solidFill>
                <a:latin typeface="Comic Sans MS" pitchFamily="66" charset="0"/>
              </a:rPr>
              <a:t>Gİ NEDİR?</a:t>
            </a:r>
            <a:r>
              <a:rPr lang="tr-TR" sz="3200" b="1" dirty="0" smtClean="0">
                <a:solidFill>
                  <a:schemeClr val="bg1"/>
                </a:solidFill>
                <a:latin typeface="Comic Sans MS" pitchFamily="66" charset="0"/>
                <a:cs typeface="Andalus" pitchFamily="18" charset="-78"/>
              </a:rPr>
              <a:t> </a:t>
            </a:r>
          </a:p>
        </p:txBody>
      </p:sp>
      <p:sp>
        <p:nvSpPr>
          <p:cNvPr id="4" name="3 Dikdörtgen"/>
          <p:cNvSpPr/>
          <p:nvPr/>
        </p:nvSpPr>
        <p:spPr>
          <a:xfrm>
            <a:off x="107504" y="764704"/>
            <a:ext cx="8928992" cy="3108543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tr-TR" sz="2800" dirty="0" smtClean="0">
                <a:solidFill>
                  <a:srgbClr val="FF0000"/>
                </a:solidFill>
              </a:rPr>
              <a:t> </a:t>
            </a:r>
            <a:r>
              <a:rPr lang="tr-TR" sz="2800" dirty="0" smtClean="0"/>
              <a:t>Bilgi, bilen (özne, süje) ile bilinen (nesne, obje) arasında kurulan bağ sonucu ortaya çıkan üründür.</a:t>
            </a:r>
          </a:p>
          <a:p>
            <a:pPr>
              <a:buFont typeface="Wingdings" pitchFamily="2" charset="2"/>
              <a:buChar char="Ø"/>
            </a:pPr>
            <a:endParaRPr lang="tr-TR" sz="2800" dirty="0" smtClean="0"/>
          </a:p>
          <a:p>
            <a:pPr>
              <a:buFont typeface="Wingdings" pitchFamily="2" charset="2"/>
              <a:buChar char="Ø"/>
            </a:pPr>
            <a:r>
              <a:rPr lang="tr-TR" sz="2800" dirty="0" smtClean="0">
                <a:solidFill>
                  <a:srgbClr val="FF0000"/>
                </a:solidFill>
              </a:rPr>
              <a:t> </a:t>
            </a:r>
            <a:r>
              <a:rPr lang="tr-TR" sz="2800" dirty="0" smtClean="0"/>
              <a:t>Bilme en genel anlamıyla süje ile obje arasındaki ilgi ve ilişkidir. </a:t>
            </a:r>
          </a:p>
          <a:p>
            <a:pPr>
              <a:buFont typeface="Wingdings" pitchFamily="2" charset="2"/>
              <a:buChar char="Ø"/>
            </a:pPr>
            <a:endParaRPr lang="tr-TR" sz="2800" dirty="0" smtClean="0"/>
          </a:p>
          <a:p>
            <a:pPr>
              <a:buFont typeface="Wingdings" pitchFamily="2" charset="2"/>
              <a:buChar char="Ø"/>
            </a:pPr>
            <a:r>
              <a:rPr lang="tr-TR" sz="2800" dirty="0" smtClean="0">
                <a:solidFill>
                  <a:srgbClr val="FF0000"/>
                </a:solidFill>
              </a:rPr>
              <a:t> </a:t>
            </a:r>
            <a:r>
              <a:rPr lang="tr-TR" sz="2800" dirty="0" smtClean="0"/>
              <a:t>Buna bilgi aktı (bilgi bağlantısı) da denebilir.</a:t>
            </a:r>
            <a:endParaRPr lang="tr-TR" sz="2500" dirty="0"/>
          </a:p>
        </p:txBody>
      </p:sp>
      <p:sp>
        <p:nvSpPr>
          <p:cNvPr id="5" name="4 Yuvarlatılmış Dikdörtgen"/>
          <p:cNvSpPr/>
          <p:nvPr/>
        </p:nvSpPr>
        <p:spPr>
          <a:xfrm>
            <a:off x="467544" y="4005064"/>
            <a:ext cx="8280920" cy="273630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</a:t>
            </a:r>
          </a:p>
          <a:p>
            <a:r>
              <a:rPr lang="tr-TR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SUJE                 OBJE </a:t>
            </a:r>
            <a:r>
              <a:rPr lang="tr-TR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=</a:t>
            </a:r>
            <a:r>
              <a:rPr lang="tr-TR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BİLGİ</a:t>
            </a:r>
          </a:p>
          <a:p>
            <a:r>
              <a:rPr lang="tr-T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      (Bilen)                                        (Bilinen)</a:t>
            </a:r>
            <a:endParaRPr lang="tr-TR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5 Köşeli Çift Ayraç"/>
          <p:cNvSpPr/>
          <p:nvPr/>
        </p:nvSpPr>
        <p:spPr>
          <a:xfrm>
            <a:off x="2627784" y="5445224"/>
            <a:ext cx="2232248" cy="576064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smtClean="0">
                <a:solidFill>
                  <a:srgbClr val="0070C0"/>
                </a:solidFill>
              </a:rPr>
              <a:t>Bilgi Aktı</a:t>
            </a:r>
            <a:endParaRPr lang="tr-TR" sz="2800" b="1" dirty="0">
              <a:solidFill>
                <a:srgbClr val="0070C0"/>
              </a:solidFill>
            </a:endParaRPr>
          </a:p>
        </p:txBody>
      </p:sp>
      <p:sp>
        <p:nvSpPr>
          <p:cNvPr id="7" name="6 Aşağı Bükülü Ok"/>
          <p:cNvSpPr/>
          <p:nvPr/>
        </p:nvSpPr>
        <p:spPr>
          <a:xfrm>
            <a:off x="1475656" y="4221088"/>
            <a:ext cx="4032448" cy="93610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107504" y="116632"/>
            <a:ext cx="8892480" cy="659735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2 Dikdörtgen"/>
          <p:cNvSpPr/>
          <p:nvPr/>
        </p:nvSpPr>
        <p:spPr>
          <a:xfrm>
            <a:off x="179512" y="260648"/>
            <a:ext cx="4320480" cy="626469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400" b="1" dirty="0" smtClean="0">
                <a:solidFill>
                  <a:srgbClr val="002060"/>
                </a:solidFill>
                <a:latin typeface="Comic Sans MS" pitchFamily="66" charset="0"/>
              </a:rPr>
              <a:t>“Bilmek, </a:t>
            </a:r>
          </a:p>
          <a:p>
            <a:pPr algn="ctr"/>
            <a:r>
              <a:rPr lang="tr-TR" sz="4400" b="1" dirty="0" smtClean="0">
                <a:solidFill>
                  <a:srgbClr val="002060"/>
                </a:solidFill>
                <a:latin typeface="Comic Sans MS" pitchFamily="66" charset="0"/>
              </a:rPr>
              <a:t>ileriyi görmek; </a:t>
            </a:r>
          </a:p>
          <a:p>
            <a:pPr algn="ctr"/>
            <a:r>
              <a:rPr lang="tr-TR" sz="4400" b="1" dirty="0" smtClean="0">
                <a:solidFill>
                  <a:srgbClr val="002060"/>
                </a:solidFill>
                <a:latin typeface="Comic Sans MS" pitchFamily="66" charset="0"/>
              </a:rPr>
              <a:t>ileriyi görmek, güçlü olmaktır.”</a:t>
            </a:r>
          </a:p>
          <a:p>
            <a:pPr algn="ctr"/>
            <a:endParaRPr lang="tr-TR" sz="4400" b="1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pPr algn="ctr"/>
            <a:r>
              <a:rPr lang="tr-TR" sz="4000" b="1" dirty="0" smtClean="0">
                <a:solidFill>
                  <a:srgbClr val="C00000"/>
                </a:solidFill>
                <a:latin typeface="Comic Sans MS" pitchFamily="66" charset="0"/>
              </a:rPr>
              <a:t> </a:t>
            </a:r>
            <a:r>
              <a:rPr lang="tr-TR" sz="4000" b="1" dirty="0" err="1" smtClean="0">
                <a:solidFill>
                  <a:srgbClr val="C00000"/>
                </a:solidFill>
                <a:latin typeface="Comic Sans MS" pitchFamily="66" charset="0"/>
              </a:rPr>
              <a:t>Auguste</a:t>
            </a:r>
            <a:r>
              <a:rPr lang="tr-TR" sz="4000" b="1" dirty="0" smtClean="0">
                <a:solidFill>
                  <a:srgbClr val="C00000"/>
                </a:solidFill>
                <a:latin typeface="Comic Sans MS" pitchFamily="66" charset="0"/>
              </a:rPr>
              <a:t> </a:t>
            </a:r>
            <a:r>
              <a:rPr lang="tr-TR" sz="4000" b="1" dirty="0" err="1" smtClean="0">
                <a:solidFill>
                  <a:srgbClr val="C00000"/>
                </a:solidFill>
                <a:latin typeface="Comic Sans MS" pitchFamily="66" charset="0"/>
              </a:rPr>
              <a:t>Comte</a:t>
            </a:r>
            <a:endParaRPr lang="tr-TR" sz="4000" b="1" dirty="0" smtClean="0">
              <a:solidFill>
                <a:srgbClr val="C00000"/>
              </a:solidFill>
              <a:latin typeface="Comic Sans MS" pitchFamily="66" charset="0"/>
            </a:endParaRPr>
          </a:p>
          <a:p>
            <a:pPr algn="ctr"/>
            <a:r>
              <a:rPr lang="tr-TR" sz="3600" b="1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(1798 – 1857)</a:t>
            </a:r>
            <a:endParaRPr lang="tr-TR" sz="3600" dirty="0" smtClean="0">
              <a:solidFill>
                <a:srgbClr val="7030A0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4" name="3 Dikdörtgen"/>
          <p:cNvSpPr/>
          <p:nvPr/>
        </p:nvSpPr>
        <p:spPr>
          <a:xfrm>
            <a:off x="4572000" y="260648"/>
            <a:ext cx="4320480" cy="626469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2400" b="1" dirty="0" smtClean="0"/>
          </a:p>
          <a:p>
            <a:pPr algn="ctr"/>
            <a:endParaRPr lang="tr-TR" sz="2400" b="1" dirty="0" smtClean="0"/>
          </a:p>
        </p:txBody>
      </p:sp>
      <p:pic>
        <p:nvPicPr>
          <p:cNvPr id="25602" name="Picture 2" descr="Vadi Yayınları on Twitter: &amp;quot;Enes Kabakcı&amp;#39;nın &amp;quot;Sosyolojiyi Kurmak&amp;quot; isimli  kitabı çıktı 📚 Herkes için sosyoloji kitabı olarak da adlandırabileceğimiz  bu eser, sosyolojiye giriş kitabı olarak da okunabilir. Düşünürlerin  entellektüel biyografileriyle 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404664"/>
            <a:ext cx="4001136" cy="59965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107504" y="188640"/>
            <a:ext cx="8928992" cy="1384995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tr-TR" sz="2800" dirty="0" smtClean="0">
                <a:solidFill>
                  <a:srgbClr val="C00000"/>
                </a:solidFill>
              </a:rPr>
              <a:t> </a:t>
            </a:r>
            <a:r>
              <a:rPr lang="tr-TR" sz="2800" dirty="0" smtClean="0"/>
              <a:t>Bilgiyi meydana getiren özne ve nesne arasındaki </a:t>
            </a:r>
            <a:r>
              <a:rPr lang="tr-TR" sz="2800" dirty="0" smtClean="0">
                <a:solidFill>
                  <a:srgbClr val="0070C0"/>
                </a:solidFill>
                <a:latin typeface="Comic Sans MS" pitchFamily="66" charset="0"/>
              </a:rPr>
              <a:t>bağ</a:t>
            </a:r>
            <a:r>
              <a:rPr lang="tr-TR" sz="2800" dirty="0" smtClean="0"/>
              <a:t> ancak özne tarafından kurulabilir çünkü nesneye yönelen, onu algılayan, anlayan ve açıklayan unsur öznedir. </a:t>
            </a:r>
          </a:p>
        </p:txBody>
      </p:sp>
      <p:pic>
        <p:nvPicPr>
          <p:cNvPr id="1027" name="Picture 3" descr="C:\Users\xx\Desktop\photographer-frog-funny-green-previe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1916832"/>
            <a:ext cx="5946576" cy="4816599"/>
          </a:xfrm>
          <a:prstGeom prst="rect">
            <a:avLst/>
          </a:prstGeom>
          <a:noFill/>
        </p:spPr>
      </p:pic>
      <p:sp>
        <p:nvSpPr>
          <p:cNvPr id="5" name="4 Dikdörtgen"/>
          <p:cNvSpPr/>
          <p:nvPr/>
        </p:nvSpPr>
        <p:spPr>
          <a:xfrm>
            <a:off x="107504" y="2060847"/>
            <a:ext cx="2736304" cy="3970318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tr-TR" sz="3600" dirty="0" smtClean="0">
                <a:solidFill>
                  <a:srgbClr val="C00000"/>
                </a:solidFill>
              </a:rPr>
              <a:t> </a:t>
            </a:r>
            <a:r>
              <a:rPr lang="tr-TR" sz="3600" dirty="0" smtClean="0"/>
              <a:t>Nesne ise öznenin yöneldiği pasif konumdaki bir olgu, olay veya varlıktır.</a:t>
            </a:r>
            <a:endParaRPr lang="tr-TR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107504" y="188640"/>
            <a:ext cx="8928992" cy="1384995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tr-TR" sz="2800" dirty="0" smtClean="0">
                <a:solidFill>
                  <a:srgbClr val="C00000"/>
                </a:solidFill>
              </a:rPr>
              <a:t> </a:t>
            </a:r>
            <a:r>
              <a:rPr lang="tr-TR" sz="2800" dirty="0" smtClean="0"/>
              <a:t>Özne, bilinçli bir varlık olarak kendi dışındaki diğer varlıkları aynı zamanda bir bilgi nesnesi olarak kendini bilmek ister. </a:t>
            </a:r>
          </a:p>
        </p:txBody>
      </p:sp>
      <p:pic>
        <p:nvPicPr>
          <p:cNvPr id="22530" name="Picture 2" descr="Adım Adım Bebeğimm...: Meraklı Minikler! 10 Adımda Merak Duygusu Nasıl  Geliştirilir?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7917" y="1700808"/>
            <a:ext cx="5421389" cy="5036840"/>
          </a:xfrm>
          <a:prstGeom prst="rect">
            <a:avLst/>
          </a:prstGeom>
          <a:noFill/>
        </p:spPr>
      </p:pic>
      <p:sp>
        <p:nvSpPr>
          <p:cNvPr id="6" name="5 Dikdörtgen"/>
          <p:cNvSpPr/>
          <p:nvPr/>
        </p:nvSpPr>
        <p:spPr>
          <a:xfrm>
            <a:off x="323528" y="2204864"/>
            <a:ext cx="2880320" cy="3970318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tr-TR" sz="2800" dirty="0" smtClean="0">
                <a:solidFill>
                  <a:srgbClr val="C00000"/>
                </a:solidFill>
              </a:rPr>
              <a:t> </a:t>
            </a:r>
            <a:r>
              <a:rPr lang="tr-TR" sz="2800" dirty="0" smtClean="0"/>
              <a:t>Nesneye yönelen özne, nesneler üzerinde düşünerek bir zihinsel etkinlik gerçekleştirir ve bu etkinlik sonucunda bilgiye ulaşır.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107504" y="188640"/>
            <a:ext cx="8928992" cy="954107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tr-TR" sz="2800" dirty="0" smtClean="0">
                <a:solidFill>
                  <a:srgbClr val="FF0000"/>
                </a:solidFill>
              </a:rPr>
              <a:t> </a:t>
            </a:r>
            <a:r>
              <a:rPr lang="tr-TR" sz="2800" dirty="0" smtClean="0"/>
              <a:t>Bilgi edinme sürecinde bilincin etkinliği olan temel bilgi </a:t>
            </a:r>
            <a:r>
              <a:rPr lang="tr-TR" sz="2800" b="1" dirty="0" err="1" smtClean="0">
                <a:solidFill>
                  <a:srgbClr val="0070C0"/>
                </a:solidFill>
                <a:latin typeface="Comic Sans MS" pitchFamily="66" charset="0"/>
              </a:rPr>
              <a:t>akt</a:t>
            </a:r>
            <a:r>
              <a:rPr lang="tr-TR" sz="2800" dirty="0" err="1" smtClean="0"/>
              <a:t>ları</a:t>
            </a:r>
            <a:r>
              <a:rPr lang="tr-TR" sz="2800" dirty="0" smtClean="0"/>
              <a:t> şunlardır:</a:t>
            </a:r>
          </a:p>
        </p:txBody>
      </p:sp>
      <p:graphicFrame>
        <p:nvGraphicFramePr>
          <p:cNvPr id="4" name="3 Tablo"/>
          <p:cNvGraphicFramePr>
            <a:graphicFrameLocks noGrp="1"/>
          </p:cNvGraphicFramePr>
          <p:nvPr/>
        </p:nvGraphicFramePr>
        <p:xfrm>
          <a:off x="251520" y="1397001"/>
          <a:ext cx="8568952" cy="5115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9360"/>
                <a:gridCol w="8029592"/>
              </a:tblGrid>
              <a:tr h="855256">
                <a:tc gridSpan="2">
                  <a:txBody>
                    <a:bodyPr/>
                    <a:lstStyle/>
                    <a:p>
                      <a:pPr algn="ctr"/>
                      <a:r>
                        <a:rPr lang="tr-TR" sz="5400" dirty="0" smtClean="0">
                          <a:solidFill>
                            <a:srgbClr val="0070C0"/>
                          </a:solidFill>
                          <a:latin typeface="Baskerville Old Face" pitchFamily="18" charset="0"/>
                        </a:rPr>
                        <a:t>BİLGİ AKTLARI</a:t>
                      </a:r>
                      <a:endParaRPr lang="tr-TR" sz="5400" dirty="0">
                        <a:solidFill>
                          <a:srgbClr val="0070C0"/>
                        </a:solidFill>
                        <a:latin typeface="Baskerville Old Face" pitchFamily="18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</a:tr>
              <a:tr h="525135">
                <a:tc>
                  <a:txBody>
                    <a:bodyPr/>
                    <a:lstStyle/>
                    <a:p>
                      <a:r>
                        <a:rPr lang="tr-TR" sz="25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tr-TR" sz="25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2500" dirty="0" smtClean="0"/>
                        <a:t>Düşünme aktı</a:t>
                      </a:r>
                      <a:endParaRPr lang="tr-TR" sz="2500" dirty="0"/>
                    </a:p>
                  </a:txBody>
                  <a:tcPr>
                    <a:solidFill>
                      <a:srgbClr val="B9E1FF"/>
                    </a:solidFill>
                  </a:tcPr>
                </a:tc>
              </a:tr>
              <a:tr h="525135">
                <a:tc>
                  <a:txBody>
                    <a:bodyPr/>
                    <a:lstStyle/>
                    <a:p>
                      <a:r>
                        <a:rPr lang="tr-TR" sz="2500" dirty="0" smtClean="0">
                          <a:solidFill>
                            <a:srgbClr val="C00000"/>
                          </a:solidFill>
                        </a:rPr>
                        <a:t>2</a:t>
                      </a:r>
                      <a:endParaRPr lang="tr-TR" sz="25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2500" dirty="0" smtClean="0"/>
                        <a:t>Algılama</a:t>
                      </a:r>
                      <a:r>
                        <a:rPr lang="tr-TR" sz="2500" baseline="0" dirty="0" smtClean="0"/>
                        <a:t> aktı</a:t>
                      </a:r>
                      <a:endParaRPr lang="tr-TR" sz="2500" dirty="0"/>
                    </a:p>
                  </a:txBody>
                  <a:tcPr>
                    <a:solidFill>
                      <a:srgbClr val="B9E1FF"/>
                    </a:solidFill>
                  </a:tcPr>
                </a:tc>
              </a:tr>
              <a:tr h="525135">
                <a:tc>
                  <a:txBody>
                    <a:bodyPr/>
                    <a:lstStyle/>
                    <a:p>
                      <a:r>
                        <a:rPr lang="tr-TR" sz="2500" dirty="0" smtClean="0">
                          <a:solidFill>
                            <a:srgbClr val="C00000"/>
                          </a:solidFill>
                        </a:rPr>
                        <a:t>3</a:t>
                      </a:r>
                      <a:endParaRPr lang="tr-TR" sz="25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2500" dirty="0" smtClean="0"/>
                        <a:t>Anlama (kavrama) aktı</a:t>
                      </a:r>
                      <a:endParaRPr lang="tr-TR" sz="2500" dirty="0"/>
                    </a:p>
                  </a:txBody>
                  <a:tcPr>
                    <a:solidFill>
                      <a:srgbClr val="B9E1FF"/>
                    </a:solidFill>
                  </a:tcPr>
                </a:tc>
              </a:tr>
              <a:tr h="525135">
                <a:tc>
                  <a:txBody>
                    <a:bodyPr/>
                    <a:lstStyle/>
                    <a:p>
                      <a:r>
                        <a:rPr lang="tr-TR" sz="2500" dirty="0" smtClean="0">
                          <a:solidFill>
                            <a:srgbClr val="C00000"/>
                          </a:solidFill>
                        </a:rPr>
                        <a:t>4</a:t>
                      </a:r>
                      <a:endParaRPr lang="tr-TR" sz="25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2500" dirty="0" smtClean="0"/>
                        <a:t>Açıklama aktı</a:t>
                      </a:r>
                      <a:endParaRPr lang="tr-TR" sz="2500" dirty="0"/>
                    </a:p>
                  </a:txBody>
                  <a:tcPr>
                    <a:solidFill>
                      <a:srgbClr val="B9E1FF"/>
                    </a:solidFill>
                  </a:tcPr>
                </a:tc>
              </a:tr>
              <a:tr h="525135">
                <a:tc>
                  <a:txBody>
                    <a:bodyPr/>
                    <a:lstStyle/>
                    <a:p>
                      <a:r>
                        <a:rPr lang="tr-TR" sz="2500" dirty="0" smtClean="0">
                          <a:solidFill>
                            <a:srgbClr val="C00000"/>
                          </a:solidFill>
                        </a:rPr>
                        <a:t>5</a:t>
                      </a:r>
                      <a:endParaRPr lang="tr-TR" sz="25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2500" dirty="0" smtClean="0"/>
                        <a:t>İnanç aktı</a:t>
                      </a:r>
                      <a:endParaRPr lang="tr-TR" sz="2500" dirty="0"/>
                    </a:p>
                  </a:txBody>
                  <a:tcPr>
                    <a:solidFill>
                      <a:srgbClr val="CEEAB0"/>
                    </a:solidFill>
                  </a:tcPr>
                </a:tc>
              </a:tr>
              <a:tr h="525135">
                <a:tc>
                  <a:txBody>
                    <a:bodyPr/>
                    <a:lstStyle/>
                    <a:p>
                      <a:r>
                        <a:rPr lang="tr-TR" sz="2500" dirty="0" smtClean="0">
                          <a:solidFill>
                            <a:srgbClr val="C00000"/>
                          </a:solidFill>
                        </a:rPr>
                        <a:t>6</a:t>
                      </a:r>
                      <a:endParaRPr lang="tr-TR" sz="25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2500" dirty="0" smtClean="0"/>
                        <a:t>Hayal etme aktı</a:t>
                      </a:r>
                      <a:endParaRPr lang="tr-TR" sz="2500" dirty="0"/>
                    </a:p>
                  </a:txBody>
                  <a:tcPr>
                    <a:solidFill>
                      <a:srgbClr val="CEEAB0"/>
                    </a:solidFill>
                  </a:tcPr>
                </a:tc>
              </a:tr>
              <a:tr h="525135">
                <a:tc>
                  <a:txBody>
                    <a:bodyPr/>
                    <a:lstStyle/>
                    <a:p>
                      <a:r>
                        <a:rPr lang="tr-TR" sz="2500" dirty="0" smtClean="0">
                          <a:solidFill>
                            <a:srgbClr val="C00000"/>
                          </a:solidFill>
                        </a:rPr>
                        <a:t>7</a:t>
                      </a:r>
                      <a:endParaRPr lang="tr-TR" sz="25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2500" dirty="0" smtClean="0"/>
                        <a:t>Çağrışım aktı</a:t>
                      </a:r>
                      <a:endParaRPr lang="tr-TR" sz="2500" dirty="0"/>
                    </a:p>
                  </a:txBody>
                  <a:tcPr>
                    <a:solidFill>
                      <a:srgbClr val="CEEAB0"/>
                    </a:solidFill>
                  </a:tcPr>
                </a:tc>
              </a:tr>
              <a:tr h="525135">
                <a:tc>
                  <a:txBody>
                    <a:bodyPr/>
                    <a:lstStyle/>
                    <a:p>
                      <a:r>
                        <a:rPr lang="tr-TR" sz="2500" dirty="0" smtClean="0">
                          <a:solidFill>
                            <a:srgbClr val="C00000"/>
                          </a:solidFill>
                        </a:rPr>
                        <a:t>8</a:t>
                      </a:r>
                      <a:endParaRPr lang="tr-TR" sz="25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2500" dirty="0" smtClean="0"/>
                        <a:t>Duygu aktı</a:t>
                      </a:r>
                      <a:endParaRPr lang="tr-TR" sz="2500" dirty="0"/>
                    </a:p>
                  </a:txBody>
                  <a:tcPr>
                    <a:solidFill>
                      <a:srgbClr val="CEEAB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107504" y="188640"/>
            <a:ext cx="8928992" cy="2246769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tr-TR" sz="2800" dirty="0" smtClean="0">
                <a:solidFill>
                  <a:srgbClr val="C00000"/>
                </a:solidFill>
              </a:rPr>
              <a:t> </a:t>
            </a:r>
            <a:r>
              <a:rPr lang="tr-TR" sz="2800" dirty="0" smtClean="0"/>
              <a:t>“Bu sandalye siyahtır.” önermesinin bilgisi, </a:t>
            </a:r>
            <a:r>
              <a:rPr lang="tr-TR" sz="2800" dirty="0" smtClean="0">
                <a:solidFill>
                  <a:srgbClr val="0070C0"/>
                </a:solidFill>
                <a:latin typeface="Comic Sans MS" pitchFamily="66" charset="0"/>
              </a:rPr>
              <a:t>algılama aktı </a:t>
            </a:r>
            <a:r>
              <a:rPr lang="tr-TR" sz="2800" dirty="0" smtClean="0"/>
              <a:t>ile elde edilmiş bir bilgidir.</a:t>
            </a:r>
          </a:p>
          <a:p>
            <a:pPr>
              <a:buFont typeface="Wingdings" pitchFamily="2" charset="2"/>
              <a:buChar char="Ø"/>
            </a:pPr>
            <a:endParaRPr lang="tr-TR" sz="2800" dirty="0" smtClean="0"/>
          </a:p>
          <a:p>
            <a:pPr>
              <a:buFont typeface="Wingdings" pitchFamily="2" charset="2"/>
              <a:buChar char="Ø"/>
            </a:pPr>
            <a:r>
              <a:rPr lang="tr-TR" sz="2800" dirty="0" smtClean="0">
                <a:solidFill>
                  <a:srgbClr val="C00000"/>
                </a:solidFill>
              </a:rPr>
              <a:t> </a:t>
            </a:r>
            <a:r>
              <a:rPr lang="tr-TR" sz="2800" dirty="0" smtClean="0"/>
              <a:t>Algılama aktı ile elde edilen bilgiler, nesneler üzerine yapılan duyu deneyleri sonucunda ortaya çıkar.</a:t>
            </a:r>
          </a:p>
        </p:txBody>
      </p:sp>
      <p:pic>
        <p:nvPicPr>
          <p:cNvPr id="2050" name="Picture 2" descr="Bilgi Aktı Nedir? Bilgi Aktları Nelerdir? » Felsefe.Gen.T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492896"/>
            <a:ext cx="8712967" cy="41645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107504" y="188640"/>
            <a:ext cx="8928992" cy="1384995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tr-TR" sz="2800" dirty="0" smtClean="0">
                <a:solidFill>
                  <a:srgbClr val="C00000"/>
                </a:solidFill>
              </a:rPr>
              <a:t> </a:t>
            </a:r>
            <a:r>
              <a:rPr lang="tr-TR" sz="2800" dirty="0" smtClean="0">
                <a:solidFill>
                  <a:srgbClr val="0070C0"/>
                </a:solidFill>
                <a:latin typeface="Comic Sans MS" pitchFamily="66" charset="0"/>
              </a:rPr>
              <a:t>Düşünme aktı;</a:t>
            </a:r>
            <a:r>
              <a:rPr lang="tr-TR" sz="2800" dirty="0" smtClean="0"/>
              <a:t> çevrede görülen maddi nitelikteki somut nesnelerin yanında kavram, sayı, geometrik şekil ve mantık önermeleri gibi soyut varlıkları da konu edinir.</a:t>
            </a:r>
          </a:p>
        </p:txBody>
      </p:sp>
      <p:pic>
        <p:nvPicPr>
          <p:cNvPr id="29698" name="Picture 2" descr="Analitik Düşünme Nedir? - Blog - Mi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1084" y="1844825"/>
            <a:ext cx="8581396" cy="45495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107504" y="188640"/>
            <a:ext cx="8928992" cy="4401205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tr-TR" sz="2800" dirty="0" smtClean="0">
                <a:solidFill>
                  <a:srgbClr val="C00000"/>
                </a:solidFill>
              </a:rPr>
              <a:t> </a:t>
            </a:r>
            <a:r>
              <a:rPr lang="tr-TR" sz="2800" dirty="0" smtClean="0"/>
              <a:t>Doğada bulunan maddi nitelikteki bütün varlıklar gerçek varlık alanına </a:t>
            </a:r>
            <a:r>
              <a:rPr lang="tr-TR" sz="2800" dirty="0" err="1" smtClean="0"/>
              <a:t>âittir</a:t>
            </a:r>
            <a:r>
              <a:rPr lang="tr-TR" sz="2800" dirty="0" smtClean="0"/>
              <a:t>. </a:t>
            </a:r>
          </a:p>
          <a:p>
            <a:pPr>
              <a:buFont typeface="Wingdings" pitchFamily="2" charset="2"/>
              <a:buChar char="Ø"/>
            </a:pPr>
            <a:endParaRPr lang="tr-TR" sz="2800" dirty="0" smtClean="0"/>
          </a:p>
          <a:p>
            <a:pPr>
              <a:buFont typeface="Wingdings" pitchFamily="2" charset="2"/>
              <a:buChar char="Ø"/>
            </a:pPr>
            <a:r>
              <a:rPr lang="tr-TR" sz="2800" dirty="0" smtClean="0">
                <a:solidFill>
                  <a:srgbClr val="C00000"/>
                </a:solidFill>
              </a:rPr>
              <a:t> </a:t>
            </a:r>
            <a:r>
              <a:rPr lang="tr-TR" sz="2800" dirty="0" smtClean="0"/>
              <a:t>Bu varlıklar algı </a:t>
            </a:r>
            <a:r>
              <a:rPr lang="tr-TR" sz="2800" dirty="0" err="1" smtClean="0"/>
              <a:t>aktıyla</a:t>
            </a:r>
            <a:r>
              <a:rPr lang="tr-TR" sz="2800" dirty="0" smtClean="0"/>
              <a:t> bilinirken matematikteki </a:t>
            </a:r>
            <a:r>
              <a:rPr lang="tr-TR" sz="2800" dirty="0" smtClean="0">
                <a:solidFill>
                  <a:srgbClr val="0070C0"/>
                </a:solidFill>
                <a:latin typeface="Comic Sans MS" pitchFamily="66" charset="0"/>
              </a:rPr>
              <a:t>sayılar</a:t>
            </a:r>
            <a:r>
              <a:rPr lang="tr-TR" sz="2800" dirty="0" smtClean="0"/>
              <a:t>, geometrideki </a:t>
            </a:r>
            <a:r>
              <a:rPr lang="tr-TR" sz="2800" dirty="0" smtClean="0">
                <a:solidFill>
                  <a:srgbClr val="0070C0"/>
                </a:solidFill>
                <a:latin typeface="Comic Sans MS" pitchFamily="66" charset="0"/>
              </a:rPr>
              <a:t>şekiller</a:t>
            </a:r>
            <a:r>
              <a:rPr lang="tr-TR" sz="2800" dirty="0" smtClean="0"/>
              <a:t> ve mantıktaki </a:t>
            </a:r>
            <a:r>
              <a:rPr lang="tr-TR" sz="2800" dirty="0" smtClean="0">
                <a:solidFill>
                  <a:srgbClr val="0070C0"/>
                </a:solidFill>
                <a:latin typeface="Comic Sans MS" pitchFamily="66" charset="0"/>
              </a:rPr>
              <a:t>önermeler</a:t>
            </a:r>
            <a:r>
              <a:rPr lang="tr-TR" sz="2800" dirty="0" smtClean="0"/>
              <a:t>; </a:t>
            </a:r>
            <a:r>
              <a:rPr lang="tr-TR" sz="2800" dirty="0" smtClean="0">
                <a:solidFill>
                  <a:srgbClr val="FF0000"/>
                </a:solidFill>
                <a:latin typeface="Comic Sans MS" pitchFamily="66" charset="0"/>
              </a:rPr>
              <a:t>ideal varlık </a:t>
            </a:r>
            <a:r>
              <a:rPr lang="tr-TR" sz="2800" dirty="0" smtClean="0">
                <a:solidFill>
                  <a:srgbClr val="7030A0"/>
                </a:solidFill>
                <a:latin typeface="Comic Sans MS" pitchFamily="66" charset="0"/>
              </a:rPr>
              <a:t>alanına </a:t>
            </a:r>
            <a:r>
              <a:rPr lang="tr-TR" sz="2800" dirty="0" err="1" smtClean="0">
                <a:solidFill>
                  <a:srgbClr val="7030A0"/>
                </a:solidFill>
                <a:latin typeface="Comic Sans MS" pitchFamily="66" charset="0"/>
              </a:rPr>
              <a:t>âit</a:t>
            </a:r>
            <a:r>
              <a:rPr lang="tr-TR" sz="2800" dirty="0" smtClean="0">
                <a:solidFill>
                  <a:srgbClr val="7030A0"/>
                </a:solidFill>
                <a:latin typeface="Comic Sans MS" pitchFamily="66" charset="0"/>
              </a:rPr>
              <a:t> olup düşünme </a:t>
            </a:r>
            <a:r>
              <a:rPr lang="tr-TR" sz="2800" dirty="0" err="1" smtClean="0">
                <a:solidFill>
                  <a:srgbClr val="7030A0"/>
                </a:solidFill>
                <a:latin typeface="Comic Sans MS" pitchFamily="66" charset="0"/>
              </a:rPr>
              <a:t>aktıyla</a:t>
            </a:r>
            <a:r>
              <a:rPr lang="tr-TR" sz="2800" dirty="0" smtClean="0">
                <a:solidFill>
                  <a:srgbClr val="7030A0"/>
                </a:solidFill>
                <a:latin typeface="Comic Sans MS" pitchFamily="66" charset="0"/>
              </a:rPr>
              <a:t> bilinir. </a:t>
            </a:r>
          </a:p>
          <a:p>
            <a:pPr>
              <a:buFont typeface="Wingdings" pitchFamily="2" charset="2"/>
              <a:buChar char="Ø"/>
            </a:pPr>
            <a:endParaRPr lang="tr-TR" sz="2800" dirty="0" smtClean="0"/>
          </a:p>
          <a:p>
            <a:pPr>
              <a:buFont typeface="Wingdings" pitchFamily="2" charset="2"/>
              <a:buChar char="Ø"/>
            </a:pPr>
            <a:r>
              <a:rPr lang="tr-TR" sz="2800" dirty="0" smtClean="0">
                <a:solidFill>
                  <a:srgbClr val="C00000"/>
                </a:solidFill>
              </a:rPr>
              <a:t> </a:t>
            </a:r>
            <a:r>
              <a:rPr lang="tr-TR" sz="2800" dirty="0" smtClean="0"/>
              <a:t>Düşünme aktı, somut ve soyut varlık alanlarını içine alırken bilginin oluşmasında algı </a:t>
            </a:r>
            <a:r>
              <a:rPr lang="tr-TR" sz="2800" dirty="0" err="1" smtClean="0"/>
              <a:t>aktıyla</a:t>
            </a:r>
            <a:r>
              <a:rPr lang="tr-TR" sz="2800" dirty="0" smtClean="0"/>
              <a:t> beraber etkin bir rol oynar.</a:t>
            </a:r>
          </a:p>
        </p:txBody>
      </p:sp>
      <p:graphicFrame>
        <p:nvGraphicFramePr>
          <p:cNvPr id="4" name="3 Tablo"/>
          <p:cNvGraphicFramePr>
            <a:graphicFrameLocks noGrp="1"/>
          </p:cNvGraphicFramePr>
          <p:nvPr/>
        </p:nvGraphicFramePr>
        <p:xfrm>
          <a:off x="539551" y="4869160"/>
          <a:ext cx="8208912" cy="18362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304"/>
                <a:gridCol w="2736304"/>
                <a:gridCol w="2736304"/>
              </a:tblGrid>
              <a:tr h="1152128">
                <a:tc>
                  <a:txBody>
                    <a:bodyPr/>
                    <a:lstStyle/>
                    <a:p>
                      <a:pPr algn="ctr"/>
                      <a:endParaRPr lang="tr-TR" dirty="0" smtClean="0"/>
                    </a:p>
                    <a:p>
                      <a:pPr algn="ctr"/>
                      <a:r>
                        <a:rPr lang="tr-TR" sz="2800" dirty="0" smtClean="0">
                          <a:solidFill>
                            <a:srgbClr val="FF0000"/>
                          </a:solidFill>
                        </a:rPr>
                        <a:t>1, 2 , 3, 4, 5</a:t>
                      </a:r>
                      <a:endParaRPr lang="tr-TR" sz="28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93D1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>
                    <a:solidFill>
                      <a:srgbClr val="93D1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dirty="0" smtClean="0"/>
                    </a:p>
                    <a:p>
                      <a:pPr algn="ctr"/>
                      <a:r>
                        <a:rPr lang="tr-TR" sz="2800" dirty="0" smtClean="0">
                          <a:solidFill>
                            <a:srgbClr val="FF0000"/>
                          </a:solidFill>
                        </a:rPr>
                        <a:t>p, q, r, s, t</a:t>
                      </a:r>
                      <a:endParaRPr lang="tr-TR" sz="28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B9E1FF"/>
                    </a:solidFill>
                  </a:tcPr>
                </a:tc>
              </a:tr>
              <a:tr h="684076">
                <a:tc>
                  <a:txBody>
                    <a:bodyPr/>
                    <a:lstStyle/>
                    <a:p>
                      <a:pPr algn="ctr"/>
                      <a:r>
                        <a:rPr lang="tr-TR" sz="2800" dirty="0" smtClean="0">
                          <a:solidFill>
                            <a:srgbClr val="FF0000"/>
                          </a:solidFill>
                        </a:rPr>
                        <a:t>sayılar</a:t>
                      </a:r>
                      <a:endParaRPr lang="tr-TR" sz="28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800" dirty="0" smtClean="0">
                          <a:solidFill>
                            <a:srgbClr val="FF0000"/>
                          </a:solidFill>
                        </a:rPr>
                        <a:t>şekiller</a:t>
                      </a:r>
                      <a:endParaRPr lang="tr-TR" sz="28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800" dirty="0" smtClean="0">
                          <a:solidFill>
                            <a:srgbClr val="FF0000"/>
                          </a:solidFill>
                        </a:rPr>
                        <a:t>önermeler</a:t>
                      </a:r>
                      <a:endParaRPr lang="tr-TR" sz="28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  <p:sp>
        <p:nvSpPr>
          <p:cNvPr id="5" name="4 Oval"/>
          <p:cNvSpPr/>
          <p:nvPr/>
        </p:nvSpPr>
        <p:spPr>
          <a:xfrm>
            <a:off x="3419872" y="5013176"/>
            <a:ext cx="432048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5 İkizkenar Üçgen"/>
          <p:cNvSpPr/>
          <p:nvPr/>
        </p:nvSpPr>
        <p:spPr>
          <a:xfrm>
            <a:off x="4355976" y="5013176"/>
            <a:ext cx="432048" cy="43204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6 Dikdörtgen"/>
          <p:cNvSpPr/>
          <p:nvPr/>
        </p:nvSpPr>
        <p:spPr>
          <a:xfrm>
            <a:off x="3779912" y="5589240"/>
            <a:ext cx="1656184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7 Dikdörtgen"/>
          <p:cNvSpPr/>
          <p:nvPr/>
        </p:nvSpPr>
        <p:spPr>
          <a:xfrm>
            <a:off x="5292080" y="5013176"/>
            <a:ext cx="43204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Yuvarlatılmış Dikdörtgen"/>
          <p:cNvSpPr/>
          <p:nvPr/>
        </p:nvSpPr>
        <p:spPr>
          <a:xfrm>
            <a:off x="755576" y="0"/>
            <a:ext cx="7344816" cy="129614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tr-TR" sz="9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VARLIK</a:t>
            </a:r>
            <a:endParaRPr lang="tr-TR" sz="9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2 Bükülü Ok"/>
          <p:cNvSpPr/>
          <p:nvPr/>
        </p:nvSpPr>
        <p:spPr>
          <a:xfrm rot="5400000">
            <a:off x="5112060" y="656692"/>
            <a:ext cx="1656184" cy="3168352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4" name="3 Bükülü Ok"/>
          <p:cNvSpPr/>
          <p:nvPr/>
        </p:nvSpPr>
        <p:spPr>
          <a:xfrm rot="16200000" flipH="1">
            <a:off x="1839888" y="688504"/>
            <a:ext cx="1719808" cy="3168352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5" name="4 Dikdörtgen"/>
          <p:cNvSpPr/>
          <p:nvPr/>
        </p:nvSpPr>
        <p:spPr>
          <a:xfrm>
            <a:off x="251520" y="3356992"/>
            <a:ext cx="4104456" cy="3240360"/>
          </a:xfrm>
          <a:prstGeom prst="rect">
            <a:avLst/>
          </a:prstGeom>
          <a:solidFill>
            <a:srgbClr val="CEEA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4000" dirty="0" smtClean="0">
              <a:solidFill>
                <a:srgbClr val="C00000"/>
              </a:solidFill>
              <a:latin typeface="Comic Sans MS" pitchFamily="66" charset="0"/>
            </a:endParaRPr>
          </a:p>
          <a:p>
            <a:pPr algn="ctr"/>
            <a:r>
              <a:rPr lang="tr-TR" sz="4000" dirty="0" smtClean="0">
                <a:solidFill>
                  <a:srgbClr val="C00000"/>
                </a:solidFill>
                <a:latin typeface="Comic Sans MS" pitchFamily="66" charset="0"/>
              </a:rPr>
              <a:t>İDEAL VARLIK</a:t>
            </a:r>
          </a:p>
          <a:p>
            <a:pPr algn="ctr"/>
            <a:endParaRPr lang="tr-TR" sz="4000" dirty="0" smtClean="0">
              <a:solidFill>
                <a:srgbClr val="C00000"/>
              </a:solidFill>
              <a:latin typeface="Comic Sans MS" pitchFamily="66" charset="0"/>
            </a:endParaRPr>
          </a:p>
          <a:p>
            <a:pPr algn="ctr"/>
            <a:r>
              <a:rPr lang="tr-TR" sz="2800" dirty="0" smtClean="0">
                <a:solidFill>
                  <a:srgbClr val="FF0000"/>
                </a:solidFill>
                <a:latin typeface="Comic Sans MS" pitchFamily="66" charset="0"/>
              </a:rPr>
              <a:t>- </a:t>
            </a:r>
            <a:r>
              <a:rPr lang="tr-TR" sz="2800" dirty="0" smtClean="0">
                <a:solidFill>
                  <a:schemeClr val="tx1"/>
                </a:solidFill>
                <a:latin typeface="Comic Sans MS" pitchFamily="66" charset="0"/>
              </a:rPr>
              <a:t>Akılla kavranabilen, insan zihnine bağlı olarak var olabilen varlıklar…</a:t>
            </a:r>
          </a:p>
          <a:p>
            <a:pPr algn="ctr"/>
            <a:endParaRPr lang="tr-TR" dirty="0" smtClean="0"/>
          </a:p>
          <a:p>
            <a:pPr algn="ctr"/>
            <a:endParaRPr lang="tr-TR" dirty="0"/>
          </a:p>
        </p:txBody>
      </p:sp>
      <p:sp>
        <p:nvSpPr>
          <p:cNvPr id="6" name="5 Dikdörtgen"/>
          <p:cNvSpPr/>
          <p:nvPr/>
        </p:nvSpPr>
        <p:spPr>
          <a:xfrm>
            <a:off x="4644008" y="3356992"/>
            <a:ext cx="4032448" cy="3240360"/>
          </a:xfrm>
          <a:prstGeom prst="rect">
            <a:avLst/>
          </a:prstGeom>
          <a:solidFill>
            <a:srgbClr val="CEEA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4000" dirty="0" smtClean="0">
              <a:solidFill>
                <a:srgbClr val="C00000"/>
              </a:solidFill>
              <a:latin typeface="Comic Sans MS" pitchFamily="66" charset="0"/>
            </a:endParaRPr>
          </a:p>
          <a:p>
            <a:pPr algn="ctr"/>
            <a:r>
              <a:rPr lang="tr-TR" sz="4000" dirty="0" smtClean="0">
                <a:solidFill>
                  <a:srgbClr val="C00000"/>
                </a:solidFill>
                <a:latin typeface="Comic Sans MS" pitchFamily="66" charset="0"/>
              </a:rPr>
              <a:t>REEL VARLIK</a:t>
            </a:r>
          </a:p>
          <a:p>
            <a:pPr algn="ctr"/>
            <a:endParaRPr lang="tr-TR" sz="4000" dirty="0" smtClean="0">
              <a:solidFill>
                <a:srgbClr val="C00000"/>
              </a:solidFill>
              <a:latin typeface="Comic Sans MS" pitchFamily="66" charset="0"/>
            </a:endParaRPr>
          </a:p>
          <a:p>
            <a:pPr algn="ctr"/>
            <a:r>
              <a:rPr lang="tr-TR" sz="2800" dirty="0" smtClean="0">
                <a:solidFill>
                  <a:srgbClr val="FF0000"/>
                </a:solidFill>
                <a:latin typeface="Comic Sans MS" pitchFamily="66" charset="0"/>
              </a:rPr>
              <a:t>-</a:t>
            </a:r>
            <a:r>
              <a:rPr lang="tr-TR" sz="2800" dirty="0" smtClean="0">
                <a:solidFill>
                  <a:schemeClr val="tx1"/>
                </a:solidFill>
                <a:latin typeface="Comic Sans MS" pitchFamily="66" charset="0"/>
              </a:rPr>
              <a:t> İnsan zihninden bağımsız olarak var olan, duyu organlarıyla algılanabilen varlıklar…</a:t>
            </a:r>
          </a:p>
          <a:p>
            <a:pPr algn="ctr"/>
            <a:endParaRPr lang="tr-TR" dirty="0" smtClean="0"/>
          </a:p>
          <a:p>
            <a:pPr algn="ctr"/>
            <a:endParaRPr lang="tr-TR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107504" y="188640"/>
            <a:ext cx="8928992" cy="2246769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tr-TR" sz="2800" dirty="0" smtClean="0">
                <a:solidFill>
                  <a:srgbClr val="C00000"/>
                </a:solidFill>
              </a:rPr>
              <a:t> </a:t>
            </a:r>
            <a:r>
              <a:rPr lang="tr-TR" sz="2800" dirty="0" smtClean="0"/>
              <a:t>Algı aktı, insan ve somut varlık arasında ilişki kurarken düşünme aktı </a:t>
            </a:r>
            <a:r>
              <a:rPr lang="sv-SE" sz="2800" dirty="0" smtClean="0"/>
              <a:t>hem somut hem de soyut varlık alanıyla</a:t>
            </a:r>
          </a:p>
          <a:p>
            <a:r>
              <a:rPr lang="tr-TR" sz="2800" dirty="0" smtClean="0"/>
              <a:t>ilişki kurar. </a:t>
            </a:r>
          </a:p>
          <a:p>
            <a:endParaRPr lang="tr-TR" sz="2800" dirty="0" smtClean="0"/>
          </a:p>
          <a:p>
            <a:pPr>
              <a:buFont typeface="Wingdings" pitchFamily="2" charset="2"/>
              <a:buChar char="ü"/>
            </a:pPr>
            <a:r>
              <a:rPr lang="tr-TR" sz="2800" dirty="0" smtClean="0">
                <a:solidFill>
                  <a:srgbClr val="0070C0"/>
                </a:solidFill>
              </a:rPr>
              <a:t> </a:t>
            </a:r>
            <a:r>
              <a:rPr lang="tr-TR" sz="2800" dirty="0" smtClean="0"/>
              <a:t>Aslında bütün bilgi </a:t>
            </a:r>
            <a:r>
              <a:rPr lang="tr-TR" sz="2800" dirty="0" err="1" smtClean="0"/>
              <a:t>aktları</a:t>
            </a:r>
            <a:r>
              <a:rPr lang="tr-TR" sz="2800" dirty="0" smtClean="0"/>
              <a:t> birbiriyle yakın ilişki içindedir.</a:t>
            </a:r>
          </a:p>
        </p:txBody>
      </p:sp>
      <p:pic>
        <p:nvPicPr>
          <p:cNvPr id="27666" name="Picture 18" descr="Vector Tree Png ,HD PNG . (+) Pictures - vhv.r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897560"/>
            <a:ext cx="3960440" cy="3960440"/>
          </a:xfrm>
          <a:prstGeom prst="rect">
            <a:avLst/>
          </a:prstGeom>
          <a:noFill/>
        </p:spPr>
      </p:pic>
      <p:sp>
        <p:nvSpPr>
          <p:cNvPr id="12" name="11 Kalp"/>
          <p:cNvSpPr/>
          <p:nvPr/>
        </p:nvSpPr>
        <p:spPr>
          <a:xfrm>
            <a:off x="4716016" y="2996952"/>
            <a:ext cx="4032448" cy="3861048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" name="12 Dikdörtgen"/>
          <p:cNvSpPr/>
          <p:nvPr/>
        </p:nvSpPr>
        <p:spPr>
          <a:xfrm>
            <a:off x="1115617" y="2492896"/>
            <a:ext cx="2376264" cy="400110"/>
          </a:xfrm>
          <a:prstGeom prst="rect">
            <a:avLst/>
          </a:prstGeom>
          <a:solidFill>
            <a:srgbClr val="FF0000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tr-TR" sz="2000" dirty="0" smtClean="0"/>
              <a:t>somut</a:t>
            </a:r>
            <a:endParaRPr lang="tr-TR" sz="2000" dirty="0"/>
          </a:p>
        </p:txBody>
      </p:sp>
      <p:sp>
        <p:nvSpPr>
          <p:cNvPr id="14" name="13 Dikdörtgen"/>
          <p:cNvSpPr/>
          <p:nvPr/>
        </p:nvSpPr>
        <p:spPr>
          <a:xfrm>
            <a:off x="5508104" y="2564904"/>
            <a:ext cx="2376264" cy="40011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tr-TR" sz="2000" dirty="0" smtClean="0"/>
              <a:t>soyut</a:t>
            </a:r>
            <a:endParaRPr lang="tr-TR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Yuvarlatılmış Dikdörtgen"/>
          <p:cNvSpPr/>
          <p:nvPr/>
        </p:nvSpPr>
        <p:spPr>
          <a:xfrm>
            <a:off x="0" y="0"/>
            <a:ext cx="9144000" cy="685800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6000" dirty="0"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3" name="2 Yuvarlatılmış Dikdörtgen"/>
          <p:cNvSpPr/>
          <p:nvPr/>
        </p:nvSpPr>
        <p:spPr>
          <a:xfrm>
            <a:off x="107504" y="116632"/>
            <a:ext cx="8928992" cy="6624736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5400" dirty="0" smtClean="0">
                <a:solidFill>
                  <a:srgbClr val="C00000"/>
                </a:solidFill>
                <a:latin typeface="Arial Black" pitchFamily="34" charset="0"/>
              </a:rPr>
              <a:t>Bilgi Kutusu</a:t>
            </a:r>
          </a:p>
          <a:p>
            <a:pPr algn="ctr"/>
            <a:endParaRPr lang="tr-TR" sz="5400" dirty="0" smtClean="0">
              <a:solidFill>
                <a:srgbClr val="C00000"/>
              </a:solidFill>
              <a:latin typeface="Arial Black" pitchFamily="34" charset="0"/>
            </a:endParaRPr>
          </a:p>
          <a:p>
            <a:pPr algn="ctr"/>
            <a:r>
              <a:rPr lang="tr-TR" sz="3200" dirty="0" smtClean="0">
                <a:solidFill>
                  <a:schemeClr val="tx1"/>
                </a:solidFill>
                <a:latin typeface="Comic Sans MS" pitchFamily="66" charset="0"/>
              </a:rPr>
              <a:t>“Bilgi nedir?” sorusu bütün filozofları yakından ilgilendirmiştir. </a:t>
            </a:r>
          </a:p>
          <a:p>
            <a:pPr algn="ctr"/>
            <a:endParaRPr lang="tr-TR" sz="3200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algn="ctr"/>
            <a:r>
              <a:rPr lang="tr-TR" sz="3200" dirty="0" smtClean="0">
                <a:solidFill>
                  <a:schemeClr val="tx1"/>
                </a:solidFill>
                <a:latin typeface="Comic Sans MS" pitchFamily="66" charset="0"/>
              </a:rPr>
              <a:t>Antik Çağ’dan günümüze kadar bütün filozoflar bu soruyu cevaplamaya</a:t>
            </a:r>
          </a:p>
          <a:p>
            <a:pPr algn="ctr"/>
            <a:r>
              <a:rPr lang="tr-TR" sz="3200" dirty="0" smtClean="0">
                <a:solidFill>
                  <a:schemeClr val="tx1"/>
                </a:solidFill>
                <a:latin typeface="Comic Sans MS" pitchFamily="66" charset="0"/>
              </a:rPr>
              <a:t>çalışmıştır. </a:t>
            </a:r>
          </a:p>
          <a:p>
            <a:pPr algn="ctr"/>
            <a:endParaRPr lang="tr-TR" sz="3200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algn="ctr"/>
            <a:r>
              <a:rPr lang="tr-TR" sz="3200" dirty="0" smtClean="0">
                <a:solidFill>
                  <a:schemeClr val="tx1"/>
                </a:solidFill>
                <a:latin typeface="Comic Sans MS" pitchFamily="66" charset="0"/>
              </a:rPr>
              <a:t>Bu çalışmalardan da </a:t>
            </a:r>
            <a:r>
              <a:rPr lang="tr-TR" sz="3200" dirty="0" smtClean="0">
                <a:solidFill>
                  <a:srgbClr val="C00000"/>
                </a:solidFill>
                <a:latin typeface="Comic Sans MS" pitchFamily="66" charset="0"/>
              </a:rPr>
              <a:t>“bilgi </a:t>
            </a:r>
            <a:r>
              <a:rPr lang="tr-TR" sz="3200" dirty="0" err="1" smtClean="0">
                <a:solidFill>
                  <a:srgbClr val="C00000"/>
                </a:solidFill>
                <a:latin typeface="Comic Sans MS" pitchFamily="66" charset="0"/>
              </a:rPr>
              <a:t>kuramı”</a:t>
            </a:r>
            <a:r>
              <a:rPr lang="tr-TR" sz="3200" dirty="0" err="1" smtClean="0">
                <a:solidFill>
                  <a:schemeClr val="tx1"/>
                </a:solidFill>
                <a:latin typeface="Comic Sans MS" pitchFamily="66" charset="0"/>
              </a:rPr>
              <a:t>doğmuştur</a:t>
            </a:r>
            <a:r>
              <a:rPr lang="tr-TR" sz="3200" dirty="0" smtClean="0">
                <a:solidFill>
                  <a:schemeClr val="tx1"/>
                </a:solidFill>
                <a:latin typeface="Comic Sans MS" pitchFamily="66" charset="0"/>
              </a:rPr>
              <a:t>.</a:t>
            </a:r>
            <a:endParaRPr lang="tr-TR" sz="3200" dirty="0">
              <a:solidFill>
                <a:schemeClr val="tx1"/>
              </a:solidFill>
              <a:latin typeface="Comic Sans MS" pitchFamily="66" charset="0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107504" y="188640"/>
            <a:ext cx="8928992" cy="1384995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tr-TR" sz="2800" dirty="0" smtClean="0">
                <a:solidFill>
                  <a:srgbClr val="C00000"/>
                </a:solidFill>
              </a:rPr>
              <a:t> </a:t>
            </a:r>
            <a:r>
              <a:rPr lang="tr-TR" sz="2800" dirty="0" smtClean="0"/>
              <a:t>Özne, anlama aktı ile gerçekte olan varlığı kavrayabilir. </a:t>
            </a:r>
            <a:r>
              <a:rPr lang="tr-TR" sz="2800" dirty="0" smtClean="0">
                <a:solidFill>
                  <a:srgbClr val="0070C0"/>
                </a:solidFill>
                <a:latin typeface="Comic Sans MS" pitchFamily="66" charset="0"/>
              </a:rPr>
              <a:t>Anlama aktı</a:t>
            </a:r>
            <a:r>
              <a:rPr lang="tr-TR" sz="2800" dirty="0" smtClean="0"/>
              <a:t>, doğruyu bütünüyle kavramayı içerdiğinden sezgisel ya da zihinsel içerikli olabilir. </a:t>
            </a:r>
          </a:p>
        </p:txBody>
      </p:sp>
      <p:pic>
        <p:nvPicPr>
          <p:cNvPr id="34818" name="Picture 2" descr="komik #karikatür #karikatur #enkomikkarikatür #enkomikkarikatur #funny  #comics #bahattin | Mizah, Karikatür, Komik şeyl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840" y="1988840"/>
            <a:ext cx="5626361" cy="4680520"/>
          </a:xfrm>
          <a:prstGeom prst="rect">
            <a:avLst/>
          </a:prstGeom>
          <a:noFill/>
        </p:spPr>
      </p:pic>
      <p:sp>
        <p:nvSpPr>
          <p:cNvPr id="4" name="3 Dikdörtgen"/>
          <p:cNvSpPr/>
          <p:nvPr/>
        </p:nvSpPr>
        <p:spPr>
          <a:xfrm>
            <a:off x="251520" y="2204864"/>
            <a:ext cx="2664296" cy="3970318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tr-TR" sz="3600" dirty="0" smtClean="0">
                <a:solidFill>
                  <a:srgbClr val="C00000"/>
                </a:solidFill>
                <a:latin typeface="Comic Sans MS" pitchFamily="66" charset="0"/>
              </a:rPr>
              <a:t>Örneğin; </a:t>
            </a:r>
            <a:r>
              <a:rPr lang="tr-TR" sz="3600" dirty="0" smtClean="0"/>
              <a:t>“Yüzündeki ifadeye bakarak ağlamış olduğunu anladım.”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107504" y="188640"/>
            <a:ext cx="8928992" cy="954107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tr-TR" sz="2800" dirty="0" smtClean="0">
                <a:solidFill>
                  <a:srgbClr val="C00000"/>
                </a:solidFill>
              </a:rPr>
              <a:t> </a:t>
            </a:r>
            <a:r>
              <a:rPr lang="tr-TR" sz="2800" dirty="0" smtClean="0">
                <a:solidFill>
                  <a:srgbClr val="0070C0"/>
                </a:solidFill>
                <a:latin typeface="Comic Sans MS" pitchFamily="66" charset="0"/>
              </a:rPr>
              <a:t>Açıklama aktı </a:t>
            </a:r>
            <a:r>
              <a:rPr lang="tr-TR" sz="2800" dirty="0" smtClean="0"/>
              <a:t>ise öznenin, nesne hakkındaki bilgileri nedenleri veya kanıtlarıyla birlikte vermesini sağlar..</a:t>
            </a:r>
          </a:p>
        </p:txBody>
      </p:sp>
      <p:sp>
        <p:nvSpPr>
          <p:cNvPr id="4" name="3 Dikdörtgen"/>
          <p:cNvSpPr/>
          <p:nvPr/>
        </p:nvSpPr>
        <p:spPr>
          <a:xfrm>
            <a:off x="5580112" y="1628800"/>
            <a:ext cx="3384376" cy="4524315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tr-TR" sz="3200" dirty="0" smtClean="0">
                <a:solidFill>
                  <a:srgbClr val="C00000"/>
                </a:solidFill>
              </a:rPr>
              <a:t> </a:t>
            </a:r>
            <a:r>
              <a:rPr lang="tr-TR" sz="3200" dirty="0" smtClean="0"/>
              <a:t>Açıklama, mantıksal bir bilgi türü olup bir şey hakkında ilk bilgiden başlayarak son bilgiye doğru adım adım giden bir sıralama içerir.</a:t>
            </a:r>
          </a:p>
        </p:txBody>
      </p:sp>
      <p:pic>
        <p:nvPicPr>
          <p:cNvPr id="32771" name="Picture 3" descr="C:\Users\xx\Desktop\0a8de8c19085e41ffb94e5b92c9db59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412776"/>
            <a:ext cx="5256758" cy="52567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107504" y="116632"/>
            <a:ext cx="8892480" cy="659735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2 Dikdörtgen"/>
          <p:cNvSpPr/>
          <p:nvPr/>
        </p:nvSpPr>
        <p:spPr>
          <a:xfrm>
            <a:off x="179512" y="260648"/>
            <a:ext cx="4320480" cy="626469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tr-TR" sz="4400" dirty="0" smtClean="0">
              <a:solidFill>
                <a:srgbClr val="C00000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4" name="3 Dikdörtgen"/>
          <p:cNvSpPr/>
          <p:nvPr/>
        </p:nvSpPr>
        <p:spPr>
          <a:xfrm>
            <a:off x="4572000" y="260648"/>
            <a:ext cx="4320480" cy="626469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800" b="1" dirty="0" smtClean="0">
                <a:solidFill>
                  <a:srgbClr val="002060"/>
                </a:solidFill>
                <a:latin typeface="Comic Sans MS" pitchFamily="66" charset="0"/>
              </a:rPr>
              <a:t>“Bir şeyi gerçekten bilmek, </a:t>
            </a:r>
          </a:p>
          <a:p>
            <a:pPr algn="ctr"/>
            <a:r>
              <a:rPr lang="tr-TR" sz="4800" b="1" dirty="0" smtClean="0">
                <a:solidFill>
                  <a:srgbClr val="002060"/>
                </a:solidFill>
                <a:latin typeface="Comic Sans MS" pitchFamily="66" charset="0"/>
              </a:rPr>
              <a:t>onu anlatmakla olur.”</a:t>
            </a:r>
          </a:p>
          <a:p>
            <a:pPr algn="ctr"/>
            <a:endParaRPr lang="tr-TR" sz="2400" b="1" dirty="0" smtClean="0"/>
          </a:p>
          <a:p>
            <a:pPr algn="ctr"/>
            <a:endParaRPr lang="tr-TR" sz="2400" b="1" dirty="0" smtClean="0"/>
          </a:p>
          <a:p>
            <a:pPr algn="ctr"/>
            <a:r>
              <a:rPr lang="tr-TR" sz="4000" b="1" dirty="0" smtClean="0">
                <a:solidFill>
                  <a:srgbClr val="C00000"/>
                </a:solidFill>
                <a:latin typeface="Comic Sans MS" pitchFamily="66" charset="0"/>
              </a:rPr>
              <a:t>Sokrates</a:t>
            </a:r>
          </a:p>
          <a:p>
            <a:pPr algn="ctr"/>
            <a:r>
              <a:rPr lang="tr-TR" sz="2400" b="1" dirty="0" smtClean="0">
                <a:solidFill>
                  <a:srgbClr val="7030A0"/>
                </a:solidFill>
                <a:latin typeface="Comic Sans MS" pitchFamily="66" charset="0"/>
              </a:rPr>
              <a:t>(MÖ: 469 – 399)</a:t>
            </a:r>
            <a:endParaRPr lang="tr-TR" sz="2400" dirty="0" smtClean="0">
              <a:solidFill>
                <a:srgbClr val="7030A0"/>
              </a:solidFill>
              <a:latin typeface="Comic Sans MS" pitchFamily="66" charset="0"/>
            </a:endParaRPr>
          </a:p>
        </p:txBody>
      </p:sp>
      <p:pic>
        <p:nvPicPr>
          <p:cNvPr id="1026" name="Picture 2" descr="Sokrates | biyograf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764704"/>
            <a:ext cx="4186515" cy="53296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10-Il Divino: Michelangelo Buonarroti (1475-1564) - Berk Birincioğl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764704"/>
            <a:ext cx="3882437" cy="5624856"/>
          </a:xfrm>
          <a:prstGeom prst="rect">
            <a:avLst/>
          </a:prstGeom>
          <a:noFill/>
        </p:spPr>
      </p:pic>
      <p:sp>
        <p:nvSpPr>
          <p:cNvPr id="5" name="4 Yuvarlatılmış Dikdörtgen"/>
          <p:cNvSpPr/>
          <p:nvPr/>
        </p:nvSpPr>
        <p:spPr>
          <a:xfrm>
            <a:off x="5436096" y="6425952"/>
            <a:ext cx="3096344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500" dirty="0" smtClean="0">
                <a:solidFill>
                  <a:srgbClr val="C00000"/>
                </a:solidFill>
              </a:rPr>
              <a:t>Davut heykeli</a:t>
            </a:r>
            <a:endParaRPr lang="tr-TR" sz="2500" dirty="0">
              <a:solidFill>
                <a:srgbClr val="C00000"/>
              </a:solidFill>
            </a:endParaRPr>
          </a:p>
        </p:txBody>
      </p:sp>
      <p:sp>
        <p:nvSpPr>
          <p:cNvPr id="6" name="5 Dikdörtgen"/>
          <p:cNvSpPr/>
          <p:nvPr/>
        </p:nvSpPr>
        <p:spPr>
          <a:xfrm>
            <a:off x="107504" y="764704"/>
            <a:ext cx="4752528" cy="590465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600" dirty="0" smtClean="0">
                <a:solidFill>
                  <a:srgbClr val="C00000"/>
                </a:solidFill>
                <a:latin typeface="Comic Sans MS" pitchFamily="66" charset="0"/>
              </a:rPr>
              <a:t>“Mermerin içerisinde meleği gördüm ve onu özgür bırakana kadar yonttum.” </a:t>
            </a:r>
          </a:p>
          <a:p>
            <a:pPr algn="ctr"/>
            <a:endParaRPr lang="tr-TR" sz="2600" dirty="0" smtClean="0">
              <a:solidFill>
                <a:schemeClr val="tx1"/>
              </a:solidFill>
            </a:endParaRPr>
          </a:p>
          <a:p>
            <a:pPr algn="ctr"/>
            <a:r>
              <a:rPr lang="tr-TR" sz="2600" dirty="0" smtClean="0">
                <a:solidFill>
                  <a:schemeClr val="tx1"/>
                </a:solidFill>
              </a:rPr>
              <a:t>Ünlü </a:t>
            </a:r>
            <a:r>
              <a:rPr lang="tr-TR" sz="2600" dirty="0" err="1" smtClean="0">
                <a:solidFill>
                  <a:schemeClr val="tx1"/>
                </a:solidFill>
              </a:rPr>
              <a:t>italyan</a:t>
            </a:r>
            <a:r>
              <a:rPr lang="tr-TR" sz="2600" dirty="0" smtClean="0">
                <a:solidFill>
                  <a:schemeClr val="tx1"/>
                </a:solidFill>
              </a:rPr>
              <a:t> </a:t>
            </a:r>
            <a:r>
              <a:rPr lang="tr-TR" sz="2600" b="1" dirty="0" err="1" smtClean="0">
                <a:solidFill>
                  <a:srgbClr val="C00000"/>
                </a:solidFill>
              </a:rPr>
              <a:t>Michelangelo</a:t>
            </a:r>
            <a:r>
              <a:rPr lang="tr-TR" sz="2600" b="1" dirty="0" smtClean="0">
                <a:solidFill>
                  <a:srgbClr val="C00000"/>
                </a:solidFill>
              </a:rPr>
              <a:t> </a:t>
            </a:r>
            <a:r>
              <a:rPr lang="tr-TR" sz="2600" b="1" dirty="0" err="1" smtClean="0">
                <a:solidFill>
                  <a:srgbClr val="C00000"/>
                </a:solidFill>
              </a:rPr>
              <a:t>Buonarroti</a:t>
            </a:r>
            <a:r>
              <a:rPr lang="tr-TR" sz="2600" b="1" dirty="0" smtClean="0">
                <a:solidFill>
                  <a:srgbClr val="C00000"/>
                </a:solidFill>
              </a:rPr>
              <a:t> </a:t>
            </a:r>
            <a:r>
              <a:rPr lang="tr-TR" sz="2600" dirty="0" smtClean="0">
                <a:solidFill>
                  <a:schemeClr val="tx1"/>
                </a:solidFill>
              </a:rPr>
              <a:t>  5.5 metre yüksekliğinde tek parça mermere </a:t>
            </a:r>
            <a:r>
              <a:rPr lang="tr-TR" sz="2600" dirty="0" smtClean="0">
                <a:solidFill>
                  <a:srgbClr val="0070C0"/>
                </a:solidFill>
                <a:latin typeface="Comic Sans MS" pitchFamily="66" charset="0"/>
              </a:rPr>
              <a:t>4 ay boyunca her gün baktı. </a:t>
            </a:r>
          </a:p>
          <a:p>
            <a:pPr algn="ctr"/>
            <a:r>
              <a:rPr lang="tr-TR" sz="2600" dirty="0" smtClean="0">
                <a:solidFill>
                  <a:schemeClr val="tx1"/>
                </a:solidFill>
              </a:rPr>
              <a:t>“Ne bakıyorsun her gün o düz taşa?” dedi insanlar, </a:t>
            </a:r>
            <a:r>
              <a:rPr lang="tr-TR" sz="2600" dirty="0" err="1" smtClean="0">
                <a:solidFill>
                  <a:schemeClr val="tx1"/>
                </a:solidFill>
              </a:rPr>
              <a:t>üstad</a:t>
            </a:r>
            <a:r>
              <a:rPr lang="tr-TR" sz="2600" dirty="0" smtClean="0">
                <a:solidFill>
                  <a:schemeClr val="tx1"/>
                </a:solidFill>
              </a:rPr>
              <a:t> onlara döndü ve sözünü tarihin sayfalarına yazdırdı: </a:t>
            </a:r>
          </a:p>
          <a:p>
            <a:pPr algn="ctr"/>
            <a:endParaRPr lang="tr-TR" sz="2600" dirty="0" smtClean="0">
              <a:solidFill>
                <a:schemeClr val="tx1"/>
              </a:solidFill>
            </a:endParaRPr>
          </a:p>
          <a:p>
            <a:pPr algn="ctr"/>
            <a:r>
              <a:rPr lang="tr-TR" sz="2500" dirty="0" smtClean="0">
                <a:solidFill>
                  <a:schemeClr val="tx1"/>
                </a:solidFill>
              </a:rPr>
              <a:t>- “</a:t>
            </a:r>
            <a:r>
              <a:rPr lang="tr-TR" sz="2500" b="1" dirty="0" err="1" smtClean="0">
                <a:solidFill>
                  <a:srgbClr val="00B050"/>
                </a:solidFill>
                <a:latin typeface="Comic Sans MS" pitchFamily="66" charset="0"/>
              </a:rPr>
              <a:t>Sto</a:t>
            </a:r>
            <a:r>
              <a:rPr lang="tr-TR" sz="2500" b="1" dirty="0" smtClean="0">
                <a:solidFill>
                  <a:srgbClr val="00B050"/>
                </a:solidFill>
                <a:latin typeface="Comic Sans MS" pitchFamily="66" charset="0"/>
              </a:rPr>
              <a:t> </a:t>
            </a:r>
            <a:r>
              <a:rPr lang="tr-TR" sz="2500" b="1" dirty="0" err="1" smtClean="0">
                <a:solidFill>
                  <a:srgbClr val="00B050"/>
                </a:solidFill>
                <a:latin typeface="Comic Sans MS" pitchFamily="66" charset="0"/>
              </a:rPr>
              <a:t>lavorando</a:t>
            </a:r>
            <a:r>
              <a:rPr lang="tr-TR" sz="2500" dirty="0" smtClean="0">
                <a:solidFill>
                  <a:schemeClr val="tx1"/>
                </a:solidFill>
              </a:rPr>
              <a:t>”  (çalışıyorum).</a:t>
            </a:r>
            <a:endParaRPr lang="tr-TR" sz="2500" dirty="0">
              <a:solidFill>
                <a:schemeClr val="tx1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7" name="6 Yuvarlatılmış Dikdörtgen"/>
          <p:cNvSpPr/>
          <p:nvPr/>
        </p:nvSpPr>
        <p:spPr>
          <a:xfrm>
            <a:off x="2483768" y="188640"/>
            <a:ext cx="4176464" cy="432048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500" b="1" dirty="0" smtClean="0">
                <a:solidFill>
                  <a:srgbClr val="0070C0"/>
                </a:solidFill>
              </a:rPr>
              <a:t>Duygu / duygulanma aktı</a:t>
            </a:r>
            <a:endParaRPr lang="tr-TR" sz="25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0" y="0"/>
            <a:ext cx="9144000" cy="576064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 smtClean="0">
                <a:solidFill>
                  <a:schemeClr val="bg1"/>
                </a:solidFill>
                <a:latin typeface="Comic Sans MS" pitchFamily="66" charset="0"/>
                <a:cs typeface="Andalus" pitchFamily="18" charset="-78"/>
              </a:rPr>
              <a:t>1.4.</a:t>
            </a:r>
            <a:r>
              <a:rPr lang="sv-SE" sz="3200" b="1" dirty="0" smtClean="0">
                <a:solidFill>
                  <a:schemeClr val="bg1"/>
                </a:solidFill>
                <a:latin typeface="Comic Sans MS" pitchFamily="66" charset="0"/>
              </a:rPr>
              <a:t> BİL</a:t>
            </a:r>
            <a:r>
              <a:rPr lang="tr-TR" sz="3200" b="1" dirty="0" smtClean="0">
                <a:solidFill>
                  <a:schemeClr val="bg1"/>
                </a:solidFill>
                <a:latin typeface="Comic Sans MS" pitchFamily="66" charset="0"/>
              </a:rPr>
              <a:t>Gİ TÜRLERİ</a:t>
            </a:r>
            <a:r>
              <a:rPr lang="tr-TR" sz="3200" b="1" dirty="0" smtClean="0">
                <a:solidFill>
                  <a:schemeClr val="bg1"/>
                </a:solidFill>
                <a:latin typeface="Comic Sans MS" pitchFamily="66" charset="0"/>
                <a:cs typeface="Andalus" pitchFamily="18" charset="-78"/>
              </a:rPr>
              <a:t> </a:t>
            </a:r>
          </a:p>
        </p:txBody>
      </p:sp>
      <p:sp>
        <p:nvSpPr>
          <p:cNvPr id="3" name="2 Dikdörtgen"/>
          <p:cNvSpPr/>
          <p:nvPr/>
        </p:nvSpPr>
        <p:spPr>
          <a:xfrm>
            <a:off x="107504" y="764704"/>
            <a:ext cx="8928992" cy="6001643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tr-TR" sz="3200" b="1" dirty="0" smtClean="0">
                <a:solidFill>
                  <a:srgbClr val="0070C0"/>
                </a:solidFill>
              </a:rPr>
              <a:t> </a:t>
            </a:r>
            <a:r>
              <a:rPr lang="tr-TR" sz="3200" dirty="0" smtClean="0"/>
              <a:t>Bilinçli bir varlık olan insan, nesnelerle çeşitli bağlar kurarak birbirinden farklı bilgi türleri ortaya koymuştur. </a:t>
            </a:r>
          </a:p>
          <a:p>
            <a:pPr>
              <a:buFont typeface="Wingdings" pitchFamily="2" charset="2"/>
              <a:buChar char="ü"/>
            </a:pPr>
            <a:endParaRPr lang="tr-TR" sz="3200" dirty="0" smtClean="0"/>
          </a:p>
          <a:p>
            <a:pPr>
              <a:buFont typeface="Wingdings" pitchFamily="2" charset="2"/>
              <a:buChar char="Ø"/>
            </a:pPr>
            <a:r>
              <a:rPr lang="tr-TR" sz="3200" dirty="0" smtClean="0">
                <a:solidFill>
                  <a:srgbClr val="C00000"/>
                </a:solidFill>
              </a:rPr>
              <a:t> </a:t>
            </a:r>
            <a:r>
              <a:rPr lang="tr-TR" sz="3200" dirty="0" smtClean="0"/>
              <a:t>Bilginin türünü, öznenin nesneye yönelirken kullandığı yöntem veya ilişki belirler. </a:t>
            </a:r>
          </a:p>
          <a:p>
            <a:pPr>
              <a:buFont typeface="Wingdings" pitchFamily="2" charset="2"/>
              <a:buChar char="Ø"/>
            </a:pPr>
            <a:endParaRPr lang="tr-TR" sz="3200" dirty="0" smtClean="0"/>
          </a:p>
          <a:p>
            <a:pPr>
              <a:buFont typeface="Wingdings" pitchFamily="2" charset="2"/>
              <a:buChar char="Ø"/>
            </a:pPr>
            <a:r>
              <a:rPr lang="tr-TR" sz="3200" dirty="0" smtClean="0">
                <a:solidFill>
                  <a:srgbClr val="C00000"/>
                </a:solidFill>
              </a:rPr>
              <a:t> </a:t>
            </a:r>
            <a:r>
              <a:rPr lang="tr-TR" sz="3200" dirty="0" smtClean="0"/>
              <a:t>Nesneye bilimsel açıdan yaklaşılabileceği gibi estetik veya işe yarama açısından da yaklaşılabilir. </a:t>
            </a:r>
          </a:p>
          <a:p>
            <a:pPr>
              <a:buFont typeface="Wingdings" pitchFamily="2" charset="2"/>
              <a:buChar char="Ø"/>
            </a:pPr>
            <a:endParaRPr lang="tr-TR" sz="3200" dirty="0" smtClean="0"/>
          </a:p>
          <a:p>
            <a:pPr>
              <a:buFont typeface="Wingdings" pitchFamily="2" charset="2"/>
              <a:buChar char="Ø"/>
            </a:pPr>
            <a:r>
              <a:rPr lang="tr-TR" sz="3200" dirty="0" smtClean="0">
                <a:solidFill>
                  <a:srgbClr val="C00000"/>
                </a:solidFill>
              </a:rPr>
              <a:t> </a:t>
            </a:r>
            <a:r>
              <a:rPr lang="tr-TR" sz="3200" dirty="0" smtClean="0"/>
              <a:t>Bilgi, elde edilişi ya da taşıdığı özellikler bakımından farklı türlere ayrılır.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eşgen"/>
          <p:cNvSpPr/>
          <p:nvPr/>
        </p:nvSpPr>
        <p:spPr>
          <a:xfrm>
            <a:off x="0" y="0"/>
            <a:ext cx="6804248" cy="692696"/>
          </a:xfrm>
          <a:prstGeom prst="homePlat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 smtClean="0">
                <a:solidFill>
                  <a:srgbClr val="0070C0"/>
                </a:solidFill>
              </a:rPr>
              <a:t>1.4.a. </a:t>
            </a:r>
            <a:r>
              <a:rPr lang="tr-TR" sz="3200" b="1" dirty="0" smtClean="0"/>
              <a:t>Gündelik Bilgi</a:t>
            </a:r>
            <a:endParaRPr lang="tr-TR" sz="3200" b="1" dirty="0">
              <a:latin typeface="Comic Sans MS" pitchFamily="66" charset="0"/>
            </a:endParaRPr>
          </a:p>
        </p:txBody>
      </p:sp>
      <p:sp>
        <p:nvSpPr>
          <p:cNvPr id="3" name="2 Dikdörtgen"/>
          <p:cNvSpPr/>
          <p:nvPr/>
        </p:nvSpPr>
        <p:spPr>
          <a:xfrm>
            <a:off x="107504" y="836712"/>
            <a:ext cx="8928992" cy="2857386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tr-TR" sz="2500" dirty="0" smtClean="0">
                <a:solidFill>
                  <a:srgbClr val="0070C0"/>
                </a:solidFill>
              </a:rPr>
              <a:t> </a:t>
            </a:r>
            <a:r>
              <a:rPr lang="tr-TR" sz="2500" dirty="0" smtClean="0"/>
              <a:t> Belli </a:t>
            </a:r>
            <a:r>
              <a:rPr lang="tr-TR" sz="2500" dirty="0" smtClean="0"/>
              <a:t>bir neden-sonuç ilişkisi ve yönteme değil doğrudan kişinin algı ve sezgilerine dayanan bilgilere “gündelik bilgi” denir</a:t>
            </a:r>
            <a:r>
              <a:rPr lang="tr-TR" sz="2500" dirty="0" smtClean="0"/>
              <a:t>.</a:t>
            </a:r>
          </a:p>
          <a:p>
            <a:pPr>
              <a:buFont typeface="Wingdings" pitchFamily="2" charset="2"/>
              <a:buChar char="ü"/>
            </a:pPr>
            <a:endParaRPr lang="tr-TR" sz="2500" dirty="0" smtClean="0"/>
          </a:p>
          <a:p>
            <a:pPr>
              <a:buFont typeface="Wingdings" pitchFamily="2" charset="2"/>
              <a:buChar char="Ø"/>
            </a:pPr>
            <a:r>
              <a:rPr lang="tr-TR" sz="2500" dirty="0" smtClean="0">
                <a:solidFill>
                  <a:srgbClr val="C00000"/>
                </a:solidFill>
              </a:rPr>
              <a:t> </a:t>
            </a:r>
            <a:r>
              <a:rPr lang="tr-TR" sz="2500" dirty="0" smtClean="0"/>
              <a:t>Kişilerin </a:t>
            </a:r>
            <a:r>
              <a:rPr lang="tr-TR" sz="2500" dirty="0" smtClean="0"/>
              <a:t>günlük yaşamda kullandığı pratik bilgilerdir. </a:t>
            </a:r>
            <a:endParaRPr lang="tr-TR" sz="2500" dirty="0" smtClean="0"/>
          </a:p>
          <a:p>
            <a:pPr>
              <a:buFont typeface="Wingdings" pitchFamily="2" charset="2"/>
              <a:buChar char="Ø"/>
            </a:pPr>
            <a:endParaRPr lang="tr-TR" sz="2500" dirty="0" smtClean="0"/>
          </a:p>
          <a:p>
            <a:r>
              <a:rPr lang="tr-TR" sz="2500" dirty="0" smtClean="0">
                <a:solidFill>
                  <a:srgbClr val="C00000"/>
                </a:solidFill>
                <a:latin typeface="Comic Sans MS" pitchFamily="66" charset="0"/>
              </a:rPr>
              <a:t>Örneğin; </a:t>
            </a:r>
            <a:r>
              <a:rPr lang="tr-TR" sz="2500" dirty="0" smtClean="0"/>
              <a:t>hava bulutlu olduğunda yağmur yağacağının söylenmesi bu türden bir bilgidir. </a:t>
            </a:r>
            <a:endParaRPr lang="tr-TR" sz="2500" dirty="0" smtClean="0"/>
          </a:p>
        </p:txBody>
      </p:sp>
      <p:pic>
        <p:nvPicPr>
          <p:cNvPr id="15363" name="Picture 3" descr="C:\Users\xx\Desktop\hqdefaul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36575" y="3789040"/>
            <a:ext cx="5099921" cy="2945507"/>
          </a:xfrm>
          <a:prstGeom prst="rect">
            <a:avLst/>
          </a:prstGeom>
          <a:noFill/>
        </p:spPr>
      </p:pic>
      <p:sp>
        <p:nvSpPr>
          <p:cNvPr id="6" name="5 Dikdörtgen"/>
          <p:cNvSpPr/>
          <p:nvPr/>
        </p:nvSpPr>
        <p:spPr>
          <a:xfrm>
            <a:off x="323528" y="4149080"/>
            <a:ext cx="3096345" cy="1754326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tr-TR" sz="3600" dirty="0" smtClean="0">
                <a:solidFill>
                  <a:srgbClr val="C00000"/>
                </a:solidFill>
              </a:rPr>
              <a:t>RIFKI</a:t>
            </a:r>
            <a:r>
              <a:rPr lang="tr-TR" sz="3600" dirty="0" smtClean="0"/>
              <a:t>: “Yarım saate yağmur yağacak…”</a:t>
            </a:r>
            <a:endParaRPr lang="tr-TR" sz="3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107504" y="116632"/>
            <a:ext cx="8928992" cy="3554819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tr-TR" sz="2500" dirty="0" smtClean="0">
                <a:solidFill>
                  <a:srgbClr val="C00000"/>
                </a:solidFill>
              </a:rPr>
              <a:t> </a:t>
            </a:r>
            <a:r>
              <a:rPr lang="tr-TR" sz="2500" dirty="0" smtClean="0"/>
              <a:t>Bu </a:t>
            </a:r>
            <a:r>
              <a:rPr lang="tr-TR" sz="2500" dirty="0" smtClean="0"/>
              <a:t>bilgi, bir </a:t>
            </a:r>
            <a:r>
              <a:rPr lang="tr-TR" sz="2500" dirty="0" smtClean="0">
                <a:solidFill>
                  <a:srgbClr val="0070C0"/>
                </a:solidFill>
                <a:latin typeface="Comic Sans MS" pitchFamily="66" charset="0"/>
              </a:rPr>
              <a:t>neden-sonuç</a:t>
            </a:r>
            <a:r>
              <a:rPr lang="tr-TR" sz="2500" dirty="0" smtClean="0"/>
              <a:t> ilişkisine dayandırılmış gibi görünse de </a:t>
            </a:r>
            <a:r>
              <a:rPr lang="tr-TR" sz="2500" dirty="0" smtClean="0"/>
              <a:t>bireyin öznel </a:t>
            </a:r>
            <a:r>
              <a:rPr lang="tr-TR" sz="2500" dirty="0" smtClean="0"/>
              <a:t>algılamaları sonucu oluşur. Bilimsel bir veriye dayanmaz, bu nedenle </a:t>
            </a:r>
            <a:r>
              <a:rPr lang="tr-TR" sz="2500" dirty="0" err="1" smtClean="0"/>
              <a:t>genelgeçer</a:t>
            </a:r>
            <a:r>
              <a:rPr lang="tr-TR" sz="2500" dirty="0" smtClean="0"/>
              <a:t> bir özellik göstermez. </a:t>
            </a:r>
            <a:endParaRPr lang="tr-TR" sz="2500" dirty="0" smtClean="0"/>
          </a:p>
          <a:p>
            <a:pPr>
              <a:buFont typeface="Wingdings" pitchFamily="2" charset="2"/>
              <a:buChar char="Ø"/>
            </a:pPr>
            <a:endParaRPr lang="tr-TR" sz="2500" dirty="0" smtClean="0"/>
          </a:p>
          <a:p>
            <a:r>
              <a:rPr lang="tr-TR" sz="2500" dirty="0" smtClean="0">
                <a:solidFill>
                  <a:srgbClr val="C00000"/>
                </a:solidFill>
                <a:latin typeface="Comic Sans MS" pitchFamily="66" charset="0"/>
              </a:rPr>
              <a:t>Örneğin; </a:t>
            </a:r>
            <a:r>
              <a:rPr lang="tr-TR" sz="2500" dirty="0" smtClean="0"/>
              <a:t>hava her bulutlu olduğunda yağmur yağmayabilir. Gündelik bilgiler hayatı kolaylaştırır fakat bilimsel değildir. </a:t>
            </a:r>
            <a:endParaRPr lang="tr-TR" sz="2500" dirty="0" smtClean="0"/>
          </a:p>
          <a:p>
            <a:endParaRPr lang="tr-TR" sz="2500" dirty="0" smtClean="0"/>
          </a:p>
          <a:p>
            <a:pPr>
              <a:buFont typeface="Wingdings" pitchFamily="2" charset="2"/>
              <a:buChar char="Ø"/>
            </a:pPr>
            <a:r>
              <a:rPr lang="tr-TR" sz="2500" dirty="0" smtClean="0">
                <a:solidFill>
                  <a:srgbClr val="C00000"/>
                </a:solidFill>
              </a:rPr>
              <a:t> </a:t>
            </a:r>
            <a:r>
              <a:rPr lang="tr-TR" sz="2500" dirty="0" smtClean="0"/>
              <a:t>Akıl </a:t>
            </a:r>
            <a:r>
              <a:rPr lang="tr-TR" sz="2500" dirty="0" smtClean="0"/>
              <a:t>ve deney temelli açıklamalar yapmaksızın varılan genellemelerdir.</a:t>
            </a:r>
          </a:p>
        </p:txBody>
      </p:sp>
      <p:sp>
        <p:nvSpPr>
          <p:cNvPr id="4" name="3 Dikdörtgen"/>
          <p:cNvSpPr/>
          <p:nvPr/>
        </p:nvSpPr>
        <p:spPr>
          <a:xfrm>
            <a:off x="6372200" y="4005064"/>
            <a:ext cx="2556793" cy="2308324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tr-TR" sz="3600" dirty="0" smtClean="0">
                <a:solidFill>
                  <a:srgbClr val="C00000"/>
                </a:solidFill>
              </a:rPr>
              <a:t>Nane limon çayı soğuk algınlığına iyi gelir.</a:t>
            </a:r>
            <a:endParaRPr lang="tr-TR" sz="3600" dirty="0"/>
          </a:p>
        </p:txBody>
      </p:sp>
      <p:pic>
        <p:nvPicPr>
          <p:cNvPr id="1030" name="Picture 6" descr="Barış Manço Nane Limon Kabuğu Sözleri – Resim kümesi kelim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3787072"/>
            <a:ext cx="5760640" cy="29590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eşgen"/>
          <p:cNvSpPr/>
          <p:nvPr/>
        </p:nvSpPr>
        <p:spPr>
          <a:xfrm>
            <a:off x="0" y="0"/>
            <a:ext cx="6804248" cy="692696"/>
          </a:xfrm>
          <a:prstGeom prst="homePlat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 smtClean="0">
                <a:solidFill>
                  <a:srgbClr val="0070C0"/>
                </a:solidFill>
              </a:rPr>
              <a:t>1.4.b. </a:t>
            </a:r>
            <a:r>
              <a:rPr lang="tr-TR" sz="3200" b="1" dirty="0" smtClean="0"/>
              <a:t>Bilimsel Bilgi</a:t>
            </a:r>
            <a:endParaRPr lang="tr-TR" sz="3200" b="1" dirty="0">
              <a:latin typeface="Comic Sans MS" pitchFamily="66" charset="0"/>
            </a:endParaRPr>
          </a:p>
        </p:txBody>
      </p:sp>
      <p:pic>
        <p:nvPicPr>
          <p:cNvPr id="14338" name="Picture 2" descr="Bilim Nedir? » Felsefe.Gen.T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484784"/>
            <a:ext cx="8649109" cy="486372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Aşağı Ok Belirtme Çizgisi"/>
          <p:cNvSpPr/>
          <p:nvPr/>
        </p:nvSpPr>
        <p:spPr>
          <a:xfrm>
            <a:off x="179512" y="2492896"/>
            <a:ext cx="8784976" cy="4365104"/>
          </a:xfrm>
          <a:prstGeom prst="downArrowCallout">
            <a:avLst/>
          </a:prstGeom>
          <a:solidFill>
            <a:srgbClr val="FB8F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800" b="1" dirty="0" smtClean="0">
                <a:solidFill>
                  <a:srgbClr val="0070C0"/>
                </a:solidFill>
                <a:latin typeface="Comic Sans MS" pitchFamily="66" charset="0"/>
              </a:rPr>
              <a:t>Bilimsel bilgi; </a:t>
            </a:r>
            <a:r>
              <a:rPr lang="tr-TR" sz="4800" dirty="0" smtClean="0">
                <a:solidFill>
                  <a:srgbClr val="C00000"/>
                </a:solidFill>
              </a:rPr>
              <a:t>yöntemleri</a:t>
            </a:r>
            <a:r>
              <a:rPr lang="tr-TR" sz="4800" dirty="0" smtClean="0"/>
              <a:t>, </a:t>
            </a:r>
            <a:r>
              <a:rPr lang="tr-TR" sz="4800" dirty="0" smtClean="0">
                <a:solidFill>
                  <a:srgbClr val="C00000"/>
                </a:solidFill>
              </a:rPr>
              <a:t>konuları</a:t>
            </a:r>
            <a:r>
              <a:rPr lang="tr-TR" sz="4800" dirty="0" smtClean="0"/>
              <a:t> ve </a:t>
            </a:r>
            <a:r>
              <a:rPr lang="tr-TR" sz="4800" dirty="0" smtClean="0">
                <a:solidFill>
                  <a:srgbClr val="C00000"/>
                </a:solidFill>
              </a:rPr>
              <a:t>amaçları</a:t>
            </a:r>
            <a:r>
              <a:rPr lang="tr-TR" sz="4800" dirty="0" smtClean="0"/>
              <a:t> bakımından üçe ayrılır.</a:t>
            </a:r>
            <a:endParaRPr lang="tr-TR" sz="4800" dirty="0"/>
          </a:p>
        </p:txBody>
      </p:sp>
      <p:sp>
        <p:nvSpPr>
          <p:cNvPr id="3" name="2 Dikdörtgen"/>
          <p:cNvSpPr/>
          <p:nvPr/>
        </p:nvSpPr>
        <p:spPr>
          <a:xfrm>
            <a:off x="107504" y="260648"/>
            <a:ext cx="8928992" cy="1754326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tr-TR" sz="3600" dirty="0" smtClean="0">
                <a:solidFill>
                  <a:srgbClr val="0070C0"/>
                </a:solidFill>
              </a:rPr>
              <a:t> </a:t>
            </a:r>
            <a:r>
              <a:rPr lang="tr-TR" sz="3600" dirty="0" smtClean="0"/>
              <a:t>İnsanın</a:t>
            </a:r>
            <a:r>
              <a:rPr lang="tr-TR" sz="3600" dirty="0" smtClean="0"/>
              <a:t>, aklını kullanarak </a:t>
            </a:r>
            <a:r>
              <a:rPr lang="tr-TR" sz="3600" dirty="0" smtClean="0">
                <a:solidFill>
                  <a:srgbClr val="C00000"/>
                </a:solidFill>
                <a:latin typeface="Comic Sans MS" pitchFamily="66" charset="0"/>
              </a:rPr>
              <a:t>gözlem ve deney</a:t>
            </a:r>
            <a:r>
              <a:rPr lang="tr-TR" sz="3600" dirty="0" smtClean="0"/>
              <a:t>le elde ettiği yöntemli, </a:t>
            </a:r>
            <a:r>
              <a:rPr lang="tr-TR" sz="3600" dirty="0" smtClean="0">
                <a:solidFill>
                  <a:srgbClr val="C00000"/>
                </a:solidFill>
              </a:rPr>
              <a:t>sistemli</a:t>
            </a:r>
            <a:r>
              <a:rPr lang="tr-TR" sz="3600" dirty="0" smtClean="0"/>
              <a:t>, </a:t>
            </a:r>
            <a:r>
              <a:rPr lang="tr-TR" sz="3600" dirty="0" smtClean="0">
                <a:solidFill>
                  <a:srgbClr val="C00000"/>
                </a:solidFill>
              </a:rPr>
              <a:t>düzenli</a:t>
            </a:r>
            <a:r>
              <a:rPr lang="tr-TR" sz="3600" dirty="0" smtClean="0"/>
              <a:t> ve </a:t>
            </a:r>
            <a:r>
              <a:rPr lang="tr-TR" sz="3600" dirty="0" smtClean="0">
                <a:solidFill>
                  <a:srgbClr val="C00000"/>
                </a:solidFill>
              </a:rPr>
              <a:t>tutarlı</a:t>
            </a:r>
            <a:r>
              <a:rPr lang="tr-TR" sz="3600" dirty="0" smtClean="0"/>
              <a:t> bilgilere bilimsel bilgi denir.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Yuvarlatılmış Dikdörtgen"/>
          <p:cNvSpPr/>
          <p:nvPr/>
        </p:nvSpPr>
        <p:spPr>
          <a:xfrm>
            <a:off x="683568" y="188640"/>
            <a:ext cx="7848872" cy="792088"/>
          </a:xfrm>
          <a:prstGeom prst="roundRect">
            <a:avLst/>
          </a:prstGeom>
          <a:solidFill>
            <a:srgbClr val="B9E1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000" b="1" dirty="0" smtClean="0">
                <a:solidFill>
                  <a:srgbClr val="0070C0"/>
                </a:solidFill>
                <a:latin typeface="Agency FB" pitchFamily="34" charset="0"/>
              </a:rPr>
              <a:t>BİLİMLERİN   SINIFLANDIRILMASI</a:t>
            </a:r>
            <a:endParaRPr lang="tr-TR" sz="4000" b="1" dirty="0">
              <a:solidFill>
                <a:srgbClr val="0070C0"/>
              </a:solidFill>
              <a:latin typeface="Agency FB" pitchFamily="34" charset="0"/>
            </a:endParaRPr>
          </a:p>
        </p:txBody>
      </p:sp>
      <p:sp>
        <p:nvSpPr>
          <p:cNvPr id="3" name="2 Yuvarlatılmış Dikdörtgen"/>
          <p:cNvSpPr/>
          <p:nvPr/>
        </p:nvSpPr>
        <p:spPr>
          <a:xfrm>
            <a:off x="179512" y="1844824"/>
            <a:ext cx="2880320" cy="4824536"/>
          </a:xfrm>
          <a:prstGeom prst="roundRect">
            <a:avLst/>
          </a:prstGeom>
          <a:solidFill>
            <a:srgbClr val="B9E1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Tx/>
              <a:buChar char="-"/>
            </a:pPr>
            <a:r>
              <a:rPr lang="tr-TR" sz="3200" dirty="0" smtClean="0">
                <a:solidFill>
                  <a:srgbClr val="C00000"/>
                </a:solidFill>
                <a:latin typeface="Franklin Gothic Demi" pitchFamily="34" charset="0"/>
              </a:rPr>
              <a:t>MANTIK</a:t>
            </a:r>
          </a:p>
          <a:p>
            <a:pPr algn="ctr"/>
            <a:r>
              <a:rPr lang="tr-TR" sz="3200" dirty="0" smtClean="0">
                <a:solidFill>
                  <a:srgbClr val="C00000"/>
                </a:solidFill>
                <a:latin typeface="Franklin Gothic Demi" pitchFamily="34" charset="0"/>
              </a:rPr>
              <a:t> -MATEMATİK</a:t>
            </a:r>
          </a:p>
          <a:p>
            <a:pPr algn="ctr">
              <a:buFontTx/>
              <a:buChar char="-"/>
            </a:pPr>
            <a:r>
              <a:rPr lang="tr-TR" sz="3200" dirty="0" smtClean="0">
                <a:solidFill>
                  <a:srgbClr val="C00000"/>
                </a:solidFill>
                <a:latin typeface="Franklin Gothic Demi" pitchFamily="34" charset="0"/>
              </a:rPr>
              <a:t>GEOMETRİ</a:t>
            </a:r>
          </a:p>
          <a:p>
            <a:pPr algn="ctr">
              <a:buFontTx/>
              <a:buChar char="-"/>
            </a:pPr>
            <a:endParaRPr lang="tr-TR" sz="3200" dirty="0">
              <a:latin typeface="Franklin Gothic Demi" pitchFamily="34" charset="0"/>
            </a:endParaRPr>
          </a:p>
        </p:txBody>
      </p:sp>
      <p:sp>
        <p:nvSpPr>
          <p:cNvPr id="4" name="3 Yuvarlatılmış Dikdörtgen"/>
          <p:cNvSpPr/>
          <p:nvPr/>
        </p:nvSpPr>
        <p:spPr>
          <a:xfrm>
            <a:off x="3131840" y="1844824"/>
            <a:ext cx="2880320" cy="4824536"/>
          </a:xfrm>
          <a:prstGeom prst="roundRect">
            <a:avLst/>
          </a:prstGeom>
          <a:solidFill>
            <a:srgbClr val="B9E1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Tx/>
              <a:buChar char="-"/>
            </a:pPr>
            <a:r>
              <a:rPr lang="tr-TR" sz="3200" dirty="0" smtClean="0">
                <a:solidFill>
                  <a:srgbClr val="C00000"/>
                </a:solidFill>
                <a:latin typeface="Franklin Gothic Demi" pitchFamily="34" charset="0"/>
              </a:rPr>
              <a:t>FİZİK</a:t>
            </a:r>
            <a:endParaRPr lang="tr-TR" sz="3200" dirty="0" smtClean="0">
              <a:solidFill>
                <a:srgbClr val="C00000"/>
              </a:solidFill>
              <a:latin typeface="Franklin Gothic Demi" pitchFamily="34" charset="0"/>
            </a:endParaRPr>
          </a:p>
          <a:p>
            <a:pPr algn="ctr"/>
            <a:r>
              <a:rPr lang="tr-TR" sz="3200" dirty="0" smtClean="0">
                <a:solidFill>
                  <a:srgbClr val="C00000"/>
                </a:solidFill>
                <a:latin typeface="Franklin Gothic Demi" pitchFamily="34" charset="0"/>
              </a:rPr>
              <a:t> </a:t>
            </a:r>
            <a:r>
              <a:rPr lang="tr-TR" sz="3200" dirty="0" smtClean="0">
                <a:solidFill>
                  <a:srgbClr val="C00000"/>
                </a:solidFill>
                <a:latin typeface="Franklin Gothic Demi" pitchFamily="34" charset="0"/>
              </a:rPr>
              <a:t>-KİMYA</a:t>
            </a:r>
            <a:endParaRPr lang="tr-TR" sz="3200" dirty="0" smtClean="0">
              <a:solidFill>
                <a:srgbClr val="C00000"/>
              </a:solidFill>
              <a:latin typeface="Franklin Gothic Demi" pitchFamily="34" charset="0"/>
            </a:endParaRPr>
          </a:p>
          <a:p>
            <a:pPr algn="ctr">
              <a:buFontTx/>
              <a:buChar char="-"/>
            </a:pPr>
            <a:r>
              <a:rPr lang="tr-TR" sz="3200" dirty="0" smtClean="0">
                <a:solidFill>
                  <a:srgbClr val="C00000"/>
                </a:solidFill>
                <a:latin typeface="Franklin Gothic Demi" pitchFamily="34" charset="0"/>
              </a:rPr>
              <a:t>BİYOLOJİ</a:t>
            </a:r>
          </a:p>
          <a:p>
            <a:pPr algn="ctr">
              <a:buFontTx/>
              <a:buChar char="-"/>
            </a:pPr>
            <a:r>
              <a:rPr lang="tr-TR" sz="3200" dirty="0" smtClean="0">
                <a:solidFill>
                  <a:srgbClr val="C00000"/>
                </a:solidFill>
                <a:latin typeface="Franklin Gothic Demi" pitchFamily="34" charset="0"/>
              </a:rPr>
              <a:t>JEOLOJİ</a:t>
            </a:r>
          </a:p>
          <a:p>
            <a:pPr algn="ctr">
              <a:buFontTx/>
              <a:buChar char="-"/>
            </a:pPr>
            <a:r>
              <a:rPr lang="tr-TR" sz="3200" dirty="0" smtClean="0">
                <a:solidFill>
                  <a:srgbClr val="C00000"/>
                </a:solidFill>
                <a:latin typeface="Franklin Gothic Demi" pitchFamily="34" charset="0"/>
              </a:rPr>
              <a:t>ASTRONOMİ</a:t>
            </a:r>
          </a:p>
          <a:p>
            <a:pPr algn="ctr">
              <a:buFontTx/>
              <a:buChar char="-"/>
            </a:pPr>
            <a:r>
              <a:rPr lang="tr-TR" sz="3200" dirty="0" smtClean="0">
                <a:solidFill>
                  <a:srgbClr val="C00000"/>
                </a:solidFill>
                <a:latin typeface="Franklin Gothic Demi" pitchFamily="34" charset="0"/>
              </a:rPr>
              <a:t>COĞRAFYA</a:t>
            </a:r>
            <a:endParaRPr lang="tr-TR" sz="3200" dirty="0" smtClean="0">
              <a:solidFill>
                <a:srgbClr val="C00000"/>
              </a:solidFill>
              <a:latin typeface="Franklin Gothic Demi" pitchFamily="34" charset="0"/>
            </a:endParaRPr>
          </a:p>
          <a:p>
            <a:pPr algn="ctr">
              <a:buFontTx/>
              <a:buChar char="-"/>
            </a:pPr>
            <a:endParaRPr lang="tr-TR" sz="3200" dirty="0">
              <a:latin typeface="Franklin Gothic Demi" pitchFamily="34" charset="0"/>
            </a:endParaRPr>
          </a:p>
        </p:txBody>
      </p:sp>
      <p:sp>
        <p:nvSpPr>
          <p:cNvPr id="5" name="4 Yuvarlatılmış Dikdörtgen"/>
          <p:cNvSpPr/>
          <p:nvPr/>
        </p:nvSpPr>
        <p:spPr>
          <a:xfrm>
            <a:off x="6084168" y="1844824"/>
            <a:ext cx="2880320" cy="4824536"/>
          </a:xfrm>
          <a:prstGeom prst="roundRect">
            <a:avLst/>
          </a:prstGeom>
          <a:solidFill>
            <a:srgbClr val="B9E1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Tx/>
              <a:buChar char="-"/>
            </a:pPr>
            <a:r>
              <a:rPr lang="tr-TR" sz="3200" dirty="0" smtClean="0">
                <a:solidFill>
                  <a:srgbClr val="C00000"/>
                </a:solidFill>
                <a:latin typeface="Franklin Gothic Demi" pitchFamily="34" charset="0"/>
              </a:rPr>
              <a:t>SOSYOLOJİ</a:t>
            </a:r>
            <a:endParaRPr lang="tr-TR" sz="3200" dirty="0" smtClean="0">
              <a:solidFill>
                <a:srgbClr val="C00000"/>
              </a:solidFill>
              <a:latin typeface="Franklin Gothic Demi" pitchFamily="34" charset="0"/>
            </a:endParaRPr>
          </a:p>
          <a:p>
            <a:pPr algn="ctr"/>
            <a:r>
              <a:rPr lang="tr-TR" sz="3200" dirty="0" smtClean="0">
                <a:solidFill>
                  <a:srgbClr val="C00000"/>
                </a:solidFill>
                <a:latin typeface="Franklin Gothic Demi" pitchFamily="34" charset="0"/>
              </a:rPr>
              <a:t> </a:t>
            </a:r>
            <a:r>
              <a:rPr lang="tr-TR" sz="3200" dirty="0" smtClean="0">
                <a:solidFill>
                  <a:srgbClr val="C00000"/>
                </a:solidFill>
                <a:latin typeface="Franklin Gothic Demi" pitchFamily="34" charset="0"/>
              </a:rPr>
              <a:t>-PSİKOLOJİ</a:t>
            </a:r>
            <a:endParaRPr lang="tr-TR" sz="3200" dirty="0" smtClean="0">
              <a:solidFill>
                <a:srgbClr val="C00000"/>
              </a:solidFill>
              <a:latin typeface="Franklin Gothic Demi" pitchFamily="34" charset="0"/>
            </a:endParaRPr>
          </a:p>
          <a:p>
            <a:pPr algn="ctr">
              <a:buFontTx/>
              <a:buChar char="-"/>
            </a:pPr>
            <a:r>
              <a:rPr lang="tr-TR" sz="3200" dirty="0" smtClean="0">
                <a:solidFill>
                  <a:srgbClr val="C00000"/>
                </a:solidFill>
                <a:latin typeface="Franklin Gothic Demi" pitchFamily="34" charset="0"/>
              </a:rPr>
              <a:t>TARİH</a:t>
            </a:r>
            <a:endParaRPr lang="tr-TR" sz="3200" dirty="0" smtClean="0">
              <a:solidFill>
                <a:srgbClr val="C00000"/>
              </a:solidFill>
              <a:latin typeface="Franklin Gothic Demi" pitchFamily="34" charset="0"/>
            </a:endParaRPr>
          </a:p>
          <a:p>
            <a:pPr algn="ctr">
              <a:buFontTx/>
              <a:buChar char="-"/>
            </a:pPr>
            <a:r>
              <a:rPr lang="tr-TR" sz="3200" dirty="0" smtClean="0">
                <a:solidFill>
                  <a:srgbClr val="C00000"/>
                </a:solidFill>
                <a:latin typeface="Franklin Gothic Demi" pitchFamily="34" charset="0"/>
              </a:rPr>
              <a:t>LENGUİSTİK</a:t>
            </a:r>
            <a:endParaRPr lang="tr-TR" sz="3200" dirty="0" smtClean="0">
              <a:solidFill>
                <a:srgbClr val="C00000"/>
              </a:solidFill>
              <a:latin typeface="Franklin Gothic Demi" pitchFamily="34" charset="0"/>
            </a:endParaRPr>
          </a:p>
          <a:p>
            <a:pPr algn="ctr">
              <a:buFontTx/>
              <a:buChar char="-"/>
            </a:pPr>
            <a:r>
              <a:rPr lang="tr-TR" sz="2800" dirty="0" smtClean="0">
                <a:solidFill>
                  <a:srgbClr val="C00000"/>
                </a:solidFill>
                <a:latin typeface="Franklin Gothic Demi" pitchFamily="34" charset="0"/>
              </a:rPr>
              <a:t>ANTROPOLOJİ</a:t>
            </a:r>
            <a:endParaRPr lang="tr-TR" sz="2800" dirty="0" smtClean="0">
              <a:solidFill>
                <a:srgbClr val="C00000"/>
              </a:solidFill>
              <a:latin typeface="Franklin Gothic Demi" pitchFamily="34" charset="0"/>
            </a:endParaRPr>
          </a:p>
          <a:p>
            <a:pPr algn="ctr">
              <a:buFontTx/>
              <a:buChar char="-"/>
            </a:pPr>
            <a:r>
              <a:rPr lang="tr-TR" sz="3200" dirty="0" smtClean="0">
                <a:solidFill>
                  <a:srgbClr val="C00000"/>
                </a:solidFill>
                <a:latin typeface="Franklin Gothic Demi" pitchFamily="34" charset="0"/>
              </a:rPr>
              <a:t>COĞRAFYA</a:t>
            </a:r>
          </a:p>
          <a:p>
            <a:pPr algn="ctr">
              <a:buFontTx/>
              <a:buChar char="-"/>
            </a:pPr>
            <a:endParaRPr lang="tr-TR" sz="3200" dirty="0">
              <a:latin typeface="Franklin Gothic Demi" pitchFamily="34" charset="0"/>
            </a:endParaRPr>
          </a:p>
        </p:txBody>
      </p:sp>
      <p:sp>
        <p:nvSpPr>
          <p:cNvPr id="6" name="5 Yuvarlatılmış Dikdörtgen"/>
          <p:cNvSpPr/>
          <p:nvPr/>
        </p:nvSpPr>
        <p:spPr>
          <a:xfrm>
            <a:off x="323528" y="1340768"/>
            <a:ext cx="2592288" cy="432048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srgbClr val="C00000"/>
                </a:solidFill>
                <a:latin typeface="Berlin Sans FB" pitchFamily="34" charset="0"/>
              </a:rPr>
              <a:t>FORMEL BİLİMLER</a:t>
            </a:r>
            <a:endParaRPr lang="tr-TR" dirty="0">
              <a:solidFill>
                <a:srgbClr val="C00000"/>
              </a:solidFill>
              <a:latin typeface="Berlin Sans FB" pitchFamily="34" charset="0"/>
            </a:endParaRPr>
          </a:p>
        </p:txBody>
      </p:sp>
      <p:sp>
        <p:nvSpPr>
          <p:cNvPr id="7" name="6 Yuvarlatılmış Dikdörtgen"/>
          <p:cNvSpPr/>
          <p:nvPr/>
        </p:nvSpPr>
        <p:spPr>
          <a:xfrm>
            <a:off x="3275856" y="1340768"/>
            <a:ext cx="2592288" cy="432048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srgbClr val="C00000"/>
                </a:solidFill>
                <a:latin typeface="Berlin Sans FB" pitchFamily="34" charset="0"/>
              </a:rPr>
              <a:t>DOĞA BİLİMLERİ</a:t>
            </a:r>
            <a:endParaRPr lang="tr-TR" dirty="0">
              <a:solidFill>
                <a:srgbClr val="C00000"/>
              </a:solidFill>
              <a:latin typeface="Berlin Sans FB" pitchFamily="34" charset="0"/>
            </a:endParaRPr>
          </a:p>
        </p:txBody>
      </p:sp>
      <p:sp>
        <p:nvSpPr>
          <p:cNvPr id="8" name="7 Yuvarlatılmış Dikdörtgen"/>
          <p:cNvSpPr/>
          <p:nvPr/>
        </p:nvSpPr>
        <p:spPr>
          <a:xfrm>
            <a:off x="6228184" y="1340768"/>
            <a:ext cx="2592288" cy="432048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srgbClr val="C00000"/>
                </a:solidFill>
                <a:latin typeface="Berlin Sans FB" pitchFamily="34" charset="0"/>
              </a:rPr>
              <a:t>İNSAN BİLİMLERİ</a:t>
            </a:r>
            <a:endParaRPr lang="tr-TR" dirty="0">
              <a:solidFill>
                <a:srgbClr val="C00000"/>
              </a:solidFill>
              <a:latin typeface="Berlin Sans FB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0" y="0"/>
            <a:ext cx="9144000" cy="576064"/>
          </a:xfrm>
          <a:prstGeom prst="rect">
            <a:avLst/>
          </a:prstGeom>
          <a:solidFill>
            <a:srgbClr val="FB8F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 smtClean="0"/>
              <a:t>1- Formel </a:t>
            </a:r>
            <a:r>
              <a:rPr lang="tr-TR" sz="3200" b="1" dirty="0" smtClean="0"/>
              <a:t>Bilimler</a:t>
            </a:r>
            <a:endParaRPr lang="tr-TR" sz="3200" b="1" dirty="0" smtClean="0">
              <a:solidFill>
                <a:schemeClr val="bg1"/>
              </a:solidFill>
              <a:latin typeface="Comic Sans MS" pitchFamily="66" charset="0"/>
              <a:cs typeface="Andalus" pitchFamily="18" charset="-78"/>
            </a:endParaRPr>
          </a:p>
        </p:txBody>
      </p:sp>
      <p:sp>
        <p:nvSpPr>
          <p:cNvPr id="3" name="2 Dikdörtgen"/>
          <p:cNvSpPr/>
          <p:nvPr/>
        </p:nvSpPr>
        <p:spPr>
          <a:xfrm>
            <a:off x="107504" y="692696"/>
            <a:ext cx="8928992" cy="6001643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tr-TR" sz="3200" dirty="0" smtClean="0">
                <a:solidFill>
                  <a:srgbClr val="C00000"/>
                </a:solidFill>
              </a:rPr>
              <a:t> </a:t>
            </a:r>
            <a:r>
              <a:rPr lang="tr-TR" sz="3200" dirty="0" smtClean="0"/>
              <a:t>Konusunu </a:t>
            </a:r>
            <a:r>
              <a:rPr lang="tr-TR" sz="3200" dirty="0" smtClean="0"/>
              <a:t>doğadan almayan yani duyu deneyinden gelmeyen, </a:t>
            </a:r>
            <a:r>
              <a:rPr lang="tr-TR" sz="3200" u="sng" dirty="0" smtClean="0">
                <a:solidFill>
                  <a:srgbClr val="7030A0"/>
                </a:solidFill>
              </a:rPr>
              <a:t>insan zihninin ürünü olan </a:t>
            </a:r>
            <a:r>
              <a:rPr lang="tr-TR" sz="3200" dirty="0" smtClean="0"/>
              <a:t>bilimlere formel bilimler denir. </a:t>
            </a:r>
            <a:endParaRPr lang="tr-TR" sz="3200" dirty="0" smtClean="0"/>
          </a:p>
          <a:p>
            <a:pPr>
              <a:buFont typeface="Wingdings" pitchFamily="2" charset="2"/>
              <a:buChar char="Ø"/>
            </a:pPr>
            <a:endParaRPr lang="tr-TR" sz="3200" dirty="0" smtClean="0"/>
          </a:p>
          <a:p>
            <a:pPr>
              <a:buFont typeface="Wingdings" pitchFamily="2" charset="2"/>
              <a:buChar char="Ø"/>
            </a:pPr>
            <a:r>
              <a:rPr lang="tr-TR" sz="3200" dirty="0" smtClean="0">
                <a:solidFill>
                  <a:srgbClr val="C00000"/>
                </a:solidFill>
              </a:rPr>
              <a:t> </a:t>
            </a:r>
            <a:r>
              <a:rPr lang="tr-TR" sz="3200" dirty="0" smtClean="0"/>
              <a:t>Bu </a:t>
            </a:r>
            <a:r>
              <a:rPr lang="tr-TR" sz="3200" dirty="0" smtClean="0"/>
              <a:t>bilimler </a:t>
            </a:r>
            <a:r>
              <a:rPr lang="tr-TR" sz="3200" dirty="0" smtClean="0">
                <a:solidFill>
                  <a:srgbClr val="0070C0"/>
                </a:solidFill>
                <a:latin typeface="Comic Sans MS" pitchFamily="66" charset="0"/>
              </a:rPr>
              <a:t>mantık</a:t>
            </a:r>
            <a:r>
              <a:rPr lang="tr-TR" sz="3200" dirty="0" smtClean="0"/>
              <a:t>, </a:t>
            </a:r>
            <a:r>
              <a:rPr lang="tr-TR" sz="3200" dirty="0" smtClean="0">
                <a:solidFill>
                  <a:srgbClr val="0070C0"/>
                </a:solidFill>
                <a:latin typeface="Comic Sans MS" pitchFamily="66" charset="0"/>
              </a:rPr>
              <a:t>geometri</a:t>
            </a:r>
            <a:r>
              <a:rPr lang="tr-TR" sz="3200" dirty="0" smtClean="0"/>
              <a:t> </a:t>
            </a:r>
            <a:r>
              <a:rPr lang="tr-TR" sz="3200" dirty="0" smtClean="0"/>
              <a:t>ve </a:t>
            </a:r>
            <a:r>
              <a:rPr lang="tr-TR" sz="3200" dirty="0" smtClean="0">
                <a:solidFill>
                  <a:srgbClr val="0070C0"/>
                </a:solidFill>
                <a:latin typeface="Comic Sans MS" pitchFamily="66" charset="0"/>
              </a:rPr>
              <a:t>matematik</a:t>
            </a:r>
            <a:r>
              <a:rPr lang="tr-TR" sz="3200" dirty="0" smtClean="0"/>
              <a:t>tir. </a:t>
            </a:r>
            <a:endParaRPr lang="tr-TR" sz="3200" dirty="0" smtClean="0"/>
          </a:p>
          <a:p>
            <a:pPr>
              <a:buFont typeface="Wingdings" pitchFamily="2" charset="2"/>
              <a:buChar char="Ø"/>
            </a:pPr>
            <a:endParaRPr lang="tr-TR" sz="3200" dirty="0" smtClean="0"/>
          </a:p>
          <a:p>
            <a:r>
              <a:rPr lang="tr-TR" sz="3200" dirty="0" smtClean="0">
                <a:solidFill>
                  <a:srgbClr val="C00000"/>
                </a:solidFill>
                <a:latin typeface="Comic Sans MS" pitchFamily="66" charset="0"/>
              </a:rPr>
              <a:t>Örneğin; </a:t>
            </a:r>
            <a:r>
              <a:rPr lang="tr-TR" sz="3200" dirty="0" smtClean="0"/>
              <a:t>mantıktaki önermeler ve matematikteki sayılar doğada gösterilmez çünkü bunlar insan zihninin ürünleridir. </a:t>
            </a:r>
            <a:endParaRPr lang="tr-TR" sz="3200" dirty="0" smtClean="0"/>
          </a:p>
          <a:p>
            <a:endParaRPr lang="tr-TR" sz="3200" dirty="0" smtClean="0"/>
          </a:p>
          <a:p>
            <a:pPr>
              <a:buFont typeface="Wingdings" pitchFamily="2" charset="2"/>
              <a:buChar char="Ø"/>
            </a:pPr>
            <a:r>
              <a:rPr lang="tr-TR" sz="3200" dirty="0" smtClean="0">
                <a:solidFill>
                  <a:srgbClr val="C00000"/>
                </a:solidFill>
              </a:rPr>
              <a:t> </a:t>
            </a:r>
            <a:r>
              <a:rPr lang="tr-TR" sz="3200" dirty="0" smtClean="0">
                <a:solidFill>
                  <a:srgbClr val="0070C0"/>
                </a:solidFill>
                <a:latin typeface="Comic Sans MS" pitchFamily="66" charset="0"/>
              </a:rPr>
              <a:t>Tümdengelim</a:t>
            </a:r>
            <a:r>
              <a:rPr lang="tr-TR" sz="3200" dirty="0" smtClean="0"/>
              <a:t> (dedüksiyon) </a:t>
            </a:r>
            <a:r>
              <a:rPr lang="tr-TR" sz="3200" dirty="0" smtClean="0"/>
              <a:t>yöntemi kullanılır</a:t>
            </a:r>
            <a:r>
              <a:rPr lang="tr-TR" sz="3200" dirty="0" smtClean="0"/>
              <a:t>.</a:t>
            </a:r>
          </a:p>
          <a:p>
            <a:endParaRPr lang="tr-TR" sz="3200" dirty="0" smtClean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188640"/>
            <a:ext cx="9144001" cy="6480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0" y="0"/>
            <a:ext cx="9144000" cy="576064"/>
          </a:xfrm>
          <a:prstGeom prst="rect">
            <a:avLst/>
          </a:prstGeom>
          <a:solidFill>
            <a:srgbClr val="FB8F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 smtClean="0"/>
              <a:t>2- Doğa </a:t>
            </a:r>
            <a:r>
              <a:rPr lang="tr-TR" sz="3200" b="1" dirty="0" smtClean="0"/>
              <a:t>Bilimleri</a:t>
            </a:r>
            <a:endParaRPr lang="tr-TR" sz="3200" b="1" dirty="0" smtClean="0">
              <a:solidFill>
                <a:schemeClr val="bg1"/>
              </a:solidFill>
              <a:latin typeface="Comic Sans MS" pitchFamily="66" charset="0"/>
              <a:cs typeface="Andalus" pitchFamily="18" charset="-78"/>
            </a:endParaRPr>
          </a:p>
        </p:txBody>
      </p:sp>
      <p:sp>
        <p:nvSpPr>
          <p:cNvPr id="3" name="2 Dikdörtgen"/>
          <p:cNvSpPr/>
          <p:nvPr/>
        </p:nvSpPr>
        <p:spPr>
          <a:xfrm>
            <a:off x="107504" y="692696"/>
            <a:ext cx="8928992" cy="6001643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tr-TR" sz="3200" dirty="0" smtClean="0">
                <a:solidFill>
                  <a:srgbClr val="0070C0"/>
                </a:solidFill>
              </a:rPr>
              <a:t> </a:t>
            </a:r>
            <a:r>
              <a:rPr lang="tr-TR" sz="3200" dirty="0" smtClean="0"/>
              <a:t>Doğadaki </a:t>
            </a:r>
            <a:r>
              <a:rPr lang="tr-TR" sz="3200" dirty="0" smtClean="0"/>
              <a:t>varlıklar ve olgular arasındaki neden sonuç ilişkisi ile bunların bağlı olduğu doğa yasalarını inceler</a:t>
            </a:r>
            <a:r>
              <a:rPr lang="tr-TR" sz="3200" dirty="0" smtClean="0"/>
              <a:t>.</a:t>
            </a:r>
          </a:p>
          <a:p>
            <a:pPr>
              <a:buFont typeface="Wingdings" pitchFamily="2" charset="2"/>
              <a:buChar char="ü"/>
            </a:pPr>
            <a:endParaRPr lang="tr-TR" sz="3200" dirty="0" smtClean="0"/>
          </a:p>
          <a:p>
            <a:pPr>
              <a:buFont typeface="Wingdings" pitchFamily="2" charset="2"/>
              <a:buChar char="Ø"/>
            </a:pPr>
            <a:r>
              <a:rPr lang="tr-TR" sz="3200" dirty="0" smtClean="0">
                <a:solidFill>
                  <a:srgbClr val="C00000"/>
                </a:solidFill>
              </a:rPr>
              <a:t> </a:t>
            </a:r>
            <a:r>
              <a:rPr lang="tr-TR" sz="3200" dirty="0" smtClean="0"/>
              <a:t>Doğa </a:t>
            </a:r>
            <a:r>
              <a:rPr lang="tr-TR" sz="3200" dirty="0" smtClean="0"/>
              <a:t>bilimleri deney ve gözlem yaparak bilgi elde eder</a:t>
            </a:r>
            <a:r>
              <a:rPr lang="tr-TR" sz="3200" dirty="0" smtClean="0"/>
              <a:t>.</a:t>
            </a:r>
          </a:p>
          <a:p>
            <a:pPr>
              <a:buFont typeface="Wingdings" pitchFamily="2" charset="2"/>
              <a:buChar char="Ø"/>
            </a:pPr>
            <a:endParaRPr lang="tr-TR" sz="3200" dirty="0" smtClean="0"/>
          </a:p>
          <a:p>
            <a:pPr>
              <a:buFont typeface="Wingdings" pitchFamily="2" charset="2"/>
              <a:buChar char="Ø"/>
            </a:pPr>
            <a:r>
              <a:rPr lang="tr-TR" sz="3200" dirty="0" smtClean="0">
                <a:solidFill>
                  <a:srgbClr val="C00000"/>
                </a:solidFill>
              </a:rPr>
              <a:t> </a:t>
            </a:r>
            <a:r>
              <a:rPr lang="tr-TR" sz="3200" dirty="0" smtClean="0">
                <a:solidFill>
                  <a:srgbClr val="0070C0"/>
                </a:solidFill>
                <a:latin typeface="Comic Sans MS" pitchFamily="66" charset="0"/>
              </a:rPr>
              <a:t>Tümevarım</a:t>
            </a:r>
            <a:r>
              <a:rPr lang="tr-TR" sz="3200" dirty="0" smtClean="0"/>
              <a:t> yöntemi kullanılır. </a:t>
            </a:r>
            <a:endParaRPr lang="tr-TR" sz="3200" dirty="0" smtClean="0"/>
          </a:p>
          <a:p>
            <a:pPr>
              <a:buFont typeface="Wingdings" pitchFamily="2" charset="2"/>
              <a:buChar char="Ø"/>
            </a:pPr>
            <a:endParaRPr lang="tr-TR" sz="3200" dirty="0" smtClean="0"/>
          </a:p>
          <a:p>
            <a:pPr>
              <a:buFont typeface="Wingdings" pitchFamily="2" charset="2"/>
              <a:buChar char="Ø"/>
            </a:pPr>
            <a:r>
              <a:rPr lang="tr-TR" sz="3200" dirty="0" smtClean="0">
                <a:solidFill>
                  <a:srgbClr val="C00000"/>
                </a:solidFill>
              </a:rPr>
              <a:t> </a:t>
            </a:r>
            <a:r>
              <a:rPr lang="tr-TR" sz="3200" dirty="0" smtClean="0">
                <a:solidFill>
                  <a:srgbClr val="0070C0"/>
                </a:solidFill>
              </a:rPr>
              <a:t>Fizik</a:t>
            </a:r>
            <a:r>
              <a:rPr lang="tr-TR" sz="3200" dirty="0" smtClean="0"/>
              <a:t>, </a:t>
            </a:r>
            <a:r>
              <a:rPr lang="tr-TR" sz="3200" dirty="0" smtClean="0">
                <a:solidFill>
                  <a:srgbClr val="0070C0"/>
                </a:solidFill>
              </a:rPr>
              <a:t>kimya</a:t>
            </a:r>
            <a:r>
              <a:rPr lang="tr-TR" sz="3200" dirty="0" smtClean="0"/>
              <a:t>, </a:t>
            </a:r>
            <a:r>
              <a:rPr lang="tr-TR" sz="3200" dirty="0" smtClean="0">
                <a:solidFill>
                  <a:srgbClr val="0070C0"/>
                </a:solidFill>
              </a:rPr>
              <a:t>biyoloji</a:t>
            </a:r>
            <a:r>
              <a:rPr lang="tr-TR" sz="3200" dirty="0" smtClean="0"/>
              <a:t>, </a:t>
            </a:r>
            <a:r>
              <a:rPr lang="tr-TR" sz="3200" dirty="0" smtClean="0">
                <a:solidFill>
                  <a:srgbClr val="0070C0"/>
                </a:solidFill>
              </a:rPr>
              <a:t>tıp</a:t>
            </a:r>
            <a:r>
              <a:rPr lang="tr-TR" sz="3200" dirty="0" smtClean="0"/>
              <a:t>, </a:t>
            </a:r>
            <a:r>
              <a:rPr lang="tr-TR" sz="3200" dirty="0" smtClean="0">
                <a:solidFill>
                  <a:srgbClr val="0070C0"/>
                </a:solidFill>
              </a:rPr>
              <a:t>astronomi</a:t>
            </a:r>
            <a:r>
              <a:rPr lang="tr-TR" sz="3200" dirty="0" smtClean="0"/>
              <a:t>, </a:t>
            </a:r>
            <a:r>
              <a:rPr lang="tr-TR" sz="3200" dirty="0" smtClean="0">
                <a:solidFill>
                  <a:srgbClr val="0070C0"/>
                </a:solidFill>
              </a:rPr>
              <a:t>jeoloji</a:t>
            </a:r>
            <a:r>
              <a:rPr lang="tr-TR" sz="3200" dirty="0" smtClean="0"/>
              <a:t>, </a:t>
            </a:r>
            <a:r>
              <a:rPr lang="tr-TR" sz="3200" dirty="0" smtClean="0">
                <a:solidFill>
                  <a:srgbClr val="0070C0"/>
                </a:solidFill>
              </a:rPr>
              <a:t>meteoroloji</a:t>
            </a:r>
            <a:r>
              <a:rPr lang="tr-TR" sz="3200" dirty="0" smtClean="0"/>
              <a:t> doğa </a:t>
            </a:r>
            <a:r>
              <a:rPr lang="tr-TR" sz="3200" dirty="0" smtClean="0"/>
              <a:t>bilimlerine </a:t>
            </a:r>
            <a:r>
              <a:rPr lang="tr-TR" sz="3200" dirty="0" smtClean="0">
                <a:solidFill>
                  <a:srgbClr val="C00000"/>
                </a:solidFill>
                <a:latin typeface="Comic Sans MS" pitchFamily="66" charset="0"/>
              </a:rPr>
              <a:t>örnek</a:t>
            </a:r>
            <a:r>
              <a:rPr lang="tr-TR" sz="3200" dirty="0" smtClean="0"/>
              <a:t>tir.</a:t>
            </a:r>
          </a:p>
          <a:p>
            <a:pPr>
              <a:buFont typeface="Wingdings" pitchFamily="2" charset="2"/>
              <a:buChar char="Ø"/>
            </a:pPr>
            <a:endParaRPr lang="tr-TR" sz="3200" dirty="0" smtClean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Sosyal Bilimler mi, Doğa Bilimleri mi? - Oggit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52736"/>
            <a:ext cx="9156170" cy="51503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0" y="0"/>
            <a:ext cx="9144000" cy="576064"/>
          </a:xfrm>
          <a:prstGeom prst="rect">
            <a:avLst/>
          </a:prstGeom>
          <a:solidFill>
            <a:srgbClr val="FB8F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 smtClean="0"/>
              <a:t>3- İnsan </a:t>
            </a:r>
            <a:r>
              <a:rPr lang="tr-TR" sz="3200" b="1" dirty="0" smtClean="0"/>
              <a:t>Bilimleri</a:t>
            </a:r>
            <a:endParaRPr lang="tr-TR" sz="3200" b="1" dirty="0" smtClean="0">
              <a:solidFill>
                <a:schemeClr val="bg1"/>
              </a:solidFill>
              <a:latin typeface="Comic Sans MS" pitchFamily="66" charset="0"/>
              <a:cs typeface="Andalus" pitchFamily="18" charset="-78"/>
            </a:endParaRPr>
          </a:p>
        </p:txBody>
      </p:sp>
      <p:sp>
        <p:nvSpPr>
          <p:cNvPr id="3" name="2 Dikdörtgen"/>
          <p:cNvSpPr/>
          <p:nvPr/>
        </p:nvSpPr>
        <p:spPr>
          <a:xfrm>
            <a:off x="107504" y="692696"/>
            <a:ext cx="8928992" cy="589392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tr-TR" sz="2900" dirty="0" smtClean="0">
                <a:solidFill>
                  <a:srgbClr val="0070C0"/>
                </a:solidFill>
              </a:rPr>
              <a:t> </a:t>
            </a:r>
            <a:r>
              <a:rPr lang="tr-TR" sz="2900" dirty="0" smtClean="0"/>
              <a:t>İnsan </a:t>
            </a:r>
            <a:r>
              <a:rPr lang="tr-TR" sz="2900" dirty="0" smtClean="0"/>
              <a:t>ve insan ilişkilerinden doğan olayları konu edinir</a:t>
            </a:r>
            <a:r>
              <a:rPr lang="tr-TR" sz="2900" dirty="0" smtClean="0"/>
              <a:t>.</a:t>
            </a:r>
          </a:p>
          <a:p>
            <a:pPr>
              <a:buFont typeface="Wingdings" pitchFamily="2" charset="2"/>
              <a:buChar char="ü"/>
            </a:pPr>
            <a:endParaRPr lang="tr-TR" sz="2900" dirty="0" smtClean="0"/>
          </a:p>
          <a:p>
            <a:pPr>
              <a:buFont typeface="Wingdings" pitchFamily="2" charset="2"/>
              <a:buChar char="Ø"/>
            </a:pPr>
            <a:r>
              <a:rPr lang="tr-TR" sz="2900" dirty="0" smtClean="0">
                <a:solidFill>
                  <a:srgbClr val="C00000"/>
                </a:solidFill>
              </a:rPr>
              <a:t> </a:t>
            </a:r>
            <a:r>
              <a:rPr lang="tr-TR" sz="2900" dirty="0" smtClean="0"/>
              <a:t>Bu bilimlerde </a:t>
            </a:r>
            <a:r>
              <a:rPr lang="tr-TR" sz="2900" dirty="0" smtClean="0"/>
              <a:t>konu insan olduğu için doğa bilimlerinde olduğu gibi kesin yasalara varılamaz. Çünkü insan, doğadaki cansız varlıklar gibi genel yasalara göre hareket etmez. Özgür iradeye </a:t>
            </a:r>
            <a:r>
              <a:rPr lang="tr-TR" sz="2900" dirty="0" err="1" smtClean="0"/>
              <a:t>sâhiptir</a:t>
            </a:r>
            <a:r>
              <a:rPr lang="tr-TR" sz="2900" dirty="0" smtClean="0"/>
              <a:t>. Bu nedenle insan bilimlerinin amacı, </a:t>
            </a:r>
            <a:r>
              <a:rPr lang="tr-TR" sz="2900" dirty="0" err="1" smtClean="0"/>
              <a:t>genelgeçer</a:t>
            </a:r>
            <a:r>
              <a:rPr lang="tr-TR" sz="2900" dirty="0" smtClean="0"/>
              <a:t> yasalara varmak değil </a:t>
            </a:r>
            <a:r>
              <a:rPr lang="tr-TR" sz="2900" dirty="0" smtClean="0"/>
              <a:t>insanın yapıp </a:t>
            </a:r>
            <a:r>
              <a:rPr lang="tr-TR" sz="2900" dirty="0" smtClean="0"/>
              <a:t>ettiklerini anlamaktır. </a:t>
            </a:r>
            <a:endParaRPr lang="tr-TR" sz="2900" dirty="0" smtClean="0"/>
          </a:p>
          <a:p>
            <a:pPr>
              <a:buFont typeface="Wingdings" pitchFamily="2" charset="2"/>
              <a:buChar char="Ø"/>
            </a:pPr>
            <a:endParaRPr lang="tr-TR" sz="2900" dirty="0" smtClean="0"/>
          </a:p>
          <a:p>
            <a:pPr>
              <a:buFont typeface="Wingdings" pitchFamily="2" charset="2"/>
              <a:buChar char="Ø"/>
            </a:pPr>
            <a:r>
              <a:rPr lang="tr-TR" sz="2900" dirty="0" smtClean="0">
                <a:solidFill>
                  <a:srgbClr val="C00000"/>
                </a:solidFill>
              </a:rPr>
              <a:t> </a:t>
            </a:r>
            <a:r>
              <a:rPr lang="tr-TR" sz="2900" dirty="0" smtClean="0"/>
              <a:t>İnsan </a:t>
            </a:r>
            <a:r>
              <a:rPr lang="tr-TR" sz="2900" dirty="0" smtClean="0"/>
              <a:t>bilimlerinde “anlama yöntemi” kullanılır. </a:t>
            </a:r>
            <a:endParaRPr lang="tr-TR" sz="2900" dirty="0" smtClean="0"/>
          </a:p>
          <a:p>
            <a:pPr>
              <a:buFont typeface="Wingdings" pitchFamily="2" charset="2"/>
              <a:buChar char="Ø"/>
            </a:pPr>
            <a:endParaRPr lang="tr-TR" sz="2900" dirty="0" smtClean="0"/>
          </a:p>
          <a:p>
            <a:pPr>
              <a:buFont typeface="Wingdings" pitchFamily="2" charset="2"/>
              <a:buChar char="Ø"/>
            </a:pPr>
            <a:r>
              <a:rPr lang="tr-TR" sz="2900" dirty="0" smtClean="0">
                <a:solidFill>
                  <a:srgbClr val="C00000"/>
                </a:solidFill>
              </a:rPr>
              <a:t> </a:t>
            </a:r>
            <a:r>
              <a:rPr lang="tr-TR" sz="2900" dirty="0" smtClean="0">
                <a:solidFill>
                  <a:srgbClr val="0070C0"/>
                </a:solidFill>
                <a:latin typeface="Comic Sans MS" pitchFamily="66" charset="0"/>
              </a:rPr>
              <a:t>Târih</a:t>
            </a:r>
            <a:r>
              <a:rPr lang="tr-TR" sz="2900" dirty="0" smtClean="0"/>
              <a:t>, </a:t>
            </a:r>
            <a:r>
              <a:rPr lang="tr-TR" sz="2900" dirty="0" smtClean="0">
                <a:solidFill>
                  <a:srgbClr val="0070C0"/>
                </a:solidFill>
                <a:latin typeface="Comic Sans MS" pitchFamily="66" charset="0"/>
              </a:rPr>
              <a:t>sosyoloji</a:t>
            </a:r>
            <a:r>
              <a:rPr lang="tr-TR" sz="2900" dirty="0" smtClean="0"/>
              <a:t>, </a:t>
            </a:r>
            <a:r>
              <a:rPr lang="tr-TR" sz="2900" dirty="0" smtClean="0">
                <a:solidFill>
                  <a:srgbClr val="0070C0"/>
                </a:solidFill>
                <a:latin typeface="Comic Sans MS" pitchFamily="66" charset="0"/>
              </a:rPr>
              <a:t>psikoloji</a:t>
            </a:r>
            <a:r>
              <a:rPr lang="tr-TR" sz="2900" dirty="0" smtClean="0"/>
              <a:t> insan bilimlerine örnektir.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107504" y="116632"/>
            <a:ext cx="8892480" cy="659735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2 Dikdörtgen"/>
          <p:cNvSpPr/>
          <p:nvPr/>
        </p:nvSpPr>
        <p:spPr>
          <a:xfrm>
            <a:off x="179512" y="260648"/>
            <a:ext cx="4320480" cy="626469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 smtClean="0">
                <a:solidFill>
                  <a:srgbClr val="7030A0"/>
                </a:solidFill>
                <a:latin typeface="Comic Sans MS" pitchFamily="66" charset="0"/>
              </a:rPr>
              <a:t>“</a:t>
            </a:r>
            <a:r>
              <a:rPr lang="tr-TR" sz="3200" b="1" dirty="0" smtClean="0">
                <a:solidFill>
                  <a:srgbClr val="7030A0"/>
                </a:solidFill>
                <a:latin typeface="Comic Sans MS" pitchFamily="66" charset="0"/>
              </a:rPr>
              <a:t>Târih yazmak t</a:t>
            </a:r>
            <a:r>
              <a:rPr lang="tr-TR" sz="3200" b="1" dirty="0" smtClean="0">
                <a:solidFill>
                  <a:srgbClr val="7030A0"/>
                </a:solidFill>
                <a:latin typeface="Comic Sans MS" pitchFamily="66" charset="0"/>
              </a:rPr>
              <a:t>â</a:t>
            </a:r>
            <a:r>
              <a:rPr lang="tr-TR" sz="3200" b="1" dirty="0" smtClean="0">
                <a:solidFill>
                  <a:srgbClr val="7030A0"/>
                </a:solidFill>
                <a:latin typeface="Comic Sans MS" pitchFamily="66" charset="0"/>
              </a:rPr>
              <a:t>rih </a:t>
            </a:r>
            <a:r>
              <a:rPr lang="tr-TR" sz="3200" b="1" dirty="0" smtClean="0">
                <a:solidFill>
                  <a:srgbClr val="7030A0"/>
                </a:solidFill>
                <a:latin typeface="Comic Sans MS" pitchFamily="66" charset="0"/>
              </a:rPr>
              <a:t>yapmak kadar mühimdir. </a:t>
            </a:r>
            <a:endParaRPr lang="tr-TR" sz="3200" b="1" dirty="0" smtClean="0">
              <a:solidFill>
                <a:srgbClr val="7030A0"/>
              </a:solidFill>
              <a:latin typeface="Comic Sans MS" pitchFamily="66" charset="0"/>
            </a:endParaRPr>
          </a:p>
          <a:p>
            <a:pPr algn="ctr"/>
            <a:r>
              <a:rPr lang="tr-TR" sz="3200" b="1" dirty="0" smtClean="0">
                <a:solidFill>
                  <a:srgbClr val="7030A0"/>
                </a:solidFill>
                <a:latin typeface="Comic Sans MS" pitchFamily="66" charset="0"/>
              </a:rPr>
              <a:t>Yazan </a:t>
            </a:r>
            <a:r>
              <a:rPr lang="tr-TR" sz="3200" b="1" dirty="0" smtClean="0">
                <a:solidFill>
                  <a:srgbClr val="7030A0"/>
                </a:solidFill>
                <a:latin typeface="Comic Sans MS" pitchFamily="66" charset="0"/>
              </a:rPr>
              <a:t>yapana </a:t>
            </a:r>
            <a:r>
              <a:rPr lang="tr-TR" sz="3200" b="1" dirty="0" smtClean="0">
                <a:solidFill>
                  <a:srgbClr val="7030A0"/>
                </a:solidFill>
                <a:latin typeface="Comic Sans MS" pitchFamily="66" charset="0"/>
              </a:rPr>
              <a:t>sâdık </a:t>
            </a:r>
            <a:r>
              <a:rPr lang="tr-TR" sz="3200" b="1" dirty="0" smtClean="0">
                <a:solidFill>
                  <a:srgbClr val="7030A0"/>
                </a:solidFill>
                <a:latin typeface="Comic Sans MS" pitchFamily="66" charset="0"/>
              </a:rPr>
              <a:t>kalmazsa değişmeyen hakikat, insanlığı şaşırtacak bir </a:t>
            </a:r>
            <a:r>
              <a:rPr lang="tr-TR" sz="3200" b="1" dirty="0" smtClean="0">
                <a:solidFill>
                  <a:srgbClr val="7030A0"/>
                </a:solidFill>
                <a:latin typeface="Comic Sans MS" pitchFamily="66" charset="0"/>
              </a:rPr>
              <a:t>hâl alır.”</a:t>
            </a:r>
          </a:p>
          <a:p>
            <a:pPr algn="ctr"/>
            <a:endParaRPr lang="tr-TR" sz="3200" dirty="0" smtClean="0">
              <a:latin typeface="Comic Sans MS" pitchFamily="66" charset="0"/>
            </a:endParaRPr>
          </a:p>
          <a:p>
            <a:pPr algn="ctr"/>
            <a:r>
              <a:rPr lang="tr-TR" sz="3200" dirty="0" smtClean="0">
                <a:solidFill>
                  <a:srgbClr val="C00000"/>
                </a:solidFill>
                <a:latin typeface="Comic Sans MS" pitchFamily="66" charset="0"/>
              </a:rPr>
              <a:t>Gazi Mustafa Kemal Atatürk </a:t>
            </a:r>
            <a:endParaRPr lang="tr-TR" sz="3200" dirty="0"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4" name="3 Dikdörtgen"/>
          <p:cNvSpPr/>
          <p:nvPr/>
        </p:nvSpPr>
        <p:spPr>
          <a:xfrm>
            <a:off x="4572000" y="260648"/>
            <a:ext cx="4320480" cy="626469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2400" dirty="0" smtClean="0">
              <a:solidFill>
                <a:srgbClr val="7030A0"/>
              </a:solidFill>
              <a:latin typeface="Comic Sans MS" pitchFamily="66" charset="0"/>
            </a:endParaRPr>
          </a:p>
        </p:txBody>
      </p:sp>
      <p:pic>
        <p:nvPicPr>
          <p:cNvPr id="50178" name="Picture 2" descr="Sinan Meydan: Atatürk&amp;#39;ün ölümü ve cenaze töreni 11 KASIM – Sözcü Gazetes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5" y="476672"/>
            <a:ext cx="4003317" cy="58326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eşgen"/>
          <p:cNvSpPr/>
          <p:nvPr/>
        </p:nvSpPr>
        <p:spPr>
          <a:xfrm>
            <a:off x="0" y="0"/>
            <a:ext cx="6804248" cy="692696"/>
          </a:xfrm>
          <a:prstGeom prst="homePlat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 smtClean="0">
                <a:solidFill>
                  <a:srgbClr val="0070C0"/>
                </a:solidFill>
              </a:rPr>
              <a:t>1.4.c. </a:t>
            </a:r>
            <a:r>
              <a:rPr lang="tr-TR" sz="3200" b="1" dirty="0" smtClean="0"/>
              <a:t>Felsefi Bilgi</a:t>
            </a:r>
            <a:endParaRPr lang="tr-TR" sz="3200" b="1" dirty="0">
              <a:latin typeface="Comic Sans MS" pitchFamily="66" charset="0"/>
            </a:endParaRPr>
          </a:p>
        </p:txBody>
      </p:sp>
      <p:sp>
        <p:nvSpPr>
          <p:cNvPr id="3" name="2 Dikdörtgen"/>
          <p:cNvSpPr/>
          <p:nvPr/>
        </p:nvSpPr>
        <p:spPr>
          <a:xfrm>
            <a:off x="107504" y="908720"/>
            <a:ext cx="8928992" cy="5693866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tr-TR" sz="2800" dirty="0" smtClean="0">
                <a:solidFill>
                  <a:srgbClr val="0070C0"/>
                </a:solidFill>
              </a:rPr>
              <a:t> </a:t>
            </a:r>
            <a:r>
              <a:rPr lang="tr-TR" sz="2800" dirty="0" smtClean="0"/>
              <a:t>İnsanın </a:t>
            </a:r>
            <a:r>
              <a:rPr lang="tr-TR" sz="2800" dirty="0" smtClean="0"/>
              <a:t>nesne, evren, dünya ve kendini </a:t>
            </a:r>
            <a:r>
              <a:rPr lang="tr-TR" sz="2800" dirty="0" smtClean="0">
                <a:solidFill>
                  <a:srgbClr val="0070C0"/>
                </a:solidFill>
                <a:latin typeface="Comic Sans MS" pitchFamily="66" charset="0"/>
              </a:rPr>
              <a:t>merak</a:t>
            </a:r>
            <a:r>
              <a:rPr lang="tr-TR" sz="2800" dirty="0" smtClean="0"/>
              <a:t> etmesi sonucu </a:t>
            </a:r>
            <a:r>
              <a:rPr lang="nn-NO" sz="2800" dirty="0" smtClean="0"/>
              <a:t>ortaya çıkan bilgilerdir. </a:t>
            </a:r>
            <a:endParaRPr lang="tr-TR" sz="2800" dirty="0" smtClean="0"/>
          </a:p>
          <a:p>
            <a:endParaRPr lang="tr-TR" sz="2800" dirty="0" smtClean="0"/>
          </a:p>
          <a:p>
            <a:pPr>
              <a:buFont typeface="Wingdings" pitchFamily="2" charset="2"/>
              <a:buChar char="Ø"/>
            </a:pPr>
            <a:r>
              <a:rPr lang="tr-TR" sz="2800" dirty="0" smtClean="0">
                <a:solidFill>
                  <a:srgbClr val="C00000"/>
                </a:solidFill>
              </a:rPr>
              <a:t> </a:t>
            </a:r>
            <a:r>
              <a:rPr lang="nn-NO" sz="2800" dirty="0" smtClean="0"/>
              <a:t>Akla </a:t>
            </a:r>
            <a:r>
              <a:rPr lang="nn-NO" sz="2800" dirty="0" smtClean="0"/>
              <a:t>dayalı temellendirme ile elde edilen</a:t>
            </a:r>
            <a:r>
              <a:rPr lang="tr-TR" sz="2800" dirty="0" smtClean="0"/>
              <a:t> tümel düşünceleri kapsar. </a:t>
            </a:r>
            <a:endParaRPr lang="tr-TR" sz="2800" dirty="0" smtClean="0"/>
          </a:p>
          <a:p>
            <a:pPr>
              <a:buFont typeface="Wingdings" pitchFamily="2" charset="2"/>
              <a:buChar char="Ø"/>
            </a:pPr>
            <a:endParaRPr lang="tr-TR" sz="2800" dirty="0" smtClean="0"/>
          </a:p>
          <a:p>
            <a:pPr>
              <a:buFont typeface="Wingdings" pitchFamily="2" charset="2"/>
              <a:buChar char="Ø"/>
            </a:pPr>
            <a:r>
              <a:rPr lang="tr-TR" sz="2800" dirty="0" smtClean="0">
                <a:solidFill>
                  <a:srgbClr val="C00000"/>
                </a:solidFill>
              </a:rPr>
              <a:t> </a:t>
            </a:r>
            <a:r>
              <a:rPr lang="tr-TR" sz="2800" dirty="0" smtClean="0">
                <a:solidFill>
                  <a:srgbClr val="C00000"/>
                </a:solidFill>
                <a:latin typeface="Comic Sans MS" pitchFamily="66" charset="0"/>
              </a:rPr>
              <a:t>Felsefi </a:t>
            </a:r>
            <a:r>
              <a:rPr lang="tr-TR" sz="2800" dirty="0" smtClean="0">
                <a:solidFill>
                  <a:srgbClr val="C00000"/>
                </a:solidFill>
                <a:latin typeface="Comic Sans MS" pitchFamily="66" charset="0"/>
              </a:rPr>
              <a:t>bilgi</a:t>
            </a:r>
            <a:r>
              <a:rPr lang="tr-TR" sz="2800" dirty="0" smtClean="0"/>
              <a:t>, diğer bilgi türlerinin aksine evren, varlık, insan ve toplumu parçalara ayırmadan bir </a:t>
            </a:r>
            <a:r>
              <a:rPr lang="tr-TR" sz="2800" dirty="0" smtClean="0">
                <a:solidFill>
                  <a:srgbClr val="0070C0"/>
                </a:solidFill>
                <a:latin typeface="Comic Sans MS" pitchFamily="66" charset="0"/>
              </a:rPr>
              <a:t>bütün olarak </a:t>
            </a:r>
            <a:r>
              <a:rPr lang="tr-TR" sz="2800" dirty="0" smtClean="0"/>
              <a:t>anlamaya çalışır. </a:t>
            </a:r>
            <a:r>
              <a:rPr lang="tr-TR" sz="2800" dirty="0" smtClean="0">
                <a:solidFill>
                  <a:srgbClr val="0070C0"/>
                </a:solidFill>
                <a:latin typeface="Comic Sans MS" pitchFamily="66" charset="0"/>
              </a:rPr>
              <a:t>Düşünme</a:t>
            </a:r>
            <a:r>
              <a:rPr lang="tr-TR" sz="2800" dirty="0" smtClean="0"/>
              <a:t> </a:t>
            </a:r>
            <a:r>
              <a:rPr lang="tr-TR" sz="2800" dirty="0" smtClean="0"/>
              <a:t>ve </a:t>
            </a:r>
            <a:r>
              <a:rPr lang="tr-TR" sz="2800" dirty="0" smtClean="0">
                <a:solidFill>
                  <a:srgbClr val="0070C0"/>
                </a:solidFill>
                <a:latin typeface="Comic Sans MS" pitchFamily="66" charset="0"/>
              </a:rPr>
              <a:t>akıl yürütme</a:t>
            </a:r>
            <a:r>
              <a:rPr lang="tr-TR" sz="2800" dirty="0" smtClean="0"/>
              <a:t>ye </a:t>
            </a:r>
            <a:r>
              <a:rPr lang="tr-TR" sz="2800" dirty="0" smtClean="0"/>
              <a:t>dayanarak </a:t>
            </a:r>
            <a:r>
              <a:rPr lang="tr-TR" sz="2800" dirty="0" smtClean="0">
                <a:solidFill>
                  <a:srgbClr val="0070C0"/>
                </a:solidFill>
                <a:latin typeface="Comic Sans MS" pitchFamily="66" charset="0"/>
              </a:rPr>
              <a:t>eleştirel</a:t>
            </a:r>
            <a:r>
              <a:rPr lang="tr-TR" sz="2800" dirty="0" smtClean="0"/>
              <a:t> </a:t>
            </a:r>
            <a:r>
              <a:rPr lang="tr-TR" sz="2800" dirty="0" smtClean="0"/>
              <a:t>bir yaklaşımın </a:t>
            </a:r>
            <a:r>
              <a:rPr lang="tr-TR" sz="2800" dirty="0" smtClean="0"/>
              <a:t>sonucunda ortaya çıkar. </a:t>
            </a:r>
            <a:endParaRPr lang="tr-TR" sz="2800" dirty="0" smtClean="0"/>
          </a:p>
          <a:p>
            <a:pPr>
              <a:buFont typeface="Wingdings" pitchFamily="2" charset="2"/>
              <a:buChar char="Ø"/>
            </a:pPr>
            <a:endParaRPr lang="tr-TR" sz="2800" dirty="0" smtClean="0"/>
          </a:p>
          <a:p>
            <a:pPr>
              <a:buFont typeface="Wingdings" pitchFamily="2" charset="2"/>
              <a:buChar char="Ø"/>
            </a:pPr>
            <a:r>
              <a:rPr lang="tr-TR" sz="2800" dirty="0" smtClean="0">
                <a:solidFill>
                  <a:srgbClr val="C00000"/>
                </a:solidFill>
              </a:rPr>
              <a:t> </a:t>
            </a:r>
            <a:r>
              <a:rPr lang="tr-TR" sz="2800" dirty="0" smtClean="0">
                <a:solidFill>
                  <a:srgbClr val="0070C0"/>
                </a:solidFill>
                <a:latin typeface="Comic Sans MS" pitchFamily="66" charset="0"/>
              </a:rPr>
              <a:t>Soru sorma </a:t>
            </a:r>
            <a:r>
              <a:rPr lang="tr-TR" sz="2800" dirty="0" smtClean="0"/>
              <a:t>etkinliğine dayalı, </a:t>
            </a:r>
            <a:r>
              <a:rPr lang="tr-TR" sz="2800" dirty="0" smtClean="0">
                <a:solidFill>
                  <a:srgbClr val="0070C0"/>
                </a:solidFill>
                <a:latin typeface="Comic Sans MS" pitchFamily="66" charset="0"/>
              </a:rPr>
              <a:t>sistemli</a:t>
            </a:r>
            <a:r>
              <a:rPr lang="tr-TR" sz="2800" dirty="0" smtClean="0"/>
              <a:t> </a:t>
            </a:r>
            <a:r>
              <a:rPr lang="tr-TR" sz="2800" dirty="0" smtClean="0"/>
              <a:t>ve </a:t>
            </a:r>
            <a:r>
              <a:rPr lang="tr-TR" sz="2800" dirty="0" smtClean="0">
                <a:solidFill>
                  <a:srgbClr val="0070C0"/>
                </a:solidFill>
                <a:latin typeface="Comic Sans MS" pitchFamily="66" charset="0"/>
              </a:rPr>
              <a:t>tutarlı</a:t>
            </a:r>
            <a:r>
              <a:rPr lang="tr-TR" sz="2800" dirty="0" smtClean="0"/>
              <a:t> bir bilgidir.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107504" y="116632"/>
            <a:ext cx="8892480" cy="659735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2 Dikdörtgen"/>
          <p:cNvSpPr/>
          <p:nvPr/>
        </p:nvSpPr>
        <p:spPr>
          <a:xfrm>
            <a:off x="179512" y="260648"/>
            <a:ext cx="4320480" cy="626469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3200" dirty="0"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4" name="3 Dikdörtgen"/>
          <p:cNvSpPr/>
          <p:nvPr/>
        </p:nvSpPr>
        <p:spPr>
          <a:xfrm>
            <a:off x="4572000" y="260648"/>
            <a:ext cx="4320480" cy="626469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5400" b="1" dirty="0" smtClean="0">
                <a:solidFill>
                  <a:srgbClr val="002060"/>
                </a:solidFill>
                <a:latin typeface="Comic Sans MS" pitchFamily="66" charset="0"/>
              </a:rPr>
              <a:t>“Felsefe </a:t>
            </a:r>
            <a:r>
              <a:rPr lang="tr-TR" sz="5400" b="1" dirty="0" smtClean="0">
                <a:solidFill>
                  <a:srgbClr val="002060"/>
                </a:solidFill>
                <a:latin typeface="Comic Sans MS" pitchFamily="66" charset="0"/>
              </a:rPr>
              <a:t>tüm bilimlerin ruhudur</a:t>
            </a:r>
            <a:r>
              <a:rPr lang="tr-TR" sz="5400" b="1" dirty="0" smtClean="0">
                <a:solidFill>
                  <a:srgbClr val="002060"/>
                </a:solidFill>
                <a:latin typeface="Comic Sans MS" pitchFamily="66" charset="0"/>
              </a:rPr>
              <a:t>.”</a:t>
            </a:r>
          </a:p>
          <a:p>
            <a:pPr algn="ctr"/>
            <a:endParaRPr lang="tr-TR" sz="5400" b="1" dirty="0" smtClean="0">
              <a:solidFill>
                <a:srgbClr val="C00000"/>
              </a:solidFill>
              <a:latin typeface="Comic Sans MS" pitchFamily="66" charset="0"/>
            </a:endParaRPr>
          </a:p>
          <a:p>
            <a:pPr algn="ctr"/>
            <a:r>
              <a:rPr lang="tr-TR" sz="3600" b="1" dirty="0" err="1" smtClean="0">
                <a:solidFill>
                  <a:srgbClr val="C00000"/>
                </a:solidFill>
                <a:latin typeface="Comic Sans MS" pitchFamily="66" charset="0"/>
              </a:rPr>
              <a:t>Vincenzo</a:t>
            </a:r>
            <a:r>
              <a:rPr lang="tr-TR" sz="3600" b="1" dirty="0" smtClean="0">
                <a:solidFill>
                  <a:srgbClr val="C00000"/>
                </a:solidFill>
                <a:latin typeface="Comic Sans MS" pitchFamily="66" charset="0"/>
              </a:rPr>
              <a:t> </a:t>
            </a:r>
            <a:r>
              <a:rPr lang="tr-TR" sz="3600" b="1" dirty="0" err="1" smtClean="0">
                <a:solidFill>
                  <a:srgbClr val="C00000"/>
                </a:solidFill>
                <a:latin typeface="Comic Sans MS" pitchFamily="66" charset="0"/>
              </a:rPr>
              <a:t>Gioberti</a:t>
            </a:r>
            <a:endParaRPr lang="tr-TR" sz="3600" b="1" dirty="0" smtClean="0">
              <a:solidFill>
                <a:srgbClr val="C00000"/>
              </a:solidFill>
              <a:latin typeface="Comic Sans MS" pitchFamily="66" charset="0"/>
            </a:endParaRPr>
          </a:p>
          <a:p>
            <a:pPr algn="ctr"/>
            <a:r>
              <a:rPr lang="tr-TR" sz="2800" b="1" dirty="0" smtClean="0">
                <a:solidFill>
                  <a:srgbClr val="002060"/>
                </a:solidFill>
                <a:latin typeface="Comic Sans MS" pitchFamily="66" charset="0"/>
              </a:rPr>
              <a:t>(1801-1852)</a:t>
            </a:r>
            <a:endParaRPr lang="tr-TR" sz="2800" dirty="0" smtClean="0">
              <a:solidFill>
                <a:srgbClr val="002060"/>
              </a:solidFill>
              <a:latin typeface="Comic Sans MS" pitchFamily="66" charset="0"/>
            </a:endParaRPr>
          </a:p>
        </p:txBody>
      </p:sp>
      <p:pic>
        <p:nvPicPr>
          <p:cNvPr id="51202" name="Picture 2" descr="File:L&amp;#39;Illustration 1849 - Vincenzo Gioberti.jpg - Wikipedi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9" y="548680"/>
            <a:ext cx="4032448" cy="58326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eşgen"/>
          <p:cNvSpPr/>
          <p:nvPr/>
        </p:nvSpPr>
        <p:spPr>
          <a:xfrm>
            <a:off x="0" y="0"/>
            <a:ext cx="6804248" cy="692696"/>
          </a:xfrm>
          <a:prstGeom prst="homePlat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 smtClean="0">
                <a:solidFill>
                  <a:srgbClr val="0070C0"/>
                </a:solidFill>
              </a:rPr>
              <a:t>1.4.ç. </a:t>
            </a:r>
            <a:r>
              <a:rPr lang="tr-TR" sz="3200" b="1" dirty="0" smtClean="0"/>
              <a:t>Dinî Bilgi</a:t>
            </a:r>
            <a:endParaRPr lang="tr-TR" sz="3200" b="1" dirty="0">
              <a:latin typeface="Comic Sans MS" pitchFamily="66" charset="0"/>
            </a:endParaRPr>
          </a:p>
        </p:txBody>
      </p:sp>
      <p:sp>
        <p:nvSpPr>
          <p:cNvPr id="3" name="2 Dikdörtgen"/>
          <p:cNvSpPr/>
          <p:nvPr/>
        </p:nvSpPr>
        <p:spPr>
          <a:xfrm>
            <a:off x="107504" y="908720"/>
            <a:ext cx="8928992" cy="5693866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tr-TR" sz="2800" dirty="0" smtClean="0">
                <a:solidFill>
                  <a:srgbClr val="0070C0"/>
                </a:solidFill>
              </a:rPr>
              <a:t> </a:t>
            </a:r>
            <a:r>
              <a:rPr lang="tr-TR" sz="2800" dirty="0" smtClean="0"/>
              <a:t>Özne </a:t>
            </a:r>
            <a:r>
              <a:rPr lang="tr-TR" sz="2800" dirty="0" smtClean="0"/>
              <a:t>ile nesne arasındaki bağın </a:t>
            </a:r>
            <a:r>
              <a:rPr lang="tr-TR" sz="2800" dirty="0" smtClean="0">
                <a:solidFill>
                  <a:srgbClr val="0070C0"/>
                </a:solidFill>
                <a:latin typeface="Comic Sans MS" pitchFamily="66" charset="0"/>
              </a:rPr>
              <a:t>inanç</a:t>
            </a:r>
            <a:r>
              <a:rPr lang="tr-TR" sz="2800" dirty="0" smtClean="0"/>
              <a:t> </a:t>
            </a:r>
            <a:r>
              <a:rPr lang="tr-TR" sz="2800" dirty="0" err="1" smtClean="0"/>
              <a:t>aktına</a:t>
            </a:r>
            <a:r>
              <a:rPr lang="tr-TR" sz="2800" dirty="0" smtClean="0"/>
              <a:t> göre belirlendiği bilgi türüdür. </a:t>
            </a:r>
            <a:endParaRPr lang="tr-TR" sz="2800" dirty="0" smtClean="0"/>
          </a:p>
          <a:p>
            <a:pPr>
              <a:buFont typeface="Wingdings" pitchFamily="2" charset="2"/>
              <a:buChar char="ü"/>
            </a:pPr>
            <a:endParaRPr lang="tr-TR" sz="2800" dirty="0" smtClean="0"/>
          </a:p>
          <a:p>
            <a:pPr>
              <a:buFont typeface="Wingdings" pitchFamily="2" charset="2"/>
              <a:buChar char="Ø"/>
            </a:pPr>
            <a:r>
              <a:rPr lang="tr-TR" sz="2800" dirty="0" smtClean="0">
                <a:solidFill>
                  <a:srgbClr val="C00000"/>
                </a:solidFill>
              </a:rPr>
              <a:t> </a:t>
            </a:r>
            <a:r>
              <a:rPr lang="tr-TR" sz="2800" dirty="0" smtClean="0"/>
              <a:t>Yüce </a:t>
            </a:r>
            <a:r>
              <a:rPr lang="tr-TR" sz="2800" dirty="0" smtClean="0"/>
              <a:t>bir varlık tarafından belirlenen inanç sistemine dayanılarak elde edilir. </a:t>
            </a:r>
            <a:endParaRPr lang="tr-TR" sz="2800" dirty="0" smtClean="0"/>
          </a:p>
          <a:p>
            <a:pPr>
              <a:buFont typeface="Wingdings" pitchFamily="2" charset="2"/>
              <a:buChar char="Ø"/>
            </a:pPr>
            <a:endParaRPr lang="tr-TR" sz="2800" dirty="0" smtClean="0"/>
          </a:p>
          <a:p>
            <a:pPr>
              <a:buFont typeface="Wingdings" pitchFamily="2" charset="2"/>
              <a:buChar char="Ø"/>
            </a:pPr>
            <a:r>
              <a:rPr lang="tr-TR" sz="2800" dirty="0" smtClean="0">
                <a:solidFill>
                  <a:srgbClr val="C00000"/>
                </a:solidFill>
              </a:rPr>
              <a:t> </a:t>
            </a:r>
            <a:r>
              <a:rPr lang="tr-TR" sz="2800" dirty="0" smtClean="0"/>
              <a:t>Evren</a:t>
            </a:r>
            <a:r>
              <a:rPr lang="tr-TR" sz="2800" dirty="0" smtClean="0"/>
              <a:t>, insan ve toplumu açıklayan değişmez ve kesin bilgidir. </a:t>
            </a:r>
            <a:r>
              <a:rPr lang="tr-TR" sz="2800" dirty="0" smtClean="0">
                <a:solidFill>
                  <a:srgbClr val="0070C0"/>
                </a:solidFill>
                <a:latin typeface="Comic Sans MS" pitchFamily="66" charset="0"/>
              </a:rPr>
              <a:t>İnanca dayandığı için mutlak ve bağlayıcıdır. </a:t>
            </a:r>
            <a:endParaRPr lang="tr-TR" sz="2800" dirty="0" smtClean="0">
              <a:solidFill>
                <a:srgbClr val="0070C0"/>
              </a:solidFill>
              <a:latin typeface="Comic Sans MS" pitchFamily="66" charset="0"/>
            </a:endParaRPr>
          </a:p>
          <a:p>
            <a:pPr>
              <a:buFont typeface="Wingdings" pitchFamily="2" charset="2"/>
              <a:buChar char="Ø"/>
            </a:pPr>
            <a:endParaRPr lang="tr-TR" sz="2800" dirty="0" smtClean="0"/>
          </a:p>
          <a:p>
            <a:pPr>
              <a:buFont typeface="Wingdings" pitchFamily="2" charset="2"/>
              <a:buChar char="Ø"/>
            </a:pPr>
            <a:r>
              <a:rPr lang="tr-TR" sz="2800" dirty="0" smtClean="0">
                <a:solidFill>
                  <a:srgbClr val="C00000"/>
                </a:solidFill>
              </a:rPr>
              <a:t> </a:t>
            </a:r>
            <a:r>
              <a:rPr lang="tr-TR" sz="2800" dirty="0" smtClean="0"/>
              <a:t>Din</a:t>
            </a:r>
            <a:r>
              <a:rPr lang="tr-TR" sz="2800" dirty="0" smtClean="0"/>
              <a:t>, insanların neleri yapıp yapamayacağını açıklar. İnanç bağından kaynaklanan mutlak, değişmez ve kesin bilgidir</a:t>
            </a:r>
            <a:r>
              <a:rPr lang="tr-TR" sz="2800" dirty="0" smtClean="0"/>
              <a:t>.</a:t>
            </a:r>
          </a:p>
          <a:p>
            <a:endParaRPr lang="tr-TR" sz="2800" dirty="0" smtClean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107504" y="116632"/>
            <a:ext cx="8892480" cy="659735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2 Dikdörtgen"/>
          <p:cNvSpPr/>
          <p:nvPr/>
        </p:nvSpPr>
        <p:spPr>
          <a:xfrm>
            <a:off x="179512" y="260648"/>
            <a:ext cx="4320480" cy="626469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800" b="1" dirty="0" smtClean="0">
                <a:solidFill>
                  <a:srgbClr val="7030A0"/>
                </a:solidFill>
                <a:latin typeface="Comic Sans MS" pitchFamily="66" charset="0"/>
              </a:rPr>
              <a:t>“Ebedi gerçeklik olmadığı gibi mutlak doğru da yoktur.”</a:t>
            </a:r>
          </a:p>
          <a:p>
            <a:pPr algn="ctr"/>
            <a:endParaRPr lang="tr-TR" sz="3200" b="1" dirty="0" smtClean="0">
              <a:solidFill>
                <a:srgbClr val="C00000"/>
              </a:solidFill>
              <a:latin typeface="Comic Sans MS" pitchFamily="66" charset="0"/>
            </a:endParaRPr>
          </a:p>
          <a:p>
            <a:pPr algn="ctr"/>
            <a:r>
              <a:rPr lang="tr-TR" sz="3200" b="1" dirty="0" err="1" smtClean="0">
                <a:solidFill>
                  <a:srgbClr val="C00000"/>
                </a:solidFill>
                <a:latin typeface="Comic Sans MS" pitchFamily="66" charset="0"/>
              </a:rPr>
              <a:t>Friedrich</a:t>
            </a:r>
            <a:r>
              <a:rPr lang="tr-TR" sz="3200" b="1" dirty="0" smtClean="0">
                <a:solidFill>
                  <a:srgbClr val="C00000"/>
                </a:solidFill>
                <a:latin typeface="Comic Sans MS" pitchFamily="66" charset="0"/>
              </a:rPr>
              <a:t> Nietzsche</a:t>
            </a:r>
          </a:p>
          <a:p>
            <a:pPr algn="ctr"/>
            <a:r>
              <a:rPr lang="tr-TR" sz="2800" b="1" dirty="0" smtClean="0">
                <a:solidFill>
                  <a:srgbClr val="7030A0"/>
                </a:solidFill>
                <a:latin typeface="Comic Sans MS" pitchFamily="66" charset="0"/>
              </a:rPr>
              <a:t>(1844-1900)</a:t>
            </a:r>
            <a:endParaRPr lang="tr-TR" sz="2800" b="1" dirty="0">
              <a:solidFill>
                <a:srgbClr val="7030A0"/>
              </a:solidFill>
              <a:latin typeface="Comic Sans MS" pitchFamily="66" charset="0"/>
            </a:endParaRPr>
          </a:p>
        </p:txBody>
      </p:sp>
      <p:sp>
        <p:nvSpPr>
          <p:cNvPr id="4" name="3 Dikdörtgen"/>
          <p:cNvSpPr/>
          <p:nvPr/>
        </p:nvSpPr>
        <p:spPr>
          <a:xfrm>
            <a:off x="4572000" y="260648"/>
            <a:ext cx="4320480" cy="626469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2800" dirty="0" smtClean="0">
              <a:solidFill>
                <a:srgbClr val="002060"/>
              </a:solidFill>
              <a:latin typeface="Comic Sans MS" pitchFamily="66" charset="0"/>
            </a:endParaRPr>
          </a:p>
        </p:txBody>
      </p:sp>
      <p:pic>
        <p:nvPicPr>
          <p:cNvPr id="52226" name="Picture 2" descr="Friedrich Nietzsche - Wikipedi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404664"/>
            <a:ext cx="3976311" cy="59766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eşgen"/>
          <p:cNvSpPr/>
          <p:nvPr/>
        </p:nvSpPr>
        <p:spPr>
          <a:xfrm>
            <a:off x="0" y="0"/>
            <a:ext cx="6804248" cy="692696"/>
          </a:xfrm>
          <a:prstGeom prst="homePlat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 smtClean="0">
                <a:solidFill>
                  <a:srgbClr val="0070C0"/>
                </a:solidFill>
              </a:rPr>
              <a:t>1.4.d. </a:t>
            </a:r>
            <a:r>
              <a:rPr lang="tr-TR" sz="3200" b="1" dirty="0" smtClean="0"/>
              <a:t>Teknik Bilgi</a:t>
            </a:r>
            <a:endParaRPr lang="tr-TR" sz="3200" b="1" dirty="0">
              <a:latin typeface="Comic Sans MS" pitchFamily="66" charset="0"/>
            </a:endParaRPr>
          </a:p>
        </p:txBody>
      </p:sp>
      <p:sp>
        <p:nvSpPr>
          <p:cNvPr id="3" name="2 Dikdörtgen"/>
          <p:cNvSpPr/>
          <p:nvPr/>
        </p:nvSpPr>
        <p:spPr>
          <a:xfrm>
            <a:off x="107504" y="764705"/>
            <a:ext cx="8928992" cy="5970865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tr-TR" sz="2800" dirty="0" smtClean="0">
                <a:solidFill>
                  <a:srgbClr val="0070C0"/>
                </a:solidFill>
              </a:rPr>
              <a:t> </a:t>
            </a:r>
            <a:r>
              <a:rPr lang="tr-TR" sz="2800" dirty="0" smtClean="0"/>
              <a:t>Araç </a:t>
            </a:r>
            <a:r>
              <a:rPr lang="tr-TR" sz="2800" dirty="0" smtClean="0"/>
              <a:t>gereç yapma bilgisine teknik bilgi denir. </a:t>
            </a:r>
            <a:endParaRPr lang="tr-TR" sz="2800" dirty="0" smtClean="0"/>
          </a:p>
          <a:p>
            <a:pPr>
              <a:buFont typeface="Wingdings" pitchFamily="2" charset="2"/>
              <a:buChar char="ü"/>
            </a:pPr>
            <a:endParaRPr lang="tr-TR" sz="2800" dirty="0" smtClean="0"/>
          </a:p>
          <a:p>
            <a:pPr>
              <a:buFont typeface="Wingdings" pitchFamily="2" charset="2"/>
              <a:buChar char="Ø"/>
            </a:pPr>
            <a:r>
              <a:rPr lang="tr-TR" sz="2800" dirty="0" smtClean="0">
                <a:solidFill>
                  <a:srgbClr val="C00000"/>
                </a:solidFill>
              </a:rPr>
              <a:t> </a:t>
            </a:r>
            <a:r>
              <a:rPr lang="tr-TR" sz="2800" dirty="0" smtClean="0"/>
              <a:t>Bu </a:t>
            </a:r>
            <a:r>
              <a:rPr lang="tr-TR" sz="2800" dirty="0" smtClean="0"/>
              <a:t>bilgi, insanı diğer varlıklardan üstün ve güçlü hâle getirir. Öznenin, nesneyi </a:t>
            </a:r>
            <a:r>
              <a:rPr lang="tr-TR" sz="2800" b="1" dirty="0" smtClean="0">
                <a:solidFill>
                  <a:srgbClr val="0070C0"/>
                </a:solidFill>
                <a:latin typeface="Comic Sans MS" pitchFamily="66" charset="0"/>
              </a:rPr>
              <a:t>pratik amaçlar</a:t>
            </a:r>
            <a:r>
              <a:rPr lang="tr-TR" sz="2800" dirty="0" smtClean="0"/>
              <a:t>ı için değiştirmesi ve ondan </a:t>
            </a:r>
            <a:r>
              <a:rPr lang="tr-TR" sz="2800" dirty="0" smtClean="0"/>
              <a:t>âlet </a:t>
            </a:r>
            <a:r>
              <a:rPr lang="tr-TR" sz="2800" dirty="0" smtClean="0"/>
              <a:t>yapma bilgisidir. </a:t>
            </a:r>
            <a:endParaRPr lang="tr-TR" sz="2800" dirty="0" smtClean="0"/>
          </a:p>
          <a:p>
            <a:pPr>
              <a:buFont typeface="Wingdings" pitchFamily="2" charset="2"/>
              <a:buChar char="Ø"/>
            </a:pPr>
            <a:endParaRPr lang="tr-TR" sz="2800" dirty="0" smtClean="0"/>
          </a:p>
          <a:p>
            <a:pPr>
              <a:buFont typeface="Wingdings" pitchFamily="2" charset="2"/>
              <a:buChar char="Ø"/>
            </a:pPr>
            <a:r>
              <a:rPr lang="tr-TR" sz="2800" dirty="0" smtClean="0">
                <a:solidFill>
                  <a:srgbClr val="C00000"/>
                </a:solidFill>
              </a:rPr>
              <a:t> </a:t>
            </a:r>
            <a:r>
              <a:rPr lang="tr-TR" sz="2800" dirty="0" smtClean="0"/>
              <a:t>Teknik </a:t>
            </a:r>
            <a:r>
              <a:rPr lang="tr-TR" sz="2800" dirty="0" smtClean="0"/>
              <a:t>bilgi, pratiğe yönelik olup insan hayatına fayda ve kolaylık sağlar. </a:t>
            </a:r>
            <a:r>
              <a:rPr lang="tr-TR" sz="2800" b="1" dirty="0" smtClean="0">
                <a:solidFill>
                  <a:srgbClr val="0070C0"/>
                </a:solidFill>
                <a:latin typeface="Comic Sans MS" pitchFamily="66" charset="0"/>
              </a:rPr>
              <a:t>Gündelik </a:t>
            </a:r>
            <a:r>
              <a:rPr lang="tr-TR" sz="2800" dirty="0" smtClean="0"/>
              <a:t>ve </a:t>
            </a:r>
            <a:r>
              <a:rPr lang="tr-TR" sz="2800" b="1" dirty="0" smtClean="0">
                <a:solidFill>
                  <a:srgbClr val="0070C0"/>
                </a:solidFill>
                <a:latin typeface="Comic Sans MS" pitchFamily="66" charset="0"/>
              </a:rPr>
              <a:t>Bilimsel bilgi altyapısına dayanır.</a:t>
            </a:r>
          </a:p>
          <a:p>
            <a:pPr>
              <a:buFont typeface="Wingdings" pitchFamily="2" charset="2"/>
              <a:buChar char="Ø"/>
            </a:pPr>
            <a:endParaRPr lang="tr-TR" sz="2800" dirty="0" smtClean="0"/>
          </a:p>
          <a:p>
            <a:r>
              <a:rPr lang="tr-TR" sz="2800" dirty="0" smtClean="0">
                <a:solidFill>
                  <a:srgbClr val="C00000"/>
                </a:solidFill>
                <a:latin typeface="Comic Sans MS" pitchFamily="66" charset="0"/>
              </a:rPr>
              <a:t>Örneğin; </a:t>
            </a:r>
            <a:r>
              <a:rPr lang="tr-TR" sz="2800" dirty="0" smtClean="0"/>
              <a:t>uçak, gemi, otomobil ve tren gibi araçlarla ulaşımda kolaylık sağlanmıştır</a:t>
            </a:r>
            <a:r>
              <a:rPr lang="tr-TR" sz="2800" dirty="0" smtClean="0"/>
              <a:t>.</a:t>
            </a:r>
          </a:p>
          <a:p>
            <a:endParaRPr lang="tr-TR" sz="2800" dirty="0" smtClean="0"/>
          </a:p>
          <a:p>
            <a:r>
              <a:rPr lang="tr-TR" b="1" dirty="0" smtClean="0">
                <a:solidFill>
                  <a:srgbClr val="0070C0"/>
                </a:solidFill>
              </a:rPr>
              <a:t>&gt;&gt;&gt;</a:t>
            </a:r>
            <a:r>
              <a:rPr lang="tr-TR" dirty="0" smtClean="0">
                <a:solidFill>
                  <a:srgbClr val="C00000"/>
                </a:solidFill>
              </a:rPr>
              <a:t> Âlet teknolojisi, </a:t>
            </a:r>
            <a:r>
              <a:rPr lang="tr-TR" dirty="0" err="1" smtClean="0">
                <a:solidFill>
                  <a:srgbClr val="C00000"/>
                </a:solidFill>
              </a:rPr>
              <a:t>Makina</a:t>
            </a:r>
            <a:r>
              <a:rPr lang="tr-TR" dirty="0" smtClean="0">
                <a:solidFill>
                  <a:srgbClr val="C00000"/>
                </a:solidFill>
              </a:rPr>
              <a:t> teknolojisi, Otomasyon Teknolojisi, Yapay zekâ teknolojisi</a:t>
            </a:r>
            <a:endParaRPr lang="tr-TR" dirty="0" smtClean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TEKNİK BİLGİ – Teknoloji Transfer Ofis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80728"/>
            <a:ext cx="9144000" cy="51010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eşgen"/>
          <p:cNvSpPr/>
          <p:nvPr/>
        </p:nvSpPr>
        <p:spPr>
          <a:xfrm>
            <a:off x="0" y="0"/>
            <a:ext cx="6804248" cy="692696"/>
          </a:xfrm>
          <a:prstGeom prst="homePlat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 smtClean="0">
                <a:solidFill>
                  <a:srgbClr val="0070C0"/>
                </a:solidFill>
              </a:rPr>
              <a:t>1.4.e. </a:t>
            </a:r>
            <a:r>
              <a:rPr lang="tr-TR" sz="3200" b="1" dirty="0" smtClean="0"/>
              <a:t>Sanat Bilgisi</a:t>
            </a:r>
            <a:endParaRPr lang="tr-TR" sz="3200" b="1" dirty="0">
              <a:latin typeface="Comic Sans MS" pitchFamily="66" charset="0"/>
            </a:endParaRPr>
          </a:p>
        </p:txBody>
      </p:sp>
      <p:sp>
        <p:nvSpPr>
          <p:cNvPr id="3" name="2 Dikdörtgen"/>
          <p:cNvSpPr/>
          <p:nvPr/>
        </p:nvSpPr>
        <p:spPr>
          <a:xfrm>
            <a:off x="107504" y="908720"/>
            <a:ext cx="8928992" cy="563231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tr-TR" sz="3000" dirty="0" smtClean="0">
                <a:solidFill>
                  <a:srgbClr val="0070C0"/>
                </a:solidFill>
              </a:rPr>
              <a:t> </a:t>
            </a:r>
            <a:r>
              <a:rPr lang="tr-TR" sz="3000" dirty="0" smtClean="0"/>
              <a:t>Nesnel </a:t>
            </a:r>
            <a:r>
              <a:rPr lang="tr-TR" sz="3000" dirty="0" smtClean="0"/>
              <a:t>gerçekliğin, </a:t>
            </a:r>
            <a:r>
              <a:rPr lang="tr-TR" sz="3000" dirty="0" smtClean="0">
                <a:solidFill>
                  <a:srgbClr val="0070C0"/>
                </a:solidFill>
                <a:latin typeface="Comic Sans MS" pitchFamily="66" charset="0"/>
              </a:rPr>
              <a:t>sezgi</a:t>
            </a:r>
            <a:r>
              <a:rPr lang="tr-TR" sz="3000" dirty="0" smtClean="0"/>
              <a:t> ve </a:t>
            </a:r>
            <a:r>
              <a:rPr lang="tr-TR" sz="3000" dirty="0" smtClean="0">
                <a:solidFill>
                  <a:srgbClr val="0070C0"/>
                </a:solidFill>
                <a:latin typeface="Comic Sans MS" pitchFamily="66" charset="0"/>
              </a:rPr>
              <a:t>yaratıcı hayal </a:t>
            </a:r>
            <a:r>
              <a:rPr lang="tr-TR" sz="3000" dirty="0" smtClean="0">
                <a:solidFill>
                  <a:srgbClr val="0070C0"/>
                </a:solidFill>
                <a:latin typeface="Comic Sans MS" pitchFamily="66" charset="0"/>
              </a:rPr>
              <a:t>gücü</a:t>
            </a:r>
            <a:r>
              <a:rPr lang="tr-TR" sz="3000" dirty="0" smtClean="0"/>
              <a:t>ne dayalı olarak </a:t>
            </a:r>
            <a:r>
              <a:rPr lang="tr-TR" sz="3000" dirty="0" smtClean="0">
                <a:solidFill>
                  <a:srgbClr val="0070C0"/>
                </a:solidFill>
                <a:latin typeface="Comic Sans MS" pitchFamily="66" charset="0"/>
              </a:rPr>
              <a:t>estetik</a:t>
            </a:r>
            <a:r>
              <a:rPr lang="tr-TR" sz="3000" dirty="0" smtClean="0"/>
              <a:t> bir anlayışla yorumlanmasıdır. </a:t>
            </a:r>
            <a:endParaRPr lang="tr-TR" sz="3000" dirty="0" smtClean="0"/>
          </a:p>
          <a:p>
            <a:pPr>
              <a:buFont typeface="Wingdings" pitchFamily="2" charset="2"/>
              <a:buChar char="ü"/>
            </a:pPr>
            <a:endParaRPr lang="tr-TR" sz="3000" dirty="0" smtClean="0"/>
          </a:p>
          <a:p>
            <a:pPr>
              <a:buFont typeface="Wingdings" pitchFamily="2" charset="2"/>
              <a:buChar char="Ø"/>
            </a:pPr>
            <a:r>
              <a:rPr lang="tr-TR" sz="3000" dirty="0" smtClean="0">
                <a:solidFill>
                  <a:srgbClr val="C00000"/>
                </a:solidFill>
              </a:rPr>
              <a:t> </a:t>
            </a:r>
            <a:r>
              <a:rPr lang="tr-TR" sz="3000" dirty="0" smtClean="0"/>
              <a:t>Amacı</a:t>
            </a:r>
            <a:r>
              <a:rPr lang="tr-TR" sz="3000" dirty="0" smtClean="0"/>
              <a:t>, güzele ulaşmaktır. </a:t>
            </a:r>
            <a:endParaRPr lang="tr-TR" sz="3000" dirty="0" smtClean="0"/>
          </a:p>
          <a:p>
            <a:pPr>
              <a:buFont typeface="Wingdings" pitchFamily="2" charset="2"/>
              <a:buChar char="Ø"/>
            </a:pPr>
            <a:endParaRPr lang="tr-TR" sz="3000" dirty="0" smtClean="0"/>
          </a:p>
          <a:p>
            <a:pPr>
              <a:buFont typeface="Wingdings" pitchFamily="2" charset="2"/>
              <a:buChar char="Ø"/>
            </a:pPr>
            <a:r>
              <a:rPr lang="tr-TR" sz="3000" dirty="0" smtClean="0">
                <a:solidFill>
                  <a:srgbClr val="C00000"/>
                </a:solidFill>
              </a:rPr>
              <a:t> </a:t>
            </a:r>
            <a:r>
              <a:rPr lang="tr-TR" sz="3000" dirty="0" smtClean="0"/>
              <a:t>Sanatçının </a:t>
            </a:r>
            <a:r>
              <a:rPr lang="tr-TR" sz="3000" dirty="0" smtClean="0"/>
              <a:t>öznel bir beceriyle ortaya koyduğu eser; güzelliği, </a:t>
            </a:r>
            <a:r>
              <a:rPr lang="tr-TR" sz="3000" dirty="0" smtClean="0">
                <a:solidFill>
                  <a:srgbClr val="C00000"/>
                </a:solidFill>
                <a:latin typeface="Comic Sans MS" pitchFamily="66" charset="0"/>
              </a:rPr>
              <a:t>hoşlanma</a:t>
            </a:r>
            <a:r>
              <a:rPr lang="tr-TR" sz="3000" dirty="0" smtClean="0"/>
              <a:t> ve </a:t>
            </a:r>
            <a:r>
              <a:rPr lang="tr-TR" sz="3000" dirty="0" smtClean="0">
                <a:solidFill>
                  <a:srgbClr val="C00000"/>
                </a:solidFill>
                <a:latin typeface="Comic Sans MS" pitchFamily="66" charset="0"/>
              </a:rPr>
              <a:t>haz alma </a:t>
            </a:r>
            <a:r>
              <a:rPr lang="tr-TR" sz="3000" dirty="0" smtClean="0"/>
              <a:t>duygularını ortaya çıkarır. </a:t>
            </a:r>
            <a:endParaRPr lang="tr-TR" sz="3000" dirty="0" smtClean="0"/>
          </a:p>
          <a:p>
            <a:pPr>
              <a:buFont typeface="Wingdings" pitchFamily="2" charset="2"/>
              <a:buChar char="Ø"/>
            </a:pPr>
            <a:endParaRPr lang="tr-TR" sz="3000" dirty="0" smtClean="0"/>
          </a:p>
          <a:p>
            <a:pPr>
              <a:buFont typeface="Wingdings" pitchFamily="2" charset="2"/>
              <a:buChar char="Ø"/>
            </a:pPr>
            <a:r>
              <a:rPr lang="tr-TR" sz="3000" dirty="0" smtClean="0">
                <a:solidFill>
                  <a:srgbClr val="C00000"/>
                </a:solidFill>
              </a:rPr>
              <a:t> </a:t>
            </a:r>
            <a:r>
              <a:rPr lang="tr-TR" sz="3000" dirty="0" smtClean="0"/>
              <a:t>Bu </a:t>
            </a:r>
            <a:r>
              <a:rPr lang="tr-TR" sz="3000" dirty="0" smtClean="0"/>
              <a:t>anlamda sanat bilgisi </a:t>
            </a:r>
            <a:r>
              <a:rPr lang="tr-TR" sz="3000" dirty="0" err="1" smtClean="0">
                <a:solidFill>
                  <a:srgbClr val="0070C0"/>
                </a:solidFill>
                <a:latin typeface="Comic Sans MS" pitchFamily="66" charset="0"/>
              </a:rPr>
              <a:t>subjektif</a:t>
            </a:r>
            <a:r>
              <a:rPr lang="tr-TR" sz="3000" dirty="0" err="1" smtClean="0"/>
              <a:t>tir</a:t>
            </a:r>
            <a:r>
              <a:rPr lang="tr-TR" sz="3000" dirty="0" smtClean="0"/>
              <a:t> çünkü aynı nesneyi ele alan iki sanatçı farklı sanat bilgileri ve eserleri ortaya koyabilir</a:t>
            </a:r>
            <a:r>
              <a:rPr lang="tr-TR" sz="3000" dirty="0" smtClean="0"/>
              <a:t>.</a:t>
            </a:r>
            <a:endParaRPr lang="tr-TR" sz="3000" dirty="0" smtClean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7 Sanat nedir? 7 Sanat hangileridir? - Görsel Sanatlar - KÜLTÜR POSTAS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700808"/>
            <a:ext cx="8712968" cy="4753745"/>
          </a:xfrm>
          <a:prstGeom prst="rect">
            <a:avLst/>
          </a:prstGeom>
          <a:noFill/>
        </p:spPr>
      </p:pic>
      <p:sp>
        <p:nvSpPr>
          <p:cNvPr id="3" name="2 Dikdörtgen"/>
          <p:cNvSpPr/>
          <p:nvPr/>
        </p:nvSpPr>
        <p:spPr>
          <a:xfrm>
            <a:off x="107504" y="188640"/>
            <a:ext cx="8784976" cy="646331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tr-TR" sz="3600" dirty="0" smtClean="0">
                <a:solidFill>
                  <a:srgbClr val="C00000"/>
                </a:solidFill>
              </a:rPr>
              <a:t> </a:t>
            </a:r>
            <a:r>
              <a:rPr lang="tr-TR" sz="3600" dirty="0" smtClean="0"/>
              <a:t>Sanat, </a:t>
            </a:r>
            <a:r>
              <a:rPr lang="tr-TR" sz="3600" dirty="0" smtClean="0"/>
              <a:t>doğanın yeniden yorumlanmasıdır.</a:t>
            </a:r>
            <a:endParaRPr lang="tr-TR" sz="3600" dirty="0" smtClean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C:\Users\xx\Desktop\Şekil-3.5-Güzel-sanatların-sınıflandırılması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8781231" cy="64807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107504" y="116632"/>
            <a:ext cx="8892480" cy="659735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2 Dikdörtgen"/>
          <p:cNvSpPr/>
          <p:nvPr/>
        </p:nvSpPr>
        <p:spPr>
          <a:xfrm>
            <a:off x="179512" y="260648"/>
            <a:ext cx="4464496" cy="626469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tr-TR" sz="4000" b="1" dirty="0" smtClean="0">
                <a:solidFill>
                  <a:srgbClr val="002060"/>
                </a:solidFill>
                <a:latin typeface="Comic Sans MS" pitchFamily="66" charset="0"/>
              </a:rPr>
              <a:t>“Sanat; düşünebilen, </a:t>
            </a:r>
            <a:r>
              <a:rPr lang="tr-TR" sz="4000" b="1" dirty="0" smtClean="0">
                <a:solidFill>
                  <a:srgbClr val="002060"/>
                </a:solidFill>
                <a:latin typeface="Comic Sans MS" pitchFamily="66" charset="0"/>
              </a:rPr>
              <a:t>gerçeği </a:t>
            </a:r>
            <a:r>
              <a:rPr lang="tr-TR" sz="4000" b="1" dirty="0" smtClean="0">
                <a:solidFill>
                  <a:srgbClr val="002060"/>
                </a:solidFill>
                <a:latin typeface="Comic Sans MS" pitchFamily="66" charset="0"/>
              </a:rPr>
              <a:t>görebilen, </a:t>
            </a:r>
            <a:r>
              <a:rPr lang="tr-TR" sz="4000" b="1" dirty="0" smtClean="0">
                <a:solidFill>
                  <a:srgbClr val="002060"/>
                </a:solidFill>
                <a:latin typeface="Comic Sans MS" pitchFamily="66" charset="0"/>
              </a:rPr>
              <a:t>toplumu anlayabilen insanların işidir</a:t>
            </a:r>
            <a:r>
              <a:rPr lang="tr-TR" sz="4000" b="1" dirty="0" smtClean="0">
                <a:solidFill>
                  <a:srgbClr val="002060"/>
                </a:solidFill>
                <a:latin typeface="Comic Sans MS" pitchFamily="66" charset="0"/>
              </a:rPr>
              <a:t>.”</a:t>
            </a:r>
          </a:p>
          <a:p>
            <a:pPr algn="ctr" fontAlgn="base"/>
            <a:endParaRPr lang="tr-TR" sz="4000" dirty="0" smtClean="0">
              <a:latin typeface="Comic Sans MS" pitchFamily="66" charset="0"/>
            </a:endParaRPr>
          </a:p>
          <a:p>
            <a:pPr algn="ctr" fontAlgn="base"/>
            <a:r>
              <a:rPr lang="tr-TR" sz="4000" b="1" dirty="0" smtClean="0">
                <a:solidFill>
                  <a:srgbClr val="C00000"/>
                </a:solidFill>
                <a:latin typeface="Comic Sans MS" pitchFamily="66" charset="0"/>
              </a:rPr>
              <a:t> Tolstoy</a:t>
            </a:r>
          </a:p>
          <a:p>
            <a:pPr algn="ctr" fontAlgn="base"/>
            <a:r>
              <a:rPr lang="tr-TR" sz="3200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(1828-1910)</a:t>
            </a:r>
            <a:endParaRPr lang="tr-TR" sz="3200" b="1" dirty="0" smtClean="0">
              <a:solidFill>
                <a:srgbClr val="002060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4" name="3 Dikdörtgen"/>
          <p:cNvSpPr/>
          <p:nvPr/>
        </p:nvSpPr>
        <p:spPr>
          <a:xfrm>
            <a:off x="4716016" y="260648"/>
            <a:ext cx="4176464" cy="626469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2400" dirty="0" smtClean="0">
              <a:solidFill>
                <a:srgbClr val="7030A0"/>
              </a:solidFill>
              <a:latin typeface="Comic Sans MS" pitchFamily="66" charset="0"/>
            </a:endParaRPr>
          </a:p>
        </p:txBody>
      </p:sp>
      <p:pic>
        <p:nvPicPr>
          <p:cNvPr id="56322" name="Picture 2" descr="elisabethvandermeer on Twitter: &amp;quot;Born #onthisday - Lev Tolstoy (09/09/1828  - 20/11/1910) Which of his works would you have liked to have Tolstoy read  to you from?… https://t.co/FGmQYCVFtT&amp;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908720"/>
            <a:ext cx="3968721" cy="49047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s://www.pamirkitabevi.com/wp-content/uploads/2020/06/Sofienin-D%C3%BCnyas%C4%B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8" name="7 Dikdörtgen"/>
          <p:cNvSpPr/>
          <p:nvPr/>
        </p:nvSpPr>
        <p:spPr>
          <a:xfrm>
            <a:off x="2401164" y="0"/>
            <a:ext cx="3629520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tr-TR" sz="3600" dirty="0" smtClean="0">
                <a:solidFill>
                  <a:srgbClr val="C00000"/>
                </a:solidFill>
                <a:latin typeface="Forte" pitchFamily="66" charset="0"/>
              </a:rPr>
              <a:t>Kitap Önerisi</a:t>
            </a:r>
            <a:endParaRPr lang="tr-TR" sz="3600" dirty="0">
              <a:solidFill>
                <a:srgbClr val="C00000"/>
              </a:solidFill>
              <a:latin typeface="Forte" pitchFamily="66" charset="0"/>
            </a:endParaRPr>
          </a:p>
        </p:txBody>
      </p:sp>
      <p:pic>
        <p:nvPicPr>
          <p:cNvPr id="4099" name="Picture 3" descr="C:\Users\xx\Desktop\179926_frontpa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772924"/>
            <a:ext cx="3672408" cy="5970287"/>
          </a:xfrm>
          <a:prstGeom prst="rect">
            <a:avLst/>
          </a:prstGeom>
          <a:noFill/>
        </p:spPr>
      </p:pic>
      <p:pic>
        <p:nvPicPr>
          <p:cNvPr id="4102" name="Picture 6" descr="C:\Users\xx\Desktop\estetik-ve-sanat-dersleri857d42f853edef81f2f928dfb9627bc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836712"/>
            <a:ext cx="4070838" cy="58772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3" name="Picture 3" descr="C:\Users\xx\Desktop\ETKİNLİK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71525"/>
          </a:xfrm>
          <a:prstGeom prst="rect">
            <a:avLst/>
          </a:prstGeom>
          <a:noFill/>
        </p:spPr>
      </p:pic>
      <p:sp>
        <p:nvSpPr>
          <p:cNvPr id="4" name="3 Yuvarlatılmış Dikdörtgen"/>
          <p:cNvSpPr/>
          <p:nvPr/>
        </p:nvSpPr>
        <p:spPr>
          <a:xfrm>
            <a:off x="0" y="692696"/>
            <a:ext cx="9144000" cy="6165304"/>
          </a:xfrm>
          <a:prstGeom prst="roundRect">
            <a:avLst/>
          </a:prstGeom>
          <a:solidFill>
            <a:srgbClr val="DCF0C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 smtClean="0">
                <a:solidFill>
                  <a:srgbClr val="C00000"/>
                </a:solidFill>
                <a:latin typeface="Comic Sans MS" pitchFamily="66" charset="0"/>
              </a:rPr>
              <a:t>BİLGİ TÜRLERİNİ ÖĞRENİYORUM</a:t>
            </a:r>
          </a:p>
          <a:p>
            <a:endParaRPr lang="tr-TR" sz="3200" b="1" dirty="0" smtClean="0">
              <a:solidFill>
                <a:srgbClr val="C00000"/>
              </a:solidFill>
              <a:latin typeface="Comic Sans MS" pitchFamily="66" charset="0"/>
            </a:endParaRPr>
          </a:p>
          <a:p>
            <a:r>
              <a:rPr lang="tr-TR" sz="3600" b="1" dirty="0" smtClean="0">
                <a:solidFill>
                  <a:srgbClr val="0070C0"/>
                </a:solidFill>
              </a:rPr>
              <a:t>Süreç</a:t>
            </a:r>
          </a:p>
          <a:p>
            <a:pPr algn="ctr"/>
            <a:r>
              <a:rPr lang="tr-TR" sz="2800" b="1" dirty="0" smtClean="0">
                <a:solidFill>
                  <a:srgbClr val="7030A0"/>
                </a:solidFill>
              </a:rPr>
              <a:t>Bilgi ve bilgi türlerinin araştırılması için öğrencilere görev verilir.</a:t>
            </a:r>
          </a:p>
          <a:p>
            <a:r>
              <a:rPr lang="tr-TR" sz="2800" dirty="0" smtClean="0">
                <a:solidFill>
                  <a:srgbClr val="C00000"/>
                </a:solidFill>
              </a:rPr>
              <a:t>•</a:t>
            </a:r>
            <a:r>
              <a:rPr lang="tr-TR" sz="2800" dirty="0" smtClean="0"/>
              <a:t> </a:t>
            </a:r>
            <a:r>
              <a:rPr lang="tr-TR" sz="2800" dirty="0" smtClean="0">
                <a:solidFill>
                  <a:schemeClr val="tx1"/>
                </a:solidFill>
              </a:rPr>
              <a:t>Öğrencilerden edindikleri bilgilere ait örnekler vermeleri istenir.</a:t>
            </a:r>
          </a:p>
          <a:p>
            <a:r>
              <a:rPr lang="tr-TR" sz="2800" dirty="0" smtClean="0">
                <a:solidFill>
                  <a:srgbClr val="C00000"/>
                </a:solidFill>
              </a:rPr>
              <a:t>•</a:t>
            </a:r>
            <a:r>
              <a:rPr lang="tr-TR" sz="2800" dirty="0" smtClean="0"/>
              <a:t> </a:t>
            </a:r>
            <a:r>
              <a:rPr lang="tr-TR" sz="2800" dirty="0" smtClean="0">
                <a:solidFill>
                  <a:schemeClr val="tx1"/>
                </a:solidFill>
              </a:rPr>
              <a:t>Öğrencilerin, bu örneklerin hangi bilgi türüne ait olduğunu fark etmeleri sağlanır.</a:t>
            </a:r>
          </a:p>
          <a:p>
            <a:r>
              <a:rPr lang="tr-TR" sz="2800" dirty="0" smtClean="0">
                <a:solidFill>
                  <a:srgbClr val="C00000"/>
                </a:solidFill>
              </a:rPr>
              <a:t>•</a:t>
            </a:r>
            <a:r>
              <a:rPr lang="tr-TR" sz="2800" dirty="0" smtClean="0"/>
              <a:t> </a:t>
            </a:r>
            <a:r>
              <a:rPr lang="tr-TR" sz="2800" dirty="0" smtClean="0">
                <a:solidFill>
                  <a:schemeClr val="tx1"/>
                </a:solidFill>
              </a:rPr>
              <a:t>Bilgi türleri tahtaya yazılır ve öğrencilerin bu bilgi türlerini kavramaları sağlanır.</a:t>
            </a:r>
            <a:endParaRPr lang="tr-TR" sz="28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107504" y="116632"/>
            <a:ext cx="8892480" cy="659735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2 Dikdörtgen"/>
          <p:cNvSpPr/>
          <p:nvPr/>
        </p:nvSpPr>
        <p:spPr>
          <a:xfrm>
            <a:off x="179512" y="260648"/>
            <a:ext cx="4320480" cy="626469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tr-TR" sz="4400" dirty="0" smtClean="0">
              <a:solidFill>
                <a:srgbClr val="C00000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4" name="3 Dikdörtgen"/>
          <p:cNvSpPr/>
          <p:nvPr/>
        </p:nvSpPr>
        <p:spPr>
          <a:xfrm>
            <a:off x="4572000" y="260648"/>
            <a:ext cx="4320480" cy="626469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800" dirty="0" smtClean="0">
                <a:solidFill>
                  <a:srgbClr val="7030A0"/>
                </a:solidFill>
                <a:latin typeface="Comic Sans MS" pitchFamily="66" charset="0"/>
              </a:rPr>
              <a:t>“İlimden gidilmeyen yolun sonu karanlıktır.”</a:t>
            </a:r>
          </a:p>
          <a:p>
            <a:pPr algn="ctr"/>
            <a:endParaRPr lang="tr-TR" sz="4800" dirty="0" smtClean="0">
              <a:solidFill>
                <a:srgbClr val="7030A0"/>
              </a:solidFill>
              <a:latin typeface="Comic Sans MS" pitchFamily="66" charset="0"/>
            </a:endParaRPr>
          </a:p>
          <a:p>
            <a:pPr algn="ctr"/>
            <a:r>
              <a:rPr lang="tr-TR" sz="3600" dirty="0" smtClean="0">
                <a:solidFill>
                  <a:srgbClr val="C00000"/>
                </a:solidFill>
                <a:latin typeface="Comic Sans MS" pitchFamily="66" charset="0"/>
              </a:rPr>
              <a:t>Hacı </a:t>
            </a:r>
            <a:r>
              <a:rPr lang="tr-TR" sz="3600" dirty="0" err="1" smtClean="0">
                <a:solidFill>
                  <a:srgbClr val="C00000"/>
                </a:solidFill>
                <a:latin typeface="Comic Sans MS" pitchFamily="66" charset="0"/>
              </a:rPr>
              <a:t>Bektaş</a:t>
            </a:r>
            <a:r>
              <a:rPr lang="tr-TR" sz="3600" dirty="0" smtClean="0">
                <a:solidFill>
                  <a:srgbClr val="C00000"/>
                </a:solidFill>
                <a:latin typeface="Comic Sans MS" pitchFamily="66" charset="0"/>
              </a:rPr>
              <a:t>-i Veli</a:t>
            </a:r>
            <a:endParaRPr lang="tr-TR" sz="3600" dirty="0" smtClean="0">
              <a:solidFill>
                <a:srgbClr val="C00000"/>
              </a:solidFill>
              <a:latin typeface="Comic Sans MS" pitchFamily="66" charset="0"/>
            </a:endParaRPr>
          </a:p>
        </p:txBody>
      </p:sp>
      <p:pic>
        <p:nvPicPr>
          <p:cNvPr id="3077" name="Picture 5" descr="C:\Users\xx\Desktop\Ekran Alıntısı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708228"/>
            <a:ext cx="4176464" cy="54042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Yuvarlatılmış Dikdörtgen"/>
          <p:cNvSpPr/>
          <p:nvPr/>
        </p:nvSpPr>
        <p:spPr>
          <a:xfrm>
            <a:off x="0" y="5517232"/>
            <a:ext cx="9144000" cy="1340768"/>
          </a:xfrm>
          <a:prstGeom prst="roundRect">
            <a:avLst/>
          </a:prstGeom>
          <a:solidFill>
            <a:srgbClr val="93D1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5200" dirty="0" smtClean="0">
                <a:solidFill>
                  <a:srgbClr val="C00000"/>
                </a:solidFill>
                <a:latin typeface="Comic Sans MS" pitchFamily="66" charset="0"/>
              </a:rPr>
              <a:t>BU BÖLÜMÜN SONU</a:t>
            </a:r>
            <a:endParaRPr lang="tr-TR" sz="5200" dirty="0">
              <a:solidFill>
                <a:srgbClr val="C00000"/>
              </a:solidFill>
              <a:latin typeface="Comic Sans MS" pitchFamily="66" charset="0"/>
            </a:endParaRPr>
          </a:p>
        </p:txBody>
      </p:sp>
      <p:pic>
        <p:nvPicPr>
          <p:cNvPr id="2050" name="Picture 2" descr="http://www.halksahnesi.org/wp-content/uploads/2017/06/don-kiso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196752"/>
            <a:ext cx="7128792" cy="4205989"/>
          </a:xfrm>
          <a:prstGeom prst="rect">
            <a:avLst/>
          </a:prstGeom>
          <a:noFill/>
        </p:spPr>
      </p:pic>
      <p:sp>
        <p:nvSpPr>
          <p:cNvPr id="4" name="3 Dikdörtgen"/>
          <p:cNvSpPr/>
          <p:nvPr/>
        </p:nvSpPr>
        <p:spPr>
          <a:xfrm>
            <a:off x="0" y="188640"/>
            <a:ext cx="9144000" cy="861774"/>
          </a:xfrm>
          <a:prstGeom prst="rect">
            <a:avLst/>
          </a:prstGeom>
          <a:solidFill>
            <a:srgbClr val="FB8FFB"/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tr-TR" sz="2500" dirty="0" smtClean="0"/>
              <a:t>“İnsan dört ayağının üstünde sürünmekten kurtulduğu zaman, doğa, ona baston olsun diye ideali armağan etmiştir.” der </a:t>
            </a:r>
            <a:r>
              <a:rPr lang="tr-TR" sz="2500" b="1" dirty="0" err="1" smtClean="0">
                <a:solidFill>
                  <a:srgbClr val="00B0F0"/>
                </a:solidFill>
                <a:latin typeface="Comic Sans MS" pitchFamily="66" charset="0"/>
              </a:rPr>
              <a:t>Gorki</a:t>
            </a:r>
            <a:r>
              <a:rPr lang="tr-TR" sz="2500" dirty="0" smtClean="0"/>
              <a:t>…</a:t>
            </a:r>
            <a:endParaRPr lang="tr-TR" sz="25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ezinti">
  <a:themeElements>
    <a:clrScheme name="Gezinti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Gezinti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Gezinti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323</TotalTime>
  <Words>1467</Words>
  <Application>Microsoft Office PowerPoint</Application>
  <PresentationFormat>Ekran Gösterisi (4:3)</PresentationFormat>
  <Paragraphs>237</Paragraphs>
  <Slides>42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42</vt:i4>
      </vt:variant>
    </vt:vector>
  </HeadingPairs>
  <TitlesOfParts>
    <vt:vector size="43" baseType="lpstr">
      <vt:lpstr>Gezinti</vt:lpstr>
      <vt:lpstr>Slayt 1</vt:lpstr>
      <vt:lpstr>Slayt 2</vt:lpstr>
      <vt:lpstr>Slayt 3</vt:lpstr>
      <vt:lpstr>Slayt 4</vt:lpstr>
      <vt:lpstr>Slayt 5</vt:lpstr>
      <vt:lpstr>Slayt 6</vt:lpstr>
      <vt:lpstr>Slayt 7</vt:lpstr>
      <vt:lpstr>Slayt 8</vt:lpstr>
      <vt:lpstr>Slayt 9</vt:lpstr>
      <vt:lpstr>Slayt 10</vt:lpstr>
      <vt:lpstr>Slayt 11</vt:lpstr>
      <vt:lpstr>Slayt 12</vt:lpstr>
      <vt:lpstr>Slayt 13</vt:lpstr>
      <vt:lpstr>Slayt 14</vt:lpstr>
      <vt:lpstr>Slayt 15</vt:lpstr>
      <vt:lpstr>Slayt 16</vt:lpstr>
      <vt:lpstr>Slayt 17</vt:lpstr>
      <vt:lpstr>Slayt 18</vt:lpstr>
      <vt:lpstr>Slayt 19</vt:lpstr>
      <vt:lpstr>Slayt 20</vt:lpstr>
      <vt:lpstr>Slayt 21</vt:lpstr>
      <vt:lpstr>Slayt 22</vt:lpstr>
      <vt:lpstr>Slayt 23</vt:lpstr>
      <vt:lpstr>Slayt 24</vt:lpstr>
      <vt:lpstr>Slayt 25</vt:lpstr>
      <vt:lpstr>Slayt 26</vt:lpstr>
      <vt:lpstr>Slayt 27</vt:lpstr>
      <vt:lpstr>Slayt 28</vt:lpstr>
      <vt:lpstr>Slayt 29</vt:lpstr>
      <vt:lpstr>Slayt 30</vt:lpstr>
      <vt:lpstr>Slayt 31</vt:lpstr>
      <vt:lpstr>Slayt 32</vt:lpstr>
      <vt:lpstr>Slayt 33</vt:lpstr>
      <vt:lpstr>Slayt 34</vt:lpstr>
      <vt:lpstr>Slayt 35</vt:lpstr>
      <vt:lpstr>Slayt 36</vt:lpstr>
      <vt:lpstr>Slayt 37</vt:lpstr>
      <vt:lpstr>Slayt 38</vt:lpstr>
      <vt:lpstr>Slayt 39</vt:lpstr>
      <vt:lpstr>Slayt 40</vt:lpstr>
      <vt:lpstr>Slayt 41</vt:lpstr>
      <vt:lpstr>Slayt 42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cp:lastModifiedBy>xx</cp:lastModifiedBy>
  <cp:revision>123</cp:revision>
  <dcterms:modified xsi:type="dcterms:W3CDTF">2021-09-09T07:38:43Z</dcterms:modified>
</cp:coreProperties>
</file>