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sldIdLst>
    <p:sldId id="286" r:id="rId2"/>
    <p:sldId id="324" r:id="rId3"/>
    <p:sldId id="326" r:id="rId4"/>
    <p:sldId id="368" r:id="rId5"/>
    <p:sldId id="369" r:id="rId6"/>
    <p:sldId id="314" r:id="rId7"/>
    <p:sldId id="328" r:id="rId8"/>
    <p:sldId id="329" r:id="rId9"/>
    <p:sldId id="330" r:id="rId10"/>
    <p:sldId id="331" r:id="rId11"/>
    <p:sldId id="316" r:id="rId12"/>
    <p:sldId id="317" r:id="rId13"/>
    <p:sldId id="318" r:id="rId14"/>
    <p:sldId id="321" r:id="rId15"/>
    <p:sldId id="322" r:id="rId16"/>
    <p:sldId id="319" r:id="rId17"/>
    <p:sldId id="332" r:id="rId18"/>
    <p:sldId id="320" r:id="rId19"/>
    <p:sldId id="333" r:id="rId20"/>
    <p:sldId id="346" r:id="rId21"/>
    <p:sldId id="347" r:id="rId22"/>
    <p:sldId id="348" r:id="rId23"/>
    <p:sldId id="349" r:id="rId24"/>
    <p:sldId id="350" r:id="rId25"/>
    <p:sldId id="351" r:id="rId26"/>
    <p:sldId id="352" r:id="rId27"/>
    <p:sldId id="353" r:id="rId28"/>
    <p:sldId id="354" r:id="rId29"/>
    <p:sldId id="355" r:id="rId30"/>
    <p:sldId id="356" r:id="rId31"/>
    <p:sldId id="357" r:id="rId32"/>
    <p:sldId id="358" r:id="rId33"/>
    <p:sldId id="359" r:id="rId34"/>
    <p:sldId id="360" r:id="rId35"/>
    <p:sldId id="361" r:id="rId36"/>
    <p:sldId id="362" r:id="rId37"/>
    <p:sldId id="363" r:id="rId38"/>
    <p:sldId id="364" r:id="rId39"/>
    <p:sldId id="365" r:id="rId40"/>
    <p:sldId id="366" r:id="rId41"/>
    <p:sldId id="367" r:id="rId42"/>
    <p:sldId id="272" r:id="rId43"/>
    <p:sldId id="287" r:id="rId4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D7A1"/>
    <a:srgbClr val="FF8B8B"/>
    <a:srgbClr val="C2F781"/>
    <a:srgbClr val="89E0FF"/>
    <a:srgbClr val="C9A4E4"/>
    <a:srgbClr val="E3E39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Başlık"/>
          <p:cNvSpPr>
            <a:spLocks noGrp="1"/>
          </p:cNvSpPr>
          <p:nvPr>
            <p:ph type="ctrTitle"/>
          </p:nvPr>
        </p:nvSpPr>
        <p:spPr>
          <a:xfrm>
            <a:off x="381000" y="4853411"/>
            <a:ext cx="8458200" cy="1222375"/>
          </a:xfrm>
        </p:spPr>
        <p:txBody>
          <a:bodyPr anchor="t"/>
          <a:lstStyle/>
          <a:p>
            <a:r>
              <a:rPr kumimoji="0" lang="tr-TR" smtClean="0"/>
              <a:t>Asıl başlık stili için tıklatın</a:t>
            </a:r>
            <a:endParaRPr kumimoji="0" lang="en-US"/>
          </a:p>
        </p:txBody>
      </p:sp>
      <p:sp>
        <p:nvSpPr>
          <p:cNvPr id="9" name="8 Alt Başlık"/>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16" name="15 Veri Yer Tutucusu"/>
          <p:cNvSpPr>
            <a:spLocks noGrp="1"/>
          </p:cNvSpPr>
          <p:nvPr>
            <p:ph type="dt" sz="half" idx="10"/>
          </p:nvPr>
        </p:nvSpPr>
        <p:spPr/>
        <p:txBody>
          <a:bodyPr/>
          <a:lstStyle/>
          <a:p>
            <a:fld id="{D9F75050-0E15-4C5B-92B0-66D068882F1F}" type="datetimeFigureOut">
              <a:rPr lang="tr-TR" smtClean="0"/>
              <a:pPr/>
              <a:t>12.09.2021</a:t>
            </a:fld>
            <a:endParaRPr lang="tr-TR"/>
          </a:p>
        </p:txBody>
      </p:sp>
      <p:sp>
        <p:nvSpPr>
          <p:cNvPr id="2" name="1 Altbilgi Yer Tutucusu"/>
          <p:cNvSpPr>
            <a:spLocks noGrp="1"/>
          </p:cNvSpPr>
          <p:nvPr>
            <p:ph type="ftr" sz="quarter" idx="11"/>
          </p:nvPr>
        </p:nvSpPr>
        <p:spPr/>
        <p:txBody>
          <a:bodyPr/>
          <a:lstStyle/>
          <a:p>
            <a:endParaRPr lang="tr-TR"/>
          </a:p>
        </p:txBody>
      </p:sp>
      <p:sp>
        <p:nvSpPr>
          <p:cNvPr id="15" name="14 Slayt Numarası Yer Tutucusu"/>
          <p:cNvSpPr>
            <a:spLocks noGrp="1"/>
          </p:cNvSpPr>
          <p:nvPr>
            <p:ph type="sldNum" sz="quarter" idx="12"/>
          </p:nvPr>
        </p:nvSpPr>
        <p:spPr>
          <a:xfrm>
            <a:off x="8229600" y="6473952"/>
            <a:ext cx="758952" cy="246888"/>
          </a:xfrm>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Başlık ve İçerik">
    <p:spTree>
      <p:nvGrpSpPr>
        <p:cNvPr id="1" name=""/>
        <p:cNvGrpSpPr/>
        <p:nvPr/>
      </p:nvGrpSpPr>
      <p:grpSpPr>
        <a:xfrm>
          <a:off x="0" y="0"/>
          <a:ext cx="0" cy="0"/>
          <a:chOff x="0" y="0"/>
          <a:chExt cx="0" cy="0"/>
        </a:xfrm>
      </p:grpSpPr>
      <p:sp>
        <p:nvSpPr>
          <p:cNvPr id="22" name="21 Başlık"/>
          <p:cNvSpPr>
            <a:spLocks noGrp="1"/>
          </p:cNvSpPr>
          <p:nvPr>
            <p:ph type="title"/>
          </p:nvPr>
        </p:nvSpPr>
        <p:spPr/>
        <p:txBody>
          <a:bodyPr/>
          <a:lstStyle/>
          <a:p>
            <a:r>
              <a:rPr kumimoji="0" lang="tr-TR" smtClean="0"/>
              <a:t>Asıl başlık stili için tıklatın</a:t>
            </a:r>
            <a:endParaRPr kumimoji="0" lang="en-US"/>
          </a:p>
        </p:txBody>
      </p:sp>
      <p:sp>
        <p:nvSpPr>
          <p:cNvPr id="27" name="26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24 Veri Yer Tutucusu"/>
          <p:cNvSpPr>
            <a:spLocks noGrp="1"/>
          </p:cNvSpPr>
          <p:nvPr>
            <p:ph type="dt" sz="half" idx="10"/>
          </p:nvPr>
        </p:nvSpPr>
        <p:spPr/>
        <p:txBody>
          <a:bodyPr/>
          <a:lstStyle/>
          <a:p>
            <a:fld id="{D9F75050-0E15-4C5B-92B0-66D068882F1F}" type="datetimeFigureOut">
              <a:rPr lang="tr-TR" smtClean="0"/>
              <a:pPr/>
              <a:t>12.09.2021</a:t>
            </a:fld>
            <a:endParaRPr lang="tr-TR"/>
          </a:p>
        </p:txBody>
      </p:sp>
      <p:sp>
        <p:nvSpPr>
          <p:cNvPr id="19" name="18 Altbilgi Yer Tutucusu"/>
          <p:cNvSpPr>
            <a:spLocks noGrp="1"/>
          </p:cNvSpPr>
          <p:nvPr>
            <p:ph type="ftr" sz="quarter" idx="11"/>
          </p:nvPr>
        </p:nvSpPr>
        <p:spPr>
          <a:xfrm>
            <a:off x="3581400" y="76200"/>
            <a:ext cx="2895600" cy="288925"/>
          </a:xfrm>
        </p:spPr>
        <p:txBody>
          <a:bodyPr/>
          <a:lstStyle/>
          <a:p>
            <a:endParaRPr lang="tr-TR"/>
          </a:p>
        </p:txBody>
      </p:sp>
      <p:sp>
        <p:nvSpPr>
          <p:cNvPr id="16" name="15 Slayt Numarası Yer Tutucusu"/>
          <p:cNvSpPr>
            <a:spLocks noGrp="1"/>
          </p:cNvSpPr>
          <p:nvPr>
            <p:ph type="sldNum" sz="quarter" idx="12"/>
          </p:nvPr>
        </p:nvSpPr>
        <p:spPr>
          <a:xfrm>
            <a:off x="8229600" y="6473952"/>
            <a:ext cx="758952" cy="246888"/>
          </a:xfrm>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etin Yer Tutucusu"/>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19" name="18 Veri Yer Tutucusu"/>
          <p:cNvSpPr>
            <a:spLocks noGrp="1"/>
          </p:cNvSpPr>
          <p:nvPr>
            <p:ph type="dt" sz="half" idx="10"/>
          </p:nvPr>
        </p:nvSpPr>
        <p:spPr/>
        <p:txBody>
          <a:bodyPr/>
          <a:lstStyle/>
          <a:p>
            <a:fld id="{D9F75050-0E15-4C5B-92B0-66D068882F1F}" type="datetimeFigureOut">
              <a:rPr lang="tr-TR" smtClean="0"/>
              <a:pPr/>
              <a:t>12.09.2021</a:t>
            </a:fld>
            <a:endParaRPr lang="tr-TR"/>
          </a:p>
        </p:txBody>
      </p:sp>
      <p:sp>
        <p:nvSpPr>
          <p:cNvPr id="11" name="10 Altbilgi Yer Tutucusu"/>
          <p:cNvSpPr>
            <a:spLocks noGrp="1"/>
          </p:cNvSpPr>
          <p:nvPr>
            <p:ph type="ftr" sz="quarter" idx="11"/>
          </p:nvPr>
        </p:nvSpPr>
        <p:spPr/>
        <p:txBody>
          <a:bodyPr/>
          <a:lstStyle/>
          <a:p>
            <a:endParaRPr lang="tr-TR"/>
          </a:p>
        </p:txBody>
      </p:sp>
      <p:sp>
        <p:nvSpPr>
          <p:cNvPr id="16" name="1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a:xfrm>
            <a:off x="180475" y="2947085"/>
            <a:ext cx="8686800" cy="1184825"/>
          </a:xfrm>
        </p:spPr>
        <p:txBody>
          <a:bodyPr rtlCol="0" anchor="t"/>
          <a:lstStyle>
            <a:lvl1pPr algn="r">
              <a:defRPr/>
            </a:lvl1pPr>
          </a:lstStyle>
          <a:p>
            <a:r>
              <a:rPr kumimoji="0" lang="tr-TR" smtClean="0"/>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0" name="19 Başlık"/>
          <p:cNvSpPr>
            <a:spLocks noGrp="1"/>
          </p:cNvSpPr>
          <p:nvPr>
            <p:ph type="title"/>
          </p:nvPr>
        </p:nvSpPr>
        <p:spPr>
          <a:xfrm>
            <a:off x="301752" y="457200"/>
            <a:ext cx="8686800" cy="841248"/>
          </a:xfrm>
        </p:spPr>
        <p:txBody>
          <a:bodyPr/>
          <a:lstStyle/>
          <a:p>
            <a:r>
              <a:rPr kumimoji="0" lang="tr-TR" smtClean="0"/>
              <a:t>Asıl başlık stili için tıklatın</a:t>
            </a:r>
            <a:endParaRPr kumimoji="0" lang="en-US"/>
          </a:p>
        </p:txBody>
      </p:sp>
      <p:sp>
        <p:nvSpPr>
          <p:cNvPr id="14" name="13 İçerik Yer Tutucusu"/>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0"/>
          </p:nvPr>
        </p:nvSpPr>
        <p:spPr/>
        <p:txBody>
          <a:bodyPr/>
          <a:lstStyle/>
          <a:p>
            <a:fld id="{D9F75050-0E15-4C5B-92B0-66D068882F1F}" type="datetimeFigureOut">
              <a:rPr lang="tr-TR" smtClean="0"/>
              <a:pPr/>
              <a:t>12.09.2021</a:t>
            </a:fld>
            <a:endParaRPr lang="tr-TR"/>
          </a:p>
        </p:txBody>
      </p:sp>
      <p:sp>
        <p:nvSpPr>
          <p:cNvPr id="10" name="9 Altbilgi Yer Tutucusu"/>
          <p:cNvSpPr>
            <a:spLocks noGrp="1"/>
          </p:cNvSpPr>
          <p:nvPr>
            <p:ph type="ftr" sz="quarter" idx="11"/>
          </p:nvPr>
        </p:nvSpPr>
        <p:spPr/>
        <p:txBody>
          <a:bodyPr/>
          <a:lstStyle/>
          <a:p>
            <a:endParaRPr lang="tr-TR"/>
          </a:p>
        </p:txBody>
      </p:sp>
      <p:sp>
        <p:nvSpPr>
          <p:cNvPr id="31" name="30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9" name="28 Başlık"/>
          <p:cNvSpPr>
            <a:spLocks noGrp="1"/>
          </p:cNvSpPr>
          <p:nvPr>
            <p:ph type="title"/>
          </p:nvPr>
        </p:nvSpPr>
        <p:spPr>
          <a:xfrm>
            <a:off x="304800" y="5410200"/>
            <a:ext cx="8610600" cy="882650"/>
          </a:xfrm>
        </p:spPr>
        <p:txBody>
          <a:bodyPr anchor="ctr"/>
          <a:lstStyle>
            <a:lvl1pPr>
              <a:defRPr/>
            </a:lvl1p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25" name="24 Metin Yer Tutucusu"/>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İçerik Yer Tutucusu"/>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8" name="27 İçerik Yer Tutucusu"/>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 name="9 Veri Yer Tutucusu"/>
          <p:cNvSpPr>
            <a:spLocks noGrp="1"/>
          </p:cNvSpPr>
          <p:nvPr>
            <p:ph type="dt" sz="half" idx="10"/>
          </p:nvPr>
        </p:nvSpPr>
        <p:spPr/>
        <p:txBody>
          <a:bodyPr/>
          <a:lstStyle/>
          <a:p>
            <a:fld id="{D9F75050-0E15-4C5B-92B0-66D068882F1F}" type="datetimeFigureOut">
              <a:rPr lang="tr-TR" smtClean="0"/>
              <a:pPr/>
              <a:t>12.09.2021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229600" y="6477000"/>
            <a:ext cx="762000" cy="246888"/>
          </a:xfrm>
        </p:spPr>
        <p:txBody>
          <a:bodyPr/>
          <a:lstStyle/>
          <a:p>
            <a:fld id="{B1DEFA8C-F947-479F-BE07-76B6B3F80BF1}" type="slidenum">
              <a:rPr lang="tr-TR" smtClean="0"/>
              <a:pPr/>
              <a:t>‹#›</a:t>
            </a:fld>
            <a:endParaRPr lang="tr-TR"/>
          </a:p>
        </p:txBody>
      </p:sp>
      <p:sp>
        <p:nvSpPr>
          <p:cNvPr id="11" name="10 Düz Bağlayıcı"/>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30" name="29 Başlık"/>
          <p:cNvSpPr>
            <a:spLocks noGrp="1"/>
          </p:cNvSpPr>
          <p:nvPr>
            <p:ph type="title"/>
          </p:nvPr>
        </p:nvSpPr>
        <p:spPr>
          <a:xfrm>
            <a:off x="301752" y="457200"/>
            <a:ext cx="8686800" cy="841248"/>
          </a:xfrm>
        </p:spPr>
        <p:txBody>
          <a:bodyPr/>
          <a:lstStyle/>
          <a:p>
            <a:r>
              <a:rPr kumimoji="0" lang="tr-TR" smtClean="0"/>
              <a:t>Asıl başlık stili için tıklatın</a:t>
            </a:r>
            <a:endParaRPr kumimoji="0" lang="en-US"/>
          </a:p>
        </p:txBody>
      </p:sp>
      <p:sp>
        <p:nvSpPr>
          <p:cNvPr id="12" name="11 Veri Yer Tutucusu"/>
          <p:cNvSpPr>
            <a:spLocks noGrp="1"/>
          </p:cNvSpPr>
          <p:nvPr>
            <p:ph type="dt" sz="half" idx="10"/>
          </p:nvPr>
        </p:nvSpPr>
        <p:spPr/>
        <p:txBody>
          <a:bodyPr/>
          <a:lstStyle/>
          <a:p>
            <a:fld id="{D9F75050-0E15-4C5B-92B0-66D068882F1F}" type="datetimeFigureOut">
              <a:rPr lang="tr-TR" smtClean="0"/>
              <a:pPr/>
              <a:t>12.09.2021</a:t>
            </a:fld>
            <a:endParaRPr lang="tr-TR"/>
          </a:p>
        </p:txBody>
      </p:sp>
      <p:sp>
        <p:nvSpPr>
          <p:cNvPr id="21" name="20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12.09.2021</a:t>
            </a:fld>
            <a:endParaRPr lang="tr-TR"/>
          </a:p>
        </p:txBody>
      </p:sp>
      <p:sp>
        <p:nvSpPr>
          <p:cNvPr id="24" name="23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7 Düz Bağlayıcı"/>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Başlık"/>
          <p:cNvSpPr>
            <a:spLocks noGrp="1"/>
          </p:cNvSpPr>
          <p:nvPr>
            <p:ph type="title"/>
          </p:nvPr>
        </p:nvSpPr>
        <p:spPr>
          <a:xfrm>
            <a:off x="457200" y="5486400"/>
            <a:ext cx="8458200" cy="520700"/>
          </a:xfrm>
        </p:spPr>
        <p:txBody>
          <a:bodyPr anchor="ctr"/>
          <a:lstStyle>
            <a:lvl1pPr algn="l">
              <a:buNone/>
              <a:defRPr sz="2000" b="1"/>
            </a:lvl1pPr>
          </a:lstStyle>
          <a:p>
            <a:r>
              <a:rPr kumimoji="0" lang="tr-TR" smtClean="0"/>
              <a:t>Asıl başlık stili için tıklatın</a:t>
            </a:r>
            <a:endParaRPr kumimoji="0" lang="en-US"/>
          </a:p>
        </p:txBody>
      </p:sp>
      <p:sp>
        <p:nvSpPr>
          <p:cNvPr id="26" name="25 Metin Yer Tutucusu"/>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14" name="13 İçerik Yer Tutucusu"/>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24 Veri Yer Tutucusu"/>
          <p:cNvSpPr>
            <a:spLocks noGrp="1"/>
          </p:cNvSpPr>
          <p:nvPr>
            <p:ph type="dt" sz="half" idx="10"/>
          </p:nvPr>
        </p:nvSpPr>
        <p:spPr/>
        <p:txBody>
          <a:bodyPr/>
          <a:lstStyle/>
          <a:p>
            <a:fld id="{D9F75050-0E15-4C5B-92B0-66D068882F1F}" type="datetimeFigureOut">
              <a:rPr lang="tr-TR" smtClean="0"/>
              <a:pPr/>
              <a:t>12.09.2021</a:t>
            </a:fld>
            <a:endParaRPr lang="tr-TR"/>
          </a:p>
        </p:txBody>
      </p:sp>
      <p:sp>
        <p:nvSpPr>
          <p:cNvPr id="29" name="28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3" name="12 Resim Yer Tutucusu"/>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tr-TR" smtClean="0"/>
              <a:t>Resim eklemek için simgeyi tıklatın</a:t>
            </a:r>
            <a:endParaRPr kumimoji="0" lang="en-US" dirty="0"/>
          </a:p>
        </p:txBody>
      </p:sp>
      <p:sp>
        <p:nvSpPr>
          <p:cNvPr id="7" name="6 Veri Yer Tutucusu"/>
          <p:cNvSpPr>
            <a:spLocks noGrp="1"/>
          </p:cNvSpPr>
          <p:nvPr>
            <p:ph type="dt" sz="half" idx="10"/>
          </p:nvPr>
        </p:nvSpPr>
        <p:spPr/>
        <p:txBody>
          <a:bodyPr/>
          <a:lstStyle/>
          <a:p>
            <a:fld id="{D9F75050-0E15-4C5B-92B0-66D068882F1F}" type="datetimeFigureOut">
              <a:rPr lang="tr-TR" smtClean="0"/>
              <a:pPr/>
              <a:t>12.09.2021</a:t>
            </a:fld>
            <a:endParaRPr lang="tr-TR"/>
          </a:p>
        </p:txBody>
      </p:sp>
      <p:sp>
        <p:nvSpPr>
          <p:cNvPr id="5" name="4 Altbilgi Yer Tutucusu"/>
          <p:cNvSpPr>
            <a:spLocks noGrp="1"/>
          </p:cNvSpPr>
          <p:nvPr>
            <p:ph type="ftr" sz="quarter" idx="11"/>
          </p:nvPr>
        </p:nvSpPr>
        <p:spPr/>
        <p:txBody>
          <a:bodyPr/>
          <a:lstStyle/>
          <a:p>
            <a:endParaRPr lang="tr-TR"/>
          </a:p>
        </p:txBody>
      </p:sp>
      <p:sp>
        <p:nvSpPr>
          <p:cNvPr id="31" name="30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7" name="16 Başlık"/>
          <p:cNvSpPr>
            <a:spLocks noGrp="1"/>
          </p:cNvSpPr>
          <p:nvPr>
            <p:ph type="title"/>
          </p:nvPr>
        </p:nvSpPr>
        <p:spPr>
          <a:xfrm>
            <a:off x="381000" y="4993760"/>
            <a:ext cx="5867400" cy="522288"/>
          </a:xfrm>
        </p:spPr>
        <p:txBody>
          <a:bodyPr anchor="ctr"/>
          <a:lstStyle>
            <a:lvl1pPr algn="l">
              <a:buNone/>
              <a:defRPr sz="2000" b="1"/>
            </a:lvl1pPr>
          </a:lstStyle>
          <a:p>
            <a:r>
              <a:rPr kumimoji="0" lang="tr-TR" smtClean="0"/>
              <a:t>Asıl başlık stili için tıklatın</a:t>
            </a:r>
            <a:endParaRPr kumimoji="0" lang="en-US"/>
          </a:p>
        </p:txBody>
      </p:sp>
      <p:sp>
        <p:nvSpPr>
          <p:cNvPr id="26" name="25 Metin Yer Tutucusu"/>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12.09.2021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549276"/>
            <a:ext cx="18288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549276"/>
            <a:ext cx="62484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12.09.2021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etin Yer Tutucusu"/>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1" name="10 Veri Yer Tutucusu"/>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D9F75050-0E15-4C5B-92B0-66D068882F1F}" type="datetimeFigureOut">
              <a:rPr lang="tr-TR" smtClean="0"/>
              <a:pPr/>
              <a:t>12.09.2021</a:t>
            </a:fld>
            <a:endParaRPr lang="tr-TR"/>
          </a:p>
        </p:txBody>
      </p:sp>
      <p:sp>
        <p:nvSpPr>
          <p:cNvPr id="28" name="27 Altbilgi Yer Tutucusu"/>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tr-TR"/>
          </a:p>
        </p:txBody>
      </p:sp>
      <p:sp>
        <p:nvSpPr>
          <p:cNvPr id="5" name="4 Slayt Numarası Yer Tutucusu"/>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1DEFA8C-F947-479F-BE07-76B6B3F80BF1}" type="slidenum">
              <a:rPr lang="tr-TR" smtClean="0"/>
              <a:pPr/>
              <a:t>‹#›</a:t>
            </a:fld>
            <a:endParaRPr lang="tr-TR"/>
          </a:p>
        </p:txBody>
      </p:sp>
      <p:sp>
        <p:nvSpPr>
          <p:cNvPr id="10" name="9 Başlık Yer Tutucusu"/>
          <p:cNvSpPr>
            <a:spLocks noGrp="1"/>
          </p:cNvSpPr>
          <p:nvPr>
            <p:ph type="title"/>
          </p:nvPr>
        </p:nvSpPr>
        <p:spPr>
          <a:xfrm>
            <a:off x="304800" y="457200"/>
            <a:ext cx="8686800" cy="838200"/>
          </a:xfrm>
          <a:prstGeom prst="rect">
            <a:avLst/>
          </a:prstGeom>
        </p:spPr>
        <p:txBody>
          <a:bodyPr vert="horz" anchor="ctr">
            <a:normAutofit/>
          </a:bodyPr>
          <a:lstStyle/>
          <a:p>
            <a:r>
              <a:rPr kumimoji="0" lang="tr-TR" smtClean="0"/>
              <a:t>Asıl başlık stili için tıklatın</a:t>
            </a:r>
            <a:endParaRPr kumimoji="0" lang="en-US"/>
          </a:p>
        </p:txBody>
      </p:sp>
      <p:sp>
        <p:nvSpPr>
          <p:cNvPr id="9" name="8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üz Bağlayıcı"/>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felsefe.gen.tr/" TargetMode="External"/><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Yuvarlatılmış Dikdörtgen"/>
          <p:cNvSpPr/>
          <p:nvPr/>
        </p:nvSpPr>
        <p:spPr>
          <a:xfrm>
            <a:off x="0" y="0"/>
            <a:ext cx="9144000" cy="1556792"/>
          </a:xfrm>
          <a:prstGeom prst="roundRect">
            <a:avLst/>
          </a:prstGeom>
          <a:solidFill>
            <a:srgbClr val="FFC000"/>
          </a:solidFill>
          <a:ln>
            <a:solidFill>
              <a:schemeClr val="tx1">
                <a:lumMod val="85000"/>
                <a:lumOff val="15000"/>
              </a:schemeClr>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6000" dirty="0" smtClean="0">
                <a:solidFill>
                  <a:srgbClr val="0070C0"/>
                </a:solidFill>
                <a:latin typeface="Algerian" pitchFamily="82" charset="0"/>
              </a:rPr>
              <a:t>BU BÖLÜMÜN KONULARI</a:t>
            </a:r>
            <a:endParaRPr lang="tr-TR" sz="6000" dirty="0">
              <a:solidFill>
                <a:srgbClr val="0070C0"/>
              </a:solidFill>
              <a:latin typeface="Algerian" pitchFamily="82" charset="0"/>
            </a:endParaRPr>
          </a:p>
        </p:txBody>
      </p:sp>
      <p:sp>
        <p:nvSpPr>
          <p:cNvPr id="3" name="2 Dikdörtgen"/>
          <p:cNvSpPr/>
          <p:nvPr/>
        </p:nvSpPr>
        <p:spPr>
          <a:xfrm>
            <a:off x="107504" y="1700809"/>
            <a:ext cx="4536504" cy="4524315"/>
          </a:xfrm>
          <a:prstGeom prst="rect">
            <a:avLst/>
          </a:prstGeom>
          <a:solidFill>
            <a:srgbClr val="E3E395"/>
          </a:solidFill>
          <a:ln>
            <a:solidFill>
              <a:srgbClr val="FF0000"/>
            </a:solidFill>
          </a:ln>
        </p:spPr>
        <p:txBody>
          <a:bodyPr wrap="square">
            <a:spAutoFit/>
          </a:bodyPr>
          <a:lstStyle/>
          <a:p>
            <a:endParaRPr lang="tr-TR" sz="4800" b="1" dirty="0" smtClean="0">
              <a:solidFill>
                <a:srgbClr val="FF0000"/>
              </a:solidFill>
              <a:latin typeface="Comic Sans MS" pitchFamily="66" charset="0"/>
            </a:endParaRPr>
          </a:p>
          <a:p>
            <a:r>
              <a:rPr lang="tr-TR" sz="4800" b="1" dirty="0" smtClean="0">
                <a:solidFill>
                  <a:srgbClr val="FF0000"/>
                </a:solidFill>
                <a:latin typeface="Comic Sans MS" pitchFamily="66" charset="0"/>
              </a:rPr>
              <a:t>1.2.1</a:t>
            </a:r>
            <a:r>
              <a:rPr lang="tr-TR" sz="4800" b="1" dirty="0" smtClean="0">
                <a:solidFill>
                  <a:srgbClr val="FF0000"/>
                </a:solidFill>
                <a:latin typeface="Comic Sans MS" pitchFamily="66" charset="0"/>
              </a:rPr>
              <a:t>. </a:t>
            </a:r>
            <a:r>
              <a:rPr lang="tr-TR" sz="4800" dirty="0" smtClean="0">
                <a:solidFill>
                  <a:srgbClr val="0070C0"/>
                </a:solidFill>
                <a:latin typeface="Comic Sans MS" pitchFamily="66" charset="0"/>
              </a:rPr>
              <a:t>FELSEFİ DÜŞÜNCENİN ORTAYA </a:t>
            </a:r>
            <a:endParaRPr lang="tr-TR" sz="4800" dirty="0" smtClean="0">
              <a:solidFill>
                <a:srgbClr val="0070C0"/>
              </a:solidFill>
              <a:latin typeface="Comic Sans MS" pitchFamily="66" charset="0"/>
            </a:endParaRPr>
          </a:p>
          <a:p>
            <a:r>
              <a:rPr lang="tr-TR" sz="4800" dirty="0" smtClean="0">
                <a:solidFill>
                  <a:srgbClr val="0070C0"/>
                </a:solidFill>
                <a:latin typeface="Comic Sans MS" pitchFamily="66" charset="0"/>
              </a:rPr>
              <a:t>ÇIKIŞI</a:t>
            </a:r>
            <a:r>
              <a:rPr lang="tr-TR" sz="4800" dirty="0" smtClean="0">
                <a:latin typeface="Comic Sans MS" pitchFamily="66" charset="0"/>
              </a:rPr>
              <a:t>	</a:t>
            </a:r>
            <a:endParaRPr lang="tr-TR" sz="4800" dirty="0" smtClean="0">
              <a:solidFill>
                <a:srgbClr val="0070C0"/>
              </a:solidFill>
              <a:latin typeface="Comic Sans MS" pitchFamily="66" charset="0"/>
            </a:endParaRPr>
          </a:p>
        </p:txBody>
      </p:sp>
      <p:pic>
        <p:nvPicPr>
          <p:cNvPr id="1026" name="Picture 2" descr="C:\Users\xx\Desktop\Bilinç-Nedir.jpg"/>
          <p:cNvPicPr>
            <a:picLocks noChangeAspect="1" noChangeArrowheads="1"/>
          </p:cNvPicPr>
          <p:nvPr/>
        </p:nvPicPr>
        <p:blipFill>
          <a:blip r:embed="rId2" cstate="print"/>
          <a:srcRect/>
          <a:stretch>
            <a:fillRect/>
          </a:stretch>
        </p:blipFill>
        <p:spPr bwMode="auto">
          <a:xfrm>
            <a:off x="4716016" y="1700808"/>
            <a:ext cx="4276725" cy="501471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xx\Desktop\Düşünelim..PNG"/>
          <p:cNvPicPr>
            <a:picLocks noChangeAspect="1" noChangeArrowheads="1"/>
          </p:cNvPicPr>
          <p:nvPr/>
        </p:nvPicPr>
        <p:blipFill>
          <a:blip r:embed="rId2" cstate="print"/>
          <a:srcRect/>
          <a:stretch>
            <a:fillRect/>
          </a:stretch>
        </p:blipFill>
        <p:spPr bwMode="auto">
          <a:xfrm>
            <a:off x="0" y="0"/>
            <a:ext cx="9144000" cy="941422"/>
          </a:xfrm>
          <a:prstGeom prst="rect">
            <a:avLst/>
          </a:prstGeom>
          <a:noFill/>
        </p:spPr>
      </p:pic>
      <p:sp>
        <p:nvSpPr>
          <p:cNvPr id="3" name="2 Dikdörtgen"/>
          <p:cNvSpPr/>
          <p:nvPr/>
        </p:nvSpPr>
        <p:spPr>
          <a:xfrm>
            <a:off x="0" y="980728"/>
            <a:ext cx="9144000" cy="861774"/>
          </a:xfrm>
          <a:prstGeom prst="rect">
            <a:avLst/>
          </a:prstGeom>
          <a:solidFill>
            <a:srgbClr val="FFC000"/>
          </a:solidFill>
        </p:spPr>
        <p:txBody>
          <a:bodyPr wrap="square">
            <a:spAutoFit/>
          </a:bodyPr>
          <a:lstStyle/>
          <a:p>
            <a:pPr algn="ctr"/>
            <a:r>
              <a:rPr lang="tr-TR" sz="2500" dirty="0" err="1" smtClean="0">
                <a:solidFill>
                  <a:srgbClr val="0070C0"/>
                </a:solidFill>
                <a:latin typeface="Comic Sans MS" pitchFamily="66" charset="0"/>
              </a:rPr>
              <a:t>René</a:t>
            </a:r>
            <a:r>
              <a:rPr lang="tr-TR" sz="2500" dirty="0" smtClean="0">
                <a:solidFill>
                  <a:srgbClr val="0070C0"/>
                </a:solidFill>
                <a:latin typeface="Comic Sans MS" pitchFamily="66" charset="0"/>
              </a:rPr>
              <a:t> </a:t>
            </a:r>
            <a:r>
              <a:rPr lang="tr-TR" sz="2500" dirty="0" err="1" smtClean="0">
                <a:solidFill>
                  <a:srgbClr val="0070C0"/>
                </a:solidFill>
                <a:latin typeface="Comic Sans MS" pitchFamily="66" charset="0"/>
              </a:rPr>
              <a:t>Descartes</a:t>
            </a:r>
            <a:r>
              <a:rPr lang="tr-TR" sz="2500" dirty="0" err="1" smtClean="0"/>
              <a:t>’ın</a:t>
            </a:r>
            <a:r>
              <a:rPr lang="tr-TR" sz="2500" dirty="0" smtClean="0"/>
              <a:t> (</a:t>
            </a:r>
            <a:r>
              <a:rPr lang="tr-TR" sz="2500" dirty="0" err="1" smtClean="0"/>
              <a:t>Röne</a:t>
            </a:r>
            <a:r>
              <a:rPr lang="tr-TR" sz="2500" dirty="0" smtClean="0"/>
              <a:t> Dekart, 1595-1650) aşağıda verilen sözüne göre soruları cevaplayınız.</a:t>
            </a:r>
            <a:endParaRPr lang="tr-TR" sz="2500" dirty="0"/>
          </a:p>
        </p:txBody>
      </p:sp>
      <p:pic>
        <p:nvPicPr>
          <p:cNvPr id="1028" name="Picture 4" descr="Rene Descartes Kimdir? - En Sevilen ve En Çok Satan Kitapları"/>
          <p:cNvPicPr>
            <a:picLocks noChangeAspect="1" noChangeArrowheads="1"/>
          </p:cNvPicPr>
          <p:nvPr/>
        </p:nvPicPr>
        <p:blipFill>
          <a:blip r:embed="rId3" cstate="print"/>
          <a:srcRect/>
          <a:stretch>
            <a:fillRect/>
          </a:stretch>
        </p:blipFill>
        <p:spPr bwMode="auto">
          <a:xfrm>
            <a:off x="179512" y="1916832"/>
            <a:ext cx="2381250" cy="2381250"/>
          </a:xfrm>
          <a:prstGeom prst="rect">
            <a:avLst/>
          </a:prstGeom>
          <a:noFill/>
        </p:spPr>
      </p:pic>
      <p:sp>
        <p:nvSpPr>
          <p:cNvPr id="5" name="4 Dikdörtgen"/>
          <p:cNvSpPr/>
          <p:nvPr/>
        </p:nvSpPr>
        <p:spPr>
          <a:xfrm>
            <a:off x="2627784" y="2204864"/>
            <a:ext cx="6264696" cy="1723549"/>
          </a:xfrm>
          <a:prstGeom prst="rect">
            <a:avLst/>
          </a:prstGeom>
          <a:solidFill>
            <a:srgbClr val="BCD7A1"/>
          </a:solidFill>
          <a:ln>
            <a:solidFill>
              <a:srgbClr val="FF0000"/>
            </a:solidFill>
          </a:ln>
        </p:spPr>
        <p:txBody>
          <a:bodyPr wrap="square">
            <a:spAutoFit/>
          </a:bodyPr>
          <a:lstStyle/>
          <a:p>
            <a:r>
              <a:rPr lang="tr-TR" sz="3600" dirty="0" smtClean="0"/>
              <a:t>Filozofumuz Diyor ki; </a:t>
            </a:r>
          </a:p>
          <a:p>
            <a:endParaRPr lang="tr-TR" sz="3600" dirty="0" smtClean="0"/>
          </a:p>
          <a:p>
            <a:r>
              <a:rPr lang="tr-TR" sz="3400" dirty="0" smtClean="0">
                <a:solidFill>
                  <a:srgbClr val="FF0000"/>
                </a:solidFill>
                <a:latin typeface="Comic Sans MS" pitchFamily="66" charset="0"/>
              </a:rPr>
              <a:t>“Düşünüyorum, o hâlde varım.”</a:t>
            </a:r>
            <a:endParaRPr lang="tr-TR" sz="3400" dirty="0">
              <a:solidFill>
                <a:srgbClr val="FF0000"/>
              </a:solidFill>
              <a:latin typeface="Comic Sans MS" pitchFamily="66" charset="0"/>
            </a:endParaRPr>
          </a:p>
        </p:txBody>
      </p:sp>
      <p:sp>
        <p:nvSpPr>
          <p:cNvPr id="6" name="5 Dikdörtgen"/>
          <p:cNvSpPr/>
          <p:nvPr/>
        </p:nvSpPr>
        <p:spPr>
          <a:xfrm>
            <a:off x="179512" y="4725144"/>
            <a:ext cx="8784976" cy="1815882"/>
          </a:xfrm>
          <a:prstGeom prst="rect">
            <a:avLst/>
          </a:prstGeom>
          <a:solidFill>
            <a:schemeClr val="bg2"/>
          </a:solidFill>
          <a:ln>
            <a:solidFill>
              <a:srgbClr val="FF0000"/>
            </a:solidFill>
          </a:ln>
        </p:spPr>
        <p:txBody>
          <a:bodyPr wrap="square">
            <a:spAutoFit/>
          </a:bodyPr>
          <a:lstStyle/>
          <a:p>
            <a:pPr algn="ctr"/>
            <a:r>
              <a:rPr lang="tr-TR" sz="2800" b="1" dirty="0" smtClean="0">
                <a:solidFill>
                  <a:srgbClr val="C00000"/>
                </a:solidFill>
              </a:rPr>
              <a:t>Sorular</a:t>
            </a:r>
          </a:p>
          <a:p>
            <a:r>
              <a:rPr lang="tr-TR" sz="2800" b="1" dirty="0" smtClean="0">
                <a:solidFill>
                  <a:srgbClr val="C00000"/>
                </a:solidFill>
              </a:rPr>
              <a:t>1. </a:t>
            </a:r>
            <a:r>
              <a:rPr lang="tr-TR" sz="2800" dirty="0" smtClean="0"/>
              <a:t>Felsefe yalnızca düşünmek midir?</a:t>
            </a:r>
          </a:p>
          <a:p>
            <a:r>
              <a:rPr lang="tr-TR" sz="2800" b="1" dirty="0" smtClean="0">
                <a:solidFill>
                  <a:srgbClr val="C00000"/>
                </a:solidFill>
              </a:rPr>
              <a:t>2. </a:t>
            </a:r>
            <a:r>
              <a:rPr lang="tr-TR" sz="2800" dirty="0" smtClean="0"/>
              <a:t>Felsefenin bir yaşama biçimi olduğu söylenebilir mi?</a:t>
            </a:r>
          </a:p>
          <a:p>
            <a:r>
              <a:rPr lang="tr-TR" sz="2800" b="1" dirty="0" smtClean="0">
                <a:solidFill>
                  <a:srgbClr val="C00000"/>
                </a:solidFill>
              </a:rPr>
              <a:t>3. </a:t>
            </a:r>
            <a:r>
              <a:rPr lang="tr-TR" sz="2800" dirty="0" smtClean="0"/>
              <a:t>Felsefe ile ilgilenenler hep aynı şeyi mi düşünür?</a:t>
            </a:r>
            <a:endParaRPr lang="tr-TR"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97346"/>
            <a:ext cx="8928992" cy="6247864"/>
          </a:xfrm>
          <a:prstGeom prst="rect">
            <a:avLst/>
          </a:prstGeom>
          <a:solidFill>
            <a:schemeClr val="accent1">
              <a:lumMod val="20000"/>
              <a:lumOff val="80000"/>
            </a:schemeClr>
          </a:solidFill>
          <a:ln>
            <a:solidFill>
              <a:srgbClr val="FF0000"/>
            </a:solidFill>
          </a:ln>
        </p:spPr>
        <p:txBody>
          <a:bodyPr wrap="square">
            <a:spAutoFit/>
          </a:bodyPr>
          <a:lstStyle/>
          <a:p>
            <a:pPr>
              <a:buFont typeface="Wingdings" pitchFamily="2" charset="2"/>
              <a:buChar char="§"/>
            </a:pPr>
            <a:r>
              <a:rPr lang="tr-TR" sz="2500" dirty="0" smtClean="0">
                <a:solidFill>
                  <a:srgbClr val="C00000"/>
                </a:solidFill>
              </a:rPr>
              <a:t> </a:t>
            </a:r>
            <a:r>
              <a:rPr lang="tr-TR" sz="2500" dirty="0" smtClean="0"/>
              <a:t>Felsefe yalnızca düşünsel alanda değil, hayatın diğer alanlarında da belirli bir yere </a:t>
            </a:r>
            <a:r>
              <a:rPr lang="tr-TR" sz="2500" dirty="0" err="1" smtClean="0"/>
              <a:t>sâhiptir</a:t>
            </a:r>
            <a:r>
              <a:rPr lang="tr-TR" sz="2500" dirty="0" smtClean="0"/>
              <a:t>. </a:t>
            </a:r>
          </a:p>
          <a:p>
            <a:pPr>
              <a:buFont typeface="Wingdings" pitchFamily="2" charset="2"/>
              <a:buChar char="§"/>
            </a:pPr>
            <a:endParaRPr lang="tr-TR" sz="2500" dirty="0" smtClean="0"/>
          </a:p>
          <a:p>
            <a:pPr>
              <a:buFont typeface="Wingdings" pitchFamily="2" charset="2"/>
              <a:buChar char="Ø"/>
            </a:pPr>
            <a:r>
              <a:rPr lang="tr-TR" sz="2500" dirty="0" smtClean="0">
                <a:solidFill>
                  <a:srgbClr val="C00000"/>
                </a:solidFill>
              </a:rPr>
              <a:t> </a:t>
            </a:r>
            <a:r>
              <a:rPr lang="tr-TR" sz="2500" dirty="0" smtClean="0"/>
              <a:t>Felsefi bakış açısını çocuklarda gözlemleyebiliriz. Çünkü çocuklar sürekli sorular sorarak felsefeyi günlük hayatlarının içinde yaşarlar. Merak duygusu ve “Neden, nasıl, nedir, niçin?” soruları ile gördüklerini, yaşadıklarını sorgulayarak aslında felsefe yaparlar. </a:t>
            </a:r>
          </a:p>
          <a:p>
            <a:pPr>
              <a:buFont typeface="Wingdings" pitchFamily="2" charset="2"/>
              <a:buChar char="Ø"/>
            </a:pPr>
            <a:r>
              <a:rPr lang="tr-TR" sz="2500" dirty="0" smtClean="0">
                <a:solidFill>
                  <a:srgbClr val="C00000"/>
                </a:solidFill>
              </a:rPr>
              <a:t> </a:t>
            </a:r>
            <a:r>
              <a:rPr lang="tr-TR" sz="2500" dirty="0" smtClean="0"/>
              <a:t>İnsanın felsefi düşünceyle ilgili olması için bütün filozofları ve onların kuramlarını bilip bu kuramlar çerçevesinde dünyayı anlama ve anlamlandırma çabası içinde bulunması gerekmez. </a:t>
            </a:r>
            <a:r>
              <a:rPr lang="tr-TR" sz="2500" dirty="0" smtClean="0">
                <a:solidFill>
                  <a:srgbClr val="0070C0"/>
                </a:solidFill>
                <a:latin typeface="Comic Sans MS" pitchFamily="66" charset="0"/>
              </a:rPr>
              <a:t>Merak eden, sorgulayan, eleştiren her insanın felsefi düşünce içinde olduğu söylenebilir.</a:t>
            </a:r>
            <a:endParaRPr lang="tr-TR" sz="2500" dirty="0" smtClean="0"/>
          </a:p>
          <a:p>
            <a:pPr>
              <a:buFont typeface="Wingdings" pitchFamily="2" charset="2"/>
              <a:buChar char="Ø"/>
            </a:pPr>
            <a:r>
              <a:rPr lang="tr-TR" sz="2500" dirty="0" smtClean="0">
                <a:solidFill>
                  <a:srgbClr val="C00000"/>
                </a:solidFill>
              </a:rPr>
              <a:t> </a:t>
            </a:r>
            <a:r>
              <a:rPr lang="tr-TR" sz="2500" dirty="0" smtClean="0"/>
              <a:t>Filozoflar; dünyaya, olaylara farklı açılardan bakmakta ve farklı sonuçlara ulaşmaktadır. Bu nedenle filozofların düşüncelerine bağlı olarak farklı felsefe sistemleri ortaya çıkmıştır.</a:t>
            </a:r>
            <a:endParaRPr lang="tr-TR" sz="2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Çok soru soran çocuğa nasıl davranmalı? - Çocuk Gelişimi, Çocuk Eğitimi,  Çocuk Psikolojisi,"/>
          <p:cNvPicPr>
            <a:picLocks noChangeAspect="1" noChangeArrowheads="1"/>
          </p:cNvPicPr>
          <p:nvPr/>
        </p:nvPicPr>
        <p:blipFill>
          <a:blip r:embed="rId2" cstate="print"/>
          <a:srcRect/>
          <a:stretch>
            <a:fillRect/>
          </a:stretch>
        </p:blipFill>
        <p:spPr bwMode="auto">
          <a:xfrm>
            <a:off x="1259632" y="0"/>
            <a:ext cx="6840760" cy="684076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elsefe Yapma&amp;quot; Nedir, Yararları ve İçeriği ~ Felsefe Hayat"/>
          <p:cNvPicPr>
            <a:picLocks noChangeAspect="1" noChangeArrowheads="1"/>
          </p:cNvPicPr>
          <p:nvPr/>
        </p:nvPicPr>
        <p:blipFill>
          <a:blip r:embed="rId2" cstate="print"/>
          <a:srcRect/>
          <a:stretch>
            <a:fillRect/>
          </a:stretch>
        </p:blipFill>
        <p:spPr bwMode="auto">
          <a:xfrm>
            <a:off x="395536" y="476672"/>
            <a:ext cx="8346686" cy="561662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0" y="0"/>
            <a:ext cx="9144000" cy="7647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smtClean="0">
                <a:solidFill>
                  <a:srgbClr val="00B0F0"/>
                </a:solidFill>
                <a:latin typeface="Comic Sans MS" pitchFamily="66" charset="0"/>
              </a:rPr>
              <a:t>1.2.1. </a:t>
            </a:r>
            <a:r>
              <a:rPr lang="tr-TR" sz="2800" dirty="0" smtClean="0">
                <a:solidFill>
                  <a:schemeClr val="bg1"/>
                </a:solidFill>
                <a:latin typeface="Comic Sans MS" pitchFamily="66" charset="0"/>
              </a:rPr>
              <a:t>FELSEFİ DÜŞÜNCENİN ORTAYA ÇIKIŞI</a:t>
            </a:r>
            <a:endParaRPr lang="tr-TR" sz="2800" b="1" dirty="0">
              <a:solidFill>
                <a:schemeClr val="bg1"/>
              </a:solidFill>
            </a:endParaRPr>
          </a:p>
        </p:txBody>
      </p:sp>
      <p:pic>
        <p:nvPicPr>
          <p:cNvPr id="58369" name="Picture 1" descr="C:\Users\xx\Desktop\Düşünelim..PNG"/>
          <p:cNvPicPr>
            <a:picLocks noChangeAspect="1" noChangeArrowheads="1"/>
          </p:cNvPicPr>
          <p:nvPr/>
        </p:nvPicPr>
        <p:blipFill>
          <a:blip r:embed="rId2" cstate="print"/>
          <a:srcRect/>
          <a:stretch>
            <a:fillRect/>
          </a:stretch>
        </p:blipFill>
        <p:spPr bwMode="auto">
          <a:xfrm>
            <a:off x="0" y="836712"/>
            <a:ext cx="9144000" cy="648072"/>
          </a:xfrm>
          <a:prstGeom prst="rect">
            <a:avLst/>
          </a:prstGeom>
          <a:noFill/>
        </p:spPr>
      </p:pic>
      <p:sp>
        <p:nvSpPr>
          <p:cNvPr id="5" name="4 Dikdörtgen"/>
          <p:cNvSpPr/>
          <p:nvPr/>
        </p:nvSpPr>
        <p:spPr>
          <a:xfrm>
            <a:off x="107504" y="1556792"/>
            <a:ext cx="8928992" cy="5093702"/>
          </a:xfrm>
          <a:prstGeom prst="rect">
            <a:avLst/>
          </a:prstGeom>
          <a:solidFill>
            <a:schemeClr val="accent1">
              <a:lumMod val="20000"/>
              <a:lumOff val="80000"/>
            </a:schemeClr>
          </a:solidFill>
          <a:ln>
            <a:solidFill>
              <a:srgbClr val="FF0000"/>
            </a:solidFill>
          </a:ln>
        </p:spPr>
        <p:txBody>
          <a:bodyPr wrap="square">
            <a:spAutoFit/>
          </a:bodyPr>
          <a:lstStyle/>
          <a:p>
            <a:pPr algn="ctr"/>
            <a:r>
              <a:rPr lang="tr-TR" sz="2500" b="1" dirty="0" smtClean="0">
                <a:solidFill>
                  <a:srgbClr val="C00000"/>
                </a:solidFill>
              </a:rPr>
              <a:t>Aşağıdaki metni okuyup şemada belirtilen soruların cevaplarını yazınız.</a:t>
            </a:r>
          </a:p>
          <a:p>
            <a:r>
              <a:rPr lang="tr-TR" sz="2500" dirty="0" smtClean="0"/>
              <a:t>     Antik Yunan Uygarlığı'ndan önce Mısır, Mezopotamya, İran, Hint ve Çin Uygarlıklarında felsefenin de konuları olan varlık, bilgi, ahlak konusunda düşüncelere rastlanmaktadır. Yalnız bu toplumlar olayları çoğu kez mitolojik ve dinsel nedenlerle açıklamışlardır. Antik Yunan felsefesinde ise olaylar akılla ve gözlemle açıklanmaya başlamıştır. Örneğin </a:t>
            </a:r>
            <a:r>
              <a:rPr lang="tr-TR" sz="2500" dirty="0" err="1" smtClean="0"/>
              <a:t>Thales'in</a:t>
            </a:r>
            <a:r>
              <a:rPr lang="tr-TR" sz="2500" dirty="0" smtClean="0"/>
              <a:t> (MÖ 624-546) Mısır'a gerçekleştirdiği geziler sonucunda Mısır matematiği ve astronomisinden etkilendiği anlaşılmaktadır. O, bu bilgilerin üzerine kendi bilgi ve yorumlarını da ekleyerek MÖ 585 yılında Güneş tutulmasının zamanını hesaplamıştır. Böylece Güneş tutulmasının mitolojik değil bir doğa olayı olduğunu göstermiştir.   </a:t>
            </a:r>
            <a:endParaRPr lang="tr-TR" sz="2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88640"/>
            <a:ext cx="8928992" cy="3477875"/>
          </a:xfrm>
          <a:prstGeom prst="rect">
            <a:avLst/>
          </a:prstGeom>
          <a:solidFill>
            <a:schemeClr val="accent1">
              <a:lumMod val="20000"/>
              <a:lumOff val="80000"/>
            </a:schemeClr>
          </a:solidFill>
          <a:ln>
            <a:solidFill>
              <a:srgbClr val="FF0000"/>
            </a:solidFill>
          </a:ln>
        </p:spPr>
        <p:txBody>
          <a:bodyPr wrap="square">
            <a:spAutoFit/>
          </a:bodyPr>
          <a:lstStyle/>
          <a:p>
            <a:r>
              <a:rPr lang="tr-TR" sz="2000" dirty="0" smtClean="0"/>
              <a:t>    </a:t>
            </a:r>
            <a:r>
              <a:rPr lang="tr-TR" sz="2000" dirty="0" err="1" smtClean="0"/>
              <a:t>Thales'in</a:t>
            </a:r>
            <a:r>
              <a:rPr lang="tr-TR" sz="2000" dirty="0" smtClean="0"/>
              <a:t> yaşadığı coğrafyada Batı Anadolu'nun zengin liman kentleri bulunmaktadır. Doğudan gelen kervan yollarının sonunda bulunan bu kentler, deniz ticaretinin de merkezini oluşturmaktadır. Ticari ilişkilerde sadece mallar değil, bu malların üretiminde kullanılan bilgi ve teknikler de karşılıklı olarak değiştirilmiştir. İşte bu alışveriş, Batı Anadolu’nun liman kentlerinde yaşayanların dünyayı tanıma dolayısıyla eski düşüncelerinden kuşku duyma ve bunların yerine yeni bilgiye ve birikimlerine uygun bir düşünce sistemi oluşturma yönünde büyük atılım yapmasını sağlamıştır. Bu kentlerden </a:t>
            </a:r>
            <a:r>
              <a:rPr lang="tr-TR" sz="2000" dirty="0" err="1" smtClean="0">
                <a:solidFill>
                  <a:srgbClr val="C00000"/>
                </a:solidFill>
                <a:latin typeface="Comic Sans MS" pitchFamily="66" charset="0"/>
              </a:rPr>
              <a:t>Miletos</a:t>
            </a:r>
            <a:r>
              <a:rPr lang="tr-TR" sz="2000" dirty="0" err="1" smtClean="0"/>
              <a:t>’ta</a:t>
            </a:r>
            <a:r>
              <a:rPr lang="tr-TR" sz="2000" dirty="0" smtClean="0"/>
              <a:t> (Milet'te) yaşayan </a:t>
            </a:r>
            <a:r>
              <a:rPr lang="tr-TR" sz="2000" dirty="0" err="1" smtClean="0"/>
              <a:t>Thales</a:t>
            </a:r>
            <a:r>
              <a:rPr lang="tr-TR" sz="2000" dirty="0" smtClean="0"/>
              <a:t>, çevrede gerçekleşen olayları mitoloji ve masallarla değil; </a:t>
            </a:r>
            <a:r>
              <a:rPr lang="tr-TR" sz="2000" dirty="0" smtClean="0">
                <a:solidFill>
                  <a:srgbClr val="0070C0"/>
                </a:solidFill>
                <a:latin typeface="Comic Sans MS" pitchFamily="66" charset="0"/>
              </a:rPr>
              <a:t>akıl</a:t>
            </a:r>
            <a:r>
              <a:rPr lang="tr-TR" sz="2000" dirty="0" smtClean="0"/>
              <a:t> ve </a:t>
            </a:r>
            <a:r>
              <a:rPr lang="tr-TR" sz="2000" dirty="0" smtClean="0">
                <a:solidFill>
                  <a:srgbClr val="0070C0"/>
                </a:solidFill>
                <a:latin typeface="Comic Sans MS" pitchFamily="66" charset="0"/>
              </a:rPr>
              <a:t>gözlem</a:t>
            </a:r>
            <a:r>
              <a:rPr lang="tr-TR" sz="2000" dirty="0" smtClean="0"/>
              <a:t>le açıklamaya çalışmıştır. Bu nedenle felsefenin başlangıcı </a:t>
            </a:r>
            <a:r>
              <a:rPr lang="tr-TR" sz="2000" dirty="0" err="1" smtClean="0"/>
              <a:t>Thales’in</a:t>
            </a:r>
            <a:r>
              <a:rPr lang="tr-TR" sz="2000" dirty="0" smtClean="0"/>
              <a:t> yaşadığı dönem (MÖ </a:t>
            </a:r>
            <a:r>
              <a:rPr lang="tr-TR" sz="2000" dirty="0" err="1" smtClean="0"/>
              <a:t>Vl</a:t>
            </a:r>
            <a:r>
              <a:rPr lang="tr-TR" sz="2000" dirty="0" smtClean="0"/>
              <a:t>. yy.) kabul edilir.</a:t>
            </a:r>
            <a:endParaRPr lang="tr-TR" sz="2000" dirty="0"/>
          </a:p>
        </p:txBody>
      </p:sp>
      <p:sp>
        <p:nvSpPr>
          <p:cNvPr id="3" name="2 Yuvarlatılmış Dikdörtgen"/>
          <p:cNvSpPr/>
          <p:nvPr/>
        </p:nvSpPr>
        <p:spPr>
          <a:xfrm>
            <a:off x="3275856" y="3789040"/>
            <a:ext cx="2232248" cy="504056"/>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smtClean="0"/>
              <a:t>5N 1K</a:t>
            </a:r>
            <a:endParaRPr lang="tr-TR" sz="3200" b="1" dirty="0"/>
          </a:p>
        </p:txBody>
      </p:sp>
      <p:sp>
        <p:nvSpPr>
          <p:cNvPr id="4" name="3 Dikdörtgen"/>
          <p:cNvSpPr/>
          <p:nvPr/>
        </p:nvSpPr>
        <p:spPr>
          <a:xfrm>
            <a:off x="179512" y="4509120"/>
            <a:ext cx="1224136" cy="432048"/>
          </a:xfrm>
          <a:prstGeom prst="rect">
            <a:avLst/>
          </a:prstGeom>
          <a:solidFill>
            <a:srgbClr val="C9A4E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NE?</a:t>
            </a:r>
            <a:endParaRPr lang="tr-TR" b="1" dirty="0">
              <a:solidFill>
                <a:schemeClr val="tx1"/>
              </a:solidFill>
            </a:endParaRPr>
          </a:p>
        </p:txBody>
      </p:sp>
      <p:sp>
        <p:nvSpPr>
          <p:cNvPr id="5" name="4 Dikdörtgen"/>
          <p:cNvSpPr/>
          <p:nvPr/>
        </p:nvSpPr>
        <p:spPr>
          <a:xfrm>
            <a:off x="1547664" y="4509120"/>
            <a:ext cx="1296144" cy="432048"/>
          </a:xfrm>
          <a:prstGeom prst="rect">
            <a:avLst/>
          </a:prstGeom>
          <a:solidFill>
            <a:srgbClr val="BCD7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NEREDE?</a:t>
            </a:r>
            <a:endParaRPr lang="tr-TR" dirty="0"/>
          </a:p>
        </p:txBody>
      </p:sp>
      <p:sp>
        <p:nvSpPr>
          <p:cNvPr id="6" name="5 Dikdörtgen"/>
          <p:cNvSpPr/>
          <p:nvPr/>
        </p:nvSpPr>
        <p:spPr>
          <a:xfrm>
            <a:off x="2987824" y="4509120"/>
            <a:ext cx="1512168" cy="432048"/>
          </a:xfrm>
          <a:prstGeom prst="rect">
            <a:avLst/>
          </a:prstGeom>
          <a:solidFill>
            <a:srgbClr val="89E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NE ZAMAN?</a:t>
            </a:r>
            <a:endParaRPr lang="tr-TR" dirty="0"/>
          </a:p>
        </p:txBody>
      </p:sp>
      <p:sp>
        <p:nvSpPr>
          <p:cNvPr id="7" name="6 Dikdörtgen"/>
          <p:cNvSpPr/>
          <p:nvPr/>
        </p:nvSpPr>
        <p:spPr>
          <a:xfrm>
            <a:off x="4572000" y="4509120"/>
            <a:ext cx="1296144" cy="432048"/>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NEDEN?</a:t>
            </a:r>
            <a:endParaRPr lang="tr-TR" dirty="0"/>
          </a:p>
        </p:txBody>
      </p:sp>
      <p:sp>
        <p:nvSpPr>
          <p:cNvPr id="8" name="7 Dikdörtgen"/>
          <p:cNvSpPr/>
          <p:nvPr/>
        </p:nvSpPr>
        <p:spPr>
          <a:xfrm>
            <a:off x="6012160" y="4509120"/>
            <a:ext cx="1296144" cy="43204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NASIL?</a:t>
            </a:r>
            <a:endParaRPr lang="tr-TR" dirty="0"/>
          </a:p>
        </p:txBody>
      </p:sp>
      <p:sp>
        <p:nvSpPr>
          <p:cNvPr id="9" name="8 Dikdörtgen"/>
          <p:cNvSpPr/>
          <p:nvPr/>
        </p:nvSpPr>
        <p:spPr>
          <a:xfrm>
            <a:off x="7524328" y="4509120"/>
            <a:ext cx="1296144" cy="432048"/>
          </a:xfrm>
          <a:prstGeom prst="rect">
            <a:avLst/>
          </a:prstGeom>
          <a:solidFill>
            <a:srgbClr val="FF8B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KİM?</a:t>
            </a:r>
            <a:endParaRPr lang="tr-TR" dirty="0"/>
          </a:p>
        </p:txBody>
      </p:sp>
      <p:sp>
        <p:nvSpPr>
          <p:cNvPr id="10" name="9 Dikdörtgen"/>
          <p:cNvSpPr/>
          <p:nvPr/>
        </p:nvSpPr>
        <p:spPr>
          <a:xfrm>
            <a:off x="179512" y="5373216"/>
            <a:ext cx="8888972" cy="923330"/>
          </a:xfrm>
          <a:prstGeom prst="rect">
            <a:avLst/>
          </a:prstGeom>
          <a:solidFill>
            <a:srgbClr val="C2F781"/>
          </a:solidFill>
        </p:spPr>
        <p:txBody>
          <a:bodyPr wrap="none">
            <a:spAutoFit/>
          </a:bodyPr>
          <a:lstStyle/>
          <a:p>
            <a:r>
              <a:rPr lang="tr-TR" dirty="0" smtClean="0"/>
              <a:t>  </a:t>
            </a:r>
            <a:r>
              <a:rPr lang="tr-TR" b="1" dirty="0" smtClean="0">
                <a:solidFill>
                  <a:srgbClr val="FF8B8B"/>
                </a:solidFill>
              </a:rPr>
              <a:t>FELSEFE</a:t>
            </a:r>
          </a:p>
          <a:p>
            <a:r>
              <a:rPr lang="tr-TR" dirty="0" smtClean="0"/>
              <a:t>………………  …………………….   ……………………..   ………………..     …………………      …………………..</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Users\xx\Desktop\MİLET.PNG"/>
          <p:cNvPicPr>
            <a:picLocks noChangeAspect="1" noChangeArrowheads="1"/>
          </p:cNvPicPr>
          <p:nvPr/>
        </p:nvPicPr>
        <p:blipFill>
          <a:blip r:embed="rId2" cstate="print"/>
          <a:srcRect/>
          <a:stretch>
            <a:fillRect/>
          </a:stretch>
        </p:blipFill>
        <p:spPr bwMode="auto">
          <a:xfrm>
            <a:off x="107504" y="116632"/>
            <a:ext cx="8909248" cy="640871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Users\xx\Desktop\uYGULAYALIM.PNG"/>
          <p:cNvPicPr>
            <a:picLocks noChangeAspect="1" noChangeArrowheads="1"/>
          </p:cNvPicPr>
          <p:nvPr/>
        </p:nvPicPr>
        <p:blipFill>
          <a:blip r:embed="rId2" cstate="print"/>
          <a:srcRect/>
          <a:stretch>
            <a:fillRect/>
          </a:stretch>
        </p:blipFill>
        <p:spPr bwMode="auto">
          <a:xfrm>
            <a:off x="0" y="1"/>
            <a:ext cx="9144000" cy="836712"/>
          </a:xfrm>
          <a:prstGeom prst="rect">
            <a:avLst/>
          </a:prstGeom>
          <a:noFill/>
        </p:spPr>
      </p:pic>
      <p:sp>
        <p:nvSpPr>
          <p:cNvPr id="3" name="2 Dikdörtgen"/>
          <p:cNvSpPr/>
          <p:nvPr/>
        </p:nvSpPr>
        <p:spPr>
          <a:xfrm>
            <a:off x="107504" y="908720"/>
            <a:ext cx="8928992" cy="5909310"/>
          </a:xfrm>
          <a:prstGeom prst="rect">
            <a:avLst/>
          </a:prstGeom>
          <a:solidFill>
            <a:srgbClr val="BCD7A1"/>
          </a:solidFill>
          <a:ln>
            <a:solidFill>
              <a:srgbClr val="FF0000"/>
            </a:solidFill>
          </a:ln>
        </p:spPr>
        <p:txBody>
          <a:bodyPr wrap="square">
            <a:spAutoFit/>
          </a:bodyPr>
          <a:lstStyle/>
          <a:p>
            <a:r>
              <a:rPr lang="tr-TR" b="1" dirty="0" smtClean="0">
                <a:solidFill>
                  <a:srgbClr val="0070C0"/>
                </a:solidFill>
              </a:rPr>
              <a:t>Aşağıdaki metni okuyarak verilen soruları cevaplayınız.</a:t>
            </a:r>
          </a:p>
          <a:p>
            <a:pPr algn="ctr"/>
            <a:r>
              <a:rPr lang="tr-TR" b="1" dirty="0" smtClean="0">
                <a:solidFill>
                  <a:srgbClr val="C00000"/>
                </a:solidFill>
              </a:rPr>
              <a:t>YUNAN FELSEFESİNİN KÜLTÜREL AÇIDAN ÖNE ÇIKMA NEDENLERİ</a:t>
            </a:r>
          </a:p>
          <a:p>
            <a:r>
              <a:rPr lang="tr-TR" dirty="0" smtClean="0"/>
              <a:t>     (...) Bir zamanlar dünyanın hemen her yanına yayılmış zengin felsefe okulları ve karmaşık </a:t>
            </a:r>
            <a:r>
              <a:rPr lang="tr-TR" dirty="0" err="1" smtClean="0"/>
              <a:t>argümantasyon</a:t>
            </a:r>
            <a:r>
              <a:rPr lang="tr-TR" dirty="0" smtClean="0"/>
              <a:t> tekniklerinin varlığından söz etmekten bizi alıkoyan yegâne şey, ön yargılarımız ve bilgisizliğimizdir. Gerçekten de eski zamanlarda pek çok toplumun bilgiyi bir kuşaktan diğerine aktarmada yazı dışında başkaca etkin teknikleri kullanan sözlü kültürleri vardı. (...) Sözlü kültürde toplumların yaşlı kuşakları bilgeliklerini genç kuşaklara şiir ve şarkılarla aktarıyorlardı. Fakat bu kültürler yok olup gittiği zaman onların düşünceleri de aynen uygarlıkları gibi bizim için erişilir olmaktan çıktı. Kültürün yazılı olmadığı bu dönemde, Antik Yunan bile felsefi bir düzeye yükselmeden yani filozoflar düşüncelerini kâğıda dökmeden önce bütünüyle sözlü bir kültürdü. (...) Yunan felsefesinin öne çıkması, Atina’nın en nihayetinde dünyanın felsefe merkezi hâline gelmesinin en önemli nedeni, bu felsefenin teknik anlamda sergilemiş olduğu üstünlükten, diğer kültürlerden hiçbir şey almadan kendi başına yaratmış olduğu farklılık ve gelişmişlikten ziyade Atinalıların özellikle de Platon'un felsefi düşünceleri yazıya dökme kararlılığı olmuştur.</a:t>
            </a:r>
          </a:p>
          <a:p>
            <a:pPr lvl="8"/>
            <a:r>
              <a:rPr lang="tr-TR" b="1" i="1" dirty="0" smtClean="0">
                <a:solidFill>
                  <a:srgbClr val="7030A0"/>
                </a:solidFill>
              </a:rPr>
              <a:t>Ahmet CEVİZCİ, Felsefe Tarihi (Düzenlenmiştir.)</a:t>
            </a:r>
          </a:p>
          <a:p>
            <a:endParaRPr lang="tr-TR" dirty="0" smtClean="0"/>
          </a:p>
          <a:p>
            <a:pPr algn="ctr"/>
            <a:r>
              <a:rPr lang="tr-TR" dirty="0" smtClean="0"/>
              <a:t>Sorular</a:t>
            </a:r>
          </a:p>
          <a:p>
            <a:r>
              <a:rPr lang="tr-TR" b="1" dirty="0" smtClean="0">
                <a:solidFill>
                  <a:srgbClr val="C00000"/>
                </a:solidFill>
              </a:rPr>
              <a:t>1. </a:t>
            </a:r>
            <a:r>
              <a:rPr lang="tr-TR" dirty="0" smtClean="0"/>
              <a:t>Felsefi düşüncenin yaygınlaşmasında sözlü anlatım mı yoksa yazılı anlatım mı daha etkilidir? Kısaca açıklayınız.</a:t>
            </a:r>
          </a:p>
          <a:p>
            <a:r>
              <a:rPr lang="tr-TR" b="1" dirty="0" smtClean="0">
                <a:solidFill>
                  <a:srgbClr val="C00000"/>
                </a:solidFill>
              </a:rPr>
              <a:t>2. </a:t>
            </a:r>
            <a:r>
              <a:rPr lang="tr-TR" dirty="0" smtClean="0"/>
              <a:t>Antik Yunan'da Atina'nın felsefe merkezi olmasının sebeplerini açıklayınız.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Users\xx\Desktop\TARTILALIM.PNG"/>
          <p:cNvPicPr>
            <a:picLocks noChangeAspect="1" noChangeArrowheads="1"/>
          </p:cNvPicPr>
          <p:nvPr/>
        </p:nvPicPr>
        <p:blipFill>
          <a:blip r:embed="rId2" cstate="print"/>
          <a:srcRect/>
          <a:stretch>
            <a:fillRect/>
          </a:stretch>
        </p:blipFill>
        <p:spPr bwMode="auto">
          <a:xfrm>
            <a:off x="0" y="0"/>
            <a:ext cx="9144000" cy="781050"/>
          </a:xfrm>
          <a:prstGeom prst="rect">
            <a:avLst/>
          </a:prstGeom>
          <a:noFill/>
        </p:spPr>
      </p:pic>
      <p:sp>
        <p:nvSpPr>
          <p:cNvPr id="3" name="2 Dikdörtgen"/>
          <p:cNvSpPr/>
          <p:nvPr/>
        </p:nvSpPr>
        <p:spPr>
          <a:xfrm>
            <a:off x="0" y="836712"/>
            <a:ext cx="9144000" cy="646331"/>
          </a:xfrm>
          <a:prstGeom prst="rect">
            <a:avLst/>
          </a:prstGeom>
          <a:solidFill>
            <a:srgbClr val="FF0000"/>
          </a:solidFill>
        </p:spPr>
        <p:txBody>
          <a:bodyPr wrap="square">
            <a:spAutoFit/>
          </a:bodyPr>
          <a:lstStyle/>
          <a:p>
            <a:pPr algn="ctr"/>
            <a:r>
              <a:rPr lang="tr-TR" dirty="0" smtClean="0"/>
              <a:t>Aşağıda verilen şiiri dikkatlice okuyunuz. Felsefenin doğuşunda etkili olan toplumsal ve ekonomik sebepleri tartışınız.</a:t>
            </a:r>
            <a:endParaRPr lang="tr-TR" dirty="0"/>
          </a:p>
        </p:txBody>
      </p:sp>
      <p:sp>
        <p:nvSpPr>
          <p:cNvPr id="4" name="3 Yuvarlatılmış Dikdörtgen"/>
          <p:cNvSpPr/>
          <p:nvPr/>
        </p:nvSpPr>
        <p:spPr>
          <a:xfrm>
            <a:off x="107504" y="1700808"/>
            <a:ext cx="4896544" cy="4824536"/>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rgbClr val="C00000"/>
                </a:solidFill>
              </a:rPr>
              <a:t>DEFNE ORMANI</a:t>
            </a:r>
          </a:p>
          <a:p>
            <a:endParaRPr lang="tr-TR" dirty="0" smtClean="0">
              <a:solidFill>
                <a:schemeClr val="tx1"/>
              </a:solidFill>
            </a:endParaRPr>
          </a:p>
          <a:p>
            <a:r>
              <a:rPr lang="tr-TR" dirty="0" smtClean="0">
                <a:solidFill>
                  <a:schemeClr val="tx1"/>
                </a:solidFill>
              </a:rPr>
              <a:t>Köle sahipleri ekmek </a:t>
            </a:r>
            <a:r>
              <a:rPr lang="tr-TR" dirty="0" err="1" smtClean="0">
                <a:solidFill>
                  <a:schemeClr val="tx1"/>
                </a:solidFill>
              </a:rPr>
              <a:t>kaygusu</a:t>
            </a:r>
            <a:r>
              <a:rPr lang="tr-TR" dirty="0" smtClean="0">
                <a:solidFill>
                  <a:schemeClr val="tx1"/>
                </a:solidFill>
              </a:rPr>
              <a:t> çekmedikleri</a:t>
            </a:r>
          </a:p>
          <a:p>
            <a:r>
              <a:rPr lang="tr-TR" dirty="0" smtClean="0">
                <a:solidFill>
                  <a:schemeClr val="tx1"/>
                </a:solidFill>
              </a:rPr>
              <a:t>İçin felsefe yapıyorlardı, çünkü</a:t>
            </a:r>
          </a:p>
          <a:p>
            <a:r>
              <a:rPr lang="tr-TR" dirty="0" smtClean="0">
                <a:solidFill>
                  <a:schemeClr val="tx1"/>
                </a:solidFill>
              </a:rPr>
              <a:t>Ekmeklerini köleler veriyordu onlara;</a:t>
            </a:r>
          </a:p>
          <a:p>
            <a:r>
              <a:rPr lang="tr-TR" dirty="0" smtClean="0">
                <a:solidFill>
                  <a:schemeClr val="tx1"/>
                </a:solidFill>
              </a:rPr>
              <a:t>Köleler ekmek </a:t>
            </a:r>
            <a:r>
              <a:rPr lang="tr-TR" dirty="0" err="1" smtClean="0">
                <a:solidFill>
                  <a:schemeClr val="tx1"/>
                </a:solidFill>
              </a:rPr>
              <a:t>kaygusu</a:t>
            </a:r>
            <a:r>
              <a:rPr lang="tr-TR" dirty="0" smtClean="0">
                <a:solidFill>
                  <a:schemeClr val="tx1"/>
                </a:solidFill>
              </a:rPr>
              <a:t> çekmedikleri için</a:t>
            </a:r>
          </a:p>
          <a:p>
            <a:r>
              <a:rPr lang="tr-TR" dirty="0" smtClean="0">
                <a:solidFill>
                  <a:schemeClr val="tx1"/>
                </a:solidFill>
              </a:rPr>
              <a:t>Felsefe yapmıyorlardı, çünkü ekmeklerini</a:t>
            </a:r>
          </a:p>
          <a:p>
            <a:r>
              <a:rPr lang="tr-TR" dirty="0" smtClean="0">
                <a:solidFill>
                  <a:schemeClr val="tx1"/>
                </a:solidFill>
              </a:rPr>
              <a:t>Köle sahipleri veriyordu onlara.</a:t>
            </a:r>
          </a:p>
          <a:p>
            <a:r>
              <a:rPr lang="tr-TR" dirty="0" smtClean="0">
                <a:solidFill>
                  <a:schemeClr val="tx1"/>
                </a:solidFill>
              </a:rPr>
              <a:t>Ve yıkıldı gitti Likya.</a:t>
            </a:r>
          </a:p>
          <a:p>
            <a:r>
              <a:rPr lang="tr-TR" dirty="0" smtClean="0">
                <a:solidFill>
                  <a:schemeClr val="tx1"/>
                </a:solidFill>
              </a:rPr>
              <a:t>Köleler felsefe </a:t>
            </a:r>
            <a:r>
              <a:rPr lang="tr-TR" dirty="0" err="1" smtClean="0">
                <a:solidFill>
                  <a:schemeClr val="tx1"/>
                </a:solidFill>
              </a:rPr>
              <a:t>kaygusu</a:t>
            </a:r>
            <a:r>
              <a:rPr lang="tr-TR" dirty="0" smtClean="0">
                <a:solidFill>
                  <a:schemeClr val="tx1"/>
                </a:solidFill>
              </a:rPr>
              <a:t> çekmedikleri</a:t>
            </a:r>
          </a:p>
          <a:p>
            <a:r>
              <a:rPr lang="tr-TR" dirty="0" smtClean="0">
                <a:solidFill>
                  <a:schemeClr val="tx1"/>
                </a:solidFill>
              </a:rPr>
              <a:t>İçin ekmek yapıyorlardı, çünkü</a:t>
            </a:r>
          </a:p>
          <a:p>
            <a:r>
              <a:rPr lang="tr-TR" dirty="0" smtClean="0">
                <a:solidFill>
                  <a:schemeClr val="tx1"/>
                </a:solidFill>
              </a:rPr>
              <a:t>Felsefelerini köle sahipleri veriyordu onlara;</a:t>
            </a:r>
          </a:p>
          <a:p>
            <a:r>
              <a:rPr lang="tr-TR" dirty="0" smtClean="0">
                <a:solidFill>
                  <a:schemeClr val="tx1"/>
                </a:solidFill>
              </a:rPr>
              <a:t>Felsefe sahipleri köle </a:t>
            </a:r>
            <a:r>
              <a:rPr lang="tr-TR" dirty="0" err="1" smtClean="0">
                <a:solidFill>
                  <a:schemeClr val="tx1"/>
                </a:solidFill>
              </a:rPr>
              <a:t>kaygusu</a:t>
            </a:r>
            <a:r>
              <a:rPr lang="tr-TR" dirty="0" smtClean="0">
                <a:solidFill>
                  <a:schemeClr val="tx1"/>
                </a:solidFill>
              </a:rPr>
              <a:t> çekmedikleri</a:t>
            </a:r>
          </a:p>
          <a:p>
            <a:r>
              <a:rPr lang="tr-TR" dirty="0" smtClean="0">
                <a:solidFill>
                  <a:schemeClr val="tx1"/>
                </a:solidFill>
              </a:rPr>
              <a:t>İçin ekmek yapmıyorlardı, çünkü kölelerini</a:t>
            </a:r>
            <a:endParaRPr lang="tr-TR" dirty="0">
              <a:solidFill>
                <a:schemeClr val="tx1"/>
              </a:solidFill>
            </a:endParaRPr>
          </a:p>
        </p:txBody>
      </p:sp>
      <p:sp>
        <p:nvSpPr>
          <p:cNvPr id="5" name="4 Yuvarlatılmış Dikdörtgen"/>
          <p:cNvSpPr/>
          <p:nvPr/>
        </p:nvSpPr>
        <p:spPr>
          <a:xfrm>
            <a:off x="5076056" y="1700808"/>
            <a:ext cx="3888432" cy="4824536"/>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smtClean="0">
                <a:solidFill>
                  <a:schemeClr val="tx1"/>
                </a:solidFill>
              </a:rPr>
              <a:t>Felsefe veriyordu onlara.</a:t>
            </a:r>
          </a:p>
          <a:p>
            <a:r>
              <a:rPr lang="tr-TR" dirty="0" smtClean="0">
                <a:solidFill>
                  <a:schemeClr val="tx1"/>
                </a:solidFill>
              </a:rPr>
              <a:t>Ve yıkıldı gitti Likya.</a:t>
            </a:r>
          </a:p>
          <a:p>
            <a:r>
              <a:rPr lang="tr-TR" dirty="0" smtClean="0">
                <a:solidFill>
                  <a:schemeClr val="tx1"/>
                </a:solidFill>
              </a:rPr>
              <a:t>Felsefenin ekmeği yoktu, ekmeğin</a:t>
            </a:r>
          </a:p>
          <a:p>
            <a:r>
              <a:rPr lang="tr-TR" dirty="0" smtClean="0">
                <a:solidFill>
                  <a:schemeClr val="tx1"/>
                </a:solidFill>
              </a:rPr>
              <a:t>Felsefesi. Ve sahipsiz felsefenin</a:t>
            </a:r>
          </a:p>
          <a:p>
            <a:r>
              <a:rPr lang="tr-TR" dirty="0" smtClean="0">
                <a:solidFill>
                  <a:schemeClr val="tx1"/>
                </a:solidFill>
              </a:rPr>
              <a:t>Ekmeğini, sahipsiz ekmeğin felsefesi yedi.</a:t>
            </a:r>
          </a:p>
          <a:p>
            <a:r>
              <a:rPr lang="tr-TR" dirty="0" smtClean="0">
                <a:solidFill>
                  <a:schemeClr val="tx1"/>
                </a:solidFill>
              </a:rPr>
              <a:t>Ekmeğin sahipsiz felsefesini</a:t>
            </a:r>
          </a:p>
          <a:p>
            <a:r>
              <a:rPr lang="tr-TR" dirty="0" smtClean="0">
                <a:solidFill>
                  <a:schemeClr val="tx1"/>
                </a:solidFill>
              </a:rPr>
              <a:t>Felsefenin sahipsiz ekmeği.</a:t>
            </a:r>
          </a:p>
          <a:p>
            <a:r>
              <a:rPr lang="tr-TR" dirty="0" smtClean="0">
                <a:solidFill>
                  <a:schemeClr val="tx1"/>
                </a:solidFill>
              </a:rPr>
              <a:t>Ve yıkıldı gitti Likya.</a:t>
            </a:r>
          </a:p>
          <a:p>
            <a:r>
              <a:rPr lang="tr-TR" dirty="0" smtClean="0">
                <a:solidFill>
                  <a:schemeClr val="tx1"/>
                </a:solidFill>
              </a:rPr>
              <a:t>Hâlâ yeşil bir defne ormanı altında.</a:t>
            </a:r>
          </a:p>
          <a:p>
            <a:endParaRPr lang="tr-TR" dirty="0" smtClean="0">
              <a:solidFill>
                <a:schemeClr val="tx1"/>
              </a:solidFill>
            </a:endParaRPr>
          </a:p>
          <a:p>
            <a:r>
              <a:rPr lang="tr-TR" dirty="0" smtClean="0">
                <a:solidFill>
                  <a:srgbClr val="C00000"/>
                </a:solidFill>
                <a:latin typeface="Comic Sans MS" pitchFamily="66" charset="0"/>
              </a:rPr>
              <a:t>Melih Cevdet ANDAY</a:t>
            </a:r>
          </a:p>
          <a:p>
            <a:r>
              <a:rPr lang="tr-TR" dirty="0" smtClean="0">
                <a:solidFill>
                  <a:srgbClr val="C00000"/>
                </a:solidFill>
                <a:latin typeface="Comic Sans MS" pitchFamily="66" charset="0"/>
              </a:rPr>
              <a:t>Göçebe Denizin Üstünde</a:t>
            </a:r>
            <a:endParaRPr lang="tr-TR" dirty="0">
              <a:solidFill>
                <a:srgbClr val="C00000"/>
              </a:solidFill>
              <a:latin typeface="Comic Sans MS" pitchFamily="66"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8856984" cy="6494085"/>
          </a:xfrm>
          <a:prstGeom prst="rect">
            <a:avLst/>
          </a:prstGeom>
          <a:solidFill>
            <a:schemeClr val="bg2"/>
          </a:solidFill>
          <a:ln>
            <a:solidFill>
              <a:schemeClr val="tx1"/>
            </a:solidFill>
          </a:ln>
        </p:spPr>
        <p:txBody>
          <a:bodyPr wrap="square">
            <a:spAutoFit/>
          </a:bodyPr>
          <a:lstStyle/>
          <a:p>
            <a:pPr>
              <a:buFont typeface="Wingdings" pitchFamily="2" charset="2"/>
              <a:buChar char="§"/>
            </a:pPr>
            <a:r>
              <a:rPr lang="tr-TR" sz="3200" dirty="0" smtClean="0">
                <a:solidFill>
                  <a:srgbClr val="C00000"/>
                </a:solidFill>
              </a:rPr>
              <a:t>  </a:t>
            </a:r>
            <a:r>
              <a:rPr lang="tr-TR" sz="3200" dirty="0" smtClean="0"/>
              <a:t>Felsefe için birden çok başlangıç sayılabilir. </a:t>
            </a:r>
          </a:p>
          <a:p>
            <a:pPr>
              <a:buFont typeface="Wingdings" pitchFamily="2" charset="2"/>
              <a:buChar char="§"/>
            </a:pPr>
            <a:endParaRPr lang="tr-TR" sz="3200" dirty="0" smtClean="0"/>
          </a:p>
          <a:p>
            <a:pPr>
              <a:buFont typeface="Wingdings" pitchFamily="2" charset="2"/>
              <a:buChar char="§"/>
            </a:pPr>
            <a:r>
              <a:rPr lang="tr-TR" sz="3200" dirty="0" smtClean="0">
                <a:solidFill>
                  <a:srgbClr val="C00000"/>
                </a:solidFill>
              </a:rPr>
              <a:t> </a:t>
            </a:r>
            <a:r>
              <a:rPr lang="tr-TR" sz="3200" dirty="0" smtClean="0"/>
              <a:t>Olayların tarihsel sıralanması geçmişten günümüze gelerek, daha çok da günümüzden geçmişe giderek yapılmaya çalışılmaktadır. “Neyin başı sonu aranacak?” sorusu zaman probleminden ziyade hangi konu etrafında düşünüldüğünü göstermektedir. </a:t>
            </a:r>
          </a:p>
          <a:p>
            <a:pPr>
              <a:buFont typeface="Wingdings" pitchFamily="2" charset="2"/>
              <a:buChar char="§"/>
            </a:pPr>
            <a:endParaRPr lang="tr-TR" sz="3200" dirty="0" smtClean="0"/>
          </a:p>
          <a:p>
            <a:pPr>
              <a:buFont typeface="Wingdings" pitchFamily="2" charset="2"/>
              <a:buChar char="§"/>
            </a:pPr>
            <a:r>
              <a:rPr lang="tr-TR" sz="3200" dirty="0" smtClean="0">
                <a:solidFill>
                  <a:srgbClr val="C00000"/>
                </a:solidFill>
              </a:rPr>
              <a:t> </a:t>
            </a:r>
            <a:r>
              <a:rPr lang="tr-TR" sz="3200" dirty="0" smtClean="0"/>
              <a:t>Felsefe için ne değerli görülüyorsa problemleri işleyen, bunun doğru bilgisine ulaşmaya çalışan kültürler için de bunlar ayrı ayrı başlangıç olarak kabul edilebilir.</a:t>
            </a:r>
            <a:endParaRPr lang="tr-TR"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elsefi karikatürler..."/>
          <p:cNvPicPr>
            <a:picLocks noChangeAspect="1" noChangeArrowheads="1"/>
          </p:cNvPicPr>
          <p:nvPr/>
        </p:nvPicPr>
        <p:blipFill>
          <a:blip r:embed="rId2" cstate="print"/>
          <a:srcRect/>
          <a:stretch>
            <a:fillRect/>
          </a:stretch>
        </p:blipFill>
        <p:spPr bwMode="auto">
          <a:xfrm>
            <a:off x="611560" y="188640"/>
            <a:ext cx="7632848" cy="653880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3960440" cy="6632585"/>
          </a:xfrm>
          <a:prstGeom prst="rect">
            <a:avLst/>
          </a:prstGeom>
          <a:solidFill>
            <a:schemeClr val="bg2"/>
          </a:solidFill>
          <a:ln>
            <a:solidFill>
              <a:schemeClr val="tx1"/>
            </a:solidFill>
          </a:ln>
        </p:spPr>
        <p:txBody>
          <a:bodyPr wrap="square">
            <a:spAutoFit/>
          </a:bodyPr>
          <a:lstStyle/>
          <a:p>
            <a:pPr>
              <a:buFont typeface="Wingdings" pitchFamily="2" charset="2"/>
              <a:buChar char="§"/>
            </a:pPr>
            <a:r>
              <a:rPr lang="tr-TR" sz="2500" dirty="0" smtClean="0">
                <a:solidFill>
                  <a:srgbClr val="C00000"/>
                </a:solidFill>
              </a:rPr>
              <a:t> </a:t>
            </a:r>
            <a:r>
              <a:rPr lang="tr-TR" sz="2500" dirty="0" smtClean="0"/>
              <a:t>İlk olarak herhangi bir kültür oluşturmak az çok yaptığını bilmeyi gerektirdiğinden kültür oluşumlarının hepsinde yeterli düzeyde bir bilinç yani felsefenin en önemli özelliği olan </a:t>
            </a:r>
            <a:r>
              <a:rPr lang="tr-TR" sz="2500" dirty="0" smtClean="0">
                <a:solidFill>
                  <a:srgbClr val="FF0000"/>
                </a:solidFill>
                <a:latin typeface="Comic Sans MS" pitchFamily="66" charset="0"/>
              </a:rPr>
              <a:t>“üzerine düşünme” </a:t>
            </a:r>
            <a:r>
              <a:rPr lang="tr-TR" sz="2500" dirty="0" smtClean="0"/>
              <a:t>örnekleri bulunmaktadır. </a:t>
            </a:r>
          </a:p>
          <a:p>
            <a:pPr>
              <a:buFont typeface="Wingdings" pitchFamily="2" charset="2"/>
              <a:buChar char="Ø"/>
            </a:pPr>
            <a:endParaRPr lang="tr-TR" sz="2500" dirty="0" smtClean="0">
              <a:solidFill>
                <a:srgbClr val="0070C0"/>
              </a:solidFill>
              <a:latin typeface="Comic Sans MS" pitchFamily="66" charset="0"/>
            </a:endParaRPr>
          </a:p>
          <a:p>
            <a:pPr>
              <a:buFont typeface="Wingdings" pitchFamily="2" charset="2"/>
              <a:buChar char="Ø"/>
            </a:pPr>
            <a:r>
              <a:rPr lang="tr-TR" sz="2500" dirty="0" smtClean="0">
                <a:solidFill>
                  <a:srgbClr val="C00000"/>
                </a:solidFill>
                <a:latin typeface="Comic Sans MS" pitchFamily="66" charset="0"/>
              </a:rPr>
              <a:t> </a:t>
            </a:r>
            <a:r>
              <a:rPr lang="tr-TR" sz="2500" dirty="0" smtClean="0">
                <a:solidFill>
                  <a:srgbClr val="0070C0"/>
                </a:solidFill>
                <a:latin typeface="Comic Sans MS" pitchFamily="66" charset="0"/>
              </a:rPr>
              <a:t>Bu anlamda felsefenin geniş tanımı içinde bütün kültürleri felsefenin başlangıcında etkili olduğunu düşünmek mümkündür. </a:t>
            </a:r>
          </a:p>
        </p:txBody>
      </p:sp>
      <p:pic>
        <p:nvPicPr>
          <p:cNvPr id="53250" name="Picture 2" descr="Ne Günah İşledim (Yiğit Özgür) | Karikatüristan.WordPress.com"/>
          <p:cNvPicPr>
            <a:picLocks noChangeAspect="1" noChangeArrowheads="1"/>
          </p:cNvPicPr>
          <p:nvPr/>
        </p:nvPicPr>
        <p:blipFill>
          <a:blip r:embed="rId2" cstate="print"/>
          <a:srcRect/>
          <a:stretch>
            <a:fillRect/>
          </a:stretch>
        </p:blipFill>
        <p:spPr bwMode="auto">
          <a:xfrm>
            <a:off x="4211960" y="188640"/>
            <a:ext cx="4752528" cy="648072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260648"/>
            <a:ext cx="8928992" cy="6247864"/>
          </a:xfrm>
          <a:prstGeom prst="rect">
            <a:avLst/>
          </a:prstGeom>
          <a:solidFill>
            <a:schemeClr val="bg2"/>
          </a:solidFill>
          <a:ln>
            <a:solidFill>
              <a:schemeClr val="tx1"/>
            </a:solidFill>
          </a:ln>
        </p:spPr>
        <p:txBody>
          <a:bodyPr wrap="square">
            <a:spAutoFit/>
          </a:bodyPr>
          <a:lstStyle/>
          <a:p>
            <a:pPr>
              <a:buFont typeface="Wingdings" pitchFamily="2" charset="2"/>
              <a:buChar char="§"/>
            </a:pPr>
            <a:r>
              <a:rPr lang="tr-TR" sz="4000" dirty="0" smtClean="0">
                <a:solidFill>
                  <a:srgbClr val="C00000"/>
                </a:solidFill>
              </a:rPr>
              <a:t> </a:t>
            </a:r>
            <a:r>
              <a:rPr lang="tr-TR" sz="4000" dirty="0" smtClean="0"/>
              <a:t>İkinci olarak varlık-oluş, bilgi ve değerle ilgili serbest çağrışımların ötesinde daha sistemli düşünmeler felsefenin başlangıcı sayılabilir. </a:t>
            </a:r>
          </a:p>
          <a:p>
            <a:pPr>
              <a:buFont typeface="Wingdings" pitchFamily="2" charset="2"/>
              <a:buChar char="§"/>
            </a:pPr>
            <a:endParaRPr lang="tr-TR" sz="4000" dirty="0" smtClean="0"/>
          </a:p>
          <a:p>
            <a:r>
              <a:rPr lang="tr-TR" sz="4000" dirty="0" smtClean="0">
                <a:solidFill>
                  <a:srgbClr val="C00000"/>
                </a:solidFill>
              </a:rPr>
              <a:t>Örneğin</a:t>
            </a:r>
            <a:r>
              <a:rPr lang="tr-TR" sz="4000" dirty="0" smtClean="0"/>
              <a:t> kadim adıyla “hikmet” veya “</a:t>
            </a:r>
            <a:r>
              <a:rPr lang="tr-TR" sz="4000" dirty="0" err="1" smtClean="0"/>
              <a:t>sophia</a:t>
            </a:r>
            <a:r>
              <a:rPr lang="tr-TR" sz="4000" dirty="0" smtClean="0"/>
              <a:t>” pratik bilgeliği içermektedir. Birçok medeniyette erdeme ve doğru yaşama </a:t>
            </a:r>
            <a:r>
              <a:rPr lang="tr-TR" sz="4000" dirty="0" err="1" smtClean="0"/>
              <a:t>dâir</a:t>
            </a:r>
            <a:r>
              <a:rPr lang="tr-TR" sz="4000" dirty="0" smtClean="0"/>
              <a:t> öğütler vardır.</a:t>
            </a:r>
          </a:p>
          <a:p>
            <a:endParaRPr lang="tr-TR" sz="40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260648"/>
            <a:ext cx="8928992" cy="6370975"/>
          </a:xfrm>
          <a:prstGeom prst="rect">
            <a:avLst/>
          </a:prstGeom>
          <a:solidFill>
            <a:schemeClr val="bg2"/>
          </a:solidFill>
          <a:ln>
            <a:solidFill>
              <a:schemeClr val="tx1"/>
            </a:solidFill>
          </a:ln>
        </p:spPr>
        <p:txBody>
          <a:bodyPr wrap="square">
            <a:spAutoFit/>
          </a:bodyPr>
          <a:lstStyle/>
          <a:p>
            <a:pPr>
              <a:buFont typeface="Wingdings" pitchFamily="2" charset="2"/>
              <a:buChar char="Ø"/>
            </a:pPr>
            <a:r>
              <a:rPr lang="tr-TR" sz="3400" dirty="0" smtClean="0">
                <a:solidFill>
                  <a:srgbClr val="C00000"/>
                </a:solidFill>
              </a:rPr>
              <a:t> </a:t>
            </a:r>
            <a:r>
              <a:rPr lang="tr-TR" sz="3400" dirty="0" smtClean="0"/>
              <a:t>Üçüncü ve daha ayırıcı olarak felsefe “</a:t>
            </a:r>
            <a:r>
              <a:rPr lang="tr-TR" sz="3400" dirty="0" err="1" smtClean="0">
                <a:solidFill>
                  <a:srgbClr val="0070C0"/>
                </a:solidFill>
                <a:latin typeface="Comic Sans MS" pitchFamily="66" charset="0"/>
              </a:rPr>
              <a:t>teoria</a:t>
            </a:r>
            <a:r>
              <a:rPr lang="tr-TR" sz="3400" dirty="0" err="1" smtClean="0"/>
              <a:t>”dır</a:t>
            </a:r>
            <a:r>
              <a:rPr lang="tr-TR" sz="3400" dirty="0" smtClean="0"/>
              <a:t>. Felsefe, bu anlamda gündelik dâhil her tür deneyim, mecaz ve çağrışımlardan yararlanmakla birlikte bir problem etrafında yoğunlaşıp problemin çeşitli boyutlarını akli olarak kavramaya çalışır. </a:t>
            </a:r>
          </a:p>
          <a:p>
            <a:pPr>
              <a:buFont typeface="Wingdings" pitchFamily="2" charset="2"/>
              <a:buChar char="Ø"/>
            </a:pPr>
            <a:endParaRPr lang="tr-TR" sz="3400" dirty="0" smtClean="0"/>
          </a:p>
          <a:p>
            <a:pPr>
              <a:buFont typeface="Wingdings" pitchFamily="2" charset="2"/>
              <a:buChar char="Ø"/>
            </a:pPr>
            <a:r>
              <a:rPr lang="tr-TR" sz="3400" dirty="0" smtClean="0">
                <a:solidFill>
                  <a:srgbClr val="C00000"/>
                </a:solidFill>
              </a:rPr>
              <a:t> </a:t>
            </a:r>
            <a:r>
              <a:rPr lang="tr-TR" sz="3400" dirty="0" smtClean="0"/>
              <a:t>Felsefe; </a:t>
            </a:r>
            <a:r>
              <a:rPr lang="tr-TR" sz="3400" dirty="0" smtClean="0"/>
              <a:t>aklî </a:t>
            </a:r>
            <a:r>
              <a:rPr lang="tr-TR" sz="3400" dirty="0" smtClean="0"/>
              <a:t>olanla (rasyonel) </a:t>
            </a:r>
            <a:r>
              <a:rPr lang="tr-TR" sz="3400" dirty="0" smtClean="0"/>
              <a:t>aklî </a:t>
            </a:r>
            <a:r>
              <a:rPr lang="tr-TR" sz="3400" dirty="0" smtClean="0"/>
              <a:t>olmayanın (irrasyonel) </a:t>
            </a:r>
            <a:r>
              <a:rPr lang="tr-TR" sz="3400" dirty="0" err="1" smtClean="0"/>
              <a:t>ayırdında</a:t>
            </a:r>
            <a:r>
              <a:rPr lang="tr-TR" sz="3400" dirty="0" smtClean="0"/>
              <a:t> olmadır. Olan biteni evrensel olarak kavramaya çalışmadır (özünü bulma, ortak ilkelerini belirleme). </a:t>
            </a:r>
          </a:p>
          <a:p>
            <a:pPr>
              <a:buFont typeface="Wingdings" pitchFamily="2" charset="2"/>
              <a:buChar char="Ø"/>
            </a:pPr>
            <a:endParaRPr lang="tr-TR" sz="34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8928992" cy="6494085"/>
          </a:xfrm>
          <a:prstGeom prst="rect">
            <a:avLst/>
          </a:prstGeom>
          <a:solidFill>
            <a:schemeClr val="bg2"/>
          </a:solidFill>
          <a:ln>
            <a:solidFill>
              <a:schemeClr val="tx1"/>
            </a:solidFill>
          </a:ln>
        </p:spPr>
        <p:txBody>
          <a:bodyPr wrap="square">
            <a:spAutoFit/>
          </a:bodyPr>
          <a:lstStyle/>
          <a:p>
            <a:pPr>
              <a:buFont typeface="Wingdings" pitchFamily="2" charset="2"/>
              <a:buChar char="Ø"/>
            </a:pPr>
            <a:r>
              <a:rPr lang="tr-TR" sz="3200" dirty="0" smtClean="0">
                <a:solidFill>
                  <a:srgbClr val="C00000"/>
                </a:solidFill>
              </a:rPr>
              <a:t> </a:t>
            </a:r>
            <a:r>
              <a:rPr lang="tr-TR" sz="3200" dirty="0" smtClean="0"/>
              <a:t>Felsefenin “</a:t>
            </a:r>
            <a:r>
              <a:rPr lang="tr-TR" sz="3200" dirty="0" err="1" smtClean="0"/>
              <a:t>teoria</a:t>
            </a:r>
            <a:r>
              <a:rPr lang="tr-TR" sz="3200" dirty="0" smtClean="0"/>
              <a:t>” olarak ortaya çıkışı birçok kültür ve medeniyetin ortak bir sonucu olarak değerlendirilebilir. Özellikle Mısır ve Sümer Medeniyetlerindeki destanları, matematik, geometri, astronomi gibi alanlardaki bilgileri felsefenin temellerinde görmek mümkündür. </a:t>
            </a:r>
          </a:p>
          <a:p>
            <a:pPr>
              <a:buFont typeface="Wingdings" pitchFamily="2" charset="2"/>
              <a:buChar char="Ø"/>
            </a:pPr>
            <a:endParaRPr lang="tr-TR" sz="3200" dirty="0" smtClean="0"/>
          </a:p>
          <a:p>
            <a:pPr>
              <a:buFont typeface="Wingdings" pitchFamily="2" charset="2"/>
              <a:buChar char="Ø"/>
            </a:pPr>
            <a:r>
              <a:rPr lang="tr-TR" sz="3200" dirty="0" smtClean="0">
                <a:solidFill>
                  <a:srgbClr val="C00000"/>
                </a:solidFill>
              </a:rPr>
              <a:t> </a:t>
            </a:r>
            <a:r>
              <a:rPr lang="tr-TR" sz="3200" dirty="0" smtClean="0"/>
              <a:t>Ayrıca Eski Çin, Hint, İran medeniyetlerindeki inanç, bilgelik, doğru yaşama yönelik öğretilerde felsefeye kaynaklık etmiştir. Tüm bunlarla birlikte felsefe, Doğu bilgeliği ve bilgilerinin etkilerini taşımakla birlikte Antik Yunanla sistemli hâle gelmiştir.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xx\Desktop\DÜNYA.PNG"/>
          <p:cNvPicPr>
            <a:picLocks noChangeAspect="1" noChangeArrowheads="1"/>
          </p:cNvPicPr>
          <p:nvPr/>
        </p:nvPicPr>
        <p:blipFill>
          <a:blip r:embed="rId2" cstate="print"/>
          <a:srcRect/>
          <a:stretch>
            <a:fillRect/>
          </a:stretch>
        </p:blipFill>
        <p:spPr bwMode="auto">
          <a:xfrm>
            <a:off x="179512" y="332656"/>
            <a:ext cx="8496944" cy="6040338"/>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8928992" cy="6124754"/>
          </a:xfrm>
          <a:prstGeom prst="rect">
            <a:avLst/>
          </a:prstGeom>
          <a:solidFill>
            <a:schemeClr val="bg2"/>
          </a:solidFill>
          <a:ln>
            <a:solidFill>
              <a:schemeClr val="tx1"/>
            </a:solidFill>
          </a:ln>
        </p:spPr>
        <p:txBody>
          <a:bodyPr wrap="square">
            <a:spAutoFit/>
          </a:bodyPr>
          <a:lstStyle/>
          <a:p>
            <a:pPr>
              <a:buFont typeface="Wingdings" pitchFamily="2" charset="2"/>
              <a:buChar char="Ø"/>
            </a:pPr>
            <a:r>
              <a:rPr lang="tr-TR" sz="2800" dirty="0" smtClean="0">
                <a:solidFill>
                  <a:srgbClr val="C00000"/>
                </a:solidFill>
              </a:rPr>
              <a:t> </a:t>
            </a:r>
            <a:r>
              <a:rPr lang="tr-TR" sz="2800" dirty="0" smtClean="0"/>
              <a:t>MÖ 6. yüzyılda Antik Yunan, bugün ki Yunanistan ve Anadolu’nun Akdeniz ve Ege kıyılarında gelişmiş ekonomileriyle şehir devletleri tarzında yaşamlarını sürdürmekteydi. </a:t>
            </a:r>
          </a:p>
          <a:p>
            <a:pPr>
              <a:buFont typeface="Wingdings" pitchFamily="2" charset="2"/>
              <a:buChar char="Ø"/>
            </a:pPr>
            <a:endParaRPr lang="tr-TR" sz="2800" dirty="0" smtClean="0"/>
          </a:p>
          <a:p>
            <a:pPr>
              <a:buFont typeface="Wingdings" pitchFamily="2" charset="2"/>
              <a:buChar char="Ø"/>
            </a:pPr>
            <a:r>
              <a:rPr lang="tr-TR" sz="2800" dirty="0" smtClean="0">
                <a:solidFill>
                  <a:srgbClr val="C00000"/>
                </a:solidFill>
              </a:rPr>
              <a:t> </a:t>
            </a:r>
            <a:r>
              <a:rPr lang="tr-TR" sz="2800" dirty="0" smtClean="0"/>
              <a:t>Diğer medeniyetlerin düşünüş, bilim, teknik ve matematik gibi alanlarındaki etkinliklerini kendilerinin bu alandaki ürünleriyle sentezlemişlerdir. </a:t>
            </a:r>
          </a:p>
          <a:p>
            <a:pPr>
              <a:buFont typeface="Wingdings" pitchFamily="2" charset="2"/>
              <a:buChar char="Ø"/>
            </a:pPr>
            <a:endParaRPr lang="tr-TR" sz="2800" dirty="0" smtClean="0"/>
          </a:p>
          <a:p>
            <a:pPr>
              <a:buFont typeface="Wingdings" pitchFamily="2" charset="2"/>
              <a:buChar char="Ø"/>
            </a:pPr>
            <a:r>
              <a:rPr lang="tr-TR" sz="2800" dirty="0" smtClean="0">
                <a:solidFill>
                  <a:srgbClr val="C00000"/>
                </a:solidFill>
              </a:rPr>
              <a:t> </a:t>
            </a:r>
            <a:r>
              <a:rPr lang="tr-TR" sz="2800" dirty="0" smtClean="0"/>
              <a:t>Bu sentezin o dönemin inancı olan mitoloji ile kaynaşması, felsefeyi ortaya çıkarmıştır. </a:t>
            </a:r>
          </a:p>
          <a:p>
            <a:pPr>
              <a:buFont typeface="Wingdings" pitchFamily="2" charset="2"/>
              <a:buChar char="Ø"/>
            </a:pPr>
            <a:endParaRPr lang="tr-TR" sz="2800" dirty="0" smtClean="0"/>
          </a:p>
          <a:p>
            <a:pPr>
              <a:buFont typeface="Wingdings" pitchFamily="2" charset="2"/>
              <a:buChar char="Ø"/>
            </a:pPr>
            <a:r>
              <a:rPr lang="tr-TR" sz="2800" dirty="0" smtClean="0">
                <a:solidFill>
                  <a:srgbClr val="C00000"/>
                </a:solidFill>
              </a:rPr>
              <a:t> </a:t>
            </a:r>
            <a:r>
              <a:rPr lang="tr-TR" sz="2800" dirty="0" err="1" smtClean="0"/>
              <a:t>Thales</a:t>
            </a:r>
            <a:r>
              <a:rPr lang="tr-TR" sz="2800" dirty="0" smtClean="0"/>
              <a:t>, bugün insanlığın ortak birikimi olan felsefenin ilk filozofu olarak kabul edilmektedir.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8892480" cy="6597352"/>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Dikdörtgen"/>
          <p:cNvSpPr/>
          <p:nvPr/>
        </p:nvSpPr>
        <p:spPr>
          <a:xfrm>
            <a:off x="179512" y="332656"/>
            <a:ext cx="4392488" cy="619268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smtClean="0">
                <a:solidFill>
                  <a:srgbClr val="7030A0"/>
                </a:solidFill>
                <a:latin typeface="Comic Sans MS" pitchFamily="66" charset="0"/>
              </a:rPr>
              <a:t>“Çocuklar en gözü pek filozoflardır. Ve gözü pek filozoflar da kaçınılmaz olarak çocuk kalırlar. Evet, tıpkı çocuklar gibi durmadan soru sorarlar.”</a:t>
            </a:r>
          </a:p>
          <a:p>
            <a:pPr algn="ctr"/>
            <a:endParaRPr lang="tr-TR" sz="3200" dirty="0" smtClean="0">
              <a:latin typeface="Comic Sans MS" pitchFamily="66" charset="0"/>
            </a:endParaRPr>
          </a:p>
          <a:p>
            <a:pPr algn="ctr"/>
            <a:r>
              <a:rPr lang="tr-TR" sz="3200" b="1" dirty="0" err="1" smtClean="0">
                <a:solidFill>
                  <a:srgbClr val="C00000"/>
                </a:solidFill>
                <a:latin typeface="Comic Sans MS" pitchFamily="66" charset="0"/>
              </a:rPr>
              <a:t>Yevgeniy</a:t>
            </a:r>
            <a:r>
              <a:rPr lang="tr-TR" sz="3200" b="1" dirty="0" smtClean="0">
                <a:solidFill>
                  <a:srgbClr val="C00000"/>
                </a:solidFill>
                <a:latin typeface="Comic Sans MS" pitchFamily="66" charset="0"/>
              </a:rPr>
              <a:t> </a:t>
            </a:r>
            <a:r>
              <a:rPr lang="tr-TR" sz="3200" b="1" dirty="0" err="1" smtClean="0">
                <a:solidFill>
                  <a:srgbClr val="C00000"/>
                </a:solidFill>
                <a:latin typeface="Comic Sans MS" pitchFamily="66" charset="0"/>
              </a:rPr>
              <a:t>İvanoviç</a:t>
            </a:r>
            <a:r>
              <a:rPr lang="tr-TR" sz="3200" b="1" dirty="0" smtClean="0">
                <a:solidFill>
                  <a:srgbClr val="C00000"/>
                </a:solidFill>
                <a:latin typeface="Comic Sans MS" pitchFamily="66" charset="0"/>
              </a:rPr>
              <a:t> </a:t>
            </a:r>
            <a:r>
              <a:rPr lang="tr-TR" sz="3200" b="1" dirty="0" err="1" smtClean="0">
                <a:solidFill>
                  <a:srgbClr val="C00000"/>
                </a:solidFill>
                <a:latin typeface="Comic Sans MS" pitchFamily="66" charset="0"/>
              </a:rPr>
              <a:t>Zamyetin</a:t>
            </a:r>
            <a:endParaRPr lang="tr-TR" sz="3200" b="1" dirty="0" smtClean="0">
              <a:solidFill>
                <a:srgbClr val="C00000"/>
              </a:solidFill>
              <a:latin typeface="Comic Sans MS" pitchFamily="66" charset="0"/>
            </a:endParaRPr>
          </a:p>
          <a:p>
            <a:pPr algn="ctr"/>
            <a:r>
              <a:rPr lang="tr-TR" sz="2400" b="1" dirty="0" smtClean="0">
                <a:solidFill>
                  <a:srgbClr val="C00000"/>
                </a:solidFill>
                <a:latin typeface="Comic Sans MS" pitchFamily="66" charset="0"/>
              </a:rPr>
              <a:t>(1884-1937)</a:t>
            </a:r>
            <a:endParaRPr lang="tr-TR" sz="2400" dirty="0">
              <a:solidFill>
                <a:srgbClr val="C00000"/>
              </a:solidFill>
              <a:latin typeface="Comic Sans MS" pitchFamily="66" charset="0"/>
            </a:endParaRPr>
          </a:p>
        </p:txBody>
      </p:sp>
      <p:sp>
        <p:nvSpPr>
          <p:cNvPr id="4" name="3 Dikdörtgen"/>
          <p:cNvSpPr/>
          <p:nvPr/>
        </p:nvSpPr>
        <p:spPr>
          <a:xfrm>
            <a:off x="4644008" y="332656"/>
            <a:ext cx="4320480" cy="619268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800" dirty="0">
              <a:solidFill>
                <a:srgbClr val="C00000"/>
              </a:solidFill>
              <a:latin typeface="Comic Sans MS" pitchFamily="66" charset="0"/>
            </a:endParaRPr>
          </a:p>
        </p:txBody>
      </p:sp>
      <p:pic>
        <p:nvPicPr>
          <p:cNvPr id="3074" name="Picture 2" descr="We by Yevgeny Zamyatin – FictionFan&amp;#39;s Book Reviews"/>
          <p:cNvPicPr>
            <a:picLocks noChangeAspect="1" noChangeArrowheads="1"/>
          </p:cNvPicPr>
          <p:nvPr/>
        </p:nvPicPr>
        <p:blipFill>
          <a:blip r:embed="rId2" cstate="print"/>
          <a:srcRect/>
          <a:stretch>
            <a:fillRect/>
          </a:stretch>
        </p:blipFill>
        <p:spPr bwMode="auto">
          <a:xfrm>
            <a:off x="4716016" y="548680"/>
            <a:ext cx="4179932" cy="576064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179512" y="404664"/>
            <a:ext cx="8856984" cy="6001643"/>
          </a:xfrm>
          <a:prstGeom prst="rect">
            <a:avLst/>
          </a:prstGeom>
          <a:solidFill>
            <a:schemeClr val="bg1"/>
          </a:solidFill>
        </p:spPr>
        <p:txBody>
          <a:bodyPr wrap="square">
            <a:spAutoFit/>
          </a:bodyPr>
          <a:lstStyle/>
          <a:p>
            <a:pPr algn="ctr"/>
            <a:r>
              <a:rPr lang="tr-TR" sz="4800" dirty="0" smtClean="0"/>
              <a:t>‘Felsefe </a:t>
            </a:r>
            <a:r>
              <a:rPr lang="tr-TR" sz="4800" dirty="0" smtClean="0">
                <a:solidFill>
                  <a:srgbClr val="FF0000"/>
                </a:solidFill>
                <a:latin typeface="Comic Sans MS" pitchFamily="66" charset="0"/>
              </a:rPr>
              <a:t>düşünen ilk insan</a:t>
            </a:r>
            <a:r>
              <a:rPr lang="tr-TR" sz="4800" dirty="0" smtClean="0"/>
              <a:t>la ortaya çıkmıştır’ denilebilir.</a:t>
            </a:r>
          </a:p>
          <a:p>
            <a:pPr algn="ctr"/>
            <a:r>
              <a:rPr lang="tr-TR" sz="4800" dirty="0" smtClean="0"/>
              <a:t/>
            </a:r>
            <a:br>
              <a:rPr lang="tr-TR" sz="4800" dirty="0" smtClean="0"/>
            </a:br>
            <a:r>
              <a:rPr lang="tr-TR" sz="4800" dirty="0" smtClean="0"/>
              <a:t>Ancak felsefe tarihçilerinin çoğu; felsefenin </a:t>
            </a:r>
            <a:r>
              <a:rPr lang="tr-TR" sz="4800" dirty="0" smtClean="0">
                <a:solidFill>
                  <a:srgbClr val="0070C0"/>
                </a:solidFill>
              </a:rPr>
              <a:t>SİSTEMATİK</a:t>
            </a:r>
            <a:r>
              <a:rPr lang="tr-TR" sz="4800" dirty="0" smtClean="0"/>
              <a:t> olarak ilk defa </a:t>
            </a:r>
            <a:r>
              <a:rPr lang="tr-TR" sz="4800" dirty="0" smtClean="0">
                <a:solidFill>
                  <a:srgbClr val="FF0000"/>
                </a:solidFill>
              </a:rPr>
              <a:t>ANTİK </a:t>
            </a:r>
            <a:r>
              <a:rPr lang="tr-TR" sz="4800" dirty="0" err="1" smtClean="0">
                <a:solidFill>
                  <a:srgbClr val="FF0000"/>
                </a:solidFill>
              </a:rPr>
              <a:t>YUNAN</a:t>
            </a:r>
            <a:r>
              <a:rPr lang="tr-TR" sz="4800" dirty="0" err="1" smtClean="0"/>
              <a:t>’da</a:t>
            </a:r>
            <a:r>
              <a:rPr lang="tr-TR" sz="4800" dirty="0" smtClean="0"/>
              <a:t> ortaya çıktığı fikrinde birleşmişlerdir.</a:t>
            </a:r>
          </a:p>
          <a:p>
            <a:pPr algn="ctr"/>
            <a:endParaRPr lang="tr-TR" sz="4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107504" y="692696"/>
            <a:ext cx="5321752" cy="6022452"/>
          </a:xfrm>
          <a:ln/>
        </p:spPr>
        <p:style>
          <a:lnRef idx="1">
            <a:schemeClr val="accent5"/>
          </a:lnRef>
          <a:fillRef idx="1001">
            <a:schemeClr val="lt1"/>
          </a:fillRef>
          <a:effectRef idx="1">
            <a:schemeClr val="accent5"/>
          </a:effectRef>
          <a:fontRef idx="minor">
            <a:schemeClr val="dk1"/>
          </a:fontRef>
        </p:style>
        <p:txBody>
          <a:bodyPr>
            <a:noAutofit/>
          </a:bodyPr>
          <a:lstStyle/>
          <a:p>
            <a:r>
              <a:rPr lang="tr-TR" sz="2500" dirty="0" smtClean="0"/>
              <a:t>“</a:t>
            </a:r>
            <a:r>
              <a:rPr lang="tr-TR" sz="2500" dirty="0"/>
              <a:t>Mısır ve Mezopotamya’da bilimin </a:t>
            </a:r>
            <a:r>
              <a:rPr lang="tr-TR" sz="2500" dirty="0">
                <a:solidFill>
                  <a:srgbClr val="C00000"/>
                </a:solidFill>
              </a:rPr>
              <a:t>kuramsal </a:t>
            </a:r>
            <a:r>
              <a:rPr lang="tr-TR" sz="2500" dirty="0"/>
              <a:t>nitelikte sorulara yönelemediği, </a:t>
            </a:r>
          </a:p>
          <a:p>
            <a:endParaRPr lang="tr-TR" sz="2500" dirty="0"/>
          </a:p>
          <a:p>
            <a:r>
              <a:rPr lang="tr-TR" sz="2500" dirty="0"/>
              <a:t>Çin ve Hint’teki felsefenin zaman zaman </a:t>
            </a:r>
            <a:r>
              <a:rPr lang="tr-TR" sz="2500" dirty="0">
                <a:solidFill>
                  <a:srgbClr val="FF0000"/>
                </a:solidFill>
              </a:rPr>
              <a:t>mitolojik</a:t>
            </a:r>
            <a:r>
              <a:rPr lang="tr-TR" sz="2500" dirty="0"/>
              <a:t> düşünce ve dinî açıklamayla iç içe girmiş olduğu yerde, </a:t>
            </a:r>
          </a:p>
          <a:p>
            <a:pPr marL="0" indent="0">
              <a:buNone/>
            </a:pPr>
            <a:endParaRPr lang="tr-TR" sz="2500" dirty="0"/>
          </a:p>
          <a:p>
            <a:r>
              <a:rPr lang="tr-TR" sz="2500" dirty="0"/>
              <a:t>Yunanlı düşünürler, </a:t>
            </a:r>
            <a:r>
              <a:rPr lang="tr-TR" sz="2500" b="1" dirty="0">
                <a:solidFill>
                  <a:srgbClr val="FF0000"/>
                </a:solidFill>
              </a:rPr>
              <a:t>pratik kaygılardan uzak</a:t>
            </a:r>
            <a:r>
              <a:rPr lang="tr-TR" sz="2500" dirty="0"/>
              <a:t> bir biçimde, </a:t>
            </a:r>
            <a:r>
              <a:rPr lang="tr-TR" sz="2500" b="1" dirty="0">
                <a:solidFill>
                  <a:srgbClr val="FF0000"/>
                </a:solidFill>
              </a:rPr>
              <a:t>anlamak ve merakını gidermek </a:t>
            </a:r>
            <a:r>
              <a:rPr lang="tr-TR" sz="2500" dirty="0"/>
              <a:t>için felsefe ve bilimle uğraşmıştır.</a:t>
            </a:r>
          </a:p>
          <a:p>
            <a:pPr>
              <a:buNone/>
            </a:pPr>
            <a:r>
              <a:rPr lang="tr-TR" sz="2500" b="1" dirty="0" smtClean="0">
                <a:solidFill>
                  <a:srgbClr val="C00000"/>
                </a:solidFill>
              </a:rPr>
              <a:t>     </a:t>
            </a:r>
            <a:endParaRPr lang="tr-TR" sz="2500" b="1" dirty="0">
              <a:solidFill>
                <a:srgbClr val="C00000"/>
              </a:solidFill>
            </a:endParaRPr>
          </a:p>
        </p:txBody>
      </p:sp>
      <p:pic>
        <p:nvPicPr>
          <p:cNvPr id="1026" name="Picture 2"/>
          <p:cNvPicPr>
            <a:picLocks noGrp="1" noChangeAspect="1" noChangeArrowheads="1"/>
          </p:cNvPicPr>
          <p:nvPr>
            <p:ph sz="half" idx="2"/>
          </p:nvPr>
        </p:nvPicPr>
        <p:blipFill>
          <a:blip r:embed="rId2" cstate="print"/>
          <a:srcRect/>
          <a:stretch>
            <a:fillRect/>
          </a:stretch>
        </p:blipFill>
        <p:spPr bwMode="auto">
          <a:xfrm>
            <a:off x="5500694" y="857232"/>
            <a:ext cx="3357586" cy="2542989"/>
          </a:xfrm>
          <a:prstGeom prst="rect">
            <a:avLst/>
          </a:prstGeom>
          <a:noFill/>
          <a:ln w="9525">
            <a:noFill/>
            <a:miter lim="800000"/>
            <a:headEnd/>
            <a:tailEnd/>
          </a:ln>
          <a:effectLst/>
        </p:spPr>
      </p:pic>
      <p:sp>
        <p:nvSpPr>
          <p:cNvPr id="8" name="6 Dikdörtgen">
            <a:extLst>
              <a:ext uri="{FF2B5EF4-FFF2-40B4-BE49-F238E27FC236}">
                <a16:creationId xmlns:a16="http://schemas.microsoft.com/office/drawing/2014/main" xmlns="" id="{0A86F46F-3C97-4C35-8637-A3CD4D73FDA8}"/>
              </a:ext>
            </a:extLst>
          </p:cNvPr>
          <p:cNvSpPr/>
          <p:nvPr/>
        </p:nvSpPr>
        <p:spPr>
          <a:xfrm>
            <a:off x="5726440" y="3543097"/>
            <a:ext cx="3131840" cy="3054255"/>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r>
              <a:rPr lang="tr-TR" sz="2000" b="1" i="1" dirty="0">
                <a:solidFill>
                  <a:schemeClr val="accent1">
                    <a:lumMod val="50000"/>
                  </a:schemeClr>
                </a:solidFill>
              </a:rPr>
              <a:t>NOT: </a:t>
            </a:r>
            <a:r>
              <a:rPr lang="tr-TR" sz="2000" b="1" dirty="0">
                <a:solidFill>
                  <a:schemeClr val="accent4">
                    <a:lumMod val="75000"/>
                  </a:schemeClr>
                </a:solidFill>
              </a:rPr>
              <a:t>Kuram veya Teori</a:t>
            </a:r>
            <a:r>
              <a:rPr lang="tr-TR" sz="2000" b="1" dirty="0">
                <a:solidFill>
                  <a:srgbClr val="C00000"/>
                </a:solidFill>
              </a:rPr>
              <a:t>, sistemli bir biçimde düzenlenmiş, birçok olayı açıklayan ve bir bilime temel olan kurallar, yasalar bütünüdür. </a:t>
            </a:r>
            <a:endParaRPr lang="tr-TR" sz="2000" dirty="0"/>
          </a:p>
        </p:txBody>
      </p:sp>
      <p:sp>
        <p:nvSpPr>
          <p:cNvPr id="6" name="5 Dikdörtgen"/>
          <p:cNvSpPr/>
          <p:nvPr/>
        </p:nvSpPr>
        <p:spPr>
          <a:xfrm>
            <a:off x="0" y="0"/>
            <a:ext cx="9144000" cy="548680"/>
          </a:xfrm>
          <a:prstGeom prst="rect">
            <a:avLst/>
          </a:prstGeom>
          <a:solidFill>
            <a:srgbClr val="FF4B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smtClean="0">
                <a:solidFill>
                  <a:schemeClr val="bg1"/>
                </a:solidFill>
                <a:latin typeface="Andalus" pitchFamily="18" charset="-78"/>
                <a:cs typeface="Andalus" pitchFamily="18" charset="-78"/>
              </a:rPr>
              <a:t> FELSEFE NEDEN YUNANDA ORTAYA ÇIKTI?</a:t>
            </a:r>
            <a:endParaRPr lang="tr-TR" sz="3200"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179512" y="188640"/>
            <a:ext cx="8784976" cy="954107"/>
          </a:xfrm>
          <a:prstGeom prst="rect">
            <a:avLst/>
          </a:prstGeom>
          <a:solidFill>
            <a:schemeClr val="bg1"/>
          </a:solidFill>
        </p:spPr>
        <p:txBody>
          <a:bodyPr wrap="square">
            <a:spAutoFit/>
          </a:bodyPr>
          <a:lstStyle/>
          <a:p>
            <a:pPr>
              <a:buFont typeface="Wingdings" pitchFamily="2" charset="2"/>
              <a:buChar char="ü"/>
            </a:pPr>
            <a:r>
              <a:rPr lang="tr-TR" sz="2800" dirty="0" smtClean="0">
                <a:solidFill>
                  <a:srgbClr val="C00000"/>
                </a:solidFill>
              </a:rPr>
              <a:t> </a:t>
            </a:r>
            <a:r>
              <a:rPr lang="tr-TR" sz="2800" dirty="0" smtClean="0"/>
              <a:t>Yunanlılar felsefeyi, dinî veya mitolojik açıklamadan </a:t>
            </a:r>
            <a:r>
              <a:rPr lang="tr-TR" sz="2800" dirty="0" smtClean="0">
                <a:solidFill>
                  <a:srgbClr val="C00000"/>
                </a:solidFill>
                <a:latin typeface="Comic Sans MS" pitchFamily="66" charset="0"/>
              </a:rPr>
              <a:t>bağımsız bir açıklama tarzı</a:t>
            </a:r>
            <a:r>
              <a:rPr lang="tr-TR" sz="2800" dirty="0" smtClean="0"/>
              <a:t> olarak öne sürmüşlerdir. </a:t>
            </a:r>
            <a:endParaRPr lang="tr-TR" sz="2800" dirty="0"/>
          </a:p>
        </p:txBody>
      </p:sp>
      <p:pic>
        <p:nvPicPr>
          <p:cNvPr id="25604" name="Picture 4" descr="How Ancient Greece Was Divided - Earthly Mission"/>
          <p:cNvPicPr>
            <a:picLocks noChangeAspect="1" noChangeArrowheads="1"/>
          </p:cNvPicPr>
          <p:nvPr/>
        </p:nvPicPr>
        <p:blipFill>
          <a:blip r:embed="rId2" cstate="print"/>
          <a:srcRect/>
          <a:stretch>
            <a:fillRect/>
          </a:stretch>
        </p:blipFill>
        <p:spPr bwMode="auto">
          <a:xfrm>
            <a:off x="611560" y="1268760"/>
            <a:ext cx="7848872" cy="5388725"/>
          </a:xfrm>
          <a:prstGeom prst="rect">
            <a:avLst/>
          </a:prstGeom>
          <a:noFill/>
        </p:spPr>
      </p:pic>
    </p:spTree>
    <p:extLst>
      <p:ext uri="{BB962C8B-B14F-4D97-AF65-F5344CB8AC3E}">
        <p14:creationId xmlns:p14="http://schemas.microsoft.com/office/powerpoint/2010/main" xmlns="" val="1543733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79512" y="188640"/>
            <a:ext cx="8784976" cy="1246495"/>
          </a:xfrm>
          <a:prstGeom prst="rect">
            <a:avLst/>
          </a:prstGeom>
          <a:solidFill>
            <a:schemeClr val="bg1"/>
          </a:solidFill>
        </p:spPr>
        <p:txBody>
          <a:bodyPr wrap="square">
            <a:spAutoFit/>
          </a:bodyPr>
          <a:lstStyle/>
          <a:p>
            <a:pPr>
              <a:buFont typeface="Wingdings" pitchFamily="2" charset="2"/>
              <a:buChar char="ü"/>
            </a:pPr>
            <a:r>
              <a:rPr lang="tr-TR" sz="2500" dirty="0" smtClean="0">
                <a:solidFill>
                  <a:srgbClr val="C00000"/>
                </a:solidFill>
              </a:rPr>
              <a:t> </a:t>
            </a:r>
            <a:r>
              <a:rPr lang="tr-TR" sz="2500" dirty="0" smtClean="0"/>
              <a:t>Başka bir deyişle, </a:t>
            </a:r>
            <a:r>
              <a:rPr lang="tr-TR" sz="2500" b="1" dirty="0" smtClean="0">
                <a:solidFill>
                  <a:srgbClr val="7030A0"/>
                </a:solidFill>
              </a:rPr>
              <a:t>Çin ve Hint düşüncesi çoğunlukla dinî düşünceyle karışmıştı ve zaman zaman da pratik bir nitelik arz etmekteydi.</a:t>
            </a:r>
            <a:endParaRPr lang="tr-TR" sz="2500" dirty="0"/>
          </a:p>
        </p:txBody>
      </p:sp>
      <p:pic>
        <p:nvPicPr>
          <p:cNvPr id="3" name="Picture 2" descr="Pisagor Kimdir: Pisagor Hakkında Bilmediğiniz 10 Şey"/>
          <p:cNvPicPr>
            <a:picLocks noChangeAspect="1" noChangeArrowheads="1"/>
          </p:cNvPicPr>
          <p:nvPr/>
        </p:nvPicPr>
        <p:blipFill>
          <a:blip r:embed="rId2" cstate="print"/>
          <a:srcRect/>
          <a:stretch>
            <a:fillRect/>
          </a:stretch>
        </p:blipFill>
        <p:spPr bwMode="auto">
          <a:xfrm>
            <a:off x="323528" y="1556792"/>
            <a:ext cx="8559519" cy="513571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88640"/>
            <a:ext cx="3312368" cy="6186309"/>
          </a:xfrm>
          <a:prstGeom prst="rect">
            <a:avLst/>
          </a:prstGeom>
          <a:solidFill>
            <a:schemeClr val="bg1"/>
          </a:solidFill>
        </p:spPr>
        <p:txBody>
          <a:bodyPr wrap="square">
            <a:spAutoFit/>
          </a:bodyPr>
          <a:lstStyle/>
          <a:p>
            <a:pPr>
              <a:buFont typeface="Arial" pitchFamily="34" charset="0"/>
              <a:buChar char="•"/>
            </a:pPr>
            <a:r>
              <a:rPr lang="tr-TR" sz="3600" dirty="0">
                <a:solidFill>
                  <a:srgbClr val="FF0000"/>
                </a:solidFill>
              </a:rPr>
              <a:t> </a:t>
            </a:r>
            <a:r>
              <a:rPr lang="tr-TR" sz="3600" dirty="0"/>
              <a:t>Çin felsefesinde yer alan </a:t>
            </a:r>
            <a:r>
              <a:rPr lang="tr-TR" sz="3600" dirty="0">
                <a:solidFill>
                  <a:srgbClr val="FF0000"/>
                </a:solidFill>
              </a:rPr>
              <a:t>Lao </a:t>
            </a:r>
            <a:r>
              <a:rPr lang="tr-TR" sz="3600" dirty="0" err="1">
                <a:solidFill>
                  <a:srgbClr val="FF0000"/>
                </a:solidFill>
              </a:rPr>
              <a:t>Tzu</a:t>
            </a:r>
            <a:r>
              <a:rPr lang="tr-TR" sz="3600" dirty="0" err="1"/>
              <a:t>’nun</a:t>
            </a:r>
            <a:r>
              <a:rPr lang="tr-TR" sz="3600" dirty="0"/>
              <a:t> (Lao Tuzu) </a:t>
            </a:r>
            <a:r>
              <a:rPr lang="tr-TR" sz="3600" b="1" dirty="0">
                <a:solidFill>
                  <a:srgbClr val="0070C0"/>
                </a:solidFill>
              </a:rPr>
              <a:t>Tao</a:t>
            </a:r>
            <a:r>
              <a:rPr lang="tr-TR" sz="3600" dirty="0"/>
              <a:t>culuğunun felsefeden ziyade bir </a:t>
            </a:r>
            <a:r>
              <a:rPr lang="tr-TR" sz="3600" dirty="0">
                <a:solidFill>
                  <a:srgbClr val="FF0000"/>
                </a:solidFill>
                <a:latin typeface="Comic Sans MS" pitchFamily="66" charset="0"/>
              </a:rPr>
              <a:t>mistisizm</a:t>
            </a:r>
            <a:r>
              <a:rPr lang="tr-TR" sz="3600" dirty="0"/>
              <a:t>e karşılık geldiği bilinmektedir. </a:t>
            </a:r>
          </a:p>
        </p:txBody>
      </p:sp>
      <p:pic>
        <p:nvPicPr>
          <p:cNvPr id="3075" name="Picture 3" descr="C:\Users\Mustafa\Desktop\Hint-Felsefesi - Kopya.jpg"/>
          <p:cNvPicPr>
            <a:picLocks noChangeAspect="1" noChangeArrowheads="1"/>
          </p:cNvPicPr>
          <p:nvPr/>
        </p:nvPicPr>
        <p:blipFill>
          <a:blip r:embed="rId2" cstate="print"/>
          <a:srcRect/>
          <a:stretch>
            <a:fillRect/>
          </a:stretch>
        </p:blipFill>
        <p:spPr bwMode="auto">
          <a:xfrm>
            <a:off x="3707904" y="116632"/>
            <a:ext cx="5309677" cy="6552728"/>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2">
            <a:extLst>
              <a:ext uri="{FF2B5EF4-FFF2-40B4-BE49-F238E27FC236}">
                <a16:creationId xmlns:a16="http://schemas.microsoft.com/office/drawing/2014/main" xmlns="" id="{0172BAA6-A96F-4631-A59B-0E441EF9470E}"/>
              </a:ext>
            </a:extLst>
          </p:cNvPr>
          <p:cNvPicPr>
            <a:picLocks noChangeAspect="1"/>
          </p:cNvPicPr>
          <p:nvPr/>
        </p:nvPicPr>
        <p:blipFill>
          <a:blip r:embed="rId2" cstate="print"/>
          <a:stretch>
            <a:fillRect/>
          </a:stretch>
        </p:blipFill>
        <p:spPr>
          <a:xfrm>
            <a:off x="179512" y="188640"/>
            <a:ext cx="5976664" cy="6615569"/>
          </a:xfrm>
          <a:prstGeom prst="rect">
            <a:avLst/>
          </a:prstGeom>
        </p:spPr>
      </p:pic>
      <p:sp>
        <p:nvSpPr>
          <p:cNvPr id="3" name="2 Dikdörtgen"/>
          <p:cNvSpPr/>
          <p:nvPr/>
        </p:nvSpPr>
        <p:spPr>
          <a:xfrm>
            <a:off x="6228184" y="260648"/>
            <a:ext cx="2808312" cy="5509200"/>
          </a:xfrm>
          <a:prstGeom prst="rect">
            <a:avLst/>
          </a:prstGeom>
          <a:solidFill>
            <a:schemeClr val="bg1"/>
          </a:solidFill>
        </p:spPr>
        <p:txBody>
          <a:bodyPr wrap="square">
            <a:spAutoFit/>
          </a:bodyPr>
          <a:lstStyle/>
          <a:p>
            <a:pPr>
              <a:buFont typeface="Arial" pitchFamily="34" charset="0"/>
              <a:buChar char="•"/>
            </a:pPr>
            <a:r>
              <a:rPr lang="tr-TR" sz="3200" dirty="0" smtClean="0">
                <a:solidFill>
                  <a:srgbClr val="FF0000"/>
                </a:solidFill>
              </a:rPr>
              <a:t> </a:t>
            </a:r>
            <a:r>
              <a:rPr lang="tr-TR" sz="3200" dirty="0">
                <a:solidFill>
                  <a:srgbClr val="FF0000"/>
                </a:solidFill>
              </a:rPr>
              <a:t>Konfüçyüs</a:t>
            </a:r>
            <a:r>
              <a:rPr lang="tr-TR" sz="3200" dirty="0"/>
              <a:t>’ün ise bir filozoftan ziyade, </a:t>
            </a:r>
            <a:r>
              <a:rPr lang="tr-TR" sz="3200" dirty="0" smtClean="0"/>
              <a:t>ahlâk </a:t>
            </a:r>
            <a:r>
              <a:rPr lang="tr-TR" sz="3200" dirty="0"/>
              <a:t>vaizi olduğu ve </a:t>
            </a:r>
            <a:r>
              <a:rPr lang="tr-TR" sz="3200" dirty="0">
                <a:solidFill>
                  <a:srgbClr val="FF0000"/>
                </a:solidFill>
              </a:rPr>
              <a:t>metafizik</a:t>
            </a:r>
            <a:r>
              <a:rPr lang="tr-TR" sz="3200" dirty="0"/>
              <a:t>sel konularla ilgili derinlikli görüşünün olmadığı genel bir görüştür.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504" y="116632"/>
            <a:ext cx="3960440" cy="4596323"/>
          </a:xfrm>
          <a:prstGeom prst="rect">
            <a:avLst/>
          </a:prstGeom>
          <a:solidFill>
            <a:schemeClr val="bg1"/>
          </a:solidFill>
        </p:spPr>
        <p:txBody>
          <a:bodyPr wrap="square">
            <a:spAutoFit/>
          </a:bodyPr>
          <a:lstStyle/>
          <a:p>
            <a:pPr>
              <a:buFont typeface="Arial" pitchFamily="34" charset="0"/>
              <a:buChar char="•"/>
            </a:pPr>
            <a:r>
              <a:rPr lang="tr-TR" sz="3600" dirty="0" smtClean="0">
                <a:solidFill>
                  <a:srgbClr val="FF0000"/>
                </a:solidFill>
              </a:rPr>
              <a:t> </a:t>
            </a:r>
            <a:r>
              <a:rPr lang="tr-TR" sz="3600" dirty="0">
                <a:solidFill>
                  <a:srgbClr val="FF0000"/>
                </a:solidFill>
                <a:latin typeface="Comic Sans MS" pitchFamily="66" charset="0"/>
              </a:rPr>
              <a:t>Hint</a:t>
            </a:r>
            <a:r>
              <a:rPr lang="tr-TR" sz="3600" dirty="0"/>
              <a:t>’te ise çeşitli felsefi sistemler gerçekten olmuş olsa da Hint felsefesi inançla olan temasını hiçbir zaman koparmamıştır.</a:t>
            </a:r>
            <a:r>
              <a:rPr lang="es-ES" sz="3600" dirty="0"/>
              <a:t> </a:t>
            </a:r>
            <a:endParaRPr lang="tr-TR" sz="3600" dirty="0"/>
          </a:p>
        </p:txBody>
      </p:sp>
      <p:pic>
        <p:nvPicPr>
          <p:cNvPr id="1026" name="Picture 2" descr="WEDYZM - definicja i synonimy słowa wedyzm w słowniku"/>
          <p:cNvPicPr>
            <a:picLocks noChangeAspect="1" noChangeArrowheads="1"/>
          </p:cNvPicPr>
          <p:nvPr/>
        </p:nvPicPr>
        <p:blipFill>
          <a:blip r:embed="rId2" cstate="print"/>
          <a:srcRect/>
          <a:stretch>
            <a:fillRect/>
          </a:stretch>
        </p:blipFill>
        <p:spPr bwMode="auto">
          <a:xfrm>
            <a:off x="4139952" y="116632"/>
            <a:ext cx="4881782" cy="6552728"/>
          </a:xfrm>
          <a:prstGeom prst="rect">
            <a:avLst/>
          </a:prstGeom>
          <a:noFill/>
        </p:spPr>
      </p:pic>
      <p:sp>
        <p:nvSpPr>
          <p:cNvPr id="4" name="3 Dikdörtgen"/>
          <p:cNvSpPr/>
          <p:nvPr/>
        </p:nvSpPr>
        <p:spPr>
          <a:xfrm>
            <a:off x="179512" y="4941168"/>
            <a:ext cx="2165978" cy="1754326"/>
          </a:xfrm>
          <a:prstGeom prst="rect">
            <a:avLst/>
          </a:prstGeom>
          <a:solidFill>
            <a:schemeClr val="bg2"/>
          </a:solidFill>
          <a:ln>
            <a:solidFill>
              <a:schemeClr val="accent1"/>
            </a:solidFill>
          </a:ln>
        </p:spPr>
        <p:txBody>
          <a:bodyPr wrap="none">
            <a:spAutoFit/>
          </a:bodyPr>
          <a:lstStyle/>
          <a:p>
            <a:pPr algn="ctr"/>
            <a:r>
              <a:rPr lang="tr-TR" sz="3600" dirty="0" smtClean="0">
                <a:solidFill>
                  <a:srgbClr val="FF0000"/>
                </a:solidFill>
                <a:latin typeface="Comic Sans MS" pitchFamily="66" charset="0"/>
              </a:rPr>
              <a:t>Hint </a:t>
            </a:r>
          </a:p>
          <a:p>
            <a:pPr algn="ctr"/>
            <a:r>
              <a:rPr lang="tr-TR" sz="3600" dirty="0" smtClean="0">
                <a:solidFill>
                  <a:srgbClr val="FF0000"/>
                </a:solidFill>
                <a:latin typeface="Comic Sans MS" pitchFamily="66" charset="0"/>
              </a:rPr>
              <a:t>Veda </a:t>
            </a:r>
          </a:p>
          <a:p>
            <a:pPr algn="ctr"/>
            <a:r>
              <a:rPr lang="tr-TR" sz="3600" dirty="0" smtClean="0">
                <a:solidFill>
                  <a:srgbClr val="FF0000"/>
                </a:solidFill>
                <a:latin typeface="Comic Sans MS" pitchFamily="66" charset="0"/>
              </a:rPr>
              <a:t>Metinleri</a:t>
            </a:r>
            <a:endParaRPr lang="tr-TR" sz="3600" dirty="0"/>
          </a:p>
        </p:txBody>
      </p:sp>
      <p:sp>
        <p:nvSpPr>
          <p:cNvPr id="5" name="4 Sağ Ok"/>
          <p:cNvSpPr/>
          <p:nvPr/>
        </p:nvSpPr>
        <p:spPr>
          <a:xfrm>
            <a:off x="2555776" y="5373216"/>
            <a:ext cx="1368152" cy="576064"/>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int Felsefesi Nedir, Ne Demektir? » Felsefe.Gen.TR"/>
          <p:cNvPicPr>
            <a:picLocks noChangeAspect="1" noChangeArrowheads="1"/>
          </p:cNvPicPr>
          <p:nvPr/>
        </p:nvPicPr>
        <p:blipFill>
          <a:blip r:embed="rId2" cstate="print"/>
          <a:srcRect/>
          <a:stretch>
            <a:fillRect/>
          </a:stretch>
        </p:blipFill>
        <p:spPr bwMode="auto">
          <a:xfrm>
            <a:off x="611560" y="260648"/>
            <a:ext cx="7920880" cy="4707267"/>
          </a:xfrm>
          <a:prstGeom prst="rect">
            <a:avLst/>
          </a:prstGeom>
          <a:noFill/>
        </p:spPr>
      </p:pic>
      <p:sp>
        <p:nvSpPr>
          <p:cNvPr id="3" name="2 Dikdörtgen"/>
          <p:cNvSpPr/>
          <p:nvPr/>
        </p:nvSpPr>
        <p:spPr>
          <a:xfrm>
            <a:off x="395536" y="5013176"/>
            <a:ext cx="8352928" cy="1631216"/>
          </a:xfrm>
          <a:prstGeom prst="rect">
            <a:avLst/>
          </a:prstGeom>
          <a:solidFill>
            <a:schemeClr val="bg2"/>
          </a:solidFill>
          <a:ln>
            <a:solidFill>
              <a:schemeClr val="accent1"/>
            </a:solidFill>
          </a:ln>
        </p:spPr>
        <p:txBody>
          <a:bodyPr wrap="square">
            <a:spAutoFit/>
          </a:bodyPr>
          <a:lstStyle/>
          <a:p>
            <a:r>
              <a:rPr lang="tr-TR" sz="2000" b="1" dirty="0" smtClean="0">
                <a:solidFill>
                  <a:srgbClr val="FF0000"/>
                </a:solidFill>
                <a:latin typeface="Comic Sans MS" pitchFamily="66" charset="0"/>
              </a:rPr>
              <a:t>Hint felsefesi, geleneksel olarak dinsel ve gizemsel bir felsefedir</a:t>
            </a:r>
            <a:r>
              <a:rPr lang="tr-TR" sz="2000" dirty="0" smtClean="0">
                <a:solidFill>
                  <a:srgbClr val="FF0000"/>
                </a:solidFill>
                <a:latin typeface="Comic Sans MS" pitchFamily="66" charset="0"/>
              </a:rPr>
              <a:t>. </a:t>
            </a:r>
            <a:r>
              <a:rPr lang="tr-TR" sz="2000" dirty="0" smtClean="0">
                <a:latin typeface="Comic Sans MS" pitchFamily="66" charset="0"/>
              </a:rPr>
              <a:t>Çeşitli ırkların kaynaştığı ve birbirleri içinde eridikleri bir ülke olan Hindistan, genellikle, dinsel felsefenin beşiği sayılır. Hindistan’da en basit inançlar bile bir </a:t>
            </a:r>
            <a:r>
              <a:rPr lang="tr-TR" sz="2000" dirty="0" smtClean="0">
                <a:latin typeface="Comic Sans MS" pitchFamily="66" charset="0"/>
                <a:hlinkClick r:id="rId3" tooltip="felsefe"/>
              </a:rPr>
              <a:t>felsefe</a:t>
            </a:r>
            <a:r>
              <a:rPr lang="tr-TR" sz="2000" dirty="0" smtClean="0">
                <a:latin typeface="Comic Sans MS" pitchFamily="66" charset="0"/>
              </a:rPr>
              <a:t> değeri taşır. Hindistan’a özgü dinsel felsefenin ayırt edici niteliği bireysel oluşudur.</a:t>
            </a:r>
            <a:endParaRPr lang="tr-TR" sz="2000" dirty="0">
              <a:latin typeface="Comic Sans MS" pitchFamily="66"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0748D9D7-E346-4638-9A72-7BDEFC22037D}"/>
              </a:ext>
            </a:extLst>
          </p:cNvPr>
          <p:cNvSpPr/>
          <p:nvPr/>
        </p:nvSpPr>
        <p:spPr>
          <a:xfrm>
            <a:off x="4211960" y="260648"/>
            <a:ext cx="4752528" cy="6093976"/>
          </a:xfrm>
          <a:prstGeom prst="rect">
            <a:avLst/>
          </a:prstGeom>
          <a:solidFill>
            <a:schemeClr val="bg1"/>
          </a:solidFill>
        </p:spPr>
        <p:txBody>
          <a:bodyPr wrap="square">
            <a:spAutoFit/>
          </a:bodyPr>
          <a:lstStyle/>
          <a:p>
            <a:pPr>
              <a:buFont typeface="Arial" pitchFamily="34" charset="0"/>
              <a:buChar char="•"/>
            </a:pPr>
            <a:r>
              <a:rPr lang="tr-TR" sz="3000" dirty="0">
                <a:solidFill>
                  <a:srgbClr val="FF0000"/>
                </a:solidFill>
              </a:rPr>
              <a:t> </a:t>
            </a:r>
            <a:r>
              <a:rPr lang="es-ES" sz="3000" dirty="0"/>
              <a:t>Oysa Yunan’da felsefe, dinî ya da</a:t>
            </a:r>
            <a:r>
              <a:rPr lang="tr-TR" sz="3000" dirty="0"/>
              <a:t> mitolojik düşünceden kopuşun sonucunda, </a:t>
            </a:r>
            <a:r>
              <a:rPr lang="tr-TR" sz="3000" b="1" dirty="0">
                <a:solidFill>
                  <a:srgbClr val="FF0000"/>
                </a:solidFill>
              </a:rPr>
              <a:t>doğal olayların, doğaüstü değil de doğal nedenlerle açıklanması gerektiği düşüncesiyle başlamıştır</a:t>
            </a:r>
            <a:r>
              <a:rPr lang="tr-TR" sz="3000" b="1" dirty="0" smtClean="0">
                <a:solidFill>
                  <a:srgbClr val="FF0000"/>
                </a:solidFill>
              </a:rPr>
              <a:t>.</a:t>
            </a:r>
          </a:p>
          <a:p>
            <a:endParaRPr lang="tr-TR" sz="3000" b="1" dirty="0" smtClean="0">
              <a:solidFill>
                <a:srgbClr val="FF0000"/>
              </a:solidFill>
            </a:endParaRPr>
          </a:p>
          <a:p>
            <a:pPr>
              <a:buFont typeface="Arial" pitchFamily="34" charset="0"/>
              <a:buChar char="•"/>
            </a:pPr>
            <a:r>
              <a:rPr lang="tr-TR" sz="3000" dirty="0" smtClean="0">
                <a:solidFill>
                  <a:srgbClr val="FF0000"/>
                </a:solidFill>
              </a:rPr>
              <a:t> </a:t>
            </a:r>
            <a:r>
              <a:rPr lang="tr-TR" sz="3000" dirty="0" smtClean="0"/>
              <a:t>Bu </a:t>
            </a:r>
            <a:r>
              <a:rPr lang="tr-TR" sz="3000" dirty="0"/>
              <a:t>anlamda Yunan felsefesi </a:t>
            </a:r>
            <a:r>
              <a:rPr lang="tr-TR" sz="3000" dirty="0">
                <a:solidFill>
                  <a:srgbClr val="0070C0"/>
                </a:solidFill>
                <a:latin typeface="Comic Sans MS" pitchFamily="66" charset="0"/>
              </a:rPr>
              <a:t>insan aklına dayanan bağımsız bir faaliyet</a:t>
            </a:r>
            <a:r>
              <a:rPr lang="tr-TR" sz="3000" dirty="0"/>
              <a:t> olarak ortaya çıkmıştır. </a:t>
            </a:r>
          </a:p>
        </p:txBody>
      </p:sp>
      <p:pic>
        <p:nvPicPr>
          <p:cNvPr id="25606" name="Picture 6" descr="Quotes from Plato&amp;#39;s Apology | Unlocking Your Mind"/>
          <p:cNvPicPr>
            <a:picLocks noChangeAspect="1" noChangeArrowheads="1"/>
          </p:cNvPicPr>
          <p:nvPr/>
        </p:nvPicPr>
        <p:blipFill>
          <a:blip r:embed="rId2" cstate="print"/>
          <a:srcRect/>
          <a:stretch>
            <a:fillRect/>
          </a:stretch>
        </p:blipFill>
        <p:spPr bwMode="auto">
          <a:xfrm>
            <a:off x="539552" y="116632"/>
            <a:ext cx="2933700" cy="6362700"/>
          </a:xfrm>
          <a:prstGeom prst="rect">
            <a:avLst/>
          </a:prstGeom>
          <a:noFill/>
        </p:spPr>
      </p:pic>
    </p:spTree>
    <p:extLst>
      <p:ext uri="{BB962C8B-B14F-4D97-AF65-F5344CB8AC3E}">
        <p14:creationId xmlns:p14="http://schemas.microsoft.com/office/powerpoint/2010/main" xmlns="" val="898147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0748D9D7-E346-4638-9A72-7BDEFC22037D}"/>
              </a:ext>
            </a:extLst>
          </p:cNvPr>
          <p:cNvSpPr/>
          <p:nvPr/>
        </p:nvSpPr>
        <p:spPr>
          <a:xfrm>
            <a:off x="107504" y="260648"/>
            <a:ext cx="4896544" cy="6124754"/>
          </a:xfrm>
          <a:prstGeom prst="rect">
            <a:avLst/>
          </a:prstGeom>
          <a:solidFill>
            <a:schemeClr val="bg1"/>
          </a:solidFill>
          <a:ln>
            <a:solidFill>
              <a:schemeClr val="tx1"/>
            </a:solidFill>
          </a:ln>
        </p:spPr>
        <p:txBody>
          <a:bodyPr wrap="square">
            <a:spAutoFit/>
          </a:bodyPr>
          <a:lstStyle/>
          <a:p>
            <a:pPr>
              <a:buFont typeface="Arial" pitchFamily="34" charset="0"/>
              <a:buChar char="•"/>
            </a:pPr>
            <a:r>
              <a:rPr lang="tr-TR" sz="2800" dirty="0" smtClean="0">
                <a:solidFill>
                  <a:srgbClr val="FF0000"/>
                </a:solidFill>
              </a:rPr>
              <a:t> </a:t>
            </a:r>
            <a:r>
              <a:rPr lang="tr-TR" sz="2800" dirty="0"/>
              <a:t>Eski Yunan felsefesi, mitolojik düşünceyi reddederek onun sunduğu açıklama tarzından tatmin olmayan </a:t>
            </a:r>
            <a:r>
              <a:rPr lang="tr-TR" sz="2800" dirty="0" err="1"/>
              <a:t>Thales</a:t>
            </a:r>
            <a:r>
              <a:rPr lang="tr-TR" sz="2800" dirty="0"/>
              <a:t>, </a:t>
            </a:r>
            <a:r>
              <a:rPr lang="tr-TR" sz="2800" dirty="0" err="1"/>
              <a:t>Anaksimandros</a:t>
            </a:r>
            <a:r>
              <a:rPr lang="tr-TR" sz="2800" dirty="0"/>
              <a:t> ve </a:t>
            </a:r>
            <a:r>
              <a:rPr lang="tr-TR" sz="2800" dirty="0" err="1"/>
              <a:t>Anaksimenes</a:t>
            </a:r>
            <a:r>
              <a:rPr lang="tr-TR" sz="2800" dirty="0"/>
              <a:t> gibi filozoflar eliyle kurulmuştur. </a:t>
            </a:r>
          </a:p>
          <a:p>
            <a:endParaRPr lang="tr-TR" sz="2800" dirty="0"/>
          </a:p>
          <a:p>
            <a:pPr>
              <a:buFont typeface="Arial" pitchFamily="34" charset="0"/>
              <a:buChar char="•"/>
            </a:pPr>
            <a:r>
              <a:rPr lang="tr-TR" sz="2800" dirty="0">
                <a:solidFill>
                  <a:srgbClr val="FF0000"/>
                </a:solidFill>
              </a:rPr>
              <a:t> </a:t>
            </a:r>
            <a:r>
              <a:rPr lang="tr-TR" sz="2800" dirty="0"/>
              <a:t>Felsefenin Yunan’daki doğuşuna damgasını vuran olay, </a:t>
            </a:r>
            <a:r>
              <a:rPr lang="tr-TR" sz="2800" b="1" dirty="0">
                <a:solidFill>
                  <a:srgbClr val="FF0000"/>
                </a:solidFill>
              </a:rPr>
              <a:t>evrenin kökeni </a:t>
            </a:r>
            <a:r>
              <a:rPr lang="it-IT" sz="2800" b="1" dirty="0">
                <a:solidFill>
                  <a:srgbClr val="FF0000"/>
                </a:solidFill>
              </a:rPr>
              <a:t>ve doğasıyla ilgili problemlere getirilen</a:t>
            </a:r>
            <a:r>
              <a:rPr lang="tr-TR" sz="2800" b="1" dirty="0">
                <a:solidFill>
                  <a:srgbClr val="FF0000"/>
                </a:solidFill>
              </a:rPr>
              <a:t> mitolojik açıklamaların bir tarafa bırakılmasıdır.</a:t>
            </a:r>
            <a:endParaRPr lang="tr-TR" sz="2800" dirty="0"/>
          </a:p>
        </p:txBody>
      </p:sp>
      <p:pic>
        <p:nvPicPr>
          <p:cNvPr id="24580" name="Picture 4" descr="aristotle"/>
          <p:cNvPicPr>
            <a:picLocks noChangeAspect="1" noChangeArrowheads="1"/>
          </p:cNvPicPr>
          <p:nvPr/>
        </p:nvPicPr>
        <p:blipFill>
          <a:blip r:embed="rId2" cstate="print"/>
          <a:srcRect/>
          <a:stretch>
            <a:fillRect/>
          </a:stretch>
        </p:blipFill>
        <p:spPr bwMode="auto">
          <a:xfrm>
            <a:off x="5436096" y="307829"/>
            <a:ext cx="2520280" cy="6550171"/>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4" descr="felsevuf: Nisan 2016"/>
          <p:cNvPicPr>
            <a:picLocks noChangeAspect="1" noChangeArrowheads="1"/>
          </p:cNvPicPr>
          <p:nvPr/>
        </p:nvPicPr>
        <p:blipFill>
          <a:blip r:embed="rId2" cstate="print"/>
          <a:srcRect/>
          <a:stretch>
            <a:fillRect/>
          </a:stretch>
        </p:blipFill>
        <p:spPr bwMode="auto">
          <a:xfrm>
            <a:off x="107504" y="692696"/>
            <a:ext cx="4313583" cy="6048672"/>
          </a:xfrm>
          <a:prstGeom prst="rect">
            <a:avLst/>
          </a:prstGeom>
          <a:noFill/>
        </p:spPr>
      </p:pic>
      <p:sp>
        <p:nvSpPr>
          <p:cNvPr id="3" name="7 Dikdörtgen"/>
          <p:cNvSpPr/>
          <p:nvPr/>
        </p:nvSpPr>
        <p:spPr>
          <a:xfrm>
            <a:off x="2555776" y="0"/>
            <a:ext cx="3629520" cy="646331"/>
          </a:xfrm>
          <a:prstGeom prst="rect">
            <a:avLst/>
          </a:prstGeom>
          <a:solidFill>
            <a:schemeClr val="tx2">
              <a:lumMod val="20000"/>
              <a:lumOff val="80000"/>
            </a:schemeClr>
          </a:solidFill>
          <a:ln>
            <a:solidFill>
              <a:srgbClr val="FF0000"/>
            </a:solidFill>
          </a:ln>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3600" dirty="0" smtClean="0">
                <a:solidFill>
                  <a:srgbClr val="C00000"/>
                </a:solidFill>
                <a:latin typeface="Forte" pitchFamily="66" charset="0"/>
              </a:rPr>
              <a:t>Kitap Önerisi</a:t>
            </a:r>
            <a:endParaRPr lang="tr-TR" sz="3600" dirty="0">
              <a:solidFill>
                <a:srgbClr val="C00000"/>
              </a:solidFill>
              <a:latin typeface="Forte" pitchFamily="66" charset="0"/>
            </a:endParaRPr>
          </a:p>
        </p:txBody>
      </p:sp>
      <p:pic>
        <p:nvPicPr>
          <p:cNvPr id="1026" name="Picture 2" descr="C:\Users\xx\Desktop\bati-felsefesi-seti.jpg"/>
          <p:cNvPicPr>
            <a:picLocks noChangeAspect="1" noChangeArrowheads="1"/>
          </p:cNvPicPr>
          <p:nvPr/>
        </p:nvPicPr>
        <p:blipFill>
          <a:blip r:embed="rId3" cstate="print"/>
          <a:srcRect/>
          <a:stretch>
            <a:fillRect/>
          </a:stretch>
        </p:blipFill>
        <p:spPr bwMode="auto">
          <a:xfrm>
            <a:off x="4499992" y="692696"/>
            <a:ext cx="4464496" cy="6048672"/>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14282" y="500042"/>
            <a:ext cx="5509846" cy="6124754"/>
          </a:xfrm>
          <a:prstGeom prst="rect">
            <a:avLst/>
          </a:prstGeom>
          <a:solidFill>
            <a:schemeClr val="bg1"/>
          </a:solidFill>
          <a:ln>
            <a:solidFill>
              <a:schemeClr val="accent1"/>
            </a:solidFill>
          </a:ln>
        </p:spPr>
        <p:txBody>
          <a:bodyPr wrap="square">
            <a:spAutoFit/>
          </a:bodyPr>
          <a:lstStyle/>
          <a:p>
            <a:pPr>
              <a:buFont typeface="Arial" pitchFamily="34" charset="0"/>
              <a:buChar char="•"/>
            </a:pPr>
            <a:r>
              <a:rPr lang="tr-TR" sz="2800" dirty="0">
                <a:solidFill>
                  <a:srgbClr val="FF0000"/>
                </a:solidFill>
              </a:rPr>
              <a:t> </a:t>
            </a:r>
            <a:r>
              <a:rPr lang="tr-TR" sz="2800" dirty="0" err="1"/>
              <a:t>Thales</a:t>
            </a:r>
            <a:r>
              <a:rPr lang="tr-TR" sz="2800" dirty="0"/>
              <a:t> ve arkadaşlarını filozof kılan en temel olgu, onların dinî ya da mitolojik açıklamaların yerine, özellikle bilimsel düşüncenin temelini oluşturan ‘</a:t>
            </a:r>
            <a:r>
              <a:rPr lang="tr-TR" sz="2800" dirty="0">
                <a:solidFill>
                  <a:srgbClr val="7030A0"/>
                </a:solidFill>
              </a:rPr>
              <a:t>gözle görünür dünyanın akli ve anlaşılır bir düzeni gizlediğini</a:t>
            </a:r>
            <a:r>
              <a:rPr lang="tr-TR" sz="2800" dirty="0"/>
              <a:t>’ düşünmeleridir. </a:t>
            </a:r>
          </a:p>
          <a:p>
            <a:endParaRPr lang="tr-TR" sz="2800" dirty="0"/>
          </a:p>
          <a:p>
            <a:pPr>
              <a:buFont typeface="Arial" pitchFamily="34" charset="0"/>
              <a:buChar char="•"/>
            </a:pPr>
            <a:r>
              <a:rPr lang="tr-TR" sz="2800" dirty="0">
                <a:solidFill>
                  <a:srgbClr val="FF0000"/>
                </a:solidFill>
              </a:rPr>
              <a:t> </a:t>
            </a:r>
            <a:r>
              <a:rPr lang="tr-TR" sz="2800" dirty="0"/>
              <a:t>Keza, ilk filozoflar ‘insan aklının bu arayışta kendisinden yararlanılabilecek yegâne araç olduğu’ inancını taşımışlardır. </a:t>
            </a:r>
          </a:p>
          <a:p>
            <a:endParaRPr lang="tr-TR" sz="2800" dirty="0"/>
          </a:p>
        </p:txBody>
      </p:sp>
      <p:pic>
        <p:nvPicPr>
          <p:cNvPr id="2050" name="Picture 2"/>
          <p:cNvPicPr>
            <a:picLocks noChangeAspect="1" noChangeArrowheads="1"/>
          </p:cNvPicPr>
          <p:nvPr/>
        </p:nvPicPr>
        <p:blipFill>
          <a:blip r:embed="rId2" cstate="print"/>
          <a:srcRect/>
          <a:stretch>
            <a:fillRect/>
          </a:stretch>
        </p:blipFill>
        <p:spPr bwMode="auto">
          <a:xfrm>
            <a:off x="5868144" y="571480"/>
            <a:ext cx="2952020" cy="3133726"/>
          </a:xfrm>
          <a:prstGeom prst="rect">
            <a:avLst/>
          </a:prstGeom>
          <a:noFill/>
          <a:ln w="9525">
            <a:noFill/>
            <a:miter lim="800000"/>
            <a:headEnd/>
            <a:tailEnd/>
          </a:ln>
          <a:effectLst/>
        </p:spPr>
      </p:pic>
      <p:sp>
        <p:nvSpPr>
          <p:cNvPr id="5" name="4 Dikdörtgen"/>
          <p:cNvSpPr/>
          <p:nvPr/>
        </p:nvSpPr>
        <p:spPr>
          <a:xfrm>
            <a:off x="5868144" y="3857628"/>
            <a:ext cx="3061574" cy="257176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tr-TR" sz="2200" dirty="0"/>
              <a:t>“Güneş tanrı değil, ateştir.” dediği için sürgün edilen Klazomenai(Urla, İzmir)’</a:t>
            </a:r>
            <a:r>
              <a:rPr lang="tr-TR" sz="2200" dirty="0" err="1"/>
              <a:t>li</a:t>
            </a:r>
            <a:r>
              <a:rPr lang="tr-TR" sz="2200" dirty="0"/>
              <a:t> </a:t>
            </a:r>
            <a:r>
              <a:rPr lang="tr-TR" sz="2200" b="1" dirty="0" err="1">
                <a:solidFill>
                  <a:srgbClr val="FF0000"/>
                </a:solidFill>
              </a:rPr>
              <a:t>Anaksagoras</a:t>
            </a:r>
            <a:r>
              <a:rPr lang="tr-TR" sz="2200" b="1" dirty="0"/>
              <a:t> </a:t>
            </a:r>
          </a:p>
          <a:p>
            <a:pPr algn="ctr"/>
            <a:r>
              <a:rPr lang="tr-TR" sz="2200" dirty="0"/>
              <a:t>(MÖ. 500-428)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Political Science – Maratha Vidya Prasarak Samaj&amp;#39;s ARTS &amp;amp; COMMERCE COLLEGE,  KHEDGAON"/>
          <p:cNvPicPr>
            <a:picLocks noChangeAspect="1" noChangeArrowheads="1"/>
          </p:cNvPicPr>
          <p:nvPr/>
        </p:nvPicPr>
        <p:blipFill>
          <a:blip r:embed="rId2" cstate="print"/>
          <a:srcRect/>
          <a:stretch>
            <a:fillRect/>
          </a:stretch>
        </p:blipFill>
        <p:spPr bwMode="auto">
          <a:xfrm>
            <a:off x="299525" y="188640"/>
            <a:ext cx="8616958" cy="6462718"/>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DA21A127-68C3-43D3-8CFE-4D9C3CD6E325}"/>
              </a:ext>
            </a:extLst>
          </p:cNvPr>
          <p:cNvSpPr/>
          <p:nvPr/>
        </p:nvSpPr>
        <p:spPr>
          <a:xfrm>
            <a:off x="323528" y="404664"/>
            <a:ext cx="8424936" cy="6124754"/>
          </a:xfrm>
          <a:prstGeom prst="rect">
            <a:avLst/>
          </a:prstGeom>
          <a:solidFill>
            <a:schemeClr val="bg1"/>
          </a:solidFill>
          <a:ln>
            <a:solidFill>
              <a:schemeClr val="tx1"/>
            </a:solidFill>
          </a:ln>
        </p:spPr>
        <p:txBody>
          <a:bodyPr wrap="square">
            <a:spAutoFit/>
          </a:bodyPr>
          <a:lstStyle/>
          <a:p>
            <a:pPr>
              <a:buFont typeface="Arial" pitchFamily="34" charset="0"/>
              <a:buChar char="•"/>
            </a:pPr>
            <a:r>
              <a:rPr lang="tr-TR" sz="2800" dirty="0">
                <a:solidFill>
                  <a:srgbClr val="FF0000"/>
                </a:solidFill>
              </a:rPr>
              <a:t> </a:t>
            </a:r>
            <a:r>
              <a:rPr lang="tr-TR" sz="2800" dirty="0"/>
              <a:t>Yine, Çin, Hint, Mısır ve Mezopotamya’daki bilimsel ve felsefi düşüncenin, pratik bir yönelimi olduğu yerde, </a:t>
            </a:r>
            <a:r>
              <a:rPr lang="tr-TR" sz="2800" dirty="0">
                <a:solidFill>
                  <a:srgbClr val="FF0000"/>
                </a:solidFill>
              </a:rPr>
              <a:t>Yunan filozofları doğaya çıkar gözetmeksizin, bilmek amacıyla bilmek için yönelmiştir. </a:t>
            </a:r>
            <a:r>
              <a:rPr lang="tr-TR" sz="2800" dirty="0"/>
              <a:t>Böylece düşünceyi tek tek örnek ve olgularda bırakmayıp </a:t>
            </a:r>
            <a:r>
              <a:rPr lang="tr-TR" sz="2800" dirty="0" err="1"/>
              <a:t>Theoria’ya</a:t>
            </a:r>
            <a:r>
              <a:rPr lang="tr-TR" sz="2800" dirty="0"/>
              <a:t> yükseltmişlerdir. </a:t>
            </a:r>
          </a:p>
          <a:p>
            <a:pPr>
              <a:buFont typeface="Arial" pitchFamily="34" charset="0"/>
              <a:buChar char="•"/>
            </a:pPr>
            <a:endParaRPr lang="tr-TR" sz="2800" dirty="0"/>
          </a:p>
          <a:p>
            <a:pPr>
              <a:buFont typeface="Arial" pitchFamily="34" charset="0"/>
              <a:buChar char="•"/>
            </a:pPr>
            <a:r>
              <a:rPr lang="tr-TR" sz="2800" dirty="0">
                <a:solidFill>
                  <a:srgbClr val="FF0000"/>
                </a:solidFill>
              </a:rPr>
              <a:t> </a:t>
            </a:r>
            <a:r>
              <a:rPr lang="tr-TR" sz="2800" dirty="0"/>
              <a:t>Gerçekten de söz gelimi Mısırlıların felsefe ateşini yakmak için olmazsa olmaz kıvılcımlar olan hakikat aşkı ve bilgiyi kendileri için isteme tavrından yoksun bulundukları, onu sadece pratik bir amaca hizmet ettiği ölçüde istedikleri yerde, Yunanlılar bilimi yaratmadıysalar bile, onu tamamen farklı bir düzleme taşımışlardır.</a:t>
            </a:r>
          </a:p>
        </p:txBody>
      </p:sp>
    </p:spTree>
    <p:extLst>
      <p:ext uri="{BB962C8B-B14F-4D97-AF65-F5344CB8AC3E}">
        <p14:creationId xmlns:p14="http://schemas.microsoft.com/office/powerpoint/2010/main" xmlns="" val="4233865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107504" y="714356"/>
            <a:ext cx="8928992" cy="5955004"/>
          </a:xfrm>
          <a:solidFill>
            <a:schemeClr val="bg1"/>
          </a:solidFill>
          <a:ln>
            <a:solidFill>
              <a:schemeClr val="tx1"/>
            </a:solidFill>
          </a:ln>
        </p:spPr>
        <p:txBody>
          <a:bodyPr>
            <a:noAutofit/>
          </a:bodyPr>
          <a:lstStyle/>
          <a:p>
            <a:r>
              <a:rPr lang="tr-TR" sz="3600" dirty="0"/>
              <a:t>Yunan Uygarlığı Akdeniz ve Karadeniz kıyıları ile Trakya, Yunanistan, İtalya gibi bölgeleri içine alan </a:t>
            </a:r>
            <a:r>
              <a:rPr lang="tr-TR" sz="3600" b="1" dirty="0">
                <a:solidFill>
                  <a:srgbClr val="FF0000"/>
                </a:solidFill>
              </a:rPr>
              <a:t>zengin</a:t>
            </a:r>
            <a:r>
              <a:rPr lang="tr-TR" sz="3600" dirty="0"/>
              <a:t> ve bereketli topraklarda kurulmuştu. </a:t>
            </a:r>
          </a:p>
          <a:p>
            <a:pPr marL="0" indent="0">
              <a:buNone/>
            </a:pPr>
            <a:endParaRPr lang="tr-TR" sz="3600" dirty="0"/>
          </a:p>
          <a:p>
            <a:r>
              <a:rPr lang="tr-TR" sz="3600" dirty="0"/>
              <a:t>Kurulduğu bölgenin doğal zenginlikleri, bitki örtüsü ve yaşamı kolaylaştıran </a:t>
            </a:r>
            <a:r>
              <a:rPr lang="tr-TR" sz="3600" dirty="0" smtClean="0"/>
              <a:t>yapısı, </a:t>
            </a:r>
            <a:r>
              <a:rPr lang="tr-TR" sz="3600" dirty="0"/>
              <a:t>Yunan toplumunun doğayla mücadele etme zorunluluğunu azaltmıştı. </a:t>
            </a:r>
            <a:r>
              <a:rPr lang="tr-TR" sz="3600" dirty="0">
                <a:solidFill>
                  <a:srgbClr val="FF0000"/>
                </a:solidFill>
              </a:rPr>
              <a:t>(Düşünmek, gözlemlemek için zaman</a:t>
            </a:r>
            <a:r>
              <a:rPr lang="tr-TR" sz="3600" dirty="0" smtClean="0">
                <a:solidFill>
                  <a:srgbClr val="FF0000"/>
                </a:solidFill>
              </a:rPr>
              <a:t>…)</a:t>
            </a:r>
            <a:endParaRPr lang="tr-TR" sz="3600" dirty="0">
              <a:solidFill>
                <a:srgbClr val="FF0000"/>
              </a:solidFill>
            </a:endParaRPr>
          </a:p>
        </p:txBody>
      </p:sp>
      <p:sp>
        <p:nvSpPr>
          <p:cNvPr id="5" name="4 Dikdörtgen"/>
          <p:cNvSpPr/>
          <p:nvPr/>
        </p:nvSpPr>
        <p:spPr>
          <a:xfrm>
            <a:off x="0" y="0"/>
            <a:ext cx="9144000" cy="548680"/>
          </a:xfrm>
          <a:prstGeom prst="rect">
            <a:avLst/>
          </a:prstGeom>
          <a:solidFill>
            <a:srgbClr val="FF4B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smtClean="0">
                <a:solidFill>
                  <a:schemeClr val="bg1"/>
                </a:solidFill>
                <a:latin typeface="Andalus" pitchFamily="18" charset="-78"/>
                <a:cs typeface="Andalus" pitchFamily="18" charset="-78"/>
              </a:rPr>
              <a:t> ANTİK YUNAN’DA FELSEFE</a:t>
            </a:r>
            <a:endParaRPr lang="tr-TR" sz="3200" dirty="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Mustafa\Desktop\images (18).jpeg"/>
          <p:cNvPicPr>
            <a:picLocks noChangeAspect="1" noChangeArrowheads="1"/>
          </p:cNvPicPr>
          <p:nvPr/>
        </p:nvPicPr>
        <p:blipFill>
          <a:blip r:embed="rId2" cstate="print"/>
          <a:srcRect/>
          <a:stretch>
            <a:fillRect/>
          </a:stretch>
        </p:blipFill>
        <p:spPr bwMode="auto">
          <a:xfrm>
            <a:off x="914202" y="1"/>
            <a:ext cx="7268392" cy="6858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A9F5D77B-34C1-470B-9002-E2955841B265}"/>
              </a:ext>
            </a:extLst>
          </p:cNvPr>
          <p:cNvSpPr/>
          <p:nvPr/>
        </p:nvSpPr>
        <p:spPr>
          <a:xfrm>
            <a:off x="179512" y="188640"/>
            <a:ext cx="8784976" cy="6247864"/>
          </a:xfrm>
          <a:prstGeom prst="rect">
            <a:avLst/>
          </a:prstGeom>
          <a:solidFill>
            <a:schemeClr val="bg1"/>
          </a:solidFill>
        </p:spPr>
        <p:txBody>
          <a:bodyPr wrap="square">
            <a:spAutoFit/>
          </a:bodyPr>
          <a:lstStyle/>
          <a:p>
            <a:pPr marL="285750" indent="-285750">
              <a:buFont typeface="Arial" pitchFamily="34" charset="0"/>
              <a:buChar char="•"/>
            </a:pPr>
            <a:r>
              <a:rPr lang="tr-TR" sz="4000" dirty="0" smtClean="0">
                <a:solidFill>
                  <a:srgbClr val="FF0000"/>
                </a:solidFill>
              </a:rPr>
              <a:t> </a:t>
            </a:r>
            <a:r>
              <a:rPr lang="tr-TR" sz="4000" dirty="0" smtClean="0"/>
              <a:t>Ayrıca </a:t>
            </a:r>
            <a:r>
              <a:rPr lang="tr-TR" sz="4000" dirty="0"/>
              <a:t>Anadolu’nun ticaret yolları üzerinde bulunması, Yunanlıların özellikle deniz yolu ile Akdeniz, Ege ve Karadeniz’e komşu ülkelerle yaptıkları </a:t>
            </a:r>
            <a:r>
              <a:rPr lang="tr-TR" sz="4000" dirty="0" smtClean="0"/>
              <a:t>ticaret, </a:t>
            </a:r>
            <a:r>
              <a:rPr lang="tr-TR" sz="4000" dirty="0"/>
              <a:t>ekonomik olarak  zenginleşmelerini sağlamıştır. </a:t>
            </a:r>
          </a:p>
          <a:p>
            <a:endParaRPr lang="tr-TR" sz="4000" dirty="0"/>
          </a:p>
          <a:p>
            <a:pPr marL="285750" indent="-285750">
              <a:buFont typeface="Arial" panose="020B0604020202020204" pitchFamily="34" charset="0"/>
              <a:buChar char="•"/>
            </a:pPr>
            <a:r>
              <a:rPr lang="tr-TR" sz="4000" b="1" dirty="0" smtClean="0">
                <a:solidFill>
                  <a:srgbClr val="00B0F0"/>
                </a:solidFill>
              </a:rPr>
              <a:t> </a:t>
            </a:r>
            <a:r>
              <a:rPr lang="tr-TR" sz="4000" b="1" dirty="0" smtClean="0">
                <a:solidFill>
                  <a:srgbClr val="FF0000"/>
                </a:solidFill>
              </a:rPr>
              <a:t>Felsefenin </a:t>
            </a:r>
            <a:r>
              <a:rPr lang="tr-TR" sz="4000" b="1" dirty="0">
                <a:solidFill>
                  <a:srgbClr val="FF0000"/>
                </a:solidFill>
              </a:rPr>
              <a:t>doğuşunda ekonomik refah, temel ihtiyaçların karşılanması önemli bir faktördür.</a:t>
            </a:r>
          </a:p>
        </p:txBody>
      </p:sp>
    </p:spTree>
    <p:extLst>
      <p:ext uri="{BB962C8B-B14F-4D97-AF65-F5344CB8AC3E}">
        <p14:creationId xmlns:p14="http://schemas.microsoft.com/office/powerpoint/2010/main" xmlns="" val="28191197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2">
            <a:extLst>
              <a:ext uri="{FF2B5EF4-FFF2-40B4-BE49-F238E27FC236}">
                <a16:creationId xmlns:a16="http://schemas.microsoft.com/office/drawing/2014/main" xmlns="" id="{4045FD95-0415-4B32-A999-C2317859D6FD}"/>
              </a:ext>
            </a:extLst>
          </p:cNvPr>
          <p:cNvPicPr>
            <a:picLocks noChangeAspect="1"/>
          </p:cNvPicPr>
          <p:nvPr/>
        </p:nvPicPr>
        <p:blipFill>
          <a:blip r:embed="rId2" cstate="print"/>
          <a:stretch>
            <a:fillRect/>
          </a:stretch>
        </p:blipFill>
        <p:spPr>
          <a:xfrm>
            <a:off x="971600" y="0"/>
            <a:ext cx="6912767"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79512" y="188641"/>
            <a:ext cx="8784976" cy="6552727"/>
          </a:xfrm>
          <a:prstGeom prst="rect">
            <a:avLst/>
          </a:prstGeom>
          <a:solidFill>
            <a:schemeClr val="bg1"/>
          </a:solidFill>
        </p:spPr>
        <p:txBody>
          <a:bodyPr wrap="square">
            <a:spAutoFit/>
          </a:bodyPr>
          <a:lstStyle/>
          <a:p>
            <a:pPr>
              <a:buFont typeface="Arial" pitchFamily="34" charset="0"/>
              <a:buChar char="•"/>
            </a:pPr>
            <a:r>
              <a:rPr lang="tr-TR" sz="2800" dirty="0" smtClean="0">
                <a:solidFill>
                  <a:srgbClr val="FF0000"/>
                </a:solidFill>
              </a:rPr>
              <a:t> </a:t>
            </a:r>
            <a:r>
              <a:rPr lang="tr-TR" sz="2800" dirty="0" smtClean="0"/>
              <a:t>Yunanlıların </a:t>
            </a:r>
            <a:r>
              <a:rPr lang="tr-TR" sz="2800" b="1" dirty="0">
                <a:solidFill>
                  <a:srgbClr val="FF0000"/>
                </a:solidFill>
              </a:rPr>
              <a:t>ticari etkinlikler</a:t>
            </a:r>
            <a:r>
              <a:rPr lang="tr-TR" sz="2800" dirty="0"/>
              <a:t>i, onların komşu kültürlerin düşünsel, teknik birikimlerini, beceri ve alışkanlıklarını da edinmesini sağlamıştır. Bu sayede matematik, geometri, tıp, astronomi gibi alanlarda önemli ilerlemeler </a:t>
            </a:r>
            <a:r>
              <a:rPr lang="tr-TR" sz="2800" dirty="0" err="1"/>
              <a:t>katetmişlerdir</a:t>
            </a:r>
            <a:r>
              <a:rPr lang="tr-TR" sz="2800" dirty="0"/>
              <a:t>. </a:t>
            </a:r>
          </a:p>
          <a:p>
            <a:r>
              <a:rPr lang="tr-TR" sz="2800" dirty="0">
                <a:solidFill>
                  <a:srgbClr val="FF0000"/>
                </a:solidFill>
              </a:rPr>
              <a:t>Örneğin</a:t>
            </a:r>
            <a:r>
              <a:rPr lang="tr-TR" sz="2800" dirty="0"/>
              <a:t>, </a:t>
            </a:r>
            <a:r>
              <a:rPr lang="tr-TR" sz="2800" dirty="0" err="1"/>
              <a:t>Thales</a:t>
            </a:r>
            <a:r>
              <a:rPr lang="tr-TR" sz="2800" dirty="0"/>
              <a:t> astronomi, geometri ve matematik ile ilgili bilgilerini Mısırlılardan öğrenmiştir.</a:t>
            </a:r>
          </a:p>
          <a:p>
            <a:endParaRPr lang="tr-TR" sz="2800" dirty="0"/>
          </a:p>
          <a:p>
            <a:pPr>
              <a:buFont typeface="Arial" pitchFamily="34" charset="0"/>
              <a:buChar char="•"/>
            </a:pPr>
            <a:r>
              <a:rPr lang="tr-TR" sz="2800" dirty="0" smtClean="0">
                <a:solidFill>
                  <a:srgbClr val="FF0000"/>
                </a:solidFill>
              </a:rPr>
              <a:t> </a:t>
            </a:r>
            <a:r>
              <a:rPr lang="tr-TR" sz="2800" dirty="0" smtClean="0"/>
              <a:t>Yunanlılar </a:t>
            </a:r>
            <a:r>
              <a:rPr lang="tr-TR" sz="2800" dirty="0"/>
              <a:t>bu kültürel birikimi özümseyerek kendi medeniyetlerinin bir parçası hâline getirmişlerdir. Antik Yunan’daki </a:t>
            </a:r>
            <a:r>
              <a:rPr lang="tr-TR" sz="2800" b="1" dirty="0">
                <a:solidFill>
                  <a:srgbClr val="FF0000"/>
                </a:solidFill>
              </a:rPr>
              <a:t>kölelik</a:t>
            </a:r>
            <a:r>
              <a:rPr lang="tr-TR" sz="2800" dirty="0"/>
              <a:t> kurumu özgür vatandaş konumundaki Yunanlıların felsefe yapmak için ihtiyaç duyduğu serbest zamanı sağlamıştır. </a:t>
            </a:r>
            <a:r>
              <a:rPr lang="tr-TR" sz="2800" dirty="0" smtClean="0"/>
              <a:t>Böylece filozoflar  </a:t>
            </a:r>
            <a:r>
              <a:rPr lang="tr-TR" sz="2800" dirty="0" smtClean="0">
                <a:solidFill>
                  <a:srgbClr val="FF0000"/>
                </a:solidFill>
              </a:rPr>
              <a:t>agora</a:t>
            </a:r>
            <a:r>
              <a:rPr lang="tr-TR" sz="2800" dirty="0" smtClean="0"/>
              <a:t> </a:t>
            </a:r>
            <a:r>
              <a:rPr lang="tr-TR" sz="2800" dirty="0"/>
              <a:t>ve </a:t>
            </a:r>
            <a:r>
              <a:rPr lang="tr-TR" sz="2800" dirty="0" err="1"/>
              <a:t>kapitollerde</a:t>
            </a:r>
            <a:r>
              <a:rPr lang="tr-TR" sz="2800" dirty="0"/>
              <a:t> bilgelik, siyaset, </a:t>
            </a:r>
            <a:r>
              <a:rPr lang="tr-TR" sz="2800" dirty="0" smtClean="0"/>
              <a:t> doğanın </a:t>
            </a:r>
            <a:r>
              <a:rPr lang="tr-TR" sz="2800" dirty="0"/>
              <a:t>yapısı ve ahlak gibi birçok konu üzerinde konuşma fırsatı yakalamışlardır.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1187624" y="0"/>
            <a:ext cx="6857983" cy="6858000"/>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xmlns="" id="{59E1F8C2-B20E-4941-8883-2F8413AC60CF}"/>
              </a:ext>
            </a:extLst>
          </p:cNvPr>
          <p:cNvSpPr/>
          <p:nvPr/>
        </p:nvSpPr>
        <p:spPr>
          <a:xfrm>
            <a:off x="107504" y="116632"/>
            <a:ext cx="8928992" cy="6247864"/>
          </a:xfrm>
          <a:prstGeom prst="rect">
            <a:avLst/>
          </a:prstGeom>
          <a:solidFill>
            <a:schemeClr val="bg1"/>
          </a:solidFill>
          <a:ln>
            <a:solidFill>
              <a:schemeClr val="tx1"/>
            </a:solidFill>
          </a:ln>
        </p:spPr>
        <p:txBody>
          <a:bodyPr wrap="square">
            <a:spAutoFit/>
          </a:bodyPr>
          <a:lstStyle/>
          <a:p>
            <a:pPr marL="285750" indent="-285750">
              <a:buFont typeface="Arial" panose="020B0604020202020204" pitchFamily="34" charset="0"/>
              <a:buChar char="•"/>
            </a:pPr>
            <a:r>
              <a:rPr lang="tr-TR" sz="4000" dirty="0" smtClean="0">
                <a:solidFill>
                  <a:srgbClr val="0070C0"/>
                </a:solidFill>
              </a:rPr>
              <a:t> </a:t>
            </a:r>
            <a:r>
              <a:rPr lang="tr-TR" sz="4000" dirty="0" smtClean="0"/>
              <a:t>Atina </a:t>
            </a:r>
            <a:r>
              <a:rPr lang="tr-TR" sz="4000" dirty="0"/>
              <a:t>gibi kentlerde </a:t>
            </a:r>
            <a:r>
              <a:rPr lang="tr-TR" sz="4000" b="1" dirty="0">
                <a:solidFill>
                  <a:srgbClr val="FF0000"/>
                </a:solidFill>
              </a:rPr>
              <a:t>demokrasi</a:t>
            </a:r>
            <a:r>
              <a:rPr lang="tr-TR" sz="4000" dirty="0"/>
              <a:t> kültürü gelişmiştir.</a:t>
            </a:r>
          </a:p>
          <a:p>
            <a:endParaRPr lang="tr-TR" sz="4000" dirty="0"/>
          </a:p>
          <a:p>
            <a:pPr marL="285750" indent="-285750">
              <a:buFont typeface="Arial" panose="020B0604020202020204" pitchFamily="34" charset="0"/>
              <a:buChar char="•"/>
            </a:pPr>
            <a:r>
              <a:rPr lang="tr-TR" sz="4000" dirty="0" smtClean="0">
                <a:solidFill>
                  <a:srgbClr val="0070C0"/>
                </a:solidFill>
              </a:rPr>
              <a:t> </a:t>
            </a:r>
            <a:r>
              <a:rPr lang="tr-TR" sz="4000" dirty="0" smtClean="0"/>
              <a:t>Demokrasi </a:t>
            </a:r>
            <a:r>
              <a:rPr lang="tr-TR" sz="4000" dirty="0"/>
              <a:t>kültürü insanların düşüncelerini paylaşmalarını ve bunu özgürce dile getirmelerini sağlamıştır. </a:t>
            </a:r>
          </a:p>
          <a:p>
            <a:pPr marL="285750" indent="-285750">
              <a:buFont typeface="Arial" panose="020B0604020202020204" pitchFamily="34" charset="0"/>
              <a:buChar char="•"/>
            </a:pPr>
            <a:endParaRPr lang="tr-TR" sz="4000" dirty="0"/>
          </a:p>
          <a:p>
            <a:pPr marL="285750" indent="-285750">
              <a:buFont typeface="Arial" panose="020B0604020202020204" pitchFamily="34" charset="0"/>
              <a:buChar char="•"/>
            </a:pPr>
            <a:r>
              <a:rPr lang="tr-TR" sz="4000" dirty="0" smtClean="0">
                <a:solidFill>
                  <a:srgbClr val="0070C0"/>
                </a:solidFill>
              </a:rPr>
              <a:t> </a:t>
            </a:r>
            <a:r>
              <a:rPr lang="tr-TR" sz="4000" dirty="0" smtClean="0"/>
              <a:t>Bu </a:t>
            </a:r>
            <a:r>
              <a:rPr lang="tr-TR" sz="4000" dirty="0"/>
              <a:t>durum Antik Yunan toplumunda farklı görüş ve düşüncelere karşı açık bir ortamın oluşmasını kolaylaştırmıştır.</a:t>
            </a:r>
          </a:p>
        </p:txBody>
      </p:sp>
    </p:spTree>
    <p:extLst>
      <p:ext uri="{BB962C8B-B14F-4D97-AF65-F5344CB8AC3E}">
        <p14:creationId xmlns:p14="http://schemas.microsoft.com/office/powerpoint/2010/main" xmlns="" val="40774598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xmlns="" id="{A0AA12B4-17BF-4811-85D5-D31BFA7DDBB4}"/>
              </a:ext>
            </a:extLst>
          </p:cNvPr>
          <p:cNvPicPr>
            <a:picLocks noChangeAspect="1" noChangeArrowheads="1"/>
          </p:cNvPicPr>
          <p:nvPr/>
        </p:nvPicPr>
        <p:blipFill>
          <a:blip r:embed="rId2" cstate="print"/>
          <a:srcRect/>
          <a:stretch>
            <a:fillRect/>
          </a:stretch>
        </p:blipFill>
        <p:spPr bwMode="auto">
          <a:xfrm>
            <a:off x="611560" y="0"/>
            <a:ext cx="7750712" cy="685800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Dikdörtgen"/>
          <p:cNvSpPr/>
          <p:nvPr/>
        </p:nvSpPr>
        <p:spPr>
          <a:xfrm>
            <a:off x="0" y="0"/>
            <a:ext cx="9144000" cy="707886"/>
          </a:xfrm>
          <a:prstGeom prst="rect">
            <a:avLst/>
          </a:prstGeom>
          <a:solidFill>
            <a:srgbClr val="FF0000"/>
          </a:solidFill>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4000" b="1" dirty="0" smtClean="0">
                <a:solidFill>
                  <a:schemeClr val="bg1"/>
                </a:solidFill>
                <a:latin typeface="Elephant" pitchFamily="18" charset="0"/>
              </a:rPr>
              <a:t>ÖRNEK SORULAR</a:t>
            </a:r>
            <a:endParaRPr lang="tr-TR" sz="4000" b="1" dirty="0">
              <a:solidFill>
                <a:schemeClr val="bg1"/>
              </a:solidFill>
              <a:latin typeface="Elephant"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Yuvarlatılmış Dikdörtgen"/>
          <p:cNvSpPr/>
          <p:nvPr/>
        </p:nvSpPr>
        <p:spPr>
          <a:xfrm>
            <a:off x="0" y="5013176"/>
            <a:ext cx="9144000" cy="1844824"/>
          </a:xfrm>
          <a:prstGeom prst="roundRect">
            <a:avLst/>
          </a:prstGeom>
          <a:solidFill>
            <a:schemeClr val="tx2">
              <a:lumMod val="20000"/>
              <a:lumOff val="80000"/>
            </a:schemeClr>
          </a:solidFill>
          <a:ln>
            <a:solidFill>
              <a:schemeClr val="tx1">
                <a:lumMod val="85000"/>
                <a:lumOff val="15000"/>
              </a:schemeClr>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6000" dirty="0" smtClean="0">
                <a:solidFill>
                  <a:srgbClr val="00B0F0"/>
                </a:solidFill>
                <a:latin typeface="Algerian" pitchFamily="82" charset="0"/>
              </a:rPr>
              <a:t>BU BÖLÜMÜN SONU</a:t>
            </a:r>
            <a:endParaRPr lang="tr-TR" sz="6000" dirty="0">
              <a:solidFill>
                <a:srgbClr val="00B0F0"/>
              </a:solidFill>
              <a:latin typeface="Algerian" pitchFamily="82" charset="0"/>
            </a:endParaRPr>
          </a:p>
        </p:txBody>
      </p:sp>
      <p:pic>
        <p:nvPicPr>
          <p:cNvPr id="2050" name="Picture 2" descr="Sanat Haberleri panosundaki Pin"/>
          <p:cNvPicPr>
            <a:picLocks noChangeAspect="1" noChangeArrowheads="1"/>
          </p:cNvPicPr>
          <p:nvPr/>
        </p:nvPicPr>
        <p:blipFill>
          <a:blip r:embed="rId2" cstate="print"/>
          <a:srcRect/>
          <a:stretch>
            <a:fillRect/>
          </a:stretch>
        </p:blipFill>
        <p:spPr bwMode="auto">
          <a:xfrm>
            <a:off x="467544" y="188640"/>
            <a:ext cx="7988506" cy="4649312"/>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ezinti">
  <a:themeElements>
    <a:clrScheme name="Gezinti">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Gezinti">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ezinti">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1085</TotalTime>
  <Words>1905</Words>
  <Application>Microsoft Office PowerPoint</Application>
  <PresentationFormat>Ekran Gösterisi (4:3)</PresentationFormat>
  <Paragraphs>145</Paragraphs>
  <Slides>43</Slides>
  <Notes>0</Notes>
  <HiddenSlides>0</HiddenSlides>
  <MMClips>0</MMClips>
  <ScaleCrop>false</ScaleCrop>
  <HeadingPairs>
    <vt:vector size="4" baseType="variant">
      <vt:variant>
        <vt:lpstr>Tema</vt:lpstr>
      </vt:variant>
      <vt:variant>
        <vt:i4>1</vt:i4>
      </vt:variant>
      <vt:variant>
        <vt:lpstr>Slayt Başlıkları</vt:lpstr>
      </vt:variant>
      <vt:variant>
        <vt:i4>43</vt:i4>
      </vt:variant>
    </vt:vector>
  </HeadingPairs>
  <TitlesOfParts>
    <vt:vector size="44" baseType="lpstr">
      <vt:lpstr>Gezinti</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Mustafa</dc:creator>
  <cp:lastModifiedBy>xx</cp:lastModifiedBy>
  <cp:revision>353</cp:revision>
  <dcterms:created xsi:type="dcterms:W3CDTF">2020-06-19T06:24:44Z</dcterms:created>
  <dcterms:modified xsi:type="dcterms:W3CDTF">2021-09-12T04:54:08Z</dcterms:modified>
</cp:coreProperties>
</file>