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1" r:id="rId1"/>
  </p:sldMasterIdLst>
  <p:notesMasterIdLst>
    <p:notesMasterId r:id="rId18"/>
  </p:notesMasterIdLst>
  <p:sldIdLst>
    <p:sldId id="256" r:id="rId2"/>
    <p:sldId id="257" r:id="rId3"/>
    <p:sldId id="258" r:id="rId4"/>
    <p:sldId id="259" r:id="rId5"/>
    <p:sldId id="260" r:id="rId6"/>
    <p:sldId id="264" r:id="rId7"/>
    <p:sldId id="265" r:id="rId8"/>
    <p:sldId id="287" r:id="rId9"/>
    <p:sldId id="266" r:id="rId10"/>
    <p:sldId id="268" r:id="rId11"/>
    <p:sldId id="270" r:id="rId12"/>
    <p:sldId id="272" r:id="rId13"/>
    <p:sldId id="284" r:id="rId14"/>
    <p:sldId id="285" r:id="rId15"/>
    <p:sldId id="286" r:id="rId16"/>
    <p:sldId id="28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43" y="2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A83BD3-4824-4EC9-9E9A-5F4F10C228E1}" type="datetimeFigureOut">
              <a:rPr lang="tr-TR" smtClean="0"/>
              <a:t>1.12.2020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66548B-1B7C-4E2E-9F78-18559DA763B5}" type="slidenum">
              <a:rPr lang="tr-TR" smtClean="0"/>
              <a:t>‹#›</a:t>
            </a:fld>
            <a:endParaRPr lang="tr-TR"/>
          </a:p>
        </p:txBody>
      </p:sp>
    </p:spTree>
    <p:extLst>
      <p:ext uri="{BB962C8B-B14F-4D97-AF65-F5344CB8AC3E}">
        <p14:creationId xmlns:p14="http://schemas.microsoft.com/office/powerpoint/2010/main" val="2264447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166548B-1B7C-4E2E-9F78-18559DA763B5}" type="slidenum">
              <a:rPr lang="tr-TR" smtClean="0"/>
              <a:t>6</a:t>
            </a:fld>
            <a:endParaRPr lang="tr-TR"/>
          </a:p>
        </p:txBody>
      </p:sp>
    </p:spTree>
    <p:extLst>
      <p:ext uri="{BB962C8B-B14F-4D97-AF65-F5344CB8AC3E}">
        <p14:creationId xmlns:p14="http://schemas.microsoft.com/office/powerpoint/2010/main" val="731289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166548B-1B7C-4E2E-9F78-18559DA763B5}" type="slidenum">
              <a:rPr lang="tr-TR" smtClean="0"/>
              <a:t>10</a:t>
            </a:fld>
            <a:endParaRPr lang="tr-TR"/>
          </a:p>
        </p:txBody>
      </p:sp>
    </p:spTree>
    <p:extLst>
      <p:ext uri="{BB962C8B-B14F-4D97-AF65-F5344CB8AC3E}">
        <p14:creationId xmlns:p14="http://schemas.microsoft.com/office/powerpoint/2010/main" val="3939691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166548B-1B7C-4E2E-9F78-18559DA763B5}" type="slidenum">
              <a:rPr lang="tr-TR" smtClean="0"/>
              <a:t>12</a:t>
            </a:fld>
            <a:endParaRPr lang="tr-TR"/>
          </a:p>
        </p:txBody>
      </p:sp>
    </p:spTree>
    <p:extLst>
      <p:ext uri="{BB962C8B-B14F-4D97-AF65-F5344CB8AC3E}">
        <p14:creationId xmlns:p14="http://schemas.microsoft.com/office/powerpoint/2010/main" val="2865716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tr-TR"/>
              <a:t>Asıl başlık stilini düzenlemek için tıklayın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B8F39101-057F-4471-A69D-426BADDEB94B}" type="datetimeFigureOut">
              <a:rPr lang="tr-TR" smtClean="0"/>
              <a:t>1.12.2020</a:t>
            </a:fld>
            <a:endParaRPr lang="tr-TR"/>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tr-TR"/>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0F0735AC-96EF-45B5-8828-B6E50333E313}" type="slidenum">
              <a:rPr lang="tr-TR" smtClean="0"/>
              <a:t>‹#›</a:t>
            </a:fld>
            <a:endParaRPr lang="tr-TR"/>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57201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8F39101-057F-4471-A69D-426BADDEB94B}" type="datetimeFigureOut">
              <a:rPr lang="tr-TR" smtClean="0"/>
              <a:t>1.12.2020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140676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B8F39101-057F-4471-A69D-426BADDEB94B}" type="datetimeFigureOut">
              <a:rPr lang="tr-TR" smtClean="0"/>
              <a:t>1.12.2020</a:t>
            </a:fld>
            <a:endParaRPr lang="tr-TR"/>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F0735AC-96EF-45B5-8828-B6E50333E313}" type="slidenum">
              <a:rPr lang="tr-TR" smtClean="0"/>
              <a:t>‹#›</a:t>
            </a:fld>
            <a:endParaRPr lang="tr-T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51453461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8F39101-057F-4471-A69D-426BADDEB94B}" type="datetimeFigureOut">
              <a:rPr lang="tr-TR" smtClean="0"/>
              <a:t>1.12.2020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92675106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257300" y="2909102"/>
            <a:ext cx="4800600" cy="299639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633864" y="2909102"/>
            <a:ext cx="4800600" cy="299639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8F39101-057F-4471-A69D-426BADDEB94B}" type="datetimeFigureOut">
              <a:rPr lang="tr-TR" smtClean="0"/>
              <a:t>1.12.2020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74745184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8F39101-057F-4471-A69D-426BADDEB94B}" type="datetimeFigureOut">
              <a:rPr lang="tr-TR" smtClean="0"/>
              <a:t>1.12.2020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3433316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39101-057F-4471-A69D-426BADDEB94B}" type="datetimeFigureOut">
              <a:rPr lang="tr-TR" smtClean="0"/>
              <a:t>1.12.2020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3274496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65051" y="6375679"/>
            <a:ext cx="1233355" cy="348462"/>
          </a:xfrm>
        </p:spPr>
        <p:txBody>
          <a:bodyPr/>
          <a:lstStyle/>
          <a:p>
            <a:fld id="{B8F39101-057F-4471-A69D-426BADDEB94B}" type="datetimeFigureOut">
              <a:rPr lang="tr-TR" smtClean="0"/>
              <a:t>1.12.2020</a:t>
            </a:fld>
            <a:endParaRPr lang="tr-TR"/>
          </a:p>
        </p:txBody>
      </p:sp>
      <p:sp>
        <p:nvSpPr>
          <p:cNvPr id="6" name="Footer Placeholder 5"/>
          <p:cNvSpPr>
            <a:spLocks noGrp="1"/>
          </p:cNvSpPr>
          <p:nvPr>
            <p:ph type="ftr" sz="quarter" idx="11"/>
          </p:nvPr>
        </p:nvSpPr>
        <p:spPr>
          <a:xfrm>
            <a:off x="2103620" y="6375679"/>
            <a:ext cx="3482179" cy="345796"/>
          </a:xfrm>
        </p:spPr>
        <p:txBody>
          <a:bodyPr/>
          <a:lstStyle/>
          <a:p>
            <a:endParaRPr lang="tr-TR"/>
          </a:p>
        </p:txBody>
      </p:sp>
      <p:sp>
        <p:nvSpPr>
          <p:cNvPr id="7" name="Slide Number Placeholder 6"/>
          <p:cNvSpPr>
            <a:spLocks noGrp="1"/>
          </p:cNvSpPr>
          <p:nvPr>
            <p:ph type="sldNum" sz="quarter" idx="12"/>
          </p:nvPr>
        </p:nvSpPr>
        <p:spPr>
          <a:xfrm>
            <a:off x="5691014" y="6375679"/>
            <a:ext cx="1232456" cy="345796"/>
          </a:xfrm>
        </p:spPr>
        <p:txBody>
          <a:bodyPr/>
          <a:lstStyle/>
          <a:p>
            <a:fld id="{0F0735AC-96EF-45B5-8828-B6E50333E313}" type="slidenum">
              <a:rPr lang="tr-TR" smtClean="0"/>
              <a:t>‹#›</a:t>
            </a:fld>
            <a:endParaRPr lang="tr-T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72877996"/>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65950" y="6375679"/>
            <a:ext cx="1232456" cy="348462"/>
          </a:xfrm>
        </p:spPr>
        <p:txBody>
          <a:bodyPr/>
          <a:lstStyle/>
          <a:p>
            <a:fld id="{B8F39101-057F-4471-A69D-426BADDEB94B}" type="datetimeFigureOut">
              <a:rPr lang="tr-TR" smtClean="0"/>
              <a:t>1.12.2020</a:t>
            </a:fld>
            <a:endParaRPr lang="tr-TR"/>
          </a:p>
        </p:txBody>
      </p:sp>
      <p:sp>
        <p:nvSpPr>
          <p:cNvPr id="6" name="Footer Placeholder 5"/>
          <p:cNvSpPr>
            <a:spLocks noGrp="1"/>
          </p:cNvSpPr>
          <p:nvPr>
            <p:ph type="ftr" sz="quarter" idx="11"/>
          </p:nvPr>
        </p:nvSpPr>
        <p:spPr>
          <a:xfrm>
            <a:off x="2103621" y="6375679"/>
            <a:ext cx="3482178" cy="345796"/>
          </a:xfrm>
        </p:spPr>
        <p:txBody>
          <a:bodyPr/>
          <a:lstStyle/>
          <a:p>
            <a:endParaRPr lang="tr-TR"/>
          </a:p>
        </p:txBody>
      </p:sp>
      <p:sp>
        <p:nvSpPr>
          <p:cNvPr id="7" name="Slide Number Placeholder 6"/>
          <p:cNvSpPr>
            <a:spLocks noGrp="1"/>
          </p:cNvSpPr>
          <p:nvPr>
            <p:ph type="sldNum" sz="quarter" idx="12"/>
          </p:nvPr>
        </p:nvSpPr>
        <p:spPr>
          <a:xfrm>
            <a:off x="5687568" y="6375679"/>
            <a:ext cx="1234440" cy="345796"/>
          </a:xfrm>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325315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8F39101-057F-4471-A69D-426BADDEB94B}" type="datetimeFigureOut">
              <a:rPr lang="tr-TR" smtClean="0"/>
              <a:t>1.12.2020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911330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8F39101-057F-4471-A69D-426BADDEB94B}" type="datetimeFigureOut">
              <a:rPr lang="tr-TR" smtClean="0"/>
              <a:t>1.12.2020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F0735AC-96EF-45B5-8828-B6E50333E313}" type="slidenum">
              <a:rPr lang="tr-TR" smtClean="0"/>
              <a:t>‹#›</a:t>
            </a:fld>
            <a:endParaRPr lang="tr-TR"/>
          </a:p>
        </p:txBody>
      </p:sp>
    </p:spTree>
    <p:extLst>
      <p:ext uri="{BB962C8B-B14F-4D97-AF65-F5344CB8AC3E}">
        <p14:creationId xmlns:p14="http://schemas.microsoft.com/office/powerpoint/2010/main" val="1301393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B8F39101-057F-4471-A69D-426BADDEB94B}" type="datetimeFigureOut">
              <a:rPr lang="tr-TR" smtClean="0"/>
              <a:t>1.12.2020</a:t>
            </a:fld>
            <a:endParaRPr lang="tr-TR"/>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F0735AC-96EF-45B5-8828-B6E50333E313}" type="slidenum">
              <a:rPr lang="tr-TR" smtClean="0"/>
              <a:t>‹#›</a:t>
            </a:fld>
            <a:endParaRPr lang="tr-TR"/>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28168300"/>
      </p:ext>
    </p:extLst>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24A278-5F5B-435B-A9D7-308FE0628EAC}"/>
              </a:ext>
            </a:extLst>
          </p:cNvPr>
          <p:cNvSpPr>
            <a:spLocks noGrp="1"/>
          </p:cNvSpPr>
          <p:nvPr>
            <p:ph type="ctrTitle"/>
          </p:nvPr>
        </p:nvSpPr>
        <p:spPr>
          <a:xfrm>
            <a:off x="784357" y="1088962"/>
            <a:ext cx="10906747" cy="4394988"/>
          </a:xfrm>
        </p:spPr>
        <p:txBody>
          <a:bodyPr/>
          <a:lstStyle/>
          <a:p>
            <a:r>
              <a:rPr lang="tr-TR" sz="9600" dirty="0"/>
              <a:t>Parktaki bilim</a:t>
            </a:r>
            <a:endParaRPr lang="tr-TR" dirty="0"/>
          </a:p>
        </p:txBody>
      </p:sp>
      <p:sp>
        <p:nvSpPr>
          <p:cNvPr id="3" name="Alt Başlık 2">
            <a:extLst>
              <a:ext uri="{FF2B5EF4-FFF2-40B4-BE49-F238E27FC236}">
                <a16:creationId xmlns:a16="http://schemas.microsoft.com/office/drawing/2014/main" id="{88628C28-BC10-40CD-834F-1DDF9EEF7F57}"/>
              </a:ext>
            </a:extLst>
          </p:cNvPr>
          <p:cNvSpPr>
            <a:spLocks noGrp="1"/>
          </p:cNvSpPr>
          <p:nvPr>
            <p:ph type="subTitle" idx="1"/>
          </p:nvPr>
        </p:nvSpPr>
        <p:spPr/>
        <p:txBody>
          <a:bodyPr/>
          <a:lstStyle/>
          <a:p>
            <a:r>
              <a:rPr lang="tr-TR" dirty="0"/>
              <a:t>BİLİM VE TEKNOLOJİ</a:t>
            </a:r>
          </a:p>
        </p:txBody>
      </p:sp>
      <p:pic>
        <p:nvPicPr>
          <p:cNvPr id="5" name="Resim 4">
            <a:extLst>
              <a:ext uri="{FF2B5EF4-FFF2-40B4-BE49-F238E27FC236}">
                <a16:creationId xmlns:a16="http://schemas.microsoft.com/office/drawing/2014/main" id="{B8A790CB-D863-4159-99F1-AA5F2C01579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087439" y="3584608"/>
            <a:ext cx="3584478" cy="3584478"/>
          </a:xfrm>
          <a:prstGeom prst="rect">
            <a:avLst/>
          </a:prstGeom>
        </p:spPr>
      </p:pic>
    </p:spTree>
    <p:extLst>
      <p:ext uri="{BB962C8B-B14F-4D97-AF65-F5344CB8AC3E}">
        <p14:creationId xmlns:p14="http://schemas.microsoft.com/office/powerpoint/2010/main" val="1476769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A45058-0C74-4C3A-8C49-0930C8E9F606}"/>
              </a:ext>
            </a:extLst>
          </p:cNvPr>
          <p:cNvSpPr>
            <a:spLocks noGrp="1"/>
          </p:cNvSpPr>
          <p:nvPr>
            <p:ph type="title"/>
          </p:nvPr>
        </p:nvSpPr>
        <p:spPr/>
        <p:txBody>
          <a:bodyPr>
            <a:normAutofit/>
          </a:bodyPr>
          <a:lstStyle/>
          <a:p>
            <a:pPr algn="ctr"/>
            <a:r>
              <a:rPr lang="tr-TR" sz="4400" dirty="0"/>
              <a:t>HAZIRLIK SORULARI</a:t>
            </a:r>
          </a:p>
        </p:txBody>
      </p:sp>
      <p:sp>
        <p:nvSpPr>
          <p:cNvPr id="3" name="İçerik Yer Tutucusu 2">
            <a:extLst>
              <a:ext uri="{FF2B5EF4-FFF2-40B4-BE49-F238E27FC236}">
                <a16:creationId xmlns:a16="http://schemas.microsoft.com/office/drawing/2014/main" id="{90488419-4B94-41FC-BD7A-867FD4963C30}"/>
              </a:ext>
            </a:extLst>
          </p:cNvPr>
          <p:cNvSpPr>
            <a:spLocks noGrp="1"/>
          </p:cNvSpPr>
          <p:nvPr>
            <p:ph idx="1"/>
          </p:nvPr>
        </p:nvSpPr>
        <p:spPr>
          <a:xfrm>
            <a:off x="1251678" y="1974918"/>
            <a:ext cx="10178322" cy="1352744"/>
          </a:xfrm>
        </p:spPr>
        <p:txBody>
          <a:bodyPr>
            <a:normAutofit/>
          </a:bodyPr>
          <a:lstStyle/>
          <a:p>
            <a:pPr marL="0" indent="0">
              <a:buNone/>
            </a:pPr>
            <a:r>
              <a:rPr lang="tr-TR" sz="2400" dirty="0"/>
              <a:t>1. “Eğer bir gün benim sözlerim bilimle ters düşerse bilimi seçin.” sözü Mustafa Kemal Atatürk'ün hangi özelliğini yansıtıyor? Açıklayınız.</a:t>
            </a:r>
          </a:p>
          <a:p>
            <a:endParaRPr lang="tr-TR" dirty="0"/>
          </a:p>
        </p:txBody>
      </p:sp>
      <p:sp>
        <p:nvSpPr>
          <p:cNvPr id="4" name="İçerik Yer Tutucusu 2">
            <a:extLst>
              <a:ext uri="{FF2B5EF4-FFF2-40B4-BE49-F238E27FC236}">
                <a16:creationId xmlns:a16="http://schemas.microsoft.com/office/drawing/2014/main" id="{4A8CD54D-C4DF-4865-9506-47F5FB374F65}"/>
              </a:ext>
            </a:extLst>
          </p:cNvPr>
          <p:cNvSpPr txBox="1">
            <a:spLocks/>
          </p:cNvSpPr>
          <p:nvPr/>
        </p:nvSpPr>
        <p:spPr>
          <a:xfrm>
            <a:off x="1251678" y="3900340"/>
            <a:ext cx="10178322" cy="797744"/>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t>2. Parka gittiğinizde hangi oyuncaklarla oynamaktan keyif alırsınız? Neden?</a:t>
            </a:r>
          </a:p>
        </p:txBody>
      </p:sp>
    </p:spTree>
    <p:extLst>
      <p:ext uri="{BB962C8B-B14F-4D97-AF65-F5344CB8AC3E}">
        <p14:creationId xmlns:p14="http://schemas.microsoft.com/office/powerpoint/2010/main" val="1053411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Başlık 24">
            <a:extLst>
              <a:ext uri="{FF2B5EF4-FFF2-40B4-BE49-F238E27FC236}">
                <a16:creationId xmlns:a16="http://schemas.microsoft.com/office/drawing/2014/main" id="{A34D108A-E005-4633-8966-8A237194BE0E}"/>
              </a:ext>
            </a:extLst>
          </p:cNvPr>
          <p:cNvSpPr>
            <a:spLocks noGrp="1"/>
          </p:cNvSpPr>
          <p:nvPr>
            <p:ph type="title"/>
          </p:nvPr>
        </p:nvSpPr>
        <p:spPr>
          <a:xfrm>
            <a:off x="3242930" y="1178350"/>
            <a:ext cx="8187071" cy="2744107"/>
          </a:xfrm>
        </p:spPr>
        <p:txBody>
          <a:bodyPr/>
          <a:lstStyle/>
          <a:p>
            <a:pPr algn="ctr"/>
            <a:r>
              <a:rPr lang="tr-TR" dirty="0"/>
              <a:t>OKUMA ÇALIŞMASI</a:t>
            </a:r>
          </a:p>
        </p:txBody>
      </p:sp>
      <p:sp>
        <p:nvSpPr>
          <p:cNvPr id="26" name="İçerik Yer Tutucusu 25">
            <a:extLst>
              <a:ext uri="{FF2B5EF4-FFF2-40B4-BE49-F238E27FC236}">
                <a16:creationId xmlns:a16="http://schemas.microsoft.com/office/drawing/2014/main" id="{F9027977-6A09-4778-99CE-26A7E3E0900E}"/>
              </a:ext>
            </a:extLst>
          </p:cNvPr>
          <p:cNvSpPr>
            <a:spLocks noGrp="1"/>
          </p:cNvSpPr>
          <p:nvPr>
            <p:ph type="body" idx="1"/>
          </p:nvPr>
        </p:nvSpPr>
        <p:spPr>
          <a:xfrm>
            <a:off x="3242930" y="4647415"/>
            <a:ext cx="8550002" cy="1463502"/>
          </a:xfrm>
        </p:spPr>
        <p:txBody>
          <a:bodyPr>
            <a:normAutofit/>
          </a:bodyPr>
          <a:lstStyle/>
          <a:p>
            <a:r>
              <a:rPr lang="tr-TR" sz="2400" dirty="0"/>
              <a:t>Metni okurken önemli gördüğünüz bölümleri ve anlamını bilmediğiniz sözcükleri işaretleyiniz.</a:t>
            </a:r>
          </a:p>
        </p:txBody>
      </p:sp>
    </p:spTree>
    <p:extLst>
      <p:ext uri="{BB962C8B-B14F-4D97-AF65-F5344CB8AC3E}">
        <p14:creationId xmlns:p14="http://schemas.microsoft.com/office/powerpoint/2010/main" val="8005252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left)">
                                      <p:cBhvr>
                                        <p:cTn id="7" dur="1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F40819-C940-4F80-9FE6-BA8A62509145}"/>
              </a:ext>
            </a:extLst>
          </p:cNvPr>
          <p:cNvSpPr>
            <a:spLocks noGrp="1"/>
          </p:cNvSpPr>
          <p:nvPr>
            <p:ph type="title"/>
          </p:nvPr>
        </p:nvSpPr>
        <p:spPr/>
        <p:txBody>
          <a:bodyPr/>
          <a:lstStyle/>
          <a:p>
            <a:r>
              <a:rPr lang="tr-TR" dirty="0"/>
              <a:t>1. ETKİNLİK: SÖZCÜK ÇALIŞMASI</a:t>
            </a:r>
          </a:p>
        </p:txBody>
      </p:sp>
      <p:pic>
        <p:nvPicPr>
          <p:cNvPr id="9" name="İçerik Yer Tutucusu 8">
            <a:extLst>
              <a:ext uri="{FF2B5EF4-FFF2-40B4-BE49-F238E27FC236}">
                <a16:creationId xmlns:a16="http://schemas.microsoft.com/office/drawing/2014/main" id="{12F5EB04-87C8-45DB-8BD5-C79A55D1813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251677" y="1291408"/>
            <a:ext cx="10267877" cy="5431463"/>
          </a:xfrm>
        </p:spPr>
      </p:pic>
      <p:sp>
        <p:nvSpPr>
          <p:cNvPr id="10" name="Metin kutusu 9">
            <a:extLst>
              <a:ext uri="{FF2B5EF4-FFF2-40B4-BE49-F238E27FC236}">
                <a16:creationId xmlns:a16="http://schemas.microsoft.com/office/drawing/2014/main" id="{AF9774E3-6335-4242-AA69-7177BA19BA1A}"/>
              </a:ext>
            </a:extLst>
          </p:cNvPr>
          <p:cNvSpPr txBox="1"/>
          <p:nvPr/>
        </p:nvSpPr>
        <p:spPr>
          <a:xfrm>
            <a:off x="3120272" y="1678350"/>
            <a:ext cx="8309728" cy="1015663"/>
          </a:xfrm>
          <a:prstGeom prst="rect">
            <a:avLst/>
          </a:prstGeom>
          <a:noFill/>
        </p:spPr>
        <p:txBody>
          <a:bodyPr wrap="square" rtlCol="0" anchor="ctr">
            <a:spAutoFit/>
          </a:bodyPr>
          <a:lstStyle/>
          <a:p>
            <a:r>
              <a:rPr lang="tr-TR" sz="2000" dirty="0">
                <a:solidFill>
                  <a:srgbClr val="FF0000"/>
                </a:solidFill>
              </a:rPr>
              <a:t>Maddenin kimyasal yapısındaki değişiklikler dışında genel veya geçici yasalara bağlı, deneysel olarak araştırılabilen, ölçülebilen, matematiksel olarak tanımlanabilen madde ve enerji olgularıyla uğraşan bilim dalı.</a:t>
            </a:r>
            <a:endParaRPr lang="tr-TR" sz="2800" b="1" dirty="0">
              <a:solidFill>
                <a:srgbClr val="FF0000"/>
              </a:solidFill>
            </a:endParaRPr>
          </a:p>
        </p:txBody>
      </p:sp>
      <p:sp>
        <p:nvSpPr>
          <p:cNvPr id="20" name="Metin kutusu 19">
            <a:extLst>
              <a:ext uri="{FF2B5EF4-FFF2-40B4-BE49-F238E27FC236}">
                <a16:creationId xmlns:a16="http://schemas.microsoft.com/office/drawing/2014/main" id="{E0FDB81E-EC69-4A48-A7C2-5A74A159BB96}"/>
              </a:ext>
            </a:extLst>
          </p:cNvPr>
          <p:cNvSpPr txBox="1"/>
          <p:nvPr/>
        </p:nvSpPr>
        <p:spPr>
          <a:xfrm>
            <a:off x="7275136" y="2707668"/>
            <a:ext cx="4082578" cy="1015663"/>
          </a:xfrm>
          <a:prstGeom prst="rect">
            <a:avLst/>
          </a:prstGeom>
          <a:noFill/>
        </p:spPr>
        <p:txBody>
          <a:bodyPr wrap="square" rtlCol="0" anchor="ctr">
            <a:spAutoFit/>
          </a:bodyPr>
          <a:lstStyle/>
          <a:p>
            <a:r>
              <a:rPr lang="tr-TR" sz="2000" dirty="0">
                <a:solidFill>
                  <a:srgbClr val="7030A0"/>
                </a:solidFill>
              </a:rPr>
              <a:t>Yer kütlesinin çekimi etkisiyle bir cismin, türlü bölümlerine uygulanan güçlerin bileşkesi.</a:t>
            </a:r>
            <a:endParaRPr lang="tr-TR" sz="2800" b="1" dirty="0">
              <a:solidFill>
                <a:srgbClr val="7030A0"/>
              </a:solidFill>
            </a:endParaRPr>
          </a:p>
        </p:txBody>
      </p:sp>
      <p:sp>
        <p:nvSpPr>
          <p:cNvPr id="21" name="Metin kutusu 20">
            <a:extLst>
              <a:ext uri="{FF2B5EF4-FFF2-40B4-BE49-F238E27FC236}">
                <a16:creationId xmlns:a16="http://schemas.microsoft.com/office/drawing/2014/main" id="{F4A4F990-57E8-4884-929C-B716FAEE63F4}"/>
              </a:ext>
            </a:extLst>
          </p:cNvPr>
          <p:cNvSpPr txBox="1"/>
          <p:nvPr/>
        </p:nvSpPr>
        <p:spPr>
          <a:xfrm>
            <a:off x="7275135" y="3723331"/>
            <a:ext cx="4010292" cy="707886"/>
          </a:xfrm>
          <a:prstGeom prst="rect">
            <a:avLst/>
          </a:prstGeom>
          <a:noFill/>
        </p:spPr>
        <p:txBody>
          <a:bodyPr wrap="square" rtlCol="0" anchor="ctr">
            <a:spAutoFit/>
          </a:bodyPr>
          <a:lstStyle/>
          <a:p>
            <a:r>
              <a:rPr lang="tr-TR" sz="2000" dirty="0">
                <a:solidFill>
                  <a:srgbClr val="FF0000"/>
                </a:solidFill>
              </a:rPr>
              <a:t>Üzerinde girinti ve çıkıntı olmayan, düz, yassı.</a:t>
            </a:r>
            <a:endParaRPr lang="tr-TR" sz="2800" b="1" dirty="0">
              <a:solidFill>
                <a:srgbClr val="FF0000"/>
              </a:solidFill>
            </a:endParaRPr>
          </a:p>
        </p:txBody>
      </p:sp>
      <p:sp>
        <p:nvSpPr>
          <p:cNvPr id="22" name="Metin kutusu 21">
            <a:extLst>
              <a:ext uri="{FF2B5EF4-FFF2-40B4-BE49-F238E27FC236}">
                <a16:creationId xmlns:a16="http://schemas.microsoft.com/office/drawing/2014/main" id="{0CFE83D8-D60D-416C-84CB-484252790B17}"/>
              </a:ext>
            </a:extLst>
          </p:cNvPr>
          <p:cNvSpPr txBox="1"/>
          <p:nvPr/>
        </p:nvSpPr>
        <p:spPr>
          <a:xfrm>
            <a:off x="7275135" y="4675932"/>
            <a:ext cx="3474549" cy="707886"/>
          </a:xfrm>
          <a:prstGeom prst="rect">
            <a:avLst/>
          </a:prstGeom>
          <a:noFill/>
        </p:spPr>
        <p:txBody>
          <a:bodyPr wrap="square" rtlCol="0" anchor="ctr">
            <a:spAutoFit/>
          </a:bodyPr>
          <a:lstStyle/>
          <a:p>
            <a:r>
              <a:rPr lang="tr-TR" sz="2000" dirty="0">
                <a:solidFill>
                  <a:srgbClr val="7030A0"/>
                </a:solidFill>
              </a:rPr>
              <a:t>Dayanma, karşı koyma gücü, mukavemet.</a:t>
            </a:r>
            <a:endParaRPr lang="tr-TR" sz="2800" b="1" dirty="0">
              <a:solidFill>
                <a:srgbClr val="7030A0"/>
              </a:solidFill>
            </a:endParaRPr>
          </a:p>
        </p:txBody>
      </p:sp>
      <p:sp>
        <p:nvSpPr>
          <p:cNvPr id="23" name="Metin kutusu 22">
            <a:extLst>
              <a:ext uri="{FF2B5EF4-FFF2-40B4-BE49-F238E27FC236}">
                <a16:creationId xmlns:a16="http://schemas.microsoft.com/office/drawing/2014/main" id="{47C63BB2-9C31-483D-B407-228C47C922E5}"/>
              </a:ext>
            </a:extLst>
          </p:cNvPr>
          <p:cNvSpPr txBox="1"/>
          <p:nvPr/>
        </p:nvSpPr>
        <p:spPr>
          <a:xfrm>
            <a:off x="7347421" y="5674571"/>
            <a:ext cx="4010291" cy="1015663"/>
          </a:xfrm>
          <a:prstGeom prst="rect">
            <a:avLst/>
          </a:prstGeom>
          <a:noFill/>
        </p:spPr>
        <p:txBody>
          <a:bodyPr wrap="square" rtlCol="0" anchor="ctr">
            <a:spAutoFit/>
          </a:bodyPr>
          <a:lstStyle/>
          <a:p>
            <a:r>
              <a:rPr lang="tr-TR" sz="2000" dirty="0">
                <a:solidFill>
                  <a:srgbClr val="FF0000"/>
                </a:solidFill>
              </a:rPr>
              <a:t>Yüzeyleri birbirinin üstüne gelerek biri veya her ikisi ötekine göre ters doğrultuda kayan iki cismin durumu</a:t>
            </a:r>
            <a:endParaRPr lang="tr-TR" sz="2800" b="1" dirty="0">
              <a:solidFill>
                <a:srgbClr val="FF0000"/>
              </a:solidFill>
            </a:endParaRPr>
          </a:p>
        </p:txBody>
      </p:sp>
    </p:spTree>
    <p:extLst>
      <p:ext uri="{BB962C8B-B14F-4D97-AF65-F5344CB8AC3E}">
        <p14:creationId xmlns:p14="http://schemas.microsoft.com/office/powerpoint/2010/main" val="1419389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1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1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p:txBody>
          <a:bodyPr/>
          <a:lstStyle/>
          <a:p>
            <a:r>
              <a:rPr lang="tr-TR" dirty="0"/>
              <a:t>2. ETKİNLİK: METNİ ANLAMA</a:t>
            </a:r>
          </a:p>
        </p:txBody>
      </p:sp>
      <p:sp>
        <p:nvSpPr>
          <p:cNvPr id="4" name="İçerik Yer Tutucusu 2">
            <a:extLst>
              <a:ext uri="{FF2B5EF4-FFF2-40B4-BE49-F238E27FC236}">
                <a16:creationId xmlns:a16="http://schemas.microsoft.com/office/drawing/2014/main" id="{636FF1D2-C54C-40A9-A93C-49FE1A9D503B}"/>
              </a:ext>
            </a:extLst>
          </p:cNvPr>
          <p:cNvSpPr txBox="1">
            <a:spLocks/>
          </p:cNvSpPr>
          <p:nvPr/>
        </p:nvSpPr>
        <p:spPr>
          <a:xfrm>
            <a:off x="1251678" y="1357460"/>
            <a:ext cx="10178322" cy="886120"/>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“Parktaki Bilim” metni ile ilgili sorular oluşturunuz. Oluşturduğunuz soruları arkadaşlarınıza yöneltiniz.</a:t>
            </a:r>
            <a:endParaRPr lang="tr-TR" b="1" dirty="0"/>
          </a:p>
        </p:txBody>
      </p:sp>
      <p:pic>
        <p:nvPicPr>
          <p:cNvPr id="7" name="Resim 6">
            <a:extLst>
              <a:ext uri="{FF2B5EF4-FFF2-40B4-BE49-F238E27FC236}">
                <a16:creationId xmlns:a16="http://schemas.microsoft.com/office/drawing/2014/main" id="{2903DD92-3BA7-4B32-8E21-5F0EEEBA0D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678" y="2373585"/>
            <a:ext cx="10316011" cy="4238361"/>
          </a:xfrm>
          <a:prstGeom prst="rect">
            <a:avLst/>
          </a:prstGeom>
        </p:spPr>
      </p:pic>
      <p:sp>
        <p:nvSpPr>
          <p:cNvPr id="8" name="Metin kutusu 7">
            <a:extLst>
              <a:ext uri="{FF2B5EF4-FFF2-40B4-BE49-F238E27FC236}">
                <a16:creationId xmlns:a16="http://schemas.microsoft.com/office/drawing/2014/main" id="{910AA7DE-F10C-4602-8F68-C153076158AE}"/>
              </a:ext>
            </a:extLst>
          </p:cNvPr>
          <p:cNvSpPr txBox="1"/>
          <p:nvPr/>
        </p:nvSpPr>
        <p:spPr>
          <a:xfrm>
            <a:off x="2139885" y="2443265"/>
            <a:ext cx="9068585" cy="461665"/>
          </a:xfrm>
          <a:prstGeom prst="rect">
            <a:avLst/>
          </a:prstGeom>
          <a:noFill/>
        </p:spPr>
        <p:txBody>
          <a:bodyPr wrap="square" rtlCol="0">
            <a:spAutoFit/>
          </a:bodyPr>
          <a:lstStyle/>
          <a:p>
            <a:r>
              <a:rPr lang="tr-TR" sz="2400" dirty="0">
                <a:solidFill>
                  <a:srgbClr val="FF0000"/>
                </a:solidFill>
              </a:rPr>
              <a:t>Parkta oyun oynarken metinde anlatılanlar hiç aklınıza gelmiş miydi?</a:t>
            </a:r>
          </a:p>
        </p:txBody>
      </p:sp>
      <p:sp>
        <p:nvSpPr>
          <p:cNvPr id="10" name="Metin kutusu 9">
            <a:extLst>
              <a:ext uri="{FF2B5EF4-FFF2-40B4-BE49-F238E27FC236}">
                <a16:creationId xmlns:a16="http://schemas.microsoft.com/office/drawing/2014/main" id="{15D0A267-8EAA-4870-8B56-C40060BAAB29}"/>
              </a:ext>
            </a:extLst>
          </p:cNvPr>
          <p:cNvSpPr txBox="1"/>
          <p:nvPr/>
        </p:nvSpPr>
        <p:spPr>
          <a:xfrm>
            <a:off x="2139884" y="5644618"/>
            <a:ext cx="9068585" cy="830997"/>
          </a:xfrm>
          <a:prstGeom prst="rect">
            <a:avLst/>
          </a:prstGeom>
          <a:noFill/>
        </p:spPr>
        <p:txBody>
          <a:bodyPr wrap="square" rtlCol="0">
            <a:spAutoFit/>
          </a:bodyPr>
          <a:lstStyle/>
          <a:p>
            <a:r>
              <a:rPr lang="tr-TR" sz="2400" dirty="0">
                <a:solidFill>
                  <a:srgbClr val="FF0000"/>
                </a:solidFill>
              </a:rPr>
              <a:t>Bu metin, bundan sonra etrafınızdaki eşyaları incelerken onlara bilimsel bir gözle bakmanıza neden olacak mı?</a:t>
            </a:r>
          </a:p>
        </p:txBody>
      </p:sp>
      <p:sp>
        <p:nvSpPr>
          <p:cNvPr id="11" name="Metin kutusu 10">
            <a:extLst>
              <a:ext uri="{FF2B5EF4-FFF2-40B4-BE49-F238E27FC236}">
                <a16:creationId xmlns:a16="http://schemas.microsoft.com/office/drawing/2014/main" id="{0205E67E-AE63-467F-AA11-C8E2DB5AA05F}"/>
              </a:ext>
            </a:extLst>
          </p:cNvPr>
          <p:cNvSpPr txBox="1"/>
          <p:nvPr/>
        </p:nvSpPr>
        <p:spPr>
          <a:xfrm>
            <a:off x="2139883" y="3497192"/>
            <a:ext cx="9068585" cy="461665"/>
          </a:xfrm>
          <a:prstGeom prst="rect">
            <a:avLst/>
          </a:prstGeom>
          <a:noFill/>
        </p:spPr>
        <p:txBody>
          <a:bodyPr wrap="square" rtlCol="0">
            <a:spAutoFit/>
          </a:bodyPr>
          <a:lstStyle/>
          <a:p>
            <a:r>
              <a:rPr lang="tr-TR" sz="2400" dirty="0">
                <a:solidFill>
                  <a:srgbClr val="FF0000"/>
                </a:solidFill>
              </a:rPr>
              <a:t>Parktaki başka hangi oyuncakta, hangi fizik kuralları geçerli olabilir?</a:t>
            </a:r>
          </a:p>
        </p:txBody>
      </p:sp>
      <p:sp>
        <p:nvSpPr>
          <p:cNvPr id="13" name="Metin kutusu 12">
            <a:extLst>
              <a:ext uri="{FF2B5EF4-FFF2-40B4-BE49-F238E27FC236}">
                <a16:creationId xmlns:a16="http://schemas.microsoft.com/office/drawing/2014/main" id="{DD7CFBE8-0DDF-4FEF-B3D2-C19990A3A09E}"/>
              </a:ext>
            </a:extLst>
          </p:cNvPr>
          <p:cNvSpPr txBox="1"/>
          <p:nvPr/>
        </p:nvSpPr>
        <p:spPr>
          <a:xfrm>
            <a:off x="2139882" y="4614205"/>
            <a:ext cx="9068585" cy="830997"/>
          </a:xfrm>
          <a:prstGeom prst="rect">
            <a:avLst/>
          </a:prstGeom>
          <a:noFill/>
        </p:spPr>
        <p:txBody>
          <a:bodyPr wrap="square" rtlCol="0">
            <a:spAutoFit/>
          </a:bodyPr>
          <a:lstStyle/>
          <a:p>
            <a:r>
              <a:rPr lang="tr-TR" sz="2400" dirty="0">
                <a:solidFill>
                  <a:srgbClr val="FF0000"/>
                </a:solidFill>
              </a:rPr>
              <a:t>Günlük yaşantımızın başka hangi alanında bilimin böyle etkilerini görebiliyoruz?</a:t>
            </a:r>
          </a:p>
        </p:txBody>
      </p:sp>
    </p:spTree>
    <p:extLst>
      <p:ext uri="{BB962C8B-B14F-4D97-AF65-F5344CB8AC3E}">
        <p14:creationId xmlns:p14="http://schemas.microsoft.com/office/powerpoint/2010/main" val="3611606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500"/>
                                        <p:tgtEl>
                                          <p:spTgt spid="4">
                                            <p:txEl>
                                              <p:pRg st="0" end="0"/>
                                            </p:txEl>
                                          </p:spTgt>
                                        </p:tgtEl>
                                      </p:cBhvr>
                                    </p:animEffect>
                                  </p:childTnLst>
                                </p:cTn>
                              </p:par>
                            </p:childTnLst>
                          </p:cTn>
                        </p:par>
                        <p:par>
                          <p:cTn id="8" fill="hold">
                            <p:stCondLst>
                              <p:cond delay="1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1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10" grpId="0"/>
      <p:bldP spid="11"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F40819-C940-4F80-9FE6-BA8A62509145}"/>
              </a:ext>
            </a:extLst>
          </p:cNvPr>
          <p:cNvSpPr>
            <a:spLocks noGrp="1"/>
          </p:cNvSpPr>
          <p:nvPr>
            <p:ph type="title"/>
          </p:nvPr>
        </p:nvSpPr>
        <p:spPr/>
        <p:txBody>
          <a:bodyPr/>
          <a:lstStyle/>
          <a:p>
            <a:r>
              <a:rPr lang="tr-TR" dirty="0"/>
              <a:t>3. ETKİNLİK: METNİ ANLAMA</a:t>
            </a:r>
          </a:p>
        </p:txBody>
      </p:sp>
      <p:sp>
        <p:nvSpPr>
          <p:cNvPr id="7" name="İçerik Yer Tutucusu 2">
            <a:extLst>
              <a:ext uri="{FF2B5EF4-FFF2-40B4-BE49-F238E27FC236}">
                <a16:creationId xmlns:a16="http://schemas.microsoft.com/office/drawing/2014/main" id="{CCB3F212-5563-4DED-B5F7-46E045E3A444}"/>
              </a:ext>
            </a:extLst>
          </p:cNvPr>
          <p:cNvSpPr txBox="1">
            <a:spLocks/>
          </p:cNvSpPr>
          <p:nvPr/>
        </p:nvSpPr>
        <p:spPr>
          <a:xfrm>
            <a:off x="1264451" y="1331767"/>
            <a:ext cx="10178322" cy="86161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Metnin konusunu ve ana fikrini yazınız.</a:t>
            </a:r>
            <a:endParaRPr lang="tr-TR" b="1" dirty="0"/>
          </a:p>
        </p:txBody>
      </p:sp>
      <p:sp>
        <p:nvSpPr>
          <p:cNvPr id="15" name="İçerik Yer Tutucusu 17">
            <a:extLst>
              <a:ext uri="{FF2B5EF4-FFF2-40B4-BE49-F238E27FC236}">
                <a16:creationId xmlns:a16="http://schemas.microsoft.com/office/drawing/2014/main" id="{30C60B8F-0C10-4481-8E42-83B5B1B34C3B}"/>
              </a:ext>
            </a:extLst>
          </p:cNvPr>
          <p:cNvSpPr>
            <a:spLocks noGrp="1"/>
          </p:cNvSpPr>
          <p:nvPr>
            <p:ph sz="half" idx="1"/>
          </p:nvPr>
        </p:nvSpPr>
        <p:spPr>
          <a:xfrm>
            <a:off x="1251677" y="2512243"/>
            <a:ext cx="4540185" cy="2182305"/>
          </a:xfrm>
          <a:prstGeom prst="roundRect">
            <a:avLst/>
          </a:prstGeo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tr-TR" sz="2400" b="1" dirty="0">
                <a:solidFill>
                  <a:srgbClr val="FF0000"/>
                </a:solidFill>
              </a:rPr>
              <a:t>KONU</a:t>
            </a:r>
          </a:p>
        </p:txBody>
      </p:sp>
      <p:sp>
        <p:nvSpPr>
          <p:cNvPr id="16" name="İçerik Yer Tutucusu 20">
            <a:extLst>
              <a:ext uri="{FF2B5EF4-FFF2-40B4-BE49-F238E27FC236}">
                <a16:creationId xmlns:a16="http://schemas.microsoft.com/office/drawing/2014/main" id="{A21CA934-4D28-4434-9D3C-11310226C9B7}"/>
              </a:ext>
            </a:extLst>
          </p:cNvPr>
          <p:cNvSpPr txBox="1">
            <a:spLocks/>
          </p:cNvSpPr>
          <p:nvPr/>
        </p:nvSpPr>
        <p:spPr>
          <a:xfrm>
            <a:off x="6621420" y="2512242"/>
            <a:ext cx="4821353" cy="2182305"/>
          </a:xfrm>
          <a:prstGeom prst="roundRect">
            <a:avLst/>
          </a:prstGeom>
        </p:spPr>
        <p:style>
          <a:lnRef idx="1">
            <a:schemeClr val="accent5"/>
          </a:lnRef>
          <a:fillRef idx="2">
            <a:schemeClr val="accent5"/>
          </a:fillRef>
          <a:effectRef idx="1">
            <a:schemeClr val="accent5"/>
          </a:effectRef>
          <a:fontRef idx="minor">
            <a:schemeClr val="dk1"/>
          </a:fontRef>
        </p:style>
        <p:txBody>
          <a:bodyP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dk1"/>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dk1"/>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dk1"/>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dk1"/>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dk1"/>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dk1"/>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dk1"/>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dk1"/>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dk1"/>
                </a:solidFill>
                <a:latin typeface="+mn-lt"/>
                <a:ea typeface="+mn-ea"/>
                <a:cs typeface="+mn-cs"/>
              </a:defRPr>
            </a:lvl9pPr>
          </a:lstStyle>
          <a:p>
            <a:pPr marL="0" indent="0" algn="ctr">
              <a:buFont typeface="Arial" panose="020B0604020202020204" pitchFamily="34" charset="0"/>
              <a:buNone/>
            </a:pPr>
            <a:r>
              <a:rPr lang="tr-TR" sz="2400" b="1">
                <a:solidFill>
                  <a:srgbClr val="FF0000"/>
                </a:solidFill>
              </a:rPr>
              <a:t>ANA FİKİR</a:t>
            </a:r>
            <a:endParaRPr lang="tr-TR" sz="2400" b="1" dirty="0">
              <a:solidFill>
                <a:srgbClr val="FF0000"/>
              </a:solidFill>
            </a:endParaRPr>
          </a:p>
        </p:txBody>
      </p:sp>
      <p:sp>
        <p:nvSpPr>
          <p:cNvPr id="17" name="Metin kutusu 16">
            <a:extLst>
              <a:ext uri="{FF2B5EF4-FFF2-40B4-BE49-F238E27FC236}">
                <a16:creationId xmlns:a16="http://schemas.microsoft.com/office/drawing/2014/main" id="{B5630354-2774-4E3C-8C06-9EA53AA16AB4}"/>
              </a:ext>
            </a:extLst>
          </p:cNvPr>
          <p:cNvSpPr txBox="1"/>
          <p:nvPr/>
        </p:nvSpPr>
        <p:spPr>
          <a:xfrm>
            <a:off x="1691203" y="3320838"/>
            <a:ext cx="3738637" cy="830997"/>
          </a:xfrm>
          <a:prstGeom prst="rect">
            <a:avLst/>
          </a:prstGeom>
          <a:noFill/>
        </p:spPr>
        <p:txBody>
          <a:bodyPr wrap="square" rtlCol="0">
            <a:spAutoFit/>
          </a:bodyPr>
          <a:lstStyle/>
          <a:p>
            <a:pPr algn="ctr"/>
            <a:r>
              <a:rPr lang="tr-TR" sz="2400" dirty="0">
                <a:solidFill>
                  <a:srgbClr val="7030A0"/>
                </a:solidFill>
              </a:rPr>
              <a:t>Parktaki oyuncakların fizik kuralları ile ilişkisi</a:t>
            </a:r>
          </a:p>
        </p:txBody>
      </p:sp>
      <p:sp>
        <p:nvSpPr>
          <p:cNvPr id="18" name="Metin kutusu 17">
            <a:extLst>
              <a:ext uri="{FF2B5EF4-FFF2-40B4-BE49-F238E27FC236}">
                <a16:creationId xmlns:a16="http://schemas.microsoft.com/office/drawing/2014/main" id="{A8981B70-7F35-45E0-8B35-8762943F28FB}"/>
              </a:ext>
            </a:extLst>
          </p:cNvPr>
          <p:cNvSpPr txBox="1"/>
          <p:nvPr/>
        </p:nvSpPr>
        <p:spPr>
          <a:xfrm>
            <a:off x="7162777" y="3320837"/>
            <a:ext cx="3738637" cy="1200329"/>
          </a:xfrm>
          <a:prstGeom prst="rect">
            <a:avLst/>
          </a:prstGeom>
          <a:noFill/>
        </p:spPr>
        <p:txBody>
          <a:bodyPr wrap="square" rtlCol="0">
            <a:spAutoFit/>
          </a:bodyPr>
          <a:lstStyle/>
          <a:p>
            <a:pPr algn="ctr"/>
            <a:r>
              <a:rPr lang="tr-TR" sz="2400" dirty="0">
                <a:solidFill>
                  <a:srgbClr val="7030A0"/>
                </a:solidFill>
              </a:rPr>
              <a:t>Yaptığımız tüm hareketleri fizik kuralları ile açıklamak mümkündür.</a:t>
            </a:r>
          </a:p>
        </p:txBody>
      </p:sp>
    </p:spTree>
    <p:extLst>
      <p:ext uri="{BB962C8B-B14F-4D97-AF65-F5344CB8AC3E}">
        <p14:creationId xmlns:p14="http://schemas.microsoft.com/office/powerpoint/2010/main" val="42817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500"/>
                                        <p:tgtEl>
                                          <p:spTgt spid="7">
                                            <p:txEl>
                                              <p:pRg st="0" end="0"/>
                                            </p:txEl>
                                          </p:spTgt>
                                        </p:tgtEl>
                                      </p:cBhvr>
                                    </p:animEffect>
                                  </p:childTnLst>
                                </p:cTn>
                              </p:par>
                            </p:childTnLst>
                          </p:cTn>
                        </p:par>
                        <p:par>
                          <p:cTn id="8" fill="hold">
                            <p:stCondLst>
                              <p:cond delay="1500"/>
                            </p:stCondLst>
                            <p:childTnLst>
                              <p:par>
                                <p:cTn id="9" presetID="21" presetClass="entr" presetSubtype="3" fill="hold" grpId="0" nodeType="afterEffect">
                                  <p:stCondLst>
                                    <p:cond delay="0"/>
                                  </p:stCondLst>
                                  <p:childTnLst>
                                    <p:set>
                                      <p:cBhvr>
                                        <p:cTn id="10" dur="1" fill="hold">
                                          <p:stCondLst>
                                            <p:cond delay="0"/>
                                          </p:stCondLst>
                                        </p:cTn>
                                        <p:tgtEl>
                                          <p:spTgt spid="15">
                                            <p:bg/>
                                          </p:spTgt>
                                        </p:tgtEl>
                                        <p:attrNameLst>
                                          <p:attrName>style.visibility</p:attrName>
                                        </p:attrNameLst>
                                      </p:cBhvr>
                                      <p:to>
                                        <p:strVal val="visible"/>
                                      </p:to>
                                    </p:set>
                                    <p:animEffect transition="in" filter="wheel(3)">
                                      <p:cBhvr>
                                        <p:cTn id="11" dur="1500"/>
                                        <p:tgtEl>
                                          <p:spTgt spid="15">
                                            <p:bg/>
                                          </p:spTgt>
                                        </p:tgtEl>
                                      </p:cBhvr>
                                    </p:animEffect>
                                  </p:childTnLst>
                                </p:cTn>
                              </p:par>
                            </p:childTnLst>
                          </p:cTn>
                        </p:par>
                        <p:par>
                          <p:cTn id="12" fill="hold">
                            <p:stCondLst>
                              <p:cond delay="3000"/>
                            </p:stCondLst>
                            <p:childTnLst>
                              <p:par>
                                <p:cTn id="13" presetID="21" presetClass="entr" presetSubtype="3" fill="hold" grpId="0" nodeType="after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wheel(3)">
                                      <p:cBhvr>
                                        <p:cTn id="15" dur="1500"/>
                                        <p:tgtEl>
                                          <p:spTgt spid="15">
                                            <p:txEl>
                                              <p:pRg st="0" end="0"/>
                                            </p:txEl>
                                          </p:spTgt>
                                        </p:tgtEl>
                                      </p:cBhvr>
                                    </p:animEffect>
                                  </p:childTnLst>
                                </p:cTn>
                              </p:par>
                            </p:childTnLst>
                          </p:cTn>
                        </p:par>
                        <p:par>
                          <p:cTn id="16" fill="hold">
                            <p:stCondLst>
                              <p:cond delay="4500"/>
                            </p:stCondLst>
                            <p:childTnLst>
                              <p:par>
                                <p:cTn id="17" presetID="21" presetClass="entr" presetSubtype="3" fill="hold" grpId="0" nodeType="afterEffect">
                                  <p:stCondLst>
                                    <p:cond delay="0"/>
                                  </p:stCondLst>
                                  <p:childTnLst>
                                    <p:set>
                                      <p:cBhvr>
                                        <p:cTn id="18" dur="1" fill="hold">
                                          <p:stCondLst>
                                            <p:cond delay="0"/>
                                          </p:stCondLst>
                                        </p:cTn>
                                        <p:tgtEl>
                                          <p:spTgt spid="16">
                                            <p:bg/>
                                          </p:spTgt>
                                        </p:tgtEl>
                                        <p:attrNameLst>
                                          <p:attrName>style.visibility</p:attrName>
                                        </p:attrNameLst>
                                      </p:cBhvr>
                                      <p:to>
                                        <p:strVal val="visible"/>
                                      </p:to>
                                    </p:set>
                                    <p:animEffect transition="in" filter="wheel(3)">
                                      <p:cBhvr>
                                        <p:cTn id="19" dur="1500"/>
                                        <p:tgtEl>
                                          <p:spTgt spid="16">
                                            <p:bg/>
                                          </p:spTgt>
                                        </p:tgtEl>
                                      </p:cBhvr>
                                    </p:animEffect>
                                  </p:childTnLst>
                                </p:cTn>
                              </p:par>
                            </p:childTnLst>
                          </p:cTn>
                        </p:par>
                        <p:par>
                          <p:cTn id="20" fill="hold">
                            <p:stCondLst>
                              <p:cond delay="6000"/>
                            </p:stCondLst>
                            <p:childTnLst>
                              <p:par>
                                <p:cTn id="21" presetID="21" presetClass="entr" presetSubtype="3" fill="hold" grpId="0" nodeType="after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animEffect transition="in" filter="wheel(3)">
                                      <p:cBhvr>
                                        <p:cTn id="23" dur="1500"/>
                                        <p:tgtEl>
                                          <p:spTgt spid="1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1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5" grpId="0" build="p" animBg="1"/>
      <p:bldP spid="16" grpId="0" build="p" animBg="1"/>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a:xfrm>
            <a:off x="1251678" y="382385"/>
            <a:ext cx="10178322" cy="1492132"/>
          </a:xfrm>
        </p:spPr>
        <p:txBody>
          <a:bodyPr/>
          <a:lstStyle/>
          <a:p>
            <a:r>
              <a:rPr lang="tr-TR" dirty="0"/>
              <a:t>4. ETKİNLİK: cümlede anlam</a:t>
            </a:r>
          </a:p>
        </p:txBody>
      </p:sp>
      <p:sp>
        <p:nvSpPr>
          <p:cNvPr id="4" name="İçerik Yer Tutucusu 3">
            <a:extLst>
              <a:ext uri="{FF2B5EF4-FFF2-40B4-BE49-F238E27FC236}">
                <a16:creationId xmlns:a16="http://schemas.microsoft.com/office/drawing/2014/main" id="{44420324-70F1-46C6-99AB-4F671930EE51}"/>
              </a:ext>
            </a:extLst>
          </p:cNvPr>
          <p:cNvSpPr>
            <a:spLocks noGrp="1"/>
          </p:cNvSpPr>
          <p:nvPr>
            <p:ph idx="1"/>
          </p:nvPr>
        </p:nvSpPr>
        <p:spPr>
          <a:xfrm>
            <a:off x="1157410" y="1241516"/>
            <a:ext cx="10512974" cy="1266644"/>
          </a:xfrm>
        </p:spPr>
        <p:txBody>
          <a:bodyPr>
            <a:normAutofit lnSpcReduction="10000"/>
          </a:bodyPr>
          <a:lstStyle/>
          <a:p>
            <a:pPr marL="0" indent="0">
              <a:buNone/>
            </a:pPr>
            <a:r>
              <a:rPr lang="tr-TR" sz="2400" b="1" dirty="0"/>
              <a:t>Aşağıdaki cümleleri “amaç-sonuç, koşul-sonuç” anlamları verecek şekilde “Parktaki Bilim” metninden tamamlayınız. Cümlelerdeki anlam ilişkilerini yazınız.</a:t>
            </a:r>
          </a:p>
        </p:txBody>
      </p:sp>
      <p:pic>
        <p:nvPicPr>
          <p:cNvPr id="14" name="Resim 13">
            <a:extLst>
              <a:ext uri="{FF2B5EF4-FFF2-40B4-BE49-F238E27FC236}">
                <a16:creationId xmlns:a16="http://schemas.microsoft.com/office/drawing/2014/main" id="{394C01C4-B1F2-4C04-95CD-DD6BD4C08C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9614" y="2508160"/>
            <a:ext cx="9910386" cy="4193284"/>
          </a:xfrm>
          <a:prstGeom prst="rect">
            <a:avLst/>
          </a:prstGeom>
        </p:spPr>
      </p:pic>
      <p:sp>
        <p:nvSpPr>
          <p:cNvPr id="15" name="Metin kutusu 14">
            <a:extLst>
              <a:ext uri="{FF2B5EF4-FFF2-40B4-BE49-F238E27FC236}">
                <a16:creationId xmlns:a16="http://schemas.microsoft.com/office/drawing/2014/main" id="{1C889E57-3077-43E0-865D-737AAF6654FF}"/>
              </a:ext>
            </a:extLst>
          </p:cNvPr>
          <p:cNvSpPr txBox="1"/>
          <p:nvPr/>
        </p:nvSpPr>
        <p:spPr>
          <a:xfrm>
            <a:off x="4667127" y="3291351"/>
            <a:ext cx="3543620" cy="1569660"/>
          </a:xfrm>
          <a:prstGeom prst="rect">
            <a:avLst/>
          </a:prstGeom>
          <a:noFill/>
        </p:spPr>
        <p:txBody>
          <a:bodyPr wrap="square" rtlCol="0">
            <a:spAutoFit/>
          </a:bodyPr>
          <a:lstStyle/>
          <a:p>
            <a:pPr algn="ctr"/>
            <a:r>
              <a:rPr lang="tr-TR" sz="2400" dirty="0">
                <a:solidFill>
                  <a:srgbClr val="FF0000"/>
                </a:solidFill>
              </a:rPr>
              <a:t>birinin sizi itmesi ya da kendinizi ayaklarınızla geriye doğru itmeniz gerekir.</a:t>
            </a:r>
          </a:p>
        </p:txBody>
      </p:sp>
      <p:sp>
        <p:nvSpPr>
          <p:cNvPr id="16" name="Metin kutusu 15">
            <a:extLst>
              <a:ext uri="{FF2B5EF4-FFF2-40B4-BE49-F238E27FC236}">
                <a16:creationId xmlns:a16="http://schemas.microsoft.com/office/drawing/2014/main" id="{3AB69A44-D60A-4512-B52C-1E21B2AE60EE}"/>
              </a:ext>
            </a:extLst>
          </p:cNvPr>
          <p:cNvSpPr txBox="1"/>
          <p:nvPr/>
        </p:nvSpPr>
        <p:spPr>
          <a:xfrm>
            <a:off x="8006572" y="3740647"/>
            <a:ext cx="3543620" cy="461665"/>
          </a:xfrm>
          <a:prstGeom prst="rect">
            <a:avLst/>
          </a:prstGeom>
          <a:noFill/>
        </p:spPr>
        <p:txBody>
          <a:bodyPr wrap="square" rtlCol="0">
            <a:spAutoFit/>
          </a:bodyPr>
          <a:lstStyle/>
          <a:p>
            <a:pPr algn="ctr"/>
            <a:r>
              <a:rPr lang="tr-TR" sz="2400" dirty="0">
                <a:solidFill>
                  <a:srgbClr val="FF0000"/>
                </a:solidFill>
              </a:rPr>
              <a:t>Amaç - sonuç</a:t>
            </a:r>
          </a:p>
        </p:txBody>
      </p:sp>
      <p:sp>
        <p:nvSpPr>
          <p:cNvPr id="17" name="Metin kutusu 16">
            <a:extLst>
              <a:ext uri="{FF2B5EF4-FFF2-40B4-BE49-F238E27FC236}">
                <a16:creationId xmlns:a16="http://schemas.microsoft.com/office/drawing/2014/main" id="{2C119598-B94B-48C1-B24A-EC1ED5ED9C10}"/>
              </a:ext>
            </a:extLst>
          </p:cNvPr>
          <p:cNvSpPr txBox="1"/>
          <p:nvPr/>
        </p:nvSpPr>
        <p:spPr>
          <a:xfrm>
            <a:off x="1399422" y="5550395"/>
            <a:ext cx="3543620" cy="461665"/>
          </a:xfrm>
          <a:prstGeom prst="rect">
            <a:avLst/>
          </a:prstGeom>
          <a:noFill/>
        </p:spPr>
        <p:txBody>
          <a:bodyPr wrap="square" rtlCol="0">
            <a:spAutoFit/>
          </a:bodyPr>
          <a:lstStyle/>
          <a:p>
            <a:pPr algn="ctr"/>
            <a:r>
              <a:rPr lang="tr-TR" sz="2400" dirty="0">
                <a:solidFill>
                  <a:srgbClr val="FF0000"/>
                </a:solidFill>
              </a:rPr>
              <a:t>Kaydıraktan kaymak için</a:t>
            </a:r>
          </a:p>
        </p:txBody>
      </p:sp>
      <p:sp>
        <p:nvSpPr>
          <p:cNvPr id="18" name="Metin kutusu 17">
            <a:extLst>
              <a:ext uri="{FF2B5EF4-FFF2-40B4-BE49-F238E27FC236}">
                <a16:creationId xmlns:a16="http://schemas.microsoft.com/office/drawing/2014/main" id="{FE5077FD-713F-4A48-93C6-13143F679129}"/>
              </a:ext>
            </a:extLst>
          </p:cNvPr>
          <p:cNvSpPr txBox="1"/>
          <p:nvPr/>
        </p:nvSpPr>
        <p:spPr>
          <a:xfrm>
            <a:off x="7886380" y="5550395"/>
            <a:ext cx="3543620" cy="461665"/>
          </a:xfrm>
          <a:prstGeom prst="rect">
            <a:avLst/>
          </a:prstGeom>
          <a:noFill/>
        </p:spPr>
        <p:txBody>
          <a:bodyPr wrap="square" rtlCol="0">
            <a:spAutoFit/>
          </a:bodyPr>
          <a:lstStyle/>
          <a:p>
            <a:pPr algn="ctr"/>
            <a:r>
              <a:rPr lang="tr-TR" sz="2400" dirty="0">
                <a:solidFill>
                  <a:srgbClr val="FF0000"/>
                </a:solidFill>
              </a:rPr>
              <a:t>Amaç - sonuç</a:t>
            </a:r>
          </a:p>
        </p:txBody>
      </p:sp>
    </p:spTree>
    <p:extLst>
      <p:ext uri="{BB962C8B-B14F-4D97-AF65-F5344CB8AC3E}">
        <p14:creationId xmlns:p14="http://schemas.microsoft.com/office/powerpoint/2010/main" val="4272598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10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1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1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4B6361-4E41-4CA1-B650-B7096168A48E}"/>
              </a:ext>
            </a:extLst>
          </p:cNvPr>
          <p:cNvSpPr>
            <a:spLocks noGrp="1"/>
          </p:cNvSpPr>
          <p:nvPr>
            <p:ph type="title"/>
          </p:nvPr>
        </p:nvSpPr>
        <p:spPr>
          <a:xfrm>
            <a:off x="1251678" y="382385"/>
            <a:ext cx="10178322" cy="1492132"/>
          </a:xfrm>
        </p:spPr>
        <p:txBody>
          <a:bodyPr/>
          <a:lstStyle/>
          <a:p>
            <a:r>
              <a:rPr lang="tr-TR" dirty="0"/>
              <a:t>4. ETKİNLİK: cümlede anlam</a:t>
            </a:r>
          </a:p>
        </p:txBody>
      </p:sp>
      <p:sp>
        <p:nvSpPr>
          <p:cNvPr id="4" name="İçerik Yer Tutucusu 3">
            <a:extLst>
              <a:ext uri="{FF2B5EF4-FFF2-40B4-BE49-F238E27FC236}">
                <a16:creationId xmlns:a16="http://schemas.microsoft.com/office/drawing/2014/main" id="{44420324-70F1-46C6-99AB-4F671930EE51}"/>
              </a:ext>
            </a:extLst>
          </p:cNvPr>
          <p:cNvSpPr>
            <a:spLocks noGrp="1"/>
          </p:cNvSpPr>
          <p:nvPr>
            <p:ph idx="1"/>
          </p:nvPr>
        </p:nvSpPr>
        <p:spPr>
          <a:xfrm>
            <a:off x="1157410" y="1241516"/>
            <a:ext cx="10512974" cy="1266644"/>
          </a:xfrm>
        </p:spPr>
        <p:txBody>
          <a:bodyPr>
            <a:normAutofit lnSpcReduction="10000"/>
          </a:bodyPr>
          <a:lstStyle/>
          <a:p>
            <a:pPr marL="0" indent="0">
              <a:buNone/>
            </a:pPr>
            <a:r>
              <a:rPr lang="tr-TR" sz="2400" b="1" dirty="0"/>
              <a:t>Aşağıdaki cümleleri “amaç-sonuç, koşul-sonuç” anlamları verecek şekilde “Parktaki Bilim” metninden tamamlayınız. Cümlelerdeki anlam ilişkilerini yazınız.</a:t>
            </a:r>
          </a:p>
        </p:txBody>
      </p:sp>
      <p:pic>
        <p:nvPicPr>
          <p:cNvPr id="14" name="Resim 13">
            <a:extLst>
              <a:ext uri="{FF2B5EF4-FFF2-40B4-BE49-F238E27FC236}">
                <a16:creationId xmlns:a16="http://schemas.microsoft.com/office/drawing/2014/main" id="{394C01C4-B1F2-4C04-95CD-DD6BD4C08CA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59518" y="2994481"/>
            <a:ext cx="9910386" cy="3733060"/>
          </a:xfrm>
          <a:prstGeom prst="rect">
            <a:avLst/>
          </a:prstGeom>
        </p:spPr>
      </p:pic>
      <p:sp>
        <p:nvSpPr>
          <p:cNvPr id="15" name="Metin kutusu 14">
            <a:extLst>
              <a:ext uri="{FF2B5EF4-FFF2-40B4-BE49-F238E27FC236}">
                <a16:creationId xmlns:a16="http://schemas.microsoft.com/office/drawing/2014/main" id="{1C889E57-3077-43E0-865D-737AAF6654FF}"/>
              </a:ext>
            </a:extLst>
          </p:cNvPr>
          <p:cNvSpPr txBox="1"/>
          <p:nvPr/>
        </p:nvSpPr>
        <p:spPr>
          <a:xfrm>
            <a:off x="1399422" y="3441441"/>
            <a:ext cx="3543620" cy="830997"/>
          </a:xfrm>
          <a:prstGeom prst="rect">
            <a:avLst/>
          </a:prstGeom>
          <a:noFill/>
        </p:spPr>
        <p:txBody>
          <a:bodyPr wrap="square" rtlCol="0">
            <a:spAutoFit/>
          </a:bodyPr>
          <a:lstStyle/>
          <a:p>
            <a:pPr algn="ctr"/>
            <a:r>
              <a:rPr lang="tr-TR" sz="2400" dirty="0">
                <a:solidFill>
                  <a:srgbClr val="FF0000"/>
                </a:solidFill>
              </a:rPr>
              <a:t>Eğer kısa zincirli bir salıncaktaysanız</a:t>
            </a:r>
          </a:p>
        </p:txBody>
      </p:sp>
      <p:sp>
        <p:nvSpPr>
          <p:cNvPr id="16" name="Metin kutusu 15">
            <a:extLst>
              <a:ext uri="{FF2B5EF4-FFF2-40B4-BE49-F238E27FC236}">
                <a16:creationId xmlns:a16="http://schemas.microsoft.com/office/drawing/2014/main" id="{3AB69A44-D60A-4512-B52C-1E21B2AE60EE}"/>
              </a:ext>
            </a:extLst>
          </p:cNvPr>
          <p:cNvSpPr txBox="1"/>
          <p:nvPr/>
        </p:nvSpPr>
        <p:spPr>
          <a:xfrm>
            <a:off x="8006572" y="3740647"/>
            <a:ext cx="3543620" cy="461665"/>
          </a:xfrm>
          <a:prstGeom prst="rect">
            <a:avLst/>
          </a:prstGeom>
          <a:noFill/>
        </p:spPr>
        <p:txBody>
          <a:bodyPr wrap="square" rtlCol="0">
            <a:spAutoFit/>
          </a:bodyPr>
          <a:lstStyle/>
          <a:p>
            <a:pPr algn="ctr"/>
            <a:r>
              <a:rPr lang="tr-TR" sz="2400" dirty="0">
                <a:solidFill>
                  <a:srgbClr val="FF0000"/>
                </a:solidFill>
              </a:rPr>
              <a:t>Koşul - sonuç</a:t>
            </a:r>
          </a:p>
        </p:txBody>
      </p:sp>
      <p:sp>
        <p:nvSpPr>
          <p:cNvPr id="17" name="Metin kutusu 16">
            <a:extLst>
              <a:ext uri="{FF2B5EF4-FFF2-40B4-BE49-F238E27FC236}">
                <a16:creationId xmlns:a16="http://schemas.microsoft.com/office/drawing/2014/main" id="{2C119598-B94B-48C1-B24A-EC1ED5ED9C10}"/>
              </a:ext>
            </a:extLst>
          </p:cNvPr>
          <p:cNvSpPr txBox="1"/>
          <p:nvPr/>
        </p:nvSpPr>
        <p:spPr>
          <a:xfrm>
            <a:off x="4717657" y="5432558"/>
            <a:ext cx="3543620" cy="461665"/>
          </a:xfrm>
          <a:prstGeom prst="rect">
            <a:avLst/>
          </a:prstGeom>
          <a:noFill/>
        </p:spPr>
        <p:txBody>
          <a:bodyPr wrap="square" rtlCol="0">
            <a:spAutoFit/>
          </a:bodyPr>
          <a:lstStyle/>
          <a:p>
            <a:pPr algn="ctr"/>
            <a:r>
              <a:rPr lang="tr-TR" sz="2400" dirty="0">
                <a:solidFill>
                  <a:srgbClr val="FF0000"/>
                </a:solidFill>
              </a:rPr>
              <a:t>düşmeye başlar.</a:t>
            </a:r>
          </a:p>
        </p:txBody>
      </p:sp>
      <p:sp>
        <p:nvSpPr>
          <p:cNvPr id="18" name="Metin kutusu 17">
            <a:extLst>
              <a:ext uri="{FF2B5EF4-FFF2-40B4-BE49-F238E27FC236}">
                <a16:creationId xmlns:a16="http://schemas.microsoft.com/office/drawing/2014/main" id="{FE5077FD-713F-4A48-93C6-13143F679129}"/>
              </a:ext>
            </a:extLst>
          </p:cNvPr>
          <p:cNvSpPr txBox="1"/>
          <p:nvPr/>
        </p:nvSpPr>
        <p:spPr>
          <a:xfrm>
            <a:off x="7886380" y="5550395"/>
            <a:ext cx="3543620" cy="461665"/>
          </a:xfrm>
          <a:prstGeom prst="rect">
            <a:avLst/>
          </a:prstGeom>
          <a:noFill/>
        </p:spPr>
        <p:txBody>
          <a:bodyPr wrap="square" rtlCol="0">
            <a:spAutoFit/>
          </a:bodyPr>
          <a:lstStyle/>
          <a:p>
            <a:pPr algn="ctr"/>
            <a:r>
              <a:rPr lang="tr-TR" sz="2400" dirty="0">
                <a:solidFill>
                  <a:srgbClr val="FF0000"/>
                </a:solidFill>
              </a:rPr>
              <a:t>Koşul - sonuç</a:t>
            </a:r>
          </a:p>
        </p:txBody>
      </p:sp>
      <p:pic>
        <p:nvPicPr>
          <p:cNvPr id="5" name="Resim 4">
            <a:extLst>
              <a:ext uri="{FF2B5EF4-FFF2-40B4-BE49-F238E27FC236}">
                <a16:creationId xmlns:a16="http://schemas.microsoft.com/office/drawing/2014/main" id="{1BECEFDC-7AB4-4055-8773-A0F620E282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9417" y="2392564"/>
            <a:ext cx="3300487" cy="601917"/>
          </a:xfrm>
          <a:prstGeom prst="rect">
            <a:avLst/>
          </a:prstGeom>
        </p:spPr>
      </p:pic>
    </p:spTree>
    <p:extLst>
      <p:ext uri="{BB962C8B-B14F-4D97-AF65-F5344CB8AC3E}">
        <p14:creationId xmlns:p14="http://schemas.microsoft.com/office/powerpoint/2010/main" val="40280972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1000"/>
                                        <p:tgtEl>
                                          <p:spTgt spid="1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1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1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1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E86C4-7DE8-4A82-92F6-5E4B438ABF0D}"/>
              </a:ext>
            </a:extLst>
          </p:cNvPr>
          <p:cNvSpPr>
            <a:spLocks noGrp="1"/>
          </p:cNvSpPr>
          <p:nvPr>
            <p:ph type="title"/>
          </p:nvPr>
        </p:nvSpPr>
        <p:spPr/>
        <p:txBody>
          <a:bodyPr/>
          <a:lstStyle/>
          <a:p>
            <a:r>
              <a:rPr lang="tr-TR" dirty="0"/>
              <a:t>5. ETKİNLİK: </a:t>
            </a:r>
            <a:r>
              <a:rPr lang="tr-TR" sz="3600" dirty="0"/>
              <a:t>DÜŞÜNCEYİ GELİŞTİRME YOLLARI</a:t>
            </a:r>
            <a:endParaRPr lang="tr-TR" dirty="0"/>
          </a:p>
        </p:txBody>
      </p:sp>
      <p:pic>
        <p:nvPicPr>
          <p:cNvPr id="9" name="Resim 8">
            <a:extLst>
              <a:ext uri="{FF2B5EF4-FFF2-40B4-BE49-F238E27FC236}">
                <a16:creationId xmlns:a16="http://schemas.microsoft.com/office/drawing/2014/main" id="{952DCA4F-E479-40AC-849E-7DD5E1DF7DC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51678" y="1310597"/>
            <a:ext cx="10178321" cy="5337296"/>
          </a:xfrm>
          <a:prstGeom prst="rect">
            <a:avLst/>
          </a:prstGeom>
        </p:spPr>
      </p:pic>
      <p:sp>
        <p:nvSpPr>
          <p:cNvPr id="10" name="İçerik Yer Tutucusu 2">
            <a:extLst>
              <a:ext uri="{FF2B5EF4-FFF2-40B4-BE49-F238E27FC236}">
                <a16:creationId xmlns:a16="http://schemas.microsoft.com/office/drawing/2014/main" id="{4E37DA88-476E-4B34-9359-03056C215480}"/>
              </a:ext>
            </a:extLst>
          </p:cNvPr>
          <p:cNvSpPr txBox="1">
            <a:spLocks/>
          </p:cNvSpPr>
          <p:nvPr/>
        </p:nvSpPr>
        <p:spPr>
          <a:xfrm>
            <a:off x="1435497" y="2195274"/>
            <a:ext cx="3056372" cy="487737"/>
          </a:xfrm>
          <a:prstGeom prst="rect">
            <a:avLst/>
          </a:prstGeom>
        </p:spPr>
        <p:txBody>
          <a:bodyPr vert="horz" lIns="91440" tIns="45720" rIns="91440" bIns="45720" rtlCol="0" anchor="ct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ÖRNEKLENDİRME</a:t>
            </a:r>
          </a:p>
        </p:txBody>
      </p:sp>
      <p:sp>
        <p:nvSpPr>
          <p:cNvPr id="12" name="İçerik Yer Tutucusu 2">
            <a:extLst>
              <a:ext uri="{FF2B5EF4-FFF2-40B4-BE49-F238E27FC236}">
                <a16:creationId xmlns:a16="http://schemas.microsoft.com/office/drawing/2014/main" id="{8BB9C486-48D1-4AFE-9B65-17CCC5F72230}"/>
              </a:ext>
            </a:extLst>
          </p:cNvPr>
          <p:cNvSpPr txBox="1">
            <a:spLocks/>
          </p:cNvSpPr>
          <p:nvPr/>
        </p:nvSpPr>
        <p:spPr>
          <a:xfrm>
            <a:off x="1597989" y="3395001"/>
            <a:ext cx="3056372" cy="487737"/>
          </a:xfrm>
          <a:prstGeom prst="rect">
            <a:avLst/>
          </a:prstGeom>
        </p:spPr>
        <p:txBody>
          <a:bodyPr vert="horz" lIns="91440" tIns="45720" rIns="91440" bIns="45720" rtlCol="0" anchor="ct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7030A0"/>
                </a:solidFill>
              </a:rPr>
              <a:t>TANIMLAMA</a:t>
            </a:r>
          </a:p>
        </p:txBody>
      </p:sp>
      <p:sp>
        <p:nvSpPr>
          <p:cNvPr id="13" name="İçerik Yer Tutucusu 2">
            <a:extLst>
              <a:ext uri="{FF2B5EF4-FFF2-40B4-BE49-F238E27FC236}">
                <a16:creationId xmlns:a16="http://schemas.microsoft.com/office/drawing/2014/main" id="{B2785451-3C95-43CF-AF52-3BFEDEE25652}"/>
              </a:ext>
            </a:extLst>
          </p:cNvPr>
          <p:cNvSpPr txBox="1">
            <a:spLocks/>
          </p:cNvSpPr>
          <p:nvPr/>
        </p:nvSpPr>
        <p:spPr>
          <a:xfrm>
            <a:off x="1393074" y="4562865"/>
            <a:ext cx="3056372" cy="487737"/>
          </a:xfrm>
          <a:prstGeom prst="rect">
            <a:avLst/>
          </a:prstGeom>
        </p:spPr>
        <p:txBody>
          <a:bodyPr vert="horz" lIns="91440" tIns="45720" rIns="91440" bIns="45720" rtlCol="0" anchor="ct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FF0000"/>
                </a:solidFill>
              </a:rPr>
              <a:t>KARŞILAŞTIRMA</a:t>
            </a:r>
          </a:p>
        </p:txBody>
      </p:sp>
      <p:sp>
        <p:nvSpPr>
          <p:cNvPr id="14" name="İçerik Yer Tutucusu 2">
            <a:extLst>
              <a:ext uri="{FF2B5EF4-FFF2-40B4-BE49-F238E27FC236}">
                <a16:creationId xmlns:a16="http://schemas.microsoft.com/office/drawing/2014/main" id="{5B604ACE-3608-4473-82D6-144C7D351289}"/>
              </a:ext>
            </a:extLst>
          </p:cNvPr>
          <p:cNvSpPr txBox="1">
            <a:spLocks/>
          </p:cNvSpPr>
          <p:nvPr/>
        </p:nvSpPr>
        <p:spPr>
          <a:xfrm>
            <a:off x="1766240" y="5590400"/>
            <a:ext cx="3141219" cy="978961"/>
          </a:xfrm>
          <a:prstGeom prst="rect">
            <a:avLst/>
          </a:prstGeom>
        </p:spPr>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solidFill>
                  <a:srgbClr val="7030A0"/>
                </a:solidFill>
              </a:rPr>
              <a:t>BENZETME</a:t>
            </a:r>
          </a:p>
        </p:txBody>
      </p:sp>
      <p:sp>
        <p:nvSpPr>
          <p:cNvPr id="8" name="İçerik Yer Tutucusu 2">
            <a:extLst>
              <a:ext uri="{FF2B5EF4-FFF2-40B4-BE49-F238E27FC236}">
                <a16:creationId xmlns:a16="http://schemas.microsoft.com/office/drawing/2014/main" id="{8A2449EC-8582-43AF-9044-B624DD3F7AC7}"/>
              </a:ext>
            </a:extLst>
          </p:cNvPr>
          <p:cNvSpPr txBox="1">
            <a:spLocks/>
          </p:cNvSpPr>
          <p:nvPr/>
        </p:nvSpPr>
        <p:spPr>
          <a:xfrm>
            <a:off x="5050163" y="2007016"/>
            <a:ext cx="6478817" cy="864254"/>
          </a:xfrm>
          <a:prstGeom prst="rect">
            <a:avLst/>
          </a:prstGeom>
        </p:spPr>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solidFill>
                  <a:srgbClr val="FF0000"/>
                </a:solidFill>
              </a:rPr>
              <a:t>Fizik, hayatımızın içinde ve her anımızda. Yürürken, koşarken, oyun parkında oynarken, yemek yerken, dans ederken…</a:t>
            </a:r>
          </a:p>
        </p:txBody>
      </p:sp>
      <p:sp>
        <p:nvSpPr>
          <p:cNvPr id="11" name="İçerik Yer Tutucusu 2">
            <a:extLst>
              <a:ext uri="{FF2B5EF4-FFF2-40B4-BE49-F238E27FC236}">
                <a16:creationId xmlns:a16="http://schemas.microsoft.com/office/drawing/2014/main" id="{8AED1E43-D300-4351-AEB1-DCEDB1B6DD8A}"/>
              </a:ext>
            </a:extLst>
          </p:cNvPr>
          <p:cNvSpPr txBox="1">
            <a:spLocks/>
          </p:cNvSpPr>
          <p:nvPr/>
        </p:nvSpPr>
        <p:spPr>
          <a:xfrm>
            <a:off x="5000672" y="3187536"/>
            <a:ext cx="6478817" cy="864254"/>
          </a:xfrm>
          <a:prstGeom prst="rect">
            <a:avLst/>
          </a:prstGeom>
        </p:spPr>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solidFill>
                  <a:srgbClr val="7030A0"/>
                </a:solidFill>
              </a:rPr>
              <a:t>Bir cisimde biriktiği kabul edilen enerjiye potansiyel enerji denir.</a:t>
            </a:r>
          </a:p>
        </p:txBody>
      </p:sp>
      <p:sp>
        <p:nvSpPr>
          <p:cNvPr id="15" name="İçerik Yer Tutucusu 2">
            <a:extLst>
              <a:ext uri="{FF2B5EF4-FFF2-40B4-BE49-F238E27FC236}">
                <a16:creationId xmlns:a16="http://schemas.microsoft.com/office/drawing/2014/main" id="{66B1EF76-FCBC-41D1-AAFF-12174E490241}"/>
              </a:ext>
            </a:extLst>
          </p:cNvPr>
          <p:cNvSpPr txBox="1">
            <a:spLocks/>
          </p:cNvSpPr>
          <p:nvPr/>
        </p:nvSpPr>
        <p:spPr>
          <a:xfrm>
            <a:off x="4951182" y="4393569"/>
            <a:ext cx="6478817" cy="864254"/>
          </a:xfrm>
          <a:prstGeom prst="rect">
            <a:avLst/>
          </a:prstGeom>
        </p:spPr>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solidFill>
                  <a:srgbClr val="FF0000"/>
                </a:solidFill>
              </a:rPr>
              <a:t>Eğer kısa zincirli bir salıncaktaysanız uzun zincirli salıncaktaki birine kıyasla aynı süre içinde daha fazla sayıda ileri geri hareket edebilirsiniz.</a:t>
            </a:r>
          </a:p>
        </p:txBody>
      </p:sp>
      <p:sp>
        <p:nvSpPr>
          <p:cNvPr id="16" name="İçerik Yer Tutucusu 2">
            <a:extLst>
              <a:ext uri="{FF2B5EF4-FFF2-40B4-BE49-F238E27FC236}">
                <a16:creationId xmlns:a16="http://schemas.microsoft.com/office/drawing/2014/main" id="{BDD334DB-ED84-4A9F-A6B9-6D97965DDE48}"/>
              </a:ext>
            </a:extLst>
          </p:cNvPr>
          <p:cNvSpPr txBox="1">
            <a:spLocks/>
          </p:cNvSpPr>
          <p:nvPr/>
        </p:nvSpPr>
        <p:spPr>
          <a:xfrm>
            <a:off x="5006440" y="5590400"/>
            <a:ext cx="6478817" cy="864254"/>
          </a:xfrm>
          <a:prstGeom prst="rect">
            <a:avLst/>
          </a:prstGeom>
        </p:spPr>
        <p:txBody>
          <a:bodyPr vert="horz" lIns="91440" tIns="45720" rIns="91440" bIns="45720" rtlCol="0" anchor="ctr">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dirty="0">
                <a:solidFill>
                  <a:srgbClr val="7030A0"/>
                </a:solidFill>
              </a:rPr>
              <a:t>Tahterevalliyi eşit kollu bir terazi gibi düşünebilirsiniz.</a:t>
            </a:r>
          </a:p>
        </p:txBody>
      </p:sp>
    </p:spTree>
    <p:extLst>
      <p:ext uri="{BB962C8B-B14F-4D97-AF65-F5344CB8AC3E}">
        <p14:creationId xmlns:p14="http://schemas.microsoft.com/office/powerpoint/2010/main" val="3232549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500"/>
                                        <p:tgtEl>
                                          <p:spTgt spid="10"/>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1500"/>
                                        <p:tgtEl>
                                          <p:spTgt spid="12"/>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1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1500"/>
                                        <p:tgtEl>
                                          <p:spTgt spid="13"/>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1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1500"/>
                                        <p:tgtEl>
                                          <p:spTgt spid="14"/>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8" grpId="0"/>
      <p:bldP spid="11"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873191-410A-4295-B793-27025C16E4C5}"/>
              </a:ext>
            </a:extLst>
          </p:cNvPr>
          <p:cNvSpPr>
            <a:spLocks noGrp="1"/>
          </p:cNvSpPr>
          <p:nvPr>
            <p:ph type="title"/>
          </p:nvPr>
        </p:nvSpPr>
        <p:spPr>
          <a:xfrm>
            <a:off x="8281323" y="1032234"/>
            <a:ext cx="3092115" cy="1196671"/>
          </a:xfrm>
        </p:spPr>
        <p:txBody>
          <a:bodyPr>
            <a:normAutofit/>
          </a:bodyPr>
          <a:lstStyle/>
          <a:p>
            <a:r>
              <a:rPr lang="tr-TR" sz="2800" dirty="0"/>
              <a:t>6. ETKİNLİK: sunum</a:t>
            </a:r>
          </a:p>
        </p:txBody>
      </p:sp>
      <p:sp>
        <p:nvSpPr>
          <p:cNvPr id="3" name="Metin kutusu 2">
            <a:extLst>
              <a:ext uri="{FF2B5EF4-FFF2-40B4-BE49-F238E27FC236}">
                <a16:creationId xmlns:a16="http://schemas.microsoft.com/office/drawing/2014/main" id="{DEC66079-4965-45D8-A777-4636F081A178}"/>
              </a:ext>
            </a:extLst>
          </p:cNvPr>
          <p:cNvSpPr txBox="1"/>
          <p:nvPr/>
        </p:nvSpPr>
        <p:spPr>
          <a:xfrm>
            <a:off x="8281323" y="2422689"/>
            <a:ext cx="3092115" cy="2677656"/>
          </a:xfrm>
          <a:prstGeom prst="rect">
            <a:avLst/>
          </a:prstGeom>
          <a:noFill/>
        </p:spPr>
        <p:txBody>
          <a:bodyPr wrap="square" rtlCol="0">
            <a:spAutoFit/>
          </a:bodyPr>
          <a:lstStyle/>
          <a:p>
            <a:r>
              <a:rPr lang="tr-TR" sz="2400" dirty="0">
                <a:solidFill>
                  <a:schemeClr val="bg1"/>
                </a:solidFill>
              </a:rPr>
              <a:t>Yandaki planlama tablosunda sunum öncesi işlem basamakları verilmiştir. Tablodaki boşlukları sunum planına göre doldurunuz.</a:t>
            </a:r>
          </a:p>
        </p:txBody>
      </p:sp>
      <p:pic>
        <p:nvPicPr>
          <p:cNvPr id="5" name="Resim 4">
            <a:extLst>
              <a:ext uri="{FF2B5EF4-FFF2-40B4-BE49-F238E27FC236}">
                <a16:creationId xmlns:a16="http://schemas.microsoft.com/office/drawing/2014/main" id="{F7CCC1BA-95E7-4696-9A1E-4B9B5BAE1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104" y="810704"/>
            <a:ext cx="6904318" cy="564665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68826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C0F79C-EAD3-48E1-8474-FE4566056E51}"/>
              </a:ext>
            </a:extLst>
          </p:cNvPr>
          <p:cNvSpPr>
            <a:spLocks noGrp="1"/>
          </p:cNvSpPr>
          <p:nvPr>
            <p:ph type="title"/>
          </p:nvPr>
        </p:nvSpPr>
        <p:spPr>
          <a:xfrm>
            <a:off x="8337884" y="761482"/>
            <a:ext cx="3092115" cy="1196671"/>
          </a:xfrm>
        </p:spPr>
        <p:txBody>
          <a:bodyPr>
            <a:normAutofit/>
          </a:bodyPr>
          <a:lstStyle/>
          <a:p>
            <a:r>
              <a:rPr lang="tr-TR" sz="2400" dirty="0"/>
              <a:t>6. ETKİNLİK</a:t>
            </a:r>
          </a:p>
        </p:txBody>
      </p:sp>
      <p:sp>
        <p:nvSpPr>
          <p:cNvPr id="6" name="İçerik Yer Tutucusu 2">
            <a:extLst>
              <a:ext uri="{FF2B5EF4-FFF2-40B4-BE49-F238E27FC236}">
                <a16:creationId xmlns:a16="http://schemas.microsoft.com/office/drawing/2014/main" id="{78B04712-0F15-4470-8B0F-0464078B92A3}"/>
              </a:ext>
            </a:extLst>
          </p:cNvPr>
          <p:cNvSpPr txBox="1">
            <a:spLocks/>
          </p:cNvSpPr>
          <p:nvPr/>
        </p:nvSpPr>
        <p:spPr>
          <a:xfrm>
            <a:off x="1251678" y="1359818"/>
            <a:ext cx="4913452" cy="3768363"/>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tr-TR" sz="2400" b="1" dirty="0"/>
              <a:t>Derse hazırlık bölümünde bor madeninin enerji alanındaki kullanımı ve ülke ekonomimiz için önemi ile ilgili yaptığınız araştırmaları sınıf ortamında arkadaşlarınızla (panel, sempozyum, forum vb.) paylaşınız.</a:t>
            </a:r>
            <a:endParaRPr lang="tr-TR" b="1" dirty="0"/>
          </a:p>
        </p:txBody>
      </p:sp>
    </p:spTree>
    <p:extLst>
      <p:ext uri="{BB962C8B-B14F-4D97-AF65-F5344CB8AC3E}">
        <p14:creationId xmlns:p14="http://schemas.microsoft.com/office/powerpoint/2010/main" val="33905059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1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E1F06D-6D1C-4A67-BC26-A07994F07E63}"/>
              </a:ext>
            </a:extLst>
          </p:cNvPr>
          <p:cNvSpPr>
            <a:spLocks noGrp="1"/>
          </p:cNvSpPr>
          <p:nvPr>
            <p:ph type="title"/>
          </p:nvPr>
        </p:nvSpPr>
        <p:spPr>
          <a:xfrm>
            <a:off x="8337884" y="457199"/>
            <a:ext cx="3092115" cy="1196671"/>
          </a:xfrm>
        </p:spPr>
        <p:txBody>
          <a:bodyPr>
            <a:normAutofit/>
          </a:bodyPr>
          <a:lstStyle/>
          <a:p>
            <a:r>
              <a:rPr lang="tr-TR" sz="2400" dirty="0"/>
              <a:t>Ödev</a:t>
            </a:r>
            <a:br>
              <a:rPr lang="tr-TR" sz="2400" dirty="0"/>
            </a:br>
            <a:r>
              <a:rPr lang="tr-TR" sz="2400" dirty="0"/>
              <a:t>7. ETKİNLİK: yazma</a:t>
            </a:r>
          </a:p>
        </p:txBody>
      </p:sp>
      <p:sp>
        <p:nvSpPr>
          <p:cNvPr id="3" name="İçerik Yer Tutucusu 2">
            <a:extLst>
              <a:ext uri="{FF2B5EF4-FFF2-40B4-BE49-F238E27FC236}">
                <a16:creationId xmlns:a16="http://schemas.microsoft.com/office/drawing/2014/main" id="{F1D402CF-2203-4713-8900-8ED295CBD756}"/>
              </a:ext>
            </a:extLst>
          </p:cNvPr>
          <p:cNvSpPr>
            <a:spLocks noGrp="1"/>
          </p:cNvSpPr>
          <p:nvPr>
            <p:ph idx="1"/>
          </p:nvPr>
        </p:nvSpPr>
        <p:spPr>
          <a:xfrm>
            <a:off x="765175" y="920750"/>
            <a:ext cx="6157913" cy="5338648"/>
          </a:xfrm>
          <a:prstGeom prst="roundRect">
            <a:avLst/>
          </a:prstGeom>
        </p:spPr>
        <p:style>
          <a:lnRef idx="1">
            <a:schemeClr val="accent3"/>
          </a:lnRef>
          <a:fillRef idx="2">
            <a:schemeClr val="accent3"/>
          </a:fillRef>
          <a:effectRef idx="1">
            <a:schemeClr val="accent3"/>
          </a:effectRef>
          <a:fontRef idx="minor">
            <a:schemeClr val="dk1"/>
          </a:fontRef>
        </p:style>
        <p:txBody>
          <a:bodyPr anchor="ctr">
            <a:noAutofit/>
          </a:bodyPr>
          <a:lstStyle/>
          <a:p>
            <a:pPr marL="0" indent="0">
              <a:buNone/>
            </a:pPr>
            <a:r>
              <a:rPr lang="tr-TR" sz="2400" dirty="0"/>
              <a:t>	Dünyadaki yaşam olağan akışında giderken öyle bir zaman gelmişti ki doğanın tüm akışı tersine dönmüştü. Gün ortasında karanlık yaşanır olmuştu, gece uykusunun en tatlı yerinde de aydınlık. Bilim insanları bunun nedenini araştıradursun bu değişlikten en çok etkilenip canı sıkılanlar çocuklardı. Oyunlarının en heyecanlı yerinde karanlığa gömülmek ya da uykunun en tatlı bölümünde uyandırılmak kimin hoşuna giderdi ki? En çok da karanlıktan yakınıyordu çocuklar.</a:t>
            </a:r>
          </a:p>
        </p:txBody>
      </p:sp>
      <p:sp>
        <p:nvSpPr>
          <p:cNvPr id="10" name="Metin Yer Tutucusu 9">
            <a:extLst>
              <a:ext uri="{FF2B5EF4-FFF2-40B4-BE49-F238E27FC236}">
                <a16:creationId xmlns:a16="http://schemas.microsoft.com/office/drawing/2014/main" id="{B592B9DD-C957-4C69-A3D2-8504E6A9F844}"/>
              </a:ext>
            </a:extLst>
          </p:cNvPr>
          <p:cNvSpPr>
            <a:spLocks noGrp="1"/>
          </p:cNvSpPr>
          <p:nvPr>
            <p:ph type="body" sz="half" idx="2"/>
          </p:nvPr>
        </p:nvSpPr>
        <p:spPr/>
        <p:txBody>
          <a:bodyPr>
            <a:normAutofit/>
          </a:bodyPr>
          <a:lstStyle/>
          <a:p>
            <a:r>
              <a:rPr lang="tr-TR" sz="2400" dirty="0"/>
              <a:t>a) Yanda serim bölümü verilen hikâyeyi tamamlayınız. Hikâyenize uygun bir başlık koyunuz.</a:t>
            </a:r>
          </a:p>
        </p:txBody>
      </p:sp>
    </p:spTree>
    <p:extLst>
      <p:ext uri="{BB962C8B-B14F-4D97-AF65-F5344CB8AC3E}">
        <p14:creationId xmlns:p14="http://schemas.microsoft.com/office/powerpoint/2010/main" val="34065973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up)">
                                      <p:cBhvr>
                                        <p:cTn id="7" dur="1000"/>
                                        <p:tgtEl>
                                          <p:spTgt spid="10">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wipe(up)">
                                      <p:cBhvr>
                                        <p:cTn id="11" dur="500"/>
                                        <p:tgtEl>
                                          <p:spTgt spid="3">
                                            <p:bg/>
                                          </p:spTgt>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up)">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E1F06D-6D1C-4A67-BC26-A07994F07E63}"/>
              </a:ext>
            </a:extLst>
          </p:cNvPr>
          <p:cNvSpPr>
            <a:spLocks noGrp="1"/>
          </p:cNvSpPr>
          <p:nvPr>
            <p:ph type="title"/>
          </p:nvPr>
        </p:nvSpPr>
        <p:spPr/>
        <p:txBody>
          <a:bodyPr/>
          <a:lstStyle/>
          <a:p>
            <a:r>
              <a:rPr lang="tr-TR" dirty="0"/>
              <a:t>7. ETKİNLİK: yazma</a:t>
            </a:r>
          </a:p>
        </p:txBody>
      </p:sp>
      <p:sp>
        <p:nvSpPr>
          <p:cNvPr id="3" name="İçerik Yer Tutucusu 2">
            <a:extLst>
              <a:ext uri="{FF2B5EF4-FFF2-40B4-BE49-F238E27FC236}">
                <a16:creationId xmlns:a16="http://schemas.microsoft.com/office/drawing/2014/main" id="{F1D402CF-2203-4713-8900-8ED295CBD756}"/>
              </a:ext>
            </a:extLst>
          </p:cNvPr>
          <p:cNvSpPr>
            <a:spLocks noGrp="1"/>
          </p:cNvSpPr>
          <p:nvPr>
            <p:ph idx="1"/>
          </p:nvPr>
        </p:nvSpPr>
        <p:spPr>
          <a:xfrm>
            <a:off x="1251678" y="1309987"/>
            <a:ext cx="10178322" cy="660216"/>
          </a:xfrm>
        </p:spPr>
        <p:txBody>
          <a:bodyPr>
            <a:normAutofit/>
          </a:bodyPr>
          <a:lstStyle/>
          <a:p>
            <a:pPr marL="0" indent="0">
              <a:buNone/>
            </a:pPr>
            <a:r>
              <a:rPr lang="tr-TR" sz="2400" dirty="0"/>
              <a:t>b) Hikâyenizi aşağıdaki forma göre değerlendiriniz.</a:t>
            </a:r>
          </a:p>
        </p:txBody>
      </p:sp>
      <p:pic>
        <p:nvPicPr>
          <p:cNvPr id="10" name="Resim 9">
            <a:extLst>
              <a:ext uri="{FF2B5EF4-FFF2-40B4-BE49-F238E27FC236}">
                <a16:creationId xmlns:a16="http://schemas.microsoft.com/office/drawing/2014/main" id="{231FE980-AB2C-4678-94DA-E5A3C1653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677" y="1970203"/>
            <a:ext cx="10178321" cy="4741292"/>
          </a:xfrm>
          <a:prstGeom prst="rect">
            <a:avLst/>
          </a:prstGeom>
        </p:spPr>
      </p:pic>
    </p:spTree>
    <p:extLst>
      <p:ext uri="{BB962C8B-B14F-4D97-AF65-F5344CB8AC3E}">
        <p14:creationId xmlns:p14="http://schemas.microsoft.com/office/powerpoint/2010/main" val="1587128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B505ED20-8FA7-4471-8FC9-A82A169AC193}"/>
              </a:ext>
            </a:extLst>
          </p:cNvPr>
          <p:cNvSpPr>
            <a:spLocks noGrp="1"/>
          </p:cNvSpPr>
          <p:nvPr>
            <p:ph type="title"/>
          </p:nvPr>
        </p:nvSpPr>
        <p:spPr/>
        <p:txBody>
          <a:bodyPr/>
          <a:lstStyle/>
          <a:p>
            <a:r>
              <a:rPr lang="tr-TR" dirty="0"/>
              <a:t>Cümlenin ögeleri</a:t>
            </a:r>
          </a:p>
        </p:txBody>
      </p:sp>
      <p:sp>
        <p:nvSpPr>
          <p:cNvPr id="5" name="Metin Yer Tutucusu 4">
            <a:extLst>
              <a:ext uri="{FF2B5EF4-FFF2-40B4-BE49-F238E27FC236}">
                <a16:creationId xmlns:a16="http://schemas.microsoft.com/office/drawing/2014/main" id="{49E5BAC0-7F14-41DB-B52B-CFE0FC9C1D92}"/>
              </a:ext>
            </a:extLst>
          </p:cNvPr>
          <p:cNvSpPr>
            <a:spLocks noGrp="1"/>
          </p:cNvSpPr>
          <p:nvPr>
            <p:ph type="body" idx="1"/>
          </p:nvPr>
        </p:nvSpPr>
        <p:spPr/>
        <p:txBody>
          <a:bodyPr/>
          <a:lstStyle/>
          <a:p>
            <a:r>
              <a:rPr lang="tr-TR" dirty="0"/>
              <a:t>nesne</a:t>
            </a:r>
          </a:p>
        </p:txBody>
      </p:sp>
    </p:spTree>
    <p:extLst>
      <p:ext uri="{BB962C8B-B14F-4D97-AF65-F5344CB8AC3E}">
        <p14:creationId xmlns:p14="http://schemas.microsoft.com/office/powerpoint/2010/main" val="4203381212"/>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A3D01895-DF8F-44A4-9796-51428CF48436}"/>
              </a:ext>
            </a:extLst>
          </p:cNvPr>
          <p:cNvSpPr>
            <a:spLocks noGrp="1"/>
          </p:cNvSpPr>
          <p:nvPr>
            <p:ph type="title"/>
          </p:nvPr>
        </p:nvSpPr>
        <p:spPr/>
        <p:txBody>
          <a:bodyPr/>
          <a:lstStyle/>
          <a:p>
            <a:r>
              <a:rPr lang="tr-TR" dirty="0"/>
              <a:t>8. etkinlik: cümlenin ögeleri</a:t>
            </a:r>
          </a:p>
        </p:txBody>
      </p:sp>
      <p:sp>
        <p:nvSpPr>
          <p:cNvPr id="5" name="İçerik Yer Tutucusu 4">
            <a:extLst>
              <a:ext uri="{FF2B5EF4-FFF2-40B4-BE49-F238E27FC236}">
                <a16:creationId xmlns:a16="http://schemas.microsoft.com/office/drawing/2014/main" id="{800A5B10-63D8-405D-9B4A-04424923F26C}"/>
              </a:ext>
            </a:extLst>
          </p:cNvPr>
          <p:cNvSpPr>
            <a:spLocks noGrp="1"/>
          </p:cNvSpPr>
          <p:nvPr>
            <p:ph idx="1"/>
          </p:nvPr>
        </p:nvSpPr>
        <p:spPr>
          <a:xfrm>
            <a:off x="1251678" y="1219355"/>
            <a:ext cx="10178322" cy="655162"/>
          </a:xfrm>
        </p:spPr>
        <p:txBody>
          <a:bodyPr>
            <a:normAutofit/>
          </a:bodyPr>
          <a:lstStyle/>
          <a:p>
            <a:pPr marL="0" indent="0">
              <a:buNone/>
            </a:pPr>
            <a:r>
              <a:rPr lang="tr-TR" sz="2400" b="1" dirty="0"/>
              <a:t>Cümlelerdeki nesnelerin altını çizip türünü belirtiniz.</a:t>
            </a:r>
          </a:p>
        </p:txBody>
      </p:sp>
      <p:pic>
        <p:nvPicPr>
          <p:cNvPr id="7" name="Resim 6">
            <a:extLst>
              <a:ext uri="{FF2B5EF4-FFF2-40B4-BE49-F238E27FC236}">
                <a16:creationId xmlns:a16="http://schemas.microsoft.com/office/drawing/2014/main" id="{89CAEB68-962C-4412-AB8D-9BE8E7243F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678" y="1886777"/>
            <a:ext cx="10273000" cy="4588838"/>
          </a:xfrm>
          <a:prstGeom prst="rect">
            <a:avLst/>
          </a:prstGeom>
        </p:spPr>
      </p:pic>
      <p:cxnSp>
        <p:nvCxnSpPr>
          <p:cNvPr id="9" name="Düz Bağlayıcı 8">
            <a:extLst>
              <a:ext uri="{FF2B5EF4-FFF2-40B4-BE49-F238E27FC236}">
                <a16:creationId xmlns:a16="http://schemas.microsoft.com/office/drawing/2014/main" id="{E6C54F45-8931-4F61-80F7-58252DC94FF4}"/>
              </a:ext>
            </a:extLst>
          </p:cNvPr>
          <p:cNvCxnSpPr/>
          <p:nvPr/>
        </p:nvCxnSpPr>
        <p:spPr>
          <a:xfrm>
            <a:off x="2828041" y="3638746"/>
            <a:ext cx="2187019" cy="0"/>
          </a:xfrm>
          <a:prstGeom prst="line">
            <a:avLst/>
          </a:prstGeom>
        </p:spPr>
        <p:style>
          <a:lnRef idx="3">
            <a:schemeClr val="accent5"/>
          </a:lnRef>
          <a:fillRef idx="0">
            <a:schemeClr val="accent5"/>
          </a:fillRef>
          <a:effectRef idx="2">
            <a:schemeClr val="accent5"/>
          </a:effectRef>
          <a:fontRef idx="minor">
            <a:schemeClr val="tx1"/>
          </a:fontRef>
        </p:style>
      </p:cxnSp>
      <p:pic>
        <p:nvPicPr>
          <p:cNvPr id="11" name="Resim 10">
            <a:extLst>
              <a:ext uri="{FF2B5EF4-FFF2-40B4-BE49-F238E27FC236}">
                <a16:creationId xmlns:a16="http://schemas.microsoft.com/office/drawing/2014/main" id="{A685EBD4-387B-462F-A26E-7F0379793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8699" y="3108096"/>
            <a:ext cx="641807" cy="641807"/>
          </a:xfrm>
          <a:prstGeom prst="rect">
            <a:avLst/>
          </a:prstGeom>
        </p:spPr>
      </p:pic>
      <p:cxnSp>
        <p:nvCxnSpPr>
          <p:cNvPr id="12" name="Düz Bağlayıcı 11">
            <a:extLst>
              <a:ext uri="{FF2B5EF4-FFF2-40B4-BE49-F238E27FC236}">
                <a16:creationId xmlns:a16="http://schemas.microsoft.com/office/drawing/2014/main" id="{C086E4AF-6D65-4ABA-B682-743746017108}"/>
              </a:ext>
            </a:extLst>
          </p:cNvPr>
          <p:cNvCxnSpPr>
            <a:cxnSpLocks/>
          </p:cNvCxnSpPr>
          <p:nvPr/>
        </p:nvCxnSpPr>
        <p:spPr>
          <a:xfrm>
            <a:off x="2952160" y="4201620"/>
            <a:ext cx="3436018" cy="0"/>
          </a:xfrm>
          <a:prstGeom prst="line">
            <a:avLst/>
          </a:prstGeom>
        </p:spPr>
        <p:style>
          <a:lnRef idx="3">
            <a:schemeClr val="accent5"/>
          </a:lnRef>
          <a:fillRef idx="0">
            <a:schemeClr val="accent5"/>
          </a:fillRef>
          <a:effectRef idx="2">
            <a:schemeClr val="accent5"/>
          </a:effectRef>
          <a:fontRef idx="minor">
            <a:schemeClr val="tx1"/>
          </a:fontRef>
        </p:style>
      </p:cxnSp>
      <p:pic>
        <p:nvPicPr>
          <p:cNvPr id="14" name="Resim 13">
            <a:extLst>
              <a:ext uri="{FF2B5EF4-FFF2-40B4-BE49-F238E27FC236}">
                <a16:creationId xmlns:a16="http://schemas.microsoft.com/office/drawing/2014/main" id="{B3E46A69-DDD2-4CB4-A20F-9FCC5DBFF7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5920" y="3749903"/>
            <a:ext cx="641807" cy="641807"/>
          </a:xfrm>
          <a:prstGeom prst="rect">
            <a:avLst/>
          </a:prstGeom>
        </p:spPr>
      </p:pic>
      <p:cxnSp>
        <p:nvCxnSpPr>
          <p:cNvPr id="15" name="Düz Bağlayıcı 14">
            <a:extLst>
              <a:ext uri="{FF2B5EF4-FFF2-40B4-BE49-F238E27FC236}">
                <a16:creationId xmlns:a16="http://schemas.microsoft.com/office/drawing/2014/main" id="{AD6B0A2F-A99B-44C3-AA72-A4BBD14CE1B1}"/>
              </a:ext>
            </a:extLst>
          </p:cNvPr>
          <p:cNvCxnSpPr>
            <a:cxnSpLocks/>
          </p:cNvCxnSpPr>
          <p:nvPr/>
        </p:nvCxnSpPr>
        <p:spPr>
          <a:xfrm>
            <a:off x="1398308" y="4712238"/>
            <a:ext cx="4465164" cy="0"/>
          </a:xfrm>
          <a:prstGeom prst="line">
            <a:avLst/>
          </a:prstGeom>
        </p:spPr>
        <p:style>
          <a:lnRef idx="3">
            <a:schemeClr val="accent5"/>
          </a:lnRef>
          <a:fillRef idx="0">
            <a:schemeClr val="accent5"/>
          </a:fillRef>
          <a:effectRef idx="2">
            <a:schemeClr val="accent5"/>
          </a:effectRef>
          <a:fontRef idx="minor">
            <a:schemeClr val="tx1"/>
          </a:fontRef>
        </p:style>
      </p:cxnSp>
      <p:pic>
        <p:nvPicPr>
          <p:cNvPr id="17" name="Resim 16">
            <a:extLst>
              <a:ext uri="{FF2B5EF4-FFF2-40B4-BE49-F238E27FC236}">
                <a16:creationId xmlns:a16="http://schemas.microsoft.com/office/drawing/2014/main" id="{25B8115F-52A8-4A5C-AC45-B2C2B2E976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5920" y="4269948"/>
            <a:ext cx="641807" cy="641807"/>
          </a:xfrm>
          <a:prstGeom prst="rect">
            <a:avLst/>
          </a:prstGeom>
        </p:spPr>
      </p:pic>
      <p:cxnSp>
        <p:nvCxnSpPr>
          <p:cNvPr id="18" name="Düz Bağlayıcı 17">
            <a:extLst>
              <a:ext uri="{FF2B5EF4-FFF2-40B4-BE49-F238E27FC236}">
                <a16:creationId xmlns:a16="http://schemas.microsoft.com/office/drawing/2014/main" id="{979305C7-F014-4E6B-BEB8-0D1F8321FD9B}"/>
              </a:ext>
            </a:extLst>
          </p:cNvPr>
          <p:cNvCxnSpPr>
            <a:cxnSpLocks/>
          </p:cNvCxnSpPr>
          <p:nvPr/>
        </p:nvCxnSpPr>
        <p:spPr>
          <a:xfrm>
            <a:off x="3030716" y="5241710"/>
            <a:ext cx="3200402" cy="0"/>
          </a:xfrm>
          <a:prstGeom prst="line">
            <a:avLst/>
          </a:prstGeom>
        </p:spPr>
        <p:style>
          <a:lnRef idx="3">
            <a:schemeClr val="accent5"/>
          </a:lnRef>
          <a:fillRef idx="0">
            <a:schemeClr val="accent5"/>
          </a:fillRef>
          <a:effectRef idx="2">
            <a:schemeClr val="accent5"/>
          </a:effectRef>
          <a:fontRef idx="minor">
            <a:schemeClr val="tx1"/>
          </a:fontRef>
        </p:style>
      </p:cxnSp>
      <p:pic>
        <p:nvPicPr>
          <p:cNvPr id="20" name="Resim 19">
            <a:extLst>
              <a:ext uri="{FF2B5EF4-FFF2-40B4-BE49-F238E27FC236}">
                <a16:creationId xmlns:a16="http://schemas.microsoft.com/office/drawing/2014/main" id="{A5ACA8BC-51AD-4B09-811C-161529C66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8699" y="4712238"/>
            <a:ext cx="641807" cy="641807"/>
          </a:xfrm>
          <a:prstGeom prst="rect">
            <a:avLst/>
          </a:prstGeom>
        </p:spPr>
      </p:pic>
      <p:cxnSp>
        <p:nvCxnSpPr>
          <p:cNvPr id="21" name="Düz Bağlayıcı 20">
            <a:extLst>
              <a:ext uri="{FF2B5EF4-FFF2-40B4-BE49-F238E27FC236}">
                <a16:creationId xmlns:a16="http://schemas.microsoft.com/office/drawing/2014/main" id="{9659F252-617C-4F89-9179-43BC9F07732D}"/>
              </a:ext>
            </a:extLst>
          </p:cNvPr>
          <p:cNvCxnSpPr>
            <a:cxnSpLocks/>
          </p:cNvCxnSpPr>
          <p:nvPr/>
        </p:nvCxnSpPr>
        <p:spPr>
          <a:xfrm>
            <a:off x="1398308" y="5790036"/>
            <a:ext cx="1397526" cy="0"/>
          </a:xfrm>
          <a:prstGeom prst="line">
            <a:avLst/>
          </a:prstGeom>
        </p:spPr>
        <p:style>
          <a:lnRef idx="3">
            <a:schemeClr val="accent5"/>
          </a:lnRef>
          <a:fillRef idx="0">
            <a:schemeClr val="accent5"/>
          </a:fillRef>
          <a:effectRef idx="2">
            <a:schemeClr val="accent5"/>
          </a:effectRef>
          <a:fontRef idx="minor">
            <a:schemeClr val="tx1"/>
          </a:fontRef>
        </p:style>
      </p:cxnSp>
      <p:pic>
        <p:nvPicPr>
          <p:cNvPr id="23" name="Resim 22">
            <a:extLst>
              <a:ext uri="{FF2B5EF4-FFF2-40B4-BE49-F238E27FC236}">
                <a16:creationId xmlns:a16="http://schemas.microsoft.com/office/drawing/2014/main" id="{8D4286D4-46C1-402B-9E42-529590B5DB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5919" y="5317741"/>
            <a:ext cx="641807" cy="641807"/>
          </a:xfrm>
          <a:prstGeom prst="rect">
            <a:avLst/>
          </a:prstGeom>
        </p:spPr>
      </p:pic>
      <p:cxnSp>
        <p:nvCxnSpPr>
          <p:cNvPr id="24" name="Düz Bağlayıcı 23">
            <a:extLst>
              <a:ext uri="{FF2B5EF4-FFF2-40B4-BE49-F238E27FC236}">
                <a16:creationId xmlns:a16="http://schemas.microsoft.com/office/drawing/2014/main" id="{D2F5D5B8-54FB-41F2-B21C-6848A52666C1}"/>
              </a:ext>
            </a:extLst>
          </p:cNvPr>
          <p:cNvCxnSpPr>
            <a:cxnSpLocks/>
          </p:cNvCxnSpPr>
          <p:nvPr/>
        </p:nvCxnSpPr>
        <p:spPr>
          <a:xfrm>
            <a:off x="2634790" y="6338362"/>
            <a:ext cx="1286760" cy="0"/>
          </a:xfrm>
          <a:prstGeom prst="line">
            <a:avLst/>
          </a:prstGeom>
        </p:spPr>
        <p:style>
          <a:lnRef idx="3">
            <a:schemeClr val="accent5"/>
          </a:lnRef>
          <a:fillRef idx="0">
            <a:schemeClr val="accent5"/>
          </a:fillRef>
          <a:effectRef idx="2">
            <a:schemeClr val="accent5"/>
          </a:effectRef>
          <a:fontRef idx="minor">
            <a:schemeClr val="tx1"/>
          </a:fontRef>
        </p:style>
      </p:cxnSp>
      <p:pic>
        <p:nvPicPr>
          <p:cNvPr id="26" name="Resim 25">
            <a:extLst>
              <a:ext uri="{FF2B5EF4-FFF2-40B4-BE49-F238E27FC236}">
                <a16:creationId xmlns:a16="http://schemas.microsoft.com/office/drawing/2014/main" id="{08860746-E0E1-4D5B-AB0E-3222F7CF3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5918" y="5829477"/>
            <a:ext cx="641807" cy="641807"/>
          </a:xfrm>
          <a:prstGeom prst="rect">
            <a:avLst/>
          </a:prstGeom>
        </p:spPr>
      </p:pic>
    </p:spTree>
    <p:extLst>
      <p:ext uri="{BB962C8B-B14F-4D97-AF65-F5344CB8AC3E}">
        <p14:creationId xmlns:p14="http://schemas.microsoft.com/office/powerpoint/2010/main" val="25796920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000"/>
                                        <p:tgtEl>
                                          <p:spTgt spid="5">
                                            <p:txEl>
                                              <p:pRg st="0" end="0"/>
                                            </p:txEl>
                                          </p:spTgt>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3"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heel(3)">
                                      <p:cBhvr>
                                        <p:cTn id="21" dur="1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1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3"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heel(3)">
                                      <p:cBhvr>
                                        <p:cTn id="31" dur="10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10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3"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heel(3)">
                                      <p:cBhvr>
                                        <p:cTn id="41" dur="10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1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3"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heel(3)">
                                      <p:cBhvr>
                                        <p:cTn id="51" dur="10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left)">
                                      <p:cBhvr>
                                        <p:cTn id="56" dur="10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21" presetClass="entr" presetSubtype="3"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heel(3)">
                                      <p:cBhvr>
                                        <p:cTn id="61" dur="1000"/>
                                        <p:tgtEl>
                                          <p:spTgt spid="23"/>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left)">
                                      <p:cBhvr>
                                        <p:cTn id="66" dur="1000"/>
                                        <p:tgtEl>
                                          <p:spTgt spid="24"/>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3"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heel(3)">
                                      <p:cBhvr>
                                        <p:cTn id="71"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607751C1-6D6F-494D-829C-A6585889ED87}"/>
              </a:ext>
            </a:extLst>
          </p:cNvPr>
          <p:cNvSpPr>
            <a:spLocks noGrp="1"/>
          </p:cNvSpPr>
          <p:nvPr>
            <p:ph type="title"/>
          </p:nvPr>
        </p:nvSpPr>
        <p:spPr/>
        <p:txBody>
          <a:bodyPr/>
          <a:lstStyle/>
          <a:p>
            <a:r>
              <a:rPr lang="tr-TR" dirty="0"/>
              <a:t>METİN SONU</a:t>
            </a:r>
          </a:p>
        </p:txBody>
      </p:sp>
      <p:sp>
        <p:nvSpPr>
          <p:cNvPr id="3" name="Metin Yer Tutucusu 2">
            <a:extLst>
              <a:ext uri="{FF2B5EF4-FFF2-40B4-BE49-F238E27FC236}">
                <a16:creationId xmlns:a16="http://schemas.microsoft.com/office/drawing/2014/main" id="{B2884B95-FCFF-494B-AE4D-1B3B7EED76AD}"/>
              </a:ext>
            </a:extLst>
          </p:cNvPr>
          <p:cNvSpPr>
            <a:spLocks noGrp="1"/>
          </p:cNvSpPr>
          <p:nvPr>
            <p:ph type="body" idx="1"/>
          </p:nvPr>
        </p:nvSpPr>
        <p:spPr/>
        <p:txBody>
          <a:bodyPr/>
          <a:lstStyle/>
          <a:p>
            <a:pPr algn="r"/>
            <a:r>
              <a:rPr lang="tr-TR" dirty="0"/>
              <a:t>ÖZGÜR KAYA</a:t>
            </a:r>
          </a:p>
        </p:txBody>
      </p:sp>
      <p:pic>
        <p:nvPicPr>
          <p:cNvPr id="15" name="Resim 14">
            <a:extLst>
              <a:ext uri="{FF2B5EF4-FFF2-40B4-BE49-F238E27FC236}">
                <a16:creationId xmlns:a16="http://schemas.microsoft.com/office/drawing/2014/main" id="{A4E4BEBC-4497-46B8-BE8D-D35D42882FF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55464" y="-452916"/>
            <a:ext cx="3425072" cy="3425072"/>
          </a:xfrm>
          <a:prstGeom prst="rect">
            <a:avLst/>
          </a:prstGeom>
        </p:spPr>
      </p:pic>
    </p:spTree>
    <p:extLst>
      <p:ext uri="{BB962C8B-B14F-4D97-AF65-F5344CB8AC3E}">
        <p14:creationId xmlns:p14="http://schemas.microsoft.com/office/powerpoint/2010/main" val="35019646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Rozet">
  <a:themeElements>
    <a:clrScheme name="Rozet">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Rozet">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ozet">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TM10001106[[fn=Rozet]]</Template>
  <TotalTime>205</TotalTime>
  <Words>582</Words>
  <Application>Microsoft Office PowerPoint</Application>
  <PresentationFormat>Geniş ekran</PresentationFormat>
  <Paragraphs>64</Paragraphs>
  <Slides>16</Slides>
  <Notes>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16</vt:i4>
      </vt:variant>
    </vt:vector>
  </HeadingPairs>
  <TitlesOfParts>
    <vt:vector size="21" baseType="lpstr">
      <vt:lpstr>Arial</vt:lpstr>
      <vt:lpstr>Calibri</vt:lpstr>
      <vt:lpstr>Gill Sans MT</vt:lpstr>
      <vt:lpstr>Impact</vt:lpstr>
      <vt:lpstr>Rozet</vt:lpstr>
      <vt:lpstr>Parktaki bilim</vt:lpstr>
      <vt:lpstr>HAZIRLIK SORULARI</vt:lpstr>
      <vt:lpstr>OKUMA ÇALIŞMASI</vt:lpstr>
      <vt:lpstr>1. ETKİNLİK: SÖZCÜK ÇALIŞMASI</vt:lpstr>
      <vt:lpstr>2. ETKİNLİK: METNİ ANLAMA</vt:lpstr>
      <vt:lpstr>3. ETKİNLİK: METNİ ANLAMA</vt:lpstr>
      <vt:lpstr>4. ETKİNLİK: cümlede anlam</vt:lpstr>
      <vt:lpstr>4. ETKİNLİK: cümlede anlam</vt:lpstr>
      <vt:lpstr>5. ETKİNLİK: DÜŞÜNCEYİ GELİŞTİRME YOLLARI</vt:lpstr>
      <vt:lpstr>6. ETKİNLİK: sunum</vt:lpstr>
      <vt:lpstr>6. ETKİNLİK</vt:lpstr>
      <vt:lpstr>Ödev 7. ETKİNLİK: yazma</vt:lpstr>
      <vt:lpstr>7. ETKİNLİK: yazma</vt:lpstr>
      <vt:lpstr>Cümlenin ögeleri</vt:lpstr>
      <vt:lpstr>8. etkinlik: cümlenin ögeleri</vt:lpstr>
      <vt:lpstr>METİN SONU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GÜNDELİK HAYATIMIZDA  E-HASTALIKLAR</dc:title>
  <dc:creator>Özgür Kaya</dc:creator>
  <cp:lastModifiedBy>Özgür Kaya</cp:lastModifiedBy>
  <cp:revision>28</cp:revision>
  <dcterms:created xsi:type="dcterms:W3CDTF">2020-11-22T18:42:46Z</dcterms:created>
  <dcterms:modified xsi:type="dcterms:W3CDTF">2020-12-01T19:36:47Z</dcterms:modified>
</cp:coreProperties>
</file>