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5" r:id="rId1"/>
  </p:sldMasterIdLst>
  <p:sldIdLst>
    <p:sldId id="256" r:id="rId2"/>
    <p:sldId id="257" r:id="rId3"/>
    <p:sldId id="258" r:id="rId4"/>
    <p:sldId id="259" r:id="rId5"/>
    <p:sldId id="260" r:id="rId6"/>
    <p:sldId id="289" r:id="rId7"/>
    <p:sldId id="290" r:id="rId8"/>
    <p:sldId id="312" r:id="rId9"/>
    <p:sldId id="264" r:id="rId10"/>
    <p:sldId id="313" r:id="rId11"/>
    <p:sldId id="268" r:id="rId12"/>
    <p:sldId id="293" r:id="rId13"/>
    <p:sldId id="315" r:id="rId14"/>
    <p:sldId id="314" r:id="rId15"/>
    <p:sldId id="316" r:id="rId16"/>
    <p:sldId id="317" r:id="rId17"/>
    <p:sldId id="318" r:id="rId18"/>
    <p:sldId id="276" r:id="rId19"/>
    <p:sldId id="28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17BB"/>
    <a:srgbClr val="5F01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varScale="1">
        <p:scale>
          <a:sx n="83" d="100"/>
          <a:sy n="83" d="100"/>
        </p:scale>
        <p:origin x="47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tx1">
                    <a:lumMod val="65000"/>
                    <a:lumOff val="35000"/>
                  </a:schemeClr>
                </a:solidFill>
              </a:defRPr>
            </a:lvl1pPr>
          </a:lstStyle>
          <a:p>
            <a:fld id="{B8F39101-057F-4471-A69D-426BADDEB94B}" type="datetimeFigureOut">
              <a:rPr lang="tr-TR" smtClean="0"/>
              <a:t>22.12.2020</a:t>
            </a:fld>
            <a:endParaRPr lang="tr-TR"/>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tx1">
                    <a:lumMod val="65000"/>
                    <a:lumOff val="35000"/>
                  </a:schemeClr>
                </a:solidFill>
              </a:defRPr>
            </a:lvl1pPr>
          </a:lstStyle>
          <a:p>
            <a:endParaRPr lang="tr-TR"/>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tx1">
                    <a:lumMod val="65000"/>
                    <a:lumOff val="35000"/>
                  </a:schemeClr>
                </a:solidFill>
              </a:defRPr>
            </a:lvl1pPr>
          </a:lstStyle>
          <a:p>
            <a:fld id="{0F0735AC-96EF-45B5-8828-B6E50333E313}" type="slidenum">
              <a:rPr lang="tr-TR" smtClean="0"/>
              <a:t>‹#›</a:t>
            </a:fld>
            <a:endParaRPr lang="tr-TR"/>
          </a:p>
        </p:txBody>
      </p:sp>
      <p:sp>
        <p:nvSpPr>
          <p:cNvPr id="13" name="Rectangle 12" title="left edge border"/>
          <p:cNvSpPr/>
          <p:nvPr/>
        </p:nvSpPr>
        <p:spPr>
          <a:xfrm>
            <a:off x="0" y="0"/>
            <a:ext cx="28346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37141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8F39101-057F-4471-A69D-426BADDEB94B}" type="datetimeFigureOut">
              <a:rPr lang="tr-TR" smtClean="0"/>
              <a:t>22.12.2020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389812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B8F39101-057F-4471-A69D-426BADDEB94B}" type="datetimeFigureOut">
              <a:rPr lang="tr-TR" smtClean="0"/>
              <a:t>22.12.2020</a:t>
            </a:fld>
            <a:endParaRPr lang="tr-TR"/>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F0735AC-96EF-45B5-8828-B6E50333E313}" type="slidenum">
              <a:rPr lang="tr-TR" smtClean="0"/>
              <a:t>‹#›</a:t>
            </a:fld>
            <a:endParaRPr lang="tr-T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4527273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8F39101-057F-4471-A69D-426BADDEB94B}" type="datetimeFigureOut">
              <a:rPr lang="tr-TR" smtClean="0"/>
              <a:t>22.12.2020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216040629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1">
                    <a:lumMod val="85000"/>
                    <a:lumOff val="1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257300" y="2909102"/>
            <a:ext cx="4800600" cy="299639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1">
                    <a:lumMod val="85000"/>
                    <a:lumOff val="1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633864" y="2909102"/>
            <a:ext cx="4800600" cy="299639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8F39101-057F-4471-A69D-426BADDEB94B}" type="datetimeFigureOut">
              <a:rPr lang="tr-TR" smtClean="0"/>
              <a:t>22.12.2020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250914388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8F39101-057F-4471-A69D-426BADDEB94B}" type="datetimeFigureOut">
              <a:rPr lang="tr-TR" smtClean="0"/>
              <a:t>22.12.2020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2855560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39101-057F-4471-A69D-426BADDEB94B}" type="datetimeFigureOut">
              <a:rPr lang="tr-TR" smtClean="0"/>
              <a:t>22.12.2020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2655279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65051" y="6375679"/>
            <a:ext cx="1233355" cy="348462"/>
          </a:xfrm>
        </p:spPr>
        <p:txBody>
          <a:bodyPr/>
          <a:lstStyle/>
          <a:p>
            <a:fld id="{B8F39101-057F-4471-A69D-426BADDEB94B}" type="datetimeFigureOut">
              <a:rPr lang="tr-TR" smtClean="0"/>
              <a:t>22.12.2020</a:t>
            </a:fld>
            <a:endParaRPr lang="tr-TR"/>
          </a:p>
        </p:txBody>
      </p:sp>
      <p:sp>
        <p:nvSpPr>
          <p:cNvPr id="6" name="Footer Placeholder 5"/>
          <p:cNvSpPr>
            <a:spLocks noGrp="1"/>
          </p:cNvSpPr>
          <p:nvPr>
            <p:ph type="ftr" sz="quarter" idx="11"/>
          </p:nvPr>
        </p:nvSpPr>
        <p:spPr>
          <a:xfrm>
            <a:off x="2103620" y="6375679"/>
            <a:ext cx="3482179" cy="345796"/>
          </a:xfrm>
        </p:spPr>
        <p:txBody>
          <a:bodyPr/>
          <a:lstStyle/>
          <a:p>
            <a:endParaRPr lang="tr-TR"/>
          </a:p>
        </p:txBody>
      </p:sp>
      <p:sp>
        <p:nvSpPr>
          <p:cNvPr id="7" name="Slide Number Placeholder 6"/>
          <p:cNvSpPr>
            <a:spLocks noGrp="1"/>
          </p:cNvSpPr>
          <p:nvPr>
            <p:ph type="sldNum" sz="quarter" idx="12"/>
          </p:nvPr>
        </p:nvSpPr>
        <p:spPr>
          <a:xfrm>
            <a:off x="5691014" y="6375679"/>
            <a:ext cx="1232456" cy="345796"/>
          </a:xfrm>
        </p:spPr>
        <p:txBody>
          <a:bodyPr/>
          <a:lstStyle/>
          <a:p>
            <a:fld id="{0F0735AC-96EF-45B5-8828-B6E50333E313}" type="slidenum">
              <a:rPr lang="tr-TR" smtClean="0"/>
              <a:t>‹#›</a:t>
            </a:fld>
            <a:endParaRPr lang="tr-T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3208565"/>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65950" y="6375679"/>
            <a:ext cx="1232456" cy="348462"/>
          </a:xfrm>
        </p:spPr>
        <p:txBody>
          <a:bodyPr/>
          <a:lstStyle/>
          <a:p>
            <a:fld id="{B8F39101-057F-4471-A69D-426BADDEB94B}" type="datetimeFigureOut">
              <a:rPr lang="tr-TR" smtClean="0"/>
              <a:t>22.12.2020</a:t>
            </a:fld>
            <a:endParaRPr lang="tr-TR"/>
          </a:p>
        </p:txBody>
      </p:sp>
      <p:sp>
        <p:nvSpPr>
          <p:cNvPr id="6" name="Footer Placeholder 5"/>
          <p:cNvSpPr>
            <a:spLocks noGrp="1"/>
          </p:cNvSpPr>
          <p:nvPr>
            <p:ph type="ftr" sz="quarter" idx="11"/>
          </p:nvPr>
        </p:nvSpPr>
        <p:spPr>
          <a:xfrm>
            <a:off x="2103621" y="6375679"/>
            <a:ext cx="3482178" cy="345796"/>
          </a:xfrm>
        </p:spPr>
        <p:txBody>
          <a:bodyPr/>
          <a:lstStyle/>
          <a:p>
            <a:endParaRPr lang="tr-TR"/>
          </a:p>
        </p:txBody>
      </p:sp>
      <p:sp>
        <p:nvSpPr>
          <p:cNvPr id="7" name="Slide Number Placeholder 6"/>
          <p:cNvSpPr>
            <a:spLocks noGrp="1"/>
          </p:cNvSpPr>
          <p:nvPr>
            <p:ph type="sldNum" sz="quarter" idx="12"/>
          </p:nvPr>
        </p:nvSpPr>
        <p:spPr>
          <a:xfrm>
            <a:off x="5687568" y="6375679"/>
            <a:ext cx="1234440" cy="345796"/>
          </a:xfrm>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4197715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8F39101-057F-4471-A69D-426BADDEB94B}" type="datetimeFigureOut">
              <a:rPr lang="tr-TR" smtClean="0"/>
              <a:t>22.12.2020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1007809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8F39101-057F-4471-A69D-426BADDEB94B}" type="datetimeFigureOut">
              <a:rPr lang="tr-TR" smtClean="0"/>
              <a:t>22.12.2020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2431616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B8F39101-057F-4471-A69D-426BADDEB94B}" type="datetimeFigureOut">
              <a:rPr lang="tr-TR" smtClean="0"/>
              <a:t>22.12.2020</a:t>
            </a:fld>
            <a:endParaRPr lang="tr-TR"/>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F0735AC-96EF-45B5-8828-B6E50333E313}" type="slidenum">
              <a:rPr lang="tr-TR" smtClean="0"/>
              <a:t>‹#›</a:t>
            </a:fld>
            <a:endParaRPr lang="tr-TR"/>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1">
              <a:lumMod val="85000"/>
              <a:lumOff val="15000"/>
            </a:schemeClr>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89927408"/>
      </p:ext>
    </p:extLst>
  </p:cSld>
  <p:clrMap bg1="lt1" tx1="dk1" bg2="lt2" tx2="dk2" accent1="accent1" accent2="accent2" accent3="accent3" accent4="accent4" accent5="accent5" accent6="accent6" hlink="hlink" folHlink="folHlink"/>
  <p:sldLayoutIdLst>
    <p:sldLayoutId id="2147484116" r:id="rId1"/>
    <p:sldLayoutId id="2147484117" r:id="rId2"/>
    <p:sldLayoutId id="2147484118" r:id="rId3"/>
    <p:sldLayoutId id="2147484119" r:id="rId4"/>
    <p:sldLayoutId id="2147484120" r:id="rId5"/>
    <p:sldLayoutId id="2147484121" r:id="rId6"/>
    <p:sldLayoutId id="2147484122" r:id="rId7"/>
    <p:sldLayoutId id="2147484123" r:id="rId8"/>
    <p:sldLayoutId id="2147484124" r:id="rId9"/>
    <p:sldLayoutId id="2147484125" r:id="rId10"/>
    <p:sldLayoutId id="2147484126" r:id="rId11"/>
  </p:sldLayoutIdLst>
  <p:txStyles>
    <p:titleStyle>
      <a:lvl1pPr algn="l" defTabSz="914400" rtl="0" eaLnBrk="1" latinLnBrk="0" hangingPunct="1">
        <a:lnSpc>
          <a:spcPct val="90000"/>
        </a:lnSpc>
        <a:spcBef>
          <a:spcPct val="0"/>
        </a:spcBef>
        <a:buNone/>
        <a:defRPr sz="51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24A278-5F5B-435B-A9D7-308FE0628EAC}"/>
              </a:ext>
            </a:extLst>
          </p:cNvPr>
          <p:cNvSpPr>
            <a:spLocks noGrp="1"/>
          </p:cNvSpPr>
          <p:nvPr>
            <p:ph type="ctrTitle"/>
          </p:nvPr>
        </p:nvSpPr>
        <p:spPr/>
        <p:txBody>
          <a:bodyPr/>
          <a:lstStyle/>
          <a:p>
            <a:r>
              <a:rPr lang="tr-TR" sz="9600" dirty="0"/>
              <a:t>Gümüş Kanat</a:t>
            </a:r>
            <a:endParaRPr lang="tr-TR" dirty="0"/>
          </a:p>
        </p:txBody>
      </p:sp>
      <p:sp>
        <p:nvSpPr>
          <p:cNvPr id="3" name="Alt Başlık 2">
            <a:extLst>
              <a:ext uri="{FF2B5EF4-FFF2-40B4-BE49-F238E27FC236}">
                <a16:creationId xmlns:a16="http://schemas.microsoft.com/office/drawing/2014/main" id="{88628C28-BC10-40CD-834F-1DDF9EEF7F57}"/>
              </a:ext>
            </a:extLst>
          </p:cNvPr>
          <p:cNvSpPr>
            <a:spLocks noGrp="1"/>
          </p:cNvSpPr>
          <p:nvPr>
            <p:ph type="subTitle" idx="1"/>
          </p:nvPr>
        </p:nvSpPr>
        <p:spPr/>
        <p:txBody>
          <a:bodyPr/>
          <a:lstStyle/>
          <a:p>
            <a:r>
              <a:rPr lang="tr-TR" dirty="0"/>
              <a:t>erdemler</a:t>
            </a:r>
          </a:p>
        </p:txBody>
      </p:sp>
      <p:pic>
        <p:nvPicPr>
          <p:cNvPr id="5" name="Resim 4">
            <a:extLst>
              <a:ext uri="{FF2B5EF4-FFF2-40B4-BE49-F238E27FC236}">
                <a16:creationId xmlns:a16="http://schemas.microsoft.com/office/drawing/2014/main" id="{B8A790CB-D863-4159-99F1-AA5F2C01579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84202" y="3575546"/>
            <a:ext cx="3661082" cy="3661082"/>
          </a:xfrm>
          <a:prstGeom prst="rect">
            <a:avLst/>
          </a:prstGeom>
        </p:spPr>
      </p:pic>
    </p:spTree>
    <p:extLst>
      <p:ext uri="{BB962C8B-B14F-4D97-AF65-F5344CB8AC3E}">
        <p14:creationId xmlns:p14="http://schemas.microsoft.com/office/powerpoint/2010/main" val="1476769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A45058-0C74-4C3A-8C49-0930C8E9F606}"/>
              </a:ext>
            </a:extLst>
          </p:cNvPr>
          <p:cNvSpPr>
            <a:spLocks noGrp="1"/>
          </p:cNvSpPr>
          <p:nvPr>
            <p:ph type="title"/>
          </p:nvPr>
        </p:nvSpPr>
        <p:spPr/>
        <p:txBody>
          <a:bodyPr>
            <a:normAutofit/>
          </a:bodyPr>
          <a:lstStyle/>
          <a:p>
            <a:pPr algn="ctr"/>
            <a:r>
              <a:rPr lang="tr-TR" sz="4400" dirty="0"/>
              <a:t>HAZIRLIK SORULARI</a:t>
            </a:r>
          </a:p>
        </p:txBody>
      </p:sp>
      <p:sp>
        <p:nvSpPr>
          <p:cNvPr id="3" name="İçerik Yer Tutucusu 2">
            <a:extLst>
              <a:ext uri="{FF2B5EF4-FFF2-40B4-BE49-F238E27FC236}">
                <a16:creationId xmlns:a16="http://schemas.microsoft.com/office/drawing/2014/main" id="{90488419-4B94-41FC-BD7A-867FD4963C30}"/>
              </a:ext>
            </a:extLst>
          </p:cNvPr>
          <p:cNvSpPr>
            <a:spLocks noGrp="1"/>
          </p:cNvSpPr>
          <p:nvPr>
            <p:ph idx="1"/>
          </p:nvPr>
        </p:nvSpPr>
        <p:spPr>
          <a:xfrm>
            <a:off x="1251678" y="1617637"/>
            <a:ext cx="10178322" cy="513760"/>
          </a:xfrm>
        </p:spPr>
        <p:txBody>
          <a:bodyPr>
            <a:noAutofit/>
          </a:bodyPr>
          <a:lstStyle/>
          <a:p>
            <a:pPr marL="0" indent="0">
              <a:buNone/>
            </a:pPr>
            <a:r>
              <a:rPr lang="tr-TR" sz="2400" dirty="0"/>
              <a:t>1. Araştırdığınız yardım kuruluşları ile ilgili edindiğiniz bilgileri arkadaşlarınızla paylaşınız.</a:t>
            </a:r>
          </a:p>
        </p:txBody>
      </p:sp>
      <p:sp>
        <p:nvSpPr>
          <p:cNvPr id="4" name="İçerik Yer Tutucusu 2">
            <a:extLst>
              <a:ext uri="{FF2B5EF4-FFF2-40B4-BE49-F238E27FC236}">
                <a16:creationId xmlns:a16="http://schemas.microsoft.com/office/drawing/2014/main" id="{4A8CD54D-C4DF-4865-9506-47F5FB374F65}"/>
              </a:ext>
            </a:extLst>
          </p:cNvPr>
          <p:cNvSpPr txBox="1">
            <a:spLocks/>
          </p:cNvSpPr>
          <p:nvPr/>
        </p:nvSpPr>
        <p:spPr>
          <a:xfrm>
            <a:off x="1251678" y="3606919"/>
            <a:ext cx="10178322" cy="859206"/>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t>2. Bir iyilik yaptığınızda kendinizi nasıl hissediyorsunuz? Örneklerle anlatınız.</a:t>
            </a:r>
          </a:p>
        </p:txBody>
      </p:sp>
    </p:spTree>
    <p:extLst>
      <p:ext uri="{BB962C8B-B14F-4D97-AF65-F5344CB8AC3E}">
        <p14:creationId xmlns:p14="http://schemas.microsoft.com/office/powerpoint/2010/main" val="1053411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Başlık 24">
            <a:extLst>
              <a:ext uri="{FF2B5EF4-FFF2-40B4-BE49-F238E27FC236}">
                <a16:creationId xmlns:a16="http://schemas.microsoft.com/office/drawing/2014/main" id="{A34D108A-E005-4633-8966-8A237194BE0E}"/>
              </a:ext>
            </a:extLst>
          </p:cNvPr>
          <p:cNvSpPr>
            <a:spLocks noGrp="1"/>
          </p:cNvSpPr>
          <p:nvPr>
            <p:ph type="title"/>
          </p:nvPr>
        </p:nvSpPr>
        <p:spPr>
          <a:xfrm>
            <a:off x="3242930" y="1178350"/>
            <a:ext cx="8187071" cy="2744107"/>
          </a:xfrm>
        </p:spPr>
        <p:txBody>
          <a:bodyPr/>
          <a:lstStyle/>
          <a:p>
            <a:pPr algn="ctr"/>
            <a:r>
              <a:rPr lang="tr-TR" dirty="0"/>
              <a:t>OKUMA ÇALIŞMASI</a:t>
            </a:r>
          </a:p>
        </p:txBody>
      </p:sp>
      <p:sp>
        <p:nvSpPr>
          <p:cNvPr id="26" name="İçerik Yer Tutucusu 25">
            <a:extLst>
              <a:ext uri="{FF2B5EF4-FFF2-40B4-BE49-F238E27FC236}">
                <a16:creationId xmlns:a16="http://schemas.microsoft.com/office/drawing/2014/main" id="{F9027977-6A09-4778-99CE-26A7E3E0900E}"/>
              </a:ext>
            </a:extLst>
          </p:cNvPr>
          <p:cNvSpPr>
            <a:spLocks noGrp="1"/>
          </p:cNvSpPr>
          <p:nvPr>
            <p:ph type="body" idx="1"/>
          </p:nvPr>
        </p:nvSpPr>
        <p:spPr>
          <a:xfrm>
            <a:off x="3242930" y="4647415"/>
            <a:ext cx="8550002" cy="1463502"/>
          </a:xfrm>
        </p:spPr>
        <p:txBody>
          <a:bodyPr>
            <a:normAutofit/>
          </a:bodyPr>
          <a:lstStyle/>
          <a:p>
            <a:r>
              <a:rPr lang="tr-TR" sz="2400" dirty="0"/>
              <a:t>Aşağıdaki metni noktalama işaretlerine dikkat ederek sesli okuyunuz.</a:t>
            </a:r>
          </a:p>
        </p:txBody>
      </p:sp>
    </p:spTree>
    <p:extLst>
      <p:ext uri="{BB962C8B-B14F-4D97-AF65-F5344CB8AC3E}">
        <p14:creationId xmlns:p14="http://schemas.microsoft.com/office/powerpoint/2010/main" val="8005252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left)">
                                      <p:cBhvr>
                                        <p:cTn id="7" dur="1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F40819-C940-4F80-9FE6-BA8A62509145}"/>
              </a:ext>
            </a:extLst>
          </p:cNvPr>
          <p:cNvSpPr>
            <a:spLocks noGrp="1"/>
          </p:cNvSpPr>
          <p:nvPr>
            <p:ph type="title"/>
          </p:nvPr>
        </p:nvSpPr>
        <p:spPr/>
        <p:txBody>
          <a:bodyPr/>
          <a:lstStyle/>
          <a:p>
            <a:r>
              <a:rPr lang="tr-TR" dirty="0"/>
              <a:t>1. ETKİNLİK: SÖZCÜK ÇALIŞMASI</a:t>
            </a:r>
          </a:p>
        </p:txBody>
      </p:sp>
      <p:pic>
        <p:nvPicPr>
          <p:cNvPr id="14" name="Resim 13">
            <a:extLst>
              <a:ext uri="{FF2B5EF4-FFF2-40B4-BE49-F238E27FC236}">
                <a16:creationId xmlns:a16="http://schemas.microsoft.com/office/drawing/2014/main" id="{67A63BE3-1FB7-49B1-A412-A4704EDEAD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4016" y="1066306"/>
            <a:ext cx="9693646" cy="5729505"/>
          </a:xfrm>
          <a:prstGeom prst="rect">
            <a:avLst/>
          </a:prstGeom>
        </p:spPr>
      </p:pic>
      <p:cxnSp>
        <p:nvCxnSpPr>
          <p:cNvPr id="16" name="Düz Ok Bağlayıcısı 15">
            <a:extLst>
              <a:ext uri="{FF2B5EF4-FFF2-40B4-BE49-F238E27FC236}">
                <a16:creationId xmlns:a16="http://schemas.microsoft.com/office/drawing/2014/main" id="{300C1B9D-572A-4112-89CB-5B351C407D35}"/>
              </a:ext>
            </a:extLst>
          </p:cNvPr>
          <p:cNvCxnSpPr/>
          <p:nvPr/>
        </p:nvCxnSpPr>
        <p:spPr>
          <a:xfrm>
            <a:off x="4172505" y="1322773"/>
            <a:ext cx="1012054" cy="1260629"/>
          </a:xfrm>
          <a:prstGeom prst="straightConnector1">
            <a:avLst/>
          </a:prstGeom>
          <a:ln w="57150">
            <a:tailEnd type="triangle"/>
          </a:ln>
        </p:spPr>
        <p:style>
          <a:lnRef idx="3">
            <a:schemeClr val="accent4"/>
          </a:lnRef>
          <a:fillRef idx="0">
            <a:schemeClr val="accent4"/>
          </a:fillRef>
          <a:effectRef idx="2">
            <a:schemeClr val="accent4"/>
          </a:effectRef>
          <a:fontRef idx="minor">
            <a:schemeClr val="tx1"/>
          </a:fontRef>
        </p:style>
      </p:cxnSp>
      <p:cxnSp>
        <p:nvCxnSpPr>
          <p:cNvPr id="17" name="Düz Ok Bağlayıcısı 16">
            <a:extLst>
              <a:ext uri="{FF2B5EF4-FFF2-40B4-BE49-F238E27FC236}">
                <a16:creationId xmlns:a16="http://schemas.microsoft.com/office/drawing/2014/main" id="{466EAEB4-D028-4C6D-A774-C77D5022E374}"/>
              </a:ext>
            </a:extLst>
          </p:cNvPr>
          <p:cNvCxnSpPr>
            <a:cxnSpLocks/>
          </p:cNvCxnSpPr>
          <p:nvPr/>
        </p:nvCxnSpPr>
        <p:spPr>
          <a:xfrm>
            <a:off x="4213775" y="2670429"/>
            <a:ext cx="970784" cy="1857183"/>
          </a:xfrm>
          <a:prstGeom prst="straightConnector1">
            <a:avLst/>
          </a:prstGeom>
          <a:ln w="57150">
            <a:solidFill>
              <a:srgbClr val="7030A0"/>
            </a:solidFill>
            <a:tailEnd type="triangle"/>
          </a:ln>
        </p:spPr>
        <p:style>
          <a:lnRef idx="3">
            <a:schemeClr val="accent4"/>
          </a:lnRef>
          <a:fillRef idx="0">
            <a:schemeClr val="accent4"/>
          </a:fillRef>
          <a:effectRef idx="2">
            <a:schemeClr val="accent4"/>
          </a:effectRef>
          <a:fontRef idx="minor">
            <a:schemeClr val="tx1"/>
          </a:fontRef>
        </p:style>
      </p:cxnSp>
      <p:cxnSp>
        <p:nvCxnSpPr>
          <p:cNvPr id="19" name="Düz Ok Bağlayıcısı 18">
            <a:extLst>
              <a:ext uri="{FF2B5EF4-FFF2-40B4-BE49-F238E27FC236}">
                <a16:creationId xmlns:a16="http://schemas.microsoft.com/office/drawing/2014/main" id="{82ABA0CE-0B28-494F-A75A-D4E0C02B3EAC}"/>
              </a:ext>
            </a:extLst>
          </p:cNvPr>
          <p:cNvCxnSpPr>
            <a:cxnSpLocks/>
          </p:cNvCxnSpPr>
          <p:nvPr/>
        </p:nvCxnSpPr>
        <p:spPr>
          <a:xfrm>
            <a:off x="4213775" y="3266983"/>
            <a:ext cx="970784" cy="559293"/>
          </a:xfrm>
          <a:prstGeom prst="straightConnector1">
            <a:avLst/>
          </a:prstGeom>
          <a:ln w="57150">
            <a:solidFill>
              <a:srgbClr val="FFC000"/>
            </a:solidFill>
            <a:tailEnd type="triangle"/>
          </a:ln>
        </p:spPr>
        <p:style>
          <a:lnRef idx="3">
            <a:schemeClr val="accent4"/>
          </a:lnRef>
          <a:fillRef idx="0">
            <a:schemeClr val="accent4"/>
          </a:fillRef>
          <a:effectRef idx="2">
            <a:schemeClr val="accent4"/>
          </a:effectRef>
          <a:fontRef idx="minor">
            <a:schemeClr val="tx1"/>
          </a:fontRef>
        </p:style>
      </p:cxnSp>
      <p:cxnSp>
        <p:nvCxnSpPr>
          <p:cNvPr id="21" name="Düz Ok Bağlayıcısı 20">
            <a:extLst>
              <a:ext uri="{FF2B5EF4-FFF2-40B4-BE49-F238E27FC236}">
                <a16:creationId xmlns:a16="http://schemas.microsoft.com/office/drawing/2014/main" id="{DA0585FC-55EE-4BC3-AB90-AA5DA659AF64}"/>
              </a:ext>
            </a:extLst>
          </p:cNvPr>
          <p:cNvCxnSpPr>
            <a:cxnSpLocks/>
          </p:cNvCxnSpPr>
          <p:nvPr/>
        </p:nvCxnSpPr>
        <p:spPr>
          <a:xfrm flipV="1">
            <a:off x="4172505" y="1992826"/>
            <a:ext cx="1012054" cy="1920477"/>
          </a:xfrm>
          <a:prstGeom prst="straightConnector1">
            <a:avLst/>
          </a:prstGeom>
          <a:ln w="57150">
            <a:solidFill>
              <a:srgbClr val="00B0F0"/>
            </a:solidFill>
            <a:tailEnd type="triangle"/>
          </a:ln>
        </p:spPr>
        <p:style>
          <a:lnRef idx="3">
            <a:schemeClr val="accent4"/>
          </a:lnRef>
          <a:fillRef idx="0">
            <a:schemeClr val="accent4"/>
          </a:fillRef>
          <a:effectRef idx="2">
            <a:schemeClr val="accent4"/>
          </a:effectRef>
          <a:fontRef idx="minor">
            <a:schemeClr val="tx1"/>
          </a:fontRef>
        </p:style>
      </p:cxnSp>
      <p:cxnSp>
        <p:nvCxnSpPr>
          <p:cNvPr id="23" name="Düz Ok Bağlayıcısı 22">
            <a:extLst>
              <a:ext uri="{FF2B5EF4-FFF2-40B4-BE49-F238E27FC236}">
                <a16:creationId xmlns:a16="http://schemas.microsoft.com/office/drawing/2014/main" id="{D1A34A0A-B68E-432D-95E0-44BA810D7805}"/>
              </a:ext>
            </a:extLst>
          </p:cNvPr>
          <p:cNvCxnSpPr>
            <a:cxnSpLocks/>
          </p:cNvCxnSpPr>
          <p:nvPr/>
        </p:nvCxnSpPr>
        <p:spPr>
          <a:xfrm>
            <a:off x="4172505" y="4527612"/>
            <a:ext cx="1012054" cy="1264082"/>
          </a:xfrm>
          <a:prstGeom prst="straightConnector1">
            <a:avLst/>
          </a:prstGeom>
          <a:ln w="57150">
            <a:solidFill>
              <a:srgbClr val="FF0000"/>
            </a:solidFill>
            <a:tailEnd type="triangle"/>
          </a:ln>
        </p:spPr>
        <p:style>
          <a:lnRef idx="3">
            <a:schemeClr val="accent4"/>
          </a:lnRef>
          <a:fillRef idx="0">
            <a:schemeClr val="accent4"/>
          </a:fillRef>
          <a:effectRef idx="2">
            <a:schemeClr val="accent4"/>
          </a:effectRef>
          <a:fontRef idx="minor">
            <a:schemeClr val="tx1"/>
          </a:fontRef>
        </p:style>
      </p:cxnSp>
      <p:cxnSp>
        <p:nvCxnSpPr>
          <p:cNvPr id="25" name="Düz Ok Bağlayıcısı 24">
            <a:extLst>
              <a:ext uri="{FF2B5EF4-FFF2-40B4-BE49-F238E27FC236}">
                <a16:creationId xmlns:a16="http://schemas.microsoft.com/office/drawing/2014/main" id="{E8C33F2F-140F-408A-90BB-11F3E4B8D481}"/>
              </a:ext>
            </a:extLst>
          </p:cNvPr>
          <p:cNvCxnSpPr>
            <a:cxnSpLocks/>
          </p:cNvCxnSpPr>
          <p:nvPr/>
        </p:nvCxnSpPr>
        <p:spPr>
          <a:xfrm>
            <a:off x="4213775" y="5211533"/>
            <a:ext cx="970784" cy="0"/>
          </a:xfrm>
          <a:prstGeom prst="straightConnector1">
            <a:avLst/>
          </a:prstGeom>
          <a:ln w="57150">
            <a:solidFill>
              <a:srgbClr val="00B050"/>
            </a:solidFill>
            <a:tailEnd type="triangle"/>
          </a:ln>
        </p:spPr>
        <p:style>
          <a:lnRef idx="3">
            <a:schemeClr val="accent4"/>
          </a:lnRef>
          <a:fillRef idx="0">
            <a:schemeClr val="accent4"/>
          </a:fillRef>
          <a:effectRef idx="2">
            <a:schemeClr val="accent4"/>
          </a:effectRef>
          <a:fontRef idx="minor">
            <a:schemeClr val="tx1"/>
          </a:fontRef>
        </p:style>
      </p:cxnSp>
      <p:cxnSp>
        <p:nvCxnSpPr>
          <p:cNvPr id="28" name="Düz Ok Bağlayıcısı 27">
            <a:extLst>
              <a:ext uri="{FF2B5EF4-FFF2-40B4-BE49-F238E27FC236}">
                <a16:creationId xmlns:a16="http://schemas.microsoft.com/office/drawing/2014/main" id="{9FDE274A-5E36-40BD-9F4C-5A6E097116BC}"/>
              </a:ext>
            </a:extLst>
          </p:cNvPr>
          <p:cNvCxnSpPr>
            <a:cxnSpLocks/>
          </p:cNvCxnSpPr>
          <p:nvPr/>
        </p:nvCxnSpPr>
        <p:spPr>
          <a:xfrm>
            <a:off x="4213775" y="5791694"/>
            <a:ext cx="970784" cy="689005"/>
          </a:xfrm>
          <a:prstGeom prst="straightConnector1">
            <a:avLst/>
          </a:prstGeom>
          <a:ln w="57150">
            <a:solidFill>
              <a:srgbClr val="002060"/>
            </a:solidFill>
            <a:tailEnd type="triangle"/>
          </a:ln>
        </p:spPr>
        <p:style>
          <a:lnRef idx="3">
            <a:schemeClr val="accent4"/>
          </a:lnRef>
          <a:fillRef idx="0">
            <a:schemeClr val="accent4"/>
          </a:fillRef>
          <a:effectRef idx="2">
            <a:schemeClr val="accent4"/>
          </a:effectRef>
          <a:fontRef idx="minor">
            <a:schemeClr val="tx1"/>
          </a:fontRef>
        </p:style>
      </p:cxnSp>
      <p:cxnSp>
        <p:nvCxnSpPr>
          <p:cNvPr id="30" name="Düz Ok Bağlayıcısı 29">
            <a:extLst>
              <a:ext uri="{FF2B5EF4-FFF2-40B4-BE49-F238E27FC236}">
                <a16:creationId xmlns:a16="http://schemas.microsoft.com/office/drawing/2014/main" id="{6CA239FB-E7F3-4D39-B4EA-27E067D9C7C1}"/>
              </a:ext>
            </a:extLst>
          </p:cNvPr>
          <p:cNvCxnSpPr>
            <a:cxnSpLocks/>
          </p:cNvCxnSpPr>
          <p:nvPr/>
        </p:nvCxnSpPr>
        <p:spPr>
          <a:xfrm flipV="1">
            <a:off x="4198899" y="3179956"/>
            <a:ext cx="985660" cy="3234004"/>
          </a:xfrm>
          <a:prstGeom prst="straightConnector1">
            <a:avLst/>
          </a:prstGeom>
          <a:ln w="57150">
            <a:solidFill>
              <a:srgbClr val="FD17BB"/>
            </a:solidFill>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419389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1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1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1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up)">
                                      <p:cBhvr>
                                        <p:cTn id="32" dur="10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10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up)">
                                      <p:cBhvr>
                                        <p:cTn id="42" dur="10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down)">
                                      <p:cBhvr>
                                        <p:cTn id="47"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2. ETKİNLİK: METNİ ANLAMA</a:t>
            </a:r>
          </a:p>
        </p:txBody>
      </p:sp>
      <p:sp>
        <p:nvSpPr>
          <p:cNvPr id="22" name="İçerik Yer Tutucusu 2">
            <a:extLst>
              <a:ext uri="{FF2B5EF4-FFF2-40B4-BE49-F238E27FC236}">
                <a16:creationId xmlns:a16="http://schemas.microsoft.com/office/drawing/2014/main" id="{DB98098F-6FD0-4B1E-A9BA-5ACAF92BCB06}"/>
              </a:ext>
            </a:extLst>
          </p:cNvPr>
          <p:cNvSpPr txBox="1">
            <a:spLocks/>
          </p:cNvSpPr>
          <p:nvPr/>
        </p:nvSpPr>
        <p:spPr>
          <a:xfrm>
            <a:off x="1251678" y="1438008"/>
            <a:ext cx="10178322" cy="75885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1. Kemal, babasından niçin yardım istemiştir? Anlatınız.</a:t>
            </a:r>
          </a:p>
          <a:p>
            <a:pPr marL="0" indent="0">
              <a:buNone/>
            </a:pPr>
            <a:endParaRPr lang="tr-TR" b="1" dirty="0"/>
          </a:p>
        </p:txBody>
      </p:sp>
      <p:sp>
        <p:nvSpPr>
          <p:cNvPr id="23" name="İçerik Yer Tutucusu 2">
            <a:extLst>
              <a:ext uri="{FF2B5EF4-FFF2-40B4-BE49-F238E27FC236}">
                <a16:creationId xmlns:a16="http://schemas.microsoft.com/office/drawing/2014/main" id="{E967F019-90CE-44CE-8308-72F14D2F0B58}"/>
              </a:ext>
            </a:extLst>
          </p:cNvPr>
          <p:cNvSpPr txBox="1">
            <a:spLocks/>
          </p:cNvSpPr>
          <p:nvPr/>
        </p:nvSpPr>
        <p:spPr>
          <a:xfrm>
            <a:off x="1251678" y="2004071"/>
            <a:ext cx="8788249" cy="656002"/>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Ayağından asılı kalan kuşu kurtarması için yardım istemiştir.</a:t>
            </a:r>
          </a:p>
        </p:txBody>
      </p:sp>
      <p:sp>
        <p:nvSpPr>
          <p:cNvPr id="24" name="İçerik Yer Tutucusu 2">
            <a:extLst>
              <a:ext uri="{FF2B5EF4-FFF2-40B4-BE49-F238E27FC236}">
                <a16:creationId xmlns:a16="http://schemas.microsoft.com/office/drawing/2014/main" id="{2AF4E1AD-1E39-4F3F-8FCE-DA493DAF1BBB}"/>
              </a:ext>
            </a:extLst>
          </p:cNvPr>
          <p:cNvSpPr txBox="1">
            <a:spLocks/>
          </p:cNvSpPr>
          <p:nvPr/>
        </p:nvSpPr>
        <p:spPr>
          <a:xfrm>
            <a:off x="1251678" y="3596096"/>
            <a:ext cx="10178322" cy="807228"/>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2. Kemal, avuçları arasındaki kuşu neye benzetmiştir? Anlatınız.</a:t>
            </a:r>
          </a:p>
        </p:txBody>
      </p:sp>
      <p:sp>
        <p:nvSpPr>
          <p:cNvPr id="25" name="İçerik Yer Tutucusu 2">
            <a:extLst>
              <a:ext uri="{FF2B5EF4-FFF2-40B4-BE49-F238E27FC236}">
                <a16:creationId xmlns:a16="http://schemas.microsoft.com/office/drawing/2014/main" id="{E287B3A0-44AC-47C9-B8CC-EC7FB62A77BE}"/>
              </a:ext>
            </a:extLst>
          </p:cNvPr>
          <p:cNvSpPr txBox="1">
            <a:spLocks/>
          </p:cNvSpPr>
          <p:nvPr/>
        </p:nvSpPr>
        <p:spPr>
          <a:xfrm>
            <a:off x="1251678" y="4303877"/>
            <a:ext cx="7125704" cy="674703"/>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Korkuyla, telaşla çarpan bir yüreğe benzetiyor. </a:t>
            </a:r>
          </a:p>
        </p:txBody>
      </p:sp>
    </p:spTree>
    <p:extLst>
      <p:ext uri="{BB962C8B-B14F-4D97-AF65-F5344CB8AC3E}">
        <p14:creationId xmlns:p14="http://schemas.microsoft.com/office/powerpoint/2010/main" val="3611606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ipe(left)">
                                      <p:cBhvr>
                                        <p:cTn id="7" dur="1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1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1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1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23" grpId="0" animBg="1"/>
      <p:bldP spid="24" grpId="0"/>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2. ETKİNLİK: METNİ ANLAMA</a:t>
            </a:r>
          </a:p>
        </p:txBody>
      </p:sp>
      <p:sp>
        <p:nvSpPr>
          <p:cNvPr id="22" name="İçerik Yer Tutucusu 2">
            <a:extLst>
              <a:ext uri="{FF2B5EF4-FFF2-40B4-BE49-F238E27FC236}">
                <a16:creationId xmlns:a16="http://schemas.microsoft.com/office/drawing/2014/main" id="{DB98098F-6FD0-4B1E-A9BA-5ACAF92BCB06}"/>
              </a:ext>
            </a:extLst>
          </p:cNvPr>
          <p:cNvSpPr txBox="1">
            <a:spLocks/>
          </p:cNvSpPr>
          <p:nvPr/>
        </p:nvSpPr>
        <p:spPr>
          <a:xfrm>
            <a:off x="1251678" y="1997833"/>
            <a:ext cx="10178322" cy="948569"/>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3. Sokak hayvanlarını koruyabilmek için neler yapabiliriz? Düşüncelerinizi arkadaşlarınızla paylaşınız.</a:t>
            </a:r>
          </a:p>
        </p:txBody>
      </p:sp>
    </p:spTree>
    <p:extLst>
      <p:ext uri="{BB962C8B-B14F-4D97-AF65-F5344CB8AC3E}">
        <p14:creationId xmlns:p14="http://schemas.microsoft.com/office/powerpoint/2010/main" val="1828674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ipe(left)">
                                      <p:cBhvr>
                                        <p:cTn id="7" dur="1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2. ETKİNLİK: METNİ ANLAMA</a:t>
            </a:r>
          </a:p>
        </p:txBody>
      </p:sp>
      <p:sp>
        <p:nvSpPr>
          <p:cNvPr id="22" name="İçerik Yer Tutucusu 2">
            <a:extLst>
              <a:ext uri="{FF2B5EF4-FFF2-40B4-BE49-F238E27FC236}">
                <a16:creationId xmlns:a16="http://schemas.microsoft.com/office/drawing/2014/main" id="{DB98098F-6FD0-4B1E-A9BA-5ACAF92BCB06}"/>
              </a:ext>
            </a:extLst>
          </p:cNvPr>
          <p:cNvSpPr txBox="1">
            <a:spLocks/>
          </p:cNvSpPr>
          <p:nvPr/>
        </p:nvSpPr>
        <p:spPr>
          <a:xfrm>
            <a:off x="1567575" y="2039562"/>
            <a:ext cx="9546528" cy="985064"/>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B) Okuduğunuz metinden hareketle, arkadaşlarınıza sormak üzere üç soru hazırlayınız.</a:t>
            </a:r>
          </a:p>
        </p:txBody>
      </p:sp>
    </p:spTree>
    <p:extLst>
      <p:ext uri="{BB962C8B-B14F-4D97-AF65-F5344CB8AC3E}">
        <p14:creationId xmlns:p14="http://schemas.microsoft.com/office/powerpoint/2010/main" val="16118686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ipe(left)">
                                      <p:cBhvr>
                                        <p:cTn id="7" dur="1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2. ETKİNLİK: METNİ ANLAMA</a:t>
            </a:r>
          </a:p>
        </p:txBody>
      </p:sp>
      <p:sp>
        <p:nvSpPr>
          <p:cNvPr id="22" name="İçerik Yer Tutucusu 2">
            <a:extLst>
              <a:ext uri="{FF2B5EF4-FFF2-40B4-BE49-F238E27FC236}">
                <a16:creationId xmlns:a16="http://schemas.microsoft.com/office/drawing/2014/main" id="{DB98098F-6FD0-4B1E-A9BA-5ACAF92BCB06}"/>
              </a:ext>
            </a:extLst>
          </p:cNvPr>
          <p:cNvSpPr txBox="1">
            <a:spLocks/>
          </p:cNvSpPr>
          <p:nvPr/>
        </p:nvSpPr>
        <p:spPr>
          <a:xfrm>
            <a:off x="1567575" y="2039562"/>
            <a:ext cx="9546528" cy="985064"/>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C) Metnin ana fikri nedir? Açıklayınız.</a:t>
            </a:r>
          </a:p>
        </p:txBody>
      </p:sp>
      <p:sp>
        <p:nvSpPr>
          <p:cNvPr id="4" name="İçerik Yer Tutucusu 2">
            <a:extLst>
              <a:ext uri="{FF2B5EF4-FFF2-40B4-BE49-F238E27FC236}">
                <a16:creationId xmlns:a16="http://schemas.microsoft.com/office/drawing/2014/main" id="{B49A9F87-4D57-4E19-B795-D2749CA054F4}"/>
              </a:ext>
            </a:extLst>
          </p:cNvPr>
          <p:cNvSpPr txBox="1">
            <a:spLocks/>
          </p:cNvSpPr>
          <p:nvPr/>
        </p:nvSpPr>
        <p:spPr>
          <a:xfrm>
            <a:off x="4232639" y="2843196"/>
            <a:ext cx="3726721" cy="1581021"/>
          </a:xfrm>
          <a:prstGeom prst="roundRect">
            <a:avLst/>
          </a:prstGeom>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lgn="ctr">
              <a:buNone/>
            </a:pPr>
            <a:r>
              <a:rPr lang="tr-TR" sz="2400" dirty="0"/>
              <a:t>Yardıma muhtaç hayvanlara yardım etmeliyiz.</a:t>
            </a:r>
          </a:p>
        </p:txBody>
      </p:sp>
    </p:spTree>
    <p:extLst>
      <p:ext uri="{BB962C8B-B14F-4D97-AF65-F5344CB8AC3E}">
        <p14:creationId xmlns:p14="http://schemas.microsoft.com/office/powerpoint/2010/main" val="7225729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ipe(left)">
                                      <p:cBhvr>
                                        <p:cTn id="7" dur="1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F40819-C940-4F80-9FE6-BA8A62509145}"/>
              </a:ext>
            </a:extLst>
          </p:cNvPr>
          <p:cNvSpPr>
            <a:spLocks noGrp="1"/>
          </p:cNvSpPr>
          <p:nvPr>
            <p:ph type="title"/>
          </p:nvPr>
        </p:nvSpPr>
        <p:spPr>
          <a:xfrm>
            <a:off x="1251678" y="382385"/>
            <a:ext cx="10178322" cy="1492132"/>
          </a:xfrm>
        </p:spPr>
        <p:txBody>
          <a:bodyPr>
            <a:normAutofit/>
          </a:bodyPr>
          <a:lstStyle/>
          <a:p>
            <a:r>
              <a:rPr lang="tr-TR" dirty="0"/>
              <a:t>3. ETKİNLİK</a:t>
            </a:r>
          </a:p>
        </p:txBody>
      </p:sp>
      <p:sp>
        <p:nvSpPr>
          <p:cNvPr id="3" name="Metin kutusu 2">
            <a:extLst>
              <a:ext uri="{FF2B5EF4-FFF2-40B4-BE49-F238E27FC236}">
                <a16:creationId xmlns:a16="http://schemas.microsoft.com/office/drawing/2014/main" id="{DA9ED1C0-27ED-43B9-BA58-F75743CE6BE9}"/>
              </a:ext>
            </a:extLst>
          </p:cNvPr>
          <p:cNvSpPr txBox="1"/>
          <p:nvPr/>
        </p:nvSpPr>
        <p:spPr>
          <a:xfrm>
            <a:off x="954217" y="1233996"/>
            <a:ext cx="10835330" cy="5414248"/>
          </a:xfrm>
          <a:prstGeom prst="round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tr-TR" sz="2400" dirty="0"/>
              <a:t>	Bir adam ve oğlu, ormanda yürüyüş yapıyorlarmış. Çocuk birden takılıp düşmüş ve “</a:t>
            </a:r>
            <a:r>
              <a:rPr lang="tr-TR" sz="2400" dirty="0" err="1"/>
              <a:t>Aaaah</a:t>
            </a:r>
            <a:r>
              <a:rPr lang="tr-TR" sz="2400" dirty="0"/>
              <a:t>!” diye bağırmış. İleride, bir dağın tepesinde “</a:t>
            </a:r>
            <a:r>
              <a:rPr lang="tr-TR" sz="2400" dirty="0" err="1"/>
              <a:t>Aaaah</a:t>
            </a:r>
            <a:r>
              <a:rPr lang="tr-TR" sz="2400" dirty="0"/>
              <a:t>!” diye bir ses duymuş ve şaşırmış. Merak edip “Sen kimsin?” diye bağırmış.  Aldığı cevap “Sen kimsin?” olmuş. Çocuk bu cevaba kızıp “Sen bir korkaksın!” diye bağırmış. Dağdan gelen ses de ”Sen bir korkaksın!” olmuş. İyice sinirlenen çocuk, babasına dönüp “Baba, ne oluyor böyle?” diye sormuş. Babası, “Oğlum, dinle ve öğren.” demiş.</a:t>
            </a:r>
          </a:p>
          <a:p>
            <a:r>
              <a:rPr lang="tr-TR" sz="2400" dirty="0"/>
              <a:t>	Babası dağa dönüp “Sana hayranım!” diye bağırmış. Gelen cevap “Sana hayranım!” olmuş. Baba tekrar seslenmiş, “Sen muhteşemsin!” Gelen cevap yine “Sen muhteşemsin!” olmuş. Çocuk çok şaşırmış ama ne olup bittiğine bir anlam verememiş. Babası açıklamış. “Oğlum, insanlar buna ‘yankı’ derler.  Ama aslında insanların birbirlerine karşı davranışları da buna benzer.”</a:t>
            </a:r>
          </a:p>
          <a:p>
            <a:r>
              <a:rPr lang="tr-TR" sz="2400" dirty="0"/>
              <a:t>(…)</a:t>
            </a:r>
          </a:p>
          <a:p>
            <a:pPr algn="r"/>
            <a:r>
              <a:rPr lang="tr-TR" sz="2400" b="1" dirty="0"/>
              <a:t>Yusuf Özkan ÖZBURUN</a:t>
            </a:r>
          </a:p>
        </p:txBody>
      </p:sp>
    </p:spTree>
    <p:extLst>
      <p:ext uri="{BB962C8B-B14F-4D97-AF65-F5344CB8AC3E}">
        <p14:creationId xmlns:p14="http://schemas.microsoft.com/office/powerpoint/2010/main" val="42817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F40819-C940-4F80-9FE6-BA8A62509145}"/>
              </a:ext>
            </a:extLst>
          </p:cNvPr>
          <p:cNvSpPr>
            <a:spLocks noGrp="1"/>
          </p:cNvSpPr>
          <p:nvPr>
            <p:ph type="title"/>
          </p:nvPr>
        </p:nvSpPr>
        <p:spPr>
          <a:xfrm>
            <a:off x="1251678" y="382385"/>
            <a:ext cx="10178322" cy="1492132"/>
          </a:xfrm>
        </p:spPr>
        <p:txBody>
          <a:bodyPr>
            <a:normAutofit/>
          </a:bodyPr>
          <a:lstStyle/>
          <a:p>
            <a:r>
              <a:rPr lang="tr-TR" dirty="0"/>
              <a:t>3. ETKİNLİK</a:t>
            </a:r>
          </a:p>
        </p:txBody>
      </p:sp>
      <p:sp>
        <p:nvSpPr>
          <p:cNvPr id="3" name="Metin kutusu 2">
            <a:extLst>
              <a:ext uri="{FF2B5EF4-FFF2-40B4-BE49-F238E27FC236}">
                <a16:creationId xmlns:a16="http://schemas.microsoft.com/office/drawing/2014/main" id="{DA9ED1C0-27ED-43B9-BA58-F75743CE6BE9}"/>
              </a:ext>
            </a:extLst>
          </p:cNvPr>
          <p:cNvSpPr txBox="1"/>
          <p:nvPr/>
        </p:nvSpPr>
        <p:spPr>
          <a:xfrm>
            <a:off x="1474365" y="1874838"/>
            <a:ext cx="9243268"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tr-TR" sz="2400" dirty="0"/>
              <a:t>B) Sizce okuduğunuz bu hikâye nasıl devam etmiştir? Hikâyenin kalan bölümünü siz tamamlayınız.</a:t>
            </a:r>
            <a:endParaRPr lang="tr-TR" sz="2400" b="1" dirty="0"/>
          </a:p>
        </p:txBody>
      </p:sp>
      <p:sp>
        <p:nvSpPr>
          <p:cNvPr id="5" name="Metin kutusu 4">
            <a:extLst>
              <a:ext uri="{FF2B5EF4-FFF2-40B4-BE49-F238E27FC236}">
                <a16:creationId xmlns:a16="http://schemas.microsoft.com/office/drawing/2014/main" id="{1037F6B5-87FE-46FD-9DC0-C480B858A8AB}"/>
              </a:ext>
            </a:extLst>
          </p:cNvPr>
          <p:cNvSpPr txBox="1"/>
          <p:nvPr/>
        </p:nvSpPr>
        <p:spPr>
          <a:xfrm>
            <a:off x="2731699" y="3935936"/>
            <a:ext cx="6728601" cy="510778"/>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tr-TR" sz="2400" dirty="0"/>
              <a:t>C) Tamamladığınız hikâyeye uygun bir başlık öneriniz.</a:t>
            </a:r>
            <a:endParaRPr lang="tr-TR" sz="2400" b="1" dirty="0"/>
          </a:p>
        </p:txBody>
      </p:sp>
    </p:spTree>
    <p:extLst>
      <p:ext uri="{BB962C8B-B14F-4D97-AF65-F5344CB8AC3E}">
        <p14:creationId xmlns:p14="http://schemas.microsoft.com/office/powerpoint/2010/main" val="23231354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873191-410A-4295-B793-27025C16E4C5}"/>
              </a:ext>
            </a:extLst>
          </p:cNvPr>
          <p:cNvSpPr>
            <a:spLocks noGrp="1"/>
          </p:cNvSpPr>
          <p:nvPr>
            <p:ph type="title"/>
          </p:nvPr>
        </p:nvSpPr>
        <p:spPr>
          <a:xfrm>
            <a:off x="1251678" y="382385"/>
            <a:ext cx="10178322" cy="1492132"/>
          </a:xfrm>
        </p:spPr>
        <p:txBody>
          <a:bodyPr>
            <a:normAutofit/>
          </a:bodyPr>
          <a:lstStyle/>
          <a:p>
            <a:r>
              <a:rPr lang="tr-TR" dirty="0"/>
              <a:t>4. ETKİNLİK:</a:t>
            </a:r>
          </a:p>
        </p:txBody>
      </p:sp>
      <p:sp>
        <p:nvSpPr>
          <p:cNvPr id="3" name="İçerik Yer Tutucusu 2">
            <a:extLst>
              <a:ext uri="{FF2B5EF4-FFF2-40B4-BE49-F238E27FC236}">
                <a16:creationId xmlns:a16="http://schemas.microsoft.com/office/drawing/2014/main" id="{7B912DAA-6A7D-47BA-8567-040E6FF36DAB}"/>
              </a:ext>
            </a:extLst>
          </p:cNvPr>
          <p:cNvSpPr>
            <a:spLocks noGrp="1"/>
          </p:cNvSpPr>
          <p:nvPr>
            <p:ph idx="1"/>
          </p:nvPr>
        </p:nvSpPr>
        <p:spPr>
          <a:xfrm>
            <a:off x="1100029" y="1128713"/>
            <a:ext cx="10707272" cy="1064071"/>
          </a:xfrm>
        </p:spPr>
        <p:txBody>
          <a:bodyPr>
            <a:normAutofit/>
          </a:bodyPr>
          <a:lstStyle/>
          <a:p>
            <a:pPr marL="0" indent="0">
              <a:buNone/>
            </a:pPr>
            <a:r>
              <a:rPr lang="tr-TR" sz="2400" b="1" dirty="0"/>
              <a:t>Aşağıdaki cümlelerde yer alan altı çizili kelimeleri bulduracak şekilde sorular sorunuz. Bu soruları örnekteki gibi cevaplayınız.</a:t>
            </a:r>
          </a:p>
        </p:txBody>
      </p:sp>
      <p:pic>
        <p:nvPicPr>
          <p:cNvPr id="4" name="Resim 3">
            <a:extLst>
              <a:ext uri="{FF2B5EF4-FFF2-40B4-BE49-F238E27FC236}">
                <a16:creationId xmlns:a16="http://schemas.microsoft.com/office/drawing/2014/main" id="{55703287-E30E-4826-864F-3A1A5EFB478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51678" y="2377730"/>
            <a:ext cx="10093979" cy="3863272"/>
          </a:xfrm>
          <a:prstGeom prst="rect">
            <a:avLst/>
          </a:prstGeom>
          <a:ln>
            <a:noFill/>
          </a:ln>
          <a:effectLst>
            <a:softEdge rad="112500"/>
          </a:effectLst>
        </p:spPr>
      </p:pic>
      <p:sp>
        <p:nvSpPr>
          <p:cNvPr id="5" name="Metin kutusu 4">
            <a:extLst>
              <a:ext uri="{FF2B5EF4-FFF2-40B4-BE49-F238E27FC236}">
                <a16:creationId xmlns:a16="http://schemas.microsoft.com/office/drawing/2014/main" id="{BFE38923-02BF-4C67-B684-B57B9D86AFE4}"/>
              </a:ext>
            </a:extLst>
          </p:cNvPr>
          <p:cNvSpPr txBox="1"/>
          <p:nvPr/>
        </p:nvSpPr>
        <p:spPr>
          <a:xfrm>
            <a:off x="6340839" y="3500021"/>
            <a:ext cx="2151355" cy="461665"/>
          </a:xfrm>
          <a:prstGeom prst="rect">
            <a:avLst/>
          </a:prstGeom>
          <a:noFill/>
        </p:spPr>
        <p:txBody>
          <a:bodyPr wrap="square" rtlCol="0">
            <a:spAutoFit/>
          </a:bodyPr>
          <a:lstStyle/>
          <a:p>
            <a:r>
              <a:rPr lang="tr-TR" sz="2400" dirty="0">
                <a:solidFill>
                  <a:srgbClr val="FF0000"/>
                </a:solidFill>
              </a:rPr>
              <a:t>Hangi pencere?</a:t>
            </a:r>
          </a:p>
        </p:txBody>
      </p:sp>
      <p:sp>
        <p:nvSpPr>
          <p:cNvPr id="7" name="Metin kutusu 6">
            <a:extLst>
              <a:ext uri="{FF2B5EF4-FFF2-40B4-BE49-F238E27FC236}">
                <a16:creationId xmlns:a16="http://schemas.microsoft.com/office/drawing/2014/main" id="{F8517099-78E3-4574-9EEF-B7C001B03378}"/>
              </a:ext>
            </a:extLst>
          </p:cNvPr>
          <p:cNvSpPr txBox="1"/>
          <p:nvPr/>
        </p:nvSpPr>
        <p:spPr>
          <a:xfrm>
            <a:off x="8949780" y="3500021"/>
            <a:ext cx="2151355" cy="461665"/>
          </a:xfrm>
          <a:prstGeom prst="rect">
            <a:avLst/>
          </a:prstGeom>
          <a:noFill/>
        </p:spPr>
        <p:txBody>
          <a:bodyPr wrap="square" rtlCol="0">
            <a:spAutoFit/>
          </a:bodyPr>
          <a:lstStyle/>
          <a:p>
            <a:r>
              <a:rPr lang="tr-TR" sz="2400" dirty="0">
                <a:solidFill>
                  <a:srgbClr val="FF0000"/>
                </a:solidFill>
              </a:rPr>
              <a:t>O pencere.</a:t>
            </a:r>
          </a:p>
        </p:txBody>
      </p:sp>
      <p:sp>
        <p:nvSpPr>
          <p:cNvPr id="9" name="Metin kutusu 8">
            <a:extLst>
              <a:ext uri="{FF2B5EF4-FFF2-40B4-BE49-F238E27FC236}">
                <a16:creationId xmlns:a16="http://schemas.microsoft.com/office/drawing/2014/main" id="{FFC6D149-B05D-4A4C-8458-467535A6332E}"/>
              </a:ext>
            </a:extLst>
          </p:cNvPr>
          <p:cNvSpPr txBox="1"/>
          <p:nvPr/>
        </p:nvSpPr>
        <p:spPr>
          <a:xfrm>
            <a:off x="5663953" y="4622312"/>
            <a:ext cx="2941067" cy="461665"/>
          </a:xfrm>
          <a:prstGeom prst="rect">
            <a:avLst/>
          </a:prstGeom>
          <a:noFill/>
        </p:spPr>
        <p:txBody>
          <a:bodyPr wrap="square" rtlCol="0">
            <a:spAutoFit/>
          </a:bodyPr>
          <a:lstStyle/>
          <a:p>
            <a:r>
              <a:rPr lang="tr-TR" sz="2400" dirty="0">
                <a:solidFill>
                  <a:srgbClr val="FF0000"/>
                </a:solidFill>
              </a:rPr>
              <a:t>Hangi yaramaz kuşlar?</a:t>
            </a:r>
          </a:p>
        </p:txBody>
      </p:sp>
      <p:sp>
        <p:nvSpPr>
          <p:cNvPr id="10" name="Metin kutusu 9">
            <a:extLst>
              <a:ext uri="{FF2B5EF4-FFF2-40B4-BE49-F238E27FC236}">
                <a16:creationId xmlns:a16="http://schemas.microsoft.com/office/drawing/2014/main" id="{B9C9B17B-87CB-4349-8340-E887582802C3}"/>
              </a:ext>
            </a:extLst>
          </p:cNvPr>
          <p:cNvSpPr txBox="1"/>
          <p:nvPr/>
        </p:nvSpPr>
        <p:spPr>
          <a:xfrm>
            <a:off x="8790372" y="4639678"/>
            <a:ext cx="2941067" cy="461665"/>
          </a:xfrm>
          <a:prstGeom prst="rect">
            <a:avLst/>
          </a:prstGeom>
          <a:noFill/>
        </p:spPr>
        <p:txBody>
          <a:bodyPr wrap="square" rtlCol="0">
            <a:spAutoFit/>
          </a:bodyPr>
          <a:lstStyle/>
          <a:p>
            <a:r>
              <a:rPr lang="tr-TR" sz="2400" dirty="0">
                <a:solidFill>
                  <a:srgbClr val="FF0000"/>
                </a:solidFill>
              </a:rPr>
              <a:t>Bu yaramaz kuşlar.</a:t>
            </a:r>
          </a:p>
        </p:txBody>
      </p:sp>
      <p:sp>
        <p:nvSpPr>
          <p:cNvPr id="11" name="Metin kutusu 10">
            <a:extLst>
              <a:ext uri="{FF2B5EF4-FFF2-40B4-BE49-F238E27FC236}">
                <a16:creationId xmlns:a16="http://schemas.microsoft.com/office/drawing/2014/main" id="{430D5145-1C37-4CC6-B866-B8EA4C08F06F}"/>
              </a:ext>
            </a:extLst>
          </p:cNvPr>
          <p:cNvSpPr txBox="1"/>
          <p:nvPr/>
        </p:nvSpPr>
        <p:spPr>
          <a:xfrm>
            <a:off x="6701561" y="5548502"/>
            <a:ext cx="2941067" cy="461665"/>
          </a:xfrm>
          <a:prstGeom prst="rect">
            <a:avLst/>
          </a:prstGeom>
          <a:noFill/>
        </p:spPr>
        <p:txBody>
          <a:bodyPr wrap="square" rtlCol="0">
            <a:spAutoFit/>
          </a:bodyPr>
          <a:lstStyle/>
          <a:p>
            <a:r>
              <a:rPr lang="tr-TR" sz="2400" dirty="0">
                <a:solidFill>
                  <a:srgbClr val="FF0000"/>
                </a:solidFill>
              </a:rPr>
              <a:t>Hangi kuşu?</a:t>
            </a:r>
          </a:p>
        </p:txBody>
      </p:sp>
      <p:sp>
        <p:nvSpPr>
          <p:cNvPr id="12" name="Metin kutusu 11">
            <a:extLst>
              <a:ext uri="{FF2B5EF4-FFF2-40B4-BE49-F238E27FC236}">
                <a16:creationId xmlns:a16="http://schemas.microsoft.com/office/drawing/2014/main" id="{F943BF62-BFE0-443A-8387-EC4F02DE26F5}"/>
              </a:ext>
            </a:extLst>
          </p:cNvPr>
          <p:cNvSpPr txBox="1"/>
          <p:nvPr/>
        </p:nvSpPr>
        <p:spPr>
          <a:xfrm>
            <a:off x="9057251" y="5565868"/>
            <a:ext cx="1936411" cy="461665"/>
          </a:xfrm>
          <a:prstGeom prst="rect">
            <a:avLst/>
          </a:prstGeom>
          <a:noFill/>
        </p:spPr>
        <p:txBody>
          <a:bodyPr wrap="square" rtlCol="0">
            <a:spAutoFit/>
          </a:bodyPr>
          <a:lstStyle/>
          <a:p>
            <a:r>
              <a:rPr lang="tr-TR" sz="2400" dirty="0">
                <a:solidFill>
                  <a:srgbClr val="FF0000"/>
                </a:solidFill>
              </a:rPr>
              <a:t>Şu kuşu.</a:t>
            </a:r>
          </a:p>
        </p:txBody>
      </p:sp>
    </p:spTree>
    <p:extLst>
      <p:ext uri="{BB962C8B-B14F-4D97-AF65-F5344CB8AC3E}">
        <p14:creationId xmlns:p14="http://schemas.microsoft.com/office/powerpoint/2010/main" val="2068826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000"/>
                                        <p:tgtEl>
                                          <p:spTgt spid="3">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3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10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10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E86C4-7DE8-4A82-92F6-5E4B438ABF0D}"/>
              </a:ext>
            </a:extLst>
          </p:cNvPr>
          <p:cNvSpPr>
            <a:spLocks noGrp="1"/>
          </p:cNvSpPr>
          <p:nvPr>
            <p:ph type="title"/>
          </p:nvPr>
        </p:nvSpPr>
        <p:spPr/>
        <p:txBody>
          <a:bodyPr>
            <a:normAutofit/>
          </a:bodyPr>
          <a:lstStyle/>
          <a:p>
            <a:r>
              <a:rPr lang="tr-TR" sz="5400" dirty="0"/>
              <a:t>5. ETKİNLİK</a:t>
            </a:r>
          </a:p>
        </p:txBody>
      </p:sp>
      <p:sp>
        <p:nvSpPr>
          <p:cNvPr id="10" name="İçerik Yer Tutucusu 2">
            <a:extLst>
              <a:ext uri="{FF2B5EF4-FFF2-40B4-BE49-F238E27FC236}">
                <a16:creationId xmlns:a16="http://schemas.microsoft.com/office/drawing/2014/main" id="{6E7FE075-0F2A-4CFA-AC1F-E724E4AEC1EE}"/>
              </a:ext>
            </a:extLst>
          </p:cNvPr>
          <p:cNvSpPr txBox="1">
            <a:spLocks/>
          </p:cNvSpPr>
          <p:nvPr/>
        </p:nvSpPr>
        <p:spPr>
          <a:xfrm>
            <a:off x="1251678" y="1208692"/>
            <a:ext cx="10178322" cy="1028481"/>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solidFill>
                  <a:schemeClr val="tx1"/>
                </a:solidFill>
              </a:rPr>
              <a:t>A) Aşağıdaki metni noktalama işaretlerine dikkat ederek okuyunuz.</a:t>
            </a:r>
            <a:endParaRPr lang="tr-TR" dirty="0">
              <a:solidFill>
                <a:schemeClr val="tx1"/>
              </a:solidFill>
            </a:endParaRPr>
          </a:p>
        </p:txBody>
      </p:sp>
      <p:pic>
        <p:nvPicPr>
          <p:cNvPr id="4" name="Resim 3">
            <a:extLst>
              <a:ext uri="{FF2B5EF4-FFF2-40B4-BE49-F238E27FC236}">
                <a16:creationId xmlns:a16="http://schemas.microsoft.com/office/drawing/2014/main" id="{E15AD1E9-FFAC-4E30-98A8-6BF9062595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678" y="1802350"/>
            <a:ext cx="10178321" cy="2522259"/>
          </a:xfrm>
          <a:prstGeom prst="rect">
            <a:avLst/>
          </a:prstGeom>
        </p:spPr>
      </p:pic>
      <p:sp>
        <p:nvSpPr>
          <p:cNvPr id="9" name="Metin kutusu 8">
            <a:extLst>
              <a:ext uri="{FF2B5EF4-FFF2-40B4-BE49-F238E27FC236}">
                <a16:creationId xmlns:a16="http://schemas.microsoft.com/office/drawing/2014/main" id="{C04CCC40-4F57-4F3C-A640-FB788B5559D7}"/>
              </a:ext>
            </a:extLst>
          </p:cNvPr>
          <p:cNvSpPr txBox="1"/>
          <p:nvPr/>
        </p:nvSpPr>
        <p:spPr>
          <a:xfrm>
            <a:off x="1251678" y="4620828"/>
            <a:ext cx="10178320" cy="1736646"/>
          </a:xfrm>
          <a:prstGeom prst="round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tr-TR" sz="2400" dirty="0"/>
              <a:t>Leyla, okullarının koridorunda arkadaşları tarafından oluşturulan panoda okudu bu yazıyı. Çok etkilenmişti. Çünkü uzun zamandır akrabalarını ziyaret etmemiş, onları arayıp sormamıştı. Leyla o gün bir karar verdi: Her hafta bir akrabasını ziyaret edecekti. </a:t>
            </a:r>
          </a:p>
        </p:txBody>
      </p:sp>
    </p:spTree>
    <p:extLst>
      <p:ext uri="{BB962C8B-B14F-4D97-AF65-F5344CB8AC3E}">
        <p14:creationId xmlns:p14="http://schemas.microsoft.com/office/powerpoint/2010/main" val="1648371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500"/>
                                        <p:tgtEl>
                                          <p:spTgt spid="10">
                                            <p:txEl>
                                              <p:pRg st="0" end="0"/>
                                            </p:txEl>
                                          </p:spTgt>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E86C4-7DE8-4A82-92F6-5E4B438ABF0D}"/>
              </a:ext>
            </a:extLst>
          </p:cNvPr>
          <p:cNvSpPr>
            <a:spLocks noGrp="1"/>
          </p:cNvSpPr>
          <p:nvPr>
            <p:ph type="title"/>
          </p:nvPr>
        </p:nvSpPr>
        <p:spPr>
          <a:xfrm>
            <a:off x="1251678" y="382385"/>
            <a:ext cx="10178322" cy="1492132"/>
          </a:xfrm>
        </p:spPr>
        <p:txBody>
          <a:bodyPr>
            <a:normAutofit/>
          </a:bodyPr>
          <a:lstStyle/>
          <a:p>
            <a:r>
              <a:rPr lang="tr-TR"/>
              <a:t>5. ETKİNLİK</a:t>
            </a:r>
            <a:endParaRPr lang="tr-TR" dirty="0"/>
          </a:p>
        </p:txBody>
      </p:sp>
      <p:sp>
        <p:nvSpPr>
          <p:cNvPr id="7" name="Metin Yer Tutucusu 6">
            <a:extLst>
              <a:ext uri="{FF2B5EF4-FFF2-40B4-BE49-F238E27FC236}">
                <a16:creationId xmlns:a16="http://schemas.microsoft.com/office/drawing/2014/main" id="{A1DA6DEE-F0DB-4C73-BFA0-016B041A7F5E}"/>
              </a:ext>
            </a:extLst>
          </p:cNvPr>
          <p:cNvSpPr>
            <a:spLocks noGrp="1"/>
          </p:cNvSpPr>
          <p:nvPr>
            <p:ph idx="1"/>
          </p:nvPr>
        </p:nvSpPr>
        <p:spPr>
          <a:xfrm>
            <a:off x="1250950" y="1631950"/>
            <a:ext cx="10179050" cy="3594100"/>
          </a:xfrm>
        </p:spPr>
        <p:txBody>
          <a:bodyPr/>
          <a:lstStyle/>
          <a:p>
            <a:pPr marL="0" indent="0">
              <a:buNone/>
            </a:pPr>
            <a:r>
              <a:rPr lang="tr-TR" sz="2400" dirty="0"/>
              <a:t>B) Leyla, ziyaretlerini planlayarak bir tablo hâline getirmek istemektedir.  Aşağıdaki yönergeleri kullanarak Leyla’nın ziyaret tablosunu tamamlayınız.</a:t>
            </a:r>
          </a:p>
          <a:p>
            <a:endParaRPr lang="tr-TR" dirty="0"/>
          </a:p>
        </p:txBody>
      </p:sp>
    </p:spTree>
    <p:extLst>
      <p:ext uri="{BB962C8B-B14F-4D97-AF65-F5344CB8AC3E}">
        <p14:creationId xmlns:p14="http://schemas.microsoft.com/office/powerpoint/2010/main" val="18800973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E86C4-7DE8-4A82-92F6-5E4B438ABF0D}"/>
              </a:ext>
            </a:extLst>
          </p:cNvPr>
          <p:cNvSpPr>
            <a:spLocks noGrp="1"/>
          </p:cNvSpPr>
          <p:nvPr>
            <p:ph type="title"/>
          </p:nvPr>
        </p:nvSpPr>
        <p:spPr>
          <a:xfrm>
            <a:off x="1251678" y="382385"/>
            <a:ext cx="10178322" cy="1492132"/>
          </a:xfrm>
        </p:spPr>
        <p:txBody>
          <a:bodyPr>
            <a:normAutofit/>
          </a:bodyPr>
          <a:lstStyle/>
          <a:p>
            <a:r>
              <a:rPr lang="tr-TR"/>
              <a:t>5. ETKİNLİK</a:t>
            </a:r>
            <a:endParaRPr lang="tr-TR" dirty="0"/>
          </a:p>
        </p:txBody>
      </p:sp>
      <p:pic>
        <p:nvPicPr>
          <p:cNvPr id="4" name="Resim 3">
            <a:extLst>
              <a:ext uri="{FF2B5EF4-FFF2-40B4-BE49-F238E27FC236}">
                <a16:creationId xmlns:a16="http://schemas.microsoft.com/office/drawing/2014/main" id="{E15AD1E9-FFAC-4E30-98A8-6BF9062595F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1368" y="1118572"/>
            <a:ext cx="10179050" cy="1512532"/>
          </a:xfrm>
          <a:prstGeom prst="rect">
            <a:avLst/>
          </a:prstGeom>
        </p:spPr>
      </p:pic>
      <p:sp>
        <p:nvSpPr>
          <p:cNvPr id="8" name="Metin kutusu 7">
            <a:extLst>
              <a:ext uri="{FF2B5EF4-FFF2-40B4-BE49-F238E27FC236}">
                <a16:creationId xmlns:a16="http://schemas.microsoft.com/office/drawing/2014/main" id="{1E0D5405-DCBE-43CF-91B7-D7A53E850A7E}"/>
              </a:ext>
            </a:extLst>
          </p:cNvPr>
          <p:cNvSpPr txBox="1"/>
          <p:nvPr/>
        </p:nvSpPr>
        <p:spPr>
          <a:xfrm>
            <a:off x="1141369" y="2978531"/>
            <a:ext cx="10179049" cy="3371136"/>
          </a:xfrm>
          <a:prstGeom prst="roundRect">
            <a:avLst/>
          </a:prstGeom>
        </p:spPr>
        <p:style>
          <a:lnRef idx="1">
            <a:schemeClr val="accent3"/>
          </a:lnRef>
          <a:fillRef idx="2">
            <a:schemeClr val="accent3"/>
          </a:fillRef>
          <a:effectRef idx="1">
            <a:schemeClr val="accent3"/>
          </a:effectRef>
          <a:fontRef idx="minor">
            <a:schemeClr val="dk1"/>
          </a:fontRef>
        </p:style>
        <p:txBody>
          <a:bodyPr wrap="square" rtlCol="0" anchor="t">
            <a:spAutoFit/>
          </a:bodyPr>
          <a:lstStyle/>
          <a:p>
            <a:r>
              <a:rPr lang="tr-TR" sz="2400" b="1" dirty="0"/>
              <a:t>Leyla’nın akraba ziyaretleri planıyla ilgili bildiklerimiz şunlardır:</a:t>
            </a:r>
          </a:p>
          <a:p>
            <a:r>
              <a:rPr lang="tr-TR" sz="2400" dirty="0"/>
              <a:t>• Teyzelerini birbirini takip eden haftalarda ziyaret etmek istemektedir.</a:t>
            </a:r>
          </a:p>
          <a:p>
            <a:r>
              <a:rPr lang="tr-TR" sz="2400" dirty="0"/>
              <a:t>• Amcalarından birini son hafta ziyaret etmek istemektedir.</a:t>
            </a:r>
          </a:p>
          <a:p>
            <a:r>
              <a:rPr lang="tr-TR" sz="2400" dirty="0"/>
              <a:t>• Zeliha teyzesini ikinci hafta ziyaret edecektir.</a:t>
            </a:r>
          </a:p>
          <a:p>
            <a:r>
              <a:rPr lang="tr-TR" sz="2400" dirty="0"/>
              <a:t>• İlk hafta baba tarafından bir kadın akrabasını ziyaret edecektir.</a:t>
            </a:r>
          </a:p>
          <a:p>
            <a:r>
              <a:rPr lang="tr-TR" sz="2400" dirty="0"/>
              <a:t>• Hakkı amcasını,  Ali amcasından önce ziyaret edecektir.</a:t>
            </a:r>
          </a:p>
          <a:p>
            <a:r>
              <a:rPr lang="tr-TR" sz="2400" dirty="0"/>
              <a:t>• Hakkı amcasını ziyaretinden sonraki hafta Mustafa dayısını ziyaret etmek istemektedir.</a:t>
            </a:r>
          </a:p>
        </p:txBody>
      </p:sp>
    </p:spTree>
    <p:extLst>
      <p:ext uri="{BB962C8B-B14F-4D97-AF65-F5344CB8AC3E}">
        <p14:creationId xmlns:p14="http://schemas.microsoft.com/office/powerpoint/2010/main" val="41990317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8">
                                            <p:bg/>
                                          </p:spTgt>
                                        </p:tgtEl>
                                        <p:attrNameLst>
                                          <p:attrName>style.visibility</p:attrName>
                                        </p:attrNameLst>
                                      </p:cBhvr>
                                      <p:to>
                                        <p:strVal val="visible"/>
                                      </p:to>
                                    </p:set>
                                    <p:animEffect transition="in" filter="wipe(left)">
                                      <p:cBhvr>
                                        <p:cTn id="11" dur="2000"/>
                                        <p:tgtEl>
                                          <p:spTgt spid="8">
                                            <p:bg/>
                                          </p:spTgt>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wipe(left)">
                                      <p:cBhvr>
                                        <p:cTn id="15" dur="2000"/>
                                        <p:tgtEl>
                                          <p:spTgt spid="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wipe(left)">
                                      <p:cBhvr>
                                        <p:cTn id="20" dur="2000"/>
                                        <p:tgtEl>
                                          <p:spTgt spid="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wipe(left)">
                                      <p:cBhvr>
                                        <p:cTn id="25" dur="2000"/>
                                        <p:tgtEl>
                                          <p:spTgt spid="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Effect transition="in" filter="wipe(left)">
                                      <p:cBhvr>
                                        <p:cTn id="30" dur="2000"/>
                                        <p:tgtEl>
                                          <p:spTgt spid="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wipe(left)">
                                      <p:cBhvr>
                                        <p:cTn id="35" dur="2000"/>
                                        <p:tgtEl>
                                          <p:spTgt spid="8">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8">
                                            <p:txEl>
                                              <p:pRg st="5" end="5"/>
                                            </p:txEl>
                                          </p:spTgt>
                                        </p:tgtEl>
                                        <p:attrNameLst>
                                          <p:attrName>style.visibility</p:attrName>
                                        </p:attrNameLst>
                                      </p:cBhvr>
                                      <p:to>
                                        <p:strVal val="visible"/>
                                      </p:to>
                                    </p:set>
                                    <p:animEffect transition="in" filter="wipe(left)">
                                      <p:cBhvr>
                                        <p:cTn id="40" dur="2000"/>
                                        <p:tgtEl>
                                          <p:spTgt spid="8">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8">
                                            <p:txEl>
                                              <p:pRg st="6" end="6"/>
                                            </p:txEl>
                                          </p:spTgt>
                                        </p:tgtEl>
                                        <p:attrNameLst>
                                          <p:attrName>style.visibility</p:attrName>
                                        </p:attrNameLst>
                                      </p:cBhvr>
                                      <p:to>
                                        <p:strVal val="visible"/>
                                      </p:to>
                                    </p:set>
                                    <p:animEffect transition="in" filter="wipe(left)">
                                      <p:cBhvr>
                                        <p:cTn id="45" dur="2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E15AD1E9-FFAC-4E30-98A8-6BF9062595F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22896" y="5201384"/>
            <a:ext cx="10179049" cy="1512532"/>
          </a:xfrm>
          <a:prstGeom prst="rect">
            <a:avLst/>
          </a:prstGeom>
        </p:spPr>
      </p:pic>
      <p:sp>
        <p:nvSpPr>
          <p:cNvPr id="8" name="Metin kutusu 7">
            <a:extLst>
              <a:ext uri="{FF2B5EF4-FFF2-40B4-BE49-F238E27FC236}">
                <a16:creationId xmlns:a16="http://schemas.microsoft.com/office/drawing/2014/main" id="{1E0D5405-DCBE-43CF-91B7-D7A53E850A7E}"/>
              </a:ext>
            </a:extLst>
          </p:cNvPr>
          <p:cNvSpPr txBox="1"/>
          <p:nvPr/>
        </p:nvSpPr>
        <p:spPr>
          <a:xfrm>
            <a:off x="1122896" y="1671390"/>
            <a:ext cx="10179049" cy="3371136"/>
          </a:xfrm>
          <a:prstGeom prst="roundRect">
            <a:avLst/>
          </a:prstGeom>
        </p:spPr>
        <p:style>
          <a:lnRef idx="1">
            <a:schemeClr val="accent3"/>
          </a:lnRef>
          <a:fillRef idx="2">
            <a:schemeClr val="accent3"/>
          </a:fillRef>
          <a:effectRef idx="1">
            <a:schemeClr val="accent3"/>
          </a:effectRef>
          <a:fontRef idx="minor">
            <a:schemeClr val="dk1"/>
          </a:fontRef>
        </p:style>
        <p:txBody>
          <a:bodyPr wrap="square" rtlCol="0" anchor="t">
            <a:spAutoFit/>
          </a:bodyPr>
          <a:lstStyle/>
          <a:p>
            <a:r>
              <a:rPr lang="tr-TR" sz="2400" b="1" dirty="0"/>
              <a:t>Leyla’nın akraba ziyaretleri planıyla ilgili bildiklerimiz şunlardır:</a:t>
            </a:r>
          </a:p>
          <a:p>
            <a:r>
              <a:rPr lang="tr-TR" sz="2400" dirty="0"/>
              <a:t>• Teyzelerini birbirini takip eden haftalarda ziyaret etmek istemektedir.</a:t>
            </a:r>
          </a:p>
          <a:p>
            <a:r>
              <a:rPr lang="tr-TR" sz="2400" dirty="0"/>
              <a:t>• Amcalarından birini son hafta ziyaret etmek istemektedir.</a:t>
            </a:r>
          </a:p>
          <a:p>
            <a:r>
              <a:rPr lang="tr-TR" sz="2400" dirty="0"/>
              <a:t>• Zeliha teyzesini ikinci hafta ziyaret edecektir.</a:t>
            </a:r>
          </a:p>
          <a:p>
            <a:r>
              <a:rPr lang="tr-TR" sz="2400" dirty="0"/>
              <a:t>• İlk hafta baba tarafından bir kadın akrabasını ziyaret edecektir.</a:t>
            </a:r>
          </a:p>
          <a:p>
            <a:r>
              <a:rPr lang="tr-TR" sz="2400" dirty="0"/>
              <a:t>• Hakkı amcasını,  Ali amcasından önce ziyaret edecektir.</a:t>
            </a:r>
          </a:p>
          <a:p>
            <a:r>
              <a:rPr lang="tr-TR" sz="2400" dirty="0"/>
              <a:t>• Hakkı amcasını ziyaretinden sonraki hafta Mustafa dayısını ziyaret etmek istemektedir.</a:t>
            </a:r>
          </a:p>
        </p:txBody>
      </p:sp>
      <p:pic>
        <p:nvPicPr>
          <p:cNvPr id="6" name="Resim 5">
            <a:extLst>
              <a:ext uri="{FF2B5EF4-FFF2-40B4-BE49-F238E27FC236}">
                <a16:creationId xmlns:a16="http://schemas.microsoft.com/office/drawing/2014/main" id="{784F0655-F5FE-4154-8A9D-7D5278D69F1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475" y="0"/>
            <a:ext cx="10179050" cy="1512532"/>
          </a:xfrm>
          <a:prstGeom prst="rect">
            <a:avLst/>
          </a:prstGeom>
        </p:spPr>
      </p:pic>
      <p:sp>
        <p:nvSpPr>
          <p:cNvPr id="9" name="Metin kutusu 8">
            <a:extLst>
              <a:ext uri="{FF2B5EF4-FFF2-40B4-BE49-F238E27FC236}">
                <a16:creationId xmlns:a16="http://schemas.microsoft.com/office/drawing/2014/main" id="{149D41C8-E2E4-4793-8D6E-3CA817B3C948}"/>
              </a:ext>
            </a:extLst>
          </p:cNvPr>
          <p:cNvSpPr txBox="1"/>
          <p:nvPr/>
        </p:nvSpPr>
        <p:spPr>
          <a:xfrm>
            <a:off x="3943926" y="5749663"/>
            <a:ext cx="1717964" cy="830997"/>
          </a:xfrm>
          <a:prstGeom prst="rect">
            <a:avLst/>
          </a:prstGeom>
          <a:noFill/>
        </p:spPr>
        <p:txBody>
          <a:bodyPr wrap="square" rtlCol="0">
            <a:spAutoFit/>
          </a:bodyPr>
          <a:lstStyle/>
          <a:p>
            <a:pPr algn="ctr"/>
            <a:r>
              <a:rPr lang="tr-TR" sz="2400" dirty="0">
                <a:solidFill>
                  <a:srgbClr val="FF0000"/>
                </a:solidFill>
              </a:rPr>
              <a:t>Zeliha </a:t>
            </a:r>
          </a:p>
          <a:p>
            <a:pPr algn="ctr"/>
            <a:r>
              <a:rPr lang="tr-TR" sz="2400" dirty="0">
                <a:solidFill>
                  <a:srgbClr val="FF0000"/>
                </a:solidFill>
              </a:rPr>
              <a:t>teyze</a:t>
            </a:r>
          </a:p>
        </p:txBody>
      </p:sp>
      <p:cxnSp>
        <p:nvCxnSpPr>
          <p:cNvPr id="11" name="Düz Bağlayıcı 10">
            <a:extLst>
              <a:ext uri="{FF2B5EF4-FFF2-40B4-BE49-F238E27FC236}">
                <a16:creationId xmlns:a16="http://schemas.microsoft.com/office/drawing/2014/main" id="{75EE33A4-1980-437F-9916-914FC41072F3}"/>
              </a:ext>
            </a:extLst>
          </p:cNvPr>
          <p:cNvCxnSpPr>
            <a:cxnSpLocks/>
          </p:cNvCxnSpPr>
          <p:nvPr/>
        </p:nvCxnSpPr>
        <p:spPr>
          <a:xfrm>
            <a:off x="1560945" y="3153834"/>
            <a:ext cx="5606473" cy="0"/>
          </a:xfrm>
          <a:prstGeom prst="line">
            <a:avLst/>
          </a:prstGeom>
          <a:ln w="57150"/>
        </p:spPr>
        <p:style>
          <a:lnRef idx="3">
            <a:schemeClr val="accent4"/>
          </a:lnRef>
          <a:fillRef idx="0">
            <a:schemeClr val="accent4"/>
          </a:fillRef>
          <a:effectRef idx="2">
            <a:schemeClr val="accent4"/>
          </a:effectRef>
          <a:fontRef idx="minor">
            <a:schemeClr val="tx1"/>
          </a:fontRef>
        </p:style>
      </p:cxnSp>
      <p:sp>
        <p:nvSpPr>
          <p:cNvPr id="13" name="Metin kutusu 12">
            <a:extLst>
              <a:ext uri="{FF2B5EF4-FFF2-40B4-BE49-F238E27FC236}">
                <a16:creationId xmlns:a16="http://schemas.microsoft.com/office/drawing/2014/main" id="{12EB49AA-14AB-42B8-BFCC-0D6112700DD5}"/>
              </a:ext>
            </a:extLst>
          </p:cNvPr>
          <p:cNvSpPr txBox="1"/>
          <p:nvPr/>
        </p:nvSpPr>
        <p:spPr>
          <a:xfrm>
            <a:off x="2470726" y="5749663"/>
            <a:ext cx="1717964" cy="830997"/>
          </a:xfrm>
          <a:prstGeom prst="rect">
            <a:avLst/>
          </a:prstGeom>
          <a:noFill/>
        </p:spPr>
        <p:txBody>
          <a:bodyPr wrap="square" rtlCol="0">
            <a:spAutoFit/>
          </a:bodyPr>
          <a:lstStyle/>
          <a:p>
            <a:pPr algn="ctr"/>
            <a:r>
              <a:rPr lang="tr-TR" sz="2400" dirty="0">
                <a:solidFill>
                  <a:srgbClr val="FF0000"/>
                </a:solidFill>
              </a:rPr>
              <a:t>Şengül </a:t>
            </a:r>
          </a:p>
          <a:p>
            <a:pPr algn="ctr"/>
            <a:r>
              <a:rPr lang="tr-TR" sz="2400" dirty="0">
                <a:solidFill>
                  <a:srgbClr val="FF0000"/>
                </a:solidFill>
              </a:rPr>
              <a:t>hala</a:t>
            </a:r>
          </a:p>
        </p:txBody>
      </p:sp>
      <p:cxnSp>
        <p:nvCxnSpPr>
          <p:cNvPr id="14" name="Düz Bağlayıcı 13">
            <a:extLst>
              <a:ext uri="{FF2B5EF4-FFF2-40B4-BE49-F238E27FC236}">
                <a16:creationId xmlns:a16="http://schemas.microsoft.com/office/drawing/2014/main" id="{A53A562F-D315-451E-8DB3-ACA6DDCCC0E5}"/>
              </a:ext>
            </a:extLst>
          </p:cNvPr>
          <p:cNvCxnSpPr>
            <a:cxnSpLocks/>
          </p:cNvCxnSpPr>
          <p:nvPr/>
        </p:nvCxnSpPr>
        <p:spPr>
          <a:xfrm>
            <a:off x="1560945" y="3555616"/>
            <a:ext cx="7509164" cy="0"/>
          </a:xfrm>
          <a:prstGeom prst="line">
            <a:avLst/>
          </a:prstGeom>
          <a:ln w="57150"/>
        </p:spPr>
        <p:style>
          <a:lnRef idx="3">
            <a:schemeClr val="accent4"/>
          </a:lnRef>
          <a:fillRef idx="0">
            <a:schemeClr val="accent4"/>
          </a:fillRef>
          <a:effectRef idx="2">
            <a:schemeClr val="accent4"/>
          </a:effectRef>
          <a:fontRef idx="minor">
            <a:schemeClr val="tx1"/>
          </a:fontRef>
        </p:style>
      </p:cxnSp>
      <p:sp>
        <p:nvSpPr>
          <p:cNvPr id="16" name="Metin kutusu 15">
            <a:extLst>
              <a:ext uri="{FF2B5EF4-FFF2-40B4-BE49-F238E27FC236}">
                <a16:creationId xmlns:a16="http://schemas.microsoft.com/office/drawing/2014/main" id="{43D2FC1F-BE5E-4AC0-974F-3D245E0C137A}"/>
              </a:ext>
            </a:extLst>
          </p:cNvPr>
          <p:cNvSpPr txBox="1"/>
          <p:nvPr/>
        </p:nvSpPr>
        <p:spPr>
          <a:xfrm>
            <a:off x="7489493" y="4374361"/>
            <a:ext cx="1699491" cy="461665"/>
          </a:xfrm>
          <a:prstGeom prst="rect">
            <a:avLst/>
          </a:prstGeom>
          <a:noFill/>
        </p:spPr>
        <p:txBody>
          <a:bodyPr wrap="square" rtlCol="0">
            <a:spAutoFit/>
          </a:bodyPr>
          <a:lstStyle/>
          <a:p>
            <a:pPr algn="ctr"/>
            <a:r>
              <a:rPr lang="tr-TR" sz="2400" dirty="0">
                <a:solidFill>
                  <a:srgbClr val="FF0000"/>
                </a:solidFill>
              </a:rPr>
              <a:t>Hakkı amca</a:t>
            </a:r>
          </a:p>
        </p:txBody>
      </p:sp>
      <p:sp>
        <p:nvSpPr>
          <p:cNvPr id="17" name="Metin kutusu 16">
            <a:extLst>
              <a:ext uri="{FF2B5EF4-FFF2-40B4-BE49-F238E27FC236}">
                <a16:creationId xmlns:a16="http://schemas.microsoft.com/office/drawing/2014/main" id="{872A1874-BD3D-4188-8344-8A2F209D2973}"/>
              </a:ext>
            </a:extLst>
          </p:cNvPr>
          <p:cNvSpPr txBox="1"/>
          <p:nvPr/>
        </p:nvSpPr>
        <p:spPr>
          <a:xfrm>
            <a:off x="9620247" y="5749662"/>
            <a:ext cx="1717964" cy="830997"/>
          </a:xfrm>
          <a:prstGeom prst="rect">
            <a:avLst/>
          </a:prstGeom>
          <a:noFill/>
        </p:spPr>
        <p:txBody>
          <a:bodyPr wrap="square" rtlCol="0">
            <a:spAutoFit/>
          </a:bodyPr>
          <a:lstStyle/>
          <a:p>
            <a:pPr algn="ctr"/>
            <a:r>
              <a:rPr lang="tr-TR" sz="2400" dirty="0">
                <a:solidFill>
                  <a:srgbClr val="FF0000"/>
                </a:solidFill>
              </a:rPr>
              <a:t>Ali</a:t>
            </a:r>
          </a:p>
          <a:p>
            <a:pPr algn="ctr"/>
            <a:r>
              <a:rPr lang="tr-TR" sz="2400" dirty="0">
                <a:solidFill>
                  <a:srgbClr val="FF0000"/>
                </a:solidFill>
              </a:rPr>
              <a:t>amca</a:t>
            </a:r>
          </a:p>
        </p:txBody>
      </p:sp>
      <p:cxnSp>
        <p:nvCxnSpPr>
          <p:cNvPr id="18" name="Düz Bağlayıcı 17">
            <a:extLst>
              <a:ext uri="{FF2B5EF4-FFF2-40B4-BE49-F238E27FC236}">
                <a16:creationId xmlns:a16="http://schemas.microsoft.com/office/drawing/2014/main" id="{2BED6C92-25EE-4ABD-933E-F7AAF1DCC06D}"/>
              </a:ext>
            </a:extLst>
          </p:cNvPr>
          <p:cNvCxnSpPr>
            <a:cxnSpLocks/>
          </p:cNvCxnSpPr>
          <p:nvPr/>
        </p:nvCxnSpPr>
        <p:spPr>
          <a:xfrm>
            <a:off x="1560945" y="3929689"/>
            <a:ext cx="6751782" cy="0"/>
          </a:xfrm>
          <a:prstGeom prst="line">
            <a:avLst/>
          </a:prstGeom>
          <a:ln w="57150"/>
        </p:spPr>
        <p:style>
          <a:lnRef idx="3">
            <a:schemeClr val="accent4"/>
          </a:lnRef>
          <a:fillRef idx="0">
            <a:schemeClr val="accent4"/>
          </a:fillRef>
          <a:effectRef idx="2">
            <a:schemeClr val="accent4"/>
          </a:effectRef>
          <a:fontRef idx="minor">
            <a:schemeClr val="tx1"/>
          </a:fontRef>
        </p:style>
      </p:cxnSp>
      <p:cxnSp>
        <p:nvCxnSpPr>
          <p:cNvPr id="20" name="Düz Bağlayıcı 19">
            <a:extLst>
              <a:ext uri="{FF2B5EF4-FFF2-40B4-BE49-F238E27FC236}">
                <a16:creationId xmlns:a16="http://schemas.microsoft.com/office/drawing/2014/main" id="{6CC5CD96-F572-445D-95FE-8F327599E76A}"/>
              </a:ext>
            </a:extLst>
          </p:cNvPr>
          <p:cNvCxnSpPr>
            <a:cxnSpLocks/>
          </p:cNvCxnSpPr>
          <p:nvPr/>
        </p:nvCxnSpPr>
        <p:spPr>
          <a:xfrm>
            <a:off x="1560945" y="2793616"/>
            <a:ext cx="7065819" cy="0"/>
          </a:xfrm>
          <a:prstGeom prst="line">
            <a:avLst/>
          </a:prstGeom>
          <a:ln w="57150"/>
        </p:spPr>
        <p:style>
          <a:lnRef idx="3">
            <a:schemeClr val="accent4"/>
          </a:lnRef>
          <a:fillRef idx="0">
            <a:schemeClr val="accent4"/>
          </a:fillRef>
          <a:effectRef idx="2">
            <a:schemeClr val="accent4"/>
          </a:effectRef>
          <a:fontRef idx="minor">
            <a:schemeClr val="tx1"/>
          </a:fontRef>
        </p:style>
      </p:cxnSp>
      <p:sp>
        <p:nvSpPr>
          <p:cNvPr id="22" name="Sol Ayraç 21">
            <a:extLst>
              <a:ext uri="{FF2B5EF4-FFF2-40B4-BE49-F238E27FC236}">
                <a16:creationId xmlns:a16="http://schemas.microsoft.com/office/drawing/2014/main" id="{744A470E-28F7-4F18-91CF-8E057017DF4C}"/>
              </a:ext>
            </a:extLst>
          </p:cNvPr>
          <p:cNvSpPr/>
          <p:nvPr/>
        </p:nvSpPr>
        <p:spPr>
          <a:xfrm rot="5400000">
            <a:off x="8161566" y="3547087"/>
            <a:ext cx="355347" cy="2865663"/>
          </a:xfrm>
          <a:prstGeom prst="leftBrace">
            <a:avLst>
              <a:gd name="adj1" fmla="val 0"/>
              <a:gd name="adj2" fmla="val 48845"/>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23" name="Metin kutusu 22">
            <a:extLst>
              <a:ext uri="{FF2B5EF4-FFF2-40B4-BE49-F238E27FC236}">
                <a16:creationId xmlns:a16="http://schemas.microsoft.com/office/drawing/2014/main" id="{9C3B8B7A-5C8C-4970-A32B-8584C5F85209}"/>
              </a:ext>
            </a:extLst>
          </p:cNvPr>
          <p:cNvSpPr txBox="1"/>
          <p:nvPr/>
        </p:nvSpPr>
        <p:spPr>
          <a:xfrm>
            <a:off x="4002706" y="4400462"/>
            <a:ext cx="1717964" cy="461665"/>
          </a:xfrm>
          <a:prstGeom prst="rect">
            <a:avLst/>
          </a:prstGeom>
          <a:noFill/>
        </p:spPr>
        <p:txBody>
          <a:bodyPr wrap="square" rtlCol="0">
            <a:spAutoFit/>
          </a:bodyPr>
          <a:lstStyle/>
          <a:p>
            <a:pPr algn="ctr"/>
            <a:r>
              <a:rPr lang="tr-TR" sz="2400" dirty="0">
                <a:solidFill>
                  <a:srgbClr val="FF0000"/>
                </a:solidFill>
              </a:rPr>
              <a:t>Fatma teyze</a:t>
            </a:r>
          </a:p>
        </p:txBody>
      </p:sp>
      <p:cxnSp>
        <p:nvCxnSpPr>
          <p:cNvPr id="25" name="Düz Ok Bağlayıcısı 24">
            <a:extLst>
              <a:ext uri="{FF2B5EF4-FFF2-40B4-BE49-F238E27FC236}">
                <a16:creationId xmlns:a16="http://schemas.microsoft.com/office/drawing/2014/main" id="{98557C42-D86A-4A1C-ADCA-93AA475472B3}"/>
              </a:ext>
            </a:extLst>
          </p:cNvPr>
          <p:cNvCxnSpPr>
            <a:cxnSpLocks/>
            <a:stCxn id="23" idx="2"/>
          </p:cNvCxnSpPr>
          <p:nvPr/>
        </p:nvCxnSpPr>
        <p:spPr>
          <a:xfrm flipH="1">
            <a:off x="3398982" y="4862127"/>
            <a:ext cx="1462706" cy="385843"/>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27" name="Düz Ok Bağlayıcısı 26">
            <a:extLst>
              <a:ext uri="{FF2B5EF4-FFF2-40B4-BE49-F238E27FC236}">
                <a16:creationId xmlns:a16="http://schemas.microsoft.com/office/drawing/2014/main" id="{21F0EB49-AECE-4EDE-AD60-C2916A756AF5}"/>
              </a:ext>
            </a:extLst>
          </p:cNvPr>
          <p:cNvCxnSpPr>
            <a:cxnSpLocks/>
            <a:endCxn id="4" idx="0"/>
          </p:cNvCxnSpPr>
          <p:nvPr/>
        </p:nvCxnSpPr>
        <p:spPr>
          <a:xfrm>
            <a:off x="4802908" y="4874218"/>
            <a:ext cx="1409513" cy="327166"/>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31" name="Düz Bağlayıcı 30">
            <a:extLst>
              <a:ext uri="{FF2B5EF4-FFF2-40B4-BE49-F238E27FC236}">
                <a16:creationId xmlns:a16="http://schemas.microsoft.com/office/drawing/2014/main" id="{0510FC62-0B62-44B1-8AE9-BC0127CF16E6}"/>
              </a:ext>
            </a:extLst>
          </p:cNvPr>
          <p:cNvCxnSpPr>
            <a:cxnSpLocks/>
          </p:cNvCxnSpPr>
          <p:nvPr/>
        </p:nvCxnSpPr>
        <p:spPr>
          <a:xfrm>
            <a:off x="1560944" y="2445623"/>
            <a:ext cx="8529729" cy="0"/>
          </a:xfrm>
          <a:prstGeom prst="line">
            <a:avLst/>
          </a:prstGeom>
          <a:ln w="57150"/>
        </p:spPr>
        <p:style>
          <a:lnRef idx="3">
            <a:schemeClr val="accent4"/>
          </a:lnRef>
          <a:fillRef idx="0">
            <a:schemeClr val="accent4"/>
          </a:fillRef>
          <a:effectRef idx="2">
            <a:schemeClr val="accent4"/>
          </a:effectRef>
          <a:fontRef idx="minor">
            <a:schemeClr val="tx1"/>
          </a:fontRef>
        </p:style>
      </p:cxnSp>
      <p:sp>
        <p:nvSpPr>
          <p:cNvPr id="33" name="Metin kutusu 32">
            <a:extLst>
              <a:ext uri="{FF2B5EF4-FFF2-40B4-BE49-F238E27FC236}">
                <a16:creationId xmlns:a16="http://schemas.microsoft.com/office/drawing/2014/main" id="{DA3751E5-9B6F-4105-93D3-51EC87209482}"/>
              </a:ext>
            </a:extLst>
          </p:cNvPr>
          <p:cNvSpPr txBox="1"/>
          <p:nvPr/>
        </p:nvSpPr>
        <p:spPr>
          <a:xfrm>
            <a:off x="8211127" y="5736919"/>
            <a:ext cx="1717964" cy="830997"/>
          </a:xfrm>
          <a:prstGeom prst="rect">
            <a:avLst/>
          </a:prstGeom>
          <a:noFill/>
        </p:spPr>
        <p:txBody>
          <a:bodyPr wrap="square" rtlCol="0">
            <a:spAutoFit/>
          </a:bodyPr>
          <a:lstStyle/>
          <a:p>
            <a:pPr algn="ctr"/>
            <a:r>
              <a:rPr lang="tr-TR" sz="2400" dirty="0">
                <a:solidFill>
                  <a:srgbClr val="FF0000"/>
                </a:solidFill>
              </a:rPr>
              <a:t>Mustafa</a:t>
            </a:r>
          </a:p>
          <a:p>
            <a:pPr algn="ctr"/>
            <a:r>
              <a:rPr lang="tr-TR" sz="2400" dirty="0">
                <a:solidFill>
                  <a:srgbClr val="FF0000"/>
                </a:solidFill>
              </a:rPr>
              <a:t>dayı</a:t>
            </a:r>
          </a:p>
        </p:txBody>
      </p:sp>
      <p:cxnSp>
        <p:nvCxnSpPr>
          <p:cNvPr id="34" name="Düz Bağlayıcı 33">
            <a:extLst>
              <a:ext uri="{FF2B5EF4-FFF2-40B4-BE49-F238E27FC236}">
                <a16:creationId xmlns:a16="http://schemas.microsoft.com/office/drawing/2014/main" id="{27A5ED07-100E-4DDF-8D6C-97219E5B04B1}"/>
              </a:ext>
            </a:extLst>
          </p:cNvPr>
          <p:cNvCxnSpPr>
            <a:cxnSpLocks/>
          </p:cNvCxnSpPr>
          <p:nvPr/>
        </p:nvCxnSpPr>
        <p:spPr>
          <a:xfrm>
            <a:off x="1560944" y="4271725"/>
            <a:ext cx="8809428" cy="0"/>
          </a:xfrm>
          <a:prstGeom prst="line">
            <a:avLst/>
          </a:prstGeom>
          <a:ln w="57150"/>
        </p:spPr>
        <p:style>
          <a:lnRef idx="3">
            <a:schemeClr val="accent4"/>
          </a:lnRef>
          <a:fillRef idx="0">
            <a:schemeClr val="accent4"/>
          </a:fillRef>
          <a:effectRef idx="2">
            <a:schemeClr val="accent4"/>
          </a:effectRef>
          <a:fontRef idx="minor">
            <a:schemeClr val="tx1"/>
          </a:fontRef>
        </p:style>
      </p:cxnSp>
      <p:cxnSp>
        <p:nvCxnSpPr>
          <p:cNvPr id="36" name="Düz Bağlayıcı 35">
            <a:extLst>
              <a:ext uri="{FF2B5EF4-FFF2-40B4-BE49-F238E27FC236}">
                <a16:creationId xmlns:a16="http://schemas.microsoft.com/office/drawing/2014/main" id="{9D558D5C-FA27-43B9-B5B8-DF7E23D68420}"/>
              </a:ext>
            </a:extLst>
          </p:cNvPr>
          <p:cNvCxnSpPr>
            <a:cxnSpLocks/>
          </p:cNvCxnSpPr>
          <p:nvPr/>
        </p:nvCxnSpPr>
        <p:spPr>
          <a:xfrm flipV="1">
            <a:off x="1281245" y="4631294"/>
            <a:ext cx="1677108" cy="24247"/>
          </a:xfrm>
          <a:prstGeom prst="line">
            <a:avLst/>
          </a:prstGeom>
          <a:ln w="57150"/>
        </p:spPr>
        <p:style>
          <a:lnRef idx="3">
            <a:schemeClr val="accent4"/>
          </a:lnRef>
          <a:fillRef idx="0">
            <a:schemeClr val="accent4"/>
          </a:fillRef>
          <a:effectRef idx="2">
            <a:schemeClr val="accent4"/>
          </a:effectRef>
          <a:fontRef idx="minor">
            <a:schemeClr val="tx1"/>
          </a:fontRef>
        </p:style>
      </p:cxnSp>
      <p:sp>
        <p:nvSpPr>
          <p:cNvPr id="38" name="Oval 37">
            <a:extLst>
              <a:ext uri="{FF2B5EF4-FFF2-40B4-BE49-F238E27FC236}">
                <a16:creationId xmlns:a16="http://schemas.microsoft.com/office/drawing/2014/main" id="{D7EE84A7-BD84-4C0C-AD7A-B9DB0E5B38ED}"/>
              </a:ext>
            </a:extLst>
          </p:cNvPr>
          <p:cNvSpPr/>
          <p:nvPr/>
        </p:nvSpPr>
        <p:spPr>
          <a:xfrm>
            <a:off x="1269402" y="2253391"/>
            <a:ext cx="291542" cy="332884"/>
          </a:xfrm>
          <a:prstGeom prst="ellipse">
            <a:avLst/>
          </a:prstGeom>
          <a:noFill/>
          <a:ln w="571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tr-TR"/>
          </a:p>
        </p:txBody>
      </p:sp>
      <p:sp>
        <p:nvSpPr>
          <p:cNvPr id="39" name="Oval 38">
            <a:extLst>
              <a:ext uri="{FF2B5EF4-FFF2-40B4-BE49-F238E27FC236}">
                <a16:creationId xmlns:a16="http://schemas.microsoft.com/office/drawing/2014/main" id="{F1317D52-2B37-4C08-8B6B-F2072E2EC27D}"/>
              </a:ext>
            </a:extLst>
          </p:cNvPr>
          <p:cNvSpPr/>
          <p:nvPr/>
        </p:nvSpPr>
        <p:spPr>
          <a:xfrm>
            <a:off x="1265721" y="2631033"/>
            <a:ext cx="291542" cy="332884"/>
          </a:xfrm>
          <a:prstGeom prst="ellipse">
            <a:avLst/>
          </a:prstGeom>
          <a:noFill/>
          <a:ln w="571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tr-TR"/>
          </a:p>
        </p:txBody>
      </p:sp>
      <p:sp>
        <p:nvSpPr>
          <p:cNvPr id="40" name="Oval 39">
            <a:extLst>
              <a:ext uri="{FF2B5EF4-FFF2-40B4-BE49-F238E27FC236}">
                <a16:creationId xmlns:a16="http://schemas.microsoft.com/office/drawing/2014/main" id="{2001D1F9-D83C-40CD-80E4-1AEA954A8B15}"/>
              </a:ext>
            </a:extLst>
          </p:cNvPr>
          <p:cNvSpPr/>
          <p:nvPr/>
        </p:nvSpPr>
        <p:spPr>
          <a:xfrm>
            <a:off x="1265721" y="3001834"/>
            <a:ext cx="291542" cy="332884"/>
          </a:xfrm>
          <a:prstGeom prst="ellipse">
            <a:avLst/>
          </a:prstGeom>
          <a:noFill/>
          <a:ln w="571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tr-TR"/>
          </a:p>
        </p:txBody>
      </p:sp>
      <p:sp>
        <p:nvSpPr>
          <p:cNvPr id="41" name="Oval 40">
            <a:extLst>
              <a:ext uri="{FF2B5EF4-FFF2-40B4-BE49-F238E27FC236}">
                <a16:creationId xmlns:a16="http://schemas.microsoft.com/office/drawing/2014/main" id="{28696B35-8F9A-4E08-AF0F-26D313611865}"/>
              </a:ext>
            </a:extLst>
          </p:cNvPr>
          <p:cNvSpPr/>
          <p:nvPr/>
        </p:nvSpPr>
        <p:spPr>
          <a:xfrm>
            <a:off x="1265721" y="3369762"/>
            <a:ext cx="291542" cy="332884"/>
          </a:xfrm>
          <a:prstGeom prst="ellipse">
            <a:avLst/>
          </a:prstGeom>
          <a:noFill/>
          <a:ln w="571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tr-TR"/>
          </a:p>
        </p:txBody>
      </p:sp>
      <p:sp>
        <p:nvSpPr>
          <p:cNvPr id="42" name="Oval 41">
            <a:extLst>
              <a:ext uri="{FF2B5EF4-FFF2-40B4-BE49-F238E27FC236}">
                <a16:creationId xmlns:a16="http://schemas.microsoft.com/office/drawing/2014/main" id="{DC10525E-D33B-47DB-AD24-B0031B3FB1DF}"/>
              </a:ext>
            </a:extLst>
          </p:cNvPr>
          <p:cNvSpPr/>
          <p:nvPr/>
        </p:nvSpPr>
        <p:spPr>
          <a:xfrm>
            <a:off x="1265721" y="3737690"/>
            <a:ext cx="291542" cy="332884"/>
          </a:xfrm>
          <a:prstGeom prst="ellipse">
            <a:avLst/>
          </a:prstGeom>
          <a:noFill/>
          <a:ln w="571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tr-TR"/>
          </a:p>
        </p:txBody>
      </p:sp>
      <p:sp>
        <p:nvSpPr>
          <p:cNvPr id="43" name="Oval 42">
            <a:extLst>
              <a:ext uri="{FF2B5EF4-FFF2-40B4-BE49-F238E27FC236}">
                <a16:creationId xmlns:a16="http://schemas.microsoft.com/office/drawing/2014/main" id="{8BA2DDDB-645E-4A18-86AF-6F165D3EC6D5}"/>
              </a:ext>
            </a:extLst>
          </p:cNvPr>
          <p:cNvSpPr/>
          <p:nvPr/>
        </p:nvSpPr>
        <p:spPr>
          <a:xfrm>
            <a:off x="1281245" y="4087210"/>
            <a:ext cx="291542" cy="332884"/>
          </a:xfrm>
          <a:prstGeom prst="ellipse">
            <a:avLst/>
          </a:prstGeom>
          <a:noFill/>
          <a:ln w="5715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tr-TR"/>
          </a:p>
        </p:txBody>
      </p:sp>
    </p:spTree>
    <p:extLst>
      <p:ext uri="{BB962C8B-B14F-4D97-AF65-F5344CB8AC3E}">
        <p14:creationId xmlns:p14="http://schemas.microsoft.com/office/powerpoint/2010/main" val="27539652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circle(in)">
                                      <p:cBhvr>
                                        <p:cTn id="12" dur="20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circle(in)">
                                      <p:cBhvr>
                                        <p:cTn id="17" dur="20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circle(in)">
                                      <p:cBhvr>
                                        <p:cTn id="22" dur="20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amond(in)">
                                      <p:cBhvr>
                                        <p:cTn id="27" dur="1000"/>
                                        <p:tgtEl>
                                          <p:spTgt spid="9"/>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1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diamond(in)">
                                      <p:cBhvr>
                                        <p:cTn id="36" dur="1000"/>
                                        <p:tgtEl>
                                          <p:spTgt spid="23"/>
                                        </p:tgtEl>
                                      </p:cBhvr>
                                    </p:animEffect>
                                  </p:childTnLst>
                                </p:cTn>
                              </p:par>
                            </p:childTnLst>
                          </p:cTn>
                        </p:par>
                        <p:par>
                          <p:cTn id="37" fill="hold">
                            <p:stCondLst>
                              <p:cond delay="1000"/>
                            </p:stCondLst>
                            <p:childTnLst>
                              <p:par>
                                <p:cTn id="38" presetID="22" presetClass="entr" presetSubtype="1"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1000"/>
                                        <p:tgtEl>
                                          <p:spTgt spid="25"/>
                                        </p:tgtEl>
                                      </p:cBhvr>
                                    </p:animEffect>
                                  </p:childTnLst>
                                </p:cTn>
                              </p:par>
                            </p:childTnLst>
                          </p:cTn>
                        </p:par>
                        <p:par>
                          <p:cTn id="41" fill="hold">
                            <p:stCondLst>
                              <p:cond delay="2000"/>
                            </p:stCondLst>
                            <p:childTnLst>
                              <p:par>
                                <p:cTn id="42" presetID="2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1000"/>
                                        <p:tgtEl>
                                          <p:spTgt spid="27"/>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left)">
                                      <p:cBhvr>
                                        <p:cTn id="48" dur="2000"/>
                                        <p:tgtEl>
                                          <p:spTgt spid="31"/>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circle(in)">
                                      <p:cBhvr>
                                        <p:cTn id="53" dur="20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ntr" presetSubtype="16"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diamond(in)">
                                      <p:cBhvr>
                                        <p:cTn id="58" dur="1000"/>
                                        <p:tgtEl>
                                          <p:spTgt spid="13"/>
                                        </p:tgtEl>
                                      </p:cBhvr>
                                    </p:animEffect>
                                  </p:childTnLst>
                                </p:cTn>
                              </p:par>
                            </p:childTnLst>
                          </p:cTn>
                        </p:par>
                        <p:par>
                          <p:cTn id="59" fill="hold">
                            <p:stCondLst>
                              <p:cond delay="1000"/>
                            </p:stCondLst>
                            <p:childTnLst>
                              <p:par>
                                <p:cTn id="60" presetID="22" presetClass="entr" presetSubtype="8"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1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62" presetClass="path" presetSubtype="0" accel="50000" decel="50000" fill="hold" grpId="1" nodeType="clickEffect">
                                  <p:stCondLst>
                                    <p:cond delay="0"/>
                                  </p:stCondLst>
                                  <p:childTnLst>
                                    <p:animMotion origin="layout" path="M 2.08333E-6 -1.48148E-6 L 0.0164 -1.48148E-6 L 0.0164 0.02778 L 0.03281 0.02778 L 0.03281 0.05579 L 0.04935 0.05579 L 0.04935 0.08357 L 0.06575 0.08357 L 0.06575 0.11158 L 0.08229 0.11158 L 0.08229 0.13935 L 0.0987 0.13935 L 0.0987 0.16736 L 0.11523 0.16736 L 0.11523 0.19537 " pathEditMode="relative" rAng="0" ptsTypes="AAAAAAAAAAAAAAA">
                                      <p:cBhvr>
                                        <p:cTn id="66" dur="2000" fill="hold"/>
                                        <p:tgtEl>
                                          <p:spTgt spid="23"/>
                                        </p:tgtEl>
                                        <p:attrNameLst>
                                          <p:attrName>ppt_x</p:attrName>
                                          <p:attrName>ppt_y</p:attrName>
                                        </p:attrNameLst>
                                      </p:cBhvr>
                                      <p:rCtr x="5755" y="9769"/>
                                    </p:animMotion>
                                  </p:childTnLst>
                                </p:cTn>
                              </p:par>
                            </p:childTnLst>
                          </p:cTn>
                        </p:par>
                      </p:childTnLst>
                    </p:cTn>
                  </p:par>
                  <p:par>
                    <p:cTn id="67" fill="hold">
                      <p:stCondLst>
                        <p:cond delay="indefinite"/>
                      </p:stCondLst>
                      <p:childTnLst>
                        <p:par>
                          <p:cTn id="68" fill="hold">
                            <p:stCondLst>
                              <p:cond delay="0"/>
                            </p:stCondLst>
                            <p:childTnLst>
                              <p:par>
                                <p:cTn id="69" presetID="6" presetClass="entr" presetSubtype="16" fill="hold" grpId="0" nodeType="click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circle(in)">
                                      <p:cBhvr>
                                        <p:cTn id="71" dur="2000"/>
                                        <p:tgtEl>
                                          <p:spTgt spid="42"/>
                                        </p:tgtEl>
                                      </p:cBhvr>
                                    </p:animEffect>
                                  </p:childTnLst>
                                </p:cTn>
                              </p:par>
                            </p:childTnLst>
                          </p:cTn>
                        </p:par>
                      </p:childTnLst>
                    </p:cTn>
                  </p:par>
                  <p:par>
                    <p:cTn id="72" fill="hold">
                      <p:stCondLst>
                        <p:cond delay="indefinite"/>
                      </p:stCondLst>
                      <p:childTnLst>
                        <p:par>
                          <p:cTn id="73" fill="hold">
                            <p:stCondLst>
                              <p:cond delay="0"/>
                            </p:stCondLst>
                            <p:childTnLst>
                              <p:par>
                                <p:cTn id="74" presetID="8" presetClass="entr" presetSubtype="16" fill="hold" grpId="0" nodeType="click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diamond(in)">
                                      <p:cBhvr>
                                        <p:cTn id="76" dur="1000"/>
                                        <p:tgtEl>
                                          <p:spTgt spid="17"/>
                                        </p:tgtEl>
                                      </p:cBhvr>
                                    </p:animEffect>
                                  </p:childTnLst>
                                </p:cTn>
                              </p:par>
                            </p:childTnLst>
                          </p:cTn>
                        </p:par>
                      </p:childTnLst>
                    </p:cTn>
                  </p:par>
                  <p:par>
                    <p:cTn id="77" fill="hold">
                      <p:stCondLst>
                        <p:cond delay="indefinite"/>
                      </p:stCondLst>
                      <p:childTnLst>
                        <p:par>
                          <p:cTn id="78" fill="hold">
                            <p:stCondLst>
                              <p:cond delay="0"/>
                            </p:stCondLst>
                            <p:childTnLst>
                              <p:par>
                                <p:cTn id="79" presetID="8" presetClass="entr" presetSubtype="16" fill="hold" grpId="0" nodeType="click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diamond(in)">
                                      <p:cBhvr>
                                        <p:cTn id="81" dur="1000"/>
                                        <p:tgtEl>
                                          <p:spTgt spid="16"/>
                                        </p:tgtEl>
                                      </p:cBhvr>
                                    </p:animEffect>
                                  </p:childTnLst>
                                </p:cTn>
                              </p:par>
                            </p:childTnLst>
                          </p:cTn>
                        </p:par>
                        <p:par>
                          <p:cTn id="82" fill="hold">
                            <p:stCondLst>
                              <p:cond delay="1000"/>
                            </p:stCondLst>
                            <p:childTnLst>
                              <p:par>
                                <p:cTn id="83" presetID="22" presetClass="entr" presetSubtype="8"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left)">
                                      <p:cBhvr>
                                        <p:cTn id="85" dur="1500"/>
                                        <p:tgtEl>
                                          <p:spTgt spid="22"/>
                                        </p:tgtEl>
                                      </p:cBhvr>
                                    </p:animEffect>
                                  </p:childTnLst>
                                </p:cTn>
                              </p:par>
                            </p:childTnLst>
                          </p:cTn>
                        </p:par>
                        <p:par>
                          <p:cTn id="86" fill="hold">
                            <p:stCondLst>
                              <p:cond delay="2500"/>
                            </p:stCondLst>
                            <p:childTnLst>
                              <p:par>
                                <p:cTn id="87" presetID="22" presetClass="entr" presetSubtype="8" fill="hold"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left)">
                                      <p:cBhvr>
                                        <p:cTn id="89" dur="1500"/>
                                        <p:tgtEl>
                                          <p:spTgt spid="20"/>
                                        </p:tgtEl>
                                      </p:cBhvr>
                                    </p:animEffect>
                                  </p:childTnLst>
                                </p:cTn>
                              </p:par>
                            </p:childTnLst>
                          </p:cTn>
                        </p:par>
                        <p:par>
                          <p:cTn id="90" fill="hold">
                            <p:stCondLst>
                              <p:cond delay="4000"/>
                            </p:stCondLst>
                            <p:childTnLst>
                              <p:par>
                                <p:cTn id="91" presetID="22" presetClass="entr" presetSubtype="8"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wipe(left)">
                                      <p:cBhvr>
                                        <p:cTn id="93" dur="1500"/>
                                        <p:tgtEl>
                                          <p:spTgt spid="18"/>
                                        </p:tgtEl>
                                      </p:cBhvr>
                                    </p:animEffect>
                                  </p:childTnLst>
                                </p:cTn>
                              </p:par>
                            </p:childTnLst>
                          </p:cTn>
                        </p:par>
                      </p:childTnLst>
                    </p:cTn>
                  </p:par>
                  <p:par>
                    <p:cTn id="94" fill="hold">
                      <p:stCondLst>
                        <p:cond delay="indefinite"/>
                      </p:stCondLst>
                      <p:childTnLst>
                        <p:par>
                          <p:cTn id="95" fill="hold">
                            <p:stCondLst>
                              <p:cond delay="0"/>
                            </p:stCondLst>
                            <p:childTnLst>
                              <p:par>
                                <p:cTn id="96" presetID="6" presetClass="entr" presetSubtype="16" fill="hold" grpId="0" nodeType="click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circle(in)">
                                      <p:cBhvr>
                                        <p:cTn id="98" dur="2000"/>
                                        <p:tgtEl>
                                          <p:spTgt spid="43"/>
                                        </p:tgtEl>
                                      </p:cBhvr>
                                    </p:animEffect>
                                  </p:childTnLst>
                                </p:cTn>
                              </p:par>
                            </p:childTnLst>
                          </p:cTn>
                        </p:par>
                      </p:childTnLst>
                    </p:cTn>
                  </p:par>
                  <p:par>
                    <p:cTn id="99" fill="hold">
                      <p:stCondLst>
                        <p:cond delay="indefinite"/>
                      </p:stCondLst>
                      <p:childTnLst>
                        <p:par>
                          <p:cTn id="100" fill="hold">
                            <p:stCondLst>
                              <p:cond delay="0"/>
                            </p:stCondLst>
                            <p:childTnLst>
                              <p:par>
                                <p:cTn id="101" presetID="62" presetClass="path" presetSubtype="0" accel="50000" decel="50000" fill="hold" grpId="1" nodeType="clickEffect">
                                  <p:stCondLst>
                                    <p:cond delay="0"/>
                                  </p:stCondLst>
                                  <p:childTnLst>
                                    <p:animMotion origin="layout" path="M -4.375E-6 2.22222E-6 L -0.00846 2.22222E-6 L -0.00846 0.03565 L -0.01692 0.03565 L -0.01692 0.07153 L -0.02539 0.07153 L -0.02539 0.10741 L -0.03385 0.10741 L -0.03385 0.14328 L -0.04231 0.14328 L -0.04231 0.17916 L -0.05078 0.17916 L -0.05078 0.21504 L -0.05924 0.21504 L -0.05924 0.25092 " pathEditMode="relative" rAng="0" ptsTypes="AAAAAAAAAAAAAAA">
                                      <p:cBhvr>
                                        <p:cTn id="102" dur="2000" fill="hold"/>
                                        <p:tgtEl>
                                          <p:spTgt spid="16"/>
                                        </p:tgtEl>
                                        <p:attrNameLst>
                                          <p:attrName>ppt_x</p:attrName>
                                          <p:attrName>ppt_y</p:attrName>
                                        </p:attrNameLst>
                                      </p:cBhvr>
                                      <p:rCtr x="-2969" y="12546"/>
                                    </p:animMotion>
                                  </p:childTnLst>
                                </p:cTn>
                              </p:par>
                            </p:childTnLst>
                          </p:cTn>
                        </p:par>
                        <p:par>
                          <p:cTn id="103" fill="hold">
                            <p:stCondLst>
                              <p:cond delay="2000"/>
                            </p:stCondLst>
                            <p:childTnLst>
                              <p:par>
                                <p:cTn id="104" presetID="8" presetClass="entr" presetSubtype="16" fill="hold" grpId="0" nodeType="afterEffect">
                                  <p:stCondLst>
                                    <p:cond delay="0"/>
                                  </p:stCondLst>
                                  <p:childTnLst>
                                    <p:set>
                                      <p:cBhvr>
                                        <p:cTn id="105" dur="1" fill="hold">
                                          <p:stCondLst>
                                            <p:cond delay="0"/>
                                          </p:stCondLst>
                                        </p:cTn>
                                        <p:tgtEl>
                                          <p:spTgt spid="33"/>
                                        </p:tgtEl>
                                        <p:attrNameLst>
                                          <p:attrName>style.visibility</p:attrName>
                                        </p:attrNameLst>
                                      </p:cBhvr>
                                      <p:to>
                                        <p:strVal val="visible"/>
                                      </p:to>
                                    </p:set>
                                    <p:animEffect transition="in" filter="diamond(in)">
                                      <p:cBhvr>
                                        <p:cTn id="106" dur="1000"/>
                                        <p:tgtEl>
                                          <p:spTgt spid="33"/>
                                        </p:tgtEl>
                                      </p:cBhvr>
                                    </p:animEffect>
                                  </p:childTnLst>
                                </p:cTn>
                              </p:par>
                            </p:childTnLst>
                          </p:cTn>
                        </p:par>
                        <p:par>
                          <p:cTn id="107" fill="hold">
                            <p:stCondLst>
                              <p:cond delay="3000"/>
                            </p:stCondLst>
                            <p:childTnLst>
                              <p:par>
                                <p:cTn id="108" presetID="22" presetClass="entr" presetSubtype="8" fill="hold" nodeType="after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wipe(left)">
                                      <p:cBhvr>
                                        <p:cTn id="110" dur="1500"/>
                                        <p:tgtEl>
                                          <p:spTgt spid="34"/>
                                        </p:tgtEl>
                                      </p:cBhvr>
                                    </p:animEffect>
                                  </p:childTnLst>
                                </p:cTn>
                              </p:par>
                            </p:childTnLst>
                          </p:cTn>
                        </p:par>
                        <p:par>
                          <p:cTn id="111" fill="hold">
                            <p:stCondLst>
                              <p:cond delay="4500"/>
                            </p:stCondLst>
                            <p:childTnLst>
                              <p:par>
                                <p:cTn id="112" presetID="22" presetClass="entr" presetSubtype="8" fill="hold" nodeType="after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wipe(left)">
                                      <p:cBhvr>
                                        <p:cTn id="114" dur="1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6" grpId="0"/>
      <p:bldP spid="16" grpId="1"/>
      <p:bldP spid="17" grpId="0"/>
      <p:bldP spid="22" grpId="0" animBg="1"/>
      <p:bldP spid="23" grpId="0"/>
      <p:bldP spid="23" grpId="1"/>
      <p:bldP spid="33" grpId="0"/>
      <p:bldP spid="38" grpId="0" animBg="1"/>
      <p:bldP spid="39" grpId="0" animBg="1"/>
      <p:bldP spid="40" grpId="0" animBg="1"/>
      <p:bldP spid="41" grpId="0" animBg="1"/>
      <p:bldP spid="42" grpId="0" animBg="1"/>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E86C4-7DE8-4A82-92F6-5E4B438ABF0D}"/>
              </a:ext>
            </a:extLst>
          </p:cNvPr>
          <p:cNvSpPr>
            <a:spLocks noGrp="1"/>
          </p:cNvSpPr>
          <p:nvPr>
            <p:ph type="title"/>
          </p:nvPr>
        </p:nvSpPr>
        <p:spPr>
          <a:xfrm>
            <a:off x="1251678" y="382385"/>
            <a:ext cx="10178322" cy="1492132"/>
          </a:xfrm>
        </p:spPr>
        <p:txBody>
          <a:bodyPr>
            <a:normAutofit/>
          </a:bodyPr>
          <a:lstStyle/>
          <a:p>
            <a:r>
              <a:rPr lang="tr-TR"/>
              <a:t>5. ETKİNLİK</a:t>
            </a:r>
            <a:endParaRPr lang="tr-TR" dirty="0"/>
          </a:p>
        </p:txBody>
      </p:sp>
      <p:sp>
        <p:nvSpPr>
          <p:cNvPr id="7" name="Metin Yer Tutucusu 6">
            <a:extLst>
              <a:ext uri="{FF2B5EF4-FFF2-40B4-BE49-F238E27FC236}">
                <a16:creationId xmlns:a16="http://schemas.microsoft.com/office/drawing/2014/main" id="{A1DA6DEE-F0DB-4C73-BFA0-016B041A7F5E}"/>
              </a:ext>
            </a:extLst>
          </p:cNvPr>
          <p:cNvSpPr>
            <a:spLocks noGrp="1"/>
          </p:cNvSpPr>
          <p:nvPr>
            <p:ph idx="1"/>
          </p:nvPr>
        </p:nvSpPr>
        <p:spPr>
          <a:xfrm>
            <a:off x="1250950" y="1631950"/>
            <a:ext cx="10179050" cy="3594100"/>
          </a:xfrm>
        </p:spPr>
        <p:txBody>
          <a:bodyPr/>
          <a:lstStyle/>
          <a:p>
            <a:pPr marL="0" indent="0">
              <a:buNone/>
            </a:pPr>
            <a:r>
              <a:rPr lang="tr-TR" sz="2400" dirty="0"/>
              <a:t>C) Aşağıdaki tabloya kendi akrabalarınızı ziyaret edeceğiniz bir plan oluşturunuz. Oluşturduğunuz planı arkadaşlarınıza anlatacağınız bir yazı yazınız.</a:t>
            </a:r>
            <a:endParaRPr lang="tr-TR" dirty="0"/>
          </a:p>
        </p:txBody>
      </p:sp>
      <p:pic>
        <p:nvPicPr>
          <p:cNvPr id="4" name="Resim 3">
            <a:extLst>
              <a:ext uri="{FF2B5EF4-FFF2-40B4-BE49-F238E27FC236}">
                <a16:creationId xmlns:a16="http://schemas.microsoft.com/office/drawing/2014/main" id="{F329E7E7-D61B-48E3-9707-6DFB6A9A3E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0950" y="2834101"/>
            <a:ext cx="10179050" cy="2062135"/>
          </a:xfrm>
          <a:prstGeom prst="rect">
            <a:avLst/>
          </a:prstGeom>
        </p:spPr>
      </p:pic>
    </p:spTree>
    <p:extLst>
      <p:ext uri="{BB962C8B-B14F-4D97-AF65-F5344CB8AC3E}">
        <p14:creationId xmlns:p14="http://schemas.microsoft.com/office/powerpoint/2010/main" val="33314317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2000"/>
                                        <p:tgtEl>
                                          <p:spTgt spid="7">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E86C4-7DE8-4A82-92F6-5E4B438ABF0D}"/>
              </a:ext>
            </a:extLst>
          </p:cNvPr>
          <p:cNvSpPr>
            <a:spLocks noGrp="1"/>
          </p:cNvSpPr>
          <p:nvPr>
            <p:ph type="title"/>
          </p:nvPr>
        </p:nvSpPr>
        <p:spPr>
          <a:xfrm>
            <a:off x="1251678" y="382385"/>
            <a:ext cx="10178322" cy="1492132"/>
          </a:xfrm>
        </p:spPr>
        <p:txBody>
          <a:bodyPr>
            <a:normAutofit/>
          </a:bodyPr>
          <a:lstStyle/>
          <a:p>
            <a:r>
              <a:rPr lang="tr-TR" dirty="0"/>
              <a:t>6. ETKİNLİK: KONUŞMA</a:t>
            </a:r>
          </a:p>
        </p:txBody>
      </p:sp>
      <p:sp>
        <p:nvSpPr>
          <p:cNvPr id="7" name="Metin Yer Tutucusu 6">
            <a:extLst>
              <a:ext uri="{FF2B5EF4-FFF2-40B4-BE49-F238E27FC236}">
                <a16:creationId xmlns:a16="http://schemas.microsoft.com/office/drawing/2014/main" id="{A1DA6DEE-F0DB-4C73-BFA0-016B041A7F5E}"/>
              </a:ext>
            </a:extLst>
          </p:cNvPr>
          <p:cNvSpPr>
            <a:spLocks noGrp="1"/>
          </p:cNvSpPr>
          <p:nvPr>
            <p:ph idx="1"/>
          </p:nvPr>
        </p:nvSpPr>
        <p:spPr>
          <a:xfrm>
            <a:off x="1250950" y="1874838"/>
            <a:ext cx="10179050" cy="1111250"/>
          </a:xfrm>
        </p:spPr>
        <p:txBody>
          <a:bodyPr/>
          <a:lstStyle/>
          <a:p>
            <a:pPr marL="0" indent="0">
              <a:buNone/>
            </a:pPr>
            <a:r>
              <a:rPr lang="tr-TR" sz="2400" dirty="0"/>
              <a:t>Akraba ziyaretlerinin önemi hakkındaki duygu ve düşüncelerinizi anlatacağınız bir konuşma yapınız. Konuşmanızda beden dilinizi etkili şekilde kullanınız.</a:t>
            </a:r>
            <a:endParaRPr lang="tr-TR" dirty="0"/>
          </a:p>
        </p:txBody>
      </p:sp>
    </p:spTree>
    <p:extLst>
      <p:ext uri="{BB962C8B-B14F-4D97-AF65-F5344CB8AC3E}">
        <p14:creationId xmlns:p14="http://schemas.microsoft.com/office/powerpoint/2010/main" val="24937402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D84C0A-91CD-4F3D-94C1-51A7A743061C}"/>
              </a:ext>
            </a:extLst>
          </p:cNvPr>
          <p:cNvSpPr>
            <a:spLocks noGrp="1"/>
          </p:cNvSpPr>
          <p:nvPr>
            <p:ph type="title"/>
          </p:nvPr>
        </p:nvSpPr>
        <p:spPr/>
        <p:txBody>
          <a:bodyPr/>
          <a:lstStyle/>
          <a:p>
            <a:r>
              <a:rPr lang="tr-TR" dirty="0"/>
              <a:t>SONRAKİ METNE HAZIRLIK</a:t>
            </a:r>
          </a:p>
        </p:txBody>
      </p:sp>
      <p:sp>
        <p:nvSpPr>
          <p:cNvPr id="3" name="İçerik Yer Tutucusu 2">
            <a:extLst>
              <a:ext uri="{FF2B5EF4-FFF2-40B4-BE49-F238E27FC236}">
                <a16:creationId xmlns:a16="http://schemas.microsoft.com/office/drawing/2014/main" id="{7F0F6106-BE2A-4C6C-A291-30F82416D101}"/>
              </a:ext>
            </a:extLst>
          </p:cNvPr>
          <p:cNvSpPr>
            <a:spLocks noGrp="1"/>
          </p:cNvSpPr>
          <p:nvPr>
            <p:ph type="body" idx="1"/>
          </p:nvPr>
        </p:nvSpPr>
        <p:spPr>
          <a:xfrm>
            <a:off x="3242929" y="5159781"/>
            <a:ext cx="8297429" cy="1314591"/>
          </a:xfrm>
        </p:spPr>
        <p:txBody>
          <a:bodyPr>
            <a:normAutofit/>
          </a:bodyPr>
          <a:lstStyle/>
          <a:p>
            <a:r>
              <a:rPr lang="tr-TR" sz="2400" dirty="0"/>
              <a:t>Fabl türünde bir METİN ARAŞTIRINIZ.</a:t>
            </a:r>
          </a:p>
        </p:txBody>
      </p:sp>
    </p:spTree>
    <p:extLst>
      <p:ext uri="{BB962C8B-B14F-4D97-AF65-F5344CB8AC3E}">
        <p14:creationId xmlns:p14="http://schemas.microsoft.com/office/powerpoint/2010/main" val="3296470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607751C1-6D6F-494D-829C-A6585889ED87}"/>
              </a:ext>
            </a:extLst>
          </p:cNvPr>
          <p:cNvSpPr>
            <a:spLocks noGrp="1"/>
          </p:cNvSpPr>
          <p:nvPr>
            <p:ph type="title"/>
          </p:nvPr>
        </p:nvSpPr>
        <p:spPr/>
        <p:txBody>
          <a:bodyPr/>
          <a:lstStyle/>
          <a:p>
            <a:r>
              <a:rPr lang="tr-TR" dirty="0"/>
              <a:t>METİN SONU</a:t>
            </a:r>
          </a:p>
        </p:txBody>
      </p:sp>
      <p:sp>
        <p:nvSpPr>
          <p:cNvPr id="3" name="Metin Yer Tutucusu 2">
            <a:extLst>
              <a:ext uri="{FF2B5EF4-FFF2-40B4-BE49-F238E27FC236}">
                <a16:creationId xmlns:a16="http://schemas.microsoft.com/office/drawing/2014/main" id="{B2884B95-FCFF-494B-AE4D-1B3B7EED76AD}"/>
              </a:ext>
            </a:extLst>
          </p:cNvPr>
          <p:cNvSpPr>
            <a:spLocks noGrp="1"/>
          </p:cNvSpPr>
          <p:nvPr>
            <p:ph type="body" idx="1"/>
          </p:nvPr>
        </p:nvSpPr>
        <p:spPr/>
        <p:txBody>
          <a:bodyPr/>
          <a:lstStyle/>
          <a:p>
            <a:pPr algn="r"/>
            <a:r>
              <a:rPr lang="tr-TR" dirty="0"/>
              <a:t>ÖZGÜR KAYA</a:t>
            </a:r>
          </a:p>
        </p:txBody>
      </p:sp>
      <p:pic>
        <p:nvPicPr>
          <p:cNvPr id="15" name="Resim 14">
            <a:extLst>
              <a:ext uri="{FF2B5EF4-FFF2-40B4-BE49-F238E27FC236}">
                <a16:creationId xmlns:a16="http://schemas.microsoft.com/office/drawing/2014/main" id="{A4E4BEBC-4497-46B8-BE8D-D35D42882FF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780016" y="-452916"/>
            <a:ext cx="3600520" cy="3600520"/>
          </a:xfrm>
          <a:prstGeom prst="rect">
            <a:avLst/>
          </a:prstGeom>
        </p:spPr>
      </p:pic>
    </p:spTree>
    <p:extLst>
      <p:ext uri="{BB962C8B-B14F-4D97-AF65-F5344CB8AC3E}">
        <p14:creationId xmlns:p14="http://schemas.microsoft.com/office/powerpoint/2010/main" val="35019646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Rozet">
  <a:themeElements>
    <a:clrScheme name="Rozet">
      <a:dk1>
        <a:sysClr val="windowText" lastClr="000000"/>
      </a:dk1>
      <a:lt1>
        <a:sysClr val="window" lastClr="FFFFFF"/>
      </a:lt1>
      <a:dk2>
        <a:srgbClr val="1B2F36"/>
      </a:dk2>
      <a:lt2>
        <a:srgbClr val="F3F3F2"/>
      </a:lt2>
      <a:accent1>
        <a:srgbClr val="A38D51"/>
      </a:accent1>
      <a:accent2>
        <a:srgbClr val="5A3D40"/>
      </a:accent2>
      <a:accent3>
        <a:srgbClr val="5D988C"/>
      </a:accent3>
      <a:accent4>
        <a:srgbClr val="A85752"/>
      </a:accent4>
      <a:accent5>
        <a:srgbClr val="809A67"/>
      </a:accent5>
      <a:accent6>
        <a:srgbClr val="67645A"/>
      </a:accent6>
      <a:hlink>
        <a:srgbClr val="5D988C"/>
      </a:hlink>
      <a:folHlink>
        <a:srgbClr val="846794"/>
      </a:folHlink>
    </a:clrScheme>
    <a:fontScheme name="Rozet">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ozet">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9E77EDF1-0821-4215-BD6E-A2D49F02550D}"/>
    </a:ext>
  </a:extLst>
</a:theme>
</file>

<file path=docProps/app.xml><?xml version="1.0" encoding="utf-8"?>
<Properties xmlns="http://schemas.openxmlformats.org/officeDocument/2006/extended-properties" xmlns:vt="http://schemas.openxmlformats.org/officeDocument/2006/docPropsVTypes">
  <Template>Rozet</Template>
  <TotalTime>389</TotalTime>
  <Words>692</Words>
  <Application>Microsoft Office PowerPoint</Application>
  <PresentationFormat>Geniş ekran</PresentationFormat>
  <Paragraphs>74</Paragraphs>
  <Slides>19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19</vt:i4>
      </vt:variant>
    </vt:vector>
  </HeadingPairs>
  <TitlesOfParts>
    <vt:vector size="23" baseType="lpstr">
      <vt:lpstr>Arial</vt:lpstr>
      <vt:lpstr>Gill Sans MT</vt:lpstr>
      <vt:lpstr>Impact</vt:lpstr>
      <vt:lpstr>Rozet</vt:lpstr>
      <vt:lpstr>Gümüş Kanat</vt:lpstr>
      <vt:lpstr>HAZIRLIK SORULARI</vt:lpstr>
      <vt:lpstr>OKUMA ÇALIŞMASI</vt:lpstr>
      <vt:lpstr>1. ETKİNLİK: SÖZCÜK ÇALIŞMASI</vt:lpstr>
      <vt:lpstr>2. ETKİNLİK: METNİ ANLAMA</vt:lpstr>
      <vt:lpstr>2. ETKİNLİK: METNİ ANLAMA</vt:lpstr>
      <vt:lpstr>2. ETKİNLİK: METNİ ANLAMA</vt:lpstr>
      <vt:lpstr>2. ETKİNLİK: METNİ ANLAMA</vt:lpstr>
      <vt:lpstr>3. ETKİNLİK</vt:lpstr>
      <vt:lpstr>3. ETKİNLİK</vt:lpstr>
      <vt:lpstr>4. ETKİNLİK:</vt:lpstr>
      <vt:lpstr>5. ETKİNLİK</vt:lpstr>
      <vt:lpstr>5. ETKİNLİK</vt:lpstr>
      <vt:lpstr>5. ETKİNLİK</vt:lpstr>
      <vt:lpstr>PowerPoint Sunusu</vt:lpstr>
      <vt:lpstr>5. ETKİNLİK</vt:lpstr>
      <vt:lpstr>6. ETKİNLİK: KONUŞMA</vt:lpstr>
      <vt:lpstr>SONRAKİ METNE HAZIRLIK</vt:lpstr>
      <vt:lpstr>METİN SONU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GÜNDELİK HAYATIMIZDA  E-HASTALIKLAR</dc:title>
  <dc:creator>Özgür Kaya</dc:creator>
  <cp:lastModifiedBy>Özgür Kaya</cp:lastModifiedBy>
  <cp:revision>53</cp:revision>
  <dcterms:created xsi:type="dcterms:W3CDTF">2020-11-22T18:42:46Z</dcterms:created>
  <dcterms:modified xsi:type="dcterms:W3CDTF">2020-12-22T19:46:51Z</dcterms:modified>
</cp:coreProperties>
</file>