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8" r:id="rId5"/>
    <p:sldId id="258" r:id="rId6"/>
    <p:sldId id="259" r:id="rId7"/>
    <p:sldId id="261" r:id="rId8"/>
    <p:sldId id="260" r:id="rId9"/>
    <p:sldId id="262" r:id="rId10"/>
    <p:sldId id="263" r:id="rId11"/>
    <p:sldId id="265" r:id="rId12"/>
    <p:sldId id="266" r:id="rId13"/>
    <p:sldId id="267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419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220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702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956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590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254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015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483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192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9088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764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6FF1B-CA90-4382-82DD-6EC01A1B118A}" type="datetimeFigureOut">
              <a:rPr lang="tr-TR" smtClean="0"/>
              <a:t>26.10.2020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2DBBC-E9CA-403B-87E5-D399D0EC9A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701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 dirty="0"/>
          </a:p>
        </p:txBody>
      </p:sp>
      <p:sp>
        <p:nvSpPr>
          <p:cNvPr id="7" name="TextBox 9"/>
          <p:cNvSpPr txBox="1">
            <a:spLocks/>
          </p:cNvSpPr>
          <p:nvPr/>
        </p:nvSpPr>
        <p:spPr>
          <a:xfrm>
            <a:off x="3087973" y="1612838"/>
            <a:ext cx="6370819" cy="20867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108000" tIns="45720" rIns="91440" bIns="45720" rtlCol="0" anchor="t" anchorCtr="0">
            <a:spAutoFit/>
            <a:scene3d>
              <a:camera prst="orthographicFront"/>
              <a:lightRig rig="soft" dir="t">
                <a:rot lat="0" lon="0" rev="3240000"/>
              </a:lightRig>
            </a:scene3d>
            <a:sp3d contourW="12700" prstMaterial="plastic">
              <a:bevelT w="2540000" h="127000"/>
              <a:bevelB w="6350000" h="6350000"/>
              <a:contourClr>
                <a:schemeClr val="tx1"/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7200" b="1" kern="100" spc="5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reflection stA="25000" endPos="68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CÜMLEDE  ANLAM</a:t>
            </a:r>
            <a:endParaRPr lang="en-US" sz="7200" b="1" kern="100" spc="5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reflection stA="25000" endPos="68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05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7" y="2025076"/>
            <a:ext cx="2641270" cy="4126984"/>
          </a:xfrm>
          <a:prstGeom prst="rect">
            <a:avLst/>
          </a:prstGeom>
        </p:spPr>
      </p:pic>
      <p:sp>
        <p:nvSpPr>
          <p:cNvPr id="6" name="Bulut Belirtme Çizgisi 5"/>
          <p:cNvSpPr/>
          <p:nvPr/>
        </p:nvSpPr>
        <p:spPr>
          <a:xfrm>
            <a:off x="5111645" y="0"/>
            <a:ext cx="6310859" cy="3342806"/>
          </a:xfrm>
          <a:prstGeom prst="cloudCallout">
            <a:avLst>
              <a:gd name="adj1" fmla="val -89242"/>
              <a:gd name="adj2" fmla="val 562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800" b="1" dirty="0" smtClean="0"/>
          </a:p>
          <a:p>
            <a:pPr algn="ctr"/>
            <a:r>
              <a:rPr lang="tr-TR" sz="2800" b="1" dirty="0" smtClean="0"/>
              <a:t>Merhaba arkadaşlar bugün sizlere cümlede anlam konusunu işleyeceğiz.</a:t>
            </a:r>
            <a:r>
              <a:rPr lang="tr-TR" sz="2800" b="1" dirty="0" smtClean="0"/>
              <a:t> Beni tanıdınız değil mi?</a:t>
            </a:r>
          </a:p>
          <a:p>
            <a:pPr algn="ctr"/>
            <a:endParaRPr lang="tr-TR" sz="3200" b="1" dirty="0"/>
          </a:p>
        </p:txBody>
      </p:sp>
      <p:grpSp>
        <p:nvGrpSpPr>
          <p:cNvPr id="8" name="Grup 7"/>
          <p:cNvGrpSpPr/>
          <p:nvPr/>
        </p:nvGrpSpPr>
        <p:grpSpPr>
          <a:xfrm>
            <a:off x="599824" y="5445534"/>
            <a:ext cx="11497237" cy="1478517"/>
            <a:chOff x="349622" y="787721"/>
            <a:chExt cx="11497237" cy="2831008"/>
          </a:xfrm>
        </p:grpSpPr>
        <p:pic>
          <p:nvPicPr>
            <p:cNvPr id="9" name="Resim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622" y="787721"/>
              <a:ext cx="11497237" cy="2831008"/>
            </a:xfrm>
            <a:prstGeom prst="rect">
              <a:avLst/>
            </a:prstGeom>
          </p:spPr>
        </p:pic>
        <p:sp>
          <p:nvSpPr>
            <p:cNvPr id="10" name="Yuvarlatılmış Dikdörtgen 9"/>
            <p:cNvSpPr/>
            <p:nvPr/>
          </p:nvSpPr>
          <p:spPr>
            <a:xfrm>
              <a:off x="349622" y="862082"/>
              <a:ext cx="11260941" cy="2756647"/>
            </a:xfrm>
            <a:prstGeom prst="roundRect">
              <a:avLst>
                <a:gd name="adj" fmla="val 3984"/>
              </a:avLst>
            </a:prstGeom>
            <a:noFill/>
            <a:ln w="127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Bef>
                  <a:spcPct val="20000"/>
                </a:spcBef>
                <a:defRPr/>
              </a:pPr>
              <a:r>
                <a:rPr lang="tr-TR" sz="2800" dirty="0" smtClean="0">
                  <a:latin typeface="Arial" charset="0"/>
                  <a:cs typeface="Arial" charset="0"/>
                </a:rPr>
                <a:t>Cümle nedir arkadaşlar?</a:t>
              </a:r>
              <a:endParaRPr lang="tr-TR" sz="2800" dirty="0"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225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7" y="2025076"/>
            <a:ext cx="2641270" cy="4126984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837483" y="524656"/>
            <a:ext cx="7884826" cy="4362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CÜMLE: </a:t>
            </a:r>
            <a:r>
              <a:rPr lang="tr-TR" sz="3100" b="1" dirty="0" smtClean="0"/>
              <a:t>Bir düşünceyi, duyguyu, haberi, isteği, olayı, durumu kısacası bir yargıyı tam</a:t>
            </a:r>
          </a:p>
          <a:p>
            <a:pPr algn="ctr"/>
            <a:r>
              <a:rPr lang="tr-TR" sz="3100" b="1" dirty="0" smtClean="0"/>
              <a:t>olarak anlatan sözcük ya da sözcük dizisine  cümle denir.</a:t>
            </a:r>
          </a:p>
          <a:p>
            <a:pPr algn="ctr"/>
            <a:endParaRPr lang="tr-TR" sz="3100" b="1" dirty="0"/>
          </a:p>
          <a:p>
            <a:r>
              <a:rPr lang="tr-TR" sz="31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Buldum.</a:t>
            </a:r>
          </a:p>
          <a:p>
            <a:r>
              <a:rPr lang="tr-TR" sz="31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Defterimi buldum.</a:t>
            </a:r>
          </a:p>
          <a:p>
            <a:r>
              <a:rPr lang="tr-TR" sz="31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Leon</a:t>
            </a:r>
            <a:r>
              <a:rPr lang="tr-TR" sz="31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sayesinde konuyu öğreniyorum.</a:t>
            </a:r>
            <a:endParaRPr lang="tr-TR" sz="31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95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7" y="2025076"/>
            <a:ext cx="2641270" cy="4126984"/>
          </a:xfrm>
          <a:prstGeom prst="rect">
            <a:avLst/>
          </a:prstGeom>
        </p:spPr>
      </p:pic>
      <p:sp>
        <p:nvSpPr>
          <p:cNvPr id="6" name="Bulut Belirtme Çizgisi 5"/>
          <p:cNvSpPr/>
          <p:nvPr/>
        </p:nvSpPr>
        <p:spPr>
          <a:xfrm>
            <a:off x="5111645" y="0"/>
            <a:ext cx="6310859" cy="3342806"/>
          </a:xfrm>
          <a:prstGeom prst="cloudCallout">
            <a:avLst>
              <a:gd name="adj1" fmla="val -89242"/>
              <a:gd name="adj2" fmla="val 562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/>
              <a:t>Cümlenin anlatım özelliklerinden nesnel cümleleri ben anlatacağım. 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367382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7" y="2025076"/>
            <a:ext cx="2641270" cy="4126984"/>
          </a:xfrm>
          <a:prstGeom prst="rect">
            <a:avLst/>
          </a:prstGeom>
        </p:spPr>
      </p:pic>
      <p:sp>
        <p:nvSpPr>
          <p:cNvPr id="5" name="Beşgen 4"/>
          <p:cNvSpPr/>
          <p:nvPr/>
        </p:nvSpPr>
        <p:spPr>
          <a:xfrm rot="5400000">
            <a:off x="4909277" y="1765092"/>
            <a:ext cx="5246557" cy="4646951"/>
          </a:xfrm>
          <a:prstGeom prst="homePlate">
            <a:avLst>
              <a:gd name="adj" fmla="val 36388"/>
            </a:avLst>
          </a:prstGeom>
          <a:solidFill>
            <a:srgbClr val="7030A0">
              <a:alpha val="81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tr-TR" sz="2400" dirty="0" smtClean="0"/>
          </a:p>
          <a:p>
            <a:pPr algn="ctr"/>
            <a:endParaRPr lang="tr-TR" sz="2400" dirty="0"/>
          </a:p>
          <a:p>
            <a:pPr algn="ctr"/>
            <a:r>
              <a:rPr lang="tr-T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Söyleyenin duygu veya düşüncesini içermeyen, doğruluğu ya da yanlışlığı kişiden kişiye göre değişiklik göstermeyen, herkesçe kabul görmüş, kanıtlanabilir yargıları içeren cümlelerdir.</a:t>
            </a:r>
            <a:endParaRPr lang="tr-T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591329" y="748567"/>
            <a:ext cx="3882452" cy="2010819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75BF"/>
            </a:solidFill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</a:rPr>
              <a:t>1) NESNEL </a:t>
            </a:r>
          </a:p>
          <a:p>
            <a:pPr algn="ctr"/>
            <a:r>
              <a:rPr lang="tr-TR" sz="4400" b="1" dirty="0" smtClean="0">
                <a:solidFill>
                  <a:srgbClr val="FF0000"/>
                </a:solidFill>
              </a:rPr>
              <a:t>CÜMLELER</a:t>
            </a: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0" y="-42749"/>
            <a:ext cx="12192000" cy="74856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CÜMLENİN ANLATIM ÖZELLİKLERİ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0550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7" y="2025076"/>
            <a:ext cx="2641270" cy="412698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801192" y="748567"/>
            <a:ext cx="3882452" cy="2010819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75BF"/>
            </a:solidFill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</a:rPr>
              <a:t>NESNEL </a:t>
            </a:r>
          </a:p>
          <a:p>
            <a:pPr algn="ctr"/>
            <a:r>
              <a:rPr lang="tr-TR" sz="4400" b="1" dirty="0" smtClean="0">
                <a:solidFill>
                  <a:srgbClr val="FF0000"/>
                </a:solidFill>
              </a:rPr>
              <a:t>CÜMLELER</a:t>
            </a: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0" y="-42749"/>
            <a:ext cx="12192000" cy="74856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CÜMLENİN ANLATIM ÖZELLİKLERİ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8" name="Akış Çizelgesi: El İle Girdi 7"/>
          <p:cNvSpPr/>
          <p:nvPr/>
        </p:nvSpPr>
        <p:spPr>
          <a:xfrm flipH="1">
            <a:off x="3407556" y="2759386"/>
            <a:ext cx="8119880" cy="837233"/>
          </a:xfrm>
          <a:prstGeom prst="flowChartManualInpu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rPr>
              <a:t>Ozon tabakasın</a:t>
            </a:r>
            <a:r>
              <a:rPr lang="tr-TR" sz="2400" b="1" i="1" kern="0" dirty="0">
                <a:solidFill>
                  <a:prstClr val="white"/>
                </a:solidFill>
                <a:latin typeface="Arial" panose="020B0604020202020204"/>
              </a:rPr>
              <a:t>daki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rPr>
              <a:t> delik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her yıl büyüyor.</a:t>
            </a:r>
            <a:endParaRPr kumimoji="0" lang="tr-TR" sz="24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9" name="Akış Çizelgesi: El İle Girdi 8"/>
          <p:cNvSpPr/>
          <p:nvPr/>
        </p:nvSpPr>
        <p:spPr>
          <a:xfrm flipH="1">
            <a:off x="3407556" y="3669951"/>
            <a:ext cx="8119880" cy="837233"/>
          </a:xfrm>
          <a:prstGeom prst="flowChartManualInput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>
              <a:spcBef>
                <a:spcPts val="475"/>
              </a:spcBef>
              <a:spcAft>
                <a:spcPts val="0"/>
              </a:spcAft>
              <a:buClr>
                <a:srgbClr val="FF0000"/>
              </a:buClr>
              <a:buSzPts val="1200"/>
              <a:tabLst>
                <a:tab pos="410210" algn="l"/>
              </a:tabLst>
            </a:pPr>
            <a:r>
              <a:rPr lang="tr-TR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Eser, dört bölümden oluşmaktadır</a:t>
            </a:r>
            <a:r>
              <a:rPr lang="tr-TR" sz="2400" b="1" dirty="0" smtClean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tr-TR" sz="2400" b="1" dirty="0">
              <a:solidFill>
                <a:schemeClr val="accent4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Akış Çizelgesi: El İle Girdi 10"/>
          <p:cNvSpPr/>
          <p:nvPr/>
        </p:nvSpPr>
        <p:spPr>
          <a:xfrm flipH="1">
            <a:off x="3407556" y="4580516"/>
            <a:ext cx="8119880" cy="837233"/>
          </a:xfrm>
          <a:prstGeom prst="flowChartManualInpu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>
              <a:spcBef>
                <a:spcPts val="475"/>
              </a:spcBef>
              <a:spcAft>
                <a:spcPts val="0"/>
              </a:spcAft>
              <a:buClr>
                <a:srgbClr val="FF0000"/>
              </a:buClr>
              <a:buSzPts val="1200"/>
              <a:tabLst>
                <a:tab pos="410210" algn="l"/>
              </a:tabLst>
            </a:pPr>
            <a:r>
              <a:rPr lang="en-US" sz="2400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Kı</a:t>
            </a:r>
            <a:r>
              <a:rPr lang="en-US" sz="2400" spc="-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US" sz="2400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mızı</a:t>
            </a:r>
            <a:r>
              <a:rPr lang="en-US" sz="2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2400" spc="-2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400" b="1" spc="-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sz="24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400" b="1" spc="-5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US" sz="2400" b="1" spc="-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kl</a:t>
            </a:r>
            <a:r>
              <a:rPr lang="en-US" sz="2400" b="1" spc="-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</a:t>
            </a:r>
            <a:r>
              <a:rPr lang="en-US" sz="2400" b="1" spc="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en-US" sz="2400" b="1" spc="-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sz="24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sz="2400" b="1" spc="-1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spc="-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US" sz="2400" b="1" spc="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24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US" sz="2400" b="1" spc="-15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tan</a:t>
            </a:r>
            <a:r>
              <a:rPr lang="en-US" sz="2400" b="1" spc="-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</a:t>
            </a:r>
            <a:r>
              <a:rPr lang="en-US" sz="24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</a:t>
            </a:r>
            <a:r>
              <a:rPr lang="en-US" sz="2400" b="1" spc="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2400" b="1" spc="-5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US" sz="2400" b="1" dirty="0" smtClean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tr-TR" sz="2000" dirty="0">
              <a:solidFill>
                <a:schemeClr val="accent4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Akış Çizelgesi: El İle Girdi 11"/>
          <p:cNvSpPr/>
          <p:nvPr/>
        </p:nvSpPr>
        <p:spPr>
          <a:xfrm flipH="1">
            <a:off x="3395066" y="5497406"/>
            <a:ext cx="8119880" cy="837233"/>
          </a:xfrm>
          <a:prstGeom prst="flowChartManualInpu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>
              <a:spcBef>
                <a:spcPts val="475"/>
              </a:spcBef>
              <a:spcAft>
                <a:spcPts val="0"/>
              </a:spcAft>
              <a:buClr>
                <a:srgbClr val="FF0000"/>
              </a:buClr>
              <a:buSzPts val="1200"/>
              <a:tabLst>
                <a:tab pos="410210" algn="l"/>
              </a:tabLst>
            </a:pPr>
            <a:r>
              <a:rPr lang="tr-TR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Yazar, romanında aile bireylerinin sorunlarını anlatıyor.</a:t>
            </a:r>
            <a:endParaRPr lang="tr-TR" sz="2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72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0" y="-42749"/>
            <a:ext cx="12192000" cy="74856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CÜMLENİN ANLATIM ÖZELLİKLERİ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84" y="1730422"/>
            <a:ext cx="3842113" cy="4721902"/>
          </a:xfrm>
          <a:prstGeom prst="rect">
            <a:avLst/>
          </a:prstGeom>
        </p:spPr>
      </p:pic>
      <p:sp>
        <p:nvSpPr>
          <p:cNvPr id="8" name="Bulut Belirtme Çizgisi 7"/>
          <p:cNvSpPr/>
          <p:nvPr/>
        </p:nvSpPr>
        <p:spPr>
          <a:xfrm>
            <a:off x="5216576" y="748567"/>
            <a:ext cx="6310859" cy="3342806"/>
          </a:xfrm>
          <a:prstGeom prst="cloudCallout">
            <a:avLst>
              <a:gd name="adj1" fmla="val -75465"/>
              <a:gd name="adj2" fmla="val 37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/>
              <a:t>Leon</a:t>
            </a:r>
            <a:r>
              <a:rPr lang="tr-TR" sz="3200" dirty="0" smtClean="0"/>
              <a:t> arkadaşımıza teşekkür ediyorum. Ben de sizlere öznel cümleleri anlatacağım.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423632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0" y="-42749"/>
            <a:ext cx="12192000" cy="74856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CÜMLENİN ANLATIM ÖZELLİKLERİ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grpSp>
        <p:nvGrpSpPr>
          <p:cNvPr id="13" name="Grup 12"/>
          <p:cNvGrpSpPr/>
          <p:nvPr/>
        </p:nvGrpSpPr>
        <p:grpSpPr>
          <a:xfrm>
            <a:off x="5032232" y="811634"/>
            <a:ext cx="4964133" cy="5918951"/>
            <a:chOff x="6900851" y="173870"/>
            <a:chExt cx="4964133" cy="5756186"/>
          </a:xfrm>
        </p:grpSpPr>
        <p:sp>
          <p:nvSpPr>
            <p:cNvPr id="14" name="Beşgen 13"/>
            <p:cNvSpPr/>
            <p:nvPr/>
          </p:nvSpPr>
          <p:spPr>
            <a:xfrm rot="5400000">
              <a:off x="7091812" y="1242362"/>
              <a:ext cx="4582212" cy="4793175"/>
            </a:xfrm>
            <a:prstGeom prst="homePlate">
              <a:avLst>
                <a:gd name="adj" fmla="val 36388"/>
              </a:avLst>
            </a:prstGeom>
            <a:solidFill>
              <a:srgbClr val="7030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tr-TR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Söyleyenin kendi düşüncesini, duygusunu veya beğenisini içeren; doğruluğu ya da yanlışlığı kişiden kişiye göre değişen cümlelerdir</a:t>
              </a:r>
              <a:r>
                <a:rPr lang="tr-TR" sz="2400" dirty="0" smtClean="0"/>
                <a:t>.</a:t>
              </a:r>
              <a:endParaRPr lang="tr-TR" sz="240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6900851" y="173870"/>
              <a:ext cx="4964133" cy="186438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7030A0"/>
              </a:solidFill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5400" b="1" dirty="0" smtClean="0">
                  <a:solidFill>
                    <a:srgbClr val="FF0000"/>
                  </a:solidFill>
                </a:rPr>
                <a:t>2) ÖZNEL CÜMLELER</a:t>
              </a:r>
              <a:endParaRPr lang="tr-TR" sz="54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6" name="Resim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84" y="1730422"/>
            <a:ext cx="3842113" cy="472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0" y="-42749"/>
            <a:ext cx="12192000" cy="74856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CÜMLENİN ANLATIM ÖZELLİKLERİ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246558" y="810748"/>
            <a:ext cx="4946754" cy="2022033"/>
          </a:xfrm>
          <a:prstGeom prst="ellipse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b="1" dirty="0" smtClean="0">
                <a:solidFill>
                  <a:srgbClr val="FF0000"/>
                </a:solidFill>
              </a:rPr>
              <a:t> ÖZNEL CÜMLELER</a:t>
            </a:r>
            <a:endParaRPr lang="tr-TR" sz="5400" b="1" dirty="0">
              <a:solidFill>
                <a:srgbClr val="FF0000"/>
              </a:solidFill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84" y="1730422"/>
            <a:ext cx="3842113" cy="4721902"/>
          </a:xfrm>
          <a:prstGeom prst="rect">
            <a:avLst/>
          </a:prstGeom>
        </p:spPr>
      </p:pic>
      <p:sp>
        <p:nvSpPr>
          <p:cNvPr id="8" name="Akış Çizelgesi: El İle Girdi 7"/>
          <p:cNvSpPr/>
          <p:nvPr/>
        </p:nvSpPr>
        <p:spPr>
          <a:xfrm>
            <a:off x="4096682" y="2832781"/>
            <a:ext cx="7595646" cy="851430"/>
          </a:xfrm>
          <a:prstGeom prst="flowChartManualInpu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Roman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güzel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yazı türüdür.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Akış Çizelgesi: El İle Girdi 8"/>
          <p:cNvSpPr/>
          <p:nvPr/>
        </p:nvSpPr>
        <p:spPr>
          <a:xfrm>
            <a:off x="4096682" y="3759161"/>
            <a:ext cx="7595646" cy="851430"/>
          </a:xfrm>
          <a:prstGeom prst="flowChartManualInpu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İstanbul Boğazı’nın seyrine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kimse doyamaz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Akış Çizelgesi: El İle Girdi 10"/>
          <p:cNvSpPr/>
          <p:nvPr/>
        </p:nvSpPr>
        <p:spPr>
          <a:xfrm>
            <a:off x="4129162" y="4706041"/>
            <a:ext cx="7595646" cy="851430"/>
          </a:xfrm>
          <a:prstGeom prst="flowChartManualInpu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Mavi elbise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insanlara yakışıyor.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Akış Çizelgesi: El İle Girdi 11"/>
          <p:cNvSpPr/>
          <p:nvPr/>
        </p:nvSpPr>
        <p:spPr>
          <a:xfrm>
            <a:off x="4161642" y="5667905"/>
            <a:ext cx="7595646" cy="851430"/>
          </a:xfrm>
          <a:prstGeom prst="flowChartManualInput">
            <a:avLst/>
          </a:prstGeom>
          <a:solidFill>
            <a:srgbClr val="FF66FF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Duygusal şarkılar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herkesi etkiler.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702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2157046"/>
            <a:ext cx="4419600" cy="4419600"/>
          </a:xfrm>
          <a:prstGeom prst="rect">
            <a:avLst/>
          </a:prstGeom>
        </p:spPr>
      </p:pic>
      <p:sp>
        <p:nvSpPr>
          <p:cNvPr id="13" name="Bulut Belirtme Çizgisi 12"/>
          <p:cNvSpPr/>
          <p:nvPr/>
        </p:nvSpPr>
        <p:spPr>
          <a:xfrm>
            <a:off x="5216576" y="748567"/>
            <a:ext cx="6310859" cy="3342806"/>
          </a:xfrm>
          <a:prstGeom prst="cloudCallout">
            <a:avLst>
              <a:gd name="adj1" fmla="val -75465"/>
              <a:gd name="adj2" fmla="val 37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dirty="0" smtClean="0"/>
              <a:t>Sırada cümlenin anlam özellikleri var.  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1987787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2157046"/>
            <a:ext cx="4419600" cy="4419600"/>
          </a:xfrm>
          <a:prstGeom prst="rect">
            <a:avLst/>
          </a:prstGeom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0" y="-42749"/>
            <a:ext cx="12192000" cy="748567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CÜMLENİN ANLAM ÖZELLİKLERİ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5756222" y="1446491"/>
            <a:ext cx="5936105" cy="104179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254000" dist="88900" dir="2700000" rotWithShape="0">
              <a:srgbClr val="000000">
                <a:alpha val="65000"/>
              </a:srgbClr>
            </a:outerShdw>
          </a:effectLst>
        </p:spPr>
        <p:txBody>
          <a:bodyPr rtlCol="0" anchor="ctr"/>
          <a:lstStyle/>
          <a:p>
            <a:pPr lvl="0" algn="ctr"/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rPr>
              <a:t>Sebep-Sonuç (Neden-  Sonuç) Cümleleri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016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Kozuka Gothic Pr6N B" pitchFamily="34" charset="-128"/>
              <a:ea typeface="Kozuka Gothic Pr6N B" pitchFamily="34" charset="-128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95010" y="1476558"/>
            <a:ext cx="1011311" cy="981658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75BF"/>
            </a:solidFill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</a:rPr>
              <a:t>1</a:t>
            </a: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595009" y="2837760"/>
            <a:ext cx="1011311" cy="981658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75BF"/>
            </a:solidFill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>
                <a:solidFill>
                  <a:srgbClr val="FF0000"/>
                </a:solidFill>
              </a:rPr>
              <a:t>2</a:t>
            </a: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56222" y="2807693"/>
            <a:ext cx="5936105" cy="104179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254000" dist="88900" dir="2700000" rotWithShape="0">
              <a:srgbClr val="000000">
                <a:alpha val="65000"/>
              </a:srgbClr>
            </a:outerShdw>
          </a:effectLst>
        </p:spPr>
        <p:txBody>
          <a:bodyPr rtlCol="0" anchor="ctr"/>
          <a:lstStyle/>
          <a:p>
            <a:pPr lvl="0"/>
            <a:r>
              <a:rPr lang="tr-TR" sz="2400" kern="0" dirty="0"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Kozuka Gothic Pr6N B" pitchFamily="34" charset="-128"/>
                <a:ea typeface="Kozuka Gothic Pr6N B" pitchFamily="34" charset="-128"/>
              </a:rPr>
              <a:t> 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rPr>
              <a:t>Amaç Sonuç Cümleleri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016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Kozuka Gothic Pr6N B" pitchFamily="34" charset="-128"/>
              <a:ea typeface="Kozuka Gothic Pr6N B" pitchFamily="34" charset="-128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633328" y="4259008"/>
            <a:ext cx="1011311" cy="981658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75BF"/>
            </a:solidFill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</a:rPr>
              <a:t>3</a:t>
            </a: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5773712" y="4309207"/>
            <a:ext cx="5936105" cy="104179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254000" dist="88900" dir="2700000" rotWithShape="0">
              <a:srgbClr val="000000">
                <a:alpha val="65000"/>
              </a:srgbClr>
            </a:outerShdw>
          </a:effectLst>
        </p:spPr>
        <p:txBody>
          <a:bodyPr rtlCol="0" anchor="ctr"/>
          <a:lstStyle/>
          <a:p>
            <a:pPr lvl="0"/>
            <a:r>
              <a:rPr lang="tr-TR" sz="2400" kern="0" dirty="0"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Kozuka Gothic Pr6N B" pitchFamily="34" charset="-128"/>
                <a:ea typeface="Kozuka Gothic Pr6N B" pitchFamily="34" charset="-128"/>
              </a:rPr>
              <a:t> 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rPr>
              <a:t>Amaç Sonuç Cümleleri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016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Kozuka Gothic Pr6N B" pitchFamily="34" charset="-128"/>
              <a:ea typeface="Kozuka Gothic Pr6N B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717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2157046"/>
            <a:ext cx="4419600" cy="4419600"/>
          </a:xfrm>
          <a:prstGeom prst="rect">
            <a:avLst/>
          </a:prstGeom>
        </p:spPr>
      </p:pic>
      <p:sp>
        <p:nvSpPr>
          <p:cNvPr id="6" name="Rectangle 8"/>
          <p:cNvSpPr/>
          <p:nvPr/>
        </p:nvSpPr>
        <p:spPr>
          <a:xfrm>
            <a:off x="3387776" y="300170"/>
            <a:ext cx="8344238" cy="104179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254000" dist="88900" dir="2700000" rotWithShape="0">
              <a:srgbClr val="000000">
                <a:alpha val="65000"/>
              </a:srgbClr>
            </a:outerShdw>
          </a:effectLst>
        </p:spPr>
        <p:txBody>
          <a:bodyPr rtlCol="0" anchor="ctr"/>
          <a:lstStyle/>
          <a:p>
            <a:pPr lvl="0" algn="ctr"/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rPr>
              <a:t>SEBEP-SONUÇ (NEDEN-  SONUÇ) CÜMLELERİ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016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Kozuka Gothic Pr6N B" pitchFamily="34" charset="-128"/>
              <a:ea typeface="Kozuka Gothic Pr6N B" pitchFamily="34" charset="-128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2226564" y="330237"/>
            <a:ext cx="1011311" cy="981658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75BF"/>
            </a:solidFill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</a:rPr>
              <a:t>1</a:t>
            </a: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4896499" y="1620354"/>
            <a:ext cx="6835515" cy="48320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eylemin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hangi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gerekçeyle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hangi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sebeple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yapıldığını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bildiren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cümlelerdir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cümlelerin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yüklemine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niçin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?” , “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neden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?”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soruları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sorulduğunda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sorular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cevapsız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kalmaz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Neden-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sonuç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cümleleri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iki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bölümden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oluşur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Birinci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bölüm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neden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sebep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ikinci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bölüm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ise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sonuç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bildirir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Genellikle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den,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diğinden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gibi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ekler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edatlar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kullanılır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1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2157046"/>
            <a:ext cx="4419600" cy="4419600"/>
          </a:xfrm>
          <a:prstGeom prst="rect">
            <a:avLst/>
          </a:prstGeom>
        </p:spPr>
      </p:pic>
      <p:sp>
        <p:nvSpPr>
          <p:cNvPr id="6" name="Rectangle 8"/>
          <p:cNvSpPr/>
          <p:nvPr/>
        </p:nvSpPr>
        <p:spPr>
          <a:xfrm>
            <a:off x="0" y="0"/>
            <a:ext cx="12192000" cy="134196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254000" dist="88900" dir="2700000" rotWithShape="0">
              <a:srgbClr val="000000">
                <a:alpha val="65000"/>
              </a:srgbClr>
            </a:outerShdw>
          </a:effectLst>
        </p:spPr>
        <p:txBody>
          <a:bodyPr rtlCol="0" anchor="ctr"/>
          <a:lstStyle/>
          <a:p>
            <a:pPr lvl="0" algn="ctr"/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rPr>
              <a:t>SEBEP-SONUÇ (NEDEN-  SONUÇ) CÜMLELERİ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016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Kozuka Gothic Pr6N B" pitchFamily="34" charset="-128"/>
              <a:ea typeface="Kozuka Gothic Pr6N B" pitchFamily="34" charset="-128"/>
              <a:cs typeface="+mn-cs"/>
            </a:endParaRPr>
          </a:p>
        </p:txBody>
      </p:sp>
      <p:sp>
        <p:nvSpPr>
          <p:cNvPr id="8" name="Akış Çizelgesi: El İle Girdi 7"/>
          <p:cNvSpPr/>
          <p:nvPr/>
        </p:nvSpPr>
        <p:spPr>
          <a:xfrm flipH="1">
            <a:off x="3977181" y="1618509"/>
            <a:ext cx="8119880" cy="837233"/>
          </a:xfrm>
          <a:prstGeom prst="flowChartManualInpu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*</a:t>
            </a:r>
            <a:r>
              <a:rPr kumimoji="0" lang="tr-TR" sz="24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</a:rPr>
              <a:t>Hasta olduğum için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okula gelemedim.</a:t>
            </a:r>
            <a:endParaRPr kumimoji="0" lang="tr-TR" sz="24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9" name="Akış Çizelgesi: El İle Girdi 8"/>
          <p:cNvSpPr/>
          <p:nvPr/>
        </p:nvSpPr>
        <p:spPr>
          <a:xfrm>
            <a:off x="3977181" y="2545682"/>
            <a:ext cx="8119880" cy="851430"/>
          </a:xfrm>
          <a:prstGeom prst="flowChartManualInpu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Okulların açılmasıyla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masraflar arttı.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kış Çizelgesi: El İle Girdi 9"/>
          <p:cNvSpPr/>
          <p:nvPr/>
        </p:nvSpPr>
        <p:spPr>
          <a:xfrm flipH="1">
            <a:off x="3977181" y="3517032"/>
            <a:ext cx="8119880" cy="837233"/>
          </a:xfrm>
          <a:prstGeom prst="flowChartManualInpu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*</a:t>
            </a:r>
            <a:r>
              <a:rPr kumimoji="0" lang="tr-TR" sz="24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</a:rPr>
              <a:t>Yağmur yağınca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maç iptal oldu.</a:t>
            </a:r>
            <a:endParaRPr kumimoji="0" lang="tr-TR" sz="24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1" name="Akış Çizelgesi: El İle Girdi 10"/>
          <p:cNvSpPr/>
          <p:nvPr/>
        </p:nvSpPr>
        <p:spPr>
          <a:xfrm>
            <a:off x="3982180" y="4474185"/>
            <a:ext cx="8119880" cy="851430"/>
          </a:xfrm>
          <a:prstGeom prst="flowChartManualInpu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tr-T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Malzeme yetersizliğinden </a:t>
            </a:r>
            <a:r>
              <a:rPr kumimoji="0" lang="tr-T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inşaat yarım kaldı.</a:t>
            </a:r>
            <a:endParaRPr kumimoji="0" lang="tr-T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2" name="Grup 11"/>
          <p:cNvGrpSpPr/>
          <p:nvPr/>
        </p:nvGrpSpPr>
        <p:grpSpPr>
          <a:xfrm>
            <a:off x="599824" y="5445534"/>
            <a:ext cx="11497237" cy="1478517"/>
            <a:chOff x="349622" y="787721"/>
            <a:chExt cx="11497237" cy="2831008"/>
          </a:xfrm>
        </p:grpSpPr>
        <p:pic>
          <p:nvPicPr>
            <p:cNvPr id="13" name="Resim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622" y="787721"/>
              <a:ext cx="11497237" cy="2831008"/>
            </a:xfrm>
            <a:prstGeom prst="rect">
              <a:avLst/>
            </a:prstGeom>
          </p:spPr>
        </p:pic>
        <p:sp>
          <p:nvSpPr>
            <p:cNvPr id="14" name="Yuvarlatılmış Dikdörtgen 13"/>
            <p:cNvSpPr/>
            <p:nvPr/>
          </p:nvSpPr>
          <p:spPr>
            <a:xfrm>
              <a:off x="349622" y="862082"/>
              <a:ext cx="11260941" cy="2756647"/>
            </a:xfrm>
            <a:prstGeom prst="roundRect">
              <a:avLst>
                <a:gd name="adj" fmla="val 3984"/>
              </a:avLst>
            </a:prstGeom>
            <a:noFill/>
            <a:ln w="127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Bef>
                  <a:spcPct val="20000"/>
                </a:spcBef>
                <a:defRPr/>
              </a:pPr>
              <a:r>
                <a:rPr lang="tr-TR" sz="2800" dirty="0" smtClean="0">
                  <a:latin typeface="Arial" charset="0"/>
                  <a:cs typeface="Arial" charset="0"/>
                </a:rPr>
                <a:t>Neden cümlelerin yarısını sarıya boyadığımı anladınız </a:t>
              </a:r>
              <a:r>
                <a:rPr lang="tr-TR" sz="2800" dirty="0" err="1" smtClean="0">
                  <a:latin typeface="Arial" charset="0"/>
                  <a:cs typeface="Arial" charset="0"/>
                </a:rPr>
                <a:t>di</a:t>
              </a:r>
              <a:r>
                <a:rPr lang="tr-TR" sz="2800" dirty="0" smtClean="0">
                  <a:latin typeface="Arial" charset="0"/>
                  <a:cs typeface="Arial" charset="0"/>
                </a:rPr>
                <a:t> mi?</a:t>
              </a:r>
              <a:endParaRPr lang="tr-TR" sz="2800" dirty="0"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9858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2157046"/>
            <a:ext cx="4419600" cy="44196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956190" y="517333"/>
            <a:ext cx="1011311" cy="981658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75BF"/>
            </a:solidFill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>
                <a:solidFill>
                  <a:srgbClr val="FF0000"/>
                </a:solidFill>
              </a:rPr>
              <a:t>2</a:t>
            </a: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17888" y="457200"/>
            <a:ext cx="8529116" cy="104179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254000" dist="88900" dir="2700000" rotWithShape="0">
              <a:srgbClr val="000000">
                <a:alpha val="65000"/>
              </a:srgbClr>
            </a:outerShdw>
          </a:effectLst>
        </p:spPr>
        <p:txBody>
          <a:bodyPr rtlCol="0" anchor="ctr"/>
          <a:lstStyle/>
          <a:p>
            <a:pPr lvl="0" algn="ctr"/>
            <a:r>
              <a:rPr lang="tr-TR" sz="2400" kern="0" dirty="0"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Kozuka Gothic Pr6N B" pitchFamily="34" charset="-128"/>
                <a:ea typeface="Kozuka Gothic Pr6N B" pitchFamily="34" charset="-128"/>
              </a:rPr>
              <a:t> 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rPr>
              <a:t>AMAÇ SONUÇ CÜMLELERİ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016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Kozuka Gothic Pr6N B" pitchFamily="34" charset="-128"/>
              <a:ea typeface="Kozuka Gothic Pr6N B" pitchFamily="34" charset="-128"/>
              <a:cs typeface="+mn-cs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4911489" y="2040079"/>
            <a:ext cx="6835515" cy="31085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Eylemin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hangi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amaca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bağlı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gerçekleştiğinin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belirtildiği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cümlelerdir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tür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cümlelerde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diye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üzere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gibi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edatlardan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yararlanılır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Amaç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sonuç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cümleleri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eyleme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sorulan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amaçla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?”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sorusuna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cevap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verir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9753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2157046"/>
            <a:ext cx="4419600" cy="4419600"/>
          </a:xfrm>
          <a:prstGeom prst="rect">
            <a:avLst/>
          </a:prstGeom>
        </p:spPr>
      </p:pic>
      <p:sp>
        <p:nvSpPr>
          <p:cNvPr id="6" name="Rectangle 8"/>
          <p:cNvSpPr/>
          <p:nvPr/>
        </p:nvSpPr>
        <p:spPr>
          <a:xfrm>
            <a:off x="0" y="0"/>
            <a:ext cx="12192000" cy="134196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254000" dist="88900" dir="2700000" rotWithShape="0">
              <a:srgbClr val="000000">
                <a:alpha val="65000"/>
              </a:srgbClr>
            </a:outerShdw>
          </a:effectLst>
        </p:spPr>
        <p:txBody>
          <a:bodyPr rtlCol="0" anchor="ctr"/>
          <a:lstStyle/>
          <a:p>
            <a:pPr lvl="0" algn="ctr"/>
            <a:r>
              <a:rPr lang="tr-TR" sz="3200" b="1" kern="0" dirty="0" smtClean="0"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Kozuka Gothic Pr6N B" pitchFamily="34" charset="-128"/>
                <a:ea typeface="Kozuka Gothic Pr6N B" pitchFamily="34" charset="-128"/>
              </a:rPr>
              <a:t>AMAÇ  SONUÇ  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rPr>
              <a:t>CÜMLELERİ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016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Kozuka Gothic Pr6N B" pitchFamily="34" charset="-128"/>
              <a:ea typeface="Kozuka Gothic Pr6N B" pitchFamily="34" charset="-128"/>
              <a:cs typeface="+mn-cs"/>
            </a:endParaRPr>
          </a:p>
        </p:txBody>
      </p:sp>
      <p:sp>
        <p:nvSpPr>
          <p:cNvPr id="8" name="Akış Çizelgesi: El İle Girdi 7"/>
          <p:cNvSpPr/>
          <p:nvPr/>
        </p:nvSpPr>
        <p:spPr>
          <a:xfrm flipH="1">
            <a:off x="3977181" y="1618509"/>
            <a:ext cx="8119880" cy="837233"/>
          </a:xfrm>
          <a:prstGeom prst="flowChartManualInpu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</a:rPr>
              <a:t>*</a:t>
            </a:r>
            <a:r>
              <a:rPr kumimoji="0" lang="tr-TR" sz="2400" b="1" i="1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</a:rPr>
              <a:t>Sınavı kazanmak için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çok çalışmış.</a:t>
            </a:r>
            <a:endParaRPr kumimoji="0" lang="tr-TR" sz="24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9" name="Akış Çizelgesi: El İle Girdi 8"/>
          <p:cNvSpPr/>
          <p:nvPr/>
        </p:nvSpPr>
        <p:spPr>
          <a:xfrm>
            <a:off x="3977181" y="2545682"/>
            <a:ext cx="8119880" cy="851430"/>
          </a:xfrm>
          <a:prstGeom prst="flowChartManualInpu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Bildiklerini anlatmak üzere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karakola başvurdu.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kış Çizelgesi: El İle Girdi 9"/>
          <p:cNvSpPr/>
          <p:nvPr/>
        </p:nvSpPr>
        <p:spPr>
          <a:xfrm flipH="1">
            <a:off x="3977181" y="3517032"/>
            <a:ext cx="8119880" cy="837233"/>
          </a:xfrm>
          <a:prstGeom prst="flowChartManualInpu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*</a:t>
            </a:r>
            <a:r>
              <a:rPr kumimoji="0" lang="tr-TR" sz="24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</a:rPr>
              <a:t>Kilo vereyim diye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spor yapıyor.</a:t>
            </a:r>
            <a:endParaRPr kumimoji="0" lang="tr-TR" sz="24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1" name="Akış Çizelgesi: El İle Girdi 10"/>
          <p:cNvSpPr/>
          <p:nvPr/>
        </p:nvSpPr>
        <p:spPr>
          <a:xfrm>
            <a:off x="3982180" y="4474185"/>
            <a:ext cx="8119880" cy="851430"/>
          </a:xfrm>
          <a:prstGeom prst="flowChartManualInpu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lang="tr-TR" sz="2400" kern="0" dirty="0" smtClean="0">
                <a:solidFill>
                  <a:prstClr val="white"/>
                </a:solidFill>
                <a:latin typeface="Arial" panose="020B0604020202020204"/>
              </a:rPr>
              <a:t> S</a:t>
            </a:r>
            <a:r>
              <a:rPr kumimoji="0" 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ık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sık öğüt verirdi,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iyi bir insan olsun diye.</a:t>
            </a:r>
            <a:endParaRPr kumimoji="0" lang="tr-TR" sz="2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2" name="Grup 11"/>
          <p:cNvGrpSpPr/>
          <p:nvPr/>
        </p:nvGrpSpPr>
        <p:grpSpPr>
          <a:xfrm>
            <a:off x="599824" y="5445534"/>
            <a:ext cx="11497237" cy="1478517"/>
            <a:chOff x="349622" y="787721"/>
            <a:chExt cx="11497237" cy="2831008"/>
          </a:xfrm>
        </p:grpSpPr>
        <p:pic>
          <p:nvPicPr>
            <p:cNvPr id="13" name="Resim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622" y="787721"/>
              <a:ext cx="11497237" cy="2831008"/>
            </a:xfrm>
            <a:prstGeom prst="rect">
              <a:avLst/>
            </a:prstGeom>
          </p:spPr>
        </p:pic>
        <p:sp>
          <p:nvSpPr>
            <p:cNvPr id="14" name="Yuvarlatılmış Dikdörtgen 13"/>
            <p:cNvSpPr/>
            <p:nvPr/>
          </p:nvSpPr>
          <p:spPr>
            <a:xfrm>
              <a:off x="349622" y="862082"/>
              <a:ext cx="11260941" cy="2756647"/>
            </a:xfrm>
            <a:prstGeom prst="roundRect">
              <a:avLst>
                <a:gd name="adj" fmla="val 3984"/>
              </a:avLst>
            </a:prstGeom>
            <a:noFill/>
            <a:ln w="127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Bef>
                  <a:spcPct val="20000"/>
                </a:spcBef>
                <a:defRPr/>
              </a:pPr>
              <a:r>
                <a:rPr lang="tr-TR" sz="2800" b="1" dirty="0" smtClean="0">
                  <a:latin typeface="Arial" charset="0"/>
                  <a:cs typeface="Arial" charset="0"/>
                </a:rPr>
                <a:t>Sizler de örnek verebilir misiniz?</a:t>
              </a:r>
              <a:endParaRPr lang="tr-TR" sz="2800" b="1" dirty="0"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648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2157046"/>
            <a:ext cx="4419600" cy="44196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956190" y="535876"/>
            <a:ext cx="1011311" cy="981658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75BF"/>
            </a:solidFill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</a:rPr>
              <a:t>3</a:t>
            </a: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55153" y="535876"/>
            <a:ext cx="8849194" cy="104179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254000" dist="88900" dir="2700000" rotWithShape="0">
              <a:srgbClr val="000000">
                <a:alpha val="65000"/>
              </a:srgbClr>
            </a:outerShdw>
          </a:effectLst>
        </p:spPr>
        <p:txBody>
          <a:bodyPr rtlCol="0" anchor="ctr"/>
          <a:lstStyle/>
          <a:p>
            <a:pPr lvl="0" algn="ctr"/>
            <a:r>
              <a:rPr lang="tr-TR" sz="2400" kern="0" dirty="0"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Kozuka Gothic Pr6N B" pitchFamily="34" charset="-128"/>
                <a:ea typeface="Kozuka Gothic Pr6N B" pitchFamily="34" charset="-128"/>
              </a:rPr>
              <a:t> </a:t>
            </a:r>
            <a:r>
              <a:rPr lang="tr-TR" sz="3200" b="1" kern="0" dirty="0" smtClean="0"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Kozuka Gothic Pr6N B" pitchFamily="34" charset="-128"/>
                <a:ea typeface="Kozuka Gothic Pr6N B" pitchFamily="34" charset="-128"/>
              </a:rPr>
              <a:t>KOŞUL (ŞART)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rPr>
              <a:t> SONUÇ CÜMLELERİ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016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Kozuka Gothic Pr6N B" pitchFamily="34" charset="-128"/>
              <a:ea typeface="Kozuka Gothic Pr6N B" pitchFamily="34" charset="-128"/>
              <a:cs typeface="+mn-cs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4464295" y="1995109"/>
            <a:ext cx="7540052" cy="440120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Bir olayın veya durumun gerçekleşmesinin, başka bir olayın veya duruma bağlı olduğunu belirten cümlelerdir. 	Bu tür cümlelerde birinci bölüm (yan yargı) koşul, ikinci bölüm ise o koşula bağlı olarak ortaya çıkan sonuçtur (temel yargı). 	Türkçede koşul anlamı asıl olarak “-se” şart ekiyle sağlanır</a:t>
            </a:r>
            <a:r>
              <a:rPr lang="tr-TR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“ise”, “-ince”, “-dikçe”, “mi”, “ama”, “üzere”, “yeter ki” </a:t>
            </a:r>
            <a:r>
              <a:rPr 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ile de koşul anlamı sağlanabilir.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04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2157046"/>
            <a:ext cx="4419600" cy="4419600"/>
          </a:xfrm>
          <a:prstGeom prst="rect">
            <a:avLst/>
          </a:prstGeom>
        </p:spPr>
      </p:pic>
      <p:sp>
        <p:nvSpPr>
          <p:cNvPr id="6" name="Rectangle 8"/>
          <p:cNvSpPr/>
          <p:nvPr/>
        </p:nvSpPr>
        <p:spPr>
          <a:xfrm>
            <a:off x="0" y="0"/>
            <a:ext cx="12192000" cy="1341961"/>
          </a:xfrm>
          <a:prstGeom prst="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254000" dist="88900" dir="2700000" rotWithShape="0">
              <a:srgbClr val="000000">
                <a:alpha val="65000"/>
              </a:srgbClr>
            </a:outerShdw>
          </a:effectLst>
        </p:spPr>
        <p:txBody>
          <a:bodyPr rtlCol="0" anchor="ctr"/>
          <a:lstStyle/>
          <a:p>
            <a:pPr lvl="0" algn="ctr"/>
            <a:r>
              <a:rPr lang="tr-TR" sz="3200" b="1" kern="0" dirty="0" smtClean="0"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Kozuka Gothic Pr6N B" pitchFamily="34" charset="-128"/>
                <a:ea typeface="Kozuka Gothic Pr6N B" pitchFamily="34" charset="-128"/>
              </a:rPr>
              <a:t>KOŞUL (ŞART)  SONUÇ  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rPr>
              <a:t>CÜMLELERİ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01600" dist="38100" dir="2700000" algn="tl" rotWithShape="0">
                  <a:prstClr val="black">
                    <a:alpha val="50000"/>
                  </a:prstClr>
                </a:outerShdw>
              </a:effectLst>
              <a:uLnTx/>
              <a:uFillTx/>
              <a:latin typeface="Kozuka Gothic Pr6N B" pitchFamily="34" charset="-128"/>
              <a:ea typeface="Kozuka Gothic Pr6N B" pitchFamily="34" charset="-128"/>
              <a:cs typeface="+mn-cs"/>
            </a:endParaRPr>
          </a:p>
        </p:txBody>
      </p:sp>
      <p:sp>
        <p:nvSpPr>
          <p:cNvPr id="8" name="Akış Çizelgesi: El İle Girdi 7"/>
          <p:cNvSpPr/>
          <p:nvPr/>
        </p:nvSpPr>
        <p:spPr>
          <a:xfrm flipH="1">
            <a:off x="3977181" y="1618509"/>
            <a:ext cx="8119880" cy="837233"/>
          </a:xfrm>
          <a:prstGeom prst="flowChartManualInpu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*</a:t>
            </a:r>
            <a:r>
              <a:rPr kumimoji="0" lang="tr-TR" sz="24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</a:rPr>
              <a:t>Ödevini yaparsan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oyun oynayabilirsin.</a:t>
            </a:r>
            <a:endParaRPr kumimoji="0" lang="tr-TR" sz="24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9" name="Akış Çizelgesi: El İle Girdi 8"/>
          <p:cNvSpPr/>
          <p:nvPr/>
        </p:nvSpPr>
        <p:spPr>
          <a:xfrm>
            <a:off x="3977181" y="2545682"/>
            <a:ext cx="8119880" cy="851430"/>
          </a:xfrm>
          <a:prstGeom prst="flowChartManualInpu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Müzik dinleyebilirsin ama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sesini fazla açmayacaksın.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kış Çizelgesi: El İle Girdi 9"/>
          <p:cNvSpPr/>
          <p:nvPr/>
        </p:nvSpPr>
        <p:spPr>
          <a:xfrm flipH="1">
            <a:off x="3977181" y="3517032"/>
            <a:ext cx="8119880" cy="837233"/>
          </a:xfrm>
          <a:prstGeom prst="flowChartManualInpu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*</a:t>
            </a:r>
            <a:r>
              <a:rPr kumimoji="0" lang="tr-TR" sz="24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</a:rPr>
              <a:t>Akşama geri vermek üzere </a:t>
            </a:r>
            <a:r>
              <a:rPr kumimoji="0" lang="tr-TR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</a:rPr>
              <a:t>bu kitabı alabilirsin.</a:t>
            </a:r>
            <a:endParaRPr kumimoji="0" lang="tr-TR" sz="24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1" name="Akış Çizelgesi: El İle Girdi 10"/>
          <p:cNvSpPr/>
          <p:nvPr/>
        </p:nvSpPr>
        <p:spPr>
          <a:xfrm>
            <a:off x="3982180" y="4474185"/>
            <a:ext cx="8119880" cy="851430"/>
          </a:xfrm>
          <a:prstGeom prst="flowChartManualInpu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lvl="0"/>
            <a:r>
              <a:rPr lang="tr-TR" sz="2400" kern="0" dirty="0" smtClean="0">
                <a:solidFill>
                  <a:prstClr val="white"/>
                </a:solidFill>
                <a:latin typeface="Arial" panose="020B0604020202020204"/>
              </a:rPr>
              <a:t>* İstediğin her şeyi alırım, </a:t>
            </a:r>
            <a:r>
              <a:rPr lang="tr-TR" sz="2400" kern="0" dirty="0" smtClean="0">
                <a:solidFill>
                  <a:srgbClr val="FFFF00"/>
                </a:solidFill>
                <a:latin typeface="Arial" panose="020B0604020202020204"/>
              </a:rPr>
              <a:t>yeter ki sınıfını geç.</a:t>
            </a:r>
            <a:endParaRPr kumimoji="0" lang="tr-TR" sz="2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</a:endParaRPr>
          </a:p>
        </p:txBody>
      </p:sp>
      <p:grpSp>
        <p:nvGrpSpPr>
          <p:cNvPr id="12" name="Grup 11"/>
          <p:cNvGrpSpPr/>
          <p:nvPr/>
        </p:nvGrpSpPr>
        <p:grpSpPr>
          <a:xfrm>
            <a:off x="599824" y="5445534"/>
            <a:ext cx="11497237" cy="1478517"/>
            <a:chOff x="349622" y="787721"/>
            <a:chExt cx="11497237" cy="2831008"/>
          </a:xfrm>
        </p:grpSpPr>
        <p:pic>
          <p:nvPicPr>
            <p:cNvPr id="13" name="Resim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622" y="787721"/>
              <a:ext cx="11497237" cy="2831008"/>
            </a:xfrm>
            <a:prstGeom prst="rect">
              <a:avLst/>
            </a:prstGeom>
          </p:spPr>
        </p:pic>
        <p:sp>
          <p:nvSpPr>
            <p:cNvPr id="14" name="Yuvarlatılmış Dikdörtgen 13"/>
            <p:cNvSpPr/>
            <p:nvPr/>
          </p:nvSpPr>
          <p:spPr>
            <a:xfrm>
              <a:off x="349622" y="862082"/>
              <a:ext cx="11260941" cy="2756647"/>
            </a:xfrm>
            <a:prstGeom prst="roundRect">
              <a:avLst>
                <a:gd name="adj" fmla="val 3984"/>
              </a:avLst>
            </a:prstGeom>
            <a:noFill/>
            <a:ln w="127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Bef>
                  <a:spcPct val="20000"/>
                </a:spcBef>
                <a:defRPr/>
              </a:pPr>
              <a:r>
                <a:rPr lang="tr-TR" sz="2800" b="1" dirty="0" smtClean="0">
                  <a:latin typeface="Arial" charset="0"/>
                  <a:cs typeface="Arial" charset="0"/>
                </a:rPr>
                <a:t>Sizler de örnek verebilir misiniz?</a:t>
              </a:r>
              <a:endParaRPr lang="tr-TR" sz="2800" b="1" dirty="0"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6803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5" name="Bulut Belirtme Çizgisi 14"/>
          <p:cNvSpPr/>
          <p:nvPr/>
        </p:nvSpPr>
        <p:spPr>
          <a:xfrm>
            <a:off x="5111645" y="0"/>
            <a:ext cx="6310859" cy="3342806"/>
          </a:xfrm>
          <a:prstGeom prst="cloudCallout">
            <a:avLst>
              <a:gd name="adj1" fmla="val -66914"/>
              <a:gd name="adj2" fmla="val 428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800" b="1" dirty="0" smtClean="0"/>
          </a:p>
          <a:p>
            <a:pPr algn="ctr"/>
            <a:r>
              <a:rPr lang="tr-TR" sz="2800" b="1" dirty="0" smtClean="0"/>
              <a:t>Bugünlük bu kadar. Sıradaki arkadaşlarımızla konumuz devam edecek.</a:t>
            </a:r>
            <a:endParaRPr lang="tr-TR" sz="2800" b="1" dirty="0" smtClean="0"/>
          </a:p>
          <a:p>
            <a:pPr algn="ctr"/>
            <a:endParaRPr lang="tr-TR" sz="3200" b="1" dirty="0"/>
          </a:p>
        </p:txBody>
      </p:sp>
      <p:sp>
        <p:nvSpPr>
          <p:cNvPr id="16" name="Yuvarlatılmış Dikdörtgen 15"/>
          <p:cNvSpPr/>
          <p:nvPr/>
        </p:nvSpPr>
        <p:spPr>
          <a:xfrm>
            <a:off x="5366478" y="3569677"/>
            <a:ext cx="6056026" cy="271696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smtClean="0">
                <a:solidFill>
                  <a:srgbClr val="C00000"/>
                </a:solidFill>
              </a:rPr>
              <a:t>HAZIRLAYAN:</a:t>
            </a:r>
          </a:p>
          <a:p>
            <a:pPr algn="ctr"/>
            <a:r>
              <a:rPr lang="tr-TR" sz="4400" b="1" dirty="0" smtClean="0">
                <a:solidFill>
                  <a:schemeClr val="bg1"/>
                </a:solidFill>
              </a:rPr>
              <a:t>Emrah KASKATI</a:t>
            </a:r>
            <a:r>
              <a:rPr lang="tr-T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  <a:endParaRPr lang="tr-T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123" y="0"/>
            <a:ext cx="3593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8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396</Words>
  <Application>Microsoft Office PowerPoint</Application>
  <PresentationFormat>Geniş ekran</PresentationFormat>
  <Paragraphs>78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Kozuka Gothic Pr6N B</vt:lpstr>
      <vt:lpstr>Times New Roman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26</cp:revision>
  <dcterms:created xsi:type="dcterms:W3CDTF">2020-10-26T20:42:01Z</dcterms:created>
  <dcterms:modified xsi:type="dcterms:W3CDTF">2020-10-27T00:50:37Z</dcterms:modified>
</cp:coreProperties>
</file>