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5" r:id="rId1"/>
  </p:sldMasterIdLst>
  <p:notesMasterIdLst>
    <p:notesMasterId r:id="rId22"/>
  </p:notesMasterIdLst>
  <p:sldIdLst>
    <p:sldId id="256" r:id="rId2"/>
    <p:sldId id="257" r:id="rId3"/>
    <p:sldId id="258" r:id="rId4"/>
    <p:sldId id="259" r:id="rId5"/>
    <p:sldId id="261" r:id="rId6"/>
    <p:sldId id="307" r:id="rId7"/>
    <p:sldId id="309" r:id="rId8"/>
    <p:sldId id="292" r:id="rId9"/>
    <p:sldId id="303" r:id="rId10"/>
    <p:sldId id="304" r:id="rId11"/>
    <p:sldId id="305" r:id="rId12"/>
    <p:sldId id="264" r:id="rId13"/>
    <p:sldId id="265" r:id="rId14"/>
    <p:sldId id="266" r:id="rId15"/>
    <p:sldId id="289" r:id="rId16"/>
    <p:sldId id="306" r:id="rId17"/>
    <p:sldId id="286" r:id="rId18"/>
    <p:sldId id="298" r:id="rId19"/>
    <p:sldId id="276" r:id="rId20"/>
    <p:sldId id="28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A83BD3-4824-4EC9-9E9A-5F4F10C228E1}" type="datetimeFigureOut">
              <a:rPr lang="tr-TR" smtClean="0"/>
              <a:t>2.01.2021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66548B-1B7C-4E2E-9F78-18559DA763B5}" type="slidenum">
              <a:rPr lang="tr-TR" smtClean="0"/>
              <a:t>‹#›</a:t>
            </a:fld>
            <a:endParaRPr lang="tr-TR"/>
          </a:p>
        </p:txBody>
      </p:sp>
    </p:spTree>
    <p:extLst>
      <p:ext uri="{BB962C8B-B14F-4D97-AF65-F5344CB8AC3E}">
        <p14:creationId xmlns:p14="http://schemas.microsoft.com/office/powerpoint/2010/main" val="2264447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166548B-1B7C-4E2E-9F78-18559DA763B5}" type="slidenum">
              <a:rPr lang="tr-TR" smtClean="0"/>
              <a:t>10</a:t>
            </a:fld>
            <a:endParaRPr lang="tr-TR"/>
          </a:p>
        </p:txBody>
      </p:sp>
    </p:spTree>
    <p:extLst>
      <p:ext uri="{BB962C8B-B14F-4D97-AF65-F5344CB8AC3E}">
        <p14:creationId xmlns:p14="http://schemas.microsoft.com/office/powerpoint/2010/main" val="569383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166548B-1B7C-4E2E-9F78-18559DA763B5}" type="slidenum">
              <a:rPr lang="tr-TR" smtClean="0"/>
              <a:t>12</a:t>
            </a:fld>
            <a:endParaRPr lang="tr-TR"/>
          </a:p>
        </p:txBody>
      </p:sp>
    </p:spTree>
    <p:extLst>
      <p:ext uri="{BB962C8B-B14F-4D97-AF65-F5344CB8AC3E}">
        <p14:creationId xmlns:p14="http://schemas.microsoft.com/office/powerpoint/2010/main" val="731289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8F39101-057F-4471-A69D-426BADDEB94B}" type="datetimeFigureOut">
              <a:rPr lang="tr-TR" smtClean="0"/>
              <a:t>2.01.2021</a:t>
            </a:fld>
            <a:endParaRPr lang="tr-TR"/>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tr-T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F0735AC-96EF-45B5-8828-B6E50333E313}" type="slidenum">
              <a:rPr lang="tr-TR" smtClean="0"/>
              <a:t>‹#›</a:t>
            </a:fld>
            <a:endParaRPr lang="tr-TR"/>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51930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2.01.2021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1927439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8F39101-057F-4471-A69D-426BADDEB94B}" type="datetimeFigureOut">
              <a:rPr lang="tr-TR" smtClean="0"/>
              <a:t>2.01.2021</a:t>
            </a:fld>
            <a:endParaRPr lang="tr-TR"/>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F0735AC-96EF-45B5-8828-B6E50333E313}" type="slidenum">
              <a:rPr lang="tr-TR" smtClean="0"/>
              <a:t>‹#›</a:t>
            </a:fld>
            <a:endParaRPr lang="tr-T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09234910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8F39101-057F-4471-A69D-426BADDEB94B}" type="datetimeFigureOut">
              <a:rPr lang="tr-TR" smtClean="0"/>
              <a:t>2.01.2021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308032041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257300" y="2909102"/>
            <a:ext cx="480060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633864" y="2909102"/>
            <a:ext cx="480060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8F39101-057F-4471-A69D-426BADDEB94B}" type="datetimeFigureOut">
              <a:rPr lang="tr-TR" smtClean="0"/>
              <a:t>2.01.2021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153731943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8F39101-057F-4471-A69D-426BADDEB94B}" type="datetimeFigureOut">
              <a:rPr lang="tr-TR" smtClean="0"/>
              <a:t>2.01.2021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4052417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39101-057F-4471-A69D-426BADDEB94B}" type="datetimeFigureOut">
              <a:rPr lang="tr-TR" smtClean="0"/>
              <a:t>2.01.2021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174232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65051" y="6375679"/>
            <a:ext cx="1233355" cy="348462"/>
          </a:xfrm>
        </p:spPr>
        <p:txBody>
          <a:bodyPr/>
          <a:lstStyle/>
          <a:p>
            <a:fld id="{B8F39101-057F-4471-A69D-426BADDEB94B}" type="datetimeFigureOut">
              <a:rPr lang="tr-TR" smtClean="0"/>
              <a:t>2.01.2021</a:t>
            </a:fld>
            <a:endParaRPr lang="tr-TR"/>
          </a:p>
        </p:txBody>
      </p:sp>
      <p:sp>
        <p:nvSpPr>
          <p:cNvPr id="6" name="Footer Placeholder 5"/>
          <p:cNvSpPr>
            <a:spLocks noGrp="1"/>
          </p:cNvSpPr>
          <p:nvPr>
            <p:ph type="ftr" sz="quarter" idx="11"/>
          </p:nvPr>
        </p:nvSpPr>
        <p:spPr>
          <a:xfrm>
            <a:off x="2103620" y="6375679"/>
            <a:ext cx="3482179" cy="345796"/>
          </a:xfrm>
        </p:spPr>
        <p:txBody>
          <a:bodyPr/>
          <a:lstStyle/>
          <a:p>
            <a:endParaRPr lang="tr-TR"/>
          </a:p>
        </p:txBody>
      </p:sp>
      <p:sp>
        <p:nvSpPr>
          <p:cNvPr id="7" name="Slide Number Placeholder 6"/>
          <p:cNvSpPr>
            <a:spLocks noGrp="1"/>
          </p:cNvSpPr>
          <p:nvPr>
            <p:ph type="sldNum" sz="quarter" idx="12"/>
          </p:nvPr>
        </p:nvSpPr>
        <p:spPr>
          <a:xfrm>
            <a:off x="5691014" y="6375679"/>
            <a:ext cx="1232456" cy="345796"/>
          </a:xfrm>
        </p:spPr>
        <p:txBody>
          <a:bodyPr/>
          <a:lstStyle/>
          <a:p>
            <a:fld id="{0F0735AC-96EF-45B5-8828-B6E50333E313}" type="slidenum">
              <a:rPr lang="tr-TR" smtClean="0"/>
              <a:t>‹#›</a:t>
            </a:fld>
            <a:endParaRPr lang="tr-T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08634252"/>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65950" y="6375679"/>
            <a:ext cx="1232456" cy="348462"/>
          </a:xfrm>
        </p:spPr>
        <p:txBody>
          <a:bodyPr/>
          <a:lstStyle/>
          <a:p>
            <a:fld id="{B8F39101-057F-4471-A69D-426BADDEB94B}" type="datetimeFigureOut">
              <a:rPr lang="tr-TR" smtClean="0"/>
              <a:t>2.01.2021</a:t>
            </a:fld>
            <a:endParaRPr lang="tr-TR"/>
          </a:p>
        </p:txBody>
      </p:sp>
      <p:sp>
        <p:nvSpPr>
          <p:cNvPr id="6" name="Footer Placeholder 5"/>
          <p:cNvSpPr>
            <a:spLocks noGrp="1"/>
          </p:cNvSpPr>
          <p:nvPr>
            <p:ph type="ftr" sz="quarter" idx="11"/>
          </p:nvPr>
        </p:nvSpPr>
        <p:spPr>
          <a:xfrm>
            <a:off x="2103621" y="6375679"/>
            <a:ext cx="3482178" cy="345796"/>
          </a:xfrm>
        </p:spPr>
        <p:txBody>
          <a:bodyPr/>
          <a:lstStyle/>
          <a:p>
            <a:endParaRPr lang="tr-TR"/>
          </a:p>
        </p:txBody>
      </p:sp>
      <p:sp>
        <p:nvSpPr>
          <p:cNvPr id="7" name="Slide Number Placeholder 6"/>
          <p:cNvSpPr>
            <a:spLocks noGrp="1"/>
          </p:cNvSpPr>
          <p:nvPr>
            <p:ph type="sldNum" sz="quarter" idx="12"/>
          </p:nvPr>
        </p:nvSpPr>
        <p:spPr>
          <a:xfrm>
            <a:off x="5687568" y="6375679"/>
            <a:ext cx="1234440" cy="345796"/>
          </a:xfrm>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3375215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2.01.2021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2518937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2.01.2021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1336043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8F39101-057F-4471-A69D-426BADDEB94B}" type="datetimeFigureOut">
              <a:rPr lang="tr-TR" smtClean="0"/>
              <a:t>2.01.2021</a:t>
            </a:fld>
            <a:endParaRPr lang="tr-TR"/>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F0735AC-96EF-45B5-8828-B6E50333E313}" type="slidenum">
              <a:rPr lang="tr-TR" smtClean="0"/>
              <a:t>‹#›</a:t>
            </a:fld>
            <a:endParaRPr lang="tr-TR"/>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71585826"/>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google.com/maps/place/Semerkand,+%C3%96zbekistan/@40.5121583,51.0251042,4z/data=!4m22!1m16!4m15!1m6!1m2!1s0x14b0155c964f2671:0x40d9dbd42a625f2a!2zVMO8cmtpeWU!2m2!1d35.243322!2d38.963745!1m6!1m2!1s0x3f4d191960077df7:0x487636d9d13f2f57!2sSemerkand,+%C3%96zbekistan!2m2!1d66.9749731!2d39.627012!3e0!3m4!1s0x3f4d191960077df7:0x487636d9d13f2f57!8m2!3d39.627012!4d66.974973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maps/place/Ulu%C4%9F+Bey+Rasathanesi/@39.6751933,67.00563,3a,75y,90t/data=!3m8!1e2!3m6!1sAF1QipOgJFJ4rQgy4hp5abaBoQZMVWiS7pwy-ihGGftp!2e10!3e12!6shttps:%2F%2Flh5.googleusercontent.com%2Fp%2FAF1QipOgJFJ4rQgy4hp5abaBoQZMVWiS7pwy-ihGGftp%3Dw129-h86-k-no!7i6000!8i4000!4m5!3m4!1s0x0:0x6cfc09ae9d0b2352!8m2!3d39.6751933!4d67.00563"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24A278-5F5B-435B-A9D7-308FE0628EAC}"/>
              </a:ext>
            </a:extLst>
          </p:cNvPr>
          <p:cNvSpPr>
            <a:spLocks noGrp="1"/>
          </p:cNvSpPr>
          <p:nvPr>
            <p:ph type="ctrTitle"/>
          </p:nvPr>
        </p:nvSpPr>
        <p:spPr>
          <a:xfrm>
            <a:off x="784357" y="1088962"/>
            <a:ext cx="10906747" cy="4394988"/>
          </a:xfrm>
        </p:spPr>
        <p:txBody>
          <a:bodyPr/>
          <a:lstStyle/>
          <a:p>
            <a:r>
              <a:rPr lang="tr-TR" sz="9600" dirty="0"/>
              <a:t>ALİ KUŞÇU</a:t>
            </a:r>
            <a:endParaRPr lang="tr-TR" dirty="0"/>
          </a:p>
        </p:txBody>
      </p:sp>
      <p:sp>
        <p:nvSpPr>
          <p:cNvPr id="3" name="Alt Başlık 2">
            <a:extLst>
              <a:ext uri="{FF2B5EF4-FFF2-40B4-BE49-F238E27FC236}">
                <a16:creationId xmlns:a16="http://schemas.microsoft.com/office/drawing/2014/main" id="{88628C28-BC10-40CD-834F-1DDF9EEF7F57}"/>
              </a:ext>
            </a:extLst>
          </p:cNvPr>
          <p:cNvSpPr>
            <a:spLocks noGrp="1"/>
          </p:cNvSpPr>
          <p:nvPr>
            <p:ph type="subTitle" idx="1"/>
          </p:nvPr>
        </p:nvSpPr>
        <p:spPr/>
        <p:txBody>
          <a:bodyPr/>
          <a:lstStyle/>
          <a:p>
            <a:r>
              <a:rPr lang="tr-TR" dirty="0"/>
              <a:t>millî kültürümüz</a:t>
            </a:r>
          </a:p>
        </p:txBody>
      </p:sp>
      <p:pic>
        <p:nvPicPr>
          <p:cNvPr id="5" name="Resim 4">
            <a:extLst>
              <a:ext uri="{FF2B5EF4-FFF2-40B4-BE49-F238E27FC236}">
                <a16:creationId xmlns:a16="http://schemas.microsoft.com/office/drawing/2014/main" id="{B8A790CB-D863-4159-99F1-AA5F2C01579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62219" y="3159388"/>
            <a:ext cx="4009698" cy="4009698"/>
          </a:xfrm>
          <a:prstGeom prst="rect">
            <a:avLst/>
          </a:prstGeom>
        </p:spPr>
      </p:pic>
    </p:spTree>
    <p:extLst>
      <p:ext uri="{BB962C8B-B14F-4D97-AF65-F5344CB8AC3E}">
        <p14:creationId xmlns:p14="http://schemas.microsoft.com/office/powerpoint/2010/main" val="147676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A45058-0C74-4C3A-8C49-0930C8E9F606}"/>
              </a:ext>
            </a:extLst>
          </p:cNvPr>
          <p:cNvSpPr>
            <a:spLocks noGrp="1"/>
          </p:cNvSpPr>
          <p:nvPr>
            <p:ph type="title"/>
          </p:nvPr>
        </p:nvSpPr>
        <p:spPr/>
        <p:txBody>
          <a:bodyPr>
            <a:normAutofit/>
          </a:bodyPr>
          <a:lstStyle/>
          <a:p>
            <a:pPr algn="ctr"/>
            <a:r>
              <a:rPr lang="tr-TR" sz="4400" dirty="0"/>
              <a:t>HAZIRLIK SORULARI</a:t>
            </a:r>
          </a:p>
        </p:txBody>
      </p:sp>
      <p:sp>
        <p:nvSpPr>
          <p:cNvPr id="3" name="İçerik Yer Tutucusu 2">
            <a:extLst>
              <a:ext uri="{FF2B5EF4-FFF2-40B4-BE49-F238E27FC236}">
                <a16:creationId xmlns:a16="http://schemas.microsoft.com/office/drawing/2014/main" id="{90488419-4B94-41FC-BD7A-867FD4963C30}"/>
              </a:ext>
            </a:extLst>
          </p:cNvPr>
          <p:cNvSpPr>
            <a:spLocks noGrp="1"/>
          </p:cNvSpPr>
          <p:nvPr>
            <p:ph idx="1"/>
          </p:nvPr>
        </p:nvSpPr>
        <p:spPr>
          <a:xfrm>
            <a:off x="1379497" y="2456699"/>
            <a:ext cx="10178322" cy="1352744"/>
          </a:xfrm>
        </p:spPr>
        <p:txBody>
          <a:bodyPr>
            <a:normAutofit/>
          </a:bodyPr>
          <a:lstStyle/>
          <a:p>
            <a:pPr marL="0" indent="0">
              <a:buNone/>
            </a:pPr>
            <a:r>
              <a:rPr lang="tr-TR" sz="2400" dirty="0"/>
              <a:t>“Tarihî şahsiyet” kelimesi sizde neler çağrıştırıyor? Söyleyiniz.</a:t>
            </a:r>
          </a:p>
        </p:txBody>
      </p:sp>
    </p:spTree>
    <p:extLst>
      <p:ext uri="{BB962C8B-B14F-4D97-AF65-F5344CB8AC3E}">
        <p14:creationId xmlns:p14="http://schemas.microsoft.com/office/powerpoint/2010/main" val="1053411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Başlık 24">
            <a:extLst>
              <a:ext uri="{FF2B5EF4-FFF2-40B4-BE49-F238E27FC236}">
                <a16:creationId xmlns:a16="http://schemas.microsoft.com/office/drawing/2014/main" id="{A34D108A-E005-4633-8966-8A237194BE0E}"/>
              </a:ext>
            </a:extLst>
          </p:cNvPr>
          <p:cNvSpPr>
            <a:spLocks noGrp="1"/>
          </p:cNvSpPr>
          <p:nvPr>
            <p:ph type="title"/>
          </p:nvPr>
        </p:nvSpPr>
        <p:spPr>
          <a:xfrm>
            <a:off x="3242930" y="1178350"/>
            <a:ext cx="8187071" cy="2744107"/>
          </a:xfrm>
        </p:spPr>
        <p:txBody>
          <a:bodyPr/>
          <a:lstStyle/>
          <a:p>
            <a:pPr algn="ctr"/>
            <a:r>
              <a:rPr lang="tr-TR" dirty="0"/>
              <a:t>dinleme ÇALIŞMASI</a:t>
            </a:r>
          </a:p>
        </p:txBody>
      </p:sp>
      <p:sp>
        <p:nvSpPr>
          <p:cNvPr id="26" name="İçerik Yer Tutucusu 25">
            <a:extLst>
              <a:ext uri="{FF2B5EF4-FFF2-40B4-BE49-F238E27FC236}">
                <a16:creationId xmlns:a16="http://schemas.microsoft.com/office/drawing/2014/main" id="{F9027977-6A09-4778-99CE-26A7E3E0900E}"/>
              </a:ext>
            </a:extLst>
          </p:cNvPr>
          <p:cNvSpPr>
            <a:spLocks noGrp="1"/>
          </p:cNvSpPr>
          <p:nvPr>
            <p:ph type="body" idx="1"/>
          </p:nvPr>
        </p:nvSpPr>
        <p:spPr>
          <a:xfrm>
            <a:off x="3242930" y="4647415"/>
            <a:ext cx="8550002" cy="1463502"/>
          </a:xfrm>
        </p:spPr>
        <p:txBody>
          <a:bodyPr>
            <a:normAutofit/>
          </a:bodyPr>
          <a:lstStyle/>
          <a:p>
            <a:r>
              <a:rPr lang="tr-TR" sz="2400" dirty="0"/>
              <a:t>Metni izlerken 1. etkinliği yapınız.</a:t>
            </a:r>
          </a:p>
        </p:txBody>
      </p:sp>
    </p:spTree>
    <p:extLst>
      <p:ext uri="{BB962C8B-B14F-4D97-AF65-F5344CB8AC3E}">
        <p14:creationId xmlns:p14="http://schemas.microsoft.com/office/powerpoint/2010/main" val="8005252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left)">
                                      <p:cBhvr>
                                        <p:cTn id="7" dur="1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853E965-CC29-4D57-9DE4-3B87650146E1}"/>
              </a:ext>
            </a:extLst>
          </p:cNvPr>
          <p:cNvSpPr txBox="1"/>
          <p:nvPr/>
        </p:nvSpPr>
        <p:spPr>
          <a:xfrm>
            <a:off x="1250950" y="2477056"/>
            <a:ext cx="1017905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tr-TR" sz="2400" dirty="0"/>
              <a:t>Ali Kuşçu …………………. doğmuştur.</a:t>
            </a:r>
          </a:p>
          <a:p>
            <a:pPr marL="285750" indent="-285750">
              <a:buFont typeface="Arial" panose="020B0604020202020204" pitchFamily="34" charset="0"/>
              <a:buChar char="•"/>
            </a:pPr>
            <a:endParaRPr lang="tr-TR" sz="2400" dirty="0"/>
          </a:p>
          <a:p>
            <a:pPr marL="285750" indent="-285750">
              <a:buFont typeface="Arial" panose="020B0604020202020204" pitchFamily="34" charset="0"/>
              <a:buChar char="•"/>
            </a:pPr>
            <a:r>
              <a:rPr lang="tr-TR" sz="2400" dirty="0"/>
              <a:t>Ali Kuşçu’nun babası, Uluğ Bey’in ……………….. .</a:t>
            </a:r>
          </a:p>
          <a:p>
            <a:pPr marL="285750" indent="-285750">
              <a:buFont typeface="Arial" panose="020B0604020202020204" pitchFamily="34" charset="0"/>
              <a:buChar char="•"/>
            </a:pPr>
            <a:endParaRPr lang="tr-TR" sz="2400" dirty="0"/>
          </a:p>
          <a:p>
            <a:pPr marL="285750" indent="-285750">
              <a:buFont typeface="Arial" panose="020B0604020202020204" pitchFamily="34" charset="0"/>
              <a:buChar char="•"/>
            </a:pPr>
            <a:r>
              <a:rPr lang="tr-TR" sz="2400" dirty="0"/>
              <a:t>Ali Kuşçu, Uluğ Bey’e ……………………… adlı eserini hediye etmiştir.</a:t>
            </a:r>
          </a:p>
          <a:p>
            <a:pPr marL="285750" indent="-285750">
              <a:buFont typeface="Arial" panose="020B0604020202020204" pitchFamily="34" charset="0"/>
              <a:buChar char="•"/>
            </a:pPr>
            <a:endParaRPr lang="tr-TR" sz="2400" dirty="0"/>
          </a:p>
          <a:p>
            <a:pPr marL="285750" indent="-285750">
              <a:buFont typeface="Arial" panose="020B0604020202020204" pitchFamily="34" charset="0"/>
              <a:buChar char="•"/>
            </a:pPr>
            <a:r>
              <a:rPr lang="fi-FI" sz="2400" dirty="0"/>
              <a:t>Ali Kuşçu’nun en önemli eseri …………………………… . </a:t>
            </a:r>
            <a:endParaRPr lang="tr-TR" sz="2400" dirty="0"/>
          </a:p>
          <a:p>
            <a:pPr marL="285750" indent="-285750">
              <a:buFont typeface="Arial" panose="020B0604020202020204" pitchFamily="34" charset="0"/>
              <a:buChar char="•"/>
            </a:pPr>
            <a:endParaRPr lang="tr-TR" sz="2400" dirty="0"/>
          </a:p>
          <a:p>
            <a:pPr marL="285750" indent="-285750">
              <a:buFont typeface="Arial" panose="020B0604020202020204" pitchFamily="34" charset="0"/>
              <a:buChar char="•"/>
            </a:pPr>
            <a:r>
              <a:rPr lang="tr-TR" sz="2400" dirty="0"/>
              <a:t>Ali Kuşçu ……………………. tarihinde hayatını kaybetmiştir.</a:t>
            </a:r>
          </a:p>
        </p:txBody>
      </p:sp>
      <p:sp>
        <p:nvSpPr>
          <p:cNvPr id="2" name="Başlık 1">
            <a:extLst>
              <a:ext uri="{FF2B5EF4-FFF2-40B4-BE49-F238E27FC236}">
                <a16:creationId xmlns:a16="http://schemas.microsoft.com/office/drawing/2014/main" id="{84F40819-C940-4F80-9FE6-BA8A62509145}"/>
              </a:ext>
            </a:extLst>
          </p:cNvPr>
          <p:cNvSpPr>
            <a:spLocks noGrp="1"/>
          </p:cNvSpPr>
          <p:nvPr>
            <p:ph type="title"/>
          </p:nvPr>
        </p:nvSpPr>
        <p:spPr>
          <a:xfrm>
            <a:off x="1251678" y="382385"/>
            <a:ext cx="10178322" cy="1492132"/>
          </a:xfrm>
        </p:spPr>
        <p:txBody>
          <a:bodyPr>
            <a:normAutofit/>
          </a:bodyPr>
          <a:lstStyle/>
          <a:p>
            <a:r>
              <a:rPr lang="tr-TR" dirty="0"/>
              <a:t>1. ETKİNLİK</a:t>
            </a:r>
          </a:p>
        </p:txBody>
      </p:sp>
      <p:sp>
        <p:nvSpPr>
          <p:cNvPr id="13" name="İçerik Yer Tutucusu 12">
            <a:extLst>
              <a:ext uri="{FF2B5EF4-FFF2-40B4-BE49-F238E27FC236}">
                <a16:creationId xmlns:a16="http://schemas.microsoft.com/office/drawing/2014/main" id="{A3948B1F-7FBD-41E4-94D9-F2D1827E2CA8}"/>
              </a:ext>
            </a:extLst>
          </p:cNvPr>
          <p:cNvSpPr>
            <a:spLocks noGrp="1"/>
          </p:cNvSpPr>
          <p:nvPr>
            <p:ph idx="1"/>
          </p:nvPr>
        </p:nvSpPr>
        <p:spPr>
          <a:xfrm>
            <a:off x="1250950" y="1324466"/>
            <a:ext cx="10179050" cy="636309"/>
          </a:xfrm>
        </p:spPr>
        <p:txBody>
          <a:bodyPr>
            <a:normAutofit/>
          </a:bodyPr>
          <a:lstStyle/>
          <a:p>
            <a:pPr marL="0" indent="0">
              <a:buNone/>
            </a:pPr>
            <a:r>
              <a:rPr lang="tr-TR" sz="2400" dirty="0"/>
              <a:t>Aşağıdaki cümlelerde boş bırakılan yerleri dinleme/izleme sırasında doldurunuz.</a:t>
            </a:r>
          </a:p>
        </p:txBody>
      </p:sp>
      <p:sp>
        <p:nvSpPr>
          <p:cNvPr id="7" name="Metin kutusu 6">
            <a:extLst>
              <a:ext uri="{FF2B5EF4-FFF2-40B4-BE49-F238E27FC236}">
                <a16:creationId xmlns:a16="http://schemas.microsoft.com/office/drawing/2014/main" id="{90BBAA16-8625-4F9E-8F23-D763F87E5FD8}"/>
              </a:ext>
            </a:extLst>
          </p:cNvPr>
          <p:cNvSpPr txBox="1"/>
          <p:nvPr/>
        </p:nvSpPr>
        <p:spPr>
          <a:xfrm>
            <a:off x="2307388" y="2185677"/>
            <a:ext cx="3297000" cy="461665"/>
          </a:xfrm>
          <a:prstGeom prst="rect">
            <a:avLst/>
          </a:prstGeom>
          <a:noFill/>
        </p:spPr>
        <p:txBody>
          <a:bodyPr wrap="square" rtlCol="0">
            <a:spAutoFit/>
          </a:bodyPr>
          <a:lstStyle/>
          <a:p>
            <a:r>
              <a:rPr lang="tr-TR" sz="2400" dirty="0">
                <a:solidFill>
                  <a:srgbClr val="FF0000"/>
                </a:solidFill>
              </a:rPr>
              <a:t>15. yüzyılda Semerkant’ta</a:t>
            </a:r>
          </a:p>
        </p:txBody>
      </p:sp>
      <p:sp>
        <p:nvSpPr>
          <p:cNvPr id="9" name="Metin kutusu 8">
            <a:extLst>
              <a:ext uri="{FF2B5EF4-FFF2-40B4-BE49-F238E27FC236}">
                <a16:creationId xmlns:a16="http://schemas.microsoft.com/office/drawing/2014/main" id="{916654BF-4B00-4F45-9EE3-D7E22C731D49}"/>
              </a:ext>
            </a:extLst>
          </p:cNvPr>
          <p:cNvSpPr txBox="1"/>
          <p:nvPr/>
        </p:nvSpPr>
        <p:spPr>
          <a:xfrm>
            <a:off x="5776148" y="3146306"/>
            <a:ext cx="2460396" cy="461665"/>
          </a:xfrm>
          <a:prstGeom prst="rect">
            <a:avLst/>
          </a:prstGeom>
          <a:noFill/>
        </p:spPr>
        <p:txBody>
          <a:bodyPr wrap="square" rtlCol="0">
            <a:spAutoFit/>
          </a:bodyPr>
          <a:lstStyle/>
          <a:p>
            <a:r>
              <a:rPr lang="tr-TR" sz="2400" dirty="0" err="1">
                <a:solidFill>
                  <a:srgbClr val="FF0000"/>
                </a:solidFill>
              </a:rPr>
              <a:t>şahincibaşıdır</a:t>
            </a:r>
            <a:r>
              <a:rPr lang="tr-TR" sz="2400" dirty="0">
                <a:solidFill>
                  <a:srgbClr val="FF0000"/>
                </a:solidFill>
              </a:rPr>
              <a:t>.</a:t>
            </a:r>
          </a:p>
        </p:txBody>
      </p:sp>
      <p:sp>
        <p:nvSpPr>
          <p:cNvPr id="10" name="Metin kutusu 9">
            <a:extLst>
              <a:ext uri="{FF2B5EF4-FFF2-40B4-BE49-F238E27FC236}">
                <a16:creationId xmlns:a16="http://schemas.microsoft.com/office/drawing/2014/main" id="{39B28921-BAA0-4437-96B2-D531A0D41E0E}"/>
              </a:ext>
            </a:extLst>
          </p:cNvPr>
          <p:cNvSpPr txBox="1"/>
          <p:nvPr/>
        </p:nvSpPr>
        <p:spPr>
          <a:xfrm>
            <a:off x="3760521" y="3641009"/>
            <a:ext cx="4227897" cy="461665"/>
          </a:xfrm>
          <a:prstGeom prst="rect">
            <a:avLst/>
          </a:prstGeom>
          <a:noFill/>
        </p:spPr>
        <p:txBody>
          <a:bodyPr wrap="square" rtlCol="0">
            <a:spAutoFit/>
          </a:bodyPr>
          <a:lstStyle/>
          <a:p>
            <a:r>
              <a:rPr lang="tr-TR" sz="2400" dirty="0">
                <a:solidFill>
                  <a:srgbClr val="FF0000"/>
                </a:solidFill>
              </a:rPr>
              <a:t>«Ay Hareketlerinin Açıklanması»</a:t>
            </a:r>
          </a:p>
        </p:txBody>
      </p:sp>
      <p:sp>
        <p:nvSpPr>
          <p:cNvPr id="11" name="Metin kutusu 10">
            <a:extLst>
              <a:ext uri="{FF2B5EF4-FFF2-40B4-BE49-F238E27FC236}">
                <a16:creationId xmlns:a16="http://schemas.microsoft.com/office/drawing/2014/main" id="{3735D6B1-B3CC-4512-B066-8C2FFFDCF17C}"/>
              </a:ext>
            </a:extLst>
          </p:cNvPr>
          <p:cNvSpPr txBox="1"/>
          <p:nvPr/>
        </p:nvSpPr>
        <p:spPr>
          <a:xfrm>
            <a:off x="5874470" y="4585716"/>
            <a:ext cx="2460396" cy="461665"/>
          </a:xfrm>
          <a:prstGeom prst="rect">
            <a:avLst/>
          </a:prstGeom>
          <a:noFill/>
        </p:spPr>
        <p:txBody>
          <a:bodyPr wrap="square" rtlCol="0">
            <a:spAutoFit/>
          </a:bodyPr>
          <a:lstStyle/>
          <a:p>
            <a:r>
              <a:rPr lang="tr-TR" sz="2400" dirty="0">
                <a:solidFill>
                  <a:srgbClr val="FF0000"/>
                </a:solidFill>
              </a:rPr>
              <a:t>Fethiye’dir.</a:t>
            </a:r>
          </a:p>
        </p:txBody>
      </p:sp>
      <p:sp>
        <p:nvSpPr>
          <p:cNvPr id="12" name="Metin kutusu 11">
            <a:extLst>
              <a:ext uri="{FF2B5EF4-FFF2-40B4-BE49-F238E27FC236}">
                <a16:creationId xmlns:a16="http://schemas.microsoft.com/office/drawing/2014/main" id="{C31E6E0F-A5D5-4DC0-B2C1-6686738FC114}"/>
              </a:ext>
            </a:extLst>
          </p:cNvPr>
          <p:cNvSpPr txBox="1"/>
          <p:nvPr/>
        </p:nvSpPr>
        <p:spPr>
          <a:xfrm>
            <a:off x="3143992" y="5302701"/>
            <a:ext cx="2460396" cy="461665"/>
          </a:xfrm>
          <a:prstGeom prst="rect">
            <a:avLst/>
          </a:prstGeom>
          <a:noFill/>
        </p:spPr>
        <p:txBody>
          <a:bodyPr wrap="square" rtlCol="0">
            <a:spAutoFit/>
          </a:bodyPr>
          <a:lstStyle/>
          <a:p>
            <a:r>
              <a:rPr lang="tr-TR" sz="2400" dirty="0">
                <a:solidFill>
                  <a:srgbClr val="FF0000"/>
                </a:solidFill>
              </a:rPr>
              <a:t>16 Aralık 1474</a:t>
            </a:r>
          </a:p>
        </p:txBody>
      </p:sp>
    </p:spTree>
    <p:extLst>
      <p:ext uri="{BB962C8B-B14F-4D97-AF65-F5344CB8AC3E}">
        <p14:creationId xmlns:p14="http://schemas.microsoft.com/office/powerpoint/2010/main" val="1419389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000"/>
                                        <p:tgtEl>
                                          <p:spTgt spid="13">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2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1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p"/>
      <p:bldP spid="7"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a:t>
            </a:r>
            <a:r>
              <a:rPr lang="tr-TR" dirty="0" err="1"/>
              <a:t>ETKİNLİk</a:t>
            </a:r>
            <a:r>
              <a:rPr lang="tr-TR" dirty="0"/>
              <a:t>: SÖZCÜK ÇALIŞMASI</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367269"/>
            <a:ext cx="10178322" cy="75885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a) İzlediğiniz çizgi filmde geçen anlamını bilmediğiniz kelime ve kelime gruplarını not ediniz.</a:t>
            </a:r>
          </a:p>
        </p:txBody>
      </p:sp>
      <p:sp>
        <p:nvSpPr>
          <p:cNvPr id="6" name="İçerik Yer Tutucusu 2">
            <a:extLst>
              <a:ext uri="{FF2B5EF4-FFF2-40B4-BE49-F238E27FC236}">
                <a16:creationId xmlns:a16="http://schemas.microsoft.com/office/drawing/2014/main" id="{63EA218B-BDE2-43F4-93C1-DB8FF287F70A}"/>
              </a:ext>
            </a:extLst>
          </p:cNvPr>
          <p:cNvSpPr txBox="1">
            <a:spLocks/>
          </p:cNvSpPr>
          <p:nvPr/>
        </p:nvSpPr>
        <p:spPr>
          <a:xfrm>
            <a:off x="1251678" y="5150632"/>
            <a:ext cx="10437559" cy="993587"/>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b) Bu kelime ve kelime gruplarının anlamlarını tahmin ediniz. Daha sonra tahminlerinizi  TDK Türkçe Sözlük’ten kontrol ediniz.</a:t>
            </a:r>
          </a:p>
        </p:txBody>
      </p:sp>
      <p:sp>
        <p:nvSpPr>
          <p:cNvPr id="3" name="Metin kutusu 2">
            <a:extLst>
              <a:ext uri="{FF2B5EF4-FFF2-40B4-BE49-F238E27FC236}">
                <a16:creationId xmlns:a16="http://schemas.microsoft.com/office/drawing/2014/main" id="{0FAF51AA-9359-4168-914F-E0A779EEA9CA}"/>
              </a:ext>
            </a:extLst>
          </p:cNvPr>
          <p:cNvSpPr txBox="1"/>
          <p:nvPr/>
        </p:nvSpPr>
        <p:spPr>
          <a:xfrm>
            <a:off x="2667524" y="2488634"/>
            <a:ext cx="2327264" cy="224324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lnSpc>
                <a:spcPct val="150000"/>
              </a:lnSpc>
              <a:buFont typeface="Arial" panose="020B0604020202020204" pitchFamily="34" charset="0"/>
              <a:buChar char="•"/>
            </a:pPr>
            <a:r>
              <a:rPr lang="tr-TR" sz="2400" dirty="0"/>
              <a:t>Cüret etmek</a:t>
            </a:r>
          </a:p>
          <a:p>
            <a:pPr marL="285750" indent="-285750">
              <a:lnSpc>
                <a:spcPct val="150000"/>
              </a:lnSpc>
              <a:buFont typeface="Arial" panose="020B0604020202020204" pitchFamily="34" charset="0"/>
              <a:buChar char="•"/>
            </a:pPr>
            <a:r>
              <a:rPr lang="tr-TR" sz="2400" dirty="0"/>
              <a:t>Rasathane</a:t>
            </a:r>
          </a:p>
          <a:p>
            <a:pPr marL="285750" indent="-285750">
              <a:lnSpc>
                <a:spcPct val="150000"/>
              </a:lnSpc>
              <a:buFont typeface="Arial" panose="020B0604020202020204" pitchFamily="34" charset="0"/>
              <a:buChar char="•"/>
            </a:pPr>
            <a:r>
              <a:rPr lang="tr-TR" sz="2400" dirty="0"/>
              <a:t>Astronomi</a:t>
            </a:r>
          </a:p>
          <a:p>
            <a:pPr marL="285750" indent="-285750">
              <a:lnSpc>
                <a:spcPct val="150000"/>
              </a:lnSpc>
              <a:buFont typeface="Arial" panose="020B0604020202020204" pitchFamily="34" charset="0"/>
              <a:buChar char="•"/>
            </a:pPr>
            <a:r>
              <a:rPr lang="tr-TR" sz="2400" dirty="0"/>
              <a:t>Yıldız haritası</a:t>
            </a:r>
          </a:p>
        </p:txBody>
      </p:sp>
      <p:sp>
        <p:nvSpPr>
          <p:cNvPr id="8" name="Metin kutusu 7">
            <a:extLst>
              <a:ext uri="{FF2B5EF4-FFF2-40B4-BE49-F238E27FC236}">
                <a16:creationId xmlns:a16="http://schemas.microsoft.com/office/drawing/2014/main" id="{9EC3BEDA-49DF-4481-8D48-47189191B8F8}"/>
              </a:ext>
            </a:extLst>
          </p:cNvPr>
          <p:cNvSpPr txBox="1"/>
          <p:nvPr/>
        </p:nvSpPr>
        <p:spPr>
          <a:xfrm>
            <a:off x="6470457" y="2488634"/>
            <a:ext cx="2327264" cy="224324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lnSpc>
                <a:spcPct val="150000"/>
              </a:lnSpc>
              <a:buFont typeface="Arial" panose="020B0604020202020204" pitchFamily="34" charset="0"/>
              <a:buChar char="•"/>
            </a:pPr>
            <a:r>
              <a:rPr lang="tr-TR" sz="2400" dirty="0"/>
              <a:t>Hami</a:t>
            </a:r>
          </a:p>
          <a:p>
            <a:pPr marL="285750" indent="-285750">
              <a:lnSpc>
                <a:spcPct val="150000"/>
              </a:lnSpc>
              <a:buFont typeface="Arial" panose="020B0604020202020204" pitchFamily="34" charset="0"/>
              <a:buChar char="•"/>
            </a:pPr>
            <a:r>
              <a:rPr lang="tr-TR" sz="2400" dirty="0"/>
              <a:t>Haşarı</a:t>
            </a:r>
          </a:p>
          <a:p>
            <a:pPr marL="285750" indent="-285750">
              <a:lnSpc>
                <a:spcPct val="150000"/>
              </a:lnSpc>
              <a:buFont typeface="Arial" panose="020B0604020202020204" pitchFamily="34" charset="0"/>
              <a:buChar char="•"/>
            </a:pPr>
            <a:r>
              <a:rPr lang="tr-TR" sz="2400" dirty="0"/>
              <a:t>Medrese</a:t>
            </a:r>
          </a:p>
          <a:p>
            <a:pPr marL="285750" indent="-285750">
              <a:lnSpc>
                <a:spcPct val="150000"/>
              </a:lnSpc>
              <a:buFont typeface="Arial" panose="020B0604020202020204" pitchFamily="34" charset="0"/>
              <a:buChar char="•"/>
            </a:pPr>
            <a:r>
              <a:rPr lang="tr-TR" sz="2400" dirty="0"/>
              <a:t>Türbe </a:t>
            </a:r>
          </a:p>
        </p:txBody>
      </p:sp>
    </p:spTree>
    <p:extLst>
      <p:ext uri="{BB962C8B-B14F-4D97-AF65-F5344CB8AC3E}">
        <p14:creationId xmlns:p14="http://schemas.microsoft.com/office/powerpoint/2010/main" val="2593834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500"/>
                                        <p:tgtEl>
                                          <p:spTgt spid="3"/>
                                        </p:tgtEl>
                                      </p:cBhvr>
                                    </p:animEffect>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1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3"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a:t>
            </a:r>
            <a:r>
              <a:rPr lang="tr-TR" dirty="0" err="1"/>
              <a:t>ETKİNLİk</a:t>
            </a:r>
            <a:r>
              <a:rPr lang="tr-TR" dirty="0"/>
              <a:t>: SÖZCÜK ÇALIŞMASI</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367270"/>
            <a:ext cx="2238772" cy="507248"/>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Cüret etmek:</a:t>
            </a:r>
            <a:endParaRPr lang="tr-TR" sz="2400" b="1" dirty="0"/>
          </a:p>
        </p:txBody>
      </p:sp>
      <p:sp>
        <p:nvSpPr>
          <p:cNvPr id="7" name="İçerik Yer Tutucusu 2">
            <a:extLst>
              <a:ext uri="{FF2B5EF4-FFF2-40B4-BE49-F238E27FC236}">
                <a16:creationId xmlns:a16="http://schemas.microsoft.com/office/drawing/2014/main" id="{555D8BC2-4898-460E-8CD2-D1739345747E}"/>
              </a:ext>
            </a:extLst>
          </p:cNvPr>
          <p:cNvSpPr txBox="1">
            <a:spLocks/>
          </p:cNvSpPr>
          <p:nvPr/>
        </p:nvSpPr>
        <p:spPr>
          <a:xfrm>
            <a:off x="1251677" y="2396583"/>
            <a:ext cx="2238773" cy="50209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Rasathane:</a:t>
            </a:r>
            <a:endParaRPr lang="tr-TR" sz="2400" b="1" dirty="0"/>
          </a:p>
        </p:txBody>
      </p:sp>
      <p:sp>
        <p:nvSpPr>
          <p:cNvPr id="9" name="İçerik Yer Tutucusu 2">
            <a:extLst>
              <a:ext uri="{FF2B5EF4-FFF2-40B4-BE49-F238E27FC236}">
                <a16:creationId xmlns:a16="http://schemas.microsoft.com/office/drawing/2014/main" id="{F350B9CF-C356-414D-BE85-CF93496A9E31}"/>
              </a:ext>
            </a:extLst>
          </p:cNvPr>
          <p:cNvSpPr txBox="1">
            <a:spLocks/>
          </p:cNvSpPr>
          <p:nvPr/>
        </p:nvSpPr>
        <p:spPr>
          <a:xfrm>
            <a:off x="1251678" y="3908997"/>
            <a:ext cx="2297766" cy="502095"/>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Astronomi:</a:t>
            </a:r>
            <a:endParaRPr lang="tr-TR" sz="2400" b="1" dirty="0"/>
          </a:p>
        </p:txBody>
      </p:sp>
      <p:sp>
        <p:nvSpPr>
          <p:cNvPr id="10" name="İçerik Yer Tutucusu 2">
            <a:extLst>
              <a:ext uri="{FF2B5EF4-FFF2-40B4-BE49-F238E27FC236}">
                <a16:creationId xmlns:a16="http://schemas.microsoft.com/office/drawing/2014/main" id="{ADAF99D2-8B2D-404B-A795-AA47F118EE81}"/>
              </a:ext>
            </a:extLst>
          </p:cNvPr>
          <p:cNvSpPr txBox="1">
            <a:spLocks/>
          </p:cNvSpPr>
          <p:nvPr/>
        </p:nvSpPr>
        <p:spPr>
          <a:xfrm>
            <a:off x="1251679" y="5454604"/>
            <a:ext cx="2297766" cy="502095"/>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Yıldız Haritası:</a:t>
            </a:r>
            <a:endParaRPr lang="tr-TR" sz="2400" b="1" dirty="0"/>
          </a:p>
        </p:txBody>
      </p:sp>
      <p:sp>
        <p:nvSpPr>
          <p:cNvPr id="8" name="İçerik Yer Tutucusu 2">
            <a:extLst>
              <a:ext uri="{FF2B5EF4-FFF2-40B4-BE49-F238E27FC236}">
                <a16:creationId xmlns:a16="http://schemas.microsoft.com/office/drawing/2014/main" id="{5D80B731-2A8F-45A4-AE61-527DC80F4DB9}"/>
              </a:ext>
            </a:extLst>
          </p:cNvPr>
          <p:cNvSpPr txBox="1">
            <a:spLocks/>
          </p:cNvSpPr>
          <p:nvPr/>
        </p:nvSpPr>
        <p:spPr>
          <a:xfrm>
            <a:off x="3490450" y="1367270"/>
            <a:ext cx="7998542" cy="507248"/>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Ataklık etmek, yüreklilikle davranmak.</a:t>
            </a:r>
          </a:p>
        </p:txBody>
      </p:sp>
      <p:sp>
        <p:nvSpPr>
          <p:cNvPr id="11" name="İçerik Yer Tutucusu 2">
            <a:extLst>
              <a:ext uri="{FF2B5EF4-FFF2-40B4-BE49-F238E27FC236}">
                <a16:creationId xmlns:a16="http://schemas.microsoft.com/office/drawing/2014/main" id="{53B87038-0016-4BD1-BACE-947FF5C944EB}"/>
              </a:ext>
            </a:extLst>
          </p:cNvPr>
          <p:cNvSpPr txBox="1">
            <a:spLocks/>
          </p:cNvSpPr>
          <p:nvPr/>
        </p:nvSpPr>
        <p:spPr>
          <a:xfrm>
            <a:off x="3490451" y="2186637"/>
            <a:ext cx="7998542" cy="921988"/>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Gök gözlemleri yapan, gök cisimlerini ve olaylarını inceleyen yer, gözlemevi.</a:t>
            </a:r>
          </a:p>
        </p:txBody>
      </p:sp>
      <p:sp>
        <p:nvSpPr>
          <p:cNvPr id="12" name="İçerik Yer Tutucusu 2">
            <a:extLst>
              <a:ext uri="{FF2B5EF4-FFF2-40B4-BE49-F238E27FC236}">
                <a16:creationId xmlns:a16="http://schemas.microsoft.com/office/drawing/2014/main" id="{F7A94668-7571-4441-B92B-5A59ED159A92}"/>
              </a:ext>
            </a:extLst>
          </p:cNvPr>
          <p:cNvSpPr txBox="1">
            <a:spLocks/>
          </p:cNvSpPr>
          <p:nvPr/>
        </p:nvSpPr>
        <p:spPr>
          <a:xfrm>
            <a:off x="3549444" y="3450050"/>
            <a:ext cx="7998542" cy="141999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Gök cisimlerinin konumlarını, hareketlerini, birbirine olan uzaklıklarının ölçülmesini, bunların fizik ve kimya bakımından yapılarını inceleyen bilim, gök bilimi.</a:t>
            </a:r>
          </a:p>
        </p:txBody>
      </p:sp>
      <p:sp>
        <p:nvSpPr>
          <p:cNvPr id="13" name="İçerik Yer Tutucusu 2">
            <a:extLst>
              <a:ext uri="{FF2B5EF4-FFF2-40B4-BE49-F238E27FC236}">
                <a16:creationId xmlns:a16="http://schemas.microsoft.com/office/drawing/2014/main" id="{831AEFBB-A18B-4D48-9AD6-162DC1464F07}"/>
              </a:ext>
            </a:extLst>
          </p:cNvPr>
          <p:cNvSpPr txBox="1">
            <a:spLocks/>
          </p:cNvSpPr>
          <p:nvPr/>
        </p:nvSpPr>
        <p:spPr>
          <a:xfrm>
            <a:off x="3549445" y="5182160"/>
            <a:ext cx="7880555" cy="997202"/>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Gökyüzünde görünen yıldızların yer aldığı karanlık gökyüzünün haritasıdır.</a:t>
            </a:r>
          </a:p>
        </p:txBody>
      </p:sp>
    </p:spTree>
    <p:extLst>
      <p:ext uri="{BB962C8B-B14F-4D97-AF65-F5344CB8AC3E}">
        <p14:creationId xmlns:p14="http://schemas.microsoft.com/office/powerpoint/2010/main" val="885516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1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1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0" grpId="0" animBg="1"/>
      <p:bldP spid="8"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a:t>
            </a:r>
            <a:r>
              <a:rPr lang="tr-TR" dirty="0" err="1"/>
              <a:t>ETKİNLİk</a:t>
            </a:r>
            <a:r>
              <a:rPr lang="tr-TR" dirty="0"/>
              <a:t>: SÖZCÜK ÇALIŞMASI</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367270"/>
            <a:ext cx="2238772" cy="507248"/>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Hami:</a:t>
            </a:r>
            <a:endParaRPr lang="tr-TR" sz="2400" b="1" dirty="0"/>
          </a:p>
        </p:txBody>
      </p:sp>
      <p:sp>
        <p:nvSpPr>
          <p:cNvPr id="7" name="İçerik Yer Tutucusu 2">
            <a:extLst>
              <a:ext uri="{FF2B5EF4-FFF2-40B4-BE49-F238E27FC236}">
                <a16:creationId xmlns:a16="http://schemas.microsoft.com/office/drawing/2014/main" id="{555D8BC2-4898-460E-8CD2-D1739345747E}"/>
              </a:ext>
            </a:extLst>
          </p:cNvPr>
          <p:cNvSpPr txBox="1">
            <a:spLocks/>
          </p:cNvSpPr>
          <p:nvPr/>
        </p:nvSpPr>
        <p:spPr>
          <a:xfrm>
            <a:off x="1251677" y="2549202"/>
            <a:ext cx="2238773" cy="50209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Haşarı:</a:t>
            </a:r>
            <a:endParaRPr lang="tr-TR" sz="2400" b="1" dirty="0"/>
          </a:p>
        </p:txBody>
      </p:sp>
      <p:sp>
        <p:nvSpPr>
          <p:cNvPr id="9" name="İçerik Yer Tutucusu 2">
            <a:extLst>
              <a:ext uri="{FF2B5EF4-FFF2-40B4-BE49-F238E27FC236}">
                <a16:creationId xmlns:a16="http://schemas.microsoft.com/office/drawing/2014/main" id="{F350B9CF-C356-414D-BE85-CF93496A9E31}"/>
              </a:ext>
            </a:extLst>
          </p:cNvPr>
          <p:cNvSpPr txBox="1">
            <a:spLocks/>
          </p:cNvSpPr>
          <p:nvPr/>
        </p:nvSpPr>
        <p:spPr>
          <a:xfrm>
            <a:off x="1251677" y="3838202"/>
            <a:ext cx="2297766" cy="502095"/>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Medrese:</a:t>
            </a:r>
            <a:endParaRPr lang="tr-TR" sz="2400" b="1" dirty="0"/>
          </a:p>
        </p:txBody>
      </p:sp>
      <p:sp>
        <p:nvSpPr>
          <p:cNvPr id="10" name="İçerik Yer Tutucusu 2">
            <a:extLst>
              <a:ext uri="{FF2B5EF4-FFF2-40B4-BE49-F238E27FC236}">
                <a16:creationId xmlns:a16="http://schemas.microsoft.com/office/drawing/2014/main" id="{ADAF99D2-8B2D-404B-A795-AA47F118EE81}"/>
              </a:ext>
            </a:extLst>
          </p:cNvPr>
          <p:cNvSpPr txBox="1">
            <a:spLocks/>
          </p:cNvSpPr>
          <p:nvPr/>
        </p:nvSpPr>
        <p:spPr>
          <a:xfrm>
            <a:off x="1251678" y="5326891"/>
            <a:ext cx="2297766" cy="502095"/>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Türbe:</a:t>
            </a:r>
            <a:endParaRPr lang="tr-TR" sz="2400" b="1" dirty="0"/>
          </a:p>
        </p:txBody>
      </p:sp>
      <p:sp>
        <p:nvSpPr>
          <p:cNvPr id="8" name="İçerik Yer Tutucusu 2">
            <a:extLst>
              <a:ext uri="{FF2B5EF4-FFF2-40B4-BE49-F238E27FC236}">
                <a16:creationId xmlns:a16="http://schemas.microsoft.com/office/drawing/2014/main" id="{5D80B731-2A8F-45A4-AE61-527DC80F4DB9}"/>
              </a:ext>
            </a:extLst>
          </p:cNvPr>
          <p:cNvSpPr txBox="1">
            <a:spLocks/>
          </p:cNvSpPr>
          <p:nvPr/>
        </p:nvSpPr>
        <p:spPr>
          <a:xfrm>
            <a:off x="3490450" y="1367270"/>
            <a:ext cx="7998542" cy="507248"/>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Himaye eden, kollayıcı, koruyucu.</a:t>
            </a:r>
          </a:p>
        </p:txBody>
      </p:sp>
      <p:sp>
        <p:nvSpPr>
          <p:cNvPr id="11" name="İçerik Yer Tutucusu 2">
            <a:extLst>
              <a:ext uri="{FF2B5EF4-FFF2-40B4-BE49-F238E27FC236}">
                <a16:creationId xmlns:a16="http://schemas.microsoft.com/office/drawing/2014/main" id="{53B87038-0016-4BD1-BACE-947FF5C944EB}"/>
              </a:ext>
            </a:extLst>
          </p:cNvPr>
          <p:cNvSpPr txBox="1">
            <a:spLocks/>
          </p:cNvSpPr>
          <p:nvPr/>
        </p:nvSpPr>
        <p:spPr>
          <a:xfrm>
            <a:off x="3490450" y="2557887"/>
            <a:ext cx="7998542" cy="50888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Çok yaramaz, ele avuca sığmayan (çocuk).</a:t>
            </a:r>
          </a:p>
        </p:txBody>
      </p:sp>
      <p:sp>
        <p:nvSpPr>
          <p:cNvPr id="12" name="İçerik Yer Tutucusu 2">
            <a:extLst>
              <a:ext uri="{FF2B5EF4-FFF2-40B4-BE49-F238E27FC236}">
                <a16:creationId xmlns:a16="http://schemas.microsoft.com/office/drawing/2014/main" id="{F7A94668-7571-4441-B92B-5A59ED159A92}"/>
              </a:ext>
            </a:extLst>
          </p:cNvPr>
          <p:cNvSpPr txBox="1">
            <a:spLocks/>
          </p:cNvSpPr>
          <p:nvPr/>
        </p:nvSpPr>
        <p:spPr>
          <a:xfrm>
            <a:off x="3549443" y="3646262"/>
            <a:ext cx="7998542" cy="885976"/>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İslam ülkelerinde, genellikle İslam dini kurallarına uygun bilimlerin okutulduğu yer.</a:t>
            </a:r>
          </a:p>
        </p:txBody>
      </p:sp>
      <p:sp>
        <p:nvSpPr>
          <p:cNvPr id="13" name="İçerik Yer Tutucusu 2">
            <a:extLst>
              <a:ext uri="{FF2B5EF4-FFF2-40B4-BE49-F238E27FC236}">
                <a16:creationId xmlns:a16="http://schemas.microsoft.com/office/drawing/2014/main" id="{831AEFBB-A18B-4D48-9AD6-162DC1464F07}"/>
              </a:ext>
            </a:extLst>
          </p:cNvPr>
          <p:cNvSpPr txBox="1">
            <a:spLocks/>
          </p:cNvSpPr>
          <p:nvPr/>
        </p:nvSpPr>
        <p:spPr>
          <a:xfrm>
            <a:off x="3549443" y="5079338"/>
            <a:ext cx="7880555" cy="997202"/>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Genellikle ünlü bir kimse için yaptırılan ve içinde o kimsenin mezarı bulunan yapı.</a:t>
            </a:r>
          </a:p>
        </p:txBody>
      </p:sp>
    </p:spTree>
    <p:extLst>
      <p:ext uri="{BB962C8B-B14F-4D97-AF65-F5344CB8AC3E}">
        <p14:creationId xmlns:p14="http://schemas.microsoft.com/office/powerpoint/2010/main" val="1500755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1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1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0" grpId="0" animBg="1"/>
      <p:bldP spid="8"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3. ETKİNLİK: METNİ ANLAMA</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260359"/>
            <a:ext cx="10178322" cy="993586"/>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1) Ali Kuşçu, nasıl bir ortamda büyümüştür?</a:t>
            </a:r>
          </a:p>
        </p:txBody>
      </p:sp>
      <p:sp>
        <p:nvSpPr>
          <p:cNvPr id="5" name="İçerik Yer Tutucusu 2">
            <a:extLst>
              <a:ext uri="{FF2B5EF4-FFF2-40B4-BE49-F238E27FC236}">
                <a16:creationId xmlns:a16="http://schemas.microsoft.com/office/drawing/2014/main" id="{89544804-5038-4718-B36B-F65DA476E426}"/>
              </a:ext>
            </a:extLst>
          </p:cNvPr>
          <p:cNvSpPr txBox="1">
            <a:spLocks/>
          </p:cNvSpPr>
          <p:nvPr/>
        </p:nvSpPr>
        <p:spPr>
          <a:xfrm>
            <a:off x="1251678" y="1823885"/>
            <a:ext cx="10178322" cy="1519083"/>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Babası, Uluğ Bey’in </a:t>
            </a:r>
            <a:r>
              <a:rPr lang="tr-TR" sz="2400" dirty="0" err="1"/>
              <a:t>şahincibaşı</a:t>
            </a:r>
            <a:r>
              <a:rPr lang="tr-TR" sz="2400" dirty="0"/>
              <a:t> olduğu için adeta bir kuş bahçesinin içinde büyümüştür. Bu ortamda kuşlarla ilgilenip onların bakımını yapmıştır. Büyüyüp akıllandıkça da Uluğ Bey’in sarayındaki işleri yaparak vakit geçirmiştir. </a:t>
            </a:r>
            <a:endParaRPr lang="tr-TR" dirty="0"/>
          </a:p>
        </p:txBody>
      </p:sp>
      <p:sp>
        <p:nvSpPr>
          <p:cNvPr id="6" name="İçerik Yer Tutucusu 2">
            <a:extLst>
              <a:ext uri="{FF2B5EF4-FFF2-40B4-BE49-F238E27FC236}">
                <a16:creationId xmlns:a16="http://schemas.microsoft.com/office/drawing/2014/main" id="{63EA218B-BDE2-43F4-93C1-DB8FF287F70A}"/>
              </a:ext>
            </a:extLst>
          </p:cNvPr>
          <p:cNvSpPr txBox="1">
            <a:spLocks/>
          </p:cNvSpPr>
          <p:nvPr/>
        </p:nvSpPr>
        <p:spPr>
          <a:xfrm>
            <a:off x="1251678" y="4523804"/>
            <a:ext cx="10437559" cy="510778"/>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2) Ali Kuşçu’nun sarayda eğitim almasını sağlayan olay nedir?</a:t>
            </a:r>
          </a:p>
        </p:txBody>
      </p:sp>
      <p:sp>
        <p:nvSpPr>
          <p:cNvPr id="7" name="İçerik Yer Tutucusu 2">
            <a:extLst>
              <a:ext uri="{FF2B5EF4-FFF2-40B4-BE49-F238E27FC236}">
                <a16:creationId xmlns:a16="http://schemas.microsoft.com/office/drawing/2014/main" id="{6FA7FF89-075F-492C-B5C1-D369F2D977BE}"/>
              </a:ext>
            </a:extLst>
          </p:cNvPr>
          <p:cNvSpPr txBox="1">
            <a:spLocks/>
          </p:cNvSpPr>
          <p:nvPr/>
        </p:nvSpPr>
        <p:spPr>
          <a:xfrm>
            <a:off x="1251678" y="5240467"/>
            <a:ext cx="10178322" cy="1092561"/>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Sarayın çatısındaki ahşap kuş yuvasını kendi başına yapınca dikkat çekip sarayda eğitim almaya başlamıştır.</a:t>
            </a:r>
            <a:endParaRPr lang="tr-TR" dirty="0"/>
          </a:p>
        </p:txBody>
      </p:sp>
      <p:sp>
        <p:nvSpPr>
          <p:cNvPr id="8" name="Metin kutusu 7">
            <a:extLst>
              <a:ext uri="{FF2B5EF4-FFF2-40B4-BE49-F238E27FC236}">
                <a16:creationId xmlns:a16="http://schemas.microsoft.com/office/drawing/2014/main" id="{1EA98F11-3E08-4793-B5D2-7387522C1110}"/>
              </a:ext>
            </a:extLst>
          </p:cNvPr>
          <p:cNvSpPr txBox="1"/>
          <p:nvPr/>
        </p:nvSpPr>
        <p:spPr>
          <a:xfrm>
            <a:off x="7666434" y="3651105"/>
            <a:ext cx="3493179" cy="510778"/>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ctr"/>
            <a:r>
              <a:rPr lang="tr-TR" sz="2400" dirty="0">
                <a:solidFill>
                  <a:schemeClr val="tx1"/>
                </a:solidFill>
                <a:hlinkClick r:id="rId2">
                  <a:extLst>
                    <a:ext uri="{A12FA001-AC4F-418D-AE19-62706E023703}">
                      <ahyp:hlinkClr xmlns:ahyp="http://schemas.microsoft.com/office/drawing/2018/hyperlinkcolor" val="tx"/>
                    </a:ext>
                  </a:extLst>
                </a:hlinkClick>
              </a:rPr>
              <a:t>Hadi Semerkant'a gidelim!</a:t>
            </a:r>
            <a:endParaRPr lang="tr-TR" sz="2400" dirty="0">
              <a:solidFill>
                <a:schemeClr val="tx1"/>
              </a:solidFill>
            </a:endParaRPr>
          </a:p>
        </p:txBody>
      </p:sp>
      <p:cxnSp>
        <p:nvCxnSpPr>
          <p:cNvPr id="9" name="Bağlayıcı: Eğri 8">
            <a:extLst>
              <a:ext uri="{FF2B5EF4-FFF2-40B4-BE49-F238E27FC236}">
                <a16:creationId xmlns:a16="http://schemas.microsoft.com/office/drawing/2014/main" id="{06FC6100-E48F-41E2-8389-D746030A64BB}"/>
              </a:ext>
            </a:extLst>
          </p:cNvPr>
          <p:cNvCxnSpPr>
            <a:cxnSpLocks/>
            <a:stCxn id="5" idx="2"/>
            <a:endCxn id="8" idx="1"/>
          </p:cNvCxnSpPr>
          <p:nvPr/>
        </p:nvCxnSpPr>
        <p:spPr>
          <a:xfrm rot="16200000" flipH="1">
            <a:off x="6721873" y="2961933"/>
            <a:ext cx="563526" cy="1325595"/>
          </a:xfrm>
          <a:prstGeom prst="curvedConnector2">
            <a:avLst/>
          </a:prstGeom>
          <a:ln w="57150">
            <a:solidFill>
              <a:srgbClr val="FF0000"/>
            </a:solidFill>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7761593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500"/>
                                        <p:tgtEl>
                                          <p:spTgt spid="5"/>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000"/>
                                        <p:tgtEl>
                                          <p:spTgt spid="9"/>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1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1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build="p"/>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3. ETKİNLİK: METNİ ANLAMA</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498745"/>
            <a:ext cx="10178322" cy="993586"/>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3) Ali Kuşçu, Kirman şehrinde ne yapmıştır?</a:t>
            </a:r>
          </a:p>
        </p:txBody>
      </p:sp>
      <p:sp>
        <p:nvSpPr>
          <p:cNvPr id="5" name="İçerik Yer Tutucusu 2">
            <a:extLst>
              <a:ext uri="{FF2B5EF4-FFF2-40B4-BE49-F238E27FC236}">
                <a16:creationId xmlns:a16="http://schemas.microsoft.com/office/drawing/2014/main" id="{89544804-5038-4718-B36B-F65DA476E426}"/>
              </a:ext>
            </a:extLst>
          </p:cNvPr>
          <p:cNvSpPr txBox="1">
            <a:spLocks/>
          </p:cNvSpPr>
          <p:nvPr/>
        </p:nvSpPr>
        <p:spPr>
          <a:xfrm>
            <a:off x="1251678" y="2116558"/>
            <a:ext cx="10178322" cy="634180"/>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Ayı gözetleyip «Ay Hareketlerin Açıklanması» adlı bir eser yazmıştır.</a:t>
            </a:r>
            <a:endParaRPr lang="tr-TR" dirty="0"/>
          </a:p>
        </p:txBody>
      </p:sp>
      <p:sp>
        <p:nvSpPr>
          <p:cNvPr id="6" name="İçerik Yer Tutucusu 2">
            <a:extLst>
              <a:ext uri="{FF2B5EF4-FFF2-40B4-BE49-F238E27FC236}">
                <a16:creationId xmlns:a16="http://schemas.microsoft.com/office/drawing/2014/main" id="{63EA218B-BDE2-43F4-93C1-DB8FF287F70A}"/>
              </a:ext>
            </a:extLst>
          </p:cNvPr>
          <p:cNvSpPr txBox="1">
            <a:spLocks/>
          </p:cNvSpPr>
          <p:nvPr/>
        </p:nvSpPr>
        <p:spPr>
          <a:xfrm>
            <a:off x="1251678" y="3727834"/>
            <a:ext cx="10437559" cy="993587"/>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4) Ali Kuşçu’nun Tebriz şehrine kaçmasına neden olan olay nedir?</a:t>
            </a:r>
          </a:p>
        </p:txBody>
      </p:sp>
      <p:sp>
        <p:nvSpPr>
          <p:cNvPr id="7" name="İçerik Yer Tutucusu 2">
            <a:extLst>
              <a:ext uri="{FF2B5EF4-FFF2-40B4-BE49-F238E27FC236}">
                <a16:creationId xmlns:a16="http://schemas.microsoft.com/office/drawing/2014/main" id="{6FA7FF89-075F-492C-B5C1-D369F2D977BE}"/>
              </a:ext>
            </a:extLst>
          </p:cNvPr>
          <p:cNvSpPr txBox="1">
            <a:spLocks/>
          </p:cNvSpPr>
          <p:nvPr/>
        </p:nvSpPr>
        <p:spPr>
          <a:xfrm>
            <a:off x="1251678" y="4345648"/>
            <a:ext cx="10178322" cy="1799513"/>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Hamiliğini yapan Uluğ Bey, ihanete uğrayıp öldürülmüş. Ali Kuşçu da çatılarda kendini gizlice takip eden bir Moğol suikastçının okuyla kolundan yaralanınca Tebriz şehrine kaçmıştır.</a:t>
            </a:r>
            <a:endParaRPr lang="tr-TR" dirty="0"/>
          </a:p>
        </p:txBody>
      </p:sp>
    </p:spTree>
    <p:extLst>
      <p:ext uri="{BB962C8B-B14F-4D97-AF65-F5344CB8AC3E}">
        <p14:creationId xmlns:p14="http://schemas.microsoft.com/office/powerpoint/2010/main" val="356804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1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build="p"/>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3. ETKİNLİK: METNİ ANLAMA</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548742"/>
            <a:ext cx="10178322" cy="993586"/>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5) Ali Kuşçu’nun rasathanedeki ilk görevi nedir?</a:t>
            </a:r>
          </a:p>
        </p:txBody>
      </p:sp>
      <p:sp>
        <p:nvSpPr>
          <p:cNvPr id="5" name="İçerik Yer Tutucusu 2">
            <a:extLst>
              <a:ext uri="{FF2B5EF4-FFF2-40B4-BE49-F238E27FC236}">
                <a16:creationId xmlns:a16="http://schemas.microsoft.com/office/drawing/2014/main" id="{89544804-5038-4718-B36B-F65DA476E426}"/>
              </a:ext>
            </a:extLst>
          </p:cNvPr>
          <p:cNvSpPr txBox="1">
            <a:spLocks/>
          </p:cNvSpPr>
          <p:nvPr/>
        </p:nvSpPr>
        <p:spPr>
          <a:xfrm>
            <a:off x="1251678" y="2155888"/>
            <a:ext cx="10178322" cy="651552"/>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İlk görevi Uluğ Bey’le «</a:t>
            </a:r>
            <a:r>
              <a:rPr lang="tr-TR" sz="2400" dirty="0" err="1"/>
              <a:t>zic</a:t>
            </a:r>
            <a:r>
              <a:rPr lang="tr-TR" sz="2400" dirty="0"/>
              <a:t>» denilen yıldız haritası hazırlamaktı.</a:t>
            </a:r>
            <a:endParaRPr lang="tr-TR" dirty="0"/>
          </a:p>
        </p:txBody>
      </p:sp>
      <p:sp>
        <p:nvSpPr>
          <p:cNvPr id="6" name="İçerik Yer Tutucusu 2">
            <a:extLst>
              <a:ext uri="{FF2B5EF4-FFF2-40B4-BE49-F238E27FC236}">
                <a16:creationId xmlns:a16="http://schemas.microsoft.com/office/drawing/2014/main" id="{63EA218B-BDE2-43F4-93C1-DB8FF287F70A}"/>
              </a:ext>
            </a:extLst>
          </p:cNvPr>
          <p:cNvSpPr txBox="1">
            <a:spLocks/>
          </p:cNvSpPr>
          <p:nvPr/>
        </p:nvSpPr>
        <p:spPr>
          <a:xfrm>
            <a:off x="1251678" y="4190466"/>
            <a:ext cx="10437559" cy="651551"/>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6) Sultan Uzun Hasan,  Ali Kuşçu’yu neden İstanbul’a göndermiştir?</a:t>
            </a:r>
          </a:p>
        </p:txBody>
      </p:sp>
      <p:sp>
        <p:nvSpPr>
          <p:cNvPr id="7" name="İçerik Yer Tutucusu 2">
            <a:extLst>
              <a:ext uri="{FF2B5EF4-FFF2-40B4-BE49-F238E27FC236}">
                <a16:creationId xmlns:a16="http://schemas.microsoft.com/office/drawing/2014/main" id="{6FA7FF89-075F-492C-B5C1-D369F2D977BE}"/>
              </a:ext>
            </a:extLst>
          </p:cNvPr>
          <p:cNvSpPr txBox="1">
            <a:spLocks/>
          </p:cNvSpPr>
          <p:nvPr/>
        </p:nvSpPr>
        <p:spPr>
          <a:xfrm>
            <a:off x="1251678" y="4869421"/>
            <a:ext cx="10178322" cy="1092561"/>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Fatih Sultan Mehmet’in tehdit fermanına karşılık elçilik yapması için İstanbul’a göndermiştir.</a:t>
            </a:r>
            <a:endParaRPr lang="tr-TR" dirty="0"/>
          </a:p>
        </p:txBody>
      </p:sp>
      <p:sp>
        <p:nvSpPr>
          <p:cNvPr id="8" name="Metin kutusu 7">
            <a:extLst>
              <a:ext uri="{FF2B5EF4-FFF2-40B4-BE49-F238E27FC236}">
                <a16:creationId xmlns:a16="http://schemas.microsoft.com/office/drawing/2014/main" id="{63D16A3E-E5F0-49A4-AE77-A73A48E5A216}"/>
              </a:ext>
            </a:extLst>
          </p:cNvPr>
          <p:cNvSpPr txBox="1"/>
          <p:nvPr/>
        </p:nvSpPr>
        <p:spPr>
          <a:xfrm>
            <a:off x="7086332" y="3156832"/>
            <a:ext cx="4761539" cy="510778"/>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ctr"/>
            <a:r>
              <a:rPr lang="tr-TR" sz="2400" dirty="0">
                <a:solidFill>
                  <a:schemeClr val="tx1"/>
                </a:solidFill>
                <a:hlinkClick r:id="rId3">
                  <a:extLst>
                    <a:ext uri="{A12FA001-AC4F-418D-AE19-62706E023703}">
                      <ahyp:hlinkClr xmlns:ahyp="http://schemas.microsoft.com/office/drawing/2018/hyperlinkcolor" val="tx"/>
                    </a:ext>
                  </a:extLst>
                </a:hlinkClick>
              </a:rPr>
              <a:t>Uluğ Bey Rasathanesi'ni görelim mi?</a:t>
            </a:r>
            <a:endParaRPr lang="tr-TR" sz="2400" dirty="0">
              <a:solidFill>
                <a:schemeClr val="tx1"/>
              </a:solidFill>
            </a:endParaRPr>
          </a:p>
        </p:txBody>
      </p:sp>
      <p:cxnSp>
        <p:nvCxnSpPr>
          <p:cNvPr id="9" name="Bağlayıcı: Eğri 8">
            <a:extLst>
              <a:ext uri="{FF2B5EF4-FFF2-40B4-BE49-F238E27FC236}">
                <a16:creationId xmlns:a16="http://schemas.microsoft.com/office/drawing/2014/main" id="{F4787FF8-D4CC-4570-B96F-436ED2F9ED29}"/>
              </a:ext>
            </a:extLst>
          </p:cNvPr>
          <p:cNvCxnSpPr>
            <a:cxnSpLocks/>
            <a:stCxn id="5" idx="2"/>
            <a:endCxn id="8" idx="1"/>
          </p:cNvCxnSpPr>
          <p:nvPr/>
        </p:nvCxnSpPr>
        <p:spPr>
          <a:xfrm rot="16200000" flipH="1">
            <a:off x="6411195" y="2737083"/>
            <a:ext cx="604781" cy="745493"/>
          </a:xfrm>
          <a:prstGeom prst="curvedConnector2">
            <a:avLst/>
          </a:prstGeom>
          <a:ln w="57150">
            <a:solidFill>
              <a:srgbClr val="FF0000"/>
            </a:solidFill>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746241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500"/>
                                        <p:tgtEl>
                                          <p:spTgt spid="5"/>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000"/>
                                        <p:tgtEl>
                                          <p:spTgt spid="9"/>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1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1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build="p"/>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3. ETKİNLİK: METNİ ANLAMA</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678616"/>
            <a:ext cx="10178322" cy="993586"/>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7) Fatih Sultan Mehmet,  Ali Kuşçu’dan ne istemiştir?</a:t>
            </a:r>
          </a:p>
        </p:txBody>
      </p:sp>
      <p:sp>
        <p:nvSpPr>
          <p:cNvPr id="5" name="İçerik Yer Tutucusu 2">
            <a:extLst>
              <a:ext uri="{FF2B5EF4-FFF2-40B4-BE49-F238E27FC236}">
                <a16:creationId xmlns:a16="http://schemas.microsoft.com/office/drawing/2014/main" id="{89544804-5038-4718-B36B-F65DA476E426}"/>
              </a:ext>
            </a:extLst>
          </p:cNvPr>
          <p:cNvSpPr txBox="1">
            <a:spLocks/>
          </p:cNvSpPr>
          <p:nvPr/>
        </p:nvSpPr>
        <p:spPr>
          <a:xfrm>
            <a:off x="1251678" y="2284146"/>
            <a:ext cx="10178322" cy="614515"/>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Çalışmalarına İstanbul’da devam etmesini istemiştir.</a:t>
            </a:r>
            <a:endParaRPr lang="tr-TR" dirty="0"/>
          </a:p>
        </p:txBody>
      </p:sp>
      <p:sp>
        <p:nvSpPr>
          <p:cNvPr id="6" name="İçerik Yer Tutucusu 2">
            <a:extLst>
              <a:ext uri="{FF2B5EF4-FFF2-40B4-BE49-F238E27FC236}">
                <a16:creationId xmlns:a16="http://schemas.microsoft.com/office/drawing/2014/main" id="{63EA218B-BDE2-43F4-93C1-DB8FF287F70A}"/>
              </a:ext>
            </a:extLst>
          </p:cNvPr>
          <p:cNvSpPr txBox="1">
            <a:spLocks/>
          </p:cNvSpPr>
          <p:nvPr/>
        </p:nvSpPr>
        <p:spPr>
          <a:xfrm>
            <a:off x="1251678" y="3543379"/>
            <a:ext cx="10437559" cy="993587"/>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8) Ali Kuşçu, İstanbul’da hangi eksikliği görmüştür? Bu eksikliği gidermek için ne yapmıştır?</a:t>
            </a:r>
          </a:p>
        </p:txBody>
      </p:sp>
      <p:sp>
        <p:nvSpPr>
          <p:cNvPr id="7" name="İçerik Yer Tutucusu 2">
            <a:extLst>
              <a:ext uri="{FF2B5EF4-FFF2-40B4-BE49-F238E27FC236}">
                <a16:creationId xmlns:a16="http://schemas.microsoft.com/office/drawing/2014/main" id="{6FA7FF89-075F-492C-B5C1-D369F2D977BE}"/>
              </a:ext>
            </a:extLst>
          </p:cNvPr>
          <p:cNvSpPr txBox="1">
            <a:spLocks/>
          </p:cNvSpPr>
          <p:nvPr/>
        </p:nvSpPr>
        <p:spPr>
          <a:xfrm>
            <a:off x="1251678" y="4502987"/>
            <a:ext cx="10178322" cy="1475026"/>
          </a:xfrm>
          <a:prstGeom prst="round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YANIT: </a:t>
            </a:r>
            <a:r>
              <a:rPr lang="tr-TR" sz="2400" dirty="0"/>
              <a:t>Şehrin zamansızlığını fark etmiş ve tasarladığı güneş saatlerini Sultan Ahmet Meydanı’na, Ayasofya’nın bahçesine ve Galata Kulesi’nin dibine yerleştirerek halkı saat kavramı ile tanıştırmıştır. </a:t>
            </a:r>
            <a:endParaRPr lang="tr-TR" dirty="0"/>
          </a:p>
        </p:txBody>
      </p:sp>
    </p:spTree>
    <p:extLst>
      <p:ext uri="{BB962C8B-B14F-4D97-AF65-F5344CB8AC3E}">
        <p14:creationId xmlns:p14="http://schemas.microsoft.com/office/powerpoint/2010/main" val="3845594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1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build="p"/>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F40819-C940-4F80-9FE6-BA8A62509145}"/>
              </a:ext>
            </a:extLst>
          </p:cNvPr>
          <p:cNvSpPr>
            <a:spLocks noGrp="1"/>
          </p:cNvSpPr>
          <p:nvPr>
            <p:ph type="title"/>
          </p:nvPr>
        </p:nvSpPr>
        <p:spPr/>
        <p:txBody>
          <a:bodyPr/>
          <a:lstStyle/>
          <a:p>
            <a:r>
              <a:rPr lang="tr-TR" dirty="0"/>
              <a:t>4. ETKİNLİK</a:t>
            </a:r>
          </a:p>
        </p:txBody>
      </p:sp>
      <p:sp>
        <p:nvSpPr>
          <p:cNvPr id="7" name="İçerik Yer Tutucusu 2">
            <a:extLst>
              <a:ext uri="{FF2B5EF4-FFF2-40B4-BE49-F238E27FC236}">
                <a16:creationId xmlns:a16="http://schemas.microsoft.com/office/drawing/2014/main" id="{CCB3F212-5563-4DED-B5F7-46E045E3A444}"/>
              </a:ext>
            </a:extLst>
          </p:cNvPr>
          <p:cNvSpPr txBox="1">
            <a:spLocks/>
          </p:cNvSpPr>
          <p:nvPr/>
        </p:nvSpPr>
        <p:spPr>
          <a:xfrm>
            <a:off x="1264451" y="1331767"/>
            <a:ext cx="10178322" cy="86161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Aşağıdaki görseli inceleyiniz. Uluğ Bey, bu cümlesiyle Ali Kuşçu’dan ne istemiştir? Açıklayınız. </a:t>
            </a:r>
            <a:endParaRPr lang="tr-TR" b="1" dirty="0"/>
          </a:p>
        </p:txBody>
      </p:sp>
      <p:pic>
        <p:nvPicPr>
          <p:cNvPr id="5" name="Resim 4">
            <a:extLst>
              <a:ext uri="{FF2B5EF4-FFF2-40B4-BE49-F238E27FC236}">
                <a16:creationId xmlns:a16="http://schemas.microsoft.com/office/drawing/2014/main" id="{901D0C36-4D8C-476B-8934-511B15AF6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6126" y="2436386"/>
            <a:ext cx="6359747" cy="3914686"/>
          </a:xfrm>
          <a:prstGeom prst="rect">
            <a:avLst/>
          </a:prstGeom>
          <a:ln>
            <a:noFill/>
          </a:ln>
          <a:effectLst>
            <a:softEdge rad="112500"/>
          </a:effectLst>
        </p:spPr>
      </p:pic>
      <p:sp>
        <p:nvSpPr>
          <p:cNvPr id="6" name="Açıklama Balonu: Çizgi 5">
            <a:extLst>
              <a:ext uri="{FF2B5EF4-FFF2-40B4-BE49-F238E27FC236}">
                <a16:creationId xmlns:a16="http://schemas.microsoft.com/office/drawing/2014/main" id="{7463E6AA-6278-423C-A980-AA400C8B8ABE}"/>
              </a:ext>
            </a:extLst>
          </p:cNvPr>
          <p:cNvSpPr/>
          <p:nvPr/>
        </p:nvSpPr>
        <p:spPr>
          <a:xfrm>
            <a:off x="7669162" y="2357846"/>
            <a:ext cx="2949678" cy="1569830"/>
          </a:xfrm>
          <a:prstGeom prst="borderCallout1">
            <a:avLst/>
          </a:prstGeom>
          <a:solidFill>
            <a:schemeClr val="accent1">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Senden </a:t>
            </a:r>
            <a:r>
              <a:rPr lang="de-DE" sz="2400" dirty="0" err="1"/>
              <a:t>gökyüzünü</a:t>
            </a:r>
            <a:r>
              <a:rPr lang="de-DE" sz="2400" dirty="0"/>
              <a:t> </a:t>
            </a:r>
            <a:r>
              <a:rPr lang="de-DE" sz="2400" dirty="0" err="1"/>
              <a:t>yere</a:t>
            </a:r>
            <a:r>
              <a:rPr lang="de-DE" sz="2400" dirty="0"/>
              <a:t> </a:t>
            </a:r>
            <a:r>
              <a:rPr lang="de-DE" sz="2400" dirty="0" err="1"/>
              <a:t>indirmeni</a:t>
            </a:r>
            <a:r>
              <a:rPr lang="de-DE" sz="2400" dirty="0"/>
              <a:t> </a:t>
            </a:r>
            <a:r>
              <a:rPr lang="de-DE" sz="2400" dirty="0" err="1"/>
              <a:t>istiyorum</a:t>
            </a:r>
            <a:r>
              <a:rPr lang="de-DE" sz="2400" dirty="0"/>
              <a:t>, </a:t>
            </a:r>
            <a:r>
              <a:rPr lang="de-DE" sz="2400" dirty="0" err="1"/>
              <a:t>Kuşçu</a:t>
            </a:r>
            <a:r>
              <a:rPr lang="de-DE" sz="2400" dirty="0"/>
              <a:t>.</a:t>
            </a:r>
            <a:endParaRPr lang="tr-TR" sz="2400" dirty="0"/>
          </a:p>
        </p:txBody>
      </p:sp>
    </p:spTree>
    <p:extLst>
      <p:ext uri="{BB962C8B-B14F-4D97-AF65-F5344CB8AC3E}">
        <p14:creationId xmlns:p14="http://schemas.microsoft.com/office/powerpoint/2010/main" val="42817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500"/>
                                        <p:tgtEl>
                                          <p:spTgt spid="7">
                                            <p:txEl>
                                              <p:pRg st="0" end="0"/>
                                            </p:txEl>
                                          </p:spTgt>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35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a:xfrm>
            <a:off x="1251678" y="382385"/>
            <a:ext cx="10178322" cy="1492132"/>
          </a:xfrm>
        </p:spPr>
        <p:txBody>
          <a:bodyPr>
            <a:normAutofit/>
          </a:bodyPr>
          <a:lstStyle/>
          <a:p>
            <a:r>
              <a:rPr lang="tr-TR" dirty="0"/>
              <a:t>5. ETKİNLİK</a:t>
            </a:r>
          </a:p>
        </p:txBody>
      </p:sp>
      <p:sp>
        <p:nvSpPr>
          <p:cNvPr id="4" name="İçerik Yer Tutucusu 3">
            <a:extLst>
              <a:ext uri="{FF2B5EF4-FFF2-40B4-BE49-F238E27FC236}">
                <a16:creationId xmlns:a16="http://schemas.microsoft.com/office/drawing/2014/main" id="{44420324-70F1-46C6-99AB-4F671930EE51}"/>
              </a:ext>
            </a:extLst>
          </p:cNvPr>
          <p:cNvSpPr>
            <a:spLocks noGrp="1"/>
          </p:cNvSpPr>
          <p:nvPr>
            <p:ph idx="1"/>
          </p:nvPr>
        </p:nvSpPr>
        <p:spPr>
          <a:xfrm>
            <a:off x="1152627" y="1204451"/>
            <a:ext cx="10179050" cy="3594100"/>
          </a:xfrm>
        </p:spPr>
        <p:txBody>
          <a:bodyPr>
            <a:normAutofit/>
          </a:bodyPr>
          <a:lstStyle/>
          <a:p>
            <a:r>
              <a:rPr lang="tr-TR" sz="2400" dirty="0"/>
              <a:t>İzlediğiniz çizgi filmden hareketle Ali Kuşçu’nun hayatını  özetleyiniz.</a:t>
            </a:r>
          </a:p>
        </p:txBody>
      </p:sp>
      <p:sp>
        <p:nvSpPr>
          <p:cNvPr id="5" name="İçerik Yer Tutucusu 3">
            <a:extLst>
              <a:ext uri="{FF2B5EF4-FFF2-40B4-BE49-F238E27FC236}">
                <a16:creationId xmlns:a16="http://schemas.microsoft.com/office/drawing/2014/main" id="{6DA64C2E-8D28-4B1E-8583-AD89AAB79AF7}"/>
              </a:ext>
            </a:extLst>
          </p:cNvPr>
          <p:cNvSpPr txBox="1">
            <a:spLocks/>
          </p:cNvSpPr>
          <p:nvPr/>
        </p:nvSpPr>
        <p:spPr>
          <a:xfrm>
            <a:off x="1071716" y="1903413"/>
            <a:ext cx="10658167" cy="457199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rmAutofit lnSpcReduction="1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3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2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24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20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20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20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baseline="0">
                <a:solidFill>
                  <a:schemeClr val="tx1">
                    <a:lumMod val="65000"/>
                    <a:lumOff val="35000"/>
                  </a:schemeClr>
                </a:solidFill>
                <a:latin typeface="+mn-lt"/>
                <a:ea typeface="+mn-ea"/>
                <a:cs typeface="+mn-cs"/>
              </a:defRPr>
            </a:lvl9pPr>
          </a:lstStyle>
          <a:p>
            <a:pPr marL="0" indent="0">
              <a:buNone/>
            </a:pPr>
            <a:r>
              <a:rPr lang="tr-TR" sz="2400" dirty="0"/>
              <a:t>Ali Kuşçu, 15. yüzyılın ikinci yarısında Semerkant’ta doğmuştur. Babası, Uluğ Bey’in </a:t>
            </a:r>
            <a:r>
              <a:rPr lang="tr-TR" sz="2400" dirty="0" err="1"/>
              <a:t>şahincibaşı</a:t>
            </a:r>
            <a:r>
              <a:rPr lang="tr-TR" sz="2400" dirty="0"/>
              <a:t> olduğu için onun sarayında kuşların bakımı ve ufak tefek işlerle vakit geçirmiştir. Küçük yaşta sarayın çatısındaki ahşap kuş yuvasını yapması ile dikkat çekip saray eğitimine alınmıştır. Gizlice Kirman şehrine gidip Ay’ı gözetleyerek «Ay Hareketlerinin Açıklanması» eserini yazıp Uluğ Bey’e hediye etmiştir.  O da Ali Kuşçu’yu Semerkant Rasathanesi’nde görevlendirmiştir. Burada 994 yıldızı tüm özellikleriyle yazdığı bir rehber hazırlamıştır. Uluğ Bey’in öldürülünce Tebriz’e kaçmak zorunda kalmıştır. Fatih’in gönderdiği tehdit fermanı karşılığında elçi olarak İstanbul’a gönderilmiş ve burada kalmıştır. Güneş saatleri tasarlayarak İstanbul halkını saatle tanıştırmıştır. Kendisi için yaptırılan Ayasofya Medresesi’nde eğitimler vermiş, başta meşhur Fethiye eseri olmak üzere eserler yazmıştır. 16 Aralık 1474’te hayatını kaybetmiştir.</a:t>
            </a:r>
          </a:p>
        </p:txBody>
      </p:sp>
    </p:spTree>
    <p:extLst>
      <p:ext uri="{BB962C8B-B14F-4D97-AF65-F5344CB8AC3E}">
        <p14:creationId xmlns:p14="http://schemas.microsoft.com/office/powerpoint/2010/main" val="4272598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a:xfrm>
            <a:off x="1251678" y="382385"/>
            <a:ext cx="10178322" cy="1492132"/>
          </a:xfrm>
        </p:spPr>
        <p:txBody>
          <a:bodyPr>
            <a:normAutofit/>
          </a:bodyPr>
          <a:lstStyle/>
          <a:p>
            <a:r>
              <a:rPr lang="tr-TR" dirty="0"/>
              <a:t>6. ETKİNLİK</a:t>
            </a:r>
          </a:p>
        </p:txBody>
      </p:sp>
      <p:sp>
        <p:nvSpPr>
          <p:cNvPr id="5" name="Metin Yer Tutucusu 4">
            <a:extLst>
              <a:ext uri="{FF2B5EF4-FFF2-40B4-BE49-F238E27FC236}">
                <a16:creationId xmlns:a16="http://schemas.microsoft.com/office/drawing/2014/main" id="{8A9A9555-F51A-4B92-8B9F-7F20A4A5EB3E}"/>
              </a:ext>
            </a:extLst>
          </p:cNvPr>
          <p:cNvSpPr>
            <a:spLocks noGrp="1"/>
          </p:cNvSpPr>
          <p:nvPr>
            <p:ph idx="1"/>
          </p:nvPr>
        </p:nvSpPr>
        <p:spPr>
          <a:xfrm>
            <a:off x="1250950" y="1339440"/>
            <a:ext cx="10179050" cy="545690"/>
          </a:xfrm>
        </p:spPr>
        <p:txBody>
          <a:bodyPr>
            <a:normAutofit/>
          </a:bodyPr>
          <a:lstStyle/>
          <a:p>
            <a:pPr marL="0" indent="0">
              <a:buNone/>
            </a:pPr>
            <a:r>
              <a:rPr lang="tr-TR" sz="2400" dirty="0"/>
              <a:t>Aşağıdaki soruları izlediğiniz çizgi filme göre cevaplayarak filmi değerlendiriniz.</a:t>
            </a:r>
          </a:p>
        </p:txBody>
      </p:sp>
      <p:sp>
        <p:nvSpPr>
          <p:cNvPr id="7" name="Metin Yer Tutucusu 4">
            <a:extLst>
              <a:ext uri="{FF2B5EF4-FFF2-40B4-BE49-F238E27FC236}">
                <a16:creationId xmlns:a16="http://schemas.microsoft.com/office/drawing/2014/main" id="{72170CAD-E401-415E-9855-D8C178D5FC13}"/>
              </a:ext>
            </a:extLst>
          </p:cNvPr>
          <p:cNvSpPr txBox="1">
            <a:spLocks/>
          </p:cNvSpPr>
          <p:nvPr/>
        </p:nvSpPr>
        <p:spPr>
          <a:xfrm>
            <a:off x="3673475" y="2642215"/>
            <a:ext cx="4845050" cy="545690"/>
          </a:xfrm>
          <a:prstGeom prst="rect">
            <a:avLst/>
          </a:prstGeom>
          <a:solidFill>
            <a:schemeClr val="accent1">
              <a:lumMod val="40000"/>
              <a:lumOff val="60000"/>
            </a:schemeClr>
          </a:solidFill>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t>a) İzlediğiniz çizgi filmi beğendiniz mi?</a:t>
            </a:r>
          </a:p>
        </p:txBody>
      </p:sp>
      <p:sp>
        <p:nvSpPr>
          <p:cNvPr id="8" name="Metin Yer Tutucusu 4">
            <a:extLst>
              <a:ext uri="{FF2B5EF4-FFF2-40B4-BE49-F238E27FC236}">
                <a16:creationId xmlns:a16="http://schemas.microsoft.com/office/drawing/2014/main" id="{27D4E945-2981-4DE6-AC26-006973B48E95}"/>
              </a:ext>
            </a:extLst>
          </p:cNvPr>
          <p:cNvSpPr txBox="1">
            <a:spLocks/>
          </p:cNvSpPr>
          <p:nvPr/>
        </p:nvSpPr>
        <p:spPr>
          <a:xfrm>
            <a:off x="1250950" y="4593918"/>
            <a:ext cx="10179050" cy="545690"/>
          </a:xfrm>
          <a:prstGeom prst="rect">
            <a:avLst/>
          </a:prstGeom>
          <a:solidFill>
            <a:schemeClr val="accent1">
              <a:lumMod val="40000"/>
              <a:lumOff val="60000"/>
            </a:schemeClr>
          </a:solidFill>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t>b) Sizce izlediğiniz çizgi film Ali Kuşçu hakkında yeterli bilgi veriyor mu? Neden?</a:t>
            </a:r>
          </a:p>
        </p:txBody>
      </p:sp>
    </p:spTree>
    <p:extLst>
      <p:ext uri="{BB962C8B-B14F-4D97-AF65-F5344CB8AC3E}">
        <p14:creationId xmlns:p14="http://schemas.microsoft.com/office/powerpoint/2010/main" val="3232549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500"/>
                                        <p:tgtEl>
                                          <p:spTgt spid="5">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a:xfrm>
            <a:off x="1251678" y="382385"/>
            <a:ext cx="10178322" cy="1492132"/>
          </a:xfrm>
        </p:spPr>
        <p:txBody>
          <a:bodyPr>
            <a:normAutofit/>
          </a:bodyPr>
          <a:lstStyle/>
          <a:p>
            <a:r>
              <a:rPr lang="tr-TR" dirty="0"/>
              <a:t>7. ETKİNLİK:</a:t>
            </a:r>
          </a:p>
        </p:txBody>
      </p:sp>
      <p:sp>
        <p:nvSpPr>
          <p:cNvPr id="4" name="İçerik Yer Tutucusu 3">
            <a:extLst>
              <a:ext uri="{FF2B5EF4-FFF2-40B4-BE49-F238E27FC236}">
                <a16:creationId xmlns:a16="http://schemas.microsoft.com/office/drawing/2014/main" id="{B4D370DC-5BDB-4790-8920-6A8038994EAC}"/>
              </a:ext>
            </a:extLst>
          </p:cNvPr>
          <p:cNvSpPr>
            <a:spLocks noGrp="1"/>
          </p:cNvSpPr>
          <p:nvPr>
            <p:ph idx="1"/>
          </p:nvPr>
        </p:nvSpPr>
        <p:spPr>
          <a:xfrm>
            <a:off x="1250950" y="1253614"/>
            <a:ext cx="10423525" cy="948812"/>
          </a:xfrm>
        </p:spPr>
        <p:txBody>
          <a:bodyPr>
            <a:normAutofit/>
          </a:bodyPr>
          <a:lstStyle/>
          <a:p>
            <a:pPr marL="0" indent="0">
              <a:buNone/>
            </a:pPr>
            <a:r>
              <a:rPr lang="tr-TR" sz="2400" dirty="0"/>
              <a:t>a) Aşağıdaki akıllı işaretleri inceleyiniz. Bu işaretlerin anlamlarını karşılarına yazınız.</a:t>
            </a:r>
          </a:p>
        </p:txBody>
      </p:sp>
      <p:pic>
        <p:nvPicPr>
          <p:cNvPr id="7" name="Resim 6">
            <a:extLst>
              <a:ext uri="{FF2B5EF4-FFF2-40B4-BE49-F238E27FC236}">
                <a16:creationId xmlns:a16="http://schemas.microsoft.com/office/drawing/2014/main" id="{B9024716-C41D-480A-8634-A3117530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5910" y="2745864"/>
            <a:ext cx="9743102" cy="1793209"/>
          </a:xfrm>
          <a:prstGeom prst="rect">
            <a:avLst/>
          </a:prstGeom>
        </p:spPr>
      </p:pic>
      <p:sp>
        <p:nvSpPr>
          <p:cNvPr id="8" name="Metin kutusu 7">
            <a:extLst>
              <a:ext uri="{FF2B5EF4-FFF2-40B4-BE49-F238E27FC236}">
                <a16:creationId xmlns:a16="http://schemas.microsoft.com/office/drawing/2014/main" id="{9805E184-83D6-4C95-9A54-FD60E54B4EA9}"/>
              </a:ext>
            </a:extLst>
          </p:cNvPr>
          <p:cNvSpPr txBox="1"/>
          <p:nvPr/>
        </p:nvSpPr>
        <p:spPr>
          <a:xfrm>
            <a:off x="2486229" y="3003209"/>
            <a:ext cx="3608439" cy="461665"/>
          </a:xfrm>
          <a:prstGeom prst="rect">
            <a:avLst/>
          </a:prstGeom>
          <a:noFill/>
        </p:spPr>
        <p:txBody>
          <a:bodyPr wrap="square" rtlCol="0" anchor="ctr">
            <a:spAutoFit/>
          </a:bodyPr>
          <a:lstStyle/>
          <a:p>
            <a:pPr algn="ctr"/>
            <a:r>
              <a:rPr lang="tr-TR" sz="2400" dirty="0">
                <a:solidFill>
                  <a:srgbClr val="FF0000"/>
                </a:solidFill>
              </a:rPr>
              <a:t>Genel İzleyici Kitlesi İçindir.</a:t>
            </a:r>
          </a:p>
        </p:txBody>
      </p:sp>
      <p:sp>
        <p:nvSpPr>
          <p:cNvPr id="9" name="Metin kutusu 8">
            <a:extLst>
              <a:ext uri="{FF2B5EF4-FFF2-40B4-BE49-F238E27FC236}">
                <a16:creationId xmlns:a16="http://schemas.microsoft.com/office/drawing/2014/main" id="{5849240F-BC36-43FD-8FB8-18B000C1D582}"/>
              </a:ext>
            </a:extLst>
          </p:cNvPr>
          <p:cNvSpPr txBox="1"/>
          <p:nvPr/>
        </p:nvSpPr>
        <p:spPr>
          <a:xfrm>
            <a:off x="7137554" y="3015772"/>
            <a:ext cx="4111458" cy="461665"/>
          </a:xfrm>
          <a:prstGeom prst="rect">
            <a:avLst/>
          </a:prstGeom>
          <a:noFill/>
        </p:spPr>
        <p:txBody>
          <a:bodyPr wrap="square" rtlCol="0" anchor="ctr">
            <a:spAutoFit/>
          </a:bodyPr>
          <a:lstStyle/>
          <a:p>
            <a:pPr algn="ctr"/>
            <a:r>
              <a:rPr lang="tr-TR" sz="2400" dirty="0">
                <a:solidFill>
                  <a:srgbClr val="FF0000"/>
                </a:solidFill>
              </a:rPr>
              <a:t>Şiddet / Korku Unsurları İçerir.</a:t>
            </a:r>
          </a:p>
        </p:txBody>
      </p:sp>
      <p:sp>
        <p:nvSpPr>
          <p:cNvPr id="10" name="Metin kutusu 9">
            <a:extLst>
              <a:ext uri="{FF2B5EF4-FFF2-40B4-BE49-F238E27FC236}">
                <a16:creationId xmlns:a16="http://schemas.microsoft.com/office/drawing/2014/main" id="{28FF7B60-5D50-4450-8F6C-A338B1CEBDDD}"/>
              </a:ext>
            </a:extLst>
          </p:cNvPr>
          <p:cNvSpPr txBox="1"/>
          <p:nvPr/>
        </p:nvSpPr>
        <p:spPr>
          <a:xfrm>
            <a:off x="2240423" y="3838660"/>
            <a:ext cx="4100052" cy="461665"/>
          </a:xfrm>
          <a:prstGeom prst="rect">
            <a:avLst/>
          </a:prstGeom>
          <a:noFill/>
        </p:spPr>
        <p:txBody>
          <a:bodyPr wrap="square" rtlCol="0" anchor="ctr">
            <a:spAutoFit/>
          </a:bodyPr>
          <a:lstStyle/>
          <a:p>
            <a:pPr algn="ctr"/>
            <a:r>
              <a:rPr lang="tr-TR" sz="2400" dirty="0">
                <a:solidFill>
                  <a:srgbClr val="FF0000"/>
                </a:solidFill>
              </a:rPr>
              <a:t>7 Yaş ve Üzeri İzleyiciler İçindir.</a:t>
            </a:r>
          </a:p>
        </p:txBody>
      </p:sp>
      <p:sp>
        <p:nvSpPr>
          <p:cNvPr id="11" name="Metin kutusu 10">
            <a:extLst>
              <a:ext uri="{FF2B5EF4-FFF2-40B4-BE49-F238E27FC236}">
                <a16:creationId xmlns:a16="http://schemas.microsoft.com/office/drawing/2014/main" id="{991D22D8-88D2-49AA-854B-B743B6188C7C}"/>
              </a:ext>
            </a:extLst>
          </p:cNvPr>
          <p:cNvSpPr txBox="1"/>
          <p:nvPr/>
        </p:nvSpPr>
        <p:spPr>
          <a:xfrm>
            <a:off x="6997238" y="3653993"/>
            <a:ext cx="4251774" cy="830997"/>
          </a:xfrm>
          <a:prstGeom prst="rect">
            <a:avLst/>
          </a:prstGeom>
          <a:noFill/>
        </p:spPr>
        <p:txBody>
          <a:bodyPr wrap="square" rtlCol="0" anchor="ctr">
            <a:spAutoFit/>
          </a:bodyPr>
          <a:lstStyle/>
          <a:p>
            <a:pPr algn="ctr"/>
            <a:r>
              <a:rPr lang="tr-TR" sz="2400" dirty="0">
                <a:solidFill>
                  <a:srgbClr val="FF0000"/>
                </a:solidFill>
              </a:rPr>
              <a:t>Olumsuz Örnek Oluşturabilecek Davranışlar İçerir.</a:t>
            </a:r>
          </a:p>
        </p:txBody>
      </p:sp>
    </p:spTree>
    <p:extLst>
      <p:ext uri="{BB962C8B-B14F-4D97-AF65-F5344CB8AC3E}">
        <p14:creationId xmlns:p14="http://schemas.microsoft.com/office/powerpoint/2010/main" val="3078690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a:xfrm>
            <a:off x="1251678" y="382385"/>
            <a:ext cx="10178322" cy="1492132"/>
          </a:xfrm>
        </p:spPr>
        <p:txBody>
          <a:bodyPr>
            <a:normAutofit/>
          </a:bodyPr>
          <a:lstStyle/>
          <a:p>
            <a:r>
              <a:rPr lang="tr-TR" dirty="0"/>
              <a:t>7. ETKİNLİK:</a:t>
            </a:r>
          </a:p>
        </p:txBody>
      </p:sp>
      <p:sp>
        <p:nvSpPr>
          <p:cNvPr id="4" name="İçerik Yer Tutucusu 3">
            <a:extLst>
              <a:ext uri="{FF2B5EF4-FFF2-40B4-BE49-F238E27FC236}">
                <a16:creationId xmlns:a16="http://schemas.microsoft.com/office/drawing/2014/main" id="{B4D370DC-5BDB-4790-8920-6A8038994EAC}"/>
              </a:ext>
            </a:extLst>
          </p:cNvPr>
          <p:cNvSpPr>
            <a:spLocks noGrp="1"/>
          </p:cNvSpPr>
          <p:nvPr>
            <p:ph idx="1"/>
          </p:nvPr>
        </p:nvSpPr>
        <p:spPr>
          <a:xfrm>
            <a:off x="1250950" y="1253614"/>
            <a:ext cx="10423525" cy="948812"/>
          </a:xfrm>
        </p:spPr>
        <p:txBody>
          <a:bodyPr>
            <a:normAutofit/>
          </a:bodyPr>
          <a:lstStyle/>
          <a:p>
            <a:pPr marL="0" indent="0">
              <a:buNone/>
            </a:pPr>
            <a:r>
              <a:rPr lang="tr-TR" sz="2400" dirty="0"/>
              <a:t>b) Siz televizyon izlerken medya metinlerinin yönlendirmelerine dikkat ediyor musunuz? Neden?</a:t>
            </a:r>
          </a:p>
        </p:txBody>
      </p:sp>
      <p:sp>
        <p:nvSpPr>
          <p:cNvPr id="5" name="İçerik Yer Tutucusu 3">
            <a:extLst>
              <a:ext uri="{FF2B5EF4-FFF2-40B4-BE49-F238E27FC236}">
                <a16:creationId xmlns:a16="http://schemas.microsoft.com/office/drawing/2014/main" id="{466C6B42-5DEB-4AAB-B8D6-36788BE38235}"/>
              </a:ext>
            </a:extLst>
          </p:cNvPr>
          <p:cNvSpPr txBox="1">
            <a:spLocks/>
          </p:cNvSpPr>
          <p:nvPr/>
        </p:nvSpPr>
        <p:spPr>
          <a:xfrm>
            <a:off x="1250947" y="2541025"/>
            <a:ext cx="10423525" cy="948812"/>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t>c) Görsel/işitsel medyada izlenecek programların bu uyarılara göre seçimi neden önemlidir?</a:t>
            </a:r>
          </a:p>
        </p:txBody>
      </p:sp>
      <p:sp>
        <p:nvSpPr>
          <p:cNvPr id="6" name="İçerik Yer Tutucusu 3">
            <a:extLst>
              <a:ext uri="{FF2B5EF4-FFF2-40B4-BE49-F238E27FC236}">
                <a16:creationId xmlns:a16="http://schemas.microsoft.com/office/drawing/2014/main" id="{42AEE894-DE29-4919-9734-4E31993C6B8B}"/>
              </a:ext>
            </a:extLst>
          </p:cNvPr>
          <p:cNvSpPr txBox="1">
            <a:spLocks/>
          </p:cNvSpPr>
          <p:nvPr/>
        </p:nvSpPr>
        <p:spPr>
          <a:xfrm>
            <a:off x="1250947" y="5129980"/>
            <a:ext cx="10423525" cy="948812"/>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t>ç) Televizyonda hangi akıllı işaretleri gördüğünüzde o programı izlememeniz gerektiğini düşünüyorsunuz? Neden?</a:t>
            </a:r>
          </a:p>
        </p:txBody>
      </p:sp>
      <p:sp>
        <p:nvSpPr>
          <p:cNvPr id="8" name="İçerik Yer Tutucusu 3">
            <a:extLst>
              <a:ext uri="{FF2B5EF4-FFF2-40B4-BE49-F238E27FC236}">
                <a16:creationId xmlns:a16="http://schemas.microsoft.com/office/drawing/2014/main" id="{0E93749C-6689-4C16-A7EC-E6919E2C935D}"/>
              </a:ext>
            </a:extLst>
          </p:cNvPr>
          <p:cNvSpPr txBox="1">
            <a:spLocks/>
          </p:cNvSpPr>
          <p:nvPr/>
        </p:nvSpPr>
        <p:spPr>
          <a:xfrm>
            <a:off x="1250947" y="3456960"/>
            <a:ext cx="10423525" cy="1231491"/>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lnSpcReduction="1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t>Programın olası zararlı içeriği ve hangi yaş grubuna uygun olduğu konusunda bize bilgiler sunmaktadır. Biz de bu bilgiler ışığında kendimize uygun olan yayınları seçebiliriz.</a:t>
            </a:r>
          </a:p>
        </p:txBody>
      </p:sp>
    </p:spTree>
    <p:extLst>
      <p:ext uri="{BB962C8B-B14F-4D97-AF65-F5344CB8AC3E}">
        <p14:creationId xmlns:p14="http://schemas.microsoft.com/office/powerpoint/2010/main" val="1162525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1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left)">
                                      <p:cBhvr>
                                        <p:cTn id="22"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A3D01895-DF8F-44A4-9796-51428CF48436}"/>
              </a:ext>
            </a:extLst>
          </p:cNvPr>
          <p:cNvSpPr>
            <a:spLocks noGrp="1"/>
          </p:cNvSpPr>
          <p:nvPr>
            <p:ph type="title"/>
          </p:nvPr>
        </p:nvSpPr>
        <p:spPr/>
        <p:txBody>
          <a:bodyPr/>
          <a:lstStyle/>
          <a:p>
            <a:r>
              <a:rPr lang="tr-TR" dirty="0"/>
              <a:t>8. etkinlik</a:t>
            </a:r>
          </a:p>
        </p:txBody>
      </p:sp>
      <p:sp>
        <p:nvSpPr>
          <p:cNvPr id="5" name="İçerik Yer Tutucusu 4">
            <a:extLst>
              <a:ext uri="{FF2B5EF4-FFF2-40B4-BE49-F238E27FC236}">
                <a16:creationId xmlns:a16="http://schemas.microsoft.com/office/drawing/2014/main" id="{800A5B10-63D8-405D-9B4A-04424923F26C}"/>
              </a:ext>
            </a:extLst>
          </p:cNvPr>
          <p:cNvSpPr>
            <a:spLocks noGrp="1"/>
          </p:cNvSpPr>
          <p:nvPr>
            <p:ph idx="1"/>
          </p:nvPr>
        </p:nvSpPr>
        <p:spPr>
          <a:xfrm>
            <a:off x="1251678" y="1337189"/>
            <a:ext cx="10267877" cy="943895"/>
          </a:xfrm>
        </p:spPr>
        <p:txBody>
          <a:bodyPr>
            <a:normAutofit/>
          </a:bodyPr>
          <a:lstStyle/>
          <a:p>
            <a:pPr marL="0" indent="0">
              <a:buNone/>
            </a:pPr>
            <a:r>
              <a:rPr lang="tr-TR" sz="2400" dirty="0"/>
              <a:t>Tarihî şahsiyetler ile ilgili hazırlıklı konuşmanızı yapınız. Yaptığınız konuşmayı “Konuşmamı Değerlendiriyorum” formuna göre değerlendiriniz.</a:t>
            </a:r>
            <a:endParaRPr lang="tr-TR" sz="2400" b="1" dirty="0"/>
          </a:p>
        </p:txBody>
      </p:sp>
      <p:pic>
        <p:nvPicPr>
          <p:cNvPr id="6" name="Resim 5">
            <a:extLst>
              <a:ext uri="{FF2B5EF4-FFF2-40B4-BE49-F238E27FC236}">
                <a16:creationId xmlns:a16="http://schemas.microsoft.com/office/drawing/2014/main" id="{E2D95E60-D748-4C81-9612-78A57B0A6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8274" y="2731971"/>
            <a:ext cx="9899629" cy="3167384"/>
          </a:xfrm>
          <a:prstGeom prst="rect">
            <a:avLst/>
          </a:prstGeom>
        </p:spPr>
      </p:pic>
    </p:spTree>
    <p:extLst>
      <p:ext uri="{BB962C8B-B14F-4D97-AF65-F5344CB8AC3E}">
        <p14:creationId xmlns:p14="http://schemas.microsoft.com/office/powerpoint/2010/main" val="2579692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000"/>
                                        <p:tgtEl>
                                          <p:spTgt spid="5">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A3D01895-DF8F-44A4-9796-51428CF48436}"/>
              </a:ext>
            </a:extLst>
          </p:cNvPr>
          <p:cNvSpPr>
            <a:spLocks noGrp="1"/>
          </p:cNvSpPr>
          <p:nvPr>
            <p:ph type="title"/>
          </p:nvPr>
        </p:nvSpPr>
        <p:spPr>
          <a:xfrm>
            <a:off x="1250950" y="687388"/>
            <a:ext cx="10179050" cy="1492250"/>
          </a:xfrm>
        </p:spPr>
        <p:txBody>
          <a:bodyPr/>
          <a:lstStyle/>
          <a:p>
            <a:r>
              <a:rPr lang="tr-TR" dirty="0"/>
              <a:t>9. etkinlik</a:t>
            </a:r>
          </a:p>
        </p:txBody>
      </p:sp>
      <p:sp>
        <p:nvSpPr>
          <p:cNvPr id="3" name="İçerik Yer Tutucusu 2">
            <a:extLst>
              <a:ext uri="{FF2B5EF4-FFF2-40B4-BE49-F238E27FC236}">
                <a16:creationId xmlns:a16="http://schemas.microsoft.com/office/drawing/2014/main" id="{8C72BFC6-02E3-4174-A129-6F4CA14CFDE2}"/>
              </a:ext>
            </a:extLst>
          </p:cNvPr>
          <p:cNvSpPr>
            <a:spLocks noGrp="1"/>
          </p:cNvSpPr>
          <p:nvPr>
            <p:ph idx="1"/>
          </p:nvPr>
        </p:nvSpPr>
        <p:spPr>
          <a:xfrm>
            <a:off x="1250950" y="1433513"/>
            <a:ext cx="10179050" cy="1047071"/>
          </a:xfrm>
        </p:spPr>
        <p:txBody>
          <a:bodyPr>
            <a:normAutofit/>
          </a:bodyPr>
          <a:lstStyle/>
          <a:p>
            <a:pPr marL="0" indent="0">
              <a:buNone/>
            </a:pPr>
            <a:r>
              <a:rPr lang="tr-TR" sz="2400" dirty="0"/>
              <a:t>Yurt dışında yaşayan ve Türkçe bilen bir arkadaşınıza Ali Kuşçu’yu tanıtan bir elektronik posta yazınız. </a:t>
            </a:r>
          </a:p>
        </p:txBody>
      </p:sp>
      <p:pic>
        <p:nvPicPr>
          <p:cNvPr id="5" name="Resim 4">
            <a:extLst>
              <a:ext uri="{FF2B5EF4-FFF2-40B4-BE49-F238E27FC236}">
                <a16:creationId xmlns:a16="http://schemas.microsoft.com/office/drawing/2014/main" id="{5D46D813-6B1E-44B4-B2DB-142F099BF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0950" y="2398639"/>
            <a:ext cx="10179050" cy="4282811"/>
          </a:xfrm>
          <a:prstGeom prst="rect">
            <a:avLst/>
          </a:prstGeom>
        </p:spPr>
      </p:pic>
    </p:spTree>
    <p:extLst>
      <p:ext uri="{BB962C8B-B14F-4D97-AF65-F5344CB8AC3E}">
        <p14:creationId xmlns:p14="http://schemas.microsoft.com/office/powerpoint/2010/main" val="226180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D84C0A-91CD-4F3D-94C1-51A7A743061C}"/>
              </a:ext>
            </a:extLst>
          </p:cNvPr>
          <p:cNvSpPr>
            <a:spLocks noGrp="1"/>
          </p:cNvSpPr>
          <p:nvPr>
            <p:ph type="title"/>
          </p:nvPr>
        </p:nvSpPr>
        <p:spPr/>
        <p:txBody>
          <a:bodyPr/>
          <a:lstStyle/>
          <a:p>
            <a:r>
              <a:rPr lang="tr-TR" dirty="0"/>
              <a:t>SONRAKİ METNE HAZIRLIK</a:t>
            </a:r>
          </a:p>
        </p:txBody>
      </p:sp>
      <p:sp>
        <p:nvSpPr>
          <p:cNvPr id="3" name="İçerik Yer Tutucusu 2">
            <a:extLst>
              <a:ext uri="{FF2B5EF4-FFF2-40B4-BE49-F238E27FC236}">
                <a16:creationId xmlns:a16="http://schemas.microsoft.com/office/drawing/2014/main" id="{7F0F6106-BE2A-4C6C-A291-30F82416D101}"/>
              </a:ext>
            </a:extLst>
          </p:cNvPr>
          <p:cNvSpPr>
            <a:spLocks noGrp="1"/>
          </p:cNvSpPr>
          <p:nvPr>
            <p:ph type="body" idx="1"/>
          </p:nvPr>
        </p:nvSpPr>
        <p:spPr>
          <a:xfrm>
            <a:off x="3242930" y="5159781"/>
            <a:ext cx="8531148" cy="1486116"/>
          </a:xfrm>
        </p:spPr>
        <p:txBody>
          <a:bodyPr>
            <a:normAutofit/>
          </a:bodyPr>
          <a:lstStyle/>
          <a:p>
            <a:r>
              <a:rPr lang="tr-TR" sz="2400" dirty="0"/>
              <a:t>“Toplum hayatında herkese düşen belirli görevler vardır.” sözünden hareketle çevrenizi gözlemleyiniz.</a:t>
            </a:r>
          </a:p>
        </p:txBody>
      </p:sp>
    </p:spTree>
    <p:extLst>
      <p:ext uri="{BB962C8B-B14F-4D97-AF65-F5344CB8AC3E}">
        <p14:creationId xmlns:p14="http://schemas.microsoft.com/office/powerpoint/2010/main" val="3296470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607751C1-6D6F-494D-829C-A6585889ED87}"/>
              </a:ext>
            </a:extLst>
          </p:cNvPr>
          <p:cNvSpPr>
            <a:spLocks noGrp="1"/>
          </p:cNvSpPr>
          <p:nvPr>
            <p:ph type="title"/>
          </p:nvPr>
        </p:nvSpPr>
        <p:spPr/>
        <p:txBody>
          <a:bodyPr/>
          <a:lstStyle/>
          <a:p>
            <a:r>
              <a:rPr lang="tr-TR" dirty="0"/>
              <a:t>METİN SONU</a:t>
            </a:r>
          </a:p>
        </p:txBody>
      </p:sp>
      <p:sp>
        <p:nvSpPr>
          <p:cNvPr id="3" name="Metin Yer Tutucusu 2">
            <a:extLst>
              <a:ext uri="{FF2B5EF4-FFF2-40B4-BE49-F238E27FC236}">
                <a16:creationId xmlns:a16="http://schemas.microsoft.com/office/drawing/2014/main" id="{B2884B95-FCFF-494B-AE4D-1B3B7EED76AD}"/>
              </a:ext>
            </a:extLst>
          </p:cNvPr>
          <p:cNvSpPr>
            <a:spLocks noGrp="1"/>
          </p:cNvSpPr>
          <p:nvPr>
            <p:ph type="body" idx="1"/>
          </p:nvPr>
        </p:nvSpPr>
        <p:spPr/>
        <p:txBody>
          <a:bodyPr/>
          <a:lstStyle/>
          <a:p>
            <a:pPr algn="r"/>
            <a:r>
              <a:rPr lang="tr-TR" dirty="0"/>
              <a:t>ÖZGÜR KAYA</a:t>
            </a:r>
          </a:p>
        </p:txBody>
      </p:sp>
      <p:pic>
        <p:nvPicPr>
          <p:cNvPr id="15" name="Resim 14">
            <a:extLst>
              <a:ext uri="{FF2B5EF4-FFF2-40B4-BE49-F238E27FC236}">
                <a16:creationId xmlns:a16="http://schemas.microsoft.com/office/drawing/2014/main" id="{A4E4BEBC-4497-46B8-BE8D-D35D42882FF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55464" y="-452916"/>
            <a:ext cx="3425072" cy="3425072"/>
          </a:xfrm>
          <a:prstGeom prst="rect">
            <a:avLst/>
          </a:prstGeom>
        </p:spPr>
      </p:pic>
    </p:spTree>
    <p:extLst>
      <p:ext uri="{BB962C8B-B14F-4D97-AF65-F5344CB8AC3E}">
        <p14:creationId xmlns:p14="http://schemas.microsoft.com/office/powerpoint/2010/main" val="35019646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Rozet">
  <a:themeElements>
    <a:clrScheme name="Rozet">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Rozet">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ozet">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Rozet</Template>
  <TotalTime>421</TotalTime>
  <Words>938</Words>
  <Application>Microsoft Office PowerPoint</Application>
  <PresentationFormat>Geniş ekran</PresentationFormat>
  <Paragraphs>104</Paragraphs>
  <Slides>20</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Calibri</vt:lpstr>
      <vt:lpstr>Gill Sans MT</vt:lpstr>
      <vt:lpstr>Impact</vt:lpstr>
      <vt:lpstr>Rozet</vt:lpstr>
      <vt:lpstr>ALİ KUŞÇU</vt:lpstr>
      <vt:lpstr>HAZIRLIK SORULARI</vt:lpstr>
      <vt:lpstr>dinleme ÇALIŞMASI</vt:lpstr>
      <vt:lpstr>1. ETKİNLİK</vt:lpstr>
      <vt:lpstr>2. ETKİNLİk: SÖZCÜK ÇALIŞMASI</vt:lpstr>
      <vt:lpstr>2. ETKİNLİk: SÖZCÜK ÇALIŞMASI</vt:lpstr>
      <vt:lpstr>2. ETKİNLİk: SÖZCÜK ÇALIŞMASI</vt:lpstr>
      <vt:lpstr>3. ETKİNLİK: METNİ ANLAMA</vt:lpstr>
      <vt:lpstr>3. ETKİNLİK: METNİ ANLAMA</vt:lpstr>
      <vt:lpstr>3. ETKİNLİK: METNİ ANLAMA</vt:lpstr>
      <vt:lpstr>3. ETKİNLİK: METNİ ANLAMA</vt:lpstr>
      <vt:lpstr>4. ETKİNLİK</vt:lpstr>
      <vt:lpstr>5. ETKİNLİK</vt:lpstr>
      <vt:lpstr>6. ETKİNLİK</vt:lpstr>
      <vt:lpstr>7. ETKİNLİK:</vt:lpstr>
      <vt:lpstr>7. ETKİNLİK:</vt:lpstr>
      <vt:lpstr>8. etkinlik</vt:lpstr>
      <vt:lpstr>9. etkinlik</vt:lpstr>
      <vt:lpstr>SONRAKİ METNE HAZIRLIK</vt:lpstr>
      <vt:lpstr>METİN SONU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GÜNDELİK HAYATIMIZDA  E-HASTALIKLAR</dc:title>
  <dc:creator>Özgür Kaya</dc:creator>
  <cp:lastModifiedBy>Özgür Kaya</cp:lastModifiedBy>
  <cp:revision>51</cp:revision>
  <dcterms:created xsi:type="dcterms:W3CDTF">2020-11-22T18:42:46Z</dcterms:created>
  <dcterms:modified xsi:type="dcterms:W3CDTF">2021-01-02T19:08:45Z</dcterms:modified>
</cp:coreProperties>
</file>