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2" r:id="rId4"/>
    <p:sldId id="280"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8" d="100"/>
          <a:sy n="38" d="100"/>
        </p:scale>
        <p:origin x="-708"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666F1C1F-1C3B-4208-8883-F64C044947CD}" type="datetimeFigureOut">
              <a:rPr lang="tr-TR" smtClean="0"/>
              <a:t>31.8.2020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4FD1209-2860-449B-A615-4F9B87BE7808}"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66F1C1F-1C3B-4208-8883-F64C044947CD}" type="datetimeFigureOut">
              <a:rPr lang="tr-TR" smtClean="0"/>
              <a:t>31.8.2020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4FD1209-2860-449B-A615-4F9B87BE7808}"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666F1C1F-1C3B-4208-8883-F64C044947CD}" type="datetimeFigureOut">
              <a:rPr lang="tr-TR" smtClean="0"/>
              <a:t>31.8.2020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4FD1209-2860-449B-A615-4F9B87BE7808}"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666F1C1F-1C3B-4208-8883-F64C044947CD}" type="datetimeFigureOut">
              <a:rPr lang="tr-TR" smtClean="0"/>
              <a:t>31.8.2020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54FD1209-2860-449B-A615-4F9B87BE7808}"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666F1C1F-1C3B-4208-8883-F64C044947CD}" type="datetimeFigureOut">
              <a:rPr lang="tr-TR" smtClean="0"/>
              <a:t>31.8.2020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54FD1209-2860-449B-A615-4F9B87BE7808}"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666F1C1F-1C3B-4208-8883-F64C044947CD}" type="datetimeFigureOut">
              <a:rPr lang="tr-TR" smtClean="0"/>
              <a:t>31.8.2020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54FD1209-2860-449B-A615-4F9B87BE7808}"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666F1C1F-1C3B-4208-8883-F64C044947CD}" type="datetimeFigureOut">
              <a:rPr lang="tr-TR" smtClean="0"/>
              <a:t>31.8.2020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54FD1209-2860-449B-A615-4F9B87BE7808}"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66F1C1F-1C3B-4208-8883-F64C044947CD}" type="datetimeFigureOut">
              <a:rPr lang="tr-TR" smtClean="0"/>
              <a:t>31.8.2020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54FD1209-2860-449B-A615-4F9B87BE7808}"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66F1C1F-1C3B-4208-8883-F64C044947CD}" type="datetimeFigureOut">
              <a:rPr lang="tr-TR" smtClean="0"/>
              <a:t>31.8.2020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54FD1209-2860-449B-A615-4F9B87BE7808}"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66F1C1F-1C3B-4208-8883-F64C044947CD}" type="datetimeFigureOut">
              <a:rPr lang="tr-TR" smtClean="0"/>
              <a:t>31.8.2020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4FD1209-2860-449B-A615-4F9B87BE7808}"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66F1C1F-1C3B-4208-8883-F64C044947CD}" type="datetimeFigureOut">
              <a:rPr lang="tr-TR" smtClean="0"/>
              <a:t>31.8.2020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4FD1209-2860-449B-A615-4F9B87BE7808}"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6F1C1F-1C3B-4208-8883-F64C044947CD}" type="datetimeFigureOut">
              <a:rPr lang="tr-TR" smtClean="0"/>
              <a:t>31.8.2020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D1209-2860-449B-A615-4F9B87BE7808}"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rmAutofit fontScale="90000"/>
          </a:bodyPr>
          <a:lstStyle/>
          <a:p>
            <a:r>
              <a:rPr lang="tr-TR" sz="7200" dirty="0" smtClean="0">
                <a:solidFill>
                  <a:srgbClr val="FF0000"/>
                </a:solidFill>
              </a:rPr>
              <a:t>İSTİKLAL MARŞI</a:t>
            </a:r>
            <a:br>
              <a:rPr lang="tr-TR" sz="7200" dirty="0" smtClean="0">
                <a:solidFill>
                  <a:srgbClr val="FF0000"/>
                </a:solidFill>
              </a:rPr>
            </a:br>
            <a:r>
              <a:rPr lang="tr-TR" sz="6600" b="1" dirty="0" smtClean="0"/>
              <a:t> istiklâl:</a:t>
            </a:r>
            <a:r>
              <a:rPr lang="tr-TR" sz="6600" dirty="0" smtClean="0"/>
              <a:t> Bağımsızlık. </a:t>
            </a:r>
            <a:endParaRPr lang="tr-TR" sz="7200"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algn="ctr">
              <a:buNone/>
            </a:pPr>
            <a:r>
              <a:rPr lang="tr-TR" b="1" dirty="0" smtClean="0"/>
              <a:t>           1. DÖRTLÜK</a:t>
            </a:r>
          </a:p>
          <a:p>
            <a:pPr>
              <a:buNone/>
            </a:pPr>
            <a:r>
              <a:rPr lang="tr-TR" dirty="0" smtClean="0"/>
              <a:t>Korkma, sönmez bu </a:t>
            </a:r>
            <a:r>
              <a:rPr lang="tr-TR" dirty="0" smtClean="0">
                <a:solidFill>
                  <a:srgbClr val="FF0000"/>
                </a:solidFill>
              </a:rPr>
              <a:t>şafak</a:t>
            </a:r>
            <a:r>
              <a:rPr lang="tr-TR" dirty="0" smtClean="0"/>
              <a:t>larda yüzen al </a:t>
            </a:r>
            <a:r>
              <a:rPr lang="tr-TR" dirty="0" smtClean="0">
                <a:solidFill>
                  <a:srgbClr val="FF0000"/>
                </a:solidFill>
              </a:rPr>
              <a:t>sancak</a:t>
            </a:r>
            <a:r>
              <a:rPr lang="tr-TR" dirty="0" smtClean="0"/>
              <a:t>;</a:t>
            </a:r>
          </a:p>
          <a:p>
            <a:pPr>
              <a:buNone/>
            </a:pPr>
            <a:r>
              <a:rPr lang="tr-TR" dirty="0" smtClean="0"/>
              <a:t>Sönmeden yurdumun üstünde tüten en son </a:t>
            </a:r>
            <a:r>
              <a:rPr lang="tr-TR" dirty="0" smtClean="0">
                <a:solidFill>
                  <a:srgbClr val="FF0000"/>
                </a:solidFill>
              </a:rPr>
              <a:t>ocak</a:t>
            </a:r>
            <a:r>
              <a:rPr lang="tr-TR" dirty="0" smtClean="0"/>
              <a:t>. </a:t>
            </a:r>
          </a:p>
          <a:p>
            <a:pPr>
              <a:buNone/>
            </a:pPr>
            <a:r>
              <a:rPr lang="tr-TR" dirty="0" smtClean="0"/>
              <a:t>O benim milletimin yıldızıdır, parlayacak; </a:t>
            </a:r>
          </a:p>
          <a:p>
            <a:pPr>
              <a:buNone/>
            </a:pPr>
            <a:r>
              <a:rPr lang="tr-TR" dirty="0" smtClean="0"/>
              <a:t>O benimdir, o benim milletimindir ancak. </a:t>
            </a:r>
            <a:endParaRPr lang="tr-TR" b="1" dirty="0" smtClean="0"/>
          </a:p>
          <a:p>
            <a:pPr>
              <a:buNone/>
            </a:pPr>
            <a:r>
              <a:rPr lang="tr-TR" dirty="0" smtClean="0"/>
              <a:t>                                                   </a:t>
            </a:r>
            <a:endParaRPr lang="tr-TR" dirty="0"/>
          </a:p>
          <a:p>
            <a:pPr>
              <a:buNone/>
            </a:pPr>
            <a:r>
              <a:rPr lang="tr-TR" b="1" dirty="0" smtClean="0"/>
              <a:t>şafak</a:t>
            </a:r>
            <a:r>
              <a:rPr lang="tr-TR" dirty="0"/>
              <a:t>: Güneş doğmadan önce beliren aydınlık.</a:t>
            </a:r>
          </a:p>
          <a:p>
            <a:pPr>
              <a:buNone/>
            </a:pPr>
            <a:r>
              <a:rPr lang="tr-TR" b="1" dirty="0" smtClean="0"/>
              <a:t>ocak</a:t>
            </a:r>
            <a:r>
              <a:rPr lang="tr-TR" b="1" dirty="0"/>
              <a:t>:</a:t>
            </a:r>
            <a:r>
              <a:rPr lang="tr-TR" dirty="0"/>
              <a:t> Ev, aile, soy.</a:t>
            </a:r>
          </a:p>
          <a:p>
            <a:pPr>
              <a:buNone/>
            </a:pPr>
            <a:r>
              <a:rPr lang="tr-TR" b="1" dirty="0" smtClean="0"/>
              <a:t>sancak</a:t>
            </a:r>
            <a:r>
              <a:rPr lang="tr-TR" dirty="0"/>
              <a:t>: Bayrak</a:t>
            </a:r>
            <a:r>
              <a:rPr lang="tr-TR" dirty="0" smtClean="0"/>
              <a:t>.</a:t>
            </a:r>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pPr>
              <a:buNone/>
            </a:pPr>
            <a:r>
              <a:rPr lang="tr-TR" dirty="0" smtClean="0"/>
              <a:t>           </a:t>
            </a:r>
            <a:r>
              <a:rPr lang="tr-TR" sz="4000" dirty="0" smtClean="0"/>
              <a:t>Şair burada Türk milletine seslenmektedir. Türk milletinin korkmamasını ( endişe etmemesini), yurdun üstünde tek bir ocak (aile) kalsa bile bağımsızlığımızın sembolü olan Türk bayrağının şafaklarda dalgalanacağını söylemektedir. Bayrağımızın milletimizin yıldızı olduğunu, daima parlayacağını ve sadece Türk milletine ait olduğunu belirtmektedir.</a:t>
            </a:r>
            <a:endParaRPr lang="tr-TR"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274638"/>
            <a:ext cx="8291264" cy="706090"/>
          </a:xfrm>
        </p:spPr>
        <p:txBody>
          <a:bodyPr>
            <a:normAutofit fontScale="90000"/>
          </a:bodyPr>
          <a:lstStyle/>
          <a:p>
            <a:r>
              <a:rPr lang="tr-TR" dirty="0" smtClean="0"/>
              <a:t>2. DÖRTLÜK</a:t>
            </a:r>
            <a:endParaRPr lang="tr-TR" dirty="0"/>
          </a:p>
        </p:txBody>
      </p:sp>
      <p:sp>
        <p:nvSpPr>
          <p:cNvPr id="3" name="2 İçerik Yer Tutucusu"/>
          <p:cNvSpPr>
            <a:spLocks noGrp="1"/>
          </p:cNvSpPr>
          <p:nvPr>
            <p:ph idx="1"/>
          </p:nvPr>
        </p:nvSpPr>
        <p:spPr>
          <a:xfrm>
            <a:off x="0" y="980728"/>
            <a:ext cx="9144000" cy="5877272"/>
          </a:xfrm>
        </p:spPr>
        <p:txBody>
          <a:bodyPr>
            <a:normAutofit/>
          </a:bodyPr>
          <a:lstStyle/>
          <a:p>
            <a:pPr>
              <a:buNone/>
            </a:pPr>
            <a:r>
              <a:rPr lang="tr-TR" dirty="0" smtClean="0"/>
              <a:t>Çatma, kurban olayım </a:t>
            </a:r>
            <a:r>
              <a:rPr lang="tr-TR" dirty="0" smtClean="0">
                <a:solidFill>
                  <a:srgbClr val="FF0000"/>
                </a:solidFill>
              </a:rPr>
              <a:t>çehre</a:t>
            </a:r>
            <a:r>
              <a:rPr lang="tr-TR" dirty="0" smtClean="0"/>
              <a:t>ni ey nazlı </a:t>
            </a:r>
            <a:r>
              <a:rPr lang="tr-TR" dirty="0" smtClean="0">
                <a:solidFill>
                  <a:srgbClr val="FF0000"/>
                </a:solidFill>
              </a:rPr>
              <a:t>hilâl</a:t>
            </a:r>
            <a:r>
              <a:rPr lang="tr-TR" dirty="0" smtClean="0"/>
              <a:t>! </a:t>
            </a:r>
          </a:p>
          <a:p>
            <a:pPr>
              <a:buNone/>
            </a:pPr>
            <a:r>
              <a:rPr lang="tr-TR" dirty="0" smtClean="0"/>
              <a:t>Kahraman </a:t>
            </a:r>
            <a:r>
              <a:rPr lang="tr-TR" dirty="0" smtClean="0">
                <a:solidFill>
                  <a:srgbClr val="FF0000"/>
                </a:solidFill>
              </a:rPr>
              <a:t>ırk</a:t>
            </a:r>
            <a:r>
              <a:rPr lang="tr-TR" dirty="0" smtClean="0"/>
              <a:t>ıma bir gül… ne bu şiddet bu </a:t>
            </a:r>
            <a:r>
              <a:rPr lang="tr-TR" dirty="0" smtClean="0">
                <a:solidFill>
                  <a:srgbClr val="FF0000"/>
                </a:solidFill>
              </a:rPr>
              <a:t>celâl</a:t>
            </a:r>
            <a:r>
              <a:rPr lang="tr-TR" dirty="0" smtClean="0"/>
              <a:t>? </a:t>
            </a:r>
          </a:p>
          <a:p>
            <a:pPr>
              <a:buNone/>
            </a:pPr>
            <a:r>
              <a:rPr lang="tr-TR" dirty="0" smtClean="0"/>
              <a:t>Sana olmaz dökülen kanlarımız sonra helâl, </a:t>
            </a:r>
          </a:p>
          <a:p>
            <a:pPr>
              <a:buNone/>
            </a:pPr>
            <a:r>
              <a:rPr lang="tr-TR" dirty="0" smtClean="0"/>
              <a:t>Hakkıdır, </a:t>
            </a:r>
            <a:r>
              <a:rPr lang="tr-TR" dirty="0" smtClean="0">
                <a:solidFill>
                  <a:srgbClr val="FF0000"/>
                </a:solidFill>
              </a:rPr>
              <a:t>Hakk</a:t>
            </a:r>
            <a:r>
              <a:rPr lang="tr-TR" dirty="0" smtClean="0"/>
              <a:t>’a tapan, milletimin istiklâl.</a:t>
            </a:r>
            <a:endParaRPr lang="tr-TR" b="1" dirty="0"/>
          </a:p>
          <a:p>
            <a:pPr>
              <a:buNone/>
            </a:pPr>
            <a:r>
              <a:rPr lang="tr-TR" b="1" dirty="0"/>
              <a:t>ç</a:t>
            </a:r>
            <a:r>
              <a:rPr lang="tr-TR" b="1" dirty="0" smtClean="0"/>
              <a:t>ehre:</a:t>
            </a:r>
            <a:r>
              <a:rPr lang="tr-TR" dirty="0" smtClean="0"/>
              <a:t> Yüz, surat.</a:t>
            </a:r>
          </a:p>
          <a:p>
            <a:pPr>
              <a:buNone/>
            </a:pPr>
            <a:r>
              <a:rPr lang="tr-TR" b="1" dirty="0" smtClean="0"/>
              <a:t>hilal</a:t>
            </a:r>
            <a:r>
              <a:rPr lang="tr-TR" dirty="0" smtClean="0"/>
              <a:t>: 1.Ayın ilk günlerinde aldığı yay biçimi. 2. Bayrak</a:t>
            </a:r>
          </a:p>
          <a:p>
            <a:pPr>
              <a:buNone/>
            </a:pPr>
            <a:r>
              <a:rPr lang="tr-TR" b="1" dirty="0"/>
              <a:t>ı</a:t>
            </a:r>
            <a:r>
              <a:rPr lang="tr-TR" b="1" dirty="0" smtClean="0"/>
              <a:t>rk</a:t>
            </a:r>
            <a:r>
              <a:rPr lang="tr-TR" dirty="0" smtClean="0"/>
              <a:t>: Kalıtımsal olarak ortak fiziksel ve fizyolojik özelliklere sahip insan topluluğu, millet.</a:t>
            </a:r>
          </a:p>
          <a:p>
            <a:pPr>
              <a:buNone/>
            </a:pPr>
            <a:r>
              <a:rPr lang="tr-TR" b="1" dirty="0"/>
              <a:t>c</a:t>
            </a:r>
            <a:r>
              <a:rPr lang="tr-TR" b="1" dirty="0" smtClean="0"/>
              <a:t>elal</a:t>
            </a:r>
            <a:r>
              <a:rPr lang="tr-TR" dirty="0" smtClean="0"/>
              <a:t>: Öfke.</a:t>
            </a:r>
          </a:p>
          <a:p>
            <a:pPr>
              <a:buNone/>
            </a:pPr>
            <a:r>
              <a:rPr lang="tr-TR" b="1" dirty="0" err="1" smtClean="0"/>
              <a:t>Hakk</a:t>
            </a:r>
            <a:r>
              <a:rPr lang="tr-TR" dirty="0" smtClean="0"/>
              <a:t>: Allah.</a:t>
            </a:r>
          </a:p>
          <a:p>
            <a:pPr>
              <a:buNone/>
            </a:pPr>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a:buNone/>
            </a:pPr>
            <a:r>
              <a:rPr lang="tr-TR" dirty="0" smtClean="0"/>
              <a:t>           Şair bu dörtlükte Türk bayrağına seslenmektedir. Bayrağımıza kaşlarını çatmamasını, yüzünü asmamasını söylemektedir. Türk milletinin kahraman bir millet olduğunu belirtmekte ve bayrağımızın milletimize güvenmesini, gülerek bakmasını, öfkelenmemesini istemektedir. Eğer tam tersi olursa bayrağımız uğruna dökülen kanlar helal olmaz, demektedir. (Çünkü bayrağımız rengini şehitlerimizin kanından almıştır.) Ve son dizede istiklalin (bağımsızlığın) Allah’a iman eden (inanan) Türk milletinin hakkı olduğunu belirtmektedir. (Bu dörtlükte bayrak kişileştirilmiştir.)</a:t>
            </a:r>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274638"/>
            <a:ext cx="8219256" cy="634082"/>
          </a:xfrm>
        </p:spPr>
        <p:txBody>
          <a:bodyPr>
            <a:normAutofit fontScale="90000"/>
          </a:bodyPr>
          <a:lstStyle/>
          <a:p>
            <a:r>
              <a:rPr lang="tr-TR" dirty="0" smtClean="0"/>
              <a:t>3. DÖRTLÜK</a:t>
            </a:r>
            <a:endParaRPr lang="tr-TR" dirty="0"/>
          </a:p>
        </p:txBody>
      </p:sp>
      <p:sp>
        <p:nvSpPr>
          <p:cNvPr id="3" name="2 İçerik Yer Tutucusu"/>
          <p:cNvSpPr>
            <a:spLocks noGrp="1"/>
          </p:cNvSpPr>
          <p:nvPr>
            <p:ph idx="1"/>
          </p:nvPr>
        </p:nvSpPr>
        <p:spPr>
          <a:xfrm>
            <a:off x="0" y="980728"/>
            <a:ext cx="9144000" cy="5877272"/>
          </a:xfrm>
        </p:spPr>
        <p:txBody>
          <a:bodyPr>
            <a:normAutofit/>
          </a:bodyPr>
          <a:lstStyle/>
          <a:p>
            <a:pPr>
              <a:buNone/>
            </a:pPr>
            <a:r>
              <a:rPr lang="tr-TR" sz="3600" dirty="0" smtClean="0"/>
              <a:t>Ben </a:t>
            </a:r>
            <a:r>
              <a:rPr lang="tr-TR" sz="3600" dirty="0" smtClean="0">
                <a:solidFill>
                  <a:srgbClr val="FF0000"/>
                </a:solidFill>
              </a:rPr>
              <a:t>ezel</a:t>
            </a:r>
            <a:r>
              <a:rPr lang="tr-TR" sz="3600" dirty="0" smtClean="0"/>
              <a:t>den beridir hür yaşadım, hür yaşarım. </a:t>
            </a:r>
          </a:p>
          <a:p>
            <a:pPr>
              <a:buNone/>
            </a:pPr>
            <a:r>
              <a:rPr lang="tr-TR" sz="3600" dirty="0" smtClean="0"/>
              <a:t>Hangi çılgın bana zincir vuracakmış? Şaşarım!</a:t>
            </a:r>
          </a:p>
          <a:p>
            <a:pPr>
              <a:buNone/>
            </a:pPr>
            <a:r>
              <a:rPr lang="tr-TR" sz="3600" dirty="0" smtClean="0"/>
              <a:t>Kükremiş sel gibiyim; </a:t>
            </a:r>
            <a:r>
              <a:rPr lang="tr-TR" sz="3600" dirty="0" smtClean="0">
                <a:solidFill>
                  <a:srgbClr val="FF0000"/>
                </a:solidFill>
              </a:rPr>
              <a:t>bend</a:t>
            </a:r>
            <a:r>
              <a:rPr lang="tr-TR" sz="3600" dirty="0" smtClean="0"/>
              <a:t>imi çiğner, aşarım; </a:t>
            </a:r>
          </a:p>
          <a:p>
            <a:pPr>
              <a:buNone/>
            </a:pPr>
            <a:r>
              <a:rPr lang="tr-TR" sz="3600" dirty="0" smtClean="0"/>
              <a:t>Yırtarım dağları, </a:t>
            </a:r>
            <a:r>
              <a:rPr lang="tr-TR" sz="3600" dirty="0" smtClean="0">
                <a:solidFill>
                  <a:srgbClr val="FF0000"/>
                </a:solidFill>
              </a:rPr>
              <a:t>engin</a:t>
            </a:r>
            <a:r>
              <a:rPr lang="tr-TR" sz="3600" dirty="0" smtClean="0"/>
              <a:t>lere sığmam, taşarım.</a:t>
            </a:r>
          </a:p>
          <a:p>
            <a:pPr>
              <a:buNone/>
            </a:pPr>
            <a:r>
              <a:rPr lang="tr-TR" sz="3600" b="1" dirty="0"/>
              <a:t> </a:t>
            </a:r>
            <a:r>
              <a:rPr lang="tr-TR" sz="3600" b="1" dirty="0" smtClean="0"/>
              <a:t>   ezel</a:t>
            </a:r>
            <a:r>
              <a:rPr lang="tr-TR" sz="3600" dirty="0" smtClean="0"/>
              <a:t>: Öncesizlik, başlangıcı belli olmayan</a:t>
            </a:r>
          </a:p>
          <a:p>
            <a:pPr>
              <a:buNone/>
            </a:pPr>
            <a:r>
              <a:rPr lang="tr-TR" sz="3600" dirty="0"/>
              <a:t> </a:t>
            </a:r>
            <a:r>
              <a:rPr lang="tr-TR" sz="3600" dirty="0" smtClean="0"/>
              <a:t>   </a:t>
            </a:r>
            <a:r>
              <a:rPr lang="tr-TR" sz="3600" b="1" dirty="0" smtClean="0"/>
              <a:t>bent</a:t>
            </a:r>
            <a:r>
              <a:rPr lang="tr-TR" sz="3600" dirty="0" smtClean="0"/>
              <a:t>: Suyu biriktirmek için önüne yapılan set, engel</a:t>
            </a:r>
          </a:p>
          <a:p>
            <a:pPr>
              <a:buNone/>
            </a:pPr>
            <a:r>
              <a:rPr lang="tr-TR" sz="3600" dirty="0"/>
              <a:t> </a:t>
            </a:r>
            <a:r>
              <a:rPr lang="tr-TR" sz="3600" dirty="0" smtClean="0"/>
              <a:t>   </a:t>
            </a:r>
            <a:r>
              <a:rPr lang="tr-TR" sz="3600" b="1" dirty="0" smtClean="0"/>
              <a:t>engin</a:t>
            </a:r>
            <a:r>
              <a:rPr lang="tr-TR" sz="3600" dirty="0" smtClean="0"/>
              <a:t>: Uçsuz bucaksız, çok geniş</a:t>
            </a:r>
            <a:endParaRPr lang="tr-TR"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pPr>
              <a:buNone/>
            </a:pPr>
            <a:r>
              <a:rPr lang="tr-TR" dirty="0" smtClean="0"/>
              <a:t>            </a:t>
            </a:r>
          </a:p>
          <a:p>
            <a:pPr>
              <a:buNone/>
            </a:pPr>
            <a:r>
              <a:rPr lang="tr-TR" dirty="0"/>
              <a:t> </a:t>
            </a:r>
            <a:r>
              <a:rPr lang="tr-TR" dirty="0" smtClean="0"/>
              <a:t>           Şair bu dizede Türk milleti adına konuşmaktadır.</a:t>
            </a:r>
          </a:p>
          <a:p>
            <a:pPr>
              <a:buNone/>
            </a:pPr>
            <a:r>
              <a:rPr lang="tr-TR" dirty="0" smtClean="0"/>
              <a:t>    Türk milletinin ezelden beri özgür yaşayan bir millet olduğunu ve bundan sonra da özgür yaşamaya devam edeceğini belirtmektedir. Türk milletini ancak aklından zoru olanlar esir etmek isteyebilir diyerek bu durumun şaşılacak bir durum olduğunu vurgulamaktadır. Türk milletinin, özgürlüğü tehlikeye düşerse kükremiş bir sel gibi etrafındaki tüm engelleri yıkacağını, dağları yırtacağını, enginlere sığmayıp taşacağını söylemektedir. (Kısaca hiçbir güç Türk milletinin bağımsızlığını yok edemez.)</a:t>
            </a: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274638"/>
            <a:ext cx="8219256" cy="706090"/>
          </a:xfrm>
        </p:spPr>
        <p:txBody>
          <a:bodyPr>
            <a:normAutofit fontScale="90000"/>
          </a:bodyPr>
          <a:lstStyle/>
          <a:p>
            <a:r>
              <a:rPr lang="tr-TR" dirty="0" smtClean="0"/>
              <a:t>4. DÖRTLÜK</a:t>
            </a:r>
            <a:endParaRPr lang="tr-TR" dirty="0"/>
          </a:p>
        </p:txBody>
      </p:sp>
      <p:sp>
        <p:nvSpPr>
          <p:cNvPr id="3" name="2 İçerik Yer Tutucusu"/>
          <p:cNvSpPr>
            <a:spLocks noGrp="1"/>
          </p:cNvSpPr>
          <p:nvPr>
            <p:ph idx="1"/>
          </p:nvPr>
        </p:nvSpPr>
        <p:spPr>
          <a:xfrm>
            <a:off x="0" y="1124744"/>
            <a:ext cx="9144000" cy="5733256"/>
          </a:xfrm>
        </p:spPr>
        <p:txBody>
          <a:bodyPr/>
          <a:lstStyle/>
          <a:p>
            <a:pPr>
              <a:buNone/>
            </a:pPr>
            <a:r>
              <a:rPr lang="tr-TR" dirty="0" smtClean="0"/>
              <a:t>    </a:t>
            </a:r>
            <a:r>
              <a:rPr lang="tr-TR" sz="3600" dirty="0" err="1" smtClean="0">
                <a:solidFill>
                  <a:srgbClr val="FF0000"/>
                </a:solidFill>
              </a:rPr>
              <a:t>Garb</a:t>
            </a:r>
            <a:r>
              <a:rPr lang="tr-TR" sz="3600" dirty="0" err="1" smtClean="0"/>
              <a:t>’ın</a:t>
            </a:r>
            <a:r>
              <a:rPr lang="tr-TR" sz="3600" dirty="0" smtClean="0"/>
              <a:t> </a:t>
            </a:r>
            <a:r>
              <a:rPr lang="tr-TR" sz="3600" dirty="0" err="1" smtClean="0">
                <a:solidFill>
                  <a:srgbClr val="FF0000"/>
                </a:solidFill>
              </a:rPr>
              <a:t>âfâk</a:t>
            </a:r>
            <a:r>
              <a:rPr lang="tr-TR" sz="3600" dirty="0" err="1" smtClean="0"/>
              <a:t>ını</a:t>
            </a:r>
            <a:r>
              <a:rPr lang="tr-TR" sz="3600" dirty="0" smtClean="0"/>
              <a:t> sarmışsa çelik zırhlı duvar; Benim iman dolu göğsüm gibi </a:t>
            </a:r>
            <a:r>
              <a:rPr lang="tr-TR" sz="3600" dirty="0" err="1" smtClean="0">
                <a:solidFill>
                  <a:srgbClr val="FF0000"/>
                </a:solidFill>
              </a:rPr>
              <a:t>serhad</a:t>
            </a:r>
            <a:r>
              <a:rPr lang="tr-TR" sz="3600" dirty="0" err="1" smtClean="0"/>
              <a:t>dim</a:t>
            </a:r>
            <a:r>
              <a:rPr lang="tr-TR" sz="3600" dirty="0" smtClean="0"/>
              <a:t> var. Ulusun, korkma! Nasıl böyle bir </a:t>
            </a:r>
            <a:r>
              <a:rPr lang="tr-TR" sz="3600" dirty="0" err="1" smtClean="0"/>
              <a:t>îmânı</a:t>
            </a:r>
            <a:r>
              <a:rPr lang="tr-TR" sz="3600" dirty="0" smtClean="0"/>
              <a:t> boğar, "Medeniyet!" dediğin tek dişi kalmış canavar?</a:t>
            </a:r>
          </a:p>
          <a:p>
            <a:pPr>
              <a:buNone/>
            </a:pPr>
            <a:r>
              <a:rPr lang="tr-TR" sz="3600" b="1" dirty="0" smtClean="0"/>
              <a:t>        garp</a:t>
            </a:r>
            <a:r>
              <a:rPr lang="tr-TR" sz="3600" dirty="0" smtClean="0"/>
              <a:t>: Batı</a:t>
            </a:r>
          </a:p>
          <a:p>
            <a:pPr>
              <a:buNone/>
            </a:pPr>
            <a:r>
              <a:rPr lang="tr-TR" sz="3600" dirty="0"/>
              <a:t> </a:t>
            </a:r>
            <a:r>
              <a:rPr lang="tr-TR" sz="3600" dirty="0" smtClean="0"/>
              <a:t>       </a:t>
            </a:r>
            <a:r>
              <a:rPr lang="tr-TR" sz="3600" b="1" dirty="0" smtClean="0"/>
              <a:t>afak:</a:t>
            </a:r>
            <a:r>
              <a:rPr lang="tr-TR" sz="3600" dirty="0" smtClean="0"/>
              <a:t> Ufuklar</a:t>
            </a:r>
          </a:p>
          <a:p>
            <a:pPr>
              <a:buNone/>
            </a:pPr>
            <a:r>
              <a:rPr lang="tr-TR" sz="3600" b="1" dirty="0"/>
              <a:t> </a:t>
            </a:r>
            <a:r>
              <a:rPr lang="tr-TR" sz="3600" b="1" dirty="0" smtClean="0"/>
              <a:t>       serhat</a:t>
            </a:r>
            <a:r>
              <a:rPr lang="tr-TR" sz="3600" dirty="0" smtClean="0"/>
              <a:t>: Sınır boyu</a:t>
            </a:r>
            <a:endParaRPr lang="tr-TR" sz="3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pPr>
              <a:buNone/>
            </a:pPr>
            <a:r>
              <a:rPr lang="tr-TR" dirty="0" smtClean="0"/>
              <a:t>        Şair bu dörtlükte, o sırada ( Kurtuluş Savaşı’nın devam ettiği yıllar) vatanımızın ve milletimizin içinde bulunduğu durumu anlatmaktadır. Batının ufuklarını düşman gemileri sarmıştır (İzmir’in işgali). Ama bizim de sınırlarımızı koruyan iman dolu göğüslerimiz vardır( askerler). “Medeniyet” diye adlandırılan bu işgal aslında tek dişi kalmış canavar (ihtiyar,gücü tükenmiş) gibidir. Bu yüzden Türk milleti onun inlemesinden (ulumak) korkmamalıdır, endişe duymamalıdır. Bizim imanımızı asla boğamaz (yok edemez).</a:t>
            </a:r>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274638"/>
            <a:ext cx="8219256" cy="562074"/>
          </a:xfrm>
        </p:spPr>
        <p:txBody>
          <a:bodyPr>
            <a:normAutofit fontScale="90000"/>
          </a:bodyPr>
          <a:lstStyle/>
          <a:p>
            <a:r>
              <a:rPr lang="tr-TR" dirty="0" smtClean="0"/>
              <a:t>5. DÖRTLÜK</a:t>
            </a:r>
            <a:endParaRPr lang="tr-TR" dirty="0"/>
          </a:p>
        </p:txBody>
      </p:sp>
      <p:sp>
        <p:nvSpPr>
          <p:cNvPr id="3" name="2 İçerik Yer Tutucusu"/>
          <p:cNvSpPr>
            <a:spLocks noGrp="1"/>
          </p:cNvSpPr>
          <p:nvPr>
            <p:ph idx="1"/>
          </p:nvPr>
        </p:nvSpPr>
        <p:spPr>
          <a:xfrm>
            <a:off x="0" y="836712"/>
            <a:ext cx="9144000" cy="6021288"/>
          </a:xfrm>
        </p:spPr>
        <p:txBody>
          <a:bodyPr/>
          <a:lstStyle/>
          <a:p>
            <a:pPr>
              <a:buNone/>
            </a:pPr>
            <a:r>
              <a:rPr lang="tr-TR" dirty="0" smtClean="0"/>
              <a:t>     Arkadaş! Yurduma alçakları uğratma sakın; </a:t>
            </a:r>
          </a:p>
          <a:p>
            <a:pPr>
              <a:buNone/>
            </a:pPr>
            <a:r>
              <a:rPr lang="tr-TR" dirty="0" smtClean="0"/>
              <a:t>     Siper et gövdeni, dursun bu </a:t>
            </a:r>
            <a:r>
              <a:rPr lang="tr-TR" dirty="0" smtClean="0">
                <a:solidFill>
                  <a:srgbClr val="FF0000"/>
                </a:solidFill>
              </a:rPr>
              <a:t>hayâ</a:t>
            </a:r>
            <a:r>
              <a:rPr lang="tr-TR" dirty="0" smtClean="0"/>
              <a:t>sızca akın.  Doğacaktır sana </a:t>
            </a:r>
            <a:r>
              <a:rPr lang="tr-TR" dirty="0" err="1" smtClean="0">
                <a:solidFill>
                  <a:srgbClr val="FF0000"/>
                </a:solidFill>
              </a:rPr>
              <a:t>va’det</a:t>
            </a:r>
            <a:r>
              <a:rPr lang="tr-TR" dirty="0" err="1" smtClean="0"/>
              <a:t>tiği</a:t>
            </a:r>
            <a:r>
              <a:rPr lang="tr-TR" dirty="0" smtClean="0"/>
              <a:t> günler Hakk’ın… </a:t>
            </a:r>
          </a:p>
          <a:p>
            <a:pPr>
              <a:buNone/>
            </a:pPr>
            <a:r>
              <a:rPr lang="tr-TR" dirty="0" smtClean="0"/>
              <a:t>    Kim bilir, belki yarın… belki yarından da yakın.</a:t>
            </a:r>
          </a:p>
          <a:p>
            <a:pPr>
              <a:buNone/>
            </a:pPr>
            <a:endParaRPr lang="tr-TR" dirty="0"/>
          </a:p>
          <a:p>
            <a:pPr>
              <a:buNone/>
            </a:pPr>
            <a:r>
              <a:rPr lang="tr-TR" b="1" dirty="0" smtClean="0"/>
              <a:t>     haya</a:t>
            </a:r>
            <a:r>
              <a:rPr lang="tr-TR" dirty="0" smtClean="0"/>
              <a:t>: Utanma, arlanma</a:t>
            </a:r>
          </a:p>
          <a:p>
            <a:pPr>
              <a:buNone/>
            </a:pPr>
            <a:r>
              <a:rPr lang="tr-TR" dirty="0"/>
              <a:t> </a:t>
            </a:r>
            <a:r>
              <a:rPr lang="tr-TR" dirty="0" smtClean="0"/>
              <a:t>    </a:t>
            </a:r>
            <a:r>
              <a:rPr lang="tr-TR" b="1" dirty="0" err="1" smtClean="0"/>
              <a:t>va’detmek</a:t>
            </a:r>
            <a:r>
              <a:rPr lang="tr-TR" dirty="0" smtClean="0"/>
              <a:t>: Söz vermek   (vaat: Söz )</a:t>
            </a:r>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pPr>
              <a:buNone/>
            </a:pPr>
            <a:r>
              <a:rPr lang="tr-TR" dirty="0" smtClean="0"/>
              <a:t>   </a:t>
            </a:r>
          </a:p>
          <a:p>
            <a:pPr>
              <a:buNone/>
            </a:pPr>
            <a:r>
              <a:rPr lang="tr-TR" dirty="0" smtClean="0"/>
              <a:t>        Şair bu dörtlükte Türk askerlerine seslenmektedir.</a:t>
            </a:r>
          </a:p>
          <a:p>
            <a:pPr>
              <a:buNone/>
            </a:pPr>
            <a:r>
              <a:rPr lang="tr-TR" dirty="0" smtClean="0"/>
              <a:t>    Türk askerinden alçakları (düşmanları)  yurdumuza sokmamasını, gerekirse gövdesini siper ederek bu utanmazca yapılan saldırıyı durdurmasını istemektedir. Allah’ın söz verdiği günlerin (savaşın zaferle tamamlandığı günler ya da şehitlik mertebesi) belki de çok kısa bir zamanda gerçekleşeceğini söylemektedir.</a:t>
            </a:r>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274638"/>
            <a:ext cx="8219256" cy="562074"/>
          </a:xfrm>
        </p:spPr>
        <p:txBody>
          <a:bodyPr>
            <a:normAutofit fontScale="90000"/>
          </a:bodyPr>
          <a:lstStyle/>
          <a:p>
            <a:r>
              <a:rPr lang="tr-TR" dirty="0" smtClean="0"/>
              <a:t>6. DÖRTLÜK</a:t>
            </a:r>
            <a:endParaRPr lang="tr-TR" dirty="0"/>
          </a:p>
        </p:txBody>
      </p:sp>
      <p:sp>
        <p:nvSpPr>
          <p:cNvPr id="3" name="2 İçerik Yer Tutucusu"/>
          <p:cNvSpPr>
            <a:spLocks noGrp="1"/>
          </p:cNvSpPr>
          <p:nvPr>
            <p:ph idx="1"/>
          </p:nvPr>
        </p:nvSpPr>
        <p:spPr>
          <a:xfrm>
            <a:off x="0" y="764704"/>
            <a:ext cx="9144000" cy="6093296"/>
          </a:xfrm>
        </p:spPr>
        <p:txBody>
          <a:bodyPr>
            <a:normAutofit/>
          </a:bodyPr>
          <a:lstStyle/>
          <a:p>
            <a:pPr>
              <a:buNone/>
            </a:pPr>
            <a:endParaRPr lang="tr-TR" sz="3600" dirty="0" smtClean="0"/>
          </a:p>
          <a:p>
            <a:pPr>
              <a:buNone/>
            </a:pPr>
            <a:endParaRPr lang="tr-TR" sz="3600" dirty="0"/>
          </a:p>
          <a:p>
            <a:pPr>
              <a:buNone/>
            </a:pPr>
            <a:r>
              <a:rPr lang="tr-TR" sz="3600" dirty="0" smtClean="0"/>
              <a:t>Bastığın yerleri "toprak!" diyerek geçme, tanı! </a:t>
            </a:r>
          </a:p>
          <a:p>
            <a:pPr>
              <a:buNone/>
            </a:pPr>
            <a:r>
              <a:rPr lang="tr-TR" sz="3600" dirty="0" smtClean="0"/>
              <a:t>Düşün altındaki binlerce kefensiz yatanı. </a:t>
            </a:r>
          </a:p>
          <a:p>
            <a:pPr>
              <a:buNone/>
            </a:pPr>
            <a:r>
              <a:rPr lang="tr-TR" sz="3600" dirty="0" smtClean="0"/>
              <a:t>Sen </a:t>
            </a:r>
            <a:r>
              <a:rPr lang="tr-TR" sz="3600" dirty="0" err="1" smtClean="0"/>
              <a:t>şehît</a:t>
            </a:r>
            <a:r>
              <a:rPr lang="tr-TR" sz="3600" dirty="0" smtClean="0"/>
              <a:t> oğlusun, incitme, yazıktır atanı; </a:t>
            </a:r>
          </a:p>
          <a:p>
            <a:pPr>
              <a:buNone/>
            </a:pPr>
            <a:r>
              <a:rPr lang="tr-TR" sz="3600" dirty="0" smtClean="0"/>
              <a:t>Verme, </a:t>
            </a:r>
            <a:r>
              <a:rPr lang="tr-TR" sz="3600" dirty="0" err="1" smtClean="0"/>
              <a:t>dünyâları</a:t>
            </a:r>
            <a:r>
              <a:rPr lang="tr-TR" sz="3600" dirty="0" smtClean="0"/>
              <a:t> alsan da, bu cennet vatanı.</a:t>
            </a:r>
            <a:endParaRPr lang="tr-TR"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pPr>
              <a:buNone/>
            </a:pPr>
            <a:r>
              <a:rPr lang="tr-TR" dirty="0" smtClean="0"/>
              <a:t>        Şair bu dörtlükte yeni nesillere seslenmektedir. Sonraki kuşakların vatan toprağını sıradan bir toprak parçası olarak görmemelerini, tarihlerini iyi öğrenmelerini, bu topraklar uğruna şehit olanları düşünmelerini, değer, kıymet bilmelerini istemektedir. Tam tersi olursa bu vatan için kendilerini feda eden atalarını inciteceklerini, çok yazık olacağını söylemektedir. Bu cennet kadar güzel vatanın çok kıymetli olduğunu, dünyalara değişilmeyeceğini belirtmektedir.</a:t>
            </a:r>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274638"/>
            <a:ext cx="8219256" cy="490066"/>
          </a:xfrm>
        </p:spPr>
        <p:txBody>
          <a:bodyPr>
            <a:normAutofit fontScale="90000"/>
          </a:bodyPr>
          <a:lstStyle/>
          <a:p>
            <a:r>
              <a:rPr lang="tr-TR" dirty="0" smtClean="0"/>
              <a:t>7. DÖRTLÜK</a:t>
            </a:r>
            <a:endParaRPr lang="tr-TR" dirty="0"/>
          </a:p>
        </p:txBody>
      </p:sp>
      <p:sp>
        <p:nvSpPr>
          <p:cNvPr id="3" name="2 İçerik Yer Tutucusu"/>
          <p:cNvSpPr>
            <a:spLocks noGrp="1"/>
          </p:cNvSpPr>
          <p:nvPr>
            <p:ph idx="1"/>
          </p:nvPr>
        </p:nvSpPr>
        <p:spPr>
          <a:xfrm>
            <a:off x="0" y="764704"/>
            <a:ext cx="9144000" cy="6093296"/>
          </a:xfrm>
        </p:spPr>
        <p:txBody>
          <a:bodyPr/>
          <a:lstStyle/>
          <a:p>
            <a:pPr>
              <a:buNone/>
            </a:pPr>
            <a:r>
              <a:rPr lang="tr-TR" dirty="0" smtClean="0"/>
              <a:t>Kim bu cennet vatanın uğruna olmaz ki </a:t>
            </a:r>
            <a:r>
              <a:rPr lang="tr-TR" dirty="0" err="1" smtClean="0"/>
              <a:t>fedâ</a:t>
            </a:r>
            <a:r>
              <a:rPr lang="tr-TR" dirty="0" smtClean="0"/>
              <a:t>? </a:t>
            </a:r>
          </a:p>
          <a:p>
            <a:pPr>
              <a:buNone/>
            </a:pPr>
            <a:r>
              <a:rPr lang="tr-TR" dirty="0" err="1" smtClean="0">
                <a:solidFill>
                  <a:srgbClr val="FF0000"/>
                </a:solidFill>
              </a:rPr>
              <a:t>Şühedâ</a:t>
            </a:r>
            <a:r>
              <a:rPr lang="tr-TR" dirty="0" smtClean="0"/>
              <a:t> fışkıracak, toprağı sıksan </a:t>
            </a:r>
            <a:r>
              <a:rPr lang="tr-TR" dirty="0" err="1" smtClean="0"/>
              <a:t>şühedâ</a:t>
            </a:r>
            <a:r>
              <a:rPr lang="tr-TR" dirty="0" smtClean="0"/>
              <a:t>! </a:t>
            </a:r>
          </a:p>
          <a:p>
            <a:pPr>
              <a:buNone/>
            </a:pPr>
            <a:r>
              <a:rPr lang="tr-TR" dirty="0" err="1" smtClean="0"/>
              <a:t>Cânı</a:t>
            </a:r>
            <a:r>
              <a:rPr lang="tr-TR" dirty="0" smtClean="0"/>
              <a:t>, </a:t>
            </a:r>
            <a:r>
              <a:rPr lang="tr-TR" dirty="0" err="1" smtClean="0">
                <a:solidFill>
                  <a:srgbClr val="FF0000"/>
                </a:solidFill>
              </a:rPr>
              <a:t>cânân</a:t>
            </a:r>
            <a:r>
              <a:rPr lang="tr-TR" dirty="0" err="1" smtClean="0"/>
              <a:t>ı</a:t>
            </a:r>
            <a:r>
              <a:rPr lang="tr-TR" dirty="0" smtClean="0"/>
              <a:t>, bütün varımı alsın da </a:t>
            </a:r>
            <a:r>
              <a:rPr lang="tr-TR" dirty="0" err="1" smtClean="0">
                <a:solidFill>
                  <a:srgbClr val="FF0000"/>
                </a:solidFill>
              </a:rPr>
              <a:t>Hudâ</a:t>
            </a:r>
            <a:r>
              <a:rPr lang="tr-TR" dirty="0" smtClean="0"/>
              <a:t>, </a:t>
            </a:r>
          </a:p>
          <a:p>
            <a:pPr>
              <a:buNone/>
            </a:pPr>
            <a:r>
              <a:rPr lang="tr-TR" dirty="0" smtClean="0"/>
              <a:t>Etmesin tek vatanımdan beni </a:t>
            </a:r>
            <a:r>
              <a:rPr lang="tr-TR" dirty="0" err="1" smtClean="0"/>
              <a:t>dünyâda</a:t>
            </a:r>
            <a:r>
              <a:rPr lang="tr-TR" dirty="0" smtClean="0"/>
              <a:t> </a:t>
            </a:r>
            <a:r>
              <a:rPr lang="tr-TR" dirty="0" err="1" smtClean="0">
                <a:solidFill>
                  <a:srgbClr val="FF0000"/>
                </a:solidFill>
              </a:rPr>
              <a:t>cüdâ</a:t>
            </a:r>
            <a:r>
              <a:rPr lang="tr-TR" dirty="0" smtClean="0"/>
              <a:t>.</a:t>
            </a:r>
          </a:p>
          <a:p>
            <a:pPr>
              <a:buNone/>
            </a:pPr>
            <a:r>
              <a:rPr lang="tr-TR" dirty="0"/>
              <a:t> </a:t>
            </a:r>
            <a:r>
              <a:rPr lang="tr-TR" dirty="0" smtClean="0"/>
              <a:t>    </a:t>
            </a:r>
            <a:r>
              <a:rPr lang="tr-TR" b="1" dirty="0" smtClean="0"/>
              <a:t>Şüheda</a:t>
            </a:r>
            <a:r>
              <a:rPr lang="tr-TR" dirty="0" smtClean="0"/>
              <a:t>: Şehitler</a:t>
            </a:r>
          </a:p>
          <a:p>
            <a:pPr>
              <a:buNone/>
            </a:pPr>
            <a:r>
              <a:rPr lang="tr-TR" dirty="0"/>
              <a:t> </a:t>
            </a:r>
            <a:r>
              <a:rPr lang="tr-TR" dirty="0" smtClean="0"/>
              <a:t>    </a:t>
            </a:r>
            <a:r>
              <a:rPr lang="tr-TR" b="1" dirty="0" smtClean="0"/>
              <a:t>canan</a:t>
            </a:r>
            <a:r>
              <a:rPr lang="tr-TR" dirty="0" smtClean="0"/>
              <a:t>: Sevgili, en sevilen</a:t>
            </a:r>
          </a:p>
          <a:p>
            <a:pPr>
              <a:buNone/>
            </a:pPr>
            <a:r>
              <a:rPr lang="tr-TR" dirty="0"/>
              <a:t> </a:t>
            </a:r>
            <a:r>
              <a:rPr lang="tr-TR" dirty="0" smtClean="0"/>
              <a:t>    </a:t>
            </a:r>
            <a:r>
              <a:rPr lang="tr-TR" b="1" dirty="0" smtClean="0"/>
              <a:t>Huda</a:t>
            </a:r>
            <a:r>
              <a:rPr lang="tr-TR" dirty="0" smtClean="0"/>
              <a:t>: Allah</a:t>
            </a:r>
          </a:p>
          <a:p>
            <a:pPr>
              <a:buNone/>
            </a:pPr>
            <a:r>
              <a:rPr lang="tr-TR" dirty="0"/>
              <a:t> </a:t>
            </a:r>
            <a:r>
              <a:rPr lang="tr-TR" dirty="0" smtClean="0"/>
              <a:t>    </a:t>
            </a:r>
            <a:r>
              <a:rPr lang="tr-TR" b="1" dirty="0" smtClean="0"/>
              <a:t>cüda</a:t>
            </a:r>
            <a:r>
              <a:rPr lang="tr-TR" dirty="0" smtClean="0"/>
              <a:t>: Ayrı düşmek, uzakta kalmak</a:t>
            </a: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a:buNone/>
            </a:pPr>
            <a:r>
              <a:rPr lang="tr-TR" sz="4800" dirty="0" smtClean="0"/>
              <a:t>        Bu cennet kadar güzel vatan uğruna herkes canını seve seve feda eder. Toprağını sıksan şehitler fışkırır. Allah; canımı, </a:t>
            </a:r>
            <a:r>
              <a:rPr lang="tr-TR" sz="4800" dirty="0" smtClean="0"/>
              <a:t>en sevdiğimi,</a:t>
            </a:r>
            <a:r>
              <a:rPr lang="tr-TR" sz="4800" dirty="0" smtClean="0"/>
              <a:t> varımı, yoğumu</a:t>
            </a:r>
            <a:r>
              <a:rPr lang="tr-TR" sz="4800" dirty="0"/>
              <a:t> </a:t>
            </a:r>
            <a:r>
              <a:rPr lang="tr-TR" sz="4800" dirty="0" smtClean="0"/>
              <a:t>alsın da sadece beni vatanımdan ayrı düşürmesin.  </a:t>
            </a:r>
            <a:endParaRPr lang="tr-TR" sz="4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274638"/>
            <a:ext cx="8219256" cy="490066"/>
          </a:xfrm>
        </p:spPr>
        <p:txBody>
          <a:bodyPr>
            <a:normAutofit fontScale="90000"/>
          </a:bodyPr>
          <a:lstStyle/>
          <a:p>
            <a:r>
              <a:rPr lang="tr-TR" dirty="0" smtClean="0"/>
              <a:t>8. DÖRTLÜK</a:t>
            </a:r>
            <a:endParaRPr lang="tr-TR" dirty="0"/>
          </a:p>
        </p:txBody>
      </p:sp>
      <p:sp>
        <p:nvSpPr>
          <p:cNvPr id="3" name="2 İçerik Yer Tutucusu"/>
          <p:cNvSpPr>
            <a:spLocks noGrp="1"/>
          </p:cNvSpPr>
          <p:nvPr>
            <p:ph idx="1"/>
          </p:nvPr>
        </p:nvSpPr>
        <p:spPr>
          <a:xfrm>
            <a:off x="0" y="764704"/>
            <a:ext cx="9144000" cy="6093296"/>
          </a:xfrm>
        </p:spPr>
        <p:txBody>
          <a:bodyPr/>
          <a:lstStyle/>
          <a:p>
            <a:pPr>
              <a:buNone/>
            </a:pPr>
            <a:r>
              <a:rPr lang="tr-TR" dirty="0" smtClean="0"/>
              <a:t>Ruhumun senden, </a:t>
            </a:r>
            <a:r>
              <a:rPr lang="tr-TR" dirty="0" smtClean="0">
                <a:solidFill>
                  <a:srgbClr val="FF0000"/>
                </a:solidFill>
              </a:rPr>
              <a:t>İlâhî</a:t>
            </a:r>
            <a:r>
              <a:rPr lang="tr-TR" dirty="0" smtClean="0"/>
              <a:t>, şudur ancak emeli: </a:t>
            </a:r>
          </a:p>
          <a:p>
            <a:pPr>
              <a:buNone/>
            </a:pPr>
            <a:r>
              <a:rPr lang="tr-TR" dirty="0" smtClean="0"/>
              <a:t>Değmesin </a:t>
            </a:r>
            <a:r>
              <a:rPr lang="tr-TR" dirty="0" err="1" smtClean="0">
                <a:solidFill>
                  <a:srgbClr val="FF0000"/>
                </a:solidFill>
              </a:rPr>
              <a:t>ma’bed</a:t>
            </a:r>
            <a:r>
              <a:rPr lang="tr-TR" dirty="0" err="1" smtClean="0"/>
              <a:t>imin</a:t>
            </a:r>
            <a:r>
              <a:rPr lang="tr-TR" dirty="0" smtClean="0"/>
              <a:t> göğsüne </a:t>
            </a:r>
            <a:r>
              <a:rPr lang="tr-TR" dirty="0" err="1" smtClean="0">
                <a:solidFill>
                  <a:srgbClr val="FF0000"/>
                </a:solidFill>
              </a:rPr>
              <a:t>nâ</a:t>
            </a:r>
            <a:r>
              <a:rPr lang="tr-TR" dirty="0" smtClean="0">
                <a:solidFill>
                  <a:srgbClr val="FF0000"/>
                </a:solidFill>
              </a:rPr>
              <a:t>-mahrem</a:t>
            </a:r>
            <a:r>
              <a:rPr lang="tr-TR" dirty="0" smtClean="0"/>
              <a:t> eli! </a:t>
            </a:r>
          </a:p>
          <a:p>
            <a:pPr>
              <a:buNone/>
            </a:pPr>
            <a:r>
              <a:rPr lang="tr-TR" dirty="0" smtClean="0"/>
              <a:t>Bu ezanlar ki </a:t>
            </a:r>
            <a:r>
              <a:rPr lang="tr-TR" dirty="0" err="1" smtClean="0">
                <a:solidFill>
                  <a:srgbClr val="FF0000"/>
                </a:solidFill>
              </a:rPr>
              <a:t>şehâdet</a:t>
            </a:r>
            <a:r>
              <a:rPr lang="tr-TR" dirty="0" err="1" smtClean="0"/>
              <a:t>leri</a:t>
            </a:r>
            <a:r>
              <a:rPr lang="tr-TR" dirty="0" smtClean="0"/>
              <a:t> </a:t>
            </a:r>
            <a:r>
              <a:rPr lang="tr-TR" dirty="0" err="1" smtClean="0"/>
              <a:t>dînin</a:t>
            </a:r>
            <a:r>
              <a:rPr lang="tr-TR" dirty="0" smtClean="0"/>
              <a:t> temeli</a:t>
            </a:r>
          </a:p>
          <a:p>
            <a:pPr>
              <a:buNone/>
            </a:pPr>
            <a:r>
              <a:rPr lang="tr-TR" dirty="0" smtClean="0">
                <a:solidFill>
                  <a:srgbClr val="FF0000"/>
                </a:solidFill>
              </a:rPr>
              <a:t>Ebedî</a:t>
            </a:r>
            <a:r>
              <a:rPr lang="tr-TR" dirty="0" smtClean="0"/>
              <a:t> yurdumun üstünde benim inlemeli</a:t>
            </a:r>
          </a:p>
          <a:p>
            <a:pPr>
              <a:buNone/>
            </a:pPr>
            <a:r>
              <a:rPr lang="tr-TR" b="1" dirty="0"/>
              <a:t> </a:t>
            </a:r>
            <a:r>
              <a:rPr lang="tr-TR" b="1" dirty="0" smtClean="0"/>
              <a:t>    İlah</a:t>
            </a:r>
            <a:r>
              <a:rPr lang="tr-TR" dirty="0" smtClean="0"/>
              <a:t>: Yaradan, Allah</a:t>
            </a:r>
          </a:p>
          <a:p>
            <a:pPr>
              <a:buNone/>
            </a:pPr>
            <a:r>
              <a:rPr lang="tr-TR" b="1" dirty="0"/>
              <a:t> </a:t>
            </a:r>
            <a:r>
              <a:rPr lang="tr-TR" b="1" dirty="0" smtClean="0"/>
              <a:t>    mabet</a:t>
            </a:r>
            <a:r>
              <a:rPr lang="tr-TR" dirty="0" smtClean="0"/>
              <a:t>: Tapınak, ibadet edilen yer</a:t>
            </a:r>
          </a:p>
          <a:p>
            <a:pPr>
              <a:buNone/>
            </a:pPr>
            <a:r>
              <a:rPr lang="tr-TR" dirty="0"/>
              <a:t> </a:t>
            </a:r>
            <a:r>
              <a:rPr lang="tr-TR" dirty="0" smtClean="0"/>
              <a:t>    </a:t>
            </a:r>
            <a:r>
              <a:rPr lang="tr-TR" b="1" dirty="0" err="1" smtClean="0"/>
              <a:t>na</a:t>
            </a:r>
            <a:r>
              <a:rPr lang="tr-TR" b="1" dirty="0" smtClean="0"/>
              <a:t>-mahrem</a:t>
            </a:r>
            <a:r>
              <a:rPr lang="tr-TR" dirty="0" smtClean="0"/>
              <a:t>: Yabancı</a:t>
            </a:r>
          </a:p>
          <a:p>
            <a:pPr>
              <a:buNone/>
            </a:pPr>
            <a:r>
              <a:rPr lang="tr-TR" dirty="0"/>
              <a:t> </a:t>
            </a:r>
            <a:r>
              <a:rPr lang="tr-TR" dirty="0" smtClean="0"/>
              <a:t>    </a:t>
            </a:r>
            <a:r>
              <a:rPr lang="tr-TR" b="1" dirty="0" err="1" smtClean="0"/>
              <a:t>şehadet</a:t>
            </a:r>
            <a:r>
              <a:rPr lang="tr-TR" dirty="0" smtClean="0"/>
              <a:t>: Şahitlik, tanıklık</a:t>
            </a:r>
          </a:p>
          <a:p>
            <a:pPr>
              <a:buNone/>
            </a:pPr>
            <a:r>
              <a:rPr lang="tr-TR" dirty="0"/>
              <a:t> </a:t>
            </a:r>
            <a:r>
              <a:rPr lang="tr-TR" dirty="0" smtClean="0"/>
              <a:t>    </a:t>
            </a:r>
            <a:r>
              <a:rPr lang="tr-TR" b="1" dirty="0" smtClean="0"/>
              <a:t>ebedi:</a:t>
            </a:r>
            <a:r>
              <a:rPr lang="tr-TR" dirty="0" smtClean="0"/>
              <a:t> Sonsuza kadar</a:t>
            </a:r>
          </a:p>
          <a:p>
            <a:pPr>
              <a:buNone/>
            </a:pPr>
            <a:r>
              <a:rPr lang="tr-TR" dirty="0"/>
              <a:t> </a:t>
            </a:r>
            <a:r>
              <a:rPr lang="tr-TR" dirty="0" smtClean="0"/>
              <a:t>    </a:t>
            </a:r>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pPr>
              <a:buNone/>
            </a:pPr>
            <a:endParaRPr lang="tr-TR" dirty="0" smtClean="0"/>
          </a:p>
          <a:p>
            <a:pPr>
              <a:buNone/>
            </a:pPr>
            <a:r>
              <a:rPr lang="tr-TR" dirty="0"/>
              <a:t> </a:t>
            </a:r>
            <a:r>
              <a:rPr lang="tr-TR" dirty="0" smtClean="0"/>
              <a:t>     </a:t>
            </a:r>
            <a:r>
              <a:rPr lang="tr-TR" sz="4400" dirty="0" smtClean="0"/>
              <a:t>Allah’ım! Ruhumun senden isteği şudur: İbadet ettiğim, kutsal saydığım yerlere yabancılar girmesin ve dinimizin temeline tanıklık eden ezan sesi sonsuza kadar yurdumun üstünde inlesin.</a:t>
            </a:r>
            <a:endParaRPr lang="tr-TR" sz="4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39552" y="274638"/>
            <a:ext cx="8147248" cy="562074"/>
          </a:xfrm>
        </p:spPr>
        <p:txBody>
          <a:bodyPr>
            <a:normAutofit fontScale="90000"/>
          </a:bodyPr>
          <a:lstStyle/>
          <a:p>
            <a:r>
              <a:rPr lang="tr-TR" dirty="0" smtClean="0"/>
              <a:t>9. DÖRTLÜK</a:t>
            </a:r>
            <a:endParaRPr lang="tr-TR" dirty="0"/>
          </a:p>
        </p:txBody>
      </p:sp>
      <p:sp>
        <p:nvSpPr>
          <p:cNvPr id="3" name="2 İçerik Yer Tutucusu"/>
          <p:cNvSpPr>
            <a:spLocks noGrp="1"/>
          </p:cNvSpPr>
          <p:nvPr>
            <p:ph idx="1"/>
          </p:nvPr>
        </p:nvSpPr>
        <p:spPr>
          <a:xfrm>
            <a:off x="0" y="836712"/>
            <a:ext cx="9144000" cy="6021288"/>
          </a:xfrm>
        </p:spPr>
        <p:txBody>
          <a:bodyPr/>
          <a:lstStyle/>
          <a:p>
            <a:pPr>
              <a:buNone/>
            </a:pPr>
            <a:r>
              <a:rPr lang="tr-TR" dirty="0" smtClean="0"/>
              <a:t>O zaman </a:t>
            </a:r>
            <a:r>
              <a:rPr lang="tr-TR" dirty="0" err="1" smtClean="0">
                <a:solidFill>
                  <a:srgbClr val="FF0000"/>
                </a:solidFill>
              </a:rPr>
              <a:t>vecd</a:t>
            </a:r>
            <a:r>
              <a:rPr lang="tr-TR" dirty="0" smtClean="0"/>
              <a:t> ile bin secde eder –varsa- taşım; </a:t>
            </a:r>
          </a:p>
          <a:p>
            <a:pPr>
              <a:buNone/>
            </a:pPr>
            <a:r>
              <a:rPr lang="tr-TR" dirty="0" smtClean="0"/>
              <a:t>Her </a:t>
            </a:r>
            <a:r>
              <a:rPr lang="tr-TR" dirty="0" err="1" smtClean="0">
                <a:solidFill>
                  <a:srgbClr val="FF0000"/>
                </a:solidFill>
              </a:rPr>
              <a:t>cerîha</a:t>
            </a:r>
            <a:r>
              <a:rPr lang="tr-TR" dirty="0" err="1" smtClean="0"/>
              <a:t>mdan</a:t>
            </a:r>
            <a:r>
              <a:rPr lang="tr-TR" dirty="0" smtClean="0"/>
              <a:t>, İlâhî, boşanıp kanlı yaşım, </a:t>
            </a:r>
          </a:p>
          <a:p>
            <a:pPr>
              <a:buNone/>
            </a:pPr>
            <a:r>
              <a:rPr lang="tr-TR" dirty="0" smtClean="0"/>
              <a:t>Fışkırır </a:t>
            </a:r>
            <a:r>
              <a:rPr lang="tr-TR" dirty="0" err="1" smtClean="0">
                <a:solidFill>
                  <a:srgbClr val="FF0000"/>
                </a:solidFill>
              </a:rPr>
              <a:t>rûh</a:t>
            </a:r>
            <a:r>
              <a:rPr lang="tr-TR" dirty="0" smtClean="0">
                <a:solidFill>
                  <a:srgbClr val="FF0000"/>
                </a:solidFill>
              </a:rPr>
              <a:t>-i </a:t>
            </a:r>
            <a:r>
              <a:rPr lang="tr-TR" dirty="0" err="1" smtClean="0">
                <a:solidFill>
                  <a:srgbClr val="FF0000"/>
                </a:solidFill>
              </a:rPr>
              <a:t>mücerred</a:t>
            </a:r>
            <a:r>
              <a:rPr lang="tr-TR" dirty="0" smtClean="0">
                <a:solidFill>
                  <a:srgbClr val="FF0000"/>
                </a:solidFill>
              </a:rPr>
              <a:t> </a:t>
            </a:r>
            <a:r>
              <a:rPr lang="tr-TR" dirty="0" smtClean="0"/>
              <a:t>gibi yerden </a:t>
            </a:r>
            <a:r>
              <a:rPr lang="tr-TR" dirty="0" err="1" smtClean="0">
                <a:solidFill>
                  <a:srgbClr val="FF0000"/>
                </a:solidFill>
              </a:rPr>
              <a:t>na’ş</a:t>
            </a:r>
            <a:r>
              <a:rPr lang="tr-TR" dirty="0" err="1" smtClean="0"/>
              <a:t>ım</a:t>
            </a:r>
            <a:r>
              <a:rPr lang="tr-TR" dirty="0" smtClean="0"/>
              <a:t>; </a:t>
            </a:r>
          </a:p>
          <a:p>
            <a:pPr>
              <a:buNone/>
            </a:pPr>
            <a:r>
              <a:rPr lang="tr-TR" dirty="0" smtClean="0"/>
              <a:t>O zaman yükselerek </a:t>
            </a:r>
            <a:r>
              <a:rPr lang="tr-TR" dirty="0" smtClean="0">
                <a:solidFill>
                  <a:srgbClr val="FF0000"/>
                </a:solidFill>
              </a:rPr>
              <a:t>Arş</a:t>
            </a:r>
            <a:r>
              <a:rPr lang="tr-TR" dirty="0" smtClean="0"/>
              <a:t>’a değer, belki başım.</a:t>
            </a:r>
          </a:p>
          <a:p>
            <a:pPr>
              <a:buNone/>
            </a:pPr>
            <a:r>
              <a:rPr lang="tr-TR" dirty="0" smtClean="0"/>
              <a:t>   </a:t>
            </a:r>
            <a:r>
              <a:rPr lang="tr-TR" b="1" dirty="0" err="1" smtClean="0"/>
              <a:t>vecd</a:t>
            </a:r>
            <a:r>
              <a:rPr lang="tr-TR" dirty="0" smtClean="0"/>
              <a:t>: Coşku hali</a:t>
            </a:r>
          </a:p>
          <a:p>
            <a:pPr>
              <a:buNone/>
            </a:pPr>
            <a:r>
              <a:rPr lang="tr-TR" dirty="0"/>
              <a:t> </a:t>
            </a:r>
            <a:r>
              <a:rPr lang="tr-TR" dirty="0" smtClean="0"/>
              <a:t>  </a:t>
            </a:r>
            <a:r>
              <a:rPr lang="tr-TR" b="1" dirty="0" smtClean="0"/>
              <a:t>ceriha</a:t>
            </a:r>
            <a:r>
              <a:rPr lang="tr-TR" dirty="0" smtClean="0"/>
              <a:t>: Yara</a:t>
            </a:r>
          </a:p>
          <a:p>
            <a:pPr>
              <a:buNone/>
            </a:pPr>
            <a:r>
              <a:rPr lang="tr-TR" dirty="0"/>
              <a:t> </a:t>
            </a:r>
            <a:r>
              <a:rPr lang="tr-TR" dirty="0" smtClean="0"/>
              <a:t>  </a:t>
            </a:r>
            <a:r>
              <a:rPr lang="tr-TR" b="1" dirty="0" smtClean="0"/>
              <a:t>ruh-ı </a:t>
            </a:r>
            <a:r>
              <a:rPr lang="tr-TR" b="1" dirty="0" err="1" smtClean="0"/>
              <a:t>mücerred</a:t>
            </a:r>
            <a:r>
              <a:rPr lang="tr-TR" dirty="0" smtClean="0"/>
              <a:t>: Soyut ruh</a:t>
            </a:r>
          </a:p>
          <a:p>
            <a:pPr>
              <a:buNone/>
            </a:pPr>
            <a:r>
              <a:rPr lang="tr-TR" dirty="0"/>
              <a:t> </a:t>
            </a:r>
            <a:r>
              <a:rPr lang="tr-TR" dirty="0" smtClean="0"/>
              <a:t>  </a:t>
            </a:r>
            <a:r>
              <a:rPr lang="tr-TR" b="1" dirty="0" err="1" smtClean="0"/>
              <a:t>na’ş</a:t>
            </a:r>
            <a:r>
              <a:rPr lang="tr-TR" b="1" dirty="0" smtClean="0"/>
              <a:t> ( naaş) </a:t>
            </a:r>
            <a:r>
              <a:rPr lang="tr-TR" dirty="0" smtClean="0"/>
              <a:t>: Ölü beden, ceset</a:t>
            </a:r>
          </a:p>
          <a:p>
            <a:pPr>
              <a:buNone/>
            </a:pPr>
            <a:r>
              <a:rPr lang="tr-TR" b="1" dirty="0"/>
              <a:t> </a:t>
            </a:r>
            <a:r>
              <a:rPr lang="tr-TR" b="1" dirty="0" smtClean="0"/>
              <a:t>  Arş</a:t>
            </a:r>
            <a:r>
              <a:rPr lang="tr-TR" dirty="0" smtClean="0"/>
              <a:t>: Göğün en yüksek katı</a:t>
            </a:r>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pPr>
              <a:buNone/>
            </a:pPr>
            <a:r>
              <a:rPr lang="tr-TR" dirty="0" smtClean="0"/>
              <a:t>     O zaman ( emelleri gerçekleştiğinde ), var olan</a:t>
            </a:r>
          </a:p>
          <a:p>
            <a:pPr>
              <a:buNone/>
            </a:pPr>
            <a:r>
              <a:rPr lang="tr-TR" dirty="0" smtClean="0"/>
              <a:t>mezar taşlarım sana coşkuyla bin secde edecek </a:t>
            </a:r>
          </a:p>
          <a:p>
            <a:pPr>
              <a:buNone/>
            </a:pPr>
            <a:r>
              <a:rPr lang="tr-TR" dirty="0" smtClean="0"/>
              <a:t>( Her şehidin mezar taşı yoktur.). Her yaramdan</a:t>
            </a:r>
          </a:p>
          <a:p>
            <a:pPr>
              <a:buNone/>
            </a:pPr>
            <a:r>
              <a:rPr lang="tr-TR" dirty="0" smtClean="0"/>
              <a:t>Allah’ım, kanlı yaşlar boşanacak ( Şehitlerin yaraları</a:t>
            </a:r>
          </a:p>
          <a:p>
            <a:pPr>
              <a:buNone/>
            </a:pPr>
            <a:r>
              <a:rPr lang="tr-TR" dirty="0" smtClean="0"/>
              <a:t>vardır. Aslında burada bahsedilen sevinç gözyaşlarıdır.</a:t>
            </a:r>
          </a:p>
          <a:p>
            <a:pPr>
              <a:buNone/>
            </a:pPr>
            <a:r>
              <a:rPr lang="tr-TR" dirty="0" smtClean="0"/>
              <a:t>Ama şehitlerin göz yaşları da kanlıdır.). O zaman,</a:t>
            </a:r>
          </a:p>
          <a:p>
            <a:pPr>
              <a:buNone/>
            </a:pPr>
            <a:r>
              <a:rPr lang="tr-TR" dirty="0"/>
              <a:t>h</a:t>
            </a:r>
            <a:r>
              <a:rPr lang="tr-TR" dirty="0" smtClean="0"/>
              <a:t>uzura erdiğim için ruhum yerden fışkırır ve</a:t>
            </a:r>
          </a:p>
          <a:p>
            <a:pPr>
              <a:buNone/>
            </a:pPr>
            <a:r>
              <a:rPr lang="tr-TR" dirty="0" smtClean="0"/>
              <a:t>yükselerek göğün en yüksek  katına ulaşır.  </a:t>
            </a:r>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39552" y="274638"/>
            <a:ext cx="8147248" cy="634082"/>
          </a:xfrm>
        </p:spPr>
        <p:txBody>
          <a:bodyPr>
            <a:normAutofit fontScale="90000"/>
          </a:bodyPr>
          <a:lstStyle/>
          <a:p>
            <a:r>
              <a:rPr lang="tr-TR" dirty="0" smtClean="0"/>
              <a:t>10. BEŞLİK</a:t>
            </a:r>
            <a:endParaRPr lang="tr-TR" dirty="0"/>
          </a:p>
        </p:txBody>
      </p:sp>
      <p:sp>
        <p:nvSpPr>
          <p:cNvPr id="3" name="2 İçerik Yer Tutucusu"/>
          <p:cNvSpPr>
            <a:spLocks noGrp="1"/>
          </p:cNvSpPr>
          <p:nvPr>
            <p:ph idx="1"/>
          </p:nvPr>
        </p:nvSpPr>
        <p:spPr>
          <a:xfrm>
            <a:off x="0" y="836712"/>
            <a:ext cx="9144000" cy="6021288"/>
          </a:xfrm>
        </p:spPr>
        <p:txBody>
          <a:bodyPr/>
          <a:lstStyle/>
          <a:p>
            <a:pPr>
              <a:buNone/>
            </a:pPr>
            <a:r>
              <a:rPr lang="tr-TR" dirty="0" smtClean="0"/>
              <a:t>Dalgalan sen de şafaklar gibi ey şanlı hilâl; </a:t>
            </a:r>
          </a:p>
          <a:p>
            <a:pPr>
              <a:buNone/>
            </a:pPr>
            <a:r>
              <a:rPr lang="tr-TR" dirty="0" smtClean="0"/>
              <a:t>Olsun artık dökülen kanlarımın hepsi helâl. </a:t>
            </a:r>
          </a:p>
          <a:p>
            <a:pPr>
              <a:buNone/>
            </a:pPr>
            <a:r>
              <a:rPr lang="tr-TR" dirty="0" smtClean="0">
                <a:solidFill>
                  <a:srgbClr val="FF0000"/>
                </a:solidFill>
              </a:rPr>
              <a:t>Ebediyen</a:t>
            </a:r>
            <a:r>
              <a:rPr lang="tr-TR" dirty="0" smtClean="0"/>
              <a:t> sana yok</a:t>
            </a:r>
            <a:r>
              <a:rPr lang="tr-TR" dirty="0" smtClean="0">
                <a:solidFill>
                  <a:srgbClr val="FF0000"/>
                </a:solidFill>
              </a:rPr>
              <a:t>, ırk</a:t>
            </a:r>
            <a:r>
              <a:rPr lang="tr-TR" dirty="0" smtClean="0"/>
              <a:t>ıma yok </a:t>
            </a:r>
            <a:r>
              <a:rPr lang="tr-TR" dirty="0" smtClean="0">
                <a:solidFill>
                  <a:srgbClr val="FF0000"/>
                </a:solidFill>
              </a:rPr>
              <a:t>izmihlâl</a:t>
            </a:r>
            <a:r>
              <a:rPr lang="tr-TR" dirty="0" smtClean="0"/>
              <a:t>: </a:t>
            </a:r>
          </a:p>
          <a:p>
            <a:pPr>
              <a:buNone/>
            </a:pPr>
            <a:r>
              <a:rPr lang="tr-TR" dirty="0" smtClean="0"/>
              <a:t>Hakkıdır, hür yaşamış bayrağımın </a:t>
            </a:r>
            <a:r>
              <a:rPr lang="tr-TR" dirty="0" smtClean="0">
                <a:solidFill>
                  <a:srgbClr val="FF0000"/>
                </a:solidFill>
              </a:rPr>
              <a:t>hürriyet</a:t>
            </a:r>
            <a:r>
              <a:rPr lang="tr-TR" dirty="0" smtClean="0"/>
              <a:t>; </a:t>
            </a:r>
          </a:p>
          <a:p>
            <a:pPr>
              <a:buNone/>
            </a:pPr>
            <a:r>
              <a:rPr lang="tr-TR" dirty="0" smtClean="0"/>
              <a:t>Hakkıdır, Hakk’a tapan milletimin istiklâl!</a:t>
            </a:r>
          </a:p>
          <a:p>
            <a:pPr>
              <a:buNone/>
            </a:pPr>
            <a:r>
              <a:rPr lang="tr-TR" dirty="0"/>
              <a:t> </a:t>
            </a:r>
            <a:r>
              <a:rPr lang="tr-TR" dirty="0" smtClean="0"/>
              <a:t>    </a:t>
            </a:r>
            <a:r>
              <a:rPr lang="tr-TR" b="1" dirty="0" smtClean="0"/>
              <a:t>ebediyen</a:t>
            </a:r>
            <a:r>
              <a:rPr lang="tr-TR" dirty="0" smtClean="0"/>
              <a:t>: Sonsuza kadar</a:t>
            </a:r>
          </a:p>
          <a:p>
            <a:pPr>
              <a:buNone/>
            </a:pPr>
            <a:r>
              <a:rPr lang="tr-TR" dirty="0"/>
              <a:t> </a:t>
            </a:r>
            <a:r>
              <a:rPr lang="tr-TR" dirty="0" smtClean="0"/>
              <a:t>    </a:t>
            </a:r>
            <a:r>
              <a:rPr lang="tr-TR" b="1" dirty="0" smtClean="0"/>
              <a:t>ırk</a:t>
            </a:r>
            <a:r>
              <a:rPr lang="tr-TR" dirty="0" smtClean="0"/>
              <a:t>: Soy, nesil</a:t>
            </a:r>
          </a:p>
          <a:p>
            <a:pPr>
              <a:buNone/>
            </a:pPr>
            <a:r>
              <a:rPr lang="tr-TR" b="1" dirty="0"/>
              <a:t> </a:t>
            </a:r>
            <a:r>
              <a:rPr lang="tr-TR" b="1" dirty="0" smtClean="0"/>
              <a:t>    izmihlal</a:t>
            </a:r>
            <a:r>
              <a:rPr lang="tr-TR" dirty="0" smtClean="0"/>
              <a:t>: Dağılma, yok olma</a:t>
            </a:r>
          </a:p>
          <a:p>
            <a:pPr>
              <a:buNone/>
            </a:pPr>
            <a:r>
              <a:rPr lang="tr-TR" dirty="0"/>
              <a:t> </a:t>
            </a:r>
            <a:r>
              <a:rPr lang="tr-TR" dirty="0" smtClean="0"/>
              <a:t>    </a:t>
            </a:r>
            <a:r>
              <a:rPr lang="tr-TR" b="1" dirty="0" smtClean="0"/>
              <a:t>hürriyet</a:t>
            </a:r>
            <a:r>
              <a:rPr lang="tr-TR" dirty="0" smtClean="0"/>
              <a:t>: Özgürlük</a:t>
            </a:r>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pPr>
              <a:buNone/>
            </a:pPr>
            <a:r>
              <a:rPr lang="tr-TR" dirty="0" smtClean="0"/>
              <a:t>        Bu beşlikte, 2. dörtlükte öfkeli, kızgın, nazlı olarak nitelendirilen Türk bayrağının öfkesinin geçtiğini görüyoruz. Şair burada artık “ şanlı hilal” demektedir. Bayrağımız Türk milletine güvenmektedir ve uğruna dökülen kanların hepsi helaldir. Sonsuza kadar bayrağımız ve milletimiz varlığını koruyacaktır. Şimdiye kadar özgürce dalgalanmış bayrağımızın özgürlük hakkıdır. Allah’a inanan, iman eden milletimizin de bağımsızlık hakkıdır.</a:t>
            </a:r>
            <a:endParaRPr lang="tr-TR" dirty="0"/>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TotalTime>
  <Words>1206</Words>
  <Application>Microsoft Office PowerPoint</Application>
  <PresentationFormat>Ekran Gösterisi (4:3)</PresentationFormat>
  <Paragraphs>109</Paragraphs>
  <Slides>21</Slides>
  <Notes>0</Notes>
  <HiddenSlides>0</HiddenSlides>
  <MMClips>0</MMClips>
  <ScaleCrop>false</ScaleCrop>
  <HeadingPairs>
    <vt:vector size="4" baseType="variant">
      <vt:variant>
        <vt:lpstr>Tema</vt:lpstr>
      </vt:variant>
      <vt:variant>
        <vt:i4>1</vt:i4>
      </vt:variant>
      <vt:variant>
        <vt:lpstr>Slayt Başlıkları</vt:lpstr>
      </vt:variant>
      <vt:variant>
        <vt:i4>21</vt:i4>
      </vt:variant>
    </vt:vector>
  </HeadingPairs>
  <TitlesOfParts>
    <vt:vector size="22" baseType="lpstr">
      <vt:lpstr>Ofis Teması</vt:lpstr>
      <vt:lpstr>İSTİKLAL MARŞI  istiklâl: Bağımsızlık. </vt:lpstr>
      <vt:lpstr>Slayt 2</vt:lpstr>
      <vt:lpstr>Slayt 3</vt:lpstr>
      <vt:lpstr>2. DÖRTLÜK</vt:lpstr>
      <vt:lpstr>Slayt 5</vt:lpstr>
      <vt:lpstr>3. DÖRTLÜK</vt:lpstr>
      <vt:lpstr>Slayt 7</vt:lpstr>
      <vt:lpstr>4. DÖRTLÜK</vt:lpstr>
      <vt:lpstr>Slayt 9</vt:lpstr>
      <vt:lpstr>5. DÖRTLÜK</vt:lpstr>
      <vt:lpstr>Slayt 11</vt:lpstr>
      <vt:lpstr>6. DÖRTLÜK</vt:lpstr>
      <vt:lpstr>Slayt 13</vt:lpstr>
      <vt:lpstr>7. DÖRTLÜK</vt:lpstr>
      <vt:lpstr>Slayt 15</vt:lpstr>
      <vt:lpstr>8. DÖRTLÜK</vt:lpstr>
      <vt:lpstr>Slayt 17</vt:lpstr>
      <vt:lpstr>9. DÖRTLÜK</vt:lpstr>
      <vt:lpstr>Slayt 19</vt:lpstr>
      <vt:lpstr>10. BEŞLİK</vt:lpstr>
      <vt:lpstr>Slayt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İSTİKLAL MARŞI</dc:title>
  <dc:creator>ddlnb</dc:creator>
  <cp:lastModifiedBy>ddlnb</cp:lastModifiedBy>
  <cp:revision>17</cp:revision>
  <dcterms:created xsi:type="dcterms:W3CDTF">2020-08-31T20:31:46Z</dcterms:created>
  <dcterms:modified xsi:type="dcterms:W3CDTF">2020-08-31T23:16:43Z</dcterms:modified>
</cp:coreProperties>
</file>