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30" autoAdjust="0"/>
    <p:restoredTop sz="94595" autoAdjust="0"/>
  </p:normalViewPr>
  <p:slideViewPr>
    <p:cSldViewPr>
      <p:cViewPr>
        <p:scale>
          <a:sx n="69" d="100"/>
          <a:sy n="69" d="100"/>
        </p:scale>
        <p:origin x="-7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Çapraz Köşeli Dikdörtgen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9" name="8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tr-TR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Çapraz Köşeli Dikdörtgen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F3A0B3F-3F44-43BC-B239-E1897C4A2C20}" type="datetimeFigureOut">
              <a:rPr lang="tr-TR" smtClean="0"/>
              <a:pPr/>
              <a:t>17.10.2020</a:t>
            </a:fld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AB13880-BB67-4486-B75F-50CA0B55196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ozcuk.nedir.org/" TargetMode="External"/><Relationship Id="rId2" Type="http://schemas.openxmlformats.org/officeDocument/2006/relationships/hyperlink" Target="http://ses.nedir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ekerleme.nedir.org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46237"/>
            <a:ext cx="8435280" cy="4526280"/>
          </a:xfrm>
        </p:spPr>
        <p:txBody>
          <a:bodyPr>
            <a:noAutofit/>
          </a:bodyPr>
          <a:lstStyle/>
          <a:p>
            <a:r>
              <a:rPr lang="tr-TR" sz="2800" dirty="0" smtClean="0">
                <a:latin typeface="Arial Black" pitchFamily="34" charset="0"/>
              </a:rPr>
              <a:t>Bir toplumun tarihsel süreç içinde ürettiği ve kuşaktan kuşağa aktardığı her türlü maddi ve manevi özelliklerin bütününe </a:t>
            </a:r>
            <a:r>
              <a:rPr lang="tr-TR" sz="2800" b="1" u="sng" dirty="0" smtClean="0">
                <a:solidFill>
                  <a:srgbClr val="FF0000"/>
                </a:solidFill>
                <a:latin typeface="Arial Black" pitchFamily="34" charset="0"/>
              </a:rPr>
              <a:t>KÜLTÜR</a:t>
            </a:r>
            <a:r>
              <a:rPr lang="tr-TR" sz="2800" dirty="0" smtClean="0">
                <a:latin typeface="Arial Black" pitchFamily="34" charset="0"/>
              </a:rPr>
              <a:t> denir.</a:t>
            </a:r>
          </a:p>
          <a:p>
            <a:pPr>
              <a:buNone/>
            </a:pPr>
            <a:endParaRPr lang="tr-TR" sz="2800" dirty="0" smtClean="0">
              <a:latin typeface="Arial Black" pitchFamily="34" charset="0"/>
            </a:endParaRPr>
          </a:p>
          <a:p>
            <a:r>
              <a:rPr lang="tr-TR" sz="2800" b="1" dirty="0" smtClean="0">
                <a:solidFill>
                  <a:srgbClr val="FFFF00"/>
                </a:solidFill>
                <a:latin typeface="Arial Black" pitchFamily="34" charset="0"/>
              </a:rPr>
              <a:t>KÜLTÜR</a:t>
            </a:r>
          </a:p>
          <a:p>
            <a:r>
              <a:rPr lang="tr-TR" sz="2800" dirty="0" smtClean="0">
                <a:latin typeface="Arial Black" pitchFamily="34" charset="0"/>
              </a:rPr>
              <a:t>Dil,din,gelenek ve görenek,örf,adet, sanat,tarih gibi öğelerden oluşmaktadır.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1403648" y="332656"/>
            <a:ext cx="5875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HALK  KÜLTÜRÜ</a:t>
            </a:r>
            <a:endParaRPr lang="tr-TR" sz="5400" b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37526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tr-TR" dirty="0" smtClean="0">
                <a:solidFill>
                  <a:srgbClr val="FFFF00"/>
                </a:solidFill>
                <a:latin typeface="Arial Black" pitchFamily="34" charset="0"/>
              </a:rPr>
              <a:t>SÖZLÜ HALK KÜLTÜRÜ</a:t>
            </a:r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526280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Nesilden nesle ağızdan ağza  </a:t>
            </a:r>
          </a:p>
          <a:p>
            <a:pPr>
              <a:buNone/>
            </a:pP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Aktarılarak gelen</a:t>
            </a:r>
            <a:r>
              <a:rPr lang="tr-TR" dirty="0" smtClean="0">
                <a:solidFill>
                  <a:srgbClr val="FFFFFF"/>
                </a:solidFill>
                <a:latin typeface="Arial Black" pitchFamily="34" charset="0"/>
              </a:rPr>
              <a:t> tekerleme, </a:t>
            </a:r>
            <a:r>
              <a:rPr lang="tr-TR" dirty="0" smtClean="0">
                <a:solidFill>
                  <a:srgbClr val="FFFF00"/>
                </a:solidFill>
                <a:latin typeface="Arial Black" pitchFamily="34" charset="0"/>
              </a:rPr>
              <a:t>masal</a:t>
            </a:r>
            <a:r>
              <a:rPr lang="tr-TR" dirty="0" smtClean="0">
                <a:solidFill>
                  <a:srgbClr val="FFFFFF"/>
                </a:solidFill>
                <a:latin typeface="Arial Black" pitchFamily="34" charset="0"/>
              </a:rPr>
              <a:t>,  </a:t>
            </a: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  <a:latin typeface="Arial Black" pitchFamily="34" charset="0"/>
              </a:rPr>
              <a:t>atasözü</a:t>
            </a:r>
            <a:r>
              <a:rPr lang="tr-TR" dirty="0" smtClean="0">
                <a:solidFill>
                  <a:srgbClr val="FFFFFF"/>
                </a:solidFill>
                <a:latin typeface="Arial Black" pitchFamily="34" charset="0"/>
              </a:rPr>
              <a:t>,hikaye,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destan</a:t>
            </a: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, şiir,</a:t>
            </a:r>
            <a:r>
              <a:rPr lang="tr-TR" dirty="0" smtClean="0">
                <a:solidFill>
                  <a:srgbClr val="92D050"/>
                </a:solidFill>
                <a:latin typeface="Arial Black" pitchFamily="34" charset="0"/>
              </a:rPr>
              <a:t>türkü</a:t>
            </a: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 gibi 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  <a:latin typeface="Arial Black" pitchFamily="34" charset="0"/>
              </a:rPr>
              <a:t>sözlü halk kültürünün</a:t>
            </a: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 en değerli </a:t>
            </a:r>
          </a:p>
          <a:p>
            <a:pPr>
              <a:buNone/>
            </a:pPr>
            <a:r>
              <a:rPr lang="tr-TR" dirty="0" smtClean="0">
                <a:solidFill>
                  <a:srgbClr val="00B0F0"/>
                </a:solidFill>
                <a:latin typeface="Arial Black" pitchFamily="34" charset="0"/>
              </a:rPr>
              <a:t>örneklerini barındırır.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09058" y="245416"/>
            <a:ext cx="9144000" cy="5149180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>
                <a:hlinkClick r:id="rId2"/>
              </a:rPr>
              <a:t/>
            </a:r>
            <a:br>
              <a:rPr lang="tr-TR" b="1" dirty="0">
                <a:hlinkClick r:id="rId2"/>
              </a:rPr>
            </a:br>
            <a:endParaRPr lang="tr-TR" b="1" dirty="0">
              <a:hlinkClick r:id="rId2"/>
            </a:endParaRPr>
          </a:p>
          <a:p>
            <a:pPr algn="l"/>
            <a:r>
              <a:rPr lang="tr-TR" b="1" dirty="0">
                <a:latin typeface="Arial Black" pitchFamily="34" charset="0"/>
                <a:hlinkClick r:id="rId2"/>
              </a:rPr>
              <a:t>Ses</a:t>
            </a:r>
            <a:r>
              <a:rPr lang="tr-TR" dirty="0">
                <a:latin typeface="Arial Black" pitchFamily="34" charset="0"/>
              </a:rPr>
              <a:t> ve </a:t>
            </a:r>
            <a:r>
              <a:rPr lang="tr-TR" b="1" dirty="0">
                <a:latin typeface="Arial Black" pitchFamily="34" charset="0"/>
                <a:hlinkClick r:id="rId3"/>
              </a:rPr>
              <a:t>sözcük</a:t>
            </a:r>
            <a:r>
              <a:rPr lang="tr-TR" dirty="0">
                <a:latin typeface="Arial Black" pitchFamily="34" charset="0"/>
              </a:rPr>
              <a:t> benzerliğinden yararlanılarak oluşturulan, yarı anlamsız hoş söyleyişli cümleciklere ya da sözlere </a:t>
            </a:r>
            <a:r>
              <a:rPr lang="tr-TR" b="1" dirty="0">
                <a:latin typeface="Arial Black" pitchFamily="34" charset="0"/>
                <a:hlinkClick r:id="rId4"/>
              </a:rPr>
              <a:t>TEKERLEME</a:t>
            </a:r>
            <a:r>
              <a:rPr lang="tr-TR" dirty="0">
                <a:latin typeface="Arial Black" pitchFamily="34" charset="0"/>
              </a:rPr>
              <a:t> denir.</a:t>
            </a:r>
          </a:p>
          <a:p>
            <a:pPr algn="l"/>
            <a:endParaRPr lang="tr-TR" dirty="0">
              <a:latin typeface="Arial Black" pitchFamily="34" charset="0"/>
            </a:endParaRPr>
          </a:p>
          <a:p>
            <a:pPr algn="l"/>
            <a:r>
              <a:rPr lang="tr-TR" dirty="0">
                <a:latin typeface="Arial Black" pitchFamily="34" charset="0"/>
              </a:rPr>
              <a:t>Eşsesli kelimelerle kurulu konuşma" anlamlarına gelen tekerleme; </a:t>
            </a:r>
          </a:p>
          <a:p>
            <a:pPr algn="l"/>
            <a:r>
              <a:rPr lang="tr-TR" dirty="0">
                <a:solidFill>
                  <a:srgbClr val="FF0000"/>
                </a:solidFill>
                <a:latin typeface="Arial Black" pitchFamily="34" charset="0"/>
              </a:rPr>
              <a:t>masal</a:t>
            </a:r>
            <a:r>
              <a:rPr lang="tr-TR" dirty="0">
                <a:latin typeface="Arial Black" pitchFamily="34" charset="0"/>
              </a:rPr>
              <a:t>,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hikaye</a:t>
            </a:r>
            <a:r>
              <a:rPr lang="tr-TR" dirty="0">
                <a:latin typeface="Arial Black" pitchFamily="34" charset="0"/>
              </a:rPr>
              <a:t>, </a:t>
            </a:r>
            <a:r>
              <a:rPr lang="tr-TR" dirty="0">
                <a:solidFill>
                  <a:srgbClr val="0070C0"/>
                </a:solidFill>
                <a:latin typeface="Arial Black" pitchFamily="34" charset="0"/>
              </a:rPr>
              <a:t>bilmece</a:t>
            </a:r>
            <a:r>
              <a:rPr lang="tr-TR" dirty="0">
                <a:latin typeface="Arial Black" pitchFamily="34" charset="0"/>
              </a:rPr>
              <a:t>, </a:t>
            </a:r>
            <a:r>
              <a:rPr lang="tr-TR" dirty="0">
                <a:solidFill>
                  <a:srgbClr val="7030A0"/>
                </a:solidFill>
                <a:latin typeface="Arial Black" pitchFamily="34" charset="0"/>
              </a:rPr>
              <a:t>halk tiyatrosu </a:t>
            </a:r>
            <a:r>
              <a:rPr lang="tr-TR" dirty="0">
                <a:latin typeface="Arial Black" pitchFamily="34" charset="0"/>
              </a:rPr>
              <a:t>gibi bazı edebi türler içinde veya </a:t>
            </a:r>
            <a:r>
              <a:rPr lang="tr-TR" dirty="0">
                <a:solidFill>
                  <a:srgbClr val="00B0F0"/>
                </a:solidFill>
                <a:latin typeface="Arial Black" pitchFamily="34" charset="0"/>
              </a:rPr>
              <a:t>bağımsız</a:t>
            </a:r>
            <a:r>
              <a:rPr lang="tr-TR" dirty="0">
                <a:latin typeface="Arial Black" pitchFamily="34" charset="0"/>
              </a:rPr>
              <a:t> olarak söylenen ölçülü ve kafiyeli sözlerdir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385740" y="245416"/>
            <a:ext cx="81219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TEKERLEME NEDİR?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/>
              <a:t>TEKERLEMELER NİÇİN KULLANILIR?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4759741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sz="3600" dirty="0"/>
          </a:p>
          <a:p>
            <a:r>
              <a:rPr lang="tr-TR" sz="3600" b="1" dirty="0">
                <a:solidFill>
                  <a:srgbClr val="FFC000"/>
                </a:solidFill>
              </a:rPr>
              <a:t>1-</a:t>
            </a:r>
            <a:r>
              <a:rPr lang="tr-TR" sz="3600" dirty="0">
                <a:solidFill>
                  <a:srgbClr val="FFC000"/>
                </a:solidFill>
              </a:rPr>
              <a:t>Çocuk folklorunda hoşça vakit geçirmek, </a:t>
            </a:r>
          </a:p>
          <a:p>
            <a:r>
              <a:rPr lang="tr-TR" sz="3600" b="1" dirty="0">
                <a:solidFill>
                  <a:srgbClr val="92D050"/>
                </a:solidFill>
              </a:rPr>
              <a:t>2-</a:t>
            </a:r>
            <a:r>
              <a:rPr lang="tr-TR" sz="3600" dirty="0">
                <a:solidFill>
                  <a:srgbClr val="92D050"/>
                </a:solidFill>
              </a:rPr>
              <a:t>Konuşma kabiliyeti kazanmak</a:t>
            </a:r>
          </a:p>
          <a:p>
            <a:r>
              <a:rPr lang="tr-TR" sz="3600" b="1" dirty="0">
                <a:solidFill>
                  <a:schemeClr val="accent6">
                    <a:lumMod val="75000"/>
                  </a:schemeClr>
                </a:solidFill>
              </a:rPr>
              <a:t>3-</a:t>
            </a:r>
            <a:r>
              <a:rPr lang="tr-TR" sz="3600" dirty="0">
                <a:solidFill>
                  <a:schemeClr val="accent6">
                    <a:lumMod val="75000"/>
                  </a:schemeClr>
                </a:solidFill>
              </a:rPr>
              <a:t>Oyunlarda eş ve ebe seçmek için</a:t>
            </a:r>
          </a:p>
          <a:p>
            <a:r>
              <a:rPr lang="tr-TR" sz="3600" b="1" dirty="0">
                <a:solidFill>
                  <a:srgbClr val="00B0F0"/>
                </a:solidFill>
              </a:rPr>
              <a:t>4-</a:t>
            </a:r>
            <a:r>
              <a:rPr lang="tr-TR" sz="3600" dirty="0">
                <a:solidFill>
                  <a:srgbClr val="00B0F0"/>
                </a:solidFill>
              </a:rPr>
              <a:t>Masallara dinleyicilerin ilgisini çekmek ve masala hazırlık yapmak için.</a:t>
            </a:r>
            <a:br>
              <a:rPr lang="tr-TR" sz="3600" dirty="0">
                <a:solidFill>
                  <a:srgbClr val="00B0F0"/>
                </a:solidFill>
              </a:rPr>
            </a:br>
            <a:endParaRPr lang="tr-TR" sz="3600" dirty="0">
              <a:solidFill>
                <a:srgbClr val="00B0F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07813"/>
          </a:xfrm>
        </p:spPr>
        <p:txBody>
          <a:bodyPr>
            <a:normAutofit fontScale="92500" lnSpcReduction="20000"/>
          </a:bodyPr>
          <a:lstStyle/>
          <a:p>
            <a:r>
              <a:rPr lang="tr-TR" dirty="0">
                <a:solidFill>
                  <a:srgbClr val="00B0F0"/>
                </a:solidFill>
                <a:latin typeface="Arial Black" pitchFamily="34" charset="0"/>
              </a:rPr>
              <a:t>Masal tekerlemesi, oyun tekerlemesi gibi adlar alırlar. </a:t>
            </a:r>
          </a:p>
          <a:p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Yöreye göre değişik isimle de söylenirler. Doğu Anadolu’da “Döşeme”, Güney Anadolu’da “Sayışma” denir. </a:t>
            </a:r>
          </a:p>
          <a:p>
            <a:r>
              <a:rPr lang="tr-TR" dirty="0">
                <a:solidFill>
                  <a:srgbClr val="92D050"/>
                </a:solidFill>
                <a:latin typeface="Arial Black" pitchFamily="34" charset="0"/>
              </a:rPr>
              <a:t>Karagöz ve ortaoyununda “Muhavere”, çocuk oyununda ebe, çıkarmada ise sayışma diyebiliriz. </a:t>
            </a:r>
          </a:p>
          <a:p>
            <a:r>
              <a:rPr lang="tr-TR" dirty="0">
                <a:latin typeface="Arial Black" pitchFamily="34" charset="0"/>
              </a:rPr>
              <a:t>Türk edebiyatında ilk tekerleme örneklerine XI. Yüzyıldan itibaren rastlanır. </a:t>
            </a:r>
            <a:r>
              <a:rPr lang="tr-TR" dirty="0" err="1">
                <a:latin typeface="Arial Black" pitchFamily="34" charset="0"/>
              </a:rPr>
              <a:t>Divanü</a:t>
            </a:r>
            <a:r>
              <a:rPr lang="tr-TR" dirty="0">
                <a:latin typeface="Arial Black" pitchFamily="34" charset="0"/>
              </a:rPr>
              <a:t> </a:t>
            </a:r>
            <a:r>
              <a:rPr lang="tr-TR" dirty="0" err="1">
                <a:latin typeface="Arial Black" pitchFamily="34" charset="0"/>
              </a:rPr>
              <a:t>Lügati’t</a:t>
            </a:r>
            <a:r>
              <a:rPr lang="tr-TR" dirty="0">
                <a:latin typeface="Arial Black" pitchFamily="34" charset="0"/>
              </a:rPr>
              <a:t> Türk’te bazı tekerlemeler yer alır.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6327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>MASAL TEKERLEMESİ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1978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tr-TR" dirty="0"/>
          </a:p>
          <a:p>
            <a:r>
              <a:rPr lang="tr-TR" dirty="0"/>
              <a:t>Masal tekerlemeleri birbirleriyle pek ilgisi olmayan, ancak dinleyicinin ilgisini masala çekmek için bir araya getirilmiş sözlerden oluşur. </a:t>
            </a:r>
          </a:p>
          <a:p>
            <a:r>
              <a:rPr lang="tr-TR" dirty="0">
                <a:solidFill>
                  <a:srgbClr val="00B0F0"/>
                </a:solidFill>
              </a:rPr>
              <a:t>Tekerlemenin asıl güzelliği de, birbirleriyle ilgisiz gibi görünen bu tür sözlerin bir düzen içinde sıralanmasındadır. </a:t>
            </a:r>
          </a:p>
          <a:p>
            <a:r>
              <a:rPr lang="tr-TR" dirty="0">
                <a:solidFill>
                  <a:srgbClr val="FF0000"/>
                </a:solidFill>
              </a:rPr>
              <a:t>Bu da bir söz ustalığını gerektirir. Bu ustalık masal anlatanın, yani masalcının ustalığına bağlıdır.Masalda başta,ortada ve sonda  tekerleme kullanılır.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MASAL TEKERLEMESİ ÖRNEKLERİ</a:t>
            </a:r>
            <a:r>
              <a:rPr lang="tr-TR" sz="3200" dirty="0">
                <a:solidFill>
                  <a:srgbClr val="FF0000"/>
                </a:solidFill>
              </a:rPr>
              <a:t/>
            </a:r>
            <a:br>
              <a:rPr lang="tr-TR" sz="3200" dirty="0">
                <a:solidFill>
                  <a:srgbClr val="FF0000"/>
                </a:solidFill>
              </a:rPr>
            </a:b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646236"/>
            <a:ext cx="8892480" cy="4879107"/>
          </a:xfrm>
        </p:spPr>
        <p:txBody>
          <a:bodyPr/>
          <a:lstStyle/>
          <a:p>
            <a:r>
              <a:rPr lang="tr-TR" dirty="0"/>
              <a:t>Bir varmış. Bir yokmuş.Evvel zaman içinde.Kalbur saman içinde.</a:t>
            </a:r>
          </a:p>
          <a:p>
            <a:r>
              <a:rPr lang="tr-TR" dirty="0"/>
              <a:t>Cinler cirit oynarmış,eski </a:t>
            </a:r>
            <a:r>
              <a:rPr lang="tr-TR" dirty="0" err="1"/>
              <a:t>haman</a:t>
            </a:r>
            <a:r>
              <a:rPr lang="tr-TR" dirty="0"/>
              <a:t> içinde.</a:t>
            </a:r>
          </a:p>
          <a:p>
            <a:r>
              <a:rPr lang="tr-TR" dirty="0"/>
              <a:t>Hamamcının tası yok.Oduncunun baltası yok. </a:t>
            </a:r>
          </a:p>
          <a:p>
            <a:r>
              <a:rPr lang="tr-TR" dirty="0"/>
              <a:t>Arap Bacı hamama gider,koltuğunda bohçası yok.</a:t>
            </a:r>
          </a:p>
          <a:p>
            <a:r>
              <a:rPr lang="tr-TR" dirty="0"/>
              <a:t>Handadır handa.Bostana gider manda.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264696"/>
          </a:xfrm>
        </p:spPr>
        <p:txBody>
          <a:bodyPr>
            <a:normAutofit fontScale="77500" lnSpcReduction="20000"/>
          </a:bodyPr>
          <a:lstStyle/>
          <a:p>
            <a:r>
              <a:rPr lang="tr-TR" dirty="0">
                <a:latin typeface="Arial Black" pitchFamily="34" charset="0"/>
              </a:rPr>
              <a:t>Az gittim uz gittim… Dere tepe düz gittim.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Çayır çimen geçerek, lale sümbül biçerek;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Soğuk sular içerek, altı ayla bir güz gittim.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Bir de dönüp ardıma baktım ki, ne göreyim,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Gide gide bir arpa boyu yol gitmişim!..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Vay başıma, hay başıma; bu yol bitecek gibi tükenecek gibi değil,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Ya bir devlet kuşu konsa başıma, ya da alsa beni kanadına kaşına,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Demeye kalmadı bir de gördüm ki, ne göreyim?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Adıyla sanıyla, yeşiliyle alıyla, Zümrüdüanka dedikleri değil mi?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Kafdağı’nın üstünden süzüm süzüm süzülüp geliyor. 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Bakın hele! Yüzü insan, gözü ahu. Ne maval, ne martaval.</a:t>
            </a:r>
          </a:p>
          <a:p>
            <a:pPr>
              <a:buNone/>
            </a:pPr>
            <a:r>
              <a:rPr lang="tr-TR" dirty="0">
                <a:latin typeface="Arial Black" pitchFamily="34" charset="0"/>
              </a:rPr>
              <a:t>   İşitilmedik bir masal!..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Çocuklar İçin Tekerleme Örnekleri</a:t>
            </a:r>
            <a:r>
              <a:rPr lang="tr-TR" sz="3200" dirty="0">
                <a:solidFill>
                  <a:srgbClr val="FF0000"/>
                </a:solidFill>
              </a:rPr>
              <a:t/>
            </a:r>
            <a:br>
              <a:rPr lang="tr-TR" sz="3200" dirty="0">
                <a:solidFill>
                  <a:srgbClr val="FF0000"/>
                </a:solidFill>
              </a:rPr>
            </a:b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/>
          <a:lstStyle/>
          <a:p>
            <a:r>
              <a:rPr lang="tr-TR" dirty="0"/>
              <a:t>Kıkır kıkır kıkırda</a:t>
            </a:r>
            <a:br>
              <a:rPr lang="tr-TR" dirty="0"/>
            </a:br>
            <a:r>
              <a:rPr lang="tr-TR" dirty="0"/>
              <a:t>Bütün eller yukarda</a:t>
            </a:r>
            <a:br>
              <a:rPr lang="tr-TR" dirty="0"/>
            </a:br>
            <a:r>
              <a:rPr lang="tr-TR" dirty="0"/>
              <a:t>Fıkır fıkır fıkırda</a:t>
            </a:r>
            <a:br>
              <a:rPr lang="tr-TR" dirty="0"/>
            </a:br>
            <a:r>
              <a:rPr lang="tr-TR" dirty="0"/>
              <a:t>Haydi sen de kımılda</a:t>
            </a:r>
            <a:br>
              <a:rPr lang="tr-TR" dirty="0"/>
            </a:br>
            <a:r>
              <a:rPr lang="tr-TR" dirty="0"/>
              <a:t>Lıkır Lıkır iç sütü</a:t>
            </a:r>
            <a:br>
              <a:rPr lang="tr-TR" dirty="0"/>
            </a:br>
            <a:r>
              <a:rPr lang="tr-TR" dirty="0"/>
              <a:t>Ne bitmezmiş bu ütü</a:t>
            </a:r>
            <a:br>
              <a:rPr lang="tr-TR" dirty="0"/>
            </a:br>
            <a:r>
              <a:rPr lang="tr-TR" dirty="0"/>
              <a:t>İki elim yetmedi</a:t>
            </a:r>
            <a:br>
              <a:rPr lang="tr-TR" dirty="0"/>
            </a:br>
            <a:r>
              <a:rPr lang="tr-TR" dirty="0"/>
              <a:t>Ütü bir türlü bitmedi</a:t>
            </a: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476672"/>
            <a:ext cx="8820472" cy="5695845"/>
          </a:xfrm>
        </p:spPr>
        <p:txBody>
          <a:bodyPr>
            <a:normAutofit/>
          </a:bodyPr>
          <a:lstStyle/>
          <a:p>
            <a:r>
              <a:rPr lang="tr-TR" dirty="0" err="1"/>
              <a:t>Oooooo</a:t>
            </a:r>
            <a:r>
              <a:rPr lang="tr-TR" dirty="0"/>
              <a:t>... Çatlak patlak </a:t>
            </a:r>
          </a:p>
          <a:p>
            <a:pPr>
              <a:buNone/>
            </a:pPr>
            <a:r>
              <a:rPr lang="tr-TR" dirty="0"/>
              <a:t>   Yusyuvarlak</a:t>
            </a:r>
            <a:br>
              <a:rPr lang="tr-TR" dirty="0"/>
            </a:br>
            <a:r>
              <a:rPr lang="tr-TR" dirty="0"/>
              <a:t>Kremalı börek</a:t>
            </a:r>
            <a:br>
              <a:rPr lang="tr-TR" dirty="0"/>
            </a:br>
            <a:r>
              <a:rPr lang="tr-TR" dirty="0"/>
              <a:t>Sütlü çörek</a:t>
            </a:r>
            <a:br>
              <a:rPr lang="tr-TR" dirty="0"/>
            </a:br>
            <a:r>
              <a:rPr lang="tr-TR" dirty="0"/>
              <a:t>Çek yavrum çek</a:t>
            </a:r>
            <a:br>
              <a:rPr lang="tr-TR" dirty="0"/>
            </a:br>
            <a:r>
              <a:rPr lang="tr-TR" dirty="0" err="1"/>
              <a:t>Amanin</a:t>
            </a:r>
            <a:r>
              <a:rPr lang="tr-TR" dirty="0"/>
              <a:t> dostlar elini benden çabucak çek</a:t>
            </a:r>
            <a:br>
              <a:rPr lang="tr-TR" dirty="0"/>
            </a:br>
            <a:r>
              <a:rPr lang="tr-TR" dirty="0"/>
              <a:t>Çek çek amca</a:t>
            </a:r>
          </a:p>
          <a:p>
            <a:pPr>
              <a:buNone/>
            </a:pPr>
            <a:r>
              <a:rPr lang="tr-TR" dirty="0"/>
              <a:t>   Burnun kanca</a:t>
            </a:r>
            <a:br>
              <a:rPr lang="tr-TR" dirty="0"/>
            </a:br>
            <a:r>
              <a:rPr lang="tr-TR" dirty="0"/>
              <a:t>Al sana bir tabanca</a:t>
            </a:r>
            <a:br>
              <a:rPr lang="tr-TR" dirty="0"/>
            </a:br>
            <a:r>
              <a:rPr lang="tr-TR" dirty="0"/>
              <a:t>Bom bom bom </a:t>
            </a:r>
            <a:r>
              <a:rPr lang="tr-TR" dirty="0" err="1"/>
              <a:t>jelibon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51829"/>
          </a:xfrm>
        </p:spPr>
        <p:txBody>
          <a:bodyPr>
            <a:normAutofit/>
          </a:bodyPr>
          <a:lstStyle/>
          <a:p>
            <a:r>
              <a:rPr lang="tr-TR" b="1" dirty="0">
                <a:latin typeface="Arial Black" pitchFamily="34" charset="0"/>
              </a:rPr>
              <a:t>Şu köşe yaz köşesi,şu köşe kış köşesi,ortada su şişesi.</a:t>
            </a:r>
          </a:p>
          <a:p>
            <a:endParaRPr lang="tr-TR" b="1" dirty="0"/>
          </a:p>
          <a:p>
            <a:pPr>
              <a:buNone/>
            </a:pPr>
            <a:endParaRPr lang="tr-TR" dirty="0"/>
          </a:p>
          <a:p>
            <a:r>
              <a:rPr lang="tr-TR" b="1" dirty="0">
                <a:solidFill>
                  <a:srgbClr val="FF0000"/>
                </a:solidFill>
                <a:latin typeface="Arial Black" pitchFamily="34" charset="0"/>
              </a:rPr>
              <a:t>Kartal kalkar dal sarkar dal sarkar kartal kalkar.</a:t>
            </a:r>
          </a:p>
          <a:p>
            <a:pPr>
              <a:buNone/>
            </a:pPr>
            <a:endParaRPr lang="tr-TR" dirty="0">
              <a:solidFill>
                <a:srgbClr val="FF0000"/>
              </a:solidFill>
            </a:endParaRPr>
          </a:p>
          <a:p>
            <a:r>
              <a:rPr lang="tr-TR" b="1" dirty="0">
                <a:solidFill>
                  <a:srgbClr val="00B0F0"/>
                </a:solidFill>
              </a:rPr>
              <a:t>Üstü üç taslı taç saplı üç tunç tası çaldıran mı çabuk çıldırır,</a:t>
            </a:r>
            <a:r>
              <a:rPr lang="tr-TR" dirty="0">
                <a:solidFill>
                  <a:srgbClr val="00B0F0"/>
                </a:solidFill>
              </a:rPr>
              <a:t/>
            </a:r>
            <a:br>
              <a:rPr lang="tr-TR" dirty="0">
                <a:solidFill>
                  <a:srgbClr val="00B0F0"/>
                </a:solidFill>
              </a:rPr>
            </a:br>
            <a:r>
              <a:rPr lang="tr-TR" b="1" dirty="0">
                <a:solidFill>
                  <a:srgbClr val="00B0F0"/>
                </a:solidFill>
              </a:rPr>
              <a:t>yoksa iç içe yüz ton saç kaplı çanı kaldıran mı çabuk çıldırır.</a:t>
            </a:r>
            <a:endParaRPr lang="tr-TR" dirty="0">
              <a:solidFill>
                <a:srgbClr val="00B0F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79821"/>
          </a:xfrm>
        </p:spPr>
        <p:txBody>
          <a:bodyPr>
            <a:normAutofit/>
          </a:bodyPr>
          <a:lstStyle/>
          <a:p>
            <a:r>
              <a:rPr lang="tr-TR" sz="4000" b="1" dirty="0">
                <a:latin typeface="Arial Black" pitchFamily="34" charset="0"/>
              </a:rPr>
              <a:t>Al bu takatukaları takatukacıya </a:t>
            </a:r>
            <a:r>
              <a:rPr lang="tr-TR" sz="4000" b="1" dirty="0" err="1">
                <a:latin typeface="Arial Black" pitchFamily="34" charset="0"/>
              </a:rPr>
              <a:t>takatukalattırmaya</a:t>
            </a:r>
            <a:r>
              <a:rPr lang="tr-TR" sz="4000" b="1" dirty="0">
                <a:latin typeface="Arial Black" pitchFamily="34" charset="0"/>
              </a:rPr>
              <a:t>  götür. </a:t>
            </a:r>
          </a:p>
          <a:p>
            <a:pPr>
              <a:buNone/>
            </a:pPr>
            <a:r>
              <a:rPr lang="tr-TR" sz="4000" b="1" dirty="0">
                <a:latin typeface="Arial Black" pitchFamily="34" charset="0"/>
              </a:rPr>
              <a:t>  Eğer takatukaları</a:t>
            </a:r>
            <a:r>
              <a:rPr lang="tr-TR" sz="4000" dirty="0">
                <a:latin typeface="Arial Black" pitchFamily="34" charset="0"/>
              </a:rPr>
              <a:t> </a:t>
            </a:r>
            <a:r>
              <a:rPr lang="tr-TR" sz="4000" b="1" dirty="0">
                <a:latin typeface="Arial Black" pitchFamily="34" charset="0"/>
              </a:rPr>
              <a:t>takatukacı </a:t>
            </a:r>
            <a:r>
              <a:rPr lang="tr-TR" sz="4000" b="1" dirty="0" err="1">
                <a:latin typeface="Arial Black" pitchFamily="34" charset="0"/>
              </a:rPr>
              <a:t>takatukalatmazsa</a:t>
            </a:r>
            <a:r>
              <a:rPr lang="tr-TR" sz="4000" b="1" dirty="0">
                <a:latin typeface="Arial Black" pitchFamily="34" charset="0"/>
              </a:rPr>
              <a:t> takatukaları </a:t>
            </a:r>
            <a:r>
              <a:rPr lang="tr-TR" sz="4000" b="1" dirty="0" err="1">
                <a:latin typeface="Arial Black" pitchFamily="34" charset="0"/>
              </a:rPr>
              <a:t>taktukacıya</a:t>
            </a:r>
            <a:r>
              <a:rPr lang="tr-TR" sz="4000" b="1" dirty="0">
                <a:latin typeface="Arial Black" pitchFamily="34" charset="0"/>
              </a:rPr>
              <a:t> </a:t>
            </a:r>
            <a:r>
              <a:rPr lang="tr-TR" sz="4000" b="1" dirty="0" err="1">
                <a:latin typeface="Arial Black" pitchFamily="34" charset="0"/>
              </a:rPr>
              <a:t>takatukalattırmadan</a:t>
            </a:r>
            <a:r>
              <a:rPr lang="tr-TR" sz="4000" b="1" dirty="0">
                <a:latin typeface="Arial Black" pitchFamily="34" charset="0"/>
              </a:rPr>
              <a:t> getir.</a:t>
            </a:r>
            <a:endParaRPr lang="tr-TR" sz="4000" dirty="0"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911869"/>
          </a:xfrm>
        </p:spPr>
        <p:txBody>
          <a:bodyPr/>
          <a:lstStyle/>
          <a:p>
            <a:r>
              <a:rPr lang="tr-TR" b="1" dirty="0">
                <a:latin typeface="Arial Black" pitchFamily="34" charset="0"/>
              </a:rPr>
              <a:t>Sizin damda var beş boz başlı beş boz ördek, bizim damda var beş boz başlı beş bozördek. </a:t>
            </a:r>
          </a:p>
          <a:p>
            <a:endParaRPr lang="tr-TR" dirty="0">
              <a:latin typeface="Arial Black" pitchFamily="34" charset="0"/>
            </a:endParaRPr>
          </a:p>
          <a:p>
            <a:pPr>
              <a:buNone/>
            </a:pPr>
            <a:r>
              <a:rPr lang="tr-TR" b="1" dirty="0">
                <a:latin typeface="Arial Black" pitchFamily="34" charset="0"/>
              </a:rPr>
              <a:t>  Sizin damdaki beş boz başlı beş boz ördek; bizim damdaki beş boz başlı beş boz</a:t>
            </a:r>
            <a:r>
              <a:rPr lang="tr-TR" dirty="0">
                <a:latin typeface="Arial Black" pitchFamily="34" charset="0"/>
              </a:rPr>
              <a:t/>
            </a:r>
            <a:br>
              <a:rPr lang="tr-TR" dirty="0">
                <a:latin typeface="Arial Black" pitchFamily="34" charset="0"/>
              </a:rPr>
            </a:br>
            <a:r>
              <a:rPr lang="tr-TR" b="1" dirty="0">
                <a:latin typeface="Arial Black" pitchFamily="34" charset="0"/>
              </a:rPr>
              <a:t>ördeğe:</a:t>
            </a:r>
          </a:p>
          <a:p>
            <a:pPr>
              <a:buNone/>
            </a:pPr>
            <a:r>
              <a:rPr lang="tr-TR" b="1" dirty="0">
                <a:latin typeface="Arial Black" pitchFamily="34" charset="0"/>
              </a:rPr>
              <a:t>  “Siz de bizim gibi beş boz başlı beş boz ördeksiniz.” demiş.</a:t>
            </a:r>
            <a:endParaRPr lang="tr-TR" dirty="0">
              <a:latin typeface="Arial Black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öküm">
  <a:themeElements>
    <a:clrScheme name="Döküm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Döküm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ökü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134</TotalTime>
  <Words>419</Words>
  <Application>Microsoft Office PowerPoint</Application>
  <PresentationFormat>Ekran Gösterisi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Döküm</vt:lpstr>
      <vt:lpstr>Slayt 1</vt:lpstr>
      <vt:lpstr> SÖZLÜ HALK KÜLTÜRÜ </vt:lpstr>
      <vt:lpstr>Slayt 3</vt:lpstr>
      <vt:lpstr>TEKERLEMELER NİÇİN KULLANILIR?</vt:lpstr>
      <vt:lpstr>Slayt 5</vt:lpstr>
      <vt:lpstr>       MASAL TEKERLEMESİ </vt:lpstr>
      <vt:lpstr>MASAL TEKERLEMESİ ÖRNEKLERİ </vt:lpstr>
      <vt:lpstr>Slayt 8</vt:lpstr>
      <vt:lpstr>Çocuklar İçin Tekerleme Örnekleri 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PARS</dc:creator>
  <cp:lastModifiedBy>Honan</cp:lastModifiedBy>
  <cp:revision>16</cp:revision>
  <dcterms:created xsi:type="dcterms:W3CDTF">2020-10-05T10:48:08Z</dcterms:created>
  <dcterms:modified xsi:type="dcterms:W3CDTF">2020-10-17T10:20:20Z</dcterms:modified>
</cp:coreProperties>
</file>