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ctiveX/activeX1.xml" ContentType="application/vnd.ms-office.activeX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0" r:id="rId2"/>
    <p:sldId id="301" r:id="rId3"/>
    <p:sldId id="302" r:id="rId4"/>
    <p:sldId id="303" r:id="rId5"/>
    <p:sldId id="304" r:id="rId6"/>
    <p:sldId id="307" r:id="rId7"/>
    <p:sldId id="305" r:id="rId8"/>
    <p:sldId id="306" r:id="rId9"/>
    <p:sldId id="259" r:id="rId10"/>
    <p:sldId id="295" r:id="rId11"/>
    <p:sldId id="296" r:id="rId12"/>
    <p:sldId id="269" r:id="rId13"/>
    <p:sldId id="270" r:id="rId14"/>
    <p:sldId id="297" r:id="rId15"/>
    <p:sldId id="298" r:id="rId16"/>
    <p:sldId id="299" r:id="rId17"/>
    <p:sldId id="260" r:id="rId18"/>
    <p:sldId id="261" r:id="rId19"/>
    <p:sldId id="308" r:id="rId20"/>
    <p:sldId id="257" r:id="rId21"/>
    <p:sldId id="258" r:id="rId22"/>
    <p:sldId id="335" r:id="rId23"/>
    <p:sldId id="311" r:id="rId24"/>
    <p:sldId id="312" r:id="rId25"/>
    <p:sldId id="313" r:id="rId26"/>
    <p:sldId id="314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293" r:id="rId44"/>
    <p:sldId id="294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4CDE5-C107-4965-AAC7-98BDFF015E93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11728-18DE-4A79-81E6-C1C07201C2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914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11728-18DE-4A79-81E6-C1C07201C22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928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11728-18DE-4A79-81E6-C1C07201C222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7001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11728-18DE-4A79-81E6-C1C07201C222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2787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730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118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83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4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59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77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69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478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32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172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31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36ED8-0926-461A-BF43-46E8B6D4375F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40C76-FAB6-4E88-B619-CDF1675A18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181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SAF MADDELER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30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271" y="435246"/>
            <a:ext cx="9134544" cy="5663381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6599543" y="4093626"/>
            <a:ext cx="4208207" cy="16124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294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1947" y="1690688"/>
            <a:ext cx="10515600" cy="4351338"/>
          </a:xfrm>
        </p:spPr>
        <p:txBody>
          <a:bodyPr/>
          <a:lstStyle/>
          <a:p>
            <a:r>
              <a:rPr lang="tr-TR" dirty="0"/>
              <a:t>A</a:t>
            </a:r>
            <a:r>
              <a:rPr lang="tr-TR" dirty="0" smtClean="0"/>
              <a:t>ynı </a:t>
            </a:r>
            <a:r>
              <a:rPr lang="tr-TR" dirty="0"/>
              <a:t>türdeki taneciklerden oluşan saf </a:t>
            </a:r>
            <a:r>
              <a:rPr lang="tr-TR" dirty="0" smtClean="0"/>
              <a:t>maddedir.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648" y="2612767"/>
            <a:ext cx="5412198" cy="300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5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Elementlerin Özellikleri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1. Saf </a:t>
            </a:r>
            <a:r>
              <a:rPr lang="tr-TR" dirty="0" smtClean="0"/>
              <a:t>maddelerdir.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2. İçerisinde tek cins atom bulunur.</a:t>
            </a:r>
          </a:p>
          <a:p>
            <a:pPr marL="0" indent="0">
              <a:buNone/>
            </a:pPr>
            <a:r>
              <a:rPr lang="tr-TR" dirty="0"/>
              <a:t>3. Fiziksel ve kimyasal yollarla başka maddelere ayrılamaz.</a:t>
            </a:r>
          </a:p>
          <a:p>
            <a:pPr marL="0" indent="0">
              <a:buNone/>
            </a:pPr>
            <a:r>
              <a:rPr lang="tr-TR" dirty="0"/>
              <a:t>4. Sembollerle gösterilir.</a:t>
            </a:r>
          </a:p>
          <a:p>
            <a:pPr marL="0" indent="0">
              <a:buNone/>
            </a:pPr>
            <a:r>
              <a:rPr lang="tr-TR" dirty="0"/>
              <a:t>5. Belirli bir erime, kaynama, yoğunluk değerleri vardır.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36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Farklı elementlerin atomları birbirinden farklıdır.</a:t>
            </a:r>
            <a:endParaRPr lang="tr-TR" sz="4000" dirty="0">
              <a:solidFill>
                <a:srgbClr val="FF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6166" y="2163096"/>
            <a:ext cx="7290621" cy="4139381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338916" y="5083278"/>
            <a:ext cx="1514167" cy="1219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4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906" y="1278680"/>
            <a:ext cx="9456636" cy="1877476"/>
          </a:xfrm>
          <a:prstGeom prst="rect">
            <a:avLst/>
          </a:prstGeom>
        </p:spPr>
      </p:pic>
      <p:sp>
        <p:nvSpPr>
          <p:cNvPr id="4" name="Unvan 1"/>
          <p:cNvSpPr txBox="1">
            <a:spLocks/>
          </p:cNvSpPr>
          <p:nvPr/>
        </p:nvSpPr>
        <p:spPr>
          <a:xfrm>
            <a:off x="2052483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b="1" dirty="0" smtClean="0">
                <a:solidFill>
                  <a:srgbClr val="FF0000"/>
                </a:solidFill>
              </a:rPr>
              <a:t>ETKİNLİK: </a:t>
            </a:r>
            <a:r>
              <a:rPr lang="tr-TR" sz="4000" dirty="0" smtClean="0"/>
              <a:t>Element mi, değil mi?</a:t>
            </a:r>
            <a:endParaRPr lang="tr-TR" sz="40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06" y="3904328"/>
            <a:ext cx="10036739" cy="1965529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504337" y="3193359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776350" y="3254961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 DEĞİL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8441654" y="3245612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1391266" y="5847244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945194" y="5844296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6499122" y="5919059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8867467" y="5815677"/>
            <a:ext cx="218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ELEMENT DEĞİL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İki tür element vardır: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78" y="1690688"/>
            <a:ext cx="7846142" cy="4012022"/>
          </a:xfrm>
        </p:spPr>
      </p:pic>
      <p:sp>
        <p:nvSpPr>
          <p:cNvPr id="5" name="Metin kutusu 4"/>
          <p:cNvSpPr txBox="1"/>
          <p:nvPr/>
        </p:nvSpPr>
        <p:spPr>
          <a:xfrm>
            <a:off x="2340078" y="5502655"/>
            <a:ext cx="1317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(Atomik)</a:t>
            </a:r>
            <a:endParaRPr lang="tr-T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81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ETKİNLİK: </a:t>
            </a:r>
            <a:r>
              <a:rPr lang="tr-TR" sz="4000" dirty="0" smtClean="0"/>
              <a:t>Atomik yapılı element mi? Moleküler yapılı element mi?</a:t>
            </a:r>
            <a:endParaRPr lang="tr-TR" sz="4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58" y="1562869"/>
            <a:ext cx="7585435" cy="4887093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408903" y="3700993"/>
            <a:ext cx="176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ATOMİK YAPILI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830171" y="3637083"/>
            <a:ext cx="176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ATOMİK YAPILI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7251439" y="3700993"/>
            <a:ext cx="225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MOLEKÜLER YAPILI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3458722" y="6265296"/>
            <a:ext cx="225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MOLEKÜLER YAPILI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5902038" y="6265296"/>
            <a:ext cx="2256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MOLEKÜLER YAPILI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2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3-16-4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13"/>
            <a:ext cx="121920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4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C:\Users\hp\Desktop\Ekran Alıntısı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903" y="521109"/>
            <a:ext cx="6263147" cy="54962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etin kutusu 3"/>
          <p:cNvSpPr txBox="1"/>
          <p:nvPr/>
        </p:nvSpPr>
        <p:spPr>
          <a:xfrm>
            <a:off x="2408902" y="6017341"/>
            <a:ext cx="620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	19 	Potasyum			            K</a:t>
            </a:r>
          </a:p>
          <a:p>
            <a:r>
              <a:rPr lang="tr-TR" dirty="0" smtClean="0"/>
              <a:t>	20 	Kalsiyum			           </a:t>
            </a:r>
            <a:r>
              <a:rPr lang="tr-TR" dirty="0" err="1" smtClean="0"/>
              <a:t>Ca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538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2782529" y="500517"/>
            <a:ext cx="6177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Yaygın Kullanılan Elementlerin Sembolleri</a:t>
            </a:r>
            <a:endParaRPr lang="tr-TR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933348"/>
              </p:ext>
            </p:extLst>
          </p:nvPr>
        </p:nvGraphicFramePr>
        <p:xfrm>
          <a:off x="2863607" y="1235852"/>
          <a:ext cx="5808445" cy="4382748"/>
        </p:xfrm>
        <a:graphic>
          <a:graphicData uri="http://schemas.openxmlformats.org/drawingml/2006/table">
            <a:tbl>
              <a:tblPr firstRow="1" firstCol="1" bandRow="1"/>
              <a:tblGrid>
                <a:gridCol w="2171429">
                  <a:extLst>
                    <a:ext uri="{9D8B030D-6E8A-4147-A177-3AD203B41FA5}">
                      <a16:colId xmlns:a16="http://schemas.microsoft.com/office/drawing/2014/main" val="3006526977"/>
                    </a:ext>
                  </a:extLst>
                </a:gridCol>
                <a:gridCol w="3637016">
                  <a:extLst>
                    <a:ext uri="{9D8B030D-6E8A-4147-A177-3AD203B41FA5}">
                      <a16:colId xmlns:a16="http://schemas.microsoft.com/office/drawing/2014/main" val="1261038263"/>
                    </a:ext>
                  </a:extLst>
                </a:gridCol>
              </a:tblGrid>
              <a:tr h="5929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Elementin Adı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Elementin Sembolü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847853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Altın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216729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Gümüş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610318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Bakır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23087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Çinko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825501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Kurşun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434311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762276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Demir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10290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İyot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004642"/>
                  </a:ext>
                </a:extLst>
              </a:tr>
            </a:tbl>
          </a:graphicData>
        </a:graphic>
      </p:graphicFrame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464450"/>
              </p:ext>
            </p:extLst>
          </p:nvPr>
        </p:nvGraphicFramePr>
        <p:xfrm>
          <a:off x="2863607" y="5618600"/>
          <a:ext cx="5808445" cy="473725"/>
        </p:xfrm>
        <a:graphic>
          <a:graphicData uri="http://schemas.openxmlformats.org/drawingml/2006/table">
            <a:tbl>
              <a:tblPr firstRow="1" firstCol="1" bandRow="1"/>
              <a:tblGrid>
                <a:gridCol w="2171429">
                  <a:extLst>
                    <a:ext uri="{9D8B030D-6E8A-4147-A177-3AD203B41FA5}">
                      <a16:colId xmlns:a16="http://schemas.microsoft.com/office/drawing/2014/main" val="912406942"/>
                    </a:ext>
                  </a:extLst>
                </a:gridCol>
                <a:gridCol w="3637016">
                  <a:extLst>
                    <a:ext uri="{9D8B030D-6E8A-4147-A177-3AD203B41FA5}">
                      <a16:colId xmlns:a16="http://schemas.microsoft.com/office/drawing/2014/main" val="3327491512"/>
                    </a:ext>
                  </a:extLst>
                </a:gridCol>
              </a:tblGrid>
              <a:tr h="473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Platin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Pt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992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6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5-07-1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688"/>
            <a:ext cx="12192000" cy="62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5-08-5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688"/>
            <a:ext cx="12192000" cy="62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0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77529" y="1073048"/>
            <a:ext cx="10515600" cy="1325563"/>
          </a:xfrm>
        </p:spPr>
        <p:txBody>
          <a:bodyPr>
            <a:noAutofit/>
          </a:bodyPr>
          <a:lstStyle/>
          <a:p>
            <a:r>
              <a:rPr lang="tr-TR" sz="3600" dirty="0" smtClean="0"/>
              <a:t>Elementlerin sembolleri her dilde aynıdır, </a:t>
            </a:r>
            <a:r>
              <a:rPr lang="tr-TR" sz="3600" dirty="0"/>
              <a:t>değişmez. Element sembollerinin dünyanın her yerinde aynı olması ortak bir bilim dili oluşturarak bilimsel iletişimi </a:t>
            </a:r>
            <a:r>
              <a:rPr lang="tr-TR" sz="3600" dirty="0" smtClean="0"/>
              <a:t>kolaylaştırmıştır.</a:t>
            </a:r>
            <a:endParaRPr lang="tr-TR" sz="36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52" y="3224520"/>
            <a:ext cx="9908458" cy="3441751"/>
          </a:xfrm>
        </p:spPr>
      </p:pic>
    </p:spTree>
    <p:extLst>
      <p:ext uri="{BB962C8B-B14F-4D97-AF65-F5344CB8AC3E}">
        <p14:creationId xmlns:p14="http://schemas.microsoft.com/office/powerpoint/2010/main" val="16488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80016" y="443608"/>
            <a:ext cx="10515600" cy="1325563"/>
          </a:xfrm>
        </p:spPr>
        <p:txBody>
          <a:bodyPr>
            <a:noAutofit/>
          </a:bodyPr>
          <a:lstStyle/>
          <a:p>
            <a:r>
              <a:rPr lang="tr-TR" sz="2400" b="1" dirty="0" smtClean="0"/>
              <a:t>Elementin atom numarası proton sayısıdır. </a:t>
            </a:r>
            <a:r>
              <a:rPr lang="tr-TR" sz="2400" dirty="0" smtClean="0"/>
              <a:t>Proton sayısı elementin kimliğidir. Proton sayısına bakarak bir atomun hangi elemente ait olduğunu bulabiliriz.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3" y="682682"/>
            <a:ext cx="816935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Aşağıdaki atom modellerinin hangi elemente ait olduğunu bulalım.</a:t>
            </a:r>
            <a:endParaRPr lang="tr-TR" sz="36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08639"/>
            <a:ext cx="10515600" cy="2797622"/>
          </a:xfrm>
        </p:spPr>
      </p:pic>
      <p:sp>
        <p:nvSpPr>
          <p:cNvPr id="5" name="Metin kutusu 4"/>
          <p:cNvSpPr txBox="1"/>
          <p:nvPr/>
        </p:nvSpPr>
        <p:spPr>
          <a:xfrm>
            <a:off x="1012723" y="4306530"/>
            <a:ext cx="9861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h</a:t>
            </a:r>
            <a:r>
              <a:rPr lang="tr-TR" sz="2000" dirty="0" smtClean="0">
                <a:solidFill>
                  <a:srgbClr val="FF0000"/>
                </a:solidFill>
              </a:rPr>
              <a:t>elyum                         neon                              oksijen                     lityum                           argon                               </a:t>
            </a:r>
            <a:endParaRPr lang="tr-T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9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3-19-0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13"/>
            <a:ext cx="12192000" cy="6200775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2939845" y="97780"/>
            <a:ext cx="705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ELEMENTLERİN KULLANIM ALANLARI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97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3-21-2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373"/>
            <a:ext cx="12192000" cy="6200775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68826" y="5331125"/>
            <a:ext cx="11523406" cy="10893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427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654658"/>
              </p:ext>
            </p:extLst>
          </p:nvPr>
        </p:nvGraphicFramePr>
        <p:xfrm>
          <a:off x="294969" y="275302"/>
          <a:ext cx="11366090" cy="5662774"/>
        </p:xfrm>
        <a:graphic>
          <a:graphicData uri="http://schemas.openxmlformats.org/drawingml/2006/table">
            <a:tbl>
              <a:tblPr firstRow="1" firstCol="1" bandRow="1"/>
              <a:tblGrid>
                <a:gridCol w="1991277">
                  <a:extLst>
                    <a:ext uri="{9D8B030D-6E8A-4147-A177-3AD203B41FA5}">
                      <a16:colId xmlns:a16="http://schemas.microsoft.com/office/drawing/2014/main" val="1780316352"/>
                    </a:ext>
                  </a:extLst>
                </a:gridCol>
                <a:gridCol w="9374813">
                  <a:extLst>
                    <a:ext uri="{9D8B030D-6E8A-4147-A177-3AD203B41FA5}">
                      <a16:colId xmlns:a16="http://schemas.microsoft.com/office/drawing/2014/main" val="3178131922"/>
                    </a:ext>
                  </a:extLst>
                </a:gridCol>
              </a:tblGrid>
              <a:tr h="587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ELEMENTİN ADI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ELEMENTİN KULLANIM</a:t>
                      </a:r>
                      <a:r>
                        <a:rPr lang="tr-TR" sz="1800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ALANLARI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216165"/>
                  </a:ext>
                </a:extLst>
              </a:tr>
              <a:tr h="587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Altın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Süs eşyalarında kullanılır. Madeni para yapımında, kuyumculukta, dekorasyonda ve diş hekimliğinde kullanılır. 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405507"/>
                  </a:ext>
                </a:extLst>
              </a:tr>
              <a:tr h="587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Gümüş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Dişçilikte kullanılan alaşımların yapısında, lehim alaşımlarında, elektrik bağlantılarında, yüksek kapasiteli gümüş-çinko ve gümüş-kadmiyum pillerinde de</a:t>
                      </a:r>
                      <a:r>
                        <a:rPr lang="tr-TR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kullanılır. Süs eşyalarında kullanılır.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274172"/>
                  </a:ext>
                </a:extLst>
              </a:tr>
              <a:tr h="6141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Bakır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Bazı süs eşyalarında, elektrik kablolarının ve bazı mutfak eşyalarının yapımında kullanılır.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759809"/>
                  </a:ext>
                </a:extLst>
              </a:tr>
              <a:tr h="894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Çinko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Otomotiv, elektrik ve donanım endüstrilerinde kullanılan döküm kalıplarının yapımında yer alır. Demir ve benzeri metallerin</a:t>
                      </a:r>
                      <a:r>
                        <a:rPr lang="tr-TR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paslanmasının engellenmesinde kullanılır.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19579"/>
                  </a:ext>
                </a:extLst>
              </a:tr>
              <a:tr h="595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Kurşun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 yalıtımında kullanılır. X-ışını ekipmanlarında ve nükleer santrallerde radyasyon kalkanı olarak işlev görür. 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07173"/>
                  </a:ext>
                </a:extLst>
              </a:tr>
              <a:tr h="605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Cıva 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Hastalandığımızda ateş ölçmek için kullandığımız termometrenin içerisinde bulunur. Ayrıca diş dolgusu yapımında kullanılır.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584658"/>
                  </a:ext>
                </a:extLst>
              </a:tr>
              <a:tr h="605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Demir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Pekmez ve ıspanak gibi besin maddelerinde bulunmaktadır. Ayrıca çivi, vida gibi inşaat malzemelerinde ve çelik sanayisinde kullanılmaktadır.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196216"/>
                  </a:ext>
                </a:extLst>
              </a:tr>
              <a:tr h="587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İyot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Deniz ürünlerinde, sofra tuzunda ve tentürdiyotta bulunur.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272407"/>
                  </a:ext>
                </a:extLst>
              </a:tr>
            </a:tbl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946467"/>
              </p:ext>
            </p:extLst>
          </p:nvPr>
        </p:nvGraphicFramePr>
        <p:xfrm>
          <a:off x="294970" y="5938076"/>
          <a:ext cx="11366088" cy="586994"/>
        </p:xfrm>
        <a:graphic>
          <a:graphicData uri="http://schemas.openxmlformats.org/drawingml/2006/table">
            <a:tbl>
              <a:tblPr firstRow="1" firstCol="1" bandRow="1"/>
              <a:tblGrid>
                <a:gridCol w="1991277">
                  <a:extLst>
                    <a:ext uri="{9D8B030D-6E8A-4147-A177-3AD203B41FA5}">
                      <a16:colId xmlns:a16="http://schemas.microsoft.com/office/drawing/2014/main" val="2017806386"/>
                    </a:ext>
                  </a:extLst>
                </a:gridCol>
                <a:gridCol w="9374811">
                  <a:extLst>
                    <a:ext uri="{9D8B030D-6E8A-4147-A177-3AD203B41FA5}">
                      <a16:colId xmlns:a16="http://schemas.microsoft.com/office/drawing/2014/main" val="3803984310"/>
                    </a:ext>
                  </a:extLst>
                </a:gridCol>
              </a:tblGrid>
              <a:tr h="4777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Platin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Laboratuvar kaplarının, bozulmaya dayanıklı gereçlerin, tellerin yapımında, kuyumculukta, diş hekimliğinde ve elektrik kontaklarında kullanılır. 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16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47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3-00-7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13"/>
            <a:ext cx="121920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3-02-9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13"/>
            <a:ext cx="12192000" cy="6200775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708031" y="269023"/>
            <a:ext cx="9031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Elementlerin büyük çoğunluğu doğada bulunmaktadır. Bir kısmı laboratuvarlarda üretilmiştir.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4103" name="ShockwaveFlash1" r:id="rId2" imgW="11128320" imgH="6858000"/>
        </mc:Choice>
        <mc:Fallback>
          <p:control name="ShockwaveFlash1" r:id="rId2" imgW="11128320" imgH="685800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517525" y="0"/>
                  <a:ext cx="11128375" cy="6858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389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3-59-50-6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3-59-52-5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3-59-58-8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00-1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21-8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23-7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2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32-9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34-4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5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46-5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1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47-8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8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56-8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0-58-3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04-6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06-0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38"/>
            <a:ext cx="12192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5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38-3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39-7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46-5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6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48-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9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54-6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6-19 14-01-56-0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225"/>
            <a:ext cx="12192000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5-57-550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12192000" cy="63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5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ndicam 2018-01-21 11-55-59-3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050"/>
            <a:ext cx="12192000" cy="63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1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376</Words>
  <Application>Microsoft Office PowerPoint</Application>
  <PresentationFormat>Geniş ekran</PresentationFormat>
  <Paragraphs>81</Paragraphs>
  <Slides>44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Office Teması</vt:lpstr>
      <vt:lpstr>SAF MADDELER</vt:lpstr>
      <vt:lpstr>PowerPoint Sunusu</vt:lpstr>
      <vt:lpstr>ELEMENT</vt:lpstr>
      <vt:lpstr>Elementlerin Özellikleri</vt:lpstr>
      <vt:lpstr>Farklı elementlerin atomları birbirinden farklıdır.</vt:lpstr>
      <vt:lpstr>PowerPoint Sunusu</vt:lpstr>
      <vt:lpstr>İki tür element vardır:</vt:lpstr>
      <vt:lpstr>ETKİNLİK: Atomik yapılı element mi? Moleküler yapılı element mi?</vt:lpstr>
      <vt:lpstr>PowerPoint Sunusu</vt:lpstr>
      <vt:lpstr>PowerPoint Sunusu</vt:lpstr>
      <vt:lpstr>PowerPoint Sunusu</vt:lpstr>
      <vt:lpstr>PowerPoint Sunusu</vt:lpstr>
      <vt:lpstr>PowerPoint Sunusu</vt:lpstr>
      <vt:lpstr>Elementlerin sembolleri her dilde aynıdır, değişmez. Element sembollerinin dünyanın her yerinde aynı olması ortak bir bilim dili oluşturarak bilimsel iletişimi kolaylaştırmıştır.</vt:lpstr>
      <vt:lpstr>Elementin atom numarası proton sayısıdır. Proton sayısı elementin kimliğidir. Proton sayısına bakarak bir atomun hangi elemente ait olduğunu bulabiliriz.</vt:lpstr>
      <vt:lpstr>Aşağıdaki atom modellerinin hangi elemente ait olduğunu bulalım.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sylar</dc:creator>
  <cp:lastModifiedBy>ögretmen 2</cp:lastModifiedBy>
  <cp:revision>25</cp:revision>
  <dcterms:created xsi:type="dcterms:W3CDTF">2018-01-24T07:23:00Z</dcterms:created>
  <dcterms:modified xsi:type="dcterms:W3CDTF">2018-12-25T13:05:05Z</dcterms:modified>
</cp:coreProperties>
</file>