
<file path=[Content_Types].xml><?xml version="1.0" encoding="utf-8"?>
<Types xmlns="http://schemas.openxmlformats.org/package/2006/content-types">
  <Default Extension="bin" ContentType="application/vnd.ms-office.activeX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424" r:id="rId2"/>
    <p:sldId id="401" r:id="rId3"/>
    <p:sldId id="446" r:id="rId4"/>
    <p:sldId id="430" r:id="rId5"/>
    <p:sldId id="431" r:id="rId6"/>
    <p:sldId id="432" r:id="rId7"/>
    <p:sldId id="433" r:id="rId8"/>
    <p:sldId id="434" r:id="rId9"/>
    <p:sldId id="435" r:id="rId10"/>
    <p:sldId id="436" r:id="rId11"/>
    <p:sldId id="437" r:id="rId12"/>
    <p:sldId id="447" r:id="rId13"/>
    <p:sldId id="448" r:id="rId14"/>
    <p:sldId id="449" r:id="rId15"/>
    <p:sldId id="450" r:id="rId16"/>
    <p:sldId id="451" r:id="rId17"/>
    <p:sldId id="452" r:id="rId18"/>
    <p:sldId id="438" r:id="rId19"/>
    <p:sldId id="439" r:id="rId20"/>
    <p:sldId id="440" r:id="rId21"/>
    <p:sldId id="441" r:id="rId22"/>
    <p:sldId id="442" r:id="rId23"/>
    <p:sldId id="443" r:id="rId24"/>
    <p:sldId id="444" r:id="rId25"/>
    <p:sldId id="445" r:id="rId26"/>
    <p:sldId id="403" r:id="rId27"/>
    <p:sldId id="422" r:id="rId28"/>
    <p:sldId id="423" r:id="rId29"/>
    <p:sldId id="470" r:id="rId30"/>
    <p:sldId id="412" r:id="rId31"/>
    <p:sldId id="413" r:id="rId32"/>
    <p:sldId id="416" r:id="rId33"/>
    <p:sldId id="417" r:id="rId34"/>
    <p:sldId id="418" r:id="rId35"/>
    <p:sldId id="419" r:id="rId36"/>
    <p:sldId id="420" r:id="rId37"/>
    <p:sldId id="421" r:id="rId38"/>
    <p:sldId id="453" r:id="rId39"/>
    <p:sldId id="454" r:id="rId40"/>
    <p:sldId id="455" r:id="rId41"/>
    <p:sldId id="456" r:id="rId42"/>
    <p:sldId id="457" r:id="rId43"/>
    <p:sldId id="458" r:id="rId44"/>
    <p:sldId id="459" r:id="rId45"/>
    <p:sldId id="426" r:id="rId46"/>
    <p:sldId id="427" r:id="rId47"/>
    <p:sldId id="428" r:id="rId48"/>
    <p:sldId id="429" r:id="rId49"/>
    <p:sldId id="460" r:id="rId50"/>
    <p:sldId id="461" r:id="rId51"/>
    <p:sldId id="462" r:id="rId52"/>
    <p:sldId id="463" r:id="rId53"/>
    <p:sldId id="464" r:id="rId54"/>
    <p:sldId id="465" r:id="rId55"/>
    <p:sldId id="466" r:id="rId56"/>
    <p:sldId id="467" r:id="rId57"/>
    <p:sldId id="468" r:id="rId58"/>
    <p:sldId id="469" r:id="rId59"/>
  </p:sldIdLst>
  <p:sldSz cx="12192000" cy="6858000"/>
  <p:notesSz cx="6858000" cy="9144000"/>
  <p:photoAlbum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03D726-1054-456C-87D3-5E28FCD4035B}" type="datetimeFigureOut">
              <a:rPr lang="tr-TR" smtClean="0"/>
              <a:t>10.01.2019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6E8B6-12BC-48EA-8F43-9D29ECBD326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0689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E8BB-C049-409E-82C3-CDAE42564944}" type="datetimeFigureOut">
              <a:rPr lang="tr-TR" smtClean="0"/>
              <a:t>10.01.2019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967D-87D8-4D64-80A4-86F86050DC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9616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E8BB-C049-409E-82C3-CDAE42564944}" type="datetimeFigureOut">
              <a:rPr lang="tr-TR" smtClean="0"/>
              <a:t>10.01.2019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967D-87D8-4D64-80A4-86F86050DC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9041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E8BB-C049-409E-82C3-CDAE42564944}" type="datetimeFigureOut">
              <a:rPr lang="tr-TR" smtClean="0"/>
              <a:t>10.01.2019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967D-87D8-4D64-80A4-86F86050DC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0123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E8BB-C049-409E-82C3-CDAE42564944}" type="datetimeFigureOut">
              <a:rPr lang="tr-TR" smtClean="0"/>
              <a:t>10.01.2019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967D-87D8-4D64-80A4-86F86050DC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8704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E8BB-C049-409E-82C3-CDAE42564944}" type="datetimeFigureOut">
              <a:rPr lang="tr-TR" smtClean="0"/>
              <a:t>10.01.2019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967D-87D8-4D64-80A4-86F86050DC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5670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E8BB-C049-409E-82C3-CDAE42564944}" type="datetimeFigureOut">
              <a:rPr lang="tr-TR" smtClean="0"/>
              <a:t>10.01.2019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967D-87D8-4D64-80A4-86F86050DC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6320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E8BB-C049-409E-82C3-CDAE42564944}" type="datetimeFigureOut">
              <a:rPr lang="tr-TR" smtClean="0"/>
              <a:t>10.01.2019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967D-87D8-4D64-80A4-86F86050DC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4531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E8BB-C049-409E-82C3-CDAE42564944}" type="datetimeFigureOut">
              <a:rPr lang="tr-TR" smtClean="0"/>
              <a:t>10.01.2019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967D-87D8-4D64-80A4-86F86050DC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027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E8BB-C049-409E-82C3-CDAE42564944}" type="datetimeFigureOut">
              <a:rPr lang="tr-TR" smtClean="0"/>
              <a:t>10.01.2019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967D-87D8-4D64-80A4-86F86050DC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9181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E8BB-C049-409E-82C3-CDAE42564944}" type="datetimeFigureOut">
              <a:rPr lang="tr-TR" smtClean="0"/>
              <a:t>10.01.2019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967D-87D8-4D64-80A4-86F86050DC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4536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E8BB-C049-409E-82C3-CDAE42564944}" type="datetimeFigureOut">
              <a:rPr lang="tr-TR" smtClean="0"/>
              <a:t>10.01.2019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967D-87D8-4D64-80A4-86F86050DC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7384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1E8BB-C049-409E-82C3-CDAE42564944}" type="datetimeFigureOut">
              <a:rPr lang="tr-TR" smtClean="0"/>
              <a:t>10.01.2019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1967D-87D8-4D64-80A4-86F86050DC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430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5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63329" y="1751627"/>
            <a:ext cx="9144000" cy="2387600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MADDE DÖNGÜLERİ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5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21-57-02-48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3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84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KARBON VE OKSİJEN DÖNGÜSÜ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63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2-26 22-31-59-18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50"/>
            <a:ext cx="12192000" cy="590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81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2-26 22-32-08-9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50"/>
            <a:ext cx="12192000" cy="590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0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2-26 22-32-17-6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50"/>
            <a:ext cx="12192000" cy="590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1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2-26 22-32-29-8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50"/>
            <a:ext cx="12192000" cy="590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96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2-26 22-32-38-90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50"/>
            <a:ext cx="12192000" cy="590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5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2-26 22-32-47-18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50"/>
            <a:ext cx="12192000" cy="590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3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2-26 22-32-56-2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50"/>
            <a:ext cx="12192000" cy="590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52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2-26 22-33-05-40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50"/>
            <a:ext cx="12192000" cy="590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6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21-57-06-6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3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82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21-57-14-7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3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6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21-57-16-2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3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96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21-57-41-35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0"/>
            <a:ext cx="12192000" cy="6538913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3561" cy="46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4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21-57-42-8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0"/>
            <a:ext cx="12192000" cy="653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54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ctrTitle"/>
          </p:nvPr>
        </p:nvSpPr>
        <p:spPr>
          <a:xfrm>
            <a:off x="1081548" y="1613976"/>
            <a:ext cx="9144000" cy="2387600"/>
          </a:xfrm>
        </p:spPr>
        <p:txBody>
          <a:bodyPr>
            <a:normAutofit/>
          </a:bodyPr>
          <a:lstStyle/>
          <a:p>
            <a:r>
              <a:rPr lang="tr-TR" sz="7200" dirty="0" smtClean="0">
                <a:solidFill>
                  <a:srgbClr val="FF0000"/>
                </a:solidFill>
              </a:rPr>
              <a:t>AZOT DÖNGÜSÜ</a:t>
            </a:r>
            <a:endParaRPr lang="tr-TR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85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2-26 22-34-09-95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50"/>
            <a:ext cx="12192000" cy="590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80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2-26 22-34-20-5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50"/>
            <a:ext cx="12192000" cy="590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42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2-26 22-34-34-0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00"/>
            <a:ext cx="121920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87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2-26 22-34-42-57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00"/>
            <a:ext cx="121920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12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2-26 22-34-52-18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00"/>
            <a:ext cx="121920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6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2-26 22-35-01-54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00"/>
            <a:ext cx="121920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8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2-26 22-35-09-6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00"/>
            <a:ext cx="121920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8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2-26 22-35-18-19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00"/>
            <a:ext cx="121920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5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21-57-08-9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37363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6245524" y="5802067"/>
            <a:ext cx="1871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(Gaz halinde)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6452558" y="5201728"/>
            <a:ext cx="166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(Azot bağlayıcı)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9005976" y="5124090"/>
            <a:ext cx="1216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(</a:t>
            </a:r>
            <a:r>
              <a:rPr lang="tr-TR" dirty="0" err="1" smtClean="0">
                <a:solidFill>
                  <a:srgbClr val="FF0000"/>
                </a:solidFill>
              </a:rPr>
              <a:t>Çürükcül</a:t>
            </a:r>
            <a:r>
              <a:rPr lang="tr-TR" dirty="0" smtClean="0">
                <a:solidFill>
                  <a:srgbClr val="FF0000"/>
                </a:solidFill>
              </a:rPr>
              <a:t>)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998014" y="5109871"/>
            <a:ext cx="1276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(Ayrıştırıcı)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31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bg1"/>
                </a:solidFill>
              </a:rPr>
              <a:t>Ayrıştırıcılar (çürükçül bakteriler) organik maddeleri inorganik maddelere dönüştürürler.</a:t>
            </a:r>
          </a:p>
          <a:p>
            <a:pPr marL="0" indent="0">
              <a:buNone/>
            </a:pPr>
            <a:endParaRPr lang="tr-TR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dirty="0" smtClean="0">
                <a:solidFill>
                  <a:schemeClr val="bg1"/>
                </a:solidFill>
              </a:rPr>
              <a:t>Organik maddeler: bitki ve hayvan ölüleri, bitki artıkları(kopmuş yapraklar gibi) hayvan dışkıları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bg1"/>
                </a:solidFill>
              </a:rPr>
              <a:t>İnorganik maddeler: azot gazı (N</a:t>
            </a:r>
            <a:r>
              <a:rPr lang="tr-TR" sz="1400" dirty="0" smtClean="0">
                <a:solidFill>
                  <a:schemeClr val="bg1"/>
                </a:solidFill>
              </a:rPr>
              <a:t>2</a:t>
            </a:r>
            <a:r>
              <a:rPr lang="tr-TR" dirty="0" smtClean="0">
                <a:solidFill>
                  <a:schemeClr val="bg1"/>
                </a:solidFill>
              </a:rPr>
              <a:t>)</a:t>
            </a:r>
            <a:endParaRPr lang="tr-T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43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Madde döngülerinin faydaları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smtClean="0">
                <a:solidFill>
                  <a:srgbClr val="FF0000"/>
                </a:solidFill>
              </a:rPr>
              <a:t>: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dirty="0" smtClean="0">
                <a:solidFill>
                  <a:schemeClr val="bg1"/>
                </a:solidFill>
              </a:rPr>
              <a:t>Canlıların yaşamaları için gereken maddelerin tükenmesini engeller.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>
                <a:solidFill>
                  <a:schemeClr val="bg1"/>
                </a:solidFill>
              </a:rPr>
              <a:t>Doğadaki döngüsü olan maddelerin belirli bir oranda kalmasını sağlar.</a:t>
            </a:r>
          </a:p>
          <a:p>
            <a:pPr marL="0" indent="0">
              <a:buNone/>
            </a:pPr>
            <a:endParaRPr lang="tr-T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88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ontrols>
      <mc:AlternateContent xmlns:mc="http://schemas.openxmlformats.org/markup-compatibility/2006">
        <mc:Choice xmlns:v="urn:schemas-microsoft-com:vml" Requires="v">
          <p:control spid="1027" name="ShockwaveFlash1" r:id="rId2" imgW="11247480" imgH="6856560"/>
        </mc:Choice>
        <mc:Fallback>
          <p:control name="ShockwaveFlash1" r:id="rId2" imgW="11247480" imgH="6856560">
            <p:pic>
              <p:nvPicPr>
                <p:cNvPr id="2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379413" y="0"/>
                  <a:ext cx="11247437" cy="6856413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61051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21-57-44-79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0"/>
            <a:ext cx="12192000" cy="6538913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3561" cy="46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21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21-57-47-17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0"/>
            <a:ext cx="12192000" cy="653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92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21-57-52-57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0"/>
            <a:ext cx="12192000" cy="6538913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3561" cy="46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21-57-54-19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0"/>
            <a:ext cx="12192000" cy="653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90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21-57-55-95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0"/>
            <a:ext cx="12192000" cy="6538913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3561" cy="46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1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21-57-57-56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0"/>
            <a:ext cx="12192000" cy="653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17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21-57-59-16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0"/>
            <a:ext cx="12192000" cy="6538913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3561" cy="46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1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21-58-00-69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0"/>
            <a:ext cx="12192000" cy="653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94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8-09 22-34-26-68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725"/>
            <a:ext cx="12192000" cy="617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98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8-09 22-34-30-57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725"/>
            <a:ext cx="12192000" cy="617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07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8-09 22-34-37-8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725"/>
            <a:ext cx="12192000" cy="617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79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8-09 22-34-43-64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725"/>
            <a:ext cx="12192000" cy="617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07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8-09 22-34-47-97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725"/>
            <a:ext cx="12192000" cy="617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3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8-09 22-34-54-30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725"/>
            <a:ext cx="12192000" cy="617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70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8-09 22-34-57-30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725"/>
            <a:ext cx="12192000" cy="617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15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Ozon Tabakası nedir?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chemeClr val="bg1"/>
                </a:solidFill>
              </a:rPr>
              <a:t>Ozon tabakası atmosferin dış kısmında yoğun olarak bulunan bir gaz tabakasıdır. Ozon ismi verilen bir gazdan </a:t>
            </a:r>
            <a:r>
              <a:rPr lang="tr-TR" dirty="0" smtClean="0">
                <a:solidFill>
                  <a:schemeClr val="bg1"/>
                </a:solidFill>
              </a:rPr>
              <a:t>oluşmuştur</a:t>
            </a:r>
            <a:r>
              <a:rPr lang="tr-TR" dirty="0">
                <a:solidFill>
                  <a:schemeClr val="bg1"/>
                </a:solidFill>
              </a:rPr>
              <a:t>. </a:t>
            </a:r>
            <a:endParaRPr lang="tr-TR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hp\Desktop\Ekran Alıntısı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533" y="2977736"/>
            <a:ext cx="5802313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14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46826" y="0"/>
            <a:ext cx="10515600" cy="1325563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Ozon Tabakasının </a:t>
            </a:r>
            <a:r>
              <a:rPr lang="tr-TR" dirty="0" smtClean="0">
                <a:solidFill>
                  <a:srgbClr val="FF0000"/>
                </a:solidFill>
              </a:rPr>
              <a:t>Görevleri: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0562" y="962983"/>
            <a:ext cx="10831670" cy="4351338"/>
          </a:xfrm>
        </p:spPr>
        <p:txBody>
          <a:bodyPr/>
          <a:lstStyle/>
          <a:p>
            <a:r>
              <a:rPr lang="tr-TR" dirty="0">
                <a:solidFill>
                  <a:schemeClr val="bg1"/>
                </a:solidFill>
              </a:rPr>
              <a:t>Güneş’in zararlı </a:t>
            </a:r>
            <a:r>
              <a:rPr lang="tr-TR" dirty="0" smtClean="0">
                <a:solidFill>
                  <a:schemeClr val="bg1"/>
                </a:solidFill>
              </a:rPr>
              <a:t>ışınlarının(ultra-</a:t>
            </a:r>
            <a:r>
              <a:rPr lang="tr-TR" dirty="0" err="1" smtClean="0">
                <a:solidFill>
                  <a:schemeClr val="bg1"/>
                </a:solidFill>
              </a:rPr>
              <a:t>viyole</a:t>
            </a:r>
            <a:r>
              <a:rPr lang="tr-TR" dirty="0" smtClean="0">
                <a:solidFill>
                  <a:schemeClr val="bg1"/>
                </a:solidFill>
              </a:rPr>
              <a:t> ışınları) </a:t>
            </a:r>
            <a:r>
              <a:rPr lang="tr-TR" dirty="0">
                <a:solidFill>
                  <a:schemeClr val="bg1"/>
                </a:solidFill>
              </a:rPr>
              <a:t>yeryüzüne inmesini </a:t>
            </a:r>
            <a:r>
              <a:rPr lang="tr-TR" dirty="0" smtClean="0">
                <a:solidFill>
                  <a:schemeClr val="bg1"/>
                </a:solidFill>
              </a:rPr>
              <a:t>engeller.</a:t>
            </a:r>
          </a:p>
          <a:p>
            <a:r>
              <a:rPr lang="tr-TR" dirty="0" smtClean="0">
                <a:solidFill>
                  <a:schemeClr val="bg1"/>
                </a:solidFill>
              </a:rPr>
              <a:t>Cilt </a:t>
            </a:r>
            <a:r>
              <a:rPr lang="tr-TR" dirty="0">
                <a:solidFill>
                  <a:schemeClr val="bg1"/>
                </a:solidFill>
              </a:rPr>
              <a:t>kanserini </a:t>
            </a:r>
            <a:r>
              <a:rPr lang="tr-TR" dirty="0" smtClean="0">
                <a:solidFill>
                  <a:schemeClr val="bg1"/>
                </a:solidFill>
              </a:rPr>
              <a:t>engeller(zararlı </a:t>
            </a:r>
            <a:r>
              <a:rPr lang="tr-TR" dirty="0">
                <a:solidFill>
                  <a:schemeClr val="bg1"/>
                </a:solidFill>
              </a:rPr>
              <a:t>ışınlar cilt kanseri yapabilir</a:t>
            </a:r>
            <a:r>
              <a:rPr lang="tr-TR" dirty="0" smtClean="0">
                <a:solidFill>
                  <a:schemeClr val="bg1"/>
                </a:solidFill>
              </a:rPr>
              <a:t>).</a:t>
            </a:r>
            <a:endParaRPr lang="tr-TR" dirty="0">
              <a:solidFill>
                <a:schemeClr val="bg1"/>
              </a:solidFill>
            </a:endParaRPr>
          </a:p>
          <a:p>
            <a:r>
              <a:rPr lang="tr-TR" dirty="0">
                <a:solidFill>
                  <a:schemeClr val="bg1"/>
                </a:solidFill>
              </a:rPr>
              <a:t>Katarakt gibi göz hastalıklarını azaltır</a:t>
            </a:r>
            <a:r>
              <a:rPr lang="tr-TR" dirty="0" smtClean="0">
                <a:solidFill>
                  <a:schemeClr val="bg1"/>
                </a:solidFill>
              </a:rPr>
              <a:t>.</a:t>
            </a:r>
          </a:p>
          <a:p>
            <a:r>
              <a:rPr lang="tr-TR" dirty="0">
                <a:solidFill>
                  <a:schemeClr val="bg1"/>
                </a:solidFill>
              </a:rPr>
              <a:t>Küresel ısınma etkisinin artmasını engeller</a:t>
            </a:r>
            <a:r>
              <a:rPr lang="tr-TR" dirty="0" smtClean="0">
                <a:solidFill>
                  <a:schemeClr val="bg1"/>
                </a:solidFill>
              </a:rPr>
              <a:t>. Buzulların erimesini azaltır.</a:t>
            </a:r>
            <a:endParaRPr lang="tr-TR" dirty="0">
              <a:solidFill>
                <a:schemeClr val="bg1"/>
              </a:solidFill>
            </a:endParaRPr>
          </a:p>
          <a:p>
            <a:r>
              <a:rPr lang="tr-TR" dirty="0">
                <a:solidFill>
                  <a:schemeClr val="bg1"/>
                </a:solidFill>
              </a:rPr>
              <a:t>Zararlı ışınların bağışıklık sistemini zayıflatmasını engeller.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517" y="4109884"/>
            <a:ext cx="4626813" cy="260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557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İnsanların neden olduğu bazı olaylar ozon tabakasının </a:t>
            </a:r>
            <a:r>
              <a:rPr lang="tr-TR" sz="2800" dirty="0" smtClean="0">
                <a:solidFill>
                  <a:schemeClr val="bg1"/>
                </a:solidFill>
              </a:rPr>
              <a:t>incelmesine(seyrelmesine) </a:t>
            </a:r>
            <a:r>
              <a:rPr lang="tr-TR" sz="2800" dirty="0">
                <a:solidFill>
                  <a:schemeClr val="bg1"/>
                </a:solidFill>
              </a:rPr>
              <a:t>neden olur. Bu durum dünyamız için zararlıdır.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95425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tr-TR" b="1" dirty="0">
                <a:solidFill>
                  <a:schemeClr val="bg1"/>
                </a:solidFill>
              </a:rPr>
              <a:t>Ozon Tabakasına Zarar Veren </a:t>
            </a:r>
            <a:r>
              <a:rPr lang="tr-TR" b="1" dirty="0" smtClean="0">
                <a:solidFill>
                  <a:schemeClr val="bg1"/>
                </a:solidFill>
              </a:rPr>
              <a:t>Faktörler:</a:t>
            </a:r>
            <a:endParaRPr lang="tr-TR" b="1" dirty="0">
              <a:solidFill>
                <a:schemeClr val="bg1"/>
              </a:solidFill>
            </a:endParaRPr>
          </a:p>
          <a:p>
            <a:r>
              <a:rPr lang="tr-TR" dirty="0" smtClean="0">
                <a:solidFill>
                  <a:schemeClr val="bg1"/>
                </a:solidFill>
              </a:rPr>
              <a:t>Kloroflorokarbon </a:t>
            </a:r>
            <a:r>
              <a:rPr lang="tr-TR" dirty="0">
                <a:solidFill>
                  <a:schemeClr val="bg1"/>
                </a:solidFill>
              </a:rPr>
              <a:t>(CFC) gazları ozona zarar verir.</a:t>
            </a:r>
          </a:p>
          <a:p>
            <a:r>
              <a:rPr lang="tr-TR" dirty="0" smtClean="0">
                <a:solidFill>
                  <a:schemeClr val="bg1"/>
                </a:solidFill>
              </a:rPr>
              <a:t>CFC </a:t>
            </a:r>
            <a:r>
              <a:rPr lang="tr-TR" dirty="0">
                <a:solidFill>
                  <a:schemeClr val="bg1"/>
                </a:solidFill>
              </a:rPr>
              <a:t>gazları daha çok </a:t>
            </a:r>
            <a:r>
              <a:rPr lang="tr-TR" dirty="0" smtClean="0">
                <a:solidFill>
                  <a:schemeClr val="bg1"/>
                </a:solidFill>
              </a:rPr>
              <a:t>parfümlerde ve spreylerde </a:t>
            </a:r>
            <a:r>
              <a:rPr lang="tr-TR" dirty="0">
                <a:solidFill>
                  <a:schemeClr val="bg1"/>
                </a:solidFill>
              </a:rPr>
              <a:t>bulunur. Standartlara uygun </a:t>
            </a:r>
            <a:r>
              <a:rPr lang="tr-TR" dirty="0" smtClean="0">
                <a:solidFill>
                  <a:schemeClr val="bg1"/>
                </a:solidFill>
              </a:rPr>
              <a:t>  olmayan </a:t>
            </a:r>
            <a:r>
              <a:rPr lang="tr-TR" dirty="0">
                <a:solidFill>
                  <a:schemeClr val="bg1"/>
                </a:solidFill>
              </a:rPr>
              <a:t>parfümler kullanmak ozon tabakasına zarar verebilir.</a:t>
            </a:r>
          </a:p>
          <a:p>
            <a:r>
              <a:rPr lang="tr-TR" dirty="0" smtClean="0">
                <a:solidFill>
                  <a:schemeClr val="bg1"/>
                </a:solidFill>
              </a:rPr>
              <a:t>Sanayide </a:t>
            </a:r>
            <a:r>
              <a:rPr lang="tr-TR" dirty="0">
                <a:solidFill>
                  <a:schemeClr val="bg1"/>
                </a:solidFill>
              </a:rPr>
              <a:t>kullanılan bazı maddeler de CFC </a:t>
            </a:r>
            <a:r>
              <a:rPr lang="tr-TR" dirty="0" smtClean="0">
                <a:solidFill>
                  <a:schemeClr val="bg1"/>
                </a:solidFill>
              </a:rPr>
              <a:t>maddeleri </a:t>
            </a:r>
            <a:r>
              <a:rPr lang="tr-TR" dirty="0">
                <a:solidFill>
                  <a:schemeClr val="bg1"/>
                </a:solidFill>
              </a:rPr>
              <a:t>içermektedir.</a:t>
            </a:r>
          </a:p>
          <a:p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160" y="4523748"/>
            <a:ext cx="3628129" cy="1753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999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Ozon tabakasının incelmesini önlemek için neler yapılabilir?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dirty="0" smtClean="0">
                <a:solidFill>
                  <a:schemeClr val="bg1"/>
                </a:solidFill>
              </a:rPr>
              <a:t>Kloroflorokarbon gazı kullanımı azaltılmalı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>
                <a:solidFill>
                  <a:schemeClr val="bg1"/>
                </a:solidFill>
              </a:rPr>
              <a:t>Ozon dostu (NON CFC) ürünler tercih edilmeli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>
                <a:solidFill>
                  <a:schemeClr val="bg1"/>
                </a:solidFill>
              </a:rPr>
              <a:t>Fabrikalarda kullanılan atık maddelere dikkat edilmeli, atık maddeler azaltılmalı.</a:t>
            </a:r>
          </a:p>
          <a:p>
            <a:pPr>
              <a:buFont typeface="Wingdings" pitchFamily="2" charset="2"/>
              <a:buChar char="Ø"/>
            </a:pPr>
            <a:endParaRPr lang="tr-T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80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8-09 22-35-04-00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725"/>
            <a:ext cx="12192000" cy="617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37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8-09 22-35-07-6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725"/>
            <a:ext cx="12192000" cy="617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29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8-09 22-35-11-9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725"/>
            <a:ext cx="12192000" cy="617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83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8-09 22-35-16-2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725"/>
            <a:ext cx="12192000" cy="617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44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8-09 22-36-01-83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538"/>
            <a:ext cx="12192000" cy="6384925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3561" cy="46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37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8-09 22-36-03-47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538"/>
            <a:ext cx="12192000" cy="638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51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8-09 22-36-09-72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538"/>
            <a:ext cx="12192000" cy="6384925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3561" cy="465167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0" y="560439"/>
            <a:ext cx="137652" cy="2949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024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8-09 22-36-11-36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538"/>
            <a:ext cx="12192000" cy="6384925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0" y="560439"/>
            <a:ext cx="137652" cy="2949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197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8-09 22-36-22-53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538"/>
            <a:ext cx="12192000" cy="6384925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3561" cy="465167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0" y="560439"/>
            <a:ext cx="137652" cy="2949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149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8-09 22-36-24-14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538"/>
            <a:ext cx="12192000" cy="6384925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0" y="560439"/>
            <a:ext cx="137652" cy="2949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468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238</Words>
  <Application>Microsoft Office PowerPoint</Application>
  <PresentationFormat>Geniş ekran</PresentationFormat>
  <Paragraphs>31</Paragraphs>
  <Slides>58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58</vt:i4>
      </vt:variant>
    </vt:vector>
  </HeadingPairs>
  <TitlesOfParts>
    <vt:vector size="63" baseType="lpstr">
      <vt:lpstr>Arial</vt:lpstr>
      <vt:lpstr>Calibri</vt:lpstr>
      <vt:lpstr>Calibri Light</vt:lpstr>
      <vt:lpstr>Wingdings</vt:lpstr>
      <vt:lpstr>Office Teması</vt:lpstr>
      <vt:lpstr>MADDE DÖNGÜLERİ</vt:lpstr>
      <vt:lpstr>PowerPoint Sunusu</vt:lpstr>
      <vt:lpstr>KARBON VE OKSİJEN DÖNGÜSÜ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AZOT DÖNGÜSÜ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Madde döngülerinin faydaları :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Ozon Tabakası nedir?</vt:lpstr>
      <vt:lpstr>Ozon Tabakasının Görevleri:</vt:lpstr>
      <vt:lpstr>İnsanların neden olduğu bazı olaylar ozon tabakasının incelmesine(seyrelmesine) neden olur. Bu durum dünyamız için zararlıdır.</vt:lpstr>
      <vt:lpstr>Ozon tabakasının incelmesini önlemek için neler yapılabilir?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CANLILAR</dc:title>
  <dc:creator>sylar</dc:creator>
  <cp:lastModifiedBy>hp</cp:lastModifiedBy>
  <cp:revision>18</cp:revision>
  <dcterms:created xsi:type="dcterms:W3CDTF">2018-01-21T19:03:07Z</dcterms:created>
  <dcterms:modified xsi:type="dcterms:W3CDTF">2019-01-10T07:41:43Z</dcterms:modified>
</cp:coreProperties>
</file>